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86" r:id="rId3"/>
    <p:sldId id="288" r:id="rId4"/>
    <p:sldId id="289" r:id="rId5"/>
    <p:sldId id="257" r:id="rId6"/>
    <p:sldId id="267" r:id="rId7"/>
    <p:sldId id="268" r:id="rId8"/>
    <p:sldId id="275" r:id="rId9"/>
    <p:sldId id="287" r:id="rId10"/>
    <p:sldId id="276" r:id="rId11"/>
    <p:sldId id="280" r:id="rId12"/>
    <p:sldId id="281" r:id="rId13"/>
    <p:sldId id="282" r:id="rId14"/>
    <p:sldId id="283" r:id="rId15"/>
    <p:sldId id="284" r:id="rId16"/>
    <p:sldId id="277" r:id="rId17"/>
    <p:sldId id="278" r:id="rId18"/>
    <p:sldId id="279" r:id="rId19"/>
    <p:sldId id="258" r:id="rId20"/>
    <p:sldId id="290" r:id="rId21"/>
    <p:sldId id="291" r:id="rId22"/>
    <p:sldId id="264" r:id="rId23"/>
    <p:sldId id="265" r:id="rId24"/>
    <p:sldId id="306" r:id="rId25"/>
    <p:sldId id="307" r:id="rId26"/>
    <p:sldId id="308" r:id="rId27"/>
    <p:sldId id="271" r:id="rId28"/>
    <p:sldId id="309" r:id="rId29"/>
    <p:sldId id="272" r:id="rId30"/>
    <p:sldId id="273" r:id="rId31"/>
    <p:sldId id="310" r:id="rId32"/>
    <p:sldId id="311" r:id="rId33"/>
    <p:sldId id="312" r:id="rId34"/>
    <p:sldId id="313" r:id="rId35"/>
    <p:sldId id="260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259" r:id="rId51"/>
    <p:sldId id="266" r:id="rId52"/>
    <p:sldId id="314" r:id="rId53"/>
    <p:sldId id="315" r:id="rId54"/>
    <p:sldId id="316" r:id="rId55"/>
    <p:sldId id="269" r:id="rId56"/>
    <p:sldId id="270" r:id="rId57"/>
    <p:sldId id="274" r:id="rId58"/>
    <p:sldId id="285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1" autoAdjust="0"/>
    <p:restoredTop sz="94660"/>
  </p:normalViewPr>
  <p:slideViewPr>
    <p:cSldViewPr>
      <p:cViewPr>
        <p:scale>
          <a:sx n="78" d="100"/>
          <a:sy n="78" d="100"/>
        </p:scale>
        <p:origin x="-106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44D6D-6B36-430F-8D29-88FB102789EC}" type="doc">
      <dgm:prSet loTypeId="urn:microsoft.com/office/officeart/2005/8/layout/cycle6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9B54A97-8C4F-41C9-B639-5E223B407836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Вибіркове сприйняття</a:t>
          </a:r>
          <a:endParaRPr lang="ru-RU" sz="2800" dirty="0">
            <a:latin typeface="Arial Narrow" pitchFamily="34" charset="0"/>
          </a:endParaRPr>
        </a:p>
      </dgm:t>
    </dgm:pt>
    <dgm:pt modelId="{DA2D0CA0-59A7-4C71-A839-33DFD02C6A60}" type="parTrans" cxnId="{84103E68-B329-41BA-A6A6-5CBE0C846875}">
      <dgm:prSet/>
      <dgm:spPr/>
      <dgm:t>
        <a:bodyPr/>
        <a:lstStyle/>
        <a:p>
          <a:endParaRPr lang="ru-RU"/>
        </a:p>
      </dgm:t>
    </dgm:pt>
    <dgm:pt modelId="{EFBFABC4-2BFB-45A3-9B65-C21B6AA6B711}" type="sibTrans" cxnId="{84103E68-B329-41BA-A6A6-5CBE0C846875}">
      <dgm:prSet/>
      <dgm:spPr/>
      <dgm:t>
        <a:bodyPr/>
        <a:lstStyle/>
        <a:p>
          <a:endParaRPr lang="ru-RU"/>
        </a:p>
      </dgm:t>
    </dgm:pt>
    <dgm:pt modelId="{A23B9F6C-4C62-4202-AC97-582572F10A57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Семантичні бар</a:t>
          </a:r>
          <a:r>
            <a:rPr lang="en-US" sz="2800" dirty="0" smtClean="0">
              <a:latin typeface="Arial Narrow" pitchFamily="34" charset="0"/>
            </a:rPr>
            <a:t>’</a:t>
          </a:r>
          <a:r>
            <a:rPr lang="uk-UA" sz="2800" dirty="0" err="1" smtClean="0">
              <a:latin typeface="Arial Narrow" pitchFamily="34" charset="0"/>
            </a:rPr>
            <a:t>єри</a:t>
          </a:r>
          <a:r>
            <a:rPr lang="uk-UA" sz="2800" dirty="0" smtClean="0">
              <a:latin typeface="Arial Narrow" pitchFamily="34" charset="0"/>
            </a:rPr>
            <a:t> </a:t>
          </a:r>
          <a:endParaRPr lang="ru-RU" sz="2800" dirty="0">
            <a:latin typeface="Arial Narrow" pitchFamily="34" charset="0"/>
          </a:endParaRPr>
        </a:p>
      </dgm:t>
    </dgm:pt>
    <dgm:pt modelId="{8B726CF8-DC51-46A2-8324-ADE19E729AA1}" type="parTrans" cxnId="{02269976-F97D-4693-BF13-A83104085B2D}">
      <dgm:prSet/>
      <dgm:spPr/>
      <dgm:t>
        <a:bodyPr/>
        <a:lstStyle/>
        <a:p>
          <a:endParaRPr lang="ru-RU"/>
        </a:p>
      </dgm:t>
    </dgm:pt>
    <dgm:pt modelId="{6549FD34-BCDB-4D61-8659-895AC2E1BB0E}" type="sibTrans" cxnId="{02269976-F97D-4693-BF13-A83104085B2D}">
      <dgm:prSet/>
      <dgm:spPr/>
      <dgm:t>
        <a:bodyPr/>
        <a:lstStyle/>
        <a:p>
          <a:endParaRPr lang="ru-RU"/>
        </a:p>
      </dgm:t>
    </dgm:pt>
    <dgm:pt modelId="{B3FA92A9-5F5A-4312-944C-72E96AF2A0EE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Соціокультурні відмінності</a:t>
          </a:r>
          <a:endParaRPr lang="ru-RU" sz="2800" dirty="0">
            <a:latin typeface="Arial Narrow" pitchFamily="34" charset="0"/>
          </a:endParaRPr>
        </a:p>
      </dgm:t>
    </dgm:pt>
    <dgm:pt modelId="{7056672F-CE40-4E3A-8888-2B610A45DA12}" type="parTrans" cxnId="{092EA206-33C3-4E02-82BF-F42BF586A5BC}">
      <dgm:prSet/>
      <dgm:spPr/>
      <dgm:t>
        <a:bodyPr/>
        <a:lstStyle/>
        <a:p>
          <a:endParaRPr lang="ru-RU"/>
        </a:p>
      </dgm:t>
    </dgm:pt>
    <dgm:pt modelId="{74B2F62F-41C4-47E9-B215-6E8D6D01540E}" type="sibTrans" cxnId="{092EA206-33C3-4E02-82BF-F42BF586A5BC}">
      <dgm:prSet/>
      <dgm:spPr/>
      <dgm:t>
        <a:bodyPr/>
        <a:lstStyle/>
        <a:p>
          <a:endParaRPr lang="ru-RU"/>
        </a:p>
      </dgm:t>
    </dgm:pt>
    <dgm:pt modelId="{F12632F3-0304-485D-BA18-CF1E84F910BF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Невербальні перешкоди</a:t>
          </a:r>
          <a:endParaRPr lang="ru-RU" sz="2800" dirty="0">
            <a:latin typeface="Arial Narrow" pitchFamily="34" charset="0"/>
          </a:endParaRPr>
        </a:p>
      </dgm:t>
    </dgm:pt>
    <dgm:pt modelId="{4ADD0049-3F8E-4F22-BCAE-CE6C09532F00}" type="parTrans" cxnId="{9FDF1917-F482-44CC-BE03-18CB00D6E4FF}">
      <dgm:prSet/>
      <dgm:spPr/>
      <dgm:t>
        <a:bodyPr/>
        <a:lstStyle/>
        <a:p>
          <a:endParaRPr lang="ru-RU"/>
        </a:p>
      </dgm:t>
    </dgm:pt>
    <dgm:pt modelId="{B9D95DBD-A7B4-47DF-83FD-0DEBB77A29CF}" type="sibTrans" cxnId="{9FDF1917-F482-44CC-BE03-18CB00D6E4FF}">
      <dgm:prSet/>
      <dgm:spPr/>
      <dgm:t>
        <a:bodyPr/>
        <a:lstStyle/>
        <a:p>
          <a:endParaRPr lang="ru-RU"/>
        </a:p>
      </dgm:t>
    </dgm:pt>
    <dgm:pt modelId="{D192FC19-1586-4D7E-B7D5-91D851E7D2CF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Інформаційні перевантаження</a:t>
          </a:r>
          <a:endParaRPr lang="ru-RU" sz="2800" dirty="0">
            <a:latin typeface="Arial Narrow" pitchFamily="34" charset="0"/>
          </a:endParaRPr>
        </a:p>
      </dgm:t>
    </dgm:pt>
    <dgm:pt modelId="{8D37A03D-276D-44F5-BECF-D43339B00220}" type="parTrans" cxnId="{AF2D6E24-0BA3-443E-A9E4-A4B23A1FEB28}">
      <dgm:prSet/>
      <dgm:spPr/>
      <dgm:t>
        <a:bodyPr/>
        <a:lstStyle/>
        <a:p>
          <a:endParaRPr lang="ru-RU"/>
        </a:p>
      </dgm:t>
    </dgm:pt>
    <dgm:pt modelId="{6EEB094E-2F90-4FAE-BA20-CA8BA7A930E4}" type="sibTrans" cxnId="{AF2D6E24-0BA3-443E-A9E4-A4B23A1FEB28}">
      <dgm:prSet/>
      <dgm:spPr/>
      <dgm:t>
        <a:bodyPr/>
        <a:lstStyle/>
        <a:p>
          <a:endParaRPr lang="ru-RU"/>
        </a:p>
      </dgm:t>
    </dgm:pt>
    <dgm:pt modelId="{C8DB9748-8C1E-40CE-9269-A289D881C87B}">
      <dgm:prSet custT="1"/>
      <dgm:spPr/>
      <dgm:t>
        <a:bodyPr/>
        <a:lstStyle/>
        <a:p>
          <a:pPr rtl="0"/>
          <a:r>
            <a:rPr lang="uk-UA" sz="2800" dirty="0" smtClean="0">
              <a:latin typeface="Arial Narrow" pitchFamily="34" charset="0"/>
            </a:rPr>
            <a:t>Поганий зворотній </a:t>
          </a:r>
          <a:r>
            <a:rPr lang="uk-UA" sz="2800" dirty="0" err="1" smtClean="0">
              <a:latin typeface="Arial Narrow" pitchFamily="34" charset="0"/>
            </a:rPr>
            <a:t>зв</a:t>
          </a:r>
          <a:r>
            <a:rPr lang="en-US" sz="2800" dirty="0" smtClean="0">
              <a:latin typeface="Arial Narrow" pitchFamily="34" charset="0"/>
            </a:rPr>
            <a:t>’</a:t>
          </a:r>
          <a:r>
            <a:rPr lang="uk-UA" sz="2800" dirty="0" err="1" smtClean="0">
              <a:latin typeface="Arial Narrow" pitchFamily="34" charset="0"/>
            </a:rPr>
            <a:t>язок</a:t>
          </a:r>
          <a:endParaRPr lang="ru-RU" sz="2800" dirty="0">
            <a:latin typeface="Arial Narrow" pitchFamily="34" charset="0"/>
          </a:endParaRPr>
        </a:p>
      </dgm:t>
    </dgm:pt>
    <dgm:pt modelId="{BD2D27B7-7F82-4587-B2CD-0FE0F41B5344}" type="parTrans" cxnId="{5B2E0C23-BE78-48DB-B307-92CAB6D060D7}">
      <dgm:prSet/>
      <dgm:spPr/>
      <dgm:t>
        <a:bodyPr/>
        <a:lstStyle/>
        <a:p>
          <a:endParaRPr lang="ru-RU"/>
        </a:p>
      </dgm:t>
    </dgm:pt>
    <dgm:pt modelId="{7D3AA090-1A2B-450F-821A-B1CE60F65F97}" type="sibTrans" cxnId="{5B2E0C23-BE78-48DB-B307-92CAB6D060D7}">
      <dgm:prSet/>
      <dgm:spPr/>
      <dgm:t>
        <a:bodyPr/>
        <a:lstStyle/>
        <a:p>
          <a:endParaRPr lang="ru-RU"/>
        </a:p>
      </dgm:t>
    </dgm:pt>
    <dgm:pt modelId="{6E927F13-9021-448E-B94C-0CA5782D391E}" type="pres">
      <dgm:prSet presAssocID="{93944D6D-6B36-430F-8D29-88FB102789E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755215-7533-4CCB-8272-194BAEE8EBE2}" type="pres">
      <dgm:prSet presAssocID="{F9B54A97-8C4F-41C9-B639-5E223B407836}" presName="node" presStyleLbl="node1" presStyleIdx="0" presStyleCnt="6" custScaleX="172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4ABE4-E7EB-4B8A-B2EA-ADD24453129F}" type="pres">
      <dgm:prSet presAssocID="{F9B54A97-8C4F-41C9-B639-5E223B407836}" presName="spNode" presStyleCnt="0"/>
      <dgm:spPr/>
    </dgm:pt>
    <dgm:pt modelId="{C615FEDC-AE38-4489-B7F5-043D05519A70}" type="pres">
      <dgm:prSet presAssocID="{EFBFABC4-2BFB-45A3-9B65-C21B6AA6B711}" presName="sibTrans" presStyleLbl="sibTrans1D1" presStyleIdx="0" presStyleCnt="6"/>
      <dgm:spPr/>
      <dgm:t>
        <a:bodyPr/>
        <a:lstStyle/>
        <a:p>
          <a:endParaRPr lang="ru-RU"/>
        </a:p>
      </dgm:t>
    </dgm:pt>
    <dgm:pt modelId="{108CCE13-1094-40A9-A4DA-6828CFDB3AB8}" type="pres">
      <dgm:prSet presAssocID="{A23B9F6C-4C62-4202-AC97-582572F10A57}" presName="node" presStyleLbl="node1" presStyleIdx="1" presStyleCnt="6" custScaleX="155910" custRadScaleRad="101055" custRadScaleInc="8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CFFEE-3D94-4C79-A808-2D2DC9E3347F}" type="pres">
      <dgm:prSet presAssocID="{A23B9F6C-4C62-4202-AC97-582572F10A57}" presName="spNode" presStyleCnt="0"/>
      <dgm:spPr/>
    </dgm:pt>
    <dgm:pt modelId="{281742D1-79AB-45DB-8171-3EC07D1B0B8C}" type="pres">
      <dgm:prSet presAssocID="{6549FD34-BCDB-4D61-8659-895AC2E1BB0E}" presName="sibTrans" presStyleLbl="sibTrans1D1" presStyleIdx="1" presStyleCnt="6"/>
      <dgm:spPr/>
      <dgm:t>
        <a:bodyPr/>
        <a:lstStyle/>
        <a:p>
          <a:endParaRPr lang="ru-RU"/>
        </a:p>
      </dgm:t>
    </dgm:pt>
    <dgm:pt modelId="{87DC8DBA-213B-4081-8B35-4187B4A8C7AF}" type="pres">
      <dgm:prSet presAssocID="{B3FA92A9-5F5A-4312-944C-72E96AF2A0EE}" presName="node" presStyleLbl="node1" presStyleIdx="2" presStyleCnt="6" custScaleX="203209" custScaleY="133821" custRadScaleRad="99081" custRadScaleInc="-32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FB5FF-1343-4F24-B5DD-558C1BD0EF58}" type="pres">
      <dgm:prSet presAssocID="{B3FA92A9-5F5A-4312-944C-72E96AF2A0EE}" presName="spNode" presStyleCnt="0"/>
      <dgm:spPr/>
    </dgm:pt>
    <dgm:pt modelId="{AFFAD440-A696-40CB-AE64-49383FD6374C}" type="pres">
      <dgm:prSet presAssocID="{74B2F62F-41C4-47E9-B215-6E8D6D01540E}" presName="sibTrans" presStyleLbl="sibTrans1D1" presStyleIdx="2" presStyleCnt="6"/>
      <dgm:spPr/>
      <dgm:t>
        <a:bodyPr/>
        <a:lstStyle/>
        <a:p>
          <a:endParaRPr lang="ru-RU"/>
        </a:p>
      </dgm:t>
    </dgm:pt>
    <dgm:pt modelId="{F80DDD59-5DCB-40A9-8C11-5676E3E7CB24}" type="pres">
      <dgm:prSet presAssocID="{F12632F3-0304-485D-BA18-CF1E84F910BF}" presName="node" presStyleLbl="node1" presStyleIdx="3" presStyleCnt="6" custScaleX="1594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B93F6-4E30-47A8-8EC7-FC5DFB28461E}" type="pres">
      <dgm:prSet presAssocID="{F12632F3-0304-485D-BA18-CF1E84F910BF}" presName="spNode" presStyleCnt="0"/>
      <dgm:spPr/>
    </dgm:pt>
    <dgm:pt modelId="{237AF09C-38C5-445F-A8E6-7FC219673CA4}" type="pres">
      <dgm:prSet presAssocID="{B9D95DBD-A7B4-47DF-83FD-0DEBB77A29CF}" presName="sibTrans" presStyleLbl="sibTrans1D1" presStyleIdx="3" presStyleCnt="6"/>
      <dgm:spPr/>
      <dgm:t>
        <a:bodyPr/>
        <a:lstStyle/>
        <a:p>
          <a:endParaRPr lang="ru-RU"/>
        </a:p>
      </dgm:t>
    </dgm:pt>
    <dgm:pt modelId="{7FB60AF1-D4C2-4081-B67A-5AB0593A5FFF}" type="pres">
      <dgm:prSet presAssocID="{D192FC19-1586-4D7E-B7D5-91D851E7D2CF}" presName="node" presStyleLbl="node1" presStyleIdx="4" presStyleCnt="6" custScaleX="200517" custScaleY="128653" custRadScaleRad="102992" custRadScaleInc="26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61EA37-C2DA-4BA7-AB08-8802EC4AFC73}" type="pres">
      <dgm:prSet presAssocID="{D192FC19-1586-4D7E-B7D5-91D851E7D2CF}" presName="spNode" presStyleCnt="0"/>
      <dgm:spPr/>
    </dgm:pt>
    <dgm:pt modelId="{5184D0F7-99DA-47AE-BF87-51ADA9F53085}" type="pres">
      <dgm:prSet presAssocID="{6EEB094E-2F90-4FAE-BA20-CA8BA7A930E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634C1FF3-83F9-4F4E-BE50-DD3E37292A4B}" type="pres">
      <dgm:prSet presAssocID="{C8DB9748-8C1E-40CE-9269-A289D881C87B}" presName="node" presStyleLbl="node1" presStyleIdx="5" presStyleCnt="6" custScaleX="192178" custScaleY="123655" custRadScaleRad="100229" custRadScaleInc="-23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DAE12-E6CF-4FAA-9D56-13229B50809C}" type="pres">
      <dgm:prSet presAssocID="{C8DB9748-8C1E-40CE-9269-A289D881C87B}" presName="spNode" presStyleCnt="0"/>
      <dgm:spPr/>
    </dgm:pt>
    <dgm:pt modelId="{B53A9141-7808-4F07-A388-E8580464FA42}" type="pres">
      <dgm:prSet presAssocID="{7D3AA090-1A2B-450F-821A-B1CE60F65F97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1A1AAAEC-BCF4-429C-8F10-B7639C7B1F81}" type="presOf" srcId="{6EEB094E-2F90-4FAE-BA20-CA8BA7A930E4}" destId="{5184D0F7-99DA-47AE-BF87-51ADA9F53085}" srcOrd="0" destOrd="0" presId="urn:microsoft.com/office/officeart/2005/8/layout/cycle6"/>
    <dgm:cxn modelId="{B979A123-9088-46AF-BD85-B470D70B966B}" type="presOf" srcId="{D192FC19-1586-4D7E-B7D5-91D851E7D2CF}" destId="{7FB60AF1-D4C2-4081-B67A-5AB0593A5FFF}" srcOrd="0" destOrd="0" presId="urn:microsoft.com/office/officeart/2005/8/layout/cycle6"/>
    <dgm:cxn modelId="{092EA206-33C3-4E02-82BF-F42BF586A5BC}" srcId="{93944D6D-6B36-430F-8D29-88FB102789EC}" destId="{B3FA92A9-5F5A-4312-944C-72E96AF2A0EE}" srcOrd="2" destOrd="0" parTransId="{7056672F-CE40-4E3A-8888-2B610A45DA12}" sibTransId="{74B2F62F-41C4-47E9-B215-6E8D6D01540E}"/>
    <dgm:cxn modelId="{DF4E47A5-CB1F-4BF6-9B81-39659E8CFC83}" type="presOf" srcId="{F12632F3-0304-485D-BA18-CF1E84F910BF}" destId="{F80DDD59-5DCB-40A9-8C11-5676E3E7CB24}" srcOrd="0" destOrd="0" presId="urn:microsoft.com/office/officeart/2005/8/layout/cycle6"/>
    <dgm:cxn modelId="{1F670CB0-E8B2-4CC9-80F8-CF1D60C2821D}" type="presOf" srcId="{A23B9F6C-4C62-4202-AC97-582572F10A57}" destId="{108CCE13-1094-40A9-A4DA-6828CFDB3AB8}" srcOrd="0" destOrd="0" presId="urn:microsoft.com/office/officeart/2005/8/layout/cycle6"/>
    <dgm:cxn modelId="{AF2D6E24-0BA3-443E-A9E4-A4B23A1FEB28}" srcId="{93944D6D-6B36-430F-8D29-88FB102789EC}" destId="{D192FC19-1586-4D7E-B7D5-91D851E7D2CF}" srcOrd="4" destOrd="0" parTransId="{8D37A03D-276D-44F5-BECF-D43339B00220}" sibTransId="{6EEB094E-2F90-4FAE-BA20-CA8BA7A930E4}"/>
    <dgm:cxn modelId="{5BE7EE7E-9CBD-413F-9718-8D598A5EE855}" type="presOf" srcId="{6549FD34-BCDB-4D61-8659-895AC2E1BB0E}" destId="{281742D1-79AB-45DB-8171-3EC07D1B0B8C}" srcOrd="0" destOrd="0" presId="urn:microsoft.com/office/officeart/2005/8/layout/cycle6"/>
    <dgm:cxn modelId="{E1F9736B-EF0C-4D70-8064-970CF85CF42A}" type="presOf" srcId="{B3FA92A9-5F5A-4312-944C-72E96AF2A0EE}" destId="{87DC8DBA-213B-4081-8B35-4187B4A8C7AF}" srcOrd="0" destOrd="0" presId="urn:microsoft.com/office/officeart/2005/8/layout/cycle6"/>
    <dgm:cxn modelId="{84103E68-B329-41BA-A6A6-5CBE0C846875}" srcId="{93944D6D-6B36-430F-8D29-88FB102789EC}" destId="{F9B54A97-8C4F-41C9-B639-5E223B407836}" srcOrd="0" destOrd="0" parTransId="{DA2D0CA0-59A7-4C71-A839-33DFD02C6A60}" sibTransId="{EFBFABC4-2BFB-45A3-9B65-C21B6AA6B711}"/>
    <dgm:cxn modelId="{FD2AF125-836C-4267-8054-16F64C969C08}" type="presOf" srcId="{74B2F62F-41C4-47E9-B215-6E8D6D01540E}" destId="{AFFAD440-A696-40CB-AE64-49383FD6374C}" srcOrd="0" destOrd="0" presId="urn:microsoft.com/office/officeart/2005/8/layout/cycle6"/>
    <dgm:cxn modelId="{F3605851-0671-48D5-BCFE-8EC196F96DF9}" type="presOf" srcId="{B9D95DBD-A7B4-47DF-83FD-0DEBB77A29CF}" destId="{237AF09C-38C5-445F-A8E6-7FC219673CA4}" srcOrd="0" destOrd="0" presId="urn:microsoft.com/office/officeart/2005/8/layout/cycle6"/>
    <dgm:cxn modelId="{9FDF1917-F482-44CC-BE03-18CB00D6E4FF}" srcId="{93944D6D-6B36-430F-8D29-88FB102789EC}" destId="{F12632F3-0304-485D-BA18-CF1E84F910BF}" srcOrd="3" destOrd="0" parTransId="{4ADD0049-3F8E-4F22-BCAE-CE6C09532F00}" sibTransId="{B9D95DBD-A7B4-47DF-83FD-0DEBB77A29CF}"/>
    <dgm:cxn modelId="{2EA6FEC1-BB19-44D6-A58E-23EFBD1151C6}" type="presOf" srcId="{7D3AA090-1A2B-450F-821A-B1CE60F65F97}" destId="{B53A9141-7808-4F07-A388-E8580464FA42}" srcOrd="0" destOrd="0" presId="urn:microsoft.com/office/officeart/2005/8/layout/cycle6"/>
    <dgm:cxn modelId="{77C0C52D-FAFE-4396-80C4-0B2A646A3C66}" type="presOf" srcId="{93944D6D-6B36-430F-8D29-88FB102789EC}" destId="{6E927F13-9021-448E-B94C-0CA5782D391E}" srcOrd="0" destOrd="0" presId="urn:microsoft.com/office/officeart/2005/8/layout/cycle6"/>
    <dgm:cxn modelId="{5B2E0C23-BE78-48DB-B307-92CAB6D060D7}" srcId="{93944D6D-6B36-430F-8D29-88FB102789EC}" destId="{C8DB9748-8C1E-40CE-9269-A289D881C87B}" srcOrd="5" destOrd="0" parTransId="{BD2D27B7-7F82-4587-B2CD-0FE0F41B5344}" sibTransId="{7D3AA090-1A2B-450F-821A-B1CE60F65F97}"/>
    <dgm:cxn modelId="{ACEF69E5-7662-48E1-BD73-FF91260A8658}" type="presOf" srcId="{EFBFABC4-2BFB-45A3-9B65-C21B6AA6B711}" destId="{C615FEDC-AE38-4489-B7F5-043D05519A70}" srcOrd="0" destOrd="0" presId="urn:microsoft.com/office/officeart/2005/8/layout/cycle6"/>
    <dgm:cxn modelId="{B6764CDB-C283-48DC-A572-618FD1130191}" type="presOf" srcId="{C8DB9748-8C1E-40CE-9269-A289D881C87B}" destId="{634C1FF3-83F9-4F4E-BE50-DD3E37292A4B}" srcOrd="0" destOrd="0" presId="urn:microsoft.com/office/officeart/2005/8/layout/cycle6"/>
    <dgm:cxn modelId="{02269976-F97D-4693-BF13-A83104085B2D}" srcId="{93944D6D-6B36-430F-8D29-88FB102789EC}" destId="{A23B9F6C-4C62-4202-AC97-582572F10A57}" srcOrd="1" destOrd="0" parTransId="{8B726CF8-DC51-46A2-8324-ADE19E729AA1}" sibTransId="{6549FD34-BCDB-4D61-8659-895AC2E1BB0E}"/>
    <dgm:cxn modelId="{CC6B4F15-3B7E-4EA2-953B-F24E40539979}" type="presOf" srcId="{F9B54A97-8C4F-41C9-B639-5E223B407836}" destId="{9C755215-7533-4CCB-8272-194BAEE8EBE2}" srcOrd="0" destOrd="0" presId="urn:microsoft.com/office/officeart/2005/8/layout/cycle6"/>
    <dgm:cxn modelId="{E849FB21-EEB1-41DA-A364-8F1DB0FD0879}" type="presParOf" srcId="{6E927F13-9021-448E-B94C-0CA5782D391E}" destId="{9C755215-7533-4CCB-8272-194BAEE8EBE2}" srcOrd="0" destOrd="0" presId="urn:microsoft.com/office/officeart/2005/8/layout/cycle6"/>
    <dgm:cxn modelId="{5A581BE7-2BF2-4900-AFF7-5CD580FE4071}" type="presParOf" srcId="{6E927F13-9021-448E-B94C-0CA5782D391E}" destId="{5A24ABE4-E7EB-4B8A-B2EA-ADD24453129F}" srcOrd="1" destOrd="0" presId="urn:microsoft.com/office/officeart/2005/8/layout/cycle6"/>
    <dgm:cxn modelId="{FD9E18CB-E7F4-45A2-B317-F8C26A781F83}" type="presParOf" srcId="{6E927F13-9021-448E-B94C-0CA5782D391E}" destId="{C615FEDC-AE38-4489-B7F5-043D05519A70}" srcOrd="2" destOrd="0" presId="urn:microsoft.com/office/officeart/2005/8/layout/cycle6"/>
    <dgm:cxn modelId="{154A6CA2-C76F-4672-AFB6-1F19B1D452E9}" type="presParOf" srcId="{6E927F13-9021-448E-B94C-0CA5782D391E}" destId="{108CCE13-1094-40A9-A4DA-6828CFDB3AB8}" srcOrd="3" destOrd="0" presId="urn:microsoft.com/office/officeart/2005/8/layout/cycle6"/>
    <dgm:cxn modelId="{67E9E6B8-A9B4-44D8-B953-7F7F25A6B69C}" type="presParOf" srcId="{6E927F13-9021-448E-B94C-0CA5782D391E}" destId="{F59CFFEE-3D94-4C79-A808-2D2DC9E3347F}" srcOrd="4" destOrd="0" presId="urn:microsoft.com/office/officeart/2005/8/layout/cycle6"/>
    <dgm:cxn modelId="{4331C654-D8EB-4100-B18A-279433E1AF70}" type="presParOf" srcId="{6E927F13-9021-448E-B94C-0CA5782D391E}" destId="{281742D1-79AB-45DB-8171-3EC07D1B0B8C}" srcOrd="5" destOrd="0" presId="urn:microsoft.com/office/officeart/2005/8/layout/cycle6"/>
    <dgm:cxn modelId="{4BB229D5-8620-4A06-B194-2855BBDC46A3}" type="presParOf" srcId="{6E927F13-9021-448E-B94C-0CA5782D391E}" destId="{87DC8DBA-213B-4081-8B35-4187B4A8C7AF}" srcOrd="6" destOrd="0" presId="urn:microsoft.com/office/officeart/2005/8/layout/cycle6"/>
    <dgm:cxn modelId="{902BC023-4F3B-4DB3-9BC3-942F6EE04D9A}" type="presParOf" srcId="{6E927F13-9021-448E-B94C-0CA5782D391E}" destId="{0A6FB5FF-1343-4F24-B5DD-558C1BD0EF58}" srcOrd="7" destOrd="0" presId="urn:microsoft.com/office/officeart/2005/8/layout/cycle6"/>
    <dgm:cxn modelId="{416C9309-3432-4BC3-A8F7-C2134BBF51D0}" type="presParOf" srcId="{6E927F13-9021-448E-B94C-0CA5782D391E}" destId="{AFFAD440-A696-40CB-AE64-49383FD6374C}" srcOrd="8" destOrd="0" presId="urn:microsoft.com/office/officeart/2005/8/layout/cycle6"/>
    <dgm:cxn modelId="{EF2845E5-D672-4C1A-9B82-49D18E32A559}" type="presParOf" srcId="{6E927F13-9021-448E-B94C-0CA5782D391E}" destId="{F80DDD59-5DCB-40A9-8C11-5676E3E7CB24}" srcOrd="9" destOrd="0" presId="urn:microsoft.com/office/officeart/2005/8/layout/cycle6"/>
    <dgm:cxn modelId="{1F71EDF8-0FD3-4D99-9CF6-147E367F1709}" type="presParOf" srcId="{6E927F13-9021-448E-B94C-0CA5782D391E}" destId="{B7DB93F6-4E30-47A8-8EC7-FC5DFB28461E}" srcOrd="10" destOrd="0" presId="urn:microsoft.com/office/officeart/2005/8/layout/cycle6"/>
    <dgm:cxn modelId="{912AFADF-7F9C-4FC8-9FFA-A31A34BF323E}" type="presParOf" srcId="{6E927F13-9021-448E-B94C-0CA5782D391E}" destId="{237AF09C-38C5-445F-A8E6-7FC219673CA4}" srcOrd="11" destOrd="0" presId="urn:microsoft.com/office/officeart/2005/8/layout/cycle6"/>
    <dgm:cxn modelId="{F275F6C9-F106-4170-A54D-FA4E2AFEC827}" type="presParOf" srcId="{6E927F13-9021-448E-B94C-0CA5782D391E}" destId="{7FB60AF1-D4C2-4081-B67A-5AB0593A5FFF}" srcOrd="12" destOrd="0" presId="urn:microsoft.com/office/officeart/2005/8/layout/cycle6"/>
    <dgm:cxn modelId="{AEA252AE-0D13-40C2-BB65-85205D613B0B}" type="presParOf" srcId="{6E927F13-9021-448E-B94C-0CA5782D391E}" destId="{9B61EA37-C2DA-4BA7-AB08-8802EC4AFC73}" srcOrd="13" destOrd="0" presId="urn:microsoft.com/office/officeart/2005/8/layout/cycle6"/>
    <dgm:cxn modelId="{AD9BC2D1-6867-4918-9F84-7094C470EFB6}" type="presParOf" srcId="{6E927F13-9021-448E-B94C-0CA5782D391E}" destId="{5184D0F7-99DA-47AE-BF87-51ADA9F53085}" srcOrd="14" destOrd="0" presId="urn:microsoft.com/office/officeart/2005/8/layout/cycle6"/>
    <dgm:cxn modelId="{190A0AD0-83FA-4131-B7B0-C0CC78698E15}" type="presParOf" srcId="{6E927F13-9021-448E-B94C-0CA5782D391E}" destId="{634C1FF3-83F9-4F4E-BE50-DD3E37292A4B}" srcOrd="15" destOrd="0" presId="urn:microsoft.com/office/officeart/2005/8/layout/cycle6"/>
    <dgm:cxn modelId="{D789E6A4-B685-4DEF-A719-B05819E14D3F}" type="presParOf" srcId="{6E927F13-9021-448E-B94C-0CA5782D391E}" destId="{0CBDAE12-E6CF-4FAA-9D56-13229B50809C}" srcOrd="16" destOrd="0" presId="urn:microsoft.com/office/officeart/2005/8/layout/cycle6"/>
    <dgm:cxn modelId="{12B39219-BE3A-4806-9329-B0E86ABCD3FF}" type="presParOf" srcId="{6E927F13-9021-448E-B94C-0CA5782D391E}" destId="{B53A9141-7808-4F07-A388-E8580464FA42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2FAA80-9386-4A8C-85FC-D1B4592E334A}" type="doc">
      <dgm:prSet loTypeId="urn:microsoft.com/office/officeart/2005/8/layout/venn1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C86C836-62EE-4ED9-B366-8DCFD0A6C03A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Створення передумов для формування авторитарної системи</a:t>
          </a:r>
          <a:endParaRPr lang="ru-RU" sz="2800" dirty="0">
            <a:latin typeface="Arial Narrow" pitchFamily="34" charset="0"/>
          </a:endParaRPr>
        </a:p>
      </dgm:t>
    </dgm:pt>
    <dgm:pt modelId="{3148851D-2030-4B37-A8ED-E02A415C9578}" type="parTrans" cxnId="{6D48CE45-6248-4A98-A702-EE1D47D38A94}">
      <dgm:prSet/>
      <dgm:spPr/>
      <dgm:t>
        <a:bodyPr/>
        <a:lstStyle/>
        <a:p>
          <a:endParaRPr lang="ru-RU"/>
        </a:p>
      </dgm:t>
    </dgm:pt>
    <dgm:pt modelId="{D4992048-E05A-4AAC-A089-634E803FC579}" type="sibTrans" cxnId="{6D48CE45-6248-4A98-A702-EE1D47D38A94}">
      <dgm:prSet/>
      <dgm:spPr/>
      <dgm:t>
        <a:bodyPr/>
        <a:lstStyle/>
        <a:p>
          <a:endParaRPr lang="ru-RU"/>
        </a:p>
      </dgm:t>
    </dgm:pt>
    <dgm:pt modelId="{DCA0068C-BCEB-4042-BA07-7D700026D4F7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Постійні втрати інформації внаслідок викривлень, помилкової інтерпретації</a:t>
          </a:r>
          <a:endParaRPr lang="ru-RU" sz="2800" dirty="0">
            <a:latin typeface="Arial Narrow" pitchFamily="34" charset="0"/>
          </a:endParaRPr>
        </a:p>
      </dgm:t>
    </dgm:pt>
    <dgm:pt modelId="{1727B718-6C11-43C2-BD9E-381838E58430}" type="parTrans" cxnId="{953070BD-F75E-4BAE-AE83-EBDB3BAD71BB}">
      <dgm:prSet/>
      <dgm:spPr/>
      <dgm:t>
        <a:bodyPr/>
        <a:lstStyle/>
        <a:p>
          <a:endParaRPr lang="ru-RU"/>
        </a:p>
      </dgm:t>
    </dgm:pt>
    <dgm:pt modelId="{C306A76C-641A-4660-8A22-E543DF3898A5}" type="sibTrans" cxnId="{953070BD-F75E-4BAE-AE83-EBDB3BAD71BB}">
      <dgm:prSet/>
      <dgm:spPr/>
      <dgm:t>
        <a:bodyPr/>
        <a:lstStyle/>
        <a:p>
          <a:endParaRPr lang="ru-RU"/>
        </a:p>
      </dgm:t>
    </dgm:pt>
    <dgm:pt modelId="{1009CAFB-25A5-48E8-9145-D350DF8D0918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Значне завантаження підлеглих роботою</a:t>
          </a:r>
          <a:endParaRPr lang="ru-RU" sz="2800" dirty="0">
            <a:latin typeface="Arial Narrow" pitchFamily="34" charset="0"/>
          </a:endParaRPr>
        </a:p>
      </dgm:t>
    </dgm:pt>
    <dgm:pt modelId="{6F10F374-EAE2-4E9D-A970-101F38A67526}" type="parTrans" cxnId="{B57FDB7B-BD20-4E9B-9DA0-92097F9F06E6}">
      <dgm:prSet/>
      <dgm:spPr/>
      <dgm:t>
        <a:bodyPr/>
        <a:lstStyle/>
        <a:p>
          <a:endParaRPr lang="ru-RU"/>
        </a:p>
      </dgm:t>
    </dgm:pt>
    <dgm:pt modelId="{CE08D5EB-BD2F-4A0C-9AEC-8E6CB7EE4648}" type="sibTrans" cxnId="{B57FDB7B-BD20-4E9B-9DA0-92097F9F06E6}">
      <dgm:prSet/>
      <dgm:spPr/>
      <dgm:t>
        <a:bodyPr/>
        <a:lstStyle/>
        <a:p>
          <a:endParaRPr lang="ru-RU"/>
        </a:p>
      </dgm:t>
    </dgm:pt>
    <dgm:pt modelId="{560393E3-3FDF-4300-A07D-C75E47D7815C}" type="pres">
      <dgm:prSet presAssocID="{EA2FAA80-9386-4A8C-85FC-D1B4592E334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59E02-22C8-499F-BA4D-2456D6D756EE}" type="pres">
      <dgm:prSet presAssocID="{3C86C836-62EE-4ED9-B366-8DCFD0A6C03A}" presName="circ1" presStyleLbl="vennNode1" presStyleIdx="0" presStyleCnt="3" custScaleX="110458" custScaleY="102566"/>
      <dgm:spPr/>
      <dgm:t>
        <a:bodyPr/>
        <a:lstStyle/>
        <a:p>
          <a:endParaRPr lang="ru-RU"/>
        </a:p>
      </dgm:t>
    </dgm:pt>
    <dgm:pt modelId="{3BDC81BB-7AA4-433C-82E1-AD1D53664A16}" type="pres">
      <dgm:prSet presAssocID="{3C86C836-62EE-4ED9-B366-8DCFD0A6C03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F4425-0516-4597-805B-534B52C2E652}" type="pres">
      <dgm:prSet presAssocID="{DCA0068C-BCEB-4042-BA07-7D700026D4F7}" presName="circ2" presStyleLbl="vennNode1" presStyleIdx="1" presStyleCnt="3" custScaleX="124834" custScaleY="110456" custLinFactNeighborX="16992" custLinFactNeighborY="2047"/>
      <dgm:spPr/>
      <dgm:t>
        <a:bodyPr/>
        <a:lstStyle/>
        <a:p>
          <a:endParaRPr lang="ru-RU"/>
        </a:p>
      </dgm:t>
    </dgm:pt>
    <dgm:pt modelId="{7172A98F-7EB3-4283-9CA0-83567A1F7E5F}" type="pres">
      <dgm:prSet presAssocID="{DCA0068C-BCEB-4042-BA07-7D700026D4F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534E9-9DA0-4E02-A963-44642E8885DD}" type="pres">
      <dgm:prSet presAssocID="{1009CAFB-25A5-48E8-9145-D350DF8D0918}" presName="circ3" presStyleLbl="vennNode1" presStyleIdx="2" presStyleCnt="3" custScaleX="114372" custScaleY="105524" custLinFactNeighborX="-4559" custLinFactNeighborY="4364"/>
      <dgm:spPr/>
      <dgm:t>
        <a:bodyPr/>
        <a:lstStyle/>
        <a:p>
          <a:endParaRPr lang="ru-RU"/>
        </a:p>
      </dgm:t>
    </dgm:pt>
    <dgm:pt modelId="{DA9C200D-573C-4E9F-B57A-59FE085863F4}" type="pres">
      <dgm:prSet presAssocID="{1009CAFB-25A5-48E8-9145-D350DF8D091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61200E-0421-44F3-B801-9ACF95A31845}" type="presOf" srcId="{1009CAFB-25A5-48E8-9145-D350DF8D0918}" destId="{244534E9-9DA0-4E02-A963-44642E8885DD}" srcOrd="0" destOrd="0" presId="urn:microsoft.com/office/officeart/2005/8/layout/venn1"/>
    <dgm:cxn modelId="{6C7DB593-DF95-4F26-A860-F4BB33967042}" type="presOf" srcId="{1009CAFB-25A5-48E8-9145-D350DF8D0918}" destId="{DA9C200D-573C-4E9F-B57A-59FE085863F4}" srcOrd="1" destOrd="0" presId="urn:microsoft.com/office/officeart/2005/8/layout/venn1"/>
    <dgm:cxn modelId="{73D538E3-5BF3-4CDC-BEBB-3683990A25E2}" type="presOf" srcId="{3C86C836-62EE-4ED9-B366-8DCFD0A6C03A}" destId="{4FA59E02-22C8-499F-BA4D-2456D6D756EE}" srcOrd="0" destOrd="0" presId="urn:microsoft.com/office/officeart/2005/8/layout/venn1"/>
    <dgm:cxn modelId="{6D48CE45-6248-4A98-A702-EE1D47D38A94}" srcId="{EA2FAA80-9386-4A8C-85FC-D1B4592E334A}" destId="{3C86C836-62EE-4ED9-B366-8DCFD0A6C03A}" srcOrd="0" destOrd="0" parTransId="{3148851D-2030-4B37-A8ED-E02A415C9578}" sibTransId="{D4992048-E05A-4AAC-A089-634E803FC579}"/>
    <dgm:cxn modelId="{18D5E06B-E2AE-4476-9E63-23AF10A202EE}" type="presOf" srcId="{EA2FAA80-9386-4A8C-85FC-D1B4592E334A}" destId="{560393E3-3FDF-4300-A07D-C75E47D7815C}" srcOrd="0" destOrd="0" presId="urn:microsoft.com/office/officeart/2005/8/layout/venn1"/>
    <dgm:cxn modelId="{6E8423A3-3FBD-4792-8F53-3B075CAE5D35}" type="presOf" srcId="{DCA0068C-BCEB-4042-BA07-7D700026D4F7}" destId="{7172A98F-7EB3-4283-9CA0-83567A1F7E5F}" srcOrd="1" destOrd="0" presId="urn:microsoft.com/office/officeart/2005/8/layout/venn1"/>
    <dgm:cxn modelId="{953070BD-F75E-4BAE-AE83-EBDB3BAD71BB}" srcId="{EA2FAA80-9386-4A8C-85FC-D1B4592E334A}" destId="{DCA0068C-BCEB-4042-BA07-7D700026D4F7}" srcOrd="1" destOrd="0" parTransId="{1727B718-6C11-43C2-BD9E-381838E58430}" sibTransId="{C306A76C-641A-4660-8A22-E543DF3898A5}"/>
    <dgm:cxn modelId="{43632EAD-6660-487D-BD28-9DBFB1764A88}" type="presOf" srcId="{3C86C836-62EE-4ED9-B366-8DCFD0A6C03A}" destId="{3BDC81BB-7AA4-433C-82E1-AD1D53664A16}" srcOrd="1" destOrd="0" presId="urn:microsoft.com/office/officeart/2005/8/layout/venn1"/>
    <dgm:cxn modelId="{B57FDB7B-BD20-4E9B-9DA0-92097F9F06E6}" srcId="{EA2FAA80-9386-4A8C-85FC-D1B4592E334A}" destId="{1009CAFB-25A5-48E8-9145-D350DF8D0918}" srcOrd="2" destOrd="0" parTransId="{6F10F374-EAE2-4E9D-A970-101F38A67526}" sibTransId="{CE08D5EB-BD2F-4A0C-9AEC-8E6CB7EE4648}"/>
    <dgm:cxn modelId="{FA2A92DA-3C06-4261-B803-3C36F031D47B}" type="presOf" srcId="{DCA0068C-BCEB-4042-BA07-7D700026D4F7}" destId="{5B5F4425-0516-4597-805B-534B52C2E652}" srcOrd="0" destOrd="0" presId="urn:microsoft.com/office/officeart/2005/8/layout/venn1"/>
    <dgm:cxn modelId="{042926F3-DFC6-431C-BB4F-791D4B644DF4}" type="presParOf" srcId="{560393E3-3FDF-4300-A07D-C75E47D7815C}" destId="{4FA59E02-22C8-499F-BA4D-2456D6D756EE}" srcOrd="0" destOrd="0" presId="urn:microsoft.com/office/officeart/2005/8/layout/venn1"/>
    <dgm:cxn modelId="{CB39CA4C-2AAA-47CA-A7D2-F64D4C0830E9}" type="presParOf" srcId="{560393E3-3FDF-4300-A07D-C75E47D7815C}" destId="{3BDC81BB-7AA4-433C-82E1-AD1D53664A16}" srcOrd="1" destOrd="0" presId="urn:microsoft.com/office/officeart/2005/8/layout/venn1"/>
    <dgm:cxn modelId="{E3EC3945-9DD1-441A-A718-84274F2F00D0}" type="presParOf" srcId="{560393E3-3FDF-4300-A07D-C75E47D7815C}" destId="{5B5F4425-0516-4597-805B-534B52C2E652}" srcOrd="2" destOrd="0" presId="urn:microsoft.com/office/officeart/2005/8/layout/venn1"/>
    <dgm:cxn modelId="{BA636F24-CC5A-4C1E-AD8B-8D2A5C1BDCA3}" type="presParOf" srcId="{560393E3-3FDF-4300-A07D-C75E47D7815C}" destId="{7172A98F-7EB3-4283-9CA0-83567A1F7E5F}" srcOrd="3" destOrd="0" presId="urn:microsoft.com/office/officeart/2005/8/layout/venn1"/>
    <dgm:cxn modelId="{6DC4FC8C-35A8-40A2-8371-1E7D664F4C86}" type="presParOf" srcId="{560393E3-3FDF-4300-A07D-C75E47D7815C}" destId="{244534E9-9DA0-4E02-A963-44642E8885DD}" srcOrd="4" destOrd="0" presId="urn:microsoft.com/office/officeart/2005/8/layout/venn1"/>
    <dgm:cxn modelId="{DDCD6B65-58EC-4678-AD29-C081E5A14BB3}" type="presParOf" srcId="{560393E3-3FDF-4300-A07D-C75E47D7815C}" destId="{DA9C200D-573C-4E9F-B57A-59FE085863F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D99012-5D2C-4BA1-9150-A37CFA3673D3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5D1675E-FB06-421D-B204-3E5BC783F39D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Обмін думками різних фахівців, що працюють на однією і тією ж проблемою, дозволяє всебічно вивчити її, прийняти </a:t>
          </a:r>
          <a:r>
            <a:rPr lang="uk-UA" sz="2800" dirty="0" err="1" smtClean="0">
              <a:latin typeface="Arial Narrow" pitchFamily="34" charset="0"/>
            </a:rPr>
            <a:t>обгрунтоване</a:t>
          </a:r>
          <a:r>
            <a:rPr lang="uk-UA" sz="2800" dirty="0" smtClean="0">
              <a:latin typeface="Arial Narrow" pitchFamily="34" charset="0"/>
            </a:rPr>
            <a:t> рішення і узгодити дії, необхідні для його реалізації</a:t>
          </a:r>
          <a:endParaRPr lang="ru-RU" sz="2800" dirty="0">
            <a:latin typeface="Arial Narrow" pitchFamily="34" charset="0"/>
          </a:endParaRPr>
        </a:p>
      </dgm:t>
    </dgm:pt>
    <dgm:pt modelId="{A3558D3E-C51A-440F-A51A-3B74EA73917E}" type="parTrans" cxnId="{857E85A5-CD37-4948-AD22-01C8BCF7E59E}">
      <dgm:prSet/>
      <dgm:spPr/>
      <dgm:t>
        <a:bodyPr/>
        <a:lstStyle/>
        <a:p>
          <a:endParaRPr lang="ru-RU"/>
        </a:p>
      </dgm:t>
    </dgm:pt>
    <dgm:pt modelId="{7FE5B364-1FAA-4FB8-8551-D1D30DDC28DA}" type="sibTrans" cxnId="{857E85A5-CD37-4948-AD22-01C8BCF7E59E}">
      <dgm:prSet/>
      <dgm:spPr/>
      <dgm:t>
        <a:bodyPr/>
        <a:lstStyle/>
        <a:p>
          <a:endParaRPr lang="ru-RU"/>
        </a:p>
      </dgm:t>
    </dgm:pt>
    <dgm:pt modelId="{917C7DB4-5176-4CFB-99BB-A8B30490BF4F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Такого руду консультації є важливими для організації, оскільки підвищують впевненість працівників у правильності рішень, що ними приймаються </a:t>
          </a:r>
          <a:endParaRPr lang="ru-RU" sz="2800" dirty="0">
            <a:latin typeface="Arial Narrow" pitchFamily="34" charset="0"/>
          </a:endParaRPr>
        </a:p>
      </dgm:t>
    </dgm:pt>
    <dgm:pt modelId="{01191BC0-6C1D-454B-938C-876139C17F5C}" type="parTrans" cxnId="{0D6C0B6E-9703-45CB-A702-200AFE59F4B1}">
      <dgm:prSet/>
      <dgm:spPr/>
      <dgm:t>
        <a:bodyPr/>
        <a:lstStyle/>
        <a:p>
          <a:endParaRPr lang="ru-RU"/>
        </a:p>
      </dgm:t>
    </dgm:pt>
    <dgm:pt modelId="{41705C86-ED39-4820-BD74-485BA0DC5794}" type="sibTrans" cxnId="{0D6C0B6E-9703-45CB-A702-200AFE59F4B1}">
      <dgm:prSet/>
      <dgm:spPr/>
      <dgm:t>
        <a:bodyPr/>
        <a:lstStyle/>
        <a:p>
          <a:endParaRPr lang="ru-RU"/>
        </a:p>
      </dgm:t>
    </dgm:pt>
    <dgm:pt modelId="{94C319E5-02C5-4973-87A7-6248B1454905}" type="pres">
      <dgm:prSet presAssocID="{6BD99012-5D2C-4BA1-9150-A37CFA3673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D67044-4958-48EA-B929-221DF2774A9D}" type="pres">
      <dgm:prSet presAssocID="{A5D1675E-FB06-421D-B204-3E5BC783F39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B2C66-ECEE-415F-87E0-645A6772CB8C}" type="pres">
      <dgm:prSet presAssocID="{7FE5B364-1FAA-4FB8-8551-D1D30DDC28DA}" presName="spacer" presStyleCnt="0"/>
      <dgm:spPr/>
    </dgm:pt>
    <dgm:pt modelId="{753479F1-15D5-45BF-A61A-508814C61AD9}" type="pres">
      <dgm:prSet presAssocID="{917C7DB4-5176-4CFB-99BB-A8B30490BF4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EFA55E-67B5-4C63-B393-8516965DC684}" type="presOf" srcId="{917C7DB4-5176-4CFB-99BB-A8B30490BF4F}" destId="{753479F1-15D5-45BF-A61A-508814C61AD9}" srcOrd="0" destOrd="0" presId="urn:microsoft.com/office/officeart/2005/8/layout/vList2"/>
    <dgm:cxn modelId="{20CD8E1B-E82C-4A99-9844-C106680B8878}" type="presOf" srcId="{6BD99012-5D2C-4BA1-9150-A37CFA3673D3}" destId="{94C319E5-02C5-4973-87A7-6248B1454905}" srcOrd="0" destOrd="0" presId="urn:microsoft.com/office/officeart/2005/8/layout/vList2"/>
    <dgm:cxn modelId="{857E85A5-CD37-4948-AD22-01C8BCF7E59E}" srcId="{6BD99012-5D2C-4BA1-9150-A37CFA3673D3}" destId="{A5D1675E-FB06-421D-B204-3E5BC783F39D}" srcOrd="0" destOrd="0" parTransId="{A3558D3E-C51A-440F-A51A-3B74EA73917E}" sibTransId="{7FE5B364-1FAA-4FB8-8551-D1D30DDC28DA}"/>
    <dgm:cxn modelId="{539CBE21-3B3F-4BC0-897C-0DEEE454BB28}" type="presOf" srcId="{A5D1675E-FB06-421D-B204-3E5BC783F39D}" destId="{1FD67044-4958-48EA-B929-221DF2774A9D}" srcOrd="0" destOrd="0" presId="urn:microsoft.com/office/officeart/2005/8/layout/vList2"/>
    <dgm:cxn modelId="{0D6C0B6E-9703-45CB-A702-200AFE59F4B1}" srcId="{6BD99012-5D2C-4BA1-9150-A37CFA3673D3}" destId="{917C7DB4-5176-4CFB-99BB-A8B30490BF4F}" srcOrd="1" destOrd="0" parTransId="{01191BC0-6C1D-454B-938C-876139C17F5C}" sibTransId="{41705C86-ED39-4820-BD74-485BA0DC5794}"/>
    <dgm:cxn modelId="{06392E75-256C-4159-BBBC-E016B000C7BD}" type="presParOf" srcId="{94C319E5-02C5-4973-87A7-6248B1454905}" destId="{1FD67044-4958-48EA-B929-221DF2774A9D}" srcOrd="0" destOrd="0" presId="urn:microsoft.com/office/officeart/2005/8/layout/vList2"/>
    <dgm:cxn modelId="{457F7278-69F8-4F4A-93F6-186D48A32347}" type="presParOf" srcId="{94C319E5-02C5-4973-87A7-6248B1454905}" destId="{57DB2C66-ECEE-415F-87E0-645A6772CB8C}" srcOrd="1" destOrd="0" presId="urn:microsoft.com/office/officeart/2005/8/layout/vList2"/>
    <dgm:cxn modelId="{04796FA2-CC9A-4DBD-946A-7A72472B6CE0}" type="presParOf" srcId="{94C319E5-02C5-4973-87A7-6248B1454905}" destId="{753479F1-15D5-45BF-A61A-508814C61AD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970899-2708-4E5D-9C9A-667BE2D14F31}" type="doc">
      <dgm:prSet loTypeId="urn:microsoft.com/office/officeart/2005/8/layout/matrix3" loCatId="matrix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44315E6-AC34-4703-BFEA-7100ADA1EA85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Швидкість передачі інформації</a:t>
          </a:r>
          <a:endParaRPr lang="ru-RU" sz="2800" dirty="0">
            <a:latin typeface="Arial Narrow" pitchFamily="34" charset="0"/>
          </a:endParaRPr>
        </a:p>
      </dgm:t>
    </dgm:pt>
    <dgm:pt modelId="{A5BD189B-E40F-41A8-8B39-B7317E72DCDB}" type="parTrans" cxnId="{BC1E6E6C-8709-4072-817E-BE8A67A63EFC}">
      <dgm:prSet/>
      <dgm:spPr/>
      <dgm:t>
        <a:bodyPr/>
        <a:lstStyle/>
        <a:p>
          <a:endParaRPr lang="ru-RU"/>
        </a:p>
      </dgm:t>
    </dgm:pt>
    <dgm:pt modelId="{994B8D9F-6005-4ECF-9403-2041D8CBF09A}" type="sibTrans" cxnId="{BC1E6E6C-8709-4072-817E-BE8A67A63EFC}">
      <dgm:prSet/>
      <dgm:spPr/>
      <dgm:t>
        <a:bodyPr/>
        <a:lstStyle/>
        <a:p>
          <a:endParaRPr lang="ru-RU"/>
        </a:p>
      </dgm:t>
    </dgm:pt>
    <dgm:pt modelId="{74EA5688-6466-425F-A1A8-CA8C0672E5A9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Потенційна можливість доповнювати формальні канали </a:t>
          </a:r>
          <a:endParaRPr lang="ru-RU" sz="2800" dirty="0">
            <a:latin typeface="Arial Narrow" pitchFamily="34" charset="0"/>
          </a:endParaRPr>
        </a:p>
      </dgm:t>
    </dgm:pt>
    <dgm:pt modelId="{EA291F7D-B600-41C6-ACDD-77344525E3A2}" type="parTrans" cxnId="{49146958-0C5A-46A5-8C5F-94EC5334DF41}">
      <dgm:prSet/>
      <dgm:spPr/>
      <dgm:t>
        <a:bodyPr/>
        <a:lstStyle/>
        <a:p>
          <a:endParaRPr lang="ru-RU"/>
        </a:p>
      </dgm:t>
    </dgm:pt>
    <dgm:pt modelId="{97784C0F-F110-4D4F-9743-EDFA1B3BE771}" type="sibTrans" cxnId="{49146958-0C5A-46A5-8C5F-94EC5334DF41}">
      <dgm:prSet/>
      <dgm:spPr/>
      <dgm:t>
        <a:bodyPr/>
        <a:lstStyle/>
        <a:p>
          <a:endParaRPr lang="ru-RU"/>
        </a:p>
      </dgm:t>
    </dgm:pt>
    <dgm:pt modelId="{87F09BBA-9E75-4ED6-A776-58D86CB5DB57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Передбачливий характер неформальних комунікацій</a:t>
          </a:r>
          <a:endParaRPr lang="ru-RU" sz="2800" dirty="0">
            <a:latin typeface="Arial Narrow" pitchFamily="34" charset="0"/>
          </a:endParaRPr>
        </a:p>
      </dgm:t>
    </dgm:pt>
    <dgm:pt modelId="{8B7559E7-4BC6-4458-B143-1DBB8B7EDFAB}" type="parTrans" cxnId="{A3FDEE8C-A814-4A5E-B132-F691283F311E}">
      <dgm:prSet/>
      <dgm:spPr/>
      <dgm:t>
        <a:bodyPr/>
        <a:lstStyle/>
        <a:p>
          <a:endParaRPr lang="ru-RU"/>
        </a:p>
      </dgm:t>
    </dgm:pt>
    <dgm:pt modelId="{C2C4C3E8-AC70-4C81-8A7D-40C2DEF426B2}" type="sibTrans" cxnId="{A3FDEE8C-A814-4A5E-B132-F691283F311E}">
      <dgm:prSet/>
      <dgm:spPr/>
      <dgm:t>
        <a:bodyPr/>
        <a:lstStyle/>
        <a:p>
          <a:endParaRPr lang="ru-RU"/>
        </a:p>
      </dgm:t>
    </dgm:pt>
    <dgm:pt modelId="{5AC6DF2D-F2CF-45F2-99FE-5B8BA9ECB0D8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Оперування, як правило, останніми новинами</a:t>
          </a:r>
          <a:endParaRPr lang="ru-RU" sz="2800" dirty="0">
            <a:latin typeface="Arial Narrow" pitchFamily="34" charset="0"/>
          </a:endParaRPr>
        </a:p>
      </dgm:t>
    </dgm:pt>
    <dgm:pt modelId="{ED9F4BF1-B188-446A-8EB6-B0B0A9687D14}" type="parTrans" cxnId="{45BD154E-FB9B-457B-B10E-5E8AB211C489}">
      <dgm:prSet/>
      <dgm:spPr/>
      <dgm:t>
        <a:bodyPr/>
        <a:lstStyle/>
        <a:p>
          <a:endParaRPr lang="ru-RU"/>
        </a:p>
      </dgm:t>
    </dgm:pt>
    <dgm:pt modelId="{826676C2-903E-43F8-BE80-2218A39EB95E}" type="sibTrans" cxnId="{45BD154E-FB9B-457B-B10E-5E8AB211C489}">
      <dgm:prSet/>
      <dgm:spPr/>
      <dgm:t>
        <a:bodyPr/>
        <a:lstStyle/>
        <a:p>
          <a:endParaRPr lang="ru-RU"/>
        </a:p>
      </dgm:t>
    </dgm:pt>
    <dgm:pt modelId="{C45C7497-E364-4545-85FB-DF3AF571362E}" type="pres">
      <dgm:prSet presAssocID="{AF970899-2708-4E5D-9C9A-667BE2D14F3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A5565-291D-442F-801C-ED1AEA064BEF}" type="pres">
      <dgm:prSet presAssocID="{AF970899-2708-4E5D-9C9A-667BE2D14F31}" presName="diamond" presStyleLbl="bgShp" presStyleIdx="0" presStyleCnt="1"/>
      <dgm:spPr/>
    </dgm:pt>
    <dgm:pt modelId="{AC0E0397-A7B8-4970-9511-8CCE8A3042F8}" type="pres">
      <dgm:prSet presAssocID="{AF970899-2708-4E5D-9C9A-667BE2D14F3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429FC7-985B-421F-A96B-87EC2D49B20E}" type="pres">
      <dgm:prSet presAssocID="{AF970899-2708-4E5D-9C9A-667BE2D14F31}" presName="quad2" presStyleLbl="node1" presStyleIdx="1" presStyleCnt="4" custScaleX="1103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45CA6-6FBA-4E53-9CC4-E4DCBAD1BFA3}" type="pres">
      <dgm:prSet presAssocID="{AF970899-2708-4E5D-9C9A-667BE2D14F31}" presName="quad3" presStyleLbl="node1" presStyleIdx="2" presStyleCnt="4" custScaleX="1169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603998-E4BD-460B-8187-7C4DF2422310}" type="pres">
      <dgm:prSet presAssocID="{AF970899-2708-4E5D-9C9A-667BE2D14F31}" presName="quad4" presStyleLbl="node1" presStyleIdx="3" presStyleCnt="4" custLinFactNeighborX="6064" custLinFactNeighborY="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8E8733-87CB-4622-AA43-129C4B64D07C}" type="presOf" srcId="{044315E6-AC34-4703-BFEA-7100ADA1EA85}" destId="{AC0E0397-A7B8-4970-9511-8CCE8A3042F8}" srcOrd="0" destOrd="0" presId="urn:microsoft.com/office/officeart/2005/8/layout/matrix3"/>
    <dgm:cxn modelId="{BC1E6E6C-8709-4072-817E-BE8A67A63EFC}" srcId="{AF970899-2708-4E5D-9C9A-667BE2D14F31}" destId="{044315E6-AC34-4703-BFEA-7100ADA1EA85}" srcOrd="0" destOrd="0" parTransId="{A5BD189B-E40F-41A8-8B39-B7317E72DCDB}" sibTransId="{994B8D9F-6005-4ECF-9403-2041D8CBF09A}"/>
    <dgm:cxn modelId="{2B1162B4-024F-486D-95B4-4A2DE0CC9657}" type="presOf" srcId="{AF970899-2708-4E5D-9C9A-667BE2D14F31}" destId="{C45C7497-E364-4545-85FB-DF3AF571362E}" srcOrd="0" destOrd="0" presId="urn:microsoft.com/office/officeart/2005/8/layout/matrix3"/>
    <dgm:cxn modelId="{A3FDEE8C-A814-4A5E-B132-F691283F311E}" srcId="{AF970899-2708-4E5D-9C9A-667BE2D14F31}" destId="{87F09BBA-9E75-4ED6-A776-58D86CB5DB57}" srcOrd="2" destOrd="0" parTransId="{8B7559E7-4BC6-4458-B143-1DBB8B7EDFAB}" sibTransId="{C2C4C3E8-AC70-4C81-8A7D-40C2DEF426B2}"/>
    <dgm:cxn modelId="{49146958-0C5A-46A5-8C5F-94EC5334DF41}" srcId="{AF970899-2708-4E5D-9C9A-667BE2D14F31}" destId="{74EA5688-6466-425F-A1A8-CA8C0672E5A9}" srcOrd="1" destOrd="0" parTransId="{EA291F7D-B600-41C6-ACDD-77344525E3A2}" sibTransId="{97784C0F-F110-4D4F-9743-EDFA1B3BE771}"/>
    <dgm:cxn modelId="{A2DEB794-B30C-411C-ABBF-2D1FEBA13AEF}" type="presOf" srcId="{74EA5688-6466-425F-A1A8-CA8C0672E5A9}" destId="{4A429FC7-985B-421F-A96B-87EC2D49B20E}" srcOrd="0" destOrd="0" presId="urn:microsoft.com/office/officeart/2005/8/layout/matrix3"/>
    <dgm:cxn modelId="{45BD154E-FB9B-457B-B10E-5E8AB211C489}" srcId="{AF970899-2708-4E5D-9C9A-667BE2D14F31}" destId="{5AC6DF2D-F2CF-45F2-99FE-5B8BA9ECB0D8}" srcOrd="3" destOrd="0" parTransId="{ED9F4BF1-B188-446A-8EB6-B0B0A9687D14}" sibTransId="{826676C2-903E-43F8-BE80-2218A39EB95E}"/>
    <dgm:cxn modelId="{C67A91FD-FED5-40BE-BDEC-95188F281072}" type="presOf" srcId="{5AC6DF2D-F2CF-45F2-99FE-5B8BA9ECB0D8}" destId="{F7603998-E4BD-460B-8187-7C4DF2422310}" srcOrd="0" destOrd="0" presId="urn:microsoft.com/office/officeart/2005/8/layout/matrix3"/>
    <dgm:cxn modelId="{69AAA8E5-0356-4887-9374-C3B2CD31EA40}" type="presOf" srcId="{87F09BBA-9E75-4ED6-A776-58D86CB5DB57}" destId="{FF245CA6-6FBA-4E53-9CC4-E4DCBAD1BFA3}" srcOrd="0" destOrd="0" presId="urn:microsoft.com/office/officeart/2005/8/layout/matrix3"/>
    <dgm:cxn modelId="{15C4C99F-1A95-463E-A2BB-817A0AF23AA6}" type="presParOf" srcId="{C45C7497-E364-4545-85FB-DF3AF571362E}" destId="{3BDA5565-291D-442F-801C-ED1AEA064BEF}" srcOrd="0" destOrd="0" presId="urn:microsoft.com/office/officeart/2005/8/layout/matrix3"/>
    <dgm:cxn modelId="{477609AC-1B4D-41A6-8AA7-AB18A3FA43B6}" type="presParOf" srcId="{C45C7497-E364-4545-85FB-DF3AF571362E}" destId="{AC0E0397-A7B8-4970-9511-8CCE8A3042F8}" srcOrd="1" destOrd="0" presId="urn:microsoft.com/office/officeart/2005/8/layout/matrix3"/>
    <dgm:cxn modelId="{B9699741-FED4-4797-BDC0-0129B5C59673}" type="presParOf" srcId="{C45C7497-E364-4545-85FB-DF3AF571362E}" destId="{4A429FC7-985B-421F-A96B-87EC2D49B20E}" srcOrd="2" destOrd="0" presId="urn:microsoft.com/office/officeart/2005/8/layout/matrix3"/>
    <dgm:cxn modelId="{EFAAF2DE-D07E-423F-9994-64C5D4B4A227}" type="presParOf" srcId="{C45C7497-E364-4545-85FB-DF3AF571362E}" destId="{FF245CA6-6FBA-4E53-9CC4-E4DCBAD1BFA3}" srcOrd="3" destOrd="0" presId="urn:microsoft.com/office/officeart/2005/8/layout/matrix3"/>
    <dgm:cxn modelId="{22A7ADC9-A639-494D-ABBC-FDD910471E23}" type="presParOf" srcId="{C45C7497-E364-4545-85FB-DF3AF571362E}" destId="{F7603998-E4BD-460B-8187-7C4DF242231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FE31D8-520A-4A97-B41E-134249FFDEA1}" type="doc">
      <dgm:prSet loTypeId="urn:microsoft.com/office/officeart/2005/8/layout/arrow4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8E0379E-4E10-416B-803F-CB156D47ADF2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1. Якісне збереження інформації</a:t>
          </a:r>
        </a:p>
        <a:p>
          <a:r>
            <a:rPr lang="uk-UA" sz="2800" dirty="0" smtClean="0">
              <a:latin typeface="Arial Narrow" pitchFamily="34" charset="0"/>
            </a:rPr>
            <a:t>2. Багаторазове перечитування, можливість вивчення</a:t>
          </a:r>
        </a:p>
        <a:p>
          <a:r>
            <a:rPr lang="uk-UA" sz="2800" dirty="0" smtClean="0">
              <a:latin typeface="Arial Narrow" pitchFamily="34" charset="0"/>
            </a:rPr>
            <a:t>3. Можливість доведення інформації до багатьох працівників</a:t>
          </a:r>
          <a:endParaRPr lang="ru-RU" sz="2800" dirty="0">
            <a:latin typeface="Arial Narrow" pitchFamily="34" charset="0"/>
          </a:endParaRPr>
        </a:p>
      </dgm:t>
    </dgm:pt>
    <dgm:pt modelId="{AA2C34A0-DBF4-41A9-A8CB-39C56A06712E}" type="parTrans" cxnId="{D8047FDD-B07C-43CF-9ECA-8F47490DC691}">
      <dgm:prSet/>
      <dgm:spPr/>
      <dgm:t>
        <a:bodyPr/>
        <a:lstStyle/>
        <a:p>
          <a:endParaRPr lang="ru-RU"/>
        </a:p>
      </dgm:t>
    </dgm:pt>
    <dgm:pt modelId="{80E778B3-B775-41C3-874E-E339012B3BB7}" type="sibTrans" cxnId="{D8047FDD-B07C-43CF-9ECA-8F47490DC691}">
      <dgm:prSet/>
      <dgm:spPr/>
      <dgm:t>
        <a:bodyPr/>
        <a:lstStyle/>
        <a:p>
          <a:endParaRPr lang="ru-RU"/>
        </a:p>
      </dgm:t>
    </dgm:pt>
    <dgm:pt modelId="{D56523F0-5910-47E1-A30F-C2910E5BA6F2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1. Складність поновлення</a:t>
          </a:r>
        </a:p>
        <a:p>
          <a:r>
            <a:rPr lang="uk-UA" sz="2800" dirty="0" smtClean="0">
              <a:latin typeface="Arial Narrow" pitchFamily="34" charset="0"/>
            </a:rPr>
            <a:t>2. об</a:t>
          </a:r>
          <a:r>
            <a:rPr lang="en-US" sz="2800" dirty="0" smtClean="0">
              <a:latin typeface="Arial Narrow" pitchFamily="34" charset="0"/>
            </a:rPr>
            <a:t>’</a:t>
          </a:r>
          <a:r>
            <a:rPr lang="uk-UA" sz="2800" dirty="0" smtClean="0">
              <a:latin typeface="Arial Narrow" pitchFamily="34" charset="0"/>
            </a:rPr>
            <a:t>ємність інформації (особливо знизу вгору)</a:t>
          </a:r>
          <a:endParaRPr lang="ru-RU" sz="2800" dirty="0">
            <a:latin typeface="Arial Narrow" pitchFamily="34" charset="0"/>
          </a:endParaRPr>
        </a:p>
      </dgm:t>
    </dgm:pt>
    <dgm:pt modelId="{81A5DECD-52D6-4157-9679-488396A0896D}" type="parTrans" cxnId="{28DC171A-E606-4CE6-B9C7-46F966F95139}">
      <dgm:prSet/>
      <dgm:spPr/>
      <dgm:t>
        <a:bodyPr/>
        <a:lstStyle/>
        <a:p>
          <a:endParaRPr lang="ru-RU"/>
        </a:p>
      </dgm:t>
    </dgm:pt>
    <dgm:pt modelId="{A1D92048-887C-48EC-8FC6-1107652F344A}" type="sibTrans" cxnId="{28DC171A-E606-4CE6-B9C7-46F966F95139}">
      <dgm:prSet/>
      <dgm:spPr/>
      <dgm:t>
        <a:bodyPr/>
        <a:lstStyle/>
        <a:p>
          <a:endParaRPr lang="ru-RU"/>
        </a:p>
      </dgm:t>
    </dgm:pt>
    <dgm:pt modelId="{96DBD634-B644-4658-8CDA-6F7ECD516C12}" type="pres">
      <dgm:prSet presAssocID="{17FE31D8-520A-4A97-B41E-134249FFDEA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C4C8C6-72CD-450F-A77A-C8CD4D1AF9A0}" type="pres">
      <dgm:prSet presAssocID="{E8E0379E-4E10-416B-803F-CB156D47ADF2}" presName="upArrow" presStyleLbl="node1" presStyleIdx="0" presStyleCnt="2"/>
      <dgm:spPr/>
    </dgm:pt>
    <dgm:pt modelId="{AE57B9DE-2F23-448D-83B7-4A85094D918F}" type="pres">
      <dgm:prSet presAssocID="{E8E0379E-4E10-416B-803F-CB156D47ADF2}" presName="upArrowText" presStyleLbl="revTx" presStyleIdx="0" presStyleCnt="2" custScaleX="102811" custLinFactNeighborX="366" custLinFactNeighborY="123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70FEAB-F729-459E-99DD-ADE15C158169}" type="pres">
      <dgm:prSet presAssocID="{D56523F0-5910-47E1-A30F-C2910E5BA6F2}" presName="downArrow" presStyleLbl="node1" presStyleIdx="1" presStyleCnt="2"/>
      <dgm:spPr/>
    </dgm:pt>
    <dgm:pt modelId="{22A9A9D0-C145-4C33-921E-58DB1B49A904}" type="pres">
      <dgm:prSet presAssocID="{D56523F0-5910-47E1-A30F-C2910E5BA6F2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047FDD-B07C-43CF-9ECA-8F47490DC691}" srcId="{17FE31D8-520A-4A97-B41E-134249FFDEA1}" destId="{E8E0379E-4E10-416B-803F-CB156D47ADF2}" srcOrd="0" destOrd="0" parTransId="{AA2C34A0-DBF4-41A9-A8CB-39C56A06712E}" sibTransId="{80E778B3-B775-41C3-874E-E339012B3BB7}"/>
    <dgm:cxn modelId="{6511BA36-F6F1-499B-8D9E-6F9B029CEC5C}" type="presOf" srcId="{E8E0379E-4E10-416B-803F-CB156D47ADF2}" destId="{AE57B9DE-2F23-448D-83B7-4A85094D918F}" srcOrd="0" destOrd="0" presId="urn:microsoft.com/office/officeart/2005/8/layout/arrow4"/>
    <dgm:cxn modelId="{28DC171A-E606-4CE6-B9C7-46F966F95139}" srcId="{17FE31D8-520A-4A97-B41E-134249FFDEA1}" destId="{D56523F0-5910-47E1-A30F-C2910E5BA6F2}" srcOrd="1" destOrd="0" parTransId="{81A5DECD-52D6-4157-9679-488396A0896D}" sibTransId="{A1D92048-887C-48EC-8FC6-1107652F344A}"/>
    <dgm:cxn modelId="{77A2DBE0-3488-477F-BEF3-89FB80820B1E}" type="presOf" srcId="{D56523F0-5910-47E1-A30F-C2910E5BA6F2}" destId="{22A9A9D0-C145-4C33-921E-58DB1B49A904}" srcOrd="0" destOrd="0" presId="urn:microsoft.com/office/officeart/2005/8/layout/arrow4"/>
    <dgm:cxn modelId="{25A905E3-AA80-4E27-A5CC-BC4B11B00665}" type="presOf" srcId="{17FE31D8-520A-4A97-B41E-134249FFDEA1}" destId="{96DBD634-B644-4658-8CDA-6F7ECD516C12}" srcOrd="0" destOrd="0" presId="urn:microsoft.com/office/officeart/2005/8/layout/arrow4"/>
    <dgm:cxn modelId="{0411ABA8-6D33-4B4B-A37A-30BA93486AE1}" type="presParOf" srcId="{96DBD634-B644-4658-8CDA-6F7ECD516C12}" destId="{08C4C8C6-72CD-450F-A77A-C8CD4D1AF9A0}" srcOrd="0" destOrd="0" presId="urn:microsoft.com/office/officeart/2005/8/layout/arrow4"/>
    <dgm:cxn modelId="{CD89AE3F-4856-431A-8892-AE56E70D723B}" type="presParOf" srcId="{96DBD634-B644-4658-8CDA-6F7ECD516C12}" destId="{AE57B9DE-2F23-448D-83B7-4A85094D918F}" srcOrd="1" destOrd="0" presId="urn:microsoft.com/office/officeart/2005/8/layout/arrow4"/>
    <dgm:cxn modelId="{67C1F4DB-AFF1-4E1C-BC54-3AA2A721184E}" type="presParOf" srcId="{96DBD634-B644-4658-8CDA-6F7ECD516C12}" destId="{A570FEAB-F729-459E-99DD-ADE15C158169}" srcOrd="2" destOrd="0" presId="urn:microsoft.com/office/officeart/2005/8/layout/arrow4"/>
    <dgm:cxn modelId="{A4EE2CFD-1160-444D-9019-27E28E1FDDB6}" type="presParOf" srcId="{96DBD634-B644-4658-8CDA-6F7ECD516C12}" destId="{22A9A9D0-C145-4C33-921E-58DB1B49A90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EF5353-9355-4E82-A4F1-5B99C8900EB2}" type="doc">
      <dgm:prSet loTypeId="urn:microsoft.com/office/officeart/2005/8/layout/radial4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627290C-3D8B-4DA9-AC45-2620CFB1023B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Види</a:t>
          </a:r>
          <a:endParaRPr lang="ru-RU" sz="2800" dirty="0">
            <a:latin typeface="Arial Narrow" pitchFamily="34" charset="0"/>
          </a:endParaRPr>
        </a:p>
      </dgm:t>
    </dgm:pt>
    <dgm:pt modelId="{8A15C2B1-951F-41E1-A023-3E6A924486C8}" type="parTrans" cxnId="{D38EDBDF-7E16-4A2D-A3CE-2BB9B65B8847}">
      <dgm:prSet/>
      <dgm:spPr/>
      <dgm:t>
        <a:bodyPr/>
        <a:lstStyle/>
        <a:p>
          <a:endParaRPr lang="ru-RU"/>
        </a:p>
      </dgm:t>
    </dgm:pt>
    <dgm:pt modelId="{84BF404C-0EB3-40B9-9C7F-C390D76256D5}" type="sibTrans" cxnId="{D38EDBDF-7E16-4A2D-A3CE-2BB9B65B8847}">
      <dgm:prSet/>
      <dgm:spPr/>
      <dgm:t>
        <a:bodyPr/>
        <a:lstStyle/>
        <a:p>
          <a:endParaRPr lang="ru-RU"/>
        </a:p>
      </dgm:t>
    </dgm:pt>
    <dgm:pt modelId="{60EBF049-99CE-45CB-8163-D8891AAA7F6B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Комунікації між двома індивідами</a:t>
          </a:r>
          <a:endParaRPr lang="ru-RU" sz="2800" dirty="0">
            <a:latin typeface="Arial Narrow" pitchFamily="34" charset="0"/>
          </a:endParaRPr>
        </a:p>
      </dgm:t>
    </dgm:pt>
    <dgm:pt modelId="{3B7DD251-235C-4589-9799-79593BB795D0}" type="parTrans" cxnId="{E5074EA3-0D5F-4294-82AE-36CAB7BF3646}">
      <dgm:prSet/>
      <dgm:spPr/>
      <dgm:t>
        <a:bodyPr/>
        <a:lstStyle/>
        <a:p>
          <a:endParaRPr lang="ru-RU"/>
        </a:p>
      </dgm:t>
    </dgm:pt>
    <dgm:pt modelId="{D95A8673-BBF4-4647-8C15-78DE80E61027}" type="sibTrans" cxnId="{E5074EA3-0D5F-4294-82AE-36CAB7BF3646}">
      <dgm:prSet/>
      <dgm:spPr/>
      <dgm:t>
        <a:bodyPr/>
        <a:lstStyle/>
        <a:p>
          <a:endParaRPr lang="ru-RU"/>
        </a:p>
      </dgm:t>
    </dgm:pt>
    <dgm:pt modelId="{31A028E9-0FD0-43CD-973A-26F7129730FE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Комунікації між індивідом та групою</a:t>
          </a:r>
          <a:endParaRPr lang="ru-RU" sz="2800" dirty="0">
            <a:latin typeface="Arial Narrow" pitchFamily="34" charset="0"/>
          </a:endParaRPr>
        </a:p>
      </dgm:t>
    </dgm:pt>
    <dgm:pt modelId="{B5DB151C-FAF4-4C22-A9D7-BE56E29E931D}" type="parTrans" cxnId="{E42105A6-AFBF-46A7-8A64-5EA6DA2E353A}">
      <dgm:prSet/>
      <dgm:spPr/>
      <dgm:t>
        <a:bodyPr/>
        <a:lstStyle/>
        <a:p>
          <a:endParaRPr lang="ru-RU"/>
        </a:p>
      </dgm:t>
    </dgm:pt>
    <dgm:pt modelId="{DAF07F28-BC66-44E1-BCFA-664BCF29F146}" type="sibTrans" cxnId="{E42105A6-AFBF-46A7-8A64-5EA6DA2E353A}">
      <dgm:prSet/>
      <dgm:spPr/>
      <dgm:t>
        <a:bodyPr/>
        <a:lstStyle/>
        <a:p>
          <a:endParaRPr lang="ru-RU"/>
        </a:p>
      </dgm:t>
    </dgm:pt>
    <dgm:pt modelId="{EB5CFC95-2049-4507-9FE3-F938DAD763D1}">
      <dgm:prSet phldrT="[Текст]" custT="1"/>
      <dgm:spPr/>
      <dgm:t>
        <a:bodyPr/>
        <a:lstStyle/>
        <a:p>
          <a:r>
            <a:rPr lang="uk-UA" sz="2800" dirty="0" smtClean="0">
              <a:latin typeface="Arial Narrow" pitchFamily="34" charset="0"/>
            </a:rPr>
            <a:t>Комунікації всередині групи (багатоканальні)</a:t>
          </a:r>
          <a:endParaRPr lang="ru-RU" sz="2800" dirty="0">
            <a:latin typeface="Arial Narrow" pitchFamily="34" charset="0"/>
          </a:endParaRPr>
        </a:p>
      </dgm:t>
    </dgm:pt>
    <dgm:pt modelId="{8E82AD79-958B-44D4-B484-AF823AFC3AEA}" type="parTrans" cxnId="{862649A3-49C4-4A6D-8CC1-AEB492C21AED}">
      <dgm:prSet/>
      <dgm:spPr/>
      <dgm:t>
        <a:bodyPr/>
        <a:lstStyle/>
        <a:p>
          <a:endParaRPr lang="ru-RU"/>
        </a:p>
      </dgm:t>
    </dgm:pt>
    <dgm:pt modelId="{689ABF79-34DB-4B70-B019-48599CE80803}" type="sibTrans" cxnId="{862649A3-49C4-4A6D-8CC1-AEB492C21AED}">
      <dgm:prSet/>
      <dgm:spPr/>
      <dgm:t>
        <a:bodyPr/>
        <a:lstStyle/>
        <a:p>
          <a:endParaRPr lang="ru-RU"/>
        </a:p>
      </dgm:t>
    </dgm:pt>
    <dgm:pt modelId="{291C91C4-F791-4790-BBE7-378DDAF6EEB4}" type="pres">
      <dgm:prSet presAssocID="{C8EF5353-9355-4E82-A4F1-5B99C8900EB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4B5C1E-0D1B-450E-B5AD-EA3EA0BAF670}" type="pres">
      <dgm:prSet presAssocID="{A627290C-3D8B-4DA9-AC45-2620CFB1023B}" presName="centerShape" presStyleLbl="node0" presStyleIdx="0" presStyleCnt="1"/>
      <dgm:spPr/>
      <dgm:t>
        <a:bodyPr/>
        <a:lstStyle/>
        <a:p>
          <a:endParaRPr lang="ru-RU"/>
        </a:p>
      </dgm:t>
    </dgm:pt>
    <dgm:pt modelId="{D4804398-8372-456D-97E0-4DA664BB81B4}" type="pres">
      <dgm:prSet presAssocID="{3B7DD251-235C-4589-9799-79593BB795D0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66D831D1-C153-404A-A24D-DDB32A034BBB}" type="pres">
      <dgm:prSet presAssocID="{60EBF049-99CE-45CB-8163-D8891AAA7F6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7D6D9-7079-4885-A277-2A525E603DF2}" type="pres">
      <dgm:prSet presAssocID="{B5DB151C-FAF4-4C22-A9D7-BE56E29E931D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AC074A8B-1154-461B-A80D-508D8B7DA0C0}" type="pres">
      <dgm:prSet presAssocID="{31A028E9-0FD0-43CD-973A-26F7129730F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5A156-F22A-46F7-BA2D-75570240363C}" type="pres">
      <dgm:prSet presAssocID="{8E82AD79-958B-44D4-B484-AF823AFC3AEA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1E539B95-CD68-4262-A7EB-3A57CAE3A9B2}" type="pres">
      <dgm:prSet presAssocID="{EB5CFC95-2049-4507-9FE3-F938DAD763D1}" presName="node" presStyleLbl="node1" presStyleIdx="2" presStyleCnt="3" custScaleX="116484" custRadScaleRad="109817" custRadScaleInc="1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2649A3-49C4-4A6D-8CC1-AEB492C21AED}" srcId="{A627290C-3D8B-4DA9-AC45-2620CFB1023B}" destId="{EB5CFC95-2049-4507-9FE3-F938DAD763D1}" srcOrd="2" destOrd="0" parTransId="{8E82AD79-958B-44D4-B484-AF823AFC3AEA}" sibTransId="{689ABF79-34DB-4B70-B019-48599CE80803}"/>
    <dgm:cxn modelId="{E5074EA3-0D5F-4294-82AE-36CAB7BF3646}" srcId="{A627290C-3D8B-4DA9-AC45-2620CFB1023B}" destId="{60EBF049-99CE-45CB-8163-D8891AAA7F6B}" srcOrd="0" destOrd="0" parTransId="{3B7DD251-235C-4589-9799-79593BB795D0}" sibTransId="{D95A8673-BBF4-4647-8C15-78DE80E61027}"/>
    <dgm:cxn modelId="{85064A24-85B9-4A4D-9408-1FD155EB9ED7}" type="presOf" srcId="{EB5CFC95-2049-4507-9FE3-F938DAD763D1}" destId="{1E539B95-CD68-4262-A7EB-3A57CAE3A9B2}" srcOrd="0" destOrd="0" presId="urn:microsoft.com/office/officeart/2005/8/layout/radial4"/>
    <dgm:cxn modelId="{C8F670A1-A1BD-4A23-B387-50D67BEBA73E}" type="presOf" srcId="{60EBF049-99CE-45CB-8163-D8891AAA7F6B}" destId="{66D831D1-C153-404A-A24D-DDB32A034BBB}" srcOrd="0" destOrd="0" presId="urn:microsoft.com/office/officeart/2005/8/layout/radial4"/>
    <dgm:cxn modelId="{E42105A6-AFBF-46A7-8A64-5EA6DA2E353A}" srcId="{A627290C-3D8B-4DA9-AC45-2620CFB1023B}" destId="{31A028E9-0FD0-43CD-973A-26F7129730FE}" srcOrd="1" destOrd="0" parTransId="{B5DB151C-FAF4-4C22-A9D7-BE56E29E931D}" sibTransId="{DAF07F28-BC66-44E1-BCFA-664BCF29F146}"/>
    <dgm:cxn modelId="{501739D4-3D0C-4544-A7BA-73F7E2A82D5A}" type="presOf" srcId="{8E82AD79-958B-44D4-B484-AF823AFC3AEA}" destId="{4FA5A156-F22A-46F7-BA2D-75570240363C}" srcOrd="0" destOrd="0" presId="urn:microsoft.com/office/officeart/2005/8/layout/radial4"/>
    <dgm:cxn modelId="{B43442E9-8F73-415A-8553-4B5A99F1CC18}" type="presOf" srcId="{B5DB151C-FAF4-4C22-A9D7-BE56E29E931D}" destId="{E207D6D9-7079-4885-A277-2A525E603DF2}" srcOrd="0" destOrd="0" presId="urn:microsoft.com/office/officeart/2005/8/layout/radial4"/>
    <dgm:cxn modelId="{A7F3E77E-51F9-4E90-AF76-3BF3979987B5}" type="presOf" srcId="{3B7DD251-235C-4589-9799-79593BB795D0}" destId="{D4804398-8372-456D-97E0-4DA664BB81B4}" srcOrd="0" destOrd="0" presId="urn:microsoft.com/office/officeart/2005/8/layout/radial4"/>
    <dgm:cxn modelId="{D9F68468-F5E2-4A2A-B320-28B8CF18682A}" type="presOf" srcId="{A627290C-3D8B-4DA9-AC45-2620CFB1023B}" destId="{F24B5C1E-0D1B-450E-B5AD-EA3EA0BAF670}" srcOrd="0" destOrd="0" presId="urn:microsoft.com/office/officeart/2005/8/layout/radial4"/>
    <dgm:cxn modelId="{12FE2C1C-EE60-4519-A075-FA054CB31625}" type="presOf" srcId="{31A028E9-0FD0-43CD-973A-26F7129730FE}" destId="{AC074A8B-1154-461B-A80D-508D8B7DA0C0}" srcOrd="0" destOrd="0" presId="urn:microsoft.com/office/officeart/2005/8/layout/radial4"/>
    <dgm:cxn modelId="{5FF09304-22B9-4F0C-8281-4E6A53BE5A47}" type="presOf" srcId="{C8EF5353-9355-4E82-A4F1-5B99C8900EB2}" destId="{291C91C4-F791-4790-BBE7-378DDAF6EEB4}" srcOrd="0" destOrd="0" presId="urn:microsoft.com/office/officeart/2005/8/layout/radial4"/>
    <dgm:cxn modelId="{D38EDBDF-7E16-4A2D-A3CE-2BB9B65B8847}" srcId="{C8EF5353-9355-4E82-A4F1-5B99C8900EB2}" destId="{A627290C-3D8B-4DA9-AC45-2620CFB1023B}" srcOrd="0" destOrd="0" parTransId="{8A15C2B1-951F-41E1-A023-3E6A924486C8}" sibTransId="{84BF404C-0EB3-40B9-9C7F-C390D76256D5}"/>
    <dgm:cxn modelId="{0956A44E-BE07-4A06-B86A-80BE94C4FE9F}" type="presParOf" srcId="{291C91C4-F791-4790-BBE7-378DDAF6EEB4}" destId="{F24B5C1E-0D1B-450E-B5AD-EA3EA0BAF670}" srcOrd="0" destOrd="0" presId="urn:microsoft.com/office/officeart/2005/8/layout/radial4"/>
    <dgm:cxn modelId="{DE3CE338-708D-4866-9C99-4CD0CF2FE3F4}" type="presParOf" srcId="{291C91C4-F791-4790-BBE7-378DDAF6EEB4}" destId="{D4804398-8372-456D-97E0-4DA664BB81B4}" srcOrd="1" destOrd="0" presId="urn:microsoft.com/office/officeart/2005/8/layout/radial4"/>
    <dgm:cxn modelId="{4D80FD7C-8A9E-4CD0-B24E-AF189AE55063}" type="presParOf" srcId="{291C91C4-F791-4790-BBE7-378DDAF6EEB4}" destId="{66D831D1-C153-404A-A24D-DDB32A034BBB}" srcOrd="2" destOrd="0" presId="urn:microsoft.com/office/officeart/2005/8/layout/radial4"/>
    <dgm:cxn modelId="{F5B1F5C0-E790-4824-A2B3-13E98EA1B131}" type="presParOf" srcId="{291C91C4-F791-4790-BBE7-378DDAF6EEB4}" destId="{E207D6D9-7079-4885-A277-2A525E603DF2}" srcOrd="3" destOrd="0" presId="urn:microsoft.com/office/officeart/2005/8/layout/radial4"/>
    <dgm:cxn modelId="{4110F137-B9E9-477C-977B-BB4F0992DA2F}" type="presParOf" srcId="{291C91C4-F791-4790-BBE7-378DDAF6EEB4}" destId="{AC074A8B-1154-461B-A80D-508D8B7DA0C0}" srcOrd="4" destOrd="0" presId="urn:microsoft.com/office/officeart/2005/8/layout/radial4"/>
    <dgm:cxn modelId="{6B67F0EF-FDBE-4E1F-8ADF-0514412E3877}" type="presParOf" srcId="{291C91C4-F791-4790-BBE7-378DDAF6EEB4}" destId="{4FA5A156-F22A-46F7-BA2D-75570240363C}" srcOrd="5" destOrd="0" presId="urn:microsoft.com/office/officeart/2005/8/layout/radial4"/>
    <dgm:cxn modelId="{352593AF-6CC5-476E-9D4B-C2E5B5977195}" type="presParOf" srcId="{291C91C4-F791-4790-BBE7-378DDAF6EEB4}" destId="{1E539B95-CD68-4262-A7EB-3A57CAE3A9B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55215-7533-4CCB-8272-194BAEE8EBE2}">
      <dsp:nvSpPr>
        <dsp:cNvPr id="0" name=""/>
        <dsp:cNvSpPr/>
      </dsp:nvSpPr>
      <dsp:spPr>
        <a:xfrm>
          <a:off x="3398403" y="1343"/>
          <a:ext cx="2329014" cy="8778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Вибіркове сприйняття</a:t>
          </a:r>
          <a:endParaRPr lang="ru-RU" sz="2800" kern="1200" dirty="0">
            <a:latin typeface="Arial Narrow" pitchFamily="34" charset="0"/>
          </a:endParaRPr>
        </a:p>
      </dsp:txBody>
      <dsp:txXfrm>
        <a:off x="3441258" y="44198"/>
        <a:ext cx="2243304" cy="792189"/>
      </dsp:txXfrm>
    </dsp:sp>
    <dsp:sp modelId="{C615FEDC-AE38-4489-B7F5-043D05519A70}">
      <dsp:nvSpPr>
        <dsp:cNvPr id="0" name=""/>
        <dsp:cNvSpPr/>
      </dsp:nvSpPr>
      <dsp:spPr>
        <a:xfrm>
          <a:off x="2580166" y="494392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3151140" y="307692"/>
              </a:moveTo>
              <a:arcTo wR="2066294" hR="2066294" stAng="18100176" swAng="746086"/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8CCE13-1094-40A9-A4DA-6828CFDB3AB8}">
      <dsp:nvSpPr>
        <dsp:cNvPr id="0" name=""/>
        <dsp:cNvSpPr/>
      </dsp:nvSpPr>
      <dsp:spPr>
        <a:xfrm>
          <a:off x="5349858" y="1080117"/>
          <a:ext cx="2105744" cy="877899"/>
        </a:xfrm>
        <a:prstGeom prst="roundRect">
          <a:avLst/>
        </a:prstGeom>
        <a:gradFill rotWithShape="0">
          <a:gsLst>
            <a:gs pos="0">
              <a:schemeClr val="accent4">
                <a:hueOff val="-542820"/>
                <a:satOff val="5462"/>
                <a:lumOff val="314"/>
                <a:alphaOff val="0"/>
                <a:tint val="98000"/>
                <a:lumMod val="100000"/>
              </a:schemeClr>
            </a:gs>
            <a:gs pos="100000">
              <a:schemeClr val="accent4">
                <a:hueOff val="-542820"/>
                <a:satOff val="5462"/>
                <a:lumOff val="314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Семантичні бар</a:t>
          </a:r>
          <a:r>
            <a:rPr lang="en-US" sz="2800" kern="1200" dirty="0" smtClean="0">
              <a:latin typeface="Arial Narrow" pitchFamily="34" charset="0"/>
            </a:rPr>
            <a:t>’</a:t>
          </a:r>
          <a:r>
            <a:rPr lang="uk-UA" sz="2800" kern="1200" dirty="0" err="1" smtClean="0">
              <a:latin typeface="Arial Narrow" pitchFamily="34" charset="0"/>
            </a:rPr>
            <a:t>єри</a:t>
          </a:r>
          <a:r>
            <a:rPr lang="uk-UA" sz="2800" kern="1200" dirty="0" smtClean="0">
              <a:latin typeface="Arial Narrow" pitchFamily="34" charset="0"/>
            </a:rPr>
            <a:t> </a:t>
          </a:r>
          <a:endParaRPr lang="ru-RU" sz="2800" kern="1200" dirty="0">
            <a:latin typeface="Arial Narrow" pitchFamily="34" charset="0"/>
          </a:endParaRPr>
        </a:p>
      </dsp:txBody>
      <dsp:txXfrm>
        <a:off x="5392713" y="1122972"/>
        <a:ext cx="2020034" cy="792189"/>
      </dsp:txXfrm>
    </dsp:sp>
    <dsp:sp modelId="{281742D1-79AB-45DB-8171-3EC07D1B0B8C}">
      <dsp:nvSpPr>
        <dsp:cNvPr id="0" name=""/>
        <dsp:cNvSpPr/>
      </dsp:nvSpPr>
      <dsp:spPr>
        <a:xfrm>
          <a:off x="2492526" y="332032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4086775" y="1633594"/>
              </a:moveTo>
              <a:arcTo wR="2066294" hR="2066294" stAng="20874738" swAng="1277156"/>
            </a:path>
          </a:pathLst>
        </a:custGeom>
        <a:noFill/>
        <a:ln w="9525" cap="rnd" cmpd="sng" algn="ctr">
          <a:solidFill>
            <a:schemeClr val="accent4">
              <a:hueOff val="-542820"/>
              <a:satOff val="5462"/>
              <a:lumOff val="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C8DBA-213B-4081-8B35-4187B4A8C7AF}">
      <dsp:nvSpPr>
        <dsp:cNvPr id="0" name=""/>
        <dsp:cNvSpPr/>
      </dsp:nvSpPr>
      <dsp:spPr>
        <a:xfrm>
          <a:off x="5067792" y="2736308"/>
          <a:ext cx="2744571" cy="1174814"/>
        </a:xfrm>
        <a:prstGeom prst="roundRect">
          <a:avLst/>
        </a:prstGeom>
        <a:gradFill rotWithShape="0">
          <a:gsLst>
            <a:gs pos="0">
              <a:schemeClr val="accent4">
                <a:hueOff val="-1085640"/>
                <a:satOff val="10925"/>
                <a:lumOff val="628"/>
                <a:alphaOff val="0"/>
                <a:tint val="98000"/>
                <a:lumMod val="100000"/>
              </a:schemeClr>
            </a:gs>
            <a:gs pos="100000">
              <a:schemeClr val="accent4">
                <a:hueOff val="-1085640"/>
                <a:satOff val="10925"/>
                <a:lumOff val="62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Соціокультурні відмінності</a:t>
          </a:r>
          <a:endParaRPr lang="ru-RU" sz="2800" kern="1200" dirty="0">
            <a:latin typeface="Arial Narrow" pitchFamily="34" charset="0"/>
          </a:endParaRPr>
        </a:p>
      </dsp:txBody>
      <dsp:txXfrm>
        <a:off x="5125142" y="2793658"/>
        <a:ext cx="2629871" cy="1060114"/>
      </dsp:txXfrm>
    </dsp:sp>
    <dsp:sp modelId="{AFFAD440-A696-40CB-AE64-49383FD6374C}">
      <dsp:nvSpPr>
        <dsp:cNvPr id="0" name=""/>
        <dsp:cNvSpPr/>
      </dsp:nvSpPr>
      <dsp:spPr>
        <a:xfrm>
          <a:off x="2435650" y="478997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3613182" y="3436225"/>
              </a:moveTo>
              <a:arcTo wR="2066294" hR="2066294" stAng="2491695" swAng="894563"/>
            </a:path>
          </a:pathLst>
        </a:custGeom>
        <a:noFill/>
        <a:ln w="9525" cap="rnd" cmpd="sng" algn="ctr">
          <a:solidFill>
            <a:schemeClr val="accent4">
              <a:hueOff val="-1085640"/>
              <a:satOff val="10925"/>
              <a:lumOff val="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0DDD59-5DCB-40A9-8C11-5676E3E7CB24}">
      <dsp:nvSpPr>
        <dsp:cNvPr id="0" name=""/>
        <dsp:cNvSpPr/>
      </dsp:nvSpPr>
      <dsp:spPr>
        <a:xfrm>
          <a:off x="3486098" y="4133932"/>
          <a:ext cx="2153623" cy="877899"/>
        </a:xfrm>
        <a:prstGeom prst="roundRect">
          <a:avLst/>
        </a:prstGeom>
        <a:gradFill rotWithShape="0">
          <a:gsLst>
            <a:gs pos="0">
              <a:schemeClr val="accent4">
                <a:hueOff val="-1628460"/>
                <a:satOff val="16387"/>
                <a:lumOff val="941"/>
                <a:alphaOff val="0"/>
                <a:tint val="98000"/>
                <a:lumMod val="100000"/>
              </a:schemeClr>
            </a:gs>
            <a:gs pos="100000">
              <a:schemeClr val="accent4">
                <a:hueOff val="-1628460"/>
                <a:satOff val="16387"/>
                <a:lumOff val="941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Невербальні перешкоди</a:t>
          </a:r>
          <a:endParaRPr lang="ru-RU" sz="2800" kern="1200" dirty="0">
            <a:latin typeface="Arial Narrow" pitchFamily="34" charset="0"/>
          </a:endParaRPr>
        </a:p>
      </dsp:txBody>
      <dsp:txXfrm>
        <a:off x="3528953" y="4176787"/>
        <a:ext cx="2067913" cy="792189"/>
      </dsp:txXfrm>
    </dsp:sp>
    <dsp:sp modelId="{237AF09C-38C5-445F-A8E6-7FC219673CA4}">
      <dsp:nvSpPr>
        <dsp:cNvPr id="0" name=""/>
        <dsp:cNvSpPr/>
      </dsp:nvSpPr>
      <dsp:spPr>
        <a:xfrm>
          <a:off x="2295155" y="332107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1185793" y="3935596"/>
              </a:moveTo>
              <a:arcTo wR="2066294" hR="2066294" stAng="6913317" swAng="930655"/>
            </a:path>
          </a:pathLst>
        </a:custGeom>
        <a:noFill/>
        <a:ln w="9525" cap="rnd" cmpd="sng" algn="ctr">
          <a:solidFill>
            <a:schemeClr val="accent4">
              <a:hueOff val="-1628460"/>
              <a:satOff val="16387"/>
              <a:lumOff val="94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60AF1-D4C2-4081-B67A-5AB0593A5FFF}">
      <dsp:nvSpPr>
        <dsp:cNvPr id="0" name=""/>
        <dsp:cNvSpPr/>
      </dsp:nvSpPr>
      <dsp:spPr>
        <a:xfrm>
          <a:off x="1275326" y="2830994"/>
          <a:ext cx="2708213" cy="1129444"/>
        </a:xfrm>
        <a:prstGeom prst="roundRect">
          <a:avLst/>
        </a:prstGeom>
        <a:gradFill rotWithShape="0">
          <a:gsLst>
            <a:gs pos="0">
              <a:schemeClr val="accent4">
                <a:hueOff val="-2171279"/>
                <a:satOff val="21850"/>
                <a:lumOff val="1255"/>
                <a:alphaOff val="0"/>
                <a:tint val="98000"/>
                <a:lumMod val="100000"/>
              </a:schemeClr>
            </a:gs>
            <a:gs pos="100000">
              <a:schemeClr val="accent4">
                <a:hueOff val="-2171279"/>
                <a:satOff val="21850"/>
                <a:lumOff val="125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Інформаційні перевантаження</a:t>
          </a:r>
          <a:endParaRPr lang="ru-RU" sz="2800" kern="1200" dirty="0">
            <a:latin typeface="Arial Narrow" pitchFamily="34" charset="0"/>
          </a:endParaRPr>
        </a:p>
      </dsp:txBody>
      <dsp:txXfrm>
        <a:off x="1330461" y="2886129"/>
        <a:ext cx="2597943" cy="1019174"/>
      </dsp:txXfrm>
    </dsp:sp>
    <dsp:sp modelId="{5184D0F7-99DA-47AE-BF87-51ADA9F53085}">
      <dsp:nvSpPr>
        <dsp:cNvPr id="0" name=""/>
        <dsp:cNvSpPr/>
      </dsp:nvSpPr>
      <dsp:spPr>
        <a:xfrm>
          <a:off x="2454350" y="616621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4844" y="2207708"/>
              </a:moveTo>
              <a:arcTo wR="2066294" hR="2066294" stAng="10564542" swAng="1094119"/>
            </a:path>
          </a:pathLst>
        </a:custGeom>
        <a:noFill/>
        <a:ln w="9525" cap="rnd" cmpd="sng" algn="ctr">
          <a:solidFill>
            <a:schemeClr val="accent4">
              <a:hueOff val="-2171279"/>
              <a:satOff val="21850"/>
              <a:lumOff val="1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C1FF3-83F9-4F4E-BE50-DD3E37292A4B}">
      <dsp:nvSpPr>
        <dsp:cNvPr id="0" name=""/>
        <dsp:cNvSpPr/>
      </dsp:nvSpPr>
      <dsp:spPr>
        <a:xfrm>
          <a:off x="1392084" y="1080120"/>
          <a:ext cx="2595585" cy="1085567"/>
        </a:xfrm>
        <a:prstGeom prst="roundRect">
          <a:avLst/>
        </a:prstGeom>
        <a:gradFill rotWithShape="0">
          <a:gsLst>
            <a:gs pos="0">
              <a:schemeClr val="accent4">
                <a:hueOff val="-2714099"/>
                <a:satOff val="27312"/>
                <a:lumOff val="1569"/>
                <a:alphaOff val="0"/>
                <a:tint val="98000"/>
                <a:lumMod val="100000"/>
              </a:schemeClr>
            </a:gs>
            <a:gs pos="100000">
              <a:schemeClr val="accent4">
                <a:hueOff val="-2714099"/>
                <a:satOff val="27312"/>
                <a:lumOff val="156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Поганий зворотній </a:t>
          </a:r>
          <a:r>
            <a:rPr lang="uk-UA" sz="2800" kern="1200" dirty="0" err="1" smtClean="0">
              <a:latin typeface="Arial Narrow" pitchFamily="34" charset="0"/>
            </a:rPr>
            <a:t>зв</a:t>
          </a:r>
          <a:r>
            <a:rPr lang="en-US" sz="2800" kern="1200" dirty="0" smtClean="0">
              <a:latin typeface="Arial Narrow" pitchFamily="34" charset="0"/>
            </a:rPr>
            <a:t>’</a:t>
          </a:r>
          <a:r>
            <a:rPr lang="uk-UA" sz="2800" kern="1200" dirty="0" err="1" smtClean="0">
              <a:latin typeface="Arial Narrow" pitchFamily="34" charset="0"/>
            </a:rPr>
            <a:t>язок</a:t>
          </a:r>
          <a:endParaRPr lang="ru-RU" sz="2800" kern="1200" dirty="0">
            <a:latin typeface="Arial Narrow" pitchFamily="34" charset="0"/>
          </a:endParaRPr>
        </a:p>
      </dsp:txBody>
      <dsp:txXfrm>
        <a:off x="1445077" y="1133113"/>
        <a:ext cx="2489599" cy="979581"/>
      </dsp:txXfrm>
    </dsp:sp>
    <dsp:sp modelId="{B53A9141-7808-4F07-A388-E8580464FA42}">
      <dsp:nvSpPr>
        <dsp:cNvPr id="0" name=""/>
        <dsp:cNvSpPr/>
      </dsp:nvSpPr>
      <dsp:spPr>
        <a:xfrm>
          <a:off x="2478007" y="452841"/>
          <a:ext cx="4132588" cy="4132588"/>
        </a:xfrm>
        <a:custGeom>
          <a:avLst/>
          <a:gdLst/>
          <a:ahLst/>
          <a:cxnLst/>
          <a:rect l="0" t="0" r="0" b="0"/>
          <a:pathLst>
            <a:path>
              <a:moveTo>
                <a:pt x="586512" y="624137"/>
              </a:moveTo>
              <a:arcTo wR="2066294" hR="2066294" stAng="13455736" swAng="716116"/>
            </a:path>
          </a:pathLst>
        </a:custGeom>
        <a:noFill/>
        <a:ln w="9525" cap="rnd" cmpd="sng" algn="ctr">
          <a:solidFill>
            <a:schemeClr val="accent4">
              <a:hueOff val="-2714099"/>
              <a:satOff val="27312"/>
              <a:lumOff val="15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59E02-22C8-499F-BA4D-2456D6D756EE}">
      <dsp:nvSpPr>
        <dsp:cNvPr id="0" name=""/>
        <dsp:cNvSpPr/>
      </dsp:nvSpPr>
      <dsp:spPr>
        <a:xfrm>
          <a:off x="2650809" y="47508"/>
          <a:ext cx="3325854" cy="3088228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Створення передумов для формування авторитарної системи</a:t>
          </a:r>
          <a:endParaRPr lang="ru-RU" sz="2800" kern="1200" dirty="0">
            <a:latin typeface="Arial Narrow" pitchFamily="34" charset="0"/>
          </a:endParaRPr>
        </a:p>
      </dsp:txBody>
      <dsp:txXfrm>
        <a:off x="3094256" y="587948"/>
        <a:ext cx="2438959" cy="1389702"/>
      </dsp:txXfrm>
    </dsp:sp>
    <dsp:sp modelId="{5B5F4425-0516-4597-805B-534B52C2E652}">
      <dsp:nvSpPr>
        <dsp:cNvPr id="0" name=""/>
        <dsp:cNvSpPr/>
      </dsp:nvSpPr>
      <dsp:spPr>
        <a:xfrm>
          <a:off x="4032461" y="1858087"/>
          <a:ext cx="3758710" cy="332579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357050"/>
                <a:satOff val="13656"/>
                <a:lumOff val="785"/>
                <a:alphaOff val="0"/>
                <a:tint val="98000"/>
                <a:lumMod val="100000"/>
              </a:schemeClr>
            </a:gs>
            <a:gs pos="100000">
              <a:schemeClr val="accent4">
                <a:alpha val="50000"/>
                <a:hueOff val="-1357050"/>
                <a:satOff val="13656"/>
                <a:lumOff val="78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Постійні втрати інформації внаслідок викривлень, помилкової інтерпретації</a:t>
          </a:r>
          <a:endParaRPr lang="ru-RU" sz="2800" kern="1200" dirty="0">
            <a:latin typeface="Arial Narrow" pitchFamily="34" charset="0"/>
          </a:endParaRPr>
        </a:p>
      </dsp:txBody>
      <dsp:txXfrm>
        <a:off x="5182000" y="2717251"/>
        <a:ext cx="2255226" cy="1829186"/>
      </dsp:txXfrm>
    </dsp:sp>
    <dsp:sp modelId="{244534E9-9DA0-4E02-A963-44642E8885DD}">
      <dsp:nvSpPr>
        <dsp:cNvPr id="0" name=""/>
        <dsp:cNvSpPr/>
      </dsp:nvSpPr>
      <dsp:spPr>
        <a:xfrm>
          <a:off x="1368157" y="2006588"/>
          <a:ext cx="3443703" cy="317729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2714099"/>
                <a:satOff val="27312"/>
                <a:lumOff val="1569"/>
                <a:alphaOff val="0"/>
                <a:tint val="98000"/>
                <a:lumMod val="100000"/>
              </a:schemeClr>
            </a:gs>
            <a:gs pos="100000">
              <a:schemeClr val="accent4">
                <a:alpha val="50000"/>
                <a:hueOff val="-2714099"/>
                <a:satOff val="27312"/>
                <a:lumOff val="156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Значне завантаження підлеглих роботою</a:t>
          </a:r>
          <a:endParaRPr lang="ru-RU" sz="2800" kern="1200" dirty="0">
            <a:latin typeface="Arial Narrow" pitchFamily="34" charset="0"/>
          </a:endParaRPr>
        </a:p>
      </dsp:txBody>
      <dsp:txXfrm>
        <a:off x="1692439" y="2827389"/>
        <a:ext cx="2066222" cy="1747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67044-4958-48EA-B929-221DF2774A9D}">
      <dsp:nvSpPr>
        <dsp:cNvPr id="0" name=""/>
        <dsp:cNvSpPr/>
      </dsp:nvSpPr>
      <dsp:spPr>
        <a:xfrm>
          <a:off x="0" y="547741"/>
          <a:ext cx="9144000" cy="1901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Обмін думками різних фахівців, що працюють на однією і тією ж проблемою, дозволяє всебічно вивчити її, прийняти </a:t>
          </a:r>
          <a:r>
            <a:rPr lang="uk-UA" sz="2800" kern="1200" dirty="0" err="1" smtClean="0">
              <a:latin typeface="Arial Narrow" pitchFamily="34" charset="0"/>
            </a:rPr>
            <a:t>обгрунтоване</a:t>
          </a:r>
          <a:r>
            <a:rPr lang="uk-UA" sz="2800" kern="1200" dirty="0" smtClean="0">
              <a:latin typeface="Arial Narrow" pitchFamily="34" charset="0"/>
            </a:rPr>
            <a:t> рішення і узгодити дії, необхідні для його реалізації</a:t>
          </a:r>
          <a:endParaRPr lang="ru-RU" sz="2800" kern="1200" dirty="0">
            <a:latin typeface="Arial Narrow" pitchFamily="34" charset="0"/>
          </a:endParaRPr>
        </a:p>
      </dsp:txBody>
      <dsp:txXfrm>
        <a:off x="92811" y="640552"/>
        <a:ext cx="8958378" cy="1715628"/>
      </dsp:txXfrm>
    </dsp:sp>
    <dsp:sp modelId="{753479F1-15D5-45BF-A61A-508814C61AD9}">
      <dsp:nvSpPr>
        <dsp:cNvPr id="0" name=""/>
        <dsp:cNvSpPr/>
      </dsp:nvSpPr>
      <dsp:spPr>
        <a:xfrm>
          <a:off x="0" y="2636192"/>
          <a:ext cx="9144000" cy="1901250"/>
        </a:xfrm>
        <a:prstGeom prst="roundRect">
          <a:avLst/>
        </a:prstGeom>
        <a:solidFill>
          <a:schemeClr val="accent3">
            <a:hueOff val="-4958768"/>
            <a:satOff val="808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Такого руду консультації є важливими для організації, оскільки підвищують впевненість працівників у правильності рішень, що ними приймаються </a:t>
          </a:r>
          <a:endParaRPr lang="ru-RU" sz="2800" kern="1200" dirty="0">
            <a:latin typeface="Arial Narrow" pitchFamily="34" charset="0"/>
          </a:endParaRPr>
        </a:p>
      </dsp:txBody>
      <dsp:txXfrm>
        <a:off x="92811" y="2729003"/>
        <a:ext cx="8958378" cy="17156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A5565-291D-442F-801C-ED1AEA064BEF}">
      <dsp:nvSpPr>
        <dsp:cNvPr id="0" name=""/>
        <dsp:cNvSpPr/>
      </dsp:nvSpPr>
      <dsp:spPr>
        <a:xfrm>
          <a:off x="1777380" y="0"/>
          <a:ext cx="5589240" cy="5589240"/>
        </a:xfrm>
        <a:prstGeom prst="diamond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C0E0397-A7B8-4970-9511-8CCE8A3042F8}">
      <dsp:nvSpPr>
        <dsp:cNvPr id="0" name=""/>
        <dsp:cNvSpPr/>
      </dsp:nvSpPr>
      <dsp:spPr>
        <a:xfrm>
          <a:off x="2308357" y="530977"/>
          <a:ext cx="2179803" cy="217980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Швидкість передачі інформації</a:t>
          </a:r>
          <a:endParaRPr lang="ru-RU" sz="2800" kern="1200" dirty="0">
            <a:latin typeface="Arial Narrow" pitchFamily="34" charset="0"/>
          </a:endParaRPr>
        </a:p>
      </dsp:txBody>
      <dsp:txXfrm>
        <a:off x="2414766" y="637386"/>
        <a:ext cx="1966985" cy="1966985"/>
      </dsp:txXfrm>
    </dsp:sp>
    <dsp:sp modelId="{4A429FC7-985B-421F-A96B-87EC2D49B20E}">
      <dsp:nvSpPr>
        <dsp:cNvPr id="0" name=""/>
        <dsp:cNvSpPr/>
      </dsp:nvSpPr>
      <dsp:spPr>
        <a:xfrm>
          <a:off x="4543219" y="530977"/>
          <a:ext cx="2405042" cy="2179803"/>
        </a:xfrm>
        <a:prstGeom prst="roundRect">
          <a:avLst/>
        </a:prstGeom>
        <a:gradFill rotWithShape="0">
          <a:gsLst>
            <a:gs pos="0">
              <a:schemeClr val="accent3">
                <a:hueOff val="-1652923"/>
                <a:satOff val="269"/>
                <a:lumOff val="915"/>
                <a:alphaOff val="0"/>
                <a:tint val="98000"/>
                <a:lumMod val="100000"/>
              </a:schemeClr>
            </a:gs>
            <a:gs pos="100000">
              <a:schemeClr val="accent3">
                <a:hueOff val="-1652923"/>
                <a:satOff val="269"/>
                <a:lumOff val="91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Потенційна можливість доповнювати формальні канали </a:t>
          </a:r>
          <a:endParaRPr lang="ru-RU" sz="2800" kern="1200" dirty="0">
            <a:latin typeface="Arial Narrow" pitchFamily="34" charset="0"/>
          </a:endParaRPr>
        </a:p>
      </dsp:txBody>
      <dsp:txXfrm>
        <a:off x="4649628" y="637386"/>
        <a:ext cx="2192224" cy="1966985"/>
      </dsp:txXfrm>
    </dsp:sp>
    <dsp:sp modelId="{FF245CA6-6FBA-4E53-9CC4-E4DCBAD1BFA3}">
      <dsp:nvSpPr>
        <dsp:cNvPr id="0" name=""/>
        <dsp:cNvSpPr/>
      </dsp:nvSpPr>
      <dsp:spPr>
        <a:xfrm>
          <a:off x="2123728" y="2878458"/>
          <a:ext cx="2549062" cy="2179803"/>
        </a:xfrm>
        <a:prstGeom prst="roundRect">
          <a:avLst/>
        </a:prstGeom>
        <a:gradFill rotWithShape="0">
          <a:gsLst>
            <a:gs pos="0">
              <a:schemeClr val="accent3">
                <a:hueOff val="-3305845"/>
                <a:satOff val="539"/>
                <a:lumOff val="1829"/>
                <a:alphaOff val="0"/>
                <a:tint val="98000"/>
                <a:lumMod val="100000"/>
              </a:schemeClr>
            </a:gs>
            <a:gs pos="100000">
              <a:schemeClr val="accent3">
                <a:hueOff val="-3305845"/>
                <a:satOff val="539"/>
                <a:lumOff val="182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Передбачливий характер неформальних комунікацій</a:t>
          </a:r>
          <a:endParaRPr lang="ru-RU" sz="2800" kern="1200" dirty="0">
            <a:latin typeface="Arial Narrow" pitchFamily="34" charset="0"/>
          </a:endParaRPr>
        </a:p>
      </dsp:txBody>
      <dsp:txXfrm>
        <a:off x="2230137" y="2984867"/>
        <a:ext cx="2336244" cy="1966985"/>
      </dsp:txXfrm>
    </dsp:sp>
    <dsp:sp modelId="{F7603998-E4BD-460B-8187-7C4DF2422310}">
      <dsp:nvSpPr>
        <dsp:cNvPr id="0" name=""/>
        <dsp:cNvSpPr/>
      </dsp:nvSpPr>
      <dsp:spPr>
        <a:xfrm>
          <a:off x="4788021" y="2880311"/>
          <a:ext cx="2179803" cy="2179803"/>
        </a:xfrm>
        <a:prstGeom prst="roundRect">
          <a:avLst/>
        </a:prstGeom>
        <a:gradFill rotWithShape="0">
          <a:gsLst>
            <a:gs pos="0">
              <a:schemeClr val="accent3">
                <a:hueOff val="-4958768"/>
                <a:satOff val="808"/>
                <a:lumOff val="2744"/>
                <a:alphaOff val="0"/>
                <a:tint val="98000"/>
                <a:lumMod val="100000"/>
              </a:schemeClr>
            </a:gs>
            <a:gs pos="100000">
              <a:schemeClr val="accent3">
                <a:hueOff val="-4958768"/>
                <a:satOff val="808"/>
                <a:lumOff val="2744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Оперування, як правило, останніми новинами</a:t>
          </a:r>
          <a:endParaRPr lang="ru-RU" sz="2800" kern="1200" dirty="0">
            <a:latin typeface="Arial Narrow" pitchFamily="34" charset="0"/>
          </a:endParaRPr>
        </a:p>
      </dsp:txBody>
      <dsp:txXfrm>
        <a:off x="4894430" y="2986720"/>
        <a:ext cx="1966985" cy="19669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4C8C6-72CD-450F-A77A-C8CD4D1AF9A0}">
      <dsp:nvSpPr>
        <dsp:cNvPr id="0" name=""/>
        <dsp:cNvSpPr/>
      </dsp:nvSpPr>
      <dsp:spPr>
        <a:xfrm>
          <a:off x="5029" y="0"/>
          <a:ext cx="3017520" cy="2263901"/>
        </a:xfrm>
        <a:prstGeom prst="upArrow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7B9DE-2F23-448D-83B7-4A85094D918F}">
      <dsp:nvSpPr>
        <dsp:cNvPr id="0" name=""/>
        <dsp:cNvSpPr/>
      </dsp:nvSpPr>
      <dsp:spPr>
        <a:xfrm>
          <a:off x="3059845" y="279342"/>
          <a:ext cx="5264581" cy="2263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1. Якісне збереження інформації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2. Багаторазове перечитування, можливість вивчення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3. Можливість доведення інформації до багатьох працівників</a:t>
          </a:r>
          <a:endParaRPr lang="ru-RU" sz="2800" kern="1200" dirty="0">
            <a:latin typeface="Arial Narrow" pitchFamily="34" charset="0"/>
          </a:endParaRPr>
        </a:p>
      </dsp:txBody>
      <dsp:txXfrm>
        <a:off x="3059845" y="279342"/>
        <a:ext cx="5264581" cy="2263901"/>
      </dsp:txXfrm>
    </dsp:sp>
    <dsp:sp modelId="{A570FEAB-F729-459E-99DD-ADE15C158169}">
      <dsp:nvSpPr>
        <dsp:cNvPr id="0" name=""/>
        <dsp:cNvSpPr/>
      </dsp:nvSpPr>
      <dsp:spPr>
        <a:xfrm>
          <a:off x="910285" y="2452560"/>
          <a:ext cx="3017520" cy="2263901"/>
        </a:xfrm>
        <a:prstGeom prst="downArrow">
          <a:avLst/>
        </a:prstGeom>
        <a:solidFill>
          <a:schemeClr val="accent3">
            <a:shade val="50000"/>
            <a:hueOff val="-280864"/>
            <a:satOff val="-15301"/>
            <a:lumOff val="4375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9A9D0-C145-4C33-921E-58DB1B49A904}">
      <dsp:nvSpPr>
        <dsp:cNvPr id="0" name=""/>
        <dsp:cNvSpPr/>
      </dsp:nvSpPr>
      <dsp:spPr>
        <a:xfrm>
          <a:off x="4018330" y="2452560"/>
          <a:ext cx="5120640" cy="2263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1. Складність поновлення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2. об</a:t>
          </a:r>
          <a:r>
            <a:rPr lang="en-US" sz="2800" kern="1200" dirty="0" smtClean="0">
              <a:latin typeface="Arial Narrow" pitchFamily="34" charset="0"/>
            </a:rPr>
            <a:t>’</a:t>
          </a:r>
          <a:r>
            <a:rPr lang="uk-UA" sz="2800" kern="1200" dirty="0" smtClean="0">
              <a:latin typeface="Arial Narrow" pitchFamily="34" charset="0"/>
            </a:rPr>
            <a:t>ємність інформації (особливо знизу вгору)</a:t>
          </a:r>
          <a:endParaRPr lang="ru-RU" sz="2800" kern="1200" dirty="0">
            <a:latin typeface="Arial Narrow" pitchFamily="34" charset="0"/>
          </a:endParaRPr>
        </a:p>
      </dsp:txBody>
      <dsp:txXfrm>
        <a:off x="4018330" y="2452560"/>
        <a:ext cx="5120640" cy="22639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B5C1E-0D1B-450E-B5AD-EA3EA0BAF670}">
      <dsp:nvSpPr>
        <dsp:cNvPr id="0" name=""/>
        <dsp:cNvSpPr/>
      </dsp:nvSpPr>
      <dsp:spPr>
        <a:xfrm>
          <a:off x="3240904" y="3047212"/>
          <a:ext cx="2468880" cy="24688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Види</a:t>
          </a:r>
          <a:endParaRPr lang="ru-RU" sz="2800" kern="1200" dirty="0">
            <a:latin typeface="Arial Narrow" pitchFamily="34" charset="0"/>
          </a:endParaRPr>
        </a:p>
      </dsp:txBody>
      <dsp:txXfrm>
        <a:off x="3602463" y="3408771"/>
        <a:ext cx="1745762" cy="1745762"/>
      </dsp:txXfrm>
    </dsp:sp>
    <dsp:sp modelId="{D4804398-8372-456D-97E0-4DA664BB81B4}">
      <dsp:nvSpPr>
        <dsp:cNvPr id="0" name=""/>
        <dsp:cNvSpPr/>
      </dsp:nvSpPr>
      <dsp:spPr>
        <a:xfrm rot="12900000">
          <a:off x="1556733" y="2583819"/>
          <a:ext cx="1992597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831D1-C153-404A-A24D-DDB32A034BBB}">
      <dsp:nvSpPr>
        <dsp:cNvPr id="0" name=""/>
        <dsp:cNvSpPr/>
      </dsp:nvSpPr>
      <dsp:spPr>
        <a:xfrm>
          <a:off x="564193" y="1426007"/>
          <a:ext cx="2345436" cy="18763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Комунікації між двома індивідами</a:t>
          </a:r>
          <a:endParaRPr lang="ru-RU" sz="2800" kern="1200" dirty="0">
            <a:latin typeface="Arial Narrow" pitchFamily="34" charset="0"/>
          </a:endParaRPr>
        </a:p>
      </dsp:txBody>
      <dsp:txXfrm>
        <a:off x="619149" y="1480963"/>
        <a:ext cx="2235524" cy="1766436"/>
      </dsp:txXfrm>
    </dsp:sp>
    <dsp:sp modelId="{E207D6D9-7079-4885-A277-2A525E603DF2}">
      <dsp:nvSpPr>
        <dsp:cNvPr id="0" name=""/>
        <dsp:cNvSpPr/>
      </dsp:nvSpPr>
      <dsp:spPr>
        <a:xfrm rot="16200000">
          <a:off x="3479045" y="1583127"/>
          <a:ext cx="1992597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1357050"/>
            <a:satOff val="13656"/>
            <a:lumOff val="7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74A8B-1154-461B-A80D-508D8B7DA0C0}">
      <dsp:nvSpPr>
        <dsp:cNvPr id="0" name=""/>
        <dsp:cNvSpPr/>
      </dsp:nvSpPr>
      <dsp:spPr>
        <a:xfrm>
          <a:off x="3302626" y="469"/>
          <a:ext cx="2345436" cy="1876348"/>
        </a:xfrm>
        <a:prstGeom prst="roundRect">
          <a:avLst>
            <a:gd name="adj" fmla="val 10000"/>
          </a:avLst>
        </a:prstGeom>
        <a:solidFill>
          <a:schemeClr val="accent4">
            <a:hueOff val="-1357050"/>
            <a:satOff val="13656"/>
            <a:lumOff val="78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Комунікації між індивідом та групою</a:t>
          </a:r>
          <a:endParaRPr lang="ru-RU" sz="2800" kern="1200" dirty="0">
            <a:latin typeface="Arial Narrow" pitchFamily="34" charset="0"/>
          </a:endParaRPr>
        </a:p>
      </dsp:txBody>
      <dsp:txXfrm>
        <a:off x="3357582" y="55425"/>
        <a:ext cx="2235524" cy="1766436"/>
      </dsp:txXfrm>
    </dsp:sp>
    <dsp:sp modelId="{4FA5A156-F22A-46F7-BA2D-75570240363C}">
      <dsp:nvSpPr>
        <dsp:cNvPr id="0" name=""/>
        <dsp:cNvSpPr/>
      </dsp:nvSpPr>
      <dsp:spPr>
        <a:xfrm rot="19565520">
          <a:off x="5415270" y="2524124"/>
          <a:ext cx="2302730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2714099"/>
            <a:satOff val="27312"/>
            <a:lumOff val="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39B95-CD68-4262-A7EB-3A57CAE3A9B2}">
      <dsp:nvSpPr>
        <dsp:cNvPr id="0" name=""/>
        <dsp:cNvSpPr/>
      </dsp:nvSpPr>
      <dsp:spPr>
        <a:xfrm>
          <a:off x="6156164" y="1295463"/>
          <a:ext cx="2732057" cy="1876348"/>
        </a:xfrm>
        <a:prstGeom prst="roundRect">
          <a:avLst>
            <a:gd name="adj" fmla="val 10000"/>
          </a:avLst>
        </a:prstGeom>
        <a:solidFill>
          <a:schemeClr val="accent4">
            <a:hueOff val="-2714099"/>
            <a:satOff val="27312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 Narrow" pitchFamily="34" charset="0"/>
            </a:rPr>
            <a:t>Комунікації всередині групи (багатоканальні)</a:t>
          </a:r>
          <a:endParaRPr lang="ru-RU" sz="2800" kern="1200" dirty="0">
            <a:latin typeface="Arial Narrow" pitchFamily="34" charset="0"/>
          </a:endParaRPr>
        </a:p>
      </dsp:txBody>
      <dsp:txXfrm>
        <a:off x="6211120" y="1350419"/>
        <a:ext cx="2622145" cy="1766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964267"/>
            <a:ext cx="539829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4385733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5870576"/>
            <a:ext cx="1200150" cy="3778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5870576"/>
            <a:ext cx="3670469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5870576"/>
            <a:ext cx="413375" cy="3778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68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52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609601"/>
            <a:ext cx="4626770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732865"/>
            <a:ext cx="759857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4343400"/>
            <a:ext cx="7614275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3308581"/>
            <a:ext cx="759856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886200"/>
            <a:ext cx="7601577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3505200"/>
            <a:ext cx="759857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00"/>
            <a:ext cx="16189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142068"/>
            <a:ext cx="759856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5870576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870576"/>
            <a:ext cx="587074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5870576"/>
            <a:ext cx="4133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Комунікативні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процеси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управлінні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5013176"/>
            <a:ext cx="5398295" cy="1405467"/>
          </a:xfrm>
        </p:spPr>
        <p:txBody>
          <a:bodyPr>
            <a:normAutofit/>
          </a:bodyPr>
          <a:lstStyle/>
          <a:p>
            <a:r>
              <a:rPr lang="uk-UA" dirty="0" smtClean="0"/>
              <a:t>Фармацевтичний менеджмент та маркетинг</a:t>
            </a:r>
          </a:p>
          <a:p>
            <a:r>
              <a:rPr lang="uk-UA" dirty="0" smtClean="0"/>
              <a:t>Кафедра організації та економіки фармації</a:t>
            </a:r>
          </a:p>
        </p:txBody>
      </p:sp>
      <p:pic>
        <p:nvPicPr>
          <p:cNvPr id="4" name="Рисунок 3" descr="tyshevs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3072341" cy="230425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27021">
            <a:off x="435587" y="459970"/>
            <a:ext cx="3557828" cy="3244727"/>
          </a:xfrm>
        </p:spPr>
        <p:txBody>
          <a:bodyPr>
            <a:noAutofit/>
          </a:bodyPr>
          <a:lstStyle/>
          <a:p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Робота менеджера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будь-якого</a:t>
            </a: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рівня</a:t>
            </a: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неможлива</a:t>
            </a: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 без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налагодженої</a:t>
            </a: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системи</a:t>
            </a: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 </a:t>
            </a:r>
            <a:r>
              <a:rPr lang="ru-RU" sz="28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egoe Script" pitchFamily="34" charset="0"/>
                <a:cs typeface="Consolas" pitchFamily="49" charset="0"/>
              </a:rPr>
              <a:t>комунікацій</a:t>
            </a:r>
            <a:endParaRPr lang="ru-RU" sz="2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egoe Script" pitchFamily="34" charset="0"/>
              <a:cs typeface="Consolas" pitchFamily="49" charset="0"/>
            </a:endParaRPr>
          </a:p>
        </p:txBody>
      </p:sp>
      <p:pic>
        <p:nvPicPr>
          <p:cNvPr id="5" name="Содержимое 4" descr="dipcom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63041" y="764704"/>
            <a:ext cx="4901443" cy="271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39752" y="4005064"/>
            <a:ext cx="4752528" cy="244827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Під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800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комунікацією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розуміється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процес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передачі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інформації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від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однієї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людини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до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іншої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за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допомогою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приладів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жестів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мови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або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письмовій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формі</a:t>
            </a:r>
            <a:endParaRPr lang="ru-RU" sz="28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3746501" cy="2074169"/>
          </a:xfrm>
        </p:spPr>
        <p:txBody>
          <a:bodyPr>
            <a:normAutofit fontScale="925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r>
              <a:rPr lang="uk-UA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  </a:t>
            </a:r>
            <a:r>
              <a:rPr lang="uk-UA" sz="280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Метою </a:t>
            </a:r>
            <a:r>
              <a:rPr lang="uk-UA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комунікації є розуміння, осмислення переданої інформації</a:t>
            </a:r>
            <a:endParaRPr lang="ru-RU" sz="28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072" y="260648"/>
            <a:ext cx="3923929" cy="46085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</a:t>
            </a:r>
            <a:r>
              <a:rPr lang="uk-UA" sz="3000" dirty="0" smtClean="0">
                <a:latin typeface="Arial Narrow" pitchFamily="34" charset="0"/>
              </a:rPr>
              <a:t>  </a:t>
            </a:r>
            <a:r>
              <a:rPr lang="uk-UA" sz="3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Але комунікація не обмежується простим передаванням інформації. Вона повинна здійснюватися таким чином, щоб надіслана інформація впливала на поведінку того, кому вона адресована, мотивувала його до певних дій</a:t>
            </a:r>
            <a:endParaRPr lang="ru-RU" sz="3000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348880"/>
            <a:ext cx="5652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Narrow" pitchFamily="34" charset="0"/>
              </a:rPr>
              <a:t>Інформація має бути </a:t>
            </a:r>
            <a:r>
              <a:rPr lang="uk-UA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достовірною, своєчасною, повною і релевантною </a:t>
            </a:r>
            <a:r>
              <a:rPr lang="uk-UA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Narrow" pitchFamily="34" charset="0"/>
              </a:rPr>
              <a:t>(в якійсь мірі стосуватися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Narrow" pitchFamily="34" charset="0"/>
              </a:rPr>
              <a:t>об'єкта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 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управління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).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Тільки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в такому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випадку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обидві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сторони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будуть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впевнені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в тому,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що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рішення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і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відповідні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дії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на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основі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данної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інформації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змінять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ситуацію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на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краще</a:t>
            </a:r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6" name="Рисунок 5" descr="image002.jpg"/>
          <p:cNvPicPr>
            <a:picLocks noChangeAspect="1"/>
          </p:cNvPicPr>
          <p:nvPr/>
        </p:nvPicPr>
        <p:blipFill>
          <a:blip r:embed="rId2" cstate="print"/>
          <a:srcRect b="27054"/>
          <a:stretch>
            <a:fillRect/>
          </a:stretch>
        </p:blipFill>
        <p:spPr>
          <a:xfrm>
            <a:off x="3131839" y="5854270"/>
            <a:ext cx="6012161" cy="856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364088" y="5013176"/>
            <a:ext cx="3779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Проста одностороння дія комунікаційного процесу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8748464" y="5589240"/>
            <a:ext cx="251520" cy="288032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4392488" cy="237626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uk-UA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Вимоги до інформації неоднакові на різних стадіях процесу управління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Содержимое 4" descr="18485434_635282450001501_746005413201465475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00158">
            <a:off x="6091688" y="1948573"/>
            <a:ext cx="2019245" cy="1153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420888"/>
            <a:ext cx="5076056" cy="4437111"/>
          </a:xfrm>
        </p:spPr>
        <p:txBody>
          <a:bodyPr>
            <a:normAutofit lnSpcReduction="1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2800" b="1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При постановці цілей значення має обсяг інформації, наукова і технічна її новизна, повнота. При оцінці ситуації – структура інформації, що дає можливість використати системний підхід для аналізу ситуації. При розробці управлінських рішень – її своєчасність, повнота, можливість автоматизованої обробки…</a:t>
            </a:r>
            <a:endParaRPr lang="ru-RU" sz="2800" b="1" dirty="0">
              <a:ln/>
              <a:solidFill>
                <a:schemeClr val="accent3"/>
              </a:solidFill>
              <a:latin typeface="Arial Narrow" pitchFamily="34" charset="0"/>
            </a:endParaRPr>
          </a:p>
        </p:txBody>
      </p:sp>
      <p:pic>
        <p:nvPicPr>
          <p:cNvPr id="6" name="Рисунок 5" descr="SHHo-take-vebinar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92145">
            <a:off x="4959023" y="1180764"/>
            <a:ext cx="4163578" cy="36059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err="1" smtClean="0">
                <a:solidFill>
                  <a:srgbClr val="FFC000"/>
                </a:solidFill>
                <a:latin typeface="Trebuchet MS" pitchFamily="34" charset="0"/>
              </a:rPr>
              <a:t>Комунікативний</a:t>
            </a:r>
            <a:r>
              <a:rPr lang="ru-RU" sz="3100" dirty="0" smtClean="0">
                <a:solidFill>
                  <a:srgbClr val="FFC000"/>
                </a:solidFill>
                <a:latin typeface="Trebuchet MS" pitchFamily="34" charset="0"/>
              </a:rPr>
              <a:t> </a:t>
            </a:r>
            <a:r>
              <a:rPr lang="ru-RU" sz="3100" dirty="0" err="1" smtClean="0">
                <a:solidFill>
                  <a:srgbClr val="FFC000"/>
                </a:solidFill>
                <a:latin typeface="Trebuchet MS" pitchFamily="34" charset="0"/>
              </a:rPr>
              <a:t>процес</a:t>
            </a:r>
            <a:r>
              <a:rPr lang="ru-RU" sz="3100" dirty="0" smtClean="0">
                <a:solidFill>
                  <a:srgbClr val="FFC000"/>
                </a:solidFill>
                <a:latin typeface="Trebuchet MS" pitchFamily="34" charset="0"/>
              </a:rPr>
              <a:t> </a:t>
            </a:r>
            <a:r>
              <a:rPr lang="ru-RU" sz="3100" dirty="0" smtClean="0">
                <a:latin typeface="Trebuchet MS" pitchFamily="34" charset="0"/>
              </a:rPr>
              <a:t>- </a:t>
            </a:r>
            <a:r>
              <a:rPr lang="ru-RU" sz="3100" dirty="0" err="1" smtClean="0">
                <a:latin typeface="Trebuchet MS" pitchFamily="34" charset="0"/>
              </a:rPr>
              <a:t>це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взаємодія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між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різними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суб'єктами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комунікації</a:t>
            </a:r>
            <a:r>
              <a:rPr lang="ru-RU" sz="3100" dirty="0" smtClean="0">
                <a:latin typeface="Trebuchet MS" pitchFamily="34" charset="0"/>
              </a:rPr>
              <a:t>, при </a:t>
            </a:r>
            <a:r>
              <a:rPr lang="ru-RU" sz="3100" dirty="0" err="1" smtClean="0">
                <a:latin typeface="Trebuchet MS" pitchFamily="34" charset="0"/>
              </a:rPr>
              <a:t>якому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здійснюється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обмін</a:t>
            </a:r>
            <a:r>
              <a:rPr lang="ru-RU" sz="3100" dirty="0" smtClean="0">
                <a:latin typeface="Trebuchet MS" pitchFamily="34" charset="0"/>
              </a:rPr>
              <a:t> </a:t>
            </a:r>
            <a:r>
              <a:rPr lang="ru-RU" sz="3100" dirty="0" err="1" smtClean="0">
                <a:latin typeface="Trebuchet MS" pitchFamily="34" charset="0"/>
              </a:rPr>
              <a:t>інформацією</a:t>
            </a:r>
            <a:r>
              <a:rPr lang="ru-RU" dirty="0" smtClean="0">
                <a:latin typeface="Trebuchet MS" pitchFamily="34" charset="0"/>
              </a:rPr>
              <a:t>.</a:t>
            </a:r>
            <a:endParaRPr lang="ru-RU" dirty="0">
              <a:latin typeface="Trebuchet MS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 rot="20978746">
            <a:off x="0" y="1484784"/>
            <a:ext cx="3697609" cy="35863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1"/>
                </a:solidFill>
                <a:latin typeface="Segoe Script" pitchFamily="34" charset="0"/>
              </a:rPr>
              <a:t>70% </a:t>
            </a:r>
            <a:r>
              <a:rPr lang="ru-RU" sz="2800" dirty="0" err="1" smtClean="0">
                <a:solidFill>
                  <a:schemeClr val="accent1"/>
                </a:solidFill>
                <a:latin typeface="Segoe Script" pitchFamily="34" charset="0"/>
              </a:rPr>
              <a:t>свого</a:t>
            </a:r>
            <a:r>
              <a:rPr lang="ru-RU" sz="2800" dirty="0" smtClean="0">
                <a:solidFill>
                  <a:schemeClr val="accent1"/>
                </a:solidFill>
                <a:latin typeface="Segoe Script" pitchFamily="34" charset="0"/>
              </a:rPr>
              <a:t> часу </a:t>
            </a:r>
            <a:r>
              <a:rPr lang="ru-RU" sz="2800" dirty="0" err="1" smtClean="0">
                <a:solidFill>
                  <a:schemeClr val="accent1"/>
                </a:solidFill>
                <a:latin typeface="Segoe Script" pitchFamily="34" charset="0"/>
              </a:rPr>
              <a:t>людина</a:t>
            </a:r>
            <a:r>
              <a:rPr lang="ru-RU" sz="2800" dirty="0" smtClean="0">
                <a:solidFill>
                  <a:schemeClr val="accent1"/>
                </a:solidFill>
                <a:latin typeface="Segoe Script" pitchFamily="34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Segoe Script" pitchFamily="34" charset="0"/>
              </a:rPr>
              <a:t>витрачає</a:t>
            </a:r>
            <a:r>
              <a:rPr lang="ru-RU" sz="2800" dirty="0" smtClean="0">
                <a:solidFill>
                  <a:schemeClr val="accent1"/>
                </a:solidFill>
                <a:latin typeface="Segoe Script" pitchFamily="34" charset="0"/>
              </a:rPr>
              <a:t> на </a:t>
            </a:r>
            <a:r>
              <a:rPr lang="ru-RU" sz="2800" dirty="0" err="1" smtClean="0">
                <a:solidFill>
                  <a:schemeClr val="accent1"/>
                </a:solidFill>
                <a:latin typeface="Segoe Script" pitchFamily="34" charset="0"/>
              </a:rPr>
              <a:t>спілкування</a:t>
            </a:r>
            <a:endParaRPr lang="ru-RU" sz="2800" dirty="0">
              <a:solidFill>
                <a:schemeClr val="accent1"/>
              </a:solidFill>
              <a:latin typeface="Segoe Script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66421" y="2142068"/>
            <a:ext cx="4454051" cy="272709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800" dirty="0" err="1" smtClean="0"/>
              <a:t>Він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 </a:t>
            </a:r>
            <a:r>
              <a:rPr lang="ru-RU" sz="2800" dirty="0" err="1" smtClean="0"/>
              <a:t>динамічну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зміну</a:t>
            </a:r>
            <a:r>
              <a:rPr lang="ru-RU" sz="2800" dirty="0" smtClean="0"/>
              <a:t> </a:t>
            </a:r>
            <a:r>
              <a:rPr lang="ru-RU" sz="2800" dirty="0" err="1" smtClean="0"/>
              <a:t>етапів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формування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передавання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приймання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розшифрування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інформації</a:t>
            </a:r>
            <a:r>
              <a:rPr lang="ru-RU" sz="2800" dirty="0" smtClean="0"/>
              <a:t> в </a:t>
            </a:r>
            <a:r>
              <a:rPr lang="ru-RU" sz="2800" dirty="0" err="1" smtClean="0"/>
              <a:t>обох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напрямках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взаємодії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комунікантів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437112"/>
            <a:ext cx="49685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rgbClr val="FFC000"/>
                </a:solidFill>
                <a:latin typeface="Trebuchet MS" pitchFamily="34" charset="0"/>
              </a:rPr>
              <a:t>Основна</a:t>
            </a:r>
            <a:r>
              <a:rPr lang="ru-RU" sz="2800" dirty="0" smtClean="0">
                <a:solidFill>
                  <a:srgbClr val="FFC000"/>
                </a:solidFill>
                <a:latin typeface="Trebuchet MS" pitchFamily="34" charset="0"/>
              </a:rPr>
              <a:t> мета </a:t>
            </a:r>
            <a:r>
              <a:rPr lang="ru-RU" sz="2800" dirty="0" err="1" smtClean="0">
                <a:solidFill>
                  <a:srgbClr val="FFC000"/>
                </a:solidFill>
                <a:latin typeface="Trebuchet MS" pitchFamily="34" charset="0"/>
              </a:rPr>
              <a:t>комунікаційного</a:t>
            </a:r>
            <a:r>
              <a:rPr lang="ru-RU" sz="2800" dirty="0" smtClean="0">
                <a:solidFill>
                  <a:srgbClr val="FFC000"/>
                </a:solidFill>
                <a:latin typeface="Trebuchet MS" pitchFamily="34" charset="0"/>
              </a:rPr>
              <a:t> </a:t>
            </a:r>
            <a:r>
              <a:rPr lang="ru-RU" sz="2800" dirty="0" err="1" smtClean="0">
                <a:solidFill>
                  <a:srgbClr val="FFC000"/>
                </a:solidFill>
                <a:latin typeface="Trebuchet MS" pitchFamily="34" charset="0"/>
              </a:rPr>
              <a:t>процесу</a:t>
            </a:r>
            <a:r>
              <a:rPr lang="ru-RU" sz="2800" dirty="0" smtClean="0">
                <a:solidFill>
                  <a:srgbClr val="FFC000"/>
                </a:solidFill>
                <a:latin typeface="Trebuchet MS" pitchFamily="34" charset="0"/>
              </a:rPr>
              <a:t> </a:t>
            </a:r>
            <a:r>
              <a:rPr lang="ru-RU" sz="2800" dirty="0" smtClean="0">
                <a:latin typeface="Trebuchet MS" pitchFamily="34" charset="0"/>
              </a:rPr>
              <a:t>- </a:t>
            </a:r>
            <a:r>
              <a:rPr lang="ru-RU" sz="2800" dirty="0" err="1" smtClean="0">
                <a:latin typeface="Trebuchet MS" pitchFamily="34" charset="0"/>
              </a:rPr>
              <a:t>забезпечення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розуміння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інформації</a:t>
            </a:r>
            <a:r>
              <a:rPr lang="ru-RU" sz="2800" dirty="0" smtClean="0">
                <a:latin typeface="Trebuchet MS" pitchFamily="34" charset="0"/>
              </a:rPr>
              <a:t>, </a:t>
            </a:r>
            <a:r>
              <a:rPr lang="ru-RU" sz="2800" dirty="0" err="1" smtClean="0">
                <a:latin typeface="Trebuchet MS" pitchFamily="34" charset="0"/>
              </a:rPr>
              <a:t>що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є</a:t>
            </a:r>
            <a:r>
              <a:rPr lang="ru-RU" sz="2800" dirty="0" smtClean="0">
                <a:latin typeface="Trebuchet MS" pitchFamily="34" charset="0"/>
              </a:rPr>
              <a:t> предметом </a:t>
            </a:r>
            <a:r>
              <a:rPr lang="ru-RU" sz="2800" dirty="0" err="1" smtClean="0">
                <a:latin typeface="Trebuchet MS" pitchFamily="34" charset="0"/>
              </a:rPr>
              <a:t>обміну</a:t>
            </a:r>
            <a:r>
              <a:rPr lang="ru-RU" sz="2800" dirty="0" smtClean="0">
                <a:latin typeface="Trebuchet MS" pitchFamily="34" charset="0"/>
              </a:rPr>
              <a:t>, </a:t>
            </a:r>
            <a:r>
              <a:rPr lang="ru-RU" sz="2800" dirty="0" err="1" smtClean="0">
                <a:latin typeface="Trebuchet MS" pitchFamily="34" charset="0"/>
              </a:rPr>
              <a:t>тобто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повідомлень</a:t>
            </a:r>
            <a:r>
              <a:rPr lang="ru-RU" sz="2800" dirty="0" smtClean="0">
                <a:latin typeface="Trebuchet MS" pitchFamily="34" charset="0"/>
              </a:rPr>
              <a:t>.</a:t>
            </a:r>
            <a:endParaRPr lang="ru-RU" sz="2800" dirty="0">
              <a:latin typeface="Trebuchet MS" pitchFamily="34" charset="0"/>
            </a:endParaRPr>
          </a:p>
        </p:txBody>
      </p:sp>
      <p:pic>
        <p:nvPicPr>
          <p:cNvPr id="7" name="Рисунок 6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5085184"/>
            <a:ext cx="2781300" cy="1552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Етапи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розвитку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комунікативного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процесу</a:t>
            </a:r>
            <a:endParaRPr lang="ru-RU" sz="2800" b="1" dirty="0">
              <a:solidFill>
                <a:srgbClr val="FFC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1124744"/>
            <a:ext cx="9144000" cy="5733256"/>
          </a:xfrm>
        </p:spPr>
        <p:txBody>
          <a:bodyPr anchor="t">
            <a:normAutofit fontScale="92500" lnSpcReduction="20000"/>
          </a:bodyPr>
          <a:lstStyle/>
          <a:p>
            <a:pPr>
              <a:buNone/>
            </a:pPr>
            <a:r>
              <a:rPr lang="ru-RU" sz="3000" dirty="0" err="1" smtClean="0">
                <a:latin typeface="Arial Narrow" pitchFamily="34" charset="0"/>
              </a:rPr>
              <a:t>Почепцов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називає</a:t>
            </a:r>
            <a:r>
              <a:rPr lang="ru-RU" sz="3000" dirty="0" smtClean="0">
                <a:latin typeface="Arial Narrow" pitchFamily="34" charset="0"/>
              </a:rPr>
              <a:t> три </a:t>
            </a:r>
            <a:r>
              <a:rPr lang="ru-RU" sz="3000" dirty="0" err="1" smtClean="0">
                <a:latin typeface="Arial Narrow" pitchFamily="34" charset="0"/>
              </a:rPr>
              <a:t>головні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етапи</a:t>
            </a:r>
            <a:r>
              <a:rPr lang="ru-RU" sz="3000" dirty="0" smtClean="0">
                <a:latin typeface="Arial Narrow" pitchFamily="34" charset="0"/>
              </a:rPr>
              <a:t> у </a:t>
            </a:r>
            <a:r>
              <a:rPr lang="ru-RU" sz="3000" dirty="0" err="1" smtClean="0">
                <a:latin typeface="Arial Narrow" pitchFamily="34" charset="0"/>
              </a:rPr>
              <a:t>розвитку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: </a:t>
            </a:r>
            <a:r>
              <a:rPr lang="ru-RU" sz="3000" dirty="0" err="1" smtClean="0">
                <a:latin typeface="Arial Narrow" pitchFamily="34" charset="0"/>
              </a:rPr>
              <a:t>доіндустріальний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друкований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телевізійний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Доіндустріальний</a:t>
            </a:r>
            <a:r>
              <a:rPr lang="ru-RU" sz="3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 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характеризується</a:t>
            </a:r>
            <a:r>
              <a:rPr lang="ru-RU" sz="3000" dirty="0" smtClean="0">
                <a:latin typeface="Arial Narrow" pitchFamily="34" charset="0"/>
              </a:rPr>
              <a:t> такою </a:t>
            </a:r>
            <a:r>
              <a:rPr lang="ru-RU" sz="3000" dirty="0" err="1" smtClean="0">
                <a:latin typeface="Arial Narrow" pitchFamily="34" charset="0"/>
              </a:rPr>
              <a:t>організацією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процесу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який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може</a:t>
            </a:r>
            <a:r>
              <a:rPr lang="ru-RU" sz="3000" dirty="0" smtClean="0">
                <a:latin typeface="Arial Narrow" pitchFamily="34" charset="0"/>
              </a:rPr>
              <a:t> бути </a:t>
            </a:r>
            <a:r>
              <a:rPr lang="ru-RU" sz="3000" dirty="0" err="1" smtClean="0">
                <a:latin typeface="Arial Narrow" pitchFamily="34" charset="0"/>
              </a:rPr>
              <a:t>виражений</a:t>
            </a:r>
            <a:r>
              <a:rPr lang="ru-RU" sz="3000" dirty="0" smtClean="0">
                <a:latin typeface="Arial Narrow" pitchFamily="34" charset="0"/>
              </a:rPr>
              <a:t> у </a:t>
            </a:r>
            <a:r>
              <a:rPr lang="ru-RU" sz="3000" dirty="0" err="1" smtClean="0">
                <a:latin typeface="Arial Narrow" pitchFamily="34" charset="0"/>
              </a:rPr>
              <a:t>формулі</a:t>
            </a:r>
            <a:r>
              <a:rPr lang="ru-RU" sz="3000" dirty="0" smtClean="0">
                <a:latin typeface="Arial Narrow" pitchFamily="34" charset="0"/>
              </a:rPr>
              <a:t>: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 "</a:t>
            </a:r>
            <a:r>
              <a:rPr lang="ru-RU" sz="3000" dirty="0" err="1" smtClean="0">
                <a:latin typeface="Arial Narrow" pitchFamily="34" charset="0"/>
              </a:rPr>
              <a:t>обличчям</a:t>
            </a:r>
            <a:r>
              <a:rPr lang="ru-RU" sz="3000" dirty="0" smtClean="0">
                <a:latin typeface="Arial Narrow" pitchFamily="34" charset="0"/>
              </a:rPr>
              <a:t> до </a:t>
            </a:r>
            <a:r>
              <a:rPr lang="ru-RU" sz="3000" dirty="0" err="1" smtClean="0">
                <a:latin typeface="Arial Narrow" pitchFamily="34" charset="0"/>
              </a:rPr>
              <a:t>обличчя</a:t>
            </a:r>
            <a:r>
              <a:rPr lang="ru-RU" sz="3000" dirty="0" smtClean="0">
                <a:latin typeface="Arial Narrow" pitchFamily="34" charset="0"/>
              </a:rPr>
              <a:t>”. </a:t>
            </a:r>
            <a:r>
              <a:rPr lang="ru-RU" sz="3000" dirty="0" err="1" smtClean="0">
                <a:latin typeface="Arial Narrow" pitchFamily="34" charset="0"/>
              </a:rPr>
              <a:t>Такий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процес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був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властивий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усій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спільноті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мав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вигляд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переважно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міжособистісної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інтерперсональної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що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відбувалася</a:t>
            </a:r>
            <a:r>
              <a:rPr lang="ru-RU" sz="3000" dirty="0" smtClean="0">
                <a:latin typeface="Arial Narrow" pitchFamily="34" charset="0"/>
              </a:rPr>
              <a:t> у </a:t>
            </a:r>
            <a:r>
              <a:rPr lang="ru-RU" sz="3000" dirty="0" err="1" smtClean="0">
                <a:latin typeface="Arial Narrow" pitchFamily="34" charset="0"/>
              </a:rPr>
              <a:t>формі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діалогу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або</a:t>
            </a:r>
            <a:r>
              <a:rPr lang="ru-RU" sz="3000" dirty="0" smtClean="0">
                <a:latin typeface="Arial Narrow" pitchFamily="34" charset="0"/>
              </a:rPr>
              <a:t> монологу.</a:t>
            </a:r>
          </a:p>
          <a:p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Друкований</a:t>
            </a:r>
            <a:r>
              <a:rPr lang="ru-RU" sz="3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 </a:t>
            </a:r>
            <a:r>
              <a:rPr lang="ru-RU" sz="3000" dirty="0" err="1" smtClean="0">
                <a:latin typeface="Arial Narrow" pitchFamily="34" charset="0"/>
              </a:rPr>
              <a:t>пов’язується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з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першою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індустріальною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революцією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з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виникненням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масового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що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зробило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життя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плюралістичним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Телевізійний</a:t>
            </a:r>
            <a:r>
              <a:rPr lang="ru-RU" sz="3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 </a:t>
            </a:r>
            <a:r>
              <a:rPr lang="ru-RU" sz="3000" dirty="0" err="1" smtClean="0">
                <a:latin typeface="Arial Narrow" pitchFamily="34" charset="0"/>
              </a:rPr>
              <a:t>з’явився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завдяки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другій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індустріальній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революції</a:t>
            </a:r>
            <a:r>
              <a:rPr lang="ru-RU" sz="3000" dirty="0" smtClean="0">
                <a:latin typeface="Arial Narrow" pitchFamily="34" charset="0"/>
              </a:rPr>
              <a:t>, коли </a:t>
            </a:r>
            <a:r>
              <a:rPr lang="ru-RU" sz="3000" dirty="0" err="1" smtClean="0">
                <a:latin typeface="Arial Narrow" pitchFamily="34" charset="0"/>
              </a:rPr>
              <a:t>моделі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поведінки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отримувалися</a:t>
            </a:r>
            <a:r>
              <a:rPr lang="ru-RU" sz="3000" dirty="0" smtClean="0">
                <a:latin typeface="Arial Narrow" pitchFamily="34" charset="0"/>
              </a:rPr>
              <a:t> до того, як люди </a:t>
            </a:r>
            <a:r>
              <a:rPr lang="ru-RU" sz="3000" dirty="0" err="1" smtClean="0">
                <a:latin typeface="Arial Narrow" pitchFamily="34" charset="0"/>
              </a:rPr>
              <a:t>навчилися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читати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719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Етапи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розвитку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комунікативного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процесу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3999" cy="5949280"/>
          </a:xfrm>
        </p:spPr>
        <p:txBody>
          <a:bodyPr anchor="t">
            <a:normAutofit fontScale="92500" lnSpcReduction="20000"/>
          </a:bodyPr>
          <a:lstStyle/>
          <a:p>
            <a:pPr algn="r">
              <a:buNone/>
            </a:pPr>
            <a:r>
              <a:rPr lang="ru-RU" sz="3000" dirty="0" err="1" smtClean="0">
                <a:latin typeface="Arial Narrow" pitchFamily="34" charset="0"/>
              </a:rPr>
              <a:t>Зміна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виникнення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різних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видів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є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внутрішньою</a:t>
            </a:r>
            <a:r>
              <a:rPr lang="ru-RU" sz="3000" dirty="0" smtClean="0">
                <a:latin typeface="Arial Narrow" pitchFamily="34" charset="0"/>
              </a:rPr>
              <a:t> потребою </a:t>
            </a:r>
            <a:r>
              <a:rPr lang="ru-RU" sz="3000" dirty="0" err="1" smtClean="0">
                <a:latin typeface="Arial Narrow" pitchFamily="34" charset="0"/>
              </a:rPr>
              <a:t>людини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суспільства</a:t>
            </a:r>
            <a:r>
              <a:rPr lang="ru-RU" sz="3000" dirty="0" smtClean="0">
                <a:latin typeface="Arial Narrow" pitchFamily="34" charset="0"/>
              </a:rPr>
              <a:t> в </a:t>
            </a:r>
            <a:r>
              <a:rPr lang="ru-RU" sz="3000" dirty="0" err="1" smtClean="0">
                <a:latin typeface="Arial Narrow" pitchFamily="34" charset="0"/>
              </a:rPr>
              <a:t>цілому</a:t>
            </a:r>
            <a:r>
              <a:rPr lang="ru-RU" sz="3000" dirty="0" smtClean="0">
                <a:latin typeface="Arial Narrow" pitchFamily="34" charset="0"/>
              </a:rPr>
              <a:t>. </a:t>
            </a:r>
            <a:r>
              <a:rPr lang="ru-RU" sz="3000" dirty="0" err="1" smtClean="0">
                <a:latin typeface="Arial Narrow" pitchFamily="34" charset="0"/>
              </a:rPr>
              <a:t>Ця</a:t>
            </a:r>
            <a:r>
              <a:rPr lang="ru-RU" sz="3000" dirty="0" smtClean="0">
                <a:latin typeface="Arial Narrow" pitchFamily="34" charset="0"/>
              </a:rPr>
              <a:t> потреба, </a:t>
            </a:r>
            <a:r>
              <a:rPr lang="ru-RU" sz="3000" dirty="0" err="1" smtClean="0">
                <a:latin typeface="Arial Narrow" pitchFamily="34" charset="0"/>
              </a:rPr>
              <a:t>безперечно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формується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під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впливом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зовнішніх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факторів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суспільного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розвитку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Писемний</a:t>
            </a:r>
            <a:r>
              <a:rPr lang="ru-RU" sz="3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 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ускладнив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комунікативний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процес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зробив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його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опосередкованим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дискретним</a:t>
            </a:r>
            <a:r>
              <a:rPr lang="ru-RU" sz="3000" dirty="0" smtClean="0">
                <a:latin typeface="Arial Narrow" pitchFamily="34" charset="0"/>
              </a:rPr>
              <a:t> у </a:t>
            </a:r>
            <a:r>
              <a:rPr lang="ru-RU" sz="3000" dirty="0" err="1" smtClean="0">
                <a:latin typeface="Arial Narrow" pitchFamily="34" charset="0"/>
              </a:rPr>
              <a:t>просторі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часі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стимулював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виникнення</a:t>
            </a:r>
            <a:r>
              <a:rPr lang="ru-RU" sz="3000" dirty="0" smtClean="0">
                <a:latin typeface="Arial Narrow" pitchFamily="34" charset="0"/>
              </a:rPr>
              <a:t> такого виду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, як </a:t>
            </a:r>
            <a:r>
              <a:rPr lang="ru-RU" sz="3000" dirty="0" err="1" smtClean="0">
                <a:latin typeface="Arial Narrow" pitchFamily="34" charset="0"/>
              </a:rPr>
              <a:t>публічне</a:t>
            </a:r>
            <a:r>
              <a:rPr lang="ru-RU" sz="3000" dirty="0" smtClean="0">
                <a:latin typeface="Arial Narrow" pitchFamily="34" charset="0"/>
              </a:rPr>
              <a:t>; у той </a:t>
            </a:r>
            <a:r>
              <a:rPr lang="ru-RU" sz="3000" dirty="0" err="1" smtClean="0">
                <a:latin typeface="Arial Narrow" pitchFamily="34" charset="0"/>
              </a:rPr>
              <a:t>самий</a:t>
            </a:r>
            <a:r>
              <a:rPr lang="ru-RU" sz="3000" dirty="0" smtClean="0">
                <a:latin typeface="Arial Narrow" pitchFamily="34" charset="0"/>
              </a:rPr>
              <a:t> час </a:t>
            </a:r>
            <a:r>
              <a:rPr lang="ru-RU" sz="3000" dirty="0" err="1" smtClean="0">
                <a:latin typeface="Arial Narrow" pitchFamily="34" charset="0"/>
              </a:rPr>
              <a:t>закладалися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основи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масової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, яка на </a:t>
            </a:r>
            <a:r>
              <a:rPr lang="ru-RU" sz="3000" dirty="0" err="1" smtClean="0">
                <a:latin typeface="Arial Narrow" pitchFamily="34" charset="0"/>
              </a:rPr>
              <a:t>друкарському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етапі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набула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розвитку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Аудіовізуальний</a:t>
            </a:r>
            <a:r>
              <a:rPr lang="ru-RU" sz="3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sz="3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 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посилив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процеси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масового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комунікування</a:t>
            </a:r>
            <a:r>
              <a:rPr lang="ru-RU" sz="3000" dirty="0" smtClean="0">
                <a:latin typeface="Arial Narrow" pitchFamily="34" charset="0"/>
              </a:rPr>
              <a:t>. З переходом на </a:t>
            </a:r>
            <a:r>
              <a:rPr lang="ru-RU" sz="3000" dirty="0" err="1" smtClean="0">
                <a:latin typeface="Arial Narrow" pitchFamily="34" charset="0"/>
              </a:rPr>
              <a:t>етап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електронно-медійний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масова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зазнала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процесу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глобалізації</a:t>
            </a:r>
            <a:r>
              <a:rPr lang="ru-RU" sz="3000" dirty="0" smtClean="0">
                <a:latin typeface="Arial Narrow" pitchFamily="34" charset="0"/>
              </a:rPr>
              <a:t>, </a:t>
            </a:r>
            <a:r>
              <a:rPr lang="ru-RU" sz="3000" dirty="0" err="1" smtClean="0">
                <a:latin typeface="Arial Narrow" pitchFamily="34" charset="0"/>
              </a:rPr>
              <a:t>що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стає</a:t>
            </a:r>
            <a:r>
              <a:rPr lang="ru-RU" sz="3000" dirty="0" smtClean="0">
                <a:latin typeface="Arial Narrow" pitchFamily="34" charset="0"/>
              </a:rPr>
              <a:t> причиною </a:t>
            </a:r>
            <a:r>
              <a:rPr lang="ru-RU" sz="3000" dirty="0" err="1" smtClean="0">
                <a:latin typeface="Arial Narrow" pitchFamily="34" charset="0"/>
              </a:rPr>
              <a:t>виникнення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віртуальної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комунікації</a:t>
            </a:r>
            <a:r>
              <a:rPr lang="ru-RU" sz="3000" dirty="0" smtClean="0">
                <a:latin typeface="Arial Narrow" pitchFamily="34" charset="0"/>
              </a:rPr>
              <a:t> такого </a:t>
            </a:r>
            <a:r>
              <a:rPr lang="ru-RU" sz="3000" dirty="0" err="1" smtClean="0">
                <a:latin typeface="Arial Narrow" pitchFamily="34" charset="0"/>
              </a:rPr>
              <a:t>спілкування</a:t>
            </a:r>
            <a:r>
              <a:rPr lang="ru-RU" sz="3000" dirty="0" smtClean="0">
                <a:latin typeface="Arial Narrow" pitchFamily="34" charset="0"/>
              </a:rPr>
              <a:t>, коли </a:t>
            </a:r>
            <a:r>
              <a:rPr lang="ru-RU" sz="3000" dirty="0" err="1" smtClean="0">
                <a:latin typeface="Arial Narrow" pitchFamily="34" charset="0"/>
              </a:rPr>
              <a:t>процеси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передачі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отримання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інформації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переплітаються</a:t>
            </a:r>
            <a:r>
              <a:rPr lang="ru-RU" sz="3000" dirty="0" smtClean="0">
                <a:latin typeface="Arial Narrow" pitchFamily="34" charset="0"/>
              </a:rPr>
              <a:t> в </a:t>
            </a:r>
            <a:r>
              <a:rPr lang="ru-RU" sz="3000" dirty="0" err="1" smtClean="0">
                <a:latin typeface="Arial Narrow" pitchFamily="34" charset="0"/>
              </a:rPr>
              <a:t>часі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й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просторі</a:t>
            </a:r>
            <a:r>
              <a:rPr lang="ru-RU" sz="3000" dirty="0" smtClean="0">
                <a:latin typeface="Arial Narrow" pitchFamily="34" charset="0"/>
              </a:rPr>
              <a:t>, а адресант у той </a:t>
            </a:r>
            <a:r>
              <a:rPr lang="ru-RU" sz="3000" dirty="0" err="1" smtClean="0">
                <a:latin typeface="Arial Narrow" pitchFamily="34" charset="0"/>
              </a:rPr>
              <a:t>самий</a:t>
            </a:r>
            <a:r>
              <a:rPr lang="ru-RU" sz="3000" dirty="0" smtClean="0">
                <a:latin typeface="Arial Narrow" pitchFamily="34" charset="0"/>
              </a:rPr>
              <a:t> час </a:t>
            </a:r>
            <a:r>
              <a:rPr lang="ru-RU" sz="3000" dirty="0" err="1" smtClean="0">
                <a:latin typeface="Arial Narrow" pitchFamily="34" charset="0"/>
              </a:rPr>
              <a:t>виконує</a:t>
            </a:r>
            <a:r>
              <a:rPr lang="ru-RU" sz="3000" dirty="0" smtClean="0">
                <a:latin typeface="Arial Narrow" pitchFamily="34" charset="0"/>
              </a:rPr>
              <a:t> роль адресата.</a:t>
            </a:r>
          </a:p>
          <a:p>
            <a:pPr algn="r">
              <a:buNone/>
            </a:pPr>
            <a:endParaRPr lang="ru-RU" sz="28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3048696" cy="108356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2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Управлінське рішення</a:t>
            </a:r>
            <a:endParaRPr lang="ru-RU" sz="2800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Содержимое 4" descr="deleg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548680"/>
            <a:ext cx="4732176" cy="3154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3419872" cy="4752528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nigmatic Unicode" pitchFamily="2" charset="0"/>
              </a:rPr>
              <a:t>Це результат творчого цілеспрямованого аналізу проблемної ситуації, вибору шляхів, методів і засобів її вирішення у відповідності з ціллю системи менеджменту</a:t>
            </a:r>
            <a:endParaRPr lang="ru-RU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Enigmatic Unico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4005064"/>
            <a:ext cx="5292080" cy="26776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Право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прийняття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 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рішень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мають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усі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менеджери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,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але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відповідні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їх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групи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можуть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 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приймати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тільки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конкретні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рішення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, а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загальні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рішення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можуть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приймати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тільки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лінійні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керівники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.</a:t>
            </a:r>
            <a:endParaRPr lang="ru-RU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491880" cy="3068960"/>
          </a:xfrm>
        </p:spPr>
        <p:txBody>
          <a:bodyPr anchor="t">
            <a:no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В умовах значного розподілу праці без своєчасного надходження інформації неможлива спільна робота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5" name="Содержимое 4" descr="image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-268" b="14421"/>
          <a:stretch>
            <a:fillRect/>
          </a:stretch>
        </p:blipFill>
        <p:spPr>
          <a:xfrm>
            <a:off x="2627784" y="1628800"/>
            <a:ext cx="651621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97501" y="4697760"/>
            <a:ext cx="3746499" cy="2160240"/>
          </a:xfrm>
        </p:spPr>
        <p:txBody>
          <a:bodyPr anchor="t"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Arial Narrow" pitchFamily="34" charset="0"/>
              </a:rPr>
              <a:t>   Лише вона дозволяє менеджерам належним чином здійснити управлінські функції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032448" cy="6048672"/>
          </a:xfrm>
          <a:effectLst>
            <a:softEdge rad="63500"/>
          </a:effectLst>
          <a:scene3d>
            <a:camera prst="perspectiveRight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>
              <a:buNone/>
            </a:pPr>
            <a:r>
              <a:rPr lang="ru-RU" sz="2800" dirty="0" smtClean="0">
                <a:latin typeface="Arial Narrow" pitchFamily="34" charset="0"/>
              </a:rPr>
              <a:t>    </a:t>
            </a:r>
            <a:r>
              <a:rPr lang="ru-RU" sz="2800" dirty="0" err="1" smtClean="0">
                <a:latin typeface="Arial Narrow" pitchFamily="34" charset="0"/>
              </a:rPr>
              <a:t>Управлінське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формується</a:t>
            </a:r>
            <a:r>
              <a:rPr lang="ru-RU" sz="2800" dirty="0" smtClean="0">
                <a:latin typeface="Arial Narrow" pitchFamily="34" charset="0"/>
              </a:rPr>
              <a:t> в </a:t>
            </a:r>
            <a:r>
              <a:rPr lang="ru-RU" sz="2800" dirty="0" err="1" smtClean="0">
                <a:latin typeface="Arial Narrow" pitchFamily="34" charset="0"/>
              </a:rPr>
              <a:t>процесі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вибору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альтернативи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стає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відображенням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результатів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управлінської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діяльності</a:t>
            </a:r>
            <a:r>
              <a:rPr lang="ru-RU" sz="2800" dirty="0" smtClean="0">
                <a:latin typeface="Arial Narrow" pitchFamily="34" charset="0"/>
              </a:rPr>
              <a:t>, у </a:t>
            </a:r>
            <a:r>
              <a:rPr lang="ru-RU" sz="2800" dirty="0" err="1" smtClean="0">
                <a:latin typeface="Arial Narrow" pitchFamily="34" charset="0"/>
              </a:rPr>
              <a:t>певній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мірі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її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підсумком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Воно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є</a:t>
            </a:r>
            <a:r>
              <a:rPr lang="ru-RU" sz="2800" dirty="0" smtClean="0">
                <a:latin typeface="Arial Narrow" pitchFamily="34" charset="0"/>
              </a:rPr>
              <a:t> результатом </a:t>
            </a:r>
            <a:r>
              <a:rPr lang="ru-RU" sz="2800" dirty="0" err="1" smtClean="0">
                <a:latin typeface="Arial Narrow" pitchFamily="34" charset="0"/>
              </a:rPr>
              <a:t>обдумувань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дій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намірів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висновків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міркувань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обговорень</a:t>
            </a:r>
            <a:r>
              <a:rPr lang="ru-RU" sz="2800" dirty="0" smtClean="0">
                <a:latin typeface="Arial Narrow" pitchFamily="34" charset="0"/>
              </a:rPr>
              <a:t>, постанов </a:t>
            </a:r>
            <a:r>
              <a:rPr lang="ru-RU" sz="2800" dirty="0" err="1" smtClean="0">
                <a:latin typeface="Arial Narrow" pitchFamily="34" charset="0"/>
              </a:rPr>
              <a:t>тощо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спрямованих</a:t>
            </a:r>
            <a:r>
              <a:rPr lang="ru-RU" sz="2800" dirty="0" smtClean="0">
                <a:latin typeface="Arial Narrow" pitchFamily="34" charset="0"/>
              </a:rPr>
              <a:t> на </a:t>
            </a:r>
            <a:r>
              <a:rPr lang="ru-RU" sz="2800" dirty="0" err="1" smtClean="0">
                <a:latin typeface="Arial Narrow" pitchFamily="34" charset="0"/>
              </a:rPr>
              <a:t>реалізацію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цілей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управління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88640"/>
            <a:ext cx="4104456" cy="6309320"/>
          </a:xfrm>
          <a:effectLst>
            <a:softEdge rad="63500"/>
          </a:effectLst>
          <a:scene3d>
            <a:camera prst="perspective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t"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latin typeface="Arial Narrow" pitchFamily="34" charset="0"/>
              </a:rPr>
              <a:t>    Для </a:t>
            </a:r>
            <a:r>
              <a:rPr lang="ru-RU" sz="2800" dirty="0" err="1" smtClean="0">
                <a:latin typeface="Arial Narrow" pitchFamily="34" charset="0"/>
              </a:rPr>
              <a:t>прийняття</a:t>
            </a:r>
            <a:r>
              <a:rPr lang="ru-RU" sz="2800" dirty="0" smtClean="0">
                <a:latin typeface="Arial Narrow" pitchFamily="34" charset="0"/>
              </a:rPr>
              <a:t> оптимального </a:t>
            </a:r>
            <a:r>
              <a:rPr lang="ru-RU" sz="2800" dirty="0" err="1" smtClean="0">
                <a:latin typeface="Arial Narrow" pitchFamily="34" charset="0"/>
              </a:rPr>
              <a:t>управлінського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необхідний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всебічний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розгляд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процесів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проблем </a:t>
            </a:r>
            <a:r>
              <a:rPr lang="ru-RU" sz="2800" dirty="0" err="1" smtClean="0">
                <a:latin typeface="Arial Narrow" pitchFamily="34" charset="0"/>
              </a:rPr>
              <a:t>виробничо-господарської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збутової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фінансової</a:t>
            </a:r>
            <a:r>
              <a:rPr lang="ru-RU" sz="2800" dirty="0" smtClean="0">
                <a:latin typeface="Arial Narrow" pitchFamily="34" charset="0"/>
              </a:rPr>
              <a:t> та </a:t>
            </a:r>
            <a:r>
              <a:rPr lang="ru-RU" sz="2800" dirty="0" err="1" smtClean="0">
                <a:latin typeface="Arial Narrow" pitchFamily="34" charset="0"/>
              </a:rPr>
              <a:t>інших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видів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діяльності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орієнтацією</a:t>
            </a:r>
            <a:r>
              <a:rPr lang="ru-RU" sz="2800" dirty="0" smtClean="0">
                <a:latin typeface="Arial Narrow" pitchFamily="34" charset="0"/>
              </a:rPr>
              <a:t> на </a:t>
            </a:r>
            <a:r>
              <a:rPr lang="ru-RU" sz="2800" dirty="0" err="1" smtClean="0">
                <a:latin typeface="Arial Narrow" pitchFamily="34" charset="0"/>
              </a:rPr>
              <a:t>інтереси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організації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стратегічні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цілі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економію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матеріальних</a:t>
            </a:r>
            <a:r>
              <a:rPr lang="ru-RU" sz="2800" dirty="0" smtClean="0">
                <a:latin typeface="Arial Narrow" pitchFamily="34" charset="0"/>
              </a:rPr>
              <a:t>, </a:t>
            </a:r>
            <a:r>
              <a:rPr lang="ru-RU" sz="2800" dirty="0" err="1" smtClean="0">
                <a:latin typeface="Arial Narrow" pitchFamily="34" charset="0"/>
              </a:rPr>
              <a:t>фінансових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трудових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ресурсів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одержання</a:t>
            </a:r>
            <a:r>
              <a:rPr lang="ru-RU" sz="2800" dirty="0" smtClean="0">
                <a:latin typeface="Arial Narrow" pitchFamily="34" charset="0"/>
              </a:rPr>
              <a:t> оптимального </a:t>
            </a:r>
            <a:r>
              <a:rPr lang="ru-RU" sz="2800" dirty="0" err="1" smtClean="0">
                <a:latin typeface="Arial Narrow" pitchFamily="34" charset="0"/>
              </a:rPr>
              <a:t>прибутку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тощо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11960" y="4293096"/>
            <a:ext cx="4752528" cy="2232248"/>
          </a:xfrm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Обов'язковість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 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вимагає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від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 менеджера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обов'язкового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прийняття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рішення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,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якщо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 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цього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потребує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ситуація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,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що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склалась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 в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організації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itchFamily="34" charset="0"/>
              </a:rPr>
              <a:t>.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0"/>
            <a:ext cx="5040560" cy="3987799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Arial Narrow" pitchFamily="34" charset="0"/>
              </a:rPr>
              <a:t>   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Повноваження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 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характеризує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межу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між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групами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менеджерів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при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прийнятті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 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рішень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.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Наприклад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завідувачі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відділами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оптової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фармацевтичної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 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фірми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не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можуть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 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приймати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рішення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які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за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посадовими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обов'язками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може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приймати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тільки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 директор 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підприємства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79512" y="836712"/>
            <a:ext cx="3542110" cy="2232248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r"/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Компетентність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 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характеризу</a:t>
            </a:r>
            <a:r>
              <a:rPr lang="uk-UA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є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вміння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менеджера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приймати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кваліфіковані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рішення</a:t>
            </a: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.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79512" y="3645024"/>
            <a:ext cx="3746501" cy="3024336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r">
              <a:buNone/>
            </a:pP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Відповідальність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 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показує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, 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які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санкції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можна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застосовувати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стосовно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менеджера в 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результаті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прийняття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невдалого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рішення</a:t>
            </a:r>
            <a:r>
              <a:rPr lang="ru-RU" sz="2800" b="1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Narrow" pitchFamily="34" charset="0"/>
              </a:rPr>
              <a:t>.</a:t>
            </a:r>
            <a:endParaRPr lang="ru-RU" sz="2800" b="1" dirty="0">
              <a:ln>
                <a:prstDash val="solid"/>
              </a:ln>
              <a:solidFill>
                <a:srgbClr val="00B0F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1628800"/>
          </a:xfrm>
        </p:spPr>
        <p:txBody>
          <a:bodyPr>
            <a:noAutofit/>
          </a:bodyPr>
          <a:lstStyle/>
          <a:p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Сучасна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теорія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управління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розглядає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три 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підходи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до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процесу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прийняття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  <a:r>
              <a:rPr lang="ru-RU" sz="2800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рішення</a:t>
            </a:r>
            <a:r>
              <a:rPr lang="ru-RU" sz="2800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:</a:t>
            </a:r>
            <a:endParaRPr lang="ru-RU" sz="2800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Enigmatic Unicod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7598569" cy="3649133"/>
          </a:xfrm>
        </p:spPr>
        <p:txBody>
          <a:bodyPr>
            <a:normAutofit/>
          </a:bodyPr>
          <a:lstStyle/>
          <a:p>
            <a:r>
              <a:rPr lang="ru-RU" sz="2800" spc="50" dirty="0" err="1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інтуїтивний</a:t>
            </a:r>
            <a:endParaRPr lang="ru-RU" sz="2800" spc="50" dirty="0" smtClean="0"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Enigmatic Unicode" pitchFamily="2" charset="0"/>
            </a:endParaRPr>
          </a:p>
          <a:p>
            <a:r>
              <a:rPr lang="ru-RU" sz="2800" spc="50" dirty="0" err="1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заснований</a:t>
            </a:r>
            <a:r>
              <a:rPr lang="ru-RU" sz="2800" spc="50" dirty="0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на </a:t>
            </a:r>
            <a:r>
              <a:rPr lang="ru-RU" sz="2800" spc="50" dirty="0" err="1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висновках</a:t>
            </a:r>
            <a:r>
              <a:rPr lang="ru-RU" sz="2800" spc="50" dirty="0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 </a:t>
            </a:r>
          </a:p>
          <a:p>
            <a:r>
              <a:rPr lang="ru-RU" sz="2800" spc="50" dirty="0" err="1" smtClean="0">
                <a:ln w="127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Enigmatic Unicode" pitchFamily="2" charset="0"/>
              </a:rPr>
              <a:t>раціональний</a:t>
            </a:r>
            <a:endParaRPr lang="ru-RU" sz="2800" spc="50" dirty="0"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Enigmatic Unicode" pitchFamily="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556792"/>
            <a:ext cx="2760664" cy="13716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Інтуітивне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 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рішення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pic>
        <p:nvPicPr>
          <p:cNvPr id="7" name="Содержимое 6" descr="Formuvannya-organizatsijnih-struktur-upravlinnya_pca.com_.ua_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2060848"/>
            <a:ext cx="4627563" cy="34706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14350" y="3445932"/>
            <a:ext cx="2760664" cy="2215315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latin typeface="Trebuchet MS" pitchFamily="34" charset="0"/>
              </a:rPr>
              <a:t>Це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вибір</a:t>
            </a:r>
            <a:r>
              <a:rPr lang="ru-RU" sz="2800" dirty="0" smtClean="0">
                <a:latin typeface="Trebuchet MS" pitchFamily="34" charset="0"/>
              </a:rPr>
              <a:t>, </a:t>
            </a:r>
            <a:r>
              <a:rPr lang="ru-RU" sz="2800" dirty="0" err="1" smtClean="0">
                <a:latin typeface="Trebuchet MS" pitchFamily="34" charset="0"/>
              </a:rPr>
              <a:t>продиктований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відчуттям</a:t>
            </a:r>
            <a:r>
              <a:rPr lang="ru-RU" sz="2800" dirty="0" smtClean="0">
                <a:latin typeface="Trebuchet MS" pitchFamily="34" charset="0"/>
              </a:rPr>
              <a:t> того, </a:t>
            </a:r>
            <a:r>
              <a:rPr lang="ru-RU" sz="2800" dirty="0" err="1" smtClean="0">
                <a:latin typeface="Trebuchet MS" pitchFamily="34" charset="0"/>
              </a:rPr>
              <a:t>шо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він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правильний</a:t>
            </a:r>
            <a:r>
              <a:rPr lang="ru-RU" sz="2800" dirty="0" smtClean="0">
                <a:latin typeface="Trebuchet MS" pitchFamily="34" charset="0"/>
              </a:rPr>
              <a:t>.</a:t>
            </a:r>
            <a:endParaRPr lang="ru-RU" sz="2800" dirty="0">
              <a:latin typeface="Trebuchet MS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4320480" cy="144360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Рішення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, 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засновані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 на 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судженнях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Содержимое 4" descr="46951909-full-length-rear-view-of-brunette-woman-in-formal-clothes-who-is-looking-at-the-business-flowchart-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60648"/>
            <a:ext cx="4020750" cy="254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3140968"/>
            <a:ext cx="7200800" cy="3528392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latin typeface="Arial Narrow" pitchFamily="34" charset="0"/>
              </a:rPr>
              <a:t>Це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вибір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обумовлений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знаннями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або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накопиченим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досвідом</a:t>
            </a:r>
            <a:r>
              <a:rPr lang="ru-RU" sz="2800" dirty="0" smtClean="0">
                <a:latin typeface="Arial Narrow" pitchFamily="34" charset="0"/>
              </a:rPr>
              <a:t>. Менеджер </a:t>
            </a:r>
            <a:r>
              <a:rPr lang="ru-RU" sz="2800" dirty="0" err="1" smtClean="0">
                <a:latin typeface="Arial Narrow" pitchFamily="34" charset="0"/>
              </a:rPr>
              <a:t>використовує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знання</a:t>
            </a:r>
            <a:r>
              <a:rPr lang="ru-RU" sz="2800" dirty="0" smtClean="0">
                <a:latin typeface="Arial Narrow" pitchFamily="34" charset="0"/>
              </a:rPr>
              <a:t> про те,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відбувалося</a:t>
            </a:r>
            <a:r>
              <a:rPr lang="ru-RU" sz="2800" dirty="0" smtClean="0">
                <a:latin typeface="Arial Narrow" pitchFamily="34" charset="0"/>
              </a:rPr>
              <a:t> в </a:t>
            </a:r>
            <a:r>
              <a:rPr lang="ru-RU" sz="2800" dirty="0" err="1" smtClean="0">
                <a:latin typeface="Arial Narrow" pitchFamily="34" charset="0"/>
              </a:rPr>
              <a:t>подібних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ситуаціях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раніше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щоб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спрогнозувати</a:t>
            </a:r>
            <a:r>
              <a:rPr lang="ru-RU" sz="2800" dirty="0" smtClean="0">
                <a:latin typeface="Arial Narrow" pitchFamily="34" charset="0"/>
              </a:rPr>
              <a:t> результат </a:t>
            </a:r>
            <a:r>
              <a:rPr lang="ru-RU" sz="2800" dirty="0" err="1" smtClean="0">
                <a:latin typeface="Arial Narrow" pitchFamily="34" charset="0"/>
              </a:rPr>
              <a:t>альтернативних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варіантів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вибору</a:t>
            </a:r>
            <a:r>
              <a:rPr lang="ru-RU" sz="2800" dirty="0" smtClean="0">
                <a:latin typeface="Arial Narrow" pitchFamily="34" charset="0"/>
              </a:rPr>
              <a:t> в </a:t>
            </a:r>
            <a:r>
              <a:rPr lang="ru-RU" sz="2800" dirty="0" err="1" smtClean="0">
                <a:latin typeface="Arial Narrow" pitchFamily="34" charset="0"/>
              </a:rPr>
              <a:t>поточній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dirty="0" err="1" smtClean="0">
                <a:latin typeface="Arial Narrow" pitchFamily="34" charset="0"/>
              </a:rPr>
              <a:t>ситуації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Спираючись</a:t>
            </a:r>
            <a:r>
              <a:rPr lang="ru-RU" sz="2800" dirty="0" smtClean="0">
                <a:latin typeface="Arial Narrow" pitchFamily="34" charset="0"/>
              </a:rPr>
              <a:t> на здоровий </a:t>
            </a:r>
            <a:r>
              <a:rPr lang="ru-RU" sz="2800" dirty="0" err="1" smtClean="0">
                <a:latin typeface="Arial Narrow" pitchFamily="34" charset="0"/>
              </a:rPr>
              <a:t>глузд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він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вибирає</a:t>
            </a:r>
            <a:r>
              <a:rPr lang="ru-RU" sz="2800" dirty="0" smtClean="0">
                <a:latin typeface="Arial Narrow" pitchFamily="34" charset="0"/>
              </a:rPr>
              <a:t> альтернативу,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принесла </a:t>
            </a:r>
            <a:r>
              <a:rPr lang="ru-RU" sz="2800" dirty="0" err="1" smtClean="0">
                <a:latin typeface="Arial Narrow" pitchFamily="34" charset="0"/>
              </a:rPr>
              <a:t>успіх</a:t>
            </a:r>
            <a:r>
              <a:rPr lang="ru-RU" sz="2800" dirty="0" smtClean="0">
                <a:latin typeface="Arial Narrow" pitchFamily="34" charset="0"/>
              </a:rPr>
              <a:t> у </a:t>
            </a:r>
            <a:r>
              <a:rPr lang="ru-RU" sz="2800" dirty="0" err="1" smtClean="0">
                <a:latin typeface="Arial Narrow" pitchFamily="34" charset="0"/>
              </a:rPr>
              <a:t>минулому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2760664" cy="13716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Раціональне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 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рішення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Содержимое 4" descr="17906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7980" y="1741971"/>
            <a:ext cx="4046758" cy="2695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988840"/>
            <a:ext cx="4273674" cy="3717941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latin typeface="Trebuchet MS" pitchFamily="34" charset="0"/>
              </a:rPr>
              <a:t>Обумовлюється</a:t>
            </a:r>
            <a:r>
              <a:rPr lang="ru-RU" sz="2800" dirty="0" smtClean="0">
                <a:latin typeface="Trebuchet MS" pitchFamily="34" charset="0"/>
              </a:rPr>
              <a:t> за </a:t>
            </a:r>
            <a:r>
              <a:rPr lang="ru-RU" sz="2800" dirty="0" err="1" smtClean="0">
                <a:latin typeface="Trebuchet MS" pitchFamily="34" charset="0"/>
              </a:rPr>
              <a:t>допомогою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об'єктивного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аналітичного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процесу</a:t>
            </a:r>
            <a:r>
              <a:rPr lang="ru-RU" sz="2800" dirty="0" smtClean="0">
                <a:latin typeface="Trebuchet MS" pitchFamily="34" charset="0"/>
              </a:rPr>
              <a:t>. На </a:t>
            </a:r>
            <a:r>
              <a:rPr lang="ru-RU" sz="2800" dirty="0" err="1" smtClean="0">
                <a:latin typeface="Trebuchet MS" pitchFamily="34" charset="0"/>
              </a:rPr>
              <a:t>цей</a:t>
            </a:r>
            <a:r>
              <a:rPr lang="ru-RU" sz="2800" dirty="0" smtClean="0">
                <a:latin typeface="Trebuchet MS" pitchFamily="34" charset="0"/>
              </a:rPr>
              <a:t> час усе </a:t>
            </a:r>
            <a:r>
              <a:rPr lang="ru-RU" sz="2800" dirty="0" err="1" smtClean="0">
                <a:latin typeface="Trebuchet MS" pitchFamily="34" charset="0"/>
              </a:rPr>
              <a:t>ще</a:t>
            </a:r>
            <a:r>
              <a:rPr lang="ru-RU" sz="2800" dirty="0" smtClean="0">
                <a:latin typeface="Trebuchet MS" pitchFamily="34" charset="0"/>
              </a:rPr>
              <a:t> не </a:t>
            </a:r>
            <a:r>
              <a:rPr lang="ru-RU" sz="2800" dirty="0" err="1" smtClean="0">
                <a:latin typeface="Trebuchet MS" pitchFamily="34" charset="0"/>
              </a:rPr>
              <a:t>вироблена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єдина</a:t>
            </a:r>
            <a:r>
              <a:rPr lang="ru-RU" sz="2800" dirty="0" smtClean="0">
                <a:latin typeface="Trebuchet MS" pitchFamily="34" charset="0"/>
              </a:rPr>
              <a:t> "</a:t>
            </a:r>
            <a:r>
              <a:rPr lang="ru-RU" sz="2800" dirty="0" err="1" smtClean="0">
                <a:latin typeface="Trebuchet MS" pitchFamily="34" charset="0"/>
              </a:rPr>
              <a:t>технологія</a:t>
            </a:r>
            <a:r>
              <a:rPr lang="ru-RU" sz="2800" dirty="0" smtClean="0">
                <a:latin typeface="Trebuchet MS" pitchFamily="34" charset="0"/>
              </a:rPr>
              <a:t>" </a:t>
            </a:r>
            <a:r>
              <a:rPr lang="ru-RU" sz="2800" dirty="0" err="1" smtClean="0">
                <a:latin typeface="Trebuchet MS" pitchFamily="34" charset="0"/>
              </a:rPr>
              <a:t>прийняття</a:t>
            </a:r>
            <a:r>
              <a:rPr lang="ru-RU" sz="2800" dirty="0" smtClean="0">
                <a:latin typeface="Trebuchet MS" pitchFamily="34" charset="0"/>
              </a:rPr>
              <a:t> </a:t>
            </a:r>
            <a:r>
              <a:rPr lang="ru-RU" sz="2800" dirty="0" err="1" smtClean="0">
                <a:latin typeface="Trebuchet MS" pitchFamily="34" charset="0"/>
              </a:rPr>
              <a:t>раціонального</a:t>
            </a:r>
            <a:r>
              <a:rPr lang="ru-RU" sz="2800" dirty="0" smtClean="0">
                <a:latin typeface="Trebuchet MS" pitchFamily="34" charset="0"/>
              </a:rPr>
              <a:t> </a:t>
            </a:r>
            <a:r>
              <a:rPr lang="ru-RU" sz="2800" dirty="0" err="1" smtClean="0">
                <a:latin typeface="Trebuchet MS" pitchFamily="34" charset="0"/>
              </a:rPr>
              <a:t>рішення</a:t>
            </a:r>
            <a:endParaRPr lang="ru-RU" sz="2800" dirty="0">
              <a:latin typeface="Trebuchet MS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"/>
            <a:ext cx="8784976" cy="69269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Класифікація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управлінських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 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рішень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1" y="764701"/>
          <a:ext cx="8784978" cy="542902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648073"/>
                <a:gridCol w="3528392"/>
                <a:gridCol w="4608513"/>
              </a:tblGrid>
              <a:tr h="870471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smtClean="0">
                          <a:latin typeface="Arial Narrow" pitchFamily="34" charset="0"/>
                        </a:rPr>
                        <a:t>№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smtClean="0">
                          <a:latin typeface="Arial Narrow" pitchFamily="34" charset="0"/>
                        </a:rPr>
                        <a:t>Класифікаційні ознаки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smtClean="0">
                          <a:latin typeface="Arial Narrow" pitchFamily="34" charset="0"/>
                        </a:rPr>
                        <a:t>Групи управлінських рішень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87047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1.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сферою охоплення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Загальні і часткові рішення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87047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2.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тривалістю дії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вищому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середньому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нижчому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рівнях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управління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87047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3.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рівнем</a:t>
                      </a:r>
                      <a:r>
                        <a:rPr lang="uk-UA" sz="2800" baseline="0" dirty="0" smtClean="0">
                          <a:latin typeface="Arial Narrow" pitchFamily="34" charset="0"/>
                        </a:rPr>
                        <a:t> прийняття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Перспективні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поточні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оперативні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870471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4.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характером вирішуваних організацією завдань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Організаційні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запрограмовані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незапрогра-мовані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компромісні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9269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Класифікація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управлінських</a:t>
            </a:r>
            <a:r>
              <a:rPr lang="ru-RU" sz="28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 </a:t>
            </a:r>
            <a:r>
              <a:rPr lang="ru-RU" sz="2800" b="1" cap="none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egoe Script" pitchFamily="34" charset="0"/>
              </a:rPr>
              <a:t>рішень</a:t>
            </a:r>
            <a:endParaRPr lang="ru-RU" sz="28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egoe Script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836712"/>
          <a:ext cx="8712969" cy="46329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689376"/>
                <a:gridCol w="3775122"/>
                <a:gridCol w="4248471"/>
              </a:tblGrid>
              <a:tr h="504031">
                <a:tc>
                  <a:txBody>
                    <a:bodyPr/>
                    <a:lstStyle/>
                    <a:p>
                      <a:pPr algn="ctr"/>
                      <a:r>
                        <a:rPr lang="uk-UA" sz="2800" b="0" dirty="0" smtClean="0">
                          <a:latin typeface="Arial Narrow" pitchFamily="34" charset="0"/>
                        </a:rPr>
                        <a:t>№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0" dirty="0" smtClean="0">
                          <a:latin typeface="Arial Narrow" pitchFamily="34" charset="0"/>
                        </a:rPr>
                        <a:t>Класифікаційні ознаки</a:t>
                      </a:r>
                      <a:endParaRPr lang="ru-RU" sz="2800" b="0" dirty="0" smtClean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0" dirty="0" smtClean="0">
                          <a:latin typeface="Arial Narrow" pitchFamily="34" charset="0"/>
                        </a:rPr>
                        <a:t>Групи управлінських рішень</a:t>
                      </a:r>
                      <a:endParaRPr lang="ru-RU" sz="2800" b="0" dirty="0" smtClean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5.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способом </a:t>
                      </a:r>
                      <a:r>
                        <a:rPr lang="uk-UA" sz="2800" dirty="0" err="1" smtClean="0">
                          <a:latin typeface="Arial Narrow" pitchFamily="34" charset="0"/>
                        </a:rPr>
                        <a:t>обгрунтування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Інтуїтивні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що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базуються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на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судженнях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раціональні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6.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способом прийняття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Одноособові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колегіальні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колективні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7.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 Narrow" pitchFamily="34" charset="0"/>
                        </a:rPr>
                        <a:t>За характером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Економічні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технологічні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соціально-психологічні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адміністративні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рішення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Рисунок 4" descr="biznes-bez-vlozheni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849655"/>
            <a:ext cx="2819797" cy="2008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uk-UA" sz="28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egoe Script" pitchFamily="34" charset="0"/>
              </a:rPr>
              <a:t>Управлінське рішення характеризують за такими ознаками</a:t>
            </a:r>
            <a:endParaRPr lang="ru-RU" sz="28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964487" cy="540060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Narrow" pitchFamily="34" charset="0"/>
              </a:rPr>
              <a:t>Цілі. </a:t>
            </a:r>
            <a:r>
              <a:rPr lang="uk-UA" sz="2800" dirty="0" err="1" smtClean="0">
                <a:latin typeface="Arial Narrow" pitchFamily="34" charset="0"/>
              </a:rPr>
              <a:t>Суб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єкт</a:t>
            </a:r>
            <a:r>
              <a:rPr lang="uk-UA" sz="2800" dirty="0" smtClean="0">
                <a:latin typeface="Arial Narrow" pitchFamily="34" charset="0"/>
              </a:rPr>
              <a:t> управління приймає рішення, виходячи не з власних потреб, а з метою </a:t>
            </a:r>
            <a:r>
              <a:rPr lang="uk-UA" sz="2800" dirty="0" err="1" smtClean="0">
                <a:latin typeface="Arial Narrow" pitchFamily="34" charset="0"/>
              </a:rPr>
              <a:t>розв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ru-RU" sz="2800" dirty="0" err="1" smtClean="0">
                <a:latin typeface="Arial Narrow" pitchFamily="34" charset="0"/>
              </a:rPr>
              <a:t>язання</a:t>
            </a:r>
            <a:r>
              <a:rPr lang="ru-RU" sz="2800" dirty="0" smtClean="0">
                <a:latin typeface="Arial Narrow" pitchFamily="34" charset="0"/>
              </a:rPr>
              <a:t> проблем </a:t>
            </a:r>
            <a:r>
              <a:rPr lang="ru-RU" sz="2800" dirty="0" err="1" smtClean="0">
                <a:latin typeface="Arial Narrow" pitchFamily="34" charset="0"/>
              </a:rPr>
              <a:t>конкретної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організації</a:t>
            </a:r>
            <a:endParaRPr lang="ru-RU" sz="2800" dirty="0" smtClean="0">
              <a:latin typeface="Arial Narrow" pitchFamily="34" charset="0"/>
            </a:endParaRPr>
          </a:p>
          <a:p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Narrow" pitchFamily="34" charset="0"/>
              </a:rPr>
              <a:t>Наслідки. </a:t>
            </a:r>
            <a:r>
              <a:rPr lang="uk-UA" sz="2800" dirty="0" smtClean="0">
                <a:latin typeface="Arial Narrow" pitchFamily="34" charset="0"/>
              </a:rPr>
              <a:t>Рішення, що приймаються менеджером високого рангу, можуть суттєво </a:t>
            </a:r>
            <a:r>
              <a:rPr lang="uk-UA" sz="2800" dirty="0" err="1" smtClean="0">
                <a:latin typeface="Arial Narrow" pitchFamily="34" charset="0"/>
              </a:rPr>
              <a:t>впливать</a:t>
            </a:r>
            <a:r>
              <a:rPr lang="uk-UA" sz="2800" dirty="0" smtClean="0">
                <a:latin typeface="Arial Narrow" pitchFamily="34" charset="0"/>
              </a:rPr>
              <a:t> на стан об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єкта</a:t>
            </a:r>
            <a:r>
              <a:rPr lang="uk-UA" sz="2800" dirty="0" smtClean="0">
                <a:latin typeface="Arial Narrow" pitchFamily="34" charset="0"/>
              </a:rPr>
              <a:t> управління</a:t>
            </a:r>
          </a:p>
          <a:p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Narrow" pitchFamily="34" charset="0"/>
              </a:rPr>
              <a:t>Поділ праці. </a:t>
            </a:r>
            <a:r>
              <a:rPr lang="uk-UA" sz="2800" dirty="0" smtClean="0">
                <a:latin typeface="Arial Narrow" pitchFamily="34" charset="0"/>
              </a:rPr>
              <a:t>В організації існує певний поділ праці: одні працівники зайняті аналізом проблем і прийняттям рішень, інші – реалізацією прийнятих рішень</a:t>
            </a:r>
          </a:p>
          <a:p>
            <a:r>
              <a:rPr lang="uk-UA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Narrow" pitchFamily="34" charset="0"/>
              </a:rPr>
              <a:t>Професіоналізм. </a:t>
            </a:r>
            <a:r>
              <a:rPr lang="uk-UA" sz="2800" dirty="0" smtClean="0">
                <a:latin typeface="Arial Narrow" pitchFamily="34" charset="0"/>
              </a:rPr>
              <a:t>Для прийняття рішень в організації менеджер має володіти відповідними знаннями, навичками. Мати певний досвід роботи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51520" y="3861048"/>
            <a:ext cx="5760640" cy="864294"/>
          </a:xfrm>
        </p:spPr>
        <p:txBody>
          <a:bodyPr/>
          <a:lstStyle/>
          <a:p>
            <a:r>
              <a:rPr lang="ru-RU" dirty="0" err="1" smtClean="0"/>
              <a:t>комунікації</a:t>
            </a:r>
            <a:r>
              <a:rPr lang="ru-RU" dirty="0" smtClean="0"/>
              <a:t> на </a:t>
            </a:r>
            <a:r>
              <a:rPr lang="ru-RU" dirty="0" err="1" smtClean="0"/>
              <a:t>підприємстві</a:t>
            </a:r>
            <a:r>
              <a:rPr lang="ru-RU" dirty="0" smtClean="0"/>
              <a:t> </a:t>
            </a:r>
            <a:r>
              <a:rPr lang="ru-RU" dirty="0" err="1" smtClean="0"/>
              <a:t>складаються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елементів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" name="Содержимое 9" descr="770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4869160"/>
            <a:ext cx="5717326" cy="1528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0" y="332656"/>
            <a:ext cx="7646569" cy="1224334"/>
          </a:xfrm>
        </p:spPr>
        <p:txBody>
          <a:bodyPr/>
          <a:lstStyle/>
          <a:p>
            <a:r>
              <a:rPr lang="ru-RU" dirty="0" smtClean="0"/>
              <a:t>Для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ефективних</a:t>
            </a:r>
            <a:r>
              <a:rPr lang="ru-RU" dirty="0" smtClean="0"/>
              <a:t> </a:t>
            </a:r>
            <a:r>
              <a:rPr lang="ru-RU" dirty="0" err="1" smtClean="0"/>
              <a:t>коммунікацій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в першу </a:t>
            </a:r>
            <a:r>
              <a:rPr lang="ru-RU" dirty="0" err="1" smtClean="0"/>
              <a:t>чергу</a:t>
            </a:r>
            <a:r>
              <a:rPr lang="ru-RU" dirty="0" smtClean="0"/>
              <a:t> </a:t>
            </a:r>
            <a:r>
              <a:rPr lang="ru-RU" dirty="0" err="1" smtClean="0"/>
              <a:t>дотримуватись</a:t>
            </a:r>
            <a:r>
              <a:rPr lang="ru-RU" dirty="0" smtClean="0"/>
              <a:t>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первинних</a:t>
            </a:r>
            <a:r>
              <a:rPr lang="ru-RU" dirty="0" smtClean="0"/>
              <a:t> умов</a:t>
            </a:r>
            <a:endParaRPr lang="ru-RU" dirty="0"/>
          </a:p>
        </p:txBody>
      </p:sp>
      <p:pic>
        <p:nvPicPr>
          <p:cNvPr id="11" name="Содержимое 10" descr="771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434361" y="1196752"/>
            <a:ext cx="5709639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83568" y="6309320"/>
            <a:ext cx="4541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Не досконала схема комунікації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8308"/>
          <a:stretch>
            <a:fillRect/>
          </a:stretch>
        </p:blipFill>
        <p:spPr>
          <a:xfrm>
            <a:off x="611560" y="3356992"/>
            <a:ext cx="8051091" cy="3168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8964488" cy="3284984"/>
          </a:xfrm>
        </p:spPr>
        <p:txBody>
          <a:bodyPr>
            <a:normAutofit/>
          </a:bodyPr>
          <a:lstStyle/>
          <a:p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Відправнику не слід обмежуватись простою передачею інформації. Він мусить впевнитись у тому, що повідомлення сприйнято і осмислено адресатом саме так, як передбачалося. Для цього невід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’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ємним елементом комунікаційного процесу має бути зворотній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зв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’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язок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. Він значно зменшує чи усуває можливе спотворення інформації внаслідок так званого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</a:rPr>
              <a:t>“шуму”</a:t>
            </a:r>
            <a:endParaRPr lang="ru-RU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671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28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Елементи комунікаційного процесу </a:t>
            </a:r>
            <a:endParaRPr lang="ru-RU" sz="2800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692696"/>
            <a:ext cx="9144000" cy="6165304"/>
          </a:xfrm>
        </p:spPr>
        <p:txBody>
          <a:bodyPr>
            <a:normAutofit/>
          </a:bodyPr>
          <a:lstStyle/>
          <a:p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Відправник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– особа, яка хоче донести свою ідею чи емоції до інших</a:t>
            </a:r>
          </a:p>
          <a:p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Повідомлення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– осмислене формулювання ідеї, закодоване певним чином для відправки адресату</a:t>
            </a:r>
          </a:p>
          <a:p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Канал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– засіб, за допомогою якого повідомлення надходить до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отримувача</a:t>
            </a:r>
            <a:endParaRPr lang="uk-UA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Narrow" pitchFamily="34" charset="0"/>
              <a:cs typeface="Consolas" pitchFamily="49" charset="0"/>
            </a:endParaRPr>
          </a:p>
          <a:p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Отримувач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– адресат, особа якій призначена інформація і яка інтерпретує для себе її значення</a:t>
            </a:r>
          </a:p>
          <a:p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Зворотній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зв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’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язок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– реакція </a:t>
            </a:r>
            <a:r>
              <a:rPr lang="uk-UA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отримувача</a:t>
            </a:r>
            <a:r>
              <a:rPr lang="uk-UA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Narrow" pitchFamily="34" charset="0"/>
                <a:cs typeface="Consolas" pitchFamily="49" charset="0"/>
              </a:rPr>
              <a:t> на повідомлення, яка несе відправнику інформацію щодо того, наскільки вірно було інтерпретовано його вихідне посилання</a:t>
            </a:r>
          </a:p>
          <a:p>
            <a:endParaRPr lang="ru-RU" sz="2800" dirty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671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Перешкоди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на шляху </a:t>
            </a:r>
            <a:r>
              <a:rPr lang="ru-RU" sz="2800" b="1" dirty="0" err="1" smtClean="0">
                <a:solidFill>
                  <a:srgbClr val="FFC000"/>
                </a:solidFill>
                <a:latin typeface="Segoe Script" pitchFamily="34" charset="0"/>
              </a:rPr>
              <a:t>комунiкацiй</a:t>
            </a:r>
            <a:r>
              <a:rPr lang="ru-RU" sz="2800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endParaRPr lang="ru-RU" sz="2800" dirty="0">
              <a:solidFill>
                <a:srgbClr val="FFC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620688"/>
            <a:ext cx="9144000" cy="623731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ru-RU" sz="2800" dirty="0" smtClean="0"/>
              <a:t>   Для </a:t>
            </a:r>
            <a:r>
              <a:rPr lang="ru-RU" sz="2800" dirty="0" err="1" smtClean="0"/>
              <a:t>комунікаційного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процесу</a:t>
            </a:r>
            <a:r>
              <a:rPr lang="ru-RU" sz="2800" dirty="0" smtClean="0"/>
              <a:t> </a:t>
            </a:r>
            <a:r>
              <a:rPr lang="ru-RU" sz="2800" dirty="0" err="1" smtClean="0"/>
              <a:t>характерні</a:t>
            </a:r>
            <a:r>
              <a:rPr lang="ru-RU" sz="2800" dirty="0" smtClean="0"/>
              <a:t> три </a:t>
            </a:r>
            <a:r>
              <a:rPr lang="ru-RU" sz="2800" dirty="0" err="1" smtClean="0"/>
              <a:t>критичні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проблеми</a:t>
            </a:r>
            <a:r>
              <a:rPr lang="ru-RU" sz="2800" dirty="0" smtClean="0"/>
              <a:t>: 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проблема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чіткості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проблема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точності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проблема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ефективності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dirty="0" smtClean="0"/>
              <a:t>   В </a:t>
            </a:r>
            <a:r>
              <a:rPr lang="ru-RU" sz="2800" dirty="0" err="1" smtClean="0"/>
              <a:t>комунікаційних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процесах</a:t>
            </a:r>
            <a:r>
              <a:rPr lang="ru-RU" sz="2800" dirty="0" smtClean="0"/>
              <a:t> </a:t>
            </a:r>
            <a:r>
              <a:rPr lang="ru-RU" sz="2800" dirty="0" err="1" smtClean="0"/>
              <a:t>постійно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перепони</a:t>
            </a:r>
            <a:r>
              <a:rPr lang="ru-RU" sz="2800" dirty="0" smtClean="0"/>
              <a:t> (шуми), </a:t>
            </a:r>
            <a:r>
              <a:rPr lang="ru-RU" sz="2800" dirty="0" err="1" smtClean="0"/>
              <a:t>тобто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викривлення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комунікаційного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процесу</a:t>
            </a:r>
            <a:r>
              <a:rPr lang="ru-RU" sz="2800" dirty="0" smtClean="0"/>
              <a:t>,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чого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отримувач</a:t>
            </a:r>
            <a:r>
              <a:rPr lang="ru-RU" sz="2800" dirty="0" smtClean="0"/>
              <a:t> </a:t>
            </a:r>
            <a:r>
              <a:rPr lang="ru-RU" sz="2800" dirty="0" err="1" smtClean="0"/>
              <a:t>одержує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повідомлення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відмінне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того, яке </a:t>
            </a:r>
            <a:r>
              <a:rPr lang="ru-RU" sz="2800" dirty="0" err="1" smtClean="0"/>
              <a:t>генерував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відправник</a:t>
            </a:r>
            <a:r>
              <a:rPr lang="ru-RU" sz="2800" dirty="0" smtClean="0"/>
              <a:t>. </a:t>
            </a:r>
            <a:r>
              <a:rPr lang="ru-RU" sz="2800" dirty="0" err="1" smtClean="0"/>
              <a:t>Іншими</a:t>
            </a:r>
            <a:r>
              <a:rPr lang="ru-RU" sz="2800" dirty="0" smtClean="0"/>
              <a:t> словами, шум - </a:t>
            </a:r>
            <a:r>
              <a:rPr lang="ru-RU" sz="2800" dirty="0" err="1" smtClean="0"/>
              <a:t>це</a:t>
            </a:r>
            <a:r>
              <a:rPr lang="ru-RU" sz="2800" dirty="0" smtClean="0"/>
              <a:t> те,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деформує</a:t>
            </a:r>
            <a:r>
              <a:rPr lang="ru-RU" sz="2800" dirty="0" smtClean="0"/>
              <a:t> </a:t>
            </a:r>
            <a:r>
              <a:rPr lang="ru-RU" sz="2800" dirty="0" err="1" smtClean="0"/>
              <a:t>зміст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повідомлення</a:t>
            </a:r>
            <a:r>
              <a:rPr lang="ru-RU" sz="2800" dirty="0" smtClean="0"/>
              <a:t> (</a:t>
            </a:r>
            <a:r>
              <a:rPr lang="ru-RU" sz="2800" dirty="0" err="1" smtClean="0"/>
              <a:t>відхилення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помилки</a:t>
            </a:r>
            <a:r>
              <a:rPr lang="ru-RU" sz="2800" dirty="0" smtClean="0"/>
              <a:t> </a:t>
            </a:r>
            <a:r>
              <a:rPr lang="ru-RU" sz="2800" dirty="0" err="1" smtClean="0"/>
              <a:t>тощо</a:t>
            </a:r>
            <a:r>
              <a:rPr lang="ru-RU" sz="2800" dirty="0" smtClean="0"/>
              <a:t>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137178-747131931a-7217c2d055e3173774249933fe74df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8387">
            <a:off x="6158243" y="4717739"/>
            <a:ext cx="2534522" cy="1964255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FFC000"/>
                </a:solidFill>
                <a:latin typeface="Segoe Script" pitchFamily="34" charset="0"/>
              </a:rPr>
              <a:t>Перешкоди</a:t>
            </a:r>
            <a:r>
              <a:rPr lang="ru-RU" b="1" dirty="0" smtClean="0">
                <a:solidFill>
                  <a:srgbClr val="FFC000"/>
                </a:solidFill>
                <a:latin typeface="Segoe Script" pitchFamily="34" charset="0"/>
              </a:rPr>
              <a:t> на шляху </a:t>
            </a:r>
            <a:r>
              <a:rPr lang="ru-RU" b="1" dirty="0" err="1" smtClean="0">
                <a:solidFill>
                  <a:srgbClr val="FFC000"/>
                </a:solidFill>
                <a:latin typeface="Segoe Script" pitchFamily="34" charset="0"/>
              </a:rPr>
              <a:t>комунiкацiй</a:t>
            </a:r>
            <a:r>
              <a:rPr lang="ru-RU" b="1" dirty="0" smtClean="0">
                <a:solidFill>
                  <a:srgbClr val="FFC000"/>
                </a:solidFill>
                <a:latin typeface="Segoe Script" pitchFamily="34" charset="0"/>
              </a:rPr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76672"/>
            <a:ext cx="9144000" cy="1512168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Досить часто між учасниками комунікаційного процесу виникає непорозуміння, спричинене особистісними факторами. До них належать:</a:t>
            </a:r>
          </a:p>
          <a:p>
            <a:endParaRPr lang="ru-RU" sz="2800" dirty="0"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844824"/>
          <a:ext cx="9144000" cy="501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87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Вибіркове сприйняття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Сприйняття – це процес осмислення людьми суті того, що відбувається у їх оточенні. Але зазвичай із усього потоку інформації люди відбирають лише те, що привертає їх увагу. </a:t>
            </a:r>
          </a:p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Вважається, що ефективними будуть лише ті комунікації, в яких не менше 30% інформації уже знайомі </a:t>
            </a:r>
            <a:r>
              <a:rPr lang="uk-UA" sz="2800" dirty="0" err="1" smtClean="0">
                <a:latin typeface="Arial Narrow" pitchFamily="34" charset="0"/>
              </a:rPr>
              <a:t>отримувачам</a:t>
            </a:r>
            <a:r>
              <a:rPr lang="uk-UA" sz="2800" dirty="0" smtClean="0">
                <a:latin typeface="Arial Narrow" pitchFamily="34" charset="0"/>
              </a:rPr>
              <a:t>, знаходяться у сфері їх компетенції і сформували у них певні стереотипи сприйняття. 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iStock_000017161665XSmall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4365104"/>
            <a:ext cx="4848225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8720"/>
          </a:xfrm>
        </p:spPr>
        <p:txBody>
          <a:bodyPr>
            <a:normAutofit/>
          </a:bodyPr>
          <a:lstStyle/>
          <a:p>
            <a:pPr lvl="0" algn="ctr"/>
            <a:r>
              <a:rPr lang="uk-UA" sz="2800" dirty="0" smtClean="0">
                <a:latin typeface="Segoe Script" pitchFamily="34" charset="0"/>
              </a:rPr>
              <a:t>Семантичні бар</a:t>
            </a:r>
            <a:r>
              <a:rPr lang="en-US" sz="2800" dirty="0" smtClean="0">
                <a:latin typeface="Segoe Script" pitchFamily="34" charset="0"/>
              </a:rPr>
              <a:t>’</a:t>
            </a:r>
            <a:r>
              <a:rPr lang="uk-UA" sz="2800" dirty="0" err="1" smtClean="0">
                <a:latin typeface="Segoe Script" pitchFamily="34" charset="0"/>
              </a:rPr>
              <a:t>єри</a:t>
            </a:r>
            <a:r>
              <a:rPr lang="uk-UA" sz="2800" dirty="0" smtClean="0">
                <a:latin typeface="Segoe Script" pitchFamily="34" charset="0"/>
              </a:rPr>
              <a:t> 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908720"/>
            <a:ext cx="6516216" cy="54726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 Семантика вивчає спосіб використання слів і значень, які передаються словами. Оскільки слова можуть мати різні значення для різних людей, то те, що хтось намагається повідомити, одержувач інформації не </a:t>
            </a:r>
            <a:r>
              <a:rPr lang="uk-UA" sz="2800" dirty="0" err="1" smtClean="0">
                <a:latin typeface="Arial Narrow" pitchFamily="34" charset="0"/>
              </a:rPr>
              <a:t>обов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язково</a:t>
            </a:r>
            <a:r>
              <a:rPr lang="uk-UA" sz="2800" dirty="0" smtClean="0">
                <a:latin typeface="Arial Narrow" pitchFamily="34" charset="0"/>
              </a:rPr>
              <a:t> має інтерпретувати і зрозуміти так само. </a:t>
            </a:r>
            <a:r>
              <a:rPr lang="ru-RU" sz="2800" dirty="0" err="1" smtClean="0">
                <a:latin typeface="Arial Narrow" pitchFamily="34" charset="0"/>
              </a:rPr>
              <a:t>Повний</a:t>
            </a:r>
            <a:r>
              <a:rPr lang="ru-RU" sz="2800" dirty="0" smtClean="0">
                <a:latin typeface="Arial Narrow" pitchFamily="34" charset="0"/>
              </a:rPr>
              <a:t> словник </a:t>
            </a:r>
            <a:r>
              <a:rPr lang="ru-RU" sz="2800" dirty="0" err="1" smtClean="0">
                <a:latin typeface="Arial Narrow" pitchFamily="34" charset="0"/>
              </a:rPr>
              <a:t>нашої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мови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багато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варіантів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визначення</a:t>
            </a:r>
            <a:r>
              <a:rPr lang="ru-RU" sz="2800" dirty="0" smtClean="0">
                <a:latin typeface="Arial Narrow" pitchFamily="34" charset="0"/>
              </a:rPr>
              <a:t> слова. Символ не </a:t>
            </a:r>
            <a:r>
              <a:rPr lang="ru-RU" sz="2800" dirty="0" err="1" smtClean="0">
                <a:latin typeface="Arial Narrow" pitchFamily="34" charset="0"/>
              </a:rPr>
              <a:t>має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неповторного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значення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Значення</a:t>
            </a:r>
            <a:r>
              <a:rPr lang="ru-RU" sz="2800" dirty="0" smtClean="0">
                <a:latin typeface="Arial Narrow" pitchFamily="34" charset="0"/>
              </a:rPr>
              <a:t> символу </a:t>
            </a:r>
            <a:r>
              <a:rPr lang="ru-RU" sz="2800" dirty="0" err="1" smtClean="0">
                <a:latin typeface="Arial Narrow" pitchFamily="34" charset="0"/>
              </a:rPr>
              <a:t>виявляється</a:t>
            </a:r>
            <a:r>
              <a:rPr lang="ru-RU" sz="2800" dirty="0" smtClean="0">
                <a:latin typeface="Arial Narrow" pitchFamily="34" charset="0"/>
              </a:rPr>
              <a:t> через </a:t>
            </a:r>
            <a:r>
              <a:rPr lang="ru-RU" sz="2800" dirty="0" err="1" smtClean="0">
                <a:latin typeface="Arial Narrow" pitchFamily="34" charset="0"/>
              </a:rPr>
              <a:t>досвід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варіюється</a:t>
            </a:r>
            <a:r>
              <a:rPr lang="ru-RU" sz="2800" dirty="0" smtClean="0">
                <a:latin typeface="Arial Narrow" pitchFamily="34" charset="0"/>
              </a:rPr>
              <a:t> в </a:t>
            </a:r>
            <a:r>
              <a:rPr lang="ru-RU" sz="2800" dirty="0" err="1" smtClean="0">
                <a:latin typeface="Arial Narrow" pitchFamily="34" charset="0"/>
              </a:rPr>
              <a:t>залежності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від</a:t>
            </a:r>
            <a:r>
              <a:rPr lang="ru-RU" sz="2800" dirty="0" smtClean="0">
                <a:latin typeface="Arial Narrow" pitchFamily="34" charset="0"/>
              </a:rPr>
              <a:t> контексту, </a:t>
            </a:r>
            <a:r>
              <a:rPr lang="ru-RU" sz="2800" dirty="0" err="1" smtClean="0">
                <a:latin typeface="Arial Narrow" pitchFamily="34" charset="0"/>
              </a:rPr>
              <a:t>ситуації</a:t>
            </a:r>
            <a:r>
              <a:rPr lang="ru-RU" sz="2800" dirty="0" smtClean="0">
                <a:latin typeface="Arial Narrow" pitchFamily="34" charset="0"/>
              </a:rPr>
              <a:t>, в </a:t>
            </a:r>
            <a:r>
              <a:rPr lang="ru-RU" sz="2800" dirty="0" err="1" smtClean="0">
                <a:latin typeface="Arial Narrow" pitchFamily="34" charset="0"/>
              </a:rPr>
              <a:t>якій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використовується</a:t>
            </a:r>
            <a:r>
              <a:rPr lang="ru-RU" sz="2800" dirty="0" smtClean="0">
                <a:latin typeface="Arial Narrow" pitchFamily="34" charset="0"/>
              </a:rPr>
              <a:t> символ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8720"/>
          </a:xfrm>
        </p:spPr>
        <p:txBody>
          <a:bodyPr>
            <a:normAutofit/>
          </a:bodyPr>
          <a:lstStyle/>
          <a:p>
            <a:pPr lvl="0" algn="ctr"/>
            <a:r>
              <a:rPr lang="uk-UA" sz="2800" dirty="0" smtClean="0">
                <a:latin typeface="Segoe Script" pitchFamily="34" charset="0"/>
              </a:rPr>
              <a:t>Соціокультурні відмінності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3999" cy="432048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uk-UA" sz="2800" dirty="0" smtClean="0">
                <a:latin typeface="Arial Narrow" pitchFamily="34" charset="0"/>
              </a:rPr>
              <a:t>   Ці відмінності впливають на комунікаційний процес тоді, коли спілкуються люди із різних соціальних прошарків або різних націй та релігійної приналежності. Тут інше значення можуть мати не лише слова, але і жести, тон голосу, ритуали, тобто невербальні символи. Наприклад, у Японії кожна ділова бесіда супроводжується чайною церемонією (яка триває досить довго) і лише після неї можна говорити про справу. А серед народів Сходу важливе значення мають паузи у розмові – це свідчить про виваженість слів.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image002_1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09120"/>
            <a:ext cx="4739703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71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Невербальні</a:t>
            </a:r>
            <a:r>
              <a:rPr lang="ru-RU" sz="31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31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комунікації</a:t>
            </a:r>
            <a:r>
              <a:rPr lang="ru-RU" sz="31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31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- </a:t>
            </a:r>
            <a:r>
              <a:rPr lang="ru-RU" sz="31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це</a:t>
            </a:r>
            <a:r>
              <a:rPr lang="ru-RU" sz="31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 </a:t>
            </a:r>
            <a:r>
              <a:rPr lang="ru-RU" sz="31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мова</a:t>
            </a:r>
            <a:r>
              <a:rPr lang="ru-RU" sz="31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 </a:t>
            </a:r>
            <a:r>
              <a:rPr lang="ru-RU" sz="31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рухів</a:t>
            </a:r>
            <a:r>
              <a:rPr lang="ru-RU" sz="31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 </a:t>
            </a:r>
            <a:r>
              <a:rPr lang="ru-RU" sz="31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egoe Script" pitchFamily="34" charset="0"/>
              </a:rPr>
              <a:t>тіла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 </a:t>
            </a:r>
            <a:endParaRPr lang="ru-RU" sz="2800" b="1" cap="none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Содержимое 4" descr="b1319959554b27d27f2b44acc3a7c9c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764704"/>
            <a:ext cx="4300880" cy="286560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rot="546478">
            <a:off x="4023284" y="897085"/>
            <a:ext cx="4777579" cy="471593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Більшість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дослідників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прийшли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до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висновку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,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що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за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допомогою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слів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передається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в основному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інформація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, а за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допомогою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жестів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–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різне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ставлення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до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цієї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інформації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, а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іноді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жести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можуть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навіть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замінювати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слова –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наприклад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“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вбивчий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погляд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Enigmatic Unicode" pitchFamily="2" charset="0"/>
              </a:rPr>
              <a:t>”.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Enigmatic Unico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789040"/>
            <a:ext cx="5076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Невербальні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аспекти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комунікацій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почали активно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вивчатись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тільки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в 60-ті роки ХХ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сторіччя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5473005"/>
            <a:ext cx="6876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суспільство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взнало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про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мову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жестів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тільки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робіт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Джуліуса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Фаста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книга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якого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була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опублікована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в 70-му </a:t>
            </a:r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році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Із невербальних перешкод </a:t>
            </a:r>
            <a:endParaRPr lang="ru-RU" sz="2800" dirty="0">
              <a:latin typeface="Segoe Script" pitchFamily="34" charset="0"/>
            </a:endParaRPr>
          </a:p>
        </p:txBody>
      </p:sp>
      <p:pic>
        <p:nvPicPr>
          <p:cNvPr id="5" name="Содержимое 4" descr="00_clip_image002-17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764704"/>
            <a:ext cx="3419872" cy="295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908720"/>
            <a:ext cx="5220072" cy="4366013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Значні відмінності можуть бути і у трактуванні одного і того ж жесту. Наприклад, у США і багатьох інших країнах знак </a:t>
            </a:r>
            <a:r>
              <a:rPr lang="uk-UA" sz="2800" dirty="0" err="1" smtClean="0">
                <a:latin typeface="Arial Narrow" pitchFamily="34" charset="0"/>
              </a:rPr>
              <a:t>“нуль”</a:t>
            </a:r>
            <a:r>
              <a:rPr lang="uk-UA" sz="2800" dirty="0" smtClean="0">
                <a:latin typeface="Arial Narrow" pitchFamily="34" charset="0"/>
              </a:rPr>
              <a:t> (коло утворене великим та вказівним пальцями) сприймають як </a:t>
            </a:r>
            <a:r>
              <a:rPr lang="uk-UA" sz="2800" dirty="0" err="1" smtClean="0">
                <a:latin typeface="Arial Narrow" pitchFamily="34" charset="0"/>
              </a:rPr>
              <a:t>“усе</a:t>
            </a:r>
            <a:r>
              <a:rPr lang="uk-UA" sz="2800" dirty="0" smtClean="0">
                <a:latin typeface="Arial Narrow" pitchFamily="34" charset="0"/>
              </a:rPr>
              <a:t> </a:t>
            </a:r>
            <a:r>
              <a:rPr lang="uk-UA" sz="2800" dirty="0" err="1" smtClean="0">
                <a:latin typeface="Arial Narrow" pitchFamily="34" charset="0"/>
              </a:rPr>
              <a:t>нормально”</a:t>
            </a:r>
            <a:r>
              <a:rPr lang="uk-UA" sz="2800" dirty="0" smtClean="0">
                <a:latin typeface="Arial Narrow" pitchFamily="34" charset="0"/>
              </a:rPr>
              <a:t> (</a:t>
            </a:r>
            <a:r>
              <a:rPr lang="uk-UA" sz="2800" dirty="0" err="1" smtClean="0">
                <a:latin typeface="Arial Narrow" pitchFamily="34" charset="0"/>
              </a:rPr>
              <a:t>ок</a:t>
            </a:r>
            <a:r>
              <a:rPr lang="uk-UA" sz="2800" dirty="0" smtClean="0">
                <a:latin typeface="Arial Narrow" pitchFamily="34" charset="0"/>
              </a:rPr>
              <a:t>). У Японії зрозуміють, що людина хоче дати чи отримати гроші. У Португалії такий знак сприймається як непристойний та образливий.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6" name="Рисунок 5" descr="img-moFE2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3769279"/>
            <a:ext cx="1619672" cy="3088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FIwK1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5083910"/>
            <a:ext cx="4554493" cy="1774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19199"/>
          </a:xfrm>
        </p:spPr>
        <p:txBody>
          <a:bodyPr>
            <a:normAutofit/>
          </a:bodyPr>
          <a:lstStyle/>
          <a:p>
            <a:pPr algn="r"/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Основні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типи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невербальних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комунікацій</a:t>
            </a:r>
            <a:endParaRPr lang="ru-RU" sz="2800" b="1" cap="none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egoe Script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836711"/>
          <a:ext cx="8640960" cy="611258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60440"/>
                <a:gridCol w="4680520"/>
              </a:tblGrid>
              <a:tr h="929414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Типи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невербальної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комунікації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Приклади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929414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Рухи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тіла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міміка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 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Жести,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вираз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обличчя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рухи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очей,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пози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доторки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1349150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Особисті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фізичні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якості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мова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тіла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Побудова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тіла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вага,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ріст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колір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волосся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колір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шкіри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запах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тіла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мускулатура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929414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Мова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Якості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голосу,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грамотність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швидкість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мови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сміх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1349150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Фізичне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середовище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Дизайн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приміщення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меблі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інші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об’єкти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декорації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чистота, </a:t>
                      </a:r>
                      <a:r>
                        <a:rPr lang="ru-RU" sz="2800" b="0" i="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освітлення</a:t>
                      </a:r>
                      <a:r>
                        <a:rPr lang="ru-RU" sz="2800" b="0" i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шум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>
                    <a:lnB>
                      <a:noFill/>
                    </a:lnB>
                  </a:tcPr>
                </a:tc>
              </a:tr>
              <a:tr h="534748">
                <a:tc gridSpan="2">
                  <a:txBody>
                    <a:bodyPr/>
                    <a:lstStyle/>
                    <a:p>
                      <a:endParaRPr lang="ru-RU" sz="2800" dirty="0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1207"/>
          </a:xfrm>
        </p:spPr>
        <p:txBody>
          <a:bodyPr>
            <a:normAutofit/>
          </a:bodyPr>
          <a:lstStyle/>
          <a:p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Основні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типи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невербальних</a:t>
            </a:r>
            <a:r>
              <a:rPr lang="ru-RU" sz="28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egoe Script" pitchFamily="34" charset="0"/>
              </a:rPr>
              <a:t>комунікацій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836712"/>
          <a:ext cx="9144000" cy="52425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779912"/>
                <a:gridCol w="53640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Типи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невербальної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комунікації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latin typeface="Arial Narrow" pitchFamily="34" charset="0"/>
                        </a:rPr>
                        <a:t>Приклади</a:t>
                      </a:r>
                      <a:endParaRPr lang="ru-RU" sz="28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Використання</a:t>
                      </a:r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err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середовища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28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Спосіб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використання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і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відчуття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зовнішнього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середовища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манери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розміщення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себе в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середовищі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почуття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своєї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і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чужої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території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дистанційна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близькість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спілкуванні</a:t>
                      </a:r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228600" marR="114300" marT="114300" marB="1143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Час</a:t>
                      </a:r>
                      <a:endParaRPr lang="ru-RU" sz="2800" dirty="0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Запізнення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прихід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раніше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примушування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себе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чекати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культура часу,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співвідношення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часу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і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статусу</a:t>
                      </a:r>
                    </a:p>
                  </a:txBody>
                  <a:tcPr marL="228600" marR="114300" marT="114300" marB="114300" anchor="ctr"/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4703"/>
          </a:xfrm>
        </p:spPr>
        <p:txBody>
          <a:bodyPr>
            <a:normAutofit/>
          </a:bodyPr>
          <a:lstStyle/>
          <a:p>
            <a:pPr lvl="0" algn="ctr"/>
            <a:r>
              <a:rPr lang="uk-UA" sz="2800" dirty="0" smtClean="0">
                <a:latin typeface="Segoe Script" pitchFamily="34" charset="0"/>
              </a:rPr>
              <a:t>Поганий зворотній </a:t>
            </a:r>
            <a:r>
              <a:rPr lang="uk-UA" sz="2800" dirty="0" err="1" smtClean="0">
                <a:latin typeface="Segoe Script" pitchFamily="34" charset="0"/>
              </a:rPr>
              <a:t>зв</a:t>
            </a:r>
            <a:r>
              <a:rPr lang="en-US" sz="2800" dirty="0" smtClean="0">
                <a:latin typeface="Segoe Script" pitchFamily="34" charset="0"/>
              </a:rPr>
              <a:t>’</a:t>
            </a:r>
            <a:r>
              <a:rPr lang="uk-UA" sz="2800" dirty="0" err="1" smtClean="0">
                <a:latin typeface="Segoe Script" pitchFamily="34" charset="0"/>
              </a:rPr>
              <a:t>язок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9" y="764704"/>
            <a:ext cx="7789392" cy="5026497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uk-UA" sz="2800" dirty="0" smtClean="0">
                <a:latin typeface="Arial Narrow" pitchFamily="34" charset="0"/>
              </a:rPr>
              <a:t>   Неправильне розуміння інформації можуть спричиняти різні обставини. Тому </a:t>
            </a:r>
            <a:r>
              <a:rPr lang="uk-UA" sz="2800" dirty="0" err="1" smtClean="0">
                <a:latin typeface="Arial Narrow" pitchFamily="34" charset="0"/>
              </a:rPr>
              <a:t>обов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язково</a:t>
            </a:r>
            <a:r>
              <a:rPr lang="uk-UA" sz="2800" dirty="0" smtClean="0">
                <a:latin typeface="Arial Narrow" pitchFamily="34" charset="0"/>
              </a:rPr>
              <a:t> слід добиватися встановлення зворотного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язку</a:t>
            </a:r>
            <a:r>
              <a:rPr lang="uk-UA" sz="2800" dirty="0" smtClean="0">
                <a:latin typeface="Arial Narrow" pitchFamily="34" charset="0"/>
              </a:rPr>
              <a:t>. Зокрема, він може здійснюватися через прямі запитання щодо розуміння суті справи. Слід ставити навідні запитання типу: “І з чого на вашу думку, слід починати, щоб справа пішла успішно?” Відповідь співрозмовника і покаже його розуміння отриманої інформації.</a:t>
            </a:r>
            <a:endParaRPr lang="ru-RU" sz="2800" dirty="0" smtClean="0">
              <a:latin typeface="Arial Narrow" pitchFamily="34" charset="0"/>
            </a:endParaRPr>
          </a:p>
          <a:p>
            <a:pPr>
              <a:buNone/>
            </a:pP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4571335"/>
            <a:ext cx="3285498" cy="228666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_clip_image075-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399" b="19687"/>
          <a:stretch>
            <a:fillRect/>
          </a:stretch>
        </p:blipFill>
        <p:spPr>
          <a:xfrm>
            <a:off x="4499992" y="1628800"/>
            <a:ext cx="4260223" cy="252028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4283968" cy="6858000"/>
          </a:xfrm>
        </p:spPr>
        <p:txBody>
          <a:bodyPr>
            <a:normAutofit/>
          </a:bodyPr>
          <a:lstStyle/>
          <a:p>
            <a:pPr lvl="0"/>
            <a:r>
              <a:rPr lang="uk-UA" sz="2800" dirty="0" smtClean="0">
                <a:latin typeface="Arial Narrow" pitchFamily="34" charset="0"/>
              </a:rPr>
              <a:t>Зворотній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язок</a:t>
            </a:r>
            <a:r>
              <a:rPr lang="uk-UA" sz="2800" dirty="0" smtClean="0">
                <a:latin typeface="Arial Narrow" pitchFamily="34" charset="0"/>
              </a:rPr>
              <a:t> може встановлюватися і </a:t>
            </a:r>
            <a:r>
              <a:rPr lang="uk-UA" sz="2800" dirty="0" err="1" smtClean="0">
                <a:latin typeface="Arial Narrow" pitchFamily="34" charset="0"/>
              </a:rPr>
              <a:t>невербально</a:t>
            </a:r>
            <a:r>
              <a:rPr lang="uk-UA" sz="2800" dirty="0" smtClean="0">
                <a:latin typeface="Arial Narrow" pitchFamily="34" charset="0"/>
              </a:rPr>
              <a:t>. Кивок головою, уважний спокійний погляд свідчать про розуміння. Напружений вираз обличчя, легке роздратування сигналізують про те, що співрозмовник не зовсім розуміє завдання або не згодний з ним. Тоді треба ще раз пояснити суть справи і скористатися методом запитань.</a:t>
            </a:r>
            <a:endParaRPr lang="ru-RU" sz="2800" dirty="0" smtClean="0">
              <a:latin typeface="Arial Narrow" pitchFamily="34" charset="0"/>
            </a:endParaRPr>
          </a:p>
          <a:p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Невміння слухати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3999" cy="61653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 err="1" smtClean="0">
                <a:latin typeface="Arial Narrow" pitchFamily="34" charset="0"/>
              </a:rPr>
              <a:t>Ефективна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комунікація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можлива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якщо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людина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однаково</a:t>
            </a:r>
            <a:r>
              <a:rPr lang="ru-RU" sz="2800" dirty="0" smtClean="0">
                <a:latin typeface="Arial Narrow" pitchFamily="34" charset="0"/>
              </a:rPr>
              <a:t> точна, </a:t>
            </a:r>
            <a:r>
              <a:rPr lang="ru-RU" sz="2800" dirty="0" err="1" smtClean="0">
                <a:latin typeface="Arial Narrow" pitchFamily="34" charset="0"/>
              </a:rPr>
              <a:t>відправляючи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отримуючи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повідомлення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Багато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хто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вважає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слухати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означає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лише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поводитися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спокійно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можливість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іншій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людині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говорити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Погані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звички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які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заважають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слухати</a:t>
            </a:r>
            <a:r>
              <a:rPr lang="ru-RU" sz="2800" dirty="0" smtClean="0">
                <a:latin typeface="Arial Narrow" pitchFamily="34" charset="0"/>
              </a:rPr>
              <a:t>. Поганою </a:t>
            </a:r>
            <a:r>
              <a:rPr lang="ru-RU" sz="2800" dirty="0" err="1" smtClean="0">
                <a:latin typeface="Arial Narrow" pitchFamily="34" charset="0"/>
              </a:rPr>
              <a:t>звичкою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вважається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попередньо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вирішувати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предмет </a:t>
            </a:r>
            <a:r>
              <a:rPr lang="ru-RU" sz="2800" dirty="0" err="1" smtClean="0">
                <a:latin typeface="Arial Narrow" pitchFamily="34" charset="0"/>
              </a:rPr>
              <a:t>розмови</a:t>
            </a:r>
            <a:r>
              <a:rPr lang="ru-RU" sz="2800" dirty="0" smtClean="0">
                <a:latin typeface="Arial Narrow" pitchFamily="34" charset="0"/>
              </a:rPr>
              <a:t> буде </a:t>
            </a:r>
            <a:r>
              <a:rPr lang="ru-RU" sz="2800" dirty="0" err="1" smtClean="0">
                <a:latin typeface="Arial Narrow" pitchFamily="34" charset="0"/>
              </a:rPr>
              <a:t>нецікавий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після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чого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людина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починає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думати</a:t>
            </a:r>
            <a:r>
              <a:rPr lang="ru-RU" sz="2800" dirty="0" smtClean="0">
                <a:latin typeface="Arial Narrow" pitchFamily="34" charset="0"/>
              </a:rPr>
              <a:t> про </a:t>
            </a:r>
            <a:r>
              <a:rPr lang="ru-RU" sz="2800" dirty="0" err="1" smtClean="0">
                <a:latin typeface="Arial Narrow" pitchFamily="34" charset="0"/>
              </a:rPr>
              <a:t>інше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Ще</a:t>
            </a:r>
            <a:r>
              <a:rPr lang="ru-RU" sz="2800" dirty="0" smtClean="0">
                <a:latin typeface="Arial Narrow" pitchFamily="34" charset="0"/>
              </a:rPr>
              <a:t> одна </a:t>
            </a:r>
            <a:r>
              <a:rPr lang="ru-RU" sz="2800" dirty="0" err="1" smtClean="0">
                <a:latin typeface="Arial Narrow" pitchFamily="34" charset="0"/>
              </a:rPr>
              <a:t>перешкода</a:t>
            </a:r>
            <a:r>
              <a:rPr lang="ru-RU" sz="2800" dirty="0" smtClean="0">
                <a:latin typeface="Arial Narrow" pitchFamily="34" charset="0"/>
              </a:rPr>
              <a:t>: </a:t>
            </a:r>
            <a:r>
              <a:rPr lang="ru-RU" sz="2800" dirty="0" err="1" smtClean="0">
                <a:latin typeface="Arial Narrow" pitchFamily="34" charset="0"/>
              </a:rPr>
              <a:t>якщо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</a:t>
            </a:r>
            <a:r>
              <a:rPr lang="ru-RU" sz="2800" dirty="0" smtClean="0">
                <a:latin typeface="Arial Narrow" pitchFamily="34" charset="0"/>
              </a:rPr>
              <a:t> не </a:t>
            </a:r>
            <a:r>
              <a:rPr lang="ru-RU" sz="2800" dirty="0" err="1" smtClean="0">
                <a:latin typeface="Arial Narrow" pitchFamily="34" charset="0"/>
              </a:rPr>
              <a:t>погоджуєтеся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тим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говорить </a:t>
            </a:r>
            <a:r>
              <a:rPr lang="ru-RU" sz="2800" dirty="0" err="1" smtClean="0">
                <a:latin typeface="Arial Narrow" pitchFamily="34" charset="0"/>
              </a:rPr>
              <a:t>співбесідник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хочете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розпочати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дискусію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негайно</a:t>
            </a:r>
            <a:r>
              <a:rPr lang="ru-RU" sz="2800" dirty="0" smtClean="0">
                <a:latin typeface="Arial Narrow" pitchFamily="34" charset="0"/>
              </a:rPr>
              <a:t>. Поганою </a:t>
            </a:r>
            <a:r>
              <a:rPr lang="ru-RU" sz="2800" dirty="0" err="1" smtClean="0">
                <a:latin typeface="Arial Narrow" pitchFamily="34" charset="0"/>
              </a:rPr>
              <a:t>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звичка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слухати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лише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факти</a:t>
            </a:r>
            <a:r>
              <a:rPr lang="ru-RU" sz="2800" dirty="0" smtClean="0">
                <a:latin typeface="Arial Narrow" pitchFamily="34" charset="0"/>
              </a:rPr>
              <a:t>. Але </a:t>
            </a:r>
            <a:r>
              <a:rPr lang="ru-RU" sz="2800" dirty="0" err="1" smtClean="0">
                <a:latin typeface="Arial Narrow" pitchFamily="34" charset="0"/>
              </a:rPr>
              <a:t>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найсерйознішою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перешкодою</a:t>
            </a:r>
            <a:r>
              <a:rPr lang="ru-RU" sz="2800" dirty="0" smtClean="0">
                <a:latin typeface="Arial Narrow" pitchFamily="34" charset="0"/>
              </a:rPr>
              <a:t> для </a:t>
            </a:r>
            <a:r>
              <a:rPr lang="ru-RU" sz="2800" dirty="0" err="1" smtClean="0">
                <a:latin typeface="Arial Narrow" pitchFamily="34" charset="0"/>
              </a:rPr>
              <a:t>уважного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слухання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є</a:t>
            </a:r>
            <a:r>
              <a:rPr lang="ru-RU" sz="2800" dirty="0" smtClean="0">
                <a:latin typeface="Arial Narrow" pitchFamily="34" charset="0"/>
              </a:rPr>
              <a:t> те,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мозок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здатний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сприймати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майже</a:t>
            </a:r>
            <a:r>
              <a:rPr lang="ru-RU" sz="2800" dirty="0" smtClean="0">
                <a:latin typeface="Arial Narrow" pitchFamily="34" charset="0"/>
              </a:rPr>
              <a:t> 500 </a:t>
            </a:r>
            <a:r>
              <a:rPr lang="ru-RU" sz="2800" dirty="0" err="1" smtClean="0">
                <a:latin typeface="Arial Narrow" pitchFamily="34" charset="0"/>
              </a:rPr>
              <a:t>слів</a:t>
            </a:r>
            <a:r>
              <a:rPr lang="ru-RU" sz="2800" dirty="0" smtClean="0">
                <a:latin typeface="Arial Narrow" pitchFamily="34" charset="0"/>
              </a:rPr>
              <a:t> за </a:t>
            </a:r>
            <a:r>
              <a:rPr lang="ru-RU" sz="2800" dirty="0" err="1" smtClean="0">
                <a:latin typeface="Arial Narrow" pitchFamily="34" charset="0"/>
              </a:rPr>
              <a:t>хвилину</a:t>
            </a:r>
            <a:r>
              <a:rPr lang="ru-RU" sz="2800" dirty="0" smtClean="0">
                <a:latin typeface="Arial Narrow" pitchFamily="34" charset="0"/>
              </a:rPr>
              <a:t>, а </a:t>
            </a:r>
            <a:r>
              <a:rPr lang="ru-RU" sz="2800" dirty="0" err="1" smtClean="0">
                <a:latin typeface="Arial Narrow" pitchFamily="34" charset="0"/>
              </a:rPr>
              <a:t>людина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вимовляє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із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середньою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швидкістю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лише</a:t>
            </a:r>
            <a:r>
              <a:rPr lang="ru-RU" sz="2800" dirty="0" smtClean="0">
                <a:latin typeface="Arial Narrow" pitchFamily="34" charset="0"/>
              </a:rPr>
              <a:t> 100 </a:t>
            </a:r>
            <a:r>
              <a:rPr lang="ru-RU" sz="2800" dirty="0" err="1" smtClean="0">
                <a:latin typeface="Arial Narrow" pitchFamily="34" charset="0"/>
              </a:rPr>
              <a:t>слів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Отже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постійно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спокуса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заглибитися</a:t>
            </a:r>
            <a:r>
              <a:rPr lang="ru-RU" sz="2800" dirty="0" smtClean="0">
                <a:latin typeface="Arial Narrow" pitchFamily="34" charset="0"/>
              </a:rPr>
              <a:t> у </a:t>
            </a:r>
            <a:r>
              <a:rPr lang="ru-RU" sz="2800" dirty="0" err="1" smtClean="0">
                <a:latin typeface="Arial Narrow" pitchFamily="34" charset="0"/>
              </a:rPr>
              <a:t>власні</a:t>
            </a:r>
            <a:r>
              <a:rPr lang="ru-RU" sz="2800" dirty="0" smtClean="0">
                <a:latin typeface="Arial Narrow" pitchFamily="34" charset="0"/>
              </a:rPr>
              <a:t> думки.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Отже, зменшити комунікативні перешкоди і вдосконалити </a:t>
            </a:r>
            <a:r>
              <a:rPr lang="uk-UA" sz="2800" dirty="0" err="1" smtClean="0">
                <a:latin typeface="Arial Narrow" pitchFamily="34" charset="0"/>
              </a:rPr>
              <a:t>міжособові</a:t>
            </a:r>
            <a:r>
              <a:rPr lang="uk-UA" sz="2800" dirty="0" smtClean="0">
                <a:latin typeface="Arial Narrow" pitchFamily="34" charset="0"/>
              </a:rPr>
              <a:t> комунікації можна: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1124744"/>
            <a:ext cx="9144000" cy="5733256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Прояснювати власні ідеї перед початком їх передачі</a:t>
            </a:r>
          </a:p>
          <a:p>
            <a:r>
              <a:rPr lang="uk-UA" sz="2800" dirty="0" smtClean="0">
                <a:latin typeface="Arial Narrow" pitchFamily="34" charset="0"/>
              </a:rPr>
              <a:t>Висловлюватися чітко і однозначно, повторювати при потребі сказане, підкреслюючи головне</a:t>
            </a:r>
          </a:p>
          <a:p>
            <a:r>
              <a:rPr lang="uk-UA" sz="2800" dirty="0" smtClean="0">
                <a:latin typeface="Arial Narrow" pitchFamily="34" charset="0"/>
              </a:rPr>
              <a:t>Стежити за власними жестами, позами, інтонаціями</a:t>
            </a:r>
          </a:p>
          <a:p>
            <a:r>
              <a:rPr lang="uk-UA" sz="2800" dirty="0" smtClean="0">
                <a:latin typeface="Arial Narrow" pitchFamily="34" charset="0"/>
              </a:rPr>
              <a:t>Враховувати психологічний стан, потреби, інтереси і рівень підготовленості інших людей, поліпшувати стосунки з ними</a:t>
            </a:r>
          </a:p>
          <a:p>
            <a:r>
              <a:rPr lang="uk-UA" sz="2800" dirty="0" smtClean="0">
                <a:latin typeface="Arial Narrow" pitchFamily="34" charset="0"/>
              </a:rPr>
              <a:t>Правильно вибирати методи і засоби комунікації</a:t>
            </a:r>
          </a:p>
          <a:p>
            <a:r>
              <a:rPr lang="uk-UA" sz="2800" dirty="0" smtClean="0">
                <a:latin typeface="Arial Narrow" pitchFamily="34" charset="0"/>
              </a:rPr>
              <a:t>Встановлювати зворотній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язок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7598569" cy="62068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rgbClr val="FFC000"/>
                </a:solidFill>
                <a:latin typeface="Segoe Script" pitchFamily="34" charset="0"/>
              </a:rPr>
              <a:t>Види комунікацій</a:t>
            </a:r>
            <a:endParaRPr lang="ru-RU" sz="2800" dirty="0">
              <a:solidFill>
                <a:srgbClr val="FFC000"/>
              </a:solidFill>
              <a:latin typeface="Segoe Script" pitchFamily="34" charset="0"/>
            </a:endParaRPr>
          </a:p>
        </p:txBody>
      </p:sp>
      <p:pic>
        <p:nvPicPr>
          <p:cNvPr id="4" name="Содержимое 3" descr="77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972660">
            <a:off x="6586966" y="4643057"/>
            <a:ext cx="2532281" cy="189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19379">
            <a:off x="6446283" y="1470777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Формальні комунікації – це обмін інформацією за каналами, передбаченими організаційною структурою фірми.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Вони поділяються на:</a:t>
            </a:r>
          </a:p>
          <a:p>
            <a:r>
              <a:rPr lang="uk-UA" sz="2800" dirty="0" smtClean="0">
                <a:latin typeface="Arial Narrow" pitchFamily="34" charset="0"/>
              </a:rPr>
              <a:t>Вертикальні</a:t>
            </a:r>
          </a:p>
          <a:p>
            <a:r>
              <a:rPr lang="uk-UA" sz="2800" dirty="0" smtClean="0">
                <a:latin typeface="Arial Narrow" pitchFamily="34" charset="0"/>
              </a:rPr>
              <a:t>Горизонтальні</a:t>
            </a:r>
          </a:p>
          <a:p>
            <a:r>
              <a:rPr lang="uk-UA" sz="2800" dirty="0" smtClean="0">
                <a:latin typeface="Arial Narrow" pitchFamily="34" charset="0"/>
              </a:rPr>
              <a:t>Діагональні</a:t>
            </a:r>
          </a:p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До вертикальних належать комунікації зверху вниз і знизу вгору.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08720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latin typeface="Segoe Script" pitchFamily="34" charset="0"/>
              </a:rPr>
              <a:t>Комунікації зверху вниз вирішують п</a:t>
            </a:r>
            <a:r>
              <a:rPr lang="en-US" sz="2800" dirty="0" smtClean="0">
                <a:latin typeface="Segoe Script" pitchFamily="34" charset="0"/>
              </a:rPr>
              <a:t>’</a:t>
            </a:r>
            <a:r>
              <a:rPr lang="uk-UA" sz="2800" dirty="0" smtClean="0">
                <a:latin typeface="Segoe Script" pitchFamily="34" charset="0"/>
              </a:rPr>
              <a:t>ять основних завдань: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1025352"/>
            <a:ext cx="9143999" cy="583264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sz="2800" dirty="0" smtClean="0">
                <a:latin typeface="Arial Narrow" pitchFamily="34" charset="0"/>
              </a:rPr>
              <a:t>Ознайомлення працівників з цілями організації з метою усвідомлення нами важливості роботи, що виконується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800" dirty="0" smtClean="0">
                <a:latin typeface="Arial Narrow" pitchFamily="34" charset="0"/>
              </a:rPr>
              <a:t>Викладення конкретних інструкцій щодо виконання робіт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800" dirty="0" smtClean="0">
                <a:latin typeface="Arial Narrow" pitchFamily="34" charset="0"/>
              </a:rPr>
              <a:t>Забезпечення розуміння роботи та її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язку</a:t>
            </a:r>
            <a:r>
              <a:rPr lang="uk-UA" sz="2800" dirty="0" smtClean="0">
                <a:latin typeface="Arial Narrow" pitchFamily="34" charset="0"/>
              </a:rPr>
              <a:t> з іншими завданнями організації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800" dirty="0" smtClean="0">
                <a:latin typeface="Arial Narrow" pitchFamily="34" charset="0"/>
              </a:rPr>
              <a:t>Надання інформації про процедури і методи виконання роботи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800" dirty="0" smtClean="0">
                <a:latin typeface="Arial Narrow" pitchFamily="34" charset="0"/>
              </a:rPr>
              <a:t>Забезпечення підлеглих інформацією зворотного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язку</a:t>
            </a:r>
            <a:r>
              <a:rPr lang="uk-UA" sz="2800" dirty="0" smtClean="0">
                <a:latin typeface="Arial Narrow" pitchFamily="34" charset="0"/>
              </a:rPr>
              <a:t> про результати діяльності організації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79513" y="1340768"/>
          <a:ext cx="8784976" cy="5183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165618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Отже, комунікації зверху вниз допомагають </a:t>
            </a:r>
            <a:r>
              <a:rPr lang="uk-UA" sz="2800" dirty="0" err="1" smtClean="0">
                <a:latin typeface="Arial Narrow" pitchFamily="34" charset="0"/>
              </a:rPr>
              <a:t>пов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язувати</a:t>
            </a:r>
            <a:r>
              <a:rPr lang="uk-UA" sz="2800" dirty="0" smtClean="0">
                <a:latin typeface="Arial Narrow" pitchFamily="34" charset="0"/>
              </a:rPr>
              <a:t> різні рівні організації, координувати їх діяльність. Для комунікацій зверху вниз характерна низка недоліків: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772816"/>
          <a:ext cx="9144000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1"/>
            <a:ext cx="9144000" cy="1916831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Горизонтальні комунікації мають місце тоді, коли у обговоренні якогось питання беруть участь особи, що знаходяться на одному управлінському рівні (працюють  в одному і тому ж або суміжних підрозділах)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9"/>
            <a:ext cx="7645377" cy="4810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 Вони здійснюються між особами, які перебувають на різних рівнях ієрархії (між лінійними та штабними підрозділами, коли штабні служби керують виконанням певних функцій).</a:t>
            </a:r>
          </a:p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Такі </a:t>
            </a:r>
            <a:r>
              <a:rPr lang="uk-UA" sz="2800" dirty="0" err="1" smtClean="0">
                <a:latin typeface="Arial Narrow" pitchFamily="34" charset="0"/>
              </a:rPr>
              <a:t>комунікаціїї</a:t>
            </a:r>
            <a:r>
              <a:rPr lang="uk-UA" sz="2800" dirty="0" smtClean="0">
                <a:latin typeface="Arial Narrow" pitchFamily="34" charset="0"/>
              </a:rPr>
              <a:t> характерні також для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язків</a:t>
            </a:r>
            <a:r>
              <a:rPr lang="uk-UA" sz="2800" dirty="0" smtClean="0">
                <a:latin typeface="Arial Narrow" pitchFamily="34" charset="0"/>
              </a:rPr>
              <a:t> між лінійними підрозділами, якщо один із них є головним з певної функції.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60648"/>
            <a:ext cx="9144000" cy="69269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Різновидом горизонтальних є діагональні комунікації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6267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Неформальні комунікації – це обмін інформацією (здебільшого чутками) поза каналами, передбаченими організаційною структурою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1484784"/>
            <a:ext cx="4260852" cy="3154288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Ця інформаціє є досить цінною для керівника, оскільки надходить набагато швидше і доповнює офіційну, надіслану формальними каналами.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076056" y="1484784"/>
            <a:ext cx="3746499" cy="3649133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Вони як и формальні канали передають інформацію у чотирьох напрямках: вгору, вниз, горизонтально і по діагоналі. Особливістю є швидкість виникнення та швидкість зникнення.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797152"/>
            <a:ext cx="4824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Arial Narrow" pitchFamily="34" charset="0"/>
              </a:rPr>
              <a:t> Крім того, неформальний канал відрізняється і змінюваністю </a:t>
            </a:r>
            <a:r>
              <a:rPr lang="uk-UA" sz="2800" dirty="0" err="1" smtClean="0">
                <a:latin typeface="Arial Narrow" pitchFamily="34" charset="0"/>
              </a:rPr>
              <a:t>суб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єктів</a:t>
            </a:r>
            <a:r>
              <a:rPr lang="uk-UA" sz="2800" dirty="0" smtClean="0">
                <a:latin typeface="Arial Narrow" pitchFamily="34" charset="0"/>
              </a:rPr>
              <a:t> на відміну від формальних.</a:t>
            </a:r>
            <a:endParaRPr lang="ru-RU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6267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Позитивні характеристики неформальних комунікацій</a:t>
            </a:r>
            <a:endParaRPr lang="ru-RU" sz="2800" dirty="0">
              <a:latin typeface="Segoe Script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268760"/>
          <a:ext cx="91440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56267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Комунікації поділяються на два класи: письмові та усні</a:t>
            </a:r>
            <a:endParaRPr lang="ru-RU" sz="2800" dirty="0">
              <a:latin typeface="Segoe Script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0" y="2141538"/>
          <a:ext cx="9144000" cy="4716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1196752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Письмові комунікації є у формах планової та звітної документації, довідок, оголошень, листів, записів.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3212976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Segoe Script" pitchFamily="34" charset="0"/>
              </a:rPr>
              <a:t>+</a:t>
            </a:r>
            <a:endParaRPr lang="ru-RU" sz="2800" b="1" dirty="0">
              <a:latin typeface="Segoe Scrip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5229200"/>
            <a:ext cx="415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Segoe Script" pitchFamily="34" charset="0"/>
              </a:rPr>
              <a:t>-</a:t>
            </a:r>
            <a:endParaRPr lang="ru-RU" sz="2800" b="1" dirty="0">
              <a:solidFill>
                <a:schemeClr val="bg1"/>
              </a:solidFill>
              <a:latin typeface="Segoe Script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Segoe Script" pitchFamily="34" charset="0"/>
              </a:rPr>
              <a:t>До усних комунікацій належать: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1" y="1916832"/>
            <a:ext cx="7598569" cy="4608512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Телефонні розмові</a:t>
            </a:r>
          </a:p>
          <a:p>
            <a:r>
              <a:rPr lang="uk-UA" sz="2800" dirty="0" smtClean="0">
                <a:latin typeface="Arial Narrow" pitchFamily="34" charset="0"/>
              </a:rPr>
              <a:t>Публічні виступи</a:t>
            </a:r>
          </a:p>
          <a:p>
            <a:r>
              <a:rPr lang="uk-UA" sz="2800" dirty="0" smtClean="0">
                <a:latin typeface="Arial Narrow" pitchFamily="34" charset="0"/>
              </a:rPr>
              <a:t>Наради</a:t>
            </a:r>
          </a:p>
          <a:p>
            <a:r>
              <a:rPr lang="uk-UA" sz="2800" dirty="0" smtClean="0">
                <a:latin typeface="Arial Narrow" pitchFamily="34" charset="0"/>
              </a:rPr>
              <a:t>Безпосереднє спілкування…</a:t>
            </a:r>
          </a:p>
          <a:p>
            <a:pPr>
              <a:buNone/>
            </a:pPr>
            <a:endParaRPr lang="uk-UA" sz="2800" dirty="0" smtClean="0">
              <a:latin typeface="Arial Narrow" pitchFamily="34" charset="0"/>
            </a:endParaRPr>
          </a:p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Позитивним аспектом таких комунікацій є економія часу, забезпечення глибшого взаєморозуміння.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original-172c11b661bd93a48caffdd2224ba28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2077" y="1916832"/>
            <a:ext cx="4091923" cy="2864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470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Arial Narrow" pitchFamily="34" charset="0"/>
              </a:rPr>
              <a:t>П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smtClean="0">
                <a:latin typeface="Arial Narrow" pitchFamily="34" charset="0"/>
              </a:rPr>
              <a:t>ять “С” комунікації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3999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>
                <a:latin typeface="Arial Narrow" pitchFamily="34" charset="0"/>
              </a:rPr>
              <a:t>   Удосконалення писемних та усних комунікацій можна забезпечити шляхом використання контрольного переліку “П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smtClean="0">
                <a:latin typeface="Arial Narrow" pitchFamily="34" charset="0"/>
              </a:rPr>
              <a:t>ять “С” </a:t>
            </a:r>
            <a:r>
              <a:rPr lang="uk-UA" sz="2800" dirty="0" err="1" smtClean="0">
                <a:latin typeface="Arial Narrow" pitchFamily="34" charset="0"/>
              </a:rPr>
              <a:t>комунікацій”</a:t>
            </a:r>
            <a:r>
              <a:rPr lang="uk-UA" sz="2800" dirty="0" smtClean="0">
                <a:latin typeface="Arial Narrow" pitchFamily="34" charset="0"/>
              </a:rPr>
              <a:t>, який наводить Р.</a:t>
            </a:r>
            <a:r>
              <a:rPr lang="uk-UA" sz="2800" dirty="0" err="1" smtClean="0">
                <a:latin typeface="Arial Narrow" pitchFamily="34" charset="0"/>
              </a:rPr>
              <a:t>Фалмер</a:t>
            </a:r>
            <a:r>
              <a:rPr lang="uk-UA" sz="2800" dirty="0" smtClean="0">
                <a:latin typeface="Arial Narrow" pitchFamily="34" charset="0"/>
              </a:rPr>
              <a:t>. Якщо повідомлення високо оцінюється за кожною з таких категорій, то воно успішно передасть ідеї від відправника до одержувача.</a:t>
            </a:r>
          </a:p>
          <a:p>
            <a:endParaRPr lang="uk-UA" sz="2800" dirty="0" smtClean="0">
              <a:latin typeface="Arial Narrow" pitchFamily="34" charset="0"/>
            </a:endParaRPr>
          </a:p>
          <a:p>
            <a:r>
              <a:rPr lang="uk-UA" sz="2800" dirty="0" smtClean="0">
                <a:latin typeface="Arial Narrow" pitchFamily="34" charset="0"/>
              </a:rPr>
              <a:t>Ясність </a:t>
            </a:r>
            <a:r>
              <a:rPr lang="en-US" sz="2800" dirty="0" smtClean="0">
                <a:latin typeface="Arial Narrow" pitchFamily="34" charset="0"/>
              </a:rPr>
              <a:t>(Clarity)</a:t>
            </a:r>
            <a:r>
              <a:rPr lang="uk-UA" sz="2800" dirty="0" smtClean="0">
                <a:latin typeface="Arial Narrow" pitchFamily="34" charset="0"/>
              </a:rPr>
              <a:t> </a:t>
            </a:r>
            <a:r>
              <a:rPr lang="uk-UA" sz="2800" dirty="0" err="1" smtClean="0">
                <a:latin typeface="Arial Narrow" pitchFamily="34" charset="0"/>
              </a:rPr>
              <a:t>“Якщо</a:t>
            </a:r>
            <a:r>
              <a:rPr lang="uk-UA" sz="2800" dirty="0" smtClean="0">
                <a:latin typeface="Arial Narrow" pitchFamily="34" charset="0"/>
              </a:rPr>
              <a:t> у вашому повідомленні що-небудь може бути неправильно сприйнятим, то воно і буде неправильно </a:t>
            </a:r>
            <a:r>
              <a:rPr lang="uk-UA" sz="2800" dirty="0" err="1" smtClean="0">
                <a:latin typeface="Arial Narrow" pitchFamily="34" charset="0"/>
              </a:rPr>
              <a:t>сприйняте”</a:t>
            </a:r>
            <a:r>
              <a:rPr lang="uk-UA" sz="2800" dirty="0" smtClean="0">
                <a:latin typeface="Arial Narrow" pitchFamily="34" charset="0"/>
              </a:rPr>
              <a:t>. Повідомлення має бути настільки однозначним і логічно витриманим, на скільки це можливо. </a:t>
            </a:r>
          </a:p>
          <a:p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3999" cy="6858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Повнота (</a:t>
            </a:r>
            <a:r>
              <a:rPr lang="en-US" sz="2800" dirty="0" smtClean="0">
                <a:latin typeface="Arial Narrow" pitchFamily="34" charset="0"/>
              </a:rPr>
              <a:t>Completeness)</a:t>
            </a:r>
            <a:r>
              <a:rPr lang="uk-UA" sz="2800" dirty="0" smtClean="0">
                <a:latin typeface="Arial Narrow" pitchFamily="34" charset="0"/>
              </a:rPr>
              <a:t> Намагаючись спростити й уяснити ситуацію, можемо потрапити в </a:t>
            </a:r>
            <a:r>
              <a:rPr lang="uk-UA" sz="2800" dirty="0" err="1" smtClean="0">
                <a:latin typeface="Arial Narrow" pitchFamily="34" charset="0"/>
              </a:rPr>
              <a:t>“пастку”</a:t>
            </a:r>
            <a:r>
              <a:rPr lang="uk-UA" sz="2800" dirty="0" smtClean="0">
                <a:latin typeface="Arial Narrow" pitchFamily="34" charset="0"/>
              </a:rPr>
              <a:t> недостатньої </a:t>
            </a:r>
            <a:r>
              <a:rPr lang="uk-UA" sz="2800" dirty="0" err="1" smtClean="0">
                <a:latin typeface="Arial Narrow" pitchFamily="34" charset="0"/>
              </a:rPr>
              <a:t>проінформованості</a:t>
            </a:r>
            <a:r>
              <a:rPr lang="uk-UA" sz="2800" dirty="0" smtClean="0">
                <a:latin typeface="Arial Narrow" pitchFamily="34" charset="0"/>
              </a:rPr>
              <a:t>.</a:t>
            </a:r>
          </a:p>
          <a:p>
            <a:r>
              <a:rPr lang="uk-UA" sz="2800" dirty="0" smtClean="0">
                <a:latin typeface="Arial Narrow" pitchFamily="34" charset="0"/>
              </a:rPr>
              <a:t>Лаконічність </a:t>
            </a:r>
            <a:r>
              <a:rPr lang="en-US" sz="2800" dirty="0" smtClean="0">
                <a:latin typeface="Arial Narrow" pitchFamily="34" charset="0"/>
              </a:rPr>
              <a:t>(Conciseness)</a:t>
            </a:r>
            <a:r>
              <a:rPr lang="uk-UA" sz="2800" dirty="0" smtClean="0">
                <a:latin typeface="Arial Narrow" pitchFamily="34" charset="0"/>
              </a:rPr>
              <a:t> Більшість комунікацій удосконалюється, коли кілька добре підібраних слів замінюють багатослівні повідомлення з недбало підібраними словами. У разі формування довгих </a:t>
            </a:r>
            <a:r>
              <a:rPr lang="uk-UA" sz="2800" dirty="0" err="1" smtClean="0">
                <a:latin typeface="Arial Narrow" pitchFamily="34" charset="0"/>
              </a:rPr>
              <a:t>посланюьіноді</a:t>
            </a:r>
            <a:r>
              <a:rPr lang="uk-UA" sz="2800" dirty="0" smtClean="0">
                <a:latin typeface="Arial Narrow" pitchFamily="34" charset="0"/>
              </a:rPr>
              <a:t> проблема </a:t>
            </a:r>
            <a:r>
              <a:rPr lang="uk-UA" sz="2800" dirty="0" err="1" smtClean="0">
                <a:latin typeface="Arial Narrow" pitchFamily="34" charset="0"/>
              </a:rPr>
              <a:t>пов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язана</a:t>
            </a:r>
            <a:r>
              <a:rPr lang="uk-UA" sz="2800" dirty="0" smtClean="0">
                <a:latin typeface="Arial Narrow" pitchFamily="34" charset="0"/>
              </a:rPr>
              <a:t> з </a:t>
            </a:r>
            <a:r>
              <a:rPr lang="uk-UA" sz="2800" dirty="0" err="1" smtClean="0">
                <a:latin typeface="Arial Narrow" pitchFamily="34" charset="0"/>
              </a:rPr>
              <a:t>обширністю</a:t>
            </a:r>
            <a:r>
              <a:rPr lang="uk-UA" sz="2800" dirty="0" smtClean="0">
                <a:latin typeface="Arial Narrow" pitchFamily="34" charset="0"/>
              </a:rPr>
              <a:t> теми. Часто справа </a:t>
            </a:r>
            <a:r>
              <a:rPr lang="uk-UA" sz="2800" dirty="0" err="1" smtClean="0">
                <a:latin typeface="Arial Narrow" pitchFamily="34" charset="0"/>
              </a:rPr>
              <a:t>пов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язана</a:t>
            </a:r>
            <a:r>
              <a:rPr lang="uk-UA" sz="2800" dirty="0" smtClean="0">
                <a:latin typeface="Arial Narrow" pitchFamily="34" charset="0"/>
              </a:rPr>
              <a:t> з неспроможністю </a:t>
            </a:r>
            <a:r>
              <a:rPr lang="uk-UA" sz="2800" dirty="0" err="1" smtClean="0">
                <a:latin typeface="Arial Narrow" pitchFamily="34" charset="0"/>
              </a:rPr>
              <a:t>комунікатора</a:t>
            </a:r>
            <a:r>
              <a:rPr lang="uk-UA" sz="2800" dirty="0" smtClean="0">
                <a:latin typeface="Arial Narrow" pitchFamily="34" charset="0"/>
              </a:rPr>
              <a:t> сформулювати конкретне повідомлення, яке він хоче передати.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Arial Narrow" pitchFamily="34" charset="0"/>
              </a:rPr>
              <a:t>Конкретність </a:t>
            </a:r>
            <a:r>
              <a:rPr lang="en-US" sz="2800" dirty="0" smtClean="0">
                <a:latin typeface="Arial Narrow" pitchFamily="34" charset="0"/>
              </a:rPr>
              <a:t>(Concreteness)</a:t>
            </a:r>
            <a:r>
              <a:rPr lang="uk-UA" sz="2800" dirty="0" smtClean="0">
                <a:latin typeface="Arial Narrow" pitchFamily="34" charset="0"/>
              </a:rPr>
              <a:t> </a:t>
            </a:r>
            <a:r>
              <a:rPr lang="uk-UA" sz="2800" dirty="0" err="1" smtClean="0">
                <a:latin typeface="Arial Narrow" pitchFamily="34" charset="0"/>
              </a:rPr>
              <a:t>Комунікатори</a:t>
            </a:r>
            <a:r>
              <a:rPr lang="uk-UA" sz="2800" dirty="0" smtClean="0">
                <a:latin typeface="Arial Narrow" pitchFamily="34" charset="0"/>
              </a:rPr>
              <a:t> вдаються до абстракцій та узагальнень, якщо не зовсім впевнені в реальності конкретних фактів. Абстракція звичайно набуває цінності, коли справа </a:t>
            </a:r>
            <a:r>
              <a:rPr lang="uk-UA" sz="2800" dirty="0" err="1" smtClean="0">
                <a:latin typeface="Arial Narrow" pitchFamily="34" charset="0"/>
              </a:rPr>
              <a:t>пов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язана</a:t>
            </a:r>
            <a:r>
              <a:rPr lang="uk-UA" sz="2800" dirty="0" smtClean="0">
                <a:latin typeface="Arial Narrow" pitchFamily="34" charset="0"/>
              </a:rPr>
              <a:t> з абстрактними поняттями, а вибір конкретної термінології залежить від ситуації.</a:t>
            </a:r>
          </a:p>
          <a:p>
            <a:r>
              <a:rPr lang="ru-RU" sz="2800" dirty="0" err="1" smtClean="0">
                <a:latin typeface="Arial Narrow" pitchFamily="34" charset="0"/>
              </a:rPr>
              <a:t>Коректність</a:t>
            </a:r>
            <a:r>
              <a:rPr lang="ru-RU" sz="2800" dirty="0" smtClean="0">
                <a:latin typeface="Arial Narrow" pitchFamily="34" charset="0"/>
              </a:rPr>
              <a:t> (</a:t>
            </a:r>
            <a:r>
              <a:rPr lang="en-US" sz="2800" dirty="0" smtClean="0">
                <a:latin typeface="Arial Narrow" pitchFamily="34" charset="0"/>
              </a:rPr>
              <a:t>Correctness) </a:t>
            </a:r>
            <a:r>
              <a:rPr lang="ru-RU" sz="2800" dirty="0" err="1" smtClean="0">
                <a:latin typeface="Arial Narrow" pitchFamily="34" charset="0"/>
              </a:rPr>
              <a:t>Уміле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використання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методів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комунікації</a:t>
            </a:r>
            <a:r>
              <a:rPr lang="ru-RU" sz="2800" dirty="0" smtClean="0">
                <a:latin typeface="Arial Narrow" pitchFamily="34" charset="0"/>
              </a:rPr>
              <a:t> буде </a:t>
            </a:r>
            <a:r>
              <a:rPr lang="ru-RU" sz="2800" dirty="0" err="1" smtClean="0">
                <a:latin typeface="Arial Narrow" pitchFamily="34" charset="0"/>
              </a:rPr>
              <a:t>непотрібним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якщо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повідомлення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некоректне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Однак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некоректні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повідомлення</a:t>
            </a:r>
            <a:r>
              <a:rPr lang="ru-RU" sz="2800" dirty="0" smtClean="0">
                <a:latin typeface="Arial Narrow" pitchFamily="34" charset="0"/>
              </a:rPr>
              <a:t> не </a:t>
            </a:r>
            <a:r>
              <a:rPr lang="ru-RU" sz="2800" dirty="0" err="1" smtClean="0">
                <a:latin typeface="Arial Narrow" pitchFamily="34" charset="0"/>
              </a:rPr>
              <a:t>завжди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спричинені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намірами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виявляти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інформацію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Незначні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перебільшення</a:t>
            </a:r>
            <a:r>
              <a:rPr lang="ru-RU" sz="2800" dirty="0" smtClean="0">
                <a:latin typeface="Arial Narrow" pitchFamily="34" charset="0"/>
              </a:rPr>
              <a:t>, а </a:t>
            </a:r>
            <a:r>
              <a:rPr lang="ru-RU" sz="2800" dirty="0" err="1" smtClean="0">
                <a:latin typeface="Arial Narrow" pitchFamily="34" charset="0"/>
              </a:rPr>
              <a:t>також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необгрунтовані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узагальнення</a:t>
            </a:r>
            <a:r>
              <a:rPr lang="ru-RU" sz="2800" dirty="0" smtClean="0">
                <a:latin typeface="Arial Narrow" pitchFamily="34" charset="0"/>
              </a:rPr>
              <a:t> та </a:t>
            </a:r>
            <a:r>
              <a:rPr lang="ru-RU" sz="2800" dirty="0" err="1" smtClean="0">
                <a:latin typeface="Arial Narrow" pitchFamily="34" charset="0"/>
              </a:rPr>
              <a:t>припущення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можуть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зумовити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виникнення</a:t>
            </a:r>
            <a:r>
              <a:rPr lang="ru-RU" sz="2800" dirty="0" smtClean="0">
                <a:latin typeface="Arial Narrow" pitchFamily="34" charset="0"/>
              </a:rPr>
              <a:t> великих </a:t>
            </a:r>
            <a:r>
              <a:rPr lang="ru-RU" sz="2800" dirty="0" err="1" smtClean="0">
                <a:latin typeface="Arial Narrow" pitchFamily="34" charset="0"/>
              </a:rPr>
              <a:t>комунікаційних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бар'єрів</a:t>
            </a:r>
            <a:r>
              <a:rPr lang="ru-RU" sz="2800" dirty="0" smtClean="0">
                <a:latin typeface="Arial Narrow" pitchFamily="34" charset="0"/>
              </a:rPr>
              <a:t>. </a:t>
            </a:r>
          </a:p>
          <a:p>
            <a:pPr>
              <a:buNone/>
            </a:pPr>
            <a:r>
              <a:rPr lang="ru-RU" sz="2800" dirty="0" smtClean="0">
                <a:latin typeface="Arial Narrow" pitchFamily="34" charset="0"/>
              </a:rPr>
              <a:t>   "</a:t>
            </a:r>
            <a:r>
              <a:rPr lang="ru-RU" sz="2800" dirty="0" err="1" smtClean="0">
                <a:latin typeface="Arial Narrow" pitchFamily="34" charset="0"/>
              </a:rPr>
              <a:t>П'ять</a:t>
            </a:r>
            <a:r>
              <a:rPr lang="ru-RU" sz="2800" dirty="0" smtClean="0">
                <a:latin typeface="Arial Narrow" pitchFamily="34" charset="0"/>
              </a:rPr>
              <a:t> "С" </a:t>
            </a:r>
            <a:r>
              <a:rPr lang="ru-RU" sz="2800" dirty="0" err="1" smtClean="0">
                <a:latin typeface="Arial Narrow" pitchFamily="34" charset="0"/>
              </a:rPr>
              <a:t>комунікацій</a:t>
            </a:r>
            <a:r>
              <a:rPr lang="ru-RU" sz="2800" dirty="0" smtClean="0">
                <a:latin typeface="Arial Narrow" pitchFamily="34" charset="0"/>
              </a:rPr>
              <a:t>" </a:t>
            </a:r>
            <a:r>
              <a:rPr lang="ru-RU" sz="2800" dirty="0" err="1" smtClean="0">
                <a:latin typeface="Arial Narrow" pitchFamily="34" charset="0"/>
              </a:rPr>
              <a:t>корисні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під</a:t>
            </a:r>
            <a:r>
              <a:rPr lang="ru-RU" sz="2800" dirty="0" smtClean="0">
                <a:latin typeface="Arial Narrow" pitchFamily="34" charset="0"/>
              </a:rPr>
              <a:t> час </a:t>
            </a:r>
            <a:r>
              <a:rPr lang="ru-RU" sz="2800" dirty="0" err="1" smtClean="0">
                <a:latin typeface="Arial Narrow" pitchFamily="34" charset="0"/>
              </a:rPr>
              <a:t>оцінювання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будь-якого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повідомлення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досвідчені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менеджери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вміло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реалізують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вимоги</a:t>
            </a:r>
            <a:r>
              <a:rPr lang="ru-RU" sz="2800" dirty="0" smtClean="0">
                <a:latin typeface="Arial Narrow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340768"/>
          </a:xfrm>
        </p:spPr>
        <p:txBody>
          <a:bodyPr>
            <a:normAutofit/>
          </a:bodyPr>
          <a:lstStyle/>
          <a:p>
            <a:pPr algn="ctr"/>
            <a:r>
              <a:rPr lang="uk-UA" sz="2800" dirty="0" err="1" smtClean="0">
                <a:latin typeface="Arial Narrow" pitchFamily="34" charset="0"/>
              </a:rPr>
              <a:t>Міжособові</a:t>
            </a:r>
            <a:r>
              <a:rPr lang="uk-UA" sz="2800" dirty="0" smtClean="0">
                <a:latin typeface="Arial Narrow" pitchFamily="34" charset="0"/>
              </a:rPr>
              <a:t> комунікації – спілкування працівників організації між собою з різних приводів</a:t>
            </a:r>
            <a:endParaRPr lang="ru-RU" sz="2800" dirty="0">
              <a:latin typeface="Arial Narrow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341438"/>
          <a:ext cx="9144000" cy="551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uk-UA" sz="2800" dirty="0" err="1" smtClean="0">
                <a:latin typeface="Segoe Script" pitchFamily="34" charset="0"/>
              </a:rPr>
              <a:t>Міжособові</a:t>
            </a:r>
            <a:r>
              <a:rPr lang="uk-UA" sz="2800" dirty="0" smtClean="0">
                <a:latin typeface="Segoe Script" pitchFamily="34" charset="0"/>
              </a:rPr>
              <a:t> комунікації</a:t>
            </a:r>
            <a:endParaRPr lang="ru-RU" sz="2800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3999" cy="5949280"/>
          </a:xfrm>
        </p:spPr>
        <p:txBody>
          <a:bodyPr>
            <a:normAutofit/>
          </a:bodyPr>
          <a:lstStyle/>
          <a:p>
            <a:pPr marL="571500" lvl="0" indent="-571500">
              <a:buFont typeface="+mj-lt"/>
              <a:buAutoNum type="romanUcPeriod"/>
            </a:pPr>
            <a:r>
              <a:rPr lang="uk-UA" sz="2800" dirty="0" smtClean="0">
                <a:latin typeface="Arial Narrow" pitchFamily="34" charset="0"/>
              </a:rPr>
              <a:t>Комунікації між двома індивідами. Обидві сторони виступають і відправниками і адресантами. Каналом передачі є голос (звук) чи погляд (жест), а зворотнім </a:t>
            </a:r>
            <a:r>
              <a:rPr lang="uk-UA" sz="2800" dirty="0" err="1" smtClean="0">
                <a:latin typeface="Arial Narrow" pitchFamily="34" charset="0"/>
              </a:rPr>
              <a:t>зв</a:t>
            </a:r>
            <a:r>
              <a:rPr lang="en-US" sz="2800" dirty="0" smtClean="0">
                <a:latin typeface="Arial Narrow" pitchFamily="34" charset="0"/>
              </a:rPr>
              <a:t>’</a:t>
            </a:r>
            <a:r>
              <a:rPr lang="uk-UA" sz="2800" dirty="0" err="1" smtClean="0">
                <a:latin typeface="Arial Narrow" pitchFamily="34" charset="0"/>
              </a:rPr>
              <a:t>язком</a:t>
            </a:r>
            <a:r>
              <a:rPr lang="uk-UA" sz="2800" dirty="0" smtClean="0">
                <a:latin typeface="Arial Narrow" pitchFamily="34" charset="0"/>
              </a:rPr>
              <a:t> – відповідь кожного із учасників комунікації.</a:t>
            </a:r>
          </a:p>
          <a:p>
            <a:pPr marL="571500" indent="-571500">
              <a:buFont typeface="+mj-lt"/>
              <a:buAutoNum type="romanUcPeriod"/>
            </a:pPr>
            <a:r>
              <a:rPr lang="uk-UA" sz="2800" dirty="0" smtClean="0">
                <a:latin typeface="Arial Narrow" pitchFamily="34" charset="0"/>
              </a:rPr>
              <a:t>Комунікації між індивідом та групою виникають тоді, коли одна особа доводить певну інформацію до значного кола інших осіб (слухачів)</a:t>
            </a:r>
            <a:endParaRPr lang="ru-RU" sz="2800" dirty="0" smtClean="0"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uk-UA" sz="2800" dirty="0" smtClean="0">
                <a:latin typeface="Arial Narrow" pitchFamily="34" charset="0"/>
              </a:rPr>
              <a:t>Комунікації всередині групи (багатоканальні). Коли невелика кількість людей збирається разом з певною метою. Кожен її член має однакові шанси взяти участь у обговоренні, бути почутим і взаємодіяти з іншими.</a:t>
            </a:r>
            <a:endParaRPr lang="ru-RU" sz="2800" dirty="0" smtClean="0"/>
          </a:p>
          <a:p>
            <a:pPr marL="571500" lvl="0" indent="-571500">
              <a:buFont typeface="+mj-lt"/>
              <a:buAutoNum type="romanUcPeriod"/>
            </a:pPr>
            <a:endParaRPr lang="ru-RU" sz="2800" dirty="0" smtClean="0">
              <a:latin typeface="Arial Narrow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image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5358011"/>
            <a:ext cx="2002563" cy="1499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nducc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6947" y="0"/>
            <a:ext cx="1677053" cy="1459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formaln-movi-prikladi-znaki-formalnogo-movi_18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5667177"/>
            <a:ext cx="2246836" cy="1190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348880"/>
            <a:ext cx="3084192" cy="1371600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FFC000"/>
                </a:solidFill>
                <a:latin typeface="Segoe Script" pitchFamily="34" charset="0"/>
              </a:rPr>
              <a:t>Роль комунікацій в процесі управління</a:t>
            </a:r>
            <a:endParaRPr lang="ru-RU" sz="2800" dirty="0">
              <a:solidFill>
                <a:srgbClr val="FFC000"/>
              </a:solidFill>
              <a:latin typeface="Segoe Script" pitchFamily="34" charset="0"/>
            </a:endParaRPr>
          </a:p>
        </p:txBody>
      </p:sp>
      <p:pic>
        <p:nvPicPr>
          <p:cNvPr id="10" name="Содержимое 9" descr="77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7864" y="1700808"/>
            <a:ext cx="5219442" cy="2914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neverbalnayaiverbalnayakommunikatsiya_3E49B642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37981"/>
            <a:ext cx="3203848" cy="3020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3995936" cy="4454045"/>
          </a:xfrm>
        </p:spPr>
        <p:txBody>
          <a:bodyPr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Комунікаційні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мережі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–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це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поєднані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певним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чином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учасники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комунікаційного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процесу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за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допомогою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інформаційних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/>
                <a:solidFill>
                  <a:schemeClr val="accent3"/>
                </a:solidFill>
                <a:latin typeface="Segoe Script" pitchFamily="34" charset="0"/>
              </a:rPr>
              <a:t>потоків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Segoe Script" pitchFamily="34" charset="0"/>
              </a:rPr>
              <a:t>.</a:t>
            </a:r>
            <a:endParaRPr lang="ru-RU" sz="2800" b="1" cap="none" dirty="0">
              <a:ln/>
              <a:solidFill>
                <a:schemeClr val="accent3"/>
              </a:solidFill>
              <a:latin typeface="Segoe Script" pitchFamily="34" charset="0"/>
            </a:endParaRPr>
          </a:p>
        </p:txBody>
      </p:sp>
      <p:pic>
        <p:nvPicPr>
          <p:cNvPr id="7" name="Содержимое 6" descr="77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67944" y="476672"/>
            <a:ext cx="4869770" cy="6162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 rot="532582">
            <a:off x="-12557" y="4303984"/>
            <a:ext cx="4067944" cy="249289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Мережа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утворюється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керівником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складається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вертикальних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горизонтальних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зв,язків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endParaRPr lang="ru-RU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age0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21406" y="0"/>
            <a:ext cx="4922594" cy="4150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4283968" cy="3861048"/>
          </a:xfrm>
        </p:spPr>
        <p:txBody>
          <a:bodyPr>
            <a:normAutofit lnSpcReduction="10000"/>
          </a:bodyPr>
          <a:lstStyle/>
          <a:p>
            <a:r>
              <a:rPr lang="ru-RU" sz="2800" dirty="0" err="1" smtClean="0">
                <a:latin typeface="Arial Narrow" pitchFamily="34" charset="0"/>
              </a:rPr>
              <a:t>Комунікаційні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утворюються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керівником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складаються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вертикальних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горизонтальних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зв'язків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можна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поділити</a:t>
            </a:r>
            <a:r>
              <a:rPr lang="ru-RU" sz="2800" dirty="0" smtClean="0">
                <a:latin typeface="Arial Narrow" pitchFamily="34" charset="0"/>
              </a:rPr>
              <a:t> на </a:t>
            </a:r>
            <a:r>
              <a:rPr lang="ru-RU" sz="2800" dirty="0" err="1" smtClean="0">
                <a:latin typeface="Arial Narrow" pitchFamily="34" charset="0"/>
              </a:rPr>
              <a:t>дві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групи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що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відрізняться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ступенем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централізації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надходження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поширення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інформації</a:t>
            </a:r>
            <a:r>
              <a:rPr lang="ru-RU" sz="2800" dirty="0" smtClean="0">
                <a:latin typeface="Arial Narrow" pitchFamily="34" charset="0"/>
              </a:rPr>
              <a:t>: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180344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atin typeface="Arial Narrow" pitchFamily="34" charset="0"/>
              </a:rPr>
              <a:t>- </a:t>
            </a:r>
            <a:r>
              <a:rPr lang="ru-RU" sz="2800" i="1" dirty="0" err="1" smtClean="0">
                <a:latin typeface="Arial Narrow" pitchFamily="34" charset="0"/>
              </a:rPr>
              <a:t>централізовані</a:t>
            </a:r>
            <a:r>
              <a:rPr lang="ru-RU" sz="2800" i="1" dirty="0" smtClean="0">
                <a:latin typeface="Arial Narrow" pitchFamily="34" charset="0"/>
              </a:rPr>
              <a:t> </a:t>
            </a:r>
            <a:r>
              <a:rPr lang="ru-RU" sz="2800" i="1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 (</a:t>
            </a:r>
            <a:r>
              <a:rPr lang="ru-RU" sz="2800" dirty="0" err="1" smtClean="0">
                <a:latin typeface="Arial Narrow" pitchFamily="34" charset="0"/>
              </a:rPr>
              <a:t>вирішення</a:t>
            </a:r>
            <a:r>
              <a:rPr lang="ru-RU" sz="2800" dirty="0" smtClean="0">
                <a:latin typeface="Arial Narrow" pitchFamily="34" charset="0"/>
              </a:rPr>
              <a:t> проблем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прийняття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передбачає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взаємодію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</a:t>
            </a:r>
            <a:r>
              <a:rPr lang="ru-RU" sz="2800" dirty="0" smtClean="0">
                <a:latin typeface="Arial Narrow" pitchFamily="34" charset="0"/>
              </a:rPr>
              <a:t> одним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тим</a:t>
            </a:r>
            <a:r>
              <a:rPr lang="ru-RU" sz="2800" dirty="0" smtClean="0">
                <a:latin typeface="Arial Narrow" pitchFamily="34" charset="0"/>
              </a:rPr>
              <a:t> самим </a:t>
            </a:r>
            <a:r>
              <a:rPr lang="ru-RU" sz="2800" dirty="0" err="1" smtClean="0">
                <a:latin typeface="Arial Narrow" pitchFamily="34" charset="0"/>
              </a:rPr>
              <a:t>співробітником</a:t>
            </a:r>
            <a:r>
              <a:rPr lang="ru-RU" sz="2800" dirty="0" smtClean="0">
                <a:latin typeface="Arial Narrow" pitchFamily="34" charset="0"/>
              </a:rPr>
              <a:t>);</a:t>
            </a:r>
          </a:p>
          <a:p>
            <a:r>
              <a:rPr lang="ru-RU" sz="2800" i="1" dirty="0" smtClean="0">
                <a:latin typeface="Arial Narrow" pitchFamily="34" charset="0"/>
              </a:rPr>
              <a:t>- </a:t>
            </a:r>
            <a:r>
              <a:rPr lang="ru-RU" sz="2800" i="1" dirty="0" err="1" smtClean="0">
                <a:latin typeface="Arial Narrow" pitchFamily="34" charset="0"/>
              </a:rPr>
              <a:t>децентралізовані</a:t>
            </a:r>
            <a:r>
              <a:rPr lang="ru-RU" sz="2800" i="1" dirty="0" smtClean="0">
                <a:latin typeface="Arial Narrow" pitchFamily="34" charset="0"/>
              </a:rPr>
              <a:t> </a:t>
            </a:r>
            <a:r>
              <a:rPr lang="ru-RU" sz="2800" i="1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 (члени </a:t>
            </a:r>
            <a:r>
              <a:rPr lang="ru-RU" sz="2800" dirty="0" err="1" smtClean="0">
                <a:latin typeface="Arial Narrow" pitchFamily="34" charset="0"/>
              </a:rPr>
              <a:t>команди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вільно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спілкуються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між</a:t>
            </a:r>
            <a:r>
              <a:rPr lang="ru-RU" sz="2800" dirty="0" smtClean="0">
                <a:latin typeface="Arial Narrow" pitchFamily="34" charset="0"/>
              </a:rPr>
              <a:t> собою, </a:t>
            </a:r>
            <a:r>
              <a:rPr lang="ru-RU" sz="2800" dirty="0" err="1" smtClean="0">
                <a:latin typeface="Arial Narrow" pitchFamily="34" charset="0"/>
              </a:rPr>
              <a:t>однаковою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мірою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опрацьовують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інформацію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приймають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узгоджені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).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424936" cy="559334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/>
              <a:t>В межах </a:t>
            </a:r>
            <a:r>
              <a:rPr lang="ru-RU" sz="2800" dirty="0" err="1" smtClean="0"/>
              <a:t>цих</a:t>
            </a:r>
            <a:r>
              <a:rPr lang="ru-RU" sz="2800" dirty="0" smtClean="0"/>
              <a:t> </a:t>
            </a:r>
            <a:r>
              <a:rPr lang="ru-RU" sz="2800" dirty="0" err="1" smtClean="0"/>
              <a:t>двох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груп</a:t>
            </a:r>
            <a:r>
              <a:rPr lang="ru-RU" sz="2800" dirty="0" smtClean="0"/>
              <a:t> </a:t>
            </a:r>
            <a:r>
              <a:rPr lang="ru-RU" sz="2800" dirty="0" err="1" smtClean="0"/>
              <a:t>існує</a:t>
            </a:r>
            <a:r>
              <a:rPr lang="ru-RU" sz="2800" dirty="0" smtClean="0"/>
              <a:t> </a:t>
            </a:r>
            <a:r>
              <a:rPr lang="ru-RU" sz="2800" dirty="0" err="1" smtClean="0"/>
              <a:t>декілька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комунікаційних</a:t>
            </a:r>
            <a:r>
              <a:rPr lang="ru-RU" sz="2800" dirty="0" smtClean="0"/>
              <a:t> мереж </a:t>
            </a:r>
          </a:p>
          <a:p>
            <a:pPr>
              <a:buNone/>
            </a:pPr>
            <a:r>
              <a:rPr lang="ru-RU" sz="2800" dirty="0" smtClean="0"/>
              <a:t>До </a:t>
            </a:r>
            <a:r>
              <a:rPr lang="ru-RU" sz="2800" dirty="0" err="1" smtClean="0"/>
              <a:t>централізованої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групи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відносять</a:t>
            </a:r>
            <a:r>
              <a:rPr lang="ru-RU" sz="2800" dirty="0" smtClean="0"/>
              <a:t> </a:t>
            </a:r>
            <a:r>
              <a:rPr lang="ru-RU" sz="2800" dirty="0" err="1" smtClean="0"/>
              <a:t>такі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комунікаційні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мережі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колесо -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інформаційні</a:t>
            </a:r>
            <a:r>
              <a:rPr lang="ru-RU" sz="2800" dirty="0" smtClean="0"/>
              <a:t> потоки </a:t>
            </a:r>
            <a:r>
              <a:rPr lang="ru-RU" sz="2800" dirty="0" err="1" smtClean="0"/>
              <a:t>проходять</a:t>
            </a:r>
            <a:r>
              <a:rPr lang="ru-RU" sz="2800" dirty="0" smtClean="0"/>
              <a:t> через одну </a:t>
            </a:r>
            <a:r>
              <a:rPr lang="ru-RU" sz="2800" dirty="0" err="1" smtClean="0"/>
              <a:t>центральну</a:t>
            </a:r>
            <a:r>
              <a:rPr lang="ru-RU" sz="2800" dirty="0" smtClean="0"/>
              <a:t> особу (</a:t>
            </a:r>
            <a:r>
              <a:rPr lang="ru-RU" sz="2800" dirty="0" err="1" smtClean="0"/>
              <a:t>лідера</a:t>
            </a:r>
            <a:r>
              <a:rPr lang="ru-RU" sz="2800" dirty="0" smtClean="0"/>
              <a:t>);</a:t>
            </a:r>
          </a:p>
          <a:p>
            <a:r>
              <a:rPr lang="ru-RU" sz="2800" dirty="0" err="1" smtClean="0"/>
              <a:t>У-мережа</a:t>
            </a:r>
            <a:r>
              <a:rPr lang="ru-RU" sz="2800" dirty="0" smtClean="0"/>
              <a:t> - </a:t>
            </a:r>
            <a:r>
              <a:rPr lang="ru-RU" sz="2800" dirty="0" err="1" smtClean="0"/>
              <a:t>менш</a:t>
            </a:r>
            <a:r>
              <a:rPr lang="ru-RU" sz="2800" dirty="0" smtClean="0"/>
              <a:t> </a:t>
            </a:r>
            <a:r>
              <a:rPr lang="ru-RU" sz="2800" dirty="0" err="1" smtClean="0"/>
              <a:t>централізована</a:t>
            </a:r>
            <a:r>
              <a:rPr lang="ru-RU" sz="2800" dirty="0" smtClean="0"/>
              <a:t>; до </a:t>
            </a:r>
            <a:r>
              <a:rPr lang="ru-RU" sz="2800" dirty="0" err="1" smtClean="0"/>
              <a:t>лідера</a:t>
            </a:r>
            <a:r>
              <a:rPr lang="ru-RU" sz="2800" dirty="0" smtClean="0"/>
              <a:t> </a:t>
            </a:r>
            <a:r>
              <a:rPr lang="ru-RU" sz="2800" dirty="0" err="1" smtClean="0"/>
              <a:t>наближені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дві</a:t>
            </a:r>
            <a:r>
              <a:rPr lang="ru-RU" sz="2800" dirty="0" smtClean="0"/>
              <a:t> особи,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можуть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виконувати</a:t>
            </a:r>
            <a:r>
              <a:rPr lang="ru-RU" sz="2800" dirty="0" smtClean="0"/>
              <a:t> роль </a:t>
            </a:r>
            <a:r>
              <a:rPr lang="ru-RU" sz="2800" dirty="0" err="1" smtClean="0"/>
              <a:t>радників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dirty="0" smtClean="0"/>
              <a:t>До </a:t>
            </a:r>
            <a:r>
              <a:rPr lang="ru-RU" sz="2800" dirty="0" err="1" smtClean="0"/>
              <a:t>децентралізованої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групи</a:t>
            </a:r>
            <a:r>
              <a:rPr lang="ru-RU" sz="2800" dirty="0" smtClean="0"/>
              <a:t> належать:</a:t>
            </a:r>
          </a:p>
          <a:p>
            <a:r>
              <a:rPr lang="ru-RU" sz="2800" dirty="0" smtClean="0"/>
              <a:t>коло - </a:t>
            </a:r>
            <a:r>
              <a:rPr lang="ru-RU" sz="2800" dirty="0" err="1" smtClean="0"/>
              <a:t>рівномірний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потік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інформації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між</a:t>
            </a:r>
            <a:r>
              <a:rPr lang="ru-RU" sz="2800" dirty="0" smtClean="0"/>
              <a:t> </a:t>
            </a:r>
            <a:r>
              <a:rPr lang="ru-RU" sz="2800" dirty="0" err="1" smtClean="0"/>
              <a:t>усіма</a:t>
            </a:r>
            <a:r>
              <a:rPr lang="ru-RU" sz="2800" dirty="0" smtClean="0"/>
              <a:t> членами </a:t>
            </a:r>
            <a:r>
              <a:rPr lang="ru-RU" sz="2800" dirty="0" err="1" smtClean="0"/>
              <a:t>команди</a:t>
            </a:r>
            <a:r>
              <a:rPr lang="ru-RU" sz="2800" dirty="0" smtClean="0"/>
              <a:t>, </a:t>
            </a:r>
            <a:r>
              <a:rPr lang="ru-RU" sz="2800" dirty="0" err="1" smtClean="0"/>
              <a:t>лідер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відсутній</a:t>
            </a:r>
            <a:r>
              <a:rPr lang="ru-RU" sz="2800" dirty="0" smtClean="0"/>
              <a:t>, мережа </a:t>
            </a:r>
            <a:r>
              <a:rPr lang="ru-RU" sz="2800" dirty="0" err="1" smtClean="0"/>
              <a:t>неорганізована</a:t>
            </a:r>
            <a:r>
              <a:rPr lang="ru-RU" sz="2800" dirty="0" smtClean="0"/>
              <a:t>, </a:t>
            </a:r>
            <a:r>
              <a:rPr lang="ru-RU" sz="2800" dirty="0" err="1" smtClean="0"/>
              <a:t>нестійка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активна;</a:t>
            </a:r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рівноправна</a:t>
            </a:r>
            <a:r>
              <a:rPr lang="ru-RU" sz="2800" dirty="0" smtClean="0"/>
              <a:t> - </a:t>
            </a:r>
            <a:r>
              <a:rPr lang="ru-RU" sz="2800" dirty="0" err="1" smtClean="0"/>
              <a:t>прямий</a:t>
            </a:r>
            <a:r>
              <a:rPr lang="ru-RU" sz="2800" dirty="0" smtClean="0"/>
              <a:t> доступ до </a:t>
            </a:r>
            <a:r>
              <a:rPr lang="ru-RU" sz="2800" dirty="0" err="1" smtClean="0"/>
              <a:t>інформації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всіх</a:t>
            </a:r>
            <a:r>
              <a:rPr lang="ru-RU" sz="2800" dirty="0" smtClean="0"/>
              <a:t> </a:t>
            </a:r>
            <a:r>
              <a:rPr lang="ru-RU" sz="2800" dirty="0" err="1" smtClean="0"/>
              <a:t>учасників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команди</a:t>
            </a:r>
            <a:r>
              <a:rPr lang="ru-RU" sz="2800" dirty="0" smtClean="0"/>
              <a:t>; </a:t>
            </a:r>
            <a:r>
              <a:rPr lang="ru-RU" sz="2800" dirty="0" err="1" smtClean="0"/>
              <a:t>усі</a:t>
            </a:r>
            <a:r>
              <a:rPr lang="ru-RU" sz="2800" dirty="0" smtClean="0"/>
              <a:t> </a:t>
            </a:r>
            <a:r>
              <a:rPr lang="ru-RU" sz="2800" dirty="0" err="1" smtClean="0"/>
              <a:t>беруть</a:t>
            </a:r>
            <a:r>
              <a:rPr lang="ru-RU" sz="2800" dirty="0" smtClean="0"/>
              <a:t> </a:t>
            </a:r>
            <a:r>
              <a:rPr lang="ru-RU" sz="2800" dirty="0" err="1" smtClean="0"/>
              <a:t>однакову</a:t>
            </a:r>
            <a:r>
              <a:rPr lang="ru-RU" sz="2800" dirty="0" smtClean="0"/>
              <a:t> участь в </a:t>
            </a:r>
            <a:r>
              <a:rPr lang="ru-RU" sz="2800" dirty="0" err="1" smtClean="0"/>
              <a:t>обговоренні</a:t>
            </a:r>
            <a:r>
              <a:rPr lang="ru-RU" sz="2800" dirty="0" smtClean="0"/>
              <a:t>; </a:t>
            </a:r>
            <a:r>
              <a:rPr lang="ru-RU" sz="2800" dirty="0" err="1" smtClean="0"/>
              <a:t>груповий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лідер</a:t>
            </a:r>
            <a:r>
              <a:rPr lang="ru-RU" sz="2800" dirty="0" smtClean="0"/>
              <a:t> не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надмірної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влади</a:t>
            </a:r>
            <a:r>
              <a:rPr lang="ru-RU" sz="2800" dirty="0" smtClean="0"/>
              <a:t>; </a:t>
            </a:r>
            <a:r>
              <a:rPr lang="ru-RU" sz="2800" dirty="0" err="1" smtClean="0"/>
              <a:t>використовується</a:t>
            </a:r>
            <a:r>
              <a:rPr lang="ru-RU" sz="2800" dirty="0" smtClean="0"/>
              <a:t> при демократичному </a:t>
            </a:r>
            <a:r>
              <a:rPr lang="ru-RU" sz="2800" dirty="0" err="1" smtClean="0"/>
              <a:t>стилі</a:t>
            </a:r>
            <a:r>
              <a:rPr lang="ru-RU" sz="2800" dirty="0" smtClean="0"/>
              <a:t>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;</a:t>
            </a:r>
          </a:p>
          <a:p>
            <a:r>
              <a:rPr lang="ru-RU" sz="2800" dirty="0" err="1" smtClean="0"/>
              <a:t>ланцюг</a:t>
            </a:r>
            <a:r>
              <a:rPr lang="ru-RU" sz="2800" dirty="0" smtClean="0"/>
              <a:t> - </a:t>
            </a:r>
            <a:r>
              <a:rPr lang="ru-RU" sz="2800" dirty="0" err="1" smtClean="0"/>
              <a:t>односторонній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потік</a:t>
            </a:r>
            <a:r>
              <a:rPr lang="ru-RU" sz="2800" dirty="0" smtClean="0"/>
              <a:t>, </a:t>
            </a:r>
            <a:r>
              <a:rPr lang="ru-RU" sz="2800" dirty="0" err="1" smtClean="0"/>
              <a:t>інформація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надходить</a:t>
            </a:r>
            <a:r>
              <a:rPr lang="ru-RU" sz="2800" dirty="0" smtClean="0"/>
              <a:t> </a:t>
            </a:r>
            <a:r>
              <a:rPr lang="ru-RU" sz="2800" dirty="0" err="1" smtClean="0"/>
              <a:t>тільки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осіб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знаходяться</a:t>
            </a:r>
            <a:r>
              <a:rPr lang="ru-RU" sz="2800" dirty="0" smtClean="0"/>
              <a:t> рядом; </a:t>
            </a:r>
            <a:r>
              <a:rPr lang="ru-RU" sz="2800" dirty="0" err="1" smtClean="0"/>
              <a:t>відсутній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зворотній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зв'язок</a:t>
            </a:r>
            <a:r>
              <a:rPr lang="ru-RU" sz="2800" dirty="0" smtClean="0"/>
              <a:t>; </a:t>
            </a:r>
            <a:r>
              <a:rPr lang="ru-RU" sz="2800" dirty="0" err="1" smtClean="0"/>
              <a:t>найменш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ефективна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мереж.</a:t>
            </a:r>
          </a:p>
          <a:p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912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Arial Narrow" pitchFamily="34" charset="0"/>
              </a:rPr>
              <a:t>     </a:t>
            </a:r>
            <a:r>
              <a:rPr lang="ru-RU" sz="2800" dirty="0" err="1" smtClean="0">
                <a:latin typeface="Arial Narrow" pitchFamily="34" charset="0"/>
              </a:rPr>
              <a:t>Ефективність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комунікаційних</a:t>
            </a:r>
            <a:r>
              <a:rPr lang="ru-RU" sz="2800" dirty="0" smtClean="0">
                <a:latin typeface="Arial Narrow" pitchFamily="34" charset="0"/>
              </a:rPr>
              <a:t> мереж </a:t>
            </a:r>
            <a:r>
              <a:rPr lang="ru-RU" sz="2800" dirty="0" err="1" smtClean="0">
                <a:latin typeface="Arial Narrow" pitchFamily="34" charset="0"/>
              </a:rPr>
              <a:t>залежить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від</a:t>
            </a:r>
            <a:r>
              <a:rPr lang="ru-RU" sz="2800" dirty="0" smtClean="0">
                <a:latin typeface="Arial Narrow" pitchFamily="34" charset="0"/>
              </a:rPr>
              <a:t> того, </a:t>
            </a:r>
            <a:r>
              <a:rPr lang="ru-RU" sz="2800" dirty="0" err="1" smtClean="0">
                <a:latin typeface="Arial Narrow" pitchFamily="34" charset="0"/>
              </a:rPr>
              <a:t>якого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змісту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завдання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вирішують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команди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Зокрема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централізовані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ефективні</a:t>
            </a:r>
            <a:r>
              <a:rPr lang="ru-RU" sz="2800" dirty="0" smtClean="0">
                <a:latin typeface="Arial Narrow" pitchFamily="34" charset="0"/>
              </a:rPr>
              <a:t> при </a:t>
            </a:r>
            <a:r>
              <a:rPr lang="ru-RU" sz="2800" dirty="0" err="1" smtClean="0">
                <a:latin typeface="Arial Narrow" pitchFamily="34" charset="0"/>
              </a:rPr>
              <a:t>вирішенні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простих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завдань</a:t>
            </a:r>
            <a:r>
              <a:rPr lang="ru-RU" sz="2800" dirty="0" smtClean="0">
                <a:latin typeface="Arial Narrow" pitchFamily="34" charset="0"/>
              </a:rPr>
              <a:t>: </a:t>
            </a:r>
            <a:r>
              <a:rPr lang="ru-RU" sz="2800" dirty="0" err="1" smtClean="0">
                <a:latin typeface="Arial Narrow" pitchFamily="34" charset="0"/>
              </a:rPr>
              <a:t>працівники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команди</a:t>
            </a:r>
            <a:r>
              <a:rPr lang="ru-RU" sz="2800" dirty="0" smtClean="0">
                <a:latin typeface="Arial Narrow" pitchFamily="34" charset="0"/>
              </a:rPr>
              <a:t> просто </a:t>
            </a:r>
            <a:r>
              <a:rPr lang="ru-RU" sz="2800" dirty="0" err="1" smtClean="0">
                <a:latin typeface="Arial Narrow" pitchFamily="34" charset="0"/>
              </a:rPr>
              <a:t>передають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інформацію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лідерові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який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приймає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. У </a:t>
            </a:r>
            <a:r>
              <a:rPr lang="ru-RU" sz="2800" dirty="0" err="1" smtClean="0">
                <a:latin typeface="Arial Narrow" pitchFamily="34" charset="0"/>
              </a:rPr>
              <a:t>децентралізованих</a:t>
            </a:r>
            <a:r>
              <a:rPr lang="ru-RU" sz="2800" dirty="0" smtClean="0">
                <a:latin typeface="Arial Narrow" pitchFamily="34" charset="0"/>
              </a:rPr>
              <a:t> мережах </a:t>
            </a:r>
            <a:r>
              <a:rPr lang="ru-RU" sz="2800" dirty="0" err="1" smtClean="0">
                <a:latin typeface="Arial Narrow" pitchFamily="34" charset="0"/>
              </a:rPr>
              <a:t>інформація</a:t>
            </a:r>
            <a:r>
              <a:rPr lang="ru-RU" sz="2800" dirty="0" smtClean="0">
                <a:latin typeface="Arial Narrow" pitchFamily="34" charset="0"/>
              </a:rPr>
              <a:t> "обходить" </a:t>
            </a:r>
            <a:r>
              <a:rPr lang="ru-RU" sz="2800" dirty="0" err="1" smtClean="0">
                <a:latin typeface="Arial Narrow" pitchFamily="34" charset="0"/>
              </a:rPr>
              <a:t>усіх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членів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команди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доти</a:t>
            </a:r>
            <a:r>
              <a:rPr lang="ru-RU" sz="2800" dirty="0" smtClean="0">
                <a:latin typeface="Arial Narrow" pitchFamily="34" charset="0"/>
              </a:rPr>
              <a:t>, доки </a:t>
            </a:r>
            <a:r>
              <a:rPr lang="ru-RU" sz="2800" dirty="0" err="1" smtClean="0">
                <a:latin typeface="Arial Narrow" pitchFamily="34" charset="0"/>
              </a:rPr>
              <a:t>хтось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із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працівників</a:t>
            </a:r>
            <a:r>
              <a:rPr lang="ru-RU" sz="2800" dirty="0" smtClean="0">
                <a:latin typeface="Arial Narrow" pitchFamily="34" charset="0"/>
              </a:rPr>
              <a:t> не </a:t>
            </a:r>
            <a:r>
              <a:rPr lang="ru-RU" sz="2800" dirty="0" err="1" smtClean="0">
                <a:latin typeface="Arial Narrow" pitchFamily="34" charset="0"/>
              </a:rPr>
              <a:t>збере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її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прийме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Це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уповільнює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вирішення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простих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завдань</a:t>
            </a:r>
            <a:r>
              <a:rPr lang="ru-RU" sz="2800" dirty="0" smtClean="0">
                <a:latin typeface="Arial Narrow" pitchFamily="34" charset="0"/>
              </a:rPr>
              <a:t>. А за </a:t>
            </a:r>
            <a:r>
              <a:rPr lang="ru-RU" sz="2800" dirty="0" err="1" smtClean="0">
                <a:latin typeface="Arial Narrow" pitchFamily="34" charset="0"/>
              </a:rPr>
              <a:t>проблемних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ситуацій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децентралізовані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працюють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швидше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ніж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централізовані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err="1" smtClean="0">
                <a:latin typeface="Arial Narrow" pitchFamily="34" charset="0"/>
              </a:rPr>
              <a:t>оскільки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інформація</a:t>
            </a:r>
            <a:r>
              <a:rPr lang="ru-RU" sz="2800" dirty="0" smtClean="0">
                <a:latin typeface="Arial Narrow" pitchFamily="34" charset="0"/>
              </a:rPr>
              <a:t> доступна </a:t>
            </a:r>
            <a:r>
              <a:rPr lang="ru-RU" sz="2800" dirty="0" err="1" smtClean="0">
                <a:latin typeface="Arial Narrow" pitchFamily="34" charset="0"/>
              </a:rPr>
              <a:t>всій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команді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кожен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працівник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бере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активну</a:t>
            </a:r>
            <a:r>
              <a:rPr lang="ru-RU" sz="2800" dirty="0" smtClean="0">
                <a:latin typeface="Arial Narrow" pitchFamily="34" charset="0"/>
              </a:rPr>
              <a:t> участь у </a:t>
            </a:r>
            <a:r>
              <a:rPr lang="ru-RU" sz="2800" dirty="0" err="1" smtClean="0">
                <a:latin typeface="Arial Narrow" pitchFamily="34" charset="0"/>
              </a:rPr>
              <a:t>прийнятті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рішення</a:t>
            </a:r>
            <a:r>
              <a:rPr lang="ru-RU" sz="2800" dirty="0" smtClean="0">
                <a:latin typeface="Arial Narrow" pitchFamily="34" charset="0"/>
              </a:rPr>
              <a:t>. Тому, </a:t>
            </a:r>
            <a:r>
              <a:rPr lang="ru-RU" sz="2800" dirty="0" err="1" smtClean="0">
                <a:latin typeface="Arial Narrow" pitchFamily="34" charset="0"/>
              </a:rPr>
              <a:t>децентралізовані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мережі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доцільно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використовувати</a:t>
            </a:r>
            <a:r>
              <a:rPr lang="ru-RU" sz="2800" dirty="0" smtClean="0">
                <a:latin typeface="Arial Narrow" pitchFamily="34" charset="0"/>
              </a:rPr>
              <a:t> для </a:t>
            </a:r>
            <a:r>
              <a:rPr lang="ru-RU" sz="2800" dirty="0" err="1" smtClean="0">
                <a:latin typeface="Arial Narrow" pitchFamily="34" charset="0"/>
              </a:rPr>
              <a:t>розроблення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стратегічних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рішень</a:t>
            </a:r>
            <a:r>
              <a:rPr lang="ru-RU" sz="2800" dirty="0" smtClean="0">
                <a:latin typeface="Arial Narrow" pitchFamily="34" charset="0"/>
              </a:rPr>
              <a:t>, коли </a:t>
            </a:r>
            <a:r>
              <a:rPr lang="ru-RU" sz="2800" dirty="0" err="1" smtClean="0">
                <a:latin typeface="Arial Narrow" pitchFamily="34" charset="0"/>
              </a:rPr>
              <a:t>лідеру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необхідні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консультації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всіх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ключових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осіб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фірми</a:t>
            </a:r>
            <a:r>
              <a:rPr lang="ru-RU" sz="2800" dirty="0" smtClean="0">
                <a:latin typeface="Arial Narrow" pitchFamily="34" charset="0"/>
              </a:rPr>
              <a:t> та </a:t>
            </a:r>
            <a:r>
              <a:rPr lang="ru-RU" sz="2800" dirty="0" err="1" smtClean="0">
                <a:latin typeface="Arial Narrow" pitchFamily="34" charset="0"/>
              </a:rPr>
              <a:t>провідних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фахівців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Рисунок 3" descr="18485434_635282450001501_746005413201465475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5462006"/>
            <a:ext cx="2442989" cy="1395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01850">
            <a:off x="155089" y="2280396"/>
            <a:ext cx="3846568" cy="3747864"/>
          </a:xfrm>
        </p:spPr>
        <p:txBody>
          <a:bodyPr>
            <a:normAutofit/>
          </a:bodyPr>
          <a:lstStyle/>
          <a:p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Комунікаційний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стиль –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це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спосіб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за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допомогою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якого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індивід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будує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комунікаційні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взаємодії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з</a:t>
            </a:r>
            <a:r>
              <a:rPr lang="ru-RU" sz="28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 </a:t>
            </a:r>
            <a:r>
              <a:rPr lang="ru-RU" sz="2800" b="1" cap="none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іншими</a:t>
            </a:r>
            <a:endParaRPr lang="ru-RU" sz="2800" b="1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Segoe Script" pitchFamily="34" charset="0"/>
            </a:endParaRPr>
          </a:p>
        </p:txBody>
      </p:sp>
      <p:pic>
        <p:nvPicPr>
          <p:cNvPr id="5" name="Содержимое 4" descr="77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29077" y="2060848"/>
            <a:ext cx="5314923" cy="3830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88640"/>
            <a:ext cx="8640960" cy="129614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Segoe Script" pitchFamily="34" charset="0"/>
              </a:rPr>
              <a:t>За основу </a:t>
            </a:r>
            <a:r>
              <a:rPr lang="ru-RU" sz="2800" dirty="0" err="1" smtClean="0">
                <a:latin typeface="Segoe Script" pitchFamily="34" charset="0"/>
              </a:rPr>
              <a:t>виміру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міжособистістних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комунікацій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можна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взяти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дві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змінні</a:t>
            </a:r>
            <a:r>
              <a:rPr lang="ru-RU" sz="2800" dirty="0" smtClean="0">
                <a:latin typeface="Segoe Script" pitchFamily="34" charset="0"/>
              </a:rPr>
              <a:t>: </a:t>
            </a:r>
            <a:r>
              <a:rPr lang="ru-RU" sz="2800" dirty="0" err="1" smtClean="0">
                <a:latin typeface="Segoe Script" pitchFamily="34" charset="0"/>
              </a:rPr>
              <a:t>відкритість</a:t>
            </a:r>
            <a:r>
              <a:rPr lang="ru-RU" sz="2800" dirty="0" smtClean="0">
                <a:latin typeface="Segoe Script" pitchFamily="34" charset="0"/>
              </a:rPr>
              <a:t> по </a:t>
            </a:r>
            <a:r>
              <a:rPr lang="ru-RU" sz="2800" dirty="0" err="1" smtClean="0">
                <a:latin typeface="Segoe Script" pitchFamily="34" charset="0"/>
              </a:rPr>
              <a:t>відношенню</a:t>
            </a:r>
            <a:r>
              <a:rPr lang="ru-RU" sz="2800" dirty="0" smtClean="0">
                <a:latin typeface="Segoe Script" pitchFamily="34" charset="0"/>
              </a:rPr>
              <a:t> до </a:t>
            </a:r>
            <a:r>
              <a:rPr lang="ru-RU" sz="2800" dirty="0" err="1" smtClean="0">
                <a:latin typeface="Segoe Script" pitchFamily="34" charset="0"/>
              </a:rPr>
              <a:t>інших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і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адекватність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зворотного</a:t>
            </a:r>
            <a:r>
              <a:rPr lang="ru-RU" sz="2800" dirty="0" smtClean="0">
                <a:latin typeface="Segoe Script" pitchFamily="34" charset="0"/>
              </a:rPr>
              <a:t> </a:t>
            </a:r>
            <a:r>
              <a:rPr lang="ru-RU" sz="2800" dirty="0" err="1" smtClean="0">
                <a:latin typeface="Segoe Script" pitchFamily="34" charset="0"/>
              </a:rPr>
              <a:t>зв’язку</a:t>
            </a:r>
            <a:endParaRPr lang="ru-RU" sz="2800" dirty="0">
              <a:latin typeface="Segoe Script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3999" cy="2065868"/>
          </a:xfrm>
          <a:noFill/>
        </p:spPr>
        <p:txBody>
          <a:bodyPr>
            <a:normAutofit/>
          </a:bodyPr>
          <a:lstStyle/>
          <a:p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Одна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умов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ефективних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комунікацій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–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це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наявність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у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керівника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певних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навичок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умінь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взаєморозумінні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знання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вміння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працювати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на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комунікаційній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техніці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Особлива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увага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приділяється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вмінню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слухати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вмінню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cap="none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говорити</a:t>
            </a:r>
            <a:r>
              <a:rPr lang="ru-RU" sz="2800" b="1" cap="none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endParaRPr lang="ru-RU" sz="2800" b="1" cap="none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Narrow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3888432" cy="576262"/>
          </a:xfrm>
        </p:spPr>
        <p:txBody>
          <a:bodyPr/>
          <a:lstStyle/>
          <a:p>
            <a:r>
              <a:rPr lang="uk-UA" dirty="0" smtClean="0">
                <a:latin typeface="Segoe Script" pitchFamily="34" charset="0"/>
              </a:rPr>
              <a:t>Вміння говорити</a:t>
            </a:r>
            <a:endParaRPr lang="ru-RU" dirty="0">
              <a:latin typeface="Segoe Script" pitchFamily="34" charset="0"/>
            </a:endParaRPr>
          </a:p>
        </p:txBody>
      </p:sp>
      <p:pic>
        <p:nvPicPr>
          <p:cNvPr id="6" name="Содержимое 5" descr="777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2636912"/>
            <a:ext cx="4306257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716016" y="1772816"/>
            <a:ext cx="4046166" cy="720080"/>
          </a:xfrm>
        </p:spPr>
        <p:txBody>
          <a:bodyPr/>
          <a:lstStyle/>
          <a:p>
            <a:r>
              <a:rPr lang="uk-UA" dirty="0" smtClean="0">
                <a:latin typeface="Segoe Script" pitchFamily="34" charset="0"/>
              </a:rPr>
              <a:t>Вміння слухати</a:t>
            </a:r>
            <a:endParaRPr lang="ru-RU" dirty="0">
              <a:latin typeface="Segoe Script" pitchFamily="34" charset="0"/>
            </a:endParaRPr>
          </a:p>
        </p:txBody>
      </p:sp>
      <p:pic>
        <p:nvPicPr>
          <p:cNvPr id="7" name="Содержимое 6" descr="778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597647" y="2276872"/>
            <a:ext cx="4546353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25243">
            <a:off x="395536" y="908720"/>
            <a:ext cx="3228208" cy="52292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Ефективна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комунікація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всередині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групи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управління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найважливіша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,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адже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саме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в межах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цієї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групи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є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багато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ланок —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складових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каналу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зв'язку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між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керівником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і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 </a:t>
            </a:r>
            <a:r>
              <a:rPr lang="ru-RU" sz="2800" cap="none" dirty="0" err="1" smtClean="0">
                <a:ln/>
                <a:solidFill>
                  <a:schemeClr val="accent3"/>
                </a:solidFill>
                <a:latin typeface="Enigmatic Unicode" pitchFamily="2" charset="0"/>
              </a:rPr>
              <a:t>підлеглим</a:t>
            </a:r>
            <a:r>
              <a:rPr lang="ru-RU" sz="2800" cap="none" dirty="0" smtClean="0">
                <a:ln/>
                <a:solidFill>
                  <a:schemeClr val="accent3"/>
                </a:solidFill>
                <a:latin typeface="Enigmatic Unicode" pitchFamily="2" charset="0"/>
              </a:rPr>
              <a:t>.</a:t>
            </a:r>
            <a:endParaRPr lang="ru-RU" sz="2800" cap="none" dirty="0">
              <a:ln/>
              <a:solidFill>
                <a:schemeClr val="accent3"/>
              </a:solidFill>
              <a:latin typeface="Enigmatic Unicode" pitchFamily="2" charset="0"/>
            </a:endParaRPr>
          </a:p>
        </p:txBody>
      </p:sp>
      <p:pic>
        <p:nvPicPr>
          <p:cNvPr id="5" name="Содержимое 4" descr="it_photo_76014-620x413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9" y="0"/>
            <a:ext cx="4032448" cy="268613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952886">
            <a:off x="5354572" y="3214688"/>
            <a:ext cx="3672408" cy="36004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Дослідження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свідчать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,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що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спотворення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інформації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під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час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передавання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її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від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вищого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керівництва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до </a:t>
            </a:r>
            <a:r>
              <a:rPr lang="ru-RU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майстрів</a:t>
            </a:r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Enigmatic Unicode" pitchFamily="2" charset="0"/>
              </a:rPr>
              <a:t> становить 70%.</a:t>
            </a:r>
            <a:endParaRPr lang="ru-RU" sz="2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Enigmatic Unicode" pitchFamily="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598569" cy="1456267"/>
          </a:xfrm>
        </p:spPr>
        <p:txBody>
          <a:bodyPr>
            <a:normAutofit/>
          </a:bodyPr>
          <a:lstStyle/>
          <a:p>
            <a:pPr algn="ctr"/>
            <a:r>
              <a:rPr lang="uk-UA" sz="6000" b="1" cap="none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Script" pitchFamily="34" charset="0"/>
              </a:rPr>
              <a:t>Дякую за увагу</a:t>
            </a:r>
            <a:endParaRPr lang="ru-RU" sz="6000" b="1" cap="none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Script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tf00001238</Template>
  <TotalTime>8313</TotalTime>
  <Words>2885</Words>
  <Application>Microsoft Office PowerPoint</Application>
  <PresentationFormat>Экран (4:3)</PresentationFormat>
  <Paragraphs>232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Celestial</vt:lpstr>
      <vt:lpstr>Комунікативні процеси в управлінні</vt:lpstr>
      <vt:lpstr>Робота менеджера будь-якого рівня неможлива без налагодженої системи комунікацій</vt:lpstr>
      <vt:lpstr>Презентация PowerPoint</vt:lpstr>
      <vt:lpstr>Вимоги до інформації неоднакові на різних стадіях процесу управління</vt:lpstr>
      <vt:lpstr>Комунікативний процес - це взаємодія між різними суб'єктами комунікації, при якому здійснюється обмін інформацією.</vt:lpstr>
      <vt:lpstr>Етапи розвитку комунікативного процесу</vt:lpstr>
      <vt:lpstr>Етапи розвитку комунікативного процесу</vt:lpstr>
      <vt:lpstr>Управлінське рішення</vt:lpstr>
      <vt:lpstr>В умовах значного розподілу праці без своєчасного надходження інформації неможлива спільна робота</vt:lpstr>
      <vt:lpstr>Презентация PowerPoint</vt:lpstr>
      <vt:lpstr>Презентация PowerPoint</vt:lpstr>
      <vt:lpstr>Сучасна теорія управління розглядає три підходи до процесу прийняття рішення:</vt:lpstr>
      <vt:lpstr>Інтуітивне рішення</vt:lpstr>
      <vt:lpstr>Рішення, засновані на судженнях</vt:lpstr>
      <vt:lpstr>Раціональне рішення</vt:lpstr>
      <vt:lpstr>Класифікація управлінських рішень</vt:lpstr>
      <vt:lpstr>Класифікація управлінських рішень</vt:lpstr>
      <vt:lpstr>Управлінське рішення характеризують за такими ознаками</vt:lpstr>
      <vt:lpstr>Презентация PowerPoint</vt:lpstr>
      <vt:lpstr>Презентация PowerPoint</vt:lpstr>
      <vt:lpstr>Елементи комунікаційного процесу </vt:lpstr>
      <vt:lpstr>Перешкоди на шляху комунiкацiй </vt:lpstr>
      <vt:lpstr>Перешкоди на шляху комунiкацiй </vt:lpstr>
      <vt:lpstr>Вибіркове сприйняття</vt:lpstr>
      <vt:lpstr>Семантичні бар’єри </vt:lpstr>
      <vt:lpstr>Соціокультурні відмінності</vt:lpstr>
      <vt:lpstr>Невербальні комунікації - це мова рухів тіла </vt:lpstr>
      <vt:lpstr>Із невербальних перешкод </vt:lpstr>
      <vt:lpstr>Основні типи невербальних комунікацій</vt:lpstr>
      <vt:lpstr>Основні типи невербальних комунікацій</vt:lpstr>
      <vt:lpstr>Поганий зворотній зв’язок</vt:lpstr>
      <vt:lpstr>Презентация PowerPoint</vt:lpstr>
      <vt:lpstr>Невміння слухати</vt:lpstr>
      <vt:lpstr>Отже, зменшити комунікативні перешкоди і вдосконалити міжособові комунікації можна:</vt:lpstr>
      <vt:lpstr>Види комунікацій</vt:lpstr>
      <vt:lpstr>Формальні комунікації – це обмін інформацією за каналами, передбаченими організаційною структурою фірми.</vt:lpstr>
      <vt:lpstr>Комунікації зверху вниз вирішують п’ять основних завдань:</vt:lpstr>
      <vt:lpstr>Презентация PowerPoint</vt:lpstr>
      <vt:lpstr>Презентация PowerPoint</vt:lpstr>
      <vt:lpstr>Презентация PowerPoint</vt:lpstr>
      <vt:lpstr>Неформальні комунікації – це обмін інформацією (здебільшого чутками) поза каналами, передбаченими організаційною структурою</vt:lpstr>
      <vt:lpstr>Позитивні характеристики неформальних комунікацій</vt:lpstr>
      <vt:lpstr>Комунікації поділяються на два класи: письмові та усні</vt:lpstr>
      <vt:lpstr>До усних комунікацій належать:</vt:lpstr>
      <vt:lpstr>П’ять “С” комунікації</vt:lpstr>
      <vt:lpstr>Презентация PowerPoint</vt:lpstr>
      <vt:lpstr>Презентация PowerPoint</vt:lpstr>
      <vt:lpstr>Міжособові комунікації – спілкування працівників організації між собою з різних приводів</vt:lpstr>
      <vt:lpstr>Міжособові комунікації</vt:lpstr>
      <vt:lpstr>Роль комунікацій в процесі управління</vt:lpstr>
      <vt:lpstr>Комунікаційні мережі – це поєднані певним чином учасники комунікаційного процесу за допомогою інформаційних потоків.</vt:lpstr>
      <vt:lpstr>Презентация PowerPoint</vt:lpstr>
      <vt:lpstr>Презентация PowerPoint</vt:lpstr>
      <vt:lpstr>Презентация PowerPoint</vt:lpstr>
      <vt:lpstr>Комунікаційний стиль – це спосіб за допомогою якого індивід будує комунікаційні взаємодії з іншими</vt:lpstr>
      <vt:lpstr>Одна з умов ефективних комунікацій – це наявність у керівника певних навичок і умінь у взаєморозумінні, знання і вміння працювати на комунікаційній техніці. Особлива увага приділяється вмінню слухати і вмінню говорити.</vt:lpstr>
      <vt:lpstr>Ефективна комунікація всередині групи управління найважливіша, адже саме в межах цієї групи є багато ланок — складових каналу зв'язку між керівником і підлеглим.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Комунікаційні процеси в управлінні</dc:title>
  <dc:creator>GEORGE</dc:creator>
  <cp:lastModifiedBy>Home</cp:lastModifiedBy>
  <cp:revision>101</cp:revision>
  <dcterms:created xsi:type="dcterms:W3CDTF">2018-04-23T14:34:48Z</dcterms:created>
  <dcterms:modified xsi:type="dcterms:W3CDTF">2023-02-02T12:13:01Z</dcterms:modified>
</cp:coreProperties>
</file>