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5" r:id="rId3"/>
    <p:sldId id="271" r:id="rId4"/>
    <p:sldId id="270" r:id="rId5"/>
    <p:sldId id="264" r:id="rId6"/>
    <p:sldId id="256" r:id="rId7"/>
    <p:sldId id="258" r:id="rId8"/>
    <p:sldId id="260" r:id="rId9"/>
    <p:sldId id="259" r:id="rId10"/>
    <p:sldId id="261" r:id="rId11"/>
    <p:sldId id="262" r:id="rId12"/>
    <p:sldId id="265" r:id="rId13"/>
    <p:sldId id="266" r:id="rId14"/>
    <p:sldId id="267" r:id="rId15"/>
    <p:sldId id="263" r:id="rId16"/>
    <p:sldId id="272" r:id="rId17"/>
    <p:sldId id="268" r:id="rId18"/>
    <p:sldId id="273" r:id="rId19"/>
    <p:sldId id="276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66"/>
    <a:srgbClr val="FF6699"/>
    <a:srgbClr val="660066"/>
    <a:srgbClr val="FF99FF"/>
    <a:srgbClr val="000066"/>
    <a:srgbClr val="0000CC"/>
    <a:srgbClr val="CC00C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46" autoAdjust="0"/>
    <p:restoredTop sz="94643" autoAdjust="0"/>
  </p:normalViewPr>
  <p:slideViewPr>
    <p:cSldViewPr>
      <p:cViewPr varScale="1">
        <p:scale>
          <a:sx n="60" d="100"/>
          <a:sy n="60" d="100"/>
        </p:scale>
        <p:origin x="2956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9ED28A-CB73-4B47-AEE9-9F2CF45AEE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2931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924B0-D5ED-41BC-B4BE-3BB70605A99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037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C621F6-7F6C-4EF2-8BF6-F1814398DE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684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0107B-DB3B-46AE-9549-6D9701E4E20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7994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950517-6A04-446E-A61D-860027F1BF3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8650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76DA75-502D-439A-AC2E-BF076012EAB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00065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AEFC6-2A63-4E0C-A9B8-35BF88ED026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2506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3D2060-EF1B-47A2-9709-457C886E71A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3098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71EF58-D487-443A-9D30-81DD3237DD4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4614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5AEF29-4A12-4138-B194-1FF197F57BF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0016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E1EEB-C85E-4BE1-BF47-A74B7484D17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5887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627D511-68D0-4CC9-ADB8-82595B86F33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21" name="Rectangle 13"/>
          <p:cNvSpPr>
            <a:spLocks noGrp="1" noChangeArrowheads="1"/>
          </p:cNvSpPr>
          <p:nvPr>
            <p:ph type="ctrTitle"/>
          </p:nvPr>
        </p:nvSpPr>
        <p:spPr>
          <a:xfrm>
            <a:off x="467544" y="188640"/>
            <a:ext cx="7844408" cy="2592288"/>
          </a:xfrm>
        </p:spPr>
        <p:txBody>
          <a:bodyPr>
            <a:normAutofit fontScale="90000"/>
          </a:bodyPr>
          <a:lstStyle/>
          <a:p>
            <a:r>
              <a:rPr lang="uk-UA" altLang="ru-RU" dirty="0" smtClean="0">
                <a:solidFill>
                  <a:srgbClr val="CC00CC"/>
                </a:solidFill>
                <a:latin typeface="Monotype Corsiva" pitchFamily="66" charset="0"/>
              </a:rPr>
              <a:t/>
            </a:r>
            <a:br>
              <a:rPr lang="uk-UA" altLang="ru-RU" dirty="0" smtClean="0">
                <a:solidFill>
                  <a:srgbClr val="CC00CC"/>
                </a:solidFill>
                <a:latin typeface="Monotype Corsiva" pitchFamily="66" charset="0"/>
              </a:rPr>
            </a:br>
            <a:r>
              <a:rPr lang="uk-UA" altLang="ru-RU" dirty="0">
                <a:solidFill>
                  <a:srgbClr val="CC00CC"/>
                </a:solidFill>
                <a:latin typeface="Monotype Corsiva" pitchFamily="66" charset="0"/>
              </a:rPr>
              <a:t/>
            </a:r>
            <a:br>
              <a:rPr lang="uk-UA" altLang="ru-RU" dirty="0">
                <a:solidFill>
                  <a:srgbClr val="CC00CC"/>
                </a:solidFill>
                <a:latin typeface="Monotype Corsiva" pitchFamily="66" charset="0"/>
              </a:rPr>
            </a:br>
            <a:r>
              <a:rPr lang="uk-UA" altLang="ru-RU" dirty="0" smtClean="0">
                <a:solidFill>
                  <a:srgbClr val="CC00CC"/>
                </a:solidFill>
                <a:latin typeface="Monotype Corsiva" pitchFamily="66" charset="0"/>
              </a:rPr>
              <a:t>МЕНЕДЖМЕНТ </a:t>
            </a:r>
            <a:r>
              <a:rPr lang="uk-UA" altLang="ru-RU" dirty="0" smtClean="0">
                <a:solidFill>
                  <a:srgbClr val="CC00CC"/>
                </a:solidFill>
                <a:latin typeface="Monotype Corsiva" pitchFamily="66" charset="0"/>
              </a:rPr>
              <a:t>ТА </a:t>
            </a:r>
            <a:r>
              <a:rPr lang="uk-UA" altLang="ru-RU" dirty="0" smtClean="0">
                <a:solidFill>
                  <a:srgbClr val="CC00CC"/>
                </a:solidFill>
                <a:latin typeface="Monotype Corsiva" pitchFamily="66" charset="0"/>
              </a:rPr>
              <a:t>ПІДПРИЄМНИЦТВО</a:t>
            </a:r>
            <a:br>
              <a:rPr lang="uk-UA" altLang="ru-RU" dirty="0" smtClean="0">
                <a:solidFill>
                  <a:srgbClr val="CC00CC"/>
                </a:solidFill>
                <a:latin typeface="Monotype Corsiva" pitchFamily="66" charset="0"/>
              </a:rPr>
            </a:br>
            <a:r>
              <a:rPr lang="uk-UA" altLang="ru-RU" dirty="0" smtClean="0">
                <a:solidFill>
                  <a:srgbClr val="CC00CC"/>
                </a:solidFill>
                <a:latin typeface="Monotype Corsiva" pitchFamily="66" charset="0"/>
              </a:rPr>
              <a:t/>
            </a:r>
            <a:br>
              <a:rPr lang="uk-UA" altLang="ru-RU" dirty="0" smtClean="0">
                <a:solidFill>
                  <a:srgbClr val="CC00CC"/>
                </a:solidFill>
                <a:latin typeface="Monotype Corsiva" pitchFamily="66" charset="0"/>
              </a:rPr>
            </a:br>
            <a:r>
              <a:rPr lang="uk-UA" altLang="ru-RU" dirty="0" smtClean="0">
                <a:solidFill>
                  <a:srgbClr val="CC00CC"/>
                </a:solidFill>
                <a:latin typeface="Monotype Corsiva" pitchFamily="66" charset="0"/>
              </a:rPr>
              <a:t>кафедра організації та економіки фармації</a:t>
            </a:r>
            <a:br>
              <a:rPr lang="uk-UA" altLang="ru-RU" dirty="0" smtClean="0">
                <a:solidFill>
                  <a:srgbClr val="CC00CC"/>
                </a:solidFill>
                <a:latin typeface="Monotype Corsiva" pitchFamily="66" charset="0"/>
              </a:rPr>
            </a:br>
            <a:endParaRPr lang="ru-RU" altLang="ru-RU" dirty="0">
              <a:solidFill>
                <a:srgbClr val="CC00CC"/>
              </a:solidFill>
              <a:latin typeface="Monotype Corsiva" pitchFamily="66" charset="0"/>
            </a:endParaRPr>
          </a:p>
        </p:txBody>
      </p:sp>
      <p:sp>
        <p:nvSpPr>
          <p:cNvPr id="68622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1412875"/>
            <a:ext cx="9144000" cy="5445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ru-RU" dirty="0" smtClean="0">
                <a:solidFill>
                  <a:srgbClr val="0000CC"/>
                </a:solidFill>
                <a:latin typeface="Monotype Corsiva" pitchFamily="66" charset="0"/>
              </a:rPr>
              <a:t>Фармацевтичний менеджмент та маркетинг</a:t>
            </a:r>
            <a:endParaRPr lang="uk-UA" altLang="ru-RU" dirty="0">
              <a:solidFill>
                <a:srgbClr val="0000CC"/>
              </a:solidFill>
              <a:latin typeface="Monotype Corsiva" pitchFamily="66" charset="0"/>
            </a:endParaRPr>
          </a:p>
          <a:p>
            <a:pPr>
              <a:lnSpc>
                <a:spcPct val="90000"/>
              </a:lnSpc>
            </a:pPr>
            <a:endParaRPr lang="uk-UA" altLang="ru-RU" sz="2800" u="sng" dirty="0" smtClean="0">
              <a:solidFill>
                <a:srgbClr val="0000CC"/>
              </a:solidFill>
              <a:latin typeface="Monotype Corsiva" pitchFamily="66" charset="0"/>
            </a:endParaRPr>
          </a:p>
          <a:p>
            <a:pPr>
              <a:lnSpc>
                <a:spcPct val="90000"/>
              </a:lnSpc>
            </a:pPr>
            <a:endParaRPr lang="uk-UA" altLang="ru-RU" sz="2400" u="sng" dirty="0" smtClean="0">
              <a:solidFill>
                <a:srgbClr val="0000CC"/>
              </a:solidFill>
              <a:latin typeface="Monotype Corsiva" pitchFamily="66" charset="0"/>
            </a:endParaRPr>
          </a:p>
          <a:p>
            <a:pPr>
              <a:lnSpc>
                <a:spcPct val="90000"/>
              </a:lnSpc>
            </a:pPr>
            <a:endParaRPr lang="uk-UA" altLang="ru-RU" sz="2400" u="sng" dirty="0">
              <a:solidFill>
                <a:srgbClr val="0000CC"/>
              </a:solidFill>
              <a:latin typeface="Monotype Corsiva" pitchFamily="66" charset="0"/>
            </a:endParaRPr>
          </a:p>
          <a:p>
            <a:pPr>
              <a:lnSpc>
                <a:spcPct val="90000"/>
              </a:lnSpc>
            </a:pPr>
            <a:endParaRPr lang="uk-UA" altLang="ru-RU" sz="2400" u="sng" dirty="0" smtClean="0">
              <a:solidFill>
                <a:srgbClr val="0000CC"/>
              </a:solidFill>
              <a:latin typeface="Monotype Corsiva" pitchFamily="66" charset="0"/>
            </a:endParaRPr>
          </a:p>
          <a:p>
            <a:pPr>
              <a:lnSpc>
                <a:spcPct val="90000"/>
              </a:lnSpc>
            </a:pPr>
            <a:r>
              <a:rPr lang="uk-UA" altLang="ru-RU" sz="2400" u="sng" dirty="0" smtClean="0">
                <a:solidFill>
                  <a:srgbClr val="0000CC"/>
                </a:solidFill>
                <a:latin typeface="Monotype Corsiva" pitchFamily="66" charset="0"/>
              </a:rPr>
              <a:t>1 </a:t>
            </a:r>
            <a:r>
              <a:rPr lang="uk-UA" altLang="ru-RU" sz="2400" u="sng" dirty="0">
                <a:solidFill>
                  <a:srgbClr val="0000CC"/>
                </a:solidFill>
                <a:latin typeface="Monotype Corsiva" pitchFamily="66" charset="0"/>
              </a:rPr>
              <a:t>Власність і форми підприємницької </a:t>
            </a:r>
            <a:r>
              <a:rPr lang="uk-UA" altLang="ru-RU" sz="2400" dirty="0">
                <a:solidFill>
                  <a:srgbClr val="0000CC"/>
                </a:solidFill>
                <a:latin typeface="Monotype Corsiva" pitchFamily="66" charset="0"/>
              </a:rPr>
              <a:t>діяльності.</a:t>
            </a:r>
          </a:p>
          <a:p>
            <a:pPr>
              <a:lnSpc>
                <a:spcPct val="90000"/>
              </a:lnSpc>
            </a:pPr>
            <a:r>
              <a:rPr lang="uk-UA" altLang="ru-RU" sz="2400" dirty="0">
                <a:solidFill>
                  <a:srgbClr val="0000CC"/>
                </a:solidFill>
                <a:latin typeface="Monotype Corsiva" pitchFamily="66" charset="0"/>
              </a:rPr>
              <a:t>2 Сутність підприємництва й умови його існування Поняття “підприємець” і “підприємництво”. Функції підприємництва.</a:t>
            </a:r>
          </a:p>
          <a:p>
            <a:pPr>
              <a:lnSpc>
                <a:spcPct val="90000"/>
              </a:lnSpc>
            </a:pPr>
            <a:r>
              <a:rPr lang="uk-UA" altLang="ru-RU" sz="2400" dirty="0">
                <a:solidFill>
                  <a:srgbClr val="0000CC"/>
                </a:solidFill>
                <a:latin typeface="Monotype Corsiva" pitchFamily="66" charset="0"/>
              </a:rPr>
              <a:t>3 Бізнес – план: сутність, призначення і методологія розробки.</a:t>
            </a:r>
          </a:p>
          <a:p>
            <a:pPr>
              <a:lnSpc>
                <a:spcPct val="90000"/>
              </a:lnSpc>
            </a:pPr>
            <a:r>
              <a:rPr lang="uk-UA" altLang="ru-RU" sz="2400" dirty="0">
                <a:solidFill>
                  <a:srgbClr val="0000CC"/>
                </a:solidFill>
                <a:latin typeface="Monotype Corsiva" pitchFamily="66" charset="0"/>
              </a:rPr>
              <a:t>4 Об'єкти, суб'єкти і види підприємництва. Права, обов'язки і відповідальність підприємця.</a:t>
            </a:r>
          </a:p>
          <a:p>
            <a:pPr>
              <a:lnSpc>
                <a:spcPct val="90000"/>
              </a:lnSpc>
            </a:pPr>
            <a:r>
              <a:rPr lang="uk-UA" altLang="ru-RU" sz="2400" dirty="0">
                <a:solidFill>
                  <a:srgbClr val="0000CC"/>
                </a:solidFill>
                <a:latin typeface="Monotype Corsiva" pitchFamily="66" charset="0"/>
              </a:rPr>
              <a:t>5 Організація підприємницької діяльності в системі охорони здоров’я.</a:t>
            </a:r>
          </a:p>
          <a:p>
            <a:pPr>
              <a:lnSpc>
                <a:spcPct val="90000"/>
              </a:lnSpc>
            </a:pPr>
            <a:endParaRPr lang="uk-UA" altLang="ru-RU" sz="2800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pic>
        <p:nvPicPr>
          <p:cNvPr id="68608" name="Picture 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0" y="-7467600"/>
            <a:ext cx="46037" cy="3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AutoShape 2"/>
          <p:cNvSpPr>
            <a:spLocks noChangeArrowheads="1"/>
          </p:cNvSpPr>
          <p:nvPr/>
        </p:nvSpPr>
        <p:spPr bwMode="auto">
          <a:xfrm>
            <a:off x="1600200" y="457200"/>
            <a:ext cx="5334000" cy="766763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altLang="ru-RU" sz="2400" b="1" i="1">
                <a:solidFill>
                  <a:schemeClr val="accent2"/>
                </a:solidFill>
                <a:cs typeface="Times New Roman" pitchFamily="18" charset="0"/>
              </a:rPr>
              <a:t>Власн</a:t>
            </a:r>
            <a:r>
              <a:rPr lang="uk-UA" altLang="ru-RU" sz="2400" b="1" i="1">
                <a:solidFill>
                  <a:schemeClr val="accent2"/>
                </a:solidFill>
                <a:cs typeface="Times New Roman" pitchFamily="18" charset="0"/>
              </a:rPr>
              <a:t>і</a:t>
            </a:r>
            <a:r>
              <a:rPr lang="ru-RU" altLang="ru-RU" sz="2400" b="1" i="1">
                <a:solidFill>
                  <a:schemeClr val="accent2"/>
                </a:solidFill>
                <a:cs typeface="Times New Roman" pitchFamily="18" charset="0"/>
              </a:rPr>
              <a:t>сть </a:t>
            </a:r>
            <a:r>
              <a:rPr lang="uk-UA" altLang="ru-RU" sz="2400" b="1" i="1">
                <a:solidFill>
                  <a:schemeClr val="accent2"/>
                </a:solidFill>
                <a:cs typeface="Times New Roman" pitchFamily="18" charset="0"/>
              </a:rPr>
              <a:t>– </a:t>
            </a:r>
            <a:r>
              <a:rPr lang="uk-UA" altLang="ru-RU" sz="2400" i="1">
                <a:solidFill>
                  <a:schemeClr val="accent2"/>
                </a:solidFill>
                <a:cs typeface="Times New Roman" pitchFamily="18" charset="0"/>
              </a:rPr>
              <a:t>це система відносин між суб’єктами та об’єктами власності.</a:t>
            </a:r>
            <a:r>
              <a:rPr lang="ru-RU" altLang="ru-RU" sz="2400" i="1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88067" name="Line 3"/>
          <p:cNvSpPr>
            <a:spLocks noChangeShapeType="1"/>
          </p:cNvSpPr>
          <p:nvPr/>
        </p:nvSpPr>
        <p:spPr bwMode="auto">
          <a:xfrm flipH="1">
            <a:off x="2451100" y="1223963"/>
            <a:ext cx="1943100" cy="685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8068" name="Line 4"/>
          <p:cNvSpPr>
            <a:spLocks noChangeShapeType="1"/>
          </p:cNvSpPr>
          <p:nvPr/>
        </p:nvSpPr>
        <p:spPr bwMode="auto">
          <a:xfrm>
            <a:off x="4394200" y="1223963"/>
            <a:ext cx="1854200" cy="17478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8069" name="Oval 5"/>
          <p:cNvSpPr>
            <a:spLocks noChangeArrowheads="1"/>
          </p:cNvSpPr>
          <p:nvPr/>
        </p:nvSpPr>
        <p:spPr bwMode="auto">
          <a:xfrm>
            <a:off x="228600" y="1600200"/>
            <a:ext cx="4724400" cy="220980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uk-UA" altLang="ru-RU" sz="2400" b="1" i="1">
                <a:cs typeface="Times New Roman" pitchFamily="18" charset="0"/>
              </a:rPr>
              <a:t>Суб’єктом в</a:t>
            </a:r>
            <a:r>
              <a:rPr lang="ru-RU" altLang="ru-RU" sz="2400" b="1" i="1">
                <a:cs typeface="Times New Roman" pitchFamily="18" charset="0"/>
              </a:rPr>
              <a:t>ласн</a:t>
            </a:r>
            <a:r>
              <a:rPr lang="uk-UA" altLang="ru-RU" sz="2400" b="1" i="1">
                <a:cs typeface="Times New Roman" pitchFamily="18" charset="0"/>
              </a:rPr>
              <a:t>о</a:t>
            </a:r>
            <a:r>
              <a:rPr lang="ru-RU" altLang="ru-RU" sz="2400" b="1" i="1">
                <a:cs typeface="Times New Roman" pitchFamily="18" charset="0"/>
              </a:rPr>
              <a:t>ст</a:t>
            </a:r>
            <a:r>
              <a:rPr lang="uk-UA" altLang="ru-RU" sz="2400" b="1" i="1">
                <a:cs typeface="Times New Roman" pitchFamily="18" charset="0"/>
              </a:rPr>
              <a:t>і </a:t>
            </a:r>
            <a:r>
              <a:rPr lang="uk-UA" altLang="ru-RU" sz="2400" i="1">
                <a:cs typeface="Times New Roman" pitchFamily="18" charset="0"/>
              </a:rPr>
              <a:t>є окремий громадянин чи народ, юридичні особи та держава.</a:t>
            </a:r>
            <a:r>
              <a:rPr lang="ru-RU" altLang="ru-RU" sz="2400" i="1"/>
              <a:t> </a:t>
            </a:r>
          </a:p>
        </p:txBody>
      </p:sp>
      <p:sp>
        <p:nvSpPr>
          <p:cNvPr id="88070" name="Oval 6"/>
          <p:cNvSpPr>
            <a:spLocks noChangeArrowheads="1"/>
          </p:cNvSpPr>
          <p:nvPr/>
        </p:nvSpPr>
        <p:spPr bwMode="auto">
          <a:xfrm>
            <a:off x="4419600" y="2971800"/>
            <a:ext cx="4495800" cy="236220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uk-UA" altLang="ru-RU" sz="2400" b="1" i="1">
                <a:cs typeface="Times New Roman" pitchFamily="18" charset="0"/>
              </a:rPr>
              <a:t>Об’єктом в</a:t>
            </a:r>
            <a:r>
              <a:rPr lang="ru-RU" altLang="ru-RU" sz="2400" b="1" i="1">
                <a:cs typeface="Times New Roman" pitchFamily="18" charset="0"/>
              </a:rPr>
              <a:t>ласн</a:t>
            </a:r>
            <a:r>
              <a:rPr lang="uk-UA" altLang="ru-RU" sz="2400" b="1" i="1">
                <a:cs typeface="Times New Roman" pitchFamily="18" charset="0"/>
              </a:rPr>
              <a:t>о</a:t>
            </a:r>
            <a:r>
              <a:rPr lang="ru-RU" altLang="ru-RU" sz="2400" b="1" i="1">
                <a:cs typeface="Times New Roman" pitchFamily="18" charset="0"/>
              </a:rPr>
              <a:t>ст</a:t>
            </a:r>
            <a:r>
              <a:rPr lang="uk-UA" altLang="ru-RU" sz="2400" b="1" i="1">
                <a:cs typeface="Times New Roman" pitchFamily="18" charset="0"/>
              </a:rPr>
              <a:t>і </a:t>
            </a:r>
            <a:r>
              <a:rPr lang="uk-UA" altLang="ru-RU" sz="2400" i="1">
                <a:cs typeface="Times New Roman" pitchFamily="18" charset="0"/>
              </a:rPr>
              <a:t>є виробничі ресурси або засоби виробництва і створений продукт.</a:t>
            </a:r>
            <a:r>
              <a:rPr lang="ru-RU" altLang="ru-RU" sz="2400" i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animBg="1" autoUpdateAnimBg="0"/>
      <p:bldP spid="88067" grpId="0" animBg="1"/>
      <p:bldP spid="88068" grpId="0" animBg="1"/>
      <p:bldP spid="88069" grpId="0" animBg="1" autoUpdateAnimBg="0"/>
      <p:bldP spid="88070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3501">
              <a:srgbClr val="E6E6E6"/>
            </a:gs>
            <a:gs pos="16000">
              <a:srgbClr val="7D8496"/>
            </a:gs>
            <a:gs pos="23500">
              <a:srgbClr val="E6E6E6"/>
            </a:gs>
            <a:gs pos="42501">
              <a:srgbClr val="7D8496"/>
            </a:gs>
            <a:gs pos="50000">
              <a:srgbClr val="E6E6E6"/>
            </a:gs>
            <a:gs pos="57500">
              <a:srgbClr val="7D8496"/>
            </a:gs>
            <a:gs pos="76500">
              <a:srgbClr val="E6E6E6"/>
            </a:gs>
            <a:gs pos="84000">
              <a:srgbClr val="7D8496"/>
            </a:gs>
            <a:gs pos="96500">
              <a:srgbClr val="E6E6E6"/>
            </a:gs>
            <a:gs pos="100000">
              <a:srgbClr val="FFFF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AutoShape 2"/>
          <p:cNvSpPr>
            <a:spLocks noChangeArrowheads="1"/>
          </p:cNvSpPr>
          <p:nvPr/>
        </p:nvSpPr>
        <p:spPr bwMode="auto">
          <a:xfrm>
            <a:off x="0" y="457200"/>
            <a:ext cx="10058400" cy="6019800"/>
          </a:xfrm>
          <a:prstGeom prst="cloudCallout">
            <a:avLst>
              <a:gd name="adj1" fmla="val -46940"/>
              <a:gd name="adj2" fmla="val 49060"/>
            </a:avLst>
          </a:prstGeo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just" eaLnBrk="0" hangingPunct="0"/>
            <a:r>
              <a:rPr lang="uk-UA" altLang="ru-RU" sz="2800" b="1" i="1">
                <a:ea typeface="Arial Unicode MS" pitchFamily="34" charset="-128"/>
                <a:cs typeface="Arial Unicode MS" pitchFamily="34" charset="-128"/>
              </a:rPr>
              <a:t>Державна власність ділиться на:</a:t>
            </a:r>
            <a:endParaRPr lang="ru-RU" altLang="ru-RU" sz="2800" b="1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/>
            <a:r>
              <a:rPr lang="uk-UA" altLang="ru-RU" sz="2800" i="1">
                <a:latin typeface="Symbol" pitchFamily="18" charset="2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uk-UA" altLang="ru-RU" sz="2800" i="1">
                <a:cs typeface="Times New Roman" pitchFamily="18" charset="0"/>
              </a:rPr>
              <a:t>  </a:t>
            </a:r>
            <a:r>
              <a:rPr lang="uk-UA" altLang="ru-RU" sz="2800" i="1">
                <a:ea typeface="Arial Unicode MS" pitchFamily="34" charset="-128"/>
                <a:cs typeface="Arial Unicode MS" pitchFamily="34" charset="-128"/>
              </a:rPr>
              <a:t>власність державного підприємства;</a:t>
            </a:r>
            <a:endParaRPr lang="ru-RU" altLang="ru-RU" sz="2800" b="1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/>
            <a:r>
              <a:rPr lang="uk-UA" altLang="ru-RU" sz="2800" i="1">
                <a:latin typeface="Symbol" pitchFamily="18" charset="2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uk-UA" altLang="ru-RU" sz="2800" i="1">
                <a:cs typeface="Times New Roman" pitchFamily="18" charset="0"/>
              </a:rPr>
              <a:t>  </a:t>
            </a:r>
            <a:r>
              <a:rPr lang="uk-UA" altLang="ru-RU" sz="2800" i="1">
                <a:ea typeface="Arial Unicode MS" pitchFamily="34" charset="-128"/>
                <a:cs typeface="Arial Unicode MS" pitchFamily="34" charset="-128"/>
              </a:rPr>
              <a:t>комунальну власність;</a:t>
            </a:r>
            <a:endParaRPr lang="ru-RU" altLang="ru-RU" sz="2800" b="1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/>
            <a:r>
              <a:rPr lang="uk-UA" altLang="ru-RU" sz="2800" i="1">
                <a:latin typeface="Symbol" pitchFamily="18" charset="2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uk-UA" altLang="ru-RU" sz="2800" i="1">
                <a:cs typeface="Times New Roman" pitchFamily="18" charset="0"/>
              </a:rPr>
              <a:t>  </a:t>
            </a:r>
            <a:r>
              <a:rPr lang="uk-UA" altLang="ru-RU" sz="2800" i="1">
                <a:ea typeface="Arial Unicode MS" pitchFamily="34" charset="-128"/>
                <a:cs typeface="Arial Unicode MS" pitchFamily="34" charset="-128"/>
              </a:rPr>
              <a:t>власність державної установи;</a:t>
            </a:r>
            <a:endParaRPr lang="ru-RU" altLang="ru-RU" sz="2800" b="1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/>
            <a:r>
              <a:rPr lang="uk-UA" altLang="ru-RU" sz="2800" i="1"/>
              <a:t>- </a:t>
            </a:r>
            <a:r>
              <a:rPr lang="uk-UA" altLang="ru-RU" sz="2800" i="1">
                <a:ea typeface="Arial Unicode MS" pitchFamily="34" charset="-128"/>
                <a:cs typeface="Arial Unicode MS" pitchFamily="34" charset="-128"/>
              </a:rPr>
              <a:t>власність членів трудового колективу державного підприємства.</a:t>
            </a:r>
            <a:r>
              <a:rPr lang="ru-RU" altLang="ru-RU" sz="2800" i="1"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3501">
              <a:srgbClr val="E6E6E6"/>
            </a:gs>
            <a:gs pos="16000">
              <a:srgbClr val="7D8496"/>
            </a:gs>
            <a:gs pos="23500">
              <a:srgbClr val="E6E6E6"/>
            </a:gs>
            <a:gs pos="42501">
              <a:srgbClr val="7D8496"/>
            </a:gs>
            <a:gs pos="50000">
              <a:srgbClr val="E6E6E6"/>
            </a:gs>
            <a:gs pos="57500">
              <a:srgbClr val="7D8496"/>
            </a:gs>
            <a:gs pos="76500">
              <a:srgbClr val="E6E6E6"/>
            </a:gs>
            <a:gs pos="84000">
              <a:srgbClr val="7D8496"/>
            </a:gs>
            <a:gs pos="96500">
              <a:srgbClr val="E6E6E6"/>
            </a:gs>
            <a:gs pos="100000">
              <a:srgbClr val="FFFF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AutoShape 2"/>
          <p:cNvSpPr>
            <a:spLocks noChangeArrowheads="1"/>
          </p:cNvSpPr>
          <p:nvPr/>
        </p:nvSpPr>
        <p:spPr bwMode="auto">
          <a:xfrm>
            <a:off x="0" y="457200"/>
            <a:ext cx="10058400" cy="6019800"/>
          </a:xfrm>
          <a:prstGeom prst="cloudCallout">
            <a:avLst>
              <a:gd name="adj1" fmla="val -46940"/>
              <a:gd name="adj2" fmla="val 49060"/>
            </a:avLst>
          </a:prstGeo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just" eaLnBrk="0" hangingPunct="0"/>
            <a:r>
              <a:rPr lang="uk-UA" altLang="ru-RU" sz="2800" b="1" i="1">
                <a:ea typeface="Arial Unicode MS" pitchFamily="34" charset="-128"/>
                <a:cs typeface="Arial Unicode MS" pitchFamily="34" charset="-128"/>
              </a:rPr>
              <a:t>Приватна власність ділиться на:</a:t>
            </a:r>
            <a:endParaRPr lang="ru-RU" altLang="ru-RU" sz="2800" b="1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/>
            <a:r>
              <a:rPr lang="uk-UA" altLang="ru-RU" sz="2800" i="1">
                <a:latin typeface="Symbol" pitchFamily="18" charset="2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uk-UA" altLang="ru-RU" sz="2800" i="1">
                <a:ea typeface="Arial Unicode MS" pitchFamily="34" charset="-128"/>
                <a:cs typeface="Arial Unicode MS" pitchFamily="34" charset="-128"/>
              </a:rPr>
              <a:t>       індивідуальну власність приватної особи;</a:t>
            </a:r>
            <a:endParaRPr lang="ru-RU" altLang="ru-RU" sz="2800" b="1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/>
            <a:r>
              <a:rPr lang="uk-UA" altLang="ru-RU" sz="2800" i="1">
                <a:ea typeface="Arial Unicode MS" pitchFamily="34" charset="-128"/>
                <a:cs typeface="Arial Unicode MS" pitchFamily="34" charset="-128"/>
              </a:rPr>
              <a:t>-       власність сім’ї або спільна власність громадян;</a:t>
            </a:r>
            <a:endParaRPr lang="ru-RU" altLang="ru-RU" sz="2800" b="1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/>
            <a:r>
              <a:rPr lang="uk-UA" altLang="ru-RU" sz="2800" i="1">
                <a:ea typeface="Arial Unicode MS" pitchFamily="34" charset="-128"/>
                <a:cs typeface="Arial Unicode MS" pitchFamily="34" charset="-128"/>
              </a:rPr>
              <a:t>-       власність подружжя;</a:t>
            </a:r>
            <a:endParaRPr lang="uk-UA" altLang="ru-RU" sz="2800" i="1"/>
          </a:p>
          <a:p>
            <a:pPr algn="just" eaLnBrk="0" hangingPunct="0"/>
            <a:r>
              <a:rPr lang="uk-UA" altLang="ru-RU" sz="2800" i="1">
                <a:ea typeface="Arial Unicode MS" pitchFamily="34" charset="-128"/>
                <a:cs typeface="Arial Unicode MS" pitchFamily="34" charset="-128"/>
              </a:rPr>
              <a:t>власність осіб, що ведуть селянське (фермерське) господарство.</a:t>
            </a:r>
            <a:r>
              <a:rPr lang="ru-RU" altLang="ru-RU" sz="2800" i="1">
                <a:solidFill>
                  <a:schemeClr val="tx2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3501">
              <a:srgbClr val="E6E6E6"/>
            </a:gs>
            <a:gs pos="16000">
              <a:srgbClr val="7D8496"/>
            </a:gs>
            <a:gs pos="23500">
              <a:srgbClr val="E6E6E6"/>
            </a:gs>
            <a:gs pos="42501">
              <a:srgbClr val="7D8496"/>
            </a:gs>
            <a:gs pos="50000">
              <a:srgbClr val="E6E6E6"/>
            </a:gs>
            <a:gs pos="57500">
              <a:srgbClr val="7D8496"/>
            </a:gs>
            <a:gs pos="76500">
              <a:srgbClr val="E6E6E6"/>
            </a:gs>
            <a:gs pos="84000">
              <a:srgbClr val="7D8496"/>
            </a:gs>
            <a:gs pos="96500">
              <a:srgbClr val="E6E6E6"/>
            </a:gs>
            <a:gs pos="100000">
              <a:srgbClr val="FFFF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AutoShape 2"/>
          <p:cNvSpPr>
            <a:spLocks noChangeArrowheads="1"/>
          </p:cNvSpPr>
          <p:nvPr/>
        </p:nvSpPr>
        <p:spPr bwMode="auto">
          <a:xfrm>
            <a:off x="0" y="0"/>
            <a:ext cx="10058400" cy="6858000"/>
          </a:xfrm>
          <a:prstGeom prst="cloudCallout">
            <a:avLst>
              <a:gd name="adj1" fmla="val -46940"/>
              <a:gd name="adj2" fmla="val 49060"/>
            </a:avLst>
          </a:prstGeo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just" eaLnBrk="0" hangingPunct="0"/>
            <a:r>
              <a:rPr lang="uk-UA" altLang="ru-RU" sz="2800" b="1" i="1">
                <a:ea typeface="Arial Unicode MS" pitchFamily="34" charset="-128"/>
                <a:cs typeface="Arial Unicode MS" pitchFamily="34" charset="-128"/>
              </a:rPr>
              <a:t>Колективна власність ділиться на:</a:t>
            </a:r>
            <a:endParaRPr lang="ru-RU" altLang="ru-RU" sz="2800" b="1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/>
            <a:r>
              <a:rPr lang="uk-UA" altLang="ru-RU" sz="2800" i="1">
                <a:latin typeface="Symbol" pitchFamily="18" charset="2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uk-UA" altLang="ru-RU" sz="2800" i="1">
                <a:cs typeface="Times New Roman" pitchFamily="18" charset="0"/>
              </a:rPr>
              <a:t>       </a:t>
            </a:r>
            <a:r>
              <a:rPr lang="uk-UA" altLang="ru-RU" sz="2800" i="1">
                <a:ea typeface="Arial Unicode MS" pitchFamily="34" charset="-128"/>
                <a:cs typeface="Arial Unicode MS" pitchFamily="34" charset="-128"/>
              </a:rPr>
              <a:t>власність колективу орендарів;</a:t>
            </a:r>
            <a:endParaRPr lang="ru-RU" altLang="ru-RU" sz="2800" b="1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/>
            <a:r>
              <a:rPr lang="uk-UA" altLang="ru-RU" sz="2800" i="1">
                <a:latin typeface="Symbol" pitchFamily="18" charset="2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uk-UA" altLang="ru-RU" sz="2800" i="1">
                <a:cs typeface="Times New Roman" pitchFamily="18" charset="0"/>
              </a:rPr>
              <a:t>       </a:t>
            </a:r>
            <a:r>
              <a:rPr lang="uk-UA" altLang="ru-RU" sz="2800" i="1">
                <a:ea typeface="Arial Unicode MS" pitchFamily="34" charset="-128"/>
                <a:cs typeface="Arial Unicode MS" pitchFamily="34" charset="-128"/>
              </a:rPr>
              <a:t>власність колективного підприємства;</a:t>
            </a:r>
            <a:endParaRPr lang="ru-RU" altLang="ru-RU" sz="2800" b="1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/>
            <a:r>
              <a:rPr lang="uk-UA" altLang="ru-RU" sz="2800" i="1">
                <a:latin typeface="Symbol" pitchFamily="18" charset="2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uk-UA" altLang="ru-RU" sz="2800" i="1">
                <a:cs typeface="Times New Roman" pitchFamily="18" charset="0"/>
              </a:rPr>
              <a:t>       </a:t>
            </a:r>
            <a:r>
              <a:rPr lang="uk-UA" altLang="ru-RU" sz="2800" i="1">
                <a:ea typeface="Arial Unicode MS" pitchFamily="34" charset="-128"/>
                <a:cs typeface="Arial Unicode MS" pitchFamily="34" charset="-128"/>
              </a:rPr>
              <a:t>власність акціонерного товариства;</a:t>
            </a:r>
            <a:endParaRPr lang="ru-RU" altLang="ru-RU" sz="2800" b="1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/>
            <a:r>
              <a:rPr lang="uk-UA" altLang="ru-RU" sz="2800" i="1">
                <a:latin typeface="Symbol" pitchFamily="18" charset="2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uk-UA" altLang="ru-RU" sz="2800" i="1">
                <a:cs typeface="Times New Roman" pitchFamily="18" charset="0"/>
              </a:rPr>
              <a:t>       </a:t>
            </a:r>
            <a:r>
              <a:rPr lang="uk-UA" altLang="ru-RU" sz="2800" i="1">
                <a:ea typeface="Arial Unicode MS" pitchFamily="34" charset="-128"/>
                <a:cs typeface="Arial Unicode MS" pitchFamily="34" charset="-128"/>
              </a:rPr>
              <a:t>власність господарського об’єднання;</a:t>
            </a:r>
            <a:endParaRPr lang="ru-RU" altLang="ru-RU" sz="2800" b="1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/>
            <a:r>
              <a:rPr lang="uk-UA" altLang="ru-RU" sz="2800" i="1">
                <a:latin typeface="Symbol" pitchFamily="18" charset="2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uk-UA" altLang="ru-RU" sz="2800" i="1">
                <a:cs typeface="Times New Roman" pitchFamily="18" charset="0"/>
              </a:rPr>
              <a:t>       </a:t>
            </a:r>
            <a:r>
              <a:rPr lang="uk-UA" altLang="ru-RU" sz="2800" i="1">
                <a:ea typeface="Arial Unicode MS" pitchFamily="34" charset="-128"/>
                <a:cs typeface="Arial Unicode MS" pitchFamily="34" charset="-128"/>
              </a:rPr>
              <a:t>власність господарського товариства;</a:t>
            </a:r>
            <a:endParaRPr lang="ru-RU" altLang="ru-RU" sz="2800" b="1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/>
            <a:r>
              <a:rPr lang="uk-UA" altLang="ru-RU" sz="2800" i="1">
                <a:ea typeface="Arial Unicode MS" pitchFamily="34" charset="-128"/>
                <a:cs typeface="Arial Unicode MS" pitchFamily="34" charset="-128"/>
              </a:rPr>
              <a:t>власність громадського об’єднання</a:t>
            </a:r>
            <a:r>
              <a:rPr lang="uk-UA" altLang="ru-RU" sz="2800" i="1">
                <a:solidFill>
                  <a:srgbClr val="000000"/>
                </a:solidFill>
                <a:cs typeface="Times New Roman" pitchFamily="18" charset="0"/>
              </a:rPr>
              <a:t>.</a:t>
            </a:r>
            <a:r>
              <a:rPr lang="ru-RU" altLang="ru-RU" sz="2800" b="1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AE3B7"/>
            </a:gs>
            <a:gs pos="8999">
              <a:srgbClr val="A28949"/>
            </a:gs>
            <a:gs pos="15500">
              <a:srgbClr val="835E17"/>
            </a:gs>
            <a:gs pos="16500">
              <a:srgbClr val="BD922A"/>
            </a:gs>
            <a:gs pos="18500">
              <a:srgbClr val="FBE4AE"/>
            </a:gs>
            <a:gs pos="39500">
              <a:srgbClr val="BD922A"/>
            </a:gs>
            <a:gs pos="43500">
              <a:srgbClr val="BD922A"/>
            </a:gs>
            <a:gs pos="50000">
              <a:srgbClr val="FBE4AE"/>
            </a:gs>
            <a:gs pos="56500">
              <a:srgbClr val="BD922A"/>
            </a:gs>
            <a:gs pos="60501">
              <a:srgbClr val="BD922A"/>
            </a:gs>
            <a:gs pos="81500">
              <a:srgbClr val="FBE4AE"/>
            </a:gs>
            <a:gs pos="83500">
              <a:srgbClr val="BD922A"/>
            </a:gs>
            <a:gs pos="84500">
              <a:srgbClr val="835E17"/>
            </a:gs>
            <a:gs pos="91001">
              <a:srgbClr val="A28949"/>
            </a:gs>
            <a:gs pos="100000">
              <a:srgbClr val="FAE3B7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AutoShape 2"/>
          <p:cNvSpPr>
            <a:spLocks noChangeArrowheads="1"/>
          </p:cNvSpPr>
          <p:nvPr/>
        </p:nvSpPr>
        <p:spPr bwMode="auto">
          <a:xfrm>
            <a:off x="0" y="0"/>
            <a:ext cx="10287000" cy="6629400"/>
          </a:xfrm>
          <a:prstGeom prst="cloudCallout">
            <a:avLst>
              <a:gd name="adj1" fmla="val -46940"/>
              <a:gd name="adj2" fmla="val 49060"/>
            </a:avLst>
          </a:prstGeom>
          <a:gradFill rotWithShape="0">
            <a:gsLst>
              <a:gs pos="0">
                <a:srgbClr val="E6DCAC"/>
              </a:gs>
              <a:gs pos="11500">
                <a:srgbClr val="C7AC4C"/>
              </a:gs>
              <a:gs pos="27500">
                <a:srgbClr val="E6D78A"/>
              </a:gs>
              <a:gs pos="35000">
                <a:srgbClr val="C7AC4C"/>
              </a:gs>
              <a:gs pos="44000">
                <a:srgbClr val="E6D78A"/>
              </a:gs>
              <a:gs pos="50000">
                <a:srgbClr val="E6DCAC"/>
              </a:gs>
              <a:gs pos="56000">
                <a:srgbClr val="E6D78A"/>
              </a:gs>
              <a:gs pos="65000">
                <a:srgbClr val="C7AC4C"/>
              </a:gs>
              <a:gs pos="72500">
                <a:srgbClr val="E6D78A"/>
              </a:gs>
              <a:gs pos="88500">
                <a:srgbClr val="C7AC4C"/>
              </a:gs>
              <a:gs pos="100000">
                <a:srgbClr val="E6DCAC"/>
              </a:gs>
            </a:gsLst>
            <a:lin ang="189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 eaLnBrk="0" hangingPunct="0"/>
            <a:r>
              <a:rPr lang="ru-RU" altLang="ru-RU" sz="3600" b="1" i="1">
                <a:solidFill>
                  <a:srgbClr val="663300"/>
                </a:solidFill>
                <a:latin typeface="Showcard Gothic" pitchFamily="82" charset="0"/>
              </a:rPr>
              <a:t>Підприєм</a:t>
            </a:r>
            <a:r>
              <a:rPr lang="uk-UA" altLang="ru-RU" sz="3600" b="1" i="1">
                <a:solidFill>
                  <a:srgbClr val="663300"/>
                </a:solidFill>
                <a:latin typeface="Showcard Gothic" pitchFamily="82" charset="0"/>
              </a:rPr>
              <a:t>ниц</a:t>
            </a:r>
            <a:r>
              <a:rPr lang="ru-RU" altLang="ru-RU" sz="3600" b="1" i="1">
                <a:solidFill>
                  <a:srgbClr val="663300"/>
                </a:solidFill>
                <a:latin typeface="Showcard Gothic" pitchFamily="82" charset="0"/>
              </a:rPr>
              <a:t>тво</a:t>
            </a:r>
            <a:r>
              <a:rPr lang="ru-RU" altLang="ru-RU" sz="1400" b="1"/>
              <a:t> </a:t>
            </a:r>
            <a:r>
              <a:rPr lang="ru-RU" altLang="ru-RU" sz="2800" b="1" i="1"/>
              <a:t>– </a:t>
            </a:r>
            <a:r>
              <a:rPr lang="uk-UA" altLang="ru-RU" sz="2800" b="1" i="1">
                <a:cs typeface="Times New Roman" pitchFamily="18" charset="0"/>
              </a:rPr>
              <a:t>це безпосередня самостійна, систематична, на власний ризик діяльність з виробництва продукції, виконання робіт, надання послуг з метою отримання прибутку, яка здійснюється фізичними та юридичними особами, зареєстрованими як суб’єкти підприємницької діяльності у порядку, встановленому законодавством.</a:t>
            </a:r>
            <a:r>
              <a:rPr lang="ru-RU" altLang="ru-RU" sz="2800" b="1" i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CC0000"/>
            </a:gs>
            <a:gs pos="100000">
              <a:srgbClr val="CC0000">
                <a:gamma/>
                <a:shade val="46275"/>
                <a:invGamma/>
              </a:srgb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50000">
                <a:srgbClr val="CC0000"/>
              </a:gs>
              <a:gs pos="100000">
                <a:srgbClr val="FFFFFF"/>
              </a:gs>
            </a:gsLst>
            <a:lin ang="189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uk-UA" altLang="ru-RU" sz="3200" b="1" i="1">
                <a:solidFill>
                  <a:srgbClr val="FF3300"/>
                </a:solidFill>
                <a:cs typeface="Times New Roman" pitchFamily="18" charset="0"/>
              </a:rPr>
              <a:t>Основні завдання, які вирішуються на початку підприємницької діяльності:</a:t>
            </a:r>
            <a:r>
              <a:rPr lang="ru-RU" altLang="ru-RU" sz="3200" b="1" i="1">
                <a:solidFill>
                  <a:srgbClr val="FF3300"/>
                </a:solidFill>
              </a:rPr>
              <a:t> </a:t>
            </a:r>
            <a:endParaRPr lang="ru-RU" altLang="ru-RU" sz="3200" i="1">
              <a:solidFill>
                <a:schemeClr val="bg1"/>
              </a:solidFill>
            </a:endParaRPr>
          </a:p>
          <a:p>
            <a:pPr algn="just" eaLnBrk="0" hangingPunct="0">
              <a:buFont typeface="Wingdings" pitchFamily="2" charset="2"/>
              <a:buChar char="Ø"/>
            </a:pPr>
            <a:r>
              <a:rPr lang="uk-UA" altLang="ru-RU" sz="2200" b="1" i="1">
                <a:cs typeface="Times New Roman" pitchFamily="18" charset="0"/>
              </a:rPr>
              <a:t>На даному етапі після вивчення кон’юнктури ринку і співставлення даних цього аналізу із власними цілями, вибираємо масштаб діяльності, який виражено залежить від форми даної підприємницької діяльності.</a:t>
            </a:r>
            <a:endParaRPr lang="ru-RU" altLang="ru-RU" sz="2200" b="1" i="1">
              <a:cs typeface="Times New Roman" pitchFamily="18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uk-UA" altLang="ru-RU" sz="2200" b="1" i="1">
                <a:cs typeface="Times New Roman" pitchFamily="18" charset="0"/>
              </a:rPr>
              <a:t>1. Вибір сфери і масштабів діяльності</a:t>
            </a:r>
            <a:endParaRPr lang="ru-RU" altLang="ru-RU" sz="2200" b="1" i="1">
              <a:cs typeface="Times New Roman" pitchFamily="18" charset="0"/>
            </a:endParaRPr>
          </a:p>
          <a:p>
            <a:pPr algn="just" eaLnBrk="0" hangingPunct="0">
              <a:buFont typeface="Wingdings" pitchFamily="2" charset="2"/>
              <a:buChar char="Ø"/>
            </a:pPr>
            <a:r>
              <a:rPr lang="uk-UA" altLang="ru-RU" sz="2200" b="1" i="1">
                <a:cs typeface="Times New Roman" pitchFamily="18" charset="0"/>
              </a:rPr>
              <a:t>2. Вибір місця розташування підприємства</a:t>
            </a:r>
            <a:endParaRPr lang="ru-RU" altLang="ru-RU" sz="2200" b="1" i="1">
              <a:cs typeface="Times New Roman" pitchFamily="18" charset="0"/>
            </a:endParaRPr>
          </a:p>
          <a:p>
            <a:pPr algn="just" eaLnBrk="0" hangingPunct="0">
              <a:buFont typeface="Wingdings" pitchFamily="2" charset="2"/>
              <a:buChar char="Ø"/>
            </a:pPr>
            <a:r>
              <a:rPr lang="uk-UA" altLang="ru-RU" sz="2200" b="1" i="1">
                <a:cs typeface="Times New Roman" pitchFamily="18" charset="0"/>
              </a:rPr>
              <a:t>Після вибору сфери і масштабів діяльності, вибираємо найоптимальніше місце розташування підприємства.</a:t>
            </a:r>
            <a:endParaRPr lang="ru-RU" altLang="ru-RU" sz="2200" b="1" i="1">
              <a:cs typeface="Times New Roman" pitchFamily="18" charset="0"/>
            </a:endParaRPr>
          </a:p>
          <a:p>
            <a:pPr algn="just" eaLnBrk="0" hangingPunct="0">
              <a:buFont typeface="Wingdings" pitchFamily="2" charset="2"/>
              <a:buChar char="Ø"/>
            </a:pPr>
            <a:r>
              <a:rPr lang="uk-UA" altLang="ru-RU" sz="2200" b="1" i="1">
                <a:cs typeface="Times New Roman" pitchFamily="18" charset="0"/>
              </a:rPr>
              <a:t>3. Вибір форми підприємницької діяльності</a:t>
            </a:r>
            <a:endParaRPr lang="ru-RU" altLang="ru-RU" sz="2200" b="1" i="1">
              <a:cs typeface="Times New Roman" pitchFamily="18" charset="0"/>
            </a:endParaRPr>
          </a:p>
          <a:p>
            <a:pPr algn="just" eaLnBrk="0" hangingPunct="0">
              <a:buFont typeface="Wingdings" pitchFamily="2" charset="2"/>
              <a:buChar char="Ø"/>
            </a:pPr>
            <a:r>
              <a:rPr lang="uk-UA" altLang="ru-RU" sz="2200" b="1" i="1">
                <a:cs typeface="Times New Roman" pitchFamily="18" charset="0"/>
              </a:rPr>
              <a:t>Враховуючи існуючу і прогнозуючи майбутню зовнішню і внутрішню політику держави, вибираємо форму підприємницької діяльності.</a:t>
            </a:r>
            <a:endParaRPr lang="ru-RU" altLang="ru-RU" sz="2200" b="1" i="1">
              <a:cs typeface="Times New Roman" pitchFamily="18" charset="0"/>
            </a:endParaRPr>
          </a:p>
          <a:p>
            <a:pPr algn="just" eaLnBrk="0" hangingPunct="0">
              <a:buFont typeface="Wingdings" pitchFamily="2" charset="2"/>
              <a:buChar char="Ø"/>
            </a:pPr>
            <a:r>
              <a:rPr lang="uk-UA" altLang="ru-RU" sz="2200" b="1" i="1">
                <a:cs typeface="Times New Roman" pitchFamily="18" charset="0"/>
              </a:rPr>
              <a:t>4. Фінансування та інвестування діяльності</a:t>
            </a:r>
            <a:endParaRPr lang="ru-RU" altLang="ru-RU" sz="2200" b="1" i="1">
              <a:cs typeface="Times New Roman" pitchFamily="18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uk-UA" altLang="ru-RU" sz="2200" b="1" i="1">
                <a:cs typeface="Times New Roman" pitchFamily="18" charset="0"/>
              </a:rPr>
              <a:t>На даному етапі після глибокого аналізу ринково-конкурентної ситуації і співставлення із власними інноваційними можливостями, розраховуємо масштаби фінансових вкладень у дану підприємницьку діяльність.</a:t>
            </a:r>
            <a:r>
              <a:rPr lang="ru-RU" altLang="ru-RU" sz="2400" b="1" i="1">
                <a:solidFill>
                  <a:srgbClr val="FF9999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FF"/>
            </a:gs>
            <a:gs pos="100000">
              <a:srgbClr val="FF66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AutoShape 3"/>
          <p:cNvSpPr>
            <a:spLocks noChangeArrowheads="1"/>
          </p:cNvSpPr>
          <p:nvPr/>
        </p:nvSpPr>
        <p:spPr bwMode="auto">
          <a:xfrm>
            <a:off x="304800" y="381000"/>
            <a:ext cx="8458200" cy="6172200"/>
          </a:xfrm>
          <a:prstGeom prst="cloudCallout">
            <a:avLst>
              <a:gd name="adj1" fmla="val -30630"/>
              <a:gd name="adj2" fmla="val 25875"/>
            </a:avLst>
          </a:prstGeom>
          <a:gradFill rotWithShape="0">
            <a:gsLst>
              <a:gs pos="0">
                <a:srgbClr val="FF6600"/>
              </a:gs>
              <a:gs pos="100000">
                <a:srgbClr val="FFFF66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 eaLnBrk="0" hangingPunct="0"/>
            <a:r>
              <a:rPr lang="uk-UA" altLang="ru-RU" sz="3200" b="1" i="1">
                <a:solidFill>
                  <a:srgbClr val="660033"/>
                </a:solidFill>
                <a:cs typeface="Times New Roman" pitchFamily="18" charset="0"/>
              </a:rPr>
              <a:t>Бізнес - план </a:t>
            </a:r>
            <a:r>
              <a:rPr lang="uk-UA" altLang="ru-RU" sz="3200" i="1">
                <a:solidFill>
                  <a:srgbClr val="660033"/>
                </a:solidFill>
                <a:cs typeface="Times New Roman" pitchFamily="18" charset="0"/>
              </a:rPr>
              <a:t>– </a:t>
            </a:r>
            <a:endParaRPr lang="uk-UA" altLang="ru-RU" sz="3200" i="1">
              <a:solidFill>
                <a:srgbClr val="660033"/>
              </a:solidFill>
            </a:endParaRPr>
          </a:p>
          <a:p>
            <a:pPr algn="ctr" eaLnBrk="0" hangingPunct="0"/>
            <a:r>
              <a:rPr lang="uk-UA" altLang="ru-RU" sz="3200" i="1">
                <a:solidFill>
                  <a:srgbClr val="660033"/>
                </a:solidFill>
                <a:cs typeface="Times New Roman" pitchFamily="18" charset="0"/>
              </a:rPr>
              <a:t>це ретельно підготовлений документ, який розкриває всі сторони господарської діяльності і є формою експертної оцінки доцільності та ефективності здійснення нової господарської діяльності.</a:t>
            </a:r>
            <a:r>
              <a:rPr lang="ru-RU" altLang="ru-RU" sz="2400" i="1">
                <a:solidFill>
                  <a:srgbClr val="660033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FF"/>
            </a:gs>
            <a:gs pos="100000">
              <a:srgbClr val="CC66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AutoShape 2"/>
          <p:cNvSpPr>
            <a:spLocks noChangeArrowheads="1"/>
          </p:cNvSpPr>
          <p:nvPr/>
        </p:nvSpPr>
        <p:spPr bwMode="auto">
          <a:xfrm>
            <a:off x="0" y="381000"/>
            <a:ext cx="9144000" cy="58674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uk-UA" altLang="ru-RU" sz="3200" b="1" i="1">
                <a:solidFill>
                  <a:srgbClr val="000066"/>
                </a:solidFill>
              </a:rPr>
              <a:t>Основні завдання б</a:t>
            </a:r>
            <a:r>
              <a:rPr lang="uk-UA" altLang="ru-RU" sz="3200" b="1" i="1">
                <a:solidFill>
                  <a:srgbClr val="000066"/>
                </a:solidFill>
                <a:cs typeface="Times New Roman" pitchFamily="18" charset="0"/>
              </a:rPr>
              <a:t>ізнес – план</a:t>
            </a:r>
            <a:r>
              <a:rPr lang="uk-UA" altLang="ru-RU" sz="3200" b="1" i="1">
                <a:solidFill>
                  <a:srgbClr val="000066"/>
                </a:solidFill>
              </a:rPr>
              <a:t>у:</a:t>
            </a:r>
            <a:r>
              <a:rPr lang="uk-UA" altLang="ru-RU" sz="3200" i="1">
                <a:solidFill>
                  <a:srgbClr val="000066"/>
                </a:solidFill>
                <a:cs typeface="Times New Roman" pitchFamily="18" charset="0"/>
              </a:rPr>
              <a:t> </a:t>
            </a:r>
            <a:endParaRPr lang="uk-UA" altLang="ru-RU" sz="3200" i="1">
              <a:solidFill>
                <a:srgbClr val="000066"/>
              </a:solidFill>
            </a:endParaRPr>
          </a:p>
          <a:p>
            <a:pPr algn="ctr" eaLnBrk="0" hangingPunct="0"/>
            <a:endParaRPr lang="uk-UA" altLang="ru-RU" sz="3200" i="1">
              <a:solidFill>
                <a:srgbClr val="000066"/>
              </a:solidFill>
            </a:endParaRPr>
          </a:p>
          <a:p>
            <a:pPr algn="ctr" eaLnBrk="0" hangingPunct="0"/>
            <a:r>
              <a:rPr lang="ru-RU" altLang="ru-RU" sz="2400" i="1">
                <a:solidFill>
                  <a:srgbClr val="000066"/>
                </a:solidFill>
                <a:cs typeface="Times New Roman" pitchFamily="18" charset="0"/>
              </a:rPr>
              <a:t>1.     </a:t>
            </a:r>
            <a:r>
              <a:rPr lang="uk-UA" altLang="ru-RU" sz="2400" i="1">
                <a:solidFill>
                  <a:srgbClr val="000066"/>
                </a:solidFill>
                <a:cs typeface="Times New Roman" pitchFamily="18" charset="0"/>
              </a:rPr>
              <a:t>Оцінка новизни і перспективності підприємницької ідеї.</a:t>
            </a:r>
            <a:endParaRPr lang="ru-RU" altLang="ru-RU" sz="2400" i="1">
              <a:solidFill>
                <a:srgbClr val="000066"/>
              </a:solidFill>
              <a:cs typeface="Times New Roman" pitchFamily="18" charset="0"/>
            </a:endParaRPr>
          </a:p>
          <a:p>
            <a:pPr algn="ctr" eaLnBrk="0" hangingPunct="0"/>
            <a:r>
              <a:rPr lang="ru-RU" altLang="ru-RU" sz="2400" i="1">
                <a:solidFill>
                  <a:srgbClr val="000066"/>
                </a:solidFill>
                <a:cs typeface="Times New Roman" pitchFamily="18" charset="0"/>
              </a:rPr>
              <a:t>2.     </a:t>
            </a:r>
            <a:r>
              <a:rPr lang="uk-UA" altLang="ru-RU" sz="2400" i="1">
                <a:solidFill>
                  <a:srgbClr val="000066"/>
                </a:solidFill>
                <a:cs typeface="Times New Roman" pitchFamily="18" charset="0"/>
              </a:rPr>
              <a:t>Аналіз слабких і сильних сторін підприємницької ідеї.</a:t>
            </a:r>
            <a:endParaRPr lang="ru-RU" altLang="ru-RU" sz="2400" i="1">
              <a:solidFill>
                <a:srgbClr val="000066"/>
              </a:solidFill>
              <a:cs typeface="Times New Roman" pitchFamily="18" charset="0"/>
            </a:endParaRPr>
          </a:p>
          <a:p>
            <a:pPr algn="ctr" eaLnBrk="0" hangingPunct="0"/>
            <a:r>
              <a:rPr lang="ru-RU" altLang="ru-RU" sz="2400" i="1">
                <a:solidFill>
                  <a:srgbClr val="000066"/>
                </a:solidFill>
                <a:cs typeface="Times New Roman" pitchFamily="18" charset="0"/>
              </a:rPr>
              <a:t>3.     </a:t>
            </a:r>
            <a:r>
              <a:rPr lang="uk-UA" altLang="ru-RU" sz="2400" i="1">
                <a:solidFill>
                  <a:srgbClr val="000066"/>
                </a:solidFill>
                <a:cs typeface="Times New Roman" pitchFamily="18" charset="0"/>
              </a:rPr>
              <a:t>Визначення витрат, джерел і величини фінансових ресурсів.</a:t>
            </a:r>
            <a:endParaRPr lang="ru-RU" altLang="ru-RU" sz="2400" i="1">
              <a:solidFill>
                <a:srgbClr val="000066"/>
              </a:solidFill>
              <a:cs typeface="Times New Roman" pitchFamily="18" charset="0"/>
            </a:endParaRPr>
          </a:p>
          <a:p>
            <a:pPr algn="ctr" eaLnBrk="0" hangingPunct="0"/>
            <a:r>
              <a:rPr lang="ru-RU" altLang="ru-RU" sz="2400" i="1">
                <a:solidFill>
                  <a:srgbClr val="000066"/>
                </a:solidFill>
                <a:cs typeface="Times New Roman" pitchFamily="18" charset="0"/>
              </a:rPr>
              <a:t>4.     </a:t>
            </a:r>
            <a:r>
              <a:rPr lang="uk-UA" altLang="ru-RU" sz="2400" i="1">
                <a:solidFill>
                  <a:srgbClr val="000066"/>
                </a:solidFill>
                <a:cs typeface="Times New Roman" pitchFamily="18" charset="0"/>
              </a:rPr>
              <a:t>Побудова концепції підприємницької діяльності та визначення її стратегії.</a:t>
            </a:r>
            <a:endParaRPr lang="ru-RU" altLang="ru-RU" sz="2400" i="1">
              <a:solidFill>
                <a:srgbClr val="000066"/>
              </a:solidFill>
              <a:cs typeface="Times New Roman" pitchFamily="18" charset="0"/>
            </a:endParaRPr>
          </a:p>
          <a:p>
            <a:pPr algn="ctr" eaLnBrk="0" hangingPunct="0"/>
            <a:r>
              <a:rPr lang="ru-RU" altLang="ru-RU" sz="2400" i="1">
                <a:solidFill>
                  <a:srgbClr val="000066"/>
                </a:solidFill>
                <a:cs typeface="Times New Roman" pitchFamily="18" charset="0"/>
              </a:rPr>
              <a:t>5.     </a:t>
            </a:r>
            <a:r>
              <a:rPr lang="uk-UA" altLang="ru-RU" sz="2400" i="1">
                <a:solidFill>
                  <a:srgbClr val="000066"/>
                </a:solidFill>
                <a:cs typeface="Times New Roman" pitchFamily="18" charset="0"/>
              </a:rPr>
              <a:t>Оцінка кон’юнктури ринку.</a:t>
            </a:r>
            <a:endParaRPr lang="ru-RU" altLang="ru-RU" sz="2400" i="1">
              <a:solidFill>
                <a:srgbClr val="000066"/>
              </a:solidFill>
              <a:cs typeface="Times New Roman" pitchFamily="18" charset="0"/>
            </a:endParaRPr>
          </a:p>
          <a:p>
            <a:pPr algn="ctr" eaLnBrk="0" hangingPunct="0"/>
            <a:r>
              <a:rPr lang="ru-RU" altLang="ru-RU" sz="2400" i="1">
                <a:solidFill>
                  <a:srgbClr val="000066"/>
                </a:solidFill>
                <a:cs typeface="Times New Roman" pitchFamily="18" charset="0"/>
              </a:rPr>
              <a:t>6.     </a:t>
            </a:r>
            <a:r>
              <a:rPr lang="uk-UA" altLang="ru-RU" sz="2400" i="1">
                <a:solidFill>
                  <a:srgbClr val="000066"/>
                </a:solidFill>
                <a:cs typeface="Times New Roman" pitchFamily="18" charset="0"/>
              </a:rPr>
              <a:t>Вивчення діяльності конкурентів.</a:t>
            </a:r>
            <a:endParaRPr lang="ru-RU" altLang="ru-RU" sz="2400" i="1">
              <a:solidFill>
                <a:srgbClr val="000066"/>
              </a:solidFill>
              <a:cs typeface="Times New Roman" pitchFamily="18" charset="0"/>
            </a:endParaRPr>
          </a:p>
          <a:p>
            <a:pPr algn="ctr" eaLnBrk="0" hangingPunct="0"/>
            <a:r>
              <a:rPr lang="ru-RU" altLang="ru-RU" sz="2400" i="1">
                <a:solidFill>
                  <a:srgbClr val="000066"/>
                </a:solidFill>
                <a:cs typeface="Times New Roman" pitchFamily="18" charset="0"/>
              </a:rPr>
              <a:t>7.     </a:t>
            </a:r>
            <a:r>
              <a:rPr lang="uk-UA" altLang="ru-RU" sz="2400" i="1">
                <a:solidFill>
                  <a:srgbClr val="000066"/>
                </a:solidFill>
                <a:cs typeface="Times New Roman" pitchFamily="18" charset="0"/>
              </a:rPr>
              <a:t>Визначення ступеня можливого господарського ризику.</a:t>
            </a:r>
            <a:endParaRPr lang="ru-RU" altLang="ru-RU" sz="2400" i="1">
              <a:solidFill>
                <a:srgbClr val="000066"/>
              </a:solidFill>
              <a:cs typeface="Times New Roman" pitchFamily="18" charset="0"/>
            </a:endParaRPr>
          </a:p>
          <a:p>
            <a:pPr algn="ctr" eaLnBrk="0" hangingPunct="0"/>
            <a:r>
              <a:rPr lang="ru-RU" altLang="ru-RU" sz="2400" i="1">
                <a:solidFill>
                  <a:srgbClr val="000066"/>
                </a:solidFill>
                <a:cs typeface="Times New Roman" pitchFamily="18" charset="0"/>
              </a:rPr>
              <a:t>8.     </a:t>
            </a:r>
            <a:r>
              <a:rPr lang="uk-UA" altLang="ru-RU" sz="2400" i="1">
                <a:solidFill>
                  <a:srgbClr val="000066"/>
                </a:solidFill>
                <a:cs typeface="Times New Roman" pitchFamily="18" charset="0"/>
              </a:rPr>
              <a:t>Пошук надійних партнерів для розробки і реалізації інноваційно- інвестиційного проекту.</a:t>
            </a:r>
            <a:endParaRPr lang="ru-RU" altLang="ru-RU" sz="2400" i="1">
              <a:solidFill>
                <a:srgbClr val="000066"/>
              </a:solidFill>
              <a:cs typeface="Times New Roman" pitchFamily="18" charset="0"/>
            </a:endParaRPr>
          </a:p>
          <a:p>
            <a:pPr algn="ctr" eaLnBrk="0" hangingPunct="0"/>
            <a:r>
              <a:rPr lang="uk-UA" altLang="ru-RU" sz="2400" i="1">
                <a:solidFill>
                  <a:srgbClr val="000066"/>
                </a:solidFill>
                <a:cs typeface="Times New Roman" pitchFamily="18" charset="0"/>
              </a:rPr>
              <a:t>Прогнозування очікуваних результатів діяльності на три-п’ять років.</a:t>
            </a:r>
            <a:r>
              <a:rPr lang="ru-RU" altLang="ru-RU" sz="3200" i="1">
                <a:solidFill>
                  <a:srgbClr val="000066"/>
                </a:solidFill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0" y="0"/>
            <a:ext cx="9144000" cy="5867400"/>
          </a:xfrm>
          <a:prstGeom prst="cloudCallout">
            <a:avLst>
              <a:gd name="adj1" fmla="val -45208"/>
              <a:gd name="adj2" fmla="val 61037"/>
            </a:avLst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 eaLnBrk="0" hangingPunct="0"/>
            <a:r>
              <a:rPr lang="uk-UA" altLang="ru-RU" sz="3200" b="1" i="1">
                <a:solidFill>
                  <a:srgbClr val="FF99CC"/>
                </a:solidFill>
                <a:cs typeface="Times New Roman" pitchFamily="18" charset="0"/>
              </a:rPr>
              <a:t>Об’єктом підприємницької діяльності є </a:t>
            </a:r>
            <a:endParaRPr lang="uk-UA" altLang="ru-RU" sz="3200" b="1" i="1">
              <a:solidFill>
                <a:srgbClr val="FF99CC"/>
              </a:solidFill>
            </a:endParaRPr>
          </a:p>
          <a:p>
            <a:pPr algn="ctr" eaLnBrk="0" hangingPunct="0"/>
            <a:r>
              <a:rPr lang="uk-UA" altLang="ru-RU" sz="2800" b="1" i="1">
                <a:solidFill>
                  <a:srgbClr val="FF99CC"/>
                </a:solidFill>
                <a:cs typeface="Times New Roman" pitchFamily="18" charset="0"/>
              </a:rPr>
              <a:t>господарська діяльність, спрямована на отримання економічної вигоди і насамперед на привласнення додаткового прибутку методами, що не виходять за рамки чинного законодавства.</a:t>
            </a:r>
            <a:r>
              <a:rPr lang="ru-RU" altLang="ru-RU" sz="2800" b="1" i="1">
                <a:solidFill>
                  <a:srgbClr val="FF99CC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0066"/>
            </a:gs>
            <a:gs pos="100000">
              <a:srgbClr val="FF9900"/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AutoShape 4"/>
          <p:cNvSpPr>
            <a:spLocks noChangeArrowheads="1"/>
          </p:cNvSpPr>
          <p:nvPr/>
        </p:nvSpPr>
        <p:spPr bwMode="auto">
          <a:xfrm>
            <a:off x="1066800" y="685800"/>
            <a:ext cx="7391400" cy="5334000"/>
          </a:xfrm>
          <a:prstGeom prst="cloudCallout">
            <a:avLst>
              <a:gd name="adj1" fmla="val -50838"/>
              <a:gd name="adj2" fmla="val 44764"/>
            </a:avLst>
          </a:prstGeom>
          <a:gradFill rotWithShape="0">
            <a:gsLst>
              <a:gs pos="0">
                <a:srgbClr val="CC3300"/>
              </a:gs>
              <a:gs pos="100000">
                <a:srgbClr val="FFCC00"/>
              </a:gs>
            </a:gsLst>
            <a:lin ang="27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 eaLnBrk="0" hangingPunct="0"/>
            <a:r>
              <a:rPr lang="uk-UA" altLang="ru-RU" sz="2800" b="1" i="1">
                <a:cs typeface="Times New Roman" pitchFamily="18" charset="0"/>
              </a:rPr>
              <a:t>Суб’єкти підприємницької діяльності </a:t>
            </a:r>
            <a:r>
              <a:rPr lang="uk-UA" altLang="ru-RU" sz="2800" i="1">
                <a:cs typeface="Times New Roman" pitchFamily="18" charset="0"/>
              </a:rPr>
              <a:t>– </a:t>
            </a:r>
            <a:endParaRPr lang="uk-UA" altLang="ru-RU" sz="2800" i="1"/>
          </a:p>
          <a:p>
            <a:pPr algn="ctr" eaLnBrk="0" hangingPunct="0"/>
            <a:r>
              <a:rPr lang="uk-UA" altLang="ru-RU" sz="2800" i="1">
                <a:cs typeface="Times New Roman" pitchFamily="18" charset="0"/>
              </a:rPr>
              <a:t>це громадяни, юридичні особи і об’єднання громадян, що здійснюють підприємницьку діяльність у рамках чинного законодавства.</a:t>
            </a:r>
            <a:r>
              <a:rPr lang="ru-RU" altLang="ru-RU" sz="2400" i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2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9900"/>
            </a:gs>
            <a:gs pos="100000">
              <a:srgbClr val="660066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AutoShape 2"/>
          <p:cNvSpPr>
            <a:spLocks noChangeArrowheads="1"/>
          </p:cNvSpPr>
          <p:nvPr/>
        </p:nvSpPr>
        <p:spPr bwMode="auto">
          <a:xfrm>
            <a:off x="0" y="0"/>
            <a:ext cx="9144000" cy="6629400"/>
          </a:xfrm>
          <a:prstGeom prst="cloudCallout">
            <a:avLst>
              <a:gd name="adj1" fmla="val -46940"/>
              <a:gd name="adj2" fmla="val 49060"/>
            </a:avLst>
          </a:prstGeom>
          <a:gradFill rotWithShape="0">
            <a:gsLst>
              <a:gs pos="0">
                <a:srgbClr val="660033"/>
              </a:gs>
              <a:gs pos="100000">
                <a:srgbClr val="FF99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 eaLnBrk="0" hangingPunct="0"/>
            <a:r>
              <a:rPr lang="ru-RU" altLang="ru-RU" sz="3200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Підприємець має право на:</a:t>
            </a:r>
            <a:r>
              <a:rPr lang="ru-RU" altLang="ru-RU" sz="3200" i="1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uk-UA" altLang="ru-RU" sz="3200" i="1">
                <a:solidFill>
                  <a:schemeClr val="bg1"/>
                </a:solidFill>
                <a:cs typeface="Times New Roman" pitchFamily="18" charset="0"/>
              </a:rPr>
              <a:t>   </a:t>
            </a:r>
            <a:r>
              <a:rPr lang="uk-UA" altLang="ru-RU" sz="2800" i="1">
                <a:solidFill>
                  <a:schemeClr val="bg1"/>
                </a:solidFill>
                <a:cs typeface="Times New Roman" pitchFamily="18" charset="0"/>
              </a:rPr>
              <a:t>вільний вибір діяльності;</a:t>
            </a:r>
            <a:endParaRPr lang="ru-RU" altLang="ru-RU" sz="2800" i="1">
              <a:solidFill>
                <a:schemeClr val="bg1"/>
              </a:solidFill>
              <a:cs typeface="Times New Roman" pitchFamily="18" charset="0"/>
            </a:endParaRPr>
          </a:p>
          <a:p>
            <a:pPr algn="ctr" eaLnBrk="0" hangingPunct="0"/>
            <a:r>
              <a:rPr lang="uk-UA" altLang="ru-RU" sz="2800" i="1">
                <a:solidFill>
                  <a:schemeClr val="bg1"/>
                </a:solidFill>
                <a:cs typeface="Times New Roman" pitchFamily="18" charset="0"/>
              </a:rPr>
              <a:t>-   розпорядження прибутком</a:t>
            </a:r>
            <a:endParaRPr lang="ru-RU" altLang="ru-RU" sz="2800" i="1">
              <a:solidFill>
                <a:schemeClr val="bg1"/>
              </a:solidFill>
              <a:cs typeface="Times New Roman" pitchFamily="18" charset="0"/>
            </a:endParaRPr>
          </a:p>
          <a:p>
            <a:pPr algn="ctr" eaLnBrk="0" hangingPunct="0"/>
            <a:r>
              <a:rPr lang="uk-UA" altLang="ru-RU" sz="2800" i="1">
                <a:solidFill>
                  <a:schemeClr val="bg1"/>
                </a:solidFill>
                <a:cs typeface="Times New Roman" pitchFamily="18" charset="0"/>
              </a:rPr>
              <a:t>-   наймання працівників;</a:t>
            </a:r>
            <a:endParaRPr lang="ru-RU" altLang="ru-RU" sz="2800" i="1">
              <a:solidFill>
                <a:schemeClr val="bg1"/>
              </a:solidFill>
              <a:cs typeface="Times New Roman" pitchFamily="18" charset="0"/>
            </a:endParaRPr>
          </a:p>
          <a:p>
            <a:pPr algn="ctr" eaLnBrk="0" hangingPunct="0"/>
            <a:r>
              <a:rPr lang="uk-UA" altLang="ru-RU" sz="2800" i="1">
                <a:solidFill>
                  <a:schemeClr val="bg1"/>
                </a:solidFill>
                <a:cs typeface="Times New Roman" pitchFamily="18" charset="0"/>
              </a:rPr>
              <a:t>-   зовнішньоекономічну діяльність;</a:t>
            </a:r>
            <a:endParaRPr lang="ru-RU" altLang="ru-RU" sz="2800" i="1">
              <a:solidFill>
                <a:schemeClr val="bg1"/>
              </a:solidFill>
              <a:cs typeface="Times New Roman" pitchFamily="18" charset="0"/>
            </a:endParaRPr>
          </a:p>
          <a:p>
            <a:pPr algn="ctr" eaLnBrk="0" hangingPunct="0"/>
            <a:r>
              <a:rPr lang="uk-UA" altLang="ru-RU" sz="2800" i="1">
                <a:solidFill>
                  <a:schemeClr val="bg1"/>
                </a:solidFill>
                <a:cs typeface="Times New Roman" pitchFamily="18" charset="0"/>
              </a:rPr>
              <a:t>-   вибір постачальників і споживачів;</a:t>
            </a:r>
            <a:endParaRPr lang="ru-RU" altLang="ru-RU" sz="2800" i="1">
              <a:solidFill>
                <a:schemeClr val="bg1"/>
              </a:solidFill>
              <a:cs typeface="Times New Roman" pitchFamily="18" charset="0"/>
            </a:endParaRPr>
          </a:p>
          <a:p>
            <a:pPr algn="ctr" eaLnBrk="0" hangingPunct="0"/>
            <a:r>
              <a:rPr lang="uk-UA" altLang="ru-RU" sz="2800" i="1">
                <a:solidFill>
                  <a:schemeClr val="bg1"/>
                </a:solidFill>
                <a:cs typeface="Times New Roman" pitchFamily="18" charset="0"/>
              </a:rPr>
              <a:t>-   встановлення цін на вироблену продукцію;</a:t>
            </a:r>
            <a:endParaRPr lang="ru-RU" altLang="ru-RU" sz="2800" i="1">
              <a:solidFill>
                <a:schemeClr val="bg1"/>
              </a:solidFill>
              <a:cs typeface="Times New Roman" pitchFamily="18" charset="0"/>
            </a:endParaRPr>
          </a:p>
          <a:p>
            <a:pPr algn="ctr" eaLnBrk="0" hangingPunct="0"/>
            <a:r>
              <a:rPr lang="uk-UA" altLang="ru-RU" sz="2800" i="1">
                <a:solidFill>
                  <a:schemeClr val="bg1"/>
                </a:solidFill>
                <a:cs typeface="Times New Roman" pitchFamily="18" charset="0"/>
              </a:rPr>
              <a:t>-   використання природніх, фінансових, матеріально-технічних та ін. ресурсів;</a:t>
            </a:r>
            <a:endParaRPr lang="ru-RU" altLang="ru-RU" sz="2800" i="1">
              <a:solidFill>
                <a:schemeClr val="bg1"/>
              </a:solidFill>
              <a:cs typeface="Times New Roman" pitchFamily="18" charset="0"/>
            </a:endParaRPr>
          </a:p>
          <a:p>
            <a:pPr algn="ctr" eaLnBrk="0" hangingPunct="0"/>
            <a:r>
              <a:rPr lang="uk-UA" altLang="ru-RU" sz="2800" i="1">
                <a:solidFill>
                  <a:schemeClr val="bg1"/>
                </a:solidFill>
                <a:cs typeface="Times New Roman" pitchFamily="18" charset="0"/>
              </a:rPr>
              <a:t>державну підтримку.</a:t>
            </a:r>
            <a:r>
              <a:rPr lang="ru-RU" altLang="ru-RU" sz="2800" i="1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2"/>
            </a:gs>
            <a:gs pos="100000">
              <a:srgbClr val="FF9999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AutoShape 2"/>
          <p:cNvSpPr>
            <a:spLocks noChangeArrowheads="1"/>
          </p:cNvSpPr>
          <p:nvPr/>
        </p:nvSpPr>
        <p:spPr bwMode="auto">
          <a:xfrm>
            <a:off x="-457200" y="0"/>
            <a:ext cx="9601200" cy="6858000"/>
          </a:xfrm>
          <a:prstGeom prst="cloudCallout">
            <a:avLst>
              <a:gd name="adj1" fmla="val -46940"/>
              <a:gd name="adj2" fmla="val 49060"/>
            </a:avLst>
          </a:prstGeom>
          <a:gradFill rotWithShape="0">
            <a:gsLst>
              <a:gs pos="0">
                <a:srgbClr val="FFFFFF"/>
              </a:gs>
              <a:gs pos="100000">
                <a:srgbClr val="FF9999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 eaLnBrk="0" hangingPunct="0"/>
            <a:r>
              <a:rPr lang="ru-RU" altLang="ru-RU" sz="4000" b="1" i="1">
                <a:solidFill>
                  <a:srgbClr val="CC0000"/>
                </a:solidFill>
                <a:latin typeface="Snap ITC" pitchFamily="82" charset="0"/>
                <a:cs typeface="Times New Roman" pitchFamily="18" charset="0"/>
              </a:rPr>
              <a:t>Підприємець зобов’язаний:</a:t>
            </a:r>
            <a:endParaRPr lang="uk-UA" altLang="ru-RU" sz="3200" i="1">
              <a:solidFill>
                <a:srgbClr val="660033"/>
              </a:solidFill>
            </a:endParaRPr>
          </a:p>
          <a:p>
            <a:pPr algn="ctr" eaLnBrk="0" hangingPunct="0"/>
            <a:r>
              <a:rPr lang="uk-UA" altLang="ru-RU" sz="3200" i="1">
                <a:solidFill>
                  <a:srgbClr val="660033"/>
                </a:solidFill>
                <a:cs typeface="Times New Roman" pitchFamily="18" charset="0"/>
              </a:rPr>
              <a:t>- </a:t>
            </a:r>
            <a:r>
              <a:rPr lang="uk-UA" altLang="ru-RU" sz="2800" i="1">
                <a:solidFill>
                  <a:srgbClr val="660033"/>
                </a:solidFill>
                <a:cs typeface="Times New Roman" pitchFamily="18" charset="0"/>
              </a:rPr>
              <a:t>  забезпечити умови та охорону праці;</a:t>
            </a:r>
            <a:endParaRPr lang="ru-RU" altLang="ru-RU" sz="2800" i="1">
              <a:solidFill>
                <a:srgbClr val="660033"/>
              </a:solidFill>
              <a:cs typeface="Times New Roman" pitchFamily="18" charset="0"/>
            </a:endParaRPr>
          </a:p>
          <a:p>
            <a:pPr algn="ctr" eaLnBrk="0" hangingPunct="0"/>
            <a:r>
              <a:rPr lang="uk-UA" altLang="ru-RU" sz="2800" i="1">
                <a:solidFill>
                  <a:srgbClr val="660033"/>
                </a:solidFill>
                <a:cs typeface="Times New Roman" pitchFamily="18" charset="0"/>
              </a:rPr>
              <a:t>-   проводити оплату праці не нижче встановленого в державі мінімального рівня</a:t>
            </a:r>
            <a:endParaRPr lang="ru-RU" altLang="ru-RU" sz="2800" i="1">
              <a:solidFill>
                <a:srgbClr val="660033"/>
              </a:solidFill>
              <a:cs typeface="Times New Roman" pitchFamily="18" charset="0"/>
            </a:endParaRPr>
          </a:p>
          <a:p>
            <a:pPr algn="ctr" eaLnBrk="0" hangingPunct="0"/>
            <a:r>
              <a:rPr lang="uk-UA" altLang="ru-RU" sz="2800" i="1">
                <a:solidFill>
                  <a:srgbClr val="660033"/>
                </a:solidFill>
                <a:cs typeface="Times New Roman" pitchFamily="18" charset="0"/>
              </a:rPr>
              <a:t>-   надавати соціальні гарантії, передбачені законодавством;</a:t>
            </a:r>
            <a:endParaRPr lang="ru-RU" altLang="ru-RU" sz="2800" i="1">
              <a:solidFill>
                <a:srgbClr val="660033"/>
              </a:solidFill>
              <a:cs typeface="Times New Roman" pitchFamily="18" charset="0"/>
            </a:endParaRPr>
          </a:p>
          <a:p>
            <a:pPr algn="ctr" eaLnBrk="0" hangingPunct="0"/>
            <a:r>
              <a:rPr lang="uk-UA" altLang="ru-RU" sz="2800" i="1">
                <a:solidFill>
                  <a:srgbClr val="660033"/>
                </a:solidFill>
                <a:cs typeface="Times New Roman" pitchFamily="18" charset="0"/>
              </a:rPr>
              <a:t>-   вести фінансовий облік;</a:t>
            </a:r>
            <a:endParaRPr lang="ru-RU" altLang="ru-RU" sz="2800" i="1">
              <a:solidFill>
                <a:srgbClr val="660033"/>
              </a:solidFill>
              <a:cs typeface="Times New Roman" pitchFamily="18" charset="0"/>
            </a:endParaRPr>
          </a:p>
          <a:p>
            <a:pPr algn="ctr" eaLnBrk="0" hangingPunct="0"/>
            <a:r>
              <a:rPr lang="uk-UA" altLang="ru-RU" sz="2800" i="1">
                <a:solidFill>
                  <a:srgbClr val="660033"/>
                </a:solidFill>
                <a:cs typeface="Times New Roman" pitchFamily="18" charset="0"/>
              </a:rPr>
              <a:t>-   здійснювати обов’язкові платежі;</a:t>
            </a:r>
            <a:endParaRPr lang="ru-RU" altLang="ru-RU" sz="2800" i="1">
              <a:solidFill>
                <a:srgbClr val="660033"/>
              </a:solidFill>
              <a:cs typeface="Times New Roman" pitchFamily="18" charset="0"/>
            </a:endParaRPr>
          </a:p>
          <a:p>
            <a:pPr algn="ctr" eaLnBrk="0" hangingPunct="0"/>
            <a:r>
              <a:rPr lang="uk-UA" altLang="ru-RU" sz="2800" i="1">
                <a:solidFill>
                  <a:srgbClr val="660033"/>
                </a:solidFill>
                <a:cs typeface="Times New Roman" pitchFamily="18" charset="0"/>
              </a:rPr>
              <a:t>дотримуватись чинного законодавства.</a:t>
            </a:r>
            <a:r>
              <a:rPr lang="ru-RU" altLang="ru-RU" sz="3200" i="1">
                <a:solidFill>
                  <a:srgbClr val="660033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50000">
              <a:schemeClr val="hlink"/>
            </a:gs>
            <a:gs pos="100000">
              <a:srgbClr val="0000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AutoShape 2"/>
          <p:cNvSpPr>
            <a:spLocks noChangeArrowheads="1"/>
          </p:cNvSpPr>
          <p:nvPr/>
        </p:nvSpPr>
        <p:spPr bwMode="auto">
          <a:xfrm>
            <a:off x="-762000" y="0"/>
            <a:ext cx="11277600" cy="6477000"/>
          </a:xfrm>
          <a:prstGeom prst="cloudCallout">
            <a:avLst>
              <a:gd name="adj1" fmla="val -46722"/>
              <a:gd name="adj2" fmla="val 41667"/>
            </a:avLst>
          </a:prstGeom>
          <a:gradFill rotWithShape="0">
            <a:gsLst>
              <a:gs pos="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eaLnBrk="0" hangingPunct="0"/>
            <a:r>
              <a:rPr lang="ru-RU" altLang="ru-RU" sz="4000" b="1" i="1">
                <a:solidFill>
                  <a:srgbClr val="CC0000"/>
                </a:solidFill>
                <a:latin typeface="Snap ITC" pitchFamily="82" charset="0"/>
                <a:cs typeface="Times New Roman" pitchFamily="18" charset="0"/>
              </a:rPr>
              <a:t>Підприємець несе відповідальність за: </a:t>
            </a:r>
            <a:r>
              <a:rPr lang="uk-UA" altLang="ru-RU" sz="2800" i="1">
                <a:cs typeface="Times New Roman" pitchFamily="18" charset="0"/>
              </a:rPr>
              <a:t>збереження </a:t>
            </a:r>
            <a:r>
              <a:rPr lang="uk-UA" altLang="ru-RU" sz="2800" i="1"/>
              <a:t>  </a:t>
            </a:r>
            <a:r>
              <a:rPr lang="uk-UA" altLang="ru-RU" sz="2800" i="1">
                <a:cs typeface="Times New Roman" pitchFamily="18" charset="0"/>
              </a:rPr>
              <a:t>довкілля;</a:t>
            </a:r>
            <a:endParaRPr lang="ru-RU" altLang="ru-RU" sz="2800" i="1">
              <a:cs typeface="Times New Roman" pitchFamily="18" charset="0"/>
            </a:endParaRPr>
          </a:p>
          <a:p>
            <a:pPr eaLnBrk="0" hangingPunct="0"/>
            <a:r>
              <a:rPr lang="uk-UA" altLang="ru-RU" sz="2800" i="1">
                <a:cs typeface="Times New Roman" pitchFamily="18" charset="0"/>
              </a:rPr>
              <a:t>- дотримання прав та інтересів громадян;</a:t>
            </a:r>
            <a:endParaRPr lang="ru-RU" altLang="ru-RU" sz="2800" i="1">
              <a:cs typeface="Times New Roman" pitchFamily="18" charset="0"/>
            </a:endParaRPr>
          </a:p>
          <a:p>
            <a:pPr eaLnBrk="0" hangingPunct="0"/>
            <a:r>
              <a:rPr lang="uk-UA" altLang="ru-RU" sz="2800" i="1">
                <a:cs typeface="Times New Roman" pitchFamily="18" charset="0"/>
              </a:rPr>
              <a:t>-   завдані шкоду і збитки, нанесені ним у процесі підприємницької діяльності;</a:t>
            </a:r>
            <a:endParaRPr lang="ru-RU" altLang="ru-RU" sz="2800" i="1">
              <a:cs typeface="Times New Roman" pitchFamily="18" charset="0"/>
            </a:endParaRPr>
          </a:p>
          <a:p>
            <a:pPr eaLnBrk="0" hangingPunct="0"/>
            <a:r>
              <a:rPr lang="uk-UA" altLang="ru-RU" sz="2800" i="1">
                <a:cs typeface="Times New Roman" pitchFamily="18" charset="0"/>
              </a:rPr>
              <a:t>-   свою фінансову діяльність;</a:t>
            </a:r>
            <a:endParaRPr lang="ru-RU" altLang="ru-RU" sz="2800" i="1">
              <a:cs typeface="Times New Roman" pitchFamily="18" charset="0"/>
            </a:endParaRPr>
          </a:p>
          <a:p>
            <a:pPr eaLnBrk="0" hangingPunct="0"/>
            <a:r>
              <a:rPr lang="uk-UA" altLang="ru-RU" sz="2800" i="1">
                <a:cs typeface="Times New Roman" pitchFamily="18" charset="0"/>
              </a:rPr>
              <a:t>-   свої боргові зобов’язання;</a:t>
            </a:r>
            <a:endParaRPr lang="ru-RU" altLang="ru-RU" sz="2800" i="1">
              <a:cs typeface="Times New Roman" pitchFamily="18" charset="0"/>
            </a:endParaRPr>
          </a:p>
          <a:p>
            <a:pPr eaLnBrk="0" hangingPunct="0"/>
            <a:r>
              <a:rPr lang="uk-UA" altLang="ru-RU" sz="2800" i="1">
                <a:cs typeface="Times New Roman" pitchFamily="18" charset="0"/>
              </a:rPr>
              <a:t>порушення законодавства держави у встановленому порядку.</a:t>
            </a:r>
            <a:r>
              <a:rPr lang="ru-RU" altLang="ru-RU" sz="2800" i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FF"/>
            </a:gs>
            <a:gs pos="100000">
              <a:srgbClr val="FF9999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64" name="AutoShape 12"/>
          <p:cNvSpPr>
            <a:spLocks noChangeArrowheads="1"/>
          </p:cNvSpPr>
          <p:nvPr/>
        </p:nvSpPr>
        <p:spPr bwMode="auto">
          <a:xfrm>
            <a:off x="0" y="-685800"/>
            <a:ext cx="9144000" cy="7315200"/>
          </a:xfrm>
          <a:prstGeom prst="verticalScroll">
            <a:avLst>
              <a:gd name="adj" fmla="val 8023"/>
            </a:avLst>
          </a:prstGeom>
          <a:solidFill>
            <a:srgbClr val="CC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>
              <a:spcAft>
                <a:spcPts val="300"/>
              </a:spcAft>
              <a:buFont typeface="Times New Roman" pitchFamily="18" charset="0"/>
              <a:buNone/>
            </a:pPr>
            <a:r>
              <a:rPr lang="uk-UA" altLang="ru-RU" sz="2800" b="1" i="1">
                <a:cs typeface="Times New Roman" pitchFamily="18" charset="0"/>
              </a:rPr>
              <a:t>Для успішного підприємця характерне:</a:t>
            </a:r>
            <a:r>
              <a:rPr lang="ru-RU" altLang="ru-RU" sz="1800" i="1"/>
              <a:t> </a:t>
            </a:r>
            <a:endParaRPr lang="uk-UA" altLang="ru-RU" sz="1800" i="1"/>
          </a:p>
          <a:p>
            <a:pPr algn="just" eaLnBrk="0" hangingPunct="0">
              <a:spcAft>
                <a:spcPts val="300"/>
              </a:spcAft>
              <a:buFont typeface="Times New Roman" pitchFamily="18" charset="0"/>
              <a:buChar char="1"/>
            </a:pPr>
            <a:r>
              <a:rPr lang="ru-RU" altLang="ru-RU" sz="1800" i="1"/>
              <a:t>пошук можливостей та ініціативність (підприємець використовує нові і незвичайні ділові можливості ще до того, як його примусять обставини);</a:t>
            </a:r>
          </a:p>
          <a:p>
            <a:pPr eaLnBrk="0" hangingPunct="0">
              <a:buFont typeface="Times New Roman" pitchFamily="18" charset="0"/>
              <a:buChar char="2"/>
            </a:pPr>
            <a:r>
              <a:rPr lang="ru-RU" altLang="ru-RU" sz="1800" i="1"/>
              <a:t>наполегливість (готовий у будь-який момент перебороти перепони, протистояти опору, постійно корегує стратегію, щоб добитися поставленої мети);</a:t>
            </a:r>
          </a:p>
          <a:p>
            <a:pPr eaLnBrk="0" hangingPunct="0">
              <a:buFont typeface="Times New Roman" pitchFamily="18" charset="0"/>
              <a:buChar char="3"/>
            </a:pPr>
            <a:r>
              <a:rPr lang="ru-RU" altLang="ru-RU" sz="1800" i="1"/>
              <a:t>готовність до ризику (але перевагу жадає помірному ризику, не створює ситуацію “виклику”);</a:t>
            </a:r>
          </a:p>
          <a:p>
            <a:pPr eaLnBrk="0" hangingPunct="0">
              <a:buFont typeface="Times New Roman" pitchFamily="18" charset="0"/>
              <a:buChar char="4"/>
            </a:pPr>
            <a:r>
              <a:rPr lang="ru-RU" altLang="ru-RU" sz="1800" i="1"/>
              <a:t>орієнтація на ефективність і якість (пошук шляхів, як робити речі краще, постійний пошук шляхів вдосконалення);</a:t>
            </a:r>
          </a:p>
          <a:p>
            <a:pPr eaLnBrk="0" hangingPunct="0">
              <a:buFont typeface="Times New Roman" pitchFamily="18" charset="0"/>
              <a:buChar char="5"/>
            </a:pPr>
            <a:r>
              <a:rPr lang="ru-RU" altLang="ru-RU" sz="1800" i="1"/>
              <a:t>робочі контакти (бере на себе всю відповідальність, йде на особисті жертви заради виконання роботи);</a:t>
            </a:r>
          </a:p>
          <a:p>
            <a:pPr eaLnBrk="0" hangingPunct="0">
              <a:buFont typeface="Times New Roman" pitchFamily="18" charset="0"/>
              <a:buChar char="6"/>
            </a:pPr>
            <a:r>
              <a:rPr lang="ru-RU" altLang="ru-RU" sz="1800" i="1"/>
              <a:t>цілеспрямованість (чітке формулювання мети, далекоглядність, постійна корекція короткострокових завдань);</a:t>
            </a:r>
          </a:p>
          <a:p>
            <a:pPr eaLnBrk="0" hangingPunct="0">
              <a:buFont typeface="Times New Roman" pitchFamily="18" charset="0"/>
              <a:buChar char="7"/>
            </a:pPr>
            <a:r>
              <a:rPr lang="ru-RU" altLang="ru-RU" sz="1800" i="1"/>
              <a:t>прагнення бути інформованим (має широку інформацію про клієнтів, поставників, використовує для цього особисті і ділові контакти);</a:t>
            </a:r>
          </a:p>
          <a:p>
            <a:pPr eaLnBrk="0" hangingPunct="0">
              <a:buFont typeface="Times New Roman" pitchFamily="18" charset="0"/>
              <a:buChar char="8"/>
            </a:pPr>
            <a:r>
              <a:rPr lang="ru-RU" altLang="ru-RU" sz="1800" i="1"/>
              <a:t>систематичне планування (особливу увагу приділяє фінансовим справам і орієнтується на них при прийнятті рішень);</a:t>
            </a:r>
          </a:p>
          <a:p>
            <a:pPr eaLnBrk="0" hangingPunct="0">
              <a:buFont typeface="Times New Roman" pitchFamily="18" charset="0"/>
              <a:buChar char="9"/>
            </a:pPr>
            <a:r>
              <a:rPr lang="ru-RU" altLang="ru-RU" sz="1800" i="1"/>
              <a:t>здатність переконувати людей і встановлювати зв’язки (перевагу надає методам переконання як способу впливу на людей);</a:t>
            </a:r>
          </a:p>
          <a:p>
            <a:pPr eaLnBrk="0" hangingPunct="0">
              <a:buFont typeface="Times New Roman" pitchFamily="18" charset="0"/>
              <a:buChar char="1"/>
            </a:pPr>
            <a:r>
              <a:rPr lang="ru-RU" altLang="ru-RU" sz="1800" i="1"/>
              <a:t>незалежність і впевненість у собі (прагне до незалежності, уникає контролю з боку інших людей, опирається  на свої сили і вірить у себе).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FF"/>
            </a:gs>
            <a:gs pos="100000">
              <a:srgbClr val="FF9999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AutoShape 2"/>
          <p:cNvSpPr>
            <a:spLocks noChangeArrowheads="1"/>
          </p:cNvSpPr>
          <p:nvPr/>
        </p:nvSpPr>
        <p:spPr bwMode="auto">
          <a:xfrm>
            <a:off x="0" y="-685800"/>
            <a:ext cx="9144000" cy="7315200"/>
          </a:xfrm>
          <a:prstGeom prst="verticalScroll">
            <a:avLst>
              <a:gd name="adj" fmla="val 8023"/>
            </a:avLst>
          </a:prstGeom>
          <a:solidFill>
            <a:srgbClr val="CC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>
              <a:spcAft>
                <a:spcPts val="300"/>
              </a:spcAft>
              <a:buFont typeface="Times New Roman" pitchFamily="18" charset="0"/>
              <a:buNone/>
            </a:pPr>
            <a:r>
              <a:rPr lang="uk-UA" altLang="ru-RU" sz="2800" b="1" i="1">
                <a:solidFill>
                  <a:srgbClr val="FF0000"/>
                </a:solidFill>
                <a:cs typeface="Times New Roman" pitchFamily="18" charset="0"/>
              </a:rPr>
              <a:t>До загальнодозволених видів медичної практики суб’єктів підприємництва </a:t>
            </a:r>
            <a:r>
              <a:rPr lang="uk-UA" altLang="ru-RU" sz="2800" b="1" i="1" u="sng">
                <a:solidFill>
                  <a:srgbClr val="FF0000"/>
                </a:solidFill>
                <a:cs typeface="Times New Roman" pitchFamily="18" charset="0"/>
              </a:rPr>
              <a:t>не відносяться</a:t>
            </a:r>
            <a:r>
              <a:rPr lang="uk-UA" altLang="ru-RU" sz="2800" b="1" i="1">
                <a:solidFill>
                  <a:srgbClr val="FF0000"/>
                </a:solidFill>
                <a:cs typeface="Times New Roman" pitchFamily="18" charset="0"/>
              </a:rPr>
              <a:t>:</a:t>
            </a:r>
            <a:r>
              <a:rPr lang="ru-RU" altLang="ru-RU" sz="2800" b="1" i="1">
                <a:cs typeface="Times New Roman" pitchFamily="18" charset="0"/>
              </a:rPr>
              <a:t> </a:t>
            </a:r>
            <a:endParaRPr lang="uk-UA" altLang="ru-RU" sz="2800" b="1" i="1"/>
          </a:p>
          <a:p>
            <a:pPr algn="ctr" eaLnBrk="0" hangingPunct="0">
              <a:spcAft>
                <a:spcPts val="300"/>
              </a:spcAft>
              <a:buFont typeface="Times New Roman" pitchFamily="18" charset="0"/>
              <a:buNone/>
            </a:pPr>
            <a:r>
              <a:rPr lang="uk-UA" altLang="ru-RU" sz="2400" b="1" i="1">
                <a:cs typeface="Times New Roman" pitchFamily="18" charset="0"/>
              </a:rPr>
              <a:t>-  лікування онкологічних хворих;</a:t>
            </a:r>
            <a:endParaRPr lang="ru-RU" altLang="ru-RU" sz="2400" b="1" i="1">
              <a:cs typeface="Times New Roman" pitchFamily="18" charset="0"/>
            </a:endParaRPr>
          </a:p>
          <a:p>
            <a:pPr algn="ctr" eaLnBrk="0" hangingPunct="0">
              <a:spcAft>
                <a:spcPts val="300"/>
              </a:spcAft>
              <a:buFont typeface="Times New Roman" pitchFamily="18" charset="0"/>
              <a:buNone/>
            </a:pPr>
            <a:r>
              <a:rPr lang="uk-UA" altLang="ru-RU" sz="2400" b="1" i="1">
                <a:cs typeface="Times New Roman" pitchFamily="18" charset="0"/>
              </a:rPr>
              <a:t>-         лікування хворих на інфекційні захворювання, в т.ч. венеричні та заразні шкірні, СНІД: лікування хворих на наркоманію;</a:t>
            </a:r>
            <a:endParaRPr lang="ru-RU" altLang="ru-RU" sz="2400" b="1" i="1">
              <a:cs typeface="Times New Roman" pitchFamily="18" charset="0"/>
            </a:endParaRPr>
          </a:p>
          <a:p>
            <a:pPr algn="ctr" eaLnBrk="0" hangingPunct="0">
              <a:spcAft>
                <a:spcPts val="300"/>
              </a:spcAft>
              <a:buFont typeface="Times New Roman" pitchFamily="18" charset="0"/>
              <a:buNone/>
            </a:pPr>
            <a:r>
              <a:rPr lang="uk-UA" altLang="ru-RU" sz="2400" b="1" i="1">
                <a:cs typeface="Times New Roman" pitchFamily="18" charset="0"/>
              </a:rPr>
              <a:t>-         лікування психічнохворих , які потребують невідкладної госпіталізації;</a:t>
            </a:r>
            <a:endParaRPr lang="ru-RU" altLang="ru-RU" sz="2400" b="1" i="1">
              <a:cs typeface="Times New Roman" pitchFamily="18" charset="0"/>
            </a:endParaRPr>
          </a:p>
          <a:p>
            <a:pPr algn="ctr" eaLnBrk="0" hangingPunct="0">
              <a:spcAft>
                <a:spcPts val="300"/>
              </a:spcAft>
              <a:buFont typeface="Times New Roman" pitchFamily="18" charset="0"/>
              <a:buNone/>
            </a:pPr>
            <a:r>
              <a:rPr lang="uk-UA" altLang="ru-RU" sz="2400" b="1" i="1">
                <a:cs typeface="Times New Roman" pitchFamily="18" charset="0"/>
              </a:rPr>
              <a:t>-         догляд та лікування ускладнень вагітності;</a:t>
            </a:r>
            <a:endParaRPr lang="ru-RU" altLang="ru-RU" sz="2400" b="1" i="1">
              <a:cs typeface="Times New Roman" pitchFamily="18" charset="0"/>
            </a:endParaRPr>
          </a:p>
          <a:p>
            <a:pPr algn="ctr" eaLnBrk="0" hangingPunct="0">
              <a:spcAft>
                <a:spcPts val="300"/>
              </a:spcAft>
              <a:buFont typeface="Times New Roman" pitchFamily="18" charset="0"/>
              <a:buNone/>
            </a:pPr>
            <a:r>
              <a:rPr lang="uk-UA" altLang="ru-RU" sz="2400" b="1" i="1">
                <a:cs typeface="Times New Roman" pitchFamily="18" charset="0"/>
              </a:rPr>
              <a:t>-         хірургічні втручання, в т.ч. аборти, крім хірургічних втручань на шкірі та підшкірній клітковині;</a:t>
            </a:r>
            <a:endParaRPr lang="ru-RU" altLang="ru-RU" sz="2400" b="1" i="1">
              <a:cs typeface="Times New Roman" pitchFamily="18" charset="0"/>
            </a:endParaRPr>
          </a:p>
          <a:p>
            <a:pPr algn="ctr" eaLnBrk="0" hangingPunct="0">
              <a:spcAft>
                <a:spcPts val="300"/>
              </a:spcAft>
              <a:buFont typeface="Times New Roman" pitchFamily="18" charset="0"/>
              <a:buNone/>
            </a:pPr>
            <a:r>
              <a:rPr lang="uk-UA" altLang="ru-RU" sz="2400" b="1" i="1">
                <a:cs typeface="Times New Roman" pitchFamily="18" charset="0"/>
              </a:rPr>
              <a:t>проведення попередніх при прийнятті на роботу і періодичних медичних оглядів працівників, які підлягають обов’язковим медичним оглядам.</a:t>
            </a:r>
            <a:r>
              <a:rPr lang="ru-RU" altLang="ru-RU" sz="2800" b="1" i="1">
                <a:cs typeface="Times New Roman" pitchFamily="18" charset="0"/>
              </a:rPr>
              <a:t> </a:t>
            </a:r>
            <a:endParaRPr lang="uk-UA" altLang="ru-RU" sz="2800" b="1" i="1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0066"/>
            </a:gs>
            <a:gs pos="100000">
              <a:srgbClr val="FF99F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0" y="2616200"/>
            <a:ext cx="91440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uk-UA" altLang="ru-RU" sz="1400">
                <a:cs typeface="Times New Roman" pitchFamily="18" charset="0"/>
              </a:rPr>
              <a:t> </a:t>
            </a:r>
            <a:endParaRPr lang="en-US" altLang="ru-RU">
              <a:cs typeface="Times New Roman" pitchFamily="18" charset="0"/>
            </a:endParaRPr>
          </a:p>
          <a:p>
            <a:pPr algn="ctr" eaLnBrk="0" hangingPunct="0"/>
            <a:r>
              <a:rPr lang="uk-UA" altLang="ru-RU" sz="1800" i="1">
                <a:cs typeface="Times New Roman" pitchFamily="18" charset="0"/>
              </a:rPr>
              <a:t> </a:t>
            </a:r>
            <a:endParaRPr lang="en-US" altLang="ru-RU">
              <a:cs typeface="Times New Roman" pitchFamily="18" charset="0"/>
            </a:endParaRPr>
          </a:p>
          <a:p>
            <a:pPr eaLnBrk="0" hangingPunct="0"/>
            <a:endParaRPr lang="en-US" altLang="ru-RU" sz="2400"/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0" y="990600"/>
            <a:ext cx="9144000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-UA" altLang="ru-RU" sz="3600" b="1" i="1">
                <a:solidFill>
                  <a:srgbClr val="000066"/>
                </a:solidFill>
                <a:cs typeface="Times New Roman" pitchFamily="18" charset="0"/>
              </a:rPr>
              <a:t>Ліцензування</a:t>
            </a:r>
            <a:r>
              <a:rPr lang="uk-UA" altLang="ru-RU" sz="3600" i="1">
                <a:solidFill>
                  <a:srgbClr val="000066"/>
                </a:solidFill>
                <a:cs typeface="Times New Roman" pitchFamily="18" charset="0"/>
              </a:rPr>
              <a:t> – (від лат. licentia – право, свобода) - це отримання дозволу (ліцензії) і засіб здійснення контролю держави за дотриманням суб’єктами</a:t>
            </a:r>
            <a:r>
              <a:rPr lang="uk-UA" altLang="ru-RU" sz="3600" b="1" i="1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uk-UA" altLang="ru-RU" sz="3600" i="1">
                <a:solidFill>
                  <a:srgbClr val="000066"/>
                </a:solidFill>
                <a:cs typeface="Times New Roman" pitchFamily="18" charset="0"/>
              </a:rPr>
              <a:t>підприємницької діяльності вимог законодавства, що пред’являється до медичної практики, проведення судово-медичної і судово-психіатричної експертизи</a:t>
            </a:r>
            <a:r>
              <a:rPr lang="uk-UA" altLang="ru-RU" sz="3600" b="1" i="1">
                <a:solidFill>
                  <a:srgbClr val="000066"/>
                </a:solidFill>
                <a:cs typeface="Times New Roman" pitchFamily="18" charset="0"/>
              </a:rPr>
              <a:t>.</a:t>
            </a:r>
            <a:r>
              <a:rPr lang="ru-RU" altLang="ru-RU" sz="3600" i="1">
                <a:solidFill>
                  <a:srgbClr val="000066"/>
                </a:solidFill>
                <a:cs typeface="Times New Roman" pitchFamily="18" charset="0"/>
              </a:rPr>
              <a:t> </a:t>
            </a:r>
            <a:endParaRPr lang="en-US" altLang="ru-RU" sz="3600" i="1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autoUpdateAnimBg="0"/>
      <p:bldP spid="79877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AutoShape 2"/>
          <p:cNvSpPr>
            <a:spLocks noChangeArrowheads="1"/>
          </p:cNvSpPr>
          <p:nvPr/>
        </p:nvSpPr>
        <p:spPr bwMode="auto">
          <a:xfrm>
            <a:off x="0" y="0"/>
            <a:ext cx="9144000" cy="5867400"/>
          </a:xfrm>
          <a:prstGeom prst="cloudCallout">
            <a:avLst>
              <a:gd name="adj1" fmla="val -45208"/>
              <a:gd name="adj2" fmla="val 61037"/>
            </a:avLst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 eaLnBrk="0" hangingPunct="0"/>
            <a:r>
              <a:rPr lang="uk-UA" altLang="ru-RU" sz="4400" b="1" i="1">
                <a:solidFill>
                  <a:srgbClr val="FFFF66"/>
                </a:solidFill>
                <a:cs typeface="Times New Roman" pitchFamily="18" charset="0"/>
              </a:rPr>
              <a:t>Маркетинг  </a:t>
            </a:r>
            <a:endParaRPr lang="uk-UA" altLang="ru-RU" sz="4400" b="1" i="1">
              <a:solidFill>
                <a:srgbClr val="FFFF66"/>
              </a:solidFill>
            </a:endParaRPr>
          </a:p>
          <a:p>
            <a:pPr algn="ctr" eaLnBrk="0" hangingPunct="0"/>
            <a:endParaRPr lang="uk-UA" altLang="ru-RU" sz="3200" b="1" i="1">
              <a:solidFill>
                <a:schemeClr val="accent2"/>
              </a:solidFill>
            </a:endParaRPr>
          </a:p>
          <a:p>
            <a:pPr algn="ctr" eaLnBrk="0" hangingPunct="0"/>
            <a:r>
              <a:rPr lang="uk-UA" altLang="ru-RU" sz="3200" b="1" i="1">
                <a:solidFill>
                  <a:srgbClr val="FF99CC"/>
                </a:solidFill>
                <a:cs typeface="Times New Roman" pitchFamily="18" charset="0"/>
              </a:rPr>
              <a:t>це наука про мистецтво врівноважувати попит і пропозицію.</a:t>
            </a:r>
            <a:r>
              <a:rPr lang="ru-RU" altLang="ru-RU" sz="3200" b="1" i="1">
                <a:solidFill>
                  <a:srgbClr val="FF99CC"/>
                </a:solidFill>
              </a:rPr>
              <a:t> 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uk-UA" alt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WordArt 2"/>
          <p:cNvSpPr>
            <a:spLocks noChangeArrowheads="1" noChangeShapeType="1" noTextEdit="1"/>
          </p:cNvSpPr>
          <p:nvPr/>
        </p:nvSpPr>
        <p:spPr bwMode="auto">
          <a:xfrm>
            <a:off x="430213" y="0"/>
            <a:ext cx="8713787" cy="29051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CCFF">
                    <a:alpha val="0"/>
                  </a:srgbClr>
                </a:solidFill>
                <a:effectLst>
                  <a:outerShdw dist="63500" dir="2212194" algn="ctr" rotWithShape="0">
                    <a:schemeClr val="hlink">
                      <a:alpha val="80000"/>
                    </a:schemeClr>
                  </a:outerShdw>
                </a:effectLst>
                <a:latin typeface="Impact"/>
              </a:rPr>
              <a:t>Дякую за увагу !</a:t>
            </a:r>
          </a:p>
          <a:p>
            <a:pPr algn="ctr"/>
            <a:r>
              <a:rPr lang="ru-RU" sz="3600" kern="1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CCFF">
                    <a:alpha val="0"/>
                  </a:srgbClr>
                </a:solidFill>
                <a:effectLst>
                  <a:outerShdw dist="63500" dir="2212194" algn="ctr" rotWithShape="0">
                    <a:schemeClr val="hlink">
                      <a:alpha val="80000"/>
                    </a:schemeClr>
                  </a:outerShdw>
                </a:effectLst>
                <a:latin typeface="Impact"/>
              </a:rPr>
              <a:t> Відвідайте  цей куточок нашого міста!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757</TotalTime>
  <Words>675</Words>
  <Application>Microsoft Office PowerPoint</Application>
  <PresentationFormat>Экран (4:3)</PresentationFormat>
  <Paragraphs>105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 Unicode MS</vt:lpstr>
      <vt:lpstr>Impact</vt:lpstr>
      <vt:lpstr>Monotype Corsiva</vt:lpstr>
      <vt:lpstr>Showcard Gothic</vt:lpstr>
      <vt:lpstr>Snap ITC</vt:lpstr>
      <vt:lpstr>Symbol</vt:lpstr>
      <vt:lpstr>Times New Roman</vt:lpstr>
      <vt:lpstr>Wingdings</vt:lpstr>
      <vt:lpstr>Оформление по умолчанию</vt:lpstr>
      <vt:lpstr>  МЕНЕДЖМЕНТ ТА ПІДПРИЄМНИЦТВО  кафедра організації та економіки фармації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Денчик</dc:creator>
  <cp:lastModifiedBy>l</cp:lastModifiedBy>
  <cp:revision>14</cp:revision>
  <dcterms:created xsi:type="dcterms:W3CDTF">1601-01-01T00:00:00Z</dcterms:created>
  <dcterms:modified xsi:type="dcterms:W3CDTF">2020-11-27T08:19:57Z</dcterms:modified>
</cp:coreProperties>
</file>