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29"/>
  </p:notesMasterIdLst>
  <p:sldIdLst>
    <p:sldId id="256" r:id="rId2"/>
    <p:sldId id="328" r:id="rId3"/>
    <p:sldId id="257" r:id="rId4"/>
    <p:sldId id="304" r:id="rId5"/>
    <p:sldId id="305" r:id="rId6"/>
    <p:sldId id="306" r:id="rId7"/>
    <p:sldId id="307" r:id="rId8"/>
    <p:sldId id="308" r:id="rId9"/>
    <p:sldId id="309" r:id="rId10"/>
    <p:sldId id="310" r:id="rId11"/>
    <p:sldId id="311" r:id="rId12"/>
    <p:sldId id="312" r:id="rId13"/>
    <p:sldId id="313" r:id="rId14"/>
    <p:sldId id="321" r:id="rId15"/>
    <p:sldId id="322" r:id="rId16"/>
    <p:sldId id="323" r:id="rId17"/>
    <p:sldId id="324" r:id="rId18"/>
    <p:sldId id="315" r:id="rId19"/>
    <p:sldId id="318" r:id="rId20"/>
    <p:sldId id="319" r:id="rId21"/>
    <p:sldId id="320" r:id="rId22"/>
    <p:sldId id="314" r:id="rId23"/>
    <p:sldId id="317" r:id="rId24"/>
    <p:sldId id="325" r:id="rId25"/>
    <p:sldId id="326" r:id="rId26"/>
    <p:sldId id="327" r:id="rId27"/>
    <p:sldId id="303"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10" autoAdjust="0"/>
  </p:normalViewPr>
  <p:slideViewPr>
    <p:cSldViewPr>
      <p:cViewPr varScale="1">
        <p:scale>
          <a:sx n="89" d="100"/>
          <a:sy n="89" d="100"/>
        </p:scale>
        <p:origin x="1038" y="4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09CAC-2809-40EC-9ACA-523B365E4C21}" type="datetimeFigureOut">
              <a:rPr lang="ru-RU" smtClean="0"/>
              <a:t>03.02.2025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BBD84-4662-486E-B003-94AA29AECAD5}" type="slidenum">
              <a:rPr lang="ru-RU" smtClean="0"/>
              <a:t>‹#›</a:t>
            </a:fld>
            <a:endParaRPr lang="ru-RU"/>
          </a:p>
        </p:txBody>
      </p:sp>
    </p:spTree>
    <p:extLst>
      <p:ext uri="{BB962C8B-B14F-4D97-AF65-F5344CB8AC3E}">
        <p14:creationId xmlns:p14="http://schemas.microsoft.com/office/powerpoint/2010/main" val="577306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9DBBD84-4662-486E-B003-94AA29AECAD5}" type="slidenum">
              <a:rPr lang="ru-RU" smtClean="0"/>
              <a:t>1</a:t>
            </a:fld>
            <a:endParaRPr lang="ru-RU"/>
          </a:p>
        </p:txBody>
      </p:sp>
    </p:spTree>
    <p:extLst>
      <p:ext uri="{BB962C8B-B14F-4D97-AF65-F5344CB8AC3E}">
        <p14:creationId xmlns:p14="http://schemas.microsoft.com/office/powerpoint/2010/main" val="2206813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4C71EC6-210F-42DE-9C53-41977AD35B3D}" type="datetimeFigureOut">
              <a:rPr lang="ru-RU" smtClean="0"/>
              <a:t>03.02.2025</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03.02.2025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4C71EC6-210F-42DE-9C53-41977AD35B3D}" type="datetimeFigureOut">
              <a:rPr lang="ru-RU" smtClean="0"/>
              <a:t>03.02.2025</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03.02.2025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03.02.2025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03.02.2025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B4C71EC6-210F-42DE-9C53-41977AD35B3D}" type="datetimeFigureOut">
              <a:rPr lang="ru-RU" smtClean="0"/>
              <a:t>03.02.2025</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03.02.2025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B4C71EC6-210F-42DE-9C53-41977AD35B3D}" type="datetimeFigureOut">
              <a:rPr lang="ru-RU" smtClean="0"/>
              <a:t>03.02.2025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03.02.2025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B4C71EC6-210F-42DE-9C53-41977AD35B3D}" type="datetimeFigureOut">
              <a:rPr lang="ru-RU" smtClean="0"/>
              <a:t>03.02.2025</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4C71EC6-210F-42DE-9C53-41977AD35B3D}" type="datetimeFigureOut">
              <a:rPr lang="ru-RU" smtClean="0"/>
              <a:t>03.02.2025</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info.odmu.edu.ua/chair/economy_pharmacy/fileinfo/337/107624"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9792" y="188641"/>
            <a:ext cx="5986667" cy="1296143"/>
          </a:xfrm>
        </p:spPr>
        <p:txBody>
          <a:bodyPr>
            <a:normAutofit fontScale="90000"/>
          </a:bodyPr>
          <a:lstStyle/>
          <a:p>
            <a:pPr marL="182880" indent="0" algn="ctr">
              <a:buNone/>
            </a:pPr>
            <a:r>
              <a:rPr lang="uk-UA" sz="2000" b="1" dirty="0" smtClean="0">
                <a:solidFill>
                  <a:schemeClr val="bg1"/>
                </a:solidFill>
              </a:rPr>
              <a:t>Одеський національний медичний університет</a:t>
            </a:r>
            <a:br>
              <a:rPr lang="uk-UA" sz="2000" b="1" dirty="0" smtClean="0">
                <a:solidFill>
                  <a:schemeClr val="bg1"/>
                </a:solidFill>
              </a:rPr>
            </a:br>
            <a:r>
              <a:rPr lang="uk-UA" sz="2000" b="1" dirty="0" smtClean="0">
                <a:solidFill>
                  <a:schemeClr val="bg1"/>
                </a:solidFill>
              </a:rPr>
              <a:t>Кафедра Організації та економіки фармації</a:t>
            </a:r>
            <a:r>
              <a:rPr lang="en-US" sz="2000" b="1" dirty="0" smtClean="0">
                <a:solidFill>
                  <a:schemeClr val="bg1"/>
                </a:solidFill>
              </a:rPr>
              <a:t> </a:t>
            </a:r>
            <a:r>
              <a:rPr lang="uk-UA" sz="2000" b="1" dirty="0" smtClean="0">
                <a:solidFill>
                  <a:schemeClr val="bg1"/>
                </a:solidFill>
              </a:rPr>
              <a:t>з післядипломною підготовкою</a:t>
            </a:r>
            <a:endParaRPr lang="ru-RU" sz="2000" u="sng" dirty="0">
              <a:solidFill>
                <a:schemeClr val="bg1"/>
              </a:solidFill>
            </a:endParaRPr>
          </a:p>
        </p:txBody>
      </p:sp>
      <p:sp>
        <p:nvSpPr>
          <p:cNvPr id="3" name="Подзаголовок 2"/>
          <p:cNvSpPr>
            <a:spLocks noGrp="1"/>
          </p:cNvSpPr>
          <p:nvPr>
            <p:ph type="subTitle" idx="1"/>
          </p:nvPr>
        </p:nvSpPr>
        <p:spPr>
          <a:xfrm>
            <a:off x="2740172" y="1916832"/>
            <a:ext cx="6336704" cy="2304256"/>
          </a:xfrm>
        </p:spPr>
        <p:txBody>
          <a:bodyPr>
            <a:normAutofit/>
          </a:bodyPr>
          <a:lstStyle/>
          <a:p>
            <a:pPr algn="ctr"/>
            <a:r>
              <a:rPr lang="uk-UA" sz="2400" b="1" u="sng" dirty="0">
                <a:solidFill>
                  <a:schemeClr val="bg1"/>
                </a:solidFill>
              </a:rPr>
              <a:t>Лекція 1</a:t>
            </a:r>
            <a:r>
              <a:rPr lang="uk-UA" sz="2400" b="1" u="sng" dirty="0" smtClean="0">
                <a:solidFill>
                  <a:schemeClr val="bg1"/>
                </a:solidFill>
              </a:rPr>
              <a:t>. </a:t>
            </a:r>
          </a:p>
          <a:p>
            <a:pPr algn="ctr"/>
            <a:r>
              <a:rPr lang="uk-UA" sz="2400" dirty="0"/>
              <a:t>Теоретичні основи менеджменту</a:t>
            </a:r>
            <a:r>
              <a:rPr lang="uk-UA" sz="2400" dirty="0" smtClean="0"/>
              <a:t>.</a:t>
            </a:r>
            <a:endParaRPr lang="ru-RU" sz="2400" dirty="0">
              <a:solidFill>
                <a:schemeClr val="bg1"/>
              </a:solidFill>
            </a:endParaRPr>
          </a:p>
        </p:txBody>
      </p:sp>
      <p:sp>
        <p:nvSpPr>
          <p:cNvPr id="4" name="TextBox 3"/>
          <p:cNvSpPr txBox="1"/>
          <p:nvPr/>
        </p:nvSpPr>
        <p:spPr>
          <a:xfrm>
            <a:off x="4860032" y="6404799"/>
            <a:ext cx="2232248" cy="369332"/>
          </a:xfrm>
          <a:prstGeom prst="rect">
            <a:avLst/>
          </a:prstGeom>
          <a:noFill/>
        </p:spPr>
        <p:txBody>
          <a:bodyPr wrap="square" rtlCol="0">
            <a:spAutoFit/>
          </a:bodyPr>
          <a:lstStyle/>
          <a:p>
            <a:pPr algn="ctr"/>
            <a:r>
              <a:rPr lang="uk-UA" dirty="0" smtClean="0">
                <a:solidFill>
                  <a:schemeClr val="bg1"/>
                </a:solidFill>
              </a:rPr>
              <a:t>Одеса </a:t>
            </a:r>
            <a:r>
              <a:rPr lang="uk-UA" dirty="0" smtClean="0">
                <a:solidFill>
                  <a:schemeClr val="bg1"/>
                </a:solidFill>
              </a:rPr>
              <a:t>2025</a:t>
            </a:r>
            <a:endParaRPr lang="ru-RU" dirty="0">
              <a:solidFill>
                <a:schemeClr val="bg1"/>
              </a:solidFill>
            </a:endParaRPr>
          </a:p>
        </p:txBody>
      </p:sp>
      <p:sp>
        <p:nvSpPr>
          <p:cNvPr id="5" name="TextBox 4"/>
          <p:cNvSpPr txBox="1"/>
          <p:nvPr/>
        </p:nvSpPr>
        <p:spPr>
          <a:xfrm>
            <a:off x="167955" y="0"/>
            <a:ext cx="569387" cy="6731188"/>
          </a:xfrm>
          <a:prstGeom prst="rect">
            <a:avLst/>
          </a:prstGeom>
          <a:noFill/>
        </p:spPr>
        <p:txBody>
          <a:bodyPr vert="vert270" wrap="square" rtlCol="0">
            <a:spAutoFit/>
          </a:bodyPr>
          <a:lstStyle/>
          <a:p>
            <a:pPr algn="ctr"/>
            <a:r>
              <a:rPr lang="uk-UA" sz="2500" b="1" dirty="0" smtClean="0"/>
              <a:t>Фармацевтичний менеджмент та  маркетинг</a:t>
            </a:r>
            <a:endParaRPr lang="ru-RU" sz="2500" b="1" dirty="0"/>
          </a:p>
        </p:txBody>
      </p:sp>
      <p:pic>
        <p:nvPicPr>
          <p:cNvPr id="6" name="Picture 2" descr="Принципи і функції управління виробництво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4597" y="3072898"/>
            <a:ext cx="2147683" cy="21476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372200" y="5489525"/>
            <a:ext cx="2592288" cy="646331"/>
          </a:xfrm>
          <a:prstGeom prst="rect">
            <a:avLst/>
          </a:prstGeom>
          <a:noFill/>
        </p:spPr>
        <p:txBody>
          <a:bodyPr wrap="square" rtlCol="0">
            <a:spAutoFit/>
          </a:bodyPr>
          <a:lstStyle/>
          <a:p>
            <a:r>
              <a:rPr lang="uk-UA" dirty="0" smtClean="0">
                <a:solidFill>
                  <a:schemeClr val="bg1"/>
                </a:solidFill>
              </a:rPr>
              <a:t>Лектор: ст.викладач </a:t>
            </a:r>
          </a:p>
          <a:p>
            <a:r>
              <a:rPr lang="uk-UA" dirty="0" smtClean="0">
                <a:solidFill>
                  <a:schemeClr val="bg1"/>
                </a:solidFill>
              </a:rPr>
              <a:t>Ящук Ірина Сергіївна</a:t>
            </a:r>
            <a:endParaRPr lang="uk-UA" dirty="0">
              <a:solidFill>
                <a:schemeClr val="bg1"/>
              </a:solidFill>
            </a:endParaRPr>
          </a:p>
        </p:txBody>
      </p:sp>
    </p:spTree>
    <p:extLst>
      <p:ext uri="{BB962C8B-B14F-4D97-AF65-F5344CB8AC3E}">
        <p14:creationId xmlns:p14="http://schemas.microsoft.com/office/powerpoint/2010/main" val="13763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89098" y="404664"/>
            <a:ext cx="3429000" cy="1067544"/>
          </a:xfrm>
        </p:spPr>
        <p:txBody>
          <a:bodyPr/>
          <a:lstStyle/>
          <a:p>
            <a:pPr algn="ctr"/>
            <a:r>
              <a:rPr lang="uk-UA" dirty="0" smtClean="0"/>
              <a:t>Опис дисципліни</a:t>
            </a:r>
            <a:endParaRPr lang="uk-UA" dirty="0"/>
          </a:p>
        </p:txBody>
      </p:sp>
      <p:sp>
        <p:nvSpPr>
          <p:cNvPr id="3" name="Текст 2"/>
          <p:cNvSpPr>
            <a:spLocks noGrp="1"/>
          </p:cNvSpPr>
          <p:nvPr>
            <p:ph type="body" sz="half" idx="2"/>
          </p:nvPr>
        </p:nvSpPr>
        <p:spPr>
          <a:xfrm>
            <a:off x="5508104" y="1844824"/>
            <a:ext cx="3429000" cy="2880320"/>
          </a:xfrm>
        </p:spPr>
        <p:txBody>
          <a:bodyPr>
            <a:normAutofit fontScale="92500" lnSpcReduction="20000"/>
          </a:bodyPr>
          <a:lstStyle/>
          <a:p>
            <a:pPr marL="285750" indent="-285750">
              <a:buFont typeface="Wingdings" panose="05000000000000000000" pitchFamily="2" charset="2"/>
              <a:buChar char="v"/>
            </a:pPr>
            <a:r>
              <a:rPr lang="ru-RU" sz="2000" dirty="0" smtClean="0"/>
              <a:t>Кредитів</a:t>
            </a:r>
            <a:r>
              <a:rPr lang="ru-RU" sz="2000" dirty="0"/>
              <a:t>: 6,0</a:t>
            </a:r>
            <a:endParaRPr lang="uk-UA" sz="2000" dirty="0"/>
          </a:p>
          <a:p>
            <a:pPr marL="285750" indent="-285750">
              <a:buFont typeface="Wingdings" panose="05000000000000000000" pitchFamily="2" charset="2"/>
              <a:buChar char="v"/>
            </a:pPr>
            <a:r>
              <a:rPr lang="ru-RU" sz="2000" dirty="0" smtClean="0"/>
              <a:t>Годин</a:t>
            </a:r>
            <a:r>
              <a:rPr lang="ru-RU" sz="2000" dirty="0"/>
              <a:t>: 180</a:t>
            </a:r>
            <a:endParaRPr lang="uk-UA" sz="2000" dirty="0"/>
          </a:p>
          <a:p>
            <a:pPr marL="285750" indent="-285750">
              <a:buFont typeface="Wingdings" panose="05000000000000000000" pitchFamily="2" charset="2"/>
              <a:buChar char="v"/>
            </a:pPr>
            <a:r>
              <a:rPr lang="ru-RU" sz="2000" dirty="0" smtClean="0"/>
              <a:t>Змістових модулів</a:t>
            </a:r>
            <a:r>
              <a:rPr lang="ru-RU" sz="2000" dirty="0"/>
              <a:t>: </a:t>
            </a:r>
            <a:r>
              <a:rPr lang="ru-RU" sz="2000" dirty="0" smtClean="0"/>
              <a:t>6</a:t>
            </a:r>
          </a:p>
          <a:p>
            <a:pPr marL="285750" indent="-285750">
              <a:buFont typeface="Wingdings" panose="05000000000000000000" pitchFamily="2" charset="2"/>
              <a:buChar char="v"/>
            </a:pPr>
            <a:r>
              <a:rPr lang="ru-RU" sz="2000" dirty="0"/>
              <a:t>Рік підготовки: 4</a:t>
            </a:r>
            <a:r>
              <a:rPr lang="uk-UA" sz="2000" dirty="0" smtClean="0"/>
              <a:t>,5</a:t>
            </a:r>
          </a:p>
          <a:p>
            <a:pPr marL="285750" indent="-285750">
              <a:buFont typeface="Wingdings" panose="05000000000000000000" pitchFamily="2" charset="2"/>
              <a:buChar char="v"/>
            </a:pPr>
            <a:endParaRPr lang="uk-UA" sz="2000" dirty="0"/>
          </a:p>
          <a:p>
            <a:r>
              <a:rPr lang="uk-UA" sz="2000" dirty="0" smtClean="0"/>
              <a:t>ОК включена до переліку дисциплін КРОК-2</a:t>
            </a:r>
            <a:endParaRPr lang="uk-UA" sz="2000" dirty="0"/>
          </a:p>
          <a:p>
            <a:endParaRPr lang="uk-UA" sz="2000" dirty="0" smtClean="0"/>
          </a:p>
          <a:p>
            <a:r>
              <a:rPr lang="uk-UA" sz="2000" dirty="0" smtClean="0"/>
              <a:t>Критерії оцінювання: </a:t>
            </a:r>
            <a:r>
              <a:rPr lang="en-US" sz="2000" dirty="0">
                <a:hlinkClick r:id="rId2"/>
              </a:rPr>
              <a:t>https://</a:t>
            </a:r>
            <a:r>
              <a:rPr lang="en-US" sz="2000" dirty="0" smtClean="0">
                <a:hlinkClick r:id="rId2"/>
              </a:rPr>
              <a:t>info.odmu.edu.ua/chair/economy_pharmacy/fileinfo/337/107624</a:t>
            </a:r>
            <a:endParaRPr lang="uk-UA" sz="2000" dirty="0" smtClean="0"/>
          </a:p>
          <a:p>
            <a:endParaRPr lang="uk-UA" dirty="0"/>
          </a:p>
        </p:txBody>
      </p:sp>
      <p:sp>
        <p:nvSpPr>
          <p:cNvPr id="5" name="AutoShape 2" descr="Menejment qonunlari va tamoyillarining ahamiyati."/>
          <p:cNvSpPr>
            <a:spLocks noGrp="1" noChangeAspect="1" noChangeArrowheads="1"/>
          </p:cNvSpPr>
          <p:nvPr>
            <p:ph type="pic"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6" name="Рисунок 5"/>
          <p:cNvPicPr>
            <a:picLocks noChangeAspect="1"/>
          </p:cNvPicPr>
          <p:nvPr/>
        </p:nvPicPr>
        <p:blipFill>
          <a:blip r:embed="rId3"/>
          <a:stretch>
            <a:fillRect/>
          </a:stretch>
        </p:blipFill>
        <p:spPr>
          <a:xfrm>
            <a:off x="395536" y="692696"/>
            <a:ext cx="4832207" cy="5011917"/>
          </a:xfrm>
          <a:prstGeom prst="rect">
            <a:avLst/>
          </a:prstGeom>
        </p:spPr>
      </p:pic>
      <p:sp>
        <p:nvSpPr>
          <p:cNvPr id="7" name="Скругленный прямоугольник 6"/>
          <p:cNvSpPr/>
          <p:nvPr/>
        </p:nvSpPr>
        <p:spPr>
          <a:xfrm>
            <a:off x="971600" y="5085184"/>
            <a:ext cx="3600400"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948309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571184" cy="850106"/>
          </a:xfrm>
          <a:solidFill>
            <a:schemeClr val="accent1"/>
          </a:solidFill>
        </p:spPr>
        <p:txBody>
          <a:bodyPr/>
          <a:lstStyle/>
          <a:p>
            <a:pPr marL="0" indent="0" algn="ctr">
              <a:buNone/>
            </a:pPr>
            <a:r>
              <a:rPr lang="uk-UA" b="1" dirty="0" smtClean="0">
                <a:solidFill>
                  <a:schemeClr val="tx1"/>
                </a:solidFill>
              </a:rPr>
              <a:t>План</a:t>
            </a:r>
            <a:r>
              <a:rPr lang="uk-UA" b="1" dirty="0" smtClean="0"/>
              <a:t> </a:t>
            </a:r>
            <a:r>
              <a:rPr lang="uk-UA" b="1" dirty="0" smtClean="0">
                <a:solidFill>
                  <a:schemeClr val="tx1"/>
                </a:solidFill>
              </a:rPr>
              <a:t>лекції</a:t>
            </a:r>
            <a:endParaRPr lang="ru-RU" b="1" dirty="0">
              <a:solidFill>
                <a:schemeClr val="tx1"/>
              </a:solidFill>
            </a:endParaRPr>
          </a:p>
        </p:txBody>
      </p:sp>
      <p:sp>
        <p:nvSpPr>
          <p:cNvPr id="3" name="Объект 2"/>
          <p:cNvSpPr>
            <a:spLocks noGrp="1"/>
          </p:cNvSpPr>
          <p:nvPr>
            <p:ph idx="1"/>
          </p:nvPr>
        </p:nvSpPr>
        <p:spPr>
          <a:xfrm>
            <a:off x="683568" y="1340768"/>
            <a:ext cx="7920880" cy="5040560"/>
          </a:xfrm>
        </p:spPr>
        <p:txBody>
          <a:bodyPr>
            <a:normAutofit/>
          </a:bodyPr>
          <a:lstStyle/>
          <a:p>
            <a:pPr marL="388620" indent="-342900"/>
            <a:r>
              <a:rPr lang="uk-UA" sz="2400" dirty="0" smtClean="0">
                <a:solidFill>
                  <a:schemeClr val="tx1"/>
                </a:solidFill>
              </a:rPr>
              <a:t>Етапи розвитку світової економіки</a:t>
            </a:r>
          </a:p>
          <a:p>
            <a:pPr marL="388620" indent="-342900"/>
            <a:r>
              <a:rPr lang="uk-UA" sz="2400" dirty="0" smtClean="0"/>
              <a:t>Основні поняття та визначення</a:t>
            </a:r>
          </a:p>
          <a:p>
            <a:pPr marL="388620" indent="-342900"/>
            <a:r>
              <a:rPr lang="uk-UA" sz="2400" dirty="0" smtClean="0">
                <a:solidFill>
                  <a:schemeClr val="tx1"/>
                </a:solidFill>
              </a:rPr>
              <a:t>Основні принципи менеджменту</a:t>
            </a:r>
          </a:p>
          <a:p>
            <a:pPr marL="388620" indent="-342900"/>
            <a:r>
              <a:rPr lang="uk-UA" sz="2400" dirty="0" smtClean="0"/>
              <a:t>Моделі менеджменту</a:t>
            </a:r>
            <a:endParaRPr lang="uk-UA" sz="2400" dirty="0" smtClean="0">
              <a:solidFill>
                <a:schemeClr val="tx1"/>
              </a:solidFill>
            </a:endParaRPr>
          </a:p>
          <a:p>
            <a:pPr marL="388620" indent="-342900"/>
            <a:r>
              <a:rPr lang="uk-UA" sz="2400" dirty="0" smtClean="0"/>
              <a:t>Рівні управління</a:t>
            </a:r>
          </a:p>
          <a:p>
            <a:pPr marL="45720" indent="0">
              <a:buNone/>
            </a:pPr>
            <a:endParaRPr lang="uk-UA" sz="2400" dirty="0" smtClean="0">
              <a:solidFill>
                <a:schemeClr val="tx1"/>
              </a:solidFill>
            </a:endParaRPr>
          </a:p>
          <a:p>
            <a:pPr marL="0" indent="0">
              <a:buNone/>
            </a:pPr>
            <a:r>
              <a:rPr lang="uk-UA" sz="2400" dirty="0" smtClean="0">
                <a:solidFill>
                  <a:schemeClr val="tx1"/>
                </a:solidFill>
              </a:rPr>
              <a:t> </a:t>
            </a:r>
          </a:p>
          <a:p>
            <a:pPr marL="0" indent="0">
              <a:buNone/>
            </a:pPr>
            <a:endParaRPr lang="ru-RU" dirty="0">
              <a:solidFill>
                <a:schemeClr val="tx1"/>
              </a:solidFill>
            </a:endParaRPr>
          </a:p>
        </p:txBody>
      </p:sp>
      <p:pic>
        <p:nvPicPr>
          <p:cNvPr id="2050" name="Picture 2" descr="Функції управління підприємством. Презентація уроку — Гипермаркет знаний"/>
          <p:cNvPicPr>
            <a:picLocks noChangeAspect="1" noChangeArrowheads="1"/>
          </p:cNvPicPr>
          <p:nvPr/>
        </p:nvPicPr>
        <p:blipFill rotWithShape="1">
          <a:blip r:embed="rId2">
            <a:extLst>
              <a:ext uri="{28A0092B-C50C-407E-A947-70E740481C1C}">
                <a14:useLocalDpi xmlns:a14="http://schemas.microsoft.com/office/drawing/2010/main" val="0"/>
              </a:ext>
            </a:extLst>
          </a:blip>
          <a:srcRect l="6016" t="8542" r="5565" b="10029"/>
          <a:stretch/>
        </p:blipFill>
        <p:spPr bwMode="auto">
          <a:xfrm>
            <a:off x="2411760" y="4005064"/>
            <a:ext cx="3029803" cy="1583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864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hangingPunct="0"/>
            <a:r>
              <a:rPr lang="uk-UA" dirty="0"/>
              <a:t>Етапи розвитку світової економіки</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698958969"/>
              </p:ext>
            </p:extLst>
          </p:nvPr>
        </p:nvGraphicFramePr>
        <p:xfrm>
          <a:off x="457200" y="1609725"/>
          <a:ext cx="7239000" cy="4693920"/>
        </p:xfrm>
        <a:graphic>
          <a:graphicData uri="http://schemas.openxmlformats.org/drawingml/2006/table">
            <a:tbl>
              <a:tblPr firstRow="1" bandRow="1">
                <a:tableStyleId>{5C22544A-7EE6-4342-B048-85BDC9FD1C3A}</a:tableStyleId>
              </a:tblPr>
              <a:tblGrid>
                <a:gridCol w="1809750"/>
                <a:gridCol w="1809750"/>
                <a:gridCol w="1809750"/>
                <a:gridCol w="1809750"/>
              </a:tblGrid>
              <a:tr h="370840">
                <a:tc>
                  <a:txBody>
                    <a:bodyPr/>
                    <a:lstStyle/>
                    <a:p>
                      <a:pPr algn="ctr">
                        <a:spcAft>
                          <a:spcPts val="0"/>
                        </a:spcAft>
                      </a:pPr>
                      <a:r>
                        <a:rPr lang="uk-UA" sz="1400" b="1" dirty="0">
                          <a:effectLst/>
                          <a:latin typeface="Times New Roman" panose="02020603050405020304" pitchFamily="18" charset="0"/>
                          <a:ea typeface="Times New Roman" panose="02020603050405020304" pitchFamily="18" charset="0"/>
                        </a:rPr>
                        <a:t>Назва</a:t>
                      </a:r>
                      <a:endParaRPr lang="uk-UA" sz="1200" dirty="0">
                        <a:effectLst/>
                        <a:latin typeface="Times New Roman" panose="02020603050405020304" pitchFamily="18" charset="0"/>
                        <a:ea typeface="Times New Roman" panose="02020603050405020304" pitchFamily="18" charset="0"/>
                      </a:endParaRPr>
                    </a:p>
                    <a:p>
                      <a:pPr algn="ctr">
                        <a:spcAft>
                          <a:spcPts val="0"/>
                        </a:spcAft>
                      </a:pPr>
                      <a:r>
                        <a:rPr lang="uk-UA" sz="1400" b="1" dirty="0">
                          <a:effectLst/>
                          <a:latin typeface="Times New Roman" panose="02020603050405020304" pitchFamily="18" charset="0"/>
                          <a:ea typeface="Times New Roman" panose="02020603050405020304" pitchFamily="18" charset="0"/>
                        </a:rPr>
                        <a:t>етапу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400" b="1">
                          <a:effectLst/>
                          <a:latin typeface="Times New Roman" panose="02020603050405020304" pitchFamily="18" charset="0"/>
                          <a:ea typeface="Times New Roman" panose="02020603050405020304" pitchFamily="18" charset="0"/>
                        </a:rPr>
                        <a:t>Початок</a:t>
                      </a:r>
                      <a:endParaRPr lang="uk-UA" sz="1200">
                        <a:effectLst/>
                        <a:latin typeface="Times New Roman" panose="02020603050405020304" pitchFamily="18" charset="0"/>
                        <a:ea typeface="Times New Roman" panose="02020603050405020304" pitchFamily="18" charset="0"/>
                      </a:endParaRPr>
                    </a:p>
                    <a:p>
                      <a:pPr algn="ctr">
                        <a:spcAft>
                          <a:spcPts val="0"/>
                        </a:spcAft>
                      </a:pPr>
                      <a:r>
                        <a:rPr lang="uk-UA" sz="1400" b="1">
                          <a:effectLst/>
                          <a:latin typeface="Times New Roman" panose="02020603050405020304" pitchFamily="18" charset="0"/>
                          <a:ea typeface="Times New Roman" panose="02020603050405020304" pitchFamily="18" charset="0"/>
                        </a:rPr>
                        <a:t>етапу</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hangingPunct="0">
                        <a:spcAft>
                          <a:spcPts val="0"/>
                        </a:spcAft>
                      </a:pPr>
                      <a:r>
                        <a:rPr lang="uk-UA" sz="1400" b="1">
                          <a:effectLst/>
                          <a:latin typeface="Times New Roman" panose="02020603050405020304" pitchFamily="18" charset="0"/>
                          <a:ea typeface="Times New Roman" panose="02020603050405020304" pitchFamily="18" charset="0"/>
                        </a:rPr>
                        <a:t>Причини</a:t>
                      </a:r>
                      <a:endParaRPr lang="uk-UA" sz="1200">
                        <a:effectLst/>
                        <a:latin typeface="Times New Roman" panose="02020603050405020304" pitchFamily="18" charset="0"/>
                        <a:ea typeface="Times New Roman" panose="02020603050405020304" pitchFamily="18" charset="0"/>
                      </a:endParaRPr>
                    </a:p>
                    <a:p>
                      <a:pPr algn="ctr" hangingPunct="0">
                        <a:spcAft>
                          <a:spcPts val="0"/>
                        </a:spcAft>
                      </a:pPr>
                      <a:r>
                        <a:rPr lang="uk-UA" sz="1400" b="1">
                          <a:effectLst/>
                          <a:latin typeface="Times New Roman" panose="02020603050405020304" pitchFamily="18" charset="0"/>
                          <a:ea typeface="Times New Roman" panose="02020603050405020304" pitchFamily="18" charset="0"/>
                        </a:rPr>
                        <a:t>виникнення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400" b="1" dirty="0">
                          <a:effectLst/>
                          <a:latin typeface="Times New Roman" panose="02020603050405020304" pitchFamily="18" charset="0"/>
                          <a:ea typeface="Times New Roman" panose="02020603050405020304" pitchFamily="18" charset="0"/>
                        </a:rPr>
                        <a:t>Основні</a:t>
                      </a:r>
                      <a:endParaRPr lang="uk-UA" sz="1200" dirty="0">
                        <a:effectLst/>
                        <a:latin typeface="Times New Roman" panose="02020603050405020304" pitchFamily="18" charset="0"/>
                        <a:ea typeface="Times New Roman" panose="02020603050405020304" pitchFamily="18" charset="0"/>
                      </a:endParaRPr>
                    </a:p>
                    <a:p>
                      <a:pPr algn="ctr">
                        <a:spcAft>
                          <a:spcPts val="0"/>
                        </a:spcAft>
                      </a:pPr>
                      <a:r>
                        <a:rPr lang="uk-UA" sz="1400" b="1" dirty="0">
                          <a:effectLst/>
                          <a:latin typeface="Times New Roman" panose="02020603050405020304" pitchFamily="18" charset="0"/>
                          <a:ea typeface="Times New Roman" panose="02020603050405020304" pitchFamily="18" charset="0"/>
                        </a:rPr>
                        <a:t>результати</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Перша промислова революція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en-US" sz="1400" dirty="0" smtClean="0">
                          <a:effectLst/>
                          <a:latin typeface="Times New Roman" panose="02020603050405020304" pitchFamily="18" charset="0"/>
                          <a:ea typeface="Times New Roman" panose="02020603050405020304" pitchFamily="18" charset="0"/>
                          <a:sym typeface="Times New Roman" panose="02020603050405020304" pitchFamily="18" charset="0"/>
                        </a:rPr>
                        <a:t>XVIII –</a:t>
                      </a:r>
                      <a:r>
                        <a:rPr lang="uk-UA" sz="1400" dirty="0" smtClean="0">
                          <a:effectLst/>
                          <a:latin typeface="Times New Roman" panose="02020603050405020304" pitchFamily="18" charset="0"/>
                          <a:ea typeface="Times New Roman" panose="02020603050405020304" pitchFamily="18" charset="0"/>
                          <a:sym typeface="Times New Roman" panose="02020603050405020304" pitchFamily="18" charset="0"/>
                        </a:rPr>
                        <a:t>початок </a:t>
                      </a:r>
                      <a:r>
                        <a:rPr lang="en-US" sz="1400" dirty="0" smtClean="0">
                          <a:effectLst/>
                          <a:latin typeface="Times New Roman" panose="02020603050405020304" pitchFamily="18" charset="0"/>
                          <a:ea typeface="Times New Roman" panose="02020603050405020304" pitchFamily="18" charset="0"/>
                          <a:sym typeface="Times New Roman" panose="02020603050405020304" pitchFamily="18" charset="0"/>
                        </a:rPr>
                        <a:t>XIX </a:t>
                      </a:r>
                      <a:r>
                        <a:rPr lang="uk-UA" sz="1400" dirty="0" smtClean="0">
                          <a:effectLst/>
                          <a:latin typeface="Times New Roman" panose="02020603050405020304" pitchFamily="18" charset="0"/>
                          <a:ea typeface="Times New Roman" panose="02020603050405020304" pitchFamily="18" charset="0"/>
                          <a:sym typeface="Times New Roman" panose="02020603050405020304" pitchFamily="18" charset="0"/>
                        </a:rPr>
                        <a:t>ст. </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Запровадження у промисловість парової енергетики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Кінець пануванню аграрного сектора і перехід до машинного виробництва</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Друга промислова революція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ru-RU" sz="1400" dirty="0" smtClean="0">
                          <a:effectLst/>
                          <a:latin typeface="Times New Roman" panose="02020603050405020304" pitchFamily="18" charset="0"/>
                          <a:ea typeface="Times New Roman" panose="02020603050405020304" pitchFamily="18" charset="0"/>
                        </a:rPr>
                        <a:t>кінець XIX – початок XX ст.</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Освоєння електроенергії, а також систематизація і керованість процесом технологічних нововведень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Прогнозований технологічний процес, заміна  локальних господарських систем національними</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lgn="just">
                        <a:spcAft>
                          <a:spcPts val="0"/>
                        </a:spcAft>
                      </a:pPr>
                      <a:r>
                        <a:rPr lang="uk-UA" sz="1400" i="1" dirty="0">
                          <a:effectLst/>
                          <a:latin typeface="Times New Roman" panose="02020603050405020304" pitchFamily="18" charset="0"/>
                          <a:ea typeface="Times New Roman" panose="02020603050405020304" pitchFamily="18" charset="0"/>
                        </a:rPr>
                        <a:t>Третя промислова революція</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smtClean="0">
                          <a:effectLst/>
                          <a:latin typeface="Times New Roman" panose="02020603050405020304" pitchFamily="18" charset="0"/>
                          <a:ea typeface="Times New Roman" panose="02020603050405020304" pitchFamily="18" charset="0"/>
                        </a:rPr>
                        <a:t>70-80-ті рр. </a:t>
                      </a:r>
                      <a:r>
                        <a:rPr lang="en-US" sz="1400" dirty="0" smtClean="0">
                          <a:effectLst/>
                          <a:latin typeface="Times New Roman" panose="02020603050405020304" pitchFamily="18" charset="0"/>
                          <a:ea typeface="Times New Roman" panose="02020603050405020304" pitchFamily="18" charset="0"/>
                        </a:rPr>
                        <a:t>XX </a:t>
                      </a:r>
                      <a:r>
                        <a:rPr lang="uk-UA" sz="1400" dirty="0" smtClean="0">
                          <a:effectLst/>
                          <a:latin typeface="Times New Roman" panose="02020603050405020304" pitchFamily="18" charset="0"/>
                          <a:ea typeface="Times New Roman" panose="02020603050405020304" pitchFamily="18" charset="0"/>
                        </a:rPr>
                        <a:t>ст. </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Бурхливий розвиток мікроелектроніки, комп’ютерних та інформаційних технологій</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Надання переваг продукуванню й використанню знань, перехід від національних господарських систем до глобальної економіки</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5454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7239000" cy="698336"/>
          </a:xfrm>
        </p:spPr>
        <p:txBody>
          <a:bodyPr>
            <a:normAutofit fontScale="90000"/>
          </a:bodyPr>
          <a:lstStyle/>
          <a:p>
            <a:r>
              <a:rPr lang="uk-UA" dirty="0"/>
              <a:t>Етапи розвитку менеджменту</a:t>
            </a:r>
          </a:p>
        </p:txBody>
      </p:sp>
      <p:graphicFrame>
        <p:nvGraphicFramePr>
          <p:cNvPr id="4" name="Объект 3"/>
          <p:cNvGraphicFramePr>
            <a:graphicFrameLocks noGrp="1"/>
          </p:cNvGraphicFramePr>
          <p:nvPr>
            <p:ph idx="1"/>
            <p:extLst>
              <p:ext uri="{D42A27DB-BD31-4B8C-83A1-F6EECF244321}">
                <p14:modId xmlns:p14="http://schemas.microsoft.com/office/powerpoint/2010/main" val="4056415886"/>
              </p:ext>
            </p:extLst>
          </p:nvPr>
        </p:nvGraphicFramePr>
        <p:xfrm>
          <a:off x="457200" y="1124744"/>
          <a:ext cx="7499175" cy="4536503"/>
        </p:xfrm>
        <a:graphic>
          <a:graphicData uri="http://schemas.openxmlformats.org/drawingml/2006/table">
            <a:tbl>
              <a:tblPr firstRow="1" bandRow="1">
                <a:tableStyleId>{5C22544A-7EE6-4342-B048-85BDC9FD1C3A}</a:tableStyleId>
              </a:tblPr>
              <a:tblGrid>
                <a:gridCol w="2499725"/>
                <a:gridCol w="2499725"/>
                <a:gridCol w="2499725"/>
              </a:tblGrid>
              <a:tr h="346769">
                <a:tc>
                  <a:txBody>
                    <a:bodyPr/>
                    <a:lstStyle/>
                    <a:p>
                      <a:pPr algn="ctr">
                        <a:spcAft>
                          <a:spcPts val="0"/>
                        </a:spcAft>
                      </a:pPr>
                      <a:r>
                        <a:rPr lang="uk-UA" sz="1400" b="1" dirty="0">
                          <a:effectLst/>
                          <a:latin typeface="Times New Roman" panose="02020603050405020304" pitchFamily="18" charset="0"/>
                          <a:ea typeface="Times New Roman" panose="02020603050405020304" pitchFamily="18" charset="0"/>
                        </a:rPr>
                        <a:t>Назва  етапу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hangingPunct="0">
                        <a:spcAft>
                          <a:spcPts val="0"/>
                        </a:spcAft>
                      </a:pPr>
                      <a:r>
                        <a:rPr lang="uk-UA" sz="1400" b="1">
                          <a:effectLst/>
                          <a:latin typeface="Times New Roman" panose="02020603050405020304" pitchFamily="18" charset="0"/>
                          <a:ea typeface="Times New Roman" panose="02020603050405020304" pitchFamily="18" charset="0"/>
                        </a:rPr>
                        <a:t>Школи, тривалість </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000" b="1" kern="0" dirty="0">
                          <a:effectLst/>
                          <a:latin typeface="Times New Roman" panose="02020603050405020304" pitchFamily="18" charset="0"/>
                        </a:rPr>
                        <a:t>Сутність етапу</a:t>
                      </a:r>
                    </a:p>
                    <a:p>
                      <a:pPr>
                        <a:spcAft>
                          <a:spcPts val="0"/>
                        </a:spcAft>
                      </a:pPr>
                      <a:r>
                        <a:rPr lang="uk-UA" sz="1200" dirty="0">
                          <a:effectLst/>
                          <a:latin typeface="Times New Roman" panose="02020603050405020304" pitchFamily="18" charset="0"/>
                          <a:ea typeface="Times New Roman" panose="02020603050405020304" pitchFamily="18" charset="0"/>
                        </a:rPr>
                        <a:t> </a:t>
                      </a:r>
                    </a:p>
                  </a:txBody>
                  <a:tcPr marL="68580" marR="68580" marT="0" marB="0"/>
                </a:tc>
              </a:tr>
              <a:tr h="1396578">
                <a:tc>
                  <a:txBody>
                    <a:bodyPr/>
                    <a:lstStyle/>
                    <a:p>
                      <a:pPr algn="just" fontAlgn="auto" hangingPunct="1">
                        <a:spcAft>
                          <a:spcPts val="0"/>
                        </a:spcAft>
                      </a:pPr>
                      <a:r>
                        <a:rPr lang="uk-UA" sz="1400" i="1" dirty="0">
                          <a:effectLst/>
                          <a:latin typeface="Times New Roman" panose="02020603050405020304" pitchFamily="18" charset="0"/>
                          <a:ea typeface="Times New Roman" panose="02020603050405020304" pitchFamily="18" charset="0"/>
                        </a:rPr>
                        <a:t>Розвиток науки про управління людьми в процесі виробництва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dirty="0">
                          <a:effectLst/>
                          <a:latin typeface="Times New Roman" panose="02020603050405020304" pitchFamily="18" charset="0"/>
                          <a:ea typeface="Times New Roman" panose="02020603050405020304" pitchFamily="18" charset="0"/>
                        </a:rPr>
                        <a:t>Школа наукового управління (1885-1929 рр.), школа “фордизму” (1899-1945 рр.), класична або адміністративна школа (1920-1950 рр.)</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Базувався на підвищенні ефективності організації на засадах удосконалення виробничих процесів та операцій</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197067">
                <a:tc>
                  <a:txBody>
                    <a:bodyPr/>
                    <a:lstStyle/>
                    <a:p>
                      <a:pPr algn="just" fontAlgn="auto" hangingPunct="1">
                        <a:spcAft>
                          <a:spcPts val="0"/>
                        </a:spcAft>
                      </a:pPr>
                      <a:r>
                        <a:rPr lang="uk-UA" sz="1400" i="1" dirty="0">
                          <a:effectLst/>
                          <a:latin typeface="Times New Roman" panose="02020603050405020304" pitchFamily="18" charset="0"/>
                          <a:ea typeface="Times New Roman" panose="02020603050405020304" pitchFamily="18" charset="0"/>
                        </a:rPr>
                        <a:t>Формування управлінських механізмів на засадах розвитку людських стосунків</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Школа психології та людських відносин (1939-1950 рр.), школа поведінкових наук (1950 р. – наш час)</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визнанням людини пріоритетним фактором виробничо-господарської діяльності</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596089">
                <a:tc>
                  <a:txBody>
                    <a:bodyPr/>
                    <a:lstStyle/>
                    <a:p>
                      <a:pPr algn="just" fontAlgn="auto" hangingPunct="1">
                        <a:spcAft>
                          <a:spcPts val="0"/>
                        </a:spcAft>
                      </a:pPr>
                      <a:r>
                        <a:rPr lang="uk-UA" sz="1400" i="1" dirty="0">
                          <a:effectLst/>
                          <a:latin typeface="Times New Roman" panose="02020603050405020304" pitchFamily="18" charset="0"/>
                          <a:ea typeface="Times New Roman" panose="02020603050405020304" pitchFamily="18" charset="0"/>
                        </a:rPr>
                        <a:t>Побудова систем управління, орієнтованих на ринок</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З другої половини минуло століття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виникненням на підприємствах проблем перевиробництва, що викликані незабезпеченим попитом</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197039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7239000" cy="698336"/>
          </a:xfrm>
        </p:spPr>
        <p:txBody>
          <a:bodyPr>
            <a:normAutofit fontScale="90000"/>
          </a:bodyPr>
          <a:lstStyle/>
          <a:p>
            <a:r>
              <a:rPr lang="uk-UA" dirty="0"/>
              <a:t>Етапи розвитку менеджменту</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02334841"/>
              </p:ext>
            </p:extLst>
          </p:nvPr>
        </p:nvGraphicFramePr>
        <p:xfrm>
          <a:off x="457200" y="1124744"/>
          <a:ext cx="7499175" cy="4846805"/>
        </p:xfrm>
        <a:graphic>
          <a:graphicData uri="http://schemas.openxmlformats.org/drawingml/2006/table">
            <a:tbl>
              <a:tblPr firstRow="1" bandRow="1">
                <a:tableStyleId>{5C22544A-7EE6-4342-B048-85BDC9FD1C3A}</a:tableStyleId>
              </a:tblPr>
              <a:tblGrid>
                <a:gridCol w="2499725"/>
                <a:gridCol w="2499725"/>
                <a:gridCol w="2499725"/>
              </a:tblGrid>
              <a:tr h="346769">
                <a:tc>
                  <a:txBody>
                    <a:bodyPr/>
                    <a:lstStyle/>
                    <a:p>
                      <a:pPr algn="ctr">
                        <a:spcAft>
                          <a:spcPts val="0"/>
                        </a:spcAft>
                      </a:pPr>
                      <a:r>
                        <a:rPr lang="uk-UA" sz="1400" b="1" dirty="0">
                          <a:effectLst/>
                          <a:latin typeface="Times New Roman" panose="02020603050405020304" pitchFamily="18" charset="0"/>
                          <a:ea typeface="Times New Roman" panose="02020603050405020304" pitchFamily="18" charset="0"/>
                        </a:rPr>
                        <a:t>Назва  етапу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hangingPunct="0">
                        <a:spcAft>
                          <a:spcPts val="0"/>
                        </a:spcAft>
                      </a:pPr>
                      <a:r>
                        <a:rPr lang="uk-UA" sz="1400" b="1">
                          <a:effectLst/>
                          <a:latin typeface="Times New Roman" panose="02020603050405020304" pitchFamily="18" charset="0"/>
                          <a:ea typeface="Times New Roman" panose="02020603050405020304" pitchFamily="18" charset="0"/>
                        </a:rPr>
                        <a:t>Школи, тривалість </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000" b="1" kern="0" dirty="0">
                          <a:effectLst/>
                          <a:latin typeface="Times New Roman" panose="02020603050405020304" pitchFamily="18" charset="0"/>
                        </a:rPr>
                        <a:t>Сутність етапу</a:t>
                      </a:r>
                    </a:p>
                    <a:p>
                      <a:pPr>
                        <a:spcAft>
                          <a:spcPts val="0"/>
                        </a:spcAft>
                      </a:pPr>
                      <a:r>
                        <a:rPr lang="uk-UA" sz="1200" dirty="0">
                          <a:effectLst/>
                          <a:latin typeface="Times New Roman" panose="02020603050405020304" pitchFamily="18" charset="0"/>
                          <a:ea typeface="Times New Roman" panose="02020603050405020304" pitchFamily="18" charset="0"/>
                        </a:rPr>
                        <a:t> </a:t>
                      </a:r>
                    </a:p>
                  </a:txBody>
                  <a:tcPr marL="68580" marR="68580" marT="0" marB="0"/>
                </a:tc>
              </a:tr>
              <a:tr h="1396578">
                <a:tc>
                  <a:txBody>
                    <a:bodyPr/>
                    <a:lstStyle/>
                    <a:p>
                      <a:pPr algn="just" fontAlgn="auto" hangingPunct="1">
                        <a:spcAft>
                          <a:spcPts val="0"/>
                        </a:spcAft>
                      </a:pPr>
                      <a:r>
                        <a:rPr lang="uk-UA" sz="1400" i="1">
                          <a:effectLst/>
                          <a:latin typeface="Times New Roman" panose="02020603050405020304" pitchFamily="18" charset="0"/>
                          <a:ea typeface="Times New Roman" panose="02020603050405020304" pitchFamily="18" charset="0"/>
                        </a:rPr>
                        <a:t>Активне застосування кількісних (економіко-математичних) методів як важливих напрямів формалізації методів менеджменту і трансформації їх в управлінські рішення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Школа науки управління (1950 р. – наш час)</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широким застосуванням в менеджменті математики</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197067">
                <a:tc>
                  <a:txBody>
                    <a:bodyPr/>
                    <a:lstStyle/>
                    <a:p>
                      <a:pPr algn="just" fontAlgn="auto" hangingPunct="1">
                        <a:spcAft>
                          <a:spcPts val="0"/>
                        </a:spcAft>
                      </a:pPr>
                      <a:r>
                        <a:rPr lang="uk-UA" sz="1400" i="1">
                          <a:effectLst/>
                          <a:latin typeface="Times New Roman" panose="02020603050405020304" pitchFamily="18" charset="0"/>
                          <a:ea typeface="Times New Roman" panose="02020603050405020304" pitchFamily="18" charset="0"/>
                        </a:rPr>
                        <a:t>Формування системних та ситуаційних підходів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Системні з кінця 50-х років, ситуаційні з 60-х років минулого століття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Пов’язаний з розглядом організації як системи, діяльність якої постійно залежить від змінного набору обставин</a:t>
                      </a:r>
                      <a:endParaRPr lang="uk-UA" sz="1200">
                        <a:effectLst/>
                        <a:latin typeface="Times New Roman" panose="02020603050405020304" pitchFamily="18" charset="0"/>
                        <a:ea typeface="Times New Roman" panose="02020603050405020304" pitchFamily="18" charset="0"/>
                      </a:endParaRPr>
                    </a:p>
                  </a:txBody>
                  <a:tcPr marL="68580" marR="68580" marT="0" marB="0"/>
                </a:tc>
              </a:tr>
              <a:tr h="1596089">
                <a:tc>
                  <a:txBody>
                    <a:bodyPr/>
                    <a:lstStyle/>
                    <a:p>
                      <a:pPr algn="just" fontAlgn="auto" hangingPunct="1">
                        <a:spcAft>
                          <a:spcPts val="0"/>
                        </a:spcAft>
                      </a:pPr>
                      <a:r>
                        <a:rPr lang="uk-UA" sz="1400" i="1">
                          <a:effectLst/>
                          <a:latin typeface="Times New Roman" panose="02020603050405020304" pitchFamily="18" charset="0"/>
                          <a:ea typeface="Times New Roman" panose="02020603050405020304" pitchFamily="18" charset="0"/>
                        </a:rPr>
                        <a:t>Комп’ютеризація управлінських процесів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З 1980-х рр.</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розвитком інформаційних та комп’ютерних систем</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892716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239000" cy="698336"/>
          </a:xfrm>
        </p:spPr>
        <p:txBody>
          <a:bodyPr/>
          <a:lstStyle/>
          <a:p>
            <a:pPr algn="ctr"/>
            <a:r>
              <a:rPr lang="uk-UA" dirty="0" smtClean="0"/>
              <a:t>Основні визначення</a:t>
            </a:r>
            <a:endParaRPr lang="uk-UA" dirty="0"/>
          </a:p>
        </p:txBody>
      </p:sp>
      <p:sp>
        <p:nvSpPr>
          <p:cNvPr id="4" name="Скругленный прямоугольник 3"/>
          <p:cNvSpPr/>
          <p:nvPr/>
        </p:nvSpPr>
        <p:spPr>
          <a:xfrm>
            <a:off x="251520" y="1196752"/>
            <a:ext cx="7704856"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cap="all" dirty="0"/>
              <a:t>Менеджмент</a:t>
            </a:r>
            <a:r>
              <a:rPr lang="uk-UA" dirty="0"/>
              <a:t> – це цілеспрямований вплив на колектив працівників або окремих виконавців з метою виконання поставлених завдань та досягнення визначених цілей. Менеджмент є процесом планування, організування, мотивування, контролювання та регулювання, необхідним для формування і досягнення цілей організації.</a:t>
            </a:r>
          </a:p>
          <a:p>
            <a:r>
              <a:rPr lang="uk-UA" b="1" cap="all" dirty="0" err="1"/>
              <a:t>управлІнНЯ</a:t>
            </a:r>
            <a:r>
              <a:rPr lang="uk-UA" b="1" cap="all" dirty="0"/>
              <a:t> </a:t>
            </a:r>
            <a:r>
              <a:rPr lang="uk-UA" b="1" cap="all" dirty="0" err="1"/>
              <a:t>цІлеСПРЯМОВАНИМИ</a:t>
            </a:r>
            <a:r>
              <a:rPr lang="uk-UA" b="1" cap="all" dirty="0"/>
              <a:t> людьми</a:t>
            </a:r>
            <a:endParaRPr lang="uk-UA" b="1" dirty="0"/>
          </a:p>
        </p:txBody>
      </p:sp>
      <p:sp>
        <p:nvSpPr>
          <p:cNvPr id="5" name="Скругленный прямоугольник 4"/>
          <p:cNvSpPr/>
          <p:nvPr/>
        </p:nvSpPr>
        <p:spPr>
          <a:xfrm>
            <a:off x="251520" y="3429000"/>
            <a:ext cx="7704856"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cap="all" dirty="0"/>
              <a:t>Маркетинг</a:t>
            </a:r>
            <a:r>
              <a:rPr lang="uk-UA" b="1" dirty="0"/>
              <a:t> –</a:t>
            </a:r>
            <a:r>
              <a:rPr lang="uk-UA" dirty="0"/>
              <a:t> це діяльність, спрямована на створення попиту та досягнення цілей підприємства через максимальне задоволення потреб споживачів</a:t>
            </a:r>
            <a:r>
              <a:rPr lang="uk-UA" cap="all" dirty="0"/>
              <a:t>.</a:t>
            </a:r>
            <a:endParaRPr lang="uk-UA" b="1" dirty="0"/>
          </a:p>
          <a:p>
            <a:r>
              <a:rPr lang="uk-UA" cap="all" dirty="0"/>
              <a:t> </a:t>
            </a:r>
            <a:endParaRPr lang="uk-UA" b="1" dirty="0"/>
          </a:p>
          <a:p>
            <a:r>
              <a:rPr lang="uk-UA" b="1" cap="all" dirty="0"/>
              <a:t>УправлІнНННЯ обмІннИми процесами при взаЄмнІй вИгодІ сторІн</a:t>
            </a:r>
            <a:endParaRPr lang="uk-UA" b="1" dirty="0"/>
          </a:p>
        </p:txBody>
      </p:sp>
    </p:spTree>
    <p:extLst>
      <p:ext uri="{BB962C8B-B14F-4D97-AF65-F5344CB8AC3E}">
        <p14:creationId xmlns:p14="http://schemas.microsoft.com/office/powerpoint/2010/main" val="2807769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239000" cy="698336"/>
          </a:xfrm>
        </p:spPr>
        <p:txBody>
          <a:bodyPr/>
          <a:lstStyle/>
          <a:p>
            <a:pPr algn="ctr"/>
            <a:r>
              <a:rPr lang="uk-UA" dirty="0" smtClean="0"/>
              <a:t>Основні визначення</a:t>
            </a:r>
            <a:endParaRPr lang="uk-UA" dirty="0"/>
          </a:p>
        </p:txBody>
      </p:sp>
      <p:sp>
        <p:nvSpPr>
          <p:cNvPr id="4" name="Скругленный прямоугольник 3"/>
          <p:cNvSpPr/>
          <p:nvPr/>
        </p:nvSpPr>
        <p:spPr>
          <a:xfrm>
            <a:off x="251520" y="1196752"/>
            <a:ext cx="7704856"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cap="all" dirty="0"/>
              <a:t>Логістика</a:t>
            </a:r>
            <a:r>
              <a:rPr lang="uk-UA" cap="all" dirty="0"/>
              <a:t> </a:t>
            </a:r>
            <a:r>
              <a:rPr lang="uk-UA" dirty="0"/>
              <a:t>- це упорядкована сукупність знань, а також цілеспрямовані дослідження процесів формування і розвитку наскрізних (інтегрованих) потоків в конкретній галузі або економіці в цілому.</a:t>
            </a:r>
          </a:p>
          <a:p>
            <a:r>
              <a:rPr lang="uk-UA" b="1" cap="all" dirty="0" err="1"/>
              <a:t>УправлІнННЯ</a:t>
            </a:r>
            <a:r>
              <a:rPr lang="uk-UA" b="1" cap="all" dirty="0"/>
              <a:t> </a:t>
            </a:r>
            <a:r>
              <a:rPr lang="uk-UA" b="1" cap="all" dirty="0" err="1"/>
              <a:t>потоковИми</a:t>
            </a:r>
            <a:r>
              <a:rPr lang="uk-UA" b="1" cap="all" dirty="0"/>
              <a:t> процесами при </a:t>
            </a:r>
            <a:r>
              <a:rPr lang="uk-UA" b="1" cap="all" dirty="0" err="1"/>
              <a:t>мІнІмІзацІІ</a:t>
            </a:r>
            <a:r>
              <a:rPr lang="uk-UA" b="1" cap="all" dirty="0"/>
              <a:t> </a:t>
            </a:r>
            <a:r>
              <a:rPr lang="uk-UA" b="1" cap="all" dirty="0" err="1"/>
              <a:t>ВИтрат</a:t>
            </a:r>
            <a:r>
              <a:rPr lang="uk-UA" b="1" cap="all" dirty="0"/>
              <a:t> на ЇХ ЗДІЙСНЕННЯ</a:t>
            </a:r>
            <a:endParaRPr lang="uk-UA" b="1" dirty="0"/>
          </a:p>
        </p:txBody>
      </p:sp>
      <p:sp>
        <p:nvSpPr>
          <p:cNvPr id="5" name="Скругленный прямоугольник 4"/>
          <p:cNvSpPr/>
          <p:nvPr/>
        </p:nvSpPr>
        <p:spPr>
          <a:xfrm>
            <a:off x="251520" y="3429000"/>
            <a:ext cx="7599040"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cap="all" dirty="0"/>
              <a:t>Виробничий менеджмент</a:t>
            </a:r>
            <a:r>
              <a:rPr lang="uk-UA" b="1" dirty="0"/>
              <a:t> </a:t>
            </a:r>
            <a:r>
              <a:rPr lang="uk-UA" dirty="0"/>
              <a:t>– сукупність принципів, методів, засобів і форм управління виробництвом, яке має на меті підвищення його ефективності та збільшення прибутку. </a:t>
            </a:r>
          </a:p>
        </p:txBody>
      </p:sp>
      <p:sp>
        <p:nvSpPr>
          <p:cNvPr id="6" name="Скругленный прямоугольник 5"/>
          <p:cNvSpPr/>
          <p:nvPr/>
        </p:nvSpPr>
        <p:spPr>
          <a:xfrm>
            <a:off x="251520" y="4946694"/>
            <a:ext cx="7599040"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cap="all" dirty="0"/>
              <a:t>Фінансовий менеджмент</a:t>
            </a:r>
            <a:r>
              <a:rPr lang="uk-UA" dirty="0"/>
              <a:t> – це система принципів, засобів та форма організації грошових відносин підприємства, спрямована на управління його фінансово-господарською діяльністю.</a:t>
            </a:r>
            <a:endParaRPr lang="uk-UA" b="1" dirty="0"/>
          </a:p>
        </p:txBody>
      </p:sp>
    </p:spTree>
    <p:extLst>
      <p:ext uri="{BB962C8B-B14F-4D97-AF65-F5344CB8AC3E}">
        <p14:creationId xmlns:p14="http://schemas.microsoft.com/office/powerpoint/2010/main" val="1949146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2641"/>
            <a:ext cx="7632848" cy="948087"/>
          </a:xfrm>
        </p:spPr>
        <p:txBody>
          <a:bodyPr>
            <a:normAutofit/>
          </a:bodyPr>
          <a:lstStyle/>
          <a:p>
            <a:pPr algn="ctr"/>
            <a:r>
              <a:rPr lang="uk-UA" sz="2400" dirty="0"/>
              <a:t>СПІВВІДНОШЕННЯ МІЖ ПОНЯТТЯМИ </a:t>
            </a:r>
            <a:br>
              <a:rPr lang="uk-UA" sz="2400" dirty="0"/>
            </a:br>
            <a:r>
              <a:rPr lang="uk-UA" sz="2400" dirty="0"/>
              <a:t>“УПРАВЛІННЯ” І  “МЕНЕДЖМЕНТ</a:t>
            </a:r>
            <a:r>
              <a:rPr lang="uk-UA" sz="2400" dirty="0" smtClean="0"/>
              <a:t>”</a:t>
            </a:r>
            <a:endParaRPr lang="uk-UA" sz="2400" dirty="0"/>
          </a:p>
        </p:txBody>
      </p:sp>
      <p:pic>
        <p:nvPicPr>
          <p:cNvPr id="4" name="Рисунок 3"/>
          <p:cNvPicPr>
            <a:picLocks noChangeAspect="1"/>
          </p:cNvPicPr>
          <p:nvPr/>
        </p:nvPicPr>
        <p:blipFill>
          <a:blip r:embed="rId2"/>
          <a:stretch>
            <a:fillRect/>
          </a:stretch>
        </p:blipFill>
        <p:spPr>
          <a:xfrm>
            <a:off x="1579418" y="980728"/>
            <a:ext cx="5553116" cy="5629316"/>
          </a:xfrm>
          <a:prstGeom prst="rect">
            <a:avLst/>
          </a:prstGeom>
        </p:spPr>
      </p:pic>
    </p:spTree>
    <p:extLst>
      <p:ext uri="{BB962C8B-B14F-4D97-AF65-F5344CB8AC3E}">
        <p14:creationId xmlns:p14="http://schemas.microsoft.com/office/powerpoint/2010/main" val="1855463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714" y="188640"/>
            <a:ext cx="7067128" cy="804704"/>
          </a:xfrm>
        </p:spPr>
        <p:txBody>
          <a:bodyPr>
            <a:normAutofit/>
          </a:bodyPr>
          <a:lstStyle/>
          <a:p>
            <a:pPr algn="ctr"/>
            <a:r>
              <a:rPr lang="uk-UA" sz="2400" dirty="0"/>
              <a:t>Основні принципи менеджменту та їх </a:t>
            </a:r>
            <a:r>
              <a:rPr lang="uk-UA" sz="2400" dirty="0" smtClean="0"/>
              <a:t>характеристика</a:t>
            </a:r>
            <a:endParaRPr lang="uk-UA"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517594124"/>
              </p:ext>
            </p:extLst>
          </p:nvPr>
        </p:nvGraphicFramePr>
        <p:xfrm>
          <a:off x="323528" y="1196752"/>
          <a:ext cx="7632848" cy="5184575"/>
        </p:xfrm>
        <a:graphic>
          <a:graphicData uri="http://schemas.openxmlformats.org/drawingml/2006/table">
            <a:tbl>
              <a:tblPr firstRow="1" bandRow="1">
                <a:tableStyleId>{5C22544A-7EE6-4342-B048-85BDC9FD1C3A}</a:tableStyleId>
              </a:tblPr>
              <a:tblGrid>
                <a:gridCol w="3816424"/>
                <a:gridCol w="3816424"/>
              </a:tblGrid>
              <a:tr h="493769">
                <a:tc>
                  <a:txBody>
                    <a:bodyPr/>
                    <a:lstStyle/>
                    <a:p>
                      <a:pPr algn="ctr">
                        <a:spcAft>
                          <a:spcPts val="0"/>
                        </a:spcAft>
                      </a:pPr>
                      <a:r>
                        <a:rPr lang="uk-UA" sz="1200" b="1" dirty="0">
                          <a:effectLst/>
                          <a:latin typeface="Times New Roman" panose="02020603050405020304" pitchFamily="18" charset="0"/>
                        </a:rPr>
                        <a:t>Принцип                    </a:t>
                      </a:r>
                    </a:p>
                  </a:txBody>
                  <a:tcPr marL="68580" marR="68580" marT="0" marB="0"/>
                </a:tc>
                <a:tc>
                  <a:txBody>
                    <a:bodyPr/>
                    <a:lstStyle/>
                    <a:p>
                      <a:pPr algn="ctr">
                        <a:spcAft>
                          <a:spcPts val="0"/>
                        </a:spcAft>
                      </a:pPr>
                      <a:r>
                        <a:rPr lang="uk-UA" sz="1200" b="1" dirty="0">
                          <a:effectLst/>
                          <a:latin typeface="Times New Roman" panose="02020603050405020304" pitchFamily="18" charset="0"/>
                          <a:ea typeface="Times New Roman" panose="02020603050405020304" pitchFamily="18" charset="0"/>
                        </a:rPr>
                        <a:t>Характеристика</a:t>
                      </a:r>
                      <a:endParaRPr lang="uk-UA" sz="1200" dirty="0">
                        <a:effectLst/>
                        <a:latin typeface="Times New Roman" panose="02020603050405020304" pitchFamily="18" charset="0"/>
                        <a:ea typeface="Times New Roman" panose="02020603050405020304" pitchFamily="18" charset="0"/>
                      </a:endParaRPr>
                    </a:p>
                    <a:p>
                      <a:pPr algn="ctr">
                        <a:spcAft>
                          <a:spcPts val="0"/>
                        </a:spcAft>
                      </a:pPr>
                      <a:r>
                        <a:rPr lang="uk-UA" sz="1200" b="1" dirty="0">
                          <a:effectLst/>
                          <a:latin typeface="Times New Roman" panose="02020603050405020304" pitchFamily="18" charset="0"/>
                          <a:ea typeface="Times New Roman" panose="02020603050405020304" pitchFamily="18" charset="0"/>
                        </a:rPr>
                        <a:t> </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Цілеспрямованість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Будь-яка діяльність в організації повинна спрямовуватись на досягнення конкретних виробничо-господарських цілей та виконання поставлених завдань</a:t>
                      </a:r>
                      <a:endParaRPr lang="uk-UA" sz="120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dirty="0">
                          <a:effectLst/>
                          <a:latin typeface="Times New Roman" panose="02020603050405020304" pitchFamily="18" charset="0"/>
                          <a:ea typeface="Times New Roman" panose="02020603050405020304" pitchFamily="18" charset="0"/>
                        </a:rPr>
                        <a:t>Урахування потреб та інтересів</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Цей принцип покликаний задовольняти потреби та інтереси працівників з метою досягнення цілей організації на засадах застосування мотивування</a:t>
                      </a:r>
                      <a:endParaRPr lang="uk-UA" sz="120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Ієрархічність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Це розташування управлінських посад в організаційній структурі, починаючи з найнижчого рівня управління та закінчуючи найвищим.</a:t>
                      </a:r>
                      <a:endParaRPr lang="uk-UA" sz="1200">
                        <a:effectLst/>
                        <a:latin typeface="Times New Roman" panose="02020603050405020304" pitchFamily="18" charset="0"/>
                        <a:ea typeface="Times New Roman" panose="02020603050405020304" pitchFamily="18" charset="0"/>
                      </a:endParaRPr>
                    </a:p>
                  </a:txBody>
                  <a:tcPr marL="68580" marR="68580" marT="0" marB="0"/>
                </a:tc>
              </a:tr>
              <a:tr h="1728192">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Взаємозалежність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Організація складається з внутрішніх змінних (цілі, структура, технологія, працівники, завдання, ресурси), що тісно залежать одна від одної. При цьому фактори зовнішнього середовища здійснюють постійний вплив на організацію та викликають відповідну реакцію з її боку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743404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714" y="188640"/>
            <a:ext cx="7067128" cy="804704"/>
          </a:xfrm>
        </p:spPr>
        <p:txBody>
          <a:bodyPr>
            <a:normAutofit/>
          </a:bodyPr>
          <a:lstStyle/>
          <a:p>
            <a:pPr algn="ctr"/>
            <a:r>
              <a:rPr lang="uk-UA" sz="2400" dirty="0"/>
              <a:t>Основні принципи менеджменту та їх </a:t>
            </a:r>
            <a:r>
              <a:rPr lang="uk-UA" sz="2400" dirty="0" smtClean="0"/>
              <a:t>характеристика</a:t>
            </a:r>
            <a:endParaRPr lang="uk-UA"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552482614"/>
              </p:ext>
            </p:extLst>
          </p:nvPr>
        </p:nvGraphicFramePr>
        <p:xfrm>
          <a:off x="179512" y="993344"/>
          <a:ext cx="7632848" cy="5099952"/>
        </p:xfrm>
        <a:graphic>
          <a:graphicData uri="http://schemas.openxmlformats.org/drawingml/2006/table">
            <a:tbl>
              <a:tblPr firstRow="1" bandRow="1">
                <a:tableStyleId>{5C22544A-7EE6-4342-B048-85BDC9FD1C3A}</a:tableStyleId>
              </a:tblPr>
              <a:tblGrid>
                <a:gridCol w="2592288"/>
                <a:gridCol w="5040560"/>
              </a:tblGrid>
              <a:tr h="493769">
                <a:tc>
                  <a:txBody>
                    <a:bodyPr/>
                    <a:lstStyle/>
                    <a:p>
                      <a:pPr algn="ctr">
                        <a:spcAft>
                          <a:spcPts val="0"/>
                        </a:spcAft>
                      </a:pPr>
                      <a:r>
                        <a:rPr lang="uk-UA" sz="1000" b="1" dirty="0">
                          <a:effectLst/>
                          <a:latin typeface="Times New Roman" panose="02020603050405020304" pitchFamily="18" charset="0"/>
                        </a:rPr>
                        <a:t>Принцип                    </a:t>
                      </a:r>
                    </a:p>
                  </a:txBody>
                  <a:tcPr marL="68580" marR="68580" marT="0" marB="0"/>
                </a:tc>
                <a:tc>
                  <a:txBody>
                    <a:bodyPr/>
                    <a:lstStyle/>
                    <a:p>
                      <a:pPr algn="ctr">
                        <a:spcAft>
                          <a:spcPts val="0"/>
                        </a:spcAft>
                      </a:pPr>
                      <a:r>
                        <a:rPr lang="uk-UA" sz="1400" b="1">
                          <a:effectLst/>
                          <a:latin typeface="Times New Roman" panose="02020603050405020304" pitchFamily="18" charset="0"/>
                          <a:ea typeface="Times New Roman" panose="02020603050405020304" pitchFamily="18" charset="0"/>
                        </a:rPr>
                        <a:t>Характеристика</a:t>
                      </a:r>
                      <a:endParaRPr lang="uk-UA" sz="1200">
                        <a:effectLst/>
                        <a:latin typeface="Times New Roman" panose="02020603050405020304" pitchFamily="18" charset="0"/>
                        <a:ea typeface="Times New Roman" panose="02020603050405020304" pitchFamily="18" charset="0"/>
                      </a:endParaRPr>
                    </a:p>
                    <a:p>
                      <a:pPr algn="ctr">
                        <a:spcAft>
                          <a:spcPts val="0"/>
                        </a:spcAft>
                      </a:pPr>
                      <a:r>
                        <a:rPr lang="uk-UA" sz="1400" b="1">
                          <a:effectLst/>
                          <a:latin typeface="Times New Roman" panose="02020603050405020304" pitchFamily="18" charset="0"/>
                          <a:ea typeface="Times New Roman" panose="02020603050405020304" pitchFamily="18" charset="0"/>
                        </a:rPr>
                        <a:t> </a:t>
                      </a:r>
                      <a:endParaRPr lang="uk-UA" sz="1200">
                        <a:effectLst/>
                        <a:latin typeface="Times New Roman" panose="02020603050405020304" pitchFamily="18" charset="0"/>
                        <a:ea typeface="Times New Roman" panose="02020603050405020304" pitchFamily="18" charset="0"/>
                      </a:endParaRPr>
                    </a:p>
                  </a:txBody>
                  <a:tcPr marL="68580" marR="68580" marT="0" marB="0"/>
                </a:tc>
              </a:tr>
              <a:tr h="717751">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Динамічна рівновага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Передбачає безперервний розвиток організації та дотримання загальної рівноваги на кожному етапі цього розвитку</a:t>
                      </a:r>
                      <a:endParaRPr lang="uk-UA" sz="120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Економічність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Формує засади функціонування організації з позиції збалансованості витрат, надходжень тощо, забезпечує розвиток бюджетних відносин.</a:t>
                      </a:r>
                      <a:endParaRPr lang="uk-UA" sz="1200">
                        <a:effectLst/>
                        <a:latin typeface="Times New Roman" panose="02020603050405020304" pitchFamily="18" charset="0"/>
                        <a:ea typeface="Times New Roman" panose="02020603050405020304" pitchFamily="18" charset="0"/>
                      </a:endParaRPr>
                    </a:p>
                  </a:txBody>
                  <a:tcPr marL="68580" marR="68580" marT="0" marB="0"/>
                </a:tc>
              </a:tr>
              <a:tr h="830907">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Активізація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Є принципом, який спонукає організацію до діяльності, постійного розвитку, впровадження інновацій тощо</a:t>
                      </a:r>
                      <a:endParaRPr lang="uk-UA" sz="1200">
                        <a:effectLst/>
                        <a:latin typeface="Times New Roman" panose="02020603050405020304" pitchFamily="18" charset="0"/>
                        <a:ea typeface="Times New Roman" panose="02020603050405020304" pitchFamily="18" charset="0"/>
                      </a:endParaRPr>
                    </a:p>
                  </a:txBody>
                  <a:tcPr marL="68580" marR="68580" marT="0" marB="0"/>
                </a:tc>
              </a:tr>
              <a:tr h="995497">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Системність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Відповідно до цього принципу організація розглядається як  відкрита система, яка складається з взаємодіючих та взаємопов’язаних елементів</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074490">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Єдиновладдя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Передбачає наявність єдиного відповідального центру, який здійснює керівництво та координацію діяльності організації з метою досягнення її цілей</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595244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dirty="0"/>
              <a:t>Порівняльна характеристика</a:t>
            </a:r>
            <a:br>
              <a:rPr lang="uk-UA" sz="2400" dirty="0"/>
            </a:br>
            <a:r>
              <a:rPr lang="uk-UA" sz="2400" dirty="0"/>
              <a:t> японської та американської моделей </a:t>
            </a:r>
            <a:r>
              <a:rPr lang="uk-UA" sz="2400" dirty="0" smtClean="0"/>
              <a:t>менеджменту</a:t>
            </a:r>
            <a:endParaRPr lang="uk-UA" sz="24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180272692"/>
              </p:ext>
            </p:extLst>
          </p:nvPr>
        </p:nvGraphicFramePr>
        <p:xfrm>
          <a:off x="457200" y="1609725"/>
          <a:ext cx="7499175" cy="4771604"/>
        </p:xfrm>
        <a:graphic>
          <a:graphicData uri="http://schemas.openxmlformats.org/drawingml/2006/table">
            <a:tbl>
              <a:tblPr firstRow="1" bandRow="1">
                <a:tableStyleId>{5C22544A-7EE6-4342-B048-85BDC9FD1C3A}</a:tableStyleId>
              </a:tblPr>
              <a:tblGrid>
                <a:gridCol w="2499725"/>
                <a:gridCol w="2499725"/>
                <a:gridCol w="2499725"/>
              </a:tblGrid>
              <a:tr h="756647">
                <a:tc>
                  <a:txBody>
                    <a:bodyPr/>
                    <a:lstStyle/>
                    <a:p>
                      <a:r>
                        <a:rPr kumimoji="0" lang="uk-UA" sz="1800" b="1" kern="1200" dirty="0" smtClean="0">
                          <a:solidFill>
                            <a:schemeClr val="lt1"/>
                          </a:solidFill>
                          <a:effectLst/>
                          <a:latin typeface="+mn-lt"/>
                          <a:ea typeface="+mn-ea"/>
                          <a:cs typeface="+mn-cs"/>
                        </a:rPr>
                        <a:t>Критерії</a:t>
                      </a:r>
                      <a:endParaRPr lang="uk-UA" dirty="0"/>
                    </a:p>
                  </a:txBody>
                  <a:tcPr/>
                </a:tc>
                <a:tc>
                  <a:txBody>
                    <a:bodyPr/>
                    <a:lstStyle/>
                    <a:p>
                      <a:r>
                        <a:rPr lang="uk-UA" dirty="0" smtClean="0"/>
                        <a:t>Японська модель</a:t>
                      </a:r>
                      <a:endParaRPr lang="uk-UA" dirty="0"/>
                    </a:p>
                  </a:txBody>
                  <a:tcPr/>
                </a:tc>
                <a:tc>
                  <a:txBody>
                    <a:bodyPr/>
                    <a:lstStyle/>
                    <a:p>
                      <a:r>
                        <a:rPr lang="uk-UA" dirty="0" smtClean="0"/>
                        <a:t>Американська модель</a:t>
                      </a:r>
                      <a:endParaRPr lang="uk-UA" dirty="0"/>
                    </a:p>
                  </a:txBody>
                  <a:tcPr/>
                </a:tc>
              </a:tr>
              <a:tr h="504431">
                <a:tc>
                  <a:txBody>
                    <a:bodyPr/>
                    <a:lstStyle/>
                    <a:p>
                      <a:pPr>
                        <a:spcAft>
                          <a:spcPts val="0"/>
                        </a:spcAft>
                      </a:pPr>
                      <a:r>
                        <a:rPr lang="uk-UA" sz="1400" i="1" dirty="0">
                          <a:effectLst/>
                          <a:latin typeface="Times New Roman" panose="02020603050405020304" pitchFamily="18" charset="0"/>
                          <a:ea typeface="Times New Roman" panose="02020603050405020304" pitchFamily="18" charset="0"/>
                        </a:rPr>
                        <a:t>Характер прийняття управлінських рішень</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Прийняття рішень за принципом консенсусу</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Індивідуальний характер прийняття рішень</a:t>
                      </a:r>
                      <a:endParaRPr lang="uk-UA" sz="120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a:effectLst/>
                          <a:latin typeface="Times New Roman" panose="02020603050405020304" pitchFamily="18" charset="0"/>
                          <a:ea typeface="Times New Roman" panose="02020603050405020304" pitchFamily="18" charset="0"/>
                        </a:rPr>
                        <a:t>Відповідальність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Колективна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Індивідуальна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a:effectLst/>
                          <a:latin typeface="Times New Roman" panose="02020603050405020304" pitchFamily="18" charset="0"/>
                          <a:ea typeface="Times New Roman" panose="02020603050405020304" pitchFamily="18" charset="0"/>
                        </a:rPr>
                        <a:t>Структура управління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Нестандартна, гнучка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Суворо формалізована</a:t>
                      </a:r>
                      <a:endParaRPr lang="uk-UA" sz="120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a:effectLst/>
                          <a:latin typeface="Times New Roman" panose="02020603050405020304" pitchFamily="18" charset="0"/>
                          <a:ea typeface="Times New Roman" panose="02020603050405020304" pitchFamily="18" charset="0"/>
                        </a:rPr>
                        <a:t>Характер контролю</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Колективний</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Індивідуальний контроль керівника</a:t>
                      </a:r>
                      <a:endParaRPr lang="uk-UA" sz="120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a:effectLst/>
                          <a:latin typeface="Times New Roman" panose="02020603050405020304" pitchFamily="18" charset="0"/>
                          <a:ea typeface="Times New Roman" panose="02020603050405020304" pitchFamily="18" charset="0"/>
                        </a:rPr>
                        <a:t>Організація контролю</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М’який неформалізований контроль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Чітко формалізована жорстка процедура контролю</a:t>
                      </a:r>
                      <a:endParaRPr lang="uk-UA" sz="1200">
                        <a:effectLst/>
                        <a:latin typeface="Times New Roman" panose="02020603050405020304" pitchFamily="18" charset="0"/>
                        <a:ea typeface="Times New Roman" panose="02020603050405020304" pitchFamily="18" charset="0"/>
                      </a:endParaRPr>
                    </a:p>
                  </a:txBody>
                  <a:tcPr marL="68580" marR="68580" marT="0" marB="0"/>
                </a:tc>
              </a:tr>
              <a:tr h="585500">
                <a:tc>
                  <a:txBody>
                    <a:bodyPr/>
                    <a:lstStyle/>
                    <a:p>
                      <a:pPr>
                        <a:spcAft>
                          <a:spcPts val="0"/>
                        </a:spcAft>
                      </a:pPr>
                      <a:r>
                        <a:rPr lang="uk-UA" sz="1400" i="1">
                          <a:effectLst/>
                          <a:latin typeface="Times New Roman" panose="02020603050405020304" pitchFamily="18" charset="0"/>
                          <a:ea typeface="Times New Roman" panose="02020603050405020304" pitchFamily="18" charset="0"/>
                        </a:rPr>
                        <a:t>Оцінка результатів діяльності керівника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Сповільнена оцінка роботи працівників і службове зростання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Швидка оцінка результату та прискорене просування по службі</a:t>
                      </a:r>
                      <a:endParaRPr lang="uk-UA" sz="1200">
                        <a:effectLst/>
                        <a:latin typeface="Times New Roman" panose="02020603050405020304" pitchFamily="18" charset="0"/>
                        <a:ea typeface="Times New Roman" panose="02020603050405020304" pitchFamily="18" charset="0"/>
                      </a:endParaRPr>
                    </a:p>
                  </a:txBody>
                  <a:tcPr marL="68580" marR="68580" marT="0" marB="0"/>
                </a:tc>
              </a:tr>
              <a:tr h="585500">
                <a:tc>
                  <a:txBody>
                    <a:bodyPr/>
                    <a:lstStyle/>
                    <a:p>
                      <a:pPr>
                        <a:spcAft>
                          <a:spcPts val="0"/>
                        </a:spcAft>
                      </a:pPr>
                      <a:r>
                        <a:rPr lang="uk-UA" sz="1400" i="1">
                          <a:effectLst/>
                          <a:latin typeface="Times New Roman" panose="02020603050405020304" pitchFamily="18" charset="0"/>
                          <a:ea typeface="Times New Roman" panose="02020603050405020304" pitchFamily="18" charset="0"/>
                        </a:rPr>
                        <a:t>Оцінка якостей керівника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Вміння здійснювати координацію дій та контролювати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Професіоналізм та ініціатива</a:t>
                      </a:r>
                      <a:endParaRPr lang="uk-UA" sz="1200">
                        <a:effectLst/>
                        <a:latin typeface="Times New Roman" panose="02020603050405020304" pitchFamily="18" charset="0"/>
                        <a:ea typeface="Times New Roman" panose="02020603050405020304" pitchFamily="18" charset="0"/>
                      </a:endParaRPr>
                    </a:p>
                  </a:txBody>
                  <a:tcPr marL="68580" marR="68580" marT="0" marB="0"/>
                </a:tc>
              </a:tr>
              <a:tr h="586026">
                <a:tc>
                  <a:txBody>
                    <a:bodyPr/>
                    <a:lstStyle/>
                    <a:p>
                      <a:pPr>
                        <a:spcAft>
                          <a:spcPts val="0"/>
                        </a:spcAft>
                      </a:pPr>
                      <a:r>
                        <a:rPr lang="uk-UA" sz="1400" i="1">
                          <a:effectLst/>
                          <a:latin typeface="Times New Roman" panose="02020603050405020304" pitchFamily="18" charset="0"/>
                          <a:ea typeface="Times New Roman" panose="02020603050405020304" pitchFamily="18" charset="0"/>
                        </a:rPr>
                        <a:t>Спрямованість управління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Орієнтація управління на групу, підвищена увага до людини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Орієнтація управління на окрему особу, увага до людини як до виконавця</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423604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dirty="0"/>
              <a:t>Порівняльна характеристика</a:t>
            </a:r>
            <a:br>
              <a:rPr lang="uk-UA" sz="2400" dirty="0"/>
            </a:br>
            <a:r>
              <a:rPr lang="uk-UA" sz="2400" dirty="0"/>
              <a:t> японської та американської моделей </a:t>
            </a:r>
            <a:r>
              <a:rPr lang="uk-UA" sz="2400" dirty="0" smtClean="0"/>
              <a:t>менеджменту</a:t>
            </a:r>
            <a:endParaRPr lang="uk-UA" sz="24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1413426590"/>
              </p:ext>
            </p:extLst>
          </p:nvPr>
        </p:nvGraphicFramePr>
        <p:xfrm>
          <a:off x="457200" y="1609725"/>
          <a:ext cx="7239000" cy="4836160"/>
        </p:xfrm>
        <a:graphic>
          <a:graphicData uri="http://schemas.openxmlformats.org/drawingml/2006/table">
            <a:tbl>
              <a:tblPr firstRow="1" bandRow="1">
                <a:tableStyleId>{5C22544A-7EE6-4342-B048-85BDC9FD1C3A}</a:tableStyleId>
              </a:tblPr>
              <a:tblGrid>
                <a:gridCol w="2413000"/>
                <a:gridCol w="2413000"/>
                <a:gridCol w="2413000"/>
              </a:tblGrid>
              <a:tr h="370840">
                <a:tc>
                  <a:txBody>
                    <a:bodyPr/>
                    <a:lstStyle/>
                    <a:p>
                      <a:r>
                        <a:rPr kumimoji="0" lang="uk-UA" sz="1800" b="1" kern="1200" dirty="0" smtClean="0">
                          <a:solidFill>
                            <a:schemeClr val="lt1"/>
                          </a:solidFill>
                          <a:effectLst/>
                          <a:latin typeface="+mn-lt"/>
                          <a:ea typeface="+mn-ea"/>
                          <a:cs typeface="+mn-cs"/>
                        </a:rPr>
                        <a:t>Критерії</a:t>
                      </a:r>
                      <a:endParaRPr lang="uk-UA" dirty="0"/>
                    </a:p>
                  </a:txBody>
                  <a:tcPr/>
                </a:tc>
                <a:tc>
                  <a:txBody>
                    <a:bodyPr/>
                    <a:lstStyle/>
                    <a:p>
                      <a:r>
                        <a:rPr lang="uk-UA" dirty="0" smtClean="0"/>
                        <a:t>Японська модель</a:t>
                      </a:r>
                      <a:endParaRPr lang="uk-UA" dirty="0"/>
                    </a:p>
                  </a:txBody>
                  <a:tcPr/>
                </a:tc>
                <a:tc>
                  <a:txBody>
                    <a:bodyPr/>
                    <a:lstStyle/>
                    <a:p>
                      <a:r>
                        <a:rPr lang="uk-UA" dirty="0" smtClean="0"/>
                        <a:t>Американська модель</a:t>
                      </a:r>
                      <a:endParaRPr lang="uk-UA" dirty="0"/>
                    </a:p>
                  </a:txBody>
                  <a:tcPr/>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Оцінка результатів діяльності персоналу</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Досягнення колективного результату</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Досягнення індивідуального результату</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Стосунки з підлеглими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Особисті неформальні стосунки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Формальні стосунки</a:t>
                      </a: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Кар’єра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Просування по службі з врахуванням віку, вислуги років та лояльності до фірми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Ділова кар’єра зумовлюється особистими досягненнями</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Підготовка керівників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Підготовка універсальних керівників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Підготовка вузькоспеціалізованих керівників</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Оплата праці</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Оплата праці за показниками роботи групи, стажем</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Оплата праці за індивідуальними досягненнями</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Термін зайнятості на фірмі</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Довгострокова зайнятість керівника на фірмі, довічний найом</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Зайнятість на контрактній, договірній основі, короткостроковий найом</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Загальний принцип управління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“Знизу – догори“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“Зверху – донизу”</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Штатний розпис</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Відсутність чітко визначених посад і завдань всередині організації</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Функціональна підпорядкованість і чіткі межі повноважень</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Підвищення кваліфікації</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Без відриву від виробництва (на робочому місці)</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err="1">
                          <a:effectLst/>
                          <a:latin typeface="Times New Roman" panose="02020603050405020304" pitchFamily="18" charset="0"/>
                          <a:ea typeface="Times New Roman" panose="02020603050405020304" pitchFamily="18" charset="0"/>
                        </a:rPr>
                        <a:t>Відокремлено</a:t>
                      </a:r>
                      <a:r>
                        <a:rPr lang="uk-UA" sz="1400" dirty="0">
                          <a:effectLst/>
                          <a:latin typeface="Times New Roman" panose="02020603050405020304" pitchFamily="18" charset="0"/>
                          <a:ea typeface="Times New Roman" panose="02020603050405020304" pitchFamily="18" charset="0"/>
                        </a:rPr>
                        <a:t>, за спеціальними програмами підготовки</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191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7239000" cy="698336"/>
          </a:xfrm>
        </p:spPr>
        <p:txBody>
          <a:bodyPr/>
          <a:lstStyle/>
          <a:p>
            <a:pPr algn="ctr"/>
            <a:r>
              <a:rPr lang="uk-UA" dirty="0" smtClean="0"/>
              <a:t>Підходи в управлінні</a:t>
            </a:r>
            <a:endParaRPr lang="uk-UA" dirty="0"/>
          </a:p>
        </p:txBody>
      </p:sp>
      <p:sp>
        <p:nvSpPr>
          <p:cNvPr id="3" name="Объект 2"/>
          <p:cNvSpPr>
            <a:spLocks noGrp="1"/>
          </p:cNvSpPr>
          <p:nvPr>
            <p:ph idx="1"/>
          </p:nvPr>
        </p:nvSpPr>
        <p:spPr>
          <a:xfrm>
            <a:off x="457200" y="1196752"/>
            <a:ext cx="7239000" cy="3240360"/>
          </a:xfrm>
        </p:spPr>
        <p:txBody>
          <a:bodyPr/>
          <a:lstStyle/>
          <a:p>
            <a:pPr lvl="0"/>
            <a:r>
              <a:rPr lang="uk-UA" dirty="0"/>
              <a:t>Підхід з позиції виділення різних шкіл (школа наукового управління, адміністративна школа, школа психології та людських стосунків, кількісна школа)</a:t>
            </a:r>
          </a:p>
          <a:p>
            <a:pPr lvl="0"/>
            <a:r>
              <a:rPr lang="uk-UA" dirty="0"/>
              <a:t>Процесний</a:t>
            </a:r>
          </a:p>
          <a:p>
            <a:pPr lvl="0"/>
            <a:r>
              <a:rPr lang="uk-UA" dirty="0"/>
              <a:t>Системний</a:t>
            </a:r>
          </a:p>
          <a:p>
            <a:pPr lvl="0"/>
            <a:r>
              <a:rPr lang="uk-UA" dirty="0"/>
              <a:t>Ситуаційний</a:t>
            </a:r>
          </a:p>
        </p:txBody>
      </p:sp>
      <p:pic>
        <p:nvPicPr>
          <p:cNvPr id="1026" name="Picture 2" descr="Система управления талантами в организа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149080"/>
            <a:ext cx="4320480" cy="2077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110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404664"/>
            <a:ext cx="3429000" cy="1067544"/>
          </a:xfrm>
        </p:spPr>
        <p:txBody>
          <a:bodyPr/>
          <a:lstStyle/>
          <a:p>
            <a:pPr algn="ctr"/>
            <a:r>
              <a:rPr lang="uk-UA" dirty="0" smtClean="0"/>
              <a:t>Процесний підхід</a:t>
            </a:r>
            <a:endParaRPr lang="uk-UA" dirty="0"/>
          </a:p>
        </p:txBody>
      </p:sp>
      <p:sp>
        <p:nvSpPr>
          <p:cNvPr id="3" name="Текст 2"/>
          <p:cNvSpPr>
            <a:spLocks noGrp="1"/>
          </p:cNvSpPr>
          <p:nvPr>
            <p:ph type="body" sz="half" idx="2"/>
          </p:nvPr>
        </p:nvSpPr>
        <p:spPr>
          <a:xfrm>
            <a:off x="5292080" y="1772816"/>
            <a:ext cx="3429000" cy="3960440"/>
          </a:xfrm>
        </p:spPr>
        <p:txBody>
          <a:bodyPr>
            <a:noAutofit/>
          </a:bodyPr>
          <a:lstStyle/>
          <a:p>
            <a:pPr algn="ctr"/>
            <a:r>
              <a:rPr lang="uk-UA" sz="2400" dirty="0">
                <a:solidFill>
                  <a:schemeClr val="bg1"/>
                </a:solidFill>
              </a:rPr>
              <a:t>розглядає управління як процес, тобто серію безперервних </a:t>
            </a:r>
            <a:r>
              <a:rPr lang="uk-UA" sz="2400" dirty="0" smtClean="0">
                <a:solidFill>
                  <a:schemeClr val="bg1"/>
                </a:solidFill>
              </a:rPr>
              <a:t>дій: </a:t>
            </a:r>
            <a:r>
              <a:rPr lang="uk-UA" sz="2400" u="sng" dirty="0">
                <a:solidFill>
                  <a:schemeClr val="bg1"/>
                </a:solidFill>
              </a:rPr>
              <a:t>впорядкування, узгодження, налагодження </a:t>
            </a:r>
            <a:r>
              <a:rPr lang="uk-UA" sz="2400" dirty="0">
                <a:solidFill>
                  <a:schemeClr val="bg1"/>
                </a:solidFill>
              </a:rPr>
              <a:t>чиїхось дій. Дія – робота. Робота – Функція (5 основних функцій менеджменту)</a:t>
            </a:r>
            <a:endParaRPr lang="uk-UA" sz="2400" dirty="0">
              <a:solidFill>
                <a:schemeClr val="bg1"/>
              </a:solidFill>
            </a:endParaRPr>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8430" r="8430"/>
          <a:stretch>
            <a:fillRect/>
          </a:stretch>
        </p:blipFill>
        <p:spPr/>
      </p:pic>
    </p:spTree>
    <p:extLst>
      <p:ext uri="{BB962C8B-B14F-4D97-AF65-F5344CB8AC3E}">
        <p14:creationId xmlns:p14="http://schemas.microsoft.com/office/powerpoint/2010/main" val="3043752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404664"/>
            <a:ext cx="3429000" cy="1067544"/>
          </a:xfrm>
        </p:spPr>
        <p:txBody>
          <a:bodyPr/>
          <a:lstStyle/>
          <a:p>
            <a:pPr algn="ctr"/>
            <a:r>
              <a:rPr lang="uk-UA" dirty="0" smtClean="0"/>
              <a:t>Системний підхід</a:t>
            </a:r>
            <a:endParaRPr lang="uk-UA" dirty="0"/>
          </a:p>
        </p:txBody>
      </p:sp>
      <p:sp>
        <p:nvSpPr>
          <p:cNvPr id="3" name="Текст 2"/>
          <p:cNvSpPr>
            <a:spLocks noGrp="1"/>
          </p:cNvSpPr>
          <p:nvPr>
            <p:ph type="body" sz="half" idx="2"/>
          </p:nvPr>
        </p:nvSpPr>
        <p:spPr>
          <a:xfrm>
            <a:off x="5292080" y="1772816"/>
            <a:ext cx="3429000" cy="3960440"/>
          </a:xfrm>
        </p:spPr>
        <p:txBody>
          <a:bodyPr>
            <a:noAutofit/>
          </a:bodyPr>
          <a:lstStyle/>
          <a:p>
            <a:pPr algn="ctr"/>
            <a:r>
              <a:rPr lang="uk-UA" sz="2000" dirty="0">
                <a:solidFill>
                  <a:schemeClr val="bg1"/>
                </a:solidFill>
              </a:rPr>
              <a:t>розглядає організацію як відкриту систему, що розглядається з декількох взаємопов’язаних підсистем. Згідно з цим підходом, ефективність організації залежить від того, як і які змінні внутрішнього і зовнішнього середовища впливають на функції управління і результат діяльності організації</a:t>
            </a:r>
            <a:endParaRPr lang="uk-UA" sz="2000" dirty="0">
              <a:solidFill>
                <a:schemeClr val="bg1"/>
              </a:solidFill>
            </a:endParaRPr>
          </a:p>
        </p:txBody>
      </p:sp>
      <p:sp>
        <p:nvSpPr>
          <p:cNvPr id="4" name="Рисунок 3"/>
          <p:cNvSpPr>
            <a:spLocks noGrp="1"/>
          </p:cNvSpPr>
          <p:nvPr>
            <p:ph type="pic" idx="1"/>
          </p:nvPr>
        </p:nvSpPr>
        <p:spPr>
          <a:xfrm>
            <a:off x="663682" y="1041002"/>
            <a:ext cx="4206240" cy="3684142"/>
          </a:xfrm>
        </p:spPr>
      </p:sp>
      <p:pic>
        <p:nvPicPr>
          <p:cNvPr id="2050" name="Picture 2" descr="Системний підхід, Системний підхід до управління операціями (виробництвом)  - Менеджмент підприємства - Підручники для вузів онлай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4744"/>
            <a:ext cx="3927020"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452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404664"/>
            <a:ext cx="3429000" cy="1067544"/>
          </a:xfrm>
        </p:spPr>
        <p:txBody>
          <a:bodyPr/>
          <a:lstStyle/>
          <a:p>
            <a:pPr algn="ctr"/>
            <a:r>
              <a:rPr lang="uk-UA" dirty="0" smtClean="0"/>
              <a:t>ситуаційний підхід</a:t>
            </a:r>
            <a:endParaRPr lang="uk-UA" dirty="0"/>
          </a:p>
        </p:txBody>
      </p:sp>
      <p:sp>
        <p:nvSpPr>
          <p:cNvPr id="3" name="Текст 2"/>
          <p:cNvSpPr>
            <a:spLocks noGrp="1"/>
          </p:cNvSpPr>
          <p:nvPr>
            <p:ph type="body" sz="half" idx="2"/>
          </p:nvPr>
        </p:nvSpPr>
        <p:spPr>
          <a:xfrm>
            <a:off x="5364088" y="1556792"/>
            <a:ext cx="3429000" cy="3960440"/>
          </a:xfrm>
        </p:spPr>
        <p:txBody>
          <a:bodyPr>
            <a:noAutofit/>
          </a:bodyPr>
          <a:lstStyle/>
          <a:p>
            <a:r>
              <a:rPr lang="uk-UA" sz="2000" dirty="0">
                <a:solidFill>
                  <a:schemeClr val="bg1"/>
                </a:solidFill>
              </a:rPr>
              <a:t>полягає в тому, що засоби та методи, які повинен використовувати керівник, можуть значно варіюватися залежно від конкретної ситуації.  Згідно з даним підходом, можливо визначити, які найважливіші зміни ситуації та як вони впливають на ефективність організації.</a:t>
            </a:r>
          </a:p>
        </p:txBody>
      </p:sp>
      <p:sp>
        <p:nvSpPr>
          <p:cNvPr id="4" name="Рисунок 3"/>
          <p:cNvSpPr>
            <a:spLocks noGrp="1"/>
          </p:cNvSpPr>
          <p:nvPr>
            <p:ph type="pic" idx="1"/>
          </p:nvPr>
        </p:nvSpPr>
        <p:spPr>
          <a:xfrm>
            <a:off x="663682" y="1041002"/>
            <a:ext cx="4206240" cy="3684142"/>
          </a:xfrm>
        </p:spPr>
      </p:sp>
      <p:pic>
        <p:nvPicPr>
          <p:cNvPr id="3074" name="Picture 2" descr="Сучасні концепції ситуаційного менеджменту: можливість, необхідність та  проблематика - Ситуаційний менеджмент - Підручники для вузів онлай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752" y="1124744"/>
            <a:ext cx="4474506"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051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643192" cy="1020728"/>
          </a:xfrm>
        </p:spPr>
        <p:txBody>
          <a:bodyPr>
            <a:normAutofit fontScale="90000"/>
          </a:bodyPr>
          <a:lstStyle/>
          <a:p>
            <a:pPr algn="ctr"/>
            <a:r>
              <a:rPr lang="uk-UA" dirty="0"/>
              <a:t>ДЕСЯТЬ УПРАВЛІНСЬКИХ РОЛЕЙ ЗА </a:t>
            </a:r>
            <a:r>
              <a:rPr lang="uk-UA" dirty="0" smtClean="0"/>
              <a:t>МІнцбергом</a:t>
            </a:r>
            <a:endParaRPr lang="uk-UA" dirty="0"/>
          </a:p>
        </p:txBody>
      </p:sp>
      <p:sp>
        <p:nvSpPr>
          <p:cNvPr id="3" name="Объект 2"/>
          <p:cNvSpPr>
            <a:spLocks noGrp="1"/>
          </p:cNvSpPr>
          <p:nvPr>
            <p:ph idx="1"/>
          </p:nvPr>
        </p:nvSpPr>
        <p:spPr>
          <a:xfrm>
            <a:off x="457200" y="1609416"/>
            <a:ext cx="7571184" cy="4843920"/>
          </a:xfrm>
        </p:spPr>
        <p:txBody>
          <a:bodyPr/>
          <a:lstStyle/>
          <a:p>
            <a:r>
              <a:rPr lang="uk-UA" sz="2000" b="1" cap="all" dirty="0"/>
              <a:t>Менеджер</a:t>
            </a:r>
            <a:r>
              <a:rPr lang="uk-UA" sz="2000" dirty="0"/>
              <a:t> – це управлінець ринкової орієнтації, який активно впроваджує ефективні умови господарювання, нововведення та досягнення науково-технічного прогресу, виважено враховує зміни в міжнародних відносинах, своєчасно впливає на кон’юнктуру і динаміку попиту та пропозиції, вміло перебудовує виробничо-господарську діяльність з урахуванням вимог ринку</a:t>
            </a:r>
            <a:r>
              <a:rPr lang="uk-UA" sz="2000" dirty="0" smtClean="0"/>
              <a:t>.</a:t>
            </a:r>
          </a:p>
          <a:p>
            <a:r>
              <a:rPr lang="uk-UA" sz="2000" b="1" cap="all" dirty="0"/>
              <a:t>Підприємець</a:t>
            </a:r>
            <a:r>
              <a:rPr lang="uk-UA" sz="2000" dirty="0"/>
              <a:t> – це людина такого типу, яка готова йти на ризик, новаторство, примноження багатства; регулює процес створення чого-небудь нового, яке має цінність; приймає на себе фінансову, моральну та соціальну відповідальність; отримує грошовий дохід та особисте задоволення досягненнями.</a:t>
            </a:r>
          </a:p>
          <a:p>
            <a:endParaRPr lang="uk-UA" sz="2000" dirty="0"/>
          </a:p>
          <a:p>
            <a:endParaRPr lang="uk-UA" dirty="0"/>
          </a:p>
        </p:txBody>
      </p:sp>
    </p:spTree>
    <p:extLst>
      <p:ext uri="{BB962C8B-B14F-4D97-AF65-F5344CB8AC3E}">
        <p14:creationId xmlns:p14="http://schemas.microsoft.com/office/powerpoint/2010/main" val="2935592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5897880" cy="781392"/>
          </a:xfrm>
        </p:spPr>
        <p:txBody>
          <a:bodyPr/>
          <a:lstStyle/>
          <a:p>
            <a:pPr algn="ctr"/>
            <a:r>
              <a:rPr lang="ru-RU" dirty="0"/>
              <a:t>Десять </a:t>
            </a:r>
            <a:r>
              <a:rPr lang="ru-RU" dirty="0" err="1"/>
              <a:t>управлінських</a:t>
            </a:r>
            <a:r>
              <a:rPr lang="ru-RU" dirty="0"/>
              <a:t> ролей за </a:t>
            </a:r>
            <a:r>
              <a:rPr lang="ru-RU" dirty="0" err="1"/>
              <a:t>Мінцбергом</a:t>
            </a:r>
            <a:endParaRPr lang="uk-UA" dirty="0"/>
          </a:p>
        </p:txBody>
      </p:sp>
      <p:sp>
        <p:nvSpPr>
          <p:cNvPr id="3" name="Текст 2"/>
          <p:cNvSpPr>
            <a:spLocks noGrp="1"/>
          </p:cNvSpPr>
          <p:nvPr>
            <p:ph type="body" idx="2"/>
          </p:nvPr>
        </p:nvSpPr>
        <p:spPr>
          <a:xfrm>
            <a:off x="611560" y="1052736"/>
            <a:ext cx="6419056" cy="1355520"/>
          </a:xfrm>
        </p:spPr>
        <p:txBody>
          <a:bodyPr>
            <a:normAutofit/>
          </a:bodyPr>
          <a:lstStyle/>
          <a:p>
            <a:r>
              <a:rPr lang="uk-UA" dirty="0"/>
              <a:t>1. Міжособистісні ролі: головний керівник; лідер; сполучна ланка. </a:t>
            </a:r>
          </a:p>
          <a:p>
            <a:r>
              <a:rPr lang="uk-UA" dirty="0"/>
              <a:t>2. Інформативні ролі: отримувач інформації; розповсюджувач інформації; представник. </a:t>
            </a:r>
          </a:p>
          <a:p>
            <a:r>
              <a:rPr lang="uk-UA" dirty="0"/>
              <a:t>3. Ролі, пов’язані з прийняттям рішень: підприємець; ліквідатор порушень; розподілювач ресурсів; ведучий переговори. </a:t>
            </a:r>
          </a:p>
        </p:txBody>
      </p:sp>
      <p:pic>
        <p:nvPicPr>
          <p:cNvPr id="5" name="Объект 4"/>
          <p:cNvPicPr>
            <a:picLocks noGrp="1" noChangeAspect="1"/>
          </p:cNvPicPr>
          <p:nvPr>
            <p:ph sz="half" idx="1"/>
          </p:nvPr>
        </p:nvPicPr>
        <p:blipFill>
          <a:blip r:embed="rId2"/>
          <a:stretch>
            <a:fillRect/>
          </a:stretch>
        </p:blipFill>
        <p:spPr>
          <a:xfrm>
            <a:off x="467544" y="2420888"/>
            <a:ext cx="7189077" cy="2592288"/>
          </a:xfrm>
          <a:prstGeom prst="rect">
            <a:avLst/>
          </a:prstGeom>
        </p:spPr>
      </p:pic>
    </p:spTree>
    <p:extLst>
      <p:ext uri="{BB962C8B-B14F-4D97-AF65-F5344CB8AC3E}">
        <p14:creationId xmlns:p14="http://schemas.microsoft.com/office/powerpoint/2010/main" val="1317331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5897880" cy="781392"/>
          </a:xfrm>
        </p:spPr>
        <p:txBody>
          <a:bodyPr/>
          <a:lstStyle/>
          <a:p>
            <a:pPr algn="ctr"/>
            <a:r>
              <a:rPr lang="ru-RU" dirty="0"/>
              <a:t>Десять </a:t>
            </a:r>
            <a:r>
              <a:rPr lang="ru-RU" dirty="0" err="1"/>
              <a:t>управлінських</a:t>
            </a:r>
            <a:r>
              <a:rPr lang="ru-RU" dirty="0"/>
              <a:t> ролей за </a:t>
            </a:r>
            <a:r>
              <a:rPr lang="ru-RU" dirty="0" err="1"/>
              <a:t>Мінцбергом</a:t>
            </a:r>
            <a:endParaRPr lang="uk-UA" dirty="0"/>
          </a:p>
        </p:txBody>
      </p:sp>
      <p:sp>
        <p:nvSpPr>
          <p:cNvPr id="3" name="Текст 2"/>
          <p:cNvSpPr>
            <a:spLocks noGrp="1"/>
          </p:cNvSpPr>
          <p:nvPr>
            <p:ph type="body" idx="2"/>
          </p:nvPr>
        </p:nvSpPr>
        <p:spPr>
          <a:xfrm>
            <a:off x="611560" y="1052736"/>
            <a:ext cx="6419056" cy="1355520"/>
          </a:xfrm>
        </p:spPr>
        <p:txBody>
          <a:bodyPr>
            <a:normAutofit/>
          </a:bodyPr>
          <a:lstStyle/>
          <a:p>
            <a:r>
              <a:rPr lang="uk-UA" dirty="0"/>
              <a:t>1. Міжособистісні ролі: головний керівник; лідер; сполучна ланка. </a:t>
            </a:r>
          </a:p>
          <a:p>
            <a:r>
              <a:rPr lang="uk-UA" dirty="0"/>
              <a:t>2. Інформативні ролі: отримувач інформації; розповсюджувач інформації; представник. </a:t>
            </a:r>
          </a:p>
          <a:p>
            <a:r>
              <a:rPr lang="uk-UA" dirty="0"/>
              <a:t>3. Ролі, пов’язані з прийняттям рішень: підприємець; ліквідатор порушень; розподілювач ресурсів; ведучий переговори. </a:t>
            </a:r>
          </a:p>
        </p:txBody>
      </p:sp>
      <p:pic>
        <p:nvPicPr>
          <p:cNvPr id="6" name="Рисунок 5"/>
          <p:cNvPicPr>
            <a:picLocks noChangeAspect="1"/>
          </p:cNvPicPr>
          <p:nvPr/>
        </p:nvPicPr>
        <p:blipFill>
          <a:blip r:embed="rId2"/>
          <a:stretch>
            <a:fillRect/>
          </a:stretch>
        </p:blipFill>
        <p:spPr>
          <a:xfrm>
            <a:off x="683568" y="2408256"/>
            <a:ext cx="7128792" cy="3489198"/>
          </a:xfrm>
          <a:prstGeom prst="rect">
            <a:avLst/>
          </a:prstGeom>
        </p:spPr>
      </p:pic>
    </p:spTree>
    <p:extLst>
      <p:ext uri="{BB962C8B-B14F-4D97-AF65-F5344CB8AC3E}">
        <p14:creationId xmlns:p14="http://schemas.microsoft.com/office/powerpoint/2010/main" val="1915309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5897880" cy="781392"/>
          </a:xfrm>
        </p:spPr>
        <p:txBody>
          <a:bodyPr/>
          <a:lstStyle/>
          <a:p>
            <a:pPr algn="ctr"/>
            <a:r>
              <a:rPr lang="ru-RU" dirty="0"/>
              <a:t>Десять </a:t>
            </a:r>
            <a:r>
              <a:rPr lang="ru-RU" dirty="0" err="1"/>
              <a:t>управлінських</a:t>
            </a:r>
            <a:r>
              <a:rPr lang="ru-RU" dirty="0"/>
              <a:t> ролей за </a:t>
            </a:r>
            <a:r>
              <a:rPr lang="ru-RU" dirty="0" err="1"/>
              <a:t>Мінцбергом</a:t>
            </a:r>
            <a:endParaRPr lang="uk-UA" dirty="0"/>
          </a:p>
        </p:txBody>
      </p:sp>
      <p:sp>
        <p:nvSpPr>
          <p:cNvPr id="3" name="Текст 2"/>
          <p:cNvSpPr>
            <a:spLocks noGrp="1"/>
          </p:cNvSpPr>
          <p:nvPr>
            <p:ph type="body" idx="2"/>
          </p:nvPr>
        </p:nvSpPr>
        <p:spPr>
          <a:xfrm>
            <a:off x="611560" y="1052736"/>
            <a:ext cx="6419056" cy="1355520"/>
          </a:xfrm>
        </p:spPr>
        <p:txBody>
          <a:bodyPr>
            <a:normAutofit/>
          </a:bodyPr>
          <a:lstStyle/>
          <a:p>
            <a:r>
              <a:rPr lang="uk-UA" dirty="0"/>
              <a:t>1. Міжособистісні ролі: головний керівник; лідер; сполучна ланка. </a:t>
            </a:r>
          </a:p>
          <a:p>
            <a:r>
              <a:rPr lang="uk-UA" dirty="0"/>
              <a:t>2. Інформативні ролі: отримувач інформації; розповсюджувач інформації; представник. </a:t>
            </a:r>
          </a:p>
          <a:p>
            <a:r>
              <a:rPr lang="uk-UA" dirty="0"/>
              <a:t>3. Ролі, пов’язані з прийняттям рішень: підприємець; ліквідатор порушень; розподілювач ресурсів; ведучий переговори. </a:t>
            </a:r>
          </a:p>
        </p:txBody>
      </p:sp>
      <p:pic>
        <p:nvPicPr>
          <p:cNvPr id="4" name="Рисунок 3"/>
          <p:cNvPicPr>
            <a:picLocks noChangeAspect="1"/>
          </p:cNvPicPr>
          <p:nvPr/>
        </p:nvPicPr>
        <p:blipFill>
          <a:blip r:embed="rId2"/>
          <a:stretch>
            <a:fillRect/>
          </a:stretch>
        </p:blipFill>
        <p:spPr>
          <a:xfrm>
            <a:off x="395535" y="2348880"/>
            <a:ext cx="7444517" cy="3024336"/>
          </a:xfrm>
          <a:prstGeom prst="rect">
            <a:avLst/>
          </a:prstGeom>
        </p:spPr>
      </p:pic>
    </p:spTree>
    <p:extLst>
      <p:ext uri="{BB962C8B-B14F-4D97-AF65-F5344CB8AC3E}">
        <p14:creationId xmlns:p14="http://schemas.microsoft.com/office/powerpoint/2010/main" val="2742526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696" y="332656"/>
            <a:ext cx="7239000" cy="698336"/>
          </a:xfrm>
        </p:spPr>
        <p:txBody>
          <a:bodyPr>
            <a:normAutofit fontScale="90000"/>
          </a:bodyPr>
          <a:lstStyle/>
          <a:p>
            <a:pPr algn="ctr"/>
            <a:r>
              <a:rPr lang="uk-UA" dirty="0"/>
              <a:t>Види діяльності менеджера</a:t>
            </a:r>
          </a:p>
        </p:txBody>
      </p:sp>
      <p:pic>
        <p:nvPicPr>
          <p:cNvPr id="4" name="Рисунок 3"/>
          <p:cNvPicPr>
            <a:picLocks noChangeAspect="1"/>
          </p:cNvPicPr>
          <p:nvPr/>
        </p:nvPicPr>
        <p:blipFill>
          <a:blip r:embed="rId2"/>
          <a:stretch>
            <a:fillRect/>
          </a:stretch>
        </p:blipFill>
        <p:spPr>
          <a:xfrm>
            <a:off x="642696" y="1484784"/>
            <a:ext cx="7125255" cy="4824536"/>
          </a:xfrm>
          <a:prstGeom prst="rect">
            <a:avLst/>
          </a:prstGeom>
        </p:spPr>
      </p:pic>
    </p:spTree>
    <p:extLst>
      <p:ext uri="{BB962C8B-B14F-4D97-AF65-F5344CB8AC3E}">
        <p14:creationId xmlns:p14="http://schemas.microsoft.com/office/powerpoint/2010/main" val="1684992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6923112" cy="804704"/>
          </a:xfrm>
        </p:spPr>
        <p:txBody>
          <a:bodyPr/>
          <a:lstStyle/>
          <a:p>
            <a:pPr algn="ctr"/>
            <a:r>
              <a:rPr lang="uk-UA" dirty="0" smtClean="0"/>
              <a:t>Поділ праці</a:t>
            </a:r>
            <a:endParaRPr lang="uk-UA" dirty="0"/>
          </a:p>
        </p:txBody>
      </p:sp>
      <p:pic>
        <p:nvPicPr>
          <p:cNvPr id="5" name="Рисунок 4"/>
          <p:cNvPicPr>
            <a:picLocks noChangeAspect="1"/>
          </p:cNvPicPr>
          <p:nvPr/>
        </p:nvPicPr>
        <p:blipFill>
          <a:blip r:embed="rId2"/>
          <a:stretch>
            <a:fillRect/>
          </a:stretch>
        </p:blipFill>
        <p:spPr>
          <a:xfrm>
            <a:off x="395536" y="993344"/>
            <a:ext cx="6581823" cy="2114565"/>
          </a:xfrm>
          <a:prstGeom prst="rect">
            <a:avLst/>
          </a:prstGeom>
        </p:spPr>
      </p:pic>
      <p:pic>
        <p:nvPicPr>
          <p:cNvPr id="6" name="Рисунок 5"/>
          <p:cNvPicPr>
            <a:picLocks noChangeAspect="1"/>
          </p:cNvPicPr>
          <p:nvPr/>
        </p:nvPicPr>
        <p:blipFill>
          <a:blip r:embed="rId3"/>
          <a:stretch>
            <a:fillRect/>
          </a:stretch>
        </p:blipFill>
        <p:spPr>
          <a:xfrm>
            <a:off x="1043608" y="3212976"/>
            <a:ext cx="4753010" cy="3505226"/>
          </a:xfrm>
          <a:prstGeom prst="rect">
            <a:avLst/>
          </a:prstGeom>
        </p:spPr>
      </p:pic>
    </p:spTree>
    <p:extLst>
      <p:ext uri="{BB962C8B-B14F-4D97-AF65-F5344CB8AC3E}">
        <p14:creationId xmlns:p14="http://schemas.microsoft.com/office/powerpoint/2010/main" val="2907562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242048" cy="1463040"/>
          </a:xfrm>
        </p:spPr>
        <p:txBody>
          <a:bodyPr>
            <a:normAutofit fontScale="90000"/>
          </a:bodyPr>
          <a:lstStyle/>
          <a:p>
            <a:pPr algn="ctr"/>
            <a:r>
              <a:rPr lang="uk-UA" dirty="0" smtClean="0"/>
              <a:t>Приклади тестів </a:t>
            </a:r>
            <a:r>
              <a:rPr lang="uk-UA" u="sng" dirty="0" smtClean="0"/>
              <a:t>КРОК-2</a:t>
            </a:r>
            <a:r>
              <a:rPr lang="uk-UA" dirty="0" smtClean="0"/>
              <a:t> з теми: «Теоретичні основи менеджменту</a:t>
            </a:r>
            <a:endParaRPr lang="uk-UA" dirty="0"/>
          </a:p>
        </p:txBody>
      </p:sp>
      <p:sp>
        <p:nvSpPr>
          <p:cNvPr id="4" name="Объект 3"/>
          <p:cNvSpPr>
            <a:spLocks noGrp="1"/>
          </p:cNvSpPr>
          <p:nvPr>
            <p:ph sz="half" idx="1"/>
          </p:nvPr>
        </p:nvSpPr>
        <p:spPr/>
        <p:txBody>
          <a:bodyPr>
            <a:normAutofit fontScale="55000" lnSpcReduction="20000"/>
          </a:bodyPr>
          <a:lstStyle/>
          <a:p>
            <a:r>
              <a:rPr lang="uk-UA" dirty="0"/>
              <a:t>1. Керівники фармацевтичних організацій використовують принципи і функції менеджменту для ефективного управління. Яке з наведених визначень найбільш повно характеризує поняття «менеджмент»? </a:t>
            </a:r>
          </a:p>
          <a:p>
            <a:pPr marL="0" indent="0">
              <a:buNone/>
            </a:pPr>
            <a:r>
              <a:rPr lang="uk-UA" dirty="0"/>
              <a:t>*A. Сукупність принципів, методів, засобів і форм управління господарськими організаціями з метою підвищення ефективності їх роботи і збільшення прибутку в умовах ринкових відносин </a:t>
            </a:r>
          </a:p>
          <a:p>
            <a:pPr marL="0" indent="0">
              <a:buNone/>
            </a:pPr>
            <a:r>
              <a:rPr lang="uk-UA" dirty="0"/>
              <a:t>B. Політика забезпечення прийняття рішень в організації </a:t>
            </a:r>
          </a:p>
          <a:p>
            <a:pPr marL="0" indent="0">
              <a:buNone/>
            </a:pPr>
            <a:r>
              <a:rPr lang="uk-UA" dirty="0"/>
              <a:t>C. Процес впливу на досягнення цілей фірми </a:t>
            </a:r>
          </a:p>
          <a:p>
            <a:pPr marL="0" indent="0">
              <a:buNone/>
            </a:pPr>
            <a:r>
              <a:rPr lang="uk-UA" dirty="0"/>
              <a:t>D. Концепція управління виробничою і збутовою діяльністю підприємства </a:t>
            </a:r>
          </a:p>
          <a:p>
            <a:endParaRPr lang="uk-UA" dirty="0"/>
          </a:p>
        </p:txBody>
      </p:sp>
      <p:sp>
        <p:nvSpPr>
          <p:cNvPr id="5" name="Объект 4"/>
          <p:cNvSpPr>
            <a:spLocks noGrp="1"/>
          </p:cNvSpPr>
          <p:nvPr>
            <p:ph sz="half" idx="2"/>
          </p:nvPr>
        </p:nvSpPr>
        <p:spPr/>
        <p:txBody>
          <a:bodyPr>
            <a:normAutofit fontScale="55000" lnSpcReduction="20000"/>
          </a:bodyPr>
          <a:lstStyle/>
          <a:p>
            <a:r>
              <a:rPr lang="uk-UA" dirty="0"/>
              <a:t>2. У ринковій економіці важливу роль відіграє ділова людина, яка започатковує певну справу, створює підприємство, виступає в ролі власника, бере на себе ризик, використовуючи свої або позичені фінансові кошти. Визначте її назву: </a:t>
            </a:r>
          </a:p>
          <a:p>
            <a:pPr marL="0" indent="0">
              <a:buNone/>
            </a:pPr>
            <a:r>
              <a:rPr lang="uk-UA" dirty="0"/>
              <a:t>A. Менеджер </a:t>
            </a:r>
          </a:p>
          <a:p>
            <a:pPr marL="0" indent="0">
              <a:buNone/>
            </a:pPr>
            <a:r>
              <a:rPr lang="uk-UA" dirty="0"/>
              <a:t>*B. Підприємець </a:t>
            </a:r>
          </a:p>
          <a:p>
            <a:pPr marL="0" indent="0">
              <a:buNone/>
            </a:pPr>
            <a:r>
              <a:rPr lang="uk-UA" dirty="0"/>
              <a:t>C. Акціонер </a:t>
            </a:r>
          </a:p>
          <a:p>
            <a:pPr marL="0" indent="0">
              <a:buNone/>
            </a:pPr>
            <a:r>
              <a:rPr lang="uk-UA" dirty="0"/>
              <a:t>D. Маркетолог </a:t>
            </a:r>
          </a:p>
          <a:p>
            <a:endParaRPr lang="uk-UA" dirty="0"/>
          </a:p>
        </p:txBody>
      </p:sp>
    </p:spTree>
    <p:extLst>
      <p:ext uri="{BB962C8B-B14F-4D97-AF65-F5344CB8AC3E}">
        <p14:creationId xmlns:p14="http://schemas.microsoft.com/office/powerpoint/2010/main" val="3173810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242048" cy="1463040"/>
          </a:xfrm>
        </p:spPr>
        <p:txBody>
          <a:bodyPr>
            <a:normAutofit fontScale="90000"/>
          </a:bodyPr>
          <a:lstStyle/>
          <a:p>
            <a:pPr algn="ctr"/>
            <a:r>
              <a:rPr lang="uk-UA" dirty="0" smtClean="0"/>
              <a:t>Приклади тестів </a:t>
            </a:r>
            <a:r>
              <a:rPr lang="uk-UA" u="sng" dirty="0" smtClean="0"/>
              <a:t>КРОК-2</a:t>
            </a:r>
            <a:r>
              <a:rPr lang="uk-UA" dirty="0" smtClean="0"/>
              <a:t> з теми: «Теоретичні основи менеджменту</a:t>
            </a:r>
            <a:endParaRPr lang="uk-UA" dirty="0"/>
          </a:p>
        </p:txBody>
      </p:sp>
      <p:sp>
        <p:nvSpPr>
          <p:cNvPr id="4" name="Объект 3"/>
          <p:cNvSpPr>
            <a:spLocks noGrp="1"/>
          </p:cNvSpPr>
          <p:nvPr>
            <p:ph sz="half" idx="1"/>
          </p:nvPr>
        </p:nvSpPr>
        <p:spPr/>
        <p:txBody>
          <a:bodyPr>
            <a:normAutofit fontScale="55000" lnSpcReduction="20000"/>
          </a:bodyPr>
          <a:lstStyle/>
          <a:p>
            <a:r>
              <a:rPr lang="uk-UA" dirty="0"/>
              <a:t>Важливу роль в управлінській діяльності відіграють принципи менеджменту. Якому принципу менеджменту відповідає наступна характеристика «… організація розглядається як відкрита система, яка складається з взаємодіючих та взаємопов’язаних елементів»? </a:t>
            </a:r>
          </a:p>
          <a:p>
            <a:pPr marL="0" indent="0">
              <a:buNone/>
            </a:pPr>
            <a:r>
              <a:rPr lang="uk-UA" dirty="0"/>
              <a:t>A. Цілеспрямованість </a:t>
            </a:r>
          </a:p>
          <a:p>
            <a:pPr marL="0" indent="0">
              <a:buNone/>
            </a:pPr>
            <a:r>
              <a:rPr lang="uk-UA" dirty="0"/>
              <a:t>B. Активізація </a:t>
            </a:r>
          </a:p>
          <a:p>
            <a:pPr marL="0" indent="0">
              <a:buNone/>
            </a:pPr>
            <a:r>
              <a:rPr lang="uk-UA" dirty="0"/>
              <a:t>*C. Системність </a:t>
            </a:r>
          </a:p>
          <a:p>
            <a:pPr marL="0" indent="0">
              <a:buNone/>
            </a:pPr>
            <a:r>
              <a:rPr lang="uk-UA" dirty="0"/>
              <a:t>D. Динамічна рівновага </a:t>
            </a:r>
          </a:p>
          <a:p>
            <a:pPr marL="0" indent="0">
              <a:buNone/>
            </a:pPr>
            <a:r>
              <a:rPr lang="uk-UA" dirty="0"/>
              <a:t>E. Взаємозалежність </a:t>
            </a:r>
          </a:p>
          <a:p>
            <a:endParaRPr lang="uk-UA" dirty="0"/>
          </a:p>
        </p:txBody>
      </p:sp>
      <p:sp>
        <p:nvSpPr>
          <p:cNvPr id="5" name="Объект 4"/>
          <p:cNvSpPr>
            <a:spLocks noGrp="1"/>
          </p:cNvSpPr>
          <p:nvPr>
            <p:ph sz="half" idx="2"/>
          </p:nvPr>
        </p:nvSpPr>
        <p:spPr/>
        <p:txBody>
          <a:bodyPr>
            <a:normAutofit fontScale="55000" lnSpcReduction="20000"/>
          </a:bodyPr>
          <a:lstStyle/>
          <a:p>
            <a:r>
              <a:rPr lang="uk-UA" dirty="0"/>
              <a:t>На оптовій фармацевтичній фірмі було порушено графік постачання аптек регіону через пошкодження системи здійснення замовлень. Менеджер приймає рішення оптимізувати цю систему шляхом встановлення сучасної комп’ютерної програми. Яку роль, за Мінцбергом, він при цьому виконує? </a:t>
            </a:r>
          </a:p>
          <a:p>
            <a:pPr marL="0" indent="0">
              <a:buNone/>
            </a:pPr>
            <a:r>
              <a:rPr lang="uk-UA" dirty="0"/>
              <a:t>*A. Ліквідатора порушень </a:t>
            </a:r>
          </a:p>
          <a:p>
            <a:pPr marL="0" indent="0">
              <a:buNone/>
            </a:pPr>
            <a:r>
              <a:rPr lang="uk-UA" dirty="0"/>
              <a:t>B. Розповсюджувача інформації </a:t>
            </a:r>
          </a:p>
          <a:p>
            <a:pPr marL="0" indent="0">
              <a:buNone/>
            </a:pPr>
            <a:r>
              <a:rPr lang="uk-UA" dirty="0"/>
              <a:t>C. Формального керівника </a:t>
            </a:r>
          </a:p>
          <a:p>
            <a:pPr marL="0" indent="0">
              <a:buNone/>
            </a:pPr>
            <a:r>
              <a:rPr lang="uk-UA" dirty="0"/>
              <a:t>D. Посередника </a:t>
            </a:r>
          </a:p>
          <a:p>
            <a:pPr marL="0" indent="0">
              <a:buNone/>
            </a:pPr>
            <a:r>
              <a:rPr lang="uk-UA" dirty="0"/>
              <a:t>E. Лідера </a:t>
            </a:r>
          </a:p>
          <a:p>
            <a:pPr marL="0" indent="0">
              <a:buNone/>
            </a:pPr>
            <a:endParaRPr lang="uk-UA" dirty="0"/>
          </a:p>
        </p:txBody>
      </p:sp>
    </p:spTree>
    <p:extLst>
      <p:ext uri="{BB962C8B-B14F-4D97-AF65-F5344CB8AC3E}">
        <p14:creationId xmlns:p14="http://schemas.microsoft.com/office/powerpoint/2010/main" val="1201225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242048" cy="1463040"/>
          </a:xfrm>
        </p:spPr>
        <p:txBody>
          <a:bodyPr>
            <a:normAutofit fontScale="90000"/>
          </a:bodyPr>
          <a:lstStyle/>
          <a:p>
            <a:pPr algn="ctr"/>
            <a:r>
              <a:rPr lang="uk-UA" dirty="0" smtClean="0"/>
              <a:t>Приклади тестів </a:t>
            </a:r>
            <a:r>
              <a:rPr lang="uk-UA" u="sng" dirty="0" smtClean="0"/>
              <a:t>КРОК-2</a:t>
            </a:r>
            <a:r>
              <a:rPr lang="uk-UA" dirty="0" smtClean="0"/>
              <a:t> з теми: «Теоретичні основи менеджменту</a:t>
            </a:r>
            <a:endParaRPr lang="uk-UA" dirty="0"/>
          </a:p>
        </p:txBody>
      </p:sp>
      <p:sp>
        <p:nvSpPr>
          <p:cNvPr id="4" name="Объект 3"/>
          <p:cNvSpPr>
            <a:spLocks noGrp="1"/>
          </p:cNvSpPr>
          <p:nvPr>
            <p:ph sz="half" idx="1"/>
          </p:nvPr>
        </p:nvSpPr>
        <p:spPr/>
        <p:txBody>
          <a:bodyPr>
            <a:normAutofit fontScale="62500" lnSpcReduction="20000"/>
          </a:bodyPr>
          <a:lstStyle/>
          <a:p>
            <a:r>
              <a:rPr lang="uk-UA" dirty="0"/>
              <a:t>Який розподіл праці в аптеці «Примула» формує групи фахівців у рецептурно-виробничий відділ, відділ готових лікарських форм тощо? </a:t>
            </a:r>
          </a:p>
          <a:p>
            <a:pPr marL="0" indent="0">
              <a:buNone/>
            </a:pPr>
            <a:r>
              <a:rPr lang="uk-UA" dirty="0"/>
              <a:t>*A. Горизонтальний </a:t>
            </a:r>
          </a:p>
          <a:p>
            <a:pPr marL="0" indent="0">
              <a:buNone/>
            </a:pPr>
            <a:r>
              <a:rPr lang="uk-UA" dirty="0"/>
              <a:t>B. Вертикальний </a:t>
            </a:r>
          </a:p>
          <a:p>
            <a:pPr marL="0" indent="0">
              <a:buNone/>
            </a:pPr>
            <a:r>
              <a:rPr lang="uk-UA" dirty="0"/>
              <a:t>C. Вертикально-горизонтальний </a:t>
            </a:r>
          </a:p>
          <a:p>
            <a:pPr marL="0" indent="0">
              <a:buNone/>
            </a:pPr>
            <a:r>
              <a:rPr lang="uk-UA" dirty="0"/>
              <a:t>D. Діагональний </a:t>
            </a:r>
          </a:p>
          <a:p>
            <a:pPr marL="0" indent="0">
              <a:buNone/>
            </a:pPr>
            <a:r>
              <a:rPr lang="uk-UA" dirty="0"/>
              <a:t>E. Шаховий </a:t>
            </a:r>
          </a:p>
          <a:p>
            <a:endParaRPr lang="uk-UA" dirty="0"/>
          </a:p>
        </p:txBody>
      </p:sp>
      <p:sp>
        <p:nvSpPr>
          <p:cNvPr id="5" name="Объект 4"/>
          <p:cNvSpPr>
            <a:spLocks noGrp="1"/>
          </p:cNvSpPr>
          <p:nvPr>
            <p:ph sz="half" idx="2"/>
          </p:nvPr>
        </p:nvSpPr>
        <p:spPr/>
        <p:txBody>
          <a:bodyPr>
            <a:normAutofit fontScale="62500" lnSpcReduction="20000"/>
          </a:bodyPr>
          <a:lstStyle/>
          <a:p>
            <a:r>
              <a:rPr lang="uk-UA" dirty="0"/>
              <a:t>Процес управління вимагає розподілу управлінської праці на фармацевтичному підприємстві. Що утворюється в результаті вертикального поділу праці? </a:t>
            </a:r>
          </a:p>
          <a:p>
            <a:pPr marL="0" indent="0">
              <a:buNone/>
            </a:pPr>
            <a:r>
              <a:rPr lang="uk-UA" dirty="0"/>
              <a:t>A. Виробничі підрозділи </a:t>
            </a:r>
          </a:p>
          <a:p>
            <a:pPr marL="0" indent="0">
              <a:buNone/>
            </a:pPr>
            <a:r>
              <a:rPr lang="uk-UA" dirty="0"/>
              <a:t>*B. Технічний, управлінський та інституційний рівні управління </a:t>
            </a:r>
          </a:p>
          <a:p>
            <a:pPr marL="0" indent="0">
              <a:buNone/>
            </a:pPr>
            <a:r>
              <a:rPr lang="uk-UA" dirty="0"/>
              <a:t>C. Управлінські служби </a:t>
            </a:r>
          </a:p>
          <a:p>
            <a:pPr marL="0" indent="0">
              <a:buNone/>
            </a:pPr>
            <a:r>
              <a:rPr lang="uk-UA" dirty="0"/>
              <a:t>D. Неформальні групи </a:t>
            </a:r>
          </a:p>
          <a:p>
            <a:pPr marL="0" indent="0">
              <a:buNone/>
            </a:pPr>
            <a:r>
              <a:rPr lang="uk-UA" dirty="0"/>
              <a:t>E. Схематичне зображення організації </a:t>
            </a:r>
          </a:p>
          <a:p>
            <a:pPr marL="0" indent="0">
              <a:buNone/>
            </a:pPr>
            <a:endParaRPr lang="uk-UA" dirty="0"/>
          </a:p>
        </p:txBody>
      </p:sp>
    </p:spTree>
    <p:extLst>
      <p:ext uri="{BB962C8B-B14F-4D97-AF65-F5344CB8AC3E}">
        <p14:creationId xmlns:p14="http://schemas.microsoft.com/office/powerpoint/2010/main" val="1399232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7239000" cy="626328"/>
          </a:xfrm>
        </p:spPr>
        <p:txBody>
          <a:bodyPr/>
          <a:lstStyle/>
          <a:p>
            <a:pPr algn="ctr"/>
            <a:r>
              <a:rPr lang="uk-UA" dirty="0" smtClean="0"/>
              <a:t>Дякую за увагу!</a:t>
            </a:r>
            <a:endParaRPr lang="ru-RU" dirty="0"/>
          </a:p>
        </p:txBody>
      </p:sp>
      <p:pic>
        <p:nvPicPr>
          <p:cNvPr id="4" name="Picture 2" descr="Белые человечки для презентации на прозрачном фоне - фото и картинки  abrakadabra.fu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484784"/>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719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2718</TotalTime>
  <Words>1717</Words>
  <Application>Microsoft Office PowerPoint</Application>
  <PresentationFormat>Экран (4:3)</PresentationFormat>
  <Paragraphs>237</Paragraphs>
  <Slides>27</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27</vt:i4>
      </vt:variant>
    </vt:vector>
  </HeadingPairs>
  <TitlesOfParts>
    <vt:vector size="34" baseType="lpstr">
      <vt:lpstr>Arial</vt:lpstr>
      <vt:lpstr>Calibri</vt:lpstr>
      <vt:lpstr>Times New Roman</vt:lpstr>
      <vt:lpstr>Trebuchet MS</vt:lpstr>
      <vt:lpstr>Wingdings</vt:lpstr>
      <vt:lpstr>Wingdings 2</vt:lpstr>
      <vt:lpstr>Изящная</vt:lpstr>
      <vt:lpstr>Одеський національний медичний університет Кафедра Організації та економіки фармації з післядипломною підготовкою</vt:lpstr>
      <vt:lpstr>Опис дисципліни</vt:lpstr>
      <vt:lpstr>План лекції</vt:lpstr>
      <vt:lpstr>Етапи розвитку світової економіки</vt:lpstr>
      <vt:lpstr>Етапи розвитку менеджменту</vt:lpstr>
      <vt:lpstr>Етапи розвитку менеджменту</vt:lpstr>
      <vt:lpstr>Основні визначення</vt:lpstr>
      <vt:lpstr>Основні визначення</vt:lpstr>
      <vt:lpstr>СПІВВІДНОШЕННЯ МІЖ ПОНЯТТЯМИ  “УПРАВЛІННЯ” І  “МЕНЕДЖМЕНТ”</vt:lpstr>
      <vt:lpstr>Основні принципи менеджменту та їх характеристика</vt:lpstr>
      <vt:lpstr>Основні принципи менеджменту та їх характеристика</vt:lpstr>
      <vt:lpstr>Порівняльна характеристика  японської та американської моделей менеджменту</vt:lpstr>
      <vt:lpstr>Порівняльна характеристика  японської та американської моделей менеджменту</vt:lpstr>
      <vt:lpstr>Підходи в управлінні</vt:lpstr>
      <vt:lpstr>Процесний підхід</vt:lpstr>
      <vt:lpstr>Системний підхід</vt:lpstr>
      <vt:lpstr>ситуаційний підхід</vt:lpstr>
      <vt:lpstr>ДЕСЯТЬ УПРАВЛІНСЬКИХ РОЛЕЙ ЗА МІнцбергом</vt:lpstr>
      <vt:lpstr>Десять управлінських ролей за Мінцбергом</vt:lpstr>
      <vt:lpstr>Десять управлінських ролей за Мінцбергом</vt:lpstr>
      <vt:lpstr>Десять управлінських ролей за Мінцбергом</vt:lpstr>
      <vt:lpstr>Види діяльності менеджера</vt:lpstr>
      <vt:lpstr>Поділ праці</vt:lpstr>
      <vt:lpstr>Приклади тестів КРОК-2 з теми: «Теоретичні основи менеджменту</vt:lpstr>
      <vt:lpstr>Приклади тестів КРОК-2 з теми: «Теоретичні основи менеджменту</vt:lpstr>
      <vt:lpstr>Приклади тестів КРОК-2 з теми: «Теоретичні основи менеджменту</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166</cp:revision>
  <dcterms:created xsi:type="dcterms:W3CDTF">2022-09-08T14:07:54Z</dcterms:created>
  <dcterms:modified xsi:type="dcterms:W3CDTF">2025-02-03T14:51:25Z</dcterms:modified>
</cp:coreProperties>
</file>