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6" r:id="rId30"/>
    <p:sldId id="290" r:id="rId31"/>
    <p:sldId id="287" r:id="rId32"/>
    <p:sldId id="288" r:id="rId33"/>
    <p:sldId id="289" r:id="rId3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74"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DDF49E4-1DB7-4BEF-A2A6-7CDD93B8286E}" type="datetimeFigureOut">
              <a:rPr lang="ru-RU"/>
              <a:pPr>
                <a:defRPr/>
              </a:pPr>
              <a:t>24.02.2021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B2919B1-17B4-411A-8A0D-FA4EC9AFC525}"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Образ слайда 1"/>
          <p:cNvSpPr>
            <a:spLocks noGrp="1" noRot="1" noChangeAspect="1"/>
          </p:cNvSpPr>
          <p:nvPr>
            <p:ph type="sldImg"/>
          </p:nvPr>
        </p:nvSpPr>
        <p:spPr bwMode="auto">
          <a:noFill/>
          <a:ln>
            <a:solidFill>
              <a:srgbClr val="000000"/>
            </a:solidFill>
            <a:miter lim="800000"/>
            <a:headEnd/>
            <a:tailEnd/>
          </a:ln>
        </p:spPr>
      </p:sp>
      <p:sp>
        <p:nvSpPr>
          <p:cNvPr id="1638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6387"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68D4B6-E246-4932-A619-C2152BE04FD2}" type="slidenum">
              <a:rPr lang="ru-RU">
                <a:cs typeface="Arial" charset="0"/>
              </a:rPr>
              <a:pPr fontAlgn="base">
                <a:spcBef>
                  <a:spcPct val="0"/>
                </a:spcBef>
                <a:spcAft>
                  <a:spcPct val="0"/>
                </a:spcAft>
                <a:defRPr/>
              </a:pPr>
              <a:t>2</a:t>
            </a:fld>
            <a:endParaRPr lang="ru-RU">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TextBox 7"/>
          <p:cNvSpPr txBox="1"/>
          <p:nvPr/>
        </p:nvSpPr>
        <p:spPr>
          <a:xfrm>
            <a:off x="1828800" y="3159125"/>
            <a:ext cx="457200" cy="1035050"/>
          </a:xfrm>
          <a:prstGeom prst="rect">
            <a:avLst/>
          </a:prstGeom>
          <a:noFill/>
        </p:spPr>
        <p:txBody>
          <a:bodyPr lIns="0" tIns="9144" rIns="0" bIns="9144" anchor="ctr">
            <a:spAutoFit/>
          </a:bodyPr>
          <a:lstStyle/>
          <a:p>
            <a:pPr fontAlgn="auto">
              <a:spcBef>
                <a:spcPts val="0"/>
              </a:spcBef>
              <a:spcAft>
                <a:spcPts val="0"/>
              </a:spcAft>
              <a:defRPr/>
            </a:pPr>
            <a:r>
              <a:rPr lang="en-US" sz="6600" dirty="0">
                <a:effectLst>
                  <a:outerShdw blurRad="38100" dist="38100" dir="2700000" algn="tl">
                    <a:srgbClr val="000000">
                      <a:alpha val="43137"/>
                    </a:srgbClr>
                  </a:outerShdw>
                </a:effectLst>
                <a:latin typeface="+mn-lt"/>
                <a:cs typeface="+mn-cs"/>
              </a:rPr>
              <a:t>{</a:t>
            </a:r>
          </a:p>
        </p:txBody>
      </p:sp>
      <p:sp>
        <p:nvSpPr>
          <p:cNvPr id="2" name="Title 1"/>
          <p:cNvSpPr>
            <a:spLocks noGrp="1"/>
          </p:cNvSpPr>
          <p:nvPr>
            <p:ph type="ctrTitle"/>
          </p:nvPr>
        </p:nvSpPr>
        <p:spPr>
          <a:xfrm>
            <a:off x="777240" y="1219200"/>
            <a:ext cx="7543800" cy="2152650"/>
          </a:xfrm>
        </p:spPr>
        <p:txBody>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5" name="Date Placeholder 14"/>
          <p:cNvSpPr>
            <a:spLocks noGrp="1"/>
          </p:cNvSpPr>
          <p:nvPr>
            <p:ph type="dt" sz="half" idx="10"/>
          </p:nvPr>
        </p:nvSpPr>
        <p:spPr/>
        <p:txBody>
          <a:bodyPr/>
          <a:lstStyle>
            <a:lvl1pPr>
              <a:defRPr/>
            </a:lvl1pPr>
          </a:lstStyle>
          <a:p>
            <a:pPr>
              <a:defRPr/>
            </a:pPr>
            <a:fld id="{36658F35-62EC-4028-B3B4-DED8F87CDDA8}" type="datetimeFigureOut">
              <a:rPr lang="ru-RU"/>
              <a:pPr>
                <a:defRPr/>
              </a:pPr>
              <a:t>24.02.2021</a:t>
            </a:fld>
            <a:endParaRPr lang="ru-RU"/>
          </a:p>
        </p:txBody>
      </p:sp>
      <p:sp>
        <p:nvSpPr>
          <p:cNvPr id="6" name="Slide Number Placeholder 15"/>
          <p:cNvSpPr>
            <a:spLocks noGrp="1"/>
          </p:cNvSpPr>
          <p:nvPr>
            <p:ph type="sldNum" sz="quarter" idx="11"/>
          </p:nvPr>
        </p:nvSpPr>
        <p:spPr/>
        <p:txBody>
          <a:bodyPr/>
          <a:lstStyle>
            <a:lvl1pPr>
              <a:defRPr/>
            </a:lvl1pPr>
          </a:lstStyle>
          <a:p>
            <a:pPr>
              <a:defRPr/>
            </a:pPr>
            <a:fld id="{BD2179D4-F3B0-4522-B38D-BCC78A0C331D}" type="slidenum">
              <a:rPr lang="ru-RU"/>
              <a:pPr>
                <a:defRPr/>
              </a:pPr>
              <a:t>‹#›</a:t>
            </a:fld>
            <a:endParaRPr lang="ru-RU"/>
          </a:p>
        </p:txBody>
      </p:sp>
      <p:sp>
        <p:nvSpPr>
          <p:cNvPr id="7" name="Footer Placeholder 16"/>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fld id="{7D0A38BC-E9BC-4D08-B7A0-1A5F7A9F3584}" type="datetimeFigureOut">
              <a:rPr lang="ru-RU"/>
              <a:pPr>
                <a:defRPr/>
              </a:pPr>
              <a:t>24.02.2021</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79C65F68-B46C-4041-BC1D-BF9236621EF4}"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5" name="TextBox 7"/>
          <p:cNvSpPr txBox="1"/>
          <p:nvPr/>
        </p:nvSpPr>
        <p:spPr>
          <a:xfrm>
            <a:off x="4267200" y="4075113"/>
            <a:ext cx="457200" cy="1014412"/>
          </a:xfrm>
          <a:prstGeom prst="rect">
            <a:avLst/>
          </a:prstGeom>
          <a:noFill/>
        </p:spPr>
        <p:txBody>
          <a:bodyPr lIns="0" tIns="0" rIns="0" bIns="0">
            <a:spAutoFit/>
          </a:bodyPr>
          <a:lstStyle/>
          <a:p>
            <a:pPr fontAlgn="auto">
              <a:spcBef>
                <a:spcPts val="0"/>
              </a:spcBef>
              <a:spcAft>
                <a:spcPts val="0"/>
              </a:spcAft>
              <a:defRPr/>
            </a:pPr>
            <a:r>
              <a:rPr lang="en-US" sz="6600" dirty="0">
                <a:effectLst>
                  <a:outerShdw blurRad="38100" dist="38100" dir="2700000" algn="tl">
                    <a:srgbClr val="000000">
                      <a:alpha val="43137"/>
                    </a:srgbClr>
                  </a:outerShdw>
                </a:effectLst>
                <a:latin typeface="+mn-lt"/>
                <a:cs typeface="+mn-cs"/>
              </a:rPr>
              <a:t>{</a:t>
            </a:r>
          </a:p>
        </p:txBody>
      </p:sp>
      <p:sp>
        <p:nvSpPr>
          <p:cNvPr id="3" name="Text Placeholder 2"/>
          <p:cNvSpPr>
            <a:spLocks noGrp="1"/>
          </p:cNvSpPr>
          <p:nvPr>
            <p:ph type="body" idx="1"/>
          </p:nvPr>
        </p:nvSpPr>
        <p:spPr>
          <a:xfrm>
            <a:off x="4572000" y="4267368"/>
            <a:ext cx="3733800" cy="731520"/>
          </a:xfrm>
        </p:spPr>
        <p:txBody>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
        <p:nvSpPr>
          <p:cNvPr id="6" name="Date Placeholder 11"/>
          <p:cNvSpPr>
            <a:spLocks noGrp="1"/>
          </p:cNvSpPr>
          <p:nvPr>
            <p:ph type="dt" sz="half" idx="10"/>
          </p:nvPr>
        </p:nvSpPr>
        <p:spPr/>
        <p:txBody>
          <a:bodyPr/>
          <a:lstStyle>
            <a:lvl1pPr>
              <a:defRPr/>
            </a:lvl1pPr>
          </a:lstStyle>
          <a:p>
            <a:pPr>
              <a:defRPr/>
            </a:pPr>
            <a:fld id="{D208D5B5-0CD0-4491-854C-71D4C6999950}" type="datetimeFigureOut">
              <a:rPr lang="ru-RU"/>
              <a:pPr>
                <a:defRPr/>
              </a:pPr>
              <a:t>24.02.2021</a:t>
            </a:fld>
            <a:endParaRPr lang="ru-RU"/>
          </a:p>
        </p:txBody>
      </p:sp>
      <p:sp>
        <p:nvSpPr>
          <p:cNvPr id="7" name="Slide Number Placeholder 12"/>
          <p:cNvSpPr>
            <a:spLocks noGrp="1"/>
          </p:cNvSpPr>
          <p:nvPr>
            <p:ph type="sldNum" sz="quarter" idx="11"/>
          </p:nvPr>
        </p:nvSpPr>
        <p:spPr/>
        <p:txBody>
          <a:bodyPr/>
          <a:lstStyle>
            <a:lvl1pPr>
              <a:defRPr/>
            </a:lvl1pPr>
          </a:lstStyle>
          <a:p>
            <a:pPr>
              <a:defRPr/>
            </a:pPr>
            <a:fld id="{5FCCB723-B86E-4977-BBA2-6CE6AD554DE5}" type="slidenum">
              <a:rPr lang="ru-RU"/>
              <a:pPr>
                <a:defRPr/>
              </a:pPr>
              <a:t>‹#›</a:t>
            </a:fld>
            <a:endParaRPr lang="ru-RU"/>
          </a:p>
        </p:txBody>
      </p:sp>
      <p:sp>
        <p:nvSpPr>
          <p:cNvPr id="8" name="Footer Placeholder 13"/>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Date Placeholder 3"/>
          <p:cNvSpPr>
            <a:spLocks noGrp="1"/>
          </p:cNvSpPr>
          <p:nvPr>
            <p:ph type="dt" sz="half" idx="15"/>
          </p:nvPr>
        </p:nvSpPr>
        <p:spPr/>
        <p:txBody>
          <a:bodyPr/>
          <a:lstStyle>
            <a:lvl1pPr>
              <a:defRPr/>
            </a:lvl1pPr>
          </a:lstStyle>
          <a:p>
            <a:pPr>
              <a:defRPr/>
            </a:pPr>
            <a:fld id="{D7A8D415-E5C4-4363-9559-12060815D70B}" type="datetimeFigureOut">
              <a:rPr lang="ru-RU"/>
              <a:pPr>
                <a:defRPr/>
              </a:pPr>
              <a:t>24.02.2021</a:t>
            </a:fld>
            <a:endParaRPr lang="ru-RU"/>
          </a:p>
        </p:txBody>
      </p:sp>
      <p:sp>
        <p:nvSpPr>
          <p:cNvPr id="8" name="Footer Placeholder 4"/>
          <p:cNvSpPr>
            <a:spLocks noGrp="1"/>
          </p:cNvSpPr>
          <p:nvPr>
            <p:ph type="ftr" sz="quarter" idx="16"/>
          </p:nvPr>
        </p:nvSpPr>
        <p:spPr/>
        <p:txBody>
          <a:bodyPr/>
          <a:lstStyle>
            <a:lvl1pPr>
              <a:defRPr/>
            </a:lvl1pPr>
          </a:lstStyle>
          <a:p>
            <a:pPr>
              <a:defRPr/>
            </a:pPr>
            <a:endParaRPr lang="ru-RU"/>
          </a:p>
        </p:txBody>
      </p:sp>
      <p:sp>
        <p:nvSpPr>
          <p:cNvPr id="9" name="Slide Number Placeholder 5"/>
          <p:cNvSpPr>
            <a:spLocks noGrp="1"/>
          </p:cNvSpPr>
          <p:nvPr>
            <p:ph type="sldNum" sz="quarter" idx="17"/>
          </p:nvPr>
        </p:nvSpPr>
        <p:spPr/>
        <p:txBody>
          <a:bodyPr/>
          <a:lstStyle>
            <a:lvl1pPr>
              <a:defRPr/>
            </a:lvl1pPr>
          </a:lstStyle>
          <a:p>
            <a:pPr>
              <a:defRPr/>
            </a:pPr>
            <a:fld id="{ABE8D398-5361-4B61-86DC-7819C8E8ED11}"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TextBox 12"/>
          <p:cNvSpPr txBox="1"/>
          <p:nvPr/>
        </p:nvSpPr>
        <p:spPr>
          <a:xfrm>
            <a:off x="1057275" y="520700"/>
            <a:ext cx="457200" cy="922338"/>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cs typeface="+mn-cs"/>
              </a:rPr>
              <a:t>{</a:t>
            </a:r>
          </a:p>
        </p:txBody>
      </p:sp>
      <p:sp>
        <p:nvSpPr>
          <p:cNvPr id="8" name="TextBox 17"/>
          <p:cNvSpPr txBox="1"/>
          <p:nvPr/>
        </p:nvSpPr>
        <p:spPr>
          <a:xfrm>
            <a:off x="4779963" y="520700"/>
            <a:ext cx="457200" cy="922338"/>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cs typeface="+mn-cs"/>
              </a:rPr>
              <a:t>{</a:t>
            </a:r>
          </a:p>
        </p:txBody>
      </p:sp>
      <p:sp>
        <p:nvSpPr>
          <p:cNvPr id="3" name="Text Placeholder 2"/>
          <p:cNvSpPr>
            <a:spLocks noGrp="1"/>
          </p:cNvSpPr>
          <p:nvPr>
            <p:ph type="body" idx="1"/>
          </p:nvPr>
        </p:nvSpPr>
        <p:spPr>
          <a:xfrm>
            <a:off x="1341120" y="661976"/>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9" name="Date Placeholder 13"/>
          <p:cNvSpPr>
            <a:spLocks noGrp="1"/>
          </p:cNvSpPr>
          <p:nvPr>
            <p:ph type="dt" sz="half" idx="10"/>
          </p:nvPr>
        </p:nvSpPr>
        <p:spPr/>
        <p:txBody>
          <a:bodyPr/>
          <a:lstStyle>
            <a:lvl1pPr>
              <a:defRPr/>
            </a:lvl1pPr>
          </a:lstStyle>
          <a:p>
            <a:pPr>
              <a:defRPr/>
            </a:pPr>
            <a:fld id="{9EB59569-A707-41FA-9B75-5A4BAE1A5AC2}" type="datetimeFigureOut">
              <a:rPr lang="ru-RU"/>
              <a:pPr>
                <a:defRPr/>
              </a:pPr>
              <a:t>24.02.2021</a:t>
            </a:fld>
            <a:endParaRPr lang="ru-RU"/>
          </a:p>
        </p:txBody>
      </p:sp>
      <p:sp>
        <p:nvSpPr>
          <p:cNvPr id="10" name="Slide Number Placeholder 14"/>
          <p:cNvSpPr>
            <a:spLocks noGrp="1"/>
          </p:cNvSpPr>
          <p:nvPr>
            <p:ph type="sldNum" sz="quarter" idx="11"/>
          </p:nvPr>
        </p:nvSpPr>
        <p:spPr/>
        <p:txBody>
          <a:bodyPr/>
          <a:lstStyle>
            <a:lvl1pPr>
              <a:defRPr/>
            </a:lvl1pPr>
          </a:lstStyle>
          <a:p>
            <a:pPr>
              <a:defRPr/>
            </a:pPr>
            <a:fld id="{43466872-F8E8-47BD-A79D-EEC431944B51}" type="slidenum">
              <a:rPr lang="ru-RU"/>
              <a:pPr>
                <a:defRPr/>
              </a:pPr>
              <a:t>‹#›</a:t>
            </a:fld>
            <a:endParaRPr lang="ru-RU"/>
          </a:p>
        </p:txBody>
      </p:sp>
      <p:sp>
        <p:nvSpPr>
          <p:cNvPr id="11" name="Footer Placeholder 15"/>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4164CF75-C63C-4A5A-933E-7110263A4BF5}" type="datetimeFigureOut">
              <a:rPr lang="ru-RU"/>
              <a:pPr>
                <a:defRPr/>
              </a:pPr>
              <a:t>24.02.2021</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973C1CC5-0D9D-4590-83A1-6BCFA8A9A122}"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7590259-E04F-49D7-994A-D8170EFEC2ED}" type="datetimeFigureOut">
              <a:rPr lang="ru-RU"/>
              <a:pPr>
                <a:defRPr/>
              </a:pPr>
              <a:t>24.02.2021</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0699D04E-B737-4F67-B0D0-1B9A2E3C0F9F}"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5" name="TextBox 8"/>
          <p:cNvSpPr txBox="1"/>
          <p:nvPr/>
        </p:nvSpPr>
        <p:spPr>
          <a:xfrm>
            <a:off x="5329238" y="1774825"/>
            <a:ext cx="457200" cy="1230313"/>
          </a:xfrm>
          <a:prstGeom prst="rect">
            <a:avLst/>
          </a:prstGeom>
          <a:noFill/>
        </p:spPr>
        <p:txBody>
          <a:bodyPr lIns="0" tIns="0" rIns="0" bIns="0">
            <a:spAutoFit/>
          </a:bodyPr>
          <a:lstStyle/>
          <a:p>
            <a:pPr fontAlgn="auto">
              <a:spcBef>
                <a:spcPts val="0"/>
              </a:spcBef>
              <a:spcAft>
                <a:spcPts val="0"/>
              </a:spcAft>
              <a:defRPr/>
            </a:pPr>
            <a:r>
              <a:rPr lang="en-US" sz="8000" dirty="0">
                <a:effectLst>
                  <a:outerShdw blurRad="38100" dist="38100" dir="2700000" algn="tl">
                    <a:srgbClr val="000000">
                      <a:alpha val="43137"/>
                    </a:srgbClr>
                  </a:outerShdw>
                </a:effectLst>
                <a:latin typeface="+mn-lt"/>
                <a:cs typeface="+mn-cs"/>
              </a:rPr>
              <a:t>{</a:t>
            </a:r>
          </a:p>
        </p:txBody>
      </p:sp>
      <p:sp>
        <p:nvSpPr>
          <p:cNvPr id="3" name="Content Placeholder 2"/>
          <p:cNvSpPr>
            <a:spLocks noGrp="1"/>
          </p:cNvSpPr>
          <p:nvPr>
            <p:ph idx="1"/>
          </p:nvPr>
        </p:nvSpPr>
        <p:spPr>
          <a:xfrm>
            <a:off x="838200" y="685801"/>
            <a:ext cx="4343400" cy="34290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8" name="Title 17"/>
          <p:cNvSpPr>
            <a:spLocks noGrp="1"/>
          </p:cNvSpPr>
          <p:nvPr>
            <p:ph type="title"/>
          </p:nvPr>
        </p:nvSpPr>
        <p:spPr/>
        <p:txBody>
          <a:bodyPr/>
          <a:lstStyle/>
          <a:p>
            <a:r>
              <a:rPr lang="ru-RU" smtClean="0"/>
              <a:t>Образец заголовка</a:t>
            </a:r>
            <a:endParaRPr lang="en-US" dirty="0"/>
          </a:p>
        </p:txBody>
      </p:sp>
      <p:sp>
        <p:nvSpPr>
          <p:cNvPr id="6" name="Date Placeholder 14"/>
          <p:cNvSpPr>
            <a:spLocks noGrp="1"/>
          </p:cNvSpPr>
          <p:nvPr>
            <p:ph type="dt" sz="half" idx="10"/>
          </p:nvPr>
        </p:nvSpPr>
        <p:spPr/>
        <p:txBody>
          <a:bodyPr/>
          <a:lstStyle>
            <a:lvl1pPr>
              <a:defRPr/>
            </a:lvl1pPr>
          </a:lstStyle>
          <a:p>
            <a:pPr>
              <a:defRPr/>
            </a:pPr>
            <a:fld id="{592046B1-8680-495F-9954-DE661AF663C3}" type="datetimeFigureOut">
              <a:rPr lang="ru-RU"/>
              <a:pPr>
                <a:defRPr/>
              </a:pPr>
              <a:t>24.02.2021</a:t>
            </a:fld>
            <a:endParaRPr lang="ru-RU"/>
          </a:p>
        </p:txBody>
      </p:sp>
      <p:sp>
        <p:nvSpPr>
          <p:cNvPr id="7" name="Slide Number Placeholder 15"/>
          <p:cNvSpPr>
            <a:spLocks noGrp="1"/>
          </p:cNvSpPr>
          <p:nvPr>
            <p:ph type="sldNum" sz="quarter" idx="11"/>
          </p:nvPr>
        </p:nvSpPr>
        <p:spPr/>
        <p:txBody>
          <a:bodyPr/>
          <a:lstStyle>
            <a:lvl1pPr>
              <a:defRPr/>
            </a:lvl1pPr>
          </a:lstStyle>
          <a:p>
            <a:pPr>
              <a:defRPr/>
            </a:pPr>
            <a:fld id="{A9BA9D04-03FB-4CD5-8CC8-8F51A09AF6EF}" type="slidenum">
              <a:rPr lang="ru-RU"/>
              <a:pPr>
                <a:defRPr/>
              </a:pPr>
              <a:t>‹#›</a:t>
            </a:fld>
            <a:endParaRPr lang="ru-RU"/>
          </a:p>
        </p:txBody>
      </p:sp>
      <p:sp>
        <p:nvSpPr>
          <p:cNvPr id="8" name="Footer Placeholder 16"/>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5" name="TextBox 8"/>
          <p:cNvSpPr txBox="1"/>
          <p:nvPr/>
        </p:nvSpPr>
        <p:spPr>
          <a:xfrm>
            <a:off x="2435225" y="3332163"/>
            <a:ext cx="457200" cy="922337"/>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cs typeface="+mn-cs"/>
              </a:rPr>
              <a:t>{</a:t>
            </a:r>
          </a:p>
        </p:txBody>
      </p:sp>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a:p>
        </p:txBody>
      </p:sp>
      <p:sp>
        <p:nvSpPr>
          <p:cNvPr id="4" name="Text Placeholder 3"/>
          <p:cNvSpPr>
            <a:spLocks noGrp="1"/>
          </p:cNvSpPr>
          <p:nvPr>
            <p:ph type="body" sz="half" idx="2"/>
          </p:nvPr>
        </p:nvSpPr>
        <p:spPr>
          <a:xfrm>
            <a:off x="2743200" y="3453047"/>
            <a:ext cx="5029200" cy="720804"/>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6" name="Date Placeholder 12"/>
          <p:cNvSpPr>
            <a:spLocks noGrp="1"/>
          </p:cNvSpPr>
          <p:nvPr>
            <p:ph type="dt" sz="half" idx="10"/>
          </p:nvPr>
        </p:nvSpPr>
        <p:spPr/>
        <p:txBody>
          <a:bodyPr/>
          <a:lstStyle>
            <a:lvl1pPr>
              <a:defRPr/>
            </a:lvl1pPr>
          </a:lstStyle>
          <a:p>
            <a:pPr>
              <a:defRPr/>
            </a:pPr>
            <a:fld id="{B9D0492A-4515-4AFF-A1A7-8A81023B86D4}" type="datetimeFigureOut">
              <a:rPr lang="ru-RU"/>
              <a:pPr>
                <a:defRPr/>
              </a:pPr>
              <a:t>24.02.2021</a:t>
            </a:fld>
            <a:endParaRPr lang="ru-RU"/>
          </a:p>
        </p:txBody>
      </p:sp>
      <p:sp>
        <p:nvSpPr>
          <p:cNvPr id="7" name="Slide Number Placeholder 13"/>
          <p:cNvSpPr>
            <a:spLocks noGrp="1"/>
          </p:cNvSpPr>
          <p:nvPr>
            <p:ph type="sldNum" sz="quarter" idx="11"/>
          </p:nvPr>
        </p:nvSpPr>
        <p:spPr/>
        <p:txBody>
          <a:bodyPr/>
          <a:lstStyle>
            <a:lvl1pPr>
              <a:defRPr/>
            </a:lvl1pPr>
          </a:lstStyle>
          <a:p>
            <a:pPr>
              <a:defRPr/>
            </a:pPr>
            <a:fld id="{3F5101A3-0889-4AEC-ADC4-119F7CDFFD95}" type="slidenum">
              <a:rPr lang="ru-RU"/>
              <a:pPr>
                <a:defRPr/>
              </a:pPr>
              <a:t>‹#›</a:t>
            </a:fld>
            <a:endParaRPr lang="ru-RU"/>
          </a:p>
        </p:txBody>
      </p:sp>
      <p:sp>
        <p:nvSpPr>
          <p:cNvPr id="8" name="Footer Placeholder 14"/>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1DDE459A-B6CD-4827-8087-92B1D054FEC6}" type="datetimeFigureOut">
              <a:rPr lang="ru-RU"/>
              <a:pPr>
                <a:defRPr/>
              </a:pPr>
              <a:t>24.02.2021</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64259772-C362-4B78-9B00-CE0526F550F6}"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B839D56D-3185-4F23-BF16-6512909800F0}" type="datetimeFigureOut">
              <a:rPr lang="ru-RU"/>
              <a:pPr>
                <a:defRPr/>
              </a:pPr>
              <a:t>24.02.2021</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5959E1CC-011B-4641-9539-99B0A3B4614F}"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777875"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0"/>
            <a:ext cx="6096000" cy="3657600"/>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fontAlgn="auto">
              <a:spcBef>
                <a:spcPts val="0"/>
              </a:spcBef>
              <a:spcAft>
                <a:spcPts val="0"/>
              </a:spcAft>
              <a:defRPr sz="1100">
                <a:solidFill>
                  <a:schemeClr val="tx1">
                    <a:alpha val="60000"/>
                  </a:schemeClr>
                </a:solidFill>
                <a:effectLst/>
                <a:latin typeface="+mn-lt"/>
                <a:cs typeface="+mn-cs"/>
              </a:defRPr>
            </a:lvl1pPr>
          </a:lstStyle>
          <a:p>
            <a:pPr>
              <a:defRPr/>
            </a:pPr>
            <a:fld id="{BC6769C2-413D-40C3-BA9F-4730D65D2F04}" type="datetimeFigureOut">
              <a:rPr lang="ru-RU"/>
              <a:pPr>
                <a:defRPr/>
              </a:pPr>
              <a:t>24.02.2021</a:t>
            </a:fld>
            <a:endParaRPr lang="ru-RU"/>
          </a:p>
        </p:txBody>
      </p:sp>
      <p:sp>
        <p:nvSpPr>
          <p:cNvPr id="5" name="Footer Placeholder 4"/>
          <p:cNvSpPr>
            <a:spLocks noGrp="1"/>
          </p:cNvSpPr>
          <p:nvPr>
            <p:ph type="ftr" sz="quarter" idx="3"/>
          </p:nvPr>
        </p:nvSpPr>
        <p:spPr>
          <a:xfrm>
            <a:off x="822325" y="6154738"/>
            <a:ext cx="4572000" cy="365125"/>
          </a:xfrm>
          <a:prstGeom prst="rect">
            <a:avLst/>
          </a:prstGeom>
        </p:spPr>
        <p:txBody>
          <a:bodyPr vert="horz" lIns="91440" tIns="45720" rIns="91440" bIns="45720" rtlCol="0" anchor="t"/>
          <a:lstStyle>
            <a:lvl1pPr algn="l" fontAlgn="auto">
              <a:spcBef>
                <a:spcPts val="0"/>
              </a:spcBef>
              <a:spcAft>
                <a:spcPts val="0"/>
              </a:spcAft>
              <a:defRPr sz="1100">
                <a:solidFill>
                  <a:schemeClr val="tx1">
                    <a:alpha val="60000"/>
                  </a:schemeClr>
                </a:solidFill>
                <a:effectLst/>
                <a:latin typeface="+mn-lt"/>
                <a:cs typeface="+mn-cs"/>
              </a:defRPr>
            </a:lvl1pPr>
          </a:lstStyle>
          <a:p>
            <a:pPr>
              <a:defRPr/>
            </a:pPr>
            <a:endParaRPr lang="ru-RU"/>
          </a:p>
        </p:txBody>
      </p:sp>
      <p:sp>
        <p:nvSpPr>
          <p:cNvPr id="6" name="Slide Number Placeholder 5"/>
          <p:cNvSpPr>
            <a:spLocks noGrp="1"/>
          </p:cNvSpPr>
          <p:nvPr>
            <p:ph type="sldNum" sz="quarter" idx="4"/>
          </p:nvPr>
        </p:nvSpPr>
        <p:spPr>
          <a:xfrm>
            <a:off x="822325" y="5842000"/>
            <a:ext cx="2133600" cy="304800"/>
          </a:xfrm>
          <a:prstGeom prst="rect">
            <a:avLst/>
          </a:prstGeom>
        </p:spPr>
        <p:txBody>
          <a:bodyPr vert="horz" lIns="91440" tIns="45720" rIns="91440" bIns="9144" rtlCol="0" anchor="b"/>
          <a:lstStyle>
            <a:lvl1pPr algn="l" fontAlgn="auto">
              <a:spcBef>
                <a:spcPts val="0"/>
              </a:spcBef>
              <a:spcAft>
                <a:spcPts val="0"/>
              </a:spcAft>
              <a:defRPr sz="1600">
                <a:solidFill>
                  <a:schemeClr val="tx1">
                    <a:alpha val="60000"/>
                  </a:schemeClr>
                </a:solidFill>
                <a:effectLst/>
                <a:latin typeface="+mn-lt"/>
                <a:cs typeface="+mn-cs"/>
              </a:defRPr>
            </a:lvl1pPr>
          </a:lstStyle>
          <a:p>
            <a:pPr>
              <a:defRPr/>
            </a:pPr>
            <a:fld id="{F6D086A7-0111-45BE-873D-FC256C261F4B}"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84" r:id="rId1"/>
    <p:sldLayoutId id="2147483678" r:id="rId2"/>
    <p:sldLayoutId id="2147483685" r:id="rId3"/>
    <p:sldLayoutId id="2147483679" r:id="rId4"/>
    <p:sldLayoutId id="2147483686" r:id="rId5"/>
    <p:sldLayoutId id="2147483680" r:id="rId6"/>
    <p:sldLayoutId id="2147483681" r:id="rId7"/>
    <p:sldLayoutId id="2147483687" r:id="rId8"/>
    <p:sldLayoutId id="2147483688" r:id="rId9"/>
    <p:sldLayoutId id="2147483682" r:id="rId10"/>
    <p:sldLayoutId id="2147483683" r:id="rId11"/>
  </p:sldLayoutIdLst>
  <p:txStyles>
    <p:titleStyle>
      <a:lvl1pPr algn="l" rtl="0" eaLnBrk="0" fontAlgn="base" hangingPunct="0">
        <a:spcBef>
          <a:spcPct val="0"/>
        </a:spcBef>
        <a:spcAft>
          <a:spcPct val="0"/>
        </a:spcAft>
        <a:defRPr sz="4900" kern="1200">
          <a:solidFill>
            <a:schemeClr val="tx1"/>
          </a:solidFill>
          <a:effectLst>
            <a:outerShdw blurRad="38100" dist="38100" dir="2700000" algn="tl">
              <a:srgbClr val="000000">
                <a:alpha val="43137"/>
              </a:srgbClr>
            </a:outerShdw>
          </a:effectLst>
          <a:latin typeface="+mj-lt"/>
          <a:ea typeface="+mj-ea"/>
          <a:cs typeface="+mj-cs"/>
        </a:defRPr>
      </a:lvl1pPr>
      <a:lvl2pPr algn="l" rtl="0" eaLnBrk="0" fontAlgn="base" hangingPunct="0">
        <a:spcBef>
          <a:spcPct val="0"/>
        </a:spcBef>
        <a:spcAft>
          <a:spcPct val="0"/>
        </a:spcAft>
        <a:defRPr sz="4900">
          <a:solidFill>
            <a:schemeClr val="tx1"/>
          </a:solidFill>
          <a:latin typeface="Palatino Linotype" pitchFamily="18" charset="0"/>
        </a:defRPr>
      </a:lvl2pPr>
      <a:lvl3pPr algn="l" rtl="0" eaLnBrk="0" fontAlgn="base" hangingPunct="0">
        <a:spcBef>
          <a:spcPct val="0"/>
        </a:spcBef>
        <a:spcAft>
          <a:spcPct val="0"/>
        </a:spcAft>
        <a:defRPr sz="4900">
          <a:solidFill>
            <a:schemeClr val="tx1"/>
          </a:solidFill>
          <a:latin typeface="Palatino Linotype" pitchFamily="18" charset="0"/>
        </a:defRPr>
      </a:lvl3pPr>
      <a:lvl4pPr algn="l" rtl="0" eaLnBrk="0" fontAlgn="base" hangingPunct="0">
        <a:spcBef>
          <a:spcPct val="0"/>
        </a:spcBef>
        <a:spcAft>
          <a:spcPct val="0"/>
        </a:spcAft>
        <a:defRPr sz="4900">
          <a:solidFill>
            <a:schemeClr val="tx1"/>
          </a:solidFill>
          <a:latin typeface="Palatino Linotype" pitchFamily="18" charset="0"/>
        </a:defRPr>
      </a:lvl4pPr>
      <a:lvl5pPr algn="l" rtl="0" eaLnBrk="0" fontAlgn="base" hangingPunct="0">
        <a:spcBef>
          <a:spcPct val="0"/>
        </a:spcBef>
        <a:spcAft>
          <a:spcPct val="0"/>
        </a:spcAft>
        <a:defRPr sz="4900">
          <a:solidFill>
            <a:schemeClr val="tx1"/>
          </a:solidFill>
          <a:latin typeface="Palatino Linotype"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55588" algn="l" rtl="0" eaLnBrk="0" fontAlgn="base" hangingPunct="0">
        <a:spcBef>
          <a:spcPct val="20000"/>
        </a:spcBef>
        <a:spcAft>
          <a:spcPct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39763" indent="-255588" algn="l" rtl="0" eaLnBrk="0" fontAlgn="base" hangingPunct="0">
        <a:spcBef>
          <a:spcPct val="20000"/>
        </a:spcBef>
        <a:spcAft>
          <a:spcPct val="0"/>
        </a:spcAft>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4888" indent="-255588" algn="l" rtl="0" eaLnBrk="0" fontAlgn="base" hangingPunct="0">
        <a:spcBef>
          <a:spcPct val="20000"/>
        </a:spcBef>
        <a:spcAft>
          <a:spcPct val="0"/>
        </a:spcAft>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5588" algn="l" rtl="0" eaLnBrk="0" fontAlgn="base" hangingPunct="0">
        <a:spcBef>
          <a:spcPct val="20000"/>
        </a:spcBef>
        <a:spcAft>
          <a:spcPct val="0"/>
        </a:spcAft>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4650" indent="-255588" algn="l" rtl="0" eaLnBrk="0" fontAlgn="base" hangingPunct="0">
        <a:spcBef>
          <a:spcPct val="20000"/>
        </a:spcBef>
        <a:spcAft>
          <a:spcPct val="0"/>
        </a:spcAft>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http://www.dental.ru/for_all/all.jpg" TargetMode="Externa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77875" y="1341438"/>
            <a:ext cx="7543800" cy="1943100"/>
          </a:xfrm>
        </p:spPr>
        <p:txBody>
          <a:bodyPr wrap="square" numCol="1" anchorCtr="0" compatLnSpc="1">
            <a:prstTxWarp prst="textNoShape">
              <a:avLst/>
            </a:prstTxWarp>
          </a:bodyPr>
          <a:lstStyle/>
          <a:p>
            <a:pPr eaLnBrk="1" hangingPunct="1">
              <a:defRPr/>
            </a:pPr>
            <a:r>
              <a:rPr lang="ru-RU" sz="2800" smtClean="0">
                <a:effectLst>
                  <a:outerShdw blurRad="38100" dist="38100" dir="2700000" algn="tl">
                    <a:srgbClr val="242852"/>
                  </a:outerShdw>
                </a:effectLst>
              </a:rPr>
              <a:t>«Історічні  етапи розвитку терапевтичної стоматологиї. Значення з’їздів, вклад вчених України. Зв’язок з теоретичними та </a:t>
            </a:r>
            <a:br>
              <a:rPr lang="ru-RU" sz="2800" smtClean="0">
                <a:effectLst>
                  <a:outerShdw blurRad="38100" dist="38100" dir="2700000" algn="tl">
                    <a:srgbClr val="242852"/>
                  </a:outerShdw>
                </a:effectLst>
              </a:rPr>
            </a:br>
            <a:r>
              <a:rPr lang="ru-RU" sz="2800" smtClean="0">
                <a:effectLst>
                  <a:outerShdw blurRad="38100" dist="38100" dir="2700000" algn="tl">
                    <a:srgbClr val="242852"/>
                  </a:outerShdw>
                </a:effectLst>
              </a:rPr>
              <a:t>іншими стоматологичними дисциплінами» </a:t>
            </a:r>
          </a:p>
        </p:txBody>
      </p:sp>
      <p:sp>
        <p:nvSpPr>
          <p:cNvPr id="3" name="Подзаголовок 2"/>
          <p:cNvSpPr>
            <a:spLocks noGrp="1"/>
          </p:cNvSpPr>
          <p:nvPr>
            <p:ph type="subTitle" idx="1"/>
          </p:nvPr>
        </p:nvSpPr>
        <p:spPr bwMode="auto">
          <a:xfrm>
            <a:off x="2133600" y="549275"/>
            <a:ext cx="3446463" cy="935038"/>
          </a:xfrm>
        </p:spPr>
        <p:txBody>
          <a:bodyPr wrap="square" numCol="1" anchorCtr="0" compatLnSpc="1">
            <a:prstTxWarp prst="textNoShape">
              <a:avLst/>
            </a:prstTxWarp>
          </a:bodyPr>
          <a:lstStyle/>
          <a:p>
            <a:pPr eaLnBrk="1" hangingPunct="1">
              <a:defRPr/>
            </a:pPr>
            <a:r>
              <a:rPr lang="ru-RU" sz="3200" smtClean="0">
                <a:effectLst>
                  <a:outerShdw blurRad="38100" dist="38100" dir="2700000" algn="tl">
                    <a:srgbClr val="242852"/>
                  </a:outerShdw>
                </a:effectLst>
              </a:rPr>
              <a:t>Вступна лекція </a:t>
            </a:r>
            <a:br>
              <a:rPr lang="ru-RU" sz="3200" smtClean="0">
                <a:effectLst>
                  <a:outerShdw blurRad="38100" dist="38100" dir="2700000" algn="tl">
                    <a:srgbClr val="242852"/>
                  </a:outerShdw>
                </a:effectLst>
              </a:rPr>
            </a:br>
            <a:endParaRPr lang="ru-RU" sz="3200" smtClean="0">
              <a:effectLst>
                <a:outerShdw blurRad="38100" dist="38100" dir="2700000" algn="tl">
                  <a:srgbClr val="242852"/>
                </a:outerShdw>
              </a:effectLst>
            </a:endParaRPr>
          </a:p>
        </p:txBody>
      </p:sp>
      <p:pic>
        <p:nvPicPr>
          <p:cNvPr id="14339" name="Picture 2"/>
          <p:cNvPicPr>
            <a:picLocks noChangeAspect="1" noChangeArrowheads="1"/>
          </p:cNvPicPr>
          <p:nvPr/>
        </p:nvPicPr>
        <p:blipFill>
          <a:blip r:embed="rId2"/>
          <a:srcRect/>
          <a:stretch>
            <a:fillRect/>
          </a:stretch>
        </p:blipFill>
        <p:spPr bwMode="auto">
          <a:xfrm>
            <a:off x="6156325" y="3716338"/>
            <a:ext cx="2808288" cy="2951162"/>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Прямоугольник 1"/>
          <p:cNvSpPr>
            <a:spLocks noChangeArrowheads="1"/>
          </p:cNvSpPr>
          <p:nvPr/>
        </p:nvSpPr>
        <p:spPr bwMode="auto">
          <a:xfrm>
            <a:off x="323850" y="260350"/>
            <a:ext cx="8496300" cy="3478213"/>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Історія стоматології йде в глибини століть, адже ще в черепах неандертальців з епохи раннього палеоліту (100-50 тис. років до н. Е.) Палеоантропологами були виявлені сліди карієсу. Тобто проблема зубного болю супроводжувала людину, мало не з самого початку історії.Як лікували свої хворі зуби неандертальці (і лікували чи) ми на жаль не знаємо. Вважається, що вперше люди таки почав лікувати зуби з'явилися приблизно 9000-8000 років тому - в 2001 році, під час археологічних розкопок в Пакистані було знайдено найдавніше в історії зубне свердло, яке пролежало під землею цілих 9тисячоліть! Воно було зроблено схожим до інструменту для добування вогню і виглядало так</a:t>
            </a:r>
            <a:r>
              <a:rPr lang="ru-RU">
                <a:latin typeface="Palatino Linotype" pitchFamily="18" charset="0"/>
              </a:rPr>
              <a:t>:</a:t>
            </a:r>
          </a:p>
        </p:txBody>
      </p:sp>
      <p:sp>
        <p:nvSpPr>
          <p:cNvPr id="15362" name="Прямоугольник 2"/>
          <p:cNvSpPr>
            <a:spLocks noChangeArrowheads="1"/>
          </p:cNvSpPr>
          <p:nvPr/>
        </p:nvSpPr>
        <p:spPr bwMode="auto">
          <a:xfrm>
            <a:off x="323850" y="3613150"/>
            <a:ext cx="4248150" cy="2493963"/>
          </a:xfrm>
          <a:prstGeom prst="rect">
            <a:avLst/>
          </a:prstGeom>
          <a:noFill/>
          <a:ln w="9525">
            <a:noFill/>
            <a:miter lim="800000"/>
            <a:headEnd/>
            <a:tailEnd/>
          </a:ln>
        </p:spPr>
        <p:txBody>
          <a:bodyPr>
            <a:spAutoFit/>
          </a:bodyPr>
          <a:lstStyle/>
          <a:p>
            <a:endParaRPr lang="ru-RU">
              <a:latin typeface="Palatino Linotype" pitchFamily="18" charset="0"/>
            </a:endParaRPr>
          </a:p>
          <a:p>
            <a:endParaRPr lang="ru-RU">
              <a:latin typeface="Palatino Linotype" pitchFamily="18" charset="0"/>
            </a:endParaRPr>
          </a:p>
          <a:p>
            <a:pPr algn="just"/>
            <a:r>
              <a:rPr lang="ru-RU">
                <a:latin typeface="Palatino Linotype" pitchFamily="18" charset="0"/>
              </a:rPr>
              <a:t>	</a:t>
            </a:r>
            <a:r>
              <a:rPr lang="ru-RU" sz="2000">
                <a:latin typeface="Palatino Linotype" pitchFamily="18" charset="0"/>
              </a:rPr>
              <a:t>Крім цього у одинадцяти похованих там же людей були виявлені сліди стоматологічного втручання. Зараз це перша відома сторінка історії стоматології.</a:t>
            </a:r>
          </a:p>
        </p:txBody>
      </p:sp>
      <p:pic>
        <p:nvPicPr>
          <p:cNvPr id="15363" name="Рисунок 6"/>
          <p:cNvPicPr>
            <a:picLocks noChangeAspect="1" noChangeArrowheads="1"/>
          </p:cNvPicPr>
          <p:nvPr/>
        </p:nvPicPr>
        <p:blipFill>
          <a:blip r:embed="rId3"/>
          <a:srcRect/>
          <a:stretch>
            <a:fillRect/>
          </a:stretch>
        </p:blipFill>
        <p:spPr bwMode="auto">
          <a:xfrm>
            <a:off x="4876800" y="3651250"/>
            <a:ext cx="4267200" cy="32067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Прямоугольник 1"/>
          <p:cNvSpPr>
            <a:spLocks noChangeArrowheads="1"/>
          </p:cNvSpPr>
          <p:nvPr/>
        </p:nvSpPr>
        <p:spPr bwMode="auto">
          <a:xfrm>
            <a:off x="250825" y="520700"/>
            <a:ext cx="8713788" cy="45243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400">
                <a:latin typeface="Palatino Linotype" pitchFamily="18" charset="0"/>
              </a:rPr>
              <a:t>З появою найдавніших розвинених цивілізацій, з'явилася і цілком розвинена стоматологія. Особливо значний розвиток вона (втім як і взагалі медицина) отримала в стародавньому Єгипті. Так єгипетські жерці-стоматологи першими навчилися ставити зубні пломби, виготовляти штучні зуби (їх прив'язували за допомогою спеціального дроти до сусідніх здоровим зубам). Детальний опис зубних хвороб згадується в найдавнішому єгипетському медичному документі - папірусі Ебера (1550 до н. Е.) А ще, саме в Єгипті з'явилася перша в історії зубна паста, створена із суміші пемзи, яєчної шкаралупи, мирра і попелу від спалених нутрощів бика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Прямоугольник 1"/>
          <p:cNvSpPr>
            <a:spLocks noChangeArrowheads="1"/>
          </p:cNvSpPr>
          <p:nvPr/>
        </p:nvSpPr>
        <p:spPr bwMode="auto">
          <a:xfrm>
            <a:off x="323850" y="196850"/>
            <a:ext cx="8569325" cy="5632450"/>
          </a:xfrm>
          <a:prstGeom prst="rect">
            <a:avLst/>
          </a:prstGeom>
          <a:noFill/>
          <a:ln w="9525">
            <a:noFill/>
            <a:miter lim="800000"/>
            <a:headEnd/>
            <a:tailEnd/>
          </a:ln>
        </p:spPr>
        <p:txBody>
          <a:bodyPr>
            <a:spAutoFit/>
          </a:bodyPr>
          <a:lstStyle/>
          <a:p>
            <a:pPr algn="just"/>
            <a:r>
              <a:rPr lang="ru-RU">
                <a:solidFill>
                  <a:srgbClr val="FFFFFF"/>
                </a:solidFill>
                <a:latin typeface="Palatino Linotype" pitchFamily="18" charset="0"/>
              </a:rPr>
              <a:t>	</a:t>
            </a:r>
            <a:r>
              <a:rPr lang="ru-RU" sz="2400">
                <a:solidFill>
                  <a:srgbClr val="FFFFFF"/>
                </a:solidFill>
                <a:latin typeface="Palatino Linotype" pitchFamily="18" charset="0"/>
              </a:rPr>
              <a:t>Крім єгиптян майстерними стоматологами давніх часів були етруски, які вміли виготовляти зубні протези. Робили їх шляхом вирізання з підходящих зубів тварин. Вставлені особливим чином вони відрізнялися міцністю і прекрасно підходили навіть для жування грубої їжі. Пізніше стоматологічне майстерність етрусків перейняли стародавні греки і рімляне.Со часів епохи Античності до нас дійшло чимало праць грецьких і римських медиків, присвячених, в тому числі і лікуванню хворих зубів. Нову сторінку в історії стоматології вже в </a:t>
            </a:r>
            <a:r>
              <a:rPr lang="en-US" sz="2400">
                <a:solidFill>
                  <a:srgbClr val="FFFFFF"/>
                </a:solidFill>
                <a:latin typeface="Palatino Linotype" pitchFamily="18" charset="0"/>
              </a:rPr>
              <a:t>I </a:t>
            </a:r>
            <a:r>
              <a:rPr lang="ru-RU" sz="2400">
                <a:solidFill>
                  <a:srgbClr val="FFFFFF"/>
                </a:solidFill>
                <a:latin typeface="Palatino Linotype" pitchFamily="18" charset="0"/>
              </a:rPr>
              <a:t>столітті н. е. відкрив давньоримський хірург Архіген, який був особистим лікарем римського імператора Траяна - він першим з лікувальною цілю просвердлив порожнину зуба трепаном. Пізніше з настанням середньовіччя ця техніка на кілька століть виявилася забутою.</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Прямоугольник 1"/>
          <p:cNvSpPr>
            <a:spLocks noChangeArrowheads="1"/>
          </p:cNvSpPr>
          <p:nvPr/>
        </p:nvSpPr>
        <p:spPr bwMode="auto">
          <a:xfrm>
            <a:off x="323850" y="3573463"/>
            <a:ext cx="8569325" cy="2676525"/>
          </a:xfrm>
          <a:prstGeom prst="rect">
            <a:avLst/>
          </a:prstGeom>
          <a:noFill/>
          <a:ln w="9525">
            <a:noFill/>
            <a:miter lim="800000"/>
            <a:headEnd/>
            <a:tailEnd/>
          </a:ln>
        </p:spPr>
        <p:txBody>
          <a:bodyPr>
            <a:spAutoFit/>
          </a:bodyPr>
          <a:lstStyle/>
          <a:p>
            <a:pPr algn="just"/>
            <a:r>
              <a:rPr lang="ru-RU" sz="2400">
                <a:latin typeface="Palatino Linotype" pitchFamily="18" charset="0"/>
              </a:rPr>
              <a:t>	Перед вами щипці звичайні. Саме цей інструмент на довгі століття став універсальним лікувальним засобом стоматологів середньовіччя. Медичні трактати Античності були якось призабуті, а з ними призабуті і різні способи лікування зубів, як то пломбування, зубні протези і т.д. Зубне лікування середньовіччя зводилося до видалення хворих зубів за допомогою ось таких ось щипців</a:t>
            </a:r>
            <a:r>
              <a:rPr lang="ru-RU">
                <a:latin typeface="Palatino Linotype" pitchFamily="18" charset="0"/>
              </a:rPr>
              <a:t>.</a:t>
            </a:r>
          </a:p>
        </p:txBody>
      </p:sp>
      <p:pic>
        <p:nvPicPr>
          <p:cNvPr id="3" name="Рисунок 2"/>
          <p:cNvPicPr>
            <a:picLocks noChangeAspect="1" noChangeArrowheads="1"/>
          </p:cNvPicPr>
          <p:nvPr/>
        </p:nvPicPr>
        <p:blipFill>
          <a:blip r:embed="rId2"/>
          <a:srcRect/>
          <a:stretch>
            <a:fillRect/>
          </a:stretch>
        </p:blipFill>
        <p:spPr bwMode="auto">
          <a:xfrm>
            <a:off x="0" y="0"/>
            <a:ext cx="9144000" cy="3384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Прямоугольник 1"/>
          <p:cNvSpPr>
            <a:spLocks noChangeArrowheads="1"/>
          </p:cNvSpPr>
          <p:nvPr/>
        </p:nvSpPr>
        <p:spPr bwMode="auto">
          <a:xfrm>
            <a:off x="107950" y="115888"/>
            <a:ext cx="4572000" cy="5273675"/>
          </a:xfrm>
          <a:prstGeom prst="rect">
            <a:avLst/>
          </a:prstGeom>
          <a:noFill/>
          <a:ln w="9525">
            <a:noFill/>
            <a:miter lim="800000"/>
            <a:headEnd/>
            <a:tailEnd/>
          </a:ln>
        </p:spPr>
        <p:txBody>
          <a:bodyPr>
            <a:spAutoFit/>
          </a:bodyPr>
          <a:lstStyle/>
          <a:p>
            <a:pPr algn="just"/>
            <a:r>
              <a:rPr lang="en-US">
                <a:latin typeface="Palatino Linotype" pitchFamily="18" charset="0"/>
              </a:rPr>
              <a:t>	</a:t>
            </a:r>
            <a:r>
              <a:rPr lang="ru-RU" sz="2000" b="1">
                <a:latin typeface="Palatino Linotype" pitchFamily="18" charset="0"/>
              </a:rPr>
              <a:t>Місце ж стоматологів в середньовіччі зайняли зовсім навіть не медичні працівники, а звичайні банщики, коновали, цирульники, останні могли не тільки підстригти і поголити, але і видалити зуб. Однак у загальній середньовічно-стоматологічної темряві невігластва були і свої приємні винятки, проблиски світла знань. Одним з таких проблисків став професор Болонського університету Джіованні ді Арколі, що жив в 15-му столітті. Він застосував спосіб Архигена, і зайнявся лікуванням зубів.</a:t>
            </a:r>
          </a:p>
        </p:txBody>
      </p:sp>
      <p:pic>
        <p:nvPicPr>
          <p:cNvPr id="20482" name="Picture 2"/>
          <p:cNvPicPr>
            <a:picLocks noChangeAspect="1" noChangeArrowheads="1"/>
          </p:cNvPicPr>
          <p:nvPr/>
        </p:nvPicPr>
        <p:blipFill>
          <a:blip r:embed="rId2"/>
          <a:srcRect/>
          <a:stretch>
            <a:fillRect/>
          </a:stretch>
        </p:blipFill>
        <p:spPr bwMode="auto">
          <a:xfrm>
            <a:off x="4859338" y="123825"/>
            <a:ext cx="1725612" cy="2212975"/>
          </a:xfrm>
          <a:prstGeom prst="rect">
            <a:avLst/>
          </a:prstGeom>
          <a:noFill/>
          <a:ln w="9525">
            <a:noFill/>
            <a:miter lim="800000"/>
            <a:headEnd/>
            <a:tailEnd/>
          </a:ln>
        </p:spPr>
      </p:pic>
      <p:pic>
        <p:nvPicPr>
          <p:cNvPr id="20483" name="Рисунок 6"/>
          <p:cNvPicPr>
            <a:picLocks noChangeAspect="1" noChangeArrowheads="1"/>
          </p:cNvPicPr>
          <p:nvPr/>
        </p:nvPicPr>
        <p:blipFill>
          <a:blip r:embed="rId3"/>
          <a:srcRect/>
          <a:stretch>
            <a:fillRect/>
          </a:stretch>
        </p:blipFill>
        <p:spPr bwMode="auto">
          <a:xfrm>
            <a:off x="7092950" y="176213"/>
            <a:ext cx="1716088" cy="2160587"/>
          </a:xfrm>
          <a:prstGeom prst="rect">
            <a:avLst/>
          </a:prstGeom>
          <a:noFill/>
          <a:ln w="9525">
            <a:noFill/>
            <a:miter lim="800000"/>
            <a:headEnd/>
            <a:tailEnd/>
          </a:ln>
        </p:spPr>
      </p:pic>
      <p:sp>
        <p:nvSpPr>
          <p:cNvPr id="20484" name="Прямоугольник 4"/>
          <p:cNvSpPr>
            <a:spLocks noChangeArrowheads="1"/>
          </p:cNvSpPr>
          <p:nvPr/>
        </p:nvSpPr>
        <p:spPr bwMode="auto">
          <a:xfrm>
            <a:off x="4859338" y="2420938"/>
            <a:ext cx="3744912" cy="400050"/>
          </a:xfrm>
          <a:prstGeom prst="rect">
            <a:avLst/>
          </a:prstGeom>
          <a:noFill/>
          <a:ln w="9525">
            <a:noFill/>
            <a:miter lim="800000"/>
            <a:headEnd/>
            <a:tailEnd/>
          </a:ln>
        </p:spPr>
        <p:txBody>
          <a:bodyPr>
            <a:spAutoFit/>
          </a:bodyPr>
          <a:lstStyle/>
          <a:p>
            <a:pPr algn="just"/>
            <a:r>
              <a:rPr lang="en-US" sz="2000" b="1">
                <a:solidFill>
                  <a:srgbClr val="000000"/>
                </a:solidFill>
                <a:latin typeface="Calibri" pitchFamily="34" charset="0"/>
              </a:rPr>
              <a:t>	</a:t>
            </a:r>
            <a:endParaRPr lang="ru-RU" sz="2000" b="1">
              <a:latin typeface="Palatino Linotype" pitchFamily="18" charset="0"/>
              <a:cs typeface="Times New Roman" pitchFamily="18" charset="0"/>
            </a:endParaRPr>
          </a:p>
        </p:txBody>
      </p:sp>
      <p:pic>
        <p:nvPicPr>
          <p:cNvPr id="20485" name="Рисунок 5" descr="http://www.dental.ru/for_all/all.jpg"/>
          <p:cNvPicPr>
            <a:picLocks noChangeAspect="1" noChangeArrowheads="1"/>
          </p:cNvPicPr>
          <p:nvPr/>
        </p:nvPicPr>
        <p:blipFill>
          <a:blip r:embed="rId4" r:link="rId5"/>
          <a:srcRect/>
          <a:stretch>
            <a:fillRect/>
          </a:stretch>
        </p:blipFill>
        <p:spPr bwMode="auto">
          <a:xfrm>
            <a:off x="5983288" y="3155950"/>
            <a:ext cx="2219325" cy="253047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Прямоугольник 1"/>
          <p:cNvSpPr>
            <a:spLocks noChangeArrowheads="1"/>
          </p:cNvSpPr>
          <p:nvPr/>
        </p:nvSpPr>
        <p:spPr bwMode="auto">
          <a:xfrm>
            <a:off x="42863" y="0"/>
            <a:ext cx="5176837" cy="2062163"/>
          </a:xfrm>
          <a:prstGeom prst="rect">
            <a:avLst/>
          </a:prstGeom>
          <a:noFill/>
          <a:ln w="9525">
            <a:noFill/>
            <a:miter lim="800000"/>
            <a:headEnd/>
            <a:tailEnd/>
          </a:ln>
        </p:spPr>
        <p:txBody>
          <a:bodyPr>
            <a:spAutoFit/>
          </a:bodyPr>
          <a:lstStyle/>
          <a:p>
            <a:pPr algn="just"/>
            <a:r>
              <a:rPr lang="en-US" sz="2000" b="1">
                <a:solidFill>
                  <a:srgbClr val="FFFFFF"/>
                </a:solidFill>
                <a:latin typeface="Palatino Linotype" pitchFamily="18" charset="0"/>
                <a:cs typeface="Times New Roman" pitchFamily="18" charset="0"/>
              </a:rPr>
              <a:t>	</a:t>
            </a:r>
            <a:r>
              <a:rPr lang="ru-RU" b="1">
                <a:solidFill>
                  <a:srgbClr val="FFFFFF"/>
                </a:solidFill>
                <a:latin typeface="Palatino Linotype" pitchFamily="18" charset="0"/>
                <a:cs typeface="Times New Roman" pitchFamily="18" charset="0"/>
              </a:rPr>
              <a:t>Ще одну наступну сторінку в історії стоматології відкрив особистий дантист самого Джорджа Вашингтона - Джон Грінвуд, який в 1790 році першим винайшов стоматологічний бур. Він же першим змайстрував і бормашину, яка приводилася в дію за допомогою ноги.</a:t>
            </a:r>
          </a:p>
        </p:txBody>
      </p:sp>
      <p:sp>
        <p:nvSpPr>
          <p:cNvPr id="21506" name="Прямоугольник 2"/>
          <p:cNvSpPr>
            <a:spLocks noChangeArrowheads="1"/>
          </p:cNvSpPr>
          <p:nvPr/>
        </p:nvSpPr>
        <p:spPr bwMode="auto">
          <a:xfrm>
            <a:off x="42863" y="2636838"/>
            <a:ext cx="5176837" cy="2862262"/>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b="1">
                <a:latin typeface="Palatino Linotype" pitchFamily="18" charset="0"/>
              </a:rPr>
              <a:t>А ось так власне виглядав стоматологічний кабінет того часу. Пізніше інший американський лікар - Джеймс Моррісон удосконалив машину Грінвуда, і що важливо - запатентував цей винахід. На календарі вже йшов 1871, через 5 років потому створена ним компанія </a:t>
            </a:r>
            <a:r>
              <a:rPr lang="en-US" b="1">
                <a:latin typeface="Palatino Linotype" pitchFamily="18" charset="0"/>
              </a:rPr>
              <a:t>SS White </a:t>
            </a:r>
            <a:r>
              <a:rPr lang="ru-RU" b="1">
                <a:latin typeface="Palatino Linotype" pitchFamily="18" charset="0"/>
              </a:rPr>
              <a:t>запустила стоматологічну новинку в масове виробництво і незабаром вона поширилася по всьому світу.</a:t>
            </a:r>
            <a:endParaRPr lang="ru-RU">
              <a:latin typeface="Palatino Linotype" pitchFamily="18" charset="0"/>
            </a:endParaRPr>
          </a:p>
        </p:txBody>
      </p:sp>
      <p:pic>
        <p:nvPicPr>
          <p:cNvPr id="21507" name="Объект 3"/>
          <p:cNvPicPr>
            <a:picLocks/>
          </p:cNvPicPr>
          <p:nvPr/>
        </p:nvPicPr>
        <p:blipFill>
          <a:blip r:embed="rId2"/>
          <a:srcRect/>
          <a:stretch>
            <a:fillRect/>
          </a:stretch>
        </p:blipFill>
        <p:spPr bwMode="auto">
          <a:xfrm>
            <a:off x="5435600" y="908050"/>
            <a:ext cx="3567113" cy="47434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Прямоугольник 1"/>
          <p:cNvSpPr>
            <a:spLocks noChangeArrowheads="1"/>
          </p:cNvSpPr>
          <p:nvPr/>
        </p:nvSpPr>
        <p:spPr bwMode="auto">
          <a:xfrm>
            <a:off x="395288" y="404813"/>
            <a:ext cx="4572000" cy="5508625"/>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sz="3200" b="1">
                <a:latin typeface="Palatino Linotype" pitchFamily="18" charset="0"/>
              </a:rPr>
              <a:t>А це вже картинка з початку 20-го століття, таку трансформацію зазнала стоматологія в порівняно короткий час і прийшла до того виду, за яким ми прекрасно знаємо її зараз.</a:t>
            </a:r>
          </a:p>
        </p:txBody>
      </p:sp>
      <p:pic>
        <p:nvPicPr>
          <p:cNvPr id="22530" name="Объект 3"/>
          <p:cNvPicPr>
            <a:picLocks/>
          </p:cNvPicPr>
          <p:nvPr/>
        </p:nvPicPr>
        <p:blipFill>
          <a:blip r:embed="rId2"/>
          <a:srcRect/>
          <a:stretch>
            <a:fillRect/>
          </a:stretch>
        </p:blipFill>
        <p:spPr bwMode="auto">
          <a:xfrm>
            <a:off x="5303838" y="404813"/>
            <a:ext cx="3840162" cy="5976937"/>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Прямоугольник 1"/>
          <p:cNvSpPr>
            <a:spLocks noChangeArrowheads="1"/>
          </p:cNvSpPr>
          <p:nvPr/>
        </p:nvSpPr>
        <p:spPr bwMode="auto">
          <a:xfrm>
            <a:off x="323850" y="404813"/>
            <a:ext cx="4572000" cy="5940425"/>
          </a:xfrm>
          <a:prstGeom prst="rect">
            <a:avLst/>
          </a:prstGeom>
          <a:noFill/>
          <a:ln w="9525">
            <a:noFill/>
            <a:miter lim="800000"/>
            <a:headEnd/>
            <a:tailEnd/>
          </a:ln>
        </p:spPr>
        <p:txBody>
          <a:bodyPr>
            <a:spAutoFit/>
          </a:bodyPr>
          <a:lstStyle/>
          <a:p>
            <a:pPr algn="just"/>
            <a:r>
              <a:rPr lang="en-US">
                <a:latin typeface="Palatino Linotype" pitchFamily="18" charset="0"/>
              </a:rPr>
              <a:t>	</a:t>
            </a:r>
            <a:r>
              <a:rPr lang="ru-RU" sz="2000">
                <a:latin typeface="Palatino Linotype" pitchFamily="18" charset="0"/>
              </a:rPr>
              <a:t>Значний крок у навчанні зуболікарської справи зробили зуболікувальні школи. Перша зуболікарська школа в Росії була відкрита в 1881 році в Санкт-Петербурзі В.І. Важинської. Однак ці школи мали багато недоліків, і в 1900 році була офіційно заборонена підготовка дантистів шляхом учнівства. Перший курс по одонтології в інститутах Росії на медичних факультетах був введений за рекомендацією проф. Н.В. Скліфосовського. Він є основоположником вивчення карієсу зубів в Росії в епідеміологічному аспекті. Їм вперше встановлено поширеність карієсу зубів у міських жителів.</a:t>
            </a:r>
          </a:p>
        </p:txBody>
      </p:sp>
      <p:graphicFrame>
        <p:nvGraphicFramePr>
          <p:cNvPr id="1029" name="Object 5"/>
          <p:cNvGraphicFramePr>
            <a:graphicFrameLocks noChangeAspect="1"/>
          </p:cNvGraphicFramePr>
          <p:nvPr/>
        </p:nvGraphicFramePr>
        <p:xfrm>
          <a:off x="6084888" y="333375"/>
          <a:ext cx="2884487" cy="3382963"/>
        </p:xfrm>
        <a:graphic>
          <a:graphicData uri="http://schemas.openxmlformats.org/presentationml/2006/ole">
            <p:oleObj spid="_x0000_s1029" r:id="rId3" imgW="1178192" imgH="1110765" progId="">
              <p:embed/>
            </p:oleObj>
          </a:graphicData>
        </a:graphic>
      </p:graphicFrame>
      <p:pic>
        <p:nvPicPr>
          <p:cNvPr id="1031" name="Picture 8"/>
          <p:cNvPicPr>
            <a:picLocks noChangeAspect="1" noChangeArrowheads="1"/>
          </p:cNvPicPr>
          <p:nvPr/>
        </p:nvPicPr>
        <p:blipFill>
          <a:blip r:embed="rId4"/>
          <a:srcRect/>
          <a:stretch>
            <a:fillRect/>
          </a:stretch>
        </p:blipFill>
        <p:spPr bwMode="auto">
          <a:xfrm>
            <a:off x="6099175" y="4437063"/>
            <a:ext cx="2768600" cy="22383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Прямоугольник 1"/>
          <p:cNvSpPr>
            <a:spLocks noChangeArrowheads="1"/>
          </p:cNvSpPr>
          <p:nvPr/>
        </p:nvSpPr>
        <p:spPr bwMode="auto">
          <a:xfrm>
            <a:off x="250825" y="920750"/>
            <a:ext cx="8642350" cy="5216525"/>
          </a:xfrm>
          <a:prstGeom prst="rect">
            <a:avLst/>
          </a:prstGeom>
          <a:noFill/>
          <a:ln w="9525">
            <a:noFill/>
            <a:miter lim="800000"/>
            <a:headEnd/>
            <a:tailEnd/>
          </a:ln>
        </p:spPr>
        <p:txBody>
          <a:bodyPr>
            <a:spAutoFit/>
          </a:bodyPr>
          <a:lstStyle/>
          <a:p>
            <a:pPr algn="just"/>
            <a:r>
              <a:rPr lang="en-US" sz="2000" b="1">
                <a:latin typeface="Calibri" pitchFamily="34" charset="0"/>
              </a:rPr>
              <a:t>	</a:t>
            </a:r>
            <a:r>
              <a:rPr lang="ru-RU" sz="2800" b="1">
                <a:latin typeface="Calibri" pitchFamily="34" charset="0"/>
              </a:rPr>
              <a:t>В Україні зубні лікарі Т.А. Тичинський (1893) і І.І. Марголін (1896) організували школу в Одесі, Л.С. Бланк - у Києві (1897). Пізніше одонтологічному школа з'явилася в Харкові. 1919</a:t>
            </a:r>
            <a:r>
              <a:rPr lang="en-US" sz="2800" b="1">
                <a:latin typeface="Calibri" pitchFamily="34" charset="0"/>
              </a:rPr>
              <a:t> </a:t>
            </a:r>
            <a:r>
              <a:rPr lang="uk-UA" sz="2800" b="1">
                <a:latin typeface="Calibri" pitchFamily="34" charset="0"/>
              </a:rPr>
              <a:t>р.</a:t>
            </a:r>
            <a:r>
              <a:rPr lang="ru-RU" sz="2800" b="1">
                <a:latin typeface="Calibri" pitchFamily="34" charset="0"/>
              </a:rPr>
              <a:t> - націоналізація приватних зуболікарських шкіл з 4-х річним навчанням. У 1919 р. в Києві створюється одонтологічному інститут. У 1920 р. - Утворюються медичні академії в Харкові, Києві та Одесі з двома факультетами: медичним та одонтологічн</a:t>
            </a:r>
            <a:r>
              <a:rPr lang="ru-RU" sz="2800" b="1"/>
              <a:t>и</a:t>
            </a:r>
            <a:r>
              <a:rPr lang="ru-RU" sz="2800" b="1">
                <a:latin typeface="Calibri" pitchFamily="34" charset="0"/>
              </a:rPr>
              <a:t>м. </a:t>
            </a:r>
          </a:p>
          <a:p>
            <a:pPr algn="just"/>
            <a:r>
              <a:rPr lang="ru-RU" sz="2800" b="1">
                <a:latin typeface="Calibri" pitchFamily="34" charset="0"/>
              </a:rPr>
              <a:t>	У 1928 р - в Одесі був організований науково-дослідний інститут стоматології.</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Прямоугольник 1"/>
          <p:cNvSpPr>
            <a:spLocks noChangeArrowheads="1"/>
          </p:cNvSpPr>
          <p:nvPr/>
        </p:nvSpPr>
        <p:spPr bwMode="auto">
          <a:xfrm>
            <a:off x="250825" y="549275"/>
            <a:ext cx="8713788" cy="2041525"/>
          </a:xfrm>
          <a:prstGeom prst="rect">
            <a:avLst/>
          </a:prstGeom>
          <a:noFill/>
          <a:ln w="9525">
            <a:noFill/>
            <a:miter lim="800000"/>
            <a:headEnd/>
            <a:tailEnd/>
          </a:ln>
        </p:spPr>
        <p:txBody>
          <a:bodyPr>
            <a:spAutoFit/>
          </a:bodyPr>
          <a:lstStyle/>
          <a:p>
            <a:pPr algn="ctr"/>
            <a:r>
              <a:rPr lang="ru-RU" sz="3200" b="1">
                <a:latin typeface="Palatino Linotype" pitchFamily="18" charset="0"/>
              </a:rPr>
              <a:t>Стоматологічний факультет в Одеському медичному інституті </a:t>
            </a:r>
          </a:p>
          <a:p>
            <a:pPr algn="ctr"/>
            <a:r>
              <a:rPr lang="ru-RU" sz="3200" b="1">
                <a:latin typeface="Palatino Linotype" pitchFamily="18" charset="0"/>
              </a:rPr>
              <a:t>ім. </a:t>
            </a:r>
            <a:r>
              <a:rPr lang="ru-RU" sz="3200" b="1"/>
              <a:t>М</a:t>
            </a:r>
            <a:r>
              <a:rPr lang="ru-RU" sz="3200" b="1">
                <a:latin typeface="Palatino Linotype" pitchFamily="18" charset="0"/>
              </a:rPr>
              <a:t>.І. Пирогова </a:t>
            </a:r>
          </a:p>
          <a:p>
            <a:pPr algn="ctr"/>
            <a:r>
              <a:rPr lang="ru-RU" sz="3200" b="1">
                <a:latin typeface="Palatino Linotype" pitchFamily="18" charset="0"/>
              </a:rPr>
              <a:t>був відкритий в 1958 році. </a:t>
            </a:r>
          </a:p>
        </p:txBody>
      </p:sp>
      <p:pic>
        <p:nvPicPr>
          <p:cNvPr id="26626" name="Picture 3"/>
          <p:cNvPicPr>
            <a:picLocks noChangeAspect="1" noChangeArrowheads="1"/>
          </p:cNvPicPr>
          <p:nvPr/>
        </p:nvPicPr>
        <p:blipFill>
          <a:blip r:embed="rId2"/>
          <a:srcRect/>
          <a:stretch>
            <a:fillRect/>
          </a:stretch>
        </p:blipFill>
        <p:spPr bwMode="auto">
          <a:xfrm>
            <a:off x="2547938" y="2492375"/>
            <a:ext cx="4121150" cy="408463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Прямоугольник 1"/>
          <p:cNvSpPr>
            <a:spLocks noChangeArrowheads="1"/>
          </p:cNvSpPr>
          <p:nvPr/>
        </p:nvSpPr>
        <p:spPr bwMode="auto">
          <a:xfrm>
            <a:off x="468313" y="476250"/>
            <a:ext cx="4714875" cy="3416300"/>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sz="2400" b="1">
                <a:latin typeface="Palatino Linotype" pitchFamily="18" charset="0"/>
              </a:rPr>
              <a:t>Організатором і першим завідувачем кафедри терапевтичної стоматології був директор Одеського НДІ стоматології, к.м.н., доц. Олексій Іванович Марченко, вихованець Київської школи стоматологів.</a:t>
            </a:r>
          </a:p>
        </p:txBody>
      </p:sp>
      <p:sp>
        <p:nvSpPr>
          <p:cNvPr id="27650" name="Прямоугольник 2"/>
          <p:cNvSpPr>
            <a:spLocks noChangeArrowheads="1"/>
          </p:cNvSpPr>
          <p:nvPr/>
        </p:nvSpPr>
        <p:spPr bwMode="auto">
          <a:xfrm>
            <a:off x="611188" y="4292600"/>
            <a:ext cx="4572000" cy="2282825"/>
          </a:xfrm>
          <a:prstGeom prst="rect">
            <a:avLst/>
          </a:prstGeom>
          <a:noFill/>
          <a:ln w="9525">
            <a:noFill/>
            <a:miter lim="800000"/>
            <a:headEnd/>
            <a:tailEnd/>
          </a:ln>
        </p:spPr>
        <p:txBody>
          <a:bodyPr>
            <a:spAutoFit/>
          </a:bodyPr>
          <a:lstStyle/>
          <a:p>
            <a:pPr algn="just"/>
            <a:r>
              <a:rPr lang="en-US" sz="2000" b="1">
                <a:latin typeface="Palatino Linotype" pitchFamily="18" charset="0"/>
              </a:rPr>
              <a:t>	</a:t>
            </a:r>
            <a:r>
              <a:rPr lang="ru-RU" sz="2400" b="1">
                <a:latin typeface="Palatino Linotype" pitchFamily="18" charset="0"/>
              </a:rPr>
              <a:t>За час керівництва кафедрою (1960 - 1977 рр.) Співробітниками захищено 1 докторську (А.І. Марченко) і 15 кандидатських дисертацій.</a:t>
            </a:r>
          </a:p>
        </p:txBody>
      </p:sp>
      <p:pic>
        <p:nvPicPr>
          <p:cNvPr id="27651" name="Picture 2"/>
          <p:cNvPicPr>
            <a:picLocks noChangeAspect="1" noChangeArrowheads="1"/>
          </p:cNvPicPr>
          <p:nvPr/>
        </p:nvPicPr>
        <p:blipFill>
          <a:blip r:embed="rId2"/>
          <a:srcRect/>
          <a:stretch>
            <a:fillRect/>
          </a:stretch>
        </p:blipFill>
        <p:spPr bwMode="auto">
          <a:xfrm>
            <a:off x="5626100" y="44450"/>
            <a:ext cx="3517900" cy="525621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3"/>
          <p:cNvPicPr>
            <a:picLocks noChangeAspect="1" noChangeArrowheads="1"/>
          </p:cNvPicPr>
          <p:nvPr/>
        </p:nvPicPr>
        <p:blipFill>
          <a:blip r:embed="rId2"/>
          <a:srcRect/>
          <a:stretch>
            <a:fillRect/>
          </a:stretch>
        </p:blipFill>
        <p:spPr bwMode="auto">
          <a:xfrm>
            <a:off x="0" y="0"/>
            <a:ext cx="9137650" cy="4508500"/>
          </a:xfrm>
          <a:prstGeom prst="rect">
            <a:avLst/>
          </a:prstGeom>
          <a:noFill/>
          <a:ln w="9525">
            <a:noFill/>
            <a:miter lim="800000"/>
            <a:headEnd/>
            <a:tailEnd/>
          </a:ln>
        </p:spPr>
      </p:pic>
      <p:sp>
        <p:nvSpPr>
          <p:cNvPr id="28674" name="Прямоугольник 2"/>
          <p:cNvSpPr>
            <a:spLocks noChangeArrowheads="1"/>
          </p:cNvSpPr>
          <p:nvPr/>
        </p:nvSpPr>
        <p:spPr bwMode="auto">
          <a:xfrm>
            <a:off x="-15875" y="4546600"/>
            <a:ext cx="9137650" cy="1981200"/>
          </a:xfrm>
          <a:prstGeom prst="rect">
            <a:avLst/>
          </a:prstGeom>
          <a:noFill/>
          <a:ln w="9525">
            <a:noFill/>
            <a:miter lim="800000"/>
            <a:headEnd/>
            <a:tailEnd/>
          </a:ln>
        </p:spPr>
        <p:txBody>
          <a:bodyPr>
            <a:spAutoFit/>
          </a:bodyPr>
          <a:lstStyle/>
          <a:p>
            <a:pPr algn="just"/>
            <a:r>
              <a:rPr lang="en-US" sz="2400" b="1">
                <a:latin typeface="Calibri" pitchFamily="34" charset="0"/>
              </a:rPr>
              <a:t>	</a:t>
            </a:r>
            <a:r>
              <a:rPr lang="ru-RU" sz="2000" b="1">
                <a:latin typeface="Palatino Linotype" pitchFamily="18" charset="0"/>
              </a:rPr>
              <a:t>З 01.09.1960 р до роботи на кафедрі приступили перший асистенти - Б.В. Башкіров і Л.</a:t>
            </a:r>
            <a:r>
              <a:rPr lang="ru-RU" sz="2000" b="1"/>
              <a:t>С</a:t>
            </a:r>
            <a:r>
              <a:rPr lang="ru-RU" sz="2000" b="1">
                <a:latin typeface="Palatino Linotype" pitchFamily="18" charset="0"/>
              </a:rPr>
              <a:t>. Тищенко. Багато сил і енергії становленню кафедри віддали ветерани - Г.</a:t>
            </a:r>
            <a:r>
              <a:rPr lang="ru-RU" sz="2000" b="1"/>
              <a:t>М</a:t>
            </a:r>
            <a:r>
              <a:rPr lang="ru-RU" sz="2000" b="1">
                <a:latin typeface="Palatino Linotype" pitchFamily="18" charset="0"/>
              </a:rPr>
              <a:t>. Варава, І.В. Швець, В.</a:t>
            </a:r>
            <a:r>
              <a:rPr lang="ru-RU" sz="2000" b="1"/>
              <a:t>М</a:t>
            </a:r>
            <a:r>
              <a:rPr lang="ru-RU" sz="2000" b="1">
                <a:latin typeface="Palatino Linotype" pitchFamily="18" charset="0"/>
              </a:rPr>
              <a:t>. Пінчук, М.А. Нікітіна, Й.І. Тарасенко, Н.М. Єсіна. У 1966 році А.І. Марченко захистив докторську дисертацію, в 1967р. йому було присвоєно звання професора.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p:cNvPicPr>
            <a:picLocks noChangeAspect="1" noChangeArrowheads="1"/>
          </p:cNvPicPr>
          <p:nvPr/>
        </p:nvPicPr>
        <p:blipFill>
          <a:blip r:embed="rId2"/>
          <a:srcRect/>
          <a:stretch>
            <a:fillRect/>
          </a:stretch>
        </p:blipFill>
        <p:spPr bwMode="auto">
          <a:xfrm>
            <a:off x="0" y="-30163"/>
            <a:ext cx="9144000" cy="4719638"/>
          </a:xfrm>
          <a:prstGeom prst="rect">
            <a:avLst/>
          </a:prstGeom>
          <a:noFill/>
          <a:ln w="9525">
            <a:noFill/>
            <a:miter lim="800000"/>
            <a:headEnd/>
            <a:tailEnd/>
          </a:ln>
        </p:spPr>
      </p:pic>
      <p:sp>
        <p:nvSpPr>
          <p:cNvPr id="29698" name="Прямоугольник 2"/>
          <p:cNvSpPr>
            <a:spLocks noChangeArrowheads="1"/>
          </p:cNvSpPr>
          <p:nvPr/>
        </p:nvSpPr>
        <p:spPr bwMode="auto">
          <a:xfrm>
            <a:off x="0" y="4826000"/>
            <a:ext cx="9144000" cy="2014538"/>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b="1">
                <a:latin typeface="Palatino Linotype" pitchFamily="18" charset="0"/>
              </a:rPr>
              <a:t>Першими з асистентів захистили кандидатські дисертації Б.</a:t>
            </a:r>
            <a:r>
              <a:rPr lang="ru-RU" b="1"/>
              <a:t>В</a:t>
            </a:r>
            <a:r>
              <a:rPr lang="ru-RU" b="1">
                <a:latin typeface="Palatino Linotype" pitchFamily="18" charset="0"/>
              </a:rPr>
              <a:t>. Башкіров (1965), Г.</a:t>
            </a:r>
            <a:r>
              <a:rPr lang="ru-RU" b="1"/>
              <a:t>М</a:t>
            </a:r>
            <a:r>
              <a:rPr lang="ru-RU" b="1">
                <a:latin typeface="Palatino Linotype" pitchFamily="18" charset="0"/>
              </a:rPr>
              <a:t>. Варава (1966), І.В. Швець (1967). Професор А.І. Марченко (1966) вперше вивчив фізіологічні механізми всмоктування слизовою оболонкою порожнини рота лікарських засобів, що застосовуються в клініці терапевтичної стоматології. Результати цих досліджень лягли в основу нових методів лікування захворювань пародонту та слизової оболонки порожнини рота.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Прямоугольник 1"/>
          <p:cNvSpPr>
            <a:spLocks noChangeArrowheads="1"/>
          </p:cNvSpPr>
          <p:nvPr/>
        </p:nvSpPr>
        <p:spPr bwMode="auto">
          <a:xfrm>
            <a:off x="107950" y="404813"/>
            <a:ext cx="8856663" cy="5883275"/>
          </a:xfrm>
          <a:prstGeom prst="rect">
            <a:avLst/>
          </a:prstGeom>
          <a:noFill/>
          <a:ln w="9525">
            <a:noFill/>
            <a:miter lim="800000"/>
            <a:headEnd/>
            <a:tailEnd/>
          </a:ln>
        </p:spPr>
        <p:txBody>
          <a:bodyPr>
            <a:spAutoFit/>
          </a:bodyPr>
          <a:lstStyle/>
          <a:p>
            <a:pPr algn="just"/>
            <a:r>
              <a:rPr lang="en-US" sz="2000" b="1">
                <a:latin typeface="Palatino Linotype" pitchFamily="18" charset="0"/>
              </a:rPr>
              <a:t>	</a:t>
            </a:r>
            <a:r>
              <a:rPr lang="ru-RU" sz="2000" b="1">
                <a:latin typeface="Palatino Linotype" pitchFamily="18" charset="0"/>
              </a:rPr>
              <a:t>Б.</a:t>
            </a:r>
            <a:r>
              <a:rPr lang="ru-RU" sz="2000" b="1"/>
              <a:t>В</a:t>
            </a:r>
            <a:r>
              <a:rPr lang="ru-RU" sz="2000" b="1">
                <a:latin typeface="Palatino Linotype" pitchFamily="18" charset="0"/>
              </a:rPr>
              <a:t>. Башкіров (1965) провів порівняльну оцінку існуючих методів лікування періодонтиту струмами високої частоти, удосконалив їх, вперше застосував розчин панкреатину в поєднанні з фурациліном. Оригінальний електрохірургічних метод лікування захворювань пародонту, заснований на застосуванні біоактивної діатермокоагуляції гіпертрофованої ясна, розробив Г.</a:t>
            </a:r>
            <a:r>
              <a:rPr lang="ru-RU" sz="2000" b="1"/>
              <a:t>М</a:t>
            </a:r>
            <a:r>
              <a:rPr lang="ru-RU" sz="2000" b="1">
                <a:latin typeface="Palatino Linotype" pitchFamily="18" charset="0"/>
              </a:rPr>
              <a:t>. Варава (1966). Ефективну методику лікування запальних захворювань пародонту, аплікації та електрофорез вітамінів С і Р запропонувала І.В. Швець (1967). В.</a:t>
            </a:r>
            <a:r>
              <a:rPr lang="ru-RU" sz="2000" b="1"/>
              <a:t>М</a:t>
            </a:r>
            <a:r>
              <a:rPr lang="ru-RU" sz="2000" b="1">
                <a:latin typeface="Palatino Linotype" pitchFamily="18" charset="0"/>
              </a:rPr>
              <a:t>. Пінчук розробила комплексний метод лікування червоного плоского лишаю, заснований на застосуванні галаскорбіну, преднізолону і впливі вакууму (1969). На кафедрі також розроблялися питання ефективного лікування захворювань пародонту гербадентом - алкогольної витяжкою з лікарських рослин (А.С. Кушнір, 1969), катарального і виразкового гінгівостоматіта аерозолями лікарських речовин (М.А. Нікітіна, 1971). З'ясування впливу міді на процес мінералізації зубів і кісток у білих щурів в умовах експериментального карієсу присвячено дослідження А.Н. Балашова (1971).</a:t>
            </a:r>
            <a:endParaRPr lang="ru-RU" sz="2000">
              <a:latin typeface="Palatino Linotype"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Прямоугольник 1"/>
          <p:cNvSpPr>
            <a:spLocks noChangeArrowheads="1"/>
          </p:cNvSpPr>
          <p:nvPr/>
        </p:nvSpPr>
        <p:spPr bwMode="auto">
          <a:xfrm>
            <a:off x="250825" y="333375"/>
            <a:ext cx="8642350" cy="6188075"/>
          </a:xfrm>
          <a:prstGeom prst="rect">
            <a:avLst/>
          </a:prstGeom>
          <a:noFill/>
          <a:ln w="9525">
            <a:noFill/>
            <a:miter lim="800000"/>
            <a:headEnd/>
            <a:tailEnd/>
          </a:ln>
        </p:spPr>
        <p:txBody>
          <a:bodyPr>
            <a:spAutoFit/>
          </a:bodyPr>
          <a:lstStyle/>
          <a:p>
            <a:pPr algn="just"/>
            <a:r>
              <a:rPr lang="en-US" sz="2000" b="1">
                <a:latin typeface="Palatino Linotype" pitchFamily="18" charset="0"/>
              </a:rPr>
              <a:t>	</a:t>
            </a:r>
            <a:r>
              <a:rPr lang="ru-RU" sz="2000" b="1">
                <a:latin typeface="Palatino Linotype" pitchFamily="18" charset="0"/>
              </a:rPr>
              <a:t>Л.С. Костенко узагальнила результати вивчення чутливості патогенних властивостей кокковой мікрофлори до деяких антибіотиків, розробила конкретні рекомендації щодо вибору антибіотиків і контролю їх ефективності в процесі лікування запальних захворювань слизової оболонки порожнини рота (1972). Н.М. Єсіна запропонувала метод лікування пульпіту у дітей гидроокисью кальцію і гліцерофосфату кальцію в поєднанні з вітаміном </a:t>
            </a:r>
            <a:r>
              <a:rPr lang="en-US" sz="2000" b="1">
                <a:latin typeface="Palatino Linotype" pitchFamily="18" charset="0"/>
              </a:rPr>
              <a:t>D2 </a:t>
            </a:r>
            <a:r>
              <a:rPr lang="ru-RU" sz="2000" b="1">
                <a:latin typeface="Palatino Linotype" pitchFamily="18" charset="0"/>
              </a:rPr>
              <a:t>і Сульфатіазол натрію (1973). Не обійдені увагою і питання організації стоматологічної допомоги населенню. Заочним аспірантом І.С. Филипчик (1974) розроблено організаційні принципи надання стоматологічної допомоги сільському населенню, асистентом </a:t>
            </a:r>
            <a:r>
              <a:rPr lang="ru-RU" sz="2000" b="1"/>
              <a:t>О</a:t>
            </a:r>
            <a:r>
              <a:rPr lang="ru-RU" sz="2000" b="1">
                <a:latin typeface="Palatino Linotype" pitchFamily="18" charset="0"/>
              </a:rPr>
              <a:t>.В. Городенко (1980) запропоновані та апробовані раціональні форми стоматологічного обслуговування робочих промислових підприємств. Розробці методу десенсибілізуючої терапії захворювань пародонту присвячені дослідження асистента Н.В. Таряник (1980). В.</a:t>
            </a:r>
            <a:r>
              <a:rPr lang="ru-RU" sz="2000" b="1"/>
              <a:t>Ю</a:t>
            </a:r>
            <a:r>
              <a:rPr lang="ru-RU" sz="2000" b="1">
                <a:latin typeface="Palatino Linotype" pitchFamily="18" charset="0"/>
              </a:rPr>
              <a:t>. Скляр вивчив вікові зміни слизової оболонки порожнини рота та їх вплив на клінічний перебіг хронічного рецидивуючого афтозного стоматиту, обгрунтував метаболічні основи патогенезу, клініки та лікування цього захворювання (1982).</a:t>
            </a:r>
            <a:endParaRPr lang="ru-RU" sz="2000">
              <a:latin typeface="Palatino Linotype"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p:cNvPicPr>
            <a:picLocks noChangeAspect="1" noChangeArrowheads="1"/>
          </p:cNvPicPr>
          <p:nvPr/>
        </p:nvPicPr>
        <p:blipFill>
          <a:blip r:embed="rId2"/>
          <a:srcRect/>
          <a:stretch>
            <a:fillRect/>
          </a:stretch>
        </p:blipFill>
        <p:spPr bwMode="auto">
          <a:xfrm>
            <a:off x="0" y="0"/>
            <a:ext cx="9144000" cy="5300663"/>
          </a:xfrm>
          <a:prstGeom prst="rect">
            <a:avLst/>
          </a:prstGeom>
          <a:noFill/>
          <a:ln w="9525">
            <a:noFill/>
            <a:miter lim="800000"/>
            <a:headEnd/>
            <a:tailEnd/>
          </a:ln>
        </p:spPr>
      </p:pic>
      <p:sp>
        <p:nvSpPr>
          <p:cNvPr id="32770" name="Прямоугольник 1"/>
          <p:cNvSpPr>
            <a:spLocks noChangeArrowheads="1"/>
          </p:cNvSpPr>
          <p:nvPr/>
        </p:nvSpPr>
        <p:spPr bwMode="auto">
          <a:xfrm>
            <a:off x="0" y="5445125"/>
            <a:ext cx="9144000" cy="923925"/>
          </a:xfrm>
          <a:prstGeom prst="rect">
            <a:avLst/>
          </a:prstGeom>
          <a:noFill/>
          <a:ln w="9525">
            <a:noFill/>
            <a:miter lim="800000"/>
            <a:headEnd/>
            <a:tailEnd/>
          </a:ln>
        </p:spPr>
        <p:txBody>
          <a:bodyPr>
            <a:spAutoFit/>
          </a:bodyPr>
          <a:lstStyle/>
          <a:p>
            <a:pPr algn="just"/>
            <a:r>
              <a:rPr lang="en-US" b="1">
                <a:latin typeface="Palatino Linotype" pitchFamily="18" charset="0"/>
              </a:rPr>
              <a:t>	</a:t>
            </a:r>
            <a:r>
              <a:rPr lang="ru-RU" b="1">
                <a:latin typeface="Palatino Linotype" pitchFamily="18" charset="0"/>
              </a:rPr>
              <a:t>З 1977 до 1978 року обов'язки завідувача кафедрою виконував доцент Б.В. Башкіров, а з 1979 по 1989 рік кафедрою завідував професор Ростислав Георгійович Синіцин, вихованець Київської школи стоматологів.</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Прямоугольник 1"/>
          <p:cNvSpPr>
            <a:spLocks noChangeArrowheads="1"/>
          </p:cNvSpPr>
          <p:nvPr/>
        </p:nvSpPr>
        <p:spPr bwMode="auto">
          <a:xfrm>
            <a:off x="147638" y="55563"/>
            <a:ext cx="8929687" cy="6188075"/>
          </a:xfrm>
          <a:prstGeom prst="rect">
            <a:avLst/>
          </a:prstGeom>
          <a:noFill/>
          <a:ln w="9525">
            <a:noFill/>
            <a:miter lim="800000"/>
            <a:headEnd/>
            <a:tailEnd/>
          </a:ln>
        </p:spPr>
        <p:txBody>
          <a:bodyPr>
            <a:spAutoFit/>
          </a:bodyPr>
          <a:lstStyle/>
          <a:p>
            <a:pPr algn="just"/>
            <a:r>
              <a:rPr lang="en-US">
                <a:latin typeface="Palatino Linotype" pitchFamily="18" charset="0"/>
              </a:rPr>
              <a:t>	</a:t>
            </a:r>
            <a:r>
              <a:rPr lang="ru-RU" sz="2000">
                <a:latin typeface="Palatino Linotype" pitchFamily="18" charset="0"/>
              </a:rPr>
              <a:t>Проф. Р.Г. Синіцин - автор близько 200 наукових праць, у тому числі 12 методичних рекомендацій, 6 посібників, 17 винаходів. Під час роботи на кафедрі, під його керівництвом виконана 1 докторська та 13 кандидатських дисертацій. У 1979 році кафедра була включена в розробку загальносоюзної комплексної програми профілактики стоматологічних захворювань. Основний науковий напрямок кафедри весь наступний час - розробка методів діагностики, лікування та профілактики карієсу зубів і захворювань пародонту. Дослідження, уперше виконані проф. Р.Г. Синіциним, дозволили отримати принципово нові дані про патогенез</a:t>
            </a:r>
            <a:r>
              <a:rPr lang="en-US" sz="2000">
                <a:latin typeface="Palatino Linotype" pitchFamily="18" charset="0"/>
              </a:rPr>
              <a:t> </a:t>
            </a:r>
            <a:r>
              <a:rPr lang="ru-RU" sz="2000">
                <a:latin typeface="Palatino Linotype" pitchFamily="18" charset="0"/>
              </a:rPr>
              <a:t>карієсу зубів і клінічних особливостях прояви початковій стадії захворювання.Експериментальні дослідження, дані електронної, інфрачервоної, Люмінісцентной та поляризаційної мікроскопії, мікрорентгенографіі, гістохімічні</a:t>
            </a:r>
            <a:r>
              <a:rPr lang="en-US" sz="2000">
                <a:latin typeface="Palatino Linotype" pitchFamily="18" charset="0"/>
              </a:rPr>
              <a:t> </a:t>
            </a:r>
            <a:r>
              <a:rPr lang="ru-RU" sz="2000">
                <a:latin typeface="Palatino Linotype" pitchFamily="18" charset="0"/>
              </a:rPr>
              <a:t>дослідження показали, що патологічні зміни при карієсі розвиваються одночасно в мінеральній та органічної субстанціях твердих тканин зуба.З грудня 1989 по листопад 1990р. і з листопада1991 по грудня 1993р. обов'язки завідую</a:t>
            </a:r>
            <a:r>
              <a:rPr lang="uk-UA" sz="2000">
                <a:latin typeface="Palatino Linotype" pitchFamily="18" charset="0"/>
              </a:rPr>
              <a:t>чо</a:t>
            </a:r>
            <a:r>
              <a:rPr lang="ru-RU" sz="2000">
                <a:latin typeface="Palatino Linotype" pitchFamily="18" charset="0"/>
              </a:rPr>
              <a:t>го кафедрою виконував доцент В.І. Потійко. З жовтня 1990р. по листопад 1991р. Кафедрою завідував доктор медичних наук В.</a:t>
            </a:r>
            <a:r>
              <a:rPr lang="ru-RU" sz="2000"/>
              <a:t>Ю</a:t>
            </a:r>
            <a:r>
              <a:rPr lang="ru-RU" sz="2000">
                <a:latin typeface="Palatino Linotype" pitchFamily="18" charset="0"/>
              </a:rPr>
              <a:t>.Скляр, вихованець нашої кафедри, що працював заступником директора з науки (1976 -1990г.г.) і директором ОНДІ</a:t>
            </a:r>
            <a:r>
              <a:rPr lang="ru-RU" sz="2000"/>
              <a:t>С</a:t>
            </a:r>
            <a:r>
              <a:rPr lang="ru-RU" sz="2000">
                <a:latin typeface="Palatino Linotype" pitchFamily="18" charset="0"/>
              </a:rPr>
              <a:t> (1990 - 1991г.г.).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Прямоугольник 1"/>
          <p:cNvSpPr>
            <a:spLocks noChangeArrowheads="1"/>
          </p:cNvSpPr>
          <p:nvPr/>
        </p:nvSpPr>
        <p:spPr bwMode="auto">
          <a:xfrm>
            <a:off x="225425" y="476250"/>
            <a:ext cx="8712200" cy="4968875"/>
          </a:xfrm>
          <a:prstGeom prst="rect">
            <a:avLst/>
          </a:prstGeom>
          <a:noFill/>
          <a:ln w="9525">
            <a:noFill/>
            <a:miter lim="800000"/>
            <a:headEnd/>
            <a:tailEnd/>
          </a:ln>
        </p:spPr>
        <p:txBody>
          <a:bodyPr>
            <a:spAutoFit/>
          </a:bodyPr>
          <a:lstStyle/>
          <a:p>
            <a:pPr algn="just"/>
            <a:r>
              <a:rPr lang="ru-RU" sz="2000">
                <a:latin typeface="Palatino Linotype" pitchFamily="18" charset="0"/>
              </a:rPr>
              <a:t>	Під керівництвом проф. Р.Г. Синіцина розроблено оригінальний метод люмінесцентної діагностики початкового карієсу, методи цілеспрямованого впливу на основні ланки патологічного процесу при карієсі за допомогою нових засобів ремінералізующей терапії, методи лікування та профілактики захворювань тканин пародонту. Доцент </a:t>
            </a:r>
            <a:r>
              <a:rPr lang="ru-RU" sz="2000"/>
              <a:t>О</a:t>
            </a:r>
            <a:r>
              <a:rPr lang="ru-RU" sz="2000">
                <a:latin typeface="Palatino Linotype" pitchFamily="18" charset="0"/>
              </a:rPr>
              <a:t>.А. Бас експериментально обгрунтував доцільність застосування ремодентного ціанакрілатний лаку, що забезпечує високий карієс-профілактичний ефект (1987). Аспірант Х.Х. Іфтекхар, який досліджував механізм порушення і корекцію специфічного гуморального імунітету до актиноміцетів у патогенезі пародонтиту, запропонував метод протирецидивної терапії (1987).</a:t>
            </a:r>
            <a:r>
              <a:rPr lang="ru-RU" sz="2000"/>
              <a:t> М</a:t>
            </a:r>
            <a:r>
              <a:rPr lang="ru-RU" sz="2000">
                <a:latin typeface="Palatino Linotype" pitchFamily="18" charset="0"/>
              </a:rPr>
              <a:t>.І. Путінцев розробив спосіб діагностики початкового карієсу, заснований на визначенні ступеня демінералізації емалі зубів шляхом вимірювання оптичної щільності обробленої барвником тканини, підвищувальної точність діагностики в 2-3 рази (1992). Лікування гіперестезії твердих тканин зуба пантогамом пролонгованої дії запропонував доцент А.</a:t>
            </a:r>
            <a:r>
              <a:rPr lang="ru-RU" sz="2000"/>
              <a:t>М</a:t>
            </a:r>
            <a:r>
              <a:rPr lang="ru-RU" sz="2000">
                <a:latin typeface="Palatino Linotype" pitchFamily="18" charset="0"/>
              </a:rPr>
              <a:t>. Жеребко (1992).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Прямоугольник 1"/>
          <p:cNvSpPr>
            <a:spLocks noChangeArrowheads="1"/>
          </p:cNvSpPr>
          <p:nvPr/>
        </p:nvSpPr>
        <p:spPr bwMode="auto">
          <a:xfrm>
            <a:off x="396875" y="549275"/>
            <a:ext cx="8424863" cy="4664075"/>
          </a:xfrm>
          <a:prstGeom prst="rect">
            <a:avLst/>
          </a:prstGeom>
          <a:noFill/>
          <a:ln w="9525">
            <a:noFill/>
            <a:miter lim="800000"/>
            <a:headEnd/>
            <a:tailEnd/>
          </a:ln>
        </p:spPr>
        <p:txBody>
          <a:bodyPr>
            <a:spAutoFit/>
          </a:bodyPr>
          <a:lstStyle/>
          <a:p>
            <a:pPr algn="just"/>
            <a:r>
              <a:rPr lang="ru-RU" sz="2000">
                <a:latin typeface="Palatino Linotype" pitchFamily="18" charset="0"/>
              </a:rPr>
              <a:t>	Доцент Н.А. Івченко розробила метод превентивного лікування пародонтиту вогнищевим дозованим вакуумом середнього ступеня і визначила показання до його застосування (1995). Метод істотно збільшує тривалість ремісії, що створює реальні можливості для розширення пародонтологической допомоги населенню. С.</a:t>
            </a:r>
            <a:r>
              <a:rPr lang="ru-RU" sz="2000"/>
              <a:t>М</a:t>
            </a:r>
            <a:r>
              <a:rPr lang="ru-RU" sz="2000">
                <a:latin typeface="Palatino Linotype" pitchFamily="18" charset="0"/>
              </a:rPr>
              <a:t>. Коваль вперше виділив 10 комплексів професійно важливих процесів, пов'язаних з діагностикою та лікуванням стоматологічних захворювань, розкрив психологічні механізми впливу спрямованості мотивації, рівня інтелекту, особливостей емоційної сфери студентів на ефективність засвоєння професійно важливих процесів (2001). Створено методику оцінки рівня сформованості професійно важливих процесів у студентів - стоматологів, розроблена психолого - педагогічна система спрямованого формування та закріплення їх у навчальній діяльності, що значно підвищує рівень освоєння практичних навичок і теоретичну підготовку студентів.</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Прямоугольник 1"/>
          <p:cNvSpPr>
            <a:spLocks noChangeArrowheads="1"/>
          </p:cNvSpPr>
          <p:nvPr/>
        </p:nvSpPr>
        <p:spPr bwMode="auto">
          <a:xfrm>
            <a:off x="179388" y="188913"/>
            <a:ext cx="8713787" cy="5694362"/>
          </a:xfrm>
          <a:prstGeom prst="rect">
            <a:avLst/>
          </a:prstGeom>
          <a:noFill/>
          <a:ln w="9525">
            <a:noFill/>
            <a:miter lim="800000"/>
            <a:headEnd/>
            <a:tailEnd/>
          </a:ln>
        </p:spPr>
        <p:txBody>
          <a:bodyPr>
            <a:spAutoFit/>
          </a:bodyPr>
          <a:lstStyle/>
          <a:p>
            <a:pPr algn="just"/>
            <a:r>
              <a:rPr lang="ru-RU" sz="2000" b="1">
                <a:latin typeface="Palatino Linotype" pitchFamily="18" charset="0"/>
              </a:rPr>
              <a:t>	</a:t>
            </a:r>
            <a:r>
              <a:rPr lang="ru-RU" sz="2800" b="1">
                <a:latin typeface="Palatino Linotype" pitchFamily="18" charset="0"/>
              </a:rPr>
              <a:t>На кафедрі були розроблені оригінальні способи введення лікувально-профілактичних засобів у тканини зубів і слизову оболонку порожнини рота, захищені авторськими свідоцтва. Сконструйовані пристрої для введення в тканини зубів реминерализующих засобів для профілактики карієсу і лікування початкових стадій захворювання. Запропоновані пристрої для нанесення на поверхню зубів і слизову оболонку порожнини рота лікувально-профілактичних засобів у вигляді аерозолів, що забезпечують стійкий позитивний ефект.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Прямоугольник 1"/>
          <p:cNvSpPr>
            <a:spLocks noChangeArrowheads="1"/>
          </p:cNvSpPr>
          <p:nvPr/>
        </p:nvSpPr>
        <p:spPr bwMode="auto">
          <a:xfrm>
            <a:off x="195263" y="476250"/>
            <a:ext cx="8785225" cy="2308225"/>
          </a:xfrm>
          <a:prstGeom prst="rect">
            <a:avLst/>
          </a:prstGeom>
          <a:noFill/>
          <a:ln w="9525">
            <a:noFill/>
            <a:miter lim="800000"/>
            <a:headEnd/>
            <a:tailEnd/>
          </a:ln>
        </p:spPr>
        <p:txBody>
          <a:bodyPr>
            <a:spAutoFit/>
          </a:bodyPr>
          <a:lstStyle/>
          <a:p>
            <a:pPr algn="just"/>
            <a:r>
              <a:rPr lang="ru-RU">
                <a:latin typeface="Palatino Linotype" pitchFamily="18" charset="0"/>
              </a:rPr>
              <a:t>	Професор кафедри В.Я. Скиба (1996) запропонував, експериментально обгрунтував і впровадив у клінічну стоматологію новий біогенний стимулятор «Біотрит», зубний еліксир «Биодент-2» і комплексний антиоксидантний препарат «Катомас», який значно прискорює регенерацію слизової оболонки порожнини рота. Доцент В.С. Бурдейний (2000) розробив склад і експериментально обгрунтував методику сублінгвального застосування таблеток «Біотрит-Дента» для профілактики карієсу та захворювань пародонту у дітей.</a:t>
            </a:r>
          </a:p>
        </p:txBody>
      </p:sp>
      <p:sp>
        <p:nvSpPr>
          <p:cNvPr id="37890" name="Прямоугольник 2"/>
          <p:cNvSpPr>
            <a:spLocks noChangeArrowheads="1"/>
          </p:cNvSpPr>
          <p:nvPr/>
        </p:nvSpPr>
        <p:spPr bwMode="auto">
          <a:xfrm>
            <a:off x="195263" y="3141663"/>
            <a:ext cx="8785225" cy="2584450"/>
          </a:xfrm>
          <a:prstGeom prst="rect">
            <a:avLst/>
          </a:prstGeom>
          <a:noFill/>
          <a:ln w="9525">
            <a:noFill/>
            <a:miter lim="800000"/>
            <a:headEnd/>
            <a:tailEnd/>
          </a:ln>
        </p:spPr>
        <p:txBody>
          <a:bodyPr>
            <a:spAutoFit/>
          </a:bodyPr>
          <a:lstStyle/>
          <a:p>
            <a:pPr algn="just"/>
            <a:r>
              <a:rPr lang="ru-RU">
                <a:latin typeface="Palatino Linotype" pitchFamily="18" charset="0"/>
              </a:rPr>
              <a:t>	Доцент І.К. Новицька (2003) розробила метод екзогенної профілактики карієсу зубів, який поєднує вплив на зубну бляшку і активне введення основних мінеральних компонентів емалі за допомогою електрофоретичних зубних щіток і спеціально розроблених до них реминерализующих зубних паст. Уперше обґрунтовано можливість використання розробленого комплексу для ремінералізації емалі зубів у дітей, ортодонтичне лікування яких проводилося за допомогою брекет-систем. Розроблена оригінальна, ефективна схема стимуляції мінералізації емалі методом послідовного введення в тверді тканини зубів мінеральних компонентів: кальцію, фосфору і фтору.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Прямоугольник 1"/>
          <p:cNvSpPr>
            <a:spLocks noChangeArrowheads="1"/>
          </p:cNvSpPr>
          <p:nvPr/>
        </p:nvSpPr>
        <p:spPr bwMode="auto">
          <a:xfrm>
            <a:off x="323850" y="260350"/>
            <a:ext cx="8496300" cy="25304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Доцент О.І. Аксінорс</a:t>
            </a:r>
            <a:r>
              <a:rPr lang="ru-RU" sz="2000"/>
              <a:t>ь</a:t>
            </a:r>
            <a:r>
              <a:rPr lang="ru-RU" sz="2000">
                <a:latin typeface="Palatino Linotype" pitchFamily="18" charset="0"/>
              </a:rPr>
              <a:t>ка (2004) теоретично обгрунтувала, експериментальними і клініко-лабораторними дослідженнями довела, що добезилат-кальцію підсилює процеси мінералізації емалі зубів, нормалізує гомеостаз ротової рідини, покращує мікроциркуляцію в тканинах пародонта, підвищує неспецифічну резистентність порожнини рота. Р</a:t>
            </a:r>
            <a:r>
              <a:rPr lang="ru-RU" sz="2000"/>
              <a:t>о</a:t>
            </a:r>
            <a:r>
              <a:rPr lang="ru-RU" sz="2000">
                <a:latin typeface="Palatino Linotype" pitchFamily="18" charset="0"/>
              </a:rPr>
              <a:t>зр</a:t>
            </a:r>
            <a:r>
              <a:rPr lang="ru-RU" sz="2000"/>
              <a:t>о</a:t>
            </a:r>
            <a:r>
              <a:rPr lang="ru-RU" sz="2000">
                <a:latin typeface="Palatino Linotype" pitchFamily="18" charset="0"/>
              </a:rPr>
              <a:t>б</a:t>
            </a:r>
            <a:r>
              <a:rPr lang="ru-RU" sz="2000"/>
              <a:t>и</a:t>
            </a:r>
            <a:r>
              <a:rPr lang="ru-RU" sz="2000">
                <a:latin typeface="Palatino Linotype" pitchFamily="18" charset="0"/>
              </a:rPr>
              <a:t>ла схему застосування препарату при лікуванні хронічного катарального гінгівіту в поєднанні з карієсом зубів.</a:t>
            </a:r>
          </a:p>
        </p:txBody>
      </p:sp>
      <p:sp>
        <p:nvSpPr>
          <p:cNvPr id="38914" name="Прямоугольник 2"/>
          <p:cNvSpPr>
            <a:spLocks noChangeArrowheads="1"/>
          </p:cNvSpPr>
          <p:nvPr/>
        </p:nvSpPr>
        <p:spPr bwMode="auto">
          <a:xfrm>
            <a:off x="311150" y="3429000"/>
            <a:ext cx="8496300" cy="28352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Асистент Н.</a:t>
            </a:r>
            <a:r>
              <a:rPr lang="ru-RU" sz="2000"/>
              <a:t>М</a:t>
            </a:r>
            <a:r>
              <a:rPr lang="ru-RU" sz="2000">
                <a:latin typeface="Palatino Linotype" pitchFamily="18" charset="0"/>
              </a:rPr>
              <a:t>. Запорожець (2005) довела, що при хронічному катаральному гінгівіті відбувається порушення місцевого імунітету ротової порожнини, знижуються чинники неспецифічного резистентності, посилюється вироблення антитіл. Розробила спосіб фармакологічної корекції порушень імунітету в ротовій порожнині імуномодуляторів місцевого впливу («Лісобакт», «Імудо</a:t>
            </a:r>
            <a:r>
              <a:rPr lang="ru-RU" sz="2000"/>
              <a:t>н</a:t>
            </a:r>
            <a:r>
              <a:rPr lang="ru-RU" sz="2000">
                <a:latin typeface="Palatino Linotype" pitchFamily="18" charset="0"/>
              </a:rPr>
              <a:t>»).</a:t>
            </a:r>
            <a:r>
              <a:rPr lang="ru-RU" sz="2000"/>
              <a:t> </a:t>
            </a:r>
            <a:r>
              <a:rPr lang="ru-RU" sz="2000">
                <a:latin typeface="Palatino Linotype" pitchFamily="18" charset="0"/>
              </a:rPr>
              <a:t>Асистент О.</a:t>
            </a:r>
            <a:r>
              <a:rPr lang="ru-RU" sz="2000"/>
              <a:t>М</a:t>
            </a:r>
            <a:r>
              <a:rPr lang="ru-RU" sz="2000">
                <a:latin typeface="Palatino Linotype" pitchFamily="18" charset="0"/>
              </a:rPr>
              <a:t>. Давиденко (2005) запропонувала використовувати магнітофорез намаціта і холекальциферолу (вітаміну Д3) при генералізованому пародонтиті, довела їх високу ефективність.</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Прямоугольник 1"/>
          <p:cNvSpPr>
            <a:spLocks noChangeArrowheads="1"/>
          </p:cNvSpPr>
          <p:nvPr/>
        </p:nvSpPr>
        <p:spPr bwMode="auto">
          <a:xfrm>
            <a:off x="341313" y="765175"/>
            <a:ext cx="8640762" cy="55784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Доцент А.</a:t>
            </a:r>
            <a:r>
              <a:rPr lang="ru-RU" sz="2000"/>
              <a:t>О</a:t>
            </a:r>
            <a:r>
              <a:rPr lang="ru-RU" sz="2000">
                <a:latin typeface="Palatino Linotype" pitchFamily="18" charset="0"/>
              </a:rPr>
              <a:t>. Седлецька (2005) обгрунтувала необхідність комплексного застосування лецитину в осіб літнього віку при пародонтиті, довела їх високу ефективність.</a:t>
            </a:r>
            <a:r>
              <a:rPr lang="ru-RU" sz="2000"/>
              <a:t> </a:t>
            </a:r>
            <a:r>
              <a:rPr lang="ru-RU" sz="2000">
                <a:latin typeface="Palatino Linotype" pitchFamily="18" charset="0"/>
              </a:rPr>
              <a:t>Асистент Н.</a:t>
            </a:r>
            <a:r>
              <a:rPr lang="ru-RU" sz="2000"/>
              <a:t>О</a:t>
            </a:r>
            <a:r>
              <a:rPr lang="ru-RU" sz="2000">
                <a:latin typeface="Palatino Linotype" pitchFamily="18" charset="0"/>
              </a:rPr>
              <a:t>. Бас (2005) розробила спосіб лікування і профілактики запальних захворювань тканин пародонту, заснований на одночасному впливі електрофоре-тичної зубної щітки і біологічно активних компонентів зубної пасти «Пелодекс». </a:t>
            </a:r>
          </a:p>
          <a:p>
            <a:pPr algn="just"/>
            <a:r>
              <a:rPr lang="ru-RU" sz="2000">
                <a:latin typeface="Palatino Linotype" pitchFamily="18" charset="0"/>
              </a:rPr>
              <a:t>	Здобувач О.І. Аншукова (2006) вперше вивчила можливість спрямованого впливу на остеогенез альвеолярної кістки у хворих генералізованих пародонтитом зубної пасти «Гарант», що містить Остеоапатит з остеокондуктівними властивостями та інші біологічно активні речовини, з вираженими остеотропними властивостями. 	Аспірант </a:t>
            </a:r>
            <a:r>
              <a:rPr lang="ru-RU" sz="2000"/>
              <a:t> </a:t>
            </a:r>
            <a:r>
              <a:rPr lang="ru-RU" sz="2000">
                <a:latin typeface="Palatino Linotype" pitchFamily="18" charset="0"/>
              </a:rPr>
              <a:t>О.В. Скиба (2007) детально вивчила патоморфологічні зміни в СОПР і кісткової тканини щелеп при цукровому діабеті тип І, що послужило обгрунтуванням для створення гелю «Софліпін» на основі плодів софори японської, </a:t>
            </a:r>
            <a:r>
              <a:rPr lang="el-GR" sz="2000">
                <a:latin typeface="Palatino Linotype" pitchFamily="18" charset="0"/>
              </a:rPr>
              <a:t>α-</a:t>
            </a:r>
            <a:r>
              <a:rPr lang="ru-RU" sz="2000">
                <a:latin typeface="Palatino Linotype" pitchFamily="18" charset="0"/>
              </a:rPr>
              <a:t>ліпоєвої кислоти і інуліну цикорію з антиоксидантними, протизапальними і мембранотропні властивостями.</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Прямоугольник 1"/>
          <p:cNvSpPr>
            <a:spLocks noChangeArrowheads="1"/>
          </p:cNvSpPr>
          <p:nvPr/>
        </p:nvSpPr>
        <p:spPr bwMode="auto">
          <a:xfrm>
            <a:off x="250825" y="285750"/>
            <a:ext cx="8642350" cy="6408738"/>
          </a:xfrm>
          <a:prstGeom prst="rect">
            <a:avLst/>
          </a:prstGeom>
          <a:noFill/>
          <a:ln w="9525">
            <a:noFill/>
            <a:miter lim="800000"/>
            <a:headEnd/>
            <a:tailEnd/>
          </a:ln>
        </p:spPr>
        <p:txBody>
          <a:bodyPr>
            <a:spAutoFit/>
          </a:bodyPr>
          <a:lstStyle/>
          <a:p>
            <a:pPr algn="just"/>
            <a:r>
              <a:rPr lang="ru-RU">
                <a:latin typeface="Palatino Linotype" pitchFamily="18" charset="0"/>
              </a:rPr>
              <a:t>	Асистент І.А.</a:t>
            </a:r>
            <a:r>
              <a:rPr lang="ru-RU"/>
              <a:t> </a:t>
            </a:r>
            <a:r>
              <a:rPr lang="ru-RU">
                <a:latin typeface="Palatino Linotype" pitchFamily="18" charset="0"/>
              </a:rPr>
              <a:t>Паненко (2007) теоретично обгрунтувала і підтвердила на практиці доцільність застосування при хронічних кандидозах порожнини рота у осіб зі знімним протезами «Лактогеля», що містить лактобактерин, хлоргексидин, тетраборат натрію і Біотрит С.</a:t>
            </a:r>
          </a:p>
          <a:p>
            <a:pPr algn="just"/>
            <a:r>
              <a:rPr lang="ru-RU">
                <a:latin typeface="Palatino Linotype" pitchFamily="18" charset="0"/>
              </a:rPr>
              <a:t>	Асистент О.В. Гончаренко (2008) вивчила вплив засобів гігієни на мікробіоценоз ротової порожнини у осіб без стоматологічних захворювань, і у хворих з карієсом зубів і хронічним катаральним гінгівітом. Доказала різний ступінь антибактеріального впливу зубних паст на мікрофлору порожнини рота, вплив щіток для чищення язика на мікробіоценоз ротової порожнини. Запропонувала рекомендації для оптимального вибору засобів індивідуальної гігієни порожнини рота.</a:t>
            </a:r>
          </a:p>
          <a:p>
            <a:pPr algn="just"/>
            <a:r>
              <a:rPr lang="ru-RU">
                <a:latin typeface="Palatino Linotype" pitchFamily="18" charset="0"/>
              </a:rPr>
              <a:t>	Доцент Л.В. Гончарук (2009), вивчила особливості клінічного перебігу та лікування запальних захворювань пародонту у хворих з сечокам'яною хворобою, вивчила ефективність використання озонотерапії та магнітотерапії в комплексному лікуванні пацієнтів з даною патологією.</a:t>
            </a:r>
          </a:p>
          <a:p>
            <a:pPr algn="just"/>
            <a:r>
              <a:rPr lang="ru-RU">
                <a:latin typeface="Palatino Linotype" pitchFamily="18" charset="0"/>
              </a:rPr>
              <a:t>	Доцент </a:t>
            </a:r>
            <a:r>
              <a:rPr lang="ru-RU"/>
              <a:t>О</a:t>
            </a:r>
            <a:r>
              <a:rPr lang="ru-RU">
                <a:latin typeface="Palatino Linotype" pitchFamily="18" charset="0"/>
              </a:rPr>
              <a:t>.Л. Заградс</a:t>
            </a:r>
            <a:r>
              <a:rPr lang="ru-RU"/>
              <a:t>ь</a:t>
            </a:r>
            <a:r>
              <a:rPr lang="ru-RU">
                <a:latin typeface="Palatino Linotype" pitchFamily="18" charset="0"/>
              </a:rPr>
              <a:t>ка (2011) розробила схему профілактики хронічного кандидозу слизової оболонки порожнини рота в залежності від рівня контамінації грибами </a:t>
            </a:r>
            <a:r>
              <a:rPr lang="en-US">
                <a:latin typeface="Palatino Linotype" pitchFamily="18" charset="0"/>
              </a:rPr>
              <a:t>Candida </a:t>
            </a:r>
            <a:r>
              <a:rPr lang="ru-RU">
                <a:latin typeface="Palatino Linotype" pitchFamily="18" charset="0"/>
              </a:rPr>
              <a:t>та вираженості клінічних симптомів: диференційоване призначення препаратів антигрибкового і імуномодулюючоїдії (настоянка ехінацеї, зубний еліксир «Лізомукоід»,1% р-р «Орасепт», 5% леворіновую мазь і лактобактерин),яке сприяє активізації природних захиснихмеханізмів ротової порожнини, зменшення інтенсивностізапального процесу, збільшенню швидкості салівації.</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Прямоугольник 1"/>
          <p:cNvSpPr>
            <a:spLocks noChangeArrowheads="1"/>
          </p:cNvSpPr>
          <p:nvPr/>
        </p:nvSpPr>
        <p:spPr bwMode="auto">
          <a:xfrm>
            <a:off x="395288" y="620713"/>
            <a:ext cx="8497887" cy="5632450"/>
          </a:xfrm>
          <a:prstGeom prst="rect">
            <a:avLst/>
          </a:prstGeom>
          <a:noFill/>
          <a:ln w="9525">
            <a:noFill/>
            <a:miter lim="800000"/>
            <a:headEnd/>
            <a:tailEnd/>
          </a:ln>
        </p:spPr>
        <p:txBody>
          <a:bodyPr>
            <a:spAutoFit/>
          </a:bodyPr>
          <a:lstStyle/>
          <a:p>
            <a:pPr algn="just"/>
            <a:r>
              <a:rPr lang="ru-RU" sz="2000">
                <a:latin typeface="Palatino Linotype" pitchFamily="18" charset="0"/>
              </a:rPr>
              <a:t>	Асистент К.П. Рожко (2011) впровадила лазерну кореляційну спектроскопію для оцінки функціонального стану тканин пародонта, яка відображає тканинний гомеостаз, проникність і кровонаповнення капілярного русла і тяжкість розвитку патологічного процесу. Доведена  ефективність зубних паст «</a:t>
            </a:r>
            <a:r>
              <a:rPr lang="en-US" sz="2000">
                <a:latin typeface="Palatino Linotype" pitchFamily="18" charset="0"/>
              </a:rPr>
              <a:t>Colgate® </a:t>
            </a:r>
            <a:r>
              <a:rPr lang="ru-RU" sz="2000">
                <a:latin typeface="Palatino Linotype" pitchFamily="18" charset="0"/>
              </a:rPr>
              <a:t>лікувальні трави »і« </a:t>
            </a:r>
            <a:r>
              <a:rPr lang="en-US" sz="2000">
                <a:latin typeface="Palatino Linotype" pitchFamily="18" charset="0"/>
              </a:rPr>
              <a:t>Lacalut Fitoformula »</a:t>
            </a:r>
            <a:r>
              <a:rPr lang="ru-RU" sz="2000">
                <a:latin typeface="Palatino Linotype" pitchFamily="18" charset="0"/>
              </a:rPr>
              <a:t>при хронічному пародонтиті, і «Лісовий бальзам» і «</a:t>
            </a:r>
            <a:r>
              <a:rPr lang="en-US" sz="2000">
                <a:latin typeface="Palatino Linotype" pitchFamily="18" charset="0"/>
              </a:rPr>
              <a:t>Parodontax® </a:t>
            </a:r>
            <a:r>
              <a:rPr lang="ru-RU" sz="2000">
                <a:latin typeface="Palatino Linotype" pitchFamily="18" charset="0"/>
              </a:rPr>
              <a:t>Класик» при загостренні процесу. </a:t>
            </a:r>
          </a:p>
          <a:p>
            <a:pPr algn="just"/>
            <a:r>
              <a:rPr lang="ru-RU" sz="2000">
                <a:latin typeface="Palatino Linotype" pitchFamily="18" charset="0"/>
              </a:rPr>
              <a:t>	Асистент І.В. Лучак (2012) встановила, що на функціональну активність слинних залоз дітей значний вплив має напружений гормональний фон. Доведено залежність інтенсивності каріозного процесу від рівня слюновиділення. Виявлена ​​закономірність зниження салівації при соматичної захворюваності, особливо при використанні холіноблокаторов, частим і тривалим прийомом препаратів з атропіном. Доведено необхідність проведення таким дітям заходів, спрямованих на збільшення слюновиділення: використання настоянки золототисячника для полоскань, зубної пасти «</a:t>
            </a:r>
            <a:r>
              <a:rPr lang="en-US" sz="2000">
                <a:latin typeface="Palatino Linotype" pitchFamily="18" charset="0"/>
              </a:rPr>
              <a:t>Colgate total», </a:t>
            </a:r>
            <a:r>
              <a:rPr lang="ru-RU" sz="2000">
                <a:latin typeface="Palatino Linotype" pitchFamily="18" charset="0"/>
              </a:rPr>
              <a:t>таблеток «Ревит».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2"/>
          <p:cNvPicPr>
            <a:picLocks noChangeAspect="1" noChangeArrowheads="1"/>
          </p:cNvPicPr>
          <p:nvPr/>
        </p:nvPicPr>
        <p:blipFill>
          <a:blip r:embed="rId2"/>
          <a:srcRect/>
          <a:stretch>
            <a:fillRect/>
          </a:stretch>
        </p:blipFill>
        <p:spPr bwMode="auto">
          <a:xfrm>
            <a:off x="4729163" y="0"/>
            <a:ext cx="4414837" cy="3165475"/>
          </a:xfrm>
          <a:prstGeom prst="rect">
            <a:avLst/>
          </a:prstGeom>
          <a:noFill/>
          <a:ln w="9525">
            <a:noFill/>
            <a:miter lim="800000"/>
            <a:headEnd/>
            <a:tailEnd/>
          </a:ln>
        </p:spPr>
      </p:pic>
      <p:sp>
        <p:nvSpPr>
          <p:cNvPr id="43010" name="Прямоугольник 2"/>
          <p:cNvSpPr>
            <a:spLocks noChangeArrowheads="1"/>
          </p:cNvSpPr>
          <p:nvPr/>
        </p:nvSpPr>
        <p:spPr bwMode="auto">
          <a:xfrm>
            <a:off x="157163" y="382588"/>
            <a:ext cx="4572000" cy="13112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З 1994 р по 2013 р кафедру очолював член-кор. НАМН України, заслужений діяч науки і техніки України, проф. К.</a:t>
            </a:r>
            <a:r>
              <a:rPr lang="ru-RU" sz="2000"/>
              <a:t>М</a:t>
            </a:r>
            <a:r>
              <a:rPr lang="ru-RU" sz="2000">
                <a:latin typeface="Palatino Linotype" pitchFamily="18" charset="0"/>
              </a:rPr>
              <a:t>. Косенко.</a:t>
            </a:r>
          </a:p>
        </p:txBody>
      </p:sp>
      <p:sp>
        <p:nvSpPr>
          <p:cNvPr id="43011" name="Прямоугольник 3"/>
          <p:cNvSpPr>
            <a:spLocks noChangeArrowheads="1"/>
          </p:cNvSpPr>
          <p:nvPr/>
        </p:nvSpPr>
        <p:spPr bwMode="auto">
          <a:xfrm>
            <a:off x="157163" y="3527425"/>
            <a:ext cx="8736012" cy="2862263"/>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000">
                <a:latin typeface="Palatino Linotype" pitchFamily="18" charset="0"/>
              </a:rPr>
              <a:t>Основні напрямки його наукової діяльності пов'язані з розробкою наукових основ профілактики карієсу зубів і захворювань пародонту, сіалотрофіческой концепції патогенезу захворювань порожнини рота, розробкою науково організаційних засад реформування стоматологічної допомоги населенню України. Організував і провів кілька міжнародних науково-практичних конференцій, виставок з стоматології та І з'їзд Асоціації стоматологів України, де запропонував концепцію реформування стоматологічної допомоги населенню України.</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Прямоугольник 1"/>
          <p:cNvSpPr>
            <a:spLocks noChangeArrowheads="1"/>
          </p:cNvSpPr>
          <p:nvPr/>
        </p:nvSpPr>
        <p:spPr bwMode="auto">
          <a:xfrm>
            <a:off x="107950" y="12700"/>
            <a:ext cx="4572000" cy="3387725"/>
          </a:xfrm>
          <a:prstGeom prst="rect">
            <a:avLst/>
          </a:prstGeom>
          <a:noFill/>
          <a:ln w="9525">
            <a:noFill/>
            <a:miter lim="800000"/>
            <a:headEnd/>
            <a:tailEnd/>
          </a:ln>
        </p:spPr>
        <p:txBody>
          <a:bodyPr>
            <a:spAutoFit/>
          </a:bodyPr>
          <a:lstStyle/>
          <a:p>
            <a:pPr algn="just"/>
            <a:r>
              <a:rPr lang="ru-RU">
                <a:latin typeface="Palatino Linotype" pitchFamily="18" charset="0"/>
              </a:rPr>
              <a:t>	К.</a:t>
            </a:r>
            <a:r>
              <a:rPr lang="ru-RU"/>
              <a:t>М</a:t>
            </a:r>
            <a:r>
              <a:rPr lang="ru-RU">
                <a:latin typeface="Palatino Linotype" pitchFamily="18" charset="0"/>
              </a:rPr>
              <a:t>. Косенко співавтор стоматологічних розділів програми ДЕНТ України «Здоров'я людини», ініціатор і науковий керівник «Національної програми профілактики стоматологічних захворювань серед населення України». Під його керівництвом виконано ряд комплексних тем з питань епідеміології, профілактики та лікування основних стоматологічних захворювань із застосуванням нових методів, засобів і організаційних заходів.</a:t>
            </a:r>
          </a:p>
        </p:txBody>
      </p:sp>
      <p:sp>
        <p:nvSpPr>
          <p:cNvPr id="44034" name="Прямоугольник 2"/>
          <p:cNvSpPr>
            <a:spLocks noChangeArrowheads="1"/>
          </p:cNvSpPr>
          <p:nvPr/>
        </p:nvSpPr>
        <p:spPr bwMode="auto">
          <a:xfrm>
            <a:off x="93663" y="3587750"/>
            <a:ext cx="8966200" cy="3387725"/>
          </a:xfrm>
          <a:prstGeom prst="rect">
            <a:avLst/>
          </a:prstGeom>
          <a:noFill/>
          <a:ln w="9525">
            <a:noFill/>
            <a:miter lim="800000"/>
            <a:headEnd/>
            <a:tailEnd/>
          </a:ln>
        </p:spPr>
        <p:txBody>
          <a:bodyPr>
            <a:spAutoFit/>
          </a:bodyPr>
          <a:lstStyle/>
          <a:p>
            <a:pPr algn="just"/>
            <a:r>
              <a:rPr lang="ru-RU">
                <a:latin typeface="Palatino Linotype" pitchFamily="18" charset="0"/>
              </a:rPr>
              <a:t>	К.</a:t>
            </a:r>
            <a:r>
              <a:rPr lang="ru-RU"/>
              <a:t>М</a:t>
            </a:r>
            <a:r>
              <a:rPr lang="ru-RU">
                <a:latin typeface="Palatino Linotype" pitchFamily="18" charset="0"/>
              </a:rPr>
              <a:t>. Косенко автор понад 250 наукових праць, 27 винаходів, 6 нововведень, 3 відомчих критеріїв (стандартів), спрямованих на розвиток та удосконалення роботи стоматологічних служб України. Безпосередньо під його керівництвом на кафедрі виконано та захищено 14 кандидатських дисертацій. Запропонував для профілактики карієсу лакову композицію з фторидом олова. Детально вивчив моніторинг стоматологічних захворювань в Україні, вперше створив національний банк стоматологічних захворювань в різних регіонах України, вивчив динаміку захворюваності в залежності від віку, соціальних і економічних умов, намітив конкретні шляхи їх профілактики. Результати досліджень лягли в основу програми стоматологічної допомоги населенню України. Цій проблемі присвячені та дисертаційні роботи, виконані під його керівництвом.</a:t>
            </a:r>
          </a:p>
        </p:txBody>
      </p:sp>
      <p:pic>
        <p:nvPicPr>
          <p:cNvPr id="44035" name="Picture 2" descr="D:\Бас\Фотогалерея\Кафедра\Лечебная работа кафедры. Консультация проф. Косенко К.Н. и Скибы В.Я..jpg"/>
          <p:cNvPicPr>
            <a:picLocks noChangeAspect="1" noChangeArrowheads="1"/>
          </p:cNvPicPr>
          <p:nvPr/>
        </p:nvPicPr>
        <p:blipFill>
          <a:blip r:embed="rId2"/>
          <a:srcRect/>
          <a:stretch>
            <a:fillRect/>
          </a:stretch>
        </p:blipFill>
        <p:spPr bwMode="auto">
          <a:xfrm>
            <a:off x="4910138" y="12700"/>
            <a:ext cx="4233862" cy="3128963"/>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Прямоугольник 1"/>
          <p:cNvSpPr>
            <a:spLocks noChangeArrowheads="1"/>
          </p:cNvSpPr>
          <p:nvPr/>
        </p:nvSpPr>
        <p:spPr bwMode="auto">
          <a:xfrm>
            <a:off x="247650" y="260350"/>
            <a:ext cx="8713788" cy="6492875"/>
          </a:xfrm>
          <a:prstGeom prst="rect">
            <a:avLst/>
          </a:prstGeom>
          <a:noFill/>
          <a:ln w="9525">
            <a:noFill/>
            <a:miter lim="800000"/>
            <a:headEnd/>
            <a:tailEnd/>
          </a:ln>
        </p:spPr>
        <p:txBody>
          <a:bodyPr>
            <a:spAutoFit/>
          </a:bodyPr>
          <a:lstStyle/>
          <a:p>
            <a:pPr algn="just"/>
            <a:r>
              <a:rPr lang="uk-UA" sz="2000"/>
              <a:t>З 2014 р по 2018 р кафедру очолювала  доктор медичних наук, професор Романова Ю.Г.</a:t>
            </a:r>
            <a:r>
              <a:rPr lang="ru-RU"/>
              <a:t> </a:t>
            </a:r>
          </a:p>
          <a:p>
            <a:pPr algn="just"/>
            <a:r>
              <a:rPr lang="ru-RU" sz="2000">
                <a:latin typeface="Palatino Linotype" pitchFamily="18" charset="0"/>
              </a:rPr>
              <a:t>У своїй дисертаційній роботі Ю.Г. Романова встановила, що кандидоз слід розглядати як порушення імунних і мікробних систем гомеостазу порожнини рота, які мають безпосередній причинно-наслідковий зв'язок зі знімними акриловими зубними протезами. Довела, що при порушенні систем гомеостазу порожнини рота відбувається зниження функціональної активності слинних залоз, що зумовлює розвиток сухості СОПР, спостерігається дефіцит в ротовій порожнині біологічно активних речовин, які беруть участь у процесах підтримки сталості середовища, що і призводить до запалення, активізації перекисного окислення ліпідів , посиленню дії токсинів агресивних мікроорганізмів, в т.ч. </a:t>
            </a:r>
            <a:r>
              <a:rPr lang="en-US" sz="2000">
                <a:latin typeface="Palatino Linotype" pitchFamily="18" charset="0"/>
              </a:rPr>
              <a:t>Candida albicans. </a:t>
            </a:r>
            <a:r>
              <a:rPr lang="ru-RU" sz="2000">
                <a:latin typeface="Palatino Linotype" pitchFamily="18" charset="0"/>
              </a:rPr>
              <a:t>Клінічно обгрунтувала ефективність застосування пробіотичних і рослинних пребіотіческіх і адаптогенний засобів у період адаптації при протезуванні знімними акриловими зубними протезами у пацієнтів зі зміненим гомеостазом порожнини рота. Створила протиалергічний гель «Профіал» для профілактики токсико-алергічних протезних стоматітів; зубний еліксир «Біодент - 4», гель для порожнини рота «Лактогель », які знижують ступінь адсорбції грибів </a:t>
            </a:r>
            <a:r>
              <a:rPr lang="en-US" sz="2000">
                <a:latin typeface="Palatino Linotype" pitchFamily="18" charset="0"/>
              </a:rPr>
              <a:t>Candida</a:t>
            </a:r>
            <a:r>
              <a:rPr lang="uk-UA" sz="2000">
                <a:latin typeface="Palatino Linotype" pitchFamily="18" charset="0"/>
              </a:rPr>
              <a:t> </a:t>
            </a:r>
            <a:r>
              <a:rPr lang="en-US" sz="2000">
                <a:latin typeface="Palatino Linotype" pitchFamily="18" charset="0"/>
              </a:rPr>
              <a:t>spp. </a:t>
            </a:r>
            <a:r>
              <a:rPr lang="ru-RU" sz="2000">
                <a:latin typeface="Palatino Linotype" pitchFamily="18" charset="0"/>
              </a:rPr>
              <a:t>і нормалізують мікробіоценоз порожнини рота; стоматологічний гель «Мальцит» для профілактики гіпосаливації.</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Прямоугольник 2"/>
          <p:cNvSpPr>
            <a:spLocks noChangeArrowheads="1"/>
          </p:cNvSpPr>
          <p:nvPr/>
        </p:nvSpPr>
        <p:spPr bwMode="auto">
          <a:xfrm>
            <a:off x="2987675" y="382588"/>
            <a:ext cx="5616575" cy="2774950"/>
          </a:xfrm>
          <a:prstGeom prst="rect">
            <a:avLst/>
          </a:prstGeom>
          <a:noFill/>
          <a:ln w="9525">
            <a:noFill/>
            <a:miter lim="800000"/>
            <a:headEnd/>
            <a:tailEnd/>
          </a:ln>
        </p:spPr>
        <p:txBody>
          <a:bodyPr>
            <a:spAutoFit/>
          </a:bodyPr>
          <a:lstStyle/>
          <a:p>
            <a:pPr algn="just"/>
            <a:r>
              <a:rPr lang="uk-UA" sz="2000"/>
              <a:t>З 2018 р по 2019 р обов</a:t>
            </a:r>
            <a:r>
              <a:rPr lang="en-US" sz="2000"/>
              <a:t>’</a:t>
            </a:r>
            <a:r>
              <a:rPr lang="uk-UA" sz="2000"/>
              <a:t>язки завідувача</a:t>
            </a:r>
            <a:r>
              <a:rPr lang="en-US" sz="2000"/>
              <a:t> </a:t>
            </a:r>
            <a:r>
              <a:rPr lang="uk-UA" sz="2000"/>
              <a:t>кафедрою виконувала кандидат медичних наук, доцент Мардашко О.О.</a:t>
            </a:r>
            <a:r>
              <a:rPr lang="ru-RU"/>
              <a:t> </a:t>
            </a:r>
            <a:r>
              <a:rPr lang="ru-RU">
                <a:latin typeface="Palatino Linotype" pitchFamily="18" charset="0"/>
              </a:rPr>
              <a:t>	</a:t>
            </a:r>
          </a:p>
          <a:p>
            <a:pPr algn="just"/>
            <a:endParaRPr lang="uk-UA">
              <a:latin typeface="Palatino Linotype" pitchFamily="18" charset="0"/>
            </a:endParaRPr>
          </a:p>
          <a:p>
            <a:pPr algn="just"/>
            <a:endParaRPr lang="ru-RU">
              <a:latin typeface="Palatino Linotype" pitchFamily="18" charset="0"/>
            </a:endParaRPr>
          </a:p>
          <a:p>
            <a:pPr algn="just"/>
            <a:r>
              <a:rPr lang="ru-RU" sz="2000">
                <a:latin typeface="Palatino Linotype" pitchFamily="18" charset="0"/>
              </a:rPr>
              <a:t>З </a:t>
            </a:r>
            <a:r>
              <a:rPr lang="ru-RU" sz="2000"/>
              <a:t>2019</a:t>
            </a:r>
            <a:r>
              <a:rPr lang="ru-RU" sz="2000">
                <a:latin typeface="Palatino Linotype" pitchFamily="18" charset="0"/>
              </a:rPr>
              <a:t> р по</a:t>
            </a:r>
            <a:r>
              <a:rPr lang="ru-RU" sz="2000"/>
              <a:t> те</a:t>
            </a:r>
            <a:r>
              <a:rPr lang="uk-UA" sz="2000"/>
              <a:t>перешній час</a:t>
            </a:r>
            <a:r>
              <a:rPr lang="ru-RU" sz="2000">
                <a:latin typeface="Palatino Linotype" pitchFamily="18" charset="0"/>
              </a:rPr>
              <a:t>  кафедру очолю</a:t>
            </a:r>
            <a:r>
              <a:rPr lang="ru-RU" sz="2000"/>
              <a:t>є</a:t>
            </a:r>
            <a:r>
              <a:rPr lang="ru-RU" sz="2000">
                <a:latin typeface="Palatino Linotype" pitchFamily="18" charset="0"/>
              </a:rPr>
              <a:t> </a:t>
            </a:r>
            <a:r>
              <a:rPr lang="ru-RU" sz="2000"/>
              <a:t>доктор медичних наук, професор, Заслужений лікар України</a:t>
            </a:r>
            <a:r>
              <a:rPr lang="ru-RU" sz="2000">
                <a:latin typeface="Palatino Linotype" pitchFamily="18" charset="0"/>
              </a:rPr>
              <a:t>  </a:t>
            </a:r>
            <a:r>
              <a:rPr lang="ru-RU" sz="2000"/>
              <a:t>Скиба </a:t>
            </a:r>
            <a:r>
              <a:rPr lang="ru-RU"/>
              <a:t>В.Я. </a:t>
            </a:r>
            <a:endParaRPr lang="ru-RU" sz="2000"/>
          </a:p>
          <a:p>
            <a:pPr algn="just"/>
            <a:endParaRPr lang="ru-RU" sz="2000"/>
          </a:p>
        </p:txBody>
      </p:sp>
      <p:sp>
        <p:nvSpPr>
          <p:cNvPr id="46082" name="Прямоугольник 3"/>
          <p:cNvSpPr>
            <a:spLocks noChangeArrowheads="1"/>
          </p:cNvSpPr>
          <p:nvPr/>
        </p:nvSpPr>
        <p:spPr bwMode="auto">
          <a:xfrm>
            <a:off x="323850" y="3500438"/>
            <a:ext cx="8412163" cy="3444875"/>
          </a:xfrm>
          <a:prstGeom prst="rect">
            <a:avLst/>
          </a:prstGeom>
          <a:noFill/>
          <a:ln w="9525">
            <a:noFill/>
            <a:miter lim="800000"/>
            <a:headEnd/>
            <a:tailEnd/>
          </a:ln>
        </p:spPr>
        <p:txBody>
          <a:bodyPr>
            <a:spAutoFit/>
          </a:bodyPr>
          <a:lstStyle/>
          <a:p>
            <a:pPr algn="just"/>
            <a:r>
              <a:rPr lang="ru-RU" sz="2000"/>
              <a:t>Основні напрямки його наукової діяльності пов'язані з розробкою нових методів моделювання, клініки і патогенезу захворювань слизової оболонки порожнини рота з метою розробки засобів і методів їх лікування, дослідження поширеності цих захворювань по Україні Основоположник вивчення структурно-метаболічних змін в тканинах слизової оболонки ротової порожнини і великих слинних залоз при захворюваннях слизової оболонки ротової порожнини.</a:t>
            </a:r>
            <a:r>
              <a:rPr lang="ru-RU"/>
              <a:t> </a:t>
            </a:r>
            <a:r>
              <a:rPr lang="ru-RU" sz="2000"/>
              <a:t>Є розробником нових лікарських препаратів. Це адаптогени широкого спектру дії - «Біотрит», «Біотрит С», препарат «Катомас», що містить каротин, препарат «Виталонг», що містить лецитин, зубні еліксири «Бальзам Вікторія», «Биодент-1», «Биодент-2» </a:t>
            </a:r>
            <a:r>
              <a:rPr lang="ru-RU" sz="2000">
                <a:latin typeface="Palatino Linotype" pitchFamily="18" charset="0"/>
              </a:rPr>
              <a:t>	</a:t>
            </a:r>
          </a:p>
        </p:txBody>
      </p:sp>
      <p:pic>
        <p:nvPicPr>
          <p:cNvPr id="46083" name="Picture 5" descr="0013"/>
          <p:cNvPicPr>
            <a:picLocks noChangeAspect="1" noChangeArrowheads="1"/>
          </p:cNvPicPr>
          <p:nvPr/>
        </p:nvPicPr>
        <p:blipFill>
          <a:blip r:embed="rId2"/>
          <a:srcRect/>
          <a:stretch>
            <a:fillRect/>
          </a:stretch>
        </p:blipFill>
        <p:spPr bwMode="auto">
          <a:xfrm>
            <a:off x="250825" y="0"/>
            <a:ext cx="2341563" cy="348615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Прямоугольник 1"/>
          <p:cNvSpPr>
            <a:spLocks noChangeArrowheads="1"/>
          </p:cNvSpPr>
          <p:nvPr/>
        </p:nvSpPr>
        <p:spPr bwMode="auto">
          <a:xfrm>
            <a:off x="320675" y="260350"/>
            <a:ext cx="8642350" cy="3013075"/>
          </a:xfrm>
          <a:prstGeom prst="rect">
            <a:avLst/>
          </a:prstGeom>
          <a:noFill/>
          <a:ln w="9525">
            <a:noFill/>
            <a:miter lim="800000"/>
            <a:headEnd/>
            <a:tailEnd/>
          </a:ln>
        </p:spPr>
        <p:txBody>
          <a:bodyPr>
            <a:spAutoFit/>
          </a:bodyPr>
          <a:lstStyle/>
          <a:p>
            <a:pPr algn="just"/>
            <a:r>
              <a:rPr lang="ru-RU">
                <a:latin typeface="Palatino Linotype" pitchFamily="18" charset="0"/>
              </a:rPr>
              <a:t>	</a:t>
            </a:r>
            <a:r>
              <a:rPr lang="ru-RU" sz="2400">
                <a:latin typeface="Palatino Linotype" pitchFamily="18" charset="0"/>
              </a:rPr>
              <a:t>На кафедрі з моменту її організації (1960)</a:t>
            </a:r>
            <a:r>
              <a:rPr lang="ru-RU" sz="2400"/>
              <a:t> </a:t>
            </a:r>
            <a:r>
              <a:rPr lang="ru-RU" sz="2400">
                <a:latin typeface="Palatino Linotype" pitchFamily="18" charset="0"/>
              </a:rPr>
              <a:t>і по теперішній час співробітниками  і</a:t>
            </a:r>
            <a:r>
              <a:rPr lang="ru-RU" sz="2400"/>
              <a:t> </a:t>
            </a:r>
            <a:r>
              <a:rPr lang="ru-RU" sz="2400">
                <a:latin typeface="Palatino Linotype" pitchFamily="18" charset="0"/>
              </a:rPr>
              <a:t>здобувачами було виконано 12 докторських і 52 кандидатських дисертацій. На кафедрі підготовлено 20 аспірантів, 23 клінічних ординатора, 22 магістранта. Видано 15 монографій, 15 навчальних посібників, отримано 46 авторських свідоцтв і патентів, 196 наукових розробок впроваджені в практичну стоматологію.</a:t>
            </a:r>
          </a:p>
        </p:txBody>
      </p:sp>
      <p:pic>
        <p:nvPicPr>
          <p:cNvPr id="47106" name="Picture 2" descr="D:\Бас\Фотогалерея\Кафедра\Колллектив кафедры терапевтической стоматологии 2007 год.JPG"/>
          <p:cNvPicPr>
            <a:picLocks noChangeAspect="1" noChangeArrowheads="1"/>
          </p:cNvPicPr>
          <p:nvPr/>
        </p:nvPicPr>
        <p:blipFill>
          <a:blip r:embed="rId2"/>
          <a:srcRect l="13832" t="4245" r="12717" b="15523"/>
          <a:stretch>
            <a:fillRect/>
          </a:stretch>
        </p:blipFill>
        <p:spPr bwMode="auto">
          <a:xfrm>
            <a:off x="2195513" y="3289300"/>
            <a:ext cx="4821237" cy="35687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Прямоугольник 1"/>
          <p:cNvSpPr>
            <a:spLocks noChangeArrowheads="1"/>
          </p:cNvSpPr>
          <p:nvPr/>
        </p:nvSpPr>
        <p:spPr bwMode="auto">
          <a:xfrm>
            <a:off x="395288" y="260350"/>
            <a:ext cx="8497887" cy="8137525"/>
          </a:xfrm>
          <a:prstGeom prst="rect">
            <a:avLst/>
          </a:prstGeom>
          <a:noFill/>
          <a:ln w="9525">
            <a:noFill/>
            <a:miter lim="800000"/>
            <a:headEnd/>
            <a:tailEnd/>
          </a:ln>
        </p:spPr>
        <p:txBody>
          <a:bodyPr>
            <a:spAutoFit/>
          </a:bodyPr>
          <a:lstStyle/>
          <a:p>
            <a:pPr algn="just"/>
            <a:r>
              <a:rPr lang="ru-RU" sz="2000">
                <a:latin typeface="Palatino Linotype" pitchFamily="18" charset="0"/>
              </a:rPr>
              <a:t>	</a:t>
            </a:r>
            <a:r>
              <a:rPr lang="ru-RU" sz="2800">
                <a:latin typeface="Palatino Linotype" pitchFamily="18" charset="0"/>
              </a:rPr>
              <a:t>За роки існування кафедри співробітники виконали 22 планових НДР, опублікували 1</a:t>
            </a:r>
            <a:r>
              <a:rPr lang="ru-RU" sz="2800"/>
              <a:t>4</a:t>
            </a:r>
            <a:r>
              <a:rPr lang="ru-RU" sz="2800">
                <a:latin typeface="Palatino Linotype" pitchFamily="18" charset="0"/>
              </a:rPr>
              <a:t> монографій і посібників, більше 650 наукових статей, 50 методичних рекомендацій та інформаційних листів, отримали 43 авторських свідоцтв і патентів, 186 наукових розробок впровадили у практичну стоматологію. Співробітники кафедри регулярно виступають з доповідями на  з'їздах і конференціях, беруть активну участь у роботі обласного наукового товариства стоматологів, Асоціації стоматологів України.</a:t>
            </a:r>
            <a:r>
              <a:rPr lang="ru-RU" sz="2400">
                <a:latin typeface="Palatino Linotype" pitchFamily="18" charset="0"/>
              </a:rPr>
              <a:t> </a:t>
            </a:r>
            <a:endParaRPr lang="ru-RU" sz="2400"/>
          </a:p>
          <a:p>
            <a:pPr algn="just"/>
            <a:endParaRPr lang="ru-RU" sz="2400"/>
          </a:p>
          <a:p>
            <a:pPr algn="just"/>
            <a:endParaRPr lang="ru-RU" sz="2400"/>
          </a:p>
          <a:p>
            <a:pPr algn="just"/>
            <a:endParaRPr lang="ru-RU" sz="2400"/>
          </a:p>
          <a:p>
            <a:pPr algn="just"/>
            <a:endParaRPr lang="ru-RU" sz="2400"/>
          </a:p>
          <a:p>
            <a:pPr algn="just"/>
            <a:endParaRPr lang="ru-RU" sz="2400"/>
          </a:p>
          <a:p>
            <a:pPr algn="just"/>
            <a:endParaRPr lang="ru-RU" sz="2400"/>
          </a:p>
          <a:p>
            <a:pPr algn="just"/>
            <a:endParaRPr lang="ru-RU" sz="2400"/>
          </a:p>
          <a:p>
            <a:pPr algn="just"/>
            <a:endParaRPr lang="ru-RU"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Прямоугольник 1"/>
          <p:cNvSpPr>
            <a:spLocks noChangeArrowheads="1"/>
          </p:cNvSpPr>
          <p:nvPr/>
        </p:nvSpPr>
        <p:spPr bwMode="auto">
          <a:xfrm>
            <a:off x="287338" y="476250"/>
            <a:ext cx="8640762" cy="5203825"/>
          </a:xfrm>
          <a:prstGeom prst="rect">
            <a:avLst/>
          </a:prstGeom>
          <a:noFill/>
          <a:ln w="9525">
            <a:noFill/>
            <a:miter lim="800000"/>
            <a:headEnd/>
            <a:tailEnd/>
          </a:ln>
        </p:spPr>
        <p:txBody>
          <a:bodyPr>
            <a:spAutoFit/>
          </a:bodyPr>
          <a:lstStyle/>
          <a:p>
            <a:pPr algn="just"/>
            <a:r>
              <a:rPr lang="ru-RU" sz="2400">
                <a:latin typeface="Times New Roman" pitchFamily="18" charset="0"/>
              </a:rPr>
              <a:t>Терапевтична стоматологія - це самостійний розділ стоматології, що включає основні стоматологічні захворювання - хвороби зубів, пародонту та слизової оболонки рота. Терапевтична стоматологія є основою стоматології, оскільки своєчасне лікування захворювань зубів і тканин пародонту сприяє їх збереженню.</a:t>
            </a:r>
          </a:p>
          <a:p>
            <a:pPr algn="just"/>
            <a:r>
              <a:rPr lang="ru-RU" sz="2400">
                <a:latin typeface="Palatino Linotype" pitchFamily="18" charset="0"/>
              </a:rPr>
              <a:t>	</a:t>
            </a:r>
            <a:endParaRPr lang="ru-RU" sz="2400"/>
          </a:p>
          <a:p>
            <a:pPr algn="just"/>
            <a:endParaRPr lang="ru-RU" sz="2400"/>
          </a:p>
          <a:p>
            <a:pPr algn="just"/>
            <a:r>
              <a:rPr lang="ru-RU" sz="2400">
                <a:latin typeface="Palatino Linotype" pitchFamily="18" charset="0"/>
              </a:rPr>
              <a:t>Провідне місце в терапевтичної стоматології займають проблеми лікування карієсу та його ускладнень, а також захворювань пародонту. Стоматологічна допомога є найбільш масовим видом медичної допомоги і займає одне з провідних місць в загальній системі заходів, спрямованих на збереження здоров'я населення.</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415</TotalTime>
  <Words>2911</Words>
  <Application>Microsoft Office PowerPoint</Application>
  <PresentationFormat>Экран (4:3)</PresentationFormat>
  <Paragraphs>67</Paragraphs>
  <Slides>33</Slides>
  <Notes>1</Notes>
  <HiddenSlides>0</HiddenSlides>
  <MMClips>0</MMClips>
  <ScaleCrop>false</ScaleCrop>
  <HeadingPairs>
    <vt:vector size="8" baseType="variant">
      <vt:variant>
        <vt:lpstr>Использованные шрифты</vt:lpstr>
      </vt:variant>
      <vt:variant>
        <vt:i4>5</vt:i4>
      </vt:variant>
      <vt:variant>
        <vt:lpstr>Шаблон оформления</vt:lpstr>
      </vt:variant>
      <vt:variant>
        <vt:i4>6</vt:i4>
      </vt:variant>
      <vt:variant>
        <vt:lpstr>Внедренные серверы OLE</vt:lpstr>
      </vt:variant>
      <vt:variant>
        <vt:i4>0</vt:i4>
      </vt:variant>
      <vt:variant>
        <vt:lpstr>Заголовки слайдов</vt:lpstr>
      </vt:variant>
      <vt:variant>
        <vt:i4>33</vt:i4>
      </vt:variant>
    </vt:vector>
  </HeadingPairs>
  <TitlesOfParts>
    <vt:vector size="44" baseType="lpstr">
      <vt:lpstr>Arial</vt:lpstr>
      <vt:lpstr>Palatino Linotype</vt:lpstr>
      <vt:lpstr>Wingdings</vt:lpstr>
      <vt:lpstr>Calibri</vt:lpstr>
      <vt:lpstr>Times New Roman</vt:lpstr>
      <vt:lpstr>Базовая</vt:lpstr>
      <vt:lpstr>Базовая</vt:lpstr>
      <vt:lpstr>Базовая</vt:lpstr>
      <vt:lpstr>Базовая</vt:lpstr>
      <vt:lpstr>Базовая</vt:lpstr>
      <vt:lpstr>Базовая</vt:lpstr>
      <vt:lpstr>«Історічні  етапи розвитку терапевтичної стоматологиї. Значення з’їздів, вклад вчених України. Зв’язок з теоретичними та  іншими стоматологичними дисциплінами»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Вступна лекція  «Історічні  етапи розвитку терапевтичної стоматологиї. Значення з’їздів, вклад вчених України. Зв’язок з теоретичними та  іншими стоматологичними дисциплінами»</dc:title>
  <dc:creator>Admin</dc:creator>
  <cp:lastModifiedBy>SERGEY</cp:lastModifiedBy>
  <cp:revision>31</cp:revision>
  <dcterms:created xsi:type="dcterms:W3CDTF">2015-10-21T05:53:56Z</dcterms:created>
  <dcterms:modified xsi:type="dcterms:W3CDTF">2021-02-24T11:18:37Z</dcterms:modified>
</cp:coreProperties>
</file>