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0287000"/>
  <p:notesSz cx="6743700" cy="9906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74">
          <p15:clr>
            <a:srgbClr val="000000"/>
          </p15:clr>
        </p15:guide>
        <p15:guide id="2" pos="6193">
          <p15:clr>
            <a:srgbClr val="000000"/>
          </p15:clr>
        </p15:guide>
        <p15:guide id="3" pos="287">
          <p15:clr>
            <a:srgbClr val="000000"/>
          </p15:clr>
        </p15:guide>
      </p15:sldGuideLst>
    </p:ext>
    <p:ext uri="{2D200454-40CA-4A62-9FC3-DE9A4176ACB9}">
      <p15:notesGuideLst>
        <p15:guide id="1" orient="horz" pos="3120">
          <p15:clr>
            <a:srgbClr val="000000"/>
          </p15:clr>
        </p15:guide>
        <p15:guide id="2" pos="2124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74" orient="horz"/>
        <p:guide pos="6193"/>
        <p:guide pos="287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0" orient="horz"/>
        <p:guide pos="212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  <a:noFill/>
          <a:ln>
            <a:noFill/>
          </a:ln>
        </p:spPr>
        <p:txBody>
          <a:bodyPr anchorCtr="0" anchor="t" bIns="44250" lIns="90075" spcFirstLastPara="1" rIns="90075" wrap="square" tIns="442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2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4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5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7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8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9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/>
          <p:nvPr>
            <p:ph idx="1" type="body"/>
          </p:nvPr>
        </p:nvSpPr>
        <p:spPr>
          <a:xfrm>
            <a:off x="898525" y="4710112"/>
            <a:ext cx="4945062" cy="4168775"/>
          </a:xfrm>
          <a:prstGeom prst="rect">
            <a:avLst/>
          </a:prstGeom>
        </p:spPr>
        <p:txBody>
          <a:bodyPr anchorCtr="0" anchor="t" bIns="44250" lIns="90075" spcFirstLastPara="1" rIns="90075" wrap="square" tIns="4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0:notes"/>
          <p:cNvSpPr/>
          <p:nvPr>
            <p:ph idx="2" type="sldImg"/>
          </p:nvPr>
        </p:nvSpPr>
        <p:spPr>
          <a:xfrm>
            <a:off x="588962" y="703262"/>
            <a:ext cx="5567362" cy="3711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8686800" y="1208087"/>
            <a:ext cx="1031875" cy="46037"/>
          </a:xfrm>
          <a:prstGeom prst="rect">
            <a:avLst/>
          </a:prstGeom>
          <a:gradFill>
            <a:gsLst>
              <a:gs pos="0">
                <a:srgbClr val="003C49"/>
              </a:gs>
              <a:gs pos="100000">
                <a:srgbClr val="016F88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7;p1"/>
          <p:cNvSpPr txBox="1"/>
          <p:nvPr/>
        </p:nvSpPr>
        <p:spPr>
          <a:xfrm>
            <a:off x="457200" y="1208087"/>
            <a:ext cx="8277225" cy="46037"/>
          </a:xfrm>
          <a:prstGeom prst="rect">
            <a:avLst/>
          </a:prstGeom>
          <a:solidFill>
            <a:srgbClr val="016F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–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91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–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91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91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191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191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191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image" Target="../media/image9.png"/><Relationship Id="rId5" Type="http://schemas.openxmlformats.org/officeDocument/2006/relationships/image" Target="../media/image8.jpg"/><Relationship Id="rId6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23.jpg"/><Relationship Id="rId5" Type="http://schemas.openxmlformats.org/officeDocument/2006/relationships/image" Target="../media/image6.jpg"/><Relationship Id="rId6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28.png"/><Relationship Id="rId6" Type="http://schemas.openxmlformats.org/officeDocument/2006/relationships/image" Target="../media/image5.png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Relationship Id="rId4" Type="http://schemas.openxmlformats.org/officeDocument/2006/relationships/image" Target="../media/image20.jpg"/><Relationship Id="rId11" Type="http://schemas.openxmlformats.org/officeDocument/2006/relationships/image" Target="../media/image30.jpg"/><Relationship Id="rId10" Type="http://schemas.openxmlformats.org/officeDocument/2006/relationships/image" Target="../media/image24.jpg"/><Relationship Id="rId12" Type="http://schemas.openxmlformats.org/officeDocument/2006/relationships/image" Target="../media/image36.jpg"/><Relationship Id="rId9" Type="http://schemas.openxmlformats.org/officeDocument/2006/relationships/image" Target="../media/image21.jpg"/><Relationship Id="rId5" Type="http://schemas.openxmlformats.org/officeDocument/2006/relationships/image" Target="../media/image22.png"/><Relationship Id="rId6" Type="http://schemas.openxmlformats.org/officeDocument/2006/relationships/image" Target="../media/image25.jpg"/><Relationship Id="rId7" Type="http://schemas.openxmlformats.org/officeDocument/2006/relationships/image" Target="../media/image15.jpg"/><Relationship Id="rId8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Relationship Id="rId4" Type="http://schemas.openxmlformats.org/officeDocument/2006/relationships/image" Target="../media/image32.png"/><Relationship Id="rId5" Type="http://schemas.openxmlformats.org/officeDocument/2006/relationships/image" Target="../media/image31.jpg"/><Relationship Id="rId6" Type="http://schemas.openxmlformats.org/officeDocument/2006/relationships/image" Target="../media/image29.jp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/>
        </p:nvSpPr>
        <p:spPr>
          <a:xfrm>
            <a:off x="0" y="4411662"/>
            <a:ext cx="102870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t/>
            </a:r>
            <a:endParaRPr b="1" i="1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0" y="500062"/>
            <a:ext cx="10287000" cy="1125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i="1" lang="en-US" sz="4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Cross- border e-Radiology</a:t>
            </a:r>
            <a:endParaRPr/>
          </a:p>
        </p:txBody>
      </p:sp>
      <p:pic>
        <p:nvPicPr>
          <p:cNvPr id="31" name="Google Shape;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54262"/>
            <a:ext cx="10287000" cy="177006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Why go digital and why radiology?</a:t>
            </a:r>
            <a:endParaRPr/>
          </a:p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468312" y="1362075"/>
            <a:ext cx="87503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set of an imaging dept. </a:t>
            </a:r>
            <a:r>
              <a:rPr b="0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largest</a:t>
            </a: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 hospital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All imaging digital anyway, also dictation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Costly proces of archiving and transporting films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 flow re-engineering the </a:t>
            </a:r>
            <a:r>
              <a:rPr b="0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issue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Affects the whole hospital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Thus: a template for cross-border approach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3213100" y="1981200"/>
            <a:ext cx="7073900" cy="3902075"/>
          </a:xfrm>
          <a:prstGeom prst="rect">
            <a:avLst/>
          </a:prstGeom>
          <a:solidFill>
            <a:srgbClr val="C0C0C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43" name="Google Shape;43;p7"/>
          <p:cNvGrpSpPr/>
          <p:nvPr/>
        </p:nvGrpSpPr>
        <p:grpSpPr>
          <a:xfrm>
            <a:off x="1200150" y="1219200"/>
            <a:ext cx="6969125" cy="1657350"/>
            <a:chOff x="677" y="764"/>
            <a:chExt cx="3903" cy="1043"/>
          </a:xfrm>
        </p:grpSpPr>
        <p:cxnSp>
          <p:nvCxnSpPr>
            <p:cNvPr id="44" name="Google Shape;44;p7"/>
            <p:cNvCxnSpPr/>
            <p:nvPr/>
          </p:nvCxnSpPr>
          <p:spPr>
            <a:xfrm rot="10800000">
              <a:off x="3878" y="1592"/>
              <a:ext cx="6" cy="21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45" name="Google Shape;45;p7"/>
            <p:cNvCxnSpPr/>
            <p:nvPr/>
          </p:nvCxnSpPr>
          <p:spPr>
            <a:xfrm flipH="1" rot="10800000">
              <a:off x="2562" y="1585"/>
              <a:ext cx="1" cy="222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grpSp>
          <p:nvGrpSpPr>
            <p:cNvPr id="46" name="Google Shape;46;p7"/>
            <p:cNvGrpSpPr/>
            <p:nvPr/>
          </p:nvGrpSpPr>
          <p:grpSpPr>
            <a:xfrm>
              <a:off x="677" y="764"/>
              <a:ext cx="3903" cy="931"/>
              <a:chOff x="677" y="764"/>
              <a:chExt cx="3903" cy="931"/>
            </a:xfrm>
          </p:grpSpPr>
          <p:sp>
            <p:nvSpPr>
              <p:cNvPr id="47" name="Google Shape;47;p7"/>
              <p:cNvSpPr txBox="1"/>
              <p:nvPr/>
            </p:nvSpPr>
            <p:spPr>
              <a:xfrm>
                <a:off x="3274" y="764"/>
                <a:ext cx="757" cy="24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" name="Google Shape;48;p7"/>
              <p:cNvSpPr txBox="1"/>
              <p:nvPr/>
            </p:nvSpPr>
            <p:spPr>
              <a:xfrm>
                <a:off x="2237" y="764"/>
                <a:ext cx="849" cy="24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" name="Google Shape;49;p7"/>
              <p:cNvSpPr txBox="1"/>
              <p:nvPr/>
            </p:nvSpPr>
            <p:spPr>
              <a:xfrm>
                <a:off x="2141" y="883"/>
                <a:ext cx="863" cy="24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Times New Roman"/>
                  <a:buNone/>
                </a:pPr>
                <a:r>
                  <a:t/>
                </a:r>
                <a:endParaRPr b="1" i="0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"/>
                  <a:buNone/>
                </a:pPr>
                <a:r>
                  <a:rPr b="1" i="0" lang="en-US" sz="1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Specialists</a:t>
                </a:r>
                <a:endParaRPr/>
              </a:p>
            </p:txBody>
          </p:sp>
          <p:sp>
            <p:nvSpPr>
              <p:cNvPr id="50" name="Google Shape;50;p7"/>
              <p:cNvSpPr txBox="1"/>
              <p:nvPr/>
            </p:nvSpPr>
            <p:spPr>
              <a:xfrm>
                <a:off x="3175" y="883"/>
                <a:ext cx="757" cy="24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Times New Roman"/>
                  <a:buNone/>
                </a:pPr>
                <a:r>
                  <a:t/>
                </a:r>
                <a:endParaRPr b="1" i="0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"/>
                  <a:buNone/>
                </a:pPr>
                <a:r>
                  <a:rPr b="1" i="0" lang="en-US" sz="1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Genral practioners</a:t>
                </a:r>
                <a:endParaRPr/>
              </a:p>
            </p:txBody>
          </p:sp>
          <p:sp>
            <p:nvSpPr>
              <p:cNvPr id="51" name="Google Shape;51;p7"/>
              <p:cNvSpPr/>
              <p:nvPr/>
            </p:nvSpPr>
            <p:spPr>
              <a:xfrm>
                <a:off x="2037" y="867"/>
                <a:ext cx="40" cy="272"/>
              </a:xfrm>
              <a:prstGeom prst="leftBrace">
                <a:avLst>
                  <a:gd fmla="val 8333" name="adj1"/>
                  <a:gd fmla="val 50000" name="adj2"/>
                </a:avLst>
              </a:prstGeom>
              <a:noFill/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2" name="Google Shape;52;p7"/>
              <p:cNvSpPr txBox="1"/>
              <p:nvPr/>
            </p:nvSpPr>
            <p:spPr>
              <a:xfrm>
                <a:off x="706" y="800"/>
                <a:ext cx="687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User </a:t>
                </a:r>
                <a:endParaRPr/>
              </a:p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information</a:t>
                </a:r>
                <a:endParaRPr/>
              </a:p>
            </p:txBody>
          </p:sp>
          <p:sp>
            <p:nvSpPr>
              <p:cNvPr id="53" name="Google Shape;53;p7"/>
              <p:cNvSpPr txBox="1"/>
              <p:nvPr/>
            </p:nvSpPr>
            <p:spPr>
              <a:xfrm>
                <a:off x="677" y="1265"/>
                <a:ext cx="823" cy="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Information</a:t>
                </a:r>
                <a:endParaRPr/>
              </a:p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distribution</a:t>
                </a:r>
                <a:endParaRPr/>
              </a:p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&amp; presentation</a:t>
                </a:r>
                <a:endParaRPr/>
              </a:p>
            </p:txBody>
          </p:sp>
          <p:sp>
            <p:nvSpPr>
              <p:cNvPr id="54" name="Google Shape;54;p7"/>
              <p:cNvSpPr txBox="1"/>
              <p:nvPr/>
            </p:nvSpPr>
            <p:spPr>
              <a:xfrm>
                <a:off x="2370" y="764"/>
                <a:ext cx="684" cy="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"/>
                  <a:buNone/>
                </a:pPr>
                <a:r>
                  <a:rPr b="1" i="0" lang="en-US" sz="1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administration</a:t>
                </a:r>
                <a:endParaRPr/>
              </a:p>
            </p:txBody>
          </p:sp>
          <p:sp>
            <p:nvSpPr>
              <p:cNvPr id="55" name="Google Shape;55;p7"/>
              <p:cNvSpPr txBox="1"/>
              <p:nvPr/>
            </p:nvSpPr>
            <p:spPr>
              <a:xfrm>
                <a:off x="3349" y="764"/>
                <a:ext cx="701" cy="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00"/>
                  <a:buFont typeface="Arial"/>
                  <a:buNone/>
                </a:pPr>
                <a:r>
                  <a:rPr b="1" i="0" lang="en-US" sz="13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hospitals</a:t>
                </a:r>
                <a:endParaRPr/>
              </a:p>
            </p:txBody>
          </p:sp>
          <p:sp>
            <p:nvSpPr>
              <p:cNvPr id="56" name="Google Shape;56;p7"/>
              <p:cNvSpPr/>
              <p:nvPr/>
            </p:nvSpPr>
            <p:spPr>
              <a:xfrm>
                <a:off x="1635" y="1266"/>
                <a:ext cx="60" cy="429"/>
              </a:xfrm>
              <a:prstGeom prst="leftBrace">
                <a:avLst>
                  <a:gd fmla="val 8333" name="adj1"/>
                  <a:gd fmla="val 50000" name="adj2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57" name="Google Shape;57;p7"/>
              <p:cNvCxnSpPr/>
              <p:nvPr/>
            </p:nvCxnSpPr>
            <p:spPr>
              <a:xfrm rot="10800000">
                <a:off x="3867" y="1166"/>
                <a:ext cx="0" cy="181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lt2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sp>
            <p:nvSpPr>
              <p:cNvPr id="58" name="Google Shape;58;p7"/>
              <p:cNvSpPr txBox="1"/>
              <p:nvPr/>
            </p:nvSpPr>
            <p:spPr>
              <a:xfrm>
                <a:off x="2454" y="1114"/>
                <a:ext cx="346" cy="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LAN</a:t>
                </a:r>
                <a:endParaRPr/>
              </a:p>
            </p:txBody>
          </p:sp>
          <p:sp>
            <p:nvSpPr>
              <p:cNvPr id="59" name="Google Shape;59;p7"/>
              <p:cNvSpPr txBox="1"/>
              <p:nvPr/>
            </p:nvSpPr>
            <p:spPr>
              <a:xfrm>
                <a:off x="3884" y="1115"/>
                <a:ext cx="384" cy="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WAN</a:t>
                </a:r>
                <a:endParaRPr/>
              </a:p>
            </p:txBody>
          </p:sp>
          <p:cxnSp>
            <p:nvCxnSpPr>
              <p:cNvPr id="60" name="Google Shape;60;p7"/>
              <p:cNvCxnSpPr/>
              <p:nvPr/>
            </p:nvCxnSpPr>
            <p:spPr>
              <a:xfrm flipH="1" rot="10800000">
                <a:off x="2450" y="1154"/>
                <a:ext cx="4" cy="2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lt2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sp>
            <p:nvSpPr>
              <p:cNvPr id="61" name="Google Shape;61;p7"/>
              <p:cNvSpPr txBox="1"/>
              <p:nvPr/>
            </p:nvSpPr>
            <p:spPr>
              <a:xfrm>
                <a:off x="1855" y="1347"/>
                <a:ext cx="1303" cy="227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In-huis distributie</a:t>
                </a:r>
                <a:endParaRPr/>
              </a:p>
            </p:txBody>
          </p:sp>
          <p:sp>
            <p:nvSpPr>
              <p:cNvPr id="62" name="Google Shape;62;p7"/>
              <p:cNvSpPr txBox="1"/>
              <p:nvPr/>
            </p:nvSpPr>
            <p:spPr>
              <a:xfrm>
                <a:off x="3250" y="1347"/>
                <a:ext cx="1330" cy="227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ctr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Telemedicine</a:t>
                </a:r>
                <a:endParaRPr/>
              </a:p>
            </p:txBody>
          </p:sp>
        </p:grpSp>
      </p:grpSp>
      <p:grpSp>
        <p:nvGrpSpPr>
          <p:cNvPr id="63" name="Google Shape;63;p7"/>
          <p:cNvGrpSpPr/>
          <p:nvPr/>
        </p:nvGrpSpPr>
        <p:grpSpPr>
          <a:xfrm>
            <a:off x="1393825" y="3714750"/>
            <a:ext cx="8783637" cy="2706687"/>
            <a:chOff x="706" y="2342"/>
            <a:chExt cx="4920" cy="1706"/>
          </a:xfrm>
        </p:grpSpPr>
        <p:cxnSp>
          <p:nvCxnSpPr>
            <p:cNvPr id="64" name="Google Shape;64;p7"/>
            <p:cNvCxnSpPr/>
            <p:nvPr/>
          </p:nvCxnSpPr>
          <p:spPr>
            <a:xfrm rot="10800000">
              <a:off x="2648" y="2357"/>
              <a:ext cx="0" cy="27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" name="Google Shape;65;p7"/>
            <p:cNvCxnSpPr/>
            <p:nvPr/>
          </p:nvCxnSpPr>
          <p:spPr>
            <a:xfrm flipH="1" rot="10800000">
              <a:off x="3214" y="2369"/>
              <a:ext cx="4" cy="262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" name="Google Shape;66;p7"/>
            <p:cNvCxnSpPr/>
            <p:nvPr/>
          </p:nvCxnSpPr>
          <p:spPr>
            <a:xfrm flipH="1" rot="10800000">
              <a:off x="2082" y="2342"/>
              <a:ext cx="4" cy="289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" name="Google Shape;67;p7"/>
            <p:cNvCxnSpPr/>
            <p:nvPr/>
          </p:nvCxnSpPr>
          <p:spPr>
            <a:xfrm rot="10800000">
              <a:off x="5191" y="2351"/>
              <a:ext cx="0" cy="338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" name="Google Shape;68;p7"/>
            <p:cNvCxnSpPr/>
            <p:nvPr/>
          </p:nvCxnSpPr>
          <p:spPr>
            <a:xfrm flipH="1" rot="10800000">
              <a:off x="3774" y="2369"/>
              <a:ext cx="4" cy="262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" name="Google Shape;69;p7"/>
            <p:cNvCxnSpPr/>
            <p:nvPr/>
          </p:nvCxnSpPr>
          <p:spPr>
            <a:xfrm rot="10800000">
              <a:off x="4348" y="2370"/>
              <a:ext cx="0" cy="261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70" name="Google Shape;70;p7"/>
            <p:cNvGrpSpPr/>
            <p:nvPr/>
          </p:nvGrpSpPr>
          <p:grpSpPr>
            <a:xfrm>
              <a:off x="706" y="2483"/>
              <a:ext cx="4920" cy="1565"/>
              <a:chOff x="706" y="2483"/>
              <a:chExt cx="4920" cy="1565"/>
            </a:xfrm>
          </p:grpSpPr>
          <p:sp>
            <p:nvSpPr>
              <p:cNvPr id="71" name="Google Shape;71;p7"/>
              <p:cNvSpPr txBox="1"/>
              <p:nvPr/>
            </p:nvSpPr>
            <p:spPr>
              <a:xfrm>
                <a:off x="706" y="2878"/>
                <a:ext cx="73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Information</a:t>
                </a:r>
                <a:endParaRPr/>
              </a:p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3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rgbClr val="FFFF31"/>
                    </a:solidFill>
                    <a:latin typeface="Arial"/>
                    <a:ea typeface="Arial"/>
                    <a:cs typeface="Arial"/>
                    <a:sym typeface="Arial"/>
                  </a:rPr>
                  <a:t>generators</a:t>
                </a:r>
                <a:endParaRPr/>
              </a:p>
            </p:txBody>
          </p:sp>
          <p:sp>
            <p:nvSpPr>
              <p:cNvPr id="72" name="Google Shape;72;p7"/>
              <p:cNvSpPr txBox="1"/>
              <p:nvPr/>
            </p:nvSpPr>
            <p:spPr>
              <a:xfrm>
                <a:off x="2584" y="3442"/>
                <a:ext cx="1265" cy="187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Modalities/equipment</a:t>
                </a:r>
                <a:endParaRPr/>
              </a:p>
            </p:txBody>
          </p:sp>
          <p:sp>
            <p:nvSpPr>
              <p:cNvPr id="73" name="Google Shape;73;p7"/>
              <p:cNvSpPr/>
              <p:nvPr/>
            </p:nvSpPr>
            <p:spPr>
              <a:xfrm>
                <a:off x="1635" y="2521"/>
                <a:ext cx="60" cy="1080"/>
              </a:xfrm>
              <a:prstGeom prst="leftBrace">
                <a:avLst>
                  <a:gd fmla="val 8333" name="adj1"/>
                  <a:gd fmla="val 50000" name="adj2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" name="Google Shape;74;p7"/>
              <p:cNvSpPr txBox="1"/>
              <p:nvPr/>
            </p:nvSpPr>
            <p:spPr>
              <a:xfrm>
                <a:off x="4649" y="2898"/>
                <a:ext cx="105" cy="1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...</a:t>
                </a:r>
                <a:endParaRPr/>
              </a:p>
            </p:txBody>
          </p:sp>
          <p:sp>
            <p:nvSpPr>
              <p:cNvPr id="75" name="Google Shape;75;p7"/>
              <p:cNvSpPr txBox="1"/>
              <p:nvPr/>
            </p:nvSpPr>
            <p:spPr>
              <a:xfrm flipH="1" rot="-5400000">
                <a:off x="1683" y="2746"/>
                <a:ext cx="819" cy="472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Radiology    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900"/>
                  <a:buFont typeface="Times New Roman"/>
                  <a:buNone/>
                </a:pPr>
                <a:r>
                  <a:t/>
                </a:r>
                <a:endParaRPr b="1" i="0" sz="19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9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7"/>
              <p:cNvSpPr txBox="1"/>
              <p:nvPr/>
            </p:nvSpPr>
            <p:spPr>
              <a:xfrm flipH="1" rot="-5400000">
                <a:off x="2266" y="2711"/>
                <a:ext cx="863" cy="55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Cardiology    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7"/>
              <p:cNvSpPr txBox="1"/>
              <p:nvPr/>
            </p:nvSpPr>
            <p:spPr>
              <a:xfrm flipH="1" rot="-5400000">
                <a:off x="2841" y="2709"/>
                <a:ext cx="850" cy="551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Pathology     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7"/>
              <p:cNvSpPr txBox="1"/>
              <p:nvPr/>
            </p:nvSpPr>
            <p:spPr>
              <a:xfrm flipH="1" rot="-5400000">
                <a:off x="3431" y="2713"/>
                <a:ext cx="801" cy="55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Laboratores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/>
              </a:p>
            </p:txBody>
          </p:sp>
          <p:sp>
            <p:nvSpPr>
              <p:cNvPr id="79" name="Google Shape;79;p7"/>
              <p:cNvSpPr txBox="1"/>
              <p:nvPr/>
            </p:nvSpPr>
            <p:spPr>
              <a:xfrm flipH="1" rot="-5400000">
                <a:off x="3894" y="2711"/>
                <a:ext cx="1006" cy="550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Dispenseray      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7"/>
              <p:cNvSpPr txBox="1"/>
              <p:nvPr/>
            </p:nvSpPr>
            <p:spPr>
              <a:xfrm flipH="1" rot="-5400000">
                <a:off x="4834" y="2646"/>
                <a:ext cx="913" cy="671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2700000" dist="35921">
                  <a:schemeClr val="accent2"/>
                </a:outerShdw>
              </a:effectLst>
            </p:spPr>
            <p:txBody>
              <a:bodyPr anchorCtr="0" anchor="t" bIns="45725" lIns="91425" spcFirstLastPara="1" rIns="91425" wrap="square" tIns="4572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b="1" i="0" lang="en-US" sz="1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Administration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imes New Roman"/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1" name="Google Shape;81;p7"/>
              <p:cNvGrpSpPr/>
              <p:nvPr/>
            </p:nvGrpSpPr>
            <p:grpSpPr>
              <a:xfrm>
                <a:off x="1766" y="3784"/>
                <a:ext cx="2889" cy="264"/>
                <a:chOff x="1773" y="3688"/>
                <a:chExt cx="2889" cy="264"/>
              </a:xfrm>
            </p:grpSpPr>
            <p:sp>
              <p:nvSpPr>
                <p:cNvPr id="82" name="Google Shape;82;p7"/>
                <p:cNvSpPr/>
                <p:nvPr/>
              </p:nvSpPr>
              <p:spPr>
                <a:xfrm>
                  <a:off x="1775" y="3688"/>
                  <a:ext cx="2887" cy="255"/>
                </a:xfrm>
                <a:custGeom>
                  <a:rect b="b" l="l" r="r" t="t"/>
                  <a:pathLst>
                    <a:path extrusionOk="0" h="208" w="2080">
                      <a:moveTo>
                        <a:pt x="0" y="0"/>
                      </a:moveTo>
                      <a:lnTo>
                        <a:pt x="0" y="208"/>
                      </a:lnTo>
                      <a:lnTo>
                        <a:pt x="2080" y="2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1E1E1"/>
                </a:solidFill>
                <a:ln cap="flat" cmpd="sng" w="12700">
                  <a:solidFill>
                    <a:schemeClr val="accent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25" lIns="91425" spcFirstLastPara="1" rIns="91425" wrap="square" tIns="457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83" name="Google Shape;83;p7"/>
                <p:cNvSpPr txBox="1"/>
                <p:nvPr/>
              </p:nvSpPr>
              <p:spPr>
                <a:xfrm>
                  <a:off x="1773" y="3773"/>
                  <a:ext cx="345" cy="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25" lIns="91425" spcFirstLastPara="1" rIns="91425" wrap="square" tIns="45725">
                  <a:noAutofit/>
                </a:bodyPr>
                <a:lstStyle/>
                <a:p>
                  <a:pPr indent="0" lvl="0" marL="0" marR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1" i="0" lang="en-US" sz="1400" u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data</a:t>
                  </a:r>
                  <a:endParaRPr/>
                </a:p>
              </p:txBody>
            </p:sp>
          </p:grpSp>
        </p:grpSp>
      </p:grpSp>
      <p:grpSp>
        <p:nvGrpSpPr>
          <p:cNvPr id="84" name="Google Shape;84;p7"/>
          <p:cNvGrpSpPr/>
          <p:nvPr/>
        </p:nvGrpSpPr>
        <p:grpSpPr>
          <a:xfrm>
            <a:off x="1179512" y="2762250"/>
            <a:ext cx="8478837" cy="898525"/>
            <a:chOff x="692" y="1769"/>
            <a:chExt cx="4689" cy="688"/>
          </a:xfrm>
        </p:grpSpPr>
        <p:sp>
          <p:nvSpPr>
            <p:cNvPr id="85" name="Google Shape;85;p7"/>
            <p:cNvSpPr txBox="1"/>
            <p:nvPr/>
          </p:nvSpPr>
          <p:spPr>
            <a:xfrm>
              <a:off x="692" y="1945"/>
              <a:ext cx="795" cy="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3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rgbClr val="FFFF31"/>
                  </a:solidFill>
                  <a:latin typeface="Arial"/>
                  <a:ea typeface="Arial"/>
                  <a:cs typeface="Arial"/>
                  <a:sym typeface="Arial"/>
                </a:rPr>
                <a:t>Clinical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3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rgbClr val="FFFF31"/>
                  </a:solidFill>
                  <a:latin typeface="Arial"/>
                  <a:ea typeface="Arial"/>
                  <a:cs typeface="Arial"/>
                  <a:sym typeface="Arial"/>
                </a:rPr>
                <a:t>information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3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rgbClr val="FFFF31"/>
                  </a:solidFill>
                  <a:latin typeface="Arial"/>
                  <a:ea typeface="Arial"/>
                  <a:cs typeface="Arial"/>
                  <a:sym typeface="Arial"/>
                </a:rPr>
                <a:t>management</a:t>
              </a:r>
              <a:endParaRPr/>
            </a:p>
          </p:txBody>
        </p:sp>
        <p:cxnSp>
          <p:nvCxnSpPr>
            <p:cNvPr id="86" name="Google Shape;86;p7"/>
            <p:cNvCxnSpPr/>
            <p:nvPr/>
          </p:nvCxnSpPr>
          <p:spPr>
            <a:xfrm>
              <a:off x="2640" y="2042"/>
              <a:ext cx="0" cy="31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87" name="Google Shape;87;p7"/>
            <p:cNvSpPr/>
            <p:nvPr/>
          </p:nvSpPr>
          <p:spPr>
            <a:xfrm>
              <a:off x="1635" y="1769"/>
              <a:ext cx="64" cy="656"/>
            </a:xfrm>
            <a:prstGeom prst="lef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8" name="Google Shape;88;p7"/>
            <p:cNvCxnSpPr/>
            <p:nvPr/>
          </p:nvCxnSpPr>
          <p:spPr>
            <a:xfrm>
              <a:off x="4541" y="1924"/>
              <a:ext cx="185" cy="3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" name="Google Shape;89;p7"/>
            <p:cNvCxnSpPr/>
            <p:nvPr/>
          </p:nvCxnSpPr>
          <p:spPr>
            <a:xfrm>
              <a:off x="3769" y="2001"/>
              <a:ext cx="4" cy="363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" name="Google Shape;90;p7"/>
            <p:cNvCxnSpPr/>
            <p:nvPr/>
          </p:nvCxnSpPr>
          <p:spPr>
            <a:xfrm>
              <a:off x="4348" y="2042"/>
              <a:ext cx="0" cy="31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" name="Google Shape;91;p7"/>
            <p:cNvCxnSpPr/>
            <p:nvPr/>
          </p:nvCxnSpPr>
          <p:spPr>
            <a:xfrm>
              <a:off x="5191" y="2042"/>
              <a:ext cx="0" cy="31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92" name="Google Shape;92;p7"/>
            <p:cNvSpPr txBox="1"/>
            <p:nvPr/>
          </p:nvSpPr>
          <p:spPr>
            <a:xfrm>
              <a:off x="2165" y="1805"/>
              <a:ext cx="2108" cy="522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Electr.pat. Record                  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None/>
              </a:pPr>
              <a:r>
                <a:t/>
              </a:r>
              <a:endParaRPr b="1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"/>
            <p:cNvSpPr txBox="1"/>
            <p:nvPr/>
          </p:nvSpPr>
          <p:spPr>
            <a:xfrm>
              <a:off x="5034" y="1805"/>
              <a:ext cx="221" cy="17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</a:t>
              </a:r>
              <a:endParaRPr/>
            </a:p>
          </p:txBody>
        </p:sp>
        <p:sp>
          <p:nvSpPr>
            <p:cNvPr id="94" name="Google Shape;94;p7"/>
            <p:cNvSpPr txBox="1"/>
            <p:nvPr/>
          </p:nvSpPr>
          <p:spPr>
            <a:xfrm>
              <a:off x="4237" y="2176"/>
              <a:ext cx="214" cy="17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PIS</a:t>
              </a:r>
              <a:endParaRPr/>
            </a:p>
          </p:txBody>
        </p:sp>
        <p:sp>
          <p:nvSpPr>
            <p:cNvPr id="95" name="Google Shape;95;p7"/>
            <p:cNvSpPr txBox="1"/>
            <p:nvPr/>
          </p:nvSpPr>
          <p:spPr>
            <a:xfrm>
              <a:off x="3671" y="2176"/>
              <a:ext cx="209" cy="17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LIS</a:t>
              </a:r>
              <a:endParaRPr/>
            </a:p>
          </p:txBody>
        </p:sp>
        <p:sp>
          <p:nvSpPr>
            <p:cNvPr id="96" name="Google Shape;96;p7"/>
            <p:cNvSpPr txBox="1"/>
            <p:nvPr/>
          </p:nvSpPr>
          <p:spPr>
            <a:xfrm>
              <a:off x="5003" y="2176"/>
              <a:ext cx="378" cy="17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Admin</a:t>
              </a:r>
              <a:endParaRPr/>
            </a:p>
          </p:txBody>
        </p:sp>
        <p:sp>
          <p:nvSpPr>
            <p:cNvPr id="97" name="Google Shape;97;p7"/>
            <p:cNvSpPr txBox="1"/>
            <p:nvPr/>
          </p:nvSpPr>
          <p:spPr>
            <a:xfrm>
              <a:off x="2538" y="2174"/>
              <a:ext cx="221" cy="17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accent2"/>
              </a:outerShdw>
            </a:effectLst>
          </p:spPr>
          <p:txBody>
            <a:bodyPr anchorCtr="0" anchor="t" bIns="45725" lIns="91425" spcFirstLastPara="1" rIns="91425" wrap="square" tIns="4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RIS</a:t>
              </a:r>
              <a:endParaRPr/>
            </a:p>
          </p:txBody>
        </p:sp>
      </p:grpSp>
      <p:grpSp>
        <p:nvGrpSpPr>
          <p:cNvPr id="98" name="Google Shape;98;p7"/>
          <p:cNvGrpSpPr/>
          <p:nvPr/>
        </p:nvGrpSpPr>
        <p:grpSpPr>
          <a:xfrm>
            <a:off x="3771900" y="2133600"/>
            <a:ext cx="3743325" cy="2600325"/>
            <a:chOff x="1808" y="1293"/>
            <a:chExt cx="2816" cy="2117"/>
          </a:xfrm>
        </p:grpSpPr>
        <p:sp>
          <p:nvSpPr>
            <p:cNvPr id="99" name="Google Shape;99;p7"/>
            <p:cNvSpPr/>
            <p:nvPr/>
          </p:nvSpPr>
          <p:spPr>
            <a:xfrm>
              <a:off x="1827" y="2306"/>
              <a:ext cx="527" cy="1104"/>
            </a:xfrm>
            <a:prstGeom prst="rect">
              <a:avLst/>
            </a:prstGeom>
            <a:solidFill>
              <a:schemeClr val="accent1">
                <a:alpha val="49803"/>
              </a:scheme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1808" y="1293"/>
              <a:ext cx="1394" cy="353"/>
            </a:xfrm>
            <a:prstGeom prst="rect">
              <a:avLst/>
            </a:prstGeom>
            <a:solidFill>
              <a:schemeClr val="accent1">
                <a:alpha val="49803"/>
              </a:scheme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2403" y="1388"/>
              <a:ext cx="203" cy="164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1989" y="2775"/>
              <a:ext cx="203" cy="166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3230" y="1294"/>
              <a:ext cx="1394" cy="353"/>
            </a:xfrm>
            <a:prstGeom prst="rect">
              <a:avLst/>
            </a:prstGeom>
            <a:solidFill>
              <a:schemeClr val="accent1">
                <a:alpha val="49803"/>
              </a:scheme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3826" y="1388"/>
              <a:ext cx="202" cy="164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grpSp>
        <p:nvGrpSpPr>
          <p:cNvPr id="105" name="Google Shape;105;p7"/>
          <p:cNvGrpSpPr/>
          <p:nvPr/>
        </p:nvGrpSpPr>
        <p:grpSpPr>
          <a:xfrm>
            <a:off x="3751262" y="2667000"/>
            <a:ext cx="5222875" cy="2568575"/>
            <a:chOff x="1905" y="1719"/>
            <a:chExt cx="2925" cy="1617"/>
          </a:xfrm>
        </p:grpSpPr>
        <p:sp>
          <p:nvSpPr>
            <p:cNvPr id="106" name="Google Shape;106;p7"/>
            <p:cNvSpPr/>
            <p:nvPr/>
          </p:nvSpPr>
          <p:spPr>
            <a:xfrm rot="5400000">
              <a:off x="2543" y="1237"/>
              <a:ext cx="456" cy="1732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rgbClr val="FF3300">
                <a:alpha val="49803"/>
              </a:srgb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2389" y="2571"/>
              <a:ext cx="1705" cy="76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3300">
                <a:alpha val="49803"/>
              </a:srgb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3814" y="1719"/>
              <a:ext cx="1016" cy="764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3300">
                <a:alpha val="49803"/>
              </a:srgbClr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2669" y="2021"/>
              <a:ext cx="203" cy="164"/>
            </a:xfrm>
            <a:prstGeom prst="ellipse">
              <a:avLst/>
            </a:prstGeom>
            <a:solidFill>
              <a:srgbClr val="FF3300"/>
            </a:solidFill>
            <a:ln cap="flat" cmpd="sng" w="12700">
              <a:solidFill>
                <a:srgbClr val="333333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3060" y="2869"/>
              <a:ext cx="203" cy="164"/>
            </a:xfrm>
            <a:prstGeom prst="ellipse">
              <a:avLst/>
            </a:prstGeom>
            <a:solidFill>
              <a:srgbClr val="FF3300"/>
            </a:solidFill>
            <a:ln cap="flat" cmpd="sng" w="12700">
              <a:solidFill>
                <a:srgbClr val="333333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4221" y="2018"/>
              <a:ext cx="203" cy="165"/>
            </a:xfrm>
            <a:prstGeom prst="ellipse">
              <a:avLst/>
            </a:prstGeom>
            <a:solidFill>
              <a:srgbClr val="FF3300"/>
            </a:solidFill>
            <a:ln cap="flat" cmpd="sng" w="12700">
              <a:solidFill>
                <a:srgbClr val="333333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5921">
                <a:schemeClr val="lt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</p:grpSp>
      <p:sp>
        <p:nvSpPr>
          <p:cNvPr id="112" name="Google Shape;112;p7"/>
          <p:cNvSpPr txBox="1"/>
          <p:nvPr/>
        </p:nvSpPr>
        <p:spPr>
          <a:xfrm>
            <a:off x="1714500" y="0"/>
            <a:ext cx="6262687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31"/>
              </a:buClr>
              <a:buSzPts val="6000"/>
              <a:buFont typeface="Times New Roman"/>
              <a:buNone/>
            </a:pPr>
            <a:r>
              <a:rPr b="1" i="0" lang="en-US" sz="6000" u="none">
                <a:solidFill>
                  <a:srgbClr val="FFFF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UMC St. Radboud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EU teleradiology initiative</a:t>
            </a:r>
            <a:endParaRPr/>
          </a:p>
        </p:txBody>
      </p:sp>
      <p:sp>
        <p:nvSpPr>
          <p:cNvPr id="118" name="Google Shape;118;p8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Radiology is a service industry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Accessibility of information independent of location! Sparsely populated areas eg. (both radiologists shortage and small hospitals)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 readings for general rads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Tertiary ‘second opinion’ reads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So what is important</a:t>
            </a:r>
            <a:r>
              <a:rPr b="0" i="0" lang="en-US" sz="4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124" name="Google Shape;124;p9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 of ‘digitalization’ on 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1. Space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2. Personnel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3. Finances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4. Legal issues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8111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30" name="Google Shape;130;p10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8111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6200"/>
            <a:ext cx="10285412" cy="6856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9300" y="1905000"/>
            <a:ext cx="3171825" cy="206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5025" y="4262437"/>
            <a:ext cx="3125787" cy="203676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1"/>
          <p:cNvSpPr txBox="1"/>
          <p:nvPr/>
        </p:nvSpPr>
        <p:spPr>
          <a:xfrm>
            <a:off x="1028700" y="-519112"/>
            <a:ext cx="7715250" cy="1647825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t/>
            </a:r>
            <a:endParaRPr b="1" i="0" sz="4800" u="none">
              <a:solidFill>
                <a:srgbClr val="FAFD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FAFD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rPr>
              <a:t>Space= exit film</a:t>
            </a:r>
            <a:endParaRPr/>
          </a:p>
        </p:txBody>
      </p:sp>
      <p:pic>
        <p:nvPicPr>
          <p:cNvPr id="139" name="Google Shape;13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7325" y="1828800"/>
            <a:ext cx="325755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1600" y="4114800"/>
            <a:ext cx="3343275" cy="217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Area=$’s</a:t>
            </a:r>
            <a:endParaRPr/>
          </a:p>
        </p:txBody>
      </p:sp>
      <p:pic>
        <p:nvPicPr>
          <p:cNvPr id="146" name="Google Shape;146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875" y="1752600"/>
            <a:ext cx="5572125" cy="26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"/>
          <p:cNvSpPr txBox="1"/>
          <p:nvPr/>
        </p:nvSpPr>
        <p:spPr>
          <a:xfrm>
            <a:off x="1285875" y="4572000"/>
            <a:ext cx="6065837" cy="1300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300 sq. Meter@ euro 1.000: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Valuable budget tool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>
            <p:ph type="title"/>
          </p:nvPr>
        </p:nvSpPr>
        <p:spPr>
          <a:xfrm>
            <a:off x="409575" y="457200"/>
            <a:ext cx="9877425" cy="557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Workflow re-engineering leads to team effort:</a:t>
            </a:r>
            <a:endParaRPr/>
          </a:p>
        </p:txBody>
      </p:sp>
      <p:sp>
        <p:nvSpPr>
          <p:cNvPr id="153" name="Google Shape;153;p13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Quicker image generation</a:t>
            </a:r>
            <a:endParaRPr/>
          </a:p>
          <a:p>
            <a:pPr indent="-366712" lvl="0" marL="366712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Quicker archiving</a:t>
            </a:r>
            <a:endParaRPr/>
          </a:p>
          <a:p>
            <a:pPr indent="-366712" lvl="0" marL="366712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Quicker reporting</a:t>
            </a:r>
            <a:endParaRPr/>
          </a:p>
          <a:p>
            <a:pPr indent="-366712" lvl="0" marL="366712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Scanning of request forms</a:t>
            </a:r>
            <a:endParaRPr/>
          </a:p>
          <a:p>
            <a:pPr indent="-366712" lvl="0" marL="366712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Consequences: </a:t>
            </a:r>
            <a:endParaRPr/>
          </a:p>
          <a:p>
            <a:pPr indent="-306387" lvl="1" marL="795337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Faster communication with clinicians/patients</a:t>
            </a:r>
            <a:endParaRPr/>
          </a:p>
          <a:p>
            <a:pPr indent="-306387" lvl="1" marL="795337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Results used to be 2 days, now 2 minutes a problem!</a:t>
            </a:r>
            <a:endParaRPr/>
          </a:p>
          <a:p>
            <a:pPr indent="-306387" lvl="1" marL="795337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Cave: Achievement of today, baseline of tomorrow</a:t>
            </a:r>
            <a:endParaRPr/>
          </a:p>
          <a:p>
            <a:pPr indent="-306387" lvl="1" marL="795337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Thus: get entire clinical team to buy into the concept.</a:t>
            </a:r>
            <a:endParaRPr/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0750" y="2133600"/>
            <a:ext cx="26162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 txBox="1"/>
          <p:nvPr>
            <p:ph type="title"/>
          </p:nvPr>
        </p:nvSpPr>
        <p:spPr>
          <a:xfrm>
            <a:off x="600075" y="457200"/>
            <a:ext cx="8572500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ICT profile changes</a:t>
            </a:r>
            <a:endParaRPr/>
          </a:p>
        </p:txBody>
      </p:sp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428625" y="1905000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More in-house ICT knowledge/experience/ presence needed 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Technical and ICT issues interrelated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Weakest link issues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Upgrade moments more complex} web-based applications are the exception!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Quality control issues</a:t>
            </a:r>
            <a:endParaRPr/>
          </a:p>
          <a:p>
            <a:pPr indent="-306387" lvl="1" marL="79533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Workstations: luminescence etc.</a:t>
            </a:r>
            <a:endParaRPr/>
          </a:p>
          <a:p>
            <a:pPr indent="-306387" lvl="1" marL="79533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Image quality</a:t>
            </a:r>
            <a:endParaRPr/>
          </a:p>
          <a:p>
            <a:pPr indent="-306387" lvl="1" marL="79533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Uptime and response time issues</a:t>
            </a:r>
            <a:endParaRPr/>
          </a:p>
          <a:p>
            <a:pPr indent="-239711" lvl="0" marL="36671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/>
          <p:nvPr/>
        </p:nvSpPr>
        <p:spPr>
          <a:xfrm>
            <a:off x="1171575" y="355600"/>
            <a:ext cx="77152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D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rPr>
              <a:t>Infrastructure maintenance!!</a:t>
            </a:r>
            <a:endParaRPr/>
          </a:p>
        </p:txBody>
      </p:sp>
      <p:pic>
        <p:nvPicPr>
          <p:cNvPr id="166" name="Google Shape;16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0675" y="4114800"/>
            <a:ext cx="3514725" cy="22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600" y="1828800"/>
            <a:ext cx="3429000" cy="223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0675" y="1828800"/>
            <a:ext cx="3343275" cy="217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1600" y="4114800"/>
            <a:ext cx="3429000" cy="22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14400"/>
            <a:ext cx="3417887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6"/>
          <p:cNvSpPr txBox="1"/>
          <p:nvPr>
            <p:ph type="title"/>
          </p:nvPr>
        </p:nvSpPr>
        <p:spPr>
          <a:xfrm>
            <a:off x="455612" y="171450"/>
            <a:ext cx="87630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advanced applications: costly but have become standard practice</a:t>
            </a:r>
            <a:endParaRPr/>
          </a:p>
        </p:txBody>
      </p:sp>
      <p:pic>
        <p:nvPicPr>
          <p:cNvPr id="176" name="Google Shape;1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7925" y="914400"/>
            <a:ext cx="3783012" cy="24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9562" y="3097212"/>
            <a:ext cx="3370262" cy="3151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05200" y="914400"/>
            <a:ext cx="2589212" cy="224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57550" y="3124200"/>
            <a:ext cx="3429000" cy="30480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Finances:</a:t>
            </a:r>
            <a:r>
              <a:rPr b="0" i="0" lang="en-US" sz="4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85" name="Google Shape;185;p17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Everybody talks ROI, rubbish!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but, the $’s make a good story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- pure facts of costs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- ‘virtual’ and real savings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$’s:</a:t>
            </a:r>
            <a:endParaRPr/>
          </a:p>
        </p:txBody>
      </p:sp>
      <p:sp>
        <p:nvSpPr>
          <p:cNvPr id="191" name="Google Shape;191;p18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imes New Roman"/>
              <a:buChar char="•"/>
            </a:pPr>
            <a:r>
              <a:rPr b="1" i="1" lang="en-US" sz="28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Annual cost (private hospital belgium)</a:t>
            </a:r>
            <a:br>
              <a:rPr b="1" i="1" lang="en-US" sz="28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1" lang="en-US" sz="28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</a:t>
            </a:r>
            <a:r>
              <a:rPr b="1" i="1" lang="en-US" sz="2800" u="non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Conventional   Phosphor    Filmless</a:t>
            </a:r>
            <a:endParaRPr b="1" i="1" sz="2800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53987" lvl="1" marL="795337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t/>
            </a:r>
            <a:endParaRPr b="1" i="1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447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FF"/>
              </a:buClr>
              <a:buSzPts val="2100"/>
              <a:buFont typeface="Times New Roman"/>
              <a:buChar char="–"/>
            </a:pPr>
            <a:r>
              <a:rPr b="1" i="1" lang="en-US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distribution</a:t>
            </a:r>
            <a:r>
              <a:rPr b="1" i="1" lang="en-US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i="1" lang="en-US" sz="2100" u="none" cap="none" strike="noStrik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€415.229        €268.878       </a:t>
            </a:r>
            <a:r>
              <a:rPr b="1" i="1" lang="en-US" sz="21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€ 23.328</a:t>
            </a:r>
            <a:endParaRPr/>
          </a:p>
          <a:p>
            <a:pPr indent="-11112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t/>
            </a:r>
            <a:endParaRPr b="1" i="1" sz="2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447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FF"/>
              </a:buClr>
              <a:buSzPts val="2100"/>
              <a:buFont typeface="Times New Roman"/>
              <a:buChar char="–"/>
            </a:pPr>
            <a:r>
              <a:rPr b="1" i="1" lang="en-US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processing</a:t>
            </a:r>
            <a:r>
              <a:rPr b="1" i="1" lang="en-US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b="1" i="1" lang="en-US" sz="21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€ 31.316</a:t>
            </a:r>
            <a:r>
              <a:rPr b="1" i="1" lang="en-US" sz="2100" u="none" cap="none" strike="noStrik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€ 102.717      €410.016</a:t>
            </a:r>
            <a:endParaRPr b="1" i="1" sz="2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1112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t/>
            </a:r>
            <a:endParaRPr b="1" i="1" sz="2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447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FF"/>
              </a:buClr>
              <a:buSzPts val="2100"/>
              <a:buFont typeface="Times New Roman"/>
              <a:buChar char="–"/>
            </a:pPr>
            <a:r>
              <a:rPr b="1" i="1" lang="en-US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Personnel  </a:t>
            </a:r>
            <a:r>
              <a:rPr b="1" i="1" lang="en-US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b="1" i="1" lang="en-US" sz="2100" u="none" cap="none" strike="noStrik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€1.098.440       €1.098.440     </a:t>
            </a:r>
            <a:r>
              <a:rPr b="1" i="1" lang="en-US" sz="21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€923.807</a:t>
            </a:r>
            <a:endParaRPr/>
          </a:p>
          <a:p>
            <a:pPr indent="-11112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t/>
            </a:r>
            <a:endParaRPr b="1" i="1" sz="2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447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FF"/>
              </a:buClr>
              <a:buSzPts val="2100"/>
              <a:buFont typeface="Times New Roman"/>
              <a:buChar char="–"/>
            </a:pPr>
            <a:r>
              <a:rPr b="1" i="1" lang="en-US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Total </a:t>
            </a:r>
            <a:r>
              <a:rPr b="1" i="1" lang="en-US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</a:t>
            </a:r>
            <a:r>
              <a:rPr b="1" i="1" lang="en-US" sz="2100" u="none" cap="none" strike="noStrike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€1.544.986       €1.470.036   </a:t>
            </a:r>
            <a:r>
              <a:rPr b="1" i="1" lang="en-US" sz="21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€1.357.153</a:t>
            </a:r>
            <a:endParaRPr/>
          </a:p>
          <a:p>
            <a:pPr indent="-24447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 New Roman"/>
              <a:buNone/>
            </a:pPr>
            <a:r>
              <a:rPr b="1" i="1" lang="en-US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NICE, but not the ENTIRE story!</a:t>
            </a:r>
            <a:endParaRPr/>
          </a:p>
          <a:p>
            <a:pPr indent="-111125" lvl="2" marL="1222375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FF"/>
              </a:buClr>
              <a:buSzPts val="2100"/>
              <a:buFont typeface="Times New Roman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6712" lvl="0" marL="366712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-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$’s and sense:</a:t>
            </a:r>
            <a:endParaRPr/>
          </a:p>
        </p:txBody>
      </p:sp>
      <p:sp>
        <p:nvSpPr>
          <p:cNvPr id="197" name="Google Shape;197;p19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more film: -euro 555.000/yr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Decrease FTE’s: -euro 245.000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 ‘digital’ FTE’s: +euro 95.000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Increased production 11%/yr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Continued production &lt;people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Fewer rooms/# modalities conventional</a:t>
            </a:r>
            <a:endParaRPr/>
          </a:p>
          <a:p>
            <a:pPr indent="-138111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 txBox="1"/>
          <p:nvPr/>
        </p:nvSpPr>
        <p:spPr>
          <a:xfrm>
            <a:off x="0" y="304800"/>
            <a:ext cx="10287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125" lIns="92250" spcFirstLastPara="1" rIns="92250" wrap="square" tIns="46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D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rPr>
              <a:t>Teleconsulting</a:t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771525" y="1600200"/>
            <a:ext cx="1028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125" lIns="92250" spcFirstLastPara="1" rIns="92250" wrap="square" tIns="46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342900" y="3746500"/>
            <a:ext cx="9086850" cy="264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1" i="0" sz="2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D0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From home or elsewhere: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 Infrastucture: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Citrix (server based computing)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VPN ( Virtual Private Network)</a:t>
            </a:r>
            <a:endParaRPr b="1" i="0" sz="2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7850" y="1905000"/>
            <a:ext cx="3257550" cy="207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" y="1887537"/>
            <a:ext cx="3857625" cy="21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Disadvantages of e-radiology</a:t>
            </a:r>
            <a:endParaRPr/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Variable levels of training/maintaining competence in Europe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Variable judicial practices/standards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Multiple languages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Loss of ‘clinical component’ (McCall)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Security of data</a:t>
            </a:r>
            <a:endParaRPr/>
          </a:p>
          <a:p>
            <a:pPr indent="-138111" lvl="0" marL="366712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/>
          <p:nvPr/>
        </p:nvSpPr>
        <p:spPr>
          <a:xfrm>
            <a:off x="4572000" y="685800"/>
            <a:ext cx="25146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1203325" y="1792287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2"/>
          <p:cNvSpPr txBox="1"/>
          <p:nvPr/>
        </p:nvSpPr>
        <p:spPr>
          <a:xfrm>
            <a:off x="1127125" y="1458912"/>
            <a:ext cx="206375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t/>
            </a:r>
            <a:endParaRPr b="1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" y="4191000"/>
            <a:ext cx="174625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8142287" y="6324600"/>
            <a:ext cx="206375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2" name="Google Shape;22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2637" y="4953000"/>
            <a:ext cx="1489075" cy="176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00375" y="685800"/>
            <a:ext cx="2189162" cy="164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 rotWithShape="1">
          <a:blip r:embed="rId6">
            <a:alphaModFix/>
          </a:blip>
          <a:srcRect b="10475" l="15642" r="15642" t="10475"/>
          <a:stretch/>
        </p:blipFill>
        <p:spPr>
          <a:xfrm>
            <a:off x="342900" y="2362200"/>
            <a:ext cx="1919287" cy="16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14950" y="4876800"/>
            <a:ext cx="16319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57475" y="2817812"/>
            <a:ext cx="206692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72500" y="2514600"/>
            <a:ext cx="1544637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/>
          <p:nvPr/>
        </p:nvSpPr>
        <p:spPr>
          <a:xfrm>
            <a:off x="7200900" y="533400"/>
            <a:ext cx="1371600" cy="5943600"/>
          </a:xfrm>
          <a:prstGeom prst="rightBrace">
            <a:avLst>
              <a:gd fmla="val 8333" name="adj1"/>
              <a:gd fmla="val 50000" name="adj2"/>
            </a:avLst>
          </a:prstGeom>
          <a:noFill/>
          <a:ln>
            <a:noFill/>
          </a:ln>
        </p:spPr>
        <p:txBody>
          <a:bodyPr anchorCtr="0" anchor="ctr" bIns="46125" lIns="92250" spcFirstLastPara="1" rIns="92250" wrap="square" tIns="46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7200900" y="457200"/>
            <a:ext cx="1371600" cy="58674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762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92250" spcFirstLastPara="1" rIns="92250" wrap="square" tIns="46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0" name="Google Shape;230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486400" y="3063875"/>
            <a:ext cx="1971675" cy="1401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11">
            <a:alphaModFix/>
          </a:blip>
          <a:srcRect b="0" l="23622" r="23622" t="0"/>
          <a:stretch/>
        </p:blipFill>
        <p:spPr>
          <a:xfrm>
            <a:off x="5434012" y="533400"/>
            <a:ext cx="15113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71450" y="152400"/>
            <a:ext cx="2400300" cy="1465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/>
          <p:nvPr>
            <p:ph type="title"/>
          </p:nvPr>
        </p:nvSpPr>
        <p:spPr>
          <a:xfrm>
            <a:off x="455612" y="171450"/>
            <a:ext cx="8763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Next step: EPR</a:t>
            </a:r>
            <a:endParaRPr/>
          </a:p>
        </p:txBody>
      </p:sp>
      <p:sp>
        <p:nvSpPr>
          <p:cNvPr id="238" name="Google Shape;238;p23"/>
          <p:cNvSpPr txBox="1"/>
          <p:nvPr>
            <p:ph idx="1" type="body"/>
          </p:nvPr>
        </p:nvSpPr>
        <p:spPr>
          <a:xfrm>
            <a:off x="455612" y="1971675"/>
            <a:ext cx="8763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6712" lvl="0" marL="3667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DRG registration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Radiology images and reports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NucMed images and reports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Laboratory results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 results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Outpatient scheduling</a:t>
            </a:r>
            <a:endParaRPr/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Patient arrival indication</a:t>
            </a:r>
            <a:endParaRPr/>
          </a:p>
          <a:p>
            <a:pPr indent="-214311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6712" lvl="0" marL="36671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KEY</a:t>
            </a: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DATA FLOW!</a:t>
            </a:r>
            <a:endParaRPr/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9225" y="4114800"/>
            <a:ext cx="3514725" cy="2498725"/>
          </a:xfrm>
          <a:prstGeom prst="rect">
            <a:avLst/>
          </a:prstGeom>
          <a:noFill/>
          <a:ln cap="flat" cmpd="sng" w="38100">
            <a:solidFill>
              <a:srgbClr val="00008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40" name="Google Shape;240;p23"/>
          <p:cNvSpPr txBox="1"/>
          <p:nvPr/>
        </p:nvSpPr>
        <p:spPr>
          <a:xfrm>
            <a:off x="7115175" y="3505200"/>
            <a:ext cx="19796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“Labrador”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181E"/>
            </a:gs>
            <a:gs pos="100000">
              <a:srgbClr val="014859"/>
            </a:gs>
          </a:gsLst>
          <a:lin ang="5400000" scaled="0"/>
        </a:gra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4"/>
          <p:cNvPicPr preferRelativeResize="0"/>
          <p:nvPr/>
        </p:nvPicPr>
        <p:blipFill rotWithShape="1">
          <a:blip r:embed="rId3">
            <a:alphaModFix/>
          </a:blip>
          <a:srcRect b="11005" l="3895" r="-352" t="0"/>
          <a:stretch/>
        </p:blipFill>
        <p:spPr>
          <a:xfrm>
            <a:off x="0" y="0"/>
            <a:ext cx="4457700" cy="3276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46" name="Google Shape;24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7700" y="0"/>
            <a:ext cx="2097087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124200"/>
            <a:ext cx="5572125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00675" y="3124200"/>
            <a:ext cx="4886325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57925" y="0"/>
            <a:ext cx="4029075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86100" y="1524000"/>
            <a:ext cx="377190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tandaard">
  <a:themeElements>
    <a:clrScheme name="standaard">
      <a:dk1>
        <a:srgbClr val="FFFFFF"/>
      </a:dk1>
      <a:lt1>
        <a:srgbClr val="0C7878"/>
      </a:lt1>
      <a:dk2>
        <a:srgbClr val="FAFD00"/>
      </a:dk2>
      <a:lt2>
        <a:srgbClr val="000000"/>
      </a:lt2>
      <a:accent1>
        <a:srgbClr val="FFFFFF"/>
      </a:accent1>
      <a:accent2>
        <a:srgbClr val="FFFF66"/>
      </a:accent2>
      <a:accent3>
        <a:srgbClr val="0C7878"/>
      </a:accent3>
      <a:accent4>
        <a:srgbClr val="FFFFFF"/>
      </a:accent4>
      <a:accent5>
        <a:srgbClr val="FFFF66"/>
      </a:accent5>
      <a:accent6>
        <a:srgbClr val="0C7878"/>
      </a:accent6>
      <a:hlink>
        <a:srgbClr val="FFFF66"/>
      </a:hlink>
      <a:folHlink>
        <a:srgbClr val="0099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