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337" r:id="rId4"/>
    <p:sldId id="258" r:id="rId5"/>
    <p:sldId id="322" r:id="rId6"/>
    <p:sldId id="259" r:id="rId7"/>
    <p:sldId id="260" r:id="rId8"/>
    <p:sldId id="261" r:id="rId9"/>
    <p:sldId id="262" r:id="rId10"/>
    <p:sldId id="263" r:id="rId11"/>
    <p:sldId id="264" r:id="rId12"/>
    <p:sldId id="319" r:id="rId13"/>
    <p:sldId id="321" r:id="rId14"/>
    <p:sldId id="265" r:id="rId15"/>
    <p:sldId id="323" r:id="rId16"/>
    <p:sldId id="324" r:id="rId17"/>
    <p:sldId id="318" r:id="rId18"/>
    <p:sldId id="336" r:id="rId19"/>
    <p:sldId id="266" r:id="rId20"/>
    <p:sldId id="267" r:id="rId21"/>
    <p:sldId id="268" r:id="rId22"/>
    <p:sldId id="269" r:id="rId23"/>
    <p:sldId id="339" r:id="rId24"/>
    <p:sldId id="320"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326" r:id="rId41"/>
    <p:sldId id="285" r:id="rId42"/>
    <p:sldId id="286" r:id="rId43"/>
    <p:sldId id="287" r:id="rId44"/>
    <p:sldId id="288" r:id="rId45"/>
    <p:sldId id="330" r:id="rId46"/>
    <p:sldId id="331" r:id="rId47"/>
    <p:sldId id="289" r:id="rId48"/>
    <p:sldId id="290" r:id="rId49"/>
    <p:sldId id="291" r:id="rId50"/>
    <p:sldId id="292" r:id="rId51"/>
    <p:sldId id="293" r:id="rId52"/>
    <p:sldId id="294" r:id="rId53"/>
    <p:sldId id="295" r:id="rId54"/>
    <p:sldId id="296" r:id="rId55"/>
    <p:sldId id="334" r:id="rId56"/>
    <p:sldId id="297" r:id="rId57"/>
    <p:sldId id="298" r:id="rId58"/>
    <p:sldId id="299" r:id="rId59"/>
    <p:sldId id="317" r:id="rId60"/>
    <p:sldId id="300" r:id="rId61"/>
    <p:sldId id="301" r:id="rId62"/>
    <p:sldId id="302" r:id="rId63"/>
    <p:sldId id="333" r:id="rId64"/>
    <p:sldId id="303" r:id="rId65"/>
    <p:sldId id="304" r:id="rId66"/>
    <p:sldId id="305" r:id="rId67"/>
    <p:sldId id="306" r:id="rId68"/>
    <p:sldId id="328" r:id="rId69"/>
    <p:sldId id="327" r:id="rId70"/>
    <p:sldId id="338" r:id="rId71"/>
    <p:sldId id="307" r:id="rId72"/>
    <p:sldId id="308" r:id="rId73"/>
    <p:sldId id="309" r:id="rId74"/>
    <p:sldId id="310" r:id="rId75"/>
    <p:sldId id="311" r:id="rId76"/>
    <p:sldId id="312" r:id="rId77"/>
    <p:sldId id="335" r:id="rId78"/>
    <p:sldId id="325" r:id="rId79"/>
    <p:sldId id="313" r:id="rId80"/>
    <p:sldId id="314" r:id="rId81"/>
    <p:sldId id="332" r:id="rId82"/>
    <p:sldId id="315" r:id="rId83"/>
    <p:sldId id="316" r:id="rId84"/>
    <p:sldId id="329" r:id="rId8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288"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A4575CE-A590-4AF1-A9E3-ED3C9B123ECC}"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1D130BA-D559-4D34-B160-79B4B3B51C5B}"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A4575CE-A590-4AF1-A9E3-ED3C9B123ECC}"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1D130BA-D559-4D34-B160-79B4B3B51C5B}"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A4575CE-A590-4AF1-A9E3-ED3C9B123ECC}"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1D130BA-D559-4D34-B160-79B4B3B51C5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A4575CE-A590-4AF1-A9E3-ED3C9B123ECC}" type="datetimeFigureOut">
              <a:rPr lang="ru-RU" smtClean="0"/>
              <a:t>27.09.2018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1D130BA-D559-4D34-B160-79B4B3B51C5B}"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A4575CE-A590-4AF1-A9E3-ED3C9B123ECC}" type="datetimeFigureOut">
              <a:rPr lang="ru-RU" smtClean="0"/>
              <a:t>27.09.2018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1D130BA-D559-4D34-B160-79B4B3B51C5B}"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A4575CE-A590-4AF1-A9E3-ED3C9B123ECC}" type="datetimeFigureOut">
              <a:rPr lang="ru-RU" smtClean="0"/>
              <a:t>27.09.2018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1D130BA-D559-4D34-B160-79B4B3B51C5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4575CE-A590-4AF1-A9E3-ED3C9B123ECC}" type="datetimeFigureOut">
              <a:rPr lang="ru-RU" smtClean="0"/>
              <a:t>27.09.2018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1D130BA-D559-4D34-B160-79B4B3B51C5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A4575CE-A590-4AF1-A9E3-ED3C9B123ECC}" type="datetimeFigureOut">
              <a:rPr lang="ru-RU" smtClean="0"/>
              <a:t>27.09.2018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1D130BA-D559-4D34-B160-79B4B3B51C5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A4575CE-A590-4AF1-A9E3-ED3C9B123ECC}" type="datetimeFigureOut">
              <a:rPr lang="ru-RU" smtClean="0"/>
              <a:t>27.09.2018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1D130BA-D559-4D34-B160-79B4B3B51C5B}"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A4575CE-A590-4AF1-A9E3-ED3C9B123ECC}"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1D130BA-D559-4D34-B160-79B4B3B51C5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A4575CE-A590-4AF1-A9E3-ED3C9B123ECC}"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1D130BA-D559-4D34-B160-79B4B3B51C5B}"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EA4575CE-A590-4AF1-A9E3-ED3C9B123ECC}" type="datetimeFigureOut">
              <a:rPr lang="ru-RU" smtClean="0"/>
              <a:t>27.09.2018</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61D130BA-D559-4D34-B160-79B4B3B51C5B}"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5707"/>
            <a:ext cx="9036496" cy="5632311"/>
          </a:xfrm>
          <a:prstGeom prst="rect">
            <a:avLst/>
          </a:prstGeom>
        </p:spPr>
        <p:txBody>
          <a:bodyPr wrap="square">
            <a:spAutoFit/>
          </a:bodyPr>
          <a:lstStyle/>
          <a:p>
            <a:r>
              <a:rPr lang="en-US" dirty="0" smtClean="0"/>
              <a:t>                                         </a:t>
            </a:r>
            <a:r>
              <a:rPr lang="en-US" sz="2400" dirty="0" smtClean="0"/>
              <a:t>ODESSA NATIONAL MEDICAL UNIVERSITY</a:t>
            </a:r>
          </a:p>
          <a:p>
            <a:r>
              <a:rPr lang="en-US" sz="2400" dirty="0" smtClean="0"/>
              <a:t>                DEPARTMENT OF ORAL AND MAXILLOFACIAL SURGERY</a:t>
            </a:r>
          </a:p>
          <a:p>
            <a:r>
              <a:rPr lang="en-US" sz="2400" dirty="0" smtClean="0"/>
              <a:t>                                            </a:t>
            </a:r>
          </a:p>
          <a:p>
            <a:r>
              <a:rPr lang="en-US" sz="2400" dirty="0" smtClean="0"/>
              <a:t> </a:t>
            </a:r>
          </a:p>
          <a:p>
            <a:endParaRPr lang="en-US" sz="2400" dirty="0" smtClean="0"/>
          </a:p>
          <a:p>
            <a:endParaRPr lang="en-US" sz="2400" dirty="0" smtClean="0"/>
          </a:p>
          <a:p>
            <a:r>
              <a:rPr lang="en-US" sz="2400" smtClean="0"/>
              <a:t>Lecture </a:t>
            </a:r>
            <a:r>
              <a:rPr lang="en-US" sz="2400" smtClean="0"/>
              <a:t>1 </a:t>
            </a:r>
            <a:r>
              <a:rPr lang="en-US" sz="2400" dirty="0" smtClean="0"/>
              <a:t>«Anesthesia in oral surgery. Local and general anesthesia. Indications and contraindications for anesthesia, premedication principles. Complication of local and general anesthesia, treatment and prevention. Cardiopulmonary resuscitation. »</a:t>
            </a:r>
          </a:p>
          <a:p>
            <a:r>
              <a:rPr lang="en-US" sz="2400" dirty="0" smtClean="0"/>
              <a:t>	</a:t>
            </a:r>
          </a:p>
          <a:p>
            <a:r>
              <a:rPr lang="en-US" sz="2400" dirty="0" smtClean="0"/>
              <a:t>Year  3  </a:t>
            </a:r>
          </a:p>
          <a:p>
            <a:r>
              <a:rPr lang="en-US" sz="2400" dirty="0" smtClean="0"/>
              <a:t>                                    Professor </a:t>
            </a:r>
            <a:r>
              <a:rPr lang="en-US" sz="2400" dirty="0" err="1" smtClean="0"/>
              <a:t>Anatoliy</a:t>
            </a:r>
            <a:r>
              <a:rPr lang="en-US" sz="2400" dirty="0" smtClean="0"/>
              <a:t> G. </a:t>
            </a:r>
            <a:r>
              <a:rPr lang="en-US" sz="2400" dirty="0" err="1" smtClean="0"/>
              <a:t>Gulyuk</a:t>
            </a:r>
            <a:r>
              <a:rPr lang="en-US" sz="2400" dirty="0" smtClean="0"/>
              <a:t>                                                                                    </a:t>
            </a:r>
          </a:p>
          <a:p>
            <a:r>
              <a:rPr lang="en-US" sz="2400" dirty="0" smtClean="0"/>
              <a:t> </a:t>
            </a:r>
            <a:endParaRPr lang="ru-RU" sz="2400" dirty="0"/>
          </a:p>
        </p:txBody>
      </p:sp>
    </p:spTree>
    <p:extLst>
      <p:ext uri="{BB962C8B-B14F-4D97-AF65-F5344CB8AC3E}">
        <p14:creationId xmlns:p14="http://schemas.microsoft.com/office/powerpoint/2010/main" val="133879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628800"/>
            <a:ext cx="7200800" cy="3416320"/>
          </a:xfrm>
          <a:prstGeom prst="rect">
            <a:avLst/>
          </a:prstGeom>
        </p:spPr>
        <p:txBody>
          <a:bodyPr wrap="square">
            <a:spAutoFit/>
          </a:bodyPr>
          <a:lstStyle/>
          <a:p>
            <a:r>
              <a:rPr lang="en-US" sz="3600" dirty="0" smtClean="0"/>
              <a:t>    Visiting a dentist is traditionally associated with inescapable pain and fear of it. This tendency is still alive, in spite of a centuries-old tradition of anesthesia and its modern opportunities.</a:t>
            </a:r>
            <a:endParaRPr lang="ru-RU" sz="3600" dirty="0"/>
          </a:p>
        </p:txBody>
      </p:sp>
    </p:spTree>
    <p:extLst>
      <p:ext uri="{BB962C8B-B14F-4D97-AF65-F5344CB8AC3E}">
        <p14:creationId xmlns:p14="http://schemas.microsoft.com/office/powerpoint/2010/main" val="3300327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2129" y="1186687"/>
            <a:ext cx="6786255" cy="4402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4721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305342"/>
            <a:ext cx="7416824" cy="4524315"/>
          </a:xfrm>
          <a:prstGeom prst="rect">
            <a:avLst/>
          </a:prstGeom>
        </p:spPr>
        <p:txBody>
          <a:bodyPr wrap="square">
            <a:spAutoFit/>
          </a:bodyPr>
          <a:lstStyle/>
          <a:p>
            <a:r>
              <a:rPr lang="en-US" sz="2400" dirty="0" smtClean="0"/>
              <a:t>A pioneer in local anesthesia in dentistry was a Russian dentist V. </a:t>
            </a:r>
            <a:r>
              <a:rPr lang="en-US" sz="2400" dirty="0" err="1" smtClean="0"/>
              <a:t>Anrep</a:t>
            </a:r>
            <a:r>
              <a:rPr lang="en-US" sz="2400" dirty="0" smtClean="0"/>
              <a:t>, who in 1879 used cocaine not only for </a:t>
            </a:r>
            <a:r>
              <a:rPr lang="en-US" sz="2400" dirty="0" err="1" smtClean="0"/>
              <a:t>applicational</a:t>
            </a:r>
            <a:r>
              <a:rPr lang="en-US" sz="2400" dirty="0" smtClean="0"/>
              <a:t>, but also for </a:t>
            </a:r>
            <a:r>
              <a:rPr lang="en-US" sz="2400" dirty="0" err="1" smtClean="0"/>
              <a:t>injectional</a:t>
            </a:r>
            <a:r>
              <a:rPr lang="en-US" sz="2400" dirty="0" smtClean="0"/>
              <a:t> anesthesia, which turned out to be not absolutely safe for the organism. With discovery and introduction of Novocain in 1904 by a German scientist </a:t>
            </a:r>
            <a:r>
              <a:rPr lang="en-US" sz="2400" dirty="0" err="1" smtClean="0"/>
              <a:t>Eichhorn</a:t>
            </a:r>
            <a:r>
              <a:rPr lang="en-US" sz="2400" dirty="0" smtClean="0"/>
              <a:t>, a new era of solving tasks of painless surgery began. During nearly 100 years this anesthetic was a model for developing new medications now counting more than 100 items. A great role in developing and founding methods of local anesthesia was played by A.V. </a:t>
            </a:r>
            <a:r>
              <a:rPr lang="en-US" sz="2400" dirty="0" err="1" smtClean="0"/>
              <a:t>Vishnevsky</a:t>
            </a:r>
            <a:r>
              <a:rPr lang="en-US" sz="2400" dirty="0" smtClean="0"/>
              <a:t>, M.D. </a:t>
            </a:r>
            <a:r>
              <a:rPr lang="en-US" sz="2400" dirty="0" err="1" smtClean="0"/>
              <a:t>Dubov</a:t>
            </a:r>
            <a:r>
              <a:rPr lang="en-US" sz="2400" dirty="0" smtClean="0"/>
              <a:t>, S.N. </a:t>
            </a:r>
            <a:r>
              <a:rPr lang="en-US" sz="2400" dirty="0" err="1" smtClean="0"/>
              <a:t>Vaisblat</a:t>
            </a:r>
            <a:r>
              <a:rPr lang="en-US" sz="2400" dirty="0" smtClean="0"/>
              <a:t>, S.F. </a:t>
            </a:r>
            <a:r>
              <a:rPr lang="en-US" sz="2400" dirty="0" err="1" smtClean="0"/>
              <a:t>Grishchuk</a:t>
            </a:r>
            <a:r>
              <a:rPr lang="en-US" sz="2400" dirty="0" smtClean="0"/>
              <a:t>, P.A. </a:t>
            </a:r>
            <a:r>
              <a:rPr lang="en-US" sz="2400" dirty="0" err="1" smtClean="0"/>
              <a:t>Egorov</a:t>
            </a:r>
            <a:r>
              <a:rPr lang="en-US" sz="2400" dirty="0" smtClean="0"/>
              <a:t> etc.</a:t>
            </a:r>
            <a:endParaRPr lang="ru-RU" sz="2400" dirty="0"/>
          </a:p>
        </p:txBody>
      </p:sp>
    </p:spTree>
    <p:extLst>
      <p:ext uri="{BB962C8B-B14F-4D97-AF65-F5344CB8AC3E}">
        <p14:creationId xmlns:p14="http://schemas.microsoft.com/office/powerpoint/2010/main" val="1097131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340768"/>
            <a:ext cx="6456171" cy="3959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1766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060848"/>
            <a:ext cx="7848872" cy="2677656"/>
          </a:xfrm>
          <a:prstGeom prst="rect">
            <a:avLst/>
          </a:prstGeom>
        </p:spPr>
        <p:txBody>
          <a:bodyPr wrap="square">
            <a:spAutoFit/>
          </a:bodyPr>
          <a:lstStyle/>
          <a:p>
            <a:r>
              <a:rPr lang="en-US" sz="2800" dirty="0" smtClean="0"/>
              <a:t>    Local anesthesia is defined as reversible breach of conductivity of impulses along nervous fibers, achieved by physical, chemical, of </a:t>
            </a:r>
            <a:r>
              <a:rPr lang="en-US" sz="2800" dirty="0" err="1" smtClean="0"/>
              <a:t>physico</a:t>
            </a:r>
            <a:r>
              <a:rPr lang="en-US" sz="2800" dirty="0" smtClean="0"/>
              <a:t>-chemical methods aimed at elimination of pain in the region of planned invasion not accompanied by loss of consciousness.</a:t>
            </a:r>
            <a:endParaRPr lang="ru-RU" sz="2800" dirty="0"/>
          </a:p>
        </p:txBody>
      </p:sp>
    </p:spTree>
    <p:extLst>
      <p:ext uri="{BB962C8B-B14F-4D97-AF65-F5344CB8AC3E}">
        <p14:creationId xmlns:p14="http://schemas.microsoft.com/office/powerpoint/2010/main" val="2160459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2539" y="2060848"/>
            <a:ext cx="7128792" cy="2369880"/>
          </a:xfrm>
          <a:prstGeom prst="rect">
            <a:avLst/>
          </a:prstGeom>
        </p:spPr>
        <p:txBody>
          <a:bodyPr wrap="square">
            <a:spAutoFit/>
          </a:bodyPr>
          <a:lstStyle/>
          <a:p>
            <a:r>
              <a:rPr lang="en-US" sz="3600" dirty="0" smtClean="0">
                <a:solidFill>
                  <a:srgbClr val="FF0000"/>
                </a:solidFill>
              </a:rPr>
              <a:t>   Physical methods</a:t>
            </a:r>
            <a:r>
              <a:rPr lang="en-US" sz="2800" dirty="0" smtClean="0"/>
              <a:t>, restrictedly used in maxillofacial surgery, include local cooling of a limited region of the tissue. It is achieved by using ice, liquid C02-dry ice mixture or quickly evaporating chemical agent, namely </a:t>
            </a:r>
            <a:r>
              <a:rPr lang="en-US" sz="2800" dirty="0" err="1" smtClean="0"/>
              <a:t>chlorethyl</a:t>
            </a:r>
            <a:r>
              <a:rPr lang="en-US" sz="2800" dirty="0" smtClean="0"/>
              <a:t>.</a:t>
            </a:r>
            <a:endParaRPr lang="ru-RU" sz="2800" dirty="0"/>
          </a:p>
        </p:txBody>
      </p:sp>
    </p:spTree>
    <p:extLst>
      <p:ext uri="{BB962C8B-B14F-4D97-AF65-F5344CB8AC3E}">
        <p14:creationId xmlns:p14="http://schemas.microsoft.com/office/powerpoint/2010/main" val="3015233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2413338"/>
            <a:ext cx="6480720" cy="3231654"/>
          </a:xfrm>
          <a:prstGeom prst="rect">
            <a:avLst/>
          </a:prstGeom>
        </p:spPr>
        <p:txBody>
          <a:bodyPr wrap="square">
            <a:spAutoFit/>
          </a:bodyPr>
          <a:lstStyle/>
          <a:p>
            <a:r>
              <a:rPr lang="en-US" sz="2800" dirty="0" smtClean="0"/>
              <a:t>To </a:t>
            </a:r>
            <a:r>
              <a:rPr lang="en-US" sz="3600" dirty="0" err="1" smtClean="0">
                <a:solidFill>
                  <a:srgbClr val="FF0000"/>
                </a:solidFill>
              </a:rPr>
              <a:t>chemico</a:t>
            </a:r>
            <a:r>
              <a:rPr lang="en-US" sz="3600" dirty="0" smtClean="0">
                <a:solidFill>
                  <a:srgbClr val="FF0000"/>
                </a:solidFill>
              </a:rPr>
              <a:t>-physical</a:t>
            </a:r>
            <a:r>
              <a:rPr lang="en-US" sz="2800" dirty="0" smtClean="0"/>
              <a:t> methods can be referred electro-, electromagnetic, laser and </a:t>
            </a:r>
            <a:r>
              <a:rPr lang="en-US" sz="2800" dirty="0" err="1" smtClean="0"/>
              <a:t>audioanalgesia</a:t>
            </a:r>
            <a:r>
              <a:rPr lang="en-US" sz="2800" dirty="0" smtClean="0"/>
              <a:t>, when electric current, radiation or sound waves cause respective biochemical processes in tissues. In this category falls achieving anesthesia by means of acupuncture. </a:t>
            </a:r>
            <a:endParaRPr lang="ru-RU" sz="2800" dirty="0"/>
          </a:p>
        </p:txBody>
      </p:sp>
    </p:spTree>
    <p:extLst>
      <p:ext uri="{BB962C8B-B14F-4D97-AF65-F5344CB8AC3E}">
        <p14:creationId xmlns:p14="http://schemas.microsoft.com/office/powerpoint/2010/main" val="4111917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6337" y="1772816"/>
            <a:ext cx="7560840" cy="3539430"/>
          </a:xfrm>
          <a:prstGeom prst="rect">
            <a:avLst/>
          </a:prstGeom>
        </p:spPr>
        <p:txBody>
          <a:bodyPr wrap="square">
            <a:spAutoFit/>
          </a:bodyPr>
          <a:lstStyle/>
          <a:p>
            <a:r>
              <a:rPr lang="en-US" sz="2800" dirty="0" smtClean="0"/>
              <a:t>For local anesthesia now more than 100 agents are introduced which mainly fall. into, two chemical groups — derivatives of </a:t>
            </a:r>
            <a:r>
              <a:rPr lang="en-US" sz="2800" dirty="0" smtClean="0">
                <a:solidFill>
                  <a:srgbClr val="FF0000"/>
                </a:solidFill>
              </a:rPr>
              <a:t>benzoic acid </a:t>
            </a:r>
            <a:r>
              <a:rPr lang="en-US" sz="2800" dirty="0" smtClean="0"/>
              <a:t>- main representative being Novocain, and </a:t>
            </a:r>
            <a:r>
              <a:rPr lang="en-US" sz="2800" dirty="0" smtClean="0">
                <a:solidFill>
                  <a:srgbClr val="FF0000"/>
                </a:solidFill>
              </a:rPr>
              <a:t>amid acid </a:t>
            </a:r>
            <a:r>
              <a:rPr lang="en-US" sz="2800" dirty="0" smtClean="0"/>
              <a:t>which is more common today - </a:t>
            </a:r>
            <a:r>
              <a:rPr lang="en-US" sz="2800" dirty="0" err="1" smtClean="0"/>
              <a:t>lidocaine</a:t>
            </a:r>
            <a:r>
              <a:rPr lang="en-US" sz="2800" dirty="0" smtClean="0"/>
              <a:t>, </a:t>
            </a:r>
            <a:r>
              <a:rPr lang="en-US" sz="2800" dirty="0" err="1" smtClean="0"/>
              <a:t>xylocaine</a:t>
            </a:r>
            <a:r>
              <a:rPr lang="en-US" sz="2800" dirty="0" smtClean="0"/>
              <a:t>, </a:t>
            </a:r>
            <a:r>
              <a:rPr lang="en-US" sz="2800" dirty="0" err="1" smtClean="0"/>
              <a:t>ultracaine</a:t>
            </a:r>
            <a:r>
              <a:rPr lang="en-US" sz="2800" dirty="0" smtClean="0"/>
              <a:t> </a:t>
            </a:r>
            <a:r>
              <a:rPr lang="en-US" sz="2800" dirty="0" err="1" smtClean="0"/>
              <a:t>etc</a:t>
            </a:r>
            <a:r>
              <a:rPr lang="en-US" sz="2800" dirty="0" smtClean="0"/>
              <a:t>, non-containing or containing vasoconstrictors, to increase duration of anesthesia. </a:t>
            </a:r>
            <a:endParaRPr lang="ru-RU" sz="2800" dirty="0"/>
          </a:p>
        </p:txBody>
      </p:sp>
    </p:spTree>
    <p:extLst>
      <p:ext uri="{BB962C8B-B14F-4D97-AF65-F5344CB8AC3E}">
        <p14:creationId xmlns:p14="http://schemas.microsoft.com/office/powerpoint/2010/main" val="1270380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2696"/>
            <a:ext cx="8064896" cy="5262979"/>
          </a:xfrm>
          <a:prstGeom prst="rect">
            <a:avLst/>
          </a:prstGeom>
        </p:spPr>
        <p:txBody>
          <a:bodyPr wrap="square">
            <a:spAutoFit/>
          </a:bodyPr>
          <a:lstStyle/>
          <a:p>
            <a:r>
              <a:rPr lang="en-US" sz="2800" dirty="0" smtClean="0"/>
              <a:t>    According to methods of application of local anesthesia, there are two ways depending on using an anesthetic.</a:t>
            </a:r>
          </a:p>
          <a:p>
            <a:r>
              <a:rPr lang="en-US" sz="2800" dirty="0" smtClean="0"/>
              <a:t>1. application of it onto the surface of the skin, mucosa, wound or ulcer surface, i.e. </a:t>
            </a:r>
            <a:r>
              <a:rPr lang="en-US" sz="2800" dirty="0" err="1" smtClean="0"/>
              <a:t>applicational</a:t>
            </a:r>
            <a:r>
              <a:rPr lang="en-US" sz="2800" dirty="0" smtClean="0"/>
              <a:t> anesthesia</a:t>
            </a:r>
          </a:p>
          <a:p>
            <a:r>
              <a:rPr lang="en-US" sz="2800" dirty="0" smtClean="0"/>
              <a:t>2. injection of the solution of anesthetic into tissues: subcutaneously, into subcutaneous cellulose, muscles, into </a:t>
            </a:r>
            <a:r>
              <a:rPr lang="en-US" sz="2800" dirty="0" err="1" smtClean="0"/>
              <a:t>aponeurotic</a:t>
            </a:r>
            <a:r>
              <a:rPr lang="en-US" sz="2800" dirty="0" smtClean="0"/>
              <a:t> spaces and </a:t>
            </a:r>
            <a:r>
              <a:rPr lang="en-US" sz="2800" dirty="0" err="1" smtClean="0"/>
              <a:t>submucal</a:t>
            </a:r>
            <a:r>
              <a:rPr lang="en-US" sz="2800" dirty="0" smtClean="0"/>
              <a:t> capsule, into cellulous spaces, </a:t>
            </a:r>
            <a:r>
              <a:rPr lang="en-US" sz="2800" dirty="0" err="1" smtClean="0"/>
              <a:t>subperiosteously</a:t>
            </a:r>
            <a:r>
              <a:rPr lang="en-US" sz="2800" dirty="0" smtClean="0"/>
              <a:t>, </a:t>
            </a:r>
            <a:r>
              <a:rPr lang="en-US" sz="2800" dirty="0" err="1" smtClean="0"/>
              <a:t>intraosseously</a:t>
            </a:r>
            <a:r>
              <a:rPr lang="en-US" sz="2800" dirty="0" smtClean="0"/>
              <a:t>, </a:t>
            </a:r>
            <a:r>
              <a:rPr lang="en-US" sz="2800" dirty="0" err="1" smtClean="0"/>
              <a:t>peri</a:t>
            </a:r>
            <a:r>
              <a:rPr lang="en-US" sz="2800" dirty="0" smtClean="0"/>
              <a:t>- and </a:t>
            </a:r>
            <a:r>
              <a:rPr lang="en-US" sz="2800" dirty="0" err="1" smtClean="0"/>
              <a:t>endoneurally</a:t>
            </a:r>
            <a:r>
              <a:rPr lang="en-US" sz="2800" dirty="0" smtClean="0"/>
              <a:t>, i.e. </a:t>
            </a:r>
            <a:r>
              <a:rPr lang="en-US" sz="2800" dirty="0" err="1" smtClean="0"/>
              <a:t>injectional</a:t>
            </a:r>
            <a:r>
              <a:rPr lang="en-US" sz="2800" dirty="0" smtClean="0"/>
              <a:t> (</a:t>
            </a:r>
            <a:r>
              <a:rPr lang="en-US" sz="2800" dirty="0" err="1" smtClean="0"/>
              <a:t>infiltrational</a:t>
            </a:r>
            <a:r>
              <a:rPr lang="en-US" sz="2800" dirty="0" smtClean="0"/>
              <a:t>) anesthesia.</a:t>
            </a:r>
            <a:endParaRPr lang="en-US" sz="2800" dirty="0"/>
          </a:p>
        </p:txBody>
      </p:sp>
    </p:spTree>
    <p:extLst>
      <p:ext uri="{BB962C8B-B14F-4D97-AF65-F5344CB8AC3E}">
        <p14:creationId xmlns:p14="http://schemas.microsoft.com/office/powerpoint/2010/main" val="4023391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0329" y="2132856"/>
            <a:ext cx="7848872" cy="3108543"/>
          </a:xfrm>
          <a:prstGeom prst="rect">
            <a:avLst/>
          </a:prstGeom>
        </p:spPr>
        <p:txBody>
          <a:bodyPr wrap="square">
            <a:spAutoFit/>
          </a:bodyPr>
          <a:lstStyle/>
          <a:p>
            <a:r>
              <a:rPr lang="en-US" sz="2800" dirty="0" err="1" smtClean="0">
                <a:solidFill>
                  <a:srgbClr val="FF0000"/>
                </a:solidFill>
              </a:rPr>
              <a:t>Applicational</a:t>
            </a:r>
            <a:r>
              <a:rPr lang="en-US" sz="2800" dirty="0" smtClean="0">
                <a:solidFill>
                  <a:srgbClr val="FF0000"/>
                </a:solidFill>
              </a:rPr>
              <a:t> anesthesia </a:t>
            </a:r>
            <a:r>
              <a:rPr lang="en-US" sz="2800" dirty="0" smtClean="0"/>
              <a:t>is rarely used in surgery, mainly to eliminate painful irritation in open burning wounds, erosions, ulcers of mucosa, often as aerosols containing </a:t>
            </a:r>
            <a:r>
              <a:rPr lang="en-US" sz="2800" dirty="0" err="1" smtClean="0"/>
              <a:t>trimecaine</a:t>
            </a:r>
            <a:r>
              <a:rPr lang="en-US" sz="2800" dirty="0" smtClean="0"/>
              <a:t> (2% solution) etc. Sometimes </a:t>
            </a:r>
            <a:r>
              <a:rPr lang="en-US" sz="2800" dirty="0" err="1" smtClean="0"/>
              <a:t>applicational</a:t>
            </a:r>
            <a:r>
              <a:rPr lang="en-US" sz="2800" dirty="0" smtClean="0"/>
              <a:t> anesthesia is used for analgesia; of mucosa prior to injection (</a:t>
            </a:r>
            <a:r>
              <a:rPr lang="en-US" sz="2800" dirty="0" err="1" smtClean="0"/>
              <a:t>perylene</a:t>
            </a:r>
            <a:r>
              <a:rPr lang="en-US" sz="2800" dirty="0" smtClean="0"/>
              <a:t>-ultra, </a:t>
            </a:r>
            <a:r>
              <a:rPr lang="en-US" sz="2800" dirty="0" err="1" smtClean="0"/>
              <a:t>xylonor</a:t>
            </a:r>
            <a:r>
              <a:rPr lang="en-US" sz="2800" dirty="0" smtClean="0"/>
              <a:t>).</a:t>
            </a:r>
            <a:endParaRPr lang="ru-RU" sz="2800" dirty="0"/>
          </a:p>
        </p:txBody>
      </p:sp>
    </p:spTree>
    <p:extLst>
      <p:ext uri="{BB962C8B-B14F-4D97-AF65-F5344CB8AC3E}">
        <p14:creationId xmlns:p14="http://schemas.microsoft.com/office/powerpoint/2010/main" val="3359888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8" y="1196754"/>
            <a:ext cx="4608510" cy="4608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8341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261" y="1340768"/>
            <a:ext cx="6052383" cy="4533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7358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492896"/>
            <a:ext cx="7344816" cy="2062103"/>
          </a:xfrm>
          <a:prstGeom prst="rect">
            <a:avLst/>
          </a:prstGeom>
        </p:spPr>
        <p:txBody>
          <a:bodyPr wrap="square">
            <a:spAutoFit/>
          </a:bodyPr>
          <a:lstStyle/>
          <a:p>
            <a:r>
              <a:rPr lang="en-US" sz="3200" dirty="0" err="1" smtClean="0">
                <a:solidFill>
                  <a:srgbClr val="FF0000"/>
                </a:solidFill>
              </a:rPr>
              <a:t>Injectional</a:t>
            </a:r>
            <a:r>
              <a:rPr lang="en-US" sz="3200" dirty="0" smtClean="0">
                <a:solidFill>
                  <a:srgbClr val="FF0000"/>
                </a:solidFill>
              </a:rPr>
              <a:t> (</a:t>
            </a:r>
            <a:r>
              <a:rPr lang="en-US" sz="3200" dirty="0" err="1" smtClean="0">
                <a:solidFill>
                  <a:srgbClr val="FF0000"/>
                </a:solidFill>
              </a:rPr>
              <a:t>infiltrational</a:t>
            </a:r>
            <a:r>
              <a:rPr lang="en-US" sz="3200" dirty="0" smtClean="0">
                <a:solidFill>
                  <a:srgbClr val="FF0000"/>
                </a:solidFill>
              </a:rPr>
              <a:t>)</a:t>
            </a:r>
            <a:r>
              <a:rPr lang="en-US" sz="3200" dirty="0" smtClean="0"/>
              <a:t> anesthesia is the main method of local anesthesia in surgery on the face, jaws, oral cavity and other regions of the human body.</a:t>
            </a:r>
            <a:endParaRPr lang="ru-RU" sz="3200" dirty="0"/>
          </a:p>
        </p:txBody>
      </p:sp>
    </p:spTree>
    <p:extLst>
      <p:ext uri="{BB962C8B-B14F-4D97-AF65-F5344CB8AC3E}">
        <p14:creationId xmlns:p14="http://schemas.microsoft.com/office/powerpoint/2010/main" val="3073658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7297" y="840048"/>
            <a:ext cx="6821087" cy="5109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8927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9093" y="1287428"/>
            <a:ext cx="6151259" cy="4157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8071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896114"/>
            <a:ext cx="7584841" cy="3128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0111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764704"/>
            <a:ext cx="5328592"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3173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9376" y="1196752"/>
            <a:ext cx="7920880" cy="3970318"/>
          </a:xfrm>
          <a:prstGeom prst="rect">
            <a:avLst/>
          </a:prstGeom>
        </p:spPr>
        <p:txBody>
          <a:bodyPr wrap="square">
            <a:spAutoFit/>
          </a:bodyPr>
          <a:lstStyle/>
          <a:p>
            <a:r>
              <a:rPr lang="en-US" sz="2800" dirty="0" smtClean="0"/>
              <a:t>Another option to achieve anesthesia is introducing an anesthetic directly to the nerve stem or nerve plexus innervating particular area, namely </a:t>
            </a:r>
            <a:r>
              <a:rPr lang="en-US" sz="2800" dirty="0" smtClean="0">
                <a:solidFill>
                  <a:srgbClr val="FF0000"/>
                </a:solidFill>
              </a:rPr>
              <a:t>conductional or regional anesthesia</a:t>
            </a:r>
            <a:r>
              <a:rPr lang="en-US" sz="2800" dirty="0" smtClean="0"/>
              <a:t>. Depending on the area of introducing an anesthetic, central anesthesia, predominantly near the place of exit of the nerve stem from the cranial cavity, and peripheral conductional anesthesia in areas innervating certain nerve conductors are differentiated.</a:t>
            </a:r>
            <a:endParaRPr lang="ru-RU" sz="2800" dirty="0"/>
          </a:p>
        </p:txBody>
      </p:sp>
    </p:spTree>
    <p:extLst>
      <p:ext uri="{BB962C8B-B14F-4D97-AF65-F5344CB8AC3E}">
        <p14:creationId xmlns:p14="http://schemas.microsoft.com/office/powerpoint/2010/main" val="2120065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636912"/>
            <a:ext cx="7632848" cy="2062103"/>
          </a:xfrm>
          <a:prstGeom prst="rect">
            <a:avLst/>
          </a:prstGeom>
        </p:spPr>
        <p:txBody>
          <a:bodyPr wrap="square">
            <a:spAutoFit/>
          </a:bodyPr>
          <a:lstStyle/>
          <a:p>
            <a:r>
              <a:rPr lang="en-US" sz="3200" dirty="0" smtClean="0"/>
              <a:t>  At the same time, peripheral conductional anesthesia is widely used for surgery in the oral cavity, especially for extraction of mandibular molars and premolars.</a:t>
            </a:r>
            <a:endParaRPr lang="ru-RU" sz="3200" dirty="0"/>
          </a:p>
        </p:txBody>
      </p:sp>
    </p:spTree>
    <p:extLst>
      <p:ext uri="{BB962C8B-B14F-4D97-AF65-F5344CB8AC3E}">
        <p14:creationId xmlns:p14="http://schemas.microsoft.com/office/powerpoint/2010/main" val="3346151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089920"/>
            <a:ext cx="7703456" cy="707886"/>
          </a:xfrm>
          <a:prstGeom prst="rect">
            <a:avLst/>
          </a:prstGeom>
        </p:spPr>
        <p:txBody>
          <a:bodyPr wrap="none">
            <a:spAutoFit/>
          </a:bodyPr>
          <a:lstStyle/>
          <a:p>
            <a:r>
              <a:rPr lang="en-US" sz="4000" dirty="0"/>
              <a:t>SELECTION OF A LOCAL ANESTHETIC</a:t>
            </a:r>
            <a:endParaRPr lang="ru-RU" sz="4000" dirty="0"/>
          </a:p>
        </p:txBody>
      </p:sp>
    </p:spTree>
    <p:extLst>
      <p:ext uri="{BB962C8B-B14F-4D97-AF65-F5344CB8AC3E}">
        <p14:creationId xmlns:p14="http://schemas.microsoft.com/office/powerpoint/2010/main" val="782715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204864"/>
            <a:ext cx="7056784" cy="2677656"/>
          </a:xfrm>
          <a:prstGeom prst="rect">
            <a:avLst/>
          </a:prstGeom>
        </p:spPr>
        <p:txBody>
          <a:bodyPr wrap="square">
            <a:spAutoFit/>
          </a:bodyPr>
          <a:lstStyle/>
          <a:p>
            <a:r>
              <a:rPr lang="en-US" sz="2800" dirty="0"/>
              <a:t>With so many local anesthetic combinations available for injection, it becomes difficult to select an ideal </a:t>
            </a:r>
            <a:r>
              <a:rPr lang="en-US" sz="2800" dirty="0" smtClean="0"/>
              <a:t>dru</a:t>
            </a:r>
            <a:r>
              <a:rPr lang="en-US" sz="2800" dirty="0"/>
              <a:t>g</a:t>
            </a:r>
            <a:r>
              <a:rPr lang="en-US" sz="2800" dirty="0" smtClean="0"/>
              <a:t> </a:t>
            </a:r>
            <a:r>
              <a:rPr lang="en-US" sz="2800" dirty="0"/>
              <a:t>for a given patient. Many dentists deal with this by </a:t>
            </a:r>
            <a:r>
              <a:rPr lang="en-US" sz="2800" dirty="0" smtClean="0"/>
              <a:t>simply </a:t>
            </a:r>
            <a:r>
              <a:rPr lang="en-US" sz="2800" dirty="0"/>
              <a:t>using one local anesthetic for all procedures, regardless of their duration. </a:t>
            </a:r>
            <a:endParaRPr lang="ru-RU" sz="2800" dirty="0"/>
          </a:p>
        </p:txBody>
      </p:sp>
    </p:spTree>
    <p:extLst>
      <p:ext uri="{BB962C8B-B14F-4D97-AF65-F5344CB8AC3E}">
        <p14:creationId xmlns:p14="http://schemas.microsoft.com/office/powerpoint/2010/main" val="2351360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9124" y="655841"/>
            <a:ext cx="4991147" cy="5653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1731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2561" y="1287428"/>
            <a:ext cx="6257791" cy="4229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598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052736"/>
            <a:ext cx="6678488" cy="5262979"/>
          </a:xfrm>
          <a:prstGeom prst="rect">
            <a:avLst/>
          </a:prstGeom>
        </p:spPr>
        <p:txBody>
          <a:bodyPr wrap="square">
            <a:spAutoFit/>
          </a:bodyPr>
          <a:lstStyle/>
          <a:p>
            <a:r>
              <a:rPr lang="en-US" sz="2800" dirty="0" smtClean="0"/>
              <a:t>  A </a:t>
            </a:r>
            <a:r>
              <a:rPr lang="en-US" sz="2800" dirty="0" smtClean="0">
                <a:solidFill>
                  <a:srgbClr val="FF0000"/>
                </a:solidFill>
              </a:rPr>
              <a:t>first</a:t>
            </a:r>
            <a:r>
              <a:rPr lang="en-US" sz="2800" dirty="0" smtClean="0"/>
              <a:t> </a:t>
            </a:r>
            <a:r>
              <a:rPr lang="en-US" sz="2800" dirty="0"/>
              <a:t>approach to the selection of a local </a:t>
            </a:r>
            <a:r>
              <a:rPr lang="en-US" sz="2800" dirty="0" smtClean="0"/>
              <a:t>anesthetic </a:t>
            </a:r>
            <a:r>
              <a:rPr lang="en-US" sz="2800" dirty="0"/>
              <a:t>for a patient includes a consideration of the length of time for which pain control Is required. Table 4-5 lists the commonly used anesthetics according to their usual duration of anesthesia. The average, expected duration of pulpal and soft tissue anesthesia is listed. Again, take note, these numbers are approximations, and the actual duration of clinical anesthesia may be somewhat longer or shorter than indicated.</a:t>
            </a:r>
            <a:endParaRPr lang="ru-RU" sz="2800" dirty="0"/>
          </a:p>
        </p:txBody>
      </p:sp>
    </p:spTree>
    <p:extLst>
      <p:ext uri="{BB962C8B-B14F-4D97-AF65-F5344CB8AC3E}">
        <p14:creationId xmlns:p14="http://schemas.microsoft.com/office/powerpoint/2010/main" val="2555854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060848"/>
            <a:ext cx="7992888" cy="3108543"/>
          </a:xfrm>
          <a:prstGeom prst="rect">
            <a:avLst/>
          </a:prstGeom>
        </p:spPr>
        <p:txBody>
          <a:bodyPr wrap="square">
            <a:spAutoFit/>
          </a:bodyPr>
          <a:lstStyle/>
          <a:p>
            <a:r>
              <a:rPr lang="en-US" sz="2800" dirty="0" smtClean="0"/>
              <a:t>   A </a:t>
            </a:r>
            <a:r>
              <a:rPr lang="en-US" sz="2800" dirty="0">
                <a:solidFill>
                  <a:srgbClr val="FF0000"/>
                </a:solidFill>
              </a:rPr>
              <a:t>second</a:t>
            </a:r>
            <a:r>
              <a:rPr lang="en-US" sz="2800" dirty="0"/>
              <a:t> consideration in the selection of a local anesthetic must be the requirement for pain control </a:t>
            </a:r>
            <a:r>
              <a:rPr lang="en-US" sz="2800" dirty="0" smtClean="0"/>
              <a:t>following </a:t>
            </a:r>
            <a:r>
              <a:rPr lang="en-US" sz="2800" dirty="0"/>
              <a:t>treatment. Long-duration anesthetics can be administered when postoperative pain is thought to be a factor. Drugs providing a shorter duration of soft tissue anesthesia can be used for </a:t>
            </a:r>
            <a:r>
              <a:rPr lang="en-US" sz="2800" dirty="0" err="1" smtClean="0"/>
              <a:t>nontraumatic</a:t>
            </a:r>
            <a:r>
              <a:rPr lang="en-US" sz="2800" dirty="0" smtClean="0"/>
              <a:t> </a:t>
            </a:r>
            <a:r>
              <a:rPr lang="en-US" sz="2800" dirty="0"/>
              <a:t>procedures</a:t>
            </a:r>
            <a:endParaRPr lang="ru-RU" sz="2800" dirty="0"/>
          </a:p>
        </p:txBody>
      </p:sp>
    </p:spTree>
    <p:extLst>
      <p:ext uri="{BB962C8B-B14F-4D97-AF65-F5344CB8AC3E}">
        <p14:creationId xmlns:p14="http://schemas.microsoft.com/office/powerpoint/2010/main" val="851658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8447" y="1556792"/>
            <a:ext cx="8352928" cy="3970318"/>
          </a:xfrm>
          <a:prstGeom prst="rect">
            <a:avLst/>
          </a:prstGeom>
        </p:spPr>
        <p:txBody>
          <a:bodyPr wrap="square">
            <a:spAutoFit/>
          </a:bodyPr>
          <a:lstStyle/>
          <a:p>
            <a:r>
              <a:rPr lang="en-US" sz="2800" dirty="0" smtClean="0"/>
              <a:t>   A</a:t>
            </a:r>
            <a:r>
              <a:rPr lang="en-US" sz="2800" dirty="0" smtClean="0">
                <a:solidFill>
                  <a:srgbClr val="FF0000"/>
                </a:solidFill>
              </a:rPr>
              <a:t> </a:t>
            </a:r>
            <a:r>
              <a:rPr lang="en-US" sz="2800" dirty="0">
                <a:solidFill>
                  <a:srgbClr val="FF0000"/>
                </a:solidFill>
              </a:rPr>
              <a:t>third </a:t>
            </a:r>
            <a:r>
              <a:rPr lang="en-US" sz="2800" dirty="0"/>
              <a:t>factor is the need for hemostasis during the </a:t>
            </a:r>
            <a:r>
              <a:rPr lang="en-US" sz="2800" dirty="0" smtClean="0"/>
              <a:t>procedure</a:t>
            </a:r>
            <a:r>
              <a:rPr lang="en-US" sz="2800" dirty="0"/>
              <a:t>. Anesthetic solutions containing epinephrine in a 1:50,000 or 1:100.000 dilution is recommended, via local infiltration, when </a:t>
            </a:r>
            <a:r>
              <a:rPr lang="en-US" sz="2800" dirty="0" err="1" smtClean="0"/>
              <a:t>hamostasis</a:t>
            </a:r>
            <a:r>
              <a:rPr lang="en-US" sz="2800" dirty="0" smtClean="0"/>
              <a:t> </a:t>
            </a:r>
            <a:r>
              <a:rPr lang="en-US" sz="2800" dirty="0"/>
              <a:t>is considered necessary.</a:t>
            </a:r>
          </a:p>
          <a:p>
            <a:r>
              <a:rPr lang="en-US" sz="2800" dirty="0" smtClean="0"/>
              <a:t>   A</a:t>
            </a:r>
            <a:r>
              <a:rPr lang="en-US" sz="2800" dirty="0" smtClean="0">
                <a:solidFill>
                  <a:srgbClr val="FF0000"/>
                </a:solidFill>
              </a:rPr>
              <a:t> </a:t>
            </a:r>
            <a:r>
              <a:rPr lang="en-US" sz="2800" dirty="0">
                <a:solidFill>
                  <a:srgbClr val="FF0000"/>
                </a:solidFill>
              </a:rPr>
              <a:t>fourth </a:t>
            </a:r>
            <a:r>
              <a:rPr lang="en-US" sz="2800" dirty="0"/>
              <a:t>factor in the selection of a local anesthetic involves the physical status of the patient. Table 4-6 lists contraindications for local anesthetics based on this criterion.</a:t>
            </a:r>
          </a:p>
        </p:txBody>
      </p:sp>
    </p:spTree>
    <p:extLst>
      <p:ext uri="{BB962C8B-B14F-4D97-AF65-F5344CB8AC3E}">
        <p14:creationId xmlns:p14="http://schemas.microsoft.com/office/powerpoint/2010/main" val="2286652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6087" y="1844824"/>
            <a:ext cx="7920880" cy="3970318"/>
          </a:xfrm>
          <a:prstGeom prst="rect">
            <a:avLst/>
          </a:prstGeom>
        </p:spPr>
        <p:txBody>
          <a:bodyPr wrap="square">
            <a:spAutoFit/>
          </a:bodyPr>
          <a:lstStyle/>
          <a:p>
            <a:r>
              <a:rPr lang="en-US" sz="2800" dirty="0" smtClean="0">
                <a:solidFill>
                  <a:schemeClr val="tx1">
                    <a:lumMod val="95000"/>
                    <a:lumOff val="5000"/>
                  </a:schemeClr>
                </a:solidFill>
              </a:rPr>
              <a:t>   </a:t>
            </a:r>
            <a:r>
              <a:rPr lang="en-US" sz="2800" dirty="0" smtClean="0">
                <a:solidFill>
                  <a:srgbClr val="FF0000"/>
                </a:solidFill>
              </a:rPr>
              <a:t>Absolute</a:t>
            </a:r>
            <a:r>
              <a:rPr lang="en-US" sz="2800" dirty="0" smtClean="0">
                <a:solidFill>
                  <a:schemeClr val="tx1">
                    <a:lumMod val="95000"/>
                    <a:lumOff val="5000"/>
                  </a:schemeClr>
                </a:solidFill>
              </a:rPr>
              <a:t> </a:t>
            </a:r>
            <a:r>
              <a:rPr lang="en-US" sz="2800" dirty="0">
                <a:solidFill>
                  <a:schemeClr val="tx1">
                    <a:lumMod val="95000"/>
                    <a:lumOff val="5000"/>
                  </a:schemeClr>
                </a:solidFill>
              </a:rPr>
              <a:t>contraindications require that the offending drug(s) not he administered to the patient under any </a:t>
            </a:r>
            <a:r>
              <a:rPr lang="en-US" sz="2800" dirty="0" smtClean="0">
                <a:solidFill>
                  <a:schemeClr val="tx1">
                    <a:lumMod val="95000"/>
                    <a:lumOff val="5000"/>
                  </a:schemeClr>
                </a:solidFill>
              </a:rPr>
              <a:t>condition</a:t>
            </a:r>
            <a:r>
              <a:rPr lang="en-US" sz="2800" dirty="0">
                <a:solidFill>
                  <a:schemeClr val="tx1">
                    <a:lumMod val="95000"/>
                    <a:lumOff val="5000"/>
                  </a:schemeClr>
                </a:solidFill>
              </a:rPr>
              <a:t>. The risk that a life-threatening situation will arise is increased. One absolute contraindication to local </a:t>
            </a:r>
            <a:r>
              <a:rPr lang="en-US" sz="2800" dirty="0" smtClean="0">
                <a:solidFill>
                  <a:schemeClr val="tx1">
                    <a:lumMod val="95000"/>
                    <a:lumOff val="5000"/>
                  </a:schemeClr>
                </a:solidFill>
              </a:rPr>
              <a:t>anesthetic </a:t>
            </a:r>
            <a:r>
              <a:rPr lang="en-US" sz="2800" dirty="0">
                <a:solidFill>
                  <a:schemeClr val="tx1">
                    <a:lumMod val="95000"/>
                    <a:lumOff val="5000"/>
                  </a:schemeClr>
                </a:solidFill>
              </a:rPr>
              <a:t>administration exists: documented reproducible allergy. Fortunately this is an extremely rare occurrence, although the incidence of alleged local anesthetic allergy is quite high. </a:t>
            </a:r>
            <a:endParaRPr lang="ru-RU" sz="2800" dirty="0">
              <a:solidFill>
                <a:schemeClr val="tx1">
                  <a:lumMod val="95000"/>
                  <a:lumOff val="5000"/>
                </a:schemeClr>
              </a:solidFill>
            </a:endParaRPr>
          </a:p>
        </p:txBody>
      </p:sp>
    </p:spTree>
    <p:extLst>
      <p:ext uri="{BB962C8B-B14F-4D97-AF65-F5344CB8AC3E}">
        <p14:creationId xmlns:p14="http://schemas.microsoft.com/office/powerpoint/2010/main" val="2941731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132856"/>
            <a:ext cx="7056784" cy="2677656"/>
          </a:xfrm>
          <a:prstGeom prst="rect">
            <a:avLst/>
          </a:prstGeom>
        </p:spPr>
        <p:txBody>
          <a:bodyPr wrap="square">
            <a:spAutoFit/>
          </a:bodyPr>
          <a:lstStyle/>
          <a:p>
            <a:r>
              <a:rPr lang="en-US" sz="2800" dirty="0" smtClean="0"/>
              <a:t>   In </a:t>
            </a:r>
            <a:r>
              <a:rPr lang="en-US" sz="2800" dirty="0"/>
              <a:t>cases of a </a:t>
            </a:r>
            <a:r>
              <a:rPr lang="en-US" sz="2800" dirty="0">
                <a:solidFill>
                  <a:srgbClr val="FF0000"/>
                </a:solidFill>
              </a:rPr>
              <a:t>relative </a:t>
            </a:r>
            <a:r>
              <a:rPr lang="en-US" sz="2800" dirty="0"/>
              <a:t>contraindication it is preferable to avoid administration of the drug in question because of an increased risk that an adverse response will </a:t>
            </a:r>
            <a:r>
              <a:rPr lang="en-US" sz="2800" dirty="0" smtClean="0"/>
              <a:t>develop</a:t>
            </a:r>
            <a:r>
              <a:rPr lang="en-US" sz="2800" dirty="0"/>
              <a:t>. An alternative drug that is not contraindicated is </a:t>
            </a:r>
            <a:r>
              <a:rPr lang="en-US" sz="2800" dirty="0" smtClean="0"/>
              <a:t>recommended</a:t>
            </a:r>
            <a:r>
              <a:rPr lang="en-US" sz="2800" dirty="0"/>
              <a:t>. </a:t>
            </a:r>
            <a:endParaRPr lang="ru-RU" sz="2800" dirty="0"/>
          </a:p>
        </p:txBody>
      </p:sp>
    </p:spTree>
    <p:extLst>
      <p:ext uri="{BB962C8B-B14F-4D97-AF65-F5344CB8AC3E}">
        <p14:creationId xmlns:p14="http://schemas.microsoft.com/office/powerpoint/2010/main" val="3958129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268760"/>
            <a:ext cx="8208912" cy="4401205"/>
          </a:xfrm>
          <a:prstGeom prst="rect">
            <a:avLst/>
          </a:prstGeom>
        </p:spPr>
        <p:txBody>
          <a:bodyPr wrap="square">
            <a:spAutoFit/>
          </a:bodyPr>
          <a:lstStyle/>
          <a:p>
            <a:r>
              <a:rPr lang="en-US" sz="4000" dirty="0" smtClean="0"/>
              <a:t>    </a:t>
            </a:r>
            <a:r>
              <a:rPr lang="en-US" sz="4000" dirty="0" err="1" smtClean="0"/>
              <a:t>Infiltrational</a:t>
            </a:r>
            <a:r>
              <a:rPr lang="en-US" sz="4000" dirty="0"/>
              <a:t>, local anesthesia in maxilla: </a:t>
            </a:r>
            <a:r>
              <a:rPr lang="en-US" sz="4000" dirty="0" err="1"/>
              <a:t>infraorbital</a:t>
            </a:r>
            <a:r>
              <a:rPr lang="en-US" sz="4000" dirty="0"/>
              <a:t> anesthesia (</a:t>
            </a:r>
            <a:r>
              <a:rPr lang="en-US" sz="4000" dirty="0" err="1"/>
              <a:t>extraoral</a:t>
            </a:r>
            <a:r>
              <a:rPr lang="en-US" sz="4000" dirty="0"/>
              <a:t> and intraoral technique), </a:t>
            </a:r>
            <a:r>
              <a:rPr lang="en-US" sz="4000" dirty="0" err="1"/>
              <a:t>incisal</a:t>
            </a:r>
            <a:r>
              <a:rPr lang="en-US" sz="4000" dirty="0"/>
              <a:t> anesthesia (</a:t>
            </a:r>
            <a:r>
              <a:rPr lang="en-US" sz="4000" dirty="0" err="1"/>
              <a:t>extraoral</a:t>
            </a:r>
            <a:r>
              <a:rPr lang="en-US" sz="4000" dirty="0"/>
              <a:t> and intraoral technique). Possible complications and prevention in children and adults</a:t>
            </a:r>
            <a:endParaRPr lang="ru-RU" sz="4000" dirty="0"/>
          </a:p>
        </p:txBody>
      </p:sp>
    </p:spTree>
    <p:extLst>
      <p:ext uri="{BB962C8B-B14F-4D97-AF65-F5344CB8AC3E}">
        <p14:creationId xmlns:p14="http://schemas.microsoft.com/office/powerpoint/2010/main" val="1641142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1950" y="1916832"/>
            <a:ext cx="7920880" cy="3108543"/>
          </a:xfrm>
          <a:prstGeom prst="rect">
            <a:avLst/>
          </a:prstGeom>
        </p:spPr>
        <p:txBody>
          <a:bodyPr wrap="square">
            <a:spAutoFit/>
          </a:bodyPr>
          <a:lstStyle/>
          <a:p>
            <a:r>
              <a:rPr lang="en-US" sz="2800" dirty="0" smtClean="0"/>
              <a:t>    There </a:t>
            </a:r>
            <a:r>
              <a:rPr lang="en-US" sz="2800" dirty="0"/>
              <a:t>are several general methods of obtaining pain control with local anesthetics. The site of deposition of the drug relative to the area of operative intervention determines the type of injection administered. Three major types of local anesthetic injection can be </a:t>
            </a:r>
            <a:r>
              <a:rPr lang="en-US" sz="2800" dirty="0" smtClean="0"/>
              <a:t>differentiated—local </a:t>
            </a:r>
            <a:r>
              <a:rPr lang="en-US" sz="2800" dirty="0"/>
              <a:t>infiltration, field block, and nerve block.</a:t>
            </a:r>
            <a:endParaRPr lang="ru-RU" sz="2800" dirty="0"/>
          </a:p>
        </p:txBody>
      </p:sp>
    </p:spTree>
    <p:extLst>
      <p:ext uri="{BB962C8B-B14F-4D97-AF65-F5344CB8AC3E}">
        <p14:creationId xmlns:p14="http://schemas.microsoft.com/office/powerpoint/2010/main" val="33115121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6802" y="1700808"/>
            <a:ext cx="7344816" cy="3539430"/>
          </a:xfrm>
          <a:prstGeom prst="rect">
            <a:avLst/>
          </a:prstGeom>
        </p:spPr>
        <p:txBody>
          <a:bodyPr wrap="square">
            <a:spAutoFit/>
          </a:bodyPr>
          <a:lstStyle/>
          <a:p>
            <a:r>
              <a:rPr lang="en-US" sz="2800" dirty="0" smtClean="0"/>
              <a:t>   </a:t>
            </a:r>
            <a:r>
              <a:rPr lang="en-US" sz="2800" dirty="0" smtClean="0">
                <a:solidFill>
                  <a:srgbClr val="FF0000"/>
                </a:solidFill>
              </a:rPr>
              <a:t>Local </a:t>
            </a:r>
            <a:r>
              <a:rPr lang="en-US" sz="2800" dirty="0">
                <a:solidFill>
                  <a:srgbClr val="FF0000"/>
                </a:solidFill>
              </a:rPr>
              <a:t>infiltration </a:t>
            </a:r>
            <a:r>
              <a:rPr lang="en-US" sz="2800" dirty="0"/>
              <a:t>Small terminal nerve endings in the area of the dental treatment are flooded with local anesthetic solution. Incision (or treatment) is then made into the same area in which the solution has been deposited .</a:t>
            </a:r>
            <a:r>
              <a:rPr lang="en-US" sz="2800" dirty="0" smtClean="0"/>
              <a:t> </a:t>
            </a:r>
            <a:r>
              <a:rPr lang="en-US" sz="2800" dirty="0"/>
              <a:t>An example of local infiltration would be the administration of a local anesthetic into an interproximal papilla prior to root </a:t>
            </a:r>
            <a:r>
              <a:rPr lang="en-US" sz="2800" dirty="0" err="1"/>
              <a:t>planing</a:t>
            </a:r>
            <a:endParaRPr lang="ru-RU" sz="2800" dirty="0"/>
          </a:p>
        </p:txBody>
      </p:sp>
    </p:spTree>
    <p:extLst>
      <p:ext uri="{BB962C8B-B14F-4D97-AF65-F5344CB8AC3E}">
        <p14:creationId xmlns:p14="http://schemas.microsoft.com/office/powerpoint/2010/main" val="2475388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9376" y="980728"/>
            <a:ext cx="7848872" cy="4832092"/>
          </a:xfrm>
          <a:prstGeom prst="rect">
            <a:avLst/>
          </a:prstGeom>
        </p:spPr>
        <p:txBody>
          <a:bodyPr wrap="square">
            <a:spAutoFit/>
          </a:bodyPr>
          <a:lstStyle/>
          <a:p>
            <a:r>
              <a:rPr lang="en-US" sz="2800" dirty="0" smtClean="0">
                <a:solidFill>
                  <a:srgbClr val="FF0000"/>
                </a:solidFill>
              </a:rPr>
              <a:t>   Field </a:t>
            </a:r>
            <a:r>
              <a:rPr lang="en-US" sz="2800" dirty="0">
                <a:solidFill>
                  <a:srgbClr val="FF0000"/>
                </a:solidFill>
              </a:rPr>
              <a:t>block </a:t>
            </a:r>
            <a:r>
              <a:rPr lang="en-US" sz="2800" dirty="0"/>
              <a:t>Local anesthetic solution is deposited near the larger terminal nerve branches so the </a:t>
            </a:r>
            <a:r>
              <a:rPr lang="en-US" sz="2800" dirty="0" smtClean="0"/>
              <a:t>anesthetized </a:t>
            </a:r>
            <a:r>
              <a:rPr lang="en-US" sz="2800" dirty="0"/>
              <a:t>area will be circumscribed, to prevent the </a:t>
            </a:r>
            <a:r>
              <a:rPr lang="en-US" sz="2800" dirty="0" smtClean="0"/>
              <a:t>passage </a:t>
            </a:r>
            <a:r>
              <a:rPr lang="en-US" sz="2800" dirty="0"/>
              <a:t>of impulses from the tooth to the central nervous system (CNS). Incision (or treatment) is then made into an area away from the site of injection of the anesthetic </a:t>
            </a:r>
            <a:r>
              <a:rPr lang="en-US" sz="2800" dirty="0" smtClean="0"/>
              <a:t>. </a:t>
            </a:r>
            <a:r>
              <a:rPr lang="en-US" sz="2800" dirty="0"/>
              <a:t>Maxillary injections administered above the apex of the- tooth to be treated arc properly termed field blocks (although common usage identifies them as </a:t>
            </a:r>
            <a:r>
              <a:rPr lang="en-US" sz="2800" dirty="0" smtClean="0"/>
              <a:t>infiltration </a:t>
            </a:r>
            <a:r>
              <a:rPr lang="en-US" sz="2800" dirty="0"/>
              <a:t>or </a:t>
            </a:r>
            <a:r>
              <a:rPr lang="en-US" sz="2800" dirty="0" err="1"/>
              <a:t>supraperiosteal</a:t>
            </a:r>
            <a:r>
              <a:rPr lang="en-US" sz="2800" dirty="0"/>
              <a:t>).</a:t>
            </a:r>
            <a:endParaRPr lang="ru-RU" sz="2800" dirty="0"/>
          </a:p>
        </p:txBody>
      </p:sp>
    </p:spTree>
    <p:extLst>
      <p:ext uri="{BB962C8B-B14F-4D97-AF65-F5344CB8AC3E}">
        <p14:creationId xmlns:p14="http://schemas.microsoft.com/office/powerpoint/2010/main" val="560846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060848"/>
            <a:ext cx="7704856" cy="2246769"/>
          </a:xfrm>
          <a:prstGeom prst="rect">
            <a:avLst/>
          </a:prstGeom>
        </p:spPr>
        <p:txBody>
          <a:bodyPr wrap="square">
            <a:spAutoFit/>
          </a:bodyPr>
          <a:lstStyle/>
          <a:p>
            <a:r>
              <a:rPr lang="en-US" sz="2800" dirty="0" smtClean="0"/>
              <a:t>   Nerve </a:t>
            </a:r>
            <a:r>
              <a:rPr lang="en-US" sz="2800" dirty="0"/>
              <a:t>block Local anesthetic is deposited close to a main nerve trunk, usually at a distance from the site of operative intervention </a:t>
            </a:r>
            <a:r>
              <a:rPr lang="en-US" sz="2800" dirty="0" smtClean="0"/>
              <a:t>. </a:t>
            </a:r>
            <a:r>
              <a:rPr lang="en-US" sz="2800" dirty="0"/>
              <a:t>Posterior superior </a:t>
            </a:r>
            <a:r>
              <a:rPr lang="en-US" sz="2800" dirty="0" smtClean="0"/>
              <a:t>alveolar</a:t>
            </a:r>
            <a:r>
              <a:rPr lang="en-US" sz="2800" dirty="0"/>
              <a:t>. inferior alveolar, and </a:t>
            </a:r>
            <a:r>
              <a:rPr lang="en-US" sz="2800" dirty="0" err="1"/>
              <a:t>nasopalatine</a:t>
            </a:r>
            <a:r>
              <a:rPr lang="en-US" sz="2800" dirty="0"/>
              <a:t> injections are examples of nerve blocks</a:t>
            </a:r>
            <a:endParaRPr lang="ru-RU" sz="2800" dirty="0"/>
          </a:p>
        </p:txBody>
      </p:sp>
    </p:spTree>
    <p:extLst>
      <p:ext uri="{BB962C8B-B14F-4D97-AF65-F5344CB8AC3E}">
        <p14:creationId xmlns:p14="http://schemas.microsoft.com/office/powerpoint/2010/main" val="15709622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912891"/>
            <a:ext cx="7698326" cy="707886"/>
          </a:xfrm>
          <a:prstGeom prst="rect">
            <a:avLst/>
          </a:prstGeom>
        </p:spPr>
        <p:txBody>
          <a:bodyPr wrap="none">
            <a:spAutoFit/>
          </a:bodyPr>
          <a:lstStyle/>
          <a:p>
            <a:r>
              <a:rPr lang="en-US" sz="4000" dirty="0"/>
              <a:t>MAXILLARY INJECTION TECHNIQUES</a:t>
            </a:r>
            <a:endParaRPr lang="ru-RU" sz="4000" dirty="0"/>
          </a:p>
        </p:txBody>
      </p:sp>
    </p:spTree>
    <p:extLst>
      <p:ext uri="{BB962C8B-B14F-4D97-AF65-F5344CB8AC3E}">
        <p14:creationId xmlns:p14="http://schemas.microsoft.com/office/powerpoint/2010/main" val="769862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844824"/>
            <a:ext cx="7056784" cy="3539430"/>
          </a:xfrm>
          <a:prstGeom prst="rect">
            <a:avLst/>
          </a:prstGeom>
        </p:spPr>
        <p:txBody>
          <a:bodyPr wrap="square">
            <a:spAutoFit/>
          </a:bodyPr>
          <a:lstStyle/>
          <a:p>
            <a:r>
              <a:rPr lang="en-US" sz="2800" dirty="0" smtClean="0"/>
              <a:t>   A </a:t>
            </a:r>
            <a:r>
              <a:rPr lang="en-US" sz="2800" dirty="0"/>
              <a:t>number of injection techniques are available to aid in providing clinically adequate anesthesia of the teeth and soft and hard tissues in the maxilla. Selection of the </a:t>
            </a:r>
            <a:r>
              <a:rPr lang="en-US" sz="2800" dirty="0" smtClean="0"/>
              <a:t>specific </a:t>
            </a:r>
            <a:r>
              <a:rPr lang="en-US" sz="2800" dirty="0"/>
              <a:t>technique to be used is determined, in large part, by the nature of the treatment to be provided. The available techniques are as follows:</a:t>
            </a:r>
            <a:endParaRPr lang="ru-RU" sz="2800" dirty="0"/>
          </a:p>
        </p:txBody>
      </p:sp>
    </p:spTree>
    <p:extLst>
      <p:ext uri="{BB962C8B-B14F-4D97-AF65-F5344CB8AC3E}">
        <p14:creationId xmlns:p14="http://schemas.microsoft.com/office/powerpoint/2010/main" val="3940756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700808"/>
            <a:ext cx="7632848" cy="3108543"/>
          </a:xfrm>
          <a:prstGeom prst="rect">
            <a:avLst/>
          </a:prstGeom>
        </p:spPr>
        <p:txBody>
          <a:bodyPr wrap="square">
            <a:spAutoFit/>
          </a:bodyPr>
          <a:lstStyle/>
          <a:p>
            <a:r>
              <a:rPr lang="en-US" dirty="0"/>
              <a:t>	</a:t>
            </a:r>
            <a:r>
              <a:rPr lang="en-US" sz="2800" dirty="0" err="1"/>
              <a:t>Supraperiosteal</a:t>
            </a:r>
            <a:r>
              <a:rPr lang="en-US" sz="2800" dirty="0"/>
              <a:t> (infiltration), recommended for limited treatment protocols</a:t>
            </a:r>
          </a:p>
          <a:p>
            <a:r>
              <a:rPr lang="en-US" sz="2800" dirty="0"/>
              <a:t>	Periodontal ligament (PDL, </a:t>
            </a:r>
            <a:r>
              <a:rPr lang="en-US" sz="2800" dirty="0" err="1"/>
              <a:t>intraligamentary</a:t>
            </a:r>
            <a:r>
              <a:rPr lang="en-US" sz="2800" dirty="0"/>
              <a:t>) </a:t>
            </a:r>
            <a:r>
              <a:rPr lang="en-US" sz="2800" dirty="0" smtClean="0"/>
              <a:t>Injection</a:t>
            </a:r>
            <a:r>
              <a:rPr lang="en-US" sz="2800" dirty="0"/>
              <a:t>, recommended as an adjunct to other </a:t>
            </a:r>
            <a:r>
              <a:rPr lang="en-US" sz="2800" dirty="0" smtClean="0"/>
              <a:t>techniques </a:t>
            </a:r>
            <a:r>
              <a:rPr lang="en-US" sz="2800" dirty="0"/>
              <a:t>or for limited treatment protocols</a:t>
            </a:r>
          </a:p>
          <a:p>
            <a:r>
              <a:rPr lang="en-US" sz="2800" dirty="0"/>
              <a:t>	</a:t>
            </a:r>
            <a:r>
              <a:rPr lang="en-US" sz="2800" dirty="0" err="1"/>
              <a:t>Intraseptal</a:t>
            </a:r>
            <a:r>
              <a:rPr lang="en-US" sz="2800" dirty="0"/>
              <a:t> injection, recommended primarily for periodontal surgical techniques</a:t>
            </a:r>
          </a:p>
        </p:txBody>
      </p:sp>
    </p:spTree>
    <p:extLst>
      <p:ext uri="{BB962C8B-B14F-4D97-AF65-F5344CB8AC3E}">
        <p14:creationId xmlns:p14="http://schemas.microsoft.com/office/powerpoint/2010/main" val="3108506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52736"/>
            <a:ext cx="8568952" cy="5262979"/>
          </a:xfrm>
          <a:prstGeom prst="rect">
            <a:avLst/>
          </a:prstGeom>
        </p:spPr>
        <p:txBody>
          <a:bodyPr wrap="square">
            <a:spAutoFit/>
          </a:bodyPr>
          <a:lstStyle/>
          <a:p>
            <a:r>
              <a:rPr lang="en-US" sz="2800" dirty="0" smtClean="0"/>
              <a:t>            </a:t>
            </a:r>
            <a:r>
              <a:rPr lang="en-US" sz="2800" dirty="0" err="1" smtClean="0"/>
              <a:t>Intraosseous</a:t>
            </a:r>
            <a:r>
              <a:rPr lang="en-US" sz="2800" dirty="0" smtClean="0"/>
              <a:t> </a:t>
            </a:r>
            <a:r>
              <a:rPr lang="en-US" sz="2800" dirty="0"/>
              <a:t>injection, </a:t>
            </a:r>
            <a:r>
              <a:rPr lang="en-US" sz="2800" dirty="0" err="1"/>
              <a:t>rccommended</a:t>
            </a:r>
            <a:r>
              <a:rPr lang="en-US" sz="2800" dirty="0"/>
              <a:t> for single teeth (primarily mandibular molars) when other techniques have failed</a:t>
            </a:r>
          </a:p>
          <a:p>
            <a:r>
              <a:rPr lang="en-US" sz="2800" dirty="0"/>
              <a:t>	Posterior superior alveolar nerve block, </a:t>
            </a:r>
            <a:r>
              <a:rPr lang="en-US" sz="2800" dirty="0" err="1"/>
              <a:t>recom¬mended</a:t>
            </a:r>
            <a:r>
              <a:rPr lang="en-US" sz="2800" dirty="0"/>
              <a:t> for management of several molar teeth in one quadrant</a:t>
            </a:r>
          </a:p>
          <a:p>
            <a:r>
              <a:rPr lang="en-US" sz="2800" dirty="0"/>
              <a:t>	Middle superior alveolar nerve block, </a:t>
            </a:r>
            <a:r>
              <a:rPr lang="en-US" sz="2800" dirty="0" err="1"/>
              <a:t>recommend¬ed</a:t>
            </a:r>
            <a:r>
              <a:rPr lang="en-US" sz="2800" dirty="0"/>
              <a:t> for management of premolars in one quadrant</a:t>
            </a:r>
          </a:p>
          <a:p>
            <a:r>
              <a:rPr lang="en-US" sz="2800" dirty="0"/>
              <a:t>	Anterior superior alveolar (</a:t>
            </a:r>
            <a:r>
              <a:rPr lang="en-US" sz="2800" dirty="0" err="1"/>
              <a:t>infraorbital</a:t>
            </a:r>
            <a:r>
              <a:rPr lang="en-US" sz="2800" dirty="0"/>
              <a:t>) nerve block, recommended for management of anterior teeth in one quadrant</a:t>
            </a:r>
          </a:p>
        </p:txBody>
      </p:sp>
    </p:spTree>
    <p:extLst>
      <p:ext uri="{BB962C8B-B14F-4D97-AF65-F5344CB8AC3E}">
        <p14:creationId xmlns:p14="http://schemas.microsoft.com/office/powerpoint/2010/main" val="1632461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268760"/>
            <a:ext cx="7488832" cy="3970318"/>
          </a:xfrm>
          <a:prstGeom prst="rect">
            <a:avLst/>
          </a:prstGeom>
        </p:spPr>
        <p:txBody>
          <a:bodyPr wrap="square">
            <a:spAutoFit/>
          </a:bodyPr>
          <a:lstStyle/>
          <a:p>
            <a:r>
              <a:rPr lang="en-US" sz="2800" dirty="0" smtClean="0"/>
              <a:t>    Maxillary </a:t>
            </a:r>
            <a:r>
              <a:rPr lang="en-US" sz="2800" dirty="0"/>
              <a:t>(second division) </a:t>
            </a:r>
            <a:r>
              <a:rPr lang="en-US" sz="2800" dirty="0" smtClean="0"/>
              <a:t>n</a:t>
            </a:r>
            <a:r>
              <a:rPr lang="ru-RU" sz="2800" dirty="0" smtClean="0"/>
              <a:t>е</a:t>
            </a:r>
            <a:r>
              <a:rPr lang="en-US" sz="2800" dirty="0" err="1"/>
              <a:t>rve</a:t>
            </a:r>
            <a:r>
              <a:rPr lang="en-US" sz="2800" dirty="0"/>
              <a:t> block, </a:t>
            </a:r>
            <a:r>
              <a:rPr lang="en-US" sz="2800" dirty="0" smtClean="0"/>
              <a:t>recommended </a:t>
            </a:r>
            <a:r>
              <a:rPr lang="en-US" sz="2800" dirty="0"/>
              <a:t>for extensive </a:t>
            </a:r>
            <a:r>
              <a:rPr lang="en-US" sz="2800" dirty="0" err="1"/>
              <a:t>buccal</a:t>
            </a:r>
            <a:r>
              <a:rPr lang="en-US" sz="2800" dirty="0"/>
              <a:t>, palatal, and pulpal management in one quadrant</a:t>
            </a:r>
          </a:p>
          <a:p>
            <a:r>
              <a:rPr lang="en-US" sz="2800" dirty="0" smtClean="0"/>
              <a:t>    Greater </a:t>
            </a:r>
            <a:r>
              <a:rPr lang="en-US" sz="2800" dirty="0"/>
              <a:t>(anterior) palatine nerve block, </a:t>
            </a:r>
            <a:r>
              <a:rPr lang="en-US" sz="2800" dirty="0" smtClean="0"/>
              <a:t>recommended </a:t>
            </a:r>
            <a:r>
              <a:rPr lang="en-US" sz="2800" dirty="0"/>
              <a:t>for palatal soft and osseous tissue </a:t>
            </a:r>
            <a:r>
              <a:rPr lang="en-US" sz="2800" dirty="0" smtClean="0"/>
              <a:t>treatment </a:t>
            </a:r>
            <a:r>
              <a:rPr lang="en-US" sz="2800" dirty="0"/>
              <a:t>distal to the canine in one quadrant</a:t>
            </a:r>
          </a:p>
          <a:p>
            <a:r>
              <a:rPr lang="en-US" sz="2800" dirty="0"/>
              <a:t> </a:t>
            </a:r>
            <a:r>
              <a:rPr lang="en-US" sz="2800" dirty="0" smtClean="0"/>
              <a:t>   </a:t>
            </a:r>
            <a:r>
              <a:rPr lang="en-US" sz="2800" dirty="0" err="1"/>
              <a:t>Nasopalatine</a:t>
            </a:r>
            <a:r>
              <a:rPr lang="en-US" sz="2800" dirty="0"/>
              <a:t> nerve block, recommended for palatal soft and osseous tissue management from canine to canine bilaterally</a:t>
            </a:r>
          </a:p>
        </p:txBody>
      </p:sp>
    </p:spTree>
    <p:extLst>
      <p:ext uri="{BB962C8B-B14F-4D97-AF65-F5344CB8AC3E}">
        <p14:creationId xmlns:p14="http://schemas.microsoft.com/office/powerpoint/2010/main" val="4143172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424" y="1298556"/>
            <a:ext cx="6273928" cy="4218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503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5696" y="272842"/>
            <a:ext cx="5380640" cy="707886"/>
          </a:xfrm>
          <a:prstGeom prst="rect">
            <a:avLst/>
          </a:prstGeom>
        </p:spPr>
        <p:txBody>
          <a:bodyPr wrap="none">
            <a:spAutoFit/>
          </a:bodyPr>
          <a:lstStyle/>
          <a:p>
            <a:r>
              <a:rPr lang="en-US" sz="4000" dirty="0" err="1"/>
              <a:t>Supraperiosteal</a:t>
            </a:r>
            <a:r>
              <a:rPr lang="en-US" sz="4000" dirty="0"/>
              <a:t> Injection</a:t>
            </a:r>
            <a:endParaRPr lang="ru-RU" sz="4000" dirty="0"/>
          </a:p>
        </p:txBody>
      </p:sp>
      <p:sp>
        <p:nvSpPr>
          <p:cNvPr id="3" name="Прямоугольник 2"/>
          <p:cNvSpPr/>
          <p:nvPr/>
        </p:nvSpPr>
        <p:spPr>
          <a:xfrm>
            <a:off x="673588" y="1340768"/>
            <a:ext cx="7704856" cy="2246769"/>
          </a:xfrm>
          <a:prstGeom prst="rect">
            <a:avLst/>
          </a:prstGeom>
        </p:spPr>
        <p:txBody>
          <a:bodyPr wrap="square">
            <a:spAutoFit/>
          </a:bodyPr>
          <a:lstStyle/>
          <a:p>
            <a:r>
              <a:rPr lang="en-US" sz="2800" dirty="0" smtClean="0"/>
              <a:t>                                    Indications </a:t>
            </a:r>
          </a:p>
          <a:p>
            <a:r>
              <a:rPr lang="en-US" sz="2800" dirty="0"/>
              <a:t> </a:t>
            </a:r>
            <a:r>
              <a:rPr lang="en-US" sz="2800" dirty="0" smtClean="0"/>
              <a:t>  Pulpal </a:t>
            </a:r>
            <a:r>
              <a:rPr lang="en-US" sz="2800" dirty="0"/>
              <a:t>anesthesia of the maxillary teeth when </a:t>
            </a:r>
            <a:r>
              <a:rPr lang="en-US" sz="2800" dirty="0" smtClean="0"/>
              <a:t>treatment </a:t>
            </a:r>
            <a:r>
              <a:rPr lang="en-US" sz="2800" dirty="0"/>
              <a:t>is limited to one or two teeth</a:t>
            </a:r>
          </a:p>
          <a:p>
            <a:r>
              <a:rPr lang="en-US" sz="2800" dirty="0"/>
              <a:t> </a:t>
            </a:r>
            <a:r>
              <a:rPr lang="en-US" sz="2800" dirty="0" smtClean="0"/>
              <a:t>  Soft </a:t>
            </a:r>
            <a:r>
              <a:rPr lang="en-US" sz="2800" dirty="0"/>
              <a:t>tissue anesthesia when indicated for surgical procedures in a circumscribed area</a:t>
            </a:r>
          </a:p>
        </p:txBody>
      </p:sp>
      <p:sp>
        <p:nvSpPr>
          <p:cNvPr id="4" name="Прямоугольник 3"/>
          <p:cNvSpPr/>
          <p:nvPr/>
        </p:nvSpPr>
        <p:spPr>
          <a:xfrm>
            <a:off x="359684" y="3861048"/>
            <a:ext cx="8568952" cy="1815882"/>
          </a:xfrm>
          <a:prstGeom prst="rect">
            <a:avLst/>
          </a:prstGeom>
        </p:spPr>
        <p:txBody>
          <a:bodyPr wrap="square">
            <a:spAutoFit/>
          </a:bodyPr>
          <a:lstStyle/>
          <a:p>
            <a:r>
              <a:rPr lang="en-US" dirty="0" smtClean="0"/>
              <a:t>                                                   </a:t>
            </a:r>
            <a:r>
              <a:rPr lang="en-US" sz="2800" dirty="0" smtClean="0"/>
              <a:t>Contraindications</a:t>
            </a:r>
            <a:endParaRPr lang="en-US" sz="2800" dirty="0"/>
          </a:p>
          <a:p>
            <a:r>
              <a:rPr lang="en-US" sz="2800" dirty="0"/>
              <a:t> </a:t>
            </a:r>
            <a:r>
              <a:rPr lang="en-US" sz="2800" dirty="0" smtClean="0"/>
              <a:t>  Infection </a:t>
            </a:r>
            <a:r>
              <a:rPr lang="en-US" sz="2800" dirty="0"/>
              <a:t>or acute inflammation in the area of injection.</a:t>
            </a:r>
          </a:p>
          <a:p>
            <a:r>
              <a:rPr lang="en-US" sz="2800" dirty="0"/>
              <a:t> </a:t>
            </a:r>
            <a:r>
              <a:rPr lang="en-US" sz="2800" dirty="0" smtClean="0"/>
              <a:t>  Dense </a:t>
            </a:r>
            <a:r>
              <a:rPr lang="en-US" sz="2800" dirty="0"/>
              <a:t>bone covering the apices of teeth </a:t>
            </a:r>
            <a:r>
              <a:rPr lang="en-US" sz="2800" dirty="0" smtClean="0"/>
              <a:t>can </a:t>
            </a:r>
            <a:r>
              <a:rPr lang="en-US" sz="2800" dirty="0"/>
              <a:t>be </a:t>
            </a:r>
            <a:r>
              <a:rPr lang="en-US" sz="2800" dirty="0" smtClean="0"/>
              <a:t>   determined </a:t>
            </a:r>
            <a:r>
              <a:rPr lang="en-US" sz="2800" dirty="0"/>
              <a:t>only by trial and error; </a:t>
            </a:r>
          </a:p>
        </p:txBody>
      </p:sp>
    </p:spTree>
    <p:extLst>
      <p:ext uri="{BB962C8B-B14F-4D97-AF65-F5344CB8AC3E}">
        <p14:creationId xmlns:p14="http://schemas.microsoft.com/office/powerpoint/2010/main" val="42771877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132856"/>
            <a:ext cx="7776864" cy="2677656"/>
          </a:xfrm>
          <a:prstGeom prst="rect">
            <a:avLst/>
          </a:prstGeom>
        </p:spPr>
        <p:txBody>
          <a:bodyPr wrap="square">
            <a:spAutoFit/>
          </a:bodyPr>
          <a:lstStyle/>
          <a:p>
            <a:r>
              <a:rPr lang="en-US" sz="2800" dirty="0" smtClean="0"/>
              <a:t>                                     Technique</a:t>
            </a:r>
            <a:endParaRPr lang="en-US" sz="2800" dirty="0"/>
          </a:p>
          <a:p>
            <a:r>
              <a:rPr lang="en-US" sz="2800" dirty="0" smtClean="0"/>
              <a:t>1. A </a:t>
            </a:r>
            <a:r>
              <a:rPr lang="en-US" sz="2800" dirty="0"/>
              <a:t>25- or 27-gauge short needle recommended</a:t>
            </a:r>
          </a:p>
          <a:p>
            <a:r>
              <a:rPr lang="en-US" sz="2800" dirty="0" smtClean="0"/>
              <a:t>2. Area </a:t>
            </a:r>
            <a:r>
              <a:rPr lang="en-US" sz="2800" dirty="0"/>
              <a:t>of insertion: height of the </a:t>
            </a:r>
            <a:r>
              <a:rPr lang="en-US" sz="2800" dirty="0" err="1"/>
              <a:t>mucobuccal</a:t>
            </a:r>
            <a:r>
              <a:rPr lang="en-US" sz="2800" dirty="0"/>
              <a:t> fold above the apex of the tooth to be anesthetized</a:t>
            </a:r>
          </a:p>
          <a:p>
            <a:r>
              <a:rPr lang="en-US" sz="2800" dirty="0" smtClean="0"/>
              <a:t>3. Target </a:t>
            </a:r>
            <a:r>
              <a:rPr lang="en-US" sz="2800" dirty="0"/>
              <a:t>area: apical region of the tooth to be </a:t>
            </a:r>
            <a:r>
              <a:rPr lang="en-US" sz="2800" dirty="0" smtClean="0"/>
              <a:t>anesthetized</a:t>
            </a:r>
            <a:endParaRPr lang="en-US" sz="2800" dirty="0"/>
          </a:p>
        </p:txBody>
      </p:sp>
    </p:spTree>
    <p:extLst>
      <p:ext uri="{BB962C8B-B14F-4D97-AF65-F5344CB8AC3E}">
        <p14:creationId xmlns:p14="http://schemas.microsoft.com/office/powerpoint/2010/main" val="18424929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412776"/>
            <a:ext cx="8064896" cy="4093428"/>
          </a:xfrm>
          <a:prstGeom prst="rect">
            <a:avLst/>
          </a:prstGeom>
        </p:spPr>
        <p:txBody>
          <a:bodyPr wrap="square">
            <a:spAutoFit/>
          </a:bodyPr>
          <a:lstStyle/>
          <a:p>
            <a:r>
              <a:rPr lang="en-US" sz="3200" dirty="0" smtClean="0"/>
              <a:t>         Anterior </a:t>
            </a:r>
            <a:r>
              <a:rPr lang="en-US" sz="3200" dirty="0"/>
              <a:t>Superior Alveolar Nerve Block </a:t>
            </a:r>
            <a:r>
              <a:rPr lang="en-US" sz="3200" dirty="0" smtClean="0"/>
              <a:t>       (</a:t>
            </a:r>
            <a:r>
              <a:rPr lang="en-US" sz="3200" dirty="0" err="1"/>
              <a:t>Infraorbital</a:t>
            </a:r>
            <a:r>
              <a:rPr lang="en-US" sz="3200" dirty="0"/>
              <a:t> Nerve Block)</a:t>
            </a:r>
          </a:p>
          <a:p>
            <a:r>
              <a:rPr lang="en-US" sz="2800" dirty="0" smtClean="0"/>
              <a:t>     The </a:t>
            </a:r>
            <a:r>
              <a:rPr lang="en-US" sz="2800" dirty="0"/>
              <a:t>anterior superior alveolar (ASA) nerve block does not enjoy the popularity of the PSA block, primarily because there is a general lack of experience with this highly successful and extremely safe technique. It </a:t>
            </a:r>
            <a:r>
              <a:rPr lang="en-US" sz="2800" dirty="0" smtClean="0"/>
              <a:t>provides </a:t>
            </a:r>
            <a:r>
              <a:rPr lang="en-US" sz="2800" dirty="0"/>
              <a:t>profound pulpal and </a:t>
            </a:r>
            <a:r>
              <a:rPr lang="en-US" sz="2800" dirty="0" err="1"/>
              <a:t>buccal</a:t>
            </a:r>
            <a:r>
              <a:rPr lang="en-US" sz="2800" dirty="0"/>
              <a:t> soft tissue anesthesia from the maxillary central incisor through the premolars in about 72% of patients.</a:t>
            </a:r>
          </a:p>
        </p:txBody>
      </p:sp>
    </p:spTree>
    <p:extLst>
      <p:ext uri="{BB962C8B-B14F-4D97-AF65-F5344CB8AC3E}">
        <p14:creationId xmlns:p14="http://schemas.microsoft.com/office/powerpoint/2010/main" val="27685837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700808"/>
            <a:ext cx="7992888" cy="3539430"/>
          </a:xfrm>
          <a:prstGeom prst="rect">
            <a:avLst/>
          </a:prstGeom>
        </p:spPr>
        <p:txBody>
          <a:bodyPr wrap="square">
            <a:spAutoFit/>
          </a:bodyPr>
          <a:lstStyle/>
          <a:p>
            <a:r>
              <a:rPr lang="en-US" sz="2800" dirty="0"/>
              <a:t>Used in place of </a:t>
            </a:r>
            <a:r>
              <a:rPr lang="en-US" sz="2800" dirty="0" err="1"/>
              <a:t>supraperiosteal</a:t>
            </a:r>
            <a:r>
              <a:rPr lang="en-US" sz="2800" dirty="0"/>
              <a:t> injections, the ASA nerve block requires a smaller volume of local </a:t>
            </a:r>
            <a:r>
              <a:rPr lang="en-US" sz="2800" dirty="0" smtClean="0"/>
              <a:t>anesthetic </a:t>
            </a:r>
            <a:r>
              <a:rPr lang="en-US" sz="2800" dirty="0"/>
              <a:t>solution to achieve equivalent anesthesia—0.9 to 1.2 ml versus 3.0 ml </a:t>
            </a:r>
            <a:r>
              <a:rPr lang="en-US" sz="2800" dirty="0" err="1"/>
              <a:t>lor</a:t>
            </a:r>
            <a:r>
              <a:rPr lang="en-US" sz="2800" dirty="0"/>
              <a:t> </a:t>
            </a:r>
            <a:r>
              <a:rPr lang="en-US" sz="2800" dirty="0" err="1"/>
              <a:t>supraperiosteal</a:t>
            </a:r>
            <a:r>
              <a:rPr lang="en-US" sz="2800" dirty="0"/>
              <a:t> injections of the same teeth.</a:t>
            </a:r>
          </a:p>
          <a:p>
            <a:r>
              <a:rPr lang="en-US" sz="2800" dirty="0" smtClean="0"/>
              <a:t>Fortunately </a:t>
            </a:r>
            <a:r>
              <a:rPr lang="en-US" sz="2800" dirty="0"/>
              <a:t>this fear is unfounded. Adherence to the following protocol will produce a high success rate devoid of complications and adverse side effects</a:t>
            </a:r>
          </a:p>
        </p:txBody>
      </p:sp>
    </p:spTree>
    <p:extLst>
      <p:ext uri="{BB962C8B-B14F-4D97-AF65-F5344CB8AC3E}">
        <p14:creationId xmlns:p14="http://schemas.microsoft.com/office/powerpoint/2010/main" val="8348891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908722"/>
            <a:ext cx="5112568"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36398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602" y="1346976"/>
            <a:ext cx="5987742" cy="4026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9209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2346" y="1916832"/>
            <a:ext cx="7056784" cy="3231654"/>
          </a:xfrm>
          <a:prstGeom prst="rect">
            <a:avLst/>
          </a:prstGeom>
        </p:spPr>
        <p:txBody>
          <a:bodyPr wrap="square">
            <a:spAutoFit/>
          </a:bodyPr>
          <a:lstStyle/>
          <a:p>
            <a:r>
              <a:rPr lang="en-US" sz="2800" dirty="0" smtClean="0"/>
              <a:t>                        </a:t>
            </a:r>
            <a:r>
              <a:rPr lang="en-US" sz="3600" dirty="0" smtClean="0">
                <a:solidFill>
                  <a:srgbClr val="FF0000"/>
                </a:solidFill>
              </a:rPr>
              <a:t>Serves </a:t>
            </a:r>
            <a:r>
              <a:rPr lang="en-US" sz="3600" dirty="0">
                <a:solidFill>
                  <a:srgbClr val="FF0000"/>
                </a:solidFill>
              </a:rPr>
              <a:t>anesthetized </a:t>
            </a:r>
          </a:p>
          <a:p>
            <a:r>
              <a:rPr lang="en-US" sz="2800" dirty="0"/>
              <a:t>	Anterior superior alveolar</a:t>
            </a:r>
          </a:p>
          <a:p>
            <a:r>
              <a:rPr lang="en-US" sz="2800" dirty="0"/>
              <a:t>	Middle superior alveolar</a:t>
            </a:r>
          </a:p>
          <a:p>
            <a:r>
              <a:rPr lang="en-US" sz="2800" dirty="0"/>
              <a:t>	</a:t>
            </a:r>
            <a:r>
              <a:rPr lang="en-US" sz="2800" dirty="0" err="1"/>
              <a:t>Infraorbital</a:t>
            </a:r>
            <a:r>
              <a:rPr lang="en-US" sz="2800" dirty="0"/>
              <a:t> nerve</a:t>
            </a:r>
          </a:p>
          <a:p>
            <a:r>
              <a:rPr lang="en-US" sz="2800" dirty="0"/>
              <a:t>	Inferior palpebral</a:t>
            </a:r>
          </a:p>
          <a:p>
            <a:r>
              <a:rPr lang="en-US" sz="2800" dirty="0"/>
              <a:t>	lateral nasal</a:t>
            </a:r>
          </a:p>
          <a:p>
            <a:r>
              <a:rPr lang="en-US" sz="2800" dirty="0"/>
              <a:t>	Superior labial</a:t>
            </a:r>
          </a:p>
        </p:txBody>
      </p:sp>
    </p:spTree>
    <p:extLst>
      <p:ext uri="{BB962C8B-B14F-4D97-AF65-F5344CB8AC3E}">
        <p14:creationId xmlns:p14="http://schemas.microsoft.com/office/powerpoint/2010/main" val="1268330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340768"/>
            <a:ext cx="6480720" cy="4401205"/>
          </a:xfrm>
          <a:prstGeom prst="rect">
            <a:avLst/>
          </a:prstGeom>
        </p:spPr>
        <p:txBody>
          <a:bodyPr wrap="square">
            <a:spAutoFit/>
          </a:bodyPr>
          <a:lstStyle/>
          <a:p>
            <a:r>
              <a:rPr lang="en-US" sz="2800" dirty="0" smtClean="0"/>
              <a:t> </a:t>
            </a:r>
            <a:r>
              <a:rPr lang="en-US" sz="2800" dirty="0" smtClean="0">
                <a:solidFill>
                  <a:srgbClr val="FF0000"/>
                </a:solidFill>
              </a:rPr>
              <a:t>           Areas </a:t>
            </a:r>
            <a:r>
              <a:rPr lang="en-US" sz="2800" dirty="0">
                <a:solidFill>
                  <a:srgbClr val="FF0000"/>
                </a:solidFill>
              </a:rPr>
              <a:t>anesthetized</a:t>
            </a:r>
          </a:p>
          <a:p>
            <a:r>
              <a:rPr lang="en-US" sz="2800" dirty="0"/>
              <a:t>	Pulps of the maxillary central incisor through the canine on the injected </a:t>
            </a:r>
            <a:r>
              <a:rPr lang="en-US" sz="2800" dirty="0" smtClean="0"/>
              <a:t>side</a:t>
            </a:r>
            <a:r>
              <a:rPr lang="en-US" sz="2800" dirty="0"/>
              <a:t>	In about 72% of patients, pulps of the maxillary pre- molars and </a:t>
            </a:r>
            <a:r>
              <a:rPr lang="en-US" sz="2800" dirty="0" err="1"/>
              <a:t>mesiobuccal</a:t>
            </a:r>
            <a:r>
              <a:rPr lang="en-US" sz="2800" dirty="0"/>
              <a:t> root of the first </a:t>
            </a:r>
            <a:r>
              <a:rPr lang="en-US" sz="2800" dirty="0" smtClean="0"/>
              <a:t>molar</a:t>
            </a:r>
          </a:p>
          <a:p>
            <a:r>
              <a:rPr lang="en-US" sz="2800" dirty="0"/>
              <a:t>	</a:t>
            </a:r>
            <a:r>
              <a:rPr lang="en-US" sz="2800" dirty="0" err="1"/>
              <a:t>Buccal</a:t>
            </a:r>
            <a:r>
              <a:rPr lang="en-US" sz="2800" dirty="0"/>
              <a:t> (labial) </a:t>
            </a:r>
            <a:r>
              <a:rPr lang="en-US" sz="2800" dirty="0" err="1"/>
              <a:t>periodontium</a:t>
            </a:r>
            <a:r>
              <a:rPr lang="en-US" sz="2800" dirty="0"/>
              <a:t> and bone of these same teeth</a:t>
            </a:r>
          </a:p>
          <a:p>
            <a:r>
              <a:rPr lang="en-US" sz="2800" dirty="0"/>
              <a:t>	lower eyelid, lateral aspect of the nose, upper lip </a:t>
            </a:r>
          </a:p>
        </p:txBody>
      </p:sp>
    </p:spTree>
    <p:extLst>
      <p:ext uri="{BB962C8B-B14F-4D97-AF65-F5344CB8AC3E}">
        <p14:creationId xmlns:p14="http://schemas.microsoft.com/office/powerpoint/2010/main" val="24204445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81902" y="980728"/>
            <a:ext cx="7128792" cy="4832092"/>
          </a:xfrm>
          <a:prstGeom prst="rect">
            <a:avLst/>
          </a:prstGeom>
        </p:spPr>
        <p:txBody>
          <a:bodyPr wrap="square">
            <a:spAutoFit/>
          </a:bodyPr>
          <a:lstStyle/>
          <a:p>
            <a:r>
              <a:rPr lang="en-US" sz="2800" dirty="0" smtClean="0"/>
              <a:t>                          </a:t>
            </a:r>
            <a:r>
              <a:rPr lang="en-US" sz="2800" dirty="0" smtClean="0">
                <a:solidFill>
                  <a:srgbClr val="FF0000"/>
                </a:solidFill>
              </a:rPr>
              <a:t>Indications</a:t>
            </a:r>
            <a:endParaRPr lang="en-US" sz="2800" dirty="0">
              <a:solidFill>
                <a:srgbClr val="FF0000"/>
              </a:solidFill>
            </a:endParaRPr>
          </a:p>
          <a:p>
            <a:r>
              <a:rPr lang="en-US" sz="2800" dirty="0"/>
              <a:t>	Dental procedures involving more than two </a:t>
            </a:r>
            <a:r>
              <a:rPr lang="en-US" sz="2800" dirty="0" smtClean="0"/>
              <a:t>maxillary</a:t>
            </a:r>
            <a:r>
              <a:rPr lang="en-US" sz="2800" dirty="0"/>
              <a:t>' teeth and their overlying </a:t>
            </a:r>
            <a:r>
              <a:rPr lang="en-US" sz="2800" dirty="0" err="1"/>
              <a:t>buccal</a:t>
            </a:r>
            <a:r>
              <a:rPr lang="en-US" sz="2800" dirty="0"/>
              <a:t> tissues</a:t>
            </a:r>
          </a:p>
          <a:p>
            <a:r>
              <a:rPr lang="en-US" sz="2800" dirty="0"/>
              <a:t>	Inflammation or infection (which contraindicates </a:t>
            </a:r>
            <a:r>
              <a:rPr lang="en-US" sz="2800" dirty="0" err="1"/>
              <a:t>supraperiosteal</a:t>
            </a:r>
            <a:r>
              <a:rPr lang="en-US" sz="2800" dirty="0"/>
              <a:t> injection); if a cellulitis is present, the maxillary nerve block may be indicated in lieu of the </a:t>
            </a:r>
            <a:r>
              <a:rPr lang="en-US" sz="2800" dirty="0" err="1"/>
              <a:t>infraorbital</a:t>
            </a:r>
            <a:r>
              <a:rPr lang="en-US" sz="2800" dirty="0"/>
              <a:t> nerve block</a:t>
            </a:r>
          </a:p>
          <a:p>
            <a:r>
              <a:rPr lang="en-US" sz="2800" dirty="0"/>
              <a:t>	When </a:t>
            </a:r>
            <a:r>
              <a:rPr lang="en-US" sz="2800" dirty="0" err="1"/>
              <a:t>supraperiosteal</a:t>
            </a:r>
            <a:r>
              <a:rPr lang="en-US" sz="2800" dirty="0"/>
              <a:t> injections have been </a:t>
            </a:r>
            <a:r>
              <a:rPr lang="en-US" sz="2800" dirty="0" smtClean="0"/>
              <a:t>ineffective </a:t>
            </a:r>
            <a:r>
              <a:rPr lang="en-US" sz="2800" dirty="0"/>
              <a:t>because of dense cortical bone</a:t>
            </a:r>
          </a:p>
        </p:txBody>
      </p:sp>
    </p:spTree>
    <p:extLst>
      <p:ext uri="{BB962C8B-B14F-4D97-AF65-F5344CB8AC3E}">
        <p14:creationId xmlns:p14="http://schemas.microsoft.com/office/powerpoint/2010/main" val="280765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7582" y="1988840"/>
            <a:ext cx="6984776" cy="3108543"/>
          </a:xfrm>
          <a:prstGeom prst="rect">
            <a:avLst/>
          </a:prstGeom>
        </p:spPr>
        <p:txBody>
          <a:bodyPr wrap="square">
            <a:spAutoFit/>
          </a:bodyPr>
          <a:lstStyle/>
          <a:p>
            <a:r>
              <a:rPr lang="en-US" sz="2800" dirty="0" smtClean="0"/>
              <a:t>                    </a:t>
            </a:r>
            <a:r>
              <a:rPr lang="en-US" sz="2800" dirty="0" smtClean="0">
                <a:solidFill>
                  <a:srgbClr val="FF0000"/>
                </a:solidFill>
              </a:rPr>
              <a:t>Contraindications</a:t>
            </a:r>
            <a:endParaRPr lang="en-US" sz="2800" dirty="0">
              <a:solidFill>
                <a:srgbClr val="FF0000"/>
              </a:solidFill>
            </a:endParaRPr>
          </a:p>
          <a:p>
            <a:r>
              <a:rPr lang="en-US" sz="2800" dirty="0"/>
              <a:t>	Discrete treatment areas (one or two teeth only— </a:t>
            </a:r>
            <a:r>
              <a:rPr lang="en-US" sz="2800" dirty="0" err="1"/>
              <a:t>supraperiosteal</a:t>
            </a:r>
            <a:r>
              <a:rPr lang="en-US" sz="2800" dirty="0"/>
              <a:t> preferred)</a:t>
            </a:r>
          </a:p>
          <a:p>
            <a:r>
              <a:rPr lang="en-US" sz="2800" dirty="0"/>
              <a:t>	Hemostasis of localized areas, when desirable, cannot be adequately achieved with this injection; local </a:t>
            </a:r>
            <a:r>
              <a:rPr lang="en-US" sz="2800" dirty="0" smtClean="0"/>
              <a:t>infiltration </a:t>
            </a:r>
            <a:r>
              <a:rPr lang="en-US" sz="2800" dirty="0"/>
              <a:t>into the treatment area is indicated</a:t>
            </a:r>
          </a:p>
        </p:txBody>
      </p:sp>
    </p:spTree>
    <p:extLst>
      <p:ext uri="{BB962C8B-B14F-4D97-AF65-F5344CB8AC3E}">
        <p14:creationId xmlns:p14="http://schemas.microsoft.com/office/powerpoint/2010/main" val="42126652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1275" y="692696"/>
            <a:ext cx="7272808" cy="5693866"/>
          </a:xfrm>
          <a:prstGeom prst="rect">
            <a:avLst/>
          </a:prstGeom>
        </p:spPr>
        <p:txBody>
          <a:bodyPr wrap="square">
            <a:spAutoFit/>
          </a:bodyPr>
          <a:lstStyle/>
          <a:p>
            <a:r>
              <a:rPr lang="en-US" sz="2800" dirty="0" smtClean="0"/>
              <a:t>                                 </a:t>
            </a:r>
            <a:r>
              <a:rPr lang="en-US" sz="2800" dirty="0" smtClean="0">
                <a:solidFill>
                  <a:srgbClr val="FF0000"/>
                </a:solidFill>
              </a:rPr>
              <a:t>Technique</a:t>
            </a:r>
            <a:endParaRPr lang="en-US" sz="2800" dirty="0">
              <a:solidFill>
                <a:srgbClr val="FF0000"/>
              </a:solidFill>
            </a:endParaRPr>
          </a:p>
          <a:p>
            <a:r>
              <a:rPr lang="en-US" sz="2800" dirty="0"/>
              <a:t>	A 25-gauge long needle recommended, though the 25-gauge short may also be used, especially for </a:t>
            </a:r>
            <a:r>
              <a:rPr lang="en-US" sz="2800" dirty="0" smtClean="0"/>
              <a:t>children </a:t>
            </a:r>
            <a:r>
              <a:rPr lang="en-US" sz="2800" dirty="0"/>
              <a:t>and smaller adults</a:t>
            </a:r>
          </a:p>
          <a:p>
            <a:r>
              <a:rPr lang="en-US" sz="2800" dirty="0"/>
              <a:t>	Area of insertion: height of the </a:t>
            </a:r>
            <a:r>
              <a:rPr lang="en-US" sz="2800" dirty="0" err="1"/>
              <a:t>mucobuccal</a:t>
            </a:r>
            <a:r>
              <a:rPr lang="en-US" sz="2800" dirty="0"/>
              <a:t> fold directly over first premolar</a:t>
            </a:r>
          </a:p>
          <a:p>
            <a:r>
              <a:rPr lang="en-US" sz="2800" dirty="0"/>
              <a:t>Note: The needle may be inserted into the height of the </a:t>
            </a:r>
            <a:r>
              <a:rPr lang="en-US" sz="2800" dirty="0" err="1"/>
              <a:t>mucobuccal</a:t>
            </a:r>
            <a:r>
              <a:rPr lang="en-US" sz="2800" dirty="0"/>
              <a:t> fold over any tooth from the second premolar anteriorly to the central incisor. The </a:t>
            </a:r>
            <a:r>
              <a:rPr lang="en-US" sz="2800" dirty="0" smtClean="0"/>
              <a:t>ensuing </a:t>
            </a:r>
            <a:r>
              <a:rPr lang="en-US" sz="2800" dirty="0"/>
              <a:t>path of penetration is to </a:t>
            </a:r>
            <a:r>
              <a:rPr lang="en-US" sz="2800" dirty="0" smtClean="0"/>
              <a:t>the </a:t>
            </a:r>
            <a:r>
              <a:rPr lang="en-US" sz="2800" dirty="0"/>
              <a:t>target area, the </a:t>
            </a:r>
            <a:r>
              <a:rPr lang="en-US" sz="2800" dirty="0" err="1" smtClean="0"/>
              <a:t>infraorbital</a:t>
            </a:r>
            <a:r>
              <a:rPr lang="en-US" sz="2800" dirty="0" smtClean="0"/>
              <a:t> </a:t>
            </a:r>
            <a:r>
              <a:rPr lang="en-US" sz="2800" dirty="0"/>
              <a:t>foramen. The first premolar usually provides the shortest route to this target area.</a:t>
            </a:r>
          </a:p>
        </p:txBody>
      </p:sp>
    </p:spTree>
    <p:extLst>
      <p:ext uri="{BB962C8B-B14F-4D97-AF65-F5344CB8AC3E}">
        <p14:creationId xmlns:p14="http://schemas.microsoft.com/office/powerpoint/2010/main" val="3152995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988840"/>
            <a:ext cx="7848872" cy="3046988"/>
          </a:xfrm>
          <a:prstGeom prst="rect">
            <a:avLst/>
          </a:prstGeom>
        </p:spPr>
        <p:txBody>
          <a:bodyPr wrap="square">
            <a:spAutoFit/>
          </a:bodyPr>
          <a:lstStyle/>
          <a:p>
            <a:r>
              <a:rPr lang="en-US" dirty="0"/>
              <a:t>	</a:t>
            </a:r>
            <a:r>
              <a:rPr lang="en-US" sz="3200" dirty="0">
                <a:solidFill>
                  <a:srgbClr val="FF0000"/>
                </a:solidFill>
              </a:rPr>
              <a:t>Target area</a:t>
            </a:r>
            <a:r>
              <a:rPr lang="en-US" sz="3200" dirty="0"/>
              <a:t>: </a:t>
            </a:r>
            <a:r>
              <a:rPr lang="en-US" sz="3200" dirty="0" err="1"/>
              <a:t>infraorbital</a:t>
            </a:r>
            <a:r>
              <a:rPr lang="en-US" sz="3200" dirty="0"/>
              <a:t> foramen (below the </a:t>
            </a:r>
            <a:r>
              <a:rPr lang="en-US" sz="3200" dirty="0" err="1" smtClean="0"/>
              <a:t>infraorbital</a:t>
            </a:r>
            <a:r>
              <a:rPr lang="en-US" sz="3200" dirty="0" smtClean="0"/>
              <a:t> </a:t>
            </a:r>
            <a:r>
              <a:rPr lang="en-US" sz="3200" dirty="0"/>
              <a:t>notch)</a:t>
            </a:r>
          </a:p>
          <a:p>
            <a:r>
              <a:rPr lang="en-US" sz="3200" dirty="0"/>
              <a:t>	</a:t>
            </a:r>
            <a:r>
              <a:rPr lang="en-US" sz="3200" dirty="0">
                <a:solidFill>
                  <a:srgbClr val="FF0000"/>
                </a:solidFill>
              </a:rPr>
              <a:t>Landmarks</a:t>
            </a:r>
          </a:p>
          <a:p>
            <a:r>
              <a:rPr lang="en-US" sz="3200" dirty="0"/>
              <a:t> - </a:t>
            </a:r>
            <a:r>
              <a:rPr lang="en-US" sz="3200" dirty="0" err="1"/>
              <a:t>Mucobuccal</a:t>
            </a:r>
            <a:r>
              <a:rPr lang="en-US" sz="3200" dirty="0"/>
              <a:t> fold</a:t>
            </a:r>
          </a:p>
          <a:p>
            <a:r>
              <a:rPr lang="en-US" sz="3200" dirty="0"/>
              <a:t> - </a:t>
            </a:r>
            <a:r>
              <a:rPr lang="en-US" sz="3200" dirty="0" err="1"/>
              <a:t>Infraorbital</a:t>
            </a:r>
            <a:r>
              <a:rPr lang="en-US" sz="3200" dirty="0"/>
              <a:t> notch</a:t>
            </a:r>
          </a:p>
          <a:p>
            <a:r>
              <a:rPr lang="en-US" sz="3200" dirty="0"/>
              <a:t> - </a:t>
            </a:r>
            <a:r>
              <a:rPr lang="en-US" sz="3200" dirty="0" err="1"/>
              <a:t>Infraorbital</a:t>
            </a:r>
            <a:r>
              <a:rPr lang="en-US" sz="3200" dirty="0"/>
              <a:t> foramen</a:t>
            </a:r>
          </a:p>
        </p:txBody>
      </p:sp>
    </p:spTree>
    <p:extLst>
      <p:ext uri="{BB962C8B-B14F-4D97-AF65-F5344CB8AC3E}">
        <p14:creationId xmlns:p14="http://schemas.microsoft.com/office/powerpoint/2010/main" val="5197242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2060848"/>
            <a:ext cx="6552728" cy="3108543"/>
          </a:xfrm>
          <a:prstGeom prst="rect">
            <a:avLst/>
          </a:prstGeom>
        </p:spPr>
        <p:txBody>
          <a:bodyPr wrap="square">
            <a:spAutoFit/>
          </a:bodyPr>
          <a:lstStyle/>
          <a:p>
            <a:r>
              <a:rPr lang="en-US" sz="2800" dirty="0" smtClean="0"/>
              <a:t>                   </a:t>
            </a:r>
            <a:r>
              <a:rPr lang="en-US" sz="2800" dirty="0" smtClean="0">
                <a:solidFill>
                  <a:srgbClr val="FF0000"/>
                </a:solidFill>
              </a:rPr>
              <a:t>Serves </a:t>
            </a:r>
            <a:r>
              <a:rPr lang="en-US" sz="2800" dirty="0">
                <a:solidFill>
                  <a:srgbClr val="FF0000"/>
                </a:solidFill>
              </a:rPr>
              <a:t>anesthetized </a:t>
            </a:r>
          </a:p>
          <a:p>
            <a:r>
              <a:rPr lang="en-US" sz="2800" dirty="0"/>
              <a:t>	Anterior superior alveolar</a:t>
            </a:r>
          </a:p>
          <a:p>
            <a:r>
              <a:rPr lang="en-US" sz="2800" dirty="0"/>
              <a:t>	Middle superior alveolar</a:t>
            </a:r>
          </a:p>
          <a:p>
            <a:r>
              <a:rPr lang="en-US" sz="2800" dirty="0"/>
              <a:t>	</a:t>
            </a:r>
            <a:r>
              <a:rPr lang="en-US" sz="2800" dirty="0" err="1"/>
              <a:t>Infraorbital</a:t>
            </a:r>
            <a:r>
              <a:rPr lang="en-US" sz="2800" dirty="0"/>
              <a:t> nerve</a:t>
            </a:r>
          </a:p>
          <a:p>
            <a:r>
              <a:rPr lang="en-US" sz="2800" dirty="0"/>
              <a:t>	Inferior palpebral</a:t>
            </a:r>
          </a:p>
          <a:p>
            <a:r>
              <a:rPr lang="en-US" sz="2800" dirty="0"/>
              <a:t>	lateral nasal</a:t>
            </a:r>
          </a:p>
          <a:p>
            <a:r>
              <a:rPr lang="en-US" sz="2800" dirty="0"/>
              <a:t>	Superior labial</a:t>
            </a:r>
          </a:p>
        </p:txBody>
      </p:sp>
    </p:spTree>
    <p:extLst>
      <p:ext uri="{BB962C8B-B14F-4D97-AF65-F5344CB8AC3E}">
        <p14:creationId xmlns:p14="http://schemas.microsoft.com/office/powerpoint/2010/main" val="780344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196752"/>
            <a:ext cx="7488832" cy="4401205"/>
          </a:xfrm>
          <a:prstGeom prst="rect">
            <a:avLst/>
          </a:prstGeom>
        </p:spPr>
        <p:txBody>
          <a:bodyPr wrap="square">
            <a:spAutoFit/>
          </a:bodyPr>
          <a:lstStyle/>
          <a:p>
            <a:r>
              <a:rPr lang="en-US" sz="2800" dirty="0" smtClean="0">
                <a:solidFill>
                  <a:srgbClr val="FF0000"/>
                </a:solidFill>
              </a:rPr>
              <a:t>                        Areas </a:t>
            </a:r>
            <a:r>
              <a:rPr lang="en-US" sz="2800" dirty="0">
                <a:solidFill>
                  <a:srgbClr val="FF0000"/>
                </a:solidFill>
              </a:rPr>
              <a:t>anesthetized</a:t>
            </a:r>
          </a:p>
          <a:p>
            <a:r>
              <a:rPr lang="en-US" sz="2800" dirty="0"/>
              <a:t>	Pulps of the maxillary central incisor through the canine on the injected side</a:t>
            </a:r>
          </a:p>
          <a:p>
            <a:r>
              <a:rPr lang="en-US" sz="2800" dirty="0"/>
              <a:t>	In about 72% of patients, pulps of the maxillary pre- molars and </a:t>
            </a:r>
            <a:r>
              <a:rPr lang="en-US" sz="2800" dirty="0" err="1"/>
              <a:t>mesiobuccal</a:t>
            </a:r>
            <a:r>
              <a:rPr lang="en-US" sz="2800" dirty="0"/>
              <a:t> root of the first molar</a:t>
            </a:r>
          </a:p>
          <a:p>
            <a:r>
              <a:rPr lang="en-US" sz="2800" dirty="0"/>
              <a:t>	</a:t>
            </a:r>
            <a:r>
              <a:rPr lang="en-US" sz="2800" dirty="0" err="1"/>
              <a:t>Buccal</a:t>
            </a:r>
            <a:r>
              <a:rPr lang="en-US" sz="2800" dirty="0"/>
              <a:t> (labial) </a:t>
            </a:r>
            <a:r>
              <a:rPr lang="en-US" sz="2800" dirty="0" err="1"/>
              <a:t>periodontium</a:t>
            </a:r>
            <a:r>
              <a:rPr lang="en-US" sz="2800" dirty="0"/>
              <a:t> and bone of these same teeth</a:t>
            </a:r>
          </a:p>
          <a:p>
            <a:r>
              <a:rPr lang="en-US" sz="2800" dirty="0"/>
              <a:t>	lower eyelid, lateral aspect of the nose, upper lip </a:t>
            </a:r>
          </a:p>
        </p:txBody>
      </p:sp>
    </p:spTree>
    <p:extLst>
      <p:ext uri="{BB962C8B-B14F-4D97-AF65-F5344CB8AC3E}">
        <p14:creationId xmlns:p14="http://schemas.microsoft.com/office/powerpoint/2010/main" val="27780939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006537"/>
            <a:ext cx="3024336" cy="5087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15637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908720"/>
            <a:ext cx="7200800" cy="4832092"/>
          </a:xfrm>
          <a:prstGeom prst="rect">
            <a:avLst/>
          </a:prstGeom>
        </p:spPr>
        <p:txBody>
          <a:bodyPr wrap="square">
            <a:spAutoFit/>
          </a:bodyPr>
          <a:lstStyle/>
          <a:p>
            <a:r>
              <a:rPr lang="en-US" sz="2800" dirty="0" smtClean="0"/>
              <a:t>                         </a:t>
            </a:r>
            <a:r>
              <a:rPr lang="en-US" sz="2800" dirty="0" smtClean="0">
                <a:solidFill>
                  <a:srgbClr val="FF0000"/>
                </a:solidFill>
              </a:rPr>
              <a:t>Indications</a:t>
            </a:r>
            <a:endParaRPr lang="en-US" sz="2800" dirty="0">
              <a:solidFill>
                <a:srgbClr val="FF0000"/>
              </a:solidFill>
            </a:endParaRPr>
          </a:p>
          <a:p>
            <a:r>
              <a:rPr lang="en-US" sz="2800" dirty="0"/>
              <a:t>	Dental procedures involving more than two </a:t>
            </a:r>
            <a:r>
              <a:rPr lang="en-US" sz="2800" dirty="0" smtClean="0"/>
              <a:t>maxillary</a:t>
            </a:r>
            <a:r>
              <a:rPr lang="en-US" sz="2800" dirty="0"/>
              <a:t>' teeth and their overlying </a:t>
            </a:r>
            <a:r>
              <a:rPr lang="en-US" sz="2800" dirty="0" err="1"/>
              <a:t>buccal</a:t>
            </a:r>
            <a:r>
              <a:rPr lang="en-US" sz="2800" dirty="0"/>
              <a:t> tissues</a:t>
            </a:r>
          </a:p>
          <a:p>
            <a:r>
              <a:rPr lang="en-US" sz="2800" dirty="0"/>
              <a:t>	Inflammation or infection (which contraindicates </a:t>
            </a:r>
            <a:r>
              <a:rPr lang="en-US" sz="2800" dirty="0" err="1"/>
              <a:t>supraperiosteal</a:t>
            </a:r>
            <a:r>
              <a:rPr lang="en-US" sz="2800" dirty="0"/>
              <a:t> injection); if a cellulitis is present, the maxillary nerve block may be indicated in lieu of the </a:t>
            </a:r>
            <a:r>
              <a:rPr lang="en-US" sz="2800" dirty="0" err="1"/>
              <a:t>infraorbital</a:t>
            </a:r>
            <a:r>
              <a:rPr lang="en-US" sz="2800" dirty="0"/>
              <a:t> nerve block</a:t>
            </a:r>
          </a:p>
          <a:p>
            <a:r>
              <a:rPr lang="en-US" sz="2800" dirty="0"/>
              <a:t>	When </a:t>
            </a:r>
            <a:r>
              <a:rPr lang="en-US" sz="2800" dirty="0" err="1"/>
              <a:t>supraperiosteal</a:t>
            </a:r>
            <a:r>
              <a:rPr lang="en-US" sz="2800" dirty="0"/>
              <a:t> injections have been </a:t>
            </a:r>
            <a:r>
              <a:rPr lang="en-US" sz="2800" dirty="0" smtClean="0"/>
              <a:t>ineffective </a:t>
            </a:r>
            <a:r>
              <a:rPr lang="en-US" sz="2800" dirty="0"/>
              <a:t>because of dense cortical bone</a:t>
            </a:r>
          </a:p>
        </p:txBody>
      </p:sp>
    </p:spTree>
    <p:extLst>
      <p:ext uri="{BB962C8B-B14F-4D97-AF65-F5344CB8AC3E}">
        <p14:creationId xmlns:p14="http://schemas.microsoft.com/office/powerpoint/2010/main" val="37248174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700808"/>
            <a:ext cx="7560840" cy="3108543"/>
          </a:xfrm>
          <a:prstGeom prst="rect">
            <a:avLst/>
          </a:prstGeom>
        </p:spPr>
        <p:txBody>
          <a:bodyPr wrap="square">
            <a:spAutoFit/>
          </a:bodyPr>
          <a:lstStyle/>
          <a:p>
            <a:r>
              <a:rPr lang="en-US" sz="2800" dirty="0" smtClean="0">
                <a:solidFill>
                  <a:srgbClr val="FF0000"/>
                </a:solidFill>
              </a:rPr>
              <a:t>                       Contraindications</a:t>
            </a:r>
            <a:endParaRPr lang="en-US" sz="2800" dirty="0">
              <a:solidFill>
                <a:srgbClr val="FF0000"/>
              </a:solidFill>
            </a:endParaRPr>
          </a:p>
          <a:p>
            <a:r>
              <a:rPr lang="en-US" sz="2800" dirty="0"/>
              <a:t>	Discrete treatment areas (one or two teeth only— </a:t>
            </a:r>
            <a:r>
              <a:rPr lang="en-US" sz="2800" dirty="0" err="1"/>
              <a:t>supraperiosteal</a:t>
            </a:r>
            <a:r>
              <a:rPr lang="en-US" sz="2800" dirty="0"/>
              <a:t> preferred)</a:t>
            </a:r>
          </a:p>
          <a:p>
            <a:r>
              <a:rPr lang="en-US" sz="2800" dirty="0"/>
              <a:t>	Hemostasis of localized areas, when desirable, cannot be adequately achieved with this injection; local </a:t>
            </a:r>
            <a:r>
              <a:rPr lang="en-US" sz="2800" dirty="0" smtClean="0"/>
              <a:t>infiltration </a:t>
            </a:r>
            <a:r>
              <a:rPr lang="en-US" sz="2800" dirty="0"/>
              <a:t>into the treatment area is indicated</a:t>
            </a:r>
          </a:p>
        </p:txBody>
      </p:sp>
    </p:spTree>
    <p:extLst>
      <p:ext uri="{BB962C8B-B14F-4D97-AF65-F5344CB8AC3E}">
        <p14:creationId xmlns:p14="http://schemas.microsoft.com/office/powerpoint/2010/main" val="14983694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916832"/>
            <a:ext cx="7920880" cy="2862322"/>
          </a:xfrm>
          <a:prstGeom prst="rect">
            <a:avLst/>
          </a:prstGeom>
        </p:spPr>
        <p:txBody>
          <a:bodyPr wrap="square">
            <a:spAutoFit/>
          </a:bodyPr>
          <a:lstStyle/>
          <a:p>
            <a:r>
              <a:rPr lang="en-US" sz="3600" dirty="0" smtClean="0"/>
              <a:t>       Local </a:t>
            </a:r>
            <a:r>
              <a:rPr lang="en-US" sz="3600" dirty="0"/>
              <a:t>anesthesia in maxilla: </a:t>
            </a:r>
            <a:r>
              <a:rPr lang="en-US" sz="3600" dirty="0" err="1"/>
              <a:t>tuberal</a:t>
            </a:r>
            <a:r>
              <a:rPr lang="en-US" sz="3600" dirty="0"/>
              <a:t> (</a:t>
            </a:r>
            <a:r>
              <a:rPr lang="en-US" sz="3600" dirty="0" err="1"/>
              <a:t>extraoral</a:t>
            </a:r>
            <a:r>
              <a:rPr lang="en-US" sz="3600" dirty="0"/>
              <a:t> and intraoral technique), </a:t>
            </a:r>
            <a:r>
              <a:rPr lang="en-US" sz="3600" dirty="0" err="1"/>
              <a:t>palatinal</a:t>
            </a:r>
            <a:r>
              <a:rPr lang="en-US" sz="3600" dirty="0"/>
              <a:t> anesthesia: indications, complications and their treatment in children and adults</a:t>
            </a:r>
            <a:endParaRPr lang="ru-RU" sz="3600" dirty="0"/>
          </a:p>
        </p:txBody>
      </p:sp>
    </p:spTree>
    <p:extLst>
      <p:ext uri="{BB962C8B-B14F-4D97-AF65-F5344CB8AC3E}">
        <p14:creationId xmlns:p14="http://schemas.microsoft.com/office/powerpoint/2010/main" val="4635800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556792"/>
            <a:ext cx="7416824" cy="4153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64494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2325" y="1700808"/>
            <a:ext cx="7128792" cy="3970318"/>
          </a:xfrm>
          <a:prstGeom prst="rect">
            <a:avLst/>
          </a:prstGeom>
        </p:spPr>
        <p:txBody>
          <a:bodyPr wrap="square">
            <a:spAutoFit/>
          </a:bodyPr>
          <a:lstStyle/>
          <a:p>
            <a:r>
              <a:rPr lang="en-US" sz="2800" dirty="0" smtClean="0">
                <a:solidFill>
                  <a:srgbClr val="FF0000"/>
                </a:solidFill>
              </a:rPr>
              <a:t>      Posterior </a:t>
            </a:r>
            <a:r>
              <a:rPr lang="en-US" sz="2800" dirty="0">
                <a:solidFill>
                  <a:srgbClr val="FF0000"/>
                </a:solidFill>
              </a:rPr>
              <a:t>Superior Alveolar Nerve </a:t>
            </a:r>
            <a:r>
              <a:rPr lang="en-US" sz="2800" dirty="0" smtClean="0">
                <a:solidFill>
                  <a:srgbClr val="FF0000"/>
                </a:solidFill>
              </a:rPr>
              <a:t>Block</a:t>
            </a:r>
          </a:p>
          <a:p>
            <a:endParaRPr lang="en-US" sz="2800" dirty="0">
              <a:solidFill>
                <a:srgbClr val="FF0000"/>
              </a:solidFill>
            </a:endParaRPr>
          </a:p>
          <a:p>
            <a:r>
              <a:rPr lang="en-US" sz="2800" dirty="0" smtClean="0"/>
              <a:t>   The </a:t>
            </a:r>
            <a:r>
              <a:rPr lang="en-US" sz="2800" dirty="0"/>
              <a:t>posterior superior alveolar (PSA) nerve block is a commonly used dental nerve block. Although it is a </a:t>
            </a:r>
            <a:r>
              <a:rPr lang="en-US" sz="2800" dirty="0" smtClean="0"/>
              <a:t>highly </a:t>
            </a:r>
            <a:r>
              <a:rPr lang="en-US" sz="2800" dirty="0"/>
              <a:t>successful technique (&gt; 90%), there are several issues to weigh when considering its use. These include the extent of anesthesia produced and the potential for hematoma formation</a:t>
            </a:r>
          </a:p>
        </p:txBody>
      </p:sp>
    </p:spTree>
    <p:extLst>
      <p:ext uri="{BB962C8B-B14F-4D97-AF65-F5344CB8AC3E}">
        <p14:creationId xmlns:p14="http://schemas.microsoft.com/office/powerpoint/2010/main" val="10827202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204864"/>
            <a:ext cx="7632848" cy="2062103"/>
          </a:xfrm>
          <a:prstGeom prst="rect">
            <a:avLst/>
          </a:prstGeom>
        </p:spPr>
        <p:txBody>
          <a:bodyPr wrap="square">
            <a:spAutoFit/>
          </a:bodyPr>
          <a:lstStyle/>
          <a:p>
            <a:r>
              <a:rPr lang="en-US" sz="3200" dirty="0">
                <a:solidFill>
                  <a:srgbClr val="FF0000"/>
                </a:solidFill>
              </a:rPr>
              <a:t>Other common names </a:t>
            </a:r>
            <a:r>
              <a:rPr lang="en-US" sz="3200" dirty="0"/>
              <a:t>Tuberosity block, </a:t>
            </a:r>
            <a:r>
              <a:rPr lang="en-US" sz="3200" dirty="0" err="1" smtClean="0"/>
              <a:t>zygomatic</a:t>
            </a:r>
            <a:r>
              <a:rPr lang="en-US" sz="3200" dirty="0" smtClean="0"/>
              <a:t> </a:t>
            </a:r>
            <a:r>
              <a:rPr lang="en-US" sz="3200" dirty="0"/>
              <a:t>block</a:t>
            </a:r>
          </a:p>
          <a:p>
            <a:r>
              <a:rPr lang="en-US" sz="3200" dirty="0">
                <a:solidFill>
                  <a:srgbClr val="FF0000"/>
                </a:solidFill>
              </a:rPr>
              <a:t>Nerves anesthetized </a:t>
            </a:r>
            <a:r>
              <a:rPr lang="en-US" sz="3200" dirty="0"/>
              <a:t>Posterior superior alveolar and branches</a:t>
            </a:r>
          </a:p>
        </p:txBody>
      </p:sp>
    </p:spTree>
    <p:extLst>
      <p:ext uri="{BB962C8B-B14F-4D97-AF65-F5344CB8AC3E}">
        <p14:creationId xmlns:p14="http://schemas.microsoft.com/office/powerpoint/2010/main" val="8003098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551837"/>
            <a:ext cx="7560840" cy="3046988"/>
          </a:xfrm>
          <a:prstGeom prst="rect">
            <a:avLst/>
          </a:prstGeom>
        </p:spPr>
        <p:txBody>
          <a:bodyPr wrap="square">
            <a:spAutoFit/>
          </a:bodyPr>
          <a:lstStyle/>
          <a:p>
            <a:r>
              <a:rPr lang="en-US" dirty="0"/>
              <a:t>	</a:t>
            </a:r>
            <a:r>
              <a:rPr lang="en-US" sz="3200" dirty="0"/>
              <a:t>Pulps of the maxillary third, second, and first molars (entire tooth = 72%; </a:t>
            </a:r>
            <a:r>
              <a:rPr lang="en-US" sz="3200" dirty="0" err="1"/>
              <a:t>mesiobuccal</a:t>
            </a:r>
            <a:r>
              <a:rPr lang="en-US" sz="3200" dirty="0"/>
              <a:t> root of the </a:t>
            </a:r>
            <a:r>
              <a:rPr lang="en-US" sz="3200" dirty="0" err="1"/>
              <a:t>maxil¬lary</a:t>
            </a:r>
            <a:r>
              <a:rPr lang="en-US" sz="3200" dirty="0"/>
              <a:t> first molar not anesthetized = 28%)</a:t>
            </a:r>
          </a:p>
          <a:p>
            <a:r>
              <a:rPr lang="en-US" sz="3200" dirty="0"/>
              <a:t>	</a:t>
            </a:r>
            <a:r>
              <a:rPr lang="en-US" sz="3200" dirty="0" err="1"/>
              <a:t>Buccal</a:t>
            </a:r>
            <a:r>
              <a:rPr lang="en-US" sz="3200" dirty="0"/>
              <a:t> </a:t>
            </a:r>
            <a:r>
              <a:rPr lang="en-US" sz="3200" dirty="0" err="1"/>
              <a:t>periodontium</a:t>
            </a:r>
            <a:r>
              <a:rPr lang="en-US" sz="3200" dirty="0"/>
              <a:t> and bone overlying these teeth </a:t>
            </a:r>
            <a:endParaRPr lang="en-US" sz="3200" dirty="0" smtClean="0"/>
          </a:p>
        </p:txBody>
      </p:sp>
      <p:sp>
        <p:nvSpPr>
          <p:cNvPr id="3" name="Прямоугольник 2"/>
          <p:cNvSpPr/>
          <p:nvPr/>
        </p:nvSpPr>
        <p:spPr>
          <a:xfrm>
            <a:off x="2555776" y="1556792"/>
            <a:ext cx="3346814" cy="584775"/>
          </a:xfrm>
          <a:prstGeom prst="rect">
            <a:avLst/>
          </a:prstGeom>
        </p:spPr>
        <p:txBody>
          <a:bodyPr wrap="none">
            <a:spAutoFit/>
          </a:bodyPr>
          <a:lstStyle/>
          <a:p>
            <a:r>
              <a:rPr lang="en-US" sz="3200" dirty="0">
                <a:solidFill>
                  <a:srgbClr val="FF0000"/>
                </a:solidFill>
              </a:rPr>
              <a:t>Areas anesthetized</a:t>
            </a:r>
            <a:endParaRPr lang="ru-RU" sz="3200" dirty="0">
              <a:solidFill>
                <a:srgbClr val="FF0000"/>
              </a:solidFill>
            </a:endParaRPr>
          </a:p>
        </p:txBody>
      </p:sp>
    </p:spTree>
    <p:extLst>
      <p:ext uri="{BB962C8B-B14F-4D97-AF65-F5344CB8AC3E}">
        <p14:creationId xmlns:p14="http://schemas.microsoft.com/office/powerpoint/2010/main" val="30341378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814" y="1131223"/>
            <a:ext cx="7643609" cy="4602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51113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772816"/>
            <a:ext cx="7272808" cy="3108543"/>
          </a:xfrm>
          <a:prstGeom prst="rect">
            <a:avLst/>
          </a:prstGeom>
        </p:spPr>
        <p:txBody>
          <a:bodyPr wrap="square">
            <a:spAutoFit/>
          </a:bodyPr>
          <a:lstStyle/>
          <a:p>
            <a:r>
              <a:rPr lang="en-US" sz="2800" dirty="0" smtClean="0"/>
              <a:t>                              </a:t>
            </a:r>
            <a:r>
              <a:rPr lang="en-US" sz="2800" dirty="0" smtClean="0">
                <a:solidFill>
                  <a:srgbClr val="FF0000"/>
                </a:solidFill>
              </a:rPr>
              <a:t>Indications</a:t>
            </a:r>
          </a:p>
          <a:p>
            <a:r>
              <a:rPr lang="en-US" sz="2800" dirty="0"/>
              <a:t>	Treatment involving two or more maxillary </a:t>
            </a:r>
            <a:r>
              <a:rPr lang="en-US" sz="2800" dirty="0" smtClean="0"/>
              <a:t>molars. When </a:t>
            </a:r>
            <a:r>
              <a:rPr lang="en-US" sz="2800" dirty="0" err="1"/>
              <a:t>supraperiosteal</a:t>
            </a:r>
            <a:r>
              <a:rPr lang="en-US" sz="2800" dirty="0"/>
              <a:t> injection is contraindicated (e.g., with infection or acute inflammation)</a:t>
            </a:r>
          </a:p>
          <a:p>
            <a:r>
              <a:rPr lang="en-US" sz="2800" dirty="0"/>
              <a:t>	When </a:t>
            </a:r>
            <a:r>
              <a:rPr lang="en-US" sz="2800" dirty="0" err="1"/>
              <a:t>supraperiosteal</a:t>
            </a:r>
            <a:r>
              <a:rPr lang="en-US" sz="2800" dirty="0"/>
              <a:t> injection has proved ineffective</a:t>
            </a:r>
          </a:p>
        </p:txBody>
      </p:sp>
    </p:spTree>
    <p:extLst>
      <p:ext uri="{BB962C8B-B14F-4D97-AF65-F5344CB8AC3E}">
        <p14:creationId xmlns:p14="http://schemas.microsoft.com/office/powerpoint/2010/main" val="22699120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988840"/>
            <a:ext cx="7488832" cy="3046988"/>
          </a:xfrm>
          <a:prstGeom prst="rect">
            <a:avLst/>
          </a:prstGeom>
        </p:spPr>
        <p:txBody>
          <a:bodyPr wrap="square">
            <a:spAutoFit/>
          </a:bodyPr>
          <a:lstStyle/>
          <a:p>
            <a:r>
              <a:rPr lang="en-US" sz="3200" dirty="0" smtClean="0">
                <a:solidFill>
                  <a:srgbClr val="FF0000"/>
                </a:solidFill>
              </a:rPr>
              <a:t>                       Contraindication</a:t>
            </a:r>
          </a:p>
          <a:p>
            <a:r>
              <a:rPr lang="en-US" sz="3200" dirty="0"/>
              <a:t> </a:t>
            </a:r>
            <a:r>
              <a:rPr lang="en-US" sz="3200" dirty="0" smtClean="0"/>
              <a:t>  </a:t>
            </a:r>
            <a:r>
              <a:rPr lang="en-US" sz="3200" dirty="0"/>
              <a:t>When the risk of hemorrhage is too great—as with a hemophiliac—in which case a </a:t>
            </a:r>
            <a:r>
              <a:rPr lang="en-US" sz="3200" dirty="0" err="1"/>
              <a:t>supraperiosteal</a:t>
            </a:r>
            <a:r>
              <a:rPr lang="en-US" sz="3200" dirty="0"/>
              <a:t> or PDL injection is recommended</a:t>
            </a:r>
          </a:p>
          <a:p>
            <a:endParaRPr lang="en-US" sz="3200" dirty="0"/>
          </a:p>
        </p:txBody>
      </p:sp>
    </p:spTree>
    <p:extLst>
      <p:ext uri="{BB962C8B-B14F-4D97-AF65-F5344CB8AC3E}">
        <p14:creationId xmlns:p14="http://schemas.microsoft.com/office/powerpoint/2010/main" val="34474295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2249" y="319320"/>
            <a:ext cx="8352928" cy="6555641"/>
          </a:xfrm>
          <a:prstGeom prst="rect">
            <a:avLst/>
          </a:prstGeom>
        </p:spPr>
        <p:txBody>
          <a:bodyPr wrap="square">
            <a:spAutoFit/>
          </a:bodyPr>
          <a:lstStyle/>
          <a:p>
            <a:r>
              <a:rPr lang="en-US" sz="2800" dirty="0" smtClean="0">
                <a:solidFill>
                  <a:srgbClr val="FF0000"/>
                </a:solidFill>
              </a:rPr>
              <a:t>                                        Complications</a:t>
            </a:r>
            <a:endParaRPr lang="en-US" sz="2800" dirty="0">
              <a:solidFill>
                <a:srgbClr val="FF0000"/>
              </a:solidFill>
            </a:endParaRPr>
          </a:p>
          <a:p>
            <a:r>
              <a:rPr lang="en-US" sz="2800" dirty="0"/>
              <a:t>	Hematoma</a:t>
            </a:r>
          </a:p>
          <a:p>
            <a:r>
              <a:rPr lang="en-US" sz="2800" dirty="0"/>
              <a:t>•	This is commonly produced by inserting the </a:t>
            </a:r>
            <a:r>
              <a:rPr lang="en-US" sz="2800" dirty="0" smtClean="0"/>
              <a:t>needle </a:t>
            </a:r>
            <a:r>
              <a:rPr lang="en-US" sz="2800" dirty="0"/>
              <a:t>too far posteriorly into the </a:t>
            </a:r>
            <a:r>
              <a:rPr lang="en-US" sz="2800" dirty="0" err="1"/>
              <a:t>pterygoid</a:t>
            </a:r>
            <a:r>
              <a:rPr lang="en-US" sz="2800" dirty="0"/>
              <a:t> plexus of veins. Additionally, the maxillary artery may be perforated. I '</a:t>
            </a:r>
            <a:r>
              <a:rPr lang="en-US" sz="2800" dirty="0" err="1"/>
              <a:t>sc</a:t>
            </a:r>
            <a:r>
              <a:rPr lang="en-US" sz="2800" dirty="0"/>
              <a:t> of a short needle minimizes the risk of </a:t>
            </a:r>
            <a:r>
              <a:rPr lang="en-US" sz="2800" dirty="0" err="1"/>
              <a:t>pterygoid</a:t>
            </a:r>
            <a:r>
              <a:rPr lang="en-US" sz="2800" dirty="0"/>
              <a:t> plexus puncture.</a:t>
            </a:r>
          </a:p>
          <a:p>
            <a:r>
              <a:rPr lang="en-US" sz="2800" dirty="0"/>
              <a:t>•	A visible hematoma develops within several </a:t>
            </a:r>
            <a:r>
              <a:rPr lang="en-US" sz="2800" dirty="0" smtClean="0"/>
              <a:t>minutes</a:t>
            </a:r>
            <a:r>
              <a:rPr lang="en-US" sz="2800" dirty="0"/>
              <a:t>, usually noted in the </a:t>
            </a:r>
            <a:r>
              <a:rPr lang="en-US" sz="2800" dirty="0" err="1"/>
              <a:t>buccal</a:t>
            </a:r>
            <a:r>
              <a:rPr lang="en-US" sz="2800" dirty="0"/>
              <a:t> tissues of the mandibular region. </a:t>
            </a:r>
          </a:p>
          <a:p>
            <a:r>
              <a:rPr lang="en-US" sz="2800" dirty="0"/>
              <a:t>-	There is no easily accessible area to which </a:t>
            </a:r>
            <a:r>
              <a:rPr lang="en-US" sz="2800" dirty="0" smtClean="0"/>
              <a:t>pressure </a:t>
            </a:r>
            <a:r>
              <a:rPr lang="en-US" sz="2800" dirty="0"/>
              <a:t>can be applied to stop the hemorrhage.</a:t>
            </a:r>
          </a:p>
          <a:p>
            <a:r>
              <a:rPr lang="en-US" sz="2800" dirty="0"/>
              <a:t>-	Bleeding continues until the pressure of the extravascular blood is equal to or greater than that of intravascular blood.</a:t>
            </a:r>
          </a:p>
        </p:txBody>
      </p:sp>
    </p:spTree>
    <p:extLst>
      <p:ext uri="{BB962C8B-B14F-4D97-AF65-F5344CB8AC3E}">
        <p14:creationId xmlns:p14="http://schemas.microsoft.com/office/powerpoint/2010/main" val="27095014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2564904"/>
            <a:ext cx="6768752" cy="1815882"/>
          </a:xfrm>
          <a:prstGeom prst="rect">
            <a:avLst/>
          </a:prstGeom>
        </p:spPr>
        <p:txBody>
          <a:bodyPr wrap="square">
            <a:spAutoFit/>
          </a:bodyPr>
          <a:lstStyle/>
          <a:p>
            <a:r>
              <a:rPr lang="en-US" sz="2800" dirty="0" smtClean="0">
                <a:solidFill>
                  <a:srgbClr val="FF0000"/>
                </a:solidFill>
              </a:rPr>
              <a:t>                  PALATAL </a:t>
            </a:r>
            <a:r>
              <a:rPr lang="en-US" sz="2800" dirty="0">
                <a:solidFill>
                  <a:srgbClr val="FF0000"/>
                </a:solidFill>
              </a:rPr>
              <a:t>ANESTHESIA</a:t>
            </a:r>
          </a:p>
          <a:p>
            <a:r>
              <a:rPr lang="en-US" sz="2800" dirty="0"/>
              <a:t>Anesthesia of the hard palate is necessary for dental </a:t>
            </a:r>
            <a:r>
              <a:rPr lang="en-US" sz="2800" dirty="0" smtClean="0"/>
              <a:t>procedures </a:t>
            </a:r>
            <a:r>
              <a:rPr lang="en-US" sz="2800" dirty="0"/>
              <a:t>involving manipulation of palatal soft or hard </a:t>
            </a:r>
            <a:r>
              <a:rPr lang="en-US" sz="2800" dirty="0" smtClean="0"/>
              <a:t>tissues</a:t>
            </a:r>
            <a:r>
              <a:rPr lang="en-US" sz="2800" dirty="0"/>
              <a:t>. </a:t>
            </a:r>
            <a:endParaRPr lang="ru-RU" sz="2800" dirty="0"/>
          </a:p>
        </p:txBody>
      </p:sp>
    </p:spTree>
    <p:extLst>
      <p:ext uri="{BB962C8B-B14F-4D97-AF65-F5344CB8AC3E}">
        <p14:creationId xmlns:p14="http://schemas.microsoft.com/office/powerpoint/2010/main" val="18451080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150" y="710764"/>
            <a:ext cx="7842289" cy="5382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1104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2569" y="1268760"/>
            <a:ext cx="6630169" cy="4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26477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636" y="1301994"/>
            <a:ext cx="6732748" cy="4143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3401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7332" y="908720"/>
            <a:ext cx="7704856" cy="5262979"/>
          </a:xfrm>
          <a:prstGeom prst="rect">
            <a:avLst/>
          </a:prstGeom>
        </p:spPr>
        <p:txBody>
          <a:bodyPr wrap="square">
            <a:spAutoFit/>
          </a:bodyPr>
          <a:lstStyle/>
          <a:p>
            <a:r>
              <a:rPr lang="en-US" sz="2800" dirty="0" smtClean="0">
                <a:solidFill>
                  <a:srgbClr val="FF0000"/>
                </a:solidFill>
              </a:rPr>
              <a:t>                   Greater </a:t>
            </a:r>
            <a:r>
              <a:rPr lang="en-US" sz="2800" dirty="0">
                <a:solidFill>
                  <a:srgbClr val="FF0000"/>
                </a:solidFill>
              </a:rPr>
              <a:t>Palatine Nerve Block</a:t>
            </a:r>
          </a:p>
          <a:p>
            <a:r>
              <a:rPr lang="en-US" sz="2800" dirty="0" smtClean="0"/>
              <a:t>   The </a:t>
            </a:r>
            <a:r>
              <a:rPr lang="en-US" sz="2800" dirty="0"/>
              <a:t>greater palatine nerve block is quite useful during dental procedures involving the palatal soft tissues distal to the canine. Minimum volumes of solution (0.45 to 0.6 ml) provide profound hard and soft tissue anesthesia. Although potentially traumatic, the greater palatine nerve block is less so than the </a:t>
            </a:r>
            <a:r>
              <a:rPr lang="en-US" sz="2800" dirty="0" err="1"/>
              <a:t>nasopalatine</a:t>
            </a:r>
            <a:r>
              <a:rPr lang="en-US" sz="2800" dirty="0"/>
              <a:t> nerve block because the tissues surrounding the greater palatine foramen are better able to accommodate the volume of solution deposited.</a:t>
            </a:r>
          </a:p>
          <a:p>
            <a:r>
              <a:rPr lang="en-US" sz="2800" dirty="0"/>
              <a:t>Other common </a:t>
            </a:r>
            <a:r>
              <a:rPr lang="en-US" sz="2800" dirty="0" smtClean="0"/>
              <a:t>name- </a:t>
            </a:r>
            <a:r>
              <a:rPr lang="en-US" sz="2800" dirty="0"/>
              <a:t>Anterior palatine nerve block</a:t>
            </a:r>
          </a:p>
        </p:txBody>
      </p:sp>
    </p:spTree>
    <p:extLst>
      <p:ext uri="{BB962C8B-B14F-4D97-AF65-F5344CB8AC3E}">
        <p14:creationId xmlns:p14="http://schemas.microsoft.com/office/powerpoint/2010/main" val="11608524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2690336"/>
            <a:ext cx="7920880" cy="1815882"/>
          </a:xfrm>
          <a:prstGeom prst="rect">
            <a:avLst/>
          </a:prstGeom>
        </p:spPr>
        <p:txBody>
          <a:bodyPr wrap="square">
            <a:spAutoFit/>
          </a:bodyPr>
          <a:lstStyle/>
          <a:p>
            <a:r>
              <a:rPr lang="en-US" sz="2800" dirty="0">
                <a:solidFill>
                  <a:srgbClr val="FF0000"/>
                </a:solidFill>
              </a:rPr>
              <a:t>Nerve anesthetized </a:t>
            </a:r>
            <a:r>
              <a:rPr lang="en-US" sz="2800" dirty="0"/>
              <a:t>Greater palatine</a:t>
            </a:r>
          </a:p>
          <a:p>
            <a:r>
              <a:rPr lang="en-US" sz="2800" dirty="0">
                <a:solidFill>
                  <a:srgbClr val="FF0000"/>
                </a:solidFill>
              </a:rPr>
              <a:t>Areas anesthetized </a:t>
            </a:r>
            <a:r>
              <a:rPr lang="en-US" sz="2800" dirty="0"/>
              <a:t>The posterior portion of the hard palate and its overlying soft tissues, anteriorly as far as the first premolar and medially to the midline</a:t>
            </a:r>
            <a:endParaRPr lang="ru-RU" sz="2800" dirty="0"/>
          </a:p>
        </p:txBody>
      </p:sp>
    </p:spTree>
    <p:extLst>
      <p:ext uri="{BB962C8B-B14F-4D97-AF65-F5344CB8AC3E}">
        <p14:creationId xmlns:p14="http://schemas.microsoft.com/office/powerpoint/2010/main" val="23164389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37425" y="1700808"/>
            <a:ext cx="7416824" cy="3539430"/>
          </a:xfrm>
          <a:prstGeom prst="rect">
            <a:avLst/>
          </a:prstGeom>
        </p:spPr>
        <p:txBody>
          <a:bodyPr wrap="square">
            <a:spAutoFit/>
          </a:bodyPr>
          <a:lstStyle/>
          <a:p>
            <a:r>
              <a:rPr lang="en-US" sz="2800" dirty="0" smtClean="0"/>
              <a:t>                              </a:t>
            </a:r>
            <a:r>
              <a:rPr lang="en-US" sz="2800" dirty="0" smtClean="0">
                <a:solidFill>
                  <a:srgbClr val="FF0000"/>
                </a:solidFill>
              </a:rPr>
              <a:t>Indications</a:t>
            </a:r>
            <a:endParaRPr lang="en-US" sz="2800" dirty="0">
              <a:solidFill>
                <a:srgbClr val="FF0000"/>
              </a:solidFill>
            </a:endParaRPr>
          </a:p>
          <a:p>
            <a:r>
              <a:rPr lang="en-US" sz="2800" dirty="0"/>
              <a:t>	When palatal soft tissue anesthesia is required for restorative therapy on more than two teeth (e.g.. with </a:t>
            </a:r>
            <a:r>
              <a:rPr lang="en-US" sz="2800" dirty="0" err="1"/>
              <a:t>subgingival</a:t>
            </a:r>
            <a:r>
              <a:rPr lang="en-US" sz="2800" dirty="0"/>
              <a:t> restorations and insertion of matrix bands </a:t>
            </a:r>
            <a:r>
              <a:rPr lang="en-US" sz="2800" dirty="0" err="1"/>
              <a:t>subgingivally</a:t>
            </a:r>
            <a:r>
              <a:rPr lang="en-US" sz="2800" dirty="0"/>
              <a:t>)</a:t>
            </a:r>
          </a:p>
          <a:p>
            <a:r>
              <a:rPr lang="en-US" sz="2800" dirty="0"/>
              <a:t>	For pain control during periodontal or oral surgical procedures involving the palatal soft and hard tissues</a:t>
            </a:r>
          </a:p>
        </p:txBody>
      </p:sp>
    </p:spTree>
    <p:extLst>
      <p:ext uri="{BB962C8B-B14F-4D97-AF65-F5344CB8AC3E}">
        <p14:creationId xmlns:p14="http://schemas.microsoft.com/office/powerpoint/2010/main" val="16141235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2690336"/>
            <a:ext cx="7128792" cy="2246769"/>
          </a:xfrm>
          <a:prstGeom prst="rect">
            <a:avLst/>
          </a:prstGeom>
        </p:spPr>
        <p:txBody>
          <a:bodyPr wrap="square">
            <a:spAutoFit/>
          </a:bodyPr>
          <a:lstStyle/>
          <a:p>
            <a:r>
              <a:rPr lang="en-US" sz="2800" dirty="0" smtClean="0"/>
              <a:t>                      </a:t>
            </a:r>
            <a:r>
              <a:rPr lang="en-US" sz="2800" dirty="0" smtClean="0">
                <a:solidFill>
                  <a:srgbClr val="FF0000"/>
                </a:solidFill>
              </a:rPr>
              <a:t>Contraindications</a:t>
            </a:r>
            <a:endParaRPr lang="en-US" sz="2800" dirty="0">
              <a:solidFill>
                <a:srgbClr val="FF0000"/>
              </a:solidFill>
            </a:endParaRPr>
          </a:p>
          <a:p>
            <a:r>
              <a:rPr lang="en-US" sz="2800" dirty="0"/>
              <a:t>	 Inflammation or infection at the injection site</a:t>
            </a:r>
          </a:p>
          <a:p>
            <a:r>
              <a:rPr lang="en-US" sz="2800" dirty="0"/>
              <a:t>	Smaller areas of therapy (one or two teeth)</a:t>
            </a:r>
          </a:p>
        </p:txBody>
      </p:sp>
    </p:spTree>
    <p:extLst>
      <p:ext uri="{BB962C8B-B14F-4D97-AF65-F5344CB8AC3E}">
        <p14:creationId xmlns:p14="http://schemas.microsoft.com/office/powerpoint/2010/main" val="21221398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733246"/>
            <a:ext cx="8280920" cy="6124754"/>
          </a:xfrm>
          <a:prstGeom prst="rect">
            <a:avLst/>
          </a:prstGeom>
        </p:spPr>
        <p:txBody>
          <a:bodyPr wrap="square">
            <a:spAutoFit/>
          </a:bodyPr>
          <a:lstStyle/>
          <a:p>
            <a:r>
              <a:rPr lang="en-US" sz="2800" dirty="0" smtClean="0"/>
              <a:t> </a:t>
            </a:r>
            <a:r>
              <a:rPr lang="en-US" sz="2800" dirty="0" smtClean="0">
                <a:solidFill>
                  <a:srgbClr val="FF0000"/>
                </a:solidFill>
              </a:rPr>
              <a:t>                                    Technique</a:t>
            </a:r>
            <a:endParaRPr lang="en-US" sz="2800" dirty="0">
              <a:solidFill>
                <a:srgbClr val="FF0000"/>
              </a:solidFill>
            </a:endParaRPr>
          </a:p>
          <a:p>
            <a:r>
              <a:rPr lang="en-US" sz="2800" dirty="0"/>
              <a:t>	A 27-gauge short needle recommended (though the 2S-gauge short may also be used</a:t>
            </a:r>
            <a:r>
              <a:rPr lang="en-US" sz="2800" dirty="0" smtClean="0"/>
              <a:t>)</a:t>
            </a:r>
            <a:endParaRPr lang="en-US" sz="2800" dirty="0"/>
          </a:p>
          <a:p>
            <a:r>
              <a:rPr lang="en-US" sz="2800" dirty="0"/>
              <a:t>	Area of insertion: soft tissue slightly anterior to the greater palatine </a:t>
            </a:r>
            <a:r>
              <a:rPr lang="en-US" sz="2800" dirty="0" smtClean="0"/>
              <a:t>foramen</a:t>
            </a:r>
            <a:endParaRPr lang="en-US" sz="2800" dirty="0"/>
          </a:p>
          <a:p>
            <a:r>
              <a:rPr lang="en-US" sz="2800" dirty="0"/>
              <a:t>	Target area: greater (anterior) palatine nerve as it passes anteriorly between the soft tissues and bone of the hard palate</a:t>
            </a:r>
          </a:p>
          <a:p>
            <a:r>
              <a:rPr lang="en-US" sz="2800" dirty="0"/>
              <a:t>	Landmarks: greater palatine foramen and junction of the maxillary alveolar process and palatine bone</a:t>
            </a:r>
          </a:p>
          <a:p>
            <a:r>
              <a:rPr lang="en-US" sz="2800" dirty="0" smtClean="0"/>
              <a:t>     Path </a:t>
            </a:r>
            <a:r>
              <a:rPr lang="en-US" sz="2800" dirty="0"/>
              <a:t>of insertion: advance the syringe from the opposite sick of the mouth at a right angle to the target area.</a:t>
            </a:r>
          </a:p>
        </p:txBody>
      </p:sp>
    </p:spTree>
    <p:extLst>
      <p:ext uri="{BB962C8B-B14F-4D97-AF65-F5344CB8AC3E}">
        <p14:creationId xmlns:p14="http://schemas.microsoft.com/office/powerpoint/2010/main" val="40452673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132856"/>
            <a:ext cx="6912768" cy="3539430"/>
          </a:xfrm>
          <a:prstGeom prst="rect">
            <a:avLst/>
          </a:prstGeom>
        </p:spPr>
        <p:txBody>
          <a:bodyPr wrap="square">
            <a:spAutoFit/>
          </a:bodyPr>
          <a:lstStyle/>
          <a:p>
            <a:r>
              <a:rPr lang="en-US" sz="2800" dirty="0" smtClean="0">
                <a:solidFill>
                  <a:srgbClr val="FF0000"/>
                </a:solidFill>
              </a:rPr>
              <a:t>            Local </a:t>
            </a:r>
            <a:r>
              <a:rPr lang="en-US" sz="2800" dirty="0">
                <a:solidFill>
                  <a:srgbClr val="FF0000"/>
                </a:solidFill>
              </a:rPr>
              <a:t>anesthesia in mandible. </a:t>
            </a:r>
            <a:endParaRPr lang="en-US" sz="2800" dirty="0" smtClean="0">
              <a:solidFill>
                <a:srgbClr val="FF0000"/>
              </a:solidFill>
            </a:endParaRPr>
          </a:p>
          <a:p>
            <a:r>
              <a:rPr lang="en-US" sz="2800" dirty="0">
                <a:solidFill>
                  <a:srgbClr val="FF0000"/>
                </a:solidFill>
              </a:rPr>
              <a:t> </a:t>
            </a:r>
            <a:r>
              <a:rPr lang="en-US" sz="2800" dirty="0" smtClean="0">
                <a:solidFill>
                  <a:srgbClr val="FF0000"/>
                </a:solidFill>
              </a:rPr>
              <a:t>  </a:t>
            </a:r>
            <a:r>
              <a:rPr lang="en-US" sz="2800" dirty="0" err="1" smtClean="0"/>
              <a:t>Akinosi</a:t>
            </a:r>
            <a:r>
              <a:rPr lang="en-US" sz="2800" dirty="0" smtClean="0"/>
              <a:t> </a:t>
            </a:r>
            <a:r>
              <a:rPr lang="en-US" sz="2800" dirty="0"/>
              <a:t>closed-mouth mandibular block. Mandibular nerve block: the </a:t>
            </a:r>
            <a:r>
              <a:rPr lang="en-US" sz="2800" dirty="0" err="1"/>
              <a:t>Gow</a:t>
            </a:r>
            <a:r>
              <a:rPr lang="en-US" sz="2800" dirty="0"/>
              <a:t>-Gates technique). Possible complications: treatment and prevention in adults and children. The central methods of nerve block anesthesia (at oval foramen) in mandible and surrounding tissues</a:t>
            </a:r>
            <a:endParaRPr lang="ru-RU" sz="2800" dirty="0"/>
          </a:p>
        </p:txBody>
      </p:sp>
    </p:spTree>
    <p:extLst>
      <p:ext uri="{BB962C8B-B14F-4D97-AF65-F5344CB8AC3E}">
        <p14:creationId xmlns:p14="http://schemas.microsoft.com/office/powerpoint/2010/main" val="33818798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069" y="1250137"/>
            <a:ext cx="7095557" cy="4771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21093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57" y="1574074"/>
            <a:ext cx="6527011" cy="3655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66107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6284" y="2348880"/>
            <a:ext cx="7056784" cy="2677656"/>
          </a:xfrm>
          <a:prstGeom prst="rect">
            <a:avLst/>
          </a:prstGeom>
        </p:spPr>
        <p:txBody>
          <a:bodyPr wrap="square">
            <a:spAutoFit/>
          </a:bodyPr>
          <a:lstStyle/>
          <a:p>
            <a:r>
              <a:rPr lang="en-US" dirty="0" smtClean="0"/>
              <a:t> </a:t>
            </a:r>
            <a:r>
              <a:rPr lang="en-US" sz="2800" dirty="0"/>
              <a:t>Successful pulpal </a:t>
            </a:r>
            <a:r>
              <a:rPr lang="en-US" sz="2800" dirty="0" smtClean="0"/>
              <a:t>anesthesia </a:t>
            </a:r>
            <a:r>
              <a:rPr lang="en-US" sz="2800" dirty="0"/>
              <a:t>of mandibular teeth is quite a bit more difficult to achieve on a consistently reliable basis. Success rates of 80% to 85% for the inferior alveolar nerve block, the most frequently administered mandibular injection, attest to this fact.</a:t>
            </a:r>
            <a:endParaRPr lang="ru-RU" sz="2800" dirty="0"/>
          </a:p>
        </p:txBody>
      </p:sp>
    </p:spTree>
    <p:extLst>
      <p:ext uri="{BB962C8B-B14F-4D97-AF65-F5344CB8AC3E}">
        <p14:creationId xmlns:p14="http://schemas.microsoft.com/office/powerpoint/2010/main" val="3001863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6993" y="1988840"/>
            <a:ext cx="7848872" cy="3539430"/>
          </a:xfrm>
          <a:prstGeom prst="rect">
            <a:avLst/>
          </a:prstGeom>
        </p:spPr>
        <p:txBody>
          <a:bodyPr wrap="square">
            <a:spAutoFit/>
          </a:bodyPr>
          <a:lstStyle/>
          <a:p>
            <a:r>
              <a:rPr lang="en-US" sz="2800" dirty="0" smtClean="0"/>
              <a:t>   Reasons </a:t>
            </a:r>
            <a:r>
              <a:rPr lang="en-US" sz="2800" dirty="0"/>
              <a:t>for these lower success rates include the greater density of the </a:t>
            </a:r>
            <a:r>
              <a:rPr lang="en-US" sz="2800" dirty="0" err="1"/>
              <a:t>buccal</a:t>
            </a:r>
            <a:r>
              <a:rPr lang="en-US" sz="2800" dirty="0"/>
              <a:t> alveolar plate (which precludes </a:t>
            </a:r>
            <a:r>
              <a:rPr lang="en-US" sz="2800" dirty="0" err="1"/>
              <a:t>supraperiosteal</a:t>
            </a:r>
            <a:r>
              <a:rPr lang="en-US" sz="2800" dirty="0"/>
              <a:t> injection), limited accessibility to the inferior alveolar nerve, and the wide variation in anatomy. Although an 80% rate of success does not seem particularly low, consider that one out of every five patients will require reinjection to achieve clinically adequate anesthesia.</a:t>
            </a:r>
            <a:endParaRPr lang="ru-RU" sz="2800" dirty="0"/>
          </a:p>
        </p:txBody>
      </p:sp>
    </p:spTree>
    <p:extLst>
      <p:ext uri="{BB962C8B-B14F-4D97-AF65-F5344CB8AC3E}">
        <p14:creationId xmlns:p14="http://schemas.microsoft.com/office/powerpoint/2010/main" val="8242845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124744"/>
            <a:ext cx="6412795" cy="4803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79010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9711" y="2132856"/>
            <a:ext cx="7920880" cy="3108543"/>
          </a:xfrm>
          <a:prstGeom prst="rect">
            <a:avLst/>
          </a:prstGeom>
        </p:spPr>
        <p:txBody>
          <a:bodyPr wrap="square">
            <a:spAutoFit/>
          </a:bodyPr>
          <a:lstStyle/>
          <a:p>
            <a:r>
              <a:rPr lang="en-US" sz="2800" dirty="0" smtClean="0"/>
              <a:t>   The </a:t>
            </a:r>
            <a:r>
              <a:rPr lang="en-US" sz="2800" dirty="0"/>
              <a:t>success rate of the inferior alveolar nerve block is lower than for most other (maxillary) nerve blocks, because of anatomical considerations in the mandible (primarily the density of bone), the administrator must accurately deposit local anesthetic solution to within 1 mm of the target nerve.</a:t>
            </a:r>
            <a:endParaRPr lang="ru-RU" sz="2800" dirty="0"/>
          </a:p>
        </p:txBody>
      </p:sp>
    </p:spTree>
    <p:extLst>
      <p:ext uri="{BB962C8B-B14F-4D97-AF65-F5344CB8AC3E}">
        <p14:creationId xmlns:p14="http://schemas.microsoft.com/office/powerpoint/2010/main" val="9950612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556792"/>
            <a:ext cx="8352928" cy="3816429"/>
          </a:xfrm>
          <a:prstGeom prst="rect">
            <a:avLst/>
          </a:prstGeom>
        </p:spPr>
        <p:txBody>
          <a:bodyPr wrap="square">
            <a:spAutoFit/>
          </a:bodyPr>
          <a:lstStyle/>
          <a:p>
            <a:r>
              <a:rPr lang="en-US" sz="2800" dirty="0" smtClean="0"/>
              <a:t>   Inferior </a:t>
            </a:r>
            <a:r>
              <a:rPr lang="en-US" sz="2800" dirty="0"/>
              <a:t>alveolar nerve anesthesia </a:t>
            </a:r>
            <a:r>
              <a:rPr lang="en-US" sz="2800" dirty="0" smtClean="0"/>
              <a:t>, </a:t>
            </a:r>
            <a:r>
              <a:rPr lang="en-US" sz="2800" dirty="0"/>
              <a:t>also known as the inferior alveolar nerve block or IANB, is a technique for dental anesthesia, used to cause numbness to the areas of the face innervated by the inferior alveolar nerve; namely, the lower lip and the teeth and gingiva of the mandible. This procedure attempts to </a:t>
            </a:r>
            <a:r>
              <a:rPr lang="en-US" sz="2800" dirty="0" err="1"/>
              <a:t>anaesthetise</a:t>
            </a:r>
            <a:r>
              <a:rPr lang="en-US" sz="2800" dirty="0"/>
              <a:t> the inferior alveolar nerve prior to it entering the mandibular foramen.</a:t>
            </a:r>
          </a:p>
          <a:p>
            <a:endParaRPr lang="en-US" dirty="0"/>
          </a:p>
        </p:txBody>
      </p:sp>
    </p:spTree>
    <p:extLst>
      <p:ext uri="{BB962C8B-B14F-4D97-AF65-F5344CB8AC3E}">
        <p14:creationId xmlns:p14="http://schemas.microsoft.com/office/powerpoint/2010/main" val="32759623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2" y="908722"/>
            <a:ext cx="5040558" cy="5040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4428525"/>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338</TotalTime>
  <Words>2258</Words>
  <Application>Microsoft Office PowerPoint</Application>
  <PresentationFormat>Экран (4:3)</PresentationFormat>
  <Paragraphs>155</Paragraphs>
  <Slides>84</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84</vt:i4>
      </vt:variant>
    </vt:vector>
  </HeadingPairs>
  <TitlesOfParts>
    <vt:vector size="87" baseType="lpstr">
      <vt:lpstr>Georgia</vt:lpstr>
      <vt:lpstr>Trebuchet MS</vt: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Cat</cp:lastModifiedBy>
  <cp:revision>30</cp:revision>
  <dcterms:created xsi:type="dcterms:W3CDTF">2015-05-12T05:59:34Z</dcterms:created>
  <dcterms:modified xsi:type="dcterms:W3CDTF">2018-09-27T08:02:18Z</dcterms:modified>
</cp:coreProperties>
</file>