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81" r:id="rId5"/>
    <p:sldId id="286" r:id="rId6"/>
    <p:sldId id="282" r:id="rId7"/>
    <p:sldId id="283" r:id="rId8"/>
    <p:sldId id="287" r:id="rId9"/>
    <p:sldId id="260" r:id="rId10"/>
    <p:sldId id="285" r:id="rId11"/>
    <p:sldId id="284" r:id="rId12"/>
    <p:sldId id="261" r:id="rId13"/>
    <p:sldId id="262" r:id="rId14"/>
    <p:sldId id="263" r:id="rId15"/>
    <p:sldId id="264" r:id="rId16"/>
    <p:sldId id="265" r:id="rId17"/>
    <p:sldId id="266" r:id="rId18"/>
    <p:sldId id="267" r:id="rId19"/>
    <p:sldId id="268" r:id="rId20"/>
    <p:sldId id="269" r:id="rId21"/>
    <p:sldId id="288" r:id="rId22"/>
    <p:sldId id="270" r:id="rId23"/>
    <p:sldId id="272" r:id="rId24"/>
    <p:sldId id="273" r:id="rId25"/>
    <p:sldId id="274" r:id="rId26"/>
    <p:sldId id="275" r:id="rId27"/>
    <p:sldId id="289" r:id="rId28"/>
    <p:sldId id="276" r:id="rId29"/>
    <p:sldId id="290" r:id="rId30"/>
    <p:sldId id="292" r:id="rId31"/>
    <p:sldId id="277" r:id="rId32"/>
    <p:sldId id="293" r:id="rId33"/>
    <p:sldId id="278" r:id="rId34"/>
    <p:sldId id="291" r:id="rId35"/>
    <p:sldId id="279" r:id="rId36"/>
    <p:sldId id="294" r:id="rId37"/>
    <p:sldId id="280" r:id="rId38"/>
    <p:sldId id="295" r:id="rId39"/>
    <p:sldId id="296" r:id="rId4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288"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852B6AC1-6B0E-4C76-BF95-E49DC5B16B25}" type="datetimeFigureOut">
              <a:rPr lang="ru-RU" smtClean="0"/>
              <a:t>27.09.2018</a:t>
            </a:fld>
            <a:endParaRPr lang="ru-RU"/>
          </a:p>
        </p:txBody>
      </p:sp>
      <p:sp>
        <p:nvSpPr>
          <p:cNvPr id="16" name="Slide Number Placeholder 15"/>
          <p:cNvSpPr>
            <a:spLocks noGrp="1"/>
          </p:cNvSpPr>
          <p:nvPr>
            <p:ph type="sldNum" sz="quarter" idx="11"/>
          </p:nvPr>
        </p:nvSpPr>
        <p:spPr/>
        <p:txBody>
          <a:bodyPr/>
          <a:lstStyle/>
          <a:p>
            <a:fld id="{57AF4750-A684-4A05-9A06-6E470B90DEDC}"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852B6AC1-6B0E-4C76-BF95-E49DC5B16B25}" type="datetimeFigureOut">
              <a:rPr lang="ru-RU" smtClean="0"/>
              <a:t>27.09.2018</a:t>
            </a:fld>
            <a:endParaRPr lang="ru-RU"/>
          </a:p>
        </p:txBody>
      </p:sp>
      <p:sp>
        <p:nvSpPr>
          <p:cNvPr id="15" name="Slide Number Placeholder 14"/>
          <p:cNvSpPr>
            <a:spLocks noGrp="1"/>
          </p:cNvSpPr>
          <p:nvPr>
            <p:ph type="sldNum" sz="quarter" idx="11"/>
          </p:nvPr>
        </p:nvSpPr>
        <p:spPr/>
        <p:txBody>
          <a:bodyPr/>
          <a:lstStyle/>
          <a:p>
            <a:fld id="{57AF4750-A684-4A05-9A06-6E470B90DEDC}"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852B6AC1-6B0E-4C76-BF95-E49DC5B16B25}" type="datetimeFigureOut">
              <a:rPr lang="ru-RU" smtClean="0"/>
              <a:t>27.09.2018</a:t>
            </a:fld>
            <a:endParaRPr lang="ru-RU"/>
          </a:p>
        </p:txBody>
      </p:sp>
      <p:sp>
        <p:nvSpPr>
          <p:cNvPr id="13" name="Slide Number Placeholder 12"/>
          <p:cNvSpPr>
            <a:spLocks noGrp="1"/>
          </p:cNvSpPr>
          <p:nvPr>
            <p:ph type="sldNum" sz="quarter" idx="11"/>
          </p:nvPr>
        </p:nvSpPr>
        <p:spPr/>
        <p:txBody>
          <a:bodyPr/>
          <a:lstStyle/>
          <a:p>
            <a:fld id="{57AF4750-A684-4A05-9A06-6E470B90DEDC}"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52B6AC1-6B0E-4C76-BF95-E49DC5B16B25}" type="datetimeFigureOut">
              <a:rPr lang="ru-RU" smtClean="0"/>
              <a:t>27.09.2018</a:t>
            </a:fld>
            <a:endParaRPr lang="ru-RU"/>
          </a:p>
        </p:txBody>
      </p:sp>
      <p:sp>
        <p:nvSpPr>
          <p:cNvPr id="9" name="Slide Number Placeholder 8"/>
          <p:cNvSpPr>
            <a:spLocks noGrp="1"/>
          </p:cNvSpPr>
          <p:nvPr>
            <p:ph type="sldNum" sz="quarter" idx="11"/>
          </p:nvPr>
        </p:nvSpPr>
        <p:spPr/>
        <p:txBody>
          <a:bodyPr/>
          <a:lstStyle/>
          <a:p>
            <a:fld id="{57AF4750-A684-4A05-9A06-6E470B90DEDC}"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852B6AC1-6B0E-4C76-BF95-E49DC5B16B25}" type="datetimeFigureOut">
              <a:rPr lang="ru-RU" smtClean="0"/>
              <a:t>27.09.2018</a:t>
            </a:fld>
            <a:endParaRPr lang="ru-RU"/>
          </a:p>
        </p:txBody>
      </p:sp>
      <p:sp>
        <p:nvSpPr>
          <p:cNvPr id="15" name="Slide Number Placeholder 14"/>
          <p:cNvSpPr>
            <a:spLocks noGrp="1"/>
          </p:cNvSpPr>
          <p:nvPr>
            <p:ph type="sldNum" sz="quarter" idx="11"/>
          </p:nvPr>
        </p:nvSpPr>
        <p:spPr/>
        <p:txBody>
          <a:bodyPr/>
          <a:lstStyle/>
          <a:p>
            <a:fld id="{57AF4750-A684-4A05-9A06-6E470B90DEDC}"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852B6AC1-6B0E-4C76-BF95-E49DC5B16B25}" type="datetimeFigureOut">
              <a:rPr lang="ru-RU" smtClean="0"/>
              <a:t>27.09.2018</a:t>
            </a:fld>
            <a:endParaRPr lang="ru-RU"/>
          </a:p>
        </p:txBody>
      </p:sp>
      <p:sp>
        <p:nvSpPr>
          <p:cNvPr id="8" name="Slide Number Placeholder 7"/>
          <p:cNvSpPr>
            <a:spLocks noGrp="1"/>
          </p:cNvSpPr>
          <p:nvPr>
            <p:ph type="sldNum" sz="quarter" idx="11"/>
          </p:nvPr>
        </p:nvSpPr>
        <p:spPr/>
        <p:txBody>
          <a:bodyPr/>
          <a:lstStyle/>
          <a:p>
            <a:fld id="{57AF4750-A684-4A05-9A06-6E470B90DEDC}"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52B6AC1-6B0E-4C76-BF95-E49DC5B16B25}" type="datetimeFigureOut">
              <a:rPr lang="ru-RU" smtClean="0"/>
              <a:t>27.09.2018</a:t>
            </a:fld>
            <a:endParaRPr lang="ru-RU"/>
          </a:p>
        </p:txBody>
      </p:sp>
      <p:sp>
        <p:nvSpPr>
          <p:cNvPr id="6" name="Slide Number Placeholder 5"/>
          <p:cNvSpPr>
            <a:spLocks noGrp="1"/>
          </p:cNvSpPr>
          <p:nvPr>
            <p:ph type="sldNum" sz="quarter" idx="11"/>
          </p:nvPr>
        </p:nvSpPr>
        <p:spPr/>
        <p:txBody>
          <a:bodyPr/>
          <a:lstStyle/>
          <a:p>
            <a:fld id="{57AF4750-A684-4A05-9A06-6E470B90DEDC}"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852B6AC1-6B0E-4C76-BF95-E49DC5B16B25}" type="datetimeFigureOut">
              <a:rPr lang="ru-RU" smtClean="0"/>
              <a:t>27.09.2018</a:t>
            </a:fld>
            <a:endParaRPr lang="ru-RU"/>
          </a:p>
        </p:txBody>
      </p:sp>
      <p:sp>
        <p:nvSpPr>
          <p:cNvPr id="16" name="Slide Number Placeholder 15"/>
          <p:cNvSpPr>
            <a:spLocks noGrp="1"/>
          </p:cNvSpPr>
          <p:nvPr>
            <p:ph type="sldNum" sz="quarter" idx="11"/>
          </p:nvPr>
        </p:nvSpPr>
        <p:spPr/>
        <p:txBody>
          <a:bodyPr/>
          <a:lstStyle/>
          <a:p>
            <a:fld id="{57AF4750-A684-4A05-9A06-6E470B90DEDC}"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852B6AC1-6B0E-4C76-BF95-E49DC5B16B25}" type="datetimeFigureOut">
              <a:rPr lang="ru-RU" smtClean="0"/>
              <a:t>27.09.2018</a:t>
            </a:fld>
            <a:endParaRPr lang="ru-RU"/>
          </a:p>
        </p:txBody>
      </p:sp>
      <p:sp>
        <p:nvSpPr>
          <p:cNvPr id="14" name="Slide Number Placeholder 13"/>
          <p:cNvSpPr>
            <a:spLocks noGrp="1"/>
          </p:cNvSpPr>
          <p:nvPr>
            <p:ph type="sldNum" sz="quarter" idx="11"/>
          </p:nvPr>
        </p:nvSpPr>
        <p:spPr/>
        <p:txBody>
          <a:bodyPr/>
          <a:lstStyle/>
          <a:p>
            <a:fld id="{57AF4750-A684-4A05-9A06-6E470B90DEDC}"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52B6AC1-6B0E-4C76-BF95-E49DC5B16B25}"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AF4750-A684-4A05-9A06-6E470B90DEDC}"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52B6AC1-6B0E-4C76-BF95-E49DC5B16B25}"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AF4750-A684-4A05-9A06-6E470B90DEDC}"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852B6AC1-6B0E-4C76-BF95-E49DC5B16B25}" type="datetimeFigureOut">
              <a:rPr lang="ru-RU" smtClean="0"/>
              <a:t>27.09.2018</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57AF4750-A684-4A05-9A06-6E470B90DEDC}"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3237" y="1628800"/>
            <a:ext cx="7200800" cy="2585323"/>
          </a:xfrm>
          <a:prstGeom prst="rect">
            <a:avLst/>
          </a:prstGeom>
        </p:spPr>
        <p:txBody>
          <a:bodyPr wrap="square">
            <a:spAutoFit/>
          </a:bodyPr>
          <a:lstStyle/>
          <a:p>
            <a:r>
              <a:rPr lang="en-US" dirty="0" smtClean="0"/>
              <a:t>ODESSA NATIONAL MEDICAL UNIVERSITY</a:t>
            </a:r>
          </a:p>
          <a:p>
            <a:r>
              <a:rPr lang="en-US" dirty="0" smtClean="0"/>
              <a:t>DEPARTMENT OF ORAL AND MAXILLOFACIAL SURGERY</a:t>
            </a:r>
          </a:p>
          <a:p>
            <a:r>
              <a:rPr lang="en-US" dirty="0" smtClean="0"/>
              <a:t>                                            </a:t>
            </a:r>
          </a:p>
          <a:p>
            <a:endParaRPr lang="en-US" dirty="0" smtClean="0"/>
          </a:p>
          <a:p>
            <a:endParaRPr lang="en-US" dirty="0" smtClean="0"/>
          </a:p>
          <a:p>
            <a:r>
              <a:rPr lang="en-US" smtClean="0"/>
              <a:t>Lecture  </a:t>
            </a:r>
            <a:r>
              <a:rPr lang="en-US" dirty="0" smtClean="0"/>
              <a:t># 13 «Impacted and/or </a:t>
            </a:r>
            <a:r>
              <a:rPr lang="en-US" dirty="0" err="1" smtClean="0"/>
              <a:t>dystopic</a:t>
            </a:r>
            <a:r>
              <a:rPr lang="en-US" dirty="0" smtClean="0"/>
              <a:t> lower third molars extraction. Technique. Possible complications and their prevention»</a:t>
            </a:r>
          </a:p>
          <a:p>
            <a:r>
              <a:rPr lang="en-US" dirty="0" smtClean="0"/>
              <a:t>	</a:t>
            </a:r>
          </a:p>
          <a:p>
            <a:r>
              <a:rPr lang="en-US" dirty="0" smtClean="0"/>
              <a:t>Year  3         </a:t>
            </a:r>
            <a:r>
              <a:rPr lang="en-US" dirty="0" err="1" smtClean="0"/>
              <a:t>Stomatological</a:t>
            </a:r>
            <a:r>
              <a:rPr lang="en-US" dirty="0" smtClean="0"/>
              <a:t> faculty</a:t>
            </a:r>
            <a:endParaRPr lang="en-US" dirty="0"/>
          </a:p>
        </p:txBody>
      </p:sp>
    </p:spTree>
    <p:extLst>
      <p:ext uri="{BB962C8B-B14F-4D97-AF65-F5344CB8AC3E}">
        <p14:creationId xmlns:p14="http://schemas.microsoft.com/office/powerpoint/2010/main" val="3751873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1680" y="2780928"/>
            <a:ext cx="5708486" cy="1323439"/>
          </a:xfrm>
          <a:prstGeom prst="rect">
            <a:avLst/>
          </a:prstGeom>
        </p:spPr>
        <p:txBody>
          <a:bodyPr wrap="none">
            <a:spAutoFit/>
          </a:bodyPr>
          <a:lstStyle/>
          <a:p>
            <a:r>
              <a:rPr lang="en-US" sz="4000" dirty="0" smtClean="0"/>
              <a:t>Extraction of the impacted</a:t>
            </a:r>
            <a:endParaRPr lang="ru-RU" sz="4000" dirty="0" smtClean="0"/>
          </a:p>
          <a:p>
            <a:r>
              <a:rPr lang="en-US" sz="4000" dirty="0" smtClean="0"/>
              <a:t> lower third molar</a:t>
            </a:r>
            <a:endParaRPr lang="ru-RU" sz="4000" dirty="0"/>
          </a:p>
        </p:txBody>
      </p:sp>
    </p:spTree>
    <p:extLst>
      <p:ext uri="{BB962C8B-B14F-4D97-AF65-F5344CB8AC3E}">
        <p14:creationId xmlns:p14="http://schemas.microsoft.com/office/powerpoint/2010/main" val="73849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7704" y="2660394"/>
            <a:ext cx="5597110" cy="1200329"/>
          </a:xfrm>
          <a:prstGeom prst="rect">
            <a:avLst/>
          </a:prstGeom>
        </p:spPr>
        <p:txBody>
          <a:bodyPr wrap="none">
            <a:spAutoFit/>
          </a:bodyPr>
          <a:lstStyle/>
          <a:p>
            <a:r>
              <a:rPr lang="en-US" sz="3600" dirty="0" smtClean="0"/>
              <a:t>Position of the tooth &amp;</a:t>
            </a:r>
            <a:r>
              <a:rPr lang="en-US" sz="3600" dirty="0" err="1" smtClean="0"/>
              <a:t>nd</a:t>
            </a:r>
            <a:r>
              <a:rPr lang="en-US" sz="3600" dirty="0" smtClean="0"/>
              <a:t> its </a:t>
            </a:r>
            <a:endParaRPr lang="ru-RU" sz="3600" dirty="0" smtClean="0"/>
          </a:p>
          <a:p>
            <a:r>
              <a:rPr lang="en-US" sz="3600" dirty="0" smtClean="0"/>
              <a:t>line of withdrawal</a:t>
            </a:r>
            <a:endParaRPr lang="ru-RU" sz="3600" dirty="0"/>
          </a:p>
        </p:txBody>
      </p:sp>
    </p:spTree>
    <p:extLst>
      <p:ext uri="{BB962C8B-B14F-4D97-AF65-F5344CB8AC3E}">
        <p14:creationId xmlns:p14="http://schemas.microsoft.com/office/powerpoint/2010/main" val="3941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475" y="1524000"/>
            <a:ext cx="611505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273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12676"/>
            <a:ext cx="8136904" cy="6102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1301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42646"/>
            <a:ext cx="8280920" cy="6210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8148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541" y="350658"/>
            <a:ext cx="8232915" cy="6174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7371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3" y="728700"/>
            <a:ext cx="7248805" cy="5436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9198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2401" y="1196752"/>
            <a:ext cx="7200800" cy="4524315"/>
          </a:xfrm>
          <a:prstGeom prst="rect">
            <a:avLst/>
          </a:prstGeom>
        </p:spPr>
        <p:txBody>
          <a:bodyPr wrap="square">
            <a:spAutoFit/>
          </a:bodyPr>
          <a:lstStyle/>
          <a:p>
            <a:r>
              <a:rPr lang="en-US" sz="3200" dirty="0" smtClean="0"/>
              <a:t>The position of the </a:t>
            </a:r>
            <a:r>
              <a:rPr lang="en-US" sz="3200" dirty="0" err="1" smtClean="0"/>
              <a:t>unerupted</a:t>
            </a:r>
            <a:r>
              <a:rPr lang="en-US" sz="3200" dirty="0" smtClean="0"/>
              <a:t> lower third molar may be vertical, horizontal, </a:t>
            </a:r>
            <a:r>
              <a:rPr lang="en-US" sz="3200" dirty="0" err="1" smtClean="0"/>
              <a:t>mesioangular</a:t>
            </a:r>
            <a:r>
              <a:rPr lang="en-US" sz="3200" dirty="0" smtClean="0"/>
              <a:t> or </a:t>
            </a:r>
            <a:r>
              <a:rPr lang="en-US" sz="3200" dirty="0" err="1" smtClean="0"/>
              <a:t>distoangular</a:t>
            </a:r>
            <a:r>
              <a:rPr lang="en-US" sz="3200" dirty="0" smtClean="0"/>
              <a:t>. The crown usually lies nearer the lingual than the </a:t>
            </a:r>
            <a:r>
              <a:rPr lang="en-US" sz="3200" dirty="0" err="1" smtClean="0"/>
              <a:t>buccal</a:t>
            </a:r>
            <a:r>
              <a:rPr lang="en-US" sz="3200" dirty="0" smtClean="0"/>
              <a:t> plate. Occasionally it is inverted or lies across the mandible, with the crown facing either </a:t>
            </a:r>
            <a:r>
              <a:rPr lang="en-US" sz="3200" dirty="0" err="1" smtClean="0"/>
              <a:t>bucally</a:t>
            </a:r>
            <a:r>
              <a:rPr lang="en-US" sz="3200" dirty="0" smtClean="0"/>
              <a:t> or </a:t>
            </a:r>
            <a:r>
              <a:rPr lang="en-US" sz="3200" dirty="0" err="1" smtClean="0"/>
              <a:t>lingually</a:t>
            </a:r>
            <a:r>
              <a:rPr lang="en-US" sz="3200" dirty="0" smtClean="0"/>
              <a:t>. Very rarely it is found in the ascending ramus or at the lower border of the mandible.</a:t>
            </a:r>
            <a:endParaRPr lang="ru-RU" sz="3200" dirty="0"/>
          </a:p>
        </p:txBody>
      </p:sp>
    </p:spTree>
    <p:extLst>
      <p:ext uri="{BB962C8B-B14F-4D97-AF65-F5344CB8AC3E}">
        <p14:creationId xmlns:p14="http://schemas.microsoft.com/office/powerpoint/2010/main" val="4268612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997" y="577414"/>
            <a:ext cx="7656851" cy="574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625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68660"/>
            <a:ext cx="8327321" cy="624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8600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132856"/>
            <a:ext cx="7992888" cy="2862322"/>
          </a:xfrm>
          <a:prstGeom prst="rect">
            <a:avLst/>
          </a:prstGeom>
        </p:spPr>
        <p:txBody>
          <a:bodyPr wrap="square">
            <a:spAutoFit/>
          </a:bodyPr>
          <a:lstStyle/>
          <a:p>
            <a:r>
              <a:rPr lang="en-US" sz="3600" dirty="0" smtClean="0"/>
              <a:t>The natural line of the tooth can only be determined by a study of radiographs showing the form of the roots which may be fused, divergent, straight or curved to </a:t>
            </a:r>
            <a:r>
              <a:rPr lang="en-US" sz="3600" dirty="0" err="1" smtClean="0"/>
              <a:t>favour</a:t>
            </a:r>
            <a:r>
              <a:rPr lang="en-US" sz="3600" dirty="0" smtClean="0"/>
              <a:t> or prevent extraction of the tooth. </a:t>
            </a:r>
            <a:endParaRPr lang="ru-RU" sz="3600" dirty="0"/>
          </a:p>
        </p:txBody>
      </p:sp>
    </p:spTree>
    <p:extLst>
      <p:ext uri="{BB962C8B-B14F-4D97-AF65-F5344CB8AC3E}">
        <p14:creationId xmlns:p14="http://schemas.microsoft.com/office/powerpoint/2010/main" val="2897955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4932" y="1556792"/>
            <a:ext cx="8136904" cy="3970318"/>
          </a:xfrm>
          <a:prstGeom prst="rect">
            <a:avLst/>
          </a:prstGeom>
        </p:spPr>
        <p:txBody>
          <a:bodyPr wrap="square">
            <a:spAutoFit/>
          </a:bodyPr>
          <a:lstStyle/>
          <a:p>
            <a:r>
              <a:rPr lang="en-US" sz="3600" dirty="0" smtClean="0"/>
              <a:t>The difficulty of the extraction is increased if access</a:t>
            </a:r>
            <a:r>
              <a:rPr lang="ru-RU" sz="3600" dirty="0" smtClean="0"/>
              <a:t> </a:t>
            </a:r>
            <a:r>
              <a:rPr lang="en-US" sz="3600" dirty="0" smtClean="0"/>
              <a:t>is difficult. This may occur if the mouth is small, where the space between the anterior border of the mandible and the distal aspect of the second molar is narrow or when the tooth is deeply buried in bone.</a:t>
            </a:r>
            <a:endParaRPr lang="ru-RU" sz="3600" dirty="0"/>
          </a:p>
        </p:txBody>
      </p:sp>
    </p:spTree>
    <p:extLst>
      <p:ext uri="{BB962C8B-B14F-4D97-AF65-F5344CB8AC3E}">
        <p14:creationId xmlns:p14="http://schemas.microsoft.com/office/powerpoint/2010/main" val="758428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7704" y="2756247"/>
            <a:ext cx="5444311" cy="769441"/>
          </a:xfrm>
          <a:prstGeom prst="rect">
            <a:avLst/>
          </a:prstGeom>
        </p:spPr>
        <p:txBody>
          <a:bodyPr wrap="none">
            <a:spAutoFit/>
          </a:bodyPr>
          <a:lstStyle/>
          <a:p>
            <a:r>
              <a:rPr lang="en-US" sz="4400" dirty="0" smtClean="0"/>
              <a:t>Obstacles to extraction</a:t>
            </a:r>
            <a:endParaRPr lang="ru-RU" sz="4400" dirty="0"/>
          </a:p>
        </p:txBody>
      </p:sp>
    </p:spTree>
    <p:extLst>
      <p:ext uri="{BB962C8B-B14F-4D97-AF65-F5344CB8AC3E}">
        <p14:creationId xmlns:p14="http://schemas.microsoft.com/office/powerpoint/2010/main" val="2776611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6016" y="836712"/>
            <a:ext cx="8136904" cy="5078313"/>
          </a:xfrm>
          <a:prstGeom prst="rect">
            <a:avLst/>
          </a:prstGeom>
        </p:spPr>
        <p:txBody>
          <a:bodyPr wrap="square">
            <a:spAutoFit/>
          </a:bodyPr>
          <a:lstStyle/>
          <a:p>
            <a:r>
              <a:rPr lang="en-US" sz="3600" dirty="0" smtClean="0"/>
              <a:t>                               </a:t>
            </a:r>
            <a:r>
              <a:rPr lang="en-US" sz="3600" b="1" dirty="0" smtClean="0"/>
              <a:t>Bone</a:t>
            </a:r>
          </a:p>
          <a:p>
            <a:r>
              <a:rPr lang="en-US" sz="3600" dirty="0" smtClean="0"/>
              <a:t>All or part of the crown may be covered by bone. How deeply the tooth is buried is calculated by measuring the vertical distance from the cervical margin of the second molar to the mesial cervical margin of the tooth except in </a:t>
            </a:r>
            <a:r>
              <a:rPr lang="en-US" sz="3600" dirty="0" err="1" smtClean="0"/>
              <a:t>distoangular</a:t>
            </a:r>
            <a:r>
              <a:rPr lang="en-US" sz="3600" dirty="0" smtClean="0"/>
              <a:t> impactions where the distal cervical margin is used. </a:t>
            </a:r>
            <a:endParaRPr lang="ru-RU" sz="3600" dirty="0"/>
          </a:p>
        </p:txBody>
      </p:sp>
    </p:spTree>
    <p:extLst>
      <p:ext uri="{BB962C8B-B14F-4D97-AF65-F5344CB8AC3E}">
        <p14:creationId xmlns:p14="http://schemas.microsoft.com/office/powerpoint/2010/main" val="3688773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052736"/>
            <a:ext cx="7920880" cy="4524315"/>
          </a:xfrm>
          <a:prstGeom prst="rect">
            <a:avLst/>
          </a:prstGeom>
        </p:spPr>
        <p:txBody>
          <a:bodyPr wrap="square">
            <a:spAutoFit/>
          </a:bodyPr>
          <a:lstStyle/>
          <a:p>
            <a:r>
              <a:rPr lang="en-US" sz="3600" dirty="0" smtClean="0"/>
              <a:t>Where this distance over 4mm the tooth should be regarded as deeply buried. Vertically placed buried teeth may only need bone to be removed from over the whole of the </a:t>
            </a:r>
            <a:r>
              <a:rPr lang="en-US" sz="3600" dirty="0" err="1" smtClean="0"/>
              <a:t>occlusal</a:t>
            </a:r>
            <a:r>
              <a:rPr lang="en-US" sz="3600" dirty="0" smtClean="0"/>
              <a:t> and </a:t>
            </a:r>
            <a:r>
              <a:rPr lang="en-US" sz="3600" dirty="0" err="1" smtClean="0"/>
              <a:t>buccal</a:t>
            </a:r>
            <a:r>
              <a:rPr lang="en-US" sz="3600" dirty="0" smtClean="0"/>
              <a:t> surfaces of the crown for them to be elevated up and out with a elevator applied to the </a:t>
            </a:r>
            <a:r>
              <a:rPr lang="en-US" sz="3600" dirty="0" err="1" smtClean="0"/>
              <a:t>buccal</a:t>
            </a:r>
            <a:r>
              <a:rPr lang="en-US" sz="3600" dirty="0" smtClean="0"/>
              <a:t> aspect of the root.</a:t>
            </a:r>
            <a:endParaRPr lang="ru-RU" sz="3600" dirty="0"/>
          </a:p>
        </p:txBody>
      </p:sp>
    </p:spTree>
    <p:extLst>
      <p:ext uri="{BB962C8B-B14F-4D97-AF65-F5344CB8AC3E}">
        <p14:creationId xmlns:p14="http://schemas.microsoft.com/office/powerpoint/2010/main" val="1122663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132856"/>
            <a:ext cx="7992888" cy="2862322"/>
          </a:xfrm>
          <a:prstGeom prst="rect">
            <a:avLst/>
          </a:prstGeom>
        </p:spPr>
        <p:txBody>
          <a:bodyPr wrap="square">
            <a:spAutoFit/>
          </a:bodyPr>
          <a:lstStyle/>
          <a:p>
            <a:r>
              <a:rPr lang="en-US" sz="3600" dirty="0" smtClean="0"/>
              <a:t>They must, however, be distinguished from the tooth that is distally impacted against the bone of the ascending ramus. These are the most difficult of all impacted third molars to extract.</a:t>
            </a:r>
            <a:endParaRPr lang="ru-RU" sz="3600" dirty="0"/>
          </a:p>
        </p:txBody>
      </p:sp>
    </p:spTree>
    <p:extLst>
      <p:ext uri="{BB962C8B-B14F-4D97-AF65-F5344CB8AC3E}">
        <p14:creationId xmlns:p14="http://schemas.microsoft.com/office/powerpoint/2010/main" val="1453462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8152" y="2132856"/>
            <a:ext cx="7488832" cy="2862322"/>
          </a:xfrm>
          <a:prstGeom prst="rect">
            <a:avLst/>
          </a:prstGeom>
        </p:spPr>
        <p:txBody>
          <a:bodyPr wrap="square">
            <a:spAutoFit/>
          </a:bodyPr>
          <a:lstStyle/>
          <a:p>
            <a:r>
              <a:rPr lang="en-US" sz="3600" dirty="0" smtClean="0"/>
              <a:t>They should always be approached with great caution, especially where they are deeply placed, lie far back in the ascending ramus, or the roots have a distal curvature.</a:t>
            </a:r>
            <a:endParaRPr lang="ru-RU" sz="3600" dirty="0"/>
          </a:p>
        </p:txBody>
      </p:sp>
    </p:spTree>
    <p:extLst>
      <p:ext uri="{BB962C8B-B14F-4D97-AF65-F5344CB8AC3E}">
        <p14:creationId xmlns:p14="http://schemas.microsoft.com/office/powerpoint/2010/main" val="978962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700808"/>
            <a:ext cx="7416824" cy="3970318"/>
          </a:xfrm>
          <a:prstGeom prst="rect">
            <a:avLst/>
          </a:prstGeom>
        </p:spPr>
        <p:txBody>
          <a:bodyPr wrap="square">
            <a:spAutoFit/>
          </a:bodyPr>
          <a:lstStyle/>
          <a:p>
            <a:r>
              <a:rPr lang="en-US" sz="3600" dirty="0" smtClean="0"/>
              <a:t>Where the roots are curved distally this may still prove difficult until further bone has been cut to free them distally, or the roots are sectioned again. If the roots are separate vertical division is often useful.</a:t>
            </a:r>
            <a:endParaRPr lang="ru-RU" sz="3600" dirty="0"/>
          </a:p>
        </p:txBody>
      </p:sp>
    </p:spTree>
    <p:extLst>
      <p:ext uri="{BB962C8B-B14F-4D97-AF65-F5344CB8AC3E}">
        <p14:creationId xmlns:p14="http://schemas.microsoft.com/office/powerpoint/2010/main" val="3596342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412776"/>
            <a:ext cx="7200800" cy="3970318"/>
          </a:xfrm>
          <a:prstGeom prst="rect">
            <a:avLst/>
          </a:prstGeom>
        </p:spPr>
        <p:txBody>
          <a:bodyPr wrap="square">
            <a:spAutoFit/>
          </a:bodyPr>
          <a:lstStyle/>
          <a:p>
            <a:r>
              <a:rPr lang="en-US" sz="3600" b="1" dirty="0" smtClean="0"/>
              <a:t>     The inferior dental neurovascular </a:t>
            </a:r>
            <a:r>
              <a:rPr lang="en-US" sz="3600" b="1" dirty="0" err="1" smtClean="0"/>
              <a:t>bandle</a:t>
            </a:r>
            <a:endParaRPr lang="en-US" sz="3600" b="1" dirty="0" smtClean="0"/>
          </a:p>
          <a:p>
            <a:r>
              <a:rPr lang="en-US" sz="3600" dirty="0" smtClean="0"/>
              <a:t>This may be damaged by direct trauma from burs or elevators, or indirectly when the tooth is elevated or rotated as the root can crush or tear the neurovascular bundle.</a:t>
            </a:r>
            <a:endParaRPr lang="en-US" sz="3600" dirty="0"/>
          </a:p>
        </p:txBody>
      </p:sp>
    </p:spTree>
    <p:extLst>
      <p:ext uri="{BB962C8B-B14F-4D97-AF65-F5344CB8AC3E}">
        <p14:creationId xmlns:p14="http://schemas.microsoft.com/office/powerpoint/2010/main" val="1922966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595" y="620688"/>
            <a:ext cx="7392821"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5212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412776"/>
            <a:ext cx="8640960" cy="4524315"/>
          </a:xfrm>
          <a:prstGeom prst="rect">
            <a:avLst/>
          </a:prstGeom>
        </p:spPr>
        <p:txBody>
          <a:bodyPr wrap="square">
            <a:spAutoFit/>
          </a:bodyPr>
          <a:lstStyle/>
          <a:p>
            <a:r>
              <a:rPr lang="en-US" sz="3600" dirty="0" smtClean="0"/>
              <a:t>The relationship of roots, particularly of the lower third molar, to the inferior dental canal may be deduced from radiographs. It may clearly lie below the roots or appear to cross them. In the latter relationship it is probably grooving the roots if the radiolucent band of the canal is seen to cross them above their apices</a:t>
            </a:r>
            <a:endParaRPr lang="ru-RU" sz="3600" dirty="0"/>
          </a:p>
        </p:txBody>
      </p:sp>
    </p:spTree>
    <p:extLst>
      <p:ext uri="{BB962C8B-B14F-4D97-AF65-F5344CB8AC3E}">
        <p14:creationId xmlns:p14="http://schemas.microsoft.com/office/powerpoint/2010/main" val="1617441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484784"/>
            <a:ext cx="7488832" cy="4524315"/>
          </a:xfrm>
          <a:prstGeom prst="rect">
            <a:avLst/>
          </a:prstGeom>
        </p:spPr>
        <p:txBody>
          <a:bodyPr wrap="square">
            <a:spAutoFit/>
          </a:bodyPr>
          <a:lstStyle/>
          <a:p>
            <a:r>
              <a:rPr lang="en-US" dirty="0" smtClean="0"/>
              <a:t> </a:t>
            </a:r>
            <a:r>
              <a:rPr lang="en-US" sz="3600" dirty="0" smtClean="0"/>
              <a:t>Where the root is deeply notched the white lines, representing the cortical plates lining the canal, converge, are diverted or are interrupted. This is a warning that heavy or repeated elevation may compress the nerve</a:t>
            </a:r>
          </a:p>
          <a:p>
            <a:r>
              <a:rPr lang="en-US" sz="3600" dirty="0" smtClean="0"/>
              <a:t>against bone to cause </a:t>
            </a:r>
            <a:r>
              <a:rPr lang="en-US" sz="3600" dirty="0" err="1" smtClean="0"/>
              <a:t>hypoaesthesia</a:t>
            </a:r>
            <a:r>
              <a:rPr lang="en-US" sz="3600" dirty="0" smtClean="0"/>
              <a:t> or </a:t>
            </a:r>
            <a:r>
              <a:rPr lang="en-US" sz="3600" dirty="0" err="1" smtClean="0"/>
              <a:t>paraesthesia</a:t>
            </a:r>
            <a:r>
              <a:rPr lang="en-US" sz="3600" dirty="0" smtClean="0"/>
              <a:t>.</a:t>
            </a:r>
            <a:endParaRPr lang="ru-RU" sz="3600" dirty="0"/>
          </a:p>
        </p:txBody>
      </p:sp>
    </p:spTree>
    <p:extLst>
      <p:ext uri="{BB962C8B-B14F-4D97-AF65-F5344CB8AC3E}">
        <p14:creationId xmlns:p14="http://schemas.microsoft.com/office/powerpoint/2010/main" val="2740224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772816"/>
            <a:ext cx="7704856" cy="3416320"/>
          </a:xfrm>
          <a:prstGeom prst="rect">
            <a:avLst/>
          </a:prstGeom>
        </p:spPr>
        <p:txBody>
          <a:bodyPr wrap="square">
            <a:spAutoFit/>
          </a:bodyPr>
          <a:lstStyle/>
          <a:p>
            <a:r>
              <a:rPr lang="en-US" sz="3600" b="1" dirty="0" smtClean="0"/>
              <a:t>        Impaction against a tooth</a:t>
            </a:r>
          </a:p>
          <a:p>
            <a:r>
              <a:rPr lang="en-US" sz="3600" dirty="0" smtClean="0"/>
              <a:t>The third molar may impact against the second molar either in the </a:t>
            </a:r>
            <a:r>
              <a:rPr lang="en-US" sz="3600" dirty="0" err="1" smtClean="0"/>
              <a:t>mesioanglar</a:t>
            </a:r>
            <a:r>
              <a:rPr lang="en-US" sz="3600" dirty="0" smtClean="0"/>
              <a:t> or in the horizontal position. The impaction may be overcome in one of three ways. </a:t>
            </a:r>
            <a:endParaRPr lang="en-US" sz="3600" dirty="0"/>
          </a:p>
        </p:txBody>
      </p:sp>
    </p:spTree>
    <p:extLst>
      <p:ext uri="{BB962C8B-B14F-4D97-AF65-F5344CB8AC3E}">
        <p14:creationId xmlns:p14="http://schemas.microsoft.com/office/powerpoint/2010/main" val="2388173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700808"/>
            <a:ext cx="7992888" cy="3416320"/>
          </a:xfrm>
          <a:prstGeom prst="rect">
            <a:avLst/>
          </a:prstGeom>
        </p:spPr>
        <p:txBody>
          <a:bodyPr wrap="square">
            <a:spAutoFit/>
          </a:bodyPr>
          <a:lstStyle/>
          <a:p>
            <a:r>
              <a:rPr lang="en-US" sz="3600" dirty="0" smtClean="0"/>
              <a:t>Extraction of the second molar can be justified by gross caries or periodontal </a:t>
            </a:r>
            <a:r>
              <a:rPr lang="en-US" sz="3600" dirty="0" err="1" smtClean="0"/>
              <a:t>disease.It</a:t>
            </a:r>
            <a:r>
              <a:rPr lang="en-US" sz="3600" dirty="0" smtClean="0"/>
              <a:t> is often advised where the third molar is heavily impacted against the distal root of the second molar without any apparent intervening alveolar, bone. </a:t>
            </a:r>
            <a:endParaRPr lang="ru-RU" sz="3600" dirty="0"/>
          </a:p>
        </p:txBody>
      </p:sp>
    </p:spTree>
    <p:extLst>
      <p:ext uri="{BB962C8B-B14F-4D97-AF65-F5344CB8AC3E}">
        <p14:creationId xmlns:p14="http://schemas.microsoft.com/office/powerpoint/2010/main" val="2876434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67744" y="2838831"/>
            <a:ext cx="4862678" cy="769441"/>
          </a:xfrm>
          <a:prstGeom prst="rect">
            <a:avLst/>
          </a:prstGeom>
        </p:spPr>
        <p:txBody>
          <a:bodyPr wrap="none">
            <a:spAutoFit/>
          </a:bodyPr>
          <a:lstStyle/>
          <a:p>
            <a:r>
              <a:rPr lang="en-US" sz="4400" dirty="0" smtClean="0"/>
              <a:t>Operative technique</a:t>
            </a:r>
            <a:endParaRPr lang="ru-RU" sz="4400" dirty="0"/>
          </a:p>
        </p:txBody>
      </p:sp>
    </p:spTree>
    <p:extLst>
      <p:ext uri="{BB962C8B-B14F-4D97-AF65-F5344CB8AC3E}">
        <p14:creationId xmlns:p14="http://schemas.microsoft.com/office/powerpoint/2010/main" val="2439020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541" y="296652"/>
            <a:ext cx="8304923" cy="6228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3188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412776"/>
            <a:ext cx="8208912" cy="4524315"/>
          </a:xfrm>
          <a:prstGeom prst="rect">
            <a:avLst/>
          </a:prstGeom>
        </p:spPr>
        <p:txBody>
          <a:bodyPr wrap="square">
            <a:spAutoFit/>
          </a:bodyPr>
          <a:lstStyle/>
          <a:p>
            <a:r>
              <a:rPr lang="en-US" sz="3600" b="1" dirty="0" smtClean="0"/>
              <a:t>                            The flap</a:t>
            </a:r>
          </a:p>
          <a:p>
            <a:r>
              <a:rPr lang="en-US" sz="3600" dirty="0" smtClean="0"/>
              <a:t>The incision for partly erupted third molars is commenced in the distal part of the gingival crevice and carried </a:t>
            </a:r>
            <a:r>
              <a:rPr lang="en-US" sz="3600" dirty="0" err="1" smtClean="0"/>
              <a:t>buccally</a:t>
            </a:r>
            <a:r>
              <a:rPr lang="en-US" sz="3600" dirty="0" smtClean="0"/>
              <a:t> round the crown of the tooth to just behind the crown of the second molar (where the tooth is buried the incision starts on the alveolar crest, distal to the second molar). </a:t>
            </a:r>
            <a:endParaRPr lang="ru-RU" sz="3600" dirty="0"/>
          </a:p>
        </p:txBody>
      </p:sp>
    </p:spTree>
    <p:extLst>
      <p:ext uri="{BB962C8B-B14F-4D97-AF65-F5344CB8AC3E}">
        <p14:creationId xmlns:p14="http://schemas.microsoft.com/office/powerpoint/2010/main" val="1908724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42646"/>
            <a:ext cx="8280920" cy="6210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0518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11738"/>
            <a:ext cx="7776864"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9594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8972" y="1340768"/>
            <a:ext cx="7776864" cy="4524315"/>
          </a:xfrm>
          <a:prstGeom prst="rect">
            <a:avLst/>
          </a:prstGeom>
        </p:spPr>
        <p:txBody>
          <a:bodyPr wrap="square">
            <a:spAutoFit/>
          </a:bodyPr>
          <a:lstStyle/>
          <a:p>
            <a:r>
              <a:rPr lang="en-US" sz="3600" b="1" dirty="0" smtClean="0"/>
              <a:t>              The envelope flap</a:t>
            </a:r>
          </a:p>
          <a:p>
            <a:r>
              <a:rPr lang="en-US" sz="3600" dirty="0" smtClean="0"/>
              <a:t>The incision is carried forward in the gingival crevice of the second and first molar teeth and relieved distal to the third molar towards the external oblique ridge. Initially the flap is raised along the gingival margin with a suitable fine instrument .</a:t>
            </a:r>
          </a:p>
        </p:txBody>
      </p:sp>
    </p:spTree>
    <p:extLst>
      <p:ext uri="{BB962C8B-B14F-4D97-AF65-F5344CB8AC3E}">
        <p14:creationId xmlns:p14="http://schemas.microsoft.com/office/powerpoint/2010/main" val="2569241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620688"/>
            <a:ext cx="7200800"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25464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340768"/>
            <a:ext cx="7200800" cy="4524315"/>
          </a:xfrm>
          <a:prstGeom prst="rect">
            <a:avLst/>
          </a:prstGeom>
        </p:spPr>
        <p:txBody>
          <a:bodyPr wrap="square">
            <a:spAutoFit/>
          </a:bodyPr>
          <a:lstStyle/>
          <a:p>
            <a:r>
              <a:rPr lang="en-US" sz="3600" b="1" dirty="0" smtClean="0"/>
              <a:t>                    Bone removal</a:t>
            </a:r>
          </a:p>
          <a:p>
            <a:r>
              <a:rPr lang="en-US" sz="3600" dirty="0" smtClean="0"/>
              <a:t>With the improvement in high speed drills incorporating water delivery systems bone removal is now almost universally achieved using burs. Bone can quickly be removed by grinding using a tungsten carbide </a:t>
            </a:r>
            <a:r>
              <a:rPr lang="en-US" sz="3600" dirty="0" err="1" smtClean="0"/>
              <a:t>rosehead</a:t>
            </a:r>
            <a:r>
              <a:rPr lang="en-US" sz="3600" dirty="0" smtClean="0"/>
              <a:t> bur.</a:t>
            </a:r>
            <a:endParaRPr lang="en-US" sz="3600" dirty="0"/>
          </a:p>
        </p:txBody>
      </p:sp>
    </p:spTree>
    <p:extLst>
      <p:ext uri="{BB962C8B-B14F-4D97-AF65-F5344CB8AC3E}">
        <p14:creationId xmlns:p14="http://schemas.microsoft.com/office/powerpoint/2010/main" val="7311625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66682"/>
            <a:ext cx="7560840" cy="5670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4517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92696"/>
            <a:ext cx="8424936" cy="5632311"/>
          </a:xfrm>
          <a:prstGeom prst="rect">
            <a:avLst/>
          </a:prstGeom>
        </p:spPr>
        <p:txBody>
          <a:bodyPr wrap="square">
            <a:spAutoFit/>
          </a:bodyPr>
          <a:lstStyle/>
          <a:p>
            <a:r>
              <a:rPr lang="en-US" sz="3600" b="1" dirty="0" smtClean="0"/>
              <a:t>                           Debridement</a:t>
            </a:r>
          </a:p>
          <a:p>
            <a:r>
              <a:rPr lang="en-US" sz="3600" dirty="0" smtClean="0"/>
              <a:t>The wound must be cleansed of debris and the follicle of the tooth removed by grasping it firmly in tissue forceps and drawing it gently off the bone. Where it is attached to the flap, this may be gently dissected off with a Mitchell's trimmer, but great care should be taken on the lingual side as the lingual nerve may be inadvertently damaged.</a:t>
            </a:r>
            <a:endParaRPr lang="en-US" sz="3600" dirty="0"/>
          </a:p>
        </p:txBody>
      </p:sp>
    </p:spTree>
    <p:extLst>
      <p:ext uri="{BB962C8B-B14F-4D97-AF65-F5344CB8AC3E}">
        <p14:creationId xmlns:p14="http://schemas.microsoft.com/office/powerpoint/2010/main" val="3834121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73" y="404664"/>
            <a:ext cx="7872875"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7621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980728"/>
            <a:ext cx="8280920" cy="5078313"/>
          </a:xfrm>
          <a:prstGeom prst="rect">
            <a:avLst/>
          </a:prstGeom>
        </p:spPr>
        <p:txBody>
          <a:bodyPr wrap="square">
            <a:spAutoFit/>
          </a:bodyPr>
          <a:lstStyle/>
          <a:p>
            <a:r>
              <a:rPr lang="en-US" sz="3600" b="1" dirty="0" smtClean="0"/>
              <a:t>                                Closure</a:t>
            </a:r>
          </a:p>
          <a:p>
            <a:r>
              <a:rPr lang="en-US" sz="3600" dirty="0" smtClean="0"/>
              <a:t>One suture in the distal part of the incision, over the external oblique ridge, is usually sufficient to hold the flap in position. Primary closure of the wound edges can protect the socket and improve the chances of uneventful healing but the flap should not be placed under tension to achieve this as it will tend to break down.</a:t>
            </a:r>
            <a:endParaRPr lang="en-US" sz="3600" dirty="0"/>
          </a:p>
        </p:txBody>
      </p:sp>
    </p:spTree>
    <p:extLst>
      <p:ext uri="{BB962C8B-B14F-4D97-AF65-F5344CB8AC3E}">
        <p14:creationId xmlns:p14="http://schemas.microsoft.com/office/powerpoint/2010/main" val="60856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89992"/>
            <a:ext cx="8472940" cy="6354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0412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99792" y="2716204"/>
            <a:ext cx="3672408" cy="1015663"/>
          </a:xfrm>
          <a:prstGeom prst="rect">
            <a:avLst/>
          </a:prstGeom>
          <a:noFill/>
        </p:spPr>
        <p:txBody>
          <a:bodyPr wrap="square" rtlCol="0">
            <a:spAutoFit/>
          </a:bodyPr>
          <a:lstStyle/>
          <a:p>
            <a:r>
              <a:rPr lang="en-US" sz="6000" dirty="0" smtClean="0">
                <a:solidFill>
                  <a:srgbClr val="FFFF00"/>
                </a:solidFill>
              </a:rPr>
              <a:t>THE END</a:t>
            </a:r>
            <a:endParaRPr lang="ru-RU" sz="6000" dirty="0">
              <a:solidFill>
                <a:srgbClr val="FFFF00"/>
              </a:solidFill>
            </a:endParaRPr>
          </a:p>
        </p:txBody>
      </p:sp>
    </p:spTree>
    <p:extLst>
      <p:ext uri="{BB962C8B-B14F-4D97-AF65-F5344CB8AC3E}">
        <p14:creationId xmlns:p14="http://schemas.microsoft.com/office/powerpoint/2010/main" val="40873861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80</TotalTime>
  <Words>934</Words>
  <Application>Microsoft Office PowerPoint</Application>
  <PresentationFormat>Экран (4:3)</PresentationFormat>
  <Paragraphs>42</Paragraphs>
  <Slides>39</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39</vt:i4>
      </vt:variant>
    </vt:vector>
  </HeadingPairs>
  <TitlesOfParts>
    <vt:vector size="42" baseType="lpstr">
      <vt:lpstr>Palatino Linotype</vt:lpstr>
      <vt:lpstr>Wingdings</vt:lpstr>
      <vt:lpstr>Базовая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Cat</cp:lastModifiedBy>
  <cp:revision>14</cp:revision>
  <dcterms:created xsi:type="dcterms:W3CDTF">2015-04-14T05:53:14Z</dcterms:created>
  <dcterms:modified xsi:type="dcterms:W3CDTF">2018-09-27T08:04:58Z</dcterms:modified>
</cp:coreProperties>
</file>