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7" r:id="rId15"/>
    <p:sldId id="270" r:id="rId16"/>
    <p:sldId id="271" r:id="rId17"/>
    <p:sldId id="272" r:id="rId18"/>
    <p:sldId id="273" r:id="rId19"/>
    <p:sldId id="278" r:id="rId20"/>
    <p:sldId id="274" r:id="rId21"/>
    <p:sldId id="275" r:id="rId22"/>
    <p:sldId id="276" r:id="rId23"/>
    <p:sldId id="267" r:id="rId24"/>
    <p:sldId id="279" r:id="rId25"/>
    <p:sldId id="280" r:id="rId26"/>
    <p:sldId id="281" r:id="rId27"/>
    <p:sldId id="282"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829" autoAdjust="0"/>
  </p:normalViewPr>
  <p:slideViewPr>
    <p:cSldViewPr>
      <p:cViewPr varScale="1">
        <p:scale>
          <a:sx n="62" d="100"/>
          <a:sy n="62" d="100"/>
        </p:scale>
        <p:origin x="1328" y="3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DD09850F-D99E-41DA-82ED-D614079F9B7A}" type="datetimeFigureOut">
              <a:rPr lang="ru-RU" smtClean="0"/>
              <a:t>27.09.2018</a:t>
            </a:fld>
            <a:endParaRPr lang="ru-RU"/>
          </a:p>
        </p:txBody>
      </p:sp>
      <p:sp>
        <p:nvSpPr>
          <p:cNvPr id="16" name="Slide Number Placeholder 15"/>
          <p:cNvSpPr>
            <a:spLocks noGrp="1"/>
          </p:cNvSpPr>
          <p:nvPr>
            <p:ph type="sldNum" sz="quarter" idx="11"/>
          </p:nvPr>
        </p:nvSpPr>
        <p:spPr/>
        <p:txBody>
          <a:bodyPr/>
          <a:lstStyle/>
          <a:p>
            <a:fld id="{2610287B-77D3-49F1-BEA9-D066EB5DC464}"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DD09850F-D99E-41DA-82ED-D614079F9B7A}" type="datetimeFigureOut">
              <a:rPr lang="ru-RU" smtClean="0"/>
              <a:t>27.09.2018</a:t>
            </a:fld>
            <a:endParaRPr lang="ru-RU"/>
          </a:p>
        </p:txBody>
      </p:sp>
      <p:sp>
        <p:nvSpPr>
          <p:cNvPr id="15" name="Slide Number Placeholder 14"/>
          <p:cNvSpPr>
            <a:spLocks noGrp="1"/>
          </p:cNvSpPr>
          <p:nvPr>
            <p:ph type="sldNum" sz="quarter" idx="11"/>
          </p:nvPr>
        </p:nvSpPr>
        <p:spPr/>
        <p:txBody>
          <a:bodyPr/>
          <a:lstStyle/>
          <a:p>
            <a:fld id="{2610287B-77D3-49F1-BEA9-D066EB5DC464}"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DD09850F-D99E-41DA-82ED-D614079F9B7A}" type="datetimeFigureOut">
              <a:rPr lang="ru-RU" smtClean="0"/>
              <a:t>27.09.2018</a:t>
            </a:fld>
            <a:endParaRPr lang="ru-RU"/>
          </a:p>
        </p:txBody>
      </p:sp>
      <p:sp>
        <p:nvSpPr>
          <p:cNvPr id="13" name="Slide Number Placeholder 12"/>
          <p:cNvSpPr>
            <a:spLocks noGrp="1"/>
          </p:cNvSpPr>
          <p:nvPr>
            <p:ph type="sldNum" sz="quarter" idx="11"/>
          </p:nvPr>
        </p:nvSpPr>
        <p:spPr/>
        <p:txBody>
          <a:bodyPr/>
          <a:lstStyle/>
          <a:p>
            <a:fld id="{2610287B-77D3-49F1-BEA9-D066EB5DC464}" type="slidenum">
              <a:rPr lang="ru-RU" smtClean="0"/>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DD09850F-D99E-41DA-82ED-D614079F9B7A}" type="datetimeFigureOut">
              <a:rPr lang="ru-RU" smtClean="0"/>
              <a:t>27.09.2018</a:t>
            </a:fld>
            <a:endParaRPr lang="ru-RU"/>
          </a:p>
        </p:txBody>
      </p:sp>
      <p:sp>
        <p:nvSpPr>
          <p:cNvPr id="9" name="Slide Number Placeholder 8"/>
          <p:cNvSpPr>
            <a:spLocks noGrp="1"/>
          </p:cNvSpPr>
          <p:nvPr>
            <p:ph type="sldNum" sz="quarter" idx="11"/>
          </p:nvPr>
        </p:nvSpPr>
        <p:spPr/>
        <p:txBody>
          <a:bodyPr/>
          <a:lstStyle/>
          <a:p>
            <a:fld id="{2610287B-77D3-49F1-BEA9-D066EB5DC464}"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DD09850F-D99E-41DA-82ED-D614079F9B7A}" type="datetimeFigureOut">
              <a:rPr lang="ru-RU" smtClean="0"/>
              <a:t>27.09.2018</a:t>
            </a:fld>
            <a:endParaRPr lang="ru-RU"/>
          </a:p>
        </p:txBody>
      </p:sp>
      <p:sp>
        <p:nvSpPr>
          <p:cNvPr id="15" name="Slide Number Placeholder 14"/>
          <p:cNvSpPr>
            <a:spLocks noGrp="1"/>
          </p:cNvSpPr>
          <p:nvPr>
            <p:ph type="sldNum" sz="quarter" idx="11"/>
          </p:nvPr>
        </p:nvSpPr>
        <p:spPr/>
        <p:txBody>
          <a:bodyPr/>
          <a:lstStyle/>
          <a:p>
            <a:fld id="{2610287B-77D3-49F1-BEA9-D066EB5DC464}"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DD09850F-D99E-41DA-82ED-D614079F9B7A}" type="datetimeFigureOut">
              <a:rPr lang="ru-RU" smtClean="0"/>
              <a:t>27.09.2018</a:t>
            </a:fld>
            <a:endParaRPr lang="ru-RU"/>
          </a:p>
        </p:txBody>
      </p:sp>
      <p:sp>
        <p:nvSpPr>
          <p:cNvPr id="8" name="Slide Number Placeholder 7"/>
          <p:cNvSpPr>
            <a:spLocks noGrp="1"/>
          </p:cNvSpPr>
          <p:nvPr>
            <p:ph type="sldNum" sz="quarter" idx="11"/>
          </p:nvPr>
        </p:nvSpPr>
        <p:spPr/>
        <p:txBody>
          <a:bodyPr/>
          <a:lstStyle/>
          <a:p>
            <a:fld id="{2610287B-77D3-49F1-BEA9-D066EB5DC464}"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D09850F-D99E-41DA-82ED-D614079F9B7A}" type="datetimeFigureOut">
              <a:rPr lang="ru-RU" smtClean="0"/>
              <a:t>27.09.2018</a:t>
            </a:fld>
            <a:endParaRPr lang="ru-RU"/>
          </a:p>
        </p:txBody>
      </p:sp>
      <p:sp>
        <p:nvSpPr>
          <p:cNvPr id="6" name="Slide Number Placeholder 5"/>
          <p:cNvSpPr>
            <a:spLocks noGrp="1"/>
          </p:cNvSpPr>
          <p:nvPr>
            <p:ph type="sldNum" sz="quarter" idx="11"/>
          </p:nvPr>
        </p:nvSpPr>
        <p:spPr/>
        <p:txBody>
          <a:bodyPr/>
          <a:lstStyle/>
          <a:p>
            <a:fld id="{2610287B-77D3-49F1-BEA9-D066EB5DC464}" type="slidenum">
              <a:rPr lang="ru-RU" smtClean="0"/>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DD09850F-D99E-41DA-82ED-D614079F9B7A}" type="datetimeFigureOut">
              <a:rPr lang="ru-RU" smtClean="0"/>
              <a:t>27.09.2018</a:t>
            </a:fld>
            <a:endParaRPr lang="ru-RU"/>
          </a:p>
        </p:txBody>
      </p:sp>
      <p:sp>
        <p:nvSpPr>
          <p:cNvPr id="16" name="Slide Number Placeholder 15"/>
          <p:cNvSpPr>
            <a:spLocks noGrp="1"/>
          </p:cNvSpPr>
          <p:nvPr>
            <p:ph type="sldNum" sz="quarter" idx="11"/>
          </p:nvPr>
        </p:nvSpPr>
        <p:spPr/>
        <p:txBody>
          <a:bodyPr/>
          <a:lstStyle/>
          <a:p>
            <a:fld id="{2610287B-77D3-49F1-BEA9-D066EB5DC464}"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DD09850F-D99E-41DA-82ED-D614079F9B7A}" type="datetimeFigureOut">
              <a:rPr lang="ru-RU" smtClean="0"/>
              <a:t>27.09.2018</a:t>
            </a:fld>
            <a:endParaRPr lang="ru-RU"/>
          </a:p>
        </p:txBody>
      </p:sp>
      <p:sp>
        <p:nvSpPr>
          <p:cNvPr id="14" name="Slide Number Placeholder 13"/>
          <p:cNvSpPr>
            <a:spLocks noGrp="1"/>
          </p:cNvSpPr>
          <p:nvPr>
            <p:ph type="sldNum" sz="quarter" idx="11"/>
          </p:nvPr>
        </p:nvSpPr>
        <p:spPr/>
        <p:txBody>
          <a:bodyPr/>
          <a:lstStyle/>
          <a:p>
            <a:fld id="{2610287B-77D3-49F1-BEA9-D066EB5DC464}" type="slidenum">
              <a:rPr lang="ru-RU" smtClean="0"/>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DD09850F-D99E-41DA-82ED-D614079F9B7A}" type="datetimeFigureOut">
              <a:rPr lang="ru-RU" smtClean="0"/>
              <a:t>27.09.2018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10287B-77D3-49F1-BEA9-D066EB5DC464}"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D09850F-D99E-41DA-82ED-D614079F9B7A}" type="datetimeFigureOut">
              <a:rPr lang="ru-RU" smtClean="0"/>
              <a:t>27.09.2018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10287B-77D3-49F1-BEA9-D066EB5DC464}"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DD09850F-D99E-41DA-82ED-D614079F9B7A}" type="datetimeFigureOut">
              <a:rPr lang="ru-RU" smtClean="0"/>
              <a:t>27.09.2018</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2610287B-77D3-49F1-BEA9-D066EB5DC464}"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1484784"/>
            <a:ext cx="6984776" cy="2308324"/>
          </a:xfrm>
          <a:prstGeom prst="rect">
            <a:avLst/>
          </a:prstGeom>
        </p:spPr>
        <p:txBody>
          <a:bodyPr wrap="square">
            <a:spAutoFit/>
          </a:bodyPr>
          <a:lstStyle/>
          <a:p>
            <a:r>
              <a:rPr lang="en-US" dirty="0" smtClean="0"/>
              <a:t>ODESSA NATIONAL MEDICAL UNIVERSITY</a:t>
            </a:r>
          </a:p>
          <a:p>
            <a:r>
              <a:rPr lang="en-US" dirty="0" smtClean="0"/>
              <a:t>DEPARTMENT OF ORAL AND MAXILLOFACIAL SURGERY</a:t>
            </a:r>
          </a:p>
          <a:p>
            <a:endParaRPr lang="en-US" dirty="0" smtClean="0"/>
          </a:p>
          <a:p>
            <a:endParaRPr lang="en-US"/>
          </a:p>
          <a:p>
            <a:r>
              <a:rPr lang="en-US" smtClean="0"/>
              <a:t>Lecture  </a:t>
            </a:r>
            <a:r>
              <a:rPr lang="en-US" dirty="0" smtClean="0"/>
              <a:t>№</a:t>
            </a:r>
            <a:r>
              <a:rPr lang="ru-RU" dirty="0" smtClean="0"/>
              <a:t>1</a:t>
            </a:r>
            <a:r>
              <a:rPr lang="en-US" dirty="0" smtClean="0"/>
              <a:t>4 «</a:t>
            </a:r>
            <a:r>
              <a:rPr lang="en-US" dirty="0" err="1" smtClean="0"/>
              <a:t>Odontogenic</a:t>
            </a:r>
            <a:r>
              <a:rPr lang="en-US" dirty="0" smtClean="0"/>
              <a:t> Maxillary sinusitis: causes, pathogenesis, treatment.»</a:t>
            </a:r>
          </a:p>
          <a:p>
            <a:r>
              <a:rPr lang="en-US" dirty="0" smtClean="0"/>
              <a:t>	</a:t>
            </a:r>
          </a:p>
          <a:p>
            <a:r>
              <a:rPr lang="en-US" dirty="0" smtClean="0"/>
              <a:t>Year  3         </a:t>
            </a:r>
            <a:r>
              <a:rPr lang="en-US" dirty="0" err="1" smtClean="0"/>
              <a:t>Stomatological</a:t>
            </a:r>
            <a:r>
              <a:rPr lang="en-US" dirty="0" smtClean="0"/>
              <a:t> faculty</a:t>
            </a:r>
            <a:endParaRPr lang="en-US" dirty="0"/>
          </a:p>
        </p:txBody>
      </p:sp>
      <p:sp>
        <p:nvSpPr>
          <p:cNvPr id="3" name="TextBox 2"/>
          <p:cNvSpPr txBox="1"/>
          <p:nvPr/>
        </p:nvSpPr>
        <p:spPr>
          <a:xfrm>
            <a:off x="2195736" y="4725144"/>
            <a:ext cx="4253996" cy="369332"/>
          </a:xfrm>
          <a:prstGeom prst="rect">
            <a:avLst/>
          </a:prstGeom>
          <a:noFill/>
        </p:spPr>
        <p:txBody>
          <a:bodyPr wrap="square" rtlCol="0">
            <a:spAutoFit/>
          </a:bodyPr>
          <a:lstStyle/>
          <a:p>
            <a:r>
              <a:rPr lang="en-US" dirty="0" smtClean="0"/>
              <a:t> Professor            A</a:t>
            </a:r>
            <a:r>
              <a:rPr lang="ru-RU" dirty="0"/>
              <a:t>.</a:t>
            </a:r>
            <a:r>
              <a:rPr lang="en-US" dirty="0" smtClean="0"/>
              <a:t>G. </a:t>
            </a:r>
            <a:r>
              <a:rPr lang="en-US" dirty="0" err="1" smtClean="0"/>
              <a:t>Gulyuk</a:t>
            </a:r>
            <a:r>
              <a:rPr lang="en-US" dirty="0" smtClean="0"/>
              <a:t> </a:t>
            </a:r>
            <a:endParaRPr lang="ru-RU" dirty="0"/>
          </a:p>
        </p:txBody>
      </p:sp>
    </p:spTree>
    <p:extLst>
      <p:ext uri="{BB962C8B-B14F-4D97-AF65-F5344CB8AC3E}">
        <p14:creationId xmlns:p14="http://schemas.microsoft.com/office/powerpoint/2010/main" val="917370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4612" y="1700808"/>
            <a:ext cx="7488832" cy="3539430"/>
          </a:xfrm>
          <a:prstGeom prst="rect">
            <a:avLst/>
          </a:prstGeom>
        </p:spPr>
        <p:txBody>
          <a:bodyPr wrap="square">
            <a:spAutoFit/>
          </a:bodyPr>
          <a:lstStyle/>
          <a:p>
            <a:r>
              <a:rPr lang="en-US" sz="3200" b="1" dirty="0" smtClean="0"/>
              <a:t>                The goals of the lecture</a:t>
            </a:r>
            <a:r>
              <a:rPr lang="en-US" sz="3200" dirty="0" smtClean="0"/>
              <a:t>:</a:t>
            </a:r>
          </a:p>
          <a:p>
            <a:r>
              <a:rPr lang="en-US" sz="3200" dirty="0" smtClean="0"/>
              <a:t>1.	To introduce etiology, pathogenesis and clinical features of </a:t>
            </a:r>
            <a:r>
              <a:rPr lang="en-US" sz="3200" dirty="0" err="1" smtClean="0"/>
              <a:t>odontogenic</a:t>
            </a:r>
            <a:r>
              <a:rPr lang="en-US" sz="3200" dirty="0" smtClean="0"/>
              <a:t> sinusitis;</a:t>
            </a:r>
          </a:p>
          <a:p>
            <a:r>
              <a:rPr lang="en-US" sz="3200" dirty="0" smtClean="0"/>
              <a:t>2.	Analyze principles of diagnosis, treatment and prevention of </a:t>
            </a:r>
            <a:r>
              <a:rPr lang="en-US" sz="3200" dirty="0" err="1" smtClean="0"/>
              <a:t>odontogenic</a:t>
            </a:r>
            <a:r>
              <a:rPr lang="en-US" sz="3200" dirty="0" smtClean="0"/>
              <a:t> sinusitis. </a:t>
            </a:r>
            <a:endParaRPr lang="en-US" sz="3200" dirty="0"/>
          </a:p>
        </p:txBody>
      </p:sp>
    </p:spTree>
    <p:extLst>
      <p:ext uri="{BB962C8B-B14F-4D97-AF65-F5344CB8AC3E}">
        <p14:creationId xmlns:p14="http://schemas.microsoft.com/office/powerpoint/2010/main" val="4294359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484784"/>
            <a:ext cx="7848872" cy="3970318"/>
          </a:xfrm>
          <a:prstGeom prst="rect">
            <a:avLst/>
          </a:prstGeom>
        </p:spPr>
        <p:txBody>
          <a:bodyPr wrap="square">
            <a:spAutoFit/>
          </a:bodyPr>
          <a:lstStyle/>
          <a:p>
            <a:r>
              <a:rPr lang="en-US" sz="3600" dirty="0" smtClean="0"/>
              <a:t>Sinuses are situated in the maxillary and frontal bones. They perform a number of functions, the main being resonant (to form sounds), air-conditioning (heating cooling of the air to breath), secretory (mucus secretion), protective; the last two can be combined.</a:t>
            </a:r>
            <a:endParaRPr lang="ru-RU" sz="3600" dirty="0"/>
          </a:p>
        </p:txBody>
      </p:sp>
    </p:spTree>
    <p:extLst>
      <p:ext uri="{BB962C8B-B14F-4D97-AF65-F5344CB8AC3E}">
        <p14:creationId xmlns:p14="http://schemas.microsoft.com/office/powerpoint/2010/main" val="792701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844824"/>
            <a:ext cx="7992888" cy="3170099"/>
          </a:xfrm>
          <a:prstGeom prst="rect">
            <a:avLst/>
          </a:prstGeom>
        </p:spPr>
        <p:txBody>
          <a:bodyPr wrap="square">
            <a:spAutoFit/>
          </a:bodyPr>
          <a:lstStyle/>
          <a:p>
            <a:r>
              <a:rPr lang="en-US" sz="4000" b="1" dirty="0" smtClean="0"/>
              <a:t>A dentist commonly observes lesions of the sinuses of diverse origin, that is why the knowledge of the structure and functions of the sinuses is necessary.</a:t>
            </a:r>
            <a:endParaRPr lang="ru-RU" sz="4000" b="1" dirty="0"/>
          </a:p>
        </p:txBody>
      </p:sp>
    </p:spTree>
    <p:extLst>
      <p:ext uri="{BB962C8B-B14F-4D97-AF65-F5344CB8AC3E}">
        <p14:creationId xmlns:p14="http://schemas.microsoft.com/office/powerpoint/2010/main" val="1846735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0703" y="548680"/>
            <a:ext cx="7200800" cy="1754326"/>
          </a:xfrm>
          <a:prstGeom prst="rect">
            <a:avLst/>
          </a:prstGeom>
        </p:spPr>
        <p:txBody>
          <a:bodyPr wrap="square">
            <a:spAutoFit/>
          </a:bodyPr>
          <a:lstStyle/>
          <a:p>
            <a:r>
              <a:rPr lang="en-US" sz="3600" dirty="0" smtClean="0"/>
              <a:t>Depending on the shape and size of a sinus, it can be of pneumatic, sclerotic or combined type.</a:t>
            </a:r>
            <a:endParaRPr lang="ru-RU" sz="3600" dirty="0"/>
          </a:p>
        </p:txBody>
      </p:sp>
      <p:sp>
        <p:nvSpPr>
          <p:cNvPr id="3" name="Прямоугольник 2"/>
          <p:cNvSpPr/>
          <p:nvPr/>
        </p:nvSpPr>
        <p:spPr>
          <a:xfrm>
            <a:off x="780703" y="2272719"/>
            <a:ext cx="7560840" cy="3970318"/>
          </a:xfrm>
          <a:prstGeom prst="rect">
            <a:avLst/>
          </a:prstGeom>
        </p:spPr>
        <p:txBody>
          <a:bodyPr wrap="square">
            <a:spAutoFit/>
          </a:bodyPr>
          <a:lstStyle/>
          <a:p>
            <a:r>
              <a:rPr lang="en-US" sz="3600" dirty="0" err="1" smtClean="0"/>
              <a:t>Odontogenic</a:t>
            </a:r>
            <a:r>
              <a:rPr lang="en-US" sz="3600" dirty="0" smtClean="0"/>
              <a:t> inflammation often develops in the sinuses floor, of which is border on roots of molars and premolars. They are separated by a bone plate less than 0.1 mm thick, while in pneumatic type this thickness can equal 14 mm in the canine area.</a:t>
            </a:r>
            <a:endParaRPr lang="ru-RU" sz="3600" dirty="0"/>
          </a:p>
        </p:txBody>
      </p:sp>
    </p:spTree>
    <p:extLst>
      <p:ext uri="{BB962C8B-B14F-4D97-AF65-F5344CB8AC3E}">
        <p14:creationId xmlns:p14="http://schemas.microsoft.com/office/powerpoint/2010/main" val="1150070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9532" y="1783285"/>
            <a:ext cx="7704856" cy="2554545"/>
          </a:xfrm>
          <a:prstGeom prst="rect">
            <a:avLst/>
          </a:prstGeom>
        </p:spPr>
        <p:txBody>
          <a:bodyPr wrap="square">
            <a:spAutoFit/>
          </a:bodyPr>
          <a:lstStyle/>
          <a:p>
            <a:r>
              <a:rPr lang="en-US" sz="4000" dirty="0" smtClean="0"/>
              <a:t>Columnar epithelium with multiple cilia fulfills draining and secretory functions and multiple lymphoid elements fulfill protective function.</a:t>
            </a:r>
            <a:endParaRPr lang="ru-RU" sz="4000" dirty="0"/>
          </a:p>
        </p:txBody>
      </p:sp>
    </p:spTree>
    <p:extLst>
      <p:ext uri="{BB962C8B-B14F-4D97-AF65-F5344CB8AC3E}">
        <p14:creationId xmlns:p14="http://schemas.microsoft.com/office/powerpoint/2010/main" val="1314904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1552" y="764704"/>
            <a:ext cx="7416824" cy="5262979"/>
          </a:xfrm>
          <a:prstGeom prst="rect">
            <a:avLst/>
          </a:prstGeom>
        </p:spPr>
        <p:txBody>
          <a:bodyPr wrap="square">
            <a:spAutoFit/>
          </a:bodyPr>
          <a:lstStyle/>
          <a:p>
            <a:r>
              <a:rPr lang="en-US" sz="2800" dirty="0" smtClean="0"/>
              <a:t>Proximity of the floor of the sinus to the roots of the teeth, minor separating wall between the floor of the sinus and the roots often cause </a:t>
            </a:r>
            <a:r>
              <a:rPr lang="en-US" sz="2800" dirty="0" err="1" smtClean="0"/>
              <a:t>odontogenic</a:t>
            </a:r>
            <a:r>
              <a:rPr lang="en-US" sz="2800" dirty="0" smtClean="0"/>
              <a:t> inflammatory processes in the sinus due to pathologic processes in the area of root apices. Commonly the cause is chronic granulating periodontitis or its exacerbation. Rare causes include </a:t>
            </a:r>
            <a:r>
              <a:rPr lang="en-US" sz="2800" dirty="0" err="1" smtClean="0"/>
              <a:t>parodontitis</a:t>
            </a:r>
            <a:r>
              <a:rPr lang="en-US" sz="2800" dirty="0" smtClean="0"/>
              <a:t>, empyema of radicular cyst. Besides inflammation of </a:t>
            </a:r>
            <a:r>
              <a:rPr lang="en-US" sz="2800" dirty="0" err="1" smtClean="0"/>
              <a:t>odontogenic</a:t>
            </a:r>
            <a:r>
              <a:rPr lang="en-US" sz="2800" dirty="0" smtClean="0"/>
              <a:t> origin, disruption of integrity of the floor of the sinus and the passage between the sinus and oral cavity is possible.</a:t>
            </a:r>
            <a:endParaRPr lang="ru-RU" sz="2800" dirty="0"/>
          </a:p>
        </p:txBody>
      </p:sp>
    </p:spTree>
    <p:extLst>
      <p:ext uri="{BB962C8B-B14F-4D97-AF65-F5344CB8AC3E}">
        <p14:creationId xmlns:p14="http://schemas.microsoft.com/office/powerpoint/2010/main" val="1865586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060848"/>
            <a:ext cx="7344816" cy="2554545"/>
          </a:xfrm>
          <a:prstGeom prst="rect">
            <a:avLst/>
          </a:prstGeom>
        </p:spPr>
        <p:txBody>
          <a:bodyPr wrap="square">
            <a:spAutoFit/>
          </a:bodyPr>
          <a:lstStyle/>
          <a:p>
            <a:r>
              <a:rPr lang="en-US" sz="4000" dirty="0" smtClean="0"/>
              <a:t>Causative agents, as a rule, are germs of </a:t>
            </a:r>
            <a:r>
              <a:rPr lang="en-US" sz="4000" dirty="0" err="1" smtClean="0"/>
              <a:t>microflora</a:t>
            </a:r>
            <a:r>
              <a:rPr lang="en-US" sz="4000" dirty="0" smtClean="0"/>
              <a:t> of the oral cavity and infectious lesions in the teeth or mucosa.</a:t>
            </a:r>
            <a:endParaRPr lang="ru-RU" sz="4000" dirty="0"/>
          </a:p>
        </p:txBody>
      </p:sp>
    </p:spTree>
    <p:extLst>
      <p:ext uri="{BB962C8B-B14F-4D97-AF65-F5344CB8AC3E}">
        <p14:creationId xmlns:p14="http://schemas.microsoft.com/office/powerpoint/2010/main" val="2993394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484784"/>
            <a:ext cx="7560840" cy="3970318"/>
          </a:xfrm>
          <a:prstGeom prst="rect">
            <a:avLst/>
          </a:prstGeom>
        </p:spPr>
        <p:txBody>
          <a:bodyPr wrap="square">
            <a:spAutoFit/>
          </a:bodyPr>
          <a:lstStyle/>
          <a:p>
            <a:r>
              <a:rPr lang="en-US" sz="2800" b="1" dirty="0" smtClean="0"/>
              <a:t>Pathogenesis</a:t>
            </a:r>
            <a:r>
              <a:rPr lang="en-US" sz="2800" dirty="0" smtClean="0"/>
              <a:t> can be described as follows. As a response to the contamination, an edema of the mucosa of the sinus occurs, discharge and outflow of mucus through the natural opening in the middle nasal concha are obstructed. Caused by increasing edema, phenomena of congestion and further increase of inflammatory changes up to forming purulent lesions occur. With </a:t>
            </a:r>
            <a:r>
              <a:rPr lang="en-US" sz="2800" dirty="0" err="1" smtClean="0"/>
              <a:t>sanation</a:t>
            </a:r>
            <a:r>
              <a:rPr lang="en-US" sz="2800" dirty="0" smtClean="0"/>
              <a:t> of the oral cavity a reverse process is possible.</a:t>
            </a:r>
            <a:endParaRPr lang="ru-RU" sz="2800" dirty="0"/>
          </a:p>
        </p:txBody>
      </p:sp>
    </p:spTree>
    <p:extLst>
      <p:ext uri="{BB962C8B-B14F-4D97-AF65-F5344CB8AC3E}">
        <p14:creationId xmlns:p14="http://schemas.microsoft.com/office/powerpoint/2010/main" val="1262809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39752" y="2780928"/>
            <a:ext cx="4648580" cy="923330"/>
          </a:xfrm>
          <a:prstGeom prst="rect">
            <a:avLst/>
          </a:prstGeom>
        </p:spPr>
        <p:txBody>
          <a:bodyPr wrap="none">
            <a:spAutoFit/>
          </a:bodyPr>
          <a:lstStyle/>
          <a:p>
            <a:r>
              <a:rPr lang="en-US" sz="5400" dirty="0"/>
              <a:t>C</a:t>
            </a:r>
            <a:r>
              <a:rPr lang="en-US" sz="5400" dirty="0" smtClean="0"/>
              <a:t>linical picture </a:t>
            </a:r>
            <a:endParaRPr lang="ru-RU" sz="5400" dirty="0"/>
          </a:p>
        </p:txBody>
      </p:sp>
    </p:spTree>
    <p:extLst>
      <p:ext uri="{BB962C8B-B14F-4D97-AF65-F5344CB8AC3E}">
        <p14:creationId xmlns:p14="http://schemas.microsoft.com/office/powerpoint/2010/main" val="1172785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1412776"/>
            <a:ext cx="6912768" cy="4031873"/>
          </a:xfrm>
          <a:prstGeom prst="rect">
            <a:avLst/>
          </a:prstGeom>
        </p:spPr>
        <p:txBody>
          <a:bodyPr wrap="square">
            <a:spAutoFit/>
          </a:bodyPr>
          <a:lstStyle/>
          <a:p>
            <a:r>
              <a:rPr lang="en-US" sz="3200" b="1" dirty="0" smtClean="0"/>
              <a:t>Acute inflammation </a:t>
            </a:r>
            <a:r>
              <a:rPr lang="en-US" sz="3200" dirty="0" smtClean="0"/>
              <a:t>of the sinus has quite typical clinical picture, manifested with systemic (intoxication) and local signs. Locally pain in the respective half of the face, head, sensation of heaviness in the area of the maxilla, sometimes with sensation of “pouring liquid” when bending the head are observed. </a:t>
            </a:r>
            <a:endParaRPr lang="ru-RU" sz="3200" dirty="0"/>
          </a:p>
        </p:txBody>
      </p:sp>
    </p:spTree>
    <p:extLst>
      <p:ext uri="{BB962C8B-B14F-4D97-AF65-F5344CB8AC3E}">
        <p14:creationId xmlns:p14="http://schemas.microsoft.com/office/powerpoint/2010/main" val="2518880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85379" y="2636912"/>
            <a:ext cx="6840760" cy="1754326"/>
          </a:xfrm>
          <a:prstGeom prst="rect">
            <a:avLst/>
          </a:prstGeom>
        </p:spPr>
        <p:txBody>
          <a:bodyPr wrap="square">
            <a:spAutoFit/>
          </a:bodyPr>
          <a:lstStyle/>
          <a:p>
            <a:r>
              <a:rPr lang="en-US" sz="3600" dirty="0" smtClean="0"/>
              <a:t>With appropriate anamnesis and clinical and radiographic data diagnosis is not complicated. </a:t>
            </a:r>
            <a:endParaRPr lang="ru-RU" sz="3600" dirty="0"/>
          </a:p>
        </p:txBody>
      </p:sp>
    </p:spTree>
    <p:extLst>
      <p:ext uri="{BB962C8B-B14F-4D97-AF65-F5344CB8AC3E}">
        <p14:creationId xmlns:p14="http://schemas.microsoft.com/office/powerpoint/2010/main" val="12688436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492896"/>
            <a:ext cx="8280920" cy="2554545"/>
          </a:xfrm>
          <a:prstGeom prst="rect">
            <a:avLst/>
          </a:prstGeom>
        </p:spPr>
        <p:txBody>
          <a:bodyPr wrap="square">
            <a:spAutoFit/>
          </a:bodyPr>
          <a:lstStyle/>
          <a:p>
            <a:r>
              <a:rPr lang="en-US" sz="4000" b="1" dirty="0" smtClean="0"/>
              <a:t>The treatment </a:t>
            </a:r>
            <a:r>
              <a:rPr lang="en-US" sz="4000" dirty="0" smtClean="0"/>
              <a:t>is firstly aimed at elimination of the lesion</a:t>
            </a:r>
            <a:r>
              <a:rPr lang="en-US" sz="4000" b="1" dirty="0" smtClean="0"/>
              <a:t>, extracting casual tooth</a:t>
            </a:r>
            <a:r>
              <a:rPr lang="en-US" sz="4000" dirty="0" smtClean="0"/>
              <a:t>, i.e. </a:t>
            </a:r>
            <a:r>
              <a:rPr lang="en-US" sz="4000" dirty="0" err="1" smtClean="0"/>
              <a:t>sanation</a:t>
            </a:r>
            <a:r>
              <a:rPr lang="en-US" sz="4000" dirty="0" smtClean="0"/>
              <a:t> of the mouth</a:t>
            </a:r>
            <a:r>
              <a:rPr lang="en-US" dirty="0" smtClean="0"/>
              <a:t>. </a:t>
            </a:r>
            <a:endParaRPr lang="ru-RU" dirty="0"/>
          </a:p>
        </p:txBody>
      </p:sp>
    </p:spTree>
    <p:extLst>
      <p:ext uri="{BB962C8B-B14F-4D97-AF65-F5344CB8AC3E}">
        <p14:creationId xmlns:p14="http://schemas.microsoft.com/office/powerpoint/2010/main" val="2373634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484784"/>
            <a:ext cx="7488832" cy="3970318"/>
          </a:xfrm>
          <a:prstGeom prst="rect">
            <a:avLst/>
          </a:prstGeom>
        </p:spPr>
        <p:txBody>
          <a:bodyPr wrap="square">
            <a:spAutoFit/>
          </a:bodyPr>
          <a:lstStyle/>
          <a:p>
            <a:r>
              <a:rPr lang="en-US" sz="3600" b="1" dirty="0" smtClean="0"/>
              <a:t>Indications for surgery </a:t>
            </a:r>
            <a:r>
              <a:rPr lang="en-US" sz="3600" dirty="0" smtClean="0"/>
              <a:t>include (1) acute sinusitis with a pending or evolving complication, (2) chronic sinusitis that has failed maximum medical management including at least 3 weeks of </a:t>
            </a:r>
            <a:r>
              <a:rPr lang="en-US" sz="3600" dirty="0" err="1" smtClean="0"/>
              <a:t>broadspectrum</a:t>
            </a:r>
            <a:r>
              <a:rPr lang="en-US" sz="3600" dirty="0" smtClean="0"/>
              <a:t> antibiotics, and (3) most forms of fungal sinusitis. </a:t>
            </a:r>
            <a:endParaRPr lang="ru-RU" sz="3600" dirty="0"/>
          </a:p>
        </p:txBody>
      </p:sp>
    </p:spTree>
    <p:extLst>
      <p:ext uri="{BB962C8B-B14F-4D97-AF65-F5344CB8AC3E}">
        <p14:creationId xmlns:p14="http://schemas.microsoft.com/office/powerpoint/2010/main" val="3216042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75606" y="1772816"/>
            <a:ext cx="6912768" cy="2862322"/>
          </a:xfrm>
          <a:prstGeom prst="rect">
            <a:avLst/>
          </a:prstGeom>
        </p:spPr>
        <p:txBody>
          <a:bodyPr wrap="square">
            <a:spAutoFit/>
          </a:bodyPr>
          <a:lstStyle/>
          <a:p>
            <a:r>
              <a:rPr lang="en-US" sz="3600" dirty="0" smtClean="0"/>
              <a:t>Treatment of sinusitis at this stage can be limited to medication, </a:t>
            </a:r>
            <a:r>
              <a:rPr lang="en-US" sz="3600" dirty="0" err="1" smtClean="0"/>
              <a:t>vasoconstricting</a:t>
            </a:r>
            <a:r>
              <a:rPr lang="en-US" sz="3600" dirty="0" smtClean="0"/>
              <a:t> local therapy, puncture and frequent irrigation of the sinus through a catheter. </a:t>
            </a:r>
            <a:endParaRPr lang="ru-RU" sz="3600" dirty="0"/>
          </a:p>
        </p:txBody>
      </p:sp>
    </p:spTree>
    <p:extLst>
      <p:ext uri="{BB962C8B-B14F-4D97-AF65-F5344CB8AC3E}">
        <p14:creationId xmlns:p14="http://schemas.microsoft.com/office/powerpoint/2010/main" val="1840890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1640" y="2060848"/>
            <a:ext cx="6480720" cy="3046988"/>
          </a:xfrm>
          <a:prstGeom prst="rect">
            <a:avLst/>
          </a:prstGeom>
        </p:spPr>
        <p:txBody>
          <a:bodyPr wrap="square">
            <a:spAutoFit/>
          </a:bodyPr>
          <a:lstStyle/>
          <a:p>
            <a:r>
              <a:rPr lang="en-US" sz="3200" b="1" dirty="0" smtClean="0"/>
              <a:t>In chronic </a:t>
            </a:r>
            <a:r>
              <a:rPr lang="en-US" sz="3200" dirty="0" err="1" smtClean="0"/>
              <a:t>odontogenic</a:t>
            </a:r>
            <a:r>
              <a:rPr lang="en-US" sz="3200" dirty="0" smtClean="0"/>
              <a:t> sinusitis the symptoms are scarcer. Feeling of discomfort, low grade fever, feeling of blocked half of the nose, sometimes scarce mucous and purulent discharge from the nose prevail. </a:t>
            </a:r>
            <a:endParaRPr lang="ru-RU" sz="3200" dirty="0"/>
          </a:p>
        </p:txBody>
      </p:sp>
    </p:spTree>
    <p:extLst>
      <p:ext uri="{BB962C8B-B14F-4D97-AF65-F5344CB8AC3E}">
        <p14:creationId xmlns:p14="http://schemas.microsoft.com/office/powerpoint/2010/main" val="426785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980728"/>
            <a:ext cx="7776864" cy="2554545"/>
          </a:xfrm>
          <a:prstGeom prst="rect">
            <a:avLst/>
          </a:prstGeom>
        </p:spPr>
        <p:txBody>
          <a:bodyPr wrap="square">
            <a:spAutoFit/>
          </a:bodyPr>
          <a:lstStyle/>
          <a:p>
            <a:r>
              <a:rPr lang="en-US" sz="3200" dirty="0" smtClean="0"/>
              <a:t>Modern opportunities of instrumental diagnostics (Ultrasound scan, CT, MRI,  fiber optic) allow to obtain quite objective picture of the changes in the sinus from thickened mucosa to </a:t>
            </a:r>
            <a:r>
              <a:rPr lang="en-US" sz="3200" dirty="0" err="1" smtClean="0"/>
              <a:t>polypous</a:t>
            </a:r>
            <a:r>
              <a:rPr lang="en-US" sz="3200" dirty="0" smtClean="0"/>
              <a:t> masses. </a:t>
            </a:r>
            <a:endParaRPr lang="ru-RU" sz="3200" dirty="0"/>
          </a:p>
        </p:txBody>
      </p:sp>
      <p:sp>
        <p:nvSpPr>
          <p:cNvPr id="3" name="Прямоугольник 2"/>
          <p:cNvSpPr/>
          <p:nvPr/>
        </p:nvSpPr>
        <p:spPr>
          <a:xfrm>
            <a:off x="755576" y="3861048"/>
            <a:ext cx="7776864" cy="1569660"/>
          </a:xfrm>
          <a:prstGeom prst="rect">
            <a:avLst/>
          </a:prstGeom>
        </p:spPr>
        <p:txBody>
          <a:bodyPr wrap="square">
            <a:spAutoFit/>
          </a:bodyPr>
          <a:lstStyle/>
          <a:p>
            <a:r>
              <a:rPr lang="en-US" sz="3200" dirty="0" smtClean="0"/>
              <a:t>One of the diagnostic methods is puncture with further bacteriologic and </a:t>
            </a:r>
            <a:r>
              <a:rPr lang="en-US" sz="3200" dirty="0" err="1" smtClean="0"/>
              <a:t>cytologic</a:t>
            </a:r>
            <a:r>
              <a:rPr lang="en-US" sz="3200" dirty="0" smtClean="0"/>
              <a:t> investigation of the punctate. </a:t>
            </a:r>
            <a:endParaRPr lang="ru-RU" sz="3200" dirty="0"/>
          </a:p>
        </p:txBody>
      </p:sp>
    </p:spTree>
    <p:extLst>
      <p:ext uri="{BB962C8B-B14F-4D97-AF65-F5344CB8AC3E}">
        <p14:creationId xmlns:p14="http://schemas.microsoft.com/office/powerpoint/2010/main" val="19017960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34455" y="2420888"/>
            <a:ext cx="7200800" cy="2062103"/>
          </a:xfrm>
          <a:prstGeom prst="rect">
            <a:avLst/>
          </a:prstGeom>
        </p:spPr>
        <p:txBody>
          <a:bodyPr wrap="square">
            <a:spAutoFit/>
          </a:bodyPr>
          <a:lstStyle/>
          <a:p>
            <a:r>
              <a:rPr lang="en-US" sz="3200" dirty="0" smtClean="0"/>
              <a:t>Chronic sinusitis is treated according to the same principles. Surgery must be done only after all conservative methods are come to the end. </a:t>
            </a:r>
            <a:endParaRPr lang="ru-RU" sz="3200" dirty="0"/>
          </a:p>
        </p:txBody>
      </p:sp>
    </p:spTree>
    <p:extLst>
      <p:ext uri="{BB962C8B-B14F-4D97-AF65-F5344CB8AC3E}">
        <p14:creationId xmlns:p14="http://schemas.microsoft.com/office/powerpoint/2010/main" val="3546486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2060848"/>
            <a:ext cx="6768752" cy="2677656"/>
          </a:xfrm>
          <a:prstGeom prst="rect">
            <a:avLst/>
          </a:prstGeom>
        </p:spPr>
        <p:txBody>
          <a:bodyPr wrap="square">
            <a:spAutoFit/>
          </a:bodyPr>
          <a:lstStyle/>
          <a:p>
            <a:r>
              <a:rPr lang="en-US" sz="2800" dirty="0" smtClean="0"/>
              <a:t>In uncomplicated chronic sinusitis the goals of surgery are to eliminate mechanical obstruction of </a:t>
            </a:r>
            <a:r>
              <a:rPr lang="en-US" sz="2800" dirty="0" err="1" smtClean="0"/>
              <a:t>mucociliary</a:t>
            </a:r>
            <a:r>
              <a:rPr lang="en-US" sz="2800" dirty="0" smtClean="0"/>
              <a:t> flow, remove chronically inflamed mucosa and bone, manage/prevent complications, and rule out other disorders such as </a:t>
            </a:r>
            <a:r>
              <a:rPr lang="en-US" sz="2800" dirty="0" err="1" smtClean="0"/>
              <a:t>neoplasia</a:t>
            </a:r>
            <a:r>
              <a:rPr lang="en-US" sz="2800" dirty="0" smtClean="0"/>
              <a:t>.</a:t>
            </a:r>
            <a:endParaRPr lang="ru-RU" sz="2800" dirty="0"/>
          </a:p>
        </p:txBody>
      </p:sp>
    </p:spTree>
    <p:extLst>
      <p:ext uri="{BB962C8B-B14F-4D97-AF65-F5344CB8AC3E}">
        <p14:creationId xmlns:p14="http://schemas.microsoft.com/office/powerpoint/2010/main" val="880253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348880"/>
            <a:ext cx="7920880" cy="2554545"/>
          </a:xfrm>
          <a:prstGeom prst="rect">
            <a:avLst/>
          </a:prstGeom>
        </p:spPr>
        <p:txBody>
          <a:bodyPr wrap="square">
            <a:spAutoFit/>
          </a:bodyPr>
          <a:lstStyle/>
          <a:p>
            <a:r>
              <a:rPr lang="en-US" sz="3200" dirty="0" smtClean="0"/>
              <a:t>After radical </a:t>
            </a:r>
            <a:r>
              <a:rPr lang="en-US" sz="3200" dirty="0" err="1" smtClean="0"/>
              <a:t>sinusotomy</a:t>
            </a:r>
            <a:r>
              <a:rPr lang="en-US" sz="3200" dirty="0" smtClean="0"/>
              <a:t> creating anastomosis between the sinus and the inferior nasal concha is a must. It is advisable to periodically irrigate the sinus through the anastomosis to avoid its closure. </a:t>
            </a:r>
            <a:endParaRPr lang="ru-RU" sz="3200" dirty="0"/>
          </a:p>
        </p:txBody>
      </p:sp>
    </p:spTree>
    <p:extLst>
      <p:ext uri="{BB962C8B-B14F-4D97-AF65-F5344CB8AC3E}">
        <p14:creationId xmlns:p14="http://schemas.microsoft.com/office/powerpoint/2010/main" val="539784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2204864"/>
            <a:ext cx="7200800" cy="2862322"/>
          </a:xfrm>
          <a:prstGeom prst="rect">
            <a:avLst/>
          </a:prstGeom>
        </p:spPr>
        <p:txBody>
          <a:bodyPr wrap="square">
            <a:spAutoFit/>
          </a:bodyPr>
          <a:lstStyle/>
          <a:p>
            <a:r>
              <a:rPr lang="en-US" sz="3600" dirty="0" smtClean="0"/>
              <a:t>To differentiate </a:t>
            </a:r>
            <a:r>
              <a:rPr lang="en-US" sz="3600" dirty="0" err="1" smtClean="0"/>
              <a:t>odontogenic</a:t>
            </a:r>
            <a:r>
              <a:rPr lang="en-US" sz="3600" dirty="0" smtClean="0"/>
              <a:t> and </a:t>
            </a:r>
            <a:r>
              <a:rPr lang="en-US" sz="3600" dirty="0" err="1" smtClean="0"/>
              <a:t>rhinogenic</a:t>
            </a:r>
            <a:r>
              <a:rPr lang="en-US" sz="3600" dirty="0" smtClean="0"/>
              <a:t> sinusitis with unclear clinical picture, contrast study of the sinus can be used as an additional method</a:t>
            </a:r>
            <a:r>
              <a:rPr lang="en-US" dirty="0" smtClean="0"/>
              <a:t>.</a:t>
            </a:r>
            <a:endParaRPr lang="ru-RU" dirty="0"/>
          </a:p>
        </p:txBody>
      </p:sp>
    </p:spTree>
    <p:extLst>
      <p:ext uri="{BB962C8B-B14F-4D97-AF65-F5344CB8AC3E}">
        <p14:creationId xmlns:p14="http://schemas.microsoft.com/office/powerpoint/2010/main" val="717795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700808"/>
            <a:ext cx="7560840" cy="4031873"/>
          </a:xfrm>
          <a:prstGeom prst="rect">
            <a:avLst/>
          </a:prstGeom>
        </p:spPr>
        <p:txBody>
          <a:bodyPr wrap="square">
            <a:spAutoFit/>
          </a:bodyPr>
          <a:lstStyle/>
          <a:p>
            <a:r>
              <a:rPr lang="en-US" sz="3200" dirty="0" smtClean="0"/>
              <a:t> If a cyst is present, defect of repletion with clear dome-shaped level is seen. Preservation of integrity of the periodontal fissure against the background of the lower wall of the sinus allows to exclude </a:t>
            </a:r>
            <a:r>
              <a:rPr lang="en-US" sz="3200" dirty="0" err="1" smtClean="0"/>
              <a:t>odontogenic</a:t>
            </a:r>
            <a:r>
              <a:rPr lang="en-US" sz="3200" dirty="0" smtClean="0"/>
              <a:t> origin of the sinusitis. Present “niche” in contrast study of the sinus can indicate </a:t>
            </a:r>
            <a:r>
              <a:rPr lang="en-US" sz="3200" dirty="0" err="1" smtClean="0"/>
              <a:t>osteomyelitic</a:t>
            </a:r>
            <a:r>
              <a:rPr lang="en-US" sz="3200" dirty="0" smtClean="0"/>
              <a:t> or malignant process.</a:t>
            </a:r>
            <a:endParaRPr lang="ru-RU" sz="3200" dirty="0"/>
          </a:p>
        </p:txBody>
      </p:sp>
    </p:spTree>
    <p:extLst>
      <p:ext uri="{BB962C8B-B14F-4D97-AF65-F5344CB8AC3E}">
        <p14:creationId xmlns:p14="http://schemas.microsoft.com/office/powerpoint/2010/main" val="17900291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1484784"/>
            <a:ext cx="7056784" cy="3970318"/>
          </a:xfrm>
          <a:prstGeom prst="rect">
            <a:avLst/>
          </a:prstGeom>
        </p:spPr>
        <p:txBody>
          <a:bodyPr wrap="square">
            <a:spAutoFit/>
          </a:bodyPr>
          <a:lstStyle/>
          <a:p>
            <a:r>
              <a:rPr lang="en-US" sz="2800" dirty="0" smtClean="0"/>
              <a:t>Edema and infiltrate of the </a:t>
            </a:r>
            <a:r>
              <a:rPr lang="en-US" sz="2800" dirty="0" err="1" smtClean="0"/>
              <a:t>zygomatic</a:t>
            </a:r>
            <a:r>
              <a:rPr lang="en-US" sz="2800" dirty="0" smtClean="0"/>
              <a:t> and </a:t>
            </a:r>
            <a:r>
              <a:rPr lang="en-US" sz="2800" dirty="0" err="1" smtClean="0"/>
              <a:t>infraorbital</a:t>
            </a:r>
            <a:r>
              <a:rPr lang="en-US" sz="2800" dirty="0" smtClean="0"/>
              <a:t> areas, flattened and hyperemic roof of the vestibule of the mouth are possible. Percussion of molars can feel painful. On examination of the nose, hyperemia and edema of the mucosa, thick mucus, sometimes even pus in the middle nasal concha are observed. </a:t>
            </a:r>
            <a:r>
              <a:rPr lang="en-US" sz="2800" dirty="0" err="1" smtClean="0"/>
              <a:t>Radiographically</a:t>
            </a:r>
            <a:r>
              <a:rPr lang="en-US" sz="2800" dirty="0" smtClean="0"/>
              <a:t> diffuse decrease of </a:t>
            </a:r>
            <a:r>
              <a:rPr lang="en-US" sz="2800" dirty="0" err="1" smtClean="0"/>
              <a:t>pneumatization</a:t>
            </a:r>
            <a:r>
              <a:rPr lang="en-US" sz="2800" dirty="0" smtClean="0"/>
              <a:t> of the sinus is seen.</a:t>
            </a:r>
            <a:endParaRPr lang="ru-RU" sz="2800" dirty="0"/>
          </a:p>
        </p:txBody>
      </p:sp>
    </p:spTree>
    <p:extLst>
      <p:ext uri="{BB962C8B-B14F-4D97-AF65-F5344CB8AC3E}">
        <p14:creationId xmlns:p14="http://schemas.microsoft.com/office/powerpoint/2010/main" val="792378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43808" y="2858481"/>
            <a:ext cx="3007555" cy="830997"/>
          </a:xfrm>
          <a:prstGeom prst="rect">
            <a:avLst/>
          </a:prstGeom>
        </p:spPr>
        <p:txBody>
          <a:bodyPr wrap="none">
            <a:spAutoFit/>
          </a:bodyPr>
          <a:lstStyle/>
          <a:p>
            <a:r>
              <a:rPr lang="en-US" sz="4800" dirty="0" smtClean="0"/>
              <a:t>Conclusion</a:t>
            </a:r>
            <a:endParaRPr lang="ru-RU" dirty="0"/>
          </a:p>
        </p:txBody>
      </p:sp>
    </p:spTree>
    <p:extLst>
      <p:ext uri="{BB962C8B-B14F-4D97-AF65-F5344CB8AC3E}">
        <p14:creationId xmlns:p14="http://schemas.microsoft.com/office/powerpoint/2010/main" val="4171067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772816"/>
            <a:ext cx="7776864" cy="3539430"/>
          </a:xfrm>
          <a:prstGeom prst="rect">
            <a:avLst/>
          </a:prstGeom>
        </p:spPr>
        <p:txBody>
          <a:bodyPr wrap="square">
            <a:spAutoFit/>
          </a:bodyPr>
          <a:lstStyle/>
          <a:p>
            <a:r>
              <a:rPr lang="en-US" sz="3200" dirty="0" smtClean="0"/>
              <a:t>Ultimately, additional advancements in our management of sinus disease will require advancements in our understanding of the pathophysiology. At this time, a “common pathway,” through which patients with various risk factors develop sinusitis has not been defined. </a:t>
            </a:r>
            <a:endParaRPr lang="ru-RU" sz="3200" dirty="0"/>
          </a:p>
        </p:txBody>
      </p:sp>
    </p:spTree>
    <p:extLst>
      <p:ext uri="{BB962C8B-B14F-4D97-AF65-F5344CB8AC3E}">
        <p14:creationId xmlns:p14="http://schemas.microsoft.com/office/powerpoint/2010/main" val="1542318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548680"/>
            <a:ext cx="8496944" cy="5909310"/>
          </a:xfrm>
          <a:prstGeom prst="rect">
            <a:avLst/>
          </a:prstGeom>
        </p:spPr>
        <p:txBody>
          <a:bodyPr wrap="square">
            <a:spAutoFit/>
          </a:bodyPr>
          <a:lstStyle/>
          <a:p>
            <a:r>
              <a:rPr lang="en-US" sz="3600" dirty="0" smtClean="0"/>
              <a:t>Sinusitis can be managed effectively, however, with medical therapy in most cases. There are clear roles for surgical intervention in acute sinusitis with complications (or pending complications), chronic sinusitis that has failed medical management, and the various forms of fungal disease. Combined with appropriate medical management, surgical outcomes can be maximized in these cases.</a:t>
            </a:r>
          </a:p>
          <a:p>
            <a:endParaRPr lang="en-US" dirty="0"/>
          </a:p>
        </p:txBody>
      </p:sp>
    </p:spTree>
    <p:extLst>
      <p:ext uri="{BB962C8B-B14F-4D97-AF65-F5344CB8AC3E}">
        <p14:creationId xmlns:p14="http://schemas.microsoft.com/office/powerpoint/2010/main" val="3112443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11760" y="2852936"/>
            <a:ext cx="3888432" cy="1015663"/>
          </a:xfrm>
          <a:prstGeom prst="rect">
            <a:avLst/>
          </a:prstGeom>
          <a:noFill/>
        </p:spPr>
        <p:txBody>
          <a:bodyPr wrap="square" rtlCol="0">
            <a:spAutoFit/>
          </a:bodyPr>
          <a:lstStyle/>
          <a:p>
            <a:r>
              <a:rPr lang="en-US" sz="6000" dirty="0" smtClean="0"/>
              <a:t>THE END</a:t>
            </a:r>
            <a:endParaRPr lang="ru-RU" sz="6000" dirty="0"/>
          </a:p>
        </p:txBody>
      </p:sp>
    </p:spTree>
    <p:extLst>
      <p:ext uri="{BB962C8B-B14F-4D97-AF65-F5344CB8AC3E}">
        <p14:creationId xmlns:p14="http://schemas.microsoft.com/office/powerpoint/2010/main" val="33917294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100</TotalTime>
  <Words>1008</Words>
  <Application>Microsoft Office PowerPoint</Application>
  <PresentationFormat>Экран (4:3)</PresentationFormat>
  <Paragraphs>38</Paragraphs>
  <Slides>27</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27</vt:i4>
      </vt:variant>
    </vt:vector>
  </HeadingPairs>
  <TitlesOfParts>
    <vt:vector size="30" baseType="lpstr">
      <vt:lpstr>Palatino Linotype</vt:lpstr>
      <vt:lpstr>Wingdings</vt:lpstr>
      <vt:lpstr>Базовая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Cat</cp:lastModifiedBy>
  <cp:revision>13</cp:revision>
  <dcterms:created xsi:type="dcterms:W3CDTF">2015-04-17T05:53:43Z</dcterms:created>
  <dcterms:modified xsi:type="dcterms:W3CDTF">2018-09-27T08:05:12Z</dcterms:modified>
</cp:coreProperties>
</file>