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323" r:id="rId8"/>
    <p:sldId id="315" r:id="rId9"/>
    <p:sldId id="262" r:id="rId10"/>
    <p:sldId id="319" r:id="rId11"/>
    <p:sldId id="318" r:id="rId12"/>
    <p:sldId id="316" r:id="rId13"/>
    <p:sldId id="263" r:id="rId14"/>
    <p:sldId id="320" r:id="rId15"/>
    <p:sldId id="317" r:id="rId16"/>
    <p:sldId id="264" r:id="rId17"/>
    <p:sldId id="265" r:id="rId18"/>
    <p:sldId id="322" r:id="rId19"/>
    <p:sldId id="321" r:id="rId20"/>
    <p:sldId id="266" r:id="rId21"/>
    <p:sldId id="267" r:id="rId22"/>
    <p:sldId id="268" r:id="rId23"/>
    <p:sldId id="269" r:id="rId24"/>
    <p:sldId id="270" r:id="rId25"/>
    <p:sldId id="271" r:id="rId26"/>
    <p:sldId id="272" r:id="rId27"/>
    <p:sldId id="273" r:id="rId28"/>
    <p:sldId id="275" r:id="rId29"/>
    <p:sldId id="274" r:id="rId30"/>
    <p:sldId id="324" r:id="rId31"/>
    <p:sldId id="325" r:id="rId32"/>
    <p:sldId id="326" r:id="rId33"/>
    <p:sldId id="276" r:id="rId34"/>
    <p:sldId id="277" r:id="rId35"/>
    <p:sldId id="278" r:id="rId36"/>
    <p:sldId id="327" r:id="rId37"/>
    <p:sldId id="328" r:id="rId38"/>
    <p:sldId id="279" r:id="rId39"/>
    <p:sldId id="280" r:id="rId40"/>
    <p:sldId id="281" r:id="rId41"/>
    <p:sldId id="282" r:id="rId42"/>
    <p:sldId id="283" r:id="rId43"/>
    <p:sldId id="284" r:id="rId44"/>
    <p:sldId id="285" r:id="rId45"/>
    <p:sldId id="286" r:id="rId46"/>
    <p:sldId id="287" r:id="rId47"/>
    <p:sldId id="329" r:id="rId48"/>
    <p:sldId id="330" r:id="rId49"/>
    <p:sldId id="288" r:id="rId50"/>
    <p:sldId id="289" r:id="rId51"/>
    <p:sldId id="290" r:id="rId52"/>
    <p:sldId id="291" r:id="rId53"/>
    <p:sldId id="292" r:id="rId54"/>
    <p:sldId id="293" r:id="rId55"/>
    <p:sldId id="294" r:id="rId56"/>
    <p:sldId id="295" r:id="rId57"/>
    <p:sldId id="296" r:id="rId58"/>
    <p:sldId id="331" r:id="rId59"/>
    <p:sldId id="332"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09" r:id="rId73"/>
    <p:sldId id="310" r:id="rId74"/>
    <p:sldId id="311" r:id="rId75"/>
    <p:sldId id="333" r:id="rId76"/>
    <p:sldId id="312" r:id="rId77"/>
    <p:sldId id="313" r:id="rId78"/>
    <p:sldId id="314" r:id="rId7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288"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D1FDF980-03AB-4FD6-AF44-960920A96E90}"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C6BF3CBA-49AA-457C-9506-A2C446FA7793}"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D1FDF980-03AB-4FD6-AF44-960920A96E90}"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C6BF3CBA-49AA-457C-9506-A2C446FA7793}"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D1FDF980-03AB-4FD6-AF44-960920A96E90}" type="datetimeFigureOut">
              <a:rPr lang="ru-RU" smtClean="0"/>
              <a:t>27.09.2018</a:t>
            </a:fld>
            <a:endParaRPr lang="ru-RU"/>
          </a:p>
        </p:txBody>
      </p:sp>
      <p:sp>
        <p:nvSpPr>
          <p:cNvPr id="13" name="Slide Number Placeholder 12"/>
          <p:cNvSpPr>
            <a:spLocks noGrp="1"/>
          </p:cNvSpPr>
          <p:nvPr>
            <p:ph type="sldNum" sz="quarter" idx="11"/>
          </p:nvPr>
        </p:nvSpPr>
        <p:spPr/>
        <p:txBody>
          <a:bodyPr/>
          <a:lstStyle/>
          <a:p>
            <a:fld id="{C6BF3CBA-49AA-457C-9506-A2C446FA7793}"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1FDF980-03AB-4FD6-AF44-960920A96E90}" type="datetimeFigureOut">
              <a:rPr lang="ru-RU" smtClean="0"/>
              <a:t>27.09.2018</a:t>
            </a:fld>
            <a:endParaRPr lang="ru-RU"/>
          </a:p>
        </p:txBody>
      </p:sp>
      <p:sp>
        <p:nvSpPr>
          <p:cNvPr id="9" name="Slide Number Placeholder 8"/>
          <p:cNvSpPr>
            <a:spLocks noGrp="1"/>
          </p:cNvSpPr>
          <p:nvPr>
            <p:ph type="sldNum" sz="quarter" idx="11"/>
          </p:nvPr>
        </p:nvSpPr>
        <p:spPr/>
        <p:txBody>
          <a:bodyPr/>
          <a:lstStyle/>
          <a:p>
            <a:fld id="{C6BF3CBA-49AA-457C-9506-A2C446FA7793}"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D1FDF980-03AB-4FD6-AF44-960920A96E90}"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C6BF3CBA-49AA-457C-9506-A2C446FA7793}"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D1FDF980-03AB-4FD6-AF44-960920A96E90}" type="datetimeFigureOut">
              <a:rPr lang="ru-RU" smtClean="0"/>
              <a:t>27.09.2018</a:t>
            </a:fld>
            <a:endParaRPr lang="ru-RU"/>
          </a:p>
        </p:txBody>
      </p:sp>
      <p:sp>
        <p:nvSpPr>
          <p:cNvPr id="8" name="Slide Number Placeholder 7"/>
          <p:cNvSpPr>
            <a:spLocks noGrp="1"/>
          </p:cNvSpPr>
          <p:nvPr>
            <p:ph type="sldNum" sz="quarter" idx="11"/>
          </p:nvPr>
        </p:nvSpPr>
        <p:spPr/>
        <p:txBody>
          <a:bodyPr/>
          <a:lstStyle/>
          <a:p>
            <a:fld id="{C6BF3CBA-49AA-457C-9506-A2C446FA7793}"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1FDF980-03AB-4FD6-AF44-960920A96E90}" type="datetimeFigureOut">
              <a:rPr lang="ru-RU" smtClean="0"/>
              <a:t>27.09.2018</a:t>
            </a:fld>
            <a:endParaRPr lang="ru-RU"/>
          </a:p>
        </p:txBody>
      </p:sp>
      <p:sp>
        <p:nvSpPr>
          <p:cNvPr id="6" name="Slide Number Placeholder 5"/>
          <p:cNvSpPr>
            <a:spLocks noGrp="1"/>
          </p:cNvSpPr>
          <p:nvPr>
            <p:ph type="sldNum" sz="quarter" idx="11"/>
          </p:nvPr>
        </p:nvSpPr>
        <p:spPr/>
        <p:txBody>
          <a:bodyPr/>
          <a:lstStyle/>
          <a:p>
            <a:fld id="{C6BF3CBA-49AA-457C-9506-A2C446FA7793}"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1FDF980-03AB-4FD6-AF44-960920A96E90}"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C6BF3CBA-49AA-457C-9506-A2C446FA7793}"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D1FDF980-03AB-4FD6-AF44-960920A96E90}" type="datetimeFigureOut">
              <a:rPr lang="ru-RU" smtClean="0"/>
              <a:t>27.09.2018</a:t>
            </a:fld>
            <a:endParaRPr lang="ru-RU"/>
          </a:p>
        </p:txBody>
      </p:sp>
      <p:sp>
        <p:nvSpPr>
          <p:cNvPr id="14" name="Slide Number Placeholder 13"/>
          <p:cNvSpPr>
            <a:spLocks noGrp="1"/>
          </p:cNvSpPr>
          <p:nvPr>
            <p:ph type="sldNum" sz="quarter" idx="11"/>
          </p:nvPr>
        </p:nvSpPr>
        <p:spPr/>
        <p:txBody>
          <a:bodyPr/>
          <a:lstStyle/>
          <a:p>
            <a:fld id="{C6BF3CBA-49AA-457C-9506-A2C446FA7793}"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1FDF980-03AB-4FD6-AF44-960920A96E90}"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6BF3CBA-49AA-457C-9506-A2C446FA779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1FDF980-03AB-4FD6-AF44-960920A96E90}"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6BF3CBA-49AA-457C-9506-A2C446FA779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D1FDF980-03AB-4FD6-AF44-960920A96E90}" type="datetimeFigureOut">
              <a:rPr lang="ru-RU" smtClean="0"/>
              <a:t>27.09.2018</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C6BF3CBA-49AA-457C-9506-A2C446FA7793}"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836712"/>
            <a:ext cx="8892480" cy="3785652"/>
          </a:xfrm>
          <a:prstGeom prst="rect">
            <a:avLst/>
          </a:prstGeom>
        </p:spPr>
        <p:txBody>
          <a:bodyPr wrap="square">
            <a:spAutoFit/>
          </a:bodyPr>
          <a:lstStyle/>
          <a:p>
            <a:r>
              <a:rPr lang="en-US" sz="2400" smtClean="0">
                <a:solidFill>
                  <a:srgbClr val="FFFF00"/>
                </a:solidFill>
              </a:rPr>
              <a:t>Lecture</a:t>
            </a:r>
            <a:r>
              <a:rPr lang="uk-UA" sz="2400" dirty="0" smtClean="0">
                <a:solidFill>
                  <a:srgbClr val="FFFF00"/>
                </a:solidFill>
              </a:rPr>
              <a:t>  </a:t>
            </a:r>
            <a:r>
              <a:rPr lang="uk-UA" sz="2400" dirty="0">
                <a:solidFill>
                  <a:srgbClr val="FFFF00"/>
                </a:solidFill>
              </a:rPr>
              <a:t>№ 8 </a:t>
            </a:r>
            <a:r>
              <a:rPr lang="uk-UA" sz="2400" b="1" dirty="0">
                <a:solidFill>
                  <a:srgbClr val="FFFF00"/>
                </a:solidFill>
              </a:rPr>
              <a:t>«</a:t>
            </a:r>
            <a:r>
              <a:rPr lang="uk-UA" sz="2400" dirty="0">
                <a:solidFill>
                  <a:srgbClr val="FFFF00"/>
                </a:solidFill>
              </a:rPr>
              <a:t>P</a:t>
            </a:r>
            <a:r>
              <a:rPr lang="en-US" sz="2400" dirty="0">
                <a:solidFill>
                  <a:srgbClr val="FFFF00"/>
                </a:solidFill>
              </a:rPr>
              <a:t>a</a:t>
            </a:r>
            <a:r>
              <a:rPr lang="uk-UA" sz="2400" dirty="0" err="1">
                <a:solidFill>
                  <a:srgbClr val="FFFF00"/>
                </a:solidFill>
              </a:rPr>
              <a:t>rapharyngeal</a:t>
            </a:r>
            <a:r>
              <a:rPr lang="uk-UA" sz="2400" dirty="0">
                <a:solidFill>
                  <a:srgbClr val="FFFF00"/>
                </a:solidFill>
              </a:rPr>
              <a:t> </a:t>
            </a:r>
            <a:r>
              <a:rPr lang="en-GB" sz="2400" dirty="0" err="1">
                <a:solidFill>
                  <a:srgbClr val="FFFF00"/>
                </a:solidFill>
              </a:rPr>
              <a:t>phlegmon</a:t>
            </a:r>
            <a:r>
              <a:rPr lang="en-GB" sz="2400" dirty="0">
                <a:solidFill>
                  <a:srgbClr val="FFFF00"/>
                </a:solidFill>
              </a:rPr>
              <a:t>, </a:t>
            </a:r>
            <a:r>
              <a:rPr lang="en-GB" sz="2400" dirty="0" err="1">
                <a:solidFill>
                  <a:srgbClr val="FFFF00"/>
                </a:solidFill>
              </a:rPr>
              <a:t>phlegmon</a:t>
            </a:r>
            <a:r>
              <a:rPr lang="en-GB" sz="2400" dirty="0">
                <a:solidFill>
                  <a:srgbClr val="FFFF00"/>
                </a:solidFill>
              </a:rPr>
              <a:t> of </a:t>
            </a:r>
            <a:r>
              <a:rPr lang="en-GB" sz="2400" dirty="0" err="1">
                <a:solidFill>
                  <a:srgbClr val="FFFF00"/>
                </a:solidFill>
              </a:rPr>
              <a:t>pterygopalatal</a:t>
            </a:r>
            <a:r>
              <a:rPr lang="en-GB" sz="2400" dirty="0">
                <a:solidFill>
                  <a:srgbClr val="FFFF00"/>
                </a:solidFill>
              </a:rPr>
              <a:t> fossa, </a:t>
            </a:r>
            <a:r>
              <a:rPr lang="en-GB" sz="2400" dirty="0" err="1">
                <a:solidFill>
                  <a:srgbClr val="FFFF00"/>
                </a:solidFill>
              </a:rPr>
              <a:t>zygomatic</a:t>
            </a:r>
            <a:r>
              <a:rPr lang="en-GB" sz="2400" dirty="0">
                <a:solidFill>
                  <a:srgbClr val="FFFF00"/>
                </a:solidFill>
              </a:rPr>
              <a:t>, temporal, </a:t>
            </a:r>
            <a:r>
              <a:rPr lang="en-GB" sz="2400" dirty="0" err="1">
                <a:solidFill>
                  <a:srgbClr val="FFFF00"/>
                </a:solidFill>
              </a:rPr>
              <a:t>infratemporal</a:t>
            </a:r>
            <a:r>
              <a:rPr lang="en-GB" sz="2400" dirty="0">
                <a:solidFill>
                  <a:srgbClr val="FFFF00"/>
                </a:solidFill>
              </a:rPr>
              <a:t>, and </a:t>
            </a:r>
            <a:r>
              <a:rPr lang="en-GB" sz="2400" dirty="0" err="1">
                <a:solidFill>
                  <a:srgbClr val="FFFF00"/>
                </a:solidFill>
              </a:rPr>
              <a:t>pterygomandibular</a:t>
            </a:r>
            <a:r>
              <a:rPr lang="en-GB" sz="2400" dirty="0">
                <a:solidFill>
                  <a:srgbClr val="FFFF00"/>
                </a:solidFill>
              </a:rPr>
              <a:t> spaces. Clinical course, </a:t>
            </a:r>
            <a:r>
              <a:rPr lang="en-GB" sz="2400" dirty="0" err="1">
                <a:solidFill>
                  <a:srgbClr val="FFFF00"/>
                </a:solidFill>
              </a:rPr>
              <a:t>etiology</a:t>
            </a:r>
            <a:r>
              <a:rPr lang="en-GB" sz="2400" dirty="0">
                <a:solidFill>
                  <a:srgbClr val="FFFF00"/>
                </a:solidFill>
              </a:rPr>
              <a:t>, pathogenesis, diagnosis, complications, and treatment. Erysipelas, </a:t>
            </a:r>
            <a:r>
              <a:rPr lang="en-GB" sz="2400" dirty="0" err="1">
                <a:solidFill>
                  <a:srgbClr val="FFFF00"/>
                </a:solidFill>
              </a:rPr>
              <a:t>noma</a:t>
            </a:r>
            <a:r>
              <a:rPr lang="en-GB" sz="2400" dirty="0">
                <a:solidFill>
                  <a:srgbClr val="FFFF00"/>
                </a:solidFill>
              </a:rPr>
              <a:t>. Complications of maxillofacial region inflammatory conditions (sepsis, </a:t>
            </a:r>
            <a:r>
              <a:rPr lang="en-GB" sz="2400" dirty="0" err="1">
                <a:solidFill>
                  <a:srgbClr val="FFFF00"/>
                </a:solidFill>
              </a:rPr>
              <a:t>mediastinitis</a:t>
            </a:r>
            <a:r>
              <a:rPr lang="en-GB" sz="2400" dirty="0">
                <a:solidFill>
                  <a:srgbClr val="FFFF00"/>
                </a:solidFill>
              </a:rPr>
              <a:t>, brain abscess, cavernous sinus thrombosis): classification, pathogenesis, clinical course, differential diagnosis, treatment and prevention.</a:t>
            </a:r>
            <a:r>
              <a:rPr lang="uk-UA" sz="2400" b="1" dirty="0">
                <a:solidFill>
                  <a:srgbClr val="FFFF00"/>
                </a:solidFill>
              </a:rPr>
              <a:t>»</a:t>
            </a:r>
            <a:endParaRPr lang="ru-RU" sz="2400" dirty="0">
              <a:solidFill>
                <a:srgbClr val="FFFF00"/>
              </a:solidFill>
            </a:endParaRPr>
          </a:p>
          <a:p>
            <a:r>
              <a:rPr lang="uk-UA" sz="2400" dirty="0" smtClean="0">
                <a:solidFill>
                  <a:srgbClr val="FFFF00"/>
                </a:solidFill>
              </a:rPr>
              <a:t>                </a:t>
            </a:r>
            <a:r>
              <a:rPr lang="en-US" sz="2400" dirty="0" smtClean="0">
                <a:solidFill>
                  <a:srgbClr val="FFFF00"/>
                </a:solidFill>
              </a:rPr>
              <a:t>Year  </a:t>
            </a:r>
            <a:r>
              <a:rPr lang="en-US" sz="2400" dirty="0">
                <a:solidFill>
                  <a:srgbClr val="FFFF00"/>
                </a:solidFill>
              </a:rPr>
              <a:t>3</a:t>
            </a:r>
            <a:r>
              <a:rPr lang="uk-UA" sz="2400" dirty="0">
                <a:solidFill>
                  <a:srgbClr val="FFFF00"/>
                </a:solidFill>
              </a:rPr>
              <a:t>         </a:t>
            </a:r>
            <a:r>
              <a:rPr lang="en-US" sz="2400" dirty="0" err="1">
                <a:solidFill>
                  <a:srgbClr val="FFFF00"/>
                </a:solidFill>
              </a:rPr>
              <a:t>Stomatological</a:t>
            </a:r>
            <a:r>
              <a:rPr lang="en-US" sz="2400" dirty="0">
                <a:solidFill>
                  <a:srgbClr val="FFFF00"/>
                </a:solidFill>
              </a:rPr>
              <a:t> faculty</a:t>
            </a:r>
            <a:endParaRPr lang="ru-RU" sz="2400" dirty="0">
              <a:solidFill>
                <a:srgbClr val="FFFF00"/>
              </a:solidFill>
            </a:endParaRPr>
          </a:p>
        </p:txBody>
      </p:sp>
      <p:sp>
        <p:nvSpPr>
          <p:cNvPr id="3" name="TextBox 2"/>
          <p:cNvSpPr txBox="1"/>
          <p:nvPr/>
        </p:nvSpPr>
        <p:spPr>
          <a:xfrm>
            <a:off x="3059831" y="5980638"/>
            <a:ext cx="2034211" cy="369332"/>
          </a:xfrm>
          <a:prstGeom prst="rect">
            <a:avLst/>
          </a:prstGeom>
          <a:noFill/>
        </p:spPr>
        <p:txBody>
          <a:bodyPr wrap="none" rtlCol="0">
            <a:spAutoFit/>
          </a:bodyPr>
          <a:lstStyle/>
          <a:p>
            <a:r>
              <a:rPr lang="en-US" dirty="0" smtClean="0">
                <a:solidFill>
                  <a:srgbClr val="FFFF00"/>
                </a:solidFill>
              </a:rPr>
              <a:t>Prof. </a:t>
            </a:r>
            <a:r>
              <a:rPr lang="en-US" dirty="0" err="1" smtClean="0">
                <a:solidFill>
                  <a:srgbClr val="FFFF00"/>
                </a:solidFill>
              </a:rPr>
              <a:t>Gulyuk</a:t>
            </a:r>
            <a:r>
              <a:rPr lang="en-US" dirty="0" smtClean="0">
                <a:solidFill>
                  <a:srgbClr val="FFFF00"/>
                </a:solidFill>
              </a:rPr>
              <a:t> A.G.</a:t>
            </a:r>
            <a:endParaRPr lang="ru-RU" dirty="0">
              <a:solidFill>
                <a:srgbClr val="FFFF00"/>
              </a:solidFill>
            </a:endParaRPr>
          </a:p>
        </p:txBody>
      </p:sp>
    </p:spTree>
    <p:extLst>
      <p:ext uri="{BB962C8B-B14F-4D97-AF65-F5344CB8AC3E}">
        <p14:creationId xmlns:p14="http://schemas.microsoft.com/office/powerpoint/2010/main" val="29175758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700808"/>
            <a:ext cx="7344816" cy="4093428"/>
          </a:xfrm>
          <a:prstGeom prst="rect">
            <a:avLst/>
          </a:prstGeom>
        </p:spPr>
        <p:txBody>
          <a:bodyPr wrap="square">
            <a:spAutoFit/>
          </a:bodyPr>
          <a:lstStyle/>
          <a:p>
            <a:r>
              <a:rPr lang="uk-UA" sz="3600" b="1" dirty="0" err="1">
                <a:solidFill>
                  <a:srgbClr val="FFFF00"/>
                </a:solidFill>
              </a:rPr>
              <a:t>Abscess</a:t>
            </a:r>
            <a:r>
              <a:rPr lang="uk-UA" sz="2800" b="1" dirty="0">
                <a:solidFill>
                  <a:srgbClr val="FFFF00"/>
                </a:solidFill>
              </a:rPr>
              <a:t> </a:t>
            </a:r>
            <a:r>
              <a:rPr lang="uk-UA" sz="2800" dirty="0" err="1">
                <a:solidFill>
                  <a:srgbClr val="FFFF00"/>
                </a:solidFill>
              </a:rPr>
              <a:t>is</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limited</a:t>
            </a:r>
            <a:r>
              <a:rPr lang="uk-UA" sz="2800" dirty="0">
                <a:solidFill>
                  <a:srgbClr val="FFFF00"/>
                </a:solidFill>
              </a:rPr>
              <a:t> </a:t>
            </a:r>
            <a:r>
              <a:rPr lang="uk-UA" sz="2800" dirty="0" err="1">
                <a:solidFill>
                  <a:srgbClr val="FFFF00"/>
                </a:solidFill>
              </a:rPr>
              <a:t>purulent</a:t>
            </a:r>
            <a:r>
              <a:rPr lang="uk-UA" sz="2800" dirty="0">
                <a:solidFill>
                  <a:srgbClr val="FFFF00"/>
                </a:solidFill>
              </a:rPr>
              <a:t> </a:t>
            </a:r>
            <a:r>
              <a:rPr lang="uk-UA" sz="2800" dirty="0" err="1">
                <a:solidFill>
                  <a:srgbClr val="FFFF00"/>
                </a:solidFill>
              </a:rPr>
              <a:t>dissolution</a:t>
            </a:r>
            <a:r>
              <a:rPr lang="uk-UA" sz="2800" dirty="0">
                <a:solidFill>
                  <a:srgbClr val="FFFF00"/>
                </a:solidFill>
              </a:rPr>
              <a:t> </a:t>
            </a:r>
            <a:r>
              <a:rPr lang="uk-UA" sz="2800" dirty="0" err="1">
                <a:solidFill>
                  <a:srgbClr val="FFFF00"/>
                </a:solidFill>
              </a:rPr>
              <a:t>of</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tissues</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hypoderm</a:t>
            </a:r>
            <a:r>
              <a:rPr lang="uk-UA" sz="2800" dirty="0">
                <a:solidFill>
                  <a:srgbClr val="FFFF00"/>
                </a:solidFill>
              </a:rPr>
              <a:t> </a:t>
            </a:r>
            <a:r>
              <a:rPr lang="uk-UA" sz="2800" dirty="0" err="1">
                <a:solidFill>
                  <a:srgbClr val="FFFF00"/>
                </a:solidFill>
              </a:rPr>
              <a:t>in</a:t>
            </a:r>
            <a:r>
              <a:rPr lang="uk-UA" sz="2800" dirty="0">
                <a:solidFill>
                  <a:srgbClr val="FFFF00"/>
                </a:solidFill>
              </a:rPr>
              <a:t> </a:t>
            </a:r>
            <a:r>
              <a:rPr lang="uk-UA" sz="2800" dirty="0" err="1">
                <a:solidFill>
                  <a:srgbClr val="FFFF00"/>
                </a:solidFill>
              </a:rPr>
              <a:t>well</a:t>
            </a:r>
            <a:r>
              <a:rPr lang="uk-UA" sz="2800" dirty="0">
                <a:solidFill>
                  <a:srgbClr val="FFFF00"/>
                </a:solidFill>
              </a:rPr>
              <a:t> </a:t>
            </a:r>
            <a:r>
              <a:rPr lang="uk-UA" sz="2800" dirty="0" err="1">
                <a:solidFill>
                  <a:srgbClr val="FFFF00"/>
                </a:solidFill>
              </a:rPr>
              <a:t>expressed</a:t>
            </a:r>
            <a:r>
              <a:rPr lang="uk-UA" sz="2800" dirty="0">
                <a:solidFill>
                  <a:srgbClr val="FFFF00"/>
                </a:solidFill>
              </a:rPr>
              <a:t> </a:t>
            </a:r>
            <a:r>
              <a:rPr lang="uk-UA" sz="2800" dirty="0" err="1">
                <a:solidFill>
                  <a:srgbClr val="FFFF00"/>
                </a:solidFill>
              </a:rPr>
              <a:t>in</a:t>
            </a:r>
            <a:r>
              <a:rPr lang="uk-UA" sz="2800" dirty="0">
                <a:solidFill>
                  <a:srgbClr val="FFFF00"/>
                </a:solidFill>
              </a:rPr>
              <a:t> </a:t>
            </a:r>
            <a:r>
              <a:rPr lang="uk-UA" sz="2800" dirty="0" err="1">
                <a:solidFill>
                  <a:srgbClr val="FFFF00"/>
                </a:solidFill>
              </a:rPr>
              <a:t>children</a:t>
            </a:r>
            <a:r>
              <a:rPr lang="uk-UA" sz="2800" dirty="0">
                <a:solidFill>
                  <a:srgbClr val="FFFF00"/>
                </a:solidFill>
              </a:rPr>
              <a:t> </a:t>
            </a:r>
            <a:r>
              <a:rPr lang="uk-UA" sz="2800" dirty="0" err="1">
                <a:solidFill>
                  <a:srgbClr val="FFFF00"/>
                </a:solidFill>
              </a:rPr>
              <a:t>in</a:t>
            </a:r>
            <a:r>
              <a:rPr lang="uk-UA" sz="2800" dirty="0">
                <a:solidFill>
                  <a:srgbClr val="FFFF00"/>
                </a:solidFill>
              </a:rPr>
              <a:t> MFA. </a:t>
            </a:r>
            <a:r>
              <a:rPr lang="uk-UA" sz="2800" dirty="0" err="1">
                <a:solidFill>
                  <a:srgbClr val="FFFF00"/>
                </a:solidFill>
              </a:rPr>
              <a:t>It</a:t>
            </a:r>
            <a:r>
              <a:rPr lang="uk-UA" sz="2800" dirty="0">
                <a:solidFill>
                  <a:srgbClr val="FFFF00"/>
                </a:solidFill>
              </a:rPr>
              <a:t> </a:t>
            </a:r>
            <a:r>
              <a:rPr lang="uk-UA" sz="2800" dirty="0" err="1">
                <a:solidFill>
                  <a:srgbClr val="FFFF00"/>
                </a:solidFill>
              </a:rPr>
              <a:t>has</a:t>
            </a:r>
            <a:r>
              <a:rPr lang="uk-UA" sz="2800" dirty="0">
                <a:solidFill>
                  <a:srgbClr val="FFFF00"/>
                </a:solidFill>
              </a:rPr>
              <a:t> </a:t>
            </a:r>
            <a:r>
              <a:rPr lang="uk-UA" sz="2800" dirty="0" err="1">
                <a:solidFill>
                  <a:srgbClr val="FFFF00"/>
                </a:solidFill>
              </a:rPr>
              <a:t>protective</a:t>
            </a:r>
            <a:r>
              <a:rPr lang="uk-UA" sz="2800" dirty="0">
                <a:solidFill>
                  <a:srgbClr val="FFFF00"/>
                </a:solidFill>
              </a:rPr>
              <a:t> </a:t>
            </a:r>
            <a:r>
              <a:rPr lang="uk-UA" sz="2800" dirty="0" err="1">
                <a:solidFill>
                  <a:srgbClr val="FFFF00"/>
                </a:solidFill>
              </a:rPr>
              <a:t>ammortisative</a:t>
            </a:r>
            <a:r>
              <a:rPr lang="uk-UA" sz="2800" dirty="0">
                <a:solidFill>
                  <a:srgbClr val="FFFF00"/>
                </a:solidFill>
              </a:rPr>
              <a:t> </a:t>
            </a:r>
            <a:r>
              <a:rPr lang="uk-UA" sz="2800" dirty="0" err="1">
                <a:solidFill>
                  <a:srgbClr val="FFFF00"/>
                </a:solidFill>
              </a:rPr>
              <a:t>functions</a:t>
            </a:r>
            <a:r>
              <a:rPr lang="uk-UA" sz="2800" dirty="0">
                <a:solidFill>
                  <a:srgbClr val="FFFF00"/>
                </a:solidFill>
              </a:rPr>
              <a:t>, </a:t>
            </a:r>
            <a:r>
              <a:rPr lang="uk-UA" sz="2800" dirty="0" err="1">
                <a:solidFill>
                  <a:srgbClr val="FFFF00"/>
                </a:solidFill>
              </a:rPr>
              <a:t>makes</a:t>
            </a:r>
            <a:r>
              <a:rPr lang="uk-UA" sz="2800" dirty="0">
                <a:solidFill>
                  <a:srgbClr val="FFFF00"/>
                </a:solidFill>
              </a:rPr>
              <a:t> </a:t>
            </a:r>
            <a:r>
              <a:rPr lang="uk-UA" sz="2800" dirty="0" err="1">
                <a:solidFill>
                  <a:srgbClr val="FFFF00"/>
                </a:solidFill>
              </a:rPr>
              <a:t>round</a:t>
            </a:r>
            <a:r>
              <a:rPr lang="uk-UA" sz="2800" dirty="0">
                <a:solidFill>
                  <a:srgbClr val="FFFF00"/>
                </a:solidFill>
              </a:rPr>
              <a:t> </a:t>
            </a:r>
            <a:r>
              <a:rPr lang="uk-UA" sz="2800" dirty="0" err="1">
                <a:solidFill>
                  <a:srgbClr val="FFFF00"/>
                </a:solidFill>
              </a:rPr>
              <a:t>counters</a:t>
            </a:r>
            <a:r>
              <a:rPr lang="uk-UA" sz="2800" dirty="0">
                <a:solidFill>
                  <a:srgbClr val="FFFF00"/>
                </a:solidFill>
              </a:rPr>
              <a:t> </a:t>
            </a:r>
            <a:r>
              <a:rPr lang="uk-UA" sz="2800" dirty="0" err="1">
                <a:solidFill>
                  <a:srgbClr val="FFFF00"/>
                </a:solidFill>
              </a:rPr>
              <a:t>of</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face</a:t>
            </a:r>
            <a:r>
              <a:rPr lang="uk-UA" sz="2800" dirty="0">
                <a:solidFill>
                  <a:srgbClr val="FFFF00"/>
                </a:solidFill>
              </a:rPr>
              <a:t>. </a:t>
            </a:r>
            <a:r>
              <a:rPr lang="uk-UA" sz="2800" dirty="0" err="1">
                <a:solidFill>
                  <a:srgbClr val="FFFF00"/>
                </a:solidFill>
              </a:rPr>
              <a:t>But</a:t>
            </a:r>
            <a:r>
              <a:rPr lang="uk-UA" sz="2800" dirty="0">
                <a:solidFill>
                  <a:srgbClr val="FFFF00"/>
                </a:solidFill>
              </a:rPr>
              <a:t> </a:t>
            </a:r>
            <a:r>
              <a:rPr lang="uk-UA" sz="2800" dirty="0" err="1">
                <a:solidFill>
                  <a:srgbClr val="FFFF00"/>
                </a:solidFill>
              </a:rPr>
              <a:t>due</a:t>
            </a:r>
            <a:r>
              <a:rPr lang="uk-UA" sz="2800" dirty="0">
                <a:solidFill>
                  <a:srgbClr val="FFFF00"/>
                </a:solidFill>
              </a:rPr>
              <a:t> </a:t>
            </a:r>
            <a:r>
              <a:rPr lang="uk-UA" sz="2800" dirty="0" err="1">
                <a:solidFill>
                  <a:srgbClr val="FFFF00"/>
                </a:solidFill>
              </a:rPr>
              <a:t>to</a:t>
            </a:r>
            <a:r>
              <a:rPr lang="uk-UA" sz="2800" dirty="0">
                <a:solidFill>
                  <a:srgbClr val="FFFF00"/>
                </a:solidFill>
              </a:rPr>
              <a:t> </a:t>
            </a:r>
            <a:r>
              <a:rPr lang="uk-UA" sz="2800" dirty="0" err="1">
                <a:solidFill>
                  <a:srgbClr val="FFFF00"/>
                </a:solidFill>
              </a:rPr>
              <a:t>lack</a:t>
            </a:r>
            <a:r>
              <a:rPr lang="uk-UA" sz="2800" dirty="0">
                <a:solidFill>
                  <a:srgbClr val="FFFF00"/>
                </a:solidFill>
              </a:rPr>
              <a:t> </a:t>
            </a:r>
            <a:r>
              <a:rPr lang="uk-UA" sz="2800" dirty="0" err="1">
                <a:solidFill>
                  <a:srgbClr val="FFFF00"/>
                </a:solidFill>
              </a:rPr>
              <a:t>of</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blood</a:t>
            </a:r>
            <a:r>
              <a:rPr lang="uk-UA" sz="2800" dirty="0">
                <a:solidFill>
                  <a:srgbClr val="FFFF00"/>
                </a:solidFill>
              </a:rPr>
              <a:t> </a:t>
            </a:r>
            <a:r>
              <a:rPr lang="uk-UA" sz="2800" dirty="0" err="1">
                <a:solidFill>
                  <a:srgbClr val="FFFF00"/>
                </a:solidFill>
              </a:rPr>
              <a:t>supply</a:t>
            </a:r>
            <a:r>
              <a:rPr lang="uk-UA" sz="2800" dirty="0">
                <a:solidFill>
                  <a:srgbClr val="FFFF00"/>
                </a:solidFill>
              </a:rPr>
              <a:t> </a:t>
            </a:r>
            <a:r>
              <a:rPr lang="uk-UA" sz="2800" dirty="0" err="1">
                <a:solidFill>
                  <a:srgbClr val="FFFF00"/>
                </a:solidFill>
              </a:rPr>
              <a:t>this</a:t>
            </a:r>
            <a:r>
              <a:rPr lang="uk-UA" sz="2800" dirty="0">
                <a:solidFill>
                  <a:srgbClr val="FFFF00"/>
                </a:solidFill>
              </a:rPr>
              <a:t> </a:t>
            </a:r>
            <a:r>
              <a:rPr lang="uk-UA" sz="2800" dirty="0" err="1">
                <a:solidFill>
                  <a:srgbClr val="FFFF00"/>
                </a:solidFill>
              </a:rPr>
              <a:t>hypoderm</a:t>
            </a:r>
            <a:r>
              <a:rPr lang="uk-UA" sz="2800" dirty="0">
                <a:solidFill>
                  <a:srgbClr val="FFFF00"/>
                </a:solidFill>
              </a:rPr>
              <a:t> </a:t>
            </a:r>
            <a:r>
              <a:rPr lang="uk-UA" sz="2800" dirty="0" err="1">
                <a:solidFill>
                  <a:srgbClr val="FFFF00"/>
                </a:solidFill>
              </a:rPr>
              <a:t>is</a:t>
            </a:r>
            <a:r>
              <a:rPr lang="uk-UA" sz="2800" dirty="0">
                <a:solidFill>
                  <a:srgbClr val="FFFF00"/>
                </a:solidFill>
              </a:rPr>
              <a:t> </a:t>
            </a:r>
            <a:r>
              <a:rPr lang="uk-UA" sz="2800" dirty="0" err="1">
                <a:solidFill>
                  <a:srgbClr val="FFFF00"/>
                </a:solidFill>
              </a:rPr>
              <a:t>involved</a:t>
            </a:r>
            <a:r>
              <a:rPr lang="uk-UA" sz="2800" dirty="0">
                <a:solidFill>
                  <a:srgbClr val="FFFF00"/>
                </a:solidFill>
              </a:rPr>
              <a:t> </a:t>
            </a:r>
            <a:r>
              <a:rPr lang="uk-UA" sz="2800" dirty="0" err="1">
                <a:solidFill>
                  <a:srgbClr val="FFFF00"/>
                </a:solidFill>
              </a:rPr>
              <a:t>into</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inflammatory</a:t>
            </a:r>
            <a:r>
              <a:rPr lang="uk-UA" sz="2800" dirty="0">
                <a:solidFill>
                  <a:srgbClr val="FFFF00"/>
                </a:solidFill>
              </a:rPr>
              <a:t> </a:t>
            </a:r>
            <a:r>
              <a:rPr lang="uk-UA" sz="2800" dirty="0" err="1">
                <a:solidFill>
                  <a:srgbClr val="FFFF00"/>
                </a:solidFill>
              </a:rPr>
              <a:t>processes</a:t>
            </a:r>
            <a:r>
              <a:rPr lang="uk-UA" sz="2800" dirty="0">
                <a:solidFill>
                  <a:srgbClr val="FFFF00"/>
                </a:solidFill>
              </a:rPr>
              <a:t> </a:t>
            </a:r>
            <a:r>
              <a:rPr lang="uk-UA" sz="2800" dirty="0" err="1">
                <a:solidFill>
                  <a:srgbClr val="FFFF00"/>
                </a:solidFill>
              </a:rPr>
              <a:t>very</a:t>
            </a:r>
            <a:r>
              <a:rPr lang="uk-UA" sz="2800" dirty="0">
                <a:solidFill>
                  <a:srgbClr val="FFFF00"/>
                </a:solidFill>
              </a:rPr>
              <a:t> </a:t>
            </a:r>
            <a:r>
              <a:rPr lang="uk-UA" sz="2800" dirty="0" err="1">
                <a:solidFill>
                  <a:srgbClr val="FFFF00"/>
                </a:solidFill>
              </a:rPr>
              <a:t>often</a:t>
            </a:r>
            <a:r>
              <a:rPr lang="uk-UA" sz="2800" dirty="0">
                <a:solidFill>
                  <a:srgbClr val="FFFF00"/>
                </a:solidFill>
              </a:rPr>
              <a:t>. </a:t>
            </a:r>
            <a:r>
              <a:rPr lang="uk-UA" sz="2800" dirty="0" err="1">
                <a:solidFill>
                  <a:srgbClr val="FFFF00"/>
                </a:solidFill>
              </a:rPr>
              <a:t>As</a:t>
            </a:r>
            <a:r>
              <a:rPr lang="uk-UA" sz="2800" dirty="0">
                <a:solidFill>
                  <a:srgbClr val="FFFF00"/>
                </a:solidFill>
              </a:rPr>
              <a:t> a </a:t>
            </a:r>
            <a:r>
              <a:rPr lang="uk-UA" sz="2800" dirty="0" err="1">
                <a:solidFill>
                  <a:srgbClr val="FFFF00"/>
                </a:solidFill>
              </a:rPr>
              <a:t>result</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cavity</a:t>
            </a:r>
            <a:r>
              <a:rPr lang="uk-UA" sz="2800" dirty="0">
                <a:solidFill>
                  <a:srgbClr val="FFFF00"/>
                </a:solidFill>
              </a:rPr>
              <a:t> </a:t>
            </a:r>
            <a:r>
              <a:rPr lang="uk-UA" sz="2800" dirty="0" err="1">
                <a:solidFill>
                  <a:srgbClr val="FFFF00"/>
                </a:solidFill>
              </a:rPr>
              <a:t>is</a:t>
            </a:r>
            <a:r>
              <a:rPr lang="uk-UA" sz="2800" dirty="0">
                <a:solidFill>
                  <a:srgbClr val="FFFF00"/>
                </a:solidFill>
              </a:rPr>
              <a:t> </a:t>
            </a:r>
            <a:r>
              <a:rPr lang="uk-UA" sz="2800" dirty="0" err="1">
                <a:solidFill>
                  <a:srgbClr val="FFFF00"/>
                </a:solidFill>
              </a:rPr>
              <a:t>formed</a:t>
            </a:r>
            <a:endParaRPr lang="ru-RU" sz="2800" dirty="0">
              <a:solidFill>
                <a:srgbClr val="FFFF00"/>
              </a:solidFill>
            </a:endParaRPr>
          </a:p>
          <a:p>
            <a:r>
              <a:rPr lang="uk-UA" sz="2800" dirty="0" err="1">
                <a:solidFill>
                  <a:srgbClr val="FFFF00"/>
                </a:solidFill>
              </a:rPr>
              <a:t>and</a:t>
            </a:r>
            <a:r>
              <a:rPr lang="uk-UA" sz="2800" dirty="0">
                <a:solidFill>
                  <a:srgbClr val="FFFF00"/>
                </a:solidFill>
              </a:rPr>
              <a:t> </a:t>
            </a:r>
            <a:r>
              <a:rPr lang="uk-UA" sz="2800" dirty="0" err="1">
                <a:solidFill>
                  <a:srgbClr val="FFFF00"/>
                </a:solidFill>
              </a:rPr>
              <a:t>is</a:t>
            </a:r>
            <a:r>
              <a:rPr lang="uk-UA" sz="2800" dirty="0">
                <a:solidFill>
                  <a:srgbClr val="FFFF00"/>
                </a:solidFill>
              </a:rPr>
              <a:t> </a:t>
            </a:r>
            <a:r>
              <a:rPr lang="uk-UA" sz="2800" dirty="0" err="1">
                <a:solidFill>
                  <a:srgbClr val="FFFF00"/>
                </a:solidFill>
              </a:rPr>
              <a:t>filled</a:t>
            </a:r>
            <a:r>
              <a:rPr lang="uk-UA" sz="2800" dirty="0">
                <a:solidFill>
                  <a:srgbClr val="FFFF00"/>
                </a:solidFill>
              </a:rPr>
              <a:t> </a:t>
            </a:r>
            <a:r>
              <a:rPr lang="uk-UA" sz="2800" dirty="0" err="1">
                <a:solidFill>
                  <a:srgbClr val="FFFF00"/>
                </a:solidFill>
              </a:rPr>
              <a:t>in</a:t>
            </a:r>
            <a:r>
              <a:rPr lang="uk-UA" sz="2800" dirty="0">
                <a:solidFill>
                  <a:srgbClr val="FFFF00"/>
                </a:solidFill>
              </a:rPr>
              <a:t> </a:t>
            </a:r>
            <a:r>
              <a:rPr lang="uk-UA" sz="2800" dirty="0" err="1">
                <a:solidFill>
                  <a:srgbClr val="FFFF00"/>
                </a:solidFill>
              </a:rPr>
              <a:t>with</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pus</a:t>
            </a:r>
            <a:r>
              <a:rPr lang="uk-UA" sz="2800" dirty="0">
                <a:solidFill>
                  <a:srgbClr val="FFFF00"/>
                </a:solidFill>
              </a:rPr>
              <a:t>.</a:t>
            </a:r>
            <a:endParaRPr lang="ru-RU" sz="2800" dirty="0">
              <a:solidFill>
                <a:srgbClr val="FFFF00"/>
              </a:solidFill>
            </a:endParaRPr>
          </a:p>
        </p:txBody>
      </p:sp>
    </p:spTree>
    <p:extLst>
      <p:ext uri="{BB962C8B-B14F-4D97-AF65-F5344CB8AC3E}">
        <p14:creationId xmlns:p14="http://schemas.microsoft.com/office/powerpoint/2010/main" val="3301539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1795" y="1772816"/>
            <a:ext cx="7776864" cy="3662541"/>
          </a:xfrm>
          <a:prstGeom prst="rect">
            <a:avLst/>
          </a:prstGeom>
        </p:spPr>
        <p:txBody>
          <a:bodyPr wrap="square">
            <a:spAutoFit/>
          </a:bodyPr>
          <a:lstStyle/>
          <a:p>
            <a:r>
              <a:rPr lang="uk-UA" sz="3600" b="1" dirty="0" err="1">
                <a:solidFill>
                  <a:srgbClr val="FFFF00"/>
                </a:solidFill>
              </a:rPr>
              <a:t>Phlegmon</a:t>
            </a:r>
            <a:r>
              <a:rPr lang="uk-UA" sz="2800" b="1" dirty="0">
                <a:solidFill>
                  <a:srgbClr val="FFFF00"/>
                </a:solidFill>
              </a:rPr>
              <a:t> </a:t>
            </a:r>
            <a:r>
              <a:rPr lang="uk-UA" sz="2800" dirty="0" err="1">
                <a:solidFill>
                  <a:srgbClr val="FFFF00"/>
                </a:solidFill>
              </a:rPr>
              <a:t>is</a:t>
            </a:r>
            <a:r>
              <a:rPr lang="uk-UA" sz="2800" dirty="0">
                <a:solidFill>
                  <a:srgbClr val="FFFF00"/>
                </a:solidFill>
              </a:rPr>
              <a:t> </a:t>
            </a:r>
            <a:r>
              <a:rPr lang="uk-UA" sz="2800" dirty="0" err="1">
                <a:solidFill>
                  <a:srgbClr val="FFFF00"/>
                </a:solidFill>
              </a:rPr>
              <a:t>spreaded</a:t>
            </a:r>
            <a:r>
              <a:rPr lang="uk-UA" sz="2800" dirty="0">
                <a:solidFill>
                  <a:srgbClr val="FFFF00"/>
                </a:solidFill>
              </a:rPr>
              <a:t> </a:t>
            </a:r>
            <a:r>
              <a:rPr lang="uk-UA" sz="2800" dirty="0" err="1">
                <a:solidFill>
                  <a:srgbClr val="FFFF00"/>
                </a:solidFill>
              </a:rPr>
              <a:t>purulent</a:t>
            </a:r>
            <a:r>
              <a:rPr lang="uk-UA" sz="2800" dirty="0">
                <a:solidFill>
                  <a:srgbClr val="FFFF00"/>
                </a:solidFill>
              </a:rPr>
              <a:t> </a:t>
            </a:r>
            <a:r>
              <a:rPr lang="uk-UA" sz="2800" dirty="0" err="1">
                <a:solidFill>
                  <a:srgbClr val="FFFF00"/>
                </a:solidFill>
              </a:rPr>
              <a:t>dissolution</a:t>
            </a:r>
            <a:r>
              <a:rPr lang="uk-UA" sz="2800" dirty="0">
                <a:solidFill>
                  <a:srgbClr val="FFFF00"/>
                </a:solidFill>
              </a:rPr>
              <a:t> </a:t>
            </a:r>
            <a:r>
              <a:rPr lang="uk-UA" sz="2800" dirty="0" err="1">
                <a:solidFill>
                  <a:srgbClr val="FFFF00"/>
                </a:solidFill>
              </a:rPr>
              <a:t>of</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soft</a:t>
            </a:r>
            <a:r>
              <a:rPr lang="uk-UA" sz="2800" dirty="0">
                <a:solidFill>
                  <a:srgbClr val="FFFF00"/>
                </a:solidFill>
              </a:rPr>
              <a:t> </a:t>
            </a:r>
            <a:r>
              <a:rPr lang="uk-UA" sz="2800" dirty="0" err="1">
                <a:solidFill>
                  <a:srgbClr val="FFFF00"/>
                </a:solidFill>
              </a:rPr>
              <a:t>tissues</a:t>
            </a:r>
            <a:r>
              <a:rPr lang="uk-UA" sz="2800" dirty="0">
                <a:solidFill>
                  <a:srgbClr val="FFFF00"/>
                </a:solidFill>
              </a:rPr>
              <a:t>. </a:t>
            </a:r>
            <a:r>
              <a:rPr lang="uk-UA" sz="2800" dirty="0" err="1">
                <a:solidFill>
                  <a:srgbClr val="FFFF00"/>
                </a:solidFill>
              </a:rPr>
              <a:t>This</a:t>
            </a:r>
            <a:r>
              <a:rPr lang="uk-UA" sz="2800" dirty="0">
                <a:solidFill>
                  <a:srgbClr val="FFFF00"/>
                </a:solidFill>
              </a:rPr>
              <a:t> </a:t>
            </a:r>
            <a:r>
              <a:rPr lang="uk-UA" sz="2800" dirty="0" err="1">
                <a:solidFill>
                  <a:srgbClr val="FFFF00"/>
                </a:solidFill>
              </a:rPr>
              <a:t>condition</a:t>
            </a:r>
            <a:r>
              <a:rPr lang="uk-UA" sz="2800" dirty="0">
                <a:solidFill>
                  <a:srgbClr val="FFFF00"/>
                </a:solidFill>
              </a:rPr>
              <a:t> </a:t>
            </a:r>
            <a:r>
              <a:rPr lang="uk-UA" sz="2800" dirty="0" err="1">
                <a:solidFill>
                  <a:srgbClr val="FFFF00"/>
                </a:solidFill>
              </a:rPr>
              <a:t>is</a:t>
            </a:r>
            <a:r>
              <a:rPr lang="uk-UA" sz="2800" dirty="0">
                <a:solidFill>
                  <a:srgbClr val="FFFF00"/>
                </a:solidFill>
              </a:rPr>
              <a:t> </a:t>
            </a:r>
            <a:r>
              <a:rPr lang="uk-UA" sz="2800" dirty="0" err="1">
                <a:solidFill>
                  <a:srgbClr val="FFFF00"/>
                </a:solidFill>
              </a:rPr>
              <a:t>an</a:t>
            </a:r>
            <a:r>
              <a:rPr lang="uk-UA" sz="2800" dirty="0">
                <a:solidFill>
                  <a:srgbClr val="FFFF00"/>
                </a:solidFill>
              </a:rPr>
              <a:t> </a:t>
            </a:r>
            <a:r>
              <a:rPr lang="uk-UA" sz="2800" dirty="0" err="1">
                <a:solidFill>
                  <a:srgbClr val="FFFF00"/>
                </a:solidFill>
              </a:rPr>
              <a:t>acute</a:t>
            </a:r>
            <a:r>
              <a:rPr lang="uk-UA" sz="2800" dirty="0">
                <a:solidFill>
                  <a:srgbClr val="FFFF00"/>
                </a:solidFill>
              </a:rPr>
              <a:t>, </a:t>
            </a:r>
            <a:r>
              <a:rPr lang="uk-UA" sz="2800" dirty="0" err="1">
                <a:solidFill>
                  <a:srgbClr val="FFFF00"/>
                </a:solidFill>
              </a:rPr>
              <a:t>diffuse</a:t>
            </a:r>
            <a:r>
              <a:rPr lang="uk-UA" sz="2800" dirty="0">
                <a:solidFill>
                  <a:srgbClr val="FFFF00"/>
                </a:solidFill>
              </a:rPr>
              <a:t> </a:t>
            </a:r>
            <a:r>
              <a:rPr lang="uk-UA" sz="2800" dirty="0" err="1">
                <a:solidFill>
                  <a:srgbClr val="FFFF00"/>
                </a:solidFill>
              </a:rPr>
              <a:t>inflammatory</a:t>
            </a:r>
            <a:r>
              <a:rPr lang="uk-UA" sz="2800" dirty="0">
                <a:solidFill>
                  <a:srgbClr val="FFFF00"/>
                </a:solidFill>
              </a:rPr>
              <a:t> </a:t>
            </a:r>
            <a:r>
              <a:rPr lang="uk-UA" sz="2800" dirty="0" err="1">
                <a:solidFill>
                  <a:srgbClr val="FFFF00"/>
                </a:solidFill>
              </a:rPr>
              <a:t>infiltration</a:t>
            </a:r>
            <a:r>
              <a:rPr lang="uk-UA" sz="2800" dirty="0">
                <a:solidFill>
                  <a:srgbClr val="FFFF00"/>
                </a:solidFill>
              </a:rPr>
              <a:t> </a:t>
            </a:r>
            <a:r>
              <a:rPr lang="uk-UA" sz="2800" dirty="0" err="1">
                <a:solidFill>
                  <a:srgbClr val="FFFF00"/>
                </a:solidFill>
              </a:rPr>
              <a:t>of</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loose</a:t>
            </a:r>
            <a:r>
              <a:rPr lang="uk-UA" sz="2800" dirty="0">
                <a:solidFill>
                  <a:srgbClr val="FFFF00"/>
                </a:solidFill>
              </a:rPr>
              <a:t> </a:t>
            </a:r>
            <a:r>
              <a:rPr lang="uk-UA" sz="2800" dirty="0" err="1">
                <a:solidFill>
                  <a:srgbClr val="FFFF00"/>
                </a:solidFill>
              </a:rPr>
              <a:t>connective</a:t>
            </a:r>
            <a:r>
              <a:rPr lang="uk-UA" sz="2800" dirty="0">
                <a:solidFill>
                  <a:srgbClr val="FFFF00"/>
                </a:solidFill>
              </a:rPr>
              <a:t> </a:t>
            </a:r>
            <a:r>
              <a:rPr lang="uk-UA" sz="2800" dirty="0" err="1">
                <a:solidFill>
                  <a:srgbClr val="FFFF00"/>
                </a:solidFill>
              </a:rPr>
              <a:t>tissue</a:t>
            </a:r>
            <a:r>
              <a:rPr lang="uk-UA" sz="2800" dirty="0">
                <a:solidFill>
                  <a:srgbClr val="FFFF00"/>
                </a:solidFill>
              </a:rPr>
              <a:t> </a:t>
            </a:r>
            <a:r>
              <a:rPr lang="uk-UA" sz="2800" dirty="0" err="1">
                <a:solidFill>
                  <a:srgbClr val="FFFF00"/>
                </a:solidFill>
              </a:rPr>
              <a:t>found</a:t>
            </a:r>
            <a:r>
              <a:rPr lang="uk-UA" sz="2800" dirty="0">
                <a:solidFill>
                  <a:srgbClr val="FFFF00"/>
                </a:solidFill>
              </a:rPr>
              <a:t> </a:t>
            </a:r>
            <a:r>
              <a:rPr lang="uk-UA" sz="2800" dirty="0" err="1">
                <a:solidFill>
                  <a:srgbClr val="FFFF00"/>
                </a:solidFill>
              </a:rPr>
              <a:t>underneath</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skin</a:t>
            </a:r>
            <a:r>
              <a:rPr lang="uk-UA" sz="2800" dirty="0">
                <a:solidFill>
                  <a:srgbClr val="FFFF00"/>
                </a:solidFill>
              </a:rPr>
              <a:t>. </a:t>
            </a:r>
            <a:r>
              <a:rPr lang="uk-UA" sz="2800" dirty="0" err="1">
                <a:solidFill>
                  <a:srgbClr val="FFFF00"/>
                </a:solidFill>
              </a:rPr>
              <a:t>It</a:t>
            </a:r>
            <a:r>
              <a:rPr lang="uk-UA" sz="2800" dirty="0">
                <a:solidFill>
                  <a:srgbClr val="FFFF00"/>
                </a:solidFill>
              </a:rPr>
              <a:t> </a:t>
            </a:r>
            <a:r>
              <a:rPr lang="uk-UA" sz="2800" dirty="0" err="1">
                <a:solidFill>
                  <a:srgbClr val="FFFF00"/>
                </a:solidFill>
              </a:rPr>
              <a:t>is</a:t>
            </a:r>
            <a:r>
              <a:rPr lang="uk-UA" sz="2800" dirty="0">
                <a:solidFill>
                  <a:srgbClr val="FFFF00"/>
                </a:solidFill>
              </a:rPr>
              <a:t> </a:t>
            </a:r>
            <a:r>
              <a:rPr lang="uk-UA" sz="2800" dirty="0" err="1">
                <a:solidFill>
                  <a:srgbClr val="FFFF00"/>
                </a:solidFill>
              </a:rPr>
              <a:t>believed</a:t>
            </a:r>
            <a:r>
              <a:rPr lang="uk-UA" sz="2800" dirty="0">
                <a:solidFill>
                  <a:srgbClr val="FFFF00"/>
                </a:solidFill>
              </a:rPr>
              <a:t> </a:t>
            </a:r>
            <a:r>
              <a:rPr lang="uk-UA" sz="2800" dirty="0" err="1">
                <a:solidFill>
                  <a:srgbClr val="FFFF00"/>
                </a:solidFill>
              </a:rPr>
              <a:t>today</a:t>
            </a:r>
            <a:r>
              <a:rPr lang="uk-UA" sz="2800" dirty="0">
                <a:solidFill>
                  <a:srgbClr val="FFFF00"/>
                </a:solidFill>
              </a:rPr>
              <a:t> </a:t>
            </a:r>
            <a:r>
              <a:rPr lang="uk-UA" sz="2800" dirty="0" err="1">
                <a:solidFill>
                  <a:srgbClr val="FFFF00"/>
                </a:solidFill>
              </a:rPr>
              <a:t>that</a:t>
            </a:r>
            <a:r>
              <a:rPr lang="uk-UA" sz="2800" dirty="0">
                <a:solidFill>
                  <a:srgbClr val="FFFF00"/>
                </a:solidFill>
              </a:rPr>
              <a:t> </a:t>
            </a:r>
            <a:r>
              <a:rPr lang="uk-UA" sz="2800" dirty="0" err="1">
                <a:solidFill>
                  <a:srgbClr val="FFFF00"/>
                </a:solidFill>
              </a:rPr>
              <a:t>cellulitis</a:t>
            </a:r>
            <a:r>
              <a:rPr lang="uk-UA" sz="2800" dirty="0">
                <a:solidFill>
                  <a:srgbClr val="FFFF00"/>
                </a:solidFill>
              </a:rPr>
              <a:t> </a:t>
            </a:r>
            <a:r>
              <a:rPr lang="uk-UA" sz="2800" dirty="0" err="1">
                <a:solidFill>
                  <a:srgbClr val="FFFF00"/>
                </a:solidFill>
              </a:rPr>
              <a:t>and</a:t>
            </a:r>
            <a:r>
              <a:rPr lang="uk-UA" sz="2800" dirty="0">
                <a:solidFill>
                  <a:srgbClr val="FFFF00"/>
                </a:solidFill>
              </a:rPr>
              <a:t> </a:t>
            </a:r>
            <a:r>
              <a:rPr lang="uk-UA" sz="2800" dirty="0" err="1">
                <a:solidFill>
                  <a:srgbClr val="FFFF00"/>
                </a:solidFill>
              </a:rPr>
              <a:t>phlegmon</a:t>
            </a:r>
            <a:r>
              <a:rPr lang="uk-UA" sz="2800" dirty="0">
                <a:solidFill>
                  <a:srgbClr val="FFFF00"/>
                </a:solidFill>
              </a:rPr>
              <a:t> </a:t>
            </a:r>
            <a:r>
              <a:rPr lang="uk-UA" sz="2800" dirty="0" err="1">
                <a:solidFill>
                  <a:srgbClr val="FFFF00"/>
                </a:solidFill>
              </a:rPr>
              <a:t>are</a:t>
            </a:r>
            <a:r>
              <a:rPr lang="uk-UA" sz="2800" dirty="0">
                <a:solidFill>
                  <a:srgbClr val="FFFF00"/>
                </a:solidFill>
              </a:rPr>
              <a:t> </a:t>
            </a:r>
            <a:r>
              <a:rPr lang="uk-UA" sz="2800" dirty="0" err="1">
                <a:solidFill>
                  <a:srgbClr val="FFFF00"/>
                </a:solidFill>
              </a:rPr>
              <a:t>interchangeable</a:t>
            </a:r>
            <a:r>
              <a:rPr lang="uk-UA" sz="2800" dirty="0">
                <a:solidFill>
                  <a:srgbClr val="FFFF00"/>
                </a:solidFill>
              </a:rPr>
              <a:t> </a:t>
            </a:r>
            <a:r>
              <a:rPr lang="uk-UA" sz="2800" dirty="0" err="1">
                <a:solidFill>
                  <a:srgbClr val="FFFF00"/>
                </a:solidFill>
              </a:rPr>
              <a:t>terms</a:t>
            </a:r>
            <a:r>
              <a:rPr lang="uk-UA" sz="2800" dirty="0">
                <a:solidFill>
                  <a:srgbClr val="FFFF00"/>
                </a:solidFill>
              </a:rPr>
              <a:t>. </a:t>
            </a:r>
            <a:r>
              <a:rPr lang="uk-UA" sz="2800" dirty="0" err="1">
                <a:solidFill>
                  <a:srgbClr val="FFFF00"/>
                </a:solidFill>
              </a:rPr>
              <a:t>The</a:t>
            </a:r>
            <a:r>
              <a:rPr lang="en-US" sz="2800" dirty="0">
                <a:solidFill>
                  <a:srgbClr val="FFFF00"/>
                </a:solidFill>
              </a:rPr>
              <a:t>  </a:t>
            </a:r>
            <a:r>
              <a:rPr lang="uk-UA" sz="2800" dirty="0" err="1">
                <a:solidFill>
                  <a:srgbClr val="FFFF00"/>
                </a:solidFill>
              </a:rPr>
              <a:t>term</a:t>
            </a:r>
            <a:r>
              <a:rPr lang="uk-UA" sz="2800" dirty="0">
                <a:solidFill>
                  <a:srgbClr val="FFFF00"/>
                </a:solidFill>
              </a:rPr>
              <a:t> </a:t>
            </a:r>
            <a:r>
              <a:rPr lang="uk-UA" sz="2800" dirty="0" err="1">
                <a:solidFill>
                  <a:srgbClr val="FFFF00"/>
                </a:solidFill>
              </a:rPr>
              <a:t>cellulitis</a:t>
            </a:r>
            <a:r>
              <a:rPr lang="uk-UA" sz="2800" dirty="0">
                <a:solidFill>
                  <a:srgbClr val="FFFF00"/>
                </a:solidFill>
              </a:rPr>
              <a:t> </a:t>
            </a:r>
            <a:r>
              <a:rPr lang="uk-UA" sz="2800" dirty="0" err="1">
                <a:solidFill>
                  <a:srgbClr val="FFFF00"/>
                </a:solidFill>
              </a:rPr>
              <a:t>has</a:t>
            </a:r>
            <a:r>
              <a:rPr lang="uk-UA" sz="2800" dirty="0">
                <a:solidFill>
                  <a:srgbClr val="FFFF00"/>
                </a:solidFill>
              </a:rPr>
              <a:t> </a:t>
            </a:r>
            <a:r>
              <a:rPr lang="uk-UA" sz="2800" dirty="0" err="1">
                <a:solidFill>
                  <a:srgbClr val="FFFF00"/>
                </a:solidFill>
              </a:rPr>
              <a:t>prevailed</a:t>
            </a:r>
            <a:r>
              <a:rPr lang="uk-UA" sz="2800" dirty="0">
                <a:solidFill>
                  <a:srgbClr val="FFFF00"/>
                </a:solidFill>
              </a:rPr>
              <a:t> </a:t>
            </a:r>
            <a:r>
              <a:rPr lang="uk-UA" sz="2800" dirty="0" err="1">
                <a:solidFill>
                  <a:srgbClr val="FFFF00"/>
                </a:solidFill>
              </a:rPr>
              <a:t>and</a:t>
            </a:r>
            <a:r>
              <a:rPr lang="uk-UA" sz="2800" dirty="0">
                <a:solidFill>
                  <a:srgbClr val="FFFF00"/>
                </a:solidFill>
              </a:rPr>
              <a:t> </a:t>
            </a:r>
            <a:r>
              <a:rPr lang="uk-UA" sz="2800" dirty="0" err="1">
                <a:solidFill>
                  <a:srgbClr val="FFFF00"/>
                </a:solidFill>
              </a:rPr>
              <a:t>so</a:t>
            </a:r>
            <a:r>
              <a:rPr lang="uk-UA" sz="2800" dirty="0">
                <a:solidFill>
                  <a:srgbClr val="FFFF00"/>
                </a:solidFill>
              </a:rPr>
              <a:t> </a:t>
            </a:r>
            <a:r>
              <a:rPr lang="uk-UA" sz="2800" dirty="0" err="1">
                <a:solidFill>
                  <a:srgbClr val="FFFF00"/>
                </a:solidFill>
              </a:rPr>
              <a:t>the</a:t>
            </a:r>
            <a:r>
              <a:rPr lang="uk-UA" sz="2800" dirty="0">
                <a:solidFill>
                  <a:srgbClr val="FFFF00"/>
                </a:solidFill>
              </a:rPr>
              <a:t> </a:t>
            </a:r>
            <a:r>
              <a:rPr lang="uk-UA" sz="2800" dirty="0" err="1">
                <a:solidFill>
                  <a:srgbClr val="FFFF00"/>
                </a:solidFill>
              </a:rPr>
              <a:t>term</a:t>
            </a:r>
            <a:r>
              <a:rPr lang="uk-UA" sz="2800" dirty="0">
                <a:solidFill>
                  <a:srgbClr val="FFFF00"/>
                </a:solidFill>
              </a:rPr>
              <a:t> </a:t>
            </a:r>
            <a:r>
              <a:rPr lang="uk-UA" sz="2800" dirty="0" err="1">
                <a:solidFill>
                  <a:srgbClr val="FFFF00"/>
                </a:solidFill>
              </a:rPr>
              <a:t>phlegmon</a:t>
            </a:r>
            <a:r>
              <a:rPr lang="uk-UA" sz="2800" dirty="0">
                <a:solidFill>
                  <a:srgbClr val="FFFF00"/>
                </a:solidFill>
              </a:rPr>
              <a:t> </a:t>
            </a:r>
            <a:r>
              <a:rPr lang="uk-UA" sz="2800" dirty="0" err="1">
                <a:solidFill>
                  <a:srgbClr val="FFFF00"/>
                </a:solidFill>
              </a:rPr>
              <a:t>has</a:t>
            </a:r>
            <a:r>
              <a:rPr lang="uk-UA" sz="2800" dirty="0">
                <a:solidFill>
                  <a:srgbClr val="FFFF00"/>
                </a:solidFill>
              </a:rPr>
              <a:t> </a:t>
            </a:r>
            <a:r>
              <a:rPr lang="uk-UA" sz="2800" dirty="0" err="1">
                <a:solidFill>
                  <a:srgbClr val="FFFF00"/>
                </a:solidFill>
              </a:rPr>
              <a:t>just</a:t>
            </a:r>
            <a:r>
              <a:rPr lang="uk-UA" sz="2800" dirty="0">
                <a:solidFill>
                  <a:srgbClr val="FFFF00"/>
                </a:solidFill>
              </a:rPr>
              <a:t> </a:t>
            </a:r>
            <a:r>
              <a:rPr lang="uk-UA" sz="2800" dirty="0" err="1">
                <a:solidFill>
                  <a:srgbClr val="FFFF00"/>
                </a:solidFill>
              </a:rPr>
              <a:t>about</a:t>
            </a:r>
            <a:r>
              <a:rPr lang="uk-UA" sz="2800" dirty="0">
                <a:solidFill>
                  <a:srgbClr val="FFFF00"/>
                </a:solidFill>
              </a:rPr>
              <a:t> </a:t>
            </a:r>
            <a:r>
              <a:rPr lang="uk-UA" sz="2800" dirty="0" err="1">
                <a:solidFill>
                  <a:srgbClr val="FFFF00"/>
                </a:solidFill>
              </a:rPr>
              <a:t>been</a:t>
            </a:r>
            <a:r>
              <a:rPr lang="uk-UA" sz="2800" dirty="0">
                <a:solidFill>
                  <a:srgbClr val="FFFF00"/>
                </a:solidFill>
              </a:rPr>
              <a:t> </a:t>
            </a:r>
            <a:r>
              <a:rPr lang="uk-UA" sz="2800" dirty="0" err="1">
                <a:solidFill>
                  <a:srgbClr val="FFFF00"/>
                </a:solidFill>
              </a:rPr>
              <a:t>abandoned</a:t>
            </a:r>
            <a:r>
              <a:rPr lang="uk-UA" sz="2800" dirty="0">
                <a:solidFill>
                  <a:srgbClr val="FFFF00"/>
                </a:solidFill>
              </a:rPr>
              <a:t>.</a:t>
            </a:r>
            <a:endParaRPr lang="ru-RU" sz="2800" dirty="0">
              <a:solidFill>
                <a:srgbClr val="FFFF00"/>
              </a:solidFill>
            </a:endParaRPr>
          </a:p>
        </p:txBody>
      </p:sp>
    </p:spTree>
    <p:extLst>
      <p:ext uri="{BB962C8B-B14F-4D97-AF65-F5344CB8AC3E}">
        <p14:creationId xmlns:p14="http://schemas.microsoft.com/office/powerpoint/2010/main" val="2788691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127" y="2492896"/>
            <a:ext cx="7848872" cy="2554545"/>
          </a:xfrm>
          <a:prstGeom prst="rect">
            <a:avLst/>
          </a:prstGeom>
        </p:spPr>
        <p:txBody>
          <a:bodyPr wrap="square">
            <a:spAutoFit/>
          </a:bodyPr>
          <a:lstStyle/>
          <a:p>
            <a:r>
              <a:rPr lang="uk-UA" sz="3200" b="1" i="1" dirty="0" err="1">
                <a:solidFill>
                  <a:srgbClr val="FFFF00"/>
                </a:solidFill>
              </a:rPr>
              <a:t>Etiology</a:t>
            </a:r>
            <a:r>
              <a:rPr lang="uk-UA" sz="3200" b="1" i="1" dirty="0">
                <a:solidFill>
                  <a:srgbClr val="FFFF00"/>
                </a:solidFill>
              </a:rPr>
              <a:t>: </a:t>
            </a:r>
            <a:r>
              <a:rPr lang="uk-UA" sz="3200" dirty="0" err="1">
                <a:solidFill>
                  <a:srgbClr val="FFFF00"/>
                </a:solidFill>
              </a:rPr>
              <a:t>causative</a:t>
            </a:r>
            <a:r>
              <a:rPr lang="uk-UA" sz="3200" dirty="0">
                <a:solidFill>
                  <a:srgbClr val="FFFF00"/>
                </a:solidFill>
              </a:rPr>
              <a:t> </a:t>
            </a:r>
            <a:r>
              <a:rPr lang="uk-UA" sz="3200" dirty="0" err="1">
                <a:solidFill>
                  <a:srgbClr val="FFFF00"/>
                </a:solidFill>
              </a:rPr>
              <a:t>agent</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abscesses</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phlegmons</a:t>
            </a:r>
            <a:r>
              <a:rPr lang="uk-UA" sz="3200" dirty="0">
                <a:solidFill>
                  <a:srgbClr val="FFFF00"/>
                </a:solidFill>
              </a:rPr>
              <a:t> </a:t>
            </a:r>
            <a:r>
              <a:rPr lang="uk-UA" sz="3200" dirty="0" err="1">
                <a:solidFill>
                  <a:srgbClr val="FFFF00"/>
                </a:solidFill>
              </a:rPr>
              <a:t>are</a:t>
            </a:r>
            <a:r>
              <a:rPr lang="uk-UA" sz="3200" dirty="0">
                <a:solidFill>
                  <a:srgbClr val="FFFF00"/>
                </a:solidFill>
              </a:rPr>
              <a:t> </a:t>
            </a:r>
            <a:r>
              <a:rPr lang="uk-UA" sz="3200" dirty="0" err="1">
                <a:solidFill>
                  <a:srgbClr val="FFFF00"/>
                </a:solidFill>
              </a:rPr>
              <a:t>mixed</a:t>
            </a:r>
            <a:r>
              <a:rPr lang="uk-UA" sz="3200" dirty="0">
                <a:solidFill>
                  <a:srgbClr val="FFFF00"/>
                </a:solidFill>
              </a:rPr>
              <a:t> </a:t>
            </a:r>
            <a:r>
              <a:rPr lang="uk-UA" sz="3200" dirty="0" err="1">
                <a:solidFill>
                  <a:srgbClr val="FFFF00"/>
                </a:solidFill>
              </a:rPr>
              <a:t>microflora</a:t>
            </a:r>
            <a:r>
              <a:rPr lang="uk-UA" sz="3200" dirty="0">
                <a:solidFill>
                  <a:srgbClr val="FFFF00"/>
                </a:solidFill>
              </a:rPr>
              <a:t> </a:t>
            </a:r>
            <a:r>
              <a:rPr lang="uk-UA" sz="3200" dirty="0" err="1">
                <a:solidFill>
                  <a:srgbClr val="FFFF00"/>
                </a:solidFill>
              </a:rPr>
              <a:t>with</a:t>
            </a:r>
            <a:r>
              <a:rPr lang="uk-UA" sz="3200" dirty="0">
                <a:solidFill>
                  <a:srgbClr val="FFFF00"/>
                </a:solidFill>
              </a:rPr>
              <a:t> </a:t>
            </a:r>
            <a:r>
              <a:rPr lang="uk-UA" sz="3200" dirty="0" err="1">
                <a:solidFill>
                  <a:srgbClr val="FFFF00"/>
                </a:solidFill>
              </a:rPr>
              <a:t>dominating</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i="1" dirty="0" err="1">
                <a:solidFill>
                  <a:srgbClr val="FFFF00"/>
                </a:solidFill>
              </a:rPr>
              <a:t>Streptococcus</a:t>
            </a:r>
            <a:r>
              <a:rPr lang="uk-UA" sz="3200" i="1" dirty="0">
                <a:solidFill>
                  <a:srgbClr val="FFFF00"/>
                </a:solidFill>
              </a:rPr>
              <a:t> </a:t>
            </a:r>
            <a:r>
              <a:rPr lang="uk-UA" sz="3200" dirty="0" err="1">
                <a:solidFill>
                  <a:srgbClr val="FFFF00"/>
                </a:solidFill>
              </a:rPr>
              <a:t>and</a:t>
            </a:r>
            <a:r>
              <a:rPr lang="uk-UA" sz="3200" dirty="0">
                <a:solidFill>
                  <a:srgbClr val="FFFF00"/>
                </a:solidFill>
              </a:rPr>
              <a:t> </a:t>
            </a:r>
            <a:r>
              <a:rPr lang="uk-UA" sz="3200" i="1" dirty="0" err="1">
                <a:solidFill>
                  <a:srgbClr val="FFFF00"/>
                </a:solidFill>
              </a:rPr>
              <a:t>Staphylococcus</a:t>
            </a:r>
            <a:r>
              <a:rPr lang="uk-UA" sz="3200" i="1"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combination</a:t>
            </a:r>
            <a:r>
              <a:rPr lang="uk-UA" sz="3200" dirty="0">
                <a:solidFill>
                  <a:srgbClr val="FFFF00"/>
                </a:solidFill>
              </a:rPr>
              <a:t> </a:t>
            </a:r>
            <a:r>
              <a:rPr lang="uk-UA" sz="3200" dirty="0" err="1">
                <a:solidFill>
                  <a:srgbClr val="FFFF00"/>
                </a:solidFill>
              </a:rPr>
              <a:t>with</a:t>
            </a:r>
            <a:r>
              <a:rPr lang="uk-UA" sz="3200" dirty="0">
                <a:solidFill>
                  <a:srgbClr val="FFFF00"/>
                </a:solidFill>
              </a:rPr>
              <a:t> </a:t>
            </a:r>
            <a:r>
              <a:rPr lang="uk-UA" sz="3200" i="1" dirty="0" err="1">
                <a:solidFill>
                  <a:srgbClr val="FFFF00"/>
                </a:solidFill>
              </a:rPr>
              <a:t>Escherichia</a:t>
            </a:r>
            <a:r>
              <a:rPr lang="uk-UA" sz="3200" i="1" dirty="0">
                <a:solidFill>
                  <a:srgbClr val="FFFF00"/>
                </a:solidFill>
              </a:rPr>
              <a:t> </a:t>
            </a:r>
            <a:r>
              <a:rPr lang="uk-UA" sz="3200" i="1" dirty="0" err="1">
                <a:solidFill>
                  <a:srgbClr val="FFFF00"/>
                </a:solidFill>
              </a:rPr>
              <a:t>coli</a:t>
            </a:r>
            <a:r>
              <a:rPr lang="uk-UA" sz="3200" i="1"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other</a:t>
            </a:r>
            <a:r>
              <a:rPr lang="uk-UA" sz="3200" dirty="0">
                <a:solidFill>
                  <a:srgbClr val="FFFF00"/>
                </a:solidFill>
              </a:rPr>
              <a:t> </a:t>
            </a:r>
            <a:r>
              <a:rPr lang="uk-UA" sz="3200" dirty="0" err="1">
                <a:solidFill>
                  <a:srgbClr val="FFFF00"/>
                </a:solidFill>
              </a:rPr>
              <a:t>kinds</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bacillus</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1180676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44824"/>
            <a:ext cx="8208912" cy="3539430"/>
          </a:xfrm>
          <a:prstGeom prst="rect">
            <a:avLst/>
          </a:prstGeom>
        </p:spPr>
        <p:txBody>
          <a:bodyPr wrap="square">
            <a:spAutoFit/>
          </a:bodyPr>
          <a:lstStyle/>
          <a:p>
            <a:r>
              <a:rPr lang="en-US" sz="4400" b="1" dirty="0" err="1">
                <a:solidFill>
                  <a:srgbClr val="FFFF00"/>
                </a:solidFill>
              </a:rPr>
              <a:t>Parapharyngeal</a:t>
            </a:r>
            <a:r>
              <a:rPr lang="en-US" sz="4400" b="1" dirty="0">
                <a:solidFill>
                  <a:srgbClr val="FFFF00"/>
                </a:solidFill>
              </a:rPr>
              <a:t> </a:t>
            </a:r>
            <a:r>
              <a:rPr lang="en-US" sz="3600" b="1" dirty="0">
                <a:solidFill>
                  <a:srgbClr val="FFFF00"/>
                </a:solidFill>
              </a:rPr>
              <a:t>abscesses</a:t>
            </a:r>
            <a:r>
              <a:rPr lang="en-US" sz="3600" dirty="0">
                <a:solidFill>
                  <a:srgbClr val="FFFF00"/>
                </a:solidFill>
              </a:rPr>
              <a:t> are a rare complication of acute inflammation of the lymphoid tissue of the throat, the tonsils, the parotid gland, the </a:t>
            </a:r>
            <a:r>
              <a:rPr lang="en-US" sz="3600" dirty="0" err="1">
                <a:solidFill>
                  <a:srgbClr val="FFFF00"/>
                </a:solidFill>
              </a:rPr>
              <a:t>paranasal</a:t>
            </a:r>
            <a:r>
              <a:rPr lang="en-US" sz="3600" dirty="0">
                <a:solidFill>
                  <a:srgbClr val="FFFF00"/>
                </a:solidFill>
              </a:rPr>
              <a:t> sinuses and of the middle ear</a:t>
            </a:r>
            <a:r>
              <a:rPr lang="en-US" dirty="0"/>
              <a:t>. </a:t>
            </a:r>
            <a:endParaRPr lang="ru-RU" dirty="0"/>
          </a:p>
        </p:txBody>
      </p:sp>
    </p:spTree>
    <p:extLst>
      <p:ext uri="{BB962C8B-B14F-4D97-AF65-F5344CB8AC3E}">
        <p14:creationId xmlns:p14="http://schemas.microsoft.com/office/powerpoint/2010/main" val="253683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7586" y="908720"/>
            <a:ext cx="7992888" cy="5016758"/>
          </a:xfrm>
          <a:prstGeom prst="rect">
            <a:avLst/>
          </a:prstGeom>
        </p:spPr>
        <p:txBody>
          <a:bodyPr wrap="square">
            <a:spAutoFit/>
          </a:bodyPr>
          <a:lstStyle/>
          <a:p>
            <a:r>
              <a:rPr lang="en-US" sz="3200" dirty="0">
                <a:solidFill>
                  <a:srgbClr val="FFFF00"/>
                </a:solidFill>
              </a:rPr>
              <a:t>The boundaries of the </a:t>
            </a:r>
            <a:r>
              <a:rPr lang="en-US" sz="3200" dirty="0" err="1">
                <a:solidFill>
                  <a:srgbClr val="FFFF00"/>
                </a:solidFill>
              </a:rPr>
              <a:t>parapharyngeal</a:t>
            </a:r>
            <a:r>
              <a:rPr lang="en-US" sz="3200" dirty="0">
                <a:solidFill>
                  <a:srgbClr val="FFFF00"/>
                </a:solidFill>
              </a:rPr>
              <a:t> space are the lateral pharyngeal wall medially and anteriorly, the medial </a:t>
            </a:r>
            <a:r>
              <a:rPr lang="en-US" sz="3200" dirty="0" err="1">
                <a:solidFill>
                  <a:srgbClr val="FFFF00"/>
                </a:solidFill>
              </a:rPr>
              <a:t>pterygoid</a:t>
            </a:r>
            <a:r>
              <a:rPr lang="en-US" sz="3200" dirty="0">
                <a:solidFill>
                  <a:srgbClr val="FFFF00"/>
                </a:solidFill>
              </a:rPr>
              <a:t> muscle and the parotid gland laterally, and the </a:t>
            </a:r>
            <a:r>
              <a:rPr lang="en-US" sz="3200" dirty="0" err="1">
                <a:solidFill>
                  <a:srgbClr val="FFFF00"/>
                </a:solidFill>
              </a:rPr>
              <a:t>prevertebral</a:t>
            </a:r>
            <a:r>
              <a:rPr lang="en-US" sz="3200" dirty="0">
                <a:solidFill>
                  <a:srgbClr val="FFFF00"/>
                </a:solidFill>
              </a:rPr>
              <a:t> fascia posteriorly. It extends from the base of the skull to the hyoid bone and encompasses the internal carotid, the internal jugular, nerves IX, X, XII, and the cervical sympathetic trunk</a:t>
            </a:r>
            <a:r>
              <a:rPr lang="en-US" sz="3200" dirty="0"/>
              <a:t>. </a:t>
            </a:r>
            <a:endParaRPr lang="ru-RU" sz="3200" dirty="0"/>
          </a:p>
        </p:txBody>
      </p:sp>
    </p:spTree>
    <p:extLst>
      <p:ext uri="{BB962C8B-B14F-4D97-AF65-F5344CB8AC3E}">
        <p14:creationId xmlns:p14="http://schemas.microsoft.com/office/powerpoint/2010/main" val="1959556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469" y="908721"/>
            <a:ext cx="5051638" cy="4896544"/>
          </a:xfrm>
          <a:prstGeom prst="rect">
            <a:avLst/>
          </a:prstGeom>
        </p:spPr>
      </p:pic>
    </p:spTree>
    <p:extLst>
      <p:ext uri="{BB962C8B-B14F-4D97-AF65-F5344CB8AC3E}">
        <p14:creationId xmlns:p14="http://schemas.microsoft.com/office/powerpoint/2010/main" val="34857795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256565"/>
            <a:ext cx="4680520" cy="6248735"/>
          </a:xfrm>
          <a:prstGeom prst="rect">
            <a:avLst/>
          </a:prstGeom>
        </p:spPr>
      </p:pic>
    </p:spTree>
    <p:extLst>
      <p:ext uri="{BB962C8B-B14F-4D97-AF65-F5344CB8AC3E}">
        <p14:creationId xmlns:p14="http://schemas.microsoft.com/office/powerpoint/2010/main" val="3290356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6052" y="1340768"/>
            <a:ext cx="8064896" cy="4524315"/>
          </a:xfrm>
          <a:prstGeom prst="rect">
            <a:avLst/>
          </a:prstGeom>
        </p:spPr>
        <p:txBody>
          <a:bodyPr wrap="square">
            <a:spAutoFit/>
          </a:bodyPr>
          <a:lstStyle/>
          <a:p>
            <a:r>
              <a:rPr lang="en-US" dirty="0"/>
              <a:t> </a:t>
            </a:r>
            <a:r>
              <a:rPr lang="en-US" sz="3200" dirty="0">
                <a:solidFill>
                  <a:srgbClr val="FFFF00"/>
                </a:solidFill>
              </a:rPr>
              <a:t>Since the area is surrounded by muscle and fasciae from all sides, the inflammatory processes do not usually manifest outside. They can therefore cause life-threatening complications: </a:t>
            </a:r>
            <a:r>
              <a:rPr lang="en-US" sz="3200" dirty="0" err="1">
                <a:solidFill>
                  <a:srgbClr val="FFFF00"/>
                </a:solidFill>
              </a:rPr>
              <a:t>mediastinitis</a:t>
            </a:r>
            <a:r>
              <a:rPr lang="en-US" sz="3200" dirty="0">
                <a:solidFill>
                  <a:srgbClr val="FFFF00"/>
                </a:solidFill>
              </a:rPr>
              <a:t> and meningitis. The treatment of choice is an incision and intraoral or </a:t>
            </a:r>
            <a:r>
              <a:rPr lang="en-US" sz="3200" dirty="0" err="1">
                <a:solidFill>
                  <a:srgbClr val="FFFF00"/>
                </a:solidFill>
              </a:rPr>
              <a:t>extraoral</a:t>
            </a:r>
            <a:r>
              <a:rPr lang="en-US" sz="3200" dirty="0">
                <a:solidFill>
                  <a:srgbClr val="FFFF00"/>
                </a:solidFill>
              </a:rPr>
              <a:t> drainage of the </a:t>
            </a:r>
            <a:r>
              <a:rPr lang="en-US" sz="3200" dirty="0" err="1">
                <a:solidFill>
                  <a:srgbClr val="FFFF00"/>
                </a:solidFill>
              </a:rPr>
              <a:t>parapharyngeal</a:t>
            </a:r>
            <a:r>
              <a:rPr lang="en-US" sz="3200" dirty="0">
                <a:solidFill>
                  <a:srgbClr val="FFFF00"/>
                </a:solidFill>
              </a:rPr>
              <a:t> space and intensive target intravenous antibiotic therapy</a:t>
            </a:r>
            <a:endParaRPr lang="ru-RU" sz="3200" dirty="0">
              <a:solidFill>
                <a:srgbClr val="FFFF00"/>
              </a:solidFill>
            </a:endParaRPr>
          </a:p>
        </p:txBody>
      </p:sp>
    </p:spTree>
    <p:extLst>
      <p:ext uri="{BB962C8B-B14F-4D97-AF65-F5344CB8AC3E}">
        <p14:creationId xmlns:p14="http://schemas.microsoft.com/office/powerpoint/2010/main" val="3338614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8849" y="865715"/>
            <a:ext cx="4779415" cy="5155573"/>
          </a:xfrm>
          <a:prstGeom prst="rect">
            <a:avLst/>
          </a:prstGeom>
        </p:spPr>
      </p:pic>
    </p:spTree>
    <p:extLst>
      <p:ext uri="{BB962C8B-B14F-4D97-AF65-F5344CB8AC3E}">
        <p14:creationId xmlns:p14="http://schemas.microsoft.com/office/powerpoint/2010/main" val="1561908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736" y="1052736"/>
            <a:ext cx="6817151" cy="4536504"/>
          </a:xfrm>
          <a:prstGeom prst="rect">
            <a:avLst/>
          </a:prstGeom>
        </p:spPr>
      </p:pic>
    </p:spTree>
    <p:extLst>
      <p:ext uri="{BB962C8B-B14F-4D97-AF65-F5344CB8AC3E}">
        <p14:creationId xmlns:p14="http://schemas.microsoft.com/office/powerpoint/2010/main" val="158280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1254" y="1583795"/>
            <a:ext cx="6063074" cy="3789421"/>
          </a:xfrm>
          <a:prstGeom prst="rect">
            <a:avLst/>
          </a:prstGeom>
        </p:spPr>
      </p:pic>
    </p:spTree>
    <p:extLst>
      <p:ext uri="{BB962C8B-B14F-4D97-AF65-F5344CB8AC3E}">
        <p14:creationId xmlns:p14="http://schemas.microsoft.com/office/powerpoint/2010/main" val="16758508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20688"/>
            <a:ext cx="8640960" cy="5693866"/>
          </a:xfrm>
          <a:prstGeom prst="rect">
            <a:avLst/>
          </a:prstGeom>
        </p:spPr>
        <p:txBody>
          <a:bodyPr wrap="square">
            <a:spAutoFit/>
          </a:bodyPr>
          <a:lstStyle/>
          <a:p>
            <a:r>
              <a:rPr lang="en-US" sz="3200" dirty="0">
                <a:solidFill>
                  <a:srgbClr val="FFFF00"/>
                </a:solidFill>
              </a:rPr>
              <a:t>The </a:t>
            </a:r>
            <a:r>
              <a:rPr lang="en-US" sz="4400" dirty="0">
                <a:solidFill>
                  <a:srgbClr val="FFFF00"/>
                </a:solidFill>
              </a:rPr>
              <a:t>treatment</a:t>
            </a:r>
            <a:r>
              <a:rPr lang="en-US" sz="3200" dirty="0">
                <a:solidFill>
                  <a:srgbClr val="FFFF00"/>
                </a:solidFill>
              </a:rPr>
              <a:t> of choice of abscesses in the </a:t>
            </a:r>
            <a:r>
              <a:rPr lang="en-US" sz="3200" dirty="0" err="1">
                <a:solidFill>
                  <a:srgbClr val="FFFF00"/>
                </a:solidFill>
              </a:rPr>
              <a:t>parapharyngeal</a:t>
            </a:r>
            <a:r>
              <a:rPr lang="en-US" sz="3200" dirty="0">
                <a:solidFill>
                  <a:srgbClr val="FFFF00"/>
                </a:solidFill>
              </a:rPr>
              <a:t> space in adults is surgery with intravenous administration of antibiotics. All the patients </a:t>
            </a:r>
            <a:r>
              <a:rPr lang="en-US" sz="3200" dirty="0" err="1">
                <a:solidFill>
                  <a:srgbClr val="FFFF00"/>
                </a:solidFill>
              </a:rPr>
              <a:t>hospitalised</a:t>
            </a:r>
            <a:r>
              <a:rPr lang="en-US" sz="3200" dirty="0">
                <a:solidFill>
                  <a:srgbClr val="FFFF00"/>
                </a:solidFill>
              </a:rPr>
              <a:t> in the Clinic were treated conservatively with combined antibiotic therapy with careful monitoring for a possible progression of the condition. All the patients were completely cured and no complications (breathing dysfunction or progression of changes towards the mediastinum) were observed</a:t>
            </a:r>
            <a:r>
              <a:rPr lang="en-US" dirty="0"/>
              <a:t>. </a:t>
            </a:r>
            <a:endParaRPr lang="ru-RU" dirty="0"/>
          </a:p>
        </p:txBody>
      </p:sp>
    </p:spTree>
    <p:extLst>
      <p:ext uri="{BB962C8B-B14F-4D97-AF65-F5344CB8AC3E}">
        <p14:creationId xmlns:p14="http://schemas.microsoft.com/office/powerpoint/2010/main" val="2544578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712" y="822551"/>
            <a:ext cx="5888616" cy="5198737"/>
          </a:xfrm>
          <a:prstGeom prst="rect">
            <a:avLst/>
          </a:prstGeom>
        </p:spPr>
      </p:pic>
    </p:spTree>
    <p:extLst>
      <p:ext uri="{BB962C8B-B14F-4D97-AF65-F5344CB8AC3E}">
        <p14:creationId xmlns:p14="http://schemas.microsoft.com/office/powerpoint/2010/main" val="19032259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7315" y="1124744"/>
            <a:ext cx="6272861" cy="4680519"/>
          </a:xfrm>
          <a:prstGeom prst="rect">
            <a:avLst/>
          </a:prstGeom>
        </p:spPr>
      </p:pic>
    </p:spTree>
    <p:extLst>
      <p:ext uri="{BB962C8B-B14F-4D97-AF65-F5344CB8AC3E}">
        <p14:creationId xmlns:p14="http://schemas.microsoft.com/office/powerpoint/2010/main" val="9642630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32656"/>
            <a:ext cx="8136904" cy="6001643"/>
          </a:xfrm>
          <a:prstGeom prst="rect">
            <a:avLst/>
          </a:prstGeom>
        </p:spPr>
        <p:txBody>
          <a:bodyPr wrap="square">
            <a:spAutoFit/>
          </a:bodyPr>
          <a:lstStyle/>
          <a:p>
            <a:r>
              <a:rPr lang="en-US" sz="3200" dirty="0">
                <a:solidFill>
                  <a:srgbClr val="FFFF00"/>
                </a:solidFill>
              </a:rPr>
              <a:t>1. Abscess of the </a:t>
            </a:r>
            <a:r>
              <a:rPr lang="en-US" sz="3200" dirty="0" err="1">
                <a:solidFill>
                  <a:srgbClr val="FFFF00"/>
                </a:solidFill>
              </a:rPr>
              <a:t>parapharyngeal</a:t>
            </a:r>
            <a:r>
              <a:rPr lang="en-US" sz="3200" dirty="0">
                <a:solidFill>
                  <a:srgbClr val="FFFF00"/>
                </a:solidFill>
              </a:rPr>
              <a:t> space can be a complication of pharyngitis in children.</a:t>
            </a:r>
            <a:endParaRPr lang="ru-RU" sz="3200" dirty="0">
              <a:solidFill>
                <a:srgbClr val="FFFF00"/>
              </a:solidFill>
            </a:endParaRPr>
          </a:p>
          <a:p>
            <a:r>
              <a:rPr lang="en-US" sz="3200" dirty="0">
                <a:solidFill>
                  <a:srgbClr val="FFFF00"/>
                </a:solidFill>
              </a:rPr>
              <a:t>2. When no life-threatening symptoms (breathing dysfunction, </a:t>
            </a:r>
            <a:r>
              <a:rPr lang="en-US" sz="3200" dirty="0" err="1">
                <a:solidFill>
                  <a:srgbClr val="FFFF00"/>
                </a:solidFill>
              </a:rPr>
              <a:t>mediastinitis</a:t>
            </a:r>
            <a:r>
              <a:rPr lang="en-US" sz="3200" dirty="0">
                <a:solidFill>
                  <a:srgbClr val="FFFF00"/>
                </a:solidFill>
              </a:rPr>
              <a:t>) are present, conservative treatment with antibiotics may be administered.</a:t>
            </a:r>
            <a:endParaRPr lang="ru-RU" sz="3200" dirty="0">
              <a:solidFill>
                <a:srgbClr val="FFFF00"/>
              </a:solidFill>
            </a:endParaRPr>
          </a:p>
          <a:p>
            <a:r>
              <a:rPr lang="en-US" sz="3200" dirty="0">
                <a:solidFill>
                  <a:srgbClr val="FFFF00"/>
                </a:solidFill>
              </a:rPr>
              <a:t>3. If the general condition improves, body temperature returns to normal and the inflammatory parameters lower within 24-48 h, exclusively conservative treatment may be continued.</a:t>
            </a:r>
            <a:endParaRPr lang="ru-RU" sz="3200" dirty="0">
              <a:solidFill>
                <a:srgbClr val="FFFF00"/>
              </a:solidFill>
            </a:endParaRPr>
          </a:p>
        </p:txBody>
      </p:sp>
    </p:spTree>
    <p:extLst>
      <p:ext uri="{BB962C8B-B14F-4D97-AF65-F5344CB8AC3E}">
        <p14:creationId xmlns:p14="http://schemas.microsoft.com/office/powerpoint/2010/main" val="21731695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5477" y="476672"/>
            <a:ext cx="8640960" cy="6001643"/>
          </a:xfrm>
          <a:prstGeom prst="rect">
            <a:avLst/>
          </a:prstGeom>
        </p:spPr>
        <p:txBody>
          <a:bodyPr wrap="square">
            <a:spAutoFit/>
          </a:bodyPr>
          <a:lstStyle/>
          <a:p>
            <a:r>
              <a:rPr lang="en-US" sz="3200" dirty="0">
                <a:solidFill>
                  <a:srgbClr val="FFFF00"/>
                </a:solidFill>
              </a:rPr>
              <a:t>4. On the 6th-7th day of treatment a significant decrease in the fluid space of the abscess was observed in the ultrasound.</a:t>
            </a:r>
            <a:endParaRPr lang="ru-RU" sz="3200" dirty="0">
              <a:solidFill>
                <a:srgbClr val="FFFF00"/>
              </a:solidFill>
            </a:endParaRPr>
          </a:p>
          <a:p>
            <a:r>
              <a:rPr lang="en-US" sz="3200" dirty="0">
                <a:solidFill>
                  <a:srgbClr val="FFFF00"/>
                </a:solidFill>
              </a:rPr>
              <a:t>5. Ultrasound is more efficient at distinguishing an inflammatory infiltration and necrotic tissues from purulent matter than other imaging tests.</a:t>
            </a:r>
            <a:endParaRPr lang="ru-RU" sz="3200" dirty="0">
              <a:solidFill>
                <a:srgbClr val="FFFF00"/>
              </a:solidFill>
            </a:endParaRPr>
          </a:p>
          <a:p>
            <a:r>
              <a:rPr lang="en-US" sz="3200" dirty="0">
                <a:solidFill>
                  <a:srgbClr val="FFFF00"/>
                </a:solidFill>
              </a:rPr>
              <a:t>6. The patients were </a:t>
            </a:r>
            <a:r>
              <a:rPr lang="en-US" sz="3200" dirty="0" err="1">
                <a:solidFill>
                  <a:srgbClr val="FFFF00"/>
                </a:solidFill>
              </a:rPr>
              <a:t>hospitalised</a:t>
            </a:r>
            <a:r>
              <a:rPr lang="en-US" sz="3200" dirty="0">
                <a:solidFill>
                  <a:srgbClr val="FFFF00"/>
                </a:solidFill>
              </a:rPr>
              <a:t> until the inflammatory parameters returned to normal and the symptoms of the abscess in the ultrasound subsided. The subsequent antibiotic therapy lasted up to 3 weeks</a:t>
            </a:r>
            <a:r>
              <a:rPr lang="en-US" dirty="0"/>
              <a:t>.</a:t>
            </a:r>
            <a:endParaRPr lang="ru-RU" dirty="0"/>
          </a:p>
        </p:txBody>
      </p:sp>
    </p:spTree>
    <p:extLst>
      <p:ext uri="{BB962C8B-B14F-4D97-AF65-F5344CB8AC3E}">
        <p14:creationId xmlns:p14="http://schemas.microsoft.com/office/powerpoint/2010/main" val="20073328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7" y="692695"/>
            <a:ext cx="5184577" cy="5184577"/>
          </a:xfrm>
          <a:prstGeom prst="rect">
            <a:avLst/>
          </a:prstGeom>
        </p:spPr>
      </p:pic>
    </p:spTree>
    <p:extLst>
      <p:ext uri="{BB962C8B-B14F-4D97-AF65-F5344CB8AC3E}">
        <p14:creationId xmlns:p14="http://schemas.microsoft.com/office/powerpoint/2010/main" val="16859104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784978"/>
            <a:ext cx="4464496" cy="5288044"/>
          </a:xfrm>
          <a:prstGeom prst="rect">
            <a:avLst/>
          </a:prstGeom>
        </p:spPr>
      </p:pic>
    </p:spTree>
    <p:extLst>
      <p:ext uri="{BB962C8B-B14F-4D97-AF65-F5344CB8AC3E}">
        <p14:creationId xmlns:p14="http://schemas.microsoft.com/office/powerpoint/2010/main" val="31664695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7894" y="1052736"/>
            <a:ext cx="8784976" cy="5139869"/>
          </a:xfrm>
          <a:prstGeom prst="rect">
            <a:avLst/>
          </a:prstGeom>
        </p:spPr>
        <p:txBody>
          <a:bodyPr wrap="square">
            <a:spAutoFit/>
          </a:bodyPr>
          <a:lstStyle/>
          <a:p>
            <a:r>
              <a:rPr lang="en-US" sz="3200" b="1" u="sng" dirty="0" smtClean="0">
                <a:solidFill>
                  <a:srgbClr val="FFFF00"/>
                </a:solidFill>
              </a:rPr>
              <a:t>               </a:t>
            </a:r>
            <a:r>
              <a:rPr lang="uk-UA" sz="4000" b="1" u="sng" dirty="0" err="1" smtClean="0">
                <a:solidFill>
                  <a:srgbClr val="FFFF00"/>
                </a:solidFill>
              </a:rPr>
              <a:t>Retropharyngeal</a:t>
            </a:r>
            <a:r>
              <a:rPr lang="uk-UA" sz="4000" b="1" u="sng" dirty="0" smtClean="0">
                <a:solidFill>
                  <a:srgbClr val="FFFF00"/>
                </a:solidFill>
              </a:rPr>
              <a:t> </a:t>
            </a:r>
            <a:r>
              <a:rPr lang="uk-UA" sz="4000" b="1" u="sng" dirty="0" err="1">
                <a:solidFill>
                  <a:srgbClr val="FFFF00"/>
                </a:solidFill>
              </a:rPr>
              <a:t>Abscess</a:t>
            </a:r>
            <a:endParaRPr lang="ru-RU" sz="4000" dirty="0">
              <a:solidFill>
                <a:srgbClr val="FFFF00"/>
              </a:solidFill>
            </a:endParaRPr>
          </a:p>
          <a:p>
            <a:r>
              <a:rPr lang="uk-UA" sz="3200" b="1" dirty="0" err="1">
                <a:solidFill>
                  <a:srgbClr val="FFFF00"/>
                </a:solidFill>
              </a:rPr>
              <a:t>Anatomic</a:t>
            </a:r>
            <a:r>
              <a:rPr lang="uk-UA" sz="3200" b="1" dirty="0">
                <a:solidFill>
                  <a:srgbClr val="FFFF00"/>
                </a:solidFill>
              </a:rPr>
              <a:t> </a:t>
            </a:r>
            <a:r>
              <a:rPr lang="uk-UA" sz="3200" b="1" dirty="0" err="1">
                <a:solidFill>
                  <a:srgbClr val="FFFF00"/>
                </a:solidFill>
              </a:rPr>
              <a:t>Location</a:t>
            </a:r>
            <a:r>
              <a:rPr lang="uk-UA" sz="3200" b="1"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retropharyngeal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located</a:t>
            </a:r>
            <a:r>
              <a:rPr lang="uk-UA" sz="3200" dirty="0">
                <a:solidFill>
                  <a:srgbClr val="FFFF00"/>
                </a:solidFill>
              </a:rPr>
              <a:t> </a:t>
            </a:r>
            <a:r>
              <a:rPr lang="uk-UA" sz="3200" dirty="0" err="1">
                <a:solidFill>
                  <a:srgbClr val="FFFF00"/>
                </a:solidFill>
              </a:rPr>
              <a:t>posterior</a:t>
            </a:r>
            <a:r>
              <a:rPr lang="uk-UA" sz="3200" dirty="0">
                <a:solidFill>
                  <a:srgbClr val="FFFF00"/>
                </a:solidFill>
              </a:rPr>
              <a:t> </a:t>
            </a:r>
            <a:r>
              <a:rPr lang="uk-UA" sz="3200" dirty="0" err="1">
                <a:solidFill>
                  <a:srgbClr val="FFFF00"/>
                </a:solidFill>
              </a:rPr>
              <a:t>to</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soft</a:t>
            </a:r>
            <a:r>
              <a:rPr lang="uk-UA" sz="3200" dirty="0">
                <a:solidFill>
                  <a:srgbClr val="FFFF00"/>
                </a:solidFill>
              </a:rPr>
              <a:t> </a:t>
            </a:r>
            <a:r>
              <a:rPr lang="uk-UA" sz="3200" dirty="0" err="1">
                <a:solidFill>
                  <a:srgbClr val="FFFF00"/>
                </a:solidFill>
              </a:rPr>
              <a:t>tissue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osterior</a:t>
            </a:r>
            <a:r>
              <a:rPr lang="uk-UA" sz="3200" dirty="0">
                <a:solidFill>
                  <a:srgbClr val="FFFF00"/>
                </a:solidFill>
              </a:rPr>
              <a:t> </a:t>
            </a:r>
            <a:r>
              <a:rPr lang="uk-UA" sz="3200" dirty="0" err="1">
                <a:solidFill>
                  <a:srgbClr val="FFFF00"/>
                </a:solidFill>
              </a:rPr>
              <a:t>wall</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pharynx</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bounded</a:t>
            </a:r>
            <a:r>
              <a:rPr lang="uk-UA" sz="3200" dirty="0">
                <a:solidFill>
                  <a:srgbClr val="FFFF00"/>
                </a:solidFill>
              </a:rPr>
              <a:t> </a:t>
            </a:r>
            <a:r>
              <a:rPr lang="uk-UA" sz="3200" dirty="0" err="1">
                <a:solidFill>
                  <a:srgbClr val="FFFF00"/>
                </a:solidFill>
              </a:rPr>
              <a:t>anteriorly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superior</a:t>
            </a:r>
            <a:r>
              <a:rPr lang="uk-UA" sz="3200" dirty="0">
                <a:solidFill>
                  <a:srgbClr val="FFFF00"/>
                </a:solidFill>
              </a:rPr>
              <a:t> </a:t>
            </a:r>
            <a:r>
              <a:rPr lang="uk-UA" sz="3200" dirty="0" err="1">
                <a:solidFill>
                  <a:srgbClr val="FFFF00"/>
                </a:solidFill>
              </a:rPr>
              <a:t>pharyngeal</a:t>
            </a:r>
            <a:r>
              <a:rPr lang="uk-UA" sz="3200" dirty="0">
                <a:solidFill>
                  <a:srgbClr val="FFFF00"/>
                </a:solidFill>
              </a:rPr>
              <a:t> </a:t>
            </a:r>
            <a:r>
              <a:rPr lang="uk-UA" sz="3200" dirty="0" err="1">
                <a:solidFill>
                  <a:srgbClr val="FFFF00"/>
                </a:solidFill>
              </a:rPr>
              <a:t>constrictor</a:t>
            </a:r>
            <a:r>
              <a:rPr lang="uk-UA" sz="3200" dirty="0">
                <a:solidFill>
                  <a:srgbClr val="FFFF00"/>
                </a:solidFill>
              </a:rPr>
              <a:t> </a:t>
            </a:r>
            <a:r>
              <a:rPr lang="uk-UA" sz="3200" dirty="0" err="1">
                <a:solidFill>
                  <a:srgbClr val="FFFF00"/>
                </a:solidFill>
              </a:rPr>
              <a:t>muscle</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associated</a:t>
            </a:r>
            <a:r>
              <a:rPr lang="uk-UA" sz="3200" dirty="0">
                <a:solidFill>
                  <a:srgbClr val="FFFF00"/>
                </a:solidFill>
              </a:rPr>
              <a:t> </a:t>
            </a:r>
            <a:r>
              <a:rPr lang="uk-UA" sz="3200" dirty="0" err="1">
                <a:solidFill>
                  <a:srgbClr val="FFFF00"/>
                </a:solidFill>
              </a:rPr>
              <a:t>fascia</a:t>
            </a:r>
            <a:r>
              <a:rPr lang="uk-UA" sz="3200" dirty="0">
                <a:solidFill>
                  <a:srgbClr val="FFFF00"/>
                </a:solidFill>
              </a:rPr>
              <a:t>, </a:t>
            </a:r>
            <a:r>
              <a:rPr lang="uk-UA" sz="3200" dirty="0" err="1">
                <a:solidFill>
                  <a:srgbClr val="FFFF00"/>
                </a:solidFill>
              </a:rPr>
              <a:t>posteriorly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prevertebral</a:t>
            </a:r>
            <a:r>
              <a:rPr lang="uk-UA" sz="3200" dirty="0">
                <a:solidFill>
                  <a:srgbClr val="FFFF00"/>
                </a:solidFill>
              </a:rPr>
              <a:t> </a:t>
            </a:r>
            <a:r>
              <a:rPr lang="uk-UA" sz="3200" dirty="0" err="1">
                <a:solidFill>
                  <a:srgbClr val="FFFF00"/>
                </a:solidFill>
              </a:rPr>
              <a:t>fascia</a:t>
            </a:r>
            <a:r>
              <a:rPr lang="uk-UA" sz="3200" dirty="0">
                <a:solidFill>
                  <a:srgbClr val="FFFF00"/>
                </a:solidFill>
              </a:rPr>
              <a:t>, </a:t>
            </a:r>
            <a:r>
              <a:rPr lang="uk-UA" sz="3200" dirty="0" err="1">
                <a:solidFill>
                  <a:srgbClr val="FFFF00"/>
                </a:solidFill>
              </a:rPr>
              <a:t>superiorly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base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skull</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inferiorly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posterior</a:t>
            </a:r>
            <a:endParaRPr lang="ru-RU" sz="3200" dirty="0">
              <a:solidFill>
                <a:srgbClr val="FFFF00"/>
              </a:solidFill>
            </a:endParaRPr>
          </a:p>
          <a:p>
            <a:r>
              <a:rPr lang="uk-UA" sz="3200" dirty="0" err="1">
                <a:solidFill>
                  <a:srgbClr val="FFFF00"/>
                </a:solidFill>
              </a:rPr>
              <a:t>mediastinum</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30559095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132856"/>
            <a:ext cx="7416824" cy="1754326"/>
          </a:xfrm>
          <a:prstGeom prst="rect">
            <a:avLst/>
          </a:prstGeom>
        </p:spPr>
        <p:txBody>
          <a:bodyPr wrap="square">
            <a:spAutoFit/>
          </a:bodyPr>
          <a:lstStyle/>
          <a:p>
            <a:r>
              <a:rPr lang="uk-UA" sz="3600" b="1" dirty="0" err="1">
                <a:solidFill>
                  <a:srgbClr val="FFFF00"/>
                </a:solidFill>
              </a:rPr>
              <a:t>Etiology</a:t>
            </a:r>
            <a:r>
              <a:rPr lang="uk-UA" sz="3600" b="1" dirty="0">
                <a:solidFill>
                  <a:srgbClr val="FFFF00"/>
                </a:solidFill>
              </a:rPr>
              <a:t>. </a:t>
            </a:r>
            <a:r>
              <a:rPr lang="uk-UA" sz="3600" dirty="0" err="1">
                <a:solidFill>
                  <a:srgbClr val="FFFF00"/>
                </a:solidFill>
              </a:rPr>
              <a:t>Infections</a:t>
            </a:r>
            <a:r>
              <a:rPr lang="uk-UA" sz="3600" dirty="0">
                <a:solidFill>
                  <a:srgbClr val="FFFF00"/>
                </a:solidFill>
              </a:rPr>
              <a:t> </a:t>
            </a:r>
            <a:r>
              <a:rPr lang="uk-UA" sz="3600" dirty="0" err="1">
                <a:solidFill>
                  <a:srgbClr val="FFFF00"/>
                </a:solidFill>
              </a:rPr>
              <a:t>of</a:t>
            </a:r>
            <a:r>
              <a:rPr lang="uk-UA" sz="3600" dirty="0">
                <a:solidFill>
                  <a:srgbClr val="FFFF00"/>
                </a:solidFill>
              </a:rPr>
              <a:t> </a:t>
            </a:r>
            <a:r>
              <a:rPr lang="uk-UA" sz="3600" dirty="0" err="1">
                <a:solidFill>
                  <a:srgbClr val="FFFF00"/>
                </a:solidFill>
              </a:rPr>
              <a:t>this</a:t>
            </a:r>
            <a:r>
              <a:rPr lang="uk-UA" sz="3600" dirty="0">
                <a:solidFill>
                  <a:srgbClr val="FFFF00"/>
                </a:solidFill>
              </a:rPr>
              <a:t> </a:t>
            </a:r>
            <a:r>
              <a:rPr lang="uk-UA" sz="3600" dirty="0" err="1">
                <a:solidFill>
                  <a:srgbClr val="FFFF00"/>
                </a:solidFill>
              </a:rPr>
              <a:t>space</a:t>
            </a:r>
            <a:r>
              <a:rPr lang="uk-UA" sz="3600" dirty="0">
                <a:solidFill>
                  <a:srgbClr val="FFFF00"/>
                </a:solidFill>
              </a:rPr>
              <a:t> </a:t>
            </a:r>
            <a:r>
              <a:rPr lang="uk-UA" sz="3600" dirty="0" err="1">
                <a:solidFill>
                  <a:srgbClr val="FFFF00"/>
                </a:solidFill>
              </a:rPr>
              <a:t>originate</a:t>
            </a:r>
            <a:r>
              <a:rPr lang="uk-UA" sz="3600" dirty="0">
                <a:solidFill>
                  <a:srgbClr val="FFFF00"/>
                </a:solidFill>
              </a:rPr>
              <a:t> </a:t>
            </a:r>
            <a:r>
              <a:rPr lang="uk-UA" sz="3600" dirty="0" err="1">
                <a:solidFill>
                  <a:srgbClr val="FFFF00"/>
                </a:solidFill>
              </a:rPr>
              <a:t>in</a:t>
            </a:r>
            <a:r>
              <a:rPr lang="uk-UA" sz="3600" dirty="0">
                <a:solidFill>
                  <a:srgbClr val="FFFF00"/>
                </a:solidFill>
              </a:rPr>
              <a:t> </a:t>
            </a:r>
            <a:r>
              <a:rPr lang="uk-UA" sz="3600" dirty="0" err="1">
                <a:solidFill>
                  <a:srgbClr val="FFFF00"/>
                </a:solidFill>
              </a:rPr>
              <a:t>the</a:t>
            </a:r>
            <a:r>
              <a:rPr lang="uk-UA" sz="3600" dirty="0">
                <a:solidFill>
                  <a:srgbClr val="FFFF00"/>
                </a:solidFill>
              </a:rPr>
              <a:t> </a:t>
            </a:r>
            <a:r>
              <a:rPr lang="uk-UA" sz="3600" dirty="0" err="1">
                <a:solidFill>
                  <a:srgbClr val="FFFF00"/>
                </a:solidFill>
              </a:rPr>
              <a:t>lateral</a:t>
            </a:r>
            <a:r>
              <a:rPr lang="uk-UA" sz="3600" dirty="0">
                <a:solidFill>
                  <a:srgbClr val="FFFF00"/>
                </a:solidFill>
              </a:rPr>
              <a:t> </a:t>
            </a:r>
            <a:r>
              <a:rPr lang="uk-UA" sz="3600" dirty="0" err="1">
                <a:solidFill>
                  <a:srgbClr val="FFFF00"/>
                </a:solidFill>
              </a:rPr>
              <a:t>pharyngeal</a:t>
            </a:r>
            <a:r>
              <a:rPr lang="uk-UA" sz="3600" dirty="0">
                <a:solidFill>
                  <a:srgbClr val="FFFF00"/>
                </a:solidFill>
              </a:rPr>
              <a:t> </a:t>
            </a:r>
            <a:r>
              <a:rPr lang="uk-UA" sz="3600" dirty="0" err="1">
                <a:solidFill>
                  <a:srgbClr val="FFFF00"/>
                </a:solidFill>
              </a:rPr>
              <a:t>space</a:t>
            </a:r>
            <a:r>
              <a:rPr lang="uk-UA" sz="3600" dirty="0">
                <a:solidFill>
                  <a:srgbClr val="FFFF00"/>
                </a:solidFill>
              </a:rPr>
              <a:t>, </a:t>
            </a:r>
            <a:r>
              <a:rPr lang="uk-UA" sz="3600" dirty="0" err="1">
                <a:solidFill>
                  <a:srgbClr val="FFFF00"/>
                </a:solidFill>
              </a:rPr>
              <a:t>which</a:t>
            </a:r>
            <a:r>
              <a:rPr lang="uk-UA" sz="3600" dirty="0">
                <a:solidFill>
                  <a:srgbClr val="FFFF00"/>
                </a:solidFill>
              </a:rPr>
              <a:t> </a:t>
            </a:r>
            <a:r>
              <a:rPr lang="uk-UA" sz="3600" dirty="0" err="1">
                <a:solidFill>
                  <a:srgbClr val="FFFF00"/>
                </a:solidFill>
              </a:rPr>
              <a:t>is</a:t>
            </a:r>
            <a:r>
              <a:rPr lang="uk-UA" sz="3600" dirty="0">
                <a:solidFill>
                  <a:srgbClr val="FFFF00"/>
                </a:solidFill>
              </a:rPr>
              <a:t> </a:t>
            </a:r>
            <a:r>
              <a:rPr lang="uk-UA" sz="3600" dirty="0" err="1">
                <a:solidFill>
                  <a:srgbClr val="FFFF00"/>
                </a:solidFill>
              </a:rPr>
              <a:t>close</a:t>
            </a:r>
            <a:r>
              <a:rPr lang="uk-UA" sz="3600" dirty="0">
                <a:solidFill>
                  <a:srgbClr val="FFFF00"/>
                </a:solidFill>
              </a:rPr>
              <a:t> </a:t>
            </a:r>
            <a:r>
              <a:rPr lang="uk-UA" sz="3600" dirty="0" err="1">
                <a:solidFill>
                  <a:srgbClr val="FFFF00"/>
                </a:solidFill>
              </a:rPr>
              <a:t>by</a:t>
            </a:r>
            <a:r>
              <a:rPr lang="uk-UA" dirty="0"/>
              <a:t>.</a:t>
            </a:r>
            <a:endParaRPr lang="ru-RU" dirty="0"/>
          </a:p>
        </p:txBody>
      </p:sp>
    </p:spTree>
    <p:extLst>
      <p:ext uri="{BB962C8B-B14F-4D97-AF65-F5344CB8AC3E}">
        <p14:creationId xmlns:p14="http://schemas.microsoft.com/office/powerpoint/2010/main" val="2916816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68" y="548680"/>
            <a:ext cx="9144000" cy="6001643"/>
          </a:xfrm>
          <a:prstGeom prst="rect">
            <a:avLst/>
          </a:prstGeom>
        </p:spPr>
        <p:txBody>
          <a:bodyPr wrap="square">
            <a:spAutoFit/>
          </a:bodyPr>
          <a:lstStyle/>
          <a:p>
            <a:r>
              <a:rPr lang="en-US" sz="3200" b="1" dirty="0" smtClean="0">
                <a:solidFill>
                  <a:srgbClr val="FFFF00"/>
                </a:solidFill>
              </a:rPr>
              <a:t>    </a:t>
            </a:r>
            <a:r>
              <a:rPr lang="uk-UA" sz="3200" b="1" dirty="0" err="1" smtClean="0">
                <a:solidFill>
                  <a:srgbClr val="FFFF00"/>
                </a:solidFill>
              </a:rPr>
              <a:t>Clinical</a:t>
            </a:r>
            <a:r>
              <a:rPr lang="uk-UA" sz="3200" b="1" dirty="0" smtClean="0">
                <a:solidFill>
                  <a:srgbClr val="FFFF00"/>
                </a:solidFill>
              </a:rPr>
              <a:t> </a:t>
            </a:r>
            <a:r>
              <a:rPr lang="uk-UA" sz="3200" b="1" dirty="0" err="1">
                <a:solidFill>
                  <a:srgbClr val="FFFF00"/>
                </a:solidFill>
              </a:rPr>
              <a:t>Presentation</a:t>
            </a:r>
            <a:r>
              <a:rPr lang="uk-UA" sz="3200" b="1"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same</a:t>
            </a:r>
            <a:r>
              <a:rPr lang="uk-UA" sz="3200" dirty="0">
                <a:solidFill>
                  <a:srgbClr val="FFFF00"/>
                </a:solidFill>
              </a:rPr>
              <a:t> </a:t>
            </a:r>
            <a:r>
              <a:rPr lang="uk-UA" sz="3200" dirty="0" err="1">
                <a:solidFill>
                  <a:srgbClr val="FFFF00"/>
                </a:solidFill>
              </a:rPr>
              <a:t>symptoms</a:t>
            </a:r>
            <a:r>
              <a:rPr lang="uk-UA" sz="3200" dirty="0">
                <a:solidFill>
                  <a:srgbClr val="FFFF00"/>
                </a:solidFill>
              </a:rPr>
              <a:t> </a:t>
            </a:r>
            <a:r>
              <a:rPr lang="uk-UA" sz="3200" dirty="0" err="1">
                <a:solidFill>
                  <a:srgbClr val="FFFF00"/>
                </a:solidFill>
              </a:rPr>
              <a:t>as</a:t>
            </a:r>
            <a:r>
              <a:rPr lang="uk-UA" sz="3200" dirty="0">
                <a:solidFill>
                  <a:srgbClr val="FFFF00"/>
                </a:solidFill>
              </a:rPr>
              <a:t> </a:t>
            </a:r>
            <a:r>
              <a:rPr lang="uk-UA" sz="3200" dirty="0" err="1">
                <a:solidFill>
                  <a:srgbClr val="FFFF00"/>
                </a:solidFill>
              </a:rPr>
              <a:t>those</a:t>
            </a:r>
            <a:r>
              <a:rPr lang="uk-UA" sz="3200" dirty="0">
                <a:solidFill>
                  <a:srgbClr val="FFFF00"/>
                </a:solidFill>
              </a:rPr>
              <a:t> </a:t>
            </a:r>
            <a:r>
              <a:rPr lang="uk-UA" sz="3200" dirty="0" err="1">
                <a:solidFill>
                  <a:srgbClr val="FFFF00"/>
                </a:solidFill>
              </a:rPr>
              <a:t>present</a:t>
            </a:r>
            <a:r>
              <a:rPr lang="uk-UA" sz="3200"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lateral</a:t>
            </a:r>
            <a:r>
              <a:rPr lang="uk-UA" sz="3200" dirty="0">
                <a:solidFill>
                  <a:srgbClr val="FFFF00"/>
                </a:solidFill>
              </a:rPr>
              <a:t> </a:t>
            </a:r>
            <a:r>
              <a:rPr lang="uk-UA" sz="3200" dirty="0" err="1">
                <a:solidFill>
                  <a:srgbClr val="FFFF00"/>
                </a:solidFill>
              </a:rPr>
              <a:t>pharyngeal</a:t>
            </a:r>
            <a:r>
              <a:rPr lang="uk-UA" sz="3200" dirty="0">
                <a:solidFill>
                  <a:srgbClr val="FFFF00"/>
                </a:solidFill>
              </a:rPr>
              <a:t> </a:t>
            </a:r>
            <a:r>
              <a:rPr lang="uk-UA" sz="3200" dirty="0" err="1">
                <a:solidFill>
                  <a:srgbClr val="FFFF00"/>
                </a:solidFill>
              </a:rPr>
              <a:t>abscess</a:t>
            </a:r>
            <a:r>
              <a:rPr lang="uk-UA" sz="3200" dirty="0">
                <a:solidFill>
                  <a:srgbClr val="FFFF00"/>
                </a:solidFill>
              </a:rPr>
              <a:t> </a:t>
            </a:r>
            <a:r>
              <a:rPr lang="uk-UA" sz="3200" dirty="0" err="1">
                <a:solidFill>
                  <a:srgbClr val="FFFF00"/>
                </a:solidFill>
              </a:rPr>
              <a:t>appear</a:t>
            </a:r>
            <a:r>
              <a:rPr lang="uk-UA" sz="3200" dirty="0">
                <a:solidFill>
                  <a:srgbClr val="FFFF00"/>
                </a:solidFill>
              </a:rPr>
              <a:t> </a:t>
            </a:r>
            <a:r>
              <a:rPr lang="uk-UA" sz="3200" dirty="0" err="1">
                <a:solidFill>
                  <a:srgbClr val="FFFF00"/>
                </a:solidFill>
              </a:rPr>
              <a:t>clinically</a:t>
            </a:r>
            <a:r>
              <a:rPr lang="uk-UA" sz="3200" dirty="0">
                <a:solidFill>
                  <a:srgbClr val="FFFF00"/>
                </a:solidFill>
              </a:rPr>
              <a:t>, </a:t>
            </a:r>
            <a:r>
              <a:rPr lang="uk-UA" sz="3200" dirty="0" err="1">
                <a:solidFill>
                  <a:srgbClr val="FFFF00"/>
                </a:solidFill>
              </a:rPr>
              <a:t>with</a:t>
            </a:r>
            <a:r>
              <a:rPr lang="uk-UA" sz="3200" dirty="0">
                <a:solidFill>
                  <a:srgbClr val="FFFF00"/>
                </a:solidFill>
              </a:rPr>
              <a:t> </a:t>
            </a:r>
            <a:r>
              <a:rPr lang="uk-UA" sz="3200" dirty="0" err="1">
                <a:solidFill>
                  <a:srgbClr val="FFFF00"/>
                </a:solidFill>
              </a:rPr>
              <a:t>even</a:t>
            </a:r>
            <a:r>
              <a:rPr lang="uk-UA" sz="3200" dirty="0">
                <a:solidFill>
                  <a:srgbClr val="FFFF00"/>
                </a:solidFill>
              </a:rPr>
              <a:t> </a:t>
            </a:r>
            <a:r>
              <a:rPr lang="uk-UA" sz="3200" dirty="0" err="1">
                <a:solidFill>
                  <a:srgbClr val="FFFF00"/>
                </a:solidFill>
              </a:rPr>
              <a:t>greater</a:t>
            </a:r>
            <a:r>
              <a:rPr lang="uk-UA" sz="3200" dirty="0">
                <a:solidFill>
                  <a:srgbClr val="FFFF00"/>
                </a:solidFill>
              </a:rPr>
              <a:t> </a:t>
            </a:r>
            <a:r>
              <a:rPr lang="uk-UA" sz="3200" dirty="0" err="1">
                <a:solidFill>
                  <a:srgbClr val="FFFF00"/>
                </a:solidFill>
              </a:rPr>
              <a:t>difficulty</a:t>
            </a:r>
            <a:r>
              <a:rPr lang="uk-UA" sz="3200"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swallowing</a:t>
            </a:r>
            <a:r>
              <a:rPr lang="uk-UA" sz="3200" dirty="0">
                <a:solidFill>
                  <a:srgbClr val="FFFF00"/>
                </a:solidFill>
              </a:rPr>
              <a:t> </a:t>
            </a:r>
            <a:r>
              <a:rPr lang="uk-UA" sz="3200" dirty="0" err="1">
                <a:solidFill>
                  <a:srgbClr val="FFFF00"/>
                </a:solidFill>
              </a:rPr>
              <a:t>though</a:t>
            </a:r>
            <a:r>
              <a:rPr lang="uk-UA" sz="3200" dirty="0">
                <a:solidFill>
                  <a:srgbClr val="FFFF00"/>
                </a:solidFill>
              </a:rPr>
              <a:t>, </a:t>
            </a:r>
            <a:r>
              <a:rPr lang="uk-UA" sz="3200" dirty="0" err="1">
                <a:solidFill>
                  <a:srgbClr val="FFFF00"/>
                </a:solidFill>
              </a:rPr>
              <a:t>due</a:t>
            </a:r>
            <a:r>
              <a:rPr lang="uk-UA" sz="3200" dirty="0">
                <a:solidFill>
                  <a:srgbClr val="FFFF00"/>
                </a:solidFill>
              </a:rPr>
              <a:t> </a:t>
            </a:r>
            <a:r>
              <a:rPr lang="uk-UA" sz="3200" dirty="0" err="1">
                <a:solidFill>
                  <a:srgbClr val="FFFF00"/>
                </a:solidFill>
              </a:rPr>
              <a:t>to</a:t>
            </a:r>
            <a:r>
              <a:rPr lang="uk-UA" sz="3200" dirty="0">
                <a:solidFill>
                  <a:srgbClr val="FFFF00"/>
                </a:solidFill>
              </a:rPr>
              <a:t> </a:t>
            </a:r>
            <a:r>
              <a:rPr lang="uk-UA" sz="3200" dirty="0" err="1">
                <a:solidFill>
                  <a:srgbClr val="FFFF00"/>
                </a:solidFill>
              </a:rPr>
              <a:t>edema</a:t>
            </a:r>
            <a:r>
              <a:rPr lang="uk-UA" sz="3200" dirty="0">
                <a:solidFill>
                  <a:srgbClr val="FFFF00"/>
                </a:solidFill>
              </a:rPr>
              <a:t> </a:t>
            </a:r>
            <a:r>
              <a:rPr lang="uk-UA" sz="3200" dirty="0" err="1">
                <a:solidFill>
                  <a:srgbClr val="FFFF00"/>
                </a:solidFill>
              </a:rPr>
              <a:t>at</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posterior</a:t>
            </a:r>
            <a:r>
              <a:rPr lang="uk-UA" sz="3200" dirty="0">
                <a:solidFill>
                  <a:srgbClr val="FFFF00"/>
                </a:solidFill>
              </a:rPr>
              <a:t> </a:t>
            </a:r>
            <a:r>
              <a:rPr lang="uk-UA" sz="3200" dirty="0" err="1">
                <a:solidFill>
                  <a:srgbClr val="FFFF00"/>
                </a:solidFill>
              </a:rPr>
              <a:t>wall</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pharynx</a:t>
            </a:r>
            <a:r>
              <a:rPr lang="uk-UA" sz="3200" dirty="0">
                <a:solidFill>
                  <a:srgbClr val="FFFF00"/>
                </a:solidFill>
              </a:rPr>
              <a:t>. </a:t>
            </a:r>
            <a:r>
              <a:rPr lang="uk-UA" sz="3200" dirty="0" err="1">
                <a:solidFill>
                  <a:srgbClr val="FFFF00"/>
                </a:solidFill>
              </a:rPr>
              <a:t>If</a:t>
            </a:r>
            <a:r>
              <a:rPr lang="uk-UA" sz="3200" dirty="0">
                <a:solidFill>
                  <a:srgbClr val="FFFF00"/>
                </a:solidFill>
              </a:rPr>
              <a:t> </a:t>
            </a:r>
            <a:r>
              <a:rPr lang="uk-UA" sz="3200" dirty="0" err="1">
                <a:solidFill>
                  <a:srgbClr val="FFFF00"/>
                </a:solidFill>
              </a:rPr>
              <a:t>it</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not</a:t>
            </a:r>
            <a:r>
              <a:rPr lang="uk-UA" sz="3200" dirty="0">
                <a:solidFill>
                  <a:srgbClr val="FFFF00"/>
                </a:solidFill>
              </a:rPr>
              <a:t> </a:t>
            </a:r>
            <a:r>
              <a:rPr lang="uk-UA" sz="3200" dirty="0" err="1">
                <a:solidFill>
                  <a:srgbClr val="FFFF00"/>
                </a:solidFill>
              </a:rPr>
              <a:t>treated</a:t>
            </a:r>
            <a:r>
              <a:rPr lang="uk-UA" sz="3200"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time</a:t>
            </a:r>
            <a:r>
              <a:rPr lang="uk-UA" sz="3200" dirty="0">
                <a:solidFill>
                  <a:srgbClr val="FFFF00"/>
                </a:solidFill>
              </a:rPr>
              <a:t>, </a:t>
            </a:r>
            <a:r>
              <a:rPr lang="uk-UA" sz="3200" dirty="0" err="1">
                <a:solidFill>
                  <a:srgbClr val="FFFF00"/>
                </a:solidFill>
              </a:rPr>
              <a:t>there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smtClean="0">
                <a:solidFill>
                  <a:srgbClr val="FFFF00"/>
                </a:solidFill>
              </a:rPr>
              <a:t>arisk</a:t>
            </a:r>
            <a:r>
              <a:rPr lang="uk-UA" sz="3200" dirty="0" smtClean="0">
                <a:solidFill>
                  <a:srgbClr val="FFFF00"/>
                </a:solidFill>
              </a:rPr>
              <a:t> </a:t>
            </a:r>
            <a:r>
              <a:rPr lang="uk-UA" sz="3200" dirty="0" err="1">
                <a:solidFill>
                  <a:srgbClr val="FFFF00"/>
                </a:solidFill>
              </a:rPr>
              <a:t>of</a:t>
            </a:r>
            <a:r>
              <a:rPr lang="uk-UA" sz="3200" dirty="0">
                <a:solidFill>
                  <a:srgbClr val="FFFF00"/>
                </a:solidFill>
              </a:rPr>
              <a:t>:</a:t>
            </a:r>
            <a:endParaRPr lang="ru-RU" sz="3200" dirty="0">
              <a:solidFill>
                <a:srgbClr val="FFFF00"/>
              </a:solidFill>
            </a:endParaRPr>
          </a:p>
          <a:p>
            <a:pPr lvl="0"/>
            <a:r>
              <a:rPr lang="en-US" sz="3200" dirty="0" smtClean="0">
                <a:solidFill>
                  <a:srgbClr val="FFFF00"/>
                </a:solidFill>
              </a:rPr>
              <a:t>   -</a:t>
            </a:r>
            <a:r>
              <a:rPr lang="uk-UA" sz="3200" dirty="0" err="1" smtClean="0">
                <a:solidFill>
                  <a:srgbClr val="FFFF00"/>
                </a:solidFill>
              </a:rPr>
              <a:t>Obstruction</a:t>
            </a:r>
            <a:r>
              <a:rPr lang="uk-UA" sz="3200" dirty="0" smtClean="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upper</a:t>
            </a:r>
            <a:r>
              <a:rPr lang="uk-UA" sz="3200" dirty="0">
                <a:solidFill>
                  <a:srgbClr val="FFFF00"/>
                </a:solidFill>
              </a:rPr>
              <a:t> </a:t>
            </a:r>
            <a:r>
              <a:rPr lang="uk-UA" sz="3200" dirty="0" err="1">
                <a:solidFill>
                  <a:srgbClr val="FFFF00"/>
                </a:solidFill>
              </a:rPr>
              <a:t>respiratory</a:t>
            </a:r>
            <a:r>
              <a:rPr lang="uk-UA" sz="3200" dirty="0">
                <a:solidFill>
                  <a:srgbClr val="FFFF00"/>
                </a:solidFill>
              </a:rPr>
              <a:t> </a:t>
            </a:r>
            <a:r>
              <a:rPr lang="uk-UA" sz="3200" dirty="0" err="1">
                <a:solidFill>
                  <a:srgbClr val="FFFF00"/>
                </a:solidFill>
              </a:rPr>
              <a:t>tract</a:t>
            </a:r>
            <a:r>
              <a:rPr lang="uk-UA" sz="3200" dirty="0">
                <a:solidFill>
                  <a:srgbClr val="FFFF00"/>
                </a:solidFill>
              </a:rPr>
              <a:t>, </a:t>
            </a:r>
            <a:r>
              <a:rPr lang="uk-UA" sz="3200" dirty="0" err="1">
                <a:solidFill>
                  <a:srgbClr val="FFFF00"/>
                </a:solidFill>
              </a:rPr>
              <a:t>due</a:t>
            </a:r>
            <a:r>
              <a:rPr lang="uk-UA" sz="3200" dirty="0">
                <a:solidFill>
                  <a:srgbClr val="FFFF00"/>
                </a:solidFill>
              </a:rPr>
              <a:t> </a:t>
            </a:r>
            <a:r>
              <a:rPr lang="uk-UA" sz="3200" dirty="0" err="1">
                <a:solidFill>
                  <a:srgbClr val="FFFF00"/>
                </a:solidFill>
              </a:rPr>
              <a:t>to</a:t>
            </a:r>
            <a:r>
              <a:rPr lang="uk-UA" sz="3200" dirty="0">
                <a:solidFill>
                  <a:srgbClr val="FFFF00"/>
                </a:solidFill>
              </a:rPr>
              <a:t> </a:t>
            </a:r>
            <a:r>
              <a:rPr lang="uk-UA" sz="3200" dirty="0" err="1">
                <a:solidFill>
                  <a:srgbClr val="FFFF00"/>
                </a:solidFill>
              </a:rPr>
              <a:t>displacement</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posterior</a:t>
            </a:r>
            <a:r>
              <a:rPr lang="uk-UA" sz="3200" dirty="0">
                <a:solidFill>
                  <a:srgbClr val="FFFF00"/>
                </a:solidFill>
              </a:rPr>
              <a:t> </a:t>
            </a:r>
            <a:r>
              <a:rPr lang="uk-UA" sz="3200" dirty="0" err="1">
                <a:solidFill>
                  <a:srgbClr val="FFFF00"/>
                </a:solidFill>
              </a:rPr>
              <a:t>wall</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pharynx</a:t>
            </a:r>
            <a:r>
              <a:rPr lang="uk-UA" sz="3200" dirty="0">
                <a:solidFill>
                  <a:srgbClr val="FFFF00"/>
                </a:solidFill>
              </a:rPr>
              <a:t> </a:t>
            </a:r>
            <a:r>
              <a:rPr lang="uk-UA" sz="3200" dirty="0" err="1">
                <a:solidFill>
                  <a:srgbClr val="FFFF00"/>
                </a:solidFill>
              </a:rPr>
              <a:t>anteriorly</a:t>
            </a:r>
            <a:r>
              <a:rPr lang="uk-UA" sz="3200" dirty="0">
                <a:solidFill>
                  <a:srgbClr val="FFFF00"/>
                </a:solidFill>
              </a:rPr>
              <a:t>.</a:t>
            </a:r>
            <a:endParaRPr lang="ru-RU" sz="3200" dirty="0">
              <a:solidFill>
                <a:srgbClr val="FFFF00"/>
              </a:solidFill>
            </a:endParaRPr>
          </a:p>
          <a:p>
            <a:pPr lvl="0"/>
            <a:r>
              <a:rPr lang="en-US" sz="3200" dirty="0" smtClean="0">
                <a:solidFill>
                  <a:srgbClr val="FFFF00"/>
                </a:solidFill>
              </a:rPr>
              <a:t>    -</a:t>
            </a:r>
            <a:r>
              <a:rPr lang="uk-UA" sz="3200" dirty="0" err="1" smtClean="0">
                <a:solidFill>
                  <a:srgbClr val="FFFF00"/>
                </a:solidFill>
              </a:rPr>
              <a:t>Rupture</a:t>
            </a:r>
            <a:r>
              <a:rPr lang="uk-UA" sz="3200" dirty="0" smtClean="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abscess</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aspiration</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pus</a:t>
            </a:r>
            <a:r>
              <a:rPr lang="uk-UA" sz="3200" dirty="0">
                <a:solidFill>
                  <a:srgbClr val="FFFF00"/>
                </a:solidFill>
              </a:rPr>
              <a:t> </a:t>
            </a:r>
            <a:r>
              <a:rPr lang="uk-UA" sz="3200" dirty="0" err="1">
                <a:solidFill>
                  <a:srgbClr val="FFFF00"/>
                </a:solidFill>
              </a:rPr>
              <a:t>into</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lungs</a:t>
            </a:r>
            <a:r>
              <a:rPr lang="uk-UA" sz="3200" dirty="0">
                <a:solidFill>
                  <a:srgbClr val="FFFF00"/>
                </a:solidFill>
              </a:rPr>
              <a:t>, </a:t>
            </a:r>
            <a:r>
              <a:rPr lang="uk-UA" sz="3200" dirty="0" err="1">
                <a:solidFill>
                  <a:srgbClr val="FFFF00"/>
                </a:solidFill>
              </a:rPr>
              <a:t>with</a:t>
            </a:r>
            <a:r>
              <a:rPr lang="uk-UA" sz="3200" dirty="0">
                <a:solidFill>
                  <a:srgbClr val="FFFF00"/>
                </a:solidFill>
              </a:rPr>
              <a:t> </a:t>
            </a:r>
            <a:r>
              <a:rPr lang="uk-UA" sz="3200" dirty="0" err="1">
                <a:solidFill>
                  <a:srgbClr val="FFFF00"/>
                </a:solidFill>
              </a:rPr>
              <a:t>asphyxiation</a:t>
            </a:r>
            <a:r>
              <a:rPr lang="uk-UA" sz="3200" dirty="0">
                <a:solidFill>
                  <a:srgbClr val="FFFF00"/>
                </a:solidFill>
              </a:rPr>
              <a:t> </a:t>
            </a:r>
            <a:r>
              <a:rPr lang="uk-UA" sz="3200" dirty="0" err="1">
                <a:solidFill>
                  <a:srgbClr val="FFFF00"/>
                </a:solidFill>
              </a:rPr>
              <a:t>resulting</a:t>
            </a:r>
            <a:r>
              <a:rPr lang="uk-UA" sz="3200" dirty="0">
                <a:solidFill>
                  <a:srgbClr val="FFFF00"/>
                </a:solidFill>
              </a:rPr>
              <a:t>.</a:t>
            </a:r>
            <a:endParaRPr lang="ru-RU" sz="3200" dirty="0">
              <a:solidFill>
                <a:srgbClr val="FFFF00"/>
              </a:solidFill>
            </a:endParaRPr>
          </a:p>
          <a:p>
            <a:pPr lvl="0"/>
            <a:r>
              <a:rPr lang="en-US" sz="3200" dirty="0" smtClean="0">
                <a:solidFill>
                  <a:srgbClr val="FFFF00"/>
                </a:solidFill>
              </a:rPr>
              <a:t>    -</a:t>
            </a:r>
            <a:r>
              <a:rPr lang="uk-UA" sz="3200" dirty="0" err="1" smtClean="0">
                <a:solidFill>
                  <a:srgbClr val="FFFF00"/>
                </a:solidFill>
              </a:rPr>
              <a:t>Spread</a:t>
            </a:r>
            <a:r>
              <a:rPr lang="uk-UA" sz="3200" dirty="0" smtClean="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infection</a:t>
            </a:r>
            <a:r>
              <a:rPr lang="uk-UA" sz="3200" dirty="0">
                <a:solidFill>
                  <a:srgbClr val="FFFF00"/>
                </a:solidFill>
              </a:rPr>
              <a:t> </a:t>
            </a:r>
            <a:r>
              <a:rPr lang="uk-UA" sz="3200" dirty="0" err="1">
                <a:solidFill>
                  <a:srgbClr val="FFFF00"/>
                </a:solidFill>
              </a:rPr>
              <a:t>into</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mediastinum</a:t>
            </a:r>
            <a:r>
              <a:rPr lang="uk-UA" dirty="0"/>
              <a:t>.</a:t>
            </a:r>
            <a:endParaRPr lang="ru-RU" dirty="0"/>
          </a:p>
        </p:txBody>
      </p:sp>
    </p:spTree>
    <p:extLst>
      <p:ext uri="{BB962C8B-B14F-4D97-AF65-F5344CB8AC3E}">
        <p14:creationId xmlns:p14="http://schemas.microsoft.com/office/powerpoint/2010/main" val="4584806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285" y="1412776"/>
            <a:ext cx="8064896" cy="3939540"/>
          </a:xfrm>
          <a:prstGeom prst="rect">
            <a:avLst/>
          </a:prstGeom>
        </p:spPr>
        <p:txBody>
          <a:bodyPr wrap="square">
            <a:spAutoFit/>
          </a:bodyPr>
          <a:lstStyle/>
          <a:p>
            <a:r>
              <a:rPr lang="en-US" sz="4400" b="1" dirty="0" smtClean="0">
                <a:solidFill>
                  <a:srgbClr val="FFFF00"/>
                </a:solidFill>
              </a:rPr>
              <a:t>              </a:t>
            </a:r>
            <a:r>
              <a:rPr lang="uk-UA" sz="4400" b="1" dirty="0" err="1" smtClean="0">
                <a:solidFill>
                  <a:srgbClr val="FFFF00"/>
                </a:solidFill>
              </a:rPr>
              <a:t>Treatment</a:t>
            </a:r>
            <a:r>
              <a:rPr lang="uk-UA" sz="4400" b="1" dirty="0" smtClean="0">
                <a:solidFill>
                  <a:srgbClr val="FFFF00"/>
                </a:solidFill>
              </a:rPr>
              <a:t>.</a:t>
            </a:r>
            <a:endParaRPr lang="en-US" sz="4400" b="1" dirty="0" smtClean="0">
              <a:solidFill>
                <a:srgbClr val="FFFF00"/>
              </a:solidFill>
            </a:endParaRPr>
          </a:p>
          <a:p>
            <a:r>
              <a:rPr lang="en-US" sz="4400" b="1" dirty="0">
                <a:solidFill>
                  <a:srgbClr val="FFFF00"/>
                </a:solidFill>
              </a:rPr>
              <a:t> </a:t>
            </a:r>
            <a:r>
              <a:rPr lang="en-US" sz="4400" b="1" dirty="0" smtClean="0">
                <a:solidFill>
                  <a:srgbClr val="FFFF00"/>
                </a:solidFill>
              </a:rPr>
              <a:t>  </a:t>
            </a:r>
            <a:r>
              <a:rPr lang="uk-UA" sz="3600" b="1" dirty="0" smtClean="0">
                <a:solidFill>
                  <a:srgbClr val="FFFF00"/>
                </a:solidFill>
              </a:rPr>
              <a:t> </a:t>
            </a:r>
            <a:r>
              <a:rPr lang="uk-UA" sz="3600" dirty="0" err="1">
                <a:solidFill>
                  <a:srgbClr val="FFFF00"/>
                </a:solidFill>
              </a:rPr>
              <a:t>Therapy</a:t>
            </a:r>
            <a:r>
              <a:rPr lang="uk-UA" sz="3600" dirty="0">
                <a:solidFill>
                  <a:srgbClr val="FFFF00"/>
                </a:solidFill>
              </a:rPr>
              <a:t> </a:t>
            </a:r>
            <a:r>
              <a:rPr lang="uk-UA" sz="3600" dirty="0" err="1">
                <a:solidFill>
                  <a:srgbClr val="FFFF00"/>
                </a:solidFill>
              </a:rPr>
              <a:t>entails</a:t>
            </a:r>
            <a:r>
              <a:rPr lang="uk-UA" sz="3600" dirty="0">
                <a:solidFill>
                  <a:srgbClr val="FFFF00"/>
                </a:solidFill>
              </a:rPr>
              <a:t> </a:t>
            </a:r>
            <a:r>
              <a:rPr lang="uk-UA" sz="3600" dirty="0" err="1">
                <a:solidFill>
                  <a:srgbClr val="FFFF00"/>
                </a:solidFill>
              </a:rPr>
              <a:t>drainage</a:t>
            </a:r>
            <a:r>
              <a:rPr lang="uk-UA" sz="3600" dirty="0">
                <a:solidFill>
                  <a:srgbClr val="FFFF00"/>
                </a:solidFill>
              </a:rPr>
              <a:t> </a:t>
            </a:r>
            <a:r>
              <a:rPr lang="uk-UA" sz="3600" dirty="0" err="1">
                <a:solidFill>
                  <a:srgbClr val="FFFF00"/>
                </a:solidFill>
              </a:rPr>
              <a:t>through</a:t>
            </a:r>
            <a:r>
              <a:rPr lang="uk-UA" sz="3600" dirty="0">
                <a:solidFill>
                  <a:srgbClr val="FFFF00"/>
                </a:solidFill>
              </a:rPr>
              <a:t> </a:t>
            </a:r>
            <a:r>
              <a:rPr lang="uk-UA" sz="3600" dirty="0" err="1">
                <a:solidFill>
                  <a:srgbClr val="FFFF00"/>
                </a:solidFill>
              </a:rPr>
              <a:t>the</a:t>
            </a:r>
            <a:r>
              <a:rPr lang="uk-UA" sz="3600" dirty="0">
                <a:solidFill>
                  <a:srgbClr val="FFFF00"/>
                </a:solidFill>
              </a:rPr>
              <a:t> </a:t>
            </a:r>
            <a:r>
              <a:rPr lang="uk-UA" sz="3600" dirty="0" err="1">
                <a:solidFill>
                  <a:srgbClr val="FFFF00"/>
                </a:solidFill>
              </a:rPr>
              <a:t>lateral</a:t>
            </a:r>
            <a:r>
              <a:rPr lang="uk-UA" sz="3600" dirty="0">
                <a:solidFill>
                  <a:srgbClr val="FFFF00"/>
                </a:solidFill>
              </a:rPr>
              <a:t> </a:t>
            </a:r>
            <a:r>
              <a:rPr lang="uk-UA" sz="3600" dirty="0" err="1">
                <a:solidFill>
                  <a:srgbClr val="FFFF00"/>
                </a:solidFill>
              </a:rPr>
              <a:t>pharyngeal</a:t>
            </a:r>
            <a:r>
              <a:rPr lang="uk-UA" sz="3600" dirty="0">
                <a:solidFill>
                  <a:srgbClr val="FFFF00"/>
                </a:solidFill>
              </a:rPr>
              <a:t> </a:t>
            </a:r>
            <a:r>
              <a:rPr lang="uk-UA" sz="3600" dirty="0" err="1">
                <a:solidFill>
                  <a:srgbClr val="FFFF00"/>
                </a:solidFill>
              </a:rPr>
              <a:t>space</a:t>
            </a:r>
            <a:r>
              <a:rPr lang="uk-UA" sz="3600" dirty="0">
                <a:solidFill>
                  <a:srgbClr val="FFFF00"/>
                </a:solidFill>
              </a:rPr>
              <a:t>, </a:t>
            </a:r>
            <a:r>
              <a:rPr lang="uk-UA" sz="3600" dirty="0" err="1">
                <a:solidFill>
                  <a:srgbClr val="FFFF00"/>
                </a:solidFill>
              </a:rPr>
              <a:t>which</a:t>
            </a:r>
            <a:r>
              <a:rPr lang="uk-UA" sz="3600" dirty="0">
                <a:solidFill>
                  <a:srgbClr val="FFFF00"/>
                </a:solidFill>
              </a:rPr>
              <a:t> </a:t>
            </a:r>
            <a:r>
              <a:rPr lang="uk-UA" sz="3600" dirty="0" err="1">
                <a:solidFill>
                  <a:srgbClr val="FFFF00"/>
                </a:solidFill>
              </a:rPr>
              <a:t>is</a:t>
            </a:r>
            <a:r>
              <a:rPr lang="uk-UA" sz="3600" dirty="0">
                <a:solidFill>
                  <a:srgbClr val="FFFF00"/>
                </a:solidFill>
              </a:rPr>
              <a:t> </a:t>
            </a:r>
            <a:r>
              <a:rPr lang="uk-UA" sz="3600" dirty="0" err="1">
                <a:solidFill>
                  <a:srgbClr val="FFFF00"/>
                </a:solidFill>
              </a:rPr>
              <a:t>where</a:t>
            </a:r>
            <a:r>
              <a:rPr lang="uk-UA" sz="3600" dirty="0">
                <a:solidFill>
                  <a:srgbClr val="FFFF00"/>
                </a:solidFill>
              </a:rPr>
              <a:t> </a:t>
            </a:r>
            <a:r>
              <a:rPr lang="uk-UA" sz="3600" dirty="0" err="1">
                <a:solidFill>
                  <a:srgbClr val="FFFF00"/>
                </a:solidFill>
              </a:rPr>
              <a:t>the</a:t>
            </a:r>
            <a:r>
              <a:rPr lang="uk-UA" sz="3600" dirty="0">
                <a:solidFill>
                  <a:srgbClr val="FFFF00"/>
                </a:solidFill>
              </a:rPr>
              <a:t> </a:t>
            </a:r>
            <a:r>
              <a:rPr lang="uk-UA" sz="3600" dirty="0" err="1">
                <a:solidFill>
                  <a:srgbClr val="FFFF00"/>
                </a:solidFill>
              </a:rPr>
              <a:t>infection</a:t>
            </a:r>
            <a:r>
              <a:rPr lang="uk-UA" sz="3600" dirty="0">
                <a:solidFill>
                  <a:srgbClr val="FFFF00"/>
                </a:solidFill>
              </a:rPr>
              <a:t> </a:t>
            </a:r>
            <a:r>
              <a:rPr lang="uk-UA" sz="3600" dirty="0" err="1">
                <a:solidFill>
                  <a:srgbClr val="FFFF00"/>
                </a:solidFill>
              </a:rPr>
              <a:t>usually</a:t>
            </a:r>
            <a:r>
              <a:rPr lang="uk-UA" sz="3600" dirty="0">
                <a:solidFill>
                  <a:srgbClr val="FFFF00"/>
                </a:solidFill>
              </a:rPr>
              <a:t> </a:t>
            </a:r>
            <a:r>
              <a:rPr lang="uk-UA" sz="3600" dirty="0" err="1">
                <a:solidFill>
                  <a:srgbClr val="FFFF00"/>
                </a:solidFill>
              </a:rPr>
              <a:t>begins</a:t>
            </a:r>
            <a:r>
              <a:rPr lang="uk-UA" sz="3600" dirty="0">
                <a:solidFill>
                  <a:srgbClr val="FFFF00"/>
                </a:solidFill>
              </a:rPr>
              <a:t>. </a:t>
            </a:r>
            <a:r>
              <a:rPr lang="uk-UA" sz="3600" dirty="0" err="1">
                <a:solidFill>
                  <a:srgbClr val="FFFF00"/>
                </a:solidFill>
              </a:rPr>
              <a:t>Administration</a:t>
            </a:r>
            <a:r>
              <a:rPr lang="uk-UA" sz="3600" dirty="0">
                <a:solidFill>
                  <a:srgbClr val="FFFF00"/>
                </a:solidFill>
              </a:rPr>
              <a:t> </a:t>
            </a:r>
            <a:r>
              <a:rPr lang="uk-UA" sz="3600" dirty="0" err="1">
                <a:solidFill>
                  <a:srgbClr val="FFFF00"/>
                </a:solidFill>
              </a:rPr>
              <a:t>of</a:t>
            </a:r>
            <a:r>
              <a:rPr lang="uk-UA" sz="3600" dirty="0">
                <a:solidFill>
                  <a:srgbClr val="FFFF00"/>
                </a:solidFill>
              </a:rPr>
              <a:t> </a:t>
            </a:r>
            <a:r>
              <a:rPr lang="uk-UA" sz="3600" dirty="0" err="1">
                <a:solidFill>
                  <a:srgbClr val="FFFF00"/>
                </a:solidFill>
              </a:rPr>
              <a:t>antibiotics</a:t>
            </a:r>
            <a:r>
              <a:rPr lang="uk-UA" sz="3600" dirty="0">
                <a:solidFill>
                  <a:srgbClr val="FFFF00"/>
                </a:solidFill>
              </a:rPr>
              <a:t> </a:t>
            </a:r>
            <a:r>
              <a:rPr lang="uk-UA" sz="3600" dirty="0" err="1">
                <a:solidFill>
                  <a:srgbClr val="FFFF00"/>
                </a:solidFill>
              </a:rPr>
              <a:t>is</a:t>
            </a:r>
            <a:r>
              <a:rPr lang="uk-UA" sz="3600" dirty="0">
                <a:solidFill>
                  <a:srgbClr val="FFFF00"/>
                </a:solidFill>
              </a:rPr>
              <a:t> </a:t>
            </a:r>
            <a:r>
              <a:rPr lang="uk-UA" sz="3600" dirty="0" err="1">
                <a:solidFill>
                  <a:srgbClr val="FFFF00"/>
                </a:solidFill>
              </a:rPr>
              <a:t>mandatory</a:t>
            </a:r>
            <a:r>
              <a:rPr lang="uk-UA" dirty="0"/>
              <a:t>.</a:t>
            </a:r>
            <a:endParaRPr lang="ru-RU" dirty="0"/>
          </a:p>
          <a:p>
            <a:r>
              <a:rPr lang="en-US" dirty="0"/>
              <a:t> </a:t>
            </a:r>
            <a:endParaRPr lang="ru-RU" dirty="0"/>
          </a:p>
        </p:txBody>
      </p:sp>
    </p:spTree>
    <p:extLst>
      <p:ext uri="{BB962C8B-B14F-4D97-AF65-F5344CB8AC3E}">
        <p14:creationId xmlns:p14="http://schemas.microsoft.com/office/powerpoint/2010/main" val="31933468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052736"/>
            <a:ext cx="8640960" cy="5016758"/>
          </a:xfrm>
          <a:prstGeom prst="rect">
            <a:avLst/>
          </a:prstGeom>
        </p:spPr>
        <p:txBody>
          <a:bodyPr wrap="square">
            <a:spAutoFit/>
          </a:bodyPr>
          <a:lstStyle/>
          <a:p>
            <a:r>
              <a:rPr lang="en-US" sz="3200" b="1" u="sng" dirty="0" smtClean="0">
                <a:solidFill>
                  <a:srgbClr val="FFFF00"/>
                </a:solidFill>
              </a:rPr>
              <a:t>                       </a:t>
            </a:r>
            <a:r>
              <a:rPr lang="uk-UA" sz="3200" b="1" u="sng" dirty="0" err="1" smtClean="0">
                <a:solidFill>
                  <a:srgbClr val="FFFF00"/>
                </a:solidFill>
              </a:rPr>
              <a:t>Temporal</a:t>
            </a:r>
            <a:r>
              <a:rPr lang="uk-UA" sz="3200" b="1" u="sng" dirty="0" smtClean="0">
                <a:solidFill>
                  <a:srgbClr val="FFFF00"/>
                </a:solidFill>
              </a:rPr>
              <a:t> </a:t>
            </a:r>
            <a:r>
              <a:rPr lang="uk-UA" sz="3200" b="1" u="sng" dirty="0" err="1">
                <a:solidFill>
                  <a:srgbClr val="FFFF00"/>
                </a:solidFill>
              </a:rPr>
              <a:t>Abscess</a:t>
            </a:r>
            <a:endParaRPr lang="ru-RU" sz="3200" dirty="0">
              <a:solidFill>
                <a:srgbClr val="FFFF00"/>
              </a:solidFill>
            </a:endParaRPr>
          </a:p>
          <a:p>
            <a:r>
              <a:rPr lang="en-US" sz="3200" b="1" dirty="0" smtClean="0">
                <a:solidFill>
                  <a:srgbClr val="FFFF00"/>
                </a:solidFill>
              </a:rPr>
              <a:t>   </a:t>
            </a:r>
            <a:r>
              <a:rPr lang="uk-UA" sz="3200" b="1" dirty="0" err="1" smtClean="0">
                <a:solidFill>
                  <a:srgbClr val="FFFF00"/>
                </a:solidFill>
              </a:rPr>
              <a:t>Anatomic</a:t>
            </a:r>
            <a:r>
              <a:rPr lang="uk-UA" sz="3200" b="1" dirty="0" smtClean="0">
                <a:solidFill>
                  <a:srgbClr val="FFFF00"/>
                </a:solidFill>
              </a:rPr>
              <a:t> </a:t>
            </a:r>
            <a:r>
              <a:rPr lang="uk-UA" sz="3200" b="1" dirty="0" err="1">
                <a:solidFill>
                  <a:srgbClr val="FFFF00"/>
                </a:solidFill>
              </a:rPr>
              <a:t>Location</a:t>
            </a:r>
            <a:r>
              <a:rPr lang="uk-UA" sz="3200" b="1"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superior</a:t>
            </a:r>
            <a:r>
              <a:rPr lang="uk-UA" sz="3200" dirty="0">
                <a:solidFill>
                  <a:srgbClr val="FFFF00"/>
                </a:solidFill>
              </a:rPr>
              <a:t> </a:t>
            </a:r>
            <a:r>
              <a:rPr lang="uk-UA" sz="3200" dirty="0" err="1">
                <a:solidFill>
                  <a:srgbClr val="FFFF00"/>
                </a:solidFill>
              </a:rPr>
              <a:t>continuation</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infratemporal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This</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divided</a:t>
            </a:r>
            <a:r>
              <a:rPr lang="uk-UA" sz="3200" dirty="0">
                <a:solidFill>
                  <a:srgbClr val="FFFF00"/>
                </a:solidFill>
              </a:rPr>
              <a:t> </a:t>
            </a:r>
            <a:r>
              <a:rPr lang="uk-UA" sz="3200" dirty="0" err="1">
                <a:solidFill>
                  <a:srgbClr val="FFFF00"/>
                </a:solidFill>
              </a:rPr>
              <a:t>into</a:t>
            </a:r>
            <a:r>
              <a:rPr lang="uk-UA" sz="3200" dirty="0">
                <a:solidFill>
                  <a:srgbClr val="FFFF00"/>
                </a:solidFill>
              </a:rPr>
              <a:t> </a:t>
            </a:r>
            <a:r>
              <a:rPr lang="uk-UA" sz="3200" dirty="0" err="1">
                <a:solidFill>
                  <a:srgbClr val="FFFF00"/>
                </a:solidFill>
              </a:rPr>
              <a:t>superficial</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deep</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spaces</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superficial</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bounded</a:t>
            </a:r>
            <a:r>
              <a:rPr lang="uk-UA" sz="3200" dirty="0">
                <a:solidFill>
                  <a:srgbClr val="FFFF00"/>
                </a:solidFill>
              </a:rPr>
              <a:t> </a:t>
            </a:r>
            <a:r>
              <a:rPr lang="uk-UA" sz="3200" dirty="0" err="1">
                <a:solidFill>
                  <a:srgbClr val="FFFF00"/>
                </a:solidFill>
              </a:rPr>
              <a:t>laterally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fascia</a:t>
            </a:r>
            <a:r>
              <a:rPr lang="uk-UA" sz="3200" dirty="0">
                <a:solidFill>
                  <a:srgbClr val="FFFF00"/>
                </a:solidFill>
              </a:rPr>
              <a:t> </a:t>
            </a:r>
            <a:r>
              <a:rPr lang="uk-UA" sz="3200" dirty="0" err="1">
                <a:solidFill>
                  <a:srgbClr val="FFFF00"/>
                </a:solidFill>
              </a:rPr>
              <a:t>andmedially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temporalismuscle</a:t>
            </a:r>
            <a:r>
              <a:rPr lang="uk-UA" sz="3200" dirty="0">
                <a:solidFill>
                  <a:srgbClr val="FFFF00"/>
                </a:solidFill>
              </a:rPr>
              <a:t>, </a:t>
            </a:r>
            <a:r>
              <a:rPr lang="uk-UA" sz="3200" dirty="0" err="1">
                <a:solidFill>
                  <a:srgbClr val="FFFF00"/>
                </a:solidFill>
              </a:rPr>
              <a:t>while</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deep</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found</a:t>
            </a:r>
            <a:r>
              <a:rPr lang="uk-UA" sz="3200" dirty="0">
                <a:solidFill>
                  <a:srgbClr val="FFFF00"/>
                </a:solidFill>
              </a:rPr>
              <a:t> </a:t>
            </a:r>
            <a:r>
              <a:rPr lang="uk-UA" sz="3200" dirty="0" err="1">
                <a:solidFill>
                  <a:srgbClr val="FFFF00"/>
                </a:solidFill>
              </a:rPr>
              <a:t>between</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medial</a:t>
            </a:r>
            <a:r>
              <a:rPr lang="uk-UA" sz="3200" dirty="0">
                <a:solidFill>
                  <a:srgbClr val="FFFF00"/>
                </a:solidFill>
              </a:rPr>
              <a:t> </a:t>
            </a:r>
            <a:r>
              <a:rPr lang="uk-UA" sz="3200" dirty="0" err="1">
                <a:solidFill>
                  <a:srgbClr val="FFFF00"/>
                </a:solidFill>
              </a:rPr>
              <a:t>surface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temporalis</a:t>
            </a:r>
            <a:r>
              <a:rPr lang="uk-UA" sz="3200" dirty="0">
                <a:solidFill>
                  <a:srgbClr val="FFFF00"/>
                </a:solidFill>
              </a:rPr>
              <a:t> </a:t>
            </a:r>
            <a:r>
              <a:rPr lang="uk-UA" sz="3200" dirty="0" err="1">
                <a:solidFill>
                  <a:srgbClr val="FFFF00"/>
                </a:solidFill>
              </a:rPr>
              <a:t>muscle</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bone</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30832394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916832"/>
            <a:ext cx="7776864" cy="2800767"/>
          </a:xfrm>
          <a:prstGeom prst="rect">
            <a:avLst/>
          </a:prstGeom>
        </p:spPr>
        <p:txBody>
          <a:bodyPr wrap="square">
            <a:spAutoFit/>
          </a:bodyPr>
          <a:lstStyle/>
          <a:p>
            <a:r>
              <a:rPr lang="en-US" sz="4000" b="1" dirty="0" smtClean="0">
                <a:solidFill>
                  <a:srgbClr val="FFFF00"/>
                </a:solidFill>
              </a:rPr>
              <a:t>                     </a:t>
            </a:r>
            <a:r>
              <a:rPr lang="uk-UA" sz="4000" b="1" dirty="0" err="1" smtClean="0">
                <a:solidFill>
                  <a:srgbClr val="FFFF00"/>
                </a:solidFill>
              </a:rPr>
              <a:t>Etiology</a:t>
            </a:r>
            <a:r>
              <a:rPr lang="uk-UA" sz="4000" b="1" dirty="0" smtClean="0">
                <a:solidFill>
                  <a:srgbClr val="FFFF00"/>
                </a:solidFill>
              </a:rPr>
              <a:t>.</a:t>
            </a:r>
            <a:endParaRPr lang="en-US" sz="4000" b="1" dirty="0" smtClean="0">
              <a:solidFill>
                <a:srgbClr val="FFFF00"/>
              </a:solidFill>
            </a:endParaRPr>
          </a:p>
          <a:p>
            <a:r>
              <a:rPr lang="uk-UA" sz="4000" b="1" dirty="0" smtClean="0">
                <a:solidFill>
                  <a:srgbClr val="FFFF00"/>
                </a:solidFill>
              </a:rPr>
              <a:t> </a:t>
            </a:r>
            <a:r>
              <a:rPr lang="en-US" sz="4000" b="1" dirty="0" smtClean="0">
                <a:solidFill>
                  <a:srgbClr val="FFFF00"/>
                </a:solidFill>
              </a:rPr>
              <a:t>  </a:t>
            </a:r>
            <a:r>
              <a:rPr lang="uk-UA" sz="3200" dirty="0" err="1" smtClean="0">
                <a:solidFill>
                  <a:srgbClr val="FFFF00"/>
                </a:solidFill>
              </a:rPr>
              <a:t>Infection</a:t>
            </a:r>
            <a:r>
              <a:rPr lang="uk-UA" sz="3200" dirty="0" smtClean="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caused</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spread</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infection</a:t>
            </a:r>
            <a:r>
              <a:rPr lang="uk-UA" sz="3200" dirty="0">
                <a:solidFill>
                  <a:srgbClr val="FFFF00"/>
                </a:solidFill>
              </a:rPr>
              <a:t> </a:t>
            </a:r>
            <a:r>
              <a:rPr lang="uk-UA" sz="3200" dirty="0" err="1">
                <a:solidFill>
                  <a:srgbClr val="FFFF00"/>
                </a:solidFill>
              </a:rPr>
              <a:t>from</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infratemporal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withwhich</a:t>
            </a:r>
            <a:r>
              <a:rPr lang="uk-UA" sz="3200" dirty="0">
                <a:solidFill>
                  <a:srgbClr val="FFFF00"/>
                </a:solidFill>
              </a:rPr>
              <a:t> </a:t>
            </a:r>
            <a:r>
              <a:rPr lang="uk-UA" sz="3200" dirty="0" err="1">
                <a:solidFill>
                  <a:srgbClr val="FFFF00"/>
                </a:solidFill>
              </a:rPr>
              <a:t>it</a:t>
            </a:r>
            <a:r>
              <a:rPr lang="uk-UA" sz="3200" dirty="0">
                <a:solidFill>
                  <a:srgbClr val="FFFF00"/>
                </a:solidFill>
              </a:rPr>
              <a:t> </a:t>
            </a:r>
            <a:r>
              <a:rPr lang="uk-UA" sz="3200" dirty="0" err="1">
                <a:solidFill>
                  <a:srgbClr val="FFFF00"/>
                </a:solidFill>
              </a:rPr>
              <a:t>communicates</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2222248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2684" y="1988840"/>
            <a:ext cx="7344816" cy="3046988"/>
          </a:xfrm>
          <a:prstGeom prst="rect">
            <a:avLst/>
          </a:prstGeom>
        </p:spPr>
        <p:txBody>
          <a:bodyPr wrap="square">
            <a:spAutoFit/>
          </a:bodyPr>
          <a:lstStyle/>
          <a:p>
            <a:r>
              <a:rPr lang="en-US" sz="3200" b="1" dirty="0" smtClean="0">
                <a:solidFill>
                  <a:srgbClr val="FFFF00"/>
                </a:solidFill>
              </a:rPr>
              <a:t>            </a:t>
            </a:r>
            <a:r>
              <a:rPr lang="uk-UA" sz="3200" b="1" dirty="0" err="1" smtClean="0">
                <a:solidFill>
                  <a:srgbClr val="FFFF00"/>
                </a:solidFill>
              </a:rPr>
              <a:t>Clinical</a:t>
            </a:r>
            <a:r>
              <a:rPr lang="uk-UA" sz="3200" b="1" dirty="0" smtClean="0">
                <a:solidFill>
                  <a:srgbClr val="FFFF00"/>
                </a:solidFill>
              </a:rPr>
              <a:t> </a:t>
            </a:r>
            <a:r>
              <a:rPr lang="uk-UA" sz="3200" b="1" dirty="0" err="1">
                <a:solidFill>
                  <a:srgbClr val="FFFF00"/>
                </a:solidFill>
              </a:rPr>
              <a:t>Presentation</a:t>
            </a:r>
            <a:r>
              <a:rPr lang="uk-UA" sz="3200" b="1" dirty="0" smtClean="0">
                <a:solidFill>
                  <a:srgbClr val="FFFF00"/>
                </a:solidFill>
              </a:rPr>
              <a:t>.</a:t>
            </a:r>
            <a:endParaRPr lang="en-US" sz="3200" b="1" dirty="0" smtClean="0">
              <a:solidFill>
                <a:srgbClr val="FFFF00"/>
              </a:solidFill>
            </a:endParaRPr>
          </a:p>
          <a:p>
            <a:r>
              <a:rPr lang="en-US" sz="3200" b="1" dirty="0">
                <a:solidFill>
                  <a:srgbClr val="FFFF00"/>
                </a:solidFill>
              </a:rPr>
              <a:t> </a:t>
            </a:r>
            <a:r>
              <a:rPr lang="en-US" sz="3200" b="1" dirty="0" smtClean="0">
                <a:solidFill>
                  <a:srgbClr val="FFFF00"/>
                </a:solidFill>
              </a:rPr>
              <a:t> </a:t>
            </a:r>
            <a:r>
              <a:rPr lang="uk-UA" sz="3200" b="1" dirty="0" smtClean="0">
                <a:solidFill>
                  <a:srgbClr val="FFFF00"/>
                </a:solidFill>
              </a:rPr>
              <a:t> </a:t>
            </a:r>
            <a:r>
              <a:rPr lang="uk-UA" sz="3200" dirty="0" err="1">
                <a:solidFill>
                  <a:srgbClr val="FFFF00"/>
                </a:solidFill>
              </a:rPr>
              <a:t>It</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characterized</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painful</a:t>
            </a:r>
            <a:r>
              <a:rPr lang="uk-UA" sz="3200" dirty="0">
                <a:solidFill>
                  <a:srgbClr val="FFFF00"/>
                </a:solidFill>
              </a:rPr>
              <a:t> </a:t>
            </a:r>
            <a:r>
              <a:rPr lang="uk-UA" sz="3200" dirty="0" err="1">
                <a:solidFill>
                  <a:srgbClr val="FFFF00"/>
                </a:solidFill>
              </a:rPr>
              <a:t>edema</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a:solidFill>
                  <a:srgbClr val="FFFF00"/>
                </a:solidFill>
              </a:rPr>
              <a:t>fascia</a:t>
            </a:r>
            <a:r>
              <a:rPr lang="uk-UA" sz="3200" dirty="0">
                <a:solidFill>
                  <a:srgbClr val="FFFF00"/>
                </a:solidFill>
              </a:rPr>
              <a:t>, </a:t>
            </a:r>
            <a:r>
              <a:rPr lang="uk-UA" sz="3200" dirty="0" err="1">
                <a:solidFill>
                  <a:srgbClr val="FFFF00"/>
                </a:solidFill>
              </a:rPr>
              <a:t>trismus</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temporalis</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medial</a:t>
            </a:r>
            <a:r>
              <a:rPr lang="uk-UA" sz="3200" dirty="0">
                <a:solidFill>
                  <a:srgbClr val="FFFF00"/>
                </a:solidFill>
              </a:rPr>
              <a:t> </a:t>
            </a:r>
            <a:r>
              <a:rPr lang="uk-UA" sz="3200" dirty="0" err="1">
                <a:solidFill>
                  <a:srgbClr val="FFFF00"/>
                </a:solidFill>
              </a:rPr>
              <a:t>pterygoid</a:t>
            </a:r>
            <a:r>
              <a:rPr lang="uk-UA" sz="3200" dirty="0">
                <a:solidFill>
                  <a:srgbClr val="FFFF00"/>
                </a:solidFill>
              </a:rPr>
              <a:t> </a:t>
            </a:r>
            <a:r>
              <a:rPr lang="uk-UA" sz="3200" dirty="0" err="1">
                <a:solidFill>
                  <a:srgbClr val="FFFF00"/>
                </a:solidFill>
              </a:rPr>
              <a:t>muscles</a:t>
            </a:r>
            <a:r>
              <a:rPr lang="uk-UA" sz="3200" dirty="0">
                <a:solidFill>
                  <a:srgbClr val="FFFF00"/>
                </a:solidFill>
              </a:rPr>
              <a:t> </a:t>
            </a:r>
            <a:r>
              <a:rPr lang="uk-UA" sz="3200" dirty="0" err="1">
                <a:solidFill>
                  <a:srgbClr val="FFFF00"/>
                </a:solidFill>
              </a:rPr>
              <a:t>are</a:t>
            </a:r>
            <a:r>
              <a:rPr lang="uk-UA" sz="3200" dirty="0">
                <a:solidFill>
                  <a:srgbClr val="FFFF00"/>
                </a:solidFill>
              </a:rPr>
              <a:t> </a:t>
            </a:r>
            <a:r>
              <a:rPr lang="uk-UA" sz="3200" dirty="0" err="1">
                <a:solidFill>
                  <a:srgbClr val="FFFF00"/>
                </a:solidFill>
              </a:rPr>
              <a:t>involved</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pain</a:t>
            </a:r>
            <a:r>
              <a:rPr lang="uk-UA" sz="3200" dirty="0">
                <a:solidFill>
                  <a:srgbClr val="FFFF00"/>
                </a:solidFill>
              </a:rPr>
              <a:t> </a:t>
            </a:r>
            <a:r>
              <a:rPr lang="uk-UA" sz="3200" dirty="0" err="1">
                <a:solidFill>
                  <a:srgbClr val="FFFF00"/>
                </a:solidFill>
              </a:rPr>
              <a:t>during</a:t>
            </a:r>
            <a:r>
              <a:rPr lang="uk-UA" sz="3200" dirty="0">
                <a:solidFill>
                  <a:srgbClr val="FFFF00"/>
                </a:solidFill>
              </a:rPr>
              <a:t> </a:t>
            </a:r>
            <a:r>
              <a:rPr lang="uk-UA" sz="3200" dirty="0" err="1">
                <a:solidFill>
                  <a:srgbClr val="FFFF00"/>
                </a:solidFill>
              </a:rPr>
              <a:t>palpation</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edema</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38203059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03648" y="866909"/>
            <a:ext cx="648072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4000" b="1"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Treatment</a:t>
            </a:r>
            <a:r>
              <a:rPr kumimoji="0" lang="uk-UA"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incision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for</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drainage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performed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horizontally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margin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scalp</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hair</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and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approximatel</a:t>
            </a:r>
            <a:r>
              <a:rPr kumimoji="0" lang="en-US"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i</a:t>
            </a:r>
            <a:r>
              <a:rPr kumimoji="0" lang="en-US" sz="3200" b="0" i="0" u="none" strike="noStrike" cap="none" normalizeH="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3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cm</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above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lang="en-US" sz="3200" dirty="0">
                <a:solidFill>
                  <a:srgbClr val="FFFF00"/>
                </a:solidFill>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zygomatic</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arch</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continues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carefully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between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two</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layers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temporal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fascia</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far</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as</a:t>
            </a:r>
            <a:r>
              <a:rPr lang="en-US" sz="3200" dirty="0">
                <a:solidFill>
                  <a:srgbClr val="FFFF00"/>
                </a:solidFill>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temporalis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muscle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curve</a:t>
            </a:r>
            <a:r>
              <a:rPr kumimoji="0" lang="en-US" sz="3200" b="0" i="0" u="none" strike="noStrike" cap="none" normalizeH="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hemostat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used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to</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drain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abscess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t>
            </a:r>
            <a:endParaRPr kumimoji="0" lang="ru-RU" sz="32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7052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2828834"/>
            <a:ext cx="6341801" cy="830997"/>
          </a:xfrm>
          <a:prstGeom prst="rect">
            <a:avLst/>
          </a:prstGeom>
        </p:spPr>
        <p:txBody>
          <a:bodyPr wrap="none">
            <a:spAutoFit/>
          </a:bodyPr>
          <a:lstStyle/>
          <a:p>
            <a:r>
              <a:rPr lang="uk-UA" sz="4800" b="1" i="1" dirty="0" err="1">
                <a:solidFill>
                  <a:srgbClr val="FFFF00"/>
                </a:solidFill>
              </a:rPr>
              <a:t>Infratemporal</a:t>
            </a:r>
            <a:r>
              <a:rPr lang="uk-UA" sz="4800" b="1" i="1" dirty="0">
                <a:solidFill>
                  <a:srgbClr val="FFFF00"/>
                </a:solidFill>
              </a:rPr>
              <a:t> </a:t>
            </a:r>
            <a:r>
              <a:rPr lang="uk-UA" sz="4800" b="1" i="1" dirty="0" err="1">
                <a:solidFill>
                  <a:srgbClr val="FFFF00"/>
                </a:solidFill>
              </a:rPr>
              <a:t>Abscess</a:t>
            </a:r>
            <a:endParaRPr lang="ru-RU" sz="4800" dirty="0">
              <a:solidFill>
                <a:srgbClr val="FFFF00"/>
              </a:solidFill>
            </a:endParaRPr>
          </a:p>
        </p:txBody>
      </p:sp>
    </p:spTree>
    <p:extLst>
      <p:ext uri="{BB962C8B-B14F-4D97-AF65-F5344CB8AC3E}">
        <p14:creationId xmlns:p14="http://schemas.microsoft.com/office/powerpoint/2010/main" val="309996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389" y="188640"/>
            <a:ext cx="8964488" cy="6678751"/>
          </a:xfrm>
          <a:prstGeom prst="rect">
            <a:avLst/>
          </a:prstGeom>
        </p:spPr>
        <p:txBody>
          <a:bodyPr wrap="square">
            <a:spAutoFit/>
          </a:bodyPr>
          <a:lstStyle/>
          <a:p>
            <a:r>
              <a:rPr lang="en-US" sz="3200" b="1" dirty="0" smtClean="0">
                <a:solidFill>
                  <a:srgbClr val="FFFF00"/>
                </a:solidFill>
              </a:rPr>
              <a:t>   </a:t>
            </a:r>
            <a:r>
              <a:rPr lang="uk-UA" sz="3200" b="1" dirty="0" err="1" smtClean="0">
                <a:solidFill>
                  <a:srgbClr val="FFFF00"/>
                </a:solidFill>
              </a:rPr>
              <a:t>Anatomic</a:t>
            </a:r>
            <a:r>
              <a:rPr lang="uk-UA" sz="3200" b="1" dirty="0" smtClean="0">
                <a:solidFill>
                  <a:srgbClr val="FFFF00"/>
                </a:solidFill>
              </a:rPr>
              <a:t> </a:t>
            </a:r>
            <a:r>
              <a:rPr lang="uk-UA" sz="3200" b="1" dirty="0" err="1">
                <a:solidFill>
                  <a:srgbClr val="FFFF00"/>
                </a:solidFill>
              </a:rPr>
              <a:t>Location</a:t>
            </a:r>
            <a:r>
              <a:rPr lang="uk-UA" sz="3200" b="1"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which</a:t>
            </a:r>
            <a:r>
              <a:rPr lang="uk-UA" sz="3200" dirty="0">
                <a:solidFill>
                  <a:srgbClr val="FFFF00"/>
                </a:solidFill>
              </a:rPr>
              <a:t> </a:t>
            </a:r>
            <a:r>
              <a:rPr lang="uk-UA" sz="3200" dirty="0" err="1">
                <a:solidFill>
                  <a:srgbClr val="FFFF00"/>
                </a:solidFill>
              </a:rPr>
              <a:t>this</a:t>
            </a:r>
            <a:r>
              <a:rPr lang="uk-UA" sz="3200" dirty="0">
                <a:solidFill>
                  <a:srgbClr val="FFFF00"/>
                </a:solidFill>
              </a:rPr>
              <a:t> </a:t>
            </a:r>
            <a:r>
              <a:rPr lang="uk-UA" sz="3200" dirty="0" err="1">
                <a:solidFill>
                  <a:srgbClr val="FFFF00"/>
                </a:solidFill>
              </a:rPr>
              <a:t>abscess</a:t>
            </a:r>
            <a:r>
              <a:rPr lang="uk-UA" sz="3200" dirty="0">
                <a:solidFill>
                  <a:srgbClr val="FFFF00"/>
                </a:solidFill>
              </a:rPr>
              <a:t> </a:t>
            </a:r>
            <a:r>
              <a:rPr lang="uk-UA" sz="3200" dirty="0" err="1">
                <a:solidFill>
                  <a:srgbClr val="FFFF00"/>
                </a:solidFill>
              </a:rPr>
              <a:t>develops</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superior</a:t>
            </a:r>
            <a:r>
              <a:rPr lang="uk-UA" sz="3200" dirty="0">
                <a:solidFill>
                  <a:srgbClr val="FFFF00"/>
                </a:solidFill>
              </a:rPr>
              <a:t> </a:t>
            </a:r>
            <a:r>
              <a:rPr lang="uk-UA" sz="3200" dirty="0" err="1">
                <a:solidFill>
                  <a:srgbClr val="FFFF00"/>
                </a:solidFill>
              </a:rPr>
              <a:t>extension</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pterygomandibular</a:t>
            </a:r>
            <a:r>
              <a:rPr lang="uk-UA" sz="44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Laterally</a:t>
            </a:r>
            <a:r>
              <a:rPr lang="uk-UA" sz="3200" dirty="0">
                <a:solidFill>
                  <a:srgbClr val="FFFF00"/>
                </a:solidFill>
              </a:rPr>
              <a:t>, </a:t>
            </a:r>
            <a:r>
              <a:rPr lang="uk-UA" sz="3200" dirty="0" err="1">
                <a:solidFill>
                  <a:srgbClr val="FFFF00"/>
                </a:solidFill>
              </a:rPr>
              <a:t>this</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bounded</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ramus</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mandible</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temporalis</a:t>
            </a:r>
            <a:r>
              <a:rPr lang="uk-UA" sz="3200" dirty="0">
                <a:solidFill>
                  <a:srgbClr val="FFFF00"/>
                </a:solidFill>
              </a:rPr>
              <a:t> </a:t>
            </a:r>
            <a:r>
              <a:rPr lang="uk-UA" sz="3200" dirty="0" err="1">
                <a:solidFill>
                  <a:srgbClr val="FFFF00"/>
                </a:solidFill>
              </a:rPr>
              <a:t>muscle</a:t>
            </a:r>
            <a:r>
              <a:rPr lang="uk-UA" sz="3200" dirty="0">
                <a:solidFill>
                  <a:srgbClr val="FFFF00"/>
                </a:solidFill>
              </a:rPr>
              <a:t>, </a:t>
            </a:r>
            <a:r>
              <a:rPr lang="uk-UA" sz="3200" dirty="0" err="1">
                <a:solidFill>
                  <a:srgbClr val="FFFF00"/>
                </a:solidFill>
              </a:rPr>
              <a:t>while</a:t>
            </a:r>
            <a:r>
              <a:rPr lang="uk-UA" sz="3200" dirty="0">
                <a:solidFill>
                  <a:srgbClr val="FFFF00"/>
                </a:solidFill>
              </a:rPr>
              <a:t> </a:t>
            </a:r>
            <a:r>
              <a:rPr lang="uk-UA" sz="3200" dirty="0" err="1">
                <a:solidFill>
                  <a:srgbClr val="FFFF00"/>
                </a:solidFill>
              </a:rPr>
              <a:t>medially</a:t>
            </a:r>
            <a:r>
              <a:rPr lang="uk-UA" sz="3200" dirty="0">
                <a:solidFill>
                  <a:srgbClr val="FFFF00"/>
                </a:solidFill>
              </a:rPr>
              <a:t>, </a:t>
            </a:r>
            <a:r>
              <a:rPr lang="uk-UA" sz="3200" dirty="0" err="1">
                <a:solidFill>
                  <a:srgbClr val="FFFF00"/>
                </a:solidFill>
              </a:rPr>
              <a:t>it</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bounded</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themedial</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lateral</a:t>
            </a:r>
            <a:r>
              <a:rPr lang="uk-UA" sz="3200" dirty="0">
                <a:solidFill>
                  <a:srgbClr val="FFFF00"/>
                </a:solidFill>
              </a:rPr>
              <a:t> </a:t>
            </a:r>
            <a:r>
              <a:rPr lang="uk-UA" sz="3200" dirty="0" err="1">
                <a:solidFill>
                  <a:srgbClr val="FFFF00"/>
                </a:solidFill>
              </a:rPr>
              <a:t>pterygoid</a:t>
            </a:r>
            <a:r>
              <a:rPr lang="uk-UA" sz="3200" dirty="0">
                <a:solidFill>
                  <a:srgbClr val="FFFF00"/>
                </a:solidFill>
              </a:rPr>
              <a:t> </a:t>
            </a:r>
            <a:r>
              <a:rPr lang="uk-UA" sz="3200" dirty="0" err="1">
                <a:solidFill>
                  <a:srgbClr val="FFFF00"/>
                </a:solidFill>
              </a:rPr>
              <a:t>muscles</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continuous</a:t>
            </a:r>
            <a:r>
              <a:rPr lang="uk-UA" sz="3200" dirty="0">
                <a:solidFill>
                  <a:srgbClr val="FFFF00"/>
                </a:solidFill>
              </a:rPr>
              <a:t> </a:t>
            </a:r>
            <a:r>
              <a:rPr lang="uk-UA" sz="3200" dirty="0" err="1">
                <a:solidFill>
                  <a:srgbClr val="FFFF00"/>
                </a:solidFill>
              </a:rPr>
              <a:t>with</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temporal</a:t>
            </a:r>
            <a:r>
              <a:rPr lang="uk-UA" sz="3200" dirty="0">
                <a:solidFill>
                  <a:srgbClr val="FFFF00"/>
                </a:solidFill>
              </a:rPr>
              <a:t> </a:t>
            </a:r>
            <a:r>
              <a:rPr lang="uk-UA" sz="3200" dirty="0" err="1" smtClean="0">
                <a:solidFill>
                  <a:srgbClr val="FFFF00"/>
                </a:solidFill>
              </a:rPr>
              <a:t>fossa.Important</a:t>
            </a:r>
            <a:r>
              <a:rPr lang="uk-UA" sz="3200" dirty="0" smtClean="0">
                <a:solidFill>
                  <a:srgbClr val="FFFF00"/>
                </a:solidFill>
              </a:rPr>
              <a:t> </a:t>
            </a:r>
            <a:r>
              <a:rPr lang="uk-UA" sz="3200" dirty="0" err="1">
                <a:solidFill>
                  <a:srgbClr val="FFFF00"/>
                </a:solidFill>
              </a:rPr>
              <a:t>anatomic</a:t>
            </a:r>
            <a:r>
              <a:rPr lang="uk-UA" sz="3200" dirty="0">
                <a:solidFill>
                  <a:srgbClr val="FFFF00"/>
                </a:solidFill>
              </a:rPr>
              <a:t> </a:t>
            </a:r>
            <a:r>
              <a:rPr lang="uk-UA" sz="3200" dirty="0" err="1">
                <a:solidFill>
                  <a:srgbClr val="FFFF00"/>
                </a:solidFill>
              </a:rPr>
              <a:t>structures</a:t>
            </a:r>
            <a:r>
              <a:rPr lang="uk-UA" sz="3200" dirty="0">
                <a:solidFill>
                  <a:srgbClr val="FFFF00"/>
                </a:solidFill>
              </a:rPr>
              <a:t>, </a:t>
            </a:r>
            <a:r>
              <a:rPr lang="uk-UA" sz="3200" dirty="0" err="1">
                <a:solidFill>
                  <a:srgbClr val="FFFF00"/>
                </a:solidFill>
              </a:rPr>
              <a:t>such</a:t>
            </a:r>
            <a:r>
              <a:rPr lang="uk-UA" sz="3200" dirty="0">
                <a:solidFill>
                  <a:srgbClr val="FFFF00"/>
                </a:solidFill>
              </a:rPr>
              <a:t> </a:t>
            </a:r>
            <a:r>
              <a:rPr lang="uk-UA" sz="3200" dirty="0" err="1">
                <a:solidFill>
                  <a:srgbClr val="FFFF00"/>
                </a:solidFill>
              </a:rPr>
              <a:t>as</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smtClean="0">
                <a:solidFill>
                  <a:srgbClr val="FFFF00"/>
                </a:solidFill>
              </a:rPr>
              <a:t>mandibular</a:t>
            </a:r>
            <a:r>
              <a:rPr lang="en-US" sz="3200" dirty="0">
                <a:solidFill>
                  <a:srgbClr val="FFFF00"/>
                </a:solidFill>
              </a:rPr>
              <a:t> </a:t>
            </a:r>
            <a:r>
              <a:rPr lang="uk-UA" sz="3200" dirty="0" err="1" smtClean="0">
                <a:solidFill>
                  <a:srgbClr val="FFFF00"/>
                </a:solidFill>
              </a:rPr>
              <a:t>nerve</a:t>
            </a:r>
            <a:r>
              <a:rPr lang="uk-UA" sz="3200" dirty="0">
                <a:solidFill>
                  <a:srgbClr val="FFFF00"/>
                </a:solidFill>
              </a:rPr>
              <a:t>, </a:t>
            </a:r>
            <a:r>
              <a:rPr lang="uk-UA" sz="3200" dirty="0" err="1">
                <a:solidFill>
                  <a:srgbClr val="FFFF00"/>
                </a:solidFill>
              </a:rPr>
              <a:t>mylohyoid</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lingual</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buccal</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chorda</a:t>
            </a:r>
            <a:r>
              <a:rPr lang="uk-UA" sz="3200" dirty="0">
                <a:solidFill>
                  <a:srgbClr val="FFFF00"/>
                </a:solidFill>
              </a:rPr>
              <a:t> </a:t>
            </a:r>
            <a:r>
              <a:rPr lang="uk-UA" sz="3200" dirty="0" err="1">
                <a:solidFill>
                  <a:srgbClr val="FFFF00"/>
                </a:solidFill>
              </a:rPr>
              <a:t>tympani</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maxillary</a:t>
            </a:r>
            <a:r>
              <a:rPr lang="uk-UA" sz="3200" dirty="0">
                <a:solidFill>
                  <a:srgbClr val="FFFF00"/>
                </a:solidFill>
              </a:rPr>
              <a:t> </a:t>
            </a:r>
            <a:r>
              <a:rPr lang="uk-UA" sz="3200" dirty="0" err="1">
                <a:solidFill>
                  <a:srgbClr val="FFFF00"/>
                </a:solidFill>
              </a:rPr>
              <a:t>artery</a:t>
            </a:r>
            <a:r>
              <a:rPr lang="uk-UA" sz="3200" dirty="0">
                <a:solidFill>
                  <a:srgbClr val="FFFF00"/>
                </a:solidFill>
              </a:rPr>
              <a:t>, </a:t>
            </a:r>
            <a:r>
              <a:rPr lang="uk-UA" sz="3200" dirty="0" err="1">
                <a:solidFill>
                  <a:srgbClr val="FFFF00"/>
                </a:solidFill>
              </a:rPr>
              <a:t>are</a:t>
            </a:r>
            <a:r>
              <a:rPr lang="uk-UA" sz="3200" dirty="0">
                <a:solidFill>
                  <a:srgbClr val="FFFF00"/>
                </a:solidFill>
              </a:rPr>
              <a:t> </a:t>
            </a:r>
            <a:r>
              <a:rPr lang="uk-UA" sz="3200" dirty="0" err="1">
                <a:solidFill>
                  <a:srgbClr val="FFFF00"/>
                </a:solidFill>
              </a:rPr>
              <a:t>found</a:t>
            </a:r>
            <a:r>
              <a:rPr lang="uk-UA" sz="3200"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this</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Part</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pterygoid</a:t>
            </a:r>
            <a:r>
              <a:rPr lang="uk-UA" sz="3200" dirty="0">
                <a:solidFill>
                  <a:srgbClr val="FFFF00"/>
                </a:solidFill>
              </a:rPr>
              <a:t> </a:t>
            </a:r>
            <a:r>
              <a:rPr lang="uk-UA" sz="3200" dirty="0" err="1">
                <a:solidFill>
                  <a:srgbClr val="FFFF00"/>
                </a:solidFill>
              </a:rPr>
              <a:t>venous</a:t>
            </a:r>
            <a:r>
              <a:rPr lang="uk-UA" sz="3200" dirty="0">
                <a:solidFill>
                  <a:srgbClr val="FFFF00"/>
                </a:solidFill>
              </a:rPr>
              <a:t> </a:t>
            </a:r>
            <a:r>
              <a:rPr lang="uk-UA" sz="3200" dirty="0" err="1">
                <a:solidFill>
                  <a:srgbClr val="FFFF00"/>
                </a:solidFill>
              </a:rPr>
              <a:t>plexus</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also</a:t>
            </a:r>
            <a:r>
              <a:rPr lang="uk-UA" sz="3200" dirty="0">
                <a:solidFill>
                  <a:srgbClr val="FFFF00"/>
                </a:solidFill>
              </a:rPr>
              <a:t> </a:t>
            </a:r>
            <a:r>
              <a:rPr lang="uk-UA" sz="3200" dirty="0" err="1">
                <a:solidFill>
                  <a:srgbClr val="FFFF00"/>
                </a:solidFill>
              </a:rPr>
              <a:t>found</a:t>
            </a:r>
            <a:r>
              <a:rPr lang="uk-UA" sz="3200" dirty="0">
                <a:solidFill>
                  <a:srgbClr val="FFFF00"/>
                </a:solidFill>
              </a:rPr>
              <a:t> </a:t>
            </a:r>
            <a:r>
              <a:rPr lang="uk-UA" sz="3200" dirty="0" err="1">
                <a:solidFill>
                  <a:srgbClr val="FFFF00"/>
                </a:solidFill>
              </a:rPr>
              <a:t>inside</a:t>
            </a:r>
            <a:r>
              <a:rPr lang="uk-UA" sz="3200" dirty="0">
                <a:solidFill>
                  <a:srgbClr val="FFFF00"/>
                </a:solidFill>
              </a:rPr>
              <a:t> </a:t>
            </a:r>
            <a:r>
              <a:rPr lang="uk-UA" sz="3200" dirty="0" err="1">
                <a:solidFill>
                  <a:srgbClr val="FFFF00"/>
                </a:solidFill>
              </a:rPr>
              <a:t>this</a:t>
            </a:r>
            <a:r>
              <a:rPr lang="uk-UA" sz="3200" dirty="0">
                <a:solidFill>
                  <a:srgbClr val="FFFF00"/>
                </a:solidFill>
              </a:rPr>
              <a:t> </a:t>
            </a:r>
            <a:r>
              <a:rPr lang="uk-UA" sz="3200" dirty="0" err="1">
                <a:solidFill>
                  <a:srgbClr val="FFFF00"/>
                </a:solidFill>
              </a:rPr>
              <a:t>space</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1337673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6184" y="1012670"/>
            <a:ext cx="6284167" cy="4792594"/>
          </a:xfrm>
          <a:prstGeom prst="rect">
            <a:avLst/>
          </a:prstGeom>
        </p:spPr>
      </p:pic>
    </p:spTree>
    <p:extLst>
      <p:ext uri="{BB962C8B-B14F-4D97-AF65-F5344CB8AC3E}">
        <p14:creationId xmlns:p14="http://schemas.microsoft.com/office/powerpoint/2010/main" val="1061052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5" y="1196751"/>
            <a:ext cx="4608513" cy="4608513"/>
          </a:xfrm>
          <a:prstGeom prst="rect">
            <a:avLst/>
          </a:prstGeom>
        </p:spPr>
      </p:pic>
    </p:spTree>
    <p:extLst>
      <p:ext uri="{BB962C8B-B14F-4D97-AF65-F5344CB8AC3E}">
        <p14:creationId xmlns:p14="http://schemas.microsoft.com/office/powerpoint/2010/main" val="938445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5700" y="1217605"/>
            <a:ext cx="6028628" cy="4515651"/>
          </a:xfrm>
          <a:prstGeom prst="rect">
            <a:avLst/>
          </a:prstGeom>
        </p:spPr>
      </p:pic>
    </p:spTree>
    <p:extLst>
      <p:ext uri="{BB962C8B-B14F-4D97-AF65-F5344CB8AC3E}">
        <p14:creationId xmlns:p14="http://schemas.microsoft.com/office/powerpoint/2010/main" val="675349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9571" y="1556792"/>
            <a:ext cx="7848872" cy="4031873"/>
          </a:xfrm>
          <a:prstGeom prst="rect">
            <a:avLst/>
          </a:prstGeom>
        </p:spPr>
        <p:txBody>
          <a:bodyPr wrap="square">
            <a:spAutoFit/>
          </a:bodyPr>
          <a:lstStyle/>
          <a:p>
            <a:r>
              <a:rPr lang="uk-UA" sz="3200" b="1" dirty="0" err="1">
                <a:solidFill>
                  <a:srgbClr val="FFFF00"/>
                </a:solidFill>
              </a:rPr>
              <a:t>Etiology</a:t>
            </a:r>
            <a:r>
              <a:rPr lang="uk-UA" sz="3200" b="1" dirty="0">
                <a:solidFill>
                  <a:srgbClr val="FFFF00"/>
                </a:solidFill>
              </a:rPr>
              <a:t>. </a:t>
            </a:r>
            <a:r>
              <a:rPr lang="uk-UA" sz="3200" dirty="0" err="1">
                <a:solidFill>
                  <a:srgbClr val="FFFF00"/>
                </a:solidFill>
              </a:rPr>
              <a:t>Infections</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infratemporal</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may</a:t>
            </a:r>
            <a:r>
              <a:rPr lang="uk-UA" sz="3200" dirty="0">
                <a:solidFill>
                  <a:srgbClr val="FFFF00"/>
                </a:solidFill>
              </a:rPr>
              <a:t> </a:t>
            </a:r>
            <a:r>
              <a:rPr lang="uk-UA" sz="3200" dirty="0" err="1">
                <a:solidFill>
                  <a:srgbClr val="FFFF00"/>
                </a:solidFill>
              </a:rPr>
              <a:t>be</a:t>
            </a:r>
            <a:r>
              <a:rPr lang="uk-UA" sz="3200" dirty="0">
                <a:solidFill>
                  <a:srgbClr val="FFFF00"/>
                </a:solidFill>
              </a:rPr>
              <a:t> </a:t>
            </a:r>
            <a:r>
              <a:rPr lang="uk-UA" sz="3200" dirty="0" err="1">
                <a:solidFill>
                  <a:srgbClr val="FFFF00"/>
                </a:solidFill>
              </a:rPr>
              <a:t>caused</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infected</a:t>
            </a:r>
            <a:r>
              <a:rPr lang="uk-UA" sz="3200" dirty="0">
                <a:solidFill>
                  <a:srgbClr val="FFFF00"/>
                </a:solidFill>
              </a:rPr>
              <a:t> </a:t>
            </a:r>
            <a:r>
              <a:rPr lang="uk-UA" sz="3200" dirty="0" err="1">
                <a:solidFill>
                  <a:srgbClr val="FFFF00"/>
                </a:solidFill>
              </a:rPr>
              <a:t>root</a:t>
            </a:r>
            <a:r>
              <a:rPr lang="uk-UA" sz="3200" dirty="0">
                <a:solidFill>
                  <a:srgbClr val="FFFF00"/>
                </a:solidFill>
              </a:rPr>
              <a:t> </a:t>
            </a:r>
            <a:r>
              <a:rPr lang="uk-UA" sz="3200" dirty="0" err="1">
                <a:solidFill>
                  <a:srgbClr val="FFFF00"/>
                </a:solidFill>
              </a:rPr>
              <a:t>canals</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posterior</a:t>
            </a:r>
            <a:r>
              <a:rPr lang="uk-UA" sz="3200" dirty="0">
                <a:solidFill>
                  <a:srgbClr val="FFFF00"/>
                </a:solidFill>
              </a:rPr>
              <a:t> </a:t>
            </a:r>
            <a:r>
              <a:rPr lang="uk-UA" sz="3200" dirty="0" err="1">
                <a:solidFill>
                  <a:srgbClr val="FFFF00"/>
                </a:solidFill>
              </a:rPr>
              <a:t>teeth</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maxilla</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mandible</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way</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pterygomandibular</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andmay</a:t>
            </a:r>
            <a:r>
              <a:rPr lang="uk-UA" sz="3200" dirty="0">
                <a:solidFill>
                  <a:srgbClr val="FFFF00"/>
                </a:solidFill>
              </a:rPr>
              <a:t> </a:t>
            </a:r>
            <a:r>
              <a:rPr lang="uk-UA" sz="3200" dirty="0" err="1">
                <a:solidFill>
                  <a:srgbClr val="FFFF00"/>
                </a:solidFill>
              </a:rPr>
              <a:t>also</a:t>
            </a:r>
            <a:r>
              <a:rPr lang="uk-UA" sz="3200" dirty="0">
                <a:solidFill>
                  <a:srgbClr val="FFFF00"/>
                </a:solidFill>
              </a:rPr>
              <a:t> </a:t>
            </a:r>
            <a:r>
              <a:rPr lang="uk-UA" sz="3200" dirty="0" err="1">
                <a:solidFill>
                  <a:srgbClr val="FFFF00"/>
                </a:solidFill>
              </a:rPr>
              <a:t>be</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result</a:t>
            </a:r>
            <a:r>
              <a:rPr lang="uk-UA" sz="3200" dirty="0">
                <a:solidFill>
                  <a:srgbClr val="FFFF00"/>
                </a:solidFill>
              </a:rPr>
              <a:t> </a:t>
            </a:r>
            <a:r>
              <a:rPr lang="uk-UA" sz="3200" dirty="0" err="1">
                <a:solidFill>
                  <a:srgbClr val="FFFF00"/>
                </a:solidFill>
              </a:rPr>
              <a:t>of</a:t>
            </a:r>
            <a:r>
              <a:rPr lang="uk-UA" sz="3200" dirty="0">
                <a:solidFill>
                  <a:srgbClr val="FFFF00"/>
                </a:solidFill>
              </a:rPr>
              <a:t> a </a:t>
            </a:r>
            <a:r>
              <a:rPr lang="uk-UA" sz="3200" dirty="0" err="1">
                <a:solidFill>
                  <a:srgbClr val="FFFF00"/>
                </a:solidFill>
              </a:rPr>
              <a:t>posterior</a:t>
            </a:r>
            <a:r>
              <a:rPr lang="uk-UA" sz="3200" dirty="0">
                <a:solidFill>
                  <a:srgbClr val="FFFF00"/>
                </a:solidFill>
              </a:rPr>
              <a:t> </a:t>
            </a:r>
            <a:r>
              <a:rPr lang="uk-UA" sz="3200" dirty="0" err="1">
                <a:solidFill>
                  <a:srgbClr val="FFFF00"/>
                </a:solidFill>
              </a:rPr>
              <a:t>superior</a:t>
            </a:r>
            <a:r>
              <a:rPr lang="uk-UA" sz="3200" dirty="0">
                <a:solidFill>
                  <a:srgbClr val="FFFF00"/>
                </a:solidFill>
              </a:rPr>
              <a:t> </a:t>
            </a:r>
            <a:r>
              <a:rPr lang="uk-UA" sz="3200" dirty="0" err="1">
                <a:solidFill>
                  <a:srgbClr val="FFFF00"/>
                </a:solidFill>
              </a:rPr>
              <a:t>alveolar</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block</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an</a:t>
            </a:r>
            <a:r>
              <a:rPr lang="uk-UA" sz="3200" dirty="0">
                <a:solidFill>
                  <a:srgbClr val="FFFF00"/>
                </a:solidFill>
              </a:rPr>
              <a:t> </a:t>
            </a:r>
            <a:r>
              <a:rPr lang="uk-UA" sz="3200" dirty="0" err="1">
                <a:solidFill>
                  <a:srgbClr val="FFFF00"/>
                </a:solidFill>
              </a:rPr>
              <a:t>inferior</a:t>
            </a:r>
            <a:r>
              <a:rPr lang="uk-UA" sz="3200" dirty="0">
                <a:solidFill>
                  <a:srgbClr val="FFFF00"/>
                </a:solidFill>
              </a:rPr>
              <a:t> </a:t>
            </a:r>
            <a:r>
              <a:rPr lang="uk-UA" sz="3200" dirty="0" err="1">
                <a:solidFill>
                  <a:srgbClr val="FFFF00"/>
                </a:solidFill>
              </a:rPr>
              <a:t>alveolar</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block</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4202515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844824"/>
            <a:ext cx="7848872" cy="3539430"/>
          </a:xfrm>
          <a:prstGeom prst="rect">
            <a:avLst/>
          </a:prstGeom>
        </p:spPr>
        <p:txBody>
          <a:bodyPr wrap="square">
            <a:spAutoFit/>
          </a:bodyPr>
          <a:lstStyle/>
          <a:p>
            <a:r>
              <a:rPr lang="en-US" sz="3200" b="1" dirty="0" smtClean="0">
                <a:solidFill>
                  <a:srgbClr val="FFFF00"/>
                </a:solidFill>
              </a:rPr>
              <a:t>              </a:t>
            </a:r>
            <a:r>
              <a:rPr lang="uk-UA" sz="3200" b="1" dirty="0" err="1" smtClean="0">
                <a:solidFill>
                  <a:srgbClr val="FFFF00"/>
                </a:solidFill>
              </a:rPr>
              <a:t>Clinical</a:t>
            </a:r>
            <a:r>
              <a:rPr lang="uk-UA" sz="3200" b="1" dirty="0" smtClean="0">
                <a:solidFill>
                  <a:srgbClr val="FFFF00"/>
                </a:solidFill>
              </a:rPr>
              <a:t> </a:t>
            </a:r>
            <a:r>
              <a:rPr lang="uk-UA" sz="3200" b="1" dirty="0" err="1">
                <a:solidFill>
                  <a:srgbClr val="FFFF00"/>
                </a:solidFill>
              </a:rPr>
              <a:t>Presentation</a:t>
            </a:r>
            <a:r>
              <a:rPr lang="uk-UA" sz="3200" b="1" dirty="0" smtClean="0">
                <a:solidFill>
                  <a:srgbClr val="FFFF00"/>
                </a:solidFill>
              </a:rPr>
              <a:t>.</a:t>
            </a:r>
            <a:endParaRPr lang="en-US" sz="3200" b="1" dirty="0" smtClean="0">
              <a:solidFill>
                <a:srgbClr val="FFFF00"/>
              </a:solidFill>
            </a:endParaRPr>
          </a:p>
          <a:p>
            <a:r>
              <a:rPr lang="uk-UA" sz="3200" b="1" dirty="0" smtClean="0">
                <a:solidFill>
                  <a:srgbClr val="FFFF00"/>
                </a:solidFill>
              </a:rPr>
              <a:t> </a:t>
            </a:r>
            <a:r>
              <a:rPr lang="uk-UA" sz="3200" dirty="0" err="1">
                <a:solidFill>
                  <a:srgbClr val="FFFF00"/>
                </a:solidFill>
              </a:rPr>
              <a:t>Trismus</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pain</a:t>
            </a:r>
            <a:r>
              <a:rPr lang="uk-UA" sz="3200" dirty="0">
                <a:solidFill>
                  <a:srgbClr val="FFFF00"/>
                </a:solidFill>
              </a:rPr>
              <a:t> </a:t>
            </a:r>
            <a:r>
              <a:rPr lang="uk-UA" sz="3200" dirty="0" err="1">
                <a:solidFill>
                  <a:srgbClr val="FFFF00"/>
                </a:solidFill>
              </a:rPr>
              <a:t>during</a:t>
            </a:r>
            <a:r>
              <a:rPr lang="uk-UA" sz="3200" dirty="0">
                <a:solidFill>
                  <a:srgbClr val="FFFF00"/>
                </a:solidFill>
              </a:rPr>
              <a:t> </a:t>
            </a:r>
            <a:r>
              <a:rPr lang="uk-UA" sz="3200" dirty="0" err="1">
                <a:solidFill>
                  <a:srgbClr val="FFFF00"/>
                </a:solidFill>
              </a:rPr>
              <a:t>opening</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mouth</a:t>
            </a:r>
            <a:r>
              <a:rPr lang="uk-UA" sz="3200" dirty="0">
                <a:solidFill>
                  <a:srgbClr val="FFFF00"/>
                </a:solidFill>
              </a:rPr>
              <a:t> </a:t>
            </a:r>
            <a:r>
              <a:rPr lang="uk-UA" sz="3200" dirty="0" err="1">
                <a:solidFill>
                  <a:srgbClr val="FFFF00"/>
                </a:solidFill>
              </a:rPr>
              <a:t>with</a:t>
            </a:r>
            <a:r>
              <a:rPr lang="uk-UA" sz="3200" dirty="0">
                <a:solidFill>
                  <a:srgbClr val="FFFF00"/>
                </a:solidFill>
              </a:rPr>
              <a:t> </a:t>
            </a:r>
            <a:r>
              <a:rPr lang="uk-UA" sz="3200" dirty="0" err="1">
                <a:solidFill>
                  <a:srgbClr val="FFFF00"/>
                </a:solidFill>
              </a:rPr>
              <a:t>lateral</a:t>
            </a:r>
            <a:r>
              <a:rPr lang="uk-UA" sz="3200" dirty="0">
                <a:solidFill>
                  <a:srgbClr val="FFFF00"/>
                </a:solidFill>
              </a:rPr>
              <a:t> </a:t>
            </a:r>
            <a:r>
              <a:rPr lang="uk-UA" sz="3200" dirty="0" err="1">
                <a:solidFill>
                  <a:srgbClr val="FFFF00"/>
                </a:solidFill>
              </a:rPr>
              <a:t>deviation</a:t>
            </a:r>
            <a:r>
              <a:rPr lang="uk-UA" sz="3200" dirty="0">
                <a:solidFill>
                  <a:srgbClr val="FFFF00"/>
                </a:solidFill>
              </a:rPr>
              <a:t> </a:t>
            </a:r>
            <a:r>
              <a:rPr lang="uk-UA" sz="3200" dirty="0" err="1">
                <a:solidFill>
                  <a:srgbClr val="FFFF00"/>
                </a:solidFill>
              </a:rPr>
              <a:t>towards</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affected</a:t>
            </a:r>
            <a:r>
              <a:rPr lang="uk-UA" sz="3200" dirty="0">
                <a:solidFill>
                  <a:srgbClr val="FFFF00"/>
                </a:solidFill>
              </a:rPr>
              <a:t> </a:t>
            </a:r>
            <a:r>
              <a:rPr lang="uk-UA" sz="3200" dirty="0" err="1">
                <a:solidFill>
                  <a:srgbClr val="FFFF00"/>
                </a:solidFill>
              </a:rPr>
              <a:t>side</a:t>
            </a:r>
            <a:r>
              <a:rPr lang="uk-UA" sz="3200" dirty="0">
                <a:solidFill>
                  <a:srgbClr val="FFFF00"/>
                </a:solidFill>
              </a:rPr>
              <a:t>, </a:t>
            </a:r>
            <a:r>
              <a:rPr lang="uk-UA" sz="3200" dirty="0" err="1">
                <a:solidFill>
                  <a:srgbClr val="FFFF00"/>
                </a:solidFill>
              </a:rPr>
              <a:t>edema</a:t>
            </a:r>
            <a:r>
              <a:rPr lang="uk-UA" sz="3200" dirty="0">
                <a:solidFill>
                  <a:srgbClr val="FFFF00"/>
                </a:solidFill>
              </a:rPr>
              <a:t> </a:t>
            </a:r>
            <a:r>
              <a:rPr lang="uk-UA" sz="3200" dirty="0" err="1">
                <a:solidFill>
                  <a:srgbClr val="FFFF00"/>
                </a:solidFill>
              </a:rPr>
              <a:t>at</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region</a:t>
            </a:r>
            <a:r>
              <a:rPr lang="uk-UA" sz="3200" dirty="0">
                <a:solidFill>
                  <a:srgbClr val="FFFF00"/>
                </a:solidFill>
              </a:rPr>
              <a:t> </a:t>
            </a:r>
            <a:r>
              <a:rPr lang="uk-UA" sz="3200" dirty="0" err="1">
                <a:solidFill>
                  <a:srgbClr val="FFFF00"/>
                </a:solidFill>
              </a:rPr>
              <a:t>anterior</a:t>
            </a:r>
            <a:r>
              <a:rPr lang="uk-UA" sz="3200" dirty="0">
                <a:solidFill>
                  <a:srgbClr val="FFFF00"/>
                </a:solidFill>
              </a:rPr>
              <a:t> </a:t>
            </a:r>
            <a:r>
              <a:rPr lang="uk-UA" sz="3200" dirty="0" err="1">
                <a:solidFill>
                  <a:srgbClr val="FFFF00"/>
                </a:solidFill>
              </a:rPr>
              <a:t>to</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ear</a:t>
            </a:r>
            <a:r>
              <a:rPr lang="uk-UA" sz="3200" dirty="0">
                <a:solidFill>
                  <a:srgbClr val="FFFF00"/>
                </a:solidFill>
              </a:rPr>
              <a:t> </a:t>
            </a:r>
            <a:r>
              <a:rPr lang="uk-UA" sz="3200" dirty="0" err="1">
                <a:solidFill>
                  <a:srgbClr val="FFFF00"/>
                </a:solidFill>
              </a:rPr>
              <a:t>which</a:t>
            </a:r>
            <a:r>
              <a:rPr lang="uk-UA" sz="3200" dirty="0">
                <a:solidFill>
                  <a:srgbClr val="FFFF00"/>
                </a:solidFill>
              </a:rPr>
              <a:t> </a:t>
            </a:r>
            <a:r>
              <a:rPr lang="uk-UA" sz="3200" dirty="0" err="1">
                <a:solidFill>
                  <a:srgbClr val="FFFF00"/>
                </a:solidFill>
              </a:rPr>
              <a:t>extends</a:t>
            </a:r>
            <a:r>
              <a:rPr lang="uk-UA" sz="3200" dirty="0">
                <a:solidFill>
                  <a:srgbClr val="FFFF00"/>
                </a:solidFill>
              </a:rPr>
              <a:t> </a:t>
            </a:r>
            <a:r>
              <a:rPr lang="uk-UA" sz="3200" dirty="0" err="1">
                <a:solidFill>
                  <a:srgbClr val="FFFF00"/>
                </a:solidFill>
              </a:rPr>
              <a:t>above</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zygomatic</a:t>
            </a:r>
            <a:r>
              <a:rPr lang="uk-UA" sz="3200" dirty="0">
                <a:solidFill>
                  <a:srgbClr val="FFFF00"/>
                </a:solidFill>
              </a:rPr>
              <a:t> </a:t>
            </a:r>
            <a:r>
              <a:rPr lang="uk-UA" sz="3200" dirty="0" err="1">
                <a:solidFill>
                  <a:srgbClr val="FFFF00"/>
                </a:solidFill>
              </a:rPr>
              <a:t>arch</a:t>
            </a:r>
            <a:r>
              <a:rPr lang="uk-UA" sz="3200" dirty="0">
                <a:solidFill>
                  <a:srgbClr val="FFFF00"/>
                </a:solidFill>
              </a:rPr>
              <a:t>, </a:t>
            </a:r>
            <a:r>
              <a:rPr lang="uk-UA" sz="3200" dirty="0" err="1">
                <a:solidFill>
                  <a:srgbClr val="FFFF00"/>
                </a:solidFill>
              </a:rPr>
              <a:t>as</a:t>
            </a:r>
            <a:r>
              <a:rPr lang="uk-UA" sz="3200" dirty="0">
                <a:solidFill>
                  <a:srgbClr val="FFFF00"/>
                </a:solidFill>
              </a:rPr>
              <a:t> </a:t>
            </a:r>
            <a:r>
              <a:rPr lang="uk-UA" sz="3200" dirty="0" err="1">
                <a:solidFill>
                  <a:srgbClr val="FFFF00"/>
                </a:solidFill>
              </a:rPr>
              <a:t>well</a:t>
            </a:r>
            <a:r>
              <a:rPr lang="uk-UA" sz="3200" dirty="0">
                <a:solidFill>
                  <a:srgbClr val="FFFF00"/>
                </a:solidFill>
              </a:rPr>
              <a:t> </a:t>
            </a:r>
            <a:r>
              <a:rPr lang="uk-UA" sz="3200" dirty="0" err="1">
                <a:solidFill>
                  <a:srgbClr val="FFFF00"/>
                </a:solidFill>
              </a:rPr>
              <a:t>as</a:t>
            </a:r>
            <a:r>
              <a:rPr lang="uk-UA" sz="3200" dirty="0">
                <a:solidFill>
                  <a:srgbClr val="FFFF00"/>
                </a:solidFill>
              </a:rPr>
              <a:t> </a:t>
            </a:r>
            <a:r>
              <a:rPr lang="uk-UA" sz="3200" dirty="0" err="1">
                <a:solidFill>
                  <a:srgbClr val="FFFF00"/>
                </a:solidFill>
              </a:rPr>
              <a:t>edema</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eyelids</a:t>
            </a:r>
            <a:r>
              <a:rPr lang="uk-UA" sz="3200" dirty="0">
                <a:solidFill>
                  <a:srgbClr val="FFFF00"/>
                </a:solidFill>
              </a:rPr>
              <a:t> </a:t>
            </a:r>
            <a:r>
              <a:rPr lang="uk-UA" sz="3200" dirty="0" err="1">
                <a:solidFill>
                  <a:srgbClr val="FFFF00"/>
                </a:solidFill>
              </a:rPr>
              <a:t>are</a:t>
            </a:r>
            <a:r>
              <a:rPr lang="uk-UA" sz="3200" dirty="0">
                <a:solidFill>
                  <a:srgbClr val="FFFF00"/>
                </a:solidFill>
              </a:rPr>
              <a:t> </a:t>
            </a:r>
            <a:r>
              <a:rPr lang="uk-UA" sz="3200" dirty="0" err="1">
                <a:solidFill>
                  <a:srgbClr val="FFFF00"/>
                </a:solidFill>
              </a:rPr>
              <a:t>observed</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2815022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9255" y="548680"/>
            <a:ext cx="7920880" cy="5632311"/>
          </a:xfrm>
          <a:prstGeom prst="rect">
            <a:avLst/>
          </a:prstGeom>
        </p:spPr>
        <p:txBody>
          <a:bodyPr wrap="square">
            <a:spAutoFit/>
          </a:bodyPr>
          <a:lstStyle/>
          <a:p>
            <a:r>
              <a:rPr lang="en-US" sz="3200" b="1" dirty="0" smtClean="0">
                <a:solidFill>
                  <a:srgbClr val="FFFF00"/>
                </a:solidFill>
              </a:rPr>
              <a:t>                      </a:t>
            </a:r>
            <a:r>
              <a:rPr lang="uk-UA" sz="4000" b="1" dirty="0" err="1" smtClean="0">
                <a:solidFill>
                  <a:srgbClr val="FFFF00"/>
                </a:solidFill>
              </a:rPr>
              <a:t>Treatment</a:t>
            </a:r>
            <a:r>
              <a:rPr lang="uk-UA" sz="4000" b="1" dirty="0" smtClean="0">
                <a:solidFill>
                  <a:srgbClr val="FFFF00"/>
                </a:solidFill>
              </a:rPr>
              <a:t>.</a:t>
            </a:r>
            <a:endParaRPr lang="en-US" sz="4000" b="1" dirty="0" smtClean="0">
              <a:solidFill>
                <a:srgbClr val="FFFF00"/>
              </a:solidFill>
            </a:endParaRPr>
          </a:p>
          <a:p>
            <a:r>
              <a:rPr lang="en-US" sz="3200" b="1" dirty="0">
                <a:solidFill>
                  <a:srgbClr val="FFFF00"/>
                </a:solidFill>
              </a:rPr>
              <a:t> </a:t>
            </a:r>
            <a:r>
              <a:rPr lang="en-US" sz="3200" b="1" dirty="0" smtClean="0">
                <a:solidFill>
                  <a:srgbClr val="FFFF00"/>
                </a:solidFill>
              </a:rPr>
              <a:t>  </a:t>
            </a:r>
            <a:r>
              <a:rPr lang="uk-UA" sz="3200" b="1" dirty="0" smtClean="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incision</a:t>
            </a:r>
            <a:r>
              <a:rPr lang="uk-UA" sz="3200" dirty="0">
                <a:solidFill>
                  <a:srgbClr val="FFFF00"/>
                </a:solidFill>
              </a:rPr>
              <a:t> </a:t>
            </a:r>
            <a:r>
              <a:rPr lang="uk-UA" sz="3200" dirty="0" err="1">
                <a:solidFill>
                  <a:srgbClr val="FFFF00"/>
                </a:solidFill>
              </a:rPr>
              <a:t>for</a:t>
            </a:r>
            <a:r>
              <a:rPr lang="uk-UA" sz="3200" dirty="0">
                <a:solidFill>
                  <a:srgbClr val="FFFF00"/>
                </a:solidFill>
              </a:rPr>
              <a:t> </a:t>
            </a:r>
            <a:r>
              <a:rPr lang="uk-UA" sz="3200" dirty="0" err="1">
                <a:solidFill>
                  <a:srgbClr val="FFFF00"/>
                </a:solidFill>
              </a:rPr>
              <a:t>drainage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abscess</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made</a:t>
            </a:r>
            <a:r>
              <a:rPr lang="uk-UA" sz="3200" dirty="0">
                <a:solidFill>
                  <a:srgbClr val="FFFF00"/>
                </a:solidFill>
              </a:rPr>
              <a:t> </a:t>
            </a:r>
            <a:r>
              <a:rPr lang="uk-UA" sz="3200" dirty="0" err="1">
                <a:solidFill>
                  <a:srgbClr val="FFFF00"/>
                </a:solidFill>
              </a:rPr>
              <a:t>intraorally</a:t>
            </a:r>
            <a:r>
              <a:rPr lang="uk-UA" sz="3200" dirty="0">
                <a:solidFill>
                  <a:srgbClr val="FFFF00"/>
                </a:solidFill>
              </a:rPr>
              <a:t>, </a:t>
            </a:r>
            <a:r>
              <a:rPr lang="uk-UA" sz="3200" dirty="0" err="1">
                <a:solidFill>
                  <a:srgbClr val="FFFF00"/>
                </a:solidFill>
              </a:rPr>
              <a:t>at</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depth</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mucobuccal</a:t>
            </a:r>
            <a:r>
              <a:rPr lang="uk-UA" sz="3200" dirty="0">
                <a:solidFill>
                  <a:srgbClr val="FFFF00"/>
                </a:solidFill>
              </a:rPr>
              <a:t> </a:t>
            </a:r>
            <a:r>
              <a:rPr lang="uk-UA" sz="3200" dirty="0" err="1">
                <a:solidFill>
                  <a:srgbClr val="FFFF00"/>
                </a:solidFill>
              </a:rPr>
              <a:t>fold</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more</a:t>
            </a:r>
            <a:r>
              <a:rPr lang="uk-UA" sz="3200" dirty="0">
                <a:solidFill>
                  <a:srgbClr val="FFFF00"/>
                </a:solidFill>
              </a:rPr>
              <a:t> </a:t>
            </a:r>
            <a:r>
              <a:rPr lang="uk-UA" sz="3200" dirty="0" err="1">
                <a:solidFill>
                  <a:srgbClr val="FFFF00"/>
                </a:solidFill>
              </a:rPr>
              <a:t>specifically</a:t>
            </a:r>
            <a:r>
              <a:rPr lang="uk-UA" sz="3200" dirty="0">
                <a:solidFill>
                  <a:srgbClr val="FFFF00"/>
                </a:solidFill>
              </a:rPr>
              <a:t>, </a:t>
            </a:r>
            <a:r>
              <a:rPr lang="uk-UA" sz="3200" dirty="0" err="1">
                <a:solidFill>
                  <a:srgbClr val="FFFF00"/>
                </a:solidFill>
              </a:rPr>
              <a:t>laterally</a:t>
            </a:r>
            <a:r>
              <a:rPr lang="uk-UA" sz="3200" dirty="0">
                <a:solidFill>
                  <a:srgbClr val="FFFF00"/>
                </a:solidFill>
              </a:rPr>
              <a:t> (</a:t>
            </a:r>
            <a:r>
              <a:rPr lang="uk-UA" sz="3200" dirty="0" err="1">
                <a:solidFill>
                  <a:srgbClr val="FFFF00"/>
                </a:solidFill>
              </a:rPr>
              <a:t>buccally</a:t>
            </a:r>
            <a:r>
              <a:rPr lang="uk-UA" sz="3200" dirty="0">
                <a:solidFill>
                  <a:srgbClr val="FFFF00"/>
                </a:solidFill>
              </a:rPr>
              <a:t>) </a:t>
            </a:r>
            <a:r>
              <a:rPr lang="uk-UA" sz="3200" dirty="0" err="1">
                <a:solidFill>
                  <a:srgbClr val="FFFF00"/>
                </a:solidFill>
              </a:rPr>
              <a:t>to</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maxillary</a:t>
            </a:r>
            <a:r>
              <a:rPr lang="uk-UA" sz="3200" dirty="0">
                <a:solidFill>
                  <a:srgbClr val="FFFF00"/>
                </a:solidFill>
              </a:rPr>
              <a:t> </a:t>
            </a:r>
            <a:r>
              <a:rPr lang="uk-UA" sz="3200" dirty="0" err="1">
                <a:solidFill>
                  <a:srgbClr val="FFFF00"/>
                </a:solidFill>
              </a:rPr>
              <a:t>third</a:t>
            </a:r>
            <a:r>
              <a:rPr lang="uk-UA" sz="3200" dirty="0">
                <a:solidFill>
                  <a:srgbClr val="FFFF00"/>
                </a:solidFill>
              </a:rPr>
              <a:t> </a:t>
            </a:r>
            <a:r>
              <a:rPr lang="uk-UA" sz="3200" dirty="0" err="1">
                <a:solidFill>
                  <a:srgbClr val="FFFF00"/>
                </a:solidFill>
              </a:rPr>
              <a:t>molar</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medially</a:t>
            </a:r>
            <a:r>
              <a:rPr lang="uk-UA" sz="3200" dirty="0">
                <a:solidFill>
                  <a:srgbClr val="FFFF00"/>
                </a:solidFill>
              </a:rPr>
              <a:t> </a:t>
            </a:r>
            <a:r>
              <a:rPr lang="uk-UA" sz="3200" dirty="0" err="1">
                <a:solidFill>
                  <a:srgbClr val="FFFF00"/>
                </a:solidFill>
              </a:rPr>
              <a:t>to</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coronoid</a:t>
            </a:r>
            <a:r>
              <a:rPr lang="uk-UA" sz="3200" dirty="0">
                <a:solidFill>
                  <a:srgbClr val="FFFF00"/>
                </a:solidFill>
              </a:rPr>
              <a:t> </a:t>
            </a:r>
            <a:r>
              <a:rPr lang="uk-UA" sz="3200" dirty="0" err="1">
                <a:solidFill>
                  <a:srgbClr val="FFFF00"/>
                </a:solidFill>
              </a:rPr>
              <a:t>process</a:t>
            </a:r>
            <a:r>
              <a:rPr lang="uk-UA" sz="3200" dirty="0">
                <a:solidFill>
                  <a:srgbClr val="FFFF00"/>
                </a:solidFill>
              </a:rPr>
              <a:t>, </a:t>
            </a:r>
            <a:r>
              <a:rPr lang="uk-UA" sz="3200" dirty="0" err="1">
                <a:solidFill>
                  <a:srgbClr val="FFFF00"/>
                </a:solidFill>
              </a:rPr>
              <a:t>in</a:t>
            </a:r>
            <a:r>
              <a:rPr lang="uk-UA" sz="3200" dirty="0">
                <a:solidFill>
                  <a:srgbClr val="FFFF00"/>
                </a:solidFill>
              </a:rPr>
              <a:t> a </a:t>
            </a:r>
            <a:r>
              <a:rPr lang="uk-UA" sz="3200" dirty="0" err="1">
                <a:solidFill>
                  <a:srgbClr val="FFFF00"/>
                </a:solidFill>
              </a:rPr>
              <a:t>superoposterior</a:t>
            </a:r>
            <a:r>
              <a:rPr lang="uk-UA" sz="3200" dirty="0">
                <a:solidFill>
                  <a:srgbClr val="FFFF00"/>
                </a:solidFill>
              </a:rPr>
              <a:t> </a:t>
            </a:r>
            <a:r>
              <a:rPr lang="uk-UA" sz="3200" dirty="0" err="1">
                <a:solidFill>
                  <a:srgbClr val="FFFF00"/>
                </a:solidFill>
              </a:rPr>
              <a:t>direction</a:t>
            </a:r>
            <a:r>
              <a:rPr lang="uk-UA" sz="3200" dirty="0">
                <a:solidFill>
                  <a:srgbClr val="FFFF00"/>
                </a:solidFill>
              </a:rPr>
              <a:t>. A</a:t>
            </a:r>
            <a:endParaRPr lang="ru-RU" sz="3200" dirty="0">
              <a:solidFill>
                <a:srgbClr val="FFFF00"/>
              </a:solidFill>
            </a:endParaRPr>
          </a:p>
          <a:p>
            <a:r>
              <a:rPr lang="uk-UA" sz="3200" dirty="0" err="1">
                <a:solidFill>
                  <a:srgbClr val="FFFF00"/>
                </a:solidFill>
              </a:rPr>
              <a:t>hemostat</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inserted</a:t>
            </a:r>
            <a:r>
              <a:rPr lang="uk-UA" sz="3200" dirty="0">
                <a:solidFill>
                  <a:srgbClr val="FFFF00"/>
                </a:solidFill>
              </a:rPr>
              <a:t> </a:t>
            </a:r>
            <a:r>
              <a:rPr lang="uk-UA" sz="3200" dirty="0" err="1">
                <a:solidFill>
                  <a:srgbClr val="FFFF00"/>
                </a:solidFill>
              </a:rPr>
              <a:t>into</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suppurated</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in</a:t>
            </a:r>
            <a:r>
              <a:rPr lang="uk-UA" sz="3200" dirty="0">
                <a:solidFill>
                  <a:srgbClr val="FFFF00"/>
                </a:solidFill>
              </a:rPr>
              <a:t> a </a:t>
            </a:r>
            <a:r>
              <a:rPr lang="uk-UA" sz="3200" dirty="0" err="1">
                <a:solidFill>
                  <a:srgbClr val="FFFF00"/>
                </a:solidFill>
              </a:rPr>
              <a:t>superior</a:t>
            </a:r>
            <a:r>
              <a:rPr lang="uk-UA" sz="3200" dirty="0">
                <a:solidFill>
                  <a:srgbClr val="FFFF00"/>
                </a:solidFill>
              </a:rPr>
              <a:t> </a:t>
            </a:r>
            <a:r>
              <a:rPr lang="uk-UA" sz="3200" dirty="0" err="1">
                <a:solidFill>
                  <a:srgbClr val="FFFF00"/>
                </a:solidFill>
              </a:rPr>
              <a:t>direction</a:t>
            </a:r>
            <a:r>
              <a:rPr lang="uk-UA" sz="3200" dirty="0">
                <a:solidFill>
                  <a:srgbClr val="FFFF00"/>
                </a:solidFill>
              </a:rPr>
              <a:t>. </a:t>
            </a:r>
            <a:r>
              <a:rPr lang="uk-UA" sz="3200" dirty="0" err="1">
                <a:solidFill>
                  <a:srgbClr val="FFFF00"/>
                </a:solidFill>
              </a:rPr>
              <a:t>Drainage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abscess</a:t>
            </a:r>
            <a:r>
              <a:rPr lang="uk-UA" sz="3200" dirty="0">
                <a:solidFill>
                  <a:srgbClr val="FFFF00"/>
                </a:solidFill>
              </a:rPr>
              <a:t> </a:t>
            </a:r>
            <a:r>
              <a:rPr lang="uk-UA" sz="3200" dirty="0" err="1">
                <a:solidFill>
                  <a:srgbClr val="FFFF00"/>
                </a:solidFill>
              </a:rPr>
              <a:t>may</a:t>
            </a:r>
            <a:r>
              <a:rPr lang="uk-UA" sz="3200" dirty="0">
                <a:solidFill>
                  <a:srgbClr val="FFFF00"/>
                </a:solidFill>
              </a:rPr>
              <a:t> </a:t>
            </a:r>
            <a:r>
              <a:rPr lang="uk-UA" sz="3200" dirty="0" err="1">
                <a:solidFill>
                  <a:srgbClr val="FFFF00"/>
                </a:solidFill>
              </a:rPr>
              <a:t>be</a:t>
            </a:r>
            <a:r>
              <a:rPr lang="uk-UA" sz="3200" dirty="0">
                <a:solidFill>
                  <a:srgbClr val="FFFF00"/>
                </a:solidFill>
              </a:rPr>
              <a:t> </a:t>
            </a:r>
            <a:r>
              <a:rPr lang="uk-UA" sz="3200" dirty="0" err="1">
                <a:solidFill>
                  <a:srgbClr val="FFFF00"/>
                </a:solidFill>
              </a:rPr>
              <a:t>performed</a:t>
            </a:r>
            <a:r>
              <a:rPr lang="uk-UA" sz="3200" dirty="0">
                <a:solidFill>
                  <a:srgbClr val="FFFF00"/>
                </a:solidFill>
              </a:rPr>
              <a:t> </a:t>
            </a:r>
            <a:r>
              <a:rPr lang="uk-UA" sz="3200" dirty="0" err="1">
                <a:solidFill>
                  <a:srgbClr val="FFFF00"/>
                </a:solidFill>
              </a:rPr>
              <a:t>extraorally</a:t>
            </a:r>
            <a:r>
              <a:rPr lang="uk-UA" sz="3200"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certain</a:t>
            </a:r>
            <a:r>
              <a:rPr lang="uk-UA" sz="3200" dirty="0">
                <a:solidFill>
                  <a:srgbClr val="FFFF00"/>
                </a:solidFill>
              </a:rPr>
              <a:t> </a:t>
            </a:r>
            <a:r>
              <a:rPr lang="uk-UA" sz="3200" dirty="0" err="1">
                <a:solidFill>
                  <a:srgbClr val="FFFF00"/>
                </a:solidFill>
              </a:rPr>
              <a:t>cases</a:t>
            </a:r>
            <a:r>
              <a:rPr lang="uk-UA" sz="3200" dirty="0">
                <a:solidFill>
                  <a:srgbClr val="FFFF00"/>
                </a:solidFill>
              </a:rPr>
              <a:t>. </a:t>
            </a:r>
            <a:endParaRPr lang="ru-RU" sz="3200" dirty="0">
              <a:solidFill>
                <a:srgbClr val="FFFF00"/>
              </a:solidFill>
            </a:endParaRPr>
          </a:p>
        </p:txBody>
      </p:sp>
    </p:spTree>
    <p:extLst>
      <p:ext uri="{BB962C8B-B14F-4D97-AF65-F5344CB8AC3E}">
        <p14:creationId xmlns:p14="http://schemas.microsoft.com/office/powerpoint/2010/main" val="1390413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196752"/>
            <a:ext cx="5579055" cy="4752528"/>
          </a:xfrm>
          <a:prstGeom prst="rect">
            <a:avLst/>
          </a:prstGeom>
        </p:spPr>
      </p:pic>
    </p:spTree>
    <p:extLst>
      <p:ext uri="{BB962C8B-B14F-4D97-AF65-F5344CB8AC3E}">
        <p14:creationId xmlns:p14="http://schemas.microsoft.com/office/powerpoint/2010/main" val="2893818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980728"/>
            <a:ext cx="4608512" cy="5409992"/>
          </a:xfrm>
          <a:prstGeom prst="rect">
            <a:avLst/>
          </a:prstGeom>
        </p:spPr>
      </p:pic>
    </p:spTree>
    <p:extLst>
      <p:ext uri="{BB962C8B-B14F-4D97-AF65-F5344CB8AC3E}">
        <p14:creationId xmlns:p14="http://schemas.microsoft.com/office/powerpoint/2010/main" val="322432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83568" y="1124744"/>
            <a:ext cx="820891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incision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performed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skin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superior</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direction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and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extends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approximately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3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cm</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starting</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point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endParaRPr kumimoji="0" lang="ru-RU" sz="32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incision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angle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created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by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junction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frontal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and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temporal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processes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zygomatic</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bone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Drainage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abscess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achieved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with</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curved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hemostat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which</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inserted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through</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skin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into</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purulent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accumulation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t>
            </a:r>
            <a:endParaRPr kumimoji="0" lang="uk-UA" sz="3200" b="0" i="0" u="none" strike="noStrike" cap="none" normalizeH="0" baseline="0" dirty="0" smtClean="0">
              <a:ln>
                <a:noFill/>
              </a:ln>
              <a:solidFill>
                <a:srgbClr val="FFFF00"/>
              </a:solidFill>
              <a:effectLst/>
              <a:latin typeface="Arial" pitchFamily="34" charset="0"/>
              <a:cs typeface="Arial" pitchFamily="34" charset="0"/>
            </a:endParaRPr>
          </a:p>
        </p:txBody>
      </p:sp>
    </p:spTree>
    <p:extLst>
      <p:ext uri="{BB962C8B-B14F-4D97-AF65-F5344CB8AC3E}">
        <p14:creationId xmlns:p14="http://schemas.microsoft.com/office/powerpoint/2010/main" val="1105997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3178518"/>
            <a:ext cx="7407797" cy="769441"/>
          </a:xfrm>
          <a:prstGeom prst="rect">
            <a:avLst/>
          </a:prstGeom>
        </p:spPr>
        <p:txBody>
          <a:bodyPr wrap="none">
            <a:spAutoFit/>
          </a:bodyPr>
          <a:lstStyle/>
          <a:p>
            <a:r>
              <a:rPr lang="uk-UA" sz="4400" b="1" u="sng" dirty="0" err="1">
                <a:solidFill>
                  <a:srgbClr val="FFFF00"/>
                </a:solidFill>
              </a:rPr>
              <a:t>Pterygomandibular</a:t>
            </a:r>
            <a:r>
              <a:rPr lang="uk-UA" sz="4400" b="1" u="sng" dirty="0">
                <a:solidFill>
                  <a:srgbClr val="FFFF00"/>
                </a:solidFill>
              </a:rPr>
              <a:t> </a:t>
            </a:r>
            <a:r>
              <a:rPr lang="uk-UA" sz="4400" b="1" u="sng" dirty="0" err="1">
                <a:solidFill>
                  <a:srgbClr val="FFFF00"/>
                </a:solidFill>
              </a:rPr>
              <a:t>Abscess</a:t>
            </a:r>
            <a:endParaRPr lang="ru-RU" sz="4400" dirty="0">
              <a:solidFill>
                <a:srgbClr val="FFFF00"/>
              </a:solidFill>
            </a:endParaRPr>
          </a:p>
        </p:txBody>
      </p:sp>
    </p:spTree>
    <p:extLst>
      <p:ext uri="{BB962C8B-B14F-4D97-AF65-F5344CB8AC3E}">
        <p14:creationId xmlns:p14="http://schemas.microsoft.com/office/powerpoint/2010/main" val="1127567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0160" y="1412776"/>
            <a:ext cx="7920880" cy="4031873"/>
          </a:xfrm>
          <a:prstGeom prst="rect">
            <a:avLst/>
          </a:prstGeom>
        </p:spPr>
        <p:txBody>
          <a:bodyPr wrap="square">
            <a:spAutoFit/>
          </a:bodyPr>
          <a:lstStyle/>
          <a:p>
            <a:r>
              <a:rPr lang="en-US" sz="3200" b="1" dirty="0" smtClean="0">
                <a:solidFill>
                  <a:srgbClr val="FFFF00"/>
                </a:solidFill>
              </a:rPr>
              <a:t>                  </a:t>
            </a:r>
            <a:r>
              <a:rPr lang="uk-UA" sz="3200" b="1" dirty="0" err="1" smtClean="0">
                <a:solidFill>
                  <a:srgbClr val="FFFF00"/>
                </a:solidFill>
              </a:rPr>
              <a:t>Anatomic</a:t>
            </a:r>
            <a:r>
              <a:rPr lang="uk-UA" sz="3200" b="1" dirty="0" smtClean="0">
                <a:solidFill>
                  <a:srgbClr val="FFFF00"/>
                </a:solidFill>
              </a:rPr>
              <a:t> </a:t>
            </a:r>
            <a:r>
              <a:rPr lang="uk-UA" sz="3200" b="1" dirty="0" err="1" smtClean="0">
                <a:solidFill>
                  <a:srgbClr val="FFFF00"/>
                </a:solidFill>
              </a:rPr>
              <a:t>Location</a:t>
            </a:r>
            <a:r>
              <a:rPr lang="en-US" sz="3200" b="1" dirty="0" smtClean="0">
                <a:solidFill>
                  <a:srgbClr val="FFFF00"/>
                </a:solidFill>
              </a:rPr>
              <a:t>.</a:t>
            </a:r>
          </a:p>
          <a:p>
            <a:r>
              <a:rPr lang="uk-UA" sz="3200" b="1" dirty="0" smtClean="0">
                <a:solidFill>
                  <a:srgbClr val="FFFF00"/>
                </a:solidFill>
              </a:rPr>
              <a:t> </a:t>
            </a:r>
            <a:r>
              <a:rPr lang="en-US" sz="3200" b="1" dirty="0" smtClean="0">
                <a:solidFill>
                  <a:srgbClr val="FFFF00"/>
                </a:solidFill>
              </a:rPr>
              <a:t>   </a:t>
            </a:r>
            <a:r>
              <a:rPr lang="uk-UA" sz="3200" dirty="0" err="1" smtClean="0">
                <a:solidFill>
                  <a:srgbClr val="FFFF00"/>
                </a:solidFill>
              </a:rPr>
              <a:t>This</a:t>
            </a:r>
            <a:r>
              <a:rPr lang="uk-UA" sz="3200" dirty="0" smtClean="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bounded</a:t>
            </a:r>
            <a:r>
              <a:rPr lang="uk-UA" sz="3200" dirty="0">
                <a:solidFill>
                  <a:srgbClr val="FFFF00"/>
                </a:solidFill>
              </a:rPr>
              <a:t> </a:t>
            </a:r>
            <a:r>
              <a:rPr lang="uk-UA" sz="3200" dirty="0" err="1">
                <a:solidFill>
                  <a:srgbClr val="FFFF00"/>
                </a:solidFill>
              </a:rPr>
              <a:t>laterally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medial</a:t>
            </a:r>
            <a:r>
              <a:rPr lang="uk-UA" sz="3200" dirty="0">
                <a:solidFill>
                  <a:srgbClr val="FFFF00"/>
                </a:solidFill>
              </a:rPr>
              <a:t> </a:t>
            </a:r>
            <a:r>
              <a:rPr lang="uk-UA" sz="3200" dirty="0" err="1">
                <a:solidFill>
                  <a:srgbClr val="FFFF00"/>
                </a:solidFill>
              </a:rPr>
              <a:t>surface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ramus</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mandible</a:t>
            </a:r>
            <a:r>
              <a:rPr lang="uk-UA" sz="3200" dirty="0">
                <a:solidFill>
                  <a:srgbClr val="FFFF00"/>
                </a:solidFill>
              </a:rPr>
              <a:t>, </a:t>
            </a:r>
            <a:r>
              <a:rPr lang="uk-UA" sz="3200" dirty="0" err="1">
                <a:solidFill>
                  <a:srgbClr val="FFFF00"/>
                </a:solidFill>
              </a:rPr>
              <a:t>medially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medial</a:t>
            </a:r>
            <a:r>
              <a:rPr lang="uk-UA" sz="3200" dirty="0">
                <a:solidFill>
                  <a:srgbClr val="FFFF00"/>
                </a:solidFill>
              </a:rPr>
              <a:t> </a:t>
            </a:r>
            <a:r>
              <a:rPr lang="uk-UA" sz="3200" dirty="0" err="1">
                <a:solidFill>
                  <a:srgbClr val="FFFF00"/>
                </a:solidFill>
              </a:rPr>
              <a:t>pterygoid</a:t>
            </a:r>
            <a:r>
              <a:rPr lang="uk-UA" sz="3200" dirty="0">
                <a:solidFill>
                  <a:srgbClr val="FFFF00"/>
                </a:solidFill>
              </a:rPr>
              <a:t> </a:t>
            </a:r>
            <a:r>
              <a:rPr lang="uk-UA" sz="3200" dirty="0" err="1">
                <a:solidFill>
                  <a:srgbClr val="FFFF00"/>
                </a:solidFill>
              </a:rPr>
              <a:t>muscle</a:t>
            </a:r>
            <a:r>
              <a:rPr lang="uk-UA" sz="3200" dirty="0">
                <a:solidFill>
                  <a:srgbClr val="FFFF00"/>
                </a:solidFill>
              </a:rPr>
              <a:t>, </a:t>
            </a:r>
            <a:r>
              <a:rPr lang="uk-UA" sz="3200" dirty="0" err="1">
                <a:solidFill>
                  <a:srgbClr val="FFFF00"/>
                </a:solidFill>
              </a:rPr>
              <a:t>superiorly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lateral</a:t>
            </a:r>
            <a:r>
              <a:rPr lang="uk-UA" sz="3200" dirty="0">
                <a:solidFill>
                  <a:srgbClr val="FFFF00"/>
                </a:solidFill>
              </a:rPr>
              <a:t> </a:t>
            </a:r>
            <a:r>
              <a:rPr lang="uk-UA" sz="3200" dirty="0" err="1">
                <a:solidFill>
                  <a:srgbClr val="FFFF00"/>
                </a:solidFill>
              </a:rPr>
              <a:t>pterygoid</a:t>
            </a:r>
            <a:r>
              <a:rPr lang="uk-UA" sz="3200" dirty="0">
                <a:solidFill>
                  <a:srgbClr val="FFFF00"/>
                </a:solidFill>
              </a:rPr>
              <a:t> </a:t>
            </a:r>
            <a:r>
              <a:rPr lang="uk-UA" sz="3200" dirty="0" err="1">
                <a:solidFill>
                  <a:srgbClr val="FFFF00"/>
                </a:solidFill>
              </a:rPr>
              <a:t>muscle</a:t>
            </a:r>
            <a:r>
              <a:rPr lang="uk-UA" sz="3200" dirty="0">
                <a:solidFill>
                  <a:srgbClr val="FFFF00"/>
                </a:solidFill>
              </a:rPr>
              <a:t>, </a:t>
            </a:r>
            <a:r>
              <a:rPr lang="uk-UA" sz="3200" dirty="0" err="1">
                <a:solidFill>
                  <a:srgbClr val="FFFF00"/>
                </a:solidFill>
              </a:rPr>
              <a:t>anteriorly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pterygomandibular</a:t>
            </a:r>
            <a:r>
              <a:rPr lang="uk-UA" sz="3200" dirty="0">
                <a:solidFill>
                  <a:srgbClr val="FFFF00"/>
                </a:solidFill>
              </a:rPr>
              <a:t> </a:t>
            </a:r>
            <a:r>
              <a:rPr lang="uk-UA" sz="3200" dirty="0" err="1">
                <a:solidFill>
                  <a:srgbClr val="FFFF00"/>
                </a:solidFill>
              </a:rPr>
              <a:t>raphe</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posteriorly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parotid</a:t>
            </a:r>
            <a:r>
              <a:rPr lang="uk-UA" sz="3200" dirty="0">
                <a:solidFill>
                  <a:srgbClr val="FFFF00"/>
                </a:solidFill>
              </a:rPr>
              <a:t> </a:t>
            </a:r>
            <a:r>
              <a:rPr lang="uk-UA" sz="3200" dirty="0" err="1">
                <a:solidFill>
                  <a:srgbClr val="FFFF00"/>
                </a:solidFill>
              </a:rPr>
              <a:t>gland</a:t>
            </a:r>
            <a:r>
              <a:rPr lang="uk-UA" sz="3200" dirty="0">
                <a:solidFill>
                  <a:srgbClr val="FFFF00"/>
                </a:solidFill>
              </a:rPr>
              <a:t>. </a:t>
            </a:r>
            <a:endParaRPr lang="ru-RU" sz="3200" dirty="0">
              <a:solidFill>
                <a:srgbClr val="FFFF00"/>
              </a:solidFill>
            </a:endParaRPr>
          </a:p>
        </p:txBody>
      </p:sp>
    </p:spTree>
    <p:extLst>
      <p:ext uri="{BB962C8B-B14F-4D97-AF65-F5344CB8AC3E}">
        <p14:creationId xmlns:p14="http://schemas.microsoft.com/office/powerpoint/2010/main" val="1842844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916832"/>
            <a:ext cx="7704856" cy="3539430"/>
          </a:xfrm>
          <a:prstGeom prst="rect">
            <a:avLst/>
          </a:prstGeom>
        </p:spPr>
        <p:txBody>
          <a:bodyPr wrap="square">
            <a:spAutoFit/>
          </a:bodyPr>
          <a:lstStyle/>
          <a:p>
            <a:r>
              <a:rPr lang="uk-UA" sz="3200" dirty="0" err="1">
                <a:solidFill>
                  <a:srgbClr val="FFFF00"/>
                </a:solidFill>
              </a:rPr>
              <a:t>The</a:t>
            </a:r>
            <a:r>
              <a:rPr lang="uk-UA" sz="3200" dirty="0">
                <a:solidFill>
                  <a:srgbClr val="FFFF00"/>
                </a:solidFill>
              </a:rPr>
              <a:t> </a:t>
            </a:r>
            <a:r>
              <a:rPr lang="uk-UA" sz="3200" dirty="0" err="1">
                <a:solidFill>
                  <a:srgbClr val="FFFF00"/>
                </a:solidFill>
              </a:rPr>
              <a:t>pterygomandibular</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contains</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mandibular</a:t>
            </a:r>
            <a:r>
              <a:rPr lang="uk-UA" sz="3200" dirty="0">
                <a:solidFill>
                  <a:srgbClr val="FFFF00"/>
                </a:solidFill>
              </a:rPr>
              <a:t> </a:t>
            </a:r>
            <a:r>
              <a:rPr lang="uk-UA" sz="3200" dirty="0" err="1">
                <a:solidFill>
                  <a:srgbClr val="FFFF00"/>
                </a:solidFill>
              </a:rPr>
              <a:t>neurovascular</a:t>
            </a:r>
            <a:r>
              <a:rPr lang="uk-UA" sz="3200" dirty="0">
                <a:solidFill>
                  <a:srgbClr val="FFFF00"/>
                </a:solidFill>
              </a:rPr>
              <a:t> </a:t>
            </a:r>
            <a:r>
              <a:rPr lang="uk-UA" sz="3200" dirty="0" err="1">
                <a:solidFill>
                  <a:srgbClr val="FFFF00"/>
                </a:solidFill>
              </a:rPr>
              <a:t>bundle</a:t>
            </a:r>
            <a:r>
              <a:rPr lang="uk-UA" sz="3200" dirty="0">
                <a:solidFill>
                  <a:srgbClr val="FFFF00"/>
                </a:solidFill>
              </a:rPr>
              <a:t>, </a:t>
            </a:r>
            <a:r>
              <a:rPr lang="uk-UA" sz="3200" dirty="0" err="1">
                <a:solidFill>
                  <a:srgbClr val="FFFF00"/>
                </a:solidFill>
              </a:rPr>
              <a:t>lingual</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part</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buccal</a:t>
            </a:r>
            <a:r>
              <a:rPr lang="uk-UA" sz="3200" dirty="0">
                <a:solidFill>
                  <a:srgbClr val="FFFF00"/>
                </a:solidFill>
              </a:rPr>
              <a:t> </a:t>
            </a:r>
            <a:r>
              <a:rPr lang="uk-UA" sz="3200" dirty="0" err="1">
                <a:solidFill>
                  <a:srgbClr val="FFFF00"/>
                </a:solidFill>
              </a:rPr>
              <a:t>fat</a:t>
            </a:r>
            <a:r>
              <a:rPr lang="uk-UA" sz="3200" dirty="0">
                <a:solidFill>
                  <a:srgbClr val="FFFF00"/>
                </a:solidFill>
              </a:rPr>
              <a:t> </a:t>
            </a:r>
            <a:r>
              <a:rPr lang="uk-UA" sz="3200" dirty="0" err="1">
                <a:solidFill>
                  <a:srgbClr val="FFFF00"/>
                </a:solidFill>
              </a:rPr>
              <a:t>pad</a:t>
            </a:r>
            <a:r>
              <a:rPr lang="uk-UA" sz="3200" dirty="0">
                <a:solidFill>
                  <a:srgbClr val="FFFF00"/>
                </a:solidFill>
              </a:rPr>
              <a:t>. </a:t>
            </a:r>
            <a:r>
              <a:rPr lang="uk-UA" sz="3200" dirty="0" err="1">
                <a:solidFill>
                  <a:srgbClr val="FFFF00"/>
                </a:solidFill>
              </a:rPr>
              <a:t>It</a:t>
            </a:r>
            <a:r>
              <a:rPr lang="uk-UA" sz="3200" dirty="0">
                <a:solidFill>
                  <a:srgbClr val="FFFF00"/>
                </a:solidFill>
              </a:rPr>
              <a:t> </a:t>
            </a:r>
            <a:r>
              <a:rPr lang="uk-UA" sz="3200" dirty="0" err="1">
                <a:solidFill>
                  <a:srgbClr val="FFFF00"/>
                </a:solidFill>
              </a:rPr>
              <a:t>communicates</a:t>
            </a:r>
            <a:r>
              <a:rPr lang="uk-UA" sz="3200" dirty="0">
                <a:solidFill>
                  <a:srgbClr val="FFFF00"/>
                </a:solidFill>
              </a:rPr>
              <a:t> </a:t>
            </a:r>
            <a:r>
              <a:rPr lang="uk-UA" sz="3200" dirty="0" err="1">
                <a:solidFill>
                  <a:srgbClr val="FFFF00"/>
                </a:solidFill>
              </a:rPr>
              <a:t>with</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pterygopalatal</a:t>
            </a:r>
            <a:r>
              <a:rPr lang="uk-UA" sz="3200" dirty="0">
                <a:solidFill>
                  <a:srgbClr val="FFFF00"/>
                </a:solidFill>
              </a:rPr>
              <a:t>, </a:t>
            </a:r>
            <a:r>
              <a:rPr lang="uk-UA" sz="3200" dirty="0" err="1">
                <a:solidFill>
                  <a:srgbClr val="FFFF00"/>
                </a:solidFill>
              </a:rPr>
              <a:t>infratemporal</a:t>
            </a:r>
            <a:r>
              <a:rPr lang="uk-UA" sz="3200" dirty="0">
                <a:solidFill>
                  <a:srgbClr val="FFFF00"/>
                </a:solidFill>
              </a:rPr>
              <a:t>, </a:t>
            </a:r>
            <a:r>
              <a:rPr lang="uk-UA" sz="3200" dirty="0" err="1">
                <a:solidFill>
                  <a:srgbClr val="FFFF00"/>
                </a:solidFill>
              </a:rPr>
              <a:t>submandibular</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lateral</a:t>
            </a:r>
            <a:r>
              <a:rPr lang="uk-UA" sz="3200" dirty="0">
                <a:solidFill>
                  <a:srgbClr val="FFFF00"/>
                </a:solidFill>
              </a:rPr>
              <a:t> </a:t>
            </a:r>
            <a:r>
              <a:rPr lang="uk-UA" sz="3200" dirty="0" err="1">
                <a:solidFill>
                  <a:srgbClr val="FFFF00"/>
                </a:solidFill>
              </a:rPr>
              <a:t>pharyngeal</a:t>
            </a:r>
            <a:r>
              <a:rPr lang="uk-UA" sz="3200" dirty="0">
                <a:solidFill>
                  <a:srgbClr val="FFFF00"/>
                </a:solidFill>
              </a:rPr>
              <a:t> </a:t>
            </a:r>
            <a:r>
              <a:rPr lang="uk-UA" sz="3200" dirty="0" err="1">
                <a:solidFill>
                  <a:srgbClr val="FFFF00"/>
                </a:solidFill>
              </a:rPr>
              <a:t>spaces</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950298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484784"/>
            <a:ext cx="7200800" cy="3539430"/>
          </a:xfrm>
          <a:prstGeom prst="rect">
            <a:avLst/>
          </a:prstGeom>
        </p:spPr>
        <p:txBody>
          <a:bodyPr wrap="square">
            <a:spAutoFit/>
          </a:bodyPr>
          <a:lstStyle/>
          <a:p>
            <a:r>
              <a:rPr lang="en-US" sz="3200" b="1" dirty="0" smtClean="0">
                <a:solidFill>
                  <a:srgbClr val="FFFF00"/>
                </a:solidFill>
              </a:rPr>
              <a:t>                         </a:t>
            </a:r>
            <a:r>
              <a:rPr lang="uk-UA" sz="3200" b="1" dirty="0" err="1" smtClean="0">
                <a:solidFill>
                  <a:srgbClr val="FFFF00"/>
                </a:solidFill>
              </a:rPr>
              <a:t>Etiology</a:t>
            </a:r>
            <a:r>
              <a:rPr lang="en-US" sz="3200" b="1" dirty="0" smtClean="0">
                <a:solidFill>
                  <a:srgbClr val="FFFF00"/>
                </a:solidFill>
              </a:rPr>
              <a:t>.</a:t>
            </a:r>
          </a:p>
          <a:p>
            <a:r>
              <a:rPr lang="en-US" sz="3200" b="1" dirty="0">
                <a:solidFill>
                  <a:srgbClr val="FFFF00"/>
                </a:solidFill>
              </a:rPr>
              <a:t> </a:t>
            </a:r>
            <a:r>
              <a:rPr lang="en-US" sz="3200" b="1" dirty="0" smtClean="0">
                <a:solidFill>
                  <a:srgbClr val="FFFF00"/>
                </a:solidFill>
              </a:rPr>
              <a:t> </a:t>
            </a:r>
            <a:r>
              <a:rPr lang="uk-UA" sz="3200" b="1" dirty="0" smtClean="0">
                <a:solidFill>
                  <a:srgbClr val="FFFF00"/>
                </a:solidFill>
              </a:rPr>
              <a:t> </a:t>
            </a:r>
            <a:r>
              <a:rPr lang="uk-UA" sz="3200" dirty="0" err="1">
                <a:solidFill>
                  <a:srgbClr val="FFFF00"/>
                </a:solidFill>
              </a:rPr>
              <a:t>An</a:t>
            </a:r>
            <a:r>
              <a:rPr lang="uk-UA" sz="3200" dirty="0">
                <a:solidFill>
                  <a:srgbClr val="FFFF00"/>
                </a:solidFill>
              </a:rPr>
              <a:t> </a:t>
            </a:r>
            <a:r>
              <a:rPr lang="uk-UA" sz="3200" dirty="0" err="1">
                <a:solidFill>
                  <a:srgbClr val="FFFF00"/>
                </a:solidFill>
              </a:rPr>
              <a:t>abscess</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this</a:t>
            </a:r>
            <a:r>
              <a:rPr lang="uk-UA" sz="3200" dirty="0">
                <a:solidFill>
                  <a:srgbClr val="FFFF00"/>
                </a:solidFill>
              </a:rPr>
              <a:t> </a:t>
            </a:r>
            <a:r>
              <a:rPr lang="uk-UA" sz="3200" dirty="0" err="1">
                <a:solidFill>
                  <a:srgbClr val="FFFF00"/>
                </a:solidFill>
              </a:rPr>
              <a:t>space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causedmainly</a:t>
            </a:r>
            <a:r>
              <a:rPr lang="uk-UA" sz="3200" dirty="0">
                <a:solidFill>
                  <a:srgbClr val="FFFF00"/>
                </a:solidFill>
              </a:rPr>
              <a:t> </a:t>
            </a:r>
            <a:r>
              <a:rPr lang="uk-UA" sz="3200" dirty="0" err="1">
                <a:solidFill>
                  <a:srgbClr val="FFFF00"/>
                </a:solidFill>
              </a:rPr>
              <a:t>by</a:t>
            </a:r>
            <a:r>
              <a:rPr lang="uk-UA" sz="3200" dirty="0">
                <a:solidFill>
                  <a:srgbClr val="FFFF00"/>
                </a:solidFill>
              </a:rPr>
              <a:t> </a:t>
            </a:r>
            <a:r>
              <a:rPr lang="uk-UA" sz="3200" dirty="0" err="1">
                <a:solidFill>
                  <a:srgbClr val="FFFF00"/>
                </a:solidFill>
              </a:rPr>
              <a:t>infection</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mandibular</a:t>
            </a:r>
            <a:r>
              <a:rPr lang="uk-UA" sz="3200" dirty="0">
                <a:solidFill>
                  <a:srgbClr val="FFFF00"/>
                </a:solidFill>
              </a:rPr>
              <a:t> </a:t>
            </a:r>
            <a:r>
              <a:rPr lang="uk-UA" sz="3200" dirty="0" err="1">
                <a:solidFill>
                  <a:srgbClr val="FFFF00"/>
                </a:solidFill>
              </a:rPr>
              <a:t>third</a:t>
            </a:r>
            <a:r>
              <a:rPr lang="uk-UA" sz="3200" dirty="0">
                <a:solidFill>
                  <a:srgbClr val="FFFF00"/>
                </a:solidFill>
              </a:rPr>
              <a:t> </a:t>
            </a:r>
            <a:r>
              <a:rPr lang="uk-UA" sz="3200" dirty="0" err="1">
                <a:solidFill>
                  <a:srgbClr val="FFFF00"/>
                </a:solidFill>
              </a:rPr>
              <a:t>molars</a:t>
            </a:r>
            <a:r>
              <a:rPr lang="uk-UA" sz="3200" dirty="0">
                <a:solidFill>
                  <a:srgbClr val="FFFF00"/>
                </a:solidFill>
              </a:rPr>
              <a:t> </a:t>
            </a:r>
            <a:r>
              <a:rPr lang="uk-UA" sz="3200" dirty="0" err="1">
                <a:solidFill>
                  <a:srgbClr val="FFFF00"/>
                </a:solidFill>
              </a:rPr>
              <a:t>or</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result</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an</a:t>
            </a:r>
            <a:r>
              <a:rPr lang="uk-UA" sz="3200" dirty="0">
                <a:solidFill>
                  <a:srgbClr val="FFFF00"/>
                </a:solidFill>
              </a:rPr>
              <a:t> </a:t>
            </a:r>
            <a:r>
              <a:rPr lang="uk-UA" sz="3200" dirty="0" err="1">
                <a:solidFill>
                  <a:srgbClr val="FFFF00"/>
                </a:solidFill>
              </a:rPr>
              <a:t>inferior</a:t>
            </a:r>
            <a:r>
              <a:rPr lang="uk-UA" sz="3200" dirty="0">
                <a:solidFill>
                  <a:srgbClr val="FFFF00"/>
                </a:solidFill>
              </a:rPr>
              <a:t> </a:t>
            </a:r>
            <a:r>
              <a:rPr lang="uk-UA" sz="3200" dirty="0" err="1">
                <a:solidFill>
                  <a:srgbClr val="FFFF00"/>
                </a:solidFill>
              </a:rPr>
              <a:t>alveolar</a:t>
            </a:r>
            <a:r>
              <a:rPr lang="uk-UA" sz="3200" dirty="0">
                <a:solidFill>
                  <a:srgbClr val="FFFF00"/>
                </a:solidFill>
              </a:rPr>
              <a:t> </a:t>
            </a:r>
            <a:r>
              <a:rPr lang="uk-UA" sz="3200" dirty="0" err="1">
                <a:solidFill>
                  <a:srgbClr val="FFFF00"/>
                </a:solidFill>
              </a:rPr>
              <a:t>nerve</a:t>
            </a:r>
            <a:r>
              <a:rPr lang="uk-UA" sz="3200" dirty="0">
                <a:solidFill>
                  <a:srgbClr val="FFFF00"/>
                </a:solidFill>
              </a:rPr>
              <a:t> </a:t>
            </a:r>
            <a:r>
              <a:rPr lang="uk-UA" sz="3200" dirty="0" err="1">
                <a:solidFill>
                  <a:srgbClr val="FFFF00"/>
                </a:solidFill>
              </a:rPr>
              <a:t>block</a:t>
            </a:r>
            <a:r>
              <a:rPr lang="uk-UA" sz="3200" dirty="0">
                <a:solidFill>
                  <a:srgbClr val="FFFF00"/>
                </a:solidFill>
              </a:rPr>
              <a:t>, </a:t>
            </a:r>
            <a:r>
              <a:rPr lang="uk-UA" sz="3200" dirty="0" err="1">
                <a:solidFill>
                  <a:srgbClr val="FFFF00"/>
                </a:solidFill>
              </a:rPr>
              <a:t>if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penetration</a:t>
            </a:r>
            <a:r>
              <a:rPr lang="uk-UA" sz="3200" dirty="0">
                <a:solidFill>
                  <a:srgbClr val="FFFF00"/>
                </a:solidFill>
              </a:rPr>
              <a:t> </a:t>
            </a:r>
            <a:r>
              <a:rPr lang="uk-UA" sz="3200" dirty="0" err="1">
                <a:solidFill>
                  <a:srgbClr val="FFFF00"/>
                </a:solidFill>
              </a:rPr>
              <a:t>site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needle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infected</a:t>
            </a:r>
            <a:r>
              <a:rPr lang="uk-UA" sz="3200" dirty="0">
                <a:solidFill>
                  <a:srgbClr val="FFFF00"/>
                </a:solidFill>
              </a:rPr>
              <a:t> (</a:t>
            </a:r>
            <a:r>
              <a:rPr lang="uk-UA" sz="3200" dirty="0" err="1">
                <a:solidFill>
                  <a:srgbClr val="FFFF00"/>
                </a:solidFill>
              </a:rPr>
              <a:t>pericoronitis</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2744630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556" y="1556792"/>
            <a:ext cx="7920880" cy="4031873"/>
          </a:xfrm>
          <a:prstGeom prst="rect">
            <a:avLst/>
          </a:prstGeom>
        </p:spPr>
        <p:txBody>
          <a:bodyPr wrap="square">
            <a:spAutoFit/>
          </a:bodyPr>
          <a:lstStyle/>
          <a:p>
            <a:r>
              <a:rPr lang="en-US" sz="3200" b="1" dirty="0" smtClean="0">
                <a:solidFill>
                  <a:srgbClr val="FFFF00"/>
                </a:solidFill>
              </a:rPr>
              <a:t>                </a:t>
            </a:r>
            <a:r>
              <a:rPr lang="uk-UA" sz="3200" b="1" dirty="0" err="1" smtClean="0">
                <a:solidFill>
                  <a:srgbClr val="FFFF00"/>
                </a:solidFill>
              </a:rPr>
              <a:t>Clinical</a:t>
            </a:r>
            <a:r>
              <a:rPr lang="uk-UA" sz="3200" b="1" dirty="0" smtClean="0">
                <a:solidFill>
                  <a:srgbClr val="FFFF00"/>
                </a:solidFill>
              </a:rPr>
              <a:t> </a:t>
            </a:r>
            <a:r>
              <a:rPr lang="uk-UA" sz="3200" b="1" dirty="0" err="1">
                <a:solidFill>
                  <a:srgbClr val="FFFF00"/>
                </a:solidFill>
              </a:rPr>
              <a:t>Presentation</a:t>
            </a:r>
            <a:r>
              <a:rPr lang="uk-UA" sz="3200" b="1" dirty="0" smtClean="0">
                <a:solidFill>
                  <a:srgbClr val="FFFF00"/>
                </a:solidFill>
              </a:rPr>
              <a:t>.</a:t>
            </a:r>
            <a:endParaRPr lang="en-US" sz="3200" b="1" dirty="0" smtClean="0">
              <a:solidFill>
                <a:srgbClr val="FFFF00"/>
              </a:solidFill>
            </a:endParaRPr>
          </a:p>
          <a:p>
            <a:r>
              <a:rPr lang="en-US" sz="3200" b="1" dirty="0">
                <a:solidFill>
                  <a:srgbClr val="FFFF00"/>
                </a:solidFill>
              </a:rPr>
              <a:t> </a:t>
            </a:r>
            <a:r>
              <a:rPr lang="en-US" sz="3200" b="1" dirty="0" smtClean="0">
                <a:solidFill>
                  <a:srgbClr val="FFFF00"/>
                </a:solidFill>
              </a:rPr>
              <a:t>  </a:t>
            </a:r>
            <a:r>
              <a:rPr lang="uk-UA" sz="3200" b="1" dirty="0" smtClean="0">
                <a:solidFill>
                  <a:srgbClr val="FFFF00"/>
                </a:solidFill>
              </a:rPr>
              <a:t> </a:t>
            </a:r>
            <a:r>
              <a:rPr lang="uk-UA" sz="3200" dirty="0" err="1">
                <a:solidFill>
                  <a:srgbClr val="FFFF00"/>
                </a:solidFill>
              </a:rPr>
              <a:t>Severe</a:t>
            </a:r>
            <a:r>
              <a:rPr lang="uk-UA" sz="3200" dirty="0">
                <a:solidFill>
                  <a:srgbClr val="FFFF00"/>
                </a:solidFill>
              </a:rPr>
              <a:t> </a:t>
            </a:r>
            <a:r>
              <a:rPr lang="uk-UA" sz="3200" dirty="0" err="1">
                <a:solidFill>
                  <a:srgbClr val="FFFF00"/>
                </a:solidFill>
              </a:rPr>
              <a:t>trismus</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slight</a:t>
            </a:r>
            <a:r>
              <a:rPr lang="uk-UA" sz="3200" dirty="0">
                <a:solidFill>
                  <a:srgbClr val="FFFF00"/>
                </a:solidFill>
              </a:rPr>
              <a:t> </a:t>
            </a:r>
            <a:r>
              <a:rPr lang="uk-UA" sz="3200" dirty="0" err="1">
                <a:solidFill>
                  <a:srgbClr val="FFFF00"/>
                </a:solidFill>
              </a:rPr>
              <a:t>extraoral</a:t>
            </a:r>
            <a:r>
              <a:rPr lang="uk-UA" sz="3200" dirty="0">
                <a:solidFill>
                  <a:srgbClr val="FFFF00"/>
                </a:solidFill>
              </a:rPr>
              <a:t> </a:t>
            </a:r>
            <a:r>
              <a:rPr lang="uk-UA" sz="3200" dirty="0" err="1">
                <a:solidFill>
                  <a:srgbClr val="FFFF00"/>
                </a:solidFill>
              </a:rPr>
              <a:t>edema</a:t>
            </a:r>
            <a:r>
              <a:rPr lang="uk-UA" sz="3200" dirty="0">
                <a:solidFill>
                  <a:srgbClr val="FFFF00"/>
                </a:solidFill>
              </a:rPr>
              <a:t> </a:t>
            </a:r>
            <a:r>
              <a:rPr lang="uk-UA" sz="3200" dirty="0" err="1">
                <a:solidFill>
                  <a:srgbClr val="FFFF00"/>
                </a:solidFill>
              </a:rPr>
              <a:t>beneath</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angle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mandible</a:t>
            </a:r>
            <a:r>
              <a:rPr lang="uk-UA" sz="3200" dirty="0">
                <a:solidFill>
                  <a:srgbClr val="FFFF00"/>
                </a:solidFill>
              </a:rPr>
              <a:t> </a:t>
            </a:r>
            <a:r>
              <a:rPr lang="uk-UA" sz="3200" dirty="0" err="1">
                <a:solidFill>
                  <a:srgbClr val="FFFF00"/>
                </a:solidFill>
              </a:rPr>
              <a:t>are</a:t>
            </a:r>
            <a:r>
              <a:rPr lang="uk-UA" sz="3200" dirty="0">
                <a:solidFill>
                  <a:srgbClr val="FFFF00"/>
                </a:solidFill>
              </a:rPr>
              <a:t> </a:t>
            </a:r>
            <a:r>
              <a:rPr lang="uk-UA" sz="3200" dirty="0" err="1">
                <a:solidFill>
                  <a:srgbClr val="FFFF00"/>
                </a:solidFill>
              </a:rPr>
              <a:t>observed</a:t>
            </a:r>
            <a:r>
              <a:rPr lang="uk-UA" sz="3200" dirty="0">
                <a:solidFill>
                  <a:srgbClr val="FFFF00"/>
                </a:solidFill>
              </a:rPr>
              <a:t>. </a:t>
            </a:r>
            <a:r>
              <a:rPr lang="uk-UA" sz="3200" dirty="0" err="1">
                <a:solidFill>
                  <a:srgbClr val="FFFF00"/>
                </a:solidFill>
              </a:rPr>
              <a:t>Intraorally</a:t>
            </a:r>
            <a:r>
              <a:rPr lang="uk-UA" sz="3200" dirty="0">
                <a:solidFill>
                  <a:srgbClr val="FFFF00"/>
                </a:solidFill>
              </a:rPr>
              <a:t>, </a:t>
            </a:r>
            <a:r>
              <a:rPr lang="uk-UA" sz="3200" dirty="0" err="1">
                <a:solidFill>
                  <a:srgbClr val="FFFF00"/>
                </a:solidFill>
              </a:rPr>
              <a:t>edema</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soft</a:t>
            </a:r>
            <a:r>
              <a:rPr lang="uk-UA" sz="3200" dirty="0">
                <a:solidFill>
                  <a:srgbClr val="FFFF00"/>
                </a:solidFill>
              </a:rPr>
              <a:t> </a:t>
            </a:r>
            <a:r>
              <a:rPr lang="uk-UA" sz="3200" dirty="0" err="1">
                <a:solidFill>
                  <a:srgbClr val="FFFF00"/>
                </a:solidFill>
              </a:rPr>
              <a:t>palate</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affected</a:t>
            </a:r>
            <a:r>
              <a:rPr lang="uk-UA" sz="3200" dirty="0">
                <a:solidFill>
                  <a:srgbClr val="FFFF00"/>
                </a:solidFill>
              </a:rPr>
              <a:t> </a:t>
            </a:r>
            <a:r>
              <a:rPr lang="uk-UA" sz="3200" dirty="0" err="1">
                <a:solidFill>
                  <a:srgbClr val="FFFF00"/>
                </a:solidFill>
              </a:rPr>
              <a:t>side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present</a:t>
            </a:r>
            <a:r>
              <a:rPr lang="uk-UA" sz="3200" dirty="0">
                <a:solidFill>
                  <a:srgbClr val="FFFF00"/>
                </a:solidFill>
              </a:rPr>
              <a:t>, </a:t>
            </a:r>
            <a:r>
              <a:rPr lang="uk-UA" sz="3200" dirty="0" err="1">
                <a:solidFill>
                  <a:srgbClr val="FFFF00"/>
                </a:solidFill>
              </a:rPr>
              <a:t>as</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displacement</a:t>
            </a:r>
            <a:r>
              <a:rPr lang="uk-UA" sz="3200" dirty="0">
                <a:solidFill>
                  <a:srgbClr val="FFFF00"/>
                </a:solidFill>
              </a:rPr>
              <a:t> </a:t>
            </a:r>
            <a:r>
              <a:rPr lang="uk-UA" sz="3200" dirty="0" err="1">
                <a:solidFill>
                  <a:srgbClr val="FFFF00"/>
                </a:solidFill>
              </a:rPr>
              <a:t>of</a:t>
            </a:r>
            <a:r>
              <a:rPr lang="uk-UA" sz="3200" dirty="0">
                <a:solidFill>
                  <a:srgbClr val="FFFF00"/>
                </a:solidFill>
              </a:rPr>
              <a:t> </a:t>
            </a:r>
            <a:r>
              <a:rPr lang="uk-UA" sz="3200" dirty="0" err="1">
                <a:solidFill>
                  <a:srgbClr val="FFFF00"/>
                </a:solidFill>
              </a:rPr>
              <a:t>the</a:t>
            </a:r>
            <a:r>
              <a:rPr lang="uk-UA" sz="3200" dirty="0">
                <a:solidFill>
                  <a:srgbClr val="FFFF00"/>
                </a:solidFill>
              </a:rPr>
              <a:t> </a:t>
            </a:r>
            <a:r>
              <a:rPr lang="uk-UA" sz="3200" dirty="0" err="1">
                <a:solidFill>
                  <a:srgbClr val="FFFF00"/>
                </a:solidFill>
              </a:rPr>
              <a:t>uvula</a:t>
            </a:r>
            <a:r>
              <a:rPr lang="uk-UA" sz="3200" dirty="0">
                <a:solidFill>
                  <a:srgbClr val="FFFF00"/>
                </a:solidFill>
              </a:rPr>
              <a:t> </a:t>
            </a:r>
            <a:r>
              <a:rPr lang="uk-UA" sz="3200" dirty="0" err="1">
                <a:solidFill>
                  <a:srgbClr val="FFFF00"/>
                </a:solidFill>
              </a:rPr>
              <a:t>and</a:t>
            </a:r>
            <a:r>
              <a:rPr lang="uk-UA" sz="3200" dirty="0">
                <a:solidFill>
                  <a:srgbClr val="FFFF00"/>
                </a:solidFill>
              </a:rPr>
              <a:t> </a:t>
            </a:r>
            <a:r>
              <a:rPr lang="uk-UA" sz="3200" dirty="0" err="1">
                <a:solidFill>
                  <a:srgbClr val="FFFF00"/>
                </a:solidFill>
              </a:rPr>
              <a:t>lateral</a:t>
            </a:r>
            <a:r>
              <a:rPr lang="uk-UA" sz="3200" dirty="0">
                <a:solidFill>
                  <a:srgbClr val="FFFF00"/>
                </a:solidFill>
              </a:rPr>
              <a:t> </a:t>
            </a:r>
            <a:r>
              <a:rPr lang="uk-UA" sz="3200" dirty="0" err="1">
                <a:solidFill>
                  <a:srgbClr val="FFFF00"/>
                </a:solidFill>
              </a:rPr>
              <a:t>pharyngealwall</a:t>
            </a:r>
            <a:r>
              <a:rPr lang="uk-UA" sz="3200" dirty="0">
                <a:solidFill>
                  <a:srgbClr val="FFFF00"/>
                </a:solidFill>
              </a:rPr>
              <a:t>, </a:t>
            </a:r>
            <a:r>
              <a:rPr lang="uk-UA" sz="3200" dirty="0" err="1">
                <a:solidFill>
                  <a:srgbClr val="FFFF00"/>
                </a:solidFill>
              </a:rPr>
              <a:t>while</a:t>
            </a:r>
            <a:r>
              <a:rPr lang="uk-UA" sz="3200" dirty="0">
                <a:solidFill>
                  <a:srgbClr val="FFFF00"/>
                </a:solidFill>
              </a:rPr>
              <a:t> </a:t>
            </a:r>
            <a:r>
              <a:rPr lang="uk-UA" sz="3200" dirty="0" err="1">
                <a:solidFill>
                  <a:srgbClr val="FFFF00"/>
                </a:solidFill>
              </a:rPr>
              <a:t>there</a:t>
            </a:r>
            <a:r>
              <a:rPr lang="uk-UA" sz="3200" dirty="0">
                <a:solidFill>
                  <a:srgbClr val="FFFF00"/>
                </a:solidFill>
              </a:rPr>
              <a:t> </a:t>
            </a:r>
            <a:r>
              <a:rPr lang="uk-UA" sz="3200" dirty="0" err="1">
                <a:solidFill>
                  <a:srgbClr val="FFFF00"/>
                </a:solidFill>
              </a:rPr>
              <a:t>is</a:t>
            </a:r>
            <a:r>
              <a:rPr lang="uk-UA" sz="3200" dirty="0">
                <a:solidFill>
                  <a:srgbClr val="FFFF00"/>
                </a:solidFill>
              </a:rPr>
              <a:t> </a:t>
            </a:r>
            <a:r>
              <a:rPr lang="uk-UA" sz="3200" dirty="0" err="1">
                <a:solidFill>
                  <a:srgbClr val="FFFF00"/>
                </a:solidFill>
              </a:rPr>
              <a:t>difficulty</a:t>
            </a:r>
            <a:r>
              <a:rPr lang="uk-UA" sz="3200" dirty="0">
                <a:solidFill>
                  <a:srgbClr val="FFFF00"/>
                </a:solidFill>
              </a:rPr>
              <a:t> </a:t>
            </a:r>
            <a:r>
              <a:rPr lang="uk-UA" sz="3200" dirty="0" err="1">
                <a:solidFill>
                  <a:srgbClr val="FFFF00"/>
                </a:solidFill>
              </a:rPr>
              <a:t>in</a:t>
            </a:r>
            <a:r>
              <a:rPr lang="uk-UA" sz="3200" dirty="0">
                <a:solidFill>
                  <a:srgbClr val="FFFF00"/>
                </a:solidFill>
              </a:rPr>
              <a:t> </a:t>
            </a:r>
            <a:r>
              <a:rPr lang="uk-UA" sz="3200" dirty="0" err="1">
                <a:solidFill>
                  <a:srgbClr val="FFFF00"/>
                </a:solidFill>
              </a:rPr>
              <a:t>swallowing</a:t>
            </a:r>
            <a:r>
              <a:rPr lang="uk-UA"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97214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39552" y="548680"/>
            <a:ext cx="8136904"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1"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Treatment</a:t>
            </a:r>
            <a:r>
              <a:rPr kumimoji="0" lang="uk-UA"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t>
            </a:r>
            <a:endPar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en-US" sz="3200" b="1" dirty="0">
                <a:solidFill>
                  <a:srgbClr val="FFFF00"/>
                </a:solidFill>
                <a:latin typeface="Arial" pitchFamily="34" charset="0"/>
                <a:ea typeface="Times New Roman" pitchFamily="18" charset="0"/>
                <a:cs typeface="Arial" pitchFamily="34" charset="0"/>
              </a:rPr>
              <a:t> </a:t>
            </a:r>
            <a:r>
              <a:rPr lang="en-US" sz="3200" b="1" dirty="0" smtClean="0">
                <a:solidFill>
                  <a:srgbClr val="FFFF00"/>
                </a:solidFill>
                <a:latin typeface="Arial" pitchFamily="34" charset="0"/>
                <a:ea typeface="Times New Roman" pitchFamily="18" charset="0"/>
                <a:cs typeface="Arial" pitchFamily="34" charset="0"/>
              </a:rPr>
              <a:t>  </a:t>
            </a:r>
            <a:r>
              <a:rPr kumimoji="0" lang="uk-UA"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incision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for</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drainage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performed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mucosa</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oral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cavity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and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more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specifically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along</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mesial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temporal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crest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incision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must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be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1.5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cm</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long</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and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3–4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mm</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deep</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curved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hemostat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inserted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which</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proceeds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posteriorly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and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laterally</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until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comes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into</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contact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with</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medial</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surface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ramus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abscess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drained</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permitting</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evacuation</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pus</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along</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shaft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of</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the</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r>
              <a:rPr kumimoji="0" lang="uk-UA" sz="32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instrument</a:t>
            </a:r>
            <a:r>
              <a:rPr kumimoji="0" lang="uk-UA"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t>
            </a:r>
            <a:endParaRPr kumimoji="0" lang="uk-UA" sz="3200" b="0" i="0" u="none" strike="noStrike" cap="none" normalizeH="0" baseline="0" dirty="0" smtClean="0">
              <a:ln>
                <a:noFill/>
              </a:ln>
              <a:solidFill>
                <a:srgbClr val="FFFF00"/>
              </a:solidFill>
              <a:effectLst/>
              <a:latin typeface="Arial" pitchFamily="34" charset="0"/>
              <a:cs typeface="Arial" pitchFamily="34" charset="0"/>
            </a:endParaRPr>
          </a:p>
        </p:txBody>
      </p:sp>
    </p:spTree>
    <p:extLst>
      <p:ext uri="{BB962C8B-B14F-4D97-AF65-F5344CB8AC3E}">
        <p14:creationId xmlns:p14="http://schemas.microsoft.com/office/powerpoint/2010/main" val="29071550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8746" y="2828835"/>
            <a:ext cx="3087705" cy="830997"/>
          </a:xfrm>
          <a:prstGeom prst="rect">
            <a:avLst/>
          </a:prstGeom>
        </p:spPr>
        <p:txBody>
          <a:bodyPr wrap="none">
            <a:spAutoFit/>
          </a:bodyPr>
          <a:lstStyle/>
          <a:p>
            <a:r>
              <a:rPr lang="en-US" sz="4800" b="1" u="sng" dirty="0">
                <a:solidFill>
                  <a:srgbClr val="FFFF00"/>
                </a:solidFill>
              </a:rPr>
              <a:t>Erysipelas</a:t>
            </a:r>
            <a:endParaRPr lang="ru-RU" sz="4800" dirty="0">
              <a:solidFill>
                <a:srgbClr val="FFFF00"/>
              </a:solidFill>
            </a:endParaRPr>
          </a:p>
        </p:txBody>
      </p:sp>
    </p:spTree>
    <p:extLst>
      <p:ext uri="{BB962C8B-B14F-4D97-AF65-F5344CB8AC3E}">
        <p14:creationId xmlns:p14="http://schemas.microsoft.com/office/powerpoint/2010/main" val="36278356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412776"/>
            <a:ext cx="8064896" cy="4524315"/>
          </a:xfrm>
          <a:prstGeom prst="rect">
            <a:avLst/>
          </a:prstGeom>
        </p:spPr>
        <p:txBody>
          <a:bodyPr wrap="square">
            <a:spAutoFit/>
          </a:bodyPr>
          <a:lstStyle/>
          <a:p>
            <a:r>
              <a:rPr lang="en-US" sz="3200" b="1" u="sng" dirty="0">
                <a:solidFill>
                  <a:srgbClr val="FFFF00"/>
                </a:solidFill>
              </a:rPr>
              <a:t> </a:t>
            </a:r>
            <a:r>
              <a:rPr lang="en-US" sz="3200" b="1" u="sng" dirty="0" smtClean="0">
                <a:solidFill>
                  <a:srgbClr val="FFFF00"/>
                </a:solidFill>
              </a:rPr>
              <a:t> </a:t>
            </a:r>
            <a:r>
              <a:rPr lang="en-US" sz="3200" dirty="0" smtClean="0">
                <a:solidFill>
                  <a:srgbClr val="FFFF00"/>
                </a:solidFill>
              </a:rPr>
              <a:t> </a:t>
            </a:r>
            <a:r>
              <a:rPr lang="en-US" sz="3200" dirty="0">
                <a:solidFill>
                  <a:srgbClr val="FFFF00"/>
                </a:solidFill>
              </a:rPr>
              <a:t>Is an acute infection typically with a skin rash, usually on any of the legs and toes, face, arms and fingers, and in medical terms an infection of the upper dermis and superficial </a:t>
            </a:r>
            <a:r>
              <a:rPr lang="en-US" sz="3200" dirty="0" err="1">
                <a:solidFill>
                  <a:srgbClr val="FFFF00"/>
                </a:solidFill>
              </a:rPr>
              <a:t>lymphatics</a:t>
            </a:r>
            <a:r>
              <a:rPr lang="en-US" sz="3200" dirty="0">
                <a:solidFill>
                  <a:srgbClr val="FFFF00"/>
                </a:solidFill>
              </a:rPr>
              <a:t>, usually caused by streptococcus bacteria on scratches or otherwise infected areas. Erysipelas is more superficial than cellulitis, and is typically more raised and demarcated.</a:t>
            </a:r>
            <a:endParaRPr lang="ru-RU" sz="3200" dirty="0">
              <a:solidFill>
                <a:srgbClr val="FFFF00"/>
              </a:solidFill>
            </a:endParaRPr>
          </a:p>
        </p:txBody>
      </p:sp>
    </p:spTree>
    <p:extLst>
      <p:ext uri="{BB962C8B-B14F-4D97-AF65-F5344CB8AC3E}">
        <p14:creationId xmlns:p14="http://schemas.microsoft.com/office/powerpoint/2010/main" val="27535693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032" y="1254420"/>
            <a:ext cx="4822224" cy="4550844"/>
          </a:xfrm>
          <a:prstGeom prst="rect">
            <a:avLst/>
          </a:prstGeom>
        </p:spPr>
      </p:pic>
    </p:spTree>
    <p:extLst>
      <p:ext uri="{BB962C8B-B14F-4D97-AF65-F5344CB8AC3E}">
        <p14:creationId xmlns:p14="http://schemas.microsoft.com/office/powerpoint/2010/main" val="41626157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5" y="1268759"/>
            <a:ext cx="4536505" cy="4536505"/>
          </a:xfrm>
          <a:prstGeom prst="rect">
            <a:avLst/>
          </a:prstGeom>
        </p:spPr>
      </p:pic>
    </p:spTree>
    <p:extLst>
      <p:ext uri="{BB962C8B-B14F-4D97-AF65-F5344CB8AC3E}">
        <p14:creationId xmlns:p14="http://schemas.microsoft.com/office/powerpoint/2010/main" val="17407287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340768"/>
            <a:ext cx="7776864" cy="4524315"/>
          </a:xfrm>
          <a:prstGeom prst="rect">
            <a:avLst/>
          </a:prstGeom>
        </p:spPr>
        <p:txBody>
          <a:bodyPr wrap="square">
            <a:spAutoFit/>
          </a:bodyPr>
          <a:lstStyle/>
          <a:p>
            <a:r>
              <a:rPr lang="en-US" sz="3200" dirty="0">
                <a:solidFill>
                  <a:srgbClr val="FFFF00"/>
                </a:solidFill>
              </a:rPr>
              <a:t> </a:t>
            </a:r>
            <a:endParaRPr lang="ru-RU" sz="3200" dirty="0">
              <a:solidFill>
                <a:srgbClr val="FFFF00"/>
              </a:solidFill>
            </a:endParaRPr>
          </a:p>
          <a:p>
            <a:r>
              <a:rPr lang="en-US" sz="3200" u="sng" dirty="0" smtClean="0">
                <a:solidFill>
                  <a:srgbClr val="FFFF00"/>
                </a:solidFill>
              </a:rPr>
              <a:t>                Signs </a:t>
            </a:r>
            <a:r>
              <a:rPr lang="en-US" sz="3200" u="sng" dirty="0">
                <a:solidFill>
                  <a:srgbClr val="FFFF00"/>
                </a:solidFill>
              </a:rPr>
              <a:t>and symptoms</a:t>
            </a:r>
            <a:endParaRPr lang="ru-RU" sz="3200" dirty="0">
              <a:solidFill>
                <a:srgbClr val="FFFF00"/>
              </a:solidFill>
            </a:endParaRPr>
          </a:p>
          <a:p>
            <a:r>
              <a:rPr lang="en-US" sz="3200" dirty="0" smtClean="0">
                <a:solidFill>
                  <a:srgbClr val="FFFF00"/>
                </a:solidFill>
              </a:rPr>
              <a:t>   Patients </a:t>
            </a:r>
            <a:r>
              <a:rPr lang="en-US" sz="3200" dirty="0">
                <a:solidFill>
                  <a:srgbClr val="FFFF00"/>
                </a:solidFill>
              </a:rPr>
              <a:t>typically develop symptoms including high fevers, shaking, chills, fatigue, headaches, vomiting, and general illness within 48 hours of the initial infection. The erythematous skin lesion enlarges rapidly and has a sharply demarcated raised edge. </a:t>
            </a:r>
            <a:endParaRPr lang="ru-RU" sz="3200" dirty="0">
              <a:solidFill>
                <a:srgbClr val="FFFF00"/>
              </a:solidFill>
            </a:endParaRPr>
          </a:p>
        </p:txBody>
      </p:sp>
    </p:spTree>
    <p:extLst>
      <p:ext uri="{BB962C8B-B14F-4D97-AF65-F5344CB8AC3E}">
        <p14:creationId xmlns:p14="http://schemas.microsoft.com/office/powerpoint/2010/main" val="13290278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96752"/>
            <a:ext cx="8748464" cy="5016758"/>
          </a:xfrm>
          <a:prstGeom prst="rect">
            <a:avLst/>
          </a:prstGeom>
        </p:spPr>
        <p:txBody>
          <a:bodyPr wrap="square">
            <a:spAutoFit/>
          </a:bodyPr>
          <a:lstStyle/>
          <a:p>
            <a:r>
              <a:rPr lang="en-US" sz="3200" dirty="0" smtClean="0">
                <a:solidFill>
                  <a:srgbClr val="FFFF00"/>
                </a:solidFill>
              </a:rPr>
              <a:t>   It </a:t>
            </a:r>
            <a:r>
              <a:rPr lang="en-US" sz="3200" dirty="0">
                <a:solidFill>
                  <a:srgbClr val="FFFF00"/>
                </a:solidFill>
              </a:rPr>
              <a:t>appears as a red, swollen, warm, hardened and painful rash, similar in consistency to an orange peel. More severe infections can result in vesicles (pox or insect bite-like marks), bullae (blisters), and </a:t>
            </a:r>
            <a:r>
              <a:rPr lang="en-US" sz="3200" dirty="0" err="1">
                <a:solidFill>
                  <a:srgbClr val="FFFF00"/>
                </a:solidFill>
              </a:rPr>
              <a:t>petechiae</a:t>
            </a:r>
            <a:r>
              <a:rPr lang="en-US" sz="3200" dirty="0">
                <a:solidFill>
                  <a:srgbClr val="FFFF00"/>
                </a:solidFill>
              </a:rPr>
              <a:t> (small purple or red spots), with possible skin necrosis (skin death). Lymph nodes may be swollen, and lymphedema may occur. Occasionally, a red streak extending to the lymph node can be seen.</a:t>
            </a:r>
            <a:endParaRPr lang="ru-RU" sz="3200" dirty="0">
              <a:solidFill>
                <a:srgbClr val="FFFF00"/>
              </a:solidFill>
            </a:endParaRPr>
          </a:p>
        </p:txBody>
      </p:sp>
    </p:spTree>
    <p:extLst>
      <p:ext uri="{BB962C8B-B14F-4D97-AF65-F5344CB8AC3E}">
        <p14:creationId xmlns:p14="http://schemas.microsoft.com/office/powerpoint/2010/main" val="32504697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4440" y="1916832"/>
            <a:ext cx="7488832" cy="3046988"/>
          </a:xfrm>
          <a:prstGeom prst="rect">
            <a:avLst/>
          </a:prstGeom>
        </p:spPr>
        <p:txBody>
          <a:bodyPr wrap="square">
            <a:spAutoFit/>
          </a:bodyPr>
          <a:lstStyle/>
          <a:p>
            <a:r>
              <a:rPr lang="en-US" sz="3200" u="sng" dirty="0" smtClean="0">
                <a:solidFill>
                  <a:srgbClr val="FFFF00"/>
                </a:solidFill>
              </a:rPr>
              <a:t>                             Cause</a:t>
            </a:r>
            <a:endParaRPr lang="ru-RU" sz="3200" dirty="0">
              <a:solidFill>
                <a:srgbClr val="FFFF00"/>
              </a:solidFill>
            </a:endParaRPr>
          </a:p>
          <a:p>
            <a:r>
              <a:rPr lang="en-US" sz="3200" dirty="0" smtClean="0">
                <a:solidFill>
                  <a:srgbClr val="FFFF00"/>
                </a:solidFill>
              </a:rPr>
              <a:t>   Most </a:t>
            </a:r>
            <a:r>
              <a:rPr lang="en-US" sz="3200" dirty="0">
                <a:solidFill>
                  <a:srgbClr val="FFFF00"/>
                </a:solidFill>
              </a:rPr>
              <a:t>cases of erysipelas are due to Streptococcus </a:t>
            </a:r>
            <a:r>
              <a:rPr lang="en-US" sz="3200" dirty="0" err="1">
                <a:solidFill>
                  <a:srgbClr val="FFFF00"/>
                </a:solidFill>
              </a:rPr>
              <a:t>pyogenes</a:t>
            </a:r>
            <a:r>
              <a:rPr lang="en-US" sz="3200" dirty="0">
                <a:solidFill>
                  <a:srgbClr val="FFFF00"/>
                </a:solidFill>
              </a:rPr>
              <a:t> (also known as beta-hemolytic group A streptococci), although non-group A streptococci can also be the causative agent. </a:t>
            </a:r>
            <a:endParaRPr lang="ru-RU" sz="3200" dirty="0">
              <a:solidFill>
                <a:srgbClr val="FFFF00"/>
              </a:solidFill>
            </a:endParaRPr>
          </a:p>
        </p:txBody>
      </p:sp>
    </p:spTree>
    <p:extLst>
      <p:ext uri="{BB962C8B-B14F-4D97-AF65-F5344CB8AC3E}">
        <p14:creationId xmlns:p14="http://schemas.microsoft.com/office/powerpoint/2010/main" val="9072843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340768"/>
            <a:ext cx="7128792" cy="4524315"/>
          </a:xfrm>
          <a:prstGeom prst="rect">
            <a:avLst/>
          </a:prstGeom>
        </p:spPr>
        <p:txBody>
          <a:bodyPr wrap="square">
            <a:spAutoFit/>
          </a:bodyPr>
          <a:lstStyle/>
          <a:p>
            <a:r>
              <a:rPr lang="en-US" sz="3200" dirty="0">
                <a:solidFill>
                  <a:srgbClr val="FFFF00"/>
                </a:solidFill>
              </a:rPr>
              <a:t>Erysipelas infections can enter the skin through minor trauma, insect bites, dog bites, eczema, athlete's foot, surgical incisions and ulcers, and often originate from strep bacteria in the subject's own nasal passages. Infection sets in after a small scratch or abrasion spreads resulting in </a:t>
            </a:r>
            <a:r>
              <a:rPr lang="en-US" sz="3200" dirty="0" err="1">
                <a:solidFill>
                  <a:srgbClr val="FFFF00"/>
                </a:solidFill>
              </a:rPr>
              <a:t>toxaemia</a:t>
            </a:r>
            <a:r>
              <a:rPr lang="en-US"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2758015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268" y="1772816"/>
            <a:ext cx="6912768" cy="3539430"/>
          </a:xfrm>
          <a:prstGeom prst="rect">
            <a:avLst/>
          </a:prstGeom>
        </p:spPr>
        <p:txBody>
          <a:bodyPr wrap="square">
            <a:spAutoFit/>
          </a:bodyPr>
          <a:lstStyle/>
          <a:p>
            <a:r>
              <a:rPr lang="en-US" sz="3200" u="sng" dirty="0" smtClean="0">
                <a:solidFill>
                  <a:srgbClr val="FFFF00"/>
                </a:solidFill>
              </a:rPr>
              <a:t>                      Diagnosis</a:t>
            </a:r>
            <a:endParaRPr lang="ru-RU" sz="3200" dirty="0">
              <a:solidFill>
                <a:srgbClr val="FFFF00"/>
              </a:solidFill>
            </a:endParaRPr>
          </a:p>
          <a:p>
            <a:r>
              <a:rPr lang="en-US" sz="3200" dirty="0" smtClean="0">
                <a:solidFill>
                  <a:srgbClr val="FFFF00"/>
                </a:solidFill>
              </a:rPr>
              <a:t>   This </a:t>
            </a:r>
            <a:r>
              <a:rPr lang="en-US" sz="3200" dirty="0">
                <a:solidFill>
                  <a:srgbClr val="FFFF00"/>
                </a:solidFill>
              </a:rPr>
              <a:t>disease is diagnosed mainly by the appearance of well-demarcated rash and inflammation. Blood cultures are unreliable for diagnosis of the disease, but may be used to test for sepsis. </a:t>
            </a:r>
            <a:endParaRPr lang="ru-RU" sz="3200" dirty="0">
              <a:solidFill>
                <a:srgbClr val="FFFF00"/>
              </a:solidFill>
            </a:endParaRPr>
          </a:p>
        </p:txBody>
      </p:sp>
    </p:spTree>
    <p:extLst>
      <p:ext uri="{BB962C8B-B14F-4D97-AF65-F5344CB8AC3E}">
        <p14:creationId xmlns:p14="http://schemas.microsoft.com/office/powerpoint/2010/main" val="775109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196" y="1988840"/>
            <a:ext cx="8064896" cy="3046988"/>
          </a:xfrm>
          <a:prstGeom prst="rect">
            <a:avLst/>
          </a:prstGeom>
        </p:spPr>
        <p:txBody>
          <a:bodyPr wrap="square">
            <a:spAutoFit/>
          </a:bodyPr>
          <a:lstStyle/>
          <a:p>
            <a:r>
              <a:rPr lang="en-US" sz="3200" dirty="0" smtClean="0">
                <a:solidFill>
                  <a:srgbClr val="FFFF00"/>
                </a:solidFill>
              </a:rPr>
              <a:t>   Erysipelas </a:t>
            </a:r>
            <a:r>
              <a:rPr lang="en-US" sz="3200" dirty="0">
                <a:solidFill>
                  <a:srgbClr val="FFFF00"/>
                </a:solidFill>
              </a:rPr>
              <a:t>must be differentiated from herpes zoster, angioedema, contact dermatitis, and diffuse </a:t>
            </a:r>
            <a:r>
              <a:rPr lang="en-US" sz="3200" dirty="0" smtClean="0">
                <a:solidFill>
                  <a:srgbClr val="FFFF00"/>
                </a:solidFill>
              </a:rPr>
              <a:t>inflammatory.</a:t>
            </a:r>
            <a:endParaRPr lang="ru-RU" sz="3200" dirty="0">
              <a:solidFill>
                <a:srgbClr val="FFFF00"/>
              </a:solidFill>
            </a:endParaRPr>
          </a:p>
          <a:p>
            <a:r>
              <a:rPr lang="en-US" sz="3200" dirty="0" smtClean="0">
                <a:solidFill>
                  <a:srgbClr val="FFFF00"/>
                </a:solidFill>
              </a:rPr>
              <a:t>   Erysipelas </a:t>
            </a:r>
            <a:r>
              <a:rPr lang="en-US" sz="3200" dirty="0">
                <a:solidFill>
                  <a:srgbClr val="FFFF00"/>
                </a:solidFill>
              </a:rPr>
              <a:t>can be distinguished from cellulitis by its raised advancing edges and sharp borders. </a:t>
            </a:r>
            <a:endParaRPr lang="ru-RU" sz="3200" dirty="0">
              <a:solidFill>
                <a:srgbClr val="FFFF00"/>
              </a:solidFill>
            </a:endParaRPr>
          </a:p>
        </p:txBody>
      </p:sp>
    </p:spTree>
    <p:extLst>
      <p:ext uri="{BB962C8B-B14F-4D97-AF65-F5344CB8AC3E}">
        <p14:creationId xmlns:p14="http://schemas.microsoft.com/office/powerpoint/2010/main" val="3269328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060848"/>
            <a:ext cx="8136904" cy="3539430"/>
          </a:xfrm>
          <a:prstGeom prst="rect">
            <a:avLst/>
          </a:prstGeom>
        </p:spPr>
        <p:txBody>
          <a:bodyPr wrap="square">
            <a:spAutoFit/>
          </a:bodyPr>
          <a:lstStyle/>
          <a:p>
            <a:r>
              <a:rPr lang="en-US" sz="3200" u="sng" dirty="0" smtClean="0">
                <a:solidFill>
                  <a:srgbClr val="FFFF00"/>
                </a:solidFill>
              </a:rPr>
              <a:t>                            Treatment</a:t>
            </a:r>
            <a:endParaRPr lang="ru-RU" sz="3200" dirty="0">
              <a:solidFill>
                <a:srgbClr val="FFFF00"/>
              </a:solidFill>
            </a:endParaRPr>
          </a:p>
          <a:p>
            <a:r>
              <a:rPr lang="en-US" sz="3200" dirty="0" smtClean="0">
                <a:solidFill>
                  <a:srgbClr val="FFFF00"/>
                </a:solidFill>
              </a:rPr>
              <a:t>   Depending </a:t>
            </a:r>
            <a:r>
              <a:rPr lang="en-US" sz="3200" dirty="0">
                <a:solidFill>
                  <a:srgbClr val="FFFF00"/>
                </a:solidFill>
              </a:rPr>
              <a:t>on the severity, treatment involves either oral or intravenous antibiotics, using </a:t>
            </a:r>
            <a:r>
              <a:rPr lang="en-US" sz="3200" dirty="0" err="1">
                <a:solidFill>
                  <a:srgbClr val="FFFF00"/>
                </a:solidFill>
              </a:rPr>
              <a:t>penicillins</a:t>
            </a:r>
            <a:r>
              <a:rPr lang="en-US" sz="3200" dirty="0">
                <a:solidFill>
                  <a:srgbClr val="FFFF00"/>
                </a:solidFill>
              </a:rPr>
              <a:t>, clindamycin or erythromycin. While illness symptoms resolve in a day or two, the skin may take weeks to return to normal.</a:t>
            </a:r>
            <a:endParaRPr lang="ru-RU" sz="3200" dirty="0">
              <a:solidFill>
                <a:srgbClr val="FFFF00"/>
              </a:solidFill>
            </a:endParaRPr>
          </a:p>
        </p:txBody>
      </p:sp>
    </p:spTree>
    <p:extLst>
      <p:ext uri="{BB962C8B-B14F-4D97-AF65-F5344CB8AC3E}">
        <p14:creationId xmlns:p14="http://schemas.microsoft.com/office/powerpoint/2010/main" val="29098747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19872" y="2828835"/>
            <a:ext cx="1895071" cy="830997"/>
          </a:xfrm>
          <a:prstGeom prst="rect">
            <a:avLst/>
          </a:prstGeom>
        </p:spPr>
        <p:txBody>
          <a:bodyPr wrap="none">
            <a:spAutoFit/>
          </a:bodyPr>
          <a:lstStyle/>
          <a:p>
            <a:r>
              <a:rPr lang="en-US" sz="4800" b="1" u="sng" dirty="0" err="1">
                <a:solidFill>
                  <a:srgbClr val="FFFF00"/>
                </a:solidFill>
              </a:rPr>
              <a:t>Noma</a:t>
            </a:r>
            <a:endParaRPr lang="ru-RU" sz="4800" dirty="0">
              <a:solidFill>
                <a:srgbClr val="FFFF00"/>
              </a:solidFill>
            </a:endParaRPr>
          </a:p>
        </p:txBody>
      </p:sp>
    </p:spTree>
    <p:extLst>
      <p:ext uri="{BB962C8B-B14F-4D97-AF65-F5344CB8AC3E}">
        <p14:creationId xmlns:p14="http://schemas.microsoft.com/office/powerpoint/2010/main" val="21132831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6983" y="2276872"/>
            <a:ext cx="7200800" cy="2062103"/>
          </a:xfrm>
          <a:prstGeom prst="rect">
            <a:avLst/>
          </a:prstGeom>
        </p:spPr>
        <p:txBody>
          <a:bodyPr wrap="square">
            <a:spAutoFit/>
          </a:bodyPr>
          <a:lstStyle/>
          <a:p>
            <a:r>
              <a:rPr lang="en-US" sz="3200" dirty="0" smtClean="0">
                <a:solidFill>
                  <a:srgbClr val="FFFF00"/>
                </a:solidFill>
              </a:rPr>
              <a:t>   Is </a:t>
            </a:r>
            <a:r>
              <a:rPr lang="en-US" sz="3200" dirty="0">
                <a:solidFill>
                  <a:srgbClr val="FFFF00"/>
                </a:solidFill>
              </a:rPr>
              <a:t>a rapidly progressive, </a:t>
            </a:r>
            <a:r>
              <a:rPr lang="en-US" sz="3200" dirty="0" err="1">
                <a:solidFill>
                  <a:srgbClr val="FFFF00"/>
                </a:solidFill>
              </a:rPr>
              <a:t>polymicrobial</a:t>
            </a:r>
            <a:r>
              <a:rPr lang="en-US" sz="3200" dirty="0">
                <a:solidFill>
                  <a:srgbClr val="FFFF00"/>
                </a:solidFill>
              </a:rPr>
              <a:t>, opportunistic infection that occurs during periods of compromised immune function.</a:t>
            </a:r>
            <a:endParaRPr lang="ru-RU" sz="3200" dirty="0">
              <a:solidFill>
                <a:srgbClr val="FFFF00"/>
              </a:solidFill>
            </a:endParaRPr>
          </a:p>
        </p:txBody>
      </p:sp>
    </p:spTree>
    <p:extLst>
      <p:ext uri="{BB962C8B-B14F-4D97-AF65-F5344CB8AC3E}">
        <p14:creationId xmlns:p14="http://schemas.microsoft.com/office/powerpoint/2010/main" val="31886549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640757"/>
            <a:ext cx="4282113" cy="5716842"/>
          </a:xfrm>
          <a:prstGeom prst="rect">
            <a:avLst/>
          </a:prstGeom>
        </p:spPr>
      </p:pic>
    </p:spTree>
    <p:extLst>
      <p:ext uri="{BB962C8B-B14F-4D97-AF65-F5344CB8AC3E}">
        <p14:creationId xmlns:p14="http://schemas.microsoft.com/office/powerpoint/2010/main" val="2457122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520048"/>
            <a:ext cx="8326743" cy="3909508"/>
          </a:xfrm>
          <a:prstGeom prst="rect">
            <a:avLst/>
          </a:prstGeom>
        </p:spPr>
      </p:pic>
    </p:spTree>
    <p:extLst>
      <p:ext uri="{BB962C8B-B14F-4D97-AF65-F5344CB8AC3E}">
        <p14:creationId xmlns:p14="http://schemas.microsoft.com/office/powerpoint/2010/main" val="19517157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2625" y="1124744"/>
            <a:ext cx="7704856" cy="5016758"/>
          </a:xfrm>
          <a:prstGeom prst="rect">
            <a:avLst/>
          </a:prstGeom>
        </p:spPr>
        <p:txBody>
          <a:bodyPr wrap="square">
            <a:spAutoFit/>
          </a:bodyPr>
          <a:lstStyle/>
          <a:p>
            <a:r>
              <a:rPr lang="en-US" sz="3200" u="sng" dirty="0" smtClean="0">
                <a:solidFill>
                  <a:srgbClr val="FFFF00"/>
                </a:solidFill>
              </a:rPr>
              <a:t>                               Causes</a:t>
            </a:r>
            <a:endParaRPr lang="ru-RU" sz="3200" dirty="0">
              <a:solidFill>
                <a:srgbClr val="FFFF00"/>
              </a:solidFill>
            </a:endParaRPr>
          </a:p>
          <a:p>
            <a:r>
              <a:rPr lang="en-US" sz="3200" dirty="0" smtClean="0">
                <a:solidFill>
                  <a:srgbClr val="FFFF00"/>
                </a:solidFill>
              </a:rPr>
              <a:t>    </a:t>
            </a:r>
            <a:r>
              <a:rPr lang="en-US" sz="3200" dirty="0" err="1" smtClean="0">
                <a:solidFill>
                  <a:srgbClr val="FFFF00"/>
                </a:solidFill>
              </a:rPr>
              <a:t>Fusobacterium</a:t>
            </a:r>
            <a:r>
              <a:rPr lang="en-US" sz="3200" dirty="0" smtClean="0">
                <a:solidFill>
                  <a:srgbClr val="FFFF00"/>
                </a:solidFill>
              </a:rPr>
              <a:t> </a:t>
            </a:r>
            <a:r>
              <a:rPr lang="en-US" sz="3200" dirty="0" err="1">
                <a:solidFill>
                  <a:srgbClr val="FFFF00"/>
                </a:solidFill>
              </a:rPr>
              <a:t>necrophorum</a:t>
            </a:r>
            <a:r>
              <a:rPr lang="en-US" sz="3200" dirty="0">
                <a:solidFill>
                  <a:srgbClr val="FFFF00"/>
                </a:solidFill>
              </a:rPr>
              <a:t> and </a:t>
            </a:r>
            <a:r>
              <a:rPr lang="en-US" sz="3200" dirty="0" err="1">
                <a:solidFill>
                  <a:srgbClr val="FFFF00"/>
                </a:solidFill>
              </a:rPr>
              <a:t>Prevotella</a:t>
            </a:r>
            <a:r>
              <a:rPr lang="en-US" sz="3200" dirty="0">
                <a:solidFill>
                  <a:srgbClr val="FFFF00"/>
                </a:solidFill>
              </a:rPr>
              <a:t> </a:t>
            </a:r>
            <a:r>
              <a:rPr lang="en-US" sz="3200" dirty="0" err="1">
                <a:solidFill>
                  <a:srgbClr val="FFFF00"/>
                </a:solidFill>
              </a:rPr>
              <a:t>intermedia</a:t>
            </a:r>
            <a:r>
              <a:rPr lang="en-US" sz="3200" dirty="0">
                <a:solidFill>
                  <a:srgbClr val="FFFF00"/>
                </a:solidFill>
              </a:rPr>
              <a:t> are thought to be key players in the process and interact with one or more other bacterial organisms (such as </a:t>
            </a:r>
            <a:r>
              <a:rPr lang="en-US" sz="3200" dirty="0" err="1">
                <a:solidFill>
                  <a:srgbClr val="FFFF00"/>
                </a:solidFill>
              </a:rPr>
              <a:t>Borrelia</a:t>
            </a:r>
            <a:r>
              <a:rPr lang="en-US" sz="3200" dirty="0">
                <a:solidFill>
                  <a:srgbClr val="FFFF00"/>
                </a:solidFill>
              </a:rPr>
              <a:t> </a:t>
            </a:r>
            <a:r>
              <a:rPr lang="en-US" sz="3200" dirty="0" err="1">
                <a:solidFill>
                  <a:srgbClr val="FFFF00"/>
                </a:solidFill>
              </a:rPr>
              <a:t>vincentii</a:t>
            </a:r>
            <a:r>
              <a:rPr lang="en-US" sz="3200" dirty="0">
                <a:solidFill>
                  <a:srgbClr val="FFFF00"/>
                </a:solidFill>
              </a:rPr>
              <a:t>, </a:t>
            </a:r>
            <a:r>
              <a:rPr lang="en-US" sz="3200" dirty="0" err="1">
                <a:solidFill>
                  <a:srgbClr val="FFFF00"/>
                </a:solidFill>
              </a:rPr>
              <a:t>Porphyromonas</a:t>
            </a:r>
            <a:r>
              <a:rPr lang="en-US" sz="3200" dirty="0">
                <a:solidFill>
                  <a:srgbClr val="FFFF00"/>
                </a:solidFill>
              </a:rPr>
              <a:t> </a:t>
            </a:r>
            <a:r>
              <a:rPr lang="en-US" sz="3200" dirty="0" err="1">
                <a:solidFill>
                  <a:srgbClr val="FFFF00"/>
                </a:solidFill>
              </a:rPr>
              <a:t>gingivalis</a:t>
            </a:r>
            <a:r>
              <a:rPr lang="en-US" sz="3200" dirty="0">
                <a:solidFill>
                  <a:srgbClr val="FFFF00"/>
                </a:solidFill>
              </a:rPr>
              <a:t>, </a:t>
            </a:r>
            <a:r>
              <a:rPr lang="en-US" sz="3200" dirty="0" err="1">
                <a:solidFill>
                  <a:srgbClr val="FFFF00"/>
                </a:solidFill>
              </a:rPr>
              <a:t>Tannerella</a:t>
            </a:r>
            <a:r>
              <a:rPr lang="en-US" sz="3200" dirty="0">
                <a:solidFill>
                  <a:srgbClr val="FFFF00"/>
                </a:solidFill>
              </a:rPr>
              <a:t> </a:t>
            </a:r>
            <a:r>
              <a:rPr lang="en-US" sz="3200" dirty="0" err="1">
                <a:solidFill>
                  <a:srgbClr val="FFFF00"/>
                </a:solidFill>
              </a:rPr>
              <a:t>forsynthesis</a:t>
            </a:r>
            <a:r>
              <a:rPr lang="en-US" sz="3200" dirty="0">
                <a:solidFill>
                  <a:srgbClr val="FFFF00"/>
                </a:solidFill>
              </a:rPr>
              <a:t>, </a:t>
            </a:r>
            <a:r>
              <a:rPr lang="en-US" sz="3200" dirty="0" err="1">
                <a:solidFill>
                  <a:srgbClr val="FFFF00"/>
                </a:solidFill>
              </a:rPr>
              <a:t>Treponema</a:t>
            </a:r>
            <a:r>
              <a:rPr lang="en-US" sz="3200" dirty="0">
                <a:solidFill>
                  <a:srgbClr val="FFFF00"/>
                </a:solidFill>
              </a:rPr>
              <a:t> </a:t>
            </a:r>
            <a:r>
              <a:rPr lang="en-US" sz="3200" dirty="0" err="1">
                <a:solidFill>
                  <a:srgbClr val="FFFF00"/>
                </a:solidFill>
              </a:rPr>
              <a:t>denticola</a:t>
            </a:r>
            <a:r>
              <a:rPr lang="en-US" sz="3200" dirty="0">
                <a:solidFill>
                  <a:srgbClr val="FFFF00"/>
                </a:solidFill>
              </a:rPr>
              <a:t>, Staphylococcus </a:t>
            </a:r>
            <a:r>
              <a:rPr lang="en-US" sz="3200" dirty="0" err="1">
                <a:solidFill>
                  <a:srgbClr val="FFFF00"/>
                </a:solidFill>
              </a:rPr>
              <a:t>aureus</a:t>
            </a:r>
            <a:r>
              <a:rPr lang="en-US" sz="3200" dirty="0">
                <a:solidFill>
                  <a:srgbClr val="FFFF00"/>
                </a:solidFill>
              </a:rPr>
              <a:t>, and </a:t>
            </a:r>
            <a:r>
              <a:rPr lang="en-US" sz="3200" dirty="0" err="1">
                <a:solidFill>
                  <a:srgbClr val="FFFF00"/>
                </a:solidFill>
              </a:rPr>
              <a:t>nonhemolytic</a:t>
            </a:r>
            <a:r>
              <a:rPr lang="en-US" sz="3200" dirty="0">
                <a:solidFill>
                  <a:srgbClr val="FFFF00"/>
                </a:solidFill>
              </a:rPr>
              <a:t> Streptococcus </a:t>
            </a:r>
            <a:r>
              <a:rPr lang="en-US" sz="3200" dirty="0" err="1">
                <a:solidFill>
                  <a:srgbClr val="FFFF00"/>
                </a:solidFill>
              </a:rPr>
              <a:t>spp</a:t>
            </a:r>
            <a:r>
              <a:rPr lang="en-US" sz="3200" dirty="0">
                <a:solidFill>
                  <a:srgbClr val="FFFF00"/>
                </a:solidFill>
              </a:rPr>
              <a:t>).</a:t>
            </a:r>
            <a:endParaRPr lang="ru-RU" sz="3200" dirty="0">
              <a:solidFill>
                <a:srgbClr val="FFFF00"/>
              </a:solidFill>
            </a:endParaRPr>
          </a:p>
        </p:txBody>
      </p:sp>
    </p:spTree>
    <p:extLst>
      <p:ext uri="{BB962C8B-B14F-4D97-AF65-F5344CB8AC3E}">
        <p14:creationId xmlns:p14="http://schemas.microsoft.com/office/powerpoint/2010/main" val="27960310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87823" y="1145714"/>
            <a:ext cx="2733569" cy="769441"/>
          </a:xfrm>
          <a:prstGeom prst="rect">
            <a:avLst/>
          </a:prstGeom>
        </p:spPr>
        <p:txBody>
          <a:bodyPr wrap="none">
            <a:spAutoFit/>
          </a:bodyPr>
          <a:lstStyle/>
          <a:p>
            <a:r>
              <a:rPr lang="en-US" sz="4400" u="sng" dirty="0">
                <a:solidFill>
                  <a:srgbClr val="FFFF00"/>
                </a:solidFill>
              </a:rPr>
              <a:t>Treatment</a:t>
            </a:r>
            <a:endParaRPr lang="ru-RU" sz="4400" dirty="0">
              <a:solidFill>
                <a:srgbClr val="FFFF00"/>
              </a:solidFill>
            </a:endParaRPr>
          </a:p>
        </p:txBody>
      </p:sp>
      <p:sp>
        <p:nvSpPr>
          <p:cNvPr id="3" name="Прямоугольник 2"/>
          <p:cNvSpPr/>
          <p:nvPr/>
        </p:nvSpPr>
        <p:spPr>
          <a:xfrm>
            <a:off x="819735" y="2204864"/>
            <a:ext cx="7200800" cy="3046988"/>
          </a:xfrm>
          <a:prstGeom prst="rect">
            <a:avLst/>
          </a:prstGeom>
        </p:spPr>
        <p:txBody>
          <a:bodyPr wrap="square">
            <a:spAutoFit/>
          </a:bodyPr>
          <a:lstStyle/>
          <a:p>
            <a:r>
              <a:rPr lang="en-US" sz="3200" dirty="0">
                <a:solidFill>
                  <a:srgbClr val="FFFF00"/>
                </a:solidFill>
              </a:rPr>
              <a:t>The progression of the disease can be halted with the use of antibiotics and improved nutrition; however, its physical effects are permanent and may require reconstructive plastic surgery to repair. </a:t>
            </a:r>
            <a:endParaRPr lang="ru-RU" sz="3200" dirty="0">
              <a:solidFill>
                <a:srgbClr val="FFFF00"/>
              </a:solidFill>
            </a:endParaRPr>
          </a:p>
        </p:txBody>
      </p:sp>
    </p:spTree>
    <p:extLst>
      <p:ext uri="{BB962C8B-B14F-4D97-AF65-F5344CB8AC3E}">
        <p14:creationId xmlns:p14="http://schemas.microsoft.com/office/powerpoint/2010/main" val="32129747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492896"/>
            <a:ext cx="8136904" cy="1446550"/>
          </a:xfrm>
          <a:prstGeom prst="rect">
            <a:avLst/>
          </a:prstGeom>
        </p:spPr>
        <p:txBody>
          <a:bodyPr wrap="square">
            <a:spAutoFit/>
          </a:bodyPr>
          <a:lstStyle/>
          <a:p>
            <a:r>
              <a:rPr lang="en-US" sz="4400" b="1" u="sng" dirty="0">
                <a:solidFill>
                  <a:srgbClr val="FFFF00"/>
                </a:solidFill>
              </a:rPr>
              <a:t>Complications of </a:t>
            </a:r>
            <a:r>
              <a:rPr lang="en-US" sz="4400" b="1" u="sng" dirty="0" smtClean="0">
                <a:solidFill>
                  <a:srgbClr val="FFFF00"/>
                </a:solidFill>
              </a:rPr>
              <a:t>maxillofacial</a:t>
            </a:r>
          </a:p>
          <a:p>
            <a:r>
              <a:rPr lang="en-US" sz="4400" b="1" u="sng" dirty="0" smtClean="0">
                <a:solidFill>
                  <a:srgbClr val="FFFF00"/>
                </a:solidFill>
              </a:rPr>
              <a:t>                 infection</a:t>
            </a:r>
            <a:endParaRPr lang="ru-RU" dirty="0"/>
          </a:p>
        </p:txBody>
      </p:sp>
    </p:spTree>
    <p:extLst>
      <p:ext uri="{BB962C8B-B14F-4D97-AF65-F5344CB8AC3E}">
        <p14:creationId xmlns:p14="http://schemas.microsoft.com/office/powerpoint/2010/main" val="25939477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35896" y="2880211"/>
            <a:ext cx="1693092" cy="707886"/>
          </a:xfrm>
          <a:prstGeom prst="rect">
            <a:avLst/>
          </a:prstGeom>
        </p:spPr>
        <p:txBody>
          <a:bodyPr wrap="none">
            <a:spAutoFit/>
          </a:bodyPr>
          <a:lstStyle/>
          <a:p>
            <a:r>
              <a:rPr lang="en-US" sz="4000" b="1" u="sng" dirty="0">
                <a:solidFill>
                  <a:srgbClr val="FFFF00"/>
                </a:solidFill>
              </a:rPr>
              <a:t>Sepsis</a:t>
            </a:r>
            <a:endParaRPr lang="ru-RU" sz="4000" dirty="0">
              <a:solidFill>
                <a:srgbClr val="FFFF00"/>
              </a:solidFill>
            </a:endParaRPr>
          </a:p>
        </p:txBody>
      </p:sp>
    </p:spTree>
    <p:extLst>
      <p:ext uri="{BB962C8B-B14F-4D97-AF65-F5344CB8AC3E}">
        <p14:creationId xmlns:p14="http://schemas.microsoft.com/office/powerpoint/2010/main" val="24866588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279374"/>
            <a:ext cx="6840760" cy="2062103"/>
          </a:xfrm>
          <a:prstGeom prst="rect">
            <a:avLst/>
          </a:prstGeom>
        </p:spPr>
        <p:txBody>
          <a:bodyPr wrap="square">
            <a:spAutoFit/>
          </a:bodyPr>
          <a:lstStyle/>
          <a:p>
            <a:r>
              <a:rPr lang="en-US" sz="3200" dirty="0" smtClean="0">
                <a:solidFill>
                  <a:srgbClr val="FFFF00"/>
                </a:solidFill>
              </a:rPr>
              <a:t>   Is </a:t>
            </a:r>
            <a:r>
              <a:rPr lang="en-US" sz="3200" dirty="0">
                <a:solidFill>
                  <a:srgbClr val="FFFF00"/>
                </a:solidFill>
              </a:rPr>
              <a:t>a life-threatening complication of infection. It often occurs in people who are elderly or have weak immune systems</a:t>
            </a:r>
            <a:endParaRPr lang="ru-RU" sz="3200" dirty="0">
              <a:solidFill>
                <a:srgbClr val="FFFF00"/>
              </a:solidFill>
            </a:endParaRPr>
          </a:p>
        </p:txBody>
      </p:sp>
    </p:spTree>
    <p:extLst>
      <p:ext uri="{BB962C8B-B14F-4D97-AF65-F5344CB8AC3E}">
        <p14:creationId xmlns:p14="http://schemas.microsoft.com/office/powerpoint/2010/main" val="5174204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836712"/>
            <a:ext cx="7488832" cy="5509200"/>
          </a:xfrm>
          <a:prstGeom prst="rect">
            <a:avLst/>
          </a:prstGeom>
        </p:spPr>
        <p:txBody>
          <a:bodyPr wrap="square">
            <a:spAutoFit/>
          </a:bodyPr>
          <a:lstStyle/>
          <a:p>
            <a:r>
              <a:rPr lang="en-US" sz="3200" dirty="0" smtClean="0">
                <a:solidFill>
                  <a:srgbClr val="FFFF00"/>
                </a:solidFill>
              </a:rPr>
              <a:t>   Sepsis </a:t>
            </a:r>
            <a:r>
              <a:rPr lang="en-US" sz="3200" dirty="0">
                <a:solidFill>
                  <a:srgbClr val="FFFF00"/>
                </a:solidFill>
              </a:rPr>
              <a:t>happens when the body suffers from an infection and the chemicals released into the blood to fight the infection cause inflammation over the entire body. Severe cases of sepsis can lead to septic shock. Septic shock occurs when the inflammation causes tiny blood clots to form, blocking oxygen from vital organs and leading to organ failure and a life-threatening drop in blood pressure</a:t>
            </a:r>
            <a:endParaRPr lang="ru-RU" sz="3200" dirty="0">
              <a:solidFill>
                <a:srgbClr val="FFFF00"/>
              </a:solidFill>
            </a:endParaRPr>
          </a:p>
        </p:txBody>
      </p:sp>
    </p:spTree>
    <p:extLst>
      <p:ext uri="{BB962C8B-B14F-4D97-AF65-F5344CB8AC3E}">
        <p14:creationId xmlns:p14="http://schemas.microsoft.com/office/powerpoint/2010/main" val="6087670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064896" cy="6494085"/>
          </a:xfrm>
          <a:prstGeom prst="rect">
            <a:avLst/>
          </a:prstGeom>
        </p:spPr>
        <p:txBody>
          <a:bodyPr wrap="square">
            <a:spAutoFit/>
          </a:bodyPr>
          <a:lstStyle/>
          <a:p>
            <a:r>
              <a:rPr lang="en-US" sz="3200" u="sng" dirty="0" smtClean="0">
                <a:solidFill>
                  <a:srgbClr val="FFFF00"/>
                </a:solidFill>
              </a:rPr>
              <a:t>                         Symptoms</a:t>
            </a:r>
            <a:endParaRPr lang="ru-RU" sz="3200" dirty="0">
              <a:solidFill>
                <a:srgbClr val="FFFF00"/>
              </a:solidFill>
            </a:endParaRPr>
          </a:p>
          <a:p>
            <a:r>
              <a:rPr lang="en-US" sz="3200" dirty="0">
                <a:solidFill>
                  <a:srgbClr val="FFFF00"/>
                </a:solidFill>
              </a:rPr>
              <a:t>Doctors have identified three stages of sepsis: sepsis, severe sepsis, and septic shock. Sepsis often occurs while people are still in the hospital recovering from a procedure, however this is not always the case. If you experience any of the symptoms below, seek medical attention immediately. The earlier treatment with antibiotics and heavy amounts of IV fluids is started, the greater a person’s chance for survival. </a:t>
            </a:r>
            <a:endParaRPr lang="ru-RU" sz="3200" dirty="0">
              <a:solidFill>
                <a:srgbClr val="FFFF00"/>
              </a:solidFill>
            </a:endParaRPr>
          </a:p>
          <a:p>
            <a:r>
              <a:rPr lang="en-US" sz="3200" dirty="0"/>
              <a:t> </a:t>
            </a:r>
            <a:endParaRPr lang="ru-RU" sz="3200" dirty="0"/>
          </a:p>
        </p:txBody>
      </p:sp>
    </p:spTree>
    <p:extLst>
      <p:ext uri="{BB962C8B-B14F-4D97-AF65-F5344CB8AC3E}">
        <p14:creationId xmlns:p14="http://schemas.microsoft.com/office/powerpoint/2010/main" val="33702104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899592" y="1545178"/>
            <a:ext cx="6912768"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0" i="0" u="sng" strike="noStrike" cap="none" normalizeH="0" baseline="0" dirty="0" smtClean="0">
                <a:ln>
                  <a:noFill/>
                </a:ln>
                <a:solidFill>
                  <a:srgbClr val="FFFF00"/>
                </a:solidFill>
                <a:effectLst/>
                <a:latin typeface="Arial" pitchFamily="34" charset="0"/>
                <a:ea typeface="Times New Roman" pitchFamily="18" charset="0"/>
                <a:cs typeface="Arial" pitchFamily="34" charset="0"/>
              </a:rPr>
              <a:t>      Symptoms of sepsis include: </a:t>
            </a:r>
            <a:endParaRPr kumimoji="0" lang="ru-RU" sz="32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-fever above 101.3 F </a:t>
            </a:r>
            <a:endParaRPr kumimoji="0" lang="ru-RU" sz="32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-heart rate higher than 90 beats a minute</a:t>
            </a:r>
          </a:p>
          <a:p>
            <a:pPr marL="0" marR="0" lvl="0" indent="0" algn="just" defTabSz="914400" rtl="0" eaLnBrk="0" fontAlgn="base" latinLnBrk="0" hangingPunct="0">
              <a:lnSpc>
                <a:spcPct val="100000"/>
              </a:lnSpc>
              <a:spcBef>
                <a:spcPct val="0"/>
              </a:spcBef>
              <a:spcAft>
                <a:spcPct val="0"/>
              </a:spcAft>
              <a:buClrTx/>
              <a:buSzTx/>
              <a:buFontTx/>
              <a:buNone/>
              <a:tabLst/>
            </a:pPr>
            <a:r>
              <a:rPr lang="en-US" sz="3200" dirty="0">
                <a:solidFill>
                  <a:srgbClr val="FFFF00"/>
                </a:solidFill>
                <a:latin typeface="Arial" pitchFamily="34" charset="0"/>
                <a:ea typeface="Times New Roman" pitchFamily="18" charset="0"/>
                <a:cs typeface="Arial" pitchFamily="34" charset="0"/>
              </a:rPr>
              <a:t> </a:t>
            </a:r>
            <a:r>
              <a:rPr lang="en-US" sz="3200" dirty="0" smtClean="0">
                <a:solidFill>
                  <a:srgbClr val="FFFF00"/>
                </a:solidFill>
                <a:latin typeface="Arial" pitchFamily="34" charset="0"/>
                <a:ea typeface="Times New Roman" pitchFamily="18" charset="0"/>
                <a:cs typeface="Arial" pitchFamily="34" charset="0"/>
              </a:rPr>
              <a:t> -</a:t>
            </a:r>
            <a:r>
              <a:rPr kumimoji="0" lang="en-US"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breathing rate higher than 20 breaths a minute</a:t>
            </a:r>
          </a:p>
          <a:p>
            <a:pPr marL="0" marR="0" lvl="0" indent="0" algn="just" defTabSz="914400" rtl="0" eaLnBrk="0" fontAlgn="base" latinLnBrk="0" hangingPunct="0">
              <a:lnSpc>
                <a:spcPct val="100000"/>
              </a:lnSpc>
              <a:spcBef>
                <a:spcPct val="0"/>
              </a:spcBef>
              <a:spcAft>
                <a:spcPct val="0"/>
              </a:spcAft>
              <a:buClrTx/>
              <a:buSzTx/>
              <a:buFontTx/>
              <a:buNone/>
              <a:tabLst/>
            </a:pPr>
            <a:r>
              <a:rPr lang="en-US" sz="3200" dirty="0">
                <a:solidFill>
                  <a:srgbClr val="FFFF00"/>
                </a:solidFill>
                <a:latin typeface="Arial" pitchFamily="34" charset="0"/>
                <a:ea typeface="Times New Roman" pitchFamily="18" charset="0"/>
                <a:cs typeface="Arial" pitchFamily="34" charset="0"/>
              </a:rPr>
              <a:t> </a:t>
            </a:r>
            <a:r>
              <a:rPr lang="en-US" sz="3200" dirty="0" smtClean="0">
                <a:solidFill>
                  <a:srgbClr val="FFFF00"/>
                </a:solidFill>
                <a:latin typeface="Arial" pitchFamily="34" charset="0"/>
                <a:ea typeface="Times New Roman" pitchFamily="18" charset="0"/>
                <a:cs typeface="Arial" pitchFamily="34" charset="0"/>
              </a:rPr>
              <a:t> -</a:t>
            </a:r>
            <a:r>
              <a:rPr kumimoji="0" lang="en-US" sz="32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possible or definite infection </a:t>
            </a:r>
            <a:endParaRPr kumimoji="0" lang="en-US" sz="3200" b="0" i="0" u="none" strike="noStrike" cap="none" normalizeH="0" baseline="0" dirty="0" smtClean="0">
              <a:ln>
                <a:noFill/>
              </a:ln>
              <a:solidFill>
                <a:srgbClr val="FFFF00"/>
              </a:solidFill>
              <a:effectLst/>
              <a:latin typeface="Arial" pitchFamily="34" charset="0"/>
              <a:cs typeface="Arial" pitchFamily="34" charset="0"/>
            </a:endParaRPr>
          </a:p>
        </p:txBody>
      </p:sp>
    </p:spTree>
    <p:extLst>
      <p:ext uri="{BB962C8B-B14F-4D97-AF65-F5344CB8AC3E}">
        <p14:creationId xmlns:p14="http://schemas.microsoft.com/office/powerpoint/2010/main" val="6019186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010" y="260648"/>
            <a:ext cx="8424936" cy="6494085"/>
          </a:xfrm>
          <a:prstGeom prst="rect">
            <a:avLst/>
          </a:prstGeom>
        </p:spPr>
        <p:txBody>
          <a:bodyPr wrap="square">
            <a:spAutoFit/>
          </a:bodyPr>
          <a:lstStyle/>
          <a:p>
            <a:r>
              <a:rPr lang="en-US" sz="3200" u="sng" dirty="0" smtClean="0">
                <a:solidFill>
                  <a:srgbClr val="FFFF00"/>
                </a:solidFill>
              </a:rPr>
              <a:t>            Symptoms </a:t>
            </a:r>
            <a:r>
              <a:rPr lang="en-US" sz="3200" u="sng" dirty="0">
                <a:solidFill>
                  <a:srgbClr val="FFFF00"/>
                </a:solidFill>
              </a:rPr>
              <a:t>of severe </a:t>
            </a:r>
            <a:r>
              <a:rPr lang="en-US" sz="3200" u="sng" dirty="0" smtClean="0">
                <a:solidFill>
                  <a:srgbClr val="FFFF00"/>
                </a:solidFill>
              </a:rPr>
              <a:t>sepsis</a:t>
            </a:r>
            <a:r>
              <a:rPr lang="en-US" sz="3200" dirty="0" smtClean="0">
                <a:solidFill>
                  <a:srgbClr val="FFFF00"/>
                </a:solidFill>
              </a:rPr>
              <a:t>,</a:t>
            </a:r>
          </a:p>
          <a:p>
            <a:r>
              <a:rPr lang="en-US" sz="3200" dirty="0" smtClean="0">
                <a:solidFill>
                  <a:srgbClr val="FFFF00"/>
                </a:solidFill>
              </a:rPr>
              <a:t> </a:t>
            </a:r>
            <a:r>
              <a:rPr lang="en-US" sz="3200" dirty="0">
                <a:solidFill>
                  <a:srgbClr val="FFFF00"/>
                </a:solidFill>
              </a:rPr>
              <a:t>which can mean organ dysfunction, require that only one of the following signs be present:</a:t>
            </a:r>
            <a:endParaRPr lang="ru-RU" sz="3200" dirty="0">
              <a:solidFill>
                <a:srgbClr val="FFFF00"/>
              </a:solidFill>
            </a:endParaRPr>
          </a:p>
          <a:p>
            <a:r>
              <a:rPr lang="en-US" sz="3200" dirty="0" smtClean="0">
                <a:solidFill>
                  <a:srgbClr val="FFFF00"/>
                </a:solidFill>
              </a:rPr>
              <a:t>  -patches </a:t>
            </a:r>
            <a:r>
              <a:rPr lang="en-US" sz="3200" dirty="0">
                <a:solidFill>
                  <a:srgbClr val="FFFF00"/>
                </a:solidFill>
              </a:rPr>
              <a:t>of discolored skin</a:t>
            </a:r>
            <a:endParaRPr lang="ru-RU" sz="3200" dirty="0">
              <a:solidFill>
                <a:srgbClr val="FFFF00"/>
              </a:solidFill>
            </a:endParaRPr>
          </a:p>
          <a:p>
            <a:r>
              <a:rPr lang="en-US" sz="3200" dirty="0" smtClean="0">
                <a:solidFill>
                  <a:srgbClr val="FFFF00"/>
                </a:solidFill>
              </a:rPr>
              <a:t>  -noticeably </a:t>
            </a:r>
            <a:r>
              <a:rPr lang="en-US" sz="3200" dirty="0">
                <a:solidFill>
                  <a:srgbClr val="FFFF00"/>
                </a:solidFill>
              </a:rPr>
              <a:t>lower amounts of urination</a:t>
            </a:r>
            <a:endParaRPr lang="ru-RU" sz="3200" dirty="0">
              <a:solidFill>
                <a:srgbClr val="FFFF00"/>
              </a:solidFill>
            </a:endParaRPr>
          </a:p>
          <a:p>
            <a:r>
              <a:rPr lang="en-US" sz="3200" dirty="0" smtClean="0">
                <a:solidFill>
                  <a:srgbClr val="FFFF00"/>
                </a:solidFill>
              </a:rPr>
              <a:t>  -mental </a:t>
            </a:r>
            <a:r>
              <a:rPr lang="en-US" sz="3200" dirty="0">
                <a:solidFill>
                  <a:srgbClr val="FFFF00"/>
                </a:solidFill>
              </a:rPr>
              <a:t>ability changes</a:t>
            </a:r>
            <a:endParaRPr lang="ru-RU" sz="3200" dirty="0">
              <a:solidFill>
                <a:srgbClr val="FFFF00"/>
              </a:solidFill>
            </a:endParaRPr>
          </a:p>
          <a:p>
            <a:r>
              <a:rPr lang="en-US" sz="3200" dirty="0" smtClean="0">
                <a:solidFill>
                  <a:srgbClr val="FFFF00"/>
                </a:solidFill>
              </a:rPr>
              <a:t>  -low </a:t>
            </a:r>
            <a:r>
              <a:rPr lang="en-US" sz="3200" dirty="0">
                <a:solidFill>
                  <a:srgbClr val="FFFF00"/>
                </a:solidFill>
              </a:rPr>
              <a:t>platelet (blood clotting cells) count </a:t>
            </a:r>
            <a:endParaRPr lang="ru-RU" sz="3200" dirty="0">
              <a:solidFill>
                <a:srgbClr val="FFFF00"/>
              </a:solidFill>
            </a:endParaRPr>
          </a:p>
          <a:p>
            <a:r>
              <a:rPr lang="en-US" sz="3200" dirty="0" smtClean="0">
                <a:solidFill>
                  <a:srgbClr val="FFFF00"/>
                </a:solidFill>
              </a:rPr>
              <a:t>  -problems </a:t>
            </a:r>
            <a:r>
              <a:rPr lang="en-US" sz="3200" dirty="0">
                <a:solidFill>
                  <a:srgbClr val="FFFF00"/>
                </a:solidFill>
              </a:rPr>
              <a:t>breathing</a:t>
            </a:r>
            <a:endParaRPr lang="ru-RU" sz="3200" dirty="0">
              <a:solidFill>
                <a:srgbClr val="FFFF00"/>
              </a:solidFill>
            </a:endParaRPr>
          </a:p>
          <a:p>
            <a:r>
              <a:rPr lang="en-US" sz="3200" dirty="0" smtClean="0">
                <a:solidFill>
                  <a:srgbClr val="FFFF00"/>
                </a:solidFill>
              </a:rPr>
              <a:t>  -abnormal </a:t>
            </a:r>
            <a:r>
              <a:rPr lang="en-US" sz="3200" dirty="0">
                <a:solidFill>
                  <a:srgbClr val="FFFF00"/>
                </a:solidFill>
              </a:rPr>
              <a:t>heart functions</a:t>
            </a:r>
            <a:endParaRPr lang="ru-RU" sz="3200" dirty="0">
              <a:solidFill>
                <a:srgbClr val="FFFF00"/>
              </a:solidFill>
            </a:endParaRPr>
          </a:p>
          <a:p>
            <a:r>
              <a:rPr lang="en-US" sz="3200" dirty="0" smtClean="0">
                <a:solidFill>
                  <a:srgbClr val="FFFF00"/>
                </a:solidFill>
              </a:rPr>
              <a:t>  -chills </a:t>
            </a:r>
            <a:r>
              <a:rPr lang="en-US" sz="3200" dirty="0">
                <a:solidFill>
                  <a:srgbClr val="FFFF00"/>
                </a:solidFill>
              </a:rPr>
              <a:t>due to fall in body temperature</a:t>
            </a:r>
            <a:endParaRPr lang="ru-RU" sz="3200" dirty="0">
              <a:solidFill>
                <a:srgbClr val="FFFF00"/>
              </a:solidFill>
            </a:endParaRPr>
          </a:p>
          <a:p>
            <a:r>
              <a:rPr lang="en-US" sz="3200" dirty="0" smtClean="0">
                <a:solidFill>
                  <a:srgbClr val="FFFF00"/>
                </a:solidFill>
              </a:rPr>
              <a:t>  -unconsciousness</a:t>
            </a:r>
            <a:endParaRPr lang="ru-RU" sz="3200" dirty="0">
              <a:solidFill>
                <a:srgbClr val="FFFF00"/>
              </a:solidFill>
            </a:endParaRPr>
          </a:p>
          <a:p>
            <a:r>
              <a:rPr lang="en-US" sz="3200" dirty="0" smtClean="0">
                <a:solidFill>
                  <a:srgbClr val="FFFF00"/>
                </a:solidFill>
              </a:rPr>
              <a:t>  -extreme </a:t>
            </a:r>
            <a:r>
              <a:rPr lang="en-US" sz="3200" dirty="0">
                <a:solidFill>
                  <a:srgbClr val="FFFF00"/>
                </a:solidFill>
              </a:rPr>
              <a:t>weakness</a:t>
            </a:r>
            <a:endParaRPr lang="ru-RU" sz="3200" dirty="0">
              <a:solidFill>
                <a:srgbClr val="FFFF00"/>
              </a:solidFill>
            </a:endParaRPr>
          </a:p>
        </p:txBody>
      </p:sp>
    </p:spTree>
    <p:extLst>
      <p:ext uri="{BB962C8B-B14F-4D97-AF65-F5344CB8AC3E}">
        <p14:creationId xmlns:p14="http://schemas.microsoft.com/office/powerpoint/2010/main" val="10364143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1170" y="1988840"/>
            <a:ext cx="7416824" cy="3046988"/>
          </a:xfrm>
          <a:prstGeom prst="rect">
            <a:avLst/>
          </a:prstGeom>
        </p:spPr>
        <p:txBody>
          <a:bodyPr wrap="square">
            <a:spAutoFit/>
          </a:bodyPr>
          <a:lstStyle/>
          <a:p>
            <a:r>
              <a:rPr lang="en-US" sz="3200" u="sng" dirty="0" smtClean="0">
                <a:solidFill>
                  <a:srgbClr val="FFFF00"/>
                </a:solidFill>
              </a:rPr>
              <a:t>                      Septic </a:t>
            </a:r>
            <a:r>
              <a:rPr lang="en-US" sz="3200" u="sng" dirty="0">
                <a:solidFill>
                  <a:srgbClr val="FFFF00"/>
                </a:solidFill>
              </a:rPr>
              <a:t>Shock</a:t>
            </a:r>
            <a:endParaRPr lang="ru-RU" sz="3200" dirty="0">
              <a:solidFill>
                <a:srgbClr val="FFFF00"/>
              </a:solidFill>
            </a:endParaRPr>
          </a:p>
          <a:p>
            <a:r>
              <a:rPr lang="en-US" sz="3200" u="sng" dirty="0">
                <a:solidFill>
                  <a:srgbClr val="FFFF00"/>
                </a:solidFill>
              </a:rPr>
              <a:t>Symptoms of septic shock include:</a:t>
            </a:r>
            <a:endParaRPr lang="ru-RU" sz="3200" dirty="0">
              <a:solidFill>
                <a:srgbClr val="FFFF00"/>
              </a:solidFill>
            </a:endParaRPr>
          </a:p>
          <a:p>
            <a:r>
              <a:rPr lang="en-US" sz="3200" dirty="0">
                <a:solidFill>
                  <a:srgbClr val="FFFF00"/>
                </a:solidFill>
              </a:rPr>
              <a:t>any of the symptoms of severe sepsis are </a:t>
            </a:r>
            <a:r>
              <a:rPr lang="en-US" sz="3200" dirty="0" smtClean="0">
                <a:solidFill>
                  <a:srgbClr val="FFFF00"/>
                </a:solidFill>
              </a:rPr>
              <a:t>present:</a:t>
            </a:r>
            <a:endParaRPr lang="ru-RU" sz="3200" dirty="0">
              <a:solidFill>
                <a:srgbClr val="FFFF00"/>
              </a:solidFill>
            </a:endParaRPr>
          </a:p>
          <a:p>
            <a:r>
              <a:rPr lang="en-US" sz="3200" dirty="0" smtClean="0">
                <a:solidFill>
                  <a:srgbClr val="FFFF00"/>
                </a:solidFill>
              </a:rPr>
              <a:t>  -cold </a:t>
            </a:r>
            <a:r>
              <a:rPr lang="en-US" sz="3200" dirty="0">
                <a:solidFill>
                  <a:srgbClr val="FFFF00"/>
                </a:solidFill>
              </a:rPr>
              <a:t>skin</a:t>
            </a:r>
            <a:endParaRPr lang="ru-RU" sz="3200" dirty="0">
              <a:solidFill>
                <a:srgbClr val="FFFF00"/>
              </a:solidFill>
            </a:endParaRPr>
          </a:p>
          <a:p>
            <a:r>
              <a:rPr lang="en-US" sz="3200" dirty="0" smtClean="0">
                <a:solidFill>
                  <a:srgbClr val="FFFF00"/>
                </a:solidFill>
              </a:rPr>
              <a:t>  -very </a:t>
            </a:r>
            <a:r>
              <a:rPr lang="en-US" sz="3200" dirty="0">
                <a:solidFill>
                  <a:srgbClr val="FFFF00"/>
                </a:solidFill>
              </a:rPr>
              <a:t>low blood pressure</a:t>
            </a:r>
            <a:r>
              <a:rPr lang="en-US" dirty="0"/>
              <a:t> </a:t>
            </a:r>
            <a:endParaRPr lang="ru-RU" dirty="0"/>
          </a:p>
        </p:txBody>
      </p:sp>
    </p:spTree>
    <p:extLst>
      <p:ext uri="{BB962C8B-B14F-4D97-AF65-F5344CB8AC3E}">
        <p14:creationId xmlns:p14="http://schemas.microsoft.com/office/powerpoint/2010/main" val="27919097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9752" y="2848128"/>
            <a:ext cx="3744416" cy="769441"/>
          </a:xfrm>
          <a:prstGeom prst="rect">
            <a:avLst/>
          </a:prstGeom>
        </p:spPr>
        <p:txBody>
          <a:bodyPr wrap="square">
            <a:spAutoFit/>
          </a:bodyPr>
          <a:lstStyle/>
          <a:p>
            <a:r>
              <a:rPr lang="en-US" sz="4400" b="1" u="sng" dirty="0" err="1">
                <a:solidFill>
                  <a:srgbClr val="FFFF00"/>
                </a:solidFill>
              </a:rPr>
              <a:t>Mediastinitis</a:t>
            </a:r>
            <a:endParaRPr lang="ru-RU" sz="4400" dirty="0">
              <a:solidFill>
                <a:srgbClr val="FFFF00"/>
              </a:solidFill>
            </a:endParaRPr>
          </a:p>
        </p:txBody>
      </p:sp>
    </p:spTree>
    <p:extLst>
      <p:ext uri="{BB962C8B-B14F-4D97-AF65-F5344CB8AC3E}">
        <p14:creationId xmlns:p14="http://schemas.microsoft.com/office/powerpoint/2010/main" val="35631046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1355" y="2636912"/>
            <a:ext cx="6120680" cy="2062103"/>
          </a:xfrm>
          <a:prstGeom prst="rect">
            <a:avLst/>
          </a:prstGeom>
        </p:spPr>
        <p:txBody>
          <a:bodyPr wrap="square">
            <a:spAutoFit/>
          </a:bodyPr>
          <a:lstStyle/>
          <a:p>
            <a:r>
              <a:rPr lang="en-US" sz="3200" dirty="0" smtClean="0">
                <a:solidFill>
                  <a:srgbClr val="FFFF00"/>
                </a:solidFill>
              </a:rPr>
              <a:t>   Is </a:t>
            </a:r>
            <a:r>
              <a:rPr lang="en-US" sz="3200" dirty="0">
                <a:solidFill>
                  <a:srgbClr val="FFFF00"/>
                </a:solidFill>
              </a:rPr>
              <a:t>inflammation of the tissues in the mid-chest, or mediastinum. It can be either acute or chronic.</a:t>
            </a:r>
            <a:endParaRPr lang="ru-RU" sz="3200" dirty="0">
              <a:solidFill>
                <a:srgbClr val="FFFF00"/>
              </a:solidFill>
            </a:endParaRPr>
          </a:p>
        </p:txBody>
      </p:sp>
    </p:spTree>
    <p:extLst>
      <p:ext uri="{BB962C8B-B14F-4D97-AF65-F5344CB8AC3E}">
        <p14:creationId xmlns:p14="http://schemas.microsoft.com/office/powerpoint/2010/main" val="39450388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8953" y="2132856"/>
            <a:ext cx="7128792" cy="2554545"/>
          </a:xfrm>
          <a:prstGeom prst="rect">
            <a:avLst/>
          </a:prstGeom>
        </p:spPr>
        <p:txBody>
          <a:bodyPr wrap="square">
            <a:spAutoFit/>
          </a:bodyPr>
          <a:lstStyle/>
          <a:p>
            <a:r>
              <a:rPr lang="en-US" sz="3200" dirty="0">
                <a:solidFill>
                  <a:srgbClr val="FFFF00"/>
                </a:solidFill>
              </a:rPr>
              <a:t>Acute </a:t>
            </a:r>
            <a:r>
              <a:rPr lang="en-US" sz="3200" dirty="0" err="1">
                <a:solidFill>
                  <a:srgbClr val="FFFF00"/>
                </a:solidFill>
              </a:rPr>
              <a:t>mediastinitis</a:t>
            </a:r>
            <a:r>
              <a:rPr lang="en-US" sz="3200" dirty="0">
                <a:solidFill>
                  <a:srgbClr val="FFFF00"/>
                </a:solidFill>
              </a:rPr>
              <a:t> is usually bacterial and due to rupture of organs in the mediastinum. As the infection can progress rapidly, this is considered a serious condition</a:t>
            </a:r>
            <a:endParaRPr lang="ru-RU" sz="3200" dirty="0">
              <a:solidFill>
                <a:srgbClr val="FFFF00"/>
              </a:solidFill>
            </a:endParaRPr>
          </a:p>
        </p:txBody>
      </p:sp>
    </p:spTree>
    <p:extLst>
      <p:ext uri="{BB962C8B-B14F-4D97-AF65-F5344CB8AC3E}">
        <p14:creationId xmlns:p14="http://schemas.microsoft.com/office/powerpoint/2010/main" val="26577472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268760"/>
            <a:ext cx="7704856" cy="4524315"/>
          </a:xfrm>
          <a:prstGeom prst="rect">
            <a:avLst/>
          </a:prstGeom>
        </p:spPr>
        <p:txBody>
          <a:bodyPr wrap="square">
            <a:spAutoFit/>
          </a:bodyPr>
          <a:lstStyle/>
          <a:p>
            <a:r>
              <a:rPr lang="en-US" dirty="0"/>
              <a:t> </a:t>
            </a:r>
            <a:r>
              <a:rPr lang="en-US" dirty="0" smtClean="0"/>
              <a:t>     </a:t>
            </a:r>
            <a:r>
              <a:rPr lang="en-US" sz="3200" dirty="0" smtClean="0">
                <a:solidFill>
                  <a:srgbClr val="FFFF00"/>
                </a:solidFill>
              </a:rPr>
              <a:t>Chronic </a:t>
            </a:r>
            <a:r>
              <a:rPr lang="en-US" sz="3200" dirty="0" err="1">
                <a:solidFill>
                  <a:srgbClr val="FFFF00"/>
                </a:solidFill>
              </a:rPr>
              <a:t>sclerosing</a:t>
            </a:r>
            <a:r>
              <a:rPr lang="en-US" sz="3200" dirty="0">
                <a:solidFill>
                  <a:srgbClr val="FFFF00"/>
                </a:solidFill>
              </a:rPr>
              <a:t> (or </a:t>
            </a:r>
            <a:r>
              <a:rPr lang="en-US" sz="3200" dirty="0" err="1">
                <a:solidFill>
                  <a:srgbClr val="FFFF00"/>
                </a:solidFill>
              </a:rPr>
              <a:t>fibrosing</a:t>
            </a:r>
            <a:r>
              <a:rPr lang="en-US" sz="3200" dirty="0">
                <a:solidFill>
                  <a:srgbClr val="FFFF00"/>
                </a:solidFill>
              </a:rPr>
              <a:t>) </a:t>
            </a:r>
            <a:r>
              <a:rPr lang="en-US" sz="3200" dirty="0" err="1">
                <a:solidFill>
                  <a:srgbClr val="FFFF00"/>
                </a:solidFill>
              </a:rPr>
              <a:t>mediastinitis</a:t>
            </a:r>
            <a:r>
              <a:rPr lang="en-US" sz="3200" dirty="0">
                <a:solidFill>
                  <a:srgbClr val="FFFF00"/>
                </a:solidFill>
              </a:rPr>
              <a:t>, while potentially serious, is caused by a long-standing inflammation of the mediastinum, leading to growth of </a:t>
            </a:r>
            <a:r>
              <a:rPr lang="en-US" sz="3200" dirty="0" err="1">
                <a:solidFill>
                  <a:srgbClr val="FFFF00"/>
                </a:solidFill>
              </a:rPr>
              <a:t>acellular</a:t>
            </a:r>
            <a:r>
              <a:rPr lang="en-US" sz="3200" dirty="0">
                <a:solidFill>
                  <a:srgbClr val="FFFF00"/>
                </a:solidFill>
              </a:rPr>
              <a:t> collagen and fibrous tissue within the chest and around the central vessels and airways. It has a different cause, treatment, and prognosis than acute infectious </a:t>
            </a:r>
            <a:r>
              <a:rPr lang="en-US" sz="3200" dirty="0" err="1">
                <a:solidFill>
                  <a:srgbClr val="FFFF00"/>
                </a:solidFill>
              </a:rPr>
              <a:t>mediastinitis</a:t>
            </a:r>
            <a:endParaRPr lang="ru-RU" sz="3200" dirty="0">
              <a:solidFill>
                <a:srgbClr val="FFFF00"/>
              </a:solidFill>
            </a:endParaRPr>
          </a:p>
        </p:txBody>
      </p:sp>
    </p:spTree>
    <p:extLst>
      <p:ext uri="{BB962C8B-B14F-4D97-AF65-F5344CB8AC3E}">
        <p14:creationId xmlns:p14="http://schemas.microsoft.com/office/powerpoint/2010/main" val="38160722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8437" y="2852508"/>
            <a:ext cx="7941598" cy="769441"/>
          </a:xfrm>
          <a:prstGeom prst="rect">
            <a:avLst/>
          </a:prstGeom>
        </p:spPr>
        <p:txBody>
          <a:bodyPr wrap="none">
            <a:spAutoFit/>
          </a:bodyPr>
          <a:lstStyle/>
          <a:p>
            <a:r>
              <a:rPr lang="en-US" sz="4400" b="1" u="sng" dirty="0">
                <a:solidFill>
                  <a:srgbClr val="FFFF00"/>
                </a:solidFill>
              </a:rPr>
              <a:t>Cavernous Sinus Thrombosis </a:t>
            </a:r>
            <a:endParaRPr lang="ru-RU" sz="4400" dirty="0">
              <a:solidFill>
                <a:srgbClr val="FFFF00"/>
              </a:solidFill>
            </a:endParaRPr>
          </a:p>
        </p:txBody>
      </p:sp>
    </p:spTree>
    <p:extLst>
      <p:ext uri="{BB962C8B-B14F-4D97-AF65-F5344CB8AC3E}">
        <p14:creationId xmlns:p14="http://schemas.microsoft.com/office/powerpoint/2010/main" val="35003724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1052736"/>
            <a:ext cx="3519920" cy="5147411"/>
          </a:xfrm>
          <a:prstGeom prst="rect">
            <a:avLst/>
          </a:prstGeom>
        </p:spPr>
      </p:pic>
    </p:spTree>
    <p:extLst>
      <p:ext uri="{BB962C8B-B14F-4D97-AF65-F5344CB8AC3E}">
        <p14:creationId xmlns:p14="http://schemas.microsoft.com/office/powerpoint/2010/main" val="36227424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88640"/>
            <a:ext cx="8892480" cy="6986528"/>
          </a:xfrm>
          <a:prstGeom prst="rect">
            <a:avLst/>
          </a:prstGeom>
        </p:spPr>
        <p:txBody>
          <a:bodyPr wrap="square">
            <a:spAutoFit/>
          </a:bodyPr>
          <a:lstStyle/>
          <a:p>
            <a:r>
              <a:rPr lang="en-US" sz="3200" u="sng" dirty="0" smtClean="0">
                <a:solidFill>
                  <a:srgbClr val="FFFF00"/>
                </a:solidFill>
              </a:rPr>
              <a:t>   Sign </a:t>
            </a:r>
            <a:r>
              <a:rPr lang="en-US" sz="3200" u="sng" dirty="0">
                <a:solidFill>
                  <a:srgbClr val="FFFF00"/>
                </a:solidFill>
              </a:rPr>
              <a:t>and symptoms may include the following : </a:t>
            </a:r>
            <a:endParaRPr lang="ru-RU" sz="3200" dirty="0">
              <a:solidFill>
                <a:srgbClr val="FFFF00"/>
              </a:solidFill>
            </a:endParaRPr>
          </a:p>
          <a:p>
            <a:r>
              <a:rPr lang="en-US" sz="3200" dirty="0" smtClean="0">
                <a:solidFill>
                  <a:srgbClr val="FFFF00"/>
                </a:solidFill>
              </a:rPr>
              <a:t>  -High </a:t>
            </a:r>
            <a:r>
              <a:rPr lang="en-US" sz="3200" dirty="0">
                <a:solidFill>
                  <a:srgbClr val="FFFF00"/>
                </a:solidFill>
              </a:rPr>
              <a:t>fever . </a:t>
            </a:r>
            <a:endParaRPr lang="ru-RU" sz="3200" dirty="0">
              <a:solidFill>
                <a:srgbClr val="FFFF00"/>
              </a:solidFill>
            </a:endParaRPr>
          </a:p>
          <a:p>
            <a:r>
              <a:rPr lang="en-US" sz="3200" dirty="0" smtClean="0">
                <a:solidFill>
                  <a:srgbClr val="FFFF00"/>
                </a:solidFill>
              </a:rPr>
              <a:t>  -Seizures</a:t>
            </a:r>
            <a:r>
              <a:rPr lang="en-US" sz="3200" dirty="0">
                <a:solidFill>
                  <a:srgbClr val="FFFF00"/>
                </a:solidFill>
              </a:rPr>
              <a:t>. </a:t>
            </a:r>
            <a:endParaRPr lang="ru-RU" sz="3200" dirty="0">
              <a:solidFill>
                <a:srgbClr val="FFFF00"/>
              </a:solidFill>
            </a:endParaRPr>
          </a:p>
          <a:p>
            <a:r>
              <a:rPr lang="en-US" sz="3200" dirty="0" smtClean="0">
                <a:solidFill>
                  <a:srgbClr val="FFFF00"/>
                </a:solidFill>
              </a:rPr>
              <a:t>  -Drooping </a:t>
            </a:r>
            <a:r>
              <a:rPr lang="en-US" sz="3200" dirty="0">
                <a:solidFill>
                  <a:srgbClr val="FFFF00"/>
                </a:solidFill>
              </a:rPr>
              <a:t>eyelids. </a:t>
            </a:r>
            <a:endParaRPr lang="ru-RU" sz="3200" dirty="0">
              <a:solidFill>
                <a:srgbClr val="FFFF00"/>
              </a:solidFill>
            </a:endParaRPr>
          </a:p>
          <a:p>
            <a:r>
              <a:rPr lang="en-US" sz="3200" dirty="0" smtClean="0">
                <a:solidFill>
                  <a:srgbClr val="FFFF00"/>
                </a:solidFill>
              </a:rPr>
              <a:t>  -Stiff </a:t>
            </a:r>
            <a:r>
              <a:rPr lang="en-US" sz="3200" dirty="0">
                <a:solidFill>
                  <a:srgbClr val="FFFF00"/>
                </a:solidFill>
              </a:rPr>
              <a:t>neck . </a:t>
            </a:r>
            <a:endParaRPr lang="ru-RU" sz="3200" dirty="0">
              <a:solidFill>
                <a:srgbClr val="FFFF00"/>
              </a:solidFill>
            </a:endParaRPr>
          </a:p>
          <a:p>
            <a:r>
              <a:rPr lang="en-US" sz="3200" dirty="0" smtClean="0">
                <a:solidFill>
                  <a:srgbClr val="FFFF00"/>
                </a:solidFill>
              </a:rPr>
              <a:t>  -Muscle </a:t>
            </a:r>
            <a:r>
              <a:rPr lang="en-US" sz="3200" dirty="0">
                <a:solidFill>
                  <a:srgbClr val="FFFF00"/>
                </a:solidFill>
              </a:rPr>
              <a:t>weakness. </a:t>
            </a:r>
            <a:endParaRPr lang="ru-RU" sz="3200" dirty="0">
              <a:solidFill>
                <a:srgbClr val="FFFF00"/>
              </a:solidFill>
            </a:endParaRPr>
          </a:p>
          <a:p>
            <a:r>
              <a:rPr lang="en-US" sz="3200" dirty="0" smtClean="0">
                <a:solidFill>
                  <a:srgbClr val="FFFF00"/>
                </a:solidFill>
              </a:rPr>
              <a:t>  -Rapid </a:t>
            </a:r>
            <a:r>
              <a:rPr lang="en-US" sz="3200" dirty="0">
                <a:solidFill>
                  <a:srgbClr val="FFFF00"/>
                </a:solidFill>
              </a:rPr>
              <a:t>heart rate. </a:t>
            </a:r>
            <a:endParaRPr lang="ru-RU" sz="3200" dirty="0">
              <a:solidFill>
                <a:srgbClr val="FFFF00"/>
              </a:solidFill>
            </a:endParaRPr>
          </a:p>
          <a:p>
            <a:r>
              <a:rPr lang="en-US" sz="3200" dirty="0" smtClean="0">
                <a:solidFill>
                  <a:srgbClr val="FFFF00"/>
                </a:solidFill>
              </a:rPr>
              <a:t>  -Loss </a:t>
            </a:r>
            <a:r>
              <a:rPr lang="en-US" sz="3200" dirty="0">
                <a:solidFill>
                  <a:srgbClr val="FFFF00"/>
                </a:solidFill>
              </a:rPr>
              <a:t>of vision . </a:t>
            </a:r>
            <a:endParaRPr lang="ru-RU" sz="3200" dirty="0">
              <a:solidFill>
                <a:srgbClr val="FFFF00"/>
              </a:solidFill>
            </a:endParaRPr>
          </a:p>
          <a:p>
            <a:r>
              <a:rPr lang="en-US" sz="3200" dirty="0" smtClean="0">
                <a:solidFill>
                  <a:srgbClr val="FFFF00"/>
                </a:solidFill>
              </a:rPr>
              <a:t>  -Drowsiness </a:t>
            </a:r>
            <a:r>
              <a:rPr lang="en-US" sz="3200" dirty="0">
                <a:solidFill>
                  <a:srgbClr val="FFFF00"/>
                </a:solidFill>
              </a:rPr>
              <a:t>or coma. </a:t>
            </a:r>
            <a:endParaRPr lang="ru-RU" sz="3200" dirty="0">
              <a:solidFill>
                <a:srgbClr val="FFFF00"/>
              </a:solidFill>
            </a:endParaRPr>
          </a:p>
          <a:p>
            <a:r>
              <a:rPr lang="en-US" sz="3200" dirty="0" smtClean="0">
                <a:solidFill>
                  <a:srgbClr val="FFFF00"/>
                </a:solidFill>
              </a:rPr>
              <a:t>  -Numbness </a:t>
            </a:r>
            <a:r>
              <a:rPr lang="en-US" sz="3200" dirty="0">
                <a:solidFill>
                  <a:srgbClr val="FFFF00"/>
                </a:solidFill>
              </a:rPr>
              <a:t>in the face . </a:t>
            </a:r>
            <a:endParaRPr lang="ru-RU" sz="3200" dirty="0">
              <a:solidFill>
                <a:srgbClr val="FFFF00"/>
              </a:solidFill>
            </a:endParaRPr>
          </a:p>
          <a:p>
            <a:r>
              <a:rPr lang="en-US" sz="3200" dirty="0" smtClean="0">
                <a:solidFill>
                  <a:srgbClr val="FFFF00"/>
                </a:solidFill>
              </a:rPr>
              <a:t>  -Inability </a:t>
            </a:r>
            <a:r>
              <a:rPr lang="en-US" sz="3200" dirty="0">
                <a:solidFill>
                  <a:srgbClr val="FFFF00"/>
                </a:solidFill>
              </a:rPr>
              <a:t>to move one's eye in a particular direction . </a:t>
            </a:r>
            <a:endParaRPr lang="ru-RU" sz="3200" dirty="0">
              <a:solidFill>
                <a:srgbClr val="FFFF00"/>
              </a:solidFill>
            </a:endParaRPr>
          </a:p>
          <a:p>
            <a:r>
              <a:rPr lang="en-US" sz="3200" dirty="0">
                <a:solidFill>
                  <a:srgbClr val="FFFF00"/>
                </a:solidFill>
              </a:rPr>
              <a:t> </a:t>
            </a:r>
            <a:endParaRPr lang="ru-RU" sz="3200" dirty="0">
              <a:solidFill>
                <a:srgbClr val="FFFF00"/>
              </a:solidFill>
            </a:endParaRPr>
          </a:p>
        </p:txBody>
      </p:sp>
    </p:spTree>
    <p:extLst>
      <p:ext uri="{BB962C8B-B14F-4D97-AF65-F5344CB8AC3E}">
        <p14:creationId xmlns:p14="http://schemas.microsoft.com/office/powerpoint/2010/main" val="25067003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280920" cy="6001643"/>
          </a:xfrm>
          <a:prstGeom prst="rect">
            <a:avLst/>
          </a:prstGeom>
        </p:spPr>
        <p:txBody>
          <a:bodyPr wrap="square">
            <a:spAutoFit/>
          </a:bodyPr>
          <a:lstStyle/>
          <a:p>
            <a:r>
              <a:rPr lang="en-US" sz="3200" u="sng" dirty="0">
                <a:solidFill>
                  <a:srgbClr val="FFFF00"/>
                </a:solidFill>
              </a:rPr>
              <a:t>Treatment for Cavernous Sinus Thrombosis </a:t>
            </a:r>
            <a:endParaRPr lang="ru-RU" sz="3200" dirty="0">
              <a:solidFill>
                <a:srgbClr val="FFFF00"/>
              </a:solidFill>
            </a:endParaRPr>
          </a:p>
          <a:p>
            <a:r>
              <a:rPr lang="en-US" sz="3200" dirty="0">
                <a:solidFill>
                  <a:srgbClr val="FFFF00"/>
                </a:solidFill>
              </a:rPr>
              <a:t> </a:t>
            </a:r>
            <a:r>
              <a:rPr lang="en-US" sz="3200" dirty="0" smtClean="0">
                <a:solidFill>
                  <a:srgbClr val="FFFF00"/>
                </a:solidFill>
              </a:rPr>
              <a:t>  The </a:t>
            </a:r>
            <a:r>
              <a:rPr lang="en-US" sz="3200" dirty="0">
                <a:solidFill>
                  <a:srgbClr val="FFFF00"/>
                </a:solidFill>
              </a:rPr>
              <a:t>condition can be easily treated with high doses of intravenous antibiotic drugs which are given immediately after diagnosis. Sometimes surgical intervention is needed to drain the infected sinuses. Commonly used antibiotics include the </a:t>
            </a:r>
            <a:r>
              <a:rPr lang="en-US" sz="3200" dirty="0" err="1">
                <a:solidFill>
                  <a:srgbClr val="FFFF00"/>
                </a:solidFill>
              </a:rPr>
              <a:t>penicillins</a:t>
            </a:r>
            <a:r>
              <a:rPr lang="en-US" sz="3200" dirty="0">
                <a:solidFill>
                  <a:srgbClr val="FFFF00"/>
                </a:solidFill>
              </a:rPr>
              <a:t>, the </a:t>
            </a:r>
            <a:r>
              <a:rPr lang="en-US" sz="3200" dirty="0" err="1">
                <a:solidFill>
                  <a:srgbClr val="FFFF00"/>
                </a:solidFill>
              </a:rPr>
              <a:t>cephalosporins</a:t>
            </a:r>
            <a:r>
              <a:rPr lang="en-US" sz="3200" dirty="0">
                <a:solidFill>
                  <a:srgbClr val="FFFF00"/>
                </a:solidFill>
              </a:rPr>
              <a:t>, and metronidazole. You may also be placed on a blood thinner called heparin, but this remains controversial and the decision is made between you and your physician. </a:t>
            </a:r>
            <a:endParaRPr lang="ru-RU" sz="3200" dirty="0">
              <a:solidFill>
                <a:srgbClr val="FFFF00"/>
              </a:solidFill>
            </a:endParaRPr>
          </a:p>
        </p:txBody>
      </p:sp>
    </p:spTree>
    <p:extLst>
      <p:ext uri="{BB962C8B-B14F-4D97-AF65-F5344CB8AC3E}">
        <p14:creationId xmlns:p14="http://schemas.microsoft.com/office/powerpoint/2010/main" val="20616719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5501" b="27703"/>
          <a:stretch/>
        </p:blipFill>
        <p:spPr bwMode="auto">
          <a:xfrm>
            <a:off x="187896" y="229815"/>
            <a:ext cx="8748464" cy="64099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164454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271</TotalTime>
  <Words>2543</Words>
  <Application>Microsoft Office PowerPoint</Application>
  <PresentationFormat>Экран (4:3)</PresentationFormat>
  <Paragraphs>124</Paragraphs>
  <Slides>78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78</vt:i4>
      </vt:variant>
    </vt:vector>
  </HeadingPairs>
  <TitlesOfParts>
    <vt:vector size="83" baseType="lpstr">
      <vt:lpstr>Arial</vt:lpstr>
      <vt:lpstr>Palatino Linotype</vt:lpstr>
      <vt:lpstr>Times New Roman</vt:lpstr>
      <vt:lpstr>Wingdings</vt: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Cat</cp:lastModifiedBy>
  <cp:revision>22</cp:revision>
  <dcterms:created xsi:type="dcterms:W3CDTF">2014-12-10T07:01:52Z</dcterms:created>
  <dcterms:modified xsi:type="dcterms:W3CDTF">2018-09-27T08:03:55Z</dcterms:modified>
</cp:coreProperties>
</file>