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288"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2D35DFEB-22F6-4F06-AFC9-587E97990A67}" type="datetimeFigureOut">
              <a:rPr lang="ru-RU" smtClean="0"/>
              <a:t>27.09.2018</a:t>
            </a:fld>
            <a:endParaRPr lang="ru-RU"/>
          </a:p>
        </p:txBody>
      </p:sp>
      <p:sp>
        <p:nvSpPr>
          <p:cNvPr id="16" name="Slide Number Placeholder 15"/>
          <p:cNvSpPr>
            <a:spLocks noGrp="1"/>
          </p:cNvSpPr>
          <p:nvPr>
            <p:ph type="sldNum" sz="quarter" idx="11"/>
          </p:nvPr>
        </p:nvSpPr>
        <p:spPr/>
        <p:txBody>
          <a:bodyPr/>
          <a:lstStyle/>
          <a:p>
            <a:fld id="{89E0E370-58E0-4FA9-9350-932AC007B0A5}"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2D35DFEB-22F6-4F06-AFC9-587E97990A67}" type="datetimeFigureOut">
              <a:rPr lang="ru-RU" smtClean="0"/>
              <a:t>27.09.2018</a:t>
            </a:fld>
            <a:endParaRPr lang="ru-RU"/>
          </a:p>
        </p:txBody>
      </p:sp>
      <p:sp>
        <p:nvSpPr>
          <p:cNvPr id="15" name="Slide Number Placeholder 14"/>
          <p:cNvSpPr>
            <a:spLocks noGrp="1"/>
          </p:cNvSpPr>
          <p:nvPr>
            <p:ph type="sldNum" sz="quarter" idx="11"/>
          </p:nvPr>
        </p:nvSpPr>
        <p:spPr/>
        <p:txBody>
          <a:bodyPr/>
          <a:lstStyle/>
          <a:p>
            <a:fld id="{89E0E370-58E0-4FA9-9350-932AC007B0A5}"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2D35DFEB-22F6-4F06-AFC9-587E97990A67}" type="datetimeFigureOut">
              <a:rPr lang="ru-RU" smtClean="0"/>
              <a:t>27.09.2018</a:t>
            </a:fld>
            <a:endParaRPr lang="ru-RU"/>
          </a:p>
        </p:txBody>
      </p:sp>
      <p:sp>
        <p:nvSpPr>
          <p:cNvPr id="13" name="Slide Number Placeholder 12"/>
          <p:cNvSpPr>
            <a:spLocks noGrp="1"/>
          </p:cNvSpPr>
          <p:nvPr>
            <p:ph type="sldNum" sz="quarter" idx="11"/>
          </p:nvPr>
        </p:nvSpPr>
        <p:spPr/>
        <p:txBody>
          <a:bodyPr/>
          <a:lstStyle/>
          <a:p>
            <a:fld id="{89E0E370-58E0-4FA9-9350-932AC007B0A5}"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2D35DFEB-22F6-4F06-AFC9-587E97990A67}" type="datetimeFigureOut">
              <a:rPr lang="ru-RU" smtClean="0"/>
              <a:t>27.09.2018</a:t>
            </a:fld>
            <a:endParaRPr lang="ru-RU"/>
          </a:p>
        </p:txBody>
      </p:sp>
      <p:sp>
        <p:nvSpPr>
          <p:cNvPr id="9" name="Slide Number Placeholder 8"/>
          <p:cNvSpPr>
            <a:spLocks noGrp="1"/>
          </p:cNvSpPr>
          <p:nvPr>
            <p:ph type="sldNum" sz="quarter" idx="11"/>
          </p:nvPr>
        </p:nvSpPr>
        <p:spPr/>
        <p:txBody>
          <a:bodyPr/>
          <a:lstStyle/>
          <a:p>
            <a:fld id="{89E0E370-58E0-4FA9-9350-932AC007B0A5}"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2D35DFEB-22F6-4F06-AFC9-587E97990A67}" type="datetimeFigureOut">
              <a:rPr lang="ru-RU" smtClean="0"/>
              <a:t>27.09.2018</a:t>
            </a:fld>
            <a:endParaRPr lang="ru-RU"/>
          </a:p>
        </p:txBody>
      </p:sp>
      <p:sp>
        <p:nvSpPr>
          <p:cNvPr id="15" name="Slide Number Placeholder 14"/>
          <p:cNvSpPr>
            <a:spLocks noGrp="1"/>
          </p:cNvSpPr>
          <p:nvPr>
            <p:ph type="sldNum" sz="quarter" idx="11"/>
          </p:nvPr>
        </p:nvSpPr>
        <p:spPr/>
        <p:txBody>
          <a:bodyPr/>
          <a:lstStyle/>
          <a:p>
            <a:fld id="{89E0E370-58E0-4FA9-9350-932AC007B0A5}"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2D35DFEB-22F6-4F06-AFC9-587E97990A67}" type="datetimeFigureOut">
              <a:rPr lang="ru-RU" smtClean="0"/>
              <a:t>27.09.2018</a:t>
            </a:fld>
            <a:endParaRPr lang="ru-RU"/>
          </a:p>
        </p:txBody>
      </p:sp>
      <p:sp>
        <p:nvSpPr>
          <p:cNvPr id="8" name="Slide Number Placeholder 7"/>
          <p:cNvSpPr>
            <a:spLocks noGrp="1"/>
          </p:cNvSpPr>
          <p:nvPr>
            <p:ph type="sldNum" sz="quarter" idx="11"/>
          </p:nvPr>
        </p:nvSpPr>
        <p:spPr/>
        <p:txBody>
          <a:bodyPr/>
          <a:lstStyle/>
          <a:p>
            <a:fld id="{89E0E370-58E0-4FA9-9350-932AC007B0A5}"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D35DFEB-22F6-4F06-AFC9-587E97990A67}" type="datetimeFigureOut">
              <a:rPr lang="ru-RU" smtClean="0"/>
              <a:t>27.09.2018</a:t>
            </a:fld>
            <a:endParaRPr lang="ru-RU"/>
          </a:p>
        </p:txBody>
      </p:sp>
      <p:sp>
        <p:nvSpPr>
          <p:cNvPr id="6" name="Slide Number Placeholder 5"/>
          <p:cNvSpPr>
            <a:spLocks noGrp="1"/>
          </p:cNvSpPr>
          <p:nvPr>
            <p:ph type="sldNum" sz="quarter" idx="11"/>
          </p:nvPr>
        </p:nvSpPr>
        <p:spPr/>
        <p:txBody>
          <a:bodyPr/>
          <a:lstStyle/>
          <a:p>
            <a:fld id="{89E0E370-58E0-4FA9-9350-932AC007B0A5}"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2D35DFEB-22F6-4F06-AFC9-587E97990A67}" type="datetimeFigureOut">
              <a:rPr lang="ru-RU" smtClean="0"/>
              <a:t>27.09.2018</a:t>
            </a:fld>
            <a:endParaRPr lang="ru-RU"/>
          </a:p>
        </p:txBody>
      </p:sp>
      <p:sp>
        <p:nvSpPr>
          <p:cNvPr id="16" name="Slide Number Placeholder 15"/>
          <p:cNvSpPr>
            <a:spLocks noGrp="1"/>
          </p:cNvSpPr>
          <p:nvPr>
            <p:ph type="sldNum" sz="quarter" idx="11"/>
          </p:nvPr>
        </p:nvSpPr>
        <p:spPr/>
        <p:txBody>
          <a:bodyPr/>
          <a:lstStyle/>
          <a:p>
            <a:fld id="{89E0E370-58E0-4FA9-9350-932AC007B0A5}"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2D35DFEB-22F6-4F06-AFC9-587E97990A67}" type="datetimeFigureOut">
              <a:rPr lang="ru-RU" smtClean="0"/>
              <a:t>27.09.2018</a:t>
            </a:fld>
            <a:endParaRPr lang="ru-RU"/>
          </a:p>
        </p:txBody>
      </p:sp>
      <p:sp>
        <p:nvSpPr>
          <p:cNvPr id="14" name="Slide Number Placeholder 13"/>
          <p:cNvSpPr>
            <a:spLocks noGrp="1"/>
          </p:cNvSpPr>
          <p:nvPr>
            <p:ph type="sldNum" sz="quarter" idx="11"/>
          </p:nvPr>
        </p:nvSpPr>
        <p:spPr/>
        <p:txBody>
          <a:bodyPr/>
          <a:lstStyle/>
          <a:p>
            <a:fld id="{89E0E370-58E0-4FA9-9350-932AC007B0A5}"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D35DFEB-22F6-4F06-AFC9-587E97990A67}"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9E0E370-58E0-4FA9-9350-932AC007B0A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35DFEB-22F6-4F06-AFC9-587E97990A67}"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9E0E370-58E0-4FA9-9350-932AC007B0A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2D35DFEB-22F6-4F06-AFC9-587E97990A67}" type="datetimeFigureOut">
              <a:rPr lang="ru-RU" smtClean="0"/>
              <a:t>27.09.2018</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89E0E370-58E0-4FA9-9350-932AC007B0A5}"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012" y="836712"/>
            <a:ext cx="8820472" cy="5355312"/>
          </a:xfrm>
          <a:prstGeom prst="rect">
            <a:avLst/>
          </a:prstGeom>
        </p:spPr>
        <p:txBody>
          <a:bodyPr wrap="square">
            <a:spAutoFit/>
          </a:bodyPr>
          <a:lstStyle/>
          <a:p>
            <a:r>
              <a:rPr lang="ru-RU" dirty="0" smtClean="0"/>
              <a:t>                                                                                        </a:t>
            </a:r>
            <a:r>
              <a:rPr lang="en-US" dirty="0" smtClean="0"/>
              <a:t>ODESSA NATIONAL MEDICAL UNIVERSITY</a:t>
            </a:r>
          </a:p>
          <a:p>
            <a:r>
              <a:rPr lang="ru-RU" dirty="0" smtClean="0"/>
              <a:t>                                                                 </a:t>
            </a:r>
            <a:r>
              <a:rPr lang="en-US" dirty="0" smtClean="0"/>
              <a:t>DEPARTMENT OF ORAL AND MAXILLOFACIAL SURGERY</a:t>
            </a:r>
          </a:p>
          <a:p>
            <a:r>
              <a:rPr lang="en-US" dirty="0" smtClean="0"/>
              <a:t>                                            </a:t>
            </a:r>
          </a:p>
          <a:p>
            <a:endParaRPr lang="en-US" dirty="0" smtClean="0"/>
          </a:p>
          <a:p>
            <a:endParaRPr lang="en-US" dirty="0" smtClean="0"/>
          </a:p>
          <a:p>
            <a:endParaRPr lang="en-US" dirty="0" smtClean="0"/>
          </a:p>
          <a:p>
            <a:r>
              <a:rPr lang="en-US" smtClean="0"/>
              <a:t>Lecture  </a:t>
            </a:r>
            <a:r>
              <a:rPr lang="en-US" dirty="0" smtClean="0"/>
              <a:t>№ 9 «</a:t>
            </a:r>
            <a:r>
              <a:rPr lang="en-US" dirty="0" err="1" smtClean="0"/>
              <a:t>Sialadenitis</a:t>
            </a:r>
            <a:r>
              <a:rPr lang="en-US" dirty="0" smtClean="0"/>
              <a:t>: acute and chronic. </a:t>
            </a:r>
            <a:r>
              <a:rPr lang="en-US" dirty="0" err="1" smtClean="0"/>
              <a:t>Sialolithiasis</a:t>
            </a:r>
            <a:r>
              <a:rPr lang="en-US" dirty="0" smtClean="0"/>
              <a:t>: etiology, pathogenesis, clinical course, diagnosis, differential diagnosis, possible complications, treatment and preventive measures.»</a:t>
            </a:r>
          </a:p>
          <a:p>
            <a:r>
              <a:rPr lang="en-US" dirty="0" smtClean="0"/>
              <a:t>	</a:t>
            </a:r>
          </a:p>
          <a:p>
            <a:r>
              <a:rPr lang="en-US" dirty="0" smtClean="0"/>
              <a:t>Year  3         </a:t>
            </a:r>
            <a:r>
              <a:rPr lang="en-US" dirty="0" err="1" smtClean="0"/>
              <a:t>Stomatological</a:t>
            </a:r>
            <a:r>
              <a:rPr lang="en-US" dirty="0" smtClean="0"/>
              <a:t> faculty</a:t>
            </a:r>
          </a:p>
          <a:p>
            <a:endParaRPr lang="en-US" dirty="0" smtClean="0"/>
          </a:p>
          <a:p>
            <a:r>
              <a:rPr lang="en-US" dirty="0" smtClean="0"/>
              <a:t>                               </a:t>
            </a:r>
          </a:p>
          <a:p>
            <a:r>
              <a:rPr lang="en-US" dirty="0" smtClean="0"/>
              <a:t>                                                                              Professor            A</a:t>
            </a:r>
            <a:r>
              <a:rPr lang="ru-RU" dirty="0"/>
              <a:t>.</a:t>
            </a:r>
            <a:r>
              <a:rPr lang="en-US" dirty="0" smtClean="0"/>
              <a:t> G. </a:t>
            </a:r>
            <a:r>
              <a:rPr lang="en-US" dirty="0" err="1" smtClean="0"/>
              <a:t>Gulyuk</a:t>
            </a:r>
            <a:r>
              <a:rPr lang="en-US" dirty="0" smtClean="0"/>
              <a:t>                                                                                    </a:t>
            </a:r>
          </a:p>
          <a:p>
            <a:r>
              <a:rPr lang="en-US" dirty="0" smtClean="0"/>
              <a:t>                                                    </a:t>
            </a:r>
          </a:p>
          <a:p>
            <a:endParaRPr lang="en-US" dirty="0" smtClean="0"/>
          </a:p>
          <a:p>
            <a:endParaRPr lang="en-US" dirty="0"/>
          </a:p>
        </p:txBody>
      </p:sp>
    </p:spTree>
    <p:extLst>
      <p:ext uri="{BB962C8B-B14F-4D97-AF65-F5344CB8AC3E}">
        <p14:creationId xmlns:p14="http://schemas.microsoft.com/office/powerpoint/2010/main" val="1593550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980728"/>
            <a:ext cx="7704856" cy="4401205"/>
          </a:xfrm>
          <a:prstGeom prst="rect">
            <a:avLst/>
          </a:prstGeom>
        </p:spPr>
        <p:txBody>
          <a:bodyPr wrap="square">
            <a:spAutoFit/>
          </a:bodyPr>
          <a:lstStyle/>
          <a:p>
            <a:r>
              <a:rPr lang="en-US" sz="2800" dirty="0" smtClean="0"/>
              <a:t>The salivary glands make saliva. Saliva keeps the mouth and other parts of the digestive system wet and slippery. This helps food go down the throat to the stomach.</a:t>
            </a:r>
          </a:p>
          <a:p>
            <a:r>
              <a:rPr lang="en-US" sz="2800" dirty="0" smtClean="0"/>
              <a:t>There are three main pairs of salivary glands. They are the parotid, the submandibular and the sublingual glands.</a:t>
            </a:r>
          </a:p>
          <a:p>
            <a:r>
              <a:rPr lang="en-US" sz="2800" dirty="0" smtClean="0"/>
              <a:t>There are also many small glands in the tongue, cheeks, lips and palate. All of those glands make mucous.</a:t>
            </a:r>
            <a:endParaRPr lang="en-US" sz="2800" dirty="0"/>
          </a:p>
        </p:txBody>
      </p:sp>
    </p:spTree>
    <p:extLst>
      <p:ext uri="{BB962C8B-B14F-4D97-AF65-F5344CB8AC3E}">
        <p14:creationId xmlns:p14="http://schemas.microsoft.com/office/powerpoint/2010/main" val="3286494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59" y="2980402"/>
            <a:ext cx="8300157" cy="830997"/>
          </a:xfrm>
          <a:prstGeom prst="rect">
            <a:avLst/>
          </a:prstGeom>
        </p:spPr>
        <p:txBody>
          <a:bodyPr wrap="none">
            <a:spAutoFit/>
          </a:bodyPr>
          <a:lstStyle/>
          <a:p>
            <a:r>
              <a:rPr lang="en-US" sz="4800" dirty="0" smtClean="0"/>
              <a:t>Salivary secretions and structure</a:t>
            </a:r>
            <a:endParaRPr lang="ru-RU" sz="4800" dirty="0"/>
          </a:p>
        </p:txBody>
      </p:sp>
    </p:spTree>
    <p:extLst>
      <p:ext uri="{BB962C8B-B14F-4D97-AF65-F5344CB8AC3E}">
        <p14:creationId xmlns:p14="http://schemas.microsoft.com/office/powerpoint/2010/main" val="1713764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9735" y="790917"/>
            <a:ext cx="8064896" cy="523220"/>
          </a:xfrm>
          <a:prstGeom prst="rect">
            <a:avLst/>
          </a:prstGeom>
        </p:spPr>
        <p:txBody>
          <a:bodyPr wrap="square">
            <a:spAutoFit/>
          </a:bodyPr>
          <a:lstStyle/>
          <a:p>
            <a:r>
              <a:rPr lang="en-US" sz="2800" b="1" dirty="0" smtClean="0"/>
              <a:t>Saliva consists </a:t>
            </a:r>
            <a:r>
              <a:rPr lang="en-US" sz="2800" dirty="0" smtClean="0"/>
              <a:t>of two fluids, mucous and serous</a:t>
            </a:r>
            <a:endParaRPr lang="ru-RU" sz="2800" dirty="0"/>
          </a:p>
        </p:txBody>
      </p:sp>
      <p:sp>
        <p:nvSpPr>
          <p:cNvPr id="3" name="Прямоугольник 2"/>
          <p:cNvSpPr/>
          <p:nvPr/>
        </p:nvSpPr>
        <p:spPr>
          <a:xfrm>
            <a:off x="971600" y="2274838"/>
            <a:ext cx="7560840" cy="2954655"/>
          </a:xfrm>
          <a:prstGeom prst="rect">
            <a:avLst/>
          </a:prstGeom>
        </p:spPr>
        <p:txBody>
          <a:bodyPr wrap="square">
            <a:spAutoFit/>
          </a:bodyPr>
          <a:lstStyle/>
          <a:p>
            <a:r>
              <a:rPr lang="ru-RU" sz="2800" b="1" dirty="0" smtClean="0"/>
              <a:t>                              </a:t>
            </a:r>
            <a:r>
              <a:rPr lang="en-US" sz="2800" b="1" dirty="0" smtClean="0"/>
              <a:t>Mucous</a:t>
            </a:r>
          </a:p>
          <a:p>
            <a:r>
              <a:rPr lang="en-US" sz="2800" dirty="0" smtClean="0"/>
              <a:t>Mucous (slime) is a saccharide glycoprotein called </a:t>
            </a:r>
            <a:r>
              <a:rPr lang="en-US" sz="2800" dirty="0" err="1" smtClean="0"/>
              <a:t>mucin</a:t>
            </a:r>
            <a:r>
              <a:rPr lang="en-US" sz="2800" dirty="0" smtClean="0"/>
              <a:t>. With water it makes the slippery lubricant used in many parts of the body, where it lines the moving parts, surfaces and tubes. Here it lubricates the mouth, throat and alimentary canal.</a:t>
            </a:r>
          </a:p>
          <a:p>
            <a:endParaRPr lang="en-US" dirty="0"/>
          </a:p>
        </p:txBody>
      </p:sp>
    </p:spTree>
    <p:extLst>
      <p:ext uri="{BB962C8B-B14F-4D97-AF65-F5344CB8AC3E}">
        <p14:creationId xmlns:p14="http://schemas.microsoft.com/office/powerpoint/2010/main" val="3487250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844824"/>
            <a:ext cx="7632848" cy="3539430"/>
          </a:xfrm>
          <a:prstGeom prst="rect">
            <a:avLst/>
          </a:prstGeom>
        </p:spPr>
        <p:txBody>
          <a:bodyPr wrap="square">
            <a:spAutoFit/>
          </a:bodyPr>
          <a:lstStyle/>
          <a:p>
            <a:r>
              <a:rPr lang="en-US" sz="3200" dirty="0" smtClean="0"/>
              <a:t>The mucous also has antiseptic qualities: it contains lysozyme and </a:t>
            </a:r>
            <a:r>
              <a:rPr lang="en-US" sz="3200" dirty="0" err="1" smtClean="0"/>
              <a:t>immunoglobulins</a:t>
            </a:r>
            <a:r>
              <a:rPr lang="en-US" sz="3200" dirty="0" smtClean="0"/>
              <a:t>. Mucous, with its antiseptic molecules and slime, traps fungi, bacteria and viruses and prevent infections. The body produces about a </a:t>
            </a:r>
            <a:r>
              <a:rPr lang="en-US" sz="3200" dirty="0" err="1" smtClean="0"/>
              <a:t>litre</a:t>
            </a:r>
            <a:r>
              <a:rPr lang="en-US" sz="3200" dirty="0" smtClean="0"/>
              <a:t> of mucous per day, in the mouth and other places.</a:t>
            </a:r>
            <a:endParaRPr lang="ru-RU" sz="3200" dirty="0"/>
          </a:p>
        </p:txBody>
      </p:sp>
    </p:spTree>
    <p:extLst>
      <p:ext uri="{BB962C8B-B14F-4D97-AF65-F5344CB8AC3E}">
        <p14:creationId xmlns:p14="http://schemas.microsoft.com/office/powerpoint/2010/main" val="607086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340768"/>
            <a:ext cx="7560840" cy="4031873"/>
          </a:xfrm>
          <a:prstGeom prst="rect">
            <a:avLst/>
          </a:prstGeom>
        </p:spPr>
        <p:txBody>
          <a:bodyPr wrap="square">
            <a:spAutoFit/>
          </a:bodyPr>
          <a:lstStyle/>
          <a:p>
            <a:r>
              <a:rPr lang="ru-RU" sz="3200" b="1" dirty="0" smtClean="0"/>
              <a:t>                                  </a:t>
            </a:r>
            <a:r>
              <a:rPr lang="en-US" sz="3200" b="1" dirty="0" smtClean="0"/>
              <a:t>Serous</a:t>
            </a:r>
          </a:p>
          <a:p>
            <a:r>
              <a:rPr lang="en-US" sz="3200" dirty="0" smtClean="0"/>
              <a:t>The serous fluid contains the enzyme amylase which acts in the digestion of carbohydrates. Minor salivary glands on the tongue secrete the amylase. The parotid gland produces purely serous saliva. The other major salivary glands produce mixed (serous and mucus) saliva.</a:t>
            </a:r>
            <a:endParaRPr lang="en-US" sz="3200" dirty="0"/>
          </a:p>
        </p:txBody>
      </p:sp>
    </p:spTree>
    <p:extLst>
      <p:ext uri="{BB962C8B-B14F-4D97-AF65-F5344CB8AC3E}">
        <p14:creationId xmlns:p14="http://schemas.microsoft.com/office/powerpoint/2010/main" val="400868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060848"/>
            <a:ext cx="7488832" cy="3046988"/>
          </a:xfrm>
          <a:prstGeom prst="rect">
            <a:avLst/>
          </a:prstGeom>
        </p:spPr>
        <p:txBody>
          <a:bodyPr wrap="square">
            <a:spAutoFit/>
          </a:bodyPr>
          <a:lstStyle/>
          <a:p>
            <a:r>
              <a:rPr lang="en-US" sz="3200" dirty="0" smtClean="0"/>
              <a:t>Another type of serous fluid is secreted by the two layered serous membranes which line the body cavities. The serous fluid between the two layers acts as a lubricant and reduces friction from muscle movement.</a:t>
            </a:r>
            <a:endParaRPr lang="ru-RU" sz="3200" dirty="0"/>
          </a:p>
        </p:txBody>
      </p:sp>
    </p:spTree>
    <p:extLst>
      <p:ext uri="{BB962C8B-B14F-4D97-AF65-F5344CB8AC3E}">
        <p14:creationId xmlns:p14="http://schemas.microsoft.com/office/powerpoint/2010/main" val="2679467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1720" y="2889692"/>
            <a:ext cx="5454635" cy="769441"/>
          </a:xfrm>
          <a:prstGeom prst="rect">
            <a:avLst/>
          </a:prstGeom>
        </p:spPr>
        <p:txBody>
          <a:bodyPr wrap="none">
            <a:spAutoFit/>
          </a:bodyPr>
          <a:lstStyle/>
          <a:p>
            <a:r>
              <a:rPr lang="en-US" sz="4400" dirty="0" smtClean="0"/>
              <a:t>Types of salivary gland </a:t>
            </a:r>
            <a:endParaRPr lang="ru-RU" sz="4400" dirty="0"/>
          </a:p>
        </p:txBody>
      </p:sp>
    </p:spTree>
    <p:extLst>
      <p:ext uri="{BB962C8B-B14F-4D97-AF65-F5344CB8AC3E}">
        <p14:creationId xmlns:p14="http://schemas.microsoft.com/office/powerpoint/2010/main" val="427784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700808"/>
            <a:ext cx="7920880" cy="3416320"/>
          </a:xfrm>
          <a:prstGeom prst="rect">
            <a:avLst/>
          </a:prstGeom>
        </p:spPr>
        <p:txBody>
          <a:bodyPr wrap="square">
            <a:spAutoFit/>
          </a:bodyPr>
          <a:lstStyle/>
          <a:p>
            <a:r>
              <a:rPr lang="en-US" sz="3600" dirty="0" smtClean="0"/>
              <a:t>The </a:t>
            </a:r>
            <a:r>
              <a:rPr lang="en-US" sz="3600" b="1" dirty="0" smtClean="0"/>
              <a:t>parotid </a:t>
            </a:r>
            <a:r>
              <a:rPr lang="en-US" sz="3600" dirty="0" smtClean="0"/>
              <a:t>gland makes </a:t>
            </a:r>
            <a:r>
              <a:rPr lang="en-US" sz="3600" b="1" dirty="0" smtClean="0"/>
              <a:t>serous </a:t>
            </a:r>
            <a:r>
              <a:rPr lang="en-US" sz="3600" dirty="0" smtClean="0"/>
              <a:t>secretions only.</a:t>
            </a:r>
          </a:p>
          <a:p>
            <a:r>
              <a:rPr lang="en-US" sz="3600" dirty="0" smtClean="0"/>
              <a:t>The </a:t>
            </a:r>
            <a:r>
              <a:rPr lang="en-US" sz="3600" b="1" dirty="0" smtClean="0"/>
              <a:t>submandibular</a:t>
            </a:r>
            <a:r>
              <a:rPr lang="en-US" sz="3600" dirty="0" smtClean="0"/>
              <a:t> glands are </a:t>
            </a:r>
            <a:r>
              <a:rPr lang="en-US" sz="3600" b="1" dirty="0" smtClean="0"/>
              <a:t>mixed </a:t>
            </a:r>
            <a:r>
              <a:rPr lang="en-US" sz="3600" dirty="0" smtClean="0"/>
              <a:t>glands. They give serous and mucous secretions.</a:t>
            </a:r>
          </a:p>
          <a:p>
            <a:r>
              <a:rPr lang="en-US" sz="3600" dirty="0" smtClean="0"/>
              <a:t>The </a:t>
            </a:r>
            <a:r>
              <a:rPr lang="en-US" sz="3600" b="1" dirty="0" smtClean="0"/>
              <a:t>sublingual</a:t>
            </a:r>
            <a:r>
              <a:rPr lang="en-US" sz="3600" dirty="0" smtClean="0"/>
              <a:t> glands make </a:t>
            </a:r>
            <a:r>
              <a:rPr lang="en-US" sz="3600" b="1" dirty="0" smtClean="0"/>
              <a:t>mucous </a:t>
            </a:r>
            <a:r>
              <a:rPr lang="en-US" sz="3600" dirty="0" smtClean="0"/>
              <a:t>only.</a:t>
            </a:r>
            <a:endParaRPr lang="en-US" sz="3600" dirty="0"/>
          </a:p>
        </p:txBody>
      </p:sp>
    </p:spTree>
    <p:extLst>
      <p:ext uri="{BB962C8B-B14F-4D97-AF65-F5344CB8AC3E}">
        <p14:creationId xmlns:p14="http://schemas.microsoft.com/office/powerpoint/2010/main" val="3572440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1720" y="3244334"/>
            <a:ext cx="5807487" cy="707886"/>
          </a:xfrm>
          <a:prstGeom prst="rect">
            <a:avLst/>
          </a:prstGeom>
        </p:spPr>
        <p:txBody>
          <a:bodyPr wrap="none">
            <a:spAutoFit/>
          </a:bodyPr>
          <a:lstStyle/>
          <a:p>
            <a:r>
              <a:rPr lang="en-US" sz="4000" dirty="0" smtClean="0"/>
              <a:t>Structure of salivary glands</a:t>
            </a:r>
            <a:endParaRPr lang="ru-RU" sz="4000" dirty="0"/>
          </a:p>
        </p:txBody>
      </p:sp>
    </p:spTree>
    <p:extLst>
      <p:ext uri="{BB962C8B-B14F-4D97-AF65-F5344CB8AC3E}">
        <p14:creationId xmlns:p14="http://schemas.microsoft.com/office/powerpoint/2010/main" val="2271986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1059" y="704737"/>
            <a:ext cx="8424936" cy="3970318"/>
          </a:xfrm>
          <a:prstGeom prst="rect">
            <a:avLst/>
          </a:prstGeom>
        </p:spPr>
        <p:txBody>
          <a:bodyPr wrap="square">
            <a:spAutoFit/>
          </a:bodyPr>
          <a:lstStyle/>
          <a:p>
            <a:r>
              <a:rPr lang="en-US" sz="2800" dirty="0" smtClean="0"/>
              <a:t>The glands are inside a capsule, of connective tissue. Inside, it is made of little parts called lobules. Blood vessels and nerves go into the lobules. </a:t>
            </a:r>
            <a:r>
              <a:rPr lang="en-US" sz="2800" b="1" dirty="0" smtClean="0"/>
              <a:t>There are 3 main types of cells </a:t>
            </a:r>
            <a:r>
              <a:rPr lang="en-US" sz="2800" dirty="0" smtClean="0"/>
              <a:t>in the major salivary glands:</a:t>
            </a:r>
          </a:p>
          <a:p>
            <a:r>
              <a:rPr lang="en-US" sz="2800" b="1" dirty="0" smtClean="0"/>
              <a:t>Serous cells </a:t>
            </a:r>
            <a:r>
              <a:rPr lang="en-US" sz="2800" dirty="0" smtClean="0"/>
              <a:t>are shaped like a pyramid. They are joined together in a group that is shaped like a ball.</a:t>
            </a:r>
          </a:p>
          <a:p>
            <a:r>
              <a:rPr lang="en-US" sz="2800" b="1" dirty="0" smtClean="0"/>
              <a:t>Mucous cells </a:t>
            </a:r>
            <a:r>
              <a:rPr lang="en-US" sz="2800" dirty="0" smtClean="0"/>
              <a:t>are usually shaped like a cube. They are joined together to make a tubules, which are very small tubes</a:t>
            </a:r>
            <a:endParaRPr lang="en-US" sz="2800" dirty="0"/>
          </a:p>
        </p:txBody>
      </p:sp>
      <p:sp>
        <p:nvSpPr>
          <p:cNvPr id="3" name="Прямоугольник 2"/>
          <p:cNvSpPr/>
          <p:nvPr/>
        </p:nvSpPr>
        <p:spPr>
          <a:xfrm>
            <a:off x="351059" y="4437112"/>
            <a:ext cx="7920880" cy="1384995"/>
          </a:xfrm>
          <a:prstGeom prst="rect">
            <a:avLst/>
          </a:prstGeom>
        </p:spPr>
        <p:txBody>
          <a:bodyPr wrap="square">
            <a:spAutoFit/>
          </a:bodyPr>
          <a:lstStyle/>
          <a:p>
            <a:r>
              <a:rPr lang="en-US" sz="2800" b="1" dirty="0" err="1" smtClean="0"/>
              <a:t>Myoepithelial</a:t>
            </a:r>
            <a:r>
              <a:rPr lang="en-US" sz="2800" b="1" dirty="0" smtClean="0"/>
              <a:t> cells</a:t>
            </a:r>
            <a:r>
              <a:rPr lang="en-US" sz="2800" dirty="0" smtClean="0"/>
              <a:t> are all around the part of the gland where the saliva comes out. They can squeeze the saliva gland so the saliva comes out faster.</a:t>
            </a:r>
            <a:endParaRPr lang="ru-RU" sz="2800" dirty="0"/>
          </a:p>
        </p:txBody>
      </p:sp>
    </p:spTree>
    <p:extLst>
      <p:ext uri="{BB962C8B-B14F-4D97-AF65-F5344CB8AC3E}">
        <p14:creationId xmlns:p14="http://schemas.microsoft.com/office/powerpoint/2010/main" val="1484998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5736" y="2636912"/>
            <a:ext cx="5107039" cy="769441"/>
          </a:xfrm>
          <a:prstGeom prst="rect">
            <a:avLst/>
          </a:prstGeom>
        </p:spPr>
        <p:txBody>
          <a:bodyPr wrap="none">
            <a:spAutoFit/>
          </a:bodyPr>
          <a:lstStyle/>
          <a:p>
            <a:r>
              <a:rPr lang="en-US" sz="4400" dirty="0" smtClean="0"/>
              <a:t>Where the glands are</a:t>
            </a:r>
            <a:endParaRPr lang="ru-RU" sz="4400" dirty="0"/>
          </a:p>
        </p:txBody>
      </p:sp>
    </p:spTree>
    <p:extLst>
      <p:ext uri="{BB962C8B-B14F-4D97-AF65-F5344CB8AC3E}">
        <p14:creationId xmlns:p14="http://schemas.microsoft.com/office/powerpoint/2010/main" val="4050114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39982" y="1628800"/>
            <a:ext cx="7056784" cy="4031873"/>
          </a:xfrm>
          <a:prstGeom prst="rect">
            <a:avLst/>
          </a:prstGeom>
        </p:spPr>
        <p:txBody>
          <a:bodyPr wrap="square">
            <a:spAutoFit/>
          </a:bodyPr>
          <a:lstStyle/>
          <a:p>
            <a:r>
              <a:rPr lang="en-US" sz="3200" dirty="0" smtClean="0"/>
              <a:t>There are three salivary glands:</a:t>
            </a:r>
          </a:p>
          <a:p>
            <a:r>
              <a:rPr lang="en-US" sz="3200" dirty="0" smtClean="0"/>
              <a:t>The two parotid glands are near the ear (par- = next to, -</a:t>
            </a:r>
            <a:r>
              <a:rPr lang="en-US" sz="3200" dirty="0" err="1" smtClean="0"/>
              <a:t>otid</a:t>
            </a:r>
            <a:r>
              <a:rPr lang="en-US" sz="3200" dirty="0" smtClean="0"/>
              <a:t> = ear). They are the largest salivary glands.</a:t>
            </a:r>
          </a:p>
          <a:p>
            <a:r>
              <a:rPr lang="en-US" sz="3200" dirty="0" smtClean="0"/>
              <a:t>The sublingual gland is under the tongue.</a:t>
            </a:r>
          </a:p>
          <a:p>
            <a:r>
              <a:rPr lang="en-US" sz="3200" dirty="0" smtClean="0"/>
              <a:t>The submandibular gland is in the shape of a “U”. It is under the chin bone which is called the mandible.</a:t>
            </a:r>
            <a:endParaRPr lang="en-US" sz="3200" dirty="0"/>
          </a:p>
        </p:txBody>
      </p:sp>
    </p:spTree>
    <p:extLst>
      <p:ext uri="{BB962C8B-B14F-4D97-AF65-F5344CB8AC3E}">
        <p14:creationId xmlns:p14="http://schemas.microsoft.com/office/powerpoint/2010/main" val="523989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1292" y="1412776"/>
            <a:ext cx="7992888" cy="4031873"/>
          </a:xfrm>
          <a:prstGeom prst="rect">
            <a:avLst/>
          </a:prstGeom>
        </p:spPr>
        <p:txBody>
          <a:bodyPr wrap="square">
            <a:spAutoFit/>
          </a:bodyPr>
          <a:lstStyle/>
          <a:p>
            <a:r>
              <a:rPr lang="en-US" sz="3200" b="1" dirty="0" smtClean="0"/>
              <a:t>The minor glands</a:t>
            </a:r>
            <a:r>
              <a:rPr lang="en-US" sz="3200" dirty="0" smtClean="0"/>
              <a:t>, although they produce less than 10% of the total volume of saliva, play an important role in lubricating the mucosa, as even in the absence of local stimuli they produce saliva. The minor glands, which are distributed throughout the oral mucosa (labial, </a:t>
            </a:r>
            <a:r>
              <a:rPr lang="en-US" sz="3200" dirty="0" err="1" smtClean="0"/>
              <a:t>buccal</a:t>
            </a:r>
            <a:r>
              <a:rPr lang="en-US" sz="3200" dirty="0" smtClean="0"/>
              <a:t>, lingual, </a:t>
            </a:r>
            <a:r>
              <a:rPr lang="en-US" sz="3200" dirty="0" err="1" smtClean="0"/>
              <a:t>palatinal</a:t>
            </a:r>
            <a:r>
              <a:rPr lang="en-US" sz="3200" dirty="0" smtClean="0"/>
              <a:t> mucosa), are mixed glands largely comprising mucous </a:t>
            </a:r>
            <a:r>
              <a:rPr lang="en-US" sz="3200" dirty="0" err="1" smtClean="0"/>
              <a:t>acinar</a:t>
            </a:r>
            <a:r>
              <a:rPr lang="en-US" sz="3200" dirty="0" smtClean="0"/>
              <a:t> cells. </a:t>
            </a:r>
            <a:endParaRPr lang="ru-RU" sz="3200" dirty="0"/>
          </a:p>
        </p:txBody>
      </p:sp>
    </p:spTree>
    <p:extLst>
      <p:ext uri="{BB962C8B-B14F-4D97-AF65-F5344CB8AC3E}">
        <p14:creationId xmlns:p14="http://schemas.microsoft.com/office/powerpoint/2010/main" val="707190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920470"/>
            <a:ext cx="7869398" cy="707886"/>
          </a:xfrm>
          <a:prstGeom prst="rect">
            <a:avLst/>
          </a:prstGeom>
        </p:spPr>
        <p:txBody>
          <a:bodyPr wrap="none">
            <a:spAutoFit/>
          </a:bodyPr>
          <a:lstStyle/>
          <a:p>
            <a:r>
              <a:rPr lang="en-US" sz="4000" dirty="0" smtClean="0"/>
              <a:t>Investigation of major salivary glands</a:t>
            </a:r>
            <a:endParaRPr lang="ru-RU" sz="4000" dirty="0"/>
          </a:p>
        </p:txBody>
      </p:sp>
    </p:spTree>
    <p:extLst>
      <p:ext uri="{BB962C8B-B14F-4D97-AF65-F5344CB8AC3E}">
        <p14:creationId xmlns:p14="http://schemas.microsoft.com/office/powerpoint/2010/main" val="4087039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3231" y="692696"/>
            <a:ext cx="7776864" cy="5693866"/>
          </a:xfrm>
          <a:prstGeom prst="rect">
            <a:avLst/>
          </a:prstGeom>
        </p:spPr>
        <p:txBody>
          <a:bodyPr wrap="square">
            <a:spAutoFit/>
          </a:bodyPr>
          <a:lstStyle/>
          <a:p>
            <a:r>
              <a:rPr lang="en-US" sz="2800" dirty="0" smtClean="0"/>
              <a:t>The clinician should record the presence of </a:t>
            </a:r>
            <a:r>
              <a:rPr lang="en-US" sz="2800" b="1" dirty="0" smtClean="0"/>
              <a:t>pain, swelling, altered salivary flow and a bad taste</a:t>
            </a:r>
            <a:r>
              <a:rPr lang="en-US" sz="2800" dirty="0" smtClean="0"/>
              <a:t>. The periodicity and duration of the swelling is often of great assistance in making a diagnosis. A subjective view of either an increase or decrease in salivary flow is made. However, this is difficult to confirm except by physiological methods of </a:t>
            </a:r>
            <a:r>
              <a:rPr lang="en-US" sz="2800" dirty="0" err="1" smtClean="0"/>
              <a:t>measuremet</a:t>
            </a:r>
            <a:r>
              <a:rPr lang="en-US" sz="2800" dirty="0" smtClean="0"/>
              <a:t> which are not always easy to perform. Probing the ducts can be carried out with care to dilate strictures. A stepwise increase in the size of the probes is used. Salivary flow rates can be recorded for the submandibular and parotid glands following initial milking of the ducts and glands.</a:t>
            </a:r>
            <a:endParaRPr lang="ru-RU" sz="2800" dirty="0"/>
          </a:p>
        </p:txBody>
      </p:sp>
    </p:spTree>
    <p:extLst>
      <p:ext uri="{BB962C8B-B14F-4D97-AF65-F5344CB8AC3E}">
        <p14:creationId xmlns:p14="http://schemas.microsoft.com/office/powerpoint/2010/main" val="1766558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15816" y="2996952"/>
            <a:ext cx="3046475" cy="769441"/>
          </a:xfrm>
          <a:prstGeom prst="rect">
            <a:avLst/>
          </a:prstGeom>
        </p:spPr>
        <p:txBody>
          <a:bodyPr wrap="none">
            <a:spAutoFit/>
          </a:bodyPr>
          <a:lstStyle/>
          <a:p>
            <a:r>
              <a:rPr lang="en-US" sz="4400" dirty="0" smtClean="0"/>
              <a:t>Radiography</a:t>
            </a:r>
            <a:endParaRPr lang="ru-RU" sz="4400" dirty="0"/>
          </a:p>
        </p:txBody>
      </p:sp>
    </p:spTree>
    <p:extLst>
      <p:ext uri="{BB962C8B-B14F-4D97-AF65-F5344CB8AC3E}">
        <p14:creationId xmlns:p14="http://schemas.microsoft.com/office/powerpoint/2010/main" val="2077903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908720"/>
            <a:ext cx="7776864" cy="5539978"/>
          </a:xfrm>
          <a:prstGeom prst="rect">
            <a:avLst/>
          </a:prstGeom>
        </p:spPr>
        <p:txBody>
          <a:bodyPr wrap="square">
            <a:spAutoFit/>
          </a:bodyPr>
          <a:lstStyle/>
          <a:p>
            <a:r>
              <a:rPr lang="en-US" sz="2800" b="1" dirty="0" smtClean="0"/>
              <a:t>Radiographs</a:t>
            </a:r>
            <a:r>
              <a:rPr lang="en-US" sz="2800" dirty="0" smtClean="0"/>
              <a:t> in more than one plane are required. The </a:t>
            </a:r>
            <a:r>
              <a:rPr lang="en-US" sz="2800" b="1" dirty="0" smtClean="0"/>
              <a:t>submandibular gland </a:t>
            </a:r>
            <a:r>
              <a:rPr lang="en-US" sz="2800" dirty="0" smtClean="0"/>
              <a:t>can be examined using a </a:t>
            </a:r>
            <a:r>
              <a:rPr lang="en-US" sz="2800" b="1" dirty="0" smtClean="0"/>
              <a:t>lateral oblique projection </a:t>
            </a:r>
            <a:r>
              <a:rPr lang="en-US" sz="2800" dirty="0" smtClean="0"/>
              <a:t>of the mandible with </a:t>
            </a:r>
            <a:r>
              <a:rPr lang="en-US" sz="2800" dirty="0" err="1" smtClean="0"/>
              <a:t>occlusal</a:t>
            </a:r>
            <a:r>
              <a:rPr lang="en-US" sz="2800" dirty="0" smtClean="0"/>
              <a:t> views to show the duct. The </a:t>
            </a:r>
            <a:r>
              <a:rPr lang="en-US" sz="2800" b="1" dirty="0" smtClean="0"/>
              <a:t>parotid gland </a:t>
            </a:r>
            <a:r>
              <a:rPr lang="en-US" sz="2800" dirty="0" smtClean="0"/>
              <a:t>is seen on a </a:t>
            </a:r>
            <a:r>
              <a:rPr lang="en-US" sz="2800" b="1" dirty="0" err="1" smtClean="0"/>
              <a:t>postero</a:t>
            </a:r>
            <a:r>
              <a:rPr lang="en-US" sz="2800" b="1" dirty="0" smtClean="0"/>
              <a:t>-anterior view </a:t>
            </a:r>
            <a:r>
              <a:rPr lang="en-US" sz="2800" dirty="0" smtClean="0"/>
              <a:t>of the mandible with the central ray directed parallel to the ramus of the mandible or on a </a:t>
            </a:r>
            <a:r>
              <a:rPr lang="en-US" sz="2800" b="1" dirty="0" smtClean="0"/>
              <a:t>lateral radiograph, </a:t>
            </a:r>
            <a:r>
              <a:rPr lang="en-US" sz="2800" dirty="0" smtClean="0"/>
              <a:t>taken with the head extended to avoid superimposition of the vertebral column. An </a:t>
            </a:r>
            <a:r>
              <a:rPr lang="en-US" sz="2800" b="1" dirty="0" err="1" smtClean="0"/>
              <a:t>orthopantomogram</a:t>
            </a:r>
            <a:r>
              <a:rPr lang="en-US" sz="2800" dirty="0" smtClean="0"/>
              <a:t> may display both glands. </a:t>
            </a:r>
            <a:r>
              <a:rPr lang="en-US" sz="2800" b="1" dirty="0" err="1" smtClean="0"/>
              <a:t>Computerised</a:t>
            </a:r>
            <a:r>
              <a:rPr lang="en-US" sz="2800" b="1" dirty="0" smtClean="0"/>
              <a:t> tomography</a:t>
            </a:r>
            <a:r>
              <a:rPr lang="en-US" sz="2800" dirty="0" smtClean="0"/>
              <a:t>, magnetic resonance imaging and ultrasound may also be used.</a:t>
            </a:r>
          </a:p>
          <a:p>
            <a:endParaRPr lang="en-US" dirty="0"/>
          </a:p>
        </p:txBody>
      </p:sp>
    </p:spTree>
    <p:extLst>
      <p:ext uri="{BB962C8B-B14F-4D97-AF65-F5344CB8AC3E}">
        <p14:creationId xmlns:p14="http://schemas.microsoft.com/office/powerpoint/2010/main" val="129723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2960" y="692696"/>
            <a:ext cx="8208912" cy="5693866"/>
          </a:xfrm>
          <a:prstGeom prst="rect">
            <a:avLst/>
          </a:prstGeom>
        </p:spPr>
        <p:txBody>
          <a:bodyPr wrap="square">
            <a:spAutoFit/>
          </a:bodyPr>
          <a:lstStyle/>
          <a:p>
            <a:r>
              <a:rPr lang="ru-RU" sz="2800" b="1" dirty="0" smtClean="0"/>
              <a:t>                                </a:t>
            </a:r>
            <a:r>
              <a:rPr lang="en-US" sz="2800" b="1" dirty="0" err="1" smtClean="0"/>
              <a:t>Sialography</a:t>
            </a:r>
            <a:endParaRPr lang="en-US" sz="2800" b="1" dirty="0" smtClean="0"/>
          </a:p>
          <a:p>
            <a:r>
              <a:rPr lang="en-US" sz="2800" dirty="0" smtClean="0"/>
              <a:t>The indications for </a:t>
            </a:r>
            <a:r>
              <a:rPr lang="en-US" sz="2800" dirty="0" err="1" smtClean="0"/>
              <a:t>sialography</a:t>
            </a:r>
            <a:r>
              <a:rPr lang="en-US" sz="2800" dirty="0" smtClean="0"/>
              <a:t> include:</a:t>
            </a:r>
          </a:p>
          <a:p>
            <a:r>
              <a:rPr lang="en-US" sz="2800" dirty="0" smtClean="0"/>
              <a:t>- Presence of a calculus, obstruction on eating</a:t>
            </a:r>
          </a:p>
          <a:p>
            <a:r>
              <a:rPr lang="en-US" sz="2800" dirty="0" smtClean="0"/>
              <a:t>- Progressive enlargement - chronic, secondary to infection</a:t>
            </a:r>
          </a:p>
          <a:p>
            <a:r>
              <a:rPr lang="en-US" sz="2800" dirty="0" smtClean="0"/>
              <a:t>- Visible and </a:t>
            </a:r>
            <a:r>
              <a:rPr lang="en-US" sz="2800" dirty="0" err="1" smtClean="0"/>
              <a:t>palpables</a:t>
            </a:r>
            <a:r>
              <a:rPr lang="en-US" sz="2800" dirty="0" smtClean="0"/>
              <a:t> welling, lymphadenopathy, cystic lesion, </a:t>
            </a:r>
            <a:r>
              <a:rPr lang="en-US" sz="2800" dirty="0" err="1" smtClean="0"/>
              <a:t>tumour</a:t>
            </a:r>
            <a:endParaRPr lang="en-US" sz="2800" dirty="0" smtClean="0"/>
          </a:p>
          <a:p>
            <a:r>
              <a:rPr lang="en-US" sz="2800" dirty="0" smtClean="0"/>
              <a:t>- Recurrent </a:t>
            </a:r>
            <a:r>
              <a:rPr lang="en-US" sz="2800" dirty="0" err="1" smtClean="0"/>
              <a:t>sialadenitis</a:t>
            </a:r>
            <a:endParaRPr lang="en-US" sz="2800" dirty="0" smtClean="0"/>
          </a:p>
          <a:p>
            <a:r>
              <a:rPr lang="en-US" sz="2800" dirty="0" smtClean="0"/>
              <a:t>- </a:t>
            </a:r>
            <a:r>
              <a:rPr lang="en-US" sz="2800" dirty="0" err="1" smtClean="0"/>
              <a:t>Sjôrgen's</a:t>
            </a:r>
            <a:r>
              <a:rPr lang="en-US" sz="2800" dirty="0" smtClean="0"/>
              <a:t> syndrome</a:t>
            </a:r>
          </a:p>
          <a:p>
            <a:r>
              <a:rPr lang="en-US" sz="2800" dirty="0" smtClean="0"/>
              <a:t>- Post-trauma</a:t>
            </a:r>
          </a:p>
          <a:p>
            <a:r>
              <a:rPr lang="en-US" sz="2800" dirty="0" smtClean="0"/>
              <a:t>- Pre-surgical assessment to determine the extent of a lesion and the appropriate site for biopsy</a:t>
            </a:r>
          </a:p>
          <a:p>
            <a:r>
              <a:rPr lang="en-US" sz="2800" dirty="0" smtClean="0"/>
              <a:t>- Therapeutic reasons</a:t>
            </a:r>
            <a:endParaRPr lang="en-US" sz="2800" dirty="0"/>
          </a:p>
        </p:txBody>
      </p:sp>
    </p:spTree>
    <p:extLst>
      <p:ext uri="{BB962C8B-B14F-4D97-AF65-F5344CB8AC3E}">
        <p14:creationId xmlns:p14="http://schemas.microsoft.com/office/powerpoint/2010/main" val="1785319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908720"/>
            <a:ext cx="8424936" cy="5262979"/>
          </a:xfrm>
          <a:prstGeom prst="rect">
            <a:avLst/>
          </a:prstGeom>
        </p:spPr>
        <p:txBody>
          <a:bodyPr wrap="square">
            <a:spAutoFit/>
          </a:bodyPr>
          <a:lstStyle/>
          <a:p>
            <a:r>
              <a:rPr lang="en-US" sz="2800" dirty="0" smtClean="0"/>
              <a:t>The procedure involves passing a fine cannula into the duct orifice. A radiopaque contrast medium is used to outline the ductal architecture. The medium is introduced under pressure equal to about 70-90mm of water. The procedure must not be used where there is acute infection in the gland or until radiographs have excluded the presence of a stone. Poorly </a:t>
            </a:r>
            <a:r>
              <a:rPr lang="en-US" sz="2800" dirty="0" err="1" smtClean="0"/>
              <a:t>calcifed</a:t>
            </a:r>
            <a:r>
              <a:rPr lang="en-US" sz="2800" dirty="0" smtClean="0"/>
              <a:t>, calculi may show as, filling defects, stenosis as narrowing of the duct and </a:t>
            </a:r>
            <a:r>
              <a:rPr lang="en-US" sz="2800" dirty="0" err="1" smtClean="0"/>
              <a:t>tumours</a:t>
            </a:r>
            <a:r>
              <a:rPr lang="en-US" sz="2800" dirty="0" smtClean="0"/>
              <a:t> as an irregular filling pattern with areas of obliteration of the major and minor duct systems. The technique may be used with conventional radiographs and CT scans</a:t>
            </a:r>
            <a:endParaRPr lang="ru-RU" sz="2800" dirty="0"/>
          </a:p>
        </p:txBody>
      </p:sp>
    </p:spTree>
    <p:extLst>
      <p:ext uri="{BB962C8B-B14F-4D97-AF65-F5344CB8AC3E}">
        <p14:creationId xmlns:p14="http://schemas.microsoft.com/office/powerpoint/2010/main" val="2176638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628800"/>
            <a:ext cx="7488832" cy="3539430"/>
          </a:xfrm>
          <a:prstGeom prst="rect">
            <a:avLst/>
          </a:prstGeom>
        </p:spPr>
        <p:txBody>
          <a:bodyPr wrap="square">
            <a:spAutoFit/>
          </a:bodyPr>
          <a:lstStyle/>
          <a:p>
            <a:r>
              <a:rPr lang="ru-RU" sz="2800" b="1" dirty="0" smtClean="0"/>
              <a:t>                               </a:t>
            </a:r>
            <a:r>
              <a:rPr lang="en-US" sz="2800" b="1" dirty="0" err="1" smtClean="0"/>
              <a:t>Scintiscan</a:t>
            </a:r>
            <a:endParaRPr lang="en-US" sz="2800" b="1" dirty="0" smtClean="0"/>
          </a:p>
          <a:p>
            <a:r>
              <a:rPr lang="en-US" sz="2800" dirty="0" smtClean="0"/>
              <a:t>This investigation has the advantage of examining all major salivary glands together. An intravenous injection of technetium is performed and the isotope is concentrated by the salivary glands. The head of the scanner picks up the radiation emissions  producing a picture of the glands.</a:t>
            </a:r>
          </a:p>
          <a:p>
            <a:endParaRPr lang="en-US" sz="2800" dirty="0"/>
          </a:p>
        </p:txBody>
      </p:sp>
    </p:spTree>
    <p:extLst>
      <p:ext uri="{BB962C8B-B14F-4D97-AF65-F5344CB8AC3E}">
        <p14:creationId xmlns:p14="http://schemas.microsoft.com/office/powerpoint/2010/main" val="604449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640960" cy="6124754"/>
          </a:xfrm>
          <a:prstGeom prst="rect">
            <a:avLst/>
          </a:prstGeom>
        </p:spPr>
        <p:txBody>
          <a:bodyPr wrap="square">
            <a:spAutoFit/>
          </a:bodyPr>
          <a:lstStyle/>
          <a:p>
            <a:r>
              <a:rPr lang="ru-RU" sz="2800" b="1" dirty="0" smtClean="0"/>
              <a:t>                                            </a:t>
            </a:r>
            <a:r>
              <a:rPr lang="en-US" sz="2800" b="1" dirty="0" smtClean="0"/>
              <a:t>Biopsy</a:t>
            </a:r>
          </a:p>
          <a:p>
            <a:r>
              <a:rPr lang="en-US" sz="2800" dirty="0" smtClean="0"/>
              <a:t>Minor salivary gland biopsies are performed where </a:t>
            </a:r>
            <a:r>
              <a:rPr lang="en-US" sz="2800" dirty="0" err="1" smtClean="0"/>
              <a:t>Sjogren's</a:t>
            </a:r>
            <a:r>
              <a:rPr lang="en-US" sz="2800" dirty="0" smtClean="0"/>
              <a:t> syndrome other connective tissue disorders are suspected. Major gland biopsies can be performed. Fine needle aspiration is used to provide definitive diagnosis. It is indicated for determining whether a lesion is benign or malignant. It should indicate the tissue of origin and dictate the mode of treatment. The technique involves providing an aseptic field. A wide-bore needle, 18-20 gauge, is inserted into the gland. The needle is aimed in the direction of the shortest distance to the lesion. The lesion is aspirated and the cellular contents deposited onto a glass slide and fixed immediately.</a:t>
            </a:r>
          </a:p>
          <a:p>
            <a:endParaRPr lang="en-US" sz="2800" dirty="0"/>
          </a:p>
        </p:txBody>
      </p:sp>
    </p:spTree>
    <p:extLst>
      <p:ext uri="{BB962C8B-B14F-4D97-AF65-F5344CB8AC3E}">
        <p14:creationId xmlns:p14="http://schemas.microsoft.com/office/powerpoint/2010/main" val="3344866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1720" y="2636912"/>
            <a:ext cx="5114477" cy="923330"/>
          </a:xfrm>
          <a:prstGeom prst="rect">
            <a:avLst/>
          </a:prstGeom>
        </p:spPr>
        <p:txBody>
          <a:bodyPr wrap="none">
            <a:spAutoFit/>
          </a:bodyPr>
          <a:lstStyle/>
          <a:p>
            <a:r>
              <a:rPr lang="en-US" sz="5400" dirty="0" smtClean="0"/>
              <a:t>Acute </a:t>
            </a:r>
            <a:r>
              <a:rPr lang="en-US" sz="5400" dirty="0" err="1" smtClean="0"/>
              <a:t>sialadenitis</a:t>
            </a:r>
            <a:endParaRPr lang="ru-RU" sz="5400" dirty="0"/>
          </a:p>
        </p:txBody>
      </p:sp>
    </p:spTree>
    <p:extLst>
      <p:ext uri="{BB962C8B-B14F-4D97-AF65-F5344CB8AC3E}">
        <p14:creationId xmlns:p14="http://schemas.microsoft.com/office/powerpoint/2010/main" val="1652943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2060848"/>
            <a:ext cx="6624736" cy="2554545"/>
          </a:xfrm>
          <a:prstGeom prst="rect">
            <a:avLst/>
          </a:prstGeom>
        </p:spPr>
        <p:txBody>
          <a:bodyPr wrap="square">
            <a:spAutoFit/>
          </a:bodyPr>
          <a:lstStyle/>
          <a:p>
            <a:r>
              <a:rPr lang="en-US" sz="3200" dirty="0" smtClean="0"/>
              <a:t>The parotid is more commonly affected than the submandibular gland and the sublingual is rarely affected. Infection reaches the parotid gland through the duct. </a:t>
            </a:r>
            <a:endParaRPr lang="ru-RU" sz="3200" dirty="0"/>
          </a:p>
        </p:txBody>
      </p:sp>
    </p:spTree>
    <p:extLst>
      <p:ext uri="{BB962C8B-B14F-4D97-AF65-F5344CB8AC3E}">
        <p14:creationId xmlns:p14="http://schemas.microsoft.com/office/powerpoint/2010/main" val="3710922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764704"/>
            <a:ext cx="7488832" cy="4832092"/>
          </a:xfrm>
          <a:prstGeom prst="rect">
            <a:avLst/>
          </a:prstGeom>
        </p:spPr>
        <p:txBody>
          <a:bodyPr wrap="square">
            <a:spAutoFit/>
          </a:bodyPr>
          <a:lstStyle/>
          <a:p>
            <a:r>
              <a:rPr lang="en-US" sz="2800" b="1" dirty="0" smtClean="0"/>
              <a:t>Predisposing factors</a:t>
            </a:r>
          </a:p>
          <a:p>
            <a:r>
              <a:rPr lang="en-US" sz="2800" dirty="0" err="1" smtClean="0"/>
              <a:t>Sialolithiasis</a:t>
            </a:r>
            <a:r>
              <a:rPr lang="en-US" sz="2800" dirty="0"/>
              <a:t>,</a:t>
            </a:r>
            <a:r>
              <a:rPr lang="ru-RU" sz="2800" dirty="0" smtClean="0"/>
              <a:t> </a:t>
            </a:r>
            <a:r>
              <a:rPr lang="en-US" sz="2800" dirty="0" smtClean="0"/>
              <a:t>decreased flow (dehydration, post-operative, drugs)</a:t>
            </a:r>
            <a:r>
              <a:rPr lang="ru-RU" sz="2800" dirty="0" smtClean="0"/>
              <a:t> </a:t>
            </a:r>
            <a:r>
              <a:rPr lang="en-US" sz="2800" dirty="0" smtClean="0"/>
              <a:t>poor oral hygiene</a:t>
            </a:r>
          </a:p>
          <a:p>
            <a:r>
              <a:rPr lang="en-US" sz="2800" dirty="0" smtClean="0"/>
              <a:t>exacerbation of low grade, chronic </a:t>
            </a:r>
            <a:r>
              <a:rPr lang="en-US" sz="2800" dirty="0" err="1" smtClean="0"/>
              <a:t>sialoadenitis</a:t>
            </a:r>
            <a:endParaRPr lang="en-US" sz="2800" dirty="0" smtClean="0"/>
          </a:p>
          <a:p>
            <a:r>
              <a:rPr lang="en-US" sz="2800" dirty="0" smtClean="0"/>
              <a:t>Predisposing factors include </a:t>
            </a:r>
            <a:r>
              <a:rPr lang="en-US" sz="2800" dirty="0" err="1" smtClean="0"/>
              <a:t>xerostomia</a:t>
            </a:r>
            <a:r>
              <a:rPr lang="en-US" sz="2800" dirty="0" smtClean="0"/>
              <a:t>, debilitation or disturbed function following abdominal surgery. The causal organism is usually staphylococcus.</a:t>
            </a:r>
          </a:p>
          <a:p>
            <a:r>
              <a:rPr lang="en-US" sz="2800" dirty="0" smtClean="0"/>
              <a:t>Acute submandibular </a:t>
            </a:r>
            <a:r>
              <a:rPr lang="en-US" sz="2800" dirty="0" err="1" smtClean="0"/>
              <a:t>sialadenitisis</a:t>
            </a:r>
            <a:r>
              <a:rPr lang="en-US" sz="2800" dirty="0" smtClean="0"/>
              <a:t> almost invariably associated with a salivary calculus, or stricture of the duct.</a:t>
            </a:r>
            <a:endParaRPr lang="en-US" sz="2800" dirty="0"/>
          </a:p>
        </p:txBody>
      </p:sp>
    </p:spTree>
    <p:extLst>
      <p:ext uri="{BB962C8B-B14F-4D97-AF65-F5344CB8AC3E}">
        <p14:creationId xmlns:p14="http://schemas.microsoft.com/office/powerpoint/2010/main" val="985792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988840"/>
            <a:ext cx="7416824" cy="2246769"/>
          </a:xfrm>
          <a:prstGeom prst="rect">
            <a:avLst/>
          </a:prstGeom>
        </p:spPr>
        <p:txBody>
          <a:bodyPr wrap="square">
            <a:spAutoFit/>
          </a:bodyPr>
          <a:lstStyle/>
          <a:p>
            <a:r>
              <a:rPr lang="en-US" sz="2800" b="1" dirty="0" smtClean="0"/>
              <a:t>                             Clinical features</a:t>
            </a:r>
          </a:p>
          <a:p>
            <a:r>
              <a:rPr lang="en-US" sz="2800" dirty="0" smtClean="0"/>
              <a:t>Painful swelling,</a:t>
            </a:r>
            <a:r>
              <a:rPr lang="en-US" sz="2800" dirty="0"/>
              <a:t> </a:t>
            </a:r>
            <a:r>
              <a:rPr lang="en-US" sz="2800" dirty="0" smtClean="0"/>
              <a:t>Reddened </a:t>
            </a:r>
            <a:r>
              <a:rPr lang="en-US" sz="2800" dirty="0" err="1" smtClean="0"/>
              <a:t>skin,Edema</a:t>
            </a:r>
            <a:r>
              <a:rPr lang="en-US" sz="2800" dirty="0" smtClean="0"/>
              <a:t> of the cheek, </a:t>
            </a:r>
            <a:r>
              <a:rPr lang="en-US" sz="2800" dirty="0" err="1" smtClean="0"/>
              <a:t>Periorbital</a:t>
            </a:r>
            <a:r>
              <a:rPr lang="en-US" sz="2800" dirty="0" smtClean="0"/>
              <a:t> region and neck low grade fever</a:t>
            </a:r>
          </a:p>
          <a:p>
            <a:r>
              <a:rPr lang="en-US" sz="2800" dirty="0" smtClean="0"/>
              <a:t>Malaise,</a:t>
            </a:r>
            <a:r>
              <a:rPr lang="en-US" sz="2800" dirty="0"/>
              <a:t> </a:t>
            </a:r>
            <a:r>
              <a:rPr lang="en-US" sz="2800" dirty="0" smtClean="0"/>
              <a:t>raised ESR, CRP, </a:t>
            </a:r>
            <a:r>
              <a:rPr lang="en-US" sz="2800" dirty="0" err="1" smtClean="0"/>
              <a:t>leucocytosis</a:t>
            </a:r>
            <a:endParaRPr lang="en-US" sz="2800" dirty="0" smtClean="0"/>
          </a:p>
          <a:p>
            <a:r>
              <a:rPr lang="en-US" sz="2800" dirty="0" smtClean="0"/>
              <a:t>purulent exudate from duct </a:t>
            </a:r>
            <a:r>
              <a:rPr lang="en-US" sz="2800" dirty="0" err="1" smtClean="0"/>
              <a:t>punctum</a:t>
            </a:r>
            <a:endParaRPr lang="en-US" sz="2800" dirty="0"/>
          </a:p>
        </p:txBody>
      </p:sp>
    </p:spTree>
    <p:extLst>
      <p:ext uri="{BB962C8B-B14F-4D97-AF65-F5344CB8AC3E}">
        <p14:creationId xmlns:p14="http://schemas.microsoft.com/office/powerpoint/2010/main" val="2217523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7207" y="1628800"/>
            <a:ext cx="7776864" cy="1815882"/>
          </a:xfrm>
          <a:prstGeom prst="rect">
            <a:avLst/>
          </a:prstGeom>
        </p:spPr>
        <p:txBody>
          <a:bodyPr wrap="square">
            <a:spAutoFit/>
          </a:bodyPr>
          <a:lstStyle/>
          <a:p>
            <a:r>
              <a:rPr lang="en-US" sz="2800" dirty="0" smtClean="0"/>
              <a:t>The gland is swollen, tender or painful and the patient is febrile. In the submandibular gland pus may be seen </a:t>
            </a:r>
            <a:r>
              <a:rPr lang="en-US" sz="2800" dirty="0" err="1" smtClean="0"/>
              <a:t>dischargnig</a:t>
            </a:r>
            <a:r>
              <a:rPr lang="en-US" sz="2800" dirty="0" smtClean="0"/>
              <a:t> from the duct. The floor of the mouth on the affected side is red and swollen. </a:t>
            </a:r>
            <a:endParaRPr lang="ru-RU" sz="2800" dirty="0"/>
          </a:p>
        </p:txBody>
      </p:sp>
      <p:sp>
        <p:nvSpPr>
          <p:cNvPr id="3" name="Прямоугольник 2"/>
          <p:cNvSpPr/>
          <p:nvPr/>
        </p:nvSpPr>
        <p:spPr>
          <a:xfrm>
            <a:off x="677207" y="3717032"/>
            <a:ext cx="7787627" cy="1384995"/>
          </a:xfrm>
          <a:prstGeom prst="rect">
            <a:avLst/>
          </a:prstGeom>
        </p:spPr>
        <p:txBody>
          <a:bodyPr wrap="square">
            <a:spAutoFit/>
          </a:bodyPr>
          <a:lstStyle/>
          <a:p>
            <a:r>
              <a:rPr lang="en-US" sz="2800" dirty="0" smtClean="0"/>
              <a:t>The parotid gland rarely discharges pus through the duct though the papilla is often inflamed and mumps should be excluded. </a:t>
            </a:r>
            <a:endParaRPr lang="ru-RU" sz="2800" dirty="0"/>
          </a:p>
        </p:txBody>
      </p:sp>
    </p:spTree>
    <p:extLst>
      <p:ext uri="{BB962C8B-B14F-4D97-AF65-F5344CB8AC3E}">
        <p14:creationId xmlns:p14="http://schemas.microsoft.com/office/powerpoint/2010/main" val="2912236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348880"/>
            <a:ext cx="7200800" cy="1815882"/>
          </a:xfrm>
          <a:prstGeom prst="rect">
            <a:avLst/>
          </a:prstGeom>
        </p:spPr>
        <p:txBody>
          <a:bodyPr wrap="square">
            <a:spAutoFit/>
          </a:bodyPr>
          <a:lstStyle/>
          <a:p>
            <a:r>
              <a:rPr lang="en-US" sz="2800" dirty="0" smtClean="0"/>
              <a:t>Patients with severe gland infections should be admitted to hospital. Initially vigorous antibiotic therapy is instituted and where indicated incision and drainage is performed. </a:t>
            </a:r>
            <a:endParaRPr lang="ru-RU" sz="2800" dirty="0"/>
          </a:p>
        </p:txBody>
      </p:sp>
    </p:spTree>
    <p:extLst>
      <p:ext uri="{BB962C8B-B14F-4D97-AF65-F5344CB8AC3E}">
        <p14:creationId xmlns:p14="http://schemas.microsoft.com/office/powerpoint/2010/main" val="2284435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5736" y="2708920"/>
            <a:ext cx="5027017" cy="830997"/>
          </a:xfrm>
          <a:prstGeom prst="rect">
            <a:avLst/>
          </a:prstGeom>
        </p:spPr>
        <p:txBody>
          <a:bodyPr wrap="none">
            <a:spAutoFit/>
          </a:bodyPr>
          <a:lstStyle/>
          <a:p>
            <a:r>
              <a:rPr lang="en-US" sz="4800" dirty="0" smtClean="0"/>
              <a:t>Chronic </a:t>
            </a:r>
            <a:r>
              <a:rPr lang="en-US" sz="4800" dirty="0" err="1" smtClean="0"/>
              <a:t>sialadenitis</a:t>
            </a:r>
            <a:endParaRPr lang="ru-RU" sz="4800" dirty="0"/>
          </a:p>
        </p:txBody>
      </p:sp>
    </p:spTree>
    <p:extLst>
      <p:ext uri="{BB962C8B-B14F-4D97-AF65-F5344CB8AC3E}">
        <p14:creationId xmlns:p14="http://schemas.microsoft.com/office/powerpoint/2010/main" val="2122841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844824"/>
            <a:ext cx="7200800" cy="2246769"/>
          </a:xfrm>
          <a:prstGeom prst="rect">
            <a:avLst/>
          </a:prstGeom>
        </p:spPr>
        <p:txBody>
          <a:bodyPr wrap="square">
            <a:spAutoFit/>
          </a:bodyPr>
          <a:lstStyle/>
          <a:p>
            <a:r>
              <a:rPr lang="en-US" sz="2800" dirty="0" smtClean="0"/>
              <a:t>Chronic </a:t>
            </a:r>
            <a:r>
              <a:rPr lang="en-US" sz="2800" dirty="0" err="1" smtClean="0"/>
              <a:t>sialadenitis</a:t>
            </a:r>
            <a:r>
              <a:rPr lang="en-US" sz="2800" dirty="0" smtClean="0"/>
              <a:t> commonly follows an acute attack and may result from prolonged obstruction to salivary flow. In the parotid gland it may be accompanied by </a:t>
            </a:r>
            <a:r>
              <a:rPr lang="en-US" sz="2800" dirty="0" err="1" smtClean="0"/>
              <a:t>sialectasi</a:t>
            </a:r>
            <a:r>
              <a:rPr lang="en-US" sz="2800" dirty="0" smtClean="0"/>
              <a:t> seen on </a:t>
            </a:r>
            <a:r>
              <a:rPr lang="en-US" sz="2800" dirty="0" err="1" smtClean="0"/>
              <a:t>sialography</a:t>
            </a:r>
            <a:r>
              <a:rPr lang="en-US" sz="2800" dirty="0" smtClean="0"/>
              <a:t> as dilatations of the ducts. </a:t>
            </a:r>
            <a:endParaRPr lang="ru-RU" sz="2800" dirty="0"/>
          </a:p>
        </p:txBody>
      </p:sp>
    </p:spTree>
    <p:extLst>
      <p:ext uri="{BB962C8B-B14F-4D97-AF65-F5344CB8AC3E}">
        <p14:creationId xmlns:p14="http://schemas.microsoft.com/office/powerpoint/2010/main" val="1942140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988840"/>
            <a:ext cx="7344816" cy="3539430"/>
          </a:xfrm>
          <a:prstGeom prst="rect">
            <a:avLst/>
          </a:prstGeom>
        </p:spPr>
        <p:txBody>
          <a:bodyPr wrap="square">
            <a:spAutoFit/>
          </a:bodyPr>
          <a:lstStyle/>
          <a:p>
            <a:r>
              <a:rPr lang="en-US" sz="2800" b="1" dirty="0" smtClean="0"/>
              <a:t>                         Clinical Features</a:t>
            </a:r>
          </a:p>
          <a:p>
            <a:r>
              <a:rPr lang="en-US" sz="2800" dirty="0" smtClean="0"/>
              <a:t>Unilateral,</a:t>
            </a:r>
            <a:r>
              <a:rPr lang="en-US" sz="2800" dirty="0"/>
              <a:t> </a:t>
            </a:r>
            <a:r>
              <a:rPr lang="en-US" sz="2800" dirty="0" smtClean="0"/>
              <a:t>mild pain / swelling common after meals,</a:t>
            </a:r>
            <a:r>
              <a:rPr lang="en-US" sz="2800" dirty="0"/>
              <a:t> </a:t>
            </a:r>
            <a:r>
              <a:rPr lang="en-US" sz="2800" dirty="0" smtClean="0"/>
              <a:t>duct orifice is reddened and flow decreases,</a:t>
            </a:r>
            <a:r>
              <a:rPr lang="en-US" sz="2800" dirty="0"/>
              <a:t> </a:t>
            </a:r>
            <a:r>
              <a:rPr lang="en-US" sz="2800" dirty="0" smtClean="0"/>
              <a:t>may or may not have visible/palpable stone.</a:t>
            </a:r>
          </a:p>
          <a:p>
            <a:r>
              <a:rPr lang="en-US" sz="2800" dirty="0" smtClean="0"/>
              <a:t>Parotid gland -</a:t>
            </a:r>
            <a:r>
              <a:rPr lang="en-US" sz="2800" dirty="0"/>
              <a:t> r</a:t>
            </a:r>
            <a:r>
              <a:rPr lang="en-US" sz="2800" dirty="0" smtClean="0"/>
              <a:t>ecurrent painful swellings</a:t>
            </a:r>
          </a:p>
          <a:p>
            <a:r>
              <a:rPr lang="en-US" sz="2800" dirty="0" smtClean="0"/>
              <a:t>Submandibular gland -</a:t>
            </a:r>
            <a:r>
              <a:rPr lang="en-US" sz="2800" dirty="0"/>
              <a:t> u</a:t>
            </a:r>
            <a:r>
              <a:rPr lang="en-US" sz="2800" dirty="0" smtClean="0"/>
              <a:t>sually secondary to </a:t>
            </a:r>
            <a:r>
              <a:rPr lang="en-US" sz="2800" dirty="0" err="1" smtClean="0"/>
              <a:t>sialolithiasis</a:t>
            </a:r>
            <a:r>
              <a:rPr lang="en-US" sz="2800" dirty="0" smtClean="0"/>
              <a:t> or stricture</a:t>
            </a:r>
            <a:endParaRPr lang="en-US" sz="2800" dirty="0"/>
          </a:p>
        </p:txBody>
      </p:sp>
    </p:spTree>
    <p:extLst>
      <p:ext uri="{BB962C8B-B14F-4D97-AF65-F5344CB8AC3E}">
        <p14:creationId xmlns:p14="http://schemas.microsoft.com/office/powerpoint/2010/main" val="840649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124744"/>
            <a:ext cx="8064896" cy="4678204"/>
          </a:xfrm>
          <a:prstGeom prst="rect">
            <a:avLst/>
          </a:prstGeom>
        </p:spPr>
        <p:txBody>
          <a:bodyPr wrap="square">
            <a:spAutoFit/>
          </a:bodyPr>
          <a:lstStyle/>
          <a:p>
            <a:r>
              <a:rPr lang="en-US" sz="2800" b="1" dirty="0" smtClean="0"/>
              <a:t>                                      Treatment</a:t>
            </a:r>
          </a:p>
          <a:p>
            <a:r>
              <a:rPr lang="en-US" sz="2800" dirty="0" smtClean="0"/>
              <a:t>In chronic recurrent </a:t>
            </a:r>
            <a:r>
              <a:rPr lang="en-US" sz="2800" dirty="0" err="1" smtClean="0"/>
              <a:t>sialadenitis</a:t>
            </a:r>
            <a:r>
              <a:rPr lang="en-US" sz="2800" dirty="0" smtClean="0"/>
              <a:t> or chronic </a:t>
            </a:r>
            <a:r>
              <a:rPr lang="en-US" sz="2800" dirty="0" err="1" smtClean="0"/>
              <a:t>sclerosing</a:t>
            </a:r>
            <a:r>
              <a:rPr lang="en-US" sz="2800" dirty="0" smtClean="0"/>
              <a:t> </a:t>
            </a:r>
            <a:r>
              <a:rPr lang="en-US" sz="2800" dirty="0" err="1" smtClean="0"/>
              <a:t>sialadenitis</a:t>
            </a:r>
            <a:r>
              <a:rPr lang="en-US" sz="2800" dirty="0" smtClean="0"/>
              <a:t>, acute attacks are managed with conservative therapies such as </a:t>
            </a:r>
            <a:r>
              <a:rPr lang="en-US" sz="2800" b="1" dirty="0" smtClean="0"/>
              <a:t>hydration</a:t>
            </a:r>
            <a:r>
              <a:rPr lang="en-US" sz="2800" dirty="0" smtClean="0"/>
              <a:t>, </a:t>
            </a:r>
            <a:r>
              <a:rPr lang="en-US" sz="2800" b="1" dirty="0" smtClean="0"/>
              <a:t>analgesics </a:t>
            </a:r>
            <a:r>
              <a:rPr lang="en-US" sz="2800" dirty="0" smtClean="0"/>
              <a:t>(mainly NSAIDs), </a:t>
            </a:r>
            <a:r>
              <a:rPr lang="en-US" sz="2800" b="1" dirty="0" err="1" smtClean="0"/>
              <a:t>sialogogues</a:t>
            </a:r>
            <a:r>
              <a:rPr lang="en-US" sz="2800" dirty="0" smtClean="0"/>
              <a:t> to stimulate salivary secretion, and regular, </a:t>
            </a:r>
            <a:r>
              <a:rPr lang="en-US" sz="2800" b="1" dirty="0" smtClean="0"/>
              <a:t>gentle gland massage</a:t>
            </a:r>
            <a:r>
              <a:rPr lang="en-US" sz="2800" dirty="0" smtClean="0"/>
              <a:t>. If infection is present, appropriate cultures should be obtained, followed by empirical </a:t>
            </a:r>
            <a:r>
              <a:rPr lang="en-US" sz="2800" b="1" dirty="0" smtClean="0"/>
              <a:t>antibiotic therapy </a:t>
            </a:r>
            <a:r>
              <a:rPr lang="en-US" sz="2800" dirty="0" smtClean="0"/>
              <a:t>initially, for example amoxicillin/</a:t>
            </a:r>
            <a:r>
              <a:rPr lang="en-US" sz="2800" dirty="0" err="1" smtClean="0"/>
              <a:t>clavulanate</a:t>
            </a:r>
            <a:r>
              <a:rPr lang="en-US" sz="2800" dirty="0" smtClean="0"/>
              <a:t> or clindamycin which cover oral flora.</a:t>
            </a:r>
          </a:p>
          <a:p>
            <a:endParaRPr lang="en-US" dirty="0"/>
          </a:p>
        </p:txBody>
      </p:sp>
    </p:spTree>
    <p:extLst>
      <p:ext uri="{BB962C8B-B14F-4D97-AF65-F5344CB8AC3E}">
        <p14:creationId xmlns:p14="http://schemas.microsoft.com/office/powerpoint/2010/main" val="3810032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132856"/>
            <a:ext cx="7200800" cy="2246769"/>
          </a:xfrm>
          <a:prstGeom prst="rect">
            <a:avLst/>
          </a:prstGeom>
        </p:spPr>
        <p:txBody>
          <a:bodyPr wrap="square">
            <a:spAutoFit/>
          </a:bodyPr>
          <a:lstStyle/>
          <a:p>
            <a:r>
              <a:rPr lang="en-US" sz="2800" dirty="0" smtClean="0"/>
              <a:t>If there are attacks more than approximately 3 times per year or severe attacks, surgical excision of the affected gland should be considered.</a:t>
            </a:r>
          </a:p>
          <a:p>
            <a:endParaRPr lang="en-US" sz="2800" dirty="0"/>
          </a:p>
        </p:txBody>
      </p:sp>
    </p:spTree>
    <p:extLst>
      <p:ext uri="{BB962C8B-B14F-4D97-AF65-F5344CB8AC3E}">
        <p14:creationId xmlns:p14="http://schemas.microsoft.com/office/powerpoint/2010/main" val="19126790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7784" y="2708920"/>
            <a:ext cx="4004622" cy="1015663"/>
          </a:xfrm>
          <a:prstGeom prst="rect">
            <a:avLst/>
          </a:prstGeom>
        </p:spPr>
        <p:txBody>
          <a:bodyPr wrap="none">
            <a:spAutoFit/>
          </a:bodyPr>
          <a:lstStyle/>
          <a:p>
            <a:r>
              <a:rPr lang="en-US" sz="6000" dirty="0" err="1" smtClean="0"/>
              <a:t>Sialolithiasis</a:t>
            </a:r>
            <a:endParaRPr lang="ru-RU" sz="6000" dirty="0"/>
          </a:p>
        </p:txBody>
      </p:sp>
    </p:spTree>
    <p:extLst>
      <p:ext uri="{BB962C8B-B14F-4D97-AF65-F5344CB8AC3E}">
        <p14:creationId xmlns:p14="http://schemas.microsoft.com/office/powerpoint/2010/main" val="717224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59663" y="1556792"/>
            <a:ext cx="6984776" cy="3816429"/>
          </a:xfrm>
          <a:prstGeom prst="rect">
            <a:avLst/>
          </a:prstGeom>
        </p:spPr>
        <p:txBody>
          <a:bodyPr wrap="square">
            <a:spAutoFit/>
          </a:bodyPr>
          <a:lstStyle/>
          <a:p>
            <a:r>
              <a:rPr lang="en-US" sz="2800" dirty="0" err="1" smtClean="0"/>
              <a:t>Sialolithiasis</a:t>
            </a:r>
            <a:r>
              <a:rPr lang="en-US" sz="2800" dirty="0" smtClean="0"/>
              <a:t> (also termed salivary calculi, or salivary stones), is a condition where a calcified mass forms within a salivary gland, usually in the duct of the submandibular gland (also termed "Wharton's duct"). Less commonly the parotid gland or rarely the sublingual gland or a minor salivary gland may develop salivary stones</a:t>
            </a:r>
            <a:r>
              <a:rPr lang="en-US" dirty="0" smtClean="0"/>
              <a:t>.</a:t>
            </a:r>
          </a:p>
          <a:p>
            <a:endParaRPr lang="en-US" dirty="0"/>
          </a:p>
        </p:txBody>
      </p:sp>
    </p:spTree>
    <p:extLst>
      <p:ext uri="{BB962C8B-B14F-4D97-AF65-F5344CB8AC3E}">
        <p14:creationId xmlns:p14="http://schemas.microsoft.com/office/powerpoint/2010/main" val="1438199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7900" y="764704"/>
            <a:ext cx="7920880" cy="5262979"/>
          </a:xfrm>
          <a:prstGeom prst="rect">
            <a:avLst/>
          </a:prstGeom>
        </p:spPr>
        <p:txBody>
          <a:bodyPr wrap="square">
            <a:spAutoFit/>
          </a:bodyPr>
          <a:lstStyle/>
          <a:p>
            <a:r>
              <a:rPr lang="en-US" sz="2800" dirty="0" smtClean="0"/>
              <a:t>The usual symptoms are pain and swelling of the affected salivary gland, both of which get worse when salivary flow is stimulated, e.g. with the sight, thought, smell or taste of food, or with hunger or chewing. This is often termed "mealtime syndrome". Inflammation or infection of the gland may develop as a result. </a:t>
            </a:r>
            <a:r>
              <a:rPr lang="en-US" sz="2800" dirty="0" err="1" smtClean="0"/>
              <a:t>Sialolithiasis</a:t>
            </a:r>
            <a:r>
              <a:rPr lang="en-US" sz="2800" dirty="0" smtClean="0"/>
              <a:t> may also develop because of the presence of existing chronic infection of the glands, dehydration (e.g. use of </a:t>
            </a:r>
            <a:r>
              <a:rPr lang="en-US" sz="2800" dirty="0" err="1" smtClean="0"/>
              <a:t>phenothiazines</a:t>
            </a:r>
            <a:r>
              <a:rPr lang="en-US" sz="2800" dirty="0" smtClean="0"/>
              <a:t>), </a:t>
            </a:r>
            <a:r>
              <a:rPr lang="en-US" sz="2800" dirty="0" err="1" smtClean="0"/>
              <a:t>Sjögren's</a:t>
            </a:r>
            <a:r>
              <a:rPr lang="en-US" sz="2800" dirty="0" smtClean="0"/>
              <a:t> syndrome and/or increased local levels of calcium, but in many instances the cause is idiopathic (unknown).</a:t>
            </a:r>
            <a:endParaRPr lang="ru-RU" sz="2800" dirty="0"/>
          </a:p>
        </p:txBody>
      </p:sp>
    </p:spTree>
    <p:extLst>
      <p:ext uri="{BB962C8B-B14F-4D97-AF65-F5344CB8AC3E}">
        <p14:creationId xmlns:p14="http://schemas.microsoft.com/office/powerpoint/2010/main" val="1251766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39752" y="2636912"/>
            <a:ext cx="4842416" cy="769441"/>
          </a:xfrm>
          <a:prstGeom prst="rect">
            <a:avLst/>
          </a:prstGeom>
        </p:spPr>
        <p:txBody>
          <a:bodyPr wrap="none">
            <a:spAutoFit/>
          </a:bodyPr>
          <a:lstStyle/>
          <a:p>
            <a:r>
              <a:rPr lang="en-US" sz="4400" dirty="0" smtClean="0"/>
              <a:t>Signs and symptoms</a:t>
            </a:r>
            <a:endParaRPr lang="ru-RU" sz="4400" dirty="0"/>
          </a:p>
        </p:txBody>
      </p:sp>
    </p:spTree>
    <p:extLst>
      <p:ext uri="{BB962C8B-B14F-4D97-AF65-F5344CB8AC3E}">
        <p14:creationId xmlns:p14="http://schemas.microsoft.com/office/powerpoint/2010/main" val="1121495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39164" y="2060848"/>
            <a:ext cx="6840760" cy="2677656"/>
          </a:xfrm>
          <a:prstGeom prst="rect">
            <a:avLst/>
          </a:prstGeom>
        </p:spPr>
        <p:txBody>
          <a:bodyPr wrap="square">
            <a:spAutoFit/>
          </a:bodyPr>
          <a:lstStyle/>
          <a:p>
            <a:r>
              <a:rPr lang="en-US" sz="2800" dirty="0" smtClean="0"/>
              <a:t>Signs and symptoms are variable and depend largely upon whether the obstruction of the duct is complete or partial, and how much resultant pressure is created within the gland. The development of infection in the gland also influences the signs and symptoms.</a:t>
            </a:r>
            <a:endParaRPr lang="ru-RU" sz="2800" dirty="0"/>
          </a:p>
        </p:txBody>
      </p:sp>
    </p:spTree>
    <p:extLst>
      <p:ext uri="{BB962C8B-B14F-4D97-AF65-F5344CB8AC3E}">
        <p14:creationId xmlns:p14="http://schemas.microsoft.com/office/powerpoint/2010/main" val="26093120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7370" y="1772816"/>
            <a:ext cx="7128792" cy="3108543"/>
          </a:xfrm>
          <a:prstGeom prst="rect">
            <a:avLst/>
          </a:prstGeom>
        </p:spPr>
        <p:txBody>
          <a:bodyPr wrap="square">
            <a:spAutoFit/>
          </a:bodyPr>
          <a:lstStyle/>
          <a:p>
            <a:r>
              <a:rPr lang="en-US" sz="2800" b="1" dirty="0" smtClean="0"/>
              <a:t>Pain</a:t>
            </a:r>
            <a:r>
              <a:rPr lang="en-US" sz="2800" dirty="0" smtClean="0"/>
              <a:t>, which is intermittent, and may suddenly get worse before mealtimes, and then slowly get better (partial obstruction).</a:t>
            </a:r>
          </a:p>
          <a:p>
            <a:r>
              <a:rPr lang="en-US" sz="2800" b="1" dirty="0" smtClean="0"/>
              <a:t>Swelling </a:t>
            </a:r>
            <a:r>
              <a:rPr lang="en-US" sz="2800" dirty="0" smtClean="0"/>
              <a:t>of the gland, also usually intermittent, often suddenly appearing or increasing before mealtimes, and then slowly going down (partial obstruction).</a:t>
            </a:r>
            <a:endParaRPr lang="en-US" sz="2800" dirty="0"/>
          </a:p>
        </p:txBody>
      </p:sp>
      <p:sp>
        <p:nvSpPr>
          <p:cNvPr id="3" name="Прямоугольник 2"/>
          <p:cNvSpPr/>
          <p:nvPr/>
        </p:nvSpPr>
        <p:spPr>
          <a:xfrm>
            <a:off x="1147369" y="4797152"/>
            <a:ext cx="5059527" cy="523220"/>
          </a:xfrm>
          <a:prstGeom prst="rect">
            <a:avLst/>
          </a:prstGeom>
        </p:spPr>
        <p:txBody>
          <a:bodyPr wrap="none">
            <a:spAutoFit/>
          </a:bodyPr>
          <a:lstStyle/>
          <a:p>
            <a:r>
              <a:rPr lang="en-US" sz="2800" b="1" dirty="0" smtClean="0"/>
              <a:t>Tenderness </a:t>
            </a:r>
            <a:r>
              <a:rPr lang="en-US" sz="2800" dirty="0" smtClean="0"/>
              <a:t>of the involved gland.</a:t>
            </a:r>
            <a:endParaRPr lang="ru-RU" sz="2800" dirty="0"/>
          </a:p>
        </p:txBody>
      </p:sp>
    </p:spTree>
    <p:extLst>
      <p:ext uri="{BB962C8B-B14F-4D97-AF65-F5344CB8AC3E}">
        <p14:creationId xmlns:p14="http://schemas.microsoft.com/office/powerpoint/2010/main" val="28487037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196752"/>
            <a:ext cx="7200800" cy="4401205"/>
          </a:xfrm>
          <a:prstGeom prst="rect">
            <a:avLst/>
          </a:prstGeom>
        </p:spPr>
        <p:txBody>
          <a:bodyPr wrap="square">
            <a:spAutoFit/>
          </a:bodyPr>
          <a:lstStyle/>
          <a:p>
            <a:r>
              <a:rPr lang="en-US" sz="2800" b="1" dirty="0" smtClean="0"/>
              <a:t>Palpable hard </a:t>
            </a:r>
            <a:r>
              <a:rPr lang="en-US" sz="2800" dirty="0" smtClean="0"/>
              <a:t>lump, if the stone is located near the end of the duct. If the stone is near the submandibular duct orifice, the lump may be felt under the tongue.</a:t>
            </a:r>
          </a:p>
          <a:p>
            <a:r>
              <a:rPr lang="en-US" sz="2800" b="1" dirty="0" smtClean="0"/>
              <a:t>Lack of saliva </a:t>
            </a:r>
            <a:r>
              <a:rPr lang="en-US" sz="2800" dirty="0" smtClean="0"/>
              <a:t>coming from the duct (total obstruction).</a:t>
            </a:r>
          </a:p>
          <a:p>
            <a:r>
              <a:rPr lang="en-US" sz="2800" b="1" dirty="0" smtClean="0"/>
              <a:t>Erythema</a:t>
            </a:r>
            <a:r>
              <a:rPr lang="en-US" sz="2800" dirty="0" smtClean="0"/>
              <a:t> (redness) of the floor of the mouth (infection).</a:t>
            </a:r>
          </a:p>
          <a:p>
            <a:r>
              <a:rPr lang="en-US" sz="2800" b="1" dirty="0" smtClean="0"/>
              <a:t>Pus discharging </a:t>
            </a:r>
            <a:r>
              <a:rPr lang="en-US" sz="2800" dirty="0" smtClean="0"/>
              <a:t>from the duct (infection).</a:t>
            </a:r>
          </a:p>
          <a:p>
            <a:r>
              <a:rPr lang="en-US" sz="2800" dirty="0" smtClean="0"/>
              <a:t>Cervical lymphadenitis (infection).</a:t>
            </a:r>
            <a:endParaRPr lang="en-US" sz="2800" dirty="0"/>
          </a:p>
        </p:txBody>
      </p:sp>
    </p:spTree>
    <p:extLst>
      <p:ext uri="{BB962C8B-B14F-4D97-AF65-F5344CB8AC3E}">
        <p14:creationId xmlns:p14="http://schemas.microsoft.com/office/powerpoint/2010/main" val="1511853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196752"/>
            <a:ext cx="6840760" cy="4832092"/>
          </a:xfrm>
          <a:prstGeom prst="rect">
            <a:avLst/>
          </a:prstGeom>
        </p:spPr>
        <p:txBody>
          <a:bodyPr wrap="square">
            <a:spAutoFit/>
          </a:bodyPr>
          <a:lstStyle/>
          <a:p>
            <a:r>
              <a:rPr lang="en-US" sz="2800" dirty="0" smtClean="0"/>
              <a:t>Stone formation occurs most commonly in the submandibular gland for several reasons. The concentration of calcium in saliva produced by the submandibular gland is twice that of the saliva produced by the parotid gland. The </a:t>
            </a:r>
            <a:r>
              <a:rPr lang="en-US" sz="2800" dirty="0" err="1" smtClean="0"/>
              <a:t>sumbandibular</a:t>
            </a:r>
            <a:r>
              <a:rPr lang="en-US" sz="2800" dirty="0" smtClean="0"/>
              <a:t> gland saliva is also relatively alkaline and mucous. The submandibular duct (</a:t>
            </a:r>
            <a:r>
              <a:rPr lang="en-US" sz="2800" dirty="0" err="1" smtClean="0"/>
              <a:t>Warton's</a:t>
            </a:r>
            <a:r>
              <a:rPr lang="en-US" sz="2800" dirty="0" smtClean="0"/>
              <a:t> duct) is long, meaning that saliva secretions must travel further before being discharged into the mouth. </a:t>
            </a:r>
            <a:endParaRPr lang="ru-RU" sz="2800" dirty="0"/>
          </a:p>
        </p:txBody>
      </p:sp>
    </p:spTree>
    <p:extLst>
      <p:ext uri="{BB962C8B-B14F-4D97-AF65-F5344CB8AC3E}">
        <p14:creationId xmlns:p14="http://schemas.microsoft.com/office/powerpoint/2010/main" val="567274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31840" y="2636912"/>
            <a:ext cx="2561855" cy="769441"/>
          </a:xfrm>
          <a:prstGeom prst="rect">
            <a:avLst/>
          </a:prstGeom>
        </p:spPr>
        <p:txBody>
          <a:bodyPr wrap="none">
            <a:spAutoFit/>
          </a:bodyPr>
          <a:lstStyle/>
          <a:p>
            <a:r>
              <a:rPr lang="en-US" sz="4400" dirty="0" smtClean="0"/>
              <a:t>Treatment</a:t>
            </a:r>
            <a:endParaRPr lang="ru-RU" sz="4400" dirty="0"/>
          </a:p>
        </p:txBody>
      </p:sp>
    </p:spTree>
    <p:extLst>
      <p:ext uri="{BB962C8B-B14F-4D97-AF65-F5344CB8AC3E}">
        <p14:creationId xmlns:p14="http://schemas.microsoft.com/office/powerpoint/2010/main" val="3890988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2708920"/>
            <a:ext cx="6624736" cy="1384995"/>
          </a:xfrm>
          <a:prstGeom prst="rect">
            <a:avLst/>
          </a:prstGeom>
        </p:spPr>
        <p:txBody>
          <a:bodyPr wrap="square">
            <a:spAutoFit/>
          </a:bodyPr>
          <a:lstStyle/>
          <a:p>
            <a:r>
              <a:rPr lang="en-US" sz="2800" dirty="0" smtClean="0"/>
              <a:t>Salivary gland stone and the hole left behind from the operation</a:t>
            </a:r>
          </a:p>
          <a:p>
            <a:r>
              <a:rPr lang="en-US" sz="2800" dirty="0" smtClean="0"/>
              <a:t>Some current treatment options are:</a:t>
            </a:r>
            <a:endParaRPr lang="en-US" sz="2800" dirty="0"/>
          </a:p>
        </p:txBody>
      </p:sp>
    </p:spTree>
    <p:extLst>
      <p:ext uri="{BB962C8B-B14F-4D97-AF65-F5344CB8AC3E}">
        <p14:creationId xmlns:p14="http://schemas.microsoft.com/office/powerpoint/2010/main" val="31613797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4115" y="980728"/>
            <a:ext cx="7704856" cy="4832092"/>
          </a:xfrm>
          <a:prstGeom prst="rect">
            <a:avLst/>
          </a:prstGeom>
        </p:spPr>
        <p:txBody>
          <a:bodyPr wrap="square">
            <a:spAutoFit/>
          </a:bodyPr>
          <a:lstStyle/>
          <a:p>
            <a:r>
              <a:rPr lang="en-US" sz="2800" b="1" dirty="0" smtClean="0"/>
              <a:t>                                 Non-invasive: </a:t>
            </a:r>
          </a:p>
          <a:p>
            <a:r>
              <a:rPr lang="en-US" sz="2800" dirty="0" smtClean="0"/>
              <a:t>For small stones, hydration, moist heat therapy, NSAIDs (</a:t>
            </a:r>
            <a:r>
              <a:rPr lang="en-US" sz="2800" dirty="0" err="1" smtClean="0"/>
              <a:t>nonsteroidal</a:t>
            </a:r>
            <a:r>
              <a:rPr lang="en-US" sz="2800" dirty="0" smtClean="0"/>
              <a:t> anti-inflammatory drugs) occasionally, and having the patient take any food or beverage that is bitter and/or sour. Sucking on citrus fruits, such as a lemon or orange, may increase salivation and promote spontaneous expulsion of the stone.</a:t>
            </a:r>
          </a:p>
          <a:p>
            <a:r>
              <a:rPr lang="en-US" sz="2800" dirty="0" smtClean="0"/>
              <a:t>Some stones may be massaged out by a specialist.</a:t>
            </a:r>
          </a:p>
          <a:p>
            <a:r>
              <a:rPr lang="en-US" sz="2800" dirty="0" smtClean="0"/>
              <a:t>Shock wave therapy (Extracorporeal shock wave lithotripsy).</a:t>
            </a:r>
            <a:endParaRPr lang="en-US" sz="2800" dirty="0"/>
          </a:p>
        </p:txBody>
      </p:sp>
    </p:spTree>
    <p:extLst>
      <p:ext uri="{BB962C8B-B14F-4D97-AF65-F5344CB8AC3E}">
        <p14:creationId xmlns:p14="http://schemas.microsoft.com/office/powerpoint/2010/main" val="886052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484784"/>
            <a:ext cx="7272808" cy="3970318"/>
          </a:xfrm>
          <a:prstGeom prst="rect">
            <a:avLst/>
          </a:prstGeom>
        </p:spPr>
        <p:txBody>
          <a:bodyPr wrap="square">
            <a:spAutoFit/>
          </a:bodyPr>
          <a:lstStyle/>
          <a:p>
            <a:r>
              <a:rPr lang="en-US" sz="2800" b="1" dirty="0" smtClean="0"/>
              <a:t>                         Minimally invasive: </a:t>
            </a:r>
          </a:p>
          <a:p>
            <a:r>
              <a:rPr lang="en-US" sz="2800" dirty="0" err="1" smtClean="0"/>
              <a:t>Sialendoscopy</a:t>
            </a:r>
            <a:endParaRPr lang="en-US" sz="2800" dirty="0" smtClean="0"/>
          </a:p>
          <a:p>
            <a:r>
              <a:rPr lang="en-US" sz="2800" dirty="0" smtClean="0"/>
              <a:t>Surgical: </a:t>
            </a:r>
          </a:p>
          <a:p>
            <a:r>
              <a:rPr lang="en-US" sz="2800" dirty="0" smtClean="0"/>
              <a:t>An ENT or maxillofacial surgeon may </a:t>
            </a:r>
            <a:r>
              <a:rPr lang="en-US" sz="2800" dirty="0" err="1" smtClean="0"/>
              <a:t>cannulate</a:t>
            </a:r>
            <a:r>
              <a:rPr lang="en-US" sz="2800" dirty="0" smtClean="0"/>
              <a:t> the duct to remove the stone (</a:t>
            </a:r>
            <a:r>
              <a:rPr lang="en-US" sz="2800" dirty="0" err="1" smtClean="0"/>
              <a:t>sialotomy</a:t>
            </a:r>
            <a:r>
              <a:rPr lang="en-US" sz="2800" dirty="0" smtClean="0"/>
              <a:t>).</a:t>
            </a:r>
          </a:p>
          <a:p>
            <a:r>
              <a:rPr lang="en-US" sz="2800" dirty="0" smtClean="0"/>
              <a:t>A surgeon may make a small incision near the stone to remove it.</a:t>
            </a:r>
          </a:p>
          <a:p>
            <a:r>
              <a:rPr lang="en-US" sz="2800" dirty="0" smtClean="0"/>
              <a:t>In some cases when stones continually reoccur the offending salivary duct is removed.</a:t>
            </a:r>
            <a:endParaRPr lang="en-US" sz="2800" dirty="0"/>
          </a:p>
        </p:txBody>
      </p:sp>
    </p:spTree>
    <p:extLst>
      <p:ext uri="{BB962C8B-B14F-4D97-AF65-F5344CB8AC3E}">
        <p14:creationId xmlns:p14="http://schemas.microsoft.com/office/powerpoint/2010/main" val="2992995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967335"/>
            <a:ext cx="7128792" cy="1384995"/>
          </a:xfrm>
          <a:prstGeom prst="rect">
            <a:avLst/>
          </a:prstGeom>
        </p:spPr>
        <p:txBody>
          <a:bodyPr wrap="square">
            <a:spAutoFit/>
          </a:bodyPr>
          <a:lstStyle/>
          <a:p>
            <a:r>
              <a:rPr lang="en-US" sz="2800" b="1" dirty="0" smtClean="0"/>
              <a:t>                   Supporting treatment: </a:t>
            </a:r>
          </a:p>
          <a:p>
            <a:r>
              <a:rPr lang="en-US" sz="2800" dirty="0" smtClean="0"/>
              <a:t>To prevent infection while the stone is lodged in the duct, antibiotics are sometimes used.</a:t>
            </a:r>
            <a:endParaRPr lang="en-US" sz="2800" dirty="0"/>
          </a:p>
        </p:txBody>
      </p:sp>
    </p:spTree>
    <p:extLst>
      <p:ext uri="{BB962C8B-B14F-4D97-AF65-F5344CB8AC3E}">
        <p14:creationId xmlns:p14="http://schemas.microsoft.com/office/powerpoint/2010/main" val="5395930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15816" y="2763238"/>
            <a:ext cx="3291286" cy="769441"/>
          </a:xfrm>
          <a:prstGeom prst="rect">
            <a:avLst/>
          </a:prstGeom>
        </p:spPr>
        <p:txBody>
          <a:bodyPr wrap="none">
            <a:spAutoFit/>
          </a:bodyPr>
          <a:lstStyle/>
          <a:p>
            <a:r>
              <a:rPr lang="en-US" sz="4400" dirty="0" smtClean="0"/>
              <a:t>Epidemiology</a:t>
            </a:r>
            <a:endParaRPr lang="ru-RU" sz="4400" dirty="0"/>
          </a:p>
        </p:txBody>
      </p:sp>
    </p:spTree>
    <p:extLst>
      <p:ext uri="{BB962C8B-B14F-4D97-AF65-F5344CB8AC3E}">
        <p14:creationId xmlns:p14="http://schemas.microsoft.com/office/powerpoint/2010/main" val="15496257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052736"/>
            <a:ext cx="7920880" cy="4832092"/>
          </a:xfrm>
          <a:prstGeom prst="rect">
            <a:avLst/>
          </a:prstGeom>
        </p:spPr>
        <p:txBody>
          <a:bodyPr wrap="square">
            <a:spAutoFit/>
          </a:bodyPr>
          <a:lstStyle/>
          <a:p>
            <a:r>
              <a:rPr lang="en-US" sz="2800" dirty="0" smtClean="0"/>
              <a:t>The prevalence of salivary stones in the general population is about 1.2% according to post mortem studies, but the prevalence of salivary stones which cause symptoms is about 0.45% in the general population. </a:t>
            </a:r>
            <a:r>
              <a:rPr lang="en-US" sz="2800" dirty="0" err="1" smtClean="0"/>
              <a:t>Sialolithiasis</a:t>
            </a:r>
            <a:r>
              <a:rPr lang="en-US" sz="2800" dirty="0" smtClean="0"/>
              <a:t> accounts for about 50% of all disease occurring in major salivary glands, and for about 66% of all obstructive salivary gland diseases. Salivary gland stones are twice as common in males as in females. The most common age range in which they occur is between 30 and 60, and they are uncommon in children.</a:t>
            </a:r>
            <a:endParaRPr lang="ru-RU" sz="2800" dirty="0"/>
          </a:p>
        </p:txBody>
      </p:sp>
    </p:spTree>
    <p:extLst>
      <p:ext uri="{BB962C8B-B14F-4D97-AF65-F5344CB8AC3E}">
        <p14:creationId xmlns:p14="http://schemas.microsoft.com/office/powerpoint/2010/main" val="3775029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5736" y="2549947"/>
            <a:ext cx="4968552" cy="1323439"/>
          </a:xfrm>
          <a:prstGeom prst="rect">
            <a:avLst/>
          </a:prstGeom>
          <a:noFill/>
        </p:spPr>
        <p:txBody>
          <a:bodyPr wrap="square" rtlCol="0">
            <a:spAutoFit/>
          </a:bodyPr>
          <a:lstStyle/>
          <a:p>
            <a:r>
              <a:rPr lang="en-US" sz="8000" dirty="0" smtClean="0"/>
              <a:t>THE END</a:t>
            </a:r>
            <a:endParaRPr lang="ru-RU" sz="8000" dirty="0"/>
          </a:p>
        </p:txBody>
      </p:sp>
    </p:spTree>
    <p:extLst>
      <p:ext uri="{BB962C8B-B14F-4D97-AF65-F5344CB8AC3E}">
        <p14:creationId xmlns:p14="http://schemas.microsoft.com/office/powerpoint/2010/main" val="731520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105</TotalTime>
  <Words>2235</Words>
  <Application>Microsoft Office PowerPoint</Application>
  <PresentationFormat>Экран (4:3)</PresentationFormat>
  <Paragraphs>113</Paragraphs>
  <Slides>49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49</vt:i4>
      </vt:variant>
    </vt:vector>
  </HeadingPairs>
  <TitlesOfParts>
    <vt:vector size="52" baseType="lpstr">
      <vt:lpstr>Palatino Linotype</vt:lpstr>
      <vt:lpstr>Wingdings</vt:lpstr>
      <vt:lpstr>Базовая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Cat</cp:lastModifiedBy>
  <cp:revision>11</cp:revision>
  <dcterms:created xsi:type="dcterms:W3CDTF">2015-04-17T07:57:48Z</dcterms:created>
  <dcterms:modified xsi:type="dcterms:W3CDTF">2018-09-27T08:04:21Z</dcterms:modified>
</cp:coreProperties>
</file>