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4" r:id="rId4"/>
    <p:sldId id="285" r:id="rId5"/>
    <p:sldId id="286" r:id="rId6"/>
    <p:sldId id="287" r:id="rId7"/>
    <p:sldId id="258" r:id="rId8"/>
    <p:sldId id="259" r:id="rId9"/>
    <p:sldId id="260" r:id="rId10"/>
    <p:sldId id="261" r:id="rId11"/>
    <p:sldId id="262" r:id="rId12"/>
    <p:sldId id="292" r:id="rId13"/>
    <p:sldId id="290" r:id="rId14"/>
    <p:sldId id="263" r:id="rId15"/>
    <p:sldId id="288" r:id="rId16"/>
    <p:sldId id="289" r:id="rId17"/>
    <p:sldId id="291" r:id="rId18"/>
    <p:sldId id="264" r:id="rId19"/>
    <p:sldId id="265" r:id="rId20"/>
    <p:sldId id="266" r:id="rId21"/>
    <p:sldId id="267" r:id="rId22"/>
    <p:sldId id="299" r:id="rId23"/>
    <p:sldId id="268" r:id="rId24"/>
    <p:sldId id="269" r:id="rId25"/>
    <p:sldId id="270" r:id="rId26"/>
    <p:sldId id="305" r:id="rId27"/>
    <p:sldId id="293" r:id="rId28"/>
    <p:sldId id="304" r:id="rId29"/>
    <p:sldId id="294" r:id="rId30"/>
    <p:sldId id="295" r:id="rId31"/>
    <p:sldId id="296" r:id="rId32"/>
    <p:sldId id="297" r:id="rId33"/>
    <p:sldId id="303" r:id="rId34"/>
    <p:sldId id="298" r:id="rId35"/>
    <p:sldId id="300" r:id="rId36"/>
    <p:sldId id="271" r:id="rId37"/>
    <p:sldId id="272" r:id="rId38"/>
    <p:sldId id="273" r:id="rId39"/>
    <p:sldId id="274" r:id="rId40"/>
    <p:sldId id="275" r:id="rId41"/>
    <p:sldId id="276" r:id="rId42"/>
    <p:sldId id="277" r:id="rId43"/>
    <p:sldId id="308" r:id="rId44"/>
    <p:sldId id="302" r:id="rId45"/>
    <p:sldId id="312" r:id="rId46"/>
    <p:sldId id="313" r:id="rId47"/>
    <p:sldId id="301" r:id="rId48"/>
    <p:sldId id="306" r:id="rId49"/>
    <p:sldId id="307" r:id="rId50"/>
    <p:sldId id="278" r:id="rId51"/>
    <p:sldId id="279" r:id="rId52"/>
    <p:sldId id="314" r:id="rId53"/>
    <p:sldId id="311" r:id="rId54"/>
    <p:sldId id="310" r:id="rId55"/>
    <p:sldId id="309" r:id="rId56"/>
    <p:sldId id="315" r:id="rId57"/>
    <p:sldId id="280" r:id="rId58"/>
    <p:sldId id="281" r:id="rId59"/>
    <p:sldId id="282" r:id="rId60"/>
    <p:sldId id="283" r:id="rId6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288"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362FDF6F-9C8B-46D9-A271-EFB8FA5E76D5}" type="datetimeFigureOut">
              <a:rPr lang="ru-RU" smtClean="0"/>
              <a:t>27.09.2018</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9AECF24D-5065-40AF-94FC-65CA228F35D7}"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62FDF6F-9C8B-46D9-A271-EFB8FA5E76D5}" type="datetimeFigureOut">
              <a:rPr lang="ru-RU" smtClean="0"/>
              <a:t>27.09.2018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ECF24D-5065-40AF-94FC-65CA228F35D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362FDF6F-9C8B-46D9-A271-EFB8FA5E76D5}" type="datetimeFigureOut">
              <a:rPr lang="ru-RU" smtClean="0"/>
              <a:t>27.09.2018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9AECF24D-5065-40AF-94FC-65CA228F35D7}"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62FDF6F-9C8B-46D9-A271-EFB8FA5E76D5}" type="datetimeFigureOut">
              <a:rPr lang="ru-RU" smtClean="0"/>
              <a:t>27.09.2018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ECF24D-5065-40AF-94FC-65CA228F35D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362FDF6F-9C8B-46D9-A271-EFB8FA5E76D5}" type="datetimeFigureOut">
              <a:rPr lang="ru-RU" smtClean="0"/>
              <a:t>27.09.2018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AECF24D-5065-40AF-94FC-65CA228F35D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62FDF6F-9C8B-46D9-A271-EFB8FA5E76D5}" type="datetimeFigureOut">
              <a:rPr lang="ru-RU" smtClean="0"/>
              <a:t>27.09.2018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ECF24D-5065-40AF-94FC-65CA228F35D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62FDF6F-9C8B-46D9-A271-EFB8FA5E76D5}" type="datetimeFigureOut">
              <a:rPr lang="ru-RU" smtClean="0"/>
              <a:t>27.09.2018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AECF24D-5065-40AF-94FC-65CA228F35D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62FDF6F-9C8B-46D9-A271-EFB8FA5E76D5}" type="datetimeFigureOut">
              <a:rPr lang="ru-RU" smtClean="0"/>
              <a:t>27.09.2018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ECF24D-5065-40AF-94FC-65CA228F35D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62FDF6F-9C8B-46D9-A271-EFB8FA5E76D5}" type="datetimeFigureOut">
              <a:rPr lang="ru-RU" smtClean="0"/>
              <a:t>27.09.2018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ECF24D-5065-40AF-94FC-65CA228F35D7}"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62FDF6F-9C8B-46D9-A271-EFB8FA5E76D5}" type="datetimeFigureOut">
              <a:rPr lang="ru-RU" smtClean="0"/>
              <a:t>27.09.2018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ECF24D-5065-40AF-94FC-65CA228F35D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62FDF6F-9C8B-46D9-A271-EFB8FA5E76D5}" type="datetimeFigureOut">
              <a:rPr lang="ru-RU" smtClean="0"/>
              <a:t>27.09.2018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ECF24D-5065-40AF-94FC-65CA228F35D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62FDF6F-9C8B-46D9-A271-EFB8FA5E76D5}" type="datetimeFigureOut">
              <a:rPr lang="ru-RU" smtClean="0"/>
              <a:t>27.09.2018</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AECF24D-5065-40AF-94FC-65CA228F35D7}"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620688"/>
            <a:ext cx="7704856" cy="3816429"/>
          </a:xfrm>
          <a:prstGeom prst="rect">
            <a:avLst/>
          </a:prstGeom>
        </p:spPr>
        <p:txBody>
          <a:bodyPr wrap="square">
            <a:spAutoFit/>
          </a:bodyPr>
          <a:lstStyle/>
          <a:p>
            <a:r>
              <a:rPr lang="ru-RU" sz="2800" dirty="0" smtClean="0"/>
              <a:t>              </a:t>
            </a:r>
            <a:r>
              <a:rPr lang="en-US" sz="2800" dirty="0" smtClean="0"/>
              <a:t>LECTURE STUDY GUIDE </a:t>
            </a:r>
          </a:p>
          <a:p>
            <a:endParaRPr lang="en-US" sz="2800" dirty="0" smtClean="0"/>
          </a:p>
          <a:p>
            <a:r>
              <a:rPr lang="ru-RU" sz="2800" dirty="0" smtClean="0"/>
              <a:t>       </a:t>
            </a:r>
            <a:r>
              <a:rPr lang="en-US" sz="2800" dirty="0" smtClean="0"/>
              <a:t>Subject  «Oral and maxillofacial surgery»	</a:t>
            </a:r>
          </a:p>
          <a:p>
            <a:endParaRPr lang="en-US" sz="2800" dirty="0" smtClean="0"/>
          </a:p>
          <a:p>
            <a:r>
              <a:rPr lang="en-US" sz="2800" smtClean="0"/>
              <a:t>Lecture  </a:t>
            </a:r>
            <a:r>
              <a:rPr lang="en-US" sz="2800" smtClean="0"/>
              <a:t>№ </a:t>
            </a:r>
            <a:r>
              <a:rPr lang="en-US" sz="2800" smtClean="0"/>
              <a:t>12 </a:t>
            </a:r>
            <a:r>
              <a:rPr lang="en-US" sz="2800" dirty="0"/>
              <a:t>«The management of impacted </a:t>
            </a:r>
            <a:r>
              <a:rPr lang="en-US" sz="2800" dirty="0" smtClean="0"/>
              <a:t>teeth</a:t>
            </a:r>
            <a:r>
              <a:rPr lang="ru-RU" sz="2800" dirty="0" smtClean="0"/>
              <a:t>.</a:t>
            </a:r>
            <a:r>
              <a:rPr lang="en-US" sz="2800" dirty="0" smtClean="0"/>
              <a:t> Incidence</a:t>
            </a:r>
            <a:r>
              <a:rPr lang="ru-RU" sz="2800" dirty="0" smtClean="0"/>
              <a:t>,</a:t>
            </a:r>
            <a:r>
              <a:rPr lang="en-US" sz="2800" dirty="0"/>
              <a:t> </a:t>
            </a:r>
            <a:r>
              <a:rPr lang="ru-RU" sz="2800" dirty="0" smtClean="0"/>
              <a:t> </a:t>
            </a:r>
            <a:r>
              <a:rPr lang="en-US" sz="2800" dirty="0" smtClean="0"/>
              <a:t>Etiology</a:t>
            </a:r>
            <a:r>
              <a:rPr lang="ru-RU" sz="2800" dirty="0" smtClean="0"/>
              <a:t>, </a:t>
            </a:r>
            <a:r>
              <a:rPr lang="en-US" sz="2800" dirty="0" smtClean="0"/>
              <a:t>Evaluation</a:t>
            </a:r>
            <a:r>
              <a:rPr lang="ru-RU" sz="2800" dirty="0" smtClean="0"/>
              <a:t>, </a:t>
            </a:r>
            <a:r>
              <a:rPr lang="en-US" sz="2800" dirty="0" smtClean="0"/>
              <a:t>Surgical Treatment.»</a:t>
            </a:r>
          </a:p>
          <a:p>
            <a:r>
              <a:rPr lang="en-US" sz="2800" dirty="0" smtClean="0"/>
              <a:t>	Year  3         </a:t>
            </a:r>
            <a:r>
              <a:rPr lang="en-US" sz="2800" dirty="0" err="1" smtClean="0"/>
              <a:t>Stomatological</a:t>
            </a:r>
            <a:r>
              <a:rPr lang="en-US" sz="2800" dirty="0" smtClean="0"/>
              <a:t> faculty</a:t>
            </a:r>
          </a:p>
          <a:p>
            <a:endParaRPr lang="en-US" dirty="0"/>
          </a:p>
        </p:txBody>
      </p:sp>
      <p:sp>
        <p:nvSpPr>
          <p:cNvPr id="3" name="TextBox 2"/>
          <p:cNvSpPr txBox="1"/>
          <p:nvPr/>
        </p:nvSpPr>
        <p:spPr>
          <a:xfrm>
            <a:off x="3203848" y="5729779"/>
            <a:ext cx="2285754" cy="461665"/>
          </a:xfrm>
          <a:prstGeom prst="rect">
            <a:avLst/>
          </a:prstGeom>
          <a:noFill/>
        </p:spPr>
        <p:txBody>
          <a:bodyPr wrap="none" rtlCol="0">
            <a:spAutoFit/>
          </a:bodyPr>
          <a:lstStyle/>
          <a:p>
            <a:r>
              <a:rPr lang="en-US" sz="2400" dirty="0" smtClean="0"/>
              <a:t>Prof. </a:t>
            </a:r>
            <a:r>
              <a:rPr lang="en-US" sz="2400" dirty="0" err="1" smtClean="0"/>
              <a:t>Gulyuk</a:t>
            </a:r>
            <a:r>
              <a:rPr lang="en-US" sz="2400" dirty="0" smtClean="0"/>
              <a:t> A.G.</a:t>
            </a:r>
            <a:endParaRPr lang="ru-RU" sz="2400" dirty="0"/>
          </a:p>
        </p:txBody>
      </p:sp>
    </p:spTree>
    <p:extLst>
      <p:ext uri="{BB962C8B-B14F-4D97-AF65-F5344CB8AC3E}">
        <p14:creationId xmlns:p14="http://schemas.microsoft.com/office/powerpoint/2010/main" val="2859038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29041" y="1700808"/>
            <a:ext cx="7272808" cy="3416320"/>
          </a:xfrm>
          <a:prstGeom prst="rect">
            <a:avLst/>
          </a:prstGeom>
        </p:spPr>
        <p:txBody>
          <a:bodyPr wrap="square">
            <a:spAutoFit/>
          </a:bodyPr>
          <a:lstStyle/>
          <a:p>
            <a:r>
              <a:rPr lang="en-US" sz="3600" dirty="0" smtClean="0"/>
              <a:t>The management of impacted teeth is a basic component of most oral and maxillofacial surgery practices. Although the majority of impacted teeth are third molars, any other tooth may be impacted. </a:t>
            </a:r>
            <a:endParaRPr lang="ru-RU" sz="3600" dirty="0"/>
          </a:p>
        </p:txBody>
      </p:sp>
    </p:spTree>
    <p:extLst>
      <p:ext uri="{BB962C8B-B14F-4D97-AF65-F5344CB8AC3E}">
        <p14:creationId xmlns:p14="http://schemas.microsoft.com/office/powerpoint/2010/main" val="2902823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461788"/>
            <a:ext cx="5832648" cy="437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392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430" y="1772816"/>
            <a:ext cx="7416823" cy="370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5253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42687"/>
            <a:ext cx="7725952" cy="377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2484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948" y="1368525"/>
            <a:ext cx="6234395" cy="414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8258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916832"/>
            <a:ext cx="7200800" cy="3108543"/>
          </a:xfrm>
          <a:prstGeom prst="rect">
            <a:avLst/>
          </a:prstGeom>
        </p:spPr>
        <p:txBody>
          <a:bodyPr wrap="square">
            <a:spAutoFit/>
          </a:bodyPr>
          <a:lstStyle/>
          <a:p>
            <a:r>
              <a:rPr lang="en-US" sz="2800" dirty="0" smtClean="0"/>
              <a:t>The usual care for impacted third molars is removal; however, the care for impacted teeth other than third molars may include exposure (with or without attachment of an orthodontic bracket), </a:t>
            </a:r>
            <a:r>
              <a:rPr lang="en-US" sz="2800" dirty="0" err="1" smtClean="0"/>
              <a:t>uprighting</a:t>
            </a:r>
            <a:r>
              <a:rPr lang="en-US" sz="2800" dirty="0" smtClean="0"/>
              <a:t>, transplantation, or removal. These teeth often pose challenges in treatment planning and surgical care. </a:t>
            </a:r>
            <a:endParaRPr lang="ru-RU" sz="2800" dirty="0"/>
          </a:p>
        </p:txBody>
      </p:sp>
    </p:spTree>
    <p:extLst>
      <p:ext uri="{BB962C8B-B14F-4D97-AF65-F5344CB8AC3E}">
        <p14:creationId xmlns:p14="http://schemas.microsoft.com/office/powerpoint/2010/main" val="4247297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31840" y="2780928"/>
            <a:ext cx="2584362" cy="830997"/>
          </a:xfrm>
          <a:prstGeom prst="rect">
            <a:avLst/>
          </a:prstGeom>
        </p:spPr>
        <p:txBody>
          <a:bodyPr wrap="none">
            <a:spAutoFit/>
          </a:bodyPr>
          <a:lstStyle/>
          <a:p>
            <a:r>
              <a:rPr lang="en-US" sz="4800" dirty="0" smtClean="0"/>
              <a:t>Incidence</a:t>
            </a:r>
            <a:endParaRPr lang="ru-RU" sz="4800" dirty="0"/>
          </a:p>
        </p:txBody>
      </p:sp>
    </p:spTree>
    <p:extLst>
      <p:ext uri="{BB962C8B-B14F-4D97-AF65-F5344CB8AC3E}">
        <p14:creationId xmlns:p14="http://schemas.microsoft.com/office/powerpoint/2010/main" val="1725389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132856"/>
            <a:ext cx="7560840" cy="3108543"/>
          </a:xfrm>
          <a:prstGeom prst="rect">
            <a:avLst/>
          </a:prstGeom>
        </p:spPr>
        <p:txBody>
          <a:bodyPr wrap="square">
            <a:spAutoFit/>
          </a:bodyPr>
          <a:lstStyle/>
          <a:p>
            <a:r>
              <a:rPr lang="en-US" sz="2800" dirty="0" smtClean="0"/>
              <a:t>The incidence of impacted permanent teeth has been addressed in several studies. Grover and Lorton examined 5,000 army recruits and found a high frequency of impacted teeth. Although maxillary and mandibular third molars were the teeth most commonly impacted, 212 teeth excluding third and fourth molars were impacted.</a:t>
            </a:r>
            <a:r>
              <a:rPr lang="en-US" dirty="0" smtClean="0"/>
              <a:t> </a:t>
            </a:r>
            <a:endParaRPr lang="ru-RU" dirty="0"/>
          </a:p>
        </p:txBody>
      </p:sp>
    </p:spTree>
    <p:extLst>
      <p:ext uri="{BB962C8B-B14F-4D97-AF65-F5344CB8AC3E}">
        <p14:creationId xmlns:p14="http://schemas.microsoft.com/office/powerpoint/2010/main" val="794147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772816"/>
            <a:ext cx="6840760" cy="3970318"/>
          </a:xfrm>
          <a:prstGeom prst="rect">
            <a:avLst/>
          </a:prstGeom>
        </p:spPr>
        <p:txBody>
          <a:bodyPr wrap="square">
            <a:spAutoFit/>
          </a:bodyPr>
          <a:lstStyle/>
          <a:p>
            <a:r>
              <a:rPr lang="en-US" sz="2800" dirty="0" err="1" smtClean="0"/>
              <a:t>Thilander</a:t>
            </a:r>
            <a:r>
              <a:rPr lang="en-US" sz="2800" dirty="0" smtClean="0"/>
              <a:t> and </a:t>
            </a:r>
            <a:r>
              <a:rPr lang="en-US" sz="2800" dirty="0" err="1" smtClean="0"/>
              <a:t>Myrberg</a:t>
            </a:r>
            <a:r>
              <a:rPr lang="en-US" sz="2800" dirty="0" smtClean="0"/>
              <a:t> examined more than 6,000 Swedish school children and found a 5.4% prevalence of impacted teeth excluding third molars.</a:t>
            </a:r>
            <a:r>
              <a:rPr lang="ru-RU" sz="2800" dirty="0" smtClean="0"/>
              <a:t> </a:t>
            </a:r>
            <a:r>
              <a:rPr lang="en-US" sz="2800" dirty="0" smtClean="0"/>
              <a:t>In an evaluation of 3,874 full-mouth radiographs, </a:t>
            </a:r>
            <a:r>
              <a:rPr lang="en-US" sz="2800" dirty="0" err="1" smtClean="0"/>
              <a:t>Dachi</a:t>
            </a:r>
            <a:r>
              <a:rPr lang="en-US" sz="2800" dirty="0" smtClean="0"/>
              <a:t> and Howell found the incidence of impacted canines in the maxilla to be 0.92% and of other non–third molar teeth to be 0.38%.</a:t>
            </a:r>
            <a:endParaRPr lang="ru-RU" sz="2800" dirty="0"/>
          </a:p>
        </p:txBody>
      </p:sp>
    </p:spTree>
    <p:extLst>
      <p:ext uri="{BB962C8B-B14F-4D97-AF65-F5344CB8AC3E}">
        <p14:creationId xmlns:p14="http://schemas.microsoft.com/office/powerpoint/2010/main" val="2951985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7427" y="2276872"/>
            <a:ext cx="7200800" cy="2677656"/>
          </a:xfrm>
          <a:prstGeom prst="rect">
            <a:avLst/>
          </a:prstGeom>
        </p:spPr>
        <p:txBody>
          <a:bodyPr wrap="square">
            <a:spAutoFit/>
          </a:bodyPr>
          <a:lstStyle/>
          <a:p>
            <a:r>
              <a:rPr lang="en-US" sz="2800" dirty="0" smtClean="0"/>
              <a:t>In a study of middle-aged and older Swedish women, </a:t>
            </a:r>
            <a:r>
              <a:rPr lang="en-US" sz="2800" dirty="0" err="1" smtClean="0"/>
              <a:t>Grondahl</a:t>
            </a:r>
            <a:r>
              <a:rPr lang="en-US" sz="2800" dirty="0" smtClean="0"/>
              <a:t> found approximately 25 non–third molar impacted teeth in 1,418 women evaluated. Again, the canine tooth was the most frequent non–third molar impaction identified, followed by premolars and second molars. </a:t>
            </a:r>
            <a:endParaRPr lang="ru-RU" sz="2800" dirty="0"/>
          </a:p>
        </p:txBody>
      </p:sp>
    </p:spTree>
    <p:extLst>
      <p:ext uri="{BB962C8B-B14F-4D97-AF65-F5344CB8AC3E}">
        <p14:creationId xmlns:p14="http://schemas.microsoft.com/office/powerpoint/2010/main" val="1581985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788" y="723900"/>
            <a:ext cx="7210425"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4727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196752"/>
            <a:ext cx="6618226" cy="442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2309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1700808"/>
            <a:ext cx="6552728" cy="1384995"/>
          </a:xfrm>
          <a:prstGeom prst="rect">
            <a:avLst/>
          </a:prstGeom>
        </p:spPr>
        <p:txBody>
          <a:bodyPr wrap="square">
            <a:spAutoFit/>
          </a:bodyPr>
          <a:lstStyle/>
          <a:p>
            <a:r>
              <a:rPr lang="en-US" sz="2800" dirty="0" smtClean="0"/>
              <a:t>The next most likely teeth to be impacted are mandibular bicuspids, followed by maxillary bicuspids and second molars.</a:t>
            </a:r>
            <a:endParaRPr lang="ru-RU" sz="2800" dirty="0"/>
          </a:p>
        </p:txBody>
      </p:sp>
      <p:sp>
        <p:nvSpPr>
          <p:cNvPr id="3" name="Прямоугольник 2"/>
          <p:cNvSpPr/>
          <p:nvPr/>
        </p:nvSpPr>
        <p:spPr>
          <a:xfrm>
            <a:off x="1403648" y="3573016"/>
            <a:ext cx="6552728" cy="954107"/>
          </a:xfrm>
          <a:prstGeom prst="rect">
            <a:avLst/>
          </a:prstGeom>
        </p:spPr>
        <p:txBody>
          <a:bodyPr wrap="square">
            <a:spAutoFit/>
          </a:bodyPr>
          <a:lstStyle/>
          <a:p>
            <a:r>
              <a:rPr lang="en-US" sz="2800" dirty="0" smtClean="0"/>
              <a:t>Impactions of first molars and incisors are relatively uncommon</a:t>
            </a:r>
            <a:r>
              <a:rPr lang="en-US" dirty="0" smtClean="0"/>
              <a:t>. </a:t>
            </a:r>
            <a:endParaRPr lang="ru-RU" dirty="0"/>
          </a:p>
        </p:txBody>
      </p:sp>
    </p:spTree>
    <p:extLst>
      <p:ext uri="{BB962C8B-B14F-4D97-AF65-F5344CB8AC3E}">
        <p14:creationId xmlns:p14="http://schemas.microsoft.com/office/powerpoint/2010/main" val="1115718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556792"/>
            <a:ext cx="8028384" cy="3752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0324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3805" y="751888"/>
            <a:ext cx="5890523" cy="5341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8980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592766"/>
            <a:ext cx="7981187" cy="4066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6935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47864" y="2817487"/>
            <a:ext cx="2187587" cy="830997"/>
          </a:xfrm>
          <a:prstGeom prst="rect">
            <a:avLst/>
          </a:prstGeom>
        </p:spPr>
        <p:txBody>
          <a:bodyPr wrap="none">
            <a:spAutoFit/>
          </a:bodyPr>
          <a:lstStyle/>
          <a:p>
            <a:r>
              <a:rPr lang="en-US" sz="4800" dirty="0" smtClean="0"/>
              <a:t>Etiology</a:t>
            </a:r>
            <a:endParaRPr lang="ru-RU" sz="4800" dirty="0"/>
          </a:p>
        </p:txBody>
      </p:sp>
    </p:spTree>
    <p:extLst>
      <p:ext uri="{BB962C8B-B14F-4D97-AF65-F5344CB8AC3E}">
        <p14:creationId xmlns:p14="http://schemas.microsoft.com/office/powerpoint/2010/main" val="332899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412776"/>
            <a:ext cx="6840760" cy="3970318"/>
          </a:xfrm>
          <a:prstGeom prst="rect">
            <a:avLst/>
          </a:prstGeom>
        </p:spPr>
        <p:txBody>
          <a:bodyPr wrap="square">
            <a:spAutoFit/>
          </a:bodyPr>
          <a:lstStyle/>
          <a:p>
            <a:r>
              <a:rPr lang="en-US" sz="2800" dirty="0" smtClean="0"/>
              <a:t>The definition of an impacted tooth is a tooth that can not, or will not, erupt into its normal functioning positions, and is, therefore, pathologic and requires treatment. Causes of impacted permanent teeth include systemic and local factors. Impaction of teeth in the hereditary syndrome of </a:t>
            </a:r>
            <a:r>
              <a:rPr lang="en-US" sz="2800" dirty="0" err="1" smtClean="0"/>
              <a:t>cleidocranial</a:t>
            </a:r>
            <a:r>
              <a:rPr lang="en-US" sz="2800" dirty="0" smtClean="0"/>
              <a:t> dysplasia is more properly termed primary retention. </a:t>
            </a:r>
            <a:endParaRPr lang="ru-RU" sz="2800" dirty="0"/>
          </a:p>
        </p:txBody>
      </p:sp>
    </p:spTree>
    <p:extLst>
      <p:ext uri="{BB962C8B-B14F-4D97-AF65-F5344CB8AC3E}">
        <p14:creationId xmlns:p14="http://schemas.microsoft.com/office/powerpoint/2010/main" val="3917443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060848"/>
            <a:ext cx="7200800" cy="2677656"/>
          </a:xfrm>
          <a:prstGeom prst="rect">
            <a:avLst/>
          </a:prstGeom>
        </p:spPr>
        <p:txBody>
          <a:bodyPr wrap="square">
            <a:spAutoFit/>
          </a:bodyPr>
          <a:lstStyle/>
          <a:p>
            <a:r>
              <a:rPr lang="en-US" sz="2800" dirty="0" smtClean="0"/>
              <a:t>Endocrine deficiencies (hypothyroidism and hypopituitarism), febrile diseases, Down syndrome, and irradiation are other systemic factors that may influence impaction of permanent teeth. In all of these systemic conditions, multiple teeth are generally involved</a:t>
            </a:r>
            <a:endParaRPr lang="ru-RU" sz="2800" dirty="0"/>
          </a:p>
        </p:txBody>
      </p:sp>
    </p:spTree>
    <p:extLst>
      <p:ext uri="{BB962C8B-B14F-4D97-AF65-F5344CB8AC3E}">
        <p14:creationId xmlns:p14="http://schemas.microsoft.com/office/powerpoint/2010/main" val="2241447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988840"/>
            <a:ext cx="7056784" cy="3108543"/>
          </a:xfrm>
          <a:prstGeom prst="rect">
            <a:avLst/>
          </a:prstGeom>
        </p:spPr>
        <p:txBody>
          <a:bodyPr wrap="square">
            <a:spAutoFit/>
          </a:bodyPr>
          <a:lstStyle/>
          <a:p>
            <a:r>
              <a:rPr lang="en-US" sz="2800" dirty="0" smtClean="0"/>
              <a:t>More commonly local factors are the cause of permanent tooth impaction. These factors include prolonged deciduous tooth retention, </a:t>
            </a:r>
            <a:r>
              <a:rPr lang="en-US" sz="2800" dirty="0" err="1" smtClean="0"/>
              <a:t>malposed</a:t>
            </a:r>
            <a:r>
              <a:rPr lang="en-US" sz="2800" dirty="0" smtClean="0"/>
              <a:t> tooth germs, arch-length deficiency, supernumerary teeth, </a:t>
            </a:r>
            <a:r>
              <a:rPr lang="en-US" sz="2800" dirty="0" err="1" smtClean="0"/>
              <a:t>odontogenic</a:t>
            </a:r>
            <a:r>
              <a:rPr lang="en-US" sz="2800" dirty="0" smtClean="0"/>
              <a:t> tumors abnormal eruption path, and cleft lip and palate. </a:t>
            </a:r>
            <a:endParaRPr lang="ru-RU" sz="2800" dirty="0"/>
          </a:p>
        </p:txBody>
      </p:sp>
    </p:spTree>
    <p:extLst>
      <p:ext uri="{BB962C8B-B14F-4D97-AF65-F5344CB8AC3E}">
        <p14:creationId xmlns:p14="http://schemas.microsoft.com/office/powerpoint/2010/main" val="1617396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2160" y="1235055"/>
            <a:ext cx="6746224" cy="4282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6776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15816" y="2852936"/>
            <a:ext cx="2786019" cy="830997"/>
          </a:xfrm>
          <a:prstGeom prst="rect">
            <a:avLst/>
          </a:prstGeom>
        </p:spPr>
        <p:txBody>
          <a:bodyPr wrap="none">
            <a:spAutoFit/>
          </a:bodyPr>
          <a:lstStyle/>
          <a:p>
            <a:r>
              <a:rPr lang="en-US" sz="4800" dirty="0" smtClean="0"/>
              <a:t>Evaluation</a:t>
            </a:r>
            <a:endParaRPr lang="ru-RU" sz="4800" dirty="0"/>
          </a:p>
        </p:txBody>
      </p:sp>
    </p:spTree>
    <p:extLst>
      <p:ext uri="{BB962C8B-B14F-4D97-AF65-F5344CB8AC3E}">
        <p14:creationId xmlns:p14="http://schemas.microsoft.com/office/powerpoint/2010/main" val="3889383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1755" y="2276872"/>
            <a:ext cx="7560840" cy="2677656"/>
          </a:xfrm>
          <a:prstGeom prst="rect">
            <a:avLst/>
          </a:prstGeom>
        </p:spPr>
        <p:txBody>
          <a:bodyPr wrap="square">
            <a:spAutoFit/>
          </a:bodyPr>
          <a:lstStyle/>
          <a:p>
            <a:r>
              <a:rPr lang="en-US" sz="2800" dirty="0" smtClean="0"/>
              <a:t>Clinical diagnosis of impacted permanent teeth is straightforward, involving clinical inspection that discloses the absence of the tooth in its normal position combined with the radiographic assessment showing the </a:t>
            </a:r>
            <a:r>
              <a:rPr lang="en-US" sz="2800" dirty="0" err="1" smtClean="0"/>
              <a:t>unerupted</a:t>
            </a:r>
            <a:r>
              <a:rPr lang="en-US" sz="2800" dirty="0" smtClean="0"/>
              <a:t> position of the tooth</a:t>
            </a:r>
            <a:r>
              <a:rPr lang="en-US" dirty="0" smtClean="0"/>
              <a:t>. </a:t>
            </a:r>
            <a:endParaRPr lang="ru-RU" dirty="0"/>
          </a:p>
        </p:txBody>
      </p:sp>
    </p:spTree>
    <p:extLst>
      <p:ext uri="{BB962C8B-B14F-4D97-AF65-F5344CB8AC3E}">
        <p14:creationId xmlns:p14="http://schemas.microsoft.com/office/powerpoint/2010/main" val="1824697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817241"/>
            <a:ext cx="6912768" cy="1384995"/>
          </a:xfrm>
          <a:prstGeom prst="rect">
            <a:avLst/>
          </a:prstGeom>
        </p:spPr>
        <p:txBody>
          <a:bodyPr wrap="square">
            <a:spAutoFit/>
          </a:bodyPr>
          <a:lstStyle/>
          <a:p>
            <a:r>
              <a:rPr lang="en-US" sz="2800" dirty="0" smtClean="0"/>
              <a:t>Radiographic assessment of the impacted teeth is important in the preparation for surgical or orthodontic treatment. </a:t>
            </a:r>
            <a:endParaRPr lang="ru-RU" sz="2800" dirty="0"/>
          </a:p>
        </p:txBody>
      </p:sp>
      <p:sp>
        <p:nvSpPr>
          <p:cNvPr id="3" name="Прямоугольник 2"/>
          <p:cNvSpPr/>
          <p:nvPr/>
        </p:nvSpPr>
        <p:spPr>
          <a:xfrm>
            <a:off x="899592" y="3356992"/>
            <a:ext cx="7416824" cy="1815882"/>
          </a:xfrm>
          <a:prstGeom prst="rect">
            <a:avLst/>
          </a:prstGeom>
        </p:spPr>
        <p:txBody>
          <a:bodyPr wrap="square">
            <a:spAutoFit/>
          </a:bodyPr>
          <a:lstStyle/>
          <a:p>
            <a:r>
              <a:rPr lang="en-US" dirty="0" smtClean="0"/>
              <a:t> </a:t>
            </a:r>
            <a:r>
              <a:rPr lang="en-US" sz="2800" dirty="0" smtClean="0"/>
              <a:t>Standard radiographic techniques may be used to localize the </a:t>
            </a:r>
            <a:r>
              <a:rPr lang="en-US" sz="2800" dirty="0" err="1" smtClean="0"/>
              <a:t>unerupted</a:t>
            </a:r>
            <a:r>
              <a:rPr lang="en-US" sz="2800" dirty="0" smtClean="0"/>
              <a:t> teeth. These include the tube shift method, </a:t>
            </a:r>
            <a:r>
              <a:rPr lang="en-US" sz="2800" dirty="0" err="1" smtClean="0"/>
              <a:t>buccal</a:t>
            </a:r>
            <a:r>
              <a:rPr lang="en-US" sz="2800" dirty="0" smtClean="0"/>
              <a:t> object rule, and </a:t>
            </a:r>
            <a:r>
              <a:rPr lang="en-US" sz="2800" dirty="0" err="1" smtClean="0"/>
              <a:t>periapical</a:t>
            </a:r>
            <a:r>
              <a:rPr lang="en-US" sz="2800" dirty="0" smtClean="0"/>
              <a:t> </a:t>
            </a:r>
            <a:r>
              <a:rPr lang="en-US" sz="2800" dirty="0" err="1" smtClean="0"/>
              <a:t>occlusal</a:t>
            </a:r>
            <a:r>
              <a:rPr lang="en-US" sz="2800" dirty="0" smtClean="0"/>
              <a:t> method. </a:t>
            </a:r>
            <a:endParaRPr lang="ru-RU" sz="2800" dirty="0"/>
          </a:p>
        </p:txBody>
      </p:sp>
    </p:spTree>
    <p:extLst>
      <p:ext uri="{BB962C8B-B14F-4D97-AF65-F5344CB8AC3E}">
        <p14:creationId xmlns:p14="http://schemas.microsoft.com/office/powerpoint/2010/main" val="3556103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7894" y="1092356"/>
            <a:ext cx="5454426" cy="4424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127041" y="5704848"/>
            <a:ext cx="3196131" cy="584775"/>
          </a:xfrm>
          <a:prstGeom prst="rect">
            <a:avLst/>
          </a:prstGeom>
        </p:spPr>
        <p:txBody>
          <a:bodyPr wrap="none">
            <a:spAutoFit/>
          </a:bodyPr>
          <a:lstStyle/>
          <a:p>
            <a:r>
              <a:rPr lang="en-US" sz="3200" dirty="0"/>
              <a:t>tube shift method</a:t>
            </a:r>
            <a:endParaRPr lang="ru-RU" sz="3200" dirty="0"/>
          </a:p>
        </p:txBody>
      </p:sp>
    </p:spTree>
    <p:extLst>
      <p:ext uri="{BB962C8B-B14F-4D97-AF65-F5344CB8AC3E}">
        <p14:creationId xmlns:p14="http://schemas.microsoft.com/office/powerpoint/2010/main" val="2777567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3411" y="1124745"/>
            <a:ext cx="5663587"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2575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5873" y="1229805"/>
            <a:ext cx="5308415" cy="4503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9392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0368" y="1412776"/>
            <a:ext cx="5631952" cy="4568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8293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279838"/>
            <a:ext cx="6065004" cy="4525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3668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Картинки по запросу impacted teeth radiograph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3250" y="908720"/>
            <a:ext cx="3888432" cy="5211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104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000" y="1234624"/>
            <a:ext cx="6495352" cy="449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1274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762" y="881645"/>
            <a:ext cx="6392590" cy="5139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3048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636577"/>
            <a:ext cx="4896544" cy="5425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5016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578" y="959370"/>
            <a:ext cx="5528726" cy="498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7418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772816"/>
            <a:ext cx="7056784" cy="3108543"/>
          </a:xfrm>
          <a:prstGeom prst="rect">
            <a:avLst/>
          </a:prstGeom>
        </p:spPr>
        <p:txBody>
          <a:bodyPr wrap="square">
            <a:spAutoFit/>
          </a:bodyPr>
          <a:lstStyle/>
          <a:p>
            <a:r>
              <a:rPr lang="en-US" sz="2800" dirty="0" smtClean="0"/>
              <a:t>The tube shift method uses two </a:t>
            </a:r>
            <a:r>
              <a:rPr lang="en-US" sz="2800" dirty="0" err="1" smtClean="0"/>
              <a:t>periapical</a:t>
            </a:r>
            <a:r>
              <a:rPr lang="en-US" sz="2800" dirty="0" smtClean="0"/>
              <a:t> radiographs, shifting the tube horizontally between exposures. If the </a:t>
            </a:r>
            <a:r>
              <a:rPr lang="en-US" sz="2800" dirty="0" err="1" smtClean="0"/>
              <a:t>unerupted</a:t>
            </a:r>
            <a:r>
              <a:rPr lang="en-US" sz="2800" dirty="0" smtClean="0"/>
              <a:t> tooth moves in the same direction in which the tube is shifted, it is localized on the lingual or palatal side. A facial or </a:t>
            </a:r>
            <a:r>
              <a:rPr lang="en-US" sz="2800" dirty="0" err="1" smtClean="0"/>
              <a:t>buccally</a:t>
            </a:r>
            <a:r>
              <a:rPr lang="en-US" sz="2800" dirty="0" smtClean="0"/>
              <a:t> located tooth moves in the opposite direction to the tube shift. </a:t>
            </a:r>
            <a:endParaRPr lang="ru-RU" sz="2800" dirty="0"/>
          </a:p>
        </p:txBody>
      </p:sp>
    </p:spTree>
    <p:extLst>
      <p:ext uri="{BB962C8B-B14F-4D97-AF65-F5344CB8AC3E}">
        <p14:creationId xmlns:p14="http://schemas.microsoft.com/office/powerpoint/2010/main" val="3624432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132856"/>
            <a:ext cx="6984776" cy="2677656"/>
          </a:xfrm>
          <a:prstGeom prst="rect">
            <a:avLst/>
          </a:prstGeom>
        </p:spPr>
        <p:txBody>
          <a:bodyPr wrap="square">
            <a:spAutoFit/>
          </a:bodyPr>
          <a:lstStyle/>
          <a:p>
            <a:r>
              <a:rPr lang="en-US" sz="2800" dirty="0" smtClean="0"/>
              <a:t>The </a:t>
            </a:r>
            <a:r>
              <a:rPr lang="en-US" sz="2800" dirty="0" err="1" smtClean="0"/>
              <a:t>periapical</a:t>
            </a:r>
            <a:r>
              <a:rPr lang="en-US" sz="2800" dirty="0" smtClean="0"/>
              <a:t> </a:t>
            </a:r>
            <a:r>
              <a:rPr lang="en-US" sz="2800" dirty="0" err="1" smtClean="0"/>
              <a:t>occlusal</a:t>
            </a:r>
            <a:r>
              <a:rPr lang="en-US" sz="2800" dirty="0" smtClean="0"/>
              <a:t> method uses the </a:t>
            </a:r>
            <a:r>
              <a:rPr lang="en-US" sz="2800" dirty="0" err="1" smtClean="0"/>
              <a:t>periapical</a:t>
            </a:r>
            <a:r>
              <a:rPr lang="en-US" sz="2800" dirty="0" smtClean="0"/>
              <a:t> radiograph taken with a standard technique and an </a:t>
            </a:r>
            <a:r>
              <a:rPr lang="en-US" sz="2800" dirty="0" err="1" smtClean="0"/>
              <a:t>occlusal</a:t>
            </a:r>
            <a:r>
              <a:rPr lang="en-US" sz="2800" dirty="0" smtClean="0"/>
              <a:t> radiograph to give two different views of the impacted tooth. Panoramic films can be used to assess maxillary canine position.</a:t>
            </a:r>
            <a:endParaRPr lang="ru-RU" sz="2800" dirty="0"/>
          </a:p>
        </p:txBody>
      </p:sp>
    </p:spTree>
    <p:extLst>
      <p:ext uri="{BB962C8B-B14F-4D97-AF65-F5344CB8AC3E}">
        <p14:creationId xmlns:p14="http://schemas.microsoft.com/office/powerpoint/2010/main" val="32067357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67744" y="2731476"/>
            <a:ext cx="4851906" cy="830997"/>
          </a:xfrm>
          <a:prstGeom prst="rect">
            <a:avLst/>
          </a:prstGeom>
        </p:spPr>
        <p:txBody>
          <a:bodyPr wrap="none">
            <a:spAutoFit/>
          </a:bodyPr>
          <a:lstStyle/>
          <a:p>
            <a:r>
              <a:rPr lang="en-US" sz="4800" dirty="0" smtClean="0"/>
              <a:t>Surgical Treatment</a:t>
            </a:r>
            <a:endParaRPr lang="ru-RU" sz="4800" dirty="0"/>
          </a:p>
        </p:txBody>
      </p:sp>
    </p:spTree>
    <p:extLst>
      <p:ext uri="{BB962C8B-B14F-4D97-AF65-F5344CB8AC3E}">
        <p14:creationId xmlns:p14="http://schemas.microsoft.com/office/powerpoint/2010/main" val="40621926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132856"/>
            <a:ext cx="7920880" cy="2554545"/>
          </a:xfrm>
          <a:prstGeom prst="rect">
            <a:avLst/>
          </a:prstGeom>
        </p:spPr>
        <p:txBody>
          <a:bodyPr wrap="square">
            <a:spAutoFit/>
          </a:bodyPr>
          <a:lstStyle/>
          <a:p>
            <a:r>
              <a:rPr lang="en-US" sz="4000" dirty="0" smtClean="0"/>
              <a:t>Treatment of impacted permanent teeth must be based on clinical and radiographic evaluation as well as a determination of future risks</a:t>
            </a:r>
            <a:r>
              <a:rPr lang="en-US" sz="2800" dirty="0" smtClean="0"/>
              <a:t>. </a:t>
            </a:r>
            <a:endParaRPr lang="ru-RU" sz="2800" dirty="0"/>
          </a:p>
        </p:txBody>
      </p:sp>
    </p:spTree>
    <p:extLst>
      <p:ext uri="{BB962C8B-B14F-4D97-AF65-F5344CB8AC3E}">
        <p14:creationId xmlns:p14="http://schemas.microsoft.com/office/powerpoint/2010/main" val="3793811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204864"/>
            <a:ext cx="7632848" cy="2677656"/>
          </a:xfrm>
          <a:prstGeom prst="rect">
            <a:avLst/>
          </a:prstGeom>
        </p:spPr>
        <p:txBody>
          <a:bodyPr wrap="square">
            <a:spAutoFit/>
          </a:bodyPr>
          <a:lstStyle/>
          <a:p>
            <a:r>
              <a:rPr lang="en-US" dirty="0" smtClean="0"/>
              <a:t> </a:t>
            </a:r>
            <a:r>
              <a:rPr lang="en-US" sz="2800" dirty="0" smtClean="0"/>
              <a:t>Clearly, teeth that are symptomatic, have caused infection in the surrounding tissues, or have radiographic evidence of development of changes (cyst formation, </a:t>
            </a:r>
            <a:r>
              <a:rPr lang="en-US" sz="2800" dirty="0" err="1" smtClean="0"/>
              <a:t>resorption</a:t>
            </a:r>
            <a:r>
              <a:rPr lang="en-US" sz="2800" dirty="0" smtClean="0"/>
              <a:t> of adjacent teeth, or root </a:t>
            </a:r>
            <a:r>
              <a:rPr lang="en-US" sz="2800" dirty="0" err="1" smtClean="0"/>
              <a:t>resorption</a:t>
            </a:r>
            <a:r>
              <a:rPr lang="en-US" sz="2800" dirty="0" smtClean="0"/>
              <a:t> of the impacted teeth) require surgical treatment. </a:t>
            </a:r>
            <a:endParaRPr lang="ru-RU" sz="2800" dirty="0"/>
          </a:p>
        </p:txBody>
      </p:sp>
    </p:spTree>
    <p:extLst>
      <p:ext uri="{BB962C8B-B14F-4D97-AF65-F5344CB8AC3E}">
        <p14:creationId xmlns:p14="http://schemas.microsoft.com/office/powerpoint/2010/main" val="2660238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412776"/>
            <a:ext cx="7704856" cy="3970318"/>
          </a:xfrm>
          <a:prstGeom prst="rect">
            <a:avLst/>
          </a:prstGeom>
        </p:spPr>
        <p:txBody>
          <a:bodyPr wrap="square">
            <a:spAutoFit/>
          </a:bodyPr>
          <a:lstStyle/>
          <a:p>
            <a:r>
              <a:rPr lang="en-US" sz="2800" dirty="0" smtClean="0"/>
              <a:t>Treatment of the asymptomatic tooth must take into account many factors, including age, specific prevalence of pathologic conditions, severity of potential pathology associated with impacted teeth, progression of untreated conditions, frequency and severity of potential complications of treatment, potential patient discomfort and inconvenience associated with either treatment or </a:t>
            </a:r>
            <a:r>
              <a:rPr lang="en-US" sz="2800" dirty="0" err="1" smtClean="0"/>
              <a:t>nontreatment</a:t>
            </a:r>
            <a:r>
              <a:rPr lang="en-US" sz="2800" dirty="0" smtClean="0"/>
              <a:t>, and economic consequences of treatment. </a:t>
            </a:r>
            <a:endParaRPr lang="ru-RU" sz="2800" dirty="0"/>
          </a:p>
        </p:txBody>
      </p:sp>
    </p:spTree>
    <p:extLst>
      <p:ext uri="{BB962C8B-B14F-4D97-AF65-F5344CB8AC3E}">
        <p14:creationId xmlns:p14="http://schemas.microsoft.com/office/powerpoint/2010/main" val="25091663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25205" y="2204864"/>
            <a:ext cx="7128792" cy="2246769"/>
          </a:xfrm>
          <a:prstGeom prst="rect">
            <a:avLst/>
          </a:prstGeom>
        </p:spPr>
        <p:txBody>
          <a:bodyPr wrap="square">
            <a:spAutoFit/>
          </a:bodyPr>
          <a:lstStyle/>
          <a:p>
            <a:r>
              <a:rPr lang="en-US" sz="2800" dirty="0" smtClean="0"/>
              <a:t>Methods of treatment of impacted permanent teeth include orthodontic assistance through surgical exposure with or without attachment of the tooth, surgical </a:t>
            </a:r>
            <a:r>
              <a:rPr lang="en-US" sz="2800" dirty="0" err="1" smtClean="0"/>
              <a:t>uprighting</a:t>
            </a:r>
            <a:r>
              <a:rPr lang="en-US" sz="2800" dirty="0" smtClean="0"/>
              <a:t>, transplantation, and surgical removal.</a:t>
            </a:r>
            <a:endParaRPr lang="ru-RU" sz="2800" dirty="0"/>
          </a:p>
        </p:txBody>
      </p:sp>
    </p:spTree>
    <p:extLst>
      <p:ext uri="{BB962C8B-B14F-4D97-AF65-F5344CB8AC3E}">
        <p14:creationId xmlns:p14="http://schemas.microsoft.com/office/powerpoint/2010/main" val="9137196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525" y="1089523"/>
            <a:ext cx="7220867" cy="478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36538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63668"/>
            <a:ext cx="6389039" cy="478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9521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014" y="1291803"/>
            <a:ext cx="7545410" cy="4225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8245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3399"/>
          <a:stretch/>
        </p:blipFill>
        <p:spPr bwMode="auto">
          <a:xfrm>
            <a:off x="1207296" y="1268760"/>
            <a:ext cx="6821087" cy="4424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14242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652" y="1556792"/>
            <a:ext cx="5940660"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19072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5739" y="1272689"/>
            <a:ext cx="6486621" cy="4316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2666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697" y="889344"/>
            <a:ext cx="7603727" cy="5059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28539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75856" y="2996952"/>
            <a:ext cx="2334165" cy="830997"/>
          </a:xfrm>
          <a:prstGeom prst="rect">
            <a:avLst/>
          </a:prstGeom>
        </p:spPr>
        <p:txBody>
          <a:bodyPr wrap="none">
            <a:spAutoFit/>
          </a:bodyPr>
          <a:lstStyle/>
          <a:p>
            <a:r>
              <a:rPr lang="en-US" sz="4800" dirty="0" smtClean="0"/>
              <a:t>Removal</a:t>
            </a:r>
            <a:endParaRPr lang="ru-RU" sz="4800" dirty="0"/>
          </a:p>
        </p:txBody>
      </p:sp>
    </p:spTree>
    <p:extLst>
      <p:ext uri="{BB962C8B-B14F-4D97-AF65-F5344CB8AC3E}">
        <p14:creationId xmlns:p14="http://schemas.microsoft.com/office/powerpoint/2010/main" val="7897730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2060848"/>
            <a:ext cx="6624736" cy="2677656"/>
          </a:xfrm>
          <a:prstGeom prst="rect">
            <a:avLst/>
          </a:prstGeom>
        </p:spPr>
        <p:txBody>
          <a:bodyPr wrap="square">
            <a:spAutoFit/>
          </a:bodyPr>
          <a:lstStyle/>
          <a:p>
            <a:r>
              <a:rPr lang="en-US" sz="2800" dirty="0" smtClean="0"/>
              <a:t>Surgical removal of impacted permanent teeth may be performed when other methods of treatment are unavailable. Basic surgical principles of radiographic assessment and careful surgical technique must be followed. </a:t>
            </a:r>
            <a:endParaRPr lang="ru-RU" sz="2800" dirty="0"/>
          </a:p>
        </p:txBody>
      </p:sp>
    </p:spTree>
    <p:extLst>
      <p:ext uri="{BB962C8B-B14F-4D97-AF65-F5344CB8AC3E}">
        <p14:creationId xmlns:p14="http://schemas.microsoft.com/office/powerpoint/2010/main" val="37186674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340768"/>
            <a:ext cx="7072786" cy="4546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81577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0282"/>
            <a:ext cx="8026670" cy="4392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99817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8587" y="893810"/>
            <a:ext cx="5095701" cy="4983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34994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027" y="836712"/>
            <a:ext cx="7517411" cy="5630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8275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9566" y="1001858"/>
            <a:ext cx="6412793" cy="4803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20951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916832"/>
            <a:ext cx="7056784" cy="2677656"/>
          </a:xfrm>
          <a:prstGeom prst="rect">
            <a:avLst/>
          </a:prstGeom>
        </p:spPr>
        <p:txBody>
          <a:bodyPr wrap="square">
            <a:spAutoFit/>
          </a:bodyPr>
          <a:lstStyle/>
          <a:p>
            <a:r>
              <a:rPr lang="en-US" sz="2800" dirty="0" smtClean="0"/>
              <a:t>Conservation of bone through conservative exposure and removal with sectioning of the tooth should be considered. Impacted canines should be approached from the surface of the maxilla with which they are most closely associated. </a:t>
            </a:r>
            <a:endParaRPr lang="ru-RU" sz="2800" dirty="0"/>
          </a:p>
        </p:txBody>
      </p:sp>
    </p:spTree>
    <p:extLst>
      <p:ext uri="{BB962C8B-B14F-4D97-AF65-F5344CB8AC3E}">
        <p14:creationId xmlns:p14="http://schemas.microsoft.com/office/powerpoint/2010/main" val="3397609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5596" y="1772816"/>
            <a:ext cx="7272808" cy="1815882"/>
          </a:xfrm>
          <a:prstGeom prst="rect">
            <a:avLst/>
          </a:prstGeom>
        </p:spPr>
        <p:txBody>
          <a:bodyPr wrap="square">
            <a:spAutoFit/>
          </a:bodyPr>
          <a:lstStyle/>
          <a:p>
            <a:r>
              <a:rPr lang="en-US" dirty="0" smtClean="0"/>
              <a:t> </a:t>
            </a:r>
            <a:r>
              <a:rPr lang="en-US" sz="2800" dirty="0" err="1" smtClean="0"/>
              <a:t>Labially</a:t>
            </a:r>
            <a:r>
              <a:rPr lang="en-US" sz="2800" dirty="0" smtClean="0"/>
              <a:t> impacted canines are frequently removed with an elevator technique, but palatal canines generally require removal of the crown followed by sectioning of the root. </a:t>
            </a:r>
            <a:endParaRPr lang="ru-RU" sz="2800" dirty="0"/>
          </a:p>
        </p:txBody>
      </p:sp>
      <p:sp>
        <p:nvSpPr>
          <p:cNvPr id="3" name="Прямоугольник 2"/>
          <p:cNvSpPr/>
          <p:nvPr/>
        </p:nvSpPr>
        <p:spPr>
          <a:xfrm>
            <a:off x="935596" y="3789040"/>
            <a:ext cx="7272808" cy="954107"/>
          </a:xfrm>
          <a:prstGeom prst="rect">
            <a:avLst/>
          </a:prstGeom>
        </p:spPr>
        <p:txBody>
          <a:bodyPr wrap="square">
            <a:spAutoFit/>
          </a:bodyPr>
          <a:lstStyle/>
          <a:p>
            <a:r>
              <a:rPr lang="en-US" sz="2800" dirty="0" smtClean="0"/>
              <a:t>Impacted maxillary bicuspids may be removed much like canines. </a:t>
            </a:r>
            <a:endParaRPr lang="ru-RU" sz="2800" dirty="0"/>
          </a:p>
        </p:txBody>
      </p:sp>
    </p:spTree>
    <p:extLst>
      <p:ext uri="{BB962C8B-B14F-4D97-AF65-F5344CB8AC3E}">
        <p14:creationId xmlns:p14="http://schemas.microsoft.com/office/powerpoint/2010/main" val="17888199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52527" y="2276872"/>
            <a:ext cx="6552728" cy="2246769"/>
          </a:xfrm>
          <a:prstGeom prst="rect">
            <a:avLst/>
          </a:prstGeom>
        </p:spPr>
        <p:txBody>
          <a:bodyPr wrap="square">
            <a:spAutoFit/>
          </a:bodyPr>
          <a:lstStyle/>
          <a:p>
            <a:r>
              <a:rPr lang="en-US" sz="2800" dirty="0" smtClean="0"/>
              <a:t>Mandibular bicuspids are generally approached from the labial surface of the mandible. Care must be taken to preserve the integrity of the mental nerve when the impacted tooth is nearby</a:t>
            </a:r>
            <a:endParaRPr lang="ru-RU" sz="2800" dirty="0"/>
          </a:p>
        </p:txBody>
      </p:sp>
    </p:spTree>
    <p:extLst>
      <p:ext uri="{BB962C8B-B14F-4D97-AF65-F5344CB8AC3E}">
        <p14:creationId xmlns:p14="http://schemas.microsoft.com/office/powerpoint/2010/main" val="17036776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484784"/>
            <a:ext cx="6840760" cy="3970318"/>
          </a:xfrm>
          <a:prstGeom prst="rect">
            <a:avLst/>
          </a:prstGeom>
        </p:spPr>
        <p:txBody>
          <a:bodyPr wrap="square">
            <a:spAutoFit/>
          </a:bodyPr>
          <a:lstStyle/>
          <a:p>
            <a:r>
              <a:rPr lang="en-US" sz="2800" dirty="0" smtClean="0"/>
              <a:t>Impacted teeth other than third molars are relatively common findings. Much can be done to preserve these teeth and allow their functional positioning within the dental arch. Surgical exposure with or without orthodontic guidance, surgical </a:t>
            </a:r>
            <a:r>
              <a:rPr lang="en-US" sz="2800" dirty="0" err="1" smtClean="0"/>
              <a:t>uprighting</a:t>
            </a:r>
            <a:r>
              <a:rPr lang="en-US" sz="2800" dirty="0" smtClean="0"/>
              <a:t>, and transplantation of teeth are valuable techniques that can be mastered by oral and maxillofacial surgeons. </a:t>
            </a:r>
            <a:endParaRPr lang="ru-RU" sz="2800" dirty="0"/>
          </a:p>
        </p:txBody>
      </p:sp>
    </p:spTree>
    <p:extLst>
      <p:ext uri="{BB962C8B-B14F-4D97-AF65-F5344CB8AC3E}">
        <p14:creationId xmlns:p14="http://schemas.microsoft.com/office/powerpoint/2010/main" val="28820451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201</TotalTime>
  <Words>969</Words>
  <Application>Microsoft Office PowerPoint</Application>
  <PresentationFormat>Экран (4:3)</PresentationFormat>
  <Paragraphs>38</Paragraphs>
  <Slides>60</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60</vt:i4>
      </vt:variant>
    </vt:vector>
  </HeadingPairs>
  <TitlesOfParts>
    <vt:vector size="68" baseType="lpstr">
      <vt:lpstr>Arial</vt:lpstr>
      <vt:lpstr>Book Antiqua</vt:lpstr>
      <vt:lpstr>Lucida Sans</vt:lpstr>
      <vt:lpstr>Times New Roman</vt:lpstr>
      <vt:lpstr>Wingdings</vt:lpstr>
      <vt:lpstr>Wingdings 2</vt:lpstr>
      <vt:lpstr>Wingdings 3</vt: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Cat</cp:lastModifiedBy>
  <cp:revision>25</cp:revision>
  <dcterms:created xsi:type="dcterms:W3CDTF">2015-03-16T07:08:08Z</dcterms:created>
  <dcterms:modified xsi:type="dcterms:W3CDTF">2018-09-27T08:04:45Z</dcterms:modified>
</cp:coreProperties>
</file>