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7" r:id="rId10"/>
    <p:sldId id="288" r:id="rId11"/>
    <p:sldId id="289" r:id="rId12"/>
    <p:sldId id="290" r:id="rId13"/>
    <p:sldId id="295" r:id="rId14"/>
    <p:sldId id="291" r:id="rId15"/>
    <p:sldId id="292" r:id="rId16"/>
    <p:sldId id="293" r:id="rId17"/>
    <p:sldId id="294" r:id="rId18"/>
    <p:sldId id="296" r:id="rId19"/>
    <p:sldId id="297" r:id="rId20"/>
    <p:sldId id="301" r:id="rId21"/>
    <p:sldId id="302" r:id="rId22"/>
    <p:sldId id="298" r:id="rId23"/>
    <p:sldId id="299" r:id="rId24"/>
    <p:sldId id="300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8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41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068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215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29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832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88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160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34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47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016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259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4596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58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221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985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707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039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D289E34-2F2C-4B1E-9473-32FC2D49660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3A3E6-9697-4F79-A8AC-80E9A1027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2873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00716" y="169955"/>
            <a:ext cx="77485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Тема № 6</a:t>
            </a:r>
            <a:endParaRPr lang="ru-RU" sz="2400" dirty="0" smtClean="0">
              <a:effectLst/>
            </a:endParaRPr>
          </a:p>
          <a:p>
            <a:pPr algn="ctr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 smtClean="0">
              <a:effectLst/>
            </a:endParaRPr>
          </a:p>
          <a:p>
            <a:pPr algn="ctr"/>
            <a:r>
              <a:rPr lang="ru-RU" sz="2400" b="1" dirty="0" smtClean="0">
                <a:effectLst/>
              </a:rPr>
              <a:t>МЕТОДИКА ВИЗНАЧЕННЯ І ГІГІЄНІЧНА ОЦІНКА ТЕМПЕРАТУРНО-ВОЛОГІСТНОГО РЕЖИМУ ПРИМІЩЕНЬ</a:t>
            </a:r>
            <a:endParaRPr lang="ru-RU" sz="2400" dirty="0"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721" y="2884867"/>
            <a:ext cx="6596520" cy="301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2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9705" y="339719"/>
            <a:ext cx="98637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+mj-lt"/>
              <a:buAutoNum type="arabicPeriod"/>
            </a:pPr>
            <a:r>
              <a:rPr lang="ru-RU" sz="2400" b="1" dirty="0" smtClean="0">
                <a:effectLst/>
              </a:rPr>
              <a:t>Навчальна мета</a:t>
            </a: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Обгрунтувати гігієнічне значення мікроклімату приміщень різного призначення (житлових, громадських, виробничих) і оволодіти методикою вимірювання і гігієнічної оцінки його параметрів: температури повітря, радіаційної температури, відносної вологості повітря, швидкості руху повітря.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0568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0042" y="77118"/>
            <a:ext cx="905586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2. Вихідні </a:t>
            </a:r>
            <a:r>
              <a:rPr lang="ru-RU" sz="2000" b="1" dirty="0"/>
              <a:t>знання та навички</a:t>
            </a:r>
            <a:endParaRPr lang="ru-RU" sz="2000" dirty="0"/>
          </a:p>
          <a:p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r>
              <a:rPr lang="ru-RU" sz="2000" dirty="0"/>
              <a:t>2.1. знати:</a:t>
            </a:r>
          </a:p>
          <a:p>
            <a:r>
              <a:rPr lang="ru-RU" sz="2000" dirty="0"/>
              <a:t>2.1.1. Визначення поняття «мікроклімат» і фактори, які його формують.</a:t>
            </a:r>
          </a:p>
          <a:p>
            <a:r>
              <a:rPr lang="ru-RU" sz="2000" dirty="0"/>
              <a:t>2.1.2. Основи фізіології теплообміну і терморегуляції організму, їх залежність від мікрокліматичного режиму приміщень: фізіологічні реакції організму в умовах комфортного і дискомфортного (що нагріває, що охолоджує) мікроклімату.</a:t>
            </a:r>
          </a:p>
          <a:p>
            <a:r>
              <a:rPr lang="ru-RU" sz="2000" dirty="0"/>
              <a:t/>
            </a:r>
            <a:br>
              <a:rPr lang="ru-RU" sz="2000" dirty="0"/>
            </a:b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2.2. вміти:</a:t>
            </a:r>
          </a:p>
          <a:p>
            <a:r>
              <a:rPr lang="ru-RU" sz="2000" dirty="0"/>
              <a:t>2.2.1. Вимірювати температуру повітря, радіаційну температуру, показники вологості повітря в приміщеннях і оцінювати температурно-вологісний режим різних приміщень (житлових, громадських, виробничих).</a:t>
            </a:r>
          </a:p>
        </p:txBody>
      </p:sp>
    </p:spTree>
    <p:extLst>
      <p:ext uri="{BB962C8B-B14F-4D97-AF65-F5344CB8AC3E}">
        <p14:creationId xmlns:p14="http://schemas.microsoft.com/office/powerpoint/2010/main" val="2202797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88135"/>
            <a:ext cx="117329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3. Питання для самопідготовки</a:t>
            </a: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3.1. Поняття "мікроклімат" і чинники, які його формують.</a:t>
            </a:r>
          </a:p>
          <a:p>
            <a:pPr algn="just"/>
            <a:r>
              <a:rPr lang="ru-RU" dirty="0" smtClean="0"/>
              <a:t>3.2.Фізіологічні </a:t>
            </a:r>
            <a:r>
              <a:rPr lang="ru-RU" dirty="0"/>
              <a:t>механізми теплообміну і терморегуляції як чинники теплового балансу теплокровних організмів: теплопродукція і тепловіддача. Шляхи тепловіддачі: при диханні, через шкірний покрив, з виділеннями.</a:t>
            </a:r>
          </a:p>
          <a:p>
            <a:pPr algn="just"/>
            <a:r>
              <a:rPr lang="ru-RU" dirty="0" smtClean="0"/>
              <a:t>3.3.Хімічні </a:t>
            </a:r>
            <a:r>
              <a:rPr lang="ru-RU" dirty="0"/>
              <a:t>механізми теплопродукції (цикл Кребса та інші) і фізичні механізми тепловіддачі: радіація (теплове випромінювання), теплопровідність (конвекція і </a:t>
            </a:r>
            <a:r>
              <a:rPr lang="ru-RU" dirty="0" err="1" smtClean="0"/>
              <a:t>кондукція</a:t>
            </a:r>
            <a:r>
              <a:rPr lang="ru-RU" dirty="0"/>
              <a:t>), Випаровування. Кількість тепла (у відсотках), що виділяється з організму кожним з цих процесів в комфортних умовах.</a:t>
            </a:r>
          </a:p>
          <a:p>
            <a:pPr algn="just"/>
            <a:r>
              <a:rPr lang="ru-RU" dirty="0"/>
              <a:t>3.4. Закони, які пояснюють фізичні механізми тепловіддачі (закон Стефана-Больцмана, основний закон термодинаміки, прихована теплота пароутворення).</a:t>
            </a:r>
          </a:p>
          <a:p>
            <a:pPr algn="just"/>
            <a:r>
              <a:rPr lang="ru-RU" dirty="0"/>
              <a:t>3.5. Фізіологічні зміни в механізмах терморегуляції при нагрівається і охолодному мікрокліматі.</a:t>
            </a:r>
          </a:p>
          <a:p>
            <a:pPr algn="just"/>
            <a:r>
              <a:rPr lang="ru-RU" dirty="0"/>
              <a:t>3.6. Показники вологості повітря: абсолютна, максимальна, відносна вологість, фізіологічна вологість, дефіцит насичення, фізіологічний дефіцит насичення, точка роси, їх гігієнічне значення.</a:t>
            </a:r>
          </a:p>
          <a:p>
            <a:pPr algn="just"/>
            <a:r>
              <a:rPr lang="ru-RU" dirty="0"/>
              <a:t>3.7. Прилади для вимірювання температури повітря, радіаційної температури; показників вологості повітря і правила роботи з ними.</a:t>
            </a:r>
          </a:p>
        </p:txBody>
      </p:sp>
    </p:spTree>
    <p:extLst>
      <p:ext uri="{BB962C8B-B14F-4D97-AF65-F5344CB8AC3E}">
        <p14:creationId xmlns:p14="http://schemas.microsoft.com/office/powerpoint/2010/main" val="3033379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186" y="33051"/>
            <a:ext cx="1185047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4.</a:t>
            </a:r>
            <a:r>
              <a:rPr lang="ru-RU" dirty="0"/>
              <a:t> </a:t>
            </a:r>
            <a:r>
              <a:rPr lang="ru-RU" b="1" dirty="0"/>
              <a:t>Завдання для самопідготовки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4.1. Середня температура повітря в лікарняній палаті 18,5</a:t>
            </a:r>
            <a:r>
              <a:rPr lang="ru-RU" baseline="30000" dirty="0"/>
              <a:t>про</a:t>
            </a:r>
            <a:r>
              <a:rPr lang="ru-RU" dirty="0"/>
              <a:t>С, на висоті 1,5 м - 22</a:t>
            </a:r>
            <a:r>
              <a:rPr lang="ru-RU" baseline="30000" dirty="0"/>
              <a:t>про</a:t>
            </a:r>
            <a:r>
              <a:rPr lang="ru-RU" dirty="0"/>
              <a:t>С, на висоті 0,2 м - 16</a:t>
            </a:r>
            <a:r>
              <a:rPr lang="ru-RU" baseline="30000" dirty="0"/>
              <a:t>про</a:t>
            </a:r>
            <a:r>
              <a:rPr lang="ru-RU" dirty="0"/>
              <a:t>С, біля внутрішньої стіни - 21</a:t>
            </a:r>
            <a:r>
              <a:rPr lang="ru-RU" baseline="30000" dirty="0"/>
              <a:t>про</a:t>
            </a:r>
            <a:r>
              <a:rPr lang="ru-RU" dirty="0"/>
              <a:t>С, біля зовнішньої - 15</a:t>
            </a:r>
            <a:r>
              <a:rPr lang="ru-RU" baseline="30000" dirty="0"/>
              <a:t>про</a:t>
            </a:r>
            <a:r>
              <a:rPr lang="ru-RU" dirty="0"/>
              <a:t>С. Добові коливання температури, за показниками термографа, знаходяться в інтервалі 23</a:t>
            </a:r>
            <a:r>
              <a:rPr lang="ru-RU" baseline="30000" dirty="0"/>
              <a:t>про</a:t>
            </a:r>
            <a:r>
              <a:rPr lang="ru-RU" dirty="0"/>
              <a:t>С - 18</a:t>
            </a:r>
            <a:r>
              <a:rPr lang="ru-RU" baseline="30000" dirty="0"/>
              <a:t>про</a:t>
            </a:r>
            <a:r>
              <a:rPr lang="ru-RU" dirty="0"/>
              <a:t>С. Дайте гігієнічну оцінку температурному режиму палати.</a:t>
            </a:r>
          </a:p>
          <a:p>
            <a:pPr algn="just"/>
            <a:r>
              <a:rPr lang="ru-RU" dirty="0"/>
              <a:t>4.2. Вкажіть норму відносної вологості повітря в житлових приміщеннях для теплого періоду року? Варіанти відповідей: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20-40%;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20-50%;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30-60%;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35-70%;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40-80%;</a:t>
            </a:r>
          </a:p>
          <a:p>
            <a:pPr algn="just"/>
            <a:r>
              <a:rPr lang="ru-RU" dirty="0"/>
              <a:t>4.3. Показання сухого термометра психрометра</a:t>
            </a:r>
            <a:r>
              <a:rPr lang="ru-RU" dirty="0" err="1"/>
              <a:t>Ассмана</a:t>
            </a:r>
            <a:r>
              <a:rPr lang="ru-RU" dirty="0"/>
              <a:t> - 22</a:t>
            </a:r>
            <a:r>
              <a:rPr lang="ru-RU" baseline="30000" dirty="0"/>
              <a:t>про</a:t>
            </a:r>
            <a:r>
              <a:rPr lang="ru-RU" dirty="0"/>
              <a:t>З, вологого - 14</a:t>
            </a:r>
            <a:r>
              <a:rPr lang="ru-RU" baseline="30000" dirty="0"/>
              <a:t>про</a:t>
            </a:r>
            <a:r>
              <a:rPr lang="ru-RU" dirty="0"/>
              <a:t>С. Атмосферний тиск - 745 мм рт. ст. Розрахуйте абсолютну, максимальну, відносну вологість повітря, дефіцит насичення, фізіологічний дефіцит насичення, знайдіть точку роси.</a:t>
            </a:r>
          </a:p>
        </p:txBody>
      </p:sp>
    </p:spTree>
    <p:extLst>
      <p:ext uri="{BB962C8B-B14F-4D97-AF65-F5344CB8AC3E}">
        <p14:creationId xmlns:p14="http://schemas.microsoft.com/office/powerpoint/2010/main" val="4258174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1860" y="0"/>
            <a:ext cx="110499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5. Структура і зміст заняття</a:t>
            </a: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Заняття лабораторне. Шляхом опитування студентів і пояснень викладача вивчаються теоретичні питання теми.</a:t>
            </a:r>
          </a:p>
          <a:p>
            <a:pPr algn="just"/>
            <a:r>
              <a:rPr lang="ru-RU" dirty="0"/>
              <a:t>Самостійна робота студентів включає: вимір температури повітря в зазначених точках приміщення (згідно зі схемою додатка 1), радіаційної температури (додаток 2) та показників вологості повітря (додаток 3). Результати вимірювань заносять в протокол, порівнюють з наведеними в додатках гігієнічними нормативами і дають гігієнічну оцінку. Формулюють висновок про температурно-вологісного режиму приміщення і дають рекомендації щодо його оптимізації.</a:t>
            </a:r>
          </a:p>
        </p:txBody>
      </p:sp>
    </p:spTree>
    <p:extLst>
      <p:ext uri="{BB962C8B-B14F-4D97-AF65-F5344CB8AC3E}">
        <p14:creationId xmlns:p14="http://schemas.microsoft.com/office/powerpoint/2010/main" val="3316538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6. </a:t>
            </a:r>
            <a:r>
              <a:rPr lang="ru-RU" b="1" dirty="0" smtClean="0"/>
              <a:t>література</a:t>
            </a:r>
          </a:p>
          <a:p>
            <a:pPr algn="ctr"/>
            <a:endParaRPr lang="ru-RU" dirty="0"/>
          </a:p>
          <a:p>
            <a:pPr algn="just"/>
            <a:r>
              <a:rPr lang="ru-RU" dirty="0"/>
              <a:t>6.1. Основна:</a:t>
            </a:r>
          </a:p>
          <a:p>
            <a:pPr algn="just"/>
            <a:r>
              <a:rPr lang="ru-RU" dirty="0"/>
              <a:t>6.1.1.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гігієна</a:t>
            </a:r>
            <a:r>
              <a:rPr lang="ru-RU" dirty="0"/>
              <a:t>. Пропедевтика</a:t>
            </a:r>
            <a:r>
              <a:rPr lang="ru-RU" dirty="0" err="1"/>
              <a:t>гігієні</a:t>
            </a:r>
            <a:r>
              <a:rPr lang="ru-RU" dirty="0"/>
              <a:t>. /</a:t>
            </a:r>
            <a:r>
              <a:rPr lang="ru-RU" dirty="0" err="1"/>
              <a:t>Є.Г.Гончарук</a:t>
            </a:r>
            <a:r>
              <a:rPr lang="ru-RU" dirty="0"/>
              <a:t>, </a:t>
            </a:r>
            <a:r>
              <a:rPr lang="ru-RU" dirty="0" err="1"/>
              <a:t>Ю.І.Кундієв</a:t>
            </a:r>
            <a:r>
              <a:rPr lang="ru-RU" dirty="0"/>
              <a:t>, </a:t>
            </a:r>
            <a:r>
              <a:rPr lang="ru-RU" dirty="0" err="1"/>
              <a:t>В.Г.Бардов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./ За ред. </a:t>
            </a:r>
            <a:r>
              <a:rPr lang="ru-RU" dirty="0" err="1"/>
              <a:t>Є.Г.Гончарука</a:t>
            </a:r>
            <a:r>
              <a:rPr lang="ru-RU" dirty="0"/>
              <a:t>.- К .: </a:t>
            </a:r>
            <a:r>
              <a:rPr lang="ru-RU" dirty="0" err="1"/>
              <a:t>Вища</a:t>
            </a:r>
            <a:r>
              <a:rPr lang="ru-RU" dirty="0"/>
              <a:t>школа, 1995.-С. 118-137.</a:t>
            </a:r>
          </a:p>
          <a:p>
            <a:pPr algn="just"/>
            <a:r>
              <a:rPr lang="ru-RU" dirty="0"/>
              <a:t>6.1.2. Загальна гігієна.</a:t>
            </a:r>
            <a:r>
              <a:rPr lang="ru-RU" dirty="0" err="1"/>
              <a:t>Пропедевітіка</a:t>
            </a:r>
            <a:r>
              <a:rPr lang="ru-RU" dirty="0"/>
              <a:t>гігієни. Гончарук Є.І., Кундієв Ю.І., Бардов В.Г. та ін. - К .:</a:t>
            </a:r>
            <a:r>
              <a:rPr lang="ru-RU" dirty="0" err="1"/>
              <a:t>Вища</a:t>
            </a:r>
            <a:r>
              <a:rPr lang="ru-RU" dirty="0"/>
              <a:t> школа, 2000. - С. 217-237.</a:t>
            </a:r>
          </a:p>
          <a:p>
            <a:pPr algn="just"/>
            <a:r>
              <a:rPr lang="ru-RU" dirty="0"/>
              <a:t>6.1.3.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гігієна</a:t>
            </a:r>
            <a:r>
              <a:rPr lang="ru-RU" dirty="0"/>
              <a:t>. </a:t>
            </a:r>
            <a:r>
              <a:rPr lang="ru-RU" dirty="0" err="1"/>
              <a:t>посібник</a:t>
            </a:r>
            <a:r>
              <a:rPr lang="ru-RU" dirty="0"/>
              <a:t> для </a:t>
            </a:r>
            <a:r>
              <a:rPr lang="ru-RU" dirty="0" err="1"/>
              <a:t>практичних</a:t>
            </a:r>
            <a:r>
              <a:rPr lang="ru-RU" dirty="0"/>
              <a:t>зайняти. /</a:t>
            </a:r>
            <a:r>
              <a:rPr lang="ru-RU" dirty="0" err="1"/>
              <a:t>І.І.Даценко</a:t>
            </a:r>
            <a:r>
              <a:rPr lang="ru-RU" dirty="0"/>
              <a:t>, </a:t>
            </a:r>
            <a:r>
              <a:rPr lang="ru-RU" dirty="0" err="1"/>
              <a:t>О.Б.Денісюк</a:t>
            </a:r>
            <a:r>
              <a:rPr lang="ru-RU" dirty="0"/>
              <a:t>, </a:t>
            </a:r>
            <a:r>
              <a:rPr lang="ru-RU" dirty="0" err="1"/>
              <a:t>С.Л.Долошіцькій</a:t>
            </a:r>
            <a:r>
              <a:rPr lang="ru-RU" dirty="0"/>
              <a:t> / За ред. </a:t>
            </a:r>
            <a:r>
              <a:rPr lang="ru-RU" dirty="0" err="1"/>
              <a:t>І.І.Даценко</a:t>
            </a:r>
            <a:r>
              <a:rPr lang="ru-RU" dirty="0"/>
              <a:t>. -</a:t>
            </a:r>
            <a:r>
              <a:rPr lang="ru-RU" dirty="0" err="1"/>
              <a:t>Львів</a:t>
            </a:r>
            <a:r>
              <a:rPr lang="ru-RU" dirty="0"/>
              <a:t>: </a:t>
            </a:r>
            <a:r>
              <a:rPr lang="ru-RU" dirty="0" err="1"/>
              <a:t>Світ</a:t>
            </a:r>
            <a:r>
              <a:rPr lang="ru-RU" dirty="0"/>
              <a:t>, 1992. - С. 13-17.</a:t>
            </a:r>
          </a:p>
          <a:p>
            <a:pPr algn="just"/>
            <a:r>
              <a:rPr lang="ru-RU" dirty="0"/>
              <a:t>6.1.4. </a:t>
            </a:r>
            <a:r>
              <a:rPr lang="ru-RU" dirty="0" err="1"/>
              <a:t>Габович</a:t>
            </a:r>
            <a:r>
              <a:rPr lang="ru-RU" dirty="0"/>
              <a:t> Р.Д., </a:t>
            </a:r>
            <a:r>
              <a:rPr lang="ru-RU" dirty="0" err="1"/>
              <a:t>Познанський</a:t>
            </a:r>
            <a:r>
              <a:rPr lang="ru-RU" dirty="0"/>
              <a:t> С.С., </a:t>
            </a:r>
            <a:r>
              <a:rPr lang="ru-RU" dirty="0" err="1"/>
              <a:t>Шахбазян</a:t>
            </a:r>
            <a:r>
              <a:rPr lang="ru-RU" dirty="0"/>
              <a:t>Г.Х. Гігієна. - К .:</a:t>
            </a:r>
            <a:r>
              <a:rPr lang="ru-RU" dirty="0" err="1"/>
              <a:t>Вища</a:t>
            </a:r>
            <a:r>
              <a:rPr lang="ru-RU" dirty="0"/>
              <a:t> школа, 1983. - С. 36-40, 121-123, 203-207, 270-, 284-285.</a:t>
            </a:r>
          </a:p>
          <a:p>
            <a:pPr algn="just"/>
            <a:r>
              <a:rPr lang="ru-RU" dirty="0"/>
              <a:t>6.1.5. </a:t>
            </a:r>
            <a:r>
              <a:rPr lang="ru-RU" dirty="0" err="1"/>
              <a:t>Мінх</a:t>
            </a:r>
            <a:r>
              <a:rPr lang="ru-RU" dirty="0"/>
              <a:t>А.А. Методи гігієнічних досліджень. - М .: Медицина, 1971. - С. 11-18.</a:t>
            </a:r>
          </a:p>
          <a:p>
            <a:pPr algn="just"/>
            <a:r>
              <a:rPr lang="ru-RU" dirty="0"/>
              <a:t>6.1.6. Лекція.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b="1" dirty="0"/>
              <a:t>6.2. Додаткова: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6.2.1. Даценко І.І.</a:t>
            </a:r>
            <a:r>
              <a:rPr lang="ru-RU" dirty="0" err="1"/>
              <a:t>Габович</a:t>
            </a:r>
            <a:r>
              <a:rPr lang="ru-RU" dirty="0"/>
              <a:t> Р.Д.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и </a:t>
            </a:r>
            <a:r>
              <a:rPr lang="ru-RU" dirty="0" err="1"/>
              <a:t>тропічної</a:t>
            </a:r>
            <a:r>
              <a:rPr lang="ru-RU" dirty="0"/>
              <a:t> </a:t>
            </a:r>
            <a:r>
              <a:rPr lang="ru-RU" dirty="0" err="1"/>
              <a:t>гігієні</a:t>
            </a:r>
            <a:r>
              <a:rPr lang="ru-RU" dirty="0"/>
              <a:t>. - К .:</a:t>
            </a:r>
            <a:r>
              <a:rPr lang="ru-RU" dirty="0" err="1"/>
              <a:t>здоров'я</a:t>
            </a:r>
            <a:r>
              <a:rPr lang="ru-RU" dirty="0"/>
              <a:t>, 1995. - С. 22-31, 296-297.</a:t>
            </a:r>
          </a:p>
          <a:p>
            <a:pPr algn="just"/>
            <a:r>
              <a:rPr lang="ru-RU" dirty="0"/>
              <a:t>6.2.2. ГОСТ 12.1.005-88. "Загальні санітарно-гігієнічні вимоги до повітря робочої зони».</a:t>
            </a:r>
          </a:p>
        </p:txBody>
      </p:sp>
    </p:spTree>
    <p:extLst>
      <p:ext uri="{BB962C8B-B14F-4D97-AF65-F5344CB8AC3E}">
        <p14:creationId xmlns:p14="http://schemas.microsoft.com/office/powerpoint/2010/main" val="3833967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961" y="0"/>
            <a:ext cx="104550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7. Оснащення заняття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>
              <a:buFont typeface="+mj-lt"/>
              <a:buAutoNum type="arabicPeriod"/>
            </a:pPr>
            <a:r>
              <a:rPr lang="ru-RU" dirty="0"/>
              <a:t>Термометри (спиртові, ртутні, </a:t>
            </a:r>
            <a:r>
              <a:rPr lang="ru-RU" dirty="0" err="1"/>
              <a:t>Електротермометрія</a:t>
            </a:r>
            <a:r>
              <a:rPr lang="ru-RU" dirty="0"/>
              <a:t>, Максимальний, мінімальний, пристінковий).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Психрометри (станційний Августа, аспіраційний </a:t>
            </a:r>
            <a:r>
              <a:rPr lang="ru-RU" dirty="0" err="1"/>
              <a:t>Ассмана</a:t>
            </a:r>
            <a:r>
              <a:rPr lang="ru-RU" dirty="0"/>
              <a:t>).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Гігрометри (власний, мембранний).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Барометр.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Самописці (барограф, термограф, Гігрограф).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Актинометр.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Таблиця насичених водяної пари.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Завдання для студентів за оцінкою температурно-вологісного режиму приміщень.</a:t>
            </a:r>
          </a:p>
        </p:txBody>
      </p:sp>
    </p:spTree>
    <p:extLst>
      <p:ext uri="{BB962C8B-B14F-4D97-AF65-F5344CB8AC3E}">
        <p14:creationId xmlns:p14="http://schemas.microsoft.com/office/powerpoint/2010/main" val="3373895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Цикл </a:t>
            </a:r>
            <a:r>
              <a:rPr lang="ru-RU" dirty="0" err="1"/>
              <a:t>трикарбонових</a:t>
            </a:r>
            <a:r>
              <a:rPr lang="ru-RU" dirty="0"/>
              <a:t> </a:t>
            </a:r>
            <a:r>
              <a:rPr lang="ru-RU" dirty="0" smtClean="0"/>
              <a:t>кислот як </a:t>
            </a:r>
            <a:r>
              <a:rPr lang="ru-RU" dirty="0" err="1" smtClean="0"/>
              <a:t>хімічний</a:t>
            </a:r>
            <a:r>
              <a:rPr lang="ru-RU" dirty="0" smtClean="0"/>
              <a:t> </a:t>
            </a:r>
            <a:r>
              <a:rPr lang="ru-RU" dirty="0" err="1" smtClean="0"/>
              <a:t>механізм</a:t>
            </a:r>
            <a:r>
              <a:rPr lang="ru-RU" dirty="0" smtClean="0"/>
              <a:t> </a:t>
            </a:r>
            <a:r>
              <a:rPr lang="ru-RU" dirty="0" err="1" smtClean="0"/>
              <a:t>теплопроукції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9404722" cy="4805082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Цикл </a:t>
            </a:r>
            <a:r>
              <a:rPr lang="ru-RU" b="1" i="1" dirty="0" err="1"/>
              <a:t>трикарбо́нових</a:t>
            </a:r>
            <a:r>
              <a:rPr lang="ru-RU" b="1" i="1" dirty="0"/>
              <a:t> </a:t>
            </a:r>
            <a:r>
              <a:rPr lang="ru-RU" b="1" i="1" dirty="0" err="1"/>
              <a:t>кисло́т</a:t>
            </a:r>
            <a:r>
              <a:rPr lang="ru-RU" b="1" i="1" dirty="0"/>
              <a:t> </a:t>
            </a:r>
            <a:r>
              <a:rPr lang="ru-RU" b="1" dirty="0"/>
              <a:t>(цикл </a:t>
            </a:r>
            <a:r>
              <a:rPr lang="ru-RU" b="1" dirty="0" err="1"/>
              <a:t>Кре́бса</a:t>
            </a:r>
            <a:r>
              <a:rPr lang="ru-RU" b="1" dirty="0"/>
              <a:t>, </a:t>
            </a:r>
            <a:r>
              <a:rPr lang="ru-RU" b="1" dirty="0" err="1"/>
              <a:t>цитра́тний</a:t>
            </a:r>
            <a:r>
              <a:rPr lang="ru-RU" b="1" dirty="0"/>
              <a:t> цикл) </a:t>
            </a:r>
            <a:r>
              <a:rPr lang="ru-RU" dirty="0"/>
              <a:t>— центральна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шляху </a:t>
            </a:r>
            <a:r>
              <a:rPr lang="ru-RU" dirty="0" err="1"/>
              <a:t>катаболізму</a:t>
            </a:r>
            <a:r>
              <a:rPr lang="ru-RU" dirty="0"/>
              <a:t>, </a:t>
            </a:r>
            <a:r>
              <a:rPr lang="ru-RU" dirty="0" err="1"/>
              <a:t>циклічний</a:t>
            </a:r>
            <a:r>
              <a:rPr lang="ru-RU" dirty="0"/>
              <a:t> </a:t>
            </a:r>
            <a:r>
              <a:rPr lang="ru-RU" dirty="0" err="1"/>
              <a:t>біохімічний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аеробних</a:t>
            </a:r>
            <a:r>
              <a:rPr lang="ru-RU" dirty="0"/>
              <a:t> </a:t>
            </a:r>
            <a:r>
              <a:rPr lang="ru-RU" dirty="0" err="1"/>
              <a:t>організмів</a:t>
            </a:r>
            <a:r>
              <a:rPr lang="ru-RU" dirty="0"/>
              <a:t>, в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перетворення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- і </a:t>
            </a:r>
            <a:r>
              <a:rPr lang="ru-RU" dirty="0" err="1"/>
              <a:t>трьохвуглецевих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як </a:t>
            </a:r>
            <a:r>
              <a:rPr lang="ru-RU" dirty="0" err="1"/>
              <a:t>проміжні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в </a:t>
            </a:r>
            <a:r>
              <a:rPr lang="ru-RU" dirty="0" err="1"/>
              <a:t>живих</a:t>
            </a:r>
            <a:r>
              <a:rPr lang="ru-RU" dirty="0"/>
              <a:t> </a:t>
            </a:r>
            <a:r>
              <a:rPr lang="ru-RU" dirty="0" err="1"/>
              <a:t>організмах</a:t>
            </a:r>
            <a:r>
              <a:rPr lang="ru-RU" dirty="0"/>
              <a:t> при </a:t>
            </a:r>
            <a:r>
              <a:rPr lang="ru-RU" dirty="0" err="1"/>
              <a:t>розпаді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, </a:t>
            </a:r>
            <a:r>
              <a:rPr lang="ru-RU" dirty="0" err="1"/>
              <a:t>жирів</a:t>
            </a:r>
            <a:r>
              <a:rPr lang="ru-RU" dirty="0"/>
              <a:t> і </a:t>
            </a:r>
            <a:r>
              <a:rPr lang="ru-RU" dirty="0" err="1"/>
              <a:t>білків</a:t>
            </a:r>
            <a:r>
              <a:rPr lang="ru-RU" dirty="0"/>
              <a:t>, до </a:t>
            </a:r>
            <a:r>
              <a:rPr lang="en-US" dirty="0"/>
              <a:t>CO2. </a:t>
            </a:r>
            <a:r>
              <a:rPr lang="ru-RU" dirty="0"/>
              <a:t>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звільнений</a:t>
            </a:r>
            <a:r>
              <a:rPr lang="ru-RU" dirty="0"/>
              <a:t> </a:t>
            </a:r>
            <a:r>
              <a:rPr lang="ru-RU" dirty="0" err="1"/>
              <a:t>водень</a:t>
            </a:r>
            <a:r>
              <a:rPr lang="ru-RU" dirty="0"/>
              <a:t> </a:t>
            </a:r>
            <a:r>
              <a:rPr lang="ru-RU" dirty="0" err="1"/>
              <a:t>прямує</a:t>
            </a:r>
            <a:r>
              <a:rPr lang="ru-RU" dirty="0"/>
              <a:t> в </a:t>
            </a:r>
            <a:r>
              <a:rPr lang="ru-RU" dirty="0" err="1"/>
              <a:t>ланцюг</a:t>
            </a:r>
            <a:r>
              <a:rPr lang="ru-RU" dirty="0"/>
              <a:t> </a:t>
            </a:r>
            <a:r>
              <a:rPr lang="ru-RU" dirty="0" err="1"/>
              <a:t>тканинного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де </a:t>
            </a:r>
            <a:r>
              <a:rPr lang="ru-RU" dirty="0" err="1"/>
              <a:t>надалі</a:t>
            </a:r>
            <a:r>
              <a:rPr lang="ru-RU" dirty="0"/>
              <a:t> </a:t>
            </a:r>
            <a:r>
              <a:rPr lang="ru-RU" dirty="0" err="1"/>
              <a:t>окислюється</a:t>
            </a:r>
            <a:r>
              <a:rPr lang="ru-RU" dirty="0"/>
              <a:t> до води, </a:t>
            </a:r>
            <a:r>
              <a:rPr lang="ru-RU" dirty="0" err="1"/>
              <a:t>беручи</a:t>
            </a:r>
            <a:r>
              <a:rPr lang="ru-RU" dirty="0"/>
              <a:t> </a:t>
            </a:r>
            <a:r>
              <a:rPr lang="ru-RU" dirty="0" err="1"/>
              <a:t>безпосередню</a:t>
            </a:r>
            <a:r>
              <a:rPr lang="ru-RU" dirty="0"/>
              <a:t> участь в </a:t>
            </a:r>
            <a:r>
              <a:rPr lang="ru-RU" dirty="0" err="1"/>
              <a:t>синтезі</a:t>
            </a:r>
            <a:r>
              <a:rPr lang="ru-RU" dirty="0"/>
              <a:t> </a:t>
            </a:r>
            <a:r>
              <a:rPr lang="ru-RU" dirty="0" err="1"/>
              <a:t>універсального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— </a:t>
            </a:r>
            <a:r>
              <a:rPr lang="ru-RU" b="1" dirty="0"/>
              <a:t>АТФ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Цикл Кребса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ключовий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кисень</a:t>
            </a:r>
            <a:r>
              <a:rPr lang="ru-RU" dirty="0"/>
              <a:t> (</a:t>
            </a:r>
            <a:r>
              <a:rPr lang="ru-RU" dirty="0" err="1"/>
              <a:t>аеробне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), центр </a:t>
            </a:r>
            <a:r>
              <a:rPr lang="ru-RU" dirty="0" err="1"/>
              <a:t>перетину</a:t>
            </a:r>
            <a:r>
              <a:rPr lang="ru-RU" dirty="0"/>
              <a:t> </a:t>
            </a:r>
            <a:r>
              <a:rPr lang="ru-RU" dirty="0" err="1"/>
              <a:t>безлічі</a:t>
            </a:r>
            <a:r>
              <a:rPr lang="ru-RU" dirty="0"/>
              <a:t> </a:t>
            </a:r>
            <a:r>
              <a:rPr lang="ru-RU" dirty="0" err="1"/>
              <a:t>метаболічних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. </a:t>
            </a:r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значної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ролі</a:t>
            </a:r>
            <a:r>
              <a:rPr lang="ru-RU" dirty="0"/>
              <a:t> циклу </a:t>
            </a:r>
            <a:r>
              <a:rPr lang="ru-RU" dirty="0" err="1"/>
              <a:t>відводиться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і </a:t>
            </a:r>
            <a:r>
              <a:rPr lang="ru-RU" dirty="0" err="1"/>
              <a:t>істотна</a:t>
            </a:r>
            <a:r>
              <a:rPr lang="ru-RU" dirty="0"/>
              <a:t> пластична </a:t>
            </a:r>
            <a:r>
              <a:rPr lang="ru-RU" dirty="0" err="1"/>
              <a:t>функція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важливе</a:t>
            </a:r>
            <a:r>
              <a:rPr lang="ru-RU" dirty="0"/>
              <a:t> </a:t>
            </a:r>
            <a:r>
              <a:rPr lang="ru-RU" dirty="0" err="1"/>
              <a:t>джерело</a:t>
            </a:r>
            <a:r>
              <a:rPr lang="ru-RU" dirty="0"/>
              <a:t> молекул-</a:t>
            </a:r>
            <a:r>
              <a:rPr lang="ru-RU" dirty="0" err="1"/>
              <a:t>попередників</a:t>
            </a:r>
            <a:r>
              <a:rPr lang="ru-RU" dirty="0"/>
              <a:t>, з </a:t>
            </a:r>
            <a:r>
              <a:rPr lang="ru-RU" dirty="0" err="1"/>
              <a:t>яких</a:t>
            </a:r>
            <a:r>
              <a:rPr lang="ru-RU" dirty="0"/>
              <a:t> в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біохімічних</a:t>
            </a:r>
            <a:r>
              <a:rPr lang="ru-RU" dirty="0"/>
              <a:t> </a:t>
            </a:r>
            <a:r>
              <a:rPr lang="ru-RU" dirty="0" err="1"/>
              <a:t>перетворень</a:t>
            </a:r>
            <a:r>
              <a:rPr lang="ru-RU" dirty="0"/>
              <a:t> </a:t>
            </a:r>
            <a:r>
              <a:rPr lang="ru-RU" dirty="0" err="1"/>
              <a:t>синтезуються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 для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, як </a:t>
            </a:r>
            <a:r>
              <a:rPr lang="ru-RU" dirty="0" err="1"/>
              <a:t>амінокислоти</a:t>
            </a:r>
            <a:r>
              <a:rPr lang="ru-RU" dirty="0"/>
              <a:t>, </a:t>
            </a:r>
            <a:r>
              <a:rPr lang="ru-RU" dirty="0" err="1"/>
              <a:t>вуглеводи</a:t>
            </a:r>
            <a:r>
              <a:rPr lang="ru-RU" dirty="0"/>
              <a:t>, </a:t>
            </a:r>
            <a:r>
              <a:rPr lang="ru-RU" dirty="0" err="1"/>
              <a:t>жирні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363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Цикл </a:t>
            </a:r>
            <a:r>
              <a:rPr lang="ru-RU" dirty="0" err="1"/>
              <a:t>трикарбонових</a:t>
            </a:r>
            <a:r>
              <a:rPr lang="ru-RU" dirty="0"/>
              <a:t> </a:t>
            </a:r>
            <a:r>
              <a:rPr lang="ru-RU" dirty="0" smtClean="0"/>
              <a:t>кислот як </a:t>
            </a:r>
            <a:r>
              <a:rPr lang="ru-RU" dirty="0" err="1" smtClean="0"/>
              <a:t>хімічний</a:t>
            </a:r>
            <a:r>
              <a:rPr lang="ru-RU" dirty="0" smtClean="0"/>
              <a:t> </a:t>
            </a:r>
            <a:r>
              <a:rPr lang="ru-RU" dirty="0" err="1" smtClean="0"/>
              <a:t>механізм</a:t>
            </a:r>
            <a:r>
              <a:rPr lang="ru-RU" dirty="0" smtClean="0"/>
              <a:t> </a:t>
            </a:r>
            <a:r>
              <a:rPr lang="ru-RU" dirty="0" err="1" smtClean="0"/>
              <a:t>теплопроукції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9404722" cy="4805082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b="1" dirty="0"/>
              <a:t>Цикл </a:t>
            </a:r>
            <a:r>
              <a:rPr lang="ru-RU" b="1" dirty="0" err="1"/>
              <a:t>перетворення</a:t>
            </a:r>
            <a:r>
              <a:rPr lang="ru-RU" b="1" dirty="0"/>
              <a:t> </a:t>
            </a:r>
            <a:r>
              <a:rPr lang="ru-RU" b="1" dirty="0" err="1"/>
              <a:t>лимонної</a:t>
            </a:r>
            <a:r>
              <a:rPr lang="ru-RU" b="1" dirty="0"/>
              <a:t> </a:t>
            </a:r>
            <a:r>
              <a:rPr lang="ru-RU" b="1" dirty="0" err="1"/>
              <a:t>кислоти</a:t>
            </a:r>
            <a:r>
              <a:rPr lang="ru-RU" b="1" dirty="0"/>
              <a:t> </a:t>
            </a:r>
            <a:r>
              <a:rPr lang="ru-RU" dirty="0"/>
              <a:t>в </a:t>
            </a:r>
            <a:r>
              <a:rPr lang="ru-RU" dirty="0" err="1"/>
              <a:t>живих</a:t>
            </a:r>
            <a:r>
              <a:rPr lang="ru-RU" dirty="0"/>
              <a:t> </a:t>
            </a:r>
            <a:r>
              <a:rPr lang="ru-RU" dirty="0" err="1"/>
              <a:t>клітинах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відкритий</a:t>
            </a:r>
            <a:r>
              <a:rPr lang="ru-RU" dirty="0"/>
              <a:t> і </a:t>
            </a:r>
            <a:r>
              <a:rPr lang="ru-RU" dirty="0" err="1"/>
              <a:t>вивчений</a:t>
            </a:r>
            <a:r>
              <a:rPr lang="ru-RU" dirty="0"/>
              <a:t> </a:t>
            </a:r>
            <a:r>
              <a:rPr lang="ru-RU" dirty="0" err="1"/>
              <a:t>німецьким</a:t>
            </a:r>
            <a:r>
              <a:rPr lang="ru-RU" dirty="0"/>
              <a:t> </a:t>
            </a:r>
            <a:r>
              <a:rPr lang="ru-RU" dirty="0" err="1"/>
              <a:t>біохіміком</a:t>
            </a:r>
            <a:r>
              <a:rPr lang="ru-RU" dirty="0"/>
              <a:t> Гансом Кребсом, за </a:t>
            </a:r>
            <a:r>
              <a:rPr lang="ru-RU" dirty="0" err="1"/>
              <a:t>цю</a:t>
            </a:r>
            <a:r>
              <a:rPr lang="ru-RU" dirty="0"/>
              <a:t> свою роботу </a:t>
            </a:r>
            <a:r>
              <a:rPr lang="ru-RU" dirty="0" err="1"/>
              <a:t>він</a:t>
            </a:r>
            <a:r>
              <a:rPr lang="ru-RU" dirty="0"/>
              <a:t> (</a:t>
            </a:r>
            <a:r>
              <a:rPr lang="ru-RU" dirty="0" err="1"/>
              <a:t>спільно</a:t>
            </a:r>
            <a:r>
              <a:rPr lang="ru-RU" dirty="0"/>
              <a:t> з </a:t>
            </a:r>
            <a:r>
              <a:rPr lang="ru-RU" dirty="0" err="1"/>
              <a:t>Фріцем</a:t>
            </a:r>
            <a:r>
              <a:rPr lang="ru-RU" dirty="0"/>
              <a:t> </a:t>
            </a:r>
            <a:r>
              <a:rPr lang="ru-RU" dirty="0" err="1"/>
              <a:t>Ліпманом</a:t>
            </a:r>
            <a:r>
              <a:rPr lang="ru-RU" dirty="0"/>
              <a:t>)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удостоєний</a:t>
            </a:r>
            <a:r>
              <a:rPr lang="ru-RU" dirty="0"/>
              <a:t> </a:t>
            </a:r>
            <a:r>
              <a:rPr lang="ru-RU" dirty="0" err="1"/>
              <a:t>Нобелівської</a:t>
            </a:r>
            <a:r>
              <a:rPr lang="ru-RU" dirty="0"/>
              <a:t> </a:t>
            </a:r>
            <a:r>
              <a:rPr lang="ru-RU" dirty="0" err="1"/>
              <a:t>премії</a:t>
            </a:r>
            <a:r>
              <a:rPr lang="ru-RU" dirty="0"/>
              <a:t> з </a:t>
            </a:r>
            <a:r>
              <a:rPr lang="ru-RU" dirty="0" err="1"/>
              <a:t>фізіології</a:t>
            </a:r>
            <a:r>
              <a:rPr lang="ru-RU" dirty="0"/>
              <a:t> та </a:t>
            </a:r>
            <a:r>
              <a:rPr lang="ru-RU" dirty="0" err="1"/>
              <a:t>медицини</a:t>
            </a:r>
            <a:r>
              <a:rPr lang="ru-RU" dirty="0"/>
              <a:t> 1953 року.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еукаріотів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циклу Кребса </a:t>
            </a:r>
            <a:r>
              <a:rPr lang="ru-RU" dirty="0" err="1"/>
              <a:t>протікають</a:t>
            </a:r>
            <a:r>
              <a:rPr lang="ru-RU" dirty="0"/>
              <a:t> </a:t>
            </a:r>
            <a:r>
              <a:rPr lang="ru-RU" b="1" dirty="0" err="1"/>
              <a:t>усередині</a:t>
            </a:r>
            <a:r>
              <a:rPr lang="ru-RU" b="1" dirty="0"/>
              <a:t> </a:t>
            </a:r>
            <a:r>
              <a:rPr lang="ru-RU" b="1" dirty="0" err="1"/>
              <a:t>мітохондрій</a:t>
            </a:r>
            <a:r>
              <a:rPr lang="ru-RU" dirty="0"/>
              <a:t>, </a:t>
            </a:r>
            <a:r>
              <a:rPr lang="ru-RU" dirty="0" err="1"/>
              <a:t>причому</a:t>
            </a:r>
            <a:r>
              <a:rPr lang="ru-RU" dirty="0"/>
              <a:t> </a:t>
            </a:r>
            <a:r>
              <a:rPr lang="ru-RU" dirty="0" err="1"/>
              <a:t>ферменти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каталізують</a:t>
            </a:r>
            <a:r>
              <a:rPr lang="ru-RU" dirty="0"/>
              <a:t>, </a:t>
            </a:r>
            <a:r>
              <a:rPr lang="ru-RU" dirty="0" err="1"/>
              <a:t>окрім</a:t>
            </a:r>
            <a:r>
              <a:rPr lang="ru-RU" dirty="0"/>
              <a:t> одного, </a:t>
            </a:r>
            <a:r>
              <a:rPr lang="ru-RU" dirty="0" err="1"/>
              <a:t>знаходяться</a:t>
            </a:r>
            <a:r>
              <a:rPr lang="ru-RU" dirty="0"/>
              <a:t> у </a:t>
            </a:r>
            <a:r>
              <a:rPr lang="ru-RU" dirty="0" err="1"/>
              <a:t>вільному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в </a:t>
            </a:r>
            <a:r>
              <a:rPr lang="ru-RU" dirty="0" err="1"/>
              <a:t>мітохондріальному</a:t>
            </a:r>
            <a:r>
              <a:rPr lang="ru-RU" dirty="0"/>
              <a:t> </a:t>
            </a:r>
            <a:r>
              <a:rPr lang="ru-RU" dirty="0" err="1"/>
              <a:t>матриксі</a:t>
            </a:r>
            <a:r>
              <a:rPr lang="ru-RU" dirty="0"/>
              <a:t>, </a:t>
            </a:r>
            <a:r>
              <a:rPr lang="ru-RU" dirty="0" err="1"/>
              <a:t>виняток</a:t>
            </a:r>
            <a:r>
              <a:rPr lang="ru-RU" dirty="0"/>
              <a:t> </a:t>
            </a:r>
            <a:r>
              <a:rPr lang="ru-RU" dirty="0" err="1"/>
              <a:t>складає</a:t>
            </a:r>
            <a:r>
              <a:rPr lang="ru-RU" dirty="0"/>
              <a:t> </a:t>
            </a:r>
            <a:r>
              <a:rPr lang="ru-RU" dirty="0" err="1"/>
              <a:t>сукцинатдегідрогеназа</a:t>
            </a:r>
            <a:r>
              <a:rPr lang="ru-RU" dirty="0"/>
              <a:t>, яка </a:t>
            </a:r>
            <a:r>
              <a:rPr lang="ru-RU" dirty="0" err="1"/>
              <a:t>локалізується</a:t>
            </a:r>
            <a:r>
              <a:rPr lang="ru-RU" dirty="0"/>
              <a:t> на </a:t>
            </a:r>
            <a:r>
              <a:rPr lang="ru-RU" dirty="0" err="1"/>
              <a:t>внутрішній</a:t>
            </a:r>
            <a:r>
              <a:rPr lang="ru-RU" dirty="0"/>
              <a:t> </a:t>
            </a:r>
            <a:r>
              <a:rPr lang="ru-RU" dirty="0" err="1"/>
              <a:t>мітохондріальній</a:t>
            </a:r>
            <a:r>
              <a:rPr lang="ru-RU" dirty="0"/>
              <a:t> </a:t>
            </a:r>
            <a:r>
              <a:rPr lang="ru-RU" dirty="0" err="1"/>
              <a:t>мембрані</a:t>
            </a:r>
            <a:r>
              <a:rPr lang="ru-RU" dirty="0"/>
              <a:t>, </a:t>
            </a:r>
            <a:r>
              <a:rPr lang="ru-RU" dirty="0" err="1"/>
              <a:t>вбудовуючись</a:t>
            </a:r>
            <a:r>
              <a:rPr lang="ru-RU" dirty="0"/>
              <a:t> в </a:t>
            </a:r>
            <a:r>
              <a:rPr lang="ru-RU" dirty="0" err="1"/>
              <a:t>ліпідний</a:t>
            </a:r>
            <a:r>
              <a:rPr lang="ru-RU" dirty="0"/>
              <a:t> </a:t>
            </a:r>
            <a:r>
              <a:rPr lang="ru-RU" dirty="0" err="1"/>
              <a:t>бішар</a:t>
            </a:r>
            <a:r>
              <a:rPr lang="ru-RU" dirty="0"/>
              <a:t>. У </a:t>
            </a:r>
            <a:r>
              <a:rPr lang="ru-RU" dirty="0" err="1"/>
              <a:t>прокаріотів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циклу </a:t>
            </a:r>
            <a:r>
              <a:rPr lang="ru-RU" dirty="0" err="1"/>
              <a:t>протікають</a:t>
            </a:r>
            <a:r>
              <a:rPr lang="ru-RU" dirty="0"/>
              <a:t> в </a:t>
            </a:r>
            <a:r>
              <a:rPr lang="ru-RU" dirty="0" err="1"/>
              <a:t>цитоплазмі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0363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93" y="0"/>
            <a:ext cx="7362970" cy="6858000"/>
          </a:xfr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756007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1977" y="386366"/>
            <a:ext cx="8877876" cy="5862033"/>
          </a:xfrm>
        </p:spPr>
        <p:txBody>
          <a:bodyPr>
            <a:normAutofit/>
          </a:bodyPr>
          <a:lstStyle/>
          <a:p>
            <a:r>
              <a:rPr lang="ru-RU" b="1" u="sng" dirty="0" err="1"/>
              <a:t>Теплообмін</a:t>
            </a:r>
            <a:r>
              <a:rPr lang="ru-RU" b="1" u="sng" dirty="0"/>
              <a:t> (теплопередача) </a:t>
            </a:r>
            <a:r>
              <a:rPr lang="ru-RU" dirty="0"/>
              <a:t>— </a:t>
            </a:r>
            <a:r>
              <a:rPr lang="ru-RU" dirty="0" err="1"/>
              <a:t>фізичний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передавання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певної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теплоти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з </a:t>
            </a:r>
            <a:r>
              <a:rPr lang="ru-RU" dirty="0" err="1"/>
              <a:t>вищою</a:t>
            </a:r>
            <a:r>
              <a:rPr lang="ru-RU" dirty="0"/>
              <a:t> температурою до </a:t>
            </a:r>
            <a:r>
              <a:rPr lang="ru-RU" dirty="0" err="1"/>
              <a:t>тіла</a:t>
            </a:r>
            <a:r>
              <a:rPr lang="ru-RU" dirty="0"/>
              <a:t> з </a:t>
            </a:r>
            <a:r>
              <a:rPr lang="ru-RU" dirty="0" err="1"/>
              <a:t>нижчою</a:t>
            </a:r>
            <a:r>
              <a:rPr lang="ru-RU" dirty="0"/>
              <a:t> температурою до </a:t>
            </a:r>
            <a:r>
              <a:rPr lang="ru-RU" dirty="0" err="1"/>
              <a:t>настання</a:t>
            </a:r>
            <a:r>
              <a:rPr lang="ru-RU" dirty="0"/>
              <a:t> </a:t>
            </a:r>
            <a:r>
              <a:rPr lang="ru-RU" dirty="0" err="1"/>
              <a:t>термодинамічної</a:t>
            </a:r>
            <a:r>
              <a:rPr lang="ru-RU" dirty="0"/>
              <a:t> </a:t>
            </a:r>
            <a:r>
              <a:rPr lang="ru-RU" dirty="0" err="1"/>
              <a:t>рівноваги</a:t>
            </a:r>
            <a:r>
              <a:rPr lang="ru-RU" dirty="0"/>
              <a:t>. Не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зупинити</a:t>
            </a:r>
            <a:r>
              <a:rPr lang="ru-RU" dirty="0"/>
              <a:t> передачу тепла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сусідніми</a:t>
            </a:r>
            <a:r>
              <a:rPr lang="ru-RU" dirty="0"/>
              <a:t> </a:t>
            </a:r>
            <a:r>
              <a:rPr lang="ru-RU" dirty="0" err="1"/>
              <a:t>об'єктами</a:t>
            </a:r>
            <a:r>
              <a:rPr lang="ru-RU" dirty="0"/>
              <a:t> з </a:t>
            </a:r>
            <a:r>
              <a:rPr lang="ru-RU" dirty="0" err="1"/>
              <a:t>різними</a:t>
            </a:r>
            <a:r>
              <a:rPr lang="ru-RU" dirty="0"/>
              <a:t> температурами —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сповільнити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 err="1"/>
              <a:t>Одиницею</a:t>
            </a:r>
            <a:r>
              <a:rPr lang="ru-RU" b="1" dirty="0"/>
              <a:t> </a:t>
            </a:r>
            <a:r>
              <a:rPr lang="ru-RU" b="1" dirty="0" err="1"/>
              <a:t>вимірювання</a:t>
            </a:r>
            <a:r>
              <a:rPr lang="ru-RU" b="1" dirty="0"/>
              <a:t> </a:t>
            </a:r>
            <a:r>
              <a:rPr lang="ru-RU" b="1" dirty="0" err="1"/>
              <a:t>теплової</a:t>
            </a:r>
            <a:r>
              <a:rPr lang="ru-RU" b="1" dirty="0"/>
              <a:t> </a:t>
            </a:r>
            <a:r>
              <a:rPr lang="ru-RU" b="1" dirty="0" err="1"/>
              <a:t>енергії</a:t>
            </a:r>
            <a:r>
              <a:rPr lang="ru-RU" b="1" dirty="0"/>
              <a:t> в </a:t>
            </a:r>
            <a:r>
              <a:rPr lang="ru-RU" b="1" dirty="0" err="1"/>
              <a:t>системі</a:t>
            </a:r>
            <a:r>
              <a:rPr lang="ru-RU" b="1" dirty="0"/>
              <a:t> СІ є Джоуль </a:t>
            </a:r>
            <a:r>
              <a:rPr lang="ru-RU" dirty="0"/>
              <a:t>(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використовувалась</a:t>
            </a:r>
            <a:r>
              <a:rPr lang="ru-RU" dirty="0"/>
              <a:t> </a:t>
            </a:r>
            <a:r>
              <a:rPr lang="ru-RU" dirty="0" err="1"/>
              <a:t>калорія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b="1" dirty="0"/>
              <a:t>Є три </a:t>
            </a:r>
            <a:r>
              <a:rPr lang="ru-RU" b="1" dirty="0" err="1"/>
              <a:t>види</a:t>
            </a:r>
            <a:r>
              <a:rPr lang="ru-RU" b="1" dirty="0"/>
              <a:t> </a:t>
            </a:r>
            <a:r>
              <a:rPr lang="ru-RU" b="1" dirty="0" err="1"/>
              <a:t>теплообміну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i="1" dirty="0" err="1" smtClean="0"/>
              <a:t>теплопровідність</a:t>
            </a:r>
            <a:r>
              <a:rPr lang="ru-RU" i="1" dirty="0"/>
              <a:t>, </a:t>
            </a:r>
            <a:endParaRPr lang="ru-RU" i="1" dirty="0" smtClean="0"/>
          </a:p>
          <a:p>
            <a:r>
              <a:rPr lang="ru-RU" i="1" dirty="0" err="1" smtClean="0"/>
              <a:t>конвекція</a:t>
            </a:r>
            <a:r>
              <a:rPr lang="ru-RU" i="1" dirty="0"/>
              <a:t>, </a:t>
            </a:r>
            <a:endParaRPr lang="ru-RU" i="1" dirty="0" smtClean="0"/>
          </a:p>
          <a:p>
            <a:r>
              <a:rPr lang="ru-RU" i="1" dirty="0" err="1" smtClean="0"/>
              <a:t>випромінення</a:t>
            </a:r>
            <a:r>
              <a:rPr lang="ru-RU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8542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492" y="0"/>
            <a:ext cx="9023797" cy="6858000"/>
          </a:xfrm>
        </p:spPr>
      </p:pic>
    </p:spTree>
    <p:extLst>
      <p:ext uri="{BB962C8B-B14F-4D97-AF65-F5344CB8AC3E}">
        <p14:creationId xmlns:p14="http://schemas.microsoft.com/office/powerpoint/2010/main" val="2690872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0"/>
            <a:ext cx="9404723" cy="1400530"/>
          </a:xfrm>
        </p:spPr>
        <p:txBody>
          <a:bodyPr/>
          <a:lstStyle/>
          <a:p>
            <a:r>
              <a:rPr lang="ru-RU" dirty="0" err="1"/>
              <a:t>Теплопровідність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004552"/>
            <a:ext cx="9403742" cy="5853448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теплопровідністю</a:t>
            </a:r>
            <a:r>
              <a:rPr lang="ru-RU" dirty="0"/>
              <a:t> ми </a:t>
            </a:r>
            <a:r>
              <a:rPr lang="ru-RU" dirty="0" err="1"/>
              <a:t>стикаємося</a:t>
            </a:r>
            <a:r>
              <a:rPr lang="ru-RU" dirty="0"/>
              <a:t> </a:t>
            </a:r>
            <a:r>
              <a:rPr lang="ru-RU" dirty="0" err="1"/>
              <a:t>щоразу</a:t>
            </a:r>
            <a:r>
              <a:rPr lang="ru-RU" dirty="0"/>
              <a:t>, коли </a:t>
            </a:r>
            <a:r>
              <a:rPr lang="ru-RU" dirty="0" err="1"/>
              <a:t>визначаємо</a:t>
            </a:r>
            <a:r>
              <a:rPr lang="ru-RU" dirty="0"/>
              <a:t> на </a:t>
            </a:r>
            <a:r>
              <a:rPr lang="ru-RU" dirty="0" err="1"/>
              <a:t>дотик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нагрітості</a:t>
            </a:r>
            <a:r>
              <a:rPr lang="ru-RU" dirty="0"/>
              <a:t> </a:t>
            </a:r>
            <a:r>
              <a:rPr lang="ru-RU" dirty="0" err="1"/>
              <a:t>якогось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коли </a:t>
            </a:r>
            <a:r>
              <a:rPr lang="ru-RU" dirty="0" err="1"/>
              <a:t>опускаємо</a:t>
            </a:r>
            <a:r>
              <a:rPr lang="ru-RU" dirty="0"/>
              <a:t> </a:t>
            </a:r>
            <a:r>
              <a:rPr lang="ru-RU" dirty="0" err="1"/>
              <a:t>металеву</a:t>
            </a:r>
            <a:r>
              <a:rPr lang="ru-RU" dirty="0"/>
              <a:t> ложку в </a:t>
            </a:r>
            <a:r>
              <a:rPr lang="ru-RU" dirty="0" err="1"/>
              <a:t>гарячий</a:t>
            </a:r>
            <a:r>
              <a:rPr lang="ru-RU" dirty="0"/>
              <a:t> чай, ложка </a:t>
            </a:r>
            <a:r>
              <a:rPr lang="ru-RU" dirty="0" err="1"/>
              <a:t>нагрівається</a:t>
            </a:r>
            <a:r>
              <a:rPr lang="ru-RU" dirty="0"/>
              <a:t> не </a:t>
            </a:r>
            <a:r>
              <a:rPr lang="ru-RU" dirty="0" err="1"/>
              <a:t>відразу</a:t>
            </a:r>
            <a:r>
              <a:rPr lang="ru-RU" dirty="0"/>
              <a:t>, а </a:t>
            </a:r>
            <a:r>
              <a:rPr lang="ru-RU" dirty="0" err="1"/>
              <a:t>поступово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вода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вищу</a:t>
            </a:r>
            <a:r>
              <a:rPr lang="ru-RU" dirty="0"/>
              <a:t> температуру, </a:t>
            </a:r>
            <a:r>
              <a:rPr lang="ru-RU" dirty="0" err="1"/>
              <a:t>ніж</a:t>
            </a:r>
            <a:r>
              <a:rPr lang="ru-RU" dirty="0"/>
              <a:t> ложка, і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молекули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більшу</a:t>
            </a:r>
            <a:r>
              <a:rPr lang="ru-RU" dirty="0"/>
              <a:t> </a:t>
            </a:r>
            <a:r>
              <a:rPr lang="ru-RU" dirty="0" err="1"/>
              <a:t>кінетичну</a:t>
            </a:r>
            <a:r>
              <a:rPr lang="ru-RU" dirty="0"/>
              <a:t> </a:t>
            </a:r>
            <a:r>
              <a:rPr lang="ru-RU" dirty="0" err="1"/>
              <a:t>енергію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того, як ложку опустили у воду, </a:t>
            </a:r>
            <a:r>
              <a:rPr lang="ru-RU" dirty="0" err="1"/>
              <a:t>молекули</a:t>
            </a:r>
            <a:r>
              <a:rPr lang="ru-RU" dirty="0"/>
              <a:t> води передали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кінетичної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атомам </a:t>
            </a:r>
            <a:r>
              <a:rPr lang="ru-RU" dirty="0" err="1"/>
              <a:t>металу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Поступово</a:t>
            </a:r>
            <a:r>
              <a:rPr lang="ru-RU" dirty="0"/>
              <a:t> температура води і </a:t>
            </a:r>
            <a:r>
              <a:rPr lang="ru-RU" dirty="0" err="1"/>
              <a:t>кінетична</a:t>
            </a:r>
            <a:r>
              <a:rPr lang="ru-RU" dirty="0"/>
              <a:t> </a:t>
            </a:r>
            <a:r>
              <a:rPr lang="ru-RU" dirty="0" err="1"/>
              <a:t>енергія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молекул </a:t>
            </a:r>
            <a:r>
              <a:rPr lang="ru-RU" dirty="0" err="1"/>
              <a:t>зменшуватимуться</a:t>
            </a:r>
            <a:r>
              <a:rPr lang="ru-RU" dirty="0"/>
              <a:t>, а температура ложки і </a:t>
            </a:r>
            <a:r>
              <a:rPr lang="ru-RU" dirty="0" err="1"/>
              <a:t>кінетична</a:t>
            </a:r>
            <a:r>
              <a:rPr lang="ru-RU" dirty="0"/>
              <a:t> </a:t>
            </a:r>
            <a:r>
              <a:rPr lang="ru-RU" dirty="0" err="1"/>
              <a:t>енергія</a:t>
            </a:r>
            <a:r>
              <a:rPr lang="ru-RU" dirty="0"/>
              <a:t> </a:t>
            </a:r>
            <a:r>
              <a:rPr lang="ru-RU" dirty="0" err="1"/>
              <a:t>атомів</a:t>
            </a:r>
            <a:r>
              <a:rPr lang="ru-RU" dirty="0"/>
              <a:t> </a:t>
            </a:r>
            <a:r>
              <a:rPr lang="ru-RU" dirty="0" err="1"/>
              <a:t>металу</a:t>
            </a:r>
            <a:r>
              <a:rPr lang="ru-RU" dirty="0"/>
              <a:t> </a:t>
            </a:r>
            <a:r>
              <a:rPr lang="ru-RU" dirty="0" err="1"/>
              <a:t>збільшуватимуться</a:t>
            </a:r>
            <a:r>
              <a:rPr lang="ru-RU" dirty="0"/>
              <a:t> аж до </a:t>
            </a:r>
            <a:r>
              <a:rPr lang="ru-RU" dirty="0" err="1"/>
              <a:t>вирівнювання</a:t>
            </a:r>
            <a:r>
              <a:rPr lang="ru-RU" dirty="0"/>
              <a:t> температур води і ложки.</a:t>
            </a:r>
          </a:p>
          <a:p>
            <a:endParaRPr lang="ru-RU" dirty="0"/>
          </a:p>
          <a:p>
            <a:r>
              <a:rPr lang="ru-RU" b="1" dirty="0" err="1"/>
              <a:t>Теплопровідність</a:t>
            </a:r>
            <a:r>
              <a:rPr lang="ru-RU" dirty="0"/>
              <a:t> </a:t>
            </a:r>
            <a:r>
              <a:rPr lang="ru-RU" b="1" dirty="0"/>
              <a:t>—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явище</a:t>
            </a:r>
            <a:r>
              <a:rPr lang="ru-RU" b="1" dirty="0"/>
              <a:t> </a:t>
            </a:r>
            <a:r>
              <a:rPr lang="ru-RU" b="1" dirty="0" err="1"/>
              <a:t>передачі</a:t>
            </a:r>
            <a:r>
              <a:rPr lang="ru-RU" b="1" dirty="0"/>
              <a:t> </a:t>
            </a:r>
            <a:r>
              <a:rPr lang="ru-RU" b="1" dirty="0" err="1"/>
              <a:t>внутрішньої</a:t>
            </a:r>
            <a:r>
              <a:rPr lang="ru-RU" b="1" dirty="0"/>
              <a:t> </a:t>
            </a:r>
            <a:r>
              <a:rPr lang="ru-RU" b="1" dirty="0" err="1"/>
              <a:t>енергії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однієї</a:t>
            </a:r>
            <a:r>
              <a:rPr lang="ru-RU" b="1" dirty="0"/>
              <a:t> </a:t>
            </a:r>
            <a:r>
              <a:rPr lang="ru-RU" b="1" dirty="0" err="1"/>
              <a:t>частини</a:t>
            </a:r>
            <a:r>
              <a:rPr lang="ru-RU" b="1" dirty="0"/>
              <a:t> </a:t>
            </a:r>
            <a:r>
              <a:rPr lang="ru-RU" b="1" dirty="0" err="1"/>
              <a:t>тіла</a:t>
            </a:r>
            <a:r>
              <a:rPr lang="ru-RU" b="1" dirty="0"/>
              <a:t> до </a:t>
            </a:r>
            <a:r>
              <a:rPr lang="ru-RU" b="1" dirty="0" err="1"/>
              <a:t>іншої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одного </a:t>
            </a:r>
            <a:r>
              <a:rPr lang="ru-RU" b="1" dirty="0" err="1"/>
              <a:t>тіла</a:t>
            </a:r>
            <a:r>
              <a:rPr lang="ru-RU" b="1" dirty="0"/>
              <a:t> до </a:t>
            </a:r>
            <a:r>
              <a:rPr lang="ru-RU" b="1" dirty="0" err="1"/>
              <a:t>іншого</a:t>
            </a:r>
            <a:r>
              <a:rPr lang="ru-RU" b="1" dirty="0"/>
              <a:t> за </a:t>
            </a:r>
            <a:r>
              <a:rPr lang="ru-RU" b="1" dirty="0" err="1"/>
              <a:t>їхнього</a:t>
            </a:r>
            <a:r>
              <a:rPr lang="ru-RU" b="1" dirty="0"/>
              <a:t> </a:t>
            </a:r>
            <a:r>
              <a:rPr lang="ru-RU" b="1" dirty="0" err="1"/>
              <a:t>безпосереднього</a:t>
            </a:r>
            <a:r>
              <a:rPr lang="ru-RU" b="1" dirty="0"/>
              <a:t> контакту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Зауважимо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за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теплопровідності</a:t>
            </a:r>
            <a:r>
              <a:rPr lang="ru-RU" dirty="0"/>
              <a:t> не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перенесення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.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різну</a:t>
            </a:r>
            <a:r>
              <a:rPr lang="ru-RU" dirty="0"/>
              <a:t> </a:t>
            </a:r>
            <a:r>
              <a:rPr lang="ru-RU" dirty="0" err="1"/>
              <a:t>теплопровідність</a:t>
            </a:r>
            <a:r>
              <a:rPr lang="ru-RU" dirty="0"/>
              <a:t>. Так, метали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тепло, </a:t>
            </a:r>
            <a:r>
              <a:rPr lang="ru-RU" dirty="0" err="1"/>
              <a:t>ніж</a:t>
            </a:r>
            <a:r>
              <a:rPr lang="ru-RU" dirty="0"/>
              <a:t> дерево, тому ручки </a:t>
            </a:r>
            <a:r>
              <a:rPr lang="ru-RU" dirty="0" err="1"/>
              <a:t>сковорідок</a:t>
            </a:r>
            <a:r>
              <a:rPr lang="ru-RU" dirty="0"/>
              <a:t> </a:t>
            </a:r>
            <a:r>
              <a:rPr lang="ru-RU" dirty="0" err="1"/>
              <a:t>виготовляють</a:t>
            </a:r>
            <a:r>
              <a:rPr lang="ru-RU" dirty="0"/>
              <a:t> з дерева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пластмас</a:t>
            </a:r>
            <a:r>
              <a:rPr lang="ru-RU" dirty="0"/>
              <a:t>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 </a:t>
            </a:r>
            <a:r>
              <a:rPr lang="ru-RU" dirty="0" err="1"/>
              <a:t>високу</a:t>
            </a:r>
            <a:r>
              <a:rPr lang="ru-RU" dirty="0"/>
              <a:t> </a:t>
            </a:r>
            <a:r>
              <a:rPr lang="ru-RU" dirty="0" err="1"/>
              <a:t>теплопровідність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срібло</a:t>
            </a:r>
            <a:r>
              <a:rPr lang="ru-RU" dirty="0"/>
              <a:t> і </a:t>
            </a:r>
            <a:r>
              <a:rPr lang="ru-RU" dirty="0" err="1"/>
              <a:t>мідь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 err="1"/>
              <a:t>Теплопровідність</a:t>
            </a:r>
            <a:r>
              <a:rPr lang="ru-RU" b="1" dirty="0"/>
              <a:t> </a:t>
            </a:r>
            <a:r>
              <a:rPr lang="ru-RU" b="1" dirty="0" err="1"/>
              <a:t>рідин</a:t>
            </a:r>
            <a:r>
              <a:rPr lang="ru-RU" b="1" dirty="0"/>
              <a:t> </a:t>
            </a:r>
            <a:r>
              <a:rPr lang="ru-RU" b="1" dirty="0" err="1"/>
              <a:t>менша</a:t>
            </a:r>
            <a:r>
              <a:rPr lang="ru-RU" b="1" dirty="0"/>
              <a:t>, </a:t>
            </a:r>
            <a:r>
              <a:rPr lang="ru-RU" b="1" dirty="0" err="1"/>
              <a:t>ніж</a:t>
            </a:r>
            <a:r>
              <a:rPr lang="ru-RU" b="1" dirty="0"/>
              <a:t> </a:t>
            </a:r>
            <a:r>
              <a:rPr lang="ru-RU" b="1" dirty="0" err="1"/>
              <a:t>теплопровідність</a:t>
            </a:r>
            <a:r>
              <a:rPr lang="ru-RU" b="1" dirty="0"/>
              <a:t> </a:t>
            </a:r>
            <a:r>
              <a:rPr lang="ru-RU" b="1" dirty="0" err="1"/>
              <a:t>металів</a:t>
            </a:r>
            <a:r>
              <a:rPr lang="ru-RU" dirty="0"/>
              <a:t>. Добре </a:t>
            </a:r>
            <a:r>
              <a:rPr lang="ru-RU" dirty="0" err="1"/>
              <a:t>відомо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низьку</a:t>
            </a:r>
            <a:r>
              <a:rPr lang="ru-RU" dirty="0"/>
              <a:t> </a:t>
            </a:r>
            <a:r>
              <a:rPr lang="ru-RU" dirty="0" err="1"/>
              <a:t>теплопровідність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хутро</a:t>
            </a:r>
            <a:r>
              <a:rPr lang="ru-RU" dirty="0"/>
              <a:t>, </a:t>
            </a:r>
            <a:r>
              <a:rPr lang="ru-RU" dirty="0" err="1"/>
              <a:t>вовна</a:t>
            </a:r>
            <a:r>
              <a:rPr lang="ru-RU" dirty="0"/>
              <a:t>, пух, синтепон, </a:t>
            </a:r>
            <a:r>
              <a:rPr lang="ru-RU" dirty="0" err="1"/>
              <a:t>оскільки</a:t>
            </a:r>
            <a:r>
              <a:rPr lang="ru-RU" dirty="0"/>
              <a:t> пори в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матеріалах</a:t>
            </a:r>
            <a:r>
              <a:rPr lang="ru-RU" dirty="0"/>
              <a:t> </a:t>
            </a:r>
            <a:r>
              <a:rPr lang="ru-RU" dirty="0" err="1"/>
              <a:t>заповнені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 і мало </a:t>
            </a:r>
            <a:r>
              <a:rPr lang="ru-RU" dirty="0" err="1"/>
              <a:t>проводять</a:t>
            </a:r>
            <a:r>
              <a:rPr lang="ru-RU" dirty="0"/>
              <a:t> тепло. Тому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для </a:t>
            </a:r>
            <a:r>
              <a:rPr lang="ru-RU" dirty="0" err="1"/>
              <a:t>пошиття</a:t>
            </a:r>
            <a:r>
              <a:rPr lang="ru-RU" dirty="0"/>
              <a:t> </a:t>
            </a:r>
            <a:r>
              <a:rPr lang="ru-RU" dirty="0" err="1"/>
              <a:t>зимового</a:t>
            </a:r>
            <a:r>
              <a:rPr lang="ru-RU" dirty="0"/>
              <a:t> </a:t>
            </a:r>
            <a:r>
              <a:rPr lang="ru-RU" dirty="0" err="1"/>
              <a:t>одягу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3265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Конвекція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293" y="1537764"/>
            <a:ext cx="8946541" cy="5004704"/>
          </a:xfrm>
        </p:spPr>
        <p:txBody>
          <a:bodyPr/>
          <a:lstStyle/>
          <a:p>
            <a:r>
              <a:rPr lang="ru-RU" dirty="0" err="1"/>
              <a:t>Наступний</a:t>
            </a:r>
            <a:r>
              <a:rPr lang="ru-RU" dirty="0"/>
              <a:t> вид </a:t>
            </a:r>
            <a:r>
              <a:rPr lang="ru-RU" dirty="0" err="1"/>
              <a:t>теплообміну</a:t>
            </a:r>
            <a:r>
              <a:rPr lang="ru-RU" dirty="0"/>
              <a:t> — </a:t>
            </a:r>
            <a:r>
              <a:rPr lang="ru-RU" dirty="0" err="1"/>
              <a:t>конвекція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конвекції</a:t>
            </a:r>
            <a:r>
              <a:rPr lang="ru-RU" dirty="0"/>
              <a:t> </a:t>
            </a:r>
            <a:r>
              <a:rPr lang="ru-RU" dirty="0" err="1"/>
              <a:t>енергія</a:t>
            </a:r>
            <a:r>
              <a:rPr lang="ru-RU" dirty="0"/>
              <a:t> переноситься потоками газу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. У </a:t>
            </a:r>
            <a:r>
              <a:rPr lang="ru-RU" dirty="0" err="1"/>
              <a:t>твердих</a:t>
            </a:r>
            <a:r>
              <a:rPr lang="ru-RU" dirty="0"/>
              <a:t> </a:t>
            </a:r>
            <a:r>
              <a:rPr lang="ru-RU" dirty="0" err="1"/>
              <a:t>тілах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теплообміну</a:t>
            </a:r>
            <a:r>
              <a:rPr lang="ru-RU" dirty="0"/>
              <a:t> </a:t>
            </a:r>
            <a:r>
              <a:rPr lang="ru-RU" dirty="0" err="1"/>
              <a:t>неможливий</a:t>
            </a:r>
            <a:r>
              <a:rPr lang="ru-RU" dirty="0"/>
              <a:t>. </a:t>
            </a:r>
            <a:r>
              <a:rPr lang="ru-RU" dirty="0" err="1"/>
              <a:t>Конвекція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таких </a:t>
            </a:r>
            <a:r>
              <a:rPr lang="ru-RU" dirty="0" err="1"/>
              <a:t>явищ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, як </a:t>
            </a:r>
            <a:r>
              <a:rPr lang="ru-RU" dirty="0" err="1"/>
              <a:t>вітер</a:t>
            </a:r>
            <a:r>
              <a:rPr lang="ru-RU" dirty="0"/>
              <a:t>, </a:t>
            </a:r>
            <a:r>
              <a:rPr lang="ru-RU" dirty="0" err="1"/>
              <a:t>теплі</a:t>
            </a:r>
            <a:r>
              <a:rPr lang="ru-RU" dirty="0"/>
              <a:t> й </a:t>
            </a:r>
            <a:r>
              <a:rPr lang="ru-RU" dirty="0" err="1"/>
              <a:t>холодні</a:t>
            </a:r>
            <a:r>
              <a:rPr lang="ru-RU" dirty="0"/>
              <a:t> </a:t>
            </a:r>
            <a:r>
              <a:rPr lang="ru-RU" dirty="0" err="1"/>
              <a:t>течії</a:t>
            </a:r>
            <a:r>
              <a:rPr lang="ru-RU" dirty="0"/>
              <a:t> в океанах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b="1" dirty="0" err="1"/>
              <a:t>природну</a:t>
            </a:r>
            <a:r>
              <a:rPr lang="ru-RU" b="1" dirty="0"/>
              <a:t> </a:t>
            </a:r>
            <a:r>
              <a:rPr lang="ru-RU" b="1" dirty="0" err="1" smtClean="0"/>
              <a:t>конвекцію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b="1" dirty="0" err="1"/>
              <a:t>вимушену</a:t>
            </a:r>
            <a:r>
              <a:rPr lang="ru-RU" b="1" dirty="0"/>
              <a:t> </a:t>
            </a:r>
            <a:r>
              <a:rPr lang="ru-RU" b="1" dirty="0" err="1"/>
              <a:t>конвекцію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, коли,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нерівномірно</a:t>
            </a:r>
            <a:r>
              <a:rPr lang="ru-RU" dirty="0"/>
              <a:t> </a:t>
            </a:r>
            <a:r>
              <a:rPr lang="ru-RU" dirty="0" err="1"/>
              <a:t>нагріту</a:t>
            </a:r>
            <a:r>
              <a:rPr lang="ru-RU" dirty="0"/>
              <a:t> </a:t>
            </a:r>
            <a:r>
              <a:rPr lang="ru-RU" dirty="0" err="1"/>
              <a:t>рідину</a:t>
            </a:r>
            <a:r>
              <a:rPr lang="ru-RU" dirty="0"/>
              <a:t> </a:t>
            </a:r>
            <a:r>
              <a:rPr lang="ru-RU" dirty="0" err="1"/>
              <a:t>перемішують</a:t>
            </a:r>
            <a:r>
              <a:rPr lang="ru-RU" dirty="0"/>
              <a:t> </a:t>
            </a:r>
            <a:r>
              <a:rPr lang="ru-RU" dirty="0" err="1"/>
              <a:t>мішалкою</a:t>
            </a:r>
            <a:r>
              <a:rPr lang="ru-RU" dirty="0"/>
              <a:t>. </a:t>
            </a:r>
            <a:r>
              <a:rPr lang="ru-RU" dirty="0" err="1"/>
              <a:t>Конвекція</a:t>
            </a:r>
            <a:r>
              <a:rPr lang="ru-RU" dirty="0"/>
              <a:t>, як і </a:t>
            </a:r>
            <a:r>
              <a:rPr lang="ru-RU" dirty="0" err="1"/>
              <a:t>теплопровідність</a:t>
            </a:r>
            <a:r>
              <a:rPr lang="ru-RU" dirty="0"/>
              <a:t>, широко </a:t>
            </a:r>
            <a:r>
              <a:rPr lang="ru-RU" dirty="0" err="1"/>
              <a:t>використовується</a:t>
            </a:r>
            <a:r>
              <a:rPr lang="ru-RU" dirty="0"/>
              <a:t> в </a:t>
            </a:r>
            <a:r>
              <a:rPr lang="ru-RU" dirty="0" err="1"/>
              <a:t>побуті</a:t>
            </a:r>
            <a:r>
              <a:rPr lang="ru-RU" dirty="0"/>
              <a:t>.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конвекції</a:t>
            </a:r>
            <a:r>
              <a:rPr lang="ru-RU" dirty="0"/>
              <a:t> </a:t>
            </a:r>
            <a:r>
              <a:rPr lang="ru-RU" dirty="0" err="1"/>
              <a:t>нагрівається</a:t>
            </a:r>
            <a:r>
              <a:rPr lang="ru-RU" dirty="0"/>
              <a:t> </a:t>
            </a:r>
            <a:r>
              <a:rPr lang="ru-RU" dirty="0" err="1"/>
              <a:t>рідина</a:t>
            </a:r>
            <a:r>
              <a:rPr lang="ru-RU" dirty="0"/>
              <a:t> в </a:t>
            </a:r>
            <a:r>
              <a:rPr lang="ru-RU" dirty="0" err="1"/>
              <a:t>посудині</a:t>
            </a:r>
            <a:r>
              <a:rPr lang="ru-RU" dirty="0"/>
              <a:t>, яка </a:t>
            </a:r>
            <a:r>
              <a:rPr lang="ru-RU" dirty="0" err="1"/>
              <a:t>стоїть</a:t>
            </a:r>
            <a:r>
              <a:rPr lang="ru-RU" dirty="0"/>
              <a:t> на </a:t>
            </a:r>
            <a:r>
              <a:rPr lang="ru-RU" dirty="0" err="1"/>
              <a:t>гарячій</a:t>
            </a:r>
            <a:r>
              <a:rPr lang="ru-RU" dirty="0"/>
              <a:t> </a:t>
            </a:r>
            <a:r>
              <a:rPr lang="ru-RU" dirty="0" err="1"/>
              <a:t>плиті</a:t>
            </a:r>
            <a:r>
              <a:rPr lang="ru-RU" dirty="0"/>
              <a:t>, </a:t>
            </a:r>
            <a:r>
              <a:rPr lang="ru-RU" dirty="0" err="1"/>
              <a:t>обігріваються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1932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Випромінення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90918"/>
            <a:ext cx="6117466" cy="4908997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Випромінення</a:t>
            </a:r>
            <a:r>
              <a:rPr lang="ru-RU" b="1" dirty="0"/>
              <a:t> (</a:t>
            </a:r>
            <a:r>
              <a:rPr lang="ru-RU" b="1" dirty="0" err="1"/>
              <a:t>променевий</a:t>
            </a:r>
            <a:r>
              <a:rPr lang="ru-RU" b="1" dirty="0"/>
              <a:t> </a:t>
            </a:r>
            <a:r>
              <a:rPr lang="ru-RU" b="1" dirty="0" err="1"/>
              <a:t>теплообмін</a:t>
            </a:r>
            <a:r>
              <a:rPr lang="ru-RU" dirty="0"/>
              <a:t>), </a:t>
            </a:r>
            <a:r>
              <a:rPr lang="ru-RU" dirty="0" err="1"/>
              <a:t>подібно</a:t>
            </a:r>
            <a:r>
              <a:rPr lang="ru-RU" dirty="0"/>
              <a:t> до </a:t>
            </a:r>
            <a:r>
              <a:rPr lang="ru-RU" dirty="0" err="1"/>
              <a:t>теплопровідності</a:t>
            </a:r>
            <a:r>
              <a:rPr lang="ru-RU" dirty="0"/>
              <a:t> та </a:t>
            </a:r>
            <a:r>
              <a:rPr lang="ru-RU" dirty="0" err="1"/>
              <a:t>конвекції</a:t>
            </a:r>
            <a:r>
              <a:rPr lang="ru-RU" dirty="0"/>
              <a:t>, є видом </a:t>
            </a:r>
            <a:r>
              <a:rPr lang="ru-RU" dirty="0" err="1"/>
              <a:t>теплообміну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Випроміненням</a:t>
            </a:r>
            <a:r>
              <a:rPr lang="ru-RU" dirty="0"/>
              <a:t> </a:t>
            </a:r>
            <a:r>
              <a:rPr lang="ru-RU" dirty="0" err="1"/>
              <a:t>енергія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передаватися</a:t>
            </a:r>
            <a:r>
              <a:rPr lang="ru-RU" dirty="0"/>
              <a:t> на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відстані</a:t>
            </a:r>
            <a:r>
              <a:rPr lang="ru-RU" dirty="0"/>
              <a:t> і не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тілами</a:t>
            </a:r>
            <a:r>
              <a:rPr lang="ru-RU" dirty="0"/>
              <a:t>. </a:t>
            </a:r>
            <a:r>
              <a:rPr lang="ru-RU" dirty="0" err="1"/>
              <a:t>Яскравий</a:t>
            </a:r>
            <a:r>
              <a:rPr lang="ru-RU" dirty="0"/>
              <a:t> приклад — </a:t>
            </a:r>
            <a:r>
              <a:rPr lang="ru-RU" dirty="0" err="1"/>
              <a:t>випромінення</a:t>
            </a:r>
            <a:r>
              <a:rPr lang="ru-RU" dirty="0"/>
              <a:t> </a:t>
            </a:r>
            <a:r>
              <a:rPr lang="ru-RU" dirty="0" err="1"/>
              <a:t>Сонця</a:t>
            </a:r>
            <a:r>
              <a:rPr lang="ru-RU" dirty="0"/>
              <a:t>, яке </a:t>
            </a:r>
            <a:r>
              <a:rPr lang="ru-RU" dirty="0" err="1"/>
              <a:t>досягає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, </a:t>
            </a:r>
            <a:r>
              <a:rPr lang="ru-RU" dirty="0" err="1"/>
              <a:t>проходячи</a:t>
            </a:r>
            <a:r>
              <a:rPr lang="ru-RU" dirty="0"/>
              <a:t> </a:t>
            </a:r>
            <a:r>
              <a:rPr lang="ru-RU" dirty="0" err="1"/>
              <a:t>відстань</a:t>
            </a:r>
            <a:r>
              <a:rPr lang="ru-RU" dirty="0"/>
              <a:t> 149 000 000 км </a:t>
            </a:r>
            <a:r>
              <a:rPr lang="ru-RU" dirty="0" err="1"/>
              <a:t>крізь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безповітряний</a:t>
            </a:r>
            <a:r>
              <a:rPr lang="ru-RU" dirty="0"/>
              <a:t> </a:t>
            </a:r>
            <a:r>
              <a:rPr lang="ru-RU" dirty="0" err="1"/>
              <a:t>простір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Енергію</a:t>
            </a:r>
            <a:r>
              <a:rPr lang="ru-RU" dirty="0"/>
              <a:t> </a:t>
            </a:r>
            <a:r>
              <a:rPr lang="ru-RU" dirty="0" err="1"/>
              <a:t>випромінюють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— і сильно, і слабо </a:t>
            </a:r>
            <a:r>
              <a:rPr lang="ru-RU" dirty="0" err="1"/>
              <a:t>нагріті</a:t>
            </a:r>
            <a:r>
              <a:rPr lang="ru-RU" dirty="0"/>
              <a:t>. Чим </a:t>
            </a:r>
            <a:r>
              <a:rPr lang="ru-RU" dirty="0" err="1"/>
              <a:t>вища</a:t>
            </a:r>
            <a:r>
              <a:rPr lang="ru-RU" dirty="0"/>
              <a:t> температура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випромінює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466" y="1390918"/>
            <a:ext cx="6136067" cy="460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28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518" y="1133343"/>
            <a:ext cx="4018209" cy="4877874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Існують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комбіновані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теплообміну</a:t>
            </a:r>
            <a:r>
              <a:rPr lang="ru-RU" dirty="0"/>
              <a:t>. </a:t>
            </a:r>
            <a:r>
              <a:rPr lang="ru-RU" dirty="0" err="1"/>
              <a:t>Основні</a:t>
            </a:r>
            <a:r>
              <a:rPr lang="ru-RU" dirty="0"/>
              <a:t> з них:</a:t>
            </a:r>
          </a:p>
          <a:p>
            <a:endParaRPr lang="ru-RU" dirty="0"/>
          </a:p>
          <a:p>
            <a:r>
              <a:rPr lang="ru-RU" b="1" dirty="0" err="1"/>
              <a:t>тепловіддача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конвективний</a:t>
            </a:r>
            <a:r>
              <a:rPr lang="ru-RU" dirty="0"/>
              <a:t> </a:t>
            </a:r>
            <a:r>
              <a:rPr lang="ru-RU" dirty="0" err="1"/>
              <a:t>теплообмін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потоками </a:t>
            </a:r>
            <a:r>
              <a:rPr lang="ru-RU" dirty="0" err="1"/>
              <a:t>рідини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газу та </a:t>
            </a:r>
            <a:r>
              <a:rPr lang="ru-RU" dirty="0" err="1"/>
              <a:t>поверхнею</a:t>
            </a:r>
            <a:r>
              <a:rPr lang="ru-RU" dirty="0"/>
              <a:t> твердого </a:t>
            </a:r>
            <a:r>
              <a:rPr lang="ru-RU" dirty="0" err="1"/>
              <a:t>тіла</a:t>
            </a:r>
            <a:r>
              <a:rPr lang="ru-RU" dirty="0"/>
              <a:t>)</a:t>
            </a:r>
          </a:p>
          <a:p>
            <a:r>
              <a:rPr lang="ru-RU" b="1" dirty="0"/>
              <a:t>теплопередача</a:t>
            </a:r>
            <a:r>
              <a:rPr lang="ru-RU" dirty="0"/>
              <a:t> (</a:t>
            </a:r>
            <a:r>
              <a:rPr lang="ru-RU" dirty="0" err="1"/>
              <a:t>теплообмін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нагрітим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 через </a:t>
            </a:r>
            <a:r>
              <a:rPr lang="ru-RU" dirty="0" err="1"/>
              <a:t>розділяючу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стінку</a:t>
            </a:r>
            <a:r>
              <a:rPr lang="ru-RU" dirty="0"/>
              <a:t> та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нагрітим</a:t>
            </a:r>
            <a:r>
              <a:rPr lang="ru-RU" dirty="0"/>
              <a:t>)</a:t>
            </a:r>
          </a:p>
          <a:p>
            <a:r>
              <a:rPr lang="ru-RU" b="1" dirty="0"/>
              <a:t>конвективно-</a:t>
            </a:r>
            <a:r>
              <a:rPr lang="ru-RU" b="1" dirty="0" err="1"/>
              <a:t>випромінювальне</a:t>
            </a:r>
            <a:r>
              <a:rPr lang="ru-RU" b="1" dirty="0"/>
              <a:t> </a:t>
            </a:r>
            <a:r>
              <a:rPr lang="ru-RU" b="1" dirty="0" err="1"/>
              <a:t>перенесення</a:t>
            </a:r>
            <a:r>
              <a:rPr lang="ru-RU" b="1" dirty="0"/>
              <a:t> тепла </a:t>
            </a:r>
            <a:r>
              <a:rPr lang="ru-RU" dirty="0"/>
              <a:t>(</a:t>
            </a:r>
            <a:r>
              <a:rPr lang="ru-RU" dirty="0" err="1"/>
              <a:t>спільна</a:t>
            </a:r>
            <a:r>
              <a:rPr lang="ru-RU" dirty="0"/>
              <a:t> </a:t>
            </a:r>
            <a:r>
              <a:rPr lang="ru-RU" dirty="0" err="1"/>
              <a:t>перенесення</a:t>
            </a:r>
            <a:r>
              <a:rPr lang="ru-RU" dirty="0"/>
              <a:t> тепла </a:t>
            </a:r>
            <a:r>
              <a:rPr lang="ru-RU" dirty="0" err="1"/>
              <a:t>конвекцією</a:t>
            </a:r>
            <a:r>
              <a:rPr lang="ru-RU" dirty="0"/>
              <a:t> та </a:t>
            </a:r>
            <a:r>
              <a:rPr lang="ru-RU" dirty="0" err="1"/>
              <a:t>випроміненням</a:t>
            </a:r>
            <a:r>
              <a:rPr lang="ru-RU" dirty="0"/>
              <a:t>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635" y="1171982"/>
            <a:ext cx="6091707" cy="456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23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Вплив</a:t>
            </a:r>
            <a:r>
              <a:rPr lang="ru-RU" dirty="0" smtClean="0"/>
              <a:t> </a:t>
            </a:r>
            <a:r>
              <a:rPr lang="ru-RU" dirty="0" err="1" smtClean="0"/>
              <a:t>мікроклімату</a:t>
            </a:r>
            <a:r>
              <a:rPr lang="ru-RU" dirty="0" smtClean="0"/>
              <a:t> на </a:t>
            </a:r>
            <a:r>
              <a:rPr lang="ru-RU" dirty="0" err="1" smtClean="0"/>
              <a:t>теплорегуляцію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Суттєвий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стан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працездатність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b="1" dirty="0" err="1"/>
              <a:t>мікроклімат</a:t>
            </a:r>
            <a:r>
              <a:rPr lang="ru-RU" b="1" dirty="0"/>
              <a:t> (</a:t>
            </a:r>
            <a:r>
              <a:rPr lang="ru-RU" b="1" dirty="0" err="1"/>
              <a:t>метеорологічні</a:t>
            </a:r>
            <a:r>
              <a:rPr lang="ru-RU" b="1" dirty="0"/>
              <a:t> </a:t>
            </a:r>
            <a:r>
              <a:rPr lang="ru-RU" b="1" dirty="0" err="1"/>
              <a:t>умови</a:t>
            </a:r>
            <a:r>
              <a:rPr lang="ru-RU" b="1" dirty="0"/>
              <a:t>) </a:t>
            </a:r>
            <a:r>
              <a:rPr lang="ru-RU" b="1" dirty="0" err="1"/>
              <a:t>виробничого</a:t>
            </a:r>
            <a:r>
              <a:rPr lang="ru-RU" b="1" dirty="0"/>
              <a:t> </a:t>
            </a:r>
            <a:r>
              <a:rPr lang="ru-RU" b="1" dirty="0" err="1"/>
              <a:t>приміщення</a:t>
            </a:r>
            <a:r>
              <a:rPr lang="ru-RU" dirty="0"/>
              <a:t>,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розуміють</a:t>
            </a:r>
            <a:r>
              <a:rPr lang="ru-RU" dirty="0"/>
              <a:t> </a:t>
            </a:r>
            <a:r>
              <a:rPr lang="ru-RU" dirty="0" err="1"/>
              <a:t>клімат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температурою, </a:t>
            </a:r>
            <a:r>
              <a:rPr lang="ru-RU" dirty="0" err="1"/>
              <a:t>відносною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, </a:t>
            </a:r>
            <a:r>
              <a:rPr lang="ru-RU" dirty="0" err="1"/>
              <a:t>рухом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та </a:t>
            </a:r>
            <a:r>
              <a:rPr lang="ru-RU" dirty="0" err="1"/>
              <a:t>тепловим</a:t>
            </a:r>
            <a:r>
              <a:rPr lang="ru-RU" dirty="0"/>
              <a:t> </a:t>
            </a:r>
            <a:r>
              <a:rPr lang="ru-RU" dirty="0" err="1"/>
              <a:t>випромінюванням</a:t>
            </a:r>
            <a:r>
              <a:rPr lang="ru-RU" dirty="0"/>
              <a:t> </a:t>
            </a:r>
            <a:r>
              <a:rPr lang="ru-RU" dirty="0" err="1"/>
              <a:t>нагрітих</a:t>
            </a:r>
            <a:r>
              <a:rPr lang="ru-RU" dirty="0"/>
              <a:t> </a:t>
            </a:r>
            <a:r>
              <a:rPr lang="ru-RU" dirty="0" err="1"/>
              <a:t>поверхонь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 </a:t>
            </a:r>
            <a:r>
              <a:rPr lang="ru-RU" dirty="0" err="1"/>
              <a:t>сукупності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тепловий</a:t>
            </a:r>
            <a:r>
              <a:rPr lang="ru-RU" dirty="0"/>
              <a:t> стан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трудової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перебуває</a:t>
            </a:r>
            <a:r>
              <a:rPr lang="ru-RU" dirty="0"/>
              <a:t> у </a:t>
            </a:r>
            <a:r>
              <a:rPr lang="ru-RU" dirty="0" err="1"/>
              <a:t>постійній</a:t>
            </a:r>
            <a:r>
              <a:rPr lang="ru-RU" dirty="0"/>
              <a:t> </a:t>
            </a:r>
            <a:r>
              <a:rPr lang="ru-RU" dirty="0" err="1"/>
              <a:t>тепловій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з </a:t>
            </a:r>
            <a:r>
              <a:rPr lang="ru-RU" dirty="0" err="1"/>
              <a:t>виробничим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. За </a:t>
            </a:r>
            <a:r>
              <a:rPr lang="ru-RU" dirty="0" err="1"/>
              <a:t>нормальних</a:t>
            </a:r>
            <a:r>
              <a:rPr lang="ru-RU" dirty="0"/>
              <a:t> </a:t>
            </a:r>
            <a:r>
              <a:rPr lang="ru-RU" dirty="0" err="1"/>
              <a:t>мікрокліматичних</a:t>
            </a:r>
            <a:r>
              <a:rPr lang="ru-RU" dirty="0"/>
              <a:t> умов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,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терморегуляції</a:t>
            </a:r>
            <a:r>
              <a:rPr lang="ru-RU" dirty="0"/>
              <a:t>, </a:t>
            </a:r>
            <a:r>
              <a:rPr lang="ru-RU" dirty="0" err="1"/>
              <a:t>підтримується</a:t>
            </a:r>
            <a:r>
              <a:rPr lang="ru-RU" dirty="0"/>
              <a:t> </a:t>
            </a:r>
            <a:r>
              <a:rPr lang="ru-RU" dirty="0" err="1"/>
              <a:t>постійна</a:t>
            </a:r>
            <a:r>
              <a:rPr lang="ru-RU" dirty="0"/>
              <a:t> температура </a:t>
            </a:r>
            <a:r>
              <a:rPr lang="ru-RU" dirty="0" err="1"/>
              <a:t>тіла</a:t>
            </a:r>
            <a:r>
              <a:rPr lang="ru-RU" dirty="0"/>
              <a:t> (36,6 °С).</a:t>
            </a:r>
          </a:p>
        </p:txBody>
      </p:sp>
    </p:spTree>
    <p:extLst>
      <p:ext uri="{BB962C8B-B14F-4D97-AF65-F5344CB8AC3E}">
        <p14:creationId xmlns:p14="http://schemas.microsoft.com/office/powerpoint/2010/main" val="3049575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1668"/>
            <a:ext cx="9135453" cy="6362163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Кількість</a:t>
            </a:r>
            <a:r>
              <a:rPr lang="ru-RU" dirty="0"/>
              <a:t> тепла,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,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фізичного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, а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тепловіддачі</a:t>
            </a:r>
            <a:r>
              <a:rPr lang="ru-RU" dirty="0"/>
              <a:t> –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мікрокліматичних</a:t>
            </a:r>
            <a:r>
              <a:rPr lang="ru-RU" dirty="0"/>
              <a:t> умов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.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організмом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, в основному,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і </a:t>
            </a:r>
            <a:r>
              <a:rPr lang="ru-RU" dirty="0" err="1"/>
              <a:t>випаровування</a:t>
            </a:r>
            <a:r>
              <a:rPr lang="ru-RU" dirty="0"/>
              <a:t> </a:t>
            </a:r>
            <a:r>
              <a:rPr lang="ru-RU" dirty="0" err="1"/>
              <a:t>вологи</a:t>
            </a:r>
            <a:r>
              <a:rPr lang="ru-RU" dirty="0"/>
              <a:t> з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Чим </a:t>
            </a:r>
            <a:r>
              <a:rPr lang="ru-RU" dirty="0" err="1"/>
              <a:t>нижча</a:t>
            </a:r>
            <a:r>
              <a:rPr lang="ru-RU" dirty="0"/>
              <a:t> температура </a:t>
            </a:r>
            <a:r>
              <a:rPr lang="ru-RU" dirty="0" err="1"/>
              <a:t>повітря</a:t>
            </a:r>
            <a:r>
              <a:rPr lang="ru-RU" dirty="0"/>
              <a:t> і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,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тепла </a:t>
            </a:r>
            <a:r>
              <a:rPr lang="ru-RU" dirty="0" err="1"/>
              <a:t>віддається</a:t>
            </a:r>
            <a:r>
              <a:rPr lang="ru-RU" dirty="0"/>
              <a:t> </a:t>
            </a:r>
            <a:r>
              <a:rPr lang="ru-RU" dirty="0" err="1"/>
              <a:t>випромінюванням</a:t>
            </a:r>
            <a:r>
              <a:rPr lang="ru-RU" dirty="0"/>
              <a:t>. При </a:t>
            </a:r>
            <a:r>
              <a:rPr lang="ru-RU" dirty="0" err="1"/>
              <a:t>високій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значна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тепла </a:t>
            </a:r>
            <a:r>
              <a:rPr lang="ru-RU" dirty="0" err="1"/>
              <a:t>втрачається</a:t>
            </a:r>
            <a:r>
              <a:rPr lang="ru-RU" dirty="0"/>
              <a:t> </a:t>
            </a:r>
            <a:r>
              <a:rPr lang="ru-RU" dirty="0" err="1"/>
              <a:t>випаровуванням</a:t>
            </a:r>
            <a:r>
              <a:rPr lang="ru-RU" dirty="0"/>
              <a:t> поту. Разом з потом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втрачає</a:t>
            </a:r>
            <a:r>
              <a:rPr lang="ru-RU" dirty="0"/>
              <a:t> воду, </a:t>
            </a:r>
            <a:r>
              <a:rPr lang="ru-RU" dirty="0" err="1"/>
              <a:t>вітаміни</a:t>
            </a:r>
            <a:r>
              <a:rPr lang="ru-RU" dirty="0"/>
              <a:t>, </a:t>
            </a:r>
            <a:r>
              <a:rPr lang="ru-RU" dirty="0" err="1"/>
              <a:t>мінеральні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,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збезводнюється</a:t>
            </a:r>
            <a:r>
              <a:rPr lang="ru-RU" dirty="0"/>
              <a:t>, </a:t>
            </a:r>
            <a:r>
              <a:rPr lang="ru-RU" dirty="0" err="1"/>
              <a:t>порушується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 Тому </a:t>
            </a:r>
            <a:r>
              <a:rPr lang="ru-RU" dirty="0" err="1"/>
              <a:t>працівники</a:t>
            </a:r>
            <a:r>
              <a:rPr lang="ru-RU" dirty="0"/>
              <a:t> «</a:t>
            </a:r>
            <a:r>
              <a:rPr lang="ru-RU" dirty="0" err="1"/>
              <a:t>гарячих</a:t>
            </a:r>
            <a:r>
              <a:rPr lang="ru-RU" dirty="0"/>
              <a:t>» </a:t>
            </a:r>
            <a:r>
              <a:rPr lang="ru-RU" dirty="0" err="1"/>
              <a:t>цехів</a:t>
            </a:r>
            <a:r>
              <a:rPr lang="ru-RU" dirty="0"/>
              <a:t> </a:t>
            </a:r>
            <a:r>
              <a:rPr lang="ru-RU" dirty="0" err="1"/>
              <a:t>забезпечуються</a:t>
            </a:r>
            <a:r>
              <a:rPr lang="ru-RU" dirty="0"/>
              <a:t> </a:t>
            </a:r>
            <a:r>
              <a:rPr lang="ru-RU" dirty="0" err="1"/>
              <a:t>газованою</a:t>
            </a:r>
            <a:r>
              <a:rPr lang="ru-RU" dirty="0"/>
              <a:t> </a:t>
            </a:r>
            <a:r>
              <a:rPr lang="ru-RU" dirty="0" err="1"/>
              <a:t>підсоленою</a:t>
            </a:r>
            <a:r>
              <a:rPr lang="ru-RU" dirty="0"/>
              <a:t> водою.</a:t>
            </a:r>
          </a:p>
          <a:p>
            <a:endParaRPr lang="ru-RU" dirty="0"/>
          </a:p>
          <a:p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істотно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віддачу</a:t>
            </a:r>
            <a:r>
              <a:rPr lang="ru-RU" dirty="0"/>
              <a:t> тепла </a:t>
            </a:r>
            <a:r>
              <a:rPr lang="ru-RU" dirty="0" err="1"/>
              <a:t>випаровуванням</a:t>
            </a:r>
            <a:r>
              <a:rPr lang="ru-RU" dirty="0"/>
              <a:t>. Через </a:t>
            </a:r>
            <a:r>
              <a:rPr lang="ru-RU" dirty="0" err="1"/>
              <a:t>високу</a:t>
            </a:r>
            <a:r>
              <a:rPr lang="ru-RU" dirty="0"/>
              <a:t> </a:t>
            </a:r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випаровування</a:t>
            </a:r>
            <a:r>
              <a:rPr lang="ru-RU" dirty="0"/>
              <a:t> </a:t>
            </a:r>
            <a:r>
              <a:rPr lang="ru-RU" dirty="0" err="1"/>
              <a:t>утруднюється</a:t>
            </a:r>
            <a:r>
              <a:rPr lang="ru-RU" dirty="0"/>
              <a:t> і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зменшується</a:t>
            </a:r>
            <a:r>
              <a:rPr lang="ru-RU" dirty="0"/>
              <a:t>.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</a:t>
            </a:r>
            <a:r>
              <a:rPr lang="ru-RU" dirty="0" err="1"/>
              <a:t>покращує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тепловіддачі</a:t>
            </a:r>
            <a:r>
              <a:rPr lang="ru-RU" dirty="0"/>
              <a:t> </a:t>
            </a:r>
            <a:r>
              <a:rPr lang="ru-RU" dirty="0" err="1"/>
              <a:t>випаровуванням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надто</a:t>
            </a:r>
            <a:r>
              <a:rPr lang="ru-RU" dirty="0"/>
              <a:t> </a:t>
            </a:r>
            <a:r>
              <a:rPr lang="ru-RU" dirty="0" err="1"/>
              <a:t>низька</a:t>
            </a:r>
            <a:r>
              <a:rPr lang="ru-RU" dirty="0"/>
              <a:t> </a:t>
            </a:r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висихання</a:t>
            </a:r>
            <a:r>
              <a:rPr lang="ru-RU" dirty="0"/>
              <a:t>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Рухомість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тепловіддачі</a:t>
            </a:r>
            <a:r>
              <a:rPr lang="ru-RU" dirty="0"/>
              <a:t> з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конвекцією</a:t>
            </a:r>
            <a:r>
              <a:rPr lang="ru-RU" dirty="0"/>
              <a:t> і </a:t>
            </a:r>
            <a:r>
              <a:rPr lang="ru-RU" dirty="0" err="1"/>
              <a:t>випаровуванням</a:t>
            </a:r>
            <a:r>
              <a:rPr lang="ru-RU" dirty="0"/>
              <a:t>. У </a:t>
            </a:r>
            <a:r>
              <a:rPr lang="ru-RU" dirty="0" err="1"/>
              <a:t>гарячих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рухомого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до 35 °С </a:t>
            </a:r>
            <a:r>
              <a:rPr lang="ru-RU" dirty="0" err="1"/>
              <a:t>рух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збільшенню</a:t>
            </a:r>
            <a:r>
              <a:rPr lang="ru-RU" dirty="0"/>
              <a:t> </a:t>
            </a:r>
            <a:r>
              <a:rPr lang="ru-RU" dirty="0" err="1"/>
              <a:t>віддачі</a:t>
            </a:r>
            <a:r>
              <a:rPr lang="ru-RU" dirty="0"/>
              <a:t> тепла </a:t>
            </a:r>
            <a:r>
              <a:rPr lang="ru-RU" dirty="0" err="1"/>
              <a:t>організмом</a:t>
            </a:r>
            <a:r>
              <a:rPr lang="ru-RU" dirty="0"/>
              <a:t>. З </a:t>
            </a:r>
            <a:r>
              <a:rPr lang="ru-RU" dirty="0" err="1"/>
              <a:t>підвищенням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рухоме</a:t>
            </a:r>
            <a:r>
              <a:rPr lang="ru-RU" dirty="0"/>
              <a:t> </a:t>
            </a:r>
            <a:r>
              <a:rPr lang="ru-RU" dirty="0" err="1"/>
              <a:t>гаряче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буде </a:t>
            </a:r>
            <a:r>
              <a:rPr lang="ru-RU" dirty="0" err="1"/>
              <a:t>віддавати</a:t>
            </a:r>
            <a:r>
              <a:rPr lang="ru-RU" dirty="0"/>
              <a:t> </a:t>
            </a:r>
            <a:r>
              <a:rPr lang="ru-RU" dirty="0" err="1"/>
              <a:t>своє</a:t>
            </a:r>
            <a:r>
              <a:rPr lang="ru-RU" dirty="0"/>
              <a:t> тепло </a:t>
            </a:r>
            <a:r>
              <a:rPr lang="ru-RU" dirty="0" err="1"/>
              <a:t>тілу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викликаючи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нагрівання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4759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3341" y="193184"/>
            <a:ext cx="8916512" cy="605521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Рухоме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при </a:t>
            </a:r>
            <a:r>
              <a:rPr lang="ru-RU" dirty="0" err="1"/>
              <a:t>низькій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переохолодження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 </a:t>
            </a:r>
            <a:r>
              <a:rPr lang="ru-RU" dirty="0" err="1"/>
              <a:t>Різкі</a:t>
            </a:r>
            <a:r>
              <a:rPr lang="ru-RU" dirty="0"/>
              <a:t> </a:t>
            </a:r>
            <a:r>
              <a:rPr lang="ru-RU" dirty="0" err="1"/>
              <a:t>коливання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, яке </a:t>
            </a:r>
            <a:r>
              <a:rPr lang="ru-RU" dirty="0" err="1"/>
              <a:t>продувається</a:t>
            </a:r>
            <a:r>
              <a:rPr lang="ru-RU" dirty="0"/>
              <a:t> </a:t>
            </a:r>
            <a:r>
              <a:rPr lang="ru-RU" dirty="0" err="1"/>
              <a:t>холодним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 (</a:t>
            </a:r>
            <a:r>
              <a:rPr lang="ru-RU" dirty="0" err="1"/>
              <a:t>протягом</a:t>
            </a:r>
            <a:r>
              <a:rPr lang="ru-RU" dirty="0"/>
              <a:t>),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порушують</a:t>
            </a:r>
            <a:r>
              <a:rPr lang="ru-RU" dirty="0"/>
              <a:t> </a:t>
            </a:r>
            <a:r>
              <a:rPr lang="ru-RU" dirty="0" err="1"/>
              <a:t>терморегуляцію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і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простудні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пристосовуватись</a:t>
            </a:r>
            <a:r>
              <a:rPr lang="ru-RU" dirty="0"/>
              <a:t> до </a:t>
            </a:r>
            <a:r>
              <a:rPr lang="ru-RU" dirty="0" err="1"/>
              <a:t>метеорологічних</a:t>
            </a:r>
            <a:r>
              <a:rPr lang="ru-RU" dirty="0"/>
              <a:t> умов </a:t>
            </a:r>
            <a:r>
              <a:rPr lang="ru-RU" dirty="0" err="1"/>
              <a:t>значні</a:t>
            </a:r>
            <a:r>
              <a:rPr lang="ru-RU" dirty="0"/>
              <a:t>, але </a:t>
            </a:r>
            <a:r>
              <a:rPr lang="ru-RU" dirty="0" err="1"/>
              <a:t>небезмежні</a:t>
            </a:r>
            <a:r>
              <a:rPr lang="ru-RU" dirty="0"/>
              <a:t>. </a:t>
            </a:r>
            <a:r>
              <a:rPr lang="ru-RU" dirty="0" err="1"/>
              <a:t>Верхньою</a:t>
            </a:r>
            <a:r>
              <a:rPr lang="ru-RU" dirty="0"/>
              <a:t> </a:t>
            </a:r>
            <a:r>
              <a:rPr lang="ru-RU" dirty="0" err="1"/>
              <a:t>межею</a:t>
            </a:r>
            <a:r>
              <a:rPr lang="ru-RU" dirty="0"/>
              <a:t> </a:t>
            </a:r>
            <a:r>
              <a:rPr lang="ru-RU" dirty="0" err="1"/>
              <a:t>терморегуляції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знаходиться</a:t>
            </a:r>
            <a:r>
              <a:rPr lang="ru-RU" dirty="0"/>
              <a:t> у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спокою</a:t>
            </a:r>
            <a:r>
              <a:rPr lang="ru-RU" dirty="0"/>
              <a:t>,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вважати</a:t>
            </a:r>
            <a:r>
              <a:rPr lang="ru-RU" dirty="0"/>
              <a:t> 30–31 °С при </a:t>
            </a:r>
            <a:r>
              <a:rPr lang="ru-RU" dirty="0" err="1"/>
              <a:t>відносній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85% </a:t>
            </a:r>
            <a:r>
              <a:rPr lang="ru-RU" dirty="0" err="1"/>
              <a:t>чи</a:t>
            </a:r>
            <a:r>
              <a:rPr lang="ru-RU" dirty="0"/>
              <a:t> 40 °С при </a:t>
            </a:r>
            <a:r>
              <a:rPr lang="ru-RU" dirty="0" err="1"/>
              <a:t>відносній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30%.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ця</a:t>
            </a:r>
            <a:r>
              <a:rPr lang="ru-RU" dirty="0"/>
              <a:t> межа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нижча</a:t>
            </a:r>
            <a:r>
              <a:rPr lang="ru-RU" dirty="0"/>
              <a:t>. Так,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важкої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теплова</a:t>
            </a:r>
            <a:r>
              <a:rPr lang="ru-RU" dirty="0"/>
              <a:t> </a:t>
            </a:r>
            <a:r>
              <a:rPr lang="ru-RU" dirty="0" err="1"/>
              <a:t>рівновага</a:t>
            </a:r>
            <a:r>
              <a:rPr lang="ru-RU" dirty="0"/>
              <a:t> </a:t>
            </a:r>
            <a:r>
              <a:rPr lang="ru-RU" dirty="0" err="1"/>
              <a:t>зберігається</a:t>
            </a:r>
            <a:r>
              <a:rPr lang="ru-RU" dirty="0"/>
              <a:t>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12-14 °С.</a:t>
            </a:r>
          </a:p>
          <a:p>
            <a:endParaRPr lang="ru-RU" dirty="0"/>
          </a:p>
          <a:p>
            <a:r>
              <a:rPr lang="ru-RU" dirty="0"/>
              <a:t>Таким чином, для нормального теплового </a:t>
            </a:r>
            <a:r>
              <a:rPr lang="ru-RU" dirty="0" err="1"/>
              <a:t>самопочуття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важливе</a:t>
            </a:r>
            <a:r>
              <a:rPr lang="ru-RU" dirty="0"/>
              <a:t> </a:t>
            </a:r>
            <a:r>
              <a:rPr lang="ru-RU" dirty="0" err="1"/>
              <a:t>певне</a:t>
            </a:r>
            <a:r>
              <a:rPr lang="ru-RU" dirty="0"/>
              <a:t> </a:t>
            </a: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відносної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і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Нормативним</a:t>
            </a:r>
            <a:r>
              <a:rPr lang="ru-RU" dirty="0"/>
              <a:t> документом,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параметри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є ДСН 3.3.6.042-99 «</a:t>
            </a:r>
            <a:r>
              <a:rPr lang="ru-RU" dirty="0" err="1"/>
              <a:t>Санітарні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267540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1094704" y="141668"/>
            <a:ext cx="8955149" cy="6716332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оптимальними</a:t>
            </a:r>
            <a:r>
              <a:rPr lang="ru-RU" dirty="0"/>
              <a:t> </a:t>
            </a:r>
            <a:r>
              <a:rPr lang="ru-RU" dirty="0" err="1"/>
              <a:t>мікрокліматичними</a:t>
            </a:r>
            <a:r>
              <a:rPr lang="ru-RU" dirty="0"/>
              <a:t> </a:t>
            </a:r>
            <a:r>
              <a:rPr lang="ru-RU" dirty="0" err="1"/>
              <a:t>умовами</a:t>
            </a:r>
            <a:r>
              <a:rPr lang="ru-RU" dirty="0"/>
              <a:t> </a:t>
            </a:r>
            <a:r>
              <a:rPr lang="ru-RU" dirty="0" err="1"/>
              <a:t>розуміють</a:t>
            </a:r>
            <a:r>
              <a:rPr lang="ru-RU" dirty="0"/>
              <a:t> комплекс </a:t>
            </a:r>
            <a:r>
              <a:rPr lang="ru-RU" dirty="0" err="1"/>
              <a:t>мікрокліматичних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тривалої</a:t>
            </a:r>
            <a:r>
              <a:rPr lang="ru-RU" dirty="0"/>
              <a:t> та </a:t>
            </a:r>
            <a:r>
              <a:rPr lang="ru-RU" dirty="0" err="1"/>
              <a:t>систематичної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на </a:t>
            </a:r>
            <a:r>
              <a:rPr lang="ru-RU" dirty="0" err="1"/>
              <a:t>людину</a:t>
            </a:r>
            <a:r>
              <a:rPr lang="ru-RU" dirty="0"/>
              <a:t> </a:t>
            </a:r>
            <a:r>
              <a:rPr lang="ru-RU" dirty="0" err="1"/>
              <a:t>створюють</a:t>
            </a:r>
            <a:r>
              <a:rPr lang="ru-RU" dirty="0"/>
              <a:t> </a:t>
            </a:r>
            <a:r>
              <a:rPr lang="ru-RU" dirty="0" err="1"/>
              <a:t>комфортні</a:t>
            </a:r>
            <a:r>
              <a:rPr lang="ru-RU" dirty="0"/>
              <a:t> </a:t>
            </a:r>
            <a:r>
              <a:rPr lang="ru-RU" dirty="0" err="1"/>
              <a:t>теплові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та </a:t>
            </a:r>
            <a:r>
              <a:rPr lang="ru-RU" dirty="0" err="1"/>
              <a:t>збереження</a:t>
            </a:r>
            <a:r>
              <a:rPr lang="ru-RU" dirty="0"/>
              <a:t> нормального теплового стану </a:t>
            </a:r>
            <a:r>
              <a:rPr lang="ru-RU" dirty="0" err="1"/>
              <a:t>організму</a:t>
            </a:r>
            <a:r>
              <a:rPr lang="ru-RU" dirty="0"/>
              <a:t> без </a:t>
            </a:r>
            <a:r>
              <a:rPr lang="ru-RU" dirty="0" err="1"/>
              <a:t>напруження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</a:t>
            </a:r>
            <a:r>
              <a:rPr lang="ru-RU" dirty="0" err="1"/>
              <a:t>терморегуляції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Допустимі</a:t>
            </a:r>
            <a:r>
              <a:rPr lang="ru-RU" dirty="0"/>
              <a:t> </a:t>
            </a:r>
            <a:r>
              <a:rPr lang="ru-RU" dirty="0" err="1"/>
              <a:t>мікрокліматичні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– комплекс </a:t>
            </a:r>
            <a:r>
              <a:rPr lang="ru-RU" dirty="0" err="1"/>
              <a:t>мікрокліматичних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тривалої</a:t>
            </a:r>
            <a:r>
              <a:rPr lang="ru-RU" dirty="0"/>
              <a:t> та </a:t>
            </a:r>
            <a:r>
              <a:rPr lang="ru-RU" dirty="0" err="1"/>
              <a:t>систематичної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на </a:t>
            </a:r>
            <a:r>
              <a:rPr lang="ru-RU" dirty="0" err="1"/>
              <a:t>людину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дискомфортні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та </a:t>
            </a:r>
            <a:r>
              <a:rPr lang="ru-RU" dirty="0" err="1"/>
              <a:t>зміни</a:t>
            </a:r>
            <a:r>
              <a:rPr lang="ru-RU" dirty="0"/>
              <a:t> теплового стану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однак</a:t>
            </a:r>
            <a:r>
              <a:rPr lang="ru-RU" dirty="0"/>
              <a:t> вони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минають</a:t>
            </a:r>
            <a:r>
              <a:rPr lang="ru-RU" dirty="0"/>
              <a:t> і </a:t>
            </a:r>
            <a:r>
              <a:rPr lang="ru-RU" dirty="0" err="1"/>
              <a:t>нормалізуються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напруження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</a:t>
            </a:r>
            <a:r>
              <a:rPr lang="ru-RU" dirty="0" err="1"/>
              <a:t>терморегуляції</a:t>
            </a:r>
            <a:r>
              <a:rPr lang="ru-RU" dirty="0"/>
              <a:t> в межах </a:t>
            </a:r>
            <a:r>
              <a:rPr lang="ru-RU" dirty="0" err="1"/>
              <a:t>фізіологічних</a:t>
            </a:r>
            <a:r>
              <a:rPr lang="ru-RU" dirty="0"/>
              <a:t> </a:t>
            </a:r>
            <a:r>
              <a:rPr lang="ru-RU" dirty="0" err="1"/>
              <a:t>пристосувальних</a:t>
            </a:r>
            <a:r>
              <a:rPr lang="ru-RU" dirty="0"/>
              <a:t> </a:t>
            </a:r>
            <a:r>
              <a:rPr lang="ru-RU" dirty="0" err="1"/>
              <a:t>можливостей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Нормалізація</a:t>
            </a:r>
            <a:r>
              <a:rPr lang="ru-RU" dirty="0"/>
              <a:t> </a:t>
            </a:r>
            <a:r>
              <a:rPr lang="ru-RU" dirty="0" err="1"/>
              <a:t>несприятливих</a:t>
            </a:r>
            <a:r>
              <a:rPr lang="ru-RU" dirty="0"/>
              <a:t> </a:t>
            </a:r>
            <a:r>
              <a:rPr lang="ru-RU" dirty="0" err="1"/>
              <a:t>мікрокліматичних</a:t>
            </a:r>
            <a:r>
              <a:rPr lang="ru-RU" dirty="0"/>
              <a:t> умов </a:t>
            </a:r>
            <a:r>
              <a:rPr lang="ru-RU" dirty="0" err="1"/>
              <a:t>здійснюється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комплексу </a:t>
            </a:r>
            <a:r>
              <a:rPr lang="ru-RU" dirty="0" err="1"/>
              <a:t>заходів</a:t>
            </a:r>
            <a:r>
              <a:rPr lang="ru-RU" dirty="0"/>
              <a:t> та </a:t>
            </a:r>
            <a:r>
              <a:rPr lang="ru-RU" dirty="0" err="1"/>
              <a:t>способів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: </a:t>
            </a:r>
            <a:r>
              <a:rPr lang="ru-RU" dirty="0" err="1"/>
              <a:t>будівельно-планувальні</a:t>
            </a:r>
            <a:r>
              <a:rPr lang="ru-RU" dirty="0"/>
              <a:t>, </a:t>
            </a:r>
            <a:r>
              <a:rPr lang="ru-RU" dirty="0" err="1"/>
              <a:t>організаційно-технологічні</a:t>
            </a:r>
            <a:r>
              <a:rPr lang="ru-RU" dirty="0"/>
              <a:t>, </a:t>
            </a:r>
            <a:r>
              <a:rPr lang="ru-RU" dirty="0" err="1"/>
              <a:t>санітарно-технічні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заходи </a:t>
            </a:r>
            <a:r>
              <a:rPr lang="ru-RU" dirty="0" err="1"/>
              <a:t>колективного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. Для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перегрівань</a:t>
            </a:r>
            <a:r>
              <a:rPr lang="ru-RU" dirty="0"/>
              <a:t> та </a:t>
            </a:r>
            <a:r>
              <a:rPr lang="ru-RU" dirty="0" err="1"/>
              <a:t>переохолоджень</a:t>
            </a:r>
            <a:r>
              <a:rPr lang="ru-RU" dirty="0"/>
              <a:t> </a:t>
            </a:r>
            <a:r>
              <a:rPr lang="ru-RU" dirty="0" err="1"/>
              <a:t>робітників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, медико-</a:t>
            </a:r>
            <a:r>
              <a:rPr lang="ru-RU" dirty="0" err="1"/>
              <a:t>біологічні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Формовані</a:t>
            </a:r>
            <a:r>
              <a:rPr lang="ru-RU" dirty="0"/>
              <a:t> </a:t>
            </a:r>
            <a:r>
              <a:rPr lang="ru-RU" dirty="0" err="1"/>
              <a:t>параметри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на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досягненні</a:t>
            </a:r>
            <a:r>
              <a:rPr lang="ru-RU" dirty="0"/>
              <a:t>, в першу </a:t>
            </a:r>
            <a:r>
              <a:rPr lang="ru-RU" dirty="0" err="1"/>
              <a:t>чергу</a:t>
            </a:r>
            <a:r>
              <a:rPr lang="ru-RU" dirty="0"/>
              <a:t>,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раціонального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і оптимального </a:t>
            </a:r>
            <a:r>
              <a:rPr lang="ru-RU" dirty="0" err="1"/>
              <a:t>розміщення</a:t>
            </a:r>
            <a:r>
              <a:rPr lang="ru-RU" dirty="0"/>
              <a:t> в них </a:t>
            </a:r>
            <a:r>
              <a:rPr lang="ru-RU" dirty="0" err="1"/>
              <a:t>устаткування</a:t>
            </a:r>
            <a:r>
              <a:rPr lang="ru-RU" dirty="0"/>
              <a:t> з тепло-, </a:t>
            </a:r>
            <a:r>
              <a:rPr lang="ru-RU" dirty="0" err="1"/>
              <a:t>холодо</a:t>
            </a:r>
            <a:r>
              <a:rPr lang="ru-RU" dirty="0"/>
              <a:t>- та </a:t>
            </a:r>
            <a:r>
              <a:rPr lang="ru-RU" dirty="0" err="1"/>
              <a:t>вологовиділеннями</a:t>
            </a:r>
            <a:r>
              <a:rPr lang="ru-RU" dirty="0"/>
              <a:t>. Для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термічних</a:t>
            </a:r>
            <a:r>
              <a:rPr lang="ru-RU" dirty="0"/>
              <a:t> </a:t>
            </a:r>
            <a:r>
              <a:rPr lang="ru-RU" dirty="0" err="1"/>
              <a:t>навантажень</a:t>
            </a:r>
            <a:r>
              <a:rPr lang="ru-RU" dirty="0"/>
              <a:t> на </a:t>
            </a:r>
            <a:r>
              <a:rPr lang="ru-RU" dirty="0" err="1"/>
              <a:t>працюючих</a:t>
            </a:r>
            <a:r>
              <a:rPr lang="ru-RU" dirty="0"/>
              <a:t> </a:t>
            </a:r>
            <a:r>
              <a:rPr lang="ru-RU" dirty="0" err="1"/>
              <a:t>передбачається</a:t>
            </a:r>
            <a:r>
              <a:rPr lang="ru-RU" dirty="0"/>
              <a:t> максимальна </a:t>
            </a:r>
            <a:r>
              <a:rPr lang="ru-RU" dirty="0" err="1"/>
              <a:t>механізація</a:t>
            </a:r>
            <a:r>
              <a:rPr lang="ru-RU" dirty="0"/>
              <a:t>, </a:t>
            </a:r>
            <a:r>
              <a:rPr lang="ru-RU" dirty="0" err="1"/>
              <a:t>автоматизація</a:t>
            </a:r>
            <a:r>
              <a:rPr lang="ru-RU" dirty="0"/>
              <a:t> та </a:t>
            </a:r>
            <a:r>
              <a:rPr lang="ru-RU" dirty="0" err="1"/>
              <a:t>дистанційне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технологічними</a:t>
            </a:r>
            <a:r>
              <a:rPr lang="ru-RU" dirty="0"/>
              <a:t> </a:t>
            </a:r>
            <a:r>
              <a:rPr lang="ru-RU" dirty="0" err="1"/>
              <a:t>процесами</a:t>
            </a:r>
            <a:r>
              <a:rPr lang="ru-RU" dirty="0"/>
              <a:t> і </a:t>
            </a:r>
            <a:r>
              <a:rPr lang="ru-RU" dirty="0" err="1"/>
              <a:t>устаткуванням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неможливості</a:t>
            </a:r>
            <a:r>
              <a:rPr lang="ru-RU" dirty="0"/>
              <a:t> </a:t>
            </a:r>
            <a:r>
              <a:rPr lang="ru-RU" dirty="0" err="1"/>
              <a:t>технічними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допустимі</a:t>
            </a:r>
            <a:r>
              <a:rPr lang="ru-RU" dirty="0"/>
              <a:t> </a:t>
            </a:r>
            <a:r>
              <a:rPr lang="ru-RU" dirty="0" err="1"/>
              <a:t>гігієнічні</a:t>
            </a:r>
            <a:r>
              <a:rPr lang="ru-RU" dirty="0"/>
              <a:t> </a:t>
            </a:r>
            <a:r>
              <a:rPr lang="ru-RU" dirty="0" err="1"/>
              <a:t>нормативи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на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(ЗІЗ) – </a:t>
            </a:r>
            <a:r>
              <a:rPr lang="ru-RU" dirty="0" err="1"/>
              <a:t>спецодяг</a:t>
            </a:r>
            <a:r>
              <a:rPr lang="ru-RU" dirty="0"/>
              <a:t>, </a:t>
            </a:r>
            <a:r>
              <a:rPr lang="ru-RU" dirty="0" err="1"/>
              <a:t>спецвзуття</a:t>
            </a:r>
            <a:r>
              <a:rPr lang="ru-RU" dirty="0"/>
              <a:t>, ЗІЗ для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голови</a:t>
            </a:r>
            <a:r>
              <a:rPr lang="ru-RU" dirty="0"/>
              <a:t>, очей, </a:t>
            </a:r>
            <a:r>
              <a:rPr lang="ru-RU" dirty="0" err="1"/>
              <a:t>обличчя</a:t>
            </a:r>
            <a:r>
              <a:rPr lang="ru-RU" dirty="0"/>
              <a:t>, рук.</a:t>
            </a:r>
          </a:p>
        </p:txBody>
      </p:sp>
    </p:spTree>
    <p:extLst>
      <p:ext uri="{BB962C8B-B14F-4D97-AF65-F5344CB8AC3E}">
        <p14:creationId xmlns:p14="http://schemas.microsoft.com/office/powerpoint/2010/main" val="3053913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5882002"/>
              </p:ext>
            </p:extLst>
          </p:nvPr>
        </p:nvGraphicFramePr>
        <p:xfrm>
          <a:off x="154547" y="90152"/>
          <a:ext cx="11590986" cy="6604077"/>
        </p:xfrm>
        <a:graphic>
          <a:graphicData uri="http://schemas.openxmlformats.org/drawingml/2006/table">
            <a:tbl>
              <a:tblPr/>
              <a:tblGrid>
                <a:gridCol w="4379657"/>
                <a:gridCol w="2491872"/>
                <a:gridCol w="2491872"/>
                <a:gridCol w="2227585"/>
              </a:tblGrid>
              <a:tr h="421827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Характеристика режима помещений</a:t>
                      </a:r>
                    </a:p>
                  </a:txBody>
                  <a:tcPr marL="11893" marR="11893" marT="11893" marB="1189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Параметры внутреннего воздуха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3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температура, °С</a:t>
                      </a:r>
                    </a:p>
                  </a:txBody>
                  <a:tcPr marL="11893" marR="11893" marT="11893" marB="1189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относительная влажность, %</a:t>
                      </a:r>
                    </a:p>
                  </a:txBody>
                  <a:tcPr marL="11893" marR="11893" marT="11893" marB="1189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парциальное давление пара, кПа</a:t>
                      </a:r>
                    </a:p>
                  </a:txBody>
                  <a:tcPr marL="11893" marR="11893" marT="11893" marB="1189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12"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</a:rPr>
                        <a:t>1. Сухой с температурой: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62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пониженной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до 12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до 60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до 0,7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12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нормальной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от 12 до 24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до 50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от 0,7 до 1,5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62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повышенной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24 и выше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до 40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выше 1,5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12"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</a:rPr>
                        <a:t>2. Нормальный с температурой: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62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пониженной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до 12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от 60 до 75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до 0,84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12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нормальной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от 12 до 24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от 50 до 60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от 0,84 до 1,8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62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повышенной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24 и выше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от 40 до 50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выше 1,8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12"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</a:rPr>
                        <a:t>3. Влажный с температурой: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62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пониженной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до 12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75 и выше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до 1,05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12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нормальной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от 12 до 24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от 60 до 75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от 1,05 до 2,23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12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повышенной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24 и выше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от 50 до 60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выше 2,23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12"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</a:rPr>
                        <a:t>4. Мокрый с температурой: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62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пониженной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до 12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85 и выше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до 1,18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12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нормальной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от 12 до 24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от 75 до 85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от 1,18 до 2,38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1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повышенной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24 и выше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от 60 до 75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выше 2,38</a:t>
                      </a:r>
                    </a:p>
                  </a:txBody>
                  <a:tcPr marL="11893" marR="11893" marT="11893" marB="1189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4618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278" y="656823"/>
            <a:ext cx="5464913" cy="555079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</a:t>
            </a:r>
            <a:r>
              <a:rPr lang="ru-RU" dirty="0" err="1"/>
              <a:t>опалювальних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в </a:t>
            </a:r>
            <a:r>
              <a:rPr lang="ru-RU" dirty="0" err="1"/>
              <a:t>холодний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року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виконувати</a:t>
            </a:r>
            <a:r>
              <a:rPr lang="ru-RU" dirty="0"/>
              <a:t> при </a:t>
            </a:r>
            <a:r>
              <a:rPr lang="ru-RU" dirty="0" err="1"/>
              <a:t>різниці</a:t>
            </a:r>
            <a:r>
              <a:rPr lang="ru-RU" dirty="0"/>
              <a:t> температур </a:t>
            </a:r>
            <a:r>
              <a:rPr lang="ru-RU" dirty="0" err="1"/>
              <a:t>внутрішнього</a:t>
            </a:r>
            <a:r>
              <a:rPr lang="ru-RU" dirty="0"/>
              <a:t> і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становить 50% і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розрахункової</a:t>
            </a:r>
            <a:r>
              <a:rPr lang="ru-RU" dirty="0"/>
              <a:t> </a:t>
            </a:r>
            <a:r>
              <a:rPr lang="ru-RU" dirty="0" err="1"/>
              <a:t>різниці</a:t>
            </a:r>
            <a:r>
              <a:rPr lang="ru-RU" dirty="0"/>
              <a:t> температур.</a:t>
            </a:r>
          </a:p>
          <a:p>
            <a:endParaRPr lang="ru-RU" dirty="0"/>
          </a:p>
          <a:p>
            <a:r>
              <a:rPr lang="ru-RU" dirty="0"/>
              <a:t>Для теплого </a:t>
            </a:r>
            <a:r>
              <a:rPr lang="ru-RU" dirty="0" err="1"/>
              <a:t>періоду</a:t>
            </a:r>
            <a:r>
              <a:rPr lang="ru-RU" dirty="0"/>
              <a:t> року </a:t>
            </a:r>
            <a:r>
              <a:rPr lang="ru-RU" dirty="0" err="1"/>
              <a:t>вимір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виконувати</a:t>
            </a:r>
            <a:r>
              <a:rPr lang="ru-RU" dirty="0"/>
              <a:t> в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спекотний</a:t>
            </a:r>
            <a:r>
              <a:rPr lang="ru-RU" dirty="0"/>
              <a:t> </a:t>
            </a:r>
            <a:r>
              <a:rPr lang="ru-RU" dirty="0" err="1"/>
              <a:t>місяць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закономірностей</a:t>
            </a:r>
            <a:r>
              <a:rPr lang="ru-RU" dirty="0"/>
              <a:t> </a:t>
            </a:r>
            <a:r>
              <a:rPr lang="ru-RU" dirty="0" err="1"/>
              <a:t>розподілу</a:t>
            </a:r>
            <a:r>
              <a:rPr lang="ru-RU" dirty="0"/>
              <a:t> температур, </a:t>
            </a:r>
            <a:r>
              <a:rPr lang="ru-RU" dirty="0" err="1"/>
              <a:t>вологості</a:t>
            </a:r>
            <a:r>
              <a:rPr lang="ru-RU" dirty="0"/>
              <a:t> і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за </a:t>
            </a:r>
            <a:r>
              <a:rPr lang="ru-RU" dirty="0" err="1"/>
              <a:t>обсягом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,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величин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виконувати</a:t>
            </a:r>
            <a:r>
              <a:rPr lang="ru-RU" dirty="0"/>
              <a:t> по </a:t>
            </a:r>
            <a:r>
              <a:rPr lang="ru-RU" dirty="0" err="1"/>
              <a:t>вертикалі</a:t>
            </a:r>
            <a:r>
              <a:rPr lang="ru-RU" dirty="0"/>
              <a:t> в </a:t>
            </a:r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поперечних</a:t>
            </a:r>
            <a:r>
              <a:rPr lang="ru-RU" dirty="0"/>
              <a:t> </a:t>
            </a:r>
            <a:r>
              <a:rPr lang="ru-RU" dirty="0" err="1"/>
              <a:t>перетинах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. </a:t>
            </a:r>
            <a:r>
              <a:rPr lang="ru-RU" dirty="0" err="1"/>
              <a:t>Пункти</a:t>
            </a:r>
            <a:r>
              <a:rPr lang="ru-RU" dirty="0"/>
              <a:t> </a:t>
            </a:r>
            <a:r>
              <a:rPr lang="ru-RU" dirty="0" err="1"/>
              <a:t>вимірів</a:t>
            </a:r>
            <a:r>
              <a:rPr lang="ru-RU" dirty="0"/>
              <a:t> і число </a:t>
            </a:r>
            <a:r>
              <a:rPr lang="ru-RU" dirty="0" err="1"/>
              <a:t>перетинів</a:t>
            </a:r>
            <a:r>
              <a:rPr lang="ru-RU" dirty="0"/>
              <a:t> </a:t>
            </a:r>
            <a:r>
              <a:rPr lang="ru-RU" dirty="0" err="1"/>
              <a:t>встановлюються</a:t>
            </a:r>
            <a:r>
              <a:rPr lang="ru-RU" dirty="0"/>
              <a:t>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, виду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характеру </a:t>
            </a:r>
            <a:r>
              <a:rPr lang="ru-RU" dirty="0" err="1"/>
              <a:t>розміщення</a:t>
            </a:r>
            <a:r>
              <a:rPr lang="ru-RU" dirty="0"/>
              <a:t> систем </a:t>
            </a:r>
            <a:r>
              <a:rPr lang="ru-RU" dirty="0" err="1"/>
              <a:t>опалення</a:t>
            </a:r>
            <a:r>
              <a:rPr lang="ru-RU" dirty="0"/>
              <a:t> і </a:t>
            </a:r>
            <a:r>
              <a:rPr lang="ru-RU" dirty="0" err="1"/>
              <a:t>вентиляції</a:t>
            </a:r>
            <a:r>
              <a:rPr lang="ru-RU" dirty="0"/>
              <a:t>, </a:t>
            </a:r>
            <a:r>
              <a:rPr lang="ru-RU" dirty="0" err="1"/>
              <a:t>технологічного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та </a:t>
            </a:r>
            <a:r>
              <a:rPr lang="ru-RU" dirty="0" err="1"/>
              <a:t>об'ємно-планувального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 smtClean="0"/>
              <a:t>будівлі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191" y="1340158"/>
            <a:ext cx="5702959" cy="41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53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1826" y="0"/>
            <a:ext cx="8968028" cy="3786388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вимірюванні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dirty="0"/>
              <a:t>, в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проводяться</a:t>
            </a:r>
            <a:r>
              <a:rPr lang="ru-RU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, не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знаходитися</a:t>
            </a:r>
            <a:r>
              <a:rPr lang="ru-RU" dirty="0"/>
              <a:t> в </a:t>
            </a:r>
            <a:r>
              <a:rPr lang="ru-RU" dirty="0" err="1"/>
              <a:t>безпосередній</a:t>
            </a:r>
            <a:r>
              <a:rPr lang="ru-RU" dirty="0"/>
              <a:t> </a:t>
            </a:r>
            <a:r>
              <a:rPr lang="ru-RU" dirty="0" err="1"/>
              <a:t>близькості</a:t>
            </a:r>
            <a:r>
              <a:rPr lang="ru-RU" dirty="0"/>
              <a:t> до </a:t>
            </a:r>
            <a:r>
              <a:rPr lang="ru-RU" dirty="0" err="1"/>
              <a:t>джерел</a:t>
            </a:r>
            <a:r>
              <a:rPr lang="ru-RU" dirty="0"/>
              <a:t> тепло- та </a:t>
            </a:r>
            <a:r>
              <a:rPr lang="ru-RU" dirty="0" err="1"/>
              <a:t>вологовиділення</a:t>
            </a:r>
            <a:r>
              <a:rPr lang="ru-RU" dirty="0"/>
              <a:t>, </a:t>
            </a:r>
            <a:r>
              <a:rPr lang="ru-RU" dirty="0" err="1" smtClean="0"/>
              <a:t>припливних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 smtClean="0"/>
              <a:t>витяжних</a:t>
            </a:r>
            <a:r>
              <a:rPr lang="ru-RU" dirty="0" smtClean="0"/>
              <a:t> </a:t>
            </a:r>
            <a:r>
              <a:rPr lang="ru-RU" dirty="0" err="1" smtClean="0"/>
              <a:t>отвор</a:t>
            </a:r>
            <a:r>
              <a:rPr lang="uk-UA" dirty="0" err="1" smtClean="0"/>
              <a:t>ів</a:t>
            </a:r>
            <a:r>
              <a:rPr lang="ru-RU" dirty="0" smtClean="0"/>
              <a:t>, </a:t>
            </a:r>
            <a:r>
              <a:rPr lang="ru-RU" dirty="0"/>
              <a:t>через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надходить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віддаляється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приміщеннях</a:t>
            </a:r>
            <a:r>
              <a:rPr lang="ru-RU" dirty="0"/>
              <a:t> з великою </a:t>
            </a:r>
            <a:r>
              <a:rPr lang="ru-RU" dirty="0" err="1"/>
              <a:t>щільністю</a:t>
            </a:r>
            <a:r>
              <a:rPr lang="ru-RU" dirty="0"/>
              <a:t> і </a:t>
            </a:r>
            <a:r>
              <a:rPr lang="ru-RU" dirty="0" err="1"/>
              <a:t>тривалістю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людей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на </a:t>
            </a:r>
            <a:r>
              <a:rPr lang="ru-RU" dirty="0" err="1"/>
              <a:t>рівновеликих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, </a:t>
            </a:r>
            <a:r>
              <a:rPr lang="ru-RU" dirty="0" err="1"/>
              <a:t>площа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повинна бути не </a:t>
            </a:r>
            <a:r>
              <a:rPr lang="ru-RU" dirty="0" err="1"/>
              <a:t>менше</a:t>
            </a:r>
            <a:r>
              <a:rPr lang="ru-RU" dirty="0"/>
              <a:t> 25 і не </a:t>
            </a:r>
            <a:r>
              <a:rPr lang="ru-RU" dirty="0" err="1"/>
              <a:t>більше</a:t>
            </a:r>
            <a:r>
              <a:rPr lang="ru-RU" dirty="0"/>
              <a:t> 100 м2.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031" y="3640607"/>
            <a:ext cx="6600252" cy="321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29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304" y="-440044"/>
            <a:ext cx="116778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Вивчення температурного режиму повітря приміщення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Для повної характеристики температурного режиму приміщень заміри температури проводяться в 6 і більше точках.</a:t>
            </a:r>
          </a:p>
          <a:p>
            <a:pPr algn="just"/>
            <a:r>
              <a:rPr lang="ru-RU" dirty="0"/>
              <a:t>Термометри (ртутні, спиртові, електричні, сухі термометри психрометрів) розміщують в лабораторії на штативах по діагоналі в 3 точках на висоті 0,2 м від підлоги і в 3 точках на висоті 1,5 м від підлоги (відповідно, точки t2, t4, t6 і t1, t3, t5) і на відстані 0,2 м від стіни за схемою: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530" y="3658653"/>
            <a:ext cx="2419350" cy="16383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401" y="3677703"/>
            <a:ext cx="2514600" cy="16002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65267" y="5447708"/>
            <a:ext cx="5891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dirty="0"/>
              <a:t>а) план приміщення; б) вертикальний розріз приміщення.</a:t>
            </a:r>
          </a:p>
        </p:txBody>
      </p:sp>
    </p:spTree>
    <p:extLst>
      <p:ext uri="{BB962C8B-B14F-4D97-AF65-F5344CB8AC3E}">
        <p14:creationId xmlns:p14="http://schemas.microsoft.com/office/powerpoint/2010/main" val="4157733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1406" y="233574"/>
            <a:ext cx="113840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Показання термометрів знімають після експозиції 10 хв. в точці вимірювання.</a:t>
            </a:r>
          </a:p>
          <a:p>
            <a:pPr algn="just"/>
            <a:r>
              <a:rPr lang="ru-RU" dirty="0"/>
              <a:t>Розрахунок параметрів температурного режиму повітря приміщень:</a:t>
            </a:r>
          </a:p>
          <a:p>
            <a:pPr algn="just"/>
            <a:r>
              <a:rPr lang="ru-RU" dirty="0"/>
              <a:t>а) середня температура приміщення: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24660" y="1480927"/>
            <a:ext cx="13100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ffectLst/>
              </a:rPr>
              <a:t>а) </a:t>
            </a:r>
            <a:r>
              <a:rPr lang="ru-RU" sz="2000" dirty="0" err="1" smtClean="0">
                <a:effectLst/>
              </a:rPr>
              <a:t>t</a:t>
            </a:r>
            <a:r>
              <a:rPr lang="ru-RU" sz="2000" baseline="-25000" dirty="0" err="1" smtClean="0">
                <a:effectLst/>
              </a:rPr>
              <a:t>ср</a:t>
            </a:r>
            <a:r>
              <a:rPr lang="ru-RU" sz="2000" baseline="-25000" dirty="0" smtClean="0">
                <a:effectLst/>
              </a:rPr>
              <a:t>..</a:t>
            </a:r>
            <a:r>
              <a:rPr lang="ru-RU" sz="2000" dirty="0" smtClean="0">
                <a:effectLst/>
              </a:rPr>
              <a:t>= </a:t>
            </a:r>
            <a:endParaRPr lang="ru-RU" sz="2000" dirty="0"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458" y="1156904"/>
            <a:ext cx="3018622" cy="10173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01406" y="2205060"/>
            <a:ext cx="4911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dirty="0"/>
              <a:t>б) перепад температури повітря по вертикалі: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24660" y="2853107"/>
            <a:ext cx="1310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</a:t>
            </a:r>
            <a:r>
              <a:rPr lang="ru-RU" baseline="-25000" dirty="0" err="1"/>
              <a:t>верт</a:t>
            </a:r>
            <a:r>
              <a:rPr lang="ru-RU" baseline="-25000" dirty="0"/>
              <a:t>.</a:t>
            </a:r>
            <a:r>
              <a:rPr lang="ru-RU" dirty="0"/>
              <a:t> =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15287" y="289841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i="0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Δ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458" y="2676555"/>
            <a:ext cx="1292264" cy="72243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576370" y="2853106"/>
            <a:ext cx="324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- </a:t>
            </a:r>
            <a:endParaRPr lang="ru-RU" dirty="0">
              <a:effectLst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29" y="2676555"/>
            <a:ext cx="1434935" cy="75593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01406" y="3677704"/>
            <a:ext cx="5111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dirty="0"/>
              <a:t>в) перепад температури повітря по горизонталі: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330703" y="4401837"/>
            <a:ext cx="642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t</a:t>
            </a:r>
            <a:r>
              <a:rPr lang="ru-RU" baseline="-25000" dirty="0"/>
              <a:t>гір.</a:t>
            </a:r>
            <a:r>
              <a:rPr lang="ru-RU" dirty="0"/>
              <a:t>=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54212" y="444495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i="0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Δ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3700" y="4203523"/>
            <a:ext cx="939921" cy="8591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2306" y="4196887"/>
            <a:ext cx="966903" cy="909838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882298" y="4441049"/>
            <a:ext cx="260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/>
              </a:rPr>
              <a:t>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536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3137" y="178130"/>
            <a:ext cx="1157844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Схеми і всі розрахунки заносять в протокол, складають гігієнічний висновок. При цьому керуються тим, що оптимальна температура повітря в житлових і навчальних приміщеннях, палатах для госпіталізації соматичних хворих повинна бути в інтервалі +18 - +21</a:t>
            </a:r>
            <a:r>
              <a:rPr lang="ru-RU" baseline="30000" dirty="0"/>
              <a:t>○</a:t>
            </a:r>
            <a:r>
              <a:rPr lang="ru-RU" dirty="0"/>
              <a:t>С, перепад температури по вертикалі повинен бути не більше 1,5-2,0</a:t>
            </a:r>
            <a:r>
              <a:rPr lang="ru-RU" baseline="30000" dirty="0"/>
              <a:t>○</a:t>
            </a:r>
            <a:r>
              <a:rPr lang="ru-RU" dirty="0"/>
              <a:t>С, а по горизонталі - не більше 2,0-3,0</a:t>
            </a:r>
            <a:r>
              <a:rPr lang="ru-RU" baseline="30000" dirty="0"/>
              <a:t>○</a:t>
            </a:r>
            <a:r>
              <a:rPr lang="ru-RU" dirty="0"/>
              <a:t>С. Добові коливання температури визначають по термограмме, яку готує лабораторія за допомогою термографа. При центральному опаленні добові коливання температури повітря не повинні перевищувати 3</a:t>
            </a:r>
            <a:r>
              <a:rPr lang="ru-RU" baseline="30000" dirty="0"/>
              <a:t>○</a:t>
            </a:r>
            <a:r>
              <a:rPr lang="ru-RU" dirty="0"/>
              <a:t>С, а при місцевому опаленні - НЕ </a:t>
            </a:r>
          </a:p>
          <a:p>
            <a:pPr algn="just"/>
            <a:r>
              <a:rPr lang="ru-RU" dirty="0"/>
              <a:t>більше 6</a:t>
            </a:r>
            <a:r>
              <a:rPr lang="ru-RU" baseline="30000" dirty="0"/>
              <a:t>○</a:t>
            </a:r>
            <a:r>
              <a:rPr lang="ru-RU" dirty="0"/>
              <a:t>С.</a:t>
            </a:r>
          </a:p>
          <a:p>
            <a:pPr algn="just"/>
            <a:r>
              <a:rPr lang="ru-RU" dirty="0"/>
              <a:t>Критеріями гігієнічної оцінки мікроклімату житлових і громадських приміщень є допустимі і оптимальні норми температури повітря, представлені в таблиці 1.</a:t>
            </a:r>
          </a:p>
        </p:txBody>
      </p:sp>
    </p:spTree>
    <p:extLst>
      <p:ext uri="{BB962C8B-B14F-4D97-AF65-F5344CB8AC3E}">
        <p14:creationId xmlns:p14="http://schemas.microsoft.com/office/powerpoint/2010/main" val="210714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669404"/>
              </p:ext>
            </p:extLst>
          </p:nvPr>
        </p:nvGraphicFramePr>
        <p:xfrm>
          <a:off x="585105" y="1005342"/>
          <a:ext cx="7228858" cy="2533650"/>
        </p:xfrm>
        <a:graphic>
          <a:graphicData uri="http://schemas.openxmlformats.org/drawingml/2006/table">
            <a:tbl>
              <a:tblPr/>
              <a:tblGrid>
                <a:gridCol w="1791616">
                  <a:extLst>
                    <a:ext uri="{9D8B030D-6E8A-4147-A177-3AD203B41FA5}">
                      <a16:colId xmlns:a16="http://schemas.microsoft.com/office/drawing/2014/main" xmlns="" val="3101989807"/>
                    </a:ext>
                  </a:extLst>
                </a:gridCol>
                <a:gridCol w="2718621">
                  <a:extLst>
                    <a:ext uri="{9D8B030D-6E8A-4147-A177-3AD203B41FA5}">
                      <a16:colId xmlns:a16="http://schemas.microsoft.com/office/drawing/2014/main" xmlns="" val="2083884144"/>
                    </a:ext>
                  </a:extLst>
                </a:gridCol>
                <a:gridCol w="2718621">
                  <a:extLst>
                    <a:ext uri="{9D8B030D-6E8A-4147-A177-3AD203B41FA5}">
                      <a16:colId xmlns:a16="http://schemas.microsoft.com/office/drawing/2014/main" xmlns="" val="165550211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  <a:p>
                      <a:pPr algn="ctr" rtl="0"/>
                      <a:r>
                        <a:rPr lang="ru-RU" sz="1400">
                          <a:effectLst/>
                        </a:rPr>
                        <a:t>період року</a:t>
                      </a:r>
                    </a:p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температура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8391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оптимальна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допустима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630893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теплий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20-22</a:t>
                      </a:r>
                      <a:r>
                        <a:rPr lang="ru-RU" sz="1400" baseline="30000">
                          <a:effectLst/>
                        </a:rPr>
                        <a:t>про</a:t>
                      </a:r>
                      <a:r>
                        <a:rPr lang="ru-RU" sz="1400">
                          <a:effectLst/>
                        </a:rPr>
                        <a:t>З</a:t>
                      </a:r>
                    </a:p>
                    <a:p>
                      <a:pPr algn="just" rtl="0"/>
                      <a:r>
                        <a:rPr lang="ru-RU" sz="1400">
                          <a:effectLst/>
                        </a:rPr>
                        <a:t>23-25</a:t>
                      </a:r>
                      <a:r>
                        <a:rPr lang="ru-RU" sz="1400" baseline="30000">
                          <a:effectLst/>
                        </a:rPr>
                        <a:t>про </a:t>
                      </a:r>
                      <a:r>
                        <a:rPr lang="ru-RU" sz="1400">
                          <a:effectLst/>
                        </a:rPr>
                        <a:t>З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Не більше, ніж на 3</a:t>
                      </a:r>
                      <a:r>
                        <a:rPr lang="ru-RU" sz="1400" baseline="30000">
                          <a:effectLst/>
                        </a:rPr>
                        <a:t>про</a:t>
                      </a:r>
                      <a:r>
                        <a:rPr lang="ru-RU" sz="1400">
                          <a:effectLst/>
                        </a:rPr>
                        <a:t>З вище розрахункової температури зовнішнього повітря</a:t>
                      </a:r>
                      <a:r>
                        <a:rPr lang="ru-RU" sz="1400" baseline="30000">
                          <a:effectLst/>
                        </a:rPr>
                        <a:t>*</a:t>
                      </a:r>
                      <a:endParaRPr lang="ru-RU" sz="1400">
                        <a:effectLst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17888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Холодний і перехідний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20-22</a:t>
                      </a:r>
                      <a:r>
                        <a:rPr lang="ru-RU" sz="1400" baseline="30000">
                          <a:effectLst/>
                        </a:rPr>
                        <a:t>про</a:t>
                      </a:r>
                      <a:r>
                        <a:rPr lang="ru-RU" sz="1400">
                          <a:effectLst/>
                        </a:rPr>
                        <a:t>З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18-22</a:t>
                      </a:r>
                      <a:r>
                        <a:rPr lang="ru-RU" sz="1400" baseline="30000" dirty="0">
                          <a:effectLst/>
                        </a:rPr>
                        <a:t>про</a:t>
                      </a:r>
                      <a:r>
                        <a:rPr lang="ru-RU" sz="1400" dirty="0">
                          <a:effectLst/>
                        </a:rPr>
                        <a:t>З </a:t>
                      </a:r>
                      <a:r>
                        <a:rPr lang="ru-RU" sz="1400" baseline="30000" dirty="0">
                          <a:effectLst/>
                        </a:rPr>
                        <a:t>**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8562347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85107" y="258984"/>
            <a:ext cx="8725148" cy="149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Норми температури повітря для житлових, громадських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 адміністративно-побутових приміщень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5105" y="4249869"/>
            <a:ext cx="91526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Примітка:</a:t>
            </a:r>
          </a:p>
          <a:p>
            <a:pPr algn="just"/>
            <a:r>
              <a:rPr lang="ru-RU" sz="1600" baseline="30000" dirty="0"/>
              <a:t>*</a:t>
            </a:r>
            <a:r>
              <a:rPr lang="ru-RU" sz="1600" dirty="0"/>
              <a:t> Для громадських і адміністративно-побутових приміщень з постійним перебуванням людей допустима температура не більше 28</a:t>
            </a:r>
            <a:r>
              <a:rPr lang="ru-RU" sz="1600" baseline="30000" dirty="0"/>
              <a:t>про</a:t>
            </a:r>
            <a:r>
              <a:rPr lang="ru-RU" sz="1600" dirty="0"/>
              <a:t>З а для районів з розрахунковою температурою зовнішнього повітря 25</a:t>
            </a:r>
            <a:r>
              <a:rPr lang="ru-RU" sz="1600" baseline="30000" dirty="0"/>
              <a:t>про </a:t>
            </a:r>
            <a:r>
              <a:rPr lang="ru-RU" sz="1600" dirty="0"/>
              <a:t>С і вище - не більш 33</a:t>
            </a:r>
            <a:r>
              <a:rPr lang="ru-RU" sz="1600" baseline="30000" dirty="0"/>
              <a:t>про </a:t>
            </a:r>
            <a:r>
              <a:rPr lang="ru-RU" sz="1600" dirty="0"/>
              <a:t>С.</a:t>
            </a:r>
          </a:p>
          <a:p>
            <a:pPr algn="just"/>
            <a:r>
              <a:rPr lang="ru-RU" sz="1600" baseline="30000" dirty="0"/>
              <a:t>**</a:t>
            </a:r>
            <a:r>
              <a:rPr lang="ru-RU" sz="1600" dirty="0"/>
              <a:t> Для громадських і адміністративно-побутових приміщень з перебуванням людей в вуличному одязі допустима температура 14</a:t>
            </a:r>
            <a:r>
              <a:rPr lang="ru-RU" sz="1600" baseline="30000" dirty="0"/>
              <a:t>про </a:t>
            </a:r>
            <a:r>
              <a:rPr lang="ru-RU" sz="1600" dirty="0"/>
              <a:t>С.</a:t>
            </a:r>
          </a:p>
        </p:txBody>
      </p:sp>
    </p:spTree>
    <p:extLst>
      <p:ext uri="{BB962C8B-B14F-4D97-AF65-F5344CB8AC3E}">
        <p14:creationId xmlns:p14="http://schemas.microsoft.com/office/powerpoint/2010/main" val="36413774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6679" y="368135"/>
            <a:ext cx="115111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Норми встановлені для людей, які знаходяться в приміщенні більш як 2 годин і безперервно.</a:t>
            </a:r>
          </a:p>
          <a:p>
            <a:pPr algn="just"/>
            <a:r>
              <a:rPr lang="ru-RU" dirty="0"/>
              <a:t>Норми температури повітря робочої зони виробничих приміщень регламентуються Держстандартом 12.1.005-88 "Загальні санітарно-гігієнічні вимоги до повітря робочої зони" в залежності від пори року (холодна, тепла) і категорії робіт (легка, середньої важкості, важка).</a:t>
            </a:r>
          </a:p>
          <a:p>
            <a:pPr algn="just"/>
            <a:r>
              <a:rPr lang="ru-RU" dirty="0"/>
              <a:t>Так, оптимальні норми температури в холодний період встановлені в межах 21-24</a:t>
            </a:r>
            <a:r>
              <a:rPr lang="ru-RU" baseline="30000" dirty="0"/>
              <a:t>про</a:t>
            </a:r>
            <a:r>
              <a:rPr lang="ru-RU" dirty="0"/>
              <a:t>З при виконанні легкої роботи і 16-19</a:t>
            </a:r>
            <a:r>
              <a:rPr lang="ru-RU" baseline="30000" dirty="0"/>
              <a:t>про</a:t>
            </a:r>
            <a:r>
              <a:rPr lang="ru-RU" dirty="0"/>
              <a:t>З при виконанні важкої роботи. У теплий період, ці інтервали відповідно 22-25</a:t>
            </a:r>
            <a:r>
              <a:rPr lang="ru-RU" baseline="30000" dirty="0"/>
              <a:t>про</a:t>
            </a:r>
            <a:r>
              <a:rPr lang="ru-RU" dirty="0"/>
              <a:t>З і 18-22</a:t>
            </a:r>
            <a:r>
              <a:rPr lang="ru-RU" baseline="30000" dirty="0"/>
              <a:t>про</a:t>
            </a:r>
            <a:r>
              <a:rPr lang="ru-RU" dirty="0"/>
              <a:t>С. Допустима максимальна температура в теплий період не більш ніж 30</a:t>
            </a:r>
            <a:r>
              <a:rPr lang="ru-RU" baseline="30000" dirty="0"/>
              <a:t>про</a:t>
            </a:r>
            <a:r>
              <a:rPr lang="ru-RU" dirty="0"/>
              <a:t>С, мінімальна в холодний період - 13</a:t>
            </a:r>
            <a:r>
              <a:rPr lang="ru-RU" baseline="30000" dirty="0"/>
              <a:t>про</a:t>
            </a:r>
            <a:r>
              <a:rPr lang="ru-RU" dirty="0"/>
              <a:t>С. </a:t>
            </a:r>
          </a:p>
        </p:txBody>
      </p:sp>
    </p:spTree>
    <p:extLst>
      <p:ext uri="{BB962C8B-B14F-4D97-AF65-F5344CB8AC3E}">
        <p14:creationId xmlns:p14="http://schemas.microsoft.com/office/powerpoint/2010/main" val="751122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007" y="0"/>
            <a:ext cx="1140031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Визначення радіаційної температури і температури стін.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Для визначення радіаційної температури в приміщеннях використовують кульові термометри, а температури стін - пристінкові термометри (рис. 6.1. А, б)</a:t>
            </a:r>
          </a:p>
          <a:p>
            <a:pPr algn="just"/>
            <a:r>
              <a:rPr lang="ru-RU" dirty="0"/>
              <a:t>Кульовий термометр складається з термометра, розміщеного в підлогою кулі з діаметром 10-15 см, покритого шаром пористого </a:t>
            </a:r>
            <a:r>
              <a:rPr lang="ru-RU" dirty="0" err="1"/>
              <a:t>пінополіуретану</a:t>
            </a:r>
            <a:r>
              <a:rPr lang="ru-RU" dirty="0"/>
              <a:t>, Матеріалу, який має близькі з шкірою людини коефіцієнти адсорбції інфрачервоної радіації.</a:t>
            </a:r>
          </a:p>
          <a:p>
            <a:pPr algn="just"/>
            <a:r>
              <a:rPr lang="ru-RU" dirty="0"/>
              <a:t>Визначення радіаційної температури також проводиться на рівнях 0,2 і 1,5 м від підлоги.</a:t>
            </a:r>
          </a:p>
          <a:p>
            <a:pPr algn="just"/>
            <a:r>
              <a:rPr lang="ru-RU" dirty="0"/>
              <a:t>Прилад має значну інерцію (до 15 хв.), Тому показання термометра знімають не раніше цього часу.</a:t>
            </a:r>
          </a:p>
          <a:p>
            <a:pPr algn="just"/>
            <a:r>
              <a:rPr lang="ru-RU" dirty="0"/>
              <a:t>При комфортних умовах мікроклімату різниця в показаннях кульового термометра на рівнях 0,2; 1,5 м не перевищує 3</a:t>
            </a:r>
            <a:r>
              <a:rPr lang="ru-RU" baseline="30000" dirty="0"/>
              <a:t>○</a:t>
            </a:r>
            <a:r>
              <a:rPr lang="ru-RU" dirty="0"/>
              <a:t>С.</a:t>
            </a:r>
          </a:p>
        </p:txBody>
      </p:sp>
    </p:spTree>
    <p:extLst>
      <p:ext uri="{BB962C8B-B14F-4D97-AF65-F5344CB8AC3E}">
        <p14:creationId xmlns:p14="http://schemas.microsoft.com/office/powerpoint/2010/main" val="3020521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99" y="153297"/>
            <a:ext cx="5429629" cy="46195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83086" y="153297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Мал. 6.1. Термометри для вимірювання радіаційного температури</a:t>
            </a:r>
          </a:p>
          <a:p>
            <a:pPr algn="ctr"/>
            <a:r>
              <a:rPr lang="ru-RU" dirty="0"/>
              <a:t>а - Кульовий чорний термометр в розрізі </a:t>
            </a:r>
          </a:p>
          <a:p>
            <a:pPr algn="ctr"/>
            <a:r>
              <a:rPr lang="ru-RU" dirty="0"/>
              <a:t>(1 - шкала діаметром 15 см, покрита матовою чорною фарбою; </a:t>
            </a:r>
          </a:p>
          <a:p>
            <a:pPr algn="ctr"/>
            <a:r>
              <a:rPr lang="ru-RU" dirty="0"/>
              <a:t>2 - термометр з резервуаром в центрі кулі)</a:t>
            </a:r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dirty="0"/>
              <a:t>б - Пристінковий термометр з плоским спірально вигнутим резервуаром </a:t>
            </a:r>
          </a:p>
          <a:p>
            <a:pPr algn="ctr"/>
            <a:r>
              <a:rPr lang="ru-RU" dirty="0"/>
              <a:t>(1 - термометр; 2 - базова обкладинка (поролон); 3 - клейка стрічка) </a:t>
            </a:r>
          </a:p>
        </p:txBody>
      </p:sp>
    </p:spTree>
    <p:extLst>
      <p:ext uri="{BB962C8B-B14F-4D97-AF65-F5344CB8AC3E}">
        <p14:creationId xmlns:p14="http://schemas.microsoft.com/office/powerpoint/2010/main" val="2445167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1673" y="0"/>
            <a:ext cx="117486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Для різних приміщень рекомендуються наведені нижче величини радіаційної температури (табл.2)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829779"/>
              </p:ext>
            </p:extLst>
          </p:nvPr>
        </p:nvGraphicFramePr>
        <p:xfrm>
          <a:off x="221673" y="1294408"/>
          <a:ext cx="4599709" cy="4750131"/>
        </p:xfrm>
        <a:graphic>
          <a:graphicData uri="http://schemas.openxmlformats.org/drawingml/2006/table">
            <a:tbl>
              <a:tblPr/>
              <a:tblGrid>
                <a:gridCol w="2448232">
                  <a:extLst>
                    <a:ext uri="{9D8B030D-6E8A-4147-A177-3AD203B41FA5}">
                      <a16:colId xmlns:a16="http://schemas.microsoft.com/office/drawing/2014/main" xmlns="" val="3302448329"/>
                    </a:ext>
                  </a:extLst>
                </a:gridCol>
                <a:gridCol w="2151477">
                  <a:extLst>
                    <a:ext uri="{9D8B030D-6E8A-4147-A177-3AD203B41FA5}">
                      <a16:colId xmlns:a16="http://schemas.microsoft.com/office/drawing/2014/main" xmlns="" val="1318747533"/>
                    </a:ext>
                  </a:extLst>
                </a:gridCol>
              </a:tblGrid>
              <a:tr h="719134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вид приміщення</a:t>
                      </a:r>
                    </a:p>
                  </a:txBody>
                  <a:tcPr marL="64843" marR="64843" marT="64843" marB="64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>
                          <a:effectLst/>
                        </a:rPr>
                        <a:t>Радіаційна температура, </a:t>
                      </a:r>
                      <a:r>
                        <a:rPr lang="ru-RU" sz="1600" baseline="30000">
                          <a:effectLst/>
                        </a:rPr>
                        <a:t>про</a:t>
                      </a:r>
                      <a:r>
                        <a:rPr lang="ru-RU" sz="1600">
                          <a:effectLst/>
                        </a:rPr>
                        <a:t>З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6399914"/>
                  </a:ext>
                </a:extLst>
              </a:tr>
              <a:tr h="443374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Жилі приміщення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20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61117077"/>
                  </a:ext>
                </a:extLst>
              </a:tr>
              <a:tr h="703978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Навчальні лабораторії, класи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18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93633084"/>
                  </a:ext>
                </a:extLst>
              </a:tr>
              <a:tr h="443374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Аудиторії, зали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16-17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31505122"/>
                  </a:ext>
                </a:extLst>
              </a:tr>
              <a:tr h="443374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фізкультурні зали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12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29062176"/>
                  </a:ext>
                </a:extLst>
              </a:tr>
              <a:tr h="666775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Ванні кімнати, басейни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21-22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5171191"/>
                  </a:ext>
                </a:extLst>
              </a:tr>
              <a:tr h="443374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лікарняні палати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20-22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6367347"/>
                  </a:ext>
                </a:extLst>
              </a:tr>
              <a:tr h="443374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лікарські кабінети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22-24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97919645"/>
                  </a:ext>
                </a:extLst>
              </a:tr>
              <a:tr h="443374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операційні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600" dirty="0">
                          <a:effectLst/>
                        </a:rPr>
                        <a:t>25-30</a:t>
                      </a:r>
                    </a:p>
                  </a:txBody>
                  <a:tcPr marL="64843" marR="64843" marT="64843" marB="648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20221329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1673" y="801598"/>
            <a:ext cx="6334722" cy="149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Нормативні величини радіаційних температур для різних приміщень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1786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4804" y="101792"/>
            <a:ext cx="113211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Для визначення температури стін приміщення використовують спеціальні пристінкові термометри з плоским, спірально вигнутим резервуаром, який прикріплюють до стіни спеціальною замазкою (віск з добавкою каніфолі) або алебастром. Температуру стін також визначають на рівнях 0,2 і 1,5 м від підлоги. У деяких випадках виникає необхідність визначення температури найбільш охолоджених ділянок стін.</a:t>
            </a:r>
          </a:p>
          <a:p>
            <a:pPr algn="just"/>
            <a:r>
              <a:rPr lang="ru-RU" sz="2400" dirty="0"/>
              <a:t>Високі рівні інфрачервоного випромінювання в гарячих цехах підприємств вимірюють за допомогою актинометр і висловлюють в </a:t>
            </a:r>
            <a:r>
              <a:rPr lang="ru-RU" sz="2400" dirty="0" err="1"/>
              <a:t>Мкал</a:t>
            </a:r>
            <a:r>
              <a:rPr lang="ru-RU" sz="2400" dirty="0"/>
              <a:t>/ см</a:t>
            </a:r>
            <a:r>
              <a:rPr lang="ru-RU" sz="2400" baseline="30000" dirty="0"/>
              <a:t>2</a:t>
            </a:r>
            <a:r>
              <a:rPr lang="ru-RU" sz="2400" dirty="0"/>
              <a:t>.мін.</a:t>
            </a:r>
          </a:p>
        </p:txBody>
      </p:sp>
    </p:spTree>
    <p:extLst>
      <p:ext uri="{BB962C8B-B14F-4D97-AF65-F5344CB8AC3E}">
        <p14:creationId xmlns:p14="http://schemas.microsoft.com/office/powerpoint/2010/main" val="732219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1049" y="0"/>
            <a:ext cx="116180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Визначення вологості повітря за допомогою психрометрів</a:t>
            </a:r>
            <a:endParaRPr lang="ru-RU" sz="2000" dirty="0"/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Визначення абсолютної і відносної вологості повітря станційним психрометром Августа (рис. 6.2-а).</a:t>
            </a:r>
          </a:p>
          <a:p>
            <a:pPr algn="just"/>
            <a:r>
              <a:rPr lang="ru-RU" sz="2000" dirty="0"/>
              <a:t>Резервуар психрометра заповнюють водою. Тканина, якою обгорнутий резервуар одного з термометрів приладу, опускають у воду з тим, щоб сам резервуар був на відстані 3 см над поверхнею води. Потім психрометр підвішують на штативі в точці визначення. Через 8-10 хвилин знімають показники сухого і вологого термометрів.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49" y="2554545"/>
            <a:ext cx="4172198" cy="412730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35533" y="367985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Мал. 6.2. Прилади для визначення вологості повітря</a:t>
            </a:r>
          </a:p>
          <a:p>
            <a:pPr algn="ctr"/>
            <a:r>
              <a:rPr lang="ru-RU" dirty="0"/>
              <a:t>(А - психрометр Августа; б - психрометр </a:t>
            </a:r>
            <a:r>
              <a:rPr lang="ru-RU" dirty="0" err="1"/>
              <a:t>Ассмана</a:t>
            </a:r>
            <a:r>
              <a:rPr lang="ru-RU" dirty="0"/>
              <a:t>; в - гігрометр)</a:t>
            </a:r>
          </a:p>
        </p:txBody>
      </p:sp>
    </p:spTree>
    <p:extLst>
      <p:ext uri="{BB962C8B-B14F-4D97-AF65-F5344CB8AC3E}">
        <p14:creationId xmlns:p14="http://schemas.microsoft.com/office/powerpoint/2010/main" val="7706933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9808" y="90192"/>
            <a:ext cx="1098863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Абсолютну вологість розраховують за формулою </a:t>
            </a:r>
            <a:r>
              <a:rPr lang="ru-RU" sz="2000" dirty="0" err="1"/>
              <a:t>Реньо</a:t>
            </a:r>
            <a:r>
              <a:rPr lang="ru-RU" sz="2000" dirty="0"/>
              <a:t>: </a:t>
            </a:r>
          </a:p>
          <a:p>
            <a:pPr algn="just"/>
            <a:endParaRPr lang="ru-RU" sz="2000" dirty="0"/>
          </a:p>
          <a:p>
            <a:pPr algn="ctr"/>
            <a:r>
              <a:rPr lang="ru-RU" sz="2000" dirty="0"/>
              <a:t>А = f - a ∙ (t - t</a:t>
            </a:r>
            <a:r>
              <a:rPr lang="ru-RU" sz="2000" baseline="-25000" dirty="0"/>
              <a:t>1</a:t>
            </a:r>
            <a:r>
              <a:rPr lang="ru-RU" sz="2000" dirty="0"/>
              <a:t>) B,</a:t>
            </a:r>
          </a:p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just"/>
            <a:r>
              <a:rPr lang="ru-RU" sz="2000" dirty="0"/>
              <a:t>де А - абсолютна вологість повітря при даній температурі в мм. </a:t>
            </a:r>
            <a:r>
              <a:rPr lang="ru-RU" sz="2000" dirty="0" err="1"/>
              <a:t>рт.ст</a:t>
            </a:r>
            <a:r>
              <a:rPr lang="ru-RU" sz="2000" dirty="0"/>
              <a:t>.;</a:t>
            </a:r>
          </a:p>
          <a:p>
            <a:pPr algn="just"/>
            <a:r>
              <a:rPr lang="ru-RU" sz="2000" dirty="0"/>
              <a:t>f - максимальний тиск водяної пари при температурі вологого термометра (знаходять по таблиці насичених водяних парів, табл. 3);</a:t>
            </a:r>
          </a:p>
          <a:p>
            <a:pPr algn="just"/>
            <a:r>
              <a:rPr lang="ru-RU" sz="2000" dirty="0"/>
              <a:t>а - психрометрический коефіцієнт, який дорівнює 0,0011 для закритих приміщень;</a:t>
            </a:r>
          </a:p>
          <a:p>
            <a:pPr algn="just"/>
            <a:r>
              <a:rPr lang="ru-RU" sz="2000" dirty="0"/>
              <a:t>t - температура сухого термометра;</a:t>
            </a:r>
          </a:p>
          <a:p>
            <a:pPr algn="just"/>
            <a:r>
              <a:rPr lang="ru-RU" sz="2000" dirty="0"/>
              <a:t>t</a:t>
            </a:r>
            <a:r>
              <a:rPr lang="ru-RU" sz="2000" baseline="-25000" dirty="0"/>
              <a:t>1</a:t>
            </a:r>
            <a:r>
              <a:rPr lang="ru-RU" sz="2000" dirty="0"/>
              <a:t> - температура вологого термометра;</a:t>
            </a:r>
          </a:p>
          <a:p>
            <a:pPr algn="just"/>
            <a:r>
              <a:rPr lang="ru-RU" sz="2000" dirty="0"/>
              <a:t>В - барометричний тиск у момент визначення вологості (знаходять за показаннями барометра), мм. </a:t>
            </a:r>
            <a:r>
              <a:rPr lang="ru-RU" sz="2000" dirty="0" err="1"/>
              <a:t>рт.ст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24824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0431" y="196795"/>
            <a:ext cx="1147552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Відносну вологість розраховують за формулою: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dirty="0"/>
              <a:t>P = </a:t>
            </a:r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де Р - відносна вологість,%;</a:t>
            </a:r>
          </a:p>
          <a:p>
            <a:pPr algn="just"/>
            <a:r>
              <a:rPr lang="ru-RU" dirty="0"/>
              <a:t>А - абсолютна вологість, мм. </a:t>
            </a:r>
            <a:r>
              <a:rPr lang="ru-RU" dirty="0" err="1"/>
              <a:t>рт.ст</a:t>
            </a:r>
            <a:r>
              <a:rPr lang="ru-RU" dirty="0"/>
              <a:t>.;</a:t>
            </a:r>
          </a:p>
          <a:p>
            <a:pPr algn="just"/>
            <a:r>
              <a:rPr lang="ru-RU" dirty="0"/>
              <a:t>F - максимальний тиск водяної пари при температурі сухого термометра, в мм. </a:t>
            </a:r>
            <a:r>
              <a:rPr lang="ru-RU" dirty="0" err="1"/>
              <a:t>рт.ст</a:t>
            </a:r>
            <a:r>
              <a:rPr lang="ru-RU" dirty="0"/>
              <a:t>. (Знаходять по таблиці насичених водяних парів, табл.3).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6426" y="686057"/>
            <a:ext cx="1586760" cy="102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553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574364"/>
              </p:ext>
            </p:extLst>
          </p:nvPr>
        </p:nvGraphicFramePr>
        <p:xfrm>
          <a:off x="1955615" y="613551"/>
          <a:ext cx="7461516" cy="5730440"/>
        </p:xfrm>
        <a:graphic>
          <a:graphicData uri="http://schemas.openxmlformats.org/drawingml/2006/table">
            <a:tbl>
              <a:tblPr/>
              <a:tblGrid>
                <a:gridCol w="1855968">
                  <a:extLst>
                    <a:ext uri="{9D8B030D-6E8A-4147-A177-3AD203B41FA5}">
                      <a16:colId xmlns:a16="http://schemas.microsoft.com/office/drawing/2014/main" xmlns="" val="2479561423"/>
                    </a:ext>
                  </a:extLst>
                </a:gridCol>
                <a:gridCol w="1868516">
                  <a:extLst>
                    <a:ext uri="{9D8B030D-6E8A-4147-A177-3AD203B41FA5}">
                      <a16:colId xmlns:a16="http://schemas.microsoft.com/office/drawing/2014/main" xmlns="" val="1450414000"/>
                    </a:ext>
                  </a:extLst>
                </a:gridCol>
                <a:gridCol w="1868516">
                  <a:extLst>
                    <a:ext uri="{9D8B030D-6E8A-4147-A177-3AD203B41FA5}">
                      <a16:colId xmlns:a16="http://schemas.microsoft.com/office/drawing/2014/main" xmlns="" val="2359997309"/>
                    </a:ext>
                  </a:extLst>
                </a:gridCol>
                <a:gridCol w="1868516">
                  <a:extLst>
                    <a:ext uri="{9D8B030D-6E8A-4147-A177-3AD203B41FA5}">
                      <a16:colId xmlns:a16="http://schemas.microsoft.com/office/drawing/2014/main" xmlns="" val="1378563324"/>
                    </a:ext>
                  </a:extLst>
                </a:gridCol>
              </a:tblGrid>
              <a:tr h="466691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Температура повітря, </a:t>
                      </a:r>
                      <a:r>
                        <a:rPr lang="ru-RU" sz="1400" baseline="30000">
                          <a:effectLst/>
                        </a:rPr>
                        <a:t>про</a:t>
                      </a:r>
                      <a:r>
                        <a:rPr lang="ru-RU" sz="1400">
                          <a:effectLst/>
                        </a:rPr>
                        <a:t>З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Тиск водяної пари, мм. рт. ст.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Температура повітря, </a:t>
                      </a:r>
                      <a:r>
                        <a:rPr lang="ru-RU" sz="1400" baseline="30000" dirty="0" err="1">
                          <a:effectLst/>
                        </a:rPr>
                        <a:t>про</a:t>
                      </a:r>
                      <a:r>
                        <a:rPr lang="ru-RU" sz="1400" dirty="0" err="1">
                          <a:effectLst/>
                        </a:rPr>
                        <a:t>З</a:t>
                      </a:r>
                      <a:endParaRPr lang="ru-RU" sz="1400" dirty="0">
                        <a:effectLst/>
                      </a:endParaRP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Тиск водяної пари, мм. рт. ст.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42930444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-20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0,94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17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14,590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06131324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-15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1,44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18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15,477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94525974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-10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2,15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19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16,477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05153654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-5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3,16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20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17,735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0647380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-3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3,67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21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18,630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2506749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-1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4,256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22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19,827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85589565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4,579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23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21,068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04273516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4,926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24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22,377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47220888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5,294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23,756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82384925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4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6,101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26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25,209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63334893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6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7,103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27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26,739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93088252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8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8,045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30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31,843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50294263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9,209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32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35,663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3814616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11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9,844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35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42,175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59405880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12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10,518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37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47,067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77852474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13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11,231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40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53,324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04405643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14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11,987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45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71,83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76193477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12,788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55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118,04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20719345"/>
                  </a:ext>
                </a:extLst>
              </a:tr>
              <a:tr h="263154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16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13,634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100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760,0</a:t>
                      </a:r>
                    </a:p>
                  </a:txBody>
                  <a:tcPr marL="31247" marR="31247" marT="31247" marB="312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7214267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90482" y="-118262"/>
            <a:ext cx="5595071" cy="167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Максимальний тиск водяної пари повітря приміщень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1798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8135" y="0"/>
            <a:ext cx="1137656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Відносну вологість визначають і </a:t>
            </a:r>
            <a:r>
              <a:rPr lang="ru-RU" sz="2400" dirty="0" smtClean="0"/>
              <a:t>за</a:t>
            </a:r>
            <a:r>
              <a:rPr lang="ru-RU" sz="2400" dirty="0" smtClean="0"/>
              <a:t> </a:t>
            </a:r>
            <a:r>
              <a:rPr lang="ru-RU" sz="2400" dirty="0" err="1" smtClean="0"/>
              <a:t>Психрометричними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таблицями</a:t>
            </a:r>
            <a:r>
              <a:rPr lang="ru-RU" sz="2400" dirty="0" smtClean="0"/>
              <a:t> </a:t>
            </a:r>
            <a:r>
              <a:rPr lang="ru-RU" sz="2400" dirty="0"/>
              <a:t>для психрометрів Августа (при швидкості руху повітря 0,2 м / с). Її значення знаходять в точці перетину показників сухого і вологого термометрів, табл. 4</a:t>
            </a:r>
          </a:p>
          <a:p>
            <a:pPr algn="just"/>
            <a:r>
              <a:rPr lang="ru-RU" sz="2400" dirty="0"/>
              <a:t>Принцип роботи психрометра заснований на тому, що інтенсивність випаровування вологи з поверхні зволоженого резервуару психрометра пропорційна сухості повітря: чим воно суші, тим нижче показники зволоженого термометра порівняно з сухим в зв'язку з тим, що тепло зволоженого психрометра втрачається на приховане тепло пароутворення.</a:t>
            </a:r>
          </a:p>
        </p:txBody>
      </p:sp>
    </p:spTree>
    <p:extLst>
      <p:ext uri="{BB962C8B-B14F-4D97-AF65-F5344CB8AC3E}">
        <p14:creationId xmlns:p14="http://schemas.microsoft.com/office/powerpoint/2010/main" val="19464443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681973"/>
              </p:ext>
            </p:extLst>
          </p:nvPr>
        </p:nvGraphicFramePr>
        <p:xfrm>
          <a:off x="0" y="626710"/>
          <a:ext cx="11757648" cy="4866400"/>
        </p:xfrm>
        <a:graphic>
          <a:graphicData uri="http://schemas.openxmlformats.org/drawingml/2006/table">
            <a:tbl>
              <a:tblPr/>
              <a:tblGrid>
                <a:gridCol w="1119776">
                  <a:extLst>
                    <a:ext uri="{9D8B030D-6E8A-4147-A177-3AD203B41FA5}">
                      <a16:colId xmlns:a16="http://schemas.microsoft.com/office/drawing/2014/main" xmlns="" val="1292051369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3488095189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2829716251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1504869381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2660275062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1936364363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354674598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509794915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2664596743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2889542089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2259385753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880785101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4174818576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1475263453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2988971967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2179352257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4243824543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1261615406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3186388746"/>
                    </a:ext>
                  </a:extLst>
                </a:gridCol>
                <a:gridCol w="559888">
                  <a:extLst>
                    <a:ext uri="{9D8B030D-6E8A-4147-A177-3AD203B41FA5}">
                      <a16:colId xmlns:a16="http://schemas.microsoft.com/office/drawing/2014/main" xmlns="" val="2398803368"/>
                    </a:ext>
                  </a:extLst>
                </a:gridCol>
              </a:tblGrid>
              <a:tr h="422645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Показники сухого термометра,</a:t>
                      </a:r>
                      <a:r>
                        <a:rPr lang="en-US" sz="1400">
                          <a:effectLst/>
                        </a:rPr>
                        <a:t>º</a:t>
                      </a:r>
                      <a:r>
                        <a:rPr lang="ru-RU" sz="1400">
                          <a:effectLst/>
                        </a:rPr>
                        <a:t>З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Показники вологого термометра, </a:t>
                      </a:r>
                      <a:r>
                        <a:rPr lang="en-US" sz="1400">
                          <a:effectLst/>
                        </a:rPr>
                        <a:t>º</a:t>
                      </a:r>
                      <a:r>
                        <a:rPr lang="ru-RU" sz="1400">
                          <a:effectLst/>
                        </a:rPr>
                        <a:t>З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8255285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5,3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5,7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63249321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5,9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40706195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6686683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92499626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43202166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61290208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25445565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68612877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25067769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21,0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63223301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21,0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21,5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22,0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28580535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21,5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22,0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22,5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23,0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67045735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20,1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21,3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21,9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22,4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23,0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23,0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24,0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46829715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13,7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14,5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16,6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17,9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19,8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20,5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21,2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21,7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22,2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22,8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23,3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23,9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24,4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25,0</a:t>
                      </a:r>
                    </a:p>
                  </a:txBody>
                  <a:tcPr marL="18725" marR="18725" marT="18725" marB="187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26654368"/>
                  </a:ext>
                </a:extLst>
              </a:tr>
              <a:tr h="3456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Відносна вологість,%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15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20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25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30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35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40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45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50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55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60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65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70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75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80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85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90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95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100</a:t>
                      </a:r>
                    </a:p>
                  </a:txBody>
                  <a:tcPr marL="18725" marR="18725" marT="18725" marB="18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0014377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82863" y="125501"/>
            <a:ext cx="622739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Визначення відносної вологості за даними психрометра серпня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788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420" y="-83127"/>
            <a:ext cx="1180407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Визначення вологості повітря за допомогою аспіраційного психрометра </a:t>
            </a:r>
            <a:r>
              <a:rPr lang="ru-RU" b="1" dirty="0" err="1"/>
              <a:t>Ассмана</a:t>
            </a:r>
            <a:r>
              <a:rPr lang="ru-RU" b="1" dirty="0"/>
              <a:t> 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Важливим недоліком психрометра серпня є його залежність від швидкості руху повітря, яка впливає на інтенсивність випаровування, а значить і на охолодження вологого термометра приладу.</a:t>
            </a:r>
          </a:p>
          <a:p>
            <a:pPr algn="just"/>
            <a:r>
              <a:rPr lang="ru-RU" dirty="0"/>
              <a:t>У психрометра </a:t>
            </a:r>
            <a:r>
              <a:rPr lang="ru-RU" dirty="0" err="1"/>
              <a:t>Ассмана</a:t>
            </a:r>
            <a:r>
              <a:rPr lang="ru-RU" dirty="0"/>
              <a:t>(Рис. 6.2-б) цей недолік ліквідовано за рахунок вентилятора, який створює біля резервуарів термометрів постійну швидкість руху повітря 4 м / сек, а тому його показники не залежать від цієї швидкості в приміщенні або за її межами. Крім цього, резервуари термометрів цього психрометра захищені від радіаційного тепла за рахунок відображають циліндрів навколо резервуарів психрометра.</a:t>
            </a:r>
          </a:p>
          <a:p>
            <a:pPr algn="just"/>
            <a:r>
              <a:rPr lang="ru-RU" dirty="0"/>
              <a:t>За допомогою піпетки змочують батист вологого термометра аспіраційного психрометра </a:t>
            </a:r>
            <a:r>
              <a:rPr lang="ru-RU" dirty="0" err="1"/>
              <a:t>Ассмана</a:t>
            </a:r>
            <a:r>
              <a:rPr lang="ru-RU" dirty="0"/>
              <a:t>, Заводять пружину аспіраційного пристрою або включають в розетку електропровід психрометра з </a:t>
            </a:r>
            <a:r>
              <a:rPr lang="ru-RU" dirty="0" err="1"/>
              <a:t>електровентилятором</a:t>
            </a:r>
            <a:r>
              <a:rPr lang="ru-RU" dirty="0"/>
              <a:t>, Після чого психрометр підвішують на штатив в точці визначення. Через 8-10 хвилин знімають показники сухого і вологого термометрів.</a:t>
            </a:r>
          </a:p>
        </p:txBody>
      </p:sp>
    </p:spTree>
    <p:extLst>
      <p:ext uri="{BB962C8B-B14F-4D97-AF65-F5344CB8AC3E}">
        <p14:creationId xmlns:p14="http://schemas.microsoft.com/office/powerpoint/2010/main" val="915149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8549" y="0"/>
            <a:ext cx="116180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Абсолютну вологість повітря розраховують за формулою </a:t>
            </a:r>
            <a:r>
              <a:rPr lang="ru-RU" dirty="0" err="1" smtClean="0"/>
              <a:t>Шпрунга</a:t>
            </a:r>
            <a:r>
              <a:rPr lang="ru-RU" dirty="0" smtClean="0"/>
              <a:t>: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A = t - 0,5 ∙ (t - t</a:t>
            </a:r>
            <a:r>
              <a:rPr lang="ru-RU" baseline="-25000" dirty="0" smtClean="0"/>
              <a:t>1</a:t>
            </a:r>
            <a:r>
              <a:rPr lang="ru-RU" dirty="0" smtClean="0"/>
              <a:t>) </a:t>
            </a:r>
          </a:p>
          <a:p>
            <a:pPr algn="just"/>
            <a:r>
              <a:rPr lang="ru-RU" dirty="0" smtClean="0"/>
              <a:t>де А - абсолютна вологість повітря, мм. </a:t>
            </a:r>
            <a:r>
              <a:rPr lang="ru-RU" dirty="0" err="1" smtClean="0"/>
              <a:t>рт.ст</a:t>
            </a:r>
            <a:r>
              <a:rPr lang="ru-RU" dirty="0" smtClean="0"/>
              <a:t> ;</a:t>
            </a:r>
          </a:p>
          <a:p>
            <a:pPr algn="just"/>
            <a:r>
              <a:rPr lang="ru-RU" dirty="0" smtClean="0"/>
              <a:t>t - максимальний тиск водяної пари при температурі вологого термометра (знаходять по таблиці насичених водяних парів, табл. 3);</a:t>
            </a:r>
          </a:p>
          <a:p>
            <a:pPr algn="just"/>
            <a:r>
              <a:rPr lang="ru-RU" dirty="0" smtClean="0"/>
              <a:t>0,5 - постійний психрометрический коефіцієнт;</a:t>
            </a:r>
          </a:p>
          <a:p>
            <a:pPr algn="just"/>
            <a:r>
              <a:rPr lang="ru-RU" dirty="0" smtClean="0"/>
              <a:t>t - температура сухого термометра;</a:t>
            </a:r>
          </a:p>
          <a:p>
            <a:pPr algn="just"/>
            <a:r>
              <a:rPr lang="ru-RU" dirty="0" smtClean="0"/>
              <a:t>t</a:t>
            </a:r>
            <a:r>
              <a:rPr lang="ru-RU" baseline="-25000" dirty="0" smtClean="0"/>
              <a:t>1</a:t>
            </a:r>
            <a:r>
              <a:rPr lang="ru-RU" dirty="0" smtClean="0"/>
              <a:t> - температура вологого термометра;</a:t>
            </a:r>
          </a:p>
          <a:p>
            <a:pPr algn="just"/>
            <a:r>
              <a:rPr lang="ru-RU" dirty="0" smtClean="0"/>
              <a:t>В - барометричний тиск у момент визначення, мм. </a:t>
            </a:r>
            <a:r>
              <a:rPr lang="ru-RU" dirty="0" err="1" smtClean="0"/>
              <a:t>рт.ст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Відносну вологість визначають за формулою: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690" y="445349"/>
            <a:ext cx="453433" cy="6109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31816" y="3600594"/>
            <a:ext cx="14819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</a:rPr>
              <a:t>Р = А  </a:t>
            </a:r>
            <a:endParaRPr lang="ru-RU" dirty="0"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575" y="3484303"/>
            <a:ext cx="393730" cy="55471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3969926"/>
            <a:ext cx="12192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де: Р - відносна вологість,%;</a:t>
            </a:r>
          </a:p>
          <a:p>
            <a:pPr algn="just"/>
            <a:r>
              <a:rPr lang="ru-RU" sz="1600" dirty="0"/>
              <a:t>А - абсолютна вологість, мм. </a:t>
            </a:r>
            <a:r>
              <a:rPr lang="ru-RU" sz="1600" dirty="0" err="1"/>
              <a:t>рт.ст</a:t>
            </a:r>
            <a:r>
              <a:rPr lang="ru-RU" sz="1600" dirty="0"/>
              <a:t>.;</a:t>
            </a:r>
          </a:p>
          <a:p>
            <a:r>
              <a:rPr lang="ru-RU" sz="1600" dirty="0"/>
              <a:t>F - максимальна вологість при температурі сухого термометра, мм. рт. ст. (Табл. 3).</a:t>
            </a:r>
          </a:p>
          <a:p>
            <a:pPr algn="just"/>
            <a:r>
              <a:rPr lang="ru-RU" sz="1600" dirty="0"/>
              <a:t>Відносну вологість визначають і по Психрометричний таблиць для аспіраційних психрометрів. Значення відносної вологості знаходять в точці перетину показників сухого і вологого термометрів, табл. 5.</a:t>
            </a:r>
          </a:p>
          <a:p>
            <a:pPr algn="just"/>
            <a:r>
              <a:rPr lang="ru-RU" sz="1600" dirty="0"/>
              <a:t>Для визначення відносної вологості повітря використовують також волосяні, або мембранні гігрометри, які показують безпосередньо цю вологість. Принцип роботи гігрометрів заснований на подовженні знежиреного волоса або ослабленні мембрани при їх зволоженні і навпаки - при висиханні (рис. 6.2-в).</a:t>
            </a:r>
          </a:p>
        </p:txBody>
      </p:sp>
    </p:spTree>
    <p:extLst>
      <p:ext uri="{BB962C8B-B14F-4D97-AF65-F5344CB8AC3E}">
        <p14:creationId xmlns:p14="http://schemas.microsoft.com/office/powerpoint/2010/main" val="41293938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766172"/>
              </p:ext>
            </p:extLst>
          </p:nvPr>
        </p:nvGraphicFramePr>
        <p:xfrm>
          <a:off x="486899" y="629391"/>
          <a:ext cx="11055916" cy="6262659"/>
        </p:xfrm>
        <a:graphic>
          <a:graphicData uri="http://schemas.openxmlformats.org/drawingml/2006/table">
            <a:tbl>
              <a:tblPr/>
              <a:tblGrid>
                <a:gridCol w="1205478">
                  <a:extLst>
                    <a:ext uri="{9D8B030D-6E8A-4147-A177-3AD203B41FA5}">
                      <a16:colId xmlns:a16="http://schemas.microsoft.com/office/drawing/2014/main" xmlns="" val="4119590546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356716083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2819263471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283435093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428339689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64714693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824357837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2736088283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129896586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296985966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746322594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1204308067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480008961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4207824155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1292799435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1307998172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83609735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944622979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783287213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591292509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188213753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18225500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1229155489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1264739335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243047259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041255086"/>
                    </a:ext>
                  </a:extLst>
                </a:gridCol>
                <a:gridCol w="378863">
                  <a:extLst>
                    <a:ext uri="{9D8B030D-6E8A-4147-A177-3AD203B41FA5}">
                      <a16:colId xmlns:a16="http://schemas.microsoft.com/office/drawing/2014/main" xmlns="" val="3524840145"/>
                    </a:ext>
                  </a:extLst>
                </a:gridCol>
              </a:tblGrid>
              <a:tr h="80204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Показники сухого термометра,</a:t>
                      </a:r>
                      <a:r>
                        <a:rPr lang="en-US" sz="900">
                          <a:effectLst/>
                        </a:rPr>
                        <a:t>º </a:t>
                      </a:r>
                      <a:r>
                        <a:rPr lang="ru-RU" sz="900">
                          <a:effectLst/>
                        </a:rPr>
                        <a:t>З</a:t>
                      </a:r>
                    </a:p>
                  </a:txBody>
                  <a:tcPr marL="11284" marR="11284" marT="11284" marB="112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6">
                  <a:txBody>
                    <a:bodyPr/>
                    <a:lstStyle/>
                    <a:p>
                      <a:pPr algn="ctr" rtl="0"/>
                      <a:r>
                        <a:rPr lang="ru-RU" sz="200">
                          <a:effectLst/>
                        </a:rPr>
                        <a:t>Показники вологого термометра, º С</a:t>
                      </a:r>
                      <a:endParaRPr lang="ru-RU" sz="300">
                        <a:effectLst/>
                      </a:endParaRPr>
                    </a:p>
                  </a:txBody>
                  <a:tcPr marL="11284" marR="11284" marT="11284" marB="112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3000428"/>
                  </a:ext>
                </a:extLst>
              </a:tr>
              <a:tr h="2446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11,0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12,0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13,0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14,0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15,0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16,0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17,0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18,0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19,0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20,0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21,0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22,0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23,0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24,0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25,0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26,0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27,0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94722311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26989989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37516858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63648873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11,0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33288394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12,0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51854449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13,0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79552268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14,0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33301173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15,0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44817900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16,0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23580298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17,0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 dirty="0">
                          <a:effectLst/>
                        </a:rPr>
                        <a:t>72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50943127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18,0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51993079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19,0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88524836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20,0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66808006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21,0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41790813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22,0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53755751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23,0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33725385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24,0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99832867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25,0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63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 dirty="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99907808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26,0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29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64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8881723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27,0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/>
                      </a:r>
                      <a:br>
                        <a:rPr lang="ru-RU" sz="900">
                          <a:effectLst/>
                        </a:rPr>
                      </a:br>
                      <a:endParaRPr lang="ru-RU" sz="900">
                        <a:effectLst/>
                      </a:endParaRP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16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25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36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47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58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65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71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78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85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>
                          <a:effectLst/>
                        </a:rPr>
                        <a:t>92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00" dirty="0">
                          <a:effectLst/>
                        </a:rPr>
                        <a:t>100</a:t>
                      </a:r>
                    </a:p>
                  </a:txBody>
                  <a:tcPr marL="11284" marR="11284" marT="11284" marB="112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8780919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32613" y="0"/>
            <a:ext cx="784577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Визначення відносної вологості за даними психрометра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Ассмана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,%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146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669160"/>
              </p:ext>
            </p:extLst>
          </p:nvPr>
        </p:nvGraphicFramePr>
        <p:xfrm>
          <a:off x="794738" y="1291441"/>
          <a:ext cx="10676825" cy="1508760"/>
        </p:xfrm>
        <a:graphic>
          <a:graphicData uri="http://schemas.openxmlformats.org/drawingml/2006/table">
            <a:tbl>
              <a:tblPr/>
              <a:tblGrid>
                <a:gridCol w="3411831">
                  <a:extLst>
                    <a:ext uri="{9D8B030D-6E8A-4147-A177-3AD203B41FA5}">
                      <a16:colId xmlns:a16="http://schemas.microsoft.com/office/drawing/2014/main" xmlns="" val="2085344449"/>
                    </a:ext>
                  </a:extLst>
                </a:gridCol>
                <a:gridCol w="3632497">
                  <a:extLst>
                    <a:ext uri="{9D8B030D-6E8A-4147-A177-3AD203B41FA5}">
                      <a16:colId xmlns:a16="http://schemas.microsoft.com/office/drawing/2014/main" xmlns="" val="2879282697"/>
                    </a:ext>
                  </a:extLst>
                </a:gridCol>
                <a:gridCol w="3632497">
                  <a:extLst>
                    <a:ext uri="{9D8B030D-6E8A-4147-A177-3AD203B41FA5}">
                      <a16:colId xmlns:a16="http://schemas.microsoft.com/office/drawing/2014/main" xmlns="" val="364746431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600">
                          <a:effectLst/>
                        </a:rPr>
                        <a:t>період року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600" dirty="0">
                          <a:effectLst/>
                        </a:rPr>
                        <a:t>Відносна вологість, %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91414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>
                          <a:effectLst/>
                        </a:rPr>
                        <a:t>оптимальна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>
                          <a:effectLst/>
                        </a:rPr>
                        <a:t>допустима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36745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теплий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>
                          <a:effectLst/>
                        </a:rPr>
                        <a:t>30-60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>
                          <a:effectLst/>
                        </a:rPr>
                        <a:t>65</a:t>
                      </a:r>
                      <a:r>
                        <a:rPr lang="ru-RU" sz="1600" baseline="30000">
                          <a:effectLst/>
                        </a:rPr>
                        <a:t>*</a:t>
                      </a:r>
                      <a:endParaRPr lang="ru-RU" sz="160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48769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sz="1600">
                          <a:effectLst/>
                        </a:rPr>
                        <a:t>Холодний і перехідний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>
                          <a:effectLst/>
                        </a:rPr>
                        <a:t>30-45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dirty="0">
                          <a:effectLst/>
                        </a:rPr>
                        <a:t>65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5486012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94739" y="-6083"/>
            <a:ext cx="1051057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Таблиця 4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Норми відносної вологості повітря в зоні житлових, громадських і адміністративно-побутових приміщень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(Витяг з СНиП 2.04. 05-86)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4738" y="3264218"/>
            <a:ext cx="79217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Примітка:</a:t>
            </a:r>
            <a:r>
              <a:rPr lang="ru-RU" sz="1600" baseline="30000" dirty="0"/>
              <a:t>*</a:t>
            </a:r>
            <a:r>
              <a:rPr lang="ru-RU" sz="1600" dirty="0"/>
              <a:t> У районах з розрахунковою відносною вологістю зовнішнього повітря більше 75% допустима вологість - 75%.</a:t>
            </a:r>
          </a:p>
        </p:txBody>
      </p:sp>
    </p:spTree>
    <p:extLst>
      <p:ext uri="{BB962C8B-B14F-4D97-AF65-F5344CB8AC3E}">
        <p14:creationId xmlns:p14="http://schemas.microsoft.com/office/powerpoint/2010/main" val="2428879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53" y="332508"/>
            <a:ext cx="1187532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Норми встановлені для людей, які знаходяться в приміщенні безперервно більше 2 годин.</a:t>
            </a:r>
          </a:p>
          <a:p>
            <a:pPr algn="just"/>
            <a:r>
              <a:rPr lang="ru-RU" sz="2000" dirty="0"/>
              <a:t>Дефіцит насичення (різниця між максимальною і абсолютною вологістю повітря) визначають за таблицею насичених водяних парів: від значення максимальної вологості повітря при показаннях сухого термометра психрометра віднімають абсолютну вологість повітря, розраховану за формулами </a:t>
            </a:r>
            <a:r>
              <a:rPr lang="ru-RU" sz="2000" dirty="0" err="1"/>
              <a:t>Реньо</a:t>
            </a:r>
            <a:r>
              <a:rPr lang="ru-RU" sz="2000" dirty="0"/>
              <a:t> або </a:t>
            </a:r>
            <a:r>
              <a:rPr lang="ru-RU" sz="2000" dirty="0" err="1"/>
              <a:t>Шпрунга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/>
              <a:t>Фізіологічний дефіцит насичення (різниця між максимальною вологістю повітря при температурі тіла 36,5</a:t>
            </a:r>
            <a:r>
              <a:rPr lang="ru-RU" sz="2000" baseline="30000" dirty="0"/>
              <a:t>про</a:t>
            </a:r>
            <a:r>
              <a:rPr lang="ru-RU" sz="2000" dirty="0"/>
              <a:t>З і абсолютною вологістю повітря при даній температурі) визначають по тій же таблиці насичених водяних парів (табл. 3).</a:t>
            </a:r>
          </a:p>
          <a:p>
            <a:pPr algn="just"/>
            <a:r>
              <a:rPr lang="ru-RU" sz="2000" dirty="0"/>
              <a:t>Точку роси (температуру, при якій абсолютна вологість повітря стає максимальною) знаходять по тій же таблиці насичених водяних парів (табл. 3) в зворотному напрямку: за значеннями абсолютної вологості знаходять температуру, при якій ця вологість буде максимальною.</a:t>
            </a:r>
          </a:p>
          <a:p>
            <a:pPr algn="just"/>
            <a:r>
              <a:rPr lang="ru-RU" sz="2000" dirty="0"/>
              <a:t>Взаємозалежність різних показників вологості повітря см. На схемі (рис. 6.3).</a:t>
            </a:r>
          </a:p>
        </p:txBody>
      </p:sp>
    </p:spTree>
    <p:extLst>
      <p:ext uri="{BB962C8B-B14F-4D97-AF65-F5344CB8AC3E}">
        <p14:creationId xmlns:p14="http://schemas.microsoft.com/office/powerpoint/2010/main" val="15617657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05" y="189354"/>
            <a:ext cx="3375644" cy="64705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57403" y="279783"/>
            <a:ext cx="77347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Мал. 6.4. Самозапісивающіе метеорологічні прилади.</a:t>
            </a:r>
          </a:p>
          <a:p>
            <a:pPr algn="ctr"/>
            <a:r>
              <a:rPr lang="ru-RU" dirty="0"/>
              <a:t>(А - термограф; б - Гігрограф; в - барограф.)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Прилад комбінованої дії - </a:t>
            </a:r>
            <a:r>
              <a:rPr lang="ru-RU" dirty="0" err="1"/>
              <a:t>електротермоанемометр</a:t>
            </a:r>
            <a:r>
              <a:rPr lang="ru-RU" dirty="0"/>
              <a:t> зображений на малюнку 6.5.</a:t>
            </a:r>
          </a:p>
        </p:txBody>
      </p:sp>
    </p:spTree>
    <p:extLst>
      <p:ext uri="{BB962C8B-B14F-4D97-AF65-F5344CB8AC3E}">
        <p14:creationId xmlns:p14="http://schemas.microsoft.com/office/powerpoint/2010/main" val="3351762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853" y="247189"/>
            <a:ext cx="7660369" cy="38260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0628" y="4179171"/>
            <a:ext cx="117328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6.5.</a:t>
            </a:r>
            <a:r>
              <a:rPr lang="ru-RU" dirty="0" err="1" smtClean="0">
                <a:effectLst/>
              </a:rPr>
              <a:t>Електротермоанемометр</a:t>
            </a:r>
            <a:endParaRPr lang="ru-RU" dirty="0" smtClean="0">
              <a:effectLst/>
            </a:endParaRPr>
          </a:p>
          <a:p>
            <a:pPr algn="ctr"/>
            <a:r>
              <a:rPr lang="ru-RU" dirty="0"/>
              <a:t>(1 - гальванометр; 2 - перемикач живлення; 3 - клеми для підключення до мережі; 4 - вилка датчика; 5 - перемикач для визначення температури або швидкості руху повітря; 6 - перемикач "вимір - контроль"; 7 - ручка регулювання напруги; 8 - датчик</a:t>
            </a:r>
          </a:p>
          <a:p>
            <a:pPr algn="just"/>
            <a:r>
              <a:rPr lang="ru-RU" dirty="0" smtClean="0">
                <a:effectLst/>
              </a:rPr>
              <a:t>(</a:t>
            </a:r>
            <a:r>
              <a:rPr lang="ru-RU" dirty="0" err="1" smtClean="0">
                <a:effectLst/>
              </a:rPr>
              <a:t>мікротермосопротівленіе</a:t>
            </a:r>
            <a:r>
              <a:rPr lang="ru-RU" dirty="0" smtClean="0">
                <a:effectLst/>
              </a:rPr>
              <a:t>); 9 - захисний футляр датчика.)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Атмосферний тиск визначається за допомогою барометра-анероїда, шкала якого градуйована в мм. рт. ст. (Рис. 6.6) або в</a:t>
            </a:r>
            <a:r>
              <a:rPr lang="ru-RU" dirty="0" err="1" smtClean="0">
                <a:effectLst/>
              </a:rPr>
              <a:t>кілопаскалях</a:t>
            </a:r>
            <a:r>
              <a:rPr lang="ru-RU" dirty="0" smtClean="0">
                <a:effectLst/>
              </a:rPr>
              <a:t>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22656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097" y="203327"/>
            <a:ext cx="4952010" cy="56370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42065" y="6165664"/>
            <a:ext cx="3498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mtClean="0">
                <a:effectLst/>
              </a:rPr>
              <a:t>Мал. </a:t>
            </a:r>
            <a:r>
              <a:rPr lang="ru-RU" dirty="0" smtClean="0">
                <a:effectLst/>
              </a:rPr>
              <a:t>6.6. Барометр-анероїд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76477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272</TotalTime>
  <Words>4051</Words>
  <Application>Microsoft Office PowerPoint</Application>
  <PresentationFormat>Широкоэкранный</PresentationFormat>
  <Paragraphs>1325</Paragraphs>
  <Slides>47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2" baseType="lpstr">
      <vt:lpstr>Arial</vt:lpstr>
      <vt:lpstr>Century Gothic</vt:lpstr>
      <vt:lpstr>Verdana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Цикл трикарбонових кислот як хімічний механізм теплопроукції</vt:lpstr>
      <vt:lpstr>Цикл трикарбонових кислот як хімічний механізм теплопроукції</vt:lpstr>
      <vt:lpstr>Презентация PowerPoint</vt:lpstr>
      <vt:lpstr>Презентация PowerPoint</vt:lpstr>
      <vt:lpstr>Презентация PowerPoint</vt:lpstr>
      <vt:lpstr>Теплопровідність</vt:lpstr>
      <vt:lpstr>Конвекція</vt:lpstr>
      <vt:lpstr>Випромінення</vt:lpstr>
      <vt:lpstr>Презентация PowerPoint</vt:lpstr>
      <vt:lpstr>Вплив мікроклімату на теплорегуляцію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Светлана</cp:lastModifiedBy>
  <cp:revision>33</cp:revision>
  <dcterms:created xsi:type="dcterms:W3CDTF">2017-07-26T21:57:30Z</dcterms:created>
  <dcterms:modified xsi:type="dcterms:W3CDTF">2020-10-12T10:12:38Z</dcterms:modified>
</cp:coreProperties>
</file>