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9" r:id="rId5"/>
    <p:sldId id="259" r:id="rId6"/>
    <p:sldId id="280" r:id="rId7"/>
    <p:sldId id="260" r:id="rId8"/>
    <p:sldId id="261" r:id="rId9"/>
    <p:sldId id="262" r:id="rId10"/>
    <p:sldId id="263" r:id="rId11"/>
    <p:sldId id="306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  <p:sldId id="341" r:id="rId36"/>
    <p:sldId id="342" r:id="rId37"/>
    <p:sldId id="343" r:id="rId38"/>
    <p:sldId id="344" r:id="rId39"/>
    <p:sldId id="345" r:id="rId40"/>
    <p:sldId id="346" r:id="rId41"/>
    <p:sldId id="347" r:id="rId42"/>
    <p:sldId id="348" r:id="rId43"/>
    <p:sldId id="349" r:id="rId44"/>
    <p:sldId id="350" r:id="rId45"/>
    <p:sldId id="351" r:id="rId46"/>
    <p:sldId id="352" r:id="rId47"/>
    <p:sldId id="353" r:id="rId48"/>
    <p:sldId id="354" r:id="rId49"/>
    <p:sldId id="355" r:id="rId50"/>
    <p:sldId id="356" r:id="rId51"/>
    <p:sldId id="264" r:id="rId52"/>
    <p:sldId id="265" r:id="rId53"/>
    <p:sldId id="266" r:id="rId54"/>
    <p:sldId id="267" r:id="rId55"/>
    <p:sldId id="268" r:id="rId56"/>
    <p:sldId id="269" r:id="rId57"/>
    <p:sldId id="270" r:id="rId58"/>
    <p:sldId id="271" r:id="rId59"/>
    <p:sldId id="272" r:id="rId60"/>
    <p:sldId id="273" r:id="rId61"/>
    <p:sldId id="274" r:id="rId62"/>
    <p:sldId id="275" r:id="rId63"/>
    <p:sldId id="276" r:id="rId64"/>
    <p:sldId id="277" r:id="rId65"/>
    <p:sldId id="278" r:id="rId66"/>
    <p:sldId id="281" r:id="rId67"/>
    <p:sldId id="307" r:id="rId68"/>
    <p:sldId id="308" r:id="rId69"/>
    <p:sldId id="309" r:id="rId70"/>
    <p:sldId id="310" r:id="rId71"/>
    <p:sldId id="311" r:id="rId72"/>
    <p:sldId id="312" r:id="rId73"/>
    <p:sldId id="313" r:id="rId74"/>
    <p:sldId id="314" r:id="rId75"/>
    <p:sldId id="315" r:id="rId76"/>
    <p:sldId id="316" r:id="rId77"/>
    <p:sldId id="317" r:id="rId78"/>
    <p:sldId id="357" r:id="rId7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25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90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54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757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6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79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489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39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842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3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8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F2E82E8-1F53-4873-B8F0-7EA107688F74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12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11"/>
            <a:ext cx="12192000" cy="63342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13541" y="735631"/>
            <a:ext cx="77228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/>
              </a:rPr>
              <a:t>Тема 10</a:t>
            </a:r>
            <a:endParaRPr lang="ru-RU" sz="2800" dirty="0" smtClean="0">
              <a:effectLst/>
            </a:endParaRPr>
          </a:p>
          <a:p>
            <a:pPr algn="ctr"/>
            <a:r>
              <a:rPr lang="ru-RU" sz="2800" b="1" dirty="0" smtClean="0">
                <a:effectLst/>
              </a:rPr>
              <a:t>МЕТОДИКА </a:t>
            </a:r>
            <a:r>
              <a:rPr lang="ru-RU" sz="2800" b="1" dirty="0" smtClean="0"/>
              <a:t>САНІТАРНО</a:t>
            </a:r>
            <a:r>
              <a:rPr lang="ru-RU" sz="2800" b="1" dirty="0" smtClean="0">
                <a:effectLst/>
              </a:rPr>
              <a:t>-ХІМІЧНОГО </a:t>
            </a:r>
            <a:r>
              <a:rPr lang="ru-RU" sz="2800" b="1" dirty="0" smtClean="0">
                <a:effectLst/>
              </a:rPr>
              <a:t>ДОСЛІДЖЕННЯ ПОВІТРЯНОГО СЕРЕДОВИЩА ПРИМІЩЕНЬ І </a:t>
            </a:r>
            <a:r>
              <a:rPr lang="ru-RU" sz="2800" b="1" dirty="0" smtClean="0"/>
              <a:t>ЙОГО</a:t>
            </a:r>
            <a:r>
              <a:rPr lang="ru-RU" sz="2800" b="1" dirty="0" smtClean="0">
                <a:effectLst/>
              </a:rPr>
              <a:t> </a:t>
            </a:r>
            <a:r>
              <a:rPr lang="ru-RU" sz="2800" b="1" dirty="0" smtClean="0">
                <a:effectLst/>
              </a:rPr>
              <a:t>ГІГІЄНІЧНА ОЦІНКА</a:t>
            </a:r>
            <a:endParaRPr lang="ru-RU" sz="2800" dirty="0"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13541" y="2551513"/>
            <a:ext cx="77228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МЕТОДИКА ВИЗНАЧЕННЯ КОНЦЕНТРАЦІЇ СО</a:t>
            </a:r>
            <a:r>
              <a:rPr lang="ru-RU" sz="2800" b="1" baseline="-25000" dirty="0"/>
              <a:t>2</a:t>
            </a:r>
            <a:r>
              <a:rPr lang="ru-RU" sz="2800" b="1" dirty="0"/>
              <a:t> І </a:t>
            </a:r>
            <a:r>
              <a:rPr lang="ru-RU" sz="2800" b="1" dirty="0" smtClean="0"/>
              <a:t>ОКИСНЮВАНІСТЬ</a:t>
            </a:r>
            <a:r>
              <a:rPr lang="ru-RU" sz="2800" b="1" dirty="0" smtClean="0"/>
              <a:t> </a:t>
            </a:r>
            <a:r>
              <a:rPr lang="ru-RU" sz="2800" b="1" dirty="0"/>
              <a:t>ПОВІТРЯ ЯК ПОКАЗНИКІВ АНТРОПОГЕННОГО ЗАБРУДНЕННЯ ПОВІТРЯ ТА ВЕНТИЛЯЦІЇ ПРИМІЩЕНЬ</a:t>
            </a: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143631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0671" y="-616945"/>
            <a:ext cx="9298236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ru-RU" sz="2400" dirty="0" smtClean="0">
              <a:effectLst/>
            </a:endParaRPr>
          </a:p>
          <a:p>
            <a:pPr algn="ctr">
              <a:buFont typeface="+mj-lt"/>
              <a:buAutoNum type="arabicPeriod"/>
            </a:pPr>
            <a:r>
              <a:rPr lang="ru-RU" sz="2400" b="1" dirty="0" smtClean="0">
                <a:effectLst/>
              </a:rPr>
              <a:t>Навчальна мета</a:t>
            </a:r>
            <a:endParaRPr lang="ru-RU" sz="2400" dirty="0" smtClean="0">
              <a:effectLst/>
            </a:endParaRPr>
          </a:p>
          <a:p>
            <a:r>
              <a:rPr lang="ru-RU" sz="2400" dirty="0" smtClean="0">
                <a:effectLst/>
              </a:rPr>
              <a:t>1.1. Закріпити знання студентів про хімічний склад і джерела забруднення атмосферного повітря і повітря закритих приміщень.</a:t>
            </a:r>
          </a:p>
          <a:p>
            <a:pPr algn="just"/>
            <a:r>
              <a:rPr lang="ru-RU" sz="2400" dirty="0" smtClean="0">
                <a:effectLst/>
              </a:rPr>
              <a:t>1.2. Оволодіти основними методами відбору проб повітря для санітарно-хімічного аналізу.</a:t>
            </a:r>
          </a:p>
          <a:p>
            <a:pPr algn="just"/>
            <a:r>
              <a:rPr lang="ru-RU" sz="2400" dirty="0" smtClean="0">
                <a:effectLst/>
              </a:rPr>
              <a:t>1.3. Освоїти методику експрес-аналізу повітря за допомогою газоаналізатора УГ-2.</a:t>
            </a:r>
          </a:p>
          <a:p>
            <a:pPr algn="just"/>
            <a:r>
              <a:rPr lang="ru-RU" sz="2400" dirty="0" smtClean="0">
                <a:effectLst/>
              </a:rPr>
              <a:t>1.4. Оволодіти методикою гігієнічної оцінки чистоти повітря приміщень.</a:t>
            </a:r>
          </a:p>
          <a:p>
            <a:r>
              <a:rPr lang="ru-RU" sz="2400" dirty="0" smtClean="0"/>
              <a:t>1.5. ознайомитися</a:t>
            </a:r>
            <a:r>
              <a:rPr lang="ru-RU" sz="2400" dirty="0"/>
              <a:t>з факторами і показниками забруднення повітря приміщень комунально-побутового, громадського та виробничого призначення. </a:t>
            </a:r>
            <a:endParaRPr lang="uk-UA" sz="2400" b="1" dirty="0" smtClean="0"/>
          </a:p>
          <a:p>
            <a:r>
              <a:rPr lang="ru-RU" sz="2400" dirty="0" smtClean="0"/>
              <a:t>1.6. оволодіти</a:t>
            </a:r>
            <a:r>
              <a:rPr lang="ru-RU" sz="2400" dirty="0"/>
              <a:t>методикою гігієнічної оцінки чистоти повітря і ефективності вентиляції приміщень. </a:t>
            </a:r>
            <a:endParaRPr lang="uk-UA" sz="2400" b="1" dirty="0"/>
          </a:p>
          <a:p>
            <a:pPr algn="just"/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362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302" y="0"/>
            <a:ext cx="1172194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2. Вихідні знання та вміння</a:t>
            </a:r>
            <a:endParaRPr lang="ru-RU" sz="2000" dirty="0" smtClean="0">
              <a:effectLst/>
            </a:endParaRPr>
          </a:p>
          <a:p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2.1. знати:</a:t>
            </a:r>
          </a:p>
          <a:p>
            <a:pPr algn="just"/>
            <a:r>
              <a:rPr lang="ru-RU" sz="2000" dirty="0" smtClean="0">
                <a:effectLst/>
              </a:rPr>
              <a:t>2.1.1.Фізіолого-гігієнічне значення складових компонентів повітря і їх вплив на здоров'я і санітарні умови життя.</a:t>
            </a:r>
          </a:p>
          <a:p>
            <a:pPr algn="just"/>
            <a:r>
              <a:rPr lang="ru-RU" sz="2000" dirty="0" smtClean="0">
                <a:effectLst/>
              </a:rPr>
              <a:t>2.1.2. Фактори і показники хімічного забруднення атмосферного повітря, повітря житлових і виробничих приміщень і їх гігієнічне нормування.</a:t>
            </a:r>
          </a:p>
          <a:p>
            <a:pPr algn="just"/>
            <a:r>
              <a:rPr lang="ru-RU" sz="2000" dirty="0" smtClean="0">
                <a:effectLst/>
              </a:rPr>
              <a:t>2.1.3. Класифікацію методів відбору проб повітря.</a:t>
            </a:r>
          </a:p>
          <a:p>
            <a:pPr algn="just"/>
            <a:r>
              <a:rPr lang="ru-RU" sz="2000" dirty="0" smtClean="0">
                <a:effectLst/>
              </a:rPr>
              <a:t>2.1.4. Принципову схему аспіраційного методу відбору проб повітря для хімічного аналізу, що застосовуються при цьому прилади та пристосування.</a:t>
            </a:r>
          </a:p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endParaRPr lang="ru-RU" sz="2000" dirty="0"/>
          </a:p>
          <a:p>
            <a:pPr algn="just"/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2.2. вміти:</a:t>
            </a:r>
          </a:p>
          <a:p>
            <a:pPr algn="just"/>
            <a:r>
              <a:rPr lang="ru-RU" sz="2000" dirty="0" smtClean="0">
                <a:effectLst/>
              </a:rPr>
              <a:t>2.2.1. Обгрунтувати вибір методу відбору проб повітря для санітарно-хімічного дослідження.</a:t>
            </a:r>
          </a:p>
          <a:p>
            <a:pPr algn="just"/>
            <a:r>
              <a:rPr lang="ru-RU" sz="2000" dirty="0" smtClean="0">
                <a:effectLst/>
              </a:rPr>
              <a:t>2.2.2. Розрахувати необхідний об'єм повітря для аналізу і його приведення до нормальних умов (0</a:t>
            </a:r>
            <a:r>
              <a:rPr lang="ru-RU" sz="2000" baseline="30000" dirty="0" smtClean="0">
                <a:effectLst/>
              </a:rPr>
              <a:t>0</a:t>
            </a:r>
            <a:r>
              <a:rPr lang="ru-RU" sz="2000" dirty="0" smtClean="0">
                <a:effectLst/>
              </a:rPr>
              <a:t> З і 760 мм рт. </a:t>
            </a:r>
            <a:r>
              <a:rPr lang="ru-RU" sz="2000" dirty="0" err="1" smtClean="0">
                <a:effectLst/>
              </a:rPr>
              <a:t>ст</a:t>
            </a:r>
            <a:r>
              <a:rPr lang="ru-RU" sz="2000" dirty="0" smtClean="0">
                <a:effectLst/>
              </a:rPr>
              <a:t>).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8687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0304" y="193183"/>
            <a:ext cx="120116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2.3. </a:t>
            </a:r>
            <a:r>
              <a:rPr lang="ru-RU" sz="2000" b="1" dirty="0"/>
              <a:t>знати:</a:t>
            </a:r>
            <a:endParaRPr lang="uk-UA" sz="2000" b="1" dirty="0"/>
          </a:p>
          <a:p>
            <a:pPr algn="just"/>
            <a:r>
              <a:rPr lang="ru-RU" sz="2000" dirty="0"/>
              <a:t>2.1.1. Фізіолого-гігієнічне значення складових компонентів повітря і їх вплив на здоров'я і санітарні умови життя.</a:t>
            </a:r>
          </a:p>
          <a:p>
            <a:pPr algn="just"/>
            <a:r>
              <a:rPr lang="ru-RU" sz="2000" dirty="0"/>
              <a:t>2.1.2. Джерела і показники забруднення повітря приміщень комунального, побутового, громадського та виробничого призначення, їх гігієнічне нормування.</a:t>
            </a:r>
            <a:endParaRPr lang="uk-UA" sz="2000" b="1" dirty="0"/>
          </a:p>
          <a:p>
            <a:pPr algn="just"/>
            <a:r>
              <a:rPr lang="ru-RU" sz="2000" dirty="0"/>
              <a:t>2.1.3. Обмін повітря в приміщеннях. Види і класифікація вентиляції приміщень, основні параметри, які характеризують її ефективність.</a:t>
            </a:r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algn="just"/>
            <a:r>
              <a:rPr lang="ru-RU" sz="2000" b="1" dirty="0" smtClean="0"/>
              <a:t>2.4. </a:t>
            </a:r>
            <a:r>
              <a:rPr lang="ru-RU" sz="2000" b="1" dirty="0"/>
              <a:t>вміти:</a:t>
            </a:r>
            <a:endParaRPr lang="uk-UA" sz="2000" b="1" dirty="0"/>
          </a:p>
          <a:p>
            <a:pPr algn="just"/>
            <a:r>
              <a:rPr lang="ru-RU" sz="2000" dirty="0"/>
              <a:t>2.2.1. Визначати концентрацію вуглекислого газу в повітрі і оцінювати ступінь чистоти повітряного середовища приміщень.</a:t>
            </a:r>
          </a:p>
          <a:p>
            <a:pPr algn="just"/>
            <a:r>
              <a:rPr lang="ru-RU" sz="2000" dirty="0"/>
              <a:t>2.2.2. Розраховувати необхідний і фактичний обсяг і кратність вентиляції приміщень.</a:t>
            </a:r>
          </a:p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7539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1990"/>
            <a:ext cx="1219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3. Питання для самопідготовки</a:t>
            </a:r>
            <a:endParaRPr lang="ru-RU" sz="2000" dirty="0" smtClean="0">
              <a:effectLst/>
            </a:endParaRPr>
          </a:p>
          <a:p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3.1. Хімічний склад атмосферного і повітря, що видихається.</a:t>
            </a:r>
          </a:p>
          <a:p>
            <a:pPr algn="just"/>
            <a:r>
              <a:rPr lang="ru-RU" sz="2000" dirty="0" smtClean="0">
                <a:effectLst/>
              </a:rPr>
              <a:t>3.2. Основні джерела, критерії та показники хімічного забруднення атмосферного повітря, повітря житлових, громадських, виробничих приміщень.</a:t>
            </a:r>
          </a:p>
          <a:p>
            <a:pPr algn="just"/>
            <a:r>
              <a:rPr lang="ru-RU" sz="2000" dirty="0" smtClean="0">
                <a:effectLst/>
              </a:rPr>
              <a:t>3.3. Вплив забруднення повітря хімічними речовинами на здоров'я людини.</a:t>
            </a:r>
          </a:p>
          <a:p>
            <a:pPr algn="just"/>
            <a:r>
              <a:rPr lang="ru-RU" sz="2000" dirty="0" smtClean="0">
                <a:effectLst/>
              </a:rPr>
              <a:t>3.4. Показники та вимоги до відбору проб повітря для санітарно-хімічного дослідження.</a:t>
            </a:r>
          </a:p>
          <a:p>
            <a:pPr algn="just"/>
            <a:r>
              <a:rPr lang="ru-RU" sz="2000" dirty="0" smtClean="0">
                <a:effectLst/>
              </a:rPr>
              <a:t>3.5. Розрахунок мінімального обсягу проби повітря, необхідного для аналізу, одиниці виміру.</a:t>
            </a:r>
          </a:p>
          <a:p>
            <a:pPr algn="just"/>
            <a:r>
              <a:rPr lang="ru-RU" sz="2000" dirty="0" smtClean="0">
                <a:effectLst/>
              </a:rPr>
              <a:t>3.6. Аспіраційний метод відбору проб повітря, прилади для аспірації повітря.</a:t>
            </a:r>
          </a:p>
          <a:p>
            <a:pPr algn="just"/>
            <a:r>
              <a:rPr lang="ru-RU" sz="2000" dirty="0" smtClean="0">
                <a:effectLst/>
              </a:rPr>
              <a:t>3.7. Прилади для визначення обсягу протягненого повітря. Значення і методика приведення об'єму повітря до нормальних умов.</a:t>
            </a:r>
          </a:p>
          <a:p>
            <a:pPr algn="just"/>
            <a:r>
              <a:rPr lang="ru-RU" sz="2000" dirty="0" smtClean="0">
                <a:effectLst/>
              </a:rPr>
              <a:t>3.8. Поглинювальні пристрої, поглинаючі середовища, їх властивості, види, призначення.</a:t>
            </a:r>
          </a:p>
          <a:p>
            <a:pPr algn="just"/>
            <a:r>
              <a:rPr lang="ru-RU" sz="2000" dirty="0" smtClean="0">
                <a:effectLst/>
              </a:rPr>
              <a:t>3.9. Відбір проб повітря в судини обмеженої місткості (газові піпетки і ін.).</a:t>
            </a:r>
          </a:p>
          <a:p>
            <a:pPr algn="just"/>
            <a:r>
              <a:rPr lang="ru-RU" sz="2000" dirty="0" smtClean="0">
                <a:effectLst/>
              </a:rPr>
              <a:t>3.10.Понятіе про експрес-методи (колориметричні, лінійно-колориметрические), визначення хімічних домішок в повітрі. Універсальний газовий аналізатор УГ-2, конструкція і принцип дії.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584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9092"/>
            <a:ext cx="12192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3.11. </a:t>
            </a:r>
            <a:r>
              <a:rPr lang="ru-RU" sz="2000" dirty="0"/>
              <a:t>Основні джерела забруднення повітря приміщень комунально-побутового, громадського та виробничого призначення. Критерії і показники забруднення повітря (фізичні, хімічні, бактеріологічні).</a:t>
            </a:r>
          </a:p>
          <a:p>
            <a:pPr algn="just"/>
            <a:r>
              <a:rPr lang="ru-RU" sz="2000" dirty="0" smtClean="0"/>
              <a:t>3.12. </a:t>
            </a:r>
            <a:r>
              <a:rPr lang="ru-RU" sz="2000" dirty="0"/>
              <a:t>Джерела забруднення повітря житлових приміщень. Окислюваність повітря і діоксид вуглецю як непрямі показники забруднення повітря.</a:t>
            </a:r>
            <a:endParaRPr lang="ru-RU" sz="2000" b="1" dirty="0"/>
          </a:p>
          <a:p>
            <a:pPr algn="just"/>
            <a:r>
              <a:rPr lang="ru-RU" sz="2000" dirty="0" smtClean="0"/>
              <a:t>3.13. </a:t>
            </a:r>
            <a:r>
              <a:rPr lang="ru-RU" sz="2000" dirty="0"/>
              <a:t>Вплив різних концентрацій діоксиду вуглецю на організм людини.</a:t>
            </a:r>
          </a:p>
          <a:p>
            <a:pPr algn="just"/>
            <a:r>
              <a:rPr lang="ru-RU" sz="2000" dirty="0" smtClean="0"/>
              <a:t>3.14. </a:t>
            </a:r>
            <a:r>
              <a:rPr lang="ru-RU" sz="2000" dirty="0"/>
              <a:t>Експресні методи визначення концентрації діоксиду вуглецю в повітрі (метод </a:t>
            </a:r>
            <a:r>
              <a:rPr lang="ru-RU" sz="2000" dirty="0" err="1"/>
              <a:t>Лунге-Цеккендорфа</a:t>
            </a:r>
            <a:r>
              <a:rPr lang="ru-RU" sz="2000" dirty="0"/>
              <a:t>, Прохорова). </a:t>
            </a:r>
            <a:endParaRPr lang="ru-RU" sz="2000" b="1" dirty="0"/>
          </a:p>
          <a:p>
            <a:pPr algn="just"/>
            <a:r>
              <a:rPr lang="ru-RU" sz="2000" dirty="0" smtClean="0"/>
              <a:t>3.15. </a:t>
            </a:r>
            <a:r>
              <a:rPr lang="ru-RU" sz="2000" dirty="0"/>
              <a:t>Гігієнічне значення вентиляції приміщень. Види, класифікація вентиляції приміщень комунально-побутового і виробничого призначення.</a:t>
            </a:r>
            <a:endParaRPr lang="ru-RU" sz="2000" b="1" dirty="0"/>
          </a:p>
          <a:p>
            <a:pPr algn="just"/>
            <a:r>
              <a:rPr lang="ru-RU" sz="2000" dirty="0" smtClean="0"/>
              <a:t>3.16. </a:t>
            </a:r>
            <a:r>
              <a:rPr lang="ru-RU" sz="2000" dirty="0"/>
              <a:t>Показники ефективності вентиляції. Необхідний і фактичний обсяг і кратність вентиляції, методи їх визначення.</a:t>
            </a:r>
            <a:endParaRPr lang="ru-RU" sz="2000" b="1" dirty="0"/>
          </a:p>
          <a:p>
            <a:pPr algn="just"/>
            <a:r>
              <a:rPr lang="ru-RU" sz="2000" dirty="0" smtClean="0"/>
              <a:t>3.17. </a:t>
            </a:r>
            <a:r>
              <a:rPr lang="ru-RU" sz="2000" dirty="0"/>
              <a:t>Кондиціонування повітря. Принципи побудови кондиціонерів.</a:t>
            </a:r>
          </a:p>
        </p:txBody>
      </p:sp>
    </p:spTree>
    <p:extLst>
      <p:ext uri="{BB962C8B-B14F-4D97-AF65-F5344CB8AC3E}">
        <p14:creationId xmlns:p14="http://schemas.microsoft.com/office/powerpoint/2010/main" val="1543672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4. Завдання (задачі) для самопідготовки</a:t>
            </a:r>
            <a:endParaRPr lang="ru-RU" sz="2000" dirty="0" smtClean="0">
              <a:effectLst/>
            </a:endParaRPr>
          </a:p>
          <a:p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4.1. Для </a:t>
            </a:r>
            <a:r>
              <a:rPr lang="ru-RU" sz="2000" dirty="0" err="1" smtClean="0">
                <a:effectLst/>
              </a:rPr>
              <a:t>визначення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наявності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епіхлоргідріна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smtClean="0">
                <a:effectLst/>
              </a:rPr>
              <a:t>в повітрі робочої зони проба повітря відібрана в цеху, де </a:t>
            </a:r>
            <a:r>
              <a:rPr lang="ru-RU" sz="2000" dirty="0" err="1" smtClean="0">
                <a:effectLst/>
              </a:rPr>
              <a:t>працюють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smtClean="0">
                <a:effectLst/>
              </a:rPr>
              <a:t>термопласт-</a:t>
            </a:r>
            <a:r>
              <a:rPr lang="ru-RU" sz="2000" dirty="0" err="1" smtClean="0">
                <a:effectLst/>
              </a:rPr>
              <a:t>автомати</a:t>
            </a:r>
            <a:r>
              <a:rPr lang="ru-RU" sz="2000" dirty="0" smtClean="0">
                <a:effectLst/>
              </a:rPr>
              <a:t>. Через поглинювальні пристрої з поглотительной середовищем протягнуто 50 л повітря при температурі +16</a:t>
            </a:r>
            <a:r>
              <a:rPr lang="ru-RU" sz="2000" baseline="30000" dirty="0" smtClean="0">
                <a:effectLst/>
              </a:rPr>
              <a:t>0</a:t>
            </a:r>
            <a:r>
              <a:rPr lang="ru-RU" sz="2000" dirty="0" smtClean="0">
                <a:effectLst/>
              </a:rPr>
              <a:t>З і барометричним тиском 755 мм рт. ст. Наведіть обсяг відібраного повітря до нормальних умов.</a:t>
            </a:r>
          </a:p>
          <a:p>
            <a:r>
              <a:rPr lang="ru-RU" sz="2000" dirty="0" smtClean="0">
                <a:effectLst/>
              </a:rPr>
              <a:t>4.2. При відборі проб повітря на виробництві ртутних випрямлячів аспірація проведена через поглинаючий розчин об'ємом 10 мл, для аналізу взяли 3 мл поглинального розчину, чутливість методу 2 мкг, а гранично-допустима концентрація 0,00001 мг / л, (К = 1/3). Розрахуйте оптимальний обсяг повітря, необхідного для дослідження, де К-коефіцієнт, що виражає частину ГДК, яку необхідно визначити.</a:t>
            </a:r>
          </a:p>
          <a:p>
            <a:r>
              <a:rPr lang="ru-RU" sz="2000" dirty="0" smtClean="0"/>
              <a:t>4.3. </a:t>
            </a:r>
            <a:r>
              <a:rPr lang="ru-RU" sz="2000" dirty="0"/>
              <a:t>Розрахуйте, скільки вуглекислого газу виділяє людина за одну годину в спокої і при виконанні фізичної роботи.</a:t>
            </a:r>
            <a:endParaRPr lang="uk-UA" sz="2000" b="1" dirty="0"/>
          </a:p>
          <a:p>
            <a:r>
              <a:rPr lang="ru-RU" sz="2000" dirty="0" smtClean="0"/>
              <a:t>4.4. </a:t>
            </a:r>
            <a:r>
              <a:rPr lang="ru-RU" sz="2000" dirty="0"/>
              <a:t>Розрахуйте необхідний обсяг вентиляції для хворого в палаті і для хірурга в операційній (див. Додаток).</a:t>
            </a:r>
            <a:endParaRPr lang="uk-UA" sz="2000" b="1" dirty="0"/>
          </a:p>
          <a:p>
            <a:r>
              <a:rPr lang="ru-RU" sz="2000" dirty="0" smtClean="0"/>
              <a:t>4.5. </a:t>
            </a:r>
            <a:r>
              <a:rPr lang="ru-RU" sz="2000" dirty="0"/>
              <a:t>Розрахуйте необхідну кратність вентиляції палати на 4 ліжка площею 30 м</a:t>
            </a:r>
            <a:r>
              <a:rPr lang="ru-RU" sz="2000" baseline="30000" dirty="0"/>
              <a:t>2</a:t>
            </a:r>
            <a:r>
              <a:rPr lang="ru-RU" sz="2000" dirty="0"/>
              <a:t> і висотою 3,2 м.</a:t>
            </a:r>
            <a:endParaRPr lang="uk-UA" sz="2000" b="1" dirty="0"/>
          </a:p>
          <a:p>
            <a:pPr algn="just"/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7040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/>
              </a:rPr>
              <a:t>5. Структура і зміст заняття</a:t>
            </a:r>
            <a:endParaRPr lang="ru-RU" sz="2000" dirty="0" smtClean="0">
              <a:effectLst/>
            </a:endParaRPr>
          </a:p>
          <a:p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r>
              <a:rPr lang="ru-RU" sz="2000" dirty="0" smtClean="0">
                <a:effectLst/>
              </a:rPr>
              <a:t>Заняття лабораторне. Після перевірки рівня знань та підготовки до заняття студенти отримують індивідуальні завдання і, користуючись інструкціями додатків і рекомендованою літературою,</a:t>
            </a:r>
            <a:r>
              <a:rPr lang="ru-RU" sz="2000" dirty="0" err="1" smtClean="0">
                <a:effectLst/>
              </a:rPr>
              <a:t>ознайомлюються</a:t>
            </a:r>
            <a:r>
              <a:rPr lang="ru-RU" sz="2000" dirty="0" smtClean="0">
                <a:effectLst/>
              </a:rPr>
              <a:t> із зразками приладів для відбору проб повітря для хімічних аналізів, розраховують необхідний об'єм повітря для конкретного хімічного аналізу згідно завданню додатка 2 і відбирають цю пробу, практично визначають концентрацію одного з хімічних забруднювачів повітря, підготовленого лабораторією за допомогою універсального газоаналізатора УГ-2 (додаток 3) , складають обгрунтовані висновки і рекомендації.</a:t>
            </a:r>
            <a:r>
              <a:rPr lang="ru-RU" dirty="0" smtClean="0"/>
              <a:t> </a:t>
            </a:r>
            <a:r>
              <a:rPr lang="ru-RU" sz="2000" dirty="0" smtClean="0"/>
              <a:t>визначають </a:t>
            </a:r>
            <a:r>
              <a:rPr lang="ru-RU" sz="2000" dirty="0"/>
              <a:t>концентрацію діоксиду вуглецю в приміщенні навчальної лабораторії і за її межами (на вулиці), ведуть необхідні розрахунки, складають висновки; розраховують необхідні обсяг і кратність вентиляції для лабораторії з урахуванням кількості людей і характеру виконуваної роботи; вимірюють об'єм повітря, який надходить або видаляється з приміщення, розраховують фактичні обсяг і кратність вентиляції, становлять висновки і рекомендації</a:t>
            </a:r>
            <a:r>
              <a:rPr lang="ru-RU" dirty="0"/>
              <a:t>.</a:t>
            </a:r>
            <a:endParaRPr lang="uk-UA" b="1" dirty="0"/>
          </a:p>
          <a:p>
            <a:pPr algn="just"/>
            <a:r>
              <a:rPr lang="ru-RU" sz="2000" dirty="0" smtClean="0">
                <a:effectLst/>
              </a:rPr>
              <a:t> Роботу оформлюють протоколом.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0731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6. література</a:t>
            </a: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6.1. Основна:</a:t>
            </a:r>
          </a:p>
          <a:p>
            <a:pPr algn="just"/>
            <a:r>
              <a:rPr lang="ru-RU" dirty="0" smtClean="0">
                <a:effectLst/>
              </a:rPr>
              <a:t>6.1.1. </a:t>
            </a:r>
            <a:r>
              <a:rPr lang="ru-RU" dirty="0" err="1" smtClean="0">
                <a:effectLst/>
              </a:rPr>
              <a:t>Загальна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гігієна</a:t>
            </a:r>
            <a:r>
              <a:rPr lang="ru-RU" dirty="0" smtClean="0">
                <a:effectLst/>
              </a:rPr>
              <a:t>. Пропедевтика</a:t>
            </a:r>
            <a:r>
              <a:rPr lang="ru-RU" dirty="0" err="1" smtClean="0">
                <a:effectLst/>
              </a:rPr>
              <a:t>гігієні</a:t>
            </a:r>
            <a:r>
              <a:rPr lang="ru-RU" dirty="0" smtClean="0">
                <a:effectLst/>
              </a:rPr>
              <a:t>. </a:t>
            </a:r>
            <a:r>
              <a:rPr lang="ru-RU" dirty="0" err="1" smtClean="0">
                <a:effectLst/>
              </a:rPr>
              <a:t>Є.Г.Гончарук</a:t>
            </a:r>
            <a:r>
              <a:rPr lang="ru-RU" dirty="0" smtClean="0">
                <a:effectLst/>
              </a:rPr>
              <a:t>, </a:t>
            </a:r>
            <a:r>
              <a:rPr lang="ru-RU" dirty="0" err="1" smtClean="0">
                <a:effectLst/>
              </a:rPr>
              <a:t>Ю.І.Кундієв</a:t>
            </a:r>
            <a:r>
              <a:rPr lang="ru-RU" dirty="0" smtClean="0">
                <a:effectLst/>
              </a:rPr>
              <a:t>., </a:t>
            </a:r>
            <a:r>
              <a:rPr lang="ru-RU" dirty="0" err="1" smtClean="0">
                <a:effectLst/>
              </a:rPr>
              <a:t>В.Г.Бардов</a:t>
            </a:r>
            <a:r>
              <a:rPr lang="ru-RU" dirty="0" smtClean="0">
                <a:effectLst/>
              </a:rPr>
              <a:t> та </a:t>
            </a:r>
            <a:r>
              <a:rPr lang="ru-RU" dirty="0" err="1" smtClean="0">
                <a:effectLst/>
              </a:rPr>
              <a:t>ін</a:t>
            </a:r>
            <a:r>
              <a:rPr lang="ru-RU" dirty="0" smtClean="0">
                <a:effectLst/>
              </a:rPr>
              <a:t>. / За ред.</a:t>
            </a:r>
            <a:r>
              <a:rPr lang="ru-RU" dirty="0" err="1" smtClean="0">
                <a:effectLst/>
              </a:rPr>
              <a:t>Є.Г.Гончарука</a:t>
            </a:r>
            <a:r>
              <a:rPr lang="ru-RU" dirty="0" smtClean="0">
                <a:effectLst/>
              </a:rPr>
              <a:t>. - К .:</a:t>
            </a:r>
            <a:r>
              <a:rPr lang="ru-RU" dirty="0" err="1" smtClean="0">
                <a:effectLst/>
              </a:rPr>
              <a:t>Вища</a:t>
            </a:r>
            <a:r>
              <a:rPr lang="ru-RU" dirty="0" smtClean="0">
                <a:effectLst/>
              </a:rPr>
              <a:t> школа, 1995. - С. 48-142, 31-316.</a:t>
            </a:r>
          </a:p>
          <a:p>
            <a:pPr algn="just"/>
            <a:r>
              <a:rPr lang="ru-RU" dirty="0" smtClean="0">
                <a:effectLst/>
              </a:rPr>
              <a:t>6.1.2. Загальна гігієна. Пропедевтика гігієни. /</a:t>
            </a:r>
            <a:r>
              <a:rPr lang="ru-RU" dirty="0" err="1" smtClean="0">
                <a:effectLst/>
              </a:rPr>
              <a:t>Е.І.Гончарук</a:t>
            </a:r>
            <a:r>
              <a:rPr lang="ru-RU" dirty="0" smtClean="0">
                <a:effectLst/>
              </a:rPr>
              <a:t>, </a:t>
            </a:r>
            <a:r>
              <a:rPr lang="ru-RU" dirty="0" err="1" smtClean="0">
                <a:effectLst/>
              </a:rPr>
              <a:t>Ю.І.Кундіев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В.Г.Бардов</a:t>
            </a:r>
            <a:r>
              <a:rPr lang="ru-RU" dirty="0" smtClean="0">
                <a:effectLst/>
              </a:rPr>
              <a:t> та ін. - К .: </a:t>
            </a:r>
            <a:r>
              <a:rPr lang="ru-RU" dirty="0" err="1" smtClean="0">
                <a:effectLst/>
              </a:rPr>
              <a:t>Вища</a:t>
            </a:r>
            <a:r>
              <a:rPr lang="ru-RU" dirty="0" smtClean="0">
                <a:effectLst/>
              </a:rPr>
              <a:t>школа, 2000. - С. 397-398; 428-458; 488-511.</a:t>
            </a:r>
          </a:p>
          <a:p>
            <a:pPr algn="just"/>
            <a:r>
              <a:rPr lang="ru-RU" dirty="0" smtClean="0">
                <a:effectLst/>
              </a:rPr>
              <a:t>6.1.3. Даценко І.І.,</a:t>
            </a:r>
            <a:r>
              <a:rPr lang="ru-RU" dirty="0" err="1" smtClean="0">
                <a:effectLst/>
              </a:rPr>
              <a:t>Габович</a:t>
            </a:r>
            <a:r>
              <a:rPr lang="ru-RU" dirty="0" smtClean="0">
                <a:effectLst/>
              </a:rPr>
              <a:t> Р.Д. </a:t>
            </a:r>
            <a:r>
              <a:rPr lang="ru-RU" dirty="0" err="1" smtClean="0">
                <a:effectLst/>
              </a:rPr>
              <a:t>Основи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Загальної</a:t>
            </a:r>
            <a:r>
              <a:rPr lang="ru-RU" dirty="0" smtClean="0">
                <a:effectLst/>
              </a:rPr>
              <a:t> и </a:t>
            </a:r>
            <a:r>
              <a:rPr lang="ru-RU" dirty="0" err="1" smtClean="0">
                <a:effectLst/>
              </a:rPr>
              <a:t>тропічної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гігієні</a:t>
            </a:r>
            <a:r>
              <a:rPr lang="ru-RU" dirty="0" smtClean="0">
                <a:effectLst/>
              </a:rPr>
              <a:t>. - К .:</a:t>
            </a:r>
            <a:r>
              <a:rPr lang="ru-RU" dirty="0" err="1" smtClean="0">
                <a:effectLst/>
              </a:rPr>
              <a:t>здоров'я</a:t>
            </a:r>
            <a:r>
              <a:rPr lang="ru-RU" dirty="0" smtClean="0">
                <a:effectLst/>
              </a:rPr>
              <a:t>, 1995. - С. 22-31, 274-286, 294-297, 301-304, 309-314.</a:t>
            </a:r>
          </a:p>
          <a:p>
            <a:pPr algn="just"/>
            <a:r>
              <a:rPr lang="ru-RU" dirty="0" smtClean="0">
                <a:effectLst/>
              </a:rPr>
              <a:t>6.1.4. </a:t>
            </a:r>
            <a:r>
              <a:rPr lang="ru-RU" dirty="0" err="1" smtClean="0">
                <a:effectLst/>
              </a:rPr>
              <a:t>Загальна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гігієна</a:t>
            </a:r>
            <a:r>
              <a:rPr lang="ru-RU" dirty="0" smtClean="0">
                <a:effectLst/>
              </a:rPr>
              <a:t>. </a:t>
            </a:r>
            <a:r>
              <a:rPr lang="ru-RU" dirty="0" err="1" smtClean="0">
                <a:effectLst/>
              </a:rPr>
              <a:t>посібник</a:t>
            </a:r>
            <a:r>
              <a:rPr lang="ru-RU" dirty="0" smtClean="0">
                <a:effectLst/>
              </a:rPr>
              <a:t> для </a:t>
            </a:r>
            <a:r>
              <a:rPr lang="ru-RU" dirty="0" err="1" smtClean="0">
                <a:effectLst/>
              </a:rPr>
              <a:t>практичних</a:t>
            </a:r>
            <a:r>
              <a:rPr lang="ru-RU" dirty="0" smtClean="0">
                <a:effectLst/>
              </a:rPr>
              <a:t> зайняти /</a:t>
            </a:r>
            <a:r>
              <a:rPr lang="ru-RU" dirty="0" err="1" smtClean="0">
                <a:effectLst/>
              </a:rPr>
              <a:t>І.І.Даценко</a:t>
            </a:r>
            <a:r>
              <a:rPr lang="ru-RU" dirty="0" smtClean="0">
                <a:effectLst/>
              </a:rPr>
              <a:t>, </a:t>
            </a:r>
            <a:r>
              <a:rPr lang="ru-RU" dirty="0" err="1" smtClean="0">
                <a:effectLst/>
              </a:rPr>
              <a:t>О.Б.Денісюк</a:t>
            </a:r>
            <a:r>
              <a:rPr lang="ru-RU" dirty="0" smtClean="0">
                <a:effectLst/>
              </a:rPr>
              <a:t>, </a:t>
            </a:r>
            <a:r>
              <a:rPr lang="ru-RU" dirty="0" err="1" smtClean="0">
                <a:effectLst/>
              </a:rPr>
              <a:t>С.Л.Долошіцькій</a:t>
            </a:r>
            <a:r>
              <a:rPr lang="ru-RU" dirty="0" smtClean="0">
                <a:effectLst/>
              </a:rPr>
              <a:t> / За ред. </a:t>
            </a:r>
            <a:r>
              <a:rPr lang="ru-RU" dirty="0" err="1" smtClean="0">
                <a:effectLst/>
              </a:rPr>
              <a:t>І.І.Даценко</a:t>
            </a:r>
            <a:r>
              <a:rPr lang="ru-RU" dirty="0" smtClean="0">
                <a:effectLst/>
              </a:rPr>
              <a:t>. - 2-ге вид. -</a:t>
            </a:r>
            <a:r>
              <a:rPr lang="ru-RU" dirty="0" err="1" smtClean="0">
                <a:effectLst/>
              </a:rPr>
              <a:t>Львів</a:t>
            </a:r>
            <a:r>
              <a:rPr lang="ru-RU" dirty="0" smtClean="0">
                <a:effectLst/>
              </a:rPr>
              <a:t>: "</a:t>
            </a:r>
            <a:r>
              <a:rPr lang="ru-RU" dirty="0" err="1" smtClean="0">
                <a:effectLst/>
              </a:rPr>
              <a:t>Світ</a:t>
            </a:r>
            <a:r>
              <a:rPr lang="ru-RU" dirty="0" smtClean="0">
                <a:effectLst/>
              </a:rPr>
              <a:t>", 2001. - С. 48-78.</a:t>
            </a:r>
          </a:p>
          <a:p>
            <a:pPr algn="just"/>
            <a:r>
              <a:rPr lang="ru-RU" dirty="0" smtClean="0">
                <a:effectLst/>
              </a:rPr>
              <a:t>6.1.5. </a:t>
            </a:r>
            <a:r>
              <a:rPr lang="ru-RU" dirty="0" err="1" smtClean="0">
                <a:effectLst/>
              </a:rPr>
              <a:t>Габович</a:t>
            </a:r>
            <a:r>
              <a:rPr lang="ru-RU" dirty="0" smtClean="0">
                <a:effectLst/>
              </a:rPr>
              <a:t> Р.Д., </a:t>
            </a:r>
            <a:r>
              <a:rPr lang="ru-RU" dirty="0" err="1" smtClean="0">
                <a:effectLst/>
              </a:rPr>
              <a:t>Познанський</a:t>
            </a:r>
            <a:r>
              <a:rPr lang="ru-RU" dirty="0" smtClean="0">
                <a:effectLst/>
              </a:rPr>
              <a:t> С.С., </a:t>
            </a:r>
            <a:r>
              <a:rPr lang="ru-RU" dirty="0" err="1" smtClean="0">
                <a:effectLst/>
              </a:rPr>
              <a:t>Шахбазян</a:t>
            </a:r>
            <a:r>
              <a:rPr lang="ru-RU" dirty="0" smtClean="0">
                <a:effectLst/>
              </a:rPr>
              <a:t>Г.Х. Гігієна. - К .:</a:t>
            </a:r>
            <a:r>
              <a:rPr lang="ru-RU" dirty="0" err="1" smtClean="0">
                <a:effectLst/>
              </a:rPr>
              <a:t>Вища</a:t>
            </a:r>
            <a:r>
              <a:rPr lang="ru-RU" dirty="0" smtClean="0">
                <a:effectLst/>
              </a:rPr>
              <a:t>школа, 1983. - С. 45-52. 123-129.</a:t>
            </a:r>
          </a:p>
          <a:p>
            <a:pPr algn="just"/>
            <a:r>
              <a:rPr lang="ru-RU" dirty="0" smtClean="0">
                <a:effectLst/>
              </a:rPr>
              <a:t>6.1.6. </a:t>
            </a:r>
            <a:r>
              <a:rPr lang="ru-RU" dirty="0" err="1" smtClean="0">
                <a:effectLst/>
              </a:rPr>
              <a:t>Лекція</a:t>
            </a:r>
            <a:r>
              <a:rPr lang="ru-RU" dirty="0" smtClean="0">
                <a:effectLst/>
              </a:rPr>
              <a:t>. </a:t>
            </a:r>
          </a:p>
          <a:p>
            <a:pPr algn="just"/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6.2. Додаткова:</a:t>
            </a:r>
          </a:p>
          <a:p>
            <a:pPr algn="just"/>
            <a:r>
              <a:rPr lang="ru-RU" dirty="0" smtClean="0">
                <a:effectLst/>
              </a:rPr>
              <a:t>6.2.1. Керівництво до лабораторних занять з комунальної гігієни / Под ред.</a:t>
            </a:r>
            <a:r>
              <a:rPr lang="ru-RU" dirty="0" err="1" smtClean="0">
                <a:effectLst/>
              </a:rPr>
              <a:t>Е.І.Гончарука</a:t>
            </a:r>
            <a:r>
              <a:rPr lang="ru-RU" dirty="0" smtClean="0">
                <a:effectLst/>
              </a:rPr>
              <a:t>. - М .: Медицина, 1990. - С. 40-43, 279-314, 315-327, 332-341.</a:t>
            </a:r>
          </a:p>
          <a:p>
            <a:pPr algn="just"/>
            <a:r>
              <a:rPr lang="ru-RU" dirty="0" smtClean="0">
                <a:effectLst/>
              </a:rPr>
              <a:t>6.2.2. </a:t>
            </a:r>
            <a:r>
              <a:rPr lang="ru-RU" dirty="0" err="1" smtClean="0">
                <a:effectLst/>
              </a:rPr>
              <a:t>Мінх</a:t>
            </a:r>
            <a:r>
              <a:rPr lang="ru-RU" dirty="0" smtClean="0">
                <a:effectLst/>
              </a:rPr>
              <a:t>А.А. Методи гігієнічних досліджень. М .: Медицина, 1971. - С. 64-73, 96-98.</a:t>
            </a:r>
          </a:p>
          <a:p>
            <a:pPr algn="just"/>
            <a:r>
              <a:rPr lang="ru-RU" dirty="0" smtClean="0">
                <a:effectLst/>
              </a:rPr>
              <a:t>6.2.3. Керівництво до практичних занять з гігієни праці / За ред.</a:t>
            </a:r>
            <a:r>
              <a:rPr lang="ru-RU" dirty="0" err="1" smtClean="0">
                <a:effectLst/>
              </a:rPr>
              <a:t>А.М.Шевченко</a:t>
            </a:r>
            <a:r>
              <a:rPr lang="ru-RU" dirty="0" smtClean="0">
                <a:effectLst/>
              </a:rPr>
              <a:t>. - К .:</a:t>
            </a:r>
            <a:r>
              <a:rPr lang="ru-RU" dirty="0" err="1" smtClean="0">
                <a:effectLst/>
              </a:rPr>
              <a:t>Вища</a:t>
            </a:r>
            <a:r>
              <a:rPr lang="ru-RU" dirty="0" smtClean="0">
                <a:effectLst/>
              </a:rPr>
              <a:t> школа, С. 155-164.</a:t>
            </a:r>
          </a:p>
          <a:p>
            <a:r>
              <a:rPr lang="ru-RU" dirty="0" smtClean="0">
                <a:effectLst/>
              </a:rPr>
              <a:t>6.2.4. Даценко І.І.,</a:t>
            </a:r>
            <a:r>
              <a:rPr lang="ru-RU" dirty="0" err="1" smtClean="0">
                <a:effectLst/>
              </a:rPr>
              <a:t>Габович</a:t>
            </a:r>
            <a:r>
              <a:rPr lang="ru-RU" dirty="0" smtClean="0">
                <a:effectLst/>
              </a:rPr>
              <a:t> Р.Д. </a:t>
            </a:r>
            <a:r>
              <a:rPr lang="ru-RU" dirty="0" err="1" smtClean="0">
                <a:effectLst/>
              </a:rPr>
              <a:t>Профілактична</a:t>
            </a:r>
            <a:r>
              <a:rPr lang="ru-RU" dirty="0" smtClean="0">
                <a:effectLst/>
              </a:rPr>
              <a:t>медицина. - 2-ге вид .: К .:</a:t>
            </a:r>
            <a:r>
              <a:rPr lang="ru-RU" dirty="0" err="1" smtClean="0">
                <a:effectLst/>
              </a:rPr>
              <a:t>здоров'я</a:t>
            </a:r>
            <a:r>
              <a:rPr lang="ru-RU" dirty="0" smtClean="0">
                <a:effectLst/>
              </a:rPr>
              <a:t>, 2004. - С. 79-97.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6.2.5. </a:t>
            </a:r>
            <a:r>
              <a:rPr lang="ru-RU" dirty="0"/>
              <a:t>Даценко І.І., </a:t>
            </a:r>
            <a:r>
              <a:rPr lang="ru-RU" dirty="0" err="1"/>
              <a:t>Габович</a:t>
            </a:r>
            <a:r>
              <a:rPr lang="ru-RU" dirty="0"/>
              <a:t>Р.Д. Профілактична медицина. Загальна гігієна з основами екології. - К .: Здоров'я, 1999. - С. 6-21, 74-79, 498-519, 608-658.</a:t>
            </a:r>
          </a:p>
          <a:p>
            <a:r>
              <a:rPr lang="ru-RU" dirty="0" smtClean="0"/>
              <a:t>6.2.6. </a:t>
            </a:r>
            <a:r>
              <a:rPr lang="ru-RU" dirty="0"/>
              <a:t>СНиП П-33-75. Опалення, вентиляція та</a:t>
            </a:r>
            <a:r>
              <a:rPr lang="ru-RU" dirty="0" err="1"/>
              <a:t>кондінціонірованіе</a:t>
            </a:r>
            <a:r>
              <a:rPr lang="ru-RU" dirty="0"/>
              <a:t>повітря. Норми проектування. - М., 1975.</a:t>
            </a:r>
            <a:endParaRPr lang="uk-UA" b="1" dirty="0"/>
          </a:p>
          <a:p>
            <a:pPr algn="just"/>
            <a:endParaRPr lang="ru-RU" dirty="0" smtClean="0">
              <a:effectLst/>
            </a:endParaRPr>
          </a:p>
          <a:p>
            <a:pPr algn="just"/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710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45588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>
              <a:buFont typeface="+mj-lt"/>
              <a:buAutoNum type="arabicPeriod"/>
            </a:pPr>
            <a:r>
              <a:rPr lang="ru-RU" sz="2000" dirty="0" err="1"/>
              <a:t>Е</a:t>
            </a:r>
            <a:r>
              <a:rPr lang="ru-RU" sz="2000" dirty="0" err="1" smtClean="0">
                <a:effectLst/>
              </a:rPr>
              <a:t>лектроаспіратори</a:t>
            </a:r>
            <a:r>
              <a:rPr lang="ru-RU" sz="2000" dirty="0" smtClean="0">
                <a:effectLst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Водний аспіратор.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Поглинювальні прилади Полежаєва, Петрі, з пористої платівкою і ін.</a:t>
            </a:r>
          </a:p>
          <a:p>
            <a:pPr algn="just">
              <a:buFont typeface="+mj-lt"/>
              <a:buAutoNum type="arabicPeriod"/>
            </a:pPr>
            <a:r>
              <a:rPr lang="ru-RU" sz="2000" dirty="0" err="1" smtClean="0">
                <a:effectLst/>
              </a:rPr>
              <a:t>Фільтри тримачі</a:t>
            </a:r>
            <a:r>
              <a:rPr lang="ru-RU" sz="2000" dirty="0" smtClean="0">
                <a:effectLst/>
              </a:rPr>
              <a:t> з аерозольними фільтрами, алонжі.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Реометр водний, ротаметр.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Газові піпетки.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Універсальний газоаналізатор УГ-2 з індикаторними трубками.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Формули для визначення необхідного для аналізу обсягу проби повітря і його приведення до нормальних умов.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Таблиця: Гранично допустимі концентрації шкідливих речовин в повітрі.</a:t>
            </a:r>
          </a:p>
          <a:p>
            <a:pPr algn="just">
              <a:buFont typeface="+mj-lt"/>
              <a:buAutoNum type="arabicPeriod"/>
            </a:pPr>
            <a:r>
              <a:rPr lang="ru-RU" sz="2000" dirty="0" smtClean="0">
                <a:effectLst/>
              </a:rPr>
              <a:t>Ситуаційні завдання для самостійної роботи студентів.</a:t>
            </a:r>
            <a:endParaRPr lang="ru-RU" sz="20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55886" y="258763"/>
            <a:ext cx="573611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11. Шприц </a:t>
            </a:r>
            <a:r>
              <a:rPr lang="ru-RU" sz="2000" dirty="0"/>
              <a:t>Жанні (50-100 мл).</a:t>
            </a:r>
            <a:endParaRPr lang="uk-UA" sz="2000" b="1" dirty="0"/>
          </a:p>
          <a:p>
            <a:pPr algn="just"/>
            <a:r>
              <a:rPr lang="ru-RU" sz="2000" dirty="0" smtClean="0"/>
              <a:t>12. Розчин </a:t>
            </a:r>
            <a:r>
              <a:rPr lang="ru-RU" sz="2000" dirty="0"/>
              <a:t>безводної соди NaСО</a:t>
            </a:r>
            <a:r>
              <a:rPr lang="ru-RU" sz="2000" baseline="-25000" dirty="0"/>
              <a:t>3</a:t>
            </a:r>
            <a:r>
              <a:rPr lang="ru-RU" sz="2000" dirty="0"/>
              <a:t> (5,3 г на 100 мл дистильованої води) з 0,1% розчином фенол-</a:t>
            </a:r>
            <a:r>
              <a:rPr lang="ru-RU" sz="2000" dirty="0" err="1"/>
              <a:t>фталеіна</a:t>
            </a:r>
            <a:r>
              <a:rPr lang="ru-RU" sz="2000" dirty="0"/>
              <a:t>.</a:t>
            </a:r>
            <a:endParaRPr lang="uk-UA" sz="2000" b="1" dirty="0"/>
          </a:p>
          <a:p>
            <a:pPr algn="just"/>
            <a:r>
              <a:rPr lang="ru-RU" sz="2000" dirty="0" smtClean="0"/>
              <a:t>13. Піпетка </a:t>
            </a:r>
            <a:r>
              <a:rPr lang="ru-RU" sz="2000" dirty="0"/>
              <a:t>на 10 мл.</a:t>
            </a:r>
          </a:p>
          <a:p>
            <a:pPr algn="just"/>
            <a:r>
              <a:rPr lang="ru-RU" sz="2000" dirty="0" smtClean="0"/>
              <a:t>14. Дистильована </a:t>
            </a:r>
            <a:r>
              <a:rPr lang="ru-RU" sz="2000" dirty="0"/>
              <a:t>вода в флаконі свежекіпяченой і охолоджена.</a:t>
            </a:r>
            <a:endParaRPr lang="uk-UA" sz="2000" b="1" dirty="0"/>
          </a:p>
          <a:p>
            <a:pPr algn="just"/>
            <a:r>
              <a:rPr lang="ru-RU" sz="2000" dirty="0" smtClean="0"/>
              <a:t>15. Формули </a:t>
            </a:r>
            <a:r>
              <a:rPr lang="ru-RU" sz="2000" dirty="0"/>
              <a:t>для розрахунку необхідного обсягу і кратності вентиляції приміщень</a:t>
            </a:r>
            <a:r>
              <a:rPr lang="ru-RU" sz="2000" dirty="0" smtClean="0"/>
              <a:t>.</a:t>
            </a:r>
            <a:endParaRPr lang="ru-RU" sz="2000" dirty="0"/>
          </a:p>
          <a:p>
            <a:pPr algn="just"/>
            <a:r>
              <a:rPr lang="ru-RU" sz="2000" dirty="0" smtClean="0"/>
              <a:t>16. Рулетка </a:t>
            </a:r>
            <a:r>
              <a:rPr lang="ru-RU" sz="2000" dirty="0"/>
              <a:t>або сантиметрова стрічка.</a:t>
            </a:r>
          </a:p>
          <a:p>
            <a:pPr algn="just"/>
            <a:r>
              <a:rPr lang="ru-RU" sz="2000" dirty="0" smtClean="0"/>
              <a:t>17. Завдання </a:t>
            </a:r>
            <a:r>
              <a:rPr lang="ru-RU" sz="2000" dirty="0"/>
              <a:t>студенту за визначенням концентрації СО</a:t>
            </a:r>
            <a:r>
              <a:rPr lang="ru-RU" sz="2000" baseline="-25000" dirty="0"/>
              <a:t>2</a:t>
            </a:r>
            <a:r>
              <a:rPr lang="ru-RU" sz="2000" dirty="0"/>
              <a:t> в повітрі і показників вентиляції приміщення.</a:t>
            </a:r>
            <a:endParaRPr lang="uk-UA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32554" y="0"/>
            <a:ext cx="26607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/>
              <a:t>7. Оснащення заняття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7964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"/>
            <a:ext cx="10058400" cy="824248"/>
          </a:xfrm>
        </p:spPr>
        <p:txBody>
          <a:bodyPr>
            <a:normAutofit/>
          </a:bodyPr>
          <a:lstStyle/>
          <a:p>
            <a:r>
              <a:rPr lang="ru-RU" dirty="0" smtClean="0"/>
              <a:t>природне освітлення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04552"/>
            <a:ext cx="7753082" cy="5293217"/>
          </a:xfrm>
        </p:spPr>
        <p:txBody>
          <a:bodyPr>
            <a:noAutofit/>
          </a:bodyPr>
          <a:lstStyle/>
          <a:p>
            <a:r>
              <a:rPr lang="ru-RU" sz="2400" b="1" i="1" dirty="0" err="1"/>
              <a:t>Приро́дне</a:t>
            </a:r>
            <a:r>
              <a:rPr lang="ru-RU" sz="2400" b="1" i="1" dirty="0"/>
              <a:t> </a:t>
            </a:r>
            <a:r>
              <a:rPr lang="ru-RU" sz="2400" b="1" i="1" dirty="0" err="1"/>
              <a:t>осві́тлення</a:t>
            </a:r>
            <a:r>
              <a:rPr lang="ru-RU" sz="2400" b="1" i="1" dirty="0"/>
              <a:t> </a:t>
            </a:r>
            <a:r>
              <a:rPr lang="ru-RU" sz="2400" dirty="0"/>
              <a:t>—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освітлення</a:t>
            </a:r>
            <a:r>
              <a:rPr lang="ru-RU" sz="2400" dirty="0"/>
              <a:t> </a:t>
            </a:r>
            <a:r>
              <a:rPr lang="ru-RU" sz="2400" dirty="0" err="1"/>
              <a:t>приміщень</a:t>
            </a:r>
            <a:r>
              <a:rPr lang="ru-RU" sz="2400" dirty="0"/>
              <a:t> </a:t>
            </a:r>
            <a:r>
              <a:rPr lang="ru-RU" sz="2400" dirty="0" err="1"/>
              <a:t>світлом</a:t>
            </a:r>
            <a:r>
              <a:rPr lang="ru-RU" sz="2400" dirty="0"/>
              <a:t> неба (</a:t>
            </a:r>
            <a:r>
              <a:rPr lang="ru-RU" sz="2400" dirty="0" err="1"/>
              <a:t>природним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денним</a:t>
            </a:r>
            <a:r>
              <a:rPr lang="ru-RU" sz="2400" dirty="0"/>
              <a:t> </a:t>
            </a:r>
            <a:r>
              <a:rPr lang="ru-RU" sz="2400" dirty="0" err="1"/>
              <a:t>світлом</a:t>
            </a:r>
            <a:r>
              <a:rPr lang="ru-RU" sz="2400" dirty="0"/>
              <a:t>) та </a:t>
            </a:r>
            <a:r>
              <a:rPr lang="ru-RU" sz="2400" dirty="0" err="1"/>
              <a:t>сонячними</a:t>
            </a:r>
            <a:r>
              <a:rPr lang="ru-RU" sz="2400" dirty="0"/>
              <a:t> </a:t>
            </a:r>
            <a:r>
              <a:rPr lang="ru-RU" sz="2400" dirty="0" err="1"/>
              <a:t>променями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проникають</a:t>
            </a:r>
            <a:r>
              <a:rPr lang="ru-RU" sz="2400" dirty="0"/>
              <a:t> </a:t>
            </a:r>
            <a:r>
              <a:rPr lang="ru-RU" sz="2400" dirty="0" err="1"/>
              <a:t>крізь</a:t>
            </a:r>
            <a:r>
              <a:rPr lang="ru-RU" sz="2400" dirty="0"/>
              <a:t> </a:t>
            </a:r>
            <a:r>
              <a:rPr lang="ru-RU" sz="2400" dirty="0" err="1"/>
              <a:t>світлові</a:t>
            </a:r>
            <a:r>
              <a:rPr lang="ru-RU" sz="2400" dirty="0"/>
              <a:t> отвори в </a:t>
            </a:r>
            <a:r>
              <a:rPr lang="ru-RU" sz="2400" dirty="0" err="1"/>
              <a:t>зовнішніх</a:t>
            </a:r>
            <a:r>
              <a:rPr lang="ru-RU" sz="2400" dirty="0"/>
              <a:t> </a:t>
            </a:r>
            <a:r>
              <a:rPr lang="ru-RU" sz="2400" dirty="0" err="1"/>
              <a:t>огороджувальних</a:t>
            </a:r>
            <a:r>
              <a:rPr lang="ru-RU" sz="2400" dirty="0"/>
              <a:t> </a:t>
            </a:r>
            <a:r>
              <a:rPr lang="ru-RU" sz="2400" dirty="0" err="1"/>
              <a:t>конструкціях</a:t>
            </a:r>
            <a:r>
              <a:rPr lang="ru-RU" sz="2400" dirty="0"/>
              <a:t>. </a:t>
            </a:r>
            <a:r>
              <a:rPr lang="ru-RU" sz="2400" dirty="0" err="1"/>
              <a:t>Денне</a:t>
            </a:r>
            <a:r>
              <a:rPr lang="ru-RU" sz="2400" dirty="0"/>
              <a:t> (</a:t>
            </a:r>
            <a:r>
              <a:rPr lang="ru-RU" sz="2400" dirty="0" err="1"/>
              <a:t>природне</a:t>
            </a:r>
            <a:r>
              <a:rPr lang="ru-RU" sz="2400" dirty="0"/>
              <a:t>) </a:t>
            </a:r>
            <a:r>
              <a:rPr lang="ru-RU" sz="2400" dirty="0" err="1"/>
              <a:t>світло</a:t>
            </a:r>
            <a:r>
              <a:rPr lang="ru-RU" sz="2400" dirty="0"/>
              <a:t> — </a:t>
            </a:r>
            <a:r>
              <a:rPr lang="ru-RU" sz="2400" dirty="0" err="1"/>
              <a:t>теплове</a:t>
            </a:r>
            <a:r>
              <a:rPr lang="ru-RU" sz="2400" dirty="0"/>
              <a:t> </a:t>
            </a:r>
            <a:r>
              <a:rPr lang="ru-RU" sz="2400" dirty="0" err="1"/>
              <a:t>випромінювання</a:t>
            </a:r>
            <a:r>
              <a:rPr lang="ru-RU" sz="2400" dirty="0"/>
              <a:t> </a:t>
            </a:r>
            <a:r>
              <a:rPr lang="ru-RU" sz="2400" dirty="0" err="1"/>
              <a:t>Сонця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пройшло</a:t>
            </a:r>
            <a:r>
              <a:rPr lang="ru-RU" sz="2400" dirty="0"/>
              <a:t> </a:t>
            </a:r>
            <a:r>
              <a:rPr lang="ru-RU" sz="2400" dirty="0" err="1"/>
              <a:t>крізь</a:t>
            </a:r>
            <a:r>
              <a:rPr lang="ru-RU" sz="2400" dirty="0"/>
              <a:t> атмосферу.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випромінювання</a:t>
            </a:r>
            <a:r>
              <a:rPr lang="ru-RU" sz="2400" dirty="0"/>
              <a:t> з </a:t>
            </a:r>
            <a:r>
              <a:rPr lang="ru-RU" sz="2400" dirty="0" err="1"/>
              <a:t>суцільним</a:t>
            </a:r>
            <a:r>
              <a:rPr lang="ru-RU" sz="2400" dirty="0"/>
              <a:t> спектром на </a:t>
            </a:r>
            <a:r>
              <a:rPr lang="ru-RU" sz="2400" dirty="0" err="1"/>
              <a:t>довжинах</a:t>
            </a:r>
            <a:r>
              <a:rPr lang="ru-RU" sz="2400" dirty="0"/>
              <a:t> </a:t>
            </a:r>
            <a:r>
              <a:rPr lang="ru-RU" sz="2400" dirty="0" err="1"/>
              <a:t>хвиль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300 до 4500 </a:t>
            </a:r>
            <a:r>
              <a:rPr lang="ru-RU" sz="2400" dirty="0" err="1"/>
              <a:t>нм</a:t>
            </a:r>
            <a:r>
              <a:rPr lang="ru-RU" sz="2400" dirty="0"/>
              <a:t> з </a:t>
            </a:r>
            <a:r>
              <a:rPr lang="ru-RU" sz="2400" dirty="0" err="1"/>
              <a:t>колірною</a:t>
            </a:r>
            <a:r>
              <a:rPr lang="ru-RU" sz="2400" dirty="0"/>
              <a:t> температурою </a:t>
            </a:r>
            <a:r>
              <a:rPr lang="ru-RU" sz="2400" dirty="0" err="1"/>
              <a:t>близько</a:t>
            </a:r>
            <a:r>
              <a:rPr lang="ru-RU" sz="2400" dirty="0"/>
              <a:t> 5000 К. До 90-х </a:t>
            </a:r>
            <a:r>
              <a:rPr lang="ru-RU" sz="2400" dirty="0" err="1"/>
              <a:t>років</a:t>
            </a:r>
            <a:r>
              <a:rPr lang="ru-RU" sz="2400" dirty="0"/>
              <a:t> 20 </a:t>
            </a:r>
            <a:r>
              <a:rPr lang="ru-RU" sz="2400" dirty="0" err="1"/>
              <a:t>століття</a:t>
            </a:r>
            <a:r>
              <a:rPr lang="ru-RU" sz="2400" dirty="0"/>
              <a:t> природному </a:t>
            </a:r>
            <a:r>
              <a:rPr lang="ru-RU" sz="2400" dirty="0" err="1"/>
              <a:t>світлу</a:t>
            </a:r>
            <a:r>
              <a:rPr lang="ru-RU" sz="2400" dirty="0"/>
              <a:t> в </a:t>
            </a:r>
            <a:r>
              <a:rPr lang="ru-RU" sz="2400" dirty="0" err="1"/>
              <a:t>спорудах</a:t>
            </a:r>
            <a:r>
              <a:rPr lang="ru-RU" sz="2400" dirty="0"/>
              <a:t> </a:t>
            </a:r>
            <a:r>
              <a:rPr lang="ru-RU" sz="2400" dirty="0" err="1"/>
              <a:t>відводилася</a:t>
            </a:r>
            <a:r>
              <a:rPr lang="ru-RU" sz="2400" dirty="0"/>
              <a:t> </a:t>
            </a:r>
            <a:r>
              <a:rPr lang="ru-RU" sz="2400" dirty="0" err="1"/>
              <a:t>дуже</a:t>
            </a:r>
            <a:r>
              <a:rPr lang="ru-RU" sz="2400" dirty="0"/>
              <a:t> </a:t>
            </a:r>
            <a:r>
              <a:rPr lang="ru-RU" sz="2400" dirty="0" err="1"/>
              <a:t>незначна</a:t>
            </a:r>
            <a:r>
              <a:rPr lang="ru-RU" sz="2400" dirty="0"/>
              <a:t> роль, а </a:t>
            </a:r>
            <a:r>
              <a:rPr lang="ru-RU" sz="2400" dirty="0" err="1"/>
              <a:t>штучне</a:t>
            </a:r>
            <a:r>
              <a:rPr lang="ru-RU" sz="2400" dirty="0"/>
              <a:t> </a:t>
            </a:r>
            <a:r>
              <a:rPr lang="ru-RU" sz="2400" dirty="0" err="1"/>
              <a:t>освітлення</a:t>
            </a:r>
            <a:r>
              <a:rPr lang="ru-RU" sz="2400" dirty="0"/>
              <a:t> </a:t>
            </a:r>
            <a:r>
              <a:rPr lang="ru-RU" sz="2400" dirty="0" err="1"/>
              <a:t>використовувалося</a:t>
            </a:r>
            <a:r>
              <a:rPr lang="ru-RU" sz="2400" dirty="0"/>
              <a:t> практично </a:t>
            </a:r>
            <a:r>
              <a:rPr lang="ru-RU" sz="2400" dirty="0" err="1"/>
              <a:t>протягом</a:t>
            </a:r>
            <a:r>
              <a:rPr lang="ru-RU" sz="2400" dirty="0"/>
              <a:t> </a:t>
            </a:r>
            <a:r>
              <a:rPr lang="ru-RU" sz="2400" dirty="0" err="1"/>
              <a:t>усього</a:t>
            </a:r>
            <a:r>
              <a:rPr lang="ru-RU" sz="2400" dirty="0"/>
              <a:t> </a:t>
            </a:r>
            <a:r>
              <a:rPr lang="ru-RU" sz="2400" dirty="0" err="1"/>
              <a:t>робочого</a:t>
            </a:r>
            <a:r>
              <a:rPr lang="ru-RU" sz="2400" dirty="0"/>
              <a:t> часу в </a:t>
            </a:r>
            <a:r>
              <a:rPr lang="ru-RU" sz="2400" dirty="0" err="1"/>
              <a:t>переважній</a:t>
            </a:r>
            <a:r>
              <a:rPr lang="ru-RU" sz="2400" dirty="0"/>
              <a:t> </a:t>
            </a:r>
            <a:r>
              <a:rPr lang="ru-RU" sz="2400" dirty="0" err="1"/>
              <a:t>частині</a:t>
            </a:r>
            <a:r>
              <a:rPr lang="ru-RU" sz="2400" dirty="0"/>
              <a:t> </a:t>
            </a:r>
            <a:r>
              <a:rPr lang="ru-RU" sz="2400" dirty="0" err="1"/>
              <a:t>приміщень</a:t>
            </a:r>
            <a:r>
              <a:rPr lang="ru-RU" sz="2400" dirty="0"/>
              <a:t>. </a:t>
            </a:r>
            <a:r>
              <a:rPr lang="ru-RU" sz="2400" dirty="0" err="1"/>
              <a:t>Проте</a:t>
            </a:r>
            <a:r>
              <a:rPr lang="ru-RU" sz="2400" dirty="0"/>
              <a:t> </a:t>
            </a:r>
            <a:r>
              <a:rPr lang="ru-RU" sz="2400" dirty="0" err="1"/>
              <a:t>загальна</a:t>
            </a:r>
            <a:r>
              <a:rPr lang="ru-RU" sz="2400" dirty="0"/>
              <a:t> </a:t>
            </a:r>
            <a:r>
              <a:rPr lang="ru-RU" sz="2400" dirty="0" err="1"/>
              <a:t>ефективність</a:t>
            </a:r>
            <a:r>
              <a:rPr lang="ru-RU" sz="2400" dirty="0"/>
              <a:t> </a:t>
            </a:r>
            <a:r>
              <a:rPr lang="ru-RU" sz="2400" dirty="0" err="1"/>
              <a:t>освітлювальної</a:t>
            </a:r>
            <a:r>
              <a:rPr lang="ru-RU" sz="2400" dirty="0"/>
              <a:t> </a:t>
            </a:r>
            <a:r>
              <a:rPr lang="ru-RU" sz="2400" dirty="0" err="1"/>
              <a:t>устави</a:t>
            </a:r>
            <a:r>
              <a:rPr lang="ru-RU" sz="2400" dirty="0"/>
              <a:t> </a:t>
            </a:r>
            <a:r>
              <a:rPr lang="ru-RU" sz="2400" dirty="0" err="1"/>
              <a:t>додатково</a:t>
            </a:r>
            <a:r>
              <a:rPr lang="ru-RU" sz="2400" dirty="0"/>
              <a:t> </a:t>
            </a:r>
            <a:r>
              <a:rPr lang="ru-RU" sz="2400" dirty="0" err="1"/>
              <a:t>визначається</a:t>
            </a:r>
            <a:r>
              <a:rPr lang="ru-RU" sz="2400" dirty="0"/>
              <a:t> </a:t>
            </a:r>
            <a:r>
              <a:rPr lang="ru-RU" sz="2400" dirty="0" err="1"/>
              <a:t>дією</a:t>
            </a:r>
            <a:r>
              <a:rPr lang="ru-RU" sz="2400" dirty="0"/>
              <a:t> на </a:t>
            </a:r>
            <a:r>
              <a:rPr lang="ru-RU" sz="2400" dirty="0" err="1"/>
              <a:t>психіку</a:t>
            </a:r>
            <a:r>
              <a:rPr lang="ru-RU" sz="2400" dirty="0"/>
              <a:t> </a:t>
            </a:r>
            <a:r>
              <a:rPr lang="ru-RU" sz="2400" dirty="0" err="1"/>
              <a:t>людини</a:t>
            </a:r>
            <a:r>
              <a:rPr lang="ru-RU" sz="2400" dirty="0"/>
              <a:t> і тонус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нервової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, тому роль природного </a:t>
            </a:r>
            <a:r>
              <a:rPr lang="ru-RU" sz="2400" dirty="0" err="1"/>
              <a:t>світла</a:t>
            </a:r>
            <a:r>
              <a:rPr lang="ru-RU" sz="2400" dirty="0"/>
              <a:t> в </a:t>
            </a:r>
            <a:r>
              <a:rPr lang="ru-RU" sz="2400" dirty="0" err="1"/>
              <a:t>приміщенні</a:t>
            </a:r>
            <a:r>
              <a:rPr lang="ru-RU" sz="2400" dirty="0"/>
              <a:t> </a:t>
            </a:r>
            <a:r>
              <a:rPr lang="ru-RU" sz="2400" dirty="0" err="1"/>
              <a:t>дуже</a:t>
            </a:r>
            <a:r>
              <a:rPr lang="ru-RU" sz="2400" dirty="0"/>
              <a:t> велика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144" y="0"/>
            <a:ext cx="4232856" cy="3183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144" y="3209036"/>
            <a:ext cx="4232856" cy="318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65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в </a:t>
            </a:r>
            <a:r>
              <a:rPr lang="ru-RU" dirty="0" err="1"/>
              <a:t>приміщеннях</a:t>
            </a:r>
            <a:r>
              <a:rPr lang="ru-RU" dirty="0"/>
              <a:t> без </a:t>
            </a:r>
            <a:r>
              <a:rPr lang="ru-RU" dirty="0" err="1"/>
              <a:t>світлових</a:t>
            </a:r>
            <a:r>
              <a:rPr lang="ru-RU" dirty="0"/>
              <a:t> </a:t>
            </a:r>
            <a:r>
              <a:rPr lang="ru-RU" dirty="0" err="1"/>
              <a:t>отворів</a:t>
            </a:r>
            <a:r>
              <a:rPr lang="ru-RU" dirty="0"/>
              <a:t> показав,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зорове</a:t>
            </a:r>
            <a:r>
              <a:rPr lang="ru-RU" dirty="0"/>
              <a:t> </a:t>
            </a:r>
            <a:r>
              <a:rPr lang="ru-RU" dirty="0" err="1"/>
              <a:t>відключення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гнітюче</a:t>
            </a:r>
            <a:r>
              <a:rPr lang="ru-RU" dirty="0"/>
              <a:t> </a:t>
            </a:r>
            <a:r>
              <a:rPr lang="ru-RU" dirty="0" err="1"/>
              <a:t>відображається</a:t>
            </a:r>
            <a:r>
              <a:rPr lang="ru-RU" dirty="0"/>
              <a:t> на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психіці</a:t>
            </a:r>
            <a:r>
              <a:rPr lang="ru-RU" dirty="0"/>
              <a:t> і </a:t>
            </a:r>
            <a:r>
              <a:rPr lang="ru-RU" dirty="0" err="1"/>
              <a:t>несприятливо</a:t>
            </a:r>
            <a:r>
              <a:rPr lang="ru-RU" dirty="0"/>
              <a:t> </a:t>
            </a:r>
            <a:r>
              <a:rPr lang="ru-RU" dirty="0" err="1"/>
              <a:t>позначається</a:t>
            </a:r>
            <a:r>
              <a:rPr lang="ru-RU" dirty="0"/>
              <a:t> на </a:t>
            </a:r>
            <a:r>
              <a:rPr lang="ru-RU" dirty="0" err="1"/>
              <a:t>продуктивності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Якісна</a:t>
            </a:r>
            <a:r>
              <a:rPr lang="ru-RU" dirty="0"/>
              <a:t> </a:t>
            </a:r>
            <a:r>
              <a:rPr lang="ru-RU" dirty="0" err="1"/>
              <a:t>оцінка</a:t>
            </a:r>
            <a:r>
              <a:rPr lang="ru-RU" dirty="0"/>
              <a:t> природного </a:t>
            </a:r>
            <a:r>
              <a:rPr lang="ru-RU" dirty="0" err="1"/>
              <a:t>освітлення</a:t>
            </a:r>
            <a:r>
              <a:rPr lang="ru-RU" dirty="0"/>
              <a:t> проводиться </a:t>
            </a:r>
            <a:r>
              <a:rPr lang="ru-RU" dirty="0" err="1"/>
              <a:t>відносною</a:t>
            </a:r>
            <a:r>
              <a:rPr lang="ru-RU" dirty="0"/>
              <a:t> величиною — </a:t>
            </a:r>
            <a:r>
              <a:rPr lang="ru-RU" b="1" dirty="0"/>
              <a:t>КПО</a:t>
            </a:r>
            <a:r>
              <a:rPr lang="ru-RU" dirty="0"/>
              <a:t> </a:t>
            </a:r>
            <a:r>
              <a:rPr lang="ru-RU" u="sng" dirty="0"/>
              <a:t>(</a:t>
            </a:r>
            <a:r>
              <a:rPr lang="ru-RU" u="sng" dirty="0" err="1"/>
              <a:t>коефіцієнтом</a:t>
            </a:r>
            <a:r>
              <a:rPr lang="ru-RU" u="sng" dirty="0"/>
              <a:t> природного </a:t>
            </a:r>
            <a:r>
              <a:rPr lang="ru-RU" u="sng" dirty="0" err="1"/>
              <a:t>освітлення</a:t>
            </a:r>
            <a:r>
              <a:rPr lang="ru-RU" dirty="0"/>
              <a:t>). КПО </a:t>
            </a:r>
            <a:r>
              <a:rPr lang="ru-RU" dirty="0" err="1"/>
              <a:t>визначається</a:t>
            </a:r>
            <a:r>
              <a:rPr lang="ru-RU" dirty="0"/>
              <a:t> за формулою:</a:t>
            </a:r>
          </a:p>
          <a:p>
            <a:endParaRPr lang="ru-RU" dirty="0"/>
          </a:p>
          <a:p>
            <a:r>
              <a:rPr lang="ru-RU" b="1" i="1" dirty="0"/>
              <a:t>КПО=(</a:t>
            </a:r>
            <a:r>
              <a:rPr lang="ru-RU" b="1" i="1" dirty="0" err="1"/>
              <a:t>Евнутр</a:t>
            </a:r>
            <a:r>
              <a:rPr lang="ru-RU" b="1" i="1" dirty="0"/>
              <a:t>/</a:t>
            </a:r>
            <a:r>
              <a:rPr lang="ru-RU" b="1" i="1" dirty="0" err="1"/>
              <a:t>Езовн</a:t>
            </a:r>
            <a:r>
              <a:rPr lang="ru-RU" b="1" i="1" dirty="0"/>
              <a:t>)*100%,</a:t>
            </a:r>
          </a:p>
          <a:p>
            <a:r>
              <a:rPr lang="ru-RU" dirty="0"/>
              <a:t>де:</a:t>
            </a:r>
          </a:p>
          <a:p>
            <a:endParaRPr lang="ru-RU" dirty="0"/>
          </a:p>
          <a:p>
            <a:r>
              <a:rPr lang="ru-RU" b="1" dirty="0" err="1"/>
              <a:t>Евнутр</a:t>
            </a:r>
            <a:r>
              <a:rPr lang="ru-RU" b="1" dirty="0"/>
              <a:t> </a:t>
            </a:r>
            <a:r>
              <a:rPr lang="ru-RU" dirty="0"/>
              <a:t>— </a:t>
            </a:r>
            <a:r>
              <a:rPr lang="ru-RU" dirty="0" err="1"/>
              <a:t>освітленість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створюється</a:t>
            </a:r>
            <a:r>
              <a:rPr lang="ru-RU" dirty="0"/>
              <a:t> в </a:t>
            </a:r>
            <a:r>
              <a:rPr lang="ru-RU" dirty="0" err="1"/>
              <a:t>деякій</a:t>
            </a:r>
            <a:r>
              <a:rPr lang="ru-RU" dirty="0"/>
              <a:t> </a:t>
            </a:r>
            <a:r>
              <a:rPr lang="ru-RU" dirty="0" err="1"/>
              <a:t>точці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</a:t>
            </a:r>
            <a:r>
              <a:rPr lang="ru-RU" dirty="0" err="1"/>
              <a:t>світлом</a:t>
            </a:r>
            <a:r>
              <a:rPr lang="ru-RU" dirty="0"/>
              <a:t> неба</a:t>
            </a:r>
          </a:p>
          <a:p>
            <a:r>
              <a:rPr lang="ru-RU" b="1" dirty="0" err="1"/>
              <a:t>Езовн</a:t>
            </a:r>
            <a:r>
              <a:rPr lang="ru-RU" dirty="0"/>
              <a:t> — </a:t>
            </a:r>
            <a:r>
              <a:rPr lang="ru-RU" dirty="0" err="1"/>
              <a:t>зовнішня</a:t>
            </a:r>
            <a:r>
              <a:rPr lang="ru-RU" dirty="0"/>
              <a:t> горизонтальна </a:t>
            </a:r>
            <a:r>
              <a:rPr lang="ru-RU" dirty="0" err="1"/>
              <a:t>освітленість</a:t>
            </a:r>
            <a:r>
              <a:rPr lang="ru-RU" dirty="0"/>
              <a:t>, </a:t>
            </a:r>
            <a:r>
              <a:rPr lang="ru-RU" dirty="0" err="1"/>
              <a:t>створювана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відкритим</a:t>
            </a:r>
            <a:r>
              <a:rPr lang="ru-RU" dirty="0"/>
              <a:t> </a:t>
            </a:r>
            <a:r>
              <a:rPr lang="ru-RU" dirty="0" err="1"/>
              <a:t>склепінням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0537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721218"/>
          </a:xfrm>
        </p:spPr>
        <p:txBody>
          <a:bodyPr>
            <a:normAutofit/>
          </a:bodyPr>
          <a:lstStyle/>
          <a:p>
            <a:r>
              <a:rPr lang="ru-RU" u="sng" dirty="0" err="1"/>
              <a:t>Загальна</a:t>
            </a:r>
            <a:r>
              <a:rPr lang="ru-RU" u="sng" dirty="0"/>
              <a:t> характеристика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721218"/>
            <a:ext cx="10058400" cy="5147876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err="1"/>
              <a:t>Забру́днення</a:t>
            </a:r>
            <a:r>
              <a:rPr lang="ru-RU" b="1" i="1" dirty="0"/>
              <a:t> атмосферного </a:t>
            </a:r>
            <a:r>
              <a:rPr lang="ru-RU" b="1" i="1" dirty="0" err="1"/>
              <a:t>пові́тря</a:t>
            </a:r>
            <a:r>
              <a:rPr lang="ru-RU" b="1" i="1" dirty="0"/>
              <a:t> </a:t>
            </a:r>
            <a:r>
              <a:rPr lang="ru-RU" dirty="0"/>
              <a:t>— один з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типів</a:t>
            </a:r>
            <a:r>
              <a:rPr lang="ru-RU" dirty="0"/>
              <a:t> антропогенного </a:t>
            </a:r>
            <a:r>
              <a:rPr lang="ru-RU" dirty="0" err="1"/>
              <a:t>забруднення</a:t>
            </a:r>
            <a:r>
              <a:rPr lang="ru-RU" dirty="0"/>
              <a:t>. </a:t>
            </a:r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dirty="0" err="1"/>
              <a:t>викиді</a:t>
            </a:r>
            <a:r>
              <a:rPr lang="ru-RU" dirty="0"/>
              <a:t> в атмосферу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твердих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 і </a:t>
            </a:r>
            <a:r>
              <a:rPr lang="ru-RU" dirty="0" err="1"/>
              <a:t>біологічних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, </a:t>
            </a:r>
            <a:r>
              <a:rPr lang="ru-RU" dirty="0" err="1"/>
              <a:t>здатних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шкоду для </a:t>
            </a:r>
            <a:r>
              <a:rPr lang="ru-RU" dirty="0" err="1"/>
              <a:t>людини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живих</a:t>
            </a:r>
            <a:r>
              <a:rPr lang="ru-RU" dirty="0"/>
              <a:t> </a:t>
            </a:r>
            <a:r>
              <a:rPr lang="ru-RU" dirty="0" err="1"/>
              <a:t>організмів</a:t>
            </a:r>
            <a:r>
              <a:rPr lang="ru-RU" dirty="0"/>
              <a:t>. Часто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забруднювачів</a:t>
            </a:r>
            <a:r>
              <a:rPr lang="ru-RU" dirty="0"/>
              <a:t> є </a:t>
            </a:r>
            <a:r>
              <a:rPr lang="ru-RU" dirty="0" err="1"/>
              <a:t>непрямим</a:t>
            </a:r>
            <a:r>
              <a:rPr lang="ru-RU" dirty="0"/>
              <a:t> та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через </a:t>
            </a:r>
            <a:r>
              <a:rPr lang="ru-RU" dirty="0" err="1"/>
              <a:t>тривалий</a:t>
            </a:r>
            <a:r>
              <a:rPr lang="ru-RU" dirty="0"/>
              <a:t> час,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зменшувати</a:t>
            </a:r>
            <a:r>
              <a:rPr lang="ru-RU" dirty="0"/>
              <a:t> </a:t>
            </a:r>
            <a:r>
              <a:rPr lang="ru-RU" dirty="0" err="1"/>
              <a:t>товщину</a:t>
            </a:r>
            <a:r>
              <a:rPr lang="ru-RU" dirty="0"/>
              <a:t> озонового шару, </a:t>
            </a:r>
            <a:r>
              <a:rPr lang="ru-RU" dirty="0" err="1"/>
              <a:t>впливаючи</a:t>
            </a:r>
            <a:r>
              <a:rPr lang="ru-RU" dirty="0"/>
              <a:t> таким чином на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земних</a:t>
            </a:r>
            <a:r>
              <a:rPr lang="ru-RU" dirty="0"/>
              <a:t> </a:t>
            </a:r>
            <a:r>
              <a:rPr lang="ru-RU" dirty="0" err="1"/>
              <a:t>екосистем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r>
              <a:rPr lang="ru-RU" b="1" dirty="0" err="1"/>
              <a:t>Світове</a:t>
            </a:r>
            <a:r>
              <a:rPr lang="ru-RU" b="1" dirty="0"/>
              <a:t> </a:t>
            </a:r>
            <a:r>
              <a:rPr lang="ru-RU" b="1" dirty="0" err="1"/>
              <a:t>господарство</a:t>
            </a:r>
            <a:r>
              <a:rPr lang="ru-RU" b="1" dirty="0"/>
              <a:t> </a:t>
            </a:r>
            <a:r>
              <a:rPr lang="ru-RU" b="1" dirty="0" err="1"/>
              <a:t>щорічно</a:t>
            </a:r>
            <a:r>
              <a:rPr lang="ru-RU" b="1" dirty="0"/>
              <a:t> </a:t>
            </a:r>
            <a:r>
              <a:rPr lang="ru-RU" dirty="0" err="1"/>
              <a:t>викидає</a:t>
            </a:r>
            <a:r>
              <a:rPr lang="ru-RU" dirty="0"/>
              <a:t> в атмосферу </a:t>
            </a:r>
            <a:r>
              <a:rPr lang="ru-RU" dirty="0" err="1"/>
              <a:t>більше</a:t>
            </a:r>
            <a:r>
              <a:rPr lang="ru-RU" dirty="0"/>
              <a:t> 15 млрд т </a:t>
            </a:r>
            <a:r>
              <a:rPr lang="ru-RU" dirty="0" err="1"/>
              <a:t>вуглекислого</a:t>
            </a:r>
            <a:r>
              <a:rPr lang="ru-RU" dirty="0"/>
              <a:t> газу, 200 млн т оксиду </a:t>
            </a:r>
            <a:r>
              <a:rPr lang="ru-RU" dirty="0" err="1"/>
              <a:t>вуглецю</a:t>
            </a:r>
            <a:r>
              <a:rPr lang="ru-RU" dirty="0"/>
              <a:t>, </a:t>
            </a:r>
            <a:r>
              <a:rPr lang="ru-RU" dirty="0" err="1"/>
              <a:t>понад</a:t>
            </a:r>
            <a:r>
              <a:rPr lang="ru-RU" dirty="0"/>
              <a:t> 500 млн т </a:t>
            </a:r>
            <a:r>
              <a:rPr lang="ru-RU" dirty="0" err="1"/>
              <a:t>вуглеводнів</a:t>
            </a:r>
            <a:r>
              <a:rPr lang="ru-RU" dirty="0"/>
              <a:t>, 120 млн т золи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викидів</a:t>
            </a:r>
            <a:r>
              <a:rPr lang="ru-RU" dirty="0"/>
              <a:t> </a:t>
            </a:r>
            <a:r>
              <a:rPr lang="ru-RU" dirty="0" err="1"/>
              <a:t>забруднюючих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в атмосферу становить </a:t>
            </a:r>
            <a:r>
              <a:rPr lang="ru-RU" dirty="0" err="1"/>
              <a:t>більше</a:t>
            </a:r>
            <a:r>
              <a:rPr lang="ru-RU" dirty="0"/>
              <a:t> 19 млрд т.</a:t>
            </a:r>
          </a:p>
          <a:p>
            <a:endParaRPr lang="ru-RU" dirty="0"/>
          </a:p>
          <a:p>
            <a:r>
              <a:rPr lang="ru-RU" b="1" dirty="0" err="1"/>
              <a:t>Основними</a:t>
            </a:r>
            <a:r>
              <a:rPr lang="ru-RU" b="1" dirty="0"/>
              <a:t> </a:t>
            </a:r>
            <a:r>
              <a:rPr lang="ru-RU" b="1" dirty="0" err="1"/>
              <a:t>забруднюючими</a:t>
            </a:r>
            <a:r>
              <a:rPr lang="ru-RU" b="1" dirty="0"/>
              <a:t> </a:t>
            </a:r>
            <a:r>
              <a:rPr lang="ru-RU" b="1" dirty="0" err="1"/>
              <a:t>речовинами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надходять</a:t>
            </a:r>
            <a:r>
              <a:rPr lang="ru-RU" b="1" dirty="0"/>
              <a:t> в атмосферу </a:t>
            </a:r>
            <a:r>
              <a:rPr lang="ru-RU" dirty="0"/>
              <a:t>при </a:t>
            </a:r>
            <a:r>
              <a:rPr lang="ru-RU" dirty="0" err="1"/>
              <a:t>спалюванні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, є </a:t>
            </a:r>
            <a:r>
              <a:rPr lang="ru-RU" dirty="0" err="1"/>
              <a:t>тверді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(</a:t>
            </a:r>
            <a:r>
              <a:rPr lang="ru-RU" dirty="0" err="1"/>
              <a:t>попіл</a:t>
            </a:r>
            <a:r>
              <a:rPr lang="ru-RU" dirty="0"/>
              <a:t>, сажа), </a:t>
            </a:r>
            <a:r>
              <a:rPr lang="ru-RU" dirty="0" err="1"/>
              <a:t>оксиди</a:t>
            </a:r>
            <a:r>
              <a:rPr lang="ru-RU" dirty="0"/>
              <a:t> </a:t>
            </a:r>
            <a:r>
              <a:rPr lang="ru-RU" dirty="0" err="1"/>
              <a:t>сірки</a:t>
            </a:r>
            <a:r>
              <a:rPr lang="ru-RU" dirty="0"/>
              <a:t> (</a:t>
            </a:r>
            <a:r>
              <a:rPr lang="en-US" dirty="0"/>
              <a:t>SO2 </a:t>
            </a:r>
            <a:r>
              <a:rPr lang="ru-RU" dirty="0"/>
              <a:t>і </a:t>
            </a:r>
            <a:r>
              <a:rPr lang="en-US" dirty="0"/>
              <a:t>SO3), </a:t>
            </a:r>
            <a:r>
              <a:rPr lang="ru-RU" dirty="0" err="1"/>
              <a:t>оксиди</a:t>
            </a:r>
            <a:r>
              <a:rPr lang="ru-RU" dirty="0"/>
              <a:t> азоту (</a:t>
            </a:r>
            <a:r>
              <a:rPr lang="en-US" dirty="0"/>
              <a:t>NO </a:t>
            </a:r>
            <a:r>
              <a:rPr lang="ru-RU" dirty="0"/>
              <a:t>і </a:t>
            </a:r>
            <a:r>
              <a:rPr lang="en-US" dirty="0"/>
              <a:t>NO2) </a:t>
            </a:r>
            <a:r>
              <a:rPr lang="ru-RU" dirty="0"/>
              <a:t>При </a:t>
            </a:r>
            <a:r>
              <a:rPr lang="ru-RU" dirty="0" err="1"/>
              <a:t>неповному</a:t>
            </a:r>
            <a:r>
              <a:rPr lang="ru-RU" dirty="0"/>
              <a:t> </a:t>
            </a:r>
            <a:r>
              <a:rPr lang="ru-RU" dirty="0" err="1"/>
              <a:t>згорянні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 в </a:t>
            </a:r>
            <a:r>
              <a:rPr lang="ru-RU" dirty="0" err="1"/>
              <a:t>газоподібних</a:t>
            </a:r>
            <a:r>
              <a:rPr lang="ru-RU" dirty="0"/>
              <a:t> </a:t>
            </a:r>
            <a:r>
              <a:rPr lang="ru-RU" dirty="0" err="1"/>
              <a:t>викидах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накопичуватися</a:t>
            </a:r>
            <a:r>
              <a:rPr lang="ru-RU" dirty="0"/>
              <a:t> </a:t>
            </a:r>
            <a:r>
              <a:rPr lang="ru-RU" dirty="0" err="1"/>
              <a:t>оксиди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(СО), </a:t>
            </a:r>
            <a:r>
              <a:rPr lang="ru-RU" dirty="0" err="1"/>
              <a:t>вуглеводні</a:t>
            </a:r>
            <a:r>
              <a:rPr lang="ru-RU" dirty="0"/>
              <a:t> типу СН4, С2Н4, </a:t>
            </a:r>
            <a:r>
              <a:rPr lang="ru-RU" dirty="0" err="1"/>
              <a:t>поліциклічні</a:t>
            </a:r>
            <a:r>
              <a:rPr lang="ru-RU" dirty="0"/>
              <a:t> </a:t>
            </a:r>
            <a:r>
              <a:rPr lang="ru-RU" dirty="0" err="1"/>
              <a:t>ароматичні</a:t>
            </a:r>
            <a:r>
              <a:rPr lang="ru-RU" dirty="0"/>
              <a:t> </a:t>
            </a:r>
            <a:r>
              <a:rPr lang="ru-RU" dirty="0" err="1"/>
              <a:t>вуглеводні</a:t>
            </a:r>
            <a:r>
              <a:rPr lang="ru-RU" dirty="0"/>
              <a:t>, </a:t>
            </a:r>
            <a:r>
              <a:rPr lang="ru-RU" dirty="0" err="1"/>
              <a:t>бензапірен</a:t>
            </a:r>
            <a:r>
              <a:rPr lang="ru-RU" dirty="0"/>
              <a:t> (С20Н12),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п'ятиокис</a:t>
            </a:r>
            <a:r>
              <a:rPr lang="ru-RU" dirty="0"/>
              <a:t> </a:t>
            </a:r>
            <a:r>
              <a:rPr lang="ru-RU" dirty="0" err="1"/>
              <a:t>ванадію</a:t>
            </a:r>
            <a:r>
              <a:rPr lang="ru-RU" dirty="0"/>
              <a:t> (</a:t>
            </a:r>
            <a:r>
              <a:rPr lang="en-US" dirty="0"/>
              <a:t>V2O5). </a:t>
            </a:r>
            <a:r>
              <a:rPr lang="ru-RU" dirty="0" err="1"/>
              <a:t>Останні</a:t>
            </a:r>
            <a:r>
              <a:rPr lang="ru-RU" dirty="0"/>
              <a:t>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належать до </a:t>
            </a:r>
            <a:r>
              <a:rPr lang="ru-RU" dirty="0" err="1"/>
              <a:t>класу</a:t>
            </a:r>
            <a:r>
              <a:rPr lang="ru-RU" dirty="0"/>
              <a:t> </a:t>
            </a:r>
            <a:r>
              <a:rPr lang="ru-RU" b="1" i="1" dirty="0" err="1"/>
              <a:t>надзвичайно</a:t>
            </a:r>
            <a:r>
              <a:rPr lang="ru-RU" b="1" i="1" dirty="0"/>
              <a:t> </a:t>
            </a:r>
            <a:r>
              <a:rPr lang="ru-RU" b="1" i="1" dirty="0" err="1"/>
              <a:t>небезпечних</a:t>
            </a:r>
            <a:r>
              <a:rPr lang="ru-RU" dirty="0"/>
              <a:t>. </a:t>
            </a:r>
            <a:r>
              <a:rPr lang="ru-RU" dirty="0" err="1"/>
              <a:t>Діоксид</a:t>
            </a:r>
            <a:r>
              <a:rPr lang="ru-RU" dirty="0"/>
              <a:t> (</a:t>
            </a:r>
            <a:r>
              <a:rPr lang="en-US" dirty="0"/>
              <a:t>SO2) </a:t>
            </a:r>
            <a:r>
              <a:rPr lang="ru-RU" dirty="0"/>
              <a:t>і </a:t>
            </a:r>
            <a:r>
              <a:rPr lang="ru-RU" dirty="0" err="1"/>
              <a:t>триоксид</a:t>
            </a:r>
            <a:r>
              <a:rPr lang="ru-RU" dirty="0"/>
              <a:t> (</a:t>
            </a:r>
            <a:r>
              <a:rPr lang="en-US" dirty="0"/>
              <a:t>SO3) </a:t>
            </a:r>
            <a:r>
              <a:rPr lang="ru-RU" dirty="0" err="1"/>
              <a:t>сірки</a:t>
            </a:r>
            <a:r>
              <a:rPr lang="ru-RU" dirty="0"/>
              <a:t> є </a:t>
            </a:r>
            <a:r>
              <a:rPr lang="ru-RU" dirty="0" err="1"/>
              <a:t>головними</a:t>
            </a:r>
            <a:r>
              <a:rPr lang="ru-RU" dirty="0"/>
              <a:t> компонентами </a:t>
            </a:r>
            <a:r>
              <a:rPr lang="ru-RU" dirty="0" err="1"/>
              <a:t>забруднення</a:t>
            </a:r>
            <a:r>
              <a:rPr lang="ru-RU" dirty="0"/>
              <a:t> природного </a:t>
            </a:r>
            <a:r>
              <a:rPr lang="ru-RU" dirty="0" err="1"/>
              <a:t>середовища</a:t>
            </a:r>
            <a:r>
              <a:rPr lang="ru-RU" dirty="0"/>
              <a:t> при </a:t>
            </a:r>
            <a:r>
              <a:rPr lang="ru-RU" dirty="0" err="1"/>
              <a:t>спалюванні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4149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6069" y="0"/>
            <a:ext cx="6722770" cy="5869094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r>
              <a:rPr lang="ru-RU" b="1" i="1" dirty="0" err="1" smtClean="0"/>
              <a:t>Промисловий</a:t>
            </a:r>
            <a:r>
              <a:rPr lang="ru-RU" b="1" i="1" dirty="0" smtClean="0"/>
              <a:t> </a:t>
            </a:r>
            <a:r>
              <a:rPr lang="ru-RU" b="1" i="1" dirty="0"/>
              <a:t>пил </a:t>
            </a:r>
            <a:r>
              <a:rPr lang="ru-RU" dirty="0" err="1"/>
              <a:t>утворюється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механічної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(</a:t>
            </a:r>
            <a:r>
              <a:rPr lang="ru-RU" dirty="0" err="1"/>
              <a:t>дроблення</a:t>
            </a:r>
            <a:r>
              <a:rPr lang="ru-RU" dirty="0"/>
              <a:t>, </a:t>
            </a:r>
            <a:r>
              <a:rPr lang="ru-RU" dirty="0" err="1"/>
              <a:t>розмелювання</a:t>
            </a:r>
            <a:r>
              <a:rPr lang="ru-RU" dirty="0"/>
              <a:t>, </a:t>
            </a:r>
            <a:r>
              <a:rPr lang="ru-RU" dirty="0" err="1"/>
              <a:t>підривання</a:t>
            </a:r>
            <a:r>
              <a:rPr lang="ru-RU" dirty="0"/>
              <a:t>, </a:t>
            </a:r>
            <a:r>
              <a:rPr lang="ru-RU" dirty="0" err="1"/>
              <a:t>заповнення</a:t>
            </a:r>
            <a:r>
              <a:rPr lang="ru-RU" dirty="0"/>
              <a:t>, </a:t>
            </a:r>
            <a:r>
              <a:rPr lang="ru-RU" dirty="0" err="1"/>
              <a:t>розрівнювання</a:t>
            </a:r>
            <a:r>
              <a:rPr lang="ru-RU" dirty="0"/>
              <a:t>), </a:t>
            </a:r>
            <a:r>
              <a:rPr lang="ru-RU" dirty="0" err="1"/>
              <a:t>теплових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(</a:t>
            </a:r>
            <a:r>
              <a:rPr lang="ru-RU" dirty="0" err="1"/>
              <a:t>спалювання</a:t>
            </a:r>
            <a:r>
              <a:rPr lang="ru-RU" dirty="0"/>
              <a:t>, </a:t>
            </a:r>
            <a:r>
              <a:rPr lang="ru-RU" dirty="0" err="1"/>
              <a:t>прожарювання</a:t>
            </a:r>
            <a:r>
              <a:rPr lang="ru-RU" dirty="0"/>
              <a:t>, сушка, </a:t>
            </a:r>
            <a:r>
              <a:rPr lang="ru-RU" dirty="0" err="1"/>
              <a:t>плавлення</a:t>
            </a:r>
            <a:r>
              <a:rPr lang="ru-RU" dirty="0"/>
              <a:t>), </a:t>
            </a:r>
            <a:r>
              <a:rPr lang="ru-RU" dirty="0" err="1"/>
              <a:t>транспортування</a:t>
            </a:r>
            <a:r>
              <a:rPr lang="ru-RU" dirty="0"/>
              <a:t> </a:t>
            </a:r>
            <a:r>
              <a:rPr lang="ru-RU" dirty="0" err="1"/>
              <a:t>сипучих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(</a:t>
            </a:r>
            <a:r>
              <a:rPr lang="ru-RU" dirty="0" err="1"/>
              <a:t>навантаження</a:t>
            </a:r>
            <a:r>
              <a:rPr lang="ru-RU" dirty="0"/>
              <a:t>, </a:t>
            </a:r>
            <a:r>
              <a:rPr lang="ru-RU" dirty="0" err="1"/>
              <a:t>просіювання</a:t>
            </a:r>
            <a:r>
              <a:rPr lang="ru-RU" dirty="0"/>
              <a:t>, </a:t>
            </a:r>
            <a:r>
              <a:rPr lang="ru-RU" dirty="0" err="1"/>
              <a:t>класифікація</a:t>
            </a:r>
            <a:r>
              <a:rPr lang="ru-RU" dirty="0"/>
              <a:t>).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b="1" i="1" dirty="0" err="1" smtClean="0"/>
              <a:t>Рідкі</a:t>
            </a:r>
            <a:r>
              <a:rPr lang="ru-RU" b="1" i="1" dirty="0" smtClean="0"/>
              <a:t> </a:t>
            </a:r>
            <a:r>
              <a:rPr lang="ru-RU" b="1" i="1" dirty="0" err="1"/>
              <a:t>забруднюючі</a:t>
            </a:r>
            <a:r>
              <a:rPr lang="ru-RU" b="1" i="1" dirty="0"/>
              <a:t> </a:t>
            </a:r>
            <a:r>
              <a:rPr lang="ru-RU" b="1" i="1" dirty="0" err="1"/>
              <a:t>речовини</a:t>
            </a:r>
            <a:r>
              <a:rPr lang="ru-RU" b="1" i="1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при </a:t>
            </a:r>
            <a:r>
              <a:rPr lang="ru-RU" dirty="0" err="1"/>
              <a:t>конденсації</a:t>
            </a:r>
            <a:r>
              <a:rPr lang="ru-RU" dirty="0"/>
              <a:t> пари, </a:t>
            </a:r>
            <a:r>
              <a:rPr lang="ru-RU" dirty="0" err="1"/>
              <a:t>розпиленні</a:t>
            </a:r>
            <a:r>
              <a:rPr lang="ru-RU" dirty="0"/>
              <a:t> і </a:t>
            </a:r>
            <a:r>
              <a:rPr lang="ru-RU" dirty="0" err="1"/>
              <a:t>розливі</a:t>
            </a:r>
            <a:r>
              <a:rPr lang="ru-RU" dirty="0"/>
              <a:t> </a:t>
            </a:r>
            <a:r>
              <a:rPr lang="ru-RU" dirty="0" err="1"/>
              <a:t>рідин</a:t>
            </a:r>
            <a:r>
              <a:rPr lang="ru-RU" dirty="0"/>
              <a:t>, в </a:t>
            </a:r>
            <a:r>
              <a:rPr lang="ru-RU" dirty="0" err="1"/>
              <a:t>результаті</a:t>
            </a:r>
            <a:r>
              <a:rPr lang="ru-RU" dirty="0"/>
              <a:t> (</a:t>
            </a:r>
            <a:r>
              <a:rPr lang="ru-RU" dirty="0" err="1"/>
              <a:t>кольорова</a:t>
            </a:r>
            <a:r>
              <a:rPr lang="ru-RU" dirty="0"/>
              <a:t> </a:t>
            </a:r>
            <a:r>
              <a:rPr lang="ru-RU" dirty="0" err="1"/>
              <a:t>металургія</a:t>
            </a:r>
            <a:r>
              <a:rPr lang="ru-RU" dirty="0"/>
              <a:t>, </a:t>
            </a:r>
            <a:r>
              <a:rPr lang="ru-RU" dirty="0" err="1"/>
              <a:t>виробництво</a:t>
            </a:r>
            <a:r>
              <a:rPr lang="ru-RU" dirty="0"/>
              <a:t> цементу). При </a:t>
            </a:r>
            <a:r>
              <a:rPr lang="ru-RU" dirty="0" err="1"/>
              <a:t>спалюванні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</a:t>
            </a:r>
            <a:r>
              <a:rPr lang="ru-RU" dirty="0" err="1"/>
              <a:t>величезна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газоподібних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— </a:t>
            </a:r>
            <a:r>
              <a:rPr lang="ru-RU" dirty="0" err="1"/>
              <a:t>оксиди</a:t>
            </a:r>
            <a:r>
              <a:rPr lang="ru-RU" dirty="0"/>
              <a:t> </a:t>
            </a:r>
            <a:r>
              <a:rPr lang="ru-RU" dirty="0" err="1"/>
              <a:t>сірки</a:t>
            </a:r>
            <a:r>
              <a:rPr lang="ru-RU" dirty="0"/>
              <a:t>, азоту, </a:t>
            </a:r>
            <a:r>
              <a:rPr lang="ru-RU" dirty="0" err="1"/>
              <a:t>вуглецю</a:t>
            </a:r>
            <a:r>
              <a:rPr lang="ru-RU" dirty="0"/>
              <a:t>, </a:t>
            </a:r>
            <a:r>
              <a:rPr lang="ru-RU" dirty="0" err="1"/>
              <a:t>важких</a:t>
            </a:r>
            <a:r>
              <a:rPr lang="ru-RU" dirty="0"/>
              <a:t> і </a:t>
            </a:r>
            <a:r>
              <a:rPr lang="ru-RU" dirty="0" err="1"/>
              <a:t>радіоактивних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.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є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газоподібних</a:t>
            </a:r>
            <a:r>
              <a:rPr lang="ru-RU" dirty="0"/>
              <a:t> </a:t>
            </a:r>
            <a:r>
              <a:rPr lang="ru-RU" dirty="0" err="1"/>
              <a:t>забруднюючих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виробництво</a:t>
            </a:r>
            <a:r>
              <a:rPr lang="ru-RU" dirty="0"/>
              <a:t> коксу, </a:t>
            </a:r>
            <a:r>
              <a:rPr lang="ru-RU" dirty="0" err="1"/>
              <a:t>соляної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 з хлору і </a:t>
            </a:r>
            <a:r>
              <a:rPr lang="ru-RU" dirty="0" err="1"/>
              <a:t>водню</a:t>
            </a:r>
            <a:r>
              <a:rPr lang="ru-RU" dirty="0"/>
              <a:t>, </a:t>
            </a:r>
            <a:r>
              <a:rPr lang="ru-RU" dirty="0" err="1"/>
              <a:t>аміаку</a:t>
            </a:r>
            <a:r>
              <a:rPr lang="ru-RU" dirty="0"/>
              <a:t> з атмосферного азоту.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411" y="0"/>
            <a:ext cx="4440590" cy="32588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411" y="3081753"/>
            <a:ext cx="4440590" cy="327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180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08575"/>
            <a:ext cx="10058400" cy="717949"/>
          </a:xfrm>
        </p:spPr>
        <p:txBody>
          <a:bodyPr/>
          <a:lstStyle/>
          <a:p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210614"/>
            <a:ext cx="10058400" cy="465848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pPr algn="ctr"/>
            <a:r>
              <a:rPr lang="ru-RU" sz="4000" b="1" dirty="0" err="1" smtClean="0"/>
              <a:t>антропогенні</a:t>
            </a:r>
            <a:r>
              <a:rPr lang="ru-RU" sz="4000" dirty="0" smtClean="0"/>
              <a:t> </a:t>
            </a:r>
            <a:r>
              <a:rPr lang="ru-RU" sz="4000" dirty="0"/>
              <a:t>(</a:t>
            </a:r>
            <a:r>
              <a:rPr lang="ru-RU" sz="4000" dirty="0" err="1"/>
              <a:t>викликані</a:t>
            </a:r>
            <a:r>
              <a:rPr lang="ru-RU" sz="4000" dirty="0"/>
              <a:t> </a:t>
            </a:r>
            <a:r>
              <a:rPr lang="ru-RU" sz="4000" dirty="0" err="1"/>
              <a:t>людиною</a:t>
            </a:r>
            <a:r>
              <a:rPr lang="ru-RU" sz="4000" dirty="0"/>
              <a:t> і </a:t>
            </a:r>
            <a:r>
              <a:rPr lang="ru-RU" sz="4000" dirty="0" err="1"/>
              <a:t>його</a:t>
            </a:r>
            <a:r>
              <a:rPr lang="ru-RU" sz="4000" dirty="0"/>
              <a:t> </a:t>
            </a:r>
            <a:r>
              <a:rPr lang="ru-RU" sz="4000" dirty="0" err="1"/>
              <a:t>діяльністю</a:t>
            </a:r>
            <a:r>
              <a:rPr lang="ru-RU" sz="4000" dirty="0"/>
              <a:t>);</a:t>
            </a:r>
          </a:p>
          <a:p>
            <a:pPr algn="ctr"/>
            <a:r>
              <a:rPr lang="ru-RU" sz="4000" b="1" dirty="0" err="1"/>
              <a:t>природні</a:t>
            </a:r>
            <a:r>
              <a:rPr lang="ru-RU" sz="4000" dirty="0" smtClean="0"/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57327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До </a:t>
            </a:r>
            <a:r>
              <a:rPr lang="ru-RU" b="1" i="1" dirty="0" err="1"/>
              <a:t>природних</a:t>
            </a:r>
            <a:r>
              <a:rPr lang="ru-RU" b="1" i="1" dirty="0"/>
              <a:t> </a:t>
            </a:r>
            <a:r>
              <a:rPr lang="ru-RU" b="1" i="1" dirty="0" err="1"/>
              <a:t>джерел</a:t>
            </a:r>
            <a:r>
              <a:rPr lang="ru-RU" b="1" i="1" dirty="0"/>
              <a:t> </a:t>
            </a:r>
            <a:r>
              <a:rPr lang="ru-RU" b="1" i="1" dirty="0" err="1"/>
              <a:t>відносять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err="1"/>
              <a:t>Виверження</a:t>
            </a:r>
            <a:r>
              <a:rPr lang="ru-RU" dirty="0"/>
              <a:t> </a:t>
            </a:r>
            <a:r>
              <a:rPr lang="ru-RU" dirty="0" err="1"/>
              <a:t>вулканів</a:t>
            </a:r>
            <a:endParaRPr lang="ru-RU" dirty="0"/>
          </a:p>
          <a:p>
            <a:pPr algn="ctr"/>
            <a:r>
              <a:rPr lang="ru-RU" dirty="0" err="1"/>
              <a:t>Виділення</a:t>
            </a:r>
            <a:r>
              <a:rPr lang="ru-RU" dirty="0"/>
              <a:t> метану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розкладання</a:t>
            </a:r>
            <a:r>
              <a:rPr lang="ru-RU" dirty="0"/>
              <a:t>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останків</a:t>
            </a:r>
            <a:endParaRPr lang="ru-RU" dirty="0"/>
          </a:p>
          <a:p>
            <a:pPr algn="ctr"/>
            <a:r>
              <a:rPr lang="ru-RU" dirty="0" err="1"/>
              <a:t>Лісові</a:t>
            </a:r>
            <a:r>
              <a:rPr lang="ru-RU" dirty="0"/>
              <a:t> і </a:t>
            </a:r>
            <a:r>
              <a:rPr lang="ru-RU" dirty="0" err="1"/>
              <a:t>торф'яні</a:t>
            </a:r>
            <a:r>
              <a:rPr lang="ru-RU" dirty="0"/>
              <a:t> </a:t>
            </a:r>
            <a:r>
              <a:rPr lang="ru-RU" dirty="0" err="1"/>
              <a:t>пожежі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виникли</a:t>
            </a:r>
            <a:r>
              <a:rPr lang="ru-RU" dirty="0"/>
              <a:t> без </a:t>
            </a:r>
            <a:r>
              <a:rPr lang="ru-RU" dirty="0" err="1"/>
              <a:t>участі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endParaRPr lang="ru-RU" dirty="0"/>
          </a:p>
          <a:p>
            <a:pPr algn="ctr"/>
            <a:r>
              <a:rPr lang="ru-RU" dirty="0" err="1"/>
              <a:t>Пилові</a:t>
            </a:r>
            <a:r>
              <a:rPr lang="ru-RU" dirty="0"/>
              <a:t> і </a:t>
            </a:r>
            <a:r>
              <a:rPr lang="ru-RU" dirty="0" err="1"/>
              <a:t>піщані</a:t>
            </a:r>
            <a:r>
              <a:rPr lang="ru-RU" dirty="0"/>
              <a:t> </a:t>
            </a:r>
            <a:r>
              <a:rPr lang="ru-RU" dirty="0" err="1"/>
              <a:t>бурі</a:t>
            </a:r>
            <a:endParaRPr lang="ru-RU" dirty="0"/>
          </a:p>
          <a:p>
            <a:pPr algn="ctr"/>
            <a:r>
              <a:rPr lang="ru-RU" dirty="0" err="1"/>
              <a:t>Природна</a:t>
            </a:r>
            <a:r>
              <a:rPr lang="ru-RU" dirty="0"/>
              <a:t> </a:t>
            </a:r>
            <a:r>
              <a:rPr lang="ru-RU" dirty="0" err="1"/>
              <a:t>радіація</a:t>
            </a:r>
            <a:endParaRPr lang="ru-RU" dirty="0"/>
          </a:p>
          <a:p>
            <a:pPr algn="ctr"/>
            <a:r>
              <a:rPr lang="ru-RU" dirty="0" err="1"/>
              <a:t>Поширення</a:t>
            </a:r>
            <a:r>
              <a:rPr lang="ru-RU" dirty="0"/>
              <a:t> пилку </a:t>
            </a:r>
            <a:r>
              <a:rPr lang="ru-RU" dirty="0" err="1"/>
              <a:t>рослин</a:t>
            </a:r>
            <a:endParaRPr lang="ru-RU" dirty="0"/>
          </a:p>
          <a:p>
            <a:pPr algn="ctr"/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вивітрювання</a:t>
            </a:r>
            <a:r>
              <a:rPr lang="ru-RU" dirty="0"/>
              <a:t> (</a:t>
            </a:r>
            <a:r>
              <a:rPr lang="ru-RU" dirty="0" err="1"/>
              <a:t>вітрової</a:t>
            </a:r>
            <a:r>
              <a:rPr lang="ru-RU" dirty="0"/>
              <a:t> </a:t>
            </a:r>
            <a:r>
              <a:rPr lang="ru-RU" dirty="0" err="1"/>
              <a:t>ерозії</a:t>
            </a:r>
            <a:r>
              <a:rPr lang="ru-RU" dirty="0"/>
              <a:t> </a:t>
            </a:r>
            <a:r>
              <a:rPr lang="ru-RU" dirty="0" err="1"/>
              <a:t>ґрунту</a:t>
            </a:r>
            <a:r>
              <a:rPr lang="ru-RU" dirty="0"/>
              <a:t> і </a:t>
            </a:r>
            <a:r>
              <a:rPr lang="ru-RU" dirty="0" err="1"/>
              <a:t>гірських</a:t>
            </a:r>
            <a:r>
              <a:rPr lang="ru-RU" dirty="0"/>
              <a:t> </a:t>
            </a:r>
            <a:r>
              <a:rPr lang="ru-RU" dirty="0" err="1"/>
              <a:t>порід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55067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6264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Набагато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згубного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b="1" i="1" dirty="0" err="1"/>
              <a:t>антропогенні</a:t>
            </a:r>
            <a:r>
              <a:rPr lang="ru-RU" b="1" i="1" dirty="0"/>
              <a:t> </a:t>
            </a:r>
            <a:r>
              <a:rPr lang="ru-RU" b="1" i="1" dirty="0" err="1"/>
              <a:t>джерела</a:t>
            </a:r>
            <a:r>
              <a:rPr lang="ru-RU" b="1" i="1" dirty="0"/>
              <a:t> </a:t>
            </a:r>
            <a:r>
              <a:rPr lang="ru-RU" b="1" i="1" dirty="0" err="1"/>
              <a:t>забруднення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dirty="0" err="1"/>
              <a:t>Випробування</a:t>
            </a:r>
            <a:r>
              <a:rPr lang="ru-RU" dirty="0"/>
              <a:t> </a:t>
            </a:r>
            <a:r>
              <a:rPr lang="ru-RU" dirty="0" err="1"/>
              <a:t>ядерної</a:t>
            </a:r>
            <a:r>
              <a:rPr lang="ru-RU" dirty="0"/>
              <a:t> </a:t>
            </a:r>
            <a:r>
              <a:rPr lang="ru-RU" dirty="0" err="1"/>
              <a:t>зброї</a:t>
            </a:r>
            <a:endParaRPr lang="ru-RU" dirty="0"/>
          </a:p>
          <a:p>
            <a:pPr algn="ctr"/>
            <a:r>
              <a:rPr lang="ru-RU" dirty="0" err="1"/>
              <a:t>Переробка</a:t>
            </a:r>
            <a:r>
              <a:rPr lang="ru-RU" dirty="0"/>
              <a:t> ядерного </a:t>
            </a:r>
            <a:r>
              <a:rPr lang="ru-RU" dirty="0" err="1"/>
              <a:t>палива</a:t>
            </a:r>
            <a:endParaRPr lang="ru-RU" dirty="0"/>
          </a:p>
          <a:p>
            <a:pPr algn="ctr"/>
            <a:r>
              <a:rPr lang="ru-RU" dirty="0" err="1"/>
              <a:t>Викид</a:t>
            </a:r>
            <a:r>
              <a:rPr lang="ru-RU" dirty="0"/>
              <a:t> </a:t>
            </a:r>
            <a:r>
              <a:rPr lang="ru-RU" dirty="0" err="1"/>
              <a:t>отруйних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з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endParaRPr lang="ru-RU" dirty="0"/>
          </a:p>
          <a:p>
            <a:pPr algn="ctr"/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теплових</a:t>
            </a:r>
            <a:r>
              <a:rPr lang="ru-RU" dirty="0"/>
              <a:t> </a:t>
            </a:r>
            <a:r>
              <a:rPr lang="ru-RU" dirty="0" err="1"/>
              <a:t>електростанцій</a:t>
            </a:r>
            <a:endParaRPr lang="ru-RU" dirty="0"/>
          </a:p>
          <a:p>
            <a:pPr algn="ctr"/>
            <a:r>
              <a:rPr lang="ru-RU" dirty="0" err="1"/>
              <a:t>Розкладання</a:t>
            </a:r>
            <a:r>
              <a:rPr lang="ru-RU" dirty="0"/>
              <a:t> </a:t>
            </a:r>
            <a:r>
              <a:rPr lang="ru-RU" dirty="0" err="1"/>
              <a:t>відходів</a:t>
            </a:r>
            <a:r>
              <a:rPr lang="ru-RU" dirty="0"/>
              <a:t> на </a:t>
            </a:r>
            <a:r>
              <a:rPr lang="ru-RU" dirty="0" err="1"/>
              <a:t>звалищах</a:t>
            </a:r>
            <a:endParaRPr lang="ru-RU" dirty="0"/>
          </a:p>
          <a:p>
            <a:pPr algn="ctr"/>
            <a:r>
              <a:rPr lang="ru-RU" dirty="0" err="1"/>
              <a:t>Котельні</a:t>
            </a:r>
            <a:r>
              <a:rPr lang="ru-RU" dirty="0"/>
              <a:t> (</a:t>
            </a:r>
            <a:r>
              <a:rPr lang="ru-RU" dirty="0" err="1"/>
              <a:t>їхня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)</a:t>
            </a:r>
          </a:p>
          <a:p>
            <a:pPr algn="ctr"/>
            <a:r>
              <a:rPr lang="ru-RU" dirty="0" err="1"/>
              <a:t>Відходи</a:t>
            </a:r>
            <a:r>
              <a:rPr lang="ru-RU" dirty="0"/>
              <a:t> </a:t>
            </a:r>
            <a:r>
              <a:rPr lang="ru-RU" dirty="0" err="1"/>
              <a:t>сільського</a:t>
            </a:r>
            <a:r>
              <a:rPr lang="ru-RU" dirty="0"/>
              <a:t> </a:t>
            </a:r>
            <a:r>
              <a:rPr lang="ru-RU" dirty="0" err="1"/>
              <a:t>господарства</a:t>
            </a:r>
            <a:endParaRPr lang="ru-RU" dirty="0"/>
          </a:p>
          <a:p>
            <a:pPr algn="ctr"/>
            <a:r>
              <a:rPr lang="ru-RU" dirty="0" err="1"/>
              <a:t>Пожежі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виникли</a:t>
            </a:r>
            <a:r>
              <a:rPr lang="ru-RU" dirty="0"/>
              <a:t> з вини </a:t>
            </a:r>
            <a:r>
              <a:rPr lang="ru-RU" dirty="0" err="1"/>
              <a:t>людини</a:t>
            </a:r>
            <a:endParaRPr lang="ru-RU" dirty="0"/>
          </a:p>
          <a:p>
            <a:pPr algn="ctr"/>
            <a:r>
              <a:rPr lang="ru-RU" dirty="0" err="1"/>
              <a:t>Політ</a:t>
            </a:r>
            <a:r>
              <a:rPr lang="ru-RU" dirty="0"/>
              <a:t> </a:t>
            </a:r>
            <a:r>
              <a:rPr lang="ru-RU" dirty="0" err="1"/>
              <a:t>реактивних</a:t>
            </a:r>
            <a:r>
              <a:rPr lang="ru-RU" dirty="0"/>
              <a:t> </a:t>
            </a:r>
            <a:r>
              <a:rPr lang="ru-RU" dirty="0" err="1"/>
              <a:t>літаків</a:t>
            </a:r>
            <a:endParaRPr lang="ru-RU" dirty="0"/>
          </a:p>
          <a:p>
            <a:pPr algn="ctr"/>
            <a:r>
              <a:rPr lang="ru-RU" dirty="0" err="1"/>
              <a:t>Викидні</a:t>
            </a:r>
            <a:r>
              <a:rPr lang="ru-RU" dirty="0"/>
              <a:t> гази автотранспорту</a:t>
            </a:r>
          </a:p>
        </p:txBody>
      </p:sp>
    </p:spTree>
    <p:extLst>
      <p:ext uri="{BB962C8B-B14F-4D97-AF65-F5344CB8AC3E}">
        <p14:creationId xmlns:p14="http://schemas.microsoft.com/office/powerpoint/2010/main" val="879958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20980"/>
          </a:xfrm>
        </p:spPr>
        <p:txBody>
          <a:bodyPr/>
          <a:lstStyle/>
          <a:p>
            <a:r>
              <a:rPr lang="ru-RU" dirty="0" err="1"/>
              <a:t>Проблеми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здоров'ям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429554"/>
            <a:ext cx="10058400" cy="4439539"/>
          </a:xfrm>
        </p:spPr>
        <p:txBody>
          <a:bodyPr>
            <a:normAutofit/>
          </a:bodyPr>
          <a:lstStyle/>
          <a:p>
            <a:r>
              <a:rPr lang="ru-RU" dirty="0" err="1"/>
              <a:t>Викид</a:t>
            </a:r>
            <a:r>
              <a:rPr lang="ru-RU" dirty="0"/>
              <a:t> </a:t>
            </a:r>
            <a:r>
              <a:rPr lang="ru-RU" dirty="0" err="1"/>
              <a:t>отруйних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особливо </a:t>
            </a:r>
            <a:r>
              <a:rPr lang="ru-RU" dirty="0" err="1"/>
              <a:t>сильний</a:t>
            </a:r>
            <a:r>
              <a:rPr lang="ru-RU" dirty="0"/>
              <a:t> в великих </a:t>
            </a:r>
            <a:r>
              <a:rPr lang="ru-RU" dirty="0" err="1"/>
              <a:t>містах</a:t>
            </a:r>
            <a:r>
              <a:rPr lang="ru-RU" dirty="0"/>
              <a:t> і центрах </a:t>
            </a:r>
            <a:r>
              <a:rPr lang="ru-RU" dirty="0" err="1"/>
              <a:t>промисловості</a:t>
            </a:r>
            <a:r>
              <a:rPr lang="ru-RU" dirty="0"/>
              <a:t>. Людина в </a:t>
            </a:r>
            <a:r>
              <a:rPr lang="ru-RU" dirty="0" err="1"/>
              <a:t>середньому</a:t>
            </a:r>
            <a:r>
              <a:rPr lang="ru-RU" dirty="0"/>
              <a:t> за </a:t>
            </a:r>
            <a:r>
              <a:rPr lang="ru-RU" dirty="0" err="1"/>
              <a:t>добу</a:t>
            </a:r>
            <a:r>
              <a:rPr lang="ru-RU" dirty="0"/>
              <a:t> </a:t>
            </a:r>
            <a:r>
              <a:rPr lang="ru-RU" dirty="0" err="1"/>
              <a:t>вдихає</a:t>
            </a:r>
            <a:r>
              <a:rPr lang="ru-RU" dirty="0"/>
              <a:t> </a:t>
            </a:r>
            <a:r>
              <a:rPr lang="ru-RU" b="1" i="1" dirty="0"/>
              <a:t>до 20 </a:t>
            </a:r>
            <a:r>
              <a:rPr lang="ru-RU" b="1" i="1" dirty="0" err="1"/>
              <a:t>тисяч</a:t>
            </a:r>
            <a:r>
              <a:rPr lang="ru-RU" b="1" i="1" dirty="0"/>
              <a:t> </a:t>
            </a:r>
            <a:r>
              <a:rPr lang="ru-RU" b="1" i="1" dirty="0" err="1"/>
              <a:t>літрів</a:t>
            </a:r>
            <a:r>
              <a:rPr lang="ru-RU" b="1" i="1" dirty="0"/>
              <a:t> </a:t>
            </a:r>
            <a:r>
              <a:rPr lang="ru-RU" b="1" i="1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разом з </a:t>
            </a:r>
            <a:r>
              <a:rPr lang="ru-RU" dirty="0" err="1"/>
              <a:t>необхідним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чистим киснем ми проносимо через </a:t>
            </a:r>
            <a:r>
              <a:rPr lang="ru-RU" dirty="0" err="1"/>
              <a:t>легені</a:t>
            </a:r>
            <a:r>
              <a:rPr lang="ru-RU" dirty="0"/>
              <a:t> </a:t>
            </a:r>
            <a:r>
              <a:rPr lang="ru-RU" dirty="0" err="1"/>
              <a:t>отруйні</a:t>
            </a:r>
            <a:r>
              <a:rPr lang="ru-RU" dirty="0"/>
              <a:t> пари, </a:t>
            </a:r>
            <a:r>
              <a:rPr lang="ru-RU" dirty="0" err="1"/>
              <a:t>частинки</a:t>
            </a:r>
            <a:r>
              <a:rPr lang="ru-RU" dirty="0"/>
              <a:t> </a:t>
            </a:r>
            <a:r>
              <a:rPr lang="ru-RU" dirty="0" err="1"/>
              <a:t>кіптяви</a:t>
            </a:r>
            <a:r>
              <a:rPr lang="ru-RU" dirty="0"/>
              <a:t> і </a:t>
            </a:r>
            <a:r>
              <a:rPr lang="ru-RU" dirty="0" err="1"/>
              <a:t>попелу</a:t>
            </a:r>
            <a:r>
              <a:rPr lang="ru-RU" dirty="0"/>
              <a:t>. Вони </a:t>
            </a:r>
            <a:r>
              <a:rPr lang="ru-RU" dirty="0" err="1"/>
              <a:t>осідають</a:t>
            </a:r>
            <a:r>
              <a:rPr lang="ru-RU" dirty="0"/>
              <a:t> в наших </a:t>
            </a:r>
            <a:r>
              <a:rPr lang="ru-RU" dirty="0" err="1"/>
              <a:t>легенях</a:t>
            </a:r>
            <a:r>
              <a:rPr lang="ru-RU" dirty="0"/>
              <a:t>, </a:t>
            </a:r>
            <a:r>
              <a:rPr lang="ru-RU" dirty="0" err="1"/>
              <a:t>отруюючи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 smtClean="0"/>
              <a:t>Довгий</a:t>
            </a:r>
            <a:r>
              <a:rPr lang="ru-RU" dirty="0" smtClean="0"/>
              <a:t> </a:t>
            </a:r>
            <a:r>
              <a:rPr lang="ru-RU" dirty="0" err="1"/>
              <a:t>вплив</a:t>
            </a:r>
            <a:r>
              <a:rPr lang="ru-RU" dirty="0"/>
              <a:t> смогу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загального</a:t>
            </a:r>
            <a:r>
              <a:rPr lang="ru-RU" dirty="0"/>
              <a:t> поганого </a:t>
            </a:r>
            <a:r>
              <a:rPr lang="ru-RU" dirty="0" err="1"/>
              <a:t>самопочуття</a:t>
            </a:r>
            <a:r>
              <a:rPr lang="ru-RU" dirty="0"/>
              <a:t>, </a:t>
            </a:r>
            <a:r>
              <a:rPr lang="ru-RU" dirty="0" err="1"/>
              <a:t>пізніше</a:t>
            </a:r>
            <a:r>
              <a:rPr lang="ru-RU" dirty="0"/>
              <a:t> — до:</a:t>
            </a:r>
          </a:p>
          <a:p>
            <a:endParaRPr lang="ru-RU" dirty="0"/>
          </a:p>
          <a:p>
            <a:r>
              <a:rPr lang="ru-RU" b="1" i="1" dirty="0"/>
              <a:t>головного болю;</a:t>
            </a:r>
          </a:p>
          <a:p>
            <a:r>
              <a:rPr lang="ru-RU" b="1" i="1" dirty="0" err="1"/>
              <a:t>нудоти</a:t>
            </a:r>
            <a:r>
              <a:rPr lang="ru-RU" b="1" i="1" dirty="0"/>
              <a:t>;</a:t>
            </a:r>
          </a:p>
          <a:p>
            <a:r>
              <a:rPr lang="ru-RU" b="1" i="1" dirty="0" err="1"/>
              <a:t>подразнюються</a:t>
            </a:r>
            <a:r>
              <a:rPr lang="ru-RU" b="1" i="1" dirty="0"/>
              <a:t> </a:t>
            </a:r>
            <a:r>
              <a:rPr lang="ru-RU" b="1" i="1" dirty="0" err="1"/>
              <a:t>слизові</a:t>
            </a:r>
            <a:r>
              <a:rPr lang="ru-RU" b="1" i="1" dirty="0"/>
              <a:t> </a:t>
            </a:r>
            <a:r>
              <a:rPr lang="ru-RU" b="1" i="1" dirty="0" err="1"/>
              <a:t>оболонки</a:t>
            </a:r>
            <a:r>
              <a:rPr lang="ru-RU" b="1" i="1" dirty="0"/>
              <a:t>;</a:t>
            </a:r>
          </a:p>
          <a:p>
            <a:r>
              <a:rPr lang="ru-RU" b="1" i="1" dirty="0" err="1"/>
              <a:t>розвиваються</a:t>
            </a:r>
            <a:r>
              <a:rPr lang="ru-RU" b="1" i="1" dirty="0"/>
              <a:t> </a:t>
            </a:r>
            <a:r>
              <a:rPr lang="ru-RU" b="1" i="1" dirty="0" err="1"/>
              <a:t>хвороби</a:t>
            </a:r>
            <a:r>
              <a:rPr lang="ru-RU" b="1" i="1" dirty="0"/>
              <a:t> </a:t>
            </a:r>
            <a:r>
              <a:rPr lang="ru-RU" b="1" i="1" dirty="0" err="1"/>
              <a:t>легенів</a:t>
            </a:r>
            <a:r>
              <a:rPr lang="ru-RU" b="1" i="1" dirty="0"/>
              <a:t> і </a:t>
            </a:r>
            <a:r>
              <a:rPr lang="ru-RU" b="1" i="1" dirty="0" err="1"/>
              <a:t>серцево-судинної</a:t>
            </a:r>
            <a:r>
              <a:rPr lang="ru-RU" b="1" i="1" dirty="0"/>
              <a:t> </a:t>
            </a:r>
            <a:r>
              <a:rPr lang="ru-RU" b="1" i="1" dirty="0" err="1"/>
              <a:t>системи</a:t>
            </a:r>
            <a:r>
              <a:rPr lang="ru-RU" b="1" i="1" dirty="0" smtClean="0"/>
              <a:t>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768887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Необхідні</a:t>
            </a:r>
            <a:r>
              <a:rPr lang="ru-RU" dirty="0"/>
              <a:t> заходи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Один з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темпів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атмосфери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, а </a:t>
            </a:r>
            <a:r>
              <a:rPr lang="ru-RU" dirty="0" err="1"/>
              <a:t>зокрема</a:t>
            </a:r>
            <a:r>
              <a:rPr lang="ru-RU" dirty="0"/>
              <a:t> бензину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домішок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свинцю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ушкоджує</a:t>
            </a:r>
            <a:r>
              <a:rPr lang="ru-RU" dirty="0"/>
              <a:t>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мозок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. Одним з правил, </a:t>
            </a:r>
            <a:r>
              <a:rPr lang="ru-RU" dirty="0" err="1"/>
              <a:t>введених</a:t>
            </a:r>
            <a:r>
              <a:rPr lang="ru-RU" dirty="0"/>
              <a:t> у 1960–70-х роках в Лос-</a:t>
            </a:r>
            <a:r>
              <a:rPr lang="ru-RU" dirty="0" err="1"/>
              <a:t>Анджелесі</a:t>
            </a:r>
            <a:r>
              <a:rPr lang="ru-RU" dirty="0"/>
              <a:t> з метою </a:t>
            </a:r>
            <a:r>
              <a:rPr lang="ru-RU" dirty="0" err="1"/>
              <a:t>боротьби</a:t>
            </a:r>
            <a:r>
              <a:rPr lang="ru-RU" dirty="0"/>
              <a:t> з </a:t>
            </a:r>
            <a:r>
              <a:rPr lang="ru-RU" dirty="0" err="1"/>
              <a:t>нафтохімічним</a:t>
            </a:r>
            <a:r>
              <a:rPr lang="ru-RU" dirty="0"/>
              <a:t> смогом, є </a:t>
            </a:r>
            <a:r>
              <a:rPr lang="ru-RU" dirty="0" err="1"/>
              <a:t>вимога</a:t>
            </a:r>
            <a:r>
              <a:rPr lang="ru-RU" dirty="0"/>
              <a:t> </a:t>
            </a:r>
            <a:r>
              <a:rPr lang="ru-RU" dirty="0" err="1"/>
              <a:t>облаштувати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автомобілі</a:t>
            </a:r>
            <a:r>
              <a:rPr lang="ru-RU" dirty="0"/>
              <a:t> </a:t>
            </a:r>
            <a:r>
              <a:rPr lang="ru-RU" dirty="0" err="1"/>
              <a:t>каталітичними</a:t>
            </a:r>
            <a:r>
              <a:rPr lang="ru-RU" dirty="0"/>
              <a:t> </a:t>
            </a:r>
            <a:r>
              <a:rPr lang="ru-RU" dirty="0" err="1"/>
              <a:t>нейтралізаторами</a:t>
            </a:r>
            <a:r>
              <a:rPr lang="ru-RU" dirty="0"/>
              <a:t> </a:t>
            </a:r>
            <a:r>
              <a:rPr lang="ru-RU" dirty="0" err="1"/>
              <a:t>викидних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. Але у 1980-их роках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уповільнилося</a:t>
            </a:r>
            <a:r>
              <a:rPr lang="ru-RU" dirty="0"/>
              <a:t>, 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автомобілів</a:t>
            </a:r>
            <a:r>
              <a:rPr lang="ru-RU" dirty="0"/>
              <a:t> </a:t>
            </a:r>
            <a:r>
              <a:rPr lang="ru-RU" dirty="0" err="1"/>
              <a:t>продовжувала</a:t>
            </a:r>
            <a:r>
              <a:rPr lang="ru-RU" dirty="0"/>
              <a:t> </a:t>
            </a:r>
            <a:r>
              <a:rPr lang="ru-RU" dirty="0" err="1" smtClean="0"/>
              <a:t>зростати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r>
              <a:rPr lang="ru-RU" dirty="0"/>
              <a:t>Проблема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повітряної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планети</a:t>
            </a:r>
            <a:r>
              <a:rPr lang="ru-RU" dirty="0"/>
              <a:t> — справа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без </a:t>
            </a:r>
            <a:r>
              <a:rPr lang="ru-RU" dirty="0" err="1"/>
              <a:t>винятку</a:t>
            </a:r>
            <a:r>
              <a:rPr lang="ru-RU" dirty="0"/>
              <a:t>. Для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згубного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промислової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залучаються</a:t>
            </a:r>
            <a:r>
              <a:rPr lang="ru-RU" dirty="0"/>
              <a:t> </a:t>
            </a:r>
            <a:r>
              <a:rPr lang="ru-RU" dirty="0" err="1"/>
              <a:t>вчені</a:t>
            </a:r>
            <a:r>
              <a:rPr lang="ru-RU" dirty="0"/>
              <a:t>. Для того,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 </a:t>
            </a:r>
            <a:r>
              <a:rPr lang="ru-RU" dirty="0" err="1"/>
              <a:t>викидали</a:t>
            </a:r>
            <a:r>
              <a:rPr lang="ru-RU" dirty="0"/>
              <a:t> в атмосферу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отруйних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пропонується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способів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17110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Транспорт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</a:t>
            </a:r>
            <a:r>
              <a:rPr lang="ru-RU" dirty="0" err="1"/>
              <a:t>стежити</a:t>
            </a:r>
            <a:r>
              <a:rPr lang="ru-RU" dirty="0"/>
              <a:t> за </a:t>
            </a:r>
            <a:r>
              <a:rPr lang="ru-RU" dirty="0" err="1"/>
              <a:t>якістю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заливається</a:t>
            </a:r>
            <a:r>
              <a:rPr lang="ru-RU" dirty="0"/>
              <a:t>: </a:t>
            </a:r>
            <a:r>
              <a:rPr lang="ru-RU" dirty="0" err="1"/>
              <a:t>дешеве</a:t>
            </a:r>
            <a:r>
              <a:rPr lang="ru-RU" dirty="0"/>
              <a:t> </a:t>
            </a:r>
            <a:r>
              <a:rPr lang="ru-RU" dirty="0" err="1"/>
              <a:t>мастило</a:t>
            </a:r>
            <a:r>
              <a:rPr lang="ru-RU" dirty="0"/>
              <a:t> і бензин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занадто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Почали </a:t>
            </a:r>
            <a:r>
              <a:rPr lang="ru-RU" dirty="0" err="1"/>
              <a:t>випускатись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моделі</a:t>
            </a:r>
            <a:r>
              <a:rPr lang="ru-RU" dirty="0"/>
              <a:t> </a:t>
            </a:r>
            <a:r>
              <a:rPr lang="ru-RU" dirty="0" err="1"/>
              <a:t>автомобілів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викидають</a:t>
            </a:r>
            <a:r>
              <a:rPr lang="ru-RU" dirty="0"/>
              <a:t> в атмосферу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отруйних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. У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 </a:t>
            </a:r>
            <a:r>
              <a:rPr lang="ru-RU" dirty="0" err="1"/>
              <a:t>громадський</a:t>
            </a:r>
            <a:r>
              <a:rPr lang="ru-RU" dirty="0"/>
              <a:t> транспорт став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електрики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 </a:t>
            </a:r>
            <a:r>
              <a:rPr lang="ru-RU" dirty="0" err="1"/>
              <a:t>біопаливі</a:t>
            </a:r>
            <a:r>
              <a:rPr lang="ru-RU" dirty="0"/>
              <a:t>. В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</a:t>
            </a:r>
            <a:r>
              <a:rPr lang="ru-RU" dirty="0" err="1"/>
              <a:t>газобалонне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. </a:t>
            </a:r>
            <a:r>
              <a:rPr lang="ru-RU" dirty="0" err="1"/>
              <a:t>Ведуться</a:t>
            </a:r>
            <a:r>
              <a:rPr lang="ru-RU" dirty="0"/>
              <a:t> </a:t>
            </a:r>
            <a:r>
              <a:rPr lang="ru-RU" dirty="0" err="1"/>
              <a:t>розробки</a:t>
            </a:r>
            <a:r>
              <a:rPr lang="ru-RU" dirty="0"/>
              <a:t> </a:t>
            </a:r>
            <a:r>
              <a:rPr lang="ru-RU" dirty="0" err="1"/>
              <a:t>двигунів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перемикання</a:t>
            </a:r>
            <a:r>
              <a:rPr lang="ru-RU" dirty="0"/>
              <a:t> на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режими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5284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Екологія</a:t>
            </a:r>
            <a:r>
              <a:rPr lang="ru-RU" dirty="0"/>
              <a:t> великих </a:t>
            </a:r>
            <a:r>
              <a:rPr lang="ru-RU" dirty="0" err="1"/>
              <a:t>міст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Заводи, </a:t>
            </a:r>
            <a:r>
              <a:rPr lang="ru-RU" dirty="0" err="1"/>
              <a:t>підприємства</a:t>
            </a:r>
            <a:r>
              <a:rPr lang="ru-RU" dirty="0"/>
              <a:t>, </a:t>
            </a:r>
            <a:r>
              <a:rPr lang="ru-RU" dirty="0" err="1"/>
              <a:t>автотраси</a:t>
            </a:r>
            <a:r>
              <a:rPr lang="ru-RU" dirty="0"/>
              <a:t> і </a:t>
            </a:r>
            <a:r>
              <a:rPr lang="ru-RU" dirty="0" err="1"/>
              <a:t>аеропорти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відокремлювати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районів</a:t>
            </a:r>
            <a:r>
              <a:rPr lang="ru-RU" dirty="0"/>
              <a:t> </a:t>
            </a:r>
            <a:r>
              <a:rPr lang="ru-RU" dirty="0" err="1"/>
              <a:t>щільною</a:t>
            </a:r>
            <a:r>
              <a:rPr lang="ru-RU" dirty="0"/>
              <a:t> зеленою </a:t>
            </a:r>
            <a:r>
              <a:rPr lang="ru-RU" dirty="0" err="1"/>
              <a:t>стіною</a:t>
            </a:r>
            <a:r>
              <a:rPr lang="ru-RU" dirty="0"/>
              <a:t> з дерев і </a:t>
            </a:r>
            <a:r>
              <a:rPr lang="ru-RU" dirty="0" err="1"/>
              <a:t>чагарників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виступають</a:t>
            </a:r>
            <a:r>
              <a:rPr lang="ru-RU" dirty="0"/>
              <a:t> в </a:t>
            </a:r>
            <a:r>
              <a:rPr lang="ru-RU" dirty="0" err="1"/>
              <a:t>ролі</a:t>
            </a:r>
            <a:r>
              <a:rPr lang="ru-RU" dirty="0"/>
              <a:t> природного </a:t>
            </a:r>
            <a:r>
              <a:rPr lang="ru-RU" dirty="0" err="1"/>
              <a:t>фільтра</a:t>
            </a:r>
            <a:r>
              <a:rPr lang="ru-RU" dirty="0"/>
              <a:t> і генератора </a:t>
            </a:r>
            <a:r>
              <a:rPr lang="ru-RU" dirty="0" err="1"/>
              <a:t>кисню</a:t>
            </a:r>
            <a:r>
              <a:rPr lang="ru-RU" dirty="0"/>
              <a:t>. </a:t>
            </a:r>
            <a:r>
              <a:rPr lang="ru-RU" dirty="0" err="1"/>
              <a:t>Бажано</a:t>
            </a:r>
            <a:r>
              <a:rPr lang="ru-RU" dirty="0"/>
              <a:t>, </a:t>
            </a:r>
            <a:r>
              <a:rPr lang="ru-RU" dirty="0" err="1"/>
              <a:t>будувати</a:t>
            </a:r>
            <a:r>
              <a:rPr lang="ru-RU" dirty="0"/>
              <a:t>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за межами </a:t>
            </a:r>
            <a:r>
              <a:rPr lang="ru-RU" dirty="0" err="1"/>
              <a:t>міста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реформувати</a:t>
            </a:r>
            <a:r>
              <a:rPr lang="ru-RU" dirty="0"/>
              <a:t> </a:t>
            </a:r>
            <a:r>
              <a:rPr lang="ru-RU" dirty="0" err="1"/>
              <a:t>обробку</a:t>
            </a:r>
            <a:r>
              <a:rPr lang="ru-RU" dirty="0"/>
              <a:t> </a:t>
            </a:r>
            <a:r>
              <a:rPr lang="ru-RU" dirty="0" err="1"/>
              <a:t>сміття</a:t>
            </a:r>
            <a:r>
              <a:rPr lang="ru-RU" dirty="0"/>
              <a:t>, яка </a:t>
            </a:r>
            <a:r>
              <a:rPr lang="ru-RU" dirty="0" err="1"/>
              <a:t>зменшить</a:t>
            </a:r>
            <a:r>
              <a:rPr lang="ru-RU" dirty="0"/>
              <a:t>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звалищ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випускають</a:t>
            </a:r>
            <a:r>
              <a:rPr lang="ru-RU" dirty="0"/>
              <a:t> при </a:t>
            </a:r>
            <a:r>
              <a:rPr lang="ru-RU" dirty="0" err="1"/>
              <a:t>розкладанні</a:t>
            </a:r>
            <a:r>
              <a:rPr lang="ru-RU" dirty="0"/>
              <a:t> метан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руйнують</a:t>
            </a:r>
            <a:r>
              <a:rPr lang="ru-RU" dirty="0"/>
              <a:t> </a:t>
            </a:r>
            <a:r>
              <a:rPr lang="ru-RU" dirty="0" err="1"/>
              <a:t>озоновий</a:t>
            </a:r>
            <a:r>
              <a:rPr lang="ru-RU" dirty="0"/>
              <a:t> шар. </a:t>
            </a:r>
            <a:r>
              <a:rPr lang="ru-RU" dirty="0" err="1"/>
              <a:t>Можна</a:t>
            </a:r>
            <a:r>
              <a:rPr lang="ru-RU" dirty="0"/>
              <a:t> ввести </a:t>
            </a:r>
            <a:r>
              <a:rPr lang="ru-RU" dirty="0" err="1"/>
              <a:t>повторне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,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позбавлення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сміття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спалювання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З боку </a:t>
            </a:r>
            <a:r>
              <a:rPr lang="ru-RU" dirty="0" err="1"/>
              <a:t>держави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видати</a:t>
            </a:r>
            <a:r>
              <a:rPr lang="ru-RU" dirty="0"/>
              <a:t> ряд </a:t>
            </a:r>
            <a:r>
              <a:rPr lang="ru-RU" dirty="0" err="1"/>
              <a:t>законів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передбачають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 за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, яка в </a:t>
            </a:r>
            <a:r>
              <a:rPr lang="ru-RU" dirty="0" err="1"/>
              <a:t>складі</a:t>
            </a:r>
            <a:r>
              <a:rPr lang="ru-RU" dirty="0"/>
              <a:t> </a:t>
            </a:r>
            <a:r>
              <a:rPr lang="ru-RU" dirty="0" err="1"/>
              <a:t>комісії</a:t>
            </a:r>
            <a:r>
              <a:rPr lang="ru-RU" dirty="0"/>
              <a:t> буде </a:t>
            </a:r>
            <a:r>
              <a:rPr lang="ru-RU" dirty="0" err="1"/>
              <a:t>оглядати</a:t>
            </a:r>
            <a:r>
              <a:rPr lang="ru-RU" dirty="0"/>
              <a:t>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, </a:t>
            </a:r>
            <a:r>
              <a:rPr lang="ru-RU" dirty="0" err="1"/>
              <a:t>стежити</a:t>
            </a:r>
            <a:r>
              <a:rPr lang="ru-RU" dirty="0"/>
              <a:t> за </a:t>
            </a:r>
            <a:r>
              <a:rPr lang="ru-RU" dirty="0" err="1"/>
              <a:t>організацією</a:t>
            </a:r>
            <a:r>
              <a:rPr lang="ru-RU" dirty="0"/>
              <a:t> </a:t>
            </a:r>
            <a:r>
              <a:rPr lang="ru-RU" dirty="0" err="1"/>
              <a:t>міст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1387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Промислове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завод,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переробляє</a:t>
            </a:r>
            <a:r>
              <a:rPr lang="ru-RU" dirty="0"/>
              <a:t> </a:t>
            </a:r>
            <a:r>
              <a:rPr lang="ru-RU" dirty="0" err="1"/>
              <a:t>радіоактивні</a:t>
            </a:r>
            <a:r>
              <a:rPr lang="ru-RU" dirty="0"/>
              <a:t> </a:t>
            </a:r>
            <a:r>
              <a:rPr lang="ru-RU" dirty="0" err="1"/>
              <a:t>відходи</a:t>
            </a:r>
            <a:r>
              <a:rPr lang="ru-RU" dirty="0"/>
              <a:t> з </a:t>
            </a:r>
            <a:r>
              <a:rPr lang="ru-RU" dirty="0" err="1"/>
              <a:t>атомних</a:t>
            </a:r>
            <a:r>
              <a:rPr lang="ru-RU" dirty="0"/>
              <a:t> </a:t>
            </a:r>
            <a:r>
              <a:rPr lang="ru-RU" dirty="0" err="1"/>
              <a:t>електростанцій</a:t>
            </a:r>
            <a:r>
              <a:rPr lang="ru-RU" dirty="0"/>
              <a:t> і </a:t>
            </a:r>
            <a:r>
              <a:rPr lang="ru-RU" dirty="0" err="1"/>
              <a:t>підприємств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виробляють</a:t>
            </a:r>
            <a:r>
              <a:rPr lang="ru-RU" dirty="0"/>
              <a:t> </a:t>
            </a:r>
            <a:r>
              <a:rPr lang="ru-RU" dirty="0" err="1"/>
              <a:t>реактивне</a:t>
            </a:r>
            <a:r>
              <a:rPr lang="ru-RU" dirty="0"/>
              <a:t> </a:t>
            </a:r>
            <a:r>
              <a:rPr lang="ru-RU" dirty="0" err="1"/>
              <a:t>паливо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розвинути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напрямок</a:t>
            </a:r>
            <a:r>
              <a:rPr lang="ru-RU" dirty="0"/>
              <a:t>, то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 в </a:t>
            </a:r>
            <a:r>
              <a:rPr lang="ru-RU" dirty="0" err="1"/>
              <a:t>атмосфері</a:t>
            </a:r>
            <a:r>
              <a:rPr lang="ru-RU" dirty="0"/>
              <a:t> буде </a:t>
            </a:r>
            <a:r>
              <a:rPr lang="ru-RU" dirty="0" err="1"/>
              <a:t>набагато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сільському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запропонувати</a:t>
            </a:r>
            <a:r>
              <a:rPr lang="ru-RU" dirty="0"/>
              <a:t> </a:t>
            </a:r>
            <a:r>
              <a:rPr lang="ru-RU" dirty="0" err="1"/>
              <a:t>поступову</a:t>
            </a:r>
            <a:r>
              <a:rPr lang="ru-RU" dirty="0"/>
              <a:t> </a:t>
            </a:r>
            <a:r>
              <a:rPr lang="ru-RU" dirty="0" err="1"/>
              <a:t>відмову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хімікатів</a:t>
            </a:r>
            <a:r>
              <a:rPr lang="ru-RU" dirty="0"/>
              <a:t>, </a:t>
            </a:r>
            <a:r>
              <a:rPr lang="ru-RU" dirty="0" err="1"/>
              <a:t>отруйних</a:t>
            </a:r>
            <a:r>
              <a:rPr lang="ru-RU" dirty="0"/>
              <a:t> як </a:t>
            </a:r>
            <a:r>
              <a:rPr lang="ru-RU" dirty="0" err="1"/>
              <a:t>ґрунт</a:t>
            </a:r>
            <a:r>
              <a:rPr lang="ru-RU" dirty="0"/>
              <a:t>, так і </a:t>
            </a:r>
            <a:r>
              <a:rPr lang="ru-RU" dirty="0" err="1"/>
              <a:t>повітряну</a:t>
            </a:r>
            <a:r>
              <a:rPr lang="ru-RU" dirty="0"/>
              <a:t> </a:t>
            </a:r>
            <a:r>
              <a:rPr lang="ru-RU" dirty="0" err="1"/>
              <a:t>оболонку</a:t>
            </a:r>
            <a:r>
              <a:rPr lang="ru-RU" dirty="0"/>
              <a:t>. </a:t>
            </a:r>
            <a:r>
              <a:rPr lang="ru-RU" dirty="0" err="1"/>
              <a:t>Гній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органічні</a:t>
            </a:r>
            <a:r>
              <a:rPr lang="ru-RU" dirty="0"/>
              <a:t> </a:t>
            </a:r>
            <a:r>
              <a:rPr lang="ru-RU" dirty="0" err="1"/>
              <a:t>залишки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в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натуральних</a:t>
            </a:r>
            <a:r>
              <a:rPr lang="ru-RU" dirty="0"/>
              <a:t> добрив, </a:t>
            </a:r>
            <a:r>
              <a:rPr lang="ru-RU" dirty="0" err="1"/>
              <a:t>безпечних</a:t>
            </a:r>
            <a:r>
              <a:rPr lang="ru-RU" dirty="0"/>
              <a:t> для </a:t>
            </a:r>
            <a:r>
              <a:rPr lang="ru-RU" dirty="0" err="1"/>
              <a:t>природи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7218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лісів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b="1" i="1" dirty="0"/>
              <a:t>дерева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знижують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парникового </a:t>
            </a:r>
            <a:r>
              <a:rPr lang="ru-RU" dirty="0" err="1"/>
              <a:t>ефекту</a:t>
            </a:r>
            <a:r>
              <a:rPr lang="ru-RU" dirty="0"/>
              <a:t>, </a:t>
            </a:r>
            <a:r>
              <a:rPr lang="ru-RU" dirty="0" err="1"/>
              <a:t>фільтрують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і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кисень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/>
              <a:t>Болота</a:t>
            </a:r>
            <a:r>
              <a:rPr lang="ru-RU" dirty="0"/>
              <a:t> по праву </a:t>
            </a:r>
            <a:r>
              <a:rPr lang="ru-RU" dirty="0" err="1"/>
              <a:t>вважаються</a:t>
            </a:r>
            <a:r>
              <a:rPr lang="ru-RU" dirty="0"/>
              <a:t> </a:t>
            </a:r>
            <a:r>
              <a:rPr lang="ru-RU" dirty="0" err="1"/>
              <a:t>кращими</a:t>
            </a:r>
            <a:r>
              <a:rPr lang="ru-RU" dirty="0"/>
              <a:t> </a:t>
            </a:r>
            <a:r>
              <a:rPr lang="ru-RU" dirty="0" err="1"/>
              <a:t>фільтрами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планети</a:t>
            </a:r>
            <a:r>
              <a:rPr lang="ru-RU" dirty="0"/>
              <a:t>. </a:t>
            </a:r>
            <a:r>
              <a:rPr lang="ru-RU" dirty="0" err="1"/>
              <a:t>Шкідливі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осідаючи</a:t>
            </a:r>
            <a:r>
              <a:rPr lang="ru-RU" dirty="0"/>
              <a:t> в них </a:t>
            </a:r>
            <a:r>
              <a:rPr lang="ru-RU" dirty="0" err="1"/>
              <a:t>переробляються</a:t>
            </a:r>
            <a:r>
              <a:rPr lang="ru-RU" dirty="0"/>
              <a:t> в </a:t>
            </a:r>
            <a:r>
              <a:rPr lang="ru-RU" dirty="0" err="1"/>
              <a:t>нешкідливі</a:t>
            </a:r>
            <a:r>
              <a:rPr lang="ru-RU" dirty="0" smtClean="0"/>
              <a:t>.</a:t>
            </a:r>
          </a:p>
          <a:p>
            <a:endParaRPr lang="uk-UA" dirty="0"/>
          </a:p>
          <a:p>
            <a:r>
              <a:rPr lang="ru-RU" b="1" u="sng" dirty="0" err="1"/>
              <a:t>Екопросвіта</a:t>
            </a:r>
            <a:endParaRPr lang="ru-RU" b="1" u="sng" dirty="0"/>
          </a:p>
          <a:p>
            <a:endParaRPr lang="ru-RU" dirty="0"/>
          </a:p>
          <a:p>
            <a:r>
              <a:rPr lang="ru-RU" dirty="0"/>
              <a:t>Проблема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атмосфери</a:t>
            </a:r>
            <a:r>
              <a:rPr lang="ru-RU" dirty="0"/>
              <a:t> на </a:t>
            </a:r>
            <a:r>
              <a:rPr lang="ru-RU" dirty="0" err="1"/>
              <a:t>сьогоднішній</a:t>
            </a:r>
            <a:r>
              <a:rPr lang="ru-RU" dirty="0"/>
              <a:t> день </a:t>
            </a:r>
            <a:r>
              <a:rPr lang="ru-RU" dirty="0" err="1"/>
              <a:t>найбільш</a:t>
            </a:r>
            <a:r>
              <a:rPr lang="ru-RU" dirty="0"/>
              <a:t> актуальна.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 </a:t>
            </a:r>
            <a:r>
              <a:rPr lang="ru-RU" dirty="0" err="1"/>
              <a:t>вирішувати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, </a:t>
            </a:r>
            <a:r>
              <a:rPr lang="ru-RU" dirty="0" err="1"/>
              <a:t>інакше</a:t>
            </a:r>
            <a:r>
              <a:rPr lang="ru-RU" dirty="0"/>
              <a:t> </a:t>
            </a:r>
            <a:r>
              <a:rPr lang="ru-RU" dirty="0" err="1"/>
              <a:t>бездіяльність</a:t>
            </a:r>
            <a:r>
              <a:rPr lang="ru-RU" dirty="0"/>
              <a:t> </a:t>
            </a:r>
            <a:r>
              <a:rPr lang="ru-RU" dirty="0" err="1"/>
              <a:t>призведе</a:t>
            </a:r>
            <a:r>
              <a:rPr lang="ru-RU" dirty="0"/>
              <a:t> до </a:t>
            </a:r>
            <a:r>
              <a:rPr lang="ru-RU" dirty="0" err="1"/>
              <a:t>жахливих</a:t>
            </a:r>
            <a:r>
              <a:rPr lang="ru-RU" dirty="0"/>
              <a:t> </a:t>
            </a:r>
            <a:r>
              <a:rPr lang="ru-RU" dirty="0" err="1" smtClean="0"/>
              <a:t>наслідків</a:t>
            </a:r>
            <a:r>
              <a:rPr lang="ru-RU" dirty="0" smtClean="0"/>
              <a:t>. Стан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планети</a:t>
            </a:r>
            <a:r>
              <a:rPr lang="ru-RU" dirty="0"/>
              <a:t> та наше </a:t>
            </a:r>
            <a:r>
              <a:rPr lang="ru-RU" dirty="0" err="1"/>
              <a:t>майбутнє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кожного.</a:t>
            </a:r>
          </a:p>
        </p:txBody>
      </p:sp>
    </p:spTree>
    <p:extLst>
      <p:ext uri="{BB962C8B-B14F-4D97-AF65-F5344CB8AC3E}">
        <p14:creationId xmlns:p14="http://schemas.microsoft.com/office/powerpoint/2010/main" val="271267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в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поділити</a:t>
            </a:r>
            <a:r>
              <a:rPr lang="ru-RU" dirty="0"/>
              <a:t> на </a:t>
            </a:r>
            <a:endParaRPr lang="ru-RU" dirty="0" smtClean="0"/>
          </a:p>
          <a:p>
            <a:r>
              <a:rPr lang="ru-RU" b="1" i="1" dirty="0" err="1" smtClean="0"/>
              <a:t>хімічні</a:t>
            </a:r>
            <a:r>
              <a:rPr lang="ru-RU" b="1" i="1" dirty="0" smtClean="0"/>
              <a:t>,</a:t>
            </a:r>
          </a:p>
          <a:p>
            <a:r>
              <a:rPr lang="ru-RU" b="1" i="1" dirty="0" err="1" smtClean="0"/>
              <a:t>фізичні</a:t>
            </a:r>
            <a:r>
              <a:rPr lang="ru-RU" b="1" i="1" dirty="0"/>
              <a:t>, </a:t>
            </a:r>
            <a:endParaRPr lang="ru-RU" b="1" i="1" dirty="0" smtClean="0"/>
          </a:p>
          <a:p>
            <a:r>
              <a:rPr lang="ru-RU" b="1" i="1" dirty="0" err="1" smtClean="0"/>
              <a:t>біологічні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237936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1825" y="103031"/>
            <a:ext cx="10073855" cy="5766063"/>
          </a:xfrm>
        </p:spPr>
        <p:txBody>
          <a:bodyPr>
            <a:normAutofit fontScale="92500"/>
          </a:bodyPr>
          <a:lstStyle/>
          <a:p>
            <a:r>
              <a:rPr lang="ru-RU" b="1" i="1" dirty="0" err="1"/>
              <a:t>Хімічні</a:t>
            </a:r>
            <a:r>
              <a:rPr lang="ru-RU" dirty="0"/>
              <a:t>: 1) </a:t>
            </a:r>
            <a:r>
              <a:rPr lang="ru-RU" b="1" i="1" dirty="0" err="1"/>
              <a:t>антропотоксини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dirty="0" err="1"/>
              <a:t>токсичні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виділяє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. До них </a:t>
            </a:r>
            <a:r>
              <a:rPr lang="ru-RU" dirty="0" err="1"/>
              <a:t>відносять</a:t>
            </a:r>
            <a:r>
              <a:rPr lang="ru-RU" dirty="0"/>
              <a:t>: ацетон, оксид азоту, </a:t>
            </a:r>
            <a:r>
              <a:rPr lang="ru-RU" dirty="0" err="1"/>
              <a:t>диметиламін</a:t>
            </a:r>
            <a:r>
              <a:rPr lang="ru-RU" dirty="0"/>
              <a:t>, </a:t>
            </a:r>
            <a:r>
              <a:rPr lang="ru-RU" dirty="0" err="1"/>
              <a:t>сірководень</a:t>
            </a:r>
            <a:r>
              <a:rPr lang="ru-RU" dirty="0"/>
              <a:t>, </a:t>
            </a:r>
            <a:r>
              <a:rPr lang="ru-RU" dirty="0" err="1"/>
              <a:t>оцтова</a:t>
            </a:r>
            <a:r>
              <a:rPr lang="ru-RU" dirty="0"/>
              <a:t> кислота, </a:t>
            </a:r>
            <a:r>
              <a:rPr lang="ru-RU" dirty="0" err="1"/>
              <a:t>аміак</a:t>
            </a:r>
            <a:r>
              <a:rPr lang="ru-RU" dirty="0"/>
              <a:t>, бензол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Первинні</a:t>
            </a:r>
            <a:r>
              <a:rPr lang="ru-RU" dirty="0"/>
              <a:t> </a:t>
            </a:r>
            <a:r>
              <a:rPr lang="ru-RU" dirty="0" err="1"/>
              <a:t>антропотоксини</a:t>
            </a:r>
            <a:r>
              <a:rPr lang="ru-RU" dirty="0"/>
              <a:t> </a:t>
            </a:r>
            <a:r>
              <a:rPr lang="ru-RU" dirty="0" err="1"/>
              <a:t>виділяються</a:t>
            </a:r>
            <a:r>
              <a:rPr lang="ru-RU" dirty="0"/>
              <a:t> </a:t>
            </a:r>
            <a:r>
              <a:rPr lang="ru-RU" dirty="0" err="1"/>
              <a:t>організмом</a:t>
            </a:r>
            <a:r>
              <a:rPr lang="ru-RU" dirty="0"/>
              <a:t> з </a:t>
            </a:r>
            <a:r>
              <a:rPr lang="ru-RU" dirty="0" err="1"/>
              <a:t>повітрям</a:t>
            </a:r>
            <a:r>
              <a:rPr lang="ru-RU" dirty="0"/>
              <a:t>, яке </a:t>
            </a:r>
            <a:r>
              <a:rPr lang="ru-RU" dirty="0" err="1"/>
              <a:t>видихається</a:t>
            </a:r>
            <a:r>
              <a:rPr lang="ru-RU" dirty="0"/>
              <a:t>, потом, сечею та </a:t>
            </a:r>
            <a:r>
              <a:rPr lang="ru-RU" dirty="0" err="1"/>
              <a:t>фекаліями</a:t>
            </a:r>
            <a:r>
              <a:rPr lang="ru-RU" dirty="0"/>
              <a:t>, </a:t>
            </a:r>
            <a:r>
              <a:rPr lang="ru-RU" dirty="0" err="1"/>
              <a:t>кишковими</a:t>
            </a:r>
            <a:r>
              <a:rPr lang="ru-RU" dirty="0"/>
              <a:t> газами. </a:t>
            </a:r>
            <a:r>
              <a:rPr lang="ru-RU" b="1" i="1" dirty="0" err="1"/>
              <a:t>Вторинні</a:t>
            </a:r>
            <a:r>
              <a:rPr lang="ru-RU" b="1" i="1" dirty="0"/>
              <a:t> </a:t>
            </a:r>
            <a:r>
              <a:rPr lang="ru-RU" b="1" i="1" dirty="0" err="1"/>
              <a:t>антропотоксини</a:t>
            </a:r>
            <a:r>
              <a:rPr lang="ru-RU" b="1" i="1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біохімічних</a:t>
            </a:r>
            <a:r>
              <a:rPr lang="ru-RU" dirty="0"/>
              <a:t> </a:t>
            </a:r>
            <a:r>
              <a:rPr lang="ru-RU" dirty="0" err="1"/>
              <a:t>перетворень</a:t>
            </a:r>
            <a:r>
              <a:rPr lang="ru-RU" dirty="0"/>
              <a:t> </a:t>
            </a:r>
            <a:r>
              <a:rPr lang="ru-RU" dirty="0" err="1"/>
              <a:t>первинно</a:t>
            </a:r>
            <a:r>
              <a:rPr lang="ru-RU" dirty="0"/>
              <a:t> </a:t>
            </a:r>
            <a:r>
              <a:rPr lang="ru-RU" dirty="0" err="1"/>
              <a:t>виділених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тривалості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 та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вентиляційної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2) </a:t>
            </a:r>
            <a:r>
              <a:rPr lang="ru-RU" b="1" i="1" dirty="0" err="1"/>
              <a:t>хімічні</a:t>
            </a:r>
            <a:r>
              <a:rPr lang="ru-RU" b="1" i="1" dirty="0"/>
              <a:t> </a:t>
            </a:r>
            <a:r>
              <a:rPr lang="ru-RU" b="1" i="1" dirty="0" err="1"/>
              <a:t>речовини</a:t>
            </a:r>
            <a:r>
              <a:rPr lang="ru-RU" b="1" i="1" dirty="0"/>
              <a:t>, </a:t>
            </a:r>
            <a:r>
              <a:rPr lang="ru-RU" b="1" i="1" dirty="0" err="1"/>
              <a:t>які</a:t>
            </a:r>
            <a:r>
              <a:rPr lang="ru-RU" b="1" i="1" dirty="0"/>
              <a:t> </a:t>
            </a:r>
            <a:r>
              <a:rPr lang="ru-RU" b="1" i="1" dirty="0" err="1"/>
              <a:t>утворюються</a:t>
            </a:r>
            <a:r>
              <a:rPr lang="ru-RU" b="1" i="1" dirty="0"/>
              <a:t> в </a:t>
            </a:r>
            <a:r>
              <a:rPr lang="ru-RU" b="1" i="1" dirty="0" err="1"/>
              <a:t>процесі</a:t>
            </a:r>
            <a:r>
              <a:rPr lang="ru-RU" b="1" i="1" dirty="0"/>
              <a:t> </a:t>
            </a:r>
            <a:r>
              <a:rPr lang="ru-RU" b="1" i="1" dirty="0" err="1"/>
              <a:t>використання</a:t>
            </a:r>
            <a:r>
              <a:rPr lang="ru-RU" b="1" i="1" dirty="0"/>
              <a:t> </a:t>
            </a:r>
            <a:r>
              <a:rPr lang="ru-RU" b="1" i="1" dirty="0" err="1"/>
              <a:t>газових</a:t>
            </a:r>
            <a:r>
              <a:rPr lang="ru-RU" b="1" i="1" dirty="0"/>
              <a:t> плит та </a:t>
            </a:r>
            <a:r>
              <a:rPr lang="ru-RU" b="1" i="1" dirty="0" err="1"/>
              <a:t>інших</a:t>
            </a:r>
            <a:r>
              <a:rPr lang="ru-RU" b="1" i="1" dirty="0"/>
              <a:t> </a:t>
            </a:r>
            <a:r>
              <a:rPr lang="ru-RU" b="1" i="1" dirty="0" err="1"/>
              <a:t>опалювальних</a:t>
            </a:r>
            <a:r>
              <a:rPr lang="ru-RU" b="1" i="1" dirty="0"/>
              <a:t> </a:t>
            </a:r>
            <a:r>
              <a:rPr lang="ru-RU" b="1" i="1" dirty="0" err="1"/>
              <a:t>приладів</a:t>
            </a:r>
            <a:r>
              <a:rPr lang="ru-RU" b="1" i="1" dirty="0"/>
              <a:t>.</a:t>
            </a:r>
            <a:r>
              <a:rPr lang="ru-RU" dirty="0"/>
              <a:t> До них </a:t>
            </a:r>
            <a:r>
              <a:rPr lang="ru-RU" dirty="0" err="1"/>
              <a:t>відносять</a:t>
            </a:r>
            <a:r>
              <a:rPr lang="ru-RU" dirty="0"/>
              <a:t>; </a:t>
            </a:r>
            <a:r>
              <a:rPr lang="ru-RU" dirty="0" err="1"/>
              <a:t>поліциклічні</a:t>
            </a:r>
            <a:r>
              <a:rPr lang="ru-RU" dirty="0"/>
              <a:t> </a:t>
            </a:r>
            <a:r>
              <a:rPr lang="ru-RU" dirty="0" err="1"/>
              <a:t>ароматичні</a:t>
            </a:r>
            <a:r>
              <a:rPr lang="ru-RU" dirty="0"/>
              <a:t> </a:t>
            </a:r>
            <a:r>
              <a:rPr lang="ru-RU" dirty="0" err="1"/>
              <a:t>вуглеводи</a:t>
            </a:r>
            <a:r>
              <a:rPr lang="ru-RU" dirty="0"/>
              <a:t>, </a:t>
            </a:r>
            <a:r>
              <a:rPr lang="ru-RU" dirty="0" err="1"/>
              <a:t>чадний</a:t>
            </a:r>
            <a:r>
              <a:rPr lang="ru-RU" dirty="0"/>
              <a:t> газ та </a:t>
            </a:r>
            <a:r>
              <a:rPr lang="ru-RU" dirty="0" err="1"/>
              <a:t>ін</a:t>
            </a:r>
            <a:r>
              <a:rPr lang="ru-RU" dirty="0"/>
              <a:t>.;</a:t>
            </a:r>
          </a:p>
          <a:p>
            <a:r>
              <a:rPr lang="ru-RU" dirty="0"/>
              <a:t>3) </a:t>
            </a:r>
            <a:r>
              <a:rPr lang="ru-RU" b="1" i="1" dirty="0" err="1"/>
              <a:t>засоби</a:t>
            </a:r>
            <a:r>
              <a:rPr lang="ru-RU" b="1" i="1" dirty="0"/>
              <a:t> </a:t>
            </a:r>
            <a:r>
              <a:rPr lang="ru-RU" b="1" i="1" dirty="0" err="1"/>
              <a:t>побутової</a:t>
            </a:r>
            <a:r>
              <a:rPr lang="ru-RU" b="1" i="1" dirty="0"/>
              <a:t> </a:t>
            </a:r>
            <a:r>
              <a:rPr lang="ru-RU" b="1" i="1" dirty="0" err="1"/>
              <a:t>хімії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dirty="0" err="1"/>
              <a:t>інсектициди</a:t>
            </a:r>
            <a:r>
              <a:rPr lang="ru-RU" dirty="0"/>
              <a:t>, лаки, </a:t>
            </a:r>
            <a:r>
              <a:rPr lang="ru-RU" dirty="0" err="1"/>
              <a:t>дезодоранти</a:t>
            </a:r>
            <a:r>
              <a:rPr lang="ru-RU" dirty="0"/>
              <a:t>;</a:t>
            </a:r>
          </a:p>
          <a:p>
            <a:r>
              <a:rPr lang="ru-RU" dirty="0"/>
              <a:t>4) </a:t>
            </a:r>
            <a:r>
              <a:rPr lang="ru-RU" b="1" i="1" dirty="0" err="1"/>
              <a:t>поверхнево-активні</a:t>
            </a:r>
            <a:r>
              <a:rPr lang="ru-RU" b="1" i="1" dirty="0"/>
              <a:t> </a:t>
            </a:r>
            <a:r>
              <a:rPr lang="ru-RU" b="1" i="1" dirty="0" err="1"/>
              <a:t>речовини</a:t>
            </a:r>
            <a:r>
              <a:rPr lang="ru-RU" b="1" i="1" dirty="0"/>
              <a:t> (ПАР) </a:t>
            </a:r>
            <a:r>
              <a:rPr lang="ru-RU" dirty="0" err="1"/>
              <a:t>миючих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;</a:t>
            </a:r>
          </a:p>
          <a:p>
            <a:r>
              <a:rPr lang="ru-RU" dirty="0"/>
              <a:t>5) </a:t>
            </a:r>
            <a:r>
              <a:rPr lang="ru-RU" b="1" i="1" dirty="0" err="1"/>
              <a:t>кімнатний</a:t>
            </a:r>
            <a:r>
              <a:rPr lang="ru-RU" b="1" i="1" dirty="0"/>
              <a:t> пил</a:t>
            </a:r>
            <a:r>
              <a:rPr lang="ru-RU" dirty="0"/>
              <a:t>;</a:t>
            </a:r>
          </a:p>
          <a:p>
            <a:r>
              <a:rPr lang="ru-RU" dirty="0"/>
              <a:t>6) </a:t>
            </a:r>
            <a:r>
              <a:rPr lang="ru-RU" b="1" i="1" dirty="0" err="1"/>
              <a:t>тютюновий</a:t>
            </a:r>
            <a:r>
              <a:rPr lang="ru-RU" b="1" i="1" dirty="0"/>
              <a:t> </a:t>
            </a:r>
            <a:r>
              <a:rPr lang="ru-RU" b="1" i="1" dirty="0" err="1"/>
              <a:t>дим</a:t>
            </a:r>
            <a:r>
              <a:rPr lang="ru-RU" dirty="0"/>
              <a:t>;</a:t>
            </a:r>
          </a:p>
          <a:p>
            <a:r>
              <a:rPr lang="ru-RU" dirty="0"/>
              <a:t>7) </a:t>
            </a:r>
            <a:r>
              <a:rPr lang="ru-RU" b="1" i="1" dirty="0" err="1"/>
              <a:t>хімічні</a:t>
            </a:r>
            <a:r>
              <a:rPr lang="ru-RU" b="1" i="1" dirty="0"/>
              <a:t> </a:t>
            </a:r>
            <a:r>
              <a:rPr lang="ru-RU" b="1" i="1" dirty="0" err="1"/>
              <a:t>речовини</a:t>
            </a:r>
            <a:r>
              <a:rPr lang="ru-RU" b="1" i="1" dirty="0"/>
              <a:t>, </a:t>
            </a:r>
            <a:r>
              <a:rPr lang="ru-RU" b="1" i="1" dirty="0" err="1"/>
              <a:t>які</a:t>
            </a:r>
            <a:r>
              <a:rPr lang="ru-RU" b="1" i="1" dirty="0"/>
              <a:t> </a:t>
            </a:r>
            <a:r>
              <a:rPr lang="ru-RU" b="1" i="1" dirty="0" err="1"/>
              <a:t>містяться</a:t>
            </a:r>
            <a:r>
              <a:rPr lang="ru-RU" b="1" i="1" dirty="0"/>
              <a:t> в </a:t>
            </a:r>
            <a:r>
              <a:rPr lang="ru-RU" b="1" i="1" dirty="0" err="1"/>
              <a:t>будівельно-оздоблювальних</a:t>
            </a:r>
            <a:r>
              <a:rPr lang="ru-RU" b="1" i="1" dirty="0"/>
              <a:t> </a:t>
            </a:r>
            <a:r>
              <a:rPr lang="ru-RU" b="1" i="1" dirty="0" err="1"/>
              <a:t>матеріалах</a:t>
            </a:r>
            <a:r>
              <a:rPr lang="ru-RU" dirty="0"/>
              <a:t>, </a:t>
            </a:r>
            <a:r>
              <a:rPr lang="ru-RU" dirty="0" err="1"/>
              <a:t>будівельних</a:t>
            </a:r>
            <a:r>
              <a:rPr lang="ru-RU" dirty="0"/>
              <a:t> </a:t>
            </a:r>
            <a:r>
              <a:rPr lang="ru-RU" dirty="0" err="1"/>
              <a:t>конструкціях</a:t>
            </a:r>
            <a:r>
              <a:rPr lang="ru-RU" dirty="0"/>
              <a:t>, </a:t>
            </a:r>
            <a:r>
              <a:rPr lang="ru-RU" dirty="0" err="1"/>
              <a:t>меблях</a:t>
            </a:r>
            <a:r>
              <a:rPr lang="ru-RU" dirty="0"/>
              <a:t> і т.д.;</a:t>
            </a:r>
          </a:p>
          <a:p>
            <a:r>
              <a:rPr lang="ru-RU" dirty="0"/>
              <a:t>8) </a:t>
            </a:r>
            <a:r>
              <a:rPr lang="ru-RU" b="1" i="1" dirty="0" err="1"/>
              <a:t>побутові</a:t>
            </a:r>
            <a:r>
              <a:rPr lang="ru-RU" b="1" i="1" dirty="0"/>
              <a:t> "</a:t>
            </a:r>
            <a:r>
              <a:rPr lang="ru-RU" b="1" i="1" dirty="0" err="1"/>
              <a:t>аварійні</a:t>
            </a:r>
            <a:r>
              <a:rPr lang="ru-RU" b="1" i="1" dirty="0"/>
              <a:t>" </a:t>
            </a:r>
            <a:r>
              <a:rPr lang="ru-RU" b="1" i="1" dirty="0" err="1"/>
              <a:t>забруднення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ртуттю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9535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6068" y="-12879"/>
            <a:ext cx="10099612" cy="5869094"/>
          </a:xfrm>
        </p:spPr>
        <p:txBody>
          <a:bodyPr/>
          <a:lstStyle/>
          <a:p>
            <a:r>
              <a:rPr lang="ru-RU" b="1" i="1" dirty="0" err="1"/>
              <a:t>Фізичні</a:t>
            </a:r>
            <a:r>
              <a:rPr lang="ru-RU" dirty="0"/>
              <a:t>. До них </a:t>
            </a:r>
            <a:r>
              <a:rPr lang="ru-RU" dirty="0" err="1"/>
              <a:t>відносяться</a:t>
            </a:r>
            <a:r>
              <a:rPr lang="ru-RU" dirty="0"/>
              <a:t> </a:t>
            </a:r>
            <a:r>
              <a:rPr lang="ru-RU" dirty="0" err="1"/>
              <a:t>низька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висока</a:t>
            </a:r>
            <a:r>
              <a:rPr lang="ru-RU" dirty="0"/>
              <a:t> температура, </a:t>
            </a:r>
            <a:r>
              <a:rPr lang="ru-RU" dirty="0" err="1"/>
              <a:t>вологість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радіаційна</a:t>
            </a:r>
            <a:r>
              <a:rPr lang="ru-RU" dirty="0"/>
              <a:t> температура </a:t>
            </a:r>
            <a:r>
              <a:rPr lang="ru-RU" dirty="0" err="1"/>
              <a:t>поверхонь</a:t>
            </a:r>
            <a:r>
              <a:rPr lang="ru-RU" dirty="0"/>
              <a:t>, велика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шум, </a:t>
            </a:r>
            <a:r>
              <a:rPr lang="ru-RU" dirty="0" err="1"/>
              <a:t>вібрація</a:t>
            </a:r>
            <a:r>
              <a:rPr lang="ru-RU" dirty="0"/>
              <a:t>, </a:t>
            </a:r>
            <a:r>
              <a:rPr lang="ru-RU" dirty="0" err="1"/>
              <a:t>електромагнітні</a:t>
            </a:r>
            <a:r>
              <a:rPr lang="ru-RU" dirty="0"/>
              <a:t> та </a:t>
            </a:r>
            <a:r>
              <a:rPr lang="ru-RU" dirty="0" err="1"/>
              <a:t>електричні</a:t>
            </a:r>
            <a:r>
              <a:rPr lang="ru-RU" dirty="0"/>
              <a:t> поля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(</a:t>
            </a:r>
            <a:r>
              <a:rPr lang="ru-RU" dirty="0" err="1"/>
              <a:t>телевізор</a:t>
            </a:r>
            <a:r>
              <a:rPr lang="ru-RU" dirty="0"/>
              <a:t>, </a:t>
            </a:r>
            <a:r>
              <a:rPr lang="ru-RU" dirty="0" err="1"/>
              <a:t>радіоапаратура</a:t>
            </a:r>
            <a:r>
              <a:rPr lang="ru-RU" dirty="0"/>
              <a:t>, </a:t>
            </a:r>
            <a:r>
              <a:rPr lang="ru-RU" dirty="0" err="1"/>
              <a:t>мікрохвильові</a:t>
            </a:r>
            <a:r>
              <a:rPr lang="ru-RU" dirty="0"/>
              <a:t> </a:t>
            </a:r>
            <a:r>
              <a:rPr lang="ru-RU" dirty="0" err="1"/>
              <a:t>печі</a:t>
            </a:r>
            <a:r>
              <a:rPr lang="ru-RU" dirty="0"/>
              <a:t> і т.д.), </a:t>
            </a:r>
            <a:r>
              <a:rPr lang="ru-RU" dirty="0" err="1"/>
              <a:t>освітлення</a:t>
            </a:r>
            <a:r>
              <a:rPr lang="ru-RU" dirty="0"/>
              <a:t>, ультра і </a:t>
            </a:r>
            <a:r>
              <a:rPr lang="ru-RU" dirty="0" err="1"/>
              <a:t>інфразвуки</a:t>
            </a:r>
            <a:r>
              <a:rPr lang="ru-RU" dirty="0"/>
              <a:t>, </a:t>
            </a:r>
            <a:r>
              <a:rPr lang="ru-RU" dirty="0" err="1"/>
              <a:t>аероіонізація</a:t>
            </a:r>
            <a:r>
              <a:rPr lang="ru-RU" dirty="0"/>
              <a:t>, </a:t>
            </a:r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радіоактивність</a:t>
            </a:r>
            <a:r>
              <a:rPr lang="ru-RU" dirty="0"/>
              <a:t> </a:t>
            </a:r>
            <a:r>
              <a:rPr lang="ru-RU" dirty="0" err="1"/>
              <a:t>будівельних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59" y="1733616"/>
            <a:ext cx="8715430" cy="461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19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6068" y="0"/>
            <a:ext cx="10099612" cy="5869094"/>
          </a:xfrm>
        </p:spPr>
        <p:txBody>
          <a:bodyPr>
            <a:normAutofit/>
          </a:bodyPr>
          <a:lstStyle/>
          <a:p>
            <a:r>
              <a:rPr lang="ru-RU" b="1" i="1" dirty="0" err="1"/>
              <a:t>Біологічні</a:t>
            </a:r>
            <a:r>
              <a:rPr lang="ru-RU" dirty="0"/>
              <a:t>. Атмосфера не є </a:t>
            </a:r>
            <a:r>
              <a:rPr lang="ru-RU" dirty="0" err="1"/>
              <a:t>сприятливим</a:t>
            </a:r>
            <a:r>
              <a:rPr lang="ru-RU" dirty="0"/>
              <a:t> </a:t>
            </a:r>
            <a:r>
              <a:rPr lang="ru-RU" dirty="0" err="1"/>
              <a:t>середовищем</a:t>
            </a:r>
            <a:r>
              <a:rPr lang="ru-RU" dirty="0"/>
              <a:t> для </a:t>
            </a:r>
            <a:r>
              <a:rPr lang="ru-RU" dirty="0" err="1"/>
              <a:t>бактерій</a:t>
            </a:r>
            <a:r>
              <a:rPr lang="ru-RU" dirty="0"/>
              <a:t>. </a:t>
            </a:r>
            <a:r>
              <a:rPr lang="ru-RU" dirty="0" err="1"/>
              <a:t>Потрапивши</a:t>
            </a:r>
            <a:r>
              <a:rPr lang="ru-RU" dirty="0"/>
              <a:t> до </a:t>
            </a:r>
            <a:r>
              <a:rPr lang="ru-RU" dirty="0" err="1"/>
              <a:t>неї</a:t>
            </a:r>
            <a:r>
              <a:rPr lang="ru-RU" dirty="0"/>
              <a:t>, вони 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гинуть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висихання</a:t>
            </a:r>
            <a:r>
              <a:rPr lang="ru-RU" dirty="0"/>
              <a:t>, </a:t>
            </a:r>
            <a:r>
              <a:rPr lang="ru-RU" dirty="0" err="1"/>
              <a:t>бактерицидної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ультрафіолетових</a:t>
            </a:r>
            <a:r>
              <a:rPr lang="ru-RU" dirty="0"/>
              <a:t> </a:t>
            </a:r>
            <a:r>
              <a:rPr lang="ru-RU" dirty="0" err="1"/>
              <a:t>променів</a:t>
            </a:r>
            <a:r>
              <a:rPr lang="ru-RU" dirty="0"/>
              <a:t> </a:t>
            </a:r>
            <a:r>
              <a:rPr lang="ru-RU" dirty="0" err="1"/>
              <a:t>сонця</a:t>
            </a:r>
            <a:r>
              <a:rPr lang="ru-RU" dirty="0"/>
              <a:t> та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поживного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. Над океанами, на </a:t>
            </a:r>
            <a:r>
              <a:rPr lang="ru-RU" dirty="0" err="1"/>
              <a:t>снігових</a:t>
            </a:r>
            <a:r>
              <a:rPr lang="ru-RU" dirty="0"/>
              <a:t> вершинах і </a:t>
            </a:r>
            <a:r>
              <a:rPr lang="ru-RU" dirty="0" err="1"/>
              <a:t>високих</a:t>
            </a:r>
            <a:r>
              <a:rPr lang="ru-RU" dirty="0"/>
              <a:t> горах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стерильне</a:t>
            </a:r>
            <a:r>
              <a:rPr lang="ru-RU" dirty="0"/>
              <a:t>. </a:t>
            </a:r>
            <a:r>
              <a:rPr lang="ru-RU" dirty="0" err="1"/>
              <a:t>Бактерії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в </a:t>
            </a:r>
            <a:r>
              <a:rPr lang="ru-RU" dirty="0" err="1"/>
              <a:t>атмосфері</a:t>
            </a:r>
            <a:r>
              <a:rPr lang="ru-RU" dirty="0"/>
              <a:t>, належать, в основному, до </a:t>
            </a:r>
            <a:r>
              <a:rPr lang="ru-RU" dirty="0" err="1"/>
              <a:t>сапрофітів</a:t>
            </a:r>
            <a:r>
              <a:rPr lang="ru-RU" dirty="0"/>
              <a:t>. </a:t>
            </a:r>
            <a:r>
              <a:rPr lang="ru-RU" dirty="0" err="1"/>
              <a:t>Навпаки</a:t>
            </a:r>
            <a:r>
              <a:rPr lang="ru-RU" dirty="0"/>
              <a:t>, в </a:t>
            </a:r>
            <a:r>
              <a:rPr lang="ru-RU" dirty="0" err="1"/>
              <a:t>повітрі</a:t>
            </a:r>
            <a:r>
              <a:rPr lang="ru-RU" dirty="0"/>
              <a:t>, погано </a:t>
            </a:r>
            <a:r>
              <a:rPr lang="ru-RU" dirty="0" err="1"/>
              <a:t>провітрюваних</a:t>
            </a:r>
            <a:r>
              <a:rPr lang="ru-RU" dirty="0"/>
              <a:t> і </a:t>
            </a:r>
            <a:r>
              <a:rPr lang="ru-RU" dirty="0" err="1"/>
              <a:t>перенаселених</a:t>
            </a:r>
            <a:r>
              <a:rPr lang="ru-RU" dirty="0"/>
              <a:t> людьми </a:t>
            </a:r>
            <a:r>
              <a:rPr lang="ru-RU" dirty="0" err="1"/>
              <a:t>приміщень</a:t>
            </a:r>
            <a:r>
              <a:rPr lang="ru-RU" dirty="0"/>
              <a:t>,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значна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мікробів</a:t>
            </a:r>
            <a:r>
              <a:rPr lang="ru-RU" dirty="0"/>
              <a:t>,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і </a:t>
            </a:r>
            <a:r>
              <a:rPr lang="ru-RU" dirty="0" err="1"/>
              <a:t>патогенні</a:t>
            </a:r>
            <a:r>
              <a:rPr lang="ru-RU" dirty="0"/>
              <a:t>. До них </a:t>
            </a:r>
            <a:r>
              <a:rPr lang="ru-RU" dirty="0" err="1"/>
              <a:t>відносять</a:t>
            </a:r>
            <a:r>
              <a:rPr lang="ru-RU" dirty="0"/>
              <a:t> </a:t>
            </a:r>
            <a:r>
              <a:rPr lang="ru-RU" dirty="0" err="1"/>
              <a:t>бактерії</a:t>
            </a:r>
            <a:r>
              <a:rPr lang="ru-RU" dirty="0"/>
              <a:t> (</a:t>
            </a:r>
            <a:r>
              <a:rPr lang="ru-RU" dirty="0" err="1"/>
              <a:t>золотистий</a:t>
            </a:r>
            <a:r>
              <a:rPr lang="ru-RU" dirty="0"/>
              <a:t> і </a:t>
            </a:r>
            <a:r>
              <a:rPr lang="ru-RU" dirty="0" err="1"/>
              <a:t>гемолітичний</a:t>
            </a:r>
            <a:r>
              <a:rPr lang="ru-RU" dirty="0"/>
              <a:t> </a:t>
            </a:r>
            <a:r>
              <a:rPr lang="ru-RU" dirty="0" err="1"/>
              <a:t>стрептококи</a:t>
            </a:r>
            <a:r>
              <a:rPr lang="ru-RU" dirty="0"/>
              <a:t>), </a:t>
            </a:r>
            <a:r>
              <a:rPr lang="ru-RU" dirty="0" err="1"/>
              <a:t>збудники</a:t>
            </a:r>
            <a:r>
              <a:rPr lang="ru-RU" dirty="0"/>
              <a:t> </a:t>
            </a:r>
            <a:r>
              <a:rPr lang="ru-RU" dirty="0" err="1"/>
              <a:t>дифтерії</a:t>
            </a:r>
            <a:r>
              <a:rPr lang="ru-RU" dirty="0"/>
              <a:t>, </a:t>
            </a:r>
            <a:r>
              <a:rPr lang="ru-RU" dirty="0" err="1"/>
              <a:t>скарлатини</a:t>
            </a:r>
            <a:r>
              <a:rPr lang="ru-RU" dirty="0"/>
              <a:t>, коклюшу, </a:t>
            </a:r>
            <a:r>
              <a:rPr lang="ru-RU" dirty="0" err="1"/>
              <a:t>туберкульозу</a:t>
            </a:r>
            <a:r>
              <a:rPr lang="ru-RU" dirty="0"/>
              <a:t>, </a:t>
            </a:r>
            <a:r>
              <a:rPr lang="ru-RU" dirty="0" err="1"/>
              <a:t>віруси</a:t>
            </a:r>
            <a:r>
              <a:rPr lang="ru-RU" dirty="0"/>
              <a:t> </a:t>
            </a:r>
            <a:r>
              <a:rPr lang="ru-RU" dirty="0" err="1"/>
              <a:t>грипу</a:t>
            </a:r>
            <a:r>
              <a:rPr lang="ru-RU" dirty="0"/>
              <a:t>, кору, </a:t>
            </a:r>
            <a:r>
              <a:rPr lang="ru-RU" dirty="0" err="1"/>
              <a:t>віспи</a:t>
            </a:r>
            <a:r>
              <a:rPr lang="ru-RU" dirty="0"/>
              <a:t>. </a:t>
            </a:r>
            <a:r>
              <a:rPr lang="ru-RU" dirty="0" err="1"/>
              <a:t>Деякі</a:t>
            </a:r>
            <a:r>
              <a:rPr lang="ru-RU" dirty="0"/>
              <a:t> з них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носити</a:t>
            </a:r>
            <a:r>
              <a:rPr lang="ru-RU" dirty="0"/>
              <a:t> характер </a:t>
            </a:r>
            <a:r>
              <a:rPr lang="ru-RU" dirty="0" err="1"/>
              <a:t>епідемій</a:t>
            </a:r>
            <a:r>
              <a:rPr lang="ru-RU" dirty="0"/>
              <a:t> – </a:t>
            </a:r>
            <a:r>
              <a:rPr lang="ru-RU" dirty="0" err="1"/>
              <a:t>масових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здатних</a:t>
            </a:r>
            <a:r>
              <a:rPr lang="ru-RU" dirty="0"/>
              <a:t> </a:t>
            </a:r>
            <a:r>
              <a:rPr lang="ru-RU" dirty="0" err="1"/>
              <a:t>поширюватися</a:t>
            </a:r>
            <a:r>
              <a:rPr lang="ru-RU" dirty="0"/>
              <a:t> на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і </a:t>
            </a:r>
            <a:r>
              <a:rPr lang="ru-RU" dirty="0" err="1"/>
              <a:t>держави</a:t>
            </a:r>
            <a:r>
              <a:rPr lang="ru-RU" dirty="0"/>
              <a:t> (</a:t>
            </a:r>
            <a:r>
              <a:rPr lang="ru-RU" dirty="0" err="1"/>
              <a:t>класичним</a:t>
            </a:r>
            <a:r>
              <a:rPr lang="ru-RU" dirty="0"/>
              <a:t> прикладом таких є </a:t>
            </a:r>
            <a:r>
              <a:rPr lang="ru-RU" dirty="0" err="1"/>
              <a:t>грип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Також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міститися</a:t>
            </a:r>
            <a:r>
              <a:rPr lang="ru-RU" dirty="0"/>
              <a:t> </a:t>
            </a:r>
            <a:r>
              <a:rPr lang="ru-RU" dirty="0" err="1"/>
              <a:t>яйця</a:t>
            </a:r>
            <a:r>
              <a:rPr lang="ru-RU" dirty="0"/>
              <a:t> </a:t>
            </a:r>
            <a:r>
              <a:rPr lang="ru-RU" dirty="0" err="1"/>
              <a:t>гельмінтів</a:t>
            </a:r>
            <a:r>
              <a:rPr lang="ru-RU" dirty="0"/>
              <a:t>, </a:t>
            </a:r>
            <a:r>
              <a:rPr lang="ru-RU" dirty="0" err="1"/>
              <a:t>біопрепарати</a:t>
            </a:r>
            <a:r>
              <a:rPr lang="ru-RU" dirty="0"/>
              <a:t>, </a:t>
            </a:r>
            <a:r>
              <a:rPr lang="ru-RU" dirty="0" err="1"/>
              <a:t>кімнатні</a:t>
            </a:r>
            <a:r>
              <a:rPr lang="ru-RU" dirty="0"/>
              <a:t> </a:t>
            </a:r>
            <a:r>
              <a:rPr lang="ru-RU" dirty="0" err="1"/>
              <a:t>гриби</a:t>
            </a:r>
            <a:r>
              <a:rPr lang="ru-RU" dirty="0"/>
              <a:t>, </a:t>
            </a:r>
            <a:r>
              <a:rPr lang="ru-RU" dirty="0" err="1"/>
              <a:t>пилові</a:t>
            </a:r>
            <a:r>
              <a:rPr lang="ru-RU" dirty="0"/>
              <a:t> </a:t>
            </a:r>
            <a:r>
              <a:rPr lang="ru-RU" dirty="0" err="1"/>
              <a:t>кліщі</a:t>
            </a:r>
            <a:r>
              <a:rPr lang="ru-RU" dirty="0"/>
              <a:t>. </a:t>
            </a:r>
            <a:r>
              <a:rPr lang="ru-RU" dirty="0" err="1"/>
              <a:t>Лусочки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шерсть, </a:t>
            </a:r>
            <a:r>
              <a:rPr lang="ru-RU" dirty="0" err="1"/>
              <a:t>слина</a:t>
            </a:r>
            <a:r>
              <a:rPr lang="ru-RU" dirty="0"/>
              <a:t> і сеча </a:t>
            </a:r>
            <a:r>
              <a:rPr lang="ru-RU" dirty="0" err="1"/>
              <a:t>домашніх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алергени</a:t>
            </a:r>
            <a:r>
              <a:rPr lang="ru-RU" dirty="0"/>
              <a:t>. Спори і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розпаду</a:t>
            </a:r>
            <a:r>
              <a:rPr lang="ru-RU" dirty="0"/>
              <a:t> </a:t>
            </a:r>
            <a:r>
              <a:rPr lang="ru-RU" dirty="0" err="1"/>
              <a:t>грибів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алергічні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 Так, в 60-70% </a:t>
            </a:r>
            <a:r>
              <a:rPr lang="ru-RU" dirty="0" err="1"/>
              <a:t>міських</a:t>
            </a:r>
            <a:r>
              <a:rPr lang="ru-RU" dirty="0"/>
              <a:t> квартир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пилові</a:t>
            </a:r>
            <a:r>
              <a:rPr lang="ru-RU" dirty="0"/>
              <a:t> </a:t>
            </a:r>
            <a:r>
              <a:rPr lang="ru-RU" dirty="0" err="1"/>
              <a:t>кліщі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живуть</a:t>
            </a:r>
            <a:r>
              <a:rPr lang="ru-RU" dirty="0"/>
              <a:t> в основному в матрацах.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фекалії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алергічну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. У </a:t>
            </a:r>
            <a:r>
              <a:rPr lang="ru-RU" dirty="0" err="1"/>
              <a:t>науковій</a:t>
            </a:r>
            <a:r>
              <a:rPr lang="ru-RU" dirty="0"/>
              <a:t> </a:t>
            </a:r>
            <a:r>
              <a:rPr lang="ru-RU" dirty="0" err="1"/>
              <a:t>літературі</a:t>
            </a:r>
            <a:r>
              <a:rPr lang="ru-RU" dirty="0"/>
              <a:t> </a:t>
            </a:r>
            <a:r>
              <a:rPr lang="ru-RU" dirty="0" err="1"/>
              <a:t>вказано</a:t>
            </a:r>
            <a:r>
              <a:rPr lang="ru-RU" dirty="0"/>
              <a:t> на </a:t>
            </a:r>
            <a:r>
              <a:rPr lang="ru-RU" dirty="0" err="1"/>
              <a:t>пряму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астмою та </a:t>
            </a:r>
            <a:r>
              <a:rPr lang="ru-RU" dirty="0" err="1"/>
              <a:t>пиловими</a:t>
            </a:r>
            <a:r>
              <a:rPr lang="ru-RU" dirty="0"/>
              <a:t> </a:t>
            </a:r>
            <a:r>
              <a:rPr lang="ru-RU" dirty="0" err="1"/>
              <a:t>кліщами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2055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63639"/>
            <a:ext cx="10058400" cy="1273721"/>
          </a:xfrm>
        </p:spPr>
        <p:txBody>
          <a:bodyPr>
            <a:normAutofit/>
          </a:bodyPr>
          <a:lstStyle/>
          <a:p>
            <a:r>
              <a:rPr lang="ru-RU" sz="3600" dirty="0" err="1"/>
              <a:t>Окиснюваність</a:t>
            </a:r>
            <a:r>
              <a:rPr lang="ru-RU" sz="3600" dirty="0"/>
              <a:t> </a:t>
            </a:r>
            <a:r>
              <a:rPr lang="ru-RU" sz="3600" dirty="0" err="1"/>
              <a:t>повітря</a:t>
            </a:r>
            <a:r>
              <a:rPr lang="ru-RU" sz="3600" dirty="0"/>
              <a:t> та </a:t>
            </a:r>
            <a:r>
              <a:rPr lang="ru-RU" sz="3600" dirty="0" err="1"/>
              <a:t>вуглекислий</a:t>
            </a:r>
            <a:r>
              <a:rPr lang="ru-RU" sz="3600" dirty="0"/>
              <a:t> газ як </a:t>
            </a:r>
            <a:r>
              <a:rPr lang="ru-RU" sz="3600" dirty="0" err="1"/>
              <a:t>непрямі</a:t>
            </a:r>
            <a:r>
              <a:rPr lang="ru-RU" sz="3600" dirty="0"/>
              <a:t> </a:t>
            </a:r>
            <a:r>
              <a:rPr lang="ru-RU" sz="3600" dirty="0" err="1"/>
              <a:t>показники</a:t>
            </a:r>
            <a:r>
              <a:rPr lang="ru-RU" sz="3600" dirty="0"/>
              <a:t> </a:t>
            </a:r>
            <a:r>
              <a:rPr lang="ru-RU" sz="3600" dirty="0" err="1"/>
              <a:t>забруднення</a:t>
            </a:r>
            <a:r>
              <a:rPr lang="ru-RU" sz="3600" dirty="0"/>
              <a:t> </a:t>
            </a:r>
            <a:r>
              <a:rPr lang="ru-RU" sz="3600" dirty="0" err="1"/>
              <a:t>повітря</a:t>
            </a:r>
            <a:r>
              <a:rPr lang="ru-RU" sz="3600" dirty="0"/>
              <a:t> людьми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 </a:t>
            </a:r>
            <a:r>
              <a:rPr lang="ru-RU" dirty="0" err="1"/>
              <a:t>повітрі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видихається</a:t>
            </a:r>
            <a:r>
              <a:rPr lang="ru-RU" dirty="0"/>
              <a:t>, </a:t>
            </a:r>
            <a:r>
              <a:rPr lang="ru-RU" dirty="0" err="1"/>
              <a:t>знайдено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200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</a:t>
            </a:r>
            <a:r>
              <a:rPr lang="ru-RU" dirty="0" err="1"/>
              <a:t>головним</a:t>
            </a:r>
            <a:r>
              <a:rPr lang="ru-RU" dirty="0"/>
              <a:t> чином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метаболізму</a:t>
            </a:r>
            <a:r>
              <a:rPr lang="ru-RU" dirty="0"/>
              <a:t> (табл. 5.1). </a:t>
            </a:r>
            <a:r>
              <a:rPr lang="ru-RU" dirty="0" err="1"/>
              <a:t>Інтегральним</a:t>
            </a:r>
            <a:r>
              <a:rPr lang="ru-RU" dirty="0"/>
              <a:t> </a:t>
            </a:r>
            <a:r>
              <a:rPr lang="ru-RU" dirty="0" err="1"/>
              <a:t>кількісним</a:t>
            </a:r>
            <a:r>
              <a:rPr lang="ru-RU" dirty="0"/>
              <a:t> </a:t>
            </a:r>
            <a:r>
              <a:rPr lang="ru-RU" dirty="0" err="1"/>
              <a:t>показником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так звана </a:t>
            </a:r>
            <a:r>
              <a:rPr lang="ru-RU" dirty="0" err="1"/>
              <a:t>окиснюваність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міліграмів</a:t>
            </a:r>
            <a:r>
              <a:rPr lang="ru-RU" dirty="0"/>
              <a:t> 02, яка </a:t>
            </a:r>
            <a:r>
              <a:rPr lang="ru-RU" dirty="0" err="1"/>
              <a:t>необхідна</a:t>
            </a:r>
            <a:r>
              <a:rPr lang="ru-RU" dirty="0"/>
              <a:t> для </a:t>
            </a:r>
            <a:r>
              <a:rPr lang="ru-RU" dirty="0" err="1"/>
              <a:t>окислення</a:t>
            </a:r>
            <a:r>
              <a:rPr lang="ru-RU" dirty="0"/>
              <a:t> </a:t>
            </a:r>
            <a:r>
              <a:rPr lang="ru-RU" dirty="0" err="1"/>
              <a:t>недоокислених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віл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(г/м3). </a:t>
            </a:r>
            <a:r>
              <a:rPr lang="ru-RU" dirty="0" err="1"/>
              <a:t>Окиснюваність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видихається</a:t>
            </a:r>
            <a:r>
              <a:rPr lang="ru-RU" dirty="0"/>
              <a:t> здоровою </a:t>
            </a:r>
            <a:r>
              <a:rPr lang="ru-RU" dirty="0" err="1"/>
              <a:t>людиною</a:t>
            </a:r>
            <a:r>
              <a:rPr lang="ru-RU" dirty="0"/>
              <a:t>, в </a:t>
            </a:r>
            <a:r>
              <a:rPr lang="ru-RU" dirty="0" err="1"/>
              <a:t>нормі</a:t>
            </a:r>
            <a:r>
              <a:rPr lang="ru-RU" dirty="0"/>
              <a:t> становить 15–20 мг/л.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чистим,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окиснюваність</a:t>
            </a:r>
            <a:r>
              <a:rPr lang="ru-RU" dirty="0"/>
              <a:t> не </a:t>
            </a:r>
            <a:r>
              <a:rPr lang="ru-RU" dirty="0" err="1"/>
              <a:t>перевищує</a:t>
            </a:r>
            <a:r>
              <a:rPr lang="ru-RU" dirty="0"/>
              <a:t> 5 .мг/л,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забрудненим</a:t>
            </a:r>
            <a:r>
              <a:rPr lang="ru-RU" dirty="0"/>
              <a:t> – при </a:t>
            </a:r>
            <a:r>
              <a:rPr lang="ru-RU" dirty="0" err="1"/>
              <a:t>окиснюваності</a:t>
            </a:r>
            <a:r>
              <a:rPr lang="ru-RU" dirty="0"/>
              <a:t> 6-9 мг/л, </a:t>
            </a:r>
            <a:r>
              <a:rPr lang="ru-RU" dirty="0" err="1"/>
              <a:t>забрудненим</a:t>
            </a:r>
            <a:r>
              <a:rPr lang="ru-RU" dirty="0"/>
              <a:t> –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окиснюваність</a:t>
            </a:r>
            <a:r>
              <a:rPr lang="ru-RU" dirty="0"/>
              <a:t> становить 10 мг/л і </a:t>
            </a:r>
            <a:r>
              <a:rPr lang="ru-RU" dirty="0" err="1"/>
              <a:t>більше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81666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7582" y="244699"/>
            <a:ext cx="10048097" cy="5624395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(</a:t>
            </a:r>
            <a:r>
              <a:rPr lang="en-US" dirty="0"/>
              <a:t>I.L </a:t>
            </a:r>
            <a:r>
              <a:rPr lang="ru-RU" dirty="0" err="1"/>
              <a:t>Нікберг</a:t>
            </a:r>
            <a:r>
              <a:rPr lang="ru-RU" dirty="0"/>
              <a:t>, 1987) показали,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інгредієнтів</a:t>
            </a:r>
            <a:r>
              <a:rPr lang="ru-RU" dirty="0"/>
              <a:t> (</a:t>
            </a:r>
            <a:r>
              <a:rPr lang="ru-RU" dirty="0" err="1"/>
              <a:t>двоокису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, </a:t>
            </a:r>
            <a:r>
              <a:rPr lang="ru-RU" dirty="0" err="1"/>
              <a:t>аміаку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сумарна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недоокислених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видихається</a:t>
            </a:r>
            <a:r>
              <a:rPr lang="ru-RU" dirty="0"/>
              <a:t> (</a:t>
            </a:r>
            <a:r>
              <a:rPr lang="ru-RU" dirty="0" err="1"/>
              <a:t>тобто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окиснюваність</a:t>
            </a:r>
            <a:r>
              <a:rPr lang="ru-RU" dirty="0"/>
              <a:t>) </a:t>
            </a:r>
            <a:r>
              <a:rPr lang="ru-RU" dirty="0" err="1"/>
              <a:t>суттєво</a:t>
            </a:r>
            <a:r>
              <a:rPr lang="ru-RU" dirty="0"/>
              <a:t> </a:t>
            </a:r>
            <a:r>
              <a:rPr lang="ru-RU" dirty="0" err="1"/>
              <a:t>залежать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стану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характеру </a:t>
            </a:r>
            <a:r>
              <a:rPr lang="ru-RU" dirty="0" err="1"/>
              <a:t>захворювання</a:t>
            </a:r>
            <a:r>
              <a:rPr lang="ru-RU" dirty="0"/>
              <a:t> і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важкості</a:t>
            </a:r>
            <a:r>
              <a:rPr lang="ru-RU" dirty="0"/>
              <a:t>, </a:t>
            </a:r>
            <a:r>
              <a:rPr lang="ru-RU" dirty="0" err="1"/>
              <a:t>паління</a:t>
            </a:r>
            <a:r>
              <a:rPr lang="ru-RU" dirty="0"/>
              <a:t> тютюну,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обмінних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і т.п.</a:t>
            </a:r>
          </a:p>
          <a:p>
            <a:endParaRPr lang="ru-RU" dirty="0"/>
          </a:p>
          <a:p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складових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 </a:t>
            </a:r>
            <a:r>
              <a:rPr lang="ru-RU" dirty="0" err="1"/>
              <a:t>велике</a:t>
            </a:r>
            <a:r>
              <a:rPr lang="ru-RU" dirty="0"/>
              <a:t> </a:t>
            </a:r>
            <a:r>
              <a:rPr lang="ru-RU" dirty="0" err="1"/>
              <a:t>гігієнічне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двоокис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(С</a:t>
            </a:r>
            <a:r>
              <a:rPr lang="en-US" dirty="0"/>
              <a:t>O2 ). </a:t>
            </a:r>
            <a:r>
              <a:rPr lang="ru-RU" dirty="0" err="1"/>
              <a:t>Цей</a:t>
            </a:r>
            <a:r>
              <a:rPr lang="ru-RU" dirty="0"/>
              <a:t> газ </a:t>
            </a:r>
            <a:r>
              <a:rPr lang="ru-RU" dirty="0" err="1"/>
              <a:t>належить</a:t>
            </a:r>
            <a:r>
              <a:rPr lang="ru-RU" dirty="0"/>
              <a:t> до </a:t>
            </a:r>
            <a:r>
              <a:rPr lang="ru-RU" dirty="0" err="1"/>
              <a:t>фізіологічно</a:t>
            </a:r>
            <a:r>
              <a:rPr lang="ru-RU" dirty="0"/>
              <a:t> </a:t>
            </a:r>
            <a:r>
              <a:rPr lang="ru-RU" dirty="0" err="1"/>
              <a:t>активних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є </a:t>
            </a:r>
            <a:r>
              <a:rPr lang="ru-RU" dirty="0" err="1"/>
              <a:t>збудником</a:t>
            </a:r>
            <a:r>
              <a:rPr lang="ru-RU" dirty="0"/>
              <a:t> </a:t>
            </a:r>
            <a:r>
              <a:rPr lang="ru-RU" dirty="0" err="1"/>
              <a:t>дихального</a:t>
            </a:r>
            <a:r>
              <a:rPr lang="ru-RU" dirty="0"/>
              <a:t> центру та </a:t>
            </a:r>
            <a:r>
              <a:rPr lang="ru-RU" dirty="0" err="1"/>
              <a:t>антагоністом</a:t>
            </a:r>
            <a:r>
              <a:rPr lang="ru-RU" dirty="0"/>
              <a:t> </a:t>
            </a:r>
            <a:r>
              <a:rPr lang="en-US" dirty="0"/>
              <a:t>O2, </a:t>
            </a:r>
            <a:r>
              <a:rPr lang="ru-RU" dirty="0"/>
              <a:t>не </a:t>
            </a:r>
            <a:r>
              <a:rPr lang="ru-RU" dirty="0" err="1"/>
              <a:t>має</a:t>
            </a:r>
            <a:r>
              <a:rPr lang="ru-RU" dirty="0"/>
              <a:t> запаху і </a:t>
            </a:r>
            <a:r>
              <a:rPr lang="ru-RU" dirty="0" err="1"/>
              <a:t>кольору</a:t>
            </a:r>
            <a:r>
              <a:rPr lang="ru-RU" dirty="0"/>
              <a:t>, погано </a:t>
            </a:r>
            <a:r>
              <a:rPr lang="ru-RU" dirty="0" err="1"/>
              <a:t>розчиняється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, </a:t>
            </a:r>
            <a:r>
              <a:rPr lang="ru-RU" dirty="0" err="1"/>
              <a:t>вдвічі</a:t>
            </a:r>
            <a:r>
              <a:rPr lang="ru-RU" dirty="0"/>
              <a:t> </a:t>
            </a:r>
            <a:r>
              <a:rPr lang="ru-RU" dirty="0" err="1"/>
              <a:t>важчий</a:t>
            </a:r>
            <a:r>
              <a:rPr lang="ru-RU" dirty="0"/>
              <a:t> за </a:t>
            </a:r>
            <a:r>
              <a:rPr lang="ru-RU" dirty="0" err="1"/>
              <a:t>повітря</a:t>
            </a:r>
            <a:r>
              <a:rPr lang="ru-RU" dirty="0"/>
              <a:t>. У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нормальний</a:t>
            </a:r>
            <a:r>
              <a:rPr lang="ru-RU" dirty="0"/>
              <a:t> </a:t>
            </a:r>
            <a:r>
              <a:rPr lang="ru-RU" dirty="0" err="1"/>
              <a:t>парціальний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/>
              <a:t>становить 10 </a:t>
            </a:r>
            <a:r>
              <a:rPr lang="ru-RU" dirty="0" err="1"/>
              <a:t>мм.рт.ст</a:t>
            </a:r>
            <a:r>
              <a:rPr lang="ru-RU" dirty="0"/>
              <a:t>., а </a:t>
            </a:r>
            <a:r>
              <a:rPr lang="ru-RU" dirty="0" err="1"/>
              <a:t>це</a:t>
            </a:r>
            <a:r>
              <a:rPr lang="ru-RU" dirty="0"/>
              <a:t> на 8-10 </a:t>
            </a:r>
            <a:r>
              <a:rPr lang="ru-RU" dirty="0" err="1"/>
              <a:t>мм.рт.ст</a:t>
            </a:r>
            <a:r>
              <a:rPr lang="ru-RU" dirty="0"/>
              <a:t>, </a:t>
            </a:r>
            <a:r>
              <a:rPr lang="ru-RU" dirty="0" err="1"/>
              <a:t>вище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у </a:t>
            </a:r>
            <a:r>
              <a:rPr lang="ru-RU" dirty="0" err="1"/>
              <a:t>повітрі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вдихається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складає</a:t>
            </a:r>
            <a:r>
              <a:rPr lang="ru-RU" dirty="0"/>
              <a:t> 3,5-4,5</a:t>
            </a:r>
            <a:r>
              <a:rPr lang="ru-RU" dirty="0" smtClean="0"/>
              <a:t>%.</a:t>
            </a:r>
            <a:endParaRPr lang="ru-RU" dirty="0"/>
          </a:p>
          <a:p>
            <a:endParaRPr lang="uk-UA" dirty="0" smtClean="0"/>
          </a:p>
          <a:p>
            <a:r>
              <a:rPr lang="ru-RU" dirty="0"/>
              <a:t>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СО, в </a:t>
            </a:r>
            <a:r>
              <a:rPr lang="ru-RU" dirty="0" err="1"/>
              <a:t>повітрі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видихається</a:t>
            </a:r>
            <a:r>
              <a:rPr lang="ru-RU" dirty="0"/>
              <a:t>,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різною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СО2 </a:t>
            </a:r>
            <a:r>
              <a:rPr lang="ru-RU" dirty="0" err="1"/>
              <a:t>менше</a:t>
            </a:r>
            <a:r>
              <a:rPr lang="ru-RU" dirty="0"/>
              <a:t> 0,1%,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почувається</a:t>
            </a:r>
            <a:r>
              <a:rPr lang="ru-RU" dirty="0"/>
              <a:t> нормально, </a:t>
            </a:r>
            <a:r>
              <a:rPr lang="ru-RU" dirty="0" err="1"/>
              <a:t>суб'єктивні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об'єктивні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відсутні</a:t>
            </a:r>
            <a:r>
              <a:rPr lang="ru-RU" dirty="0"/>
              <a:t>.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цю</a:t>
            </a:r>
            <a:r>
              <a:rPr lang="ru-RU" dirty="0"/>
              <a:t> </a:t>
            </a:r>
            <a:r>
              <a:rPr lang="ru-RU" dirty="0" err="1"/>
              <a:t>концентрацію</a:t>
            </a:r>
            <a:r>
              <a:rPr lang="ru-RU" dirty="0"/>
              <a:t> (0,1%) </a:t>
            </a:r>
            <a:r>
              <a:rPr lang="ru-RU" dirty="0" err="1"/>
              <a:t>встановлено</a:t>
            </a:r>
            <a:r>
              <a:rPr lang="ru-RU" dirty="0"/>
              <a:t> як </a:t>
            </a:r>
            <a:r>
              <a:rPr lang="ru-RU" dirty="0" err="1"/>
              <a:t>гранично</a:t>
            </a:r>
            <a:r>
              <a:rPr lang="ru-RU" dirty="0"/>
              <a:t> </a:t>
            </a:r>
            <a:r>
              <a:rPr lang="ru-RU" dirty="0" err="1"/>
              <a:t>допустиму</a:t>
            </a:r>
            <a:r>
              <a:rPr lang="ru-RU" dirty="0"/>
              <a:t> для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. ГДК </a:t>
            </a:r>
            <a:r>
              <a:rPr lang="ru-RU" dirty="0" err="1"/>
              <a:t>діоксиду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лікувальних</a:t>
            </a:r>
            <a:r>
              <a:rPr lang="ru-RU" dirty="0"/>
              <a:t> </a:t>
            </a:r>
            <a:r>
              <a:rPr lang="ru-RU" dirty="0" err="1"/>
              <a:t>установ</a:t>
            </a:r>
            <a:r>
              <a:rPr lang="ru-RU" dirty="0"/>
              <a:t> </a:t>
            </a:r>
            <a:r>
              <a:rPr lang="ru-RU" dirty="0" err="1"/>
              <a:t>дорівнює</a:t>
            </a:r>
            <a:r>
              <a:rPr lang="ru-RU" dirty="0"/>
              <a:t> 0,07%.</a:t>
            </a:r>
          </a:p>
        </p:txBody>
      </p:sp>
    </p:spTree>
    <p:extLst>
      <p:ext uri="{BB962C8B-B14F-4D97-AF65-F5344CB8AC3E}">
        <p14:creationId xmlns:p14="http://schemas.microsoft.com/office/powerpoint/2010/main" val="1761530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 err="1"/>
              <a:t>коливається</a:t>
            </a:r>
            <a:r>
              <a:rPr lang="ru-RU" dirty="0"/>
              <a:t> в межах 0,1-0,5%. </a:t>
            </a:r>
            <a:r>
              <a:rPr lang="ru-RU" dirty="0" err="1"/>
              <a:t>погіршується</a:t>
            </a:r>
            <a:r>
              <a:rPr lang="ru-RU" dirty="0"/>
              <a:t> </a:t>
            </a:r>
            <a:r>
              <a:rPr lang="ru-RU" dirty="0" err="1"/>
              <a:t>умовно</a:t>
            </a:r>
            <a:r>
              <a:rPr lang="ru-RU" dirty="0"/>
              <a:t>-рефлекторна </a:t>
            </a:r>
            <a:r>
              <a:rPr lang="ru-RU" dirty="0" err="1"/>
              <a:t>діяльність</a:t>
            </a:r>
            <a:r>
              <a:rPr lang="ru-RU" dirty="0"/>
              <a:t> (</a:t>
            </a:r>
            <a:r>
              <a:rPr lang="ru-RU" dirty="0" err="1"/>
              <a:t>збільшується</a:t>
            </a:r>
            <a:r>
              <a:rPr lang="ru-RU" dirty="0"/>
              <a:t> час латентного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на </a:t>
            </a:r>
            <a:r>
              <a:rPr lang="ru-RU" dirty="0" err="1"/>
              <a:t>зоровий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слуховий</a:t>
            </a:r>
            <a:r>
              <a:rPr lang="ru-RU" dirty="0"/>
              <a:t> </a:t>
            </a:r>
            <a:r>
              <a:rPr lang="ru-RU" dirty="0" err="1"/>
              <a:t>подразник</a:t>
            </a:r>
            <a:r>
              <a:rPr lang="ru-RU" dirty="0"/>
              <a:t>), </a:t>
            </a:r>
            <a:r>
              <a:rPr lang="ru-RU" dirty="0" err="1"/>
              <a:t>з'являється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дискомфорту,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виявлені</a:t>
            </a:r>
            <a:r>
              <a:rPr lang="ru-RU" dirty="0"/>
              <a:t>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на ЕКГ.</a:t>
            </a:r>
          </a:p>
          <a:p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вдиханні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СО, </a:t>
            </a:r>
            <a:r>
              <a:rPr lang="ru-RU" dirty="0" err="1"/>
              <a:t>більше</a:t>
            </a:r>
            <a:r>
              <a:rPr lang="ru-RU" dirty="0"/>
              <a:t> 0,5% (0,5–1%), </a:t>
            </a:r>
            <a:r>
              <a:rPr lang="ru-RU" dirty="0" err="1"/>
              <a:t>з'являються</a:t>
            </a:r>
            <a:r>
              <a:rPr lang="ru-RU" dirty="0"/>
              <a:t> </a:t>
            </a:r>
            <a:r>
              <a:rPr lang="ru-RU" dirty="0" err="1"/>
              <a:t>перші</a:t>
            </a:r>
            <a:r>
              <a:rPr lang="ru-RU" dirty="0"/>
              <a:t> прояви ацидозу,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електролітних</a:t>
            </a:r>
            <a:r>
              <a:rPr lang="ru-RU" dirty="0"/>
              <a:t>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(</a:t>
            </a:r>
            <a:r>
              <a:rPr lang="ru-RU" dirty="0" err="1"/>
              <a:t>збільшується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en-US" dirty="0"/>
              <a:t>Na, </a:t>
            </a:r>
            <a:r>
              <a:rPr lang="ru-RU" dirty="0" err="1"/>
              <a:t>зменшується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К в </a:t>
            </a:r>
            <a:r>
              <a:rPr lang="ru-RU" dirty="0" err="1"/>
              <a:t>еритроцитах</a:t>
            </a:r>
            <a:r>
              <a:rPr lang="ru-RU" dirty="0"/>
              <a:t>).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фізична</a:t>
            </a:r>
            <a:r>
              <a:rPr lang="ru-RU" dirty="0"/>
              <a:t> та </a:t>
            </a:r>
            <a:r>
              <a:rPr lang="ru-RU" dirty="0" err="1"/>
              <a:t>розумова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суттєво</a:t>
            </a:r>
            <a:r>
              <a:rPr lang="ru-RU" dirty="0"/>
              <a:t> не </a:t>
            </a:r>
            <a:r>
              <a:rPr lang="ru-RU" dirty="0" err="1"/>
              <a:t>погіршуються</a:t>
            </a:r>
            <a:r>
              <a:rPr lang="ru-RU" dirty="0"/>
              <a:t>, тому </a:t>
            </a:r>
            <a:r>
              <a:rPr lang="ru-RU" dirty="0" err="1"/>
              <a:t>перебування</a:t>
            </a:r>
            <a:r>
              <a:rPr lang="ru-RU" dirty="0"/>
              <a:t> людей при </a:t>
            </a:r>
            <a:r>
              <a:rPr lang="ru-RU" dirty="0" err="1"/>
              <a:t>такій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(на </a:t>
            </a:r>
            <a:r>
              <a:rPr lang="ru-RU" dirty="0" err="1"/>
              <a:t>підводних</a:t>
            </a:r>
            <a:r>
              <a:rPr lang="ru-RU" dirty="0"/>
              <a:t> </a:t>
            </a:r>
            <a:r>
              <a:rPr lang="ru-RU" dirty="0" err="1"/>
              <a:t>човнах</a:t>
            </a:r>
            <a:r>
              <a:rPr lang="ru-RU" dirty="0"/>
              <a:t> і т.п.).</a:t>
            </a:r>
          </a:p>
          <a:p>
            <a:endParaRPr lang="ru-RU" dirty="0"/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 err="1"/>
              <a:t>збільшується</a:t>
            </a:r>
            <a:r>
              <a:rPr lang="ru-RU" dirty="0"/>
              <a:t> до 2% – </a:t>
            </a:r>
            <a:r>
              <a:rPr lang="ru-RU" dirty="0" err="1"/>
              <a:t>наростає</a:t>
            </a:r>
            <a:r>
              <a:rPr lang="ru-RU" dirty="0"/>
              <a:t> ацидоз,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працездатність</a:t>
            </a:r>
            <a:r>
              <a:rPr lang="ru-RU" dirty="0"/>
              <a:t>, </a:t>
            </a:r>
            <a:r>
              <a:rPr lang="ru-RU" dirty="0" err="1"/>
              <a:t>з'являються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гіпоксії</a:t>
            </a:r>
            <a:r>
              <a:rPr lang="ru-RU" dirty="0"/>
              <a:t>. За таких умов на </a:t>
            </a:r>
            <a:r>
              <a:rPr lang="ru-RU" dirty="0" err="1"/>
              <a:t>виробництві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обмеженого</a:t>
            </a:r>
            <a:r>
              <a:rPr lang="ru-RU" dirty="0"/>
              <a:t> часу – до 3–4 годин.</a:t>
            </a:r>
          </a:p>
        </p:txBody>
      </p:sp>
    </p:spTree>
    <p:extLst>
      <p:ext uri="{BB962C8B-B14F-4D97-AF65-F5344CB8AC3E}">
        <p14:creationId xmlns:p14="http://schemas.microsoft.com/office/powerpoint/2010/main" val="691514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 err="1"/>
              <a:t>більше</a:t>
            </a:r>
            <a:r>
              <a:rPr lang="ru-RU" dirty="0"/>
              <a:t> 2% (2–7%), </a:t>
            </a:r>
            <a:r>
              <a:rPr lang="ru-RU" dirty="0" err="1"/>
              <a:t>спостерігаються</a:t>
            </a:r>
            <a:r>
              <a:rPr lang="ru-RU" dirty="0"/>
              <a:t> </a:t>
            </a:r>
            <a:r>
              <a:rPr lang="ru-RU" dirty="0" err="1"/>
              <a:t>чіткі</a:t>
            </a:r>
            <a:r>
              <a:rPr lang="ru-RU" dirty="0"/>
              <a:t> </a:t>
            </a:r>
            <a:r>
              <a:rPr lang="ru-RU" dirty="0" err="1"/>
              <a:t>суб'єктивні</a:t>
            </a:r>
            <a:r>
              <a:rPr lang="ru-RU" dirty="0"/>
              <a:t> та </a:t>
            </a:r>
            <a:r>
              <a:rPr lang="ru-RU" dirty="0" err="1"/>
              <a:t>об'єктивні</a:t>
            </a:r>
            <a:r>
              <a:rPr lang="ru-RU" dirty="0"/>
              <a:t> прояви токсичного </a:t>
            </a:r>
            <a:r>
              <a:rPr lang="ru-RU" dirty="0" err="1"/>
              <a:t>впливу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/>
              <a:t>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наркотичної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, неадекватного </a:t>
            </a:r>
            <a:r>
              <a:rPr lang="ru-RU" dirty="0" err="1"/>
              <a:t>психічного</a:t>
            </a:r>
            <a:r>
              <a:rPr lang="ru-RU" dirty="0"/>
              <a:t> </a:t>
            </a:r>
            <a:r>
              <a:rPr lang="ru-RU" dirty="0" err="1"/>
              <a:t>збудження</a:t>
            </a:r>
            <a:r>
              <a:rPr lang="ru-RU" dirty="0"/>
              <a:t>,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тахіпное</a:t>
            </a:r>
            <a:r>
              <a:rPr lang="ru-RU" dirty="0"/>
              <a:t>, </a:t>
            </a:r>
            <a:r>
              <a:rPr lang="ru-RU" dirty="0" err="1"/>
              <a:t>головні</a:t>
            </a:r>
            <a:r>
              <a:rPr lang="ru-RU" dirty="0"/>
              <a:t> </a:t>
            </a:r>
            <a:r>
              <a:rPr lang="ru-RU" dirty="0" err="1"/>
              <a:t>болі</a:t>
            </a:r>
            <a:r>
              <a:rPr lang="ru-RU" dirty="0"/>
              <a:t>, </a:t>
            </a:r>
            <a:r>
              <a:rPr lang="ru-RU" dirty="0" err="1"/>
              <a:t>запаморочення</a:t>
            </a:r>
            <a:r>
              <a:rPr lang="ru-RU" dirty="0"/>
              <a:t>, </a:t>
            </a:r>
            <a:r>
              <a:rPr lang="ru-RU" dirty="0" err="1"/>
              <a:t>задишка</a:t>
            </a:r>
            <a:r>
              <a:rPr lang="ru-RU" dirty="0"/>
              <a:t>. За таких умов </a:t>
            </a:r>
            <a:r>
              <a:rPr lang="ru-RU" dirty="0" err="1"/>
              <a:t>тривале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у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неприпустиме</a:t>
            </a:r>
            <a:r>
              <a:rPr lang="ru-RU" dirty="0"/>
              <a:t> (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вимушеним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аварійних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, </a:t>
            </a:r>
            <a:r>
              <a:rPr lang="ru-RU" dirty="0" err="1"/>
              <a:t>тривати</a:t>
            </a:r>
            <a:r>
              <a:rPr lang="ru-RU" dirty="0"/>
              <a:t> до 60 </a:t>
            </a:r>
            <a:r>
              <a:rPr lang="ru-RU" dirty="0" err="1"/>
              <a:t>хвилин</a:t>
            </a:r>
            <a:r>
              <a:rPr lang="ru-RU" dirty="0"/>
              <a:t> і </a:t>
            </a:r>
            <a:r>
              <a:rPr lang="ru-RU" dirty="0" err="1"/>
              <a:t>супроводжуватися</a:t>
            </a:r>
            <a:r>
              <a:rPr lang="ru-RU" dirty="0"/>
              <a:t> </a:t>
            </a:r>
            <a:r>
              <a:rPr lang="ru-RU" dirty="0" err="1"/>
              <a:t>суворим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контролем).</a:t>
            </a:r>
          </a:p>
          <a:p>
            <a:endParaRPr lang="ru-RU" dirty="0"/>
          </a:p>
          <a:p>
            <a:r>
              <a:rPr lang="ru-RU" dirty="0" err="1"/>
              <a:t>Перебування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 з </a:t>
            </a:r>
            <a:r>
              <a:rPr lang="ru-RU" dirty="0" err="1"/>
              <a:t>концентрацією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/>
              <a:t>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7%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непритомності</a:t>
            </a:r>
            <a:r>
              <a:rPr lang="ru-RU" dirty="0"/>
              <a:t> та </a:t>
            </a:r>
            <a:r>
              <a:rPr lang="ru-RU" dirty="0" err="1"/>
              <a:t>смерті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За </a:t>
            </a:r>
            <a:r>
              <a:rPr lang="ru-RU" dirty="0" err="1"/>
              <a:t>вмістом</a:t>
            </a:r>
            <a:r>
              <a:rPr lang="ru-RU" dirty="0"/>
              <a:t> диоксиду </a:t>
            </a:r>
            <a:r>
              <a:rPr lang="ru-RU" dirty="0" err="1"/>
              <a:t>вуглецю</a:t>
            </a:r>
            <a:r>
              <a:rPr lang="ru-RU" dirty="0"/>
              <a:t> </a:t>
            </a:r>
            <a:r>
              <a:rPr lang="ru-RU" dirty="0" err="1"/>
              <a:t>судять</a:t>
            </a:r>
            <a:r>
              <a:rPr lang="ru-RU" dirty="0"/>
              <a:t> про чистоту </a:t>
            </a:r>
            <a:r>
              <a:rPr lang="ru-RU" dirty="0" err="1"/>
              <a:t>повітря</a:t>
            </a:r>
            <a:r>
              <a:rPr lang="ru-RU" dirty="0"/>
              <a:t> в </a:t>
            </a:r>
            <a:r>
              <a:rPr lang="ru-RU" dirty="0" err="1"/>
              <a:t>житлових</a:t>
            </a:r>
            <a:r>
              <a:rPr lang="ru-RU" dirty="0"/>
              <a:t> та </a:t>
            </a:r>
            <a:r>
              <a:rPr lang="ru-RU" dirty="0" err="1"/>
              <a:t>громадських</a:t>
            </a:r>
            <a:r>
              <a:rPr lang="ru-RU" dirty="0"/>
              <a:t> </a:t>
            </a:r>
            <a:r>
              <a:rPr lang="ru-RU" dirty="0" err="1"/>
              <a:t>будівлях</a:t>
            </a:r>
            <a:r>
              <a:rPr lang="ru-RU" dirty="0"/>
              <a:t>.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закритих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вказує</a:t>
            </a:r>
            <a:r>
              <a:rPr lang="ru-RU" dirty="0"/>
              <a:t> на </a:t>
            </a:r>
            <a:r>
              <a:rPr lang="ru-RU" dirty="0" err="1"/>
              <a:t>санітарне</a:t>
            </a:r>
            <a:r>
              <a:rPr lang="ru-RU" dirty="0"/>
              <a:t> </a:t>
            </a:r>
            <a:r>
              <a:rPr lang="ru-RU" dirty="0" err="1"/>
              <a:t>неблагополуччя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(</a:t>
            </a:r>
            <a:r>
              <a:rPr lang="ru-RU" dirty="0" err="1"/>
              <a:t>скупченість</a:t>
            </a:r>
            <a:r>
              <a:rPr lang="ru-RU" dirty="0"/>
              <a:t> людей, </a:t>
            </a:r>
            <a:r>
              <a:rPr lang="ru-RU" dirty="0" err="1"/>
              <a:t>погана</a:t>
            </a:r>
            <a:r>
              <a:rPr lang="ru-RU" dirty="0"/>
              <a:t> </a:t>
            </a:r>
            <a:r>
              <a:rPr lang="ru-RU" dirty="0" err="1"/>
              <a:t>вентиляція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Домінуючим</a:t>
            </a:r>
            <a:r>
              <a:rPr lang="ru-RU" dirty="0"/>
              <a:t> по </a:t>
            </a:r>
            <a:r>
              <a:rPr lang="ru-RU" dirty="0" err="1"/>
              <a:t>токсичності</a:t>
            </a:r>
            <a:r>
              <a:rPr lang="ru-RU" dirty="0"/>
              <a:t> компонентом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є окис </a:t>
            </a:r>
            <a:r>
              <a:rPr lang="ru-RU" dirty="0" err="1"/>
              <a:t>вуглецю</a:t>
            </a:r>
            <a:r>
              <a:rPr lang="ru-RU" dirty="0"/>
              <a:t> (СО).</a:t>
            </a:r>
          </a:p>
        </p:txBody>
      </p:sp>
    </p:spTree>
    <p:extLst>
      <p:ext uri="{BB962C8B-B14F-4D97-AF65-F5344CB8AC3E}">
        <p14:creationId xmlns:p14="http://schemas.microsoft.com/office/powerpoint/2010/main" val="20985365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i="1" dirty="0"/>
              <a:t>Окис </a:t>
            </a:r>
            <a:r>
              <a:rPr lang="ru-RU" b="1" i="1" dirty="0" err="1"/>
              <a:t>вуглецю</a:t>
            </a:r>
            <a:r>
              <a:rPr lang="ru-RU" b="1" i="1" dirty="0"/>
              <a:t> СО </a:t>
            </a:r>
            <a:r>
              <a:rPr lang="ru-RU" dirty="0" err="1"/>
              <a:t>являє</a:t>
            </a:r>
            <a:r>
              <a:rPr lang="ru-RU" dirty="0"/>
              <a:t> собою продукт </a:t>
            </a:r>
            <a:r>
              <a:rPr lang="ru-RU" dirty="0" err="1"/>
              <a:t>неповного</a:t>
            </a:r>
            <a:r>
              <a:rPr lang="ru-RU" dirty="0"/>
              <a:t> </a:t>
            </a:r>
            <a:r>
              <a:rPr lang="ru-RU" dirty="0" err="1"/>
              <a:t>згорання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 і входить до складу </a:t>
            </a:r>
            <a:r>
              <a:rPr lang="ru-RU" dirty="0" err="1"/>
              <a:t>всіх</a:t>
            </a:r>
            <a:r>
              <a:rPr lang="ru-RU" dirty="0"/>
              <a:t> горючих </a:t>
            </a:r>
            <a:r>
              <a:rPr lang="ru-RU" dirty="0" err="1"/>
              <a:t>газових</a:t>
            </a:r>
            <a:r>
              <a:rPr lang="ru-RU" dirty="0"/>
              <a:t> </a:t>
            </a:r>
            <a:r>
              <a:rPr lang="ru-RU" dirty="0" err="1"/>
              <a:t>сумішей</a:t>
            </a:r>
            <a:r>
              <a:rPr lang="ru-RU" dirty="0"/>
              <a:t>. Окис </a:t>
            </a:r>
            <a:r>
              <a:rPr lang="ru-RU" dirty="0" err="1"/>
              <a:t>вуглецю</a:t>
            </a:r>
            <a:r>
              <a:rPr lang="ru-RU" dirty="0"/>
              <a:t>, </a:t>
            </a:r>
            <a:r>
              <a:rPr lang="ru-RU" dirty="0" err="1"/>
              <a:t>проникаючи</a:t>
            </a:r>
            <a:r>
              <a:rPr lang="ru-RU" dirty="0"/>
              <a:t> через </a:t>
            </a:r>
            <a:r>
              <a:rPr lang="ru-RU" dirty="0" err="1"/>
              <a:t>легеневі</a:t>
            </a:r>
            <a:r>
              <a:rPr lang="ru-RU" dirty="0"/>
              <a:t> </a:t>
            </a:r>
            <a:r>
              <a:rPr lang="ru-RU" dirty="0" err="1"/>
              <a:t>альвеоли</a:t>
            </a:r>
            <a:r>
              <a:rPr lang="ru-RU" dirty="0"/>
              <a:t> в кров, </a:t>
            </a:r>
            <a:r>
              <a:rPr lang="ru-RU" dirty="0" err="1"/>
              <a:t>утворює</a:t>
            </a:r>
            <a:r>
              <a:rPr lang="ru-RU" dirty="0"/>
              <a:t> з </a:t>
            </a:r>
            <a:r>
              <a:rPr lang="ru-RU" dirty="0" err="1"/>
              <a:t>гемоглобіном</a:t>
            </a:r>
            <a:r>
              <a:rPr lang="ru-RU" dirty="0"/>
              <a:t> </a:t>
            </a:r>
            <a:r>
              <a:rPr lang="ru-RU" dirty="0" err="1"/>
              <a:t>карбоксигемоглобін</a:t>
            </a:r>
            <a:r>
              <a:rPr lang="ru-RU" dirty="0"/>
              <a:t>. А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глибокі</a:t>
            </a:r>
            <a:r>
              <a:rPr lang="ru-RU" dirty="0"/>
              <a:t> </a:t>
            </a:r>
            <a:r>
              <a:rPr lang="ru-RU" dirty="0" err="1"/>
              <a:t>кількісні</a:t>
            </a:r>
            <a:r>
              <a:rPr lang="ru-RU" dirty="0"/>
              <a:t> та </a:t>
            </a:r>
            <a:r>
              <a:rPr lang="ru-RU" dirty="0" err="1"/>
              <a:t>якісні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транспорту </a:t>
            </a:r>
            <a:r>
              <a:rPr lang="ru-RU" dirty="0" err="1"/>
              <a:t>кисню</a:t>
            </a:r>
            <a:r>
              <a:rPr lang="ru-RU" dirty="0"/>
              <a:t> до тканин, </a:t>
            </a:r>
            <a:r>
              <a:rPr lang="ru-RU" dirty="0" err="1"/>
              <a:t>підсилює</a:t>
            </a:r>
            <a:r>
              <a:rPr lang="ru-RU" dirty="0"/>
              <a:t> </a:t>
            </a:r>
            <a:r>
              <a:rPr lang="ru-RU" dirty="0" err="1"/>
              <a:t>гіпоксичні</a:t>
            </a:r>
            <a:r>
              <a:rPr lang="ru-RU" dirty="0"/>
              <a:t> </a:t>
            </a:r>
            <a:r>
              <a:rPr lang="ru-RU" dirty="0" err="1"/>
              <a:t>стани</a:t>
            </a:r>
            <a:r>
              <a:rPr lang="ru-RU" dirty="0"/>
              <a:t>, негативно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біохімічні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хронічних</a:t>
            </a:r>
            <a:r>
              <a:rPr lang="ru-RU" dirty="0"/>
              <a:t> і 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отруєнь</a:t>
            </a:r>
            <a:r>
              <a:rPr lang="ru-RU" dirty="0"/>
              <a:t>. </a:t>
            </a:r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 </a:t>
            </a:r>
            <a:r>
              <a:rPr lang="ru-RU" dirty="0" err="1"/>
              <a:t>окисом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у </a:t>
            </a:r>
            <a:r>
              <a:rPr lang="ru-RU" dirty="0" err="1"/>
              <a:t>вільній</a:t>
            </a:r>
            <a:r>
              <a:rPr lang="ru-RU" dirty="0"/>
              <a:t> </a:t>
            </a:r>
            <a:r>
              <a:rPr lang="ru-RU" dirty="0" err="1"/>
              <a:t>атмосфері</a:t>
            </a:r>
            <a:r>
              <a:rPr lang="ru-RU" dirty="0"/>
              <a:t> та в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не </a:t>
            </a:r>
            <a:r>
              <a:rPr lang="ru-RU" dirty="0" err="1"/>
              <a:t>спостерігаються</a:t>
            </a:r>
            <a:r>
              <a:rPr lang="ru-RU" dirty="0"/>
              <a:t>. </a:t>
            </a:r>
            <a:r>
              <a:rPr lang="ru-RU" dirty="0" err="1"/>
              <a:t>Хронічні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 </a:t>
            </a:r>
            <a:r>
              <a:rPr lang="ru-RU" dirty="0" err="1"/>
              <a:t>можливі</a:t>
            </a:r>
            <a:r>
              <a:rPr lang="ru-RU" dirty="0"/>
              <a:t> при </a:t>
            </a:r>
            <a:r>
              <a:rPr lang="ru-RU" dirty="0" err="1"/>
              <a:t>концентрації</a:t>
            </a:r>
            <a:r>
              <a:rPr lang="ru-RU" dirty="0"/>
              <a:t>, яка </a:t>
            </a:r>
            <a:r>
              <a:rPr lang="ru-RU" dirty="0" err="1"/>
              <a:t>перевищує</a:t>
            </a:r>
            <a:r>
              <a:rPr lang="ru-RU" dirty="0"/>
              <a:t> 20-30 мг/м3. Для них характерно: </a:t>
            </a:r>
            <a:r>
              <a:rPr lang="ru-RU" dirty="0" err="1"/>
              <a:t>поява</a:t>
            </a:r>
            <a:r>
              <a:rPr lang="ru-RU" dirty="0"/>
              <a:t> головного болю,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пам'яті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стомлюваності</a:t>
            </a:r>
            <a:r>
              <a:rPr lang="ru-RU" dirty="0"/>
              <a:t>, </a:t>
            </a:r>
            <a:r>
              <a:rPr lang="ru-RU" dirty="0" err="1"/>
              <a:t>розлади</a:t>
            </a:r>
            <a:r>
              <a:rPr lang="ru-RU" dirty="0"/>
              <a:t> сну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Гранично</a:t>
            </a:r>
            <a:r>
              <a:rPr lang="ru-RU" dirty="0"/>
              <a:t> допустима </a:t>
            </a:r>
            <a:r>
              <a:rPr lang="ru-RU" dirty="0" err="1"/>
              <a:t>середня</a:t>
            </a:r>
            <a:r>
              <a:rPr lang="ru-RU" dirty="0"/>
              <a:t> </a:t>
            </a:r>
            <a:r>
              <a:rPr lang="ru-RU" dirty="0" err="1"/>
              <a:t>добова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в </a:t>
            </a:r>
            <a:r>
              <a:rPr lang="ru-RU" dirty="0" err="1"/>
              <a:t>атмосфері</a:t>
            </a:r>
            <a:r>
              <a:rPr lang="ru-RU" dirty="0"/>
              <a:t> становить 1 мг/м3, а максимальна </a:t>
            </a:r>
            <a:r>
              <a:rPr lang="ru-RU" dirty="0" err="1"/>
              <a:t>разова</a:t>
            </a:r>
            <a:r>
              <a:rPr lang="ru-RU" dirty="0"/>
              <a:t> – 3 мг/м3.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окис </a:t>
            </a:r>
            <a:r>
              <a:rPr lang="ru-RU" dirty="0" err="1"/>
              <a:t>вуглецю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з'являтися</a:t>
            </a:r>
            <a:r>
              <a:rPr lang="ru-RU" dirty="0"/>
              <a:t> при </a:t>
            </a:r>
            <a:r>
              <a:rPr lang="ru-RU" dirty="0" err="1"/>
              <a:t>пічному</a:t>
            </a:r>
            <a:r>
              <a:rPr lang="ru-RU" dirty="0"/>
              <a:t> </a:t>
            </a:r>
            <a:r>
              <a:rPr lang="ru-RU" dirty="0" err="1"/>
              <a:t>опаленні</a:t>
            </a:r>
            <a:r>
              <a:rPr lang="ru-RU" dirty="0"/>
              <a:t>, особливо при </a:t>
            </a:r>
            <a:r>
              <a:rPr lang="ru-RU" dirty="0" err="1"/>
              <a:t>передчасно</a:t>
            </a:r>
            <a:r>
              <a:rPr lang="ru-RU" dirty="0"/>
              <a:t> </a:t>
            </a:r>
            <a:r>
              <a:rPr lang="ru-RU" dirty="0" err="1"/>
              <a:t>закритій</a:t>
            </a:r>
            <a:r>
              <a:rPr lang="ru-RU" dirty="0"/>
              <a:t> </a:t>
            </a:r>
            <a:r>
              <a:rPr lang="ru-RU" dirty="0" err="1"/>
              <a:t>димовій</a:t>
            </a:r>
            <a:r>
              <a:rPr lang="ru-RU" dirty="0"/>
              <a:t> </a:t>
            </a:r>
            <a:r>
              <a:rPr lang="ru-RU" dirty="0" err="1"/>
              <a:t>трубі</a:t>
            </a:r>
            <a:r>
              <a:rPr lang="ru-RU" dirty="0"/>
              <a:t>. В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газифікованих</a:t>
            </a:r>
            <a:r>
              <a:rPr lang="ru-RU" dirty="0"/>
              <a:t> кухнях та </a:t>
            </a:r>
            <a:r>
              <a:rPr lang="ru-RU" dirty="0" err="1"/>
              <a:t>ванних</a:t>
            </a:r>
            <a:r>
              <a:rPr lang="ru-RU" dirty="0"/>
              <a:t> </a:t>
            </a:r>
            <a:r>
              <a:rPr lang="ru-RU" dirty="0" err="1"/>
              <a:t>кімнатах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витоку</a:t>
            </a:r>
            <a:r>
              <a:rPr lang="ru-RU" dirty="0"/>
              <a:t> газу з </a:t>
            </a:r>
            <a:r>
              <a:rPr lang="ru-RU" dirty="0" err="1"/>
              <a:t>мережі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неповному</a:t>
            </a:r>
            <a:r>
              <a:rPr lang="ru-RU" dirty="0"/>
              <a:t> </a:t>
            </a:r>
            <a:r>
              <a:rPr lang="ru-RU" dirty="0" err="1"/>
              <a:t>згорянні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експлуатації</a:t>
            </a:r>
            <a:r>
              <a:rPr lang="ru-RU" dirty="0"/>
              <a:t>. На </a:t>
            </a:r>
            <a:r>
              <a:rPr lang="ru-RU" dirty="0" err="1"/>
              <a:t>виробництві</a:t>
            </a:r>
            <a:r>
              <a:rPr lang="ru-RU" dirty="0"/>
              <a:t> окис </a:t>
            </a:r>
            <a:r>
              <a:rPr lang="ru-RU" dirty="0" err="1"/>
              <a:t>вуглецю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утворюватися</a:t>
            </a:r>
            <a:r>
              <a:rPr lang="ru-RU" dirty="0"/>
              <a:t> і </a:t>
            </a:r>
            <a:r>
              <a:rPr lang="ru-RU" dirty="0" err="1"/>
              <a:t>накопичуватися</a:t>
            </a:r>
            <a:r>
              <a:rPr lang="ru-RU" dirty="0"/>
              <a:t> в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технологічних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. У </a:t>
            </a:r>
            <a:r>
              <a:rPr lang="ru-RU" dirty="0" err="1"/>
              <a:t>тютюновому</a:t>
            </a:r>
            <a:r>
              <a:rPr lang="ru-RU" dirty="0"/>
              <a:t> </a:t>
            </a:r>
            <a:r>
              <a:rPr lang="ru-RU" dirty="0" err="1"/>
              <a:t>дамі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0,5-1,0% </a:t>
            </a:r>
            <a:r>
              <a:rPr lang="ru-RU" dirty="0" err="1"/>
              <a:t>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. За </a:t>
            </a:r>
            <a:r>
              <a:rPr lang="ru-RU" dirty="0" err="1"/>
              <a:t>даними</a:t>
            </a:r>
            <a:r>
              <a:rPr lang="ru-RU" dirty="0"/>
              <a:t> ІЛ. Даценко та Р. Д. </a:t>
            </a:r>
            <a:r>
              <a:rPr lang="ru-RU" dirty="0" err="1"/>
              <a:t>Габовича</a:t>
            </a:r>
            <a:r>
              <a:rPr lang="ru-RU" dirty="0"/>
              <a:t> (1999р.), в </a:t>
            </a:r>
            <a:r>
              <a:rPr lang="ru-RU" dirty="0" err="1"/>
              <a:t>газифікованих</a:t>
            </a:r>
            <a:r>
              <a:rPr lang="ru-RU" dirty="0"/>
              <a:t> квартирах </a:t>
            </a:r>
            <a:r>
              <a:rPr lang="ru-RU" dirty="0" err="1"/>
              <a:t>вміст</a:t>
            </a:r>
            <a:r>
              <a:rPr lang="ru-RU" dirty="0"/>
              <a:t> СО у </a:t>
            </a:r>
            <a:r>
              <a:rPr lang="ru-RU" dirty="0" err="1"/>
              <a:t>повітрі</a:t>
            </a:r>
            <a:r>
              <a:rPr lang="ru-RU" dirty="0"/>
              <a:t> не </a:t>
            </a:r>
            <a:r>
              <a:rPr lang="ru-RU" dirty="0" err="1"/>
              <a:t>лише</a:t>
            </a:r>
            <a:r>
              <a:rPr lang="ru-RU" dirty="0"/>
              <a:t> кухонь, але і в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кімнатах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перевищувати</a:t>
            </a:r>
            <a:r>
              <a:rPr lang="ru-RU" dirty="0"/>
              <a:t> </a:t>
            </a:r>
            <a:r>
              <a:rPr lang="ru-RU" dirty="0" err="1"/>
              <a:t>гранично</a:t>
            </a:r>
            <a:r>
              <a:rPr lang="ru-RU" dirty="0"/>
              <a:t> </a:t>
            </a:r>
            <a:r>
              <a:rPr lang="ru-RU" dirty="0" err="1"/>
              <a:t>допустимий</a:t>
            </a:r>
            <a:r>
              <a:rPr lang="ru-RU" dirty="0"/>
              <a:t> для атмосферного </a:t>
            </a:r>
            <a:r>
              <a:rPr lang="ru-RU" dirty="0" err="1"/>
              <a:t>повітря</a:t>
            </a:r>
            <a:r>
              <a:rPr lang="ru-RU" dirty="0"/>
              <a:t> (10 мг/м3).</a:t>
            </a:r>
          </a:p>
        </p:txBody>
      </p:sp>
    </p:spTree>
    <p:extLst>
      <p:ext uri="{BB962C8B-B14F-4D97-AF65-F5344CB8AC3E}">
        <p14:creationId xmlns:p14="http://schemas.microsoft.com/office/powerpoint/2010/main" val="26427905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забруднення</a:t>
            </a:r>
            <a:r>
              <a:rPr lang="ru-RU" dirty="0"/>
              <a:t> СО </a:t>
            </a:r>
            <a:r>
              <a:rPr lang="ru-RU" dirty="0" err="1"/>
              <a:t>атмосфери</a:t>
            </a:r>
            <a:r>
              <a:rPr lang="ru-RU" dirty="0"/>
              <a:t> </a:t>
            </a:r>
            <a:r>
              <a:rPr lang="ru-RU" dirty="0" err="1"/>
              <a:t>служать</a:t>
            </a:r>
            <a:r>
              <a:rPr lang="ru-RU" dirty="0"/>
              <a:t> </a:t>
            </a:r>
            <a:r>
              <a:rPr lang="ru-RU" dirty="0" err="1"/>
              <a:t>викиди</a:t>
            </a:r>
            <a:r>
              <a:rPr lang="ru-RU" dirty="0"/>
              <a:t>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r>
              <a:rPr lang="ru-RU" dirty="0"/>
              <a:t>, </a:t>
            </a:r>
            <a:r>
              <a:rPr lang="ru-RU" dirty="0" err="1"/>
              <a:t>вихлопні</a:t>
            </a:r>
            <a:r>
              <a:rPr lang="ru-RU" dirty="0"/>
              <a:t> гази автотранспорту та </a:t>
            </a:r>
            <a:r>
              <a:rPr lang="ru-RU" dirty="0" err="1"/>
              <a:t>ін</a:t>
            </a:r>
            <a:r>
              <a:rPr lang="ru-RU" dirty="0"/>
              <a:t>. У </a:t>
            </a:r>
            <a:r>
              <a:rPr lang="ru-RU" dirty="0" err="1"/>
              <a:t>звичайному</a:t>
            </a:r>
            <a:r>
              <a:rPr lang="ru-RU" dirty="0"/>
              <a:t> </a:t>
            </a:r>
            <a:r>
              <a:rPr lang="ru-RU" dirty="0" err="1"/>
              <a:t>дамі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3% </a:t>
            </a:r>
            <a:r>
              <a:rPr lang="ru-RU" dirty="0" err="1"/>
              <a:t>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, у </a:t>
            </a:r>
            <a:r>
              <a:rPr lang="ru-RU" dirty="0" err="1"/>
              <a:t>вихлопних</a:t>
            </a:r>
            <a:r>
              <a:rPr lang="ru-RU" dirty="0"/>
              <a:t> газах при нормальному </a:t>
            </a:r>
            <a:r>
              <a:rPr lang="ru-RU" dirty="0" err="1"/>
              <a:t>режимі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двигуна</a:t>
            </a:r>
            <a:r>
              <a:rPr lang="ru-RU" dirty="0"/>
              <a:t> – 7,7%. На </a:t>
            </a:r>
            <a:r>
              <a:rPr lang="ru-RU" dirty="0" err="1"/>
              <a:t>міських</a:t>
            </a:r>
            <a:r>
              <a:rPr lang="ru-RU" dirty="0"/>
              <a:t> </a:t>
            </a:r>
            <a:r>
              <a:rPr lang="ru-RU" dirty="0" err="1"/>
              <a:t>вулицях</a:t>
            </a:r>
            <a:r>
              <a:rPr lang="ru-RU" dirty="0"/>
              <a:t> з </a:t>
            </a:r>
            <a:r>
              <a:rPr lang="ru-RU" dirty="0" err="1"/>
              <a:t>інтенсивним</a:t>
            </a:r>
            <a:r>
              <a:rPr lang="ru-RU" dirty="0"/>
              <a:t> </a:t>
            </a:r>
            <a:r>
              <a:rPr lang="ru-RU" dirty="0" err="1"/>
              <a:t>рухом</a:t>
            </a:r>
            <a:r>
              <a:rPr lang="ru-RU" dirty="0"/>
              <a:t> </a:t>
            </a:r>
            <a:r>
              <a:rPr lang="ru-RU" dirty="0" err="1"/>
              <a:t>автомобілів</a:t>
            </a:r>
            <a:r>
              <a:rPr lang="ru-RU" dirty="0"/>
              <a:t> та в </a:t>
            </a:r>
            <a:r>
              <a:rPr lang="ru-RU" dirty="0" err="1"/>
              <a:t>будинках</a:t>
            </a:r>
            <a:r>
              <a:rPr lang="ru-RU" dirty="0"/>
              <a:t>, </a:t>
            </a:r>
            <a:r>
              <a:rPr lang="ru-RU" dirty="0" err="1"/>
              <a:t>розташованих</a:t>
            </a:r>
            <a:r>
              <a:rPr lang="ru-RU" dirty="0"/>
              <a:t> на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вулицях</a:t>
            </a:r>
            <a:r>
              <a:rPr lang="ru-RU" dirty="0"/>
              <a:t>, при </a:t>
            </a:r>
            <a:r>
              <a:rPr lang="ru-RU" dirty="0" err="1"/>
              <a:t>відкритих</a:t>
            </a:r>
            <a:r>
              <a:rPr lang="ru-RU" dirty="0"/>
              <a:t> </a:t>
            </a:r>
            <a:r>
              <a:rPr lang="ru-RU" dirty="0" err="1"/>
              <a:t>вікнах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окису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</a:t>
            </a:r>
            <a:r>
              <a:rPr lang="ru-RU" dirty="0" err="1"/>
              <a:t>підвищується</a:t>
            </a:r>
            <a:r>
              <a:rPr lang="ru-RU" dirty="0"/>
              <a:t> до 10–20 мг/м3.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зв'язку</a:t>
            </a:r>
            <a:r>
              <a:rPr lang="ru-RU" dirty="0"/>
              <a:t> з широким </a:t>
            </a:r>
            <a:r>
              <a:rPr lang="ru-RU" dirty="0" err="1"/>
              <a:t>впровадженням</a:t>
            </a:r>
            <a:r>
              <a:rPr lang="ru-RU" dirty="0"/>
              <a:t> у </a:t>
            </a:r>
            <a:r>
              <a:rPr lang="ru-RU" dirty="0" err="1"/>
              <a:t>народне</a:t>
            </a:r>
            <a:r>
              <a:rPr lang="ru-RU" dirty="0"/>
              <a:t> </a:t>
            </a:r>
            <a:r>
              <a:rPr lang="ru-RU" dirty="0" err="1"/>
              <a:t>господарство</a:t>
            </a:r>
            <a:r>
              <a:rPr lang="ru-RU" dirty="0"/>
              <a:t> </a:t>
            </a:r>
            <a:r>
              <a:rPr lang="ru-RU" dirty="0" err="1"/>
              <a:t>двигунів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згоряння</a:t>
            </a:r>
            <a:r>
              <a:rPr lang="ru-RU" dirty="0"/>
              <a:t>,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автомобільного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, </a:t>
            </a:r>
            <a:r>
              <a:rPr lang="ru-RU" dirty="0" err="1"/>
              <a:t>авіації</a:t>
            </a:r>
            <a:r>
              <a:rPr lang="ru-RU" dirty="0"/>
              <a:t>, </a:t>
            </a:r>
            <a:r>
              <a:rPr lang="ru-RU" dirty="0" err="1"/>
              <a:t>використанням</a:t>
            </a:r>
            <a:r>
              <a:rPr lang="ru-RU" dirty="0"/>
              <a:t> у </a:t>
            </a:r>
            <a:r>
              <a:rPr lang="ru-RU" dirty="0" err="1"/>
              <a:t>сільському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роду </a:t>
            </a:r>
            <a:r>
              <a:rPr lang="ru-RU" dirty="0" err="1"/>
              <a:t>самохідних</a:t>
            </a:r>
            <a:r>
              <a:rPr lang="ru-RU" dirty="0"/>
              <a:t> машин </a:t>
            </a:r>
            <a:r>
              <a:rPr lang="ru-RU" dirty="0" err="1"/>
              <a:t>боротьбі</a:t>
            </a:r>
            <a:r>
              <a:rPr lang="ru-RU" dirty="0"/>
              <a:t> з </a:t>
            </a:r>
            <a:r>
              <a:rPr lang="ru-RU" dirty="0" err="1"/>
              <a:t>забрудненням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окисом</a:t>
            </a:r>
            <a:r>
              <a:rPr lang="ru-RU" dirty="0"/>
              <a:t> </a:t>
            </a:r>
            <a:r>
              <a:rPr lang="ru-RU" dirty="0" err="1"/>
              <a:t>вуглецю</a:t>
            </a:r>
            <a:r>
              <a:rPr lang="ru-RU" dirty="0"/>
              <a:t> </a:t>
            </a:r>
            <a:r>
              <a:rPr lang="ru-RU" dirty="0" err="1"/>
              <a:t>приділяється</a:t>
            </a:r>
            <a:r>
              <a:rPr lang="ru-RU" dirty="0"/>
              <a:t> велика </a:t>
            </a:r>
            <a:r>
              <a:rPr lang="ru-RU" dirty="0" err="1"/>
              <a:t>увага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56483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Класифікація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</a:t>
            </a:r>
            <a:r>
              <a:rPr lang="ru-RU" dirty="0"/>
              <a:t>) </a:t>
            </a:r>
            <a:r>
              <a:rPr lang="ru-RU" b="1" i="1" dirty="0"/>
              <a:t>за </a:t>
            </a:r>
            <a:r>
              <a:rPr lang="ru-RU" b="1" i="1" dirty="0" err="1"/>
              <a:t>агрегатним</a:t>
            </a:r>
            <a:r>
              <a:rPr lang="ru-RU" b="1" i="1" dirty="0"/>
              <a:t> станом</a:t>
            </a:r>
            <a:r>
              <a:rPr lang="ru-RU" dirty="0"/>
              <a:t>: гази, пари, </a:t>
            </a:r>
            <a:r>
              <a:rPr lang="ru-RU" dirty="0" err="1"/>
              <a:t>аерозолі</a:t>
            </a:r>
            <a:r>
              <a:rPr lang="ru-RU" dirty="0"/>
              <a:t> та </a:t>
            </a:r>
            <a:r>
              <a:rPr lang="ru-RU" dirty="0" err="1"/>
              <a:t>суміші</a:t>
            </a:r>
            <a:r>
              <a:rPr lang="ru-RU" dirty="0"/>
              <a:t>;</a:t>
            </a:r>
          </a:p>
          <a:p>
            <a:r>
              <a:rPr lang="ru-RU" dirty="0"/>
              <a:t>б) </a:t>
            </a:r>
            <a:r>
              <a:rPr lang="ru-RU" b="1" i="1" dirty="0"/>
              <a:t>за </a:t>
            </a:r>
            <a:r>
              <a:rPr lang="ru-RU" b="1" i="1" dirty="0" err="1"/>
              <a:t>походженням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хімічними</a:t>
            </a:r>
            <a:r>
              <a:rPr lang="ru-RU" dirty="0"/>
              <a:t> </a:t>
            </a:r>
            <a:r>
              <a:rPr lang="ru-RU" dirty="0" err="1"/>
              <a:t>класами</a:t>
            </a:r>
            <a:r>
              <a:rPr lang="ru-RU" dirty="0"/>
              <a:t>): </a:t>
            </a:r>
            <a:r>
              <a:rPr lang="ru-RU" dirty="0" err="1"/>
              <a:t>органічні</a:t>
            </a:r>
            <a:r>
              <a:rPr lang="ru-RU" dirty="0"/>
              <a:t>, </a:t>
            </a:r>
            <a:r>
              <a:rPr lang="ru-RU" dirty="0" err="1"/>
              <a:t>неорганічні</a:t>
            </a:r>
            <a:r>
              <a:rPr lang="ru-RU" dirty="0"/>
              <a:t>, </a:t>
            </a:r>
            <a:r>
              <a:rPr lang="ru-RU" dirty="0" err="1"/>
              <a:t>елементоорганічні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.;</a:t>
            </a:r>
          </a:p>
          <a:p>
            <a:r>
              <a:rPr lang="ru-RU" dirty="0"/>
              <a:t>в) </a:t>
            </a:r>
            <a:r>
              <a:rPr lang="ru-RU" b="1" i="1" dirty="0"/>
              <a:t>за характером </a:t>
            </a:r>
            <a:r>
              <a:rPr lang="ru-RU" b="1" i="1" dirty="0" err="1"/>
              <a:t>впливу</a:t>
            </a:r>
            <a:r>
              <a:rPr lang="ru-RU" b="1" i="1" dirty="0"/>
              <a:t> на </a:t>
            </a:r>
            <a:r>
              <a:rPr lang="ru-RU" b="1" i="1" dirty="0" err="1"/>
              <a:t>організм</a:t>
            </a:r>
            <a:r>
              <a:rPr lang="ru-RU" b="1" i="1" dirty="0"/>
              <a:t> </a:t>
            </a:r>
            <a:r>
              <a:rPr lang="ru-RU" b="1" i="1" dirty="0" err="1"/>
              <a:t>людини</a:t>
            </a:r>
            <a:r>
              <a:rPr lang="ru-RU" dirty="0"/>
              <a:t>: </a:t>
            </a:r>
            <a:r>
              <a:rPr lang="ru-RU" dirty="0" err="1"/>
              <a:t>загальнотоксичні</a:t>
            </a:r>
            <a:r>
              <a:rPr lang="ru-RU" dirty="0"/>
              <a:t>, </a:t>
            </a:r>
            <a:r>
              <a:rPr lang="ru-RU" dirty="0" err="1"/>
              <a:t>подразнюючі</a:t>
            </a:r>
            <a:r>
              <a:rPr lang="ru-RU" dirty="0"/>
              <a:t>, </a:t>
            </a:r>
            <a:r>
              <a:rPr lang="ru-RU" dirty="0" err="1"/>
              <a:t>сенсибілізуючі</a:t>
            </a:r>
            <a:r>
              <a:rPr lang="ru-RU" dirty="0"/>
              <a:t>, </a:t>
            </a:r>
            <a:r>
              <a:rPr lang="ru-RU" dirty="0" err="1"/>
              <a:t>канцерогенні</a:t>
            </a:r>
            <a:r>
              <a:rPr lang="ru-RU" dirty="0"/>
              <a:t>, </a:t>
            </a:r>
            <a:r>
              <a:rPr lang="ru-RU" dirty="0" err="1"/>
              <a:t>мутагенні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репродуктивну</a:t>
            </a:r>
            <a:r>
              <a:rPr lang="ru-RU" dirty="0"/>
              <a:t> </a:t>
            </a:r>
            <a:r>
              <a:rPr lang="ru-RU" dirty="0" err="1"/>
              <a:t>функцію</a:t>
            </a:r>
            <a:r>
              <a:rPr lang="ru-RU" dirty="0"/>
              <a:t>, </a:t>
            </a:r>
            <a:r>
              <a:rPr lang="ru-RU" dirty="0" err="1"/>
              <a:t>ембріотоксичні</a:t>
            </a:r>
            <a:r>
              <a:rPr lang="ru-RU" dirty="0"/>
              <a:t> та </a:t>
            </a:r>
            <a:r>
              <a:rPr lang="ru-RU" dirty="0" err="1"/>
              <a:t>тератогенні</a:t>
            </a:r>
            <a:r>
              <a:rPr lang="ru-RU" dirty="0"/>
              <a:t>;</a:t>
            </a:r>
          </a:p>
          <a:p>
            <a:r>
              <a:rPr lang="ru-RU" dirty="0"/>
              <a:t>г) </a:t>
            </a:r>
            <a:r>
              <a:rPr lang="ru-RU" b="1" i="1" dirty="0"/>
              <a:t>в </a:t>
            </a:r>
            <a:r>
              <a:rPr lang="ru-RU" b="1" i="1" dirty="0" err="1"/>
              <a:t>залежності</a:t>
            </a:r>
            <a:r>
              <a:rPr lang="ru-RU" b="1" i="1" dirty="0"/>
              <a:t> </a:t>
            </a:r>
            <a:r>
              <a:rPr lang="ru-RU" b="1" i="1" dirty="0" err="1"/>
              <a:t>від</a:t>
            </a:r>
            <a:r>
              <a:rPr lang="ru-RU" b="1" i="1" dirty="0"/>
              <a:t> </a:t>
            </a:r>
            <a:r>
              <a:rPr lang="ru-RU" b="1" i="1" dirty="0" err="1"/>
              <a:t>ураження</a:t>
            </a:r>
            <a:r>
              <a:rPr lang="ru-RU" b="1" i="1" dirty="0"/>
              <a:t> </a:t>
            </a:r>
            <a:r>
              <a:rPr lang="ru-RU" b="1" i="1" dirty="0" err="1"/>
              <a:t>органів</a:t>
            </a:r>
            <a:r>
              <a:rPr lang="ru-RU" b="1" i="1" dirty="0"/>
              <a:t> та систем</a:t>
            </a:r>
            <a:r>
              <a:rPr lang="ru-RU" dirty="0"/>
              <a:t>: </a:t>
            </a:r>
            <a:r>
              <a:rPr lang="ru-RU" dirty="0" err="1"/>
              <a:t>отрути</a:t>
            </a:r>
            <a:r>
              <a:rPr lang="ru-RU" dirty="0"/>
              <a:t> </a:t>
            </a:r>
            <a:r>
              <a:rPr lang="ru-RU" dirty="0" err="1"/>
              <a:t>політропного</a:t>
            </a:r>
            <a:r>
              <a:rPr lang="ru-RU" dirty="0"/>
              <a:t>, </a:t>
            </a:r>
            <a:r>
              <a:rPr lang="ru-RU" dirty="0" err="1"/>
              <a:t>нейротропного</a:t>
            </a:r>
            <a:r>
              <a:rPr lang="ru-RU" dirty="0"/>
              <a:t>, </a:t>
            </a:r>
            <a:r>
              <a:rPr lang="ru-RU" dirty="0" err="1"/>
              <a:t>нефротоксичного</a:t>
            </a:r>
            <a:r>
              <a:rPr lang="ru-RU" dirty="0"/>
              <a:t> і </a:t>
            </a:r>
            <a:r>
              <a:rPr lang="ru-RU" dirty="0" err="1"/>
              <a:t>кардіотоксичного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отрути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;</a:t>
            </a:r>
          </a:p>
          <a:p>
            <a:r>
              <a:rPr lang="ru-RU" dirty="0"/>
              <a:t>д) </a:t>
            </a:r>
            <a:r>
              <a:rPr lang="ru-RU" b="1" i="1" dirty="0"/>
              <a:t>за </a:t>
            </a:r>
            <a:r>
              <a:rPr lang="ru-RU" b="1" i="1" dirty="0" err="1"/>
              <a:t>ступенем</a:t>
            </a:r>
            <a:r>
              <a:rPr lang="ru-RU" b="1" i="1" dirty="0"/>
              <a:t> </a:t>
            </a:r>
            <a:r>
              <a:rPr lang="ru-RU" b="1" i="1" dirty="0" err="1"/>
              <a:t>токсичності</a:t>
            </a:r>
            <a:r>
              <a:rPr lang="ru-RU" dirty="0"/>
              <a:t>: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, </a:t>
            </a:r>
            <a:r>
              <a:rPr lang="ru-RU" dirty="0" err="1"/>
              <a:t>високотоксичні</a:t>
            </a:r>
            <a:r>
              <a:rPr lang="ru-RU" dirty="0"/>
              <a:t>,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 та </a:t>
            </a:r>
            <a:r>
              <a:rPr lang="ru-RU" dirty="0" err="1"/>
              <a:t>малотоксичні</a:t>
            </a:r>
            <a:r>
              <a:rPr lang="ru-RU" dirty="0"/>
              <a:t>;</a:t>
            </a:r>
          </a:p>
          <a:p>
            <a:r>
              <a:rPr lang="ru-RU" dirty="0"/>
              <a:t>е) </a:t>
            </a:r>
            <a:r>
              <a:rPr lang="ru-RU" b="1" i="1" dirty="0"/>
              <a:t>за </a:t>
            </a:r>
            <a:r>
              <a:rPr lang="ru-RU" b="1" i="1" dirty="0" err="1"/>
              <a:t>ступенем</a:t>
            </a:r>
            <a:r>
              <a:rPr lang="ru-RU" b="1" i="1" dirty="0"/>
              <a:t> </a:t>
            </a:r>
            <a:r>
              <a:rPr lang="ru-RU" b="1" i="1" dirty="0" err="1"/>
              <a:t>впливу</a:t>
            </a:r>
            <a:r>
              <a:rPr lang="ru-RU" b="1" i="1" dirty="0"/>
              <a:t> на </a:t>
            </a:r>
            <a:r>
              <a:rPr lang="ru-RU" b="1" i="1" dirty="0" err="1"/>
              <a:t>організм</a:t>
            </a:r>
            <a:r>
              <a:rPr lang="ru-RU" b="1" i="1" dirty="0"/>
              <a:t> в </a:t>
            </a:r>
            <a:r>
              <a:rPr lang="ru-RU" b="1" i="1" dirty="0" err="1"/>
              <a:t>цілому</a:t>
            </a:r>
            <a:r>
              <a:rPr lang="ru-RU" dirty="0"/>
              <a:t>: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(1-й </a:t>
            </a:r>
            <a:r>
              <a:rPr lang="ru-RU" dirty="0" err="1"/>
              <a:t>клас</a:t>
            </a:r>
            <a:r>
              <a:rPr lang="ru-RU" dirty="0"/>
              <a:t>), </a:t>
            </a:r>
            <a:r>
              <a:rPr lang="ru-RU" dirty="0" err="1"/>
              <a:t>високонебезпечні</a:t>
            </a:r>
            <a:r>
              <a:rPr lang="ru-RU" dirty="0"/>
              <a:t> (2-й </a:t>
            </a:r>
            <a:r>
              <a:rPr lang="ru-RU" dirty="0" err="1"/>
              <a:t>клас</a:t>
            </a:r>
            <a:r>
              <a:rPr lang="ru-RU" dirty="0"/>
              <a:t>),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небезпечні</a:t>
            </a:r>
            <a:r>
              <a:rPr lang="ru-RU" dirty="0"/>
              <a:t> (3-й </a:t>
            </a:r>
            <a:r>
              <a:rPr lang="ru-RU" dirty="0" err="1"/>
              <a:t>клас</a:t>
            </a:r>
            <a:r>
              <a:rPr lang="ru-RU" dirty="0"/>
              <a:t>) і </a:t>
            </a:r>
            <a:r>
              <a:rPr lang="ru-RU" dirty="0" err="1"/>
              <a:t>малонебезпечні</a:t>
            </a:r>
            <a:r>
              <a:rPr lang="ru-RU" dirty="0"/>
              <a:t> (4-й </a:t>
            </a:r>
            <a:r>
              <a:rPr lang="ru-RU" dirty="0" err="1"/>
              <a:t>клас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39833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92191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Виробничий</a:t>
            </a:r>
            <a:r>
              <a:rPr lang="ru-RU" dirty="0"/>
              <a:t> пил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094703"/>
            <a:ext cx="10058400" cy="5267459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err="1"/>
              <a:t>Виробничий</a:t>
            </a:r>
            <a:r>
              <a:rPr lang="ru-RU" b="1" i="1" dirty="0"/>
              <a:t> пил (</a:t>
            </a:r>
            <a:r>
              <a:rPr lang="ru-RU" b="1" i="1" dirty="0" err="1"/>
              <a:t>аерозоль</a:t>
            </a:r>
            <a:r>
              <a:rPr lang="ru-RU" b="1" i="1" dirty="0"/>
              <a:t>)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твердих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, </a:t>
            </a:r>
            <a:r>
              <a:rPr lang="ru-RU" dirty="0" err="1"/>
              <a:t>перебувають</a:t>
            </a:r>
            <a:r>
              <a:rPr lang="ru-RU" dirty="0"/>
              <a:t> у </a:t>
            </a:r>
            <a:r>
              <a:rPr lang="ru-RU" dirty="0" err="1"/>
              <a:t>завислому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робочої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та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несприятливо</a:t>
            </a:r>
            <a:r>
              <a:rPr lang="ru-RU" dirty="0"/>
              <a:t> </a:t>
            </a:r>
            <a:r>
              <a:rPr lang="ru-RU" dirty="0" err="1"/>
              <a:t>впливати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працюючих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u="sng" dirty="0" err="1"/>
              <a:t>Класифікація</a:t>
            </a:r>
            <a:r>
              <a:rPr lang="ru-RU" b="1" i="1" u="sng" dirty="0"/>
              <a:t> </a:t>
            </a:r>
            <a:r>
              <a:rPr lang="ru-RU" b="1" i="1" u="sng" dirty="0" err="1"/>
              <a:t>виробничого</a:t>
            </a:r>
            <a:r>
              <a:rPr lang="ru-RU" b="1" i="1" u="sng" dirty="0"/>
              <a:t> пилу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i="1" dirty="0" smtClean="0"/>
              <a:t>За </a:t>
            </a:r>
            <a:r>
              <a:rPr lang="ru-RU" b="1" i="1" dirty="0" err="1"/>
              <a:t>походженням</a:t>
            </a:r>
            <a:r>
              <a:rPr lang="ru-RU" b="1" i="1" dirty="0"/>
              <a:t> </a:t>
            </a:r>
            <a:r>
              <a:rPr lang="ru-RU" dirty="0"/>
              <a:t>пил </a:t>
            </a:r>
            <a:r>
              <a:rPr lang="ru-RU" dirty="0" err="1"/>
              <a:t>поділяють</a:t>
            </a:r>
            <a:r>
              <a:rPr lang="ru-RU" dirty="0"/>
              <a:t> на </a:t>
            </a:r>
            <a:r>
              <a:rPr lang="ru-RU" dirty="0" err="1"/>
              <a:t>органічний</a:t>
            </a:r>
            <a:r>
              <a:rPr lang="ru-RU" dirty="0"/>
              <a:t> (</a:t>
            </a:r>
            <a:r>
              <a:rPr lang="ru-RU" dirty="0" err="1"/>
              <a:t>рослинний</a:t>
            </a:r>
            <a:r>
              <a:rPr lang="ru-RU" dirty="0"/>
              <a:t>, </a:t>
            </a:r>
            <a:r>
              <a:rPr lang="ru-RU" dirty="0" err="1"/>
              <a:t>тваринний</a:t>
            </a:r>
            <a:r>
              <a:rPr lang="ru-RU" dirty="0"/>
              <a:t>, </a:t>
            </a:r>
            <a:r>
              <a:rPr lang="ru-RU" dirty="0" err="1"/>
              <a:t>полімерний</a:t>
            </a:r>
            <a:r>
              <a:rPr lang="ru-RU" dirty="0"/>
              <a:t>), </a:t>
            </a:r>
            <a:r>
              <a:rPr lang="ru-RU" dirty="0" err="1"/>
              <a:t>неорганічний</a:t>
            </a:r>
            <a:r>
              <a:rPr lang="ru-RU" dirty="0"/>
              <a:t> (</a:t>
            </a:r>
            <a:r>
              <a:rPr lang="ru-RU" dirty="0" err="1"/>
              <a:t>мінеральний</a:t>
            </a:r>
            <a:r>
              <a:rPr lang="ru-RU" dirty="0"/>
              <a:t>, </a:t>
            </a:r>
            <a:r>
              <a:rPr lang="ru-RU" dirty="0" err="1"/>
              <a:t>металевий</a:t>
            </a:r>
            <a:r>
              <a:rPr lang="ru-RU" dirty="0"/>
              <a:t>) і </a:t>
            </a:r>
            <a:r>
              <a:rPr lang="ru-RU" dirty="0" err="1"/>
              <a:t>змішаний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/>
              <a:t>За </a:t>
            </a:r>
            <a:r>
              <a:rPr lang="ru-RU" b="1" i="1" dirty="0" err="1"/>
              <a:t>місцем</a:t>
            </a:r>
            <a:r>
              <a:rPr lang="ru-RU" b="1" i="1" dirty="0"/>
              <a:t> </a:t>
            </a:r>
            <a:r>
              <a:rPr lang="ru-RU" b="1" i="1" dirty="0" err="1"/>
              <a:t>виникнення</a:t>
            </a:r>
            <a:r>
              <a:rPr lang="ru-RU" b="1" i="1" dirty="0"/>
              <a:t> </a:t>
            </a:r>
            <a:r>
              <a:rPr lang="ru-RU" dirty="0"/>
              <a:t>пил </a:t>
            </a:r>
            <a:r>
              <a:rPr lang="ru-RU" dirty="0" err="1"/>
              <a:t>поділяється</a:t>
            </a:r>
            <a:r>
              <a:rPr lang="ru-RU" dirty="0"/>
              <a:t> на </a:t>
            </a:r>
            <a:r>
              <a:rPr lang="ru-RU" dirty="0" err="1"/>
              <a:t>аерозолі</a:t>
            </a:r>
            <a:r>
              <a:rPr lang="ru-RU" dirty="0"/>
              <a:t> </a:t>
            </a:r>
            <a:r>
              <a:rPr lang="ru-RU" dirty="0" err="1"/>
              <a:t>дезінтеграції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при </a:t>
            </a:r>
            <a:r>
              <a:rPr lang="ru-RU" dirty="0" err="1"/>
              <a:t>обробці</a:t>
            </a:r>
            <a:r>
              <a:rPr lang="ru-RU" dirty="0"/>
              <a:t> </a:t>
            </a:r>
            <a:r>
              <a:rPr lang="ru-RU" dirty="0" err="1"/>
              <a:t>твердих</a:t>
            </a:r>
            <a:r>
              <a:rPr lang="ru-RU" dirty="0"/>
              <a:t> </a:t>
            </a:r>
            <a:r>
              <a:rPr lang="ru-RU" dirty="0" err="1"/>
              <a:t>тіл</a:t>
            </a:r>
            <a:r>
              <a:rPr lang="ru-RU" dirty="0"/>
              <a:t>, і </a:t>
            </a:r>
            <a:r>
              <a:rPr lang="ru-RU" dirty="0" err="1"/>
              <a:t>аерозолі</a:t>
            </a:r>
            <a:r>
              <a:rPr lang="ru-RU" dirty="0"/>
              <a:t> </a:t>
            </a:r>
            <a:r>
              <a:rPr lang="ru-RU" dirty="0" err="1"/>
              <a:t>конденсації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конденсації</a:t>
            </a:r>
            <a:r>
              <a:rPr lang="ru-RU" dirty="0"/>
              <a:t> </a:t>
            </a:r>
            <a:r>
              <a:rPr lang="ru-RU" dirty="0" err="1"/>
              <a:t>парів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 і </a:t>
            </a:r>
            <a:r>
              <a:rPr lang="ru-RU" dirty="0" err="1"/>
              <a:t>неметалів</a:t>
            </a:r>
            <a:r>
              <a:rPr lang="ru-RU" dirty="0"/>
              <a:t> (шлаки).</a:t>
            </a:r>
          </a:p>
          <a:p>
            <a:endParaRPr lang="ru-RU" dirty="0"/>
          </a:p>
          <a:p>
            <a:r>
              <a:rPr lang="ru-RU" b="1" i="1" dirty="0"/>
              <a:t>За </a:t>
            </a:r>
            <a:r>
              <a:rPr lang="ru-RU" b="1" i="1" dirty="0" err="1"/>
              <a:t>дисперсністю</a:t>
            </a:r>
            <a:r>
              <a:rPr lang="ru-RU" b="1" i="1" dirty="0"/>
              <a:t> </a:t>
            </a:r>
            <a:r>
              <a:rPr lang="ru-RU" dirty="0"/>
              <a:t>пил </a:t>
            </a:r>
            <a:r>
              <a:rPr lang="ru-RU" dirty="0" err="1"/>
              <a:t>поділяють</a:t>
            </a:r>
            <a:r>
              <a:rPr lang="ru-RU" dirty="0"/>
              <a:t> на </a:t>
            </a:r>
            <a:r>
              <a:rPr lang="ru-RU" dirty="0" err="1"/>
              <a:t>видимий</a:t>
            </a:r>
            <a:r>
              <a:rPr lang="ru-RU" dirty="0"/>
              <a:t> (</a:t>
            </a:r>
            <a:r>
              <a:rPr lang="ru-RU" dirty="0" err="1"/>
              <a:t>частки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10 мкм), </a:t>
            </a:r>
            <a:r>
              <a:rPr lang="ru-RU" dirty="0" err="1"/>
              <a:t>мікроскопічний</a:t>
            </a:r>
            <a:r>
              <a:rPr lang="ru-RU" dirty="0"/>
              <a:t> (</a:t>
            </a:r>
            <a:r>
              <a:rPr lang="ru-RU" dirty="0" err="1"/>
              <a:t>від</a:t>
            </a:r>
            <a:r>
              <a:rPr lang="ru-RU" dirty="0"/>
              <a:t> 0,25 до 10 мкм) та </a:t>
            </a:r>
            <a:r>
              <a:rPr lang="ru-RU" dirty="0" err="1"/>
              <a:t>ультрамікроскопічний</a:t>
            </a:r>
            <a:r>
              <a:rPr lang="ru-RU" dirty="0"/>
              <a:t> (</a:t>
            </a:r>
            <a:r>
              <a:rPr lang="ru-RU" dirty="0" err="1"/>
              <a:t>менше</a:t>
            </a:r>
            <a:r>
              <a:rPr lang="ru-RU" dirty="0"/>
              <a:t> 0,25 мкм). Порошинки </a:t>
            </a:r>
            <a:r>
              <a:rPr lang="ru-RU" dirty="0" err="1"/>
              <a:t>розміром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0,25 мкм практично не </a:t>
            </a:r>
            <a:r>
              <a:rPr lang="ru-RU" dirty="0" err="1"/>
              <a:t>осідають</a:t>
            </a:r>
            <a:r>
              <a:rPr lang="ru-RU" dirty="0"/>
              <a:t> і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в </a:t>
            </a:r>
            <a:r>
              <a:rPr lang="ru-RU" dirty="0" err="1"/>
              <a:t>броунівському</a:t>
            </a:r>
            <a:r>
              <a:rPr lang="ru-RU" dirty="0"/>
              <a:t> </a:t>
            </a:r>
            <a:r>
              <a:rPr lang="ru-RU" dirty="0" err="1"/>
              <a:t>русі</a:t>
            </a:r>
            <a:r>
              <a:rPr lang="ru-RU" dirty="0"/>
              <a:t>. Пил з </a:t>
            </a:r>
            <a:r>
              <a:rPr lang="ru-RU" dirty="0" err="1"/>
              <a:t>частинками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5 мкм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небезпечний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проникати</a:t>
            </a:r>
            <a:r>
              <a:rPr lang="ru-RU" dirty="0"/>
              <a:t> в </a:t>
            </a:r>
            <a:r>
              <a:rPr lang="ru-RU" dirty="0" err="1"/>
              <a:t>глибокі</a:t>
            </a:r>
            <a:r>
              <a:rPr lang="ru-RU" dirty="0"/>
              <a:t> </a:t>
            </a:r>
            <a:r>
              <a:rPr lang="ru-RU" dirty="0" err="1"/>
              <a:t>відділи</a:t>
            </a:r>
            <a:r>
              <a:rPr lang="ru-RU" dirty="0"/>
              <a:t> </a:t>
            </a:r>
            <a:r>
              <a:rPr lang="ru-RU" dirty="0" err="1"/>
              <a:t>легенів</a:t>
            </a:r>
            <a:r>
              <a:rPr lang="ru-RU" dirty="0"/>
              <a:t> аж до альвеол і </a:t>
            </a:r>
            <a:r>
              <a:rPr lang="ru-RU" dirty="0" err="1"/>
              <a:t>затримуватися</a:t>
            </a:r>
            <a:r>
              <a:rPr lang="ru-RU" dirty="0"/>
              <a:t> там (альвеол </a:t>
            </a:r>
            <a:r>
              <a:rPr lang="ru-RU" dirty="0" err="1"/>
              <a:t>досягає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10% </a:t>
            </a:r>
            <a:r>
              <a:rPr lang="ru-RU" dirty="0" err="1"/>
              <a:t>пилинок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вдихаються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5813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4704" y="-1"/>
            <a:ext cx="10060976" cy="6387921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За характером </a:t>
            </a:r>
            <a:r>
              <a:rPr lang="ru-RU" b="1" i="1" dirty="0" err="1"/>
              <a:t>дії</a:t>
            </a:r>
            <a:r>
              <a:rPr lang="ru-RU" b="1" i="1" dirty="0"/>
              <a:t> пилу на </a:t>
            </a:r>
            <a:r>
              <a:rPr lang="ru-RU" b="1" i="1" dirty="0" err="1"/>
              <a:t>організм</a:t>
            </a:r>
            <a:r>
              <a:rPr lang="ru-RU" dirty="0"/>
              <a:t>,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токсичну</a:t>
            </a:r>
            <a:r>
              <a:rPr lang="ru-RU" dirty="0"/>
              <a:t> (</a:t>
            </a:r>
            <a:r>
              <a:rPr lang="ru-RU" dirty="0" err="1"/>
              <a:t>марганцева</a:t>
            </a:r>
            <a:r>
              <a:rPr lang="ru-RU" dirty="0"/>
              <a:t>, </a:t>
            </a:r>
            <a:r>
              <a:rPr lang="ru-RU" dirty="0" err="1"/>
              <a:t>свинцева</a:t>
            </a:r>
            <a:r>
              <a:rPr lang="ru-RU" dirty="0"/>
              <a:t>, </a:t>
            </a:r>
            <a:r>
              <a:rPr lang="ru-RU" dirty="0" err="1"/>
              <a:t>миш'якова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дратівливу</a:t>
            </a:r>
            <a:r>
              <a:rPr lang="ru-RU" dirty="0"/>
              <a:t> (</a:t>
            </a:r>
            <a:r>
              <a:rPr lang="ru-RU" dirty="0" err="1"/>
              <a:t>вапняна</a:t>
            </a:r>
            <a:r>
              <a:rPr lang="ru-RU" dirty="0"/>
              <a:t>, </a:t>
            </a:r>
            <a:r>
              <a:rPr lang="ru-RU" dirty="0" err="1"/>
              <a:t>лужна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інфекційну</a:t>
            </a:r>
            <a:r>
              <a:rPr lang="ru-RU" dirty="0"/>
              <a:t> (</a:t>
            </a:r>
            <a:r>
              <a:rPr lang="ru-RU" dirty="0" err="1"/>
              <a:t>мікроорганізми</a:t>
            </a:r>
            <a:r>
              <a:rPr lang="ru-RU" dirty="0"/>
              <a:t>, спори </a:t>
            </a:r>
            <a:r>
              <a:rPr lang="ru-RU" dirty="0" err="1"/>
              <a:t>тощо</a:t>
            </a:r>
            <a:r>
              <a:rPr lang="ru-RU" dirty="0"/>
              <a:t>), </a:t>
            </a:r>
            <a:r>
              <a:rPr lang="ru-RU" dirty="0" err="1"/>
              <a:t>алергічну</a:t>
            </a:r>
            <a:r>
              <a:rPr lang="ru-RU" dirty="0"/>
              <a:t> (</a:t>
            </a:r>
            <a:r>
              <a:rPr lang="ru-RU" dirty="0" err="1"/>
              <a:t>вовняна</a:t>
            </a:r>
            <a:r>
              <a:rPr lang="ru-RU" dirty="0"/>
              <a:t>, синтетична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канцерогенну</a:t>
            </a:r>
            <a:r>
              <a:rPr lang="ru-RU" dirty="0"/>
              <a:t> (сажа та </a:t>
            </a:r>
            <a:r>
              <a:rPr lang="ru-RU" dirty="0" err="1"/>
              <a:t>ін</a:t>
            </a:r>
            <a:r>
              <a:rPr lang="ru-RU" dirty="0"/>
              <a:t>.) і </a:t>
            </a:r>
            <a:r>
              <a:rPr lang="ru-RU" dirty="0" err="1"/>
              <a:t>пневмоконіотичну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специфічний</a:t>
            </a:r>
            <a:r>
              <a:rPr lang="ru-RU" dirty="0"/>
              <a:t> </a:t>
            </a:r>
            <a:r>
              <a:rPr lang="ru-RU" dirty="0" err="1"/>
              <a:t>фіброз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Важливе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b="1" i="1" dirty="0" err="1"/>
              <a:t>токсичність</a:t>
            </a:r>
            <a:r>
              <a:rPr lang="ru-RU" b="1" i="1" dirty="0"/>
              <a:t> та </a:t>
            </a:r>
            <a:r>
              <a:rPr lang="ru-RU" b="1" i="1" dirty="0" err="1"/>
              <a:t>розчинність</a:t>
            </a:r>
            <a:r>
              <a:rPr lang="ru-RU" b="1" i="1" dirty="0"/>
              <a:t> пилу</a:t>
            </a:r>
            <a:r>
              <a:rPr lang="ru-RU" dirty="0"/>
              <a:t>: </a:t>
            </a:r>
            <a:r>
              <a:rPr lang="ru-RU" dirty="0" err="1"/>
              <a:t>токсичний</a:t>
            </a:r>
            <a:r>
              <a:rPr lang="ru-RU" dirty="0"/>
              <a:t> і добре </a:t>
            </a:r>
            <a:r>
              <a:rPr lang="ru-RU" dirty="0" err="1"/>
              <a:t>розчинний</a:t>
            </a:r>
            <a:r>
              <a:rPr lang="ru-RU" dirty="0"/>
              <a:t> пил </a:t>
            </a:r>
            <a:r>
              <a:rPr lang="ru-RU" dirty="0" err="1"/>
              <a:t>швидше</a:t>
            </a:r>
            <a:r>
              <a:rPr lang="ru-RU" dirty="0"/>
              <a:t> </a:t>
            </a:r>
            <a:r>
              <a:rPr lang="ru-RU" dirty="0" err="1"/>
              <a:t>проникає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і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гострі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 (пил </a:t>
            </a:r>
            <a:r>
              <a:rPr lang="ru-RU" dirty="0" err="1"/>
              <a:t>марганцю</a:t>
            </a:r>
            <a:r>
              <a:rPr lang="ru-RU" dirty="0"/>
              <a:t>, </a:t>
            </a:r>
            <a:r>
              <a:rPr lang="ru-RU" dirty="0" err="1"/>
              <a:t>свинцю</a:t>
            </a:r>
            <a:r>
              <a:rPr lang="ru-RU" dirty="0"/>
              <a:t>, </a:t>
            </a:r>
            <a:r>
              <a:rPr lang="ru-RU" dirty="0" err="1"/>
              <a:t>миш'яку</a:t>
            </a:r>
            <a:r>
              <a:rPr lang="ru-RU" dirty="0"/>
              <a:t>),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нерозчинний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до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механічного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легенів</a:t>
            </a:r>
            <a:r>
              <a:rPr lang="ru-RU" dirty="0"/>
              <a:t>. </a:t>
            </a:r>
            <a:r>
              <a:rPr lang="ru-RU" dirty="0" err="1"/>
              <a:t>Навпаки</a:t>
            </a:r>
            <a:r>
              <a:rPr lang="ru-RU" dirty="0"/>
              <a:t>, </a:t>
            </a:r>
            <a:r>
              <a:rPr lang="ru-RU" dirty="0" err="1"/>
              <a:t>розчинність</a:t>
            </a:r>
            <a:r>
              <a:rPr lang="ru-RU" dirty="0"/>
              <a:t> нетоксичного пилу </a:t>
            </a:r>
            <a:r>
              <a:rPr lang="ru-RU" dirty="0" err="1"/>
              <a:t>сприятлива</a:t>
            </a:r>
            <a:r>
              <a:rPr lang="ru-RU" dirty="0"/>
              <a:t>, так як в </a:t>
            </a:r>
            <a:r>
              <a:rPr lang="ru-RU" dirty="0" err="1"/>
              <a:t>розчиненому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речовина</a:t>
            </a:r>
            <a:r>
              <a:rPr lang="ru-RU" dirty="0"/>
              <a:t> легко </a:t>
            </a:r>
            <a:r>
              <a:rPr lang="ru-RU" dirty="0" err="1"/>
              <a:t>виводиться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 без </a:t>
            </a:r>
            <a:r>
              <a:rPr lang="ru-RU" dirty="0" err="1"/>
              <a:t>жодних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Вважається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заряджені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в 2–8 </a:t>
            </a:r>
            <a:r>
              <a:rPr lang="ru-RU" dirty="0" err="1"/>
              <a:t>разів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активно </a:t>
            </a:r>
            <a:r>
              <a:rPr lang="ru-RU" dirty="0" err="1"/>
              <a:t>затримуються</a:t>
            </a:r>
            <a:r>
              <a:rPr lang="ru-RU" dirty="0"/>
              <a:t> в </a:t>
            </a:r>
            <a:r>
              <a:rPr lang="ru-RU" dirty="0" err="1"/>
              <a:t>дихальних</a:t>
            </a:r>
            <a:r>
              <a:rPr lang="ru-RU" dirty="0"/>
              <a:t> шляхах та </a:t>
            </a:r>
            <a:r>
              <a:rPr lang="ru-RU" dirty="0" err="1"/>
              <a:t>інтенсивніше</a:t>
            </a:r>
            <a:r>
              <a:rPr lang="ru-RU" dirty="0"/>
              <a:t> </a:t>
            </a:r>
            <a:r>
              <a:rPr lang="ru-RU" dirty="0" err="1"/>
              <a:t>фагоцитуються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однойменно</a:t>
            </a:r>
            <a:r>
              <a:rPr lang="ru-RU" dirty="0"/>
              <a:t> </a:t>
            </a:r>
            <a:r>
              <a:rPr lang="ru-RU" dirty="0" err="1"/>
              <a:t>заряджені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</a:t>
            </a:r>
            <a:r>
              <a:rPr lang="ru-RU" dirty="0" err="1"/>
              <a:t>довше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</a:t>
            </a:r>
            <a:r>
              <a:rPr lang="ru-RU" dirty="0" err="1"/>
              <a:t>робочої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різнойменно</a:t>
            </a:r>
            <a:r>
              <a:rPr lang="ru-RU" dirty="0"/>
              <a:t> </a:t>
            </a:r>
            <a:r>
              <a:rPr lang="ru-RU" dirty="0" err="1"/>
              <a:t>заряджені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 </a:t>
            </a:r>
            <a:r>
              <a:rPr lang="ru-RU" dirty="0" err="1"/>
              <a:t>агломеруються</a:t>
            </a:r>
            <a:r>
              <a:rPr lang="ru-RU" dirty="0"/>
              <a:t> та </a:t>
            </a:r>
            <a:r>
              <a:rPr lang="ru-RU" dirty="0" err="1"/>
              <a:t>осідають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Швидкість</a:t>
            </a:r>
            <a:r>
              <a:rPr lang="ru-RU" b="1" i="1" dirty="0"/>
              <a:t> </a:t>
            </a:r>
            <a:r>
              <a:rPr lang="ru-RU" b="1" i="1" dirty="0" err="1"/>
              <a:t>осідання</a:t>
            </a:r>
            <a:r>
              <a:rPr lang="ru-RU" b="1" i="1" dirty="0"/>
              <a:t> пилу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і </a:t>
            </a:r>
            <a:r>
              <a:rPr lang="ru-RU" dirty="0" err="1"/>
              <a:t>пористості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. </a:t>
            </a:r>
            <a:r>
              <a:rPr lang="ru-RU" dirty="0" err="1"/>
              <a:t>Округлі</a:t>
            </a:r>
            <a:r>
              <a:rPr lang="ru-RU" dirty="0"/>
              <a:t> </a:t>
            </a:r>
            <a:r>
              <a:rPr lang="ru-RU" dirty="0" err="1"/>
              <a:t>щільні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</a:t>
            </a:r>
            <a:r>
              <a:rPr lang="ru-RU" dirty="0" err="1"/>
              <a:t>осідають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. </a:t>
            </a:r>
            <a:r>
              <a:rPr lang="ru-RU" dirty="0" err="1"/>
              <a:t>Щільні</a:t>
            </a:r>
            <a:r>
              <a:rPr lang="ru-RU" dirty="0"/>
              <a:t>,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з </a:t>
            </a:r>
            <a:r>
              <a:rPr lang="ru-RU" dirty="0" err="1"/>
              <a:t>гострими</a:t>
            </a:r>
            <a:r>
              <a:rPr lang="ru-RU" dirty="0"/>
              <a:t> гранями (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аерозолі</a:t>
            </a:r>
            <a:r>
              <a:rPr lang="ru-RU" dirty="0"/>
              <a:t> </a:t>
            </a:r>
            <a:r>
              <a:rPr lang="ru-RU" dirty="0" err="1"/>
              <a:t>дезінтеграції</a:t>
            </a:r>
            <a:r>
              <a:rPr lang="ru-RU" dirty="0"/>
              <a:t>)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травмують</a:t>
            </a:r>
            <a:r>
              <a:rPr lang="ru-RU" dirty="0"/>
              <a:t> </a:t>
            </a:r>
            <a:r>
              <a:rPr lang="ru-RU" dirty="0" err="1"/>
              <a:t>слизову</a:t>
            </a:r>
            <a:r>
              <a:rPr lang="ru-RU" dirty="0"/>
              <a:t> </a:t>
            </a:r>
            <a:r>
              <a:rPr lang="ru-RU" dirty="0" err="1"/>
              <a:t>оболонку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з гладкою </a:t>
            </a:r>
            <a:r>
              <a:rPr lang="ru-RU" dirty="0" err="1"/>
              <a:t>поверхнею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легкі</a:t>
            </a:r>
            <a:r>
              <a:rPr lang="ru-RU" dirty="0"/>
              <a:t> </a:t>
            </a:r>
            <a:r>
              <a:rPr lang="ru-RU" dirty="0" err="1"/>
              <a:t>пористі</a:t>
            </a:r>
            <a:r>
              <a:rPr lang="ru-RU" dirty="0"/>
              <a:t> </a:t>
            </a:r>
            <a:r>
              <a:rPr lang="ru-RU" dirty="0" err="1"/>
              <a:t>частинки</a:t>
            </a:r>
            <a:r>
              <a:rPr lang="ru-RU" dirty="0"/>
              <a:t> добре </a:t>
            </a:r>
            <a:r>
              <a:rPr lang="ru-RU" dirty="0" err="1"/>
              <a:t>адсорбують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 пари і гази,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мікроорганізми</a:t>
            </a:r>
            <a:r>
              <a:rPr lang="ru-RU" dirty="0"/>
              <a:t> та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. </a:t>
            </a:r>
            <a:r>
              <a:rPr lang="ru-RU" dirty="0" err="1"/>
              <a:t>Такий</a:t>
            </a:r>
            <a:r>
              <a:rPr lang="ru-RU" dirty="0"/>
              <a:t> пил </a:t>
            </a:r>
            <a:r>
              <a:rPr lang="ru-RU" dirty="0" err="1"/>
              <a:t>набуває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, </a:t>
            </a:r>
            <a:r>
              <a:rPr lang="ru-RU" dirty="0" err="1"/>
              <a:t>алергенні</a:t>
            </a:r>
            <a:r>
              <a:rPr lang="ru-RU" dirty="0"/>
              <a:t> та </a:t>
            </a:r>
            <a:r>
              <a:rPr lang="ru-RU" dirty="0" err="1"/>
              <a:t>інфекційні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84381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88405"/>
          </a:xfrm>
        </p:spPr>
        <p:txBody>
          <a:bodyPr>
            <a:normAutofit fontScale="90000"/>
          </a:bodyPr>
          <a:lstStyle/>
          <a:p>
            <a:r>
              <a:rPr lang="ru-RU" b="1" i="1" dirty="0" err="1"/>
              <a:t>Виробничий</a:t>
            </a:r>
            <a:r>
              <a:rPr lang="ru-RU" b="1" i="1" dirty="0"/>
              <a:t> пил служить причиною </a:t>
            </a:r>
            <a:r>
              <a:rPr lang="ru-RU" b="1" i="1" dirty="0" err="1"/>
              <a:t>розвитку</a:t>
            </a:r>
            <a:r>
              <a:rPr lang="ru-RU" b="1" i="1" dirty="0"/>
              <a:t> </a:t>
            </a:r>
            <a:r>
              <a:rPr lang="ru-RU" b="1" i="1" dirty="0" err="1"/>
              <a:t>різних</a:t>
            </a:r>
            <a:r>
              <a:rPr lang="ru-RU" b="1" i="1" dirty="0"/>
              <a:t> </a:t>
            </a:r>
            <a:r>
              <a:rPr lang="ru-RU" b="1" i="1" dirty="0" err="1"/>
              <a:t>захворювань</a:t>
            </a:r>
            <a:r>
              <a:rPr lang="ru-RU" b="1" i="1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38648"/>
            <a:ext cx="10058400" cy="4130446"/>
          </a:xfrm>
        </p:spPr>
        <p:txBody>
          <a:bodyPr/>
          <a:lstStyle/>
          <a:p>
            <a:r>
              <a:rPr lang="ru-RU" dirty="0"/>
              <a:t>1) </a:t>
            </a:r>
            <a:r>
              <a:rPr lang="ru-RU" b="1" i="1" dirty="0" err="1"/>
              <a:t>захворювання</a:t>
            </a:r>
            <a:r>
              <a:rPr lang="ru-RU" b="1" i="1" dirty="0"/>
              <a:t> </a:t>
            </a:r>
            <a:r>
              <a:rPr lang="ru-RU" b="1" i="1" dirty="0" err="1"/>
              <a:t>шкіри</a:t>
            </a:r>
            <a:r>
              <a:rPr lang="ru-RU" b="1" i="1" dirty="0"/>
              <a:t> і </a:t>
            </a:r>
            <a:r>
              <a:rPr lang="ru-RU" b="1" i="1" dirty="0" err="1"/>
              <a:t>слизових</a:t>
            </a:r>
            <a:r>
              <a:rPr lang="ru-RU" b="1" i="1" dirty="0"/>
              <a:t> </a:t>
            </a:r>
            <a:r>
              <a:rPr lang="ru-RU" b="1" i="1" dirty="0" err="1"/>
              <a:t>оболонок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гнійничкові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дерматити</a:t>
            </a:r>
            <a:r>
              <a:rPr lang="ru-RU" dirty="0"/>
              <a:t>, </a:t>
            </a:r>
            <a:r>
              <a:rPr lang="ru-RU" dirty="0" err="1"/>
              <a:t>кон'юнктивіти</a:t>
            </a:r>
            <a:r>
              <a:rPr lang="ru-RU" dirty="0"/>
              <a:t> і </a:t>
            </a:r>
            <a:r>
              <a:rPr lang="ru-RU" dirty="0" err="1"/>
              <a:t>ін</a:t>
            </a:r>
            <a:r>
              <a:rPr lang="ru-RU" dirty="0"/>
              <a:t>.);</a:t>
            </a:r>
          </a:p>
          <a:p>
            <a:r>
              <a:rPr lang="ru-RU" dirty="0"/>
              <a:t>2) </a:t>
            </a:r>
            <a:r>
              <a:rPr lang="ru-RU" b="1" i="1" dirty="0" err="1"/>
              <a:t>неспецифічні</a:t>
            </a:r>
            <a:r>
              <a:rPr lang="ru-RU" b="1" i="1" dirty="0"/>
              <a:t> </a:t>
            </a:r>
            <a:r>
              <a:rPr lang="ru-RU" b="1" i="1" dirty="0" err="1"/>
              <a:t>захворювання</a:t>
            </a:r>
            <a:r>
              <a:rPr lang="ru-RU" b="1" i="1" dirty="0"/>
              <a:t> </a:t>
            </a:r>
            <a:r>
              <a:rPr lang="ru-RU" b="1" i="1" dirty="0" err="1"/>
              <a:t>органів</a:t>
            </a:r>
            <a:r>
              <a:rPr lang="ru-RU" b="1" i="1" dirty="0"/>
              <a:t> </a:t>
            </a:r>
            <a:r>
              <a:rPr lang="ru-RU" b="1" i="1" dirty="0" err="1"/>
              <a:t>дихання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риніти</a:t>
            </a:r>
            <a:r>
              <a:rPr lang="ru-RU" dirty="0"/>
              <a:t>, </a:t>
            </a:r>
            <a:r>
              <a:rPr lang="ru-RU" dirty="0" err="1"/>
              <a:t>фарингіти</a:t>
            </a:r>
            <a:r>
              <a:rPr lang="ru-RU" dirty="0"/>
              <a:t>, </a:t>
            </a:r>
            <a:r>
              <a:rPr lang="ru-RU" dirty="0" err="1"/>
              <a:t>пилові</a:t>
            </a:r>
            <a:r>
              <a:rPr lang="ru-RU" dirty="0"/>
              <a:t> </a:t>
            </a:r>
            <a:r>
              <a:rPr lang="ru-RU" dirty="0" err="1"/>
              <a:t>бронхіти</a:t>
            </a:r>
            <a:r>
              <a:rPr lang="ru-RU" dirty="0"/>
              <a:t>, </a:t>
            </a:r>
            <a:r>
              <a:rPr lang="ru-RU" dirty="0" err="1"/>
              <a:t>пневмонії</a:t>
            </a:r>
            <a:r>
              <a:rPr lang="ru-RU" dirty="0"/>
              <a:t>);</a:t>
            </a:r>
          </a:p>
          <a:p>
            <a:r>
              <a:rPr lang="ru-RU" dirty="0"/>
              <a:t>3) </a:t>
            </a:r>
            <a:r>
              <a:rPr lang="ru-RU" b="1" i="1" dirty="0" err="1"/>
              <a:t>алергічні</a:t>
            </a:r>
            <a:r>
              <a:rPr lang="ru-RU" b="1" i="1" dirty="0"/>
              <a:t> </a:t>
            </a:r>
            <a:r>
              <a:rPr lang="ru-RU" b="1" i="1" dirty="0" err="1"/>
              <a:t>захворювання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алергічні</a:t>
            </a:r>
            <a:r>
              <a:rPr lang="ru-RU" dirty="0"/>
              <a:t> </a:t>
            </a:r>
            <a:r>
              <a:rPr lang="ru-RU" dirty="0" err="1"/>
              <a:t>дерматити</a:t>
            </a:r>
            <a:r>
              <a:rPr lang="ru-RU" dirty="0"/>
              <a:t>, </a:t>
            </a:r>
            <a:r>
              <a:rPr lang="ru-RU" dirty="0" err="1"/>
              <a:t>екземи</a:t>
            </a:r>
            <a:r>
              <a:rPr lang="ru-RU" dirty="0"/>
              <a:t>, </a:t>
            </a:r>
            <a:r>
              <a:rPr lang="ru-RU" dirty="0" err="1"/>
              <a:t>астматичні</a:t>
            </a:r>
            <a:r>
              <a:rPr lang="ru-RU" dirty="0"/>
              <a:t> </a:t>
            </a:r>
            <a:r>
              <a:rPr lang="ru-RU" dirty="0" err="1"/>
              <a:t>бронхіти</a:t>
            </a:r>
            <a:r>
              <a:rPr lang="ru-RU" dirty="0"/>
              <a:t>, </a:t>
            </a:r>
            <a:r>
              <a:rPr lang="ru-RU" dirty="0" err="1"/>
              <a:t>бронхіальна</a:t>
            </a:r>
            <a:r>
              <a:rPr lang="ru-RU" dirty="0"/>
              <a:t> астма);</a:t>
            </a:r>
          </a:p>
          <a:p>
            <a:r>
              <a:rPr lang="ru-RU" dirty="0"/>
              <a:t>4) </a:t>
            </a:r>
            <a:r>
              <a:rPr lang="ru-RU" b="1" i="1" dirty="0" err="1"/>
              <a:t>професійні</a:t>
            </a:r>
            <a:r>
              <a:rPr lang="ru-RU" b="1" i="1" dirty="0"/>
              <a:t> </a:t>
            </a:r>
            <a:r>
              <a:rPr lang="ru-RU" b="1" i="1" dirty="0" err="1"/>
              <a:t>отруєння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токсичною пилу);</a:t>
            </a:r>
          </a:p>
          <a:p>
            <a:r>
              <a:rPr lang="ru-RU" dirty="0"/>
              <a:t>5) </a:t>
            </a:r>
            <a:r>
              <a:rPr lang="ru-RU" b="1" i="1" dirty="0" err="1"/>
              <a:t>онкологічні</a:t>
            </a:r>
            <a:r>
              <a:rPr lang="ru-RU" b="1" i="1" dirty="0"/>
              <a:t> </a:t>
            </a:r>
            <a:r>
              <a:rPr lang="ru-RU" b="1" i="1" dirty="0" err="1"/>
              <a:t>захворювання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канцерогенного пилу,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сажі</a:t>
            </a:r>
            <a:r>
              <a:rPr lang="ru-RU" dirty="0"/>
              <a:t>, </a:t>
            </a:r>
            <a:r>
              <a:rPr lang="ru-RU" dirty="0" err="1"/>
              <a:t>азбесту</a:t>
            </a:r>
            <a:r>
              <a:rPr lang="ru-RU" dirty="0"/>
              <a:t>);</a:t>
            </a:r>
          </a:p>
          <a:p>
            <a:r>
              <a:rPr lang="ru-RU" dirty="0"/>
              <a:t>6</a:t>
            </a:r>
            <a:r>
              <a:rPr lang="ru-RU" b="1" i="1" dirty="0"/>
              <a:t>) </a:t>
            </a:r>
            <a:r>
              <a:rPr lang="ru-RU" b="1" i="1" dirty="0" err="1" smtClean="0"/>
              <a:t>пневмоконіози</a:t>
            </a:r>
            <a:r>
              <a:rPr lang="ru-RU" b="1" i="1" dirty="0" smtClean="0"/>
              <a:t> </a:t>
            </a:r>
            <a:r>
              <a:rPr lang="ru-RU" dirty="0"/>
              <a:t>(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фіброгенного</a:t>
            </a:r>
            <a:r>
              <a:rPr lang="ru-RU" dirty="0"/>
              <a:t> пилу). </a:t>
            </a:r>
            <a:r>
              <a:rPr lang="ru-RU" dirty="0" err="1"/>
              <a:t>Пневмоконіози</a:t>
            </a:r>
            <a:r>
              <a:rPr lang="ru-RU" dirty="0"/>
              <a:t> </a:t>
            </a:r>
            <a:r>
              <a:rPr lang="ru-RU" dirty="0" err="1"/>
              <a:t>займають</a:t>
            </a:r>
            <a:r>
              <a:rPr lang="ru-RU" dirty="0"/>
              <a:t> </a:t>
            </a:r>
            <a:r>
              <a:rPr lang="ru-RU" b="1" i="1" dirty="0"/>
              <a:t>перше </a:t>
            </a:r>
            <a:r>
              <a:rPr lang="ru-RU" b="1" i="1" dirty="0" err="1"/>
              <a:t>місце</a:t>
            </a:r>
            <a:r>
              <a:rPr lang="ru-RU" b="1" i="1" dirty="0"/>
              <a:t> </a:t>
            </a:r>
            <a:r>
              <a:rPr lang="ru-RU" b="1" i="1" dirty="0" err="1"/>
              <a:t>серед</a:t>
            </a:r>
            <a:r>
              <a:rPr lang="ru-RU" b="1" i="1" dirty="0"/>
              <a:t> </a:t>
            </a:r>
            <a:r>
              <a:rPr lang="ru-RU" b="1" i="1" dirty="0" err="1"/>
              <a:t>профпатології</a:t>
            </a:r>
            <a:r>
              <a:rPr lang="ru-RU" b="1" i="1" dirty="0"/>
              <a:t> </a:t>
            </a:r>
            <a:r>
              <a:rPr lang="ru-RU" dirty="0"/>
              <a:t>у </a:t>
            </a:r>
            <a:r>
              <a:rPr lang="ru-RU" dirty="0" err="1"/>
              <a:t>всьому</a:t>
            </a:r>
            <a:r>
              <a:rPr lang="ru-RU" dirty="0"/>
              <a:t> </a:t>
            </a:r>
            <a:r>
              <a:rPr lang="ru-RU" dirty="0" err="1"/>
              <a:t>світі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07892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53555"/>
          </a:xfrm>
        </p:spPr>
        <p:txBody>
          <a:bodyPr>
            <a:normAutofit fontScale="90000"/>
          </a:bodyPr>
          <a:lstStyle/>
          <a:p>
            <a:r>
              <a:rPr lang="ru-RU" b="1" i="1" dirty="0" err="1"/>
              <a:t>Профілактика</a:t>
            </a:r>
            <a:r>
              <a:rPr lang="ru-RU" b="1" i="1" dirty="0"/>
              <a:t> </a:t>
            </a:r>
            <a:r>
              <a:rPr lang="ru-RU" b="1" i="1" dirty="0" err="1"/>
              <a:t>пилових</a:t>
            </a:r>
            <a:r>
              <a:rPr lang="ru-RU" b="1" i="1" dirty="0"/>
              <a:t> </a:t>
            </a:r>
            <a:r>
              <a:rPr lang="ru-RU" b="1" i="1" dirty="0" err="1"/>
              <a:t>захворювань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</a:t>
            </a:r>
            <a:r>
              <a:rPr lang="ru-RU" b="1" i="1" dirty="0" err="1"/>
              <a:t>Технологічні</a:t>
            </a:r>
            <a:r>
              <a:rPr lang="ru-RU" b="1" i="1" dirty="0"/>
              <a:t> заходи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пилу на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, шляхом </a:t>
            </a:r>
            <a:r>
              <a:rPr lang="ru-RU" dirty="0" err="1"/>
              <a:t>вдосконалення</a:t>
            </a:r>
            <a:r>
              <a:rPr lang="ru-RU" dirty="0"/>
              <a:t> </a:t>
            </a:r>
            <a:r>
              <a:rPr lang="ru-RU" dirty="0" err="1"/>
              <a:t>технологічних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. До них </a:t>
            </a:r>
            <a:r>
              <a:rPr lang="ru-RU" dirty="0" err="1"/>
              <a:t>відносять</a:t>
            </a:r>
            <a:r>
              <a:rPr lang="ru-RU" dirty="0"/>
              <a:t>: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безвідходних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 та </a:t>
            </a:r>
            <a:r>
              <a:rPr lang="ru-RU" dirty="0" err="1"/>
              <a:t>технологій</a:t>
            </a:r>
            <a:r>
              <a:rPr lang="ru-RU" dirty="0"/>
              <a:t> замкнутого циклу; </a:t>
            </a:r>
            <a:r>
              <a:rPr lang="ru-RU" dirty="0" err="1"/>
              <a:t>механізацію</a:t>
            </a:r>
            <a:r>
              <a:rPr lang="ru-RU" dirty="0"/>
              <a:t> та </a:t>
            </a:r>
            <a:r>
              <a:rPr lang="ru-RU" dirty="0" err="1"/>
              <a:t>автоматизацію</a:t>
            </a:r>
            <a:r>
              <a:rPr lang="ru-RU" dirty="0"/>
              <a:t> </a:t>
            </a:r>
            <a:r>
              <a:rPr lang="ru-RU" dirty="0" err="1"/>
              <a:t>виробничих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;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дистанційного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трудовим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; </a:t>
            </a:r>
            <a:r>
              <a:rPr lang="ru-RU" dirty="0" err="1"/>
              <a:t>заміна</a:t>
            </a:r>
            <a:r>
              <a:rPr lang="ru-RU" dirty="0"/>
              <a:t> сухих </a:t>
            </a:r>
            <a:r>
              <a:rPr lang="ru-RU" dirty="0" err="1"/>
              <a:t>процесів</a:t>
            </a:r>
            <a:r>
              <a:rPr lang="ru-RU" dirty="0"/>
              <a:t> "</a:t>
            </a:r>
            <a:r>
              <a:rPr lang="ru-RU" dirty="0" err="1"/>
              <a:t>мокрими</a:t>
            </a:r>
            <a:r>
              <a:rPr lang="ru-RU" dirty="0"/>
              <a:t>"; </a:t>
            </a:r>
            <a:r>
              <a:rPr lang="ru-RU" dirty="0" err="1"/>
              <a:t>заміна</a:t>
            </a:r>
            <a:r>
              <a:rPr lang="ru-RU" dirty="0"/>
              <a:t> </a:t>
            </a:r>
            <a:r>
              <a:rPr lang="ru-RU" dirty="0" err="1"/>
              <a:t>порошкових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брикетами, гранулами </a:t>
            </a:r>
            <a:r>
              <a:rPr lang="ru-RU" dirty="0" err="1"/>
              <a:t>або</a:t>
            </a:r>
            <a:r>
              <a:rPr lang="ru-RU" dirty="0"/>
              <a:t> пастами.</a:t>
            </a:r>
          </a:p>
          <a:p>
            <a:r>
              <a:rPr lang="ru-RU" dirty="0"/>
              <a:t>2. </a:t>
            </a:r>
            <a:r>
              <a:rPr lang="ru-RU" b="1" i="1" dirty="0" err="1"/>
              <a:t>Санітарно-технічні</a:t>
            </a:r>
            <a:r>
              <a:rPr lang="ru-RU" b="1" i="1" dirty="0"/>
              <a:t> заходи</a:t>
            </a:r>
            <a:r>
              <a:rPr lang="ru-RU" dirty="0"/>
              <a:t>. </a:t>
            </a:r>
            <a:r>
              <a:rPr lang="ru-RU" dirty="0" err="1"/>
              <a:t>Ці</a:t>
            </a:r>
            <a:r>
              <a:rPr lang="ru-RU" dirty="0"/>
              <a:t> заходи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герметизації</a:t>
            </a:r>
            <a:r>
              <a:rPr lang="ru-RU" dirty="0"/>
              <a:t> </a:t>
            </a:r>
            <a:r>
              <a:rPr lang="ru-RU" dirty="0" err="1"/>
              <a:t>пилонебезпечного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потужної</a:t>
            </a:r>
            <a:r>
              <a:rPr lang="ru-RU" dirty="0"/>
              <a:t> </a:t>
            </a:r>
            <a:r>
              <a:rPr lang="ru-RU" dirty="0" err="1"/>
              <a:t>вентиляційної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пневматичного</a:t>
            </a:r>
            <a:r>
              <a:rPr lang="ru-RU" dirty="0"/>
              <a:t> </a:t>
            </a:r>
            <a:r>
              <a:rPr lang="ru-RU" dirty="0" err="1"/>
              <a:t>прибирання</a:t>
            </a:r>
            <a:r>
              <a:rPr lang="ru-RU" dirty="0"/>
              <a:t> в </a:t>
            </a:r>
            <a:r>
              <a:rPr lang="ru-RU" dirty="0" err="1"/>
              <a:t>приміщеннях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b="1" i="1" dirty="0" err="1"/>
              <a:t>Індивідуальні</a:t>
            </a:r>
            <a:r>
              <a:rPr lang="ru-RU" b="1" i="1" dirty="0"/>
              <a:t> </a:t>
            </a:r>
            <a:r>
              <a:rPr lang="ru-RU" b="1" i="1" dirty="0" err="1"/>
              <a:t>засоби</a:t>
            </a:r>
            <a:r>
              <a:rPr lang="ru-RU" b="1" i="1" dirty="0"/>
              <a:t> </a:t>
            </a:r>
            <a:r>
              <a:rPr lang="ru-RU" b="1" i="1" dirty="0" err="1"/>
              <a:t>захисту</a:t>
            </a:r>
            <a:r>
              <a:rPr lang="ru-RU" dirty="0"/>
              <a:t>: </a:t>
            </a:r>
            <a:r>
              <a:rPr lang="ru-RU" dirty="0" err="1"/>
              <a:t>протипилові</a:t>
            </a:r>
            <a:r>
              <a:rPr lang="ru-RU" dirty="0"/>
              <a:t> </a:t>
            </a:r>
            <a:r>
              <a:rPr lang="ru-RU" dirty="0" err="1"/>
              <a:t>респіратори</a:t>
            </a:r>
            <a:r>
              <a:rPr lang="ru-RU" dirty="0"/>
              <a:t>, </a:t>
            </a:r>
            <a:r>
              <a:rPr lang="ru-RU" dirty="0" err="1"/>
              <a:t>захисні</a:t>
            </a:r>
            <a:r>
              <a:rPr lang="ru-RU" dirty="0"/>
              <a:t> </a:t>
            </a:r>
            <a:r>
              <a:rPr lang="ru-RU" dirty="0" err="1"/>
              <a:t>окуляри</a:t>
            </a:r>
            <a:r>
              <a:rPr lang="ru-RU" dirty="0"/>
              <a:t>, </a:t>
            </a:r>
            <a:r>
              <a:rPr lang="ru-RU" dirty="0" err="1"/>
              <a:t>протипилові</a:t>
            </a:r>
            <a:r>
              <a:rPr lang="ru-RU" dirty="0"/>
              <a:t> </a:t>
            </a:r>
            <a:r>
              <a:rPr lang="ru-RU" dirty="0" err="1"/>
              <a:t>костюми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b="1" i="1" dirty="0" err="1"/>
              <a:t>Лікувально-профілактичні</a:t>
            </a:r>
            <a:r>
              <a:rPr lang="ru-RU" b="1" i="1" dirty="0"/>
              <a:t> заходи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7160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735" y="437882"/>
            <a:ext cx="9857490" cy="124925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Профілактичні</a:t>
            </a:r>
            <a:r>
              <a:rPr lang="ru-RU" dirty="0"/>
              <a:t> заходи,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негативної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на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 err="1"/>
              <a:t>Гігієнічне</a:t>
            </a:r>
            <a:r>
              <a:rPr lang="ru-RU" b="1" i="1" dirty="0"/>
              <a:t> </a:t>
            </a:r>
            <a:r>
              <a:rPr lang="ru-RU" b="1" i="1" dirty="0" err="1"/>
              <a:t>нормування</a:t>
            </a:r>
            <a:r>
              <a:rPr lang="ru-RU" b="1" i="1" dirty="0"/>
              <a:t> </a:t>
            </a:r>
            <a:r>
              <a:rPr lang="ru-RU" dirty="0" err="1"/>
              <a:t>являє</a:t>
            </a:r>
            <a:r>
              <a:rPr lang="ru-RU" dirty="0"/>
              <a:t> собою </a:t>
            </a:r>
            <a:r>
              <a:rPr lang="ru-RU" dirty="0" err="1"/>
              <a:t>розробку</a:t>
            </a:r>
            <a:r>
              <a:rPr lang="ru-RU" dirty="0"/>
              <a:t> і </a:t>
            </a:r>
            <a:r>
              <a:rPr lang="ru-RU" dirty="0" err="1"/>
              <a:t>наукове</a:t>
            </a:r>
            <a:r>
              <a:rPr lang="ru-RU" dirty="0"/>
              <a:t> </a:t>
            </a:r>
            <a:r>
              <a:rPr lang="ru-RU" dirty="0" err="1"/>
              <a:t>обгрунтування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гігієнічних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, </a:t>
            </a:r>
            <a:r>
              <a:rPr lang="ru-RU" dirty="0" err="1"/>
              <a:t>регламентів</a:t>
            </a:r>
            <a:r>
              <a:rPr lang="ru-RU" dirty="0"/>
              <a:t>, </a:t>
            </a:r>
            <a:r>
              <a:rPr lang="ru-RU" dirty="0" err="1"/>
              <a:t>санітарних</a:t>
            </a:r>
            <a:r>
              <a:rPr lang="ru-RU" dirty="0"/>
              <a:t> норм і правил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нешкідливу</a:t>
            </a:r>
            <a:r>
              <a:rPr lang="ru-RU" dirty="0"/>
              <a:t>, </a:t>
            </a:r>
            <a:r>
              <a:rPr lang="ru-RU" dirty="0" err="1"/>
              <a:t>продуктивну</a:t>
            </a:r>
            <a:r>
              <a:rPr lang="ru-RU" dirty="0"/>
              <a:t> та </a:t>
            </a:r>
            <a:r>
              <a:rPr lang="ru-RU" dirty="0" err="1"/>
              <a:t>безпечну</a:t>
            </a:r>
            <a:r>
              <a:rPr lang="ru-RU" dirty="0"/>
              <a:t> </a:t>
            </a:r>
            <a:r>
              <a:rPr lang="ru-RU" dirty="0" err="1"/>
              <a:t>трудову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Технологічні</a:t>
            </a:r>
            <a:r>
              <a:rPr lang="ru-RU" b="1" i="1" dirty="0"/>
              <a:t> заходи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і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повне</a:t>
            </a:r>
            <a:r>
              <a:rPr lang="ru-RU" dirty="0"/>
              <a:t> </a:t>
            </a:r>
            <a:r>
              <a:rPr lang="ru-RU" dirty="0" err="1"/>
              <a:t>виключення</a:t>
            </a:r>
            <a:r>
              <a:rPr lang="ru-RU" dirty="0"/>
              <a:t> з трудового </a:t>
            </a:r>
            <a:r>
              <a:rPr lang="ru-RU" dirty="0" err="1"/>
              <a:t>процесу</a:t>
            </a:r>
            <a:r>
              <a:rPr lang="ru-RU" dirty="0"/>
              <a:t> того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шкідливого</a:t>
            </a:r>
            <a:r>
              <a:rPr lang="ru-RU" dirty="0"/>
              <a:t> </a:t>
            </a:r>
            <a:r>
              <a:rPr lang="ru-RU" dirty="0" err="1"/>
              <a:t>чинника</a:t>
            </a:r>
            <a:r>
              <a:rPr lang="ru-RU" dirty="0"/>
              <a:t>,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. До </a:t>
            </a:r>
            <a:r>
              <a:rPr lang="ru-RU" dirty="0" err="1"/>
              <a:t>подібних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відносять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безвідходних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 і </a:t>
            </a:r>
            <a:r>
              <a:rPr lang="ru-RU" dirty="0" err="1"/>
              <a:t>технологій</a:t>
            </a:r>
            <a:r>
              <a:rPr lang="ru-RU" dirty="0"/>
              <a:t> замкнутого циклу, </a:t>
            </a:r>
            <a:r>
              <a:rPr lang="ru-RU" dirty="0" err="1"/>
              <a:t>механізацію</a:t>
            </a:r>
            <a:r>
              <a:rPr lang="ru-RU" dirty="0"/>
              <a:t> та </a:t>
            </a:r>
            <a:r>
              <a:rPr lang="ru-RU" dirty="0" err="1"/>
              <a:t>автоматизацію</a:t>
            </a:r>
            <a:r>
              <a:rPr lang="ru-RU" dirty="0"/>
              <a:t> </a:t>
            </a:r>
            <a:r>
              <a:rPr lang="ru-RU" dirty="0" err="1"/>
              <a:t>виробничих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,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дистанційного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трудовим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 і т.д.</a:t>
            </a:r>
          </a:p>
          <a:p>
            <a:endParaRPr lang="ru-RU" dirty="0"/>
          </a:p>
          <a:p>
            <a:r>
              <a:rPr lang="ru-RU" b="1" i="1" dirty="0" err="1"/>
              <a:t>Санітарно-технічні</a:t>
            </a:r>
            <a:r>
              <a:rPr lang="ru-RU" b="1" i="1" dirty="0"/>
              <a:t> заходи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шкідливого</a:t>
            </a:r>
            <a:r>
              <a:rPr lang="ru-RU" dirty="0"/>
              <a:t> </a:t>
            </a:r>
            <a:r>
              <a:rPr lang="ru-RU" dirty="0" err="1"/>
              <a:t>чинника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приладів</a:t>
            </a:r>
            <a:r>
              <a:rPr lang="ru-RU" dirty="0"/>
              <a:t>. До таких </a:t>
            </a:r>
            <a:r>
              <a:rPr lang="ru-RU" dirty="0" err="1"/>
              <a:t>заходів</a:t>
            </a:r>
            <a:r>
              <a:rPr lang="ru-RU" dirty="0"/>
              <a:t> належать </a:t>
            </a:r>
            <a:r>
              <a:rPr lang="ru-RU" dirty="0" err="1"/>
              <a:t>герметизація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робочих</a:t>
            </a:r>
            <a:r>
              <a:rPr lang="ru-RU" dirty="0"/>
              <a:t> зон, </a:t>
            </a:r>
            <a:r>
              <a:rPr lang="ru-RU" dirty="0" err="1"/>
              <a:t>використання</a:t>
            </a:r>
            <a:r>
              <a:rPr lang="ru-RU" dirty="0"/>
              <a:t> пило- та </a:t>
            </a:r>
            <a:r>
              <a:rPr lang="ru-RU" dirty="0" err="1"/>
              <a:t>шумонепроникних</a:t>
            </a:r>
            <a:r>
              <a:rPr lang="ru-RU" dirty="0"/>
              <a:t> </a:t>
            </a:r>
            <a:r>
              <a:rPr lang="ru-RU" dirty="0" err="1"/>
              <a:t>чохлів</a:t>
            </a:r>
            <a:r>
              <a:rPr lang="ru-RU" dirty="0"/>
              <a:t>, установка </a:t>
            </a:r>
            <a:r>
              <a:rPr lang="ru-RU" dirty="0" err="1"/>
              <a:t>потужної</a:t>
            </a:r>
            <a:r>
              <a:rPr lang="ru-RU" dirty="0"/>
              <a:t> </a:t>
            </a:r>
            <a:r>
              <a:rPr lang="ru-RU" dirty="0" err="1"/>
              <a:t>місцевої</a:t>
            </a:r>
            <a:r>
              <a:rPr lang="ru-RU" dirty="0"/>
              <a:t> </a:t>
            </a:r>
            <a:r>
              <a:rPr lang="ru-RU" dirty="0" err="1"/>
              <a:t>витяжної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(</a:t>
            </a:r>
            <a:r>
              <a:rPr lang="ru-RU" dirty="0" err="1"/>
              <a:t>витяжні</a:t>
            </a:r>
            <a:r>
              <a:rPr lang="ru-RU" dirty="0"/>
              <a:t> </a:t>
            </a:r>
            <a:r>
              <a:rPr lang="ru-RU" dirty="0" err="1"/>
              <a:t>шафи</a:t>
            </a:r>
            <a:r>
              <a:rPr lang="ru-RU" dirty="0"/>
              <a:t>, </a:t>
            </a:r>
            <a:r>
              <a:rPr lang="ru-RU" dirty="0" err="1"/>
              <a:t>чохли</a:t>
            </a:r>
            <a:r>
              <a:rPr lang="ru-RU" dirty="0"/>
              <a:t>, </a:t>
            </a:r>
            <a:r>
              <a:rPr lang="ru-RU" dirty="0" err="1"/>
              <a:t>парасолі</a:t>
            </a:r>
            <a:r>
              <a:rPr lang="ru-RU" dirty="0"/>
              <a:t>, </a:t>
            </a:r>
            <a:r>
              <a:rPr lang="ru-RU" dirty="0" err="1"/>
              <a:t>бічні</a:t>
            </a:r>
            <a:r>
              <a:rPr lang="ru-RU" dirty="0"/>
              <a:t> </a:t>
            </a:r>
            <a:r>
              <a:rPr lang="ru-RU" dirty="0" err="1"/>
              <a:t>відсмоктувані</a:t>
            </a:r>
            <a:r>
              <a:rPr lang="ru-RU" dirty="0"/>
              <a:t>),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екранів</a:t>
            </a:r>
            <a:r>
              <a:rPr lang="ru-RU" dirty="0"/>
              <a:t> (</a:t>
            </a:r>
            <a:r>
              <a:rPr lang="ru-RU" dirty="0" err="1"/>
              <a:t>акустичних</a:t>
            </a:r>
            <a:r>
              <a:rPr lang="ru-RU" dirty="0"/>
              <a:t>)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32314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err="1"/>
              <a:t>Архітектурно-планувальні</a:t>
            </a:r>
            <a:r>
              <a:rPr lang="ru-RU" b="1" i="1" dirty="0"/>
              <a:t> заходи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суворе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санітарних</a:t>
            </a:r>
            <a:r>
              <a:rPr lang="ru-RU" dirty="0"/>
              <a:t> норм і правил на </a:t>
            </a:r>
            <a:r>
              <a:rPr lang="ru-RU" dirty="0" err="1"/>
              <a:t>етапах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, </a:t>
            </a:r>
            <a:r>
              <a:rPr lang="ru-RU" dirty="0" err="1"/>
              <a:t>будівництва</a:t>
            </a:r>
            <a:r>
              <a:rPr lang="ru-RU" dirty="0"/>
              <a:t>, </a:t>
            </a:r>
            <a:r>
              <a:rPr lang="ru-RU" dirty="0" err="1"/>
              <a:t>введення</a:t>
            </a:r>
            <a:r>
              <a:rPr lang="ru-RU" dirty="0"/>
              <a:t> в </a:t>
            </a:r>
            <a:r>
              <a:rPr lang="ru-RU" dirty="0" err="1"/>
              <a:t>експлуатацію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(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принципів</a:t>
            </a:r>
            <a:r>
              <a:rPr lang="ru-RU" dirty="0"/>
              <a:t> </a:t>
            </a:r>
            <a:r>
              <a:rPr lang="ru-RU" dirty="0" err="1"/>
              <a:t>функціонального</a:t>
            </a:r>
            <a:r>
              <a:rPr lang="ru-RU" dirty="0"/>
              <a:t> </a:t>
            </a:r>
            <a:r>
              <a:rPr lang="ru-RU" dirty="0" err="1"/>
              <a:t>зонування</a:t>
            </a:r>
            <a:r>
              <a:rPr lang="ru-RU" dirty="0"/>
              <a:t>, </a:t>
            </a:r>
            <a:r>
              <a:rPr lang="ru-RU" dirty="0" err="1"/>
              <a:t>локалізації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, </a:t>
            </a:r>
            <a:r>
              <a:rPr lang="ru-RU" dirty="0" err="1"/>
              <a:t>озеленення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b="1" i="1" dirty="0" err="1"/>
              <a:t>Організаційні</a:t>
            </a:r>
            <a:r>
              <a:rPr lang="ru-RU" b="1" i="1" dirty="0"/>
              <a:t> заходи </a:t>
            </a:r>
            <a:r>
              <a:rPr lang="ru-RU" dirty="0" err="1"/>
              <a:t>передбачають</a:t>
            </a:r>
            <a:r>
              <a:rPr lang="ru-RU" dirty="0"/>
              <a:t> </a:t>
            </a:r>
            <a:r>
              <a:rPr lang="ru-RU" dirty="0" err="1"/>
              <a:t>організацію</a:t>
            </a:r>
            <a:r>
              <a:rPr lang="ru-RU" dirty="0"/>
              <a:t> </a:t>
            </a:r>
            <a:r>
              <a:rPr lang="ru-RU" dirty="0" err="1"/>
              <a:t>раціонального</a:t>
            </a:r>
            <a:r>
              <a:rPr lang="ru-RU" dirty="0"/>
              <a:t> режиму </a:t>
            </a:r>
            <a:r>
              <a:rPr lang="ru-RU" dirty="0" err="1"/>
              <a:t>праці</a:t>
            </a:r>
            <a:r>
              <a:rPr lang="ru-RU" dirty="0"/>
              <a:t> та </a:t>
            </a:r>
            <a:r>
              <a:rPr lang="ru-RU" dirty="0" err="1"/>
              <a:t>відпочинку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відповідає</a:t>
            </a:r>
            <a:r>
              <a:rPr lang="ru-RU" dirty="0"/>
              <a:t> </a:t>
            </a:r>
            <a:r>
              <a:rPr lang="ru-RU" dirty="0" err="1"/>
              <a:t>фізіолого-гігієнічним</a:t>
            </a:r>
            <a:r>
              <a:rPr lang="ru-RU" dirty="0"/>
              <a:t> нормативам, </a:t>
            </a:r>
            <a:r>
              <a:rPr lang="ru-RU" dirty="0" err="1"/>
              <a:t>обмеження</a:t>
            </a:r>
            <a:r>
              <a:rPr lang="ru-RU" dirty="0"/>
              <a:t> часу контакту </a:t>
            </a:r>
            <a:r>
              <a:rPr lang="ru-RU" dirty="0" err="1"/>
              <a:t>працівника</a:t>
            </a:r>
            <a:r>
              <a:rPr lang="ru-RU" dirty="0"/>
              <a:t> з </a:t>
            </a:r>
            <a:r>
              <a:rPr lang="ru-RU" dirty="0" err="1"/>
              <a:t>шкідливими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,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фахових</a:t>
            </a:r>
            <a:r>
              <a:rPr lang="ru-RU" dirty="0"/>
              <a:t> </a:t>
            </a:r>
            <a:r>
              <a:rPr lang="ru-RU" dirty="0" err="1"/>
              <a:t>консультацій</a:t>
            </a:r>
            <a:r>
              <a:rPr lang="ru-RU" dirty="0"/>
              <a:t> та </a:t>
            </a:r>
            <a:r>
              <a:rPr lang="ru-RU" dirty="0" err="1"/>
              <a:t>професійного</a:t>
            </a:r>
            <a:r>
              <a:rPr lang="ru-RU" dirty="0"/>
              <a:t> </a:t>
            </a:r>
            <a:r>
              <a:rPr lang="ru-RU" dirty="0" err="1"/>
              <a:t>відбору</a:t>
            </a:r>
            <a:r>
              <a:rPr lang="ru-RU" dirty="0"/>
              <a:t>, </a:t>
            </a:r>
            <a:r>
              <a:rPr lang="ru-RU" dirty="0" err="1"/>
              <a:t>недопущення</a:t>
            </a:r>
            <a:r>
              <a:rPr lang="ru-RU" dirty="0"/>
              <a:t> на </a:t>
            </a:r>
            <a:r>
              <a:rPr lang="ru-RU" dirty="0" err="1"/>
              <a:t>шкідливі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 </a:t>
            </a:r>
            <a:r>
              <a:rPr lang="ru-RU" dirty="0" err="1"/>
              <a:t>підлітків</a:t>
            </a:r>
            <a:r>
              <a:rPr lang="ru-RU" dirty="0"/>
              <a:t> і </a:t>
            </a:r>
            <a:r>
              <a:rPr lang="ru-RU" dirty="0" err="1"/>
              <a:t>жінок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32595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189" y="927279"/>
            <a:ext cx="10112491" cy="4941815"/>
          </a:xfrm>
        </p:spPr>
        <p:txBody>
          <a:bodyPr>
            <a:normAutofit lnSpcReduction="10000"/>
          </a:bodyPr>
          <a:lstStyle/>
          <a:p>
            <a:r>
              <a:rPr lang="ru-RU" b="1" i="1" dirty="0" err="1"/>
              <a:t>Засоби</a:t>
            </a:r>
            <a:r>
              <a:rPr lang="ru-RU" b="1" i="1" dirty="0"/>
              <a:t> </a:t>
            </a:r>
            <a:r>
              <a:rPr lang="ru-RU" b="1" i="1" dirty="0" err="1"/>
              <a:t>індивідуального</a:t>
            </a:r>
            <a:r>
              <a:rPr lang="ru-RU" b="1" i="1" dirty="0"/>
              <a:t> </a:t>
            </a:r>
            <a:r>
              <a:rPr lang="ru-RU" b="1" i="1" dirty="0" err="1"/>
              <a:t>захисту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захищають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на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і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поділяти</a:t>
            </a:r>
            <a:r>
              <a:rPr lang="ru-RU" dirty="0"/>
              <a:t> на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b="1" i="1" dirty="0" err="1"/>
              <a:t>групи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1) </a:t>
            </a:r>
            <a:r>
              <a:rPr lang="ru-RU" b="1" dirty="0" err="1"/>
              <a:t>спецодяг</a:t>
            </a:r>
            <a:r>
              <a:rPr lang="ru-RU" b="1" dirty="0"/>
              <a:t> та </a:t>
            </a:r>
            <a:r>
              <a:rPr lang="ru-RU" b="1" dirty="0" err="1"/>
              <a:t>спецвзуття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рук </a:t>
            </a:r>
            <a:r>
              <a:rPr lang="ru-RU" dirty="0"/>
              <a:t>(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механічного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– рукавички), </a:t>
            </a:r>
            <a:r>
              <a:rPr lang="ru-RU" dirty="0" err="1"/>
              <a:t>захисно-профілактичні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(пасти, </a:t>
            </a:r>
            <a:r>
              <a:rPr lang="ru-RU" dirty="0" err="1"/>
              <a:t>мазі</a:t>
            </a:r>
            <a:r>
              <a:rPr lang="ru-RU" dirty="0"/>
              <a:t>), </a:t>
            </a:r>
            <a:r>
              <a:rPr lang="ru-RU" dirty="0" err="1"/>
              <a:t>очищувачі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(мило, </a:t>
            </a:r>
            <a:r>
              <a:rPr lang="ru-RU" dirty="0" err="1"/>
              <a:t>синтетичні</a:t>
            </a:r>
            <a:r>
              <a:rPr lang="ru-RU" dirty="0"/>
              <a:t> </a:t>
            </a:r>
            <a:r>
              <a:rPr lang="ru-RU" dirty="0" err="1"/>
              <a:t>миючі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);</a:t>
            </a:r>
          </a:p>
          <a:p>
            <a:r>
              <a:rPr lang="ru-RU" dirty="0"/>
              <a:t>3)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індивідуального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</a:t>
            </a:r>
            <a:r>
              <a:rPr lang="ru-RU" b="1" dirty="0" err="1"/>
              <a:t>органів</a:t>
            </a:r>
            <a:r>
              <a:rPr lang="ru-RU" b="1" dirty="0"/>
              <a:t> </a:t>
            </a:r>
            <a:r>
              <a:rPr lang="ru-RU" b="1" dirty="0" err="1"/>
              <a:t>дихання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фільтрувальні</a:t>
            </a:r>
            <a:r>
              <a:rPr lang="ru-RU" dirty="0"/>
              <a:t> та </a:t>
            </a:r>
            <a:r>
              <a:rPr lang="ru-RU" dirty="0" err="1"/>
              <a:t>ізолюючі</a:t>
            </a:r>
            <a:r>
              <a:rPr lang="ru-RU" dirty="0"/>
              <a:t> </a:t>
            </a:r>
            <a:r>
              <a:rPr lang="ru-RU" dirty="0" err="1"/>
              <a:t>респіратори</a:t>
            </a:r>
            <a:r>
              <a:rPr lang="ru-RU" dirty="0"/>
              <a:t> та </a:t>
            </a:r>
            <a:r>
              <a:rPr lang="ru-RU" dirty="0" err="1"/>
              <a:t>протигази</a:t>
            </a:r>
            <a:r>
              <a:rPr lang="ru-RU" dirty="0"/>
              <a:t>, </a:t>
            </a:r>
            <a:r>
              <a:rPr lang="ru-RU" dirty="0" err="1"/>
              <a:t>ізолюючі</a:t>
            </a:r>
            <a:r>
              <a:rPr lang="ru-RU" dirty="0"/>
              <a:t> </a:t>
            </a:r>
            <a:r>
              <a:rPr lang="ru-RU" dirty="0" err="1"/>
              <a:t>шлангові</a:t>
            </a:r>
            <a:r>
              <a:rPr lang="ru-RU" dirty="0"/>
              <a:t> і </a:t>
            </a:r>
            <a:r>
              <a:rPr lang="ru-RU" dirty="0" err="1"/>
              <a:t>автономні</a:t>
            </a:r>
            <a:r>
              <a:rPr lang="ru-RU" dirty="0"/>
              <a:t> </a:t>
            </a:r>
            <a:r>
              <a:rPr lang="ru-RU" dirty="0" err="1"/>
              <a:t>дихальні</a:t>
            </a:r>
            <a:r>
              <a:rPr lang="ru-RU" dirty="0"/>
              <a:t> </a:t>
            </a:r>
            <a:r>
              <a:rPr lang="ru-RU" dirty="0" err="1"/>
              <a:t>апарати</a:t>
            </a:r>
            <a:r>
              <a:rPr lang="ru-RU" dirty="0"/>
              <a:t>, </a:t>
            </a:r>
            <a:r>
              <a:rPr lang="ru-RU" dirty="0" err="1"/>
              <a:t>дитячі</a:t>
            </a:r>
            <a:r>
              <a:rPr lang="ru-RU" dirty="0"/>
              <a:t> та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протигази</a:t>
            </a:r>
            <a:r>
              <a:rPr lang="ru-RU" dirty="0"/>
              <a:t>);</a:t>
            </a:r>
          </a:p>
          <a:p>
            <a:r>
              <a:rPr lang="ru-RU" dirty="0"/>
              <a:t>4)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</a:t>
            </a:r>
            <a:r>
              <a:rPr lang="ru-RU" b="1" dirty="0" err="1"/>
              <a:t>голови</a:t>
            </a:r>
            <a:r>
              <a:rPr lang="ru-RU" b="1" dirty="0"/>
              <a:t> </a:t>
            </a:r>
            <a:r>
              <a:rPr lang="ru-RU" dirty="0"/>
              <a:t>(каски </a:t>
            </a:r>
            <a:r>
              <a:rPr lang="ru-RU" dirty="0" err="1"/>
              <a:t>загального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, каски для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землею, каски </a:t>
            </a:r>
            <a:r>
              <a:rPr lang="ru-RU" dirty="0" err="1"/>
              <a:t>спеціального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, </a:t>
            </a:r>
            <a:r>
              <a:rPr lang="ru-RU" dirty="0" err="1"/>
              <a:t>шоломи</a:t>
            </a:r>
            <a:r>
              <a:rPr lang="ru-RU" dirty="0"/>
              <a:t>, косинки);</a:t>
            </a:r>
          </a:p>
          <a:p>
            <a:r>
              <a:rPr lang="ru-RU" dirty="0"/>
              <a:t>5)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очей </a:t>
            </a:r>
            <a:r>
              <a:rPr lang="ru-RU" dirty="0"/>
              <a:t>та </a:t>
            </a:r>
            <a:r>
              <a:rPr lang="ru-RU" dirty="0" err="1"/>
              <a:t>обличчя</a:t>
            </a:r>
            <a:r>
              <a:rPr lang="ru-RU" dirty="0"/>
              <a:t> (</a:t>
            </a:r>
            <a:r>
              <a:rPr lang="ru-RU" dirty="0" err="1"/>
              <a:t>захисні</a:t>
            </a:r>
            <a:r>
              <a:rPr lang="ru-RU" dirty="0"/>
              <a:t> </a:t>
            </a:r>
            <a:r>
              <a:rPr lang="ru-RU" dirty="0" err="1"/>
              <a:t>окуляри</a:t>
            </a:r>
            <a:r>
              <a:rPr lang="ru-RU" dirty="0"/>
              <a:t> </a:t>
            </a:r>
            <a:r>
              <a:rPr lang="ru-RU" dirty="0" err="1"/>
              <a:t>відкритого</a:t>
            </a:r>
            <a:r>
              <a:rPr lang="ru-RU" dirty="0"/>
              <a:t> і </a:t>
            </a:r>
            <a:r>
              <a:rPr lang="ru-RU" dirty="0" err="1"/>
              <a:t>закритого</a:t>
            </a:r>
            <a:r>
              <a:rPr lang="ru-RU" dirty="0"/>
              <a:t> </a:t>
            </a:r>
            <a:r>
              <a:rPr lang="ru-RU" dirty="0" err="1"/>
              <a:t>типів</a:t>
            </a:r>
            <a:r>
              <a:rPr lang="ru-RU" dirty="0"/>
              <a:t>, </a:t>
            </a:r>
            <a:r>
              <a:rPr lang="ru-RU" dirty="0" err="1"/>
              <a:t>герметичні</a:t>
            </a:r>
            <a:r>
              <a:rPr lang="ru-RU" dirty="0"/>
              <a:t> та </a:t>
            </a:r>
            <a:r>
              <a:rPr lang="ru-RU" dirty="0" err="1"/>
              <a:t>металізовані</a:t>
            </a:r>
            <a:r>
              <a:rPr lang="ru-RU" dirty="0"/>
              <a:t> </a:t>
            </a:r>
            <a:r>
              <a:rPr lang="ru-RU" dirty="0" err="1"/>
              <a:t>окуляри</a:t>
            </a:r>
            <a:r>
              <a:rPr lang="ru-RU" dirty="0"/>
              <a:t>, </a:t>
            </a:r>
            <a:r>
              <a:rPr lang="ru-RU" dirty="0" err="1"/>
              <a:t>захисні</a:t>
            </a:r>
            <a:endParaRPr lang="ru-RU" dirty="0"/>
          </a:p>
          <a:p>
            <a:r>
              <a:rPr lang="ru-RU" dirty="0"/>
              <a:t>6)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захисту</a:t>
            </a:r>
            <a:r>
              <a:rPr lang="ru-RU" b="1" dirty="0"/>
              <a:t> </a:t>
            </a:r>
            <a:r>
              <a:rPr lang="ru-RU" b="1" dirty="0" err="1"/>
              <a:t>органів</a:t>
            </a:r>
            <a:r>
              <a:rPr lang="ru-RU" b="1" dirty="0"/>
              <a:t> слуху </a:t>
            </a:r>
            <a:r>
              <a:rPr lang="ru-RU" dirty="0"/>
              <a:t>(</a:t>
            </a:r>
            <a:r>
              <a:rPr lang="ru-RU" dirty="0" err="1"/>
              <a:t>шоломи</a:t>
            </a:r>
            <a:r>
              <a:rPr lang="ru-RU" dirty="0"/>
              <a:t>, </a:t>
            </a:r>
            <a:r>
              <a:rPr lang="ru-RU" dirty="0" err="1"/>
              <a:t>антифони</a:t>
            </a:r>
            <a:r>
              <a:rPr lang="ru-RU" dirty="0"/>
              <a:t>, вкладки).</a:t>
            </a:r>
          </a:p>
        </p:txBody>
      </p:sp>
    </p:spTree>
    <p:extLst>
      <p:ext uri="{BB962C8B-B14F-4D97-AF65-F5344CB8AC3E}">
        <p14:creationId xmlns:p14="http://schemas.microsoft.com/office/powerpoint/2010/main" val="24100879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Лікувально-профілактичні</a:t>
            </a:r>
            <a:r>
              <a:rPr lang="ru-RU" b="1" i="1" dirty="0"/>
              <a:t> заходи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</a:t>
            </a:r>
            <a:r>
              <a:rPr lang="ru-RU" b="1" i="1" dirty="0" err="1"/>
              <a:t>проведення</a:t>
            </a:r>
            <a:r>
              <a:rPr lang="ru-RU" b="1" i="1" dirty="0"/>
              <a:t> </a:t>
            </a:r>
            <a:r>
              <a:rPr lang="ru-RU" b="1" i="1" dirty="0" err="1"/>
              <a:t>періодичних</a:t>
            </a:r>
            <a:r>
              <a:rPr lang="ru-RU" b="1" i="1" dirty="0"/>
              <a:t> </a:t>
            </a:r>
            <a:r>
              <a:rPr lang="ru-RU" b="1" i="1" dirty="0" err="1"/>
              <a:t>профілактичних</a:t>
            </a:r>
            <a:r>
              <a:rPr lang="ru-RU" b="1" i="1" dirty="0"/>
              <a:t> </a:t>
            </a:r>
            <a:r>
              <a:rPr lang="ru-RU" b="1" i="1" dirty="0" err="1"/>
              <a:t>медичних</a:t>
            </a:r>
            <a:r>
              <a:rPr lang="ru-RU" b="1" i="1" dirty="0"/>
              <a:t> </a:t>
            </a:r>
            <a:r>
              <a:rPr lang="ru-RU" b="1" i="1" dirty="0" err="1"/>
              <a:t>оглядів</a:t>
            </a:r>
            <a:r>
              <a:rPr lang="ru-RU" dirty="0"/>
              <a:t>:</a:t>
            </a:r>
          </a:p>
          <a:p>
            <a:r>
              <a:rPr lang="ru-RU" dirty="0"/>
              <a:t>2) </a:t>
            </a:r>
            <a:r>
              <a:rPr lang="ru-RU" b="1" i="1" dirty="0" err="1"/>
              <a:t>організація</a:t>
            </a:r>
            <a:r>
              <a:rPr lang="ru-RU" b="1" i="1" dirty="0"/>
              <a:t> </a:t>
            </a:r>
            <a:r>
              <a:rPr lang="ru-RU" b="1" i="1" dirty="0" err="1"/>
              <a:t>лікувально-профілактичного</a:t>
            </a:r>
            <a:r>
              <a:rPr lang="ru-RU" b="1" i="1" dirty="0"/>
              <a:t> </a:t>
            </a:r>
            <a:r>
              <a:rPr lang="ru-RU" b="1" i="1" dirty="0" err="1"/>
              <a:t>харчування</a:t>
            </a:r>
            <a:r>
              <a:rPr lang="ru-RU" b="1" i="1" dirty="0"/>
              <a:t> </a:t>
            </a:r>
            <a:r>
              <a:rPr lang="ru-RU" b="1" i="1" dirty="0" err="1"/>
              <a:t>робітників</a:t>
            </a:r>
            <a:r>
              <a:rPr lang="ru-RU" dirty="0"/>
              <a:t>, до </a:t>
            </a:r>
            <a:r>
              <a:rPr lang="ru-RU" dirty="0" err="1"/>
              <a:t>головних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належать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з травного каналу в </a:t>
            </a:r>
            <a:r>
              <a:rPr lang="ru-RU" dirty="0" err="1"/>
              <a:t>організм</a:t>
            </a:r>
            <a:r>
              <a:rPr lang="ru-RU" dirty="0"/>
              <a:t>, </a:t>
            </a:r>
            <a:r>
              <a:rPr lang="ru-RU" dirty="0" err="1"/>
              <a:t>прискорення</a:t>
            </a:r>
            <a:r>
              <a:rPr lang="ru-RU" dirty="0"/>
              <a:t> </a:t>
            </a:r>
            <a:r>
              <a:rPr lang="ru-RU" dirty="0" err="1"/>
              <a:t>виведення</a:t>
            </a:r>
            <a:r>
              <a:rPr lang="ru-RU" dirty="0"/>
              <a:t>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з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резистентності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і систем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шкідливого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прискорення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уповільнення</a:t>
            </a:r>
            <a:r>
              <a:rPr lang="ru-RU" dirty="0"/>
              <a:t> </a:t>
            </a:r>
            <a:r>
              <a:rPr lang="ru-RU" dirty="0" err="1"/>
              <a:t>метаболізму</a:t>
            </a:r>
            <a:r>
              <a:rPr lang="ru-RU" dirty="0"/>
              <a:t>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b="1" i="1" dirty="0" err="1"/>
              <a:t>організація</a:t>
            </a:r>
            <a:r>
              <a:rPr lang="ru-RU" b="1" i="1" dirty="0"/>
              <a:t> санаторно-курортного </a:t>
            </a:r>
            <a:r>
              <a:rPr lang="ru-RU" b="1" i="1" dirty="0" err="1"/>
              <a:t>лікування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санаторії</a:t>
            </a:r>
            <a:r>
              <a:rPr lang="ru-RU" dirty="0"/>
              <a:t>- </a:t>
            </a:r>
            <a:r>
              <a:rPr lang="ru-RU" dirty="0" err="1"/>
              <a:t>профілакторії</a:t>
            </a:r>
            <a:r>
              <a:rPr lang="ru-RU" dirty="0"/>
              <a:t>, </a:t>
            </a:r>
            <a:r>
              <a:rPr lang="ru-RU" dirty="0" err="1"/>
              <a:t>пансіонати</a:t>
            </a:r>
            <a:r>
              <a:rPr lang="ru-RU" dirty="0"/>
              <a:t>, </a:t>
            </a:r>
            <a:r>
              <a:rPr lang="ru-RU" dirty="0" err="1"/>
              <a:t>бази</a:t>
            </a:r>
            <a:r>
              <a:rPr lang="ru-RU" dirty="0"/>
              <a:t> </a:t>
            </a:r>
            <a:r>
              <a:rPr lang="ru-RU" dirty="0" err="1"/>
              <a:t>відпочинку</a:t>
            </a:r>
            <a:r>
              <a:rPr lang="ru-RU" dirty="0"/>
              <a:t>);</a:t>
            </a:r>
          </a:p>
          <a:p>
            <a:r>
              <a:rPr lang="ru-RU" dirty="0"/>
              <a:t>4) </a:t>
            </a:r>
            <a:r>
              <a:rPr lang="ru-RU" b="1" i="1" dirty="0" err="1"/>
              <a:t>впровадження</a:t>
            </a:r>
            <a:r>
              <a:rPr lang="ru-RU" b="1" i="1" dirty="0"/>
              <a:t> </a:t>
            </a:r>
            <a:r>
              <a:rPr lang="ru-RU" b="1" i="1" dirty="0" err="1"/>
              <a:t>профілактичних</a:t>
            </a:r>
            <a:r>
              <a:rPr lang="ru-RU" b="1" i="1" dirty="0"/>
              <a:t> </a:t>
            </a:r>
            <a:r>
              <a:rPr lang="ru-RU" b="1" i="1" dirty="0" err="1"/>
              <a:t>заходів</a:t>
            </a:r>
            <a:r>
              <a:rPr lang="ru-RU" b="1" i="1" dirty="0"/>
              <a:t> </a:t>
            </a:r>
            <a:r>
              <a:rPr lang="ru-RU" b="1" i="1" dirty="0" err="1"/>
              <a:t>оздоровчого</a:t>
            </a:r>
            <a:r>
              <a:rPr lang="ru-RU" b="1" i="1" dirty="0"/>
              <a:t> </a:t>
            </a:r>
            <a:r>
              <a:rPr lang="ru-RU" b="1" i="1" dirty="0" err="1"/>
              <a:t>спрямування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виробнича</a:t>
            </a:r>
            <a:r>
              <a:rPr lang="ru-RU" dirty="0"/>
              <a:t> </a:t>
            </a:r>
            <a:r>
              <a:rPr lang="ru-RU" dirty="0" err="1"/>
              <a:t>гімнастика</a:t>
            </a:r>
            <a:r>
              <a:rPr lang="ru-RU" dirty="0"/>
              <a:t>, </a:t>
            </a:r>
            <a:r>
              <a:rPr lang="ru-RU" dirty="0" err="1"/>
              <a:t>тренажерні</a:t>
            </a:r>
            <a:r>
              <a:rPr lang="ru-RU" dirty="0"/>
              <a:t> </a:t>
            </a:r>
            <a:r>
              <a:rPr lang="ru-RU" dirty="0" err="1"/>
              <a:t>пристосування</a:t>
            </a:r>
            <a:r>
              <a:rPr lang="ru-RU" dirty="0"/>
              <a:t>, </a:t>
            </a:r>
            <a:r>
              <a:rPr lang="ru-RU" dirty="0" err="1"/>
              <a:t>ультрафіолетове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, </a:t>
            </a:r>
            <a:r>
              <a:rPr lang="ru-RU" dirty="0" err="1"/>
              <a:t>вітамінотерапія</a:t>
            </a:r>
            <a:r>
              <a:rPr lang="ru-RU" dirty="0"/>
              <a:t>, </a:t>
            </a:r>
            <a:r>
              <a:rPr lang="ru-RU" dirty="0" err="1"/>
              <a:t>психологічне</a:t>
            </a:r>
            <a:r>
              <a:rPr lang="ru-RU" dirty="0"/>
              <a:t> </a:t>
            </a:r>
            <a:r>
              <a:rPr lang="ru-RU" dirty="0" err="1"/>
              <a:t>розвантаження</a:t>
            </a:r>
            <a:r>
              <a:rPr lang="ru-RU" dirty="0"/>
              <a:t> і т.п.).</a:t>
            </a:r>
          </a:p>
        </p:txBody>
      </p:sp>
    </p:spTree>
    <p:extLst>
      <p:ext uri="{BB962C8B-B14F-4D97-AF65-F5344CB8AC3E}">
        <p14:creationId xmlns:p14="http://schemas.microsoft.com/office/powerpoint/2010/main" val="24408826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/>
              <a:t>Системи</a:t>
            </a:r>
            <a:r>
              <a:rPr lang="ru-RU" b="1" i="1" dirty="0"/>
              <a:t> </a:t>
            </a:r>
            <a:r>
              <a:rPr lang="ru-RU" b="1" i="1" dirty="0" err="1"/>
              <a:t>поліпшення</a:t>
            </a:r>
            <a:r>
              <a:rPr lang="ru-RU" b="1" i="1" dirty="0"/>
              <a:t> </a:t>
            </a:r>
            <a:r>
              <a:rPr lang="ru-RU" b="1" i="1" dirty="0" err="1"/>
              <a:t>руху</a:t>
            </a:r>
            <a:r>
              <a:rPr lang="ru-RU" b="1" i="1" dirty="0"/>
              <a:t> </a:t>
            </a:r>
            <a:r>
              <a:rPr lang="ru-RU" b="1" i="1" dirty="0" err="1"/>
              <a:t>повітря</a:t>
            </a:r>
            <a:r>
              <a:rPr lang="ru-RU" b="1" i="1" dirty="0"/>
              <a:t> в </a:t>
            </a:r>
            <a:r>
              <a:rPr lang="ru-RU" b="1" i="1" dirty="0" err="1"/>
              <a:t>приміщенні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Важливим</a:t>
            </a:r>
            <a:r>
              <a:rPr lang="ru-RU" dirty="0"/>
              <a:t> і </a:t>
            </a:r>
            <a:r>
              <a:rPr lang="ru-RU" dirty="0" err="1"/>
              <a:t>ефективним</a:t>
            </a:r>
            <a:r>
              <a:rPr lang="ru-RU" dirty="0"/>
              <a:t> </a:t>
            </a:r>
            <a:r>
              <a:rPr lang="ru-RU" dirty="0" err="1"/>
              <a:t>засобом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є </a:t>
            </a:r>
            <a:r>
              <a:rPr lang="ru-RU" b="1" i="1" dirty="0" err="1"/>
              <a:t>вентиляція</a:t>
            </a:r>
            <a:r>
              <a:rPr lang="ru-RU" dirty="0"/>
              <a:t>. Регулярна </a:t>
            </a:r>
            <a:r>
              <a:rPr lang="ru-RU" dirty="0" err="1"/>
              <a:t>вентиляція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і </a:t>
            </a:r>
            <a:r>
              <a:rPr lang="ru-RU" dirty="0" err="1"/>
              <a:t>громадських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своєчасне</a:t>
            </a:r>
            <a:r>
              <a:rPr lang="ru-RU" dirty="0"/>
              <a:t>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надлишку</a:t>
            </a:r>
            <a:r>
              <a:rPr lang="ru-RU" dirty="0"/>
              <a:t> тепла, </a:t>
            </a:r>
            <a:r>
              <a:rPr lang="ru-RU" dirty="0" err="1"/>
              <a:t>вологи</a:t>
            </a:r>
            <a:r>
              <a:rPr lang="ru-RU" dirty="0"/>
              <a:t> га </a:t>
            </a:r>
            <a:r>
              <a:rPr lang="ru-RU" dirty="0" err="1"/>
              <a:t>шкідливих</a:t>
            </a:r>
            <a:r>
              <a:rPr lang="ru-RU" dirty="0"/>
              <a:t> </a:t>
            </a:r>
            <a:r>
              <a:rPr lang="ru-RU" dirty="0" err="1"/>
              <a:t>газоподібних</a:t>
            </a:r>
            <a:r>
              <a:rPr lang="ru-RU" dirty="0"/>
              <a:t> </a:t>
            </a:r>
            <a:r>
              <a:rPr lang="ru-RU" dirty="0" err="1"/>
              <a:t>домішок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скупчуються</a:t>
            </a:r>
            <a:r>
              <a:rPr lang="ru-RU" dirty="0"/>
              <a:t> в </a:t>
            </a:r>
            <a:r>
              <a:rPr lang="ru-RU" dirty="0" err="1"/>
              <a:t>повітрі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людей та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побутових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. </a:t>
            </a:r>
            <a:r>
              <a:rPr lang="ru-RU" dirty="0" err="1"/>
              <a:t>Повітря</a:t>
            </a:r>
            <a:r>
              <a:rPr lang="ru-RU" dirty="0"/>
              <a:t> погано </a:t>
            </a:r>
            <a:r>
              <a:rPr lang="ru-RU" dirty="0" err="1"/>
              <a:t>вентильованого</a:t>
            </a:r>
            <a:r>
              <a:rPr lang="ru-RU" dirty="0"/>
              <a:t> </a:t>
            </a:r>
            <a:r>
              <a:rPr lang="ru-RU" dirty="0" err="1"/>
              <a:t>житла</a:t>
            </a:r>
            <a:r>
              <a:rPr lang="ru-RU" dirty="0"/>
              <a:t> </a:t>
            </a:r>
            <a:r>
              <a:rPr lang="ru-RU" dirty="0" err="1"/>
              <a:t>мас</a:t>
            </a:r>
            <a:r>
              <a:rPr lang="ru-RU" dirty="0"/>
              <a:t> </a:t>
            </a:r>
            <a:r>
              <a:rPr lang="ru-RU" dirty="0" err="1"/>
              <a:t>шкідливий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стан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викликаючи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погіршуючи</a:t>
            </a:r>
            <a:r>
              <a:rPr lang="ru-RU" dirty="0"/>
              <a:t>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нирок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Тривале</a:t>
            </a:r>
            <a:r>
              <a:rPr lang="ru-RU" dirty="0"/>
              <a:t> </a:t>
            </a:r>
            <a:r>
              <a:rPr lang="ru-RU" dirty="0" err="1"/>
              <a:t>вдихання</a:t>
            </a:r>
            <a:r>
              <a:rPr lang="ru-RU" dirty="0"/>
              <a:t> такого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суттєво</a:t>
            </a:r>
            <a:r>
              <a:rPr lang="ru-RU" dirty="0"/>
              <a:t>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нервову</a:t>
            </a:r>
            <a:r>
              <a:rPr lang="ru-RU" dirty="0"/>
              <a:t> систему і </a:t>
            </a:r>
            <a:r>
              <a:rPr lang="ru-RU" dirty="0" err="1"/>
              <a:t>загальне</a:t>
            </a:r>
            <a:r>
              <a:rPr lang="ru-RU" dirty="0"/>
              <a:t> </a:t>
            </a:r>
            <a:r>
              <a:rPr lang="ru-RU" dirty="0" err="1"/>
              <a:t>самопочуття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(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втрата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працездатності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</a:t>
            </a:r>
          </a:p>
          <a:p>
            <a:endParaRPr lang="ru-RU" dirty="0"/>
          </a:p>
          <a:p>
            <a:r>
              <a:rPr lang="ru-RU" b="1" i="1" dirty="0" err="1"/>
              <a:t>Повітрообмін</a:t>
            </a:r>
            <a:r>
              <a:rPr lang="ru-RU" dirty="0"/>
              <a:t> в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відбуватися</a:t>
            </a:r>
            <a:r>
              <a:rPr lang="ru-RU" dirty="0"/>
              <a:t> як </a:t>
            </a:r>
            <a:r>
              <a:rPr lang="ru-RU" b="1" i="1" dirty="0" err="1" smtClean="0"/>
              <a:t>неорганізованим</a:t>
            </a:r>
            <a:r>
              <a:rPr lang="ru-RU" b="1" i="1" dirty="0" smtClean="0"/>
              <a:t> </a:t>
            </a:r>
            <a:r>
              <a:rPr lang="ru-RU" dirty="0"/>
              <a:t>(</a:t>
            </a:r>
            <a:r>
              <a:rPr lang="ru-RU" dirty="0" err="1"/>
              <a:t>природна</a:t>
            </a:r>
            <a:r>
              <a:rPr lang="ru-RU" dirty="0"/>
              <a:t> </a:t>
            </a:r>
            <a:r>
              <a:rPr lang="ru-RU" dirty="0" err="1"/>
              <a:t>вентиляція</a:t>
            </a:r>
            <a:r>
              <a:rPr lang="ru-RU" dirty="0" smtClean="0"/>
              <a:t>), </a:t>
            </a:r>
            <a:r>
              <a:rPr lang="ru-RU" dirty="0"/>
              <a:t>так і </a:t>
            </a:r>
            <a:r>
              <a:rPr lang="ru-RU" b="1" i="1" dirty="0" err="1"/>
              <a:t>організованим</a:t>
            </a:r>
            <a:r>
              <a:rPr lang="ru-RU" dirty="0"/>
              <a:t> шляхом (</a:t>
            </a:r>
            <a:r>
              <a:rPr lang="ru-RU" dirty="0" err="1"/>
              <a:t>штучна</a:t>
            </a:r>
            <a:r>
              <a:rPr lang="ru-RU" dirty="0"/>
              <a:t> </a:t>
            </a:r>
            <a:r>
              <a:rPr lang="ru-RU" dirty="0" err="1"/>
              <a:t>вентизяція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779015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 err="1"/>
              <a:t>Неорганізований</a:t>
            </a:r>
            <a:r>
              <a:rPr lang="ru-RU" b="1" i="1" dirty="0"/>
              <a:t> </a:t>
            </a:r>
            <a:r>
              <a:rPr lang="ru-RU" b="1" i="1" dirty="0" err="1"/>
              <a:t>повітрообмін</a:t>
            </a:r>
            <a:r>
              <a:rPr lang="ru-RU" b="1" i="1" dirty="0"/>
              <a:t> (</a:t>
            </a:r>
            <a:r>
              <a:rPr lang="ru-RU" b="1" i="1" dirty="0" err="1"/>
              <a:t>природна</a:t>
            </a:r>
            <a:r>
              <a:rPr lang="ru-RU" b="1" i="1" dirty="0"/>
              <a:t> </a:t>
            </a:r>
            <a:r>
              <a:rPr lang="ru-RU" b="1" i="1" dirty="0" err="1"/>
              <a:t>вентиляція</a:t>
            </a:r>
            <a:r>
              <a:rPr lang="ru-RU" b="1" i="1" dirty="0"/>
              <a:t>) </a:t>
            </a:r>
            <a:r>
              <a:rPr lang="ru-RU" dirty="0" err="1"/>
              <a:t>здійснюється</a:t>
            </a:r>
            <a:r>
              <a:rPr lang="ru-RU" dirty="0"/>
              <a:t> шляхом природного </a:t>
            </a:r>
            <a:r>
              <a:rPr lang="ru-RU" dirty="0" err="1"/>
              <a:t>проникнення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через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щілини</a:t>
            </a:r>
            <a:r>
              <a:rPr lang="ru-RU" dirty="0"/>
              <a:t> та </a:t>
            </a:r>
            <a:r>
              <a:rPr lang="ru-RU" dirty="0" err="1"/>
              <a:t>нещільності</a:t>
            </a:r>
            <a:r>
              <a:rPr lang="ru-RU" dirty="0"/>
              <a:t> у </a:t>
            </a:r>
            <a:r>
              <a:rPr lang="ru-RU" dirty="0" err="1"/>
              <a:t>вікнах</a:t>
            </a:r>
            <a:r>
              <a:rPr lang="ru-RU" dirty="0"/>
              <a:t>, дверях і </a:t>
            </a:r>
            <a:r>
              <a:rPr lang="ru-RU" dirty="0" err="1"/>
              <a:t>частково</a:t>
            </a:r>
            <a:r>
              <a:rPr lang="ru-RU" dirty="0"/>
              <a:t> через пори </a:t>
            </a:r>
            <a:r>
              <a:rPr lang="ru-RU" dirty="0" err="1"/>
              <a:t>будівельних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в </a:t>
            </a:r>
            <a:r>
              <a:rPr lang="ru-RU" dirty="0" err="1"/>
              <a:t>приміщення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провітрюванням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відкритих</a:t>
            </a:r>
            <a:r>
              <a:rPr lang="ru-RU" dirty="0"/>
              <a:t> </a:t>
            </a:r>
            <a:r>
              <a:rPr lang="ru-RU" dirty="0" err="1"/>
              <a:t>вікон</a:t>
            </a:r>
            <a:r>
              <a:rPr lang="ru-RU" dirty="0"/>
              <a:t>, </a:t>
            </a:r>
            <a:r>
              <a:rPr lang="ru-RU" dirty="0" err="1"/>
              <a:t>кватирок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отворів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влаштовуються</a:t>
            </a:r>
            <a:r>
              <a:rPr lang="ru-RU" dirty="0"/>
              <a:t> для </a:t>
            </a:r>
            <a:r>
              <a:rPr lang="ru-RU" dirty="0" err="1"/>
              <a:t>посилення</a:t>
            </a:r>
            <a:r>
              <a:rPr lang="ru-RU" dirty="0"/>
              <a:t> природного </a:t>
            </a:r>
            <a:r>
              <a:rPr lang="ru-RU" dirty="0" err="1"/>
              <a:t>повітрообміну</a:t>
            </a:r>
            <a:r>
              <a:rPr lang="ru-RU" dirty="0"/>
              <a:t>.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різниці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і </a:t>
            </a:r>
            <a:r>
              <a:rPr lang="ru-RU" dirty="0" err="1"/>
              <a:t>кімнатного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та </a:t>
            </a:r>
            <a:r>
              <a:rPr lang="ru-RU" dirty="0" err="1"/>
              <a:t>тиску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інтенсивний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при </a:t>
            </a:r>
            <a:r>
              <a:rPr lang="ru-RU" dirty="0" err="1"/>
              <a:t>відкритій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забудови</a:t>
            </a:r>
            <a:r>
              <a:rPr lang="ru-RU" dirty="0"/>
              <a:t>, коли </a:t>
            </a:r>
            <a:r>
              <a:rPr lang="ru-RU" dirty="0" err="1"/>
              <a:t>будинки</a:t>
            </a:r>
            <a:r>
              <a:rPr lang="ru-RU" dirty="0"/>
              <a:t> </a:t>
            </a:r>
            <a:r>
              <a:rPr lang="ru-RU" dirty="0" err="1"/>
              <a:t>віддалені</a:t>
            </a:r>
            <a:r>
              <a:rPr lang="ru-RU" dirty="0"/>
              <a:t> один </a:t>
            </a:r>
            <a:r>
              <a:rPr lang="ru-RU" dirty="0" err="1"/>
              <a:t>від</a:t>
            </a:r>
            <a:r>
              <a:rPr lang="ru-RU" dirty="0"/>
              <a:t> одного і в </a:t>
            </a:r>
            <a:r>
              <a:rPr lang="ru-RU" dirty="0" err="1"/>
              <a:t>повітрообміні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чотири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, а </a:t>
            </a:r>
            <a:r>
              <a:rPr lang="ru-RU" dirty="0" err="1"/>
              <a:t>кімнати</a:t>
            </a:r>
            <a:r>
              <a:rPr lang="ru-RU" dirty="0"/>
              <a:t> </a:t>
            </a:r>
            <a:r>
              <a:rPr lang="ru-RU" dirty="0" err="1"/>
              <a:t>розташовані</a:t>
            </a:r>
            <a:r>
              <a:rPr lang="ru-RU" dirty="0"/>
              <a:t> по </a:t>
            </a:r>
            <a:r>
              <a:rPr lang="ru-RU" dirty="0" err="1"/>
              <a:t>двом</a:t>
            </a:r>
            <a:r>
              <a:rPr lang="ru-RU" dirty="0"/>
              <a:t> </a:t>
            </a:r>
            <a:r>
              <a:rPr lang="ru-RU" dirty="0" err="1"/>
              <a:t>протилежним</a:t>
            </a:r>
            <a:r>
              <a:rPr lang="ru-RU" dirty="0"/>
              <a:t> фасадам,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наскрізне</a:t>
            </a:r>
            <a:r>
              <a:rPr lang="ru-RU" dirty="0"/>
              <a:t> </a:t>
            </a:r>
            <a:r>
              <a:rPr lang="ru-RU" dirty="0" err="1"/>
              <a:t>провітрювання</a:t>
            </a:r>
            <a:r>
              <a:rPr lang="ru-RU" dirty="0"/>
              <a:t>. </a:t>
            </a:r>
            <a:r>
              <a:rPr lang="ru-RU" dirty="0" err="1"/>
              <a:t>Повітрообмін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інфільтрації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0,5-0,75 – </a:t>
            </a:r>
            <a:r>
              <a:rPr lang="ru-RU" dirty="0" err="1"/>
              <a:t>кратний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 </a:t>
            </a:r>
            <a:r>
              <a:rPr lang="ru-RU" dirty="0" err="1"/>
              <a:t>години</a:t>
            </a:r>
            <a:r>
              <a:rPr lang="ru-RU" dirty="0"/>
              <a:t>. Так як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недостатньо</a:t>
            </a:r>
            <a:r>
              <a:rPr lang="ru-RU" dirty="0"/>
              <a:t>, то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кватирки</a:t>
            </a:r>
            <a:r>
              <a:rPr lang="ru-RU" dirty="0"/>
              <a:t> і фрамуги,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відкидаються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кутом 45° </a:t>
            </a:r>
            <a:r>
              <a:rPr lang="ru-RU" dirty="0" err="1"/>
              <a:t>всередину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багатоповерхових</a:t>
            </a:r>
            <a:r>
              <a:rPr lang="ru-RU" dirty="0"/>
              <a:t> </a:t>
            </a:r>
            <a:r>
              <a:rPr lang="ru-RU" dirty="0" err="1"/>
              <a:t>будівлях</a:t>
            </a:r>
            <a:r>
              <a:rPr lang="ru-RU" dirty="0"/>
              <a:t> для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природної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у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стінах</a:t>
            </a:r>
            <a:r>
              <a:rPr lang="ru-RU" dirty="0"/>
              <a:t> </a:t>
            </a:r>
            <a:r>
              <a:rPr lang="ru-RU" dirty="0" err="1"/>
              <a:t>влаштовують</a:t>
            </a:r>
            <a:r>
              <a:rPr lang="ru-RU" dirty="0"/>
              <a:t> </a:t>
            </a:r>
            <a:r>
              <a:rPr lang="ru-RU" dirty="0" err="1"/>
              <a:t>витяжні</a:t>
            </a:r>
            <a:r>
              <a:rPr lang="ru-RU" dirty="0"/>
              <a:t> канали, у </a:t>
            </a:r>
            <a:r>
              <a:rPr lang="ru-RU" dirty="0" err="1"/>
              <a:t>верхній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</a:t>
            </a:r>
            <a:r>
              <a:rPr lang="ru-RU" dirty="0" err="1"/>
              <a:t>приймальні</a:t>
            </a:r>
            <a:r>
              <a:rPr lang="ru-RU" dirty="0"/>
              <a:t> отвори. Канали </a:t>
            </a:r>
            <a:r>
              <a:rPr lang="ru-RU" dirty="0" err="1"/>
              <a:t>виводять</a:t>
            </a:r>
            <a:r>
              <a:rPr lang="ru-RU" dirty="0"/>
              <a:t> на горище у </a:t>
            </a:r>
            <a:r>
              <a:rPr lang="ru-RU" dirty="0" err="1"/>
              <a:t>витяжну</a:t>
            </a:r>
            <a:r>
              <a:rPr lang="ru-RU" dirty="0"/>
              <a:t> шахту, з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поступає</a:t>
            </a:r>
            <a:r>
              <a:rPr lang="ru-RU" dirty="0"/>
              <a:t> </a:t>
            </a:r>
            <a:r>
              <a:rPr lang="ru-RU" dirty="0" err="1"/>
              <a:t>назовні</a:t>
            </a:r>
            <a:r>
              <a:rPr lang="ru-RU" dirty="0"/>
              <a:t>. </a:t>
            </a:r>
            <a:r>
              <a:rPr lang="ru-RU" dirty="0" err="1"/>
              <a:t>Ця</a:t>
            </a:r>
            <a:r>
              <a:rPr lang="ru-RU" dirty="0"/>
              <a:t> система </a:t>
            </a:r>
            <a:r>
              <a:rPr lang="ru-RU" dirty="0" err="1"/>
              <a:t>вентиляції</a:t>
            </a:r>
            <a:r>
              <a:rPr lang="ru-RU" dirty="0"/>
              <a:t> </a:t>
            </a:r>
            <a:r>
              <a:rPr lang="ru-RU" dirty="0" err="1"/>
              <a:t>працює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природній</a:t>
            </a:r>
            <a:r>
              <a:rPr lang="ru-RU" dirty="0"/>
              <a:t> </a:t>
            </a:r>
            <a:r>
              <a:rPr lang="ru-RU" dirty="0" err="1"/>
              <a:t>тязі</a:t>
            </a:r>
            <a:r>
              <a:rPr lang="ru-RU" dirty="0"/>
              <a:t>, яка </a:t>
            </a:r>
            <a:r>
              <a:rPr lang="ru-RU" dirty="0" err="1"/>
              <a:t>утворюється</a:t>
            </a:r>
            <a:r>
              <a:rPr lang="ru-RU" dirty="0"/>
              <a:t> в каналах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температурної</a:t>
            </a:r>
            <a:r>
              <a:rPr lang="ru-RU" dirty="0"/>
              <a:t> </a:t>
            </a:r>
            <a:r>
              <a:rPr lang="ru-RU" dirty="0" err="1"/>
              <a:t>різниці</a:t>
            </a:r>
            <a:r>
              <a:rPr lang="ru-RU" dirty="0"/>
              <a:t> та перепаду </a:t>
            </a:r>
            <a:r>
              <a:rPr lang="ru-RU" dirty="0" err="1"/>
              <a:t>тиску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рух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теплого </a:t>
            </a:r>
            <a:r>
              <a:rPr lang="ru-RU" dirty="0" err="1"/>
              <a:t>кімнатного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вгору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15048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462" y="553792"/>
            <a:ext cx="10035218" cy="5315302"/>
          </a:xfrm>
        </p:spPr>
        <p:txBody>
          <a:bodyPr/>
          <a:lstStyle/>
          <a:p>
            <a:r>
              <a:rPr lang="ru-RU" b="1" i="1" dirty="0" err="1"/>
              <a:t>Організована</a:t>
            </a:r>
            <a:r>
              <a:rPr lang="ru-RU" b="1" i="1" dirty="0"/>
              <a:t> </a:t>
            </a:r>
            <a:r>
              <a:rPr lang="ru-RU" b="1" i="1" dirty="0" err="1"/>
              <a:t>вентиляція</a:t>
            </a:r>
            <a:r>
              <a:rPr lang="ru-RU" b="1" i="1" dirty="0"/>
              <a:t> (</a:t>
            </a:r>
            <a:r>
              <a:rPr lang="ru-RU" b="1" i="1" dirty="0" err="1"/>
              <a:t>штучна</a:t>
            </a:r>
            <a:r>
              <a:rPr lang="ru-RU" b="1" i="1" dirty="0"/>
              <a:t> </a:t>
            </a:r>
            <a:r>
              <a:rPr lang="ru-RU" b="1" i="1" dirty="0" err="1"/>
              <a:t>вентиляція</a:t>
            </a:r>
            <a:r>
              <a:rPr lang="ru-RU" b="1" i="1" dirty="0"/>
              <a:t>)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використанню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пристосувань</a:t>
            </a:r>
            <a:r>
              <a:rPr lang="ru-RU" dirty="0"/>
              <a:t>. </a:t>
            </a:r>
            <a:r>
              <a:rPr lang="ru-RU" dirty="0" err="1"/>
              <a:t>Вентиляція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i="1" u="sng" dirty="0" err="1"/>
              <a:t>місцевою</a:t>
            </a:r>
            <a:r>
              <a:rPr lang="ru-RU" i="1" u="sng" dirty="0"/>
              <a:t> </a:t>
            </a:r>
            <a:r>
              <a:rPr lang="ru-RU" dirty="0"/>
              <a:t>– для одного </a:t>
            </a:r>
            <a:r>
              <a:rPr lang="ru-RU" dirty="0" err="1"/>
              <a:t>приміщення</a:t>
            </a:r>
            <a:r>
              <a:rPr lang="ru-RU" dirty="0"/>
              <a:t> та </a:t>
            </a:r>
            <a:r>
              <a:rPr lang="ru-RU" i="1" u="sng" dirty="0"/>
              <a:t>центральною</a:t>
            </a:r>
            <a:r>
              <a:rPr lang="ru-RU" dirty="0"/>
              <a:t> – для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будинку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Для </a:t>
            </a:r>
            <a:r>
              <a:rPr lang="ru-RU" dirty="0" err="1"/>
              <a:t>місцевої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електровентилятори</a:t>
            </a:r>
            <a:r>
              <a:rPr lang="ru-RU" dirty="0"/>
              <a:t> </a:t>
            </a:r>
            <a:r>
              <a:rPr lang="ru-RU" dirty="0" err="1"/>
              <a:t>припливної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витяжної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встановлюють</a:t>
            </a:r>
            <a:r>
              <a:rPr lang="ru-RU" dirty="0"/>
              <a:t> у </a:t>
            </a:r>
            <a:r>
              <a:rPr lang="ru-RU" dirty="0" err="1"/>
              <a:t>вікнах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отворах</a:t>
            </a:r>
            <a:r>
              <a:rPr lang="ru-RU" dirty="0"/>
              <a:t> </a:t>
            </a:r>
            <a:r>
              <a:rPr lang="ru-RU" dirty="0" err="1"/>
              <a:t>стін</a:t>
            </a:r>
            <a:r>
              <a:rPr lang="ru-RU" dirty="0"/>
              <a:t>. У </a:t>
            </a:r>
            <a:r>
              <a:rPr lang="ru-RU" dirty="0" err="1"/>
              <a:t>громадських</a:t>
            </a:r>
            <a:r>
              <a:rPr lang="ru-RU" dirty="0"/>
              <a:t> </a:t>
            </a:r>
            <a:r>
              <a:rPr lang="ru-RU" dirty="0" err="1"/>
              <a:t>будівлях</a:t>
            </a:r>
            <a:r>
              <a:rPr lang="ru-RU" dirty="0"/>
              <a:t> вони </a:t>
            </a:r>
            <a:r>
              <a:rPr lang="ru-RU" dirty="0" err="1"/>
              <a:t>розраховані</a:t>
            </a:r>
            <a:r>
              <a:rPr lang="ru-RU" dirty="0"/>
              <a:t>, </a:t>
            </a:r>
            <a:r>
              <a:rPr lang="ru-RU" dirty="0" err="1"/>
              <a:t>головним</a:t>
            </a:r>
            <a:r>
              <a:rPr lang="ru-RU" dirty="0"/>
              <a:t> чином, на </a:t>
            </a:r>
            <a:r>
              <a:rPr lang="ru-RU" dirty="0" err="1"/>
              <a:t>короткочасну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. В </a:t>
            </a:r>
            <a:r>
              <a:rPr lang="ru-RU" dirty="0" err="1"/>
              <a:t>аудиторіях</a:t>
            </a:r>
            <a:r>
              <a:rPr lang="ru-RU" dirty="0"/>
              <a:t>, </a:t>
            </a:r>
            <a:r>
              <a:rPr lang="ru-RU" dirty="0" err="1"/>
              <a:t>спортивних</a:t>
            </a:r>
            <a:r>
              <a:rPr lang="ru-RU" dirty="0"/>
              <a:t> залах </a:t>
            </a:r>
            <a:r>
              <a:rPr lang="ru-RU" dirty="0" err="1"/>
              <a:t>вентилятори</a:t>
            </a:r>
            <a:r>
              <a:rPr lang="ru-RU" dirty="0"/>
              <a:t> </a:t>
            </a:r>
            <a:r>
              <a:rPr lang="ru-RU" dirty="0" err="1"/>
              <a:t>працюють</a:t>
            </a:r>
            <a:r>
              <a:rPr lang="ru-RU" dirty="0"/>
              <a:t> в </a:t>
            </a:r>
            <a:r>
              <a:rPr lang="ru-RU" dirty="0" err="1"/>
              <a:t>перервах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заняттями</a:t>
            </a:r>
            <a:r>
              <a:rPr lang="ru-RU" dirty="0"/>
              <a:t>, а в </a:t>
            </a:r>
            <a:r>
              <a:rPr lang="ru-RU" dirty="0" err="1"/>
              <a:t>ряді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з </a:t>
            </a:r>
            <a:r>
              <a:rPr lang="ru-RU" dirty="0" err="1"/>
              <a:t>забрудненим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 – </a:t>
            </a:r>
            <a:r>
              <a:rPr lang="ru-RU" dirty="0" err="1"/>
              <a:t>періодично</a:t>
            </a:r>
            <a:r>
              <a:rPr lang="ru-RU" dirty="0"/>
              <a:t>. На </a:t>
            </a:r>
            <a:r>
              <a:rPr lang="ru-RU" dirty="0" err="1"/>
              <a:t>виробництві</a:t>
            </a:r>
            <a:r>
              <a:rPr lang="ru-RU" dirty="0"/>
              <a:t> вони </a:t>
            </a:r>
            <a:r>
              <a:rPr lang="ru-RU" dirty="0" err="1"/>
              <a:t>функціонують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тривалий</a:t>
            </a:r>
            <a:r>
              <a:rPr lang="ru-RU" dirty="0"/>
              <a:t> час.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місцеву</a:t>
            </a:r>
            <a:r>
              <a:rPr lang="ru-RU" dirty="0"/>
              <a:t> </a:t>
            </a:r>
            <a:r>
              <a:rPr lang="ru-RU" dirty="0" err="1"/>
              <a:t>витяжну</a:t>
            </a:r>
            <a:r>
              <a:rPr lang="ru-RU" dirty="0"/>
              <a:t> </a:t>
            </a:r>
            <a:r>
              <a:rPr lang="ru-RU" dirty="0" err="1"/>
              <a:t>вентиляцію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видаляє</a:t>
            </a:r>
            <a:r>
              <a:rPr lang="ru-RU" dirty="0"/>
              <a:t> </a:t>
            </a:r>
            <a:r>
              <a:rPr lang="ru-RU" dirty="0" err="1"/>
              <a:t>зіпсоване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а </a:t>
            </a:r>
            <a:r>
              <a:rPr lang="ru-RU" dirty="0" err="1"/>
              <a:t>приплив</a:t>
            </a:r>
            <a:r>
              <a:rPr lang="ru-RU" dirty="0"/>
              <a:t> чистого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через </a:t>
            </a:r>
            <a:r>
              <a:rPr lang="ru-RU" dirty="0" err="1"/>
              <a:t>вікна</a:t>
            </a:r>
            <a:r>
              <a:rPr lang="ru-RU" dirty="0"/>
              <a:t> та </a:t>
            </a:r>
            <a:r>
              <a:rPr lang="ru-RU" dirty="0" err="1"/>
              <a:t>кватирки</a:t>
            </a:r>
            <a:r>
              <a:rPr lang="ru-RU" dirty="0"/>
              <a:t>. У </a:t>
            </a:r>
            <a:r>
              <a:rPr lang="ru-RU" dirty="0" err="1"/>
              <a:t>приміщеннях</a:t>
            </a:r>
            <a:r>
              <a:rPr lang="ru-RU" dirty="0"/>
              <a:t> з </a:t>
            </a:r>
            <a:r>
              <a:rPr lang="ru-RU" dirty="0" err="1"/>
              <a:t>підвищеним</a:t>
            </a:r>
            <a:r>
              <a:rPr lang="ru-RU" dirty="0"/>
              <a:t> </a:t>
            </a:r>
            <a:r>
              <a:rPr lang="ru-RU" dirty="0" err="1"/>
              <a:t>забрудненням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(</a:t>
            </a:r>
            <a:r>
              <a:rPr lang="ru-RU" dirty="0" err="1"/>
              <a:t>кухні</a:t>
            </a:r>
            <a:r>
              <a:rPr lang="ru-RU" dirty="0"/>
              <a:t>, </a:t>
            </a:r>
            <a:r>
              <a:rPr lang="ru-RU" dirty="0" err="1"/>
              <a:t>туалети</a:t>
            </a:r>
            <a:r>
              <a:rPr lang="ru-RU" dirty="0"/>
              <a:t>) </a:t>
            </a:r>
            <a:r>
              <a:rPr lang="ru-RU" dirty="0" err="1"/>
              <a:t>встановлюють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витяжні</a:t>
            </a:r>
            <a:r>
              <a:rPr lang="ru-RU" dirty="0"/>
              <a:t> </a:t>
            </a:r>
            <a:r>
              <a:rPr lang="ru-RU" dirty="0" err="1"/>
              <a:t>вентилятори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73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189" y="193183"/>
            <a:ext cx="10112491" cy="5675911"/>
          </a:xfrm>
        </p:spPr>
        <p:txBody>
          <a:bodyPr/>
          <a:lstStyle/>
          <a:p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місцева</a:t>
            </a:r>
            <a:r>
              <a:rPr lang="ru-RU" dirty="0"/>
              <a:t> </a:t>
            </a:r>
            <a:r>
              <a:rPr lang="ru-RU" dirty="0" err="1"/>
              <a:t>вентиляція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b="1" i="1" u="sng" dirty="0" err="1"/>
              <a:t>недоліки</a:t>
            </a:r>
            <a:r>
              <a:rPr lang="ru-RU" dirty="0"/>
              <a:t>. При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припливної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в зимовий час </a:t>
            </a:r>
            <a:r>
              <a:rPr lang="ru-RU" dirty="0" err="1"/>
              <a:t>утворюються</a:t>
            </a:r>
            <a:r>
              <a:rPr lang="ru-RU" dirty="0"/>
              <a:t> </a:t>
            </a:r>
            <a:r>
              <a:rPr lang="ru-RU" dirty="0" err="1"/>
              <a:t>холодні</a:t>
            </a:r>
            <a:r>
              <a:rPr lang="ru-RU" dirty="0"/>
              <a:t> </a:t>
            </a:r>
            <a:r>
              <a:rPr lang="ru-RU" dirty="0" err="1"/>
              <a:t>струми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в </a:t>
            </a:r>
            <a:r>
              <a:rPr lang="ru-RU" dirty="0" err="1"/>
              <a:t>приміщенні</a:t>
            </a:r>
            <a:r>
              <a:rPr lang="ru-RU" dirty="0"/>
              <a:t>, робота </a:t>
            </a:r>
            <a:r>
              <a:rPr lang="ru-RU" dirty="0" err="1"/>
              <a:t>вентиляторів</a:t>
            </a:r>
            <a:r>
              <a:rPr lang="ru-RU" dirty="0"/>
              <a:t> </a:t>
            </a:r>
            <a:r>
              <a:rPr lang="ru-RU" dirty="0" err="1"/>
              <a:t>нерідко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значним</a:t>
            </a:r>
            <a:r>
              <a:rPr lang="ru-RU" dirty="0"/>
              <a:t> шумом, вони </a:t>
            </a:r>
            <a:r>
              <a:rPr lang="ru-RU" dirty="0" err="1"/>
              <a:t>псують</a:t>
            </a:r>
            <a:r>
              <a:rPr lang="ru-RU" dirty="0"/>
              <a:t>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вигляд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.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сучасний</a:t>
            </a:r>
            <a:r>
              <a:rPr lang="ru-RU" dirty="0"/>
              <a:t> тип </a:t>
            </a:r>
            <a:r>
              <a:rPr lang="ru-RU" dirty="0" err="1"/>
              <a:t>місцевої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</a:t>
            </a:r>
            <a:r>
              <a:rPr lang="ru-RU" dirty="0" err="1"/>
              <a:t>являють</a:t>
            </a:r>
            <a:r>
              <a:rPr lang="ru-RU" dirty="0"/>
              <a:t> собою установки для </a:t>
            </a:r>
            <a:r>
              <a:rPr lang="ru-RU" dirty="0" err="1"/>
              <a:t>кондиціювання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Централізована</a:t>
            </a:r>
            <a:r>
              <a:rPr lang="ru-RU" b="1" i="1" dirty="0"/>
              <a:t> </a:t>
            </a:r>
            <a:r>
              <a:rPr lang="ru-RU" b="1" i="1" dirty="0" err="1"/>
              <a:t>вентиляція</a:t>
            </a:r>
            <a:r>
              <a:rPr lang="ru-RU" b="1" i="1" dirty="0"/>
              <a:t> </a:t>
            </a:r>
            <a:r>
              <a:rPr lang="ru-RU" dirty="0" err="1"/>
              <a:t>розрахована</a:t>
            </a:r>
            <a:r>
              <a:rPr lang="ru-RU" dirty="0"/>
              <a:t> на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по </a:t>
            </a:r>
            <a:r>
              <a:rPr lang="ru-RU" dirty="0" err="1"/>
              <a:t>всій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, </a:t>
            </a:r>
            <a:r>
              <a:rPr lang="ru-RU" dirty="0" err="1"/>
              <a:t>функціонує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більшої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дня.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</a:t>
            </a:r>
            <a:r>
              <a:rPr lang="ru-RU" dirty="0" err="1"/>
              <a:t>централізована</a:t>
            </a:r>
            <a:r>
              <a:rPr lang="ru-RU" dirty="0"/>
              <a:t> </a:t>
            </a:r>
            <a:r>
              <a:rPr lang="ru-RU" dirty="0" err="1"/>
              <a:t>вентиляція</a:t>
            </a:r>
            <a:r>
              <a:rPr lang="ru-RU" dirty="0"/>
              <a:t> </a:t>
            </a:r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припливною</a:t>
            </a:r>
            <a:r>
              <a:rPr lang="ru-RU" dirty="0"/>
              <a:t>, </a:t>
            </a:r>
            <a:r>
              <a:rPr lang="ru-RU" dirty="0" err="1"/>
              <a:t>витяжною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припливно-витяжною</a:t>
            </a:r>
            <a:r>
              <a:rPr lang="ru-RU" dirty="0"/>
              <a:t>, </a:t>
            </a:r>
            <a:r>
              <a:rPr lang="ru-RU" dirty="0" err="1"/>
              <a:t>поєднуючи</a:t>
            </a:r>
            <a:r>
              <a:rPr lang="ru-RU" dirty="0"/>
              <a:t> подачу чистого </a:t>
            </a:r>
            <a:r>
              <a:rPr lang="ru-RU" dirty="0" err="1"/>
              <a:t>повітря</a:t>
            </a:r>
            <a:r>
              <a:rPr lang="ru-RU" dirty="0"/>
              <a:t> з </a:t>
            </a:r>
            <a:r>
              <a:rPr lang="ru-RU" dirty="0" err="1"/>
              <a:t>видаленням</a:t>
            </a:r>
            <a:r>
              <a:rPr lang="ru-RU" dirty="0"/>
              <a:t> </a:t>
            </a:r>
            <a:r>
              <a:rPr lang="ru-RU" dirty="0" err="1"/>
              <a:t>зіпсованого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06148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3340" y="1738648"/>
            <a:ext cx="10022339" cy="413044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Зовнішнє</a:t>
            </a:r>
            <a:r>
              <a:rPr lang="ru-RU" dirty="0"/>
              <a:t> </a:t>
            </a:r>
            <a:r>
              <a:rPr lang="ru-RU" dirty="0" err="1"/>
              <a:t>чисте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 з саду, </a:t>
            </a:r>
            <a:r>
              <a:rPr lang="ru-RU" dirty="0" err="1"/>
              <a:t>забирається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вентиляторів</a:t>
            </a:r>
            <a:r>
              <a:rPr lang="ru-RU" dirty="0"/>
              <a:t>, </a:t>
            </a:r>
            <a:r>
              <a:rPr lang="ru-RU" dirty="0" err="1"/>
              <a:t>іноді</a:t>
            </a:r>
            <a:r>
              <a:rPr lang="ru-RU" dirty="0"/>
              <a:t> на </a:t>
            </a:r>
            <a:r>
              <a:rPr lang="ru-RU" dirty="0" err="1"/>
              <a:t>значній</a:t>
            </a:r>
            <a:r>
              <a:rPr lang="ru-RU" dirty="0"/>
              <a:t> </a:t>
            </a:r>
            <a:r>
              <a:rPr lang="ru-RU" dirty="0" err="1"/>
              <a:t>відстані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, і </a:t>
            </a:r>
            <a:r>
              <a:rPr lang="ru-RU" dirty="0" err="1"/>
              <a:t>направляється</a:t>
            </a:r>
            <a:r>
              <a:rPr lang="ru-RU" dirty="0"/>
              <a:t> по каналу в </a:t>
            </a:r>
            <a:r>
              <a:rPr lang="ru-RU" dirty="0" err="1"/>
              <a:t>припливну</a:t>
            </a:r>
            <a:r>
              <a:rPr lang="ru-RU" dirty="0"/>
              <a:t> камеру, де </a:t>
            </a:r>
            <a:r>
              <a:rPr lang="ru-RU" dirty="0" err="1"/>
              <a:t>очищається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пилу, </a:t>
            </a:r>
            <a:r>
              <a:rPr lang="ru-RU" dirty="0" err="1"/>
              <a:t>проходячи</a:t>
            </a:r>
            <a:r>
              <a:rPr lang="ru-RU" dirty="0"/>
              <a:t> через </a:t>
            </a:r>
            <a:r>
              <a:rPr lang="ru-RU" dirty="0" err="1"/>
              <a:t>тканинні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фільтри</a:t>
            </a:r>
            <a:r>
              <a:rPr lang="ru-RU" dirty="0"/>
              <a:t>. В </a:t>
            </a:r>
            <a:r>
              <a:rPr lang="ru-RU" dirty="0" err="1"/>
              <a:t>холодну</a:t>
            </a:r>
            <a:r>
              <a:rPr lang="ru-RU" dirty="0"/>
              <a:t> пору року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підігрівають</a:t>
            </a:r>
            <a:r>
              <a:rPr lang="ru-RU" dirty="0"/>
              <a:t> до 12–14 °С, в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зволожують</a:t>
            </a:r>
            <a:r>
              <a:rPr lang="ru-RU" dirty="0"/>
              <a:t> і </a:t>
            </a:r>
            <a:r>
              <a:rPr lang="ru-RU" dirty="0" err="1"/>
              <a:t>подають</a:t>
            </a:r>
            <a:r>
              <a:rPr lang="ru-RU" dirty="0"/>
              <a:t> в </a:t>
            </a:r>
            <a:r>
              <a:rPr lang="ru-RU" dirty="0" err="1"/>
              <a:t>приміщення</a:t>
            </a:r>
            <a:r>
              <a:rPr lang="ru-RU" dirty="0"/>
              <a:t> по каналах у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стінах</a:t>
            </a:r>
            <a:r>
              <a:rPr lang="ru-RU" dirty="0"/>
              <a:t>. </a:t>
            </a:r>
            <a:r>
              <a:rPr lang="ru-RU" dirty="0" err="1"/>
              <a:t>Припливні</a:t>
            </a:r>
            <a:r>
              <a:rPr lang="ru-RU" dirty="0"/>
              <a:t> канали </a:t>
            </a:r>
            <a:r>
              <a:rPr lang="ru-RU" dirty="0" err="1"/>
              <a:t>закінчуються</a:t>
            </a:r>
            <a:r>
              <a:rPr lang="ru-RU" dirty="0"/>
              <a:t> </a:t>
            </a:r>
            <a:r>
              <a:rPr lang="ru-RU" dirty="0" err="1"/>
              <a:t>отворами</a:t>
            </a:r>
            <a:r>
              <a:rPr lang="ru-RU" dirty="0"/>
              <a:t> у </a:t>
            </a:r>
            <a:r>
              <a:rPr lang="ru-RU" dirty="0" err="1"/>
              <a:t>верхній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стін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виключити</a:t>
            </a:r>
            <a:r>
              <a:rPr lang="ru-RU" dirty="0"/>
              <a:t> </a:t>
            </a:r>
            <a:r>
              <a:rPr lang="ru-RU" dirty="0" err="1"/>
              <a:t>безпосередню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на людей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холодних</a:t>
            </a:r>
            <a:r>
              <a:rPr lang="ru-RU" dirty="0"/>
              <a:t> </a:t>
            </a:r>
            <a:r>
              <a:rPr lang="ru-RU" dirty="0" err="1"/>
              <a:t>струменів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і </a:t>
            </a:r>
            <a:r>
              <a:rPr lang="ru-RU" dirty="0" err="1"/>
              <a:t>прикриваються</a:t>
            </a:r>
            <a:r>
              <a:rPr lang="ru-RU" dirty="0"/>
              <a:t> гратами. Для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зіпсованого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прокладають</a:t>
            </a:r>
            <a:r>
              <a:rPr lang="ru-RU" dirty="0"/>
              <a:t> </a:t>
            </a:r>
            <a:r>
              <a:rPr lang="ru-RU" dirty="0" err="1"/>
              <a:t>іншу</a:t>
            </a:r>
            <a:r>
              <a:rPr lang="ru-RU" dirty="0"/>
              <a:t> </a:t>
            </a:r>
            <a:r>
              <a:rPr lang="ru-RU" dirty="0" err="1"/>
              <a:t>витяжну</a:t>
            </a:r>
            <a:r>
              <a:rPr lang="ru-RU" dirty="0"/>
              <a:t> мережу </a:t>
            </a:r>
            <a:r>
              <a:rPr lang="ru-RU" dirty="0" err="1"/>
              <a:t>каналів</a:t>
            </a:r>
            <a:r>
              <a:rPr lang="ru-RU" dirty="0"/>
              <a:t>, отвори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розташовують</a:t>
            </a:r>
            <a:r>
              <a:rPr lang="ru-RU" dirty="0"/>
              <a:t> в </a:t>
            </a:r>
            <a:r>
              <a:rPr lang="ru-RU" dirty="0" err="1"/>
              <a:t>нижній</a:t>
            </a:r>
            <a:r>
              <a:rPr lang="ru-RU" dirty="0"/>
              <a:t>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протилежної</a:t>
            </a:r>
            <a:r>
              <a:rPr lang="ru-RU" dirty="0"/>
              <a:t> </a:t>
            </a:r>
            <a:r>
              <a:rPr lang="ru-RU" dirty="0" err="1"/>
              <a:t>внутрішньої</a:t>
            </a:r>
            <a:r>
              <a:rPr lang="ru-RU" dirty="0"/>
              <a:t> </a:t>
            </a:r>
            <a:r>
              <a:rPr lang="ru-RU" dirty="0" err="1"/>
              <a:t>стіни</a:t>
            </a:r>
            <a:r>
              <a:rPr lang="ru-RU" dirty="0"/>
              <a:t>; канали </a:t>
            </a:r>
            <a:r>
              <a:rPr lang="ru-RU" dirty="0" err="1"/>
              <a:t>виводять</a:t>
            </a:r>
            <a:r>
              <a:rPr lang="ru-RU" dirty="0"/>
              <a:t> на горище в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колектор</a:t>
            </a:r>
            <a:r>
              <a:rPr lang="ru-RU" dirty="0"/>
              <a:t>, з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видаляють</a:t>
            </a:r>
            <a:r>
              <a:rPr lang="ru-RU" dirty="0"/>
              <a:t> </a:t>
            </a:r>
            <a:r>
              <a:rPr lang="ru-RU" dirty="0" err="1"/>
              <a:t>назовні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вентилятора.</a:t>
            </a:r>
          </a:p>
          <a:p>
            <a:endParaRPr lang="ru-RU" dirty="0"/>
          </a:p>
          <a:p>
            <a:r>
              <a:rPr lang="ru-RU" b="1" i="1" dirty="0" err="1"/>
              <a:t>Припливно-витяжна</a:t>
            </a:r>
            <a:r>
              <a:rPr lang="ru-RU" b="1" i="1" dirty="0"/>
              <a:t> система </a:t>
            </a:r>
            <a:r>
              <a:rPr lang="ru-RU" b="1" i="1" dirty="0" err="1"/>
              <a:t>вентиляції</a:t>
            </a:r>
            <a:r>
              <a:rPr lang="ru-RU" b="1" i="1" dirty="0"/>
              <a:t> </a:t>
            </a:r>
            <a:r>
              <a:rPr lang="ru-RU" i="1" u="sng" dirty="0" err="1"/>
              <a:t>забезпечує</a:t>
            </a:r>
            <a:r>
              <a:rPr lang="ru-RU" i="1" u="sng" dirty="0"/>
              <a:t> </a:t>
            </a:r>
            <a:r>
              <a:rPr lang="ru-RU" i="1" u="sng" dirty="0" err="1"/>
              <a:t>перевагу</a:t>
            </a:r>
            <a:r>
              <a:rPr lang="ru-RU" i="1" u="sng" dirty="0"/>
              <a:t> </a:t>
            </a:r>
            <a:r>
              <a:rPr lang="ru-RU" i="1" u="sng" dirty="0" err="1"/>
              <a:t>припливу</a:t>
            </a:r>
            <a:r>
              <a:rPr lang="ru-RU" i="1" u="sng" dirty="0"/>
              <a:t> </a:t>
            </a:r>
            <a:r>
              <a:rPr lang="ru-RU" i="1" u="sng" dirty="0" err="1"/>
              <a:t>повітря</a:t>
            </a:r>
            <a:r>
              <a:rPr lang="ru-RU" i="1" u="sng" dirty="0"/>
              <a:t> над </a:t>
            </a:r>
            <a:r>
              <a:rPr lang="ru-RU" i="1" u="sng" dirty="0" err="1"/>
              <a:t>витяжкою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особливо </a:t>
            </a:r>
            <a:r>
              <a:rPr lang="ru-RU" dirty="0" err="1"/>
              <a:t>важливо</a:t>
            </a:r>
            <a:r>
              <a:rPr lang="ru-RU" dirty="0"/>
              <a:t> в </a:t>
            </a:r>
            <a:r>
              <a:rPr lang="ru-RU" dirty="0" err="1"/>
              <a:t>операційних</a:t>
            </a:r>
            <a:r>
              <a:rPr lang="ru-RU" dirty="0"/>
              <a:t> </a:t>
            </a:r>
            <a:r>
              <a:rPr lang="ru-RU" dirty="0" err="1"/>
              <a:t>відділеннях</a:t>
            </a:r>
            <a:r>
              <a:rPr lang="ru-RU" dirty="0"/>
              <a:t> </a:t>
            </a:r>
            <a:r>
              <a:rPr lang="ru-RU" dirty="0" err="1"/>
              <a:t>лікарень</a:t>
            </a:r>
            <a:r>
              <a:rPr lang="ru-RU" dirty="0"/>
              <a:t>. У </a:t>
            </a:r>
            <a:r>
              <a:rPr lang="ru-RU" dirty="0" err="1"/>
              <a:t>душових</a:t>
            </a:r>
            <a:r>
              <a:rPr lang="ru-RU" dirty="0"/>
              <a:t>, туалетах, на кухнях, як уже </a:t>
            </a:r>
            <a:r>
              <a:rPr lang="ru-RU" dirty="0" err="1"/>
              <a:t>вказувалося</a:t>
            </a:r>
            <a:r>
              <a:rPr lang="ru-RU" dirty="0"/>
              <a:t>, </a:t>
            </a:r>
            <a:r>
              <a:rPr lang="ru-RU" dirty="0" err="1"/>
              <a:t>влаштовують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витяжку</a:t>
            </a:r>
            <a:r>
              <a:rPr lang="ru-RU" dirty="0"/>
              <a:t>. У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будівлях</a:t>
            </a:r>
            <a:r>
              <a:rPr lang="ru-RU" dirty="0"/>
              <a:t> в </a:t>
            </a:r>
            <a:r>
              <a:rPr lang="ru-RU" dirty="0" err="1"/>
              <a:t>цілях</a:t>
            </a:r>
            <a:r>
              <a:rPr lang="ru-RU" dirty="0"/>
              <a:t> </a:t>
            </a:r>
            <a:r>
              <a:rPr lang="ru-RU" dirty="0" err="1"/>
              <a:t>економії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влаштовують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витяжну</a:t>
            </a:r>
            <a:r>
              <a:rPr lang="ru-RU" dirty="0"/>
              <a:t> </a:t>
            </a:r>
            <a:r>
              <a:rPr lang="ru-RU" dirty="0" err="1"/>
              <a:t>вентиляцію</a:t>
            </a:r>
            <a:r>
              <a:rPr lang="ru-RU" dirty="0"/>
              <a:t> з </a:t>
            </a:r>
            <a:r>
              <a:rPr lang="ru-RU" dirty="0" err="1"/>
              <a:t>розрахунком</a:t>
            </a:r>
            <a:r>
              <a:rPr lang="ru-RU" dirty="0"/>
              <a:t> на </a:t>
            </a:r>
            <a:r>
              <a:rPr lang="ru-RU" dirty="0" err="1"/>
              <a:t>надходження</a:t>
            </a:r>
            <a:r>
              <a:rPr lang="ru-RU" dirty="0"/>
              <a:t> чистого </a:t>
            </a:r>
            <a:r>
              <a:rPr lang="ru-RU" dirty="0" err="1"/>
              <a:t>повітря</a:t>
            </a:r>
            <a:r>
              <a:rPr lang="ru-RU" dirty="0"/>
              <a:t> через </a:t>
            </a:r>
            <a:r>
              <a:rPr lang="ru-RU" dirty="0" err="1"/>
              <a:t>кватирки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69151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3340" y="0"/>
            <a:ext cx="10022339" cy="5869094"/>
          </a:xfrm>
        </p:spPr>
        <p:txBody>
          <a:bodyPr>
            <a:normAutofit fontScale="92500"/>
          </a:bodyPr>
          <a:lstStyle/>
          <a:p>
            <a:r>
              <a:rPr lang="ru-RU" b="1" i="1" dirty="0"/>
              <a:t>У </a:t>
            </a:r>
            <a:r>
              <a:rPr lang="ru-RU" b="1" i="1" dirty="0" err="1"/>
              <a:t>гігієнічному</a:t>
            </a:r>
            <a:r>
              <a:rPr lang="ru-RU" b="1" i="1" dirty="0"/>
              <a:t> </a:t>
            </a:r>
            <a:r>
              <a:rPr lang="ru-RU" b="1" i="1" dirty="0" err="1"/>
              <a:t>відношенні</a:t>
            </a:r>
            <a:r>
              <a:rPr lang="ru-RU" b="1" i="1" dirty="0"/>
              <a:t> </a:t>
            </a:r>
            <a:r>
              <a:rPr lang="ru-RU" b="1" i="1" dirty="0" err="1"/>
              <a:t>більш</a:t>
            </a:r>
            <a:r>
              <a:rPr lang="ru-RU" b="1" i="1" dirty="0"/>
              <a:t> </a:t>
            </a:r>
            <a:r>
              <a:rPr lang="ru-RU" b="1" i="1" dirty="0" err="1"/>
              <a:t>краща</a:t>
            </a:r>
            <a:r>
              <a:rPr lang="ru-RU" b="1" i="1" dirty="0"/>
              <a:t> </a:t>
            </a:r>
            <a:r>
              <a:rPr lang="ru-RU" b="1" i="1" dirty="0" err="1"/>
              <a:t>припливно-витяжна</a:t>
            </a:r>
            <a:r>
              <a:rPr lang="ru-RU" b="1" i="1" dirty="0"/>
              <a:t> система </a:t>
            </a:r>
            <a:r>
              <a:rPr lang="ru-RU" b="1" i="1" dirty="0" err="1"/>
              <a:t>вентиляції</a:t>
            </a:r>
            <a:r>
              <a:rPr lang="ru-RU" dirty="0"/>
              <a:t>, яка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приплив</a:t>
            </a:r>
            <a:r>
              <a:rPr lang="ru-RU" dirty="0"/>
              <a:t> чистого </a:t>
            </a:r>
            <a:r>
              <a:rPr lang="ru-RU" dirty="0" err="1"/>
              <a:t>підігрітого</a:t>
            </a:r>
            <a:r>
              <a:rPr lang="ru-RU" dirty="0"/>
              <a:t> і, при </a:t>
            </a:r>
            <a:r>
              <a:rPr lang="ru-RU" dirty="0" err="1"/>
              <a:t>необхідності</a:t>
            </a:r>
            <a:r>
              <a:rPr lang="ru-RU" dirty="0"/>
              <a:t>, </a:t>
            </a:r>
            <a:r>
              <a:rPr lang="ru-RU" dirty="0" err="1"/>
              <a:t>зволоженого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підтримувати</a:t>
            </a:r>
            <a:r>
              <a:rPr lang="ru-RU" dirty="0"/>
              <a:t> </a:t>
            </a:r>
            <a:r>
              <a:rPr lang="ru-RU" dirty="0" err="1"/>
              <a:t>відповідний</a:t>
            </a:r>
            <a:r>
              <a:rPr lang="ru-RU" dirty="0"/>
              <a:t> температурно-</a:t>
            </a:r>
            <a:r>
              <a:rPr lang="ru-RU" dirty="0" err="1"/>
              <a:t>вологісний</a:t>
            </a:r>
            <a:r>
              <a:rPr lang="ru-RU" dirty="0"/>
              <a:t> режим в </a:t>
            </a:r>
            <a:r>
              <a:rPr lang="ru-RU" dirty="0" err="1"/>
              <a:t>приміщеннях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даний</a:t>
            </a:r>
            <a:r>
              <a:rPr lang="ru-RU" dirty="0"/>
              <a:t> час </a:t>
            </a:r>
            <a:r>
              <a:rPr lang="ru-RU" dirty="0" err="1"/>
              <a:t>розроблена</a:t>
            </a:r>
            <a:r>
              <a:rPr lang="ru-RU" dirty="0"/>
              <a:t> нова, </a:t>
            </a:r>
            <a:r>
              <a:rPr lang="ru-RU" dirty="0" err="1"/>
              <a:t>досконаліша</a:t>
            </a:r>
            <a:r>
              <a:rPr lang="ru-RU" dirty="0"/>
              <a:t>, система </a:t>
            </a:r>
            <a:r>
              <a:rPr lang="ru-RU" dirty="0" err="1"/>
              <a:t>вентиляції</a:t>
            </a:r>
            <a:r>
              <a:rPr lang="ru-RU" dirty="0"/>
              <a:t>- </a:t>
            </a:r>
            <a:r>
              <a:rPr lang="ru-RU" b="1" i="1" dirty="0" err="1"/>
              <a:t>кондиціювання</a:t>
            </a:r>
            <a:r>
              <a:rPr lang="ru-RU" b="1" i="1" dirty="0"/>
              <a:t> </a:t>
            </a:r>
            <a:r>
              <a:rPr lang="ru-RU" b="1" i="1" dirty="0" err="1"/>
              <a:t>повітря</a:t>
            </a:r>
            <a:r>
              <a:rPr lang="ru-RU" dirty="0"/>
              <a:t>, яка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підтримувати</a:t>
            </a:r>
            <a:r>
              <a:rPr lang="ru-RU" dirty="0"/>
              <a:t> автоматично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необхідного</a:t>
            </a:r>
            <a:r>
              <a:rPr lang="ru-RU" dirty="0"/>
              <a:t> часу </a:t>
            </a:r>
            <a:r>
              <a:rPr lang="ru-RU" dirty="0" err="1"/>
              <a:t>оптимальні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вологості</a:t>
            </a:r>
            <a:r>
              <a:rPr lang="ru-RU" dirty="0"/>
              <a:t>, </a:t>
            </a:r>
            <a:r>
              <a:rPr lang="ru-RU" dirty="0" err="1"/>
              <a:t>руху</a:t>
            </a:r>
            <a:r>
              <a:rPr lang="ru-RU" dirty="0"/>
              <a:t> і </a:t>
            </a:r>
            <a:r>
              <a:rPr lang="ru-RU" dirty="0" err="1"/>
              <a:t>чистоти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Для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центральні</a:t>
            </a:r>
            <a:r>
              <a:rPr lang="ru-RU" dirty="0"/>
              <a:t> установки </a:t>
            </a:r>
            <a:r>
              <a:rPr lang="ru-RU" dirty="0" err="1"/>
              <a:t>кондиціювання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громадських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(</a:t>
            </a:r>
            <a:r>
              <a:rPr lang="ru-RU" dirty="0" err="1"/>
              <a:t>лікарень</a:t>
            </a:r>
            <a:r>
              <a:rPr lang="ru-RU" dirty="0"/>
              <a:t>, </a:t>
            </a:r>
            <a:r>
              <a:rPr lang="ru-RU" dirty="0" err="1"/>
              <a:t>шкіл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r>
              <a:rPr lang="ru-RU" dirty="0" err="1"/>
              <a:t>залізничних</a:t>
            </a:r>
            <a:r>
              <a:rPr lang="ru-RU" dirty="0"/>
              <a:t> </a:t>
            </a:r>
            <a:r>
              <a:rPr lang="ru-RU" dirty="0" err="1"/>
              <a:t>вагонів</a:t>
            </a:r>
            <a:r>
              <a:rPr lang="ru-RU" dirty="0"/>
              <a:t>, і </a:t>
            </a:r>
            <a:r>
              <a:rPr lang="ru-RU" dirty="0" err="1"/>
              <a:t>кімнатні</a:t>
            </a:r>
            <a:r>
              <a:rPr lang="ru-RU" dirty="0"/>
              <a:t> </a:t>
            </a:r>
            <a:r>
              <a:rPr lang="ru-RU" dirty="0" err="1"/>
              <a:t>кондиціонери</a:t>
            </a:r>
            <a:r>
              <a:rPr lang="ru-RU" dirty="0"/>
              <a:t> для </a:t>
            </a:r>
            <a:r>
              <a:rPr lang="ru-RU" dirty="0" err="1"/>
              <a:t>окремих</a:t>
            </a:r>
            <a:r>
              <a:rPr lang="ru-RU" dirty="0"/>
              <a:t> невеликих </a:t>
            </a:r>
            <a:r>
              <a:rPr lang="ru-RU" dirty="0" err="1"/>
              <a:t>приміщень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Зовнішнє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потрапляє</a:t>
            </a:r>
            <a:r>
              <a:rPr lang="ru-RU" dirty="0"/>
              <a:t> в </a:t>
            </a:r>
            <a:r>
              <a:rPr lang="ru-RU" dirty="0" err="1"/>
              <a:t>кондиціонери</a:t>
            </a:r>
            <a:r>
              <a:rPr lang="ru-RU" dirty="0"/>
              <a:t>, </a:t>
            </a:r>
            <a:r>
              <a:rPr lang="ru-RU" dirty="0" err="1"/>
              <a:t>підігрівають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охолоджують</a:t>
            </a:r>
            <a:r>
              <a:rPr lang="ru-RU" dirty="0"/>
              <a:t> до </a:t>
            </a:r>
            <a:r>
              <a:rPr lang="ru-RU" dirty="0" err="1"/>
              <a:t>необхідної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, </a:t>
            </a:r>
            <a:r>
              <a:rPr lang="ru-RU" dirty="0" err="1"/>
              <a:t>зволожують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підсушують</a:t>
            </a:r>
            <a:r>
              <a:rPr lang="ru-RU" dirty="0"/>
              <a:t> в </a:t>
            </a:r>
            <a:r>
              <a:rPr lang="ru-RU" dirty="0" err="1"/>
              <a:t>потрібній</a:t>
            </a:r>
            <a:r>
              <a:rPr lang="ru-RU" dirty="0"/>
              <a:t> </a:t>
            </a:r>
            <a:r>
              <a:rPr lang="ru-RU" dirty="0" err="1"/>
              <a:t>мірі</a:t>
            </a:r>
            <a:r>
              <a:rPr lang="ru-RU" dirty="0"/>
              <a:t>, </a:t>
            </a:r>
            <a:r>
              <a:rPr lang="ru-RU" dirty="0" err="1"/>
              <a:t>очищають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пилу і </a:t>
            </a:r>
            <a:r>
              <a:rPr lang="ru-RU" dirty="0" err="1"/>
              <a:t>мікробів</a:t>
            </a:r>
            <a:r>
              <a:rPr lang="ru-RU" dirty="0"/>
              <a:t> та </a:t>
            </a:r>
            <a:r>
              <a:rPr lang="ru-RU" dirty="0" err="1"/>
              <a:t>подають</a:t>
            </a:r>
            <a:r>
              <a:rPr lang="ru-RU" dirty="0"/>
              <a:t> в </a:t>
            </a:r>
            <a:r>
              <a:rPr lang="ru-RU" dirty="0" err="1"/>
              <a:t>приміщення</a:t>
            </a:r>
            <a:r>
              <a:rPr lang="ru-RU" dirty="0"/>
              <a:t> з </a:t>
            </a:r>
            <a:r>
              <a:rPr lang="ru-RU" dirty="0" err="1"/>
              <a:t>певною</a:t>
            </a:r>
            <a:r>
              <a:rPr lang="ru-RU" dirty="0"/>
              <a:t> </a:t>
            </a:r>
            <a:r>
              <a:rPr lang="ru-RU" dirty="0" err="1"/>
              <a:t>швидкістю</a:t>
            </a:r>
            <a:r>
              <a:rPr lang="ru-RU" dirty="0"/>
              <a:t>, яка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повітрообмін</a:t>
            </a:r>
            <a:r>
              <a:rPr lang="ru-RU" dirty="0"/>
              <a:t>. </a:t>
            </a:r>
            <a:r>
              <a:rPr lang="ru-RU" dirty="0" err="1"/>
              <a:t>Ввімкнення</a:t>
            </a:r>
            <a:r>
              <a:rPr lang="ru-RU" dirty="0"/>
              <a:t> та </a:t>
            </a:r>
            <a:r>
              <a:rPr lang="ru-RU" dirty="0" err="1"/>
              <a:t>вимкнення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діючих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проводиться автоматично в </a:t>
            </a:r>
            <a:r>
              <a:rPr lang="ru-RU" dirty="0" err="1"/>
              <a:t>відповідності</a:t>
            </a:r>
            <a:r>
              <a:rPr lang="ru-RU" dirty="0"/>
              <a:t> з </a:t>
            </a:r>
            <a:r>
              <a:rPr lang="ru-RU" dirty="0" err="1"/>
              <a:t>заданими</a:t>
            </a:r>
            <a:r>
              <a:rPr lang="ru-RU" dirty="0"/>
              <a:t> параметрами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Кондиціонери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забором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на </a:t>
            </a:r>
            <a:r>
              <a:rPr lang="ru-RU" dirty="0" err="1"/>
              <a:t>частковій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повній</a:t>
            </a:r>
            <a:r>
              <a:rPr lang="ru-RU" dirty="0"/>
              <a:t> </a:t>
            </a:r>
            <a:r>
              <a:rPr lang="ru-RU" dirty="0" err="1"/>
              <a:t>рециркуляції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забирати</a:t>
            </a:r>
            <a:r>
              <a:rPr lang="ru-RU" dirty="0"/>
              <a:t> і </a:t>
            </a:r>
            <a:r>
              <a:rPr lang="ru-RU" dirty="0" err="1"/>
              <a:t>подавати</a:t>
            </a:r>
            <a:r>
              <a:rPr lang="ru-RU" dirty="0"/>
              <a:t> в </a:t>
            </a:r>
            <a:r>
              <a:rPr lang="ru-RU" dirty="0" err="1"/>
              <a:t>приміщення</a:t>
            </a:r>
            <a:r>
              <a:rPr lang="ru-RU" dirty="0"/>
              <a:t> те ж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кімнатне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попередньо</a:t>
            </a:r>
            <a:r>
              <a:rPr lang="ru-RU" dirty="0"/>
              <a:t> </a:t>
            </a:r>
            <a:r>
              <a:rPr lang="ru-RU" dirty="0" err="1"/>
              <a:t>провівши</a:t>
            </a:r>
            <a:r>
              <a:rPr lang="ru-RU" dirty="0"/>
              <a:t> </a:t>
            </a:r>
            <a:r>
              <a:rPr lang="ru-RU" dirty="0" err="1"/>
              <a:t>відповідну</a:t>
            </a:r>
            <a:r>
              <a:rPr lang="ru-RU" dirty="0"/>
              <a:t> очистку. </a:t>
            </a:r>
            <a:r>
              <a:rPr lang="ru-RU" dirty="0" err="1"/>
              <a:t>Необхідно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при </a:t>
            </a:r>
            <a:r>
              <a:rPr lang="ru-RU" dirty="0" err="1"/>
              <a:t>роботі</a:t>
            </a:r>
            <a:r>
              <a:rPr lang="ru-RU" dirty="0"/>
              <a:t> </a:t>
            </a:r>
            <a:r>
              <a:rPr lang="ru-RU" dirty="0" err="1"/>
              <a:t>кондиціонерів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закриті</a:t>
            </a:r>
            <a:r>
              <a:rPr lang="ru-RU" dirty="0"/>
              <a:t> </a:t>
            </a:r>
            <a:r>
              <a:rPr lang="ru-RU" dirty="0" err="1"/>
              <a:t>вікна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отвори, </a:t>
            </a:r>
            <a:r>
              <a:rPr lang="ru-RU" dirty="0" err="1"/>
              <a:t>сполучені</a:t>
            </a:r>
            <a:r>
              <a:rPr lang="ru-RU" dirty="0"/>
              <a:t> з </a:t>
            </a:r>
            <a:r>
              <a:rPr lang="ru-RU" dirty="0" err="1"/>
              <a:t>зовнішнім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3880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7431" y="115910"/>
            <a:ext cx="10138249" cy="5753184"/>
          </a:xfrm>
        </p:spPr>
        <p:txBody>
          <a:bodyPr>
            <a:normAutofit/>
          </a:bodyPr>
          <a:lstStyle/>
          <a:p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вентиляційного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на одну </a:t>
            </a:r>
            <a:r>
              <a:rPr lang="ru-RU" dirty="0" err="1"/>
              <a:t>людину</a:t>
            </a:r>
            <a:r>
              <a:rPr lang="ru-RU" dirty="0"/>
              <a:t> за годину </a:t>
            </a:r>
            <a:r>
              <a:rPr lang="ru-RU" dirty="0" err="1"/>
              <a:t>називається</a:t>
            </a:r>
            <a:r>
              <a:rPr lang="ru-RU" dirty="0"/>
              <a:t> </a:t>
            </a:r>
            <a:r>
              <a:rPr lang="ru-RU" dirty="0" err="1"/>
              <a:t>об'ємом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. У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норма </a:t>
            </a:r>
            <a:r>
              <a:rPr lang="ru-RU" dirty="0" err="1"/>
              <a:t>повітряного</a:t>
            </a:r>
            <a:r>
              <a:rPr lang="ru-RU" dirty="0"/>
              <a:t> кубу </a:t>
            </a:r>
            <a:r>
              <a:rPr lang="ru-RU" dirty="0" err="1"/>
              <a:t>складає</a:t>
            </a:r>
            <a:r>
              <a:rPr lang="ru-RU" dirty="0"/>
              <a:t> 25–27 м3, </a:t>
            </a:r>
            <a:r>
              <a:rPr lang="ru-RU" dirty="0" err="1"/>
              <a:t>об'єм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– 37,7 м3. </a:t>
            </a:r>
            <a:r>
              <a:rPr lang="ru-RU" dirty="0" err="1"/>
              <a:t>Звідси</a:t>
            </a:r>
            <a:r>
              <a:rPr lang="ru-RU" dirty="0"/>
              <a:t>, для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зіпсованого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і </a:t>
            </a:r>
            <a:r>
              <a:rPr lang="ru-RU" dirty="0" err="1"/>
              <a:t>заміни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чистим </a:t>
            </a:r>
            <a:r>
              <a:rPr lang="ru-RU" dirty="0" err="1"/>
              <a:t>атмосферними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1,5 – </a:t>
            </a:r>
            <a:r>
              <a:rPr lang="ru-RU" b="1" dirty="0" err="1"/>
              <a:t>кратний</a:t>
            </a:r>
            <a:r>
              <a:rPr lang="ru-RU" b="1" dirty="0"/>
              <a:t> </a:t>
            </a:r>
            <a:r>
              <a:rPr lang="ru-RU" b="1" dirty="0" err="1"/>
              <a:t>повітрообмін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i="1" dirty="0" err="1"/>
              <a:t>Кратність</a:t>
            </a:r>
            <a:r>
              <a:rPr lang="ru-RU" b="1" i="1" dirty="0"/>
              <a:t> </a:t>
            </a:r>
            <a:r>
              <a:rPr lang="ru-RU" b="1" i="1" dirty="0" err="1"/>
              <a:t>повітрообміну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кімнатного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зовнішнім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 </a:t>
            </a:r>
            <a:r>
              <a:rPr lang="ru-RU" dirty="0" err="1"/>
              <a:t>години</a:t>
            </a:r>
            <a:r>
              <a:rPr lang="ru-RU" dirty="0"/>
              <a:t>) </a:t>
            </a:r>
            <a:r>
              <a:rPr lang="ru-RU" dirty="0" err="1"/>
              <a:t>слугує</a:t>
            </a:r>
            <a:r>
              <a:rPr lang="ru-RU" dirty="0"/>
              <a:t> </a:t>
            </a:r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критерієм</a:t>
            </a:r>
            <a:r>
              <a:rPr lang="ru-RU" dirty="0"/>
              <a:t> </a:t>
            </a:r>
            <a:r>
              <a:rPr lang="ru-RU" dirty="0" err="1"/>
              <a:t>інтенсивності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.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обчислюють</a:t>
            </a:r>
            <a:r>
              <a:rPr lang="ru-RU" dirty="0"/>
              <a:t> шляхом </a:t>
            </a:r>
            <a:r>
              <a:rPr lang="ru-RU" dirty="0" err="1"/>
              <a:t>ділення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надходить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 год. у </a:t>
            </a:r>
            <a:r>
              <a:rPr lang="ru-RU" dirty="0" err="1"/>
              <a:t>приміщення</a:t>
            </a:r>
            <a:r>
              <a:rPr lang="ru-RU" dirty="0"/>
              <a:t>, на </a:t>
            </a:r>
            <a:r>
              <a:rPr lang="ru-RU" dirty="0" err="1"/>
              <a:t>його</a:t>
            </a:r>
            <a:r>
              <a:rPr lang="ru-RU" dirty="0"/>
              <a:t> кубатуру. </a:t>
            </a:r>
            <a:r>
              <a:rPr lang="ru-RU" dirty="0" err="1"/>
              <a:t>Кратність</a:t>
            </a:r>
            <a:r>
              <a:rPr lang="ru-RU" dirty="0"/>
              <a:t> </a:t>
            </a:r>
            <a:r>
              <a:rPr lang="ru-RU" dirty="0" err="1"/>
              <a:t>повітрообміну</a:t>
            </a:r>
            <a:r>
              <a:rPr lang="ru-RU" dirty="0"/>
              <a:t> в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становить 2–3.</a:t>
            </a:r>
          </a:p>
          <a:p>
            <a:endParaRPr lang="ru-RU" dirty="0"/>
          </a:p>
          <a:p>
            <a:r>
              <a:rPr lang="ru-RU" b="1" i="1" dirty="0" err="1"/>
              <a:t>Необхідний</a:t>
            </a:r>
            <a:r>
              <a:rPr lang="ru-RU" b="1" i="1" dirty="0"/>
              <a:t> (</a:t>
            </a:r>
            <a:r>
              <a:rPr lang="ru-RU" b="1" i="1" dirty="0" err="1"/>
              <a:t>фізіологічний</a:t>
            </a:r>
            <a:r>
              <a:rPr lang="ru-RU" b="1" i="1" dirty="0"/>
              <a:t>) </a:t>
            </a:r>
            <a:r>
              <a:rPr lang="ru-RU" b="1" i="1" dirty="0" err="1"/>
              <a:t>об'єм</a:t>
            </a:r>
            <a:r>
              <a:rPr lang="ru-RU" b="1" i="1" dirty="0"/>
              <a:t> </a:t>
            </a:r>
            <a:r>
              <a:rPr lang="ru-RU" b="1" i="1" dirty="0" err="1"/>
              <a:t>вентиляції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(м3), яке </a:t>
            </a:r>
            <a:r>
              <a:rPr lang="ru-RU" dirty="0" err="1"/>
              <a:t>необхідне</a:t>
            </a:r>
            <a:r>
              <a:rPr lang="ru-RU" dirty="0"/>
              <a:t> для </a:t>
            </a:r>
            <a:r>
              <a:rPr lang="ru-RU" dirty="0" err="1"/>
              <a:t>дихання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 </a:t>
            </a:r>
            <a:r>
              <a:rPr lang="ru-RU" dirty="0" err="1"/>
              <a:t>години</a:t>
            </a:r>
            <a:r>
              <a:rPr lang="ru-RU" dirty="0"/>
              <a:t> при </a:t>
            </a:r>
            <a:r>
              <a:rPr lang="ru-RU" dirty="0" err="1"/>
              <a:t>умові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С</a:t>
            </a:r>
            <a:r>
              <a:rPr lang="en-US" dirty="0"/>
              <a:t>O2 </a:t>
            </a:r>
            <a:r>
              <a:rPr lang="ru-RU" dirty="0"/>
              <a:t>в </a:t>
            </a:r>
            <a:r>
              <a:rPr lang="ru-RU" dirty="0" err="1"/>
              <a:t>повітрі</a:t>
            </a:r>
            <a:r>
              <a:rPr lang="ru-RU" dirty="0"/>
              <a:t>, яке </a:t>
            </a:r>
            <a:r>
              <a:rPr lang="ru-RU" dirty="0" err="1"/>
              <a:t>вдихається</a:t>
            </a:r>
            <a:r>
              <a:rPr lang="ru-RU" dirty="0"/>
              <a:t>, не буде </a:t>
            </a:r>
            <a:r>
              <a:rPr lang="ru-RU" dirty="0" err="1"/>
              <a:t>перевищувати</a:t>
            </a:r>
            <a:r>
              <a:rPr lang="ru-RU" dirty="0"/>
              <a:t> </a:t>
            </a:r>
            <a:r>
              <a:rPr lang="ru-RU" dirty="0" err="1"/>
              <a:t>гранично</a:t>
            </a:r>
            <a:r>
              <a:rPr lang="ru-RU" dirty="0"/>
              <a:t> </a:t>
            </a:r>
            <a:r>
              <a:rPr lang="ru-RU" dirty="0" err="1"/>
              <a:t>допустимої</a:t>
            </a:r>
            <a:r>
              <a:rPr lang="ru-RU" dirty="0"/>
              <a:t>. Для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такою </a:t>
            </a:r>
            <a:r>
              <a:rPr lang="ru-RU" dirty="0" err="1"/>
              <a:t>концентрацією</a:t>
            </a:r>
            <a:r>
              <a:rPr lang="ru-RU" dirty="0"/>
              <a:t> </a:t>
            </a:r>
            <a:r>
              <a:rPr lang="ru-RU" dirty="0" err="1"/>
              <a:t>вважають</a:t>
            </a:r>
            <a:r>
              <a:rPr lang="ru-RU" dirty="0"/>
              <a:t> 0,1%.</a:t>
            </a:r>
          </a:p>
        </p:txBody>
      </p:sp>
    </p:spTree>
    <p:extLst>
      <p:ext uri="{BB962C8B-B14F-4D97-AF65-F5344CB8AC3E}">
        <p14:creationId xmlns:p14="http://schemas.microsoft.com/office/powerpoint/2010/main" val="17008471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9098" y="734096"/>
            <a:ext cx="9996581" cy="5134998"/>
          </a:xfrm>
        </p:spPr>
        <p:txBody>
          <a:bodyPr>
            <a:normAutofit/>
          </a:bodyPr>
          <a:lstStyle/>
          <a:p>
            <a:r>
              <a:rPr lang="ru-RU" dirty="0" err="1"/>
              <a:t>Знаючи</a:t>
            </a:r>
            <a:r>
              <a:rPr lang="ru-RU" dirty="0"/>
              <a:t> величину </a:t>
            </a:r>
            <a:r>
              <a:rPr lang="ru-RU" dirty="0" err="1"/>
              <a:t>необхідного</a:t>
            </a:r>
            <a:r>
              <a:rPr lang="ru-RU" dirty="0"/>
              <a:t> </a:t>
            </a:r>
            <a:r>
              <a:rPr lang="ru-RU" dirty="0" err="1"/>
              <a:t>об'єму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, яка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необхідна</a:t>
            </a:r>
            <a:r>
              <a:rPr lang="ru-RU" dirty="0"/>
              <a:t> в </a:t>
            </a:r>
            <a:r>
              <a:rPr lang="ru-RU" dirty="0" err="1"/>
              <a:t>даному</a:t>
            </a:r>
            <a:r>
              <a:rPr lang="ru-RU" dirty="0"/>
              <a:t> </a:t>
            </a:r>
            <a:r>
              <a:rPr lang="ru-RU" dirty="0" err="1"/>
              <a:t>приміщенні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об'єму</a:t>
            </a:r>
            <a:r>
              <a:rPr lang="ru-RU" dirty="0"/>
              <a:t> та </a:t>
            </a:r>
            <a:r>
              <a:rPr lang="ru-RU" dirty="0" err="1"/>
              <a:t>кількості</a:t>
            </a:r>
            <a:r>
              <a:rPr lang="ru-RU" dirty="0"/>
              <a:t> людей, </a:t>
            </a:r>
            <a:r>
              <a:rPr lang="ru-RU" dirty="0" err="1"/>
              <a:t>які</a:t>
            </a:r>
            <a:r>
              <a:rPr lang="ru-RU" dirty="0"/>
              <a:t> в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перебувають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Відповідним</a:t>
            </a:r>
            <a:r>
              <a:rPr lang="ru-RU" dirty="0" smtClean="0"/>
              <a:t> </a:t>
            </a:r>
            <a:r>
              <a:rPr lang="ru-RU" dirty="0" err="1"/>
              <a:t>показником</a:t>
            </a:r>
            <a:r>
              <a:rPr lang="ru-RU" dirty="0"/>
              <a:t> є </a:t>
            </a:r>
            <a:r>
              <a:rPr lang="ru-RU" b="1" i="1" dirty="0" err="1"/>
              <a:t>кратність</a:t>
            </a:r>
            <a:r>
              <a:rPr lang="ru-RU" b="1" i="1" dirty="0"/>
              <a:t> </a:t>
            </a:r>
            <a:r>
              <a:rPr lang="ru-RU" b="1" i="1" dirty="0" err="1"/>
              <a:t>обміну</a:t>
            </a:r>
            <a:r>
              <a:rPr lang="ru-RU" b="1" i="1" dirty="0"/>
              <a:t> </a:t>
            </a:r>
            <a:r>
              <a:rPr lang="ru-RU" b="1" i="1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число, яке </a:t>
            </a:r>
            <a:r>
              <a:rPr lang="ru-RU" dirty="0" err="1"/>
              <a:t>показує</a:t>
            </a:r>
            <a:r>
              <a:rPr lang="ru-RU" dirty="0"/>
              <a:t>, </a:t>
            </a:r>
            <a:r>
              <a:rPr lang="ru-RU" dirty="0" err="1"/>
              <a:t>скільки</a:t>
            </a:r>
            <a:r>
              <a:rPr lang="ru-RU" dirty="0"/>
              <a:t> </a:t>
            </a:r>
            <a:r>
              <a:rPr lang="ru-RU" dirty="0" err="1"/>
              <a:t>разів</a:t>
            </a:r>
            <a:r>
              <a:rPr lang="ru-RU" dirty="0"/>
              <a:t> повинно </a:t>
            </a:r>
            <a:r>
              <a:rPr lang="ru-RU" dirty="0" err="1"/>
              <a:t>оновитися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даного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за </a:t>
            </a:r>
            <a:r>
              <a:rPr lang="ru-RU" dirty="0" err="1"/>
              <a:t>певний</a:t>
            </a:r>
            <a:r>
              <a:rPr lang="ru-RU" dirty="0"/>
              <a:t> час,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в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фізіологічний</a:t>
            </a:r>
            <a:r>
              <a:rPr lang="ru-RU" dirty="0"/>
              <a:t> </a:t>
            </a:r>
            <a:r>
              <a:rPr lang="ru-RU" dirty="0" err="1"/>
              <a:t>об'єм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показник</a:t>
            </a:r>
            <a:r>
              <a:rPr lang="ru-RU" dirty="0"/>
              <a:t> </a:t>
            </a:r>
            <a:r>
              <a:rPr lang="ru-RU" dirty="0" err="1"/>
              <a:t>розраховують</a:t>
            </a:r>
            <a:r>
              <a:rPr lang="ru-RU" dirty="0"/>
              <a:t> </a:t>
            </a:r>
            <a:r>
              <a:rPr lang="ru-RU" b="1" dirty="0"/>
              <a:t>за формулою</a:t>
            </a:r>
            <a:r>
              <a:rPr lang="ru-RU" dirty="0"/>
              <a:t>: 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К </a:t>
            </a:r>
            <a:r>
              <a:rPr lang="ru-RU" b="1" dirty="0"/>
              <a:t>= </a:t>
            </a:r>
            <a:r>
              <a:rPr lang="en-US" b="1" dirty="0" err="1"/>
              <a:t>Vt</a:t>
            </a:r>
            <a:r>
              <a:rPr lang="en-US" b="1" dirty="0"/>
              <a:t>/V2</a:t>
            </a:r>
            <a:r>
              <a:rPr lang="en-US" dirty="0"/>
              <a:t>, </a:t>
            </a:r>
            <a:r>
              <a:rPr lang="ru-RU" dirty="0" smtClean="0"/>
              <a:t>де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К – </a:t>
            </a:r>
            <a:r>
              <a:rPr lang="ru-RU" dirty="0" err="1"/>
              <a:t>кратність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en-US" dirty="0"/>
              <a:t>V1 – </a:t>
            </a:r>
            <a:r>
              <a:rPr lang="ru-RU" dirty="0" err="1"/>
              <a:t>необхідний</a:t>
            </a:r>
            <a:r>
              <a:rPr lang="ru-RU" dirty="0"/>
              <a:t> (</a:t>
            </a:r>
            <a:r>
              <a:rPr lang="ru-RU" dirty="0" err="1"/>
              <a:t>фізіологічний</a:t>
            </a:r>
            <a:r>
              <a:rPr lang="ru-RU" dirty="0"/>
              <a:t>) </a:t>
            </a:r>
            <a:r>
              <a:rPr lang="ru-RU" dirty="0" err="1"/>
              <a:t>об'єм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, </a:t>
            </a:r>
            <a:endParaRPr lang="ru-RU" dirty="0" smtClean="0"/>
          </a:p>
          <a:p>
            <a:pPr marL="0" indent="0">
              <a:buNone/>
            </a:pPr>
            <a:r>
              <a:rPr lang="uk-UA" dirty="0" smtClean="0"/>
              <a:t> </a:t>
            </a:r>
            <a:r>
              <a:rPr lang="en-US" dirty="0" smtClean="0"/>
              <a:t>V2 </a:t>
            </a:r>
            <a:r>
              <a:rPr lang="en-US" dirty="0"/>
              <a:t>– </a:t>
            </a:r>
            <a:r>
              <a:rPr lang="ru-RU" dirty="0" err="1"/>
              <a:t>фактичний</a:t>
            </a:r>
            <a:r>
              <a:rPr lang="ru-RU" dirty="0"/>
              <a:t> </a:t>
            </a:r>
            <a:r>
              <a:rPr lang="ru-RU" dirty="0" err="1"/>
              <a:t>об'єм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85126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Методи і засоби відбору проб повітря для хімічних аналізів</a:t>
            </a:r>
            <a:endParaRPr lang="ru-RU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У практиці санітарного нагляду за забрудненням атмосферного повітря, повітря населених приміщень, повітря робочої зони виробничих підприємств розроблені, в основному, дві групи методів - лабораторні та експрес-методи.</a:t>
            </a:r>
          </a:p>
          <a:p>
            <a:pPr algn="just"/>
            <a:r>
              <a:rPr lang="ru-RU" dirty="0" smtClean="0">
                <a:effectLst/>
              </a:rPr>
              <a:t>Для лабораторних методів використовується аспіраційний метод відбору проб, сутність якого полягає в протягуванні за допомогою водного аспиратора (рис. 10.1-а), пилососа, або </a:t>
            </a:r>
            <a:r>
              <a:rPr lang="ru-RU" dirty="0" err="1" smtClean="0">
                <a:effectLst/>
              </a:rPr>
              <a:t>електроаспіратори</a:t>
            </a:r>
            <a:r>
              <a:rPr lang="ru-RU" dirty="0" smtClean="0">
                <a:effectLst/>
              </a:rPr>
              <a:t>(Рис. 10.1-б) певного об'єму повітря через відповідні поглинювальні розчини, вміщені в поглинювальні прилади різних конструкцій (рис. 10.2). Досліджуваний повітря через довгу трубку такого приладу потрапляє в насичення розчин, а потім через коротку трубку витягується аспіратор. Використовують також кристалічні поглинювальні реактиви, які поміщають в трубки - алонжі певної форми.</a:t>
            </a:r>
          </a:p>
          <a:p>
            <a:pPr algn="just"/>
            <a:r>
              <a:rPr lang="ru-RU" dirty="0" smtClean="0">
                <a:effectLst/>
              </a:rPr>
              <a:t>Кількість протягненого через насичення розчин або аллонж повітря визначається за допомогою газового лічильника, рідинного реометра (рис. 10.3) або кулькового ротаметра, які визначають швидкість аспірації повітря в л / хв. Лічильник або реометр підключається послідовно між поглинювальним приладом і аспіратор. Необхідна кількість повітря для конкретного хімічного аналізу визначають згідно з додатком 2.</a:t>
            </a:r>
          </a:p>
          <a:p>
            <a:pPr algn="just"/>
            <a:r>
              <a:rPr lang="ru-RU" dirty="0" smtClean="0">
                <a:effectLst/>
              </a:rPr>
              <a:t>Проби повітря для лабораторного аналізу можна відбирати також у судини певної ємності. Заповнення судин досліджуваним повітрям може бути виконано різними способами: виливанням рідини, обмінним або вакуумним способами. Для цього використовують газові піпетки (рис. 10.4), калібрувальні бутлі гумові камери та ін.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5330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370" y="124983"/>
            <a:ext cx="114355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Для експресних методів використовуються універсальний газоаналізатор УГ-2 (рис. 10.5., Додаток 3), газоаналізатор ГМК-3 (рис. 10.6.) Та ін.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70" y="771313"/>
            <a:ext cx="3474980" cy="488134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17350" y="3443844"/>
            <a:ext cx="62226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/>
              </a:rPr>
              <a:t>Мал. 10.1. а - Водний аспіратор (1), з'єднаний гумовими трубками (2) з поглинаючими приладами;</a:t>
            </a:r>
          </a:p>
          <a:p>
            <a:r>
              <a:rPr lang="ru-RU" dirty="0" smtClean="0">
                <a:effectLst/>
              </a:rPr>
              <a:t> б - </a:t>
            </a:r>
            <a:r>
              <a:rPr lang="ru-RU" dirty="0" err="1" smtClean="0">
                <a:effectLst/>
              </a:rPr>
              <a:t>елекроаспіратор</a:t>
            </a:r>
            <a:r>
              <a:rPr lang="ru-RU" dirty="0" smtClean="0">
                <a:effectLst/>
              </a:rPr>
              <a:t> "</a:t>
            </a:r>
            <a:r>
              <a:rPr lang="ru-RU" dirty="0" err="1" smtClean="0">
                <a:effectLst/>
              </a:rPr>
              <a:t>Ліоте</a:t>
            </a:r>
            <a:r>
              <a:rPr lang="ru-RU" dirty="0" smtClean="0">
                <a:effectLst/>
              </a:rPr>
              <a:t>"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4035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386" y="0"/>
            <a:ext cx="4598949" cy="6329548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334164"/>
              </p:ext>
            </p:extLst>
          </p:nvPr>
        </p:nvGraphicFramePr>
        <p:xfrm>
          <a:off x="5799335" y="4338205"/>
          <a:ext cx="5905900" cy="1223010"/>
        </p:xfrm>
        <a:graphic>
          <a:graphicData uri="http://schemas.openxmlformats.org/drawingml/2006/table">
            <a:tbl>
              <a:tblPr/>
              <a:tblGrid>
                <a:gridCol w="1940510">
                  <a:extLst>
                    <a:ext uri="{9D8B030D-6E8A-4147-A177-3AD203B41FA5}">
                      <a16:colId xmlns:a16="http://schemas.microsoft.com/office/drawing/2014/main" xmlns="" val="3727936839"/>
                    </a:ext>
                  </a:extLst>
                </a:gridCol>
                <a:gridCol w="3965390">
                  <a:extLst>
                    <a:ext uri="{9D8B030D-6E8A-4147-A177-3AD203B41FA5}">
                      <a16:colId xmlns:a16="http://schemas.microsoft.com/office/drawing/2014/main" xmlns="" val="21877881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>а - Зайцева;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>г - Петрі;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07845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dirty="0">
                          <a:effectLst/>
                        </a:rPr>
                        <a:t>б - Полежаєва;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>
                          <a:effectLst/>
                        </a:rPr>
                        <a:t>д - з пористої платівкою;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88382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/>
                      <a:r>
                        <a:rPr lang="ru-RU" dirty="0">
                          <a:effectLst/>
                        </a:rPr>
                        <a:t>В - Ріхтера;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dirty="0">
                          <a:effectLst/>
                        </a:rPr>
                        <a:t>е - з кристалічним реактивом.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14241503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799335" y="3799596"/>
            <a:ext cx="494013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Мал. 10.2. Поглинювальні прилади для відбору проб повітря на аналіз з рідкими розчинами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39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4313933" cy="63176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3932" y="3968728"/>
            <a:ext cx="3303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10.3. рідинний реометр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1389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259324" cy="630579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59324" y="36877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effectLst/>
              </a:rPr>
              <a:t>Мал. 10.4. Відбір проб повітря в газові піпетки:</a:t>
            </a:r>
          </a:p>
          <a:p>
            <a:r>
              <a:rPr lang="ru-RU" dirty="0" smtClean="0">
                <a:effectLst/>
              </a:rPr>
              <a:t>а - шляхом підсосу або виливання; б - методом сифона.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023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4966699" cy="63295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66698" y="37708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effectLst/>
              </a:rPr>
              <a:t>Мал. 10.5. Універсальний газоаналізатор УГ-2 з колористичної лінійкою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738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4779528" cy="630579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79528" y="4028105"/>
            <a:ext cx="3356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/>
              </a:rPr>
              <a:t>Мал. 10.6. Газоаналізатор ГМК-3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1182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Зразок завдання з розрахунку обсягу повітря, необхідного для хімічного аналізу і приведення його до нормальних умов</a:t>
            </a:r>
            <a:endParaRPr lang="ru-RU" dirty="0" smtClean="0">
              <a:effectLst/>
            </a:endParaRPr>
          </a:p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Розрахувати, який мінімальний обсяг повітря необхідно протягнути для визначення парів брому, якщо чутливість методу 0,002 мг, гранично допустима разова концентрація парів брому в виробничому цеху підприємства 0,5 мг /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або 0,0005 мг / л. Загальний обсяг поглинає розчину становить 4 мл, а для аналізу береться 2 мл. Коефіцієнт, що виражає частину ГДК, що підпадає під визначення, дорівнює 0,5.</a:t>
            </a:r>
          </a:p>
          <a:p>
            <a:pPr algn="just"/>
            <a:r>
              <a:rPr lang="ru-RU" dirty="0" smtClean="0">
                <a:effectLst/>
              </a:rPr>
              <a:t>Температура повітря в момент відбору проби 20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С, атмосферний тиск 750 мм рт. ст.</a:t>
            </a:r>
          </a:p>
          <a:p>
            <a:pPr algn="just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Розрахунок необхідного обсягу повітря виконується за формулою: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897" y="3362400"/>
            <a:ext cx="1626700" cy="9996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84103" y="3600592"/>
            <a:ext cx="823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effectLst/>
              </a:rPr>
              <a:t>V</a:t>
            </a:r>
            <a:r>
              <a:rPr lang="en-US" sz="2800" baseline="-25000" dirty="0" smtClean="0">
                <a:effectLst/>
              </a:rPr>
              <a:t>0</a:t>
            </a:r>
            <a:r>
              <a:rPr lang="en-US" sz="2800" dirty="0" smtClean="0">
                <a:effectLst/>
              </a:rPr>
              <a:t> =</a:t>
            </a:r>
            <a:endParaRPr lang="en-US" sz="2800" dirty="0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362004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де: а - чутливість методу визначення (мінімальне визначається кількість речовини в міліграмах);</a:t>
            </a:r>
          </a:p>
          <a:p>
            <a:r>
              <a:rPr lang="ru-RU" dirty="0" smtClean="0">
                <a:effectLst/>
              </a:rPr>
              <a:t>V - загальний обсяг поглинає розчину, мл;</a:t>
            </a:r>
          </a:p>
          <a:p>
            <a:pPr algn="just"/>
            <a:r>
              <a:rPr lang="ru-RU" dirty="0" smtClean="0">
                <a:effectLst/>
              </a:rPr>
              <a:t>K - загальний коефіцієнт, який відображає частину гранично допустимої концентрації, яка підлягає визначенню (1, </a:t>
            </a:r>
            <a:r>
              <a:rPr lang="ru-RU" baseline="30000" dirty="0" smtClean="0">
                <a:effectLst/>
              </a:rPr>
              <a:t>1</a:t>
            </a:r>
            <a:r>
              <a:rPr lang="ru-RU" dirty="0" smtClean="0">
                <a:effectLst/>
              </a:rPr>
              <a:t>/</a:t>
            </a:r>
            <a:r>
              <a:rPr lang="ru-RU" baseline="-25000" dirty="0" smtClean="0">
                <a:effectLst/>
              </a:rPr>
              <a:t>3</a:t>
            </a:r>
            <a:r>
              <a:rPr lang="ru-RU" dirty="0" smtClean="0">
                <a:effectLst/>
              </a:rPr>
              <a:t> та ін.);</a:t>
            </a:r>
          </a:p>
          <a:p>
            <a:r>
              <a:rPr lang="ru-RU" dirty="0" smtClean="0">
                <a:effectLst/>
              </a:rPr>
              <a:t>З</a:t>
            </a:r>
            <a:r>
              <a:rPr lang="ru-RU" baseline="-25000" dirty="0" smtClean="0">
                <a:effectLst/>
              </a:rPr>
              <a:t>0</a:t>
            </a:r>
            <a:r>
              <a:rPr lang="ru-RU" dirty="0" smtClean="0">
                <a:effectLst/>
              </a:rPr>
              <a:t> - гранично-допустима концентрація речовини, мг /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;</a:t>
            </a:r>
          </a:p>
          <a:p>
            <a:r>
              <a:rPr lang="ru-RU" dirty="0" smtClean="0">
                <a:effectLst/>
              </a:rPr>
              <a:t>V</a:t>
            </a:r>
            <a:r>
              <a:rPr lang="ru-RU" baseline="-25000" dirty="0" smtClean="0">
                <a:effectLst/>
              </a:rPr>
              <a:t>1</a:t>
            </a:r>
            <a:r>
              <a:rPr lang="ru-RU" dirty="0" smtClean="0">
                <a:effectLst/>
              </a:rPr>
              <a:t> - обсяг поглинаючої розчину, взятий для аналізу, мл.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284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9623" y="560510"/>
            <a:ext cx="10333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effectLst/>
              </a:rPr>
              <a:t>Рішення: V</a:t>
            </a:r>
            <a:r>
              <a:rPr lang="ru-RU" sz="2400" baseline="-25000" dirty="0" smtClean="0">
                <a:effectLst/>
              </a:rPr>
              <a:t>0</a:t>
            </a:r>
            <a:r>
              <a:rPr lang="ru-RU" sz="2400" dirty="0" smtClean="0">
                <a:effectLst/>
              </a:rPr>
              <a:t> = = = = 16 л.</a:t>
            </a:r>
            <a:endParaRPr lang="ru-RU" sz="2400" dirty="0"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295" y="342781"/>
            <a:ext cx="1319041" cy="8971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719" y="346186"/>
            <a:ext cx="1895294" cy="8937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643" y="342781"/>
            <a:ext cx="1401698" cy="98725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29623" y="1454226"/>
            <a:ext cx="10333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>Приведення взятих об'ємів повітря в літрах до нормальних умов здійснюється за формулою Гей-Люссака: </a:t>
            </a:r>
            <a:endParaRPr lang="ru-RU" sz="2000" dirty="0"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133" y="2462553"/>
            <a:ext cx="73154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effectLst/>
              </a:rPr>
              <a:t>V</a:t>
            </a:r>
            <a:r>
              <a:rPr lang="ru-RU" sz="2400" baseline="-25000" dirty="0" smtClean="0">
                <a:effectLst/>
              </a:rPr>
              <a:t>0</a:t>
            </a:r>
            <a:r>
              <a:rPr lang="ru-RU" sz="2400" dirty="0" smtClean="0">
                <a:effectLst/>
              </a:rPr>
              <a:t> = </a:t>
            </a:r>
            <a:r>
              <a:rPr lang="ru-RU" sz="2400" dirty="0" err="1" smtClean="0">
                <a:effectLst/>
              </a:rPr>
              <a:t>V</a:t>
            </a:r>
            <a:r>
              <a:rPr lang="ru-RU" sz="2400" baseline="-25000" dirty="0" err="1" smtClean="0">
                <a:effectLst/>
              </a:rPr>
              <a:t>t</a:t>
            </a:r>
            <a:r>
              <a:rPr lang="ru-RU" sz="2400" dirty="0" smtClean="0">
                <a:effectLst/>
              </a:rPr>
              <a:t> </a:t>
            </a:r>
            <a:r>
              <a:rPr lang="ru-RU" sz="1600" dirty="0" smtClean="0"/>
              <a:t>●                           </a:t>
            </a:r>
            <a:r>
              <a:rPr lang="ru-RU" dirty="0" smtClean="0"/>
              <a:t>   ● </a:t>
            </a:r>
            <a:endParaRPr lang="ru-RU" sz="2400" dirty="0">
              <a:effectLst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4336" y="2295332"/>
            <a:ext cx="1258431" cy="8141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530" y="2286851"/>
            <a:ext cx="645483" cy="83343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29623" y="4380832"/>
            <a:ext cx="103331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</a:rPr>
              <a:t>де V</a:t>
            </a:r>
            <a:r>
              <a:rPr lang="ru-RU" baseline="-25000" dirty="0" smtClean="0">
                <a:effectLst/>
              </a:rPr>
              <a:t>0</a:t>
            </a:r>
            <a:r>
              <a:rPr lang="ru-RU" dirty="0" smtClean="0">
                <a:effectLst/>
              </a:rPr>
              <a:t> - обсяг повітря приведений до нормальних умов (0</a:t>
            </a:r>
            <a:r>
              <a:rPr lang="ru-RU" baseline="30000" dirty="0" smtClean="0">
                <a:effectLst/>
              </a:rPr>
              <a:t>0 </a:t>
            </a:r>
            <a:r>
              <a:rPr lang="ru-RU" dirty="0" smtClean="0">
                <a:effectLst/>
              </a:rPr>
              <a:t>З і 760 мм рт. ст.), л;</a:t>
            </a:r>
          </a:p>
          <a:p>
            <a:pPr algn="just"/>
            <a:r>
              <a:rPr lang="ru-RU" dirty="0" err="1" smtClean="0">
                <a:effectLst/>
              </a:rPr>
              <a:t>V</a:t>
            </a:r>
            <a:r>
              <a:rPr lang="ru-RU" baseline="-25000" dirty="0" err="1" smtClean="0">
                <a:effectLst/>
              </a:rPr>
              <a:t>t</a:t>
            </a:r>
            <a:r>
              <a:rPr lang="ru-RU" dirty="0" smtClean="0">
                <a:effectLst/>
              </a:rPr>
              <a:t> - обсяг повітря відібраний для аналізу при даній температурі і барометричному тиску, л;</a:t>
            </a:r>
          </a:p>
          <a:p>
            <a:r>
              <a:rPr lang="ru-RU" dirty="0" smtClean="0">
                <a:effectLst/>
              </a:rPr>
              <a:t>273 - коефіцієнт розширення газів;</a:t>
            </a:r>
          </a:p>
          <a:p>
            <a:r>
              <a:rPr lang="ru-RU" dirty="0" smtClean="0">
                <a:effectLst/>
              </a:rPr>
              <a:t>Т - температура повітря під час відбору проби, 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С;</a:t>
            </a:r>
          </a:p>
          <a:p>
            <a:r>
              <a:rPr lang="ru-RU" dirty="0" smtClean="0">
                <a:effectLst/>
              </a:rPr>
              <a:t>В - атмосферний тиск під час відбору проби, мм </a:t>
            </a:r>
            <a:r>
              <a:rPr lang="ru-RU" dirty="0" err="1" smtClean="0">
                <a:effectLst/>
              </a:rPr>
              <a:t>рт.ст</a:t>
            </a:r>
            <a:r>
              <a:rPr lang="ru-RU" dirty="0" smtClean="0">
                <a:effectLst/>
              </a:rPr>
              <a:t>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5496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796" y="368792"/>
            <a:ext cx="109212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effectLst/>
              </a:rPr>
              <a:t>З метою полегшення розрахунків, значення складових формули </a:t>
            </a:r>
            <a:endParaRPr lang="ru-RU" sz="2400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976" y="142346"/>
            <a:ext cx="1430693" cy="9256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97" y="830457"/>
            <a:ext cx="718018" cy="92709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600348" y="368792"/>
            <a:ext cx="10613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</a:rPr>
              <a:t>і</a:t>
            </a:r>
            <a:endParaRPr lang="ru-RU" sz="2400" dirty="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7815" y="1067964"/>
            <a:ext cx="2865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effectLst/>
              </a:rPr>
              <a:t>знаходять в таблиці 1.</a:t>
            </a:r>
            <a:endParaRPr lang="ru-RU" sz="2400" dirty="0"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9796" y="1767136"/>
            <a:ext cx="1507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effectLst/>
              </a:rPr>
              <a:t>Рішення: </a:t>
            </a:r>
            <a:endParaRPr lang="ru-RU" sz="2400" dirty="0"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9796" y="2694225"/>
            <a:ext cx="11982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effectLst/>
              </a:rPr>
              <a:t>V</a:t>
            </a:r>
            <a:r>
              <a:rPr lang="ru-RU" sz="2400" baseline="-25000" dirty="0" err="1" smtClean="0">
                <a:effectLst/>
              </a:rPr>
              <a:t>o</a:t>
            </a:r>
            <a:r>
              <a:rPr lang="ru-RU" sz="2400" dirty="0" smtClean="0">
                <a:effectLst/>
              </a:rPr>
              <a:t> = </a:t>
            </a:r>
            <a:r>
              <a:rPr lang="ru-RU" sz="2400" dirty="0" err="1" smtClean="0">
                <a:effectLst/>
              </a:rPr>
              <a:t>V</a:t>
            </a:r>
            <a:r>
              <a:rPr lang="ru-RU" sz="2400" baseline="-25000" dirty="0" err="1" smtClean="0">
                <a:effectLst/>
              </a:rPr>
              <a:t>t</a:t>
            </a:r>
            <a:r>
              <a:rPr lang="ru-RU" sz="2400" dirty="0" smtClean="0">
                <a:effectLst/>
              </a:rPr>
              <a:t> </a:t>
            </a:r>
            <a:r>
              <a:rPr lang="ru-RU" sz="2400" dirty="0" smtClean="0"/>
              <a:t>● ●             </a:t>
            </a:r>
            <a:r>
              <a:rPr lang="ru-RU" sz="2400" dirty="0" smtClean="0">
                <a:effectLst/>
              </a:rPr>
              <a:t>= 16 л</a:t>
            </a:r>
            <a:r>
              <a:rPr lang="ru-RU" sz="2400" dirty="0" smtClean="0"/>
              <a:t> ●</a:t>
            </a:r>
            <a:r>
              <a:rPr lang="ru-RU" sz="2400" dirty="0" smtClean="0">
                <a:effectLst/>
              </a:rPr>
              <a:t>                       </a:t>
            </a:r>
            <a:r>
              <a:rPr lang="ru-RU" sz="2400" dirty="0" smtClean="0"/>
              <a:t>●</a:t>
            </a:r>
            <a:r>
              <a:rPr lang="ru-RU" sz="2400" dirty="0" smtClean="0">
                <a:effectLst/>
              </a:rPr>
              <a:t>             = 16 </a:t>
            </a:r>
            <a:r>
              <a:rPr lang="ru-RU" sz="2400" dirty="0" smtClean="0"/>
              <a:t>●</a:t>
            </a:r>
            <a:r>
              <a:rPr lang="ru-RU" sz="2400" dirty="0" smtClean="0">
                <a:effectLst/>
              </a:rPr>
              <a:t> 0,932 </a:t>
            </a:r>
            <a:r>
              <a:rPr lang="ru-RU" sz="2400" dirty="0" smtClean="0"/>
              <a:t>●</a:t>
            </a:r>
            <a:r>
              <a:rPr lang="ru-RU" sz="2400" dirty="0" smtClean="0">
                <a:effectLst/>
              </a:rPr>
              <a:t> 0,987 = 14,72 л</a:t>
            </a:r>
            <a:endParaRPr lang="ru-RU" sz="2400" dirty="0">
              <a:effectLst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039" y="2536976"/>
            <a:ext cx="1349678" cy="78342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3988" y="2513960"/>
            <a:ext cx="650094" cy="83938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709" y="2536976"/>
            <a:ext cx="1199684" cy="77616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656" y="2461511"/>
            <a:ext cx="718018" cy="92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6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301252"/>
              </p:ext>
            </p:extLst>
          </p:nvPr>
        </p:nvGraphicFramePr>
        <p:xfrm>
          <a:off x="1951985" y="780584"/>
          <a:ext cx="8348353" cy="4924062"/>
        </p:xfrm>
        <a:graphic>
          <a:graphicData uri="http://schemas.openxmlformats.org/drawingml/2006/table">
            <a:tbl>
              <a:tblPr/>
              <a:tblGrid>
                <a:gridCol w="1277340">
                  <a:extLst>
                    <a:ext uri="{9D8B030D-6E8A-4147-A177-3AD203B41FA5}">
                      <a16:colId xmlns:a16="http://schemas.microsoft.com/office/drawing/2014/main" xmlns="" val="135717976"/>
                    </a:ext>
                  </a:extLst>
                </a:gridCol>
                <a:gridCol w="1064454">
                  <a:extLst>
                    <a:ext uri="{9D8B030D-6E8A-4147-A177-3AD203B41FA5}">
                      <a16:colId xmlns:a16="http://schemas.microsoft.com/office/drawing/2014/main" xmlns="" val="1189287508"/>
                    </a:ext>
                  </a:extLst>
                </a:gridCol>
                <a:gridCol w="1064454">
                  <a:extLst>
                    <a:ext uri="{9D8B030D-6E8A-4147-A177-3AD203B41FA5}">
                      <a16:colId xmlns:a16="http://schemas.microsoft.com/office/drawing/2014/main" xmlns="" val="284833917"/>
                    </a:ext>
                  </a:extLst>
                </a:gridCol>
                <a:gridCol w="760325">
                  <a:extLst>
                    <a:ext uri="{9D8B030D-6E8A-4147-A177-3AD203B41FA5}">
                      <a16:colId xmlns:a16="http://schemas.microsoft.com/office/drawing/2014/main" xmlns="" val="1395925070"/>
                    </a:ext>
                  </a:extLst>
                </a:gridCol>
                <a:gridCol w="1186106">
                  <a:extLst>
                    <a:ext uri="{9D8B030D-6E8A-4147-A177-3AD203B41FA5}">
                      <a16:colId xmlns:a16="http://schemas.microsoft.com/office/drawing/2014/main" xmlns="" val="3317670761"/>
                    </a:ext>
                  </a:extLst>
                </a:gridCol>
                <a:gridCol w="1064454">
                  <a:extLst>
                    <a:ext uri="{9D8B030D-6E8A-4147-A177-3AD203B41FA5}">
                      <a16:colId xmlns:a16="http://schemas.microsoft.com/office/drawing/2014/main" xmlns="" val="2421045003"/>
                    </a:ext>
                  </a:extLst>
                </a:gridCol>
                <a:gridCol w="1246930">
                  <a:extLst>
                    <a:ext uri="{9D8B030D-6E8A-4147-A177-3AD203B41FA5}">
                      <a16:colId xmlns:a16="http://schemas.microsoft.com/office/drawing/2014/main" xmlns="" val="1250905320"/>
                    </a:ext>
                  </a:extLst>
                </a:gridCol>
                <a:gridCol w="684290">
                  <a:extLst>
                    <a:ext uri="{9D8B030D-6E8A-4147-A177-3AD203B41FA5}">
                      <a16:colId xmlns:a16="http://schemas.microsoft.com/office/drawing/2014/main" xmlns="" val="303822560"/>
                    </a:ext>
                  </a:extLst>
                </a:gridCol>
              </a:tblGrid>
              <a:tr h="526402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температура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273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(273 + Т)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Барометр-чеський тиск,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мм рт.ст.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В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760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температура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273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(273 + Т)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Барометр-чеський тиск, мм рт.ст.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В</a:t>
                      </a:r>
                    </a:p>
                    <a:p>
                      <a:pPr algn="ctr" rtl="0"/>
                      <a:r>
                        <a:rPr lang="ru-RU" sz="1200">
                          <a:effectLst/>
                        </a:rPr>
                        <a:t>760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33028543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- 4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1,015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741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0,975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0,945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761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7538891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- 3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1,011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742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0,976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17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0,941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762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33528262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- 2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1,007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743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0,978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0,938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763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5177498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-1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1,004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744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0,979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0,935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764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87035109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1,000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745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0,980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0,932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765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0,00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02190537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0,996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746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0,982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0,929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766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54843693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0,993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747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0,983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0,925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767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48164003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0,989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748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0,984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0,922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768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29533550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0,983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749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0,986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0,919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769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7475189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0,982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750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0,987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0,916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770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54692361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0,979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751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0,988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0,913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771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0046169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0,975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752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0,989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27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0,910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772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67327635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0,972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753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0,991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0,907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773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00074143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0,968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754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0,992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29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0,904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774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9958800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0,965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755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0,993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30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0,901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775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81620116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0,961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756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0,995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31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0,898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776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95644194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0,958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757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0,996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32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0,895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777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18899971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0,955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758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0,997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33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0,892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778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52945002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0,951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759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0,999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34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0,889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779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40848111"/>
                  </a:ext>
                </a:extLst>
              </a:tr>
              <a:tr h="174816"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0,948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760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1,000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35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0,886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>
                          <a:effectLst/>
                        </a:rPr>
                        <a:t>780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dirty="0">
                          <a:effectLst/>
                        </a:rPr>
                        <a:t>1,0</a:t>
                      </a:r>
                    </a:p>
                  </a:txBody>
                  <a:tcPr marL="17091" marR="17091" marT="17091" marB="17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30265484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81012" y="86890"/>
            <a:ext cx="5690301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Коефіцієнти для приведення обсягів повітря до нормальних умов.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72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Зразок форми протоколу відбору проби повітря.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Дата обстеження: _________ рік ___________ місяць ___________________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___________________________ число __________________________________</a:t>
            </a:r>
          </a:p>
          <a:p>
            <a:endParaRPr lang="ru-RU" dirty="0" smtClean="0">
              <a:effectLst/>
            </a:endParaRPr>
          </a:p>
          <a:p>
            <a:pPr>
              <a:buFont typeface="+mj-lt"/>
              <a:buAutoNum type="arabicPeriod"/>
            </a:pPr>
            <a:r>
              <a:rPr lang="ru-RU" dirty="0" smtClean="0">
                <a:effectLst/>
              </a:rPr>
              <a:t>Назва підприємства _____________________________________________</a:t>
            </a:r>
          </a:p>
          <a:p>
            <a:r>
              <a:rPr lang="ru-RU" dirty="0" smtClean="0">
                <a:effectLst/>
              </a:rPr>
              <a:t>(Місце відбору проби)</a:t>
            </a:r>
          </a:p>
          <a:p>
            <a:endParaRPr lang="ru-RU" dirty="0" smtClean="0">
              <a:effectLst/>
            </a:endParaRPr>
          </a:p>
          <a:p>
            <a:pPr>
              <a:buFont typeface="+mj-lt"/>
              <a:buAutoNum type="arabicPeriod" startAt="2"/>
            </a:pPr>
            <a:r>
              <a:rPr lang="ru-RU" dirty="0" smtClean="0">
                <a:effectLst/>
              </a:rPr>
              <a:t>Дослідження повітря на _________________________________________ </a:t>
            </a:r>
          </a:p>
          <a:p>
            <a:r>
              <a:rPr lang="ru-RU" dirty="0" smtClean="0">
                <a:effectLst/>
              </a:rPr>
              <a:t>(Вказати, що підлягає визначенню)</a:t>
            </a:r>
          </a:p>
          <a:p>
            <a:endParaRPr lang="ru-RU" dirty="0" smtClean="0">
              <a:effectLst/>
            </a:endParaRPr>
          </a:p>
          <a:p>
            <a:pPr algn="just">
              <a:buFont typeface="+mj-lt"/>
              <a:buAutoNum type="arabicPeriod" startAt="3"/>
            </a:pPr>
            <a:r>
              <a:rPr lang="ru-RU" dirty="0" smtClean="0">
                <a:effectLst/>
              </a:rPr>
              <a:t>Метеофактори при відборі проби: температура _______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С, відносна вологість атмосферного повітря (за межами приміщення) __________________%, температура _______</a:t>
            </a:r>
            <a:r>
              <a:rPr lang="ru-RU" baseline="30000" dirty="0" smtClean="0">
                <a:effectLst/>
              </a:rPr>
              <a:t>0</a:t>
            </a:r>
            <a:r>
              <a:rPr lang="ru-RU" dirty="0" smtClean="0">
                <a:effectLst/>
              </a:rPr>
              <a:t>С, відносна вологість в місці відбору проби _______________%</a:t>
            </a:r>
          </a:p>
          <a:p>
            <a:endParaRPr lang="ru-RU" dirty="0" smtClean="0">
              <a:effectLst/>
            </a:endParaRPr>
          </a:p>
          <a:p>
            <a:pPr>
              <a:buFont typeface="+mj-lt"/>
              <a:buAutoNum type="arabicPeriod" startAt="4"/>
            </a:pPr>
            <a:r>
              <a:rPr lang="ru-RU" dirty="0" smtClean="0">
                <a:effectLst/>
              </a:rPr>
              <a:t>Робочі операції в період відбору проби ____________________________</a:t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>
              <a:buFont typeface="+mj-lt"/>
              <a:buAutoNum type="arabicPeriod" startAt="5"/>
            </a:pPr>
            <a:r>
              <a:rPr lang="ru-RU" dirty="0" smtClean="0">
                <a:effectLst/>
              </a:rPr>
              <a:t>Характер вентиляції, її дія _______________________________________</a:t>
            </a:r>
          </a:p>
          <a:p>
            <a:endParaRPr lang="ru-RU" dirty="0" smtClean="0">
              <a:effectLst/>
            </a:endParaRPr>
          </a:p>
          <a:p>
            <a:pPr>
              <a:buFont typeface="+mj-lt"/>
              <a:buAutoNum type="arabicPeriod" startAt="6"/>
            </a:pPr>
            <a:r>
              <a:rPr lang="ru-RU" dirty="0" smtClean="0">
                <a:effectLst/>
              </a:rPr>
              <a:t>Поглинальної пристрій, його № __________________________________</a:t>
            </a:r>
          </a:p>
          <a:p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2314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114727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7. Відстань пристрої від джерела забруднення _________________ метрів 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8. Час відбору проби: від ___________________ ч _________________ хв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до ______________________________ годин __________________ хвилин</a:t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9. протягнути повітря __________________________ літрів. 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Швидкість в хвилину _______________________________________ літрів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10. Ким проведено відбір проби ____________________________________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11. Куди спрямована проба для дослідження _________________________</a:t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12. Додаткові відомості ____________________________________________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Дата ____________________________</a:t>
            </a:r>
          </a:p>
          <a:p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підпис ___________________________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763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Визначення хімічних забруднювачів повітря за допомогою універсального газоаналізатора УГ-2</a:t>
            </a: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</a:rPr>
              <a:t>Принцип роботи газоаналізатора - лінійно-колористичний: концентрацію хімічного забруднювача повітря визначають по довжині забарвлення індикаторного кристалічного реактиву в скляній трубці після протягування через нього певного обсягу досліджуваного повітря. Індикаторну трубку з реактивом накладають на колористичну лінійку, яка додається до приладу для кожного забруднювача повітря. На лінійці нанесені концентрації досліджуваної речовини в мг / м</a:t>
            </a:r>
            <a:r>
              <a:rPr lang="ru-RU" baseline="30000" dirty="0" smtClean="0">
                <a:effectLst/>
              </a:rPr>
              <a:t>3</a:t>
            </a:r>
            <a:r>
              <a:rPr lang="ru-RU" dirty="0" smtClean="0">
                <a:effectLst/>
              </a:rPr>
              <a:t>.</a:t>
            </a:r>
          </a:p>
          <a:p>
            <a:pPr algn="just"/>
            <a:r>
              <a:rPr lang="ru-RU" dirty="0" smtClean="0">
                <a:effectLst/>
              </a:rPr>
              <a:t>Прилад дозволяє визначити 14 хімічних забруднювачів, що зустрічаються в промисловому виробництві: аміак, ацетон, ацетилен, бензин, бензол, ксилол, окис вуглецю, окису азоту, сірчаний ангідрид, сірководень, толуол, вуглеводні нафти, хлор, етиловий ефір. </a:t>
            </a:r>
          </a:p>
          <a:p>
            <a:pPr algn="just"/>
            <a:r>
              <a:rPr lang="ru-RU" dirty="0" smtClean="0">
                <a:effectLst/>
              </a:rPr>
              <a:t>Для виконання аналізу готують індикаторні трубки з кристалічними реактивами, які додаються до приладу. </a:t>
            </a:r>
          </a:p>
          <a:p>
            <a:pPr algn="just"/>
            <a:r>
              <a:rPr lang="ru-RU" dirty="0" smtClean="0">
                <a:effectLst/>
              </a:rPr>
              <a:t>Порядок дослідження. На місці дослідження (в цеху, на робочих місцях, в місцях викидів забруднень), користуючись штоком з відповідним для даного аналізу об'ємом повітря, наведеними на одній з чотирьох граней, вичавлюють повітря з повітрозабірного сифона (гумової камери, розтягнутої пружиною). Після цього приєднують до гумової трубці приладу відповідну індикаторну трубку і простягають через неї необхідний об'єм повітря, звільнивши шток від утримує гачка. Після цього індикаторну трубку накладають на колористичну лінійку і по довжині частини реактиву, яка змінила колір (потемніла), визначають концентрацію досліджуваного забруднювача.</a:t>
            </a:r>
          </a:p>
          <a:p>
            <a:pPr algn="just"/>
            <a:r>
              <a:rPr lang="ru-RU" dirty="0" smtClean="0">
                <a:effectLst/>
              </a:rPr>
              <a:t>Примітка. З огляду на обмеженість робочого часу на занятті індикаторні трубки і імітація забруднення повітря відповідним речовиною готується лабораторією кафедри.</a:t>
            </a:r>
          </a:p>
          <a:p>
            <a:pPr algn="just"/>
            <a:r>
              <a:rPr lang="ru-RU" dirty="0" smtClean="0">
                <a:effectLst/>
              </a:rPr>
              <a:t>По можливості заняття доцільно провести в цеху підприємства.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7221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60382"/>
              </p:ext>
            </p:extLst>
          </p:nvPr>
        </p:nvGraphicFramePr>
        <p:xfrm>
          <a:off x="1149927" y="1107995"/>
          <a:ext cx="9892146" cy="5213637"/>
        </p:xfrm>
        <a:graphic>
          <a:graphicData uri="http://schemas.openxmlformats.org/drawingml/2006/table">
            <a:tbl>
              <a:tblPr/>
              <a:tblGrid>
                <a:gridCol w="2617566">
                  <a:extLst>
                    <a:ext uri="{9D8B030D-6E8A-4147-A177-3AD203B41FA5}">
                      <a16:colId xmlns:a16="http://schemas.microsoft.com/office/drawing/2014/main" xmlns="" val="1070961248"/>
                    </a:ext>
                  </a:extLst>
                </a:gridCol>
                <a:gridCol w="1220459">
                  <a:extLst>
                    <a:ext uri="{9D8B030D-6E8A-4147-A177-3AD203B41FA5}">
                      <a16:colId xmlns:a16="http://schemas.microsoft.com/office/drawing/2014/main" xmlns="" val="1149521389"/>
                    </a:ext>
                  </a:extLst>
                </a:gridCol>
                <a:gridCol w="1894925">
                  <a:extLst>
                    <a:ext uri="{9D8B030D-6E8A-4147-A177-3AD203B41FA5}">
                      <a16:colId xmlns:a16="http://schemas.microsoft.com/office/drawing/2014/main" xmlns="" val="3475319468"/>
                    </a:ext>
                  </a:extLst>
                </a:gridCol>
                <a:gridCol w="915342">
                  <a:extLst>
                    <a:ext uri="{9D8B030D-6E8A-4147-A177-3AD203B41FA5}">
                      <a16:colId xmlns:a16="http://schemas.microsoft.com/office/drawing/2014/main" xmlns="" val="4132677203"/>
                    </a:ext>
                  </a:extLst>
                </a:gridCol>
                <a:gridCol w="3243854">
                  <a:extLst>
                    <a:ext uri="{9D8B030D-6E8A-4147-A177-3AD203B41FA5}">
                      <a16:colId xmlns:a16="http://schemas.microsoft.com/office/drawing/2014/main" xmlns="" val="2584861234"/>
                    </a:ext>
                  </a:extLst>
                </a:gridCol>
              </a:tblGrid>
              <a:tr h="675216"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Назва речовини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Величина ГДК, </a:t>
                      </a:r>
                    </a:p>
                    <a:p>
                      <a:pPr algn="ctr" rtl="0"/>
                      <a:r>
                        <a:rPr lang="ru-RU" sz="1050" b="1">
                          <a:effectLst/>
                        </a:rPr>
                        <a:t>мг / м</a:t>
                      </a:r>
                      <a:r>
                        <a:rPr lang="ru-RU" sz="1050" b="1" baseline="30000">
                          <a:effectLst/>
                        </a:rPr>
                        <a:t>3</a:t>
                      </a: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Переважна агрегатний стан в умовах виробництва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клас небезпеки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Особливості дії на організм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37153984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ацетилен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5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17268596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аміак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20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 dirty="0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</a:t>
                      </a:r>
                      <a:r>
                        <a:rPr lang="en-US" sz="1050" b="1">
                          <a:effectLst/>
                        </a:rPr>
                        <a:t>V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6128772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ацетон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200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050" b="1">
                          <a:effectLst/>
                        </a:rPr>
                        <a:t>IV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38613297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бензин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100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050" b="1">
                          <a:effectLst/>
                        </a:rPr>
                        <a:t>IV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27337703"/>
                  </a:ext>
                </a:extLst>
              </a:tr>
              <a:tr h="193435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бензол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15/5</a:t>
                      </a:r>
                      <a:r>
                        <a:rPr lang="ru-RU" sz="1050" b="1" baseline="30000">
                          <a:effectLst/>
                        </a:rPr>
                        <a:t>*</a:t>
                      </a: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канцероген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55493973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ксилол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50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7101521"/>
                  </a:ext>
                </a:extLst>
              </a:tr>
              <a:tr h="224237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Окис вуглецю (СО)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20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050" b="1">
                          <a:effectLst/>
                        </a:rPr>
                        <a:t>IV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Остронаправленной дію на кров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98656213"/>
                  </a:ext>
                </a:extLst>
              </a:tr>
              <a:tr h="314433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Окису азоту (в перерахунку на NO</a:t>
                      </a:r>
                      <a:r>
                        <a:rPr lang="ru-RU" sz="1050" b="1" baseline="-25000">
                          <a:effectLst/>
                        </a:rPr>
                        <a:t>2</a:t>
                      </a:r>
                      <a:r>
                        <a:rPr lang="ru-RU" sz="1050" b="1">
                          <a:effectLst/>
                        </a:rPr>
                        <a:t>)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5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ІІІ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Остронаправленной дію на кров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59924996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сірчаний ангідрид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аерозоль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80711662"/>
                  </a:ext>
                </a:extLst>
              </a:tr>
              <a:tr h="224237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сірководень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остронаправленной дію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06580014"/>
                  </a:ext>
                </a:extLst>
              </a:tr>
              <a:tr h="224237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толуол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50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ІІІ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Остронаправленной дію, алерген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73096681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вуглеводні нафти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74673744"/>
                  </a:ext>
                </a:extLst>
              </a:tr>
              <a:tr h="224237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хлор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Остронаправленной дію, алерген</a:t>
                      </a:r>
                    </a:p>
                  </a:txBody>
                  <a:tcPr marL="22334" marR="22334" marT="22334" marB="223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55221949"/>
                  </a:ext>
                </a:extLst>
              </a:tr>
              <a:tr h="343026"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>етиловий ефір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10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пари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50" b="1">
                          <a:effectLst/>
                        </a:rPr>
                        <a:t>ІІІ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50" b="1">
                          <a:effectLst/>
                        </a:rPr>
                        <a:t/>
                      </a:r>
                      <a:br>
                        <a:rPr lang="ru-RU" sz="1050" b="1">
                          <a:effectLst/>
                        </a:rPr>
                      </a:br>
                      <a:endParaRPr lang="ru-RU" sz="1050" b="1">
                        <a:effectLst/>
                      </a:endParaRP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7044464"/>
                  </a:ext>
                </a:extLst>
              </a:tr>
              <a:tr h="193435">
                <a:tc gridSpan="5">
                  <a:txBody>
                    <a:bodyPr/>
                    <a:lstStyle/>
                    <a:p>
                      <a:pPr rtl="0"/>
                      <a:r>
                        <a:rPr lang="ru-RU" sz="1050" b="1" baseline="30000" dirty="0">
                          <a:effectLst/>
                        </a:rPr>
                        <a:t>*</a:t>
                      </a:r>
                      <a:r>
                        <a:rPr lang="ru-RU" sz="1050" b="1" dirty="0">
                          <a:effectLst/>
                        </a:rPr>
                        <a:t>в чисельнику - максимальна, в знаменнику - середньомісячна</a:t>
                      </a:r>
                    </a:p>
                  </a:txBody>
                  <a:tcPr marL="22334" marR="22334" marT="22334" marB="2233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8735357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12192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Гранично допустимі концентрації (ГДК) шкідливих речовин в повітрі робочої зони (витяг з системи стандартів безпеки праці "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Загальні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санітарні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гігієнічні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вимоги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Повітря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РОБОЧОЇ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зони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", 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Держстандарт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12.1.005-88)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36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штучне</a:t>
            </a:r>
            <a:r>
              <a:rPr lang="ru-RU" dirty="0" smtClean="0"/>
              <a:t> освітлення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9655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Гігієнічні показники санітарного стану та вентиляції приміщень</a:t>
            </a:r>
            <a:endParaRPr lang="uk-UA" b="1" dirty="0"/>
          </a:p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  <a:p>
            <a:pPr algn="just">
              <a:buFont typeface="+mj-lt"/>
              <a:buAutoNum type="arabicPeriod"/>
            </a:pPr>
            <a:r>
              <a:rPr lang="ru-RU" dirty="0"/>
              <a:t>Хімічний склад атмосферного повітря: азоту - 78,08%; кисню - 20,95%; вуглекислого газу - 0,03-0,04%; інертних газів (аргон, неон, гелій, криптон, ксенон) - 0,93%; вологи, як правило, від 40-60% до насичення; пил, мікроорганізми, природні та техногенні забруднення - в залежності від промислового розвитку регіону, типу поверхні (пустеля, гори, наявність зелених насаджень і ін.)</a:t>
            </a:r>
            <a:endParaRPr lang="uk-UA" b="1" dirty="0"/>
          </a:p>
          <a:p>
            <a:pPr algn="just">
              <a:buFont typeface="+mj-lt"/>
              <a:buAutoNum type="arabicPeriod"/>
            </a:pPr>
            <a:r>
              <a:rPr lang="ru-RU" dirty="0"/>
              <a:t>Основні джерела забруднення повітря населених місць, виробничих приміщень - викиди промислових підприємств, автотранспорту; піле-, газоутворення промислових підприємств; метеорологічні чинники (вітри) і тип поверхні регіонів (пилові бурі пустельних місць без зелених насаджень).</a:t>
            </a:r>
            <a:endParaRPr lang="uk-UA" b="1" dirty="0"/>
          </a:p>
          <a:p>
            <a:pPr algn="just">
              <a:buFont typeface="+mj-lt"/>
              <a:buAutoNum type="arabicPeriod"/>
            </a:pPr>
            <a:r>
              <a:rPr lang="ru-RU" dirty="0"/>
              <a:t>Джерела забруднення повітря житлових приміщень, приміщень комунально-побутового призначення та громадських приміщень - продукти життєдіяльності організму людей, які виділяються шкірою і при диханні (продукти розпаду поту, шкірного сала, змертвілого епідермісу, інші продукти життєдіяльності, які виділяються в повітря приміщення пропорційно кількості людей, терміну їх перебування в приміщенні і кількості вуглекислого газу, який накопичується в повітрі пропорційно перерахованим забруднювачів), і тому використовується як Показники (індикатор) ступеня забруднення цими речовинами повітря приміщень різного призначення.</a:t>
            </a:r>
            <a:endParaRPr lang="uk-UA" b="1" dirty="0"/>
          </a:p>
          <a:p>
            <a:pPr algn="just">
              <a:buFont typeface="+mj-lt"/>
              <a:buAutoNum type="arabicPeriod"/>
            </a:pPr>
            <a:r>
              <a:rPr lang="ru-RU" dirty="0"/>
              <a:t>З огляду на, що через шкіру і при диханні виділяються, в основному, органічні продукти обміну речовин, для оцінки ступеня забруднення повітря приміщень людьми було запропоновано визначати інший показник цього забруднення - окислюваність повітря, тобто вимірювати кількість міліграмів кисню, необхідного для окислення органічних сполук в 1 м</a:t>
            </a:r>
            <a:r>
              <a:rPr lang="ru-RU" baseline="30000" dirty="0"/>
              <a:t>3</a:t>
            </a:r>
            <a:r>
              <a:rPr lang="ru-RU" dirty="0"/>
              <a:t> повітря за допомогою титруватирозчину біхромату калію К</a:t>
            </a:r>
            <a:r>
              <a:rPr lang="ru-RU" baseline="-25000" dirty="0"/>
              <a:t>2</a:t>
            </a:r>
            <a:r>
              <a:rPr lang="ru-RU" dirty="0"/>
              <a:t>Сr</a:t>
            </a:r>
            <a:r>
              <a:rPr lang="ru-RU" baseline="-25000" dirty="0"/>
              <a:t>2</a:t>
            </a:r>
            <a:r>
              <a:rPr lang="ru-RU" dirty="0"/>
              <a:t>Про</a:t>
            </a:r>
            <a:r>
              <a:rPr lang="ru-RU" baseline="-25000" dirty="0"/>
              <a:t>7</a:t>
            </a:r>
            <a:r>
              <a:rPr lang="ru-RU" dirty="0"/>
              <a:t>.</a:t>
            </a:r>
            <a:endParaRPr lang="uk-UA" b="1" dirty="0"/>
          </a:p>
          <a:p>
            <a:pPr algn="just"/>
            <a:r>
              <a:rPr lang="ru-RU" dirty="0"/>
              <a:t>Окислюваність атмосферного повітря зазвичай не перевищує 3-4 мг / м</a:t>
            </a:r>
            <a:r>
              <a:rPr lang="ru-RU" baseline="30000" dirty="0"/>
              <a:t>3</a:t>
            </a:r>
            <a:r>
              <a:rPr lang="ru-RU" dirty="0"/>
              <a:t>, В добре провітрюваних приміщеннях окислюваність знаходиться на рівні 4-6 мг / м</a:t>
            </a:r>
            <a:r>
              <a:rPr lang="ru-RU" baseline="30000" dirty="0"/>
              <a:t>3</a:t>
            </a:r>
            <a:r>
              <a:rPr lang="ru-RU" dirty="0"/>
              <a:t>, А в приміщеннях з несприятливим санітарним станом окислюваність повітря може досягати 20 і більше мг / м</a:t>
            </a:r>
            <a:r>
              <a:rPr lang="ru-RU" baseline="30000" dirty="0"/>
              <a:t>3</a:t>
            </a:r>
            <a:r>
              <a:rPr lang="ru-RU" dirty="0" smtClean="0"/>
              <a:t>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8362235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6719"/>
            <a:ext cx="1219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5. Концентрація вуглекислого газу відображає ступінь забруднення повітря іншими продуктами життєдіяльності організму. Концентрація вуглекислого газу в приміщеннях збільшується пропорційно кількості людей і часу їх перебування в приміщенні, але як правило, не досягає шкідливих для організму рівнів. Тільки в замкнутих, недостатньо вентильованих приміщеннях (сховищах, підводних човнах, підземних виробках, виробничих приміщеннях, каналізаційних системах і т.п.) за рахунок бродіння, горіння, гниття кількість вуглекислого газу може досягати концентрацій, небезпечних для здоров'я і навіть життя людини.</a:t>
            </a:r>
            <a:endParaRPr lang="uk-UA" b="1" dirty="0"/>
          </a:p>
          <a:p>
            <a:pPr algn="just"/>
            <a:r>
              <a:rPr lang="ru-RU" dirty="0"/>
              <a:t>Дослідженнями М. П. </a:t>
            </a:r>
            <a:r>
              <a:rPr lang="ru-RU" dirty="0" err="1"/>
              <a:t>Бресткіна</a:t>
            </a:r>
            <a:r>
              <a:rPr lang="ru-RU" dirty="0"/>
              <a:t> і ряду інших авторів встановлено, що підвищення концентрації СО</a:t>
            </a:r>
            <a:r>
              <a:rPr lang="ru-RU" baseline="-25000" dirty="0"/>
              <a:t>2</a:t>
            </a:r>
            <a:r>
              <a:rPr lang="ru-RU" dirty="0"/>
              <a:t>до 2-2,5% не викликає помітних відхилень в самопочутті людини, його працездатності. концентрації СО</a:t>
            </a:r>
            <a:r>
              <a:rPr lang="ru-RU" baseline="-25000" dirty="0"/>
              <a:t>2</a:t>
            </a:r>
            <a:r>
              <a:rPr lang="ru-RU" dirty="0"/>
              <a:t>до 4% викликають підвищення інтенсивності дихання, серцевої діяльності, зниження працездатності. концентрації СО</a:t>
            </a:r>
            <a:r>
              <a:rPr lang="ru-RU" baseline="-25000" dirty="0"/>
              <a:t>2</a:t>
            </a:r>
            <a:r>
              <a:rPr lang="ru-RU" dirty="0"/>
              <a:t> до 5%</a:t>
            </a:r>
            <a:r>
              <a:rPr lang="ru-RU" b="1" dirty="0"/>
              <a:t> </a:t>
            </a:r>
            <a:r>
              <a:rPr lang="ru-RU" dirty="0"/>
              <a:t>супроводжуються задишкою, посиленням серцевої діяльності, зниженням працездатності, а 6% - сприяють зниженню розумової діяльності, виникнення головного болю, запамороченню, 7% - може викликати нездатність контролювати свої дії, втрату свідомості і навіть смерть, 10% - викликає швидку, а 15- 20% миттєву смерть через параліч дихання.</a:t>
            </a:r>
            <a:endParaRPr lang="uk-UA" b="1" dirty="0"/>
          </a:p>
          <a:p>
            <a:pPr algn="just"/>
            <a:r>
              <a:rPr lang="ru-RU" dirty="0"/>
              <a:t>Для визначення концентрації СО</a:t>
            </a:r>
            <a:r>
              <a:rPr lang="ru-RU" baseline="-25000" dirty="0"/>
              <a:t>2</a:t>
            </a:r>
            <a:r>
              <a:rPr lang="ru-RU" dirty="0"/>
              <a:t> в повітрі розроблено кілька методів, серед яких метод Субботіна-</a:t>
            </a:r>
            <a:r>
              <a:rPr lang="ru-RU" dirty="0" err="1"/>
              <a:t>Нагорського</a:t>
            </a:r>
            <a:r>
              <a:rPr lang="ru-RU" dirty="0"/>
              <a:t> з гідроксидом барію, методи </a:t>
            </a:r>
            <a:r>
              <a:rPr lang="ru-RU" dirty="0" err="1"/>
              <a:t>Реберга-Винокурова</a:t>
            </a:r>
            <a:r>
              <a:rPr lang="ru-RU" dirty="0"/>
              <a:t>, Калмикова, інтерферометричний. Разом з тим в санітарній практиці найбільш широко використовується портативний експресний метод</a:t>
            </a:r>
            <a:r>
              <a:rPr lang="ru-RU" dirty="0" err="1"/>
              <a:t>Лунге-Цеккендорфа</a:t>
            </a:r>
            <a:r>
              <a:rPr lang="ru-RU" dirty="0"/>
              <a:t> в модифікації </a:t>
            </a:r>
            <a:r>
              <a:rPr lang="ru-RU" dirty="0" err="1"/>
              <a:t>Д.В.Прохорова</a:t>
            </a:r>
            <a:r>
              <a:rPr lang="ru-RU" dirty="0"/>
              <a:t> (Додаток 2).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49559519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4272"/>
            <a:ext cx="1219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Визначення діоксиду вуглецю в повітрі експрес-методом </a:t>
            </a:r>
            <a:r>
              <a:rPr lang="ru-RU" b="1" dirty="0" err="1"/>
              <a:t>Лунге-Цеккендорфа</a:t>
            </a:r>
            <a:r>
              <a:rPr lang="ru-RU" b="1" dirty="0"/>
              <a:t>в модифікації Д.В. Прохорова</a:t>
            </a:r>
            <a:endParaRPr lang="uk-UA" b="1" dirty="0"/>
          </a:p>
          <a:p>
            <a:pPr algn="ctr"/>
            <a:endParaRPr lang="ru-RU" b="1" dirty="0"/>
          </a:p>
          <a:p>
            <a:pPr algn="just"/>
            <a:r>
              <a:rPr lang="ru-RU" dirty="0"/>
              <a:t>Принцип методу заснований на пропущенні досліджуваного повітря через титрує розчин вуглекислого натрію (або аміаку) в присутності фенолфталеїну. При цьому відбувається реакція Na</a:t>
            </a:r>
            <a:r>
              <a:rPr lang="ru-RU" baseline="-25000" dirty="0"/>
              <a:t>2</a:t>
            </a:r>
            <a:r>
              <a:rPr lang="ru-RU" dirty="0"/>
              <a:t>CO</a:t>
            </a:r>
            <a:r>
              <a:rPr lang="ru-RU" baseline="-25000" dirty="0"/>
              <a:t>3</a:t>
            </a:r>
            <a:r>
              <a:rPr lang="ru-RU" dirty="0"/>
              <a:t>+ H</a:t>
            </a:r>
            <a:r>
              <a:rPr lang="ru-RU" baseline="-25000" dirty="0"/>
              <a:t>2</a:t>
            </a:r>
            <a:r>
              <a:rPr lang="ru-RU" dirty="0"/>
              <a:t>O + CO</a:t>
            </a:r>
            <a:r>
              <a:rPr lang="ru-RU" baseline="-25000" dirty="0"/>
              <a:t>2</a:t>
            </a:r>
            <a:r>
              <a:rPr lang="ru-RU" dirty="0"/>
              <a:t>= 2NaHCO</a:t>
            </a:r>
            <a:r>
              <a:rPr lang="ru-RU" baseline="-25000" dirty="0"/>
              <a:t>3</a:t>
            </a:r>
            <a:r>
              <a:rPr lang="ru-RU" dirty="0"/>
              <a:t>. Розчин фенолфталеїну, який має рожеве забарвлення в лужному середовищі, після зв'язування CO</a:t>
            </a:r>
            <a:r>
              <a:rPr lang="ru-RU" baseline="-25000" dirty="0"/>
              <a:t>2</a:t>
            </a:r>
            <a:r>
              <a:rPr lang="ru-RU" dirty="0"/>
              <a:t> знебарвлюється (кисле середовище).</a:t>
            </a:r>
            <a:endParaRPr lang="uk-UA" b="1" dirty="0"/>
          </a:p>
          <a:p>
            <a:pPr algn="just"/>
            <a:r>
              <a:rPr lang="ru-RU" dirty="0"/>
              <a:t>Розведенням 5,3 г хімічно чистого Na</a:t>
            </a:r>
            <a:r>
              <a:rPr lang="ru-RU" baseline="-25000" dirty="0"/>
              <a:t>2</a:t>
            </a:r>
            <a:r>
              <a:rPr lang="ru-RU" dirty="0"/>
              <a:t>CO</a:t>
            </a:r>
            <a:r>
              <a:rPr lang="ru-RU" baseline="-25000" dirty="0"/>
              <a:t>3</a:t>
            </a:r>
            <a:r>
              <a:rPr lang="ru-RU" dirty="0"/>
              <a:t>в 100 мл дистильованої води готують вихідний розчин, до якого додають 0,1% розчин фенолфталеїну. Перед аналізом готують робочий розчин розведенням вихідного розчину 2 мл до 10 мл дистильованою водою.</a:t>
            </a:r>
            <a:endParaRPr lang="uk-UA" b="1" dirty="0"/>
          </a:p>
          <a:p>
            <a:pPr algn="just"/>
            <a:r>
              <a:rPr lang="ru-RU" dirty="0"/>
              <a:t>Розчин переносять в склянку </a:t>
            </a:r>
            <a:r>
              <a:rPr lang="ru-RU" dirty="0" err="1"/>
              <a:t>Дрекселя</a:t>
            </a:r>
            <a:r>
              <a:rPr lang="ru-RU" dirty="0"/>
              <a:t> по </a:t>
            </a:r>
            <a:r>
              <a:rPr lang="ru-RU" dirty="0" err="1"/>
              <a:t>Лунге-Цеккендорфу</a:t>
            </a:r>
            <a:r>
              <a:rPr lang="ru-RU" dirty="0"/>
              <a:t>(Рис. 11.1а) або в шприц Жанні по Прохорову (рис. 11.1б). У першому випадку до довгій трубці склянки</a:t>
            </a:r>
            <a:r>
              <a:rPr lang="ru-RU" dirty="0" err="1"/>
              <a:t>Дрекселя</a:t>
            </a:r>
            <a:r>
              <a:rPr lang="ru-RU" dirty="0"/>
              <a:t>з витонченим носиком приєднують гумову грушу з клапаном або невеликим отвором. Повільно стискаючи і швидко відпускаючи грушу, продувають через розчин досліджуване повітря. Після кожного продування склянку струшують для повного поглинання CO</a:t>
            </a:r>
            <a:r>
              <a:rPr lang="ru-RU" baseline="-25000" dirty="0"/>
              <a:t>2</a:t>
            </a:r>
            <a:r>
              <a:rPr lang="ru-RU" dirty="0"/>
              <a:t>з порції повітря. У другому випадку (по Прохорову) в шприц, наповнений 10 мл робочого розчину соди з фенолфталеїном, тримаючи його вертикально, набирають порцію досліджуваного повітря. Потім енергійним струшуванням (7-8 разів) повітря призводять в контакт з поглиначем, після чого повітря виштовхується і замість нього набирається одна за одною порції досліджуваного повітря до повного знебарвлення розчину в шприці. Вважають кількість обсягів (порцій) повітря, що пішли на знебарвлення розчину. Аналіз повітря проводять в приміщенні і за межами приміщення (атмосферне повітря).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6544696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Результат розраховують по зворотній пропорції на підставі зіставлення кількості витрачених обсягів (порцій) груш або шприців і концентрації CO</a:t>
            </a:r>
            <a:r>
              <a:rPr lang="ru-RU" baseline="-25000" dirty="0"/>
              <a:t>2 </a:t>
            </a:r>
            <a:r>
              <a:rPr lang="ru-RU" dirty="0"/>
              <a:t>в атмосферному повітрі (0,04%) і в конкретному досліджуваному приміщенні, де можна визначити концентрацію СО</a:t>
            </a:r>
            <a:r>
              <a:rPr lang="ru-RU" baseline="-25000" dirty="0"/>
              <a:t>2</a:t>
            </a:r>
            <a:r>
              <a:rPr lang="ru-RU" dirty="0"/>
              <a:t>. Наприклад, в приміщенні витрачено 10 обсягів груш, або шприців, на вулиці - 50 обсягів. Звідси, концентрація CO</a:t>
            </a:r>
            <a:r>
              <a:rPr lang="ru-RU" baseline="-25000" dirty="0"/>
              <a:t>2 </a:t>
            </a:r>
            <a:r>
              <a:rPr lang="ru-RU" dirty="0"/>
              <a:t>в приміщенні = (0,04 x 50): 10 = 0,2%.</a:t>
            </a:r>
            <a:endParaRPr lang="uk-UA" b="1" dirty="0"/>
          </a:p>
          <a:p>
            <a:pPr algn="just"/>
            <a:r>
              <a:rPr lang="ru-RU" dirty="0"/>
              <a:t>Гранично допустима концентрація (ГДК) CO</a:t>
            </a:r>
            <a:r>
              <a:rPr lang="ru-RU" baseline="-25000" dirty="0"/>
              <a:t>2 </a:t>
            </a:r>
            <a:r>
              <a:rPr lang="ru-RU" dirty="0"/>
              <a:t>в житлових приміщеннях різного призначення встановлена ​​в межах 0,07-0,1%, в виробничих приміщеннях, де</a:t>
            </a:r>
            <a:r>
              <a:rPr lang="ru-RU" baseline="-25000" dirty="0"/>
              <a:t> </a:t>
            </a:r>
            <a:r>
              <a:rPr lang="ru-RU" dirty="0"/>
              <a:t>CO</a:t>
            </a:r>
            <a:r>
              <a:rPr lang="ru-RU" baseline="-25000" dirty="0"/>
              <a:t>2</a:t>
            </a:r>
            <a:r>
              <a:rPr lang="ru-RU" dirty="0"/>
              <a:t> накопичується від технологічного процесу, до 1-1,5%.</a:t>
            </a:r>
            <a:endParaRPr lang="uk-UA" b="1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44565"/>
            <a:ext cx="4320979" cy="45731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20978" y="511734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Рис.11.1. Прилад для визначення концентрації СО</a:t>
            </a:r>
            <a:r>
              <a:rPr lang="ru-RU" baseline="-25000" dirty="0"/>
              <a:t>2</a:t>
            </a:r>
            <a:r>
              <a:rPr lang="ru-RU" dirty="0"/>
              <a:t> по </a:t>
            </a:r>
            <a:r>
              <a:rPr lang="ru-RU" dirty="0" err="1"/>
              <a:t>Лунге-Цеккендорфу</a:t>
            </a:r>
            <a:endParaRPr lang="uk-UA" b="1" dirty="0"/>
          </a:p>
          <a:p>
            <a:r>
              <a:rPr lang="ru-RU" dirty="0"/>
              <a:t>(А - гумова груша для продувки повітря з клапаном; б - склянка </a:t>
            </a:r>
            <a:r>
              <a:rPr lang="ru-RU" dirty="0" err="1"/>
              <a:t>Дрекселя</a:t>
            </a:r>
            <a:r>
              <a:rPr lang="ru-RU" dirty="0"/>
              <a:t> з розчином соди і фенол-</a:t>
            </a:r>
            <a:r>
              <a:rPr lang="ru-RU" dirty="0" err="1"/>
              <a:t>фталеіна</a:t>
            </a:r>
            <a:r>
              <a:rPr lang="ru-RU" dirty="0"/>
              <a:t>)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40939472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35166" cy="634142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35166" y="81790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Мал. 11.1б. Шприц Жанні для визначення концентрації СО</a:t>
            </a:r>
            <a:r>
              <a:rPr lang="ru-RU" baseline="-25000" dirty="0"/>
              <a:t>2</a:t>
            </a:r>
            <a:r>
              <a:rPr lang="ru-RU" dirty="0"/>
              <a:t> </a:t>
            </a:r>
            <a:endParaRPr lang="uk-UA" dirty="0"/>
          </a:p>
          <a:p>
            <a:r>
              <a:rPr lang="ru-RU" dirty="0"/>
              <a:t>по Д. В. Прохорову</a:t>
            </a:r>
            <a:endParaRPr lang="uk-UA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462783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Методика визначення та гігієнічної оцінки показників повітрообміну і вентиляції приміщень</a:t>
            </a:r>
            <a:endParaRPr lang="uk-UA" sz="2000" b="1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Повітря житлових приміщень вважається чистим, якщо концентрація CO</a:t>
            </a:r>
            <a:r>
              <a:rPr lang="ru-RU" baseline="-25000" dirty="0"/>
              <a:t>2</a:t>
            </a:r>
            <a:r>
              <a:rPr lang="ru-RU" dirty="0"/>
              <a:t> не перевищує гранично допустимих концентрацій - 0,07% (0,7 ‰) по </a:t>
            </a:r>
            <a:r>
              <a:rPr lang="ru-RU" dirty="0" err="1"/>
              <a:t>Петтенкофер</a:t>
            </a:r>
            <a:r>
              <a:rPr lang="ru-RU" dirty="0"/>
              <a:t> або 0,1% (1,0 ‰) по </a:t>
            </a:r>
            <a:r>
              <a:rPr lang="ru-RU" dirty="0" err="1"/>
              <a:t>Флюг</a:t>
            </a:r>
            <a:r>
              <a:rPr lang="ru-RU" dirty="0"/>
              <a:t>.</a:t>
            </a:r>
            <a:endParaRPr lang="uk-UA" b="1" dirty="0"/>
          </a:p>
          <a:p>
            <a:pPr algn="just"/>
            <a:r>
              <a:rPr lang="ru-RU" dirty="0"/>
              <a:t>На цій підставі розраховується необхідний обсяг вентиляції - кількість повітря (в м</a:t>
            </a:r>
            <a:r>
              <a:rPr lang="ru-RU" baseline="30000" dirty="0"/>
              <a:t>3</a:t>
            </a:r>
            <a:r>
              <a:rPr lang="ru-RU" dirty="0"/>
              <a:t>), Яке повинно надходити в приміщення протягом 1 год, щоб концентрація CO</a:t>
            </a:r>
            <a:r>
              <a:rPr lang="ru-RU" baseline="-25000" dirty="0"/>
              <a:t>2</a:t>
            </a:r>
            <a:r>
              <a:rPr lang="ru-RU" dirty="0"/>
              <a:t>в повітрі не перевищила гранично допустимих концентрацій для даного виду приміщень. Його розраховують за формулою:</a:t>
            </a:r>
            <a:endParaRPr lang="uk-UA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37247" y="2558533"/>
            <a:ext cx="622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/>
              <a:t>V =</a:t>
            </a:r>
            <a:endParaRPr lang="uk-UA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533" y="2356210"/>
            <a:ext cx="1018525" cy="9894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3547953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де: V - об'єм вентиляції, м</a:t>
            </a:r>
            <a:r>
              <a:rPr lang="ru-RU" baseline="30000" dirty="0"/>
              <a:t>3</a:t>
            </a:r>
            <a:r>
              <a:rPr lang="ru-RU" dirty="0"/>
              <a:t>/година;</a:t>
            </a:r>
            <a:endParaRPr lang="uk-UA" b="1" dirty="0"/>
          </a:p>
          <a:p>
            <a:pPr algn="just"/>
            <a:r>
              <a:rPr lang="ru-RU" dirty="0"/>
              <a:t>К - кількість СО</a:t>
            </a:r>
            <a:r>
              <a:rPr lang="ru-RU" baseline="-25000" dirty="0"/>
              <a:t>2</a:t>
            </a:r>
            <a:r>
              <a:rPr lang="ru-RU" dirty="0"/>
              <a:t>, Що виділяється однією людиною за одну годину (в спокої 21,6 л / год; уві сні - 16 л / год; при виконанні роботи різної тяжкості - 30-40 л / ч);</a:t>
            </a:r>
            <a:endParaRPr lang="uk-UA" b="1" dirty="0"/>
          </a:p>
          <a:p>
            <a:pPr algn="just"/>
            <a:r>
              <a:rPr lang="ru-RU" dirty="0"/>
              <a:t>n - кількість людей в приміщенні;</a:t>
            </a:r>
          </a:p>
          <a:p>
            <a:pPr algn="just"/>
            <a:r>
              <a:rPr lang="ru-RU" dirty="0"/>
              <a:t>Р - гранично допустима концентрація СО</a:t>
            </a:r>
            <a:r>
              <a:rPr lang="ru-RU" baseline="-25000" dirty="0"/>
              <a:t>2</a:t>
            </a:r>
            <a:r>
              <a:rPr lang="ru-RU" dirty="0"/>
              <a:t> в проміле (0,7 або 1,0 ‰);</a:t>
            </a:r>
            <a:endParaRPr lang="uk-UA" b="1" dirty="0"/>
          </a:p>
          <a:p>
            <a:pPr algn="just"/>
            <a:r>
              <a:rPr lang="ru-RU" dirty="0"/>
              <a:t>Р</a:t>
            </a:r>
            <a:r>
              <a:rPr lang="ru-RU" baseline="-25000" dirty="0"/>
              <a:t>1</a:t>
            </a:r>
            <a:r>
              <a:rPr lang="ru-RU" dirty="0"/>
              <a:t> - концентрація СО</a:t>
            </a:r>
            <a:r>
              <a:rPr lang="ru-RU" baseline="-25000" dirty="0"/>
              <a:t>2</a:t>
            </a:r>
            <a:r>
              <a:rPr lang="ru-RU" dirty="0"/>
              <a:t> в атмосферному повітрі в проміле (0,4 ‰).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0653086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при </a:t>
            </a:r>
            <a:r>
              <a:rPr lang="ru-RU" dirty="0"/>
              <a:t>розрахунку кількості СО</a:t>
            </a:r>
            <a:r>
              <a:rPr lang="ru-RU" baseline="-25000" dirty="0"/>
              <a:t>2</a:t>
            </a:r>
            <a:r>
              <a:rPr lang="ru-RU" dirty="0"/>
              <a:t>, Яке виділяє одна людина за одну годину, виходять з того, що доросла людина при легкій фізичній роботі виробляє протягом 1 хвилини 18 дихальних рухів з об'ємом кожного вдиху (видиху) 0,5 л і, отже, протягом години видихає 540 л повітря (18 х 60 х 0,5 = 540).</a:t>
            </a:r>
            <a:endParaRPr lang="uk-UA" b="1" dirty="0"/>
          </a:p>
          <a:p>
            <a:pPr algn="just"/>
            <a:r>
              <a:rPr lang="ru-RU" dirty="0"/>
              <a:t>З огляду на, що концентрація вуглекислого газу в повітрі, що видихається приблизно 4% (3,4-4,7%), то загальна кількість повітря, що видихається вуглекислого газу за пропорцією складе:</a:t>
            </a:r>
            <a:endParaRPr lang="uk-UA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46566" y="1988518"/>
            <a:ext cx="60255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х = </a:t>
            </a:r>
            <a:r>
              <a:rPr lang="ru-RU" sz="3200" dirty="0" smtClean="0"/>
              <a:t>              = </a:t>
            </a:r>
            <a:r>
              <a:rPr lang="ru-RU" sz="3200" dirty="0"/>
              <a:t>21,6 л / год</a:t>
            </a:r>
            <a:endParaRPr lang="ru-RU" sz="3200" dirty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59" y="1674313"/>
            <a:ext cx="1368930" cy="121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303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При фізичних навантаженнях пропорційно їх тяжкості і інтенсивності зростає кількість дихальних рухів, а тому зростає і кількість повітря, що видихається СО</a:t>
            </a:r>
            <a:r>
              <a:rPr lang="ru-RU" baseline="-25000" dirty="0"/>
              <a:t>2</a:t>
            </a:r>
            <a:r>
              <a:rPr lang="ru-RU" dirty="0"/>
              <a:t> і необхідний обсяг вентиляції.</a:t>
            </a:r>
            <a:endParaRPr lang="uk-UA" b="1" dirty="0"/>
          </a:p>
          <a:p>
            <a:pPr algn="just"/>
            <a:r>
              <a:rPr lang="ru-RU" dirty="0"/>
              <a:t>Необхідна кратність вентиляції - число, яке показує, скільки разів протягом години змінюється повітря приміщення, щоб концентрація СО</a:t>
            </a:r>
            <a:r>
              <a:rPr lang="ru-RU" baseline="-25000" dirty="0"/>
              <a:t>2</a:t>
            </a:r>
            <a:r>
              <a:rPr lang="ru-RU" dirty="0"/>
              <a:t> не перевищувала гранично допустимих рівнів.</a:t>
            </a:r>
            <a:endParaRPr lang="uk-UA" b="1" dirty="0"/>
          </a:p>
          <a:p>
            <a:pPr algn="just"/>
            <a:r>
              <a:rPr lang="ru-RU" dirty="0"/>
              <a:t>Необхідну кратність вентиляції знаходять шляхом ділення розрахованого необхідного обсягу вентиляції на кубатуру приміщення.</a:t>
            </a:r>
          </a:p>
          <a:p>
            <a:pPr algn="just"/>
            <a:r>
              <a:rPr lang="ru-RU" dirty="0"/>
              <a:t>Фактичний обсяг вентиляції знаходять шляхом визначення площі вентиляційного отвору і швидкості руху повітря в ньому (фрамуга, кватирка). При цьому враховують, що через пори стін, щілини у вікнах і дверях до приміщення проникає обсяг повітря, близький до кубатури приміщення і його потрібно додати до обсягу, який проникає через вентиляційний отвір.</a:t>
            </a:r>
            <a:endParaRPr lang="uk-UA" b="1" dirty="0"/>
          </a:p>
          <a:p>
            <a:pPr algn="just"/>
            <a:r>
              <a:rPr lang="ru-RU" dirty="0"/>
              <a:t>Фактичну кратність вентиляції розраховують діленням фактичного обсягу вентиляції на кубатуру приміщення.</a:t>
            </a:r>
            <a:endParaRPr lang="uk-UA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2991086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Зіставляючи необхідні і фактичні обсяги і кратність вентиляції, оцінюють ефективність обміну повітря в приміщенні.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22859851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803462"/>
              </p:ext>
            </p:extLst>
          </p:nvPr>
        </p:nvGraphicFramePr>
        <p:xfrm>
          <a:off x="1163782" y="819395"/>
          <a:ext cx="9975273" cy="5565566"/>
        </p:xfrm>
        <a:graphic>
          <a:graphicData uri="http://schemas.openxmlformats.org/drawingml/2006/table">
            <a:tbl>
              <a:tblPr/>
              <a:tblGrid>
                <a:gridCol w="3325091">
                  <a:extLst>
                    <a:ext uri="{9D8B030D-6E8A-4147-A177-3AD203B41FA5}">
                      <a16:colId xmlns:a16="http://schemas.microsoft.com/office/drawing/2014/main" xmlns="" val="981956003"/>
                    </a:ext>
                  </a:extLst>
                </a:gridCol>
                <a:gridCol w="3325091">
                  <a:extLst>
                    <a:ext uri="{9D8B030D-6E8A-4147-A177-3AD203B41FA5}">
                      <a16:colId xmlns:a16="http://schemas.microsoft.com/office/drawing/2014/main" xmlns="" val="1874979697"/>
                    </a:ext>
                  </a:extLst>
                </a:gridCol>
                <a:gridCol w="3325091">
                  <a:extLst>
                    <a:ext uri="{9D8B030D-6E8A-4147-A177-3AD203B41FA5}">
                      <a16:colId xmlns:a16="http://schemas.microsoft.com/office/drawing/2014/main" xmlns="" val="1481688092"/>
                    </a:ext>
                  </a:extLst>
                </a:gridCol>
              </a:tblGrid>
              <a:tr h="231537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приміщення</a:t>
                      </a:r>
                    </a:p>
                  </a:txBody>
                  <a:tcPr marL="33191" marR="33191" marT="33191" marB="331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Кратність обміну повітря, ч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05514523"/>
                  </a:ext>
                </a:extLst>
              </a:tr>
              <a:tr h="231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витяжка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приплив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70889655"/>
                  </a:ext>
                </a:extLst>
              </a:tr>
              <a:tr h="231537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100" b="1">
                          <a:effectLst/>
                        </a:rPr>
                        <a:t>СНиП 2.08. 02-89 - лікарняні приміщення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22617596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палата дорослих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80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на 1 ліжко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9597311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Передпологова, перев'язочна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1,5 рази / ч 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2 рази / ч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869496"/>
                  </a:ext>
                </a:extLst>
              </a:tr>
              <a:tr h="347330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Родова, операційна, передопераційна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100" b="0">
                          <a:effectLst/>
                        </a:rPr>
                        <a:t>8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9203150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Післяпологова палата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80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на 1 ліжко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041759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Палата для дітей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 dirty="0">
                          <a:effectLst/>
                        </a:rPr>
                        <a:t>80 м</a:t>
                      </a:r>
                      <a:r>
                        <a:rPr lang="ru-RU" sz="1100" b="0" baseline="30000" dirty="0">
                          <a:effectLst/>
                        </a:rPr>
                        <a:t>3</a:t>
                      </a:r>
                      <a:r>
                        <a:rPr lang="ru-RU" sz="1100" b="0" dirty="0">
                          <a:effectLst/>
                        </a:rPr>
                        <a:t> на 1 ліжко</a:t>
                      </a:r>
                      <a:endParaRPr lang="ru-RU" sz="1100" b="1" dirty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48732842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Бокс, напівбокс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2,5 рази / ч в коридор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2,5 рази / ч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3845912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Кабінет лікаря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0780700"/>
                  </a:ext>
                </a:extLst>
              </a:tr>
              <a:tr h="231537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100" b="1">
                          <a:effectLst/>
                        </a:rPr>
                        <a:t>СНиП 2.08. 01-89 - житлові приміщення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30650298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Житлова кімната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3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/ Ч на 1 м</a:t>
                      </a:r>
                      <a:r>
                        <a:rPr lang="ru-RU" sz="1100" b="0" baseline="30000">
                          <a:effectLst/>
                        </a:rPr>
                        <a:t>2</a:t>
                      </a:r>
                      <a:r>
                        <a:rPr lang="ru-RU" sz="1100" b="0">
                          <a:effectLst/>
                        </a:rPr>
                        <a:t> площі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60261027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кухня газифікована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90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/ ч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5569042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Туалет, ванна кімната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25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/ ч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10186134"/>
                  </a:ext>
                </a:extLst>
              </a:tr>
              <a:tr h="231537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100" b="1">
                          <a:effectLst/>
                        </a:rPr>
                        <a:t>ДБН В. 2.2-3-97 - будинки та споруди навчальних закладів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94919346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Клас, кабінет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16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на 1 людину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3706219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майстерня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20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на 1 людину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63607764"/>
                  </a:ext>
                </a:extLst>
              </a:tr>
              <a:tr h="23153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Спортзал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80 м</a:t>
                      </a:r>
                      <a:r>
                        <a:rPr lang="ru-RU" sz="1100" b="0" baseline="30000">
                          <a:effectLst/>
                        </a:rPr>
                        <a:t>3</a:t>
                      </a:r>
                      <a:r>
                        <a:rPr lang="ru-RU" sz="1100" b="0">
                          <a:effectLst/>
                        </a:rPr>
                        <a:t> на 1 людину</a:t>
                      </a:r>
                      <a:endParaRPr lang="ru-RU" sz="1100" b="1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1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17657502"/>
                  </a:ext>
                </a:extLst>
              </a:tr>
              <a:tr h="397397"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>Учительська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>
                          <a:effectLst/>
                        </a:rPr>
                        <a:t/>
                      </a:r>
                      <a:br>
                        <a:rPr lang="ru-RU" sz="1100" b="0">
                          <a:effectLst/>
                        </a:rPr>
                      </a:br>
                      <a:endParaRPr lang="ru-RU" sz="1100" b="0">
                        <a:effectLst/>
                      </a:endParaRP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100" b="0" dirty="0">
                          <a:effectLst/>
                        </a:rPr>
                        <a:t>1,5 раз / год</a:t>
                      </a:r>
                    </a:p>
                  </a:txBody>
                  <a:tcPr marL="33191" marR="33191" marT="33191" marB="331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0771005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33697" y="97512"/>
            <a:ext cx="6096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/>
              <a:t>Нормативи кратності обміну повітря в приміщеннях різного призначення</a:t>
            </a:r>
          </a:p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16149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816434"/>
              </p:ext>
            </p:extLst>
          </p:nvPr>
        </p:nvGraphicFramePr>
        <p:xfrm>
          <a:off x="1132115" y="1291189"/>
          <a:ext cx="9927770" cy="5147920"/>
        </p:xfrm>
        <a:graphic>
          <a:graphicData uri="http://schemas.openxmlformats.org/drawingml/2006/table">
            <a:tbl>
              <a:tblPr/>
              <a:tblGrid>
                <a:gridCol w="3335603">
                  <a:extLst>
                    <a:ext uri="{9D8B030D-6E8A-4147-A177-3AD203B41FA5}">
                      <a16:colId xmlns:a16="http://schemas.microsoft.com/office/drawing/2014/main" xmlns="" val="1087652887"/>
                    </a:ext>
                  </a:extLst>
                </a:gridCol>
                <a:gridCol w="3335603">
                  <a:extLst>
                    <a:ext uri="{9D8B030D-6E8A-4147-A177-3AD203B41FA5}">
                      <a16:colId xmlns:a16="http://schemas.microsoft.com/office/drawing/2014/main" xmlns="" val="306061023"/>
                    </a:ext>
                  </a:extLst>
                </a:gridCol>
                <a:gridCol w="3256564">
                  <a:extLst>
                    <a:ext uri="{9D8B030D-6E8A-4147-A177-3AD203B41FA5}">
                      <a16:colId xmlns:a16="http://schemas.microsoft.com/office/drawing/2014/main" xmlns="" val="3831935527"/>
                    </a:ext>
                  </a:extLst>
                </a:gridCol>
              </a:tblGrid>
              <a:tr h="168152">
                <a:tc rowSpan="2"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приміщення</a:t>
                      </a:r>
                    </a:p>
                  </a:txBody>
                  <a:tcPr marL="32337" marR="32337" marT="32337" marB="32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Кратність обміну повітря, ч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27229823"/>
                  </a:ext>
                </a:extLst>
              </a:tr>
              <a:tr h="168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витяжка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приплив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233000"/>
                  </a:ext>
                </a:extLst>
              </a:tr>
              <a:tr h="168152">
                <a:tc gridSpan="3">
                  <a:txBody>
                    <a:bodyPr/>
                    <a:lstStyle/>
                    <a:p>
                      <a:pPr algn="l" rtl="0"/>
                      <a:r>
                        <a:rPr lang="ru-RU" sz="1000" b="1">
                          <a:effectLst/>
                        </a:rPr>
                        <a:t>СНиП 2.08. 02-89 - лікарняні приміщення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3458576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палата дорослих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80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на 1 ліжко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09939827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Передпологова, перев'язочна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 dirty="0">
                          <a:effectLst/>
                        </a:rPr>
                        <a:t>1,5 рази / ч 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2 рази / ч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72763153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Родова, операційна, передопераційна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ru-RU" sz="1000" b="0">
                          <a:effectLst/>
                        </a:rPr>
                        <a:t>8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9495149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Післяпологова палата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80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на 1 ліжко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81699584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Палата для дітей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80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на 1 ліжко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2941548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Бокс, напівбокс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2,5 рази / ч в коридор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2,5 рази / ч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10071793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Кабінет лікаря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1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1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0115940"/>
                  </a:ext>
                </a:extLst>
              </a:tr>
              <a:tr h="168152">
                <a:tc gridSpan="3">
                  <a:txBody>
                    <a:bodyPr/>
                    <a:lstStyle/>
                    <a:p>
                      <a:pPr algn="l" rtl="0"/>
                      <a:r>
                        <a:rPr lang="ru-RU" sz="1000" b="1">
                          <a:effectLst/>
                        </a:rPr>
                        <a:t>СНиП 2.08. 01-89 - житлові приміщення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6552978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Житлова кімната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3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/ Ч на 1 м</a:t>
                      </a:r>
                      <a:r>
                        <a:rPr lang="ru-RU" sz="1000" b="0" baseline="30000">
                          <a:effectLst/>
                        </a:rPr>
                        <a:t>2</a:t>
                      </a:r>
                      <a:r>
                        <a:rPr lang="ru-RU" sz="1000" b="0">
                          <a:effectLst/>
                        </a:rPr>
                        <a:t> площі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12856735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кухня газифікована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90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/ ч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78841968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Туалет, ванна кімната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25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/ ч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5436932"/>
                  </a:ext>
                </a:extLst>
              </a:tr>
              <a:tr h="168152">
                <a:tc gridSpan="3">
                  <a:txBody>
                    <a:bodyPr/>
                    <a:lstStyle/>
                    <a:p>
                      <a:pPr algn="l" rtl="0"/>
                      <a:r>
                        <a:rPr lang="ru-RU" sz="1000" b="1">
                          <a:effectLst/>
                        </a:rPr>
                        <a:t>ДБН В. 2.2-3-97 - будинки та споруди навчальних закладів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6840387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Клас, кабінет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 dirty="0">
                          <a:effectLst/>
                        </a:rPr>
                        <a:t>16 м</a:t>
                      </a:r>
                      <a:r>
                        <a:rPr lang="ru-RU" sz="1000" b="0" baseline="30000" dirty="0">
                          <a:effectLst/>
                        </a:rPr>
                        <a:t>3</a:t>
                      </a:r>
                      <a:r>
                        <a:rPr lang="ru-RU" sz="1000" b="0" dirty="0">
                          <a:effectLst/>
                        </a:rPr>
                        <a:t> на 1 людину</a:t>
                      </a:r>
                      <a:endParaRPr lang="ru-RU" sz="1000" b="1" dirty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1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26826387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майстерня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20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на 1 людину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1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41032383"/>
                  </a:ext>
                </a:extLst>
              </a:tr>
              <a:tr h="168152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Спортзал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80 м</a:t>
                      </a:r>
                      <a:r>
                        <a:rPr lang="ru-RU" sz="1000" b="0" baseline="30000">
                          <a:effectLst/>
                        </a:rPr>
                        <a:t>3</a:t>
                      </a:r>
                      <a:r>
                        <a:rPr lang="ru-RU" sz="1000" b="0">
                          <a:effectLst/>
                        </a:rPr>
                        <a:t> на 1 людину</a:t>
                      </a:r>
                      <a:endParaRPr lang="ru-RU" sz="1000" b="1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1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11011868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>Учительська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>
                          <a:effectLst/>
                        </a:rPr>
                        <a:t/>
                      </a:r>
                      <a:br>
                        <a:rPr lang="ru-RU" sz="1000" b="0">
                          <a:effectLst/>
                        </a:rPr>
                      </a:br>
                      <a:endParaRPr lang="ru-RU" sz="1000" b="0">
                        <a:effectLst/>
                      </a:endParaRP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000" b="0" dirty="0">
                          <a:effectLst/>
                        </a:rPr>
                        <a:t>1,5 раз / год</a:t>
                      </a:r>
                    </a:p>
                  </a:txBody>
                  <a:tcPr marL="32337" marR="32337" marT="32337" marB="3233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6477446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23110"/>
            <a:ext cx="121920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Необхідний обсяг і кратність вентиляції покладені також в основу наукового обґрунтування норм житлової площі. З огляду на, що при закритих вікнах і дверях, як сказано вище, через пори стін, щілини у вікнах і дверях до приміщення проникає обсяг повітря, близький до кубатури приміщення (тобто, його кратність дорівнює ~ 1 раз / год), а висота приміщення в середньому дорівнює 3 м, норма площі на 1 людину становить: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8487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2951" y="0"/>
            <a:ext cx="9432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/>
              <a:t>по </a:t>
            </a:r>
            <a:r>
              <a:rPr lang="ru-RU" sz="2400" dirty="0" err="1"/>
              <a:t>Флюг</a:t>
            </a:r>
            <a:r>
              <a:rPr lang="ru-RU" sz="2400" dirty="0"/>
              <a:t> (ГДК СО</a:t>
            </a:r>
            <a:r>
              <a:rPr lang="ru-RU" sz="2400" baseline="-25000" dirty="0"/>
              <a:t>2</a:t>
            </a:r>
            <a:r>
              <a:rPr lang="ru-RU" sz="2400" dirty="0"/>
              <a:t>= 1 ‰) </a:t>
            </a:r>
          </a:p>
          <a:p>
            <a:endParaRPr lang="ru-RU" sz="2400" dirty="0" smtClean="0"/>
          </a:p>
          <a:p>
            <a:r>
              <a:rPr lang="ru-RU" sz="2400" dirty="0" smtClean="0"/>
              <a:t>S = </a:t>
            </a:r>
            <a:r>
              <a:rPr lang="ru-RU" sz="2400" dirty="0" smtClean="0"/>
              <a:t>12 </a:t>
            </a:r>
            <a:r>
              <a:rPr lang="ru-RU" sz="2400" dirty="0"/>
              <a:t>м</a:t>
            </a:r>
            <a:r>
              <a:rPr lang="ru-RU" sz="2400" baseline="30000" dirty="0"/>
              <a:t>2</a:t>
            </a:r>
            <a:r>
              <a:rPr lang="ru-RU" sz="2400" dirty="0"/>
              <a:t>/ Людини.</a:t>
            </a:r>
            <a:endParaRPr lang="ru-RU" sz="24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42951" y="2191425"/>
            <a:ext cx="115230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/>
              <a:t>по </a:t>
            </a:r>
            <a:r>
              <a:rPr lang="ru-RU" sz="2400" dirty="0" err="1"/>
              <a:t>Петтенкофер</a:t>
            </a:r>
            <a:r>
              <a:rPr lang="ru-RU" sz="2400" dirty="0"/>
              <a:t> (ГДК СО</a:t>
            </a:r>
            <a:r>
              <a:rPr lang="ru-RU" sz="2400" baseline="-25000" dirty="0"/>
              <a:t>2</a:t>
            </a:r>
            <a:r>
              <a:rPr lang="ru-RU" sz="2400" dirty="0"/>
              <a:t>= 0,7 ‰) </a:t>
            </a:r>
          </a:p>
          <a:p>
            <a:endParaRPr lang="ru-RU" sz="2400" dirty="0" smtClean="0"/>
          </a:p>
          <a:p>
            <a:r>
              <a:rPr lang="ru-RU" sz="2400" dirty="0" smtClean="0"/>
              <a:t>S </a:t>
            </a:r>
            <a:r>
              <a:rPr lang="ru-RU" sz="2400" dirty="0"/>
              <a:t>= </a:t>
            </a:r>
            <a:r>
              <a:rPr lang="ru-RU" sz="2400" dirty="0" smtClean="0"/>
              <a:t>                            = </a:t>
            </a:r>
            <a:r>
              <a:rPr lang="ru-RU" sz="2400" dirty="0"/>
              <a:t>24 м</a:t>
            </a:r>
            <a:r>
              <a:rPr lang="ru-RU" sz="2400" baseline="30000" dirty="0"/>
              <a:t>2</a:t>
            </a:r>
            <a:r>
              <a:rPr lang="ru-RU" sz="2400" dirty="0"/>
              <a:t>/ Людини.</a:t>
            </a:r>
            <a:endParaRPr lang="ru-RU" sz="2400" dirty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786" y="2706092"/>
            <a:ext cx="1876645" cy="9528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951" y="1350440"/>
            <a:ext cx="1441572" cy="8601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700" y="1342560"/>
            <a:ext cx="1389413" cy="8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2790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14"/>
            <a:ext cx="12191999" cy="6326792"/>
          </a:xfrm>
        </p:spPr>
      </p:pic>
    </p:spTree>
    <p:extLst>
      <p:ext uri="{BB962C8B-B14F-4D97-AF65-F5344CB8AC3E}">
        <p14:creationId xmlns:p14="http://schemas.microsoft.com/office/powerpoint/2010/main" val="304157110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277</TotalTime>
  <Words>7811</Words>
  <Application>Microsoft Office PowerPoint</Application>
  <PresentationFormat>Широкоэкранный</PresentationFormat>
  <Paragraphs>814</Paragraphs>
  <Slides>78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78</vt:i4>
      </vt:variant>
    </vt:vector>
  </HeadingPairs>
  <TitlesOfParts>
    <vt:vector size="82" baseType="lpstr">
      <vt:lpstr>Arial</vt:lpstr>
      <vt:lpstr>Calibri</vt:lpstr>
      <vt:lpstr>Calibri Light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природне освітлення</vt:lpstr>
      <vt:lpstr>Презентация PowerPoint</vt:lpstr>
      <vt:lpstr>Загальна характеристика</vt:lpstr>
      <vt:lpstr>Презентация PowerPoint</vt:lpstr>
      <vt:lpstr>Джерела забруднення повітря</vt:lpstr>
      <vt:lpstr>До природних джерел відносять:</vt:lpstr>
      <vt:lpstr>Набагато більше згубного впливу надають антропогенні джерела забруднення:</vt:lpstr>
      <vt:lpstr>Проблеми зі здоров'ям</vt:lpstr>
      <vt:lpstr>Необхідні заходи</vt:lpstr>
      <vt:lpstr>Транспорт</vt:lpstr>
      <vt:lpstr>Екологія великих міст</vt:lpstr>
      <vt:lpstr>Промислове забруднення</vt:lpstr>
      <vt:lpstr>Збереження лісів</vt:lpstr>
      <vt:lpstr>Презентация PowerPoint</vt:lpstr>
      <vt:lpstr>Презентация PowerPoint</vt:lpstr>
      <vt:lpstr>Презентация PowerPoint</vt:lpstr>
      <vt:lpstr>Презентация PowerPoint</vt:lpstr>
      <vt:lpstr>Окиснюваність повітря та вуглекислий газ як непрямі показники забруднення повітря людьми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Класифікація хімічних факторів виробничого середовища:</vt:lpstr>
      <vt:lpstr>Виробничий пил</vt:lpstr>
      <vt:lpstr>Презентация PowerPoint</vt:lpstr>
      <vt:lpstr>Виробничий пил служить причиною розвитку різних захворювань:</vt:lpstr>
      <vt:lpstr>Профілактика пилових захворювань:</vt:lpstr>
      <vt:lpstr>Профілактичні заходи, спрямовані на попередження негативної дії хімічних факторів на організм людини</vt:lpstr>
      <vt:lpstr>Презентация PowerPoint</vt:lpstr>
      <vt:lpstr>Презентация PowerPoint</vt:lpstr>
      <vt:lpstr>Лікувально-профілактичні заходи:</vt:lpstr>
      <vt:lpstr>Системи поліпшення руху повітря в приміщенні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штучне освітлення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Светлана</cp:lastModifiedBy>
  <cp:revision>37</cp:revision>
  <dcterms:created xsi:type="dcterms:W3CDTF">2017-07-27T01:19:59Z</dcterms:created>
  <dcterms:modified xsi:type="dcterms:W3CDTF">2020-10-06T08:21:37Z</dcterms:modified>
</cp:coreProperties>
</file>