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265" r:id="rId48"/>
    <p:sldId id="266" r:id="rId49"/>
    <p:sldId id="267" r:id="rId50"/>
    <p:sldId id="268" r:id="rId51"/>
    <p:sldId id="269" r:id="rId52"/>
    <p:sldId id="270" r:id="rId53"/>
    <p:sldId id="271" r:id="rId54"/>
    <p:sldId id="273" r:id="rId55"/>
    <p:sldId id="275" r:id="rId56"/>
    <p:sldId id="276" r:id="rId57"/>
    <p:sldId id="277" r:id="rId5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02.10.2020</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894812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02.10.2020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93471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66F6FE1-AB24-499D-ABAA-247161ADB740}" type="datetimeFigureOut">
              <a:rPr lang="ru-RU" smtClean="0"/>
              <a:t>02.10.2020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395091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66F6FE1-AB24-499D-ABAA-247161ADB740}" type="datetimeFigureOut">
              <a:rPr lang="ru-RU" smtClean="0"/>
              <a:t>02.10.2020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302751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66F6FE1-AB24-499D-ABAA-247161ADB740}" type="datetimeFigureOut">
              <a:rPr lang="ru-RU" smtClean="0"/>
              <a:t>02.10.2020</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471671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66F6FE1-AB24-499D-ABAA-247161ADB740}" type="datetimeFigureOut">
              <a:rPr lang="ru-RU" smtClean="0"/>
              <a:t>02.10.2020</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863230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6F6FE1-AB24-499D-ABAA-247161ADB740}" type="datetimeFigureOut">
              <a:rPr lang="ru-RU" smtClean="0"/>
              <a:t>02.10.2020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336191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02.10.2020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68198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02.10.2020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595942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66F6FE1-AB24-499D-ABAA-247161ADB740}" type="datetimeFigureOut">
              <a:rPr lang="ru-RU" smtClean="0"/>
              <a:t>02.10.2020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50509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66F6FE1-AB24-499D-ABAA-247161ADB740}" type="datetimeFigureOut">
              <a:rPr lang="ru-RU" smtClean="0"/>
              <a:t>02.10.2020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36B3D8-3EA2-4250-85DC-9FF30D1C8A1E}"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1676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02.10.2020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166008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02.10.2020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2174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66F6FE1-AB24-499D-ABAA-247161ADB740}" type="datetimeFigureOut">
              <a:rPr lang="ru-RU" smtClean="0"/>
              <a:t>02.10.2020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1294679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02.10.2020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245966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66F6FE1-AB24-499D-ABAA-247161ADB740}" type="datetimeFigureOut">
              <a:rPr lang="ru-RU" smtClean="0"/>
              <a:t>02.10.2020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36B3D8-3EA2-4250-85DC-9FF30D1C8A1E}" type="slidenum">
              <a:rPr lang="ru-RU" smtClean="0"/>
              <a:t>‹#›</a:t>
            </a:fld>
            <a:endParaRPr lang="ru-RU"/>
          </a:p>
        </p:txBody>
      </p:sp>
    </p:spTree>
    <p:extLst>
      <p:ext uri="{BB962C8B-B14F-4D97-AF65-F5344CB8AC3E}">
        <p14:creationId xmlns:p14="http://schemas.microsoft.com/office/powerpoint/2010/main" val="32603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66F6FE1-AB24-499D-ABAA-247161ADB740}" type="datetimeFigureOut">
              <a:rPr lang="ru-RU" smtClean="0"/>
              <a:t>02.10.2020</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A36B3D8-3EA2-4250-85DC-9FF30D1C8A1E}" type="slidenum">
              <a:rPr lang="ru-RU" smtClean="0"/>
              <a:t>‹#›</a:t>
            </a:fld>
            <a:endParaRPr lang="ru-RU"/>
          </a:p>
        </p:txBody>
      </p:sp>
    </p:spTree>
    <p:extLst>
      <p:ext uri="{BB962C8B-B14F-4D97-AF65-F5344CB8AC3E}">
        <p14:creationId xmlns:p14="http://schemas.microsoft.com/office/powerpoint/2010/main" val="39494644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79979" y="0"/>
            <a:ext cx="7766892" cy="2308324"/>
          </a:xfrm>
          <a:prstGeom prst="rect">
            <a:avLst/>
          </a:prstGeom>
        </p:spPr>
        <p:txBody>
          <a:bodyPr wrap="square">
            <a:spAutoFit/>
          </a:bodyPr>
          <a:lstStyle/>
          <a:p>
            <a:pPr algn="ctr"/>
            <a:r>
              <a:rPr lang="ru-RU" sz="2400" b="1" dirty="0"/>
              <a:t>Тема № </a:t>
            </a:r>
            <a:r>
              <a:rPr lang="ru-RU" sz="2400" b="1" dirty="0" smtClean="0"/>
              <a:t>14</a:t>
            </a:r>
            <a:endParaRPr lang="ru-RU" sz="2400" dirty="0"/>
          </a:p>
          <a:p>
            <a:pPr algn="ctr"/>
            <a:r>
              <a:rPr lang="ru-RU" sz="2400" dirty="0"/>
              <a:t/>
            </a:r>
            <a:br>
              <a:rPr lang="ru-RU" sz="2400" dirty="0"/>
            </a:br>
            <a:endParaRPr lang="ru-RU" sz="2400" dirty="0"/>
          </a:p>
          <a:p>
            <a:pPr algn="ctr"/>
            <a:r>
              <a:rPr lang="ru-RU" sz="2400" b="1" dirty="0"/>
              <a:t>МЕТОДИКА ГІГІЄНІЧНОЇ ОЦІНКИ ТЯЖКОСТІ І НАПРУЖЕНОСТІ ПРАЦІ З МЕТОЮ ПРОФІЛАКТИКИ </a:t>
            </a:r>
            <a:r>
              <a:rPr lang="ru-RU" sz="2400" b="1" dirty="0" smtClean="0"/>
              <a:t>ПЕРЕВТОМИ </a:t>
            </a:r>
            <a:r>
              <a:rPr lang="ru-RU" sz="2400" b="1" dirty="0"/>
              <a:t>ТА ПІДВИЩЕННЯ ПРАЦЕЗДАТНОСТІ</a:t>
            </a:r>
            <a:endParaRPr lang="uk-UA"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671" y="2308324"/>
            <a:ext cx="6407508" cy="4554137"/>
          </a:xfrm>
          <a:prstGeom prst="rect">
            <a:avLst/>
          </a:prstGeom>
        </p:spPr>
      </p:pic>
    </p:spTree>
    <p:extLst>
      <p:ext uri="{BB962C8B-B14F-4D97-AF65-F5344CB8AC3E}">
        <p14:creationId xmlns:p14="http://schemas.microsoft.com/office/powerpoint/2010/main" val="1046142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63258" y="2337796"/>
            <a:ext cx="9213773" cy="1015663"/>
          </a:xfrm>
          <a:prstGeom prst="rect">
            <a:avLst/>
          </a:prstGeom>
        </p:spPr>
        <p:txBody>
          <a:bodyPr wrap="square">
            <a:spAutoFit/>
          </a:bodyPr>
          <a:lstStyle/>
          <a:p>
            <a:pPr algn="ctr"/>
            <a:r>
              <a:rPr lang="ru-RU" sz="2000" b="1" dirty="0"/>
              <a:t>1. </a:t>
            </a:r>
            <a:r>
              <a:rPr lang="ru-RU" sz="2000" b="1" dirty="0" err="1" smtClean="0"/>
              <a:t>Учбова</a:t>
            </a:r>
            <a:r>
              <a:rPr lang="ru-RU" sz="2000" b="1" dirty="0" smtClean="0"/>
              <a:t> </a:t>
            </a:r>
            <a:r>
              <a:rPr lang="ru-RU" sz="2000" b="1" dirty="0"/>
              <a:t>мета</a:t>
            </a:r>
            <a:endParaRPr lang="ru-RU" sz="2000" dirty="0"/>
          </a:p>
          <a:p>
            <a:pPr algn="just"/>
            <a:r>
              <a:rPr lang="ru-RU" sz="2000" dirty="0"/>
              <a:t>Оволодіння методикою гігієнічної оцінки важкості та напруженості</a:t>
            </a:r>
            <a:endParaRPr lang="uk-UA" sz="2000" dirty="0"/>
          </a:p>
          <a:p>
            <a:pPr algn="just"/>
            <a:r>
              <a:rPr lang="ru-RU" sz="2000" dirty="0"/>
              <a:t>праці з метою профілактики перевтоми і підвищення працездатності.</a:t>
            </a:r>
            <a:endParaRPr lang="uk-UA" sz="2000" dirty="0"/>
          </a:p>
        </p:txBody>
      </p:sp>
    </p:spTree>
    <p:extLst>
      <p:ext uri="{BB962C8B-B14F-4D97-AF65-F5344CB8AC3E}">
        <p14:creationId xmlns:p14="http://schemas.microsoft.com/office/powerpoint/2010/main" val="3316137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66930" y="1028343"/>
            <a:ext cx="9625070" cy="3785652"/>
          </a:xfrm>
          <a:prstGeom prst="rect">
            <a:avLst/>
          </a:prstGeom>
        </p:spPr>
        <p:txBody>
          <a:bodyPr wrap="square">
            <a:spAutoFit/>
          </a:bodyPr>
          <a:lstStyle/>
          <a:p>
            <a:pPr algn="ctr"/>
            <a:r>
              <a:rPr lang="ru-RU" sz="2000" b="1" dirty="0" smtClean="0"/>
              <a:t>2.Вих</a:t>
            </a:r>
            <a:r>
              <a:rPr lang="uk-UA" sz="2000" b="1" dirty="0" err="1" smtClean="0"/>
              <a:t>ідні</a:t>
            </a:r>
            <a:r>
              <a:rPr lang="ru-RU" sz="2000" b="1" dirty="0" smtClean="0"/>
              <a:t> </a:t>
            </a:r>
            <a:r>
              <a:rPr lang="ru-RU" sz="2000" b="1" dirty="0"/>
              <a:t>знання і вміння</a:t>
            </a:r>
            <a:endParaRPr lang="ru-RU" sz="2000" dirty="0"/>
          </a:p>
          <a:p>
            <a:r>
              <a:rPr lang="ru-RU" sz="2000" dirty="0"/>
              <a:t>2.1. знати:</a:t>
            </a:r>
            <a:endParaRPr lang="uk-UA" sz="2000" dirty="0"/>
          </a:p>
          <a:p>
            <a:r>
              <a:rPr lang="ru-RU" sz="2000" dirty="0"/>
              <a:t>2.1.1. Основи фізіології фізичного і розумової праці, її класифікацію.</a:t>
            </a:r>
            <a:endParaRPr lang="uk-UA" sz="2000" dirty="0"/>
          </a:p>
          <a:p>
            <a:r>
              <a:rPr lang="ru-RU" sz="2000" dirty="0"/>
              <a:t>2.1.2. Методи оцінки важкості та напруженості праці.</a:t>
            </a:r>
            <a:endParaRPr lang="uk-UA" sz="2000" dirty="0"/>
          </a:p>
          <a:p>
            <a:r>
              <a:rPr lang="ru-RU" sz="2000" dirty="0"/>
              <a:t>2.1.3. Методи і засоби раціоналізації організації праці та профілактики перевтоми.</a:t>
            </a:r>
            <a:endParaRPr lang="uk-UA" sz="2000" dirty="0"/>
          </a:p>
          <a:p>
            <a:r>
              <a:rPr lang="ru-RU" sz="2000" dirty="0"/>
              <a:t>2.2. вміти:</a:t>
            </a:r>
            <a:endParaRPr lang="uk-UA" sz="2000" dirty="0"/>
          </a:p>
          <a:p>
            <a:pPr algn="just"/>
            <a:r>
              <a:rPr lang="ru-RU" sz="2000" dirty="0"/>
              <a:t>2.2.1. Визначати і оцінювати показники тяжкості, напруженості праці і ознаки втоми і перевтоми.</a:t>
            </a:r>
            <a:endParaRPr lang="uk-UA" sz="2000" dirty="0"/>
          </a:p>
          <a:p>
            <a:pPr algn="just"/>
            <a:r>
              <a:rPr lang="ru-RU" sz="2000" dirty="0"/>
              <a:t>2.2.2. Рекомендувати раціональний режим праці і відпочинку при фізичній і розумовій праці, в залежності від ступеня їх тяжкості і напруженості.</a:t>
            </a:r>
            <a:endParaRPr lang="uk-UA" sz="2000" dirty="0"/>
          </a:p>
        </p:txBody>
      </p:sp>
    </p:spTree>
    <p:extLst>
      <p:ext uri="{BB962C8B-B14F-4D97-AF65-F5344CB8AC3E}">
        <p14:creationId xmlns:p14="http://schemas.microsoft.com/office/powerpoint/2010/main" val="2699828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066101"/>
            <a:ext cx="9144000" cy="4524315"/>
          </a:xfrm>
          <a:prstGeom prst="rect">
            <a:avLst/>
          </a:prstGeom>
        </p:spPr>
        <p:txBody>
          <a:bodyPr wrap="square">
            <a:spAutoFit/>
          </a:bodyPr>
          <a:lstStyle/>
          <a:p>
            <a:pPr algn="ctr"/>
            <a:r>
              <a:rPr lang="ru-RU" b="1" dirty="0"/>
              <a:t>3. Питання для самопідготовки</a:t>
            </a:r>
            <a:endParaRPr lang="uk-UA" dirty="0"/>
          </a:p>
          <a:p>
            <a:pPr algn="just"/>
            <a:r>
              <a:rPr lang="ru-RU" dirty="0"/>
              <a:t>3.1. Види праці, їх фізіолого-гігієнічна характеристика. Фізична праця, його тяжкість і інтенсивність. Розумова праця, її напруженість. Особливості праці оператора.</a:t>
            </a:r>
            <a:endParaRPr lang="uk-UA" dirty="0"/>
          </a:p>
          <a:p>
            <a:pPr algn="just"/>
            <a:r>
              <a:rPr lang="ru-RU" dirty="0"/>
              <a:t>3.2. Фізіологічні зміни в організмі працюючого в процесі фізичного, розумового і операторської праці. Втома і перевтома, пояснення і наукові обґрунтування їх розвитку.</a:t>
            </a:r>
            <a:endParaRPr lang="uk-UA" dirty="0"/>
          </a:p>
          <a:p>
            <a:pPr algn="just"/>
            <a:r>
              <a:rPr lang="ru-RU" dirty="0"/>
              <a:t>3.3. Сучасні принципи і критерії гігієнічної оцінки праці і його класифікації за ступенем тяжкості і напруженості.</a:t>
            </a:r>
            <a:endParaRPr lang="uk-UA" dirty="0"/>
          </a:p>
          <a:p>
            <a:pPr algn="just"/>
            <a:r>
              <a:rPr lang="ru-RU" dirty="0"/>
              <a:t>3.4. Методи дослідження функціонального стану організму при розумовому і фізичному </a:t>
            </a:r>
            <a:r>
              <a:rPr lang="ru-RU" dirty="0" err="1"/>
              <a:t>праці</a:t>
            </a:r>
            <a:r>
              <a:rPr lang="ru-RU" dirty="0" smtClean="0"/>
              <a:t>. </a:t>
            </a:r>
            <a:r>
              <a:rPr lang="ru-RU" dirty="0" err="1" smtClean="0"/>
              <a:t>Ергографічні</a:t>
            </a:r>
            <a:r>
              <a:rPr lang="ru-RU" dirty="0" smtClean="0"/>
              <a:t>, </a:t>
            </a:r>
            <a:r>
              <a:rPr lang="ru-RU" dirty="0"/>
              <a:t>Фізіологічні та </a:t>
            </a:r>
            <a:r>
              <a:rPr lang="ru-RU" dirty="0" err="1"/>
              <a:t>психо-фізіологічні</a:t>
            </a:r>
            <a:r>
              <a:rPr lang="ru-RU" dirty="0"/>
              <a:t> тести. Вивчення працездатності і стомлення за </a:t>
            </a:r>
            <a:r>
              <a:rPr lang="ru-RU" dirty="0" err="1"/>
              <a:t>допомогою</a:t>
            </a:r>
            <a:r>
              <a:rPr lang="ru-RU" dirty="0"/>
              <a:t> </a:t>
            </a:r>
            <a:r>
              <a:rPr lang="ru-RU" dirty="0" err="1" smtClean="0"/>
              <a:t>тренажерів</a:t>
            </a:r>
            <a:r>
              <a:rPr lang="ru-RU" dirty="0" smtClean="0"/>
              <a:t>, </a:t>
            </a:r>
            <a:r>
              <a:rPr lang="ru-RU" dirty="0" err="1" smtClean="0"/>
              <a:t>тремометрів</a:t>
            </a:r>
            <a:r>
              <a:rPr lang="ru-RU" dirty="0" smtClean="0"/>
              <a:t>, </a:t>
            </a:r>
            <a:r>
              <a:rPr lang="ru-RU" dirty="0"/>
              <a:t>Динамометрів, </a:t>
            </a:r>
            <a:r>
              <a:rPr lang="ru-RU" dirty="0" err="1"/>
              <a:t>хронорефлексометрія</a:t>
            </a:r>
            <a:r>
              <a:rPr lang="ru-RU" dirty="0"/>
              <a:t> і т.п.. </a:t>
            </a:r>
            <a:endParaRPr lang="uk-UA" dirty="0"/>
          </a:p>
          <a:p>
            <a:pPr algn="just"/>
            <a:r>
              <a:rPr lang="ru-RU" dirty="0"/>
              <a:t>3.5. Система профілактичних заходів щодо раціональної організації трудового процесу. Психофізіологічний професійний відбір, </a:t>
            </a:r>
            <a:r>
              <a:rPr lang="ru-RU" dirty="0" err="1" smtClean="0"/>
              <a:t>діагностика</a:t>
            </a:r>
            <a:r>
              <a:rPr lang="ru-RU" dirty="0" smtClean="0"/>
              <a:t> </a:t>
            </a:r>
            <a:r>
              <a:rPr lang="ru-RU" dirty="0" err="1" smtClean="0"/>
              <a:t>психоперевтоми</a:t>
            </a:r>
            <a:r>
              <a:rPr lang="ru-RU" dirty="0" smtClean="0"/>
              <a:t>.</a:t>
            </a:r>
            <a:endParaRPr lang="uk-UA" dirty="0"/>
          </a:p>
        </p:txBody>
      </p:sp>
    </p:spTree>
    <p:extLst>
      <p:ext uri="{BB962C8B-B14F-4D97-AF65-F5344CB8AC3E}">
        <p14:creationId xmlns:p14="http://schemas.microsoft.com/office/powerpoint/2010/main" val="3442968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20318" y="641152"/>
            <a:ext cx="9371682" cy="5355312"/>
          </a:xfrm>
          <a:prstGeom prst="rect">
            <a:avLst/>
          </a:prstGeom>
        </p:spPr>
        <p:txBody>
          <a:bodyPr wrap="square">
            <a:spAutoFit/>
          </a:bodyPr>
          <a:lstStyle/>
          <a:p>
            <a:pPr algn="ctr"/>
            <a:r>
              <a:rPr lang="ru-RU" b="1" dirty="0"/>
              <a:t>4.Задача (завдання) для самопідготовки</a:t>
            </a:r>
            <a:endParaRPr lang="ru-RU" dirty="0"/>
          </a:p>
          <a:p>
            <a:pPr algn="just"/>
            <a:r>
              <a:rPr lang="ru-RU" dirty="0"/>
              <a:t>4.1. Дайте гігієнічну оцінку тяжкості і напруженості праці, гігієнічних умов робочого місця монтажниці приладів: робоча поза сидяча, на основні операції (кріплення деталей в корпусі, паяння контактних проводів) витрачає 6,5 годин 7-годинного робочого дня. Працює щотижня в І та ІІ зміну. Гігієнічні характеристики робочої зони: - температура повітря - 22-23</a:t>
            </a:r>
            <a:r>
              <a:rPr lang="ru-RU" baseline="30000" dirty="0"/>
              <a:t>0</a:t>
            </a:r>
            <a:r>
              <a:rPr lang="ru-RU" dirty="0"/>
              <a:t>С, відносна вологість - 58-65%, швидкість руху повітря - 0,2-0,25 м / с. Запиленість повітря - 1,5 мг / м</a:t>
            </a:r>
            <a:r>
              <a:rPr lang="ru-RU" baseline="30000" dirty="0"/>
              <a:t>3</a:t>
            </a:r>
            <a:r>
              <a:rPr lang="ru-RU" dirty="0"/>
              <a:t>, В тому числі 40% пилу - за рахунок олова, свинцю</a:t>
            </a:r>
            <a:r>
              <a:rPr lang="ru-RU" baseline="30000" dirty="0"/>
              <a:t> </a:t>
            </a:r>
            <a:r>
              <a:rPr lang="ru-RU" dirty="0"/>
              <a:t>(ГДК такого пилу 4 мг / м</a:t>
            </a:r>
            <a:r>
              <a:rPr lang="ru-RU" baseline="30000" dirty="0"/>
              <a:t>3</a:t>
            </a:r>
            <a:r>
              <a:rPr lang="ru-RU" dirty="0"/>
              <a:t>).</a:t>
            </a:r>
            <a:endParaRPr lang="uk-UA" dirty="0"/>
          </a:p>
          <a:p>
            <a:pPr algn="just"/>
            <a:r>
              <a:rPr lang="ru-RU" dirty="0"/>
              <a:t>Рівень шуму в цеху 85 </a:t>
            </a:r>
            <a:r>
              <a:rPr lang="ru-RU" dirty="0" err="1"/>
              <a:t>дБА</a:t>
            </a:r>
            <a:r>
              <a:rPr lang="ru-RU" dirty="0"/>
              <a:t>, Розбірливість мови - на відстані до 2 м. Освітленість робочого місця - комбінована, 225 </a:t>
            </a:r>
            <a:r>
              <a:rPr lang="ru-RU" dirty="0" err="1"/>
              <a:t>лк</a:t>
            </a:r>
            <a:r>
              <a:rPr lang="ru-RU" dirty="0"/>
              <a:t> (Загальна освітленість цеху 80 </a:t>
            </a:r>
            <a:r>
              <a:rPr lang="ru-RU" dirty="0" err="1"/>
              <a:t>лк</a:t>
            </a:r>
            <a:r>
              <a:rPr lang="ru-RU" dirty="0"/>
              <a:t>), Фон світлий, посріблені деталі блискучі, їх найменші розміри - 0,2 мм, корпуси приладів з ебоніту, чорні. </a:t>
            </a:r>
            <a:endParaRPr lang="uk-UA" dirty="0"/>
          </a:p>
          <a:p>
            <a:pPr algn="just"/>
            <a:r>
              <a:rPr lang="ru-RU" dirty="0" err="1" smtClean="0"/>
              <a:t>Енерговитрати</a:t>
            </a:r>
            <a:r>
              <a:rPr lang="ru-RU" dirty="0" smtClean="0"/>
              <a:t> </a:t>
            </a:r>
            <a:r>
              <a:rPr lang="ru-RU" dirty="0" err="1" smtClean="0"/>
              <a:t>монтажниці</a:t>
            </a:r>
            <a:r>
              <a:rPr lang="ru-RU" dirty="0" smtClean="0"/>
              <a:t> </a:t>
            </a:r>
            <a:r>
              <a:rPr lang="ru-RU" dirty="0"/>
              <a:t>в зміну 1120 ккал. Частота серцевих скорочень (пульсу) 85 уд / хв. М'язова витривалість при</a:t>
            </a:r>
            <a:r>
              <a:rPr lang="ru-RU" dirty="0" err="1"/>
              <a:t>ергометрії</a:t>
            </a:r>
            <a:r>
              <a:rPr lang="ru-RU" dirty="0"/>
              <a:t>: На початку зміни 16 с, в кінці - 19 с. Час пошуку чисел на таблиці: на початку зміни 62 с, в кінці - 87 с.</a:t>
            </a:r>
            <a:endParaRPr lang="uk-UA" dirty="0"/>
          </a:p>
          <a:p>
            <a:pPr algn="just"/>
            <a:r>
              <a:rPr lang="ru-RU" dirty="0"/>
              <a:t>Латентний період простої моторно-зорової реакції - на початку зміни 300 </a:t>
            </a:r>
            <a:r>
              <a:rPr lang="ru-RU" dirty="0" err="1"/>
              <a:t>мс</a:t>
            </a:r>
            <a:r>
              <a:rPr lang="ru-RU" dirty="0"/>
              <a:t>, В кінці - 380 </a:t>
            </a:r>
            <a:r>
              <a:rPr lang="ru-RU" dirty="0" err="1"/>
              <a:t>мс</a:t>
            </a:r>
            <a:r>
              <a:rPr lang="ru-RU" dirty="0"/>
              <a:t>; складної, відповідно, 420</a:t>
            </a:r>
            <a:r>
              <a:rPr lang="ru-RU" dirty="0" err="1"/>
              <a:t>мс</a:t>
            </a:r>
            <a:r>
              <a:rPr lang="ru-RU" dirty="0"/>
              <a:t> і 450 </a:t>
            </a:r>
            <a:r>
              <a:rPr lang="ru-RU" dirty="0" err="1"/>
              <a:t>мс</a:t>
            </a:r>
            <a:r>
              <a:rPr lang="ru-RU" dirty="0"/>
              <a:t>. Запам'ятовування геометричних фігур: на початку зміни - 3 з 6, в кінці - 2 з 6.</a:t>
            </a:r>
            <a:endParaRPr lang="uk-UA" dirty="0"/>
          </a:p>
        </p:txBody>
      </p:sp>
    </p:spTree>
    <p:extLst>
      <p:ext uri="{BB962C8B-B14F-4D97-AF65-F5344CB8AC3E}">
        <p14:creationId xmlns:p14="http://schemas.microsoft.com/office/powerpoint/2010/main" val="3248461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9133" y="1424939"/>
            <a:ext cx="9492867" cy="4524315"/>
          </a:xfrm>
          <a:prstGeom prst="rect">
            <a:avLst/>
          </a:prstGeom>
        </p:spPr>
        <p:txBody>
          <a:bodyPr wrap="square">
            <a:spAutoFit/>
          </a:bodyPr>
          <a:lstStyle/>
          <a:p>
            <a:pPr algn="just"/>
            <a:r>
              <a:rPr lang="ru-RU" dirty="0"/>
              <a:t>4.2. Підсобна працівниця на хлібозаводі укладає гарячий хліб на дерев'яні лотки (18 фірмових буханок на лоток). Лотки переносить на відстань 2,5-3 м і викладає на вантажні стелажі (на коліщатках), нахиляючись до нижніх полиць і піднімаючи лотки до верхніх полиць (висотою 1,8 м). Всього полиць на кожному вантажному стелажі 8. Ця робота займає 5,5 годин 7- годинного робочого дня. Обсяг виконуваної роботи при цьому становить - навантаження до 120 літаків. Маса кожного лотка 20 кг. Робота тризмінна,</a:t>
            </a:r>
            <a:r>
              <a:rPr lang="ru-RU" dirty="0" err="1"/>
              <a:t>перезмінка</a:t>
            </a:r>
            <a:r>
              <a:rPr lang="ru-RU" dirty="0"/>
              <a:t> щотижня. </a:t>
            </a:r>
            <a:endParaRPr lang="uk-UA" dirty="0"/>
          </a:p>
          <a:p>
            <a:pPr algn="just"/>
            <a:r>
              <a:rPr lang="ru-RU" dirty="0"/>
              <a:t>Мікрокліматичні умови робочого місця: температура повітря 27-30</a:t>
            </a:r>
            <a:r>
              <a:rPr lang="ru-RU" baseline="30000" dirty="0"/>
              <a:t>0</a:t>
            </a:r>
            <a:r>
              <a:rPr lang="ru-RU" dirty="0"/>
              <a:t>З в усі пори року, вологість 75-80%, швидкість руху повітря 0,1-0,15 м / с, радіаційна температура - 32-33</a:t>
            </a:r>
            <a:r>
              <a:rPr lang="ru-RU" baseline="30000" dirty="0"/>
              <a:t>0</a:t>
            </a:r>
            <a:r>
              <a:rPr lang="ru-RU" dirty="0"/>
              <a:t>С. Освітленість в цеху 60 </a:t>
            </a:r>
            <a:r>
              <a:rPr lang="ru-RU" dirty="0" err="1"/>
              <a:t>лк</a:t>
            </a:r>
            <a:r>
              <a:rPr lang="ru-RU" dirty="0"/>
              <a:t>, Рівень шуму - 72-78 </a:t>
            </a:r>
            <a:r>
              <a:rPr lang="ru-RU" dirty="0" err="1"/>
              <a:t>дБА</a:t>
            </a:r>
            <a:r>
              <a:rPr lang="ru-RU" dirty="0"/>
              <a:t>. </a:t>
            </a:r>
            <a:endParaRPr lang="uk-UA" dirty="0"/>
          </a:p>
          <a:p>
            <a:pPr algn="just"/>
            <a:r>
              <a:rPr lang="ru-RU" dirty="0" err="1"/>
              <a:t>енерговитрати</a:t>
            </a:r>
            <a:r>
              <a:rPr lang="ru-RU" dirty="0"/>
              <a:t>працівниці за зміну 2500 ккал, середня частота пульсу 82-85 уд / хв. М'язова витривалість на початку зміни 20 с, в кінці 13 с.</a:t>
            </a:r>
          </a:p>
          <a:p>
            <a:pPr algn="just"/>
            <a:r>
              <a:rPr lang="ru-RU" dirty="0"/>
              <a:t>Дайте оцінку тяжкості і напруженості праці працівниці, гігієнічних умов робочого місця. </a:t>
            </a:r>
            <a:endParaRPr lang="uk-UA" dirty="0"/>
          </a:p>
        </p:txBody>
      </p:sp>
    </p:spTree>
    <p:extLst>
      <p:ext uri="{BB962C8B-B14F-4D97-AF65-F5344CB8AC3E}">
        <p14:creationId xmlns:p14="http://schemas.microsoft.com/office/powerpoint/2010/main" val="3077449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7267" y="1495759"/>
            <a:ext cx="9404733" cy="4524315"/>
          </a:xfrm>
          <a:prstGeom prst="rect">
            <a:avLst/>
          </a:prstGeom>
        </p:spPr>
        <p:txBody>
          <a:bodyPr wrap="square">
            <a:spAutoFit/>
          </a:bodyPr>
          <a:lstStyle/>
          <a:p>
            <a:pPr algn="ctr"/>
            <a:r>
              <a:rPr lang="ru-RU" b="1" dirty="0"/>
              <a:t>5.Структура і зміст заняття</a:t>
            </a:r>
            <a:endParaRPr lang="ru-RU" dirty="0"/>
          </a:p>
          <a:p>
            <a:pPr algn="just"/>
            <a:r>
              <a:rPr lang="ru-RU" dirty="0"/>
              <a:t>Заняття лабораторне. Після перевірки вихідного рівня знань та вирішення ситуаційних завдань шляхом опитування студентів і пояснень викладача, розглядаються теоретичні основи фізіології праці, фізіологічні зміни в організмі працюючого в процесі роботи, наукові обгрунтування розвитку втоми і перевтоми, заходи і засоби їх профілактики (35хв).</a:t>
            </a:r>
            <a:endParaRPr lang="uk-UA" dirty="0"/>
          </a:p>
          <a:p>
            <a:pPr algn="just"/>
            <a:r>
              <a:rPr lang="ru-RU" dirty="0"/>
              <a:t>На другій половині заняття студенти (в парах - по черзі один в іншого) знімають показники комплексу тестів оцінки важкості та напруженості праці: </a:t>
            </a:r>
            <a:r>
              <a:rPr lang="ru-RU" dirty="0" err="1"/>
              <a:t>ергометри</a:t>
            </a:r>
            <a:r>
              <a:rPr lang="ru-RU" dirty="0"/>
              <a:t>, Ручну і туловищного динамометрію, визначення уваги методом пошуку чисел за допомогою таблиць, методом пошуку чисел з перемиканням уваги, дослідження пам'яті методом запам'ятовування геометричних фігур.</a:t>
            </a:r>
            <a:endParaRPr lang="uk-UA" dirty="0"/>
          </a:p>
          <a:p>
            <a:pPr algn="just"/>
            <a:r>
              <a:rPr lang="ru-RU" dirty="0"/>
              <a:t>Ці дослідження виконують до і після навантаження (20 присідань з вантажем 10 кг). Результати записують в протокольний зошит, роблять висновки. Методи перерахованих досліджень наведені в додатках.</a:t>
            </a:r>
            <a:endParaRPr lang="uk-UA" dirty="0"/>
          </a:p>
        </p:txBody>
      </p:sp>
    </p:spTree>
    <p:extLst>
      <p:ext uri="{BB962C8B-B14F-4D97-AF65-F5344CB8AC3E}">
        <p14:creationId xmlns:p14="http://schemas.microsoft.com/office/powerpoint/2010/main" val="301080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09301" y="1371431"/>
            <a:ext cx="9382699" cy="4801314"/>
          </a:xfrm>
          <a:prstGeom prst="rect">
            <a:avLst/>
          </a:prstGeom>
        </p:spPr>
        <p:txBody>
          <a:bodyPr wrap="square">
            <a:spAutoFit/>
          </a:bodyPr>
          <a:lstStyle/>
          <a:p>
            <a:pPr algn="ctr"/>
            <a:r>
              <a:rPr lang="ru-RU" b="1" dirty="0"/>
              <a:t>6.Рекомендованная література</a:t>
            </a:r>
            <a:endParaRPr lang="ru-RU" dirty="0"/>
          </a:p>
          <a:p>
            <a:pPr algn="just"/>
            <a:r>
              <a:rPr lang="ru-RU" dirty="0"/>
              <a:t>6.1. Основна:</a:t>
            </a:r>
            <a:endParaRPr lang="uk-UA" dirty="0"/>
          </a:p>
          <a:p>
            <a:r>
              <a:rPr lang="uk-UA" dirty="0"/>
              <a:t>6.1.1. Даценко І.І.,</a:t>
            </a:r>
            <a:r>
              <a:rPr lang="uk-UA" dirty="0" err="1"/>
              <a:t>Габович</a:t>
            </a:r>
            <a:r>
              <a:rPr lang="uk-UA" dirty="0"/>
              <a:t>Р.Д. Профілактична медицина. Загальна гігієна з основами екології. - К .:</a:t>
            </a:r>
            <a:r>
              <a:rPr lang="uk-UA" dirty="0" err="1"/>
              <a:t>здоров</a:t>
            </a:r>
            <a:r>
              <a:rPr lang="uk-UA" dirty="0" err="1">
                <a:latin typeface="Symbol, serif"/>
              </a:rPr>
              <a:t></a:t>
            </a:r>
            <a:r>
              <a:rPr lang="uk-UA" dirty="0" err="1"/>
              <a:t>я</a:t>
            </a:r>
            <a:r>
              <a:rPr lang="uk-UA" dirty="0"/>
              <a:t>, 1999 - С. 3-34, 437-566.</a:t>
            </a:r>
          </a:p>
          <a:p>
            <a:r>
              <a:rPr lang="ru-RU" dirty="0"/>
              <a:t>6.1.2. </a:t>
            </a:r>
            <a:r>
              <a:rPr lang="ru-RU" dirty="0" err="1"/>
              <a:t>Габович</a:t>
            </a:r>
            <a:r>
              <a:rPr lang="ru-RU" dirty="0"/>
              <a:t> Р.Д., </a:t>
            </a:r>
            <a:r>
              <a:rPr lang="ru-RU" dirty="0" err="1"/>
              <a:t>Познанський</a:t>
            </a:r>
            <a:r>
              <a:rPr lang="ru-RU" dirty="0"/>
              <a:t> С.С. </a:t>
            </a:r>
            <a:r>
              <a:rPr lang="ru-RU" dirty="0" err="1" smtClean="0"/>
              <a:t>Шахбазян</a:t>
            </a:r>
            <a:r>
              <a:rPr lang="ru-RU" dirty="0" smtClean="0"/>
              <a:t> Р.Х</a:t>
            </a:r>
            <a:r>
              <a:rPr lang="ru-RU" dirty="0"/>
              <a:t>. Гігієна. - К .:</a:t>
            </a:r>
            <a:r>
              <a:rPr lang="uk-UA" dirty="0"/>
              <a:t>Вища</a:t>
            </a:r>
            <a:r>
              <a:rPr lang="ru-RU" dirty="0"/>
              <a:t> школа, 1983 - С. 220-227.</a:t>
            </a:r>
            <a:endParaRPr lang="uk-UA" dirty="0"/>
          </a:p>
          <a:p>
            <a:r>
              <a:rPr lang="uk-UA" dirty="0"/>
              <a:t>6.1.3. Загальна гігієна. Посібник для практичних занять. /</a:t>
            </a:r>
            <a:r>
              <a:rPr lang="uk-UA" dirty="0" err="1"/>
              <a:t>І.І.Даценко</a:t>
            </a:r>
            <a:r>
              <a:rPr lang="uk-UA" dirty="0"/>
              <a:t>, </a:t>
            </a:r>
            <a:r>
              <a:rPr lang="uk-UA" dirty="0" err="1"/>
              <a:t>О.Б.Денісюк</a:t>
            </a:r>
            <a:r>
              <a:rPr lang="uk-UA" dirty="0"/>
              <a:t>, </a:t>
            </a:r>
            <a:r>
              <a:rPr lang="uk-UA" dirty="0" err="1"/>
              <a:t>С.Л.Долошіцькій</a:t>
            </a:r>
            <a:r>
              <a:rPr lang="uk-UA" dirty="0"/>
              <a:t>та ін. / За ред.</a:t>
            </a:r>
            <a:r>
              <a:rPr lang="uk-UA" dirty="0" err="1"/>
              <a:t>І.І.Даценка</a:t>
            </a:r>
            <a:r>
              <a:rPr lang="uk-UA" dirty="0"/>
              <a:t> - Львів, 1992 - С. 170-188, 194-200.</a:t>
            </a:r>
          </a:p>
          <a:p>
            <a:r>
              <a:rPr lang="ru-RU" dirty="0"/>
              <a:t>6.1.4. Пивоваров Ю.П.,</a:t>
            </a:r>
            <a:r>
              <a:rPr lang="ru-RU" dirty="0" err="1"/>
              <a:t>гоїв</a:t>
            </a:r>
            <a:r>
              <a:rPr lang="ru-RU" dirty="0"/>
              <a:t>О.Е., Величко А.А. Керівництво до лабораторних занять з гігієни. - М .: Медицина, 1983. - С.140-185.</a:t>
            </a:r>
            <a:endParaRPr lang="uk-UA" dirty="0"/>
          </a:p>
          <a:p>
            <a:r>
              <a:rPr lang="ru-RU" dirty="0"/>
              <a:t>6.1.5. Матеріали лекції до теми.</a:t>
            </a:r>
          </a:p>
          <a:p>
            <a:r>
              <a:rPr lang="ru-RU" dirty="0"/>
              <a:t>6.2. Додаткова:</a:t>
            </a:r>
            <a:endParaRPr lang="uk-UA" dirty="0"/>
          </a:p>
          <a:p>
            <a:pPr algn="just"/>
            <a:r>
              <a:rPr lang="uk-UA" dirty="0"/>
              <a:t>6.2.1. Гігієна праці: Підручник А.М.. Шевченко, О.П.</a:t>
            </a:r>
            <a:r>
              <a:rPr lang="uk-UA" dirty="0" err="1"/>
              <a:t>Яворовська</a:t>
            </a:r>
            <a:r>
              <a:rPr lang="uk-UA" dirty="0"/>
              <a:t>, Г.О. Гончарук та ін .: За ред.</a:t>
            </a:r>
            <a:r>
              <a:rPr lang="ru-RU" dirty="0"/>
              <a:t> </a:t>
            </a:r>
            <a:r>
              <a:rPr lang="uk-UA" dirty="0"/>
              <a:t>проф. </a:t>
            </a:r>
            <a:r>
              <a:rPr lang="uk-UA" dirty="0" err="1"/>
              <a:t>А.М.Шевченка</a:t>
            </a:r>
            <a:r>
              <a:rPr lang="uk-UA" dirty="0"/>
              <a:t>. - К.,</a:t>
            </a:r>
            <a:r>
              <a:rPr lang="uk-UA" dirty="0" err="1"/>
              <a:t>Інфотекс</a:t>
            </a:r>
            <a:r>
              <a:rPr lang="uk-UA" dirty="0"/>
              <a:t>, 2000.- С. 26-91.</a:t>
            </a:r>
          </a:p>
          <a:p>
            <a:r>
              <a:rPr lang="uk-UA" dirty="0"/>
              <a:t>6.2.2. </a:t>
            </a:r>
            <a:r>
              <a:rPr lang="ru-RU" dirty="0"/>
              <a:t>Керівництво до практичних занять з гігієни праці / За ред. А.М. Шевченко. - К., 1986. С. 5-53.</a:t>
            </a:r>
            <a:endParaRPr lang="uk-UA" dirty="0"/>
          </a:p>
        </p:txBody>
      </p:sp>
    </p:spTree>
    <p:extLst>
      <p:ext uri="{BB962C8B-B14F-4D97-AF65-F5344CB8AC3E}">
        <p14:creationId xmlns:p14="http://schemas.microsoft.com/office/powerpoint/2010/main" val="2076369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125929"/>
            <a:ext cx="9144000" cy="3477875"/>
          </a:xfrm>
          <a:prstGeom prst="rect">
            <a:avLst/>
          </a:prstGeom>
        </p:spPr>
        <p:txBody>
          <a:bodyPr wrap="square">
            <a:spAutoFit/>
          </a:bodyPr>
          <a:lstStyle/>
          <a:p>
            <a:pPr algn="ctr"/>
            <a:r>
              <a:rPr lang="ru-RU" sz="2000" b="1" dirty="0"/>
              <a:t>7. Оснащення заняття</a:t>
            </a:r>
            <a:endParaRPr lang="ru-RU" sz="2000" dirty="0"/>
          </a:p>
          <a:p>
            <a:pPr>
              <a:buFont typeface="+mj-lt"/>
              <a:buAutoNum type="arabicPeriod"/>
            </a:pPr>
            <a:r>
              <a:rPr lang="ru-RU" sz="2000" dirty="0"/>
              <a:t>Вантаж (гантелі, гиря) ​​на 10 або 20 кг.</a:t>
            </a:r>
          </a:p>
          <a:p>
            <a:pPr>
              <a:buFont typeface="+mj-lt"/>
              <a:buAutoNum type="arabicPeriod"/>
            </a:pPr>
            <a:r>
              <a:rPr lang="ru-RU" sz="2000" dirty="0"/>
              <a:t>Ручний та тулубовий динамометри.</a:t>
            </a:r>
            <a:endParaRPr lang="uk-UA" sz="2000" dirty="0"/>
          </a:p>
          <a:p>
            <a:pPr>
              <a:buFont typeface="+mj-lt"/>
              <a:buAutoNum type="arabicPeriod"/>
            </a:pPr>
            <a:r>
              <a:rPr lang="ru-RU" sz="2000" dirty="0"/>
              <a:t>Ергографія.</a:t>
            </a:r>
            <a:endParaRPr lang="uk-UA" sz="2000" dirty="0"/>
          </a:p>
          <a:p>
            <a:pPr>
              <a:buFont typeface="+mj-lt"/>
              <a:buAutoNum type="arabicPeriod"/>
            </a:pPr>
            <a:r>
              <a:rPr lang="ru-RU" sz="2000" dirty="0" err="1" smtClean="0"/>
              <a:t>Динамохронорефлексометр</a:t>
            </a:r>
            <a:r>
              <a:rPr lang="ru-RU" sz="2000" dirty="0"/>
              <a:t>.</a:t>
            </a:r>
          </a:p>
          <a:p>
            <a:pPr>
              <a:buFont typeface="+mj-lt"/>
              <a:buAutoNum type="arabicPeriod"/>
            </a:pPr>
            <a:r>
              <a:rPr lang="ru-RU" sz="2000" dirty="0" err="1"/>
              <a:t>Електротермометрія</a:t>
            </a:r>
            <a:r>
              <a:rPr lang="ru-RU" sz="2000" dirty="0"/>
              <a:t>.</a:t>
            </a:r>
            <a:endParaRPr lang="uk-UA" sz="2000" dirty="0"/>
          </a:p>
          <a:p>
            <a:pPr>
              <a:buFont typeface="+mj-lt"/>
              <a:buAutoNum type="arabicPeriod"/>
            </a:pPr>
            <a:r>
              <a:rPr lang="ru-RU" sz="2000" dirty="0"/>
              <a:t>Таблиці Платонова для пошуку чисел: проста і з перемиканням уваги.</a:t>
            </a:r>
            <a:endParaRPr lang="uk-UA" sz="2000" dirty="0"/>
          </a:p>
          <a:p>
            <a:pPr>
              <a:buFont typeface="+mj-lt"/>
              <a:buAutoNum type="arabicPeriod"/>
            </a:pPr>
            <a:r>
              <a:rPr lang="ru-RU" sz="2000" dirty="0"/>
              <a:t>Таблиці Анфимова для викреслювання букв.</a:t>
            </a:r>
            <a:endParaRPr lang="uk-UA" sz="2000" dirty="0"/>
          </a:p>
          <a:p>
            <a:pPr>
              <a:buFont typeface="+mj-lt"/>
              <a:buAutoNum type="arabicPeriod"/>
            </a:pPr>
            <a:r>
              <a:rPr lang="ru-RU" sz="2000" dirty="0"/>
              <a:t>Таблиці для запам'ятовування геометричних фігур.</a:t>
            </a:r>
          </a:p>
          <a:p>
            <a:pPr>
              <a:buFont typeface="+mj-lt"/>
              <a:buAutoNum type="arabicPeriod"/>
            </a:pPr>
            <a:r>
              <a:rPr lang="ru-RU" sz="2000" dirty="0"/>
              <a:t>Завдання для самостійної роботи студентів.</a:t>
            </a:r>
            <a:endParaRPr lang="uk-UA" sz="2000" dirty="0"/>
          </a:p>
        </p:txBody>
      </p:sp>
    </p:spTree>
    <p:extLst>
      <p:ext uri="{BB962C8B-B14F-4D97-AF65-F5344CB8AC3E}">
        <p14:creationId xmlns:p14="http://schemas.microsoft.com/office/powerpoint/2010/main" val="2241574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8046" y="0"/>
            <a:ext cx="9276568" cy="1262130"/>
          </a:xfrm>
        </p:spPr>
        <p:txBody>
          <a:bodyPr>
            <a:noAutofit/>
          </a:bodyPr>
          <a:lstStyle/>
          <a:p>
            <a:r>
              <a:rPr lang="ru-RU" sz="2400" dirty="0" err="1"/>
              <a:t>Гігієнічна</a:t>
            </a:r>
            <a:r>
              <a:rPr lang="ru-RU" sz="2400" dirty="0"/>
              <a:t> характеристика </a:t>
            </a:r>
            <a:r>
              <a:rPr lang="ru-RU" sz="2400" dirty="0" err="1"/>
              <a:t>шкідливих</a:t>
            </a:r>
            <a:r>
              <a:rPr lang="ru-RU" sz="2400" dirty="0"/>
              <a:t> та </a:t>
            </a:r>
            <a:r>
              <a:rPr lang="ru-RU" sz="2400" dirty="0" err="1"/>
              <a:t>небезпечних</a:t>
            </a:r>
            <a:r>
              <a:rPr lang="ru-RU" sz="2400" dirty="0"/>
              <a:t> </a:t>
            </a:r>
            <a:r>
              <a:rPr lang="ru-RU" sz="2400" dirty="0" err="1"/>
              <a:t>факторів</a:t>
            </a:r>
            <a:r>
              <a:rPr lang="ru-RU" sz="2400" dirty="0"/>
              <a:t> </a:t>
            </a:r>
            <a:r>
              <a:rPr lang="ru-RU" sz="2400" dirty="0" err="1"/>
              <a:t>виробничого</a:t>
            </a:r>
            <a:r>
              <a:rPr lang="ru-RU" sz="2400" dirty="0"/>
              <a:t> </a:t>
            </a:r>
            <a:r>
              <a:rPr lang="ru-RU" sz="2400" dirty="0" err="1"/>
              <a:t>середовища</a:t>
            </a:r>
            <a:r>
              <a:rPr lang="ru-RU" sz="2400" dirty="0"/>
              <a:t>, </a:t>
            </a:r>
            <a:r>
              <a:rPr lang="ru-RU" sz="2400" dirty="0" err="1"/>
              <a:t>їх</a:t>
            </a:r>
            <a:r>
              <a:rPr lang="ru-RU" sz="2400" dirty="0"/>
              <a:t> </a:t>
            </a:r>
            <a:r>
              <a:rPr lang="ru-RU" sz="2400" dirty="0" err="1"/>
              <a:t>вплив</a:t>
            </a:r>
            <a:r>
              <a:rPr lang="ru-RU" sz="2400" dirty="0"/>
              <a:t> на </a:t>
            </a:r>
            <a:r>
              <a:rPr lang="ru-RU" sz="2400" dirty="0" err="1"/>
              <a:t>організм</a:t>
            </a:r>
            <a:r>
              <a:rPr lang="ru-RU" sz="2400" dirty="0"/>
              <a:t>, </a:t>
            </a:r>
            <a:r>
              <a:rPr lang="ru-RU" sz="2400" dirty="0" err="1"/>
              <a:t>профілактичні</a:t>
            </a:r>
            <a:r>
              <a:rPr lang="ru-RU" sz="2400" dirty="0"/>
              <a:t> заходи</a:t>
            </a:r>
          </a:p>
        </p:txBody>
      </p:sp>
      <p:sp>
        <p:nvSpPr>
          <p:cNvPr id="3" name="Объект 2"/>
          <p:cNvSpPr>
            <a:spLocks noGrp="1"/>
          </p:cNvSpPr>
          <p:nvPr>
            <p:ph idx="1"/>
          </p:nvPr>
        </p:nvSpPr>
        <p:spPr>
          <a:xfrm>
            <a:off x="927279" y="1262129"/>
            <a:ext cx="10577333" cy="5595871"/>
          </a:xfrm>
        </p:spPr>
        <p:txBody>
          <a:bodyPr>
            <a:normAutofit fontScale="92500" lnSpcReduction="20000"/>
          </a:bodyPr>
          <a:lstStyle/>
          <a:p>
            <a:r>
              <a:rPr lang="ru-RU" b="1" i="1" u="sng" dirty="0" err="1"/>
              <a:t>Гігієна</a:t>
            </a:r>
            <a:r>
              <a:rPr lang="ru-RU" b="1" i="1" u="sng" dirty="0"/>
              <a:t> </a:t>
            </a:r>
            <a:r>
              <a:rPr lang="ru-RU" b="1" i="1" u="sng" dirty="0" err="1"/>
              <a:t>праці</a:t>
            </a:r>
            <a:r>
              <a:rPr lang="ru-RU" b="1" i="1" u="sng" dirty="0"/>
              <a:t> </a:t>
            </a:r>
            <a:r>
              <a:rPr lang="ru-RU" dirty="0"/>
              <a:t>– </a:t>
            </a:r>
            <a:r>
              <a:rPr lang="ru-RU" dirty="0" err="1"/>
              <a:t>розділ</a:t>
            </a:r>
            <a:r>
              <a:rPr lang="ru-RU" dirty="0"/>
              <a:t> </a:t>
            </a:r>
            <a:r>
              <a:rPr lang="ru-RU" dirty="0" err="1"/>
              <a:t>гігієни</a:t>
            </a:r>
            <a:r>
              <a:rPr lang="ru-RU" dirty="0"/>
              <a:t>, </a:t>
            </a:r>
            <a:r>
              <a:rPr lang="ru-RU" dirty="0" err="1"/>
              <a:t>який</a:t>
            </a:r>
            <a:r>
              <a:rPr lang="ru-RU" dirty="0"/>
              <a:t> </a:t>
            </a:r>
            <a:r>
              <a:rPr lang="ru-RU" dirty="0" err="1"/>
              <a:t>вивчає</a:t>
            </a:r>
            <a:r>
              <a:rPr lang="ru-RU" dirty="0"/>
              <a:t> </a:t>
            </a:r>
            <a:r>
              <a:rPr lang="ru-RU" dirty="0" err="1"/>
              <a:t>вплив</a:t>
            </a:r>
            <a:r>
              <a:rPr lang="ru-RU" dirty="0"/>
              <a:t> </a:t>
            </a:r>
            <a:r>
              <a:rPr lang="ru-RU" dirty="0" err="1"/>
              <a:t>процесів</a:t>
            </a:r>
            <a:r>
              <a:rPr lang="ru-RU" dirty="0"/>
              <a:t> </a:t>
            </a:r>
            <a:r>
              <a:rPr lang="ru-RU" dirty="0" err="1"/>
              <a:t>праці</a:t>
            </a:r>
            <a:r>
              <a:rPr lang="ru-RU" dirty="0"/>
              <a:t> та </a:t>
            </a:r>
            <a:r>
              <a:rPr lang="ru-RU" dirty="0" err="1"/>
              <a:t>шкідливих</a:t>
            </a:r>
            <a:r>
              <a:rPr lang="ru-RU" dirty="0"/>
              <a:t> </a:t>
            </a:r>
            <a:r>
              <a:rPr lang="ru-RU" dirty="0" err="1"/>
              <a:t>професійних</a:t>
            </a:r>
            <a:r>
              <a:rPr lang="ru-RU" dirty="0"/>
              <a:t> </a:t>
            </a:r>
            <a:r>
              <a:rPr lang="ru-RU" dirty="0" err="1"/>
              <a:t>чинників</a:t>
            </a:r>
            <a:r>
              <a:rPr lang="ru-RU" dirty="0"/>
              <a:t> на </a:t>
            </a:r>
            <a:r>
              <a:rPr lang="ru-RU" dirty="0" err="1"/>
              <a:t>організм</a:t>
            </a:r>
            <a:r>
              <a:rPr lang="ru-RU" dirty="0"/>
              <a:t> </a:t>
            </a:r>
            <a:r>
              <a:rPr lang="ru-RU" dirty="0" err="1"/>
              <a:t>людини</a:t>
            </a:r>
            <a:r>
              <a:rPr lang="ru-RU" dirty="0"/>
              <a:t> і </a:t>
            </a:r>
            <a:r>
              <a:rPr lang="ru-RU" dirty="0" err="1"/>
              <a:t>розробляє</a:t>
            </a:r>
            <a:r>
              <a:rPr lang="ru-RU" dirty="0"/>
              <a:t> </a:t>
            </a:r>
            <a:r>
              <a:rPr lang="ru-RU" dirty="0" err="1"/>
              <a:t>профілактичні</a:t>
            </a:r>
            <a:r>
              <a:rPr lang="ru-RU" dirty="0"/>
              <a:t> заходи </a:t>
            </a:r>
            <a:r>
              <a:rPr lang="ru-RU" dirty="0" err="1"/>
              <a:t>щодо</a:t>
            </a:r>
            <a:r>
              <a:rPr lang="ru-RU" dirty="0"/>
              <a:t> </a:t>
            </a:r>
            <a:r>
              <a:rPr lang="ru-RU" dirty="0" err="1"/>
              <a:t>зниження</a:t>
            </a:r>
            <a:r>
              <a:rPr lang="ru-RU" dirty="0"/>
              <a:t> та </a:t>
            </a:r>
            <a:r>
              <a:rPr lang="ru-RU" dirty="0" err="1"/>
              <a:t>попередження</a:t>
            </a:r>
            <a:r>
              <a:rPr lang="ru-RU" dirty="0"/>
              <a:t> </a:t>
            </a:r>
            <a:r>
              <a:rPr lang="ru-RU" dirty="0" err="1"/>
              <a:t>професійних</a:t>
            </a:r>
            <a:r>
              <a:rPr lang="ru-RU" dirty="0"/>
              <a:t> </a:t>
            </a:r>
            <a:r>
              <a:rPr lang="ru-RU" dirty="0" err="1"/>
              <a:t>захворювань</a:t>
            </a:r>
            <a:r>
              <a:rPr lang="ru-RU" dirty="0"/>
              <a:t>.</a:t>
            </a:r>
          </a:p>
          <a:p>
            <a:endParaRPr lang="ru-RU" dirty="0"/>
          </a:p>
          <a:p>
            <a:r>
              <a:rPr lang="ru-RU" b="1" i="1" u="sng" dirty="0" err="1"/>
              <a:t>Фізіологія</a:t>
            </a:r>
            <a:r>
              <a:rPr lang="ru-RU" b="1" i="1" u="sng" dirty="0"/>
              <a:t> </a:t>
            </a:r>
            <a:r>
              <a:rPr lang="ru-RU" b="1" i="1" u="sng" dirty="0" err="1"/>
              <a:t>праці</a:t>
            </a:r>
            <a:r>
              <a:rPr lang="ru-RU" b="1" i="1" u="sng" dirty="0"/>
              <a:t> </a:t>
            </a:r>
            <a:r>
              <a:rPr lang="ru-RU" dirty="0"/>
              <a:t>– </a:t>
            </a:r>
            <a:r>
              <a:rPr lang="ru-RU" dirty="0" err="1"/>
              <a:t>складова</a:t>
            </a:r>
            <a:r>
              <a:rPr lang="ru-RU" dirty="0"/>
              <a:t> </a:t>
            </a:r>
            <a:r>
              <a:rPr lang="ru-RU" dirty="0" err="1"/>
              <a:t>частина</a:t>
            </a:r>
            <a:r>
              <a:rPr lang="ru-RU" dirty="0"/>
              <a:t> </a:t>
            </a:r>
            <a:r>
              <a:rPr lang="ru-RU" dirty="0" err="1"/>
              <a:t>гігієни</a:t>
            </a:r>
            <a:r>
              <a:rPr lang="ru-RU" dirty="0"/>
              <a:t> </a:t>
            </a:r>
            <a:r>
              <a:rPr lang="ru-RU" dirty="0" err="1"/>
              <a:t>праці</a:t>
            </a:r>
            <a:r>
              <a:rPr lang="ru-RU" dirty="0"/>
              <a:t>, яка </a:t>
            </a:r>
            <a:r>
              <a:rPr lang="ru-RU" dirty="0" err="1"/>
              <a:t>вивчає</a:t>
            </a:r>
            <a:r>
              <a:rPr lang="ru-RU" dirty="0"/>
              <a:t> </a:t>
            </a:r>
            <a:r>
              <a:rPr lang="ru-RU" dirty="0" err="1"/>
              <a:t>фізіологічні</a:t>
            </a:r>
            <a:r>
              <a:rPr lang="ru-RU" dirty="0"/>
              <a:t> </a:t>
            </a:r>
            <a:r>
              <a:rPr lang="ru-RU" dirty="0" err="1"/>
              <a:t>процеси</a:t>
            </a:r>
            <a:r>
              <a:rPr lang="ru-RU" dirty="0"/>
              <a:t> в </a:t>
            </a:r>
            <a:r>
              <a:rPr lang="ru-RU" dirty="0" err="1"/>
              <a:t>організмі</a:t>
            </a:r>
            <a:r>
              <a:rPr lang="ru-RU" dirty="0"/>
              <a:t> </a:t>
            </a:r>
            <a:r>
              <a:rPr lang="ru-RU" dirty="0" err="1"/>
              <a:t>людини</a:t>
            </a:r>
            <a:r>
              <a:rPr lang="ru-RU" dirty="0"/>
              <a:t>, </a:t>
            </a:r>
            <a:r>
              <a:rPr lang="ru-RU" dirty="0" err="1"/>
              <a:t>які</a:t>
            </a:r>
            <a:r>
              <a:rPr lang="ru-RU" dirty="0"/>
              <a:t> </a:t>
            </a:r>
            <a:r>
              <a:rPr lang="ru-RU" dirty="0" err="1"/>
              <a:t>відбуваються</a:t>
            </a:r>
            <a:r>
              <a:rPr lang="ru-RU" dirty="0"/>
              <a:t> </a:t>
            </a:r>
            <a:r>
              <a:rPr lang="ru-RU" dirty="0" err="1"/>
              <a:t>під</a:t>
            </a:r>
            <a:r>
              <a:rPr lang="ru-RU" dirty="0"/>
              <a:t> час </a:t>
            </a:r>
            <a:r>
              <a:rPr lang="ru-RU" dirty="0" err="1"/>
              <a:t>її</a:t>
            </a:r>
            <a:r>
              <a:rPr lang="ru-RU" dirty="0"/>
              <a:t> </a:t>
            </a:r>
            <a:r>
              <a:rPr lang="ru-RU" dirty="0" err="1"/>
              <a:t>трудової</a:t>
            </a:r>
            <a:r>
              <a:rPr lang="ru-RU" dirty="0"/>
              <a:t> </a:t>
            </a:r>
            <a:r>
              <a:rPr lang="ru-RU" dirty="0" err="1"/>
              <a:t>діяльності</a:t>
            </a:r>
            <a:r>
              <a:rPr lang="ru-RU" dirty="0"/>
              <a:t>. На </a:t>
            </a:r>
            <a:r>
              <a:rPr lang="ru-RU" dirty="0" err="1"/>
              <a:t>основі</a:t>
            </a:r>
            <a:r>
              <a:rPr lang="ru-RU" dirty="0"/>
              <a:t> </a:t>
            </a:r>
            <a:r>
              <a:rPr lang="ru-RU" dirty="0" err="1"/>
              <a:t>виявлених</a:t>
            </a:r>
            <a:r>
              <a:rPr lang="ru-RU" dirty="0"/>
              <a:t> </a:t>
            </a:r>
            <a:r>
              <a:rPr lang="ru-RU" dirty="0" err="1"/>
              <a:t>змін</a:t>
            </a:r>
            <a:r>
              <a:rPr lang="ru-RU" dirty="0"/>
              <a:t> </a:t>
            </a:r>
            <a:r>
              <a:rPr lang="ru-RU" dirty="0" err="1"/>
              <a:t>розробляють</a:t>
            </a:r>
            <a:r>
              <a:rPr lang="ru-RU" dirty="0"/>
              <a:t> заходи </a:t>
            </a:r>
            <a:r>
              <a:rPr lang="ru-RU" dirty="0" err="1"/>
              <a:t>щодо</a:t>
            </a:r>
            <a:r>
              <a:rPr lang="ru-RU" dirty="0"/>
              <a:t> </a:t>
            </a:r>
            <a:r>
              <a:rPr lang="ru-RU" dirty="0" err="1"/>
              <a:t>нормалізації</a:t>
            </a:r>
            <a:r>
              <a:rPr lang="ru-RU" dirty="0"/>
              <a:t> </a:t>
            </a:r>
            <a:r>
              <a:rPr lang="ru-RU" dirty="0" err="1"/>
              <a:t>фізіологічних</a:t>
            </a:r>
            <a:r>
              <a:rPr lang="ru-RU" dirty="0"/>
              <a:t> </a:t>
            </a:r>
            <a:r>
              <a:rPr lang="ru-RU" dirty="0" err="1"/>
              <a:t>функцій</a:t>
            </a:r>
            <a:r>
              <a:rPr lang="ru-RU" dirty="0"/>
              <a:t>, </a:t>
            </a:r>
            <a:r>
              <a:rPr lang="ru-RU" dirty="0" err="1"/>
              <a:t>попередження</a:t>
            </a:r>
            <a:r>
              <a:rPr lang="ru-RU" dirty="0"/>
              <a:t> </a:t>
            </a:r>
            <a:r>
              <a:rPr lang="ru-RU" dirty="0" err="1"/>
              <a:t>стомлення</a:t>
            </a:r>
            <a:r>
              <a:rPr lang="ru-RU" dirty="0"/>
              <a:t> та </a:t>
            </a:r>
            <a:r>
              <a:rPr lang="ru-RU" dirty="0" err="1"/>
              <a:t>підвищення</a:t>
            </a:r>
            <a:r>
              <a:rPr lang="ru-RU" dirty="0"/>
              <a:t> </a:t>
            </a:r>
            <a:r>
              <a:rPr lang="ru-RU" dirty="0" err="1"/>
              <a:t>працездатності</a:t>
            </a:r>
            <a:r>
              <a:rPr lang="ru-RU" dirty="0"/>
              <a:t>.</a:t>
            </a:r>
          </a:p>
          <a:p>
            <a:endParaRPr lang="ru-RU" dirty="0"/>
          </a:p>
          <a:p>
            <a:r>
              <a:rPr lang="ru-RU" b="1" i="1" u="sng" dirty="0" err="1"/>
              <a:t>Праця</a:t>
            </a:r>
            <a:r>
              <a:rPr lang="ru-RU" dirty="0"/>
              <a:t> – </a:t>
            </a:r>
            <a:r>
              <a:rPr lang="ru-RU" dirty="0" err="1"/>
              <a:t>цілеспрямована</a:t>
            </a:r>
            <a:r>
              <a:rPr lang="ru-RU" dirty="0"/>
              <a:t> </a:t>
            </a:r>
            <a:r>
              <a:rPr lang="ru-RU" dirty="0" err="1"/>
              <a:t>діяльність</a:t>
            </a:r>
            <a:r>
              <a:rPr lang="ru-RU" dirty="0"/>
              <a:t> </a:t>
            </a:r>
            <a:r>
              <a:rPr lang="ru-RU" dirty="0" err="1"/>
              <a:t>людини</a:t>
            </a:r>
            <a:r>
              <a:rPr lang="ru-RU" dirty="0"/>
              <a:t>, направлена на </a:t>
            </a:r>
            <a:r>
              <a:rPr lang="ru-RU" dirty="0" err="1"/>
              <a:t>видозміни</a:t>
            </a:r>
            <a:r>
              <a:rPr lang="ru-RU" dirty="0"/>
              <a:t> та </a:t>
            </a:r>
            <a:r>
              <a:rPr lang="ru-RU" dirty="0" err="1"/>
              <a:t>пристосування</a:t>
            </a:r>
            <a:r>
              <a:rPr lang="ru-RU" dirty="0"/>
              <a:t> </a:t>
            </a:r>
            <a:r>
              <a:rPr lang="ru-RU" dirty="0" err="1"/>
              <a:t>предметів</a:t>
            </a:r>
            <a:r>
              <a:rPr lang="ru-RU" dirty="0"/>
              <a:t> </a:t>
            </a:r>
            <a:r>
              <a:rPr lang="ru-RU" dirty="0" err="1"/>
              <a:t>природи</a:t>
            </a:r>
            <a:r>
              <a:rPr lang="ru-RU" dirty="0"/>
              <a:t> для </a:t>
            </a:r>
            <a:r>
              <a:rPr lang="ru-RU" dirty="0" err="1"/>
              <a:t>задоволення</a:t>
            </a:r>
            <a:r>
              <a:rPr lang="ru-RU" dirty="0"/>
              <a:t> </a:t>
            </a:r>
            <a:r>
              <a:rPr lang="ru-RU" dirty="0" err="1"/>
              <a:t>своїх</a:t>
            </a:r>
            <a:r>
              <a:rPr lang="ru-RU" dirty="0"/>
              <a:t> потреб. </a:t>
            </a:r>
            <a:r>
              <a:rPr lang="ru-RU" dirty="0" err="1"/>
              <a:t>Праця</a:t>
            </a:r>
            <a:r>
              <a:rPr lang="ru-RU" dirty="0"/>
              <a:t> – перша та </a:t>
            </a:r>
            <a:r>
              <a:rPr lang="ru-RU" dirty="0" err="1"/>
              <a:t>основна</a:t>
            </a:r>
            <a:r>
              <a:rPr lang="ru-RU" dirty="0"/>
              <a:t> </a:t>
            </a:r>
            <a:r>
              <a:rPr lang="ru-RU" dirty="0" err="1"/>
              <a:t>умова</a:t>
            </a:r>
            <a:r>
              <a:rPr lang="ru-RU" dirty="0"/>
              <a:t> </a:t>
            </a:r>
            <a:r>
              <a:rPr lang="ru-RU" dirty="0" err="1"/>
              <a:t>людського</a:t>
            </a:r>
            <a:r>
              <a:rPr lang="ru-RU" dirty="0"/>
              <a:t> </a:t>
            </a:r>
            <a:r>
              <a:rPr lang="ru-RU" dirty="0" err="1"/>
              <a:t>існування</a:t>
            </a:r>
            <a:r>
              <a:rPr lang="ru-RU" dirty="0"/>
              <a:t>. Таким чином, </a:t>
            </a:r>
            <a:r>
              <a:rPr lang="ru-RU" dirty="0" err="1"/>
              <a:t>праця</a:t>
            </a:r>
            <a:r>
              <a:rPr lang="ru-RU" dirty="0"/>
              <a:t> є </a:t>
            </a:r>
            <a:r>
              <a:rPr lang="ru-RU" dirty="0" err="1"/>
              <a:t>категорією</a:t>
            </a:r>
            <a:r>
              <a:rPr lang="ru-RU" dirty="0"/>
              <a:t> </a:t>
            </a:r>
            <a:r>
              <a:rPr lang="ru-RU" dirty="0" err="1"/>
              <a:t>соціально-біологічною</a:t>
            </a:r>
            <a:r>
              <a:rPr lang="ru-RU" dirty="0"/>
              <a:t>.</a:t>
            </a:r>
          </a:p>
          <a:p>
            <a:endParaRPr lang="ru-RU" dirty="0"/>
          </a:p>
          <a:p>
            <a:r>
              <a:rPr lang="ru-RU" b="1" i="1" u="sng" dirty="0"/>
              <a:t>Робота</a:t>
            </a:r>
            <a:r>
              <a:rPr lang="ru-RU" dirty="0"/>
              <a:t> – </a:t>
            </a:r>
            <a:r>
              <a:rPr lang="ru-RU" dirty="0" err="1"/>
              <a:t>це</a:t>
            </a:r>
            <a:r>
              <a:rPr lang="ru-RU" dirty="0"/>
              <a:t> </a:t>
            </a:r>
            <a:r>
              <a:rPr lang="ru-RU" dirty="0" err="1"/>
              <a:t>всі</a:t>
            </a:r>
            <a:r>
              <a:rPr lang="ru-RU" dirty="0"/>
              <a:t> </a:t>
            </a:r>
            <a:r>
              <a:rPr lang="ru-RU" dirty="0" err="1"/>
              <a:t>види</a:t>
            </a:r>
            <a:r>
              <a:rPr lang="ru-RU" dirty="0"/>
              <a:t> </a:t>
            </a:r>
            <a:r>
              <a:rPr lang="ru-RU" dirty="0" err="1"/>
              <a:t>перетворення</a:t>
            </a:r>
            <a:r>
              <a:rPr lang="ru-RU" dirty="0"/>
              <a:t> </a:t>
            </a:r>
            <a:r>
              <a:rPr lang="ru-RU" dirty="0" err="1"/>
              <a:t>енергії</a:t>
            </a:r>
            <a:r>
              <a:rPr lang="ru-RU" dirty="0"/>
              <a:t>, у тому </a:t>
            </a:r>
            <a:r>
              <a:rPr lang="ru-RU" dirty="0" err="1"/>
              <a:t>числі</a:t>
            </a:r>
            <a:r>
              <a:rPr lang="ru-RU" dirty="0"/>
              <a:t> </a:t>
            </a:r>
            <a:r>
              <a:rPr lang="ru-RU" dirty="0" err="1"/>
              <a:t>ті</a:t>
            </a:r>
            <a:r>
              <a:rPr lang="ru-RU" dirty="0"/>
              <a:t>, </a:t>
            </a:r>
            <a:r>
              <a:rPr lang="ru-RU" dirty="0" err="1"/>
              <a:t>які</a:t>
            </a:r>
            <a:r>
              <a:rPr lang="ru-RU" dirty="0"/>
              <a:t> </a:t>
            </a:r>
            <a:r>
              <a:rPr lang="ru-RU" dirty="0" err="1"/>
              <a:t>пов'язані</a:t>
            </a:r>
            <a:r>
              <a:rPr lang="ru-RU" dirty="0"/>
              <a:t> з </a:t>
            </a:r>
            <a:r>
              <a:rPr lang="ru-RU" dirty="0" err="1"/>
              <a:t>діяльністю</a:t>
            </a:r>
            <a:r>
              <a:rPr lang="ru-RU" dirty="0"/>
              <a:t> </a:t>
            </a:r>
            <a:r>
              <a:rPr lang="ru-RU" dirty="0" err="1"/>
              <a:t>людини</a:t>
            </a:r>
            <a:r>
              <a:rPr lang="ru-RU" dirty="0"/>
              <a:t>. У </a:t>
            </a:r>
            <a:r>
              <a:rPr lang="ru-RU" dirty="0" err="1"/>
              <a:t>цьому</a:t>
            </a:r>
            <a:r>
              <a:rPr lang="ru-RU" dirty="0"/>
              <a:t> </a:t>
            </a:r>
            <a:r>
              <a:rPr lang="ru-RU" dirty="0" err="1"/>
              <a:t>розумінні</a:t>
            </a:r>
            <a:r>
              <a:rPr lang="ru-RU" dirty="0"/>
              <a:t> </a:t>
            </a:r>
            <a:r>
              <a:rPr lang="ru-RU" dirty="0" err="1"/>
              <a:t>можна</a:t>
            </a:r>
            <a:r>
              <a:rPr lang="ru-RU" dirty="0"/>
              <a:t> </a:t>
            </a:r>
            <a:r>
              <a:rPr lang="ru-RU" dirty="0" err="1"/>
              <a:t>говорити</a:t>
            </a:r>
            <a:r>
              <a:rPr lang="ru-RU" dirty="0"/>
              <a:t> про роботу </a:t>
            </a:r>
            <a:r>
              <a:rPr lang="ru-RU" dirty="0" err="1"/>
              <a:t>ніг</a:t>
            </a:r>
            <a:r>
              <a:rPr lang="ru-RU" dirty="0"/>
              <a:t>, рук та </a:t>
            </a:r>
            <a:r>
              <a:rPr lang="ru-RU" dirty="0" err="1"/>
              <a:t>інших</a:t>
            </a:r>
            <a:r>
              <a:rPr lang="ru-RU" dirty="0"/>
              <a:t> </a:t>
            </a:r>
            <a:r>
              <a:rPr lang="ru-RU" dirty="0" err="1"/>
              <a:t>органів</a:t>
            </a:r>
            <a:r>
              <a:rPr lang="ru-RU" dirty="0"/>
              <a:t> </a:t>
            </a:r>
            <a:r>
              <a:rPr lang="ru-RU" dirty="0" err="1"/>
              <a:t>або</a:t>
            </a:r>
            <a:r>
              <a:rPr lang="ru-RU" dirty="0"/>
              <a:t> </a:t>
            </a:r>
            <a:r>
              <a:rPr lang="ru-RU" dirty="0" err="1"/>
              <a:t>організму</a:t>
            </a:r>
            <a:r>
              <a:rPr lang="ru-RU" dirty="0"/>
              <a:t> в </a:t>
            </a:r>
            <a:r>
              <a:rPr lang="ru-RU" dirty="0" err="1"/>
              <a:t>цілому</a:t>
            </a:r>
            <a:r>
              <a:rPr lang="ru-RU" dirty="0"/>
              <a:t>. Робота є </a:t>
            </a:r>
            <a:r>
              <a:rPr lang="ru-RU" dirty="0" err="1"/>
              <a:t>категорією</a:t>
            </a:r>
            <a:r>
              <a:rPr lang="ru-RU" dirty="0"/>
              <a:t> </a:t>
            </a:r>
            <a:r>
              <a:rPr lang="ru-RU" dirty="0" err="1"/>
              <a:t>фізіологічною</a:t>
            </a:r>
            <a:r>
              <a:rPr lang="ru-RU" dirty="0"/>
              <a:t>.</a:t>
            </a:r>
          </a:p>
          <a:p>
            <a:endParaRPr lang="ru-RU" dirty="0"/>
          </a:p>
          <a:p>
            <a:r>
              <a:rPr lang="ru-RU" dirty="0"/>
              <a:t>Для </a:t>
            </a:r>
            <a:r>
              <a:rPr lang="ru-RU" dirty="0" err="1"/>
              <a:t>професійної</a:t>
            </a:r>
            <a:r>
              <a:rPr lang="ru-RU" dirty="0"/>
              <a:t> </a:t>
            </a:r>
            <a:r>
              <a:rPr lang="ru-RU" dirty="0" err="1"/>
              <a:t>діяльності</a:t>
            </a:r>
            <a:r>
              <a:rPr lang="ru-RU" dirty="0"/>
              <a:t> характерно </a:t>
            </a:r>
            <a:r>
              <a:rPr lang="ru-RU" dirty="0" err="1"/>
              <a:t>перевага</a:t>
            </a:r>
            <a:r>
              <a:rPr lang="ru-RU" dirty="0"/>
              <a:t> </a:t>
            </a:r>
            <a:r>
              <a:rPr lang="ru-RU" dirty="0" err="1"/>
              <a:t>або</a:t>
            </a:r>
            <a:r>
              <a:rPr lang="ru-RU" dirty="0"/>
              <a:t> </a:t>
            </a:r>
            <a:r>
              <a:rPr lang="ru-RU" dirty="0" err="1"/>
              <a:t>рухів</a:t>
            </a:r>
            <a:r>
              <a:rPr lang="ru-RU" dirty="0"/>
              <a:t>, </a:t>
            </a:r>
            <a:r>
              <a:rPr lang="ru-RU" dirty="0" err="1"/>
              <a:t>або</a:t>
            </a:r>
            <a:r>
              <a:rPr lang="ru-RU" dirty="0"/>
              <a:t> </a:t>
            </a:r>
            <a:r>
              <a:rPr lang="ru-RU" dirty="0" err="1"/>
              <a:t>розумової</a:t>
            </a:r>
            <a:r>
              <a:rPr lang="ru-RU" dirty="0"/>
              <a:t> </a:t>
            </a:r>
            <a:r>
              <a:rPr lang="ru-RU" dirty="0" err="1"/>
              <a:t>роботи</a:t>
            </a:r>
            <a:r>
              <a:rPr lang="ru-RU" dirty="0"/>
              <a:t>. </a:t>
            </a:r>
            <a:r>
              <a:rPr lang="ru-RU" dirty="0" err="1"/>
              <a:t>Виходячи</a:t>
            </a:r>
            <a:r>
              <a:rPr lang="ru-RU" dirty="0"/>
              <a:t> з </a:t>
            </a:r>
            <a:r>
              <a:rPr lang="ru-RU" dirty="0" err="1"/>
              <a:t>цього</a:t>
            </a:r>
            <a:r>
              <a:rPr lang="ru-RU" dirty="0"/>
              <a:t> </a:t>
            </a:r>
            <a:r>
              <a:rPr lang="ru-RU" dirty="0" err="1"/>
              <a:t>праця</a:t>
            </a:r>
            <a:r>
              <a:rPr lang="ru-RU" dirty="0"/>
              <a:t> </a:t>
            </a:r>
            <a:r>
              <a:rPr lang="ru-RU" dirty="0" err="1" smtClean="0"/>
              <a:t>поділяється</a:t>
            </a:r>
            <a:r>
              <a:rPr lang="ru-RU" dirty="0" smtClean="0"/>
              <a:t> на </a:t>
            </a:r>
            <a:r>
              <a:rPr lang="ru-RU" dirty="0" err="1"/>
              <a:t>фізичну</a:t>
            </a:r>
            <a:r>
              <a:rPr lang="ru-RU" dirty="0"/>
              <a:t> та </a:t>
            </a:r>
            <a:r>
              <a:rPr lang="ru-RU" dirty="0" err="1"/>
              <a:t>розумову</a:t>
            </a:r>
            <a:r>
              <a:rPr lang="ru-RU" dirty="0"/>
              <a:t>, </a:t>
            </a:r>
            <a:r>
              <a:rPr lang="ru-RU" dirty="0" err="1"/>
              <a:t>що</a:t>
            </a:r>
            <a:r>
              <a:rPr lang="ru-RU" dirty="0"/>
              <a:t>, </a:t>
            </a:r>
            <a:r>
              <a:rPr lang="ru-RU" dirty="0" err="1"/>
              <a:t>однак</a:t>
            </a:r>
            <a:r>
              <a:rPr lang="ru-RU" dirty="0"/>
              <a:t> </a:t>
            </a:r>
            <a:r>
              <a:rPr lang="ru-RU" dirty="0" err="1"/>
              <a:t>умовно</a:t>
            </a:r>
            <a:r>
              <a:rPr lang="ru-RU" dirty="0"/>
              <a:t>, так як в </a:t>
            </a:r>
            <a:r>
              <a:rPr lang="ru-RU" dirty="0" err="1"/>
              <a:t>м'язовій</a:t>
            </a:r>
            <a:r>
              <a:rPr lang="ru-RU" dirty="0"/>
              <a:t> </a:t>
            </a:r>
            <a:r>
              <a:rPr lang="ru-RU" dirty="0" err="1"/>
              <a:t>роботі</a:t>
            </a:r>
            <a:r>
              <a:rPr lang="ru-RU" dirty="0"/>
              <a:t> </a:t>
            </a:r>
            <a:r>
              <a:rPr lang="ru-RU" dirty="0" err="1"/>
              <a:t>бере</a:t>
            </a:r>
            <a:r>
              <a:rPr lang="ru-RU" dirty="0"/>
              <a:t> участь </a:t>
            </a:r>
            <a:r>
              <a:rPr lang="ru-RU" dirty="0" err="1"/>
              <a:t>нервова</a:t>
            </a:r>
            <a:r>
              <a:rPr lang="ru-RU" dirty="0"/>
              <a:t> система, а </a:t>
            </a:r>
            <a:r>
              <a:rPr lang="ru-RU" dirty="0" err="1"/>
              <a:t>розумова</a:t>
            </a:r>
            <a:r>
              <a:rPr lang="ru-RU" dirty="0"/>
              <a:t> </a:t>
            </a:r>
            <a:r>
              <a:rPr lang="ru-RU" dirty="0" err="1"/>
              <a:t>праця</a:t>
            </a:r>
            <a:r>
              <a:rPr lang="ru-RU" dirty="0"/>
              <a:t> </a:t>
            </a:r>
            <a:r>
              <a:rPr lang="ru-RU" dirty="0" err="1"/>
              <a:t>супроводжується</a:t>
            </a:r>
            <a:r>
              <a:rPr lang="ru-RU" dirty="0"/>
              <a:t> </a:t>
            </a:r>
            <a:r>
              <a:rPr lang="ru-RU" dirty="0" err="1"/>
              <a:t>певним</a:t>
            </a:r>
            <a:r>
              <a:rPr lang="ru-RU" dirty="0"/>
              <a:t> </a:t>
            </a:r>
            <a:r>
              <a:rPr lang="ru-RU" dirty="0" err="1"/>
              <a:t>фізичним</a:t>
            </a:r>
            <a:r>
              <a:rPr lang="ru-RU" dirty="0"/>
              <a:t> </a:t>
            </a:r>
            <a:r>
              <a:rPr lang="ru-RU" dirty="0" err="1"/>
              <a:t>напруженням</a:t>
            </a:r>
            <a:r>
              <a:rPr lang="ru-RU" dirty="0"/>
              <a:t>.</a:t>
            </a:r>
          </a:p>
        </p:txBody>
      </p:sp>
    </p:spTree>
    <p:extLst>
      <p:ext uri="{BB962C8B-B14F-4D97-AF65-F5344CB8AC3E}">
        <p14:creationId xmlns:p14="http://schemas.microsoft.com/office/powerpoint/2010/main" val="1283107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1"/>
            <a:ext cx="8915401" cy="592428"/>
          </a:xfrm>
        </p:spPr>
        <p:txBody>
          <a:bodyPr>
            <a:normAutofit fontScale="90000"/>
          </a:bodyPr>
          <a:lstStyle/>
          <a:p>
            <a:r>
              <a:rPr lang="ru-RU" dirty="0" err="1"/>
              <a:t>Основні</a:t>
            </a:r>
            <a:r>
              <a:rPr lang="ru-RU" dirty="0"/>
              <a:t> </a:t>
            </a:r>
            <a:r>
              <a:rPr lang="ru-RU" dirty="0" err="1"/>
              <a:t>види</a:t>
            </a:r>
            <a:r>
              <a:rPr lang="ru-RU" dirty="0"/>
              <a:t> </a:t>
            </a:r>
            <a:r>
              <a:rPr lang="ru-RU" dirty="0" err="1"/>
              <a:t>праці</a:t>
            </a:r>
            <a:r>
              <a:rPr lang="ru-RU" dirty="0"/>
              <a:t>:</a:t>
            </a:r>
          </a:p>
        </p:txBody>
      </p:sp>
      <p:sp>
        <p:nvSpPr>
          <p:cNvPr id="3" name="Объект 2"/>
          <p:cNvSpPr>
            <a:spLocks noGrp="1"/>
          </p:cNvSpPr>
          <p:nvPr>
            <p:ph idx="1"/>
          </p:nvPr>
        </p:nvSpPr>
        <p:spPr>
          <a:xfrm>
            <a:off x="2589212" y="1146220"/>
            <a:ext cx="9079047" cy="5711780"/>
          </a:xfrm>
        </p:spPr>
        <p:txBody>
          <a:bodyPr/>
          <a:lstStyle/>
          <a:p>
            <a:r>
              <a:rPr lang="ru-RU" b="1" i="1" dirty="0"/>
              <a:t>1. </a:t>
            </a:r>
            <a:r>
              <a:rPr lang="ru-RU" b="1" i="1" dirty="0" err="1"/>
              <a:t>Фізична</a:t>
            </a:r>
            <a:r>
              <a:rPr lang="ru-RU" b="1" i="1" dirty="0"/>
              <a:t> </a:t>
            </a:r>
            <a:r>
              <a:rPr lang="ru-RU" b="1" i="1" dirty="0" err="1"/>
              <a:t>праця</a:t>
            </a:r>
            <a:r>
              <a:rPr lang="ru-RU" b="1" i="1" dirty="0"/>
              <a:t> </a:t>
            </a:r>
            <a:r>
              <a:rPr lang="ru-RU" dirty="0"/>
              <a:t>– </a:t>
            </a:r>
            <a:r>
              <a:rPr lang="ru-RU" dirty="0" err="1"/>
              <a:t>вимагає</a:t>
            </a:r>
            <a:r>
              <a:rPr lang="ru-RU" dirty="0"/>
              <a:t> </a:t>
            </a:r>
            <a:r>
              <a:rPr lang="ru-RU" dirty="0" err="1"/>
              <a:t>великої</a:t>
            </a:r>
            <a:r>
              <a:rPr lang="ru-RU" dirty="0"/>
              <a:t> </a:t>
            </a:r>
            <a:r>
              <a:rPr lang="ru-RU" dirty="0" err="1"/>
              <a:t>фізичної</a:t>
            </a:r>
            <a:r>
              <a:rPr lang="ru-RU" dirty="0"/>
              <a:t> </a:t>
            </a:r>
            <a:r>
              <a:rPr lang="ru-RU" dirty="0" err="1"/>
              <a:t>активності</a:t>
            </a:r>
            <a:r>
              <a:rPr lang="ru-RU" dirty="0"/>
              <a:t> та </a:t>
            </a:r>
            <a:r>
              <a:rPr lang="ru-RU" dirty="0" err="1"/>
              <a:t>енерговитрат</a:t>
            </a:r>
            <a:r>
              <a:rPr lang="ru-RU" dirty="0"/>
              <a:t> (</a:t>
            </a:r>
            <a:r>
              <a:rPr lang="ru-RU" dirty="0" err="1"/>
              <a:t>праця</a:t>
            </a:r>
            <a:r>
              <a:rPr lang="ru-RU" dirty="0"/>
              <a:t> </a:t>
            </a:r>
            <a:r>
              <a:rPr lang="ru-RU" dirty="0" err="1"/>
              <a:t>вантажника</a:t>
            </a:r>
            <a:r>
              <a:rPr lang="ru-RU" dirty="0"/>
              <a:t> та </a:t>
            </a:r>
            <a:r>
              <a:rPr lang="ru-RU" dirty="0" err="1"/>
              <a:t>ін</a:t>
            </a:r>
            <a:r>
              <a:rPr lang="ru-RU" dirty="0"/>
              <a:t>.).</a:t>
            </a:r>
          </a:p>
          <a:p>
            <a:r>
              <a:rPr lang="ru-RU" b="1" i="1" dirty="0"/>
              <a:t>2. </a:t>
            </a:r>
            <a:r>
              <a:rPr lang="ru-RU" b="1" i="1" dirty="0" err="1"/>
              <a:t>Механізована</a:t>
            </a:r>
            <a:r>
              <a:rPr lang="ru-RU" b="1" i="1" dirty="0"/>
              <a:t> </a:t>
            </a:r>
            <a:r>
              <a:rPr lang="ru-RU" b="1" i="1" dirty="0" err="1"/>
              <a:t>праця</a:t>
            </a:r>
            <a:r>
              <a:rPr lang="ru-RU" b="1" i="1" dirty="0"/>
              <a:t> </a:t>
            </a:r>
            <a:r>
              <a:rPr lang="ru-RU" dirty="0"/>
              <a:t>– </a:t>
            </a:r>
            <a:r>
              <a:rPr lang="ru-RU" dirty="0" err="1"/>
              <a:t>значна</a:t>
            </a:r>
            <a:r>
              <a:rPr lang="ru-RU" dirty="0"/>
              <a:t> </a:t>
            </a:r>
            <a:r>
              <a:rPr lang="ru-RU" dirty="0" err="1"/>
              <a:t>м'язова</a:t>
            </a:r>
            <a:r>
              <a:rPr lang="ru-RU" dirty="0"/>
              <a:t> </a:t>
            </a:r>
            <a:r>
              <a:rPr lang="ru-RU" dirty="0" err="1"/>
              <a:t>активність</a:t>
            </a:r>
            <a:r>
              <a:rPr lang="ru-RU" dirty="0"/>
              <a:t>, але </a:t>
            </a:r>
            <a:r>
              <a:rPr lang="ru-RU" dirty="0" err="1"/>
              <a:t>енерговитрати</a:t>
            </a:r>
            <a:r>
              <a:rPr lang="ru-RU" dirty="0"/>
              <a:t> </a:t>
            </a:r>
            <a:r>
              <a:rPr lang="ru-RU" dirty="0" err="1"/>
              <a:t>менші</a:t>
            </a:r>
            <a:r>
              <a:rPr lang="ru-RU" dirty="0"/>
              <a:t> (</a:t>
            </a:r>
            <a:r>
              <a:rPr lang="ru-RU" dirty="0" err="1"/>
              <a:t>праця</a:t>
            </a:r>
            <a:r>
              <a:rPr lang="ru-RU" dirty="0"/>
              <a:t> токаря, комбайнера та </a:t>
            </a:r>
            <a:r>
              <a:rPr lang="ru-RU" dirty="0" err="1"/>
              <a:t>ін</a:t>
            </a:r>
            <a:r>
              <a:rPr lang="ru-RU" dirty="0"/>
              <a:t>.).</a:t>
            </a:r>
          </a:p>
          <a:p>
            <a:r>
              <a:rPr lang="ru-RU" b="1" i="1" dirty="0"/>
              <a:t>3. </a:t>
            </a:r>
            <a:r>
              <a:rPr lang="ru-RU" b="1" i="1" dirty="0" err="1"/>
              <a:t>Автоматизована</a:t>
            </a:r>
            <a:r>
              <a:rPr lang="ru-RU" b="1" i="1" dirty="0"/>
              <a:t> та </a:t>
            </a:r>
            <a:r>
              <a:rPr lang="ru-RU" b="1" i="1" dirty="0" err="1"/>
              <a:t>напівавтоматизована</a:t>
            </a:r>
            <a:r>
              <a:rPr lang="ru-RU" b="1" i="1" dirty="0"/>
              <a:t> </a:t>
            </a:r>
            <a:r>
              <a:rPr lang="ru-RU" b="1" i="1" dirty="0" err="1"/>
              <a:t>праця</a:t>
            </a:r>
            <a:r>
              <a:rPr lang="ru-RU" b="1" i="1" dirty="0"/>
              <a:t> </a:t>
            </a:r>
            <a:r>
              <a:rPr lang="ru-RU" dirty="0"/>
              <a:t>– </a:t>
            </a:r>
            <a:r>
              <a:rPr lang="ru-RU" dirty="0" err="1"/>
              <a:t>вимагає</a:t>
            </a:r>
            <a:r>
              <a:rPr lang="ru-RU" dirty="0"/>
              <a:t> </a:t>
            </a:r>
            <a:r>
              <a:rPr lang="ru-RU" dirty="0" err="1"/>
              <a:t>менших</a:t>
            </a:r>
            <a:r>
              <a:rPr lang="ru-RU" dirty="0"/>
              <a:t> </a:t>
            </a:r>
            <a:r>
              <a:rPr lang="ru-RU" dirty="0" err="1"/>
              <a:t>енерговитрат</a:t>
            </a:r>
            <a:r>
              <a:rPr lang="ru-RU" dirty="0"/>
              <a:t>, але </a:t>
            </a:r>
            <a:r>
              <a:rPr lang="ru-RU" dirty="0" err="1"/>
              <a:t>характеризується</a:t>
            </a:r>
            <a:r>
              <a:rPr lang="ru-RU" dirty="0"/>
              <a:t> </a:t>
            </a:r>
            <a:r>
              <a:rPr lang="ru-RU" dirty="0" err="1"/>
              <a:t>монотонністю</a:t>
            </a:r>
            <a:r>
              <a:rPr lang="ru-RU" dirty="0"/>
              <a:t> (наладчик, ткач та </a:t>
            </a:r>
            <a:r>
              <a:rPr lang="ru-RU" dirty="0" err="1"/>
              <a:t>ін</a:t>
            </a:r>
            <a:r>
              <a:rPr lang="ru-RU" dirty="0"/>
              <a:t>.).</a:t>
            </a:r>
          </a:p>
          <a:p>
            <a:r>
              <a:rPr lang="ru-RU" b="1" i="1" dirty="0"/>
              <a:t>4. </a:t>
            </a:r>
            <a:r>
              <a:rPr lang="ru-RU" b="1" i="1" dirty="0" err="1"/>
              <a:t>Праця</a:t>
            </a:r>
            <a:r>
              <a:rPr lang="ru-RU" b="1" i="1" dirty="0"/>
              <a:t> на </a:t>
            </a:r>
            <a:r>
              <a:rPr lang="ru-RU" b="1" i="1" dirty="0" err="1"/>
              <a:t>конвеєрі</a:t>
            </a:r>
            <a:r>
              <a:rPr lang="ru-RU" b="1" i="1" dirty="0"/>
              <a:t> </a:t>
            </a:r>
            <a:r>
              <a:rPr lang="ru-RU" dirty="0"/>
              <a:t>– </a:t>
            </a:r>
            <a:r>
              <a:rPr lang="ru-RU" dirty="0" err="1"/>
              <a:t>монотонність</a:t>
            </a:r>
            <a:r>
              <a:rPr lang="ru-RU" dirty="0"/>
              <a:t>, </a:t>
            </a:r>
            <a:r>
              <a:rPr lang="ru-RU" dirty="0" err="1"/>
              <a:t>нав'язаний</a:t>
            </a:r>
            <a:r>
              <a:rPr lang="ru-RU" dirty="0"/>
              <a:t> ритм </a:t>
            </a:r>
            <a:r>
              <a:rPr lang="ru-RU" dirty="0" err="1"/>
              <a:t>праці</a:t>
            </a:r>
            <a:r>
              <a:rPr lang="ru-RU" dirty="0"/>
              <a:t>.</a:t>
            </a:r>
          </a:p>
          <a:p>
            <a:r>
              <a:rPr lang="ru-RU" b="1" i="1" dirty="0"/>
              <a:t>5. </a:t>
            </a:r>
            <a:r>
              <a:rPr lang="ru-RU" b="1" i="1" dirty="0" err="1"/>
              <a:t>Праця</a:t>
            </a:r>
            <a:r>
              <a:rPr lang="ru-RU" b="1" i="1" dirty="0"/>
              <a:t> з </a:t>
            </a:r>
            <a:r>
              <a:rPr lang="ru-RU" b="1" i="1" dirty="0" err="1"/>
              <a:t>дистанційним</a:t>
            </a:r>
            <a:r>
              <a:rPr lang="ru-RU" b="1" i="1" dirty="0"/>
              <a:t> </a:t>
            </a:r>
            <a:r>
              <a:rPr lang="ru-RU" b="1" i="1" dirty="0" err="1"/>
              <a:t>управлінням</a:t>
            </a:r>
            <a:r>
              <a:rPr lang="ru-RU" dirty="0"/>
              <a:t> – </a:t>
            </a:r>
            <a:r>
              <a:rPr lang="ru-RU" dirty="0" err="1"/>
              <a:t>нервово-емоційна</a:t>
            </a:r>
            <a:r>
              <a:rPr lang="ru-RU" dirty="0"/>
              <a:t> </a:t>
            </a:r>
            <a:r>
              <a:rPr lang="ru-RU" dirty="0" err="1"/>
              <a:t>напруженість</a:t>
            </a:r>
            <a:r>
              <a:rPr lang="ru-RU" dirty="0"/>
              <a:t>.</a:t>
            </a:r>
          </a:p>
          <a:p>
            <a:r>
              <a:rPr lang="ru-RU" b="1" i="1" dirty="0"/>
              <a:t>6. </a:t>
            </a:r>
            <a:r>
              <a:rPr lang="ru-RU" b="1" i="1" dirty="0" err="1"/>
              <a:t>Інтелектуальні</a:t>
            </a:r>
            <a:r>
              <a:rPr lang="ru-RU" b="1" i="1" dirty="0"/>
              <a:t> </a:t>
            </a:r>
            <a:r>
              <a:rPr lang="ru-RU" b="1" i="1" dirty="0" err="1"/>
              <a:t>види</a:t>
            </a:r>
            <a:r>
              <a:rPr lang="ru-RU" b="1" i="1" dirty="0"/>
              <a:t> </a:t>
            </a:r>
            <a:r>
              <a:rPr lang="ru-RU" b="1" i="1" dirty="0" err="1"/>
              <a:t>праці</a:t>
            </a:r>
            <a:r>
              <a:rPr lang="ru-RU" dirty="0"/>
              <a:t>:</a:t>
            </a:r>
          </a:p>
          <a:p>
            <a:r>
              <a:rPr lang="ru-RU" dirty="0"/>
              <a:t>а) </a:t>
            </a:r>
            <a:r>
              <a:rPr lang="ru-RU" b="1" i="1" dirty="0"/>
              <a:t>у </a:t>
            </a:r>
            <a:r>
              <a:rPr lang="ru-RU" b="1" i="1" dirty="0" err="1"/>
              <a:t>сфері</a:t>
            </a:r>
            <a:r>
              <a:rPr lang="ru-RU" b="1" i="1" dirty="0"/>
              <a:t> </a:t>
            </a:r>
            <a:r>
              <a:rPr lang="ru-RU" b="1" i="1" dirty="0" err="1"/>
              <a:t>матеріального</a:t>
            </a:r>
            <a:r>
              <a:rPr lang="ru-RU" b="1" i="1" dirty="0"/>
              <a:t> </a:t>
            </a:r>
            <a:r>
              <a:rPr lang="ru-RU" b="1" i="1" dirty="0" err="1"/>
              <a:t>виробництва</a:t>
            </a:r>
            <a:r>
              <a:rPr lang="ru-RU" b="1" i="1" dirty="0"/>
              <a:t> </a:t>
            </a:r>
            <a:r>
              <a:rPr lang="ru-RU" dirty="0"/>
              <a:t>– </a:t>
            </a:r>
            <a:r>
              <a:rPr lang="ru-RU" dirty="0" err="1"/>
              <a:t>інженери</a:t>
            </a:r>
            <a:r>
              <a:rPr lang="ru-RU" dirty="0"/>
              <a:t>, </a:t>
            </a:r>
            <a:r>
              <a:rPr lang="ru-RU" dirty="0" err="1"/>
              <a:t>оператори</a:t>
            </a:r>
            <a:r>
              <a:rPr lang="ru-RU" dirty="0"/>
              <a:t>,</a:t>
            </a:r>
          </a:p>
          <a:p>
            <a:r>
              <a:rPr lang="ru-RU" dirty="0"/>
              <a:t>б) </a:t>
            </a:r>
            <a:r>
              <a:rPr lang="ru-RU" b="1" i="1" dirty="0"/>
              <a:t>поза сферою </a:t>
            </a:r>
            <a:r>
              <a:rPr lang="ru-RU" b="1" i="1" dirty="0" err="1"/>
              <a:t>матеріального</a:t>
            </a:r>
            <a:r>
              <a:rPr lang="ru-RU" b="1" i="1" dirty="0"/>
              <a:t> </a:t>
            </a:r>
            <a:r>
              <a:rPr lang="ru-RU" b="1" i="1" dirty="0" err="1"/>
              <a:t>виробництва</a:t>
            </a:r>
            <a:r>
              <a:rPr lang="ru-RU" b="1" i="1" dirty="0"/>
              <a:t> </a:t>
            </a:r>
            <a:r>
              <a:rPr lang="ru-RU" dirty="0"/>
              <a:t>– </a:t>
            </a:r>
            <a:r>
              <a:rPr lang="ru-RU" dirty="0" err="1"/>
              <a:t>лікарі</a:t>
            </a:r>
            <a:r>
              <a:rPr lang="ru-RU" dirty="0"/>
              <a:t>, </a:t>
            </a:r>
            <a:r>
              <a:rPr lang="ru-RU" dirty="0" err="1"/>
              <a:t>вчителі</a:t>
            </a:r>
            <a:r>
              <a:rPr lang="ru-RU" dirty="0"/>
              <a:t> та </a:t>
            </a:r>
            <a:r>
              <a:rPr lang="ru-RU" dirty="0" err="1"/>
              <a:t>ін</a:t>
            </a:r>
            <a:r>
              <a:rPr lang="ru-RU" dirty="0"/>
              <a:t>.</a:t>
            </a:r>
          </a:p>
        </p:txBody>
      </p:sp>
    </p:spTree>
    <p:extLst>
      <p:ext uri="{BB962C8B-B14F-4D97-AF65-F5344CB8AC3E}">
        <p14:creationId xmlns:p14="http://schemas.microsoft.com/office/powerpoint/2010/main" val="730035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0"/>
            <a:ext cx="8911687" cy="1280890"/>
          </a:xfrm>
        </p:spPr>
        <p:txBody>
          <a:bodyPr/>
          <a:lstStyle/>
          <a:p>
            <a:r>
              <a:rPr lang="ru-RU" dirty="0"/>
              <a:t>За величиною </a:t>
            </a:r>
            <a:r>
              <a:rPr lang="ru-RU" dirty="0" err="1"/>
              <a:t>енерговитрат</a:t>
            </a:r>
            <a:r>
              <a:rPr lang="ru-RU" dirty="0"/>
              <a:t> </a:t>
            </a:r>
            <a:r>
              <a:rPr lang="ru-RU" dirty="0" err="1"/>
              <a:t>праця</a:t>
            </a:r>
            <a:r>
              <a:rPr lang="ru-RU" dirty="0"/>
              <a:t> </a:t>
            </a:r>
            <a:r>
              <a:rPr lang="ru-RU" dirty="0" err="1"/>
              <a:t>поділяється</a:t>
            </a:r>
            <a:r>
              <a:rPr lang="ru-RU" dirty="0"/>
              <a:t> на </a:t>
            </a:r>
            <a:r>
              <a:rPr lang="ru-RU" dirty="0" err="1"/>
              <a:t>наступні</a:t>
            </a:r>
            <a:r>
              <a:rPr lang="ru-RU" dirty="0"/>
              <a:t> </a:t>
            </a:r>
            <a:r>
              <a:rPr lang="ru-RU" dirty="0" err="1"/>
              <a:t>групи</a:t>
            </a:r>
            <a:r>
              <a:rPr lang="ru-RU" dirty="0"/>
              <a:t>:</a:t>
            </a:r>
          </a:p>
        </p:txBody>
      </p:sp>
      <p:sp>
        <p:nvSpPr>
          <p:cNvPr id="3" name="Объект 2"/>
          <p:cNvSpPr>
            <a:spLocks noGrp="1"/>
          </p:cNvSpPr>
          <p:nvPr>
            <p:ph idx="1"/>
          </p:nvPr>
        </p:nvSpPr>
        <p:spPr>
          <a:xfrm>
            <a:off x="2383150" y="1628619"/>
            <a:ext cx="8915400" cy="5577110"/>
          </a:xfrm>
        </p:spPr>
        <p:txBody>
          <a:bodyPr>
            <a:normAutofit/>
          </a:bodyPr>
          <a:lstStyle/>
          <a:p>
            <a:r>
              <a:rPr lang="ru-RU" sz="2800" dirty="0"/>
              <a:t>1. </a:t>
            </a:r>
            <a:r>
              <a:rPr lang="ru-RU" sz="2800" b="1" dirty="0"/>
              <a:t>Робота </a:t>
            </a:r>
            <a:r>
              <a:rPr lang="ru-RU" sz="2800" b="1" dirty="0" err="1"/>
              <a:t>зі</a:t>
            </a:r>
            <a:r>
              <a:rPr lang="ru-RU" sz="2800" b="1" dirty="0"/>
              <a:t> </a:t>
            </a:r>
            <a:r>
              <a:rPr lang="ru-RU" sz="2800" b="1" dirty="0" err="1"/>
              <a:t>значною</a:t>
            </a:r>
            <a:r>
              <a:rPr lang="ru-RU" sz="2800" b="1" dirty="0"/>
              <a:t> </a:t>
            </a:r>
            <a:r>
              <a:rPr lang="ru-RU" sz="2800" b="1" dirty="0" err="1"/>
              <a:t>м'язовою</a:t>
            </a:r>
            <a:r>
              <a:rPr lang="ru-RU" sz="2800" b="1" dirty="0"/>
              <a:t> </a:t>
            </a:r>
            <a:r>
              <a:rPr lang="ru-RU" sz="2800" b="1" dirty="0" err="1"/>
              <a:t>активністю</a:t>
            </a:r>
            <a:r>
              <a:rPr lang="ru-RU" sz="2800" b="1" dirty="0"/>
              <a:t> </a:t>
            </a:r>
            <a:r>
              <a:rPr lang="ru-RU" sz="2800" dirty="0"/>
              <a:t>(</a:t>
            </a:r>
            <a:r>
              <a:rPr lang="ru-RU" sz="2800" dirty="0" err="1"/>
              <a:t>енерговитрати</a:t>
            </a:r>
            <a:r>
              <a:rPr lang="ru-RU" sz="2800" dirty="0"/>
              <a:t> 4000-6000 ккал);</a:t>
            </a:r>
          </a:p>
          <a:p>
            <a:r>
              <a:rPr lang="ru-RU" sz="2800" dirty="0"/>
              <a:t>2. </a:t>
            </a:r>
            <a:r>
              <a:rPr lang="ru-RU" sz="2800" b="1" dirty="0"/>
              <a:t>Робота на </a:t>
            </a:r>
            <a:r>
              <a:rPr lang="ru-RU" sz="2800" b="1" dirty="0" err="1"/>
              <a:t>конвеєрі</a:t>
            </a:r>
            <a:r>
              <a:rPr lang="ru-RU" sz="2800" b="1" dirty="0"/>
              <a:t>, </a:t>
            </a:r>
            <a:r>
              <a:rPr lang="ru-RU" sz="2800" b="1" dirty="0" err="1"/>
              <a:t>механізована</a:t>
            </a:r>
            <a:r>
              <a:rPr lang="ru-RU" sz="2800" b="1" dirty="0"/>
              <a:t> </a:t>
            </a:r>
            <a:r>
              <a:rPr lang="ru-RU" sz="2800" b="1" dirty="0" err="1"/>
              <a:t>праця</a:t>
            </a:r>
            <a:r>
              <a:rPr lang="ru-RU" sz="2800" b="1" dirty="0"/>
              <a:t> </a:t>
            </a:r>
            <a:r>
              <a:rPr lang="ru-RU" sz="2800" dirty="0"/>
              <a:t>(3000-4000 ккал);</a:t>
            </a:r>
          </a:p>
          <a:p>
            <a:r>
              <a:rPr lang="ru-RU" sz="2800" dirty="0"/>
              <a:t>3. </a:t>
            </a:r>
            <a:r>
              <a:rPr lang="ru-RU" sz="2800" b="1" dirty="0" err="1"/>
              <a:t>Автоматизована</a:t>
            </a:r>
            <a:r>
              <a:rPr lang="ru-RU" sz="2800" b="1" dirty="0"/>
              <a:t> </a:t>
            </a:r>
            <a:r>
              <a:rPr lang="ru-RU" sz="2800" b="1" dirty="0" err="1"/>
              <a:t>праця</a:t>
            </a:r>
            <a:r>
              <a:rPr lang="ru-RU" sz="2800" b="1" dirty="0"/>
              <a:t>, </a:t>
            </a:r>
            <a:r>
              <a:rPr lang="ru-RU" sz="2800" b="1" dirty="0" err="1"/>
              <a:t>інтелектуальні</a:t>
            </a:r>
            <a:r>
              <a:rPr lang="ru-RU" sz="2800" b="1" dirty="0"/>
              <a:t> </a:t>
            </a:r>
            <a:r>
              <a:rPr lang="ru-RU" sz="2800" b="1" dirty="0" err="1"/>
              <a:t>види</a:t>
            </a:r>
            <a:r>
              <a:rPr lang="ru-RU" sz="2800" b="1" dirty="0"/>
              <a:t> </a:t>
            </a:r>
            <a:r>
              <a:rPr lang="ru-RU" sz="2800" b="1" dirty="0" err="1"/>
              <a:t>праці</a:t>
            </a:r>
            <a:r>
              <a:rPr lang="ru-RU" sz="2800" b="1" dirty="0"/>
              <a:t> </a:t>
            </a:r>
            <a:r>
              <a:rPr lang="ru-RU" sz="2800" dirty="0"/>
              <a:t>(2000- 2400 ккал).</a:t>
            </a:r>
          </a:p>
        </p:txBody>
      </p:sp>
    </p:spTree>
    <p:extLst>
      <p:ext uri="{BB962C8B-B14F-4D97-AF65-F5344CB8AC3E}">
        <p14:creationId xmlns:p14="http://schemas.microsoft.com/office/powerpoint/2010/main" val="3184271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Фізична</a:t>
            </a:r>
            <a:r>
              <a:rPr lang="ru-RU" dirty="0"/>
              <a:t> </a:t>
            </a:r>
            <a:r>
              <a:rPr lang="ru-RU" dirty="0" err="1"/>
              <a:t>праця</a:t>
            </a:r>
            <a:r>
              <a:rPr lang="ru-RU" dirty="0"/>
              <a:t> </a:t>
            </a:r>
            <a:r>
              <a:rPr lang="ru-RU" dirty="0" err="1"/>
              <a:t>поділяється</a:t>
            </a:r>
            <a:r>
              <a:rPr lang="ru-RU" dirty="0"/>
              <a:t> на:</a:t>
            </a:r>
          </a:p>
        </p:txBody>
      </p:sp>
      <p:sp>
        <p:nvSpPr>
          <p:cNvPr id="3" name="Объект 2"/>
          <p:cNvSpPr>
            <a:spLocks noGrp="1"/>
          </p:cNvSpPr>
          <p:nvPr>
            <p:ph idx="1"/>
          </p:nvPr>
        </p:nvSpPr>
        <p:spPr/>
        <p:txBody>
          <a:bodyPr/>
          <a:lstStyle/>
          <a:p>
            <a:r>
              <a:rPr lang="ru-RU" dirty="0"/>
              <a:t>– </a:t>
            </a:r>
            <a:r>
              <a:rPr lang="ru-RU" b="1" i="1" dirty="0" err="1"/>
              <a:t>статичну</a:t>
            </a:r>
            <a:r>
              <a:rPr lang="ru-RU" dirty="0"/>
              <a:t> – </a:t>
            </a:r>
            <a:r>
              <a:rPr lang="ru-RU" dirty="0" err="1"/>
              <a:t>процес</a:t>
            </a:r>
            <a:r>
              <a:rPr lang="ru-RU" dirty="0"/>
              <a:t> </a:t>
            </a:r>
            <a:r>
              <a:rPr lang="ru-RU" dirty="0" err="1"/>
              <a:t>скорочення</a:t>
            </a:r>
            <a:r>
              <a:rPr lang="ru-RU" dirty="0"/>
              <a:t> </a:t>
            </a:r>
            <a:r>
              <a:rPr lang="ru-RU" dirty="0" err="1"/>
              <a:t>м'язів</a:t>
            </a:r>
            <a:r>
              <a:rPr lang="ru-RU" dirty="0"/>
              <a:t>, </a:t>
            </a:r>
            <a:r>
              <a:rPr lang="ru-RU" dirty="0" err="1"/>
              <a:t>який</a:t>
            </a:r>
            <a:r>
              <a:rPr lang="ru-RU" dirty="0"/>
              <a:t> </a:t>
            </a:r>
            <a:r>
              <a:rPr lang="ru-RU" dirty="0" err="1"/>
              <a:t>необхідний</a:t>
            </a:r>
            <a:r>
              <a:rPr lang="ru-RU" dirty="0"/>
              <a:t> для </a:t>
            </a:r>
            <a:r>
              <a:rPr lang="ru-RU" dirty="0" err="1"/>
              <a:t>підтримки</a:t>
            </a:r>
            <a:r>
              <a:rPr lang="ru-RU" dirty="0"/>
              <a:t> </a:t>
            </a:r>
            <a:r>
              <a:rPr lang="ru-RU" dirty="0" err="1"/>
              <a:t>тіла</a:t>
            </a:r>
            <a:r>
              <a:rPr lang="ru-RU" dirty="0"/>
              <a:t> (</a:t>
            </a:r>
            <a:r>
              <a:rPr lang="ru-RU" dirty="0" err="1"/>
              <a:t>або</a:t>
            </a:r>
            <a:r>
              <a:rPr lang="ru-RU" dirty="0"/>
              <a:t> </a:t>
            </a:r>
            <a:r>
              <a:rPr lang="ru-RU" dirty="0" err="1"/>
              <a:t>окремих</a:t>
            </a:r>
            <a:r>
              <a:rPr lang="ru-RU" dirty="0"/>
              <a:t> </a:t>
            </a:r>
            <a:r>
              <a:rPr lang="ru-RU" dirty="0" err="1"/>
              <a:t>його</a:t>
            </a:r>
            <a:r>
              <a:rPr lang="ru-RU" dirty="0"/>
              <a:t> </a:t>
            </a:r>
            <a:r>
              <a:rPr lang="ru-RU" dirty="0" err="1"/>
              <a:t>частин</a:t>
            </a:r>
            <a:r>
              <a:rPr lang="ru-RU" dirty="0"/>
              <a:t>) та </a:t>
            </a:r>
            <a:r>
              <a:rPr lang="ru-RU" dirty="0" err="1"/>
              <a:t>знарядь</a:t>
            </a:r>
            <a:r>
              <a:rPr lang="ru-RU" dirty="0"/>
              <a:t> </a:t>
            </a:r>
            <a:r>
              <a:rPr lang="ru-RU" dirty="0" err="1"/>
              <a:t>праці</a:t>
            </a:r>
            <a:r>
              <a:rPr lang="ru-RU" dirty="0"/>
              <a:t> в </a:t>
            </a:r>
            <a:r>
              <a:rPr lang="ru-RU" dirty="0" err="1"/>
              <a:t>просторі</a:t>
            </a:r>
            <a:r>
              <a:rPr lang="ru-RU" dirty="0"/>
              <a:t>. При </a:t>
            </a:r>
            <a:r>
              <a:rPr lang="ru-RU" dirty="0" err="1"/>
              <a:t>цьому</a:t>
            </a:r>
            <a:r>
              <a:rPr lang="ru-RU" dirty="0"/>
              <a:t> </a:t>
            </a:r>
            <a:r>
              <a:rPr lang="ru-RU" dirty="0" err="1"/>
              <a:t>працює</a:t>
            </a:r>
            <a:r>
              <a:rPr lang="ru-RU" dirty="0"/>
              <a:t> одна </a:t>
            </a:r>
            <a:r>
              <a:rPr lang="ru-RU" dirty="0" err="1"/>
              <a:t>група</a:t>
            </a:r>
            <a:r>
              <a:rPr lang="ru-RU" dirty="0"/>
              <a:t> </a:t>
            </a:r>
            <a:r>
              <a:rPr lang="ru-RU" dirty="0" err="1"/>
              <a:t>м'язів</a:t>
            </a:r>
            <a:r>
              <a:rPr lang="ru-RU" dirty="0"/>
              <a:t>, </a:t>
            </a:r>
            <a:r>
              <a:rPr lang="ru-RU" dirty="0" err="1"/>
              <a:t>що</a:t>
            </a:r>
            <a:r>
              <a:rPr lang="ru-RU" dirty="0"/>
              <a:t> </a:t>
            </a:r>
            <a:r>
              <a:rPr lang="ru-RU" dirty="0" err="1"/>
              <a:t>погіршує</a:t>
            </a:r>
            <a:r>
              <a:rPr lang="ru-RU" dirty="0"/>
              <a:t> </a:t>
            </a:r>
            <a:r>
              <a:rPr lang="ru-RU" dirty="0" err="1"/>
              <a:t>кровопостачання</a:t>
            </a:r>
            <a:r>
              <a:rPr lang="ru-RU" dirty="0"/>
              <a:t>, </a:t>
            </a:r>
            <a:r>
              <a:rPr lang="ru-RU" dirty="0" err="1"/>
              <a:t>швидше</a:t>
            </a:r>
            <a:r>
              <a:rPr lang="ru-RU" dirty="0"/>
              <a:t> </a:t>
            </a:r>
            <a:r>
              <a:rPr lang="ru-RU" dirty="0" err="1"/>
              <a:t>розвивається</a:t>
            </a:r>
            <a:r>
              <a:rPr lang="ru-RU" dirty="0"/>
              <a:t> </a:t>
            </a:r>
            <a:r>
              <a:rPr lang="ru-RU" dirty="0" err="1"/>
              <a:t>стомлення</a:t>
            </a:r>
            <a:r>
              <a:rPr lang="ru-RU" dirty="0"/>
              <a:t>;</a:t>
            </a:r>
          </a:p>
          <a:p>
            <a:r>
              <a:rPr lang="ru-RU" dirty="0"/>
              <a:t>– </a:t>
            </a:r>
            <a:r>
              <a:rPr lang="ru-RU" b="1" i="1" dirty="0" err="1"/>
              <a:t>динамічну</a:t>
            </a:r>
            <a:r>
              <a:rPr lang="ru-RU" dirty="0"/>
              <a:t> – </a:t>
            </a:r>
            <a:r>
              <a:rPr lang="ru-RU" dirty="0" err="1"/>
              <a:t>процес</a:t>
            </a:r>
            <a:r>
              <a:rPr lang="ru-RU" dirty="0"/>
              <a:t> </a:t>
            </a:r>
            <a:r>
              <a:rPr lang="ru-RU" dirty="0" err="1"/>
              <a:t>скорочення</a:t>
            </a:r>
            <a:r>
              <a:rPr lang="ru-RU" dirty="0"/>
              <a:t> </a:t>
            </a:r>
            <a:r>
              <a:rPr lang="ru-RU" dirty="0" err="1"/>
              <a:t>м'язів</a:t>
            </a:r>
            <a:r>
              <a:rPr lang="ru-RU" dirty="0"/>
              <a:t>, </a:t>
            </a:r>
            <a:r>
              <a:rPr lang="ru-RU" dirty="0" err="1"/>
              <a:t>який</a:t>
            </a:r>
            <a:r>
              <a:rPr lang="ru-RU" dirty="0"/>
              <a:t> </a:t>
            </a:r>
            <a:r>
              <a:rPr lang="ru-RU" dirty="0" err="1"/>
              <a:t>сприяє</a:t>
            </a:r>
            <a:r>
              <a:rPr lang="ru-RU" dirty="0"/>
              <a:t> </a:t>
            </a:r>
            <a:r>
              <a:rPr lang="ru-RU" dirty="0" err="1"/>
              <a:t>переміщенню</a:t>
            </a:r>
            <a:r>
              <a:rPr lang="ru-RU" dirty="0"/>
              <a:t> </a:t>
            </a:r>
            <a:r>
              <a:rPr lang="ru-RU" dirty="0" err="1"/>
              <a:t>тяжкості</a:t>
            </a:r>
            <a:r>
              <a:rPr lang="ru-RU" dirty="0"/>
              <a:t> </a:t>
            </a:r>
            <a:r>
              <a:rPr lang="ru-RU" dirty="0" err="1"/>
              <a:t>або</a:t>
            </a:r>
            <a:r>
              <a:rPr lang="ru-RU" dirty="0"/>
              <a:t> </a:t>
            </a:r>
            <a:r>
              <a:rPr lang="ru-RU" dirty="0" err="1"/>
              <a:t>переміщенню</a:t>
            </a:r>
            <a:r>
              <a:rPr lang="ru-RU" dirty="0"/>
              <a:t> </a:t>
            </a:r>
            <a:r>
              <a:rPr lang="ru-RU" dirty="0" err="1"/>
              <a:t>тіла</a:t>
            </a:r>
            <a:r>
              <a:rPr lang="ru-RU" dirty="0"/>
              <a:t> </a:t>
            </a:r>
            <a:r>
              <a:rPr lang="ru-RU" dirty="0" err="1"/>
              <a:t>людини</a:t>
            </a:r>
            <a:r>
              <a:rPr lang="ru-RU" dirty="0"/>
              <a:t> та </a:t>
            </a:r>
            <a:r>
              <a:rPr lang="ru-RU" dirty="0" err="1"/>
              <a:t>окремих</a:t>
            </a:r>
            <a:r>
              <a:rPr lang="ru-RU" dirty="0"/>
              <a:t> </a:t>
            </a:r>
            <a:r>
              <a:rPr lang="ru-RU" dirty="0" err="1"/>
              <a:t>його</a:t>
            </a:r>
            <a:r>
              <a:rPr lang="ru-RU" dirty="0"/>
              <a:t> </a:t>
            </a:r>
            <a:r>
              <a:rPr lang="ru-RU" dirty="0" err="1"/>
              <a:t>частин</a:t>
            </a:r>
            <a:r>
              <a:rPr lang="ru-RU" dirty="0"/>
              <a:t> у </a:t>
            </a:r>
            <a:r>
              <a:rPr lang="ru-RU" dirty="0" err="1"/>
              <a:t>просторі</a:t>
            </a:r>
            <a:r>
              <a:rPr lang="ru-RU" dirty="0"/>
              <a:t>. При </a:t>
            </a:r>
            <a:r>
              <a:rPr lang="ru-RU" dirty="0" err="1"/>
              <a:t>цьому</a:t>
            </a:r>
            <a:r>
              <a:rPr lang="ru-RU" dirty="0"/>
              <a:t> </a:t>
            </a:r>
            <a:r>
              <a:rPr lang="ru-RU" dirty="0" err="1"/>
              <a:t>працюють</a:t>
            </a:r>
            <a:r>
              <a:rPr lang="ru-RU" dirty="0"/>
              <a:t> </a:t>
            </a:r>
            <a:r>
              <a:rPr lang="ru-RU" dirty="0" err="1"/>
              <a:t>різні</a:t>
            </a:r>
            <a:r>
              <a:rPr lang="ru-RU" dirty="0"/>
              <a:t> </a:t>
            </a:r>
            <a:r>
              <a:rPr lang="ru-RU" dirty="0" err="1"/>
              <a:t>м'язи</a:t>
            </a:r>
            <a:r>
              <a:rPr lang="ru-RU" dirty="0"/>
              <a:t>, </a:t>
            </a:r>
            <a:r>
              <a:rPr lang="ru-RU" dirty="0" err="1"/>
              <a:t>що</a:t>
            </a:r>
            <a:r>
              <a:rPr lang="ru-RU" dirty="0"/>
              <a:t> </a:t>
            </a:r>
            <a:r>
              <a:rPr lang="ru-RU" dirty="0" err="1"/>
              <a:t>більш</a:t>
            </a:r>
            <a:r>
              <a:rPr lang="ru-RU" dirty="0"/>
              <a:t> </a:t>
            </a:r>
            <a:r>
              <a:rPr lang="ru-RU" dirty="0" err="1"/>
              <a:t>сприятливо</a:t>
            </a:r>
            <a:r>
              <a:rPr lang="ru-RU" dirty="0"/>
              <a:t> для </a:t>
            </a:r>
            <a:r>
              <a:rPr lang="ru-RU" dirty="0" err="1"/>
              <a:t>профілактики</a:t>
            </a:r>
            <a:r>
              <a:rPr lang="ru-RU" dirty="0"/>
              <a:t> </a:t>
            </a:r>
            <a:r>
              <a:rPr lang="ru-RU" dirty="0" err="1"/>
              <a:t>розвитку</a:t>
            </a:r>
            <a:r>
              <a:rPr lang="ru-RU" dirty="0"/>
              <a:t> </a:t>
            </a:r>
            <a:r>
              <a:rPr lang="ru-RU" dirty="0" err="1"/>
              <a:t>втоми</a:t>
            </a:r>
            <a:r>
              <a:rPr lang="ru-RU" dirty="0"/>
              <a:t>.</a:t>
            </a:r>
          </a:p>
        </p:txBody>
      </p:sp>
    </p:spTree>
    <p:extLst>
      <p:ext uri="{BB962C8B-B14F-4D97-AF65-F5344CB8AC3E}">
        <p14:creationId xmlns:p14="http://schemas.microsoft.com/office/powerpoint/2010/main" val="896093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Характеристика трудового </a:t>
            </a:r>
            <a:r>
              <a:rPr lang="ru-RU" dirty="0" err="1"/>
              <a:t>процесу</a:t>
            </a:r>
            <a:endParaRPr lang="ru-RU" dirty="0"/>
          </a:p>
        </p:txBody>
      </p:sp>
      <p:sp>
        <p:nvSpPr>
          <p:cNvPr id="3" name="Объект 2"/>
          <p:cNvSpPr>
            <a:spLocks noGrp="1"/>
          </p:cNvSpPr>
          <p:nvPr>
            <p:ph idx="1"/>
          </p:nvPr>
        </p:nvSpPr>
        <p:spPr>
          <a:xfrm>
            <a:off x="2592924" y="1352282"/>
            <a:ext cx="8911687" cy="5505718"/>
          </a:xfrm>
        </p:spPr>
        <p:txBody>
          <a:bodyPr>
            <a:normAutofit lnSpcReduction="10000"/>
          </a:bodyPr>
          <a:lstStyle/>
          <a:p>
            <a:r>
              <a:rPr lang="ru-RU" b="1" i="1" dirty="0" err="1"/>
              <a:t>Важкість</a:t>
            </a:r>
            <a:r>
              <a:rPr lang="ru-RU" b="1" i="1" dirty="0"/>
              <a:t> </a:t>
            </a:r>
            <a:r>
              <a:rPr lang="ru-RU" b="1" i="1" dirty="0" err="1"/>
              <a:t>праці</a:t>
            </a:r>
            <a:r>
              <a:rPr lang="ru-RU" b="1" i="1" dirty="0"/>
              <a:t> </a:t>
            </a:r>
            <a:r>
              <a:rPr lang="ru-RU" dirty="0"/>
              <a:t>– характеристика трудового </a:t>
            </a:r>
            <a:r>
              <a:rPr lang="ru-RU" dirty="0" err="1"/>
              <a:t>процесу</a:t>
            </a:r>
            <a:r>
              <a:rPr lang="ru-RU" dirty="0"/>
              <a:t>, яка </a:t>
            </a:r>
            <a:r>
              <a:rPr lang="ru-RU" dirty="0" err="1"/>
              <a:t>відображає</a:t>
            </a:r>
            <a:r>
              <a:rPr lang="ru-RU" dirty="0"/>
              <a:t> </a:t>
            </a:r>
            <a:r>
              <a:rPr lang="ru-RU" dirty="0" err="1"/>
              <a:t>переважне</a:t>
            </a:r>
            <a:r>
              <a:rPr lang="ru-RU" dirty="0"/>
              <a:t> </a:t>
            </a:r>
            <a:r>
              <a:rPr lang="ru-RU" dirty="0" err="1"/>
              <a:t>навантаження</a:t>
            </a:r>
            <a:r>
              <a:rPr lang="ru-RU" dirty="0"/>
              <a:t> на опорно-</a:t>
            </a:r>
            <a:r>
              <a:rPr lang="ru-RU" dirty="0" err="1"/>
              <a:t>руховий</a:t>
            </a:r>
            <a:r>
              <a:rPr lang="ru-RU" dirty="0"/>
              <a:t> </a:t>
            </a:r>
            <a:r>
              <a:rPr lang="ru-RU" dirty="0" err="1"/>
              <a:t>апарат</a:t>
            </a:r>
            <a:r>
              <a:rPr lang="ru-RU" dirty="0"/>
              <a:t> та </a:t>
            </a:r>
            <a:r>
              <a:rPr lang="ru-RU" dirty="0" err="1"/>
              <a:t>функціональні</a:t>
            </a:r>
            <a:r>
              <a:rPr lang="ru-RU" dirty="0"/>
              <a:t> </a:t>
            </a:r>
            <a:r>
              <a:rPr lang="ru-RU" dirty="0" err="1"/>
              <a:t>системи</a:t>
            </a:r>
            <a:r>
              <a:rPr lang="ru-RU" dirty="0"/>
              <a:t> </a:t>
            </a:r>
            <a:r>
              <a:rPr lang="ru-RU" dirty="0" err="1"/>
              <a:t>організму</a:t>
            </a:r>
            <a:r>
              <a:rPr lang="ru-RU" dirty="0"/>
              <a:t> (</a:t>
            </a:r>
            <a:r>
              <a:rPr lang="ru-RU" dirty="0" err="1"/>
              <a:t>серцево-судинну</a:t>
            </a:r>
            <a:r>
              <a:rPr lang="ru-RU" dirty="0"/>
              <a:t>, </a:t>
            </a:r>
            <a:r>
              <a:rPr lang="ru-RU" dirty="0" err="1"/>
              <a:t>дихальну</a:t>
            </a:r>
            <a:r>
              <a:rPr lang="ru-RU" dirty="0"/>
              <a:t> та </a:t>
            </a:r>
            <a:r>
              <a:rPr lang="ru-RU" dirty="0" err="1"/>
              <a:t>ін</a:t>
            </a:r>
            <a:r>
              <a:rPr lang="ru-RU" dirty="0"/>
              <a:t>.). </a:t>
            </a:r>
            <a:r>
              <a:rPr lang="ru-RU" dirty="0" err="1"/>
              <a:t>Важкість</a:t>
            </a:r>
            <a:r>
              <a:rPr lang="ru-RU" dirty="0"/>
              <a:t> </a:t>
            </a:r>
            <a:r>
              <a:rPr lang="ru-RU" dirty="0" err="1"/>
              <a:t>праці</a:t>
            </a:r>
            <a:r>
              <a:rPr lang="ru-RU" dirty="0"/>
              <a:t> </a:t>
            </a:r>
            <a:r>
              <a:rPr lang="ru-RU" dirty="0" err="1"/>
              <a:t>характеризується</a:t>
            </a:r>
            <a:r>
              <a:rPr lang="ru-RU" dirty="0"/>
              <a:t> </a:t>
            </a:r>
            <a:r>
              <a:rPr lang="ru-RU" dirty="0" err="1"/>
              <a:t>фізичним</a:t>
            </a:r>
            <a:r>
              <a:rPr lang="ru-RU" dirty="0"/>
              <a:t> </a:t>
            </a:r>
            <a:r>
              <a:rPr lang="ru-RU" dirty="0" err="1"/>
              <a:t>динамічним</a:t>
            </a:r>
            <a:r>
              <a:rPr lang="ru-RU" dirty="0"/>
              <a:t> </a:t>
            </a:r>
            <a:r>
              <a:rPr lang="ru-RU" dirty="0" err="1"/>
              <a:t>навантаженням</a:t>
            </a:r>
            <a:r>
              <a:rPr lang="ru-RU" dirty="0"/>
              <a:t>, </a:t>
            </a:r>
            <a:r>
              <a:rPr lang="ru-RU" dirty="0" err="1"/>
              <a:t>масою</a:t>
            </a:r>
            <a:r>
              <a:rPr lang="ru-RU" dirty="0"/>
              <a:t> </a:t>
            </a:r>
            <a:r>
              <a:rPr lang="ru-RU" dirty="0" err="1"/>
              <a:t>вантажу</a:t>
            </a:r>
            <a:r>
              <a:rPr lang="ru-RU" dirty="0"/>
              <a:t>, </a:t>
            </a:r>
            <a:r>
              <a:rPr lang="ru-RU" dirty="0" err="1"/>
              <a:t>який</a:t>
            </a:r>
            <a:r>
              <a:rPr lang="ru-RU" dirty="0"/>
              <a:t> </a:t>
            </a:r>
            <a:r>
              <a:rPr lang="ru-RU" dirty="0" err="1"/>
              <a:t>піднімається</a:t>
            </a:r>
            <a:r>
              <a:rPr lang="ru-RU" dirty="0"/>
              <a:t> та </a:t>
            </a:r>
            <a:r>
              <a:rPr lang="ru-RU" dirty="0" err="1"/>
              <a:t>переміщується</a:t>
            </a:r>
            <a:r>
              <a:rPr lang="ru-RU" dirty="0"/>
              <a:t>, </a:t>
            </a:r>
            <a:r>
              <a:rPr lang="ru-RU" dirty="0" err="1"/>
              <a:t>загальним</a:t>
            </a:r>
            <a:r>
              <a:rPr lang="ru-RU" dirty="0"/>
              <a:t> числом </a:t>
            </a:r>
            <a:r>
              <a:rPr lang="ru-RU" dirty="0" err="1"/>
              <a:t>стереотипних</a:t>
            </a:r>
            <a:r>
              <a:rPr lang="ru-RU" dirty="0"/>
              <a:t> </a:t>
            </a:r>
            <a:r>
              <a:rPr lang="ru-RU" dirty="0" err="1"/>
              <a:t>робочих</a:t>
            </a:r>
            <a:r>
              <a:rPr lang="ru-RU" dirty="0"/>
              <a:t> </a:t>
            </a:r>
            <a:r>
              <a:rPr lang="ru-RU" dirty="0" err="1"/>
              <a:t>рухів</a:t>
            </a:r>
            <a:r>
              <a:rPr lang="ru-RU" dirty="0"/>
              <a:t>, величиною статичного </a:t>
            </a:r>
            <a:r>
              <a:rPr lang="ru-RU" dirty="0" err="1"/>
              <a:t>навантаження</a:t>
            </a:r>
            <a:r>
              <a:rPr lang="ru-RU" dirty="0"/>
              <a:t>, формою </a:t>
            </a:r>
            <a:r>
              <a:rPr lang="ru-RU" dirty="0" err="1"/>
              <a:t>робочої</a:t>
            </a:r>
            <a:r>
              <a:rPr lang="ru-RU" dirty="0"/>
              <a:t> </a:t>
            </a:r>
            <a:r>
              <a:rPr lang="ru-RU" dirty="0" err="1"/>
              <a:t>пози</a:t>
            </a:r>
            <a:r>
              <a:rPr lang="ru-RU" dirty="0"/>
              <a:t>, </a:t>
            </a:r>
            <a:r>
              <a:rPr lang="ru-RU" dirty="0" err="1"/>
              <a:t>ступенем</a:t>
            </a:r>
            <a:r>
              <a:rPr lang="ru-RU" dirty="0"/>
              <a:t> </a:t>
            </a:r>
            <a:r>
              <a:rPr lang="ru-RU" dirty="0" err="1"/>
              <a:t>нахилу</a:t>
            </a:r>
            <a:r>
              <a:rPr lang="ru-RU" dirty="0"/>
              <a:t> корпусу, </a:t>
            </a:r>
            <a:r>
              <a:rPr lang="ru-RU" dirty="0" err="1"/>
              <a:t>переміщенням</a:t>
            </a:r>
            <a:r>
              <a:rPr lang="ru-RU" dirty="0"/>
              <a:t> в </a:t>
            </a:r>
            <a:r>
              <a:rPr lang="ru-RU" dirty="0" err="1"/>
              <a:t>просторі</a:t>
            </a:r>
            <a:r>
              <a:rPr lang="ru-RU" dirty="0"/>
              <a:t>. </a:t>
            </a:r>
            <a:r>
              <a:rPr lang="ru-RU" dirty="0" err="1"/>
              <a:t>Ступені</a:t>
            </a:r>
            <a:r>
              <a:rPr lang="ru-RU" dirty="0"/>
              <a:t> </a:t>
            </a:r>
            <a:r>
              <a:rPr lang="ru-RU" dirty="0" err="1"/>
              <a:t>важкості</a:t>
            </a:r>
            <a:r>
              <a:rPr lang="ru-RU" dirty="0"/>
              <a:t>: легка, </a:t>
            </a:r>
            <a:r>
              <a:rPr lang="ru-RU" dirty="0" err="1"/>
              <a:t>середньої</a:t>
            </a:r>
            <a:r>
              <a:rPr lang="ru-RU" dirty="0"/>
              <a:t> </a:t>
            </a:r>
            <a:r>
              <a:rPr lang="ru-RU" dirty="0" err="1"/>
              <a:t>важкості</a:t>
            </a:r>
            <a:r>
              <a:rPr lang="ru-RU" dirty="0"/>
              <a:t>, </a:t>
            </a:r>
            <a:r>
              <a:rPr lang="ru-RU" dirty="0" err="1"/>
              <a:t>важка</a:t>
            </a:r>
            <a:r>
              <a:rPr lang="ru-RU" dirty="0"/>
              <a:t> та </a:t>
            </a:r>
            <a:r>
              <a:rPr lang="ru-RU" dirty="0" err="1"/>
              <a:t>дуже</a:t>
            </a:r>
            <a:r>
              <a:rPr lang="ru-RU" dirty="0"/>
              <a:t> </a:t>
            </a:r>
            <a:r>
              <a:rPr lang="ru-RU" dirty="0" err="1"/>
              <a:t>важка</a:t>
            </a:r>
            <a:r>
              <a:rPr lang="ru-RU" dirty="0"/>
              <a:t>.</a:t>
            </a:r>
          </a:p>
          <a:p>
            <a:endParaRPr lang="ru-RU" dirty="0"/>
          </a:p>
          <a:p>
            <a:r>
              <a:rPr lang="ru-RU" b="1" i="1" dirty="0" err="1"/>
              <a:t>Напруженість</a:t>
            </a:r>
            <a:r>
              <a:rPr lang="ru-RU" b="1" i="1" dirty="0"/>
              <a:t> </a:t>
            </a:r>
            <a:r>
              <a:rPr lang="ru-RU" b="1" i="1" dirty="0" err="1"/>
              <a:t>праці</a:t>
            </a:r>
            <a:r>
              <a:rPr lang="ru-RU" b="1" i="1" dirty="0"/>
              <a:t> </a:t>
            </a:r>
            <a:r>
              <a:rPr lang="ru-RU" dirty="0"/>
              <a:t>– характеристика трудового </a:t>
            </a:r>
            <a:r>
              <a:rPr lang="ru-RU" dirty="0" err="1"/>
              <a:t>процесу</a:t>
            </a:r>
            <a:r>
              <a:rPr lang="ru-RU" dirty="0"/>
              <a:t>, яка </a:t>
            </a:r>
            <a:r>
              <a:rPr lang="ru-RU" dirty="0" err="1"/>
              <a:t>відображає</a:t>
            </a:r>
            <a:r>
              <a:rPr lang="ru-RU" dirty="0"/>
              <a:t> </a:t>
            </a:r>
            <a:r>
              <a:rPr lang="ru-RU" dirty="0" err="1"/>
              <a:t>навантаження</a:t>
            </a:r>
            <a:r>
              <a:rPr lang="ru-RU" dirty="0"/>
              <a:t> </a:t>
            </a:r>
            <a:r>
              <a:rPr lang="ru-RU" dirty="0" err="1"/>
              <a:t>переважно</a:t>
            </a:r>
            <a:r>
              <a:rPr lang="ru-RU" dirty="0"/>
              <a:t> на </a:t>
            </a:r>
            <a:r>
              <a:rPr lang="ru-RU" dirty="0" err="1"/>
              <a:t>центральну</a:t>
            </a:r>
            <a:r>
              <a:rPr lang="ru-RU" dirty="0"/>
              <a:t> </a:t>
            </a:r>
            <a:r>
              <a:rPr lang="ru-RU" dirty="0" err="1"/>
              <a:t>нервову</a:t>
            </a:r>
            <a:r>
              <a:rPr lang="ru-RU" dirty="0"/>
              <a:t> систему, </a:t>
            </a:r>
            <a:r>
              <a:rPr lang="ru-RU" dirty="0" err="1"/>
              <a:t>органи</a:t>
            </a:r>
            <a:r>
              <a:rPr lang="ru-RU" dirty="0"/>
              <a:t> </a:t>
            </a:r>
            <a:r>
              <a:rPr lang="ru-RU" dirty="0" err="1"/>
              <a:t>чуттів</a:t>
            </a:r>
            <a:r>
              <a:rPr lang="ru-RU" dirty="0"/>
              <a:t>, </a:t>
            </a:r>
            <a:r>
              <a:rPr lang="ru-RU" dirty="0" err="1"/>
              <a:t>емоційну</a:t>
            </a:r>
            <a:r>
              <a:rPr lang="ru-RU" dirty="0"/>
              <a:t> сферу </a:t>
            </a:r>
            <a:r>
              <a:rPr lang="ru-RU" dirty="0" err="1"/>
              <a:t>працівника</a:t>
            </a:r>
            <a:r>
              <a:rPr lang="ru-RU" dirty="0"/>
              <a:t>. До </a:t>
            </a:r>
            <a:r>
              <a:rPr lang="ru-RU" dirty="0" err="1"/>
              <a:t>факторів</a:t>
            </a:r>
            <a:r>
              <a:rPr lang="ru-RU" dirty="0"/>
              <a:t>, </a:t>
            </a:r>
            <a:r>
              <a:rPr lang="ru-RU" dirty="0" err="1"/>
              <a:t>які</a:t>
            </a:r>
            <a:r>
              <a:rPr lang="ru-RU" dirty="0"/>
              <a:t> </a:t>
            </a:r>
            <a:r>
              <a:rPr lang="ru-RU" dirty="0" err="1"/>
              <a:t>характеризують</a:t>
            </a:r>
            <a:r>
              <a:rPr lang="ru-RU" dirty="0"/>
              <a:t> </a:t>
            </a:r>
            <a:r>
              <a:rPr lang="ru-RU" dirty="0" err="1"/>
              <a:t>напруженість</a:t>
            </a:r>
            <a:r>
              <a:rPr lang="ru-RU" dirty="0"/>
              <a:t> </a:t>
            </a:r>
            <a:r>
              <a:rPr lang="ru-RU" dirty="0" err="1"/>
              <a:t>праці</a:t>
            </a:r>
            <a:r>
              <a:rPr lang="ru-RU" dirty="0"/>
              <a:t>, </a:t>
            </a:r>
            <a:r>
              <a:rPr lang="ru-RU" dirty="0" err="1"/>
              <a:t>відносяться</a:t>
            </a:r>
            <a:r>
              <a:rPr lang="ru-RU" dirty="0"/>
              <a:t>: </a:t>
            </a:r>
            <a:r>
              <a:rPr lang="ru-RU" dirty="0" err="1"/>
              <a:t>інтелектуальні</a:t>
            </a:r>
            <a:r>
              <a:rPr lang="ru-RU" dirty="0"/>
              <a:t>, </a:t>
            </a:r>
            <a:r>
              <a:rPr lang="ru-RU" dirty="0" err="1"/>
              <a:t>емоційні</a:t>
            </a:r>
            <a:r>
              <a:rPr lang="ru-RU" dirty="0"/>
              <a:t> </a:t>
            </a:r>
            <a:r>
              <a:rPr lang="ru-RU" dirty="0" err="1"/>
              <a:t>навантаження</a:t>
            </a:r>
            <a:r>
              <a:rPr lang="ru-RU" dirty="0"/>
              <a:t>, </a:t>
            </a:r>
            <a:r>
              <a:rPr lang="ru-RU" dirty="0" err="1"/>
              <a:t>ступінь</a:t>
            </a:r>
            <a:r>
              <a:rPr lang="ru-RU" dirty="0"/>
              <a:t> </a:t>
            </a:r>
            <a:r>
              <a:rPr lang="ru-RU" dirty="0" err="1"/>
              <a:t>монотонності</a:t>
            </a:r>
            <a:r>
              <a:rPr lang="ru-RU" dirty="0"/>
              <a:t>, режим </a:t>
            </a:r>
            <a:r>
              <a:rPr lang="ru-RU" dirty="0" err="1"/>
              <a:t>роботи</a:t>
            </a:r>
            <a:r>
              <a:rPr lang="ru-RU" dirty="0"/>
              <a:t>.</a:t>
            </a:r>
          </a:p>
          <a:p>
            <a:endParaRPr lang="ru-RU" dirty="0"/>
          </a:p>
          <a:p>
            <a:r>
              <a:rPr lang="ru-RU" b="1" i="1" dirty="0" err="1"/>
              <a:t>Ступені</a:t>
            </a:r>
            <a:r>
              <a:rPr lang="ru-RU" b="1" i="1" dirty="0"/>
              <a:t> </a:t>
            </a:r>
            <a:r>
              <a:rPr lang="ru-RU" b="1" i="1" dirty="0" err="1"/>
              <a:t>напруженості</a:t>
            </a:r>
            <a:r>
              <a:rPr lang="ru-RU" dirty="0"/>
              <a:t>: </a:t>
            </a:r>
            <a:r>
              <a:rPr lang="ru-RU" dirty="0" err="1"/>
              <a:t>ненапружена</a:t>
            </a:r>
            <a:r>
              <a:rPr lang="ru-RU" dirty="0"/>
              <a:t> </a:t>
            </a:r>
            <a:r>
              <a:rPr lang="ru-RU" dirty="0" err="1"/>
              <a:t>праця</a:t>
            </a:r>
            <a:r>
              <a:rPr lang="ru-RU" dirty="0"/>
              <a:t>, мало напружена, </a:t>
            </a:r>
            <a:r>
              <a:rPr lang="ru-RU" dirty="0" err="1"/>
              <a:t>середньо</a:t>
            </a:r>
            <a:r>
              <a:rPr lang="ru-RU" dirty="0"/>
              <a:t> напружена, </a:t>
            </a:r>
            <a:r>
              <a:rPr lang="ru-RU" dirty="0" err="1"/>
              <a:t>дуже</a:t>
            </a:r>
            <a:r>
              <a:rPr lang="ru-RU" dirty="0"/>
              <a:t> напружена </a:t>
            </a:r>
            <a:r>
              <a:rPr lang="ru-RU" dirty="0" err="1"/>
              <a:t>праця</a:t>
            </a:r>
            <a:r>
              <a:rPr lang="ru-RU" dirty="0"/>
              <a:t>.</a:t>
            </a:r>
          </a:p>
        </p:txBody>
      </p:sp>
    </p:spTree>
    <p:extLst>
      <p:ext uri="{BB962C8B-B14F-4D97-AF65-F5344CB8AC3E}">
        <p14:creationId xmlns:p14="http://schemas.microsoft.com/office/powerpoint/2010/main" val="4269798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Зміни</a:t>
            </a:r>
            <a:r>
              <a:rPr lang="ru-RU" dirty="0"/>
              <a:t> </a:t>
            </a:r>
            <a:r>
              <a:rPr lang="ru-RU" dirty="0" err="1"/>
              <a:t>фізіологічних</a:t>
            </a:r>
            <a:r>
              <a:rPr lang="ru-RU" dirty="0"/>
              <a:t> </a:t>
            </a:r>
            <a:r>
              <a:rPr lang="ru-RU" dirty="0" err="1"/>
              <a:t>процесів</a:t>
            </a:r>
            <a:r>
              <a:rPr lang="ru-RU" dirty="0"/>
              <a:t> в </a:t>
            </a:r>
            <a:r>
              <a:rPr lang="ru-RU" dirty="0" err="1"/>
              <a:t>організмі</a:t>
            </a:r>
            <a:r>
              <a:rPr lang="ru-RU" dirty="0"/>
              <a:t> </a:t>
            </a:r>
            <a:r>
              <a:rPr lang="ru-RU" dirty="0" err="1"/>
              <a:t>людини</a:t>
            </a:r>
            <a:r>
              <a:rPr lang="ru-RU" dirty="0"/>
              <a:t> </a:t>
            </a:r>
            <a:r>
              <a:rPr lang="ru-RU" dirty="0" err="1"/>
              <a:t>під</a:t>
            </a:r>
            <a:r>
              <a:rPr lang="ru-RU" dirty="0"/>
              <a:t> час </a:t>
            </a:r>
            <a:r>
              <a:rPr lang="ru-RU" dirty="0" err="1"/>
              <a:t>фізичної</a:t>
            </a:r>
            <a:r>
              <a:rPr lang="ru-RU" dirty="0"/>
              <a:t> </a:t>
            </a:r>
            <a:r>
              <a:rPr lang="ru-RU" dirty="0" err="1"/>
              <a:t>роботи</a:t>
            </a:r>
            <a:endParaRPr lang="ru-RU" dirty="0"/>
          </a:p>
        </p:txBody>
      </p:sp>
      <p:sp>
        <p:nvSpPr>
          <p:cNvPr id="3" name="Объект 2"/>
          <p:cNvSpPr>
            <a:spLocks noGrp="1"/>
          </p:cNvSpPr>
          <p:nvPr>
            <p:ph idx="1"/>
          </p:nvPr>
        </p:nvSpPr>
        <p:spPr/>
        <p:txBody>
          <a:bodyPr/>
          <a:lstStyle/>
          <a:p>
            <a:r>
              <a:rPr lang="ru-RU" b="1" i="1" dirty="0"/>
              <a:t>ЦНС </a:t>
            </a:r>
            <a:r>
              <a:rPr lang="ru-RU" b="1" i="1" dirty="0" err="1"/>
              <a:t>під</a:t>
            </a:r>
            <a:r>
              <a:rPr lang="ru-RU" b="1" i="1" dirty="0"/>
              <a:t> час трудового </a:t>
            </a:r>
            <a:r>
              <a:rPr lang="ru-RU" b="1" i="1" dirty="0" err="1"/>
              <a:t>процесу</a:t>
            </a:r>
            <a:r>
              <a:rPr lang="ru-RU" dirty="0"/>
              <a:t>. Перша система, </a:t>
            </a:r>
            <a:r>
              <a:rPr lang="ru-RU" dirty="0" err="1"/>
              <a:t>що</a:t>
            </a:r>
            <a:r>
              <a:rPr lang="ru-RU" dirty="0"/>
              <a:t> </a:t>
            </a:r>
            <a:r>
              <a:rPr lang="ru-RU" dirty="0" err="1"/>
              <a:t>реагує</a:t>
            </a:r>
            <a:r>
              <a:rPr lang="ru-RU" dirty="0"/>
              <a:t> на </a:t>
            </a:r>
            <a:r>
              <a:rPr lang="ru-RU" dirty="0" err="1"/>
              <a:t>виконання</a:t>
            </a:r>
            <a:r>
              <a:rPr lang="ru-RU" dirty="0"/>
              <a:t> </a:t>
            </a:r>
            <a:r>
              <a:rPr lang="ru-RU" dirty="0" err="1"/>
              <a:t>якої-небудь</a:t>
            </a:r>
            <a:r>
              <a:rPr lang="ru-RU" dirty="0"/>
              <a:t> </a:t>
            </a:r>
            <a:r>
              <a:rPr lang="ru-RU" dirty="0" err="1"/>
              <a:t>роботи</a:t>
            </a:r>
            <a:r>
              <a:rPr lang="ru-RU" dirty="0"/>
              <a:t> – ЦНС. </a:t>
            </a:r>
            <a:r>
              <a:rPr lang="ru-RU" dirty="0" err="1"/>
              <a:t>Відмічається</a:t>
            </a:r>
            <a:r>
              <a:rPr lang="ru-RU" dirty="0"/>
              <a:t> </a:t>
            </a:r>
            <a:r>
              <a:rPr lang="ru-RU" dirty="0" err="1"/>
              <a:t>підвищення</a:t>
            </a:r>
            <a:r>
              <a:rPr lang="ru-RU" dirty="0"/>
              <a:t> </a:t>
            </a:r>
            <a:r>
              <a:rPr lang="ru-RU" dirty="0" err="1"/>
              <a:t>її</a:t>
            </a:r>
            <a:r>
              <a:rPr lang="ru-RU" dirty="0"/>
              <a:t> тонусу. </a:t>
            </a:r>
            <a:r>
              <a:rPr lang="ru-RU" dirty="0" err="1"/>
              <a:t>Формування</a:t>
            </a:r>
            <a:r>
              <a:rPr lang="ru-RU" dirty="0"/>
              <a:t> </a:t>
            </a:r>
            <a:r>
              <a:rPr lang="ru-RU" dirty="0" err="1"/>
              <a:t>трудових</a:t>
            </a:r>
            <a:r>
              <a:rPr lang="ru-RU" dirty="0"/>
              <a:t> </a:t>
            </a:r>
            <a:r>
              <a:rPr lang="ru-RU" dirty="0" err="1"/>
              <a:t>навичок</a:t>
            </a:r>
            <a:r>
              <a:rPr lang="ru-RU" dirty="0"/>
              <a:t> </a:t>
            </a:r>
            <a:r>
              <a:rPr lang="ru-RU" dirty="0" err="1"/>
              <a:t>відбувається</a:t>
            </a:r>
            <a:r>
              <a:rPr lang="ru-RU" dirty="0"/>
              <a:t> за </a:t>
            </a:r>
            <a:r>
              <a:rPr lang="ru-RU" dirty="0" err="1"/>
              <a:t>рахунок</a:t>
            </a:r>
            <a:r>
              <a:rPr lang="ru-RU" dirty="0"/>
              <a:t> </a:t>
            </a:r>
            <a:r>
              <a:rPr lang="ru-RU" dirty="0" err="1"/>
              <a:t>умовно-рефлекторних</a:t>
            </a:r>
            <a:r>
              <a:rPr lang="ru-RU" dirty="0"/>
              <a:t> </a:t>
            </a:r>
            <a:r>
              <a:rPr lang="ru-RU" dirty="0" err="1"/>
              <a:t>реакцій</a:t>
            </a:r>
            <a:r>
              <a:rPr lang="ru-RU" dirty="0"/>
              <a:t>, при </a:t>
            </a:r>
            <a:r>
              <a:rPr lang="ru-RU" dirty="0" err="1"/>
              <a:t>цьому</a:t>
            </a:r>
            <a:r>
              <a:rPr lang="ru-RU" dirty="0"/>
              <a:t> в </a:t>
            </a:r>
            <a:r>
              <a:rPr lang="ru-RU" dirty="0" err="1"/>
              <a:t>процесі</a:t>
            </a:r>
            <a:r>
              <a:rPr lang="ru-RU" dirty="0"/>
              <a:t> </a:t>
            </a:r>
            <a:r>
              <a:rPr lang="ru-RU" dirty="0" err="1"/>
              <a:t>навчання</a:t>
            </a:r>
            <a:r>
              <a:rPr lang="ru-RU" dirty="0"/>
              <a:t> </a:t>
            </a:r>
            <a:r>
              <a:rPr lang="ru-RU" dirty="0" err="1"/>
              <a:t>формується</a:t>
            </a:r>
            <a:r>
              <a:rPr lang="ru-RU" dirty="0"/>
              <a:t> </a:t>
            </a:r>
            <a:r>
              <a:rPr lang="ru-RU" dirty="0" err="1"/>
              <a:t>динамічний</a:t>
            </a:r>
            <a:r>
              <a:rPr lang="ru-RU" dirty="0"/>
              <a:t> </a:t>
            </a:r>
            <a:r>
              <a:rPr lang="ru-RU" dirty="0" err="1"/>
              <a:t>виробничий</a:t>
            </a:r>
            <a:r>
              <a:rPr lang="ru-RU" dirty="0"/>
              <a:t> стереотип. </a:t>
            </a:r>
            <a:r>
              <a:rPr lang="ru-RU" dirty="0" err="1"/>
              <a:t>Він</a:t>
            </a:r>
            <a:r>
              <a:rPr lang="ru-RU" dirty="0"/>
              <a:t> </a:t>
            </a:r>
            <a:r>
              <a:rPr lang="ru-RU" dirty="0" err="1"/>
              <a:t>складається</a:t>
            </a:r>
            <a:r>
              <a:rPr lang="ru-RU" dirty="0"/>
              <a:t> з </a:t>
            </a:r>
            <a:r>
              <a:rPr lang="ru-RU" dirty="0" err="1"/>
              <a:t>основних</a:t>
            </a:r>
            <a:r>
              <a:rPr lang="ru-RU" dirty="0"/>
              <a:t> </a:t>
            </a:r>
            <a:r>
              <a:rPr lang="ru-RU" dirty="0" err="1"/>
              <a:t>елементів</a:t>
            </a:r>
            <a:r>
              <a:rPr lang="ru-RU" dirty="0"/>
              <a:t> та </a:t>
            </a:r>
            <a:r>
              <a:rPr lang="ru-RU" dirty="0" err="1"/>
              <a:t>мікропауз</a:t>
            </a:r>
            <a:r>
              <a:rPr lang="ru-RU" dirty="0"/>
              <a:t>. При адекватному </a:t>
            </a:r>
            <a:r>
              <a:rPr lang="ru-RU" dirty="0" err="1"/>
              <a:t>навантаженні</a:t>
            </a:r>
            <a:r>
              <a:rPr lang="ru-RU" dirty="0"/>
              <a:t> </a:t>
            </a:r>
            <a:r>
              <a:rPr lang="ru-RU" dirty="0" err="1"/>
              <a:t>спостерігаються</a:t>
            </a:r>
            <a:r>
              <a:rPr lang="ru-RU" dirty="0"/>
              <a:t> </a:t>
            </a:r>
            <a:r>
              <a:rPr lang="ru-RU" dirty="0" err="1"/>
              <a:t>сприятливі</a:t>
            </a:r>
            <a:r>
              <a:rPr lang="ru-RU" dirty="0"/>
              <a:t> </a:t>
            </a:r>
            <a:r>
              <a:rPr lang="ru-RU" dirty="0" err="1"/>
              <a:t>зміни</a:t>
            </a:r>
            <a:r>
              <a:rPr lang="ru-RU" dirty="0"/>
              <a:t> </a:t>
            </a:r>
            <a:r>
              <a:rPr lang="ru-RU" dirty="0" err="1"/>
              <a:t>нервових</a:t>
            </a:r>
            <a:r>
              <a:rPr lang="ru-RU" dirty="0"/>
              <a:t> </a:t>
            </a:r>
            <a:r>
              <a:rPr lang="ru-RU" dirty="0" err="1"/>
              <a:t>процесів</a:t>
            </a:r>
            <a:r>
              <a:rPr lang="ru-RU" dirty="0"/>
              <a:t>, </a:t>
            </a:r>
            <a:r>
              <a:rPr lang="ru-RU" dirty="0" err="1"/>
              <a:t>зменшується</a:t>
            </a:r>
            <a:r>
              <a:rPr lang="ru-RU" dirty="0"/>
              <a:t> </a:t>
            </a:r>
            <a:r>
              <a:rPr lang="ru-RU" dirty="0" err="1"/>
              <a:t>прихований</a:t>
            </a:r>
            <a:r>
              <a:rPr lang="ru-RU" dirty="0"/>
              <a:t> час </a:t>
            </a:r>
            <a:r>
              <a:rPr lang="ru-RU" dirty="0" err="1"/>
              <a:t>реакцій</a:t>
            </a:r>
            <a:r>
              <a:rPr lang="ru-RU" dirty="0"/>
              <a:t>, при </a:t>
            </a:r>
            <a:r>
              <a:rPr lang="ru-RU" dirty="0" err="1"/>
              <a:t>надмірно</a:t>
            </a:r>
            <a:r>
              <a:rPr lang="ru-RU" dirty="0"/>
              <a:t> </a:t>
            </a:r>
            <a:r>
              <a:rPr lang="ru-RU" dirty="0" err="1"/>
              <a:t>напруженій</a:t>
            </a:r>
            <a:r>
              <a:rPr lang="ru-RU" dirty="0"/>
              <a:t> </a:t>
            </a:r>
            <a:r>
              <a:rPr lang="ru-RU" dirty="0" err="1"/>
              <a:t>роботі</a:t>
            </a:r>
            <a:r>
              <a:rPr lang="ru-RU" dirty="0"/>
              <a:t> </a:t>
            </a:r>
            <a:r>
              <a:rPr lang="ru-RU" dirty="0" err="1"/>
              <a:t>тимчасове</a:t>
            </a:r>
            <a:r>
              <a:rPr lang="ru-RU" dirty="0"/>
              <a:t> </a:t>
            </a:r>
            <a:r>
              <a:rPr lang="ru-RU" dirty="0" err="1"/>
              <a:t>поліпшення</a:t>
            </a:r>
            <a:r>
              <a:rPr lang="ru-RU" dirty="0"/>
              <a:t> </a:t>
            </a:r>
            <a:r>
              <a:rPr lang="ru-RU" dirty="0" err="1"/>
              <a:t>показників</a:t>
            </a:r>
            <a:r>
              <a:rPr lang="ru-RU" dirty="0"/>
              <a:t> ЦНС </a:t>
            </a:r>
            <a:r>
              <a:rPr lang="ru-RU" dirty="0" err="1"/>
              <a:t>змінюється</a:t>
            </a:r>
            <a:r>
              <a:rPr lang="ru-RU" dirty="0"/>
              <a:t> </a:t>
            </a:r>
            <a:r>
              <a:rPr lang="ru-RU" dirty="0" err="1"/>
              <a:t>їх</a:t>
            </a:r>
            <a:r>
              <a:rPr lang="ru-RU" dirty="0"/>
              <a:t> </a:t>
            </a:r>
            <a:r>
              <a:rPr lang="ru-RU" dirty="0" err="1"/>
              <a:t>погіршенням</a:t>
            </a:r>
            <a:r>
              <a:rPr lang="ru-RU" dirty="0"/>
              <a:t> – </a:t>
            </a:r>
            <a:r>
              <a:rPr lang="ru-RU" dirty="0" err="1"/>
              <a:t>ослаблення</a:t>
            </a:r>
            <a:r>
              <a:rPr lang="ru-RU" dirty="0"/>
              <a:t> </a:t>
            </a:r>
            <a:r>
              <a:rPr lang="ru-RU" dirty="0" err="1"/>
              <a:t>рефлексів</a:t>
            </a:r>
            <a:r>
              <a:rPr lang="ru-RU" dirty="0"/>
              <a:t>, </a:t>
            </a:r>
            <a:r>
              <a:rPr lang="ru-RU" dirty="0" err="1"/>
              <a:t>передчасне</a:t>
            </a:r>
            <a:r>
              <a:rPr lang="ru-RU" dirty="0"/>
              <a:t> </a:t>
            </a:r>
            <a:r>
              <a:rPr lang="ru-RU" dirty="0" err="1"/>
              <a:t>стомлення</a:t>
            </a:r>
            <a:r>
              <a:rPr lang="ru-RU" dirty="0"/>
              <a:t> і </a:t>
            </a:r>
            <a:r>
              <a:rPr lang="ru-RU" dirty="0" err="1"/>
              <a:t>ін</a:t>
            </a:r>
            <a:r>
              <a:rPr lang="ru-RU" dirty="0"/>
              <a:t>.</a:t>
            </a:r>
          </a:p>
        </p:txBody>
      </p:sp>
    </p:spTree>
    <p:extLst>
      <p:ext uri="{BB962C8B-B14F-4D97-AF65-F5344CB8AC3E}">
        <p14:creationId xmlns:p14="http://schemas.microsoft.com/office/powerpoint/2010/main" val="102045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b="1" i="1" dirty="0" err="1"/>
              <a:t>Дихальна</a:t>
            </a:r>
            <a:r>
              <a:rPr lang="ru-RU" b="1" i="1" dirty="0"/>
              <a:t> система </a:t>
            </a:r>
            <a:r>
              <a:rPr lang="ru-RU" b="1" i="1" dirty="0" err="1"/>
              <a:t>під</a:t>
            </a:r>
            <a:r>
              <a:rPr lang="ru-RU" b="1" i="1" dirty="0"/>
              <a:t> час </a:t>
            </a:r>
            <a:r>
              <a:rPr lang="ru-RU" b="1" i="1" dirty="0" err="1"/>
              <a:t>роботи</a:t>
            </a:r>
            <a:r>
              <a:rPr lang="ru-RU" dirty="0"/>
              <a:t>. </a:t>
            </a:r>
            <a:r>
              <a:rPr lang="ru-RU" dirty="0" err="1"/>
              <a:t>Під</a:t>
            </a:r>
            <a:r>
              <a:rPr lang="ru-RU" dirty="0"/>
              <a:t> час </a:t>
            </a:r>
            <a:r>
              <a:rPr lang="ru-RU" dirty="0" err="1"/>
              <a:t>роботи</a:t>
            </a:r>
            <a:r>
              <a:rPr lang="ru-RU" dirty="0"/>
              <a:t> </a:t>
            </a:r>
            <a:r>
              <a:rPr lang="ru-RU" dirty="0" err="1"/>
              <a:t>змінюється</a:t>
            </a:r>
            <a:r>
              <a:rPr lang="ru-RU" dirty="0"/>
              <a:t> як </a:t>
            </a:r>
            <a:r>
              <a:rPr lang="ru-RU" dirty="0" err="1"/>
              <a:t>зовнішнє</a:t>
            </a:r>
            <a:r>
              <a:rPr lang="ru-RU" dirty="0"/>
              <a:t>, так і </a:t>
            </a:r>
            <a:r>
              <a:rPr lang="ru-RU" dirty="0" err="1"/>
              <a:t>тканинне</a:t>
            </a:r>
            <a:r>
              <a:rPr lang="ru-RU" dirty="0"/>
              <a:t> </a:t>
            </a:r>
            <a:r>
              <a:rPr lang="ru-RU" dirty="0" err="1"/>
              <a:t>дихання</a:t>
            </a:r>
            <a:r>
              <a:rPr lang="ru-RU" dirty="0"/>
              <a:t>. </a:t>
            </a:r>
            <a:r>
              <a:rPr lang="ru-RU" dirty="0" err="1"/>
              <a:t>Підвищена</a:t>
            </a:r>
            <a:r>
              <a:rPr lang="ru-RU" dirty="0"/>
              <a:t> доставка </a:t>
            </a:r>
            <a:r>
              <a:rPr lang="ru-RU" dirty="0" err="1"/>
              <a:t>кисню</a:t>
            </a:r>
            <a:r>
              <a:rPr lang="ru-RU" dirty="0"/>
              <a:t> до тканин та </a:t>
            </a:r>
            <a:r>
              <a:rPr lang="ru-RU" dirty="0" err="1"/>
              <a:t>видалення</a:t>
            </a:r>
            <a:r>
              <a:rPr lang="ru-RU" dirty="0"/>
              <a:t> С</a:t>
            </a:r>
            <a:r>
              <a:rPr lang="en-US" dirty="0"/>
              <a:t>O2 </a:t>
            </a:r>
            <a:r>
              <a:rPr lang="ru-RU" dirty="0" err="1"/>
              <a:t>досягається</a:t>
            </a:r>
            <a:r>
              <a:rPr lang="ru-RU" dirty="0"/>
              <a:t> </a:t>
            </a:r>
            <a:r>
              <a:rPr lang="ru-RU" dirty="0" err="1"/>
              <a:t>частішим</a:t>
            </a:r>
            <a:r>
              <a:rPr lang="ru-RU" dirty="0"/>
              <a:t> та </a:t>
            </a:r>
            <a:r>
              <a:rPr lang="ru-RU" dirty="0" err="1"/>
              <a:t>більш</a:t>
            </a:r>
            <a:r>
              <a:rPr lang="ru-RU" dirty="0"/>
              <a:t> </a:t>
            </a:r>
            <a:r>
              <a:rPr lang="ru-RU" dirty="0" err="1"/>
              <a:t>глибоким</a:t>
            </a:r>
            <a:r>
              <a:rPr lang="ru-RU" dirty="0"/>
              <a:t> </a:t>
            </a:r>
            <a:r>
              <a:rPr lang="ru-RU" dirty="0" err="1"/>
              <a:t>диханням</a:t>
            </a:r>
            <a:r>
              <a:rPr lang="ru-RU" dirty="0"/>
              <a:t> (у </a:t>
            </a:r>
            <a:r>
              <a:rPr lang="ru-RU" dirty="0" err="1"/>
              <a:t>спокої</a:t>
            </a:r>
            <a:r>
              <a:rPr lang="ru-RU" dirty="0"/>
              <a:t> частота </a:t>
            </a:r>
            <a:r>
              <a:rPr lang="ru-RU" dirty="0" err="1"/>
              <a:t>дихання</a:t>
            </a:r>
            <a:r>
              <a:rPr lang="ru-RU" dirty="0"/>
              <a:t> 7–12 </a:t>
            </a:r>
            <a:r>
              <a:rPr lang="ru-RU" dirty="0" err="1"/>
              <a:t>разів</a:t>
            </a:r>
            <a:r>
              <a:rPr lang="ru-RU" dirty="0"/>
              <a:t> за </a:t>
            </a:r>
            <a:r>
              <a:rPr lang="ru-RU" dirty="0" err="1"/>
              <a:t>хв</a:t>
            </a:r>
            <a:r>
              <a:rPr lang="ru-RU" dirty="0"/>
              <a:t>., при </a:t>
            </a:r>
            <a:r>
              <a:rPr lang="ru-RU" dirty="0" err="1"/>
              <a:t>роботі</a:t>
            </a:r>
            <a:r>
              <a:rPr lang="ru-RU" dirty="0"/>
              <a:t> – 50 і </a:t>
            </a:r>
            <a:r>
              <a:rPr lang="ru-RU" dirty="0" err="1"/>
              <a:t>більше</a:t>
            </a:r>
            <a:r>
              <a:rPr lang="ru-RU" dirty="0"/>
              <a:t> </a:t>
            </a:r>
            <a:r>
              <a:rPr lang="ru-RU" dirty="0" err="1"/>
              <a:t>разів</a:t>
            </a:r>
            <a:r>
              <a:rPr lang="ru-RU" dirty="0"/>
              <a:t> за </a:t>
            </a:r>
            <a:r>
              <a:rPr lang="ru-RU" dirty="0" err="1"/>
              <a:t>хв</a:t>
            </a:r>
            <a:r>
              <a:rPr lang="ru-RU" dirty="0"/>
              <a:t>., </a:t>
            </a:r>
            <a:r>
              <a:rPr lang="ru-RU" dirty="0" err="1"/>
              <a:t>об'єм</a:t>
            </a:r>
            <a:r>
              <a:rPr lang="ru-RU" dirty="0"/>
              <a:t> </a:t>
            </a:r>
            <a:r>
              <a:rPr lang="ru-RU" dirty="0" err="1"/>
              <a:t>легеневої</a:t>
            </a:r>
            <a:r>
              <a:rPr lang="ru-RU" dirty="0"/>
              <a:t> </a:t>
            </a:r>
            <a:r>
              <a:rPr lang="ru-RU" dirty="0" err="1"/>
              <a:t>вентиляції</a:t>
            </a:r>
            <a:r>
              <a:rPr lang="ru-RU" dirty="0"/>
              <a:t> </a:t>
            </a:r>
            <a:r>
              <a:rPr lang="ru-RU" dirty="0" err="1"/>
              <a:t>збільшується</a:t>
            </a:r>
            <a:r>
              <a:rPr lang="ru-RU" dirty="0"/>
              <a:t> в 5–10 </a:t>
            </a:r>
            <a:r>
              <a:rPr lang="ru-RU" dirty="0" err="1"/>
              <a:t>разів</a:t>
            </a:r>
            <a:r>
              <a:rPr lang="ru-RU" dirty="0"/>
              <a:t>).</a:t>
            </a:r>
          </a:p>
          <a:p>
            <a:endParaRPr lang="ru-RU" dirty="0"/>
          </a:p>
          <a:p>
            <a:r>
              <a:rPr lang="ru-RU" dirty="0" err="1"/>
              <a:t>Надходження</a:t>
            </a:r>
            <a:r>
              <a:rPr lang="ru-RU" dirty="0"/>
              <a:t> </a:t>
            </a:r>
            <a:r>
              <a:rPr lang="ru-RU" dirty="0" err="1"/>
              <a:t>кисню</a:t>
            </a:r>
            <a:r>
              <a:rPr lang="ru-RU" dirty="0"/>
              <a:t> в </a:t>
            </a:r>
            <a:r>
              <a:rPr lang="ru-RU" dirty="0" err="1"/>
              <a:t>організм</a:t>
            </a:r>
            <a:r>
              <a:rPr lang="ru-RU" dirty="0"/>
              <a:t> </a:t>
            </a:r>
            <a:r>
              <a:rPr lang="ru-RU" dirty="0" err="1"/>
              <a:t>наростає</a:t>
            </a:r>
            <a:r>
              <a:rPr lang="ru-RU" dirty="0"/>
              <a:t> </a:t>
            </a:r>
            <a:r>
              <a:rPr lang="ru-RU" dirty="0" err="1"/>
              <a:t>поступово</a:t>
            </a:r>
            <a:r>
              <a:rPr lang="ru-RU" dirty="0"/>
              <a:t> і на початку </a:t>
            </a:r>
            <a:r>
              <a:rPr lang="ru-RU" dirty="0" err="1"/>
              <a:t>роботи</a:t>
            </a:r>
            <a:r>
              <a:rPr lang="ru-RU" dirty="0"/>
              <a:t> </a:t>
            </a:r>
            <a:r>
              <a:rPr lang="ru-RU" dirty="0" err="1"/>
              <a:t>утворюється</a:t>
            </a:r>
            <a:r>
              <a:rPr lang="ru-RU" dirty="0"/>
              <a:t> </a:t>
            </a:r>
            <a:r>
              <a:rPr lang="ru-RU" dirty="0" err="1"/>
              <a:t>киснева</a:t>
            </a:r>
            <a:r>
              <a:rPr lang="ru-RU" dirty="0"/>
              <a:t> </a:t>
            </a:r>
            <a:r>
              <a:rPr lang="ru-RU" dirty="0" err="1"/>
              <a:t>недостатність</a:t>
            </a:r>
            <a:r>
              <a:rPr lang="ru-RU" dirty="0"/>
              <a:t>, </a:t>
            </a:r>
            <a:r>
              <a:rPr lang="ru-RU" dirty="0" err="1"/>
              <a:t>під</a:t>
            </a:r>
            <a:r>
              <a:rPr lang="ru-RU" dirty="0"/>
              <a:t> час </a:t>
            </a:r>
            <a:r>
              <a:rPr lang="ru-RU" dirty="0" err="1"/>
              <a:t>якої</a:t>
            </a:r>
            <a:r>
              <a:rPr lang="ru-RU" dirty="0"/>
              <a:t> </a:t>
            </a:r>
            <a:r>
              <a:rPr lang="ru-RU" dirty="0" err="1"/>
              <a:t>накопичуються</a:t>
            </a:r>
            <a:r>
              <a:rPr lang="ru-RU" dirty="0"/>
              <a:t> </a:t>
            </a:r>
            <a:r>
              <a:rPr lang="ru-RU" dirty="0" err="1"/>
              <a:t>недоокислені</a:t>
            </a:r>
            <a:r>
              <a:rPr lang="ru-RU" dirty="0"/>
              <a:t> </a:t>
            </a:r>
            <a:r>
              <a:rPr lang="ru-RU" dirty="0" err="1"/>
              <a:t>продукти</a:t>
            </a:r>
            <a:r>
              <a:rPr lang="ru-RU" dirty="0"/>
              <a:t> </a:t>
            </a:r>
            <a:r>
              <a:rPr lang="ru-RU" dirty="0" err="1"/>
              <a:t>обміну</a:t>
            </a:r>
            <a:r>
              <a:rPr lang="ru-RU" dirty="0"/>
              <a:t>. При </a:t>
            </a:r>
            <a:r>
              <a:rPr lang="ru-RU" dirty="0" err="1"/>
              <a:t>важкій</a:t>
            </a:r>
            <a:r>
              <a:rPr lang="ru-RU" dirty="0"/>
              <a:t> </a:t>
            </a:r>
            <a:r>
              <a:rPr lang="ru-RU" dirty="0" err="1"/>
              <a:t>неадекватній</a:t>
            </a:r>
            <a:r>
              <a:rPr lang="ru-RU" dirty="0"/>
              <a:t> </a:t>
            </a:r>
            <a:r>
              <a:rPr lang="ru-RU" dirty="0" err="1"/>
              <a:t>праці</a:t>
            </a:r>
            <a:r>
              <a:rPr lang="ru-RU" dirty="0"/>
              <a:t> </a:t>
            </a:r>
            <a:r>
              <a:rPr lang="ru-RU" dirty="0" err="1"/>
              <a:t>киснева</a:t>
            </a:r>
            <a:r>
              <a:rPr lang="ru-RU" dirty="0"/>
              <a:t> </a:t>
            </a:r>
            <a:r>
              <a:rPr lang="ru-RU" dirty="0" err="1"/>
              <a:t>недостатність</a:t>
            </a:r>
            <a:r>
              <a:rPr lang="ru-RU" dirty="0"/>
              <a:t> </a:t>
            </a:r>
            <a:r>
              <a:rPr lang="ru-RU" dirty="0" err="1"/>
              <a:t>дуже</a:t>
            </a:r>
            <a:r>
              <a:rPr lang="ru-RU" dirty="0"/>
              <a:t> велика і </a:t>
            </a:r>
            <a:r>
              <a:rPr lang="ru-RU" dirty="0" err="1"/>
              <a:t>потрібно</a:t>
            </a:r>
            <a:r>
              <a:rPr lang="ru-RU" dirty="0"/>
              <a:t> </a:t>
            </a:r>
            <a:r>
              <a:rPr lang="ru-RU" dirty="0" err="1"/>
              <a:t>кілька</a:t>
            </a:r>
            <a:r>
              <a:rPr lang="ru-RU" dirty="0"/>
              <a:t> </a:t>
            </a:r>
            <a:r>
              <a:rPr lang="ru-RU" dirty="0" err="1"/>
              <a:t>днів</a:t>
            </a:r>
            <a:r>
              <a:rPr lang="ru-RU" dirty="0"/>
              <a:t> для </a:t>
            </a:r>
            <a:r>
              <a:rPr lang="ru-RU" dirty="0" err="1"/>
              <a:t>окислення</a:t>
            </a:r>
            <a:r>
              <a:rPr lang="ru-RU" dirty="0"/>
              <a:t> </a:t>
            </a:r>
            <a:r>
              <a:rPr lang="ru-RU" dirty="0" err="1"/>
              <a:t>метаболітів</a:t>
            </a:r>
            <a:r>
              <a:rPr lang="ru-RU" dirty="0"/>
              <a:t>, </a:t>
            </a:r>
            <a:r>
              <a:rPr lang="ru-RU" dirty="0" err="1"/>
              <a:t>які</a:t>
            </a:r>
            <a:r>
              <a:rPr lang="ru-RU" dirty="0"/>
              <a:t> </a:t>
            </a:r>
            <a:r>
              <a:rPr lang="ru-RU" dirty="0" err="1"/>
              <a:t>утворилися</a:t>
            </a:r>
            <a:r>
              <a:rPr lang="ru-RU" dirty="0"/>
              <a:t> в тканинах.</a:t>
            </a:r>
          </a:p>
        </p:txBody>
      </p:sp>
    </p:spTree>
    <p:extLst>
      <p:ext uri="{BB962C8B-B14F-4D97-AF65-F5344CB8AC3E}">
        <p14:creationId xmlns:p14="http://schemas.microsoft.com/office/powerpoint/2010/main" val="4281996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r>
              <a:rPr lang="ru-RU" b="1" i="1" dirty="0" err="1"/>
              <a:t>Серцево-судинна</a:t>
            </a:r>
            <a:r>
              <a:rPr lang="ru-RU" b="1" i="1" dirty="0"/>
              <a:t> система </a:t>
            </a:r>
            <a:r>
              <a:rPr lang="ru-RU" b="1" i="1" dirty="0" err="1"/>
              <a:t>під</a:t>
            </a:r>
            <a:r>
              <a:rPr lang="ru-RU" b="1" i="1" dirty="0"/>
              <a:t> час </a:t>
            </a:r>
            <a:r>
              <a:rPr lang="ru-RU" b="1" i="1" dirty="0" err="1"/>
              <a:t>роботи</a:t>
            </a:r>
            <a:r>
              <a:rPr lang="ru-RU" b="1" i="1" dirty="0"/>
              <a:t>. </a:t>
            </a:r>
            <a:r>
              <a:rPr lang="ru-RU" dirty="0" err="1"/>
              <a:t>Підвищений</a:t>
            </a:r>
            <a:r>
              <a:rPr lang="ru-RU" dirty="0"/>
              <a:t> </a:t>
            </a:r>
            <a:r>
              <a:rPr lang="ru-RU" dirty="0" err="1"/>
              <a:t>обмін</a:t>
            </a:r>
            <a:r>
              <a:rPr lang="ru-RU" dirty="0"/>
              <a:t> </a:t>
            </a:r>
            <a:r>
              <a:rPr lang="ru-RU" dirty="0" err="1"/>
              <a:t>речовин</a:t>
            </a:r>
            <a:r>
              <a:rPr lang="ru-RU" dirty="0"/>
              <a:t> в тканинах </a:t>
            </a:r>
            <a:r>
              <a:rPr lang="ru-RU" dirty="0" err="1"/>
              <a:t>вимагає</a:t>
            </a:r>
            <a:r>
              <a:rPr lang="ru-RU" dirty="0"/>
              <a:t> </a:t>
            </a:r>
            <a:r>
              <a:rPr lang="ru-RU" dirty="0" err="1"/>
              <a:t>посилення</a:t>
            </a:r>
            <a:r>
              <a:rPr lang="ru-RU" dirty="0"/>
              <a:t> </a:t>
            </a:r>
            <a:r>
              <a:rPr lang="ru-RU" dirty="0" err="1"/>
              <a:t>кровообігу</a:t>
            </a:r>
            <a:r>
              <a:rPr lang="ru-RU" dirty="0"/>
              <a:t>. </a:t>
            </a:r>
            <a:r>
              <a:rPr lang="ru-RU" dirty="0" err="1"/>
              <a:t>Під</a:t>
            </a:r>
            <a:r>
              <a:rPr lang="ru-RU" dirty="0"/>
              <a:t> час </a:t>
            </a:r>
            <a:r>
              <a:rPr lang="ru-RU" dirty="0" err="1"/>
              <a:t>роботи</a:t>
            </a:r>
            <a:r>
              <a:rPr lang="ru-RU" dirty="0"/>
              <a:t> </a:t>
            </a:r>
            <a:r>
              <a:rPr lang="ru-RU" dirty="0" err="1"/>
              <a:t>збільшується</a:t>
            </a:r>
            <a:r>
              <a:rPr lang="ru-RU" dirty="0"/>
              <a:t> частота </a:t>
            </a:r>
            <a:r>
              <a:rPr lang="ru-RU" dirty="0" err="1"/>
              <a:t>серцевих</a:t>
            </a:r>
            <a:r>
              <a:rPr lang="ru-RU" dirty="0"/>
              <a:t> </a:t>
            </a:r>
            <a:r>
              <a:rPr lang="ru-RU" dirty="0" err="1"/>
              <a:t>скорочень</a:t>
            </a:r>
            <a:r>
              <a:rPr lang="ru-RU" dirty="0"/>
              <a:t>, </a:t>
            </a:r>
            <a:r>
              <a:rPr lang="ru-RU" dirty="0" err="1"/>
              <a:t>систолічний</a:t>
            </a:r>
            <a:r>
              <a:rPr lang="ru-RU" dirty="0"/>
              <a:t> </a:t>
            </a:r>
            <a:r>
              <a:rPr lang="ru-RU" dirty="0" err="1"/>
              <a:t>об'єм</a:t>
            </a:r>
            <a:r>
              <a:rPr lang="ru-RU" dirty="0"/>
              <a:t> </a:t>
            </a:r>
            <a:r>
              <a:rPr lang="ru-RU" dirty="0" err="1"/>
              <a:t>серця</a:t>
            </a:r>
            <a:r>
              <a:rPr lang="ru-RU" dirty="0"/>
              <a:t>, в </a:t>
            </a:r>
            <a:r>
              <a:rPr lang="ru-RU" dirty="0" err="1"/>
              <a:t>результаті</a:t>
            </a:r>
            <a:r>
              <a:rPr lang="ru-RU" dirty="0"/>
              <a:t> </a:t>
            </a:r>
            <a:r>
              <a:rPr lang="ru-RU" dirty="0" err="1"/>
              <a:t>чого</a:t>
            </a:r>
            <a:r>
              <a:rPr lang="ru-RU" dirty="0"/>
              <a:t> </a:t>
            </a:r>
            <a:r>
              <a:rPr lang="ru-RU" dirty="0" err="1"/>
              <a:t>підвищується</a:t>
            </a:r>
            <a:r>
              <a:rPr lang="ru-RU" dirty="0"/>
              <a:t> </a:t>
            </a:r>
            <a:r>
              <a:rPr lang="ru-RU" dirty="0" err="1"/>
              <a:t>хвилинний</a:t>
            </a:r>
            <a:r>
              <a:rPr lang="ru-RU" dirty="0"/>
              <a:t> </a:t>
            </a:r>
            <a:r>
              <a:rPr lang="ru-RU" dirty="0" err="1"/>
              <a:t>об'єм</a:t>
            </a:r>
            <a:r>
              <a:rPr lang="ru-RU" dirty="0"/>
              <a:t> </a:t>
            </a:r>
            <a:r>
              <a:rPr lang="ru-RU" dirty="0" err="1"/>
              <a:t>крові</a:t>
            </a:r>
            <a:r>
              <a:rPr lang="ru-RU" dirty="0"/>
              <a:t>. При </a:t>
            </a:r>
            <a:r>
              <a:rPr lang="ru-RU" dirty="0" err="1"/>
              <a:t>цьому</a:t>
            </a:r>
            <a:r>
              <a:rPr lang="ru-RU" dirty="0"/>
              <a:t> </a:t>
            </a:r>
            <a:r>
              <a:rPr lang="ru-RU" dirty="0" err="1"/>
              <a:t>він</a:t>
            </a:r>
            <a:r>
              <a:rPr lang="ru-RU" dirty="0"/>
              <a:t> у </a:t>
            </a:r>
            <a:r>
              <a:rPr lang="ru-RU" dirty="0" err="1"/>
              <a:t>тренованих</a:t>
            </a:r>
            <a:r>
              <a:rPr lang="ru-RU" dirty="0"/>
              <a:t> людей </a:t>
            </a:r>
            <a:r>
              <a:rPr lang="ru-RU" dirty="0" err="1"/>
              <a:t>збільшується</a:t>
            </a:r>
            <a:r>
              <a:rPr lang="ru-RU" dirty="0"/>
              <a:t> за </a:t>
            </a:r>
            <a:r>
              <a:rPr lang="ru-RU" dirty="0" err="1"/>
              <a:t>рахунок</a:t>
            </a:r>
            <a:r>
              <a:rPr lang="ru-RU" dirty="0"/>
              <a:t> </a:t>
            </a:r>
            <a:r>
              <a:rPr lang="ru-RU" dirty="0" err="1"/>
              <a:t>підвищення</a:t>
            </a:r>
            <a:r>
              <a:rPr lang="ru-RU" dirty="0"/>
              <a:t> </a:t>
            </a:r>
            <a:r>
              <a:rPr lang="ru-RU" dirty="0" err="1"/>
              <a:t>систолічного</a:t>
            </a:r>
            <a:r>
              <a:rPr lang="ru-RU" dirty="0"/>
              <a:t> </a:t>
            </a:r>
            <a:r>
              <a:rPr lang="ru-RU" dirty="0" err="1"/>
              <a:t>об'єму</a:t>
            </a:r>
            <a:r>
              <a:rPr lang="ru-RU" dirty="0"/>
              <a:t>, а у </a:t>
            </a:r>
            <a:r>
              <a:rPr lang="ru-RU" dirty="0" err="1"/>
              <a:t>нетренованих</a:t>
            </a:r>
            <a:r>
              <a:rPr lang="ru-RU" dirty="0"/>
              <a:t> – за </a:t>
            </a:r>
            <a:r>
              <a:rPr lang="ru-RU" dirty="0" err="1"/>
              <a:t>рахунок</a:t>
            </a:r>
            <a:r>
              <a:rPr lang="ru-RU" dirty="0"/>
              <a:t> </a:t>
            </a:r>
            <a:r>
              <a:rPr lang="ru-RU" dirty="0" err="1"/>
              <a:t>збільшення</a:t>
            </a:r>
            <a:r>
              <a:rPr lang="ru-RU" dirty="0"/>
              <a:t> </a:t>
            </a:r>
            <a:r>
              <a:rPr lang="ru-RU" dirty="0" err="1"/>
              <a:t>частоти</a:t>
            </a:r>
            <a:r>
              <a:rPr lang="ru-RU" dirty="0"/>
              <a:t> пульсу. </a:t>
            </a:r>
            <a:r>
              <a:rPr lang="ru-RU" dirty="0" err="1"/>
              <a:t>Також</a:t>
            </a:r>
            <a:r>
              <a:rPr lang="ru-RU" dirty="0"/>
              <a:t> </a:t>
            </a:r>
            <a:r>
              <a:rPr lang="ru-RU" dirty="0" err="1"/>
              <a:t>підвищується</a:t>
            </a:r>
            <a:r>
              <a:rPr lang="ru-RU" dirty="0"/>
              <a:t> </a:t>
            </a:r>
            <a:r>
              <a:rPr lang="ru-RU" dirty="0" err="1"/>
              <a:t>артеріальний</a:t>
            </a:r>
            <a:r>
              <a:rPr lang="ru-RU" dirty="0"/>
              <a:t> </a:t>
            </a:r>
            <a:r>
              <a:rPr lang="ru-RU" dirty="0" err="1"/>
              <a:t>тиск</a:t>
            </a:r>
            <a:r>
              <a:rPr lang="ru-RU" dirty="0"/>
              <a:t>, особливо </a:t>
            </a:r>
            <a:r>
              <a:rPr lang="ru-RU" dirty="0" err="1"/>
              <a:t>максимальний</a:t>
            </a:r>
            <a:r>
              <a:rPr lang="ru-RU" dirty="0"/>
              <a:t>, </a:t>
            </a:r>
            <a:r>
              <a:rPr lang="ru-RU" dirty="0" err="1"/>
              <a:t>що</a:t>
            </a:r>
            <a:r>
              <a:rPr lang="ru-RU" dirty="0"/>
              <a:t> </a:t>
            </a:r>
            <a:r>
              <a:rPr lang="ru-RU" dirty="0" err="1"/>
              <a:t>веде</a:t>
            </a:r>
            <a:r>
              <a:rPr lang="ru-RU" dirty="0"/>
              <a:t> до </a:t>
            </a:r>
            <a:r>
              <a:rPr lang="ru-RU" dirty="0" err="1"/>
              <a:t>зростання</a:t>
            </a:r>
            <a:r>
              <a:rPr lang="ru-RU" dirty="0"/>
              <a:t> пульсового </a:t>
            </a:r>
            <a:r>
              <a:rPr lang="ru-RU" dirty="0" err="1"/>
              <a:t>тиску</a:t>
            </a:r>
            <a:r>
              <a:rPr lang="ru-RU" dirty="0"/>
              <a:t>. </a:t>
            </a:r>
            <a:r>
              <a:rPr lang="ru-RU" dirty="0" err="1"/>
              <a:t>Після</a:t>
            </a:r>
            <a:r>
              <a:rPr lang="ru-RU" dirty="0"/>
              <a:t> </a:t>
            </a:r>
            <a:r>
              <a:rPr lang="ru-RU" dirty="0" err="1"/>
              <a:t>адекватної</a:t>
            </a:r>
            <a:r>
              <a:rPr lang="ru-RU" dirty="0"/>
              <a:t> </a:t>
            </a:r>
            <a:r>
              <a:rPr lang="ru-RU" dirty="0" err="1"/>
              <a:t>роботи</a:t>
            </a:r>
            <a:r>
              <a:rPr lang="ru-RU" dirty="0"/>
              <a:t> </a:t>
            </a:r>
            <a:r>
              <a:rPr lang="en-US" dirty="0"/>
              <a:t>AT </a:t>
            </a:r>
            <a:r>
              <a:rPr lang="ru-RU" dirty="0"/>
              <a:t>через 5-10 </a:t>
            </a:r>
            <a:r>
              <a:rPr lang="ru-RU" dirty="0" err="1"/>
              <a:t>хв</a:t>
            </a:r>
            <a:r>
              <a:rPr lang="ru-RU" dirty="0"/>
              <a:t>. </a:t>
            </a:r>
            <a:r>
              <a:rPr lang="ru-RU" dirty="0" err="1"/>
              <a:t>повертається</a:t>
            </a:r>
            <a:r>
              <a:rPr lang="ru-RU" dirty="0"/>
              <a:t> до </a:t>
            </a:r>
            <a:r>
              <a:rPr lang="ru-RU" dirty="0" err="1"/>
              <a:t>норми</a:t>
            </a:r>
            <a:r>
              <a:rPr lang="ru-RU" dirty="0"/>
              <a:t>.</a:t>
            </a:r>
          </a:p>
          <a:p>
            <a:endParaRPr lang="ru-RU" dirty="0"/>
          </a:p>
          <a:p>
            <a:r>
              <a:rPr lang="ru-RU" b="1" i="1" dirty="0" err="1"/>
              <a:t>Зміни</a:t>
            </a:r>
            <a:r>
              <a:rPr lang="ru-RU" b="1" i="1" dirty="0"/>
              <a:t> в </a:t>
            </a:r>
            <a:r>
              <a:rPr lang="ru-RU" b="1" i="1" dirty="0" err="1"/>
              <a:t>кровоносній</a:t>
            </a:r>
            <a:r>
              <a:rPr lang="ru-RU" b="1" i="1" dirty="0"/>
              <a:t> </a:t>
            </a:r>
            <a:r>
              <a:rPr lang="ru-RU" b="1" i="1" dirty="0" err="1"/>
              <a:t>системі</a:t>
            </a:r>
            <a:r>
              <a:rPr lang="ru-RU" dirty="0"/>
              <a:t>. </a:t>
            </a:r>
            <a:r>
              <a:rPr lang="ru-RU" dirty="0" err="1"/>
              <a:t>Під</a:t>
            </a:r>
            <a:r>
              <a:rPr lang="ru-RU" dirty="0"/>
              <a:t> час </a:t>
            </a:r>
            <a:r>
              <a:rPr lang="ru-RU" dirty="0" err="1"/>
              <a:t>роботи</a:t>
            </a:r>
            <a:r>
              <a:rPr lang="ru-RU" dirty="0"/>
              <a:t> </a:t>
            </a:r>
            <a:r>
              <a:rPr lang="ru-RU" dirty="0" err="1"/>
              <a:t>збільшується</a:t>
            </a:r>
            <a:r>
              <a:rPr lang="ru-RU" dirty="0"/>
              <a:t> </a:t>
            </a:r>
            <a:r>
              <a:rPr lang="ru-RU" dirty="0" err="1"/>
              <a:t>об'єм</a:t>
            </a:r>
            <a:r>
              <a:rPr lang="ru-RU" dirty="0"/>
              <a:t> </a:t>
            </a:r>
            <a:r>
              <a:rPr lang="ru-RU" dirty="0" err="1"/>
              <a:t>циркулюючої</a:t>
            </a:r>
            <a:r>
              <a:rPr lang="ru-RU" dirty="0"/>
              <a:t> </a:t>
            </a:r>
            <a:r>
              <a:rPr lang="ru-RU" dirty="0" err="1"/>
              <a:t>крові</a:t>
            </a:r>
            <a:r>
              <a:rPr lang="ru-RU" dirty="0"/>
              <a:t> за </a:t>
            </a:r>
            <a:r>
              <a:rPr lang="ru-RU" dirty="0" err="1"/>
              <a:t>рахунок</a:t>
            </a:r>
            <a:r>
              <a:rPr lang="ru-RU" dirty="0"/>
              <a:t> </a:t>
            </a:r>
            <a:r>
              <a:rPr lang="ru-RU" dirty="0" err="1"/>
              <a:t>виходу</a:t>
            </a:r>
            <a:r>
              <a:rPr lang="ru-RU" dirty="0"/>
              <a:t> </a:t>
            </a:r>
            <a:r>
              <a:rPr lang="ru-RU" dirty="0" err="1"/>
              <a:t>її</a:t>
            </a:r>
            <a:r>
              <a:rPr lang="ru-RU" dirty="0"/>
              <a:t> з депо. За </a:t>
            </a:r>
            <a:r>
              <a:rPr lang="ru-RU" dirty="0" err="1"/>
              <a:t>рахунок</a:t>
            </a:r>
            <a:r>
              <a:rPr lang="ru-RU" dirty="0"/>
              <a:t> </a:t>
            </a:r>
            <a:r>
              <a:rPr lang="ru-RU" dirty="0" err="1"/>
              <a:t>згущення</a:t>
            </a:r>
            <a:r>
              <a:rPr lang="ru-RU" dirty="0"/>
              <a:t> </a:t>
            </a:r>
            <a:r>
              <a:rPr lang="ru-RU" dirty="0" err="1"/>
              <a:t>крові</a:t>
            </a:r>
            <a:r>
              <a:rPr lang="ru-RU" dirty="0"/>
              <a:t> через </a:t>
            </a:r>
            <a:r>
              <a:rPr lang="ru-RU" dirty="0" err="1"/>
              <a:t>потовиділення</a:t>
            </a:r>
            <a:r>
              <a:rPr lang="ru-RU" dirty="0"/>
              <a:t> </a:t>
            </a:r>
            <a:r>
              <a:rPr lang="ru-RU" dirty="0" err="1"/>
              <a:t>спостерігається</a:t>
            </a:r>
            <a:r>
              <a:rPr lang="ru-RU" dirty="0"/>
              <a:t> </a:t>
            </a:r>
            <a:r>
              <a:rPr lang="ru-RU" dirty="0" err="1"/>
              <a:t>еритроцитоз</a:t>
            </a:r>
            <a:r>
              <a:rPr lang="ru-RU" dirty="0"/>
              <a:t>, </a:t>
            </a:r>
            <a:r>
              <a:rPr lang="ru-RU" dirty="0" err="1"/>
              <a:t>міогенний</a:t>
            </a:r>
            <a:r>
              <a:rPr lang="ru-RU" dirty="0"/>
              <a:t> лейкоцитоз (в основному за </a:t>
            </a:r>
            <a:r>
              <a:rPr lang="ru-RU" dirty="0" err="1"/>
              <a:t>рахунок</a:t>
            </a:r>
            <a:r>
              <a:rPr lang="ru-RU" dirty="0"/>
              <a:t> </a:t>
            </a:r>
            <a:r>
              <a:rPr lang="ru-RU" dirty="0" err="1"/>
              <a:t>нейтрофілів</a:t>
            </a:r>
            <a:r>
              <a:rPr lang="ru-RU" dirty="0"/>
              <a:t> і </a:t>
            </a:r>
            <a:r>
              <a:rPr lang="ru-RU" dirty="0" err="1"/>
              <a:t>лімфоцитів</a:t>
            </a:r>
            <a:r>
              <a:rPr lang="ru-RU" dirty="0"/>
              <a:t>). </a:t>
            </a:r>
            <a:r>
              <a:rPr lang="ru-RU" dirty="0" err="1"/>
              <a:t>Підвищується</a:t>
            </a:r>
            <a:r>
              <a:rPr lang="ru-RU" dirty="0"/>
              <a:t> </a:t>
            </a:r>
            <a:r>
              <a:rPr lang="ru-RU" dirty="0" err="1"/>
              <a:t>кислотність</a:t>
            </a:r>
            <a:r>
              <a:rPr lang="ru-RU" dirty="0"/>
              <a:t> </a:t>
            </a:r>
            <a:r>
              <a:rPr lang="ru-RU" dirty="0" err="1"/>
              <a:t>крові</a:t>
            </a:r>
            <a:r>
              <a:rPr lang="ru-RU" dirty="0"/>
              <a:t> за </a:t>
            </a:r>
            <a:r>
              <a:rPr lang="ru-RU" dirty="0" err="1"/>
              <a:t>рахунок</a:t>
            </a:r>
            <a:r>
              <a:rPr lang="ru-RU" dirty="0"/>
              <a:t> </a:t>
            </a:r>
            <a:r>
              <a:rPr lang="ru-RU" dirty="0" err="1"/>
              <a:t>молочної</a:t>
            </a:r>
            <a:r>
              <a:rPr lang="ru-RU" dirty="0"/>
              <a:t> та </a:t>
            </a:r>
            <a:r>
              <a:rPr lang="ru-RU" dirty="0" err="1"/>
              <a:t>піровиноградної</a:t>
            </a:r>
            <a:r>
              <a:rPr lang="ru-RU" dirty="0"/>
              <a:t> кислот.</a:t>
            </a:r>
          </a:p>
        </p:txBody>
      </p:sp>
    </p:spTree>
    <p:extLst>
      <p:ext uri="{BB962C8B-B14F-4D97-AF65-F5344CB8AC3E}">
        <p14:creationId xmlns:p14="http://schemas.microsoft.com/office/powerpoint/2010/main" val="2900796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3" y="0"/>
            <a:ext cx="9082826" cy="618186"/>
          </a:xfrm>
        </p:spPr>
        <p:txBody>
          <a:bodyPr>
            <a:normAutofit/>
          </a:bodyPr>
          <a:lstStyle/>
          <a:p>
            <a:r>
              <a:rPr lang="ru-RU" sz="2400" dirty="0" err="1"/>
              <a:t>Зміни</a:t>
            </a:r>
            <a:r>
              <a:rPr lang="ru-RU" sz="2400" dirty="0"/>
              <a:t> </a:t>
            </a:r>
            <a:r>
              <a:rPr lang="ru-RU" sz="2400" dirty="0" err="1"/>
              <a:t>фізіологічних</a:t>
            </a:r>
            <a:r>
              <a:rPr lang="ru-RU" sz="2400" dirty="0"/>
              <a:t> </a:t>
            </a:r>
            <a:r>
              <a:rPr lang="ru-RU" sz="2400" dirty="0" err="1"/>
              <a:t>процесів</a:t>
            </a:r>
            <a:r>
              <a:rPr lang="ru-RU" sz="2400" dirty="0"/>
              <a:t> </a:t>
            </a:r>
            <a:r>
              <a:rPr lang="ru-RU" sz="2400" dirty="0" err="1"/>
              <a:t>під</a:t>
            </a:r>
            <a:r>
              <a:rPr lang="ru-RU" sz="2400" dirty="0"/>
              <a:t> час </a:t>
            </a:r>
            <a:r>
              <a:rPr lang="ru-RU" sz="2400" dirty="0" err="1"/>
              <a:t>розумової</a:t>
            </a:r>
            <a:r>
              <a:rPr lang="ru-RU" sz="2400" dirty="0"/>
              <a:t> </a:t>
            </a:r>
            <a:r>
              <a:rPr lang="ru-RU" sz="2400" dirty="0" err="1"/>
              <a:t>роботи</a:t>
            </a:r>
            <a:endParaRPr lang="ru-RU" sz="2400" dirty="0"/>
          </a:p>
        </p:txBody>
      </p:sp>
      <p:sp>
        <p:nvSpPr>
          <p:cNvPr id="3" name="Объект 2"/>
          <p:cNvSpPr>
            <a:spLocks noGrp="1"/>
          </p:cNvSpPr>
          <p:nvPr>
            <p:ph idx="1"/>
          </p:nvPr>
        </p:nvSpPr>
        <p:spPr>
          <a:xfrm>
            <a:off x="2589212" y="515155"/>
            <a:ext cx="8915399" cy="6342845"/>
          </a:xfrm>
        </p:spPr>
        <p:txBody>
          <a:bodyPr>
            <a:normAutofit lnSpcReduction="10000"/>
          </a:bodyPr>
          <a:lstStyle/>
          <a:p>
            <a:r>
              <a:rPr lang="ru-RU" b="1" i="1" dirty="0" err="1"/>
              <a:t>Розумова</a:t>
            </a:r>
            <a:r>
              <a:rPr lang="ru-RU" b="1" i="1" dirty="0"/>
              <a:t> </a:t>
            </a:r>
            <a:r>
              <a:rPr lang="ru-RU" b="1" i="1" dirty="0" err="1"/>
              <a:t>праця</a:t>
            </a:r>
            <a:r>
              <a:rPr lang="ru-RU" b="1" i="1" dirty="0"/>
              <a:t> </a:t>
            </a:r>
            <a:r>
              <a:rPr lang="ru-RU" dirty="0"/>
              <a:t>не </a:t>
            </a:r>
            <a:r>
              <a:rPr lang="ru-RU" dirty="0" err="1"/>
              <a:t>пов'язана</a:t>
            </a:r>
            <a:r>
              <a:rPr lang="ru-RU" dirty="0"/>
              <a:t> з </a:t>
            </a:r>
            <a:r>
              <a:rPr lang="ru-RU" dirty="0" err="1"/>
              <a:t>істотною</a:t>
            </a:r>
            <a:r>
              <a:rPr lang="ru-RU" dirty="0"/>
              <a:t> </a:t>
            </a:r>
            <a:r>
              <a:rPr lang="ru-RU" dirty="0" err="1"/>
              <a:t>витратою</a:t>
            </a:r>
            <a:r>
              <a:rPr lang="ru-RU" dirty="0"/>
              <a:t> </a:t>
            </a:r>
            <a:r>
              <a:rPr lang="ru-RU" dirty="0" err="1"/>
              <a:t>енергії</a:t>
            </a:r>
            <a:r>
              <a:rPr lang="ru-RU" dirty="0"/>
              <a:t>. </a:t>
            </a:r>
            <a:r>
              <a:rPr lang="ru-RU" dirty="0" err="1"/>
              <a:t>Це</a:t>
            </a:r>
            <a:r>
              <a:rPr lang="ru-RU" dirty="0"/>
              <a:t> </a:t>
            </a:r>
            <a:r>
              <a:rPr lang="ru-RU" dirty="0" err="1"/>
              <a:t>залежить</a:t>
            </a:r>
            <a:r>
              <a:rPr lang="ru-RU" dirty="0"/>
              <a:t> </a:t>
            </a:r>
            <a:r>
              <a:rPr lang="ru-RU" dirty="0" err="1"/>
              <a:t>від</a:t>
            </a:r>
            <a:r>
              <a:rPr lang="ru-RU" dirty="0"/>
              <a:t> того, </a:t>
            </a:r>
            <a:r>
              <a:rPr lang="ru-RU" dirty="0" err="1"/>
              <a:t>що</a:t>
            </a:r>
            <a:r>
              <a:rPr lang="ru-RU" dirty="0"/>
              <a:t> </a:t>
            </a:r>
            <a:r>
              <a:rPr lang="ru-RU" dirty="0" err="1"/>
              <a:t>маса</a:t>
            </a:r>
            <a:r>
              <a:rPr lang="ru-RU" dirty="0"/>
              <a:t> </a:t>
            </a:r>
            <a:r>
              <a:rPr lang="ru-RU" dirty="0" err="1"/>
              <a:t>нервової</a:t>
            </a:r>
            <a:r>
              <a:rPr lang="ru-RU" dirty="0"/>
              <a:t> </a:t>
            </a:r>
            <a:r>
              <a:rPr lang="ru-RU" dirty="0" err="1"/>
              <a:t>системи</a:t>
            </a:r>
            <a:r>
              <a:rPr lang="ru-RU" dirty="0"/>
              <a:t> </a:t>
            </a:r>
            <a:r>
              <a:rPr lang="ru-RU" dirty="0" err="1"/>
              <a:t>складає</a:t>
            </a:r>
            <a:r>
              <a:rPr lang="ru-RU" dirty="0"/>
              <a:t> </a:t>
            </a:r>
            <a:r>
              <a:rPr lang="ru-RU" dirty="0" err="1"/>
              <a:t>всього</a:t>
            </a:r>
            <a:r>
              <a:rPr lang="ru-RU" dirty="0"/>
              <a:t> 3% </a:t>
            </a:r>
            <a:r>
              <a:rPr lang="ru-RU" dirty="0" err="1"/>
              <a:t>загальної</a:t>
            </a:r>
            <a:r>
              <a:rPr lang="ru-RU" dirty="0"/>
              <a:t> </a:t>
            </a:r>
            <a:r>
              <a:rPr lang="ru-RU" dirty="0" err="1"/>
              <a:t>маси</a:t>
            </a:r>
            <a:r>
              <a:rPr lang="ru-RU" dirty="0"/>
              <a:t> </a:t>
            </a:r>
            <a:r>
              <a:rPr lang="ru-RU" dirty="0" err="1"/>
              <a:t>тіла</a:t>
            </a:r>
            <a:r>
              <a:rPr lang="ru-RU" dirty="0"/>
              <a:t>, а </a:t>
            </a:r>
            <a:r>
              <a:rPr lang="ru-RU" dirty="0" err="1"/>
              <a:t>головна</a:t>
            </a:r>
            <a:r>
              <a:rPr lang="ru-RU" dirty="0"/>
              <a:t> </a:t>
            </a:r>
            <a:r>
              <a:rPr lang="ru-RU" dirty="0" err="1"/>
              <a:t>відмінність</a:t>
            </a:r>
            <a:r>
              <a:rPr lang="ru-RU" dirty="0"/>
              <a:t> </a:t>
            </a:r>
            <a:r>
              <a:rPr lang="ru-RU" dirty="0" err="1"/>
              <a:t>полягає</a:t>
            </a:r>
            <a:r>
              <a:rPr lang="ru-RU" dirty="0"/>
              <a:t> в тому, </a:t>
            </a:r>
            <a:r>
              <a:rPr lang="ru-RU" dirty="0" err="1"/>
              <a:t>що</a:t>
            </a:r>
            <a:r>
              <a:rPr lang="ru-RU" dirty="0"/>
              <a:t> при </a:t>
            </a:r>
            <a:r>
              <a:rPr lang="ru-RU" dirty="0" err="1"/>
              <a:t>розумовій</a:t>
            </a:r>
            <a:r>
              <a:rPr lang="ru-RU" dirty="0"/>
              <a:t> </a:t>
            </a:r>
            <a:r>
              <a:rPr lang="ru-RU" dirty="0" err="1"/>
              <a:t>праці</a:t>
            </a:r>
            <a:r>
              <a:rPr lang="ru-RU" dirty="0"/>
              <a:t> </a:t>
            </a:r>
            <a:r>
              <a:rPr lang="ru-RU" dirty="0" err="1"/>
              <a:t>інтенсивно</a:t>
            </a:r>
            <a:r>
              <a:rPr lang="ru-RU" dirty="0"/>
              <a:t> </a:t>
            </a:r>
            <a:r>
              <a:rPr lang="ru-RU" dirty="0" err="1"/>
              <a:t>витрачається</a:t>
            </a:r>
            <a:r>
              <a:rPr lang="ru-RU" dirty="0"/>
              <a:t> </a:t>
            </a:r>
            <a:r>
              <a:rPr lang="ru-RU" dirty="0" err="1"/>
              <a:t>нервова</a:t>
            </a:r>
            <a:r>
              <a:rPr lang="ru-RU" dirty="0"/>
              <a:t> </a:t>
            </a:r>
            <a:r>
              <a:rPr lang="ru-RU" dirty="0" err="1"/>
              <a:t>енергія</a:t>
            </a:r>
            <a:r>
              <a:rPr lang="ru-RU" dirty="0"/>
              <a:t>. </a:t>
            </a:r>
            <a:r>
              <a:rPr lang="ru-RU" dirty="0" err="1"/>
              <a:t>Підвищення</a:t>
            </a:r>
            <a:r>
              <a:rPr lang="ru-RU" dirty="0"/>
              <a:t> </a:t>
            </a:r>
            <a:r>
              <a:rPr lang="ru-RU" dirty="0" err="1"/>
              <a:t>загального</a:t>
            </a:r>
            <a:r>
              <a:rPr lang="ru-RU" dirty="0"/>
              <a:t> </a:t>
            </a:r>
            <a:r>
              <a:rPr lang="ru-RU" dirty="0" err="1"/>
              <a:t>обміну</a:t>
            </a:r>
            <a:r>
              <a:rPr lang="ru-RU" dirty="0"/>
              <a:t> не </a:t>
            </a:r>
            <a:r>
              <a:rPr lang="ru-RU" dirty="0" err="1"/>
              <a:t>перевищує</a:t>
            </a:r>
            <a:r>
              <a:rPr lang="ru-RU" dirty="0"/>
              <a:t> 10-15%, </a:t>
            </a:r>
            <a:r>
              <a:rPr lang="ru-RU" dirty="0" err="1"/>
              <a:t>хоча</a:t>
            </a:r>
            <a:r>
              <a:rPr lang="ru-RU" dirty="0"/>
              <a:t> </a:t>
            </a:r>
            <a:r>
              <a:rPr lang="ru-RU" dirty="0" err="1"/>
              <a:t>обмінні</a:t>
            </a:r>
            <a:r>
              <a:rPr lang="ru-RU" dirty="0"/>
              <a:t> </a:t>
            </a:r>
            <a:r>
              <a:rPr lang="ru-RU" dirty="0" err="1"/>
              <a:t>процеси</a:t>
            </a:r>
            <a:r>
              <a:rPr lang="ru-RU" dirty="0"/>
              <a:t> в </a:t>
            </a:r>
            <a:r>
              <a:rPr lang="ru-RU" dirty="0" err="1"/>
              <a:t>мозку</a:t>
            </a:r>
            <a:r>
              <a:rPr lang="ru-RU" dirty="0"/>
              <a:t> </a:t>
            </a:r>
            <a:r>
              <a:rPr lang="ru-RU" dirty="0" err="1"/>
              <a:t>протікають</a:t>
            </a:r>
            <a:r>
              <a:rPr lang="ru-RU" dirty="0"/>
              <a:t> </a:t>
            </a:r>
            <a:r>
              <a:rPr lang="ru-RU" dirty="0" err="1"/>
              <a:t>дуже</a:t>
            </a:r>
            <a:r>
              <a:rPr lang="ru-RU" dirty="0"/>
              <a:t> </a:t>
            </a:r>
            <a:r>
              <a:rPr lang="ru-RU" dirty="0" err="1"/>
              <a:t>інтенсивно</a:t>
            </a:r>
            <a:r>
              <a:rPr lang="ru-RU" dirty="0"/>
              <a:t>. </a:t>
            </a:r>
            <a:r>
              <a:rPr lang="ru-RU" dirty="0" err="1"/>
              <a:t>Також</a:t>
            </a:r>
            <a:r>
              <a:rPr lang="ru-RU" dirty="0"/>
              <a:t> </a:t>
            </a:r>
            <a:r>
              <a:rPr lang="ru-RU" dirty="0" err="1"/>
              <a:t>незначні</a:t>
            </a:r>
            <a:r>
              <a:rPr lang="ru-RU" dirty="0"/>
              <a:t> та </a:t>
            </a:r>
            <a:r>
              <a:rPr lang="ru-RU" dirty="0" err="1"/>
              <a:t>непостійні</a:t>
            </a:r>
            <a:r>
              <a:rPr lang="ru-RU" dirty="0"/>
              <a:t> </a:t>
            </a:r>
            <a:r>
              <a:rPr lang="ru-RU" dirty="0" err="1"/>
              <a:t>зміни</a:t>
            </a:r>
            <a:r>
              <a:rPr lang="ru-RU" dirty="0"/>
              <a:t> в </a:t>
            </a:r>
            <a:r>
              <a:rPr lang="ru-RU" dirty="0" err="1"/>
              <a:t>крові</a:t>
            </a:r>
            <a:r>
              <a:rPr lang="ru-RU" dirty="0"/>
              <a:t>: </a:t>
            </a:r>
            <a:r>
              <a:rPr lang="ru-RU" dirty="0" err="1"/>
              <a:t>спостерігається</a:t>
            </a:r>
            <a:r>
              <a:rPr lang="ru-RU" dirty="0"/>
              <a:t> </a:t>
            </a:r>
            <a:r>
              <a:rPr lang="ru-RU" dirty="0" err="1"/>
              <a:t>деяке</a:t>
            </a:r>
            <a:r>
              <a:rPr lang="ru-RU" dirty="0"/>
              <a:t> </a:t>
            </a:r>
            <a:r>
              <a:rPr lang="ru-RU" dirty="0" err="1"/>
              <a:t>зменшення</a:t>
            </a:r>
            <a:r>
              <a:rPr lang="ru-RU" dirty="0"/>
              <a:t> </a:t>
            </a:r>
            <a:r>
              <a:rPr lang="ru-RU" dirty="0" err="1"/>
              <a:t>вмісту</a:t>
            </a:r>
            <a:r>
              <a:rPr lang="ru-RU" dirty="0"/>
              <a:t> </a:t>
            </a:r>
            <a:r>
              <a:rPr lang="ru-RU" dirty="0" err="1"/>
              <a:t>цукру</a:t>
            </a:r>
            <a:r>
              <a:rPr lang="ru-RU" dirty="0"/>
              <a:t>, </a:t>
            </a:r>
            <a:r>
              <a:rPr lang="ru-RU" dirty="0" err="1"/>
              <a:t>збільшення</a:t>
            </a:r>
            <a:r>
              <a:rPr lang="ru-RU" dirty="0"/>
              <a:t> </a:t>
            </a:r>
            <a:r>
              <a:rPr lang="ru-RU" dirty="0" err="1"/>
              <a:t>кількості</a:t>
            </a:r>
            <a:r>
              <a:rPr lang="ru-RU" dirty="0"/>
              <a:t> </a:t>
            </a:r>
            <a:r>
              <a:rPr lang="ru-RU" dirty="0" err="1"/>
              <a:t>органічного</a:t>
            </a:r>
            <a:r>
              <a:rPr lang="ru-RU" dirty="0"/>
              <a:t> фосфору, холестерину, креатину, </a:t>
            </a:r>
            <a:r>
              <a:rPr lang="ru-RU" dirty="0" err="1"/>
              <a:t>пониження</a:t>
            </a:r>
            <a:r>
              <a:rPr lang="ru-RU" dirty="0"/>
              <a:t> </a:t>
            </a:r>
            <a:r>
              <a:rPr lang="ru-RU" dirty="0" err="1"/>
              <a:t>лужних</a:t>
            </a:r>
            <a:r>
              <a:rPr lang="ru-RU" dirty="0"/>
              <a:t> </a:t>
            </a:r>
            <a:r>
              <a:rPr lang="ru-RU" dirty="0" err="1"/>
              <a:t>резервів</a:t>
            </a:r>
            <a:r>
              <a:rPr lang="ru-RU" dirty="0"/>
              <a:t>. Тому </a:t>
            </a:r>
            <a:r>
              <a:rPr lang="ru-RU" dirty="0" err="1"/>
              <a:t>заданими</a:t>
            </a:r>
            <a:r>
              <a:rPr lang="ru-RU" dirty="0"/>
              <a:t> </a:t>
            </a:r>
            <a:r>
              <a:rPr lang="ru-RU" dirty="0" err="1"/>
              <a:t>показниками</a:t>
            </a:r>
            <a:r>
              <a:rPr lang="ru-RU" dirty="0"/>
              <a:t> та </a:t>
            </a:r>
            <a:r>
              <a:rPr lang="ru-RU" dirty="0" err="1"/>
              <a:t>енергетичними</a:t>
            </a:r>
            <a:r>
              <a:rPr lang="ru-RU" dirty="0"/>
              <a:t> </a:t>
            </a:r>
            <a:r>
              <a:rPr lang="ru-RU" dirty="0" err="1"/>
              <a:t>витратами</a:t>
            </a:r>
            <a:r>
              <a:rPr lang="ru-RU" dirty="0"/>
              <a:t> </a:t>
            </a:r>
            <a:r>
              <a:rPr lang="ru-RU" dirty="0" err="1"/>
              <a:t>судити</a:t>
            </a:r>
            <a:r>
              <a:rPr lang="ru-RU" dirty="0"/>
              <a:t> про </a:t>
            </a:r>
            <a:r>
              <a:rPr lang="ru-RU" dirty="0" err="1"/>
              <a:t>інтенсивність</a:t>
            </a:r>
            <a:r>
              <a:rPr lang="ru-RU" dirty="0"/>
              <a:t> </a:t>
            </a:r>
            <a:r>
              <a:rPr lang="ru-RU" dirty="0" err="1"/>
              <a:t>розумової</a:t>
            </a:r>
            <a:r>
              <a:rPr lang="ru-RU" dirty="0"/>
              <a:t> </a:t>
            </a:r>
            <a:r>
              <a:rPr lang="ru-RU" dirty="0" err="1"/>
              <a:t>роботи</a:t>
            </a:r>
            <a:r>
              <a:rPr lang="ru-RU" dirty="0"/>
              <a:t> </a:t>
            </a:r>
            <a:r>
              <a:rPr lang="ru-RU" dirty="0" err="1"/>
              <a:t>неможливо</a:t>
            </a:r>
            <a:r>
              <a:rPr lang="ru-RU" dirty="0"/>
              <a:t> і для </a:t>
            </a:r>
            <a:r>
              <a:rPr lang="ru-RU" dirty="0" err="1"/>
              <a:t>цього</a:t>
            </a:r>
            <a:r>
              <a:rPr lang="ru-RU" dirty="0"/>
              <a:t> </a:t>
            </a:r>
            <a:r>
              <a:rPr lang="ru-RU" dirty="0" err="1"/>
              <a:t>застосовують</a:t>
            </a:r>
            <a:r>
              <a:rPr lang="ru-RU" dirty="0"/>
              <a:t> </a:t>
            </a:r>
            <a:r>
              <a:rPr lang="ru-RU" dirty="0" err="1"/>
              <a:t>різні</a:t>
            </a:r>
            <a:r>
              <a:rPr lang="ru-RU" dirty="0"/>
              <a:t> </a:t>
            </a:r>
            <a:r>
              <a:rPr lang="ru-RU" dirty="0" err="1"/>
              <a:t>тонкі</a:t>
            </a:r>
            <a:r>
              <a:rPr lang="ru-RU" dirty="0"/>
              <a:t> та </a:t>
            </a:r>
            <a:r>
              <a:rPr lang="ru-RU" dirty="0" err="1"/>
              <a:t>складні</a:t>
            </a:r>
            <a:r>
              <a:rPr lang="ru-RU" dirty="0"/>
              <a:t> </a:t>
            </a:r>
            <a:r>
              <a:rPr lang="ru-RU" dirty="0" err="1"/>
              <a:t>методи</a:t>
            </a:r>
            <a:r>
              <a:rPr lang="ru-RU" dirty="0"/>
              <a:t>, </a:t>
            </a:r>
            <a:r>
              <a:rPr lang="ru-RU" dirty="0" err="1"/>
              <a:t>які</a:t>
            </a:r>
            <a:r>
              <a:rPr lang="ru-RU" dirty="0"/>
              <a:t> </a:t>
            </a:r>
            <a:r>
              <a:rPr lang="ru-RU" dirty="0" err="1"/>
              <a:t>дозволяють</a:t>
            </a:r>
            <a:r>
              <a:rPr lang="ru-RU" dirty="0"/>
              <a:t> </a:t>
            </a:r>
            <a:r>
              <a:rPr lang="ru-RU" dirty="0" err="1"/>
              <a:t>враховувати</a:t>
            </a:r>
            <a:r>
              <a:rPr lang="ru-RU" dirty="0"/>
              <a:t> </a:t>
            </a:r>
            <a:r>
              <a:rPr lang="ru-RU" dirty="0" err="1"/>
              <a:t>фізіологічні</a:t>
            </a:r>
            <a:r>
              <a:rPr lang="ru-RU" dirty="0"/>
              <a:t> </a:t>
            </a:r>
            <a:r>
              <a:rPr lang="ru-RU" dirty="0" err="1"/>
              <a:t>зміни</a:t>
            </a:r>
            <a:r>
              <a:rPr lang="ru-RU" dirty="0"/>
              <a:t> в </a:t>
            </a:r>
            <a:r>
              <a:rPr lang="ru-RU" dirty="0" err="1"/>
              <a:t>центральній</a:t>
            </a:r>
            <a:r>
              <a:rPr lang="ru-RU" dirty="0"/>
              <a:t> </a:t>
            </a:r>
            <a:r>
              <a:rPr lang="ru-RU" dirty="0" err="1"/>
              <a:t>нервовій</a:t>
            </a:r>
            <a:r>
              <a:rPr lang="ru-RU" dirty="0"/>
              <a:t> </a:t>
            </a:r>
            <a:r>
              <a:rPr lang="ru-RU" dirty="0" err="1"/>
              <a:t>системі</a:t>
            </a:r>
            <a:r>
              <a:rPr lang="ru-RU" dirty="0"/>
              <a:t> (</a:t>
            </a:r>
            <a:r>
              <a:rPr lang="ru-RU" dirty="0" err="1"/>
              <a:t>прихований</a:t>
            </a:r>
            <a:r>
              <a:rPr lang="ru-RU" dirty="0"/>
              <a:t> </a:t>
            </a:r>
            <a:r>
              <a:rPr lang="ru-RU" dirty="0" err="1"/>
              <a:t>період</a:t>
            </a:r>
            <a:r>
              <a:rPr lang="ru-RU" dirty="0"/>
              <a:t> </a:t>
            </a:r>
            <a:r>
              <a:rPr lang="ru-RU" dirty="0" err="1"/>
              <a:t>рухової</a:t>
            </a:r>
            <a:r>
              <a:rPr lang="ru-RU" dirty="0"/>
              <a:t> </a:t>
            </a:r>
            <a:r>
              <a:rPr lang="ru-RU" dirty="0" err="1"/>
              <a:t>реакції</a:t>
            </a:r>
            <a:r>
              <a:rPr lang="ru-RU" dirty="0"/>
              <a:t>, </a:t>
            </a:r>
            <a:r>
              <a:rPr lang="ru-RU" dirty="0" err="1"/>
              <a:t>стійкість</a:t>
            </a:r>
            <a:r>
              <a:rPr lang="ru-RU" dirty="0"/>
              <a:t> </a:t>
            </a:r>
            <a:r>
              <a:rPr lang="ru-RU" dirty="0" err="1"/>
              <a:t>уваги</a:t>
            </a:r>
            <a:r>
              <a:rPr lang="ru-RU" dirty="0"/>
              <a:t>, </a:t>
            </a:r>
            <a:r>
              <a:rPr lang="ru-RU" dirty="0" err="1"/>
              <a:t>електроенцефалографія</a:t>
            </a:r>
            <a:r>
              <a:rPr lang="ru-RU" dirty="0"/>
              <a:t> та </a:t>
            </a:r>
            <a:r>
              <a:rPr lang="ru-RU" dirty="0" err="1"/>
              <a:t>ін</a:t>
            </a:r>
            <a:r>
              <a:rPr lang="ru-RU" dirty="0"/>
              <a:t>.).</a:t>
            </a:r>
          </a:p>
          <a:p>
            <a:endParaRPr lang="ru-RU" dirty="0"/>
          </a:p>
          <a:p>
            <a:r>
              <a:rPr lang="ru-RU" dirty="0" err="1"/>
              <a:t>Механізація</a:t>
            </a:r>
            <a:r>
              <a:rPr lang="ru-RU" dirty="0"/>
              <a:t> та </a:t>
            </a:r>
            <a:r>
              <a:rPr lang="ru-RU" dirty="0" err="1"/>
              <a:t>автоматизація</a:t>
            </a:r>
            <a:r>
              <a:rPr lang="ru-RU" dirty="0"/>
              <a:t> </a:t>
            </a:r>
            <a:r>
              <a:rPr lang="ru-RU" dirty="0" err="1"/>
              <a:t>виробництва</a:t>
            </a:r>
            <a:r>
              <a:rPr lang="ru-RU" dirty="0"/>
              <a:t>, </a:t>
            </a:r>
            <a:r>
              <a:rPr lang="ru-RU" dirty="0" err="1"/>
              <a:t>впровадження</a:t>
            </a:r>
            <a:r>
              <a:rPr lang="ru-RU" dirty="0"/>
              <a:t> </a:t>
            </a:r>
            <a:r>
              <a:rPr lang="ru-RU" dirty="0" err="1"/>
              <a:t>пультів</a:t>
            </a:r>
            <a:r>
              <a:rPr lang="ru-RU" dirty="0"/>
              <a:t> </a:t>
            </a:r>
            <a:r>
              <a:rPr lang="ru-RU" dirty="0" err="1"/>
              <a:t>управління</a:t>
            </a:r>
            <a:r>
              <a:rPr lang="ru-RU" dirty="0"/>
              <a:t>, </a:t>
            </a:r>
            <a:r>
              <a:rPr lang="ru-RU" dirty="0" err="1"/>
              <a:t>автоматичних</a:t>
            </a:r>
            <a:r>
              <a:rPr lang="ru-RU" dirty="0"/>
              <a:t> </a:t>
            </a:r>
            <a:r>
              <a:rPr lang="ru-RU" dirty="0" err="1"/>
              <a:t>ліній</a:t>
            </a:r>
            <a:r>
              <a:rPr lang="ru-RU" dirty="0"/>
              <a:t>, </a:t>
            </a:r>
            <a:r>
              <a:rPr lang="ru-RU" dirty="0" err="1"/>
              <a:t>електронно-обчислювальної</a:t>
            </a:r>
            <a:r>
              <a:rPr lang="ru-RU" dirty="0"/>
              <a:t> </a:t>
            </a:r>
            <a:r>
              <a:rPr lang="ru-RU" dirty="0" err="1"/>
              <a:t>техніки</a:t>
            </a:r>
            <a:r>
              <a:rPr lang="ru-RU" dirty="0"/>
              <a:t> внесли </a:t>
            </a:r>
            <a:r>
              <a:rPr lang="ru-RU" dirty="0" err="1"/>
              <a:t>корінні</a:t>
            </a:r>
            <a:r>
              <a:rPr lang="ru-RU" dirty="0"/>
              <a:t> </a:t>
            </a:r>
            <a:r>
              <a:rPr lang="ru-RU" dirty="0" err="1"/>
              <a:t>зміни</a:t>
            </a:r>
            <a:r>
              <a:rPr lang="ru-RU" dirty="0"/>
              <a:t> в характер </a:t>
            </a:r>
            <a:r>
              <a:rPr lang="ru-RU" dirty="0" err="1"/>
              <a:t>фізіологічних</a:t>
            </a:r>
            <a:r>
              <a:rPr lang="ru-RU" dirty="0"/>
              <a:t> </a:t>
            </a:r>
            <a:r>
              <a:rPr lang="ru-RU" dirty="0" err="1"/>
              <a:t>реакцій</a:t>
            </a:r>
            <a:r>
              <a:rPr lang="ru-RU" dirty="0"/>
              <a:t> </a:t>
            </a:r>
            <a:r>
              <a:rPr lang="ru-RU" dirty="0" err="1"/>
              <a:t>працюючих</a:t>
            </a:r>
            <a:r>
              <a:rPr lang="ru-RU" dirty="0"/>
              <a:t>, </a:t>
            </a:r>
            <a:r>
              <a:rPr lang="ru-RU" dirty="0" err="1"/>
              <a:t>значно</a:t>
            </a:r>
            <a:r>
              <a:rPr lang="ru-RU" dirty="0"/>
              <a:t> </a:t>
            </a:r>
            <a:r>
              <a:rPr lang="ru-RU" dirty="0" err="1"/>
              <a:t>збільшивши</a:t>
            </a:r>
            <a:r>
              <a:rPr lang="ru-RU" dirty="0"/>
              <a:t> роль </a:t>
            </a:r>
            <a:r>
              <a:rPr lang="ru-RU" dirty="0" err="1"/>
              <a:t>нервово-психічної</a:t>
            </a:r>
            <a:r>
              <a:rPr lang="ru-RU" dirty="0"/>
              <a:t> та </a:t>
            </a:r>
            <a:r>
              <a:rPr lang="ru-RU" dirty="0" err="1"/>
              <a:t>розумової</a:t>
            </a:r>
            <a:r>
              <a:rPr lang="ru-RU" dirty="0"/>
              <a:t> </a:t>
            </a:r>
            <a:r>
              <a:rPr lang="ru-RU" dirty="0" err="1"/>
              <a:t>діяльності</a:t>
            </a:r>
            <a:r>
              <a:rPr lang="ru-RU" dirty="0"/>
              <a:t>. </a:t>
            </a:r>
            <a:r>
              <a:rPr lang="ru-RU" dirty="0" err="1"/>
              <a:t>Багато</a:t>
            </a:r>
            <a:r>
              <a:rPr lang="ru-RU" dirty="0"/>
              <a:t> </a:t>
            </a:r>
            <a:r>
              <a:rPr lang="ru-RU" dirty="0" err="1"/>
              <a:t>професій</a:t>
            </a:r>
            <a:r>
              <a:rPr lang="ru-RU" dirty="0"/>
              <a:t> у </a:t>
            </a:r>
            <a:r>
              <a:rPr lang="ru-RU" dirty="0" err="1"/>
              <a:t>сучасному</a:t>
            </a:r>
            <a:r>
              <a:rPr lang="ru-RU" dirty="0"/>
              <a:t> </a:t>
            </a:r>
            <a:r>
              <a:rPr lang="ru-RU" dirty="0" err="1"/>
              <a:t>виробництві</a:t>
            </a:r>
            <a:r>
              <a:rPr lang="ru-RU" dirty="0"/>
              <a:t> </a:t>
            </a:r>
            <a:r>
              <a:rPr lang="ru-RU" dirty="0" err="1"/>
              <a:t>стають</a:t>
            </a:r>
            <a:r>
              <a:rPr lang="ru-RU" dirty="0"/>
              <a:t> по </a:t>
            </a:r>
            <a:r>
              <a:rPr lang="ru-RU" dirty="0" err="1"/>
              <a:t>суті</a:t>
            </a:r>
            <a:r>
              <a:rPr lang="ru-RU" dirty="0"/>
              <a:t> </a:t>
            </a:r>
            <a:r>
              <a:rPr lang="ru-RU" dirty="0" err="1"/>
              <a:t>професіями</a:t>
            </a:r>
            <a:r>
              <a:rPr lang="ru-RU" dirty="0"/>
              <a:t> </a:t>
            </a:r>
            <a:r>
              <a:rPr lang="ru-RU" dirty="0" err="1"/>
              <a:t>розумової</a:t>
            </a:r>
            <a:r>
              <a:rPr lang="ru-RU" dirty="0"/>
              <a:t> </a:t>
            </a:r>
            <a:r>
              <a:rPr lang="ru-RU" dirty="0" err="1"/>
              <a:t>праці</a:t>
            </a:r>
            <a:r>
              <a:rPr lang="ru-RU" dirty="0"/>
              <a:t>. Диспетчерам </a:t>
            </a:r>
            <a:r>
              <a:rPr lang="ru-RU" dirty="0" err="1"/>
              <a:t>аеродромів</a:t>
            </a:r>
            <a:r>
              <a:rPr lang="ru-RU" dirty="0"/>
              <a:t>, </a:t>
            </a:r>
            <a:r>
              <a:rPr lang="ru-RU" dirty="0" err="1"/>
              <a:t>залізничних</a:t>
            </a:r>
            <a:r>
              <a:rPr lang="ru-RU" dirty="0"/>
              <a:t> </a:t>
            </a:r>
            <a:r>
              <a:rPr lang="ru-RU" dirty="0" err="1"/>
              <a:t>вокзалів</a:t>
            </a:r>
            <a:r>
              <a:rPr lang="ru-RU" dirty="0"/>
              <a:t>, операторам пульта </a:t>
            </a:r>
            <a:r>
              <a:rPr lang="ru-RU" dirty="0" err="1"/>
              <a:t>управління</a:t>
            </a:r>
            <a:r>
              <a:rPr lang="ru-RU" dirty="0"/>
              <a:t> </a:t>
            </a:r>
            <a:r>
              <a:rPr lang="ru-RU" dirty="0" err="1"/>
              <a:t>енергосистемами</a:t>
            </a:r>
            <a:r>
              <a:rPr lang="ru-RU" dirty="0"/>
              <a:t>, </a:t>
            </a:r>
            <a:r>
              <a:rPr lang="ru-RU" dirty="0" err="1"/>
              <a:t>автоматичними</a:t>
            </a:r>
            <a:r>
              <a:rPr lang="ru-RU" dirty="0"/>
              <a:t> </a:t>
            </a:r>
            <a:r>
              <a:rPr lang="ru-RU" dirty="0" err="1"/>
              <a:t>лініями</a:t>
            </a:r>
            <a:r>
              <a:rPr lang="ru-RU" dirty="0"/>
              <a:t> </a:t>
            </a:r>
            <a:r>
              <a:rPr lang="ru-RU" dirty="0" err="1"/>
              <a:t>потрібно</a:t>
            </a:r>
            <a:r>
              <a:rPr lang="ru-RU" dirty="0"/>
              <a:t> в короткий </a:t>
            </a:r>
            <a:r>
              <a:rPr lang="ru-RU" dirty="0" err="1"/>
              <a:t>термін</a:t>
            </a:r>
            <a:r>
              <a:rPr lang="ru-RU" dirty="0"/>
              <a:t> </a:t>
            </a:r>
            <a:r>
              <a:rPr lang="ru-RU" dirty="0" err="1"/>
              <a:t>справлятися</a:t>
            </a:r>
            <a:r>
              <a:rPr lang="ru-RU" dirty="0"/>
              <a:t> з великим потоком </a:t>
            </a:r>
            <a:r>
              <a:rPr lang="ru-RU" dirty="0" err="1"/>
              <a:t>одержаної</a:t>
            </a:r>
            <a:r>
              <a:rPr lang="ru-RU" dirty="0"/>
              <a:t> </a:t>
            </a:r>
            <a:r>
              <a:rPr lang="ru-RU" dirty="0" err="1"/>
              <a:t>інформації</a:t>
            </a:r>
            <a:r>
              <a:rPr lang="ru-RU" dirty="0"/>
              <a:t>, </a:t>
            </a:r>
            <a:r>
              <a:rPr lang="ru-RU" dirty="0" err="1"/>
              <a:t>швидко</a:t>
            </a:r>
            <a:r>
              <a:rPr lang="ru-RU" dirty="0"/>
              <a:t> </a:t>
            </a:r>
            <a:r>
              <a:rPr lang="ru-RU" dirty="0" err="1"/>
              <a:t>реагувати</a:t>
            </a:r>
            <a:r>
              <a:rPr lang="ru-RU" dirty="0"/>
              <a:t> на </a:t>
            </a:r>
            <a:r>
              <a:rPr lang="ru-RU" dirty="0" err="1"/>
              <a:t>неї</a:t>
            </a:r>
            <a:r>
              <a:rPr lang="ru-RU" dirty="0"/>
              <a:t> та </a:t>
            </a:r>
            <a:r>
              <a:rPr lang="ru-RU" dirty="0" err="1"/>
              <a:t>приймати</a:t>
            </a:r>
            <a:r>
              <a:rPr lang="ru-RU" dirty="0"/>
              <a:t> </a:t>
            </a:r>
            <a:r>
              <a:rPr lang="ru-RU" dirty="0" err="1"/>
              <a:t>необхідні</a:t>
            </a:r>
            <a:r>
              <a:rPr lang="ru-RU" dirty="0"/>
              <a:t> </a:t>
            </a:r>
            <a:r>
              <a:rPr lang="ru-RU" dirty="0" err="1"/>
              <a:t>рішення</a:t>
            </a:r>
            <a:r>
              <a:rPr lang="ru-RU" dirty="0"/>
              <a:t>.</a:t>
            </a:r>
          </a:p>
        </p:txBody>
      </p:sp>
    </p:spTree>
    <p:extLst>
      <p:ext uri="{BB962C8B-B14F-4D97-AF65-F5344CB8AC3E}">
        <p14:creationId xmlns:p14="http://schemas.microsoft.com/office/powerpoint/2010/main" val="1525032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b="1" i="1" dirty="0" err="1"/>
              <a:t>Працездатність</a:t>
            </a:r>
            <a:r>
              <a:rPr lang="ru-RU" dirty="0"/>
              <a:t> – </a:t>
            </a:r>
            <a:r>
              <a:rPr lang="ru-RU" dirty="0" err="1"/>
              <a:t>здатність</a:t>
            </a:r>
            <a:r>
              <a:rPr lang="ru-RU" dirty="0"/>
              <a:t> </a:t>
            </a:r>
            <a:r>
              <a:rPr lang="ru-RU" dirty="0" err="1"/>
              <a:t>людини</a:t>
            </a:r>
            <a:r>
              <a:rPr lang="ru-RU" dirty="0"/>
              <a:t> до </a:t>
            </a:r>
            <a:r>
              <a:rPr lang="ru-RU" dirty="0" err="1"/>
              <a:t>тривалого</a:t>
            </a:r>
            <a:r>
              <a:rPr lang="ru-RU" dirty="0"/>
              <a:t> </a:t>
            </a:r>
            <a:r>
              <a:rPr lang="ru-RU" dirty="0" err="1"/>
              <a:t>виконання</a:t>
            </a:r>
            <a:r>
              <a:rPr lang="ru-RU" dirty="0"/>
              <a:t> </a:t>
            </a:r>
            <a:r>
              <a:rPr lang="ru-RU" dirty="0" err="1"/>
              <a:t>праці</a:t>
            </a:r>
            <a:r>
              <a:rPr lang="ru-RU" dirty="0"/>
              <a:t> без </a:t>
            </a:r>
            <a:r>
              <a:rPr lang="ru-RU" dirty="0" err="1"/>
              <a:t>зниження</a:t>
            </a:r>
            <a:r>
              <a:rPr lang="ru-RU" dirty="0"/>
              <a:t> </a:t>
            </a:r>
            <a:r>
              <a:rPr lang="ru-RU" dirty="0" err="1"/>
              <a:t>якісних</a:t>
            </a:r>
            <a:r>
              <a:rPr lang="ru-RU" dirty="0"/>
              <a:t> та </a:t>
            </a:r>
            <a:r>
              <a:rPr lang="ru-RU" dirty="0" err="1"/>
              <a:t>кількісних</a:t>
            </a:r>
            <a:r>
              <a:rPr lang="ru-RU" dirty="0"/>
              <a:t> </a:t>
            </a:r>
            <a:r>
              <a:rPr lang="ru-RU" dirty="0" err="1"/>
              <a:t>показників</a:t>
            </a:r>
            <a:r>
              <a:rPr lang="ru-RU" dirty="0"/>
              <a:t> (з </a:t>
            </a:r>
            <a:r>
              <a:rPr lang="ru-RU" dirty="0" err="1"/>
              <a:t>високою</a:t>
            </a:r>
            <a:r>
              <a:rPr lang="ru-RU" dirty="0"/>
              <a:t> </a:t>
            </a:r>
            <a:r>
              <a:rPr lang="ru-RU" dirty="0" err="1"/>
              <a:t>продуктивністю</a:t>
            </a:r>
            <a:r>
              <a:rPr lang="ru-RU" dirty="0"/>
              <a:t> </a:t>
            </a:r>
            <a:r>
              <a:rPr lang="ru-RU" dirty="0" err="1"/>
              <a:t>праці</a:t>
            </a:r>
            <a:r>
              <a:rPr lang="ru-RU" dirty="0"/>
              <a:t>). </a:t>
            </a:r>
            <a:r>
              <a:rPr lang="ru-RU" dirty="0" err="1"/>
              <a:t>Працездатність</a:t>
            </a:r>
            <a:r>
              <a:rPr lang="ru-RU" dirty="0"/>
              <a:t> </a:t>
            </a:r>
            <a:r>
              <a:rPr lang="ru-RU" dirty="0" err="1"/>
              <a:t>залежить</a:t>
            </a:r>
            <a:r>
              <a:rPr lang="ru-RU" dirty="0"/>
              <a:t> </a:t>
            </a:r>
            <a:r>
              <a:rPr lang="ru-RU" dirty="0" err="1"/>
              <a:t>від</a:t>
            </a:r>
            <a:r>
              <a:rPr lang="ru-RU" dirty="0"/>
              <a:t> </a:t>
            </a:r>
            <a:r>
              <a:rPr lang="ru-RU" dirty="0" err="1"/>
              <a:t>безлічі</a:t>
            </a:r>
            <a:r>
              <a:rPr lang="ru-RU" dirty="0"/>
              <a:t> причин: стану </a:t>
            </a:r>
            <a:r>
              <a:rPr lang="ru-RU" dirty="0" err="1"/>
              <a:t>здоров'я</a:t>
            </a:r>
            <a:r>
              <a:rPr lang="ru-RU" dirty="0"/>
              <a:t>, </a:t>
            </a:r>
            <a:r>
              <a:rPr lang="ru-RU" dirty="0" err="1"/>
              <a:t>гігієнічних</a:t>
            </a:r>
            <a:r>
              <a:rPr lang="ru-RU" dirty="0"/>
              <a:t> умов </a:t>
            </a:r>
            <a:r>
              <a:rPr lang="ru-RU" dirty="0" err="1"/>
              <a:t>праці</a:t>
            </a:r>
            <a:r>
              <a:rPr lang="ru-RU" dirty="0"/>
              <a:t>, </a:t>
            </a:r>
            <a:r>
              <a:rPr lang="ru-RU" dirty="0" err="1"/>
              <a:t>організації</a:t>
            </a:r>
            <a:r>
              <a:rPr lang="ru-RU" dirty="0"/>
              <a:t> трудового </a:t>
            </a:r>
            <a:r>
              <a:rPr lang="ru-RU" dirty="0" err="1"/>
              <a:t>процесу</a:t>
            </a:r>
            <a:r>
              <a:rPr lang="ru-RU" dirty="0"/>
              <a:t>, </a:t>
            </a:r>
            <a:r>
              <a:rPr lang="ru-RU" dirty="0" err="1"/>
              <a:t>психофізіологічних</a:t>
            </a:r>
            <a:r>
              <a:rPr lang="ru-RU" dirty="0"/>
              <a:t> </a:t>
            </a:r>
            <a:r>
              <a:rPr lang="ru-RU" dirty="0" err="1"/>
              <a:t>факторів</a:t>
            </a:r>
            <a:r>
              <a:rPr lang="ru-RU" dirty="0"/>
              <a:t> та </a:t>
            </a:r>
            <a:r>
              <a:rPr lang="ru-RU" dirty="0" err="1"/>
              <a:t>ін</a:t>
            </a:r>
            <a:r>
              <a:rPr lang="ru-RU" dirty="0"/>
              <a:t>.</a:t>
            </a:r>
          </a:p>
        </p:txBody>
      </p:sp>
    </p:spTree>
    <p:extLst>
      <p:ext uri="{BB962C8B-B14F-4D97-AF65-F5344CB8AC3E}">
        <p14:creationId xmlns:p14="http://schemas.microsoft.com/office/powerpoint/2010/main" val="4162639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54362" y="-1"/>
            <a:ext cx="8915400" cy="6735651"/>
          </a:xfrm>
        </p:spPr>
        <p:txBody>
          <a:bodyPr/>
          <a:lstStyle/>
          <a:p>
            <a:r>
              <a:rPr lang="ru-RU" dirty="0" err="1"/>
              <a:t>Динаміка</a:t>
            </a:r>
            <a:r>
              <a:rPr lang="ru-RU" dirty="0"/>
              <a:t> </a:t>
            </a:r>
            <a:r>
              <a:rPr lang="ru-RU" dirty="0" err="1"/>
              <a:t>працездатності</a:t>
            </a:r>
            <a:r>
              <a:rPr lang="ru-RU" dirty="0"/>
              <a:t> </a:t>
            </a:r>
            <a:r>
              <a:rPr lang="ru-RU" dirty="0" err="1"/>
              <a:t>під</a:t>
            </a:r>
            <a:r>
              <a:rPr lang="ru-RU" dirty="0"/>
              <a:t> час трудового </a:t>
            </a:r>
            <a:r>
              <a:rPr lang="ru-RU" dirty="0" err="1"/>
              <a:t>процесу</a:t>
            </a:r>
            <a:r>
              <a:rPr lang="ru-RU" dirty="0"/>
              <a:t>. У </a:t>
            </a:r>
            <a:r>
              <a:rPr lang="ru-RU" dirty="0" err="1"/>
              <a:t>процесі</a:t>
            </a:r>
            <a:r>
              <a:rPr lang="ru-RU" dirty="0"/>
              <a:t> </a:t>
            </a:r>
            <a:r>
              <a:rPr lang="ru-RU" dirty="0" err="1"/>
              <a:t>праці</a:t>
            </a:r>
            <a:r>
              <a:rPr lang="ru-RU" dirty="0"/>
              <a:t> </a:t>
            </a:r>
            <a:r>
              <a:rPr lang="ru-RU" dirty="0" err="1"/>
              <a:t>виділяють</a:t>
            </a:r>
            <a:r>
              <a:rPr lang="ru-RU" dirty="0"/>
              <a:t> </a:t>
            </a:r>
            <a:r>
              <a:rPr lang="ru-RU" b="1" i="1" u="sng" dirty="0"/>
              <a:t>4 </a:t>
            </a:r>
            <a:r>
              <a:rPr lang="ru-RU" b="1" i="1" u="sng" dirty="0" err="1"/>
              <a:t>стадії</a:t>
            </a:r>
            <a:r>
              <a:rPr lang="ru-RU" b="1" i="1" u="sng" dirty="0"/>
              <a:t> </a:t>
            </a:r>
            <a:r>
              <a:rPr lang="ru-RU" b="1" i="1" u="sng" dirty="0" err="1"/>
              <a:t>працездатності</a:t>
            </a:r>
            <a:r>
              <a:rPr lang="ru-RU" b="1" i="1" u="sng" dirty="0"/>
              <a:t> </a:t>
            </a:r>
            <a:r>
              <a:rPr lang="ru-RU" dirty="0"/>
              <a:t>(мал. 14.1):</a:t>
            </a:r>
          </a:p>
          <a:p>
            <a:endParaRPr lang="ru-RU" dirty="0"/>
          </a:p>
          <a:p>
            <a:r>
              <a:rPr lang="ru-RU" dirty="0"/>
              <a:t>1. </a:t>
            </a:r>
            <a:r>
              <a:rPr lang="ru-RU" b="1" i="1" dirty="0" err="1"/>
              <a:t>Упрацьовування</a:t>
            </a:r>
            <a:r>
              <a:rPr lang="ru-RU" dirty="0"/>
              <a:t> – </a:t>
            </a:r>
            <a:r>
              <a:rPr lang="ru-RU" dirty="0" err="1"/>
              <a:t>поступове</a:t>
            </a:r>
            <a:r>
              <a:rPr lang="ru-RU" dirty="0"/>
              <a:t> </a:t>
            </a:r>
            <a:r>
              <a:rPr lang="ru-RU" dirty="0" err="1"/>
              <a:t>підвищення</a:t>
            </a:r>
            <a:r>
              <a:rPr lang="ru-RU" dirty="0"/>
              <a:t> </a:t>
            </a:r>
            <a:r>
              <a:rPr lang="ru-RU" dirty="0" err="1"/>
              <a:t>працездатності</a:t>
            </a:r>
            <a:r>
              <a:rPr lang="ru-RU" dirty="0"/>
              <a:t>.</a:t>
            </a:r>
          </a:p>
          <a:p>
            <a:r>
              <a:rPr lang="ru-RU" dirty="0"/>
              <a:t>2</a:t>
            </a:r>
            <a:r>
              <a:rPr lang="ru-RU" b="1" i="1" dirty="0"/>
              <a:t>. </a:t>
            </a:r>
            <a:r>
              <a:rPr lang="ru-RU" b="1" i="1" dirty="0" err="1"/>
              <a:t>Робоче</a:t>
            </a:r>
            <a:r>
              <a:rPr lang="ru-RU" b="1" i="1" dirty="0"/>
              <a:t> </a:t>
            </a:r>
            <a:r>
              <a:rPr lang="ru-RU" b="1" i="1" dirty="0" err="1"/>
              <a:t>збудження</a:t>
            </a:r>
            <a:r>
              <a:rPr lang="ru-RU" b="1" i="1" dirty="0"/>
              <a:t> </a:t>
            </a:r>
            <a:r>
              <a:rPr lang="ru-RU" dirty="0"/>
              <a:t>– </a:t>
            </a:r>
            <a:r>
              <a:rPr lang="ru-RU" dirty="0" err="1"/>
              <a:t>період</a:t>
            </a:r>
            <a:r>
              <a:rPr lang="ru-RU" dirty="0"/>
              <a:t> </a:t>
            </a:r>
            <a:r>
              <a:rPr lang="ru-RU" dirty="0" err="1"/>
              <a:t>максимальної</a:t>
            </a:r>
            <a:r>
              <a:rPr lang="ru-RU" dirty="0"/>
              <a:t> </a:t>
            </a:r>
            <a:r>
              <a:rPr lang="ru-RU" dirty="0" err="1"/>
              <a:t>стійкості</a:t>
            </a:r>
            <a:r>
              <a:rPr lang="ru-RU" dirty="0"/>
              <a:t> </a:t>
            </a:r>
            <a:r>
              <a:rPr lang="ru-RU" dirty="0" err="1"/>
              <a:t>працездатності</a:t>
            </a:r>
            <a:r>
              <a:rPr lang="ru-RU" dirty="0"/>
              <a:t>.</a:t>
            </a:r>
          </a:p>
          <a:p>
            <a:r>
              <a:rPr lang="ru-RU" dirty="0"/>
              <a:t>3. </a:t>
            </a:r>
            <a:r>
              <a:rPr lang="ru-RU" b="1" i="1" dirty="0"/>
              <a:t>Початок </a:t>
            </a:r>
            <a:r>
              <a:rPr lang="ru-RU" b="1" i="1" dirty="0" err="1"/>
              <a:t>стомлення</a:t>
            </a:r>
            <a:r>
              <a:rPr lang="ru-RU" b="1" i="1" dirty="0"/>
              <a:t> </a:t>
            </a:r>
            <a:r>
              <a:rPr lang="ru-RU" dirty="0"/>
              <a:t>– </a:t>
            </a:r>
            <a:r>
              <a:rPr lang="ru-RU" dirty="0" err="1"/>
              <a:t>період</a:t>
            </a:r>
            <a:r>
              <a:rPr lang="ru-RU" dirty="0"/>
              <a:t> </a:t>
            </a:r>
            <a:r>
              <a:rPr lang="ru-RU" dirty="0" err="1"/>
              <a:t>поступового</a:t>
            </a:r>
            <a:r>
              <a:rPr lang="ru-RU" dirty="0"/>
              <a:t> </a:t>
            </a:r>
            <a:r>
              <a:rPr lang="ru-RU" dirty="0" err="1"/>
              <a:t>зниження</a:t>
            </a:r>
            <a:r>
              <a:rPr lang="ru-RU" dirty="0"/>
              <a:t> </a:t>
            </a:r>
            <a:r>
              <a:rPr lang="ru-RU" dirty="0" err="1"/>
              <a:t>працездатності</a:t>
            </a:r>
            <a:r>
              <a:rPr lang="ru-RU" dirty="0"/>
              <a:t>.</a:t>
            </a:r>
          </a:p>
          <a:p>
            <a:r>
              <a:rPr lang="ru-RU" dirty="0"/>
              <a:t>4. </a:t>
            </a:r>
            <a:r>
              <a:rPr lang="ru-RU" b="1" i="1" dirty="0" err="1"/>
              <a:t>Вторинне</a:t>
            </a:r>
            <a:r>
              <a:rPr lang="ru-RU" b="1" i="1" dirty="0"/>
              <a:t> </a:t>
            </a:r>
            <a:r>
              <a:rPr lang="ru-RU" b="1" i="1" dirty="0" err="1"/>
              <a:t>підвищення</a:t>
            </a:r>
            <a:r>
              <a:rPr lang="ru-RU" b="1" i="1" dirty="0"/>
              <a:t> </a:t>
            </a:r>
            <a:r>
              <a:rPr lang="ru-RU" b="1" i="1" dirty="0" err="1"/>
              <a:t>працездатності</a:t>
            </a:r>
            <a:r>
              <a:rPr lang="ru-RU" dirty="0"/>
              <a:t>, </a:t>
            </a:r>
            <a:r>
              <a:rPr lang="ru-RU" dirty="0" err="1"/>
              <a:t>пов'язане</a:t>
            </a:r>
            <a:r>
              <a:rPr lang="ru-RU" dirty="0"/>
              <a:t> з </a:t>
            </a:r>
            <a:r>
              <a:rPr lang="ru-RU" dirty="0" err="1"/>
              <a:t>очікуванням</a:t>
            </a:r>
            <a:r>
              <a:rPr lang="ru-RU" dirty="0"/>
              <a:t> </a:t>
            </a:r>
            <a:r>
              <a:rPr lang="ru-RU" dirty="0" err="1"/>
              <a:t>відпочинку</a:t>
            </a:r>
            <a:r>
              <a:rPr lang="ru-RU" dirty="0" smtClean="0"/>
              <a:t>.</a:t>
            </a:r>
          </a:p>
          <a:p>
            <a:endParaRPr lang="uk-UA" dirty="0" smtClean="0"/>
          </a:p>
          <a:p>
            <a:r>
              <a:rPr lang="uk-UA" dirty="0" err="1" smtClean="0"/>
              <a:t>Мал</a:t>
            </a:r>
            <a:r>
              <a:rPr lang="uk-UA" dirty="0"/>
              <a:t>. 14.1. Стадії працездатності</a:t>
            </a:r>
            <a:endParaRPr lang="uk-UA" dirty="0" smtClean="0"/>
          </a:p>
          <a:p>
            <a:endParaRPr lang="uk-UA" dirty="0"/>
          </a:p>
          <a:p>
            <a:endParaRPr lang="ru-RU" dirty="0"/>
          </a:p>
        </p:txBody>
      </p:sp>
      <p:pic>
        <p:nvPicPr>
          <p:cNvPr id="4" name="Рисунок 3"/>
          <p:cNvPicPr>
            <a:picLocks noChangeAspect="1"/>
          </p:cNvPicPr>
          <p:nvPr/>
        </p:nvPicPr>
        <p:blipFill>
          <a:blip r:embed="rId2"/>
          <a:stretch>
            <a:fillRect/>
          </a:stretch>
        </p:blipFill>
        <p:spPr>
          <a:xfrm>
            <a:off x="2254362" y="3812146"/>
            <a:ext cx="4744575" cy="2573514"/>
          </a:xfrm>
          <a:prstGeom prst="rect">
            <a:avLst/>
          </a:prstGeom>
        </p:spPr>
      </p:pic>
    </p:spTree>
    <p:extLst>
      <p:ext uri="{BB962C8B-B14F-4D97-AF65-F5344CB8AC3E}">
        <p14:creationId xmlns:p14="http://schemas.microsoft.com/office/powerpoint/2010/main" val="4004843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4665" y="0"/>
            <a:ext cx="8915400" cy="6858000"/>
          </a:xfrm>
        </p:spPr>
        <p:txBody>
          <a:bodyPr>
            <a:normAutofit/>
          </a:bodyPr>
          <a:lstStyle/>
          <a:p>
            <a:r>
              <a:rPr lang="ru-RU" b="1" i="1" u="sng" dirty="0" err="1"/>
              <a:t>Втома</a:t>
            </a:r>
            <a:r>
              <a:rPr lang="ru-RU" b="1" i="1" u="sng" dirty="0"/>
              <a:t>, </a:t>
            </a:r>
            <a:r>
              <a:rPr lang="ru-RU" b="1" i="1" u="sng" dirty="0" err="1"/>
              <a:t>перевтома</a:t>
            </a:r>
            <a:r>
              <a:rPr lang="ru-RU" b="1" i="1" u="sng" dirty="0"/>
              <a:t> та </a:t>
            </a:r>
            <a:r>
              <a:rPr lang="ru-RU" b="1" i="1" u="sng" dirty="0" err="1"/>
              <a:t>їх</a:t>
            </a:r>
            <a:r>
              <a:rPr lang="ru-RU" b="1" i="1" u="sng" dirty="0"/>
              <a:t> </a:t>
            </a:r>
            <a:r>
              <a:rPr lang="ru-RU" b="1" i="1" u="sng" dirty="0" err="1"/>
              <a:t>профілактика</a:t>
            </a:r>
            <a:r>
              <a:rPr lang="ru-RU" dirty="0"/>
              <a:t>. </a:t>
            </a:r>
            <a:r>
              <a:rPr lang="ru-RU" dirty="0" err="1"/>
              <a:t>Основним</a:t>
            </a:r>
            <a:r>
              <a:rPr lang="ru-RU" dirty="0"/>
              <a:t> </a:t>
            </a:r>
            <a:r>
              <a:rPr lang="ru-RU" dirty="0" err="1"/>
              <a:t>завданням</a:t>
            </a:r>
            <a:r>
              <a:rPr lang="ru-RU" dirty="0"/>
              <a:t> </a:t>
            </a:r>
            <a:r>
              <a:rPr lang="ru-RU" dirty="0" err="1"/>
              <a:t>медицини</a:t>
            </a:r>
            <a:r>
              <a:rPr lang="ru-RU" dirty="0"/>
              <a:t> </a:t>
            </a:r>
            <a:r>
              <a:rPr lang="ru-RU" dirty="0" err="1"/>
              <a:t>праці</a:t>
            </a:r>
            <a:r>
              <a:rPr lang="ru-RU" dirty="0"/>
              <a:t> в </a:t>
            </a:r>
            <a:r>
              <a:rPr lang="ru-RU" dirty="0" err="1"/>
              <a:t>області</a:t>
            </a:r>
            <a:r>
              <a:rPr lang="ru-RU" dirty="0"/>
              <a:t> </a:t>
            </a:r>
            <a:r>
              <a:rPr lang="ru-RU" dirty="0" err="1"/>
              <a:t>організації</a:t>
            </a:r>
            <a:r>
              <a:rPr lang="ru-RU" dirty="0"/>
              <a:t> трудового </a:t>
            </a:r>
            <a:r>
              <a:rPr lang="ru-RU" dirty="0" err="1"/>
              <a:t>процесу</a:t>
            </a:r>
            <a:r>
              <a:rPr lang="ru-RU" dirty="0"/>
              <a:t> є </a:t>
            </a:r>
            <a:r>
              <a:rPr lang="ru-RU" dirty="0" err="1"/>
              <a:t>попередження</a:t>
            </a:r>
            <a:r>
              <a:rPr lang="ru-RU" dirty="0"/>
              <a:t> </a:t>
            </a:r>
            <a:r>
              <a:rPr lang="ru-RU" dirty="0" err="1"/>
              <a:t>розвитку</a:t>
            </a:r>
            <a:r>
              <a:rPr lang="ru-RU" dirty="0"/>
              <a:t> </a:t>
            </a:r>
            <a:r>
              <a:rPr lang="ru-RU" dirty="0" err="1"/>
              <a:t>втоми</a:t>
            </a:r>
            <a:r>
              <a:rPr lang="ru-RU" dirty="0"/>
              <a:t> та </a:t>
            </a:r>
            <a:r>
              <a:rPr lang="ru-RU" dirty="0" err="1"/>
              <a:t>перевтоми</a:t>
            </a:r>
            <a:r>
              <a:rPr lang="ru-RU" dirty="0"/>
              <a:t>.</a:t>
            </a:r>
          </a:p>
          <a:p>
            <a:endParaRPr lang="ru-RU" dirty="0"/>
          </a:p>
          <a:p>
            <a:r>
              <a:rPr lang="ru-RU" b="1" i="1" u="sng" dirty="0" err="1"/>
              <a:t>Втома</a:t>
            </a:r>
            <a:r>
              <a:rPr lang="ru-RU" dirty="0"/>
              <a:t> – </a:t>
            </a:r>
            <a:r>
              <a:rPr lang="ru-RU" dirty="0" err="1"/>
              <a:t>фізіологічний</a:t>
            </a:r>
            <a:r>
              <a:rPr lang="ru-RU" dirty="0"/>
              <a:t> стан, </a:t>
            </a:r>
            <a:r>
              <a:rPr lang="ru-RU" dirty="0" err="1"/>
              <a:t>який</a:t>
            </a:r>
            <a:r>
              <a:rPr lang="ru-RU" dirty="0"/>
              <a:t> </a:t>
            </a:r>
            <a:r>
              <a:rPr lang="ru-RU" dirty="0" err="1"/>
              <a:t>супроводжується</a:t>
            </a:r>
            <a:r>
              <a:rPr lang="ru-RU" dirty="0"/>
              <a:t> </a:t>
            </a:r>
            <a:r>
              <a:rPr lang="ru-RU" dirty="0" err="1"/>
              <a:t>відчуттям</a:t>
            </a:r>
            <a:r>
              <a:rPr lang="ru-RU" dirty="0"/>
              <a:t> </a:t>
            </a:r>
            <a:r>
              <a:rPr lang="ru-RU" dirty="0" err="1"/>
              <a:t>втоми</a:t>
            </a:r>
            <a:r>
              <a:rPr lang="ru-RU" dirty="0"/>
              <a:t>, </a:t>
            </a:r>
            <a:r>
              <a:rPr lang="ru-RU" dirty="0" err="1"/>
              <a:t>тимчасовим</a:t>
            </a:r>
            <a:r>
              <a:rPr lang="ru-RU" dirty="0"/>
              <a:t> </a:t>
            </a:r>
            <a:r>
              <a:rPr lang="ru-RU" dirty="0" err="1"/>
              <a:t>зниженням</a:t>
            </a:r>
            <a:r>
              <a:rPr lang="ru-RU" dirty="0"/>
              <a:t> </a:t>
            </a:r>
            <a:r>
              <a:rPr lang="ru-RU" dirty="0" err="1"/>
              <a:t>працездатності</a:t>
            </a:r>
            <a:r>
              <a:rPr lang="ru-RU" dirty="0"/>
              <a:t>, </a:t>
            </a:r>
            <a:r>
              <a:rPr lang="ru-RU" dirty="0" err="1"/>
              <a:t>що</a:t>
            </a:r>
            <a:r>
              <a:rPr lang="ru-RU" dirty="0"/>
              <a:t> </a:t>
            </a:r>
            <a:r>
              <a:rPr lang="ru-RU" dirty="0" err="1"/>
              <a:t>викликано</a:t>
            </a:r>
            <a:r>
              <a:rPr lang="ru-RU" dirty="0"/>
              <a:t> </a:t>
            </a:r>
            <a:r>
              <a:rPr lang="ru-RU" dirty="0" err="1"/>
              <a:t>інтенсивною</a:t>
            </a:r>
            <a:r>
              <a:rPr lang="ru-RU" dirty="0"/>
              <a:t> </a:t>
            </a:r>
            <a:r>
              <a:rPr lang="ru-RU" dirty="0" err="1"/>
              <a:t>або</a:t>
            </a:r>
            <a:r>
              <a:rPr lang="ru-RU" dirty="0"/>
              <a:t> </a:t>
            </a:r>
            <a:r>
              <a:rPr lang="ru-RU" dirty="0" err="1"/>
              <a:t>тривалою</a:t>
            </a:r>
            <a:r>
              <a:rPr lang="ru-RU" dirty="0"/>
              <a:t> </a:t>
            </a:r>
            <a:r>
              <a:rPr lang="ru-RU" dirty="0" err="1"/>
              <a:t>діяльністю</a:t>
            </a:r>
            <a:r>
              <a:rPr lang="ru-RU" dirty="0"/>
              <a:t> та </a:t>
            </a:r>
            <a:r>
              <a:rPr lang="ru-RU" dirty="0" err="1"/>
              <a:t>виражається</a:t>
            </a:r>
            <a:r>
              <a:rPr lang="ru-RU" dirty="0"/>
              <a:t>, в </a:t>
            </a:r>
            <a:r>
              <a:rPr lang="ru-RU" dirty="0" err="1"/>
              <a:t>погіршенні</a:t>
            </a:r>
            <a:r>
              <a:rPr lang="ru-RU" dirty="0"/>
              <a:t> </a:t>
            </a:r>
            <a:r>
              <a:rPr lang="ru-RU" dirty="0" err="1"/>
              <a:t>кількісних</a:t>
            </a:r>
            <a:r>
              <a:rPr lang="ru-RU" dirty="0"/>
              <a:t> і </a:t>
            </a:r>
            <a:r>
              <a:rPr lang="ru-RU" dirty="0" err="1"/>
              <a:t>якісних</a:t>
            </a:r>
            <a:r>
              <a:rPr lang="ru-RU" dirty="0"/>
              <a:t> </a:t>
            </a:r>
            <a:r>
              <a:rPr lang="ru-RU" dirty="0" err="1"/>
              <a:t>показників</a:t>
            </a:r>
            <a:r>
              <a:rPr lang="ru-RU" dirty="0"/>
              <a:t> </a:t>
            </a:r>
            <a:r>
              <a:rPr lang="ru-RU" dirty="0" err="1"/>
              <a:t>роботи</a:t>
            </a:r>
            <a:r>
              <a:rPr lang="ru-RU" dirty="0"/>
              <a:t> та </a:t>
            </a:r>
            <a:r>
              <a:rPr lang="ru-RU" dirty="0" err="1"/>
              <a:t>припиняється</a:t>
            </a:r>
            <a:r>
              <a:rPr lang="ru-RU" dirty="0"/>
              <a:t> </a:t>
            </a:r>
            <a:r>
              <a:rPr lang="ru-RU" dirty="0" err="1"/>
              <a:t>після</a:t>
            </a:r>
            <a:r>
              <a:rPr lang="ru-RU" dirty="0"/>
              <a:t> </a:t>
            </a:r>
            <a:r>
              <a:rPr lang="ru-RU" dirty="0" err="1"/>
              <a:t>відпочинку</a:t>
            </a:r>
            <a:r>
              <a:rPr lang="ru-RU" dirty="0"/>
              <a:t>.</a:t>
            </a:r>
          </a:p>
          <a:p>
            <a:endParaRPr lang="ru-RU" dirty="0"/>
          </a:p>
          <a:p>
            <a:r>
              <a:rPr lang="ru-RU" b="1" i="1" u="sng" dirty="0"/>
              <a:t>На </a:t>
            </a:r>
            <a:r>
              <a:rPr lang="ru-RU" b="1" i="1" u="sng" dirty="0" err="1"/>
              <a:t>відміну</a:t>
            </a:r>
            <a:r>
              <a:rPr lang="ru-RU" b="1" i="1" u="sng" dirty="0"/>
              <a:t> </a:t>
            </a:r>
            <a:r>
              <a:rPr lang="ru-RU" b="1" i="1" u="sng" dirty="0" err="1"/>
              <a:t>від</a:t>
            </a:r>
            <a:r>
              <a:rPr lang="ru-RU" b="1" i="1" u="sng" dirty="0"/>
              <a:t> </a:t>
            </a:r>
            <a:r>
              <a:rPr lang="ru-RU" b="1" i="1" u="sng" dirty="0" err="1"/>
              <a:t>втоми</a:t>
            </a:r>
            <a:r>
              <a:rPr lang="ru-RU" b="1" i="1" u="sng" dirty="0"/>
              <a:t>, </a:t>
            </a:r>
            <a:r>
              <a:rPr lang="ru-RU" b="1" i="1" u="sng" dirty="0" err="1"/>
              <a:t>перевтома</a:t>
            </a:r>
            <a:r>
              <a:rPr lang="ru-RU" b="1" i="1" u="sng" dirty="0"/>
              <a:t> – </a:t>
            </a:r>
            <a:r>
              <a:rPr lang="ru-RU" b="1" i="1" u="sng" dirty="0" err="1"/>
              <a:t>патологічний</a:t>
            </a:r>
            <a:r>
              <a:rPr lang="ru-RU" b="1" i="1" u="sng" dirty="0"/>
              <a:t> стан</a:t>
            </a:r>
            <a:r>
              <a:rPr lang="ru-RU" dirty="0"/>
              <a:t>, з </a:t>
            </a:r>
            <a:r>
              <a:rPr lang="ru-RU" dirty="0" err="1"/>
              <a:t>ослабленими</a:t>
            </a:r>
            <a:r>
              <a:rPr lang="ru-RU" dirty="0"/>
              <a:t> </a:t>
            </a:r>
            <a:r>
              <a:rPr lang="ru-RU" dirty="0" err="1"/>
              <a:t>адаптаційними</a:t>
            </a:r>
            <a:r>
              <a:rPr lang="ru-RU" dirty="0"/>
              <a:t> </a:t>
            </a:r>
            <a:r>
              <a:rPr lang="ru-RU" dirty="0" err="1"/>
              <a:t>можливостями</a:t>
            </a:r>
            <a:r>
              <a:rPr lang="ru-RU" dirty="0"/>
              <a:t> </a:t>
            </a:r>
            <a:r>
              <a:rPr lang="ru-RU" dirty="0" err="1"/>
              <a:t>організму</a:t>
            </a:r>
            <a:r>
              <a:rPr lang="ru-RU" dirty="0"/>
              <a:t>. </a:t>
            </a:r>
            <a:r>
              <a:rPr lang="ru-RU" dirty="0" err="1"/>
              <a:t>Причому</a:t>
            </a:r>
            <a:r>
              <a:rPr lang="ru-RU" dirty="0"/>
              <a:t>, </a:t>
            </a:r>
            <a:r>
              <a:rPr lang="ru-RU" dirty="0" err="1"/>
              <a:t>звичайний</a:t>
            </a:r>
            <a:r>
              <a:rPr lang="ru-RU" dirty="0"/>
              <a:t> </a:t>
            </a:r>
            <a:r>
              <a:rPr lang="ru-RU" dirty="0" err="1"/>
              <a:t>короткочасний</a:t>
            </a:r>
            <a:r>
              <a:rPr lang="ru-RU" dirty="0"/>
              <a:t> </a:t>
            </a:r>
            <a:r>
              <a:rPr lang="ru-RU" dirty="0" err="1"/>
              <a:t>відпочинок</a:t>
            </a:r>
            <a:r>
              <a:rPr lang="ru-RU" dirty="0"/>
              <a:t> не </a:t>
            </a:r>
            <a:r>
              <a:rPr lang="ru-RU" dirty="0" err="1"/>
              <a:t>відновлює</a:t>
            </a:r>
            <a:r>
              <a:rPr lang="ru-RU" dirty="0"/>
              <a:t> </a:t>
            </a:r>
            <a:r>
              <a:rPr lang="ru-RU" dirty="0" err="1"/>
              <a:t>вихідного</a:t>
            </a:r>
            <a:r>
              <a:rPr lang="ru-RU" dirty="0"/>
              <a:t> </a:t>
            </a:r>
            <a:r>
              <a:rPr lang="ru-RU" dirty="0" err="1"/>
              <a:t>рівня</a:t>
            </a:r>
            <a:r>
              <a:rPr lang="ru-RU" dirty="0"/>
              <a:t> </a:t>
            </a:r>
            <a:r>
              <a:rPr lang="ru-RU" dirty="0" err="1"/>
              <a:t>працездатності</a:t>
            </a:r>
            <a:r>
              <a:rPr lang="ru-RU" dirty="0"/>
              <a:t>, а </a:t>
            </a:r>
            <a:r>
              <a:rPr lang="ru-RU" dirty="0" err="1"/>
              <a:t>зміна</a:t>
            </a:r>
            <a:r>
              <a:rPr lang="ru-RU" dirty="0"/>
              <a:t> </a:t>
            </a:r>
            <a:r>
              <a:rPr lang="ru-RU" dirty="0" err="1"/>
              <a:t>морфологічних</a:t>
            </a:r>
            <a:r>
              <a:rPr lang="ru-RU" dirty="0"/>
              <a:t>, </a:t>
            </a:r>
            <a:r>
              <a:rPr lang="ru-RU" dirty="0" err="1"/>
              <a:t>біохімічних</a:t>
            </a:r>
            <a:r>
              <a:rPr lang="ru-RU" dirty="0"/>
              <a:t> та </a:t>
            </a:r>
            <a:r>
              <a:rPr lang="ru-RU" dirty="0" err="1"/>
              <a:t>інших</a:t>
            </a:r>
            <a:r>
              <a:rPr lang="ru-RU" dirty="0"/>
              <a:t> </a:t>
            </a:r>
            <a:r>
              <a:rPr lang="ru-RU" dirty="0" err="1"/>
              <a:t>показників</a:t>
            </a:r>
            <a:r>
              <a:rPr lang="ru-RU" dirty="0"/>
              <a:t> </a:t>
            </a:r>
            <a:r>
              <a:rPr lang="ru-RU" dirty="0" err="1"/>
              <a:t>організму</a:t>
            </a:r>
            <a:r>
              <a:rPr lang="ru-RU" dirty="0"/>
              <a:t> носить </a:t>
            </a:r>
            <a:r>
              <a:rPr lang="ru-RU" dirty="0" err="1"/>
              <a:t>виражений</a:t>
            </a:r>
            <a:r>
              <a:rPr lang="ru-RU" dirty="0"/>
              <a:t> і </a:t>
            </a:r>
            <a:r>
              <a:rPr lang="ru-RU" dirty="0" err="1"/>
              <a:t>тривалий</a:t>
            </a:r>
            <a:r>
              <a:rPr lang="ru-RU" dirty="0"/>
              <a:t> характер. </a:t>
            </a:r>
            <a:r>
              <a:rPr lang="ru-RU" dirty="0" err="1"/>
              <a:t>Перевтома</a:t>
            </a:r>
            <a:r>
              <a:rPr lang="ru-RU" dirty="0"/>
              <a:t> </a:t>
            </a:r>
            <a:r>
              <a:rPr lang="ru-RU" dirty="0" err="1"/>
              <a:t>знижує</a:t>
            </a:r>
            <a:r>
              <a:rPr lang="ru-RU" dirty="0"/>
              <a:t> </a:t>
            </a:r>
            <a:r>
              <a:rPr lang="ru-RU" dirty="0" err="1"/>
              <a:t>опірність</a:t>
            </a:r>
            <a:r>
              <a:rPr lang="ru-RU" dirty="0"/>
              <a:t> </a:t>
            </a:r>
            <a:r>
              <a:rPr lang="ru-RU" dirty="0" err="1"/>
              <a:t>організму</a:t>
            </a:r>
            <a:r>
              <a:rPr lang="ru-RU" dirty="0"/>
              <a:t> по </a:t>
            </a:r>
            <a:r>
              <a:rPr lang="ru-RU" dirty="0" err="1"/>
              <a:t>відношенню</a:t>
            </a:r>
            <a:r>
              <a:rPr lang="ru-RU" dirty="0"/>
              <a:t> до </a:t>
            </a:r>
            <a:r>
              <a:rPr lang="ru-RU" dirty="0" err="1"/>
              <a:t>шкідливих</a:t>
            </a:r>
            <a:r>
              <a:rPr lang="ru-RU" dirty="0"/>
              <a:t> </a:t>
            </a:r>
            <a:r>
              <a:rPr lang="ru-RU" dirty="0" err="1"/>
              <a:t>впливів</a:t>
            </a:r>
            <a:r>
              <a:rPr lang="ru-RU" dirty="0"/>
              <a:t> </a:t>
            </a:r>
            <a:r>
              <a:rPr lang="ru-RU" dirty="0" err="1"/>
              <a:t>зовнішнього</a:t>
            </a:r>
            <a:r>
              <a:rPr lang="ru-RU" dirty="0"/>
              <a:t> </a:t>
            </a:r>
            <a:r>
              <a:rPr lang="ru-RU" dirty="0" err="1"/>
              <a:t>середовища</a:t>
            </a:r>
            <a:r>
              <a:rPr lang="ru-RU" dirty="0"/>
              <a:t>, в першу </a:t>
            </a:r>
            <a:r>
              <a:rPr lang="ru-RU" dirty="0" err="1"/>
              <a:t>чергу</a:t>
            </a:r>
            <a:r>
              <a:rPr lang="ru-RU" dirty="0"/>
              <a:t> до </a:t>
            </a:r>
            <a:r>
              <a:rPr lang="ru-RU" dirty="0" err="1"/>
              <a:t>інфекційних</a:t>
            </a:r>
            <a:r>
              <a:rPr lang="ru-RU" dirty="0"/>
              <a:t> </a:t>
            </a:r>
            <a:r>
              <a:rPr lang="ru-RU" dirty="0" err="1"/>
              <a:t>захворювань</a:t>
            </a:r>
            <a:r>
              <a:rPr lang="ru-RU" dirty="0"/>
              <a:t> та </a:t>
            </a:r>
            <a:r>
              <a:rPr lang="ru-RU" dirty="0" err="1"/>
              <a:t>отруйних</a:t>
            </a:r>
            <a:r>
              <a:rPr lang="ru-RU" dirty="0"/>
              <a:t> </a:t>
            </a:r>
            <a:r>
              <a:rPr lang="ru-RU" dirty="0" err="1"/>
              <a:t>речовин</a:t>
            </a:r>
            <a:r>
              <a:rPr lang="ru-RU" dirty="0"/>
              <a:t>. </a:t>
            </a:r>
            <a:r>
              <a:rPr lang="ru-RU" dirty="0" err="1"/>
              <a:t>Перевтома</a:t>
            </a:r>
            <a:r>
              <a:rPr lang="ru-RU" dirty="0"/>
              <a:t> </a:t>
            </a:r>
            <a:r>
              <a:rPr lang="ru-RU" dirty="0" err="1"/>
              <a:t>може</a:t>
            </a:r>
            <a:r>
              <a:rPr lang="ru-RU" dirty="0"/>
              <a:t> </a:t>
            </a:r>
            <a:r>
              <a:rPr lang="ru-RU" dirty="0" err="1"/>
              <a:t>призвести</a:t>
            </a:r>
            <a:r>
              <a:rPr lang="ru-RU" dirty="0"/>
              <a:t> до </a:t>
            </a:r>
            <a:r>
              <a:rPr lang="ru-RU" dirty="0" err="1"/>
              <a:t>розвитку</a:t>
            </a:r>
            <a:r>
              <a:rPr lang="ru-RU" dirty="0"/>
              <a:t> </a:t>
            </a:r>
            <a:r>
              <a:rPr lang="ru-RU" dirty="0" err="1"/>
              <a:t>захворювань</a:t>
            </a:r>
            <a:r>
              <a:rPr lang="ru-RU" dirty="0"/>
              <a:t> ЦНС – </a:t>
            </a:r>
            <a:r>
              <a:rPr lang="ru-RU" dirty="0" err="1"/>
              <a:t>неврозів</a:t>
            </a:r>
            <a:r>
              <a:rPr lang="ru-RU" dirty="0"/>
              <a:t>, </a:t>
            </a:r>
            <a:r>
              <a:rPr lang="ru-RU" dirty="0" err="1"/>
              <a:t>неврастеній</a:t>
            </a:r>
            <a:r>
              <a:rPr lang="ru-RU" dirty="0"/>
              <a:t>, ВСД (</a:t>
            </a:r>
            <a:r>
              <a:rPr lang="ru-RU" dirty="0" err="1"/>
              <a:t>вегетосудинна</a:t>
            </a:r>
            <a:r>
              <a:rPr lang="ru-RU" dirty="0"/>
              <a:t> </a:t>
            </a:r>
            <a:r>
              <a:rPr lang="ru-RU" dirty="0" err="1"/>
              <a:t>дистонія</a:t>
            </a:r>
            <a:r>
              <a:rPr lang="ru-RU" dirty="0"/>
              <a:t>); ССС – ГХ (</a:t>
            </a:r>
            <a:r>
              <a:rPr lang="ru-RU" dirty="0" err="1"/>
              <a:t>гіпертонічна</a:t>
            </a:r>
            <a:r>
              <a:rPr lang="ru-RU" dirty="0"/>
              <a:t> хвороба), ІХС (</a:t>
            </a:r>
            <a:r>
              <a:rPr lang="ru-RU" dirty="0" err="1"/>
              <a:t>ішемічна</a:t>
            </a:r>
            <a:r>
              <a:rPr lang="ru-RU" dirty="0"/>
              <a:t> хвороба </a:t>
            </a:r>
            <a:r>
              <a:rPr lang="ru-RU" dirty="0" err="1"/>
              <a:t>серця</a:t>
            </a:r>
            <a:r>
              <a:rPr lang="ru-RU" dirty="0"/>
              <a:t>).</a:t>
            </a:r>
          </a:p>
        </p:txBody>
      </p:sp>
    </p:spTree>
    <p:extLst>
      <p:ext uri="{BB962C8B-B14F-4D97-AF65-F5344CB8AC3E}">
        <p14:creationId xmlns:p14="http://schemas.microsoft.com/office/powerpoint/2010/main" val="2139138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Основні</a:t>
            </a:r>
            <a:r>
              <a:rPr lang="ru-RU" dirty="0"/>
              <a:t> причини </a:t>
            </a:r>
            <a:r>
              <a:rPr lang="ru-RU" dirty="0" err="1"/>
              <a:t>розвитку</a:t>
            </a:r>
            <a:r>
              <a:rPr lang="ru-RU" dirty="0"/>
              <a:t> </a:t>
            </a:r>
            <a:r>
              <a:rPr lang="ru-RU" dirty="0" err="1"/>
              <a:t>втоми</a:t>
            </a:r>
            <a:r>
              <a:rPr lang="ru-RU" dirty="0"/>
              <a:t>:</a:t>
            </a:r>
          </a:p>
        </p:txBody>
      </p:sp>
      <p:sp>
        <p:nvSpPr>
          <p:cNvPr id="3" name="Объект 2"/>
          <p:cNvSpPr>
            <a:spLocks noGrp="1"/>
          </p:cNvSpPr>
          <p:nvPr>
            <p:ph idx="1"/>
          </p:nvPr>
        </p:nvSpPr>
        <p:spPr/>
        <p:txBody>
          <a:bodyPr/>
          <a:lstStyle/>
          <a:p>
            <a:r>
              <a:rPr lang="ru-RU" dirty="0"/>
              <a:t>1) </a:t>
            </a:r>
            <a:r>
              <a:rPr lang="ru-RU" b="1" i="1" dirty="0" err="1"/>
              <a:t>порушення</a:t>
            </a:r>
            <a:r>
              <a:rPr lang="ru-RU" b="1" i="1" dirty="0"/>
              <a:t> </a:t>
            </a:r>
            <a:r>
              <a:rPr lang="ru-RU" b="1" i="1" dirty="0" err="1"/>
              <a:t>гігієнічних</a:t>
            </a:r>
            <a:r>
              <a:rPr lang="ru-RU" b="1" i="1" dirty="0"/>
              <a:t> умов на </a:t>
            </a:r>
            <a:r>
              <a:rPr lang="ru-RU" b="1" i="1" dirty="0" err="1"/>
              <a:t>виробництві</a:t>
            </a:r>
            <a:r>
              <a:rPr lang="ru-RU" b="1" i="1" dirty="0"/>
              <a:t> </a:t>
            </a:r>
            <a:r>
              <a:rPr lang="ru-RU" dirty="0"/>
              <a:t>(</a:t>
            </a:r>
            <a:r>
              <a:rPr lang="ru-RU" dirty="0" err="1"/>
              <a:t>неоптимальний</a:t>
            </a:r>
            <a:r>
              <a:rPr lang="ru-RU" dirty="0"/>
              <a:t> </a:t>
            </a:r>
            <a:r>
              <a:rPr lang="ru-RU" dirty="0" err="1"/>
              <a:t>мікроклімат</a:t>
            </a:r>
            <a:r>
              <a:rPr lang="ru-RU" dirty="0"/>
              <a:t>, </a:t>
            </a:r>
            <a:r>
              <a:rPr lang="ru-RU" dirty="0" err="1"/>
              <a:t>освітлення</a:t>
            </a:r>
            <a:r>
              <a:rPr lang="ru-RU" dirty="0"/>
              <a:t>, </a:t>
            </a:r>
            <a:r>
              <a:rPr lang="ru-RU" dirty="0" err="1"/>
              <a:t>наявність</a:t>
            </a:r>
            <a:r>
              <a:rPr lang="ru-RU" dirty="0"/>
              <a:t> </a:t>
            </a:r>
            <a:r>
              <a:rPr lang="ru-RU" dirty="0" err="1"/>
              <a:t>шкідливих</a:t>
            </a:r>
            <a:r>
              <a:rPr lang="ru-RU" dirty="0"/>
              <a:t> </a:t>
            </a:r>
            <a:r>
              <a:rPr lang="ru-RU" dirty="0" err="1"/>
              <a:t>чинників</a:t>
            </a:r>
            <a:r>
              <a:rPr lang="ru-RU" dirty="0"/>
              <a:t>);</a:t>
            </a:r>
          </a:p>
          <a:p>
            <a:r>
              <a:rPr lang="ru-RU" dirty="0"/>
              <a:t>2) </a:t>
            </a:r>
            <a:r>
              <a:rPr lang="ru-RU" b="1" i="1" dirty="0"/>
              <a:t>неправильна </a:t>
            </a:r>
            <a:r>
              <a:rPr lang="ru-RU" b="1" i="1" dirty="0" err="1"/>
              <a:t>організація</a:t>
            </a:r>
            <a:r>
              <a:rPr lang="ru-RU" b="1" i="1" dirty="0"/>
              <a:t> трудового </a:t>
            </a:r>
            <a:r>
              <a:rPr lang="ru-RU" b="1" i="1" dirty="0" err="1"/>
              <a:t>процесу</a:t>
            </a:r>
            <a:r>
              <a:rPr lang="ru-RU" b="1" i="1" dirty="0"/>
              <a:t> </a:t>
            </a:r>
            <a:r>
              <a:rPr lang="ru-RU" dirty="0"/>
              <a:t>(</a:t>
            </a:r>
            <a:r>
              <a:rPr lang="ru-RU" dirty="0" err="1"/>
              <a:t>дуже</a:t>
            </a:r>
            <a:r>
              <a:rPr lang="ru-RU" dirty="0"/>
              <a:t> </a:t>
            </a:r>
            <a:r>
              <a:rPr lang="ru-RU" dirty="0" err="1"/>
              <a:t>тривала</a:t>
            </a:r>
            <a:r>
              <a:rPr lang="ru-RU" dirty="0"/>
              <a:t>, </a:t>
            </a:r>
            <a:r>
              <a:rPr lang="ru-RU" dirty="0" err="1"/>
              <a:t>важка</a:t>
            </a:r>
            <a:r>
              <a:rPr lang="ru-RU" dirty="0"/>
              <a:t> </a:t>
            </a:r>
            <a:r>
              <a:rPr lang="ru-RU" dirty="0" err="1"/>
              <a:t>праця</a:t>
            </a:r>
            <a:r>
              <a:rPr lang="ru-RU" dirty="0"/>
              <a:t>, </a:t>
            </a:r>
            <a:r>
              <a:rPr lang="ru-RU" dirty="0" err="1"/>
              <a:t>монотонність</a:t>
            </a:r>
            <a:r>
              <a:rPr lang="ru-RU" dirty="0"/>
              <a:t> </a:t>
            </a:r>
            <a:r>
              <a:rPr lang="ru-RU" dirty="0" err="1"/>
              <a:t>праці</a:t>
            </a:r>
            <a:r>
              <a:rPr lang="ru-RU" dirty="0"/>
              <a:t> та </a:t>
            </a:r>
            <a:r>
              <a:rPr lang="ru-RU" dirty="0" err="1"/>
              <a:t>ін</a:t>
            </a:r>
            <a:r>
              <a:rPr lang="ru-RU" dirty="0"/>
              <a:t>.);</a:t>
            </a:r>
          </a:p>
          <a:p>
            <a:r>
              <a:rPr lang="ru-RU" dirty="0"/>
              <a:t>3) </a:t>
            </a:r>
            <a:r>
              <a:rPr lang="ru-RU" b="1" i="1" dirty="0" err="1"/>
              <a:t>неоптимальний</a:t>
            </a:r>
            <a:r>
              <a:rPr lang="ru-RU" b="1" i="1" dirty="0"/>
              <a:t> </a:t>
            </a:r>
            <a:r>
              <a:rPr lang="ru-RU" b="1" i="1" dirty="0" err="1"/>
              <a:t>психофізіологічний</a:t>
            </a:r>
            <a:r>
              <a:rPr lang="ru-RU" b="1" i="1" dirty="0"/>
              <a:t> стан </a:t>
            </a:r>
            <a:r>
              <a:rPr lang="ru-RU" b="1" i="1" dirty="0" err="1"/>
              <a:t>працюючого</a:t>
            </a:r>
            <a:r>
              <a:rPr lang="ru-RU" b="1" i="1" dirty="0"/>
              <a:t> </a:t>
            </a:r>
            <a:r>
              <a:rPr lang="ru-RU" dirty="0"/>
              <a:t>(</a:t>
            </a:r>
            <a:r>
              <a:rPr lang="ru-RU" dirty="0" err="1"/>
              <a:t>негативне</a:t>
            </a:r>
            <a:r>
              <a:rPr lang="ru-RU" dirty="0"/>
              <a:t> </a:t>
            </a:r>
            <a:r>
              <a:rPr lang="ru-RU" dirty="0" err="1"/>
              <a:t>ставлення</a:t>
            </a:r>
            <a:r>
              <a:rPr lang="ru-RU" dirty="0"/>
              <a:t> до </a:t>
            </a:r>
            <a:r>
              <a:rPr lang="ru-RU" dirty="0" err="1"/>
              <a:t>праці</a:t>
            </a:r>
            <a:r>
              <a:rPr lang="ru-RU" dirty="0"/>
              <a:t>, </a:t>
            </a:r>
            <a:r>
              <a:rPr lang="ru-RU" dirty="0" err="1"/>
              <a:t>поганий</a:t>
            </a:r>
            <a:r>
              <a:rPr lang="ru-RU" dirty="0"/>
              <a:t> </a:t>
            </a:r>
            <a:r>
              <a:rPr lang="ru-RU" dirty="0" err="1"/>
              <a:t>моральний</a:t>
            </a:r>
            <a:r>
              <a:rPr lang="ru-RU" dirty="0"/>
              <a:t> </a:t>
            </a:r>
            <a:r>
              <a:rPr lang="ru-RU" dirty="0" err="1"/>
              <a:t>клімат</a:t>
            </a:r>
            <a:r>
              <a:rPr lang="ru-RU" dirty="0"/>
              <a:t> на </a:t>
            </a:r>
            <a:r>
              <a:rPr lang="ru-RU" dirty="0" err="1"/>
              <a:t>виробництві</a:t>
            </a:r>
            <a:r>
              <a:rPr lang="ru-RU" dirty="0"/>
              <a:t> та </a:t>
            </a:r>
            <a:r>
              <a:rPr lang="ru-RU" dirty="0" err="1"/>
              <a:t>ін</a:t>
            </a:r>
            <a:r>
              <a:rPr lang="ru-RU" dirty="0"/>
              <a:t>.).</a:t>
            </a:r>
          </a:p>
        </p:txBody>
      </p:sp>
    </p:spTree>
    <p:extLst>
      <p:ext uri="{BB962C8B-B14F-4D97-AF65-F5344CB8AC3E}">
        <p14:creationId xmlns:p14="http://schemas.microsoft.com/office/powerpoint/2010/main" val="1006205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Профілактика</a:t>
            </a:r>
            <a:endParaRPr lang="ru-RU" dirty="0"/>
          </a:p>
        </p:txBody>
      </p:sp>
      <p:sp>
        <p:nvSpPr>
          <p:cNvPr id="3" name="Объект 2"/>
          <p:cNvSpPr>
            <a:spLocks noGrp="1"/>
          </p:cNvSpPr>
          <p:nvPr>
            <p:ph idx="1"/>
          </p:nvPr>
        </p:nvSpPr>
        <p:spPr>
          <a:xfrm>
            <a:off x="2592924" y="1403797"/>
            <a:ext cx="8911687" cy="4507425"/>
          </a:xfrm>
        </p:spPr>
        <p:txBody>
          <a:bodyPr>
            <a:normAutofit/>
          </a:bodyPr>
          <a:lstStyle/>
          <a:p>
            <a:r>
              <a:rPr lang="ru-RU" dirty="0"/>
              <a:t> </a:t>
            </a:r>
            <a:r>
              <a:rPr lang="ru-RU" dirty="0" err="1"/>
              <a:t>Виходячи</a:t>
            </a:r>
            <a:r>
              <a:rPr lang="ru-RU" dirty="0"/>
              <a:t> з </a:t>
            </a:r>
            <a:r>
              <a:rPr lang="ru-RU" dirty="0" err="1"/>
              <a:t>цих</a:t>
            </a:r>
            <a:r>
              <a:rPr lang="ru-RU" dirty="0"/>
              <a:t> причин, </a:t>
            </a:r>
            <a:r>
              <a:rPr lang="ru-RU" dirty="0" err="1"/>
              <a:t>були</a:t>
            </a:r>
            <a:r>
              <a:rPr lang="ru-RU" dirty="0"/>
              <a:t> </a:t>
            </a:r>
            <a:r>
              <a:rPr lang="ru-RU" dirty="0" err="1"/>
              <a:t>розроблені</a:t>
            </a:r>
            <a:r>
              <a:rPr lang="ru-RU" dirty="0"/>
              <a:t> </a:t>
            </a:r>
            <a:r>
              <a:rPr lang="ru-RU" b="1" dirty="0" err="1"/>
              <a:t>основні</a:t>
            </a:r>
            <a:r>
              <a:rPr lang="ru-RU" b="1" dirty="0"/>
              <a:t> напрямки </a:t>
            </a:r>
            <a:r>
              <a:rPr lang="ru-RU" b="1" dirty="0" err="1"/>
              <a:t>профілактики</a:t>
            </a:r>
            <a:r>
              <a:rPr lang="ru-RU" b="1" dirty="0"/>
              <a:t> </a:t>
            </a:r>
            <a:r>
              <a:rPr lang="ru-RU" b="1" dirty="0" err="1"/>
              <a:t>втоми</a:t>
            </a:r>
            <a:r>
              <a:rPr lang="ru-RU" dirty="0"/>
              <a:t>:</a:t>
            </a:r>
          </a:p>
          <a:p>
            <a:endParaRPr lang="ru-RU" dirty="0"/>
          </a:p>
          <a:p>
            <a:r>
              <a:rPr lang="ru-RU" dirty="0"/>
              <a:t>1) </a:t>
            </a:r>
            <a:r>
              <a:rPr lang="ru-RU" dirty="0" err="1"/>
              <a:t>поліпшення</a:t>
            </a:r>
            <a:r>
              <a:rPr lang="ru-RU" dirty="0"/>
              <a:t> </a:t>
            </a:r>
            <a:r>
              <a:rPr lang="ru-RU" dirty="0" err="1"/>
              <a:t>соціального</a:t>
            </a:r>
            <a:r>
              <a:rPr lang="ru-RU" dirty="0"/>
              <a:t> </a:t>
            </a:r>
            <a:r>
              <a:rPr lang="ru-RU" dirty="0" err="1"/>
              <a:t>середовища</a:t>
            </a:r>
            <a:r>
              <a:rPr lang="ru-RU" dirty="0"/>
              <a:t>, </a:t>
            </a:r>
            <a:r>
              <a:rPr lang="ru-RU" dirty="0" err="1"/>
              <a:t>матеріального</a:t>
            </a:r>
            <a:r>
              <a:rPr lang="ru-RU" dirty="0"/>
              <a:t> </a:t>
            </a:r>
            <a:r>
              <a:rPr lang="ru-RU" dirty="0" err="1"/>
              <a:t>благополуччя</a:t>
            </a:r>
            <a:r>
              <a:rPr lang="ru-RU" dirty="0"/>
              <a:t>;</a:t>
            </a:r>
          </a:p>
          <a:p>
            <a:endParaRPr lang="ru-RU" dirty="0" smtClean="0"/>
          </a:p>
          <a:p>
            <a:r>
              <a:rPr lang="ru-RU" dirty="0" smtClean="0"/>
              <a:t>2</a:t>
            </a:r>
            <a:r>
              <a:rPr lang="ru-RU" dirty="0"/>
              <a:t>) </a:t>
            </a:r>
            <a:r>
              <a:rPr lang="ru-RU" dirty="0" err="1"/>
              <a:t>наукове</a:t>
            </a:r>
            <a:r>
              <a:rPr lang="ru-RU" dirty="0"/>
              <a:t> </a:t>
            </a:r>
            <a:r>
              <a:rPr lang="ru-RU" dirty="0" err="1"/>
              <a:t>обгрунтування</a:t>
            </a:r>
            <a:r>
              <a:rPr lang="ru-RU" dirty="0"/>
              <a:t> </a:t>
            </a:r>
            <a:r>
              <a:rPr lang="ru-RU" dirty="0" err="1"/>
              <a:t>гігієнічних</a:t>
            </a:r>
            <a:r>
              <a:rPr lang="ru-RU" dirty="0"/>
              <a:t> </a:t>
            </a:r>
            <a:r>
              <a:rPr lang="ru-RU" dirty="0" err="1"/>
              <a:t>вимог</a:t>
            </a:r>
            <a:r>
              <a:rPr lang="ru-RU" dirty="0"/>
              <a:t> до умов </a:t>
            </a:r>
            <a:r>
              <a:rPr lang="ru-RU" dirty="0" err="1"/>
              <a:t>праці</a:t>
            </a:r>
            <a:r>
              <a:rPr lang="ru-RU" dirty="0"/>
              <a:t>;</a:t>
            </a:r>
          </a:p>
          <a:p>
            <a:endParaRPr lang="ru-RU" dirty="0" smtClean="0"/>
          </a:p>
          <a:p>
            <a:r>
              <a:rPr lang="ru-RU" dirty="0" smtClean="0"/>
              <a:t>3</a:t>
            </a:r>
            <a:r>
              <a:rPr lang="ru-RU" dirty="0"/>
              <a:t>) </a:t>
            </a:r>
            <a:r>
              <a:rPr lang="ru-RU" dirty="0" err="1"/>
              <a:t>наукова</a:t>
            </a:r>
            <a:r>
              <a:rPr lang="ru-RU" dirty="0"/>
              <a:t> </a:t>
            </a:r>
            <a:r>
              <a:rPr lang="ru-RU" dirty="0" err="1"/>
              <a:t>організація</a:t>
            </a:r>
            <a:r>
              <a:rPr lang="ru-RU" dirty="0"/>
              <a:t> трудового </a:t>
            </a:r>
            <a:r>
              <a:rPr lang="ru-RU" dirty="0" err="1"/>
              <a:t>процесу</a:t>
            </a:r>
            <a:r>
              <a:rPr lang="ru-RU" dirty="0"/>
              <a:t> з </a:t>
            </a:r>
            <a:r>
              <a:rPr lang="ru-RU" dirty="0" err="1"/>
              <a:t>урахуванням</a:t>
            </a:r>
            <a:r>
              <a:rPr lang="ru-RU" dirty="0"/>
              <a:t> </a:t>
            </a:r>
            <a:r>
              <a:rPr lang="ru-RU" dirty="0" err="1"/>
              <a:t>динаміки</a:t>
            </a:r>
            <a:r>
              <a:rPr lang="ru-RU" dirty="0"/>
              <a:t> </a:t>
            </a:r>
            <a:r>
              <a:rPr lang="ru-RU" dirty="0" err="1"/>
              <a:t>працездатності</a:t>
            </a:r>
            <a:r>
              <a:rPr lang="ru-RU" dirty="0"/>
              <a:t>, </a:t>
            </a:r>
            <a:r>
              <a:rPr lang="ru-RU" dirty="0" err="1"/>
              <a:t>використання</a:t>
            </a:r>
            <a:r>
              <a:rPr lang="ru-RU" dirty="0"/>
              <a:t> </a:t>
            </a:r>
            <a:r>
              <a:rPr lang="ru-RU" dirty="0" err="1"/>
              <a:t>ергономіки</a:t>
            </a:r>
            <a:r>
              <a:rPr lang="ru-RU" dirty="0"/>
              <a:t>, </a:t>
            </a:r>
            <a:r>
              <a:rPr lang="ru-RU" dirty="0" err="1"/>
              <a:t>систематичних</a:t>
            </a:r>
            <a:r>
              <a:rPr lang="ru-RU" dirty="0"/>
              <a:t> </a:t>
            </a:r>
            <a:r>
              <a:rPr lang="ru-RU" dirty="0" err="1"/>
              <a:t>фізичних</a:t>
            </a:r>
            <a:r>
              <a:rPr lang="ru-RU" dirty="0"/>
              <a:t> </a:t>
            </a:r>
            <a:r>
              <a:rPr lang="ru-RU" dirty="0" err="1"/>
              <a:t>тренувань</a:t>
            </a:r>
            <a:r>
              <a:rPr lang="ru-RU" dirty="0"/>
              <a:t>, </a:t>
            </a:r>
            <a:r>
              <a:rPr lang="ru-RU" dirty="0" err="1"/>
              <a:t>своєчасний</a:t>
            </a:r>
            <a:r>
              <a:rPr lang="ru-RU" dirty="0"/>
              <a:t> </a:t>
            </a:r>
            <a:r>
              <a:rPr lang="ru-RU" dirty="0" err="1"/>
              <a:t>відпочинок</a:t>
            </a:r>
            <a:r>
              <a:rPr lang="ru-RU" dirty="0"/>
              <a:t>, перерви та </a:t>
            </a:r>
            <a:r>
              <a:rPr lang="ru-RU" dirty="0" err="1"/>
              <a:t>ін</a:t>
            </a:r>
            <a:r>
              <a:rPr lang="ru-RU" dirty="0"/>
              <a:t>.;</a:t>
            </a:r>
          </a:p>
          <a:p>
            <a:endParaRPr lang="ru-RU" dirty="0" smtClean="0"/>
          </a:p>
          <a:p>
            <a:r>
              <a:rPr lang="ru-RU" dirty="0" smtClean="0"/>
              <a:t>4</a:t>
            </a:r>
            <a:r>
              <a:rPr lang="ru-RU" dirty="0"/>
              <a:t>) </a:t>
            </a:r>
            <a:r>
              <a:rPr lang="ru-RU" dirty="0" err="1"/>
              <a:t>психофізіологічні</a:t>
            </a:r>
            <a:r>
              <a:rPr lang="ru-RU" dirty="0"/>
              <a:t> заходи.</a:t>
            </a:r>
          </a:p>
        </p:txBody>
      </p:sp>
    </p:spTree>
    <p:extLst>
      <p:ext uri="{BB962C8B-B14F-4D97-AF65-F5344CB8AC3E}">
        <p14:creationId xmlns:p14="http://schemas.microsoft.com/office/powerpoint/2010/main" val="2200849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Фактори</a:t>
            </a:r>
            <a:r>
              <a:rPr lang="ru-RU" dirty="0"/>
              <a:t> </a:t>
            </a:r>
            <a:r>
              <a:rPr lang="ru-RU" dirty="0" err="1"/>
              <a:t>виробничого</a:t>
            </a:r>
            <a:r>
              <a:rPr lang="ru-RU" dirty="0"/>
              <a:t> </a:t>
            </a:r>
            <a:r>
              <a:rPr lang="ru-RU" dirty="0" err="1"/>
              <a:t>середовища</a:t>
            </a:r>
            <a:r>
              <a:rPr lang="ru-RU" dirty="0"/>
              <a:t> та трудового </a:t>
            </a:r>
            <a:r>
              <a:rPr lang="ru-RU" dirty="0" err="1"/>
              <a:t>процесу</a:t>
            </a:r>
            <a:r>
              <a:rPr lang="ru-RU" dirty="0"/>
              <a:t> </a:t>
            </a:r>
            <a:r>
              <a:rPr lang="ru-RU" dirty="0" err="1"/>
              <a:t>класифікуються</a:t>
            </a:r>
            <a:r>
              <a:rPr lang="ru-RU" dirty="0"/>
              <a:t>:</a:t>
            </a:r>
          </a:p>
        </p:txBody>
      </p:sp>
      <p:sp>
        <p:nvSpPr>
          <p:cNvPr id="3" name="Объект 2"/>
          <p:cNvSpPr>
            <a:spLocks noGrp="1"/>
          </p:cNvSpPr>
          <p:nvPr>
            <p:ph idx="1"/>
          </p:nvPr>
        </p:nvSpPr>
        <p:spPr/>
        <p:txBody>
          <a:bodyPr/>
          <a:lstStyle/>
          <a:p>
            <a:r>
              <a:rPr lang="ru-RU" dirty="0"/>
              <a:t>1) </a:t>
            </a:r>
            <a:r>
              <a:rPr lang="ru-RU" b="1" i="1" dirty="0" err="1"/>
              <a:t>механічні</a:t>
            </a:r>
            <a:r>
              <a:rPr lang="ru-RU" b="1" i="1" dirty="0"/>
              <a:t> </a:t>
            </a:r>
            <a:r>
              <a:rPr lang="ru-RU" dirty="0"/>
              <a:t>(</a:t>
            </a:r>
            <a:r>
              <a:rPr lang="ru-RU" dirty="0" err="1"/>
              <a:t>вимушене</a:t>
            </a:r>
            <a:r>
              <a:rPr lang="ru-RU" dirty="0"/>
              <a:t> </a:t>
            </a:r>
            <a:r>
              <a:rPr lang="ru-RU" dirty="0" err="1"/>
              <a:t>положення</a:t>
            </a:r>
            <a:r>
              <a:rPr lang="ru-RU" dirty="0"/>
              <a:t> </a:t>
            </a:r>
            <a:r>
              <a:rPr lang="ru-RU" dirty="0" err="1"/>
              <a:t>тіла</a:t>
            </a:r>
            <a:r>
              <a:rPr lang="ru-RU" dirty="0"/>
              <a:t> </a:t>
            </a:r>
            <a:r>
              <a:rPr lang="ru-RU" dirty="0" err="1"/>
              <a:t>або</a:t>
            </a:r>
            <a:r>
              <a:rPr lang="ru-RU" dirty="0"/>
              <a:t> </a:t>
            </a:r>
            <a:r>
              <a:rPr lang="ru-RU" dirty="0" err="1"/>
              <a:t>напруга</a:t>
            </a:r>
            <a:r>
              <a:rPr lang="ru-RU" dirty="0"/>
              <a:t> </a:t>
            </a:r>
            <a:r>
              <a:rPr lang="ru-RU" dirty="0" err="1"/>
              <a:t>окремих</a:t>
            </a:r>
            <a:r>
              <a:rPr lang="ru-RU" dirty="0"/>
              <a:t> </a:t>
            </a:r>
            <a:r>
              <a:rPr lang="ru-RU" dirty="0" err="1"/>
              <a:t>органів</a:t>
            </a:r>
            <a:r>
              <a:rPr lang="ru-RU" dirty="0"/>
              <a:t> та систем </a:t>
            </a:r>
            <a:r>
              <a:rPr lang="ru-RU" dirty="0" err="1"/>
              <a:t>організму</a:t>
            </a:r>
            <a:r>
              <a:rPr lang="ru-RU" dirty="0"/>
              <a:t>);</a:t>
            </a:r>
          </a:p>
          <a:p>
            <a:r>
              <a:rPr lang="ru-RU" dirty="0"/>
              <a:t>2) </a:t>
            </a:r>
            <a:r>
              <a:rPr lang="ru-RU" b="1" i="1" dirty="0" err="1" smtClean="0"/>
              <a:t>фізичні</a:t>
            </a:r>
            <a:r>
              <a:rPr lang="ru-RU" dirty="0" smtClean="0"/>
              <a:t> </a:t>
            </a:r>
            <a:r>
              <a:rPr lang="ru-RU" dirty="0"/>
              <a:t>(</a:t>
            </a:r>
            <a:r>
              <a:rPr lang="ru-RU" dirty="0" err="1"/>
              <a:t>рентгенівське</a:t>
            </a:r>
            <a:r>
              <a:rPr lang="ru-RU" dirty="0"/>
              <a:t> </a:t>
            </a:r>
            <a:r>
              <a:rPr lang="ru-RU" dirty="0" err="1"/>
              <a:t>випромінювання</a:t>
            </a:r>
            <a:r>
              <a:rPr lang="ru-RU" dirty="0"/>
              <a:t>, УФВ, ультразвук, </a:t>
            </a:r>
            <a:r>
              <a:rPr lang="ru-RU" dirty="0" err="1"/>
              <a:t>випромінювання</a:t>
            </a:r>
            <a:r>
              <a:rPr lang="ru-RU" dirty="0"/>
              <a:t> та поля НВЧ, УВЧ, шум, </a:t>
            </a:r>
            <a:r>
              <a:rPr lang="ru-RU" dirty="0" err="1"/>
              <a:t>вібрація</a:t>
            </a:r>
            <a:r>
              <a:rPr lang="ru-RU" dirty="0"/>
              <a:t>);</a:t>
            </a:r>
          </a:p>
          <a:p>
            <a:r>
              <a:rPr lang="ru-RU" dirty="0"/>
              <a:t>3) </a:t>
            </a:r>
            <a:r>
              <a:rPr lang="ru-RU" b="1" i="1" dirty="0" err="1"/>
              <a:t>хімічні</a:t>
            </a:r>
            <a:r>
              <a:rPr lang="ru-RU" b="1" i="1" dirty="0"/>
              <a:t> </a:t>
            </a:r>
            <a:r>
              <a:rPr lang="ru-RU" dirty="0"/>
              <a:t>(</a:t>
            </a:r>
            <a:r>
              <a:rPr lang="ru-RU" dirty="0" err="1"/>
              <a:t>величезний</a:t>
            </a:r>
            <a:r>
              <a:rPr lang="ru-RU" dirty="0"/>
              <a:t> арсенал </a:t>
            </a:r>
            <a:r>
              <a:rPr lang="ru-RU" dirty="0" err="1"/>
              <a:t>продукції</a:t>
            </a:r>
            <a:r>
              <a:rPr lang="ru-RU" dirty="0"/>
              <a:t> </a:t>
            </a:r>
            <a:r>
              <a:rPr lang="ru-RU" dirty="0" err="1"/>
              <a:t>хімічної</a:t>
            </a:r>
            <a:r>
              <a:rPr lang="ru-RU" dirty="0"/>
              <a:t> та </a:t>
            </a:r>
            <a:r>
              <a:rPr lang="ru-RU" dirty="0" err="1"/>
              <a:t>фармацевтичної</a:t>
            </a:r>
            <a:r>
              <a:rPr lang="ru-RU" dirty="0"/>
              <a:t> </a:t>
            </a:r>
            <a:r>
              <a:rPr lang="ru-RU" dirty="0" err="1"/>
              <a:t>промисловості</a:t>
            </a:r>
            <a:r>
              <a:rPr lang="ru-RU" dirty="0"/>
              <a:t>);</a:t>
            </a:r>
          </a:p>
          <a:p>
            <a:r>
              <a:rPr lang="ru-RU" dirty="0"/>
              <a:t>4) </a:t>
            </a:r>
            <a:r>
              <a:rPr lang="ru-RU" b="1" i="1" dirty="0" err="1"/>
              <a:t>біологічні</a:t>
            </a:r>
            <a:r>
              <a:rPr lang="ru-RU" dirty="0"/>
              <a:t> (</a:t>
            </a:r>
            <a:r>
              <a:rPr lang="ru-RU" dirty="0" err="1"/>
              <a:t>патогенні</a:t>
            </a:r>
            <a:r>
              <a:rPr lang="ru-RU" dirty="0"/>
              <a:t> </a:t>
            </a:r>
            <a:r>
              <a:rPr lang="ru-RU" dirty="0" err="1"/>
              <a:t>мікроорганізми</a:t>
            </a:r>
            <a:r>
              <a:rPr lang="ru-RU" dirty="0"/>
              <a:t> та </a:t>
            </a:r>
            <a:r>
              <a:rPr lang="ru-RU" dirty="0" err="1"/>
              <a:t>віруси</a:t>
            </a:r>
            <a:r>
              <a:rPr lang="ru-RU" dirty="0"/>
              <a:t>, </a:t>
            </a:r>
            <a:r>
              <a:rPr lang="ru-RU" dirty="0" err="1"/>
              <a:t>антибіотики</a:t>
            </a:r>
            <a:r>
              <a:rPr lang="ru-RU" dirty="0"/>
              <a:t> і </a:t>
            </a:r>
            <a:r>
              <a:rPr lang="ru-RU" dirty="0" err="1"/>
              <a:t>біостимулятори</a:t>
            </a:r>
            <a:r>
              <a:rPr lang="ru-RU" dirty="0"/>
              <a:t>, </a:t>
            </a:r>
            <a:r>
              <a:rPr lang="ru-RU" dirty="0" err="1"/>
              <a:t>вакцини</a:t>
            </a:r>
            <a:r>
              <a:rPr lang="ru-RU" dirty="0"/>
              <a:t> та </a:t>
            </a:r>
            <a:r>
              <a:rPr lang="ru-RU" dirty="0" err="1"/>
              <a:t>сироватки</a:t>
            </a:r>
            <a:r>
              <a:rPr lang="ru-RU" dirty="0"/>
              <a:t>);</a:t>
            </a:r>
          </a:p>
          <a:p>
            <a:r>
              <a:rPr lang="ru-RU" dirty="0"/>
              <a:t>5) </a:t>
            </a:r>
            <a:r>
              <a:rPr lang="ru-RU" b="1" i="1" dirty="0" err="1"/>
              <a:t>психогенні</a:t>
            </a:r>
            <a:r>
              <a:rPr lang="ru-RU" b="1" i="1" dirty="0"/>
              <a:t> </a:t>
            </a:r>
            <a:r>
              <a:rPr lang="ru-RU" b="1" i="1" dirty="0" err="1"/>
              <a:t>чинники</a:t>
            </a:r>
            <a:r>
              <a:rPr lang="ru-RU" b="1" i="1" dirty="0"/>
              <a:t> </a:t>
            </a:r>
            <a:r>
              <a:rPr lang="ru-RU" dirty="0"/>
              <a:t>(контакт з </a:t>
            </a:r>
            <a:r>
              <a:rPr lang="ru-RU" dirty="0" err="1"/>
              <a:t>хворими</a:t>
            </a:r>
            <a:r>
              <a:rPr lang="ru-RU" dirty="0"/>
              <a:t>, </a:t>
            </a:r>
            <a:r>
              <a:rPr lang="ru-RU" dirty="0" err="1"/>
              <a:t>які</a:t>
            </a:r>
            <a:r>
              <a:rPr lang="ru-RU" dirty="0"/>
              <a:t> </a:t>
            </a:r>
            <a:r>
              <a:rPr lang="ru-RU" dirty="0" err="1"/>
              <a:t>страждають</a:t>
            </a:r>
            <a:r>
              <a:rPr lang="ru-RU" dirty="0"/>
              <a:t> на </a:t>
            </a:r>
            <a:r>
              <a:rPr lang="ru-RU" dirty="0" err="1"/>
              <a:t>нервові</a:t>
            </a:r>
            <a:r>
              <a:rPr lang="ru-RU" dirty="0"/>
              <a:t> та </a:t>
            </a:r>
            <a:r>
              <a:rPr lang="ru-RU" dirty="0" err="1"/>
              <a:t>психічні</a:t>
            </a:r>
            <a:r>
              <a:rPr lang="ru-RU" dirty="0"/>
              <a:t> </a:t>
            </a:r>
            <a:r>
              <a:rPr lang="ru-RU" dirty="0" err="1"/>
              <a:t>захворювання</a:t>
            </a:r>
            <a:r>
              <a:rPr lang="ru-RU" dirty="0"/>
              <a:t>). </a:t>
            </a:r>
          </a:p>
        </p:txBody>
      </p:sp>
    </p:spTree>
    <p:extLst>
      <p:ext uri="{BB962C8B-B14F-4D97-AF65-F5344CB8AC3E}">
        <p14:creationId xmlns:p14="http://schemas.microsoft.com/office/powerpoint/2010/main" val="4141846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0"/>
            <a:ext cx="8911687" cy="1280890"/>
          </a:xfrm>
        </p:spPr>
        <p:txBody>
          <a:bodyPr>
            <a:normAutofit/>
          </a:bodyPr>
          <a:lstStyle/>
          <a:p>
            <a:r>
              <a:rPr lang="ru-RU" sz="2400" dirty="0" err="1"/>
              <a:t>Шкідливі</a:t>
            </a:r>
            <a:r>
              <a:rPr lang="ru-RU" sz="2400" dirty="0"/>
              <a:t> </a:t>
            </a:r>
            <a:r>
              <a:rPr lang="ru-RU" sz="2400" dirty="0" err="1"/>
              <a:t>фактори</a:t>
            </a:r>
            <a:r>
              <a:rPr lang="ru-RU" sz="2400" dirty="0"/>
              <a:t> в </a:t>
            </a:r>
            <a:r>
              <a:rPr lang="ru-RU" sz="2400" dirty="0" err="1"/>
              <a:t>роботі</a:t>
            </a:r>
            <a:r>
              <a:rPr lang="ru-RU" sz="2400" dirty="0"/>
              <a:t> </a:t>
            </a:r>
            <a:r>
              <a:rPr lang="ru-RU" sz="2400" dirty="0" err="1"/>
              <a:t>стоматологів</a:t>
            </a:r>
            <a:r>
              <a:rPr lang="ru-RU" sz="2400" dirty="0"/>
              <a:t>, </a:t>
            </a:r>
            <a:r>
              <a:rPr lang="ru-RU" sz="2400" dirty="0" err="1"/>
              <a:t>які</a:t>
            </a:r>
            <a:r>
              <a:rPr lang="ru-RU" sz="2400" dirty="0"/>
              <a:t> </a:t>
            </a:r>
            <a:r>
              <a:rPr lang="ru-RU" sz="2400" dirty="0" err="1"/>
              <a:t>пов'язані</a:t>
            </a:r>
            <a:r>
              <a:rPr lang="ru-RU" sz="2400" dirty="0"/>
              <a:t> з </a:t>
            </a:r>
            <a:r>
              <a:rPr lang="ru-RU" sz="2400" dirty="0" err="1"/>
              <a:t>перенапруженням</a:t>
            </a:r>
            <a:r>
              <a:rPr lang="ru-RU" sz="2400" dirty="0"/>
              <a:t> </a:t>
            </a:r>
            <a:r>
              <a:rPr lang="ru-RU" sz="2400" dirty="0" err="1"/>
              <a:t>окремих</a:t>
            </a:r>
            <a:r>
              <a:rPr lang="ru-RU" sz="2400" dirty="0"/>
              <a:t> </a:t>
            </a:r>
            <a:r>
              <a:rPr lang="ru-RU" sz="2400" dirty="0" err="1"/>
              <a:t>органів</a:t>
            </a:r>
            <a:r>
              <a:rPr lang="ru-RU" sz="2400" dirty="0"/>
              <a:t> та систем </a:t>
            </a:r>
            <a:r>
              <a:rPr lang="ru-RU" sz="2400" dirty="0" err="1"/>
              <a:t>організму</a:t>
            </a:r>
            <a:endParaRPr lang="ru-RU" sz="2400" dirty="0"/>
          </a:p>
        </p:txBody>
      </p:sp>
      <p:sp>
        <p:nvSpPr>
          <p:cNvPr id="3" name="Объект 2"/>
          <p:cNvSpPr>
            <a:spLocks noGrp="1"/>
          </p:cNvSpPr>
          <p:nvPr>
            <p:ph idx="1"/>
          </p:nvPr>
        </p:nvSpPr>
        <p:spPr>
          <a:xfrm>
            <a:off x="2589212" y="1280890"/>
            <a:ext cx="8915400" cy="4630332"/>
          </a:xfrm>
        </p:spPr>
        <p:txBody>
          <a:bodyPr>
            <a:normAutofit lnSpcReduction="10000"/>
          </a:bodyPr>
          <a:lstStyle/>
          <a:p>
            <a:r>
              <a:rPr lang="ru-RU" b="1" i="1" dirty="0" err="1"/>
              <a:t>Робоча</a:t>
            </a:r>
            <a:r>
              <a:rPr lang="ru-RU" b="1" i="1" dirty="0"/>
              <a:t> поза</a:t>
            </a:r>
            <a:r>
              <a:rPr lang="ru-RU" dirty="0"/>
              <a:t>. Правильна </a:t>
            </a:r>
            <a:r>
              <a:rPr lang="ru-RU" dirty="0" err="1"/>
              <a:t>робоча</a:t>
            </a:r>
            <a:r>
              <a:rPr lang="ru-RU" dirty="0"/>
              <a:t> поза, яка </a:t>
            </a:r>
            <a:r>
              <a:rPr lang="ru-RU" dirty="0" err="1"/>
              <a:t>забезпечує</a:t>
            </a:r>
            <a:r>
              <a:rPr lang="ru-RU" dirty="0"/>
              <a:t> </a:t>
            </a:r>
            <a:r>
              <a:rPr lang="ru-RU" dirty="0" err="1"/>
              <a:t>рівномірний</a:t>
            </a:r>
            <a:r>
              <a:rPr lang="ru-RU" dirty="0"/>
              <a:t> </a:t>
            </a:r>
            <a:r>
              <a:rPr lang="ru-RU" dirty="0" err="1"/>
              <a:t>розподіл</a:t>
            </a:r>
            <a:r>
              <a:rPr lang="ru-RU" dirty="0"/>
              <a:t> </a:t>
            </a:r>
            <a:r>
              <a:rPr lang="ru-RU" dirty="0" err="1"/>
              <a:t>навантаження</a:t>
            </a:r>
            <a:r>
              <a:rPr lang="ru-RU" dirty="0"/>
              <a:t> по </a:t>
            </a:r>
            <a:r>
              <a:rPr lang="ru-RU" dirty="0" err="1"/>
              <a:t>всьому</a:t>
            </a:r>
            <a:r>
              <a:rPr lang="ru-RU" dirty="0"/>
              <a:t> </a:t>
            </a:r>
            <a:r>
              <a:rPr lang="ru-RU" dirty="0" err="1"/>
              <a:t>тілу</a:t>
            </a:r>
            <a:r>
              <a:rPr lang="ru-RU" dirty="0"/>
              <a:t> та </a:t>
            </a:r>
            <a:r>
              <a:rPr lang="ru-RU" dirty="0" err="1"/>
              <a:t>створює</a:t>
            </a:r>
            <a:r>
              <a:rPr lang="ru-RU" dirty="0"/>
              <a:t> </a:t>
            </a:r>
            <a:r>
              <a:rPr lang="ru-RU" dirty="0" err="1"/>
              <a:t>сприятливі</a:t>
            </a:r>
            <a:r>
              <a:rPr lang="ru-RU" dirty="0"/>
              <a:t> </a:t>
            </a:r>
            <a:r>
              <a:rPr lang="ru-RU" dirty="0" err="1"/>
              <a:t>умови</a:t>
            </a:r>
            <a:r>
              <a:rPr lang="ru-RU" dirty="0"/>
              <a:t> для </a:t>
            </a:r>
            <a:r>
              <a:rPr lang="ru-RU" dirty="0" err="1"/>
              <a:t>здійснення</a:t>
            </a:r>
            <a:r>
              <a:rPr lang="ru-RU" dirty="0"/>
              <a:t> </a:t>
            </a:r>
            <a:r>
              <a:rPr lang="ru-RU" dirty="0" err="1"/>
              <a:t>процесів</a:t>
            </a:r>
            <a:r>
              <a:rPr lang="ru-RU" dirty="0"/>
              <a:t> </a:t>
            </a:r>
            <a:r>
              <a:rPr lang="ru-RU" dirty="0" err="1"/>
              <a:t>кровообігу</a:t>
            </a:r>
            <a:r>
              <a:rPr lang="ru-RU" dirty="0"/>
              <a:t> та </a:t>
            </a:r>
            <a:r>
              <a:rPr lang="ru-RU" dirty="0" err="1"/>
              <a:t>дихання</a:t>
            </a:r>
            <a:r>
              <a:rPr lang="ru-RU" dirty="0"/>
              <a:t>, є </a:t>
            </a:r>
            <a:r>
              <a:rPr lang="ru-RU" dirty="0" err="1"/>
              <a:t>важливим</a:t>
            </a:r>
            <a:r>
              <a:rPr lang="ru-RU" dirty="0"/>
              <a:t> фактором, </a:t>
            </a:r>
            <a:r>
              <a:rPr lang="ru-RU" dirty="0" err="1"/>
              <a:t>який</a:t>
            </a:r>
            <a:r>
              <a:rPr lang="ru-RU" dirty="0"/>
              <a:t> </a:t>
            </a:r>
            <a:r>
              <a:rPr lang="ru-RU" dirty="0" err="1"/>
              <a:t>впливає</a:t>
            </a:r>
            <a:r>
              <a:rPr lang="ru-RU" dirty="0"/>
              <a:t> на </a:t>
            </a:r>
            <a:r>
              <a:rPr lang="ru-RU" dirty="0" err="1"/>
              <a:t>рівень</a:t>
            </a:r>
            <a:r>
              <a:rPr lang="ru-RU" dirty="0"/>
              <a:t> </a:t>
            </a:r>
            <a:r>
              <a:rPr lang="ru-RU" dirty="0" err="1"/>
              <a:t>працездатності</a:t>
            </a:r>
            <a:r>
              <a:rPr lang="ru-RU" dirty="0"/>
              <a:t> та на стан </a:t>
            </a:r>
            <a:r>
              <a:rPr lang="ru-RU" dirty="0" err="1"/>
              <a:t>здоров'я</a:t>
            </a:r>
            <a:r>
              <a:rPr lang="ru-RU" dirty="0"/>
              <a:t> </a:t>
            </a:r>
            <a:r>
              <a:rPr lang="ru-RU" dirty="0" err="1"/>
              <a:t>працюючих</a:t>
            </a:r>
            <a:r>
              <a:rPr lang="ru-RU" dirty="0"/>
              <a:t>.</a:t>
            </a:r>
          </a:p>
          <a:p>
            <a:endParaRPr lang="ru-RU" dirty="0"/>
          </a:p>
          <a:p>
            <a:r>
              <a:rPr lang="ru-RU" dirty="0"/>
              <a:t>Для </a:t>
            </a:r>
            <a:r>
              <a:rPr lang="ru-RU" dirty="0" err="1"/>
              <a:t>багатьох</a:t>
            </a:r>
            <a:r>
              <a:rPr lang="ru-RU" dirty="0"/>
              <a:t> </a:t>
            </a:r>
            <a:r>
              <a:rPr lang="ru-RU" dirty="0" err="1"/>
              <a:t>професій</a:t>
            </a:r>
            <a:r>
              <a:rPr lang="ru-RU" dirty="0"/>
              <a:t> </a:t>
            </a:r>
            <a:r>
              <a:rPr lang="ru-RU" dirty="0" err="1"/>
              <a:t>характерне</a:t>
            </a:r>
            <a:r>
              <a:rPr lang="ru-RU" dirty="0"/>
              <a:t> </a:t>
            </a:r>
            <a:r>
              <a:rPr lang="ru-RU" dirty="0" err="1"/>
              <a:t>вимушене</a:t>
            </a:r>
            <a:r>
              <a:rPr lang="ru-RU" dirty="0"/>
              <a:t>, часто </a:t>
            </a:r>
            <a:r>
              <a:rPr lang="ru-RU" dirty="0" err="1"/>
              <a:t>неприродне</a:t>
            </a:r>
            <a:r>
              <a:rPr lang="ru-RU" dirty="0"/>
              <a:t> </a:t>
            </a:r>
            <a:r>
              <a:rPr lang="ru-RU" dirty="0" err="1"/>
              <a:t>положення</a:t>
            </a:r>
            <a:r>
              <a:rPr lang="ru-RU" dirty="0"/>
              <a:t> </a:t>
            </a:r>
            <a:r>
              <a:rPr lang="ru-RU" dirty="0" err="1"/>
              <a:t>тіла</a:t>
            </a:r>
            <a:r>
              <a:rPr lang="ru-RU" dirty="0"/>
              <a:t> </a:t>
            </a:r>
            <a:r>
              <a:rPr lang="ru-RU" dirty="0" err="1"/>
              <a:t>під</a:t>
            </a:r>
            <a:r>
              <a:rPr lang="ru-RU" dirty="0"/>
              <a:t> час </a:t>
            </a:r>
            <a:r>
              <a:rPr lang="ru-RU" dirty="0" err="1"/>
              <a:t>роботи</a:t>
            </a:r>
            <a:r>
              <a:rPr lang="ru-RU" dirty="0"/>
              <a:t>, </a:t>
            </a:r>
            <a:r>
              <a:rPr lang="ru-RU" dirty="0" err="1"/>
              <a:t>наявність</a:t>
            </a:r>
            <a:r>
              <a:rPr lang="ru-RU" dirty="0"/>
              <a:t> </a:t>
            </a:r>
            <a:r>
              <a:rPr lang="ru-RU" dirty="0" err="1"/>
              <a:t>механічного</a:t>
            </a:r>
            <a:r>
              <a:rPr lang="ru-RU" dirty="0"/>
              <a:t> </a:t>
            </a:r>
            <a:r>
              <a:rPr lang="ru-RU" dirty="0" err="1"/>
              <a:t>тиску</a:t>
            </a:r>
            <a:r>
              <a:rPr lang="ru-RU" dirty="0"/>
              <a:t> предмету на </a:t>
            </a:r>
            <a:r>
              <a:rPr lang="ru-RU" dirty="0" err="1"/>
              <a:t>окремі</a:t>
            </a:r>
            <a:r>
              <a:rPr lang="ru-RU" dirty="0"/>
              <a:t> </a:t>
            </a:r>
            <a:r>
              <a:rPr lang="ru-RU" dirty="0" err="1"/>
              <a:t>частини</a:t>
            </a:r>
            <a:r>
              <a:rPr lang="ru-RU" dirty="0"/>
              <a:t> </a:t>
            </a:r>
            <a:r>
              <a:rPr lang="ru-RU" dirty="0" err="1"/>
              <a:t>тіла</a:t>
            </a:r>
            <a:r>
              <a:rPr lang="ru-RU" dirty="0"/>
              <a:t>, </a:t>
            </a:r>
            <a:r>
              <a:rPr lang="ru-RU" dirty="0" err="1"/>
              <a:t>тривале</a:t>
            </a:r>
            <a:r>
              <a:rPr lang="ru-RU" dirty="0"/>
              <a:t> </a:t>
            </a:r>
            <a:r>
              <a:rPr lang="ru-RU" dirty="0" err="1"/>
              <a:t>напруження</a:t>
            </a:r>
            <a:r>
              <a:rPr lang="ru-RU" dirty="0"/>
              <a:t> </a:t>
            </a:r>
            <a:r>
              <a:rPr lang="ru-RU" dirty="0" err="1"/>
              <a:t>певної</a:t>
            </a:r>
            <a:r>
              <a:rPr lang="ru-RU" dirty="0"/>
              <a:t> </a:t>
            </a:r>
            <a:r>
              <a:rPr lang="ru-RU" dirty="0" err="1"/>
              <a:t>групи</a:t>
            </a:r>
            <a:r>
              <a:rPr lang="ru-RU" dirty="0"/>
              <a:t> </a:t>
            </a:r>
            <a:r>
              <a:rPr lang="ru-RU" dirty="0" err="1"/>
              <a:t>м'язів</a:t>
            </a:r>
            <a:r>
              <a:rPr lang="ru-RU" dirty="0"/>
              <a:t>, </a:t>
            </a:r>
            <a:r>
              <a:rPr lang="ru-RU" dirty="0" err="1"/>
              <a:t>органів</a:t>
            </a:r>
            <a:r>
              <a:rPr lang="ru-RU" dirty="0"/>
              <a:t> та систем. Все </a:t>
            </a:r>
            <a:r>
              <a:rPr lang="ru-RU" dirty="0" err="1"/>
              <a:t>це</a:t>
            </a:r>
            <a:r>
              <a:rPr lang="ru-RU" dirty="0"/>
              <a:t> </a:t>
            </a:r>
            <a:r>
              <a:rPr lang="ru-RU" dirty="0" err="1"/>
              <a:t>може</a:t>
            </a:r>
            <a:r>
              <a:rPr lang="ru-RU" dirty="0"/>
              <a:t> </a:t>
            </a:r>
            <a:r>
              <a:rPr lang="ru-RU" dirty="0" err="1"/>
              <a:t>призвести</a:t>
            </a:r>
            <a:r>
              <a:rPr lang="ru-RU" dirty="0"/>
              <a:t> до </a:t>
            </a:r>
            <a:r>
              <a:rPr lang="ru-RU" dirty="0" err="1"/>
              <a:t>деформації</a:t>
            </a:r>
            <a:r>
              <a:rPr lang="ru-RU" dirty="0"/>
              <a:t> </a:t>
            </a:r>
            <a:r>
              <a:rPr lang="ru-RU" dirty="0" err="1"/>
              <a:t>окремих</a:t>
            </a:r>
            <a:r>
              <a:rPr lang="ru-RU" dirty="0"/>
              <a:t> </a:t>
            </a:r>
            <a:r>
              <a:rPr lang="ru-RU" dirty="0" err="1"/>
              <a:t>частин</a:t>
            </a:r>
            <a:r>
              <a:rPr lang="ru-RU" dirty="0"/>
              <a:t> </a:t>
            </a:r>
            <a:r>
              <a:rPr lang="ru-RU" dirty="0" err="1"/>
              <a:t>тіла</a:t>
            </a:r>
            <a:r>
              <a:rPr lang="ru-RU" dirty="0"/>
              <a:t>, </a:t>
            </a:r>
            <a:r>
              <a:rPr lang="ru-RU" dirty="0" err="1"/>
              <a:t>застійних</a:t>
            </a:r>
            <a:r>
              <a:rPr lang="ru-RU" dirty="0"/>
              <a:t> </a:t>
            </a:r>
            <a:r>
              <a:rPr lang="ru-RU" dirty="0" err="1"/>
              <a:t>явищ</a:t>
            </a:r>
            <a:r>
              <a:rPr lang="ru-RU" dirty="0"/>
              <a:t> в </a:t>
            </a:r>
            <a:r>
              <a:rPr lang="ru-RU" dirty="0" err="1"/>
              <a:t>крові</a:t>
            </a:r>
            <a:r>
              <a:rPr lang="ru-RU" dirty="0"/>
              <a:t>, </a:t>
            </a:r>
            <a:r>
              <a:rPr lang="ru-RU" dirty="0" err="1"/>
              <a:t>перенапруження</a:t>
            </a:r>
            <a:r>
              <a:rPr lang="ru-RU" dirty="0"/>
              <a:t> тих </a:t>
            </a:r>
            <a:r>
              <a:rPr lang="ru-RU" dirty="0" err="1"/>
              <a:t>чи</a:t>
            </a:r>
            <a:r>
              <a:rPr lang="ru-RU" dirty="0"/>
              <a:t> </a:t>
            </a:r>
            <a:r>
              <a:rPr lang="ru-RU" dirty="0" err="1"/>
              <a:t>інших</a:t>
            </a:r>
            <a:r>
              <a:rPr lang="ru-RU" dirty="0"/>
              <a:t> </a:t>
            </a:r>
            <a:r>
              <a:rPr lang="ru-RU" dirty="0" err="1"/>
              <a:t>органів</a:t>
            </a:r>
            <a:r>
              <a:rPr lang="ru-RU" dirty="0"/>
              <a:t> і </a:t>
            </a:r>
            <a:r>
              <a:rPr lang="ru-RU" dirty="0" err="1"/>
              <a:t>тим</a:t>
            </a:r>
            <a:r>
              <a:rPr lang="ru-RU" dirty="0"/>
              <a:t> самим </a:t>
            </a:r>
            <a:r>
              <a:rPr lang="ru-RU" dirty="0" err="1"/>
              <a:t>обумовити</a:t>
            </a:r>
            <a:r>
              <a:rPr lang="ru-RU" dirty="0"/>
              <a:t> </a:t>
            </a:r>
            <a:r>
              <a:rPr lang="ru-RU" dirty="0" err="1"/>
              <a:t>зниження</a:t>
            </a:r>
            <a:r>
              <a:rPr lang="ru-RU" dirty="0"/>
              <a:t> </a:t>
            </a:r>
            <a:r>
              <a:rPr lang="ru-RU" dirty="0" err="1"/>
              <a:t>працездатності</a:t>
            </a:r>
            <a:r>
              <a:rPr lang="ru-RU" dirty="0"/>
              <a:t> та </a:t>
            </a:r>
            <a:r>
              <a:rPr lang="ru-RU" dirty="0" err="1"/>
              <a:t>виникнення</a:t>
            </a:r>
            <a:r>
              <a:rPr lang="ru-RU" dirty="0"/>
              <a:t> </a:t>
            </a:r>
            <a:r>
              <a:rPr lang="ru-RU" dirty="0" err="1"/>
              <a:t>захворювань</a:t>
            </a:r>
            <a:r>
              <a:rPr lang="ru-RU" dirty="0"/>
              <a:t>, </a:t>
            </a:r>
            <a:r>
              <a:rPr lang="ru-RU" dirty="0" err="1"/>
              <a:t>пов'язаних</a:t>
            </a:r>
            <a:r>
              <a:rPr lang="ru-RU" dirty="0"/>
              <a:t> </a:t>
            </a:r>
            <a:r>
              <a:rPr lang="ru-RU" dirty="0" err="1"/>
              <a:t>із</a:t>
            </a:r>
            <a:r>
              <a:rPr lang="ru-RU" dirty="0"/>
              <a:t> </a:t>
            </a:r>
            <a:r>
              <a:rPr lang="ru-RU" dirty="0" err="1"/>
              <a:t>зазначеним</a:t>
            </a:r>
            <a:r>
              <a:rPr lang="ru-RU" dirty="0"/>
              <a:t> </a:t>
            </a:r>
            <a:r>
              <a:rPr lang="ru-RU" dirty="0" err="1"/>
              <a:t>механічним</a:t>
            </a:r>
            <a:r>
              <a:rPr lang="ru-RU" dirty="0"/>
              <a:t> </a:t>
            </a:r>
            <a:r>
              <a:rPr lang="ru-RU" dirty="0" err="1"/>
              <a:t>впливом</a:t>
            </a:r>
            <a:r>
              <a:rPr lang="ru-RU" dirty="0"/>
              <a:t>.</a:t>
            </a:r>
          </a:p>
          <a:p>
            <a:endParaRPr lang="ru-RU" dirty="0"/>
          </a:p>
          <a:p>
            <a:r>
              <a:rPr lang="ru-RU" dirty="0" err="1"/>
              <a:t>Раціональною</a:t>
            </a:r>
            <a:r>
              <a:rPr lang="ru-RU" dirty="0"/>
              <a:t> </a:t>
            </a:r>
            <a:r>
              <a:rPr lang="ru-RU" dirty="0" err="1"/>
              <a:t>робочою</a:t>
            </a:r>
            <a:r>
              <a:rPr lang="ru-RU" dirty="0"/>
              <a:t> позою </a:t>
            </a:r>
            <a:r>
              <a:rPr lang="ru-RU" dirty="0" err="1"/>
              <a:t>вважається</a:t>
            </a:r>
            <a:r>
              <a:rPr lang="ru-RU" dirty="0"/>
              <a:t> </a:t>
            </a:r>
            <a:r>
              <a:rPr lang="ru-RU" dirty="0" err="1"/>
              <a:t>така</a:t>
            </a:r>
            <a:r>
              <a:rPr lang="ru-RU" dirty="0"/>
              <a:t>, яка легко </a:t>
            </a:r>
            <a:r>
              <a:rPr lang="ru-RU" dirty="0" err="1"/>
              <a:t>підтримується</a:t>
            </a:r>
            <a:r>
              <a:rPr lang="ru-RU" dirty="0"/>
              <a:t> при </a:t>
            </a:r>
            <a:r>
              <a:rPr lang="ru-RU" dirty="0" err="1"/>
              <a:t>мінімальному</a:t>
            </a:r>
            <a:r>
              <a:rPr lang="ru-RU" dirty="0"/>
              <a:t> </a:t>
            </a:r>
            <a:r>
              <a:rPr lang="ru-RU" dirty="0" err="1"/>
              <a:t>динамічному</a:t>
            </a:r>
            <a:r>
              <a:rPr lang="ru-RU" dirty="0"/>
              <a:t> та статичному </a:t>
            </a:r>
            <a:r>
              <a:rPr lang="ru-RU" dirty="0" err="1"/>
              <a:t>напруженні</a:t>
            </a:r>
            <a:r>
              <a:rPr lang="ru-RU" dirty="0"/>
              <a:t> </a:t>
            </a:r>
            <a:r>
              <a:rPr lang="ru-RU" dirty="0" err="1"/>
              <a:t>м'язів</a:t>
            </a:r>
            <a:r>
              <a:rPr lang="ru-RU" dirty="0"/>
              <a:t> </a:t>
            </a:r>
            <a:r>
              <a:rPr lang="ru-RU" dirty="0" err="1"/>
              <a:t>незалежно</a:t>
            </a:r>
            <a:r>
              <a:rPr lang="ru-RU" dirty="0"/>
              <a:t> </a:t>
            </a:r>
            <a:r>
              <a:rPr lang="ru-RU" dirty="0" err="1"/>
              <a:t>від</a:t>
            </a:r>
            <a:r>
              <a:rPr lang="ru-RU" dirty="0"/>
              <a:t> того, </a:t>
            </a:r>
            <a:r>
              <a:rPr lang="ru-RU" dirty="0" err="1"/>
              <a:t>виконується</a:t>
            </a:r>
            <a:r>
              <a:rPr lang="ru-RU" dirty="0"/>
              <a:t> робота </a:t>
            </a:r>
            <a:r>
              <a:rPr lang="ru-RU" dirty="0" err="1"/>
              <a:t>сидячи</a:t>
            </a:r>
            <a:r>
              <a:rPr lang="ru-RU" dirty="0"/>
              <a:t> </a:t>
            </a:r>
            <a:r>
              <a:rPr lang="ru-RU" dirty="0" err="1"/>
              <a:t>чи</a:t>
            </a:r>
            <a:r>
              <a:rPr lang="ru-RU" dirty="0"/>
              <a:t> стоячи.</a:t>
            </a:r>
          </a:p>
        </p:txBody>
      </p:sp>
    </p:spTree>
    <p:extLst>
      <p:ext uri="{BB962C8B-B14F-4D97-AF65-F5344CB8AC3E}">
        <p14:creationId xmlns:p14="http://schemas.microsoft.com/office/powerpoint/2010/main" val="3082225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5911222"/>
          </a:xfrm>
        </p:spPr>
        <p:txBody>
          <a:bodyPr>
            <a:normAutofit fontScale="92500" lnSpcReduction="10000"/>
          </a:bodyPr>
          <a:lstStyle/>
          <a:p>
            <a:r>
              <a:rPr lang="ru-RU" b="1" i="1" dirty="0" err="1"/>
              <a:t>Лікарі</a:t>
            </a:r>
            <a:r>
              <a:rPr lang="ru-RU" b="1" i="1" dirty="0"/>
              <a:t>-стоматологи</a:t>
            </a:r>
            <a:r>
              <a:rPr lang="ru-RU" dirty="0"/>
              <a:t> </a:t>
            </a:r>
            <a:r>
              <a:rPr lang="ru-RU" dirty="0" err="1"/>
              <a:t>виконують</a:t>
            </a:r>
            <a:r>
              <a:rPr lang="ru-RU" dirty="0"/>
              <a:t> роботу </a:t>
            </a:r>
            <a:r>
              <a:rPr lang="ru-RU" dirty="0" err="1"/>
              <a:t>сидячи</a:t>
            </a:r>
            <a:r>
              <a:rPr lang="ru-RU" dirty="0"/>
              <a:t> </a:t>
            </a:r>
            <a:r>
              <a:rPr lang="ru-RU" dirty="0" err="1"/>
              <a:t>або</a:t>
            </a:r>
            <a:r>
              <a:rPr lang="ru-RU" dirty="0"/>
              <a:t> стоячи, </a:t>
            </a:r>
            <a:r>
              <a:rPr lang="ru-RU" dirty="0" err="1"/>
              <a:t>чергуючи</a:t>
            </a:r>
            <a:r>
              <a:rPr lang="ru-RU" dirty="0"/>
              <a:t> </a:t>
            </a:r>
            <a:r>
              <a:rPr lang="ru-RU" dirty="0" err="1"/>
              <a:t>ці</a:t>
            </a:r>
            <a:r>
              <a:rPr lang="ru-RU" dirty="0"/>
              <a:t> </a:t>
            </a:r>
            <a:r>
              <a:rPr lang="ru-RU" dirty="0" err="1"/>
              <a:t>пози</a:t>
            </a:r>
            <a:r>
              <a:rPr lang="ru-RU" dirty="0"/>
              <a:t> </a:t>
            </a:r>
            <a:r>
              <a:rPr lang="ru-RU" dirty="0" err="1"/>
              <a:t>протягом</a:t>
            </a:r>
            <a:r>
              <a:rPr lang="ru-RU" dirty="0"/>
              <a:t> </a:t>
            </a:r>
            <a:r>
              <a:rPr lang="ru-RU" dirty="0" err="1"/>
              <a:t>робочого</a:t>
            </a:r>
            <a:r>
              <a:rPr lang="ru-RU" dirty="0"/>
              <a:t> дня в </a:t>
            </a:r>
            <a:r>
              <a:rPr lang="ru-RU" dirty="0" err="1"/>
              <a:t>залежності</a:t>
            </a:r>
            <a:r>
              <a:rPr lang="ru-RU" dirty="0"/>
              <a:t> </a:t>
            </a:r>
            <a:r>
              <a:rPr lang="ru-RU" dirty="0" err="1"/>
              <a:t>від</a:t>
            </a:r>
            <a:r>
              <a:rPr lang="ru-RU" dirty="0"/>
              <a:t> характеру </a:t>
            </a:r>
            <a:r>
              <a:rPr lang="ru-RU" dirty="0" err="1"/>
              <a:t>операцій</a:t>
            </a:r>
            <a:r>
              <a:rPr lang="ru-RU" dirty="0"/>
              <a:t> та </a:t>
            </a:r>
            <a:r>
              <a:rPr lang="ru-RU" dirty="0" err="1"/>
              <a:t>положення</a:t>
            </a:r>
            <a:r>
              <a:rPr lang="ru-RU" dirty="0"/>
              <a:t> хворого (</a:t>
            </a:r>
            <a:r>
              <a:rPr lang="ru-RU" dirty="0" err="1"/>
              <a:t>сидячи</a:t>
            </a:r>
            <a:r>
              <a:rPr lang="ru-RU" dirty="0"/>
              <a:t>, </a:t>
            </a:r>
            <a:r>
              <a:rPr lang="ru-RU" dirty="0" err="1"/>
              <a:t>лежачи</a:t>
            </a:r>
            <a:r>
              <a:rPr lang="ru-RU" dirty="0"/>
              <a:t>). На </a:t>
            </a:r>
            <a:r>
              <a:rPr lang="ru-RU" dirty="0" err="1"/>
              <a:t>терапевтичному</a:t>
            </a:r>
            <a:r>
              <a:rPr lang="ru-RU" dirty="0"/>
              <a:t> </a:t>
            </a:r>
            <a:r>
              <a:rPr lang="ru-RU" dirty="0" err="1"/>
              <a:t>прийомі</a:t>
            </a:r>
            <a:r>
              <a:rPr lang="ru-RU" dirty="0"/>
              <a:t> </a:t>
            </a:r>
            <a:r>
              <a:rPr lang="ru-RU" dirty="0" err="1"/>
              <a:t>лікарі</a:t>
            </a:r>
            <a:r>
              <a:rPr lang="ru-RU" dirty="0"/>
              <a:t> </a:t>
            </a:r>
            <a:r>
              <a:rPr lang="ru-RU" dirty="0" err="1"/>
              <a:t>працюють</a:t>
            </a:r>
            <a:r>
              <a:rPr lang="ru-RU" dirty="0"/>
              <a:t> </a:t>
            </a:r>
            <a:r>
              <a:rPr lang="ru-RU" dirty="0" err="1"/>
              <a:t>переважно</a:t>
            </a:r>
            <a:r>
              <a:rPr lang="ru-RU" dirty="0"/>
              <a:t> </a:t>
            </a:r>
            <a:r>
              <a:rPr lang="ru-RU" dirty="0" err="1"/>
              <a:t>сидячи</a:t>
            </a:r>
            <a:r>
              <a:rPr lang="ru-RU" dirty="0"/>
              <a:t>, а на </a:t>
            </a:r>
            <a:r>
              <a:rPr lang="ru-RU" dirty="0" err="1"/>
              <a:t>хірургічному</a:t>
            </a:r>
            <a:r>
              <a:rPr lang="ru-RU" dirty="0"/>
              <a:t> та </a:t>
            </a:r>
            <a:r>
              <a:rPr lang="ru-RU" dirty="0" err="1"/>
              <a:t>ортопедичному</a:t>
            </a:r>
            <a:r>
              <a:rPr lang="ru-RU" dirty="0"/>
              <a:t> – </a:t>
            </a:r>
            <a:r>
              <a:rPr lang="ru-RU" dirty="0" err="1"/>
              <a:t>переважно</a:t>
            </a:r>
            <a:r>
              <a:rPr lang="ru-RU" dirty="0"/>
              <a:t> стоячи.</a:t>
            </a:r>
          </a:p>
          <a:p>
            <a:endParaRPr lang="ru-RU" dirty="0"/>
          </a:p>
          <a:p>
            <a:r>
              <a:rPr lang="ru-RU" dirty="0"/>
              <a:t>Поза стоячи, </a:t>
            </a:r>
            <a:r>
              <a:rPr lang="ru-RU" dirty="0" err="1"/>
              <a:t>якщо</a:t>
            </a:r>
            <a:r>
              <a:rPr lang="ru-RU" dirty="0"/>
              <a:t> вона </a:t>
            </a:r>
            <a:r>
              <a:rPr lang="ru-RU" dirty="0" err="1"/>
              <a:t>переважає</a:t>
            </a:r>
            <a:r>
              <a:rPr lang="ru-RU" dirty="0"/>
              <a:t> в </a:t>
            </a:r>
            <a:r>
              <a:rPr lang="ru-RU" dirty="0" err="1"/>
              <a:t>процесі</a:t>
            </a:r>
            <a:r>
              <a:rPr lang="ru-RU" dirty="0"/>
              <a:t> </a:t>
            </a:r>
            <a:r>
              <a:rPr lang="ru-RU" dirty="0" err="1"/>
              <a:t>роботи</a:t>
            </a:r>
            <a:r>
              <a:rPr lang="ru-RU" dirty="0"/>
              <a:t>, </a:t>
            </a:r>
            <a:r>
              <a:rPr lang="ru-RU" dirty="0" err="1"/>
              <a:t>вважається</a:t>
            </a:r>
            <a:r>
              <a:rPr lang="ru-RU" dirty="0"/>
              <a:t> </a:t>
            </a:r>
            <a:r>
              <a:rPr lang="ru-RU" dirty="0" err="1"/>
              <a:t>нераціональною</a:t>
            </a:r>
            <a:r>
              <a:rPr lang="ru-RU" dirty="0"/>
              <a:t> </a:t>
            </a:r>
            <a:r>
              <a:rPr lang="ru-RU" dirty="0" err="1"/>
              <a:t>внаслідок</a:t>
            </a:r>
            <a:r>
              <a:rPr lang="ru-RU" dirty="0"/>
              <a:t> </a:t>
            </a:r>
            <a:r>
              <a:rPr lang="ru-RU" dirty="0" err="1"/>
              <a:t>незначного</a:t>
            </a:r>
            <a:r>
              <a:rPr lang="ru-RU" dirty="0"/>
              <a:t>, </a:t>
            </a:r>
            <a:r>
              <a:rPr lang="ru-RU" dirty="0" err="1"/>
              <a:t>постійного</a:t>
            </a:r>
            <a:r>
              <a:rPr lang="ru-RU" dirty="0"/>
              <a:t> і до того ж </a:t>
            </a:r>
            <a:r>
              <a:rPr lang="ru-RU" dirty="0" err="1"/>
              <a:t>нерівномірного</a:t>
            </a:r>
            <a:r>
              <a:rPr lang="ru-RU" dirty="0"/>
              <a:t> </a:t>
            </a:r>
            <a:r>
              <a:rPr lang="ru-RU" dirty="0" err="1"/>
              <a:t>навантаження</a:t>
            </a:r>
            <a:r>
              <a:rPr lang="ru-RU" dirty="0"/>
              <a:t> на </a:t>
            </a:r>
            <a:r>
              <a:rPr lang="ru-RU" dirty="0" err="1"/>
              <a:t>нижні</a:t>
            </a:r>
            <a:r>
              <a:rPr lang="ru-RU" dirty="0"/>
              <a:t> </a:t>
            </a:r>
            <a:r>
              <a:rPr lang="ru-RU" dirty="0" err="1"/>
              <a:t>кінцівки</a:t>
            </a:r>
            <a:r>
              <a:rPr lang="ru-RU" dirty="0"/>
              <a:t>. Вага </a:t>
            </a:r>
            <a:r>
              <a:rPr lang="ru-RU" dirty="0" err="1"/>
              <a:t>тіла</a:t>
            </a:r>
            <a:r>
              <a:rPr lang="ru-RU" dirty="0"/>
              <a:t> переноситься на одну ногу, </a:t>
            </a:r>
            <a:r>
              <a:rPr lang="ru-RU" dirty="0" err="1"/>
              <a:t>найбільший</a:t>
            </a:r>
            <a:r>
              <a:rPr lang="ru-RU" dirty="0"/>
              <a:t> </a:t>
            </a:r>
            <a:r>
              <a:rPr lang="ru-RU" dirty="0" err="1"/>
              <a:t>вплив</a:t>
            </a:r>
            <a:r>
              <a:rPr lang="ru-RU" dirty="0"/>
              <a:t> при такому </a:t>
            </a:r>
            <a:r>
              <a:rPr lang="ru-RU" dirty="0" err="1"/>
              <a:t>положенні</a:t>
            </a:r>
            <a:r>
              <a:rPr lang="ru-RU" dirty="0"/>
              <a:t> </a:t>
            </a:r>
            <a:r>
              <a:rPr lang="ru-RU" dirty="0" err="1"/>
              <a:t>тіла</a:t>
            </a:r>
            <a:r>
              <a:rPr lang="ru-RU" dirty="0"/>
              <a:t> доводиться на стегно. </a:t>
            </a:r>
            <a:r>
              <a:rPr lang="ru-RU" dirty="0" err="1"/>
              <a:t>Положення</a:t>
            </a:r>
            <a:r>
              <a:rPr lang="ru-RU" dirty="0"/>
              <a:t> тазу і </a:t>
            </a:r>
            <a:r>
              <a:rPr lang="ru-RU" dirty="0" err="1"/>
              <a:t>голівки</a:t>
            </a:r>
            <a:r>
              <a:rPr lang="ru-RU" dirty="0"/>
              <a:t> стегна </a:t>
            </a:r>
            <a:r>
              <a:rPr lang="ru-RU" dirty="0" err="1"/>
              <a:t>змінюється</a:t>
            </a:r>
            <a:r>
              <a:rPr lang="ru-RU" dirty="0"/>
              <a:t>, мускулатура тазу </a:t>
            </a:r>
            <a:r>
              <a:rPr lang="ru-RU" dirty="0" err="1"/>
              <a:t>зміщується</a:t>
            </a:r>
            <a:r>
              <a:rPr lang="ru-RU" dirty="0"/>
              <a:t> </a:t>
            </a:r>
            <a:r>
              <a:rPr lang="ru-RU" dirty="0" err="1"/>
              <a:t>вгору</a:t>
            </a:r>
            <a:r>
              <a:rPr lang="ru-RU" dirty="0"/>
              <a:t>, </a:t>
            </a:r>
            <a:r>
              <a:rPr lang="ru-RU" dirty="0" err="1"/>
              <a:t>що</a:t>
            </a:r>
            <a:r>
              <a:rPr lang="ru-RU" dirty="0"/>
              <a:t> </a:t>
            </a:r>
            <a:r>
              <a:rPr lang="ru-RU" dirty="0" err="1"/>
              <a:t>сприяє</a:t>
            </a:r>
            <a:r>
              <a:rPr lang="ru-RU" dirty="0"/>
              <a:t> </a:t>
            </a:r>
            <a:r>
              <a:rPr lang="ru-RU" dirty="0" err="1"/>
              <a:t>викривленню</a:t>
            </a:r>
            <a:r>
              <a:rPr lang="ru-RU" dirty="0"/>
              <a:t> хребта </a:t>
            </a:r>
            <a:r>
              <a:rPr lang="ru-RU" dirty="0" err="1"/>
              <a:t>убік</a:t>
            </a:r>
            <a:r>
              <a:rPr lang="ru-RU" dirty="0"/>
              <a:t> (</a:t>
            </a:r>
            <a:r>
              <a:rPr lang="ru-RU" dirty="0" err="1"/>
              <a:t>розвивається</a:t>
            </a:r>
            <a:r>
              <a:rPr lang="ru-RU" dirty="0"/>
              <a:t> </a:t>
            </a:r>
            <a:r>
              <a:rPr lang="ru-RU" dirty="0" err="1"/>
              <a:t>сколіоз</a:t>
            </a:r>
            <a:r>
              <a:rPr lang="ru-RU" dirty="0"/>
              <a:t>). Разом з </a:t>
            </a:r>
            <a:r>
              <a:rPr lang="ru-RU" dirty="0" err="1"/>
              <a:t>тим</a:t>
            </a:r>
            <a:r>
              <a:rPr lang="ru-RU" dirty="0"/>
              <a:t> робота в </a:t>
            </a:r>
            <a:r>
              <a:rPr lang="ru-RU" dirty="0" err="1"/>
              <a:t>нахиленому</a:t>
            </a:r>
            <a:r>
              <a:rPr lang="ru-RU" dirty="0"/>
              <a:t> </a:t>
            </a:r>
            <a:r>
              <a:rPr lang="ru-RU" dirty="0" err="1"/>
              <a:t>положенні</a:t>
            </a:r>
            <a:r>
              <a:rPr lang="ru-RU" dirty="0"/>
              <a:t> </a:t>
            </a:r>
            <a:r>
              <a:rPr lang="ru-RU" dirty="0" err="1"/>
              <a:t>тіла</a:t>
            </a:r>
            <a:r>
              <a:rPr lang="ru-RU" dirty="0"/>
              <a:t> з </a:t>
            </a:r>
            <a:r>
              <a:rPr lang="ru-RU" dirty="0" err="1"/>
              <a:t>витягнутими</a:t>
            </a:r>
            <a:r>
              <a:rPr lang="ru-RU" dirty="0"/>
              <a:t> вперед руками </a:t>
            </a:r>
            <a:r>
              <a:rPr lang="ru-RU" dirty="0" err="1"/>
              <a:t>сприяє</a:t>
            </a:r>
            <a:r>
              <a:rPr lang="ru-RU" dirty="0"/>
              <a:t> </a:t>
            </a:r>
            <a:r>
              <a:rPr lang="ru-RU" dirty="0" err="1"/>
              <a:t>утворенню</a:t>
            </a:r>
            <a:r>
              <a:rPr lang="ru-RU" dirty="0"/>
              <a:t> </a:t>
            </a:r>
            <a:r>
              <a:rPr lang="ru-RU" dirty="0" err="1"/>
              <a:t>кіфозу</a:t>
            </a:r>
            <a:r>
              <a:rPr lang="ru-RU" dirty="0"/>
              <a:t>. При </a:t>
            </a:r>
            <a:r>
              <a:rPr lang="ru-RU" dirty="0" err="1"/>
              <a:t>цьому</a:t>
            </a:r>
            <a:r>
              <a:rPr lang="ru-RU" dirty="0"/>
              <a:t> </a:t>
            </a:r>
            <a:r>
              <a:rPr lang="ru-RU" dirty="0" err="1"/>
              <a:t>положенні</a:t>
            </a:r>
            <a:r>
              <a:rPr lang="ru-RU" dirty="0"/>
              <a:t> </a:t>
            </a:r>
            <a:r>
              <a:rPr lang="ru-RU" dirty="0" err="1"/>
              <a:t>тіла</a:t>
            </a:r>
            <a:r>
              <a:rPr lang="ru-RU" dirty="0"/>
              <a:t> </a:t>
            </a:r>
            <a:r>
              <a:rPr lang="ru-RU" dirty="0" err="1"/>
              <a:t>обмежується</a:t>
            </a:r>
            <a:r>
              <a:rPr lang="ru-RU" dirty="0"/>
              <a:t> </a:t>
            </a:r>
            <a:r>
              <a:rPr lang="ru-RU" dirty="0" err="1"/>
              <a:t>рухливість</a:t>
            </a:r>
            <a:r>
              <a:rPr lang="ru-RU" dirty="0"/>
              <a:t> </a:t>
            </a:r>
            <a:r>
              <a:rPr lang="ru-RU" dirty="0" err="1"/>
              <a:t>грудної</a:t>
            </a:r>
            <a:r>
              <a:rPr lang="ru-RU" dirty="0"/>
              <a:t> </a:t>
            </a:r>
            <a:r>
              <a:rPr lang="ru-RU" dirty="0" err="1"/>
              <a:t>клітки</a:t>
            </a:r>
            <a:r>
              <a:rPr lang="ru-RU" dirty="0"/>
              <a:t>, а </a:t>
            </a:r>
            <a:r>
              <a:rPr lang="ru-RU" dirty="0" err="1"/>
              <a:t>це</a:t>
            </a:r>
            <a:r>
              <a:rPr lang="ru-RU" dirty="0"/>
              <a:t> </a:t>
            </a:r>
            <a:r>
              <a:rPr lang="ru-RU" dirty="0" err="1"/>
              <a:t>здавлює</a:t>
            </a:r>
            <a:r>
              <a:rPr lang="ru-RU" dirty="0"/>
              <a:t> </a:t>
            </a:r>
            <a:r>
              <a:rPr lang="ru-RU" dirty="0" err="1"/>
              <a:t>серце</a:t>
            </a:r>
            <a:r>
              <a:rPr lang="ru-RU" dirty="0"/>
              <a:t>, </a:t>
            </a:r>
            <a:r>
              <a:rPr lang="ru-RU" dirty="0" err="1"/>
              <a:t>порушує</a:t>
            </a:r>
            <a:r>
              <a:rPr lang="ru-RU" dirty="0"/>
              <a:t> </a:t>
            </a:r>
            <a:r>
              <a:rPr lang="ru-RU" dirty="0" err="1"/>
              <a:t>його</a:t>
            </a:r>
            <a:r>
              <a:rPr lang="ru-RU" dirty="0"/>
              <a:t> роботу, </a:t>
            </a:r>
            <a:r>
              <a:rPr lang="ru-RU" dirty="0" err="1"/>
              <a:t>призводячи</a:t>
            </a:r>
            <a:r>
              <a:rPr lang="ru-RU" dirty="0"/>
              <a:t> до </a:t>
            </a:r>
            <a:r>
              <a:rPr lang="ru-RU" dirty="0" err="1"/>
              <a:t>слабкості</a:t>
            </a:r>
            <a:r>
              <a:rPr lang="ru-RU" dirty="0"/>
              <a:t>, </a:t>
            </a:r>
            <a:r>
              <a:rPr lang="ru-RU" dirty="0" err="1"/>
              <a:t>запаморочення</a:t>
            </a:r>
            <a:r>
              <a:rPr lang="ru-RU" dirty="0"/>
              <a:t>, </a:t>
            </a:r>
            <a:r>
              <a:rPr lang="ru-RU" dirty="0" err="1"/>
              <a:t>аритмій</a:t>
            </a:r>
            <a:r>
              <a:rPr lang="ru-RU" dirty="0"/>
              <a:t> (М. </a:t>
            </a:r>
            <a:r>
              <a:rPr lang="ru-RU" dirty="0" err="1"/>
              <a:t>Мозенталь</a:t>
            </a:r>
            <a:r>
              <a:rPr lang="ru-RU" dirty="0"/>
              <a:t>, Р. </a:t>
            </a:r>
            <a:r>
              <a:rPr lang="ru-RU" dirty="0" err="1"/>
              <a:t>Шебель</a:t>
            </a:r>
            <a:r>
              <a:rPr lang="ru-RU" dirty="0"/>
              <a:t>).</a:t>
            </a:r>
          </a:p>
          <a:p>
            <a:endParaRPr lang="ru-RU" dirty="0"/>
          </a:p>
          <a:p>
            <a:r>
              <a:rPr lang="ru-RU" dirty="0"/>
              <a:t>У </a:t>
            </a:r>
            <a:r>
              <a:rPr lang="ru-RU" dirty="0" err="1"/>
              <a:t>результаті</a:t>
            </a:r>
            <a:r>
              <a:rPr lang="ru-RU" dirty="0"/>
              <a:t> </a:t>
            </a:r>
            <a:r>
              <a:rPr lang="ru-RU" dirty="0" err="1"/>
              <a:t>тривалого</a:t>
            </a:r>
            <a:r>
              <a:rPr lang="ru-RU" dirty="0"/>
              <a:t> </a:t>
            </a:r>
            <a:r>
              <a:rPr lang="ru-RU" dirty="0" err="1"/>
              <a:t>стояння</a:t>
            </a:r>
            <a:r>
              <a:rPr lang="ru-RU" dirty="0"/>
              <a:t> </a:t>
            </a:r>
            <a:r>
              <a:rPr lang="ru-RU" dirty="0" err="1"/>
              <a:t>з'являються</a:t>
            </a:r>
            <a:r>
              <a:rPr lang="ru-RU" dirty="0"/>
              <a:t> </a:t>
            </a:r>
            <a:r>
              <a:rPr lang="ru-RU" dirty="0" err="1"/>
              <a:t>больові</a:t>
            </a:r>
            <a:r>
              <a:rPr lang="ru-RU" dirty="0"/>
              <a:t> </a:t>
            </a:r>
            <a:r>
              <a:rPr lang="ru-RU" dirty="0" err="1"/>
              <a:t>відчуття</a:t>
            </a:r>
            <a:r>
              <a:rPr lang="ru-RU" dirty="0"/>
              <a:t> в </a:t>
            </a:r>
            <a:r>
              <a:rPr lang="ru-RU" dirty="0" err="1"/>
              <a:t>області</a:t>
            </a:r>
            <a:r>
              <a:rPr lang="ru-RU" dirty="0"/>
              <a:t> </a:t>
            </a:r>
            <a:r>
              <a:rPr lang="ru-RU" dirty="0" err="1"/>
              <a:t>м'язів</a:t>
            </a:r>
            <a:r>
              <a:rPr lang="ru-RU" dirty="0"/>
              <a:t> </a:t>
            </a:r>
            <a:r>
              <a:rPr lang="ru-RU" dirty="0" err="1"/>
              <a:t>спини</a:t>
            </a:r>
            <a:r>
              <a:rPr lang="ru-RU" dirty="0"/>
              <a:t>, </a:t>
            </a:r>
            <a:r>
              <a:rPr lang="ru-RU" dirty="0" err="1"/>
              <a:t>шиї</a:t>
            </a:r>
            <a:r>
              <a:rPr lang="ru-RU" dirty="0"/>
              <a:t>, </a:t>
            </a:r>
            <a:r>
              <a:rPr lang="ru-RU" dirty="0" err="1"/>
              <a:t>плечей</a:t>
            </a:r>
            <a:r>
              <a:rPr lang="ru-RU" dirty="0"/>
              <a:t>, </a:t>
            </a:r>
            <a:r>
              <a:rPr lang="ru-RU" dirty="0" err="1"/>
              <a:t>застійні</a:t>
            </a:r>
            <a:r>
              <a:rPr lang="ru-RU" dirty="0"/>
              <a:t> </a:t>
            </a:r>
            <a:r>
              <a:rPr lang="ru-RU" dirty="0" err="1"/>
              <a:t>явища</a:t>
            </a:r>
            <a:r>
              <a:rPr lang="ru-RU" dirty="0"/>
              <a:t> в органах </a:t>
            </a:r>
            <a:r>
              <a:rPr lang="ru-RU" dirty="0" err="1"/>
              <a:t>черевної</a:t>
            </a:r>
            <a:r>
              <a:rPr lang="ru-RU" dirty="0"/>
              <a:t> </a:t>
            </a:r>
            <a:r>
              <a:rPr lang="ru-RU" dirty="0" err="1"/>
              <a:t>порожнини</a:t>
            </a:r>
            <a:r>
              <a:rPr lang="ru-RU" dirty="0"/>
              <a:t>, малого тазу та </a:t>
            </a:r>
            <a:r>
              <a:rPr lang="ru-RU" dirty="0" err="1"/>
              <a:t>судинах</a:t>
            </a:r>
            <a:r>
              <a:rPr lang="ru-RU" dirty="0"/>
              <a:t> </a:t>
            </a:r>
            <a:r>
              <a:rPr lang="ru-RU" dirty="0" err="1"/>
              <a:t>ніг</a:t>
            </a:r>
            <a:r>
              <a:rPr lang="ru-RU" dirty="0"/>
              <a:t>. </a:t>
            </a:r>
            <a:r>
              <a:rPr lang="ru-RU" dirty="0" err="1"/>
              <a:t>Непоодинокі</a:t>
            </a:r>
            <a:r>
              <a:rPr lang="ru-RU" dirty="0"/>
              <a:t> </a:t>
            </a:r>
            <a:r>
              <a:rPr lang="ru-RU" dirty="0" err="1"/>
              <a:t>випадки</a:t>
            </a:r>
            <a:r>
              <a:rPr lang="ru-RU" dirty="0"/>
              <a:t> </a:t>
            </a:r>
            <a:r>
              <a:rPr lang="ru-RU" dirty="0" err="1"/>
              <a:t>розвитку</a:t>
            </a:r>
            <a:r>
              <a:rPr lang="ru-RU" dirty="0"/>
              <a:t> варикозного </a:t>
            </a:r>
            <a:r>
              <a:rPr lang="ru-RU" dirty="0" err="1"/>
              <a:t>розширення</a:t>
            </a:r>
            <a:r>
              <a:rPr lang="ru-RU" dirty="0"/>
              <a:t> вен, </a:t>
            </a:r>
            <a:r>
              <a:rPr lang="ru-RU" dirty="0" err="1"/>
              <a:t>плоскостопості</a:t>
            </a:r>
            <a:r>
              <a:rPr lang="ru-RU" dirty="0"/>
              <a:t>, </a:t>
            </a:r>
            <a:r>
              <a:rPr lang="ru-RU" dirty="0" err="1"/>
              <a:t>з'являються</a:t>
            </a:r>
            <a:r>
              <a:rPr lang="ru-RU" dirty="0"/>
              <a:t> запори.</a:t>
            </a:r>
          </a:p>
        </p:txBody>
      </p:sp>
    </p:spTree>
    <p:extLst>
      <p:ext uri="{BB962C8B-B14F-4D97-AF65-F5344CB8AC3E}">
        <p14:creationId xmlns:p14="http://schemas.microsoft.com/office/powerpoint/2010/main" val="1228583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965915"/>
            <a:ext cx="8915400" cy="4945307"/>
          </a:xfrm>
        </p:spPr>
        <p:txBody>
          <a:bodyPr>
            <a:normAutofit/>
          </a:bodyPr>
          <a:lstStyle/>
          <a:p>
            <a:r>
              <a:rPr lang="ru-RU" dirty="0" err="1"/>
              <a:t>Положення</a:t>
            </a:r>
            <a:r>
              <a:rPr lang="ru-RU" dirty="0"/>
              <a:t> </a:t>
            </a:r>
            <a:r>
              <a:rPr lang="ru-RU" dirty="0" err="1"/>
              <a:t>сидячи</a:t>
            </a:r>
            <a:r>
              <a:rPr lang="ru-RU" dirty="0"/>
              <a:t> </a:t>
            </a:r>
            <a:r>
              <a:rPr lang="ru-RU" dirty="0" err="1"/>
              <a:t>під</a:t>
            </a:r>
            <a:r>
              <a:rPr lang="ru-RU" dirty="0"/>
              <a:t> час </a:t>
            </a:r>
            <a:r>
              <a:rPr lang="ru-RU" dirty="0" err="1"/>
              <a:t>роботи</a:t>
            </a:r>
            <a:r>
              <a:rPr lang="ru-RU" dirty="0"/>
              <a:t> </a:t>
            </a:r>
            <a:r>
              <a:rPr lang="ru-RU" dirty="0" err="1"/>
              <a:t>більш</a:t>
            </a:r>
            <a:r>
              <a:rPr lang="ru-RU" dirty="0"/>
              <a:t> </a:t>
            </a:r>
            <a:r>
              <a:rPr lang="ru-RU" dirty="0" err="1"/>
              <a:t>раціональне</a:t>
            </a:r>
            <a:r>
              <a:rPr lang="ru-RU" dirty="0"/>
              <a:t>, </a:t>
            </a:r>
            <a:r>
              <a:rPr lang="ru-RU" dirty="0" err="1"/>
              <a:t>однак</a:t>
            </a:r>
            <a:r>
              <a:rPr lang="ru-RU" dirty="0"/>
              <a:t> </a:t>
            </a:r>
            <a:r>
              <a:rPr lang="ru-RU" dirty="0" err="1"/>
              <a:t>постійне</a:t>
            </a:r>
            <a:r>
              <a:rPr lang="ru-RU" dirty="0"/>
              <a:t> </a:t>
            </a:r>
            <a:r>
              <a:rPr lang="ru-RU" dirty="0" err="1"/>
              <a:t>сидіння</a:t>
            </a:r>
            <a:r>
              <a:rPr lang="ru-RU" dirty="0"/>
              <a:t> </a:t>
            </a:r>
            <a:r>
              <a:rPr lang="ru-RU" dirty="0" err="1"/>
              <a:t>протягом</a:t>
            </a:r>
            <a:r>
              <a:rPr lang="ru-RU" dirty="0"/>
              <a:t> </a:t>
            </a:r>
            <a:r>
              <a:rPr lang="ru-RU" dirty="0" err="1"/>
              <a:t>робочого</a:t>
            </a:r>
            <a:r>
              <a:rPr lang="ru-RU" dirty="0"/>
              <a:t> дня </a:t>
            </a:r>
            <a:r>
              <a:rPr lang="ru-RU" dirty="0" err="1"/>
              <a:t>вкрай</a:t>
            </a:r>
            <a:r>
              <a:rPr lang="ru-RU" dirty="0"/>
              <a:t> </a:t>
            </a:r>
            <a:r>
              <a:rPr lang="ru-RU" dirty="0" err="1"/>
              <a:t>утомливо</a:t>
            </a:r>
            <a:r>
              <a:rPr lang="ru-RU" dirty="0"/>
              <a:t> і при </a:t>
            </a:r>
            <a:r>
              <a:rPr lang="ru-RU" dirty="0" err="1"/>
              <a:t>цьому</a:t>
            </a:r>
            <a:r>
              <a:rPr lang="ru-RU" dirty="0"/>
              <a:t> </a:t>
            </a:r>
            <a:r>
              <a:rPr lang="ru-RU" dirty="0" err="1"/>
              <a:t>також</a:t>
            </a:r>
            <a:r>
              <a:rPr lang="ru-RU" dirty="0"/>
              <a:t> </a:t>
            </a:r>
            <a:r>
              <a:rPr lang="ru-RU" dirty="0" err="1"/>
              <a:t>спостерігаються</a:t>
            </a:r>
            <a:r>
              <a:rPr lang="ru-RU" dirty="0"/>
              <a:t> </a:t>
            </a:r>
            <a:r>
              <a:rPr lang="ru-RU" dirty="0" err="1"/>
              <a:t>застійні</a:t>
            </a:r>
            <a:r>
              <a:rPr lang="ru-RU" dirty="0"/>
              <a:t> </a:t>
            </a:r>
            <a:r>
              <a:rPr lang="ru-RU" dirty="0" err="1"/>
              <a:t>явища</a:t>
            </a:r>
            <a:r>
              <a:rPr lang="ru-RU" dirty="0"/>
              <a:t> в органах </a:t>
            </a:r>
            <a:r>
              <a:rPr lang="ru-RU" dirty="0" err="1"/>
              <a:t>черевної</a:t>
            </a:r>
            <a:r>
              <a:rPr lang="ru-RU" dirty="0"/>
              <a:t> </a:t>
            </a:r>
            <a:r>
              <a:rPr lang="ru-RU" dirty="0" err="1"/>
              <a:t>порожнини</a:t>
            </a:r>
            <a:r>
              <a:rPr lang="ru-RU" dirty="0"/>
              <a:t>, тазу, </a:t>
            </a:r>
            <a:r>
              <a:rPr lang="ru-RU" dirty="0" err="1"/>
              <a:t>розвиваються</a:t>
            </a:r>
            <a:r>
              <a:rPr lang="ru-RU" dirty="0"/>
              <a:t> </a:t>
            </a:r>
            <a:r>
              <a:rPr lang="ru-RU" dirty="0" err="1"/>
              <a:t>захворювання</a:t>
            </a:r>
            <a:r>
              <a:rPr lang="ru-RU" dirty="0"/>
              <a:t>, </a:t>
            </a:r>
            <a:r>
              <a:rPr lang="ru-RU" dirty="0" err="1"/>
              <a:t>пов'язані</a:t>
            </a:r>
            <a:r>
              <a:rPr lang="ru-RU" dirty="0"/>
              <a:t> з сидячим способом </a:t>
            </a:r>
            <a:r>
              <a:rPr lang="ru-RU" dirty="0" err="1"/>
              <a:t>життя</a:t>
            </a:r>
            <a:r>
              <a:rPr lang="ru-RU" dirty="0"/>
              <a:t> (</a:t>
            </a:r>
            <a:r>
              <a:rPr lang="ru-RU" dirty="0" err="1"/>
              <a:t>геморой</a:t>
            </a:r>
            <a:r>
              <a:rPr lang="ru-RU" dirty="0"/>
              <a:t> та </a:t>
            </a:r>
            <a:r>
              <a:rPr lang="ru-RU" dirty="0" err="1"/>
              <a:t>ін</a:t>
            </a:r>
            <a:r>
              <a:rPr lang="ru-RU" dirty="0"/>
              <a:t>.). При </a:t>
            </a:r>
            <a:r>
              <a:rPr lang="ru-RU" dirty="0" err="1"/>
              <a:t>роботі</a:t>
            </a:r>
            <a:r>
              <a:rPr lang="ru-RU" dirty="0"/>
              <a:t> </a:t>
            </a:r>
            <a:r>
              <a:rPr lang="ru-RU" dirty="0" err="1"/>
              <a:t>сидячи</a:t>
            </a:r>
            <a:r>
              <a:rPr lang="ru-RU" dirty="0"/>
              <a:t> </a:t>
            </a:r>
            <a:r>
              <a:rPr lang="ru-RU" dirty="0" err="1"/>
              <a:t>слід</a:t>
            </a:r>
            <a:r>
              <a:rPr lang="ru-RU" dirty="0"/>
              <a:t> </a:t>
            </a:r>
            <a:r>
              <a:rPr lang="ru-RU" dirty="0" err="1"/>
              <a:t>розміщувати</a:t>
            </a:r>
            <a:r>
              <a:rPr lang="ru-RU" dirty="0"/>
              <a:t> на </a:t>
            </a:r>
            <a:r>
              <a:rPr lang="ru-RU" dirty="0" err="1"/>
              <a:t>робочому</a:t>
            </a:r>
            <a:r>
              <a:rPr lang="ru-RU" dirty="0"/>
              <a:t> </a:t>
            </a:r>
            <a:r>
              <a:rPr lang="ru-RU" dirty="0" err="1"/>
              <a:t>місці</a:t>
            </a:r>
            <a:r>
              <a:rPr lang="ru-RU" dirty="0"/>
              <a:t> </a:t>
            </a:r>
            <a:r>
              <a:rPr lang="ru-RU" dirty="0" err="1"/>
              <a:t>всі</a:t>
            </a:r>
            <a:r>
              <a:rPr lang="ru-RU" dirty="0"/>
              <a:t> </a:t>
            </a:r>
            <a:r>
              <a:rPr lang="ru-RU" dirty="0" err="1"/>
              <a:t>допоміжні</a:t>
            </a:r>
            <a:r>
              <a:rPr lang="ru-RU" dirty="0"/>
              <a:t> </a:t>
            </a:r>
            <a:r>
              <a:rPr lang="ru-RU" dirty="0" err="1"/>
              <a:t>інструменти</a:t>
            </a:r>
            <a:r>
              <a:rPr lang="ru-RU" dirty="0"/>
              <a:t> та </a:t>
            </a:r>
            <a:r>
              <a:rPr lang="ru-RU" dirty="0" err="1"/>
              <a:t>прилади</a:t>
            </a:r>
            <a:r>
              <a:rPr lang="ru-RU" dirty="0"/>
              <a:t> на </a:t>
            </a:r>
            <a:r>
              <a:rPr lang="ru-RU" dirty="0" err="1"/>
              <a:t>висоті</a:t>
            </a:r>
            <a:r>
              <a:rPr lang="ru-RU" dirty="0"/>
              <a:t> та в </a:t>
            </a:r>
            <a:r>
              <a:rPr lang="ru-RU" dirty="0" err="1"/>
              <a:t>горизонтальній</a:t>
            </a:r>
            <a:r>
              <a:rPr lang="ru-RU" dirty="0"/>
              <a:t> </a:t>
            </a:r>
            <a:r>
              <a:rPr lang="ru-RU" dirty="0" err="1"/>
              <a:t>площині</a:t>
            </a:r>
            <a:r>
              <a:rPr lang="ru-RU" dirty="0"/>
              <a:t> у </a:t>
            </a:r>
            <a:r>
              <a:rPr lang="ru-RU" dirty="0" err="1"/>
              <a:t>відповідності</a:t>
            </a:r>
            <a:r>
              <a:rPr lang="ru-RU" dirty="0"/>
              <a:t> з </a:t>
            </a:r>
            <a:r>
              <a:rPr lang="ru-RU" dirty="0" err="1"/>
              <a:t>власним</a:t>
            </a:r>
            <a:r>
              <a:rPr lang="ru-RU" dirty="0"/>
              <a:t> ростом та </a:t>
            </a:r>
            <a:r>
              <a:rPr lang="ru-RU" dirty="0" err="1"/>
              <a:t>довжиною</a:t>
            </a:r>
            <a:r>
              <a:rPr lang="ru-RU" dirty="0"/>
              <a:t> рук.</a:t>
            </a:r>
          </a:p>
          <a:p>
            <a:endParaRPr lang="ru-RU" dirty="0"/>
          </a:p>
          <a:p>
            <a:r>
              <a:rPr lang="ru-RU" b="1" dirty="0" err="1"/>
              <a:t>Порівняльна</a:t>
            </a:r>
            <a:r>
              <a:rPr lang="ru-RU" b="1" dirty="0"/>
              <a:t> </a:t>
            </a:r>
            <a:r>
              <a:rPr lang="ru-RU" b="1" dirty="0" err="1"/>
              <a:t>гігієнічна</a:t>
            </a:r>
            <a:r>
              <a:rPr lang="ru-RU" b="1" dirty="0"/>
              <a:t> </a:t>
            </a:r>
            <a:r>
              <a:rPr lang="ru-RU" b="1" dirty="0" err="1"/>
              <a:t>оцінка</a:t>
            </a:r>
            <a:r>
              <a:rPr lang="ru-RU" b="1" dirty="0"/>
              <a:t> </a:t>
            </a:r>
            <a:r>
              <a:rPr lang="ru-RU" b="1" dirty="0" err="1"/>
              <a:t>робочої</a:t>
            </a:r>
            <a:r>
              <a:rPr lang="ru-RU" b="1" dirty="0"/>
              <a:t> </a:t>
            </a:r>
            <a:r>
              <a:rPr lang="ru-RU" b="1" dirty="0" err="1"/>
              <a:t>пози</a:t>
            </a:r>
            <a:r>
              <a:rPr lang="ru-RU" b="1" dirty="0"/>
              <a:t> </a:t>
            </a:r>
            <a:r>
              <a:rPr lang="ru-RU" b="1" dirty="0" err="1"/>
              <a:t>лікарів</a:t>
            </a:r>
            <a:r>
              <a:rPr lang="ru-RU" b="1" dirty="0"/>
              <a:t>- </a:t>
            </a:r>
            <a:r>
              <a:rPr lang="ru-RU" b="1" dirty="0" err="1"/>
              <a:t>стоматологів</a:t>
            </a:r>
            <a:r>
              <a:rPr lang="ru-RU" b="1" dirty="0"/>
              <a:t> </a:t>
            </a:r>
            <a:r>
              <a:rPr lang="ru-RU" b="1" dirty="0" err="1"/>
              <a:t>протягом</a:t>
            </a:r>
            <a:r>
              <a:rPr lang="ru-RU" b="1" dirty="0"/>
              <a:t> </a:t>
            </a:r>
            <a:r>
              <a:rPr lang="ru-RU" b="1" dirty="0" err="1"/>
              <a:t>зміни</a:t>
            </a:r>
            <a:r>
              <a:rPr lang="ru-RU" b="1" dirty="0"/>
              <a:t> </a:t>
            </a:r>
            <a:r>
              <a:rPr lang="ru-RU" dirty="0"/>
              <a:t>показала </a:t>
            </a:r>
            <a:r>
              <a:rPr lang="ru-RU" i="1" u="sng" dirty="0" err="1"/>
              <a:t>раціональність</a:t>
            </a:r>
            <a:r>
              <a:rPr lang="ru-RU" i="1" u="sng" dirty="0"/>
              <a:t> </a:t>
            </a:r>
            <a:r>
              <a:rPr lang="ru-RU" i="1" u="sng" dirty="0" err="1"/>
              <a:t>поперемінного</a:t>
            </a:r>
            <a:r>
              <a:rPr lang="ru-RU" i="1" u="sng" dirty="0"/>
              <a:t> </a:t>
            </a:r>
            <a:r>
              <a:rPr lang="ru-RU" i="1" u="sng" dirty="0" err="1"/>
              <a:t>положення</a:t>
            </a:r>
            <a:r>
              <a:rPr lang="ru-RU" i="1" u="sng" dirty="0"/>
              <a:t> </a:t>
            </a:r>
            <a:r>
              <a:rPr lang="ru-RU" i="1" u="sng" dirty="0" err="1"/>
              <a:t>тіла</a:t>
            </a:r>
            <a:r>
              <a:rPr lang="ru-RU" u="sng" dirty="0"/>
              <a:t>,</a:t>
            </a:r>
            <a:r>
              <a:rPr lang="ru-RU" dirty="0"/>
              <a:t> коли робота </a:t>
            </a:r>
            <a:r>
              <a:rPr lang="ru-RU" dirty="0" err="1"/>
              <a:t>сидячи</a:t>
            </a:r>
            <a:r>
              <a:rPr lang="ru-RU" dirty="0"/>
              <a:t> </a:t>
            </a:r>
            <a:r>
              <a:rPr lang="ru-RU" dirty="0" err="1"/>
              <a:t>займає</a:t>
            </a:r>
            <a:r>
              <a:rPr lang="ru-RU" dirty="0"/>
              <a:t> 50-60% часу, а </a:t>
            </a:r>
            <a:r>
              <a:rPr lang="ru-RU" dirty="0" err="1"/>
              <a:t>решту</a:t>
            </a:r>
            <a:r>
              <a:rPr lang="ru-RU" dirty="0"/>
              <a:t> часу </a:t>
            </a:r>
            <a:r>
              <a:rPr lang="ru-RU" dirty="0" err="1"/>
              <a:t>припадає</a:t>
            </a:r>
            <a:r>
              <a:rPr lang="ru-RU" dirty="0"/>
              <a:t> на позу стоячи та </a:t>
            </a:r>
            <a:r>
              <a:rPr lang="ru-RU" dirty="0" err="1"/>
              <a:t>короткочасні</a:t>
            </a:r>
            <a:r>
              <a:rPr lang="ru-RU" dirty="0"/>
              <a:t> </a:t>
            </a:r>
            <a:r>
              <a:rPr lang="ru-RU" dirty="0" err="1"/>
              <a:t>пересування</a:t>
            </a:r>
            <a:r>
              <a:rPr lang="ru-RU" dirty="0"/>
              <a:t>, </a:t>
            </a:r>
            <a:r>
              <a:rPr lang="ru-RU" dirty="0" err="1"/>
              <a:t>пов'язані</a:t>
            </a:r>
            <a:r>
              <a:rPr lang="ru-RU" dirty="0"/>
              <a:t> з </a:t>
            </a:r>
            <a:r>
              <a:rPr lang="ru-RU" dirty="0" err="1"/>
              <a:t>роботою</a:t>
            </a:r>
            <a:r>
              <a:rPr lang="ru-RU" dirty="0"/>
              <a:t>, плюс </a:t>
            </a:r>
            <a:r>
              <a:rPr lang="ru-RU" dirty="0" err="1"/>
              <a:t>невеликі</a:t>
            </a:r>
            <a:r>
              <a:rPr lang="ru-RU" dirty="0"/>
              <a:t> перерви.</a:t>
            </a:r>
          </a:p>
        </p:txBody>
      </p:sp>
    </p:spTree>
    <p:extLst>
      <p:ext uri="{BB962C8B-B14F-4D97-AF65-F5344CB8AC3E}">
        <p14:creationId xmlns:p14="http://schemas.microsoft.com/office/powerpoint/2010/main" val="4099100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63455" y="914401"/>
            <a:ext cx="8915400" cy="5730918"/>
          </a:xfrm>
        </p:spPr>
        <p:txBody>
          <a:bodyPr/>
          <a:lstStyle/>
          <a:p>
            <a:r>
              <a:rPr lang="ru-RU" b="1" dirty="0"/>
              <a:t>З точки </a:t>
            </a:r>
            <a:r>
              <a:rPr lang="ru-RU" b="1" dirty="0" err="1"/>
              <a:t>зору</a:t>
            </a:r>
            <a:r>
              <a:rPr lang="ru-RU" b="1" dirty="0"/>
              <a:t> </a:t>
            </a:r>
            <a:r>
              <a:rPr lang="ru-RU" b="1" dirty="0" err="1"/>
              <a:t>фізіології</a:t>
            </a:r>
            <a:r>
              <a:rPr lang="ru-RU" b="1" dirty="0"/>
              <a:t> та </a:t>
            </a:r>
            <a:r>
              <a:rPr lang="ru-RU" b="1" dirty="0" err="1"/>
              <a:t>гігієни</a:t>
            </a:r>
            <a:r>
              <a:rPr lang="ru-RU" dirty="0"/>
              <a:t>, оптимальною </a:t>
            </a:r>
            <a:r>
              <a:rPr lang="ru-RU" dirty="0" err="1"/>
              <a:t>робочою</a:t>
            </a:r>
            <a:r>
              <a:rPr lang="ru-RU" dirty="0"/>
              <a:t> позою для </a:t>
            </a:r>
            <a:r>
              <a:rPr lang="ru-RU" dirty="0" err="1"/>
              <a:t>стоматологів</a:t>
            </a:r>
            <a:r>
              <a:rPr lang="ru-RU" dirty="0"/>
              <a:t> </a:t>
            </a:r>
            <a:r>
              <a:rPr lang="ru-RU" dirty="0" err="1"/>
              <a:t>необхідно</a:t>
            </a:r>
            <a:r>
              <a:rPr lang="ru-RU" dirty="0"/>
              <a:t> </a:t>
            </a:r>
            <a:r>
              <a:rPr lang="ru-RU" dirty="0" err="1"/>
              <a:t>вважати</a:t>
            </a:r>
            <a:r>
              <a:rPr lang="ru-RU" dirty="0"/>
              <a:t> </a:t>
            </a:r>
            <a:r>
              <a:rPr lang="ru-RU" dirty="0" err="1"/>
              <a:t>вільну</a:t>
            </a:r>
            <a:r>
              <a:rPr lang="ru-RU" dirty="0"/>
              <a:t> позу в </a:t>
            </a:r>
            <a:r>
              <a:rPr lang="ru-RU" dirty="0" err="1"/>
              <a:t>положенні</a:t>
            </a:r>
            <a:r>
              <a:rPr lang="ru-RU" dirty="0"/>
              <a:t> "</a:t>
            </a:r>
            <a:r>
              <a:rPr lang="ru-RU" dirty="0" err="1"/>
              <a:t>сидячи</a:t>
            </a:r>
            <a:r>
              <a:rPr lang="ru-RU" dirty="0"/>
              <a:t>-стоячи", </a:t>
            </a:r>
            <a:r>
              <a:rPr lang="ru-RU" dirty="0" err="1"/>
              <a:t>тобто</a:t>
            </a:r>
            <a:r>
              <a:rPr lang="ru-RU" dirty="0"/>
              <a:t> </a:t>
            </a:r>
            <a:r>
              <a:rPr lang="ru-RU" dirty="0" err="1"/>
              <a:t>лікарі</a:t>
            </a:r>
            <a:r>
              <a:rPr lang="ru-RU" dirty="0"/>
              <a:t> </a:t>
            </a:r>
            <a:r>
              <a:rPr lang="ru-RU" dirty="0" err="1"/>
              <a:t>повинні</a:t>
            </a:r>
            <a:r>
              <a:rPr lang="ru-RU" dirty="0"/>
              <a:t> </a:t>
            </a:r>
            <a:r>
              <a:rPr lang="ru-RU" dirty="0" err="1"/>
              <a:t>застосовувати</a:t>
            </a:r>
            <a:r>
              <a:rPr lang="ru-RU" dirty="0"/>
              <a:t> на </a:t>
            </a:r>
            <a:r>
              <a:rPr lang="ru-RU" dirty="0" err="1"/>
              <a:t>практиці</a:t>
            </a:r>
            <a:r>
              <a:rPr lang="ru-RU" dirty="0"/>
              <a:t> </a:t>
            </a:r>
            <a:r>
              <a:rPr lang="ru-RU" dirty="0" err="1"/>
              <a:t>знання</a:t>
            </a:r>
            <a:r>
              <a:rPr lang="ru-RU" dirty="0"/>
              <a:t> про те, коли та </a:t>
            </a:r>
            <a:r>
              <a:rPr lang="ru-RU" dirty="0" err="1"/>
              <a:t>які</a:t>
            </a:r>
            <a:r>
              <a:rPr lang="ru-RU" dirty="0"/>
              <a:t> </a:t>
            </a:r>
            <a:r>
              <a:rPr lang="ru-RU" dirty="0" err="1"/>
              <a:t>операції</a:t>
            </a:r>
            <a:r>
              <a:rPr lang="ru-RU" dirty="0"/>
              <a:t> </a:t>
            </a:r>
            <a:r>
              <a:rPr lang="ru-RU" dirty="0" err="1"/>
              <a:t>раціональніше</a:t>
            </a:r>
            <a:r>
              <a:rPr lang="ru-RU" dirty="0"/>
              <a:t> </a:t>
            </a:r>
            <a:r>
              <a:rPr lang="ru-RU" dirty="0" err="1"/>
              <a:t>виконувати</a:t>
            </a:r>
            <a:r>
              <a:rPr lang="ru-RU" dirty="0"/>
              <a:t> при тому </a:t>
            </a:r>
            <a:r>
              <a:rPr lang="ru-RU" dirty="0" err="1"/>
              <a:t>чи</a:t>
            </a:r>
            <a:r>
              <a:rPr lang="ru-RU" dirty="0"/>
              <a:t> </a:t>
            </a:r>
            <a:r>
              <a:rPr lang="ru-RU" dirty="0" err="1"/>
              <a:t>іншому</a:t>
            </a:r>
            <a:r>
              <a:rPr lang="ru-RU" dirty="0"/>
              <a:t> </a:t>
            </a:r>
            <a:r>
              <a:rPr lang="ru-RU" dirty="0" err="1"/>
              <a:t>положенні</a:t>
            </a:r>
            <a:r>
              <a:rPr lang="ru-RU" dirty="0"/>
              <a:t> </a:t>
            </a:r>
            <a:r>
              <a:rPr lang="ru-RU" dirty="0" err="1"/>
              <a:t>тіла</a:t>
            </a:r>
            <a:r>
              <a:rPr lang="ru-RU" dirty="0"/>
              <a:t>:</a:t>
            </a:r>
          </a:p>
          <a:p>
            <a:endParaRPr lang="ru-RU" dirty="0"/>
          </a:p>
          <a:p>
            <a:r>
              <a:rPr lang="ru-RU" dirty="0"/>
              <a:t>– </a:t>
            </a:r>
            <a:r>
              <a:rPr lang="ru-RU" b="1" i="1" dirty="0"/>
              <a:t>в </a:t>
            </a:r>
            <a:r>
              <a:rPr lang="ru-RU" b="1" i="1" dirty="0" err="1"/>
              <a:t>положенні</a:t>
            </a:r>
            <a:r>
              <a:rPr lang="ru-RU" b="1" i="1" dirty="0"/>
              <a:t> </a:t>
            </a:r>
            <a:r>
              <a:rPr lang="ru-RU" b="1" i="1" dirty="0" err="1"/>
              <a:t>сидячи</a:t>
            </a:r>
            <a:r>
              <a:rPr lang="ru-RU" b="1" i="1" dirty="0"/>
              <a:t> </a:t>
            </a:r>
            <a:r>
              <a:rPr lang="ru-RU" dirty="0" err="1"/>
              <a:t>зручніше</a:t>
            </a:r>
            <a:r>
              <a:rPr lang="ru-RU" dirty="0"/>
              <a:t> </a:t>
            </a:r>
            <a:r>
              <a:rPr lang="ru-RU" dirty="0" err="1"/>
              <a:t>проводити</a:t>
            </a:r>
            <a:r>
              <a:rPr lang="ru-RU" dirty="0"/>
              <a:t> </a:t>
            </a:r>
            <a:r>
              <a:rPr lang="ru-RU" dirty="0" err="1"/>
              <a:t>тонкі</a:t>
            </a:r>
            <a:r>
              <a:rPr lang="ru-RU" dirty="0"/>
              <a:t> </a:t>
            </a:r>
            <a:r>
              <a:rPr lang="ru-RU" dirty="0" err="1"/>
              <a:t>кропіткі</a:t>
            </a:r>
            <a:r>
              <a:rPr lang="ru-RU" dirty="0"/>
              <a:t>, </a:t>
            </a:r>
            <a:r>
              <a:rPr lang="ru-RU" dirty="0" err="1"/>
              <a:t>тривалі</a:t>
            </a:r>
            <a:r>
              <a:rPr lang="ru-RU" dirty="0"/>
              <a:t> за часом </a:t>
            </a:r>
            <a:r>
              <a:rPr lang="ru-RU" dirty="0" err="1"/>
              <a:t>маніпуляції</a:t>
            </a:r>
            <a:r>
              <a:rPr lang="ru-RU" dirty="0"/>
              <a:t> при </a:t>
            </a:r>
            <a:r>
              <a:rPr lang="ru-RU" dirty="0" err="1"/>
              <a:t>зручному</a:t>
            </a:r>
            <a:r>
              <a:rPr lang="ru-RU" dirty="0"/>
              <a:t> </a:t>
            </a:r>
            <a:r>
              <a:rPr lang="ru-RU" dirty="0" err="1"/>
              <a:t>доступі</a:t>
            </a:r>
            <a:r>
              <a:rPr lang="ru-RU" dirty="0"/>
              <a:t> до </a:t>
            </a:r>
            <a:r>
              <a:rPr lang="ru-RU" dirty="0" err="1"/>
              <a:t>операційного</a:t>
            </a:r>
            <a:r>
              <a:rPr lang="ru-RU" dirty="0"/>
              <a:t> поля;</a:t>
            </a:r>
          </a:p>
          <a:p>
            <a:r>
              <a:rPr lang="ru-RU" dirty="0"/>
              <a:t>– </a:t>
            </a:r>
            <a:r>
              <a:rPr lang="ru-RU" b="1" i="1" dirty="0"/>
              <a:t>в </a:t>
            </a:r>
            <a:r>
              <a:rPr lang="ru-RU" b="1" i="1" dirty="0" err="1"/>
              <a:t>положенні</a:t>
            </a:r>
            <a:r>
              <a:rPr lang="ru-RU" b="1" i="1" dirty="0"/>
              <a:t> стоячи </a:t>
            </a:r>
            <a:r>
              <a:rPr lang="ru-RU" dirty="0" err="1"/>
              <a:t>необхідно</a:t>
            </a:r>
            <a:r>
              <a:rPr lang="ru-RU" dirty="0"/>
              <a:t> </a:t>
            </a:r>
            <a:r>
              <a:rPr lang="ru-RU" dirty="0" err="1"/>
              <a:t>працювати</a:t>
            </a:r>
            <a:r>
              <a:rPr lang="ru-RU" dirty="0"/>
              <a:t> при поганому </a:t>
            </a:r>
            <a:r>
              <a:rPr lang="ru-RU" dirty="0" err="1"/>
              <a:t>доступі</a:t>
            </a:r>
            <a:r>
              <a:rPr lang="ru-RU" dirty="0"/>
              <a:t> до </a:t>
            </a:r>
            <a:r>
              <a:rPr lang="ru-RU" dirty="0" err="1"/>
              <a:t>операційного</a:t>
            </a:r>
            <a:r>
              <a:rPr lang="ru-RU" dirty="0"/>
              <a:t> поля, </a:t>
            </a:r>
            <a:r>
              <a:rPr lang="ru-RU" dirty="0" err="1"/>
              <a:t>виконувати</a:t>
            </a:r>
            <a:r>
              <a:rPr lang="ru-RU" dirty="0"/>
              <a:t> </a:t>
            </a:r>
            <a:r>
              <a:rPr lang="ru-RU" dirty="0" err="1"/>
              <a:t>короткочасні</a:t>
            </a:r>
            <a:r>
              <a:rPr lang="ru-RU" dirty="0"/>
              <a:t> </a:t>
            </a:r>
            <a:r>
              <a:rPr lang="ru-RU" dirty="0" err="1"/>
              <a:t>маніпуляції</a:t>
            </a:r>
            <a:r>
              <a:rPr lang="ru-RU" dirty="0"/>
              <a:t>, а </a:t>
            </a:r>
            <a:r>
              <a:rPr lang="ru-RU" dirty="0" err="1"/>
              <a:t>також</a:t>
            </a:r>
            <a:r>
              <a:rPr lang="ru-RU" dirty="0"/>
              <a:t> </a:t>
            </a:r>
            <a:r>
              <a:rPr lang="ru-RU" dirty="0" err="1"/>
              <a:t>такі</a:t>
            </a:r>
            <a:r>
              <a:rPr lang="ru-RU" dirty="0"/>
              <a:t> </a:t>
            </a:r>
            <a:r>
              <a:rPr lang="ru-RU" dirty="0" err="1"/>
              <a:t>маніпуляції</a:t>
            </a:r>
            <a:r>
              <a:rPr lang="ru-RU" dirty="0"/>
              <a:t>, </a:t>
            </a:r>
            <a:r>
              <a:rPr lang="ru-RU" dirty="0" err="1"/>
              <a:t>які</a:t>
            </a:r>
            <a:r>
              <a:rPr lang="ru-RU" dirty="0"/>
              <a:t> </a:t>
            </a:r>
            <a:r>
              <a:rPr lang="ru-RU" dirty="0" err="1"/>
              <a:t>вимагають</a:t>
            </a:r>
            <a:r>
              <a:rPr lang="ru-RU" dirty="0"/>
              <a:t> </a:t>
            </a:r>
            <a:r>
              <a:rPr lang="ru-RU" dirty="0" err="1"/>
              <a:t>значних</a:t>
            </a:r>
            <a:r>
              <a:rPr lang="ru-RU" dirty="0"/>
              <a:t> </a:t>
            </a:r>
            <a:r>
              <a:rPr lang="ru-RU" dirty="0" err="1"/>
              <a:t>фізичних</a:t>
            </a:r>
            <a:r>
              <a:rPr lang="ru-RU" dirty="0"/>
              <a:t> </a:t>
            </a:r>
            <a:r>
              <a:rPr lang="ru-RU" dirty="0" err="1"/>
              <a:t>зусиль</a:t>
            </a:r>
            <a:r>
              <a:rPr lang="ru-RU" dirty="0"/>
              <a:t>, так як </a:t>
            </a:r>
            <a:r>
              <a:rPr lang="ru-RU" dirty="0" err="1"/>
              <a:t>максимальне</a:t>
            </a:r>
            <a:r>
              <a:rPr lang="ru-RU" dirty="0"/>
              <a:t> </a:t>
            </a:r>
            <a:r>
              <a:rPr lang="ru-RU" dirty="0" err="1"/>
              <a:t>зусилля</a:t>
            </a:r>
            <a:r>
              <a:rPr lang="ru-RU" dirty="0"/>
              <a:t> </a:t>
            </a:r>
            <a:r>
              <a:rPr lang="ru-RU" dirty="0" err="1"/>
              <a:t>людина</a:t>
            </a:r>
            <a:r>
              <a:rPr lang="ru-RU" dirty="0"/>
              <a:t> </a:t>
            </a:r>
            <a:r>
              <a:rPr lang="ru-RU" dirty="0" err="1"/>
              <a:t>здатна</a:t>
            </a:r>
            <a:r>
              <a:rPr lang="ru-RU" dirty="0"/>
              <a:t> </a:t>
            </a:r>
            <a:r>
              <a:rPr lang="ru-RU" dirty="0" err="1"/>
              <a:t>робити</a:t>
            </a:r>
            <a:r>
              <a:rPr lang="ru-RU" dirty="0"/>
              <a:t> в </a:t>
            </a:r>
            <a:r>
              <a:rPr lang="ru-RU" dirty="0" err="1"/>
              <a:t>положенні</a:t>
            </a:r>
            <a:r>
              <a:rPr lang="ru-RU" dirty="0"/>
              <a:t> стоячи </a:t>
            </a:r>
            <a:r>
              <a:rPr lang="ru-RU" dirty="0" err="1"/>
              <a:t>рухом</a:t>
            </a:r>
            <a:r>
              <a:rPr lang="ru-RU" dirty="0"/>
              <a:t> рук на себе.</a:t>
            </a:r>
          </a:p>
        </p:txBody>
      </p:sp>
    </p:spTree>
    <p:extLst>
      <p:ext uri="{BB962C8B-B14F-4D97-AF65-F5344CB8AC3E}">
        <p14:creationId xmlns:p14="http://schemas.microsoft.com/office/powerpoint/2010/main" val="2076128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24818" y="1798748"/>
            <a:ext cx="8915400" cy="3777622"/>
          </a:xfrm>
        </p:spPr>
        <p:txBody>
          <a:bodyPr/>
          <a:lstStyle/>
          <a:p>
            <a:r>
              <a:rPr lang="ru-RU" dirty="0" err="1"/>
              <a:t>Після</a:t>
            </a:r>
            <a:r>
              <a:rPr lang="ru-RU" dirty="0"/>
              <a:t> </a:t>
            </a:r>
            <a:r>
              <a:rPr lang="ru-RU" dirty="0" err="1"/>
              <a:t>огляду</a:t>
            </a:r>
            <a:r>
              <a:rPr lang="ru-RU" dirty="0"/>
              <a:t> </a:t>
            </a:r>
            <a:r>
              <a:rPr lang="ru-RU" dirty="0" err="1"/>
              <a:t>пацієнта</a:t>
            </a:r>
            <a:r>
              <a:rPr lang="ru-RU" dirty="0"/>
              <a:t> та </a:t>
            </a:r>
            <a:r>
              <a:rPr lang="ru-RU" dirty="0" err="1"/>
              <a:t>встановлення</a:t>
            </a:r>
            <a:r>
              <a:rPr lang="ru-RU" dirty="0"/>
              <a:t> </a:t>
            </a:r>
            <a:r>
              <a:rPr lang="ru-RU" dirty="0" err="1"/>
              <a:t>діагнозу</a:t>
            </a:r>
            <a:r>
              <a:rPr lang="ru-RU" dirty="0"/>
              <a:t> </a:t>
            </a:r>
            <a:r>
              <a:rPr lang="ru-RU" dirty="0" err="1"/>
              <a:t>захворювання</a:t>
            </a:r>
            <a:r>
              <a:rPr lang="ru-RU" dirty="0"/>
              <a:t>, перш </a:t>
            </a:r>
            <a:r>
              <a:rPr lang="ru-RU" dirty="0" err="1"/>
              <a:t>ніж</a:t>
            </a:r>
            <a:r>
              <a:rPr lang="ru-RU" dirty="0"/>
              <a:t> </a:t>
            </a:r>
            <a:r>
              <a:rPr lang="ru-RU" dirty="0" err="1"/>
              <a:t>приступити</a:t>
            </a:r>
            <a:r>
              <a:rPr lang="ru-RU" dirty="0"/>
              <a:t> до </a:t>
            </a:r>
            <a:r>
              <a:rPr lang="ru-RU" dirty="0" err="1"/>
              <a:t>процесу</a:t>
            </a:r>
            <a:r>
              <a:rPr lang="ru-RU" dirty="0"/>
              <a:t> </a:t>
            </a:r>
            <a:r>
              <a:rPr lang="ru-RU" dirty="0" err="1"/>
              <a:t>лікування</a:t>
            </a:r>
            <a:r>
              <a:rPr lang="ru-RU" dirty="0"/>
              <a:t>, </a:t>
            </a:r>
            <a:r>
              <a:rPr lang="ru-RU" i="1" dirty="0" err="1"/>
              <a:t>лікар</a:t>
            </a:r>
            <a:r>
              <a:rPr lang="ru-RU" i="1" dirty="0"/>
              <a:t> повинен </a:t>
            </a:r>
            <a:r>
              <a:rPr lang="ru-RU" i="1" dirty="0" err="1"/>
              <a:t>підібрати</a:t>
            </a:r>
            <a:r>
              <a:rPr lang="ru-RU" i="1" dirty="0"/>
              <a:t> </a:t>
            </a:r>
            <a:r>
              <a:rPr lang="ru-RU" i="1" dirty="0" err="1"/>
              <a:t>найбільш</a:t>
            </a:r>
            <a:r>
              <a:rPr lang="ru-RU" i="1" dirty="0"/>
              <a:t> </a:t>
            </a:r>
            <a:r>
              <a:rPr lang="ru-RU" i="1" dirty="0" err="1"/>
              <a:t>зручну</a:t>
            </a:r>
            <a:r>
              <a:rPr lang="ru-RU" i="1" dirty="0"/>
              <a:t> </a:t>
            </a:r>
            <a:r>
              <a:rPr lang="ru-RU" i="1" dirty="0" err="1"/>
              <a:t>робочу</a:t>
            </a:r>
            <a:r>
              <a:rPr lang="ru-RU" i="1" dirty="0"/>
              <a:t> позу для </a:t>
            </a:r>
            <a:r>
              <a:rPr lang="ru-RU" i="1" dirty="0" err="1"/>
              <a:t>лікування</a:t>
            </a:r>
            <a:r>
              <a:rPr lang="ru-RU" i="1" dirty="0"/>
              <a:t> </a:t>
            </a:r>
            <a:r>
              <a:rPr lang="ru-RU" dirty="0" err="1"/>
              <a:t>тієї</a:t>
            </a:r>
            <a:r>
              <a:rPr lang="ru-RU" dirty="0"/>
              <a:t> </a:t>
            </a:r>
            <a:r>
              <a:rPr lang="ru-RU" dirty="0" err="1"/>
              <a:t>чи</a:t>
            </a:r>
            <a:r>
              <a:rPr lang="ru-RU" dirty="0"/>
              <a:t> </a:t>
            </a:r>
            <a:r>
              <a:rPr lang="ru-RU" dirty="0" err="1"/>
              <a:t>іншої</a:t>
            </a:r>
            <a:r>
              <a:rPr lang="ru-RU" dirty="0"/>
              <a:t> </a:t>
            </a:r>
            <a:r>
              <a:rPr lang="ru-RU" dirty="0" err="1"/>
              <a:t>групи</a:t>
            </a:r>
            <a:r>
              <a:rPr lang="ru-RU" dirty="0"/>
              <a:t> </a:t>
            </a:r>
            <a:r>
              <a:rPr lang="ru-RU" dirty="0" err="1"/>
              <a:t>зубів</a:t>
            </a:r>
            <a:r>
              <a:rPr lang="ru-RU" dirty="0"/>
              <a:t>, </a:t>
            </a:r>
            <a:r>
              <a:rPr lang="ru-RU" dirty="0" err="1"/>
              <a:t>надати</a:t>
            </a:r>
            <a:r>
              <a:rPr lang="ru-RU" dirty="0"/>
              <a:t> </a:t>
            </a:r>
            <a:r>
              <a:rPr lang="ru-RU" dirty="0" err="1"/>
              <a:t>відповідне</a:t>
            </a:r>
            <a:r>
              <a:rPr lang="ru-RU" dirty="0"/>
              <a:t> </a:t>
            </a:r>
            <a:r>
              <a:rPr lang="ru-RU" dirty="0" err="1"/>
              <a:t>положення</a:t>
            </a:r>
            <a:r>
              <a:rPr lang="ru-RU" dirty="0"/>
              <a:t> </a:t>
            </a:r>
            <a:r>
              <a:rPr lang="ru-RU" dirty="0" err="1"/>
              <a:t>пацієнту</a:t>
            </a:r>
            <a:r>
              <a:rPr lang="ru-RU" dirty="0"/>
              <a:t>.</a:t>
            </a:r>
          </a:p>
          <a:p>
            <a:endParaRPr lang="ru-RU" dirty="0"/>
          </a:p>
          <a:p>
            <a:r>
              <a:rPr lang="ru-RU" b="1" dirty="0" err="1"/>
              <a:t>Профілактика</a:t>
            </a:r>
            <a:r>
              <a:rPr lang="ru-RU" dirty="0"/>
              <a:t>. Для </a:t>
            </a:r>
            <a:r>
              <a:rPr lang="ru-RU" dirty="0" err="1"/>
              <a:t>профілактики</a:t>
            </a:r>
            <a:r>
              <a:rPr lang="ru-RU" dirty="0"/>
              <a:t> </a:t>
            </a:r>
            <a:r>
              <a:rPr lang="ru-RU" dirty="0" err="1"/>
              <a:t>захворювань</a:t>
            </a:r>
            <a:r>
              <a:rPr lang="ru-RU" dirty="0"/>
              <a:t>, </a:t>
            </a:r>
            <a:r>
              <a:rPr lang="ru-RU" dirty="0" err="1"/>
              <a:t>які</a:t>
            </a:r>
            <a:r>
              <a:rPr lang="ru-RU" dirty="0"/>
              <a:t> </a:t>
            </a:r>
            <a:r>
              <a:rPr lang="ru-RU" dirty="0" err="1"/>
              <a:t>виникають</a:t>
            </a:r>
            <a:r>
              <a:rPr lang="ru-RU" dirty="0"/>
              <a:t> у </a:t>
            </a:r>
            <a:r>
              <a:rPr lang="ru-RU" dirty="0" err="1"/>
              <a:t>стоматологів</a:t>
            </a:r>
            <a:r>
              <a:rPr lang="ru-RU" dirty="0"/>
              <a:t> у </a:t>
            </a:r>
            <a:r>
              <a:rPr lang="ru-RU" dirty="0" err="1"/>
              <a:t>зв'язку</a:t>
            </a:r>
            <a:r>
              <a:rPr lang="ru-RU" dirty="0"/>
              <a:t> з </a:t>
            </a:r>
            <a:r>
              <a:rPr lang="ru-RU" dirty="0" err="1"/>
              <a:t>вимушеним</a:t>
            </a:r>
            <a:r>
              <a:rPr lang="ru-RU" dirty="0"/>
              <a:t> </a:t>
            </a:r>
            <a:r>
              <a:rPr lang="ru-RU" dirty="0" err="1"/>
              <a:t>положенням</a:t>
            </a:r>
            <a:r>
              <a:rPr lang="ru-RU" dirty="0"/>
              <a:t> </a:t>
            </a:r>
            <a:r>
              <a:rPr lang="ru-RU" dirty="0" err="1"/>
              <a:t>тіла</a:t>
            </a:r>
            <a:r>
              <a:rPr lang="ru-RU" dirty="0"/>
              <a:t> </a:t>
            </a:r>
            <a:r>
              <a:rPr lang="ru-RU" dirty="0" err="1"/>
              <a:t>під</a:t>
            </a:r>
            <a:r>
              <a:rPr lang="ru-RU" dirty="0"/>
              <a:t> час </a:t>
            </a:r>
            <a:r>
              <a:rPr lang="ru-RU" dirty="0" err="1"/>
              <a:t>роботи</a:t>
            </a:r>
            <a:r>
              <a:rPr lang="ru-RU" dirty="0"/>
              <a:t>, а </a:t>
            </a:r>
            <a:r>
              <a:rPr lang="ru-RU" dirty="0" err="1"/>
              <a:t>також</a:t>
            </a:r>
            <a:r>
              <a:rPr lang="ru-RU" dirty="0"/>
              <a:t> </a:t>
            </a:r>
            <a:r>
              <a:rPr lang="ru-RU" dirty="0" err="1"/>
              <a:t>зниження</a:t>
            </a:r>
            <a:r>
              <a:rPr lang="ru-RU" dirty="0"/>
              <a:t> </a:t>
            </a:r>
            <a:r>
              <a:rPr lang="ru-RU" dirty="0" err="1"/>
              <a:t>стомлюваності</a:t>
            </a:r>
            <a:r>
              <a:rPr lang="ru-RU" dirty="0"/>
              <a:t>, </a:t>
            </a:r>
            <a:r>
              <a:rPr lang="ru-RU" dirty="0" err="1"/>
              <a:t>рекомендуються</a:t>
            </a:r>
            <a:r>
              <a:rPr lang="ru-RU" dirty="0"/>
              <a:t> </a:t>
            </a:r>
            <a:r>
              <a:rPr lang="ru-RU" dirty="0" err="1"/>
              <a:t>фізичні</a:t>
            </a:r>
            <a:r>
              <a:rPr lang="ru-RU" dirty="0"/>
              <a:t> </a:t>
            </a:r>
            <a:r>
              <a:rPr lang="ru-RU" dirty="0" err="1"/>
              <a:t>вправи</a:t>
            </a:r>
            <a:r>
              <a:rPr lang="ru-RU" dirty="0"/>
              <a:t>. </a:t>
            </a:r>
            <a:r>
              <a:rPr lang="ru-RU" dirty="0" err="1"/>
              <a:t>Доцільно</a:t>
            </a:r>
            <a:r>
              <a:rPr lang="ru-RU" dirty="0"/>
              <a:t> </a:t>
            </a:r>
            <a:r>
              <a:rPr lang="ru-RU" dirty="0" err="1"/>
              <a:t>проводити</a:t>
            </a:r>
            <a:r>
              <a:rPr lang="ru-RU" dirty="0"/>
              <a:t> </a:t>
            </a:r>
            <a:r>
              <a:rPr lang="ru-RU" dirty="0" err="1"/>
              <a:t>фізкультурні</a:t>
            </a:r>
            <a:r>
              <a:rPr lang="ru-RU" dirty="0"/>
              <a:t> </a:t>
            </a:r>
            <a:r>
              <a:rPr lang="ru-RU" dirty="0" err="1"/>
              <a:t>хвилинки</a:t>
            </a:r>
            <a:r>
              <a:rPr lang="ru-RU" dirty="0"/>
              <a:t> в </a:t>
            </a:r>
            <a:r>
              <a:rPr lang="ru-RU" dirty="0" err="1"/>
              <a:t>процесі</a:t>
            </a:r>
            <a:r>
              <a:rPr lang="ru-RU" dirty="0"/>
              <a:t> </a:t>
            </a:r>
            <a:r>
              <a:rPr lang="ru-RU" dirty="0" err="1"/>
              <a:t>робочого</a:t>
            </a:r>
            <a:r>
              <a:rPr lang="ru-RU" dirty="0"/>
              <a:t> дня </a:t>
            </a:r>
            <a:r>
              <a:rPr lang="ru-RU" dirty="0" err="1"/>
              <a:t>або</a:t>
            </a:r>
            <a:r>
              <a:rPr lang="ru-RU" dirty="0"/>
              <a:t> </a:t>
            </a:r>
            <a:r>
              <a:rPr lang="ru-RU" dirty="0" err="1"/>
              <a:t>після</a:t>
            </a:r>
            <a:r>
              <a:rPr lang="ru-RU" dirty="0"/>
              <a:t> </a:t>
            </a:r>
            <a:r>
              <a:rPr lang="ru-RU" dirty="0" err="1"/>
              <a:t>нього</a:t>
            </a:r>
            <a:r>
              <a:rPr lang="ru-RU" dirty="0"/>
              <a:t> </a:t>
            </a:r>
            <a:r>
              <a:rPr lang="ru-RU" dirty="0" err="1"/>
              <a:t>вдома</a:t>
            </a:r>
            <a:r>
              <a:rPr lang="ru-RU" dirty="0"/>
              <a:t> та </a:t>
            </a:r>
            <a:r>
              <a:rPr lang="ru-RU" dirty="0" err="1"/>
              <a:t>ін</a:t>
            </a:r>
            <a:r>
              <a:rPr lang="ru-RU" dirty="0"/>
              <a:t>. </a:t>
            </a:r>
            <a:r>
              <a:rPr lang="ru-RU" dirty="0" err="1"/>
              <a:t>Гімнастичні</a:t>
            </a:r>
            <a:r>
              <a:rPr lang="ru-RU" dirty="0"/>
              <a:t> </a:t>
            </a:r>
            <a:r>
              <a:rPr lang="ru-RU" dirty="0" err="1"/>
              <a:t>вправи</a:t>
            </a:r>
            <a:r>
              <a:rPr lang="ru-RU" dirty="0"/>
              <a:t> </a:t>
            </a:r>
            <a:r>
              <a:rPr lang="ru-RU" dirty="0" err="1"/>
              <a:t>повинні</a:t>
            </a:r>
            <a:r>
              <a:rPr lang="ru-RU" dirty="0"/>
              <a:t> бути </a:t>
            </a:r>
            <a:r>
              <a:rPr lang="ru-RU" dirty="0" err="1"/>
              <a:t>спрямовані</a:t>
            </a:r>
            <a:r>
              <a:rPr lang="ru-RU" dirty="0"/>
              <a:t> на </a:t>
            </a:r>
            <a:r>
              <a:rPr lang="ru-RU" dirty="0" err="1"/>
              <a:t>зміцнення</a:t>
            </a:r>
            <a:r>
              <a:rPr lang="ru-RU" dirty="0"/>
              <a:t> </a:t>
            </a:r>
            <a:r>
              <a:rPr lang="ru-RU" dirty="0" err="1"/>
              <a:t>м'язів</a:t>
            </a:r>
            <a:r>
              <a:rPr lang="ru-RU" dirty="0"/>
              <a:t> </a:t>
            </a:r>
            <a:r>
              <a:rPr lang="ru-RU" dirty="0" err="1"/>
              <a:t>спини</a:t>
            </a:r>
            <a:r>
              <a:rPr lang="ru-RU" dirty="0"/>
              <a:t>, </a:t>
            </a:r>
            <a:r>
              <a:rPr lang="ru-RU" dirty="0" err="1"/>
              <a:t>плечового</a:t>
            </a:r>
            <a:r>
              <a:rPr lang="ru-RU" dirty="0"/>
              <a:t> поясу, </a:t>
            </a:r>
            <a:r>
              <a:rPr lang="ru-RU" dirty="0" err="1"/>
              <a:t>шиї</a:t>
            </a:r>
            <a:r>
              <a:rPr lang="ru-RU" dirty="0"/>
              <a:t>, </a:t>
            </a:r>
            <a:r>
              <a:rPr lang="ru-RU" dirty="0" err="1"/>
              <a:t>додання</a:t>
            </a:r>
            <a:r>
              <a:rPr lang="ru-RU" dirty="0"/>
              <a:t> </a:t>
            </a:r>
            <a:r>
              <a:rPr lang="ru-RU" dirty="0" err="1"/>
              <a:t>гнучкості</a:t>
            </a:r>
            <a:r>
              <a:rPr lang="ru-RU" dirty="0"/>
              <a:t> й </a:t>
            </a:r>
            <a:r>
              <a:rPr lang="ru-RU" dirty="0" err="1"/>
              <a:t>еластичності</a:t>
            </a:r>
            <a:r>
              <a:rPr lang="ru-RU" dirty="0"/>
              <a:t> хребту, </a:t>
            </a:r>
            <a:r>
              <a:rPr lang="ru-RU" dirty="0" err="1"/>
              <a:t>розслаблення</a:t>
            </a:r>
            <a:r>
              <a:rPr lang="ru-RU" dirty="0"/>
              <a:t> </a:t>
            </a:r>
            <a:r>
              <a:rPr lang="ru-RU" dirty="0" err="1"/>
              <a:t>м'язів</a:t>
            </a:r>
            <a:r>
              <a:rPr lang="ru-RU" dirty="0"/>
              <a:t> </a:t>
            </a:r>
            <a:r>
              <a:rPr lang="ru-RU" dirty="0" err="1"/>
              <a:t>ніг</a:t>
            </a:r>
            <a:r>
              <a:rPr lang="ru-RU" dirty="0"/>
              <a:t>.</a:t>
            </a:r>
          </a:p>
        </p:txBody>
      </p:sp>
    </p:spTree>
    <p:extLst>
      <p:ext uri="{BB962C8B-B14F-4D97-AF65-F5344CB8AC3E}">
        <p14:creationId xmlns:p14="http://schemas.microsoft.com/office/powerpoint/2010/main" val="3032213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63650" y="-1"/>
            <a:ext cx="9340961" cy="6980349"/>
          </a:xfrm>
        </p:spPr>
        <p:txBody>
          <a:bodyPr>
            <a:normAutofit/>
          </a:bodyPr>
          <a:lstStyle/>
          <a:p>
            <a:r>
              <a:rPr lang="ru-RU" b="1" dirty="0" err="1"/>
              <a:t>Зорова</a:t>
            </a:r>
            <a:r>
              <a:rPr lang="ru-RU" b="1" dirty="0"/>
              <a:t> робота</a:t>
            </a:r>
            <a:r>
              <a:rPr lang="ru-RU" dirty="0"/>
              <a:t>. Робота </a:t>
            </a:r>
            <a:r>
              <a:rPr lang="ru-RU" dirty="0" err="1"/>
              <a:t>лікаря</a:t>
            </a:r>
            <a:r>
              <a:rPr lang="ru-RU" dirty="0"/>
              <a:t>-стоматолога </a:t>
            </a:r>
            <a:r>
              <a:rPr lang="ru-RU" dirty="0" err="1"/>
              <a:t>вимагає</a:t>
            </a:r>
            <a:r>
              <a:rPr lang="ru-RU" dirty="0"/>
              <a:t> </a:t>
            </a:r>
            <a:r>
              <a:rPr lang="ru-RU" dirty="0" err="1"/>
              <a:t>постійного</a:t>
            </a:r>
            <a:r>
              <a:rPr lang="ru-RU" dirty="0"/>
              <a:t> та </a:t>
            </a:r>
            <a:r>
              <a:rPr lang="ru-RU" dirty="0" err="1"/>
              <a:t>значного</a:t>
            </a:r>
            <a:r>
              <a:rPr lang="ru-RU" dirty="0"/>
              <a:t> </a:t>
            </a:r>
            <a:r>
              <a:rPr lang="ru-RU" dirty="0" err="1"/>
              <a:t>напруження</a:t>
            </a:r>
            <a:r>
              <a:rPr lang="ru-RU" dirty="0"/>
              <a:t> </a:t>
            </a:r>
            <a:r>
              <a:rPr lang="ru-RU" dirty="0" err="1"/>
              <a:t>зору</a:t>
            </a:r>
            <a:r>
              <a:rPr lang="ru-RU" dirty="0"/>
              <a:t> на </a:t>
            </a:r>
            <a:r>
              <a:rPr lang="ru-RU" dirty="0" err="1"/>
              <a:t>всіх</a:t>
            </a:r>
            <a:r>
              <a:rPr lang="ru-RU" dirty="0"/>
              <a:t> </a:t>
            </a:r>
            <a:r>
              <a:rPr lang="ru-RU" dirty="0" err="1"/>
              <a:t>етапах</a:t>
            </a:r>
            <a:r>
              <a:rPr lang="ru-RU" dirty="0"/>
              <a:t> </a:t>
            </a:r>
            <a:r>
              <a:rPr lang="ru-RU" dirty="0" err="1"/>
              <a:t>обстеження</a:t>
            </a:r>
            <a:r>
              <a:rPr lang="ru-RU" dirty="0"/>
              <a:t> хворого, при </a:t>
            </a:r>
            <a:r>
              <a:rPr lang="ru-RU" dirty="0" err="1"/>
              <a:t>виборі</a:t>
            </a:r>
            <a:r>
              <a:rPr lang="ru-RU" dirty="0"/>
              <a:t> </a:t>
            </a:r>
            <a:r>
              <a:rPr lang="ru-RU" dirty="0" err="1"/>
              <a:t>інструментарію</a:t>
            </a:r>
            <a:r>
              <a:rPr lang="ru-RU" dirty="0"/>
              <a:t>, в </a:t>
            </a:r>
            <a:r>
              <a:rPr lang="ru-RU" dirty="0" err="1"/>
              <a:t>процесі</a:t>
            </a:r>
            <a:r>
              <a:rPr lang="ru-RU" dirty="0"/>
              <a:t> </a:t>
            </a:r>
            <a:r>
              <a:rPr lang="ru-RU" dirty="0" err="1"/>
              <a:t>лікування</a:t>
            </a:r>
            <a:r>
              <a:rPr lang="ru-RU" dirty="0"/>
              <a:t> і при </a:t>
            </a:r>
            <a:r>
              <a:rPr lang="ru-RU" dirty="0" err="1"/>
              <a:t>заповненні</a:t>
            </a:r>
            <a:r>
              <a:rPr lang="ru-RU" dirty="0"/>
              <a:t> </a:t>
            </a:r>
            <a:r>
              <a:rPr lang="ru-RU" dirty="0" err="1"/>
              <a:t>медичної</a:t>
            </a:r>
            <a:r>
              <a:rPr lang="ru-RU" dirty="0"/>
              <a:t> </a:t>
            </a:r>
            <a:r>
              <a:rPr lang="ru-RU" dirty="0" err="1"/>
              <a:t>документації</a:t>
            </a:r>
            <a:r>
              <a:rPr lang="ru-RU" dirty="0"/>
              <a:t>. </a:t>
            </a:r>
            <a:r>
              <a:rPr lang="ru-RU" dirty="0" err="1"/>
              <a:t>Зорова</a:t>
            </a:r>
            <a:r>
              <a:rPr lang="ru-RU" dirty="0"/>
              <a:t> робота стоматолога </a:t>
            </a:r>
            <a:r>
              <a:rPr lang="ru-RU" dirty="0" err="1"/>
              <a:t>відноситься</a:t>
            </a:r>
            <a:r>
              <a:rPr lang="ru-RU" dirty="0"/>
              <a:t> до </a:t>
            </a:r>
            <a:r>
              <a:rPr lang="ru-RU" dirty="0" err="1"/>
              <a:t>розряду</a:t>
            </a:r>
            <a:r>
              <a:rPr lang="ru-RU" dirty="0"/>
              <a:t> </a:t>
            </a:r>
            <a:r>
              <a:rPr lang="ru-RU" dirty="0" err="1"/>
              <a:t>найвищої</a:t>
            </a:r>
            <a:r>
              <a:rPr lang="ru-RU" dirty="0"/>
              <a:t> </a:t>
            </a:r>
            <a:r>
              <a:rPr lang="ru-RU" dirty="0" err="1"/>
              <a:t>точності</a:t>
            </a:r>
            <a:r>
              <a:rPr lang="ru-RU" dirty="0"/>
              <a:t>.</a:t>
            </a:r>
          </a:p>
          <a:p>
            <a:endParaRPr lang="ru-RU" dirty="0"/>
          </a:p>
          <a:p>
            <a:r>
              <a:rPr lang="ru-RU" dirty="0" err="1"/>
              <a:t>Розмір</a:t>
            </a:r>
            <a:r>
              <a:rPr lang="ru-RU" dirty="0"/>
              <a:t> головки </a:t>
            </a:r>
            <a:r>
              <a:rPr lang="ru-RU" dirty="0" err="1"/>
              <a:t>найменшого</a:t>
            </a:r>
            <a:r>
              <a:rPr lang="ru-RU" dirty="0"/>
              <a:t> бору </a:t>
            </a:r>
            <a:r>
              <a:rPr lang="ru-RU" dirty="0" err="1"/>
              <a:t>складає</a:t>
            </a:r>
            <a:r>
              <a:rPr lang="ru-RU" dirty="0"/>
              <a:t> </a:t>
            </a:r>
            <a:r>
              <a:rPr lang="ru-RU" dirty="0" err="1"/>
              <a:t>всього</a:t>
            </a:r>
            <a:r>
              <a:rPr lang="ru-RU" dirty="0"/>
              <a:t> 0,13 мм, </a:t>
            </a:r>
            <a:r>
              <a:rPr lang="ru-RU" dirty="0" err="1"/>
              <a:t>початкові</a:t>
            </a:r>
            <a:r>
              <a:rPr lang="ru-RU" dirty="0"/>
              <a:t> </a:t>
            </a:r>
            <a:r>
              <a:rPr lang="ru-RU" dirty="0" err="1"/>
              <a:t>ознаки</a:t>
            </a:r>
            <a:r>
              <a:rPr lang="ru-RU" dirty="0"/>
              <a:t> </a:t>
            </a:r>
            <a:r>
              <a:rPr lang="ru-RU" dirty="0" err="1"/>
              <a:t>каріозного</a:t>
            </a:r>
            <a:r>
              <a:rPr lang="ru-RU" dirty="0"/>
              <a:t> </a:t>
            </a:r>
            <a:r>
              <a:rPr lang="ru-RU" dirty="0" err="1"/>
              <a:t>процесу</a:t>
            </a:r>
            <a:r>
              <a:rPr lang="ru-RU" dirty="0"/>
              <a:t> </a:t>
            </a:r>
            <a:r>
              <a:rPr lang="ru-RU" dirty="0" err="1"/>
              <a:t>можуть</a:t>
            </a:r>
            <a:r>
              <a:rPr lang="ru-RU" dirty="0"/>
              <a:t> бути </a:t>
            </a:r>
            <a:r>
              <a:rPr lang="ru-RU" dirty="0" err="1"/>
              <a:t>мізерно</a:t>
            </a:r>
            <a:r>
              <a:rPr lang="ru-RU" dirty="0"/>
              <a:t> </a:t>
            </a:r>
            <a:r>
              <a:rPr lang="ru-RU" dirty="0" err="1"/>
              <a:t>малі</a:t>
            </a:r>
            <a:r>
              <a:rPr lang="ru-RU" dirty="0"/>
              <a:t> і слабо </a:t>
            </a:r>
            <a:r>
              <a:rPr lang="ru-RU" dirty="0" err="1"/>
              <a:t>контрастні</a:t>
            </a:r>
            <a:r>
              <a:rPr lang="ru-RU" dirty="0"/>
              <a:t> по </a:t>
            </a:r>
            <a:r>
              <a:rPr lang="ru-RU" dirty="0" err="1"/>
              <a:t>відношенню</a:t>
            </a:r>
            <a:r>
              <a:rPr lang="ru-RU" dirty="0"/>
              <a:t> до фону, практично </a:t>
            </a:r>
            <a:r>
              <a:rPr lang="ru-RU" dirty="0" err="1"/>
              <a:t>зливаючись</a:t>
            </a:r>
            <a:r>
              <a:rPr lang="ru-RU" dirty="0"/>
              <a:t> на </a:t>
            </a:r>
            <a:r>
              <a:rPr lang="ru-RU" dirty="0" err="1"/>
              <a:t>стадії</a:t>
            </a:r>
            <a:r>
              <a:rPr lang="ru-RU" dirty="0"/>
              <a:t> </a:t>
            </a:r>
            <a:r>
              <a:rPr lang="ru-RU" dirty="0" err="1"/>
              <a:t>крейдової</a:t>
            </a:r>
            <a:r>
              <a:rPr lang="ru-RU" dirty="0"/>
              <a:t> </a:t>
            </a:r>
            <a:r>
              <a:rPr lang="ru-RU" dirty="0" err="1"/>
              <a:t>плями</a:t>
            </a:r>
            <a:r>
              <a:rPr lang="ru-RU" dirty="0"/>
              <a:t> з </a:t>
            </a:r>
            <a:r>
              <a:rPr lang="ru-RU" dirty="0" err="1"/>
              <a:t>навколишньою</a:t>
            </a:r>
            <a:r>
              <a:rPr lang="ru-RU" dirty="0"/>
              <a:t> зубною тканиною. </a:t>
            </a:r>
            <a:r>
              <a:rPr lang="ru-RU" dirty="0" err="1"/>
              <a:t>Слизова</a:t>
            </a:r>
            <a:r>
              <a:rPr lang="ru-RU" dirty="0"/>
              <a:t> </a:t>
            </a:r>
            <a:r>
              <a:rPr lang="ru-RU" dirty="0" err="1"/>
              <a:t>оболонка</a:t>
            </a:r>
            <a:r>
              <a:rPr lang="ru-RU" dirty="0"/>
              <a:t> </a:t>
            </a:r>
            <a:r>
              <a:rPr lang="ru-RU" dirty="0" err="1"/>
              <a:t>порожнини</a:t>
            </a:r>
            <a:r>
              <a:rPr lang="ru-RU" dirty="0"/>
              <a:t> рота </a:t>
            </a:r>
            <a:r>
              <a:rPr lang="ru-RU" dirty="0" err="1"/>
              <a:t>являє</a:t>
            </a:r>
            <a:r>
              <a:rPr lang="ru-RU" dirty="0"/>
              <a:t> собою </a:t>
            </a:r>
            <a:r>
              <a:rPr lang="ru-RU" dirty="0" err="1"/>
              <a:t>темний</a:t>
            </a:r>
            <a:r>
              <a:rPr lang="ru-RU" dirty="0"/>
              <a:t> фон з </a:t>
            </a:r>
            <a:r>
              <a:rPr lang="ru-RU" dirty="0" err="1"/>
              <a:t>низьким</a:t>
            </a:r>
            <a:r>
              <a:rPr lang="ru-RU" dirty="0"/>
              <a:t> </a:t>
            </a:r>
            <a:r>
              <a:rPr lang="ru-RU" dirty="0" err="1"/>
              <a:t>коефіцієнтом</a:t>
            </a:r>
            <a:r>
              <a:rPr lang="ru-RU" dirty="0"/>
              <a:t> </a:t>
            </a:r>
            <a:r>
              <a:rPr lang="ru-RU" dirty="0" err="1"/>
              <a:t>відбиття</a:t>
            </a:r>
            <a:r>
              <a:rPr lang="ru-RU" dirty="0"/>
              <a:t>. </a:t>
            </a:r>
            <a:r>
              <a:rPr lang="ru-RU" dirty="0" err="1"/>
              <a:t>Операційне</a:t>
            </a:r>
            <a:r>
              <a:rPr lang="ru-RU" dirty="0"/>
              <a:t> поле </a:t>
            </a:r>
            <a:r>
              <a:rPr lang="ru-RU" dirty="0" err="1"/>
              <a:t>лікар</a:t>
            </a:r>
            <a:r>
              <a:rPr lang="ru-RU" dirty="0"/>
              <a:t> </a:t>
            </a:r>
            <a:r>
              <a:rPr lang="ru-RU" dirty="0" err="1"/>
              <a:t>бачить</a:t>
            </a:r>
            <a:r>
              <a:rPr lang="ru-RU" dirty="0"/>
              <a:t> в </a:t>
            </a:r>
            <a:r>
              <a:rPr lang="ru-RU" dirty="0" err="1"/>
              <a:t>більшості</a:t>
            </a:r>
            <a:r>
              <a:rPr lang="ru-RU" dirty="0"/>
              <a:t> </a:t>
            </a:r>
            <a:r>
              <a:rPr lang="ru-RU" dirty="0" err="1"/>
              <a:t>випадків</a:t>
            </a:r>
            <a:r>
              <a:rPr lang="ru-RU" dirty="0"/>
              <a:t> в зубному </a:t>
            </a:r>
            <a:r>
              <a:rPr lang="ru-RU" dirty="0" err="1"/>
              <a:t>дзеркалі</a:t>
            </a:r>
            <a:r>
              <a:rPr lang="ru-RU" dirty="0"/>
              <a:t>, </a:t>
            </a:r>
            <a:r>
              <a:rPr lang="ru-RU" dirty="0" err="1"/>
              <a:t>воно</a:t>
            </a:r>
            <a:r>
              <a:rPr lang="ru-RU" dirty="0"/>
              <a:t> </a:t>
            </a:r>
            <a:r>
              <a:rPr lang="ru-RU" dirty="0" err="1"/>
              <a:t>дуже</a:t>
            </a:r>
            <a:r>
              <a:rPr lang="ru-RU" dirty="0"/>
              <a:t> </a:t>
            </a:r>
            <a:r>
              <a:rPr lang="ru-RU" dirty="0" err="1"/>
              <a:t>мале</a:t>
            </a:r>
            <a:r>
              <a:rPr lang="ru-RU" dirty="0"/>
              <a:t> і для </a:t>
            </a:r>
            <a:r>
              <a:rPr lang="ru-RU" dirty="0" err="1"/>
              <a:t>розгляду</a:t>
            </a:r>
            <a:r>
              <a:rPr lang="ru-RU" dirty="0"/>
              <a:t> деталей </a:t>
            </a:r>
            <a:r>
              <a:rPr lang="ru-RU" dirty="0" err="1"/>
              <a:t>необхідно</a:t>
            </a:r>
            <a:r>
              <a:rPr lang="ru-RU" dirty="0"/>
              <a:t> сильно </a:t>
            </a:r>
            <a:r>
              <a:rPr lang="ru-RU" dirty="0" err="1"/>
              <a:t>напружувати</a:t>
            </a:r>
            <a:r>
              <a:rPr lang="ru-RU" dirty="0"/>
              <a:t> </a:t>
            </a:r>
            <a:r>
              <a:rPr lang="ru-RU" dirty="0" err="1"/>
              <a:t>зір</a:t>
            </a:r>
            <a:r>
              <a:rPr lang="ru-RU" dirty="0"/>
              <a:t>. </a:t>
            </a:r>
            <a:r>
              <a:rPr lang="ru-RU" dirty="0" err="1"/>
              <a:t>Нарешті</a:t>
            </a:r>
            <a:r>
              <a:rPr lang="ru-RU" dirty="0"/>
              <a:t>, </a:t>
            </a:r>
            <a:r>
              <a:rPr lang="ru-RU" dirty="0" err="1"/>
              <a:t>слід</a:t>
            </a:r>
            <a:r>
              <a:rPr lang="ru-RU" dirty="0"/>
              <a:t> </a:t>
            </a:r>
            <a:r>
              <a:rPr lang="ru-RU" dirty="0" err="1"/>
              <a:t>зазначити</a:t>
            </a:r>
            <a:r>
              <a:rPr lang="ru-RU" dirty="0"/>
              <a:t>, </a:t>
            </a:r>
            <a:r>
              <a:rPr lang="ru-RU" dirty="0" err="1"/>
              <a:t>що</a:t>
            </a:r>
            <a:r>
              <a:rPr lang="ru-RU" dirty="0"/>
              <a:t> </a:t>
            </a:r>
            <a:r>
              <a:rPr lang="ru-RU" dirty="0" err="1"/>
              <a:t>лікар</a:t>
            </a:r>
            <a:r>
              <a:rPr lang="ru-RU" dirty="0"/>
              <a:t> </a:t>
            </a:r>
            <a:r>
              <a:rPr lang="ru-RU" dirty="0" err="1"/>
              <a:t>працює</a:t>
            </a:r>
            <a:r>
              <a:rPr lang="ru-RU" dirty="0"/>
              <a:t> не </a:t>
            </a:r>
            <a:r>
              <a:rPr lang="ru-RU" dirty="0" err="1"/>
              <a:t>лише</a:t>
            </a:r>
            <a:r>
              <a:rPr lang="ru-RU" dirty="0"/>
              <a:t> з </a:t>
            </a:r>
            <a:r>
              <a:rPr lang="ru-RU" dirty="0" err="1"/>
              <a:t>пацієнтом</a:t>
            </a:r>
            <a:r>
              <a:rPr lang="ru-RU" dirty="0"/>
              <a:t>, </a:t>
            </a:r>
            <a:r>
              <a:rPr lang="ru-RU" dirty="0" err="1"/>
              <a:t>йому</a:t>
            </a:r>
            <a:r>
              <a:rPr lang="ru-RU" dirty="0"/>
              <a:t> часто доводиться </a:t>
            </a:r>
            <a:r>
              <a:rPr lang="ru-RU" dirty="0" err="1"/>
              <a:t>розглядати</a:t>
            </a:r>
            <a:r>
              <a:rPr lang="ru-RU" dirty="0"/>
              <a:t> </a:t>
            </a:r>
            <a:r>
              <a:rPr lang="ru-RU" dirty="0" err="1"/>
              <a:t>інші</a:t>
            </a:r>
            <a:r>
              <a:rPr lang="ru-RU" dirty="0"/>
              <a:t> </a:t>
            </a:r>
            <a:r>
              <a:rPr lang="ru-RU" dirty="0" err="1"/>
              <a:t>об'єкти</a:t>
            </a:r>
            <a:r>
              <a:rPr lang="ru-RU" dirty="0"/>
              <a:t> (</a:t>
            </a:r>
            <a:r>
              <a:rPr lang="ru-RU" dirty="0" err="1"/>
              <a:t>інструменти</a:t>
            </a:r>
            <a:r>
              <a:rPr lang="ru-RU" dirty="0"/>
              <a:t>, </a:t>
            </a:r>
            <a:r>
              <a:rPr lang="ru-RU" dirty="0" err="1"/>
              <a:t>ліки</a:t>
            </a:r>
            <a:r>
              <a:rPr lang="ru-RU" dirty="0"/>
              <a:t> та </a:t>
            </a:r>
            <a:r>
              <a:rPr lang="ru-RU" dirty="0" err="1"/>
              <a:t>ін</a:t>
            </a:r>
            <a:r>
              <a:rPr lang="ru-RU" dirty="0"/>
              <a:t>.), </a:t>
            </a:r>
            <a:r>
              <a:rPr lang="ru-RU" dirty="0" err="1"/>
              <a:t>поверхня</a:t>
            </a:r>
            <a:r>
              <a:rPr lang="ru-RU" dirty="0"/>
              <a:t> </a:t>
            </a:r>
            <a:r>
              <a:rPr lang="ru-RU" dirty="0" err="1"/>
              <a:t>яких</a:t>
            </a:r>
            <a:r>
              <a:rPr lang="ru-RU" dirty="0"/>
              <a:t> </a:t>
            </a:r>
            <a:r>
              <a:rPr lang="ru-RU" dirty="0" err="1"/>
              <a:t>освітлена</a:t>
            </a:r>
            <a:r>
              <a:rPr lang="ru-RU" dirty="0"/>
              <a:t> </a:t>
            </a:r>
            <a:r>
              <a:rPr lang="ru-RU" dirty="0" err="1"/>
              <a:t>значно</a:t>
            </a:r>
            <a:r>
              <a:rPr lang="ru-RU" dirty="0"/>
              <a:t> </a:t>
            </a:r>
            <a:r>
              <a:rPr lang="ru-RU" dirty="0" err="1"/>
              <a:t>слабше</a:t>
            </a:r>
            <a:r>
              <a:rPr lang="ru-RU" dirty="0"/>
              <a:t>, а </a:t>
            </a:r>
            <a:r>
              <a:rPr lang="ru-RU" dirty="0" err="1"/>
              <a:t>потім</a:t>
            </a:r>
            <a:r>
              <a:rPr lang="ru-RU" dirty="0"/>
              <a:t> </a:t>
            </a:r>
            <a:r>
              <a:rPr lang="ru-RU" dirty="0" err="1"/>
              <a:t>переводити</a:t>
            </a:r>
            <a:r>
              <a:rPr lang="ru-RU" dirty="0"/>
              <a:t> </a:t>
            </a:r>
            <a:r>
              <a:rPr lang="ru-RU" dirty="0" err="1"/>
              <a:t>погляд</a:t>
            </a:r>
            <a:r>
              <a:rPr lang="ru-RU" dirty="0"/>
              <a:t> назад, </a:t>
            </a:r>
            <a:r>
              <a:rPr lang="ru-RU" dirty="0" err="1"/>
              <a:t>що</a:t>
            </a:r>
            <a:r>
              <a:rPr lang="ru-RU" dirty="0"/>
              <a:t> </a:t>
            </a:r>
            <a:r>
              <a:rPr lang="ru-RU" dirty="0" err="1"/>
              <a:t>викликає</a:t>
            </a:r>
            <a:r>
              <a:rPr lang="ru-RU" dirty="0"/>
              <a:t> </a:t>
            </a:r>
            <a:r>
              <a:rPr lang="ru-RU" dirty="0" err="1"/>
              <a:t>необхідність</a:t>
            </a:r>
            <a:r>
              <a:rPr lang="ru-RU" dirty="0"/>
              <a:t> </a:t>
            </a:r>
            <a:r>
              <a:rPr lang="ru-RU" dirty="0" err="1"/>
              <a:t>постійної</a:t>
            </a:r>
            <a:r>
              <a:rPr lang="ru-RU" dirty="0"/>
              <a:t> </a:t>
            </a:r>
            <a:r>
              <a:rPr lang="ru-RU" dirty="0" err="1"/>
              <a:t>переадаптації</a:t>
            </a:r>
            <a:r>
              <a:rPr lang="ru-RU" dirty="0"/>
              <a:t>, </a:t>
            </a:r>
            <a:r>
              <a:rPr lang="ru-RU" dirty="0" err="1"/>
              <a:t>збільшуючи</a:t>
            </a:r>
            <a:r>
              <a:rPr lang="ru-RU" dirty="0"/>
              <a:t> </a:t>
            </a:r>
            <a:r>
              <a:rPr lang="ru-RU" dirty="0" err="1"/>
              <a:t>навантаження</a:t>
            </a:r>
            <a:r>
              <a:rPr lang="ru-RU" dirty="0"/>
              <a:t> на орган </a:t>
            </a:r>
            <a:r>
              <a:rPr lang="ru-RU" dirty="0" err="1"/>
              <a:t>зору</a:t>
            </a:r>
            <a:r>
              <a:rPr lang="ru-RU" dirty="0"/>
              <a:t>.</a:t>
            </a:r>
          </a:p>
        </p:txBody>
      </p:sp>
    </p:spTree>
    <p:extLst>
      <p:ext uri="{BB962C8B-B14F-4D97-AF65-F5344CB8AC3E}">
        <p14:creationId xmlns:p14="http://schemas.microsoft.com/office/powerpoint/2010/main" val="888862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err="1"/>
              <a:t>Вже</a:t>
            </a:r>
            <a:r>
              <a:rPr lang="ru-RU" dirty="0"/>
              <a:t> через 3 </a:t>
            </a:r>
            <a:r>
              <a:rPr lang="ru-RU" dirty="0" err="1"/>
              <a:t>години</a:t>
            </a:r>
            <a:r>
              <a:rPr lang="ru-RU" dirty="0"/>
              <a:t> </a:t>
            </a:r>
            <a:r>
              <a:rPr lang="ru-RU" dirty="0" err="1"/>
              <a:t>від</a:t>
            </a:r>
            <a:r>
              <a:rPr lang="ru-RU" dirty="0"/>
              <a:t> початку </a:t>
            </a:r>
            <a:r>
              <a:rPr lang="ru-RU" dirty="0" err="1"/>
              <a:t>роботи</a:t>
            </a:r>
            <a:r>
              <a:rPr lang="ru-RU" dirty="0"/>
              <a:t> </a:t>
            </a:r>
            <a:r>
              <a:rPr lang="ru-RU" dirty="0" err="1"/>
              <a:t>зорова</a:t>
            </a:r>
            <a:r>
              <a:rPr lang="ru-RU" dirty="0"/>
              <a:t> </a:t>
            </a:r>
            <a:r>
              <a:rPr lang="ru-RU" dirty="0" err="1"/>
              <a:t>працездатність</a:t>
            </a:r>
            <a:r>
              <a:rPr lang="ru-RU" dirty="0"/>
              <a:t> </a:t>
            </a:r>
            <a:r>
              <a:rPr lang="ru-RU" dirty="0" err="1"/>
              <a:t>лікаря</a:t>
            </a:r>
            <a:r>
              <a:rPr lang="ru-RU" dirty="0"/>
              <a:t> </a:t>
            </a:r>
            <a:r>
              <a:rPr lang="ru-RU" dirty="0" err="1"/>
              <a:t>знижується</a:t>
            </a:r>
            <a:r>
              <a:rPr lang="ru-RU" dirty="0"/>
              <a:t> на 10-15%, а до </a:t>
            </a:r>
            <a:r>
              <a:rPr lang="ru-RU" dirty="0" err="1"/>
              <a:t>кінця</a:t>
            </a:r>
            <a:r>
              <a:rPr lang="ru-RU" dirty="0"/>
              <a:t> </a:t>
            </a:r>
            <a:r>
              <a:rPr lang="ru-RU" dirty="0" err="1"/>
              <a:t>зміни</a:t>
            </a:r>
            <a:r>
              <a:rPr lang="ru-RU" dirty="0"/>
              <a:t> – на 20% і </a:t>
            </a:r>
            <a:r>
              <a:rPr lang="ru-RU" dirty="0" err="1"/>
              <a:t>більше</a:t>
            </a:r>
            <a:r>
              <a:rPr lang="ru-RU" dirty="0"/>
              <a:t>. </a:t>
            </a:r>
            <a:r>
              <a:rPr lang="ru-RU" dirty="0" err="1"/>
              <a:t>Одночасно</a:t>
            </a:r>
            <a:r>
              <a:rPr lang="ru-RU" dirty="0"/>
              <a:t> з </a:t>
            </a:r>
            <a:r>
              <a:rPr lang="ru-RU" dirty="0" err="1"/>
              <a:t>цим</a:t>
            </a:r>
            <a:r>
              <a:rPr lang="ru-RU" dirty="0"/>
              <a:t> </a:t>
            </a:r>
            <a:r>
              <a:rPr lang="ru-RU" dirty="0" err="1"/>
              <a:t>спостерігається</a:t>
            </a:r>
            <a:r>
              <a:rPr lang="ru-RU" dirty="0"/>
              <a:t> </a:t>
            </a:r>
            <a:r>
              <a:rPr lang="ru-RU" dirty="0" err="1"/>
              <a:t>підвищення</a:t>
            </a:r>
            <a:r>
              <a:rPr lang="ru-RU" dirty="0"/>
              <a:t> </a:t>
            </a:r>
            <a:r>
              <a:rPr lang="ru-RU" dirty="0" err="1"/>
              <a:t>загальної</a:t>
            </a:r>
            <a:r>
              <a:rPr lang="ru-RU" dirty="0"/>
              <a:t> </a:t>
            </a:r>
            <a:r>
              <a:rPr lang="ru-RU" dirty="0" err="1"/>
              <a:t>стомлюваності</a:t>
            </a:r>
            <a:r>
              <a:rPr lang="ru-RU" dirty="0"/>
              <a:t> </a:t>
            </a:r>
            <a:r>
              <a:rPr lang="ru-RU" dirty="0" err="1"/>
              <a:t>організму</a:t>
            </a:r>
            <a:r>
              <a:rPr lang="ru-RU" dirty="0"/>
              <a:t>, </a:t>
            </a:r>
            <a:r>
              <a:rPr lang="ru-RU" dirty="0" err="1"/>
              <a:t>причому</a:t>
            </a:r>
            <a:r>
              <a:rPr lang="ru-RU" dirty="0"/>
              <a:t> однократна 10-15-хвилинна </a:t>
            </a:r>
            <a:r>
              <a:rPr lang="ru-RU" dirty="0" err="1"/>
              <a:t>перерва</a:t>
            </a:r>
            <a:r>
              <a:rPr lang="ru-RU" dirty="0"/>
              <a:t> </a:t>
            </a:r>
            <a:r>
              <a:rPr lang="ru-RU" dirty="0" err="1"/>
              <a:t>протягом</a:t>
            </a:r>
            <a:r>
              <a:rPr lang="ru-RU" dirty="0"/>
              <a:t> </a:t>
            </a:r>
            <a:r>
              <a:rPr lang="ru-RU" dirty="0" err="1"/>
              <a:t>робочого</a:t>
            </a:r>
            <a:r>
              <a:rPr lang="ru-RU" dirty="0"/>
              <a:t> дня </a:t>
            </a:r>
            <a:r>
              <a:rPr lang="ru-RU" dirty="0" err="1"/>
              <a:t>недостатня</a:t>
            </a:r>
            <a:r>
              <a:rPr lang="ru-RU" dirty="0"/>
              <a:t> для </a:t>
            </a:r>
            <a:r>
              <a:rPr lang="ru-RU" dirty="0" err="1"/>
              <a:t>підвищення</a:t>
            </a:r>
            <a:r>
              <a:rPr lang="ru-RU" dirty="0"/>
              <a:t> </a:t>
            </a:r>
            <a:r>
              <a:rPr lang="ru-RU" dirty="0" err="1"/>
              <a:t>зорової</a:t>
            </a:r>
            <a:r>
              <a:rPr lang="ru-RU" dirty="0"/>
              <a:t> та </a:t>
            </a:r>
            <a:r>
              <a:rPr lang="ru-RU" dirty="0" err="1"/>
              <a:t>загальної</a:t>
            </a:r>
            <a:r>
              <a:rPr lang="ru-RU" dirty="0"/>
              <a:t> </a:t>
            </a:r>
            <a:r>
              <a:rPr lang="ru-RU" dirty="0" err="1"/>
              <a:t>працездатності</a:t>
            </a:r>
            <a:r>
              <a:rPr lang="ru-RU" dirty="0"/>
              <a:t>.</a:t>
            </a:r>
          </a:p>
          <a:p>
            <a:endParaRPr lang="ru-RU" dirty="0"/>
          </a:p>
          <a:p>
            <a:r>
              <a:rPr lang="ru-RU" b="1" dirty="0" err="1"/>
              <a:t>Профілактика</a:t>
            </a:r>
            <a:r>
              <a:rPr lang="ru-RU" dirty="0"/>
              <a:t>. </a:t>
            </a:r>
            <a:r>
              <a:rPr lang="ru-RU" dirty="0" err="1"/>
              <a:t>Полегшення</a:t>
            </a:r>
            <a:r>
              <a:rPr lang="ru-RU" dirty="0"/>
              <a:t> та </a:t>
            </a:r>
            <a:r>
              <a:rPr lang="ru-RU" dirty="0" err="1"/>
              <a:t>поліпшення</a:t>
            </a:r>
            <a:r>
              <a:rPr lang="ru-RU" dirty="0"/>
              <a:t> </a:t>
            </a:r>
            <a:r>
              <a:rPr lang="ru-RU" dirty="0" err="1"/>
              <a:t>якості</a:t>
            </a:r>
            <a:r>
              <a:rPr lang="ru-RU" dirty="0"/>
              <a:t> </a:t>
            </a:r>
            <a:r>
              <a:rPr lang="ru-RU" dirty="0" err="1"/>
              <a:t>зорової</a:t>
            </a:r>
            <a:r>
              <a:rPr lang="ru-RU" dirty="0"/>
              <a:t> </a:t>
            </a:r>
            <a:r>
              <a:rPr lang="ru-RU" dirty="0" err="1"/>
              <a:t>роботи</a:t>
            </a:r>
            <a:r>
              <a:rPr lang="ru-RU" dirty="0"/>
              <a:t> </a:t>
            </a:r>
            <a:r>
              <a:rPr lang="ru-RU" dirty="0" err="1"/>
              <a:t>лікаря</a:t>
            </a:r>
            <a:r>
              <a:rPr lang="ru-RU" dirty="0"/>
              <a:t> </a:t>
            </a:r>
            <a:r>
              <a:rPr lang="ru-RU" dirty="0" err="1"/>
              <a:t>досягається</a:t>
            </a:r>
            <a:r>
              <a:rPr lang="ru-RU" dirty="0"/>
              <a:t> за </a:t>
            </a:r>
            <a:r>
              <a:rPr lang="ru-RU" dirty="0" err="1"/>
              <a:t>допомогою</a:t>
            </a:r>
            <a:r>
              <a:rPr lang="ru-RU" dirty="0"/>
              <a:t> </a:t>
            </a:r>
            <a:r>
              <a:rPr lang="ru-RU" dirty="0" err="1"/>
              <a:t>раціонального</a:t>
            </a:r>
            <a:r>
              <a:rPr lang="ru-RU" dirty="0"/>
              <a:t> природного та штучного </a:t>
            </a:r>
            <a:r>
              <a:rPr lang="ru-RU" dirty="0" err="1"/>
              <a:t>освітлення</a:t>
            </a:r>
            <a:r>
              <a:rPr lang="ru-RU" dirty="0"/>
              <a:t> </a:t>
            </a:r>
            <a:r>
              <a:rPr lang="ru-RU" dirty="0" err="1"/>
              <a:t>стоматологічних</a:t>
            </a:r>
            <a:r>
              <a:rPr lang="ru-RU" dirty="0"/>
              <a:t> </a:t>
            </a:r>
            <a:r>
              <a:rPr lang="ru-RU" dirty="0" err="1"/>
              <a:t>кабінетів</a:t>
            </a:r>
            <a:r>
              <a:rPr lang="ru-RU" dirty="0"/>
              <a:t>. </a:t>
            </a:r>
            <a:r>
              <a:rPr lang="ru-RU" dirty="0" err="1"/>
              <a:t>Зокрема</a:t>
            </a:r>
            <a:r>
              <a:rPr lang="ru-RU" dirty="0"/>
              <a:t>, </a:t>
            </a:r>
            <a:r>
              <a:rPr lang="ru-RU" dirty="0" err="1"/>
              <a:t>передбачається</a:t>
            </a:r>
            <a:r>
              <a:rPr lang="ru-RU" dirty="0"/>
              <a:t>, </a:t>
            </a:r>
            <a:r>
              <a:rPr lang="ru-RU" dirty="0" err="1"/>
              <a:t>щоб</a:t>
            </a:r>
            <a:r>
              <a:rPr lang="ru-RU" dirty="0"/>
              <a:t> </a:t>
            </a:r>
            <a:r>
              <a:rPr lang="ru-RU" dirty="0" err="1"/>
              <a:t>освітленість</a:t>
            </a:r>
            <a:r>
              <a:rPr lang="ru-RU" dirty="0"/>
              <a:t> на </a:t>
            </a:r>
            <a:r>
              <a:rPr lang="ru-RU" dirty="0" err="1"/>
              <a:t>робочому</a:t>
            </a:r>
            <a:r>
              <a:rPr lang="ru-RU" dirty="0"/>
              <a:t> </a:t>
            </a:r>
            <a:r>
              <a:rPr lang="ru-RU" dirty="0" err="1"/>
              <a:t>місці</a:t>
            </a:r>
            <a:r>
              <a:rPr lang="ru-RU" dirty="0"/>
              <a:t> </a:t>
            </a:r>
            <a:r>
              <a:rPr lang="ru-RU" dirty="0" err="1"/>
              <a:t>лікаря</a:t>
            </a:r>
            <a:r>
              <a:rPr lang="ru-RU" dirty="0"/>
              <a:t> </a:t>
            </a:r>
            <a:r>
              <a:rPr lang="ru-RU" dirty="0" err="1"/>
              <a:t>дорівнювала</a:t>
            </a:r>
            <a:r>
              <a:rPr lang="ru-RU" dirty="0"/>
              <a:t> 500 </a:t>
            </a:r>
            <a:r>
              <a:rPr lang="ru-RU" dirty="0" err="1"/>
              <a:t>лк</a:t>
            </a:r>
            <a:r>
              <a:rPr lang="ru-RU" dirty="0"/>
              <a:t>, в </a:t>
            </a:r>
            <a:r>
              <a:rPr lang="ru-RU" dirty="0" err="1"/>
              <a:t>порожнині</a:t>
            </a:r>
            <a:r>
              <a:rPr lang="ru-RU" dirty="0"/>
              <a:t> рота – 3000-4000 </a:t>
            </a:r>
            <a:r>
              <a:rPr lang="ru-RU" dirty="0" err="1"/>
              <a:t>лк</a:t>
            </a:r>
            <a:r>
              <a:rPr lang="ru-RU" dirty="0"/>
              <a:t>, а </a:t>
            </a:r>
            <a:r>
              <a:rPr lang="ru-RU" dirty="0" err="1"/>
              <a:t>світло</a:t>
            </a:r>
            <a:r>
              <a:rPr lang="ru-RU" dirty="0"/>
              <a:t> </a:t>
            </a:r>
            <a:r>
              <a:rPr lang="ru-RU" dirty="0" err="1"/>
              <a:t>від</a:t>
            </a:r>
            <a:r>
              <a:rPr lang="ru-RU" dirty="0"/>
              <a:t> </a:t>
            </a:r>
            <a:r>
              <a:rPr lang="ru-RU" dirty="0" err="1"/>
              <a:t>електричних</a:t>
            </a:r>
            <a:r>
              <a:rPr lang="ru-RU" dirty="0"/>
              <a:t> </a:t>
            </a:r>
            <a:r>
              <a:rPr lang="ru-RU" dirty="0" err="1"/>
              <a:t>рефлекторів</a:t>
            </a:r>
            <a:r>
              <a:rPr lang="ru-RU" dirty="0"/>
              <a:t> у </a:t>
            </a:r>
            <a:r>
              <a:rPr lang="ru-RU" dirty="0" err="1"/>
              <a:t>стоматологічних</a:t>
            </a:r>
            <a:r>
              <a:rPr lang="ru-RU" dirty="0"/>
              <a:t> </a:t>
            </a:r>
            <a:r>
              <a:rPr lang="ru-RU" dirty="0" err="1"/>
              <a:t>кріслах</a:t>
            </a:r>
            <a:r>
              <a:rPr lang="ru-RU" dirty="0"/>
              <a:t> не чинило </a:t>
            </a:r>
            <a:r>
              <a:rPr lang="ru-RU" dirty="0" err="1"/>
              <a:t>сліпучої</a:t>
            </a:r>
            <a:r>
              <a:rPr lang="ru-RU" dirty="0"/>
              <a:t> </a:t>
            </a:r>
            <a:r>
              <a:rPr lang="ru-RU" dirty="0" err="1"/>
              <a:t>дії</a:t>
            </a:r>
            <a:r>
              <a:rPr lang="ru-RU" dirty="0"/>
              <a:t> на </a:t>
            </a:r>
            <a:r>
              <a:rPr lang="ru-RU" dirty="0" err="1"/>
              <a:t>очі</a:t>
            </a:r>
            <a:r>
              <a:rPr lang="ru-RU" dirty="0"/>
              <a:t> </a:t>
            </a:r>
            <a:r>
              <a:rPr lang="ru-RU" dirty="0" err="1"/>
              <a:t>пацієнта</a:t>
            </a:r>
            <a:r>
              <a:rPr lang="ru-RU" dirty="0"/>
              <a:t> та </a:t>
            </a:r>
            <a:r>
              <a:rPr lang="ru-RU" dirty="0" err="1"/>
              <a:t>лікаря</a:t>
            </a:r>
            <a:r>
              <a:rPr lang="ru-RU" dirty="0"/>
              <a:t>.</a:t>
            </a:r>
          </a:p>
        </p:txBody>
      </p:sp>
    </p:spTree>
    <p:extLst>
      <p:ext uri="{BB962C8B-B14F-4D97-AF65-F5344CB8AC3E}">
        <p14:creationId xmlns:p14="http://schemas.microsoft.com/office/powerpoint/2010/main" val="4151720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76334" y="0"/>
            <a:ext cx="8915400" cy="6954592"/>
          </a:xfrm>
        </p:spPr>
        <p:txBody>
          <a:bodyPr>
            <a:normAutofit fontScale="92500" lnSpcReduction="10000"/>
          </a:bodyPr>
          <a:lstStyle/>
          <a:p>
            <a:r>
              <a:rPr lang="ru-RU" b="1" dirty="0" err="1"/>
              <a:t>Перенапруження</a:t>
            </a:r>
            <a:r>
              <a:rPr lang="ru-RU" b="1" dirty="0"/>
              <a:t> </a:t>
            </a:r>
            <a:r>
              <a:rPr lang="ru-RU" b="1" dirty="0" err="1"/>
              <a:t>верхніх</a:t>
            </a:r>
            <a:r>
              <a:rPr lang="ru-RU" b="1" dirty="0"/>
              <a:t> </a:t>
            </a:r>
            <a:r>
              <a:rPr lang="ru-RU" b="1" dirty="0" err="1"/>
              <a:t>кінцівок</a:t>
            </a:r>
            <a:r>
              <a:rPr lang="ru-RU" dirty="0"/>
              <a:t>. Робота </a:t>
            </a:r>
            <a:r>
              <a:rPr lang="ru-RU" dirty="0" err="1"/>
              <a:t>стоматологів</a:t>
            </a:r>
            <a:r>
              <a:rPr lang="ru-RU" dirty="0"/>
              <a:t> </a:t>
            </a:r>
            <a:r>
              <a:rPr lang="ru-RU" dirty="0" err="1"/>
              <a:t>пов'язана</a:t>
            </a:r>
            <a:r>
              <a:rPr lang="ru-RU" dirty="0"/>
              <a:t> </a:t>
            </a:r>
            <a:r>
              <a:rPr lang="ru-RU" dirty="0" err="1"/>
              <a:t>із</a:t>
            </a:r>
            <a:r>
              <a:rPr lang="ru-RU" dirty="0"/>
              <a:t> </a:t>
            </a:r>
            <a:r>
              <a:rPr lang="ru-RU" dirty="0" err="1"/>
              <a:t>застосуванням</a:t>
            </a:r>
            <a:r>
              <a:rPr lang="ru-RU" dirty="0"/>
              <a:t> </a:t>
            </a:r>
            <a:r>
              <a:rPr lang="ru-RU" dirty="0" err="1"/>
              <a:t>різних</a:t>
            </a:r>
            <a:r>
              <a:rPr lang="ru-RU" dirty="0"/>
              <a:t> </a:t>
            </a:r>
            <a:r>
              <a:rPr lang="ru-RU" dirty="0" err="1"/>
              <a:t>стоматологічних</a:t>
            </a:r>
            <a:r>
              <a:rPr lang="ru-RU" dirty="0"/>
              <a:t> </a:t>
            </a:r>
            <a:r>
              <a:rPr lang="ru-RU" dirty="0" err="1"/>
              <a:t>інструментів</a:t>
            </a:r>
            <a:r>
              <a:rPr lang="ru-RU" dirty="0"/>
              <a:t>. </a:t>
            </a:r>
            <a:r>
              <a:rPr lang="ru-RU" dirty="0" err="1"/>
              <a:t>Сучасні</a:t>
            </a:r>
            <a:r>
              <a:rPr lang="ru-RU" dirty="0"/>
              <a:t> </a:t>
            </a:r>
            <a:r>
              <a:rPr lang="ru-RU" dirty="0" err="1"/>
              <a:t>стоматологічні</a:t>
            </a:r>
            <a:r>
              <a:rPr lang="ru-RU" dirty="0"/>
              <a:t> </a:t>
            </a:r>
            <a:r>
              <a:rPr lang="ru-RU" dirty="0" err="1"/>
              <a:t>інструменти</a:t>
            </a:r>
            <a:r>
              <a:rPr lang="ru-RU" dirty="0"/>
              <a:t> для </a:t>
            </a:r>
            <a:r>
              <a:rPr lang="ru-RU" dirty="0" err="1"/>
              <a:t>терапевтичної</a:t>
            </a:r>
            <a:r>
              <a:rPr lang="ru-RU" dirty="0"/>
              <a:t>, </a:t>
            </a:r>
            <a:r>
              <a:rPr lang="ru-RU" dirty="0" err="1"/>
              <a:t>хірургічної</a:t>
            </a:r>
            <a:r>
              <a:rPr lang="ru-RU" dirty="0"/>
              <a:t>, </a:t>
            </a:r>
            <a:r>
              <a:rPr lang="ru-RU" dirty="0" err="1"/>
              <a:t>ортопедичної</a:t>
            </a:r>
            <a:r>
              <a:rPr lang="ru-RU" dirty="0"/>
              <a:t> </a:t>
            </a:r>
            <a:r>
              <a:rPr lang="ru-RU" dirty="0" err="1"/>
              <a:t>стоматології</a:t>
            </a:r>
            <a:r>
              <a:rPr lang="ru-RU" dirty="0"/>
              <a:t> та </a:t>
            </a:r>
            <a:r>
              <a:rPr lang="ru-RU" dirty="0" err="1"/>
              <a:t>ортодонтії</a:t>
            </a:r>
            <a:r>
              <a:rPr lang="ru-RU" dirty="0"/>
              <a:t> вельми </a:t>
            </a:r>
            <a:r>
              <a:rPr lang="ru-RU" dirty="0" err="1"/>
              <a:t>численні</a:t>
            </a:r>
            <a:r>
              <a:rPr lang="ru-RU" dirty="0"/>
              <a:t>, </a:t>
            </a:r>
            <a:r>
              <a:rPr lang="ru-RU" dirty="0" err="1"/>
              <a:t>оскільки</a:t>
            </a:r>
            <a:r>
              <a:rPr lang="ru-RU" dirty="0"/>
              <a:t> вони </a:t>
            </a:r>
            <a:r>
              <a:rPr lang="ru-RU" dirty="0" err="1"/>
              <a:t>призначені</a:t>
            </a:r>
            <a:r>
              <a:rPr lang="ru-RU" dirty="0"/>
              <a:t> для </a:t>
            </a:r>
            <a:r>
              <a:rPr lang="ru-RU" dirty="0" err="1"/>
              <a:t>виконання</a:t>
            </a:r>
            <a:r>
              <a:rPr lang="ru-RU" dirty="0"/>
              <a:t> </a:t>
            </a:r>
            <a:r>
              <a:rPr lang="ru-RU" dirty="0" err="1"/>
              <a:t>різних</a:t>
            </a:r>
            <a:r>
              <a:rPr lang="ru-RU" dirty="0"/>
              <a:t> </a:t>
            </a:r>
            <a:r>
              <a:rPr lang="ru-RU" dirty="0" err="1"/>
              <a:t>маніпуляцій</a:t>
            </a:r>
            <a:r>
              <a:rPr lang="ru-RU" dirty="0"/>
              <a:t>, </a:t>
            </a:r>
            <a:r>
              <a:rPr lang="ru-RU" dirty="0" err="1"/>
              <a:t>яких</a:t>
            </a:r>
            <a:r>
              <a:rPr lang="ru-RU" dirty="0"/>
              <a:t> </a:t>
            </a:r>
            <a:r>
              <a:rPr lang="ru-RU" dirty="0" err="1"/>
              <a:t>налічується</a:t>
            </a:r>
            <a:r>
              <a:rPr lang="ru-RU" dirty="0"/>
              <a:t> </a:t>
            </a:r>
            <a:r>
              <a:rPr lang="ru-RU" dirty="0" err="1"/>
              <a:t>приблизно</a:t>
            </a:r>
            <a:r>
              <a:rPr lang="ru-RU" dirty="0"/>
              <a:t> 1000.</a:t>
            </a:r>
          </a:p>
          <a:p>
            <a:endParaRPr lang="ru-RU" dirty="0"/>
          </a:p>
          <a:p>
            <a:r>
              <a:rPr lang="ru-RU" dirty="0" err="1"/>
              <a:t>Однак</a:t>
            </a:r>
            <a:r>
              <a:rPr lang="ru-RU" dirty="0"/>
              <a:t> не </a:t>
            </a:r>
            <a:r>
              <a:rPr lang="ru-RU" dirty="0" err="1"/>
              <a:t>всі</a:t>
            </a:r>
            <a:r>
              <a:rPr lang="ru-RU" dirty="0"/>
              <a:t> </a:t>
            </a:r>
            <a:r>
              <a:rPr lang="ru-RU" dirty="0" err="1"/>
              <a:t>моделі</a:t>
            </a:r>
            <a:r>
              <a:rPr lang="ru-RU" dirty="0"/>
              <a:t> </a:t>
            </a:r>
            <a:r>
              <a:rPr lang="ru-RU" dirty="0" err="1"/>
              <a:t>сучасних</a:t>
            </a:r>
            <a:r>
              <a:rPr lang="ru-RU" dirty="0"/>
              <a:t> </a:t>
            </a:r>
            <a:r>
              <a:rPr lang="ru-RU" dirty="0" err="1"/>
              <a:t>інструментів</a:t>
            </a:r>
            <a:r>
              <a:rPr lang="ru-RU" dirty="0"/>
              <a:t> </a:t>
            </a:r>
            <a:r>
              <a:rPr lang="ru-RU" dirty="0" err="1"/>
              <a:t>відповідають</a:t>
            </a:r>
            <a:r>
              <a:rPr lang="ru-RU" dirty="0"/>
              <a:t> за формою, </a:t>
            </a:r>
            <a:r>
              <a:rPr lang="ru-RU" dirty="0" err="1"/>
              <a:t>товщиною</a:t>
            </a:r>
            <a:r>
              <a:rPr lang="ru-RU" dirty="0"/>
              <a:t> рукояток та </a:t>
            </a:r>
            <a:r>
              <a:rPr lang="ru-RU" dirty="0" err="1"/>
              <a:t>ін</a:t>
            </a:r>
            <a:r>
              <a:rPr lang="ru-RU" dirty="0"/>
              <a:t>. анатомо-</a:t>
            </a:r>
            <a:r>
              <a:rPr lang="ru-RU" dirty="0" err="1"/>
              <a:t>фізіологічним</a:t>
            </a:r>
            <a:r>
              <a:rPr lang="ru-RU" dirty="0"/>
              <a:t> </a:t>
            </a:r>
            <a:r>
              <a:rPr lang="ru-RU" dirty="0" err="1"/>
              <a:t>особливостям</a:t>
            </a:r>
            <a:r>
              <a:rPr lang="ru-RU" dirty="0"/>
              <a:t> </a:t>
            </a:r>
            <a:r>
              <a:rPr lang="ru-RU" dirty="0" err="1"/>
              <a:t>працюючої</a:t>
            </a:r>
            <a:r>
              <a:rPr lang="ru-RU" dirty="0"/>
              <a:t> </a:t>
            </a:r>
            <a:r>
              <a:rPr lang="ru-RU" dirty="0" err="1"/>
              <a:t>кисті</a:t>
            </a:r>
            <a:r>
              <a:rPr lang="ru-RU" dirty="0"/>
              <a:t>, </a:t>
            </a:r>
            <a:r>
              <a:rPr lang="ru-RU" dirty="0" err="1"/>
              <a:t>досить</a:t>
            </a:r>
            <a:r>
              <a:rPr lang="ru-RU" dirty="0"/>
              <a:t> </a:t>
            </a:r>
            <a:r>
              <a:rPr lang="ru-RU" dirty="0" err="1"/>
              <a:t>зручні</a:t>
            </a:r>
            <a:r>
              <a:rPr lang="ru-RU" dirty="0"/>
              <a:t> в </a:t>
            </a:r>
            <a:r>
              <a:rPr lang="ru-RU" dirty="0" err="1"/>
              <a:t>роботі</a:t>
            </a:r>
            <a:r>
              <a:rPr lang="ru-RU" dirty="0"/>
              <a:t> та легко </a:t>
            </a:r>
            <a:r>
              <a:rPr lang="ru-RU" dirty="0" err="1"/>
              <a:t>забезпечують</a:t>
            </a:r>
            <a:r>
              <a:rPr lang="ru-RU" dirty="0"/>
              <a:t> </a:t>
            </a:r>
            <a:r>
              <a:rPr lang="ru-RU" dirty="0" err="1"/>
              <a:t>обробку</a:t>
            </a:r>
            <a:r>
              <a:rPr lang="ru-RU" dirty="0"/>
              <a:t> </a:t>
            </a:r>
            <a:r>
              <a:rPr lang="ru-RU" dirty="0" err="1"/>
              <a:t>операційного</a:t>
            </a:r>
            <a:r>
              <a:rPr lang="ru-RU" dirty="0"/>
              <a:t> поля. </a:t>
            </a:r>
            <a:r>
              <a:rPr lang="ru-RU" dirty="0" err="1"/>
              <a:t>Також</a:t>
            </a:r>
            <a:r>
              <a:rPr lang="ru-RU" dirty="0"/>
              <a:t> </a:t>
            </a:r>
            <a:r>
              <a:rPr lang="ru-RU" dirty="0" err="1"/>
              <a:t>важливою</a:t>
            </a:r>
            <a:r>
              <a:rPr lang="ru-RU" dirty="0"/>
              <a:t> </a:t>
            </a:r>
            <a:r>
              <a:rPr lang="ru-RU" dirty="0" err="1"/>
              <a:t>вимогою</a:t>
            </a:r>
            <a:r>
              <a:rPr lang="ru-RU" dirty="0"/>
              <a:t> до </a:t>
            </a:r>
            <a:r>
              <a:rPr lang="ru-RU" dirty="0" err="1"/>
              <a:t>стоматологічного</a:t>
            </a:r>
            <a:r>
              <a:rPr lang="ru-RU" dirty="0"/>
              <a:t> </a:t>
            </a:r>
            <a:r>
              <a:rPr lang="ru-RU" dirty="0" err="1"/>
              <a:t>інструментарію</a:t>
            </a:r>
            <a:r>
              <a:rPr lang="ru-RU" dirty="0"/>
              <a:t> є </a:t>
            </a:r>
            <a:r>
              <a:rPr lang="ru-RU" dirty="0" err="1"/>
              <a:t>його</a:t>
            </a:r>
            <a:r>
              <a:rPr lang="ru-RU" dirty="0"/>
              <a:t> </a:t>
            </a:r>
            <a:r>
              <a:rPr lang="ru-RU" dirty="0" err="1"/>
              <a:t>кольорове</a:t>
            </a:r>
            <a:r>
              <a:rPr lang="ru-RU" dirty="0"/>
              <a:t> </a:t>
            </a:r>
            <a:r>
              <a:rPr lang="ru-RU" dirty="0" err="1"/>
              <a:t>маркування</a:t>
            </a:r>
            <a:r>
              <a:rPr lang="ru-RU" dirty="0"/>
              <a:t>. </a:t>
            </a:r>
            <a:r>
              <a:rPr lang="ru-RU" dirty="0" err="1"/>
              <a:t>Це</a:t>
            </a:r>
            <a:r>
              <a:rPr lang="ru-RU" dirty="0"/>
              <a:t> </a:t>
            </a:r>
            <a:r>
              <a:rPr lang="ru-RU" dirty="0" err="1"/>
              <a:t>полегшує</a:t>
            </a:r>
            <a:r>
              <a:rPr lang="ru-RU" dirty="0"/>
              <a:t> </a:t>
            </a:r>
            <a:r>
              <a:rPr lang="ru-RU" dirty="0" err="1"/>
              <a:t>пошук</a:t>
            </a:r>
            <a:r>
              <a:rPr lang="ru-RU" dirty="0"/>
              <a:t> </a:t>
            </a:r>
            <a:r>
              <a:rPr lang="ru-RU" dirty="0" err="1"/>
              <a:t>інструменту</a:t>
            </a:r>
            <a:r>
              <a:rPr lang="ru-RU" dirty="0"/>
              <a:t> </a:t>
            </a:r>
            <a:r>
              <a:rPr lang="ru-RU" dirty="0" err="1"/>
              <a:t>потрібного</a:t>
            </a:r>
            <a:r>
              <a:rPr lang="ru-RU" dirty="0"/>
              <a:t> типу </a:t>
            </a:r>
            <a:r>
              <a:rPr lang="ru-RU" dirty="0" err="1"/>
              <a:t>або</a:t>
            </a:r>
            <a:r>
              <a:rPr lang="ru-RU" dirty="0"/>
              <a:t> </a:t>
            </a:r>
            <a:r>
              <a:rPr lang="ru-RU" dirty="0" err="1"/>
              <a:t>розміру</a:t>
            </a:r>
            <a:r>
              <a:rPr lang="ru-RU" dirty="0"/>
              <a:t> і не </a:t>
            </a:r>
            <a:r>
              <a:rPr lang="ru-RU" dirty="0" err="1"/>
              <a:t>тільки</a:t>
            </a:r>
            <a:r>
              <a:rPr lang="ru-RU" dirty="0"/>
              <a:t> </a:t>
            </a:r>
            <a:r>
              <a:rPr lang="ru-RU" dirty="0" err="1"/>
              <a:t>знижує</a:t>
            </a:r>
            <a:r>
              <a:rPr lang="ru-RU" dirty="0"/>
              <a:t> </a:t>
            </a:r>
            <a:r>
              <a:rPr lang="ru-RU" dirty="0" err="1"/>
              <a:t>витрати</a:t>
            </a:r>
            <a:r>
              <a:rPr lang="ru-RU" dirty="0"/>
              <a:t> </a:t>
            </a:r>
            <a:r>
              <a:rPr lang="ru-RU" dirty="0" err="1"/>
              <a:t>робочого</a:t>
            </a:r>
            <a:r>
              <a:rPr lang="ru-RU" dirty="0"/>
              <a:t> часу </a:t>
            </a:r>
            <a:r>
              <a:rPr lang="ru-RU" dirty="0" err="1"/>
              <a:t>лікаря</a:t>
            </a:r>
            <a:r>
              <a:rPr lang="ru-RU" dirty="0"/>
              <a:t> та </a:t>
            </a:r>
            <a:r>
              <a:rPr lang="ru-RU" dirty="0" err="1"/>
              <a:t>його</a:t>
            </a:r>
            <a:r>
              <a:rPr lang="ru-RU" dirty="0"/>
              <a:t> </a:t>
            </a:r>
            <a:r>
              <a:rPr lang="ru-RU" dirty="0" err="1"/>
              <a:t>помічника</a:t>
            </a:r>
            <a:r>
              <a:rPr lang="ru-RU" dirty="0"/>
              <a:t>, але й </a:t>
            </a:r>
            <a:r>
              <a:rPr lang="ru-RU" dirty="0" err="1"/>
              <a:t>зменшує</a:t>
            </a:r>
            <a:r>
              <a:rPr lang="ru-RU" dirty="0"/>
              <a:t> </a:t>
            </a:r>
            <a:r>
              <a:rPr lang="ru-RU" dirty="0" err="1"/>
              <a:t>їх</a:t>
            </a:r>
            <a:r>
              <a:rPr lang="ru-RU" dirty="0"/>
              <a:t> </a:t>
            </a:r>
            <a:r>
              <a:rPr lang="ru-RU" dirty="0" err="1"/>
              <a:t>зорове</a:t>
            </a:r>
            <a:r>
              <a:rPr lang="ru-RU" dirty="0"/>
              <a:t> </a:t>
            </a:r>
            <a:r>
              <a:rPr lang="ru-RU" dirty="0" err="1"/>
              <a:t>навантаження</a:t>
            </a:r>
            <a:r>
              <a:rPr lang="ru-RU" dirty="0" smtClean="0"/>
              <a:t>.</a:t>
            </a:r>
          </a:p>
          <a:p>
            <a:endParaRPr lang="uk-UA" dirty="0"/>
          </a:p>
          <a:p>
            <a:r>
              <a:rPr lang="ru-RU" b="1" dirty="0"/>
              <a:t>У </a:t>
            </a:r>
            <a:r>
              <a:rPr lang="ru-RU" b="1" dirty="0" err="1"/>
              <a:t>лікарів-стоматологів</a:t>
            </a:r>
            <a:r>
              <a:rPr lang="ru-RU" b="1" dirty="0"/>
              <a:t> </a:t>
            </a:r>
            <a:r>
              <a:rPr lang="ru-RU" dirty="0" err="1"/>
              <a:t>можуть</a:t>
            </a:r>
            <a:r>
              <a:rPr lang="ru-RU" dirty="0"/>
              <a:t> </a:t>
            </a:r>
            <a:r>
              <a:rPr lang="ru-RU" dirty="0" err="1"/>
              <a:t>зустрічатися</a:t>
            </a:r>
            <a:r>
              <a:rPr lang="ru-RU" dirty="0"/>
              <a:t> </a:t>
            </a:r>
            <a:r>
              <a:rPr lang="ru-RU" dirty="0" err="1"/>
              <a:t>неврози</a:t>
            </a:r>
            <a:r>
              <a:rPr lang="ru-RU" dirty="0"/>
              <a:t>, </a:t>
            </a:r>
            <a:r>
              <a:rPr lang="ru-RU" dirty="0" err="1"/>
              <a:t>неврити</a:t>
            </a:r>
            <a:r>
              <a:rPr lang="ru-RU" dirty="0"/>
              <a:t>, </a:t>
            </a:r>
            <a:r>
              <a:rPr lang="ru-RU" dirty="0" err="1"/>
              <a:t>тендовагініти</a:t>
            </a:r>
            <a:r>
              <a:rPr lang="ru-RU" dirty="0"/>
              <a:t> в </a:t>
            </a:r>
            <a:r>
              <a:rPr lang="ru-RU" dirty="0" err="1"/>
              <a:t>області</a:t>
            </a:r>
            <a:r>
              <a:rPr lang="ru-RU" dirty="0"/>
              <a:t> кистей рук. </a:t>
            </a:r>
            <a:r>
              <a:rPr lang="ru-RU" dirty="0" err="1"/>
              <a:t>Можливий</a:t>
            </a:r>
            <a:r>
              <a:rPr lang="ru-RU" dirty="0"/>
              <a:t> </a:t>
            </a:r>
            <a:r>
              <a:rPr lang="ru-RU" dirty="0" err="1"/>
              <a:t>також</a:t>
            </a:r>
            <a:r>
              <a:rPr lang="ru-RU" dirty="0"/>
              <a:t> </a:t>
            </a:r>
            <a:r>
              <a:rPr lang="ru-RU" dirty="0" err="1"/>
              <a:t>розвиток</a:t>
            </a:r>
            <a:r>
              <a:rPr lang="ru-RU" dirty="0"/>
              <a:t> </a:t>
            </a:r>
            <a:r>
              <a:rPr lang="ru-RU" dirty="0" err="1"/>
              <a:t>контрактури</a:t>
            </a:r>
            <a:r>
              <a:rPr lang="ru-RU" dirty="0"/>
              <a:t> </a:t>
            </a:r>
            <a:r>
              <a:rPr lang="ru-RU" dirty="0" err="1"/>
              <a:t>долонного</a:t>
            </a:r>
            <a:r>
              <a:rPr lang="ru-RU" dirty="0"/>
              <a:t> апоневрозу (хвороба </a:t>
            </a:r>
            <a:r>
              <a:rPr lang="ru-RU" dirty="0" err="1"/>
              <a:t>Дюпюітрена</a:t>
            </a:r>
            <a:r>
              <a:rPr lang="ru-RU" dirty="0"/>
              <a:t>) </a:t>
            </a:r>
            <a:r>
              <a:rPr lang="ru-RU" dirty="0" err="1"/>
              <a:t>внаслідок</a:t>
            </a:r>
            <a:r>
              <a:rPr lang="ru-RU" dirty="0"/>
              <a:t> </a:t>
            </a:r>
            <a:r>
              <a:rPr lang="ru-RU" dirty="0" err="1"/>
              <a:t>постійного</a:t>
            </a:r>
            <a:r>
              <a:rPr lang="ru-RU" dirty="0"/>
              <a:t> </a:t>
            </a:r>
            <a:r>
              <a:rPr lang="ru-RU" dirty="0" err="1"/>
              <a:t>тиску</a:t>
            </a:r>
            <a:r>
              <a:rPr lang="ru-RU" dirty="0"/>
              <a:t> на </a:t>
            </a:r>
            <a:r>
              <a:rPr lang="ru-RU" dirty="0" err="1"/>
              <a:t>одне</a:t>
            </a:r>
            <a:r>
              <a:rPr lang="ru-RU" dirty="0"/>
              <a:t> і те ж </a:t>
            </a:r>
            <a:r>
              <a:rPr lang="ru-RU" dirty="0" err="1"/>
              <a:t>місце</a:t>
            </a:r>
            <a:r>
              <a:rPr lang="ru-RU" dirty="0"/>
              <a:t> </a:t>
            </a:r>
            <a:r>
              <a:rPr lang="ru-RU" dirty="0" err="1"/>
              <a:t>долоні</a:t>
            </a:r>
            <a:r>
              <a:rPr lang="ru-RU" dirty="0"/>
              <a:t> </a:t>
            </a:r>
            <a:r>
              <a:rPr lang="ru-RU" dirty="0" err="1"/>
              <a:t>щипців</a:t>
            </a:r>
            <a:r>
              <a:rPr lang="ru-RU" dirty="0"/>
              <a:t> для </a:t>
            </a:r>
            <a:r>
              <a:rPr lang="ru-RU" dirty="0" err="1"/>
              <a:t>видалення</a:t>
            </a:r>
            <a:r>
              <a:rPr lang="ru-RU" dirty="0"/>
              <a:t> </a:t>
            </a:r>
            <a:r>
              <a:rPr lang="ru-RU" dirty="0" err="1"/>
              <a:t>зубів</a:t>
            </a:r>
            <a:r>
              <a:rPr lang="ru-RU" dirty="0"/>
              <a:t>, </a:t>
            </a:r>
            <a:r>
              <a:rPr lang="ru-RU" dirty="0" err="1"/>
              <a:t>різних</a:t>
            </a:r>
            <a:r>
              <a:rPr lang="ru-RU" dirty="0"/>
              <a:t> </a:t>
            </a:r>
            <a:r>
              <a:rPr lang="ru-RU" dirty="0" err="1"/>
              <a:t>інших</a:t>
            </a:r>
            <a:r>
              <a:rPr lang="ru-RU" dirty="0"/>
              <a:t> </a:t>
            </a:r>
            <a:r>
              <a:rPr lang="ru-RU" dirty="0" err="1"/>
              <a:t>щипців</a:t>
            </a:r>
            <a:r>
              <a:rPr lang="ru-RU" dirty="0"/>
              <a:t>, "</a:t>
            </a:r>
            <a:r>
              <a:rPr lang="ru-RU" dirty="0" err="1"/>
              <a:t>пістолета</a:t>
            </a:r>
            <a:r>
              <a:rPr lang="ru-RU" dirty="0"/>
              <a:t>" та </a:t>
            </a:r>
            <a:r>
              <a:rPr lang="ru-RU" dirty="0" err="1"/>
              <a:t>ін</a:t>
            </a:r>
            <a:r>
              <a:rPr lang="ru-RU" dirty="0"/>
              <a:t>.</a:t>
            </a:r>
          </a:p>
          <a:p>
            <a:endParaRPr lang="ru-RU" dirty="0"/>
          </a:p>
          <a:p>
            <a:r>
              <a:rPr lang="ru-RU" b="1" i="1" dirty="0" err="1"/>
              <a:t>Профілактика</a:t>
            </a:r>
            <a:r>
              <a:rPr lang="ru-RU" dirty="0"/>
              <a:t>. При </a:t>
            </a:r>
            <a:r>
              <a:rPr lang="ru-RU" dirty="0" err="1"/>
              <a:t>виникненні</a:t>
            </a:r>
            <a:r>
              <a:rPr lang="ru-RU" dirty="0"/>
              <a:t> </a:t>
            </a:r>
            <a:r>
              <a:rPr lang="ru-RU" dirty="0" err="1"/>
              <a:t>підвищеного</a:t>
            </a:r>
            <a:r>
              <a:rPr lang="ru-RU" dirty="0"/>
              <a:t> </a:t>
            </a:r>
            <a:r>
              <a:rPr lang="ru-RU" dirty="0" err="1"/>
              <a:t>стомлення</a:t>
            </a:r>
            <a:r>
              <a:rPr lang="ru-RU" dirty="0"/>
              <a:t> рук, болю, </a:t>
            </a:r>
            <a:r>
              <a:rPr lang="ru-RU" dirty="0" err="1"/>
              <a:t>робочих</a:t>
            </a:r>
            <a:r>
              <a:rPr lang="ru-RU" dirty="0"/>
              <a:t> </a:t>
            </a:r>
            <a:r>
              <a:rPr lang="ru-RU" dirty="0" err="1"/>
              <a:t>спазмів</a:t>
            </a:r>
            <a:r>
              <a:rPr lang="ru-RU" dirty="0"/>
              <a:t> </a:t>
            </a:r>
            <a:r>
              <a:rPr lang="ru-RU" dirty="0" err="1"/>
              <a:t>пальців</a:t>
            </a:r>
            <a:r>
              <a:rPr lang="ru-RU" dirty="0"/>
              <a:t> та </a:t>
            </a:r>
            <a:r>
              <a:rPr lang="ru-RU" dirty="0" err="1"/>
              <a:t>інших</a:t>
            </a:r>
            <a:r>
              <a:rPr lang="ru-RU" dirty="0"/>
              <a:t> </a:t>
            </a:r>
            <a:r>
              <a:rPr lang="ru-RU" dirty="0" err="1"/>
              <a:t>патологічних</a:t>
            </a:r>
            <a:r>
              <a:rPr lang="ru-RU" dirty="0"/>
              <a:t> </a:t>
            </a:r>
            <a:r>
              <a:rPr lang="ru-RU" dirty="0" err="1"/>
              <a:t>симптомів</a:t>
            </a:r>
            <a:r>
              <a:rPr lang="ru-RU" dirty="0"/>
              <a:t> </a:t>
            </a:r>
            <a:r>
              <a:rPr lang="ru-RU" dirty="0" err="1"/>
              <a:t>слід</a:t>
            </a:r>
            <a:r>
              <a:rPr lang="ru-RU" dirty="0"/>
              <a:t> </a:t>
            </a:r>
            <a:r>
              <a:rPr lang="ru-RU" dirty="0" err="1"/>
              <a:t>робити</a:t>
            </a:r>
            <a:r>
              <a:rPr lang="ru-RU" dirty="0"/>
              <a:t> </a:t>
            </a:r>
            <a:r>
              <a:rPr lang="ru-RU" dirty="0" err="1"/>
              <a:t>короткочасні</a:t>
            </a:r>
            <a:r>
              <a:rPr lang="ru-RU" dirty="0"/>
              <a:t> перерви в </a:t>
            </a:r>
            <a:r>
              <a:rPr lang="ru-RU" dirty="0" err="1"/>
              <a:t>роботі</a:t>
            </a:r>
            <a:r>
              <a:rPr lang="ru-RU" dirty="0"/>
              <a:t>, </a:t>
            </a:r>
            <a:r>
              <a:rPr lang="ru-RU" dirty="0" err="1"/>
              <a:t>під</a:t>
            </a:r>
            <a:r>
              <a:rPr lang="ru-RU" dirty="0"/>
              <a:t> час </a:t>
            </a:r>
            <a:r>
              <a:rPr lang="ru-RU" dirty="0" err="1"/>
              <a:t>яких</a:t>
            </a:r>
            <a:r>
              <a:rPr lang="ru-RU" dirty="0"/>
              <a:t> </a:t>
            </a:r>
            <a:r>
              <a:rPr lang="ru-RU" dirty="0" err="1"/>
              <a:t>необхідно</a:t>
            </a:r>
            <a:r>
              <a:rPr lang="ru-RU" dirty="0"/>
              <a:t> </a:t>
            </a:r>
            <a:r>
              <a:rPr lang="ru-RU" dirty="0" err="1"/>
              <a:t>проводити</a:t>
            </a:r>
            <a:r>
              <a:rPr lang="ru-RU" dirty="0"/>
              <a:t> </a:t>
            </a:r>
            <a:r>
              <a:rPr lang="ru-RU" dirty="0" err="1"/>
              <a:t>найпростіші</a:t>
            </a:r>
            <a:r>
              <a:rPr lang="ru-RU" dirty="0"/>
              <a:t> </a:t>
            </a:r>
            <a:r>
              <a:rPr lang="ru-RU" dirty="0" err="1"/>
              <a:t>вправи</a:t>
            </a:r>
            <a:r>
              <a:rPr lang="ru-RU" dirty="0"/>
              <a:t> для кистей рук та </a:t>
            </a:r>
            <a:r>
              <a:rPr lang="ru-RU" dirty="0" err="1"/>
              <a:t>пальців</a:t>
            </a:r>
            <a:r>
              <a:rPr lang="ru-RU" dirty="0"/>
              <a:t>. У </a:t>
            </a:r>
            <a:r>
              <a:rPr lang="ru-RU" dirty="0" err="1"/>
              <a:t>більш</a:t>
            </a:r>
            <a:r>
              <a:rPr lang="ru-RU" dirty="0"/>
              <a:t> </a:t>
            </a:r>
            <a:r>
              <a:rPr lang="ru-RU" dirty="0" err="1"/>
              <a:t>важких</a:t>
            </a:r>
            <a:r>
              <a:rPr lang="ru-RU" dirty="0"/>
              <a:t> </a:t>
            </a:r>
            <a:r>
              <a:rPr lang="ru-RU" dirty="0" err="1"/>
              <a:t>випадках</a:t>
            </a:r>
            <a:r>
              <a:rPr lang="ru-RU" dirty="0"/>
              <a:t> </a:t>
            </a:r>
            <a:r>
              <a:rPr lang="ru-RU" dirty="0" err="1"/>
              <a:t>тимчасово</a:t>
            </a:r>
            <a:r>
              <a:rPr lang="ru-RU" dirty="0"/>
              <a:t> </a:t>
            </a:r>
            <a:r>
              <a:rPr lang="ru-RU" dirty="0" err="1"/>
              <a:t>припиняють</a:t>
            </a:r>
            <a:r>
              <a:rPr lang="ru-RU" dirty="0"/>
              <a:t> роботу та </a:t>
            </a:r>
            <a:r>
              <a:rPr lang="ru-RU" dirty="0" err="1"/>
              <a:t>проводять</a:t>
            </a:r>
            <a:r>
              <a:rPr lang="ru-RU" dirty="0"/>
              <a:t> </a:t>
            </a:r>
            <a:r>
              <a:rPr lang="ru-RU" dirty="0" err="1"/>
              <a:t>відповідне</a:t>
            </a:r>
            <a:r>
              <a:rPr lang="ru-RU" dirty="0"/>
              <a:t> </a:t>
            </a:r>
            <a:r>
              <a:rPr lang="ru-RU" dirty="0" err="1"/>
              <a:t>лікування</a:t>
            </a:r>
            <a:r>
              <a:rPr lang="ru-RU" dirty="0"/>
              <a:t>.</a:t>
            </a:r>
          </a:p>
        </p:txBody>
      </p:sp>
    </p:spTree>
    <p:extLst>
      <p:ext uri="{BB962C8B-B14F-4D97-AF65-F5344CB8AC3E}">
        <p14:creationId xmlns:p14="http://schemas.microsoft.com/office/powerpoint/2010/main" val="3497114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Види</a:t>
            </a:r>
            <a:r>
              <a:rPr lang="ru-RU" dirty="0"/>
              <a:t> </a:t>
            </a:r>
            <a:r>
              <a:rPr lang="ru-RU" dirty="0" err="1"/>
              <a:t>дій</a:t>
            </a:r>
            <a:r>
              <a:rPr lang="ru-RU" dirty="0"/>
              <a:t> </a:t>
            </a:r>
            <a:r>
              <a:rPr lang="ru-RU" dirty="0" err="1"/>
              <a:t>шкідливих</a:t>
            </a:r>
            <a:r>
              <a:rPr lang="ru-RU" dirty="0"/>
              <a:t> </a:t>
            </a:r>
            <a:r>
              <a:rPr lang="ru-RU" dirty="0" err="1"/>
              <a:t>факторів</a:t>
            </a:r>
            <a:r>
              <a:rPr lang="ru-RU" dirty="0"/>
              <a:t> на </a:t>
            </a:r>
            <a:r>
              <a:rPr lang="ru-RU" dirty="0" err="1"/>
              <a:t>організм</a:t>
            </a:r>
            <a:endParaRPr lang="ru-RU" dirty="0"/>
          </a:p>
        </p:txBody>
      </p:sp>
      <p:sp>
        <p:nvSpPr>
          <p:cNvPr id="3" name="Объект 2"/>
          <p:cNvSpPr>
            <a:spLocks noGrp="1"/>
          </p:cNvSpPr>
          <p:nvPr>
            <p:ph idx="1"/>
          </p:nvPr>
        </p:nvSpPr>
        <p:spPr/>
        <p:txBody>
          <a:bodyPr>
            <a:normAutofit fontScale="92500"/>
          </a:bodyPr>
          <a:lstStyle/>
          <a:p>
            <a:r>
              <a:rPr lang="ru-RU" dirty="0" err="1"/>
              <a:t>Під</a:t>
            </a:r>
            <a:r>
              <a:rPr lang="ru-RU" dirty="0"/>
              <a:t> час </a:t>
            </a:r>
            <a:r>
              <a:rPr lang="ru-RU" dirty="0" err="1"/>
              <a:t>роботи</a:t>
            </a:r>
            <a:r>
              <a:rPr lang="ru-RU" dirty="0"/>
              <a:t> </a:t>
            </a:r>
            <a:r>
              <a:rPr lang="ru-RU" dirty="0" err="1"/>
              <a:t>людина</a:t>
            </a:r>
            <a:r>
              <a:rPr lang="ru-RU" dirty="0"/>
              <a:t> </a:t>
            </a:r>
            <a:r>
              <a:rPr lang="ru-RU" dirty="0" err="1"/>
              <a:t>піддається</a:t>
            </a:r>
            <a:r>
              <a:rPr lang="ru-RU" dirty="0"/>
              <a:t> </a:t>
            </a:r>
            <a:r>
              <a:rPr lang="ru-RU" dirty="0" err="1"/>
              <a:t>впливу</a:t>
            </a:r>
            <a:r>
              <a:rPr lang="ru-RU" dirty="0"/>
              <a:t> не одного, а </a:t>
            </a:r>
            <a:r>
              <a:rPr lang="ru-RU" dirty="0" err="1"/>
              <a:t>суми</a:t>
            </a:r>
            <a:r>
              <a:rPr lang="ru-RU" dirty="0"/>
              <a:t> </a:t>
            </a:r>
            <a:r>
              <a:rPr lang="ru-RU" dirty="0" err="1"/>
              <a:t>декількох</a:t>
            </a:r>
            <a:r>
              <a:rPr lang="ru-RU" dirty="0"/>
              <a:t> </a:t>
            </a:r>
            <a:r>
              <a:rPr lang="ru-RU" dirty="0" err="1"/>
              <a:t>шкідливих</a:t>
            </a:r>
            <a:r>
              <a:rPr lang="ru-RU" dirty="0"/>
              <a:t> </a:t>
            </a:r>
            <a:r>
              <a:rPr lang="ru-RU" dirty="0" err="1"/>
              <a:t>факторів</a:t>
            </a:r>
            <a:r>
              <a:rPr lang="ru-RU" dirty="0"/>
              <a:t> </a:t>
            </a:r>
            <a:r>
              <a:rPr lang="ru-RU" dirty="0" err="1"/>
              <a:t>виробничого</a:t>
            </a:r>
            <a:r>
              <a:rPr lang="ru-RU" dirty="0"/>
              <a:t> </a:t>
            </a:r>
            <a:r>
              <a:rPr lang="ru-RU" dirty="0" err="1"/>
              <a:t>середовища</a:t>
            </a:r>
            <a:r>
              <a:rPr lang="ru-RU" dirty="0"/>
              <a:t>. </a:t>
            </a:r>
            <a:r>
              <a:rPr lang="ru-RU" b="1" i="1" dirty="0"/>
              <a:t>Тому </a:t>
            </a:r>
            <a:r>
              <a:rPr lang="ru-RU" b="1" i="1" dirty="0" err="1"/>
              <a:t>виділяють</a:t>
            </a:r>
            <a:r>
              <a:rPr lang="ru-RU" b="1" i="1" dirty="0"/>
              <a:t> </a:t>
            </a:r>
            <a:r>
              <a:rPr lang="ru-RU" b="1" i="1" dirty="0" err="1"/>
              <a:t>наступні</a:t>
            </a:r>
            <a:r>
              <a:rPr lang="ru-RU" b="1" i="1" dirty="0"/>
              <a:t> </a:t>
            </a:r>
            <a:r>
              <a:rPr lang="ru-RU" b="1" i="1" dirty="0" err="1"/>
              <a:t>види</a:t>
            </a:r>
            <a:r>
              <a:rPr lang="ru-RU" b="1" i="1" dirty="0"/>
              <a:t> </a:t>
            </a:r>
            <a:r>
              <a:rPr lang="ru-RU" b="1" i="1" dirty="0" err="1"/>
              <a:t>дії</a:t>
            </a:r>
            <a:r>
              <a:rPr lang="ru-RU" b="1" i="1" dirty="0"/>
              <a:t> </a:t>
            </a:r>
            <a:r>
              <a:rPr lang="ru-RU" b="1" i="1" dirty="0" err="1"/>
              <a:t>шкідливих</a:t>
            </a:r>
            <a:r>
              <a:rPr lang="ru-RU" b="1" i="1" dirty="0"/>
              <a:t> </a:t>
            </a:r>
            <a:r>
              <a:rPr lang="ru-RU" b="1" i="1" dirty="0" err="1"/>
              <a:t>факторів</a:t>
            </a:r>
            <a:r>
              <a:rPr lang="ru-RU" b="1" i="1" dirty="0"/>
              <a:t>:</a:t>
            </a:r>
          </a:p>
          <a:p>
            <a:endParaRPr lang="ru-RU" dirty="0"/>
          </a:p>
          <a:p>
            <a:r>
              <a:rPr lang="ru-RU" dirty="0"/>
              <a:t>– </a:t>
            </a:r>
            <a:r>
              <a:rPr lang="ru-RU" b="1" i="1" dirty="0" err="1"/>
              <a:t>комбінована</a:t>
            </a:r>
            <a:r>
              <a:rPr lang="ru-RU" b="1" i="1" dirty="0"/>
              <a:t> </a:t>
            </a:r>
            <a:r>
              <a:rPr lang="ru-RU" b="1" i="1" dirty="0" err="1"/>
              <a:t>дія</a:t>
            </a:r>
            <a:r>
              <a:rPr lang="ru-RU" b="1" i="1" dirty="0"/>
              <a:t> </a:t>
            </a:r>
            <a:r>
              <a:rPr lang="ru-RU" dirty="0"/>
              <a:t>– </a:t>
            </a:r>
            <a:r>
              <a:rPr lang="ru-RU" dirty="0" err="1"/>
              <a:t>це</a:t>
            </a:r>
            <a:r>
              <a:rPr lang="ru-RU" dirty="0"/>
              <a:t> </a:t>
            </a:r>
            <a:r>
              <a:rPr lang="ru-RU" dirty="0" err="1"/>
              <a:t>сумарна</a:t>
            </a:r>
            <a:r>
              <a:rPr lang="ru-RU" dirty="0"/>
              <a:t> </a:t>
            </a:r>
            <a:r>
              <a:rPr lang="ru-RU" dirty="0" err="1"/>
              <a:t>дія</a:t>
            </a:r>
            <a:r>
              <a:rPr lang="ru-RU" dirty="0"/>
              <a:t> </a:t>
            </a:r>
            <a:r>
              <a:rPr lang="ru-RU" dirty="0" err="1"/>
              <a:t>кількох</a:t>
            </a:r>
            <a:r>
              <a:rPr lang="ru-RU" dirty="0"/>
              <a:t> </a:t>
            </a:r>
            <a:r>
              <a:rPr lang="ru-RU" dirty="0" err="1"/>
              <a:t>чинників</a:t>
            </a:r>
            <a:r>
              <a:rPr lang="ru-RU" dirty="0"/>
              <a:t> </a:t>
            </a:r>
            <a:r>
              <a:rPr lang="ru-RU" dirty="0" err="1"/>
              <a:t>однієї</a:t>
            </a:r>
            <a:r>
              <a:rPr lang="ru-RU" dirty="0"/>
              <a:t> </a:t>
            </a:r>
            <a:r>
              <a:rPr lang="ru-RU" dirty="0" err="1"/>
              <a:t>природи</a:t>
            </a:r>
            <a:r>
              <a:rPr lang="ru-RU" dirty="0"/>
              <a:t>, </a:t>
            </a:r>
            <a:r>
              <a:rPr lang="ru-RU" dirty="0" err="1"/>
              <a:t>наприклад</a:t>
            </a:r>
            <a:r>
              <a:rPr lang="ru-RU" dirty="0"/>
              <a:t>, </a:t>
            </a:r>
            <a:r>
              <a:rPr lang="ru-RU" dirty="0" err="1"/>
              <a:t>кілька</a:t>
            </a:r>
            <a:r>
              <a:rPr lang="ru-RU" dirty="0"/>
              <a:t> </a:t>
            </a:r>
            <a:r>
              <a:rPr lang="ru-RU" dirty="0" err="1"/>
              <a:t>фізичних</a:t>
            </a:r>
            <a:r>
              <a:rPr lang="ru-RU" dirty="0"/>
              <a:t> </a:t>
            </a:r>
            <a:r>
              <a:rPr lang="ru-RU" dirty="0" err="1"/>
              <a:t>факторів</a:t>
            </a:r>
            <a:r>
              <a:rPr lang="ru-RU" dirty="0"/>
              <a:t>: шум та </a:t>
            </a:r>
            <a:r>
              <a:rPr lang="ru-RU" dirty="0" err="1"/>
              <a:t>вібрація</a:t>
            </a:r>
            <a:r>
              <a:rPr lang="ru-RU" dirty="0"/>
              <a:t> і т.д.;</a:t>
            </a:r>
          </a:p>
          <a:p>
            <a:r>
              <a:rPr lang="ru-RU" dirty="0"/>
              <a:t>– </a:t>
            </a:r>
            <a:r>
              <a:rPr lang="ru-RU" b="1" i="1" dirty="0"/>
              <a:t>комплексна </a:t>
            </a:r>
            <a:r>
              <a:rPr lang="ru-RU" b="1" i="1" dirty="0" err="1"/>
              <a:t>дія</a:t>
            </a:r>
            <a:r>
              <a:rPr lang="ru-RU" b="1" i="1" dirty="0"/>
              <a:t> </a:t>
            </a:r>
            <a:r>
              <a:rPr lang="ru-RU" dirty="0"/>
              <a:t>– </a:t>
            </a:r>
            <a:r>
              <a:rPr lang="ru-RU" dirty="0" err="1"/>
              <a:t>це</a:t>
            </a:r>
            <a:r>
              <a:rPr lang="ru-RU" dirty="0"/>
              <a:t>, коли один і той же фактор (</a:t>
            </a:r>
            <a:r>
              <a:rPr lang="ru-RU" dirty="0" err="1"/>
              <a:t>наприклад</a:t>
            </a:r>
            <a:r>
              <a:rPr lang="ru-RU" dirty="0"/>
              <a:t>, </a:t>
            </a:r>
            <a:r>
              <a:rPr lang="ru-RU" dirty="0" err="1"/>
              <a:t>хімічна</a:t>
            </a:r>
            <a:r>
              <a:rPr lang="ru-RU" dirty="0"/>
              <a:t> </a:t>
            </a:r>
            <a:r>
              <a:rPr lang="ru-RU" dirty="0" err="1"/>
              <a:t>речовина</a:t>
            </a:r>
            <a:r>
              <a:rPr lang="ru-RU" dirty="0"/>
              <a:t>) </a:t>
            </a:r>
            <a:r>
              <a:rPr lang="ru-RU" dirty="0" err="1"/>
              <a:t>надходить</a:t>
            </a:r>
            <a:r>
              <a:rPr lang="ru-RU" dirty="0"/>
              <a:t> в </a:t>
            </a:r>
            <a:r>
              <a:rPr lang="ru-RU" dirty="0" err="1"/>
              <a:t>організм</a:t>
            </a:r>
            <a:r>
              <a:rPr lang="ru-RU" dirty="0"/>
              <a:t> </a:t>
            </a:r>
            <a:r>
              <a:rPr lang="ru-RU" dirty="0" err="1"/>
              <a:t>різними</a:t>
            </a:r>
            <a:r>
              <a:rPr lang="ru-RU" dirty="0"/>
              <a:t> шляхами (перорально, </a:t>
            </a:r>
            <a:r>
              <a:rPr lang="ru-RU" dirty="0" err="1"/>
              <a:t>респіраторно</a:t>
            </a:r>
            <a:r>
              <a:rPr lang="ru-RU" dirty="0"/>
              <a:t>, через </a:t>
            </a:r>
            <a:r>
              <a:rPr lang="ru-RU" dirty="0" err="1"/>
              <a:t>шкіру</a:t>
            </a:r>
            <a:r>
              <a:rPr lang="ru-RU" dirty="0"/>
              <a:t>);</a:t>
            </a:r>
          </a:p>
          <a:p>
            <a:r>
              <a:rPr lang="ru-RU" dirty="0"/>
              <a:t>– </a:t>
            </a:r>
            <a:r>
              <a:rPr lang="ru-RU" b="1" i="1" dirty="0" err="1"/>
              <a:t>поєднана</a:t>
            </a:r>
            <a:r>
              <a:rPr lang="ru-RU" b="1" i="1" dirty="0"/>
              <a:t> </a:t>
            </a:r>
            <a:r>
              <a:rPr lang="ru-RU" b="1" i="1" dirty="0" err="1"/>
              <a:t>дія</a:t>
            </a:r>
            <a:r>
              <a:rPr lang="ru-RU" b="1" i="1" dirty="0"/>
              <a:t> </a:t>
            </a:r>
            <a:r>
              <a:rPr lang="ru-RU" dirty="0"/>
              <a:t>– </a:t>
            </a:r>
            <a:r>
              <a:rPr lang="ru-RU" dirty="0" err="1"/>
              <a:t>це</a:t>
            </a:r>
            <a:r>
              <a:rPr lang="ru-RU" dirty="0"/>
              <a:t> </a:t>
            </a:r>
            <a:r>
              <a:rPr lang="ru-RU" dirty="0" err="1"/>
              <a:t>сумарна</a:t>
            </a:r>
            <a:r>
              <a:rPr lang="ru-RU" dirty="0"/>
              <a:t> </a:t>
            </a:r>
            <a:r>
              <a:rPr lang="ru-RU" dirty="0" err="1"/>
              <a:t>дія</a:t>
            </a:r>
            <a:r>
              <a:rPr lang="ru-RU" dirty="0"/>
              <a:t> </a:t>
            </a:r>
            <a:r>
              <a:rPr lang="ru-RU" dirty="0" err="1"/>
              <a:t>кількох</a:t>
            </a:r>
            <a:r>
              <a:rPr lang="ru-RU" dirty="0"/>
              <a:t> </a:t>
            </a:r>
            <a:r>
              <a:rPr lang="ru-RU" dirty="0" err="1"/>
              <a:t>чинників</a:t>
            </a:r>
            <a:r>
              <a:rPr lang="ru-RU" dirty="0"/>
              <a:t> </a:t>
            </a:r>
            <a:r>
              <a:rPr lang="ru-RU" dirty="0" err="1"/>
              <a:t>різної</a:t>
            </a:r>
            <a:r>
              <a:rPr lang="ru-RU" dirty="0"/>
              <a:t> </a:t>
            </a:r>
            <a:r>
              <a:rPr lang="ru-RU" dirty="0" err="1"/>
              <a:t>природи</a:t>
            </a:r>
            <a:r>
              <a:rPr lang="ru-RU" dirty="0"/>
              <a:t>, </a:t>
            </a:r>
            <a:r>
              <a:rPr lang="ru-RU" dirty="0" err="1"/>
              <a:t>наприклад</a:t>
            </a:r>
            <a:r>
              <a:rPr lang="ru-RU" dirty="0"/>
              <a:t>, </a:t>
            </a:r>
            <a:r>
              <a:rPr lang="ru-RU" dirty="0" err="1"/>
              <a:t>хімічної</a:t>
            </a:r>
            <a:r>
              <a:rPr lang="ru-RU" dirty="0"/>
              <a:t> </a:t>
            </a:r>
            <a:r>
              <a:rPr lang="ru-RU" dirty="0" err="1"/>
              <a:t>речовини</a:t>
            </a:r>
            <a:r>
              <a:rPr lang="ru-RU" dirty="0"/>
              <a:t> та </a:t>
            </a:r>
            <a:r>
              <a:rPr lang="ru-RU" dirty="0" err="1"/>
              <a:t>ультрафіолетового-випромінювання</a:t>
            </a:r>
            <a:r>
              <a:rPr lang="ru-RU" dirty="0"/>
              <a:t>, </a:t>
            </a:r>
            <a:r>
              <a:rPr lang="ru-RU" dirty="0" err="1"/>
              <a:t>хімічної</a:t>
            </a:r>
            <a:r>
              <a:rPr lang="ru-RU" dirty="0"/>
              <a:t> </a:t>
            </a:r>
            <a:r>
              <a:rPr lang="ru-RU" dirty="0" err="1"/>
              <a:t>речовини</a:t>
            </a:r>
            <a:r>
              <a:rPr lang="ru-RU" dirty="0"/>
              <a:t> та шуму і т.д. </a:t>
            </a:r>
            <a:r>
              <a:rPr lang="ru-RU" dirty="0" err="1"/>
              <a:t>Може</a:t>
            </a:r>
            <a:r>
              <a:rPr lang="ru-RU" dirty="0"/>
              <a:t> </a:t>
            </a:r>
            <a:r>
              <a:rPr lang="ru-RU" dirty="0" err="1"/>
              <a:t>також</a:t>
            </a:r>
            <a:r>
              <a:rPr lang="ru-RU" dirty="0"/>
              <a:t> </a:t>
            </a:r>
            <a:r>
              <a:rPr lang="ru-RU" dirty="0" err="1"/>
              <a:t>зустрічатися</a:t>
            </a:r>
            <a:r>
              <a:rPr lang="ru-RU" dirty="0"/>
              <a:t> комплексна + </a:t>
            </a:r>
            <a:r>
              <a:rPr lang="ru-RU" dirty="0" err="1"/>
              <a:t>поєднана</a:t>
            </a:r>
            <a:r>
              <a:rPr lang="ru-RU" dirty="0"/>
              <a:t> </a:t>
            </a:r>
            <a:r>
              <a:rPr lang="ru-RU" dirty="0" err="1"/>
              <a:t>дія</a:t>
            </a:r>
            <a:r>
              <a:rPr lang="ru-RU" dirty="0"/>
              <a:t>.</a:t>
            </a:r>
          </a:p>
        </p:txBody>
      </p:sp>
    </p:spTree>
    <p:extLst>
      <p:ext uri="{BB962C8B-B14F-4D97-AF65-F5344CB8AC3E}">
        <p14:creationId xmlns:p14="http://schemas.microsoft.com/office/powerpoint/2010/main" val="964079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0"/>
            <a:ext cx="8911687" cy="1280890"/>
          </a:xfrm>
        </p:spPr>
        <p:txBody>
          <a:bodyPr>
            <a:normAutofit/>
          </a:bodyPr>
          <a:lstStyle/>
          <a:p>
            <a:r>
              <a:rPr lang="ru-RU" sz="2800" dirty="0" err="1"/>
              <a:t>Професійні</a:t>
            </a:r>
            <a:r>
              <a:rPr lang="ru-RU" sz="2800" dirty="0"/>
              <a:t> </a:t>
            </a:r>
            <a:r>
              <a:rPr lang="ru-RU" sz="2800" dirty="0" err="1"/>
              <a:t>отруєння</a:t>
            </a:r>
            <a:r>
              <a:rPr lang="ru-RU" sz="2800" dirty="0"/>
              <a:t> та </a:t>
            </a:r>
            <a:r>
              <a:rPr lang="ru-RU" sz="2800" dirty="0" err="1"/>
              <a:t>професійні</a:t>
            </a:r>
            <a:r>
              <a:rPr lang="ru-RU" sz="2800" dirty="0"/>
              <a:t> </a:t>
            </a:r>
            <a:r>
              <a:rPr lang="ru-RU" sz="2800" dirty="0" err="1"/>
              <a:t>захворювання</a:t>
            </a:r>
            <a:endParaRPr lang="ru-RU" sz="2800" dirty="0"/>
          </a:p>
        </p:txBody>
      </p:sp>
      <p:sp>
        <p:nvSpPr>
          <p:cNvPr id="3" name="Объект 2"/>
          <p:cNvSpPr>
            <a:spLocks noGrp="1"/>
          </p:cNvSpPr>
          <p:nvPr>
            <p:ph idx="1"/>
          </p:nvPr>
        </p:nvSpPr>
        <p:spPr>
          <a:xfrm>
            <a:off x="2589212" y="1056068"/>
            <a:ext cx="8915400" cy="5801932"/>
          </a:xfrm>
        </p:spPr>
        <p:txBody>
          <a:bodyPr>
            <a:normAutofit fontScale="92500" lnSpcReduction="10000"/>
          </a:bodyPr>
          <a:lstStyle/>
          <a:p>
            <a:r>
              <a:rPr lang="ru-RU" b="1" i="1" dirty="0" err="1"/>
              <a:t>Професійні</a:t>
            </a:r>
            <a:r>
              <a:rPr lang="ru-RU" b="1" i="1" dirty="0"/>
              <a:t> </a:t>
            </a:r>
            <a:r>
              <a:rPr lang="ru-RU" b="1" i="1" dirty="0" err="1"/>
              <a:t>шкідливі</a:t>
            </a:r>
            <a:r>
              <a:rPr lang="ru-RU" b="1" i="1" dirty="0"/>
              <a:t> </a:t>
            </a:r>
            <a:r>
              <a:rPr lang="ru-RU" b="1" i="1" dirty="0" err="1"/>
              <a:t>фактори</a:t>
            </a:r>
            <a:r>
              <a:rPr lang="ru-RU" b="1" i="1" dirty="0"/>
              <a:t> (</a:t>
            </a:r>
            <a:r>
              <a:rPr lang="ru-RU" b="1" i="1" dirty="0" err="1"/>
              <a:t>профшкідливості</a:t>
            </a:r>
            <a:r>
              <a:rPr lang="ru-RU" b="1" i="1" dirty="0"/>
              <a:t>) </a:t>
            </a:r>
            <a:r>
              <a:rPr lang="ru-RU" dirty="0"/>
              <a:t>– </a:t>
            </a:r>
            <a:r>
              <a:rPr lang="ru-RU" dirty="0" err="1"/>
              <a:t>фактори</a:t>
            </a:r>
            <a:r>
              <a:rPr lang="ru-RU" dirty="0"/>
              <a:t>, </a:t>
            </a:r>
            <a:r>
              <a:rPr lang="ru-RU" dirty="0" err="1"/>
              <a:t>які</a:t>
            </a:r>
            <a:r>
              <a:rPr lang="ru-RU" dirty="0"/>
              <a:t> </a:t>
            </a:r>
            <a:r>
              <a:rPr lang="ru-RU" dirty="0" err="1"/>
              <a:t>впливають</a:t>
            </a:r>
            <a:r>
              <a:rPr lang="ru-RU" dirty="0"/>
              <a:t> на </a:t>
            </a:r>
            <a:r>
              <a:rPr lang="ru-RU" dirty="0" err="1"/>
              <a:t>працюючих</a:t>
            </a:r>
            <a:r>
              <a:rPr lang="ru-RU" dirty="0"/>
              <a:t> людей та </a:t>
            </a:r>
            <a:r>
              <a:rPr lang="ru-RU" dirty="0" err="1"/>
              <a:t>здатні</a:t>
            </a:r>
            <a:r>
              <a:rPr lang="ru-RU" dirty="0"/>
              <a:t> </a:t>
            </a:r>
            <a:r>
              <a:rPr lang="ru-RU" dirty="0" err="1"/>
              <a:t>викликати</a:t>
            </a:r>
            <a:r>
              <a:rPr lang="ru-RU" dirty="0"/>
              <a:t> </a:t>
            </a:r>
            <a:r>
              <a:rPr lang="ru-RU" dirty="0" err="1"/>
              <a:t>порушення</a:t>
            </a:r>
            <a:r>
              <a:rPr lang="ru-RU" dirty="0"/>
              <a:t> </a:t>
            </a:r>
            <a:r>
              <a:rPr lang="ru-RU" dirty="0" err="1"/>
              <a:t>здоров'я</a:t>
            </a:r>
            <a:r>
              <a:rPr lang="ru-RU" dirty="0"/>
              <a:t> – </a:t>
            </a:r>
            <a:r>
              <a:rPr lang="ru-RU" dirty="0" err="1"/>
              <a:t>професійні</a:t>
            </a:r>
            <a:r>
              <a:rPr lang="ru-RU" dirty="0"/>
              <a:t> </a:t>
            </a:r>
            <a:r>
              <a:rPr lang="ru-RU" dirty="0" err="1"/>
              <a:t>захворювання</a:t>
            </a:r>
            <a:r>
              <a:rPr lang="ru-RU" dirty="0"/>
              <a:t>.</a:t>
            </a:r>
          </a:p>
          <a:p>
            <a:endParaRPr lang="ru-RU" dirty="0"/>
          </a:p>
          <a:p>
            <a:r>
              <a:rPr lang="ru-RU" dirty="0" err="1"/>
              <a:t>Розрізняють</a:t>
            </a:r>
            <a:r>
              <a:rPr lang="ru-RU" dirty="0"/>
              <a:t> </a:t>
            </a:r>
            <a:r>
              <a:rPr lang="ru-RU" b="1" dirty="0" err="1"/>
              <a:t>гострі</a:t>
            </a:r>
            <a:r>
              <a:rPr lang="ru-RU" b="1" dirty="0"/>
              <a:t> і </a:t>
            </a:r>
            <a:r>
              <a:rPr lang="ru-RU" b="1" dirty="0" err="1"/>
              <a:t>хронічні</a:t>
            </a:r>
            <a:r>
              <a:rPr lang="ru-RU" b="1" dirty="0"/>
              <a:t> </a:t>
            </a:r>
            <a:r>
              <a:rPr lang="ru-RU" b="1" dirty="0" err="1"/>
              <a:t>професійні</a:t>
            </a:r>
            <a:r>
              <a:rPr lang="ru-RU" b="1" dirty="0"/>
              <a:t> </a:t>
            </a:r>
            <a:r>
              <a:rPr lang="ru-RU" b="1" dirty="0" err="1"/>
              <a:t>захворювання</a:t>
            </a:r>
            <a:r>
              <a:rPr lang="ru-RU" b="1" dirty="0"/>
              <a:t> </a:t>
            </a:r>
            <a:r>
              <a:rPr lang="ru-RU" dirty="0"/>
              <a:t>та </a:t>
            </a:r>
            <a:r>
              <a:rPr lang="ru-RU" b="1" dirty="0" err="1"/>
              <a:t>отруєння</a:t>
            </a:r>
            <a:r>
              <a:rPr lang="ru-RU" dirty="0"/>
              <a:t>.</a:t>
            </a:r>
          </a:p>
          <a:p>
            <a:endParaRPr lang="ru-RU" dirty="0"/>
          </a:p>
          <a:p>
            <a:r>
              <a:rPr lang="ru-RU" b="1" i="1" dirty="0" err="1"/>
              <a:t>Гостре</a:t>
            </a:r>
            <a:r>
              <a:rPr lang="ru-RU" b="1" i="1" dirty="0"/>
              <a:t> </a:t>
            </a:r>
            <a:r>
              <a:rPr lang="ru-RU" b="1" i="1" dirty="0" err="1"/>
              <a:t>професійне</a:t>
            </a:r>
            <a:r>
              <a:rPr lang="ru-RU" b="1" i="1" dirty="0"/>
              <a:t> </a:t>
            </a:r>
            <a:r>
              <a:rPr lang="ru-RU" b="1" i="1" dirty="0" err="1"/>
              <a:t>захворювання</a:t>
            </a:r>
            <a:r>
              <a:rPr lang="ru-RU" b="1" i="1" dirty="0"/>
              <a:t> (</a:t>
            </a:r>
            <a:r>
              <a:rPr lang="ru-RU" b="1" i="1" dirty="0" err="1"/>
              <a:t>інтоксикація</a:t>
            </a:r>
            <a:r>
              <a:rPr lang="ru-RU" b="1" i="1" dirty="0"/>
              <a:t>) </a:t>
            </a:r>
            <a:r>
              <a:rPr lang="ru-RU" dirty="0" err="1"/>
              <a:t>виникає</a:t>
            </a:r>
            <a:r>
              <a:rPr lang="ru-RU" dirty="0"/>
              <a:t> </a:t>
            </a:r>
            <a:r>
              <a:rPr lang="ru-RU" dirty="0" err="1"/>
              <a:t>зненацька</a:t>
            </a:r>
            <a:r>
              <a:rPr lang="ru-RU" dirty="0"/>
              <a:t>, </a:t>
            </a:r>
            <a:r>
              <a:rPr lang="ru-RU" dirty="0" err="1"/>
              <a:t>після</a:t>
            </a:r>
            <a:r>
              <a:rPr lang="ru-RU" dirty="0"/>
              <a:t> одноразового (</a:t>
            </a:r>
            <a:r>
              <a:rPr lang="ru-RU" dirty="0" err="1"/>
              <a:t>протягом</a:t>
            </a:r>
            <a:r>
              <a:rPr lang="ru-RU" dirty="0"/>
              <a:t> не </a:t>
            </a:r>
            <a:r>
              <a:rPr lang="ru-RU" dirty="0" err="1"/>
              <a:t>більше</a:t>
            </a:r>
            <a:r>
              <a:rPr lang="ru-RU" dirty="0"/>
              <a:t> </a:t>
            </a:r>
            <a:r>
              <a:rPr lang="ru-RU" dirty="0" err="1"/>
              <a:t>однієї</a:t>
            </a:r>
            <a:r>
              <a:rPr lang="ru-RU" dirty="0"/>
              <a:t> </a:t>
            </a:r>
            <a:r>
              <a:rPr lang="ru-RU" dirty="0" err="1"/>
              <a:t>робочої</a:t>
            </a:r>
            <a:r>
              <a:rPr lang="ru-RU" dirty="0"/>
              <a:t> </a:t>
            </a:r>
            <a:r>
              <a:rPr lang="ru-RU" dirty="0" err="1"/>
              <a:t>зміни</a:t>
            </a:r>
            <a:r>
              <a:rPr lang="ru-RU" dirty="0"/>
              <a:t>) </a:t>
            </a:r>
            <a:r>
              <a:rPr lang="ru-RU" dirty="0" err="1"/>
              <a:t>впливу</a:t>
            </a:r>
            <a:r>
              <a:rPr lang="ru-RU" dirty="0"/>
              <a:t> </a:t>
            </a:r>
            <a:r>
              <a:rPr lang="ru-RU" dirty="0" err="1"/>
              <a:t>відносно</a:t>
            </a:r>
            <a:r>
              <a:rPr lang="ru-RU" dirty="0"/>
              <a:t> </a:t>
            </a:r>
            <a:r>
              <a:rPr lang="ru-RU" dirty="0" err="1"/>
              <a:t>високих</a:t>
            </a:r>
            <a:r>
              <a:rPr lang="ru-RU" dirty="0"/>
              <a:t> </a:t>
            </a:r>
            <a:r>
              <a:rPr lang="ru-RU" dirty="0" err="1"/>
              <a:t>концентрацій</a:t>
            </a:r>
            <a:r>
              <a:rPr lang="ru-RU" dirty="0"/>
              <a:t>, </a:t>
            </a:r>
            <a:r>
              <a:rPr lang="ru-RU" dirty="0" err="1"/>
              <a:t>рівнів</a:t>
            </a:r>
            <a:r>
              <a:rPr lang="ru-RU" dirty="0"/>
              <a:t> </a:t>
            </a:r>
            <a:r>
              <a:rPr lang="ru-RU" dirty="0" err="1"/>
              <a:t>або</a:t>
            </a:r>
            <a:r>
              <a:rPr lang="ru-RU" dirty="0"/>
              <a:t> доз </a:t>
            </a:r>
            <a:r>
              <a:rPr lang="ru-RU" dirty="0" err="1"/>
              <a:t>хімічних</a:t>
            </a:r>
            <a:r>
              <a:rPr lang="ru-RU" dirty="0"/>
              <a:t> </a:t>
            </a:r>
            <a:r>
              <a:rPr lang="ru-RU" dirty="0" err="1"/>
              <a:t>речовин</a:t>
            </a:r>
            <a:r>
              <a:rPr lang="ru-RU" dirty="0"/>
              <a:t> (</a:t>
            </a:r>
            <a:r>
              <a:rPr lang="ru-RU" dirty="0" err="1"/>
              <a:t>або</a:t>
            </a:r>
            <a:r>
              <a:rPr lang="ru-RU" dirty="0"/>
              <a:t> </a:t>
            </a:r>
            <a:r>
              <a:rPr lang="ru-RU" dirty="0" err="1"/>
              <a:t>інших</a:t>
            </a:r>
            <a:r>
              <a:rPr lang="ru-RU" dirty="0"/>
              <a:t> </a:t>
            </a:r>
            <a:r>
              <a:rPr lang="ru-RU" dirty="0" err="1"/>
              <a:t>шкідливих</a:t>
            </a:r>
            <a:r>
              <a:rPr lang="ru-RU" dirty="0"/>
              <a:t> </a:t>
            </a:r>
            <a:r>
              <a:rPr lang="ru-RU" dirty="0" err="1"/>
              <a:t>факторів</a:t>
            </a:r>
            <a:r>
              <a:rPr lang="ru-RU" dirty="0"/>
              <a:t>), </a:t>
            </a:r>
            <a:r>
              <a:rPr lang="ru-RU" dirty="0" err="1"/>
              <a:t>що</a:t>
            </a:r>
            <a:r>
              <a:rPr lang="ru-RU" dirty="0"/>
              <a:t> </a:t>
            </a:r>
            <a:r>
              <a:rPr lang="ru-RU" dirty="0" err="1"/>
              <a:t>знаходяться</a:t>
            </a:r>
            <a:r>
              <a:rPr lang="ru-RU" dirty="0"/>
              <a:t> в </a:t>
            </a:r>
            <a:r>
              <a:rPr lang="ru-RU" dirty="0" err="1"/>
              <a:t>повітрі</a:t>
            </a:r>
            <a:r>
              <a:rPr lang="ru-RU" dirty="0"/>
              <a:t> </a:t>
            </a:r>
            <a:r>
              <a:rPr lang="ru-RU" dirty="0" err="1"/>
              <a:t>робочої</a:t>
            </a:r>
            <a:r>
              <a:rPr lang="ru-RU" dirty="0"/>
              <a:t> </a:t>
            </a:r>
            <a:r>
              <a:rPr lang="ru-RU" dirty="0" err="1"/>
              <a:t>зони</a:t>
            </a:r>
            <a:r>
              <a:rPr lang="ru-RU" dirty="0"/>
              <a:t>.</a:t>
            </a:r>
          </a:p>
          <a:p>
            <a:endParaRPr lang="ru-RU" dirty="0"/>
          </a:p>
          <a:p>
            <a:r>
              <a:rPr lang="ru-RU" b="1" i="1" dirty="0" err="1"/>
              <a:t>Хронічні</a:t>
            </a:r>
            <a:r>
              <a:rPr lang="ru-RU" b="1" i="1" dirty="0"/>
              <a:t> </a:t>
            </a:r>
            <a:r>
              <a:rPr lang="ru-RU" b="1" i="1" dirty="0" err="1"/>
              <a:t>професійні</a:t>
            </a:r>
            <a:r>
              <a:rPr lang="ru-RU" b="1" i="1" dirty="0"/>
              <a:t> </a:t>
            </a:r>
            <a:r>
              <a:rPr lang="ru-RU" b="1" i="1" dirty="0" err="1"/>
              <a:t>захворювання</a:t>
            </a:r>
            <a:r>
              <a:rPr lang="ru-RU" b="1" i="1" dirty="0"/>
              <a:t> </a:t>
            </a:r>
            <a:r>
              <a:rPr lang="ru-RU" dirty="0" err="1"/>
              <a:t>виникають</a:t>
            </a:r>
            <a:r>
              <a:rPr lang="ru-RU" dirty="0"/>
              <a:t> </a:t>
            </a:r>
            <a:r>
              <a:rPr lang="ru-RU" dirty="0" err="1"/>
              <a:t>внаслідок</a:t>
            </a:r>
            <a:r>
              <a:rPr lang="ru-RU" dirty="0"/>
              <a:t> </a:t>
            </a:r>
            <a:r>
              <a:rPr lang="ru-RU" dirty="0" err="1"/>
              <a:t>тривалого</a:t>
            </a:r>
            <a:r>
              <a:rPr lang="ru-RU" dirty="0"/>
              <a:t> </a:t>
            </a:r>
            <a:r>
              <a:rPr lang="ru-RU" dirty="0" err="1"/>
              <a:t>впливу</a:t>
            </a:r>
            <a:r>
              <a:rPr lang="ru-RU" dirty="0"/>
              <a:t> </a:t>
            </a:r>
            <a:r>
              <a:rPr lang="ru-RU" dirty="0" err="1"/>
              <a:t>невисоких</a:t>
            </a:r>
            <a:r>
              <a:rPr lang="ru-RU" dirty="0"/>
              <a:t> (але тих, </a:t>
            </a:r>
            <a:r>
              <a:rPr lang="ru-RU" dirty="0" err="1"/>
              <a:t>які</a:t>
            </a:r>
            <a:r>
              <a:rPr lang="ru-RU" dirty="0"/>
              <a:t> </a:t>
            </a:r>
            <a:r>
              <a:rPr lang="ru-RU" dirty="0" err="1"/>
              <a:t>перевищують</a:t>
            </a:r>
            <a:r>
              <a:rPr lang="ru-RU" dirty="0"/>
              <a:t> ГДК, ГДД, ГДР) </a:t>
            </a:r>
            <a:r>
              <a:rPr lang="ru-RU" dirty="0" err="1"/>
              <a:t>концентрацій</a:t>
            </a:r>
            <a:r>
              <a:rPr lang="ru-RU" dirty="0"/>
              <a:t>, </a:t>
            </a:r>
            <a:r>
              <a:rPr lang="ru-RU" dirty="0" err="1"/>
              <a:t>рівнів</a:t>
            </a:r>
            <a:r>
              <a:rPr lang="ru-RU" dirty="0"/>
              <a:t>, доз </a:t>
            </a:r>
            <a:r>
              <a:rPr lang="ru-RU" dirty="0" err="1"/>
              <a:t>шкідливих</a:t>
            </a:r>
            <a:r>
              <a:rPr lang="ru-RU" dirty="0"/>
              <a:t> </a:t>
            </a:r>
            <a:r>
              <a:rPr lang="ru-RU" dirty="0" err="1"/>
              <a:t>виробничо-професійних</a:t>
            </a:r>
            <a:r>
              <a:rPr lang="ru-RU" dirty="0"/>
              <a:t> </a:t>
            </a:r>
            <a:r>
              <a:rPr lang="ru-RU" dirty="0" err="1"/>
              <a:t>факторів</a:t>
            </a:r>
            <a:r>
              <a:rPr lang="ru-RU" dirty="0"/>
              <a:t>.</a:t>
            </a:r>
          </a:p>
          <a:p>
            <a:endParaRPr lang="ru-RU" dirty="0"/>
          </a:p>
          <a:p>
            <a:r>
              <a:rPr lang="ru-RU" dirty="0" err="1"/>
              <a:t>Вивченням</a:t>
            </a:r>
            <a:r>
              <a:rPr lang="ru-RU" dirty="0"/>
              <a:t> </a:t>
            </a:r>
            <a:r>
              <a:rPr lang="ru-RU" dirty="0" err="1"/>
              <a:t>діагностики</a:t>
            </a:r>
            <a:r>
              <a:rPr lang="ru-RU" dirty="0"/>
              <a:t>, </a:t>
            </a:r>
            <a:r>
              <a:rPr lang="ru-RU" dirty="0" err="1"/>
              <a:t>клініки</a:t>
            </a:r>
            <a:r>
              <a:rPr lang="ru-RU" dirty="0"/>
              <a:t> та </a:t>
            </a:r>
            <a:r>
              <a:rPr lang="ru-RU" dirty="0" err="1"/>
              <a:t>лікування</a:t>
            </a:r>
            <a:r>
              <a:rPr lang="ru-RU" dirty="0"/>
              <a:t> </a:t>
            </a:r>
            <a:r>
              <a:rPr lang="ru-RU" dirty="0" err="1"/>
              <a:t>профзахворювань</a:t>
            </a:r>
            <a:r>
              <a:rPr lang="ru-RU" dirty="0"/>
              <a:t> </a:t>
            </a:r>
            <a:r>
              <a:rPr lang="ru-RU" dirty="0" err="1"/>
              <a:t>займаються</a:t>
            </a:r>
            <a:r>
              <a:rPr lang="ru-RU" dirty="0"/>
              <a:t> </a:t>
            </a:r>
            <a:r>
              <a:rPr lang="ru-RU" dirty="0" err="1"/>
              <a:t>лікарі</a:t>
            </a:r>
            <a:r>
              <a:rPr lang="ru-RU" dirty="0"/>
              <a:t> </a:t>
            </a:r>
            <a:r>
              <a:rPr lang="ru-RU" dirty="0" err="1"/>
              <a:t>лікувального</a:t>
            </a:r>
            <a:r>
              <a:rPr lang="ru-RU" dirty="0"/>
              <a:t> </a:t>
            </a:r>
            <a:r>
              <a:rPr lang="ru-RU" dirty="0" err="1"/>
              <a:t>профілю</a:t>
            </a:r>
            <a:r>
              <a:rPr lang="ru-RU" dirty="0"/>
              <a:t> – </a:t>
            </a:r>
            <a:r>
              <a:rPr lang="ru-RU" dirty="0" err="1"/>
              <a:t>профпатологи</a:t>
            </a:r>
            <a:r>
              <a:rPr lang="ru-RU" dirty="0"/>
              <a:t>, </a:t>
            </a:r>
            <a:r>
              <a:rPr lang="ru-RU" dirty="0" err="1"/>
              <a:t>які</a:t>
            </a:r>
            <a:r>
              <a:rPr lang="ru-RU" dirty="0"/>
              <a:t> </a:t>
            </a:r>
            <a:r>
              <a:rPr lang="ru-RU" dirty="0" err="1"/>
              <a:t>працюють</a:t>
            </a:r>
            <a:r>
              <a:rPr lang="ru-RU" dirty="0"/>
              <a:t> в медико-</a:t>
            </a:r>
            <a:r>
              <a:rPr lang="ru-RU" dirty="0" err="1"/>
              <a:t>санітарних</a:t>
            </a:r>
            <a:r>
              <a:rPr lang="ru-RU" dirty="0"/>
              <a:t> </a:t>
            </a:r>
            <a:r>
              <a:rPr lang="ru-RU" dirty="0" err="1"/>
              <a:t>частинах</a:t>
            </a:r>
            <a:r>
              <a:rPr lang="ru-RU" dirty="0"/>
              <a:t> (МСЧ) </a:t>
            </a:r>
            <a:r>
              <a:rPr lang="ru-RU" dirty="0" err="1"/>
              <a:t>підприємств</a:t>
            </a:r>
            <a:r>
              <a:rPr lang="ru-RU" dirty="0"/>
              <a:t>, в </a:t>
            </a:r>
            <a:r>
              <a:rPr lang="ru-RU" dirty="0" err="1"/>
              <a:t>цехових</a:t>
            </a:r>
            <a:r>
              <a:rPr lang="ru-RU" dirty="0"/>
              <a:t> </a:t>
            </a:r>
            <a:r>
              <a:rPr lang="ru-RU" dirty="0" err="1"/>
              <a:t>поліклініках</a:t>
            </a:r>
            <a:r>
              <a:rPr lang="ru-RU" dirty="0"/>
              <a:t> </a:t>
            </a:r>
            <a:r>
              <a:rPr lang="ru-RU" dirty="0" err="1"/>
              <a:t>або</a:t>
            </a:r>
            <a:r>
              <a:rPr lang="ru-RU" dirty="0"/>
              <a:t> в </a:t>
            </a:r>
            <a:r>
              <a:rPr lang="ru-RU" dirty="0" err="1"/>
              <a:t>спеціальних</a:t>
            </a:r>
            <a:r>
              <a:rPr lang="ru-RU" dirty="0"/>
              <a:t> </a:t>
            </a:r>
            <a:r>
              <a:rPr lang="ru-RU" dirty="0" err="1"/>
              <a:t>клініках</a:t>
            </a:r>
            <a:r>
              <a:rPr lang="ru-RU" dirty="0"/>
              <a:t> </a:t>
            </a:r>
            <a:r>
              <a:rPr lang="ru-RU" dirty="0" err="1"/>
              <a:t>профпатології</a:t>
            </a:r>
            <a:r>
              <a:rPr lang="ru-RU" dirty="0"/>
              <a:t>.</a:t>
            </a:r>
          </a:p>
        </p:txBody>
      </p:sp>
    </p:spTree>
    <p:extLst>
      <p:ext uri="{BB962C8B-B14F-4D97-AF65-F5344CB8AC3E}">
        <p14:creationId xmlns:p14="http://schemas.microsoft.com/office/powerpoint/2010/main" val="2561876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Основні</a:t>
            </a:r>
            <a:r>
              <a:rPr lang="ru-RU" dirty="0"/>
              <a:t> </a:t>
            </a:r>
            <a:r>
              <a:rPr lang="ru-RU" dirty="0" err="1"/>
              <a:t>завдання</a:t>
            </a:r>
            <a:r>
              <a:rPr lang="ru-RU" dirty="0"/>
              <a:t> </a:t>
            </a:r>
            <a:r>
              <a:rPr lang="ru-RU" dirty="0" err="1"/>
              <a:t>гігієни</a:t>
            </a:r>
            <a:r>
              <a:rPr lang="ru-RU" dirty="0"/>
              <a:t> </a:t>
            </a:r>
            <a:r>
              <a:rPr lang="ru-RU" dirty="0" err="1"/>
              <a:t>праці</a:t>
            </a:r>
            <a:r>
              <a:rPr lang="ru-RU" dirty="0"/>
              <a:t> </a:t>
            </a:r>
            <a:r>
              <a:rPr lang="ru-RU" dirty="0" err="1"/>
              <a:t>щодо</a:t>
            </a:r>
            <a:r>
              <a:rPr lang="ru-RU" dirty="0"/>
              <a:t> </a:t>
            </a:r>
            <a:r>
              <a:rPr lang="ru-RU" dirty="0" err="1"/>
              <a:t>профшкідливостей</a:t>
            </a:r>
            <a:r>
              <a:rPr lang="ru-RU" dirty="0"/>
              <a:t>:</a:t>
            </a:r>
          </a:p>
        </p:txBody>
      </p:sp>
      <p:sp>
        <p:nvSpPr>
          <p:cNvPr id="3" name="Объект 2"/>
          <p:cNvSpPr>
            <a:spLocks noGrp="1"/>
          </p:cNvSpPr>
          <p:nvPr>
            <p:ph idx="1"/>
          </p:nvPr>
        </p:nvSpPr>
        <p:spPr>
          <a:xfrm>
            <a:off x="2589212" y="2133600"/>
            <a:ext cx="8915400" cy="4724400"/>
          </a:xfrm>
        </p:spPr>
        <p:txBody>
          <a:bodyPr>
            <a:normAutofit lnSpcReduction="10000"/>
          </a:bodyPr>
          <a:lstStyle/>
          <a:p>
            <a:r>
              <a:rPr lang="ru-RU" i="1" dirty="0"/>
              <a:t>1. </a:t>
            </a:r>
            <a:r>
              <a:rPr lang="ru-RU" i="1" dirty="0" err="1"/>
              <a:t>Вивчення</a:t>
            </a:r>
            <a:r>
              <a:rPr lang="ru-RU" i="1" dirty="0"/>
              <a:t> </a:t>
            </a:r>
            <a:r>
              <a:rPr lang="ru-RU" i="1" dirty="0" err="1"/>
              <a:t>джерел</a:t>
            </a:r>
            <a:r>
              <a:rPr lang="ru-RU" i="1" dirty="0"/>
              <a:t>, умов </a:t>
            </a:r>
            <a:r>
              <a:rPr lang="ru-RU" i="1" dirty="0" err="1"/>
              <a:t>виникнення</a:t>
            </a:r>
            <a:r>
              <a:rPr lang="ru-RU" i="1" dirty="0"/>
              <a:t> і </a:t>
            </a:r>
            <a:r>
              <a:rPr lang="ru-RU" i="1" dirty="0" err="1"/>
              <a:t>показників</a:t>
            </a:r>
            <a:r>
              <a:rPr lang="ru-RU" i="1" dirty="0"/>
              <a:t> </a:t>
            </a:r>
            <a:r>
              <a:rPr lang="ru-RU" i="1" dirty="0" err="1"/>
              <a:t>профшкідливостей</a:t>
            </a:r>
            <a:r>
              <a:rPr lang="ru-RU" i="1" dirty="0"/>
              <a:t> на </a:t>
            </a:r>
            <a:r>
              <a:rPr lang="ru-RU" i="1" dirty="0" err="1"/>
              <a:t>виробництві</a:t>
            </a:r>
            <a:r>
              <a:rPr lang="ru-RU" i="1" dirty="0"/>
              <a:t>.</a:t>
            </a:r>
          </a:p>
          <a:p>
            <a:r>
              <a:rPr lang="ru-RU" i="1" dirty="0"/>
              <a:t>2. </a:t>
            </a:r>
            <a:r>
              <a:rPr lang="ru-RU" i="1" dirty="0" err="1"/>
              <a:t>Вивчення</a:t>
            </a:r>
            <a:r>
              <a:rPr lang="ru-RU" i="1" dirty="0"/>
              <a:t> </a:t>
            </a:r>
            <a:r>
              <a:rPr lang="ru-RU" i="1" dirty="0" err="1"/>
              <a:t>закономірностей</a:t>
            </a:r>
            <a:r>
              <a:rPr lang="ru-RU" i="1" dirty="0"/>
              <a:t> </a:t>
            </a:r>
            <a:r>
              <a:rPr lang="ru-RU" i="1" dirty="0" err="1"/>
              <a:t>дії</a:t>
            </a:r>
            <a:r>
              <a:rPr lang="ru-RU" i="1" dirty="0"/>
              <a:t> </a:t>
            </a:r>
            <a:r>
              <a:rPr lang="ru-RU" i="1" dirty="0" err="1"/>
              <a:t>профшкідливостей</a:t>
            </a:r>
            <a:r>
              <a:rPr lang="ru-RU" i="1" dirty="0"/>
              <a:t> на </a:t>
            </a:r>
            <a:r>
              <a:rPr lang="ru-RU" i="1" dirty="0" err="1"/>
              <a:t>організм</a:t>
            </a:r>
            <a:r>
              <a:rPr lang="ru-RU" i="1" dirty="0"/>
              <a:t>.</a:t>
            </a:r>
          </a:p>
          <a:p>
            <a:r>
              <a:rPr lang="ru-RU" i="1" dirty="0"/>
              <a:t>3. </a:t>
            </a:r>
            <a:r>
              <a:rPr lang="ru-RU" i="1" dirty="0" err="1"/>
              <a:t>Розслідування</a:t>
            </a:r>
            <a:r>
              <a:rPr lang="ru-RU" i="1" dirty="0"/>
              <a:t> </a:t>
            </a:r>
            <a:r>
              <a:rPr lang="ru-RU" i="1" dirty="0" err="1"/>
              <a:t>випадків</a:t>
            </a:r>
            <a:r>
              <a:rPr lang="ru-RU" i="1" dirty="0"/>
              <a:t> </a:t>
            </a:r>
            <a:r>
              <a:rPr lang="ru-RU" i="1" dirty="0" err="1"/>
              <a:t>профзахворювань</a:t>
            </a:r>
            <a:r>
              <a:rPr lang="ru-RU" i="1" dirty="0"/>
              <a:t> та </a:t>
            </a:r>
            <a:r>
              <a:rPr lang="ru-RU" i="1" dirty="0" err="1"/>
              <a:t>запобігання</a:t>
            </a:r>
            <a:r>
              <a:rPr lang="ru-RU" i="1" dirty="0"/>
              <a:t> </a:t>
            </a:r>
            <a:r>
              <a:rPr lang="ru-RU" i="1" dirty="0" err="1"/>
              <a:t>їх</a:t>
            </a:r>
            <a:r>
              <a:rPr lang="ru-RU" i="1" dirty="0"/>
              <a:t> </a:t>
            </a:r>
            <a:r>
              <a:rPr lang="ru-RU" i="1" dirty="0" err="1"/>
              <a:t>розповсюдженню</a:t>
            </a:r>
            <a:r>
              <a:rPr lang="ru-RU" i="1" dirty="0"/>
              <a:t>.</a:t>
            </a:r>
          </a:p>
          <a:p>
            <a:r>
              <a:rPr lang="ru-RU" i="1" dirty="0"/>
              <a:t>4. </a:t>
            </a:r>
            <a:r>
              <a:rPr lang="ru-RU" i="1" dirty="0" err="1"/>
              <a:t>Розробка</a:t>
            </a:r>
            <a:r>
              <a:rPr lang="ru-RU" i="1" dirty="0"/>
              <a:t> </a:t>
            </a:r>
            <a:r>
              <a:rPr lang="ru-RU" i="1" dirty="0" err="1"/>
              <a:t>профілактичних</a:t>
            </a:r>
            <a:r>
              <a:rPr lang="ru-RU" i="1" dirty="0"/>
              <a:t> </a:t>
            </a:r>
            <a:r>
              <a:rPr lang="ru-RU" i="1" dirty="0" err="1"/>
              <a:t>заходів</a:t>
            </a:r>
            <a:r>
              <a:rPr lang="ru-RU" i="1" dirty="0"/>
              <a:t> </a:t>
            </a:r>
            <a:r>
              <a:rPr lang="ru-RU" i="1" dirty="0" err="1"/>
              <a:t>щодо</a:t>
            </a:r>
            <a:r>
              <a:rPr lang="ru-RU" i="1" dirty="0"/>
              <a:t> </a:t>
            </a:r>
            <a:r>
              <a:rPr lang="ru-RU" i="1" dirty="0" err="1"/>
              <a:t>запобігання</a:t>
            </a:r>
            <a:r>
              <a:rPr lang="ru-RU" i="1" dirty="0"/>
              <a:t> </a:t>
            </a:r>
            <a:r>
              <a:rPr lang="ru-RU" i="1" dirty="0" err="1"/>
              <a:t>профзахворювань</a:t>
            </a:r>
            <a:r>
              <a:rPr lang="ru-RU" b="1" i="1" dirty="0"/>
              <a:t>.</a:t>
            </a:r>
          </a:p>
          <a:p>
            <a:endParaRPr lang="ru-RU" dirty="0" smtClean="0"/>
          </a:p>
          <a:p>
            <a:r>
              <a:rPr lang="ru-RU" b="1" i="1" u="sng" dirty="0" err="1" smtClean="0"/>
              <a:t>Класифікація</a:t>
            </a:r>
            <a:r>
              <a:rPr lang="ru-RU" b="1" i="1" u="sng" dirty="0" smtClean="0"/>
              <a:t> </a:t>
            </a:r>
            <a:r>
              <a:rPr lang="ru-RU" b="1" i="1" u="sng" dirty="0" err="1"/>
              <a:t>профшкідливостей</a:t>
            </a:r>
            <a:r>
              <a:rPr lang="ru-RU" b="1" i="1" u="sng" dirty="0"/>
              <a:t>:</a:t>
            </a:r>
          </a:p>
          <a:p>
            <a:endParaRPr lang="ru-RU" b="1" i="1" u="sng" dirty="0"/>
          </a:p>
          <a:p>
            <a:r>
              <a:rPr lang="ru-RU" dirty="0"/>
              <a:t>1) </a:t>
            </a:r>
            <a:r>
              <a:rPr lang="ru-RU" b="1" i="1" dirty="0" err="1"/>
              <a:t>небезпечний</a:t>
            </a:r>
            <a:r>
              <a:rPr lang="ru-RU" b="1" i="1" dirty="0"/>
              <a:t> </a:t>
            </a:r>
            <a:r>
              <a:rPr lang="ru-RU" b="1" i="1" dirty="0" err="1"/>
              <a:t>виробничий</a:t>
            </a:r>
            <a:r>
              <a:rPr lang="ru-RU" b="1" i="1" dirty="0"/>
              <a:t> фактор </a:t>
            </a:r>
            <a:r>
              <a:rPr lang="ru-RU" dirty="0"/>
              <a:t>– </a:t>
            </a:r>
            <a:r>
              <a:rPr lang="ru-RU" dirty="0" err="1"/>
              <a:t>може</a:t>
            </a:r>
            <a:r>
              <a:rPr lang="ru-RU" dirty="0"/>
              <a:t> </a:t>
            </a:r>
            <a:r>
              <a:rPr lang="ru-RU" dirty="0" err="1"/>
              <a:t>викликати</a:t>
            </a:r>
            <a:r>
              <a:rPr lang="ru-RU" dirty="0"/>
              <a:t> </a:t>
            </a:r>
            <a:r>
              <a:rPr lang="ru-RU" dirty="0" err="1"/>
              <a:t>гостре</a:t>
            </a:r>
            <a:r>
              <a:rPr lang="ru-RU" dirty="0"/>
              <a:t> </a:t>
            </a:r>
            <a:r>
              <a:rPr lang="ru-RU" dirty="0" err="1"/>
              <a:t>порушення</a:t>
            </a:r>
            <a:r>
              <a:rPr lang="ru-RU" dirty="0"/>
              <a:t> </a:t>
            </a:r>
            <a:r>
              <a:rPr lang="ru-RU" dirty="0" err="1"/>
              <a:t>здоров'я</a:t>
            </a:r>
            <a:r>
              <a:rPr lang="ru-RU" dirty="0"/>
              <a:t> </a:t>
            </a:r>
            <a:r>
              <a:rPr lang="ru-RU" dirty="0" err="1"/>
              <a:t>або</a:t>
            </a:r>
            <a:r>
              <a:rPr lang="ru-RU" dirty="0"/>
              <a:t> </a:t>
            </a:r>
            <a:r>
              <a:rPr lang="ru-RU" dirty="0" err="1"/>
              <a:t>загибель</a:t>
            </a:r>
            <a:r>
              <a:rPr lang="ru-RU" dirty="0"/>
              <a:t> </a:t>
            </a:r>
            <a:r>
              <a:rPr lang="ru-RU" dirty="0" err="1"/>
              <a:t>працюючого</a:t>
            </a:r>
            <a:r>
              <a:rPr lang="ru-RU" dirty="0"/>
              <a:t>;</a:t>
            </a:r>
          </a:p>
          <a:p>
            <a:r>
              <a:rPr lang="ru-RU" dirty="0"/>
              <a:t>2) </a:t>
            </a:r>
            <a:r>
              <a:rPr lang="ru-RU" b="1" i="1" dirty="0" err="1"/>
              <a:t>шкідливий</a:t>
            </a:r>
            <a:r>
              <a:rPr lang="ru-RU" b="1" i="1" dirty="0"/>
              <a:t> </a:t>
            </a:r>
            <a:r>
              <a:rPr lang="ru-RU" b="1" i="1" dirty="0" err="1"/>
              <a:t>виробничий</a:t>
            </a:r>
            <a:r>
              <a:rPr lang="ru-RU" b="1" i="1" dirty="0"/>
              <a:t> фактор </a:t>
            </a:r>
            <a:r>
              <a:rPr lang="ru-RU" dirty="0"/>
              <a:t>– </a:t>
            </a:r>
            <a:r>
              <a:rPr lang="ru-RU" dirty="0" err="1"/>
              <a:t>може</a:t>
            </a:r>
            <a:r>
              <a:rPr lang="ru-RU" dirty="0"/>
              <a:t> </a:t>
            </a:r>
            <a:r>
              <a:rPr lang="ru-RU" dirty="0" err="1"/>
              <a:t>викликати</a:t>
            </a:r>
            <a:r>
              <a:rPr lang="ru-RU" dirty="0"/>
              <a:t> </a:t>
            </a:r>
            <a:r>
              <a:rPr lang="ru-RU" dirty="0" err="1"/>
              <a:t>порушення</a:t>
            </a:r>
            <a:r>
              <a:rPr lang="ru-RU" dirty="0"/>
              <a:t> </a:t>
            </a:r>
            <a:r>
              <a:rPr lang="ru-RU" dirty="0" err="1"/>
              <a:t>здоров'я</a:t>
            </a:r>
            <a:r>
              <a:rPr lang="ru-RU" dirty="0"/>
              <a:t> – </a:t>
            </a:r>
            <a:r>
              <a:rPr lang="ru-RU" dirty="0" err="1"/>
              <a:t>професійне</a:t>
            </a:r>
            <a:r>
              <a:rPr lang="ru-RU" dirty="0"/>
              <a:t> </a:t>
            </a:r>
            <a:r>
              <a:rPr lang="ru-RU" dirty="0" err="1"/>
              <a:t>захворювання</a:t>
            </a:r>
            <a:r>
              <a:rPr lang="ru-RU" dirty="0"/>
              <a:t>.</a:t>
            </a:r>
          </a:p>
        </p:txBody>
      </p:sp>
    </p:spTree>
    <p:extLst>
      <p:ext uri="{BB962C8B-B14F-4D97-AF65-F5344CB8AC3E}">
        <p14:creationId xmlns:p14="http://schemas.microsoft.com/office/powerpoint/2010/main" val="3377548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b="1" i="1" dirty="0"/>
              <a:t>Основою </a:t>
            </a:r>
            <a:r>
              <a:rPr lang="ru-RU" b="1" i="1" dirty="0" err="1"/>
              <a:t>діагностики</a:t>
            </a:r>
            <a:r>
              <a:rPr lang="ru-RU" b="1" i="1" dirty="0"/>
              <a:t> і </a:t>
            </a:r>
            <a:r>
              <a:rPr lang="ru-RU" b="1" i="1" dirty="0" err="1"/>
              <a:t>профілактики</a:t>
            </a:r>
            <a:r>
              <a:rPr lang="ru-RU" b="1" i="1" dirty="0"/>
              <a:t> </a:t>
            </a:r>
            <a:r>
              <a:rPr lang="ru-RU" b="1" i="1" dirty="0" err="1"/>
              <a:t>профпатології</a:t>
            </a:r>
            <a:r>
              <a:rPr lang="ru-RU" b="1" i="1" dirty="0"/>
              <a:t> є наказ </a:t>
            </a:r>
            <a:r>
              <a:rPr lang="ru-RU" b="1" i="1" dirty="0" err="1"/>
              <a:t>Міністерства</a:t>
            </a:r>
            <a:r>
              <a:rPr lang="ru-RU" b="1" i="1" dirty="0"/>
              <a:t> </a:t>
            </a:r>
            <a:r>
              <a:rPr lang="ru-RU" b="1" i="1" dirty="0" err="1"/>
              <a:t>охорони</a:t>
            </a:r>
            <a:r>
              <a:rPr lang="ru-RU" b="1" i="1" dirty="0"/>
              <a:t> </a:t>
            </a:r>
            <a:r>
              <a:rPr lang="ru-RU" b="1" i="1" dirty="0" err="1"/>
              <a:t>здоров'я</a:t>
            </a:r>
            <a:r>
              <a:rPr lang="ru-RU" b="1" i="1" dirty="0"/>
              <a:t> </a:t>
            </a:r>
            <a:r>
              <a:rPr lang="ru-RU" b="1" i="1" dirty="0" err="1"/>
              <a:t>України</a:t>
            </a:r>
            <a:r>
              <a:rPr lang="ru-RU" b="1" i="1" dirty="0"/>
              <a:t> № 45</a:t>
            </a:r>
            <a:r>
              <a:rPr lang="ru-RU" dirty="0"/>
              <a:t>:</a:t>
            </a:r>
          </a:p>
          <a:p>
            <a:endParaRPr lang="ru-RU" dirty="0"/>
          </a:p>
          <a:p>
            <a:r>
              <a:rPr lang="ru-RU" dirty="0"/>
              <a:t>1) список </a:t>
            </a:r>
            <a:r>
              <a:rPr lang="ru-RU" dirty="0" err="1"/>
              <a:t>виробництв</a:t>
            </a:r>
            <a:r>
              <a:rPr lang="ru-RU" dirty="0"/>
              <a:t> і </a:t>
            </a:r>
            <a:r>
              <a:rPr lang="ru-RU" dirty="0" err="1"/>
              <a:t>професій</a:t>
            </a:r>
            <a:r>
              <a:rPr lang="ru-RU" dirty="0"/>
              <a:t>, для </a:t>
            </a:r>
            <a:r>
              <a:rPr lang="ru-RU" dirty="0" err="1"/>
              <a:t>яких</a:t>
            </a:r>
            <a:r>
              <a:rPr lang="ru-RU" dirty="0"/>
              <a:t> </a:t>
            </a:r>
            <a:r>
              <a:rPr lang="ru-RU" dirty="0" err="1"/>
              <a:t>обов'язкові</a:t>
            </a:r>
            <a:r>
              <a:rPr lang="ru-RU" dirty="0"/>
              <a:t> </a:t>
            </a:r>
            <a:r>
              <a:rPr lang="ru-RU" dirty="0" err="1"/>
              <a:t>попередні</a:t>
            </a:r>
            <a:r>
              <a:rPr lang="ru-RU" dirty="0"/>
              <a:t> та </a:t>
            </a:r>
            <a:r>
              <a:rPr lang="ru-RU" dirty="0" err="1"/>
              <a:t>періодичні</a:t>
            </a:r>
            <a:r>
              <a:rPr lang="ru-RU" dirty="0"/>
              <a:t> </a:t>
            </a:r>
            <a:r>
              <a:rPr lang="ru-RU" dirty="0" err="1"/>
              <a:t>медичні</a:t>
            </a:r>
            <a:r>
              <a:rPr lang="ru-RU" dirty="0"/>
              <a:t> огляди </a:t>
            </a:r>
            <a:r>
              <a:rPr lang="ru-RU" dirty="0" err="1"/>
              <a:t>працюючих</a:t>
            </a:r>
            <a:r>
              <a:rPr lang="ru-RU" dirty="0"/>
              <a:t>;</a:t>
            </a:r>
          </a:p>
          <a:p>
            <a:r>
              <a:rPr lang="ru-RU" dirty="0"/>
              <a:t>2) порядок </a:t>
            </a:r>
            <a:r>
              <a:rPr lang="ru-RU" dirty="0" err="1"/>
              <a:t>проведення</a:t>
            </a:r>
            <a:r>
              <a:rPr lang="ru-RU" dirty="0"/>
              <a:t> </a:t>
            </a:r>
            <a:r>
              <a:rPr lang="ru-RU" dirty="0" err="1"/>
              <a:t>оглядів</a:t>
            </a:r>
            <a:r>
              <a:rPr lang="ru-RU" dirty="0"/>
              <a:t>, склад </a:t>
            </a:r>
            <a:r>
              <a:rPr lang="ru-RU" dirty="0" err="1"/>
              <a:t>лікарів-спеціалістів</a:t>
            </a:r>
            <a:r>
              <a:rPr lang="ru-RU" dirty="0"/>
              <a:t>;</a:t>
            </a:r>
          </a:p>
          <a:p>
            <a:r>
              <a:rPr lang="ru-RU" dirty="0"/>
              <a:t>3) </a:t>
            </a:r>
            <a:r>
              <a:rPr lang="ru-RU" dirty="0" err="1"/>
              <a:t>перелік</a:t>
            </a:r>
            <a:r>
              <a:rPr lang="ru-RU" dirty="0"/>
              <a:t> </a:t>
            </a:r>
            <a:r>
              <a:rPr lang="ru-RU" dirty="0" err="1"/>
              <a:t>медичних</a:t>
            </a:r>
            <a:r>
              <a:rPr lang="ru-RU" dirty="0"/>
              <a:t> </a:t>
            </a:r>
            <a:r>
              <a:rPr lang="ru-RU" dirty="0" err="1"/>
              <a:t>протипоказань</a:t>
            </a:r>
            <a:r>
              <a:rPr lang="ru-RU" dirty="0"/>
              <a:t> для </a:t>
            </a:r>
            <a:r>
              <a:rPr lang="ru-RU" dirty="0" err="1"/>
              <a:t>прийому</a:t>
            </a:r>
            <a:r>
              <a:rPr lang="ru-RU" dirty="0"/>
              <a:t> на </a:t>
            </a:r>
            <a:r>
              <a:rPr lang="ru-RU" dirty="0" err="1"/>
              <a:t>різні</a:t>
            </a:r>
            <a:r>
              <a:rPr lang="ru-RU" dirty="0"/>
              <a:t> </a:t>
            </a:r>
            <a:r>
              <a:rPr lang="ru-RU" dirty="0" err="1"/>
              <a:t>види</a:t>
            </a:r>
            <a:r>
              <a:rPr lang="ru-RU" dirty="0"/>
              <a:t> </a:t>
            </a:r>
            <a:r>
              <a:rPr lang="ru-RU" dirty="0" err="1"/>
              <a:t>виробництв</a:t>
            </a:r>
            <a:r>
              <a:rPr lang="ru-RU" dirty="0"/>
              <a:t>;</a:t>
            </a:r>
          </a:p>
          <a:p>
            <a:r>
              <a:rPr lang="ru-RU" dirty="0"/>
              <a:t>4) список </a:t>
            </a:r>
            <a:r>
              <a:rPr lang="ru-RU" dirty="0" err="1"/>
              <a:t>діагнозів</a:t>
            </a:r>
            <a:r>
              <a:rPr lang="ru-RU" dirty="0"/>
              <a:t> </a:t>
            </a:r>
            <a:r>
              <a:rPr lang="ru-RU" dirty="0" err="1"/>
              <a:t>профзахворювань</a:t>
            </a:r>
            <a:r>
              <a:rPr lang="ru-RU" dirty="0"/>
              <a:t> та </a:t>
            </a:r>
            <a:r>
              <a:rPr lang="ru-RU" dirty="0" err="1"/>
              <a:t>профотруєнь</a:t>
            </a:r>
            <a:r>
              <a:rPr lang="ru-RU" dirty="0"/>
              <a:t>.</a:t>
            </a:r>
          </a:p>
        </p:txBody>
      </p:sp>
    </p:spTree>
    <p:extLst>
      <p:ext uri="{BB962C8B-B14F-4D97-AF65-F5344CB8AC3E}">
        <p14:creationId xmlns:p14="http://schemas.microsoft.com/office/powerpoint/2010/main" val="1999432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Медичні</a:t>
            </a:r>
            <a:r>
              <a:rPr lang="ru-RU" dirty="0"/>
              <a:t> огляди </a:t>
            </a:r>
            <a:r>
              <a:rPr lang="ru-RU" dirty="0" err="1"/>
              <a:t>працюючих</a:t>
            </a:r>
            <a:r>
              <a:rPr lang="ru-RU" dirty="0"/>
              <a:t>, </a:t>
            </a:r>
            <a:r>
              <a:rPr lang="ru-RU" dirty="0" err="1"/>
              <a:t>їх</a:t>
            </a:r>
            <a:r>
              <a:rPr lang="ru-RU" dirty="0"/>
              <a:t> </a:t>
            </a:r>
            <a:r>
              <a:rPr lang="ru-RU" dirty="0" err="1"/>
              <a:t>призначення</a:t>
            </a:r>
            <a:r>
              <a:rPr lang="ru-RU" dirty="0"/>
              <a:t>, </a:t>
            </a:r>
            <a:r>
              <a:rPr lang="ru-RU" dirty="0" err="1"/>
              <a:t>види</a:t>
            </a:r>
            <a:r>
              <a:rPr lang="ru-RU" dirty="0"/>
              <a:t> та </a:t>
            </a:r>
            <a:r>
              <a:rPr lang="ru-RU" dirty="0" err="1"/>
              <a:t>організація</a:t>
            </a:r>
            <a:endParaRPr lang="ru-RU" dirty="0"/>
          </a:p>
        </p:txBody>
      </p:sp>
      <p:sp>
        <p:nvSpPr>
          <p:cNvPr id="3" name="Объект 2"/>
          <p:cNvSpPr>
            <a:spLocks noGrp="1"/>
          </p:cNvSpPr>
          <p:nvPr>
            <p:ph idx="1"/>
          </p:nvPr>
        </p:nvSpPr>
        <p:spPr>
          <a:xfrm>
            <a:off x="2589212" y="2133600"/>
            <a:ext cx="8915400" cy="4724400"/>
          </a:xfrm>
        </p:spPr>
        <p:txBody>
          <a:bodyPr>
            <a:normAutofit fontScale="92500" lnSpcReduction="10000"/>
          </a:bodyPr>
          <a:lstStyle/>
          <a:p>
            <a:r>
              <a:rPr lang="ru-RU" b="1" i="1" dirty="0" err="1"/>
              <a:t>Попередні</a:t>
            </a:r>
            <a:r>
              <a:rPr lang="ru-RU" b="1" i="1" dirty="0"/>
              <a:t> </a:t>
            </a:r>
            <a:r>
              <a:rPr lang="ru-RU" b="1" i="1" dirty="0" err="1"/>
              <a:t>медогляди</a:t>
            </a:r>
            <a:r>
              <a:rPr lang="ru-RU" b="1" i="1" dirty="0"/>
              <a:t> </a:t>
            </a:r>
            <a:r>
              <a:rPr lang="ru-RU" dirty="0"/>
              <a:t>– для </a:t>
            </a:r>
            <a:r>
              <a:rPr lang="ru-RU" dirty="0" err="1"/>
              <a:t>працівників</a:t>
            </a:r>
            <a:r>
              <a:rPr lang="ru-RU" dirty="0"/>
              <a:t>, </a:t>
            </a:r>
            <a:r>
              <a:rPr lang="ru-RU" dirty="0" err="1"/>
              <a:t>які</a:t>
            </a:r>
            <a:r>
              <a:rPr lang="ru-RU" dirty="0"/>
              <a:t> </a:t>
            </a:r>
            <a:r>
              <a:rPr lang="ru-RU" dirty="0" err="1"/>
              <a:t>приймаються</a:t>
            </a:r>
            <a:r>
              <a:rPr lang="ru-RU" dirty="0"/>
              <a:t> на роботу </a:t>
            </a:r>
            <a:r>
              <a:rPr lang="ru-RU" dirty="0" err="1"/>
              <a:t>із</a:t>
            </a:r>
            <a:r>
              <a:rPr lang="ru-RU" dirty="0"/>
              <a:t> </a:t>
            </a:r>
            <a:r>
              <a:rPr lang="ru-RU" dirty="0" err="1"/>
              <a:t>шкідливими</a:t>
            </a:r>
            <a:r>
              <a:rPr lang="ru-RU" dirty="0"/>
              <a:t> та </a:t>
            </a:r>
            <a:r>
              <a:rPr lang="ru-RU" dirty="0" err="1"/>
              <a:t>небезпечними</a:t>
            </a:r>
            <a:r>
              <a:rPr lang="ru-RU" dirty="0"/>
              <a:t> </a:t>
            </a:r>
            <a:r>
              <a:rPr lang="ru-RU" dirty="0" err="1"/>
              <a:t>умовами</a:t>
            </a:r>
            <a:r>
              <a:rPr lang="ru-RU" dirty="0"/>
              <a:t> </a:t>
            </a:r>
            <a:r>
              <a:rPr lang="ru-RU" dirty="0" err="1"/>
              <a:t>праці</a:t>
            </a:r>
            <a:r>
              <a:rPr lang="ru-RU" dirty="0"/>
              <a:t>. Мета: а) </a:t>
            </a:r>
            <a:r>
              <a:rPr lang="ru-RU" dirty="0" err="1"/>
              <a:t>допустити</a:t>
            </a:r>
            <a:r>
              <a:rPr lang="ru-RU" dirty="0"/>
              <a:t> до </a:t>
            </a:r>
            <a:r>
              <a:rPr lang="ru-RU" dirty="0" err="1"/>
              <a:t>роботи</a:t>
            </a:r>
            <a:r>
              <a:rPr lang="ru-RU" dirty="0"/>
              <a:t> </a:t>
            </a:r>
            <a:r>
              <a:rPr lang="ru-RU" dirty="0" err="1"/>
              <a:t>тільки</a:t>
            </a:r>
            <a:r>
              <a:rPr lang="ru-RU" dirty="0"/>
              <a:t> тих </a:t>
            </a:r>
            <a:r>
              <a:rPr lang="ru-RU" dirty="0" err="1"/>
              <a:t>осіб</a:t>
            </a:r>
            <a:r>
              <a:rPr lang="ru-RU" dirty="0"/>
              <a:t>, стан </a:t>
            </a:r>
            <a:r>
              <a:rPr lang="ru-RU" dirty="0" err="1"/>
              <a:t>здоров'я</a:t>
            </a:r>
            <a:r>
              <a:rPr lang="ru-RU" dirty="0"/>
              <a:t> </a:t>
            </a:r>
            <a:r>
              <a:rPr lang="ru-RU" dirty="0" err="1"/>
              <a:t>яких</a:t>
            </a:r>
            <a:r>
              <a:rPr lang="ru-RU" dirty="0"/>
              <a:t> </a:t>
            </a:r>
            <a:r>
              <a:rPr lang="ru-RU" dirty="0" err="1"/>
              <a:t>повністю</a:t>
            </a:r>
            <a:r>
              <a:rPr lang="ru-RU" dirty="0"/>
              <a:t> </a:t>
            </a:r>
            <a:r>
              <a:rPr lang="ru-RU" dirty="0" err="1"/>
              <a:t>відповідає</a:t>
            </a:r>
            <a:r>
              <a:rPr lang="ru-RU" dirty="0"/>
              <a:t> </a:t>
            </a:r>
            <a:r>
              <a:rPr lang="ru-RU" dirty="0" err="1"/>
              <a:t>вимогам</a:t>
            </a:r>
            <a:r>
              <a:rPr lang="ru-RU" dirty="0"/>
              <a:t> </a:t>
            </a:r>
            <a:r>
              <a:rPr lang="ru-RU" dirty="0" err="1"/>
              <a:t>даної</a:t>
            </a:r>
            <a:r>
              <a:rPr lang="ru-RU" dirty="0"/>
              <a:t> </a:t>
            </a:r>
            <a:r>
              <a:rPr lang="ru-RU" dirty="0" err="1"/>
              <a:t>професії</a:t>
            </a:r>
            <a:r>
              <a:rPr lang="ru-RU" dirty="0"/>
              <a:t>; б) не </a:t>
            </a:r>
            <a:r>
              <a:rPr lang="ru-RU" dirty="0" err="1"/>
              <a:t>допустити</a:t>
            </a:r>
            <a:r>
              <a:rPr lang="ru-RU" dirty="0"/>
              <a:t> до </a:t>
            </a:r>
            <a:r>
              <a:rPr lang="ru-RU" dirty="0" err="1"/>
              <a:t>роботи</a:t>
            </a:r>
            <a:r>
              <a:rPr lang="ru-RU" dirty="0"/>
              <a:t> </a:t>
            </a:r>
            <a:r>
              <a:rPr lang="ru-RU" dirty="0" err="1"/>
              <a:t>осіб</a:t>
            </a:r>
            <a:r>
              <a:rPr lang="ru-RU" dirty="0"/>
              <a:t>, </a:t>
            </a:r>
            <a:r>
              <a:rPr lang="ru-RU" dirty="0" err="1"/>
              <a:t>що</a:t>
            </a:r>
            <a:r>
              <a:rPr lang="ru-RU" dirty="0"/>
              <a:t> </a:t>
            </a:r>
            <a:r>
              <a:rPr lang="ru-RU" dirty="0" err="1"/>
              <a:t>мають</a:t>
            </a:r>
            <a:r>
              <a:rPr lang="ru-RU" dirty="0"/>
              <a:t> </a:t>
            </a:r>
            <a:r>
              <a:rPr lang="ru-RU" dirty="0" err="1"/>
              <a:t>відхилення</a:t>
            </a:r>
            <a:r>
              <a:rPr lang="ru-RU" dirty="0"/>
              <a:t> у </a:t>
            </a:r>
            <a:r>
              <a:rPr lang="ru-RU" dirty="0" err="1"/>
              <a:t>здоров'ї</a:t>
            </a:r>
            <a:r>
              <a:rPr lang="ru-RU" dirty="0"/>
              <a:t>, </a:t>
            </a:r>
            <a:r>
              <a:rPr lang="ru-RU" dirty="0" err="1"/>
              <a:t>які</a:t>
            </a:r>
            <a:r>
              <a:rPr lang="ru-RU" dirty="0"/>
              <a:t> </a:t>
            </a:r>
            <a:r>
              <a:rPr lang="ru-RU" dirty="0" err="1"/>
              <a:t>можуть</a:t>
            </a:r>
            <a:r>
              <a:rPr lang="ru-RU" dirty="0"/>
              <a:t> </a:t>
            </a:r>
            <a:r>
              <a:rPr lang="ru-RU" dirty="0" err="1"/>
              <a:t>посилитися</a:t>
            </a:r>
            <a:r>
              <a:rPr lang="ru-RU" dirty="0"/>
              <a:t> </a:t>
            </a:r>
            <a:r>
              <a:rPr lang="ru-RU" dirty="0" err="1"/>
              <a:t>під</a:t>
            </a:r>
            <a:r>
              <a:rPr lang="ru-RU" dirty="0"/>
              <a:t> </a:t>
            </a:r>
            <a:r>
              <a:rPr lang="ru-RU" dirty="0" err="1"/>
              <a:t>впливом</a:t>
            </a:r>
            <a:r>
              <a:rPr lang="ru-RU" dirty="0"/>
              <a:t> умов </a:t>
            </a:r>
            <a:r>
              <a:rPr lang="ru-RU" dirty="0" err="1"/>
              <a:t>праці</a:t>
            </a:r>
            <a:r>
              <a:rPr lang="ru-RU" dirty="0"/>
              <a:t>, а </a:t>
            </a:r>
            <a:r>
              <a:rPr lang="ru-RU" dirty="0" err="1"/>
              <a:t>також</a:t>
            </a:r>
            <a:r>
              <a:rPr lang="ru-RU" dirty="0"/>
              <a:t> тих, </a:t>
            </a:r>
            <a:r>
              <a:rPr lang="ru-RU" dirty="0" err="1"/>
              <a:t>хто</a:t>
            </a:r>
            <a:r>
              <a:rPr lang="ru-RU" dirty="0"/>
              <a:t> </a:t>
            </a:r>
            <a:r>
              <a:rPr lang="ru-RU" dirty="0" err="1"/>
              <a:t>може</a:t>
            </a:r>
            <a:r>
              <a:rPr lang="ru-RU" dirty="0"/>
              <a:t> стати </a:t>
            </a:r>
            <a:r>
              <a:rPr lang="ru-RU" dirty="0" err="1"/>
              <a:t>джерелом</a:t>
            </a:r>
            <a:r>
              <a:rPr lang="ru-RU" dirty="0"/>
              <a:t> </a:t>
            </a:r>
            <a:r>
              <a:rPr lang="ru-RU" dirty="0" err="1"/>
              <a:t>інфекційних</a:t>
            </a:r>
            <a:r>
              <a:rPr lang="ru-RU" dirty="0"/>
              <a:t> </a:t>
            </a:r>
            <a:r>
              <a:rPr lang="ru-RU" dirty="0" err="1"/>
              <a:t>або</a:t>
            </a:r>
            <a:r>
              <a:rPr lang="ru-RU" dirty="0"/>
              <a:t> </a:t>
            </a:r>
            <a:r>
              <a:rPr lang="ru-RU" dirty="0" err="1"/>
              <a:t>паразитарних</a:t>
            </a:r>
            <a:r>
              <a:rPr lang="ru-RU" dirty="0"/>
              <a:t> </a:t>
            </a:r>
            <a:r>
              <a:rPr lang="ru-RU" dirty="0" err="1"/>
              <a:t>захворювань</a:t>
            </a:r>
            <a:r>
              <a:rPr lang="ru-RU" dirty="0"/>
              <a:t>.</a:t>
            </a:r>
          </a:p>
          <a:p>
            <a:endParaRPr lang="ru-RU" dirty="0"/>
          </a:p>
          <a:p>
            <a:r>
              <a:rPr lang="ru-RU" b="1" i="1" dirty="0" err="1"/>
              <a:t>Періодичні</a:t>
            </a:r>
            <a:r>
              <a:rPr lang="ru-RU" b="1" i="1" dirty="0"/>
              <a:t> </a:t>
            </a:r>
            <a:r>
              <a:rPr lang="ru-RU" b="1" i="1" dirty="0" err="1"/>
              <a:t>медичні</a:t>
            </a:r>
            <a:r>
              <a:rPr lang="ru-RU" b="1" i="1" dirty="0"/>
              <a:t> огляди </a:t>
            </a:r>
            <a:r>
              <a:rPr lang="ru-RU" dirty="0"/>
              <a:t>– </a:t>
            </a:r>
            <a:r>
              <a:rPr lang="ru-RU" dirty="0" err="1"/>
              <a:t>регулярне</a:t>
            </a:r>
            <a:r>
              <a:rPr lang="ru-RU" dirty="0"/>
              <a:t> </a:t>
            </a:r>
            <a:r>
              <a:rPr lang="ru-RU" dirty="0" err="1"/>
              <a:t>медичне</a:t>
            </a:r>
            <a:r>
              <a:rPr lang="ru-RU" dirty="0"/>
              <a:t> </a:t>
            </a:r>
            <a:r>
              <a:rPr lang="ru-RU" dirty="0" err="1"/>
              <a:t>обстеження</a:t>
            </a:r>
            <a:r>
              <a:rPr lang="ru-RU" dirty="0"/>
              <a:t> </a:t>
            </a:r>
            <a:r>
              <a:rPr lang="ru-RU" dirty="0" err="1"/>
              <a:t>працюючих</a:t>
            </a:r>
            <a:r>
              <a:rPr lang="ru-RU" dirty="0"/>
              <a:t> у </a:t>
            </a:r>
            <a:r>
              <a:rPr lang="ru-RU" dirty="0" err="1"/>
              <a:t>шкідливих</a:t>
            </a:r>
            <a:r>
              <a:rPr lang="ru-RU" dirty="0"/>
              <a:t> </a:t>
            </a:r>
            <a:r>
              <a:rPr lang="ru-RU" dirty="0" err="1"/>
              <a:t>або</a:t>
            </a:r>
            <a:r>
              <a:rPr lang="ru-RU" dirty="0"/>
              <a:t> </a:t>
            </a:r>
            <a:r>
              <a:rPr lang="ru-RU" dirty="0" err="1"/>
              <a:t>небезпечних</a:t>
            </a:r>
            <a:r>
              <a:rPr lang="ru-RU" dirty="0"/>
              <a:t> </a:t>
            </a:r>
            <a:r>
              <a:rPr lang="ru-RU" dirty="0" err="1"/>
              <a:t>умовах</a:t>
            </a:r>
            <a:r>
              <a:rPr lang="ru-RU" dirty="0"/>
              <a:t>. </a:t>
            </a:r>
            <a:r>
              <a:rPr lang="ru-RU" dirty="0" err="1"/>
              <a:t>Періодичність</a:t>
            </a:r>
            <a:r>
              <a:rPr lang="ru-RU" dirty="0"/>
              <a:t> </a:t>
            </a:r>
            <a:r>
              <a:rPr lang="ru-RU" dirty="0" err="1"/>
              <a:t>їх</a:t>
            </a:r>
            <a:r>
              <a:rPr lang="ru-RU" dirty="0"/>
              <a:t> </a:t>
            </a:r>
            <a:r>
              <a:rPr lang="ru-RU" dirty="0" err="1"/>
              <a:t>визначається</a:t>
            </a:r>
            <a:r>
              <a:rPr lang="ru-RU" dirty="0"/>
              <a:t> наказом № 45. </a:t>
            </a:r>
            <a:r>
              <a:rPr lang="ru-RU" b="1" i="1" u="sng" dirty="0" err="1"/>
              <a:t>Завдання</a:t>
            </a:r>
            <a:r>
              <a:rPr lang="ru-RU" b="1" i="1" u="sng" dirty="0"/>
              <a:t> </a:t>
            </a:r>
            <a:r>
              <a:rPr lang="ru-RU" b="1" i="1" u="sng" dirty="0" err="1"/>
              <a:t>цих</a:t>
            </a:r>
            <a:r>
              <a:rPr lang="ru-RU" b="1" i="1" u="sng" dirty="0"/>
              <a:t> </a:t>
            </a:r>
            <a:r>
              <a:rPr lang="ru-RU" b="1" i="1" u="sng" dirty="0" err="1"/>
              <a:t>медоглядів</a:t>
            </a:r>
            <a:r>
              <a:rPr lang="ru-RU" dirty="0"/>
              <a:t>: </a:t>
            </a:r>
            <a:endParaRPr lang="ru-RU" dirty="0" smtClean="0"/>
          </a:p>
          <a:p>
            <a:r>
              <a:rPr lang="ru-RU" dirty="0" smtClean="0"/>
              <a:t>а</a:t>
            </a:r>
            <a:r>
              <a:rPr lang="ru-RU" dirty="0"/>
              <a:t>) </a:t>
            </a:r>
            <a:r>
              <a:rPr lang="ru-RU" dirty="0" err="1"/>
              <a:t>виявити</a:t>
            </a:r>
            <a:r>
              <a:rPr lang="ru-RU" dirty="0"/>
              <a:t> </a:t>
            </a:r>
            <a:r>
              <a:rPr lang="ru-RU" dirty="0" err="1"/>
              <a:t>ранні</a:t>
            </a:r>
            <a:r>
              <a:rPr lang="ru-RU" dirty="0"/>
              <a:t> </a:t>
            </a:r>
            <a:r>
              <a:rPr lang="ru-RU" dirty="0" err="1"/>
              <a:t>ознаки</a:t>
            </a:r>
            <a:r>
              <a:rPr lang="ru-RU" dirty="0"/>
              <a:t> </a:t>
            </a:r>
            <a:r>
              <a:rPr lang="ru-RU" dirty="0" err="1"/>
              <a:t>профзахворювань</a:t>
            </a:r>
            <a:r>
              <a:rPr lang="ru-RU" dirty="0"/>
              <a:t>;</a:t>
            </a:r>
          </a:p>
          <a:p>
            <a:endParaRPr lang="ru-RU" dirty="0"/>
          </a:p>
          <a:p>
            <a:r>
              <a:rPr lang="ru-RU" dirty="0"/>
              <a:t>б) </a:t>
            </a:r>
            <a:r>
              <a:rPr lang="ru-RU" dirty="0" err="1"/>
              <a:t>виявити</a:t>
            </a:r>
            <a:r>
              <a:rPr lang="ru-RU" dirty="0"/>
              <a:t> </a:t>
            </a:r>
            <a:r>
              <a:rPr lang="ru-RU" dirty="0" err="1"/>
              <a:t>загальні</a:t>
            </a:r>
            <a:r>
              <a:rPr lang="ru-RU" dirty="0"/>
              <a:t> </a:t>
            </a:r>
            <a:r>
              <a:rPr lang="ru-RU" dirty="0" err="1"/>
              <a:t>захворювання</a:t>
            </a:r>
            <a:r>
              <a:rPr lang="ru-RU" dirty="0"/>
              <a:t>, </a:t>
            </a:r>
            <a:r>
              <a:rPr lang="ru-RU" dirty="0" err="1"/>
              <a:t>які</a:t>
            </a:r>
            <a:r>
              <a:rPr lang="ru-RU" dirty="0"/>
              <a:t> </a:t>
            </a:r>
            <a:r>
              <a:rPr lang="ru-RU" dirty="0" err="1"/>
              <a:t>перешкоджають</a:t>
            </a:r>
            <a:r>
              <a:rPr lang="ru-RU" dirty="0"/>
              <a:t> </a:t>
            </a:r>
            <a:r>
              <a:rPr lang="ru-RU" dirty="0" err="1"/>
              <a:t>подальшій</a:t>
            </a:r>
            <a:r>
              <a:rPr lang="ru-RU" dirty="0"/>
              <a:t> </a:t>
            </a:r>
            <a:r>
              <a:rPr lang="ru-RU" dirty="0" err="1"/>
              <a:t>роботі</a:t>
            </a:r>
            <a:r>
              <a:rPr lang="ru-RU" dirty="0"/>
              <a:t>;</a:t>
            </a:r>
          </a:p>
          <a:p>
            <a:endParaRPr lang="ru-RU" dirty="0" smtClean="0"/>
          </a:p>
          <a:p>
            <a:r>
              <a:rPr lang="ru-RU" dirty="0" smtClean="0"/>
              <a:t>в</a:t>
            </a:r>
            <a:r>
              <a:rPr lang="ru-RU" dirty="0"/>
              <a:t>) </a:t>
            </a:r>
            <a:r>
              <a:rPr lang="ru-RU" dirty="0" err="1"/>
              <a:t>призначити</a:t>
            </a:r>
            <a:r>
              <a:rPr lang="ru-RU" dirty="0"/>
              <a:t> </a:t>
            </a:r>
            <a:r>
              <a:rPr lang="ru-RU" dirty="0" err="1"/>
              <a:t>індивідуальні</a:t>
            </a:r>
            <a:r>
              <a:rPr lang="ru-RU" dirty="0"/>
              <a:t> </a:t>
            </a:r>
            <a:r>
              <a:rPr lang="ru-RU" dirty="0" err="1"/>
              <a:t>лікувально-профілактичні</a:t>
            </a:r>
            <a:r>
              <a:rPr lang="ru-RU" dirty="0"/>
              <a:t> заходи.</a:t>
            </a:r>
          </a:p>
        </p:txBody>
      </p:sp>
    </p:spTree>
    <p:extLst>
      <p:ext uri="{BB962C8B-B14F-4D97-AF65-F5344CB8AC3E}">
        <p14:creationId xmlns:p14="http://schemas.microsoft.com/office/powerpoint/2010/main" val="1692730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fontScale="92500" lnSpcReduction="10000"/>
          </a:bodyPr>
          <a:lstStyle/>
          <a:p>
            <a:r>
              <a:rPr lang="ru-RU" b="1" i="1" u="sng" dirty="0" err="1"/>
              <a:t>Організація</a:t>
            </a:r>
            <a:r>
              <a:rPr lang="ru-RU" b="1" i="1" u="sng" dirty="0"/>
              <a:t> </a:t>
            </a:r>
            <a:r>
              <a:rPr lang="ru-RU" b="1" i="1" u="sng" dirty="0" err="1"/>
              <a:t>медоглядів</a:t>
            </a:r>
            <a:r>
              <a:rPr lang="ru-RU" dirty="0"/>
              <a:t>. </a:t>
            </a:r>
            <a:r>
              <a:rPr lang="ru-RU" dirty="0" err="1"/>
              <a:t>Попередні</a:t>
            </a:r>
            <a:r>
              <a:rPr lang="ru-RU" dirty="0"/>
              <a:t> </a:t>
            </a:r>
            <a:r>
              <a:rPr lang="ru-RU" dirty="0" err="1"/>
              <a:t>медогляди</a:t>
            </a:r>
            <a:r>
              <a:rPr lang="ru-RU" dirty="0"/>
              <a:t>. </a:t>
            </a:r>
            <a:r>
              <a:rPr lang="ru-RU" dirty="0" err="1"/>
              <a:t>Лікар</a:t>
            </a:r>
            <a:r>
              <a:rPr lang="ru-RU" dirty="0"/>
              <a:t> з </a:t>
            </a:r>
            <a:r>
              <a:rPr lang="ru-RU" dirty="0" err="1"/>
              <a:t>гігієни</a:t>
            </a:r>
            <a:r>
              <a:rPr lang="ru-RU" dirty="0"/>
              <a:t> </a:t>
            </a:r>
            <a:r>
              <a:rPr lang="ru-RU" dirty="0" err="1"/>
              <a:t>праці</a:t>
            </a:r>
            <a:r>
              <a:rPr lang="ru-RU" dirty="0"/>
              <a:t> СЕС </a:t>
            </a:r>
            <a:r>
              <a:rPr lang="ru-RU" dirty="0" err="1"/>
              <a:t>готує</a:t>
            </a:r>
            <a:r>
              <a:rPr lang="ru-RU" dirty="0"/>
              <a:t> та </a:t>
            </a:r>
            <a:r>
              <a:rPr lang="ru-RU" dirty="0" err="1"/>
              <a:t>передає</a:t>
            </a:r>
            <a:r>
              <a:rPr lang="ru-RU" dirty="0"/>
              <a:t> у </a:t>
            </a:r>
            <a:r>
              <a:rPr lang="ru-RU" dirty="0" err="1"/>
              <a:t>відділ</a:t>
            </a:r>
            <a:r>
              <a:rPr lang="ru-RU" dirty="0"/>
              <a:t> </a:t>
            </a:r>
            <a:r>
              <a:rPr lang="ru-RU" dirty="0" err="1"/>
              <a:t>кадрів</a:t>
            </a:r>
            <a:r>
              <a:rPr lang="ru-RU" dirty="0"/>
              <a:t> </a:t>
            </a:r>
            <a:r>
              <a:rPr lang="ru-RU" dirty="0" err="1"/>
              <a:t>підприємства</a:t>
            </a:r>
            <a:r>
              <a:rPr lang="ru-RU" dirty="0"/>
              <a:t> списки </a:t>
            </a:r>
            <a:r>
              <a:rPr lang="ru-RU" dirty="0" err="1"/>
              <a:t>професій</a:t>
            </a:r>
            <a:r>
              <a:rPr lang="ru-RU" dirty="0"/>
              <a:t>, допуск до </a:t>
            </a:r>
            <a:r>
              <a:rPr lang="ru-RU" dirty="0" err="1"/>
              <a:t>яких</a:t>
            </a:r>
            <a:r>
              <a:rPr lang="ru-RU" dirty="0"/>
              <a:t> </a:t>
            </a:r>
            <a:r>
              <a:rPr lang="ru-RU" dirty="0" err="1"/>
              <a:t>можливий</a:t>
            </a:r>
            <a:r>
              <a:rPr lang="ru-RU" dirty="0"/>
              <a:t> </a:t>
            </a:r>
            <a:r>
              <a:rPr lang="ru-RU" dirty="0" err="1"/>
              <a:t>лише</a:t>
            </a:r>
            <a:r>
              <a:rPr lang="ru-RU" dirty="0"/>
              <a:t> </a:t>
            </a:r>
            <a:r>
              <a:rPr lang="ru-RU" dirty="0" err="1"/>
              <a:t>після</a:t>
            </a:r>
            <a:r>
              <a:rPr lang="ru-RU" dirty="0"/>
              <a:t> </a:t>
            </a:r>
            <a:r>
              <a:rPr lang="ru-RU" dirty="0" err="1"/>
              <a:t>попереднього</a:t>
            </a:r>
            <a:r>
              <a:rPr lang="ru-RU" dirty="0"/>
              <a:t> </a:t>
            </a:r>
            <a:r>
              <a:rPr lang="ru-RU" dirty="0" err="1"/>
              <a:t>медогляду</a:t>
            </a:r>
            <a:r>
              <a:rPr lang="ru-RU" dirty="0"/>
              <a:t>.</a:t>
            </a:r>
          </a:p>
          <a:p>
            <a:endParaRPr lang="ru-RU" dirty="0"/>
          </a:p>
          <a:p>
            <a:r>
              <a:rPr lang="ru-RU" b="1" i="1" u="sng" dirty="0" err="1"/>
              <a:t>Періодичні</a:t>
            </a:r>
            <a:r>
              <a:rPr lang="ru-RU" b="1" i="1" u="sng" dirty="0"/>
              <a:t> </a:t>
            </a:r>
            <a:r>
              <a:rPr lang="ru-RU" b="1" i="1" u="sng" dirty="0" err="1"/>
              <a:t>медогляди</a:t>
            </a:r>
            <a:r>
              <a:rPr lang="ru-RU" dirty="0"/>
              <a:t>. </a:t>
            </a:r>
            <a:r>
              <a:rPr lang="ru-RU" dirty="0" err="1"/>
              <a:t>Лікар</a:t>
            </a:r>
            <a:r>
              <a:rPr lang="ru-RU" dirty="0"/>
              <a:t> СЕС </a:t>
            </a:r>
            <a:r>
              <a:rPr lang="ru-RU" dirty="0" err="1"/>
              <a:t>спільно</a:t>
            </a:r>
            <a:r>
              <a:rPr lang="ru-RU" dirty="0"/>
              <a:t> з </a:t>
            </a:r>
            <a:r>
              <a:rPr lang="ru-RU" dirty="0" err="1"/>
              <a:t>комісією</a:t>
            </a:r>
            <a:r>
              <a:rPr lang="ru-RU" dirty="0"/>
              <a:t> </a:t>
            </a:r>
            <a:r>
              <a:rPr lang="ru-RU" dirty="0" err="1"/>
              <a:t>підприємства</a:t>
            </a:r>
            <a:r>
              <a:rPr lang="ru-RU" dirty="0"/>
              <a:t> </a:t>
            </a:r>
            <a:r>
              <a:rPr lang="ru-RU" dirty="0" err="1"/>
              <a:t>визначає</a:t>
            </a:r>
            <a:r>
              <a:rPr lang="ru-RU" dirty="0"/>
              <a:t> </a:t>
            </a:r>
            <a:r>
              <a:rPr lang="ru-RU" dirty="0" err="1"/>
              <a:t>контингенти</a:t>
            </a:r>
            <a:r>
              <a:rPr lang="ru-RU" dirty="0"/>
              <a:t>, </a:t>
            </a:r>
            <a:r>
              <a:rPr lang="ru-RU" dirty="0" err="1"/>
              <a:t>які</a:t>
            </a:r>
            <a:r>
              <a:rPr lang="ru-RU" dirty="0"/>
              <a:t> </a:t>
            </a:r>
            <a:r>
              <a:rPr lang="ru-RU" dirty="0" err="1"/>
              <a:t>підлягають</a:t>
            </a:r>
            <a:r>
              <a:rPr lang="ru-RU" dirty="0"/>
              <a:t> такому </a:t>
            </a:r>
            <a:r>
              <a:rPr lang="ru-RU" dirty="0" err="1"/>
              <a:t>огляду</a:t>
            </a:r>
            <a:r>
              <a:rPr lang="ru-RU" dirty="0"/>
              <a:t>. </a:t>
            </a:r>
            <a:r>
              <a:rPr lang="ru-RU" dirty="0" err="1"/>
              <a:t>Адміністрація</a:t>
            </a:r>
            <a:r>
              <a:rPr lang="ru-RU" dirty="0"/>
              <a:t> </a:t>
            </a:r>
            <a:r>
              <a:rPr lang="ru-RU" dirty="0" err="1"/>
              <a:t>підприємства</a:t>
            </a:r>
            <a:r>
              <a:rPr lang="ru-RU" dirty="0"/>
              <a:t> </a:t>
            </a:r>
            <a:r>
              <a:rPr lang="ru-RU" dirty="0" err="1"/>
              <a:t>видає</a:t>
            </a:r>
            <a:r>
              <a:rPr lang="ru-RU" dirty="0"/>
              <a:t> наказ по </a:t>
            </a:r>
            <a:r>
              <a:rPr lang="ru-RU" dirty="0" err="1"/>
              <a:t>термінах</a:t>
            </a:r>
            <a:r>
              <a:rPr lang="ru-RU" dirty="0"/>
              <a:t> та </a:t>
            </a:r>
            <a:r>
              <a:rPr lang="ru-RU" dirty="0" err="1"/>
              <a:t>місцях</a:t>
            </a:r>
            <a:r>
              <a:rPr lang="ru-RU" dirty="0"/>
              <a:t> </a:t>
            </a:r>
            <a:r>
              <a:rPr lang="ru-RU" dirty="0" err="1"/>
              <a:t>проведення</a:t>
            </a:r>
            <a:r>
              <a:rPr lang="ru-RU" dirty="0"/>
              <a:t> </a:t>
            </a:r>
            <a:r>
              <a:rPr lang="ru-RU" dirty="0" err="1"/>
              <a:t>періодичних</a:t>
            </a:r>
            <a:r>
              <a:rPr lang="ru-RU" dirty="0"/>
              <a:t> </a:t>
            </a:r>
            <a:r>
              <a:rPr lang="ru-RU" dirty="0" err="1"/>
              <a:t>медоглядів</a:t>
            </a:r>
            <a:r>
              <a:rPr lang="ru-RU" dirty="0" smtClean="0"/>
              <a:t>.</a:t>
            </a:r>
          </a:p>
          <a:p>
            <a:endParaRPr lang="uk-UA" dirty="0"/>
          </a:p>
          <a:p>
            <a:r>
              <a:rPr lang="ru-RU" b="1" i="1" u="sng" dirty="0" err="1"/>
              <a:t>Поняття</a:t>
            </a:r>
            <a:r>
              <a:rPr lang="ru-RU" b="1" i="1" u="sng" dirty="0"/>
              <a:t> і </a:t>
            </a:r>
            <a:r>
              <a:rPr lang="ru-RU" b="1" i="1" u="sng" dirty="0" err="1"/>
              <a:t>класифікація</a:t>
            </a:r>
            <a:r>
              <a:rPr lang="ru-RU" b="1" i="1" u="sng" dirty="0"/>
              <a:t> </a:t>
            </a:r>
            <a:r>
              <a:rPr lang="ru-RU" b="1" i="1" u="sng" dirty="0" err="1"/>
              <a:t>профзахворювань</a:t>
            </a:r>
            <a:r>
              <a:rPr lang="ru-RU" dirty="0"/>
              <a:t>. </a:t>
            </a:r>
            <a:endParaRPr lang="ru-RU" dirty="0" smtClean="0"/>
          </a:p>
          <a:p>
            <a:r>
              <a:rPr lang="ru-RU" b="1" i="1" dirty="0" err="1" smtClean="0"/>
              <a:t>Профзахворювання</a:t>
            </a:r>
            <a:r>
              <a:rPr lang="ru-RU" b="1" i="1" dirty="0" smtClean="0"/>
              <a:t> </a:t>
            </a:r>
            <a:r>
              <a:rPr lang="ru-RU" b="1" i="1" dirty="0"/>
              <a:t>(</a:t>
            </a:r>
            <a:r>
              <a:rPr lang="ru-RU" b="1" i="1" dirty="0" err="1"/>
              <a:t>отруєння</a:t>
            </a:r>
            <a:r>
              <a:rPr lang="ru-RU" b="1" i="1" dirty="0"/>
              <a:t>) </a:t>
            </a:r>
            <a:r>
              <a:rPr lang="ru-RU" dirty="0"/>
              <a:t>– </a:t>
            </a:r>
            <a:r>
              <a:rPr lang="ru-RU" dirty="0" err="1"/>
              <a:t>захворювання</a:t>
            </a:r>
            <a:r>
              <a:rPr lang="ru-RU" dirty="0"/>
              <a:t>, для </a:t>
            </a:r>
            <a:r>
              <a:rPr lang="ru-RU" dirty="0" err="1"/>
              <a:t>якого</a:t>
            </a:r>
            <a:r>
              <a:rPr lang="ru-RU" dirty="0"/>
              <a:t> доведений </a:t>
            </a:r>
            <a:r>
              <a:rPr lang="ru-RU" dirty="0" err="1"/>
              <a:t>взаємозв'язок</a:t>
            </a:r>
            <a:r>
              <a:rPr lang="ru-RU" dirty="0"/>
              <a:t> з </a:t>
            </a:r>
            <a:r>
              <a:rPr lang="ru-RU" dirty="0" err="1"/>
              <a:t>дією</a:t>
            </a:r>
            <a:r>
              <a:rPr lang="ru-RU" dirty="0"/>
              <a:t> </a:t>
            </a:r>
            <a:r>
              <a:rPr lang="ru-RU" dirty="0" err="1"/>
              <a:t>професійних</a:t>
            </a:r>
            <a:r>
              <a:rPr lang="ru-RU" dirty="0"/>
              <a:t> </a:t>
            </a:r>
            <a:r>
              <a:rPr lang="ru-RU" dirty="0" err="1"/>
              <a:t>факторів</a:t>
            </a:r>
            <a:r>
              <a:rPr lang="ru-RU" dirty="0"/>
              <a:t>.</a:t>
            </a:r>
          </a:p>
          <a:p>
            <a:endParaRPr lang="ru-RU" dirty="0"/>
          </a:p>
          <a:p>
            <a:r>
              <a:rPr lang="ru-RU" dirty="0"/>
              <a:t>У </a:t>
            </a:r>
            <a:r>
              <a:rPr lang="ru-RU" dirty="0" err="1"/>
              <a:t>наказі</a:t>
            </a:r>
            <a:r>
              <a:rPr lang="ru-RU" dirty="0"/>
              <a:t> № 45 </a:t>
            </a:r>
            <a:r>
              <a:rPr lang="ru-RU" b="1" i="1" dirty="0"/>
              <a:t>наведено "Список </a:t>
            </a:r>
            <a:r>
              <a:rPr lang="ru-RU" b="1" i="1" dirty="0" err="1"/>
              <a:t>професійних</a:t>
            </a:r>
            <a:r>
              <a:rPr lang="ru-RU" b="1" i="1" dirty="0"/>
              <a:t> </a:t>
            </a:r>
            <a:r>
              <a:rPr lang="ru-RU" b="1" i="1" dirty="0" err="1"/>
              <a:t>захворювань</a:t>
            </a:r>
            <a:r>
              <a:rPr lang="ru-RU" b="1" i="1" dirty="0"/>
              <a:t>", </a:t>
            </a:r>
            <a:r>
              <a:rPr lang="ru-RU" b="1" i="1" dirty="0" err="1"/>
              <a:t>який</a:t>
            </a:r>
            <a:r>
              <a:rPr lang="ru-RU" b="1" i="1" dirty="0"/>
              <a:t> </a:t>
            </a:r>
            <a:r>
              <a:rPr lang="ru-RU" b="1" i="1" dirty="0" err="1"/>
              <a:t>складається</a:t>
            </a:r>
            <a:r>
              <a:rPr lang="ru-RU" b="1" i="1" dirty="0"/>
              <a:t> з 3-х </a:t>
            </a:r>
            <a:r>
              <a:rPr lang="ru-RU" b="1" i="1" dirty="0" err="1"/>
              <a:t>розділів</a:t>
            </a:r>
            <a:r>
              <a:rPr lang="ru-RU" b="1" i="1" dirty="0"/>
              <a:t>:</a:t>
            </a:r>
          </a:p>
          <a:p>
            <a:endParaRPr lang="ru-RU" dirty="0"/>
          </a:p>
          <a:p>
            <a:r>
              <a:rPr lang="ru-RU" dirty="0"/>
              <a:t>1) </a:t>
            </a:r>
            <a:r>
              <a:rPr lang="ru-RU" b="1" dirty="0" err="1"/>
              <a:t>назви</a:t>
            </a:r>
            <a:r>
              <a:rPr lang="ru-RU" b="1" dirty="0"/>
              <a:t> </a:t>
            </a:r>
            <a:r>
              <a:rPr lang="ru-RU" b="1" dirty="0" err="1"/>
              <a:t>профзахворювань</a:t>
            </a:r>
            <a:r>
              <a:rPr lang="ru-RU" b="1" dirty="0"/>
              <a:t> </a:t>
            </a:r>
            <a:r>
              <a:rPr lang="ru-RU" dirty="0"/>
              <a:t>– 27 </a:t>
            </a:r>
            <a:r>
              <a:rPr lang="ru-RU" dirty="0" err="1"/>
              <a:t>діагнозів</a:t>
            </a:r>
            <a:r>
              <a:rPr lang="ru-RU" dirty="0"/>
              <a:t> (</a:t>
            </a:r>
            <a:r>
              <a:rPr lang="ru-RU" dirty="0" err="1"/>
              <a:t>пневмоконіози</a:t>
            </a:r>
            <a:r>
              <a:rPr lang="ru-RU" dirty="0"/>
              <a:t>, </a:t>
            </a:r>
            <a:r>
              <a:rPr lang="ru-RU" dirty="0" err="1"/>
              <a:t>шумова</a:t>
            </a:r>
            <a:r>
              <a:rPr lang="ru-RU" dirty="0"/>
              <a:t>, </a:t>
            </a:r>
            <a:r>
              <a:rPr lang="ru-RU" dirty="0" err="1"/>
              <a:t>вібраційна</a:t>
            </a:r>
            <a:r>
              <a:rPr lang="ru-RU" dirty="0"/>
              <a:t> хвороба та </a:t>
            </a:r>
            <a:r>
              <a:rPr lang="ru-RU" dirty="0" err="1"/>
              <a:t>ін</a:t>
            </a:r>
            <a:r>
              <a:rPr lang="ru-RU" dirty="0"/>
              <a:t>., </a:t>
            </a:r>
            <a:r>
              <a:rPr lang="ru-RU" dirty="0" err="1"/>
              <a:t>гострі</a:t>
            </a:r>
            <a:r>
              <a:rPr lang="ru-RU" dirty="0"/>
              <a:t> та </a:t>
            </a:r>
            <a:r>
              <a:rPr lang="ru-RU" dirty="0" err="1"/>
              <a:t>хронічні</a:t>
            </a:r>
            <a:r>
              <a:rPr lang="ru-RU" dirty="0"/>
              <a:t> </a:t>
            </a:r>
            <a:r>
              <a:rPr lang="ru-RU" dirty="0" err="1"/>
              <a:t>отруєння</a:t>
            </a:r>
            <a:r>
              <a:rPr lang="ru-RU" dirty="0"/>
              <a:t>);</a:t>
            </a:r>
          </a:p>
          <a:p>
            <a:r>
              <a:rPr lang="ru-RU" dirty="0"/>
              <a:t>2) </a:t>
            </a:r>
            <a:r>
              <a:rPr lang="ru-RU" b="1" dirty="0" err="1"/>
              <a:t>небезпечні</a:t>
            </a:r>
            <a:r>
              <a:rPr lang="ru-RU" b="1" dirty="0"/>
              <a:t> та </a:t>
            </a:r>
            <a:r>
              <a:rPr lang="ru-RU" b="1" dirty="0" err="1"/>
              <a:t>шкідливі</a:t>
            </a:r>
            <a:r>
              <a:rPr lang="ru-RU" b="1" dirty="0"/>
              <a:t> </a:t>
            </a:r>
            <a:r>
              <a:rPr lang="ru-RU" b="1" dirty="0" err="1"/>
              <a:t>виробничі</a:t>
            </a:r>
            <a:r>
              <a:rPr lang="ru-RU" b="1" dirty="0"/>
              <a:t> </a:t>
            </a:r>
            <a:r>
              <a:rPr lang="ru-RU" b="1" dirty="0" err="1"/>
              <a:t>фактори</a:t>
            </a:r>
            <a:r>
              <a:rPr lang="ru-RU" dirty="0"/>
              <a:t>, </a:t>
            </a:r>
            <a:r>
              <a:rPr lang="ru-RU" dirty="0" err="1"/>
              <a:t>дія</a:t>
            </a:r>
            <a:r>
              <a:rPr lang="ru-RU" dirty="0"/>
              <a:t> </a:t>
            </a:r>
            <a:r>
              <a:rPr lang="ru-RU" dirty="0" err="1"/>
              <a:t>яких</a:t>
            </a:r>
            <a:r>
              <a:rPr lang="ru-RU" dirty="0"/>
              <a:t> </a:t>
            </a:r>
            <a:r>
              <a:rPr lang="ru-RU" dirty="0" err="1"/>
              <a:t>може</a:t>
            </a:r>
            <a:r>
              <a:rPr lang="ru-RU" dirty="0"/>
              <a:t> </a:t>
            </a:r>
            <a:r>
              <a:rPr lang="ru-RU" dirty="0" err="1"/>
              <a:t>призвести</a:t>
            </a:r>
            <a:r>
              <a:rPr lang="ru-RU" dirty="0"/>
              <a:t> до </a:t>
            </a:r>
            <a:r>
              <a:rPr lang="ru-RU" dirty="0" err="1"/>
              <a:t>виникнення</a:t>
            </a:r>
            <a:r>
              <a:rPr lang="ru-RU" dirty="0"/>
              <a:t> </a:t>
            </a:r>
            <a:r>
              <a:rPr lang="ru-RU" dirty="0" err="1"/>
              <a:t>профзахворювань</a:t>
            </a:r>
            <a:r>
              <a:rPr lang="ru-RU" dirty="0"/>
              <a:t>;</a:t>
            </a:r>
          </a:p>
          <a:p>
            <a:r>
              <a:rPr lang="ru-RU" dirty="0"/>
              <a:t>3) </a:t>
            </a:r>
            <a:r>
              <a:rPr lang="ru-RU" b="1" dirty="0" err="1"/>
              <a:t>перелік</a:t>
            </a:r>
            <a:r>
              <a:rPr lang="ru-RU" b="1" dirty="0"/>
              <a:t> </a:t>
            </a:r>
            <a:r>
              <a:rPr lang="ru-RU" b="1" dirty="0" err="1"/>
              <a:t>робіт</a:t>
            </a:r>
            <a:r>
              <a:rPr lang="ru-RU" b="1" dirty="0"/>
              <a:t> і </a:t>
            </a:r>
            <a:r>
              <a:rPr lang="ru-RU" b="1" dirty="0" err="1"/>
              <a:t>професій</a:t>
            </a:r>
            <a:r>
              <a:rPr lang="ru-RU" dirty="0"/>
              <a:t>, при </a:t>
            </a:r>
            <a:r>
              <a:rPr lang="ru-RU" dirty="0" err="1"/>
              <a:t>яких</a:t>
            </a:r>
            <a:r>
              <a:rPr lang="ru-RU" dirty="0"/>
              <a:t> </a:t>
            </a:r>
            <a:r>
              <a:rPr lang="ru-RU" dirty="0" err="1"/>
              <a:t>дане</a:t>
            </a:r>
            <a:r>
              <a:rPr lang="ru-RU" dirty="0"/>
              <a:t> </a:t>
            </a:r>
            <a:r>
              <a:rPr lang="ru-RU" dirty="0" err="1"/>
              <a:t>профзахворювання</a:t>
            </a:r>
            <a:r>
              <a:rPr lang="ru-RU" dirty="0"/>
              <a:t> </a:t>
            </a:r>
            <a:r>
              <a:rPr lang="ru-RU" dirty="0" err="1"/>
              <a:t>зустрічається</a:t>
            </a:r>
            <a:r>
              <a:rPr lang="ru-RU" dirty="0"/>
              <a:t> </a:t>
            </a:r>
            <a:r>
              <a:rPr lang="ru-RU" dirty="0" err="1"/>
              <a:t>переважно</a:t>
            </a:r>
            <a:r>
              <a:rPr lang="ru-RU" dirty="0"/>
              <a:t> </a:t>
            </a:r>
            <a:r>
              <a:rPr lang="ru-RU" dirty="0" err="1"/>
              <a:t>або</a:t>
            </a:r>
            <a:r>
              <a:rPr lang="ru-RU" dirty="0"/>
              <a:t> як </a:t>
            </a:r>
            <a:r>
              <a:rPr lang="ru-RU" dirty="0" err="1"/>
              <a:t>виняток</a:t>
            </a:r>
            <a:r>
              <a:rPr lang="ru-RU" dirty="0"/>
              <a:t>.</a:t>
            </a:r>
          </a:p>
        </p:txBody>
      </p:sp>
    </p:spTree>
    <p:extLst>
      <p:ext uri="{BB962C8B-B14F-4D97-AF65-F5344CB8AC3E}">
        <p14:creationId xmlns:p14="http://schemas.microsoft.com/office/powerpoint/2010/main" val="193001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i="1" dirty="0" err="1"/>
              <a:t>Реєстрація</a:t>
            </a:r>
            <a:r>
              <a:rPr lang="ru-RU" b="1" i="1" dirty="0"/>
              <a:t>, </a:t>
            </a:r>
            <a:r>
              <a:rPr lang="ru-RU" b="1" i="1" dirty="0" err="1"/>
              <a:t>облік</a:t>
            </a:r>
            <a:r>
              <a:rPr lang="ru-RU" b="1" i="1" dirty="0"/>
              <a:t>, </a:t>
            </a:r>
            <a:r>
              <a:rPr lang="ru-RU" b="1" i="1" dirty="0" err="1"/>
              <a:t>розслідування</a:t>
            </a:r>
            <a:r>
              <a:rPr lang="ru-RU" b="1" i="1" dirty="0"/>
              <a:t> </a:t>
            </a:r>
            <a:r>
              <a:rPr lang="ru-RU" b="1" i="1" dirty="0" err="1"/>
              <a:t>випадків</a:t>
            </a:r>
            <a:r>
              <a:rPr lang="ru-RU" b="1" i="1" dirty="0"/>
              <a:t> </a:t>
            </a:r>
            <a:r>
              <a:rPr lang="ru-RU" b="1" i="1" dirty="0" err="1"/>
              <a:t>профзахворювань</a:t>
            </a:r>
            <a:r>
              <a:rPr lang="ru-RU" dirty="0"/>
              <a:t>. При </a:t>
            </a:r>
            <a:r>
              <a:rPr lang="ru-RU" dirty="0" err="1"/>
              <a:t>гострому</a:t>
            </a:r>
            <a:r>
              <a:rPr lang="ru-RU" dirty="0"/>
              <a:t> </a:t>
            </a:r>
            <a:r>
              <a:rPr lang="ru-RU" dirty="0" err="1"/>
              <a:t>профзахворюванні</a:t>
            </a:r>
            <a:r>
              <a:rPr lang="ru-RU" dirty="0"/>
              <a:t> (</a:t>
            </a:r>
            <a:r>
              <a:rPr lang="ru-RU" dirty="0" err="1"/>
              <a:t>профотруєнні</a:t>
            </a:r>
            <a:r>
              <a:rPr lang="ru-RU" dirty="0"/>
              <a:t>). </a:t>
            </a:r>
            <a:r>
              <a:rPr lang="ru-RU" dirty="0" err="1"/>
              <a:t>Діагноз</a:t>
            </a:r>
            <a:r>
              <a:rPr lang="ru-RU" dirty="0"/>
              <a:t> ставить </a:t>
            </a:r>
            <a:r>
              <a:rPr lang="ru-RU" dirty="0" err="1"/>
              <a:t>лікар</a:t>
            </a:r>
            <a:r>
              <a:rPr lang="ru-RU" dirty="0"/>
              <a:t> будь-</a:t>
            </a:r>
            <a:r>
              <a:rPr lang="ru-RU" dirty="0" err="1"/>
              <a:t>якого</a:t>
            </a:r>
            <a:r>
              <a:rPr lang="ru-RU" dirty="0"/>
              <a:t> </a:t>
            </a:r>
            <a:r>
              <a:rPr lang="ru-RU" dirty="0" err="1"/>
              <a:t>лікувального</a:t>
            </a:r>
            <a:r>
              <a:rPr lang="ru-RU" dirty="0"/>
              <a:t> закладу, </a:t>
            </a:r>
            <a:r>
              <a:rPr lang="ru-RU" dirty="0" err="1"/>
              <a:t>куди</a:t>
            </a:r>
            <a:r>
              <a:rPr lang="ru-RU" dirty="0"/>
              <a:t> </a:t>
            </a:r>
            <a:r>
              <a:rPr lang="ru-RU" dirty="0" err="1"/>
              <a:t>звернувся</a:t>
            </a:r>
            <a:r>
              <a:rPr lang="ru-RU" dirty="0"/>
              <a:t> </a:t>
            </a:r>
            <a:r>
              <a:rPr lang="ru-RU" dirty="0" err="1"/>
              <a:t>або</a:t>
            </a:r>
            <a:r>
              <a:rPr lang="ru-RU" dirty="0"/>
              <a:t> </a:t>
            </a:r>
            <a:r>
              <a:rPr lang="ru-RU" dirty="0" err="1"/>
              <a:t>був</a:t>
            </a:r>
            <a:r>
              <a:rPr lang="ru-RU" dirty="0"/>
              <a:t> доставлений </a:t>
            </a:r>
            <a:r>
              <a:rPr lang="ru-RU" dirty="0" err="1"/>
              <a:t>хворий</a:t>
            </a:r>
            <a:r>
              <a:rPr lang="ru-RU" dirty="0"/>
              <a:t>. При </a:t>
            </a:r>
            <a:r>
              <a:rPr lang="ru-RU" dirty="0" err="1"/>
              <a:t>цьому</a:t>
            </a:r>
            <a:r>
              <a:rPr lang="ru-RU" dirty="0"/>
              <a:t> </a:t>
            </a:r>
            <a:r>
              <a:rPr lang="ru-RU" dirty="0" err="1"/>
              <a:t>лікар</a:t>
            </a:r>
            <a:r>
              <a:rPr lang="ru-RU" dirty="0"/>
              <a:t> </a:t>
            </a:r>
            <a:r>
              <a:rPr lang="ru-RU" dirty="0" err="1"/>
              <a:t>оформляє</a:t>
            </a:r>
            <a:r>
              <a:rPr lang="ru-RU" dirty="0"/>
              <a:t> </a:t>
            </a:r>
            <a:r>
              <a:rPr lang="ru-RU" dirty="0" err="1"/>
              <a:t>екстрене</a:t>
            </a:r>
            <a:r>
              <a:rPr lang="ru-RU" dirty="0"/>
              <a:t> </a:t>
            </a:r>
            <a:r>
              <a:rPr lang="ru-RU" dirty="0" err="1"/>
              <a:t>повідомлення</a:t>
            </a:r>
            <a:r>
              <a:rPr lang="ru-RU" dirty="0"/>
              <a:t> про </a:t>
            </a:r>
            <a:r>
              <a:rPr lang="ru-RU" dirty="0" err="1"/>
              <a:t>гостре</a:t>
            </a:r>
            <a:r>
              <a:rPr lang="ru-RU" dirty="0"/>
              <a:t> </a:t>
            </a:r>
            <a:r>
              <a:rPr lang="ru-RU" dirty="0" err="1"/>
              <a:t>профзахворювання</a:t>
            </a:r>
            <a:r>
              <a:rPr lang="ru-RU" dirty="0"/>
              <a:t> (</a:t>
            </a:r>
            <a:r>
              <a:rPr lang="ru-RU" dirty="0" err="1"/>
              <a:t>профотруєння</a:t>
            </a:r>
            <a:r>
              <a:rPr lang="ru-RU" dirty="0"/>
              <a:t>), яке </a:t>
            </a:r>
            <a:r>
              <a:rPr lang="ru-RU" dirty="0" err="1"/>
              <a:t>направляється</a:t>
            </a:r>
            <a:r>
              <a:rPr lang="ru-RU" dirty="0"/>
              <a:t> в СЕС. </a:t>
            </a:r>
            <a:r>
              <a:rPr lang="ru-RU" dirty="0" err="1"/>
              <a:t>Лікарі</a:t>
            </a:r>
            <a:r>
              <a:rPr lang="ru-RU" dirty="0"/>
              <a:t> СЕС </a:t>
            </a:r>
            <a:r>
              <a:rPr lang="ru-RU" dirty="0" err="1"/>
              <a:t>протягом</a:t>
            </a:r>
            <a:r>
              <a:rPr lang="ru-RU" dirty="0"/>
              <a:t> 24 годин </a:t>
            </a:r>
            <a:r>
              <a:rPr lang="ru-RU" dirty="0" err="1"/>
              <a:t>після</a:t>
            </a:r>
            <a:r>
              <a:rPr lang="ru-RU" dirty="0"/>
              <a:t> </a:t>
            </a:r>
            <a:r>
              <a:rPr lang="ru-RU" dirty="0" err="1"/>
              <a:t>отримання</a:t>
            </a:r>
            <a:r>
              <a:rPr lang="ru-RU" dirty="0"/>
              <a:t> </a:t>
            </a:r>
            <a:r>
              <a:rPr lang="ru-RU" dirty="0" err="1"/>
              <a:t>цього</a:t>
            </a:r>
            <a:r>
              <a:rPr lang="ru-RU" dirty="0"/>
              <a:t> </a:t>
            </a:r>
            <a:r>
              <a:rPr lang="ru-RU" dirty="0" err="1"/>
              <a:t>повідомлення</a:t>
            </a:r>
            <a:r>
              <a:rPr lang="ru-RU" dirty="0"/>
              <a:t> </a:t>
            </a:r>
            <a:r>
              <a:rPr lang="ru-RU" dirty="0" err="1"/>
              <a:t>проводять</a:t>
            </a:r>
            <a:r>
              <a:rPr lang="ru-RU" dirty="0"/>
              <a:t> </a:t>
            </a:r>
            <a:r>
              <a:rPr lang="ru-RU" dirty="0" err="1"/>
              <a:t>розслідування</a:t>
            </a:r>
            <a:r>
              <a:rPr lang="ru-RU" dirty="0"/>
              <a:t> </a:t>
            </a:r>
            <a:r>
              <a:rPr lang="ru-RU" dirty="0" err="1"/>
              <a:t>випадку</a:t>
            </a:r>
            <a:r>
              <a:rPr lang="ru-RU" dirty="0"/>
              <a:t> на </a:t>
            </a:r>
            <a:r>
              <a:rPr lang="ru-RU" dirty="0" err="1"/>
              <a:t>виробництві</a:t>
            </a:r>
            <a:r>
              <a:rPr lang="ru-RU" dirty="0"/>
              <a:t> та </a:t>
            </a:r>
            <a:r>
              <a:rPr lang="ru-RU" dirty="0" err="1"/>
              <a:t>складають</a:t>
            </a:r>
            <a:r>
              <a:rPr lang="ru-RU" dirty="0"/>
              <a:t> акт </a:t>
            </a:r>
            <a:r>
              <a:rPr lang="ru-RU" dirty="0" err="1"/>
              <a:t>розслідування</a:t>
            </a:r>
            <a:r>
              <a:rPr lang="ru-RU" dirty="0"/>
              <a:t> </a:t>
            </a:r>
            <a:r>
              <a:rPr lang="ru-RU" dirty="0" err="1"/>
              <a:t>профзахворювання</a:t>
            </a:r>
            <a:r>
              <a:rPr lang="ru-RU" dirty="0"/>
              <a:t> (</a:t>
            </a:r>
            <a:r>
              <a:rPr lang="ru-RU" dirty="0" err="1"/>
              <a:t>профотруєння</a:t>
            </a:r>
            <a:r>
              <a:rPr lang="ru-RU" dirty="0"/>
              <a:t>) </a:t>
            </a:r>
            <a:r>
              <a:rPr lang="ru-RU" dirty="0" err="1"/>
              <a:t>із</a:t>
            </a:r>
            <a:r>
              <a:rPr lang="ru-RU" dirty="0"/>
              <a:t> </a:t>
            </a:r>
            <a:r>
              <a:rPr lang="ru-RU" dirty="0" err="1"/>
              <a:t>зазначенням</a:t>
            </a:r>
            <a:r>
              <a:rPr lang="ru-RU" dirty="0"/>
              <a:t> причин, </a:t>
            </a:r>
            <a:r>
              <a:rPr lang="ru-RU" dirty="0" err="1"/>
              <a:t>наслідків</a:t>
            </a:r>
            <a:r>
              <a:rPr lang="ru-RU" dirty="0"/>
              <a:t> та </a:t>
            </a:r>
            <a:r>
              <a:rPr lang="ru-RU" dirty="0" err="1"/>
              <a:t>необхідних</a:t>
            </a:r>
            <a:r>
              <a:rPr lang="ru-RU" dirty="0"/>
              <a:t> </a:t>
            </a:r>
            <a:r>
              <a:rPr lang="ru-RU" dirty="0" err="1"/>
              <a:t>заходів</a:t>
            </a:r>
            <a:r>
              <a:rPr lang="ru-RU" dirty="0"/>
              <a:t>.</a:t>
            </a:r>
          </a:p>
          <a:p>
            <a:endParaRPr lang="ru-RU" dirty="0"/>
          </a:p>
          <a:p>
            <a:r>
              <a:rPr lang="ru-RU" b="1" i="1" dirty="0"/>
              <a:t>При </a:t>
            </a:r>
            <a:r>
              <a:rPr lang="ru-RU" b="1" i="1" dirty="0" err="1"/>
              <a:t>хронічному</a:t>
            </a:r>
            <a:r>
              <a:rPr lang="ru-RU" b="1" i="1" dirty="0"/>
              <a:t> </a:t>
            </a:r>
            <a:r>
              <a:rPr lang="ru-RU" b="1" i="1" dirty="0" err="1"/>
              <a:t>профзахворювання</a:t>
            </a:r>
            <a:r>
              <a:rPr lang="ru-RU" b="1" i="1" dirty="0"/>
              <a:t> (</a:t>
            </a:r>
            <a:r>
              <a:rPr lang="ru-RU" b="1" i="1" dirty="0" err="1"/>
              <a:t>профотруєнні</a:t>
            </a:r>
            <a:r>
              <a:rPr lang="ru-RU" b="1" i="1" dirty="0"/>
              <a:t>). </a:t>
            </a:r>
            <a:r>
              <a:rPr lang="ru-RU" dirty="0" err="1"/>
              <a:t>Діагноз</a:t>
            </a:r>
            <a:r>
              <a:rPr lang="ru-RU" dirty="0"/>
              <a:t> ставиться в </a:t>
            </a:r>
            <a:r>
              <a:rPr lang="ru-RU" dirty="0" err="1"/>
              <a:t>спеціальному</a:t>
            </a:r>
            <a:r>
              <a:rPr lang="ru-RU" dirty="0"/>
              <a:t> </a:t>
            </a:r>
            <a:r>
              <a:rPr lang="ru-RU" dirty="0" err="1"/>
              <a:t>відділенні</a:t>
            </a:r>
            <a:r>
              <a:rPr lang="ru-RU" dirty="0"/>
              <a:t> </a:t>
            </a:r>
            <a:r>
              <a:rPr lang="ru-RU" dirty="0" err="1"/>
              <a:t>або</a:t>
            </a:r>
            <a:r>
              <a:rPr lang="ru-RU" dirty="0"/>
              <a:t> </a:t>
            </a:r>
            <a:r>
              <a:rPr lang="ru-RU" dirty="0" err="1"/>
              <a:t>клініці</a:t>
            </a:r>
            <a:r>
              <a:rPr lang="ru-RU" dirty="0"/>
              <a:t> </a:t>
            </a:r>
            <a:r>
              <a:rPr lang="ru-RU" dirty="0" err="1"/>
              <a:t>профпатології</a:t>
            </a:r>
            <a:r>
              <a:rPr lang="ru-RU" dirty="0"/>
              <a:t> </a:t>
            </a:r>
            <a:r>
              <a:rPr lang="ru-RU" dirty="0" err="1"/>
              <a:t>після</a:t>
            </a:r>
            <a:r>
              <a:rPr lang="ru-RU" dirty="0"/>
              <a:t> </a:t>
            </a:r>
            <a:r>
              <a:rPr lang="ru-RU" dirty="0" err="1"/>
              <a:t>всебічного</a:t>
            </a:r>
            <a:r>
              <a:rPr lang="ru-RU" dirty="0"/>
              <a:t> </a:t>
            </a:r>
            <a:r>
              <a:rPr lang="ru-RU" dirty="0" err="1"/>
              <a:t>обстеження</a:t>
            </a:r>
            <a:r>
              <a:rPr lang="ru-RU" dirty="0"/>
              <a:t>. </a:t>
            </a:r>
            <a:r>
              <a:rPr lang="ru-RU" dirty="0" err="1"/>
              <a:t>Повідомлення</a:t>
            </a:r>
            <a:r>
              <a:rPr lang="ru-RU" dirty="0"/>
              <a:t> про </a:t>
            </a:r>
            <a:r>
              <a:rPr lang="ru-RU" dirty="0" err="1"/>
              <a:t>хронічне</a:t>
            </a:r>
            <a:r>
              <a:rPr lang="ru-RU" dirty="0"/>
              <a:t> </a:t>
            </a:r>
            <a:r>
              <a:rPr lang="ru-RU" dirty="0" err="1"/>
              <a:t>профзахворювання</a:t>
            </a:r>
            <a:r>
              <a:rPr lang="ru-RU" dirty="0"/>
              <a:t> </a:t>
            </a:r>
            <a:r>
              <a:rPr lang="ru-RU" dirty="0" err="1"/>
              <a:t>протягом</a:t>
            </a:r>
            <a:r>
              <a:rPr lang="ru-RU" dirty="0"/>
              <a:t> 3-х </a:t>
            </a:r>
            <a:r>
              <a:rPr lang="ru-RU" dirty="0" err="1"/>
              <a:t>діб</a:t>
            </a:r>
            <a:r>
              <a:rPr lang="ru-RU" dirty="0"/>
              <a:t> </a:t>
            </a:r>
            <a:r>
              <a:rPr lang="ru-RU" dirty="0" err="1"/>
              <a:t>надсилається</a:t>
            </a:r>
            <a:r>
              <a:rPr lang="ru-RU" dirty="0"/>
              <a:t> до </a:t>
            </a:r>
            <a:r>
              <a:rPr lang="ru-RU" dirty="0" err="1"/>
              <a:t>відповідної</a:t>
            </a:r>
            <a:r>
              <a:rPr lang="ru-RU" dirty="0"/>
              <a:t> СЕС. </a:t>
            </a:r>
            <a:r>
              <a:rPr lang="ru-RU" dirty="0" err="1"/>
              <a:t>Після</a:t>
            </a:r>
            <a:r>
              <a:rPr lang="ru-RU" dirty="0"/>
              <a:t> </a:t>
            </a:r>
            <a:r>
              <a:rPr lang="ru-RU" dirty="0" err="1"/>
              <a:t>отримання</a:t>
            </a:r>
            <a:r>
              <a:rPr lang="ru-RU" dirty="0"/>
              <a:t> </a:t>
            </a:r>
            <a:r>
              <a:rPr lang="ru-RU" dirty="0" err="1"/>
              <a:t>повідомлення</a:t>
            </a:r>
            <a:r>
              <a:rPr lang="ru-RU" dirty="0"/>
              <a:t> СЕС </a:t>
            </a:r>
            <a:r>
              <a:rPr lang="ru-RU" dirty="0" err="1"/>
              <a:t>протягом</a:t>
            </a:r>
            <a:r>
              <a:rPr lang="ru-RU" dirty="0"/>
              <a:t> 7 </a:t>
            </a:r>
            <a:r>
              <a:rPr lang="ru-RU" dirty="0" err="1"/>
              <a:t>днів</a:t>
            </a:r>
            <a:r>
              <a:rPr lang="ru-RU" dirty="0"/>
              <a:t> проводить </a:t>
            </a:r>
            <a:r>
              <a:rPr lang="ru-RU" dirty="0" err="1"/>
              <a:t>розслідування</a:t>
            </a:r>
            <a:r>
              <a:rPr lang="ru-RU" dirty="0"/>
              <a:t> </a:t>
            </a:r>
            <a:r>
              <a:rPr lang="ru-RU" dirty="0" err="1"/>
              <a:t>випадку</a:t>
            </a:r>
            <a:r>
              <a:rPr lang="ru-RU" dirty="0"/>
              <a:t> та </a:t>
            </a:r>
            <a:r>
              <a:rPr lang="ru-RU" dirty="0" err="1"/>
              <a:t>складає</a:t>
            </a:r>
            <a:r>
              <a:rPr lang="ru-RU" dirty="0"/>
              <a:t> акт </a:t>
            </a:r>
            <a:r>
              <a:rPr lang="ru-RU" dirty="0" err="1"/>
              <a:t>розслідування</a:t>
            </a:r>
            <a:r>
              <a:rPr lang="ru-RU" dirty="0"/>
              <a:t>. </a:t>
            </a:r>
            <a:r>
              <a:rPr lang="ru-RU" dirty="0" err="1"/>
              <a:t>Остаточний</a:t>
            </a:r>
            <a:r>
              <a:rPr lang="ru-RU" dirty="0"/>
              <a:t> </a:t>
            </a:r>
            <a:r>
              <a:rPr lang="ru-RU" dirty="0" err="1"/>
              <a:t>діагноз</a:t>
            </a:r>
            <a:r>
              <a:rPr lang="ru-RU" dirty="0"/>
              <a:t> </a:t>
            </a:r>
            <a:r>
              <a:rPr lang="ru-RU" dirty="0" err="1"/>
              <a:t>хронічного</a:t>
            </a:r>
            <a:r>
              <a:rPr lang="ru-RU" dirty="0"/>
              <a:t> </a:t>
            </a:r>
            <a:r>
              <a:rPr lang="ru-RU" dirty="0" err="1"/>
              <a:t>профзахворювання</a:t>
            </a:r>
            <a:r>
              <a:rPr lang="ru-RU" dirty="0"/>
              <a:t> </a:t>
            </a:r>
            <a:r>
              <a:rPr lang="ru-RU" dirty="0" err="1"/>
              <a:t>виставляється</a:t>
            </a:r>
            <a:r>
              <a:rPr lang="ru-RU" dirty="0"/>
              <a:t> </a:t>
            </a:r>
            <a:r>
              <a:rPr lang="ru-RU" dirty="0" err="1"/>
              <a:t>тільки</a:t>
            </a:r>
            <a:r>
              <a:rPr lang="ru-RU" dirty="0"/>
              <a:t> </a:t>
            </a:r>
            <a:r>
              <a:rPr lang="ru-RU" dirty="0" err="1"/>
              <a:t>після</a:t>
            </a:r>
            <a:r>
              <a:rPr lang="ru-RU" dirty="0"/>
              <a:t> </a:t>
            </a:r>
            <a:r>
              <a:rPr lang="ru-RU" dirty="0" err="1"/>
              <a:t>вивчення</a:t>
            </a:r>
            <a:r>
              <a:rPr lang="ru-RU" dirty="0"/>
              <a:t> </a:t>
            </a:r>
            <a:r>
              <a:rPr lang="ru-RU" dirty="0" err="1"/>
              <a:t>гігієнічних</a:t>
            </a:r>
            <a:r>
              <a:rPr lang="ru-RU" dirty="0"/>
              <a:t> умов на </a:t>
            </a:r>
            <a:r>
              <a:rPr lang="ru-RU" dirty="0" err="1"/>
              <a:t>виробництві</a:t>
            </a:r>
            <a:r>
              <a:rPr lang="ru-RU" dirty="0"/>
              <a:t>.</a:t>
            </a:r>
          </a:p>
        </p:txBody>
      </p:sp>
    </p:spTree>
    <p:extLst>
      <p:ext uri="{BB962C8B-B14F-4D97-AF65-F5344CB8AC3E}">
        <p14:creationId xmlns:p14="http://schemas.microsoft.com/office/powerpoint/2010/main" val="2971778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i="1" u="sng" dirty="0" err="1"/>
              <a:t>Основні</a:t>
            </a:r>
            <a:r>
              <a:rPr lang="ru-RU" b="1" i="1" u="sng" dirty="0"/>
              <a:t> напрямки </a:t>
            </a:r>
            <a:r>
              <a:rPr lang="ru-RU" b="1" i="1" u="sng" dirty="0" err="1"/>
              <a:t>профілактики</a:t>
            </a:r>
            <a:r>
              <a:rPr lang="ru-RU" b="1" i="1" u="sng" dirty="0"/>
              <a:t> </a:t>
            </a:r>
            <a:r>
              <a:rPr lang="ru-RU" b="1" i="1" u="sng" dirty="0" err="1"/>
              <a:t>профзахворювань</a:t>
            </a:r>
            <a:r>
              <a:rPr lang="ru-RU" b="1" i="1" u="sng" dirty="0"/>
              <a:t>.</a:t>
            </a:r>
          </a:p>
          <a:p>
            <a:endParaRPr lang="ru-RU" b="1" i="1" u="sng" dirty="0"/>
          </a:p>
          <a:p>
            <a:r>
              <a:rPr lang="ru-RU" dirty="0"/>
              <a:t>1. </a:t>
            </a:r>
            <a:r>
              <a:rPr lang="ru-RU" b="1" dirty="0"/>
              <a:t>Нормативно-</a:t>
            </a:r>
            <a:r>
              <a:rPr lang="ru-RU" b="1" dirty="0" err="1"/>
              <a:t>законодавчі</a:t>
            </a:r>
            <a:r>
              <a:rPr lang="ru-RU" b="1" dirty="0"/>
              <a:t> заходи</a:t>
            </a:r>
            <a:r>
              <a:rPr lang="ru-RU" dirty="0"/>
              <a:t>: КЗПП (кодекс </a:t>
            </a:r>
            <a:r>
              <a:rPr lang="ru-RU" dirty="0" err="1"/>
              <a:t>законів</a:t>
            </a:r>
            <a:r>
              <a:rPr lang="ru-RU" dirty="0"/>
              <a:t> про </a:t>
            </a:r>
            <a:r>
              <a:rPr lang="ru-RU" dirty="0" err="1"/>
              <a:t>працю</a:t>
            </a:r>
            <a:r>
              <a:rPr lang="ru-RU" dirty="0"/>
              <a:t>), ГОСТ, </a:t>
            </a:r>
            <a:r>
              <a:rPr lang="ru-RU" dirty="0" err="1"/>
              <a:t>СанПіН</a:t>
            </a:r>
            <a:r>
              <a:rPr lang="ru-RU" dirty="0"/>
              <a:t>, </a:t>
            </a:r>
            <a:r>
              <a:rPr lang="ru-RU" dirty="0" err="1"/>
              <a:t>СніП</a:t>
            </a:r>
            <a:r>
              <a:rPr lang="ru-RU" dirty="0"/>
              <a:t> та </a:t>
            </a:r>
            <a:r>
              <a:rPr lang="ru-RU" dirty="0" err="1"/>
              <a:t>ін</a:t>
            </a:r>
            <a:r>
              <a:rPr lang="ru-RU" dirty="0"/>
              <a:t>.</a:t>
            </a:r>
          </a:p>
          <a:p>
            <a:r>
              <a:rPr lang="ru-RU" dirty="0"/>
              <a:t>2. </a:t>
            </a:r>
            <a:r>
              <a:rPr lang="ru-RU" b="1" dirty="0" err="1"/>
              <a:t>Гігієнічні</a:t>
            </a:r>
            <a:r>
              <a:rPr lang="ru-RU" b="1" dirty="0"/>
              <a:t> заходи</a:t>
            </a:r>
            <a:r>
              <a:rPr lang="ru-RU" dirty="0"/>
              <a:t>: </a:t>
            </a:r>
            <a:r>
              <a:rPr lang="ru-RU" dirty="0" err="1"/>
              <a:t>попереджувальний</a:t>
            </a:r>
            <a:r>
              <a:rPr lang="ru-RU" dirty="0"/>
              <a:t> та </a:t>
            </a:r>
            <a:r>
              <a:rPr lang="ru-RU" dirty="0" err="1"/>
              <a:t>поточний</a:t>
            </a:r>
            <a:r>
              <a:rPr lang="ru-RU" dirty="0"/>
              <a:t> </a:t>
            </a:r>
            <a:r>
              <a:rPr lang="ru-RU" dirty="0" err="1"/>
              <a:t>санітарні</a:t>
            </a:r>
            <a:r>
              <a:rPr lang="ru-RU" dirty="0"/>
              <a:t> </a:t>
            </a:r>
            <a:r>
              <a:rPr lang="ru-RU" dirty="0" err="1"/>
              <a:t>нагляди</a:t>
            </a:r>
            <a:r>
              <a:rPr lang="ru-RU" dirty="0"/>
              <a:t>.</a:t>
            </a:r>
          </a:p>
          <a:p>
            <a:r>
              <a:rPr lang="ru-RU" dirty="0"/>
              <a:t>3. </a:t>
            </a:r>
            <a:r>
              <a:rPr lang="ru-RU" b="1" dirty="0"/>
              <a:t>Медико-</a:t>
            </a:r>
            <a:r>
              <a:rPr lang="ru-RU" b="1" dirty="0" err="1"/>
              <a:t>профілактичні</a:t>
            </a:r>
            <a:r>
              <a:rPr lang="ru-RU" b="1" dirty="0"/>
              <a:t> заходи</a:t>
            </a:r>
            <a:r>
              <a:rPr lang="ru-RU" dirty="0"/>
              <a:t>: </a:t>
            </a:r>
            <a:r>
              <a:rPr lang="ru-RU" dirty="0" err="1"/>
              <a:t>попередні</a:t>
            </a:r>
            <a:r>
              <a:rPr lang="ru-RU" dirty="0"/>
              <a:t> та </a:t>
            </a:r>
            <a:r>
              <a:rPr lang="ru-RU" dirty="0" err="1"/>
              <a:t>періодичні</a:t>
            </a:r>
            <a:r>
              <a:rPr lang="ru-RU" dirty="0"/>
              <a:t> </a:t>
            </a:r>
            <a:r>
              <a:rPr lang="ru-RU" dirty="0" err="1"/>
              <a:t>медогляди</a:t>
            </a:r>
            <a:r>
              <a:rPr lang="ru-RU" dirty="0"/>
              <a:t>, </a:t>
            </a:r>
            <a:r>
              <a:rPr lang="ru-RU" dirty="0" err="1"/>
              <a:t>лікувально-профілактичне</a:t>
            </a:r>
            <a:r>
              <a:rPr lang="ru-RU" dirty="0"/>
              <a:t> </a:t>
            </a:r>
            <a:r>
              <a:rPr lang="ru-RU" dirty="0" err="1"/>
              <a:t>харчування</a:t>
            </a:r>
            <a:r>
              <a:rPr lang="ru-RU" dirty="0"/>
              <a:t>.</a:t>
            </a:r>
          </a:p>
          <a:p>
            <a:r>
              <a:rPr lang="ru-RU" dirty="0"/>
              <a:t>4. </a:t>
            </a:r>
            <a:r>
              <a:rPr lang="ru-RU" b="1" dirty="0" err="1"/>
              <a:t>Санітарне</a:t>
            </a:r>
            <a:r>
              <a:rPr lang="ru-RU" b="1" dirty="0"/>
              <a:t> </a:t>
            </a:r>
            <a:r>
              <a:rPr lang="ru-RU" b="1" dirty="0" err="1"/>
              <a:t>просвітництво</a:t>
            </a:r>
            <a:r>
              <a:rPr lang="ru-RU" b="1" dirty="0"/>
              <a:t> </a:t>
            </a:r>
            <a:r>
              <a:rPr lang="ru-RU" b="1" dirty="0" err="1"/>
              <a:t>працівників</a:t>
            </a:r>
            <a:r>
              <a:rPr lang="ru-RU" b="1" dirty="0"/>
              <a:t> </a:t>
            </a:r>
            <a:r>
              <a:rPr lang="ru-RU" dirty="0"/>
              <a:t>про </a:t>
            </a:r>
            <a:r>
              <a:rPr lang="ru-RU" dirty="0" err="1"/>
              <a:t>шкідливі</a:t>
            </a:r>
            <a:r>
              <a:rPr lang="ru-RU" dirty="0"/>
              <a:t> та </a:t>
            </a:r>
            <a:r>
              <a:rPr lang="ru-RU" dirty="0" err="1"/>
              <a:t>небезпечні</a:t>
            </a:r>
            <a:r>
              <a:rPr lang="ru-RU" dirty="0"/>
              <a:t> </a:t>
            </a:r>
            <a:r>
              <a:rPr lang="ru-RU" dirty="0" err="1"/>
              <a:t>професійні</a:t>
            </a:r>
            <a:r>
              <a:rPr lang="ru-RU" dirty="0"/>
              <a:t> </a:t>
            </a:r>
            <a:r>
              <a:rPr lang="ru-RU" dirty="0" err="1"/>
              <a:t>фактори</a:t>
            </a:r>
            <a:r>
              <a:rPr lang="ru-RU" dirty="0"/>
              <a:t>, </a:t>
            </a:r>
            <a:r>
              <a:rPr lang="ru-RU" dirty="0" err="1"/>
              <a:t>навчання</a:t>
            </a:r>
            <a:r>
              <a:rPr lang="ru-RU" dirty="0"/>
              <a:t> </a:t>
            </a:r>
            <a:r>
              <a:rPr lang="ru-RU" dirty="0" err="1"/>
              <a:t>техніці</a:t>
            </a:r>
            <a:r>
              <a:rPr lang="ru-RU" dirty="0"/>
              <a:t> </a:t>
            </a:r>
            <a:r>
              <a:rPr lang="ru-RU" dirty="0" err="1"/>
              <a:t>безпеки</a:t>
            </a:r>
            <a:r>
              <a:rPr lang="ru-RU" dirty="0"/>
              <a:t>.</a:t>
            </a:r>
          </a:p>
          <a:p>
            <a:r>
              <a:rPr lang="ru-RU" dirty="0"/>
              <a:t>5. </a:t>
            </a:r>
            <a:r>
              <a:rPr lang="ru-RU" b="1" dirty="0" err="1"/>
              <a:t>Технологічні</a:t>
            </a:r>
            <a:r>
              <a:rPr lang="ru-RU" b="1" dirty="0"/>
              <a:t> заходи </a:t>
            </a:r>
            <a:r>
              <a:rPr lang="ru-RU" dirty="0"/>
              <a:t>по </a:t>
            </a:r>
            <a:r>
              <a:rPr lang="ru-RU" dirty="0" err="1"/>
              <a:t>зниженню</a:t>
            </a:r>
            <a:r>
              <a:rPr lang="ru-RU" dirty="0"/>
              <a:t> </a:t>
            </a:r>
            <a:r>
              <a:rPr lang="ru-RU" dirty="0" err="1"/>
              <a:t>або</a:t>
            </a:r>
            <a:r>
              <a:rPr lang="ru-RU" dirty="0"/>
              <a:t> </a:t>
            </a:r>
            <a:r>
              <a:rPr lang="ru-RU" dirty="0" err="1"/>
              <a:t>усуненню</a:t>
            </a:r>
            <a:r>
              <a:rPr lang="ru-RU" dirty="0"/>
              <a:t> </a:t>
            </a:r>
            <a:r>
              <a:rPr lang="ru-RU" dirty="0" err="1"/>
              <a:t>профшкідливостей</a:t>
            </a:r>
            <a:r>
              <a:rPr lang="ru-RU" dirty="0"/>
              <a:t>.</a:t>
            </a:r>
          </a:p>
          <a:p>
            <a:r>
              <a:rPr lang="ru-RU" dirty="0"/>
              <a:t>6. </a:t>
            </a:r>
            <a:r>
              <a:rPr lang="ru-RU" b="1" dirty="0" err="1"/>
              <a:t>Індивідуальні</a:t>
            </a:r>
            <a:r>
              <a:rPr lang="ru-RU" b="1" dirty="0"/>
              <a:t> </a:t>
            </a:r>
            <a:r>
              <a:rPr lang="ru-RU" b="1" dirty="0" err="1"/>
              <a:t>засоби</a:t>
            </a:r>
            <a:r>
              <a:rPr lang="ru-RU" b="1" dirty="0"/>
              <a:t> </a:t>
            </a:r>
            <a:r>
              <a:rPr lang="ru-RU" b="1" dirty="0" err="1"/>
              <a:t>захисту</a:t>
            </a:r>
            <a:r>
              <a:rPr lang="ru-RU" dirty="0"/>
              <a:t>.</a:t>
            </a:r>
          </a:p>
        </p:txBody>
      </p:sp>
    </p:spTree>
    <p:extLst>
      <p:ext uri="{BB962C8B-B14F-4D97-AF65-F5344CB8AC3E}">
        <p14:creationId xmlns:p14="http://schemas.microsoft.com/office/powerpoint/2010/main" val="42299780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0"/>
            <a:ext cx="8911687" cy="1280890"/>
          </a:xfrm>
        </p:spPr>
        <p:txBody>
          <a:bodyPr>
            <a:normAutofit/>
          </a:bodyPr>
          <a:lstStyle/>
          <a:p>
            <a:r>
              <a:rPr lang="ru-RU" sz="2400" dirty="0" err="1"/>
              <a:t>Внутрішньолікарняна</a:t>
            </a:r>
            <a:r>
              <a:rPr lang="ru-RU" sz="2400" dirty="0"/>
              <a:t> </a:t>
            </a:r>
            <a:r>
              <a:rPr lang="ru-RU" sz="2400" dirty="0" err="1"/>
              <a:t>інфекція</a:t>
            </a:r>
            <a:r>
              <a:rPr lang="ru-RU" sz="2400" dirty="0"/>
              <a:t>, причини </a:t>
            </a:r>
            <a:r>
              <a:rPr lang="ru-RU" sz="2400" dirty="0" err="1"/>
              <a:t>виникнення</a:t>
            </a:r>
            <a:r>
              <a:rPr lang="ru-RU" sz="2400" dirty="0"/>
              <a:t> та </a:t>
            </a:r>
            <a:r>
              <a:rPr lang="ru-RU" sz="2400" dirty="0" err="1"/>
              <a:t>профілактика</a:t>
            </a:r>
            <a:endParaRPr lang="ru-RU" sz="2400" dirty="0"/>
          </a:p>
        </p:txBody>
      </p:sp>
      <p:sp>
        <p:nvSpPr>
          <p:cNvPr id="3" name="Объект 2"/>
          <p:cNvSpPr>
            <a:spLocks noGrp="1"/>
          </p:cNvSpPr>
          <p:nvPr>
            <p:ph idx="1"/>
          </p:nvPr>
        </p:nvSpPr>
        <p:spPr>
          <a:xfrm>
            <a:off x="2592924" y="1068946"/>
            <a:ext cx="7890479" cy="5789054"/>
          </a:xfrm>
        </p:spPr>
        <p:txBody>
          <a:bodyPr>
            <a:normAutofit/>
          </a:bodyPr>
          <a:lstStyle/>
          <a:p>
            <a:r>
              <a:rPr lang="ru-RU" b="1" i="1" u="sng" dirty="0" err="1"/>
              <a:t>Внутрішньолікарняна</a:t>
            </a:r>
            <a:r>
              <a:rPr lang="ru-RU" b="1" i="1" u="sng" dirty="0"/>
              <a:t> </a:t>
            </a:r>
            <a:r>
              <a:rPr lang="ru-RU" b="1" i="1" u="sng" dirty="0" err="1"/>
              <a:t>інфекція</a:t>
            </a:r>
            <a:r>
              <a:rPr lang="ru-RU" b="1" i="1" u="sng" dirty="0"/>
              <a:t> </a:t>
            </a:r>
            <a:r>
              <a:rPr lang="ru-RU" dirty="0"/>
              <a:t>– </a:t>
            </a:r>
            <a:r>
              <a:rPr lang="ru-RU" dirty="0" err="1"/>
              <a:t>це</a:t>
            </a:r>
            <a:r>
              <a:rPr lang="ru-RU" dirty="0"/>
              <a:t> будь-яке </a:t>
            </a:r>
            <a:r>
              <a:rPr lang="ru-RU" dirty="0" err="1"/>
              <a:t>клінічно</a:t>
            </a:r>
            <a:r>
              <a:rPr lang="ru-RU" dirty="0"/>
              <a:t> </a:t>
            </a:r>
            <a:r>
              <a:rPr lang="ru-RU" dirty="0" err="1"/>
              <a:t>виражене</a:t>
            </a:r>
            <a:r>
              <a:rPr lang="ru-RU" dirty="0"/>
              <a:t> </a:t>
            </a:r>
            <a:r>
              <a:rPr lang="ru-RU" dirty="0" err="1"/>
              <a:t>захворювання</a:t>
            </a:r>
            <a:r>
              <a:rPr lang="ru-RU" dirty="0"/>
              <a:t> </a:t>
            </a:r>
            <a:r>
              <a:rPr lang="ru-RU" dirty="0" err="1"/>
              <a:t>мікробної</a:t>
            </a:r>
            <a:r>
              <a:rPr lang="ru-RU" dirty="0"/>
              <a:t> </a:t>
            </a:r>
            <a:r>
              <a:rPr lang="ru-RU" dirty="0" err="1"/>
              <a:t>етіології</a:t>
            </a:r>
            <a:r>
              <a:rPr lang="ru-RU" dirty="0"/>
              <a:t>, яке </a:t>
            </a:r>
            <a:r>
              <a:rPr lang="ru-RU" dirty="0" err="1"/>
              <a:t>вражає</a:t>
            </a:r>
            <a:r>
              <a:rPr lang="ru-RU" dirty="0"/>
              <a:t> хворого </a:t>
            </a:r>
            <a:r>
              <a:rPr lang="ru-RU" dirty="0" err="1"/>
              <a:t>під</a:t>
            </a:r>
            <a:r>
              <a:rPr lang="ru-RU" dirty="0"/>
              <a:t> час </a:t>
            </a:r>
            <a:r>
              <a:rPr lang="ru-RU" dirty="0" err="1"/>
              <a:t>госпіталізації</a:t>
            </a:r>
            <a:r>
              <a:rPr lang="ru-RU" dirty="0"/>
              <a:t> </a:t>
            </a:r>
            <a:r>
              <a:rPr lang="ru-RU" dirty="0" err="1"/>
              <a:t>або</a:t>
            </a:r>
            <a:r>
              <a:rPr lang="ru-RU" dirty="0"/>
              <a:t> </a:t>
            </a:r>
            <a:r>
              <a:rPr lang="ru-RU" dirty="0" err="1"/>
              <a:t>відвідування</a:t>
            </a:r>
            <a:r>
              <a:rPr lang="ru-RU" dirty="0"/>
              <a:t> </a:t>
            </a:r>
            <a:r>
              <a:rPr lang="ru-RU" dirty="0" err="1"/>
              <a:t>лікувальних</a:t>
            </a:r>
            <a:r>
              <a:rPr lang="ru-RU" dirty="0"/>
              <a:t> </a:t>
            </a:r>
            <a:r>
              <a:rPr lang="ru-RU" dirty="0" err="1"/>
              <a:t>установ</a:t>
            </a:r>
            <a:r>
              <a:rPr lang="ru-RU" dirty="0"/>
              <a:t>, а </a:t>
            </a:r>
            <a:r>
              <a:rPr lang="ru-RU" dirty="0" err="1"/>
              <a:t>також</a:t>
            </a:r>
            <a:r>
              <a:rPr lang="ru-RU" dirty="0"/>
              <a:t> медперсонал в </a:t>
            </a:r>
            <a:r>
              <a:rPr lang="ru-RU" dirty="0" err="1"/>
              <a:t>процесі</a:t>
            </a:r>
            <a:r>
              <a:rPr lang="ru-RU" dirty="0"/>
              <a:t> </a:t>
            </a:r>
            <a:r>
              <a:rPr lang="ru-RU" dirty="0" err="1"/>
              <a:t>його</a:t>
            </a:r>
            <a:r>
              <a:rPr lang="ru-RU" dirty="0"/>
              <a:t> </a:t>
            </a:r>
            <a:r>
              <a:rPr lang="ru-RU" dirty="0" err="1"/>
              <a:t>професійної</a:t>
            </a:r>
            <a:r>
              <a:rPr lang="ru-RU" dirty="0"/>
              <a:t> </a:t>
            </a:r>
            <a:r>
              <a:rPr lang="ru-RU" dirty="0" err="1"/>
              <a:t>діяльності</a:t>
            </a:r>
            <a:r>
              <a:rPr lang="ru-RU" dirty="0"/>
              <a:t>, </a:t>
            </a:r>
            <a:r>
              <a:rPr lang="ru-RU" dirty="0" err="1"/>
              <a:t>незалежно</a:t>
            </a:r>
            <a:r>
              <a:rPr lang="ru-RU" dirty="0"/>
              <a:t> </a:t>
            </a:r>
            <a:r>
              <a:rPr lang="ru-RU" dirty="0" err="1"/>
              <a:t>від</a:t>
            </a:r>
            <a:r>
              <a:rPr lang="ru-RU" dirty="0"/>
              <a:t> того, </a:t>
            </a:r>
            <a:r>
              <a:rPr lang="ru-RU" dirty="0" err="1"/>
              <a:t>виявляються</a:t>
            </a:r>
            <a:r>
              <a:rPr lang="ru-RU" dirty="0"/>
              <a:t> </a:t>
            </a:r>
            <a:r>
              <a:rPr lang="ru-RU" dirty="0" err="1"/>
              <a:t>чи</a:t>
            </a:r>
            <a:r>
              <a:rPr lang="ru-RU" dirty="0"/>
              <a:t> не </a:t>
            </a:r>
            <a:r>
              <a:rPr lang="ru-RU" dirty="0" err="1"/>
              <a:t>виявляються</a:t>
            </a:r>
            <a:r>
              <a:rPr lang="ru-RU" dirty="0"/>
              <a:t> </a:t>
            </a:r>
            <a:r>
              <a:rPr lang="ru-RU" dirty="0" err="1"/>
              <a:t>симптоми</a:t>
            </a:r>
            <a:r>
              <a:rPr lang="ru-RU" dirty="0"/>
              <a:t> </a:t>
            </a:r>
            <a:r>
              <a:rPr lang="ru-RU" dirty="0" err="1"/>
              <a:t>цього</a:t>
            </a:r>
            <a:r>
              <a:rPr lang="ru-RU" dirty="0"/>
              <a:t> </a:t>
            </a:r>
            <a:r>
              <a:rPr lang="ru-RU" dirty="0" err="1"/>
              <a:t>захворювання</a:t>
            </a:r>
            <a:r>
              <a:rPr lang="ru-RU" dirty="0"/>
              <a:t> </a:t>
            </a:r>
            <a:r>
              <a:rPr lang="ru-RU" dirty="0" err="1"/>
              <a:t>під</a:t>
            </a:r>
            <a:r>
              <a:rPr lang="ru-RU" dirty="0"/>
              <a:t> час </a:t>
            </a:r>
            <a:r>
              <a:rPr lang="ru-RU" dirty="0" err="1"/>
              <a:t>знаходження</a:t>
            </a:r>
            <a:r>
              <a:rPr lang="ru-RU" dirty="0"/>
              <a:t> </a:t>
            </a:r>
            <a:r>
              <a:rPr lang="ru-RU" dirty="0" err="1"/>
              <a:t>даних</a:t>
            </a:r>
            <a:r>
              <a:rPr lang="ru-RU" dirty="0"/>
              <a:t> </a:t>
            </a:r>
            <a:r>
              <a:rPr lang="ru-RU" dirty="0" err="1"/>
              <a:t>осіб</a:t>
            </a:r>
            <a:r>
              <a:rPr lang="ru-RU" dirty="0"/>
              <a:t> в </a:t>
            </a:r>
            <a:r>
              <a:rPr lang="ru-RU" dirty="0" err="1"/>
              <a:t>лікувальному</a:t>
            </a:r>
            <a:r>
              <a:rPr lang="ru-RU" dirty="0"/>
              <a:t> </a:t>
            </a:r>
            <a:r>
              <a:rPr lang="ru-RU" dirty="0" err="1"/>
              <a:t>закладі</a:t>
            </a:r>
            <a:r>
              <a:rPr lang="ru-RU" dirty="0"/>
              <a:t> (до 3-х </a:t>
            </a:r>
            <a:r>
              <a:rPr lang="ru-RU" dirty="0" err="1"/>
              <a:t>днів</a:t>
            </a:r>
            <a:r>
              <a:rPr lang="ru-RU" dirty="0"/>
              <a:t> </a:t>
            </a:r>
            <a:r>
              <a:rPr lang="ru-RU" dirty="0" err="1"/>
              <a:t>після</a:t>
            </a:r>
            <a:r>
              <a:rPr lang="ru-RU" dirty="0"/>
              <a:t> </a:t>
            </a:r>
            <a:r>
              <a:rPr lang="ru-RU" dirty="0" err="1"/>
              <a:t>виписки</a:t>
            </a:r>
            <a:r>
              <a:rPr lang="ru-RU" dirty="0"/>
              <a:t> </a:t>
            </a:r>
            <a:r>
              <a:rPr lang="ru-RU" dirty="0" err="1"/>
              <a:t>зі</a:t>
            </a:r>
            <a:r>
              <a:rPr lang="ru-RU" dirty="0"/>
              <a:t> </a:t>
            </a:r>
            <a:r>
              <a:rPr lang="ru-RU" dirty="0" err="1"/>
              <a:t>стаціонару</a:t>
            </a:r>
            <a:r>
              <a:rPr lang="ru-RU" dirty="0"/>
              <a:t>).</a:t>
            </a:r>
          </a:p>
          <a:p>
            <a:endParaRPr lang="ru-RU" dirty="0"/>
          </a:p>
          <a:p>
            <a:r>
              <a:rPr lang="ru-RU" dirty="0" err="1"/>
              <a:t>Всі</a:t>
            </a:r>
            <a:r>
              <a:rPr lang="ru-RU" dirty="0"/>
              <a:t> ЛПЗ, </a:t>
            </a:r>
            <a:r>
              <a:rPr lang="ru-RU" dirty="0" err="1"/>
              <a:t>включаючи</a:t>
            </a:r>
            <a:r>
              <a:rPr lang="ru-RU" dirty="0"/>
              <a:t> </a:t>
            </a:r>
            <a:r>
              <a:rPr lang="ru-RU" dirty="0" err="1"/>
              <a:t>стоматологічні</a:t>
            </a:r>
            <a:r>
              <a:rPr lang="ru-RU" dirty="0"/>
              <a:t> </a:t>
            </a:r>
            <a:r>
              <a:rPr lang="ru-RU" dirty="0" err="1"/>
              <a:t>поліклініки</a:t>
            </a:r>
            <a:r>
              <a:rPr lang="ru-RU" dirty="0"/>
              <a:t>, є </a:t>
            </a:r>
            <a:r>
              <a:rPr lang="ru-RU" dirty="0" err="1"/>
              <a:t>об'єктами</a:t>
            </a:r>
            <a:r>
              <a:rPr lang="ru-RU" dirty="0"/>
              <a:t> </a:t>
            </a:r>
            <a:r>
              <a:rPr lang="ru-RU" dirty="0" err="1"/>
              <a:t>підвищеної</a:t>
            </a:r>
            <a:r>
              <a:rPr lang="ru-RU" dirty="0"/>
              <a:t> </a:t>
            </a:r>
            <a:r>
              <a:rPr lang="ru-RU" dirty="0" err="1"/>
              <a:t>небезпеки</a:t>
            </a:r>
            <a:r>
              <a:rPr lang="ru-RU" dirty="0"/>
              <a:t> </a:t>
            </a:r>
            <a:r>
              <a:rPr lang="ru-RU" dirty="0" err="1"/>
              <a:t>передачі</a:t>
            </a:r>
            <a:r>
              <a:rPr lang="ru-RU" dirty="0"/>
              <a:t> </a:t>
            </a:r>
            <a:r>
              <a:rPr lang="ru-RU" dirty="0" err="1"/>
              <a:t>внутрішньолікарняних</a:t>
            </a:r>
            <a:r>
              <a:rPr lang="ru-RU" dirty="0"/>
              <a:t> </a:t>
            </a:r>
            <a:r>
              <a:rPr lang="ru-RU" dirty="0" err="1"/>
              <a:t>інфекцій</a:t>
            </a:r>
            <a:r>
              <a:rPr lang="ru-RU" dirty="0"/>
              <a:t> (ВЛІ). </a:t>
            </a:r>
          </a:p>
        </p:txBody>
      </p:sp>
    </p:spTree>
    <p:extLst>
      <p:ext uri="{BB962C8B-B14F-4D97-AF65-F5344CB8AC3E}">
        <p14:creationId xmlns:p14="http://schemas.microsoft.com/office/powerpoint/2010/main" val="4094626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34862" y="0"/>
            <a:ext cx="10157137" cy="6858000"/>
          </a:xfrm>
        </p:spPr>
        <p:txBody>
          <a:bodyPr>
            <a:normAutofit/>
          </a:bodyPr>
          <a:lstStyle/>
          <a:p>
            <a:r>
              <a:rPr lang="ru-RU" b="1" dirty="0" err="1"/>
              <a:t>Поширеність</a:t>
            </a:r>
            <a:r>
              <a:rPr lang="ru-RU" b="1" dirty="0"/>
              <a:t> ВЛІ є актуальною проблемою в </a:t>
            </a:r>
            <a:r>
              <a:rPr lang="ru-RU" b="1" dirty="0" err="1"/>
              <a:t>усьому</a:t>
            </a:r>
            <a:r>
              <a:rPr lang="ru-RU" b="1" dirty="0"/>
              <a:t> </a:t>
            </a:r>
            <a:r>
              <a:rPr lang="ru-RU" b="1" dirty="0" err="1"/>
              <a:t>світі</a:t>
            </a:r>
            <a:r>
              <a:rPr lang="ru-RU" b="1" dirty="0"/>
              <a:t> </a:t>
            </a:r>
            <a:r>
              <a:rPr lang="ru-RU" b="1" dirty="0" err="1"/>
              <a:t>внаслідок</a:t>
            </a:r>
            <a:r>
              <a:rPr lang="ru-RU" b="1" dirty="0"/>
              <a:t> </a:t>
            </a:r>
            <a:r>
              <a:rPr lang="ru-RU" b="1" dirty="0" err="1"/>
              <a:t>наступних</a:t>
            </a:r>
            <a:r>
              <a:rPr lang="ru-RU" b="1" dirty="0"/>
              <a:t> причин:</a:t>
            </a:r>
          </a:p>
          <a:p>
            <a:endParaRPr lang="ru-RU" dirty="0"/>
          </a:p>
          <a:p>
            <a:r>
              <a:rPr lang="ru-RU" dirty="0"/>
              <a:t>– </a:t>
            </a:r>
            <a:r>
              <a:rPr lang="ru-RU" dirty="0" err="1"/>
              <a:t>недотримання</a:t>
            </a:r>
            <a:r>
              <a:rPr lang="ru-RU" dirty="0"/>
              <a:t> персоналом правил </a:t>
            </a:r>
            <a:r>
              <a:rPr lang="ru-RU" dirty="0" err="1"/>
              <a:t>особистої</a:t>
            </a:r>
            <a:r>
              <a:rPr lang="ru-RU" dirty="0"/>
              <a:t> </a:t>
            </a:r>
            <a:r>
              <a:rPr lang="ru-RU" dirty="0" err="1"/>
              <a:t>гігієни</a:t>
            </a:r>
            <a:r>
              <a:rPr lang="ru-RU" dirty="0"/>
              <a:t>;</a:t>
            </a:r>
          </a:p>
          <a:p>
            <a:r>
              <a:rPr lang="ru-RU" dirty="0"/>
              <a:t>– </a:t>
            </a:r>
            <a:r>
              <a:rPr lang="ru-RU" dirty="0" err="1"/>
              <a:t>зневага</a:t>
            </a:r>
            <a:r>
              <a:rPr lang="ru-RU" dirty="0"/>
              <a:t> </a:t>
            </a:r>
            <a:r>
              <a:rPr lang="ru-RU" dirty="0" err="1"/>
              <a:t>дезінфекцією</a:t>
            </a:r>
            <a:r>
              <a:rPr lang="ru-RU" dirty="0"/>
              <a:t> </a:t>
            </a:r>
            <a:r>
              <a:rPr lang="ru-RU" dirty="0" err="1"/>
              <a:t>інструментарію</a:t>
            </a:r>
            <a:r>
              <a:rPr lang="ru-RU" dirty="0"/>
              <a:t>;</a:t>
            </a:r>
          </a:p>
          <a:p>
            <a:r>
              <a:rPr lang="ru-RU" dirty="0"/>
              <a:t>– </a:t>
            </a:r>
            <a:r>
              <a:rPr lang="ru-RU" dirty="0" err="1"/>
              <a:t>відсутність</a:t>
            </a:r>
            <a:r>
              <a:rPr lang="ru-RU" dirty="0"/>
              <a:t> </a:t>
            </a:r>
            <a:r>
              <a:rPr lang="ru-RU" dirty="0" err="1"/>
              <a:t>дезінфекції</a:t>
            </a:r>
            <a:r>
              <a:rPr lang="ru-RU" dirty="0"/>
              <a:t> </a:t>
            </a:r>
            <a:r>
              <a:rPr lang="ru-RU" dirty="0" err="1"/>
              <a:t>повітря</a:t>
            </a:r>
            <a:r>
              <a:rPr lang="ru-RU" dirty="0"/>
              <a:t>;</a:t>
            </a:r>
          </a:p>
          <a:p>
            <a:r>
              <a:rPr lang="ru-RU" dirty="0"/>
              <a:t>– </a:t>
            </a:r>
            <a:r>
              <a:rPr lang="ru-RU" dirty="0" err="1"/>
              <a:t>неправильне</a:t>
            </a:r>
            <a:r>
              <a:rPr lang="ru-RU" dirty="0"/>
              <a:t> </a:t>
            </a:r>
            <a:r>
              <a:rPr lang="ru-RU" dirty="0" err="1"/>
              <a:t>застосування</a:t>
            </a:r>
            <a:r>
              <a:rPr lang="ru-RU" dirty="0"/>
              <a:t> </a:t>
            </a:r>
            <a:r>
              <a:rPr lang="ru-RU" dirty="0" err="1"/>
              <a:t>дезінфектантів</a:t>
            </a:r>
            <a:r>
              <a:rPr lang="ru-RU" dirty="0"/>
              <a:t>;</a:t>
            </a:r>
          </a:p>
          <a:p>
            <a:r>
              <a:rPr lang="ru-RU" dirty="0"/>
              <a:t>– </a:t>
            </a:r>
            <a:r>
              <a:rPr lang="ru-RU" dirty="0" err="1"/>
              <a:t>стійкість</a:t>
            </a:r>
            <a:r>
              <a:rPr lang="ru-RU" dirty="0"/>
              <a:t> </a:t>
            </a:r>
            <a:r>
              <a:rPr lang="ru-RU" dirty="0" err="1"/>
              <a:t>мікрофлори</a:t>
            </a:r>
            <a:r>
              <a:rPr lang="ru-RU" dirty="0"/>
              <a:t> до </a:t>
            </a:r>
            <a:r>
              <a:rPr lang="ru-RU" dirty="0" err="1"/>
              <a:t>дезінфектантів</a:t>
            </a:r>
            <a:r>
              <a:rPr lang="ru-RU" dirty="0"/>
              <a:t> та </a:t>
            </a:r>
            <a:r>
              <a:rPr lang="ru-RU" dirty="0" err="1"/>
              <a:t>антибіотиків</a:t>
            </a:r>
            <a:r>
              <a:rPr lang="ru-RU" dirty="0"/>
              <a:t>;</a:t>
            </a:r>
          </a:p>
          <a:p>
            <a:r>
              <a:rPr lang="ru-RU" dirty="0"/>
              <a:t>– </a:t>
            </a:r>
            <a:r>
              <a:rPr lang="ru-RU" dirty="0" err="1"/>
              <a:t>використання</a:t>
            </a:r>
            <a:r>
              <a:rPr lang="ru-RU" dirty="0"/>
              <a:t> </a:t>
            </a:r>
            <a:r>
              <a:rPr lang="ru-RU" dirty="0" err="1"/>
              <a:t>несвіжої</a:t>
            </a:r>
            <a:r>
              <a:rPr lang="ru-RU" dirty="0"/>
              <a:t> </a:t>
            </a:r>
            <a:r>
              <a:rPr lang="ru-RU" dirty="0" err="1"/>
              <a:t>дистильованої</a:t>
            </a:r>
            <a:r>
              <a:rPr lang="ru-RU" dirty="0"/>
              <a:t> води;</a:t>
            </a:r>
          </a:p>
          <a:p>
            <a:r>
              <a:rPr lang="ru-RU" dirty="0"/>
              <a:t>– </a:t>
            </a:r>
            <a:r>
              <a:rPr lang="ru-RU" dirty="0" err="1"/>
              <a:t>несвоєчасна</a:t>
            </a:r>
            <a:r>
              <a:rPr lang="ru-RU" dirty="0"/>
              <a:t> </a:t>
            </a:r>
            <a:r>
              <a:rPr lang="ru-RU" dirty="0" err="1"/>
              <a:t>зміна</a:t>
            </a:r>
            <a:r>
              <a:rPr lang="ru-RU" dirty="0"/>
              <a:t> </a:t>
            </a:r>
            <a:r>
              <a:rPr lang="ru-RU" dirty="0" err="1"/>
              <a:t>спецодягу</a:t>
            </a:r>
            <a:r>
              <a:rPr lang="ru-RU" dirty="0"/>
              <a:t> та </a:t>
            </a:r>
            <a:r>
              <a:rPr lang="ru-RU" dirty="0" err="1"/>
              <a:t>індивідуальних</a:t>
            </a:r>
            <a:r>
              <a:rPr lang="ru-RU" dirty="0"/>
              <a:t> </a:t>
            </a:r>
            <a:r>
              <a:rPr lang="ru-RU" dirty="0" err="1"/>
              <a:t>рушників</a:t>
            </a:r>
            <a:r>
              <a:rPr lang="ru-RU" dirty="0"/>
              <a:t>;</a:t>
            </a:r>
          </a:p>
          <a:p>
            <a:r>
              <a:rPr lang="ru-RU" dirty="0"/>
              <a:t>– </a:t>
            </a:r>
            <a:r>
              <a:rPr lang="ru-RU" dirty="0" err="1"/>
              <a:t>відсутність</a:t>
            </a:r>
            <a:r>
              <a:rPr lang="ru-RU" dirty="0"/>
              <a:t> </a:t>
            </a:r>
            <a:r>
              <a:rPr lang="ru-RU" dirty="0" err="1"/>
              <a:t>засобів</a:t>
            </a:r>
            <a:r>
              <a:rPr lang="ru-RU" dirty="0"/>
              <a:t> </a:t>
            </a:r>
            <a:r>
              <a:rPr lang="ru-RU" dirty="0" err="1"/>
              <a:t>індивідуального</a:t>
            </a:r>
            <a:r>
              <a:rPr lang="ru-RU" dirty="0"/>
              <a:t> </a:t>
            </a:r>
            <a:r>
              <a:rPr lang="ru-RU" dirty="0" err="1"/>
              <a:t>захисту</a:t>
            </a:r>
            <a:r>
              <a:rPr lang="ru-RU" dirty="0"/>
              <a:t> (маски, </a:t>
            </a:r>
            <a:r>
              <a:rPr lang="ru-RU" dirty="0" err="1"/>
              <a:t>респіратори</a:t>
            </a:r>
            <a:r>
              <a:rPr lang="ru-RU" dirty="0"/>
              <a:t>, рукавички, </a:t>
            </a:r>
            <a:r>
              <a:rPr lang="ru-RU" dirty="0" err="1"/>
              <a:t>окуляри</a:t>
            </a:r>
            <a:r>
              <a:rPr lang="ru-RU" dirty="0"/>
              <a:t>) </a:t>
            </a:r>
            <a:r>
              <a:rPr lang="ru-RU" dirty="0" err="1"/>
              <a:t>або</a:t>
            </a:r>
            <a:r>
              <a:rPr lang="ru-RU" dirty="0"/>
              <a:t> </a:t>
            </a:r>
            <a:r>
              <a:rPr lang="ru-RU" dirty="0" err="1"/>
              <a:t>неправильне</a:t>
            </a:r>
            <a:r>
              <a:rPr lang="ru-RU" dirty="0"/>
              <a:t> </a:t>
            </a:r>
            <a:r>
              <a:rPr lang="ru-RU" dirty="0" err="1"/>
              <a:t>їх</a:t>
            </a:r>
            <a:r>
              <a:rPr lang="ru-RU" dirty="0"/>
              <a:t> </a:t>
            </a:r>
            <a:r>
              <a:rPr lang="ru-RU" dirty="0" err="1"/>
              <a:t>застосування</a:t>
            </a:r>
            <a:r>
              <a:rPr lang="ru-RU" dirty="0"/>
              <a:t>;</a:t>
            </a:r>
          </a:p>
          <a:p>
            <a:r>
              <a:rPr lang="ru-RU" dirty="0"/>
              <a:t>– </a:t>
            </a:r>
            <a:r>
              <a:rPr lang="ru-RU" dirty="0" err="1"/>
              <a:t>відсутність</a:t>
            </a:r>
            <a:r>
              <a:rPr lang="ru-RU" dirty="0"/>
              <a:t> </a:t>
            </a:r>
            <a:r>
              <a:rPr lang="ru-RU" dirty="0" err="1"/>
              <a:t>постійного</a:t>
            </a:r>
            <a:r>
              <a:rPr lang="ru-RU" dirty="0"/>
              <a:t> </a:t>
            </a:r>
            <a:r>
              <a:rPr lang="ru-RU" dirty="0" err="1"/>
              <a:t>адміністративного</a:t>
            </a:r>
            <a:r>
              <a:rPr lang="ru-RU" dirty="0"/>
              <a:t> контролю в ЛПЗ за </a:t>
            </a:r>
            <a:r>
              <a:rPr lang="ru-RU" dirty="0" err="1"/>
              <a:t>якістю</a:t>
            </a:r>
            <a:r>
              <a:rPr lang="ru-RU" dirty="0"/>
              <a:t> </a:t>
            </a:r>
            <a:r>
              <a:rPr lang="ru-RU" dirty="0" err="1"/>
              <a:t>проведених</a:t>
            </a:r>
            <a:r>
              <a:rPr lang="ru-RU" dirty="0"/>
              <a:t> </a:t>
            </a:r>
            <a:r>
              <a:rPr lang="ru-RU" dirty="0" err="1"/>
              <a:t>протиепідемічних</a:t>
            </a:r>
            <a:r>
              <a:rPr lang="ru-RU" dirty="0"/>
              <a:t> </a:t>
            </a:r>
            <a:r>
              <a:rPr lang="ru-RU" dirty="0" err="1"/>
              <a:t>заходів</a:t>
            </a:r>
            <a:r>
              <a:rPr lang="ru-RU" dirty="0"/>
              <a:t> (</a:t>
            </a:r>
            <a:r>
              <a:rPr lang="ru-RU" dirty="0" err="1"/>
              <a:t>мийка</a:t>
            </a:r>
            <a:r>
              <a:rPr lang="ru-RU" dirty="0"/>
              <a:t>, </a:t>
            </a:r>
            <a:r>
              <a:rPr lang="ru-RU" dirty="0" err="1"/>
              <a:t>передстерилізаційне</a:t>
            </a:r>
            <a:r>
              <a:rPr lang="ru-RU" dirty="0"/>
              <a:t> </a:t>
            </a:r>
            <a:r>
              <a:rPr lang="ru-RU" dirty="0" err="1"/>
              <a:t>очищення</a:t>
            </a:r>
            <a:r>
              <a:rPr lang="ru-RU" dirty="0"/>
              <a:t>, </a:t>
            </a:r>
            <a:r>
              <a:rPr lang="ru-RU" dirty="0" err="1"/>
              <a:t>дезінфекція</a:t>
            </a:r>
            <a:r>
              <a:rPr lang="ru-RU" dirty="0"/>
              <a:t> </a:t>
            </a:r>
            <a:r>
              <a:rPr lang="ru-RU" dirty="0" err="1"/>
              <a:t>інструментарію</a:t>
            </a:r>
            <a:r>
              <a:rPr lang="ru-RU" dirty="0"/>
              <a:t>).</a:t>
            </a:r>
          </a:p>
        </p:txBody>
      </p:sp>
    </p:spTree>
    <p:extLst>
      <p:ext uri="{BB962C8B-B14F-4D97-AF65-F5344CB8AC3E}">
        <p14:creationId xmlns:p14="http://schemas.microsoft.com/office/powerpoint/2010/main" val="2195179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0"/>
            <a:ext cx="8911687" cy="1210614"/>
          </a:xfrm>
        </p:spPr>
        <p:txBody>
          <a:bodyPr/>
          <a:lstStyle/>
          <a:p>
            <a:r>
              <a:rPr lang="ru-RU" dirty="0" err="1"/>
              <a:t>Небезпека</a:t>
            </a:r>
            <a:r>
              <a:rPr lang="ru-RU" dirty="0"/>
              <a:t> </a:t>
            </a:r>
            <a:r>
              <a:rPr lang="ru-RU" dirty="0" err="1"/>
              <a:t>внутрішньолікарняної</a:t>
            </a:r>
            <a:r>
              <a:rPr lang="ru-RU" dirty="0"/>
              <a:t> </a:t>
            </a:r>
            <a:r>
              <a:rPr lang="ru-RU" dirty="0" err="1"/>
              <a:t>інфекції</a:t>
            </a:r>
            <a:r>
              <a:rPr lang="ru-RU" dirty="0"/>
              <a:t>:</a:t>
            </a:r>
          </a:p>
        </p:txBody>
      </p:sp>
      <p:sp>
        <p:nvSpPr>
          <p:cNvPr id="3" name="Объект 2"/>
          <p:cNvSpPr>
            <a:spLocks noGrp="1"/>
          </p:cNvSpPr>
          <p:nvPr>
            <p:ph idx="1"/>
          </p:nvPr>
        </p:nvSpPr>
        <p:spPr>
          <a:xfrm>
            <a:off x="2592924" y="1210614"/>
            <a:ext cx="8911687" cy="5647386"/>
          </a:xfrm>
        </p:spPr>
        <p:txBody>
          <a:bodyPr>
            <a:normAutofit fontScale="92500" lnSpcReduction="10000"/>
          </a:bodyPr>
          <a:lstStyle/>
          <a:p>
            <a:r>
              <a:rPr lang="ru-RU" dirty="0"/>
              <a:t>1) </a:t>
            </a:r>
            <a:r>
              <a:rPr lang="ru-RU" b="1" i="1" dirty="0"/>
              <a:t>для хворого</a:t>
            </a:r>
            <a:r>
              <a:rPr lang="ru-RU" dirty="0"/>
              <a:t>:</a:t>
            </a:r>
          </a:p>
          <a:p>
            <a:r>
              <a:rPr lang="ru-RU" dirty="0"/>
              <a:t>– </a:t>
            </a:r>
            <a:r>
              <a:rPr lang="ru-RU" dirty="0" err="1"/>
              <a:t>обтяжується</a:t>
            </a:r>
            <a:r>
              <a:rPr lang="ru-RU" dirty="0"/>
              <a:t> </a:t>
            </a:r>
            <a:r>
              <a:rPr lang="ru-RU" dirty="0" err="1"/>
              <a:t>перебіг</a:t>
            </a:r>
            <a:r>
              <a:rPr lang="ru-RU" dirty="0"/>
              <a:t> основного </a:t>
            </a:r>
            <a:r>
              <a:rPr lang="ru-RU" dirty="0" err="1"/>
              <a:t>захворювання</a:t>
            </a:r>
            <a:r>
              <a:rPr lang="ru-RU" dirty="0"/>
              <a:t>;</a:t>
            </a:r>
          </a:p>
          <a:p>
            <a:r>
              <a:rPr lang="ru-RU" dirty="0"/>
              <a:t>– </a:t>
            </a:r>
            <a:r>
              <a:rPr lang="ru-RU" dirty="0" err="1"/>
              <a:t>летальність</a:t>
            </a:r>
            <a:r>
              <a:rPr lang="ru-RU" dirty="0"/>
              <a:t> при </a:t>
            </a:r>
            <a:r>
              <a:rPr lang="ru-RU" dirty="0" err="1"/>
              <a:t>генералізованій</a:t>
            </a:r>
            <a:r>
              <a:rPr lang="ru-RU" dirty="0"/>
              <a:t> </a:t>
            </a:r>
            <a:r>
              <a:rPr lang="ru-RU" dirty="0" err="1"/>
              <a:t>формі</a:t>
            </a:r>
            <a:r>
              <a:rPr lang="ru-RU" dirty="0"/>
              <a:t> до 60%;</a:t>
            </a:r>
          </a:p>
          <a:p>
            <a:r>
              <a:rPr lang="ru-RU" dirty="0"/>
              <a:t>2) </a:t>
            </a:r>
            <a:r>
              <a:rPr lang="ru-RU" b="1" i="1" dirty="0"/>
              <a:t>для </a:t>
            </a:r>
            <a:r>
              <a:rPr lang="ru-RU" b="1" i="1" dirty="0" err="1"/>
              <a:t>охорони</a:t>
            </a:r>
            <a:r>
              <a:rPr lang="ru-RU" b="1" i="1" dirty="0"/>
              <a:t> </a:t>
            </a:r>
            <a:r>
              <a:rPr lang="ru-RU" b="1" i="1" dirty="0" err="1"/>
              <a:t>здоров'я</a:t>
            </a:r>
            <a:r>
              <a:rPr lang="ru-RU" b="1" i="1" dirty="0"/>
              <a:t> і </a:t>
            </a:r>
            <a:r>
              <a:rPr lang="ru-RU" b="1" i="1" dirty="0" err="1"/>
              <a:t>держави</a:t>
            </a:r>
            <a:r>
              <a:rPr lang="ru-RU" dirty="0"/>
              <a:t>:</a:t>
            </a:r>
          </a:p>
          <a:p>
            <a:r>
              <a:rPr lang="ru-RU" dirty="0"/>
              <a:t>– </a:t>
            </a:r>
            <a:r>
              <a:rPr lang="ru-RU" dirty="0" err="1"/>
              <a:t>порушення</a:t>
            </a:r>
            <a:r>
              <a:rPr lang="ru-RU" dirty="0"/>
              <a:t> </a:t>
            </a:r>
            <a:r>
              <a:rPr lang="ru-RU" dirty="0" err="1"/>
              <a:t>роботи</a:t>
            </a:r>
            <a:r>
              <a:rPr lang="ru-RU" dirty="0"/>
              <a:t> </a:t>
            </a:r>
            <a:r>
              <a:rPr lang="ru-RU" dirty="0" err="1"/>
              <a:t>стаціонару</a:t>
            </a:r>
            <a:r>
              <a:rPr lang="ru-RU" dirty="0"/>
              <a:t>, аж до </a:t>
            </a:r>
            <a:r>
              <a:rPr lang="ru-RU" dirty="0" err="1"/>
              <a:t>тимчасового</a:t>
            </a:r>
            <a:r>
              <a:rPr lang="ru-RU" dirty="0"/>
              <a:t> </a:t>
            </a:r>
            <a:r>
              <a:rPr lang="ru-RU" dirty="0" err="1"/>
              <a:t>закриття</a:t>
            </a:r>
            <a:r>
              <a:rPr lang="ru-RU" dirty="0"/>
              <a:t>;</a:t>
            </a:r>
          </a:p>
          <a:p>
            <a:r>
              <a:rPr lang="ru-RU" dirty="0"/>
              <a:t>– </a:t>
            </a:r>
            <a:r>
              <a:rPr lang="ru-RU" dirty="0" err="1"/>
              <a:t>збільшення</a:t>
            </a:r>
            <a:r>
              <a:rPr lang="ru-RU" dirty="0"/>
              <a:t> часу </a:t>
            </a:r>
            <a:r>
              <a:rPr lang="ru-RU" dirty="0" err="1"/>
              <a:t>перебування</a:t>
            </a:r>
            <a:r>
              <a:rPr lang="ru-RU" dirty="0"/>
              <a:t> хворого в </a:t>
            </a:r>
            <a:r>
              <a:rPr lang="ru-RU" dirty="0" err="1"/>
              <a:t>стаціонарі</a:t>
            </a:r>
            <a:r>
              <a:rPr lang="ru-RU" dirty="0"/>
              <a:t> (в </a:t>
            </a:r>
            <a:r>
              <a:rPr lang="ru-RU" dirty="0" err="1"/>
              <a:t>середньому</a:t>
            </a:r>
            <a:r>
              <a:rPr lang="ru-RU" dirty="0"/>
              <a:t> один </a:t>
            </a:r>
            <a:r>
              <a:rPr lang="ru-RU" dirty="0" err="1"/>
              <a:t>випадок</a:t>
            </a:r>
            <a:r>
              <a:rPr lang="ru-RU" dirty="0"/>
              <a:t> ВЛІ </a:t>
            </a:r>
            <a:r>
              <a:rPr lang="ru-RU" dirty="0" err="1"/>
              <a:t>подовжує</a:t>
            </a:r>
            <a:r>
              <a:rPr lang="ru-RU" dirty="0"/>
              <a:t> </a:t>
            </a:r>
            <a:r>
              <a:rPr lang="ru-RU" dirty="0" err="1"/>
              <a:t>термін</a:t>
            </a:r>
            <a:r>
              <a:rPr lang="ru-RU" dirty="0"/>
              <a:t> </a:t>
            </a:r>
            <a:r>
              <a:rPr lang="ru-RU" dirty="0" err="1"/>
              <a:t>перебування</a:t>
            </a:r>
            <a:r>
              <a:rPr lang="ru-RU" dirty="0"/>
              <a:t> хворого в </a:t>
            </a:r>
            <a:r>
              <a:rPr lang="ru-RU" dirty="0" err="1"/>
              <a:t>лікарні</a:t>
            </a:r>
            <a:r>
              <a:rPr lang="ru-RU" dirty="0"/>
              <a:t> на 13–17 </a:t>
            </a:r>
            <a:r>
              <a:rPr lang="ru-RU" dirty="0" err="1"/>
              <a:t>ліжко-днів</a:t>
            </a:r>
            <a:r>
              <a:rPr lang="ru-RU" dirty="0"/>
              <a:t>);</a:t>
            </a:r>
          </a:p>
          <a:p>
            <a:r>
              <a:rPr lang="ru-RU" dirty="0"/>
              <a:t>– </a:t>
            </a:r>
            <a:r>
              <a:rPr lang="ru-RU" dirty="0" err="1"/>
              <a:t>додаткові</a:t>
            </a:r>
            <a:r>
              <a:rPr lang="ru-RU" dirty="0"/>
              <a:t> </a:t>
            </a:r>
            <a:r>
              <a:rPr lang="ru-RU" dirty="0" err="1"/>
              <a:t>витрати</a:t>
            </a:r>
            <a:r>
              <a:rPr lang="ru-RU" dirty="0"/>
              <a:t> на </a:t>
            </a:r>
            <a:r>
              <a:rPr lang="ru-RU" dirty="0" err="1"/>
              <a:t>лікування</a:t>
            </a:r>
            <a:r>
              <a:rPr lang="ru-RU" dirty="0"/>
              <a:t> </a:t>
            </a:r>
            <a:r>
              <a:rPr lang="ru-RU" dirty="0" err="1"/>
              <a:t>хворих</a:t>
            </a:r>
            <a:r>
              <a:rPr lang="ru-RU" dirty="0"/>
              <a:t>, роботу персоналу і т.д.</a:t>
            </a:r>
          </a:p>
          <a:p>
            <a:r>
              <a:rPr lang="ru-RU" dirty="0" err="1"/>
              <a:t>Джерелом</a:t>
            </a:r>
            <a:r>
              <a:rPr lang="ru-RU" dirty="0"/>
              <a:t> </a:t>
            </a:r>
            <a:r>
              <a:rPr lang="ru-RU" dirty="0" err="1"/>
              <a:t>інфекції</a:t>
            </a:r>
            <a:r>
              <a:rPr lang="ru-RU" dirty="0"/>
              <a:t> в ЛГГЗ, як правило, є люди (</a:t>
            </a:r>
            <a:r>
              <a:rPr lang="ru-RU" dirty="0" err="1"/>
              <a:t>пацієнти</a:t>
            </a:r>
            <a:r>
              <a:rPr lang="ru-RU" dirty="0"/>
              <a:t> і </a:t>
            </a:r>
            <a:r>
              <a:rPr lang="ru-RU" dirty="0" err="1"/>
              <a:t>співробітники</a:t>
            </a:r>
            <a:r>
              <a:rPr lang="ru-RU" dirty="0"/>
              <a:t>), </a:t>
            </a:r>
            <a:r>
              <a:rPr lang="ru-RU" dirty="0" err="1"/>
              <a:t>значно</a:t>
            </a:r>
            <a:r>
              <a:rPr lang="ru-RU" dirty="0"/>
              <a:t> </a:t>
            </a:r>
            <a:r>
              <a:rPr lang="ru-RU" dirty="0" err="1"/>
              <a:t>рідше</a:t>
            </a:r>
            <a:r>
              <a:rPr lang="ru-RU" dirty="0"/>
              <a:t> – </a:t>
            </a:r>
            <a:r>
              <a:rPr lang="ru-RU" dirty="0" err="1"/>
              <a:t>тварини</a:t>
            </a:r>
            <a:r>
              <a:rPr lang="ru-RU" dirty="0"/>
              <a:t> (</a:t>
            </a:r>
            <a:r>
              <a:rPr lang="ru-RU" dirty="0" err="1"/>
              <a:t>гризуни</a:t>
            </a:r>
            <a:r>
              <a:rPr lang="ru-RU" dirty="0"/>
              <a:t>) і </a:t>
            </a:r>
            <a:r>
              <a:rPr lang="ru-RU" dirty="0" err="1"/>
              <a:t>комахи</a:t>
            </a:r>
            <a:r>
              <a:rPr lang="ru-RU" dirty="0"/>
              <a:t>. </a:t>
            </a:r>
            <a:r>
              <a:rPr lang="ru-RU" dirty="0" err="1"/>
              <a:t>Пацієнти</a:t>
            </a:r>
            <a:r>
              <a:rPr lang="ru-RU" dirty="0"/>
              <a:t> </a:t>
            </a:r>
            <a:r>
              <a:rPr lang="ru-RU" dirty="0" err="1"/>
              <a:t>стоматологічних</a:t>
            </a:r>
            <a:r>
              <a:rPr lang="ru-RU" dirty="0"/>
              <a:t> </a:t>
            </a:r>
            <a:r>
              <a:rPr lang="ru-RU" dirty="0" err="1"/>
              <a:t>кабінетів</a:t>
            </a:r>
            <a:r>
              <a:rPr lang="ru-RU" dirty="0"/>
              <a:t> </a:t>
            </a:r>
            <a:r>
              <a:rPr lang="ru-RU" dirty="0" err="1"/>
              <a:t>можуть</a:t>
            </a:r>
            <a:r>
              <a:rPr lang="ru-RU" dirty="0"/>
              <a:t> </a:t>
            </a:r>
            <a:r>
              <a:rPr lang="ru-RU" dirty="0" err="1"/>
              <a:t>страждати</a:t>
            </a:r>
            <a:r>
              <a:rPr lang="ru-RU" dirty="0"/>
              <a:t> </a:t>
            </a:r>
            <a:r>
              <a:rPr lang="ru-RU" dirty="0" err="1"/>
              <a:t>інфекційними</a:t>
            </a:r>
            <a:r>
              <a:rPr lang="ru-RU" dirty="0"/>
              <a:t> хворобами </a:t>
            </a:r>
            <a:r>
              <a:rPr lang="ru-RU" dirty="0" err="1"/>
              <a:t>різної</a:t>
            </a:r>
            <a:r>
              <a:rPr lang="ru-RU" dirty="0"/>
              <a:t> </a:t>
            </a:r>
            <a:r>
              <a:rPr lang="ru-RU" dirty="0" err="1"/>
              <a:t>етіології</a:t>
            </a:r>
            <a:r>
              <a:rPr lang="ru-RU" dirty="0"/>
              <a:t> (</a:t>
            </a:r>
            <a:r>
              <a:rPr lang="ru-RU" dirty="0" err="1"/>
              <a:t>бактеріальна</a:t>
            </a:r>
            <a:r>
              <a:rPr lang="ru-RU" dirty="0"/>
              <a:t>, </a:t>
            </a:r>
            <a:r>
              <a:rPr lang="ru-RU" dirty="0" err="1"/>
              <a:t>вірусна</a:t>
            </a:r>
            <a:r>
              <a:rPr lang="ru-RU" dirty="0"/>
              <a:t>, </a:t>
            </a:r>
            <a:r>
              <a:rPr lang="ru-RU" dirty="0" err="1"/>
              <a:t>паразитарна</a:t>
            </a:r>
            <a:r>
              <a:rPr lang="ru-RU" dirty="0"/>
              <a:t> та </a:t>
            </a:r>
            <a:r>
              <a:rPr lang="ru-RU" dirty="0" err="1"/>
              <a:t>ін</a:t>
            </a:r>
            <a:r>
              <a:rPr lang="ru-RU" dirty="0"/>
              <a:t>.) в </a:t>
            </a:r>
            <a:r>
              <a:rPr lang="ru-RU" dirty="0" err="1"/>
              <a:t>хронічній</a:t>
            </a:r>
            <a:r>
              <a:rPr lang="ru-RU" dirty="0"/>
              <a:t>, </a:t>
            </a:r>
            <a:r>
              <a:rPr lang="ru-RU" dirty="0" err="1"/>
              <a:t>гострій</a:t>
            </a:r>
            <a:r>
              <a:rPr lang="ru-RU" dirty="0"/>
              <a:t> формах </a:t>
            </a:r>
            <a:r>
              <a:rPr lang="ru-RU" dirty="0" err="1"/>
              <a:t>або</a:t>
            </a:r>
            <a:r>
              <a:rPr lang="ru-RU" dirty="0"/>
              <a:t> </a:t>
            </a:r>
            <a:r>
              <a:rPr lang="ru-RU" dirty="0" err="1"/>
              <a:t>знаходитися</a:t>
            </a:r>
            <a:r>
              <a:rPr lang="ru-RU" dirty="0"/>
              <a:t> в </a:t>
            </a:r>
            <a:r>
              <a:rPr lang="ru-RU" dirty="0" err="1"/>
              <a:t>інкубаційному</a:t>
            </a:r>
            <a:r>
              <a:rPr lang="ru-RU" dirty="0"/>
              <a:t> </a:t>
            </a:r>
            <a:r>
              <a:rPr lang="ru-RU" dirty="0" err="1"/>
              <a:t>періоді</a:t>
            </a:r>
            <a:r>
              <a:rPr lang="ru-RU" dirty="0"/>
              <a:t> </a:t>
            </a:r>
            <a:r>
              <a:rPr lang="ru-RU" dirty="0" err="1"/>
              <a:t>хвороби</a:t>
            </a:r>
            <a:r>
              <a:rPr lang="ru-RU" dirty="0"/>
              <a:t>. </a:t>
            </a:r>
            <a:r>
              <a:rPr lang="ru-RU" dirty="0" err="1"/>
              <a:t>Співробітники</a:t>
            </a:r>
            <a:r>
              <a:rPr lang="ru-RU" dirty="0"/>
              <a:t> ЛПЗ </a:t>
            </a:r>
            <a:r>
              <a:rPr lang="ru-RU" dirty="0" err="1"/>
              <a:t>також</a:t>
            </a:r>
            <a:r>
              <a:rPr lang="ru-RU" dirty="0"/>
              <a:t> </a:t>
            </a:r>
            <a:r>
              <a:rPr lang="ru-RU" dirty="0" err="1"/>
              <a:t>можуть</a:t>
            </a:r>
            <a:r>
              <a:rPr lang="ru-RU" dirty="0"/>
              <a:t> </a:t>
            </a:r>
            <a:r>
              <a:rPr lang="ru-RU" dirty="0" err="1"/>
              <a:t>мати</a:t>
            </a:r>
            <a:r>
              <a:rPr lang="ru-RU" dirty="0"/>
              <a:t> </a:t>
            </a:r>
            <a:r>
              <a:rPr lang="ru-RU" dirty="0" err="1"/>
              <a:t>інфекційні</a:t>
            </a:r>
            <a:r>
              <a:rPr lang="ru-RU" dirty="0"/>
              <a:t> </a:t>
            </a:r>
            <a:r>
              <a:rPr lang="ru-RU" dirty="0" err="1"/>
              <a:t>захворювання</a:t>
            </a:r>
            <a:r>
              <a:rPr lang="ru-RU" dirty="0"/>
              <a:t> в </a:t>
            </a:r>
            <a:r>
              <a:rPr lang="ru-RU" dirty="0" err="1"/>
              <a:t>легкій</a:t>
            </a:r>
            <a:r>
              <a:rPr lang="ru-RU" dirty="0"/>
              <a:t> </a:t>
            </a:r>
            <a:r>
              <a:rPr lang="ru-RU" dirty="0" err="1"/>
              <a:t>або</a:t>
            </a:r>
            <a:r>
              <a:rPr lang="ru-RU" dirty="0"/>
              <a:t> </a:t>
            </a:r>
            <a:r>
              <a:rPr lang="ru-RU" dirty="0" err="1"/>
              <a:t>хронічній</a:t>
            </a:r>
            <a:r>
              <a:rPr lang="ru-RU" dirty="0"/>
              <a:t> формах і бути </a:t>
            </a:r>
            <a:r>
              <a:rPr lang="ru-RU" dirty="0" err="1"/>
              <a:t>носіями</a:t>
            </a:r>
            <a:r>
              <a:rPr lang="ru-RU" dirty="0"/>
              <a:t> тих же </a:t>
            </a:r>
            <a:r>
              <a:rPr lang="ru-RU" dirty="0" err="1"/>
              <a:t>інфекцій</a:t>
            </a:r>
            <a:r>
              <a:rPr lang="ru-RU" dirty="0"/>
              <a:t>. ВЛІ </a:t>
            </a:r>
            <a:r>
              <a:rPr lang="ru-RU" dirty="0" err="1"/>
              <a:t>також</a:t>
            </a:r>
            <a:r>
              <a:rPr lang="ru-RU" dirty="0"/>
              <a:t> </a:t>
            </a:r>
            <a:r>
              <a:rPr lang="ru-RU" dirty="0" err="1"/>
              <a:t>можуть</a:t>
            </a:r>
            <a:r>
              <a:rPr lang="ru-RU" dirty="0"/>
              <a:t> </a:t>
            </a:r>
            <a:r>
              <a:rPr lang="ru-RU" dirty="0" err="1"/>
              <a:t>передаватися</a:t>
            </a:r>
            <a:r>
              <a:rPr lang="ru-RU" dirty="0"/>
              <a:t> через </a:t>
            </a:r>
            <a:r>
              <a:rPr lang="ru-RU" dirty="0" err="1"/>
              <a:t>брудні</a:t>
            </a:r>
            <a:r>
              <a:rPr lang="ru-RU" dirty="0"/>
              <a:t> руки </a:t>
            </a:r>
            <a:r>
              <a:rPr lang="ru-RU" dirty="0" err="1"/>
              <a:t>лікаря</a:t>
            </a:r>
            <a:r>
              <a:rPr lang="ru-RU" dirty="0"/>
              <a:t>, </a:t>
            </a:r>
            <a:r>
              <a:rPr lang="ru-RU" dirty="0" err="1"/>
              <a:t>інфіковані</a:t>
            </a:r>
            <a:r>
              <a:rPr lang="ru-RU" dirty="0"/>
              <a:t> </a:t>
            </a:r>
            <a:r>
              <a:rPr lang="ru-RU" dirty="0" err="1"/>
              <a:t>інструменти</a:t>
            </a:r>
            <a:r>
              <a:rPr lang="ru-RU" dirty="0"/>
              <a:t>, </a:t>
            </a:r>
            <a:r>
              <a:rPr lang="ru-RU" dirty="0" err="1"/>
              <a:t>дистильовану</a:t>
            </a:r>
            <a:r>
              <a:rPr lang="ru-RU" dirty="0"/>
              <a:t> воду (вона не стерильна!), </a:t>
            </a:r>
            <a:r>
              <a:rPr lang="ru-RU" dirty="0" err="1"/>
              <a:t>повітря</a:t>
            </a:r>
            <a:r>
              <a:rPr lang="ru-RU" dirty="0"/>
              <a:t>, пил, </a:t>
            </a:r>
            <a:r>
              <a:rPr lang="ru-RU" dirty="0" err="1"/>
              <a:t>устаткування</a:t>
            </a:r>
            <a:r>
              <a:rPr lang="ru-RU" dirty="0"/>
              <a:t>, </a:t>
            </a:r>
            <a:r>
              <a:rPr lang="ru-RU" dirty="0" err="1"/>
              <a:t>предмети</a:t>
            </a:r>
            <a:r>
              <a:rPr lang="ru-RU" dirty="0"/>
              <a:t> обстановки, </a:t>
            </a:r>
            <a:r>
              <a:rPr lang="ru-RU" dirty="0" err="1"/>
              <a:t>інвентар</a:t>
            </a:r>
            <a:r>
              <a:rPr lang="ru-RU" dirty="0"/>
              <a:t>, на </a:t>
            </a:r>
            <a:r>
              <a:rPr lang="ru-RU" dirty="0" err="1"/>
              <a:t>який</a:t>
            </a:r>
            <a:r>
              <a:rPr lang="ru-RU" dirty="0"/>
              <a:t> </a:t>
            </a:r>
            <a:r>
              <a:rPr lang="ru-RU" dirty="0" err="1"/>
              <a:t>потрапили</a:t>
            </a:r>
            <a:r>
              <a:rPr lang="ru-RU" dirty="0"/>
              <a:t> </a:t>
            </a:r>
            <a:r>
              <a:rPr lang="ru-RU" dirty="0" err="1"/>
              <a:t>патогенні</a:t>
            </a:r>
            <a:r>
              <a:rPr lang="ru-RU" dirty="0"/>
              <a:t> </a:t>
            </a:r>
            <a:r>
              <a:rPr lang="ru-RU" dirty="0" err="1"/>
              <a:t>мікроорганізми</a:t>
            </a:r>
            <a:r>
              <a:rPr lang="ru-RU" dirty="0"/>
              <a:t>.</a:t>
            </a:r>
          </a:p>
        </p:txBody>
      </p:sp>
    </p:spTree>
    <p:extLst>
      <p:ext uri="{BB962C8B-B14F-4D97-AF65-F5344CB8AC3E}">
        <p14:creationId xmlns:p14="http://schemas.microsoft.com/office/powerpoint/2010/main" val="3401515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u="sng" dirty="0" err="1"/>
              <a:t>Класифікація</a:t>
            </a:r>
            <a:r>
              <a:rPr lang="ru-RU" b="1" u="sng" dirty="0"/>
              <a:t> </a:t>
            </a:r>
            <a:r>
              <a:rPr lang="ru-RU" b="1" u="sng" dirty="0" err="1"/>
              <a:t>джерел</a:t>
            </a:r>
            <a:r>
              <a:rPr lang="ru-RU" b="1" u="sng" dirty="0"/>
              <a:t> ВЛІ</a:t>
            </a:r>
            <a:r>
              <a:rPr lang="ru-RU" dirty="0"/>
              <a:t>:</a:t>
            </a:r>
          </a:p>
          <a:p>
            <a:endParaRPr lang="ru-RU" dirty="0"/>
          </a:p>
          <a:p>
            <a:r>
              <a:rPr lang="ru-RU" dirty="0"/>
              <a:t>– </a:t>
            </a:r>
            <a:r>
              <a:rPr lang="ru-RU" b="1" i="1" dirty="0" err="1"/>
              <a:t>первинні</a:t>
            </a:r>
            <a:r>
              <a:rPr lang="ru-RU" dirty="0"/>
              <a:t>: </a:t>
            </a:r>
            <a:r>
              <a:rPr lang="ru-RU" dirty="0" err="1"/>
              <a:t>хворі</a:t>
            </a:r>
            <a:r>
              <a:rPr lang="ru-RU" dirty="0"/>
              <a:t>, медперсонал, </a:t>
            </a:r>
            <a:r>
              <a:rPr lang="ru-RU" dirty="0" err="1"/>
              <a:t>відвідувачі</a:t>
            </a:r>
            <a:r>
              <a:rPr lang="ru-RU" dirty="0"/>
              <a:t> (</a:t>
            </a:r>
            <a:r>
              <a:rPr lang="ru-RU" dirty="0" err="1"/>
              <a:t>рідше</a:t>
            </a:r>
            <a:r>
              <a:rPr lang="ru-RU" dirty="0"/>
              <a:t>);</a:t>
            </a:r>
          </a:p>
          <a:p>
            <a:r>
              <a:rPr lang="ru-RU" dirty="0"/>
              <a:t>– </a:t>
            </a:r>
            <a:r>
              <a:rPr lang="ru-RU" b="1" i="1" dirty="0" err="1"/>
              <a:t>вторинні</a:t>
            </a:r>
            <a:r>
              <a:rPr lang="ru-RU" dirty="0"/>
              <a:t> (</a:t>
            </a:r>
            <a:r>
              <a:rPr lang="ru-RU" dirty="0" err="1"/>
              <a:t>об'єкти</a:t>
            </a:r>
            <a:r>
              <a:rPr lang="ru-RU" dirty="0"/>
              <a:t> </a:t>
            </a:r>
            <a:r>
              <a:rPr lang="ru-RU" dirty="0" err="1"/>
              <a:t>внутрішньолікарняного</a:t>
            </a:r>
            <a:r>
              <a:rPr lang="ru-RU" dirty="0"/>
              <a:t> </a:t>
            </a:r>
            <a:r>
              <a:rPr lang="ru-RU" dirty="0" err="1"/>
              <a:t>середовища</a:t>
            </a:r>
            <a:r>
              <a:rPr lang="ru-RU" dirty="0"/>
              <a:t>): </a:t>
            </a:r>
            <a:r>
              <a:rPr lang="ru-RU" dirty="0" err="1"/>
              <a:t>інструменти</a:t>
            </a:r>
            <a:r>
              <a:rPr lang="ru-RU" dirty="0"/>
              <a:t>; </a:t>
            </a:r>
            <a:r>
              <a:rPr lang="ru-RU" dirty="0" err="1"/>
              <a:t>білизна</a:t>
            </a:r>
            <a:r>
              <a:rPr lang="ru-RU" dirty="0"/>
              <a:t>, </a:t>
            </a:r>
            <a:r>
              <a:rPr lang="ru-RU" dirty="0" err="1"/>
              <a:t>меблі</a:t>
            </a:r>
            <a:r>
              <a:rPr lang="ru-RU" dirty="0"/>
              <a:t>, </a:t>
            </a:r>
            <a:r>
              <a:rPr lang="ru-RU" dirty="0" err="1"/>
              <a:t>повітря</a:t>
            </a:r>
            <a:r>
              <a:rPr lang="ru-RU" dirty="0"/>
              <a:t>, </a:t>
            </a:r>
            <a:r>
              <a:rPr lang="ru-RU" dirty="0" err="1"/>
              <a:t>їжа</a:t>
            </a:r>
            <a:r>
              <a:rPr lang="ru-RU" dirty="0"/>
              <a:t>.</a:t>
            </a:r>
          </a:p>
          <a:p>
            <a:endParaRPr lang="ru-RU" dirty="0" smtClean="0"/>
          </a:p>
          <a:p>
            <a:r>
              <a:rPr lang="ru-RU" b="1" u="sng" dirty="0" err="1" smtClean="0"/>
              <a:t>Категорії</a:t>
            </a:r>
            <a:r>
              <a:rPr lang="ru-RU" b="1" u="sng" dirty="0" smtClean="0"/>
              <a:t> </a:t>
            </a:r>
            <a:r>
              <a:rPr lang="ru-RU" b="1" u="sng" dirty="0" err="1"/>
              <a:t>предметів</a:t>
            </a:r>
            <a:r>
              <a:rPr lang="ru-RU" b="1" u="sng" dirty="0"/>
              <a:t> за </a:t>
            </a:r>
            <a:r>
              <a:rPr lang="ru-RU" b="1" u="sng" dirty="0" err="1"/>
              <a:t>небезпекою</a:t>
            </a:r>
            <a:r>
              <a:rPr lang="ru-RU" b="1" u="sng" dirty="0"/>
              <a:t> </a:t>
            </a:r>
            <a:r>
              <a:rPr lang="ru-RU" b="1" u="sng" dirty="0" err="1"/>
              <a:t>передачі</a:t>
            </a:r>
            <a:r>
              <a:rPr lang="ru-RU" b="1" u="sng" dirty="0"/>
              <a:t> ВЛІ</a:t>
            </a:r>
            <a:r>
              <a:rPr lang="ru-RU" dirty="0"/>
              <a:t>:</a:t>
            </a:r>
          </a:p>
          <a:p>
            <a:endParaRPr lang="ru-RU" dirty="0"/>
          </a:p>
          <a:p>
            <a:r>
              <a:rPr lang="ru-RU" dirty="0"/>
              <a:t>– </a:t>
            </a:r>
            <a:r>
              <a:rPr lang="ru-RU" b="1" dirty="0" err="1"/>
              <a:t>критичні</a:t>
            </a:r>
            <a:r>
              <a:rPr lang="ru-RU" dirty="0"/>
              <a:t> (</a:t>
            </a:r>
            <a:r>
              <a:rPr lang="ru-RU" dirty="0" err="1"/>
              <a:t>найбільш</a:t>
            </a:r>
            <a:r>
              <a:rPr lang="ru-RU" dirty="0"/>
              <a:t> </a:t>
            </a:r>
            <a:r>
              <a:rPr lang="ru-RU" dirty="0" err="1"/>
              <a:t>небезпечні</a:t>
            </a:r>
            <a:r>
              <a:rPr lang="ru-RU" dirty="0"/>
              <a:t>, </a:t>
            </a:r>
            <a:r>
              <a:rPr lang="ru-RU" dirty="0" err="1"/>
              <a:t>найсуворіші</a:t>
            </a:r>
            <a:r>
              <a:rPr lang="ru-RU" dirty="0"/>
              <a:t> </a:t>
            </a:r>
            <a:r>
              <a:rPr lang="ru-RU" dirty="0" err="1"/>
              <a:t>вимоги</a:t>
            </a:r>
            <a:r>
              <a:rPr lang="ru-RU" dirty="0"/>
              <a:t> до </a:t>
            </a:r>
            <a:r>
              <a:rPr lang="ru-RU" dirty="0" err="1"/>
              <a:t>дезінфекції</a:t>
            </a:r>
            <a:r>
              <a:rPr lang="ru-RU" dirty="0"/>
              <a:t>): </a:t>
            </a:r>
            <a:r>
              <a:rPr lang="ru-RU" dirty="0" err="1"/>
              <a:t>хірургічний</a:t>
            </a:r>
            <a:r>
              <a:rPr lang="ru-RU" dirty="0"/>
              <a:t> </a:t>
            </a:r>
            <a:r>
              <a:rPr lang="ru-RU" dirty="0" err="1"/>
              <a:t>інструментарій</a:t>
            </a:r>
            <a:r>
              <a:rPr lang="ru-RU" dirty="0"/>
              <a:t>, </a:t>
            </a:r>
            <a:r>
              <a:rPr lang="ru-RU" dirty="0" err="1"/>
              <a:t>голки</a:t>
            </a:r>
            <a:r>
              <a:rPr lang="ru-RU" dirty="0"/>
              <a:t>, </a:t>
            </a:r>
            <a:r>
              <a:rPr lang="ru-RU" dirty="0" err="1"/>
              <a:t>ендоскопи</a:t>
            </a:r>
            <a:r>
              <a:rPr lang="ru-RU" dirty="0"/>
              <a:t>, </a:t>
            </a:r>
            <a:r>
              <a:rPr lang="ru-RU" dirty="0" err="1"/>
              <a:t>катетери</a:t>
            </a:r>
            <a:r>
              <a:rPr lang="ru-RU" dirty="0"/>
              <a:t>;</a:t>
            </a:r>
          </a:p>
          <a:p>
            <a:r>
              <a:rPr lang="ru-RU" dirty="0"/>
              <a:t>– </a:t>
            </a:r>
            <a:r>
              <a:rPr lang="ru-RU" b="1" dirty="0" err="1"/>
              <a:t>напівкритичні</a:t>
            </a:r>
            <a:r>
              <a:rPr lang="ru-RU" dirty="0"/>
              <a:t>: </a:t>
            </a:r>
            <a:r>
              <a:rPr lang="ru-RU" dirty="0" err="1"/>
              <a:t>обладнання</a:t>
            </a:r>
            <a:r>
              <a:rPr lang="ru-RU" dirty="0"/>
              <a:t> для </a:t>
            </a:r>
            <a:r>
              <a:rPr lang="ru-RU" dirty="0" err="1"/>
              <a:t>інгаляцій</a:t>
            </a:r>
            <a:r>
              <a:rPr lang="ru-RU" dirty="0"/>
              <a:t> і </a:t>
            </a:r>
            <a:r>
              <a:rPr lang="ru-RU" dirty="0" err="1"/>
              <a:t>знеболення</a:t>
            </a:r>
            <a:r>
              <a:rPr lang="ru-RU" dirty="0"/>
              <a:t>, посуд;</a:t>
            </a:r>
          </a:p>
          <a:p>
            <a:r>
              <a:rPr lang="ru-RU" dirty="0"/>
              <a:t>– </a:t>
            </a:r>
            <a:r>
              <a:rPr lang="ru-RU" b="1" dirty="0" err="1"/>
              <a:t>некритичні</a:t>
            </a:r>
            <a:r>
              <a:rPr lang="ru-RU" dirty="0"/>
              <a:t>: </a:t>
            </a:r>
            <a:r>
              <a:rPr lang="ru-RU" dirty="0" err="1"/>
              <a:t>білизна</a:t>
            </a:r>
            <a:r>
              <a:rPr lang="ru-RU" dirty="0"/>
              <a:t>, </a:t>
            </a:r>
            <a:r>
              <a:rPr lang="ru-RU" dirty="0" err="1"/>
              <a:t>меблі</a:t>
            </a:r>
            <a:r>
              <a:rPr lang="ru-RU" dirty="0"/>
              <a:t>.</a:t>
            </a:r>
          </a:p>
        </p:txBody>
      </p:sp>
    </p:spTree>
    <p:extLst>
      <p:ext uri="{BB962C8B-B14F-4D97-AF65-F5344CB8AC3E}">
        <p14:creationId xmlns:p14="http://schemas.microsoft.com/office/powerpoint/2010/main" val="40847617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a:bodyPr>
          <a:lstStyle/>
          <a:p>
            <a:r>
              <a:rPr lang="ru-RU" b="1" i="1" dirty="0" err="1"/>
              <a:t>Основні</a:t>
            </a:r>
            <a:r>
              <a:rPr lang="ru-RU" b="1" i="1" dirty="0"/>
              <a:t> шляхи </a:t>
            </a:r>
            <a:r>
              <a:rPr lang="ru-RU" b="1" i="1" dirty="0" err="1"/>
              <a:t>передачі</a:t>
            </a:r>
            <a:r>
              <a:rPr lang="ru-RU" b="1" i="1" dirty="0"/>
              <a:t> </a:t>
            </a:r>
            <a:r>
              <a:rPr lang="ru-RU" b="1" i="1" dirty="0" err="1"/>
              <a:t>внутрішньолікарняної</a:t>
            </a:r>
            <a:r>
              <a:rPr lang="ru-RU" b="1" i="1" dirty="0"/>
              <a:t> </a:t>
            </a:r>
            <a:r>
              <a:rPr lang="ru-RU" b="1" i="1" dirty="0" err="1"/>
              <a:t>інфекції</a:t>
            </a:r>
            <a:r>
              <a:rPr lang="ru-RU" dirty="0"/>
              <a:t>:</a:t>
            </a:r>
          </a:p>
          <a:p>
            <a:endParaRPr lang="ru-RU" dirty="0"/>
          </a:p>
          <a:p>
            <a:r>
              <a:rPr lang="ru-RU" dirty="0"/>
              <a:t>– </a:t>
            </a:r>
            <a:r>
              <a:rPr lang="ru-RU" b="1" i="1" dirty="0" err="1"/>
              <a:t>аерозольний</a:t>
            </a:r>
            <a:r>
              <a:rPr lang="ru-RU" dirty="0"/>
              <a:t> (</a:t>
            </a:r>
            <a:r>
              <a:rPr lang="ru-RU" dirty="0" err="1"/>
              <a:t>повітряно-крапельний</a:t>
            </a:r>
            <a:r>
              <a:rPr lang="ru-RU" dirty="0"/>
              <a:t> і </a:t>
            </a:r>
            <a:r>
              <a:rPr lang="ru-RU" dirty="0" err="1"/>
              <a:t>повітряно-пиловий</a:t>
            </a:r>
            <a:r>
              <a:rPr lang="ru-RU" dirty="0"/>
              <a:t>);</a:t>
            </a:r>
          </a:p>
          <a:p>
            <a:r>
              <a:rPr lang="ru-RU" dirty="0"/>
              <a:t>– </a:t>
            </a:r>
            <a:r>
              <a:rPr lang="ru-RU" b="1" i="1" dirty="0" err="1"/>
              <a:t>контактний</a:t>
            </a:r>
            <a:r>
              <a:rPr lang="ru-RU" dirty="0"/>
              <a:t> (через </a:t>
            </a:r>
            <a:r>
              <a:rPr lang="ru-RU" dirty="0" err="1"/>
              <a:t>інструменти</a:t>
            </a:r>
            <a:r>
              <a:rPr lang="ru-RU" dirty="0"/>
              <a:t>, </a:t>
            </a:r>
            <a:r>
              <a:rPr lang="ru-RU" dirty="0" err="1"/>
              <a:t>білизну</a:t>
            </a:r>
            <a:r>
              <a:rPr lang="ru-RU" dirty="0"/>
              <a:t>, </a:t>
            </a:r>
            <a:r>
              <a:rPr lang="ru-RU" dirty="0" err="1"/>
              <a:t>меблі</a:t>
            </a:r>
            <a:r>
              <a:rPr lang="ru-RU" dirty="0"/>
              <a:t>);</a:t>
            </a:r>
          </a:p>
          <a:p>
            <a:r>
              <a:rPr lang="ru-RU" b="1" i="1" dirty="0"/>
              <a:t>– </a:t>
            </a:r>
            <a:r>
              <a:rPr lang="ru-RU" b="1" i="1" dirty="0" err="1"/>
              <a:t>парентеральний</a:t>
            </a:r>
            <a:r>
              <a:rPr lang="ru-RU" b="1" i="1" dirty="0"/>
              <a:t> </a:t>
            </a:r>
            <a:r>
              <a:rPr lang="ru-RU" dirty="0"/>
              <a:t>(при </a:t>
            </a:r>
            <a:r>
              <a:rPr lang="ru-RU" dirty="0" err="1"/>
              <a:t>введенні</a:t>
            </a:r>
            <a:r>
              <a:rPr lang="ru-RU" dirty="0"/>
              <a:t> </a:t>
            </a:r>
            <a:r>
              <a:rPr lang="ru-RU" dirty="0" err="1"/>
              <a:t>ліків</a:t>
            </a:r>
            <a:r>
              <a:rPr lang="ru-RU" dirty="0"/>
              <a:t>);</a:t>
            </a:r>
          </a:p>
          <a:p>
            <a:r>
              <a:rPr lang="ru-RU" dirty="0"/>
              <a:t>– </a:t>
            </a:r>
            <a:r>
              <a:rPr lang="ru-RU" b="1" i="1" dirty="0"/>
              <a:t>фекально-</a:t>
            </a:r>
            <a:r>
              <a:rPr lang="ru-RU" b="1" i="1" dirty="0" err="1"/>
              <a:t>оральний</a:t>
            </a:r>
            <a:r>
              <a:rPr lang="ru-RU" dirty="0"/>
              <a:t> (</a:t>
            </a:r>
            <a:r>
              <a:rPr lang="ru-RU" dirty="0" err="1"/>
              <a:t>брудні</a:t>
            </a:r>
            <a:r>
              <a:rPr lang="ru-RU" dirty="0"/>
              <a:t> руки);</a:t>
            </a:r>
          </a:p>
          <a:p>
            <a:r>
              <a:rPr lang="ru-RU" dirty="0"/>
              <a:t>– </a:t>
            </a:r>
            <a:r>
              <a:rPr lang="ru-RU" b="1" i="1" dirty="0" err="1"/>
              <a:t>аліментарний</a:t>
            </a:r>
            <a:r>
              <a:rPr lang="ru-RU" b="1" i="1" dirty="0"/>
              <a:t> </a:t>
            </a:r>
            <a:r>
              <a:rPr lang="ru-RU" dirty="0"/>
              <a:t>(через </a:t>
            </a:r>
            <a:r>
              <a:rPr lang="ru-RU" dirty="0" err="1"/>
              <a:t>їжу</a:t>
            </a:r>
            <a:r>
              <a:rPr lang="ru-RU" dirty="0"/>
              <a:t>).</a:t>
            </a:r>
          </a:p>
          <a:p>
            <a:endParaRPr lang="ru-RU" dirty="0" smtClean="0"/>
          </a:p>
          <a:p>
            <a:endParaRPr lang="ru-RU" dirty="0"/>
          </a:p>
          <a:p>
            <a:r>
              <a:rPr lang="ru-RU" b="1" i="1" dirty="0" err="1" smtClean="0"/>
              <a:t>Головні</a:t>
            </a:r>
            <a:r>
              <a:rPr lang="ru-RU" b="1" i="1" dirty="0" smtClean="0"/>
              <a:t> </a:t>
            </a:r>
            <a:r>
              <a:rPr lang="ru-RU" b="1" i="1" dirty="0" err="1"/>
              <a:t>відмінності</a:t>
            </a:r>
            <a:r>
              <a:rPr lang="ru-RU" b="1" i="1" dirty="0"/>
              <a:t> </a:t>
            </a:r>
            <a:r>
              <a:rPr lang="ru-RU" b="1" i="1" dirty="0" err="1"/>
              <a:t>вогнищ</a:t>
            </a:r>
            <a:r>
              <a:rPr lang="ru-RU" b="1" i="1" dirty="0"/>
              <a:t> ВЛІ </a:t>
            </a:r>
            <a:r>
              <a:rPr lang="ru-RU" b="1" i="1" dirty="0" err="1"/>
              <a:t>від</a:t>
            </a:r>
            <a:r>
              <a:rPr lang="ru-RU" b="1" i="1" dirty="0"/>
              <a:t> </a:t>
            </a:r>
            <a:r>
              <a:rPr lang="ru-RU" b="1" i="1" dirty="0" err="1"/>
              <a:t>звичайних</a:t>
            </a:r>
            <a:r>
              <a:rPr lang="ru-RU" b="1" i="1" dirty="0"/>
              <a:t> </a:t>
            </a:r>
            <a:r>
              <a:rPr lang="ru-RU" b="1" i="1" dirty="0" err="1"/>
              <a:t>епідемічних</a:t>
            </a:r>
            <a:r>
              <a:rPr lang="ru-RU" b="1" i="1" dirty="0"/>
              <a:t> </a:t>
            </a:r>
            <a:r>
              <a:rPr lang="ru-RU" b="1" i="1" dirty="0" err="1"/>
              <a:t>осередків</a:t>
            </a:r>
            <a:r>
              <a:rPr lang="ru-RU" dirty="0"/>
              <a:t>:</a:t>
            </a:r>
          </a:p>
          <a:p>
            <a:endParaRPr lang="ru-RU" dirty="0"/>
          </a:p>
          <a:p>
            <a:r>
              <a:rPr lang="ru-RU" dirty="0"/>
              <a:t>– </a:t>
            </a:r>
            <a:r>
              <a:rPr lang="ru-RU" b="1" i="1" dirty="0" err="1"/>
              <a:t>поліетіологічність</a:t>
            </a:r>
            <a:r>
              <a:rPr lang="ru-RU" dirty="0"/>
              <a:t> (</a:t>
            </a:r>
            <a:r>
              <a:rPr lang="ru-RU" dirty="0" err="1"/>
              <a:t>багато</a:t>
            </a:r>
            <a:r>
              <a:rPr lang="ru-RU" dirty="0"/>
              <a:t> </a:t>
            </a:r>
            <a:r>
              <a:rPr lang="ru-RU" dirty="0" err="1"/>
              <a:t>різних</a:t>
            </a:r>
            <a:r>
              <a:rPr lang="ru-RU" dirty="0"/>
              <a:t> </a:t>
            </a:r>
            <a:r>
              <a:rPr lang="ru-RU" dirty="0" err="1"/>
              <a:t>збудників</a:t>
            </a:r>
            <a:r>
              <a:rPr lang="ru-RU" dirty="0"/>
              <a:t> </a:t>
            </a:r>
            <a:r>
              <a:rPr lang="ru-RU" dirty="0" err="1"/>
              <a:t>одночасно</a:t>
            </a:r>
            <a:r>
              <a:rPr lang="ru-RU" dirty="0"/>
              <a:t>);</a:t>
            </a:r>
          </a:p>
          <a:p>
            <a:r>
              <a:rPr lang="ru-RU" dirty="0"/>
              <a:t>– </a:t>
            </a:r>
            <a:r>
              <a:rPr lang="ru-RU" b="1" i="1" dirty="0" err="1"/>
              <a:t>різноманіття</a:t>
            </a:r>
            <a:r>
              <a:rPr lang="ru-RU" b="1" i="1" dirty="0"/>
              <a:t> </a:t>
            </a:r>
            <a:r>
              <a:rPr lang="ru-RU" b="1" i="1" dirty="0" err="1"/>
              <a:t>джерел</a:t>
            </a:r>
            <a:r>
              <a:rPr lang="ru-RU" b="1" i="1" dirty="0"/>
              <a:t> і </a:t>
            </a:r>
            <a:r>
              <a:rPr lang="ru-RU" b="1" i="1" dirty="0" err="1"/>
              <a:t>шляхів</a:t>
            </a:r>
            <a:r>
              <a:rPr lang="ru-RU" b="1" i="1" dirty="0"/>
              <a:t> </a:t>
            </a:r>
            <a:r>
              <a:rPr lang="ru-RU" b="1" i="1" dirty="0" err="1"/>
              <a:t>передачі</a:t>
            </a:r>
            <a:r>
              <a:rPr lang="ru-RU" i="1" dirty="0"/>
              <a:t>;</a:t>
            </a:r>
          </a:p>
          <a:p>
            <a:r>
              <a:rPr lang="ru-RU" i="1" dirty="0"/>
              <a:t>– </a:t>
            </a:r>
            <a:r>
              <a:rPr lang="ru-RU" b="1" i="1" dirty="0" err="1"/>
              <a:t>одночасність</a:t>
            </a:r>
            <a:r>
              <a:rPr lang="ru-RU" b="1" i="1" dirty="0"/>
              <a:t> </a:t>
            </a:r>
            <a:r>
              <a:rPr lang="ru-RU" b="1" i="1" dirty="0" err="1"/>
              <a:t>протікання</a:t>
            </a:r>
            <a:r>
              <a:rPr lang="ru-RU" b="1" i="1" dirty="0"/>
              <a:t> </a:t>
            </a:r>
            <a:r>
              <a:rPr lang="ru-RU" b="1" i="1" dirty="0" err="1"/>
              <a:t>декількох</a:t>
            </a:r>
            <a:r>
              <a:rPr lang="ru-RU" b="1" i="1" dirty="0"/>
              <a:t> </a:t>
            </a:r>
            <a:r>
              <a:rPr lang="ru-RU" b="1" i="1" dirty="0" err="1"/>
              <a:t>процесів</a:t>
            </a:r>
            <a:r>
              <a:rPr lang="ru-RU" i="1" dirty="0"/>
              <a:t>;</a:t>
            </a:r>
          </a:p>
          <a:p>
            <a:r>
              <a:rPr lang="ru-RU" i="1" dirty="0"/>
              <a:t>– </a:t>
            </a:r>
            <a:r>
              <a:rPr lang="ru-RU" b="1" i="1" dirty="0" err="1"/>
              <a:t>складність</a:t>
            </a:r>
            <a:r>
              <a:rPr lang="ru-RU" b="1" i="1" dirty="0"/>
              <a:t> </a:t>
            </a:r>
            <a:r>
              <a:rPr lang="ru-RU" b="1" i="1" dirty="0" err="1"/>
              <a:t>боротьби</a:t>
            </a:r>
            <a:r>
              <a:rPr lang="ru-RU" b="1" i="1" dirty="0"/>
              <a:t> з </a:t>
            </a:r>
            <a:r>
              <a:rPr lang="ru-RU" b="1" i="1" dirty="0" err="1"/>
              <a:t>вогнищем</a:t>
            </a:r>
            <a:r>
              <a:rPr lang="ru-RU" b="1" i="1" dirty="0"/>
              <a:t> </a:t>
            </a:r>
            <a:r>
              <a:rPr lang="ru-RU" dirty="0"/>
              <a:t>в </a:t>
            </a:r>
            <a:r>
              <a:rPr lang="ru-RU" dirty="0" err="1"/>
              <a:t>умовах</a:t>
            </a:r>
            <a:r>
              <a:rPr lang="ru-RU" dirty="0"/>
              <a:t> </a:t>
            </a:r>
            <a:r>
              <a:rPr lang="ru-RU" dirty="0" err="1"/>
              <a:t>працюючого</a:t>
            </a:r>
            <a:r>
              <a:rPr lang="ru-RU" dirty="0"/>
              <a:t> </a:t>
            </a:r>
            <a:r>
              <a:rPr lang="ru-RU" dirty="0" err="1"/>
              <a:t>стаціонару</a:t>
            </a:r>
            <a:r>
              <a:rPr lang="ru-RU" dirty="0"/>
              <a:t>.</a:t>
            </a:r>
          </a:p>
        </p:txBody>
      </p:sp>
    </p:spTree>
    <p:extLst>
      <p:ext uri="{BB962C8B-B14F-4D97-AF65-F5344CB8AC3E}">
        <p14:creationId xmlns:p14="http://schemas.microsoft.com/office/powerpoint/2010/main" val="160092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0"/>
            <a:ext cx="8915400" cy="6858000"/>
          </a:xfrm>
        </p:spPr>
        <p:txBody>
          <a:bodyPr>
            <a:normAutofit lnSpcReduction="10000"/>
          </a:bodyPr>
          <a:lstStyle/>
          <a:p>
            <a:r>
              <a:rPr lang="ru-RU" b="1" i="1" dirty="0" err="1"/>
              <a:t>Основні</a:t>
            </a:r>
            <a:r>
              <a:rPr lang="ru-RU" b="1" i="1" dirty="0"/>
              <a:t> причини </a:t>
            </a:r>
            <a:r>
              <a:rPr lang="ru-RU" b="1" i="1" dirty="0" err="1"/>
              <a:t>зростання</a:t>
            </a:r>
            <a:r>
              <a:rPr lang="ru-RU" b="1" i="1" dirty="0"/>
              <a:t> </a:t>
            </a:r>
            <a:r>
              <a:rPr lang="ru-RU" b="1" i="1" dirty="0" err="1"/>
              <a:t>внутрішньолікарняної</a:t>
            </a:r>
            <a:r>
              <a:rPr lang="ru-RU" b="1" i="1" dirty="0"/>
              <a:t> </a:t>
            </a:r>
            <a:r>
              <a:rPr lang="ru-RU" b="1" i="1" dirty="0" err="1"/>
              <a:t>інфекції</a:t>
            </a:r>
            <a:r>
              <a:rPr lang="ru-RU" b="1" i="1" dirty="0"/>
              <a:t> в </a:t>
            </a:r>
            <a:r>
              <a:rPr lang="ru-RU" b="1" i="1" dirty="0" err="1"/>
              <a:t>даний</a:t>
            </a:r>
            <a:r>
              <a:rPr lang="ru-RU" b="1" i="1" dirty="0"/>
              <a:t> час</a:t>
            </a:r>
            <a:r>
              <a:rPr lang="ru-RU" dirty="0"/>
              <a:t>:</a:t>
            </a:r>
          </a:p>
          <a:p>
            <a:endParaRPr lang="ru-RU" dirty="0"/>
          </a:p>
          <a:p>
            <a:r>
              <a:rPr lang="ru-RU" dirty="0"/>
              <a:t>– </a:t>
            </a:r>
            <a:r>
              <a:rPr lang="ru-RU" dirty="0" err="1"/>
              <a:t>значне</a:t>
            </a:r>
            <a:r>
              <a:rPr lang="ru-RU" dirty="0"/>
              <a:t> </a:t>
            </a:r>
            <a:r>
              <a:rPr lang="ru-RU" dirty="0" err="1"/>
              <a:t>збільшення</a:t>
            </a:r>
            <a:r>
              <a:rPr lang="ru-RU" dirty="0"/>
              <a:t> </a:t>
            </a:r>
            <a:r>
              <a:rPr lang="ru-RU" dirty="0" err="1"/>
              <a:t>серед</a:t>
            </a:r>
            <a:r>
              <a:rPr lang="ru-RU" dirty="0"/>
              <a:t> </a:t>
            </a:r>
            <a:r>
              <a:rPr lang="ru-RU" dirty="0" err="1"/>
              <a:t>госпіталізованих</a:t>
            </a:r>
            <a:r>
              <a:rPr lang="ru-RU" dirty="0"/>
              <a:t> </a:t>
            </a:r>
            <a:r>
              <a:rPr lang="ru-RU" dirty="0" err="1"/>
              <a:t>осіб</a:t>
            </a:r>
            <a:r>
              <a:rPr lang="ru-RU" dirty="0"/>
              <a:t> з </a:t>
            </a:r>
            <a:r>
              <a:rPr lang="ru-RU" dirty="0" err="1"/>
              <a:t>груп</a:t>
            </a:r>
            <a:r>
              <a:rPr lang="ru-RU" dirty="0"/>
              <a:t> </a:t>
            </a:r>
            <a:r>
              <a:rPr lang="ru-RU" dirty="0" err="1"/>
              <a:t>підвищеного</a:t>
            </a:r>
            <a:r>
              <a:rPr lang="ru-RU" dirty="0"/>
              <a:t> </a:t>
            </a:r>
            <a:r>
              <a:rPr lang="ru-RU" dirty="0" err="1"/>
              <a:t>ризику</a:t>
            </a:r>
            <a:r>
              <a:rPr lang="ru-RU" dirty="0"/>
              <a:t> – </a:t>
            </a:r>
            <a:r>
              <a:rPr lang="ru-RU" dirty="0" err="1"/>
              <a:t>хворих</a:t>
            </a:r>
            <a:r>
              <a:rPr lang="ru-RU" dirty="0"/>
              <a:t> з </a:t>
            </a:r>
            <a:r>
              <a:rPr lang="ru-RU" dirty="0" err="1"/>
              <a:t>різними</a:t>
            </a:r>
            <a:r>
              <a:rPr lang="ru-RU" dirty="0"/>
              <a:t> </a:t>
            </a:r>
            <a:r>
              <a:rPr lang="ru-RU" dirty="0" err="1"/>
              <a:t>хронічними</a:t>
            </a:r>
            <a:r>
              <a:rPr lang="ru-RU" dirty="0"/>
              <a:t> </a:t>
            </a:r>
            <a:r>
              <a:rPr lang="ru-RU" dirty="0" err="1"/>
              <a:t>захворюваннями</a:t>
            </a:r>
            <a:r>
              <a:rPr lang="ru-RU" dirty="0"/>
              <a:t> (</a:t>
            </a:r>
            <a:r>
              <a:rPr lang="ru-RU" dirty="0" err="1"/>
              <a:t>серцево-судинними</a:t>
            </a:r>
            <a:r>
              <a:rPr lang="ru-RU" dirty="0"/>
              <a:t>, </a:t>
            </a:r>
            <a:r>
              <a:rPr lang="ru-RU" dirty="0" err="1"/>
              <a:t>онкологічними</a:t>
            </a:r>
            <a:r>
              <a:rPr lang="ru-RU" dirty="0"/>
              <a:t>, хворобами </a:t>
            </a:r>
            <a:r>
              <a:rPr lang="ru-RU" dirty="0" err="1"/>
              <a:t>крові</a:t>
            </a:r>
            <a:r>
              <a:rPr lang="ru-RU" dirty="0"/>
              <a:t>, </a:t>
            </a:r>
            <a:r>
              <a:rPr lang="ru-RU" dirty="0" err="1"/>
              <a:t>цукровим</a:t>
            </a:r>
            <a:r>
              <a:rPr lang="ru-RU" dirty="0"/>
              <a:t> </a:t>
            </a:r>
            <a:r>
              <a:rPr lang="ru-RU" dirty="0" err="1"/>
              <a:t>діабетом</a:t>
            </a:r>
            <a:r>
              <a:rPr lang="ru-RU" dirty="0"/>
              <a:t>);</a:t>
            </a:r>
          </a:p>
          <a:p>
            <a:r>
              <a:rPr lang="ru-RU" dirty="0"/>
              <a:t>– </a:t>
            </a:r>
            <a:r>
              <a:rPr lang="ru-RU" dirty="0" err="1"/>
              <a:t>ослаблення</a:t>
            </a:r>
            <a:r>
              <a:rPr lang="ru-RU" dirty="0"/>
              <a:t> природного </a:t>
            </a:r>
            <a:r>
              <a:rPr lang="ru-RU" dirty="0" err="1"/>
              <a:t>імунітету</a:t>
            </a:r>
            <a:r>
              <a:rPr lang="ru-RU" dirty="0"/>
              <a:t> і "</a:t>
            </a:r>
            <a:r>
              <a:rPr lang="ru-RU" dirty="0" err="1"/>
              <a:t>алергізація</a:t>
            </a:r>
            <a:r>
              <a:rPr lang="ru-RU" dirty="0"/>
              <a:t>" </a:t>
            </a:r>
            <a:r>
              <a:rPr lang="ru-RU" dirty="0" err="1"/>
              <a:t>населення</a:t>
            </a:r>
            <a:r>
              <a:rPr lang="ru-RU" dirty="0"/>
              <a:t> </a:t>
            </a:r>
            <a:r>
              <a:rPr lang="ru-RU" dirty="0" err="1"/>
              <a:t>внаслідок</a:t>
            </a:r>
            <a:r>
              <a:rPr lang="ru-RU" dirty="0"/>
              <a:t> </a:t>
            </a:r>
            <a:r>
              <a:rPr lang="ru-RU" dirty="0" err="1"/>
              <a:t>несприятливої</a:t>
            </a:r>
            <a:r>
              <a:rPr lang="ru-RU" dirty="0"/>
              <a:t> </a:t>
            </a:r>
            <a:r>
              <a:rPr lang="ru-RU" dirty="0" err="1"/>
              <a:t>екологічної</a:t>
            </a:r>
            <a:r>
              <a:rPr lang="ru-RU" dirty="0"/>
              <a:t> </a:t>
            </a:r>
            <a:r>
              <a:rPr lang="ru-RU" dirty="0" err="1"/>
              <a:t>ситуації</a:t>
            </a:r>
            <a:r>
              <a:rPr lang="ru-RU" dirty="0"/>
              <a:t>;</a:t>
            </a:r>
          </a:p>
          <a:p>
            <a:r>
              <a:rPr lang="ru-RU" dirty="0"/>
              <a:t>– "</a:t>
            </a:r>
            <a:r>
              <a:rPr lang="ru-RU" dirty="0" err="1"/>
              <a:t>урбанізація</a:t>
            </a:r>
            <a:r>
              <a:rPr lang="ru-RU" dirty="0"/>
              <a:t>" </a:t>
            </a:r>
            <a:r>
              <a:rPr lang="ru-RU" dirty="0" err="1"/>
              <a:t>внутрішньолікарняного</a:t>
            </a:r>
            <a:r>
              <a:rPr lang="ru-RU" dirty="0"/>
              <a:t> </a:t>
            </a:r>
            <a:r>
              <a:rPr lang="ru-RU" dirty="0" err="1"/>
              <a:t>середовища</a:t>
            </a:r>
            <a:r>
              <a:rPr lang="ru-RU" dirty="0"/>
              <a:t>, </a:t>
            </a:r>
            <a:r>
              <a:rPr lang="ru-RU" dirty="0" err="1"/>
              <a:t>концентрація</a:t>
            </a:r>
            <a:r>
              <a:rPr lang="ru-RU" dirty="0"/>
              <a:t> </a:t>
            </a:r>
            <a:r>
              <a:rPr lang="ru-RU" dirty="0" err="1"/>
              <a:t>великої</a:t>
            </a:r>
            <a:r>
              <a:rPr lang="ru-RU" dirty="0"/>
              <a:t> </a:t>
            </a:r>
            <a:r>
              <a:rPr lang="ru-RU" dirty="0" err="1"/>
              <a:t>кількості</a:t>
            </a:r>
            <a:r>
              <a:rPr lang="ru-RU" dirty="0"/>
              <a:t> </a:t>
            </a:r>
            <a:r>
              <a:rPr lang="ru-RU" dirty="0" err="1"/>
              <a:t>хворих</a:t>
            </a:r>
            <a:r>
              <a:rPr lang="ru-RU" dirty="0"/>
              <a:t> і персоналу в </a:t>
            </a:r>
            <a:r>
              <a:rPr lang="ru-RU" dirty="0" err="1"/>
              <a:t>багатоповерхових</a:t>
            </a:r>
            <a:r>
              <a:rPr lang="ru-RU" dirty="0"/>
              <a:t> </a:t>
            </a:r>
            <a:r>
              <a:rPr lang="ru-RU" dirty="0" err="1"/>
              <a:t>будівлях</a:t>
            </a:r>
            <a:r>
              <a:rPr lang="ru-RU" dirty="0"/>
              <a:t>;</a:t>
            </a:r>
          </a:p>
          <a:p>
            <a:r>
              <a:rPr lang="ru-RU" dirty="0"/>
              <a:t>– </a:t>
            </a:r>
            <a:r>
              <a:rPr lang="ru-RU" dirty="0" err="1"/>
              <a:t>ускладнення</a:t>
            </a:r>
            <a:r>
              <a:rPr lang="ru-RU" dirty="0"/>
              <a:t> </a:t>
            </a:r>
            <a:r>
              <a:rPr lang="ru-RU" dirty="0" err="1"/>
              <a:t>оперативних</a:t>
            </a:r>
            <a:r>
              <a:rPr lang="ru-RU" dirty="0"/>
              <a:t> </a:t>
            </a:r>
            <a:r>
              <a:rPr lang="ru-RU" dirty="0" err="1"/>
              <a:t>втручань</a:t>
            </a:r>
            <a:r>
              <a:rPr lang="ru-RU" dirty="0"/>
              <a:t>, </a:t>
            </a:r>
            <a:r>
              <a:rPr lang="ru-RU" dirty="0" err="1"/>
              <a:t>збільшення</a:t>
            </a:r>
            <a:r>
              <a:rPr lang="ru-RU" dirty="0"/>
              <a:t> </a:t>
            </a:r>
            <a:r>
              <a:rPr lang="ru-RU" dirty="0" err="1"/>
              <a:t>їх</a:t>
            </a:r>
            <a:r>
              <a:rPr lang="ru-RU" dirty="0"/>
              <a:t> </a:t>
            </a:r>
            <a:r>
              <a:rPr lang="ru-RU" dirty="0" err="1"/>
              <a:t>тривалості</a:t>
            </a:r>
            <a:r>
              <a:rPr lang="ru-RU" dirty="0"/>
              <a:t>, </a:t>
            </a:r>
            <a:r>
              <a:rPr lang="ru-RU" dirty="0" err="1"/>
              <a:t>травматичності</a:t>
            </a:r>
            <a:r>
              <a:rPr lang="ru-RU" dirty="0"/>
              <a:t>, </a:t>
            </a:r>
            <a:r>
              <a:rPr lang="ru-RU" dirty="0" err="1"/>
              <a:t>широке</a:t>
            </a:r>
            <a:r>
              <a:rPr lang="ru-RU" dirty="0"/>
              <a:t> </a:t>
            </a:r>
            <a:r>
              <a:rPr lang="ru-RU" dirty="0" err="1"/>
              <a:t>застосування</a:t>
            </a:r>
            <a:r>
              <a:rPr lang="ru-RU" dirty="0"/>
              <a:t> </a:t>
            </a:r>
            <a:r>
              <a:rPr lang="ru-RU" dirty="0" err="1"/>
              <a:t>ендоскопічної</a:t>
            </a:r>
            <a:r>
              <a:rPr lang="ru-RU" dirty="0"/>
              <a:t> </a:t>
            </a:r>
            <a:r>
              <a:rPr lang="ru-RU" dirty="0" err="1"/>
              <a:t>апаратури</a:t>
            </a:r>
            <a:r>
              <a:rPr lang="ru-RU" dirty="0"/>
              <a:t>, яка погано </a:t>
            </a:r>
            <a:r>
              <a:rPr lang="ru-RU" dirty="0" err="1"/>
              <a:t>піддається</a:t>
            </a:r>
            <a:r>
              <a:rPr lang="ru-RU" dirty="0"/>
              <a:t> </a:t>
            </a:r>
            <a:r>
              <a:rPr lang="ru-RU" dirty="0" err="1"/>
              <a:t>стерилізації</a:t>
            </a:r>
            <a:r>
              <a:rPr lang="ru-RU" dirty="0"/>
              <a:t>;</a:t>
            </a:r>
          </a:p>
          <a:p>
            <a:r>
              <a:rPr lang="ru-RU" dirty="0"/>
              <a:t>– </a:t>
            </a:r>
            <a:r>
              <a:rPr lang="ru-RU" dirty="0" err="1"/>
              <a:t>надмірне</a:t>
            </a:r>
            <a:r>
              <a:rPr lang="ru-RU" dirty="0"/>
              <a:t>, </a:t>
            </a:r>
            <a:r>
              <a:rPr lang="ru-RU" dirty="0" err="1"/>
              <a:t>іноді</a:t>
            </a:r>
            <a:r>
              <a:rPr lang="ru-RU" dirty="0"/>
              <a:t> </a:t>
            </a:r>
            <a:r>
              <a:rPr lang="ru-RU" dirty="0" err="1"/>
              <a:t>недостатньо</a:t>
            </a:r>
            <a:r>
              <a:rPr lang="ru-RU" dirty="0"/>
              <a:t> </a:t>
            </a:r>
            <a:r>
              <a:rPr lang="ru-RU" dirty="0" err="1"/>
              <a:t>обгрунтоване</a:t>
            </a:r>
            <a:r>
              <a:rPr lang="ru-RU" dirty="0"/>
              <a:t> </a:t>
            </a:r>
            <a:r>
              <a:rPr lang="ru-RU" dirty="0" err="1"/>
              <a:t>застосування</a:t>
            </a:r>
            <a:r>
              <a:rPr lang="ru-RU" dirty="0"/>
              <a:t> </a:t>
            </a:r>
            <a:r>
              <a:rPr lang="ru-RU" dirty="0" err="1"/>
              <a:t>антибіотиків</a:t>
            </a:r>
            <a:r>
              <a:rPr lang="ru-RU" dirty="0"/>
              <a:t>, </a:t>
            </a:r>
            <a:r>
              <a:rPr lang="ru-RU" dirty="0" err="1"/>
              <a:t>формування</a:t>
            </a:r>
            <a:r>
              <a:rPr lang="ru-RU" dirty="0"/>
              <a:t> </a:t>
            </a:r>
            <a:r>
              <a:rPr lang="ru-RU" dirty="0" err="1"/>
              <a:t>внутрішньолікарняних</a:t>
            </a:r>
            <a:r>
              <a:rPr lang="ru-RU" dirty="0"/>
              <a:t> </a:t>
            </a:r>
            <a:r>
              <a:rPr lang="ru-RU" dirty="0" err="1"/>
              <a:t>штамів</a:t>
            </a:r>
            <a:r>
              <a:rPr lang="ru-RU" dirty="0"/>
              <a:t> </a:t>
            </a:r>
            <a:r>
              <a:rPr lang="ru-RU" dirty="0" err="1"/>
              <a:t>збудників</a:t>
            </a:r>
            <a:r>
              <a:rPr lang="ru-RU" dirty="0"/>
              <a:t> ВЛІ, </a:t>
            </a:r>
            <a:r>
              <a:rPr lang="ru-RU" dirty="0" err="1"/>
              <a:t>полірезистснтних</a:t>
            </a:r>
            <a:r>
              <a:rPr lang="ru-RU" dirty="0"/>
              <a:t> до </a:t>
            </a:r>
            <a:r>
              <a:rPr lang="ru-RU" dirty="0" err="1"/>
              <a:t>вживаних</a:t>
            </a:r>
            <a:r>
              <a:rPr lang="ru-RU" dirty="0"/>
              <a:t> в </a:t>
            </a:r>
            <a:r>
              <a:rPr lang="ru-RU" dirty="0" err="1"/>
              <a:t>стаціонарі</a:t>
            </a:r>
            <a:r>
              <a:rPr lang="ru-RU" dirty="0"/>
              <a:t> </a:t>
            </a:r>
            <a:r>
              <a:rPr lang="ru-RU" dirty="0" err="1"/>
              <a:t>антибіотиків</a:t>
            </a:r>
            <a:r>
              <a:rPr lang="ru-RU" dirty="0"/>
              <a:t>;</a:t>
            </a:r>
          </a:p>
          <a:p>
            <a:r>
              <a:rPr lang="ru-RU" dirty="0"/>
              <a:t>– </a:t>
            </a:r>
            <a:r>
              <a:rPr lang="ru-RU" dirty="0" err="1"/>
              <a:t>недостатньо</a:t>
            </a:r>
            <a:r>
              <a:rPr lang="ru-RU" dirty="0"/>
              <a:t> </a:t>
            </a:r>
            <a:r>
              <a:rPr lang="ru-RU" dirty="0" err="1"/>
              <a:t>ретельне</a:t>
            </a:r>
            <a:r>
              <a:rPr lang="ru-RU" dirty="0"/>
              <a:t> </a:t>
            </a:r>
            <a:r>
              <a:rPr lang="ru-RU" dirty="0" err="1"/>
              <a:t>знезараження</a:t>
            </a:r>
            <a:r>
              <a:rPr lang="ru-RU" dirty="0"/>
              <a:t> </a:t>
            </a:r>
            <a:r>
              <a:rPr lang="ru-RU" dirty="0" err="1"/>
              <a:t>ін'єкційного</a:t>
            </a:r>
            <a:r>
              <a:rPr lang="ru-RU" dirty="0"/>
              <a:t> та </a:t>
            </a:r>
            <a:r>
              <a:rPr lang="ru-RU" dirty="0" err="1"/>
              <a:t>іншого</a:t>
            </a:r>
            <a:r>
              <a:rPr lang="ru-RU" dirty="0"/>
              <a:t> </a:t>
            </a:r>
            <a:r>
              <a:rPr lang="ru-RU" dirty="0" err="1"/>
              <a:t>інструментарію</a:t>
            </a:r>
            <a:r>
              <a:rPr lang="ru-RU" dirty="0"/>
              <a:t>;</a:t>
            </a:r>
          </a:p>
          <a:p>
            <a:r>
              <a:rPr lang="ru-RU" dirty="0"/>
              <a:t>– </a:t>
            </a:r>
            <a:r>
              <a:rPr lang="ru-RU" dirty="0" err="1"/>
              <a:t>збільшення</a:t>
            </a:r>
            <a:r>
              <a:rPr lang="ru-RU" dirty="0"/>
              <a:t> </a:t>
            </a:r>
            <a:r>
              <a:rPr lang="ru-RU" dirty="0" err="1"/>
              <a:t>тривалості</a:t>
            </a:r>
            <a:r>
              <a:rPr lang="ru-RU" dirty="0"/>
              <a:t> </a:t>
            </a:r>
            <a:r>
              <a:rPr lang="ru-RU" dirty="0" err="1"/>
              <a:t>перебування</a:t>
            </a:r>
            <a:r>
              <a:rPr lang="ru-RU" dirty="0"/>
              <a:t> хворого в </a:t>
            </a:r>
            <a:r>
              <a:rPr lang="ru-RU" dirty="0" err="1"/>
              <a:t>стаціонарі</a:t>
            </a:r>
            <a:r>
              <a:rPr lang="ru-RU" dirty="0"/>
              <a:t>, </a:t>
            </a:r>
            <a:r>
              <a:rPr lang="ru-RU" dirty="0" err="1"/>
              <a:t>пов'язане</a:t>
            </a:r>
            <a:r>
              <a:rPr lang="ru-RU" dirty="0"/>
              <a:t> з </a:t>
            </a:r>
            <a:r>
              <a:rPr lang="ru-RU" dirty="0" err="1"/>
              <a:t>функціонально-діагностичними</a:t>
            </a:r>
            <a:r>
              <a:rPr lang="ru-RU" dirty="0"/>
              <a:t> </a:t>
            </a:r>
            <a:r>
              <a:rPr lang="ru-RU" dirty="0" err="1"/>
              <a:t>дослідженнями</a:t>
            </a:r>
            <a:r>
              <a:rPr lang="ru-RU" dirty="0"/>
              <a:t>;</a:t>
            </a:r>
          </a:p>
          <a:p>
            <a:r>
              <a:rPr lang="ru-RU" dirty="0"/>
              <a:t>– </a:t>
            </a:r>
            <a:r>
              <a:rPr lang="ru-RU" dirty="0" err="1"/>
              <a:t>ослаблення</a:t>
            </a:r>
            <a:r>
              <a:rPr lang="ru-RU" dirty="0"/>
              <a:t> </a:t>
            </a:r>
            <a:r>
              <a:rPr lang="ru-RU" dirty="0" err="1"/>
              <a:t>уваги</a:t>
            </a:r>
            <a:r>
              <a:rPr lang="ru-RU" dirty="0"/>
              <a:t> до </a:t>
            </a:r>
            <a:r>
              <a:rPr lang="ru-RU" dirty="0" err="1"/>
              <a:t>суворого</a:t>
            </a:r>
            <a:r>
              <a:rPr lang="ru-RU" dirty="0"/>
              <a:t> </a:t>
            </a:r>
            <a:r>
              <a:rPr lang="ru-RU" dirty="0" err="1"/>
              <a:t>дотримання</a:t>
            </a:r>
            <a:r>
              <a:rPr lang="ru-RU" dirty="0"/>
              <a:t> </a:t>
            </a:r>
            <a:r>
              <a:rPr lang="ru-RU" dirty="0" err="1"/>
              <a:t>гігієнічного</a:t>
            </a:r>
            <a:r>
              <a:rPr lang="ru-RU" dirty="0"/>
              <a:t> та </a:t>
            </a:r>
            <a:r>
              <a:rPr lang="ru-RU" dirty="0" err="1"/>
              <a:t>санітарно-протиепідемічного</a:t>
            </a:r>
            <a:r>
              <a:rPr lang="ru-RU" dirty="0"/>
              <a:t> </a:t>
            </a:r>
            <a:r>
              <a:rPr lang="ru-RU" dirty="0" err="1"/>
              <a:t>режимів</a:t>
            </a:r>
            <a:r>
              <a:rPr lang="ru-RU" dirty="0"/>
              <a:t> у </a:t>
            </a:r>
            <a:r>
              <a:rPr lang="ru-RU" dirty="0" err="1"/>
              <a:t>стаціонарах</a:t>
            </a:r>
            <a:r>
              <a:rPr lang="ru-RU" dirty="0"/>
              <a:t>.</a:t>
            </a:r>
          </a:p>
        </p:txBody>
      </p:sp>
    </p:spTree>
    <p:extLst>
      <p:ext uri="{BB962C8B-B14F-4D97-AF65-F5344CB8AC3E}">
        <p14:creationId xmlns:p14="http://schemas.microsoft.com/office/powerpoint/2010/main" val="993989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8453" y="0"/>
            <a:ext cx="9283547" cy="6740307"/>
          </a:xfrm>
          <a:prstGeom prst="rect">
            <a:avLst/>
          </a:prstGeom>
        </p:spPr>
        <p:txBody>
          <a:bodyPr wrap="square">
            <a:spAutoFit/>
          </a:bodyPr>
          <a:lstStyle/>
          <a:p>
            <a:pPr algn="r"/>
            <a:r>
              <a:rPr lang="ru-RU" dirty="0"/>
              <a:t>Додаток 1</a:t>
            </a:r>
          </a:p>
          <a:p>
            <a:pPr algn="ctr"/>
            <a:r>
              <a:rPr lang="ru-RU" b="1" dirty="0"/>
              <a:t>Методика оцінки ступеня тяжкості і напруженості праці</a:t>
            </a:r>
            <a:endParaRPr lang="uk-UA" dirty="0"/>
          </a:p>
          <a:p>
            <a:pPr algn="just"/>
            <a:r>
              <a:rPr lang="ru-RU" dirty="0"/>
              <a:t>В обов'язки лікарів медико-санітарних частин промислових підприємств входить необхідність оцінки важкості праці, його фізіологічної цінності, ступеня функціональної напруги організму працюючої людини, тобто оцінити працю людини з кількісної сторони.</a:t>
            </a:r>
            <a:endParaRPr lang="uk-UA" dirty="0"/>
          </a:p>
          <a:p>
            <a:pPr algn="just"/>
            <a:r>
              <a:rPr lang="ru-RU" dirty="0"/>
              <a:t>Така оцінка потрібна при вирішенні питань режиму праці і відпочинку, праці жінок і підлітків, при обгрунтуванні тривалості робочого дня, тарифікації праці, при обгрунтуванні пільг щодо відпусток і додаткових компенсацій, при нормуванні факторів виробничого середовища.</a:t>
            </a:r>
            <a:endParaRPr lang="uk-UA" dirty="0"/>
          </a:p>
          <a:p>
            <a:pPr algn="just"/>
            <a:r>
              <a:rPr lang="ru-RU" dirty="0"/>
              <a:t>Функціональне напруження організму під час роботи схематично можна охарактеризувати з двох сторін - енергетичної та інформаційної. Перша переважає при фізичному, друга - при розумовій праці.</a:t>
            </a:r>
            <a:endParaRPr lang="uk-UA" dirty="0"/>
          </a:p>
          <a:p>
            <a:pPr algn="just"/>
            <a:r>
              <a:rPr lang="ru-RU" dirty="0"/>
              <a:t>Характеристику праці, який потребує інтенсивної роботи головного мозку при отриманні та аналізі інформації, фізіологи називають напруженістю; характеристику навантаження на організм при роботі, яка вимагає м'язових зусиль і відповідного енергетичного забезпечення - вагою.</a:t>
            </a:r>
            <a:endParaRPr lang="uk-UA" dirty="0"/>
          </a:p>
          <a:p>
            <a:pPr algn="just"/>
            <a:r>
              <a:rPr lang="ru-RU" dirty="0"/>
              <a:t>Як згадувалося на попередньому занятті, праця по тяжкості ділиться на легкий, середньої тяжкості, важкий і дуже важкий, по напруженості - на ненаголошений, мало напружений, напружений, дуже напружений</a:t>
            </a:r>
            <a:r>
              <a:rPr lang="ru-RU" dirty="0" smtClean="0"/>
              <a:t>.</a:t>
            </a:r>
            <a:endParaRPr lang="uk-UA" dirty="0"/>
          </a:p>
        </p:txBody>
      </p:sp>
    </p:spTree>
    <p:extLst>
      <p:ext uri="{BB962C8B-B14F-4D97-AF65-F5344CB8AC3E}">
        <p14:creationId xmlns:p14="http://schemas.microsoft.com/office/powerpoint/2010/main" val="33316348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44896" y="131269"/>
            <a:ext cx="9647104" cy="1754326"/>
          </a:xfrm>
          <a:prstGeom prst="rect">
            <a:avLst/>
          </a:prstGeom>
        </p:spPr>
        <p:txBody>
          <a:bodyPr wrap="square">
            <a:spAutoFit/>
          </a:bodyPr>
          <a:lstStyle/>
          <a:p>
            <a:pPr algn="just"/>
            <a:r>
              <a:rPr lang="ru-RU" dirty="0"/>
              <a:t>Для оцінки ступеня тяжкості і напруженості праці </a:t>
            </a:r>
            <a:r>
              <a:rPr lang="ru-RU" dirty="0" err="1"/>
              <a:t>використовуються</a:t>
            </a:r>
            <a:r>
              <a:rPr lang="ru-RU" dirty="0"/>
              <a:t> </a:t>
            </a:r>
            <a:r>
              <a:rPr lang="ru-RU" dirty="0" err="1" smtClean="0"/>
              <a:t>ергонометричні</a:t>
            </a:r>
            <a:r>
              <a:rPr lang="ru-RU" dirty="0" smtClean="0"/>
              <a:t> </a:t>
            </a:r>
            <a:r>
              <a:rPr lang="ru-RU" dirty="0"/>
              <a:t>і фізіологічні методи.</a:t>
            </a:r>
          </a:p>
          <a:p>
            <a:pPr algn="just"/>
            <a:r>
              <a:rPr lang="ru-RU" dirty="0" err="1" smtClean="0"/>
              <a:t>Ергонометрічними</a:t>
            </a:r>
            <a:r>
              <a:rPr lang="ru-RU" dirty="0" smtClean="0"/>
              <a:t> </a:t>
            </a:r>
            <a:r>
              <a:rPr lang="ru-RU" dirty="0"/>
              <a:t>показниками важкості праці є маса вантажу, що піднімається, потужність роботи, характер робочої пози, величина статичного навантаження.</a:t>
            </a:r>
          </a:p>
          <a:p>
            <a:pPr algn="just"/>
            <a:r>
              <a:rPr lang="ru-RU" dirty="0"/>
              <a:t>Потужність роботи при фізичній праці розраховується за формулою: </a:t>
            </a:r>
          </a:p>
        </p:txBody>
      </p:sp>
      <p:sp>
        <p:nvSpPr>
          <p:cNvPr id="3" name="Прямоугольник 2"/>
          <p:cNvSpPr/>
          <p:nvPr/>
        </p:nvSpPr>
        <p:spPr>
          <a:xfrm>
            <a:off x="5862179" y="2059999"/>
            <a:ext cx="599844" cy="400110"/>
          </a:xfrm>
          <a:prstGeom prst="rect">
            <a:avLst/>
          </a:prstGeom>
        </p:spPr>
        <p:txBody>
          <a:bodyPr wrap="none">
            <a:spAutoFit/>
          </a:bodyPr>
          <a:lstStyle/>
          <a:p>
            <a:pPr algn="ctr"/>
            <a:r>
              <a:rPr lang="ru-RU" sz="2000" dirty="0"/>
              <a:t>N =</a:t>
            </a:r>
            <a:endParaRPr lang="uk-UA" sz="2000" dirty="0"/>
          </a:p>
        </p:txBody>
      </p:sp>
      <p:pic>
        <p:nvPicPr>
          <p:cNvPr id="4" name="Рисунок 3"/>
          <p:cNvPicPr>
            <a:picLocks noChangeAspect="1"/>
          </p:cNvPicPr>
          <p:nvPr/>
        </p:nvPicPr>
        <p:blipFill>
          <a:blip r:embed="rId2"/>
          <a:stretch>
            <a:fillRect/>
          </a:stretch>
        </p:blipFill>
        <p:spPr>
          <a:xfrm>
            <a:off x="6462023" y="1771922"/>
            <a:ext cx="472784" cy="976265"/>
          </a:xfrm>
          <a:prstGeom prst="rect">
            <a:avLst/>
          </a:prstGeom>
        </p:spPr>
      </p:pic>
      <p:sp>
        <p:nvSpPr>
          <p:cNvPr id="5" name="Прямоугольник 4"/>
          <p:cNvSpPr/>
          <p:nvPr/>
        </p:nvSpPr>
        <p:spPr>
          <a:xfrm>
            <a:off x="7534651" y="1827408"/>
            <a:ext cx="6096000" cy="923330"/>
          </a:xfrm>
          <a:prstGeom prst="rect">
            <a:avLst/>
          </a:prstGeom>
        </p:spPr>
        <p:txBody>
          <a:bodyPr>
            <a:spAutoFit/>
          </a:bodyPr>
          <a:lstStyle/>
          <a:p>
            <a:pPr algn="just"/>
            <a:r>
              <a:rPr lang="ru-RU" dirty="0"/>
              <a:t>де N - потужність роботи, Вт; </a:t>
            </a:r>
            <a:endParaRPr lang="uk-UA" dirty="0"/>
          </a:p>
          <a:p>
            <a:pPr algn="just"/>
            <a:r>
              <a:rPr lang="ru-RU" dirty="0"/>
              <a:t>А - робота, Дж; </a:t>
            </a:r>
          </a:p>
          <a:p>
            <a:pPr algn="just"/>
            <a:r>
              <a:rPr lang="ru-RU" dirty="0"/>
              <a:t>Т - час виконання роботи, с;</a:t>
            </a:r>
            <a:endParaRPr lang="uk-UA" dirty="0"/>
          </a:p>
        </p:txBody>
      </p:sp>
      <p:sp>
        <p:nvSpPr>
          <p:cNvPr id="6" name="Прямоугольник 5"/>
          <p:cNvSpPr/>
          <p:nvPr/>
        </p:nvSpPr>
        <p:spPr>
          <a:xfrm>
            <a:off x="2544896" y="2843205"/>
            <a:ext cx="9647104" cy="1200329"/>
          </a:xfrm>
          <a:prstGeom prst="rect">
            <a:avLst/>
          </a:prstGeom>
        </p:spPr>
        <p:txBody>
          <a:bodyPr wrap="square">
            <a:spAutoFit/>
          </a:bodyPr>
          <a:lstStyle/>
          <a:p>
            <a:pPr algn="just"/>
            <a:r>
              <a:rPr lang="ru-RU" dirty="0" smtClean="0"/>
              <a:t>Робота, як фізичне поняття, - це переміщення маси в просторі, з урахуванням земного тяжіння, розраховується за формулою: </a:t>
            </a:r>
            <a:endParaRPr lang="uk-UA" dirty="0" smtClean="0"/>
          </a:p>
          <a:p>
            <a:pPr algn="just"/>
            <a:r>
              <a:rPr lang="ru-RU" dirty="0" smtClean="0"/>
              <a:t/>
            </a:r>
            <a:br>
              <a:rPr lang="ru-RU" dirty="0" smtClean="0"/>
            </a:br>
            <a:endParaRPr lang="ru-RU" dirty="0"/>
          </a:p>
        </p:txBody>
      </p:sp>
      <p:sp>
        <p:nvSpPr>
          <p:cNvPr id="7" name="Прямоугольник 6"/>
          <p:cNvSpPr/>
          <p:nvPr/>
        </p:nvSpPr>
        <p:spPr>
          <a:xfrm>
            <a:off x="4903954" y="3686938"/>
            <a:ext cx="2760248" cy="400110"/>
          </a:xfrm>
          <a:prstGeom prst="rect">
            <a:avLst/>
          </a:prstGeom>
        </p:spPr>
        <p:txBody>
          <a:bodyPr wrap="square">
            <a:spAutoFit/>
          </a:bodyPr>
          <a:lstStyle/>
          <a:p>
            <a:pPr algn="ctr"/>
            <a:r>
              <a:rPr lang="ru-RU" sz="2000" dirty="0"/>
              <a:t>А = 9,8 ⋅</a:t>
            </a:r>
            <a:r>
              <a:rPr lang="ru-RU" sz="2000" dirty="0" smtClean="0"/>
              <a:t> </a:t>
            </a:r>
            <a:r>
              <a:rPr lang="ru-RU" sz="2000" dirty="0"/>
              <a:t>(Р ⋅</a:t>
            </a:r>
            <a:r>
              <a:rPr lang="ru-RU" sz="2000" dirty="0" smtClean="0"/>
              <a:t> </a:t>
            </a:r>
            <a:r>
              <a:rPr lang="ru-RU" sz="2000" dirty="0"/>
              <a:t>Н +</a:t>
            </a:r>
            <a:endParaRPr lang="uk-UA" sz="2000" dirty="0"/>
          </a:p>
        </p:txBody>
      </p:sp>
      <p:pic>
        <p:nvPicPr>
          <p:cNvPr id="8" name="Рисунок 7"/>
          <p:cNvPicPr>
            <a:picLocks noChangeAspect="1"/>
          </p:cNvPicPr>
          <p:nvPr/>
        </p:nvPicPr>
        <p:blipFill>
          <a:blip r:embed="rId3"/>
          <a:stretch>
            <a:fillRect/>
          </a:stretch>
        </p:blipFill>
        <p:spPr>
          <a:xfrm>
            <a:off x="7229551" y="3355954"/>
            <a:ext cx="869303" cy="1062078"/>
          </a:xfrm>
          <a:prstGeom prst="rect">
            <a:avLst/>
          </a:prstGeom>
        </p:spPr>
      </p:pic>
      <p:sp>
        <p:nvSpPr>
          <p:cNvPr id="9" name="Прямоугольник 8"/>
          <p:cNvSpPr/>
          <p:nvPr/>
        </p:nvSpPr>
        <p:spPr>
          <a:xfrm>
            <a:off x="7994279" y="3665181"/>
            <a:ext cx="340158" cy="400110"/>
          </a:xfrm>
          <a:prstGeom prst="rect">
            <a:avLst/>
          </a:prstGeom>
        </p:spPr>
        <p:txBody>
          <a:bodyPr wrap="none">
            <a:spAutoFit/>
          </a:bodyPr>
          <a:lstStyle/>
          <a:p>
            <a:pPr algn="ctr"/>
            <a:r>
              <a:rPr lang="ru-RU" sz="2000" dirty="0"/>
              <a:t>+</a:t>
            </a:r>
            <a:endParaRPr lang="uk-UA" sz="2000" dirty="0"/>
          </a:p>
        </p:txBody>
      </p:sp>
      <p:pic>
        <p:nvPicPr>
          <p:cNvPr id="10" name="Рисунок 9"/>
          <p:cNvPicPr>
            <a:picLocks noChangeAspect="1"/>
          </p:cNvPicPr>
          <p:nvPr/>
        </p:nvPicPr>
        <p:blipFill>
          <a:blip r:embed="rId4"/>
          <a:stretch>
            <a:fillRect/>
          </a:stretch>
        </p:blipFill>
        <p:spPr>
          <a:xfrm>
            <a:off x="8223840" y="3291059"/>
            <a:ext cx="875325" cy="1127811"/>
          </a:xfrm>
          <a:prstGeom prst="rect">
            <a:avLst/>
          </a:prstGeom>
        </p:spPr>
      </p:pic>
      <p:sp>
        <p:nvSpPr>
          <p:cNvPr id="11" name="Прямоугольник 10"/>
          <p:cNvSpPr/>
          <p:nvPr/>
        </p:nvSpPr>
        <p:spPr>
          <a:xfrm>
            <a:off x="9099165" y="3643424"/>
            <a:ext cx="635109" cy="400110"/>
          </a:xfrm>
          <a:prstGeom prst="rect">
            <a:avLst/>
          </a:prstGeom>
        </p:spPr>
        <p:txBody>
          <a:bodyPr wrap="none">
            <a:spAutoFit/>
          </a:bodyPr>
          <a:lstStyle/>
          <a:p>
            <a:pPr algn="ctr"/>
            <a:r>
              <a:rPr lang="ru-RU" sz="2000" dirty="0"/>
              <a:t>) </a:t>
            </a:r>
            <a:r>
              <a:rPr lang="ru-RU" sz="2000" dirty="0" smtClean="0"/>
              <a:t>⋅ </a:t>
            </a:r>
            <a:r>
              <a:rPr lang="ru-RU" sz="2000" dirty="0"/>
              <a:t>6</a:t>
            </a:r>
            <a:endParaRPr lang="uk-UA" sz="2000" dirty="0"/>
          </a:p>
        </p:txBody>
      </p:sp>
      <p:sp>
        <p:nvSpPr>
          <p:cNvPr id="12" name="Прямоугольник 11"/>
          <p:cNvSpPr/>
          <p:nvPr/>
        </p:nvSpPr>
        <p:spPr>
          <a:xfrm>
            <a:off x="2544896" y="4037193"/>
            <a:ext cx="9647104" cy="2862322"/>
          </a:xfrm>
          <a:prstGeom prst="rect">
            <a:avLst/>
          </a:prstGeom>
        </p:spPr>
        <p:txBody>
          <a:bodyPr wrap="square">
            <a:spAutoFit/>
          </a:bodyPr>
          <a:lstStyle/>
          <a:p>
            <a:pPr algn="just"/>
            <a:r>
              <a:rPr lang="ru-RU" dirty="0"/>
              <a:t>де Р - маса, кг; </a:t>
            </a:r>
            <a:endParaRPr lang="uk-UA" dirty="0"/>
          </a:p>
          <a:p>
            <a:pPr algn="just"/>
            <a:r>
              <a:rPr lang="ru-RU" dirty="0"/>
              <a:t>g - прискорення, дорівнює 9,8 м / с</a:t>
            </a:r>
            <a:r>
              <a:rPr lang="ru-RU" baseline="30000" dirty="0"/>
              <a:t>2 </a:t>
            </a:r>
            <a:r>
              <a:rPr lang="ru-RU" dirty="0"/>
              <a:t>, </a:t>
            </a:r>
            <a:endParaRPr lang="uk-UA" dirty="0"/>
          </a:p>
          <a:p>
            <a:pPr algn="just"/>
            <a:r>
              <a:rPr lang="ru-RU" dirty="0"/>
              <a:t>Н - висота підйому вантажу, м; </a:t>
            </a:r>
            <a:endParaRPr lang="uk-UA" dirty="0"/>
          </a:p>
          <a:p>
            <a:pPr algn="just"/>
            <a:r>
              <a:rPr lang="ru-RU" dirty="0"/>
              <a:t>L - відстань переміщення по горизонталі, м; </a:t>
            </a:r>
            <a:endParaRPr lang="uk-UA" dirty="0"/>
          </a:p>
          <a:p>
            <a:pPr algn="just"/>
            <a:r>
              <a:rPr lang="ru-RU" dirty="0"/>
              <a:t>6 і 9,8 - коефіцієнти перерахунку в Дж.</a:t>
            </a:r>
          </a:p>
          <a:p>
            <a:pPr algn="just"/>
            <a:r>
              <a:rPr lang="ru-RU" dirty="0"/>
              <a:t>Величина статичного навантаження вираховується множенням величини зусилля на час утримання і виражається в кг / с.</a:t>
            </a:r>
          </a:p>
          <a:p>
            <a:pPr algn="just"/>
            <a:r>
              <a:rPr lang="ru-RU" dirty="0"/>
              <a:t>Характеристика робочої пози і переміщення в просторі базується на даних спостережень вимірюванням кута нахилу тулуба, довжини шляху переміщення, хронометражу тощо</a:t>
            </a:r>
            <a:endParaRPr lang="uk-UA" dirty="0"/>
          </a:p>
        </p:txBody>
      </p:sp>
    </p:spTree>
    <p:extLst>
      <p:ext uri="{BB962C8B-B14F-4D97-AF65-F5344CB8AC3E}">
        <p14:creationId xmlns:p14="http://schemas.microsoft.com/office/powerpoint/2010/main" val="19935305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2014" y="493190"/>
            <a:ext cx="9569986" cy="5632311"/>
          </a:xfrm>
          <a:prstGeom prst="rect">
            <a:avLst/>
          </a:prstGeom>
        </p:spPr>
        <p:txBody>
          <a:bodyPr wrap="square">
            <a:spAutoFit/>
          </a:bodyPr>
          <a:lstStyle/>
          <a:p>
            <a:pPr algn="just"/>
            <a:r>
              <a:rPr lang="ru-RU" sz="2000" b="1" dirty="0" err="1" smtClean="0"/>
              <a:t>Ергонометричні</a:t>
            </a:r>
            <a:r>
              <a:rPr lang="ru-RU" sz="2000" b="1" dirty="0" smtClean="0"/>
              <a:t> </a:t>
            </a:r>
            <a:r>
              <a:rPr lang="ru-RU" sz="2000" b="1" dirty="0"/>
              <a:t>показники напруженості праці: </a:t>
            </a:r>
            <a:endParaRPr lang="ru-RU" sz="2000" b="1" dirty="0" smtClean="0"/>
          </a:p>
          <a:p>
            <a:pPr algn="just"/>
            <a:endParaRPr lang="ru-RU" sz="2000" dirty="0"/>
          </a:p>
          <a:p>
            <a:pPr algn="just">
              <a:buFont typeface="+mj-lt"/>
              <a:buAutoNum type="arabicPeriod"/>
            </a:pPr>
            <a:r>
              <a:rPr lang="ru-RU" sz="2000" dirty="0"/>
              <a:t>Кількість об'єктів одночасного спостереження.</a:t>
            </a:r>
          </a:p>
          <a:p>
            <a:pPr algn="just">
              <a:buFont typeface="+mj-lt"/>
              <a:buAutoNum type="arabicPeriod"/>
            </a:pPr>
            <a:r>
              <a:rPr lang="ru-RU" sz="2000" dirty="0"/>
              <a:t>Тривалість зосередженого спостереження або часу активних дій (в% від загального часу робочого дня).</a:t>
            </a:r>
            <a:endParaRPr lang="uk-UA" sz="2000" dirty="0"/>
          </a:p>
          <a:p>
            <a:pPr algn="just">
              <a:buFont typeface="+mj-lt"/>
              <a:buAutoNum type="arabicPeriod"/>
            </a:pPr>
            <a:r>
              <a:rPr lang="ru-RU" sz="2000" dirty="0"/>
              <a:t>Щільність сигналів (оголошень) за 1 год.</a:t>
            </a:r>
          </a:p>
          <a:p>
            <a:pPr algn="just">
              <a:buFont typeface="+mj-lt"/>
              <a:buAutoNum type="arabicPeriod"/>
            </a:pPr>
            <a:r>
              <a:rPr lang="ru-RU" sz="2000" dirty="0"/>
              <a:t>Емоційна напруженість.</a:t>
            </a:r>
          </a:p>
          <a:p>
            <a:pPr algn="just">
              <a:buFont typeface="+mj-lt"/>
              <a:buAutoNum type="arabicPeriod"/>
            </a:pPr>
            <a:r>
              <a:rPr lang="ru-RU" sz="2000" dirty="0"/>
              <a:t>Змінність.</a:t>
            </a:r>
          </a:p>
          <a:p>
            <a:pPr algn="just">
              <a:buFont typeface="+mj-lt"/>
              <a:buAutoNum type="arabicPeriod"/>
            </a:pPr>
            <a:r>
              <a:rPr lang="ru-RU" sz="2000" dirty="0"/>
              <a:t>Напруженість функцій аналізаторів.</a:t>
            </a:r>
          </a:p>
          <a:p>
            <a:pPr algn="just">
              <a:buFont typeface="+mj-lt"/>
              <a:buAutoNum type="arabicPeriod"/>
            </a:pPr>
            <a:r>
              <a:rPr lang="ru-RU" sz="2000" dirty="0"/>
              <a:t>Об'єм оперативної пам'яті.</a:t>
            </a:r>
          </a:p>
          <a:p>
            <a:pPr>
              <a:buFont typeface="+mj-lt"/>
              <a:buAutoNum type="arabicPeriod"/>
            </a:pPr>
            <a:r>
              <a:rPr lang="ru-RU" sz="2000" dirty="0"/>
              <a:t>Інтелектуальна напруженість.</a:t>
            </a:r>
          </a:p>
          <a:p>
            <a:pPr>
              <a:buFont typeface="+mj-lt"/>
              <a:buAutoNum type="arabicPeriod"/>
            </a:pPr>
            <a:r>
              <a:rPr lang="ru-RU" sz="2000" dirty="0"/>
              <a:t>Монотонність і інші.</a:t>
            </a:r>
          </a:p>
          <a:p>
            <a:pPr algn="just"/>
            <a:r>
              <a:rPr lang="ru-RU" sz="2000" dirty="0"/>
              <a:t>Основними показниками важкості праці є потужність і величина статичного навантаження, а також інтенсивність (частота м'язових зусиль за одиницю часу).</a:t>
            </a:r>
            <a:endParaRPr lang="uk-UA" sz="2000" dirty="0"/>
          </a:p>
          <a:p>
            <a:pPr algn="just"/>
            <a:r>
              <a:rPr lang="ru-RU" sz="2000" dirty="0"/>
              <a:t>При визначенні напруженості праці основними показниками є показники уваги, щільність сигналів інформації, що переробляється, характеристика емоційної напруженості. Інші критерії - додаткові</a:t>
            </a:r>
            <a:r>
              <a:rPr lang="ru-RU" sz="2000" dirty="0" smtClean="0"/>
              <a:t>.</a:t>
            </a:r>
            <a:endParaRPr lang="uk-UA" sz="2000" dirty="0"/>
          </a:p>
        </p:txBody>
      </p:sp>
    </p:spTree>
    <p:extLst>
      <p:ext uri="{BB962C8B-B14F-4D97-AF65-F5344CB8AC3E}">
        <p14:creationId xmlns:p14="http://schemas.microsoft.com/office/powerpoint/2010/main" val="7206003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09301" y="335846"/>
            <a:ext cx="9382699" cy="4401205"/>
          </a:xfrm>
          <a:prstGeom prst="rect">
            <a:avLst/>
          </a:prstGeom>
        </p:spPr>
        <p:txBody>
          <a:bodyPr wrap="square">
            <a:spAutoFit/>
          </a:bodyPr>
          <a:lstStyle/>
          <a:p>
            <a:pPr algn="just"/>
            <a:r>
              <a:rPr lang="ru-RU" sz="2000" dirty="0"/>
              <a:t>Визначати, до якої категорії належить той чи інший працю, необхідно по одному, найбільш інформативному основним показником, або двох додаткових.</a:t>
            </a:r>
            <a:endParaRPr lang="uk-UA" sz="2000" dirty="0"/>
          </a:p>
          <a:p>
            <a:pPr algn="just"/>
            <a:r>
              <a:rPr lang="ru-RU" sz="2000" dirty="0"/>
              <a:t>Як фізіологічні критерії оцінки ступеня тяжкості і напруженості праці запропоновано приймати рівень фізіологічних функцій під час роботи. Шкала оцінки тяжкості і напруженості праці, розроблена Київським НДІ гігієни праці та профзахворювань, передбачає визначення частоти пульсу</a:t>
            </a:r>
            <a:r>
              <a:rPr lang="ru-RU" sz="2000" dirty="0" smtClean="0"/>
              <a:t>, </a:t>
            </a:r>
            <a:r>
              <a:rPr lang="ru-RU" sz="2000" dirty="0" err="1" smtClean="0"/>
              <a:t>енерговитрат</a:t>
            </a:r>
            <a:r>
              <a:rPr lang="ru-RU" sz="2000" dirty="0"/>
              <a:t>, Показника витривалості до статичних зусиль, латентного періоду сенсомоторних реакцій, показника пам'яті, уваги та ін. При цьому фізіологічні показники визначають на початку і в кінці робочого дня.</a:t>
            </a:r>
            <a:endParaRPr lang="uk-UA" sz="2000" dirty="0"/>
          </a:p>
          <a:p>
            <a:pPr algn="just"/>
            <a:r>
              <a:rPr lang="ru-RU" sz="2000" dirty="0"/>
              <a:t>За ступенем зміни досліджуваних функцій (в%) в кінці робочого дня визначають категорію роботи. Такі показники, як частота пульсу,</a:t>
            </a:r>
            <a:r>
              <a:rPr lang="ru-RU" sz="2000" dirty="0" err="1"/>
              <a:t>енерговитрати</a:t>
            </a:r>
            <a:r>
              <a:rPr lang="ru-RU" sz="2000" dirty="0"/>
              <a:t>, Оцінюються в абсолютних величинах.</a:t>
            </a:r>
            <a:endParaRPr lang="uk-UA" sz="2000" dirty="0"/>
          </a:p>
        </p:txBody>
      </p:sp>
    </p:spTree>
    <p:extLst>
      <p:ext uri="{BB962C8B-B14F-4D97-AF65-F5344CB8AC3E}">
        <p14:creationId xmlns:p14="http://schemas.microsoft.com/office/powerpoint/2010/main" val="3286893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0"/>
            <a:ext cx="9144000" cy="3416320"/>
          </a:xfrm>
          <a:prstGeom prst="rect">
            <a:avLst/>
          </a:prstGeom>
        </p:spPr>
        <p:txBody>
          <a:bodyPr wrap="square">
            <a:spAutoFit/>
          </a:bodyPr>
          <a:lstStyle/>
          <a:p>
            <a:pPr algn="r"/>
            <a:r>
              <a:rPr lang="ru-RU" dirty="0"/>
              <a:t>Додаток 2</a:t>
            </a:r>
            <a:r>
              <a:rPr lang="ru-RU" dirty="0" smtClean="0"/>
              <a:t>.</a:t>
            </a:r>
          </a:p>
          <a:p>
            <a:pPr algn="r"/>
            <a:endParaRPr lang="ru-RU" dirty="0"/>
          </a:p>
          <a:p>
            <a:pPr algn="ctr"/>
            <a:r>
              <a:rPr lang="ru-RU" b="1" dirty="0"/>
              <a:t>Методи визначення втоми при </a:t>
            </a:r>
            <a:r>
              <a:rPr lang="ru-RU" b="1" dirty="0" err="1" smtClean="0"/>
              <a:t>фізичній</a:t>
            </a:r>
            <a:r>
              <a:rPr lang="ru-RU" b="1" dirty="0" smtClean="0"/>
              <a:t> </a:t>
            </a:r>
            <a:r>
              <a:rPr lang="ru-RU" b="1" dirty="0" smtClean="0"/>
              <a:t>праці</a:t>
            </a:r>
          </a:p>
          <a:p>
            <a:pPr algn="ctr"/>
            <a:endParaRPr lang="uk-UA" dirty="0"/>
          </a:p>
          <a:p>
            <a:pPr algn="just"/>
            <a:r>
              <a:rPr lang="ru-RU" b="1" dirty="0" err="1"/>
              <a:t>Динамометрія</a:t>
            </a:r>
            <a:r>
              <a:rPr lang="ru-RU" b="1" dirty="0" smtClean="0"/>
              <a:t>. </a:t>
            </a:r>
            <a:r>
              <a:rPr lang="ru-RU" dirty="0" smtClean="0"/>
              <a:t>Для </a:t>
            </a:r>
            <a:r>
              <a:rPr lang="ru-RU" dirty="0"/>
              <a:t>визначення м'язової сили кисті руки використовують ручний пружинний динамометр. Максимальну силу кисті визначають за шкалою динамометра в кг. Статичну витримку м'язів кисті визначають часом, протягом якого піддослідний здатний утримувати динамометр, стиснений до 75% максимальної сили кисті руки (рис. 32.1-а).</a:t>
            </a:r>
            <a:endParaRPr lang="uk-UA" dirty="0"/>
          </a:p>
          <a:p>
            <a:pPr algn="just"/>
            <a:r>
              <a:rPr lang="ru-RU" dirty="0"/>
              <a:t>Мускульну силу і статистичну витривалість м'язів всього тіла визначають туловищного динамометром, робота з яким також дуже проста: зусиллям "підйом" утримування приладу руками, закріпленого ногами (рис. 32.1-б).</a:t>
            </a:r>
            <a:endParaRPr lang="uk-UA" dirty="0"/>
          </a:p>
        </p:txBody>
      </p:sp>
      <p:pic>
        <p:nvPicPr>
          <p:cNvPr id="3" name="Рисунок 2"/>
          <p:cNvPicPr>
            <a:picLocks noChangeAspect="1"/>
          </p:cNvPicPr>
          <p:nvPr/>
        </p:nvPicPr>
        <p:blipFill>
          <a:blip r:embed="rId2"/>
          <a:stretch>
            <a:fillRect/>
          </a:stretch>
        </p:blipFill>
        <p:spPr>
          <a:xfrm rot="5400000">
            <a:off x="8519724" y="3185724"/>
            <a:ext cx="3325343" cy="4019209"/>
          </a:xfrm>
          <a:prstGeom prst="rect">
            <a:avLst/>
          </a:prstGeom>
        </p:spPr>
      </p:pic>
      <p:sp>
        <p:nvSpPr>
          <p:cNvPr id="4" name="Прямоугольник 3"/>
          <p:cNvSpPr/>
          <p:nvPr/>
        </p:nvSpPr>
        <p:spPr>
          <a:xfrm>
            <a:off x="2076791" y="5103674"/>
            <a:ext cx="6096000" cy="1754326"/>
          </a:xfrm>
          <a:prstGeom prst="rect">
            <a:avLst/>
          </a:prstGeom>
        </p:spPr>
        <p:txBody>
          <a:bodyPr>
            <a:spAutoFit/>
          </a:bodyPr>
          <a:lstStyle/>
          <a:p>
            <a:pPr algn="r"/>
            <a:r>
              <a:rPr lang="ru-RU" dirty="0"/>
              <a:t>Мал. 32.1. Динамометри (а - ручний; б - тулубовий</a:t>
            </a:r>
            <a:r>
              <a:rPr lang="ru-RU" dirty="0" smtClean="0"/>
              <a:t>)</a:t>
            </a:r>
          </a:p>
          <a:p>
            <a:pPr algn="r"/>
            <a:endParaRPr lang="uk-UA" dirty="0"/>
          </a:p>
          <a:p>
            <a:r>
              <a:rPr lang="ru-RU" dirty="0"/>
              <a:t>Динамометрію проводять на початку і в кінці робочої зміни. На занятті - до і після навантаження (20 присідань з вантажем 10 кг).</a:t>
            </a:r>
          </a:p>
        </p:txBody>
      </p:sp>
    </p:spTree>
    <p:extLst>
      <p:ext uri="{BB962C8B-B14F-4D97-AF65-F5344CB8AC3E}">
        <p14:creationId xmlns:p14="http://schemas.microsoft.com/office/powerpoint/2010/main" val="42421160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93620" y="0"/>
            <a:ext cx="9298379" cy="3416320"/>
          </a:xfrm>
          <a:prstGeom prst="rect">
            <a:avLst/>
          </a:prstGeom>
        </p:spPr>
        <p:txBody>
          <a:bodyPr wrap="square">
            <a:spAutoFit/>
          </a:bodyPr>
          <a:lstStyle/>
          <a:p>
            <a:pPr algn="just"/>
            <a:r>
              <a:rPr lang="ru-RU" b="1" dirty="0" err="1"/>
              <a:t>Ергографія</a:t>
            </a:r>
            <a:r>
              <a:rPr lang="ru-RU" b="1" dirty="0"/>
              <a:t> -</a:t>
            </a:r>
            <a:r>
              <a:rPr lang="ru-RU" dirty="0"/>
              <a:t>визначення м'язової працездатності за допомогою Ергографія - приладу настільного типу. Ергографія є закріплений на спеціальному штативі блок зі шпагатом, на одному кінці якого підвішений вантаж визначеної маси, а другий кінець закінчується петлею для пальця або кисті руки піддослідного. Шпагат з'єднаний з пером, яке записує на кімографі</a:t>
            </a:r>
            <a:r>
              <a:rPr lang="ru-RU" dirty="0" err="1"/>
              <a:t>ергограмму</a:t>
            </a:r>
            <a:r>
              <a:rPr lang="ru-RU" dirty="0"/>
              <a:t> - частоту і ступінь згинання пальця або кисті руки при підніманні вантажу.</a:t>
            </a:r>
            <a:endParaRPr lang="uk-UA" dirty="0"/>
          </a:p>
          <a:p>
            <a:pPr algn="just"/>
            <a:r>
              <a:rPr lang="ru-RU" dirty="0"/>
              <a:t>розшифровка </a:t>
            </a:r>
            <a:r>
              <a:rPr lang="ru-RU" dirty="0" err="1"/>
              <a:t>ергограмм</a:t>
            </a:r>
            <a:r>
              <a:rPr lang="ru-RU" dirty="0"/>
              <a:t>, Знятих на початку і в кінці робочої зміни дозволяє визначити: м'язову силу, опірність стомленню, стомлюваність, ступінь відновлення опору втомі, кількість виконаної роботи і ступінь відновлення кількості виконаної роботи (рис. 32.2).</a:t>
            </a:r>
            <a:endParaRPr lang="uk-UA" dirty="0"/>
          </a:p>
        </p:txBody>
      </p:sp>
      <p:pic>
        <p:nvPicPr>
          <p:cNvPr id="3" name="Рисунок 2"/>
          <p:cNvPicPr>
            <a:picLocks noChangeAspect="1"/>
          </p:cNvPicPr>
          <p:nvPr/>
        </p:nvPicPr>
        <p:blipFill>
          <a:blip r:embed="rId2"/>
          <a:stretch>
            <a:fillRect/>
          </a:stretch>
        </p:blipFill>
        <p:spPr>
          <a:xfrm>
            <a:off x="2893620" y="3354262"/>
            <a:ext cx="8539932" cy="2592594"/>
          </a:xfrm>
          <a:prstGeom prst="rect">
            <a:avLst/>
          </a:prstGeom>
        </p:spPr>
      </p:pic>
      <p:sp>
        <p:nvSpPr>
          <p:cNvPr id="4" name="Прямоугольник 3"/>
          <p:cNvSpPr/>
          <p:nvPr/>
        </p:nvSpPr>
        <p:spPr>
          <a:xfrm>
            <a:off x="1959429" y="5939585"/>
            <a:ext cx="10232570" cy="830997"/>
          </a:xfrm>
          <a:prstGeom prst="rect">
            <a:avLst/>
          </a:prstGeom>
        </p:spPr>
        <p:txBody>
          <a:bodyPr wrap="square">
            <a:spAutoFit/>
          </a:bodyPr>
          <a:lstStyle/>
          <a:p>
            <a:pPr algn="ctr"/>
            <a:r>
              <a:rPr lang="ru-RU" sz="1600" dirty="0"/>
              <a:t>Ріс.32.2. </a:t>
            </a:r>
            <a:r>
              <a:rPr lang="ru-RU" sz="1600" dirty="0" err="1"/>
              <a:t>Ергограмма</a:t>
            </a:r>
            <a:r>
              <a:rPr lang="ru-RU" sz="1600" dirty="0"/>
              <a:t> (1, 2) по </a:t>
            </a:r>
            <a:r>
              <a:rPr lang="ru-RU" sz="1600" dirty="0" err="1"/>
              <a:t>М.В.Лейніку</a:t>
            </a:r>
            <a:endParaRPr lang="uk-UA" sz="1600" dirty="0"/>
          </a:p>
          <a:p>
            <a:pPr algn="ctr"/>
            <a:r>
              <a:rPr lang="ru-RU" sz="1600" dirty="0"/>
              <a:t>(Середня висота другої, третьої, четвертої </a:t>
            </a:r>
            <a:r>
              <a:rPr lang="ru-RU" sz="1600" dirty="0" err="1"/>
              <a:t>миограмма</a:t>
            </a:r>
            <a:r>
              <a:rPr lang="ru-RU" sz="1600" dirty="0"/>
              <a:t> при виконанні першої (а б) і другий (а</a:t>
            </a:r>
            <a:r>
              <a:rPr lang="ru-RU" sz="1600" baseline="-25000" dirty="0"/>
              <a:t>1</a:t>
            </a:r>
            <a:r>
              <a:rPr lang="ru-RU" sz="1600" dirty="0"/>
              <a:t>б</a:t>
            </a:r>
            <a:r>
              <a:rPr lang="ru-RU" sz="1600" baseline="-25000" dirty="0"/>
              <a:t>1</a:t>
            </a:r>
            <a:r>
              <a:rPr lang="ru-RU" sz="1600" dirty="0"/>
              <a:t>) Робіт; опірність стомлення при виконанні першої (б в) і другий (б</a:t>
            </a:r>
            <a:r>
              <a:rPr lang="ru-RU" sz="1600" baseline="-25000" dirty="0"/>
              <a:t>1 </a:t>
            </a:r>
            <a:r>
              <a:rPr lang="ru-RU" sz="1600" dirty="0"/>
              <a:t>в</a:t>
            </a:r>
            <a:r>
              <a:rPr lang="ru-RU" sz="1600" baseline="-25000" dirty="0"/>
              <a:t>1</a:t>
            </a:r>
            <a:r>
              <a:rPr lang="ru-RU" sz="1600" dirty="0"/>
              <a:t> робіт)</a:t>
            </a:r>
            <a:endParaRPr lang="uk-UA" sz="1600" dirty="0"/>
          </a:p>
        </p:txBody>
      </p:sp>
    </p:spTree>
    <p:extLst>
      <p:ext uri="{BB962C8B-B14F-4D97-AF65-F5344CB8AC3E}">
        <p14:creationId xmlns:p14="http://schemas.microsoft.com/office/powerpoint/2010/main" val="40793153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1032762"/>
            <a:ext cx="9144000" cy="4524315"/>
          </a:xfrm>
          <a:prstGeom prst="rect">
            <a:avLst/>
          </a:prstGeom>
        </p:spPr>
        <p:txBody>
          <a:bodyPr wrap="square">
            <a:spAutoFit/>
          </a:bodyPr>
          <a:lstStyle/>
          <a:p>
            <a:pPr algn="just"/>
            <a:r>
              <a:rPr lang="ru-RU" dirty="0"/>
              <a:t>Ці показники розраховують за висотою </a:t>
            </a:r>
            <a:r>
              <a:rPr lang="ru-RU" dirty="0" err="1"/>
              <a:t>міограми</a:t>
            </a:r>
            <a:r>
              <a:rPr lang="ru-RU" dirty="0"/>
              <a:t> в мм і її змін з часом в процесі дослідження в секундах або хвилинах.</a:t>
            </a:r>
            <a:endParaRPr lang="uk-UA" dirty="0"/>
          </a:p>
          <a:p>
            <a:pPr algn="just"/>
            <a:r>
              <a:rPr lang="ru-RU" dirty="0"/>
              <a:t>Визначення сили і статичної витримки м'язів проводять також за допомогою спеціального приладу - </a:t>
            </a:r>
            <a:r>
              <a:rPr lang="ru-RU" dirty="0" err="1"/>
              <a:t>дінамохронорефлексометра</a:t>
            </a:r>
            <a:r>
              <a:rPr lang="ru-RU" dirty="0"/>
              <a:t>. Сила і тривалість стиснення ручного динамометра в цьому приладі реєструється стрілочним мікроамперметром (див. Рис. 40.1, а в розділі "гігієна дітей і підлітків" тема № 40)</a:t>
            </a:r>
            <a:endParaRPr lang="uk-UA" dirty="0"/>
          </a:p>
          <a:p>
            <a:pPr algn="just"/>
            <a:r>
              <a:rPr lang="ru-RU" dirty="0"/>
              <a:t>Фізичну працездатність і розвиток стомлення визначають також вивченням динаміки діяльності серцево-судинної системи:</a:t>
            </a:r>
            <a:endParaRPr lang="uk-UA" dirty="0"/>
          </a:p>
          <a:p>
            <a:pPr algn="just">
              <a:buFont typeface="Arial" panose="020B0604020202020204" pitchFamily="34" charset="0"/>
              <a:buChar char="•"/>
            </a:pPr>
            <a:r>
              <a:rPr lang="ru-RU" dirty="0"/>
              <a:t>частота серцевих скорочень (пульс) до і після навантаження і її реституція;</a:t>
            </a:r>
            <a:endParaRPr lang="uk-UA" dirty="0"/>
          </a:p>
          <a:p>
            <a:pPr algn="just">
              <a:buFont typeface="Arial" panose="020B0604020202020204" pitchFamily="34" charset="0"/>
              <a:buChar char="•"/>
            </a:pPr>
            <a:r>
              <a:rPr lang="ru-RU" dirty="0"/>
              <a:t>артеріальний тиск систолічний та діастолічний, систолічний і хвилинний обсяги крові, </a:t>
            </a:r>
            <a:r>
              <a:rPr lang="ru-RU" dirty="0" err="1" smtClean="0"/>
              <a:t>оксигемометрія</a:t>
            </a:r>
            <a:r>
              <a:rPr lang="ru-RU" dirty="0"/>
              <a:t>.</a:t>
            </a:r>
            <a:endParaRPr lang="uk-UA" dirty="0"/>
          </a:p>
          <a:p>
            <a:pPr algn="just"/>
            <a:r>
              <a:rPr lang="ru-RU" dirty="0"/>
              <a:t>Використовують також електрокардіографію (яку студенти вивчають на кафедрі фізіології та на клінічних кафедрах), життєву ємність легенів, хвилинний обсяг дихання, частоту дихання, легеневу вентиляцію методом Дугласа або </a:t>
            </a:r>
            <a:r>
              <a:rPr lang="ru-RU" dirty="0" err="1"/>
              <a:t>Орса</a:t>
            </a:r>
            <a:r>
              <a:rPr lang="ru-RU" dirty="0"/>
              <a:t>-Фішера, </a:t>
            </a:r>
            <a:r>
              <a:rPr lang="ru-RU" dirty="0" err="1"/>
              <a:t>енерговитрати</a:t>
            </a:r>
            <a:r>
              <a:rPr lang="ru-RU" dirty="0"/>
              <a:t> шляхом визначення газообміну.</a:t>
            </a:r>
            <a:endParaRPr lang="uk-UA" dirty="0"/>
          </a:p>
        </p:txBody>
      </p:sp>
    </p:spTree>
    <p:extLst>
      <p:ext uri="{BB962C8B-B14F-4D97-AF65-F5344CB8AC3E}">
        <p14:creationId xmlns:p14="http://schemas.microsoft.com/office/powerpoint/2010/main" val="17955108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6951" y="0"/>
            <a:ext cx="9425049" cy="3970318"/>
          </a:xfrm>
          <a:prstGeom prst="rect">
            <a:avLst/>
          </a:prstGeom>
        </p:spPr>
        <p:txBody>
          <a:bodyPr wrap="square">
            <a:spAutoFit/>
          </a:bodyPr>
          <a:lstStyle/>
          <a:p>
            <a:pPr algn="just"/>
            <a:r>
              <a:rPr lang="ru-RU" b="1" dirty="0" err="1"/>
              <a:t>Електротремометрія</a:t>
            </a:r>
            <a:r>
              <a:rPr lang="ru-RU" b="1" dirty="0"/>
              <a:t> -</a:t>
            </a:r>
            <a:r>
              <a:rPr lang="ru-RU" dirty="0"/>
              <a:t>визначення частоти і амплітуди довільного тремтіння рук, нижніх кінцівок дозволяє визначити ступінь не тільки фізичної стомлюваності, але і функціонального стану нервової системи. Тремор рук визначають за допомогою спеціального приладу -</a:t>
            </a:r>
            <a:r>
              <a:rPr lang="ru-RU" dirty="0" err="1"/>
              <a:t>електротремометра</a:t>
            </a:r>
            <a:r>
              <a:rPr lang="ru-RU" dirty="0"/>
              <a:t>(Рис. 3), який представляє собою металеву пластинку площиною, приблизно 20 х 30 см, з вузькими фігурними щілинами і металевий щуп з ебонітовою ручкою, які підключені до джерела струму і електролічильника. Намагаючись не торкатися країв, піддослідний проводить щуп уздовж фігурної щілини, а лічильник підраховує кількість дотиків щупа до платівці за певний термін дослідження.</a:t>
            </a:r>
            <a:endParaRPr lang="uk-UA" dirty="0"/>
          </a:p>
          <a:p>
            <a:pPr algn="just"/>
            <a:r>
              <a:rPr lang="ru-RU" dirty="0"/>
              <a:t>Тремор рук неутомленного людини становить не більше 3-5 коливань (дотиків) в с., А при втомі 8-12 і більше коливань в сек.</a:t>
            </a:r>
            <a:endParaRPr lang="uk-UA" dirty="0"/>
          </a:p>
          <a:p>
            <a:pPr algn="just"/>
            <a:r>
              <a:rPr lang="ru-RU" dirty="0"/>
              <a:t>Втома при розумовому і операторському праці визначають поруч психофізіологічних тестів (див. Додаток 3).</a:t>
            </a:r>
            <a:endParaRPr lang="uk-UA" dirty="0"/>
          </a:p>
        </p:txBody>
      </p:sp>
      <p:pic>
        <p:nvPicPr>
          <p:cNvPr id="3" name="Рисунок 2"/>
          <p:cNvPicPr>
            <a:picLocks noChangeAspect="1"/>
          </p:cNvPicPr>
          <p:nvPr/>
        </p:nvPicPr>
        <p:blipFill>
          <a:blip r:embed="rId2"/>
          <a:stretch>
            <a:fillRect/>
          </a:stretch>
        </p:blipFill>
        <p:spPr>
          <a:xfrm>
            <a:off x="2766951" y="3970318"/>
            <a:ext cx="5142797" cy="2887682"/>
          </a:xfrm>
          <a:prstGeom prst="rect">
            <a:avLst/>
          </a:prstGeom>
        </p:spPr>
      </p:pic>
      <p:sp>
        <p:nvSpPr>
          <p:cNvPr id="4" name="Прямоугольник 3"/>
          <p:cNvSpPr/>
          <p:nvPr/>
        </p:nvSpPr>
        <p:spPr>
          <a:xfrm>
            <a:off x="7909748" y="6488668"/>
            <a:ext cx="3324949" cy="369332"/>
          </a:xfrm>
          <a:prstGeom prst="rect">
            <a:avLst/>
          </a:prstGeom>
        </p:spPr>
        <p:txBody>
          <a:bodyPr wrap="none">
            <a:spAutoFit/>
          </a:bodyPr>
          <a:lstStyle/>
          <a:p>
            <a:pPr algn="ctr"/>
            <a:r>
              <a:rPr lang="ru-RU" dirty="0"/>
              <a:t>Мал. 3.</a:t>
            </a:r>
            <a:r>
              <a:rPr lang="ru-RU" dirty="0" err="1"/>
              <a:t>Електротремометр</a:t>
            </a:r>
            <a:endParaRPr lang="ru-RU" dirty="0"/>
          </a:p>
        </p:txBody>
      </p:sp>
    </p:spTree>
    <p:extLst>
      <p:ext uri="{BB962C8B-B14F-4D97-AF65-F5344CB8AC3E}">
        <p14:creationId xmlns:p14="http://schemas.microsoft.com/office/powerpoint/2010/main" val="33104697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0"/>
            <a:ext cx="9144000" cy="4247317"/>
          </a:xfrm>
          <a:prstGeom prst="rect">
            <a:avLst/>
          </a:prstGeom>
        </p:spPr>
        <p:txBody>
          <a:bodyPr wrap="square">
            <a:spAutoFit/>
          </a:bodyPr>
          <a:lstStyle/>
          <a:p>
            <a:pPr algn="r"/>
            <a:r>
              <a:rPr lang="ru-RU" dirty="0"/>
              <a:t>додаток 3</a:t>
            </a:r>
          </a:p>
          <a:p>
            <a:pPr algn="ctr"/>
            <a:r>
              <a:rPr lang="ru-RU" b="1" dirty="0"/>
              <a:t>Дослідження уваги методом пошуку чисел</a:t>
            </a:r>
            <a:r>
              <a:rPr lang="ru-RU" b="1" dirty="0" smtClean="0"/>
              <a:t>.</a:t>
            </a:r>
          </a:p>
          <a:p>
            <a:pPr algn="ctr"/>
            <a:endParaRPr lang="ru-RU" dirty="0"/>
          </a:p>
          <a:p>
            <a:pPr algn="just"/>
            <a:r>
              <a:rPr lang="ru-RU" dirty="0"/>
              <a:t>Метод надає можливість оцінити обсяг і темп психічних процесів. Його принцип полягає в тому, що досліджуваний в зростаючому і в зворотному порядку повинен якомога швидше відшукати числа в таблиці, які розташовані довільно, назвати їх і показати.</a:t>
            </a:r>
            <a:endParaRPr lang="uk-UA" dirty="0"/>
          </a:p>
          <a:p>
            <a:pPr algn="just"/>
            <a:r>
              <a:rPr lang="ru-RU" dirty="0"/>
              <a:t>Для проведення дослідження необхідно мати секундомір, указку і таблиці з числами (рис. 3.4). Таблиці показують на відстані 70 см від очей при рівномірному освітленні. Досліджуваного дається вказівка ​​«Ви побачите таблицю. Ви повинні показати в ній і назвати вголос всі числа по черзі від 1 до 25. Намагайтеся зробити це якомога швидше. Почали! ». Дослідник ставить таблицю і включає секундомір, потім вимикає його, коли буде показано 25. Далі демонструється наступна таблиця, всього їх три.</a:t>
            </a:r>
            <a:endParaRPr lang="uk-UA" dirty="0"/>
          </a:p>
        </p:txBody>
      </p:sp>
      <p:pic>
        <p:nvPicPr>
          <p:cNvPr id="3" name="Рисунок 2"/>
          <p:cNvPicPr>
            <a:picLocks noChangeAspect="1"/>
          </p:cNvPicPr>
          <p:nvPr/>
        </p:nvPicPr>
        <p:blipFill>
          <a:blip r:embed="rId2"/>
          <a:stretch>
            <a:fillRect/>
          </a:stretch>
        </p:blipFill>
        <p:spPr>
          <a:xfrm>
            <a:off x="3048000" y="4213427"/>
            <a:ext cx="2650424" cy="2644573"/>
          </a:xfrm>
          <a:prstGeom prst="rect">
            <a:avLst/>
          </a:prstGeom>
        </p:spPr>
      </p:pic>
      <p:sp>
        <p:nvSpPr>
          <p:cNvPr id="4" name="Прямоугольник 3"/>
          <p:cNvSpPr/>
          <p:nvPr/>
        </p:nvSpPr>
        <p:spPr>
          <a:xfrm>
            <a:off x="5756069" y="4549676"/>
            <a:ext cx="6096000" cy="2308324"/>
          </a:xfrm>
          <a:prstGeom prst="rect">
            <a:avLst/>
          </a:prstGeom>
        </p:spPr>
        <p:txBody>
          <a:bodyPr>
            <a:spAutoFit/>
          </a:bodyPr>
          <a:lstStyle/>
          <a:p>
            <a:r>
              <a:rPr lang="ru-RU" dirty="0"/>
              <a:t>Мал. 3.4. Таблиця для дослідження уваги методом відшукування чисел</a:t>
            </a:r>
          </a:p>
          <a:p>
            <a:pPr algn="just"/>
            <a:r>
              <a:rPr lang="ru-RU" dirty="0"/>
              <a:t/>
            </a:r>
            <a:br>
              <a:rPr lang="ru-RU" dirty="0"/>
            </a:br>
            <a:endParaRPr lang="ru-RU" dirty="0"/>
          </a:p>
          <a:p>
            <a:pPr algn="just"/>
            <a:r>
              <a:rPr lang="ru-RU" dirty="0"/>
              <a:t>Результати дослідження оцінюються так. Пошук чисел на одній таблиці, в середньому до 45 с - хороший результат, 45-55 с - задовільний, більше 1 хв. - незадовільний.</a:t>
            </a:r>
            <a:endParaRPr lang="uk-UA" dirty="0"/>
          </a:p>
        </p:txBody>
      </p:sp>
    </p:spTree>
    <p:extLst>
      <p:ext uri="{BB962C8B-B14F-4D97-AF65-F5344CB8AC3E}">
        <p14:creationId xmlns:p14="http://schemas.microsoft.com/office/powerpoint/2010/main" val="8658276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31325" y="394692"/>
            <a:ext cx="9460675" cy="6463308"/>
          </a:xfrm>
          <a:prstGeom prst="rect">
            <a:avLst/>
          </a:prstGeom>
        </p:spPr>
        <p:txBody>
          <a:bodyPr wrap="square">
            <a:spAutoFit/>
          </a:bodyPr>
          <a:lstStyle/>
          <a:p>
            <a:pPr algn="ctr"/>
            <a:r>
              <a:rPr lang="ru-RU" b="1" dirty="0"/>
              <a:t>Дослідження уваги методом пошуку чисел з перемиканням</a:t>
            </a:r>
            <a:r>
              <a:rPr lang="ru-RU" dirty="0"/>
              <a:t>.</a:t>
            </a:r>
            <a:endParaRPr lang="uk-UA" dirty="0"/>
          </a:p>
          <a:p>
            <a:pPr algn="just"/>
            <a:r>
              <a:rPr lang="ru-RU" dirty="0"/>
              <a:t>Метод націлений на визначення обсягу, перемикання і розподілу уваги. Досліджуваного демонструється чорна і червона таблиці з цифрами від 1 до 24. Він повинен знаходити чорні і червоні числа, поперемінно називати спочатку одне чорне, а потім червоне. Чорні числа потрібно відшукувати в зростаючому, а червоні - в порядку спадання (див. Рис. 40.2. В розділі "гігієна дітей і підлітків" тема № 40).</a:t>
            </a:r>
            <a:endParaRPr lang="uk-UA" dirty="0"/>
          </a:p>
          <a:p>
            <a:pPr algn="just"/>
            <a:r>
              <a:rPr lang="ru-RU" dirty="0"/>
              <a:t>Досліджуваного дається вказівка: «Ви побачите таблицю на якій безсистемно розташовані 24 чорних і 24 червоних числа. Ви повинні показати і назвати вголос чорні числа у порядку зростання, починаючи з одиниці, а червоні - в спадному, починаючи з числа 24. Колір називати не треба. Намагайтеся працювати якомога швидше ». Оператор контролює виконання завдання секундоміром.</a:t>
            </a:r>
            <a:endParaRPr lang="uk-UA" dirty="0"/>
          </a:p>
          <a:p>
            <a:pPr algn="just"/>
            <a:r>
              <a:rPr lang="ru-RU" dirty="0"/>
              <a:t>При проведенні оцінки результатів враховуються час виконання завдання, кількість і характер помилок. Виконання завдання за дві хвилини говорить про достатню якість уваги, більше 3 хвилин - про недостатність функцій уваги. Помилки - заміна чисел за кольором, якщо їх небагато, не є серйозними. Більш важливими є помилки в порядку рахунки чисел. Наприклад, інші досліджувані на середині таблиці починають називати числа обох рядів в спадному або зростаючому порядку. Подібні помилки, якщо вони не справляються піддослідним і тривають до закінчення дослідження, свідчать про тяжкість перемикання уваги, тобто про фізичному або емоційному стомлюваності (втоми).</a:t>
            </a:r>
            <a:endParaRPr lang="uk-UA" dirty="0"/>
          </a:p>
        </p:txBody>
      </p:sp>
    </p:spTree>
    <p:extLst>
      <p:ext uri="{BB962C8B-B14F-4D97-AF65-F5344CB8AC3E}">
        <p14:creationId xmlns:p14="http://schemas.microsoft.com/office/powerpoint/2010/main" val="22941562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38203" y="0"/>
            <a:ext cx="9353797" cy="3970318"/>
          </a:xfrm>
          <a:prstGeom prst="rect">
            <a:avLst/>
          </a:prstGeom>
        </p:spPr>
        <p:txBody>
          <a:bodyPr wrap="square">
            <a:spAutoFit/>
          </a:bodyPr>
          <a:lstStyle/>
          <a:p>
            <a:pPr algn="r"/>
            <a:r>
              <a:rPr lang="ru-RU" dirty="0"/>
              <a:t>Додаток 4.</a:t>
            </a:r>
          </a:p>
          <a:p>
            <a:pPr algn="ctr"/>
            <a:r>
              <a:rPr lang="ru-RU" b="1" dirty="0"/>
              <a:t>Дослідження пам'яті методом запам'ятовування геометричних фігур.</a:t>
            </a:r>
            <a:endParaRPr lang="ru-RU" dirty="0"/>
          </a:p>
          <a:p>
            <a:pPr algn="just"/>
            <a:r>
              <a:rPr lang="ru-RU" dirty="0"/>
              <a:t>Метод використовують для оцінки функціонального стану ЦНС під час роботи, проводячи дослідження на протязі всього робочого дня. При цьому треба підкреслити, що за допомогою даного тесту вивчається обсяг короткочасної пам'яті. Цей метод дозволяє визначити ступінь стомлюваності працівників операторських професій.</a:t>
            </a:r>
            <a:endParaRPr lang="uk-UA" dirty="0"/>
          </a:p>
          <a:p>
            <a:pPr algn="just"/>
            <a:r>
              <a:rPr lang="ru-RU" dirty="0"/>
              <a:t>Досліджуваного показують набір трикутників з різною штрихуванням (рис. 32.4), звертають його увагу на різницю між ними. Після цього пропонують протягом 8 з запам'ятати 6 трикутників з різними геометричними малюнками і відібрати їх з набору, який пропонувався спочатку дослідження.</a:t>
            </a:r>
            <a:endParaRPr lang="uk-UA" dirty="0"/>
          </a:p>
          <a:p>
            <a:pPr algn="just"/>
            <a:r>
              <a:rPr lang="ru-RU" dirty="0"/>
              <a:t>Зменшення кількості фігур, вірно відібраних після запам'ятовування протягом 8 з протягом робочого дня може свідчити про домінування в ЦНС процесів </a:t>
            </a:r>
            <a:r>
              <a:rPr lang="ru-RU" dirty="0" err="1"/>
              <a:t>гальмування</a:t>
            </a:r>
            <a:r>
              <a:rPr lang="ru-RU" dirty="0"/>
              <a:t> </a:t>
            </a:r>
            <a:r>
              <a:rPr lang="ru-RU" dirty="0" err="1" smtClean="0"/>
              <a:t>внаслідок</a:t>
            </a:r>
            <a:r>
              <a:rPr lang="ru-RU" dirty="0" smtClean="0"/>
              <a:t> </a:t>
            </a:r>
            <a:r>
              <a:rPr lang="ru-RU" dirty="0"/>
              <a:t>розвитку перевтоми.</a:t>
            </a:r>
            <a:endParaRPr lang="uk-UA" dirty="0"/>
          </a:p>
        </p:txBody>
      </p:sp>
      <p:pic>
        <p:nvPicPr>
          <p:cNvPr id="3" name="Рисунок 2"/>
          <p:cNvPicPr>
            <a:picLocks noChangeAspect="1"/>
          </p:cNvPicPr>
          <p:nvPr/>
        </p:nvPicPr>
        <p:blipFill>
          <a:blip r:embed="rId2"/>
          <a:stretch>
            <a:fillRect/>
          </a:stretch>
        </p:blipFill>
        <p:spPr>
          <a:xfrm>
            <a:off x="2859974" y="4524314"/>
            <a:ext cx="1807029" cy="2302867"/>
          </a:xfrm>
          <a:prstGeom prst="rect">
            <a:avLst/>
          </a:prstGeom>
        </p:spPr>
      </p:pic>
      <p:sp>
        <p:nvSpPr>
          <p:cNvPr id="4" name="Прямоугольник 3"/>
          <p:cNvSpPr/>
          <p:nvPr/>
        </p:nvSpPr>
        <p:spPr>
          <a:xfrm>
            <a:off x="4626858" y="6457849"/>
            <a:ext cx="3802643" cy="369332"/>
          </a:xfrm>
          <a:prstGeom prst="rect">
            <a:avLst/>
          </a:prstGeom>
        </p:spPr>
        <p:txBody>
          <a:bodyPr wrap="none">
            <a:spAutoFit/>
          </a:bodyPr>
          <a:lstStyle/>
          <a:p>
            <a:pPr algn="ctr"/>
            <a:r>
              <a:rPr lang="ru-RU" dirty="0"/>
              <a:t>Мал. 32.4. набір трикутників</a:t>
            </a:r>
            <a:endParaRPr lang="uk-UA" dirty="0"/>
          </a:p>
        </p:txBody>
      </p:sp>
    </p:spTree>
    <p:extLst>
      <p:ext uri="{BB962C8B-B14F-4D97-AF65-F5344CB8AC3E}">
        <p14:creationId xmlns:p14="http://schemas.microsoft.com/office/powerpoint/2010/main" val="1229568872"/>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145</TotalTime>
  <Words>7074</Words>
  <Application>Microsoft Office PowerPoint</Application>
  <PresentationFormat>Широкоэкранный</PresentationFormat>
  <Paragraphs>371</Paragraphs>
  <Slides>57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57</vt:i4>
      </vt:variant>
    </vt:vector>
  </HeadingPairs>
  <TitlesOfParts>
    <vt:vector size="62" baseType="lpstr">
      <vt:lpstr>Arial</vt:lpstr>
      <vt:lpstr>Century Gothic</vt:lpstr>
      <vt:lpstr>Symbol, serif</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Гігієнічна характеристика шкідливих та небезпечних факторів виробничого середовища, їх вплив на організм, профілактичні заходи</vt:lpstr>
      <vt:lpstr>Основні види праці:</vt:lpstr>
      <vt:lpstr>За величиною енерговитрат праця поділяється на наступні групи:</vt:lpstr>
      <vt:lpstr>Фізична праця поділяється на:</vt:lpstr>
      <vt:lpstr>Характеристика трудового процесу</vt:lpstr>
      <vt:lpstr>Зміни фізіологічних процесів в організмі людини під час фізичної роботи</vt:lpstr>
      <vt:lpstr>Презентация PowerPoint</vt:lpstr>
      <vt:lpstr>Презентация PowerPoint</vt:lpstr>
      <vt:lpstr>Зміни фізіологічних процесів під час розумової роботи</vt:lpstr>
      <vt:lpstr>Презентация PowerPoint</vt:lpstr>
      <vt:lpstr>Презентация PowerPoint</vt:lpstr>
      <vt:lpstr>Презентация PowerPoint</vt:lpstr>
      <vt:lpstr>Основні причини розвитку втоми:</vt:lpstr>
      <vt:lpstr>Профілактика</vt:lpstr>
      <vt:lpstr>Фактори виробничого середовища та трудового процесу класифікуються:</vt:lpstr>
      <vt:lpstr>Шкідливі фактори в роботі стоматологів, які пов'язані з перенапруженням окремих органів та систем організму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Види дій шкідливих факторів на організм</vt:lpstr>
      <vt:lpstr>Професійні отруєння та професійні захворювання</vt:lpstr>
      <vt:lpstr>Основні завдання гігієни праці щодо профшкідливостей:</vt:lpstr>
      <vt:lpstr>Презентация PowerPoint</vt:lpstr>
      <vt:lpstr>Медичні огляди працюючих, їх призначення, види та організація</vt:lpstr>
      <vt:lpstr>Презентация PowerPoint</vt:lpstr>
      <vt:lpstr>Презентация PowerPoint</vt:lpstr>
      <vt:lpstr>Презентация PowerPoint</vt:lpstr>
      <vt:lpstr>Внутрішньолікарняна інфекція, причини виникнення та профілактика</vt:lpstr>
      <vt:lpstr>Презентация PowerPoint</vt:lpstr>
      <vt:lpstr>Небезпека внутрішньолікарняної інфекції:</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Светлана</cp:lastModifiedBy>
  <cp:revision>49</cp:revision>
  <dcterms:created xsi:type="dcterms:W3CDTF">2017-08-01T11:05:28Z</dcterms:created>
  <dcterms:modified xsi:type="dcterms:W3CDTF">2020-10-02T13:14:47Z</dcterms:modified>
</cp:coreProperties>
</file>