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5" r:id="rId2"/>
    <p:sldId id="256" r:id="rId3"/>
    <p:sldId id="257" r:id="rId4"/>
    <p:sldId id="258" r:id="rId5"/>
    <p:sldId id="259" r:id="rId6"/>
    <p:sldId id="260" r:id="rId7"/>
    <p:sldId id="261" r:id="rId8"/>
    <p:sldId id="262" r:id="rId9"/>
    <p:sldId id="263" r:id="rId10"/>
    <p:sldId id="264"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317" r:id="rId28"/>
    <p:sldId id="316" r:id="rId29"/>
    <p:sldId id="265" r:id="rId30"/>
    <p:sldId id="266" r:id="rId31"/>
    <p:sldId id="267" r:id="rId32"/>
    <p:sldId id="268" r:id="rId33"/>
    <p:sldId id="269" r:id="rId34"/>
    <p:sldId id="270" r:id="rId35"/>
    <p:sldId id="271" r:id="rId36"/>
    <p:sldId id="272" r:id="rId37"/>
    <p:sldId id="273" r:id="rId38"/>
    <p:sldId id="274" r:id="rId39"/>
    <p:sldId id="275" r:id="rId40"/>
    <p:sldId id="276" r:id="rId41"/>
    <p:sldId id="277" r:id="rId42"/>
    <p:sldId id="278" r:id="rId43"/>
    <p:sldId id="279" r:id="rId44"/>
    <p:sldId id="280" r:id="rId45"/>
    <p:sldId id="281" r:id="rId46"/>
    <p:sldId id="282" r:id="rId47"/>
    <p:sldId id="283" r:id="rId48"/>
    <p:sldId id="289" r:id="rId49"/>
    <p:sldId id="284" r:id="rId50"/>
    <p:sldId id="286" r:id="rId51"/>
    <p:sldId id="287" r:id="rId52"/>
    <p:sldId id="288" r:id="rId53"/>
    <p:sldId id="290" r:id="rId54"/>
    <p:sldId id="291" r:id="rId55"/>
    <p:sldId id="292" r:id="rId56"/>
    <p:sldId id="293" r:id="rId57"/>
    <p:sldId id="294" r:id="rId58"/>
    <p:sldId id="295" r:id="rId59"/>
    <p:sldId id="296" r:id="rId60"/>
    <p:sldId id="297" r:id="rId61"/>
    <p:sldId id="298" r:id="rId62"/>
    <p:sldId id="299" r:id="rId63"/>
    <p:sldId id="318" r:id="rId6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5F86FB4-4204-4A8D-B9C0-D7B9CD5A954B}"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3001417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5F86FB4-4204-4A8D-B9C0-D7B9CD5A954B}"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1183243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3449984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5F86FB4-4204-4A8D-B9C0-D7B9CD5A954B}" type="datetimeFigureOut">
              <a:rPr lang="ru-RU" smtClean="0"/>
              <a:t>06.09.2020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605700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5F86FB4-4204-4A8D-B9C0-D7B9CD5A954B}" type="datetimeFigureOut">
              <a:rPr lang="ru-RU" smtClean="0"/>
              <a:t>06.09.2020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1218026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5F86FB4-4204-4A8D-B9C0-D7B9CD5A954B}" type="datetimeFigureOut">
              <a:rPr lang="ru-RU" smtClean="0"/>
              <a:t>06.09.2020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3508153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F86FB4-4204-4A8D-B9C0-D7B9CD5A954B}" type="datetimeFigureOut">
              <a:rPr lang="ru-RU" smtClean="0"/>
              <a:t>06.09.2020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4228319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5F86FB4-4204-4A8D-B9C0-D7B9CD5A954B}" type="datetimeFigureOut">
              <a:rPr lang="ru-RU" smtClean="0"/>
              <a:t>06.09.2020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114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6399212" y="5883275"/>
            <a:ext cx="914400" cy="365125"/>
          </a:xfrm>
        </p:spPr>
        <p:txBody>
          <a:bodyPr/>
          <a:lstStyle/>
          <a:p>
            <a:fld id="{C5F86FB4-4204-4A8D-B9C0-D7B9CD5A954B}" type="datetimeFigureOut">
              <a:rPr lang="ru-RU" smtClean="0"/>
              <a:t>06.09.2020</a:t>
            </a:fld>
            <a:endParaRPr lang="ru-RU"/>
          </a:p>
        </p:txBody>
      </p:sp>
      <p:sp>
        <p:nvSpPr>
          <p:cNvPr id="6" name="Footer Placeholder 5"/>
          <p:cNvSpPr>
            <a:spLocks noGrp="1"/>
          </p:cNvSpPr>
          <p:nvPr>
            <p:ph type="ftr" sz="quarter" idx="11"/>
          </p:nvPr>
        </p:nvSpPr>
        <p:spPr>
          <a:xfrm>
            <a:off x="1141412" y="5883275"/>
            <a:ext cx="5105400" cy="365125"/>
          </a:xfrm>
        </p:spPr>
        <p:txBody>
          <a:bodyPr/>
          <a:lstStyle/>
          <a:p>
            <a:endParaRPr lang="ru-RU"/>
          </a:p>
        </p:txBody>
      </p:sp>
      <p:sp>
        <p:nvSpPr>
          <p:cNvPr id="7" name="Slide Number Placeholder 6"/>
          <p:cNvSpPr>
            <a:spLocks noGrp="1"/>
          </p:cNvSpPr>
          <p:nvPr>
            <p:ph type="sldNum" sz="quarter" idx="12"/>
          </p:nvPr>
        </p:nvSpPr>
        <p:spPr>
          <a:xfrm>
            <a:off x="10742612" y="5883275"/>
            <a:ext cx="322567" cy="365125"/>
          </a:xfrm>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125431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5F86FB4-4204-4A8D-B9C0-D7B9CD5A954B}" type="datetimeFigureOut">
              <a:rPr lang="ru-RU" smtClean="0"/>
              <a:t>06.09.2020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1630551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562927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485734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495474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969113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19521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5F86FB4-4204-4A8D-B9C0-D7B9CD5A954B}"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1052654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5F86FB4-4204-4A8D-B9C0-D7B9CD5A954B}"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3673376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C5F86FB4-4204-4A8D-B9C0-D7B9CD5A954B}" type="datetimeFigureOut">
              <a:rPr lang="ru-RU" smtClean="0"/>
              <a:t>06.09.2020</a:t>
            </a:fld>
            <a:endParaRPr lang="ru-RU"/>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ru-RU"/>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53473354-D676-472B-A54F-C2E4FDDEE9CA}" type="slidenum">
              <a:rPr lang="ru-RU" smtClean="0"/>
              <a:t>‹#›</a:t>
            </a:fld>
            <a:endParaRPr lang="ru-RU"/>
          </a:p>
        </p:txBody>
      </p:sp>
    </p:spTree>
    <p:extLst>
      <p:ext uri="{BB962C8B-B14F-4D97-AF65-F5344CB8AC3E}">
        <p14:creationId xmlns:p14="http://schemas.microsoft.com/office/powerpoint/2010/main" val="209895681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sdfootnote1sym"/><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57098" y="354843"/>
            <a:ext cx="6052177" cy="6370975"/>
          </a:xfrm>
          <a:prstGeom prst="rect">
            <a:avLst/>
          </a:prstGeom>
        </p:spPr>
        <p:txBody>
          <a:bodyPr wrap="square">
            <a:spAutoFit/>
          </a:bodyPr>
          <a:lstStyle/>
          <a:p>
            <a:pPr algn="ctr"/>
            <a:r>
              <a:rPr lang="ru-RU" sz="2400" b="1" dirty="0" smtClean="0">
                <a:effectLst/>
              </a:rPr>
              <a:t>Тема № </a:t>
            </a:r>
            <a:r>
              <a:rPr lang="en-US" sz="2400" b="1" dirty="0" smtClean="0">
                <a:effectLst/>
              </a:rPr>
              <a:t>18</a:t>
            </a:r>
            <a:endParaRPr lang="ru-RU" sz="2400" dirty="0" smtClean="0">
              <a:effectLst/>
            </a:endParaRPr>
          </a:p>
          <a:p>
            <a:pPr algn="ctr"/>
            <a:endParaRPr lang="ru-RU" sz="2400" dirty="0" smtClean="0">
              <a:effectLst/>
            </a:endParaRPr>
          </a:p>
          <a:p>
            <a:pPr algn="ctr"/>
            <a:r>
              <a:rPr lang="ru-RU" sz="2400" b="1" dirty="0" smtClean="0">
                <a:effectLst/>
              </a:rPr>
              <a:t>МЕТОДИКА ГІГІЄНІЧНОЇ ОЦІНКИ ОБЛАДНАННЯ ТА УТРИМАННЯ НАВЧАЛЬНО-ВИХОВНИХ </a:t>
            </a:r>
            <a:endParaRPr lang="ru-RU" sz="2400" dirty="0" smtClean="0">
              <a:effectLst/>
            </a:endParaRPr>
          </a:p>
          <a:p>
            <a:pPr algn="ctr"/>
            <a:r>
              <a:rPr lang="ru-RU" sz="2400" b="1" dirty="0" smtClean="0">
                <a:effectLst/>
              </a:rPr>
              <a:t>УСТАНОВ ДЛЯ ДІТЕЙ І </a:t>
            </a:r>
            <a:r>
              <a:rPr lang="ru-RU" sz="2400" b="1" dirty="0" smtClean="0">
                <a:effectLst/>
              </a:rPr>
              <a:t>ПІДЛІТКІВ</a:t>
            </a:r>
          </a:p>
          <a:p>
            <a:pPr algn="ctr"/>
            <a:endParaRPr lang="ru-RU" sz="2400" b="1" dirty="0"/>
          </a:p>
          <a:p>
            <a:pPr algn="ctr"/>
            <a:endParaRPr lang="ru-RU" sz="2400" b="1" dirty="0" smtClean="0">
              <a:effectLst/>
            </a:endParaRPr>
          </a:p>
          <a:p>
            <a:pPr algn="ctr"/>
            <a:endParaRPr lang="ru-RU" sz="2400" b="1" dirty="0"/>
          </a:p>
          <a:p>
            <a:pPr algn="ctr"/>
            <a:endParaRPr lang="ru-RU" sz="2400" b="1" dirty="0" smtClean="0">
              <a:effectLst/>
            </a:endParaRPr>
          </a:p>
          <a:p>
            <a:pPr algn="ctr"/>
            <a:endParaRPr lang="uk-UA" sz="2400" b="1" dirty="0" smtClean="0"/>
          </a:p>
          <a:p>
            <a:pPr algn="ctr"/>
            <a:endParaRPr lang="uk-UA" sz="2400" b="1" dirty="0"/>
          </a:p>
          <a:p>
            <a:pPr algn="ctr"/>
            <a:endParaRPr lang="uk-UA" sz="2400" b="1" dirty="0" smtClean="0"/>
          </a:p>
          <a:p>
            <a:pPr algn="ctr"/>
            <a:endParaRPr lang="uk-UA" sz="2400" b="1" dirty="0"/>
          </a:p>
          <a:p>
            <a:pPr algn="ctr"/>
            <a:endParaRPr lang="ru-RU" sz="2400" b="1" dirty="0"/>
          </a:p>
          <a:p>
            <a:pPr algn="ctr"/>
            <a:endParaRPr lang="ru-RU" sz="2400" b="1" dirty="0" smtClean="0">
              <a:effectLst/>
            </a:endParaRPr>
          </a:p>
          <a:p>
            <a:pPr algn="ctr"/>
            <a:r>
              <a:rPr lang="ru-RU" sz="2400" b="1" dirty="0" smtClean="0">
                <a:effectLst/>
              </a:rPr>
              <a:t> </a:t>
            </a:r>
            <a:endParaRPr lang="ru-RU" sz="2400" dirty="0">
              <a:effectLst/>
            </a:endParaRPr>
          </a:p>
        </p:txBody>
      </p:sp>
      <p:pic>
        <p:nvPicPr>
          <p:cNvPr id="4" name="Рисунок 3"/>
          <p:cNvPicPr>
            <a:picLocks noChangeAspect="1"/>
          </p:cNvPicPr>
          <p:nvPr/>
        </p:nvPicPr>
        <p:blipFill>
          <a:blip r:embed="rId2"/>
          <a:stretch>
            <a:fillRect/>
          </a:stretch>
        </p:blipFill>
        <p:spPr>
          <a:xfrm>
            <a:off x="3057098" y="2868517"/>
            <a:ext cx="6096000" cy="3495675"/>
          </a:xfrm>
          <a:prstGeom prst="rect">
            <a:avLst/>
          </a:prstGeom>
        </p:spPr>
      </p:pic>
    </p:spTree>
    <p:extLst>
      <p:ext uri="{BB962C8B-B14F-4D97-AF65-F5344CB8AC3E}">
        <p14:creationId xmlns:p14="http://schemas.microsoft.com/office/powerpoint/2010/main" val="2137536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18152"/>
            <a:ext cx="12192000" cy="6555641"/>
          </a:xfrm>
          <a:prstGeom prst="rect">
            <a:avLst/>
          </a:prstGeom>
        </p:spPr>
        <p:txBody>
          <a:bodyPr wrap="square">
            <a:spAutoFit/>
          </a:bodyPr>
          <a:lstStyle/>
          <a:p>
            <a:pPr algn="just"/>
            <a:r>
              <a:rPr lang="ru-RU" sz="2000" dirty="0" smtClean="0">
                <a:effectLst/>
              </a:rPr>
              <a:t/>
            </a:r>
            <a:br>
              <a:rPr lang="ru-RU" sz="2000" dirty="0" smtClean="0">
                <a:effectLst/>
              </a:rPr>
            </a:br>
            <a:endParaRPr lang="ru-RU" sz="2000" dirty="0" smtClean="0">
              <a:effectLst/>
            </a:endParaRPr>
          </a:p>
          <a:p>
            <a:pPr algn="ctr">
              <a:buFont typeface="+mj-lt"/>
              <a:buAutoNum type="arabicPeriod"/>
            </a:pPr>
            <a:r>
              <a:rPr lang="ru-RU" sz="2000" b="1" dirty="0" smtClean="0">
                <a:effectLst/>
              </a:rPr>
              <a:t>Навчальна мета</a:t>
            </a:r>
            <a:endParaRPr lang="ru-RU" sz="2000" dirty="0" smtClean="0">
              <a:effectLst/>
            </a:endParaRPr>
          </a:p>
          <a:p>
            <a:pPr algn="ctr"/>
            <a:endParaRPr lang="ru-RU" sz="2000" dirty="0" smtClean="0">
              <a:effectLst/>
            </a:endParaRPr>
          </a:p>
          <a:p>
            <a:pPr marL="742950" lvl="1" indent="-285750" algn="just">
              <a:buFont typeface="+mj-lt"/>
              <a:buAutoNum type="arabicPeriod"/>
            </a:pPr>
            <a:r>
              <a:rPr lang="ru-RU" sz="2000" dirty="0" smtClean="0">
                <a:effectLst/>
              </a:rPr>
              <a:t>Закріпити теоретичні знання про значення забезпечення оптимальних гігієнічних умов організації навчально-виховного процесу для збереження і зміцнення здоров'я учнів, профілактики виникнення "шкільних хвороб".</a:t>
            </a:r>
          </a:p>
          <a:p>
            <a:pPr marL="742950" lvl="1" indent="-285750" algn="just">
              <a:buFont typeface="+mj-lt"/>
              <a:buAutoNum type="arabicPeriod"/>
            </a:pPr>
            <a:r>
              <a:rPr lang="ru-RU" sz="2000" dirty="0" smtClean="0">
                <a:effectLst/>
              </a:rPr>
              <a:t>Засвоїти методики гігієнічної оцінки земельної ділянки та будівлі навчального закладу (школи), його основних приміщень (шкільного класу, ігрових, спортивних кімнат, майстерень, спеціалізованих лабораторій та інших), обстеження умов перебування учнів в навчальному закладі, розробки та обґрунтування гігієнічних рекомендацій, поліпшення умов організації навчально-виховного процесу</a:t>
            </a:r>
          </a:p>
          <a:p>
            <a:pPr marL="742950" lvl="1" indent="-285750" algn="just">
              <a:buFont typeface="+mj-lt"/>
              <a:buAutoNum type="arabicPeriod"/>
            </a:pPr>
            <a:r>
              <a:rPr lang="ru-RU" sz="2000" dirty="0" smtClean="0">
                <a:effectLst/>
              </a:rPr>
              <a:t>Оволодіти методикою гігієнічної оцінки учбових </a:t>
            </a:r>
            <a:r>
              <a:rPr lang="ru-RU" sz="2000" dirty="0" err="1" smtClean="0">
                <a:effectLst/>
              </a:rPr>
              <a:t>меблів</a:t>
            </a:r>
            <a:r>
              <a:rPr lang="ru-RU" sz="2000" dirty="0" smtClean="0">
                <a:effectLst/>
              </a:rPr>
              <a:t> </a:t>
            </a:r>
            <a:endParaRPr lang="ru-RU" sz="2000" dirty="0" smtClean="0">
              <a:effectLst/>
            </a:endParaRPr>
          </a:p>
          <a:p>
            <a:pPr lvl="1" algn="just"/>
            <a:r>
              <a:rPr lang="uk-UA" sz="2000" dirty="0" smtClean="0"/>
              <a:t>                                                                               </a:t>
            </a:r>
            <a:endParaRPr lang="ru-RU" sz="2000" dirty="0" smtClean="0">
              <a:effectLst/>
            </a:endParaRPr>
          </a:p>
          <a:p>
            <a:pPr lvl="1" algn="just"/>
            <a:r>
              <a:rPr lang="uk-UA" sz="2000" dirty="0" smtClean="0"/>
              <a:t>                                                                                                 </a:t>
            </a:r>
            <a:endParaRPr lang="uk-UA" sz="2000" dirty="0"/>
          </a:p>
          <a:p>
            <a:pPr lvl="1" algn="just"/>
            <a:r>
              <a:rPr lang="uk-UA" sz="2000" dirty="0" smtClean="0">
                <a:effectLst/>
              </a:rPr>
              <a:t>                                                                                                                 </a:t>
            </a:r>
          </a:p>
          <a:p>
            <a:pPr lvl="1" algn="just"/>
            <a:r>
              <a:rPr lang="uk-UA" sz="2000" dirty="0" smtClean="0"/>
              <a:t>                                                                                                                      </a:t>
            </a:r>
            <a:endParaRPr lang="uk-UA" sz="2000" dirty="0"/>
          </a:p>
          <a:p>
            <a:pPr marL="742950" lvl="1" indent="-285750" algn="just">
              <a:buFont typeface="+mj-lt"/>
              <a:buAutoNum type="arabicPeriod"/>
            </a:pPr>
            <a:endParaRPr lang="uk-UA" sz="2000" dirty="0" smtClean="0">
              <a:effectLst/>
            </a:endParaRPr>
          </a:p>
          <a:p>
            <a:pPr marL="742950" lvl="1" indent="-285750" algn="just">
              <a:buFont typeface="+mj-lt"/>
              <a:buAutoNum type="arabicPeriod"/>
            </a:pPr>
            <a:endParaRPr lang="uk-UA" sz="2000" dirty="0"/>
          </a:p>
          <a:p>
            <a:pPr marL="742950" lvl="1" indent="-285750" algn="just">
              <a:buFont typeface="+mj-lt"/>
              <a:buAutoNum type="arabicPeriod"/>
            </a:pPr>
            <a:endParaRPr lang="uk-UA" sz="2000" dirty="0" smtClean="0">
              <a:effectLst/>
            </a:endParaRPr>
          </a:p>
          <a:p>
            <a:pPr marL="742950" lvl="1" indent="-285750" algn="just">
              <a:buFont typeface="+mj-lt"/>
              <a:buAutoNum type="arabicPeriod"/>
            </a:pPr>
            <a:endParaRPr lang="ru-RU" sz="2000" dirty="0">
              <a:effectLst/>
            </a:endParaRPr>
          </a:p>
        </p:txBody>
      </p:sp>
      <p:pic>
        <p:nvPicPr>
          <p:cNvPr id="2" name="Рисунок 1"/>
          <p:cNvPicPr>
            <a:picLocks noChangeAspect="1"/>
          </p:cNvPicPr>
          <p:nvPr/>
        </p:nvPicPr>
        <p:blipFill>
          <a:blip r:embed="rId2"/>
          <a:stretch>
            <a:fillRect/>
          </a:stretch>
        </p:blipFill>
        <p:spPr>
          <a:xfrm>
            <a:off x="1182566" y="4351740"/>
            <a:ext cx="3177199" cy="1985749"/>
          </a:xfrm>
          <a:prstGeom prst="rect">
            <a:avLst/>
          </a:prstGeom>
        </p:spPr>
      </p:pic>
      <p:pic>
        <p:nvPicPr>
          <p:cNvPr id="5" name="Рисунок 4"/>
          <p:cNvPicPr>
            <a:picLocks noChangeAspect="1"/>
          </p:cNvPicPr>
          <p:nvPr/>
        </p:nvPicPr>
        <p:blipFill>
          <a:blip r:embed="rId3"/>
          <a:stretch>
            <a:fillRect/>
          </a:stretch>
        </p:blipFill>
        <p:spPr>
          <a:xfrm>
            <a:off x="4613781" y="4351740"/>
            <a:ext cx="2964438" cy="2016789"/>
          </a:xfrm>
          <a:prstGeom prst="rect">
            <a:avLst/>
          </a:prstGeom>
        </p:spPr>
      </p:pic>
      <p:pic>
        <p:nvPicPr>
          <p:cNvPr id="7" name="Рисунок 6"/>
          <p:cNvPicPr>
            <a:picLocks noChangeAspect="1"/>
          </p:cNvPicPr>
          <p:nvPr/>
        </p:nvPicPr>
        <p:blipFill>
          <a:blip r:embed="rId4"/>
          <a:stretch>
            <a:fillRect/>
          </a:stretch>
        </p:blipFill>
        <p:spPr>
          <a:xfrm>
            <a:off x="7974843" y="4344277"/>
            <a:ext cx="2657616" cy="1993212"/>
          </a:xfrm>
          <a:prstGeom prst="rect">
            <a:avLst/>
          </a:prstGeom>
        </p:spPr>
      </p:pic>
    </p:spTree>
    <p:extLst>
      <p:ext uri="{BB962C8B-B14F-4D97-AF65-F5344CB8AC3E}">
        <p14:creationId xmlns:p14="http://schemas.microsoft.com/office/powerpoint/2010/main" val="289319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59293"/>
            <a:ext cx="12192000" cy="6463308"/>
          </a:xfrm>
          <a:prstGeom prst="rect">
            <a:avLst/>
          </a:prstGeom>
        </p:spPr>
        <p:txBody>
          <a:bodyPr wrap="square">
            <a:spAutoFit/>
          </a:bodyPr>
          <a:lstStyle/>
          <a:p>
            <a:pPr algn="ctr"/>
            <a:r>
              <a:rPr lang="ru-RU" dirty="0" smtClean="0">
                <a:effectLst/>
              </a:rPr>
              <a:t/>
            </a:r>
            <a:br>
              <a:rPr lang="ru-RU" dirty="0" smtClean="0">
                <a:effectLst/>
              </a:rPr>
            </a:br>
            <a:endParaRPr lang="ru-RU" dirty="0" smtClean="0">
              <a:effectLst/>
            </a:endParaRPr>
          </a:p>
          <a:p>
            <a:pPr algn="ctr">
              <a:buFont typeface="+mj-lt"/>
              <a:buAutoNum type="arabicPeriod"/>
            </a:pPr>
            <a:r>
              <a:rPr lang="ru-RU" b="1" dirty="0" smtClean="0">
                <a:effectLst/>
              </a:rPr>
              <a:t>Вихідні знання та навички</a:t>
            </a:r>
            <a:endParaRPr lang="ru-RU" dirty="0" smtClean="0">
              <a:effectLst/>
            </a:endParaRPr>
          </a:p>
          <a:p>
            <a:pPr algn="just"/>
            <a:r>
              <a:rPr lang="ru-RU" dirty="0" smtClean="0">
                <a:effectLst/>
              </a:rPr>
              <a:t>2.1. знати:</a:t>
            </a:r>
          </a:p>
          <a:p>
            <a:pPr algn="just"/>
            <a:r>
              <a:rPr lang="ru-RU" dirty="0" smtClean="0">
                <a:effectLst/>
              </a:rPr>
              <a:t>2.1.1. Особливості основних факторів і умов навколишнього середовища, навчально-виховного процесу, які впливають на здоров'я дітей і підлітків.</a:t>
            </a:r>
          </a:p>
          <a:p>
            <a:pPr algn="just"/>
            <a:r>
              <a:rPr lang="ru-RU" dirty="0" smtClean="0">
                <a:effectLst/>
              </a:rPr>
              <a:t>2.1.2. Захворювання, зумовлені дією факторів навколишнього середовища і навчально-виховного процесу.</a:t>
            </a:r>
          </a:p>
          <a:p>
            <a:pPr algn="just"/>
            <a:r>
              <a:rPr lang="ru-RU" dirty="0" smtClean="0">
                <a:effectLst/>
              </a:rPr>
              <a:t>2.1.3. Гігієнічні вимоги до земельної ділянки і будинку навчальних закладів, до планування і санітарно-технічного благоустрою (параметри мікроклімату, освітлення, вентиляція, водопостачання та інші показники) основних приміщень навчально-виховних установ.</a:t>
            </a:r>
          </a:p>
          <a:p>
            <a:pPr algn="just"/>
            <a:r>
              <a:rPr lang="ru-RU" dirty="0" smtClean="0">
                <a:effectLst/>
              </a:rPr>
              <a:t>2.1.4. Гігієнічні вимоги до конструкції і основними параметрами навчальної меблів.</a:t>
            </a:r>
          </a:p>
          <a:p>
            <a:pPr algn="just"/>
            <a:r>
              <a:rPr lang="ru-RU" dirty="0" smtClean="0">
                <a:effectLst/>
              </a:rPr>
              <a:t>2.2. вміти:</a:t>
            </a:r>
          </a:p>
          <a:p>
            <a:pPr algn="just"/>
            <a:r>
              <a:rPr lang="ru-RU" dirty="0" smtClean="0">
                <a:effectLst/>
              </a:rPr>
              <a:t>2.2.1. Складати план обстеження навчального приміщення, оформляти відповідну документацію (санітарний опис, акт обстеження, гігієнічний висновок).</a:t>
            </a:r>
          </a:p>
          <a:p>
            <a:pPr algn="just"/>
            <a:r>
              <a:rPr lang="ru-RU" dirty="0" smtClean="0">
                <a:effectLst/>
              </a:rPr>
              <a:t>2.2.2. Визначати температурний режим, вологість, швидкість руху повітря, освітленість, розраховувати необхідний, а також фактичний обсяг і кратність вентиляції приміщень.</a:t>
            </a:r>
          </a:p>
          <a:p>
            <a:pPr algn="just"/>
            <a:r>
              <a:rPr lang="ru-RU" dirty="0" smtClean="0">
                <a:effectLst/>
              </a:rPr>
              <a:t>2.2.3. Визначити основні параметри учбових меблів, проводити маркування парт і розсаджування учнів.</a:t>
            </a:r>
          </a:p>
          <a:p>
            <a:pPr algn="just"/>
            <a:r>
              <a:rPr lang="ru-RU" dirty="0" smtClean="0">
                <a:effectLst/>
              </a:rPr>
              <a:t>2.2.4. Розробляти і доводити профілактичні рекомендації щодо поліпшення санітарно-гігієнічних умов перебування учнів в навчальному закладі.</a:t>
            </a:r>
          </a:p>
          <a:p>
            <a:pPr algn="just"/>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3926274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597" y="-167092"/>
            <a:ext cx="12099403" cy="6186309"/>
          </a:xfrm>
          <a:prstGeom prst="rect">
            <a:avLst/>
          </a:prstGeom>
        </p:spPr>
        <p:txBody>
          <a:bodyPr wrap="square">
            <a:spAutoFit/>
          </a:bodyPr>
          <a:lstStyle/>
          <a:p>
            <a:pPr algn="just"/>
            <a:r>
              <a:rPr lang="ru-RU" dirty="0" smtClean="0">
                <a:effectLst/>
              </a:rPr>
              <a:t/>
            </a:r>
            <a:br>
              <a:rPr lang="ru-RU" dirty="0" smtClean="0">
                <a:effectLst/>
              </a:rPr>
            </a:br>
            <a:endParaRPr lang="ru-RU" dirty="0" smtClean="0">
              <a:effectLst/>
            </a:endParaRPr>
          </a:p>
          <a:p>
            <a:pPr algn="ctr">
              <a:buFont typeface="+mj-lt"/>
              <a:buAutoNum type="arabicPeriod"/>
            </a:pPr>
            <a:r>
              <a:rPr lang="ru-RU" b="1" dirty="0" smtClean="0">
                <a:effectLst/>
              </a:rPr>
              <a:t>Питання для самопідготовки</a:t>
            </a:r>
            <a:endParaRPr lang="ru-RU" dirty="0" smtClean="0">
              <a:effectLst/>
            </a:endParaRPr>
          </a:p>
          <a:p>
            <a:pPr algn="ctr"/>
            <a:r>
              <a:rPr lang="ru-RU" dirty="0" smtClean="0">
                <a:effectLst/>
              </a:rPr>
              <a:t/>
            </a:r>
            <a:br>
              <a:rPr lang="ru-RU" dirty="0" smtClean="0">
                <a:effectLst/>
              </a:rPr>
            </a:br>
            <a:endParaRPr lang="ru-RU" dirty="0" smtClean="0">
              <a:effectLst/>
            </a:endParaRPr>
          </a:p>
          <a:p>
            <a:pPr algn="just">
              <a:buFont typeface="+mj-lt"/>
              <a:buAutoNum type="arabicPeriod"/>
            </a:pPr>
            <a:r>
              <a:rPr lang="ru-RU" dirty="0" smtClean="0">
                <a:effectLst/>
              </a:rPr>
              <a:t>Фактори і умови навколишнього середовища, навчально-виховного процесу, які впливають на здоров'я дітей і підлітків. </a:t>
            </a:r>
          </a:p>
          <a:p>
            <a:pPr algn="just">
              <a:buFont typeface="+mj-lt"/>
              <a:buAutoNum type="arabicPeriod"/>
            </a:pPr>
            <a:r>
              <a:rPr lang="ru-RU" dirty="0" smtClean="0">
                <a:effectLst/>
              </a:rPr>
              <a:t>Порушення стану здоров'я і захворювання, які обумовлені дією чинників навколишнього середовища і умов перебування учнів у навчальних закладах.</a:t>
            </a:r>
          </a:p>
          <a:p>
            <a:pPr algn="just">
              <a:buFont typeface="+mj-lt"/>
              <a:buAutoNum type="arabicPeriod"/>
            </a:pPr>
            <a:r>
              <a:rPr lang="ru-RU" dirty="0" smtClean="0">
                <a:effectLst/>
              </a:rPr>
              <a:t>. Гігієнічні вимоги до земельної ділянки, будівлі та групової секції дитячого дошкільного закладу. Принцип групової ізоляції і його значення.</a:t>
            </a:r>
          </a:p>
          <a:p>
            <a:pPr algn="just">
              <a:buFont typeface="+mj-lt"/>
              <a:buAutoNum type="arabicPeriod"/>
            </a:pPr>
            <a:r>
              <a:rPr lang="ru-RU" dirty="0" smtClean="0">
                <a:effectLst/>
                <a:latin typeface="Times New Roman, serif"/>
              </a:rPr>
              <a:t>Гігієнічні вимоги до земельної ділянки і будинку загальноосвітнього навчального закладу. Принцип функціонального зонування і його значення.</a:t>
            </a:r>
            <a:endParaRPr lang="ru-RU" dirty="0" smtClean="0">
              <a:effectLst/>
            </a:endParaRPr>
          </a:p>
          <a:p>
            <a:pPr algn="just">
              <a:buFont typeface="+mj-lt"/>
              <a:buAutoNum type="arabicPeriod"/>
            </a:pPr>
            <a:r>
              <a:rPr lang="ru-RU" dirty="0" smtClean="0">
                <a:effectLst/>
              </a:rPr>
              <a:t>Гігієнічні вимоги до планування, облаштування, обладнання, мікроклімату, вентиляції та освітлення, а також санітарно-технічного благоустрою приміщень навчальних закладів.</a:t>
            </a:r>
          </a:p>
          <a:p>
            <a:pPr algn="just">
              <a:buFont typeface="+mj-lt"/>
              <a:buAutoNum type="arabicPeriod"/>
            </a:pPr>
            <a:r>
              <a:rPr lang="ru-RU" dirty="0" smtClean="0">
                <a:effectLst/>
                <a:latin typeface="Times New Roman, serif"/>
              </a:rPr>
              <a:t>Методика гігієнічної оцінки умов перебування та навчання учнів у сучасних навчальних закладах.</a:t>
            </a:r>
            <a:endParaRPr lang="ru-RU" dirty="0" smtClean="0">
              <a:effectLst/>
            </a:endParaRPr>
          </a:p>
          <a:p>
            <a:pPr algn="just">
              <a:buFont typeface="+mj-lt"/>
              <a:buAutoNum type="arabicPeriod"/>
            </a:pPr>
            <a:r>
              <a:rPr lang="ru-RU" dirty="0" smtClean="0">
                <a:effectLst/>
              </a:rPr>
              <a:t>Гігієнічні вимоги до навчальних меблів та їх фізіологічне обґрунтування.</a:t>
            </a:r>
          </a:p>
          <a:p>
            <a:pPr algn="just">
              <a:buFont typeface="+mj-lt"/>
              <a:buAutoNum type="arabicPeriod"/>
            </a:pPr>
            <a:r>
              <a:rPr lang="ru-RU" dirty="0" smtClean="0">
                <a:effectLst/>
              </a:rPr>
              <a:t>Правила маркування парт та іншої навчальної меблів, розсаджування учнів. Гігієнічні вимоги до розміщення парт у шкільному класі.</a:t>
            </a:r>
          </a:p>
          <a:p>
            <a:pPr algn="just">
              <a:buFont typeface="+mj-lt"/>
              <a:buAutoNum type="arabicPeriod"/>
            </a:pPr>
            <a:r>
              <a:rPr lang="ru-RU" dirty="0" smtClean="0">
                <a:effectLst/>
                <a:latin typeface="Times New Roman, serif"/>
              </a:rPr>
              <a:t>Основні профілактичні заходи щодо поліпшення санітарно-гігієнічних умов перебування учнів в сучасних навчальних закладах.</a:t>
            </a:r>
            <a:endParaRPr lang="ru-RU" dirty="0">
              <a:effectLst/>
            </a:endParaRPr>
          </a:p>
        </p:txBody>
      </p:sp>
    </p:spTree>
    <p:extLst>
      <p:ext uri="{BB962C8B-B14F-4D97-AF65-F5344CB8AC3E}">
        <p14:creationId xmlns:p14="http://schemas.microsoft.com/office/powerpoint/2010/main" val="1627918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01022"/>
            <a:ext cx="12192000" cy="6463308"/>
          </a:xfrm>
          <a:prstGeom prst="rect">
            <a:avLst/>
          </a:prstGeom>
        </p:spPr>
        <p:txBody>
          <a:bodyPr wrap="square">
            <a:spAutoFit/>
          </a:bodyPr>
          <a:lstStyle/>
          <a:p>
            <a:pPr algn="just">
              <a:buFont typeface="+mj-lt"/>
              <a:buAutoNum type="arabicPeriod"/>
            </a:pPr>
            <a:endParaRPr lang="ru-RU" dirty="0" smtClean="0">
              <a:effectLst/>
            </a:endParaRPr>
          </a:p>
          <a:p>
            <a:pPr algn="ctr">
              <a:buFont typeface="+mj-lt"/>
              <a:buAutoNum type="arabicPeriod"/>
            </a:pPr>
            <a:r>
              <a:rPr lang="ru-RU" b="1" dirty="0" smtClean="0">
                <a:effectLst/>
              </a:rPr>
              <a:t>Завдання для самопідготовки</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4.1. Визначте, чи відповідає гігієнічним вимогам шкільний клас на 40 учнів з розмірами: довжина - 8 м, ширина - 6 м, висота - 3,2 м. Природна вентиляція забезпечується 2-ма витяжними каналами розташованими у верхній частині внутрішньої стіни і кватирками в вікнах. Кратність вентиляції - 2 рази на годину. Природне освітлення забезпечується трьома вікнами розміром 2 х 1,5 м кожне, штучне освітлення - 9 лампами розжарювання потужністю 150 Вт кожна, з висотою підвісу 3 м над підлогою, освітлювальна арматура направлено-</a:t>
            </a:r>
            <a:r>
              <a:rPr lang="ru-RU" dirty="0" err="1" smtClean="0">
                <a:effectLst/>
              </a:rPr>
              <a:t>россеівающего</a:t>
            </a:r>
            <a:r>
              <a:rPr lang="ru-RU" dirty="0" smtClean="0">
                <a:effectLst/>
              </a:rPr>
              <a:t>типу. У класі 20 парт розміщені в три ряди: по 7 парт в бічних рядах, 6 парт і стіл вчителя в середньому ряду.</a:t>
            </a:r>
          </a:p>
          <a:p>
            <a:pPr algn="just"/>
            <a:r>
              <a:rPr lang="ru-RU" dirty="0" smtClean="0">
                <a:effectLst/>
              </a:rPr>
              <a:t>4.2. У восьмому класі вчиться 31 учень. Серед них довжина тіла 130-145 см реєструється у 4 школярів, 146-160 см - у 10 школярів, 161-175 см -у 17 школярів. Меблі, яка призначена для цих учнів, має такі розміри: у 9 парт висота столу складає 640 мм, висота сидіння - 380 мм; у 7 парт висота столу складає 700 мм, висота сидіння - 420 мм. Визначте правильність підбору парт для учнів і, в разі необхідності, обґрунтуйте відповідні гігієнічні рекомендації.</a:t>
            </a:r>
          </a:p>
          <a:p>
            <a:pPr algn="just"/>
            <a:r>
              <a:rPr lang="ru-RU" dirty="0" smtClean="0">
                <a:effectLst/>
              </a:rPr>
              <a:t>4.3. Визначте номер учбових меблів і вкажіть найбільш оптимальне місце для розсаджування 3 учнів, які навчаються в сьомому класі. Перший з них має зріст 170 см і страждає міопією середнього ступеня, другий має зріст 168 см і відноситься до категорії осіб, які часто і тривало хворіють, третій має зріст 172 см і відрізняється зниженням слуху в діапазоні середніх і високих звукових частот.</a:t>
            </a:r>
            <a:endParaRPr lang="ru-RU" dirty="0">
              <a:effectLst/>
            </a:endParaRPr>
          </a:p>
        </p:txBody>
      </p:sp>
    </p:spTree>
    <p:extLst>
      <p:ext uri="{BB962C8B-B14F-4D97-AF65-F5344CB8AC3E}">
        <p14:creationId xmlns:p14="http://schemas.microsoft.com/office/powerpoint/2010/main" val="681797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24091"/>
            <a:ext cx="12110977" cy="6263253"/>
          </a:xfrm>
          <a:prstGeom prst="rect">
            <a:avLst/>
          </a:prstGeom>
        </p:spPr>
        <p:txBody>
          <a:bodyPr wrap="square">
            <a:spAutoFit/>
          </a:bodyPr>
          <a:lstStyle/>
          <a:p>
            <a:pPr algn="just"/>
            <a:r>
              <a:rPr lang="ru-RU" sz="2000" dirty="0" smtClean="0">
                <a:effectLst/>
              </a:rPr>
              <a:t/>
            </a:r>
            <a:br>
              <a:rPr lang="ru-RU" sz="2000" dirty="0" smtClean="0">
                <a:effectLst/>
              </a:rPr>
            </a:br>
            <a:endParaRPr lang="ru-RU" sz="2000" dirty="0" smtClean="0">
              <a:effectLst/>
            </a:endParaRPr>
          </a:p>
          <a:p>
            <a:pPr algn="ctr">
              <a:buFont typeface="+mj-lt"/>
              <a:buAutoNum type="arabicPeriod"/>
            </a:pPr>
            <a:r>
              <a:rPr lang="ru-RU" sz="2000" b="1" dirty="0" smtClean="0">
                <a:effectLst/>
              </a:rPr>
              <a:t>структура заняття</a:t>
            </a:r>
            <a:endParaRPr lang="ru-RU" sz="2000" dirty="0" smtClean="0">
              <a:effectLst/>
            </a:endParaRPr>
          </a:p>
          <a:p>
            <a:pPr algn="ctr"/>
            <a:r>
              <a:rPr lang="ru-RU" sz="2000" dirty="0" smtClean="0">
                <a:effectLst/>
              </a:rPr>
              <a:t/>
            </a:r>
            <a:br>
              <a:rPr lang="ru-RU" sz="2000" dirty="0" smtClean="0">
                <a:effectLst/>
              </a:rPr>
            </a:br>
            <a:endParaRPr lang="ru-RU" sz="2000" dirty="0" smtClean="0">
              <a:effectLst/>
            </a:endParaRPr>
          </a:p>
          <a:p>
            <a:pPr algn="just"/>
            <a:r>
              <a:rPr lang="ru-RU" sz="2000" b="0" dirty="0" smtClean="0">
                <a:effectLst/>
              </a:rPr>
              <a:t>Практичне заняття, проводитися протягом 2-х годин на базі навчального закладу</a:t>
            </a:r>
            <a:r>
              <a:rPr lang="ru-RU" sz="2000" b="1" u="sng" baseline="30000" dirty="0" smtClean="0">
                <a:solidFill>
                  <a:srgbClr val="000080"/>
                </a:solidFill>
                <a:effectLst/>
                <a:hlinkClick r:id="rId2" action="ppaction://hlinkfile"/>
              </a:rPr>
              <a:t>*</a:t>
            </a:r>
            <a:r>
              <a:rPr lang="ru-RU" sz="2000" b="0" dirty="0" smtClean="0">
                <a:effectLst/>
              </a:rPr>
              <a:t>(Загальноосвітня школа, гімназія, ліцей, коледж, ПТУ, технікум, ВНЗ). Студенти опановують методиками гігієнічної оцінки земельної ділянки та будівлі навчального закладу, навчального кабінету, шкільного класу, вимірюють площу, розраховують кубатуру, і оцінюють результати. Оцінюють природну вентиляцію, природне і штучне освітлення, розсаджування школярів відповідно зростанню і розмірами парт, користуючись універсальним</a:t>
            </a:r>
            <a:r>
              <a:rPr lang="ru-RU" sz="2000" b="0" dirty="0" err="1" smtClean="0">
                <a:effectLst/>
              </a:rPr>
              <a:t>партія</a:t>
            </a:r>
            <a:r>
              <a:rPr lang="ru-RU" sz="2000" b="0" dirty="0" smtClean="0">
                <a:effectLst/>
              </a:rPr>
              <a:t>-ростомером, при цьому враховують особливості стану здоров'я і функціонального стану основних сенсорних систем (зір, слух) учнів. </a:t>
            </a:r>
            <a:endParaRPr lang="ru-RU" sz="2000" dirty="0" smtClean="0">
              <a:effectLst/>
            </a:endParaRPr>
          </a:p>
          <a:p>
            <a:pPr algn="just"/>
            <a:r>
              <a:rPr lang="ru-RU" sz="2000" b="0" dirty="0" smtClean="0">
                <a:effectLst/>
              </a:rPr>
              <a:t>При проведенні гігієнічної оцінки учбових меблів слід звернути увагу на їх тип, кількість посадкових місць, матеріал з якого вони виготовлені, колір, стан поверхонь, кутів і країв, санітарно-технічний стан. Після вимірювання основних розмірів і визначення номера учбових меблів, їх маркують відповідно до вимог Державного стандарту.</a:t>
            </a:r>
            <a:endParaRPr lang="ru-RU" sz="2000" dirty="0" smtClean="0">
              <a:effectLst/>
            </a:endParaRPr>
          </a:p>
          <a:p>
            <a:r>
              <a:rPr lang="ru-RU" sz="1050" dirty="0" smtClean="0">
                <a:effectLst/>
              </a:rPr>
              <a:t/>
            </a:r>
            <a:br>
              <a:rPr lang="ru-RU" sz="1050" dirty="0" smtClean="0">
                <a:effectLst/>
              </a:rPr>
            </a:br>
            <a:endParaRPr lang="ru-RU" sz="1050" dirty="0">
              <a:effectLst/>
            </a:endParaRPr>
          </a:p>
        </p:txBody>
      </p:sp>
    </p:spTree>
    <p:extLst>
      <p:ext uri="{BB962C8B-B14F-4D97-AF65-F5344CB8AC3E}">
        <p14:creationId xmlns:p14="http://schemas.microsoft.com/office/powerpoint/2010/main" val="3052008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26211"/>
            <a:ext cx="12192000" cy="5632311"/>
          </a:xfrm>
          <a:prstGeom prst="rect">
            <a:avLst/>
          </a:prstGeom>
        </p:spPr>
        <p:txBody>
          <a:bodyPr wrap="square">
            <a:spAutoFit/>
          </a:bodyPr>
          <a:lstStyle/>
          <a:p>
            <a:pPr algn="just"/>
            <a:r>
              <a:rPr lang="ru-RU" sz="2000" dirty="0" smtClean="0">
                <a:effectLst/>
              </a:rPr>
              <a:t>Результати роботи заносять в протокол, який складається з наступних частин:</a:t>
            </a:r>
          </a:p>
          <a:p>
            <a:pPr algn="just">
              <a:buFont typeface="+mj-lt"/>
              <a:buAutoNum type="arabicPeriod"/>
            </a:pPr>
            <a:r>
              <a:rPr lang="ru-RU" sz="2000" dirty="0" smtClean="0">
                <a:effectLst/>
              </a:rPr>
              <a:t>Паспортні дані навчального закладу.</a:t>
            </a:r>
          </a:p>
          <a:p>
            <a:pPr algn="just">
              <a:buFont typeface="+mj-lt"/>
              <a:buAutoNum type="arabicPeriod"/>
            </a:pPr>
            <a:r>
              <a:rPr lang="ru-RU" sz="2000" dirty="0" smtClean="0">
                <a:effectLst/>
              </a:rPr>
              <a:t>Дані санітарного обстеження земельної ділянки та будівлі навчального закладу (школи), а також навчального кабінету (шкільного класу). </a:t>
            </a:r>
          </a:p>
          <a:p>
            <a:pPr algn="just">
              <a:buFont typeface="+mj-lt"/>
              <a:buAutoNum type="arabicPeriod"/>
            </a:pPr>
            <a:r>
              <a:rPr lang="ru-RU" sz="2000" dirty="0" smtClean="0">
                <a:effectLst/>
              </a:rPr>
              <a:t>Дані гігієнічної оцінки учбових меблів.</a:t>
            </a:r>
          </a:p>
          <a:p>
            <a:pPr algn="just">
              <a:buFont typeface="+mj-lt"/>
              <a:buAutoNum type="arabicPeriod"/>
            </a:pPr>
            <a:r>
              <a:rPr lang="ru-RU" sz="2000" dirty="0" smtClean="0">
                <a:effectLst/>
              </a:rPr>
              <a:t>Гігієнічний висновок, який обґрунтовується на підставі аналізу отриманих результатів і їх порівняння з нормативними вимогами.</a:t>
            </a:r>
          </a:p>
          <a:p>
            <a:pPr algn="just">
              <a:buFont typeface="+mj-lt"/>
              <a:buAutoNum type="arabicPeriod"/>
            </a:pPr>
            <a:r>
              <a:rPr lang="ru-RU" sz="2000" dirty="0" smtClean="0">
                <a:effectLst/>
              </a:rPr>
              <a:t>Рекомендації щодо поліпшення організації навчально-виховного процесу, умов перебування дітей і підлітків в навчальному </a:t>
            </a:r>
            <a:r>
              <a:rPr lang="ru-RU" sz="2000" dirty="0" err="1" smtClean="0">
                <a:effectLst/>
              </a:rPr>
              <a:t>закладі</a:t>
            </a:r>
            <a:r>
              <a:rPr lang="ru-RU" sz="2000" dirty="0" smtClean="0">
                <a:effectLst/>
              </a:rPr>
              <a:t>.</a:t>
            </a:r>
          </a:p>
          <a:p>
            <a:pPr algn="just">
              <a:buFont typeface="+mj-lt"/>
              <a:buAutoNum type="arabicPeriod"/>
            </a:pPr>
            <a:endParaRPr lang="uk-UA" sz="2000" dirty="0"/>
          </a:p>
          <a:p>
            <a:pPr algn="just">
              <a:buFont typeface="+mj-lt"/>
              <a:buAutoNum type="arabicPeriod"/>
            </a:pPr>
            <a:endParaRPr lang="uk-UA" sz="2000" dirty="0" smtClean="0">
              <a:effectLst/>
            </a:endParaRPr>
          </a:p>
          <a:p>
            <a:pPr algn="just"/>
            <a:r>
              <a:rPr lang="uk-UA" sz="2000" dirty="0" smtClean="0"/>
              <a:t>                                                                                                             </a:t>
            </a:r>
            <a:endParaRPr lang="uk-UA" sz="2000" dirty="0"/>
          </a:p>
          <a:p>
            <a:pPr algn="just">
              <a:buFont typeface="+mj-lt"/>
              <a:buAutoNum type="arabicPeriod"/>
            </a:pPr>
            <a:endParaRPr lang="uk-UA" sz="2000" dirty="0" smtClean="0">
              <a:effectLst/>
            </a:endParaRPr>
          </a:p>
          <a:p>
            <a:pPr algn="just"/>
            <a:endParaRPr lang="uk-UA" sz="2000" dirty="0"/>
          </a:p>
          <a:p>
            <a:pPr algn="just"/>
            <a:endParaRPr lang="uk-UA" sz="2000" dirty="0" smtClean="0"/>
          </a:p>
          <a:p>
            <a:pPr algn="just"/>
            <a:endParaRPr lang="uk-UA" sz="2000" dirty="0"/>
          </a:p>
          <a:p>
            <a:pPr algn="just"/>
            <a:endParaRPr lang="uk-UA" sz="2000" dirty="0" smtClean="0"/>
          </a:p>
          <a:p>
            <a:pPr algn="just"/>
            <a:endParaRPr lang="uk-UA" sz="2000" dirty="0"/>
          </a:p>
        </p:txBody>
      </p:sp>
      <p:pic>
        <p:nvPicPr>
          <p:cNvPr id="3" name="Рисунок 2"/>
          <p:cNvPicPr>
            <a:picLocks noChangeAspect="1"/>
          </p:cNvPicPr>
          <p:nvPr/>
        </p:nvPicPr>
        <p:blipFill>
          <a:blip r:embed="rId2"/>
          <a:stretch>
            <a:fillRect/>
          </a:stretch>
        </p:blipFill>
        <p:spPr>
          <a:xfrm>
            <a:off x="1122648" y="3745643"/>
            <a:ext cx="4470824" cy="2872854"/>
          </a:xfrm>
          <a:prstGeom prst="rect">
            <a:avLst/>
          </a:prstGeom>
        </p:spPr>
      </p:pic>
      <p:pic>
        <p:nvPicPr>
          <p:cNvPr id="4" name="Рисунок 3"/>
          <p:cNvPicPr>
            <a:picLocks noChangeAspect="1"/>
          </p:cNvPicPr>
          <p:nvPr/>
        </p:nvPicPr>
        <p:blipFill>
          <a:blip r:embed="rId3"/>
          <a:stretch>
            <a:fillRect/>
          </a:stretch>
        </p:blipFill>
        <p:spPr>
          <a:xfrm>
            <a:off x="6424197" y="3745643"/>
            <a:ext cx="4309281" cy="2872854"/>
          </a:xfrm>
          <a:prstGeom prst="rect">
            <a:avLst/>
          </a:prstGeom>
        </p:spPr>
      </p:pic>
    </p:spTree>
    <p:extLst>
      <p:ext uri="{BB962C8B-B14F-4D97-AF65-F5344CB8AC3E}">
        <p14:creationId xmlns:p14="http://schemas.microsoft.com/office/powerpoint/2010/main" val="3141461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69869"/>
            <a:ext cx="12192000" cy="5909310"/>
          </a:xfrm>
          <a:prstGeom prst="rect">
            <a:avLst/>
          </a:prstGeom>
        </p:spPr>
        <p:txBody>
          <a:bodyPr wrap="square">
            <a:spAutoFit/>
          </a:bodyPr>
          <a:lstStyle/>
          <a:p>
            <a:pPr algn="just"/>
            <a:r>
              <a:rPr lang="ru-RU" dirty="0" smtClean="0">
                <a:effectLst/>
              </a:rPr>
              <a:t/>
            </a:r>
            <a:br>
              <a:rPr lang="ru-RU" dirty="0" smtClean="0">
                <a:effectLst/>
              </a:rPr>
            </a:br>
            <a:endParaRPr lang="ru-RU" dirty="0" smtClean="0">
              <a:effectLst/>
            </a:endParaRPr>
          </a:p>
          <a:p>
            <a:pPr algn="ctr">
              <a:buFont typeface="+mj-lt"/>
              <a:buAutoNum type="arabicPeriod"/>
            </a:pPr>
            <a:r>
              <a:rPr lang="ru-RU" b="1" dirty="0" smtClean="0">
                <a:effectLst/>
              </a:rPr>
              <a:t>література</a:t>
            </a:r>
            <a:endParaRPr lang="ru-RU" dirty="0" smtClean="0">
              <a:effectLst/>
            </a:endParaRPr>
          </a:p>
          <a:p>
            <a:r>
              <a:rPr lang="ru-RU" dirty="0" smtClean="0">
                <a:effectLst/>
              </a:rPr>
              <a:t/>
            </a:r>
            <a:br>
              <a:rPr lang="ru-RU" dirty="0" smtClean="0">
                <a:effectLst/>
              </a:rPr>
            </a:br>
            <a:endParaRPr lang="ru-RU" dirty="0" smtClean="0">
              <a:effectLst/>
            </a:endParaRPr>
          </a:p>
          <a:p>
            <a:pPr algn="just"/>
            <a:r>
              <a:rPr lang="ru-RU" b="0" dirty="0" smtClean="0">
                <a:effectLst/>
              </a:rPr>
              <a:t>6.1. Основна:</a:t>
            </a:r>
            <a:endParaRPr lang="ru-RU" dirty="0" smtClean="0">
              <a:effectLst/>
            </a:endParaRPr>
          </a:p>
          <a:p>
            <a:pPr algn="just"/>
            <a:r>
              <a:rPr lang="ru-RU" b="0" dirty="0" smtClean="0">
                <a:effectLst/>
              </a:rPr>
              <a:t>6.1.1. </a:t>
            </a:r>
            <a:r>
              <a:rPr lang="ru-RU" b="0" dirty="0" err="1" smtClean="0">
                <a:effectLst/>
              </a:rPr>
              <a:t>Загальна</a:t>
            </a:r>
            <a:r>
              <a:rPr lang="ru-RU" b="0" dirty="0" smtClean="0">
                <a:effectLst/>
              </a:rPr>
              <a:t> </a:t>
            </a:r>
            <a:r>
              <a:rPr lang="ru-RU" b="0" dirty="0" err="1" smtClean="0">
                <a:effectLst/>
              </a:rPr>
              <a:t>гігієна</a:t>
            </a:r>
            <a:r>
              <a:rPr lang="ru-RU" b="0" dirty="0" smtClean="0">
                <a:effectLst/>
              </a:rPr>
              <a:t>. Пропедевтика</a:t>
            </a:r>
            <a:r>
              <a:rPr lang="ru-RU" b="0" dirty="0" err="1" smtClean="0">
                <a:effectLst/>
              </a:rPr>
              <a:t>гігієні</a:t>
            </a:r>
            <a:r>
              <a:rPr lang="ru-RU" b="0" dirty="0" smtClean="0">
                <a:effectLst/>
              </a:rPr>
              <a:t> / За ред. </a:t>
            </a:r>
            <a:r>
              <a:rPr lang="ru-RU" b="0" dirty="0" err="1" smtClean="0">
                <a:effectLst/>
              </a:rPr>
              <a:t>Є.Г.Гончарука</a:t>
            </a:r>
            <a:r>
              <a:rPr lang="ru-RU" b="0" dirty="0" smtClean="0">
                <a:effectLst/>
              </a:rPr>
              <a:t>. - К .:</a:t>
            </a:r>
            <a:r>
              <a:rPr lang="ru-RU" b="0" dirty="0" err="1" smtClean="0">
                <a:effectLst/>
              </a:rPr>
              <a:t>Вища</a:t>
            </a:r>
            <a:r>
              <a:rPr lang="ru-RU" b="0" dirty="0" smtClean="0">
                <a:effectLst/>
              </a:rPr>
              <a:t> школа, 1995. - С. 512-530.</a:t>
            </a:r>
            <a:endParaRPr lang="ru-RU" dirty="0" smtClean="0">
              <a:effectLst/>
            </a:endParaRPr>
          </a:p>
          <a:p>
            <a:pPr algn="just"/>
            <a:r>
              <a:rPr lang="ru-RU" b="0" dirty="0" smtClean="0">
                <a:effectLst/>
              </a:rPr>
              <a:t>6.1.2. Загальна гігієна. Пропедевтика гігієни /</a:t>
            </a:r>
            <a:r>
              <a:rPr lang="ru-RU" b="0" dirty="0" err="1" smtClean="0">
                <a:effectLst/>
              </a:rPr>
              <a:t>Е.І.Гончарук</a:t>
            </a:r>
            <a:r>
              <a:rPr lang="ru-RU" b="0" dirty="0" smtClean="0">
                <a:effectLst/>
              </a:rPr>
              <a:t>, </a:t>
            </a:r>
            <a:r>
              <a:rPr lang="ru-RU" b="0" dirty="0" err="1" smtClean="0">
                <a:effectLst/>
              </a:rPr>
              <a:t>Ю.І.Кундіев</a:t>
            </a:r>
            <a:r>
              <a:rPr lang="ru-RU" b="0" dirty="0" smtClean="0">
                <a:effectLst/>
              </a:rPr>
              <a:t>, </a:t>
            </a:r>
            <a:r>
              <a:rPr lang="ru-RU" b="0" dirty="0" err="1" smtClean="0">
                <a:effectLst/>
              </a:rPr>
              <a:t>В.Г.Бардов</a:t>
            </a:r>
            <a:r>
              <a:rPr lang="ru-RU" b="0" dirty="0" smtClean="0">
                <a:effectLst/>
              </a:rPr>
              <a:t> та ін. - К .: </a:t>
            </a:r>
            <a:r>
              <a:rPr lang="ru-RU" b="0" dirty="0" err="1" smtClean="0">
                <a:effectLst/>
              </a:rPr>
              <a:t>Вища</a:t>
            </a:r>
            <a:r>
              <a:rPr lang="ru-RU" b="0" dirty="0" smtClean="0">
                <a:effectLst/>
              </a:rPr>
              <a:t> школа, 2000. - С. 604-624</a:t>
            </a:r>
            <a:r>
              <a:rPr lang="ru-RU" b="1" dirty="0" smtClean="0">
                <a:effectLst/>
              </a:rPr>
              <a:t>.</a:t>
            </a:r>
            <a:endParaRPr lang="ru-RU" dirty="0" smtClean="0">
              <a:effectLst/>
            </a:endParaRPr>
          </a:p>
          <a:p>
            <a:pPr algn="just"/>
            <a:r>
              <a:rPr lang="ru-RU" b="0" dirty="0" smtClean="0">
                <a:effectLst/>
              </a:rPr>
              <a:t>6.1.3. Даценко І.І.,</a:t>
            </a:r>
            <a:r>
              <a:rPr lang="ru-RU" b="0" dirty="0" err="1" smtClean="0">
                <a:effectLst/>
              </a:rPr>
              <a:t>Габович</a:t>
            </a:r>
            <a:r>
              <a:rPr lang="ru-RU" b="0" dirty="0" smtClean="0">
                <a:effectLst/>
              </a:rPr>
              <a:t> Р.Д. </a:t>
            </a:r>
            <a:r>
              <a:rPr lang="ru-RU" b="0" dirty="0" err="1" smtClean="0">
                <a:effectLst/>
              </a:rPr>
              <a:t>Профілактична</a:t>
            </a:r>
            <a:r>
              <a:rPr lang="ru-RU" b="0" dirty="0" smtClean="0">
                <a:effectLst/>
              </a:rPr>
              <a:t> медицина. </a:t>
            </a:r>
            <a:r>
              <a:rPr lang="ru-RU" b="0" dirty="0" err="1" smtClean="0">
                <a:effectLst/>
              </a:rPr>
              <a:t>Загальна</a:t>
            </a:r>
            <a:r>
              <a:rPr lang="ru-RU" b="0" dirty="0" smtClean="0">
                <a:effectLst/>
              </a:rPr>
              <a:t> </a:t>
            </a:r>
            <a:r>
              <a:rPr lang="ru-RU" b="0" dirty="0" err="1" smtClean="0">
                <a:effectLst/>
              </a:rPr>
              <a:t>гігієна</a:t>
            </a:r>
            <a:r>
              <a:rPr lang="ru-RU" b="0" dirty="0" smtClean="0">
                <a:effectLst/>
              </a:rPr>
              <a:t> з основами </a:t>
            </a:r>
            <a:r>
              <a:rPr lang="ru-RU" b="0" dirty="0" err="1" smtClean="0">
                <a:effectLst/>
              </a:rPr>
              <a:t>екології</a:t>
            </a:r>
            <a:r>
              <a:rPr lang="ru-RU" b="0" dirty="0" smtClean="0">
                <a:effectLst/>
              </a:rPr>
              <a:t>. - К .:</a:t>
            </a:r>
            <a:r>
              <a:rPr lang="ru-RU" b="0" dirty="0" err="1" smtClean="0">
                <a:effectLst/>
              </a:rPr>
              <a:t>здоров'я</a:t>
            </a:r>
            <a:r>
              <a:rPr lang="ru-RU" b="0" dirty="0" smtClean="0">
                <a:effectLst/>
              </a:rPr>
              <a:t>, 1999. - С. 590-605.</a:t>
            </a:r>
          </a:p>
          <a:p>
            <a:pPr algn="just"/>
            <a:r>
              <a:rPr lang="ru-RU" b="0" dirty="0" smtClean="0">
                <a:effectLst/>
              </a:rPr>
              <a:t>6.1.4. Даценко І.І.,</a:t>
            </a:r>
            <a:r>
              <a:rPr lang="ru-RU" b="0" dirty="0" err="1" smtClean="0">
                <a:effectLst/>
              </a:rPr>
              <a:t>Габович</a:t>
            </a:r>
            <a:r>
              <a:rPr lang="ru-RU" b="0" dirty="0" smtClean="0">
                <a:effectLst/>
              </a:rPr>
              <a:t> Р.Д. </a:t>
            </a:r>
            <a:r>
              <a:rPr lang="ru-RU" b="0" dirty="0" err="1" smtClean="0">
                <a:effectLst/>
              </a:rPr>
              <a:t>Профілактична</a:t>
            </a:r>
            <a:r>
              <a:rPr lang="ru-RU" b="0" dirty="0" smtClean="0">
                <a:effectLst/>
              </a:rPr>
              <a:t> медицина. </a:t>
            </a:r>
            <a:r>
              <a:rPr lang="ru-RU" b="0" dirty="0" err="1" smtClean="0">
                <a:effectLst/>
              </a:rPr>
              <a:t>Загальна</a:t>
            </a:r>
            <a:r>
              <a:rPr lang="ru-RU" b="0" dirty="0" smtClean="0">
                <a:effectLst/>
              </a:rPr>
              <a:t> </a:t>
            </a:r>
            <a:r>
              <a:rPr lang="ru-RU" b="0" dirty="0" err="1" smtClean="0">
                <a:effectLst/>
              </a:rPr>
              <a:t>гігієна</a:t>
            </a:r>
            <a:r>
              <a:rPr lang="ru-RU" b="0" dirty="0" smtClean="0">
                <a:effectLst/>
              </a:rPr>
              <a:t> з основами </a:t>
            </a:r>
            <a:r>
              <a:rPr lang="ru-RU" b="0" dirty="0" err="1" smtClean="0">
                <a:effectLst/>
              </a:rPr>
              <a:t>екології</a:t>
            </a:r>
            <a:r>
              <a:rPr lang="ru-RU" b="0" dirty="0" smtClean="0">
                <a:effectLst/>
              </a:rPr>
              <a:t>. - К .:</a:t>
            </a:r>
            <a:r>
              <a:rPr lang="ru-RU" b="0" dirty="0" err="1" smtClean="0">
                <a:effectLst/>
              </a:rPr>
              <a:t>здоров'я</a:t>
            </a:r>
            <a:r>
              <a:rPr lang="ru-RU" b="0" dirty="0" smtClean="0">
                <a:effectLst/>
              </a:rPr>
              <a:t>, 2004. - С. 543-555.</a:t>
            </a:r>
          </a:p>
          <a:p>
            <a:pPr algn="just"/>
            <a:r>
              <a:rPr lang="ru-RU" dirty="0" smtClean="0">
                <a:effectLst/>
              </a:rPr>
              <a:t>6.1.5. </a:t>
            </a:r>
            <a:r>
              <a:rPr lang="ru-RU" dirty="0" err="1" smtClean="0">
                <a:effectLst/>
              </a:rPr>
              <a:t>Габович</a:t>
            </a:r>
            <a:r>
              <a:rPr lang="ru-RU" dirty="0" smtClean="0">
                <a:effectLst/>
              </a:rPr>
              <a:t> Р.Д., </a:t>
            </a:r>
            <a:r>
              <a:rPr lang="ru-RU" dirty="0" err="1" smtClean="0">
                <a:effectLst/>
              </a:rPr>
              <a:t>Шахбазян</a:t>
            </a:r>
            <a:r>
              <a:rPr lang="ru-RU" dirty="0" smtClean="0">
                <a:effectLst/>
              </a:rPr>
              <a:t> Г.Х., </a:t>
            </a:r>
            <a:r>
              <a:rPr lang="ru-RU" dirty="0" err="1" smtClean="0">
                <a:effectLst/>
              </a:rPr>
              <a:t>Познанський</a:t>
            </a:r>
            <a:r>
              <a:rPr lang="ru-RU" dirty="0" smtClean="0">
                <a:effectLst/>
              </a:rPr>
              <a:t>С.С. Гігієна. - К .:</a:t>
            </a:r>
            <a:r>
              <a:rPr lang="ru-RU" dirty="0" err="1" smtClean="0">
                <a:effectLst/>
              </a:rPr>
              <a:t>Вища</a:t>
            </a:r>
            <a:r>
              <a:rPr lang="ru-RU" dirty="0" smtClean="0">
                <a:effectLst/>
              </a:rPr>
              <a:t> школа, 1983. - С. 265-275. </a:t>
            </a:r>
          </a:p>
          <a:p>
            <a:pPr algn="just"/>
            <a:r>
              <a:rPr lang="ru-RU" dirty="0" smtClean="0">
                <a:effectLst/>
              </a:rPr>
              <a:t>6.1.6. </a:t>
            </a:r>
            <a:r>
              <a:rPr lang="ru-RU" dirty="0" err="1" smtClean="0">
                <a:effectLst/>
              </a:rPr>
              <a:t>Загальна</a:t>
            </a:r>
            <a:r>
              <a:rPr lang="ru-RU" dirty="0" smtClean="0">
                <a:effectLst/>
              </a:rPr>
              <a:t> </a:t>
            </a:r>
            <a:r>
              <a:rPr lang="ru-RU" dirty="0" err="1" smtClean="0">
                <a:effectLst/>
              </a:rPr>
              <a:t>гігієна</a:t>
            </a:r>
            <a:r>
              <a:rPr lang="ru-RU" dirty="0" smtClean="0">
                <a:effectLst/>
              </a:rPr>
              <a:t>. </a:t>
            </a:r>
            <a:r>
              <a:rPr lang="ru-RU" dirty="0" err="1" smtClean="0">
                <a:effectLst/>
              </a:rPr>
              <a:t>посібник</a:t>
            </a:r>
            <a:r>
              <a:rPr lang="ru-RU" dirty="0" smtClean="0">
                <a:effectLst/>
              </a:rPr>
              <a:t> до </a:t>
            </a:r>
            <a:r>
              <a:rPr lang="ru-RU" dirty="0" err="1" smtClean="0">
                <a:effectLst/>
              </a:rPr>
              <a:t>практичних</a:t>
            </a:r>
            <a:r>
              <a:rPr lang="ru-RU" dirty="0" smtClean="0">
                <a:effectLst/>
              </a:rPr>
              <a:t> зайняти / </a:t>
            </a:r>
            <a:r>
              <a:rPr lang="ru-RU" dirty="0" err="1" smtClean="0">
                <a:effectLst/>
              </a:rPr>
              <a:t>І.І.Даценко</a:t>
            </a:r>
            <a:r>
              <a:rPr lang="ru-RU" dirty="0" smtClean="0">
                <a:effectLst/>
              </a:rPr>
              <a:t>, </a:t>
            </a:r>
            <a:r>
              <a:rPr lang="ru-RU" dirty="0" err="1" smtClean="0">
                <a:effectLst/>
              </a:rPr>
              <a:t>О.Б.Денісюк</a:t>
            </a:r>
            <a:r>
              <a:rPr lang="ru-RU" dirty="0" smtClean="0">
                <a:effectLst/>
              </a:rPr>
              <a:t>, </a:t>
            </a:r>
            <a:r>
              <a:rPr lang="ru-RU" dirty="0" err="1" smtClean="0">
                <a:effectLst/>
              </a:rPr>
              <a:t>С.Л.Долошіцькій</a:t>
            </a:r>
            <a:r>
              <a:rPr lang="ru-RU" dirty="0" smtClean="0">
                <a:effectLst/>
              </a:rPr>
              <a:t> та </a:t>
            </a:r>
            <a:r>
              <a:rPr lang="ru-RU" dirty="0" err="1" smtClean="0">
                <a:effectLst/>
              </a:rPr>
              <a:t>ін</a:t>
            </a:r>
            <a:r>
              <a:rPr lang="ru-RU" dirty="0" smtClean="0">
                <a:effectLst/>
              </a:rPr>
              <a:t>. / За ред.</a:t>
            </a:r>
            <a:r>
              <a:rPr lang="ru-RU" dirty="0" err="1" smtClean="0">
                <a:effectLst/>
              </a:rPr>
              <a:t>І.І.Даценко</a:t>
            </a:r>
            <a:r>
              <a:rPr lang="ru-RU" dirty="0" smtClean="0">
                <a:effectLst/>
              </a:rPr>
              <a:t>. -</a:t>
            </a:r>
            <a:r>
              <a:rPr lang="ru-RU" dirty="0" err="1" smtClean="0">
                <a:effectLst/>
              </a:rPr>
              <a:t>Львів</a:t>
            </a:r>
            <a:r>
              <a:rPr lang="ru-RU" dirty="0" smtClean="0">
                <a:effectLst/>
              </a:rPr>
              <a:t>, 1992. - С. 131-140.</a:t>
            </a:r>
          </a:p>
          <a:p>
            <a:pPr algn="just"/>
            <a:r>
              <a:rPr lang="ru-RU" dirty="0" smtClean="0">
                <a:effectLst/>
              </a:rPr>
              <a:t>6.1.7. </a:t>
            </a:r>
            <a:r>
              <a:rPr lang="ru-RU" dirty="0" err="1" smtClean="0">
                <a:effectLst/>
              </a:rPr>
              <a:t>Загальна</a:t>
            </a:r>
            <a:r>
              <a:rPr lang="ru-RU" dirty="0" smtClean="0">
                <a:effectLst/>
              </a:rPr>
              <a:t> </a:t>
            </a:r>
            <a:r>
              <a:rPr lang="ru-RU" dirty="0" err="1" smtClean="0">
                <a:effectLst/>
              </a:rPr>
              <a:t>гігієна</a:t>
            </a:r>
            <a:r>
              <a:rPr lang="ru-RU" dirty="0" smtClean="0">
                <a:effectLst/>
              </a:rPr>
              <a:t>. </a:t>
            </a:r>
            <a:r>
              <a:rPr lang="ru-RU" dirty="0" err="1" smtClean="0">
                <a:effectLst/>
              </a:rPr>
              <a:t>посібник</a:t>
            </a:r>
            <a:r>
              <a:rPr lang="ru-RU" dirty="0" smtClean="0">
                <a:effectLst/>
              </a:rPr>
              <a:t> до </a:t>
            </a:r>
            <a:r>
              <a:rPr lang="ru-RU" dirty="0" err="1" smtClean="0">
                <a:effectLst/>
              </a:rPr>
              <a:t>практичних</a:t>
            </a:r>
            <a:r>
              <a:rPr lang="ru-RU" dirty="0" smtClean="0">
                <a:effectLst/>
              </a:rPr>
              <a:t> зайняти / </a:t>
            </a:r>
            <a:r>
              <a:rPr lang="ru-RU" dirty="0" err="1" smtClean="0">
                <a:effectLst/>
              </a:rPr>
              <a:t>І.І.Даценко</a:t>
            </a:r>
            <a:r>
              <a:rPr lang="ru-RU" dirty="0" smtClean="0">
                <a:effectLst/>
              </a:rPr>
              <a:t>, </a:t>
            </a:r>
            <a:r>
              <a:rPr lang="ru-RU" dirty="0" err="1" smtClean="0">
                <a:effectLst/>
              </a:rPr>
              <a:t>О.Б.Денісюк</a:t>
            </a:r>
            <a:r>
              <a:rPr lang="ru-RU" dirty="0" smtClean="0">
                <a:effectLst/>
              </a:rPr>
              <a:t>, </a:t>
            </a:r>
            <a:r>
              <a:rPr lang="ru-RU" dirty="0" err="1" smtClean="0">
                <a:effectLst/>
              </a:rPr>
              <a:t>С.Л.Долошіцькій</a:t>
            </a:r>
            <a:r>
              <a:rPr lang="ru-RU" dirty="0" smtClean="0">
                <a:effectLst/>
              </a:rPr>
              <a:t> та </a:t>
            </a:r>
            <a:r>
              <a:rPr lang="ru-RU" dirty="0" err="1" smtClean="0">
                <a:effectLst/>
              </a:rPr>
              <a:t>ін</a:t>
            </a:r>
            <a:r>
              <a:rPr lang="ru-RU" dirty="0" smtClean="0">
                <a:effectLst/>
              </a:rPr>
              <a:t>. / За ред.</a:t>
            </a:r>
            <a:r>
              <a:rPr lang="ru-RU" dirty="0" err="1" smtClean="0">
                <a:effectLst/>
              </a:rPr>
              <a:t>І.І.Даценко</a:t>
            </a:r>
            <a:r>
              <a:rPr lang="ru-RU" dirty="0" smtClean="0">
                <a:effectLst/>
              </a:rPr>
              <a:t>. -</a:t>
            </a:r>
            <a:r>
              <a:rPr lang="ru-RU" dirty="0" err="1" smtClean="0">
                <a:effectLst/>
              </a:rPr>
              <a:t>Львів</a:t>
            </a:r>
            <a:r>
              <a:rPr lang="ru-RU" dirty="0" smtClean="0">
                <a:effectLst/>
              </a:rPr>
              <a:t>: </a:t>
            </a:r>
            <a:r>
              <a:rPr lang="ru-RU" dirty="0" err="1" smtClean="0">
                <a:effectLst/>
              </a:rPr>
              <a:t>Світ</a:t>
            </a:r>
            <a:r>
              <a:rPr lang="ru-RU" dirty="0" smtClean="0">
                <a:effectLst/>
              </a:rPr>
              <a:t>, 2001. - С. 187-207.</a:t>
            </a:r>
          </a:p>
          <a:p>
            <a:pPr algn="just"/>
            <a:r>
              <a:rPr lang="ru-RU" dirty="0" smtClean="0">
                <a:effectLst/>
              </a:rPr>
              <a:t>6.1.8. Пивоваров Ю.П.,</a:t>
            </a:r>
            <a:r>
              <a:rPr lang="ru-RU" dirty="0" err="1" smtClean="0">
                <a:effectLst/>
              </a:rPr>
              <a:t>гоїв</a:t>
            </a:r>
            <a:r>
              <a:rPr lang="ru-RU" dirty="0" smtClean="0">
                <a:effectLst/>
              </a:rPr>
              <a:t>О.Е., Величко А.А. Керівництво до лабораторних занять з гігієни. - М .: Медицина, 1983. - С. 210-222.</a:t>
            </a:r>
            <a:endParaRPr lang="ru-RU" dirty="0">
              <a:effectLst/>
            </a:endParaRPr>
          </a:p>
        </p:txBody>
      </p:sp>
    </p:spTree>
    <p:extLst>
      <p:ext uri="{BB962C8B-B14F-4D97-AF65-F5344CB8AC3E}">
        <p14:creationId xmlns:p14="http://schemas.microsoft.com/office/powerpoint/2010/main" val="4231177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35543"/>
            <a:ext cx="12192000" cy="5324535"/>
          </a:xfrm>
          <a:prstGeom prst="rect">
            <a:avLst/>
          </a:prstGeom>
        </p:spPr>
        <p:txBody>
          <a:bodyPr wrap="square">
            <a:spAutoFit/>
          </a:bodyPr>
          <a:lstStyle/>
          <a:p>
            <a:pPr algn="just"/>
            <a:r>
              <a:rPr lang="ru-RU" sz="2000" dirty="0" smtClean="0">
                <a:effectLst/>
              </a:rPr>
              <a:t/>
            </a:r>
            <a:br>
              <a:rPr lang="ru-RU" sz="2000" dirty="0" smtClean="0">
                <a:effectLst/>
              </a:rPr>
            </a:br>
            <a:endParaRPr lang="ru-RU" sz="2000" dirty="0" smtClean="0">
              <a:effectLst/>
            </a:endParaRPr>
          </a:p>
          <a:p>
            <a:pPr algn="just"/>
            <a:r>
              <a:rPr lang="ru-RU" sz="2000" dirty="0" smtClean="0">
                <a:effectLst/>
              </a:rPr>
              <a:t>6.2. Додаткова:</a:t>
            </a:r>
          </a:p>
          <a:p>
            <a:pPr algn="just"/>
            <a:r>
              <a:rPr lang="ru-RU" sz="2000" dirty="0" smtClean="0">
                <a:effectLst/>
              </a:rPr>
              <a:t>6.2.1. Гігієна дітей та підлітків / За ред.</a:t>
            </a:r>
            <a:r>
              <a:rPr lang="ru-RU" sz="2000" dirty="0" err="1" smtClean="0">
                <a:effectLst/>
              </a:rPr>
              <a:t>В.Н.Кардашенко</a:t>
            </a:r>
            <a:r>
              <a:rPr lang="ru-RU" sz="2000" dirty="0" smtClean="0">
                <a:effectLst/>
              </a:rPr>
              <a:t>. - М .: Медицина, 1988. - С. 304-438.</a:t>
            </a:r>
          </a:p>
          <a:p>
            <a:pPr algn="just"/>
            <a:r>
              <a:rPr lang="ru-RU" sz="2000" dirty="0" smtClean="0">
                <a:effectLst/>
              </a:rPr>
              <a:t>6.2.2. Керівництво до лабораторних занять з гігієни дітей та підлітків /</a:t>
            </a:r>
            <a:r>
              <a:rPr lang="ru-RU" sz="2000" dirty="0" err="1" smtClean="0">
                <a:effectLst/>
              </a:rPr>
              <a:t>В.І.Берзінь</a:t>
            </a:r>
            <a:r>
              <a:rPr lang="ru-RU" sz="2000" dirty="0" smtClean="0">
                <a:effectLst/>
              </a:rPr>
              <a:t> та ін. - К .: </a:t>
            </a:r>
            <a:r>
              <a:rPr lang="ru-RU" sz="2000" dirty="0" err="1" smtClean="0">
                <a:effectLst/>
              </a:rPr>
              <a:t>Вища</a:t>
            </a:r>
            <a:r>
              <a:rPr lang="ru-RU" sz="2000" dirty="0" smtClean="0">
                <a:effectLst/>
              </a:rPr>
              <a:t> школа, 1989. - С. 186-216, 246-277.</a:t>
            </a:r>
          </a:p>
          <a:p>
            <a:pPr algn="just"/>
            <a:r>
              <a:rPr lang="ru-RU" sz="2000" dirty="0" smtClean="0">
                <a:effectLst/>
              </a:rPr>
              <a:t>6.2.3. </a:t>
            </a:r>
            <a:r>
              <a:rPr lang="ru-RU" sz="2000" dirty="0" err="1" smtClean="0">
                <a:effectLst/>
              </a:rPr>
              <a:t>Мінх</a:t>
            </a:r>
            <a:r>
              <a:rPr lang="ru-RU" sz="2000" dirty="0" smtClean="0">
                <a:effectLst/>
              </a:rPr>
              <a:t>А.А. Методи гігієнічних досліджень. - М., Медицина, 1971. - С. 529-537.</a:t>
            </a:r>
          </a:p>
          <a:p>
            <a:pPr algn="just"/>
            <a:r>
              <a:rPr lang="ru-RU" sz="2000" dirty="0" smtClean="0">
                <a:effectLst/>
              </a:rPr>
              <a:t>6.2.4. Бардів В.Г.,</a:t>
            </a:r>
            <a:r>
              <a:rPr lang="ru-RU" sz="2000" dirty="0" err="1" smtClean="0">
                <a:effectLst/>
              </a:rPr>
              <a:t>Сергета</a:t>
            </a:r>
            <a:r>
              <a:rPr lang="ru-RU" sz="2000" dirty="0" smtClean="0">
                <a:effectLst/>
              </a:rPr>
              <a:t> І.В. </a:t>
            </a:r>
            <a:r>
              <a:rPr lang="ru-RU" sz="2000" dirty="0" err="1" smtClean="0">
                <a:effectLst/>
              </a:rPr>
              <a:t>Загальна</a:t>
            </a:r>
            <a:r>
              <a:rPr lang="ru-RU" sz="2000" dirty="0" smtClean="0">
                <a:effectLst/>
              </a:rPr>
              <a:t> </a:t>
            </a:r>
            <a:r>
              <a:rPr lang="ru-RU" sz="2000" dirty="0" err="1" smtClean="0">
                <a:effectLst/>
              </a:rPr>
              <a:t>гігієна</a:t>
            </a:r>
            <a:r>
              <a:rPr lang="ru-RU" sz="2000" dirty="0" smtClean="0">
                <a:effectLst/>
              </a:rPr>
              <a:t> та </a:t>
            </a:r>
            <a:r>
              <a:rPr lang="ru-RU" sz="2000" dirty="0" err="1" smtClean="0">
                <a:effectLst/>
              </a:rPr>
              <a:t>екологія</a:t>
            </a:r>
            <a:r>
              <a:rPr lang="ru-RU" sz="2000" dirty="0" smtClean="0">
                <a:effectLst/>
              </a:rPr>
              <a:t> </a:t>
            </a:r>
            <a:r>
              <a:rPr lang="ru-RU" sz="2000" dirty="0" err="1" smtClean="0">
                <a:effectLst/>
              </a:rPr>
              <a:t>людини</a:t>
            </a:r>
            <a:r>
              <a:rPr lang="ru-RU" sz="2000" dirty="0" smtClean="0">
                <a:effectLst/>
              </a:rPr>
              <a:t>: </a:t>
            </a:r>
            <a:r>
              <a:rPr lang="ru-RU" sz="2000" dirty="0" err="1" smtClean="0">
                <a:effectLst/>
              </a:rPr>
              <a:t>навчальний</a:t>
            </a:r>
            <a:r>
              <a:rPr lang="ru-RU" sz="2000" dirty="0" smtClean="0">
                <a:effectLst/>
              </a:rPr>
              <a:t> </a:t>
            </a:r>
            <a:r>
              <a:rPr lang="ru-RU" sz="2000" dirty="0" err="1" smtClean="0">
                <a:effectLst/>
              </a:rPr>
              <a:t>посібник</a:t>
            </a:r>
            <a:r>
              <a:rPr lang="ru-RU" sz="2000" dirty="0" smtClean="0">
                <a:effectLst/>
              </a:rPr>
              <a:t> для </a:t>
            </a:r>
            <a:r>
              <a:rPr lang="ru-RU" sz="2000" dirty="0" err="1" smtClean="0">
                <a:effectLst/>
              </a:rPr>
              <a:t>студентів</a:t>
            </a:r>
            <a:r>
              <a:rPr lang="ru-RU" sz="2000" dirty="0" smtClean="0">
                <a:effectLst/>
              </a:rPr>
              <a:t> </a:t>
            </a:r>
            <a:r>
              <a:rPr lang="ru-RU" sz="2000" dirty="0" err="1" smtClean="0">
                <a:effectLst/>
              </a:rPr>
              <a:t>стоматологічних</a:t>
            </a:r>
            <a:r>
              <a:rPr lang="ru-RU" sz="2000" dirty="0" smtClean="0">
                <a:effectLst/>
              </a:rPr>
              <a:t> </a:t>
            </a:r>
            <a:r>
              <a:rPr lang="ru-RU" sz="2000" dirty="0" err="1" smtClean="0">
                <a:effectLst/>
              </a:rPr>
              <a:t>факультетів</a:t>
            </a:r>
            <a:r>
              <a:rPr lang="ru-RU" sz="2000" dirty="0" smtClean="0">
                <a:effectLst/>
              </a:rPr>
              <a:t>. -</a:t>
            </a:r>
            <a:r>
              <a:rPr lang="ru-RU" sz="2000" dirty="0" err="1" smtClean="0">
                <a:effectLst/>
              </a:rPr>
              <a:t>Вінниця</a:t>
            </a:r>
            <a:r>
              <a:rPr lang="ru-RU" sz="2000" dirty="0" smtClean="0">
                <a:effectLst/>
              </a:rPr>
              <a:t>: НОВА КНИГА, 2002. - С. 164-173.</a:t>
            </a:r>
          </a:p>
          <a:p>
            <a:pPr algn="just"/>
            <a:r>
              <a:rPr lang="ru-RU" sz="2000" dirty="0" smtClean="0">
                <a:effectLst/>
              </a:rPr>
              <a:t>6.2.5. </a:t>
            </a:r>
            <a:r>
              <a:rPr lang="ru-RU" sz="2000" dirty="0" err="1" smtClean="0">
                <a:effectLst/>
              </a:rPr>
              <a:t>Гігієна</a:t>
            </a:r>
            <a:r>
              <a:rPr lang="ru-RU" sz="2000" dirty="0" smtClean="0">
                <a:effectLst/>
              </a:rPr>
              <a:t> </a:t>
            </a:r>
            <a:r>
              <a:rPr lang="ru-RU" sz="2000" dirty="0" err="1" smtClean="0">
                <a:effectLst/>
              </a:rPr>
              <a:t>дітей</a:t>
            </a:r>
            <a:r>
              <a:rPr lang="ru-RU" sz="2000" dirty="0" smtClean="0">
                <a:effectLst/>
              </a:rPr>
              <a:t> и </a:t>
            </a:r>
            <a:r>
              <a:rPr lang="ru-RU" sz="2000" dirty="0" err="1" smtClean="0">
                <a:effectLst/>
              </a:rPr>
              <a:t>підлітків</a:t>
            </a:r>
            <a:r>
              <a:rPr lang="ru-RU" sz="2000" dirty="0" smtClean="0">
                <a:effectLst/>
              </a:rPr>
              <a:t> / За ред. </a:t>
            </a:r>
            <a:r>
              <a:rPr lang="ru-RU" sz="2000" dirty="0" err="1" smtClean="0">
                <a:effectLst/>
              </a:rPr>
              <a:t>В.І.Берзіня</a:t>
            </a:r>
            <a:r>
              <a:rPr lang="ru-RU" sz="2000" dirty="0" smtClean="0">
                <a:effectLst/>
              </a:rPr>
              <a:t>. - К.,</a:t>
            </a:r>
            <a:r>
              <a:rPr lang="ru-RU" sz="2000" dirty="0" err="1" smtClean="0">
                <a:effectLst/>
              </a:rPr>
              <a:t>здоров'я</a:t>
            </a:r>
            <a:r>
              <a:rPr lang="ru-RU" sz="2000" dirty="0" smtClean="0">
                <a:effectLst/>
              </a:rPr>
              <a:t>, 1998. - С. 69-78.</a:t>
            </a:r>
          </a:p>
          <a:p>
            <a:pPr algn="just"/>
            <a:r>
              <a:rPr lang="ru-RU" sz="2000" dirty="0" smtClean="0">
                <a:effectLst/>
              </a:rPr>
              <a:t>6.2.6. </a:t>
            </a:r>
            <a:r>
              <a:rPr lang="ru-RU" sz="2000" dirty="0" err="1" smtClean="0">
                <a:effectLst/>
              </a:rPr>
              <a:t>Сергета</a:t>
            </a:r>
            <a:r>
              <a:rPr lang="ru-RU" sz="2000" dirty="0" smtClean="0">
                <a:effectLst/>
              </a:rPr>
              <a:t> І.В, Бардов В.Г. </a:t>
            </a:r>
            <a:r>
              <a:rPr lang="ru-RU" sz="2000" dirty="0" err="1" smtClean="0">
                <a:effectLst/>
              </a:rPr>
              <a:t>Організація</a:t>
            </a:r>
            <a:r>
              <a:rPr lang="ru-RU" sz="2000" dirty="0" smtClean="0">
                <a:effectLst/>
              </a:rPr>
              <a:t> </a:t>
            </a:r>
            <a:r>
              <a:rPr lang="ru-RU" sz="2000" dirty="0" err="1" smtClean="0">
                <a:effectLst/>
              </a:rPr>
              <a:t>вільного</a:t>
            </a:r>
            <a:r>
              <a:rPr lang="ru-RU" sz="2000" dirty="0" smtClean="0">
                <a:effectLst/>
              </a:rPr>
              <a:t> годині та </a:t>
            </a:r>
            <a:r>
              <a:rPr lang="ru-RU" sz="2000" dirty="0" err="1" smtClean="0">
                <a:effectLst/>
              </a:rPr>
              <a:t>здоров'я</a:t>
            </a:r>
            <a:r>
              <a:rPr lang="ru-RU" sz="2000" dirty="0" smtClean="0">
                <a:effectLst/>
              </a:rPr>
              <a:t> </a:t>
            </a:r>
            <a:r>
              <a:rPr lang="ru-RU" sz="2000" dirty="0" err="1" smtClean="0">
                <a:effectLst/>
              </a:rPr>
              <a:t>школярів</a:t>
            </a:r>
            <a:r>
              <a:rPr lang="ru-RU" sz="2000" dirty="0" smtClean="0">
                <a:effectLst/>
              </a:rPr>
              <a:t>. -</a:t>
            </a:r>
            <a:r>
              <a:rPr lang="ru-RU" sz="2000" dirty="0" err="1" smtClean="0">
                <a:effectLst/>
              </a:rPr>
              <a:t>Вінниця</a:t>
            </a:r>
            <a:r>
              <a:rPr lang="ru-RU" sz="2000" dirty="0" smtClean="0">
                <a:effectLst/>
              </a:rPr>
              <a:t>: РВВ ВАТ "</a:t>
            </a:r>
            <a:r>
              <a:rPr lang="ru-RU" sz="2000" dirty="0" err="1" smtClean="0">
                <a:effectLst/>
              </a:rPr>
              <a:t>Віноблдрукарня</a:t>
            </a:r>
            <a:r>
              <a:rPr lang="ru-RU" sz="2000" dirty="0" smtClean="0">
                <a:effectLst/>
              </a:rPr>
              <a:t>", 1997. - 292 с.</a:t>
            </a:r>
          </a:p>
          <a:p>
            <a:pPr algn="just"/>
            <a:r>
              <a:rPr lang="ru-RU" sz="2000" dirty="0" smtClean="0">
                <a:effectLst/>
              </a:rPr>
              <a:t>6.2.7. </a:t>
            </a:r>
            <a:r>
              <a:rPr lang="ru-RU" sz="2000" dirty="0" err="1" smtClean="0">
                <a:effectLst/>
              </a:rPr>
              <a:t>Державні</a:t>
            </a:r>
            <a:r>
              <a:rPr lang="ru-RU" sz="2000" dirty="0" smtClean="0">
                <a:effectLst/>
              </a:rPr>
              <a:t> </a:t>
            </a:r>
            <a:r>
              <a:rPr lang="ru-RU" sz="2000" dirty="0" err="1" smtClean="0">
                <a:effectLst/>
              </a:rPr>
              <a:t>санітарні</a:t>
            </a:r>
            <a:r>
              <a:rPr lang="ru-RU" sz="2000" dirty="0" smtClean="0">
                <a:effectLst/>
              </a:rPr>
              <a:t> правила и </a:t>
            </a:r>
            <a:r>
              <a:rPr lang="ru-RU" sz="2000" dirty="0" err="1" smtClean="0">
                <a:effectLst/>
              </a:rPr>
              <a:t>норми</a:t>
            </a:r>
            <a:r>
              <a:rPr lang="ru-RU" sz="2000" dirty="0" smtClean="0">
                <a:effectLst/>
              </a:rPr>
              <a:t> по </a:t>
            </a:r>
            <a:r>
              <a:rPr lang="ru-RU" sz="2000" dirty="0" err="1" smtClean="0">
                <a:effectLst/>
              </a:rPr>
              <a:t>устаткування</a:t>
            </a:r>
            <a:r>
              <a:rPr lang="ru-RU" sz="2000" dirty="0" smtClean="0">
                <a:effectLst/>
              </a:rPr>
              <a:t>, </a:t>
            </a:r>
            <a:r>
              <a:rPr lang="ru-RU" sz="2000" dirty="0" err="1" smtClean="0">
                <a:effectLst/>
              </a:rPr>
              <a:t>Утримання</a:t>
            </a:r>
            <a:r>
              <a:rPr lang="ru-RU" sz="2000" dirty="0" smtClean="0">
                <a:effectLst/>
              </a:rPr>
              <a:t> </a:t>
            </a:r>
            <a:r>
              <a:rPr lang="ru-RU" sz="2000" dirty="0" err="1" smtClean="0">
                <a:effectLst/>
              </a:rPr>
              <a:t>загальноосвітніх</a:t>
            </a:r>
            <a:r>
              <a:rPr lang="ru-RU" sz="2000" dirty="0" smtClean="0">
                <a:effectLst/>
              </a:rPr>
              <a:t> </a:t>
            </a:r>
            <a:r>
              <a:rPr lang="ru-RU" sz="2000" dirty="0" err="1" smtClean="0">
                <a:effectLst/>
              </a:rPr>
              <a:t>Навчальних</a:t>
            </a:r>
            <a:r>
              <a:rPr lang="ru-RU" sz="2000" dirty="0" smtClean="0">
                <a:effectLst/>
              </a:rPr>
              <a:t> </a:t>
            </a:r>
            <a:r>
              <a:rPr lang="ru-RU" sz="2000" dirty="0" err="1" smtClean="0">
                <a:effectLst/>
              </a:rPr>
              <a:t>закладів</a:t>
            </a:r>
            <a:r>
              <a:rPr lang="ru-RU" sz="2000" dirty="0" smtClean="0">
                <a:effectLst/>
              </a:rPr>
              <a:t> та </a:t>
            </a:r>
            <a:r>
              <a:rPr lang="ru-RU" sz="2000" dirty="0" err="1" smtClean="0">
                <a:effectLst/>
              </a:rPr>
              <a:t>организации</a:t>
            </a:r>
            <a:r>
              <a:rPr lang="ru-RU" sz="2000" dirty="0" smtClean="0">
                <a:effectLst/>
              </a:rPr>
              <a:t> </a:t>
            </a:r>
            <a:r>
              <a:rPr lang="ru-RU" sz="2000" dirty="0" err="1" smtClean="0">
                <a:effectLst/>
              </a:rPr>
              <a:t>навчально-виховного</a:t>
            </a:r>
            <a:r>
              <a:rPr lang="ru-RU" sz="2000" dirty="0" smtClean="0">
                <a:effectLst/>
              </a:rPr>
              <a:t> </a:t>
            </a:r>
            <a:r>
              <a:rPr lang="ru-RU" sz="2000" dirty="0" err="1" smtClean="0">
                <a:effectLst/>
              </a:rPr>
              <a:t>процесса</a:t>
            </a:r>
            <a:r>
              <a:rPr lang="ru-RU" sz="2000" dirty="0" smtClean="0">
                <a:effectLst/>
              </a:rPr>
              <a:t>. </a:t>
            </a:r>
            <a:r>
              <a:rPr lang="ru-RU" sz="2000" dirty="0" err="1" smtClean="0">
                <a:effectLst/>
              </a:rPr>
              <a:t>ДСанПіН</a:t>
            </a:r>
            <a:r>
              <a:rPr lang="ru-RU" sz="2000" dirty="0" smtClean="0">
                <a:effectLst/>
              </a:rPr>
              <a:t>5.5.2.008-01. - К., 2001. - 54 с.</a:t>
            </a:r>
          </a:p>
          <a:p>
            <a:pPr algn="just"/>
            <a:r>
              <a:rPr lang="ru-RU" sz="2000" dirty="0" smtClean="0">
                <a:effectLst/>
              </a:rPr>
              <a:t>6.2.8. </a:t>
            </a:r>
            <a:r>
              <a:rPr lang="ru-RU" sz="2000" dirty="0" err="1" smtClean="0">
                <a:effectLst/>
              </a:rPr>
              <a:t>Гігієна</a:t>
            </a:r>
            <a:r>
              <a:rPr lang="ru-RU" sz="2000" dirty="0" smtClean="0">
                <a:effectLst/>
              </a:rPr>
              <a:t> та </a:t>
            </a:r>
            <a:r>
              <a:rPr lang="ru-RU" sz="2000" dirty="0" err="1" smtClean="0">
                <a:effectLst/>
              </a:rPr>
              <a:t>екологія</a:t>
            </a:r>
            <a:r>
              <a:rPr lang="ru-RU" sz="2000" dirty="0" smtClean="0">
                <a:effectLst/>
              </a:rPr>
              <a:t> </a:t>
            </a:r>
            <a:r>
              <a:rPr lang="ru-RU" sz="2000" dirty="0" err="1" smtClean="0">
                <a:effectLst/>
              </a:rPr>
              <a:t>людини</a:t>
            </a:r>
            <a:r>
              <a:rPr lang="ru-RU" sz="2000" dirty="0" smtClean="0">
                <a:effectLst/>
              </a:rPr>
              <a:t>: </a:t>
            </a:r>
            <a:r>
              <a:rPr lang="ru-RU" sz="2000" dirty="0" err="1" smtClean="0">
                <a:effectLst/>
              </a:rPr>
              <a:t>навчальний</a:t>
            </a:r>
            <a:r>
              <a:rPr lang="ru-RU" sz="2000" dirty="0" smtClean="0">
                <a:effectLst/>
              </a:rPr>
              <a:t> </a:t>
            </a:r>
            <a:r>
              <a:rPr lang="ru-RU" sz="2000" dirty="0" err="1" smtClean="0">
                <a:effectLst/>
              </a:rPr>
              <a:t>посібник</a:t>
            </a:r>
            <a:r>
              <a:rPr lang="ru-RU" sz="2000" dirty="0" smtClean="0">
                <a:effectLst/>
              </a:rPr>
              <a:t> до </a:t>
            </a:r>
            <a:r>
              <a:rPr lang="ru-RU" sz="2000" dirty="0" err="1" smtClean="0">
                <a:effectLst/>
              </a:rPr>
              <a:t>практичних</a:t>
            </a:r>
            <a:r>
              <a:rPr lang="ru-RU" sz="2000" dirty="0" smtClean="0">
                <a:effectLst/>
              </a:rPr>
              <a:t>зайняти / За ред. В.Я.</a:t>
            </a:r>
            <a:r>
              <a:rPr lang="ru-RU" sz="2000" dirty="0" err="1" smtClean="0">
                <a:effectLst/>
              </a:rPr>
              <a:t>Уманського</a:t>
            </a:r>
            <a:r>
              <a:rPr lang="ru-RU" sz="2000" dirty="0" smtClean="0">
                <a:effectLst/>
              </a:rPr>
              <a:t>. -</a:t>
            </a:r>
            <a:r>
              <a:rPr lang="ru-RU" sz="2000" dirty="0" err="1" smtClean="0">
                <a:effectLst/>
              </a:rPr>
              <a:t>Донецьк</a:t>
            </a:r>
            <a:r>
              <a:rPr lang="ru-RU" sz="2000" dirty="0" smtClean="0">
                <a:effectLst/>
              </a:rPr>
              <a:t>: "НОРД </a:t>
            </a:r>
            <a:r>
              <a:rPr lang="ru-RU" sz="2000" dirty="0" err="1" smtClean="0">
                <a:effectLst/>
              </a:rPr>
              <a:t>комп'ютер</a:t>
            </a:r>
            <a:r>
              <a:rPr lang="ru-RU" sz="2000" dirty="0" smtClean="0">
                <a:effectLst/>
              </a:rPr>
              <a:t>", 2004, - С. 143-173.</a:t>
            </a:r>
            <a:endParaRPr lang="ru-RU" sz="2000" dirty="0">
              <a:effectLst/>
            </a:endParaRPr>
          </a:p>
        </p:txBody>
      </p:sp>
    </p:spTree>
    <p:extLst>
      <p:ext uri="{BB962C8B-B14F-4D97-AF65-F5344CB8AC3E}">
        <p14:creationId xmlns:p14="http://schemas.microsoft.com/office/powerpoint/2010/main" val="3515007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99683"/>
            <a:ext cx="12192000" cy="6247864"/>
          </a:xfrm>
          <a:prstGeom prst="rect">
            <a:avLst/>
          </a:prstGeom>
        </p:spPr>
        <p:txBody>
          <a:bodyPr wrap="square">
            <a:spAutoFit/>
          </a:bodyPr>
          <a:lstStyle/>
          <a:p>
            <a:pPr algn="ctr"/>
            <a:r>
              <a:rPr lang="ru-RU" sz="2000" b="1" dirty="0" smtClean="0">
                <a:effectLst/>
              </a:rPr>
              <a:t>7. Оснащення заняття</a:t>
            </a:r>
            <a:endParaRPr lang="ru-RU" sz="2000" dirty="0" smtClean="0">
              <a:effectLst/>
            </a:endParaRPr>
          </a:p>
          <a:p>
            <a:endParaRPr lang="ru-RU" sz="2000" dirty="0" smtClean="0">
              <a:effectLst/>
            </a:endParaRPr>
          </a:p>
          <a:p>
            <a:pPr marL="1600200" lvl="3" indent="-228600">
              <a:buFont typeface="+mj-lt"/>
              <a:buAutoNum type="arabicPeriod"/>
            </a:pPr>
            <a:r>
              <a:rPr lang="ru-RU" sz="2000" dirty="0" smtClean="0">
                <a:effectLst/>
              </a:rPr>
              <a:t>Навчальний проект загальноосвітньої школи (ситуаційний та генеральний плани земельної ділянки). Загальний вигляд школи, фасад, плани поверхів, розріз приміщення школи, план шкільного класу.</a:t>
            </a:r>
          </a:p>
          <a:p>
            <a:pPr marL="1600200" lvl="3" indent="-228600">
              <a:buFont typeface="+mj-lt"/>
              <a:buAutoNum type="arabicPeriod"/>
            </a:pPr>
            <a:r>
              <a:rPr lang="ru-RU" sz="2000" dirty="0" err="1" smtClean="0">
                <a:effectLst/>
              </a:rPr>
              <a:t>Парторостомір</a:t>
            </a:r>
            <a:r>
              <a:rPr lang="ru-RU" sz="2000" dirty="0" smtClean="0">
                <a:effectLst/>
              </a:rPr>
              <a:t>, </a:t>
            </a:r>
            <a:r>
              <a:rPr lang="ru-RU" sz="2000" dirty="0" smtClean="0">
                <a:effectLst/>
              </a:rPr>
              <a:t>сантиметрова стрічка.</a:t>
            </a:r>
          </a:p>
          <a:p>
            <a:pPr marL="1600200" lvl="3" indent="-228600">
              <a:buFont typeface="+mj-lt"/>
              <a:buAutoNum type="arabicPeriod"/>
            </a:pPr>
            <a:r>
              <a:rPr lang="ru-RU" sz="2000" dirty="0" smtClean="0">
                <a:effectLst/>
              </a:rPr>
              <a:t>Ситуаційні завдання для самостійної роботи студентів по оцінці школи, класу, шкільних </a:t>
            </a:r>
            <a:r>
              <a:rPr lang="ru-RU" sz="2000" dirty="0" err="1" smtClean="0">
                <a:effectLst/>
              </a:rPr>
              <a:t>меблів</a:t>
            </a:r>
            <a:r>
              <a:rPr lang="ru-RU" sz="2000" dirty="0" smtClean="0">
                <a:effectLst/>
              </a:rPr>
              <a:t>.</a:t>
            </a:r>
          </a:p>
          <a:p>
            <a:pPr marL="1600200" lvl="3" indent="-228600">
              <a:buFont typeface="+mj-lt"/>
              <a:buAutoNum type="arabicPeriod"/>
            </a:pPr>
            <a:endParaRPr lang="uk-UA" sz="2000" dirty="0"/>
          </a:p>
          <a:p>
            <a:pPr marL="1600200" lvl="3" indent="-228600">
              <a:buFont typeface="+mj-lt"/>
              <a:buAutoNum type="arabicPeriod"/>
            </a:pPr>
            <a:r>
              <a:rPr lang="uk-UA" sz="2000" dirty="0" smtClean="0">
                <a:effectLst/>
              </a:rPr>
              <a:t>                                                             </a:t>
            </a:r>
          </a:p>
          <a:p>
            <a:pPr marL="1600200" lvl="3" indent="-228600">
              <a:buFont typeface="+mj-lt"/>
              <a:buAutoNum type="arabicPeriod"/>
            </a:pPr>
            <a:endParaRPr lang="uk-UA" sz="2000" dirty="0"/>
          </a:p>
          <a:p>
            <a:pPr marL="1600200" lvl="3" indent="-228600">
              <a:buFont typeface="+mj-lt"/>
              <a:buAutoNum type="arabicPeriod"/>
            </a:pPr>
            <a:endParaRPr lang="uk-UA" sz="2000" dirty="0" smtClean="0">
              <a:effectLst/>
            </a:endParaRPr>
          </a:p>
          <a:p>
            <a:pPr marL="1600200" lvl="3" indent="-228600">
              <a:buFont typeface="+mj-lt"/>
              <a:buAutoNum type="arabicPeriod"/>
            </a:pPr>
            <a:endParaRPr lang="uk-UA" sz="2000" dirty="0"/>
          </a:p>
          <a:p>
            <a:pPr marL="1600200" lvl="3" indent="-228600">
              <a:buFont typeface="+mj-lt"/>
              <a:buAutoNum type="arabicPeriod"/>
            </a:pPr>
            <a:endParaRPr lang="uk-UA" sz="2000" dirty="0" smtClean="0">
              <a:effectLst/>
            </a:endParaRPr>
          </a:p>
          <a:p>
            <a:pPr marL="1600200" lvl="3" indent="-228600">
              <a:buFont typeface="+mj-lt"/>
              <a:buAutoNum type="arabicPeriod"/>
            </a:pPr>
            <a:endParaRPr lang="uk-UA" sz="2000" dirty="0"/>
          </a:p>
          <a:p>
            <a:pPr marL="1600200" lvl="3" indent="-228600">
              <a:buFont typeface="+mj-lt"/>
              <a:buAutoNum type="arabicPeriod"/>
            </a:pPr>
            <a:endParaRPr lang="uk-UA" sz="2000" dirty="0" smtClean="0">
              <a:effectLst/>
            </a:endParaRPr>
          </a:p>
          <a:p>
            <a:pPr lvl="3"/>
            <a:endParaRPr lang="uk-UA" sz="2000" dirty="0"/>
          </a:p>
          <a:p>
            <a:pPr lvl="3"/>
            <a:endParaRPr lang="uk-UA" sz="2000" dirty="0" smtClean="0"/>
          </a:p>
          <a:p>
            <a:pPr lvl="3"/>
            <a:endParaRPr lang="uk-UA" sz="2000" dirty="0"/>
          </a:p>
          <a:p>
            <a:pPr lvl="3"/>
            <a:endParaRPr lang="uk-UA" sz="2000" dirty="0"/>
          </a:p>
        </p:txBody>
      </p:sp>
      <p:pic>
        <p:nvPicPr>
          <p:cNvPr id="3" name="Рисунок 2"/>
          <p:cNvPicPr>
            <a:picLocks noChangeAspect="1"/>
          </p:cNvPicPr>
          <p:nvPr/>
        </p:nvPicPr>
        <p:blipFill>
          <a:blip r:embed="rId2"/>
          <a:stretch>
            <a:fillRect/>
          </a:stretch>
        </p:blipFill>
        <p:spPr>
          <a:xfrm>
            <a:off x="357542" y="3274324"/>
            <a:ext cx="3436535" cy="3436535"/>
          </a:xfrm>
          <a:prstGeom prst="rect">
            <a:avLst/>
          </a:prstGeom>
        </p:spPr>
      </p:pic>
      <p:pic>
        <p:nvPicPr>
          <p:cNvPr id="4" name="Рисунок 3"/>
          <p:cNvPicPr>
            <a:picLocks noChangeAspect="1"/>
          </p:cNvPicPr>
          <p:nvPr/>
        </p:nvPicPr>
        <p:blipFill>
          <a:blip r:embed="rId3"/>
          <a:stretch>
            <a:fillRect/>
          </a:stretch>
        </p:blipFill>
        <p:spPr>
          <a:xfrm>
            <a:off x="3968991" y="3274324"/>
            <a:ext cx="8048094" cy="3436536"/>
          </a:xfrm>
          <a:prstGeom prst="rect">
            <a:avLst/>
          </a:prstGeom>
        </p:spPr>
      </p:pic>
    </p:spTree>
    <p:extLst>
      <p:ext uri="{BB962C8B-B14F-4D97-AF65-F5344CB8AC3E}">
        <p14:creationId xmlns:p14="http://schemas.microsoft.com/office/powerpoint/2010/main" val="3053014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4148" y="272956"/>
            <a:ext cx="11245755" cy="6305265"/>
          </a:xfrm>
        </p:spPr>
        <p:txBody>
          <a:bodyPr/>
          <a:lstStyle/>
          <a:p>
            <a:pPr marL="0" indent="0">
              <a:buNone/>
            </a:pPr>
            <a:r>
              <a:rPr lang="ru-RU" b="1" i="1" dirty="0" smtClean="0">
                <a:effectLst/>
              </a:rPr>
              <a:t>    </a:t>
            </a:r>
            <a:r>
              <a:rPr lang="ru-RU" b="1" i="1" dirty="0" err="1" smtClean="0">
                <a:effectLst/>
              </a:rPr>
              <a:t>Гігієна</a:t>
            </a:r>
            <a:r>
              <a:rPr lang="ru-RU" b="1" i="1" dirty="0" smtClean="0">
                <a:effectLst/>
              </a:rPr>
              <a:t> </a:t>
            </a:r>
            <a:r>
              <a:rPr lang="ru-RU" b="1" i="1" dirty="0" err="1">
                <a:effectLst/>
              </a:rPr>
              <a:t>дітей</a:t>
            </a:r>
            <a:r>
              <a:rPr lang="ru-RU" b="1" i="1" dirty="0">
                <a:effectLst/>
              </a:rPr>
              <a:t> та </a:t>
            </a:r>
            <a:r>
              <a:rPr lang="ru-RU" b="1" i="1" dirty="0" err="1">
                <a:effectLst/>
              </a:rPr>
              <a:t>підлітків</a:t>
            </a:r>
            <a:r>
              <a:rPr lang="ru-RU" dirty="0">
                <a:effectLst/>
              </a:rPr>
              <a:t> – </a:t>
            </a:r>
            <a:r>
              <a:rPr lang="ru-RU" dirty="0" err="1">
                <a:effectLst/>
              </a:rPr>
              <a:t>це</a:t>
            </a:r>
            <a:r>
              <a:rPr lang="ru-RU" dirty="0">
                <a:effectLst/>
              </a:rPr>
              <a:t> наука про </a:t>
            </a:r>
            <a:r>
              <a:rPr lang="ru-RU" dirty="0" err="1">
                <a:effectLst/>
              </a:rPr>
              <a:t>охорону</a:t>
            </a:r>
            <a:r>
              <a:rPr lang="ru-RU" dirty="0">
                <a:effectLst/>
              </a:rPr>
              <a:t> та </a:t>
            </a:r>
            <a:r>
              <a:rPr lang="ru-RU" dirty="0" err="1">
                <a:effectLst/>
              </a:rPr>
              <a:t>зміцнення</a:t>
            </a:r>
            <a:r>
              <a:rPr lang="ru-RU" dirty="0">
                <a:effectLst/>
              </a:rPr>
              <a:t> </a:t>
            </a:r>
            <a:r>
              <a:rPr lang="ru-RU" dirty="0" err="1">
                <a:effectLst/>
              </a:rPr>
              <a:t>здоров'я</a:t>
            </a:r>
            <a:r>
              <a:rPr lang="ru-RU" dirty="0">
                <a:effectLst/>
              </a:rPr>
              <a:t> </a:t>
            </a:r>
            <a:r>
              <a:rPr lang="ru-RU" dirty="0" err="1">
                <a:effectLst/>
              </a:rPr>
              <a:t>підростаючого</a:t>
            </a:r>
            <a:r>
              <a:rPr lang="ru-RU" dirty="0">
                <a:effectLst/>
              </a:rPr>
              <a:t> </a:t>
            </a:r>
            <a:r>
              <a:rPr lang="ru-RU" dirty="0" err="1">
                <a:effectLst/>
              </a:rPr>
              <a:t>покоління</a:t>
            </a:r>
            <a:r>
              <a:rPr lang="ru-RU" dirty="0">
                <a:effectLst/>
              </a:rPr>
              <a:t>. </a:t>
            </a:r>
            <a:r>
              <a:rPr lang="ru-RU" dirty="0" err="1">
                <a:effectLst/>
              </a:rPr>
              <a:t>Цей</a:t>
            </a:r>
            <a:r>
              <a:rPr lang="ru-RU" dirty="0">
                <a:effectLst/>
              </a:rPr>
              <a:t> </a:t>
            </a:r>
            <a:r>
              <a:rPr lang="ru-RU" dirty="0" err="1">
                <a:effectLst/>
              </a:rPr>
              <a:t>розділ</a:t>
            </a:r>
            <a:r>
              <a:rPr lang="ru-RU" dirty="0">
                <a:effectLst/>
              </a:rPr>
              <a:t> </a:t>
            </a:r>
            <a:r>
              <a:rPr lang="ru-RU" dirty="0" err="1">
                <a:effectLst/>
              </a:rPr>
              <a:t>гігієни</a:t>
            </a:r>
            <a:r>
              <a:rPr lang="ru-RU" dirty="0">
                <a:effectLst/>
              </a:rPr>
              <a:t> </a:t>
            </a:r>
            <a:r>
              <a:rPr lang="ru-RU" dirty="0" err="1">
                <a:effectLst/>
              </a:rPr>
              <a:t>вивчає</a:t>
            </a:r>
            <a:r>
              <a:rPr lang="ru-RU" dirty="0">
                <a:effectLst/>
              </a:rPr>
              <a:t> </a:t>
            </a:r>
            <a:r>
              <a:rPr lang="ru-RU" dirty="0" err="1">
                <a:effectLst/>
              </a:rPr>
              <a:t>вплив</a:t>
            </a:r>
            <a:r>
              <a:rPr lang="ru-RU" dirty="0">
                <a:effectLst/>
              </a:rPr>
              <a:t> </a:t>
            </a:r>
            <a:r>
              <a:rPr lang="ru-RU" dirty="0" err="1">
                <a:effectLst/>
              </a:rPr>
              <a:t>природних</a:t>
            </a:r>
            <a:r>
              <a:rPr lang="ru-RU" dirty="0">
                <a:effectLst/>
              </a:rPr>
              <a:t> та </a:t>
            </a:r>
            <a:r>
              <a:rPr lang="ru-RU" dirty="0" err="1">
                <a:effectLst/>
              </a:rPr>
              <a:t>штучних</a:t>
            </a:r>
            <a:r>
              <a:rPr lang="ru-RU" dirty="0">
                <a:effectLst/>
              </a:rPr>
              <a:t> (</a:t>
            </a:r>
            <a:r>
              <a:rPr lang="ru-RU" dirty="0" err="1">
                <a:effectLst/>
              </a:rPr>
              <a:t>створених</a:t>
            </a:r>
            <a:r>
              <a:rPr lang="ru-RU" dirty="0">
                <a:effectLst/>
              </a:rPr>
              <a:t> </a:t>
            </a:r>
            <a:r>
              <a:rPr lang="ru-RU" dirty="0" err="1">
                <a:effectLst/>
              </a:rPr>
              <a:t>людиною</a:t>
            </a:r>
            <a:r>
              <a:rPr lang="ru-RU" dirty="0">
                <a:effectLst/>
              </a:rPr>
              <a:t>) </a:t>
            </a:r>
            <a:r>
              <a:rPr lang="ru-RU" dirty="0" err="1">
                <a:effectLst/>
              </a:rPr>
              <a:t>чинників</a:t>
            </a:r>
            <a:r>
              <a:rPr lang="ru-RU" dirty="0">
                <a:effectLst/>
              </a:rPr>
              <a:t> </a:t>
            </a:r>
            <a:r>
              <a:rPr lang="ru-RU" dirty="0" err="1">
                <a:effectLst/>
              </a:rPr>
              <a:t>навколишнього</a:t>
            </a:r>
            <a:r>
              <a:rPr lang="ru-RU" dirty="0">
                <a:effectLst/>
              </a:rPr>
              <a:t> </a:t>
            </a:r>
            <a:r>
              <a:rPr lang="ru-RU" dirty="0" err="1">
                <a:effectLst/>
              </a:rPr>
              <a:t>середовища</a:t>
            </a:r>
            <a:r>
              <a:rPr lang="ru-RU" dirty="0">
                <a:effectLst/>
              </a:rPr>
              <a:t>, а </a:t>
            </a:r>
            <a:r>
              <a:rPr lang="ru-RU" dirty="0" err="1">
                <a:effectLst/>
              </a:rPr>
              <a:t>також</a:t>
            </a:r>
            <a:r>
              <a:rPr lang="ru-RU" dirty="0">
                <a:effectLst/>
              </a:rPr>
              <a:t> умов </a:t>
            </a:r>
            <a:r>
              <a:rPr lang="ru-RU" dirty="0" err="1">
                <a:effectLst/>
              </a:rPr>
              <a:t>праці</a:t>
            </a:r>
            <a:r>
              <a:rPr lang="ru-RU" dirty="0">
                <a:effectLst/>
              </a:rPr>
              <a:t> та </a:t>
            </a:r>
            <a:r>
              <a:rPr lang="ru-RU" dirty="0" err="1">
                <a:effectLst/>
              </a:rPr>
              <a:t>побуту</a:t>
            </a:r>
            <a:r>
              <a:rPr lang="ru-RU" dirty="0">
                <a:effectLst/>
              </a:rPr>
              <a:t> на </a:t>
            </a:r>
            <a:r>
              <a:rPr lang="ru-RU" dirty="0" err="1">
                <a:effectLst/>
              </a:rPr>
              <a:t>підростаючий</a:t>
            </a:r>
            <a:r>
              <a:rPr lang="ru-RU" dirty="0">
                <a:effectLst/>
              </a:rPr>
              <a:t> </a:t>
            </a:r>
            <a:r>
              <a:rPr lang="ru-RU" dirty="0" err="1">
                <a:effectLst/>
              </a:rPr>
              <a:t>організм</a:t>
            </a:r>
            <a:r>
              <a:rPr lang="ru-RU" dirty="0">
                <a:effectLst/>
              </a:rPr>
              <a:t>, </a:t>
            </a:r>
            <a:r>
              <a:rPr lang="ru-RU" dirty="0" err="1">
                <a:effectLst/>
              </a:rPr>
              <a:t>його</a:t>
            </a:r>
            <a:r>
              <a:rPr lang="ru-RU" dirty="0">
                <a:effectLst/>
              </a:rPr>
              <a:t> </a:t>
            </a:r>
            <a:r>
              <a:rPr lang="ru-RU" dirty="0" err="1">
                <a:effectLst/>
              </a:rPr>
              <a:t>розвиток</a:t>
            </a:r>
            <a:r>
              <a:rPr lang="ru-RU" dirty="0">
                <a:effectLst/>
              </a:rPr>
              <a:t> і </a:t>
            </a:r>
            <a:r>
              <a:rPr lang="ru-RU" dirty="0" err="1">
                <a:effectLst/>
              </a:rPr>
              <a:t>здоров'я</a:t>
            </a:r>
            <a:r>
              <a:rPr lang="ru-RU" dirty="0">
                <a:effectLst/>
              </a:rPr>
              <a:t>.</a:t>
            </a:r>
          </a:p>
          <a:p>
            <a:r>
              <a:rPr lang="ru-RU" dirty="0">
                <a:effectLst/>
              </a:rPr>
              <a:t>Дитячий </a:t>
            </a:r>
            <a:r>
              <a:rPr lang="ru-RU" dirty="0" err="1">
                <a:effectLst/>
              </a:rPr>
              <a:t>організм</a:t>
            </a:r>
            <a:r>
              <a:rPr lang="ru-RU" dirty="0">
                <a:effectLst/>
              </a:rPr>
              <a:t> </a:t>
            </a:r>
            <a:r>
              <a:rPr lang="ru-RU" dirty="0" err="1">
                <a:effectLst/>
              </a:rPr>
              <a:t>внаслідок</a:t>
            </a:r>
            <a:r>
              <a:rPr lang="ru-RU" dirty="0">
                <a:effectLst/>
              </a:rPr>
              <a:t> анатомо-</a:t>
            </a:r>
            <a:r>
              <a:rPr lang="ru-RU" dirty="0" err="1">
                <a:effectLst/>
              </a:rPr>
              <a:t>фізіологічних</a:t>
            </a:r>
            <a:r>
              <a:rPr lang="ru-RU" dirty="0">
                <a:effectLst/>
              </a:rPr>
              <a:t> </a:t>
            </a:r>
            <a:r>
              <a:rPr lang="ru-RU" dirty="0" err="1">
                <a:effectLst/>
              </a:rPr>
              <a:t>особливостей</a:t>
            </a:r>
            <a:r>
              <a:rPr lang="ru-RU" dirty="0">
                <a:effectLst/>
              </a:rPr>
              <a:t> </a:t>
            </a:r>
            <a:r>
              <a:rPr lang="ru-RU" dirty="0" err="1">
                <a:effectLst/>
              </a:rPr>
              <a:t>більш</a:t>
            </a:r>
            <a:r>
              <a:rPr lang="ru-RU" dirty="0">
                <a:effectLst/>
              </a:rPr>
              <a:t> </a:t>
            </a:r>
            <a:r>
              <a:rPr lang="ru-RU" dirty="0" err="1">
                <a:effectLst/>
              </a:rPr>
              <a:t>чутливий</a:t>
            </a:r>
            <a:r>
              <a:rPr lang="ru-RU" dirty="0">
                <a:effectLst/>
              </a:rPr>
              <a:t> до </a:t>
            </a:r>
            <a:r>
              <a:rPr lang="ru-RU" dirty="0" err="1">
                <a:effectLst/>
              </a:rPr>
              <a:t>несприятливих</a:t>
            </a:r>
            <a:r>
              <a:rPr lang="ru-RU" dirty="0">
                <a:effectLst/>
              </a:rPr>
              <a:t> </a:t>
            </a:r>
            <a:r>
              <a:rPr lang="ru-RU" dirty="0" err="1">
                <a:effectLst/>
              </a:rPr>
              <a:t>впливів</a:t>
            </a:r>
            <a:r>
              <a:rPr lang="ru-RU" dirty="0">
                <a:effectLst/>
              </a:rPr>
              <a:t> </a:t>
            </a:r>
            <a:r>
              <a:rPr lang="ru-RU" dirty="0" err="1">
                <a:effectLst/>
              </a:rPr>
              <a:t>навколишнього</a:t>
            </a:r>
            <a:r>
              <a:rPr lang="ru-RU" dirty="0">
                <a:effectLst/>
              </a:rPr>
              <a:t> </a:t>
            </a:r>
            <a:r>
              <a:rPr lang="ru-RU" dirty="0" err="1">
                <a:effectLst/>
              </a:rPr>
              <a:t>середовища</a:t>
            </a:r>
            <a:r>
              <a:rPr lang="ru-RU" dirty="0">
                <a:effectLst/>
              </a:rPr>
              <a:t>, </a:t>
            </a:r>
            <a:r>
              <a:rPr lang="ru-RU" dirty="0" err="1">
                <a:effectLst/>
              </a:rPr>
              <a:t>ніж</a:t>
            </a:r>
            <a:r>
              <a:rPr lang="ru-RU" dirty="0">
                <a:effectLst/>
              </a:rPr>
              <a:t> </a:t>
            </a:r>
            <a:r>
              <a:rPr lang="ru-RU" dirty="0" err="1">
                <a:effectLst/>
              </a:rPr>
              <a:t>організм</a:t>
            </a:r>
            <a:r>
              <a:rPr lang="ru-RU" dirty="0">
                <a:effectLst/>
              </a:rPr>
              <a:t> </a:t>
            </a:r>
            <a:r>
              <a:rPr lang="ru-RU" dirty="0" err="1">
                <a:effectLst/>
              </a:rPr>
              <a:t>дорослих</a:t>
            </a:r>
            <a:r>
              <a:rPr lang="ru-RU" dirty="0">
                <a:effectLst/>
              </a:rPr>
              <a:t>. Тому </a:t>
            </a:r>
            <a:r>
              <a:rPr lang="ru-RU" dirty="0" err="1">
                <a:effectLst/>
              </a:rPr>
              <a:t>потрібно</a:t>
            </a:r>
            <a:r>
              <a:rPr lang="ru-RU" dirty="0">
                <a:effectLst/>
              </a:rPr>
              <a:t> </a:t>
            </a:r>
            <a:r>
              <a:rPr lang="ru-RU" dirty="0" err="1">
                <a:effectLst/>
              </a:rPr>
              <a:t>створити</a:t>
            </a:r>
            <a:r>
              <a:rPr lang="ru-RU" dirty="0">
                <a:effectLst/>
              </a:rPr>
              <a:t> </a:t>
            </a:r>
            <a:r>
              <a:rPr lang="ru-RU" dirty="0" err="1">
                <a:effectLst/>
              </a:rPr>
              <a:t>такі</a:t>
            </a:r>
            <a:r>
              <a:rPr lang="ru-RU" dirty="0">
                <a:effectLst/>
              </a:rPr>
              <a:t> </a:t>
            </a:r>
            <a:r>
              <a:rPr lang="ru-RU" dirty="0" err="1">
                <a:effectLst/>
              </a:rPr>
              <a:t>зовнішні</a:t>
            </a:r>
            <a:r>
              <a:rPr lang="ru-RU" dirty="0">
                <a:effectLst/>
              </a:rPr>
              <a:t> </a:t>
            </a:r>
            <a:r>
              <a:rPr lang="ru-RU" dirty="0" err="1">
                <a:effectLst/>
              </a:rPr>
              <a:t>умови</a:t>
            </a:r>
            <a:r>
              <a:rPr lang="ru-RU" dirty="0">
                <a:effectLst/>
              </a:rPr>
              <a:t> у </a:t>
            </a:r>
            <a:r>
              <a:rPr lang="ru-RU" dirty="0" err="1">
                <a:effectLst/>
              </a:rPr>
              <a:t>процесі</a:t>
            </a:r>
            <a:r>
              <a:rPr lang="ru-RU" dirty="0">
                <a:effectLst/>
              </a:rPr>
              <a:t> </a:t>
            </a:r>
            <a:r>
              <a:rPr lang="ru-RU" dirty="0" err="1">
                <a:effectLst/>
              </a:rPr>
              <a:t>навчання</a:t>
            </a:r>
            <a:r>
              <a:rPr lang="ru-RU" dirty="0">
                <a:effectLst/>
              </a:rPr>
              <a:t> та </a:t>
            </a:r>
            <a:r>
              <a:rPr lang="ru-RU" dirty="0" err="1">
                <a:effectLst/>
              </a:rPr>
              <a:t>виховання</a:t>
            </a:r>
            <a:r>
              <a:rPr lang="ru-RU" dirty="0">
                <a:effectLst/>
              </a:rPr>
              <a:t> </a:t>
            </a:r>
            <a:r>
              <a:rPr lang="ru-RU" dirty="0" err="1">
                <a:effectLst/>
              </a:rPr>
              <a:t>дітей</a:t>
            </a:r>
            <a:r>
              <a:rPr lang="ru-RU" dirty="0">
                <a:effectLst/>
              </a:rPr>
              <a:t>, </a:t>
            </a:r>
            <a:r>
              <a:rPr lang="ru-RU" dirty="0" err="1">
                <a:effectLst/>
              </a:rPr>
              <a:t>які</a:t>
            </a:r>
            <a:r>
              <a:rPr lang="ru-RU" dirty="0">
                <a:effectLst/>
              </a:rPr>
              <a:t> не </a:t>
            </a:r>
            <a:r>
              <a:rPr lang="ru-RU" dirty="0" err="1">
                <a:effectLst/>
              </a:rPr>
              <a:t>тільки</a:t>
            </a:r>
            <a:r>
              <a:rPr lang="ru-RU" dirty="0">
                <a:effectLst/>
              </a:rPr>
              <a:t> </a:t>
            </a:r>
            <a:r>
              <a:rPr lang="ru-RU" dirty="0" err="1">
                <a:effectLst/>
              </a:rPr>
              <a:t>виключали</a:t>
            </a:r>
            <a:r>
              <a:rPr lang="ru-RU" dirty="0">
                <a:effectLst/>
              </a:rPr>
              <a:t> б </a:t>
            </a:r>
            <a:r>
              <a:rPr lang="ru-RU" dirty="0" err="1">
                <a:effectLst/>
              </a:rPr>
              <a:t>можливість</a:t>
            </a:r>
            <a:r>
              <a:rPr lang="ru-RU" dirty="0">
                <a:effectLst/>
              </a:rPr>
              <a:t> </a:t>
            </a:r>
            <a:r>
              <a:rPr lang="ru-RU" dirty="0" err="1">
                <a:effectLst/>
              </a:rPr>
              <a:t>шкідливої</a:t>
            </a:r>
            <a:r>
              <a:rPr lang="ru-RU" dirty="0">
                <a:effectLst/>
              </a:rPr>
              <a:t> </a:t>
            </a:r>
            <a:r>
              <a:rPr lang="ru-RU" dirty="0" err="1">
                <a:effectLst/>
              </a:rPr>
              <a:t>дії</a:t>
            </a:r>
            <a:r>
              <a:rPr lang="ru-RU" dirty="0">
                <a:effectLst/>
              </a:rPr>
              <a:t>, а й </a:t>
            </a:r>
            <a:r>
              <a:rPr lang="ru-RU" dirty="0" err="1">
                <a:effectLst/>
              </a:rPr>
              <a:t>сприяли</a:t>
            </a:r>
            <a:r>
              <a:rPr lang="ru-RU" dirty="0">
                <a:effectLst/>
              </a:rPr>
              <a:t> </a:t>
            </a:r>
            <a:r>
              <a:rPr lang="ru-RU" dirty="0" err="1">
                <a:effectLst/>
              </a:rPr>
              <a:t>зміцненню</a:t>
            </a:r>
            <a:r>
              <a:rPr lang="ru-RU" dirty="0">
                <a:effectLst/>
              </a:rPr>
              <a:t> </a:t>
            </a:r>
            <a:r>
              <a:rPr lang="ru-RU" dirty="0" err="1">
                <a:effectLst/>
              </a:rPr>
              <a:t>здоров'я</a:t>
            </a:r>
            <a:r>
              <a:rPr lang="ru-RU" dirty="0">
                <a:effectLst/>
              </a:rPr>
              <a:t>, </a:t>
            </a:r>
            <a:r>
              <a:rPr lang="ru-RU" dirty="0" err="1">
                <a:effectLst/>
              </a:rPr>
              <a:t>поліпшенню</a:t>
            </a:r>
            <a:r>
              <a:rPr lang="ru-RU" dirty="0">
                <a:effectLst/>
              </a:rPr>
              <a:t> </a:t>
            </a:r>
            <a:r>
              <a:rPr lang="ru-RU" dirty="0" err="1">
                <a:effectLst/>
              </a:rPr>
              <a:t>фізичного</a:t>
            </a:r>
            <a:r>
              <a:rPr lang="ru-RU" dirty="0">
                <a:effectLst/>
              </a:rPr>
              <a:t> </a:t>
            </a:r>
            <a:r>
              <a:rPr lang="ru-RU" dirty="0" err="1">
                <a:effectLst/>
              </a:rPr>
              <a:t>розвитку</a:t>
            </a:r>
            <a:r>
              <a:rPr lang="ru-RU" dirty="0">
                <a:effectLst/>
              </a:rPr>
              <a:t>, </a:t>
            </a:r>
            <a:r>
              <a:rPr lang="ru-RU" dirty="0" err="1">
                <a:effectLst/>
              </a:rPr>
              <a:t>підвищенню</a:t>
            </a:r>
            <a:r>
              <a:rPr lang="ru-RU" dirty="0">
                <a:effectLst/>
              </a:rPr>
              <a:t> </a:t>
            </a:r>
            <a:r>
              <a:rPr lang="ru-RU" dirty="0" err="1">
                <a:effectLst/>
              </a:rPr>
              <a:t>успішності</a:t>
            </a:r>
            <a:r>
              <a:rPr lang="ru-RU" dirty="0">
                <a:effectLst/>
              </a:rPr>
              <a:t> </a:t>
            </a:r>
            <a:r>
              <a:rPr lang="ru-RU" dirty="0" err="1">
                <a:effectLst/>
              </a:rPr>
              <a:t>учнів</a:t>
            </a:r>
            <a:r>
              <a:rPr lang="ru-RU" dirty="0">
                <a:effectLst/>
              </a:rPr>
              <a:t> та </a:t>
            </a:r>
            <a:r>
              <a:rPr lang="ru-RU" dirty="0" err="1">
                <a:effectLst/>
              </a:rPr>
              <a:t>їх</a:t>
            </a:r>
            <a:r>
              <a:rPr lang="ru-RU" dirty="0">
                <a:effectLst/>
              </a:rPr>
              <a:t> </a:t>
            </a:r>
            <a:r>
              <a:rPr lang="ru-RU" dirty="0" err="1">
                <a:effectLst/>
              </a:rPr>
              <a:t>загальної</a:t>
            </a:r>
            <a:r>
              <a:rPr lang="ru-RU" dirty="0">
                <a:effectLst/>
              </a:rPr>
              <a:t> </a:t>
            </a:r>
            <a:r>
              <a:rPr lang="ru-RU" dirty="0" err="1">
                <a:effectLst/>
              </a:rPr>
              <a:t>працездатності</a:t>
            </a:r>
            <a:r>
              <a:rPr lang="ru-RU" dirty="0" smtClean="0">
                <a:effectLst/>
              </a:rPr>
              <a:t>.</a:t>
            </a:r>
          </a:p>
          <a:p>
            <a:endParaRPr lang="uk-UA" dirty="0">
              <a:effectLst/>
            </a:endParaRPr>
          </a:p>
          <a:p>
            <a:r>
              <a:rPr lang="uk-UA" dirty="0" smtClean="0">
                <a:effectLst/>
              </a:rPr>
              <a:t>                                                                                                                     </a:t>
            </a:r>
          </a:p>
          <a:p>
            <a:endParaRPr lang="uk-UA" dirty="0">
              <a:effectLst/>
            </a:endParaRPr>
          </a:p>
          <a:p>
            <a:endParaRPr lang="uk-UA" dirty="0" smtClean="0">
              <a:effectLst/>
            </a:endParaRPr>
          </a:p>
          <a:p>
            <a:endParaRPr lang="ru-RU" dirty="0">
              <a:effectLst/>
            </a:endParaRPr>
          </a:p>
          <a:p>
            <a:endParaRPr lang="ru-RU" dirty="0"/>
          </a:p>
        </p:txBody>
      </p:sp>
      <p:pic>
        <p:nvPicPr>
          <p:cNvPr id="4" name="Рисунок 3"/>
          <p:cNvPicPr>
            <a:picLocks noChangeAspect="1"/>
          </p:cNvPicPr>
          <p:nvPr/>
        </p:nvPicPr>
        <p:blipFill>
          <a:blip r:embed="rId2"/>
          <a:stretch>
            <a:fillRect/>
          </a:stretch>
        </p:blipFill>
        <p:spPr>
          <a:xfrm>
            <a:off x="135612" y="3831152"/>
            <a:ext cx="4378930" cy="2565779"/>
          </a:xfrm>
          <a:prstGeom prst="rect">
            <a:avLst/>
          </a:prstGeom>
        </p:spPr>
      </p:pic>
      <p:pic>
        <p:nvPicPr>
          <p:cNvPr id="5" name="Рисунок 4"/>
          <p:cNvPicPr>
            <a:picLocks noChangeAspect="1"/>
          </p:cNvPicPr>
          <p:nvPr/>
        </p:nvPicPr>
        <p:blipFill>
          <a:blip r:embed="rId3"/>
          <a:stretch>
            <a:fillRect/>
          </a:stretch>
        </p:blipFill>
        <p:spPr>
          <a:xfrm>
            <a:off x="4629432" y="3831152"/>
            <a:ext cx="3215185" cy="2572148"/>
          </a:xfrm>
          <a:prstGeom prst="rect">
            <a:avLst/>
          </a:prstGeom>
        </p:spPr>
      </p:pic>
      <p:pic>
        <p:nvPicPr>
          <p:cNvPr id="6" name="Рисунок 5"/>
          <p:cNvPicPr>
            <a:picLocks noChangeAspect="1"/>
          </p:cNvPicPr>
          <p:nvPr/>
        </p:nvPicPr>
        <p:blipFill>
          <a:blip r:embed="rId4"/>
          <a:stretch>
            <a:fillRect/>
          </a:stretch>
        </p:blipFill>
        <p:spPr>
          <a:xfrm>
            <a:off x="7959507" y="3837764"/>
            <a:ext cx="3972362" cy="2552553"/>
          </a:xfrm>
          <a:prstGeom prst="rect">
            <a:avLst/>
          </a:prstGeom>
        </p:spPr>
      </p:pic>
    </p:spTree>
    <p:extLst>
      <p:ext uri="{BB962C8B-B14F-4D97-AF65-F5344CB8AC3E}">
        <p14:creationId xmlns:p14="http://schemas.microsoft.com/office/powerpoint/2010/main" val="1435982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8991" y="177422"/>
            <a:ext cx="10078420" cy="764275"/>
          </a:xfrm>
        </p:spPr>
        <p:txBody>
          <a:bodyPr>
            <a:normAutofit fontScale="90000"/>
          </a:bodyPr>
          <a:lstStyle/>
          <a:p>
            <a:pPr algn="ctr"/>
            <a:r>
              <a:rPr lang="ru-RU" dirty="0" err="1">
                <a:effectLst/>
              </a:rPr>
              <a:t>Вікові</a:t>
            </a:r>
            <a:r>
              <a:rPr lang="ru-RU" dirty="0">
                <a:effectLst/>
              </a:rPr>
              <a:t> </a:t>
            </a:r>
            <a:r>
              <a:rPr lang="ru-RU" dirty="0" err="1">
                <a:effectLst/>
              </a:rPr>
              <a:t>періоди</a:t>
            </a:r>
            <a:r>
              <a:rPr lang="ru-RU" dirty="0">
                <a:effectLst/>
              </a:rPr>
              <a:t> </a:t>
            </a:r>
            <a:r>
              <a:rPr lang="ru-RU" dirty="0" err="1">
                <a:effectLst/>
              </a:rPr>
              <a:t>розвитку</a:t>
            </a:r>
            <a:r>
              <a:rPr lang="ru-RU" dirty="0">
                <a:effectLst/>
              </a:rPr>
              <a:t> </a:t>
            </a:r>
            <a:r>
              <a:rPr lang="ru-RU" dirty="0" err="1">
                <a:effectLst/>
              </a:rPr>
              <a:t>дитячого</a:t>
            </a:r>
            <a:r>
              <a:rPr lang="ru-RU" dirty="0">
                <a:effectLst/>
              </a:rPr>
              <a:t> </a:t>
            </a:r>
            <a:r>
              <a:rPr lang="ru-RU" dirty="0" err="1" smtClean="0">
                <a:effectLst/>
              </a:rPr>
              <a:t>організму</a:t>
            </a:r>
            <a:endParaRPr lang="ru-RU" dirty="0"/>
          </a:p>
        </p:txBody>
      </p:sp>
      <p:sp>
        <p:nvSpPr>
          <p:cNvPr id="3" name="Объект 2"/>
          <p:cNvSpPr>
            <a:spLocks noGrp="1"/>
          </p:cNvSpPr>
          <p:nvPr>
            <p:ph idx="1"/>
          </p:nvPr>
        </p:nvSpPr>
        <p:spPr>
          <a:xfrm>
            <a:off x="968991" y="941697"/>
            <a:ext cx="10078420" cy="5390864"/>
          </a:xfrm>
        </p:spPr>
        <p:txBody>
          <a:bodyPr/>
          <a:lstStyle/>
          <a:p>
            <a:r>
              <a:rPr lang="ru-RU" dirty="0" err="1" smtClean="0">
                <a:effectLst/>
              </a:rPr>
              <a:t>Існує</a:t>
            </a:r>
            <a:r>
              <a:rPr lang="ru-RU" dirty="0" smtClean="0">
                <a:effectLst/>
              </a:rPr>
              <a:t> </a:t>
            </a:r>
            <a:r>
              <a:rPr lang="ru-RU" dirty="0" err="1">
                <a:effectLst/>
              </a:rPr>
              <a:t>кілька</a:t>
            </a:r>
            <a:r>
              <a:rPr lang="ru-RU" dirty="0">
                <a:effectLst/>
              </a:rPr>
              <a:t> </a:t>
            </a:r>
            <a:r>
              <a:rPr lang="ru-RU" dirty="0" err="1">
                <a:effectLst/>
              </a:rPr>
              <a:t>класифікацій</a:t>
            </a:r>
            <a:r>
              <a:rPr lang="ru-RU" dirty="0">
                <a:effectLst/>
              </a:rPr>
              <a:t> (</a:t>
            </a:r>
            <a:r>
              <a:rPr lang="ru-RU" dirty="0" err="1">
                <a:effectLst/>
              </a:rPr>
              <a:t>періодизацій</a:t>
            </a:r>
            <a:r>
              <a:rPr lang="ru-RU" dirty="0">
                <a:effectLst/>
              </a:rPr>
              <a:t>) </a:t>
            </a:r>
            <a:r>
              <a:rPr lang="ru-RU" dirty="0" err="1">
                <a:effectLst/>
              </a:rPr>
              <a:t>розвитку</a:t>
            </a:r>
            <a:r>
              <a:rPr lang="ru-RU" dirty="0">
                <a:effectLst/>
              </a:rPr>
              <a:t> </a:t>
            </a:r>
            <a:r>
              <a:rPr lang="ru-RU" dirty="0" err="1">
                <a:effectLst/>
              </a:rPr>
              <a:t>дитячого</a:t>
            </a:r>
            <a:r>
              <a:rPr lang="ru-RU" dirty="0">
                <a:effectLst/>
              </a:rPr>
              <a:t> </a:t>
            </a:r>
            <a:r>
              <a:rPr lang="ru-RU" dirty="0" err="1">
                <a:effectLst/>
              </a:rPr>
              <a:t>організму</a:t>
            </a:r>
            <a:r>
              <a:rPr lang="ru-RU" dirty="0">
                <a:effectLst/>
              </a:rPr>
              <a:t>. За схемою </a:t>
            </a:r>
            <a:r>
              <a:rPr lang="ru-RU" dirty="0" err="1">
                <a:effectLst/>
              </a:rPr>
              <a:t>вікової</a:t>
            </a:r>
            <a:r>
              <a:rPr lang="ru-RU" dirty="0">
                <a:effectLst/>
              </a:rPr>
              <a:t> </a:t>
            </a:r>
            <a:r>
              <a:rPr lang="ru-RU" dirty="0" err="1">
                <a:effectLst/>
              </a:rPr>
              <a:t>періодизації</a:t>
            </a:r>
            <a:r>
              <a:rPr lang="ru-RU" dirty="0">
                <a:effectLst/>
              </a:rPr>
              <a:t> </a:t>
            </a:r>
            <a:r>
              <a:rPr lang="ru-RU" dirty="0" err="1">
                <a:effectLst/>
              </a:rPr>
              <a:t>виділяють</a:t>
            </a:r>
            <a:r>
              <a:rPr lang="ru-RU" dirty="0">
                <a:effectLst/>
              </a:rPr>
              <a:t> </a:t>
            </a:r>
            <a:r>
              <a:rPr lang="ru-RU" dirty="0" err="1">
                <a:effectLst/>
              </a:rPr>
              <a:t>наступні</a:t>
            </a:r>
            <a:r>
              <a:rPr lang="ru-RU" dirty="0">
                <a:effectLst/>
              </a:rPr>
              <a:t> </a:t>
            </a:r>
            <a:r>
              <a:rPr lang="ru-RU" dirty="0" err="1">
                <a:effectLst/>
              </a:rPr>
              <a:t>періоди</a:t>
            </a:r>
            <a:r>
              <a:rPr lang="ru-RU" dirty="0">
                <a:effectLst/>
              </a:rPr>
              <a:t>:</a:t>
            </a:r>
          </a:p>
          <a:p>
            <a:r>
              <a:rPr lang="ru-RU" dirty="0">
                <a:effectLst/>
              </a:rPr>
              <a:t>1) </a:t>
            </a:r>
            <a:r>
              <a:rPr lang="ru-RU" dirty="0" err="1">
                <a:effectLst/>
              </a:rPr>
              <a:t>період</a:t>
            </a:r>
            <a:r>
              <a:rPr lang="ru-RU" dirty="0">
                <a:effectLst/>
              </a:rPr>
              <a:t> </a:t>
            </a:r>
            <a:r>
              <a:rPr lang="ru-RU" dirty="0" err="1">
                <a:effectLst/>
              </a:rPr>
              <a:t>новонародженості</a:t>
            </a:r>
            <a:r>
              <a:rPr lang="ru-RU" dirty="0">
                <a:effectLst/>
              </a:rPr>
              <a:t> (до 10 </a:t>
            </a:r>
            <a:r>
              <a:rPr lang="ru-RU" dirty="0" err="1">
                <a:effectLst/>
              </a:rPr>
              <a:t>днів</a:t>
            </a:r>
            <a:r>
              <a:rPr lang="ru-RU" dirty="0">
                <a:effectLst/>
              </a:rPr>
              <a:t>);</a:t>
            </a:r>
          </a:p>
          <a:p>
            <a:r>
              <a:rPr lang="ru-RU" dirty="0">
                <a:effectLst/>
              </a:rPr>
              <a:t>2) </a:t>
            </a:r>
            <a:r>
              <a:rPr lang="ru-RU" dirty="0" err="1">
                <a:effectLst/>
              </a:rPr>
              <a:t>грудний</a:t>
            </a:r>
            <a:r>
              <a:rPr lang="ru-RU" dirty="0">
                <a:effectLst/>
              </a:rPr>
              <a:t> </a:t>
            </a:r>
            <a:r>
              <a:rPr lang="ru-RU" dirty="0" err="1">
                <a:effectLst/>
              </a:rPr>
              <a:t>вік</a:t>
            </a:r>
            <a:r>
              <a:rPr lang="ru-RU" dirty="0">
                <a:effectLst/>
              </a:rPr>
              <a:t> (</a:t>
            </a:r>
            <a:r>
              <a:rPr lang="ru-RU" dirty="0" err="1">
                <a:effectLst/>
              </a:rPr>
              <a:t>від</a:t>
            </a:r>
            <a:r>
              <a:rPr lang="ru-RU" dirty="0">
                <a:effectLst/>
              </a:rPr>
              <a:t> 10 </a:t>
            </a:r>
            <a:r>
              <a:rPr lang="ru-RU" dirty="0" err="1">
                <a:effectLst/>
              </a:rPr>
              <a:t>днів</a:t>
            </a:r>
            <a:r>
              <a:rPr lang="ru-RU" dirty="0">
                <a:effectLst/>
              </a:rPr>
              <a:t> до 1 року);</a:t>
            </a:r>
          </a:p>
          <a:p>
            <a:r>
              <a:rPr lang="ru-RU" dirty="0">
                <a:effectLst/>
              </a:rPr>
              <a:t>3) </a:t>
            </a:r>
            <a:r>
              <a:rPr lang="ru-RU" dirty="0" err="1">
                <a:effectLst/>
              </a:rPr>
              <a:t>раннє</a:t>
            </a:r>
            <a:r>
              <a:rPr lang="ru-RU" dirty="0">
                <a:effectLst/>
              </a:rPr>
              <a:t> </a:t>
            </a:r>
            <a:r>
              <a:rPr lang="ru-RU" dirty="0" err="1">
                <a:effectLst/>
              </a:rPr>
              <a:t>дитинство</a:t>
            </a:r>
            <a:r>
              <a:rPr lang="ru-RU" dirty="0">
                <a:effectLst/>
              </a:rPr>
              <a:t> (</a:t>
            </a:r>
            <a:r>
              <a:rPr lang="ru-RU" dirty="0" err="1">
                <a:effectLst/>
              </a:rPr>
              <a:t>від</a:t>
            </a:r>
            <a:r>
              <a:rPr lang="ru-RU" dirty="0">
                <a:effectLst/>
              </a:rPr>
              <a:t> 1 року до 3 </a:t>
            </a:r>
            <a:r>
              <a:rPr lang="ru-RU" dirty="0" err="1">
                <a:effectLst/>
              </a:rPr>
              <a:t>років</a:t>
            </a:r>
            <a:r>
              <a:rPr lang="ru-RU" dirty="0">
                <a:effectLst/>
              </a:rPr>
              <a:t>);</a:t>
            </a:r>
          </a:p>
          <a:p>
            <a:r>
              <a:rPr lang="ru-RU" dirty="0">
                <a:effectLst/>
              </a:rPr>
              <a:t>4) перше </a:t>
            </a:r>
            <a:r>
              <a:rPr lang="ru-RU" dirty="0" err="1">
                <a:effectLst/>
              </a:rPr>
              <a:t>дитинство</a:t>
            </a:r>
            <a:r>
              <a:rPr lang="ru-RU" dirty="0">
                <a:effectLst/>
              </a:rPr>
              <a:t> (4 роки – 7 </a:t>
            </a:r>
            <a:r>
              <a:rPr lang="ru-RU" dirty="0" err="1">
                <a:effectLst/>
              </a:rPr>
              <a:t>років</a:t>
            </a:r>
            <a:r>
              <a:rPr lang="ru-RU" dirty="0">
                <a:effectLst/>
              </a:rPr>
              <a:t>);</a:t>
            </a:r>
          </a:p>
          <a:p>
            <a:r>
              <a:rPr lang="ru-RU" dirty="0">
                <a:effectLst/>
              </a:rPr>
              <a:t>5) друге </a:t>
            </a:r>
            <a:r>
              <a:rPr lang="ru-RU" dirty="0" err="1">
                <a:effectLst/>
              </a:rPr>
              <a:t>дитинство</a:t>
            </a:r>
            <a:r>
              <a:rPr lang="ru-RU" dirty="0">
                <a:effectLst/>
              </a:rPr>
              <a:t> (8-12 </a:t>
            </a:r>
            <a:r>
              <a:rPr lang="ru-RU" dirty="0" err="1">
                <a:effectLst/>
              </a:rPr>
              <a:t>років</a:t>
            </a:r>
            <a:r>
              <a:rPr lang="ru-RU" dirty="0">
                <a:effectLst/>
              </a:rPr>
              <a:t> хлопчики, 8-11 </a:t>
            </a:r>
            <a:r>
              <a:rPr lang="ru-RU" dirty="0" err="1">
                <a:effectLst/>
              </a:rPr>
              <a:t>років</a:t>
            </a:r>
            <a:r>
              <a:rPr lang="ru-RU" dirty="0">
                <a:effectLst/>
              </a:rPr>
              <a:t> </a:t>
            </a:r>
            <a:r>
              <a:rPr lang="ru-RU" dirty="0" err="1">
                <a:effectLst/>
              </a:rPr>
              <a:t>дівчатка</a:t>
            </a:r>
            <a:r>
              <a:rPr lang="ru-RU" dirty="0">
                <a:effectLst/>
              </a:rPr>
              <a:t>);</a:t>
            </a:r>
          </a:p>
          <a:p>
            <a:r>
              <a:rPr lang="ru-RU" dirty="0">
                <a:effectLst/>
              </a:rPr>
              <a:t>6) </a:t>
            </a:r>
            <a:r>
              <a:rPr lang="ru-RU" dirty="0" err="1">
                <a:effectLst/>
              </a:rPr>
              <a:t>підлітковий</a:t>
            </a:r>
            <a:r>
              <a:rPr lang="ru-RU" dirty="0">
                <a:effectLst/>
              </a:rPr>
              <a:t> </a:t>
            </a:r>
            <a:r>
              <a:rPr lang="ru-RU" dirty="0" err="1">
                <a:effectLst/>
              </a:rPr>
              <a:t>вік</a:t>
            </a:r>
            <a:r>
              <a:rPr lang="ru-RU" dirty="0">
                <a:effectLst/>
              </a:rPr>
              <a:t> (13-16 </a:t>
            </a:r>
            <a:r>
              <a:rPr lang="ru-RU" dirty="0" err="1">
                <a:effectLst/>
              </a:rPr>
              <a:t>років</a:t>
            </a:r>
            <a:r>
              <a:rPr lang="ru-RU" dirty="0">
                <a:effectLst/>
              </a:rPr>
              <a:t> хлопчики, 12-15 </a:t>
            </a:r>
            <a:r>
              <a:rPr lang="ru-RU" dirty="0" err="1">
                <a:effectLst/>
              </a:rPr>
              <a:t>років</a:t>
            </a:r>
            <a:r>
              <a:rPr lang="ru-RU" dirty="0">
                <a:effectLst/>
              </a:rPr>
              <a:t> </a:t>
            </a:r>
            <a:r>
              <a:rPr lang="ru-RU" dirty="0" err="1">
                <a:effectLst/>
              </a:rPr>
              <a:t>дівчатка</a:t>
            </a:r>
            <a:r>
              <a:rPr lang="ru-RU" dirty="0">
                <a:effectLst/>
              </a:rPr>
              <a:t>);</a:t>
            </a:r>
          </a:p>
          <a:p>
            <a:r>
              <a:rPr lang="ru-RU" dirty="0">
                <a:effectLst/>
              </a:rPr>
              <a:t>7) </a:t>
            </a:r>
            <a:r>
              <a:rPr lang="ru-RU" dirty="0" err="1">
                <a:effectLst/>
              </a:rPr>
              <a:t>юнацький</a:t>
            </a:r>
            <a:r>
              <a:rPr lang="ru-RU" dirty="0">
                <a:effectLst/>
              </a:rPr>
              <a:t> </a:t>
            </a:r>
            <a:r>
              <a:rPr lang="ru-RU" dirty="0" err="1">
                <a:effectLst/>
              </a:rPr>
              <a:t>вік</a:t>
            </a:r>
            <a:r>
              <a:rPr lang="ru-RU" dirty="0">
                <a:effectLst/>
              </a:rPr>
              <a:t> (17–21 </a:t>
            </a:r>
            <a:r>
              <a:rPr lang="ru-RU" dirty="0" err="1">
                <a:effectLst/>
              </a:rPr>
              <a:t>років</a:t>
            </a:r>
            <a:r>
              <a:rPr lang="ru-RU" dirty="0">
                <a:effectLst/>
              </a:rPr>
              <a:t> хлопчики, 16-20 </a:t>
            </a:r>
            <a:r>
              <a:rPr lang="ru-RU" dirty="0" err="1">
                <a:effectLst/>
              </a:rPr>
              <a:t>років</a:t>
            </a:r>
            <a:r>
              <a:rPr lang="ru-RU" dirty="0">
                <a:effectLst/>
              </a:rPr>
              <a:t> </a:t>
            </a:r>
            <a:r>
              <a:rPr lang="ru-RU" dirty="0" err="1">
                <a:effectLst/>
              </a:rPr>
              <a:t>дівчатка</a:t>
            </a:r>
            <a:r>
              <a:rPr lang="ru-RU" dirty="0">
                <a:effectLst/>
              </a:rPr>
              <a:t>).</a:t>
            </a:r>
          </a:p>
          <a:p>
            <a:endParaRPr lang="uk-UA" dirty="0" smtClean="0"/>
          </a:p>
          <a:p>
            <a:endParaRPr lang="uk-UA" dirty="0"/>
          </a:p>
          <a:p>
            <a:endParaRPr lang="uk-UA" dirty="0" smtClean="0"/>
          </a:p>
          <a:p>
            <a:endParaRPr lang="ru-RU" dirty="0"/>
          </a:p>
        </p:txBody>
      </p:sp>
      <p:pic>
        <p:nvPicPr>
          <p:cNvPr id="4" name="Рисунок 3"/>
          <p:cNvPicPr>
            <a:picLocks noChangeAspect="1"/>
          </p:cNvPicPr>
          <p:nvPr/>
        </p:nvPicPr>
        <p:blipFill>
          <a:blip r:embed="rId2"/>
          <a:stretch>
            <a:fillRect/>
          </a:stretch>
        </p:blipFill>
        <p:spPr>
          <a:xfrm>
            <a:off x="4665176" y="4801097"/>
            <a:ext cx="2686050" cy="1704975"/>
          </a:xfrm>
          <a:prstGeom prst="rect">
            <a:avLst/>
          </a:prstGeom>
        </p:spPr>
      </p:pic>
    </p:spTree>
    <p:extLst>
      <p:ext uri="{BB962C8B-B14F-4D97-AF65-F5344CB8AC3E}">
        <p14:creationId xmlns:p14="http://schemas.microsoft.com/office/powerpoint/2010/main" val="809854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41413" y="1214651"/>
            <a:ext cx="9905998" cy="4576549"/>
          </a:xfrm>
        </p:spPr>
        <p:txBody>
          <a:bodyPr>
            <a:normAutofit fontScale="92500" lnSpcReduction="10000"/>
          </a:bodyPr>
          <a:lstStyle/>
          <a:p>
            <a:r>
              <a:rPr lang="ru-RU" dirty="0" err="1">
                <a:effectLst/>
              </a:rPr>
              <a:t>Дещо</a:t>
            </a:r>
            <a:r>
              <a:rPr lang="ru-RU" dirty="0">
                <a:effectLst/>
              </a:rPr>
              <a:t> </a:t>
            </a:r>
            <a:r>
              <a:rPr lang="ru-RU" dirty="0" err="1">
                <a:effectLst/>
              </a:rPr>
              <a:t>спрощеною</a:t>
            </a:r>
            <a:r>
              <a:rPr lang="ru-RU" dirty="0">
                <a:effectLst/>
              </a:rPr>
              <a:t>, але </a:t>
            </a:r>
            <a:r>
              <a:rPr lang="ru-RU" dirty="0" err="1">
                <a:effectLst/>
              </a:rPr>
              <a:t>більш</a:t>
            </a:r>
            <a:r>
              <a:rPr lang="ru-RU" dirty="0">
                <a:effectLst/>
              </a:rPr>
              <a:t> </a:t>
            </a:r>
            <a:r>
              <a:rPr lang="ru-RU" dirty="0" err="1">
                <a:effectLst/>
              </a:rPr>
              <a:t>поширеною</a:t>
            </a:r>
            <a:r>
              <a:rPr lang="ru-RU" dirty="0">
                <a:effectLst/>
              </a:rPr>
              <a:t> в </a:t>
            </a:r>
            <a:r>
              <a:rPr lang="ru-RU" dirty="0" err="1">
                <a:effectLst/>
              </a:rPr>
              <a:t>практичній</a:t>
            </a:r>
            <a:r>
              <a:rPr lang="ru-RU" dirty="0">
                <a:effectLst/>
              </a:rPr>
              <a:t> </a:t>
            </a:r>
            <a:r>
              <a:rPr lang="ru-RU" dirty="0" err="1">
                <a:effectLst/>
              </a:rPr>
              <a:t>роботі</a:t>
            </a:r>
            <a:r>
              <a:rPr lang="ru-RU" dirty="0">
                <a:effectLst/>
              </a:rPr>
              <a:t> </a:t>
            </a:r>
            <a:r>
              <a:rPr lang="ru-RU" dirty="0" err="1">
                <a:effectLst/>
              </a:rPr>
              <a:t>педіатрів</a:t>
            </a:r>
            <a:r>
              <a:rPr lang="ru-RU" dirty="0">
                <a:effectLst/>
              </a:rPr>
              <a:t>, </a:t>
            </a:r>
            <a:r>
              <a:rPr lang="ru-RU" dirty="0" err="1">
                <a:effectLst/>
              </a:rPr>
              <a:t>гігієністів</a:t>
            </a:r>
            <a:r>
              <a:rPr lang="ru-RU" dirty="0">
                <a:effectLst/>
              </a:rPr>
              <a:t> та </a:t>
            </a:r>
            <a:r>
              <a:rPr lang="ru-RU" dirty="0" err="1">
                <a:effectLst/>
              </a:rPr>
              <a:t>педагогів</a:t>
            </a:r>
            <a:r>
              <a:rPr lang="ru-RU" dirty="0">
                <a:effectLst/>
              </a:rPr>
              <a:t> є </a:t>
            </a:r>
            <a:r>
              <a:rPr lang="ru-RU" dirty="0" err="1">
                <a:effectLst/>
              </a:rPr>
              <a:t>наступна</a:t>
            </a:r>
            <a:r>
              <a:rPr lang="ru-RU" dirty="0">
                <a:effectLst/>
              </a:rPr>
              <a:t> </a:t>
            </a:r>
            <a:r>
              <a:rPr lang="ru-RU" dirty="0" err="1">
                <a:effectLst/>
              </a:rPr>
              <a:t>класифікація</a:t>
            </a:r>
            <a:r>
              <a:rPr lang="ru-RU" dirty="0">
                <a:effectLst/>
              </a:rPr>
              <a:t>:</a:t>
            </a:r>
          </a:p>
          <a:p>
            <a:r>
              <a:rPr lang="ru-RU" dirty="0">
                <a:effectLst/>
              </a:rPr>
              <a:t>1) </a:t>
            </a:r>
            <a:r>
              <a:rPr lang="ru-RU" dirty="0" err="1">
                <a:effectLst/>
              </a:rPr>
              <a:t>переддошкільний</a:t>
            </a:r>
            <a:r>
              <a:rPr lang="ru-RU" dirty="0">
                <a:effectLst/>
              </a:rPr>
              <a:t> </a:t>
            </a:r>
            <a:r>
              <a:rPr lang="ru-RU" dirty="0" err="1">
                <a:effectLst/>
              </a:rPr>
              <a:t>вік</a:t>
            </a:r>
            <a:r>
              <a:rPr lang="ru-RU" dirty="0">
                <a:effectLst/>
              </a:rPr>
              <a:t> (до 3 </a:t>
            </a:r>
            <a:r>
              <a:rPr lang="ru-RU" dirty="0" err="1">
                <a:effectLst/>
              </a:rPr>
              <a:t>років</a:t>
            </a:r>
            <a:r>
              <a:rPr lang="ru-RU" dirty="0">
                <a:effectLst/>
              </a:rPr>
              <a:t>);</a:t>
            </a:r>
          </a:p>
          <a:p>
            <a:r>
              <a:rPr lang="ru-RU" dirty="0">
                <a:effectLst/>
              </a:rPr>
              <a:t>2) </a:t>
            </a:r>
            <a:r>
              <a:rPr lang="ru-RU" dirty="0" err="1">
                <a:effectLst/>
              </a:rPr>
              <a:t>дошкільний</a:t>
            </a:r>
            <a:r>
              <a:rPr lang="ru-RU" dirty="0">
                <a:effectLst/>
              </a:rPr>
              <a:t> </a:t>
            </a:r>
            <a:r>
              <a:rPr lang="ru-RU" dirty="0" err="1">
                <a:effectLst/>
              </a:rPr>
              <a:t>вік</a:t>
            </a:r>
            <a:r>
              <a:rPr lang="ru-RU" dirty="0">
                <a:effectLst/>
              </a:rPr>
              <a:t> (3 роки – 6 </a:t>
            </a:r>
            <a:r>
              <a:rPr lang="ru-RU" dirty="0" err="1">
                <a:effectLst/>
              </a:rPr>
              <a:t>років</a:t>
            </a:r>
            <a:r>
              <a:rPr lang="ru-RU" dirty="0">
                <a:effectLst/>
              </a:rPr>
              <a:t>);</a:t>
            </a:r>
          </a:p>
          <a:p>
            <a:r>
              <a:rPr lang="ru-RU" dirty="0">
                <a:effectLst/>
              </a:rPr>
              <a:t>3) </a:t>
            </a:r>
            <a:r>
              <a:rPr lang="ru-RU" dirty="0" err="1">
                <a:effectLst/>
              </a:rPr>
              <a:t>молодший</a:t>
            </a:r>
            <a:r>
              <a:rPr lang="ru-RU" dirty="0">
                <a:effectLst/>
              </a:rPr>
              <a:t> </a:t>
            </a:r>
            <a:r>
              <a:rPr lang="ru-RU" dirty="0" err="1">
                <a:effectLst/>
              </a:rPr>
              <a:t>шкільний</a:t>
            </a:r>
            <a:r>
              <a:rPr lang="ru-RU" dirty="0">
                <a:effectLst/>
              </a:rPr>
              <a:t> </a:t>
            </a:r>
            <a:r>
              <a:rPr lang="ru-RU" dirty="0" err="1">
                <a:effectLst/>
              </a:rPr>
              <a:t>вік</a:t>
            </a:r>
            <a:r>
              <a:rPr lang="ru-RU" dirty="0">
                <a:effectLst/>
              </a:rPr>
              <a:t> (6-10 </a:t>
            </a:r>
            <a:r>
              <a:rPr lang="ru-RU" dirty="0" err="1">
                <a:effectLst/>
              </a:rPr>
              <a:t>років</a:t>
            </a:r>
            <a:r>
              <a:rPr lang="ru-RU" dirty="0">
                <a:effectLst/>
              </a:rPr>
              <a:t>);</a:t>
            </a:r>
          </a:p>
          <a:p>
            <a:r>
              <a:rPr lang="ru-RU" dirty="0">
                <a:effectLst/>
              </a:rPr>
              <a:t>4) </a:t>
            </a:r>
            <a:r>
              <a:rPr lang="ru-RU" dirty="0" err="1">
                <a:effectLst/>
              </a:rPr>
              <a:t>сіередній</a:t>
            </a:r>
            <a:r>
              <a:rPr lang="ru-RU" dirty="0">
                <a:effectLst/>
              </a:rPr>
              <a:t> </a:t>
            </a:r>
            <a:r>
              <a:rPr lang="ru-RU" dirty="0" err="1">
                <a:effectLst/>
              </a:rPr>
              <a:t>шкільний</a:t>
            </a:r>
            <a:r>
              <a:rPr lang="ru-RU" dirty="0">
                <a:effectLst/>
              </a:rPr>
              <a:t> </a:t>
            </a:r>
            <a:r>
              <a:rPr lang="ru-RU" dirty="0" err="1">
                <a:effectLst/>
              </a:rPr>
              <a:t>вік</a:t>
            </a:r>
            <a:r>
              <a:rPr lang="ru-RU" dirty="0">
                <a:effectLst/>
              </a:rPr>
              <a:t> (11–14 </a:t>
            </a:r>
            <a:r>
              <a:rPr lang="ru-RU" dirty="0" err="1">
                <a:effectLst/>
              </a:rPr>
              <a:t>років</a:t>
            </a:r>
            <a:r>
              <a:rPr lang="ru-RU" dirty="0">
                <a:effectLst/>
              </a:rPr>
              <a:t>);</a:t>
            </a:r>
          </a:p>
          <a:p>
            <a:r>
              <a:rPr lang="ru-RU" dirty="0">
                <a:effectLst/>
              </a:rPr>
              <a:t>5) старший </a:t>
            </a:r>
            <a:r>
              <a:rPr lang="ru-RU" dirty="0" err="1">
                <a:effectLst/>
              </a:rPr>
              <a:t>шкільний</a:t>
            </a:r>
            <a:r>
              <a:rPr lang="ru-RU" dirty="0">
                <a:effectLst/>
              </a:rPr>
              <a:t> </a:t>
            </a:r>
            <a:r>
              <a:rPr lang="ru-RU" dirty="0" err="1">
                <a:effectLst/>
              </a:rPr>
              <a:t>вік</a:t>
            </a:r>
            <a:r>
              <a:rPr lang="ru-RU" dirty="0">
                <a:effectLst/>
              </a:rPr>
              <a:t> (15–18 </a:t>
            </a:r>
            <a:r>
              <a:rPr lang="ru-RU" dirty="0" err="1">
                <a:effectLst/>
              </a:rPr>
              <a:t>років</a:t>
            </a:r>
            <a:r>
              <a:rPr lang="ru-RU" dirty="0" smtClean="0">
                <a:effectLst/>
              </a:rPr>
              <a:t>).</a:t>
            </a:r>
          </a:p>
          <a:p>
            <a:endParaRPr lang="uk-UA" dirty="0">
              <a:effectLst/>
            </a:endParaRPr>
          </a:p>
          <a:p>
            <a:r>
              <a:rPr lang="ru-RU" dirty="0">
                <a:effectLst/>
              </a:rPr>
              <a:t>У кожному </a:t>
            </a:r>
            <a:r>
              <a:rPr lang="ru-RU" dirty="0" err="1">
                <a:effectLst/>
              </a:rPr>
              <a:t>віковому</a:t>
            </a:r>
            <a:r>
              <a:rPr lang="ru-RU" dirty="0">
                <a:effectLst/>
              </a:rPr>
              <a:t> </a:t>
            </a:r>
            <a:r>
              <a:rPr lang="ru-RU" dirty="0" err="1">
                <a:effectLst/>
              </a:rPr>
              <a:t>періоді</a:t>
            </a:r>
            <a:r>
              <a:rPr lang="ru-RU" dirty="0">
                <a:effectLst/>
              </a:rPr>
              <a:t> </a:t>
            </a:r>
            <a:r>
              <a:rPr lang="ru-RU" dirty="0" err="1">
                <a:effectLst/>
              </a:rPr>
              <a:t>відбуваються</a:t>
            </a:r>
            <a:r>
              <a:rPr lang="ru-RU" dirty="0">
                <a:effectLst/>
              </a:rPr>
              <a:t> </a:t>
            </a:r>
            <a:r>
              <a:rPr lang="ru-RU" dirty="0" err="1">
                <a:effectLst/>
              </a:rPr>
              <a:t>певні</a:t>
            </a:r>
            <a:r>
              <a:rPr lang="ru-RU" dirty="0">
                <a:effectLst/>
              </a:rPr>
              <a:t> </a:t>
            </a:r>
            <a:r>
              <a:rPr lang="ru-RU" dirty="0" err="1">
                <a:effectLst/>
              </a:rPr>
              <a:t>морфологічні</a:t>
            </a:r>
            <a:r>
              <a:rPr lang="ru-RU" dirty="0">
                <a:effectLst/>
              </a:rPr>
              <a:t> та </a:t>
            </a:r>
            <a:r>
              <a:rPr lang="ru-RU" dirty="0" err="1">
                <a:effectLst/>
              </a:rPr>
              <a:t>функціональні</a:t>
            </a:r>
            <a:r>
              <a:rPr lang="ru-RU" dirty="0">
                <a:effectLst/>
              </a:rPr>
              <a:t> </a:t>
            </a:r>
            <a:r>
              <a:rPr lang="ru-RU" dirty="0" err="1">
                <a:effectLst/>
              </a:rPr>
              <a:t>зміни</a:t>
            </a:r>
            <a:r>
              <a:rPr lang="ru-RU" dirty="0">
                <a:effectLst/>
              </a:rPr>
              <a:t>, </a:t>
            </a:r>
            <a:r>
              <a:rPr lang="ru-RU" dirty="0" err="1">
                <a:effectLst/>
              </a:rPr>
              <a:t>знання</a:t>
            </a:r>
            <a:r>
              <a:rPr lang="ru-RU" dirty="0">
                <a:effectLst/>
              </a:rPr>
              <a:t> </a:t>
            </a:r>
            <a:r>
              <a:rPr lang="ru-RU" dirty="0" err="1">
                <a:effectLst/>
              </a:rPr>
              <a:t>яких</a:t>
            </a:r>
            <a:r>
              <a:rPr lang="ru-RU" dirty="0">
                <a:effectLst/>
              </a:rPr>
              <a:t> </a:t>
            </a:r>
            <a:r>
              <a:rPr lang="ru-RU" dirty="0" err="1">
                <a:effectLst/>
              </a:rPr>
              <a:t>необхідні</a:t>
            </a:r>
            <a:r>
              <a:rPr lang="ru-RU" dirty="0">
                <a:effectLst/>
              </a:rPr>
              <a:t> для </a:t>
            </a:r>
            <a:r>
              <a:rPr lang="ru-RU" dirty="0" err="1">
                <a:effectLst/>
              </a:rPr>
              <a:t>правильної</a:t>
            </a:r>
            <a:r>
              <a:rPr lang="ru-RU" dirty="0">
                <a:effectLst/>
              </a:rPr>
              <a:t> </a:t>
            </a:r>
            <a:r>
              <a:rPr lang="ru-RU" dirty="0" err="1">
                <a:effectLst/>
              </a:rPr>
              <a:t>організації</a:t>
            </a:r>
            <a:r>
              <a:rPr lang="ru-RU" dirty="0">
                <a:effectLst/>
              </a:rPr>
              <a:t> </a:t>
            </a:r>
            <a:r>
              <a:rPr lang="ru-RU" dirty="0" err="1">
                <a:effectLst/>
              </a:rPr>
              <a:t>навчання</a:t>
            </a:r>
            <a:r>
              <a:rPr lang="ru-RU" dirty="0">
                <a:effectLst/>
              </a:rPr>
              <a:t> і </a:t>
            </a:r>
            <a:r>
              <a:rPr lang="ru-RU" dirty="0" err="1">
                <a:effectLst/>
              </a:rPr>
              <a:t>виховання</a:t>
            </a:r>
            <a:r>
              <a:rPr lang="ru-RU" dirty="0">
                <a:effectLst/>
              </a:rPr>
              <a:t> </a:t>
            </a:r>
            <a:r>
              <a:rPr lang="ru-RU" dirty="0" err="1">
                <a:effectLst/>
              </a:rPr>
              <a:t>дітей</a:t>
            </a:r>
            <a:r>
              <a:rPr lang="ru-RU" dirty="0">
                <a:effectLst/>
              </a:rPr>
              <a:t>, </a:t>
            </a:r>
            <a:r>
              <a:rPr lang="ru-RU" dirty="0" err="1">
                <a:effectLst/>
              </a:rPr>
              <a:t>їх</a:t>
            </a:r>
            <a:r>
              <a:rPr lang="ru-RU" dirty="0">
                <a:effectLst/>
              </a:rPr>
              <a:t> </a:t>
            </a:r>
            <a:r>
              <a:rPr lang="ru-RU" dirty="0" err="1">
                <a:effectLst/>
              </a:rPr>
              <a:t>розумового</a:t>
            </a:r>
            <a:r>
              <a:rPr lang="ru-RU" dirty="0">
                <a:effectLst/>
              </a:rPr>
              <a:t>, </a:t>
            </a:r>
            <a:r>
              <a:rPr lang="ru-RU" dirty="0" err="1">
                <a:effectLst/>
              </a:rPr>
              <a:t>фізичного</a:t>
            </a:r>
            <a:r>
              <a:rPr lang="ru-RU" dirty="0">
                <a:effectLst/>
              </a:rPr>
              <a:t> </a:t>
            </a:r>
            <a:r>
              <a:rPr lang="ru-RU" dirty="0" err="1">
                <a:effectLst/>
              </a:rPr>
              <a:t>розвитку</a:t>
            </a:r>
            <a:r>
              <a:rPr lang="ru-RU" dirty="0">
                <a:effectLst/>
              </a:rPr>
              <a:t> та </a:t>
            </a:r>
            <a:r>
              <a:rPr lang="ru-RU" dirty="0" err="1">
                <a:effectLst/>
              </a:rPr>
              <a:t>створення</a:t>
            </a:r>
            <a:r>
              <a:rPr lang="ru-RU" dirty="0">
                <a:effectLst/>
              </a:rPr>
              <a:t> </a:t>
            </a:r>
            <a:r>
              <a:rPr lang="ru-RU" dirty="0" err="1">
                <a:effectLst/>
              </a:rPr>
              <a:t>необхідних</a:t>
            </a:r>
            <a:r>
              <a:rPr lang="ru-RU" dirty="0">
                <a:effectLst/>
              </a:rPr>
              <a:t> умов </a:t>
            </a:r>
            <a:r>
              <a:rPr lang="ru-RU" dirty="0" err="1">
                <a:effectLst/>
              </a:rPr>
              <a:t>навколишнього</a:t>
            </a:r>
            <a:r>
              <a:rPr lang="ru-RU" dirty="0">
                <a:effectLst/>
              </a:rPr>
              <a:t> </a:t>
            </a:r>
            <a:r>
              <a:rPr lang="ru-RU" dirty="0" err="1">
                <a:effectLst/>
              </a:rPr>
              <a:t>середовища</a:t>
            </a:r>
            <a:r>
              <a:rPr lang="ru-RU" dirty="0">
                <a:effectLst/>
              </a:rPr>
              <a:t>.</a:t>
            </a:r>
          </a:p>
          <a:p>
            <a:pPr marL="0" indent="0">
              <a:buNone/>
            </a:pPr>
            <a:endParaRPr lang="ru-RU" dirty="0">
              <a:effectLst/>
            </a:endParaRPr>
          </a:p>
        </p:txBody>
      </p:sp>
    </p:spTree>
    <p:extLst>
      <p:ext uri="{BB962C8B-B14F-4D97-AF65-F5344CB8AC3E}">
        <p14:creationId xmlns:p14="http://schemas.microsoft.com/office/powerpoint/2010/main" val="276761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350292"/>
            <a:ext cx="10028828" cy="209266"/>
          </a:xfrm>
        </p:spPr>
        <p:txBody>
          <a:bodyPr>
            <a:normAutofit fontScale="90000"/>
          </a:bodyPr>
          <a:lstStyle/>
          <a:p>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998466"/>
            <a:ext cx="8311487" cy="5859533"/>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1487" y="4612943"/>
            <a:ext cx="3880513" cy="2245057"/>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1487" y="998467"/>
            <a:ext cx="3880514" cy="3614476"/>
          </a:xfrm>
          <a:prstGeom prst="rect">
            <a:avLst/>
          </a:prstGeom>
        </p:spPr>
      </p:pic>
    </p:spTree>
    <p:extLst>
      <p:ext uri="{BB962C8B-B14F-4D97-AF65-F5344CB8AC3E}">
        <p14:creationId xmlns:p14="http://schemas.microsoft.com/office/powerpoint/2010/main" val="2121349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1696" y="232012"/>
            <a:ext cx="10105715" cy="641445"/>
          </a:xfrm>
        </p:spPr>
        <p:txBody>
          <a:bodyPr>
            <a:normAutofit/>
          </a:bodyPr>
          <a:lstStyle/>
          <a:p>
            <a:r>
              <a:rPr lang="ru-RU" dirty="0" err="1">
                <a:effectLst/>
              </a:rPr>
              <a:t>Фактори</a:t>
            </a:r>
            <a:r>
              <a:rPr lang="ru-RU" dirty="0">
                <a:effectLst/>
              </a:rPr>
              <a:t>, </a:t>
            </a:r>
            <a:r>
              <a:rPr lang="ru-RU" dirty="0" err="1">
                <a:effectLst/>
              </a:rPr>
              <a:t>які</a:t>
            </a:r>
            <a:r>
              <a:rPr lang="ru-RU" dirty="0">
                <a:effectLst/>
              </a:rPr>
              <a:t> </a:t>
            </a:r>
            <a:r>
              <a:rPr lang="ru-RU" dirty="0" err="1">
                <a:effectLst/>
              </a:rPr>
              <a:t>формують</a:t>
            </a:r>
            <a:r>
              <a:rPr lang="ru-RU" dirty="0">
                <a:effectLst/>
              </a:rPr>
              <a:t> </a:t>
            </a:r>
            <a:r>
              <a:rPr lang="ru-RU" dirty="0" err="1">
                <a:effectLst/>
              </a:rPr>
              <a:t>здоров'я</a:t>
            </a:r>
            <a:r>
              <a:rPr lang="ru-RU" dirty="0">
                <a:effectLst/>
              </a:rPr>
              <a:t> </a:t>
            </a:r>
            <a:r>
              <a:rPr lang="ru-RU" dirty="0" err="1">
                <a:effectLst/>
              </a:rPr>
              <a:t>людини</a:t>
            </a:r>
            <a:endParaRPr lang="ru-RU" dirty="0">
              <a:effectLst/>
            </a:endParaRPr>
          </a:p>
        </p:txBody>
      </p:sp>
      <p:sp>
        <p:nvSpPr>
          <p:cNvPr id="3" name="Объект 2"/>
          <p:cNvSpPr>
            <a:spLocks noGrp="1"/>
          </p:cNvSpPr>
          <p:nvPr>
            <p:ph idx="1"/>
          </p:nvPr>
        </p:nvSpPr>
        <p:spPr>
          <a:xfrm>
            <a:off x="1078173" y="873457"/>
            <a:ext cx="9969238" cy="5786650"/>
          </a:xfrm>
        </p:spPr>
        <p:txBody>
          <a:bodyPr/>
          <a:lstStyle/>
          <a:p>
            <a:r>
              <a:rPr lang="ru-RU" dirty="0">
                <a:effectLst/>
              </a:rPr>
              <a:t> на </a:t>
            </a:r>
            <a:r>
              <a:rPr lang="ru-RU" dirty="0" err="1">
                <a:effectLst/>
              </a:rPr>
              <a:t>здоров'я</a:t>
            </a:r>
            <a:r>
              <a:rPr lang="ru-RU" dirty="0">
                <a:effectLst/>
              </a:rPr>
              <a:t> </a:t>
            </a:r>
            <a:r>
              <a:rPr lang="ru-RU" dirty="0" err="1">
                <a:effectLst/>
              </a:rPr>
              <a:t>дитячого</a:t>
            </a:r>
            <a:r>
              <a:rPr lang="ru-RU" dirty="0">
                <a:effectLst/>
              </a:rPr>
              <a:t> </a:t>
            </a:r>
            <a:r>
              <a:rPr lang="ru-RU" dirty="0" err="1">
                <a:effectLst/>
              </a:rPr>
              <a:t>населення</a:t>
            </a:r>
            <a:r>
              <a:rPr lang="ru-RU" dirty="0">
                <a:effectLst/>
              </a:rPr>
              <a:t> </a:t>
            </a:r>
            <a:r>
              <a:rPr lang="ru-RU" dirty="0" err="1">
                <a:effectLst/>
              </a:rPr>
              <a:t>впливає</a:t>
            </a:r>
            <a:r>
              <a:rPr lang="ru-RU" dirty="0">
                <a:effectLst/>
              </a:rPr>
              <a:t> велика </a:t>
            </a:r>
            <a:r>
              <a:rPr lang="ru-RU" dirty="0" err="1">
                <a:effectLst/>
              </a:rPr>
              <a:t>група</a:t>
            </a:r>
            <a:r>
              <a:rPr lang="ru-RU" dirty="0">
                <a:effectLst/>
              </a:rPr>
              <a:t> </a:t>
            </a:r>
            <a:r>
              <a:rPr lang="ru-RU" dirty="0" err="1">
                <a:effectLst/>
              </a:rPr>
              <a:t>різноманітних</a:t>
            </a:r>
            <a:r>
              <a:rPr lang="ru-RU" dirty="0">
                <a:effectLst/>
              </a:rPr>
              <a:t> </a:t>
            </a:r>
            <a:r>
              <a:rPr lang="ru-RU" dirty="0" err="1">
                <a:effectLst/>
              </a:rPr>
              <a:t>факторів</a:t>
            </a:r>
            <a:r>
              <a:rPr lang="ru-RU" dirty="0">
                <a:effectLst/>
              </a:rPr>
              <a:t>. </a:t>
            </a:r>
            <a:r>
              <a:rPr lang="ru-RU" dirty="0" err="1">
                <a:effectLst/>
              </a:rPr>
              <a:t>Виділяють</a:t>
            </a:r>
            <a:r>
              <a:rPr lang="ru-RU" dirty="0">
                <a:effectLst/>
              </a:rPr>
              <a:t> </a:t>
            </a:r>
            <a:r>
              <a:rPr lang="ru-RU" b="1" u="sng" dirty="0" err="1">
                <a:effectLst/>
              </a:rPr>
              <a:t>сприятливі</a:t>
            </a:r>
            <a:r>
              <a:rPr lang="ru-RU" b="1" u="sng" dirty="0">
                <a:effectLst/>
              </a:rPr>
              <a:t> (</a:t>
            </a:r>
            <a:r>
              <a:rPr lang="ru-RU" b="1" u="sng" dirty="0" err="1">
                <a:effectLst/>
              </a:rPr>
              <a:t>або</a:t>
            </a:r>
            <a:r>
              <a:rPr lang="ru-RU" b="1" u="sng" dirty="0">
                <a:effectLst/>
              </a:rPr>
              <a:t> </a:t>
            </a:r>
            <a:r>
              <a:rPr lang="ru-RU" b="1" u="sng" dirty="0" err="1">
                <a:effectLst/>
              </a:rPr>
              <a:t>оздоровчі</a:t>
            </a:r>
            <a:r>
              <a:rPr lang="ru-RU" b="1" u="sng" dirty="0">
                <a:effectLst/>
              </a:rPr>
              <a:t>) </a:t>
            </a:r>
            <a:r>
              <a:rPr lang="ru-RU" dirty="0">
                <a:effectLst/>
              </a:rPr>
              <a:t>та </a:t>
            </a:r>
            <a:r>
              <a:rPr lang="ru-RU" b="1" u="sng" dirty="0" err="1">
                <a:effectLst/>
              </a:rPr>
              <a:t>несприятливі</a:t>
            </a:r>
            <a:r>
              <a:rPr lang="ru-RU" b="1" u="sng" dirty="0">
                <a:effectLst/>
              </a:rPr>
              <a:t> (</a:t>
            </a:r>
            <a:r>
              <a:rPr lang="ru-RU" b="1" u="sng" dirty="0" err="1">
                <a:effectLst/>
              </a:rPr>
              <a:t>або</a:t>
            </a:r>
            <a:r>
              <a:rPr lang="ru-RU" b="1" u="sng" dirty="0">
                <a:effectLst/>
              </a:rPr>
              <a:t> </a:t>
            </a:r>
            <a:r>
              <a:rPr lang="ru-RU" b="1" u="sng" dirty="0" err="1">
                <a:effectLst/>
              </a:rPr>
              <a:t>фактори</a:t>
            </a:r>
            <a:r>
              <a:rPr lang="ru-RU" b="1" u="sng" dirty="0">
                <a:effectLst/>
              </a:rPr>
              <a:t> </a:t>
            </a:r>
            <a:r>
              <a:rPr lang="ru-RU" b="1" u="sng" dirty="0" err="1">
                <a:effectLst/>
              </a:rPr>
              <a:t>ризику</a:t>
            </a:r>
            <a:r>
              <a:rPr lang="ru-RU" b="1" u="sng" dirty="0">
                <a:effectLst/>
              </a:rPr>
              <a:t>).</a:t>
            </a:r>
          </a:p>
          <a:p>
            <a:r>
              <a:rPr lang="ru-RU" dirty="0">
                <a:effectLst/>
              </a:rPr>
              <a:t>До </a:t>
            </a:r>
            <a:r>
              <a:rPr lang="ru-RU" b="1" i="1" dirty="0" err="1">
                <a:effectLst/>
              </a:rPr>
              <a:t>сприятливих</a:t>
            </a:r>
            <a:r>
              <a:rPr lang="ru-RU" b="1" i="1" dirty="0">
                <a:effectLst/>
              </a:rPr>
              <a:t> </a:t>
            </a:r>
            <a:r>
              <a:rPr lang="ru-RU" b="1" i="1" dirty="0" err="1">
                <a:effectLst/>
              </a:rPr>
              <a:t>факторів</a:t>
            </a:r>
            <a:r>
              <a:rPr lang="ru-RU" dirty="0">
                <a:effectLst/>
              </a:rPr>
              <a:t> належать:</a:t>
            </a:r>
          </a:p>
          <a:p>
            <a:r>
              <a:rPr lang="ru-RU" dirty="0">
                <a:effectLst/>
              </a:rPr>
              <a:t>1. </a:t>
            </a:r>
            <a:r>
              <a:rPr lang="ru-RU" dirty="0" err="1">
                <a:effectLst/>
              </a:rPr>
              <a:t>Раціональний</a:t>
            </a:r>
            <a:r>
              <a:rPr lang="ru-RU" dirty="0">
                <a:effectLst/>
              </a:rPr>
              <a:t> режим </a:t>
            </a:r>
            <a:r>
              <a:rPr lang="ru-RU" dirty="0" err="1">
                <a:effectLst/>
              </a:rPr>
              <a:t>добової</a:t>
            </a:r>
            <a:r>
              <a:rPr lang="ru-RU" dirty="0">
                <a:effectLst/>
              </a:rPr>
              <a:t> </a:t>
            </a:r>
            <a:r>
              <a:rPr lang="ru-RU" dirty="0" err="1">
                <a:effectLst/>
              </a:rPr>
              <a:t>діяльності</a:t>
            </a:r>
            <a:r>
              <a:rPr lang="ru-RU" dirty="0">
                <a:effectLst/>
              </a:rPr>
              <a:t>.</a:t>
            </a:r>
          </a:p>
          <a:p>
            <a:r>
              <a:rPr lang="ru-RU" dirty="0">
                <a:effectLst/>
              </a:rPr>
              <a:t>2. </a:t>
            </a:r>
            <a:r>
              <a:rPr lang="ru-RU" dirty="0" err="1">
                <a:effectLst/>
              </a:rPr>
              <a:t>Адекватне</a:t>
            </a:r>
            <a:r>
              <a:rPr lang="ru-RU" dirty="0">
                <a:effectLst/>
              </a:rPr>
              <a:t> та </a:t>
            </a:r>
            <a:r>
              <a:rPr lang="ru-RU" dirty="0" err="1">
                <a:effectLst/>
              </a:rPr>
              <a:t>збалансоване</a:t>
            </a:r>
            <a:r>
              <a:rPr lang="ru-RU" dirty="0">
                <a:effectLst/>
              </a:rPr>
              <a:t> </a:t>
            </a:r>
            <a:r>
              <a:rPr lang="ru-RU" dirty="0" err="1">
                <a:effectLst/>
              </a:rPr>
              <a:t>харчування</a:t>
            </a:r>
            <a:r>
              <a:rPr lang="ru-RU" dirty="0">
                <a:effectLst/>
              </a:rPr>
              <a:t>.</a:t>
            </a:r>
          </a:p>
          <a:p>
            <a:r>
              <a:rPr lang="ru-RU" dirty="0">
                <a:effectLst/>
              </a:rPr>
              <a:t>3. </a:t>
            </a:r>
            <a:r>
              <a:rPr lang="ru-RU" dirty="0" err="1">
                <a:effectLst/>
              </a:rPr>
              <a:t>Відповідність</a:t>
            </a:r>
            <a:r>
              <a:rPr lang="ru-RU" dirty="0">
                <a:effectLst/>
              </a:rPr>
              <a:t> </a:t>
            </a:r>
            <a:r>
              <a:rPr lang="ru-RU" dirty="0" err="1">
                <a:effectLst/>
              </a:rPr>
              <a:t>навколишнього</a:t>
            </a:r>
            <a:r>
              <a:rPr lang="ru-RU" dirty="0">
                <a:effectLst/>
              </a:rPr>
              <a:t> </a:t>
            </a:r>
            <a:r>
              <a:rPr lang="ru-RU" dirty="0" err="1">
                <a:effectLst/>
              </a:rPr>
              <a:t>середовища</a:t>
            </a:r>
            <a:r>
              <a:rPr lang="ru-RU" dirty="0">
                <a:effectLst/>
              </a:rPr>
              <a:t> </a:t>
            </a:r>
            <a:r>
              <a:rPr lang="ru-RU" dirty="0" err="1">
                <a:effectLst/>
              </a:rPr>
              <a:t>гігієнічним</a:t>
            </a:r>
            <a:r>
              <a:rPr lang="ru-RU" dirty="0">
                <a:effectLst/>
              </a:rPr>
              <a:t> </a:t>
            </a:r>
            <a:r>
              <a:rPr lang="ru-RU" dirty="0" err="1">
                <a:effectLst/>
              </a:rPr>
              <a:t>вимогам</a:t>
            </a:r>
            <a:r>
              <a:rPr lang="ru-RU" dirty="0">
                <a:effectLst/>
              </a:rPr>
              <a:t>.</a:t>
            </a:r>
          </a:p>
          <a:p>
            <a:r>
              <a:rPr lang="ru-RU" dirty="0">
                <a:effectLst/>
              </a:rPr>
              <a:t>4. </a:t>
            </a:r>
            <a:r>
              <a:rPr lang="ru-RU" dirty="0" err="1">
                <a:effectLst/>
              </a:rPr>
              <a:t>Оптимальний</a:t>
            </a:r>
            <a:r>
              <a:rPr lang="ru-RU" dirty="0">
                <a:effectLst/>
              </a:rPr>
              <a:t> </a:t>
            </a:r>
            <a:r>
              <a:rPr lang="ru-RU" dirty="0" err="1">
                <a:effectLst/>
              </a:rPr>
              <a:t>руховий</a:t>
            </a:r>
            <a:r>
              <a:rPr lang="ru-RU" dirty="0">
                <a:effectLst/>
              </a:rPr>
              <a:t> режим.</a:t>
            </a:r>
          </a:p>
          <a:p>
            <a:r>
              <a:rPr lang="ru-RU" dirty="0">
                <a:effectLst/>
              </a:rPr>
              <a:t>5. </a:t>
            </a:r>
            <a:r>
              <a:rPr lang="ru-RU" dirty="0" err="1">
                <a:effectLst/>
              </a:rPr>
              <a:t>Загартування</a:t>
            </a:r>
            <a:r>
              <a:rPr lang="ru-RU" dirty="0">
                <a:effectLst/>
              </a:rPr>
              <a:t>.</a:t>
            </a:r>
          </a:p>
          <a:p>
            <a:r>
              <a:rPr lang="ru-RU" dirty="0">
                <a:effectLst/>
              </a:rPr>
              <a:t>6. </a:t>
            </a:r>
            <a:r>
              <a:rPr lang="ru-RU" dirty="0" err="1">
                <a:effectLst/>
              </a:rPr>
              <a:t>Гігієнічні</a:t>
            </a:r>
            <a:r>
              <a:rPr lang="ru-RU" dirty="0">
                <a:effectLst/>
              </a:rPr>
              <a:t> </a:t>
            </a:r>
            <a:r>
              <a:rPr lang="ru-RU" dirty="0" err="1">
                <a:effectLst/>
              </a:rPr>
              <a:t>звички</a:t>
            </a:r>
            <a:r>
              <a:rPr lang="ru-RU" dirty="0">
                <a:effectLst/>
              </a:rPr>
              <a:t> та здоровий </a:t>
            </a:r>
            <a:r>
              <a:rPr lang="ru-RU" dirty="0" err="1">
                <a:effectLst/>
              </a:rPr>
              <a:t>спосіб</a:t>
            </a:r>
            <a:r>
              <a:rPr lang="ru-RU" dirty="0">
                <a:effectLst/>
              </a:rPr>
              <a:t> </a:t>
            </a:r>
            <a:r>
              <a:rPr lang="ru-RU" dirty="0" err="1">
                <a:effectLst/>
              </a:rPr>
              <a:t>життя</a:t>
            </a:r>
            <a:r>
              <a:rPr lang="ru-RU" dirty="0">
                <a:effectLst/>
              </a:rPr>
              <a:t>.</a:t>
            </a:r>
          </a:p>
          <a:p>
            <a:endParaRPr lang="ru-RU" dirty="0"/>
          </a:p>
        </p:txBody>
      </p:sp>
    </p:spTree>
    <p:extLst>
      <p:ext uri="{BB962C8B-B14F-4D97-AF65-F5344CB8AC3E}">
        <p14:creationId xmlns:p14="http://schemas.microsoft.com/office/powerpoint/2010/main" val="1272918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154675"/>
          </a:xfrm>
        </p:spPr>
        <p:txBody>
          <a:bodyPr>
            <a:normAutofit fontScale="90000"/>
          </a:bodyPr>
          <a:lstStyle/>
          <a:p>
            <a:endParaRPr lang="ru-RU" dirty="0"/>
          </a:p>
        </p:txBody>
      </p:sp>
      <p:sp>
        <p:nvSpPr>
          <p:cNvPr id="3" name="Объект 2"/>
          <p:cNvSpPr>
            <a:spLocks noGrp="1"/>
          </p:cNvSpPr>
          <p:nvPr>
            <p:ph idx="1"/>
          </p:nvPr>
        </p:nvSpPr>
        <p:spPr>
          <a:xfrm>
            <a:off x="1141413" y="1023583"/>
            <a:ext cx="9905998" cy="5650172"/>
          </a:xfrm>
        </p:spPr>
        <p:txBody>
          <a:bodyPr/>
          <a:lstStyle/>
          <a:p>
            <a:r>
              <a:rPr lang="ru-RU" dirty="0">
                <a:effectLst/>
              </a:rPr>
              <a:t>До числа </a:t>
            </a:r>
            <a:r>
              <a:rPr lang="ru-RU" b="1" i="1" dirty="0" err="1">
                <a:effectLst/>
              </a:rPr>
              <a:t>несприятливих</a:t>
            </a:r>
            <a:r>
              <a:rPr lang="ru-RU" b="1" i="1" dirty="0">
                <a:effectLst/>
              </a:rPr>
              <a:t> </a:t>
            </a:r>
            <a:r>
              <a:rPr lang="ru-RU" b="1" i="1" dirty="0" err="1">
                <a:effectLst/>
              </a:rPr>
              <a:t>факторів</a:t>
            </a:r>
            <a:r>
              <a:rPr lang="ru-RU" dirty="0">
                <a:effectLst/>
              </a:rPr>
              <a:t> належать:</a:t>
            </a:r>
          </a:p>
          <a:p>
            <a:r>
              <a:rPr lang="ru-RU" dirty="0">
                <a:effectLst/>
              </a:rPr>
              <a:t>1. </a:t>
            </a:r>
            <a:r>
              <a:rPr lang="ru-RU" dirty="0" err="1">
                <a:effectLst/>
              </a:rPr>
              <a:t>Порушення</a:t>
            </a:r>
            <a:r>
              <a:rPr lang="ru-RU" dirty="0">
                <a:effectLst/>
              </a:rPr>
              <a:t> режиму дня та </a:t>
            </a:r>
            <a:r>
              <a:rPr lang="ru-RU" dirty="0" err="1">
                <a:effectLst/>
              </a:rPr>
              <a:t>навчально-виховного</a:t>
            </a:r>
            <a:r>
              <a:rPr lang="ru-RU" dirty="0">
                <a:effectLst/>
              </a:rPr>
              <a:t> </a:t>
            </a:r>
            <a:r>
              <a:rPr lang="ru-RU" dirty="0" err="1">
                <a:effectLst/>
              </a:rPr>
              <a:t>процесу</a:t>
            </a:r>
            <a:r>
              <a:rPr lang="ru-RU" dirty="0">
                <a:effectLst/>
              </a:rPr>
              <a:t>.</a:t>
            </a:r>
          </a:p>
          <a:p>
            <a:r>
              <a:rPr lang="ru-RU" dirty="0">
                <a:effectLst/>
              </a:rPr>
              <a:t>2. </a:t>
            </a:r>
            <a:r>
              <a:rPr lang="ru-RU" dirty="0" err="1">
                <a:effectLst/>
              </a:rPr>
              <a:t>Недоліки</a:t>
            </a:r>
            <a:r>
              <a:rPr lang="ru-RU" dirty="0">
                <a:effectLst/>
              </a:rPr>
              <a:t> в </a:t>
            </a:r>
            <a:r>
              <a:rPr lang="ru-RU" dirty="0" err="1">
                <a:effectLst/>
              </a:rPr>
              <a:t>організації</a:t>
            </a:r>
            <a:r>
              <a:rPr lang="ru-RU" dirty="0">
                <a:effectLst/>
              </a:rPr>
              <a:t> </a:t>
            </a:r>
            <a:r>
              <a:rPr lang="ru-RU" dirty="0" err="1">
                <a:effectLst/>
              </a:rPr>
              <a:t>харчування</a:t>
            </a:r>
            <a:r>
              <a:rPr lang="ru-RU" dirty="0">
                <a:effectLst/>
              </a:rPr>
              <a:t>.</a:t>
            </a:r>
          </a:p>
          <a:p>
            <a:r>
              <a:rPr lang="ru-RU" dirty="0">
                <a:effectLst/>
              </a:rPr>
              <a:t>3. </a:t>
            </a:r>
            <a:r>
              <a:rPr lang="ru-RU" dirty="0" err="1">
                <a:effectLst/>
              </a:rPr>
              <a:t>Порушення</a:t>
            </a:r>
            <a:r>
              <a:rPr lang="ru-RU" dirty="0">
                <a:effectLst/>
              </a:rPr>
              <a:t> </a:t>
            </a:r>
            <a:r>
              <a:rPr lang="ru-RU" dirty="0" err="1">
                <a:effectLst/>
              </a:rPr>
              <a:t>гігієнічних</a:t>
            </a:r>
            <a:r>
              <a:rPr lang="ru-RU" dirty="0">
                <a:effectLst/>
              </a:rPr>
              <a:t> </a:t>
            </a:r>
            <a:r>
              <a:rPr lang="ru-RU" dirty="0" err="1">
                <a:effectLst/>
              </a:rPr>
              <a:t>вимог</a:t>
            </a:r>
            <a:r>
              <a:rPr lang="ru-RU" dirty="0">
                <a:effectLst/>
              </a:rPr>
              <a:t> до умов </a:t>
            </a:r>
            <a:r>
              <a:rPr lang="ru-RU" dirty="0" err="1">
                <a:effectLst/>
              </a:rPr>
              <a:t>ігрової</a:t>
            </a:r>
            <a:r>
              <a:rPr lang="ru-RU" dirty="0">
                <a:effectLst/>
              </a:rPr>
              <a:t>, </a:t>
            </a:r>
            <a:r>
              <a:rPr lang="ru-RU" dirty="0" err="1">
                <a:effectLst/>
              </a:rPr>
              <a:t>навчальної</a:t>
            </a:r>
            <a:r>
              <a:rPr lang="ru-RU" dirty="0">
                <a:effectLst/>
              </a:rPr>
              <a:t> і </a:t>
            </a:r>
            <a:r>
              <a:rPr lang="ru-RU" dirty="0" err="1">
                <a:effectLst/>
              </a:rPr>
              <a:t>трудової</a:t>
            </a:r>
            <a:r>
              <a:rPr lang="ru-RU" dirty="0">
                <a:effectLst/>
              </a:rPr>
              <a:t> </a:t>
            </a:r>
            <a:r>
              <a:rPr lang="ru-RU" dirty="0" err="1">
                <a:effectLst/>
              </a:rPr>
              <a:t>діяльності</a:t>
            </a:r>
            <a:r>
              <a:rPr lang="ru-RU" dirty="0">
                <a:effectLst/>
              </a:rPr>
              <a:t>.</a:t>
            </a:r>
          </a:p>
          <a:p>
            <a:r>
              <a:rPr lang="ru-RU" dirty="0">
                <a:effectLst/>
              </a:rPr>
              <a:t>4. </a:t>
            </a:r>
            <a:r>
              <a:rPr lang="ru-RU" dirty="0" err="1">
                <a:effectLst/>
              </a:rPr>
              <a:t>Недостатня</a:t>
            </a:r>
            <a:r>
              <a:rPr lang="ru-RU" dirty="0">
                <a:effectLst/>
              </a:rPr>
              <a:t> </a:t>
            </a:r>
            <a:r>
              <a:rPr lang="ru-RU" dirty="0" err="1">
                <a:effectLst/>
              </a:rPr>
              <a:t>або</a:t>
            </a:r>
            <a:r>
              <a:rPr lang="ru-RU" dirty="0">
                <a:effectLst/>
              </a:rPr>
              <a:t> </a:t>
            </a:r>
            <a:r>
              <a:rPr lang="ru-RU" dirty="0" err="1">
                <a:effectLst/>
              </a:rPr>
              <a:t>надмірна</a:t>
            </a:r>
            <a:r>
              <a:rPr lang="ru-RU" dirty="0">
                <a:effectLst/>
              </a:rPr>
              <a:t> </a:t>
            </a:r>
            <a:r>
              <a:rPr lang="ru-RU" dirty="0" err="1">
                <a:effectLst/>
              </a:rPr>
              <a:t>рухова</a:t>
            </a:r>
            <a:r>
              <a:rPr lang="ru-RU" dirty="0">
                <a:effectLst/>
              </a:rPr>
              <a:t> </a:t>
            </a:r>
            <a:r>
              <a:rPr lang="ru-RU" dirty="0" err="1">
                <a:effectLst/>
              </a:rPr>
              <a:t>активність</a:t>
            </a:r>
            <a:r>
              <a:rPr lang="ru-RU" dirty="0">
                <a:effectLst/>
              </a:rPr>
              <a:t>.</a:t>
            </a:r>
          </a:p>
          <a:p>
            <a:r>
              <a:rPr lang="ru-RU" dirty="0">
                <a:effectLst/>
              </a:rPr>
              <a:t>5. </a:t>
            </a:r>
            <a:r>
              <a:rPr lang="ru-RU" dirty="0" err="1">
                <a:effectLst/>
              </a:rPr>
              <a:t>Несприятливий</a:t>
            </a:r>
            <a:r>
              <a:rPr lang="ru-RU" dirty="0">
                <a:effectLst/>
              </a:rPr>
              <a:t> </a:t>
            </a:r>
            <a:r>
              <a:rPr lang="ru-RU" dirty="0" err="1">
                <a:effectLst/>
              </a:rPr>
              <a:t>психологічний</a:t>
            </a:r>
            <a:r>
              <a:rPr lang="ru-RU" dirty="0">
                <a:effectLst/>
              </a:rPr>
              <a:t> </a:t>
            </a:r>
            <a:r>
              <a:rPr lang="ru-RU" dirty="0" err="1">
                <a:effectLst/>
              </a:rPr>
              <a:t>клімат</a:t>
            </a:r>
            <a:r>
              <a:rPr lang="ru-RU" dirty="0">
                <a:effectLst/>
              </a:rPr>
              <a:t> у </a:t>
            </a:r>
            <a:r>
              <a:rPr lang="ru-RU" dirty="0" err="1">
                <a:effectLst/>
              </a:rPr>
              <a:t>сім'ї</a:t>
            </a:r>
            <a:r>
              <a:rPr lang="ru-RU" dirty="0">
                <a:effectLst/>
              </a:rPr>
              <a:t> та </a:t>
            </a:r>
            <a:r>
              <a:rPr lang="ru-RU" dirty="0" err="1">
                <a:effectLst/>
              </a:rPr>
              <a:t>колективі</a:t>
            </a:r>
            <a:r>
              <a:rPr lang="ru-RU" dirty="0">
                <a:effectLst/>
              </a:rPr>
              <a:t>.</a:t>
            </a:r>
          </a:p>
          <a:p>
            <a:r>
              <a:rPr lang="ru-RU" dirty="0">
                <a:effectLst/>
              </a:rPr>
              <a:t>6. </a:t>
            </a:r>
            <a:r>
              <a:rPr lang="ru-RU" dirty="0" err="1">
                <a:effectLst/>
              </a:rPr>
              <a:t>Відсутність</a:t>
            </a:r>
            <a:r>
              <a:rPr lang="ru-RU" dirty="0">
                <a:effectLst/>
              </a:rPr>
              <a:t> </a:t>
            </a:r>
            <a:r>
              <a:rPr lang="ru-RU" dirty="0" err="1">
                <a:effectLst/>
              </a:rPr>
              <a:t>гігієнічних</a:t>
            </a:r>
            <a:r>
              <a:rPr lang="ru-RU" dirty="0">
                <a:effectLst/>
              </a:rPr>
              <a:t> </a:t>
            </a:r>
            <a:r>
              <a:rPr lang="ru-RU" dirty="0" err="1">
                <a:effectLst/>
              </a:rPr>
              <a:t>звичок</a:t>
            </a:r>
            <a:r>
              <a:rPr lang="ru-RU" dirty="0">
                <a:effectLst/>
              </a:rPr>
              <a:t>, </a:t>
            </a:r>
            <a:r>
              <a:rPr lang="ru-RU" dirty="0" err="1">
                <a:effectLst/>
              </a:rPr>
              <a:t>наявність</a:t>
            </a:r>
            <a:r>
              <a:rPr lang="ru-RU" dirty="0">
                <a:effectLst/>
              </a:rPr>
              <a:t> </a:t>
            </a:r>
            <a:r>
              <a:rPr lang="ru-RU" dirty="0" err="1">
                <a:effectLst/>
              </a:rPr>
              <a:t>шкідливих</a:t>
            </a:r>
            <a:r>
              <a:rPr lang="ru-RU" dirty="0">
                <a:effectLst/>
              </a:rPr>
              <a:t> </a:t>
            </a:r>
            <a:r>
              <a:rPr lang="ru-RU" dirty="0" err="1">
                <a:effectLst/>
              </a:rPr>
              <a:t>звичок</a:t>
            </a:r>
            <a:r>
              <a:rPr lang="ru-RU" dirty="0">
                <a:effectLst/>
              </a:rPr>
              <a:t>.</a:t>
            </a:r>
          </a:p>
          <a:p>
            <a:endParaRPr lang="ru-RU" dirty="0"/>
          </a:p>
        </p:txBody>
      </p:sp>
    </p:spTree>
    <p:extLst>
      <p:ext uri="{BB962C8B-B14F-4D97-AF65-F5344CB8AC3E}">
        <p14:creationId xmlns:p14="http://schemas.microsoft.com/office/powerpoint/2010/main" val="1465331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8991" y="286603"/>
            <a:ext cx="10078420" cy="491319"/>
          </a:xfrm>
        </p:spPr>
        <p:txBody>
          <a:bodyPr>
            <a:normAutofit fontScale="90000"/>
          </a:bodyPr>
          <a:lstStyle/>
          <a:p>
            <a:r>
              <a:rPr lang="ru-RU" dirty="0" err="1">
                <a:effectLst/>
              </a:rPr>
              <a:t>Основні</a:t>
            </a:r>
            <a:r>
              <a:rPr lang="ru-RU" dirty="0">
                <a:effectLst/>
              </a:rPr>
              <a:t> </a:t>
            </a:r>
            <a:r>
              <a:rPr lang="ru-RU" dirty="0" err="1">
                <a:effectLst/>
              </a:rPr>
              <a:t>критерії</a:t>
            </a:r>
            <a:r>
              <a:rPr lang="ru-RU" dirty="0">
                <a:effectLst/>
              </a:rPr>
              <a:t> та </a:t>
            </a:r>
            <a:r>
              <a:rPr lang="ru-RU" dirty="0" err="1">
                <a:effectLst/>
              </a:rPr>
              <a:t>групи</a:t>
            </a:r>
            <a:r>
              <a:rPr lang="ru-RU" dirty="0">
                <a:effectLst/>
              </a:rPr>
              <a:t> </a:t>
            </a:r>
            <a:r>
              <a:rPr lang="ru-RU" dirty="0" err="1">
                <a:effectLst/>
              </a:rPr>
              <a:t>здоров'я</a:t>
            </a:r>
            <a:r>
              <a:rPr lang="ru-RU" dirty="0">
                <a:effectLst/>
              </a:rPr>
              <a:t/>
            </a:r>
            <a:br>
              <a:rPr lang="ru-RU" dirty="0">
                <a:effectLst/>
              </a:rPr>
            </a:br>
            <a:endParaRPr lang="ru-RU" dirty="0"/>
          </a:p>
        </p:txBody>
      </p:sp>
      <p:sp>
        <p:nvSpPr>
          <p:cNvPr id="3" name="Объект 2"/>
          <p:cNvSpPr>
            <a:spLocks noGrp="1"/>
          </p:cNvSpPr>
          <p:nvPr>
            <p:ph idx="1"/>
          </p:nvPr>
        </p:nvSpPr>
        <p:spPr>
          <a:xfrm>
            <a:off x="1141413" y="1064525"/>
            <a:ext cx="4986432" cy="5554639"/>
          </a:xfrm>
        </p:spPr>
        <p:txBody>
          <a:bodyPr>
            <a:normAutofit fontScale="85000" lnSpcReduction="10000"/>
          </a:bodyPr>
          <a:lstStyle/>
          <a:p>
            <a:r>
              <a:rPr lang="ru-RU" dirty="0">
                <a:effectLst/>
              </a:rPr>
              <a:t>За </a:t>
            </a:r>
            <a:r>
              <a:rPr lang="ru-RU" dirty="0" err="1">
                <a:effectLst/>
              </a:rPr>
              <a:t>визначенням</a:t>
            </a:r>
            <a:r>
              <a:rPr lang="ru-RU" dirty="0">
                <a:effectLst/>
              </a:rPr>
              <a:t> ВООЗ – "</a:t>
            </a:r>
            <a:r>
              <a:rPr lang="ru-RU" b="1" i="1" u="sng" dirty="0" err="1">
                <a:effectLst/>
              </a:rPr>
              <a:t>Здоров'я</a:t>
            </a:r>
            <a:r>
              <a:rPr lang="ru-RU" i="1" dirty="0">
                <a:effectLst/>
              </a:rPr>
              <a:t> –</a:t>
            </a:r>
            <a:r>
              <a:rPr lang="ru-RU" dirty="0">
                <a:effectLst/>
              </a:rPr>
              <a:t> </a:t>
            </a:r>
            <a:r>
              <a:rPr lang="ru-RU" dirty="0" err="1">
                <a:effectLst/>
              </a:rPr>
              <a:t>це</a:t>
            </a:r>
            <a:r>
              <a:rPr lang="ru-RU" dirty="0">
                <a:effectLst/>
              </a:rPr>
              <a:t> стан </a:t>
            </a:r>
            <a:r>
              <a:rPr lang="ru-RU" dirty="0" err="1">
                <a:effectLst/>
              </a:rPr>
              <a:t>повного</a:t>
            </a:r>
            <a:r>
              <a:rPr lang="ru-RU" dirty="0">
                <a:effectLst/>
              </a:rPr>
              <a:t> </a:t>
            </a:r>
            <a:r>
              <a:rPr lang="ru-RU" dirty="0" err="1">
                <a:effectLst/>
              </a:rPr>
              <a:t>фізичного</a:t>
            </a:r>
            <a:r>
              <a:rPr lang="ru-RU" dirty="0">
                <a:effectLst/>
              </a:rPr>
              <a:t>, духовного і </a:t>
            </a:r>
            <a:r>
              <a:rPr lang="ru-RU" dirty="0" err="1">
                <a:effectLst/>
              </a:rPr>
              <a:t>соціального</a:t>
            </a:r>
            <a:r>
              <a:rPr lang="ru-RU" dirty="0">
                <a:effectLst/>
              </a:rPr>
              <a:t> </a:t>
            </a:r>
            <a:r>
              <a:rPr lang="ru-RU" dirty="0" err="1">
                <a:effectLst/>
              </a:rPr>
              <a:t>благополуччя</a:t>
            </a:r>
            <a:r>
              <a:rPr lang="ru-RU" dirty="0">
                <a:effectLst/>
              </a:rPr>
              <a:t>, а не </a:t>
            </a:r>
            <a:r>
              <a:rPr lang="ru-RU" dirty="0" err="1">
                <a:effectLst/>
              </a:rPr>
              <a:t>тільки</a:t>
            </a:r>
            <a:r>
              <a:rPr lang="ru-RU" dirty="0">
                <a:effectLst/>
              </a:rPr>
              <a:t> </a:t>
            </a:r>
            <a:r>
              <a:rPr lang="ru-RU" dirty="0" err="1">
                <a:effectLst/>
              </a:rPr>
              <a:t>відсутність</a:t>
            </a:r>
            <a:r>
              <a:rPr lang="ru-RU" dirty="0">
                <a:effectLst/>
              </a:rPr>
              <a:t> хвороб та </a:t>
            </a:r>
            <a:r>
              <a:rPr lang="ru-RU" dirty="0" err="1">
                <a:effectLst/>
              </a:rPr>
              <a:t>фізичних</a:t>
            </a:r>
            <a:r>
              <a:rPr lang="ru-RU" dirty="0">
                <a:effectLst/>
              </a:rPr>
              <a:t> </a:t>
            </a:r>
            <a:r>
              <a:rPr lang="ru-RU" dirty="0" err="1">
                <a:effectLst/>
              </a:rPr>
              <a:t>дефектів</a:t>
            </a:r>
            <a:r>
              <a:rPr lang="ru-RU" dirty="0">
                <a:effectLst/>
              </a:rPr>
              <a:t>".</a:t>
            </a:r>
          </a:p>
          <a:p>
            <a:r>
              <a:rPr lang="ru-RU" dirty="0">
                <a:effectLst/>
              </a:rPr>
              <a:t>С.М. Тромбах </a:t>
            </a:r>
            <a:r>
              <a:rPr lang="ru-RU" dirty="0" err="1">
                <a:effectLst/>
              </a:rPr>
              <a:t>запропонував</a:t>
            </a:r>
            <a:r>
              <a:rPr lang="ru-RU" dirty="0">
                <a:effectLst/>
              </a:rPr>
              <a:t> для </a:t>
            </a:r>
            <a:r>
              <a:rPr lang="ru-RU" dirty="0" err="1">
                <a:effectLst/>
              </a:rPr>
              <a:t>оцінки</a:t>
            </a:r>
            <a:r>
              <a:rPr lang="ru-RU" dirty="0">
                <a:effectLst/>
              </a:rPr>
              <a:t> </a:t>
            </a:r>
            <a:r>
              <a:rPr lang="ru-RU" dirty="0" err="1">
                <a:effectLst/>
              </a:rPr>
              <a:t>здоров'я</a:t>
            </a:r>
            <a:r>
              <a:rPr lang="ru-RU" dirty="0">
                <a:effectLst/>
              </a:rPr>
              <a:t> </a:t>
            </a:r>
            <a:r>
              <a:rPr lang="ru-RU" dirty="0" err="1">
                <a:effectLst/>
              </a:rPr>
              <a:t>дітей</a:t>
            </a:r>
            <a:r>
              <a:rPr lang="ru-RU" dirty="0">
                <a:effectLst/>
              </a:rPr>
              <a:t> та </a:t>
            </a:r>
            <a:r>
              <a:rPr lang="ru-RU" dirty="0" err="1">
                <a:effectLst/>
              </a:rPr>
              <a:t>підлітків</a:t>
            </a:r>
            <a:r>
              <a:rPr lang="ru-RU" dirty="0">
                <a:effectLst/>
              </a:rPr>
              <a:t> </a:t>
            </a:r>
            <a:r>
              <a:rPr lang="ru-RU" dirty="0" err="1">
                <a:effectLst/>
              </a:rPr>
              <a:t>використовувати</a:t>
            </a:r>
            <a:r>
              <a:rPr lang="ru-RU" dirty="0">
                <a:effectLst/>
              </a:rPr>
              <a:t> як </a:t>
            </a:r>
            <a:r>
              <a:rPr lang="ru-RU" dirty="0" err="1">
                <a:effectLst/>
              </a:rPr>
              <a:t>мінімум</a:t>
            </a:r>
            <a:r>
              <a:rPr lang="ru-RU" dirty="0">
                <a:effectLst/>
              </a:rPr>
              <a:t> </a:t>
            </a:r>
            <a:r>
              <a:rPr lang="ru-RU" b="1" dirty="0" err="1">
                <a:effectLst/>
              </a:rPr>
              <a:t>чотири</a:t>
            </a:r>
            <a:r>
              <a:rPr lang="ru-RU" b="1" dirty="0">
                <a:effectLst/>
              </a:rPr>
              <a:t> </a:t>
            </a:r>
            <a:r>
              <a:rPr lang="ru-RU" b="1" dirty="0" err="1">
                <a:effectLst/>
              </a:rPr>
              <a:t>критерії</a:t>
            </a:r>
            <a:r>
              <a:rPr lang="ru-RU" dirty="0">
                <a:effectLst/>
              </a:rPr>
              <a:t>:</a:t>
            </a:r>
          </a:p>
          <a:p>
            <a:r>
              <a:rPr lang="ru-RU" b="1" dirty="0">
                <a:effectLst/>
              </a:rPr>
              <a:t>1</a:t>
            </a:r>
            <a:r>
              <a:rPr lang="ru-RU" b="1" i="1" dirty="0">
                <a:effectLst/>
              </a:rPr>
              <a:t>. </a:t>
            </a:r>
            <a:r>
              <a:rPr lang="ru-RU" b="1" i="1" dirty="0" err="1">
                <a:effectLst/>
              </a:rPr>
              <a:t>Наявність</a:t>
            </a:r>
            <a:r>
              <a:rPr lang="ru-RU" b="1" i="1" dirty="0">
                <a:effectLst/>
              </a:rPr>
              <a:t> </a:t>
            </a:r>
            <a:r>
              <a:rPr lang="ru-RU" b="1" i="1" dirty="0" err="1">
                <a:effectLst/>
              </a:rPr>
              <a:t>або</a:t>
            </a:r>
            <a:r>
              <a:rPr lang="ru-RU" b="1" i="1" dirty="0">
                <a:effectLst/>
              </a:rPr>
              <a:t> </a:t>
            </a:r>
            <a:r>
              <a:rPr lang="ru-RU" b="1" i="1" dirty="0" err="1">
                <a:effectLst/>
              </a:rPr>
              <a:t>відсутність</a:t>
            </a:r>
            <a:r>
              <a:rPr lang="ru-RU" b="1" i="1" dirty="0">
                <a:effectLst/>
              </a:rPr>
              <a:t> на момент </a:t>
            </a:r>
            <a:r>
              <a:rPr lang="ru-RU" b="1" i="1" dirty="0" err="1">
                <a:effectLst/>
              </a:rPr>
              <a:t>обстеження</a:t>
            </a:r>
            <a:r>
              <a:rPr lang="ru-RU" b="1" i="1" dirty="0">
                <a:effectLst/>
              </a:rPr>
              <a:t> </a:t>
            </a:r>
            <a:r>
              <a:rPr lang="ru-RU" b="1" i="1" dirty="0" err="1">
                <a:effectLst/>
              </a:rPr>
              <a:t>хронічних</a:t>
            </a:r>
            <a:r>
              <a:rPr lang="ru-RU" b="1" i="1" dirty="0">
                <a:effectLst/>
              </a:rPr>
              <a:t> </a:t>
            </a:r>
            <a:r>
              <a:rPr lang="ru-RU" b="1" i="1" dirty="0" err="1">
                <a:effectLst/>
              </a:rPr>
              <a:t>захворювань</a:t>
            </a:r>
            <a:r>
              <a:rPr lang="ru-RU" b="1" i="1" dirty="0">
                <a:effectLst/>
              </a:rPr>
              <a:t>.</a:t>
            </a:r>
          </a:p>
          <a:p>
            <a:r>
              <a:rPr lang="ru-RU" b="1" i="1" dirty="0">
                <a:effectLst/>
              </a:rPr>
              <a:t>2. </a:t>
            </a:r>
            <a:r>
              <a:rPr lang="ru-RU" b="1" i="1" dirty="0" err="1">
                <a:effectLst/>
              </a:rPr>
              <a:t>Рівень</a:t>
            </a:r>
            <a:r>
              <a:rPr lang="ru-RU" b="1" i="1" dirty="0">
                <a:effectLst/>
              </a:rPr>
              <a:t> </a:t>
            </a:r>
            <a:r>
              <a:rPr lang="ru-RU" b="1" i="1" dirty="0" err="1">
                <a:effectLst/>
              </a:rPr>
              <a:t>досягнутого</a:t>
            </a:r>
            <a:r>
              <a:rPr lang="ru-RU" b="1" i="1" dirty="0">
                <a:effectLst/>
              </a:rPr>
              <a:t> </a:t>
            </a:r>
            <a:r>
              <a:rPr lang="ru-RU" b="1" i="1" dirty="0" err="1">
                <a:effectLst/>
              </a:rPr>
              <a:t>фізичного</a:t>
            </a:r>
            <a:r>
              <a:rPr lang="ru-RU" b="1" i="1" dirty="0">
                <a:effectLst/>
              </a:rPr>
              <a:t> та </a:t>
            </a:r>
            <a:r>
              <a:rPr lang="ru-RU" b="1" i="1" dirty="0" err="1">
                <a:effectLst/>
              </a:rPr>
              <a:t>нервово-психічного</a:t>
            </a:r>
            <a:r>
              <a:rPr lang="ru-RU" b="1" i="1" dirty="0">
                <a:effectLst/>
              </a:rPr>
              <a:t> </a:t>
            </a:r>
            <a:r>
              <a:rPr lang="ru-RU" b="1" i="1" dirty="0" err="1">
                <a:effectLst/>
              </a:rPr>
              <a:t>розвитку</a:t>
            </a:r>
            <a:r>
              <a:rPr lang="ru-RU" b="1" i="1" dirty="0">
                <a:effectLst/>
              </a:rPr>
              <a:t> і </a:t>
            </a:r>
            <a:r>
              <a:rPr lang="ru-RU" b="1" i="1" dirty="0" err="1">
                <a:effectLst/>
              </a:rPr>
              <a:t>ступінь</a:t>
            </a:r>
            <a:r>
              <a:rPr lang="ru-RU" b="1" i="1" dirty="0">
                <a:effectLst/>
              </a:rPr>
              <a:t> </a:t>
            </a:r>
            <a:r>
              <a:rPr lang="ru-RU" b="1" i="1" dirty="0" err="1">
                <a:effectLst/>
              </a:rPr>
              <a:t>його</a:t>
            </a:r>
            <a:r>
              <a:rPr lang="ru-RU" b="1" i="1" dirty="0">
                <a:effectLst/>
              </a:rPr>
              <a:t> </a:t>
            </a:r>
            <a:r>
              <a:rPr lang="ru-RU" b="1" i="1" dirty="0" err="1">
                <a:effectLst/>
              </a:rPr>
              <a:t>гармонійності</a:t>
            </a:r>
            <a:r>
              <a:rPr lang="ru-RU" b="1" i="1" dirty="0">
                <a:effectLst/>
              </a:rPr>
              <a:t>.</a:t>
            </a:r>
          </a:p>
          <a:p>
            <a:r>
              <a:rPr lang="ru-RU" b="1" i="1" dirty="0">
                <a:effectLst/>
              </a:rPr>
              <a:t>3. </a:t>
            </a:r>
            <a:r>
              <a:rPr lang="ru-RU" b="1" i="1" dirty="0" err="1">
                <a:effectLst/>
              </a:rPr>
              <a:t>Рівень</a:t>
            </a:r>
            <a:r>
              <a:rPr lang="ru-RU" b="1" i="1" dirty="0">
                <a:effectLst/>
              </a:rPr>
              <a:t> </a:t>
            </a:r>
            <a:r>
              <a:rPr lang="ru-RU" b="1" i="1" dirty="0" err="1">
                <a:effectLst/>
              </a:rPr>
              <a:t>функціонування</a:t>
            </a:r>
            <a:r>
              <a:rPr lang="ru-RU" b="1" i="1" dirty="0">
                <a:effectLst/>
              </a:rPr>
              <a:t> </a:t>
            </a:r>
            <a:r>
              <a:rPr lang="ru-RU" b="1" i="1" dirty="0" err="1">
                <a:effectLst/>
              </a:rPr>
              <a:t>основних</a:t>
            </a:r>
            <a:r>
              <a:rPr lang="ru-RU" b="1" i="1" dirty="0">
                <a:effectLst/>
              </a:rPr>
              <a:t> систем </a:t>
            </a:r>
            <a:r>
              <a:rPr lang="ru-RU" b="1" i="1" dirty="0" err="1">
                <a:effectLst/>
              </a:rPr>
              <a:t>організму</a:t>
            </a:r>
            <a:r>
              <a:rPr lang="ru-RU" b="1" i="1" dirty="0">
                <a:effectLst/>
              </a:rPr>
              <a:t>,</a:t>
            </a:r>
          </a:p>
          <a:p>
            <a:r>
              <a:rPr lang="ru-RU" b="1" i="1" dirty="0">
                <a:effectLst/>
              </a:rPr>
              <a:t>4. </a:t>
            </a:r>
            <a:r>
              <a:rPr lang="ru-RU" b="1" i="1" dirty="0" err="1">
                <a:effectLst/>
              </a:rPr>
              <a:t>Ступінь</a:t>
            </a:r>
            <a:r>
              <a:rPr lang="ru-RU" b="1" i="1" dirty="0">
                <a:effectLst/>
              </a:rPr>
              <a:t> </a:t>
            </a:r>
            <a:r>
              <a:rPr lang="ru-RU" b="1" i="1" dirty="0" err="1">
                <a:effectLst/>
              </a:rPr>
              <a:t>опірності</a:t>
            </a:r>
            <a:r>
              <a:rPr lang="ru-RU" b="1" i="1" dirty="0">
                <a:effectLst/>
              </a:rPr>
              <a:t> </a:t>
            </a:r>
            <a:r>
              <a:rPr lang="ru-RU" b="1" i="1" dirty="0" err="1">
                <a:effectLst/>
              </a:rPr>
              <a:t>організму</a:t>
            </a:r>
            <a:r>
              <a:rPr lang="ru-RU" b="1" i="1" dirty="0">
                <a:effectLst/>
              </a:rPr>
              <a:t> </a:t>
            </a:r>
            <a:r>
              <a:rPr lang="ru-RU" b="1" i="1" dirty="0" err="1">
                <a:effectLst/>
              </a:rPr>
              <a:t>несприятливим</a:t>
            </a:r>
            <a:r>
              <a:rPr lang="ru-RU" b="1" i="1" dirty="0">
                <a:effectLst/>
              </a:rPr>
              <a:t> </a:t>
            </a:r>
            <a:r>
              <a:rPr lang="ru-RU" b="1" i="1" dirty="0" err="1">
                <a:effectLst/>
              </a:rPr>
              <a:t>чинникам</a:t>
            </a:r>
            <a:r>
              <a:rPr lang="ru-RU" b="1" i="1" dirty="0">
                <a:effectLst/>
              </a:rPr>
              <a:t>.</a:t>
            </a:r>
          </a:p>
          <a:p>
            <a:r>
              <a:rPr lang="ru-RU" dirty="0" err="1">
                <a:effectLst/>
              </a:rPr>
              <a:t>Ці</a:t>
            </a:r>
            <a:r>
              <a:rPr lang="ru-RU" dirty="0">
                <a:effectLst/>
              </a:rPr>
              <a:t> </a:t>
            </a:r>
            <a:r>
              <a:rPr lang="ru-RU" dirty="0" err="1">
                <a:effectLst/>
              </a:rPr>
              <a:t>критерії</a:t>
            </a:r>
            <a:r>
              <a:rPr lang="ru-RU" dirty="0">
                <a:effectLst/>
              </a:rPr>
              <a:t> </a:t>
            </a:r>
            <a:r>
              <a:rPr lang="ru-RU" dirty="0" err="1">
                <a:effectLst/>
              </a:rPr>
              <a:t>отримали</a:t>
            </a:r>
            <a:r>
              <a:rPr lang="ru-RU" dirty="0">
                <a:effectLst/>
              </a:rPr>
              <a:t> </a:t>
            </a:r>
            <a:r>
              <a:rPr lang="ru-RU" dirty="0" err="1">
                <a:effectLst/>
              </a:rPr>
              <a:t>загальне</a:t>
            </a:r>
            <a:r>
              <a:rPr lang="ru-RU" dirty="0">
                <a:effectLst/>
              </a:rPr>
              <a:t> </a:t>
            </a:r>
            <a:r>
              <a:rPr lang="ru-RU" dirty="0" err="1">
                <a:effectLst/>
              </a:rPr>
              <a:t>визнання</a:t>
            </a:r>
            <a:r>
              <a:rPr lang="ru-RU" dirty="0">
                <a:effectLst/>
              </a:rPr>
              <a:t> і широко </a:t>
            </a:r>
            <a:r>
              <a:rPr lang="ru-RU" dirty="0" err="1">
                <a:effectLst/>
              </a:rPr>
              <a:t>використовуються</a:t>
            </a:r>
            <a:r>
              <a:rPr lang="ru-RU" dirty="0">
                <a:effectLst/>
              </a:rPr>
              <a:t> в </a:t>
            </a:r>
            <a:r>
              <a:rPr lang="ru-RU" dirty="0" err="1">
                <a:effectLst/>
              </a:rPr>
              <a:t>практичній</a:t>
            </a:r>
            <a:r>
              <a:rPr lang="ru-RU" dirty="0">
                <a:effectLst/>
              </a:rPr>
              <a:t> </a:t>
            </a:r>
            <a:r>
              <a:rPr lang="ru-RU" dirty="0" err="1">
                <a:effectLst/>
              </a:rPr>
              <a:t>роботі</a:t>
            </a:r>
            <a:r>
              <a:rPr lang="ru-RU" dirty="0">
                <a:effectLst/>
              </a:rPr>
              <a:t> </a:t>
            </a:r>
            <a:r>
              <a:rPr lang="ru-RU" dirty="0" err="1">
                <a:effectLst/>
              </a:rPr>
              <a:t>лікувально-профілактичних</a:t>
            </a:r>
            <a:r>
              <a:rPr lang="ru-RU" dirty="0">
                <a:effectLst/>
              </a:rPr>
              <a:t> </a:t>
            </a:r>
            <a:r>
              <a:rPr lang="ru-RU" dirty="0" err="1">
                <a:effectLst/>
              </a:rPr>
              <a:t>установ</a:t>
            </a:r>
            <a:r>
              <a:rPr lang="ru-RU" dirty="0">
                <a:effectLst/>
              </a:rPr>
              <a:t>.</a:t>
            </a:r>
          </a:p>
          <a:p>
            <a:pPr marL="0" indent="0">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7845" y="1487606"/>
            <a:ext cx="5768382" cy="4304945"/>
          </a:xfrm>
          <a:prstGeom prst="rect">
            <a:avLst/>
          </a:prstGeom>
        </p:spPr>
      </p:pic>
    </p:spTree>
    <p:extLst>
      <p:ext uri="{BB962C8B-B14F-4D97-AF65-F5344CB8AC3E}">
        <p14:creationId xmlns:p14="http://schemas.microsoft.com/office/powerpoint/2010/main" val="1549909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934" y="122832"/>
            <a:ext cx="9941942" cy="272953"/>
          </a:xfrm>
        </p:spPr>
        <p:txBody>
          <a:bodyPr>
            <a:normAutofit fontScale="90000"/>
          </a:bodyPr>
          <a:lstStyle/>
          <a:p>
            <a:endParaRPr lang="ru-RU" dirty="0"/>
          </a:p>
        </p:txBody>
      </p:sp>
      <p:sp>
        <p:nvSpPr>
          <p:cNvPr id="3" name="Объект 2"/>
          <p:cNvSpPr>
            <a:spLocks noGrp="1"/>
          </p:cNvSpPr>
          <p:nvPr>
            <p:ph idx="1"/>
          </p:nvPr>
        </p:nvSpPr>
        <p:spPr>
          <a:xfrm>
            <a:off x="1009934" y="545910"/>
            <a:ext cx="10037477" cy="6086901"/>
          </a:xfrm>
        </p:spPr>
        <p:txBody>
          <a:bodyPr>
            <a:normAutofit fontScale="92500" lnSpcReduction="20000"/>
          </a:bodyPr>
          <a:lstStyle/>
          <a:p>
            <a:r>
              <a:rPr lang="ru-RU" dirty="0" err="1">
                <a:effectLst/>
              </a:rPr>
              <a:t>Виділяють</a:t>
            </a:r>
            <a:r>
              <a:rPr lang="ru-RU" dirty="0">
                <a:effectLst/>
              </a:rPr>
              <a:t> </a:t>
            </a:r>
            <a:r>
              <a:rPr lang="ru-RU" b="1" u="sng" dirty="0" err="1">
                <a:effectLst/>
              </a:rPr>
              <a:t>п'ять</a:t>
            </a:r>
            <a:r>
              <a:rPr lang="ru-RU" b="1" u="sng" dirty="0">
                <a:effectLst/>
              </a:rPr>
              <a:t> </a:t>
            </a:r>
            <a:r>
              <a:rPr lang="ru-RU" b="1" u="sng" dirty="0" err="1">
                <a:effectLst/>
              </a:rPr>
              <a:t>груп</a:t>
            </a:r>
            <a:r>
              <a:rPr lang="ru-RU" b="1" u="sng" dirty="0">
                <a:effectLst/>
              </a:rPr>
              <a:t> </a:t>
            </a:r>
            <a:r>
              <a:rPr lang="ru-RU" b="1" u="sng" dirty="0" err="1">
                <a:effectLst/>
              </a:rPr>
              <a:t>здоров'я</a:t>
            </a:r>
            <a:r>
              <a:rPr lang="ru-RU" dirty="0">
                <a:effectLst/>
              </a:rPr>
              <a:t> </a:t>
            </a:r>
            <a:r>
              <a:rPr lang="ru-RU" dirty="0" err="1">
                <a:effectLst/>
              </a:rPr>
              <a:t>дитячого</a:t>
            </a:r>
            <a:r>
              <a:rPr lang="ru-RU" dirty="0">
                <a:effectLst/>
              </a:rPr>
              <a:t> </a:t>
            </a:r>
            <a:r>
              <a:rPr lang="ru-RU" dirty="0" err="1">
                <a:effectLst/>
              </a:rPr>
              <a:t>населення</a:t>
            </a:r>
            <a:r>
              <a:rPr lang="ru-RU" dirty="0">
                <a:effectLst/>
              </a:rPr>
              <a:t>.</a:t>
            </a:r>
          </a:p>
          <a:p>
            <a:r>
              <a:rPr lang="ru-RU" b="1" i="1" dirty="0">
                <a:effectLst/>
              </a:rPr>
              <a:t>Перша </a:t>
            </a:r>
            <a:r>
              <a:rPr lang="ru-RU" b="1" i="1" dirty="0" err="1">
                <a:effectLst/>
              </a:rPr>
              <a:t>група</a:t>
            </a:r>
            <a:r>
              <a:rPr lang="ru-RU" dirty="0">
                <a:effectLst/>
              </a:rPr>
              <a:t> – </a:t>
            </a:r>
            <a:r>
              <a:rPr lang="ru-RU" dirty="0" err="1">
                <a:effectLst/>
              </a:rPr>
              <a:t>діти</a:t>
            </a:r>
            <a:r>
              <a:rPr lang="ru-RU" dirty="0">
                <a:effectLst/>
              </a:rPr>
              <a:t>, </a:t>
            </a:r>
            <a:r>
              <a:rPr lang="ru-RU" dirty="0" err="1">
                <a:effectLst/>
              </a:rPr>
              <a:t>які</a:t>
            </a:r>
            <a:r>
              <a:rPr lang="ru-RU" dirty="0">
                <a:effectLst/>
              </a:rPr>
              <a:t> не </a:t>
            </a:r>
            <a:r>
              <a:rPr lang="ru-RU" dirty="0" err="1">
                <a:effectLst/>
              </a:rPr>
              <a:t>мають</a:t>
            </a:r>
            <a:r>
              <a:rPr lang="ru-RU" dirty="0">
                <a:effectLst/>
              </a:rPr>
              <a:t> </a:t>
            </a:r>
            <a:r>
              <a:rPr lang="ru-RU" dirty="0" err="1">
                <a:effectLst/>
              </a:rPr>
              <a:t>хронічних</a:t>
            </a:r>
            <a:r>
              <a:rPr lang="ru-RU" dirty="0">
                <a:effectLst/>
              </a:rPr>
              <a:t> </a:t>
            </a:r>
            <a:r>
              <a:rPr lang="ru-RU" dirty="0" err="1">
                <a:effectLst/>
              </a:rPr>
              <a:t>захворювань</a:t>
            </a:r>
            <a:r>
              <a:rPr lang="ru-RU" dirty="0">
                <a:effectLst/>
              </a:rPr>
              <a:t>; не </a:t>
            </a:r>
            <a:r>
              <a:rPr lang="ru-RU" dirty="0" err="1">
                <a:effectLst/>
              </a:rPr>
              <a:t>хворіли</a:t>
            </a:r>
            <a:r>
              <a:rPr lang="ru-RU" dirty="0">
                <a:effectLst/>
              </a:rPr>
              <a:t> </a:t>
            </a:r>
            <a:r>
              <a:rPr lang="ru-RU" dirty="0" err="1">
                <a:effectLst/>
              </a:rPr>
              <a:t>або</a:t>
            </a:r>
            <a:r>
              <a:rPr lang="ru-RU" dirty="0">
                <a:effectLst/>
              </a:rPr>
              <a:t> </a:t>
            </a:r>
            <a:r>
              <a:rPr lang="ru-RU" dirty="0" err="1">
                <a:effectLst/>
              </a:rPr>
              <a:t>рідко</a:t>
            </a:r>
            <a:r>
              <a:rPr lang="ru-RU" dirty="0">
                <a:effectLst/>
              </a:rPr>
              <a:t> </a:t>
            </a:r>
            <a:r>
              <a:rPr lang="ru-RU" dirty="0" err="1">
                <a:effectLst/>
              </a:rPr>
              <a:t>хворіли</a:t>
            </a:r>
            <a:r>
              <a:rPr lang="ru-RU" dirty="0">
                <a:effectLst/>
              </a:rPr>
              <a:t> за </a:t>
            </a:r>
            <a:r>
              <a:rPr lang="ru-RU" dirty="0" err="1">
                <a:effectLst/>
              </a:rPr>
              <a:t>період</a:t>
            </a:r>
            <a:r>
              <a:rPr lang="ru-RU" dirty="0">
                <a:effectLst/>
              </a:rPr>
              <a:t> </a:t>
            </a:r>
            <a:r>
              <a:rPr lang="ru-RU" dirty="0" err="1">
                <a:effectLst/>
              </a:rPr>
              <a:t>спостереження</a:t>
            </a:r>
            <a:r>
              <a:rPr lang="ru-RU" dirty="0">
                <a:effectLst/>
              </a:rPr>
              <a:t>; </a:t>
            </a:r>
            <a:r>
              <a:rPr lang="ru-RU" dirty="0" err="1">
                <a:effectLst/>
              </a:rPr>
              <a:t>мають</a:t>
            </a:r>
            <a:r>
              <a:rPr lang="ru-RU" dirty="0">
                <a:effectLst/>
              </a:rPr>
              <a:t> </a:t>
            </a:r>
            <a:r>
              <a:rPr lang="ru-RU" dirty="0" err="1">
                <a:effectLst/>
              </a:rPr>
              <a:t>нормальний</a:t>
            </a:r>
            <a:r>
              <a:rPr lang="ru-RU" dirty="0">
                <a:effectLst/>
              </a:rPr>
              <a:t>, </a:t>
            </a:r>
            <a:r>
              <a:rPr lang="ru-RU" dirty="0" err="1">
                <a:effectLst/>
              </a:rPr>
              <a:t>відповідний</a:t>
            </a:r>
            <a:r>
              <a:rPr lang="ru-RU" dirty="0">
                <a:effectLst/>
              </a:rPr>
              <a:t> </a:t>
            </a:r>
            <a:r>
              <a:rPr lang="ru-RU" dirty="0" err="1">
                <a:effectLst/>
              </a:rPr>
              <a:t>віку</a:t>
            </a:r>
            <a:r>
              <a:rPr lang="ru-RU" dirty="0">
                <a:effectLst/>
              </a:rPr>
              <a:t>, </a:t>
            </a:r>
            <a:r>
              <a:rPr lang="ru-RU" dirty="0" err="1">
                <a:effectLst/>
              </a:rPr>
              <a:t>фізичний</a:t>
            </a:r>
            <a:r>
              <a:rPr lang="ru-RU" dirty="0">
                <a:effectLst/>
              </a:rPr>
              <a:t> та </a:t>
            </a:r>
            <a:r>
              <a:rPr lang="ru-RU" dirty="0" err="1">
                <a:effectLst/>
              </a:rPr>
              <a:t>нервово-психічний</a:t>
            </a:r>
            <a:r>
              <a:rPr lang="ru-RU" dirty="0">
                <a:effectLst/>
              </a:rPr>
              <a:t> </a:t>
            </a:r>
            <a:r>
              <a:rPr lang="ru-RU" dirty="0" err="1">
                <a:effectLst/>
              </a:rPr>
              <a:t>розвиток</a:t>
            </a:r>
            <a:r>
              <a:rPr lang="ru-RU" dirty="0">
                <a:effectLst/>
              </a:rPr>
              <a:t> (практично </a:t>
            </a:r>
            <a:r>
              <a:rPr lang="ru-RU" dirty="0" err="1">
                <a:effectLst/>
              </a:rPr>
              <a:t>здорові</a:t>
            </a:r>
            <a:r>
              <a:rPr lang="ru-RU" dirty="0">
                <a:effectLst/>
              </a:rPr>
              <a:t> </a:t>
            </a:r>
            <a:r>
              <a:rPr lang="ru-RU" dirty="0" err="1">
                <a:effectLst/>
              </a:rPr>
              <a:t>діти</a:t>
            </a:r>
            <a:r>
              <a:rPr lang="ru-RU" dirty="0">
                <a:effectLst/>
              </a:rPr>
              <a:t>, без </a:t>
            </a:r>
            <a:r>
              <a:rPr lang="ru-RU" dirty="0" err="1">
                <a:effectLst/>
              </a:rPr>
              <a:t>відхилень</a:t>
            </a:r>
            <a:r>
              <a:rPr lang="ru-RU" dirty="0">
                <a:effectLst/>
              </a:rPr>
              <a:t>).</a:t>
            </a:r>
          </a:p>
          <a:p>
            <a:r>
              <a:rPr lang="ru-RU" b="1" i="1" dirty="0">
                <a:effectLst/>
              </a:rPr>
              <a:t>Друга </a:t>
            </a:r>
            <a:r>
              <a:rPr lang="ru-RU" b="1" i="1" dirty="0" err="1">
                <a:effectLst/>
              </a:rPr>
              <a:t>група</a:t>
            </a:r>
            <a:r>
              <a:rPr lang="ru-RU" dirty="0">
                <a:effectLst/>
              </a:rPr>
              <a:t> – </a:t>
            </a:r>
            <a:r>
              <a:rPr lang="ru-RU" dirty="0" err="1">
                <a:effectLst/>
              </a:rPr>
              <a:t>діти</a:t>
            </a:r>
            <a:r>
              <a:rPr lang="ru-RU" dirty="0">
                <a:effectLst/>
              </a:rPr>
              <a:t>, </a:t>
            </a:r>
            <a:r>
              <a:rPr lang="ru-RU" dirty="0" err="1">
                <a:effectLst/>
              </a:rPr>
              <a:t>які</a:t>
            </a:r>
            <a:r>
              <a:rPr lang="ru-RU" dirty="0">
                <a:effectLst/>
              </a:rPr>
              <a:t> не </a:t>
            </a:r>
            <a:r>
              <a:rPr lang="ru-RU" dirty="0" err="1">
                <a:effectLst/>
              </a:rPr>
              <a:t>страждають</a:t>
            </a:r>
            <a:r>
              <a:rPr lang="ru-RU" dirty="0">
                <a:effectLst/>
              </a:rPr>
              <a:t> </a:t>
            </a:r>
            <a:r>
              <a:rPr lang="ru-RU" dirty="0" err="1">
                <a:effectLst/>
              </a:rPr>
              <a:t>хронічними</a:t>
            </a:r>
            <a:r>
              <a:rPr lang="ru-RU" dirty="0">
                <a:effectLst/>
              </a:rPr>
              <a:t> </a:t>
            </a:r>
            <a:r>
              <a:rPr lang="ru-RU" dirty="0" err="1">
                <a:effectLst/>
              </a:rPr>
              <a:t>захворюваннями</a:t>
            </a:r>
            <a:r>
              <a:rPr lang="ru-RU" dirty="0">
                <a:effectLst/>
              </a:rPr>
              <a:t>; </a:t>
            </a:r>
            <a:r>
              <a:rPr lang="ru-RU" dirty="0" err="1">
                <a:effectLst/>
              </a:rPr>
              <a:t>мають</a:t>
            </a:r>
            <a:r>
              <a:rPr lang="ru-RU" dirty="0">
                <a:effectLst/>
              </a:rPr>
              <a:t> </a:t>
            </a:r>
            <a:r>
              <a:rPr lang="ru-RU" dirty="0" err="1">
                <a:effectLst/>
              </a:rPr>
              <a:t>деякі</a:t>
            </a:r>
            <a:r>
              <a:rPr lang="ru-RU" dirty="0">
                <a:effectLst/>
              </a:rPr>
              <a:t> </a:t>
            </a:r>
            <a:r>
              <a:rPr lang="ru-RU" dirty="0" err="1">
                <a:effectLst/>
              </a:rPr>
              <a:t>функціональні</a:t>
            </a:r>
            <a:r>
              <a:rPr lang="ru-RU" dirty="0">
                <a:effectLst/>
              </a:rPr>
              <a:t> та </a:t>
            </a:r>
            <a:r>
              <a:rPr lang="ru-RU" dirty="0" err="1">
                <a:effectLst/>
              </a:rPr>
              <a:t>морфологічні</a:t>
            </a:r>
            <a:r>
              <a:rPr lang="ru-RU" dirty="0">
                <a:effectLst/>
              </a:rPr>
              <a:t> </a:t>
            </a:r>
            <a:r>
              <a:rPr lang="ru-RU" dirty="0" err="1">
                <a:effectLst/>
              </a:rPr>
              <a:t>відхилення</a:t>
            </a:r>
            <a:r>
              <a:rPr lang="ru-RU" dirty="0">
                <a:effectLst/>
              </a:rPr>
              <a:t>; часто (4 рази на </a:t>
            </a:r>
            <a:r>
              <a:rPr lang="ru-RU" dirty="0" err="1">
                <a:effectLst/>
              </a:rPr>
              <a:t>рік</a:t>
            </a:r>
            <a:r>
              <a:rPr lang="ru-RU" dirty="0">
                <a:effectLst/>
              </a:rPr>
              <a:t> і </a:t>
            </a:r>
            <a:r>
              <a:rPr lang="ru-RU" dirty="0" err="1">
                <a:effectLst/>
              </a:rPr>
              <a:t>більше</a:t>
            </a:r>
            <a:r>
              <a:rPr lang="ru-RU" dirty="0">
                <a:effectLst/>
              </a:rPr>
              <a:t>) </a:t>
            </a:r>
            <a:r>
              <a:rPr lang="ru-RU" dirty="0" err="1">
                <a:effectLst/>
              </a:rPr>
              <a:t>або</a:t>
            </a:r>
            <a:r>
              <a:rPr lang="ru-RU" dirty="0">
                <a:effectLst/>
              </a:rPr>
              <a:t> </a:t>
            </a:r>
            <a:r>
              <a:rPr lang="ru-RU" dirty="0" err="1">
                <a:effectLst/>
              </a:rPr>
              <a:t>довготривало</a:t>
            </a:r>
            <a:r>
              <a:rPr lang="ru-RU" dirty="0">
                <a:effectLst/>
              </a:rPr>
              <a:t> (</a:t>
            </a:r>
            <a:r>
              <a:rPr lang="ru-RU" dirty="0" err="1">
                <a:effectLst/>
              </a:rPr>
              <a:t>більше</a:t>
            </a:r>
            <a:r>
              <a:rPr lang="ru-RU" dirty="0">
                <a:effectLst/>
              </a:rPr>
              <a:t> 25 </a:t>
            </a:r>
            <a:r>
              <a:rPr lang="ru-RU" dirty="0" err="1">
                <a:effectLst/>
              </a:rPr>
              <a:t>днів</a:t>
            </a:r>
            <a:r>
              <a:rPr lang="ru-RU" dirty="0">
                <a:effectLst/>
              </a:rPr>
              <a:t> по одному </a:t>
            </a:r>
            <a:r>
              <a:rPr lang="ru-RU" dirty="0" err="1">
                <a:effectLst/>
              </a:rPr>
              <a:t>захворюванню</a:t>
            </a:r>
            <a:r>
              <a:rPr lang="ru-RU" dirty="0">
                <a:effectLst/>
              </a:rPr>
              <a:t>) </a:t>
            </a:r>
            <a:r>
              <a:rPr lang="ru-RU" dirty="0" err="1">
                <a:effectLst/>
              </a:rPr>
              <a:t>хворіють</a:t>
            </a:r>
            <a:r>
              <a:rPr lang="ru-RU" dirty="0">
                <a:effectLst/>
              </a:rPr>
              <a:t> (</a:t>
            </a:r>
            <a:r>
              <a:rPr lang="ru-RU" dirty="0" err="1">
                <a:effectLst/>
              </a:rPr>
              <a:t>здорові</a:t>
            </a:r>
            <a:r>
              <a:rPr lang="ru-RU" dirty="0">
                <a:effectLst/>
              </a:rPr>
              <a:t>, з </a:t>
            </a:r>
            <a:r>
              <a:rPr lang="ru-RU" dirty="0" err="1">
                <a:effectLst/>
              </a:rPr>
              <a:t>морфологічними</a:t>
            </a:r>
            <a:r>
              <a:rPr lang="ru-RU" dirty="0">
                <a:effectLst/>
              </a:rPr>
              <a:t> </a:t>
            </a:r>
            <a:r>
              <a:rPr lang="ru-RU" dirty="0" err="1">
                <a:effectLst/>
              </a:rPr>
              <a:t>відхиленнями</a:t>
            </a:r>
            <a:r>
              <a:rPr lang="ru-RU" dirty="0">
                <a:effectLst/>
              </a:rPr>
              <a:t> та </a:t>
            </a:r>
            <a:r>
              <a:rPr lang="ru-RU" dirty="0" err="1">
                <a:effectLst/>
              </a:rPr>
              <a:t>пониженою</a:t>
            </a:r>
            <a:r>
              <a:rPr lang="ru-RU" dirty="0">
                <a:effectLst/>
              </a:rPr>
              <a:t> </a:t>
            </a:r>
            <a:r>
              <a:rPr lang="ru-RU" dirty="0" err="1">
                <a:effectLst/>
              </a:rPr>
              <a:t>опірністю</a:t>
            </a:r>
            <a:r>
              <a:rPr lang="ru-RU" dirty="0">
                <a:effectLst/>
              </a:rPr>
              <a:t>).</a:t>
            </a:r>
          </a:p>
          <a:p>
            <a:r>
              <a:rPr lang="ru-RU" b="1" i="1" dirty="0" err="1">
                <a:effectLst/>
              </a:rPr>
              <a:t>Третя</a:t>
            </a:r>
            <a:r>
              <a:rPr lang="ru-RU" b="1" i="1" dirty="0">
                <a:effectLst/>
              </a:rPr>
              <a:t> </a:t>
            </a:r>
            <a:r>
              <a:rPr lang="ru-RU" b="1" dirty="0" err="1">
                <a:effectLst/>
              </a:rPr>
              <a:t>група</a:t>
            </a:r>
            <a:r>
              <a:rPr lang="ru-RU" dirty="0">
                <a:effectLst/>
              </a:rPr>
              <a:t> – </a:t>
            </a:r>
            <a:r>
              <a:rPr lang="ru-RU" dirty="0" err="1">
                <a:effectLst/>
              </a:rPr>
              <a:t>діти</a:t>
            </a:r>
            <a:r>
              <a:rPr lang="ru-RU" dirty="0">
                <a:effectLst/>
              </a:rPr>
              <a:t>, </a:t>
            </a:r>
            <a:r>
              <a:rPr lang="ru-RU" dirty="0" err="1">
                <a:effectLst/>
              </a:rPr>
              <a:t>які</a:t>
            </a:r>
            <a:r>
              <a:rPr lang="ru-RU" dirty="0">
                <a:effectLst/>
              </a:rPr>
              <a:t> </a:t>
            </a:r>
            <a:r>
              <a:rPr lang="ru-RU" dirty="0" err="1">
                <a:effectLst/>
              </a:rPr>
              <a:t>мають</a:t>
            </a:r>
            <a:r>
              <a:rPr lang="ru-RU" dirty="0">
                <a:effectLst/>
              </a:rPr>
              <a:t> </a:t>
            </a:r>
            <a:r>
              <a:rPr lang="ru-RU" dirty="0" err="1">
                <a:effectLst/>
              </a:rPr>
              <a:t>хронічні</a:t>
            </a:r>
            <a:r>
              <a:rPr lang="ru-RU" dirty="0">
                <a:effectLst/>
              </a:rPr>
              <a:t> </a:t>
            </a:r>
            <a:r>
              <a:rPr lang="ru-RU" dirty="0" err="1">
                <a:effectLst/>
              </a:rPr>
              <a:t>захворювання</a:t>
            </a:r>
            <a:r>
              <a:rPr lang="ru-RU" dirty="0">
                <a:effectLst/>
              </a:rPr>
              <a:t> </a:t>
            </a:r>
            <a:r>
              <a:rPr lang="ru-RU" dirty="0" err="1">
                <a:effectLst/>
              </a:rPr>
              <a:t>або</a:t>
            </a:r>
            <a:r>
              <a:rPr lang="ru-RU" dirty="0">
                <a:effectLst/>
              </a:rPr>
              <a:t> з </a:t>
            </a:r>
            <a:r>
              <a:rPr lang="ru-RU" dirty="0" err="1">
                <a:effectLst/>
              </a:rPr>
              <a:t>вродженою</a:t>
            </a:r>
            <a:r>
              <a:rPr lang="ru-RU" dirty="0">
                <a:effectLst/>
              </a:rPr>
              <a:t> </a:t>
            </a:r>
            <a:r>
              <a:rPr lang="ru-RU" dirty="0" err="1">
                <a:effectLst/>
              </a:rPr>
              <a:t>патологією</a:t>
            </a:r>
            <a:r>
              <a:rPr lang="ru-RU" dirty="0">
                <a:effectLst/>
              </a:rPr>
              <a:t> в </a:t>
            </a:r>
            <a:r>
              <a:rPr lang="ru-RU" dirty="0" err="1">
                <a:effectLst/>
              </a:rPr>
              <a:t>стадії</a:t>
            </a:r>
            <a:r>
              <a:rPr lang="ru-RU" dirty="0">
                <a:effectLst/>
              </a:rPr>
              <a:t> </a:t>
            </a:r>
            <a:r>
              <a:rPr lang="ru-RU" dirty="0" err="1">
                <a:effectLst/>
              </a:rPr>
              <a:t>компенсації</a:t>
            </a:r>
            <a:r>
              <a:rPr lang="ru-RU" dirty="0">
                <a:effectLst/>
              </a:rPr>
              <a:t>, з не </a:t>
            </a:r>
            <a:r>
              <a:rPr lang="ru-RU" dirty="0" err="1">
                <a:effectLst/>
              </a:rPr>
              <a:t>частими</a:t>
            </a:r>
            <a:r>
              <a:rPr lang="ru-RU" dirty="0">
                <a:effectLst/>
              </a:rPr>
              <a:t> і не </a:t>
            </a:r>
            <a:r>
              <a:rPr lang="ru-RU" dirty="0" err="1">
                <a:effectLst/>
              </a:rPr>
              <a:t>важко</a:t>
            </a:r>
            <a:r>
              <a:rPr lang="ru-RU" dirty="0">
                <a:effectLst/>
              </a:rPr>
              <a:t> </a:t>
            </a:r>
            <a:r>
              <a:rPr lang="ru-RU" dirty="0" err="1">
                <a:effectLst/>
              </a:rPr>
              <a:t>протікаючими</a:t>
            </a:r>
            <a:r>
              <a:rPr lang="ru-RU" dirty="0">
                <a:effectLst/>
              </a:rPr>
              <a:t> </a:t>
            </a:r>
            <a:r>
              <a:rPr lang="ru-RU" dirty="0" err="1">
                <a:effectLst/>
              </a:rPr>
              <a:t>загостреннями</a:t>
            </a:r>
            <a:r>
              <a:rPr lang="ru-RU" dirty="0">
                <a:effectLst/>
              </a:rPr>
              <a:t> </a:t>
            </a:r>
            <a:r>
              <a:rPr lang="ru-RU" dirty="0" err="1">
                <a:effectLst/>
              </a:rPr>
              <a:t>хронічного</a:t>
            </a:r>
            <a:r>
              <a:rPr lang="ru-RU" dirty="0">
                <a:effectLst/>
              </a:rPr>
              <a:t> </a:t>
            </a:r>
            <a:r>
              <a:rPr lang="ru-RU" dirty="0" err="1">
                <a:effectLst/>
              </a:rPr>
              <a:t>захворювання</a:t>
            </a:r>
            <a:r>
              <a:rPr lang="ru-RU" dirty="0">
                <a:effectLst/>
              </a:rPr>
              <a:t>, без </a:t>
            </a:r>
            <a:r>
              <a:rPr lang="ru-RU" dirty="0" err="1">
                <a:effectLst/>
              </a:rPr>
              <a:t>вираженого</a:t>
            </a:r>
            <a:r>
              <a:rPr lang="ru-RU" dirty="0">
                <a:effectLst/>
              </a:rPr>
              <a:t> </a:t>
            </a:r>
            <a:r>
              <a:rPr lang="ru-RU" dirty="0" err="1">
                <a:effectLst/>
              </a:rPr>
              <a:t>порушення</a:t>
            </a:r>
            <a:r>
              <a:rPr lang="ru-RU" dirty="0">
                <a:effectLst/>
              </a:rPr>
              <a:t> </a:t>
            </a:r>
            <a:r>
              <a:rPr lang="ru-RU" dirty="0" err="1">
                <a:effectLst/>
              </a:rPr>
              <a:t>загального</a:t>
            </a:r>
            <a:r>
              <a:rPr lang="ru-RU" dirty="0">
                <a:effectLst/>
              </a:rPr>
              <a:t> стану і </a:t>
            </a:r>
            <a:r>
              <a:rPr lang="ru-RU" dirty="0" err="1">
                <a:effectLst/>
              </a:rPr>
              <a:t>самопочуття</a:t>
            </a:r>
            <a:r>
              <a:rPr lang="ru-RU" dirty="0">
                <a:effectLst/>
              </a:rPr>
              <a:t> (</a:t>
            </a:r>
            <a:r>
              <a:rPr lang="ru-RU" dirty="0" err="1">
                <a:effectLst/>
              </a:rPr>
              <a:t>хворі</a:t>
            </a:r>
            <a:r>
              <a:rPr lang="ru-RU" dirty="0">
                <a:effectLst/>
              </a:rPr>
              <a:t> в </a:t>
            </a:r>
            <a:r>
              <a:rPr lang="ru-RU" dirty="0" err="1">
                <a:effectLst/>
              </a:rPr>
              <a:t>стані</a:t>
            </a:r>
            <a:r>
              <a:rPr lang="ru-RU" dirty="0">
                <a:effectLst/>
              </a:rPr>
              <a:t> </a:t>
            </a:r>
            <a:r>
              <a:rPr lang="ru-RU" dirty="0" err="1">
                <a:effectLst/>
              </a:rPr>
              <a:t>компенсації</a:t>
            </a:r>
            <a:r>
              <a:rPr lang="ru-RU" dirty="0">
                <a:effectLst/>
              </a:rPr>
              <a:t>).</a:t>
            </a:r>
          </a:p>
          <a:p>
            <a:r>
              <a:rPr lang="ru-RU" b="1" i="1" dirty="0" err="1">
                <a:effectLst/>
              </a:rPr>
              <a:t>Четверта</a:t>
            </a:r>
            <a:r>
              <a:rPr lang="ru-RU" b="1" i="1" dirty="0">
                <a:effectLst/>
              </a:rPr>
              <a:t> </a:t>
            </a:r>
            <a:r>
              <a:rPr lang="ru-RU" b="1" i="1" dirty="0" err="1">
                <a:effectLst/>
              </a:rPr>
              <a:t>група</a:t>
            </a:r>
            <a:r>
              <a:rPr lang="ru-RU" dirty="0">
                <a:effectLst/>
              </a:rPr>
              <a:t> – </a:t>
            </a:r>
            <a:r>
              <a:rPr lang="ru-RU" dirty="0" err="1">
                <a:effectLst/>
              </a:rPr>
              <a:t>діти</a:t>
            </a:r>
            <a:r>
              <a:rPr lang="ru-RU" dirty="0">
                <a:effectLst/>
              </a:rPr>
              <a:t> з </a:t>
            </a:r>
            <a:r>
              <a:rPr lang="ru-RU" dirty="0" err="1">
                <a:effectLst/>
              </a:rPr>
              <a:t>хронічними</a:t>
            </a:r>
            <a:r>
              <a:rPr lang="ru-RU" dirty="0">
                <a:effectLst/>
              </a:rPr>
              <a:t> </a:t>
            </a:r>
            <a:r>
              <a:rPr lang="ru-RU" dirty="0" err="1">
                <a:effectLst/>
              </a:rPr>
              <a:t>захворюваннями</a:t>
            </a:r>
            <a:r>
              <a:rPr lang="ru-RU" dirty="0">
                <a:effectLst/>
              </a:rPr>
              <a:t>, </a:t>
            </a:r>
            <a:r>
              <a:rPr lang="ru-RU" dirty="0" err="1">
                <a:effectLst/>
              </a:rPr>
              <a:t>вродженими</a:t>
            </a:r>
            <a:r>
              <a:rPr lang="ru-RU" dirty="0">
                <a:effectLst/>
              </a:rPr>
              <a:t> </a:t>
            </a:r>
            <a:r>
              <a:rPr lang="ru-RU" dirty="0" err="1">
                <a:effectLst/>
              </a:rPr>
              <a:t>вадами</a:t>
            </a:r>
            <a:r>
              <a:rPr lang="ru-RU" dirty="0">
                <a:effectLst/>
              </a:rPr>
              <a:t> </a:t>
            </a:r>
            <a:r>
              <a:rPr lang="ru-RU" dirty="0" err="1">
                <a:effectLst/>
              </a:rPr>
              <a:t>розвитку</a:t>
            </a:r>
            <a:r>
              <a:rPr lang="ru-RU" dirty="0">
                <a:effectLst/>
              </a:rPr>
              <a:t> в </a:t>
            </a:r>
            <a:r>
              <a:rPr lang="ru-RU" dirty="0" err="1">
                <a:effectLst/>
              </a:rPr>
              <a:t>стані</a:t>
            </a:r>
            <a:r>
              <a:rPr lang="ru-RU" dirty="0">
                <a:effectLst/>
              </a:rPr>
              <a:t> </a:t>
            </a:r>
            <a:r>
              <a:rPr lang="ru-RU" dirty="0" err="1">
                <a:effectLst/>
              </a:rPr>
              <a:t>субкомпенсації</a:t>
            </a:r>
            <a:r>
              <a:rPr lang="ru-RU" dirty="0">
                <a:effectLst/>
              </a:rPr>
              <a:t>, з </a:t>
            </a:r>
            <a:r>
              <a:rPr lang="ru-RU" dirty="0" err="1">
                <a:effectLst/>
              </a:rPr>
              <a:t>порушеннями</a:t>
            </a:r>
            <a:r>
              <a:rPr lang="ru-RU" dirty="0">
                <a:effectLst/>
              </a:rPr>
              <a:t> </a:t>
            </a:r>
            <a:r>
              <a:rPr lang="ru-RU" dirty="0" err="1">
                <a:effectLst/>
              </a:rPr>
              <a:t>загального</a:t>
            </a:r>
            <a:r>
              <a:rPr lang="ru-RU" dirty="0">
                <a:effectLst/>
              </a:rPr>
              <a:t> стану та </a:t>
            </a:r>
            <a:r>
              <a:rPr lang="ru-RU" dirty="0" err="1">
                <a:effectLst/>
              </a:rPr>
              <a:t>самопочуття</a:t>
            </a:r>
            <a:r>
              <a:rPr lang="ru-RU" dirty="0">
                <a:effectLst/>
              </a:rPr>
              <a:t> </a:t>
            </a:r>
            <a:r>
              <a:rPr lang="ru-RU" dirty="0" err="1">
                <a:effectLst/>
              </a:rPr>
              <a:t>після</a:t>
            </a:r>
            <a:r>
              <a:rPr lang="ru-RU" dirty="0">
                <a:effectLst/>
              </a:rPr>
              <a:t> </a:t>
            </a:r>
            <a:r>
              <a:rPr lang="ru-RU" dirty="0" err="1">
                <a:effectLst/>
              </a:rPr>
              <a:t>загострення</a:t>
            </a:r>
            <a:r>
              <a:rPr lang="ru-RU" dirty="0">
                <a:effectLst/>
              </a:rPr>
              <a:t>, </a:t>
            </a:r>
            <a:r>
              <a:rPr lang="ru-RU" dirty="0" err="1">
                <a:effectLst/>
              </a:rPr>
              <a:t>із</a:t>
            </a:r>
            <a:r>
              <a:rPr lang="ru-RU" dirty="0">
                <a:effectLst/>
              </a:rPr>
              <a:t> </a:t>
            </a:r>
            <a:r>
              <a:rPr lang="ru-RU" dirty="0" err="1">
                <a:effectLst/>
              </a:rPr>
              <a:t>затяжним</a:t>
            </a:r>
            <a:r>
              <a:rPr lang="ru-RU" dirty="0">
                <a:effectLst/>
              </a:rPr>
              <a:t> </a:t>
            </a:r>
            <a:r>
              <a:rPr lang="ru-RU" dirty="0" err="1">
                <a:effectLst/>
              </a:rPr>
              <a:t>періодом</a:t>
            </a:r>
            <a:r>
              <a:rPr lang="ru-RU" dirty="0">
                <a:effectLst/>
              </a:rPr>
              <a:t> </a:t>
            </a:r>
            <a:r>
              <a:rPr lang="ru-RU" dirty="0" err="1">
                <a:effectLst/>
              </a:rPr>
              <a:t>реконвалесценції</a:t>
            </a:r>
            <a:r>
              <a:rPr lang="ru-RU" dirty="0">
                <a:effectLst/>
              </a:rPr>
              <a:t> </a:t>
            </a:r>
            <a:r>
              <a:rPr lang="ru-RU" dirty="0" err="1">
                <a:effectLst/>
              </a:rPr>
              <a:t>після</a:t>
            </a:r>
            <a:r>
              <a:rPr lang="ru-RU" dirty="0">
                <a:effectLst/>
              </a:rPr>
              <a:t> </a:t>
            </a:r>
            <a:r>
              <a:rPr lang="ru-RU" dirty="0" err="1">
                <a:effectLst/>
              </a:rPr>
              <a:t>гострих</a:t>
            </a:r>
            <a:r>
              <a:rPr lang="ru-RU" dirty="0">
                <a:effectLst/>
              </a:rPr>
              <a:t> </a:t>
            </a:r>
            <a:r>
              <a:rPr lang="ru-RU" dirty="0" err="1">
                <a:effectLst/>
              </a:rPr>
              <a:t>захворювань</a:t>
            </a:r>
            <a:r>
              <a:rPr lang="ru-RU" dirty="0">
                <a:effectLst/>
              </a:rPr>
              <a:t> (</a:t>
            </a:r>
            <a:r>
              <a:rPr lang="ru-RU" dirty="0" err="1">
                <a:effectLst/>
              </a:rPr>
              <a:t>хворі</a:t>
            </a:r>
            <a:r>
              <a:rPr lang="ru-RU" dirty="0">
                <a:effectLst/>
              </a:rPr>
              <a:t> в </a:t>
            </a:r>
            <a:r>
              <a:rPr lang="ru-RU" dirty="0" err="1">
                <a:effectLst/>
              </a:rPr>
              <a:t>стані</a:t>
            </a:r>
            <a:r>
              <a:rPr lang="ru-RU" dirty="0">
                <a:effectLst/>
              </a:rPr>
              <a:t> </a:t>
            </a:r>
            <a:r>
              <a:rPr lang="ru-RU" dirty="0" err="1">
                <a:effectLst/>
              </a:rPr>
              <a:t>субкомпенсації</a:t>
            </a:r>
            <a:r>
              <a:rPr lang="ru-RU" dirty="0">
                <a:effectLst/>
              </a:rPr>
              <a:t>).</a:t>
            </a:r>
          </a:p>
          <a:p>
            <a:r>
              <a:rPr lang="ru-RU" b="1" i="1" dirty="0" err="1">
                <a:effectLst/>
              </a:rPr>
              <a:t>П'ята</a:t>
            </a:r>
            <a:r>
              <a:rPr lang="ru-RU" b="1" i="1" dirty="0">
                <a:effectLst/>
              </a:rPr>
              <a:t> </a:t>
            </a:r>
            <a:r>
              <a:rPr lang="ru-RU" b="1" i="1" dirty="0" err="1">
                <a:effectLst/>
              </a:rPr>
              <a:t>група</a:t>
            </a:r>
            <a:r>
              <a:rPr lang="ru-RU" dirty="0">
                <a:effectLst/>
              </a:rPr>
              <a:t> – </a:t>
            </a:r>
            <a:r>
              <a:rPr lang="ru-RU" dirty="0" err="1">
                <a:effectLst/>
              </a:rPr>
              <a:t>діти</a:t>
            </a:r>
            <a:r>
              <a:rPr lang="ru-RU" dirty="0">
                <a:effectLst/>
              </a:rPr>
              <a:t> з </a:t>
            </a:r>
            <a:r>
              <a:rPr lang="ru-RU" dirty="0" err="1">
                <a:effectLst/>
              </a:rPr>
              <a:t>важкими</a:t>
            </a:r>
            <a:r>
              <a:rPr lang="ru-RU" dirty="0">
                <a:effectLst/>
              </a:rPr>
              <a:t> </a:t>
            </a:r>
            <a:r>
              <a:rPr lang="ru-RU" dirty="0" err="1">
                <a:effectLst/>
              </a:rPr>
              <a:t>хронічними</a:t>
            </a:r>
            <a:r>
              <a:rPr lang="ru-RU" dirty="0">
                <a:effectLst/>
              </a:rPr>
              <a:t> </a:t>
            </a:r>
            <a:r>
              <a:rPr lang="ru-RU" dirty="0" err="1">
                <a:effectLst/>
              </a:rPr>
              <a:t>захворюваннями</a:t>
            </a:r>
            <a:r>
              <a:rPr lang="ru-RU" dirty="0">
                <a:effectLst/>
              </a:rPr>
              <a:t> в </a:t>
            </a:r>
            <a:r>
              <a:rPr lang="ru-RU" dirty="0" err="1">
                <a:effectLst/>
              </a:rPr>
              <a:t>стадії</a:t>
            </a:r>
            <a:r>
              <a:rPr lang="ru-RU" dirty="0">
                <a:effectLst/>
              </a:rPr>
              <a:t> </a:t>
            </a:r>
            <a:r>
              <a:rPr lang="ru-RU" dirty="0" err="1">
                <a:effectLst/>
              </a:rPr>
              <a:t>декомпенсації</a:t>
            </a:r>
            <a:r>
              <a:rPr lang="ru-RU" dirty="0">
                <a:effectLst/>
              </a:rPr>
              <a:t>, </a:t>
            </a:r>
            <a:r>
              <a:rPr lang="ru-RU" dirty="0" err="1">
                <a:effectLst/>
              </a:rPr>
              <a:t>зі</a:t>
            </a:r>
            <a:r>
              <a:rPr lang="ru-RU" dirty="0">
                <a:effectLst/>
              </a:rPr>
              <a:t> </a:t>
            </a:r>
            <a:r>
              <a:rPr lang="ru-RU" dirty="0" err="1">
                <a:effectLst/>
              </a:rPr>
              <a:t>значним</a:t>
            </a:r>
            <a:r>
              <a:rPr lang="ru-RU" dirty="0">
                <a:effectLst/>
              </a:rPr>
              <a:t> </a:t>
            </a:r>
            <a:r>
              <a:rPr lang="ru-RU" dirty="0" err="1">
                <a:effectLst/>
              </a:rPr>
              <a:t>зниженням</a:t>
            </a:r>
            <a:r>
              <a:rPr lang="ru-RU" dirty="0">
                <a:effectLst/>
              </a:rPr>
              <a:t> </a:t>
            </a:r>
            <a:r>
              <a:rPr lang="ru-RU" dirty="0" err="1">
                <a:effectLst/>
              </a:rPr>
              <a:t>функціональних</a:t>
            </a:r>
            <a:r>
              <a:rPr lang="ru-RU" dirty="0">
                <a:effectLst/>
              </a:rPr>
              <a:t> </a:t>
            </a:r>
            <a:r>
              <a:rPr lang="ru-RU" dirty="0" err="1">
                <a:effectLst/>
              </a:rPr>
              <a:t>можливостей</a:t>
            </a:r>
            <a:r>
              <a:rPr lang="ru-RU" dirty="0">
                <a:effectLst/>
              </a:rPr>
              <a:t> (</a:t>
            </a:r>
            <a:r>
              <a:rPr lang="ru-RU" dirty="0" err="1">
                <a:effectLst/>
              </a:rPr>
              <a:t>хворі</a:t>
            </a:r>
            <a:r>
              <a:rPr lang="ru-RU" dirty="0">
                <a:effectLst/>
              </a:rPr>
              <a:t> в </a:t>
            </a:r>
            <a:r>
              <a:rPr lang="ru-RU" dirty="0" err="1">
                <a:effectLst/>
              </a:rPr>
              <a:t>стані</a:t>
            </a:r>
            <a:r>
              <a:rPr lang="ru-RU" dirty="0">
                <a:effectLst/>
              </a:rPr>
              <a:t> </a:t>
            </a:r>
            <a:r>
              <a:rPr lang="ru-RU" dirty="0" err="1">
                <a:effectLst/>
              </a:rPr>
              <a:t>декомпенсації</a:t>
            </a:r>
            <a:r>
              <a:rPr lang="ru-RU" dirty="0">
                <a:effectLst/>
              </a:rPr>
              <a:t>). В основному, </a:t>
            </a:r>
            <a:r>
              <a:rPr lang="ru-RU" dirty="0" err="1">
                <a:effectLst/>
              </a:rPr>
              <a:t>такі</a:t>
            </a:r>
            <a:r>
              <a:rPr lang="ru-RU" dirty="0">
                <a:effectLst/>
              </a:rPr>
              <a:t> </a:t>
            </a:r>
            <a:r>
              <a:rPr lang="ru-RU" dirty="0" err="1">
                <a:effectLst/>
              </a:rPr>
              <a:t>діти</a:t>
            </a:r>
            <a:r>
              <a:rPr lang="ru-RU" dirty="0">
                <a:effectLst/>
              </a:rPr>
              <a:t> </a:t>
            </a:r>
            <a:r>
              <a:rPr lang="ru-RU" dirty="0" err="1">
                <a:effectLst/>
              </a:rPr>
              <a:t>потребують</a:t>
            </a:r>
            <a:r>
              <a:rPr lang="ru-RU" dirty="0">
                <a:effectLst/>
              </a:rPr>
              <a:t> </a:t>
            </a:r>
            <a:r>
              <a:rPr lang="ru-RU" dirty="0" err="1">
                <a:effectLst/>
              </a:rPr>
              <a:t>постійної</a:t>
            </a:r>
            <a:r>
              <a:rPr lang="ru-RU" dirty="0">
                <a:effectLst/>
              </a:rPr>
              <a:t> </a:t>
            </a:r>
            <a:r>
              <a:rPr lang="ru-RU" dirty="0" err="1">
                <a:effectLst/>
              </a:rPr>
              <a:t>сторонньої</a:t>
            </a:r>
            <a:r>
              <a:rPr lang="ru-RU" dirty="0">
                <a:effectLst/>
              </a:rPr>
              <a:t> </a:t>
            </a:r>
            <a:r>
              <a:rPr lang="ru-RU" dirty="0" err="1">
                <a:effectLst/>
              </a:rPr>
              <a:t>допомоги</a:t>
            </a:r>
            <a:r>
              <a:rPr lang="ru-RU" dirty="0">
                <a:effectLst/>
              </a:rPr>
              <a:t> та догляду.</a:t>
            </a:r>
          </a:p>
          <a:p>
            <a:r>
              <a:rPr lang="ru-RU" dirty="0">
                <a:effectLst/>
              </a:rPr>
              <a:t>У </a:t>
            </a:r>
            <a:r>
              <a:rPr lang="ru-RU" dirty="0" err="1">
                <a:effectLst/>
              </a:rPr>
              <a:t>залежності</a:t>
            </a:r>
            <a:r>
              <a:rPr lang="ru-RU" dirty="0">
                <a:effectLst/>
              </a:rPr>
              <a:t> </a:t>
            </a:r>
            <a:r>
              <a:rPr lang="ru-RU" dirty="0" err="1">
                <a:effectLst/>
              </a:rPr>
              <a:t>від</a:t>
            </a:r>
            <a:r>
              <a:rPr lang="ru-RU" dirty="0">
                <a:effectLst/>
              </a:rPr>
              <a:t> </a:t>
            </a:r>
            <a:r>
              <a:rPr lang="ru-RU" dirty="0" err="1">
                <a:effectLst/>
              </a:rPr>
              <a:t>групи</a:t>
            </a:r>
            <a:r>
              <a:rPr lang="ru-RU" dirty="0">
                <a:effectLst/>
              </a:rPr>
              <a:t> </a:t>
            </a:r>
            <a:r>
              <a:rPr lang="ru-RU" dirty="0" err="1">
                <a:effectLst/>
              </a:rPr>
              <a:t>здоров'я</a:t>
            </a:r>
            <a:r>
              <a:rPr lang="ru-RU" dirty="0">
                <a:effectLst/>
              </a:rPr>
              <a:t>, </a:t>
            </a:r>
            <a:r>
              <a:rPr lang="ru-RU" dirty="0" err="1">
                <a:effectLst/>
              </a:rPr>
              <a:t>діти</a:t>
            </a:r>
            <a:r>
              <a:rPr lang="ru-RU" dirty="0">
                <a:effectLst/>
              </a:rPr>
              <a:t> та </a:t>
            </a:r>
            <a:r>
              <a:rPr lang="ru-RU" dirty="0" err="1">
                <a:effectLst/>
              </a:rPr>
              <a:t>підлітки</a:t>
            </a:r>
            <a:r>
              <a:rPr lang="ru-RU" dirty="0">
                <a:effectLst/>
              </a:rPr>
              <a:t> </a:t>
            </a:r>
            <a:r>
              <a:rPr lang="ru-RU" dirty="0" err="1">
                <a:effectLst/>
              </a:rPr>
              <a:t>потребують</a:t>
            </a:r>
            <a:r>
              <a:rPr lang="ru-RU" dirty="0">
                <a:effectLst/>
              </a:rPr>
              <a:t> </a:t>
            </a:r>
            <a:r>
              <a:rPr lang="ru-RU" dirty="0" err="1">
                <a:effectLst/>
              </a:rPr>
              <a:t>диференційованого</a:t>
            </a:r>
            <a:r>
              <a:rPr lang="ru-RU" dirty="0">
                <a:effectLst/>
              </a:rPr>
              <a:t> </a:t>
            </a:r>
            <a:r>
              <a:rPr lang="ru-RU" dirty="0" err="1">
                <a:effectLst/>
              </a:rPr>
              <a:t>підходу</a:t>
            </a:r>
            <a:r>
              <a:rPr lang="ru-RU" dirty="0">
                <a:effectLst/>
              </a:rPr>
              <a:t> при </a:t>
            </a:r>
            <a:r>
              <a:rPr lang="ru-RU" dirty="0" err="1">
                <a:effectLst/>
              </a:rPr>
              <a:t>розробці</a:t>
            </a:r>
            <a:r>
              <a:rPr lang="ru-RU" dirty="0">
                <a:effectLst/>
              </a:rPr>
              <a:t> комплексу </a:t>
            </a:r>
            <a:r>
              <a:rPr lang="ru-RU" dirty="0" err="1">
                <a:effectLst/>
              </a:rPr>
              <a:t>лікувально</a:t>
            </a:r>
            <a:r>
              <a:rPr lang="ru-RU" dirty="0">
                <a:effectLst/>
              </a:rPr>
              <a:t>- </a:t>
            </a:r>
            <a:r>
              <a:rPr lang="ru-RU" dirty="0" err="1">
                <a:effectLst/>
              </a:rPr>
              <a:t>профілактичних</a:t>
            </a:r>
            <a:r>
              <a:rPr lang="ru-RU" dirty="0">
                <a:effectLst/>
              </a:rPr>
              <a:t> </a:t>
            </a:r>
            <a:r>
              <a:rPr lang="ru-RU" dirty="0" err="1">
                <a:effectLst/>
              </a:rPr>
              <a:t>заходів</a:t>
            </a:r>
            <a:r>
              <a:rPr lang="ru-RU" dirty="0">
                <a:effectLst/>
              </a:rPr>
              <a:t>.</a:t>
            </a:r>
          </a:p>
          <a:p>
            <a:endParaRPr lang="ru-RU" dirty="0"/>
          </a:p>
        </p:txBody>
      </p:sp>
    </p:spTree>
    <p:extLst>
      <p:ext uri="{BB962C8B-B14F-4D97-AF65-F5344CB8AC3E}">
        <p14:creationId xmlns:p14="http://schemas.microsoft.com/office/powerpoint/2010/main" val="694501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332096"/>
          </a:xfrm>
        </p:spPr>
        <p:txBody>
          <a:bodyPr>
            <a:normAutofit fontScale="90000"/>
          </a:bodyPr>
          <a:lstStyle/>
          <a:p>
            <a:endParaRPr lang="ru-RU" dirty="0"/>
          </a:p>
        </p:txBody>
      </p:sp>
      <p:sp>
        <p:nvSpPr>
          <p:cNvPr id="3" name="Объект 2"/>
          <p:cNvSpPr>
            <a:spLocks noGrp="1"/>
          </p:cNvSpPr>
          <p:nvPr>
            <p:ph idx="1"/>
          </p:nvPr>
        </p:nvSpPr>
        <p:spPr>
          <a:xfrm>
            <a:off x="1141413" y="1160061"/>
            <a:ext cx="9905998" cy="4631140"/>
          </a:xfrm>
        </p:spPr>
        <p:txBody>
          <a:bodyPr>
            <a:normAutofit fontScale="92500" lnSpcReduction="10000"/>
          </a:bodyPr>
          <a:lstStyle/>
          <a:p>
            <a:r>
              <a:rPr lang="ru-RU" dirty="0" err="1"/>
              <a:t>Зі</a:t>
            </a:r>
            <a:r>
              <a:rPr lang="ru-RU" dirty="0"/>
              <a:t> способом </a:t>
            </a:r>
            <a:r>
              <a:rPr lang="ru-RU" dirty="0" err="1"/>
              <a:t>життя</a:t>
            </a:r>
            <a:r>
              <a:rPr lang="ru-RU" dirty="0"/>
              <a:t> </a:t>
            </a:r>
            <a:r>
              <a:rPr lang="ru-RU" dirty="0" err="1"/>
              <a:t>тісно</a:t>
            </a:r>
            <a:r>
              <a:rPr lang="ru-RU" dirty="0"/>
              <a:t> </a:t>
            </a:r>
            <a:r>
              <a:rPr lang="ru-RU" dirty="0" err="1"/>
              <a:t>пов’язані</a:t>
            </a:r>
            <a:r>
              <a:rPr lang="ru-RU" dirty="0"/>
              <a:t> </a:t>
            </a:r>
            <a:r>
              <a:rPr lang="ru-RU" dirty="0" err="1"/>
              <a:t>рівень</a:t>
            </a:r>
            <a:r>
              <a:rPr lang="ru-RU" dirty="0"/>
              <a:t>, </a:t>
            </a:r>
            <a:r>
              <a:rPr lang="ru-RU" dirty="0" err="1"/>
              <a:t>якість</a:t>
            </a:r>
            <a:r>
              <a:rPr lang="ru-RU" dirty="0"/>
              <a:t> і уклад </a:t>
            </a:r>
            <a:r>
              <a:rPr lang="ru-RU" dirty="0" err="1"/>
              <a:t>життя</a:t>
            </a:r>
            <a:r>
              <a:rPr lang="ru-RU" dirty="0"/>
              <a:t> </a:t>
            </a:r>
            <a:r>
              <a:rPr lang="ru-RU" dirty="0" err="1"/>
              <a:t>сім’ї</a:t>
            </a:r>
            <a:r>
              <a:rPr lang="ru-RU" dirty="0"/>
              <a:t>, у </a:t>
            </a:r>
            <a:r>
              <a:rPr lang="ru-RU" dirty="0" err="1"/>
              <a:t>якій</a:t>
            </a:r>
            <a:r>
              <a:rPr lang="ru-RU" dirty="0"/>
              <a:t> </a:t>
            </a:r>
            <a:r>
              <a:rPr lang="ru-RU" dirty="0" err="1"/>
              <a:t>виховуються</a:t>
            </a:r>
            <a:r>
              <a:rPr lang="ru-RU" dirty="0"/>
              <a:t> </a:t>
            </a:r>
            <a:r>
              <a:rPr lang="ru-RU" dirty="0" err="1"/>
              <a:t>діти</a:t>
            </a:r>
            <a:r>
              <a:rPr lang="ru-RU" dirty="0"/>
              <a:t>. </a:t>
            </a:r>
            <a:r>
              <a:rPr lang="ru-RU" dirty="0" err="1"/>
              <a:t>Психологічний</a:t>
            </a:r>
            <a:r>
              <a:rPr lang="ru-RU" dirty="0"/>
              <a:t> </a:t>
            </a:r>
            <a:r>
              <a:rPr lang="ru-RU" dirty="0" err="1"/>
              <a:t>клімат</a:t>
            </a:r>
            <a:r>
              <a:rPr lang="ru-RU" dirty="0"/>
              <a:t> у </a:t>
            </a:r>
            <a:r>
              <a:rPr lang="ru-RU" dirty="0" err="1"/>
              <a:t>сім’ї</a:t>
            </a:r>
            <a:r>
              <a:rPr lang="ru-RU" dirty="0"/>
              <a:t>, </a:t>
            </a:r>
            <a:r>
              <a:rPr lang="ru-RU" dirty="0" err="1"/>
              <a:t>відсутність</a:t>
            </a:r>
            <a:r>
              <a:rPr lang="ru-RU" dirty="0"/>
              <a:t> </a:t>
            </a:r>
            <a:r>
              <a:rPr lang="ru-RU" dirty="0" err="1"/>
              <a:t>або</a:t>
            </a:r>
            <a:r>
              <a:rPr lang="ru-RU" dirty="0"/>
              <a:t> </a:t>
            </a:r>
            <a:r>
              <a:rPr lang="ru-RU" dirty="0" err="1"/>
              <a:t>наявність</a:t>
            </a:r>
            <a:r>
              <a:rPr lang="ru-RU" dirty="0"/>
              <a:t> </a:t>
            </a:r>
            <a:r>
              <a:rPr lang="ru-RU" dirty="0" err="1"/>
              <a:t>шкідливих</a:t>
            </a:r>
            <a:r>
              <a:rPr lang="ru-RU" dirty="0"/>
              <a:t> </a:t>
            </a:r>
            <a:r>
              <a:rPr lang="ru-RU" dirty="0" err="1"/>
              <a:t>звичок</a:t>
            </a:r>
            <a:r>
              <a:rPr lang="ru-RU" dirty="0"/>
              <a:t> у </a:t>
            </a:r>
            <a:r>
              <a:rPr lang="ru-RU" dirty="0" err="1"/>
              <a:t>батьків</a:t>
            </a:r>
            <a:r>
              <a:rPr lang="ru-RU" dirty="0"/>
              <a:t> є </a:t>
            </a:r>
            <a:r>
              <a:rPr lang="ru-RU" dirty="0" err="1"/>
              <a:t>домінуючими</a:t>
            </a:r>
            <a:r>
              <a:rPr lang="ru-RU" dirty="0"/>
              <a:t> факторами у </a:t>
            </a:r>
            <a:r>
              <a:rPr lang="ru-RU" dirty="0" err="1"/>
              <a:t>формуванні</a:t>
            </a:r>
            <a:r>
              <a:rPr lang="ru-RU" dirty="0"/>
              <a:t> </a:t>
            </a:r>
            <a:r>
              <a:rPr lang="ru-RU" dirty="0" err="1"/>
              <a:t>здоров’я</a:t>
            </a:r>
            <a:r>
              <a:rPr lang="ru-RU" dirty="0"/>
              <a:t> </a:t>
            </a:r>
            <a:r>
              <a:rPr lang="ru-RU" dirty="0" err="1"/>
              <a:t>дітей</a:t>
            </a:r>
            <a:r>
              <a:rPr lang="ru-RU" dirty="0"/>
              <a:t>. Так, Лисенко Г. та </a:t>
            </a:r>
            <a:r>
              <a:rPr lang="ru-RU" dirty="0" err="1"/>
              <a:t>Хіміон</a:t>
            </a:r>
            <a:r>
              <a:rPr lang="ru-RU" dirty="0"/>
              <a:t> Л. </a:t>
            </a:r>
            <a:r>
              <a:rPr lang="ru-RU" dirty="0" err="1"/>
              <a:t>зазначають</a:t>
            </a:r>
            <a:r>
              <a:rPr lang="ru-RU" dirty="0"/>
              <a:t>, </a:t>
            </a:r>
            <a:r>
              <a:rPr lang="ru-RU" dirty="0" err="1"/>
              <a:t>що</a:t>
            </a:r>
            <a:r>
              <a:rPr lang="ru-RU" dirty="0"/>
              <a:t> </a:t>
            </a:r>
            <a:r>
              <a:rPr lang="ru-RU" dirty="0" err="1"/>
              <a:t>діти</a:t>
            </a:r>
            <a:r>
              <a:rPr lang="ru-RU" dirty="0"/>
              <a:t>, </a:t>
            </a:r>
            <a:r>
              <a:rPr lang="ru-RU" dirty="0" err="1"/>
              <a:t>народжені</a:t>
            </a:r>
            <a:r>
              <a:rPr lang="ru-RU" dirty="0"/>
              <a:t> в </a:t>
            </a:r>
            <a:r>
              <a:rPr lang="ru-RU" dirty="0" err="1"/>
              <a:t>сім’ях</a:t>
            </a:r>
            <a:r>
              <a:rPr lang="ru-RU" dirty="0"/>
              <a:t>, де батьки </a:t>
            </a:r>
            <a:r>
              <a:rPr lang="ru-RU" dirty="0" err="1"/>
              <a:t>залежні</a:t>
            </a:r>
            <a:r>
              <a:rPr lang="ru-RU" dirty="0"/>
              <a:t> </a:t>
            </a:r>
            <a:r>
              <a:rPr lang="ru-RU" dirty="0" err="1"/>
              <a:t>від</a:t>
            </a:r>
            <a:r>
              <a:rPr lang="ru-RU" dirty="0"/>
              <a:t> </a:t>
            </a:r>
            <a:r>
              <a:rPr lang="ru-RU" dirty="0" err="1"/>
              <a:t>паління</a:t>
            </a:r>
            <a:r>
              <a:rPr lang="ru-RU" dirty="0"/>
              <a:t> тютюну, </a:t>
            </a:r>
            <a:r>
              <a:rPr lang="ru-RU" dirty="0" err="1"/>
              <a:t>частіше</a:t>
            </a:r>
            <a:r>
              <a:rPr lang="ru-RU" dirty="0"/>
              <a:t> </a:t>
            </a:r>
            <a:r>
              <a:rPr lang="ru-RU" dirty="0" err="1"/>
              <a:t>мають</a:t>
            </a:r>
            <a:r>
              <a:rPr lang="ru-RU" dirty="0"/>
              <a:t> </a:t>
            </a:r>
            <a:r>
              <a:rPr lang="ru-RU" dirty="0" err="1"/>
              <a:t>низьку</a:t>
            </a:r>
            <a:r>
              <a:rPr lang="ru-RU" dirty="0"/>
              <a:t> вагу </a:t>
            </a:r>
            <a:r>
              <a:rPr lang="ru-RU" dirty="0" err="1"/>
              <a:t>тіла</a:t>
            </a:r>
            <a:r>
              <a:rPr lang="ru-RU" dirty="0"/>
              <a:t> при </a:t>
            </a:r>
            <a:r>
              <a:rPr lang="ru-RU" dirty="0" err="1"/>
              <a:t>народженні</a:t>
            </a:r>
            <a:r>
              <a:rPr lang="ru-RU" dirty="0"/>
              <a:t>, </a:t>
            </a:r>
            <a:r>
              <a:rPr lang="ru-RU" dirty="0" err="1"/>
              <a:t>відставання</a:t>
            </a:r>
            <a:r>
              <a:rPr lang="ru-RU" dirty="0"/>
              <a:t> в </a:t>
            </a:r>
            <a:r>
              <a:rPr lang="ru-RU" dirty="0" err="1"/>
              <a:t>розумовому</a:t>
            </a:r>
            <a:r>
              <a:rPr lang="ru-RU" dirty="0"/>
              <a:t> </a:t>
            </a:r>
            <a:r>
              <a:rPr lang="ru-RU" dirty="0" err="1"/>
              <a:t>розвитку</a:t>
            </a:r>
            <a:r>
              <a:rPr lang="ru-RU" dirty="0"/>
              <a:t>, </a:t>
            </a:r>
            <a:r>
              <a:rPr lang="ru-RU" dirty="0" err="1"/>
              <a:t>хворіють</a:t>
            </a:r>
            <a:r>
              <a:rPr lang="ru-RU" dirty="0"/>
              <a:t> на </a:t>
            </a:r>
            <a:r>
              <a:rPr lang="ru-RU" dirty="0" err="1"/>
              <a:t>респіраторну</a:t>
            </a:r>
            <a:r>
              <a:rPr lang="ru-RU" dirty="0"/>
              <a:t> </a:t>
            </a:r>
            <a:r>
              <a:rPr lang="ru-RU" dirty="0" err="1"/>
              <a:t>інфекцію</a:t>
            </a:r>
            <a:r>
              <a:rPr lang="ru-RU" dirty="0"/>
              <a:t>, </a:t>
            </a:r>
            <a:r>
              <a:rPr lang="ru-RU" dirty="0" err="1"/>
              <a:t>мають</a:t>
            </a:r>
            <a:r>
              <a:rPr lang="ru-RU" dirty="0"/>
              <a:t> </a:t>
            </a:r>
            <a:r>
              <a:rPr lang="ru-RU" dirty="0" err="1"/>
              <a:t>знижені</a:t>
            </a:r>
            <a:r>
              <a:rPr lang="ru-RU" dirty="0"/>
              <a:t> </a:t>
            </a:r>
            <a:r>
              <a:rPr lang="ru-RU" dirty="0" err="1"/>
              <a:t>показники</a:t>
            </a:r>
            <a:r>
              <a:rPr lang="ru-RU" dirty="0"/>
              <a:t> </a:t>
            </a:r>
            <a:r>
              <a:rPr lang="ru-RU" dirty="0" err="1"/>
              <a:t>функції</a:t>
            </a:r>
            <a:r>
              <a:rPr lang="ru-RU" dirty="0"/>
              <a:t> </a:t>
            </a:r>
            <a:r>
              <a:rPr lang="ru-RU" dirty="0" err="1"/>
              <a:t>легень</a:t>
            </a:r>
            <a:r>
              <a:rPr lang="ru-RU" dirty="0"/>
              <a:t>, </a:t>
            </a:r>
            <a:r>
              <a:rPr lang="ru-RU" dirty="0" err="1"/>
              <a:t>раніше</a:t>
            </a:r>
            <a:r>
              <a:rPr lang="ru-RU" dirty="0"/>
              <a:t> </a:t>
            </a:r>
            <a:r>
              <a:rPr lang="ru-RU" dirty="0" err="1"/>
              <a:t>починають</a:t>
            </a:r>
            <a:r>
              <a:rPr lang="ru-RU" dirty="0"/>
              <a:t> </a:t>
            </a:r>
            <a:r>
              <a:rPr lang="ru-RU" dirty="0" err="1"/>
              <a:t>палити</a:t>
            </a:r>
            <a:r>
              <a:rPr lang="ru-RU" dirty="0"/>
              <a:t>, </a:t>
            </a:r>
            <a:r>
              <a:rPr lang="ru-RU" dirty="0" err="1"/>
              <a:t>порівняно</a:t>
            </a:r>
            <a:r>
              <a:rPr lang="ru-RU" dirty="0"/>
              <a:t> з </a:t>
            </a:r>
            <a:r>
              <a:rPr lang="ru-RU" dirty="0" err="1"/>
              <a:t>однолітками</a:t>
            </a:r>
            <a:r>
              <a:rPr lang="ru-RU" dirty="0"/>
              <a:t>, </a:t>
            </a:r>
            <a:r>
              <a:rPr lang="ru-RU" dirty="0" err="1"/>
              <a:t>народженими</a:t>
            </a:r>
            <a:r>
              <a:rPr lang="ru-RU" dirty="0"/>
              <a:t> батьками, </a:t>
            </a:r>
            <a:r>
              <a:rPr lang="ru-RU" dirty="0" err="1"/>
              <a:t>незалежних</a:t>
            </a:r>
            <a:r>
              <a:rPr lang="ru-RU" dirty="0"/>
              <a:t> </a:t>
            </a:r>
            <a:r>
              <a:rPr lang="ru-RU" dirty="0" err="1"/>
              <a:t>від</a:t>
            </a:r>
            <a:r>
              <a:rPr lang="ru-RU" dirty="0"/>
              <a:t> </a:t>
            </a:r>
            <a:r>
              <a:rPr lang="ru-RU" dirty="0" err="1" smtClean="0"/>
              <a:t>тютюнопаління</a:t>
            </a:r>
            <a:r>
              <a:rPr lang="ru-RU" dirty="0" smtClean="0"/>
              <a:t>.</a:t>
            </a:r>
          </a:p>
          <a:p>
            <a:endParaRPr lang="ru-RU" dirty="0"/>
          </a:p>
          <a:p>
            <a:r>
              <a:rPr lang="ru-RU" dirty="0" err="1" smtClean="0"/>
              <a:t>Характеризує</a:t>
            </a:r>
            <a:r>
              <a:rPr lang="ru-RU" dirty="0" smtClean="0"/>
              <a:t> </a:t>
            </a:r>
            <a:r>
              <a:rPr lang="ru-RU" dirty="0" err="1"/>
              <a:t>спосіб</a:t>
            </a:r>
            <a:r>
              <a:rPr lang="ru-RU" dirty="0"/>
              <a:t> </a:t>
            </a:r>
            <a:r>
              <a:rPr lang="ru-RU" dirty="0" err="1"/>
              <a:t>життя</a:t>
            </a:r>
            <a:r>
              <a:rPr lang="ru-RU" dirty="0"/>
              <a:t> </a:t>
            </a:r>
            <a:r>
              <a:rPr lang="ru-RU" dirty="0" err="1"/>
              <a:t>також</a:t>
            </a:r>
            <a:r>
              <a:rPr lang="ru-RU" dirty="0"/>
              <a:t> те, </a:t>
            </a:r>
            <a:r>
              <a:rPr lang="ru-RU" dirty="0" err="1"/>
              <a:t>чим</a:t>
            </a:r>
            <a:r>
              <a:rPr lang="ru-RU" dirty="0"/>
              <a:t> і як </a:t>
            </a:r>
            <a:r>
              <a:rPr lang="ru-RU" dirty="0" err="1"/>
              <a:t>харчується</a:t>
            </a:r>
            <a:r>
              <a:rPr lang="ru-RU" dirty="0"/>
              <a:t> </a:t>
            </a:r>
            <a:r>
              <a:rPr lang="ru-RU" dirty="0" err="1"/>
              <a:t>сім’я</a:t>
            </a:r>
            <a:r>
              <a:rPr lang="ru-RU" dirty="0"/>
              <a:t>. </a:t>
            </a:r>
            <a:r>
              <a:rPr lang="ru-RU" dirty="0" err="1"/>
              <a:t>Правильне</a:t>
            </a:r>
            <a:r>
              <a:rPr lang="ru-RU" dirty="0"/>
              <a:t> </a:t>
            </a:r>
            <a:r>
              <a:rPr lang="ru-RU" dirty="0" err="1"/>
              <a:t>збалансоване</a:t>
            </a:r>
            <a:r>
              <a:rPr lang="ru-RU" dirty="0"/>
              <a:t> </a:t>
            </a:r>
            <a:r>
              <a:rPr lang="ru-RU" dirty="0" err="1"/>
              <a:t>харчування</a:t>
            </a:r>
            <a:r>
              <a:rPr lang="ru-RU" dirty="0"/>
              <a:t> </a:t>
            </a:r>
            <a:r>
              <a:rPr lang="ru-RU" dirty="0" err="1"/>
              <a:t>забезпечує</a:t>
            </a:r>
            <a:r>
              <a:rPr lang="ru-RU" dirty="0"/>
              <a:t> </a:t>
            </a:r>
            <a:r>
              <a:rPr lang="ru-RU" dirty="0" err="1"/>
              <a:t>нормальний</a:t>
            </a:r>
            <a:r>
              <a:rPr lang="ru-RU" dirty="0"/>
              <a:t> </a:t>
            </a:r>
            <a:r>
              <a:rPr lang="ru-RU" dirty="0" err="1"/>
              <a:t>фізичний</a:t>
            </a:r>
            <a:r>
              <a:rPr lang="ru-RU" dirty="0"/>
              <a:t> </a:t>
            </a:r>
            <a:r>
              <a:rPr lang="ru-RU" dirty="0" err="1"/>
              <a:t>розвиток</a:t>
            </a:r>
            <a:r>
              <a:rPr lang="ru-RU" dirty="0"/>
              <a:t> </a:t>
            </a:r>
            <a:r>
              <a:rPr lang="ru-RU" dirty="0" err="1"/>
              <a:t>дитячого</a:t>
            </a:r>
            <a:r>
              <a:rPr lang="ru-RU" dirty="0"/>
              <a:t> </a:t>
            </a:r>
            <a:r>
              <a:rPr lang="ru-RU" dirty="0" err="1"/>
              <a:t>організму</a:t>
            </a:r>
            <a:r>
              <a:rPr lang="ru-RU" dirty="0"/>
              <a:t>, </a:t>
            </a:r>
            <a:r>
              <a:rPr lang="ru-RU" dirty="0" err="1"/>
              <a:t>зміцнює</a:t>
            </a:r>
            <a:r>
              <a:rPr lang="ru-RU" dirty="0"/>
              <a:t> </a:t>
            </a:r>
            <a:r>
              <a:rPr lang="ru-RU" dirty="0" err="1"/>
              <a:t>імунну</a:t>
            </a:r>
            <a:r>
              <a:rPr lang="ru-RU" dirty="0"/>
              <a:t> систему. </a:t>
            </a:r>
            <a:r>
              <a:rPr lang="ru-RU" dirty="0" err="1"/>
              <a:t>Найпростіший</a:t>
            </a:r>
            <a:r>
              <a:rPr lang="ru-RU" dirty="0"/>
              <a:t> і </a:t>
            </a:r>
            <a:r>
              <a:rPr lang="ru-RU" dirty="0" err="1"/>
              <a:t>дешевий</a:t>
            </a:r>
            <a:r>
              <a:rPr lang="ru-RU" dirty="0"/>
              <a:t> </a:t>
            </a:r>
            <a:r>
              <a:rPr lang="ru-RU" dirty="0" err="1"/>
              <a:t>спосіб</a:t>
            </a:r>
            <a:r>
              <a:rPr lang="ru-RU" dirty="0"/>
              <a:t> </a:t>
            </a:r>
            <a:r>
              <a:rPr lang="ru-RU" dirty="0" err="1"/>
              <a:t>зміцнити</a:t>
            </a:r>
            <a:r>
              <a:rPr lang="ru-RU" dirty="0"/>
              <a:t> </a:t>
            </a:r>
            <a:r>
              <a:rPr lang="ru-RU" dirty="0" err="1"/>
              <a:t>організм</a:t>
            </a:r>
            <a:r>
              <a:rPr lang="ru-RU" dirty="0"/>
              <a:t> </a:t>
            </a:r>
            <a:r>
              <a:rPr lang="ru-RU" dirty="0" err="1"/>
              <a:t>дитини</a:t>
            </a:r>
            <a:r>
              <a:rPr lang="ru-RU" dirty="0"/>
              <a:t> – </a:t>
            </a:r>
            <a:r>
              <a:rPr lang="ru-RU" dirty="0" err="1"/>
              <a:t>це</a:t>
            </a:r>
            <a:r>
              <a:rPr lang="ru-RU" dirty="0"/>
              <a:t> ввести в </a:t>
            </a:r>
            <a:r>
              <a:rPr lang="ru-RU" dirty="0" err="1"/>
              <a:t>її</a:t>
            </a:r>
            <a:r>
              <a:rPr lang="ru-RU" dirty="0"/>
              <a:t> </a:t>
            </a:r>
            <a:r>
              <a:rPr lang="ru-RU" dirty="0" err="1"/>
              <a:t>раціон</a:t>
            </a:r>
            <a:r>
              <a:rPr lang="ru-RU" dirty="0"/>
              <a:t> </a:t>
            </a:r>
            <a:r>
              <a:rPr lang="ru-RU" dirty="0" err="1"/>
              <a:t>листові</a:t>
            </a:r>
            <a:r>
              <a:rPr lang="ru-RU" dirty="0"/>
              <a:t> </a:t>
            </a:r>
            <a:r>
              <a:rPr lang="ru-RU" dirty="0" err="1"/>
              <a:t>овочі</a:t>
            </a:r>
            <a:r>
              <a:rPr lang="ru-RU" dirty="0"/>
              <a:t>, </a:t>
            </a:r>
            <a:r>
              <a:rPr lang="ru-RU" dirty="0" err="1"/>
              <a:t>коренеплоди</a:t>
            </a:r>
            <a:r>
              <a:rPr lang="ru-RU" dirty="0"/>
              <a:t>, </a:t>
            </a:r>
            <a:r>
              <a:rPr lang="ru-RU" dirty="0" err="1"/>
              <a:t>часник</a:t>
            </a:r>
            <a:r>
              <a:rPr lang="ru-RU" dirty="0"/>
              <a:t>, цибулю та </a:t>
            </a:r>
            <a:r>
              <a:rPr lang="ru-RU" dirty="0" err="1"/>
              <a:t>імбир</a:t>
            </a:r>
            <a:r>
              <a:rPr lang="ru-RU" dirty="0"/>
              <a:t>, </a:t>
            </a:r>
            <a:r>
              <a:rPr lang="ru-RU" dirty="0" err="1"/>
              <a:t>перець</a:t>
            </a:r>
            <a:r>
              <a:rPr lang="ru-RU" dirty="0"/>
              <a:t>, </a:t>
            </a:r>
            <a:r>
              <a:rPr lang="ru-RU" dirty="0" err="1"/>
              <a:t>гарбуз</a:t>
            </a:r>
            <a:r>
              <a:rPr lang="ru-RU" dirty="0"/>
              <a:t>, </a:t>
            </a:r>
            <a:r>
              <a:rPr lang="ru-RU" dirty="0" err="1"/>
              <a:t>абрикоси</a:t>
            </a:r>
            <a:r>
              <a:rPr lang="ru-RU" dirty="0"/>
              <a:t>, </a:t>
            </a:r>
            <a:r>
              <a:rPr lang="ru-RU" dirty="0" err="1"/>
              <a:t>цитрусові</a:t>
            </a:r>
            <a:r>
              <a:rPr lang="ru-RU" dirty="0"/>
              <a:t>, </a:t>
            </a:r>
            <a:r>
              <a:rPr lang="ru-RU" dirty="0" err="1"/>
              <a:t>ягоди</a:t>
            </a:r>
            <a:r>
              <a:rPr lang="ru-RU" dirty="0"/>
              <a:t>, </a:t>
            </a:r>
            <a:r>
              <a:rPr lang="ru-RU" dirty="0" err="1"/>
              <a:t>зернобобові</a:t>
            </a:r>
            <a:r>
              <a:rPr lang="ru-RU" dirty="0"/>
              <a:t> </a:t>
            </a:r>
            <a:r>
              <a:rPr lang="ru-RU" dirty="0" err="1"/>
              <a:t>культури</a:t>
            </a:r>
            <a:r>
              <a:rPr lang="ru-RU" dirty="0"/>
              <a:t>, горох, </a:t>
            </a:r>
            <a:r>
              <a:rPr lang="ru-RU" dirty="0" err="1"/>
              <a:t>паростки</a:t>
            </a:r>
            <a:r>
              <a:rPr lang="ru-RU" dirty="0"/>
              <a:t> </a:t>
            </a:r>
            <a:r>
              <a:rPr lang="ru-RU" dirty="0" err="1"/>
              <a:t>бобових</a:t>
            </a:r>
            <a:r>
              <a:rPr lang="ru-RU" dirty="0"/>
              <a:t> культур, </a:t>
            </a:r>
            <a:r>
              <a:rPr lang="ru-RU" dirty="0" err="1"/>
              <a:t>горіхи</a:t>
            </a:r>
            <a:r>
              <a:rPr lang="ru-RU" dirty="0"/>
              <a:t> й </a:t>
            </a:r>
            <a:r>
              <a:rPr lang="ru-RU" dirty="0" err="1"/>
              <a:t>насіння</a:t>
            </a:r>
            <a:r>
              <a:rPr lang="ru-RU" dirty="0"/>
              <a:t>, </a:t>
            </a:r>
            <a:r>
              <a:rPr lang="ru-RU" dirty="0" err="1"/>
              <a:t>кисле</a:t>
            </a:r>
            <a:r>
              <a:rPr lang="ru-RU" dirty="0"/>
              <a:t> молоко та йогурт, куркуму, мед і </a:t>
            </a:r>
            <a:r>
              <a:rPr lang="ru-RU" dirty="0" err="1"/>
              <a:t>продукти</a:t>
            </a:r>
            <a:r>
              <a:rPr lang="ru-RU" dirty="0"/>
              <a:t> </a:t>
            </a:r>
            <a:r>
              <a:rPr lang="ru-RU" dirty="0" err="1" smtClean="0"/>
              <a:t>бджільництва</a:t>
            </a:r>
            <a:r>
              <a:rPr lang="ru-RU" dirty="0" smtClean="0"/>
              <a:t>.</a:t>
            </a:r>
            <a:endParaRPr lang="ru-RU" dirty="0"/>
          </a:p>
        </p:txBody>
      </p:sp>
    </p:spTree>
    <p:extLst>
      <p:ext uri="{BB962C8B-B14F-4D97-AF65-F5344CB8AC3E}">
        <p14:creationId xmlns:p14="http://schemas.microsoft.com/office/powerpoint/2010/main" val="2786444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304800"/>
          </a:xfrm>
        </p:spPr>
        <p:txBody>
          <a:bodyPr>
            <a:normAutofit fontScale="90000"/>
          </a:bodyPr>
          <a:lstStyle/>
          <a:p>
            <a:endParaRPr lang="ru-RU" dirty="0"/>
          </a:p>
        </p:txBody>
      </p:sp>
      <p:sp>
        <p:nvSpPr>
          <p:cNvPr id="3" name="Объект 2"/>
          <p:cNvSpPr>
            <a:spLocks noGrp="1"/>
          </p:cNvSpPr>
          <p:nvPr>
            <p:ph idx="1"/>
          </p:nvPr>
        </p:nvSpPr>
        <p:spPr>
          <a:xfrm>
            <a:off x="1141413" y="1228299"/>
            <a:ext cx="9905998" cy="4562901"/>
          </a:xfrm>
        </p:spPr>
        <p:txBody>
          <a:bodyPr/>
          <a:lstStyle/>
          <a:p>
            <a:r>
              <a:rPr lang="ru-RU" dirty="0"/>
              <a:t>В </a:t>
            </a:r>
            <a:r>
              <a:rPr lang="ru-RU" dirty="0" err="1"/>
              <a:t>останні</a:t>
            </a:r>
            <a:r>
              <a:rPr lang="ru-RU" dirty="0"/>
              <a:t> роки </a:t>
            </a:r>
            <a:r>
              <a:rPr lang="ru-RU" dirty="0" err="1"/>
              <a:t>стрімко</a:t>
            </a:r>
            <a:r>
              <a:rPr lang="ru-RU" dirty="0"/>
              <a:t> </a:t>
            </a:r>
            <a:r>
              <a:rPr lang="ru-RU" dirty="0" err="1"/>
              <a:t>зростає</a:t>
            </a:r>
            <a:r>
              <a:rPr lang="ru-RU" dirty="0"/>
              <a:t> </a:t>
            </a:r>
            <a:r>
              <a:rPr lang="ru-RU" dirty="0" err="1"/>
              <a:t>кількість</a:t>
            </a:r>
            <a:r>
              <a:rPr lang="ru-RU" dirty="0"/>
              <a:t> </a:t>
            </a:r>
            <a:r>
              <a:rPr lang="ru-RU" dirty="0" err="1"/>
              <a:t>дітей</a:t>
            </a:r>
            <a:r>
              <a:rPr lang="ru-RU" dirty="0"/>
              <a:t>, </a:t>
            </a:r>
            <a:r>
              <a:rPr lang="ru-RU" dirty="0" err="1"/>
              <a:t>котрі</a:t>
            </a:r>
            <a:r>
              <a:rPr lang="ru-RU" dirty="0"/>
              <a:t> </a:t>
            </a:r>
            <a:r>
              <a:rPr lang="ru-RU" dirty="0" err="1"/>
              <a:t>мають</a:t>
            </a:r>
            <a:r>
              <a:rPr lang="ru-RU" dirty="0"/>
              <a:t> </a:t>
            </a:r>
            <a:r>
              <a:rPr lang="ru-RU" dirty="0" err="1"/>
              <a:t>різні</a:t>
            </a:r>
            <a:r>
              <a:rPr lang="ru-RU" dirty="0"/>
              <a:t> </a:t>
            </a:r>
            <a:r>
              <a:rPr lang="ru-RU" b="1" i="1" dirty="0" err="1"/>
              <a:t>алергічні</a:t>
            </a:r>
            <a:r>
              <a:rPr lang="ru-RU" b="1" i="1" dirty="0"/>
              <a:t> </a:t>
            </a:r>
            <a:r>
              <a:rPr lang="ru-RU" b="1" i="1" dirty="0" err="1"/>
              <a:t>захворювання</a:t>
            </a:r>
            <a:r>
              <a:rPr lang="ru-RU" dirty="0"/>
              <a:t>. </a:t>
            </a:r>
            <a:r>
              <a:rPr lang="ru-RU" dirty="0" err="1"/>
              <a:t>Їх</a:t>
            </a:r>
            <a:r>
              <a:rPr lang="ru-RU" dirty="0"/>
              <a:t> </a:t>
            </a:r>
            <a:r>
              <a:rPr lang="ru-RU" dirty="0" err="1"/>
              <a:t>загострення</a:t>
            </a:r>
            <a:r>
              <a:rPr lang="ru-RU" dirty="0"/>
              <a:t> </a:t>
            </a:r>
            <a:r>
              <a:rPr lang="ru-RU" dirty="0" err="1"/>
              <a:t>спричиняє</a:t>
            </a:r>
            <a:r>
              <a:rPr lang="ru-RU" dirty="0"/>
              <a:t> </a:t>
            </a:r>
            <a:r>
              <a:rPr lang="ru-RU" dirty="0" err="1"/>
              <a:t>вживання</a:t>
            </a:r>
            <a:r>
              <a:rPr lang="ru-RU" dirty="0"/>
              <a:t> </a:t>
            </a:r>
            <a:r>
              <a:rPr lang="ru-RU" dirty="0" err="1"/>
              <a:t>неякісної</a:t>
            </a:r>
            <a:r>
              <a:rPr lang="ru-RU" dirty="0"/>
              <a:t> </a:t>
            </a:r>
            <a:r>
              <a:rPr lang="ru-RU" dirty="0" err="1"/>
              <a:t>їжі</a:t>
            </a:r>
            <a:r>
              <a:rPr lang="ru-RU" dirty="0"/>
              <a:t> (</a:t>
            </a:r>
            <a:r>
              <a:rPr lang="ru-RU" dirty="0" err="1"/>
              <a:t>застосування</a:t>
            </a:r>
            <a:r>
              <a:rPr lang="ru-RU" dirty="0"/>
              <a:t> </a:t>
            </a:r>
            <a:r>
              <a:rPr lang="ru-RU" dirty="0" err="1"/>
              <a:t>барвників</a:t>
            </a:r>
            <a:r>
              <a:rPr lang="ru-RU" dirty="0"/>
              <a:t>, </a:t>
            </a:r>
            <a:r>
              <a:rPr lang="ru-RU" dirty="0" err="1"/>
              <a:t>консервантів</a:t>
            </a:r>
            <a:r>
              <a:rPr lang="ru-RU" dirty="0"/>
              <a:t> у </a:t>
            </a:r>
            <a:r>
              <a:rPr lang="ru-RU" dirty="0" err="1"/>
              <a:t>процесі</a:t>
            </a:r>
            <a:r>
              <a:rPr lang="ru-RU" dirty="0"/>
              <a:t> </a:t>
            </a:r>
            <a:r>
              <a:rPr lang="ru-RU" dirty="0" err="1"/>
              <a:t>виробництва</a:t>
            </a:r>
            <a:r>
              <a:rPr lang="ru-RU" dirty="0"/>
              <a:t> тих </a:t>
            </a:r>
            <a:r>
              <a:rPr lang="ru-RU" dirty="0" err="1"/>
              <a:t>чи</a:t>
            </a:r>
            <a:r>
              <a:rPr lang="ru-RU" dirty="0"/>
              <a:t> </a:t>
            </a:r>
            <a:r>
              <a:rPr lang="ru-RU" dirty="0" err="1"/>
              <a:t>інших</a:t>
            </a:r>
            <a:r>
              <a:rPr lang="ru-RU" dirty="0"/>
              <a:t> </a:t>
            </a:r>
            <a:r>
              <a:rPr lang="ru-RU" dirty="0" err="1"/>
              <a:t>продуктів</a:t>
            </a:r>
            <a:r>
              <a:rPr lang="ru-RU" dirty="0"/>
              <a:t>) та </a:t>
            </a:r>
            <a:r>
              <a:rPr lang="ru-RU" dirty="0" err="1"/>
              <a:t>високоалергенних</a:t>
            </a:r>
            <a:r>
              <a:rPr lang="ru-RU" dirty="0"/>
              <a:t> </a:t>
            </a:r>
            <a:r>
              <a:rPr lang="ru-RU" dirty="0" err="1"/>
              <a:t>продуктів</a:t>
            </a:r>
            <a:r>
              <a:rPr lang="ru-RU" dirty="0"/>
              <a:t> (</a:t>
            </a:r>
            <a:r>
              <a:rPr lang="ru-RU" dirty="0" err="1"/>
              <a:t>яйця</a:t>
            </a:r>
            <a:r>
              <a:rPr lang="ru-RU" dirty="0"/>
              <a:t>, </a:t>
            </a:r>
            <a:r>
              <a:rPr lang="ru-RU" dirty="0" err="1"/>
              <a:t>незбиране</a:t>
            </a:r>
            <a:r>
              <a:rPr lang="ru-RU" dirty="0"/>
              <a:t> молоко, </a:t>
            </a:r>
            <a:r>
              <a:rPr lang="ru-RU" dirty="0" err="1"/>
              <a:t>молочні</a:t>
            </a:r>
            <a:r>
              <a:rPr lang="ru-RU" dirty="0"/>
              <a:t> </a:t>
            </a:r>
            <a:r>
              <a:rPr lang="ru-RU" dirty="0" err="1"/>
              <a:t>продукти</a:t>
            </a:r>
            <a:r>
              <a:rPr lang="ru-RU" dirty="0"/>
              <a:t>, </a:t>
            </a:r>
            <a:r>
              <a:rPr lang="ru-RU" dirty="0" err="1"/>
              <a:t>цитрусові</a:t>
            </a:r>
            <a:r>
              <a:rPr lang="ru-RU" dirty="0"/>
              <a:t>, </a:t>
            </a:r>
            <a:r>
              <a:rPr lang="ru-RU" dirty="0" err="1"/>
              <a:t>маринади</a:t>
            </a:r>
            <a:r>
              <a:rPr lang="ru-RU" dirty="0"/>
              <a:t>, </a:t>
            </a:r>
            <a:r>
              <a:rPr lang="ru-RU" dirty="0" err="1"/>
              <a:t>консерви</a:t>
            </a:r>
            <a:r>
              <a:rPr lang="ru-RU" dirty="0"/>
              <a:t>, </a:t>
            </a:r>
            <a:r>
              <a:rPr lang="ru-RU" dirty="0" err="1"/>
              <a:t>червоні</a:t>
            </a:r>
            <a:r>
              <a:rPr lang="ru-RU" dirty="0"/>
              <a:t> </a:t>
            </a:r>
            <a:r>
              <a:rPr lang="ru-RU" dirty="0" err="1"/>
              <a:t>фрукти</a:t>
            </a:r>
            <a:r>
              <a:rPr lang="ru-RU" dirty="0"/>
              <a:t> й </a:t>
            </a:r>
            <a:r>
              <a:rPr lang="ru-RU" dirty="0" err="1"/>
              <a:t>овочі</a:t>
            </a:r>
            <a:r>
              <a:rPr lang="ru-RU" dirty="0"/>
              <a:t>, </a:t>
            </a:r>
            <a:r>
              <a:rPr lang="ru-RU" dirty="0" err="1"/>
              <a:t>екзотичні</a:t>
            </a:r>
            <a:r>
              <a:rPr lang="ru-RU" dirty="0"/>
              <a:t> </a:t>
            </a:r>
            <a:r>
              <a:rPr lang="ru-RU" dirty="0" err="1"/>
              <a:t>овочі</a:t>
            </a:r>
            <a:r>
              <a:rPr lang="ru-RU" dirty="0"/>
              <a:t>, </a:t>
            </a:r>
            <a:r>
              <a:rPr lang="ru-RU" dirty="0" err="1"/>
              <a:t>селера</a:t>
            </a:r>
            <a:r>
              <a:rPr lang="ru-RU" dirty="0"/>
              <a:t>, капуста, </a:t>
            </a:r>
            <a:r>
              <a:rPr lang="ru-RU" dirty="0" err="1"/>
              <a:t>родзинки</a:t>
            </a:r>
            <a:r>
              <a:rPr lang="ru-RU" dirty="0"/>
              <a:t>, </a:t>
            </a:r>
            <a:r>
              <a:rPr lang="ru-RU" dirty="0" err="1"/>
              <a:t>фініки</a:t>
            </a:r>
            <a:r>
              <a:rPr lang="ru-RU" dirty="0"/>
              <a:t>, </a:t>
            </a:r>
            <a:r>
              <a:rPr lang="ru-RU" dirty="0" err="1"/>
              <a:t>морепродукти</a:t>
            </a:r>
            <a:r>
              <a:rPr lang="ru-RU" dirty="0"/>
              <a:t>, </a:t>
            </a:r>
            <a:r>
              <a:rPr lang="ru-RU" dirty="0" err="1"/>
              <a:t>ковбасні</a:t>
            </a:r>
            <a:r>
              <a:rPr lang="ru-RU" dirty="0"/>
              <a:t> </a:t>
            </a:r>
            <a:r>
              <a:rPr lang="ru-RU" dirty="0" err="1"/>
              <a:t>вироби</a:t>
            </a:r>
            <a:r>
              <a:rPr lang="ru-RU" dirty="0"/>
              <a:t>, </a:t>
            </a:r>
            <a:r>
              <a:rPr lang="ru-RU" dirty="0" err="1"/>
              <a:t>копченості</a:t>
            </a:r>
            <a:r>
              <a:rPr lang="ru-RU" dirty="0"/>
              <a:t>, шоколад, </a:t>
            </a:r>
            <a:r>
              <a:rPr lang="ru-RU" dirty="0" err="1"/>
              <a:t>горіхи</a:t>
            </a:r>
            <a:r>
              <a:rPr lang="ru-RU" dirty="0"/>
              <a:t>, </a:t>
            </a:r>
            <a:r>
              <a:rPr lang="ru-RU" dirty="0" err="1"/>
              <a:t>деякі</a:t>
            </a:r>
            <a:r>
              <a:rPr lang="ru-RU" dirty="0"/>
              <a:t> </a:t>
            </a:r>
            <a:r>
              <a:rPr lang="ru-RU" dirty="0" err="1"/>
              <a:t>сорти</a:t>
            </a:r>
            <a:r>
              <a:rPr lang="ru-RU" dirty="0"/>
              <a:t> </a:t>
            </a:r>
            <a:r>
              <a:rPr lang="ru-RU" dirty="0" err="1"/>
              <a:t>риби</a:t>
            </a:r>
            <a:r>
              <a:rPr lang="ru-RU" dirty="0"/>
              <a:t>, курка, мед і </a:t>
            </a:r>
            <a:r>
              <a:rPr lang="ru-RU" dirty="0" err="1"/>
              <a:t>його</a:t>
            </a:r>
            <a:r>
              <a:rPr lang="ru-RU" dirty="0"/>
              <a:t> </a:t>
            </a:r>
            <a:r>
              <a:rPr lang="ru-RU" dirty="0" err="1"/>
              <a:t>похідні</a:t>
            </a:r>
            <a:r>
              <a:rPr lang="ru-RU" dirty="0"/>
              <a:t>, какао, </a:t>
            </a:r>
            <a:r>
              <a:rPr lang="ru-RU" dirty="0" err="1"/>
              <a:t>кава</a:t>
            </a:r>
            <a:r>
              <a:rPr lang="ru-RU" dirty="0"/>
              <a:t> [4]. </a:t>
            </a:r>
            <a:r>
              <a:rPr lang="ru-RU" dirty="0" err="1"/>
              <a:t>Велике</a:t>
            </a:r>
            <a:r>
              <a:rPr lang="ru-RU" dirty="0"/>
              <a:t> </a:t>
            </a:r>
            <a:r>
              <a:rPr lang="ru-RU" dirty="0" err="1"/>
              <a:t>значення</a:t>
            </a:r>
            <a:r>
              <a:rPr lang="ru-RU" dirty="0"/>
              <a:t> для </a:t>
            </a:r>
            <a:r>
              <a:rPr lang="ru-RU" dirty="0" err="1"/>
              <a:t>профілактики</a:t>
            </a:r>
            <a:r>
              <a:rPr lang="ru-RU" dirty="0"/>
              <a:t> та </a:t>
            </a:r>
            <a:r>
              <a:rPr lang="ru-RU" dirty="0" err="1"/>
              <a:t>лікування</a:t>
            </a:r>
            <a:r>
              <a:rPr lang="ru-RU" dirty="0"/>
              <a:t> </a:t>
            </a:r>
            <a:r>
              <a:rPr lang="ru-RU" dirty="0" err="1"/>
              <a:t>алергічних</a:t>
            </a:r>
            <a:r>
              <a:rPr lang="ru-RU" dirty="0"/>
              <a:t> </a:t>
            </a:r>
            <a:r>
              <a:rPr lang="ru-RU" dirty="0" err="1"/>
              <a:t>реакцій</a:t>
            </a:r>
            <a:r>
              <a:rPr lang="ru-RU" dirty="0"/>
              <a:t> у </a:t>
            </a:r>
            <a:r>
              <a:rPr lang="ru-RU" dirty="0" err="1"/>
              <a:t>дітей</a:t>
            </a:r>
            <a:r>
              <a:rPr lang="ru-RU" dirty="0"/>
              <a:t> </a:t>
            </a:r>
            <a:r>
              <a:rPr lang="ru-RU" dirty="0" err="1"/>
              <a:t>має</a:t>
            </a:r>
            <a:r>
              <a:rPr lang="ru-RU" dirty="0"/>
              <a:t> </a:t>
            </a:r>
            <a:r>
              <a:rPr lang="ru-RU" dirty="0" err="1"/>
              <a:t>гіпоалергенне</a:t>
            </a:r>
            <a:r>
              <a:rPr lang="ru-RU" dirty="0"/>
              <a:t> </a:t>
            </a:r>
            <a:r>
              <a:rPr lang="ru-RU" dirty="0" err="1"/>
              <a:t>харчування</a:t>
            </a:r>
            <a:r>
              <a:rPr lang="ru-RU" dirty="0"/>
              <a:t>, </a:t>
            </a:r>
            <a:r>
              <a:rPr lang="ru-RU" dirty="0" err="1"/>
              <a:t>якого</a:t>
            </a:r>
            <a:r>
              <a:rPr lang="ru-RU" dirty="0"/>
              <a:t> непросто </a:t>
            </a:r>
            <a:r>
              <a:rPr lang="ru-RU" dirty="0" err="1"/>
              <a:t>дотримуватись</a:t>
            </a:r>
            <a:r>
              <a:rPr lang="ru-RU" dirty="0"/>
              <a:t> і яке </a:t>
            </a:r>
            <a:r>
              <a:rPr lang="ru-RU" dirty="0" err="1"/>
              <a:t>вимагає</a:t>
            </a:r>
            <a:r>
              <a:rPr lang="ru-RU" dirty="0"/>
              <a:t> </a:t>
            </a:r>
            <a:r>
              <a:rPr lang="ru-RU" dirty="0" err="1"/>
              <a:t>постійного</a:t>
            </a:r>
            <a:r>
              <a:rPr lang="ru-RU" dirty="0"/>
              <a:t> контролю </a:t>
            </a:r>
            <a:r>
              <a:rPr lang="ru-RU" dirty="0" err="1"/>
              <a:t>дорослих</a:t>
            </a:r>
            <a:r>
              <a:rPr lang="ru-RU" dirty="0"/>
              <a:t> за </a:t>
            </a:r>
            <a:r>
              <a:rPr lang="ru-RU" dirty="0" err="1"/>
              <a:t>дітьми</a:t>
            </a:r>
            <a:r>
              <a:rPr lang="ru-RU" dirty="0"/>
              <a:t>.</a:t>
            </a:r>
          </a:p>
        </p:txBody>
      </p:sp>
    </p:spTree>
    <p:extLst>
      <p:ext uri="{BB962C8B-B14F-4D97-AF65-F5344CB8AC3E}">
        <p14:creationId xmlns:p14="http://schemas.microsoft.com/office/powerpoint/2010/main" val="3880938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345743"/>
          </a:xfrm>
        </p:spPr>
        <p:txBody>
          <a:bodyPr>
            <a:normAutofit fontScale="90000"/>
          </a:bodyPr>
          <a:lstStyle/>
          <a:p>
            <a:endParaRPr lang="ru-RU"/>
          </a:p>
        </p:txBody>
      </p:sp>
      <p:sp>
        <p:nvSpPr>
          <p:cNvPr id="3" name="Объект 2"/>
          <p:cNvSpPr>
            <a:spLocks noGrp="1"/>
          </p:cNvSpPr>
          <p:nvPr>
            <p:ph idx="1"/>
          </p:nvPr>
        </p:nvSpPr>
        <p:spPr>
          <a:xfrm>
            <a:off x="1141413" y="1173707"/>
            <a:ext cx="9905998" cy="5281684"/>
          </a:xfrm>
        </p:spPr>
        <p:txBody>
          <a:bodyPr/>
          <a:lstStyle/>
          <a:p>
            <a:r>
              <a:rPr lang="ru-RU" dirty="0" err="1"/>
              <a:t>Доведеним</a:t>
            </a:r>
            <a:r>
              <a:rPr lang="ru-RU" dirty="0"/>
              <a:t> є той факт, </a:t>
            </a:r>
            <a:r>
              <a:rPr lang="ru-RU" dirty="0" err="1"/>
              <a:t>що</a:t>
            </a:r>
            <a:r>
              <a:rPr lang="ru-RU" dirty="0"/>
              <a:t> </a:t>
            </a:r>
            <a:r>
              <a:rPr lang="ru-RU" b="1" i="1" dirty="0" err="1"/>
              <a:t>освіта</a:t>
            </a:r>
            <a:r>
              <a:rPr lang="ru-RU" b="1" i="1" dirty="0"/>
              <a:t> й </a:t>
            </a:r>
            <a:r>
              <a:rPr lang="ru-RU" b="1" i="1" dirty="0" err="1"/>
              <a:t>соціально-економічний</a:t>
            </a:r>
            <a:r>
              <a:rPr lang="ru-RU" b="1" i="1" dirty="0"/>
              <a:t> статус </a:t>
            </a:r>
            <a:r>
              <a:rPr lang="ru-RU" b="1" i="1" dirty="0" err="1"/>
              <a:t>батьків</a:t>
            </a:r>
            <a:r>
              <a:rPr lang="ru-RU" b="1" i="1" dirty="0"/>
              <a:t> </a:t>
            </a:r>
            <a:r>
              <a:rPr lang="ru-RU" dirty="0" err="1"/>
              <a:t>також</a:t>
            </a:r>
            <a:r>
              <a:rPr lang="ru-RU" dirty="0"/>
              <a:t> </a:t>
            </a:r>
            <a:r>
              <a:rPr lang="ru-RU" dirty="0" err="1"/>
              <a:t>відіграють</a:t>
            </a:r>
            <a:r>
              <a:rPr lang="ru-RU" dirty="0"/>
              <a:t> </a:t>
            </a:r>
            <a:r>
              <a:rPr lang="ru-RU" dirty="0" err="1"/>
              <a:t>велику</a:t>
            </a:r>
            <a:r>
              <a:rPr lang="ru-RU" dirty="0"/>
              <a:t> роль у </a:t>
            </a:r>
            <a:r>
              <a:rPr lang="ru-RU" dirty="0" err="1"/>
              <a:t>цьому</a:t>
            </a:r>
            <a:r>
              <a:rPr lang="ru-RU" dirty="0"/>
              <a:t> </a:t>
            </a:r>
            <a:r>
              <a:rPr lang="ru-RU" dirty="0" err="1"/>
              <a:t>процесі</a:t>
            </a:r>
            <a:r>
              <a:rPr lang="ru-RU" dirty="0"/>
              <a:t>. </a:t>
            </a:r>
            <a:r>
              <a:rPr lang="ru-RU" dirty="0" err="1"/>
              <a:t>Адже</a:t>
            </a:r>
            <a:r>
              <a:rPr lang="ru-RU" dirty="0"/>
              <a:t> в </a:t>
            </a:r>
            <a:r>
              <a:rPr lang="ru-RU" dirty="0" err="1"/>
              <a:t>бідних</a:t>
            </a:r>
            <a:r>
              <a:rPr lang="ru-RU" dirty="0"/>
              <a:t> </a:t>
            </a:r>
            <a:r>
              <a:rPr lang="ru-RU" dirty="0" err="1"/>
              <a:t>сім’ях</a:t>
            </a:r>
            <a:r>
              <a:rPr lang="ru-RU" dirty="0"/>
              <a:t> </a:t>
            </a:r>
            <a:r>
              <a:rPr lang="ru-RU" dirty="0" err="1"/>
              <a:t>вищою</a:t>
            </a:r>
            <a:r>
              <a:rPr lang="ru-RU" dirty="0"/>
              <a:t> є </a:t>
            </a:r>
            <a:r>
              <a:rPr lang="ru-RU" dirty="0" err="1"/>
              <a:t>смертність</a:t>
            </a:r>
            <a:r>
              <a:rPr lang="ru-RU" dirty="0"/>
              <a:t> </a:t>
            </a:r>
            <a:r>
              <a:rPr lang="ru-RU" dirty="0" err="1"/>
              <a:t>дітей</a:t>
            </a:r>
            <a:r>
              <a:rPr lang="ru-RU" dirty="0"/>
              <a:t> </a:t>
            </a:r>
            <a:r>
              <a:rPr lang="ru-RU" dirty="0" err="1"/>
              <a:t>від</a:t>
            </a:r>
            <a:r>
              <a:rPr lang="ru-RU" dirty="0"/>
              <a:t> </a:t>
            </a:r>
            <a:r>
              <a:rPr lang="ru-RU" dirty="0" err="1"/>
              <a:t>нещасних</a:t>
            </a:r>
            <a:r>
              <a:rPr lang="ru-RU" dirty="0"/>
              <a:t> </a:t>
            </a:r>
            <a:r>
              <a:rPr lang="ru-RU" dirty="0" err="1"/>
              <a:t>випадків</a:t>
            </a:r>
            <a:r>
              <a:rPr lang="ru-RU" dirty="0"/>
              <a:t>, травм, </a:t>
            </a:r>
            <a:r>
              <a:rPr lang="ru-RU" dirty="0" err="1"/>
              <a:t>більша</a:t>
            </a:r>
            <a:r>
              <a:rPr lang="ru-RU" dirty="0"/>
              <a:t> </a:t>
            </a:r>
            <a:r>
              <a:rPr lang="ru-RU" dirty="0" err="1"/>
              <a:t>захворюваність</a:t>
            </a:r>
            <a:r>
              <a:rPr lang="ru-RU" dirty="0"/>
              <a:t>, </a:t>
            </a:r>
            <a:r>
              <a:rPr lang="ru-RU" dirty="0" err="1"/>
              <a:t>вищий</a:t>
            </a:r>
            <a:r>
              <a:rPr lang="ru-RU" dirty="0"/>
              <a:t> </a:t>
            </a:r>
            <a:r>
              <a:rPr lang="ru-RU" dirty="0" err="1"/>
              <a:t>рівень</a:t>
            </a:r>
            <a:r>
              <a:rPr lang="ru-RU" dirty="0"/>
              <a:t> і </a:t>
            </a:r>
            <a:r>
              <a:rPr lang="ru-RU" dirty="0" err="1"/>
              <a:t>середня</a:t>
            </a:r>
            <a:r>
              <a:rPr lang="ru-RU" dirty="0"/>
              <a:t> </a:t>
            </a:r>
            <a:r>
              <a:rPr lang="ru-RU" dirty="0" err="1"/>
              <a:t>тривалість</a:t>
            </a:r>
            <a:r>
              <a:rPr lang="ru-RU" dirty="0"/>
              <a:t> </a:t>
            </a:r>
            <a:r>
              <a:rPr lang="ru-RU" dirty="0" err="1"/>
              <a:t>госпіталізації</a:t>
            </a:r>
            <a:r>
              <a:rPr lang="ru-RU" dirty="0"/>
              <a:t>. </a:t>
            </a:r>
            <a:r>
              <a:rPr lang="ru-RU" dirty="0" err="1"/>
              <a:t>Ризик</a:t>
            </a:r>
            <a:r>
              <a:rPr lang="ru-RU" dirty="0"/>
              <a:t> </a:t>
            </a:r>
            <a:r>
              <a:rPr lang="ru-RU" dirty="0" err="1"/>
              <a:t>нещасних</a:t>
            </a:r>
            <a:r>
              <a:rPr lang="ru-RU" dirty="0"/>
              <a:t> </a:t>
            </a:r>
            <a:r>
              <a:rPr lang="ru-RU" dirty="0" err="1"/>
              <a:t>випадків</a:t>
            </a:r>
            <a:r>
              <a:rPr lang="ru-RU" dirty="0"/>
              <a:t> </a:t>
            </a:r>
            <a:r>
              <a:rPr lang="ru-RU" dirty="0" err="1"/>
              <a:t>серед</a:t>
            </a:r>
            <a:r>
              <a:rPr lang="ru-RU" dirty="0"/>
              <a:t> </a:t>
            </a:r>
            <a:r>
              <a:rPr lang="ru-RU" dirty="0" err="1"/>
              <a:t>дітей</a:t>
            </a:r>
            <a:r>
              <a:rPr lang="ru-RU" dirty="0"/>
              <a:t> </a:t>
            </a:r>
            <a:r>
              <a:rPr lang="ru-RU" dirty="0" err="1"/>
              <a:t>зменшується</a:t>
            </a:r>
            <a:r>
              <a:rPr lang="ru-RU" dirty="0"/>
              <a:t> </a:t>
            </a:r>
            <a:r>
              <a:rPr lang="ru-RU" dirty="0" err="1"/>
              <a:t>зі</a:t>
            </a:r>
            <a:r>
              <a:rPr lang="ru-RU" dirty="0"/>
              <a:t> </a:t>
            </a:r>
            <a:r>
              <a:rPr lang="ru-RU" dirty="0" err="1"/>
              <a:t>зростанням</a:t>
            </a:r>
            <a:r>
              <a:rPr lang="ru-RU" dirty="0"/>
              <a:t> </a:t>
            </a:r>
            <a:r>
              <a:rPr lang="ru-RU" dirty="0" err="1"/>
              <a:t>освіти</a:t>
            </a:r>
            <a:r>
              <a:rPr lang="ru-RU" dirty="0"/>
              <a:t> </a:t>
            </a:r>
            <a:r>
              <a:rPr lang="ru-RU" dirty="0" err="1"/>
              <a:t>матері</a:t>
            </a:r>
            <a:r>
              <a:rPr lang="ru-RU" dirty="0"/>
              <a:t>. Установлено </a:t>
            </a:r>
            <a:r>
              <a:rPr lang="ru-RU" dirty="0" err="1"/>
              <a:t>виражений</a:t>
            </a:r>
            <a:r>
              <a:rPr lang="ru-RU" dirty="0"/>
              <a:t> </a:t>
            </a:r>
            <a:r>
              <a:rPr lang="ru-RU" dirty="0" err="1"/>
              <a:t>вплив</a:t>
            </a:r>
            <a:r>
              <a:rPr lang="ru-RU" dirty="0"/>
              <a:t> на </a:t>
            </a:r>
            <a:r>
              <a:rPr lang="ru-RU" dirty="0" err="1"/>
              <a:t>здоров’я</a:t>
            </a:r>
            <a:r>
              <a:rPr lang="ru-RU" dirty="0"/>
              <a:t> </a:t>
            </a:r>
            <a:r>
              <a:rPr lang="ru-RU" dirty="0" err="1"/>
              <a:t>дітей</a:t>
            </a:r>
            <a:r>
              <a:rPr lang="ru-RU" dirty="0"/>
              <a:t> типу </a:t>
            </a:r>
            <a:r>
              <a:rPr lang="ru-RU" dirty="0" err="1"/>
              <a:t>родини</a:t>
            </a:r>
            <a:r>
              <a:rPr lang="ru-RU" dirty="0"/>
              <a:t> − </a:t>
            </a:r>
            <a:r>
              <a:rPr lang="ru-RU" dirty="0" err="1"/>
              <a:t>повна</a:t>
            </a:r>
            <a:r>
              <a:rPr lang="ru-RU" dirty="0"/>
              <a:t>, </a:t>
            </a:r>
            <a:r>
              <a:rPr lang="ru-RU" dirty="0" err="1"/>
              <a:t>неповна</a:t>
            </a:r>
            <a:r>
              <a:rPr lang="ru-RU" dirty="0"/>
              <a:t> й т. </a:t>
            </a:r>
            <a:r>
              <a:rPr lang="ru-RU" dirty="0" err="1"/>
              <a:t>ін</a:t>
            </a:r>
            <a:r>
              <a:rPr lang="ru-RU" dirty="0"/>
              <a:t>. </a:t>
            </a:r>
            <a:r>
              <a:rPr lang="ru-RU" dirty="0" err="1"/>
              <a:t>Захворюваність</a:t>
            </a:r>
            <a:r>
              <a:rPr lang="ru-RU" dirty="0"/>
              <a:t> </a:t>
            </a:r>
            <a:r>
              <a:rPr lang="ru-RU" dirty="0" err="1"/>
              <a:t>дітей</a:t>
            </a:r>
            <a:r>
              <a:rPr lang="ru-RU" dirty="0"/>
              <a:t> у </a:t>
            </a:r>
            <a:r>
              <a:rPr lang="ru-RU" dirty="0" err="1"/>
              <a:t>неповних</a:t>
            </a:r>
            <a:r>
              <a:rPr lang="ru-RU" dirty="0"/>
              <a:t> і </a:t>
            </a:r>
            <a:r>
              <a:rPr lang="ru-RU" dirty="0" err="1"/>
              <a:t>негармонійних</a:t>
            </a:r>
            <a:r>
              <a:rPr lang="ru-RU" dirty="0"/>
              <a:t> </a:t>
            </a:r>
            <a:r>
              <a:rPr lang="ru-RU" dirty="0" err="1"/>
              <a:t>сім’ях</a:t>
            </a:r>
            <a:r>
              <a:rPr lang="ru-RU" dirty="0"/>
              <a:t> є </a:t>
            </a:r>
            <a:r>
              <a:rPr lang="ru-RU" dirty="0" err="1"/>
              <a:t>вищою</a:t>
            </a:r>
            <a:r>
              <a:rPr lang="ru-RU" dirty="0"/>
              <a:t>, </a:t>
            </a:r>
            <a:r>
              <a:rPr lang="ru-RU" dirty="0" err="1"/>
              <a:t>ніж</a:t>
            </a:r>
            <a:r>
              <a:rPr lang="ru-RU" dirty="0"/>
              <a:t> у </a:t>
            </a:r>
            <a:r>
              <a:rPr lang="ru-RU" dirty="0" err="1"/>
              <a:t>повних</a:t>
            </a:r>
            <a:r>
              <a:rPr lang="ru-RU" dirty="0"/>
              <a:t>. </a:t>
            </a:r>
            <a:r>
              <a:rPr lang="ru-RU" dirty="0" err="1"/>
              <a:t>Гірше</a:t>
            </a:r>
            <a:r>
              <a:rPr lang="ru-RU" dirty="0"/>
              <a:t> </a:t>
            </a:r>
            <a:r>
              <a:rPr lang="ru-RU" dirty="0" err="1"/>
              <a:t>здоров’я</a:t>
            </a:r>
            <a:r>
              <a:rPr lang="ru-RU" dirty="0"/>
              <a:t> в </a:t>
            </a:r>
            <a:r>
              <a:rPr lang="ru-RU" dirty="0" err="1"/>
              <a:t>дітей</a:t>
            </a:r>
            <a:r>
              <a:rPr lang="ru-RU" dirty="0"/>
              <a:t>, </a:t>
            </a:r>
            <a:r>
              <a:rPr lang="ru-RU" dirty="0" err="1"/>
              <a:t>які</a:t>
            </a:r>
            <a:r>
              <a:rPr lang="ru-RU" dirty="0"/>
              <a:t> народились не в </a:t>
            </a:r>
            <a:r>
              <a:rPr lang="ru-RU" dirty="0" err="1"/>
              <a:t>шлюбі</a:t>
            </a:r>
            <a:r>
              <a:rPr lang="ru-RU" dirty="0"/>
              <a:t>, </a:t>
            </a:r>
            <a:r>
              <a:rPr lang="ru-RU" dirty="0" err="1"/>
              <a:t>оскільки</a:t>
            </a:r>
            <a:r>
              <a:rPr lang="ru-RU" dirty="0"/>
              <a:t> вони </a:t>
            </a:r>
            <a:r>
              <a:rPr lang="ru-RU" dirty="0" err="1"/>
              <a:t>частіше</a:t>
            </a:r>
            <a:r>
              <a:rPr lang="ru-RU" dirty="0"/>
              <a:t> </a:t>
            </a:r>
            <a:r>
              <a:rPr lang="ru-RU" dirty="0" err="1"/>
              <a:t>народжуються</a:t>
            </a:r>
            <a:r>
              <a:rPr lang="ru-RU" dirty="0"/>
              <a:t> </a:t>
            </a:r>
            <a:r>
              <a:rPr lang="ru-RU" dirty="0" err="1"/>
              <a:t>недоношеними</a:t>
            </a:r>
            <a:r>
              <a:rPr lang="ru-RU" dirty="0"/>
              <a:t>, </a:t>
            </a:r>
            <a:r>
              <a:rPr lang="ru-RU" dirty="0" err="1"/>
              <a:t>пізніше</a:t>
            </a:r>
            <a:r>
              <a:rPr lang="ru-RU" dirty="0"/>
              <a:t> </a:t>
            </a:r>
            <a:r>
              <a:rPr lang="ru-RU" dirty="0" err="1"/>
              <a:t>починають</a:t>
            </a:r>
            <a:r>
              <a:rPr lang="ru-RU" dirty="0"/>
              <a:t> </a:t>
            </a:r>
            <a:r>
              <a:rPr lang="ru-RU" dirty="0" err="1"/>
              <a:t>ходити</a:t>
            </a:r>
            <a:r>
              <a:rPr lang="ru-RU" dirty="0"/>
              <a:t> й </a:t>
            </a:r>
            <a:r>
              <a:rPr lang="ru-RU" dirty="0" err="1"/>
              <a:t>говорити</a:t>
            </a:r>
            <a:r>
              <a:rPr lang="ru-RU" dirty="0"/>
              <a:t>, </a:t>
            </a:r>
            <a:r>
              <a:rPr lang="ru-RU" dirty="0" err="1"/>
              <a:t>частіше</a:t>
            </a:r>
            <a:r>
              <a:rPr lang="ru-RU" dirty="0"/>
              <a:t> </a:t>
            </a:r>
            <a:r>
              <a:rPr lang="ru-RU" dirty="0" err="1"/>
              <a:t>хворіють</a:t>
            </a:r>
            <a:r>
              <a:rPr lang="ru-RU" dirty="0"/>
              <a:t> на </a:t>
            </a:r>
            <a:r>
              <a:rPr lang="ru-RU" dirty="0" err="1"/>
              <a:t>гострі</a:t>
            </a:r>
            <a:r>
              <a:rPr lang="ru-RU" dirty="0"/>
              <a:t> та </a:t>
            </a:r>
            <a:r>
              <a:rPr lang="ru-RU" dirty="0" err="1"/>
              <a:t>хронічні</a:t>
            </a:r>
            <a:r>
              <a:rPr lang="ru-RU" dirty="0"/>
              <a:t> </a:t>
            </a:r>
            <a:r>
              <a:rPr lang="ru-RU" dirty="0" err="1"/>
              <a:t>захворювання</a:t>
            </a:r>
            <a:r>
              <a:rPr lang="ru-RU" dirty="0"/>
              <a:t> </a:t>
            </a:r>
          </a:p>
        </p:txBody>
      </p:sp>
    </p:spTree>
    <p:extLst>
      <p:ext uri="{BB962C8B-B14F-4D97-AF65-F5344CB8AC3E}">
        <p14:creationId xmlns:p14="http://schemas.microsoft.com/office/powerpoint/2010/main" val="154053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304800"/>
          </a:xfrm>
        </p:spPr>
        <p:txBody>
          <a:bodyPr>
            <a:normAutofit fontScale="90000"/>
          </a:bodyPr>
          <a:lstStyle/>
          <a:p>
            <a:endParaRPr lang="ru-RU"/>
          </a:p>
        </p:txBody>
      </p:sp>
      <p:sp>
        <p:nvSpPr>
          <p:cNvPr id="3" name="Объект 2"/>
          <p:cNvSpPr>
            <a:spLocks noGrp="1"/>
          </p:cNvSpPr>
          <p:nvPr>
            <p:ph idx="1"/>
          </p:nvPr>
        </p:nvSpPr>
        <p:spPr>
          <a:xfrm>
            <a:off x="368490" y="1146413"/>
            <a:ext cx="4367284" cy="4135271"/>
          </a:xfrm>
        </p:spPr>
        <p:txBody>
          <a:bodyPr>
            <a:normAutofit fontScale="92500" lnSpcReduction="10000"/>
          </a:bodyPr>
          <a:lstStyle/>
          <a:p>
            <a:r>
              <a:rPr lang="ru-RU" dirty="0"/>
              <a:t>На другому </a:t>
            </a:r>
            <a:r>
              <a:rPr lang="ru-RU" dirty="0" err="1"/>
              <a:t>місці</a:t>
            </a:r>
            <a:r>
              <a:rPr lang="ru-RU" dirty="0"/>
              <a:t> за </a:t>
            </a:r>
            <a:r>
              <a:rPr lang="ru-RU" dirty="0" err="1"/>
              <a:t>впливом</a:t>
            </a:r>
            <a:r>
              <a:rPr lang="ru-RU" dirty="0"/>
              <a:t> на стан </a:t>
            </a:r>
            <a:r>
              <a:rPr lang="ru-RU" dirty="0" err="1"/>
              <a:t>формування</a:t>
            </a:r>
            <a:r>
              <a:rPr lang="ru-RU" dirty="0"/>
              <a:t> </a:t>
            </a:r>
            <a:r>
              <a:rPr lang="ru-RU" dirty="0" err="1"/>
              <a:t>здоров’я</a:t>
            </a:r>
            <a:r>
              <a:rPr lang="ru-RU" dirty="0"/>
              <a:t> </a:t>
            </a:r>
            <a:r>
              <a:rPr lang="ru-RU" dirty="0" err="1"/>
              <a:t>дитячого</a:t>
            </a:r>
            <a:r>
              <a:rPr lang="ru-RU" dirty="0"/>
              <a:t> </a:t>
            </a:r>
            <a:r>
              <a:rPr lang="ru-RU" dirty="0" err="1"/>
              <a:t>населення</a:t>
            </a:r>
            <a:r>
              <a:rPr lang="ru-RU" dirty="0"/>
              <a:t> </a:t>
            </a:r>
            <a:r>
              <a:rPr lang="ru-RU" dirty="0" err="1"/>
              <a:t>перебуває</a:t>
            </a:r>
            <a:r>
              <a:rPr lang="ru-RU" dirty="0"/>
              <a:t> </a:t>
            </a:r>
            <a:r>
              <a:rPr lang="ru-RU" b="1" u="sng" dirty="0" err="1"/>
              <a:t>група</a:t>
            </a:r>
            <a:r>
              <a:rPr lang="ru-RU" b="1" u="sng" dirty="0"/>
              <a:t> </a:t>
            </a:r>
            <a:r>
              <a:rPr lang="ru-RU" b="1" u="sng" dirty="0" err="1"/>
              <a:t>біологічних</a:t>
            </a:r>
            <a:r>
              <a:rPr lang="ru-RU" b="1" u="sng" dirty="0"/>
              <a:t> </a:t>
            </a:r>
            <a:r>
              <a:rPr lang="ru-RU" b="1" u="sng" dirty="0" err="1"/>
              <a:t>факторів</a:t>
            </a:r>
            <a:r>
              <a:rPr lang="ru-RU" dirty="0"/>
              <a:t> (</a:t>
            </a:r>
            <a:r>
              <a:rPr lang="ru-RU" dirty="0" err="1"/>
              <a:t>близько</a:t>
            </a:r>
            <a:r>
              <a:rPr lang="ru-RU" dirty="0"/>
              <a:t> 20 %), </a:t>
            </a:r>
            <a:r>
              <a:rPr lang="ru-RU" dirty="0" err="1"/>
              <a:t>серед</a:t>
            </a:r>
            <a:r>
              <a:rPr lang="ru-RU" dirty="0"/>
              <a:t> </a:t>
            </a:r>
            <a:r>
              <a:rPr lang="ru-RU" dirty="0" err="1"/>
              <a:t>яких</a:t>
            </a:r>
            <a:r>
              <a:rPr lang="ru-RU" dirty="0"/>
              <a:t> </a:t>
            </a:r>
            <a:r>
              <a:rPr lang="ru-RU" dirty="0" err="1"/>
              <a:t>особливу</a:t>
            </a:r>
            <a:r>
              <a:rPr lang="ru-RU" dirty="0"/>
              <a:t> роль </a:t>
            </a:r>
            <a:r>
              <a:rPr lang="ru-RU" dirty="0" err="1"/>
              <a:t>відіграють</a:t>
            </a:r>
            <a:r>
              <a:rPr lang="ru-RU" dirty="0"/>
              <a:t> </a:t>
            </a:r>
            <a:r>
              <a:rPr lang="ru-RU" b="1" dirty="0" err="1"/>
              <a:t>фактори</a:t>
            </a:r>
            <a:r>
              <a:rPr lang="ru-RU" b="1" dirty="0"/>
              <a:t> </a:t>
            </a:r>
            <a:r>
              <a:rPr lang="ru-RU" b="1" dirty="0" err="1"/>
              <a:t>спадковості</a:t>
            </a:r>
            <a:r>
              <a:rPr lang="ru-RU" b="1" dirty="0"/>
              <a:t> </a:t>
            </a:r>
            <a:r>
              <a:rPr lang="ru-RU" dirty="0"/>
              <a:t>(</a:t>
            </a:r>
            <a:r>
              <a:rPr lang="ru-RU" dirty="0" err="1"/>
              <a:t>здоров’я</a:t>
            </a:r>
            <a:r>
              <a:rPr lang="ru-RU" dirty="0"/>
              <a:t> </a:t>
            </a:r>
            <a:r>
              <a:rPr lang="ru-RU" dirty="0" err="1"/>
              <a:t>матері</a:t>
            </a:r>
            <a:r>
              <a:rPr lang="ru-RU" dirty="0"/>
              <a:t> й батька, </a:t>
            </a:r>
            <a:r>
              <a:rPr lang="ru-RU" dirty="0" err="1"/>
              <a:t>індекс</a:t>
            </a:r>
            <a:r>
              <a:rPr lang="ru-RU" dirty="0"/>
              <a:t> </a:t>
            </a:r>
            <a:r>
              <a:rPr lang="ru-RU" dirty="0" err="1"/>
              <a:t>спадкової</a:t>
            </a:r>
            <a:r>
              <a:rPr lang="ru-RU" dirty="0"/>
              <a:t> </a:t>
            </a:r>
            <a:r>
              <a:rPr lang="ru-RU" dirty="0" err="1"/>
              <a:t>обтяженості</a:t>
            </a:r>
            <a:r>
              <a:rPr lang="ru-RU" dirty="0"/>
              <a:t> до </a:t>
            </a:r>
            <a:r>
              <a:rPr lang="ru-RU" dirty="0" err="1"/>
              <a:t>ожиріння</a:t>
            </a:r>
            <a:r>
              <a:rPr lang="ru-RU" dirty="0"/>
              <a:t>, </a:t>
            </a:r>
            <a:r>
              <a:rPr lang="ru-RU" dirty="0" err="1"/>
              <a:t>наркоманії</a:t>
            </a:r>
            <a:r>
              <a:rPr lang="ru-RU" dirty="0"/>
              <a:t>, </a:t>
            </a:r>
            <a:r>
              <a:rPr lang="ru-RU" dirty="0" err="1"/>
              <a:t>алкоголізму</a:t>
            </a:r>
            <a:r>
              <a:rPr lang="ru-RU" dirty="0"/>
              <a:t> </a:t>
            </a:r>
            <a:r>
              <a:rPr lang="ru-RU" dirty="0" err="1"/>
              <a:t>тощо</a:t>
            </a:r>
            <a:r>
              <a:rPr lang="ru-RU" dirty="0"/>
              <a:t>). </a:t>
            </a:r>
            <a:r>
              <a:rPr lang="ru-RU" dirty="0" err="1"/>
              <a:t>Дія</a:t>
            </a:r>
            <a:r>
              <a:rPr lang="ru-RU" dirty="0"/>
              <a:t> </a:t>
            </a:r>
            <a:r>
              <a:rPr lang="ru-RU" dirty="0" err="1"/>
              <a:t>факторів</a:t>
            </a:r>
            <a:r>
              <a:rPr lang="ru-RU" dirty="0"/>
              <a:t> </a:t>
            </a:r>
            <a:r>
              <a:rPr lang="ru-RU" dirty="0" err="1"/>
              <a:t>навколишнього</a:t>
            </a:r>
            <a:r>
              <a:rPr lang="ru-RU" dirty="0"/>
              <a:t> </a:t>
            </a:r>
            <a:r>
              <a:rPr lang="ru-RU" dirty="0" err="1"/>
              <a:t>середовища</a:t>
            </a:r>
            <a:r>
              <a:rPr lang="ru-RU" dirty="0"/>
              <a:t> не </a:t>
            </a:r>
            <a:r>
              <a:rPr lang="ru-RU" dirty="0" err="1"/>
              <a:t>поступається</a:t>
            </a:r>
            <a:r>
              <a:rPr lang="ru-RU" dirty="0"/>
              <a:t> за </a:t>
            </a:r>
            <a:r>
              <a:rPr lang="ru-RU" dirty="0" err="1"/>
              <a:t>своєю</a:t>
            </a:r>
            <a:r>
              <a:rPr lang="ru-RU" dirty="0"/>
              <a:t> </a:t>
            </a:r>
            <a:r>
              <a:rPr lang="ru-RU" dirty="0" err="1"/>
              <a:t>інтенсивністю</a:t>
            </a:r>
            <a:r>
              <a:rPr lang="ru-RU" dirty="0"/>
              <a:t> </a:t>
            </a:r>
            <a:r>
              <a:rPr lang="ru-RU" dirty="0" err="1"/>
              <a:t>дії</a:t>
            </a:r>
            <a:r>
              <a:rPr lang="ru-RU" dirty="0"/>
              <a:t> </a:t>
            </a:r>
            <a:r>
              <a:rPr lang="ru-RU" dirty="0" err="1"/>
              <a:t>біологічних</a:t>
            </a:r>
            <a:r>
              <a:rPr lang="ru-RU" dirty="0"/>
              <a:t> </a:t>
            </a:r>
            <a:r>
              <a:rPr lang="ru-RU" dirty="0" err="1"/>
              <a:t>факторів</a:t>
            </a:r>
            <a:r>
              <a:rPr lang="ru-RU" dirty="0"/>
              <a:t> (</a:t>
            </a:r>
            <a:r>
              <a:rPr lang="ru-RU" dirty="0" err="1"/>
              <a:t>також</a:t>
            </a:r>
            <a:r>
              <a:rPr lang="ru-RU" dirty="0"/>
              <a:t> у </a:t>
            </a:r>
            <a:r>
              <a:rPr lang="ru-RU" dirty="0" err="1"/>
              <a:t>структурі</a:t>
            </a:r>
            <a:r>
              <a:rPr lang="ru-RU" dirty="0"/>
              <a:t> </a:t>
            </a:r>
            <a:r>
              <a:rPr lang="ru-RU" dirty="0" err="1"/>
              <a:t>факторів</a:t>
            </a:r>
            <a:r>
              <a:rPr lang="ru-RU" dirty="0"/>
              <a:t> у межах 20 %).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5774" y="1146413"/>
            <a:ext cx="7220513" cy="5016020"/>
          </a:xfrm>
          <a:prstGeom prst="rect">
            <a:avLst/>
          </a:prstGeom>
        </p:spPr>
      </p:pic>
    </p:spTree>
    <p:extLst>
      <p:ext uri="{BB962C8B-B14F-4D97-AF65-F5344CB8AC3E}">
        <p14:creationId xmlns:p14="http://schemas.microsoft.com/office/powerpoint/2010/main" val="798643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830" y="218364"/>
            <a:ext cx="10924581" cy="709684"/>
          </a:xfrm>
        </p:spPr>
        <p:txBody>
          <a:bodyPr>
            <a:normAutofit/>
          </a:bodyPr>
          <a:lstStyle/>
          <a:p>
            <a:endParaRPr lang="ru-RU" dirty="0"/>
          </a:p>
        </p:txBody>
      </p:sp>
      <p:sp>
        <p:nvSpPr>
          <p:cNvPr id="3" name="Объект 2"/>
          <p:cNvSpPr>
            <a:spLocks noGrp="1"/>
          </p:cNvSpPr>
          <p:nvPr>
            <p:ph idx="1"/>
          </p:nvPr>
        </p:nvSpPr>
        <p:spPr>
          <a:xfrm>
            <a:off x="6372" y="1516359"/>
            <a:ext cx="5807574" cy="5171044"/>
          </a:xfrm>
        </p:spPr>
        <p:txBody>
          <a:bodyPr>
            <a:normAutofit fontScale="85000" lnSpcReduction="10000"/>
          </a:bodyPr>
          <a:lstStyle/>
          <a:p>
            <a:r>
              <a:rPr lang="ru-RU" dirty="0" err="1"/>
              <a:t>Головними</a:t>
            </a:r>
            <a:r>
              <a:rPr lang="ru-RU" dirty="0"/>
              <a:t> та </a:t>
            </a:r>
            <a:r>
              <a:rPr lang="ru-RU" dirty="0" err="1"/>
              <a:t>найбільш</a:t>
            </a:r>
            <a:r>
              <a:rPr lang="ru-RU" dirty="0"/>
              <a:t> </a:t>
            </a:r>
            <a:r>
              <a:rPr lang="ru-RU" dirty="0" err="1"/>
              <a:t>небезпечними</a:t>
            </a:r>
            <a:r>
              <a:rPr lang="ru-RU" dirty="0"/>
              <a:t> </a:t>
            </a:r>
            <a:r>
              <a:rPr lang="ru-RU" dirty="0" err="1"/>
              <a:t>джерелами</a:t>
            </a:r>
            <a:r>
              <a:rPr lang="ru-RU" dirty="0"/>
              <a:t> </a:t>
            </a:r>
            <a:r>
              <a:rPr lang="ru-RU" dirty="0" err="1"/>
              <a:t>забруднення</a:t>
            </a:r>
            <a:r>
              <a:rPr lang="ru-RU" dirty="0"/>
              <a:t> </a:t>
            </a:r>
            <a:r>
              <a:rPr lang="ru-RU" dirty="0" err="1"/>
              <a:t>навколишнього</a:t>
            </a:r>
            <a:r>
              <a:rPr lang="ru-RU" dirty="0"/>
              <a:t> </a:t>
            </a:r>
            <a:r>
              <a:rPr lang="ru-RU" dirty="0" err="1"/>
              <a:t>середовища</a:t>
            </a:r>
            <a:r>
              <a:rPr lang="ru-RU" dirty="0"/>
              <a:t>, </a:t>
            </a:r>
            <a:r>
              <a:rPr lang="ru-RU" dirty="0" err="1"/>
              <a:t>що</a:t>
            </a:r>
            <a:r>
              <a:rPr lang="ru-RU" dirty="0"/>
              <a:t> </a:t>
            </a:r>
            <a:r>
              <a:rPr lang="ru-RU" dirty="0" err="1"/>
              <a:t>чинять</a:t>
            </a:r>
            <a:r>
              <a:rPr lang="ru-RU" dirty="0"/>
              <a:t> </a:t>
            </a:r>
            <a:r>
              <a:rPr lang="ru-RU" dirty="0" err="1"/>
              <a:t>несприятливий</a:t>
            </a:r>
            <a:r>
              <a:rPr lang="ru-RU" dirty="0"/>
              <a:t> </a:t>
            </a:r>
            <a:r>
              <a:rPr lang="ru-RU" dirty="0" err="1"/>
              <a:t>вплив</a:t>
            </a:r>
            <a:r>
              <a:rPr lang="ru-RU" dirty="0"/>
              <a:t> на </a:t>
            </a:r>
            <a:r>
              <a:rPr lang="ru-RU" dirty="0" err="1"/>
              <a:t>процес</a:t>
            </a:r>
            <a:r>
              <a:rPr lang="ru-RU" dirty="0"/>
              <a:t> </a:t>
            </a:r>
            <a:r>
              <a:rPr lang="ru-RU" dirty="0" err="1"/>
              <a:t>формування</a:t>
            </a:r>
            <a:r>
              <a:rPr lang="ru-RU" dirty="0"/>
              <a:t> </a:t>
            </a:r>
            <a:r>
              <a:rPr lang="ru-RU" dirty="0" err="1"/>
              <a:t>здоров’я</a:t>
            </a:r>
            <a:r>
              <a:rPr lang="ru-RU" dirty="0"/>
              <a:t> </a:t>
            </a:r>
            <a:r>
              <a:rPr lang="ru-RU" dirty="0" err="1"/>
              <a:t>дитячого</a:t>
            </a:r>
            <a:r>
              <a:rPr lang="ru-RU" dirty="0"/>
              <a:t> </a:t>
            </a:r>
            <a:r>
              <a:rPr lang="ru-RU" dirty="0" err="1"/>
              <a:t>населення</a:t>
            </a:r>
            <a:r>
              <a:rPr lang="ru-RU" dirty="0"/>
              <a:t>, є </a:t>
            </a:r>
            <a:r>
              <a:rPr lang="ru-RU" b="1" i="1" u="sng" dirty="0" err="1"/>
              <a:t>антропогенн</a:t>
            </a:r>
            <a:r>
              <a:rPr lang="ru-RU" dirty="0" err="1"/>
              <a:t>і</a:t>
            </a:r>
            <a:r>
              <a:rPr lang="ru-RU" dirty="0"/>
              <a:t> (</a:t>
            </a:r>
            <a:r>
              <a:rPr lang="ru-RU" dirty="0" err="1"/>
              <a:t>промислові</a:t>
            </a:r>
            <a:r>
              <a:rPr lang="ru-RU" dirty="0"/>
              <a:t> </a:t>
            </a:r>
            <a:r>
              <a:rPr lang="ru-RU" dirty="0" err="1"/>
              <a:t>підприємства</a:t>
            </a:r>
            <a:r>
              <a:rPr lang="ru-RU" dirty="0"/>
              <a:t>, транспорт, </a:t>
            </a:r>
            <a:r>
              <a:rPr lang="ru-RU" dirty="0" err="1"/>
              <a:t>паливно-енергетичний</a:t>
            </a:r>
            <a:r>
              <a:rPr lang="ru-RU" dirty="0"/>
              <a:t> комплекс, </a:t>
            </a:r>
            <a:r>
              <a:rPr lang="ru-RU" dirty="0" err="1"/>
              <a:t>біотехнологічне</a:t>
            </a:r>
            <a:r>
              <a:rPr lang="ru-RU" dirty="0"/>
              <a:t> </a:t>
            </a:r>
            <a:r>
              <a:rPr lang="ru-RU" dirty="0" err="1"/>
              <a:t>виробництво</a:t>
            </a:r>
            <a:r>
              <a:rPr lang="ru-RU" dirty="0"/>
              <a:t> </a:t>
            </a:r>
            <a:r>
              <a:rPr lang="ru-RU" dirty="0" err="1"/>
              <a:t>тощо</a:t>
            </a:r>
            <a:r>
              <a:rPr lang="ru-RU" dirty="0"/>
              <a:t>). </a:t>
            </a:r>
            <a:r>
              <a:rPr lang="ru-RU" dirty="0" err="1"/>
              <a:t>Хімічне</a:t>
            </a:r>
            <a:r>
              <a:rPr lang="ru-RU" dirty="0"/>
              <a:t>, </a:t>
            </a:r>
            <a:r>
              <a:rPr lang="ru-RU" dirty="0" err="1"/>
              <a:t>радіоактивне</a:t>
            </a:r>
            <a:r>
              <a:rPr lang="ru-RU" dirty="0"/>
              <a:t> та </a:t>
            </a:r>
            <a:r>
              <a:rPr lang="ru-RU" dirty="0" err="1"/>
              <a:t>бактеріологічне</a:t>
            </a:r>
            <a:r>
              <a:rPr lang="ru-RU" dirty="0"/>
              <a:t> </a:t>
            </a:r>
            <a:r>
              <a:rPr lang="ru-RU" dirty="0" err="1"/>
              <a:t>забруднення</a:t>
            </a:r>
            <a:r>
              <a:rPr lang="ru-RU" dirty="0"/>
              <a:t> </a:t>
            </a:r>
            <a:r>
              <a:rPr lang="ru-RU" dirty="0" err="1"/>
              <a:t>повітря</a:t>
            </a:r>
            <a:r>
              <a:rPr lang="ru-RU" dirty="0"/>
              <a:t>, води, </a:t>
            </a:r>
            <a:r>
              <a:rPr lang="ru-RU" dirty="0" err="1"/>
              <a:t>ґрунту</a:t>
            </a:r>
            <a:r>
              <a:rPr lang="ru-RU" dirty="0"/>
              <a:t>, </a:t>
            </a:r>
            <a:r>
              <a:rPr lang="ru-RU" dirty="0" err="1"/>
              <a:t>продуктів</a:t>
            </a:r>
            <a:r>
              <a:rPr lang="ru-RU" dirty="0"/>
              <a:t> </a:t>
            </a:r>
            <a:r>
              <a:rPr lang="ru-RU" dirty="0" err="1"/>
              <a:t>харчування</a:t>
            </a:r>
            <a:r>
              <a:rPr lang="ru-RU" dirty="0"/>
              <a:t>, а </a:t>
            </a:r>
            <a:r>
              <a:rPr lang="ru-RU" dirty="0" err="1"/>
              <a:t>також</a:t>
            </a:r>
            <a:r>
              <a:rPr lang="ru-RU" dirty="0"/>
              <a:t> шум, </a:t>
            </a:r>
            <a:r>
              <a:rPr lang="ru-RU" dirty="0" err="1"/>
              <a:t>вібрація</a:t>
            </a:r>
            <a:r>
              <a:rPr lang="ru-RU" dirty="0"/>
              <a:t>, </a:t>
            </a:r>
            <a:r>
              <a:rPr lang="ru-RU" dirty="0" err="1"/>
              <a:t>електромагнітні</a:t>
            </a:r>
            <a:r>
              <a:rPr lang="ru-RU" dirty="0"/>
              <a:t> поля, </a:t>
            </a:r>
            <a:r>
              <a:rPr lang="ru-RU" dirty="0" err="1"/>
              <a:t>іонізуючі</a:t>
            </a:r>
            <a:r>
              <a:rPr lang="ru-RU" dirty="0"/>
              <a:t> </a:t>
            </a:r>
            <a:r>
              <a:rPr lang="ru-RU" dirty="0" err="1"/>
              <a:t>випромінювання</a:t>
            </a:r>
            <a:r>
              <a:rPr lang="ru-RU" dirty="0"/>
              <a:t> </a:t>
            </a:r>
            <a:r>
              <a:rPr lang="ru-RU" dirty="0" err="1"/>
              <a:t>тощо</a:t>
            </a:r>
            <a:r>
              <a:rPr lang="ru-RU" dirty="0"/>
              <a:t> </a:t>
            </a:r>
            <a:r>
              <a:rPr lang="ru-RU" dirty="0" err="1"/>
              <a:t>викликають</a:t>
            </a:r>
            <a:r>
              <a:rPr lang="ru-RU" dirty="0"/>
              <a:t> у </a:t>
            </a:r>
            <a:r>
              <a:rPr lang="ru-RU" dirty="0" err="1"/>
              <a:t>людському</a:t>
            </a:r>
            <a:r>
              <a:rPr lang="ru-RU" dirty="0"/>
              <a:t> </a:t>
            </a:r>
            <a:r>
              <a:rPr lang="ru-RU" dirty="0" err="1"/>
              <a:t>організмі</a:t>
            </a:r>
            <a:r>
              <a:rPr lang="ru-RU" dirty="0"/>
              <a:t> </a:t>
            </a:r>
            <a:r>
              <a:rPr lang="ru-RU" b="1" i="1" dirty="0" err="1"/>
              <a:t>патологічні</a:t>
            </a:r>
            <a:r>
              <a:rPr lang="ru-RU" b="1" i="1" dirty="0"/>
              <a:t> </a:t>
            </a:r>
            <a:r>
              <a:rPr lang="ru-RU" b="1" i="1" dirty="0" err="1"/>
              <a:t>явища</a:t>
            </a:r>
            <a:r>
              <a:rPr lang="ru-RU" b="1" i="1" dirty="0"/>
              <a:t> й </a:t>
            </a:r>
            <a:r>
              <a:rPr lang="ru-RU" b="1" i="1" dirty="0" err="1"/>
              <a:t>генетичні</a:t>
            </a:r>
            <a:r>
              <a:rPr lang="ru-RU" b="1" i="1" dirty="0"/>
              <a:t> </a:t>
            </a:r>
            <a:r>
              <a:rPr lang="ru-RU" b="1" i="1" dirty="0" err="1"/>
              <a:t>зміни</a:t>
            </a:r>
            <a:r>
              <a:rPr lang="ru-RU" dirty="0"/>
              <a:t>. Як </a:t>
            </a:r>
            <a:r>
              <a:rPr lang="ru-RU" dirty="0" err="1"/>
              <a:t>наслідок</a:t>
            </a:r>
            <a:r>
              <a:rPr lang="ru-RU" dirty="0"/>
              <a:t>, </a:t>
            </a:r>
            <a:r>
              <a:rPr lang="ru-RU" dirty="0" err="1"/>
              <a:t>збільшується</a:t>
            </a:r>
            <a:r>
              <a:rPr lang="ru-RU" dirty="0"/>
              <a:t> </a:t>
            </a:r>
            <a:r>
              <a:rPr lang="ru-RU" dirty="0" err="1"/>
              <a:t>рівень</a:t>
            </a:r>
            <a:r>
              <a:rPr lang="ru-RU" dirty="0"/>
              <a:t> </a:t>
            </a:r>
            <a:r>
              <a:rPr lang="ru-RU" dirty="0" err="1"/>
              <a:t>захворювання</a:t>
            </a:r>
            <a:r>
              <a:rPr lang="ru-RU" dirty="0"/>
              <a:t> </a:t>
            </a:r>
            <a:r>
              <a:rPr lang="ru-RU" dirty="0" err="1"/>
              <a:t>населення</a:t>
            </a:r>
            <a:r>
              <a:rPr lang="ru-RU" dirty="0"/>
              <a:t>, </a:t>
            </a:r>
            <a:r>
              <a:rPr lang="ru-RU" dirty="0" err="1"/>
              <a:t>здебільшого</a:t>
            </a:r>
            <a:r>
              <a:rPr lang="ru-RU" dirty="0"/>
              <a:t> </a:t>
            </a:r>
            <a:r>
              <a:rPr lang="ru-RU" dirty="0" err="1"/>
              <a:t>дитячого</a:t>
            </a:r>
            <a:r>
              <a:rPr lang="ru-RU" dirty="0"/>
              <a:t>, через </a:t>
            </a:r>
            <a:r>
              <a:rPr lang="ru-RU" dirty="0" err="1"/>
              <a:t>низьку</a:t>
            </a:r>
            <a:r>
              <a:rPr lang="ru-RU" dirty="0"/>
              <a:t> </a:t>
            </a:r>
            <a:r>
              <a:rPr lang="ru-RU" dirty="0" err="1"/>
              <a:t>опірність</a:t>
            </a:r>
            <a:r>
              <a:rPr lang="ru-RU" dirty="0"/>
              <a:t> </a:t>
            </a:r>
            <a:r>
              <a:rPr lang="ru-RU" dirty="0" err="1"/>
              <a:t>організму</a:t>
            </a:r>
            <a:r>
              <a:rPr lang="ru-RU" dirty="0"/>
              <a:t> та ослаблений </a:t>
            </a:r>
            <a:r>
              <a:rPr lang="ru-RU" dirty="0" err="1"/>
              <a:t>імунітет</a:t>
            </a:r>
            <a:r>
              <a:rPr lang="ru-RU" dirty="0"/>
              <a:t> </a:t>
            </a:r>
            <a:r>
              <a:rPr lang="ru-RU" dirty="0" err="1"/>
              <a:t>народжуються</a:t>
            </a:r>
            <a:r>
              <a:rPr lang="ru-RU" dirty="0"/>
              <a:t> </a:t>
            </a:r>
            <a:r>
              <a:rPr lang="ru-RU" dirty="0" err="1"/>
              <a:t>діти</a:t>
            </a:r>
            <a:r>
              <a:rPr lang="ru-RU" dirty="0"/>
              <a:t> з </a:t>
            </a:r>
            <a:r>
              <a:rPr lang="ru-RU" dirty="0" err="1"/>
              <a:t>різними</a:t>
            </a:r>
            <a:r>
              <a:rPr lang="ru-RU" dirty="0"/>
              <a:t> </a:t>
            </a:r>
            <a:r>
              <a:rPr lang="ru-RU" dirty="0" err="1"/>
              <a:t>вадами</a:t>
            </a:r>
            <a:r>
              <a:rPr lang="ru-RU" dirty="0"/>
              <a:t> та </a:t>
            </a:r>
            <a:r>
              <a:rPr lang="ru-RU" dirty="0" err="1"/>
              <a:t>аномаліями</a:t>
            </a:r>
            <a:r>
              <a:rPr lang="ru-RU" dirty="0"/>
              <a:t> </a:t>
            </a:r>
            <a:r>
              <a:rPr lang="ru-RU" dirty="0" err="1"/>
              <a:t>розвитку</a:t>
            </a:r>
            <a:r>
              <a:rPr lang="ru-RU" dirty="0"/>
              <a:t>. </a:t>
            </a:r>
            <a:r>
              <a:rPr lang="ru-RU" dirty="0" err="1"/>
              <a:t>Наприклад</a:t>
            </a:r>
            <a:r>
              <a:rPr lang="ru-RU" dirty="0"/>
              <a:t>, </a:t>
            </a:r>
            <a:r>
              <a:rPr lang="ru-RU" dirty="0" err="1"/>
              <a:t>діти</a:t>
            </a:r>
            <a:r>
              <a:rPr lang="ru-RU" dirty="0"/>
              <a:t>, </a:t>
            </a:r>
            <a:r>
              <a:rPr lang="ru-RU" dirty="0" err="1"/>
              <a:t>які</a:t>
            </a:r>
            <a:r>
              <a:rPr lang="ru-RU" dirty="0"/>
              <a:t> </a:t>
            </a:r>
            <a:r>
              <a:rPr lang="ru-RU" dirty="0" err="1"/>
              <a:t>проживають</a:t>
            </a:r>
            <a:r>
              <a:rPr lang="ru-RU" dirty="0"/>
              <a:t> у </a:t>
            </a:r>
            <a:r>
              <a:rPr lang="ru-RU" dirty="0" err="1"/>
              <a:t>міській</a:t>
            </a:r>
            <a:r>
              <a:rPr lang="ru-RU" dirty="0"/>
              <a:t> </a:t>
            </a:r>
            <a:r>
              <a:rPr lang="ru-RU" dirty="0" err="1"/>
              <a:t>місцевості</a:t>
            </a:r>
            <a:r>
              <a:rPr lang="ru-RU" dirty="0"/>
              <a:t>, через </a:t>
            </a:r>
            <a:r>
              <a:rPr lang="ru-RU" dirty="0" err="1"/>
              <a:t>забрудненість</a:t>
            </a:r>
            <a:r>
              <a:rPr lang="ru-RU" dirty="0"/>
              <a:t> </a:t>
            </a:r>
            <a:r>
              <a:rPr lang="ru-RU" dirty="0" err="1"/>
              <a:t>навколишнього</a:t>
            </a:r>
            <a:r>
              <a:rPr lang="ru-RU" dirty="0"/>
              <a:t> </a:t>
            </a:r>
            <a:r>
              <a:rPr lang="ru-RU" dirty="0" err="1"/>
              <a:t>середовища</a:t>
            </a:r>
            <a:r>
              <a:rPr lang="ru-RU" dirty="0"/>
              <a:t> </a:t>
            </a:r>
            <a:r>
              <a:rPr lang="ru-RU" dirty="0" err="1"/>
              <a:t>промисловими</a:t>
            </a:r>
            <a:r>
              <a:rPr lang="ru-RU" dirty="0"/>
              <a:t> й </a:t>
            </a:r>
            <a:r>
              <a:rPr lang="ru-RU" dirty="0" err="1"/>
              <a:t>автомобільними</a:t>
            </a:r>
            <a:r>
              <a:rPr lang="ru-RU" dirty="0"/>
              <a:t> </a:t>
            </a:r>
            <a:r>
              <a:rPr lang="ru-RU" dirty="0" err="1"/>
              <a:t>викидами</a:t>
            </a:r>
            <a:r>
              <a:rPr lang="ru-RU" dirty="0"/>
              <a:t> </a:t>
            </a:r>
            <a:r>
              <a:rPr lang="ru-RU" dirty="0" err="1"/>
              <a:t>частіше</a:t>
            </a:r>
            <a:r>
              <a:rPr lang="ru-RU" dirty="0"/>
              <a:t> </a:t>
            </a:r>
            <a:r>
              <a:rPr lang="ru-RU" dirty="0" err="1"/>
              <a:t>хворіють</a:t>
            </a:r>
            <a:r>
              <a:rPr lang="ru-RU" dirty="0"/>
              <a:t> </a:t>
            </a:r>
            <a:r>
              <a:rPr lang="ru-RU" dirty="0" err="1"/>
              <a:t>різними</a:t>
            </a:r>
            <a:r>
              <a:rPr lang="ru-RU" dirty="0"/>
              <a:t> формами </a:t>
            </a:r>
            <a:r>
              <a:rPr lang="ru-RU" dirty="0" err="1"/>
              <a:t>алергічних</a:t>
            </a:r>
            <a:r>
              <a:rPr lang="ru-RU" dirty="0"/>
              <a:t> </a:t>
            </a:r>
            <a:r>
              <a:rPr lang="ru-RU" dirty="0" err="1"/>
              <a:t>проявів</a:t>
            </a:r>
            <a:r>
              <a:rPr lang="ru-RU" dirty="0"/>
              <a:t> (</a:t>
            </a:r>
            <a:r>
              <a:rPr lang="ru-RU" dirty="0" err="1"/>
              <a:t>висип</a:t>
            </a:r>
            <a:r>
              <a:rPr lang="ru-RU" dirty="0"/>
              <a:t>, дерматит, </a:t>
            </a:r>
            <a:r>
              <a:rPr lang="ru-RU" dirty="0" err="1"/>
              <a:t>риніт</a:t>
            </a:r>
            <a:r>
              <a:rPr lang="ru-RU" dirty="0"/>
              <a:t>, астма, </a:t>
            </a:r>
            <a:r>
              <a:rPr lang="ru-RU" dirty="0" err="1"/>
              <a:t>алергічні</a:t>
            </a:r>
            <a:r>
              <a:rPr lang="ru-RU" dirty="0"/>
              <a:t> </a:t>
            </a:r>
            <a:r>
              <a:rPr lang="ru-RU" dirty="0" err="1"/>
              <a:t>набряки</a:t>
            </a:r>
            <a:r>
              <a:rPr lang="ru-RU" dirty="0"/>
              <a:t>).</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3946" y="1516359"/>
            <a:ext cx="6378054" cy="5171044"/>
          </a:xfrm>
          <a:prstGeom prst="rect">
            <a:avLst/>
          </a:prstGeom>
        </p:spPr>
      </p:pic>
    </p:spTree>
    <p:extLst>
      <p:ext uri="{BB962C8B-B14F-4D97-AF65-F5344CB8AC3E}">
        <p14:creationId xmlns:p14="http://schemas.microsoft.com/office/powerpoint/2010/main" val="3508468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5093" y="609600"/>
            <a:ext cx="10392318" cy="373039"/>
          </a:xfrm>
        </p:spPr>
        <p:txBody>
          <a:bodyPr>
            <a:normAutofit fontScale="90000"/>
          </a:bodyPr>
          <a:lstStyle/>
          <a:p>
            <a:endParaRPr lang="ru-RU" dirty="0"/>
          </a:p>
        </p:txBody>
      </p:sp>
      <p:sp>
        <p:nvSpPr>
          <p:cNvPr id="3" name="Объект 2"/>
          <p:cNvSpPr>
            <a:spLocks noGrp="1"/>
          </p:cNvSpPr>
          <p:nvPr>
            <p:ph idx="1"/>
          </p:nvPr>
        </p:nvSpPr>
        <p:spPr>
          <a:xfrm>
            <a:off x="655093" y="1173707"/>
            <a:ext cx="10392318" cy="5513696"/>
          </a:xfrm>
        </p:spPr>
        <p:txBody>
          <a:bodyPr/>
          <a:lstStyle/>
          <a:p>
            <a:r>
              <a:rPr lang="ru-RU" dirty="0" err="1"/>
              <a:t>Під</a:t>
            </a:r>
            <a:r>
              <a:rPr lang="ru-RU" dirty="0"/>
              <a:t> час </a:t>
            </a:r>
            <a:r>
              <a:rPr lang="ru-RU" dirty="0" err="1"/>
              <a:t>оцінювання</a:t>
            </a:r>
            <a:r>
              <a:rPr lang="ru-RU" dirty="0"/>
              <a:t> </a:t>
            </a:r>
            <a:r>
              <a:rPr lang="ru-RU" dirty="0" err="1"/>
              <a:t>розміру</a:t>
            </a:r>
            <a:r>
              <a:rPr lang="ru-RU" dirty="0"/>
              <a:t> </a:t>
            </a:r>
            <a:r>
              <a:rPr lang="ru-RU" dirty="0" err="1"/>
              <a:t>внеску</a:t>
            </a:r>
            <a:r>
              <a:rPr lang="ru-RU" dirty="0"/>
              <a:t> </a:t>
            </a:r>
            <a:r>
              <a:rPr lang="ru-RU" dirty="0" err="1"/>
              <a:t>окремих</a:t>
            </a:r>
            <a:r>
              <a:rPr lang="ru-RU" dirty="0"/>
              <a:t> </a:t>
            </a:r>
            <a:r>
              <a:rPr lang="ru-RU" dirty="0" err="1"/>
              <a:t>факторів</a:t>
            </a:r>
            <a:r>
              <a:rPr lang="ru-RU" dirty="0"/>
              <a:t> у </a:t>
            </a:r>
            <a:r>
              <a:rPr lang="ru-RU" dirty="0" err="1"/>
              <a:t>процес</a:t>
            </a:r>
            <a:r>
              <a:rPr lang="ru-RU" dirty="0"/>
              <a:t> </a:t>
            </a:r>
            <a:r>
              <a:rPr lang="ru-RU" dirty="0" err="1"/>
              <a:t>формування</a:t>
            </a:r>
            <a:r>
              <a:rPr lang="ru-RU" dirty="0"/>
              <a:t> </a:t>
            </a:r>
            <a:r>
              <a:rPr lang="ru-RU" dirty="0" err="1"/>
              <a:t>здоров’я</a:t>
            </a:r>
            <a:r>
              <a:rPr lang="ru-RU" dirty="0"/>
              <a:t> </a:t>
            </a:r>
            <a:r>
              <a:rPr lang="ru-RU" dirty="0" err="1"/>
              <a:t>дитячого</a:t>
            </a:r>
            <a:r>
              <a:rPr lang="ru-RU" dirty="0"/>
              <a:t> </a:t>
            </a:r>
            <a:r>
              <a:rPr lang="ru-RU" dirty="0" err="1"/>
              <a:t>населення</a:t>
            </a:r>
            <a:r>
              <a:rPr lang="ru-RU" dirty="0"/>
              <a:t> </a:t>
            </a:r>
            <a:r>
              <a:rPr lang="ru-RU" dirty="0" err="1"/>
              <a:t>потрібно</a:t>
            </a:r>
            <a:r>
              <a:rPr lang="ru-RU" dirty="0"/>
              <a:t> </a:t>
            </a:r>
            <a:r>
              <a:rPr lang="ru-RU" dirty="0" err="1"/>
              <a:t>враховувати</a:t>
            </a:r>
            <a:r>
              <a:rPr lang="ru-RU" dirty="0"/>
              <a:t> те, </a:t>
            </a:r>
            <a:r>
              <a:rPr lang="ru-RU" dirty="0" err="1"/>
              <a:t>що</a:t>
            </a:r>
            <a:r>
              <a:rPr lang="ru-RU" dirty="0"/>
              <a:t> </a:t>
            </a:r>
            <a:r>
              <a:rPr lang="ru-RU" dirty="0" err="1"/>
              <a:t>їх</a:t>
            </a:r>
            <a:r>
              <a:rPr lang="ru-RU" dirty="0"/>
              <a:t> роль </a:t>
            </a:r>
            <a:r>
              <a:rPr lang="ru-RU" dirty="0" err="1"/>
              <a:t>різна</a:t>
            </a:r>
            <a:r>
              <a:rPr lang="ru-RU" dirty="0"/>
              <a:t> </a:t>
            </a:r>
            <a:r>
              <a:rPr lang="ru-RU" b="1" dirty="0"/>
              <a:t>для </a:t>
            </a:r>
            <a:r>
              <a:rPr lang="ru-RU" b="1" dirty="0" err="1"/>
              <a:t>різних</a:t>
            </a:r>
            <a:r>
              <a:rPr lang="ru-RU" b="1" dirty="0"/>
              <a:t> </a:t>
            </a:r>
            <a:r>
              <a:rPr lang="ru-RU" b="1" dirty="0" err="1"/>
              <a:t>вікових</a:t>
            </a:r>
            <a:r>
              <a:rPr lang="ru-RU" b="1" dirty="0"/>
              <a:t> </a:t>
            </a:r>
            <a:r>
              <a:rPr lang="ru-RU" b="1" dirty="0" err="1"/>
              <a:t>груп</a:t>
            </a:r>
            <a:r>
              <a:rPr lang="ru-RU" b="1" dirty="0"/>
              <a:t>. </a:t>
            </a:r>
            <a:r>
              <a:rPr lang="ru-RU" dirty="0"/>
              <a:t>Так, у </a:t>
            </a:r>
            <a:r>
              <a:rPr lang="ru-RU" dirty="0" err="1"/>
              <a:t>віці</a:t>
            </a:r>
            <a:r>
              <a:rPr lang="ru-RU" dirty="0"/>
              <a:t> </a:t>
            </a:r>
            <a:r>
              <a:rPr lang="ru-RU" b="1" dirty="0"/>
              <a:t>до 1 року </a:t>
            </a:r>
            <a:r>
              <a:rPr lang="ru-RU" dirty="0" err="1"/>
              <a:t>серед</a:t>
            </a:r>
            <a:r>
              <a:rPr lang="ru-RU" dirty="0"/>
              <a:t> </a:t>
            </a:r>
            <a:r>
              <a:rPr lang="ru-RU" dirty="0" err="1"/>
              <a:t>охарактеризованих</a:t>
            </a:r>
            <a:r>
              <a:rPr lang="ru-RU" dirty="0"/>
              <a:t> </a:t>
            </a:r>
            <a:r>
              <a:rPr lang="ru-RU" dirty="0" err="1"/>
              <a:t>факторів</a:t>
            </a:r>
            <a:r>
              <a:rPr lang="ru-RU" dirty="0"/>
              <a:t> </a:t>
            </a:r>
            <a:r>
              <a:rPr lang="ru-RU" dirty="0" err="1"/>
              <a:t>суттєве</a:t>
            </a:r>
            <a:r>
              <a:rPr lang="ru-RU" dirty="0"/>
              <a:t> </a:t>
            </a:r>
            <a:r>
              <a:rPr lang="ru-RU" dirty="0" err="1"/>
              <a:t>значення</a:t>
            </a:r>
            <a:r>
              <a:rPr lang="ru-RU" dirty="0"/>
              <a:t> </a:t>
            </a:r>
            <a:r>
              <a:rPr lang="ru-RU" dirty="0" err="1"/>
              <a:t>мають</a:t>
            </a:r>
            <a:r>
              <a:rPr lang="ru-RU" dirty="0"/>
              <a:t> </a:t>
            </a:r>
            <a:r>
              <a:rPr lang="ru-RU" b="1" i="1" dirty="0"/>
              <a:t>характер </a:t>
            </a:r>
            <a:r>
              <a:rPr lang="ru-RU" b="1" i="1" dirty="0" err="1"/>
              <a:t>сім’ї</a:t>
            </a:r>
            <a:r>
              <a:rPr lang="ru-RU" b="1" i="1" dirty="0"/>
              <a:t> та </a:t>
            </a:r>
            <a:r>
              <a:rPr lang="ru-RU" b="1" i="1" dirty="0" err="1"/>
              <a:t>освіта</a:t>
            </a:r>
            <a:r>
              <a:rPr lang="ru-RU" b="1" i="1" dirty="0"/>
              <a:t> </a:t>
            </a:r>
            <a:r>
              <a:rPr lang="ru-RU" b="1" i="1" dirty="0" err="1"/>
              <a:t>батьків</a:t>
            </a:r>
            <a:r>
              <a:rPr lang="ru-RU" dirty="0"/>
              <a:t>. У </a:t>
            </a:r>
            <a:r>
              <a:rPr lang="ru-RU" dirty="0" err="1"/>
              <a:t>віці</a:t>
            </a:r>
            <a:r>
              <a:rPr lang="ru-RU" dirty="0"/>
              <a:t> </a:t>
            </a:r>
            <a:r>
              <a:rPr lang="ru-RU" b="1" dirty="0"/>
              <a:t>1−4 </a:t>
            </a:r>
            <a:r>
              <a:rPr lang="ru-RU" b="1" dirty="0" err="1"/>
              <a:t>років</a:t>
            </a:r>
            <a:r>
              <a:rPr lang="ru-RU" b="1" dirty="0"/>
              <a:t> </a:t>
            </a:r>
            <a:r>
              <a:rPr lang="ru-RU" dirty="0" err="1"/>
              <a:t>їх</a:t>
            </a:r>
            <a:r>
              <a:rPr lang="ru-RU" dirty="0"/>
              <a:t> </a:t>
            </a:r>
            <a:r>
              <a:rPr lang="ru-RU" dirty="0" err="1"/>
              <a:t>значення</a:t>
            </a:r>
            <a:r>
              <a:rPr lang="ru-RU" dirty="0"/>
              <a:t> </a:t>
            </a:r>
            <a:r>
              <a:rPr lang="ru-RU" dirty="0" err="1"/>
              <a:t>зменшується</a:t>
            </a:r>
            <a:r>
              <a:rPr lang="ru-RU" dirty="0"/>
              <a:t>, а </a:t>
            </a:r>
            <a:r>
              <a:rPr lang="ru-RU" dirty="0" err="1"/>
              <a:t>збільшується</a:t>
            </a:r>
            <a:r>
              <a:rPr lang="ru-RU" dirty="0"/>
              <a:t> роль </a:t>
            </a:r>
            <a:r>
              <a:rPr lang="ru-RU" b="1" i="1" dirty="0" err="1"/>
              <a:t>житлових</a:t>
            </a:r>
            <a:r>
              <a:rPr lang="ru-RU" b="1" i="1" dirty="0"/>
              <a:t> умов і доходу </a:t>
            </a:r>
            <a:r>
              <a:rPr lang="ru-RU" b="1" i="1" dirty="0" err="1"/>
              <a:t>сім’ї</a:t>
            </a:r>
            <a:r>
              <a:rPr lang="ru-RU" dirty="0"/>
              <a:t>, </a:t>
            </a:r>
            <a:r>
              <a:rPr lang="ru-RU" dirty="0" err="1"/>
              <a:t>куріння</a:t>
            </a:r>
            <a:r>
              <a:rPr lang="ru-RU" dirty="0"/>
              <a:t> </a:t>
            </a:r>
            <a:r>
              <a:rPr lang="ru-RU" dirty="0" err="1"/>
              <a:t>родичів</a:t>
            </a:r>
            <a:r>
              <a:rPr lang="ru-RU" dirty="0"/>
              <a:t> у </a:t>
            </a:r>
            <a:r>
              <a:rPr lang="ru-RU" dirty="0" err="1"/>
              <a:t>приміщенні</a:t>
            </a:r>
            <a:r>
              <a:rPr lang="ru-RU" dirty="0"/>
              <a:t>, де </a:t>
            </a:r>
            <a:r>
              <a:rPr lang="ru-RU" dirty="0" err="1"/>
              <a:t>проживає</a:t>
            </a:r>
            <a:r>
              <a:rPr lang="ru-RU" dirty="0"/>
              <a:t> </a:t>
            </a:r>
            <a:r>
              <a:rPr lang="ru-RU" dirty="0" err="1"/>
              <a:t>дитина</a:t>
            </a:r>
            <a:r>
              <a:rPr lang="ru-RU" dirty="0"/>
              <a:t>. У </a:t>
            </a:r>
            <a:r>
              <a:rPr lang="ru-RU" b="1" dirty="0" err="1"/>
              <a:t>шкільному</a:t>
            </a:r>
            <a:r>
              <a:rPr lang="ru-RU" b="1" dirty="0"/>
              <a:t> </a:t>
            </a:r>
            <a:r>
              <a:rPr lang="ru-RU" b="1" dirty="0" err="1"/>
              <a:t>віці</a:t>
            </a:r>
            <a:r>
              <a:rPr lang="ru-RU" b="1" dirty="0"/>
              <a:t> </a:t>
            </a:r>
            <a:r>
              <a:rPr lang="ru-RU" dirty="0" err="1"/>
              <a:t>найбільше</a:t>
            </a:r>
            <a:r>
              <a:rPr lang="ru-RU" dirty="0"/>
              <a:t> </a:t>
            </a:r>
            <a:r>
              <a:rPr lang="ru-RU" dirty="0" err="1"/>
              <a:t>значення</a:t>
            </a:r>
            <a:r>
              <a:rPr lang="ru-RU" dirty="0"/>
              <a:t> </a:t>
            </a:r>
            <a:r>
              <a:rPr lang="ru-RU" dirty="0" err="1"/>
              <a:t>мають</a:t>
            </a:r>
            <a:r>
              <a:rPr lang="ru-RU" dirty="0"/>
              <a:t> </a:t>
            </a:r>
            <a:r>
              <a:rPr lang="ru-RU" b="1" i="1" dirty="0" err="1"/>
              <a:t>чинники</a:t>
            </a:r>
            <a:r>
              <a:rPr lang="ru-RU" b="1" i="1" dirty="0"/>
              <a:t> </a:t>
            </a:r>
            <a:r>
              <a:rPr lang="ru-RU" b="1" i="1" dirty="0" err="1"/>
              <a:t>внутрішньожитлового</a:t>
            </a:r>
            <a:r>
              <a:rPr lang="ru-RU" b="1" i="1" dirty="0"/>
              <a:t> та </a:t>
            </a:r>
            <a:r>
              <a:rPr lang="ru-RU" b="1" i="1" dirty="0" err="1"/>
              <a:t>внутрішньошкільного</a:t>
            </a:r>
            <a:r>
              <a:rPr lang="ru-RU" b="1" i="1" dirty="0"/>
              <a:t> </a:t>
            </a:r>
            <a:r>
              <a:rPr lang="ru-RU" b="1" i="1" dirty="0" err="1"/>
              <a:t>середовища</a:t>
            </a:r>
            <a:r>
              <a:rPr lang="ru-RU" dirty="0"/>
              <a:t>, </a:t>
            </a:r>
            <a:r>
              <a:rPr lang="ru-RU" dirty="0" err="1"/>
              <a:t>які</a:t>
            </a:r>
            <a:r>
              <a:rPr lang="ru-RU" dirty="0"/>
              <a:t> в </a:t>
            </a:r>
            <a:r>
              <a:rPr lang="ru-RU" dirty="0" err="1"/>
              <a:t>структурі</a:t>
            </a:r>
            <a:r>
              <a:rPr lang="ru-RU" dirty="0"/>
              <a:t> </a:t>
            </a:r>
            <a:r>
              <a:rPr lang="ru-RU" dirty="0" err="1"/>
              <a:t>факторів</a:t>
            </a:r>
            <a:r>
              <a:rPr lang="ru-RU" dirty="0"/>
              <a:t> </a:t>
            </a:r>
            <a:r>
              <a:rPr lang="ru-RU" dirty="0" err="1"/>
              <a:t>формування</a:t>
            </a:r>
            <a:r>
              <a:rPr lang="ru-RU" dirty="0"/>
              <a:t> </a:t>
            </a:r>
            <a:r>
              <a:rPr lang="ru-RU" dirty="0" err="1"/>
              <a:t>здоров’я</a:t>
            </a:r>
            <a:r>
              <a:rPr lang="ru-RU" dirty="0"/>
              <a:t> </a:t>
            </a:r>
            <a:r>
              <a:rPr lang="ru-RU" dirty="0" err="1"/>
              <a:t>дитячого</a:t>
            </a:r>
            <a:r>
              <a:rPr lang="ru-RU" dirty="0"/>
              <a:t> </a:t>
            </a:r>
            <a:r>
              <a:rPr lang="ru-RU" dirty="0" err="1"/>
              <a:t>населення</a:t>
            </a:r>
            <a:r>
              <a:rPr lang="ru-RU" dirty="0"/>
              <a:t> </a:t>
            </a:r>
            <a:r>
              <a:rPr lang="ru-RU" dirty="0" err="1"/>
              <a:t>становлять</a:t>
            </a:r>
            <a:r>
              <a:rPr lang="ru-RU" dirty="0"/>
              <a:t> </a:t>
            </a:r>
            <a:r>
              <a:rPr lang="ru-RU" b="1" i="1" dirty="0">
                <a:solidFill>
                  <a:srgbClr val="FFFF00"/>
                </a:solidFill>
              </a:rPr>
              <a:t>12,5 %</a:t>
            </a:r>
            <a:r>
              <a:rPr lang="ru-RU" dirty="0"/>
              <a:t> </a:t>
            </a:r>
            <a:r>
              <a:rPr lang="ru-RU" b="1" i="1" dirty="0"/>
              <a:t>у </a:t>
            </a:r>
            <a:r>
              <a:rPr lang="ru-RU" b="1" i="1" dirty="0" err="1"/>
              <a:t>початкових</a:t>
            </a:r>
            <a:r>
              <a:rPr lang="ru-RU" b="1" i="1" dirty="0"/>
              <a:t> </a:t>
            </a:r>
            <a:r>
              <a:rPr lang="ru-RU" b="1" i="1" dirty="0" err="1"/>
              <a:t>класах</a:t>
            </a:r>
            <a:r>
              <a:rPr lang="ru-RU" b="1" i="1" dirty="0"/>
              <a:t> </a:t>
            </a:r>
            <a:r>
              <a:rPr lang="ru-RU" dirty="0"/>
              <a:t>і </a:t>
            </a:r>
            <a:r>
              <a:rPr lang="ru-RU" b="1" i="1" dirty="0">
                <a:solidFill>
                  <a:srgbClr val="FFFF00"/>
                </a:solidFill>
              </a:rPr>
              <a:t>20,7 % </a:t>
            </a:r>
            <a:r>
              <a:rPr lang="ru-RU" dirty="0"/>
              <a:t>– </a:t>
            </a:r>
            <a:r>
              <a:rPr lang="ru-RU" b="1" i="1" dirty="0"/>
              <a:t>при </a:t>
            </a:r>
            <a:r>
              <a:rPr lang="ru-RU" b="1" i="1" dirty="0" err="1"/>
              <a:t>закінченні</a:t>
            </a:r>
            <a:r>
              <a:rPr lang="ru-RU" b="1" i="1" dirty="0"/>
              <a:t> </a:t>
            </a:r>
            <a:r>
              <a:rPr lang="ru-RU" b="1" i="1" dirty="0" err="1"/>
              <a:t>школи</a:t>
            </a:r>
            <a:r>
              <a:rPr lang="ru-RU" dirty="0"/>
              <a:t>. </a:t>
            </a:r>
            <a:r>
              <a:rPr lang="ru-RU" dirty="0" err="1"/>
              <a:t>Серед</a:t>
            </a:r>
            <a:r>
              <a:rPr lang="ru-RU" dirty="0"/>
              <a:t> </a:t>
            </a:r>
            <a:r>
              <a:rPr lang="ru-RU" b="1" dirty="0" err="1"/>
              <a:t>біологічних</a:t>
            </a:r>
            <a:r>
              <a:rPr lang="ru-RU" b="1" dirty="0"/>
              <a:t> </a:t>
            </a:r>
            <a:r>
              <a:rPr lang="ru-RU" b="1" dirty="0" err="1"/>
              <a:t>факторів</a:t>
            </a:r>
            <a:r>
              <a:rPr lang="ru-RU" b="1" dirty="0"/>
              <a:t> </a:t>
            </a:r>
            <a:r>
              <a:rPr lang="ru-RU" dirty="0"/>
              <a:t>у </a:t>
            </a:r>
            <a:r>
              <a:rPr lang="ru-RU" b="1" i="1" dirty="0" err="1"/>
              <a:t>всіх</a:t>
            </a:r>
            <a:r>
              <a:rPr lang="ru-RU" b="1" i="1" dirty="0"/>
              <a:t> </a:t>
            </a:r>
            <a:r>
              <a:rPr lang="ru-RU" b="1" i="1" dirty="0" err="1"/>
              <a:t>вікових</a:t>
            </a:r>
            <a:r>
              <a:rPr lang="ru-RU" b="1" i="1" dirty="0"/>
              <a:t> </a:t>
            </a:r>
            <a:r>
              <a:rPr lang="ru-RU" b="1" i="1" dirty="0" err="1"/>
              <a:t>групах</a:t>
            </a:r>
            <a:r>
              <a:rPr lang="ru-RU" b="1" i="1" dirty="0"/>
              <a:t> </a:t>
            </a:r>
            <a:r>
              <a:rPr lang="ru-RU" dirty="0" err="1"/>
              <a:t>дітей</a:t>
            </a:r>
            <a:r>
              <a:rPr lang="ru-RU" dirty="0"/>
              <a:t> </a:t>
            </a:r>
            <a:r>
              <a:rPr lang="ru-RU" dirty="0" err="1"/>
              <a:t>основними</a:t>
            </a:r>
            <a:r>
              <a:rPr lang="ru-RU" dirty="0"/>
              <a:t> </a:t>
            </a:r>
            <a:r>
              <a:rPr lang="ru-RU" dirty="0" err="1"/>
              <a:t>чинниками</a:t>
            </a:r>
            <a:r>
              <a:rPr lang="ru-RU" dirty="0"/>
              <a:t>, </a:t>
            </a:r>
            <a:r>
              <a:rPr lang="ru-RU" dirty="0" err="1"/>
              <a:t>що</a:t>
            </a:r>
            <a:r>
              <a:rPr lang="ru-RU" dirty="0"/>
              <a:t> </a:t>
            </a:r>
            <a:r>
              <a:rPr lang="ru-RU" dirty="0" err="1"/>
              <a:t>чинять</a:t>
            </a:r>
            <a:r>
              <a:rPr lang="ru-RU" dirty="0"/>
              <a:t> </a:t>
            </a:r>
            <a:r>
              <a:rPr lang="ru-RU" dirty="0" err="1"/>
              <a:t>найбільший</a:t>
            </a:r>
            <a:r>
              <a:rPr lang="ru-RU" dirty="0"/>
              <a:t> </a:t>
            </a:r>
            <a:r>
              <a:rPr lang="ru-RU" dirty="0" err="1"/>
              <a:t>вплив</a:t>
            </a:r>
            <a:r>
              <a:rPr lang="ru-RU" dirty="0"/>
              <a:t> на стан </a:t>
            </a:r>
            <a:r>
              <a:rPr lang="ru-RU" dirty="0" err="1"/>
              <a:t>їхнього</a:t>
            </a:r>
            <a:r>
              <a:rPr lang="ru-RU" dirty="0"/>
              <a:t> </a:t>
            </a:r>
            <a:r>
              <a:rPr lang="ru-RU" dirty="0" err="1"/>
              <a:t>здоров’я</a:t>
            </a:r>
            <a:r>
              <a:rPr lang="ru-RU" dirty="0"/>
              <a:t>, є </a:t>
            </a:r>
            <a:r>
              <a:rPr lang="ru-RU" b="1" i="1" dirty="0" err="1"/>
              <a:t>захворювання</a:t>
            </a:r>
            <a:r>
              <a:rPr lang="ru-RU" b="1" i="1" dirty="0"/>
              <a:t> </a:t>
            </a:r>
            <a:r>
              <a:rPr lang="ru-RU" b="1" i="1" dirty="0" err="1"/>
              <a:t>матері</a:t>
            </a:r>
            <a:r>
              <a:rPr lang="ru-RU" b="1" i="1" dirty="0"/>
              <a:t> </a:t>
            </a:r>
            <a:r>
              <a:rPr lang="ru-RU" b="1" i="1" dirty="0" err="1"/>
              <a:t>під</a:t>
            </a:r>
            <a:r>
              <a:rPr lang="ru-RU" b="1" i="1" dirty="0"/>
              <a:t> час </a:t>
            </a:r>
            <a:r>
              <a:rPr lang="ru-RU" b="1" i="1" dirty="0" err="1"/>
              <a:t>вагітності</a:t>
            </a:r>
            <a:r>
              <a:rPr lang="ru-RU" b="1" i="1" dirty="0"/>
              <a:t> й </a:t>
            </a:r>
            <a:r>
              <a:rPr lang="ru-RU" b="1" i="1" dirty="0" err="1"/>
              <a:t>ускладнення</a:t>
            </a:r>
            <a:r>
              <a:rPr lang="ru-RU" b="1" i="1" dirty="0"/>
              <a:t> </a:t>
            </a:r>
            <a:r>
              <a:rPr lang="ru-RU" b="1" i="1" dirty="0" err="1"/>
              <a:t>перебігу</a:t>
            </a:r>
            <a:r>
              <a:rPr lang="ru-RU" b="1" i="1" dirty="0"/>
              <a:t> </a:t>
            </a:r>
            <a:r>
              <a:rPr lang="ru-RU" b="1" i="1" dirty="0" err="1"/>
              <a:t>вагітності</a:t>
            </a:r>
            <a:r>
              <a:rPr lang="ru-RU" dirty="0"/>
              <a:t>. </a:t>
            </a:r>
            <a:r>
              <a:rPr lang="ru-RU" dirty="0" err="1"/>
              <a:t>Оскільки</a:t>
            </a:r>
            <a:r>
              <a:rPr lang="ru-RU" dirty="0"/>
              <a:t> </a:t>
            </a:r>
            <a:r>
              <a:rPr lang="ru-RU" dirty="0" err="1"/>
              <a:t>наявність</a:t>
            </a:r>
            <a:r>
              <a:rPr lang="ru-RU" dirty="0"/>
              <a:t> </a:t>
            </a:r>
            <a:r>
              <a:rPr lang="ru-RU" dirty="0" err="1"/>
              <a:t>ускладнень</a:t>
            </a:r>
            <a:r>
              <a:rPr lang="ru-RU" dirty="0"/>
              <a:t> </a:t>
            </a:r>
            <a:r>
              <a:rPr lang="ru-RU" dirty="0" err="1"/>
              <a:t>під</a:t>
            </a:r>
            <a:r>
              <a:rPr lang="ru-RU" dirty="0"/>
              <a:t> час </a:t>
            </a:r>
            <a:r>
              <a:rPr lang="ru-RU" dirty="0" err="1"/>
              <a:t>пологів</a:t>
            </a:r>
            <a:r>
              <a:rPr lang="ru-RU" dirty="0"/>
              <a:t> (</a:t>
            </a:r>
            <a:r>
              <a:rPr lang="ru-RU" dirty="0" err="1"/>
              <a:t>передчасні</a:t>
            </a:r>
            <a:r>
              <a:rPr lang="ru-RU" dirty="0"/>
              <a:t>, </a:t>
            </a:r>
            <a:r>
              <a:rPr lang="ru-RU" dirty="0" err="1"/>
              <a:t>запізнілі</a:t>
            </a:r>
            <a:r>
              <a:rPr lang="ru-RU" dirty="0"/>
              <a:t>, </a:t>
            </a:r>
            <a:r>
              <a:rPr lang="ru-RU" dirty="0" err="1"/>
              <a:t>стрімкі</a:t>
            </a:r>
            <a:r>
              <a:rPr lang="ru-RU" dirty="0"/>
              <a:t> пологи, </a:t>
            </a:r>
            <a:r>
              <a:rPr lang="ru-RU" dirty="0" err="1"/>
              <a:t>пологова</a:t>
            </a:r>
            <a:r>
              <a:rPr lang="ru-RU" dirty="0"/>
              <a:t> </a:t>
            </a:r>
            <a:r>
              <a:rPr lang="ru-RU" dirty="0" err="1"/>
              <a:t>слабкість</a:t>
            </a:r>
            <a:r>
              <a:rPr lang="ru-RU" dirty="0"/>
              <a:t>) </a:t>
            </a:r>
            <a:r>
              <a:rPr lang="ru-RU" dirty="0" err="1"/>
              <a:t>може</a:t>
            </a:r>
            <a:r>
              <a:rPr lang="ru-RU" dirty="0"/>
              <a:t> привести до </a:t>
            </a:r>
            <a:r>
              <a:rPr lang="ru-RU" dirty="0" err="1"/>
              <a:t>порушення</a:t>
            </a:r>
            <a:r>
              <a:rPr lang="ru-RU" dirty="0"/>
              <a:t> стану </a:t>
            </a:r>
            <a:r>
              <a:rPr lang="ru-RU" dirty="0" err="1"/>
              <a:t>здоров’я</a:t>
            </a:r>
            <a:r>
              <a:rPr lang="ru-RU" dirty="0"/>
              <a:t> в </a:t>
            </a:r>
            <a:r>
              <a:rPr lang="ru-RU" dirty="0" err="1"/>
              <a:t>подальшому</a:t>
            </a:r>
            <a:r>
              <a:rPr lang="ru-RU" dirty="0"/>
              <a:t>, </a:t>
            </a:r>
            <a:r>
              <a:rPr lang="ru-RU" dirty="0" err="1"/>
              <a:t>що</a:t>
            </a:r>
            <a:r>
              <a:rPr lang="ru-RU" dirty="0"/>
              <a:t> </a:t>
            </a:r>
            <a:r>
              <a:rPr lang="ru-RU" dirty="0" err="1"/>
              <a:t>дає</a:t>
            </a:r>
            <a:r>
              <a:rPr lang="ru-RU" dirty="0"/>
              <a:t> </a:t>
            </a:r>
            <a:r>
              <a:rPr lang="ru-RU" dirty="0" err="1"/>
              <a:t>змогу</a:t>
            </a:r>
            <a:r>
              <a:rPr lang="ru-RU" dirty="0"/>
              <a:t> </a:t>
            </a:r>
            <a:r>
              <a:rPr lang="ru-RU" dirty="0" err="1"/>
              <a:t>також</a:t>
            </a:r>
            <a:r>
              <a:rPr lang="ru-RU" dirty="0"/>
              <a:t> </a:t>
            </a:r>
            <a:r>
              <a:rPr lang="ru-RU" dirty="0" err="1"/>
              <a:t>розцінювати</a:t>
            </a:r>
            <a:r>
              <a:rPr lang="ru-RU" dirty="0"/>
              <a:t> </a:t>
            </a:r>
            <a:r>
              <a:rPr lang="ru-RU" dirty="0" err="1"/>
              <a:t>їх</a:t>
            </a:r>
            <a:r>
              <a:rPr lang="ru-RU" dirty="0"/>
              <a:t> як </a:t>
            </a:r>
            <a:r>
              <a:rPr lang="ru-RU" dirty="0" err="1"/>
              <a:t>фактори</a:t>
            </a:r>
            <a:r>
              <a:rPr lang="ru-RU" dirty="0"/>
              <a:t> </a:t>
            </a:r>
            <a:r>
              <a:rPr lang="ru-RU" dirty="0" err="1" smtClean="0"/>
              <a:t>ризику.А</a:t>
            </a:r>
            <a:r>
              <a:rPr lang="ru-RU" dirty="0" smtClean="0"/>
              <a:t> </a:t>
            </a:r>
            <a:r>
              <a:rPr lang="ru-RU" dirty="0"/>
              <a:t>тому </a:t>
            </a:r>
            <a:r>
              <a:rPr lang="ru-RU" dirty="0" err="1"/>
              <a:t>така</a:t>
            </a:r>
            <a:r>
              <a:rPr lang="ru-RU" dirty="0"/>
              <a:t> </a:t>
            </a:r>
            <a:r>
              <a:rPr lang="ru-RU" dirty="0" err="1"/>
              <a:t>оцінка</a:t>
            </a:r>
            <a:r>
              <a:rPr lang="ru-RU" dirty="0"/>
              <a:t> </a:t>
            </a:r>
            <a:r>
              <a:rPr lang="ru-RU" dirty="0" err="1"/>
              <a:t>потребує</a:t>
            </a:r>
            <a:r>
              <a:rPr lang="ru-RU" dirty="0"/>
              <a:t> </a:t>
            </a:r>
            <a:r>
              <a:rPr lang="ru-RU" dirty="0" err="1"/>
              <a:t>диференційованого</a:t>
            </a:r>
            <a:r>
              <a:rPr lang="ru-RU" dirty="0"/>
              <a:t> </a:t>
            </a:r>
            <a:r>
              <a:rPr lang="ru-RU" dirty="0" err="1"/>
              <a:t>підходу</a:t>
            </a:r>
            <a:r>
              <a:rPr lang="ru-RU" dirty="0"/>
              <a:t> та </a:t>
            </a:r>
            <a:r>
              <a:rPr lang="ru-RU" dirty="0" err="1"/>
              <a:t>доволі</a:t>
            </a:r>
            <a:r>
              <a:rPr lang="ru-RU" dirty="0"/>
              <a:t> </a:t>
            </a:r>
            <a:r>
              <a:rPr lang="ru-RU" dirty="0" err="1"/>
              <a:t>ускладнюється</a:t>
            </a:r>
            <a:r>
              <a:rPr lang="ru-RU" dirty="0"/>
              <a:t> </a:t>
            </a:r>
            <a:r>
              <a:rPr lang="ru-RU" dirty="0" err="1"/>
              <a:t>ще</a:t>
            </a:r>
            <a:r>
              <a:rPr lang="ru-RU" dirty="0"/>
              <a:t> й через </a:t>
            </a:r>
            <a:r>
              <a:rPr lang="ru-RU" dirty="0" err="1"/>
              <a:t>відсутність</a:t>
            </a:r>
            <a:r>
              <a:rPr lang="ru-RU" dirty="0"/>
              <a:t> </a:t>
            </a:r>
            <a:r>
              <a:rPr lang="ru-RU" dirty="0" err="1"/>
              <a:t>відповідних</a:t>
            </a:r>
            <a:r>
              <a:rPr lang="ru-RU" dirty="0"/>
              <a:t> </a:t>
            </a:r>
            <a:r>
              <a:rPr lang="ru-RU" dirty="0" err="1"/>
              <a:t>статистичних</a:t>
            </a:r>
            <a:r>
              <a:rPr lang="ru-RU" dirty="0"/>
              <a:t> </a:t>
            </a:r>
            <a:r>
              <a:rPr lang="ru-RU" dirty="0" err="1"/>
              <a:t>даних</a:t>
            </a:r>
            <a:r>
              <a:rPr lang="ru-RU" dirty="0"/>
              <a:t>.</a:t>
            </a:r>
            <a:endParaRPr lang="ru-RU" dirty="0"/>
          </a:p>
        </p:txBody>
      </p:sp>
    </p:spTree>
    <p:extLst>
      <p:ext uri="{BB962C8B-B14F-4D97-AF65-F5344CB8AC3E}">
        <p14:creationId xmlns:p14="http://schemas.microsoft.com/office/powerpoint/2010/main" val="3810373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2640" y="627796"/>
            <a:ext cx="10064772" cy="313899"/>
          </a:xfrm>
        </p:spPr>
        <p:txBody>
          <a:bodyPr>
            <a:normAutofit fontScale="90000"/>
          </a:bodyPr>
          <a:lstStyle/>
          <a:p>
            <a:endParaRPr lang="ru-RU" dirty="0"/>
          </a:p>
        </p:txBody>
      </p:sp>
      <p:sp>
        <p:nvSpPr>
          <p:cNvPr id="3" name="Объект 2"/>
          <p:cNvSpPr>
            <a:spLocks noGrp="1"/>
          </p:cNvSpPr>
          <p:nvPr>
            <p:ph idx="1"/>
          </p:nvPr>
        </p:nvSpPr>
        <p:spPr>
          <a:xfrm>
            <a:off x="0" y="1132764"/>
            <a:ext cx="7260609" cy="5820771"/>
          </a:xfrm>
        </p:spPr>
        <p:txBody>
          <a:bodyPr>
            <a:normAutofit/>
          </a:bodyPr>
          <a:lstStyle/>
          <a:p>
            <a:r>
              <a:rPr lang="ru-RU" b="1" i="1" u="sng" dirty="0" err="1" smtClean="0">
                <a:solidFill>
                  <a:srgbClr val="FFFF00"/>
                </a:solidFill>
              </a:rPr>
              <a:t>шкільні</a:t>
            </a:r>
            <a:r>
              <a:rPr lang="ru-RU" b="1" i="1" u="sng" dirty="0" smtClean="0">
                <a:solidFill>
                  <a:srgbClr val="FFFF00"/>
                </a:solidFill>
              </a:rPr>
              <a:t> </a:t>
            </a:r>
            <a:r>
              <a:rPr lang="ru-RU" b="1" i="1" u="sng" dirty="0" err="1" smtClean="0">
                <a:solidFill>
                  <a:srgbClr val="FFFF00"/>
                </a:solidFill>
              </a:rPr>
              <a:t>фактори</a:t>
            </a:r>
            <a:r>
              <a:rPr lang="ru-RU" b="1" i="1" u="sng" dirty="0" smtClean="0">
                <a:solidFill>
                  <a:srgbClr val="FFFF00"/>
                </a:solidFill>
              </a:rPr>
              <a:t> </a:t>
            </a:r>
            <a:r>
              <a:rPr lang="ru-RU" b="1" i="1" u="sng" dirty="0" err="1">
                <a:solidFill>
                  <a:srgbClr val="FFFF00"/>
                </a:solidFill>
              </a:rPr>
              <a:t>ризику</a:t>
            </a:r>
            <a:r>
              <a:rPr lang="ru-RU" dirty="0"/>
              <a:t>, </a:t>
            </a:r>
            <a:r>
              <a:rPr lang="ru-RU" dirty="0" err="1"/>
              <a:t>які</a:t>
            </a:r>
            <a:r>
              <a:rPr lang="ru-RU" dirty="0"/>
              <a:t> негативно </a:t>
            </a:r>
            <a:r>
              <a:rPr lang="ru-RU" dirty="0" err="1"/>
              <a:t>позначаються</a:t>
            </a:r>
            <a:r>
              <a:rPr lang="ru-RU" dirty="0"/>
              <a:t> на </a:t>
            </a:r>
            <a:r>
              <a:rPr lang="ru-RU" dirty="0" err="1"/>
              <a:t>формуванні</a:t>
            </a:r>
            <a:r>
              <a:rPr lang="ru-RU" dirty="0"/>
              <a:t> й </a:t>
            </a:r>
            <a:r>
              <a:rPr lang="ru-RU" dirty="0" err="1"/>
              <a:t>розвитку</a:t>
            </a:r>
            <a:r>
              <a:rPr lang="ru-RU" dirty="0"/>
              <a:t> </a:t>
            </a:r>
            <a:r>
              <a:rPr lang="ru-RU" dirty="0" err="1"/>
              <a:t>здоров’я</a:t>
            </a:r>
            <a:r>
              <a:rPr lang="ru-RU" dirty="0"/>
              <a:t> </a:t>
            </a:r>
            <a:r>
              <a:rPr lang="ru-RU" dirty="0" err="1"/>
              <a:t>дітей</a:t>
            </a:r>
            <a:r>
              <a:rPr lang="ru-RU" dirty="0"/>
              <a:t> через </a:t>
            </a:r>
            <a:r>
              <a:rPr lang="ru-RU" dirty="0" err="1"/>
              <a:t>інтенсивний</a:t>
            </a:r>
            <a:r>
              <a:rPr lang="ru-RU" dirty="0"/>
              <a:t> </a:t>
            </a:r>
            <a:r>
              <a:rPr lang="ru-RU" dirty="0" err="1"/>
              <a:t>розвиток</a:t>
            </a:r>
            <a:r>
              <a:rPr lang="ru-RU" dirty="0"/>
              <a:t> </a:t>
            </a:r>
            <a:r>
              <a:rPr lang="ru-RU" dirty="0" err="1"/>
              <a:t>дитячого</a:t>
            </a:r>
            <a:r>
              <a:rPr lang="ru-RU" dirty="0"/>
              <a:t> </a:t>
            </a:r>
            <a:r>
              <a:rPr lang="ru-RU" dirty="0" err="1"/>
              <a:t>організму</a:t>
            </a:r>
            <a:r>
              <a:rPr lang="ru-RU" dirty="0"/>
              <a:t> в </a:t>
            </a:r>
            <a:r>
              <a:rPr lang="ru-RU" dirty="0" err="1"/>
              <a:t>цей</a:t>
            </a:r>
            <a:r>
              <a:rPr lang="ru-RU" dirty="0"/>
              <a:t> </a:t>
            </a:r>
            <a:r>
              <a:rPr lang="ru-RU" dirty="0" err="1"/>
              <a:t>період</a:t>
            </a:r>
            <a:r>
              <a:rPr lang="ru-RU" dirty="0"/>
              <a:t> і </a:t>
            </a:r>
            <a:r>
              <a:rPr lang="ru-RU" dirty="0" err="1"/>
              <a:t>його</a:t>
            </a:r>
            <a:r>
              <a:rPr lang="ru-RU" dirty="0"/>
              <a:t> </a:t>
            </a:r>
            <a:r>
              <a:rPr lang="ru-RU" dirty="0" err="1"/>
              <a:t>чутливість</a:t>
            </a:r>
            <a:r>
              <a:rPr lang="ru-RU" dirty="0"/>
              <a:t> до </a:t>
            </a:r>
            <a:r>
              <a:rPr lang="ru-RU" dirty="0" err="1"/>
              <a:t>різних</a:t>
            </a:r>
            <a:r>
              <a:rPr lang="ru-RU" dirty="0"/>
              <a:t> </a:t>
            </a:r>
            <a:r>
              <a:rPr lang="ru-RU" dirty="0" err="1"/>
              <a:t>несприятливих</a:t>
            </a:r>
            <a:r>
              <a:rPr lang="ru-RU" dirty="0"/>
              <a:t> </a:t>
            </a:r>
            <a:r>
              <a:rPr lang="ru-RU" dirty="0" err="1"/>
              <a:t>впливів</a:t>
            </a:r>
            <a:r>
              <a:rPr lang="ru-RU" dirty="0"/>
              <a:t>. </a:t>
            </a:r>
            <a:r>
              <a:rPr lang="ru-RU" b="1" dirty="0" err="1"/>
              <a:t>Фактори</a:t>
            </a:r>
            <a:r>
              <a:rPr lang="ru-RU" dirty="0"/>
              <a:t>, </a:t>
            </a:r>
            <a:r>
              <a:rPr lang="ru-RU" dirty="0" err="1"/>
              <a:t>що</a:t>
            </a:r>
            <a:r>
              <a:rPr lang="ru-RU" dirty="0"/>
              <a:t> </a:t>
            </a:r>
            <a:r>
              <a:rPr lang="ru-RU" dirty="0" err="1"/>
              <a:t>входять</a:t>
            </a:r>
            <a:r>
              <a:rPr lang="ru-RU" dirty="0"/>
              <a:t> у </a:t>
            </a:r>
            <a:r>
              <a:rPr lang="ru-RU" dirty="0" err="1"/>
              <a:t>цю</a:t>
            </a:r>
            <a:r>
              <a:rPr lang="ru-RU" dirty="0"/>
              <a:t> </a:t>
            </a:r>
            <a:r>
              <a:rPr lang="ru-RU" dirty="0" err="1"/>
              <a:t>групу</a:t>
            </a:r>
            <a:r>
              <a:rPr lang="ru-RU" dirty="0"/>
              <a:t>, </a:t>
            </a:r>
            <a:r>
              <a:rPr lang="ru-RU" b="1" dirty="0" err="1"/>
              <a:t>діють</a:t>
            </a:r>
            <a:r>
              <a:rPr lang="ru-RU" b="1" dirty="0"/>
              <a:t> </a:t>
            </a:r>
            <a:r>
              <a:rPr lang="ru-RU" b="1" dirty="0" err="1"/>
              <a:t>безперервно</a:t>
            </a:r>
            <a:r>
              <a:rPr lang="ru-RU" b="1" dirty="0"/>
              <a:t>, </a:t>
            </a:r>
            <a:r>
              <a:rPr lang="ru-RU" b="1" dirty="0" err="1"/>
              <a:t>пролонговано</a:t>
            </a:r>
            <a:r>
              <a:rPr lang="ru-RU" b="1" dirty="0"/>
              <a:t> та систематично. </a:t>
            </a:r>
            <a:endParaRPr lang="ru-RU" b="1" dirty="0" smtClean="0"/>
          </a:p>
          <a:p>
            <a:r>
              <a:rPr lang="ru-RU" b="1" u="sng" dirty="0" smtClean="0">
                <a:solidFill>
                  <a:srgbClr val="FFFF00"/>
                </a:solidFill>
              </a:rPr>
              <a:t>До </a:t>
            </a:r>
            <a:r>
              <a:rPr lang="ru-RU" b="1" u="sng" dirty="0">
                <a:solidFill>
                  <a:srgbClr val="FFFF00"/>
                </a:solidFill>
              </a:rPr>
              <a:t>них належать</a:t>
            </a:r>
            <a:r>
              <a:rPr lang="ru-RU" dirty="0"/>
              <a:t>: </a:t>
            </a:r>
            <a:endParaRPr lang="ru-RU" dirty="0" smtClean="0"/>
          </a:p>
          <a:p>
            <a:r>
              <a:rPr lang="ru-RU" b="1" i="1" dirty="0" smtClean="0"/>
              <a:t>1</a:t>
            </a:r>
            <a:r>
              <a:rPr lang="ru-RU" b="1" i="1" dirty="0"/>
              <a:t>) </a:t>
            </a:r>
            <a:r>
              <a:rPr lang="ru-RU" b="1" i="1" dirty="0" err="1"/>
              <a:t>інтенсифікація</a:t>
            </a:r>
            <a:r>
              <a:rPr lang="ru-RU" b="1" i="1" dirty="0"/>
              <a:t> </a:t>
            </a:r>
            <a:r>
              <a:rPr lang="ru-RU" b="1" i="1" dirty="0" err="1"/>
              <a:t>навчального</a:t>
            </a:r>
            <a:r>
              <a:rPr lang="ru-RU" b="1" i="1" dirty="0"/>
              <a:t> </a:t>
            </a:r>
            <a:r>
              <a:rPr lang="ru-RU" b="1" i="1" dirty="0" err="1"/>
              <a:t>процесу</a:t>
            </a:r>
            <a:r>
              <a:rPr lang="ru-RU" b="1" i="1" dirty="0"/>
              <a:t>; </a:t>
            </a:r>
            <a:endParaRPr lang="ru-RU" b="1" i="1" dirty="0" smtClean="0"/>
          </a:p>
          <a:p>
            <a:r>
              <a:rPr lang="ru-RU" b="1" i="1" dirty="0" smtClean="0"/>
              <a:t>2</a:t>
            </a:r>
            <a:r>
              <a:rPr lang="ru-RU" b="1" i="1" dirty="0"/>
              <a:t>) </a:t>
            </a:r>
            <a:r>
              <a:rPr lang="ru-RU" b="1" i="1" dirty="0" err="1"/>
              <a:t>невідповідність</a:t>
            </a:r>
            <a:r>
              <a:rPr lang="ru-RU" b="1" i="1" dirty="0"/>
              <a:t> методик і </a:t>
            </a:r>
            <a:r>
              <a:rPr lang="ru-RU" b="1" i="1" dirty="0" err="1"/>
              <a:t>технологій</a:t>
            </a:r>
            <a:r>
              <a:rPr lang="ru-RU" b="1" i="1" dirty="0"/>
              <a:t> </a:t>
            </a:r>
            <a:r>
              <a:rPr lang="ru-RU" b="1" i="1" dirty="0" err="1"/>
              <a:t>навчання</a:t>
            </a:r>
            <a:r>
              <a:rPr lang="ru-RU" b="1" i="1" dirty="0"/>
              <a:t> </a:t>
            </a:r>
            <a:r>
              <a:rPr lang="ru-RU" b="1" i="1" dirty="0" err="1"/>
              <a:t>віковим</a:t>
            </a:r>
            <a:r>
              <a:rPr lang="ru-RU" b="1" i="1" dirty="0"/>
              <a:t> та </a:t>
            </a:r>
            <a:r>
              <a:rPr lang="ru-RU" b="1" i="1" dirty="0" err="1"/>
              <a:t>функціональним</a:t>
            </a:r>
            <a:r>
              <a:rPr lang="ru-RU" b="1" i="1" dirty="0"/>
              <a:t> </a:t>
            </a:r>
            <a:r>
              <a:rPr lang="ru-RU" b="1" i="1" dirty="0" err="1"/>
              <a:t>можливостям</a:t>
            </a:r>
            <a:r>
              <a:rPr lang="ru-RU" b="1" i="1" dirty="0"/>
              <a:t> </a:t>
            </a:r>
            <a:r>
              <a:rPr lang="ru-RU" b="1" i="1" dirty="0" err="1"/>
              <a:t>школярів</a:t>
            </a:r>
            <a:r>
              <a:rPr lang="ru-RU" b="1" i="1" dirty="0"/>
              <a:t>; </a:t>
            </a:r>
            <a:endParaRPr lang="ru-RU" b="1" i="1" dirty="0" smtClean="0"/>
          </a:p>
          <a:p>
            <a:r>
              <a:rPr lang="ru-RU" b="1" i="1" dirty="0" smtClean="0"/>
              <a:t>3</a:t>
            </a:r>
            <a:r>
              <a:rPr lang="ru-RU" b="1" i="1" dirty="0"/>
              <a:t>) </a:t>
            </a:r>
            <a:r>
              <a:rPr lang="ru-RU" b="1" i="1" dirty="0" err="1"/>
              <a:t>нераціональна</a:t>
            </a:r>
            <a:r>
              <a:rPr lang="ru-RU" b="1" i="1" dirty="0"/>
              <a:t> </a:t>
            </a:r>
            <a:r>
              <a:rPr lang="ru-RU" b="1" i="1" dirty="0" err="1"/>
              <a:t>організація</a:t>
            </a:r>
            <a:r>
              <a:rPr lang="ru-RU" b="1" i="1" dirty="0"/>
              <a:t> </a:t>
            </a:r>
            <a:r>
              <a:rPr lang="ru-RU" b="1" i="1" dirty="0" err="1"/>
              <a:t>навчальної</a:t>
            </a:r>
            <a:r>
              <a:rPr lang="ru-RU" b="1" i="1" dirty="0"/>
              <a:t> </a:t>
            </a:r>
            <a:r>
              <a:rPr lang="ru-RU" b="1" i="1" dirty="0" err="1"/>
              <a:t>діяльності</a:t>
            </a:r>
            <a:r>
              <a:rPr lang="ru-RU" b="1" i="1" dirty="0"/>
              <a:t>; </a:t>
            </a:r>
            <a:endParaRPr lang="ru-RU" b="1" i="1" dirty="0" smtClean="0"/>
          </a:p>
          <a:p>
            <a:r>
              <a:rPr lang="ru-RU" b="1" i="1" dirty="0" smtClean="0"/>
              <a:t>4</a:t>
            </a:r>
            <a:r>
              <a:rPr lang="ru-RU" b="1" i="1" dirty="0"/>
              <a:t>) </a:t>
            </a:r>
            <a:r>
              <a:rPr lang="ru-RU" b="1" i="1" dirty="0" err="1"/>
              <a:t>низька</a:t>
            </a:r>
            <a:r>
              <a:rPr lang="ru-RU" b="1" i="1" dirty="0"/>
              <a:t> </a:t>
            </a:r>
            <a:r>
              <a:rPr lang="ru-RU" b="1" i="1" dirty="0" err="1"/>
              <a:t>функціональна</a:t>
            </a:r>
            <a:r>
              <a:rPr lang="ru-RU" b="1" i="1" dirty="0"/>
              <a:t> </a:t>
            </a:r>
            <a:r>
              <a:rPr lang="ru-RU" b="1" i="1" dirty="0" err="1"/>
              <a:t>грамотність</a:t>
            </a:r>
            <a:r>
              <a:rPr lang="ru-RU" b="1" i="1" dirty="0"/>
              <a:t> </a:t>
            </a:r>
            <a:r>
              <a:rPr lang="ru-RU" b="1" i="1" dirty="0" err="1"/>
              <a:t>педагогів</a:t>
            </a:r>
            <a:r>
              <a:rPr lang="ru-RU" b="1" i="1" dirty="0"/>
              <a:t> і </a:t>
            </a:r>
            <a:r>
              <a:rPr lang="ru-RU" b="1" i="1" dirty="0" err="1"/>
              <a:t>батьків</a:t>
            </a:r>
            <a:r>
              <a:rPr lang="ru-RU" b="1" i="1" dirty="0"/>
              <a:t> </a:t>
            </a:r>
            <a:r>
              <a:rPr lang="ru-RU" b="1" i="1" dirty="0" err="1"/>
              <a:t>щодо</a:t>
            </a:r>
            <a:r>
              <a:rPr lang="ru-RU" b="1" i="1" dirty="0"/>
              <a:t> </a:t>
            </a:r>
            <a:r>
              <a:rPr lang="ru-RU" b="1" i="1" dirty="0" err="1"/>
              <a:t>питань</a:t>
            </a:r>
            <a:r>
              <a:rPr lang="ru-RU" b="1" i="1" dirty="0"/>
              <a:t> </a:t>
            </a:r>
            <a:r>
              <a:rPr lang="ru-RU" b="1" i="1" dirty="0" err="1"/>
              <a:t>охорони</a:t>
            </a:r>
            <a:r>
              <a:rPr lang="ru-RU" b="1" i="1" dirty="0"/>
              <a:t> та </a:t>
            </a:r>
            <a:r>
              <a:rPr lang="ru-RU" b="1" i="1" dirty="0" err="1"/>
              <a:t>зміцнення</a:t>
            </a:r>
            <a:r>
              <a:rPr lang="ru-RU" b="1" i="1" dirty="0"/>
              <a:t> </a:t>
            </a:r>
            <a:r>
              <a:rPr lang="ru-RU" b="1" i="1" dirty="0" err="1"/>
              <a:t>здоров’я</a:t>
            </a:r>
            <a:r>
              <a:rPr lang="ru-RU" b="1" i="1" dirty="0"/>
              <a:t>.</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0609" y="3492690"/>
            <a:ext cx="4931391" cy="3365310"/>
          </a:xfrm>
          <a:prstGeom prst="rect">
            <a:avLst/>
          </a:prstGeom>
        </p:spPr>
      </p:pic>
    </p:spTree>
    <p:extLst>
      <p:ext uri="{BB962C8B-B14F-4D97-AF65-F5344CB8AC3E}">
        <p14:creationId xmlns:p14="http://schemas.microsoft.com/office/powerpoint/2010/main" val="2470526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359391"/>
          </a:xfrm>
        </p:spPr>
        <p:txBody>
          <a:bodyPr>
            <a:normAutofit fontScale="90000"/>
          </a:bodyPr>
          <a:lstStyle/>
          <a:p>
            <a:endParaRPr lang="ru-RU" dirty="0"/>
          </a:p>
        </p:txBody>
      </p:sp>
      <p:sp>
        <p:nvSpPr>
          <p:cNvPr id="3" name="Объект 2"/>
          <p:cNvSpPr>
            <a:spLocks noGrp="1"/>
          </p:cNvSpPr>
          <p:nvPr>
            <p:ph idx="1"/>
          </p:nvPr>
        </p:nvSpPr>
        <p:spPr>
          <a:xfrm>
            <a:off x="1141413" y="1269243"/>
            <a:ext cx="9905998" cy="4521958"/>
          </a:xfrm>
        </p:spPr>
        <p:txBody>
          <a:bodyPr/>
          <a:lstStyle/>
          <a:p>
            <a:r>
              <a:rPr lang="ru-RU" dirty="0" err="1"/>
              <a:t>Слушне</a:t>
            </a:r>
            <a:r>
              <a:rPr lang="ru-RU" dirty="0"/>
              <a:t> </a:t>
            </a:r>
            <a:r>
              <a:rPr lang="ru-RU" dirty="0" err="1" smtClean="0"/>
              <a:t>твердження</a:t>
            </a:r>
            <a:r>
              <a:rPr lang="ru-RU" dirty="0" smtClean="0"/>
              <a:t> про </a:t>
            </a:r>
            <a:r>
              <a:rPr lang="ru-RU" dirty="0"/>
              <a:t>те, </a:t>
            </a:r>
            <a:r>
              <a:rPr lang="ru-RU" dirty="0" err="1"/>
              <a:t>що</a:t>
            </a:r>
            <a:r>
              <a:rPr lang="ru-RU" dirty="0"/>
              <a:t> </a:t>
            </a:r>
            <a:r>
              <a:rPr lang="ru-RU" b="1" i="1" dirty="0" err="1"/>
              <a:t>небезпека</a:t>
            </a:r>
            <a:r>
              <a:rPr lang="ru-RU" b="1" i="1" dirty="0"/>
              <a:t> </a:t>
            </a:r>
            <a:r>
              <a:rPr lang="ru-RU" b="1" i="1" dirty="0" err="1"/>
              <a:t>впливу</a:t>
            </a:r>
            <a:r>
              <a:rPr lang="ru-RU" b="1" i="1" dirty="0"/>
              <a:t> </a:t>
            </a:r>
            <a:r>
              <a:rPr lang="ru-RU" b="1" i="1" dirty="0" err="1"/>
              <a:t>шкільних</a:t>
            </a:r>
            <a:r>
              <a:rPr lang="ru-RU" b="1" i="1" dirty="0"/>
              <a:t> </a:t>
            </a:r>
            <a:r>
              <a:rPr lang="ru-RU" b="1" i="1" dirty="0" err="1"/>
              <a:t>факторів</a:t>
            </a:r>
            <a:r>
              <a:rPr lang="ru-RU" b="1" i="1" dirty="0"/>
              <a:t> </a:t>
            </a:r>
            <a:r>
              <a:rPr lang="ru-RU" b="1" i="1" dirty="0" err="1"/>
              <a:t>ризику</a:t>
            </a:r>
            <a:r>
              <a:rPr lang="ru-RU" b="1" i="1" dirty="0"/>
              <a:t> </a:t>
            </a:r>
            <a:r>
              <a:rPr lang="ru-RU" dirty="0" err="1"/>
              <a:t>підсилюється</a:t>
            </a:r>
            <a:r>
              <a:rPr lang="ru-RU" dirty="0"/>
              <a:t> </a:t>
            </a:r>
            <a:r>
              <a:rPr lang="ru-RU" dirty="0" err="1"/>
              <a:t>тим</a:t>
            </a:r>
            <a:r>
              <a:rPr lang="ru-RU" dirty="0"/>
              <a:t>, </a:t>
            </a:r>
            <a:r>
              <a:rPr lang="ru-RU" dirty="0" err="1"/>
              <a:t>що</a:t>
            </a:r>
            <a:r>
              <a:rPr lang="ru-RU" dirty="0"/>
              <a:t> </a:t>
            </a:r>
            <a:r>
              <a:rPr lang="ru-RU" b="1" dirty="0" err="1"/>
              <a:t>їх</a:t>
            </a:r>
            <a:r>
              <a:rPr lang="ru-RU" b="1" dirty="0"/>
              <a:t> </a:t>
            </a:r>
            <a:r>
              <a:rPr lang="ru-RU" b="1" dirty="0" err="1"/>
              <a:t>вплив</a:t>
            </a:r>
            <a:r>
              <a:rPr lang="ru-RU" b="1" dirty="0"/>
              <a:t> на </a:t>
            </a:r>
            <a:r>
              <a:rPr lang="ru-RU" b="1" dirty="0" err="1"/>
              <a:t>розвиток</a:t>
            </a:r>
            <a:r>
              <a:rPr lang="ru-RU" b="1" dirty="0"/>
              <a:t> і стан </a:t>
            </a:r>
            <a:r>
              <a:rPr lang="ru-RU" b="1" dirty="0" err="1"/>
              <a:t>здоров’я</a:t>
            </a:r>
            <a:r>
              <a:rPr lang="ru-RU" b="1" dirty="0"/>
              <a:t> </a:t>
            </a:r>
            <a:r>
              <a:rPr lang="ru-RU" b="1" dirty="0" err="1"/>
              <a:t>дітей</a:t>
            </a:r>
            <a:r>
              <a:rPr lang="ru-RU" b="1" dirty="0"/>
              <a:t> </a:t>
            </a:r>
            <a:r>
              <a:rPr lang="ru-RU" b="1" dirty="0" err="1"/>
              <a:t>проявляється</a:t>
            </a:r>
            <a:r>
              <a:rPr lang="ru-RU" b="1" dirty="0"/>
              <a:t> не </a:t>
            </a:r>
            <a:r>
              <a:rPr lang="ru-RU" b="1" dirty="0" err="1"/>
              <a:t>відразу</a:t>
            </a:r>
            <a:r>
              <a:rPr lang="ru-RU" dirty="0"/>
              <a:t>, а </a:t>
            </a:r>
            <a:r>
              <a:rPr lang="ru-RU" b="1" dirty="0" err="1"/>
              <a:t>накопичується</a:t>
            </a:r>
            <a:r>
              <a:rPr lang="ru-RU" b="1" dirty="0"/>
              <a:t> </a:t>
            </a:r>
            <a:r>
              <a:rPr lang="ru-RU" b="1" dirty="0" err="1"/>
              <a:t>протягом</a:t>
            </a:r>
            <a:r>
              <a:rPr lang="ru-RU" b="1" dirty="0"/>
              <a:t> </a:t>
            </a:r>
            <a:r>
              <a:rPr lang="ru-RU" b="1" dirty="0" err="1"/>
              <a:t>декількох</a:t>
            </a:r>
            <a:r>
              <a:rPr lang="ru-RU" b="1" dirty="0"/>
              <a:t> </a:t>
            </a:r>
            <a:r>
              <a:rPr lang="ru-RU" b="1" dirty="0" err="1"/>
              <a:t>років</a:t>
            </a:r>
            <a:r>
              <a:rPr lang="ru-RU" dirty="0"/>
              <a:t>. </a:t>
            </a:r>
            <a:r>
              <a:rPr lang="ru-RU" dirty="0" err="1"/>
              <a:t>Також</a:t>
            </a:r>
            <a:r>
              <a:rPr lang="ru-RU" dirty="0"/>
              <a:t> одним </a:t>
            </a:r>
            <a:r>
              <a:rPr lang="ru-RU" dirty="0" err="1"/>
              <a:t>із</a:t>
            </a:r>
            <a:r>
              <a:rPr lang="ru-RU" dirty="0"/>
              <a:t> </a:t>
            </a:r>
            <a:r>
              <a:rPr lang="ru-RU" dirty="0" err="1"/>
              <a:t>джерел</a:t>
            </a:r>
            <a:r>
              <a:rPr lang="ru-RU" dirty="0"/>
              <a:t> </a:t>
            </a:r>
            <a:r>
              <a:rPr lang="ru-RU" dirty="0" err="1"/>
              <a:t>стресу</a:t>
            </a:r>
            <a:r>
              <a:rPr lang="ru-RU" dirty="0"/>
              <a:t> в </a:t>
            </a:r>
            <a:r>
              <a:rPr lang="ru-RU" dirty="0" err="1"/>
              <a:t>шкільному</a:t>
            </a:r>
            <a:r>
              <a:rPr lang="ru-RU" dirty="0"/>
              <a:t> </a:t>
            </a:r>
            <a:r>
              <a:rPr lang="ru-RU" dirty="0" err="1"/>
              <a:t>житті</a:t>
            </a:r>
            <a:r>
              <a:rPr lang="ru-RU" dirty="0"/>
              <a:t> є </a:t>
            </a:r>
            <a:r>
              <a:rPr lang="ru-RU" b="1" i="1" dirty="0" err="1"/>
              <a:t>жорстоке</a:t>
            </a:r>
            <a:r>
              <a:rPr lang="ru-RU" b="1" i="1" dirty="0"/>
              <a:t> </a:t>
            </a:r>
            <a:r>
              <a:rPr lang="ru-RU" b="1" i="1" dirty="0" err="1"/>
              <a:t>агресивне</a:t>
            </a:r>
            <a:r>
              <a:rPr lang="ru-RU" b="1" i="1" dirty="0"/>
              <a:t> </a:t>
            </a:r>
            <a:r>
              <a:rPr lang="ru-RU" b="1" i="1" dirty="0" err="1"/>
              <a:t>середовище</a:t>
            </a:r>
            <a:r>
              <a:rPr lang="ru-RU" dirty="0"/>
              <a:t>, </a:t>
            </a:r>
            <a:r>
              <a:rPr lang="ru-RU" dirty="0" err="1"/>
              <a:t>конфліктні</a:t>
            </a:r>
            <a:r>
              <a:rPr lang="ru-RU" dirty="0"/>
              <a:t> </a:t>
            </a:r>
            <a:r>
              <a:rPr lang="ru-RU" dirty="0" err="1"/>
              <a:t>ситуації</a:t>
            </a:r>
            <a:r>
              <a:rPr lang="ru-RU" dirty="0"/>
              <a:t> з педагогами й </a:t>
            </a:r>
            <a:r>
              <a:rPr lang="ru-RU" dirty="0" err="1"/>
              <a:t>однолітками</a:t>
            </a:r>
            <a:r>
              <a:rPr lang="ru-RU" dirty="0"/>
              <a:t>, </a:t>
            </a:r>
            <a:r>
              <a:rPr lang="ru-RU" dirty="0" err="1"/>
              <a:t>конфлікти</a:t>
            </a:r>
            <a:r>
              <a:rPr lang="ru-RU" dirty="0"/>
              <a:t> </a:t>
            </a:r>
            <a:r>
              <a:rPr lang="ru-RU" dirty="0" err="1"/>
              <a:t>між</a:t>
            </a:r>
            <a:r>
              <a:rPr lang="ru-RU" dirty="0"/>
              <a:t> батьками та школою, при </a:t>
            </a:r>
            <a:r>
              <a:rPr lang="ru-RU" dirty="0" err="1"/>
              <a:t>яких</a:t>
            </a:r>
            <a:r>
              <a:rPr lang="ru-RU" dirty="0"/>
              <a:t> </a:t>
            </a:r>
            <a:r>
              <a:rPr lang="ru-RU" dirty="0" err="1"/>
              <a:t>страждає</a:t>
            </a:r>
            <a:r>
              <a:rPr lang="ru-RU" dirty="0"/>
              <a:t> </a:t>
            </a:r>
            <a:r>
              <a:rPr lang="ru-RU" b="1" i="1" dirty="0" err="1"/>
              <a:t>психіка</a:t>
            </a:r>
            <a:r>
              <a:rPr lang="ru-RU" b="1" i="1" dirty="0"/>
              <a:t> </a:t>
            </a:r>
            <a:r>
              <a:rPr lang="ru-RU" b="1" i="1" dirty="0" err="1"/>
              <a:t>дитини</a:t>
            </a:r>
            <a:r>
              <a:rPr lang="ru-RU" dirty="0"/>
              <a:t>. </a:t>
            </a:r>
            <a:r>
              <a:rPr lang="ru-RU" dirty="0" err="1"/>
              <a:t>Однак</a:t>
            </a:r>
            <a:r>
              <a:rPr lang="ru-RU" dirty="0"/>
              <a:t> </a:t>
            </a:r>
            <a:r>
              <a:rPr lang="ru-RU" b="1" dirty="0" err="1">
                <a:solidFill>
                  <a:srgbClr val="FFFF00"/>
                </a:solidFill>
              </a:rPr>
              <a:t>основним</a:t>
            </a:r>
            <a:r>
              <a:rPr lang="ru-RU" b="1" dirty="0">
                <a:solidFill>
                  <a:srgbClr val="FFFF00"/>
                </a:solidFill>
              </a:rPr>
              <a:t> </a:t>
            </a:r>
            <a:r>
              <a:rPr lang="ru-RU" b="1" dirty="0" err="1">
                <a:solidFill>
                  <a:srgbClr val="FFFF00"/>
                </a:solidFill>
              </a:rPr>
              <a:t>стресовим</a:t>
            </a:r>
            <a:r>
              <a:rPr lang="ru-RU" b="1" dirty="0">
                <a:solidFill>
                  <a:srgbClr val="FFFF00"/>
                </a:solidFill>
              </a:rPr>
              <a:t> фактором </a:t>
            </a:r>
            <a:r>
              <a:rPr lang="ru-RU" dirty="0"/>
              <a:t>у </a:t>
            </a:r>
            <a:r>
              <a:rPr lang="ru-RU" dirty="0" err="1"/>
              <a:t>школі</a:t>
            </a:r>
            <a:r>
              <a:rPr lang="ru-RU" dirty="0"/>
              <a:t> є </a:t>
            </a:r>
            <a:r>
              <a:rPr lang="ru-RU" i="1" u="sng" dirty="0" err="1">
                <a:solidFill>
                  <a:srgbClr val="FFFF00"/>
                </a:solidFill>
              </a:rPr>
              <a:t>обмеження</a:t>
            </a:r>
            <a:r>
              <a:rPr lang="ru-RU" i="1" u="sng" dirty="0">
                <a:solidFill>
                  <a:srgbClr val="FFFF00"/>
                </a:solidFill>
              </a:rPr>
              <a:t> часу в </a:t>
            </a:r>
            <a:r>
              <a:rPr lang="ru-RU" i="1" u="sng" dirty="0" err="1">
                <a:solidFill>
                  <a:srgbClr val="FFFF00"/>
                </a:solidFill>
              </a:rPr>
              <a:t>процесі</a:t>
            </a:r>
            <a:r>
              <a:rPr lang="ru-RU" i="1" u="sng" dirty="0">
                <a:solidFill>
                  <a:srgbClr val="FFFF00"/>
                </a:solidFill>
              </a:rPr>
              <a:t> </a:t>
            </a:r>
            <a:r>
              <a:rPr lang="ru-RU" i="1" u="sng" dirty="0" err="1">
                <a:solidFill>
                  <a:srgbClr val="FFFF00"/>
                </a:solidFill>
              </a:rPr>
              <a:t>навчальної</a:t>
            </a:r>
            <a:r>
              <a:rPr lang="ru-RU" i="1" u="sng" dirty="0">
                <a:solidFill>
                  <a:srgbClr val="FFFF00"/>
                </a:solidFill>
              </a:rPr>
              <a:t> </a:t>
            </a:r>
            <a:r>
              <a:rPr lang="ru-RU" i="1" u="sng" dirty="0" err="1">
                <a:solidFill>
                  <a:srgbClr val="FFFF00"/>
                </a:solidFill>
              </a:rPr>
              <a:t>діяльності</a:t>
            </a:r>
            <a:r>
              <a:rPr lang="ru-RU" dirty="0"/>
              <a:t>. </a:t>
            </a:r>
            <a:r>
              <a:rPr lang="ru-RU" b="1" dirty="0">
                <a:solidFill>
                  <a:srgbClr val="FFFF00"/>
                </a:solidFill>
              </a:rPr>
              <a:t>Другим за </a:t>
            </a:r>
            <a:r>
              <a:rPr lang="ru-RU" b="1" dirty="0" err="1">
                <a:solidFill>
                  <a:srgbClr val="FFFF00"/>
                </a:solidFill>
              </a:rPr>
              <a:t>значимістю</a:t>
            </a:r>
            <a:r>
              <a:rPr lang="ru-RU" b="1" dirty="0">
                <a:solidFill>
                  <a:srgbClr val="FFFF00"/>
                </a:solidFill>
              </a:rPr>
              <a:t> фактором </a:t>
            </a:r>
            <a:r>
              <a:rPr lang="ru-RU" b="1" dirty="0" err="1">
                <a:solidFill>
                  <a:srgbClr val="FFFF00"/>
                </a:solidFill>
              </a:rPr>
              <a:t>ризику</a:t>
            </a:r>
            <a:r>
              <a:rPr lang="ru-RU" dirty="0"/>
              <a:t>, </a:t>
            </a:r>
            <a:r>
              <a:rPr lang="ru-RU" dirty="0" err="1"/>
              <a:t>що</a:t>
            </a:r>
            <a:r>
              <a:rPr lang="ru-RU" dirty="0"/>
              <a:t> </a:t>
            </a:r>
            <a:r>
              <a:rPr lang="ru-RU" dirty="0" err="1"/>
              <a:t>викликає</a:t>
            </a:r>
            <a:r>
              <a:rPr lang="ru-RU" dirty="0"/>
              <a:t> </a:t>
            </a:r>
            <a:r>
              <a:rPr lang="ru-RU" dirty="0" err="1"/>
              <a:t>підвищену</a:t>
            </a:r>
            <a:r>
              <a:rPr lang="ru-RU" dirty="0"/>
              <a:t> </a:t>
            </a:r>
            <a:r>
              <a:rPr lang="ru-RU" dirty="0" err="1"/>
              <a:t>функціональну</a:t>
            </a:r>
            <a:r>
              <a:rPr lang="ru-RU" dirty="0"/>
              <a:t> </a:t>
            </a:r>
            <a:r>
              <a:rPr lang="ru-RU" dirty="0" err="1"/>
              <a:t>напруженість</a:t>
            </a:r>
            <a:r>
              <a:rPr lang="ru-RU" dirty="0"/>
              <a:t>, є </a:t>
            </a:r>
            <a:r>
              <a:rPr lang="ru-RU" i="1" u="sng" dirty="0" err="1">
                <a:solidFill>
                  <a:srgbClr val="FFFF00"/>
                </a:solidFill>
              </a:rPr>
              <a:t>втома</a:t>
            </a:r>
            <a:r>
              <a:rPr lang="ru-RU" i="1" u="sng" dirty="0">
                <a:solidFill>
                  <a:srgbClr val="FFFF00"/>
                </a:solidFill>
              </a:rPr>
              <a:t> й </a:t>
            </a:r>
            <a:r>
              <a:rPr lang="ru-RU" i="1" u="sng" dirty="0" err="1">
                <a:solidFill>
                  <a:srgbClr val="FFFF00"/>
                </a:solidFill>
              </a:rPr>
              <a:t>перевтома</a:t>
            </a:r>
            <a:r>
              <a:rPr lang="ru-RU" dirty="0"/>
              <a:t>, </a:t>
            </a:r>
            <a:r>
              <a:rPr lang="ru-RU" dirty="0" err="1"/>
              <a:t>які</a:t>
            </a:r>
            <a:r>
              <a:rPr lang="ru-RU" dirty="0"/>
              <a:t> </a:t>
            </a:r>
            <a:r>
              <a:rPr lang="ru-RU" dirty="0" err="1"/>
              <a:t>також</a:t>
            </a:r>
            <a:r>
              <a:rPr lang="ru-RU" dirty="0"/>
              <a:t> </a:t>
            </a:r>
            <a:r>
              <a:rPr lang="ru-RU" dirty="0" err="1"/>
              <a:t>можуть</a:t>
            </a:r>
            <a:r>
              <a:rPr lang="ru-RU" dirty="0"/>
              <a:t> </a:t>
            </a:r>
            <a:r>
              <a:rPr lang="ru-RU" dirty="0" err="1"/>
              <a:t>призвести</a:t>
            </a:r>
            <a:r>
              <a:rPr lang="ru-RU" dirty="0"/>
              <a:t> до </a:t>
            </a:r>
            <a:r>
              <a:rPr lang="ru-RU" dirty="0" err="1"/>
              <a:t>порушення</a:t>
            </a:r>
            <a:r>
              <a:rPr lang="ru-RU" dirty="0"/>
              <a:t> </a:t>
            </a:r>
            <a:r>
              <a:rPr lang="ru-RU" dirty="0" err="1"/>
              <a:t>здоров’я</a:t>
            </a:r>
            <a:r>
              <a:rPr lang="ru-RU" dirty="0"/>
              <a:t> </a:t>
            </a:r>
            <a:r>
              <a:rPr lang="ru-RU" dirty="0" err="1"/>
              <a:t>дітей</a:t>
            </a:r>
            <a:r>
              <a:rPr lang="ru-RU" dirty="0"/>
              <a:t>, </a:t>
            </a:r>
            <a:r>
              <a:rPr lang="ru-RU" dirty="0" err="1"/>
              <a:t>невідповідність</a:t>
            </a:r>
            <a:r>
              <a:rPr lang="ru-RU" dirty="0"/>
              <a:t> </a:t>
            </a:r>
            <a:r>
              <a:rPr lang="ru-RU" dirty="0" err="1" smtClean="0"/>
              <a:t>навчання</a:t>
            </a:r>
            <a:r>
              <a:rPr lang="ru-RU" dirty="0" smtClean="0"/>
              <a:t> </a:t>
            </a:r>
            <a:r>
              <a:rPr lang="ru-RU" dirty="0" err="1"/>
              <a:t>віковим</a:t>
            </a:r>
            <a:r>
              <a:rPr lang="ru-RU" dirty="0"/>
              <a:t> і </a:t>
            </a:r>
            <a:r>
              <a:rPr lang="ru-RU" dirty="0" err="1"/>
              <a:t>функціональним</a:t>
            </a:r>
            <a:r>
              <a:rPr lang="ru-RU" dirty="0"/>
              <a:t> </a:t>
            </a:r>
            <a:r>
              <a:rPr lang="ru-RU" dirty="0" err="1"/>
              <a:t>можливостям</a:t>
            </a:r>
            <a:r>
              <a:rPr lang="ru-RU" dirty="0"/>
              <a:t> </a:t>
            </a:r>
            <a:r>
              <a:rPr lang="ru-RU" dirty="0" err="1" smtClean="0"/>
              <a:t>учнів</a:t>
            </a:r>
            <a:r>
              <a:rPr lang="ru-RU" dirty="0" smtClean="0"/>
              <a:t>. </a:t>
            </a:r>
            <a:endParaRPr lang="ru-RU" dirty="0"/>
          </a:p>
        </p:txBody>
      </p:sp>
    </p:spTree>
    <p:extLst>
      <p:ext uri="{BB962C8B-B14F-4D97-AF65-F5344CB8AC3E}">
        <p14:creationId xmlns:p14="http://schemas.microsoft.com/office/powerpoint/2010/main" val="77192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842" y="245660"/>
            <a:ext cx="10692569" cy="966385"/>
          </a:xfrm>
        </p:spPr>
        <p:txBody>
          <a:bodyPr>
            <a:normAutofit fontScale="90000"/>
          </a:bodyPr>
          <a:lstStyle/>
          <a:p>
            <a:r>
              <a:rPr lang="uk-UA" dirty="0">
                <a:effectLst/>
              </a:rPr>
              <a:t>нормативні значення рухової </a:t>
            </a:r>
            <a:r>
              <a:rPr lang="uk-UA" dirty="0" smtClean="0">
                <a:effectLst/>
              </a:rPr>
              <a:t>активності </a:t>
            </a:r>
            <a:r>
              <a:rPr lang="uk-UA" b="1" dirty="0" err="1">
                <a:effectLst/>
              </a:rPr>
              <a:t>пiдлiткiв</a:t>
            </a:r>
            <a:r>
              <a:rPr lang="uk-UA" b="1" dirty="0">
                <a:effectLst/>
              </a:rPr>
              <a:t> 15–17 </a:t>
            </a:r>
            <a:r>
              <a:rPr lang="uk-UA" b="1" dirty="0" err="1">
                <a:effectLst/>
              </a:rPr>
              <a:t>рокiв</a:t>
            </a:r>
            <a:r>
              <a:rPr lang="uk-UA" b="1" dirty="0">
                <a:effectLst/>
              </a:rPr>
              <a:t> </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238234098"/>
              </p:ext>
            </p:extLst>
          </p:nvPr>
        </p:nvGraphicFramePr>
        <p:xfrm>
          <a:off x="1009935" y="1624084"/>
          <a:ext cx="9280477" cy="4735773"/>
        </p:xfrm>
        <a:graphic>
          <a:graphicData uri="http://schemas.openxmlformats.org/drawingml/2006/table">
            <a:tbl>
              <a:tblPr>
                <a:tableStyleId>{5C22544A-7EE6-4342-B048-85BDC9FD1C3A}</a:tableStyleId>
              </a:tblPr>
              <a:tblGrid>
                <a:gridCol w="1981367"/>
                <a:gridCol w="1981367"/>
                <a:gridCol w="1981367"/>
                <a:gridCol w="3336376"/>
              </a:tblGrid>
              <a:tr h="789295">
                <a:tc rowSpan="2">
                  <a:txBody>
                    <a:bodyPr/>
                    <a:lstStyle/>
                    <a:p>
                      <a:pPr algn="ctr">
                        <a:spcAft>
                          <a:spcPts val="0"/>
                        </a:spcAft>
                      </a:pPr>
                      <a:r>
                        <a:rPr lang="uk-UA" sz="1400" dirty="0">
                          <a:effectLst/>
                        </a:rPr>
                        <a:t> </a:t>
                      </a:r>
                      <a:endParaRPr lang="ru-RU" sz="1200" dirty="0">
                        <a:effectLst/>
                      </a:endParaRPr>
                    </a:p>
                    <a:p>
                      <a:pPr algn="ctr">
                        <a:spcAft>
                          <a:spcPts val="0"/>
                        </a:spcAft>
                      </a:pPr>
                      <a:r>
                        <a:rPr lang="uk-UA" sz="1400" dirty="0">
                          <a:effectLst/>
                        </a:rPr>
                        <a:t>Стать</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gridSpan="3">
                  <a:txBody>
                    <a:bodyPr/>
                    <a:lstStyle/>
                    <a:p>
                      <a:pPr algn="ctr">
                        <a:spcAft>
                          <a:spcPts val="0"/>
                        </a:spcAft>
                      </a:pPr>
                      <a:r>
                        <a:rPr lang="uk-UA" sz="1400" dirty="0">
                          <a:effectLst/>
                        </a:rPr>
                        <a:t>Показники добової рухової активності</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tr>
              <a:tr h="2367888">
                <a:tc vMerge="1">
                  <a:txBody>
                    <a:bodyPr/>
                    <a:lstStyle/>
                    <a:p>
                      <a:endParaRPr lang="ru-RU"/>
                    </a:p>
                  </a:txBody>
                  <a:tcPr/>
                </a:tc>
                <a:tc>
                  <a:txBody>
                    <a:bodyPr/>
                    <a:lstStyle/>
                    <a:p>
                      <a:pPr algn="ctr">
                        <a:spcAft>
                          <a:spcPts val="0"/>
                        </a:spcAft>
                      </a:pPr>
                      <a:r>
                        <a:rPr lang="uk-UA" sz="1400">
                          <a:effectLst/>
                        </a:rPr>
                        <a:t>число локомоцій, кроки</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k-UA" sz="1400">
                          <a:effectLst/>
                        </a:rPr>
                        <a:t>енерговитрати,</a:t>
                      </a:r>
                      <a:endParaRPr lang="ru-RU" sz="1200">
                        <a:effectLst/>
                      </a:endParaRPr>
                    </a:p>
                    <a:p>
                      <a:pPr algn="ctr">
                        <a:spcAft>
                          <a:spcPts val="0"/>
                        </a:spcAft>
                      </a:pPr>
                      <a:r>
                        <a:rPr lang="uk-UA" sz="1400">
                          <a:effectLst/>
                        </a:rPr>
                        <a:t>кДж</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k-UA" sz="1400">
                          <a:effectLst/>
                        </a:rPr>
                        <a:t>динамічний компонент, хв</a:t>
                      </a:r>
                      <a:endParaRPr lang="ru-RU" sz="1200">
                        <a:effectLst/>
                        <a:latin typeface="Times New Roman" panose="02020603050405020304" pitchFamily="18" charset="0"/>
                        <a:ea typeface="Times New Roman" panose="02020603050405020304" pitchFamily="18" charset="0"/>
                      </a:endParaRPr>
                    </a:p>
                  </a:txBody>
                  <a:tcPr marL="68580" marR="68580" marT="0" marB="0"/>
                </a:tc>
              </a:tr>
              <a:tr h="789295">
                <a:tc>
                  <a:txBody>
                    <a:bodyPr/>
                    <a:lstStyle/>
                    <a:p>
                      <a:pPr algn="ctr">
                        <a:spcAft>
                          <a:spcPts val="0"/>
                        </a:spcAft>
                      </a:pPr>
                      <a:r>
                        <a:rPr lang="uk-UA" sz="1400">
                          <a:effectLst/>
                        </a:rPr>
                        <a:t>Дівчата</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a:effectLst/>
                        </a:rPr>
                        <a:t>20000 – 25000</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dirty="0">
                          <a:effectLst/>
                        </a:rPr>
                        <a:t>12500 – 14500</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a:effectLst/>
                        </a:rPr>
                        <a:t>180 – 270</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r>
              <a:tr h="789295">
                <a:tc>
                  <a:txBody>
                    <a:bodyPr/>
                    <a:lstStyle/>
                    <a:p>
                      <a:pPr algn="ctr">
                        <a:spcAft>
                          <a:spcPts val="0"/>
                        </a:spcAft>
                      </a:pPr>
                      <a:r>
                        <a:rPr lang="uk-UA" sz="1400">
                          <a:effectLst/>
                        </a:rPr>
                        <a:t>Юнаки</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dirty="0">
                          <a:effectLst/>
                        </a:rPr>
                        <a:t>25000 – 30000</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a:effectLst/>
                        </a:rPr>
                        <a:t>14500 – 16500</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dirty="0">
                          <a:effectLst/>
                        </a:rPr>
                        <a:t>180 – 240</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836724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309350"/>
            <a:ext cx="10073421" cy="700584"/>
          </a:xfrm>
        </p:spPr>
        <p:txBody>
          <a:bodyPr/>
          <a:lstStyle/>
          <a:p>
            <a:endParaRPr lang="ru-RU" dirty="0"/>
          </a:p>
        </p:txBody>
      </p:sp>
      <p:sp>
        <p:nvSpPr>
          <p:cNvPr id="3" name="Объект 2"/>
          <p:cNvSpPr>
            <a:spLocks noGrp="1"/>
          </p:cNvSpPr>
          <p:nvPr>
            <p:ph idx="1"/>
          </p:nvPr>
        </p:nvSpPr>
        <p:spPr>
          <a:xfrm>
            <a:off x="914400" y="1214651"/>
            <a:ext cx="9989709" cy="5486399"/>
          </a:xfrm>
        </p:spPr>
        <p:txBody>
          <a:bodyPr/>
          <a:lstStyle/>
          <a:p>
            <a:r>
              <a:rPr lang="ru-RU" b="1" i="1" u="sng" dirty="0" err="1" smtClean="0">
                <a:solidFill>
                  <a:srgbClr val="FFFF00"/>
                </a:solidFill>
              </a:rPr>
              <a:t>шкільні</a:t>
            </a:r>
            <a:r>
              <a:rPr lang="ru-RU" b="1" i="1" u="sng" dirty="0" smtClean="0">
                <a:solidFill>
                  <a:srgbClr val="FFFF00"/>
                </a:solidFill>
              </a:rPr>
              <a:t> </a:t>
            </a:r>
            <a:r>
              <a:rPr lang="ru-RU" b="1" i="1" u="sng" dirty="0" err="1">
                <a:solidFill>
                  <a:srgbClr val="FFFF00"/>
                </a:solidFill>
              </a:rPr>
              <a:t>фактори</a:t>
            </a:r>
            <a:r>
              <a:rPr lang="ru-RU" b="1" i="1" u="sng" dirty="0">
                <a:solidFill>
                  <a:srgbClr val="FFFF00"/>
                </a:solidFill>
              </a:rPr>
              <a:t> </a:t>
            </a:r>
            <a:r>
              <a:rPr lang="ru-RU" b="1" i="1" u="sng" dirty="0" err="1">
                <a:solidFill>
                  <a:srgbClr val="FFFF00"/>
                </a:solidFill>
              </a:rPr>
              <a:t>ризику</a:t>
            </a:r>
            <a:r>
              <a:rPr lang="ru-RU" b="1" i="1" u="sng" dirty="0">
                <a:solidFill>
                  <a:srgbClr val="FFFF00"/>
                </a:solidFill>
              </a:rPr>
              <a:t> </a:t>
            </a:r>
            <a:r>
              <a:rPr lang="ru-RU" dirty="0" err="1" smtClean="0"/>
              <a:t>поділяються</a:t>
            </a:r>
            <a:r>
              <a:rPr lang="ru-RU" dirty="0" smtClean="0"/>
              <a:t> </a:t>
            </a:r>
            <a:r>
              <a:rPr lang="ru-RU" dirty="0" err="1"/>
              <a:t>ще</a:t>
            </a:r>
            <a:r>
              <a:rPr lang="ru-RU" dirty="0"/>
              <a:t> на </a:t>
            </a:r>
            <a:r>
              <a:rPr lang="ru-RU" dirty="0" err="1"/>
              <a:t>такі</a:t>
            </a:r>
            <a:r>
              <a:rPr lang="ru-RU" dirty="0"/>
              <a:t> </a:t>
            </a:r>
            <a:r>
              <a:rPr lang="ru-RU" b="1" i="1" dirty="0">
                <a:solidFill>
                  <a:srgbClr val="FFFF00"/>
                </a:solidFill>
              </a:rPr>
              <a:t>три </a:t>
            </a:r>
            <a:r>
              <a:rPr lang="ru-RU" b="1" i="1" dirty="0" err="1">
                <a:solidFill>
                  <a:srgbClr val="FFFF00"/>
                </a:solidFill>
              </a:rPr>
              <a:t>групи</a:t>
            </a:r>
            <a:r>
              <a:rPr lang="ru-RU" dirty="0"/>
              <a:t>: </a:t>
            </a:r>
            <a:endParaRPr lang="ru-RU" dirty="0" smtClean="0"/>
          </a:p>
          <a:p>
            <a:r>
              <a:rPr lang="ru-RU" b="1" i="1" u="sng" dirty="0" err="1" smtClean="0"/>
              <a:t>гігієнічні</a:t>
            </a:r>
            <a:r>
              <a:rPr lang="ru-RU" b="1" i="1" u="sng" dirty="0" smtClean="0"/>
              <a:t> </a:t>
            </a:r>
            <a:r>
              <a:rPr lang="ru-RU" b="1" i="1" u="sng" dirty="0" err="1"/>
              <a:t>фактори</a:t>
            </a:r>
            <a:r>
              <a:rPr lang="ru-RU" b="1" i="1" u="sng" dirty="0"/>
              <a:t> </a:t>
            </a:r>
            <a:r>
              <a:rPr lang="ru-RU" dirty="0"/>
              <a:t>(</a:t>
            </a:r>
            <a:r>
              <a:rPr lang="ru-RU" dirty="0" err="1"/>
              <a:t>узагальнюють</a:t>
            </a:r>
            <a:r>
              <a:rPr lang="ru-RU" dirty="0"/>
              <a:t> </a:t>
            </a:r>
            <a:r>
              <a:rPr lang="ru-RU" dirty="0" err="1"/>
              <a:t>усі</a:t>
            </a:r>
            <a:r>
              <a:rPr lang="ru-RU" dirty="0"/>
              <a:t> </a:t>
            </a:r>
            <a:r>
              <a:rPr lang="ru-RU" dirty="0" err="1"/>
              <a:t>реальні</a:t>
            </a:r>
            <a:r>
              <a:rPr lang="ru-RU" dirty="0"/>
              <a:t> </a:t>
            </a:r>
            <a:r>
              <a:rPr lang="ru-RU" dirty="0" err="1"/>
              <a:t>умови</a:t>
            </a:r>
            <a:r>
              <a:rPr lang="ru-RU" dirty="0"/>
              <a:t> </a:t>
            </a:r>
            <a:r>
              <a:rPr lang="ru-RU" dirty="0" err="1"/>
              <a:t>навчального</a:t>
            </a:r>
            <a:r>
              <a:rPr lang="ru-RU" dirty="0"/>
              <a:t> </a:t>
            </a:r>
            <a:r>
              <a:rPr lang="ru-RU" dirty="0" err="1"/>
              <a:t>процесу</a:t>
            </a:r>
            <a:r>
              <a:rPr lang="ru-RU" dirty="0"/>
              <a:t>), </a:t>
            </a:r>
            <a:endParaRPr lang="ru-RU" dirty="0" smtClean="0"/>
          </a:p>
          <a:p>
            <a:r>
              <a:rPr lang="ru-RU" b="1" i="1" u="sng" dirty="0" err="1" smtClean="0"/>
              <a:t>навчально-організаційні</a:t>
            </a:r>
            <a:r>
              <a:rPr lang="ru-RU" b="1" i="1" u="sng" dirty="0" smtClean="0"/>
              <a:t> </a:t>
            </a:r>
            <a:r>
              <a:rPr lang="ru-RU" dirty="0"/>
              <a:t>(</a:t>
            </a:r>
            <a:r>
              <a:rPr lang="ru-RU" dirty="0" err="1"/>
              <a:t>відображають</a:t>
            </a:r>
            <a:r>
              <a:rPr lang="ru-RU" dirty="0"/>
              <a:t> </a:t>
            </a:r>
            <a:r>
              <a:rPr lang="ru-RU" dirty="0" err="1"/>
              <a:t>інформаційну</a:t>
            </a:r>
            <a:r>
              <a:rPr lang="ru-RU" dirty="0"/>
              <a:t> сторону </a:t>
            </a:r>
            <a:r>
              <a:rPr lang="ru-RU" dirty="0" err="1"/>
              <a:t>навчального</a:t>
            </a:r>
            <a:r>
              <a:rPr lang="ru-RU" dirty="0"/>
              <a:t> </a:t>
            </a:r>
            <a:r>
              <a:rPr lang="ru-RU" dirty="0" err="1"/>
              <a:t>процесу</a:t>
            </a:r>
            <a:r>
              <a:rPr lang="ru-RU" dirty="0"/>
              <a:t> та </a:t>
            </a:r>
            <a:r>
              <a:rPr lang="ru-RU" dirty="0" err="1" smtClean="0"/>
              <a:t>організацію</a:t>
            </a:r>
            <a:endParaRPr lang="ru-RU" dirty="0"/>
          </a:p>
          <a:p>
            <a:r>
              <a:rPr lang="ru-RU" dirty="0" smtClean="0"/>
              <a:t> </a:t>
            </a:r>
            <a:r>
              <a:rPr lang="ru-RU" b="1" i="1" u="sng" dirty="0"/>
              <a:t>психолого-</a:t>
            </a:r>
            <a:r>
              <a:rPr lang="ru-RU" b="1" i="1" u="sng" dirty="0" err="1"/>
              <a:t>педагогічні</a:t>
            </a:r>
            <a:r>
              <a:rPr lang="ru-RU" dirty="0"/>
              <a:t> (</a:t>
            </a:r>
            <a:r>
              <a:rPr lang="ru-RU" dirty="0" err="1"/>
              <a:t>узагальнюють</a:t>
            </a:r>
            <a:r>
              <a:rPr lang="ru-RU" dirty="0"/>
              <a:t> стиль </a:t>
            </a:r>
            <a:r>
              <a:rPr lang="ru-RU" dirty="0" err="1"/>
              <a:t>відносин</a:t>
            </a:r>
            <a:r>
              <a:rPr lang="ru-RU" dirty="0"/>
              <a:t> педагога й </a:t>
            </a:r>
            <a:r>
              <a:rPr lang="ru-RU" dirty="0" err="1"/>
              <a:t>учня</a:t>
            </a:r>
            <a:r>
              <a:rPr lang="ru-RU" dirty="0"/>
              <a:t>, </a:t>
            </a:r>
            <a:r>
              <a:rPr lang="ru-RU" dirty="0" err="1"/>
              <a:t>в</a:t>
            </a:r>
            <a:r>
              <a:rPr lang="ru-RU" dirty="0" err="1" smtClean="0"/>
              <a:t>ключаючи</a:t>
            </a:r>
            <a:r>
              <a:rPr lang="ru-RU" dirty="0" smtClean="0"/>
              <a:t> </a:t>
            </a:r>
            <a:r>
              <a:rPr lang="ru-RU" dirty="0" err="1"/>
              <a:t>оцінювання</a:t>
            </a:r>
            <a:r>
              <a:rPr lang="ru-RU" dirty="0"/>
              <a:t> </a:t>
            </a:r>
            <a:r>
              <a:rPr lang="ru-RU" dirty="0" err="1"/>
              <a:t>його</a:t>
            </a:r>
            <a:r>
              <a:rPr lang="ru-RU" dirty="0"/>
              <a:t> </a:t>
            </a:r>
            <a:r>
              <a:rPr lang="ru-RU" dirty="0" err="1"/>
              <a:t>навчальної</a:t>
            </a:r>
            <a:r>
              <a:rPr lang="ru-RU" dirty="0"/>
              <a:t> </a:t>
            </a:r>
            <a:r>
              <a:rPr lang="ru-RU" dirty="0" err="1"/>
              <a:t>діяльності</a:t>
            </a:r>
            <a:r>
              <a:rPr lang="ru-RU" dirty="0" smtClean="0"/>
              <a:t>).</a:t>
            </a:r>
          </a:p>
          <a:p>
            <a:endParaRPr lang="uk-UA" dirty="0"/>
          </a:p>
          <a:p>
            <a:r>
              <a:rPr lang="ru-RU" dirty="0" err="1"/>
              <a:t>Варто</a:t>
            </a:r>
            <a:r>
              <a:rPr lang="ru-RU" dirty="0"/>
              <a:t> </a:t>
            </a:r>
            <a:r>
              <a:rPr lang="ru-RU" dirty="0" err="1"/>
              <a:t>зазначити</a:t>
            </a:r>
            <a:r>
              <a:rPr lang="ru-RU" dirty="0"/>
              <a:t>, </a:t>
            </a:r>
            <a:r>
              <a:rPr lang="ru-RU" b="1" i="1" dirty="0" err="1"/>
              <a:t>що</a:t>
            </a:r>
            <a:r>
              <a:rPr lang="ru-RU" b="1" i="1" dirty="0"/>
              <a:t> </a:t>
            </a:r>
            <a:r>
              <a:rPr lang="ru-RU" b="1" i="1" dirty="0" err="1"/>
              <a:t>всі</a:t>
            </a:r>
            <a:r>
              <a:rPr lang="ru-RU" b="1" i="1" dirty="0"/>
              <a:t> </a:t>
            </a:r>
            <a:r>
              <a:rPr lang="ru-RU" b="1" i="1" dirty="0" err="1"/>
              <a:t>фактори</a:t>
            </a:r>
            <a:r>
              <a:rPr lang="ru-RU" b="1" i="1" dirty="0"/>
              <a:t> </a:t>
            </a:r>
            <a:r>
              <a:rPr lang="ru-RU" b="1" i="1" dirty="0" err="1"/>
              <a:t>пов’язані</a:t>
            </a:r>
            <a:r>
              <a:rPr lang="ru-RU" b="1" i="1" dirty="0"/>
              <a:t> </a:t>
            </a:r>
            <a:r>
              <a:rPr lang="ru-RU" b="1" i="1" dirty="0" err="1"/>
              <a:t>між</a:t>
            </a:r>
            <a:r>
              <a:rPr lang="ru-RU" b="1" i="1" dirty="0"/>
              <a:t> собою </a:t>
            </a:r>
            <a:r>
              <a:rPr lang="ru-RU" dirty="0"/>
              <a:t>й </a:t>
            </a:r>
            <a:r>
              <a:rPr lang="ru-RU" dirty="0" err="1"/>
              <a:t>підсилюють</a:t>
            </a:r>
            <a:r>
              <a:rPr lang="ru-RU" dirty="0"/>
              <a:t> </a:t>
            </a:r>
            <a:r>
              <a:rPr lang="ru-RU" dirty="0" err="1"/>
              <a:t>дію</a:t>
            </a:r>
            <a:r>
              <a:rPr lang="ru-RU" dirty="0"/>
              <a:t> один одного як у позитивному, так і в негативному </a:t>
            </a:r>
            <a:r>
              <a:rPr lang="ru-RU" dirty="0" err="1"/>
              <a:t>напрямі</a:t>
            </a:r>
            <a:r>
              <a:rPr lang="ru-RU" dirty="0"/>
              <a:t>.</a:t>
            </a:r>
          </a:p>
        </p:txBody>
      </p:sp>
    </p:spTree>
    <p:extLst>
      <p:ext uri="{BB962C8B-B14F-4D97-AF65-F5344CB8AC3E}">
        <p14:creationId xmlns:p14="http://schemas.microsoft.com/office/powerpoint/2010/main" val="31878302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678751"/>
          </a:xfrm>
          <a:prstGeom prst="rect">
            <a:avLst/>
          </a:prstGeom>
        </p:spPr>
        <p:txBody>
          <a:bodyPr wrap="square">
            <a:spAutoFit/>
          </a:bodyPr>
          <a:lstStyle/>
          <a:p>
            <a:pPr algn="ctr"/>
            <a:r>
              <a:rPr lang="ru-RU" sz="1600" b="1" dirty="0" smtClean="0">
                <a:effectLst/>
              </a:rPr>
              <a:t>НАВЧАЛЬНА ІНСТРУКЦІЯ</a:t>
            </a:r>
          </a:p>
          <a:p>
            <a:pPr algn="ctr"/>
            <a:r>
              <a:rPr lang="ru-RU" b="1" dirty="0" smtClean="0">
                <a:effectLst/>
              </a:rPr>
              <a:t>за методикою гігієнічної оцінки земельної ділянки, будівлі, навчального приміщення (шкільного класу), обстеження умов перебування учнів в навчальному закладі</a:t>
            </a:r>
            <a:endParaRPr lang="ru-RU" dirty="0" smtClean="0">
              <a:effectLst/>
            </a:endParaRPr>
          </a:p>
          <a:p>
            <a:pPr algn="just"/>
            <a:endParaRPr lang="ru-RU" dirty="0" smtClean="0">
              <a:effectLst/>
            </a:endParaRPr>
          </a:p>
          <a:p>
            <a:pPr algn="just"/>
            <a:r>
              <a:rPr lang="ru-RU" i="1" dirty="0" smtClean="0">
                <a:effectLst/>
              </a:rPr>
              <a:t>Земельні ділянки під забудову загальноосвітніх навчальних закладів </a:t>
            </a:r>
            <a:r>
              <a:rPr lang="ru-RU" dirty="0" smtClean="0">
                <a:effectLst/>
              </a:rPr>
              <a:t>повинні розміщуватися в межах населеного пункту з дотриманням санітарних норм забезпечення необхідної відстані від джерел викидів шкідливих речовин, шуму, вібрації, електромагнітних та іонізуючих випромінювань. Не допускається розміщення освітніх закладів в санітарно-захисних зонах промислових підприємств та інших об'єктів, які є потенційними джерелами забруднення довкілля небезпечними факторами. Вибір земельної ділянки здійснюється за наявності технічних умов електропостачання, водопостачання, каналізації, опалення та інших комунікацій, узгоджених з територіальними установами Державної санітарно-епідеміологічної служби МОЗ України.</a:t>
            </a:r>
          </a:p>
          <a:p>
            <a:pPr algn="just"/>
            <a:r>
              <a:rPr lang="ru-RU" dirty="0" smtClean="0">
                <a:effectLst/>
              </a:rPr>
              <a:t>Ширина санітарно-захисної зони між межею земельної ділянки школи і об'єктами, що її оточують, повинна бути не менше 50 м. Будівля загальноосвітнього навчального закладу повинна розміщуватись на відстані 100-170 м від проїжджої частини дороги.</a:t>
            </a:r>
          </a:p>
          <a:p>
            <a:pPr algn="just"/>
            <a:r>
              <a:rPr lang="ru-RU" i="1" dirty="0" smtClean="0">
                <a:effectLst/>
              </a:rPr>
              <a:t>радіус обслуговування </a:t>
            </a:r>
            <a:r>
              <a:rPr lang="ru-RU" dirty="0" smtClean="0">
                <a:effectLst/>
              </a:rPr>
              <a:t>від місця проживання учнів до загальноосвітнього навчального закладу повинен складати не більше 0,5 км пішохідної доступності. Допустимим вважається розміщення шкіл на відстані транспортної доступності, яка становить 15 хвилин для учнів шкіл I рівня (початкова школа) і 30 хвилин - для учнів шкіл II-III рівня (основна або неповна середня, середня або старша школа).</a:t>
            </a:r>
          </a:p>
          <a:p>
            <a:pPr algn="just"/>
            <a:r>
              <a:rPr lang="ru-RU" dirty="0" smtClean="0">
                <a:effectLst/>
              </a:rPr>
              <a:t>Радіус пішохідної доступності щодо розміщення шкіл I рівня в сільській місцевості має становити не більше 2 км і не більше 15 хвилин в одну сторону. Максимальний радіус обслуговування учнів шкіл II-III рівнів не повинен перевищувати 15 км.</a:t>
            </a:r>
            <a:endParaRPr lang="ru-RU" dirty="0">
              <a:effectLst/>
            </a:endParaRPr>
          </a:p>
        </p:txBody>
      </p:sp>
    </p:spTree>
    <p:extLst>
      <p:ext uri="{BB962C8B-B14F-4D97-AF65-F5344CB8AC3E}">
        <p14:creationId xmlns:p14="http://schemas.microsoft.com/office/powerpoint/2010/main" val="2467602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33204"/>
            <a:ext cx="12192000" cy="4801314"/>
          </a:xfrm>
          <a:prstGeom prst="rect">
            <a:avLst/>
          </a:prstGeom>
        </p:spPr>
        <p:txBody>
          <a:bodyPr wrap="square">
            <a:spAutoFit/>
          </a:bodyPr>
          <a:lstStyle/>
          <a:p>
            <a:pPr algn="just"/>
            <a:r>
              <a:rPr lang="ru-RU" dirty="0" smtClean="0">
                <a:effectLst/>
              </a:rPr>
              <a:t>Транспортування школярів до навчального закладу в сільській місцевості повинна здійснюватися спеціальним транспортом. Причому транспортним обслуговуванням повинні забезпечуватися учні, які проживають на відстані від школи понад 3 км, з обов'язковим попереднім визначенням зупинок відповідного транспорту. Відстань від місця проживання до місця збору школярів на зупинці не повинна перевищувати 500 м.</a:t>
            </a:r>
          </a:p>
          <a:p>
            <a:pPr algn="just"/>
            <a:r>
              <a:rPr lang="ru-RU" i="1" dirty="0" smtClean="0">
                <a:effectLst/>
              </a:rPr>
              <a:t>Будинки загальноосвітніх шкіл </a:t>
            </a:r>
            <a:r>
              <a:rPr lang="ru-RU" dirty="0" smtClean="0">
                <a:effectLst/>
              </a:rPr>
              <a:t>розміщуються на відстані не менше 25 м від червоної лінії земельної ділянки. Відстань від межі ділянки школи до стін житлових будинків із входами і вікнами має бути більше 10 м.</a:t>
            </a:r>
          </a:p>
          <a:p>
            <a:pPr algn="just"/>
            <a:r>
              <a:rPr lang="ru-RU" dirty="0" smtClean="0">
                <a:effectLst/>
              </a:rPr>
              <a:t>По периметру земельної ділянки закладу слід передбачити розташування захисної зеленої смуги (дерева, кущі, газони) шириною не менше 1,5 м (з боку вулиці </a:t>
            </a:r>
            <a:r>
              <a:rPr lang="en-US" dirty="0" smtClean="0">
                <a:effectLst/>
                <a:latin typeface="Symbol, serif"/>
              </a:rPr>
              <a:t>-</a:t>
            </a:r>
            <a:r>
              <a:rPr lang="ru-RU" dirty="0" smtClean="0">
                <a:effectLst/>
              </a:rPr>
              <a:t> не менше 3 м).</a:t>
            </a:r>
          </a:p>
          <a:p>
            <a:pPr algn="just"/>
            <a:r>
              <a:rPr lang="ru-RU" dirty="0" smtClean="0">
                <a:effectLst/>
              </a:rPr>
              <a:t>Огорожа території закладу повинна бути заввишки не менше 1,2 м. Лише в разі розміщення школи всередині житлових кварталів допускається використання огороджень між ними, яке складається із зелених насаджень заввишки 1 м.</a:t>
            </a:r>
          </a:p>
          <a:p>
            <a:pPr algn="just"/>
            <a:r>
              <a:rPr lang="ru-RU" dirty="0" smtClean="0">
                <a:effectLst/>
              </a:rPr>
              <a:t>Площа озеленення земельної ділянки загальноосвітнього навчального закладу повинна становити 45-50% від її загальної площі. Тільки в разі, якщо земельна ділянка прилягає безпосередньо до зелених масивів (парки, сади, сквери); в разі розміщення шкіл в сільській місцевості відсоток озеленення може бути зменшений до 30%.</a:t>
            </a:r>
            <a:endParaRPr lang="ru-RU" dirty="0">
              <a:effectLst/>
            </a:endParaRPr>
          </a:p>
        </p:txBody>
      </p:sp>
    </p:spTree>
    <p:extLst>
      <p:ext uri="{BB962C8B-B14F-4D97-AF65-F5344CB8AC3E}">
        <p14:creationId xmlns:p14="http://schemas.microsoft.com/office/powerpoint/2010/main" val="29695593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02857"/>
            <a:ext cx="12192000" cy="3416320"/>
          </a:xfrm>
          <a:prstGeom prst="rect">
            <a:avLst/>
          </a:prstGeom>
        </p:spPr>
        <p:txBody>
          <a:bodyPr wrap="square">
            <a:spAutoFit/>
          </a:bodyPr>
          <a:lstStyle/>
          <a:p>
            <a:pPr algn="just"/>
            <a:r>
              <a:rPr lang="ru-RU" dirty="0" smtClean="0">
                <a:effectLst/>
              </a:rPr>
              <a:t>Характер розташування і орієнтації основних функціональних приміщень загальноосвітніх навчальних закладів повинен забезпечувати безперервну інсоляцію протягом 3 годин на день. Тому високорослі дерева необхідно висаджувати на відстані не менше 10 м від стін з вікнами навчальних приміщень, кущі - на відстані не менше 5 м. Забороняється біля школи висаджувати колючі дерева, кущі та рослини з отруйними ягодами, вирощувати гриби тощо.</a:t>
            </a:r>
          </a:p>
          <a:p>
            <a:pPr algn="just"/>
            <a:r>
              <a:rPr lang="ru-RU" dirty="0" smtClean="0">
                <a:effectLst/>
              </a:rPr>
              <a:t>Земельна ділянка загальноосвітнього навчального закладу повинен поділятися на такі </a:t>
            </a:r>
            <a:r>
              <a:rPr lang="ru-RU" i="1" dirty="0" smtClean="0">
                <a:effectLst/>
              </a:rPr>
              <a:t>функціональні зони</a:t>
            </a:r>
            <a:r>
              <a:rPr lang="ru-RU" dirty="0" smtClean="0">
                <a:effectLst/>
              </a:rPr>
              <a:t>: Навчальна зона, навчально-виробнича зона, навчально-дослідна зона, фізкультурно-спортивна зона, зона відпочинку, господарська зона, житлова зона, а також сільськогосподарська зона (для шкіл, які розташовані в сільській місцевості).</a:t>
            </a:r>
          </a:p>
          <a:p>
            <a:pPr algn="just"/>
            <a:r>
              <a:rPr lang="ru-RU" dirty="0" smtClean="0">
                <a:effectLst/>
              </a:rPr>
              <a:t>дані щодо </a:t>
            </a:r>
            <a:r>
              <a:rPr lang="ru-RU" i="1" dirty="0" smtClean="0">
                <a:effectLst/>
              </a:rPr>
              <a:t>складу і площі окремих функціональних зон земельної ділянки загальноосвітньої школи наведені в таблиці 1. </a:t>
            </a:r>
            <a:endParaRPr lang="ru-RU" dirty="0">
              <a:effectLst/>
            </a:endParaRPr>
          </a:p>
        </p:txBody>
      </p:sp>
    </p:spTree>
    <p:extLst>
      <p:ext uri="{BB962C8B-B14F-4D97-AF65-F5344CB8AC3E}">
        <p14:creationId xmlns:p14="http://schemas.microsoft.com/office/powerpoint/2010/main" val="933321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729457884"/>
              </p:ext>
            </p:extLst>
          </p:nvPr>
        </p:nvGraphicFramePr>
        <p:xfrm>
          <a:off x="0" y="659495"/>
          <a:ext cx="12095546" cy="6198505"/>
        </p:xfrm>
        <a:graphic>
          <a:graphicData uri="http://schemas.openxmlformats.org/drawingml/2006/table">
            <a:tbl>
              <a:tblPr/>
              <a:tblGrid>
                <a:gridCol w="1188053">
                  <a:extLst>
                    <a:ext uri="{9D8B030D-6E8A-4147-A177-3AD203B41FA5}">
                      <a16:colId xmlns="" xmlns:a16="http://schemas.microsoft.com/office/drawing/2014/main" val="3935233429"/>
                    </a:ext>
                  </a:extLst>
                </a:gridCol>
                <a:gridCol w="3671667">
                  <a:extLst>
                    <a:ext uri="{9D8B030D-6E8A-4147-A177-3AD203B41FA5}">
                      <a16:colId xmlns="" xmlns:a16="http://schemas.microsoft.com/office/drawing/2014/main" val="2186489743"/>
                    </a:ext>
                  </a:extLst>
                </a:gridCol>
                <a:gridCol w="1188053">
                  <a:extLst>
                    <a:ext uri="{9D8B030D-6E8A-4147-A177-3AD203B41FA5}">
                      <a16:colId xmlns="" xmlns:a16="http://schemas.microsoft.com/office/drawing/2014/main" val="1445500700"/>
                    </a:ext>
                  </a:extLst>
                </a:gridCol>
                <a:gridCol w="1188053">
                  <a:extLst>
                    <a:ext uri="{9D8B030D-6E8A-4147-A177-3AD203B41FA5}">
                      <a16:colId xmlns="" xmlns:a16="http://schemas.microsoft.com/office/drawing/2014/main" val="1321687033"/>
                    </a:ext>
                  </a:extLst>
                </a:gridCol>
                <a:gridCol w="3671667">
                  <a:extLst>
                    <a:ext uri="{9D8B030D-6E8A-4147-A177-3AD203B41FA5}">
                      <a16:colId xmlns="" xmlns:a16="http://schemas.microsoft.com/office/drawing/2014/main" val="4124156594"/>
                    </a:ext>
                  </a:extLst>
                </a:gridCol>
                <a:gridCol w="1188053">
                  <a:extLst>
                    <a:ext uri="{9D8B030D-6E8A-4147-A177-3AD203B41FA5}">
                      <a16:colId xmlns="" xmlns:a16="http://schemas.microsoft.com/office/drawing/2014/main" val="2406233010"/>
                    </a:ext>
                  </a:extLst>
                </a:gridCol>
              </a:tblGrid>
              <a:tr h="688555">
                <a:tc>
                  <a:txBody>
                    <a:bodyPr/>
                    <a:lstStyle/>
                    <a:p>
                      <a:pPr algn="ctr" rtl="0"/>
                      <a:r>
                        <a:rPr lang="ru-RU" sz="1000" b="1">
                          <a:effectLst/>
                        </a:rPr>
                        <a:t>зона</a:t>
                      </a: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b="1" dirty="0">
                          <a:effectLst/>
                        </a:rPr>
                        <a:t>початкова школа</a:t>
                      </a:r>
                      <a:endParaRPr lang="ru-RU" sz="1000" dirty="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b="1">
                          <a:effectLst/>
                        </a:rPr>
                        <a:t>Основна</a:t>
                      </a:r>
                      <a:endParaRPr lang="ru-RU" sz="1000">
                        <a:effectLst/>
                      </a:endParaRPr>
                    </a:p>
                    <a:p>
                      <a:pPr algn="ctr" rtl="0"/>
                      <a:r>
                        <a:rPr lang="ru-RU" sz="1000" b="1">
                          <a:effectLst/>
                        </a:rPr>
                        <a:t>(Неповна середня)</a:t>
                      </a: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b="1">
                          <a:effectLst/>
                        </a:rPr>
                        <a:t>Середня (старша)</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extLst>
                  <a:ext uri="{0D108BD9-81ED-4DB2-BD59-A6C34878D82A}">
                    <a16:rowId xmlns="" xmlns:a16="http://schemas.microsoft.com/office/drawing/2014/main" val="427703121"/>
                  </a:ext>
                </a:extLst>
              </a:tr>
              <a:tr h="40150">
                <a:tc gridSpan="6">
                  <a:txBody>
                    <a:bodyPr/>
                    <a:lstStyle/>
                    <a:p>
                      <a:pPr algn="ctr" rtl="0"/>
                      <a:r>
                        <a:rPr lang="ru-RU" sz="1000" b="1">
                          <a:effectLst/>
                        </a:rPr>
                        <a:t>1. Навчально-дослідна зона:</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846709506"/>
                  </a:ext>
                </a:extLst>
              </a:tr>
              <a:tr h="94184">
                <a:tc gridSpan="2">
                  <a:txBody>
                    <a:bodyPr/>
                    <a:lstStyle/>
                    <a:p>
                      <a:pPr rtl="0"/>
                      <a:r>
                        <a:rPr lang="ru-RU" sz="1000">
                          <a:effectLst/>
                        </a:rPr>
                        <a:t> майданчик для початкових класів</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200</a:t>
                      </a:r>
                    </a:p>
                  </a:txBody>
                  <a:tcPr marL="6567" marR="6567" marT="6567" marB="6567" anchor="ctr">
                    <a:lnL>
                      <a:noFill/>
                    </a:lnL>
                    <a:lnR>
                      <a:noFill/>
                    </a:lnR>
                    <a:lnT>
                      <a:noFill/>
                    </a:lnT>
                    <a:lnB>
                      <a:noFill/>
                    </a:lnB>
                  </a:tcPr>
                </a:tc>
                <a:tc gridSpan="2">
                  <a:txBody>
                    <a:bodyPr/>
                    <a:lstStyle/>
                    <a:p>
                      <a:pPr algn="ctr" rtl="0"/>
                      <a:r>
                        <a:rPr lang="ru-RU" sz="1000">
                          <a:effectLst/>
                        </a:rPr>
                        <a:t>200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400</a:t>
                      </a:r>
                    </a:p>
                  </a:txBody>
                  <a:tcPr marL="6567" marR="6567" marT="6567" marB="6567" anchor="ctr">
                    <a:lnL>
                      <a:noFill/>
                    </a:lnL>
                    <a:lnR>
                      <a:noFill/>
                    </a:lnR>
                    <a:lnT>
                      <a:noFill/>
                    </a:lnT>
                    <a:lnB>
                      <a:noFill/>
                    </a:lnB>
                  </a:tcPr>
                </a:tc>
                <a:extLst>
                  <a:ext uri="{0D108BD9-81ED-4DB2-BD59-A6C34878D82A}">
                    <a16:rowId xmlns="" xmlns:a16="http://schemas.microsoft.com/office/drawing/2014/main" val="464649785"/>
                  </a:ext>
                </a:extLst>
              </a:tr>
              <a:tr h="94184">
                <a:tc gridSpan="2">
                  <a:txBody>
                    <a:bodyPr/>
                    <a:lstStyle/>
                    <a:p>
                      <a:pPr rtl="0"/>
                      <a:r>
                        <a:rPr lang="ru-RU" sz="1000">
                          <a:effectLst/>
                        </a:rPr>
                        <a:t> метеорологічна і географічна майданчики</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50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100</a:t>
                      </a:r>
                    </a:p>
                  </a:txBody>
                  <a:tcPr marL="6567" marR="6567" marT="6567" marB="6567" anchor="ctr">
                    <a:lnL>
                      <a:noFill/>
                    </a:lnL>
                    <a:lnR>
                      <a:noFill/>
                    </a:lnR>
                    <a:lnT>
                      <a:noFill/>
                    </a:lnT>
                    <a:lnB>
                      <a:noFill/>
                    </a:lnB>
                  </a:tcPr>
                </a:tc>
                <a:extLst>
                  <a:ext uri="{0D108BD9-81ED-4DB2-BD59-A6C34878D82A}">
                    <a16:rowId xmlns="" xmlns:a16="http://schemas.microsoft.com/office/drawing/2014/main" val="1511250168"/>
                  </a:ext>
                </a:extLst>
              </a:tr>
              <a:tr h="94184">
                <a:tc gridSpan="2">
                  <a:txBody>
                    <a:bodyPr/>
                    <a:lstStyle/>
                    <a:p>
                      <a:pPr rtl="0"/>
                      <a:r>
                        <a:rPr lang="ru-RU" sz="1000" dirty="0">
                          <a:effectLst/>
                        </a:rPr>
                        <a:t> класи для занять на повітрі</a:t>
                      </a:r>
                    </a:p>
                    <a:p>
                      <a:pPr rtl="0"/>
                      <a:r>
                        <a:rPr lang="ru-RU" sz="1000" dirty="0">
                          <a:effectLst/>
                        </a:rPr>
                        <a:t>(З накриттям)</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20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30</a:t>
                      </a:r>
                    </a:p>
                  </a:txBody>
                  <a:tcPr marL="6567" marR="6567" marT="6567" marB="6567" anchor="ctr">
                    <a:lnL>
                      <a:noFill/>
                    </a:lnL>
                    <a:lnR>
                      <a:noFill/>
                    </a:lnR>
                    <a:lnT>
                      <a:noFill/>
                    </a:lnT>
                    <a:lnB>
                      <a:noFill/>
                    </a:lnB>
                  </a:tcPr>
                </a:tc>
                <a:extLst>
                  <a:ext uri="{0D108BD9-81ED-4DB2-BD59-A6C34878D82A}">
                    <a16:rowId xmlns="" xmlns:a16="http://schemas.microsoft.com/office/drawing/2014/main" val="72610115"/>
                  </a:ext>
                </a:extLst>
              </a:tr>
              <a:tr h="121201">
                <a:tc gridSpan="2">
                  <a:txBody>
                    <a:bodyPr/>
                    <a:lstStyle/>
                    <a:p>
                      <a:pPr rtl="0"/>
                      <a:r>
                        <a:rPr lang="ru-RU" sz="1000">
                          <a:effectLst/>
                        </a:rPr>
                        <a:t> майданчик для польових і овочевих культур</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800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1200</a:t>
                      </a:r>
                    </a:p>
                  </a:txBody>
                  <a:tcPr marL="6567" marR="6567" marT="6567" marB="6567" anchor="ctr">
                    <a:lnL>
                      <a:noFill/>
                    </a:lnL>
                    <a:lnR>
                      <a:noFill/>
                    </a:lnR>
                    <a:lnT>
                      <a:noFill/>
                    </a:lnT>
                    <a:lnB>
                      <a:noFill/>
                    </a:lnB>
                  </a:tcPr>
                </a:tc>
                <a:extLst>
                  <a:ext uri="{0D108BD9-81ED-4DB2-BD59-A6C34878D82A}">
                    <a16:rowId xmlns="" xmlns:a16="http://schemas.microsoft.com/office/drawing/2014/main" val="3082274517"/>
                  </a:ext>
                </a:extLst>
              </a:tr>
              <a:tr h="94184">
                <a:tc gridSpan="2">
                  <a:txBody>
                    <a:bodyPr/>
                    <a:lstStyle/>
                    <a:p>
                      <a:pPr rtl="0"/>
                      <a:r>
                        <a:rPr lang="ru-RU" sz="1000">
                          <a:effectLst/>
                        </a:rPr>
                        <a:t> фруктовий сад і розсадник квітково - декоративних рослин</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40</a:t>
                      </a:r>
                    </a:p>
                  </a:txBody>
                  <a:tcPr marL="6567" marR="6567" marT="6567" marB="6567" anchor="ctr">
                    <a:lnL>
                      <a:noFill/>
                    </a:lnL>
                    <a:lnR>
                      <a:noFill/>
                    </a:lnR>
                    <a:lnT>
                      <a:noFill/>
                    </a:lnT>
                    <a:lnB>
                      <a:noFill/>
                    </a:lnB>
                  </a:tcPr>
                </a:tc>
                <a:tc gridSpan="2">
                  <a:txBody>
                    <a:bodyPr/>
                    <a:lstStyle/>
                    <a:p>
                      <a:pPr algn="ctr" rtl="0"/>
                      <a:r>
                        <a:rPr lang="ru-RU" sz="1000">
                          <a:effectLst/>
                        </a:rPr>
                        <a:t>100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400</a:t>
                      </a:r>
                    </a:p>
                  </a:txBody>
                  <a:tcPr marL="6567" marR="6567" marT="6567" marB="6567" anchor="ctr">
                    <a:lnL>
                      <a:noFill/>
                    </a:lnL>
                    <a:lnR>
                      <a:noFill/>
                    </a:lnR>
                    <a:lnT>
                      <a:noFill/>
                    </a:lnT>
                    <a:lnB>
                      <a:noFill/>
                    </a:lnB>
                  </a:tcPr>
                </a:tc>
                <a:extLst>
                  <a:ext uri="{0D108BD9-81ED-4DB2-BD59-A6C34878D82A}">
                    <a16:rowId xmlns="" xmlns:a16="http://schemas.microsoft.com/office/drawing/2014/main" val="312956218"/>
                  </a:ext>
                </a:extLst>
              </a:tr>
              <a:tr h="94184">
                <a:tc gridSpan="2">
                  <a:txBody>
                    <a:bodyPr/>
                    <a:lstStyle/>
                    <a:p>
                      <a:pPr rtl="0"/>
                      <a:r>
                        <a:rPr lang="ru-RU" sz="1000">
                          <a:effectLst/>
                        </a:rPr>
                        <a:t> теплиця з зоокуточка</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170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170</a:t>
                      </a:r>
                    </a:p>
                  </a:txBody>
                  <a:tcPr marL="6567" marR="6567" marT="6567" marB="6567" anchor="ctr">
                    <a:lnL>
                      <a:noFill/>
                    </a:lnL>
                    <a:lnR>
                      <a:noFill/>
                    </a:lnR>
                    <a:lnT>
                      <a:noFill/>
                    </a:lnT>
                    <a:lnB>
                      <a:noFill/>
                    </a:lnB>
                  </a:tcPr>
                </a:tc>
                <a:extLst>
                  <a:ext uri="{0D108BD9-81ED-4DB2-BD59-A6C34878D82A}">
                    <a16:rowId xmlns="" xmlns:a16="http://schemas.microsoft.com/office/drawing/2014/main" val="4112791213"/>
                  </a:ext>
                </a:extLst>
              </a:tr>
              <a:tr h="94184">
                <a:tc gridSpan="2">
                  <a:txBody>
                    <a:bodyPr/>
                    <a:lstStyle/>
                    <a:p>
                      <a:pPr rtl="0"/>
                      <a:r>
                        <a:rPr lang="ru-RU" sz="1000">
                          <a:effectLst/>
                        </a:rPr>
                        <a:t> зоокуточок</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100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100</a:t>
                      </a:r>
                    </a:p>
                  </a:txBody>
                  <a:tcPr marL="6567" marR="6567" marT="6567" marB="6567" anchor="ctr">
                    <a:lnL>
                      <a:noFill/>
                    </a:lnL>
                    <a:lnR>
                      <a:noFill/>
                    </a:lnR>
                    <a:lnT>
                      <a:noFill/>
                    </a:lnT>
                    <a:lnB>
                      <a:noFill/>
                    </a:lnB>
                  </a:tcPr>
                </a:tc>
                <a:extLst>
                  <a:ext uri="{0D108BD9-81ED-4DB2-BD59-A6C34878D82A}">
                    <a16:rowId xmlns="" xmlns:a16="http://schemas.microsoft.com/office/drawing/2014/main" val="2026322355"/>
                  </a:ext>
                </a:extLst>
              </a:tr>
              <a:tr h="94184">
                <a:tc gridSpan="2">
                  <a:txBody>
                    <a:bodyPr/>
                    <a:lstStyle/>
                    <a:p>
                      <a:pPr rtl="0"/>
                      <a:r>
                        <a:rPr lang="ru-RU" sz="1000">
                          <a:effectLst/>
                        </a:rPr>
                        <a:t> відділ колекції рослин</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70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350</a:t>
                      </a:r>
                    </a:p>
                  </a:txBody>
                  <a:tcPr marL="6567" marR="6567" marT="6567" marB="6567" anchor="ctr">
                    <a:lnL>
                      <a:noFill/>
                    </a:lnL>
                    <a:lnR>
                      <a:noFill/>
                    </a:lnR>
                    <a:lnT>
                      <a:noFill/>
                    </a:lnT>
                    <a:lnB>
                      <a:noFill/>
                    </a:lnB>
                  </a:tcPr>
                </a:tc>
                <a:extLst>
                  <a:ext uri="{0D108BD9-81ED-4DB2-BD59-A6C34878D82A}">
                    <a16:rowId xmlns="" xmlns:a16="http://schemas.microsoft.com/office/drawing/2014/main" val="2672727478"/>
                  </a:ext>
                </a:extLst>
              </a:tr>
              <a:tr h="121201">
                <a:tc gridSpan="2">
                  <a:txBody>
                    <a:bodyPr/>
                    <a:lstStyle/>
                    <a:p>
                      <a:pPr rtl="0"/>
                      <a:r>
                        <a:rPr lang="ru-RU" sz="1000">
                          <a:effectLst/>
                        </a:rPr>
                        <a:t> зона для початкової </a:t>
                      </a:r>
                    </a:p>
                    <a:p>
                      <a:pPr rtl="0"/>
                      <a:r>
                        <a:rPr lang="ru-RU" sz="1000">
                          <a:effectLst/>
                        </a:rPr>
                        <a:t>допризовної підготовки </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1000</a:t>
                      </a:r>
                    </a:p>
                  </a:txBody>
                  <a:tcPr marL="6567" marR="6567" marT="6567" marB="6567" anchor="ctr">
                    <a:lnL>
                      <a:noFill/>
                    </a:lnL>
                    <a:lnR>
                      <a:noFill/>
                    </a:lnR>
                    <a:lnT>
                      <a:noFill/>
                    </a:lnT>
                    <a:lnB>
                      <a:noFill/>
                    </a:lnB>
                  </a:tcPr>
                </a:tc>
                <a:extLst>
                  <a:ext uri="{0D108BD9-81ED-4DB2-BD59-A6C34878D82A}">
                    <a16:rowId xmlns="" xmlns:a16="http://schemas.microsoft.com/office/drawing/2014/main" val="615302560"/>
                  </a:ext>
                </a:extLst>
              </a:tr>
              <a:tr h="67167">
                <a:tc gridSpan="2">
                  <a:txBody>
                    <a:bodyPr/>
                    <a:lstStyle/>
                    <a:p>
                      <a:pPr algn="ctr" rtl="0"/>
                      <a:r>
                        <a:rPr lang="ru-RU" sz="1000">
                          <a:effectLst/>
                        </a:rPr>
                        <a:t>в тому числі:</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extLst>
                  <a:ext uri="{0D108BD9-81ED-4DB2-BD59-A6C34878D82A}">
                    <a16:rowId xmlns="" xmlns:a16="http://schemas.microsoft.com/office/drawing/2014/main" val="1089385472"/>
                  </a:ext>
                </a:extLst>
              </a:tr>
              <a:tr h="94184">
                <a:tc gridSpan="2">
                  <a:txBody>
                    <a:bodyPr/>
                    <a:lstStyle/>
                    <a:p>
                      <a:pPr rtl="0"/>
                      <a:r>
                        <a:rPr lang="ru-RU" sz="1000">
                          <a:effectLst/>
                        </a:rPr>
                        <a:t> </a:t>
                      </a:r>
                      <a:r>
                        <a:rPr lang="ru-RU" sz="1000" i="1">
                          <a:effectLst/>
                        </a:rPr>
                        <a:t>навчальне містечко з тактичної підготовки та цивільної оборони</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500</a:t>
                      </a:r>
                    </a:p>
                  </a:txBody>
                  <a:tcPr marL="6567" marR="6567" marT="6567" marB="6567" anchor="ctr">
                    <a:lnL>
                      <a:noFill/>
                    </a:lnL>
                    <a:lnR>
                      <a:noFill/>
                    </a:lnR>
                    <a:lnT>
                      <a:noFill/>
                    </a:lnT>
                    <a:lnB>
                      <a:noFill/>
                    </a:lnB>
                  </a:tcPr>
                </a:tc>
                <a:extLst>
                  <a:ext uri="{0D108BD9-81ED-4DB2-BD59-A6C34878D82A}">
                    <a16:rowId xmlns="" xmlns:a16="http://schemas.microsoft.com/office/drawing/2014/main" val="1797732212"/>
                  </a:ext>
                </a:extLst>
              </a:tr>
              <a:tr h="94184">
                <a:tc gridSpan="2">
                  <a:txBody>
                    <a:bodyPr/>
                    <a:lstStyle/>
                    <a:p>
                      <a:pPr rtl="0"/>
                      <a:r>
                        <a:rPr lang="ru-RU" sz="1000">
                          <a:effectLst/>
                        </a:rPr>
                        <a:t> </a:t>
                      </a:r>
                      <a:r>
                        <a:rPr lang="ru-RU" sz="1000" i="1">
                          <a:effectLst/>
                        </a:rPr>
                        <a:t>ділянку для метання гранат</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500</a:t>
                      </a:r>
                    </a:p>
                  </a:txBody>
                  <a:tcPr marL="6567" marR="6567" marT="6567" marB="6567" anchor="ctr">
                    <a:lnL>
                      <a:noFill/>
                    </a:lnL>
                    <a:lnR>
                      <a:noFill/>
                    </a:lnR>
                    <a:lnT>
                      <a:noFill/>
                    </a:lnT>
                    <a:lnB>
                      <a:noFill/>
                    </a:lnB>
                  </a:tcPr>
                </a:tc>
                <a:extLst>
                  <a:ext uri="{0D108BD9-81ED-4DB2-BD59-A6C34878D82A}">
                    <a16:rowId xmlns="" xmlns:a16="http://schemas.microsoft.com/office/drawing/2014/main" val="2738826455"/>
                  </a:ext>
                </a:extLst>
              </a:tr>
              <a:tr h="40150">
                <a:tc gridSpan="6">
                  <a:txBody>
                    <a:bodyPr/>
                    <a:lstStyle/>
                    <a:p>
                      <a:pPr algn="ctr" rtl="0"/>
                      <a:r>
                        <a:rPr lang="ru-RU" sz="1000" b="1">
                          <a:effectLst/>
                        </a:rPr>
                        <a:t>2. Фізкультурно-спортивна зона:</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881478590"/>
                  </a:ext>
                </a:extLst>
              </a:tr>
              <a:tr h="310319">
                <a:tc gridSpan="2">
                  <a:txBody>
                    <a:bodyPr/>
                    <a:lstStyle/>
                    <a:p>
                      <a:pPr rtl="0"/>
                      <a:r>
                        <a:rPr lang="ru-RU" sz="1000">
                          <a:effectLst/>
                        </a:rPr>
                        <a:t> шкільний стадіон </a:t>
                      </a:r>
                    </a:p>
                    <a:p>
                      <a:pPr rtl="0"/>
                      <a:r>
                        <a:rPr lang="ru-RU" sz="1000" i="1">
                          <a:effectLst/>
                        </a:rPr>
                        <a:t>з біговою доріжкою 250 м і прямий біговою доріжкою 100 м, комбінованим полем (60 м х 28 м) для гри в футбол, майданчиком для гри в ручний м'яч з двома секторами для стрибків у висоту і довжину </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4200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4200</a:t>
                      </a:r>
                    </a:p>
                  </a:txBody>
                  <a:tcPr marL="6567" marR="6567" marT="6567" marB="6567" anchor="ctr">
                    <a:lnL>
                      <a:noFill/>
                    </a:lnL>
                    <a:lnR>
                      <a:noFill/>
                    </a:lnR>
                    <a:lnT>
                      <a:noFill/>
                    </a:lnT>
                    <a:lnB>
                      <a:noFill/>
                    </a:lnB>
                  </a:tcPr>
                </a:tc>
                <a:extLst>
                  <a:ext uri="{0D108BD9-81ED-4DB2-BD59-A6C34878D82A}">
                    <a16:rowId xmlns="" xmlns:a16="http://schemas.microsoft.com/office/drawing/2014/main" val="518497991"/>
                  </a:ext>
                </a:extLst>
              </a:tr>
              <a:tr h="67167">
                <a:tc gridSpan="2">
                  <a:txBody>
                    <a:bodyPr/>
                    <a:lstStyle/>
                    <a:p>
                      <a:pPr rtl="0"/>
                      <a:r>
                        <a:rPr lang="ru-RU" sz="1000">
                          <a:effectLst/>
                        </a:rPr>
                        <a:t> майданчики для спортивних ігор:</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extLst>
                  <a:ext uri="{0D108BD9-81ED-4DB2-BD59-A6C34878D82A}">
                    <a16:rowId xmlns="" xmlns:a16="http://schemas.microsoft.com/office/drawing/2014/main" val="3973694346"/>
                  </a:ext>
                </a:extLst>
              </a:tr>
              <a:tr h="94184">
                <a:tc gridSpan="2">
                  <a:txBody>
                    <a:bodyPr/>
                    <a:lstStyle/>
                    <a:p>
                      <a:pPr rtl="0"/>
                      <a:r>
                        <a:rPr lang="ru-RU" sz="1000">
                          <a:effectLst/>
                        </a:rPr>
                        <a:t> </a:t>
                      </a:r>
                      <a:r>
                        <a:rPr lang="ru-RU" sz="1000" i="1">
                          <a:effectLst/>
                        </a:rPr>
                        <a:t>волейбольний і баскетбольний</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162</a:t>
                      </a:r>
                    </a:p>
                  </a:txBody>
                  <a:tcPr marL="6567" marR="6567" marT="6567" marB="6567" anchor="ctr">
                    <a:lnL>
                      <a:noFill/>
                    </a:lnL>
                    <a:lnR>
                      <a:noFill/>
                    </a:lnR>
                    <a:lnT>
                      <a:noFill/>
                    </a:lnT>
                    <a:lnB>
                      <a:noFill/>
                    </a:lnB>
                  </a:tcPr>
                </a:tc>
                <a:tc gridSpan="2">
                  <a:txBody>
                    <a:bodyPr/>
                    <a:lstStyle/>
                    <a:p>
                      <a:pPr algn="ctr" rtl="0"/>
                      <a:r>
                        <a:rPr lang="ru-RU" sz="1000">
                          <a:effectLst/>
                        </a:rPr>
                        <a:t>364</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526</a:t>
                      </a:r>
                    </a:p>
                  </a:txBody>
                  <a:tcPr marL="6567" marR="6567" marT="6567" marB="6567" anchor="ctr">
                    <a:lnL>
                      <a:noFill/>
                    </a:lnL>
                    <a:lnR>
                      <a:noFill/>
                    </a:lnR>
                    <a:lnT>
                      <a:noFill/>
                    </a:lnT>
                    <a:lnB>
                      <a:noFill/>
                    </a:lnB>
                  </a:tcPr>
                </a:tc>
                <a:extLst>
                  <a:ext uri="{0D108BD9-81ED-4DB2-BD59-A6C34878D82A}">
                    <a16:rowId xmlns="" xmlns:a16="http://schemas.microsoft.com/office/drawing/2014/main" val="2937491343"/>
                  </a:ext>
                </a:extLst>
              </a:tr>
              <a:tr h="94184">
                <a:tc gridSpan="2">
                  <a:txBody>
                    <a:bodyPr/>
                    <a:lstStyle/>
                    <a:p>
                      <a:pPr rtl="0"/>
                      <a:r>
                        <a:rPr lang="ru-RU" sz="1000">
                          <a:effectLst/>
                        </a:rPr>
                        <a:t> </a:t>
                      </a:r>
                      <a:r>
                        <a:rPr lang="ru-RU" sz="1000" i="1">
                          <a:effectLst/>
                        </a:rPr>
                        <a:t>майданчик для гімнастики (1-4 класів)</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200</a:t>
                      </a:r>
                    </a:p>
                  </a:txBody>
                  <a:tcPr marL="6567" marR="6567" marT="6567" marB="6567" anchor="ctr">
                    <a:lnL>
                      <a:noFill/>
                    </a:lnL>
                    <a:lnR>
                      <a:noFill/>
                    </a:lnR>
                    <a:lnT>
                      <a:noFill/>
                    </a:lnT>
                    <a:lnB>
                      <a:noFill/>
                    </a:lnB>
                  </a:tcPr>
                </a:tc>
                <a:tc gridSpan="2">
                  <a:txBody>
                    <a:bodyPr/>
                    <a:lstStyle/>
                    <a:p>
                      <a:pPr algn="ctr" rtl="0"/>
                      <a:r>
                        <a:rPr lang="ru-RU" sz="1000">
                          <a:effectLst/>
                        </a:rPr>
                        <a:t>200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200</a:t>
                      </a:r>
                    </a:p>
                  </a:txBody>
                  <a:tcPr marL="6567" marR="6567" marT="6567" marB="6567" anchor="ctr">
                    <a:lnL>
                      <a:noFill/>
                    </a:lnL>
                    <a:lnR>
                      <a:noFill/>
                    </a:lnR>
                    <a:lnT>
                      <a:noFill/>
                    </a:lnT>
                    <a:lnB>
                      <a:noFill/>
                    </a:lnB>
                  </a:tcPr>
                </a:tc>
                <a:extLst>
                  <a:ext uri="{0D108BD9-81ED-4DB2-BD59-A6C34878D82A}">
                    <a16:rowId xmlns="" xmlns:a16="http://schemas.microsoft.com/office/drawing/2014/main" val="997381132"/>
                  </a:ext>
                </a:extLst>
              </a:tr>
              <a:tr h="94184">
                <a:tc gridSpan="2">
                  <a:txBody>
                    <a:bodyPr/>
                    <a:lstStyle/>
                    <a:p>
                      <a:pPr rtl="0"/>
                      <a:r>
                        <a:rPr lang="ru-RU" sz="1000">
                          <a:effectLst/>
                        </a:rPr>
                        <a:t> </a:t>
                      </a:r>
                      <a:r>
                        <a:rPr lang="ru-RU" sz="1000" i="1">
                          <a:effectLst/>
                        </a:rPr>
                        <a:t>майданчик для гімнастики (5-12 класів)</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200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200</a:t>
                      </a:r>
                    </a:p>
                  </a:txBody>
                  <a:tcPr marL="6567" marR="6567" marT="6567" marB="6567" anchor="ctr">
                    <a:lnL>
                      <a:noFill/>
                    </a:lnL>
                    <a:lnR>
                      <a:noFill/>
                    </a:lnR>
                    <a:lnT>
                      <a:noFill/>
                    </a:lnT>
                    <a:lnB>
                      <a:noFill/>
                    </a:lnB>
                  </a:tcPr>
                </a:tc>
                <a:extLst>
                  <a:ext uri="{0D108BD9-81ED-4DB2-BD59-A6C34878D82A}">
                    <a16:rowId xmlns="" xmlns:a16="http://schemas.microsoft.com/office/drawing/2014/main" val="2146289135"/>
                  </a:ext>
                </a:extLst>
              </a:tr>
              <a:tr h="121201">
                <a:tc gridSpan="2">
                  <a:txBody>
                    <a:bodyPr/>
                    <a:lstStyle/>
                    <a:p>
                      <a:pPr rtl="0"/>
                      <a:r>
                        <a:rPr lang="ru-RU" sz="1000">
                          <a:effectLst/>
                        </a:rPr>
                        <a:t> </a:t>
                      </a:r>
                      <a:r>
                        <a:rPr lang="ru-RU" sz="1000" i="1">
                          <a:effectLst/>
                        </a:rPr>
                        <a:t>комбінована майданчик для спортивних ігор, метання м'яча і стрибків у висоту і довжину</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480</a:t>
                      </a:r>
                    </a:p>
                  </a:txBody>
                  <a:tcPr marL="6567" marR="6567" marT="6567" marB="6567" anchor="ctr">
                    <a:lnL>
                      <a:noFill/>
                    </a:lnL>
                    <a:lnR>
                      <a:noFill/>
                    </a:lnR>
                    <a:lnT>
                      <a:noFill/>
                    </a:lnT>
                    <a:lnB>
                      <a:noFill/>
                    </a:lnB>
                  </a:tcPr>
                </a:tc>
                <a:tc gridSpan="2">
                  <a:txBody>
                    <a:bodyPr/>
                    <a:lstStyle/>
                    <a:p>
                      <a:pPr algn="ctr" rtl="0"/>
                      <a:r>
                        <a:rPr lang="ru-RU" sz="1000">
                          <a:effectLst/>
                        </a:rPr>
                        <a:t>480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480</a:t>
                      </a:r>
                    </a:p>
                  </a:txBody>
                  <a:tcPr marL="6567" marR="6567" marT="6567" marB="6567" anchor="ctr">
                    <a:lnL>
                      <a:noFill/>
                    </a:lnL>
                    <a:lnR>
                      <a:noFill/>
                    </a:lnR>
                    <a:lnT>
                      <a:noFill/>
                    </a:lnT>
                    <a:lnB>
                      <a:noFill/>
                    </a:lnB>
                  </a:tcPr>
                </a:tc>
                <a:extLst>
                  <a:ext uri="{0D108BD9-81ED-4DB2-BD59-A6C34878D82A}">
                    <a16:rowId xmlns="" xmlns:a16="http://schemas.microsoft.com/office/drawing/2014/main" val="2231890235"/>
                  </a:ext>
                </a:extLst>
              </a:tr>
              <a:tr h="40150">
                <a:tc gridSpan="6">
                  <a:txBody>
                    <a:bodyPr/>
                    <a:lstStyle/>
                    <a:p>
                      <a:pPr algn="ctr" rtl="0"/>
                      <a:r>
                        <a:rPr lang="ru-RU" sz="1000" b="1">
                          <a:effectLst/>
                        </a:rPr>
                        <a:t>3. Зона відпочинку:</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3408389793"/>
                  </a:ext>
                </a:extLst>
              </a:tr>
              <a:tr h="94184">
                <a:tc gridSpan="2">
                  <a:txBody>
                    <a:bodyPr/>
                    <a:lstStyle/>
                    <a:p>
                      <a:pPr rtl="0"/>
                      <a:r>
                        <a:rPr lang="ru-RU" sz="1000">
                          <a:effectLst/>
                        </a:rPr>
                        <a:t> майданчик для рухливих ігор учнів 1 класу</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100</a:t>
                      </a:r>
                    </a:p>
                  </a:txBody>
                  <a:tcPr marL="6567" marR="6567" marT="6567" marB="6567" anchor="ctr">
                    <a:lnL>
                      <a:noFill/>
                    </a:lnL>
                    <a:lnR>
                      <a:noFill/>
                    </a:lnR>
                    <a:lnT>
                      <a:noFill/>
                    </a:lnT>
                    <a:lnB>
                      <a:noFill/>
                    </a:lnB>
                  </a:tcPr>
                </a:tc>
                <a:tc gridSpan="2">
                  <a:txBody>
                    <a:bodyPr/>
                    <a:lstStyle/>
                    <a:p>
                      <a:pPr algn="ctr" rtl="0"/>
                      <a:r>
                        <a:rPr lang="ru-RU" sz="1000">
                          <a:effectLst/>
                        </a:rPr>
                        <a:t>100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100</a:t>
                      </a:r>
                    </a:p>
                  </a:txBody>
                  <a:tcPr marL="6567" marR="6567" marT="6567" marB="6567" anchor="ctr">
                    <a:lnL>
                      <a:noFill/>
                    </a:lnL>
                    <a:lnR>
                      <a:noFill/>
                    </a:lnR>
                    <a:lnT>
                      <a:noFill/>
                    </a:lnT>
                    <a:lnB>
                      <a:noFill/>
                    </a:lnB>
                  </a:tcPr>
                </a:tc>
                <a:extLst>
                  <a:ext uri="{0D108BD9-81ED-4DB2-BD59-A6C34878D82A}">
                    <a16:rowId xmlns="" xmlns:a16="http://schemas.microsoft.com/office/drawing/2014/main" val="1921924000"/>
                  </a:ext>
                </a:extLst>
              </a:tr>
              <a:tr h="94184">
                <a:tc gridSpan="2">
                  <a:txBody>
                    <a:bodyPr/>
                    <a:lstStyle/>
                    <a:p>
                      <a:pPr rtl="0"/>
                      <a:r>
                        <a:rPr lang="ru-RU" sz="1000">
                          <a:effectLst/>
                        </a:rPr>
                        <a:t> майданчик для рухливих ігор учнів 2-4 класів</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300</a:t>
                      </a:r>
                    </a:p>
                  </a:txBody>
                  <a:tcPr marL="6567" marR="6567" marT="6567" marB="6567" anchor="ctr">
                    <a:lnL>
                      <a:noFill/>
                    </a:lnL>
                    <a:lnR>
                      <a:noFill/>
                    </a:lnR>
                    <a:lnT>
                      <a:noFill/>
                    </a:lnT>
                    <a:lnB>
                      <a:noFill/>
                    </a:lnB>
                  </a:tcPr>
                </a:tc>
                <a:tc gridSpan="2">
                  <a:txBody>
                    <a:bodyPr/>
                    <a:lstStyle/>
                    <a:p>
                      <a:pPr algn="ctr" rtl="0"/>
                      <a:r>
                        <a:rPr lang="ru-RU" sz="1000">
                          <a:effectLst/>
                        </a:rPr>
                        <a:t>300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300</a:t>
                      </a:r>
                    </a:p>
                  </a:txBody>
                  <a:tcPr marL="6567" marR="6567" marT="6567" marB="6567" anchor="ctr">
                    <a:lnL>
                      <a:noFill/>
                    </a:lnL>
                    <a:lnR>
                      <a:noFill/>
                    </a:lnR>
                    <a:lnT>
                      <a:noFill/>
                    </a:lnT>
                    <a:lnB>
                      <a:noFill/>
                    </a:lnB>
                  </a:tcPr>
                </a:tc>
                <a:extLst>
                  <a:ext uri="{0D108BD9-81ED-4DB2-BD59-A6C34878D82A}">
                    <a16:rowId xmlns="" xmlns:a16="http://schemas.microsoft.com/office/drawing/2014/main" val="3398792951"/>
                  </a:ext>
                </a:extLst>
              </a:tr>
              <a:tr h="94184">
                <a:tc gridSpan="2">
                  <a:txBody>
                    <a:bodyPr/>
                    <a:lstStyle/>
                    <a:p>
                      <a:pPr rtl="0"/>
                      <a:r>
                        <a:rPr lang="ru-RU" sz="1000">
                          <a:effectLst/>
                        </a:rPr>
                        <a:t> майданчик для рухливих ігор учнів 5-12 класів</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125</a:t>
                      </a:r>
                    </a:p>
                  </a:txBody>
                  <a:tcPr marL="6567" marR="6567" marT="6567" marB="6567" anchor="ctr">
                    <a:lnL>
                      <a:noFill/>
                    </a:lnL>
                    <a:lnR>
                      <a:noFill/>
                    </a:lnR>
                    <a:lnT>
                      <a:noFill/>
                    </a:lnT>
                    <a:lnB>
                      <a:noFill/>
                    </a:lnB>
                  </a:tcPr>
                </a:tc>
                <a:extLst>
                  <a:ext uri="{0D108BD9-81ED-4DB2-BD59-A6C34878D82A}">
                    <a16:rowId xmlns="" xmlns:a16="http://schemas.microsoft.com/office/drawing/2014/main" val="4262936937"/>
                  </a:ext>
                </a:extLst>
              </a:tr>
              <a:tr h="94184">
                <a:tc gridSpan="2">
                  <a:txBody>
                    <a:bodyPr/>
                    <a:lstStyle/>
                    <a:p>
                      <a:pPr rtl="0"/>
                      <a:r>
                        <a:rPr lang="ru-RU" sz="1000">
                          <a:effectLst/>
                        </a:rPr>
                        <a:t> майданчик для тихого відпочинку учнів 5-12 класів</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dirty="0">
                          <a:effectLst/>
                        </a:rPr>
                        <a:t>160</a:t>
                      </a:r>
                    </a:p>
                  </a:txBody>
                  <a:tcPr marL="6567" marR="6567" marT="6567" marB="6567" anchor="ctr">
                    <a:lnL>
                      <a:noFill/>
                    </a:lnL>
                    <a:lnR>
                      <a:noFill/>
                    </a:lnR>
                    <a:lnT>
                      <a:noFill/>
                    </a:lnT>
                    <a:lnB>
                      <a:noFill/>
                    </a:lnB>
                  </a:tcPr>
                </a:tc>
                <a:extLst>
                  <a:ext uri="{0D108BD9-81ED-4DB2-BD59-A6C34878D82A}">
                    <a16:rowId xmlns="" xmlns:a16="http://schemas.microsoft.com/office/drawing/2014/main" val="532476322"/>
                  </a:ext>
                </a:extLst>
              </a:tr>
            </a:tbl>
          </a:graphicData>
        </a:graphic>
      </p:graphicFrame>
      <p:sp>
        <p:nvSpPr>
          <p:cNvPr id="3" name="Rectangle 1"/>
          <p:cNvSpPr>
            <a:spLocks noChangeArrowheads="1"/>
          </p:cNvSpPr>
          <p:nvPr/>
        </p:nvSpPr>
        <p:spPr bwMode="auto">
          <a:xfrm>
            <a:off x="2245489" y="0"/>
            <a:ext cx="7604567"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Arial" panose="020B0604020202020204" pitchFamily="34" charset="0"/>
              </a:rPr>
              <a:t>Таблиця 1</a:t>
            </a:r>
            <a:endParaRPr kumimoji="0" lang="ru-RU" altLang="ru-RU" sz="1000" b="1" i="0" u="none" strike="noStrike" cap="none" normalizeH="0" baseline="0" dirty="0" smtClean="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Arial" panose="020B0604020202020204" pitchFamily="34" charset="0"/>
              </a:rPr>
              <a:t>Склад і площі окремих функціональних зон земельної ділянки </a:t>
            </a:r>
            <a:endParaRPr kumimoji="0" lang="ru-RU" altLang="ru-RU" sz="1000" b="1" i="0" u="none" strike="noStrike" cap="none" normalizeH="0" baseline="0" dirty="0" smtClean="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Arial" panose="020B0604020202020204" pitchFamily="34" charset="0"/>
              </a:rPr>
              <a:t>загальноосвітньої школи, м</a:t>
            </a:r>
            <a:r>
              <a:rPr kumimoji="0" lang="ru-RU" altLang="ru-RU" sz="1600" b="1" i="0" u="none" strike="noStrike" cap="none" normalizeH="0" baseline="30000" dirty="0" smtClean="0">
                <a:ln>
                  <a:noFill/>
                </a:ln>
                <a:solidFill>
                  <a:schemeClr val="tx1"/>
                </a:solidFill>
                <a:effectLst/>
                <a:latin typeface="Arial" panose="020B0604020202020204" pitchFamily="34" charset="0"/>
              </a:rPr>
              <a:t>2</a:t>
            </a:r>
            <a:endParaRPr kumimoji="0" lang="ru-RU" altLang="ru-RU" sz="1000" b="1"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chemeClr val="tx1"/>
                </a:solidFill>
                <a:effectLst/>
                <a:latin typeface="Arial" panose="020B0604020202020204" pitchFamily="34" charset="0"/>
              </a:rPr>
              <a:t/>
            </a:r>
            <a:br>
              <a:rPr kumimoji="0" lang="ru-RU" altLang="ru-RU" sz="2000" b="1" i="0" u="none" strike="noStrike" cap="none" normalizeH="0" baseline="0" dirty="0" smtClean="0">
                <a:ln>
                  <a:noFill/>
                </a:ln>
                <a:solidFill>
                  <a:schemeClr val="tx1"/>
                </a:solidFill>
                <a:effectLst/>
                <a:latin typeface="Arial" panose="020B0604020202020204" pitchFamily="34" charset="0"/>
              </a:rPr>
            </a:br>
            <a:endParaRPr kumimoji="0" lang="ru-RU" altLang="ru-RU" sz="2000" b="1"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chemeClr val="tx1"/>
                </a:solidFill>
                <a:effectLst/>
                <a:latin typeface="Arial" panose="020B0604020202020204" pitchFamily="34" charset="0"/>
              </a:rPr>
              <a:t/>
            </a:r>
            <a:br>
              <a:rPr kumimoji="0" lang="ru-RU" altLang="ru-RU" sz="2000" b="1" i="0" u="none" strike="noStrike" cap="none" normalizeH="0" baseline="0" dirty="0" smtClean="0">
                <a:ln>
                  <a:noFill/>
                </a:ln>
                <a:solidFill>
                  <a:schemeClr val="tx1"/>
                </a:solidFill>
                <a:effectLst/>
                <a:latin typeface="Arial" panose="020B0604020202020204" pitchFamily="34" charset="0"/>
              </a:rPr>
            </a:br>
            <a:endParaRPr kumimoji="0" lang="ru-RU" altLang="ru-RU" sz="2000" b="1"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21843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68722"/>
            <a:ext cx="12192000" cy="5078313"/>
          </a:xfrm>
          <a:prstGeom prst="rect">
            <a:avLst/>
          </a:prstGeom>
        </p:spPr>
        <p:txBody>
          <a:bodyPr wrap="square">
            <a:spAutoFit/>
          </a:bodyPr>
          <a:lstStyle/>
          <a:p>
            <a:pPr algn="just"/>
            <a:r>
              <a:rPr lang="ru-RU" i="1" dirty="0" smtClean="0">
                <a:effectLst/>
              </a:rPr>
              <a:t>Фізкультурно-спортивну зону </a:t>
            </a:r>
            <a:r>
              <a:rPr lang="ru-RU" dirty="0" smtClean="0">
                <a:effectLst/>
              </a:rPr>
              <a:t>слід розташовувати по довжині земельної ділянки з півночі на південь поруч з навчальної зоною, але з протилежного боку від вікон приміщень для початкових класів.</a:t>
            </a:r>
          </a:p>
          <a:p>
            <a:pPr algn="just"/>
            <a:r>
              <a:rPr lang="ru-RU" dirty="0" smtClean="0">
                <a:effectLst/>
              </a:rPr>
              <a:t>Майданчики для рухливих ігор з м'ячем і метання спортивних знарядь розташовують на відстані не менше 25 м від вікон навчальних та навчально-допоміжних приміщень будівлі школи, майданчики для інших видів діяльності з фізичного виховання - на відстані не менше 10 м.</a:t>
            </a:r>
          </a:p>
          <a:p>
            <a:pPr algn="just"/>
            <a:r>
              <a:rPr lang="ru-RU" dirty="0" smtClean="0">
                <a:effectLst/>
              </a:rPr>
              <a:t>Спортивні майданчики повинні мати тверде і, обов'язково, рівне покриття, з метою попередження травматизму. Бігову доріжку розміщують навколо футбольного поля, пряма доріжка довжиною 100 м для занять спринтерських бігом повинна входити до складу бігової.</a:t>
            </a:r>
          </a:p>
          <a:p>
            <a:pPr algn="just"/>
            <a:r>
              <a:rPr lang="ru-RU" dirty="0" smtClean="0">
                <a:effectLst/>
              </a:rPr>
              <a:t>Ями для стрибків у висоту і довжину заповнюють піском, який змішують з тирсою, їх бортики, крім переднього, оббиваються гумою. Під час будівництва бігових доріжок і спортивних (волейбольних, баскетбольних, для гри в ручний м'яч) майданчиків необхідно використовувати дренажні системи.</a:t>
            </a:r>
          </a:p>
          <a:p>
            <a:pPr algn="just"/>
            <a:r>
              <a:rPr lang="ru-RU" dirty="0" smtClean="0">
                <a:effectLst/>
              </a:rPr>
              <a:t>Комбінований майданчик можна асфальтувати або бетонувати, однак, футбольне поле обов'язково має мати трав'яне покриття. Забороняється проводити заняття на вологих майданчиках.</a:t>
            </a:r>
          </a:p>
          <a:p>
            <a:pPr algn="just"/>
            <a:r>
              <a:rPr lang="ru-RU" dirty="0" smtClean="0">
                <a:effectLst/>
              </a:rPr>
              <a:t>Майданчики для учнів 1-4 класів повинні бути обладнані тіньовими навісами, гірками для спуску, гойдалками, бетонною стіною для ігор з м'ячем, лавками, доріжками з твердим покриттям для катання на роликових ковзанах і велосипедах, плескательние басейном.</a:t>
            </a:r>
            <a:endParaRPr lang="ru-RU" dirty="0">
              <a:effectLst/>
            </a:endParaRPr>
          </a:p>
        </p:txBody>
      </p:sp>
    </p:spTree>
    <p:extLst>
      <p:ext uri="{BB962C8B-B14F-4D97-AF65-F5344CB8AC3E}">
        <p14:creationId xmlns:p14="http://schemas.microsoft.com/office/powerpoint/2010/main" val="193540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086" y="3035727"/>
            <a:ext cx="12192000" cy="3693319"/>
          </a:xfrm>
          <a:prstGeom prst="rect">
            <a:avLst/>
          </a:prstGeom>
        </p:spPr>
        <p:txBody>
          <a:bodyPr wrap="square">
            <a:spAutoFit/>
          </a:bodyPr>
          <a:lstStyle/>
          <a:p>
            <a:pPr algn="just"/>
            <a:r>
              <a:rPr lang="ru-RU" dirty="0" smtClean="0">
                <a:effectLst/>
              </a:rPr>
              <a:t>Діти повинні бути ознайомлені з правилами користування спортивним інвентарем та обладнанням. Займатися на спортивних майданчиках дозволяється тільки у спортивному одязі та взутті.</a:t>
            </a:r>
          </a:p>
          <a:p>
            <a:pPr algn="just"/>
            <a:r>
              <a:rPr lang="ru-RU" dirty="0" smtClean="0">
                <a:effectLst/>
              </a:rPr>
              <a:t>Майданчики для занять фізичною культурою необхідно відгороджувати один від іншого зеленими насадженнями. Ігрові майданчики, які знаходяться біля будівлі школи, засівають невисокою травою.</a:t>
            </a:r>
          </a:p>
          <a:p>
            <a:pPr algn="just"/>
            <a:r>
              <a:rPr lang="ru-RU" i="1" dirty="0" smtClean="0">
                <a:effectLst/>
              </a:rPr>
              <a:t>господарська зона </a:t>
            </a:r>
            <a:r>
              <a:rPr lang="ru-RU" dirty="0" smtClean="0">
                <a:effectLst/>
              </a:rPr>
              <a:t>повинна мати окремий в'їзд і розташовуватися поблизу від навчальної (навчально-виробничої) зони і приміщення їдальні. У цій зоні розміщуються ремонтні майстерні, склади, гаражі, сміттєзбірники і підсобно-виробничі приміщення. Сміттєзбірники повинні щільно закриватися кришками і знаходиться на відстані не менше 25 м від вікон і входу до їдальні на асфальтованій або бетонної майданчику під навісом.</a:t>
            </a:r>
          </a:p>
          <a:p>
            <a:pPr algn="just"/>
            <a:r>
              <a:rPr lang="ru-RU" dirty="0" smtClean="0">
                <a:effectLst/>
              </a:rPr>
              <a:t>Підходи до будівель школи (на відстані не менше 100 м), проїжджа частина, пішохідний прохід до господарських будівель, а в сільських школах, які не мають каналізації, - до надвірних туалетів, повинні мати асфальтоване або бетоноване покриття.</a:t>
            </a:r>
            <a:endParaRPr lang="ru-RU" dirty="0">
              <a:effectLst/>
            </a:endParaRPr>
          </a:p>
        </p:txBody>
      </p:sp>
      <p:sp>
        <p:nvSpPr>
          <p:cNvPr id="3" name="Прямоугольник 2"/>
          <p:cNvSpPr/>
          <p:nvPr/>
        </p:nvSpPr>
        <p:spPr>
          <a:xfrm>
            <a:off x="52086" y="173405"/>
            <a:ext cx="12087827" cy="2585323"/>
          </a:xfrm>
          <a:prstGeom prst="rect">
            <a:avLst/>
          </a:prstGeom>
        </p:spPr>
        <p:txBody>
          <a:bodyPr wrap="square">
            <a:spAutoFit/>
          </a:bodyPr>
          <a:lstStyle/>
          <a:p>
            <a:pPr algn="just"/>
            <a:r>
              <a:rPr lang="ru-RU" i="1" dirty="0" smtClean="0">
                <a:effectLst/>
              </a:rPr>
              <a:t>Будівля загальноосвітнього навчального закладу </a:t>
            </a:r>
            <a:r>
              <a:rPr lang="ru-RU" dirty="0" smtClean="0">
                <a:effectLst/>
              </a:rPr>
              <a:t>має забезпечувати оптимальні умови для організації навчально-виховного процесу, відпочинку та харчування учнів. Тому на території земельної ділянки її слід розташовувати таким чином, щоб рівень освітлення та інсоляції навчальних приміщень був оптимальним, а взаємозв'язок між ділянками і будівлею - найбільш раціональним.</a:t>
            </a:r>
          </a:p>
          <a:p>
            <a:pPr algn="just"/>
            <a:r>
              <a:rPr lang="ru-RU" dirty="0" smtClean="0">
                <a:effectLst/>
              </a:rPr>
              <a:t>Розрізняють компактну, блочну (</a:t>
            </a:r>
            <a:r>
              <a:rPr lang="ru-RU" dirty="0" err="1" smtClean="0">
                <a:effectLst/>
              </a:rPr>
              <a:t>блочно-секційну</a:t>
            </a:r>
            <a:r>
              <a:rPr lang="ru-RU" dirty="0" smtClean="0">
                <a:effectLst/>
              </a:rPr>
              <a:t>) </a:t>
            </a:r>
            <a:r>
              <a:rPr lang="ru-RU" dirty="0" smtClean="0">
                <a:effectLst/>
              </a:rPr>
              <a:t>і </a:t>
            </a:r>
            <a:r>
              <a:rPr lang="ru-RU" dirty="0" err="1" smtClean="0">
                <a:effectLst/>
              </a:rPr>
              <a:t>павільйонну</a:t>
            </a:r>
            <a:r>
              <a:rPr lang="ru-RU" dirty="0" smtClean="0">
                <a:effectLst/>
              </a:rPr>
              <a:t> </a:t>
            </a:r>
            <a:r>
              <a:rPr lang="ru-RU" dirty="0" smtClean="0">
                <a:effectLst/>
              </a:rPr>
              <a:t>системи архітектурно-композиційних рішень споруди навчальних будівель (рис. 39.1). Дві останніх слід вважати найбільш доцільними для використання в сучасних умовах. При цьому в одній секції повинні розміщуватися максимум три паралелі класів для дітей одного віку або дві паралелі класів для двох суміжних (1 і 2 класи, 3 і 4 класу тощо) вікових груп.</a:t>
            </a:r>
            <a:endParaRPr lang="ru-RU" dirty="0">
              <a:effectLst/>
            </a:endParaRPr>
          </a:p>
        </p:txBody>
      </p:sp>
    </p:spTree>
    <p:extLst>
      <p:ext uri="{BB962C8B-B14F-4D97-AF65-F5344CB8AC3E}">
        <p14:creationId xmlns:p14="http://schemas.microsoft.com/office/powerpoint/2010/main" val="30877023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72893"/>
            <a:ext cx="12192000" cy="4524315"/>
          </a:xfrm>
          <a:prstGeom prst="rect">
            <a:avLst/>
          </a:prstGeom>
        </p:spPr>
        <p:txBody>
          <a:bodyPr wrap="square">
            <a:spAutoFit/>
          </a:bodyPr>
          <a:lstStyle/>
          <a:p>
            <a:pPr algn="just"/>
            <a:r>
              <a:rPr lang="ru-RU" dirty="0" err="1" smtClean="0">
                <a:effectLst/>
              </a:rPr>
              <a:t>Ж</a:t>
            </a:r>
            <a:r>
              <a:rPr lang="ru-RU" i="1" dirty="0" err="1" smtClean="0"/>
              <a:t>итлова</a:t>
            </a:r>
            <a:r>
              <a:rPr lang="ru-RU" i="1" dirty="0" smtClean="0">
                <a:effectLst/>
              </a:rPr>
              <a:t> </a:t>
            </a:r>
            <a:r>
              <a:rPr lang="ru-RU" i="1" dirty="0" smtClean="0">
                <a:effectLst/>
              </a:rPr>
              <a:t>зона </a:t>
            </a:r>
            <a:r>
              <a:rPr lang="ru-RU" dirty="0" smtClean="0">
                <a:effectLst/>
              </a:rPr>
              <a:t>земельної ділянки повинна мати окремий вхід з боку вулиці або проїжджої частини, ізолюватися від господарської зони на відстані не менше 100 м. У цій зоні розміщуються гуртожитки для учнів, а в разі необхідності, житлові будинки для викладачів і обслуговуючого персоналу. </a:t>
            </a:r>
          </a:p>
          <a:p>
            <a:pPr algn="just"/>
            <a:r>
              <a:rPr lang="ru-RU" dirty="0" smtClean="0">
                <a:effectLst/>
              </a:rPr>
              <a:t>Санітарні проміжки між спальними корпусами і межею житлової зони повинні становити не менше 50 м. Відстань від спальних корпусів, до автомагістралей повинна бути не менше 150 м, до господарської зони - не менше 100 м.</a:t>
            </a:r>
          </a:p>
          <a:p>
            <a:pPr algn="just"/>
            <a:r>
              <a:rPr lang="ru-RU" dirty="0" smtClean="0">
                <a:effectLst/>
              </a:rPr>
              <a:t>Майданчики для рухливих ігор в </a:t>
            </a:r>
            <a:r>
              <a:rPr lang="ru-RU" i="1" dirty="0" smtClean="0">
                <a:effectLst/>
              </a:rPr>
              <a:t>зоні відпочинку </a:t>
            </a:r>
            <a:r>
              <a:rPr lang="ru-RU" dirty="0" smtClean="0">
                <a:effectLst/>
              </a:rPr>
              <a:t>(Для максимального використання їх під час перерв) повинні розташовуватися біля виходів з приміщень і повинні бути розділені для учнів кожної вікової групи.</a:t>
            </a:r>
          </a:p>
          <a:p>
            <a:pPr algn="just"/>
            <a:r>
              <a:rPr lang="ru-RU" dirty="0" smtClean="0">
                <a:effectLst/>
              </a:rPr>
              <a:t>Використання внутрішнього двору навчальних закладів для задоволення господарських потреб (стоянка автотранспорту, розміщення меблів, устаткування, макулатури, металобрухту і будівельних матеріалів) забороняється.</a:t>
            </a:r>
          </a:p>
          <a:p>
            <a:pPr algn="just"/>
            <a:r>
              <a:rPr lang="ru-RU" i="1" dirty="0" smtClean="0">
                <a:effectLst/>
              </a:rPr>
              <a:t>Навчально-дослідницька зона </a:t>
            </a:r>
            <a:r>
              <a:rPr lang="ru-RU" dirty="0" smtClean="0">
                <a:effectLst/>
              </a:rPr>
              <a:t>повинна становити не більше 25% від загальної площі земельної ділянки. У міських школах вона може бути зменшена за рахунок будівництва на ділянці парників, теплиць і оранжерей, які органічно пов'язані з комплексом навчальних кабінетів природознавства (біологія, хімія).</a:t>
            </a:r>
          </a:p>
          <a:p>
            <a:pPr algn="just"/>
            <a:r>
              <a:rPr lang="ru-RU" dirty="0" smtClean="0">
                <a:effectLst/>
              </a:rPr>
              <a:t>Земельні ділянки сільських шкіл можуть бути розширені за рахунок будівництва парників, теплиць, оранжерей, приміщень для зберігання сільськогосподарської техніки та </a:t>
            </a:r>
            <a:r>
              <a:rPr lang="ru-RU" dirty="0" err="1" smtClean="0">
                <a:effectLst/>
              </a:rPr>
              <a:t>садовогородного</a:t>
            </a:r>
            <a:r>
              <a:rPr lang="ru-RU" dirty="0" smtClean="0">
                <a:effectLst/>
              </a:rPr>
              <a:t> </a:t>
            </a:r>
            <a:r>
              <a:rPr lang="ru-RU" dirty="0" smtClean="0">
                <a:effectLst/>
              </a:rPr>
              <a:t>інвентарю.</a:t>
            </a:r>
            <a:endParaRPr lang="ru-RU" dirty="0">
              <a:effectLst/>
            </a:endParaRPr>
          </a:p>
        </p:txBody>
      </p:sp>
    </p:spTree>
    <p:extLst>
      <p:ext uri="{BB962C8B-B14F-4D97-AF65-F5344CB8AC3E}">
        <p14:creationId xmlns:p14="http://schemas.microsoft.com/office/powerpoint/2010/main" val="26692136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126672" y="1793175"/>
            <a:ext cx="9455020" cy="3080964"/>
          </a:xfrm>
          <a:prstGeom prst="rect">
            <a:avLst/>
          </a:prstGeom>
        </p:spPr>
      </p:pic>
      <p:sp>
        <p:nvSpPr>
          <p:cNvPr id="3" name="Прямоугольник 2"/>
          <p:cNvSpPr/>
          <p:nvPr/>
        </p:nvSpPr>
        <p:spPr>
          <a:xfrm>
            <a:off x="2806182" y="5657671"/>
            <a:ext cx="6096000" cy="1200329"/>
          </a:xfrm>
          <a:prstGeom prst="rect">
            <a:avLst/>
          </a:prstGeom>
        </p:spPr>
        <p:txBody>
          <a:bodyPr>
            <a:spAutoFit/>
          </a:bodyPr>
          <a:lstStyle/>
          <a:p>
            <a:pPr algn="ctr"/>
            <a:r>
              <a:rPr lang="ru-RU" dirty="0" smtClean="0">
                <a:effectLst/>
              </a:rPr>
              <a:t>Мал. 39.1. Основні варіанти архітектурно-планувальних композицій</a:t>
            </a:r>
          </a:p>
          <a:p>
            <a:pPr algn="ctr"/>
            <a:r>
              <a:rPr lang="ru-RU" dirty="0" smtClean="0">
                <a:effectLst/>
              </a:rPr>
              <a:t>будівель навчальних закладів</a:t>
            </a:r>
          </a:p>
          <a:p>
            <a:pPr algn="ctr"/>
            <a:r>
              <a:rPr lang="ru-RU" i="1" dirty="0" smtClean="0">
                <a:effectLst/>
              </a:rPr>
              <a:t>(А - компактна; Б - блокова; В - павільйонна)</a:t>
            </a:r>
            <a:endParaRPr lang="ru-RU" dirty="0">
              <a:effectLst/>
            </a:endParaRPr>
          </a:p>
        </p:txBody>
      </p:sp>
    </p:spTree>
    <p:extLst>
      <p:ext uri="{BB962C8B-B14F-4D97-AF65-F5344CB8AC3E}">
        <p14:creationId xmlns:p14="http://schemas.microsoft.com/office/powerpoint/2010/main" val="1193114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6255" y="633281"/>
            <a:ext cx="12025745" cy="5078313"/>
          </a:xfrm>
          <a:prstGeom prst="rect">
            <a:avLst/>
          </a:prstGeom>
        </p:spPr>
        <p:txBody>
          <a:bodyPr wrap="square">
            <a:spAutoFit/>
          </a:bodyPr>
          <a:lstStyle/>
          <a:p>
            <a:pPr algn="just"/>
            <a:r>
              <a:rPr lang="ru-RU" dirty="0" smtClean="0">
                <a:effectLst/>
              </a:rPr>
              <a:t>Будинки загальноосвітніх навчальних закладів повинні мати не більше трьох поверхів. У разі розміщення загальноосвітніх навчальних закладів в попередньо побудованих чотирьох-п'ятиповерхових будинках, четвертий і п'ятий поверхи відводять під кабінети, які мають найменшу навчальне навантаження.</a:t>
            </a:r>
          </a:p>
          <a:p>
            <a:pPr algn="just"/>
            <a:r>
              <a:rPr lang="ru-RU" dirty="0" smtClean="0">
                <a:effectLst/>
              </a:rPr>
              <a:t>Кількість учнів, які знаходяться в умовах сучасних закладів освіти, не повинно перевищувати їх проектну місткість.</a:t>
            </a:r>
          </a:p>
          <a:p>
            <a:pPr algn="just"/>
            <a:r>
              <a:rPr lang="ru-RU" dirty="0" smtClean="0">
                <a:effectLst/>
              </a:rPr>
              <a:t>У будівлях загальноосвітніх шкіл передбачається розміщення таких </a:t>
            </a:r>
            <a:r>
              <a:rPr lang="ru-RU" i="1" dirty="0" smtClean="0">
                <a:effectLst/>
              </a:rPr>
              <a:t>функціональних груп навчальних приміщень</a:t>
            </a:r>
            <a:r>
              <a:rPr lang="ru-RU" dirty="0" smtClean="0">
                <a:effectLst/>
              </a:rPr>
              <a:t>: Класні кімнати, навчальні кабінети, лабораторії з лаборантськими, блоки (кабінети) трудової діяльності та професійної орієнтації, класи продовженого дня, фізкультурно-спортивні приміщення, приміщення харчоблоку, медичний пункт, актовий зал, бібліотека, адміністративні та допоміжні приміщення.</a:t>
            </a:r>
          </a:p>
          <a:p>
            <a:pPr algn="just"/>
            <a:r>
              <a:rPr lang="ru-RU" dirty="0" smtClean="0">
                <a:effectLst/>
              </a:rPr>
              <a:t>дані </a:t>
            </a:r>
            <a:r>
              <a:rPr lang="ru-RU" i="1" dirty="0" smtClean="0">
                <a:effectLst/>
              </a:rPr>
              <a:t>складу і рекомендованої площі основних приміщень загальноосвітнього навчального закладу наведено в таблиці 2. Слід зазначити, що площі приміщень наведені, виходячи з розрахунку наповнюваності класу 25 учнями. При наповнюваності класів загальноосвітніх шкіл у кількості 30 учнів необхідно розраховувати площа класних приміщень, універсальних навчальних та спеціалізованих кабінетів загальноосвітнього циклу, з розрахунку 2,0 м</a:t>
            </a:r>
            <a:r>
              <a:rPr lang="ru-RU" i="1" baseline="30000" dirty="0" smtClean="0">
                <a:effectLst/>
              </a:rPr>
              <a:t>2</a:t>
            </a:r>
            <a:r>
              <a:rPr lang="ru-RU" i="1" dirty="0" smtClean="0">
                <a:effectLst/>
              </a:rPr>
              <a:t>, А лабораторій з природничих наук </a:t>
            </a:r>
            <a:r>
              <a:rPr lang="en-US" i="1" dirty="0" smtClean="0">
                <a:effectLst/>
                <a:latin typeface="Symbol, serif"/>
              </a:rPr>
              <a:t>-</a:t>
            </a:r>
            <a:r>
              <a:rPr lang="ru-RU" i="1" dirty="0" smtClean="0">
                <a:effectLst/>
              </a:rPr>
              <a:t> виходячи з розрахунку 2,4 м</a:t>
            </a:r>
            <a:r>
              <a:rPr lang="ru-RU" i="1" baseline="30000" dirty="0" smtClean="0">
                <a:effectLst/>
              </a:rPr>
              <a:t>2</a:t>
            </a:r>
            <a:r>
              <a:rPr lang="ru-RU" i="1" dirty="0" smtClean="0">
                <a:effectLst/>
              </a:rPr>
              <a:t> на 1 учня.</a:t>
            </a:r>
            <a:endParaRPr lang="ru-RU" dirty="0">
              <a:effectLst/>
            </a:endParaRPr>
          </a:p>
        </p:txBody>
      </p:sp>
    </p:spTree>
    <p:extLst>
      <p:ext uri="{BB962C8B-B14F-4D97-AF65-F5344CB8AC3E}">
        <p14:creationId xmlns:p14="http://schemas.microsoft.com/office/powerpoint/2010/main" val="4076146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44545"/>
            <a:ext cx="12192000" cy="5909310"/>
          </a:xfrm>
          <a:prstGeom prst="rect">
            <a:avLst/>
          </a:prstGeom>
        </p:spPr>
        <p:txBody>
          <a:bodyPr wrap="square">
            <a:spAutoFit/>
          </a:bodyPr>
          <a:lstStyle/>
          <a:p>
            <a:pPr algn="just"/>
            <a:r>
              <a:rPr lang="ru-RU" smtClean="0">
                <a:effectLst/>
              </a:rPr>
              <a:t>Необхідно відзначити, що кількість класів, навчальних приміщень, лабораторій і спортивних залів розраховують, виходячи з кількості годин занять в одну зміну і зайнятості останніх не менше 75% від загальної тривалості навчального часу.</a:t>
            </a:r>
          </a:p>
          <a:p>
            <a:pPr algn="just"/>
            <a:r>
              <a:rPr lang="ru-RU" dirty="0" smtClean="0">
                <a:effectLst/>
              </a:rPr>
              <a:t>Стіни навчальних приміщень повинні бути гладкими, такими, щоб було можливе проведення прибирання вологим способом.</a:t>
            </a:r>
          </a:p>
          <a:p>
            <a:pPr algn="just"/>
            <a:r>
              <a:rPr lang="ru-RU" dirty="0" smtClean="0">
                <a:effectLst/>
              </a:rPr>
              <a:t>Підлога приміщень загальноосвітніх навчальних закладів повинен бути виготовлений з деревини або лінолеуму на теплій основі, не мати щілин, підлога туалетних та умивальних кімнат повинна встеляли керамічної або мозаїчною шліфується плиткою. Забороняється використовувати цементні і мармурові матеріали для настилу підлоги усіх приміщень.</a:t>
            </a:r>
          </a:p>
          <a:p>
            <a:pPr algn="just"/>
            <a:r>
              <a:rPr lang="ru-RU" dirty="0" smtClean="0">
                <a:effectLst/>
              </a:rPr>
              <a:t>класні </a:t>
            </a:r>
            <a:r>
              <a:rPr lang="ru-RU" i="1" dirty="0" smtClean="0">
                <a:effectLst/>
              </a:rPr>
              <a:t>кімнати (навчальні приміщення) для учнів 1-4 класів </a:t>
            </a:r>
            <a:r>
              <a:rPr lang="ru-RU" dirty="0" smtClean="0">
                <a:effectLst/>
              </a:rPr>
              <a:t>слід розміщувати тільки на першому поверсі в окремому блоці, який ізольований від приміщень для учнів інших вікових груп.</a:t>
            </a:r>
          </a:p>
          <a:p>
            <a:pPr algn="just"/>
            <a:r>
              <a:rPr lang="ru-RU" dirty="0" smtClean="0">
                <a:effectLst/>
              </a:rPr>
              <a:t>Якщо в школі функціонує кабінетна система навчання, то вона потребує розміщення кабінетів у межах одного-двох поверхів таким чином, щоб перехід з кабінету в кабінет займав не більше 2 хвилин. Кабінети предметів, які найчастіше вивчаються у школах, для 5-9 класів розміщуються на першому поверсі, для 10-12 класів</a:t>
            </a:r>
            <a:r>
              <a:rPr lang="ru-RU" dirty="0" smtClean="0">
                <a:effectLst/>
                <a:latin typeface="Symbol, serif"/>
              </a:rPr>
              <a:t></a:t>
            </a:r>
            <a:r>
              <a:rPr lang="ru-RU" dirty="0" smtClean="0">
                <a:effectLst/>
              </a:rPr>
              <a:t>на третьому поверсі. Оптимальна кількість кабінетів в залежності від місткості школи становить 2-4 кабінету на один навчальний предмет.</a:t>
            </a:r>
          </a:p>
          <a:p>
            <a:pPr algn="just"/>
            <a:r>
              <a:rPr lang="ru-RU" dirty="0" smtClean="0">
                <a:effectLst/>
              </a:rPr>
              <a:t>Навчальні приміщення не повинні бути прохідними і повинні бути ізольованими від приміщень, які є потенційними джерелами шуму і сторонніх запахів (майстерні, спортивний та актовий зали, харчоблоки та інші).</a:t>
            </a:r>
            <a:endParaRPr lang="ru-RU" dirty="0">
              <a:effectLst/>
            </a:endParaRPr>
          </a:p>
        </p:txBody>
      </p:sp>
    </p:spTree>
    <p:extLst>
      <p:ext uri="{BB962C8B-B14F-4D97-AF65-F5344CB8AC3E}">
        <p14:creationId xmlns:p14="http://schemas.microsoft.com/office/powerpoint/2010/main" val="35498844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84787"/>
            <a:ext cx="12192000" cy="4801314"/>
          </a:xfrm>
          <a:prstGeom prst="rect">
            <a:avLst/>
          </a:prstGeom>
        </p:spPr>
        <p:txBody>
          <a:bodyPr wrap="square">
            <a:spAutoFit/>
          </a:bodyPr>
          <a:lstStyle/>
          <a:p>
            <a:pPr algn="just"/>
            <a:r>
              <a:rPr lang="ru-RU" i="1" dirty="0" smtClean="0">
                <a:effectLst/>
              </a:rPr>
              <a:t>Приміщення для трудового навчання </a:t>
            </a:r>
            <a:r>
              <a:rPr lang="ru-RU" dirty="0" smtClean="0">
                <a:effectLst/>
              </a:rPr>
              <a:t>(Майстерні з обробки деревини, майстерні з обробки металу, комбіновані майстерні з обробки металу і деревини, кабінет обслуговуючого персоналу і </a:t>
            </a:r>
            <a:r>
              <a:rPr lang="ru-RU" dirty="0" err="1" smtClean="0">
                <a:effectLst/>
              </a:rPr>
              <a:t>інше</a:t>
            </a:r>
            <a:r>
              <a:rPr lang="ru-RU" dirty="0" smtClean="0">
                <a:effectLst/>
              </a:rPr>
              <a:t>) </a:t>
            </a:r>
            <a:r>
              <a:rPr lang="ru-RU" dirty="0" err="1" smtClean="0">
                <a:effectLst/>
              </a:rPr>
              <a:t>мають</a:t>
            </a:r>
            <a:r>
              <a:rPr lang="ru-RU" dirty="0" smtClean="0">
                <a:effectLst/>
              </a:rPr>
              <a:t> </a:t>
            </a:r>
            <a:r>
              <a:rPr lang="ru-RU" dirty="0" smtClean="0">
                <a:effectLst/>
              </a:rPr>
              <a:t>бути ізольованими від інших основних приміщень і повинні розташовуватися в окремих блоках на першому поверсі школи або в окремих будівлях з гардеробом і туалетом. Для трудової діяльності і професійної підготовки учнів 10-12 класів додатково передбачається навчально-виробничі майстерні або організовується їх навчання на базі міжшкільних навчально-виробничих комбінатів і навчальних цехів промислових, а також сільськогосподарських підприємств.</a:t>
            </a:r>
          </a:p>
          <a:p>
            <a:pPr algn="just"/>
            <a:r>
              <a:rPr lang="ru-RU" dirty="0" smtClean="0">
                <a:effectLst/>
              </a:rPr>
              <a:t>спортивний </a:t>
            </a:r>
            <a:r>
              <a:rPr lang="ru-RU" i="1" dirty="0" smtClean="0">
                <a:effectLst/>
              </a:rPr>
              <a:t>зал </a:t>
            </a:r>
            <a:r>
              <a:rPr lang="ru-RU" dirty="0" smtClean="0">
                <a:effectLst/>
              </a:rPr>
              <a:t>розміщується на першому поверсі. Його розміри повинні забезпечувати оптимальне виконання програм фізичного виховання і організації позаурочних спортивних занять.</a:t>
            </a:r>
          </a:p>
          <a:p>
            <a:pPr algn="just"/>
            <a:r>
              <a:rPr lang="ru-RU" dirty="0" smtClean="0">
                <a:effectLst/>
              </a:rPr>
              <a:t>Вхід в спортивний зал повинен передбачати прохід або безпосередньо через роздягальню, або через відокремлений коридор. Інвентарна для спортивного обладнання повинна з'єднуватися зі спортивним залом через двері або відкритий отвір розмірами (2 м x 2,2 м). Пол в цьому приміщенні повинен знаходитися на одному рівні з підлогою спортивного залу. Із інвентарної або спортивного залу слід передбачити додатковий вихід на спортивний майданчик. Висота спортивних залів повинна бути не менше 6 м.</a:t>
            </a:r>
          </a:p>
          <a:p>
            <a:pPr algn="just"/>
            <a:r>
              <a:rPr lang="ru-RU" i="1" dirty="0" smtClean="0">
                <a:effectLst/>
              </a:rPr>
              <a:t>Актовий зал </a:t>
            </a:r>
            <a:r>
              <a:rPr lang="ru-RU" dirty="0" smtClean="0">
                <a:effectLst/>
              </a:rPr>
              <a:t>повинен бути розташований на другому поверсі. Використовувати актовий зал як спортзал не рекомендується.</a:t>
            </a:r>
            <a:endParaRPr lang="ru-RU" dirty="0">
              <a:effectLst/>
            </a:endParaRPr>
          </a:p>
        </p:txBody>
      </p:sp>
    </p:spTree>
    <p:extLst>
      <p:ext uri="{BB962C8B-B14F-4D97-AF65-F5344CB8AC3E}">
        <p14:creationId xmlns:p14="http://schemas.microsoft.com/office/powerpoint/2010/main" val="180968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5909310"/>
          </a:xfrm>
          <a:prstGeom prst="rect">
            <a:avLst/>
          </a:prstGeom>
        </p:spPr>
        <p:txBody>
          <a:bodyPr wrap="square">
            <a:spAutoFit/>
          </a:bodyPr>
          <a:lstStyle/>
          <a:p>
            <a:pPr algn="just"/>
            <a:r>
              <a:rPr lang="ru-RU" i="1" dirty="0" smtClean="0">
                <a:effectLst/>
              </a:rPr>
              <a:t>Виробничі приміщення харчоблоку </a:t>
            </a:r>
            <a:r>
              <a:rPr lang="ru-RU" dirty="0" smtClean="0">
                <a:effectLst/>
              </a:rPr>
              <a:t>проектуються з урахуванням особливостей розміщення технологічного обладнання. Кухонні плити, які працюють на твердому паливі, можна розміщувати тільки в сільських школах місткістю не більше 80 учнів. Кухні в школах повинні бути розраховані на розміщення обладнання для приготування їжі як із сировини, так і напівфабрикатів.</a:t>
            </a:r>
          </a:p>
          <a:p>
            <a:pPr algn="just"/>
            <a:r>
              <a:rPr lang="ru-RU" dirty="0" smtClean="0">
                <a:effectLst/>
              </a:rPr>
              <a:t>Площа </a:t>
            </a:r>
            <a:r>
              <a:rPr lang="ru-RU" i="1" dirty="0" smtClean="0">
                <a:effectLst/>
              </a:rPr>
              <a:t>обіднього залу </a:t>
            </a:r>
            <a:r>
              <a:rPr lang="ru-RU" dirty="0" smtClean="0">
                <a:effectLst/>
              </a:rPr>
              <a:t>розраховується не менше 0,85 м</a:t>
            </a:r>
            <a:r>
              <a:rPr lang="ru-RU" baseline="30000" dirty="0" smtClean="0">
                <a:effectLst/>
              </a:rPr>
              <a:t>2</a:t>
            </a:r>
            <a:r>
              <a:rPr lang="ru-RU" dirty="0" smtClean="0">
                <a:effectLst/>
              </a:rPr>
              <a:t>на одного учня. Максимальна наповнюваність обідніх залів становить 350-490 місць. Слід передбачити наявність окремого виходу на територію двору з виробничих приміщень харчоблоку.</a:t>
            </a:r>
          </a:p>
          <a:p>
            <a:pPr algn="just"/>
            <a:r>
              <a:rPr lang="ru-RU" dirty="0" smtClean="0">
                <a:effectLst/>
              </a:rPr>
              <a:t>Обідні зали необхідно обладнати столами на 4-6-10 місць і стільцями або табуретами. Відстань між столами і вікном (дверима) для роздачі їжі і прийому брудного посуду повинна становити 150-200 см, між рядами столів - 100-150 см, між столами і стіною - 40-60 см. Столи повинні мати покриття, яке відповідає гігієнічним вимогам , легко миється, є стійким до впливу гарячої води і дезинфікуючих засобів. Умивальники слід влаштовувати, виходячи з розрахунку 1 умивальник на 20 </a:t>
            </a:r>
            <a:r>
              <a:rPr lang="ru-RU" dirty="0" err="1" smtClean="0">
                <a:effectLst/>
              </a:rPr>
              <a:t>місць</a:t>
            </a:r>
            <a:r>
              <a:rPr lang="ru-RU" dirty="0" smtClean="0">
                <a:effectLst/>
              </a:rPr>
              <a:t>, </a:t>
            </a:r>
            <a:r>
              <a:rPr lang="ru-RU" dirty="0" err="1" smtClean="0">
                <a:effectLst/>
              </a:rPr>
              <a:t>електрорушники</a:t>
            </a:r>
            <a:r>
              <a:rPr lang="ru-RU" dirty="0" smtClean="0">
                <a:effectLst/>
              </a:rPr>
              <a:t> </a:t>
            </a:r>
            <a:r>
              <a:rPr lang="ru-RU" dirty="0" smtClean="0">
                <a:effectLst/>
              </a:rPr>
              <a:t>- з розрахунку 1 </a:t>
            </a:r>
            <a:r>
              <a:rPr lang="ru-RU" dirty="0" err="1" smtClean="0">
                <a:effectLst/>
              </a:rPr>
              <a:t>електрорушник</a:t>
            </a:r>
            <a:r>
              <a:rPr lang="ru-RU" dirty="0" smtClean="0">
                <a:effectLst/>
              </a:rPr>
              <a:t> на 40 місць. </a:t>
            </a:r>
          </a:p>
          <a:p>
            <a:pPr algn="just"/>
            <a:r>
              <a:rPr lang="ru-RU" i="1" dirty="0" smtClean="0">
                <a:effectLst/>
              </a:rPr>
              <a:t>Приміщення для організації занять на групі продовженого дня </a:t>
            </a:r>
            <a:r>
              <a:rPr lang="ru-RU" dirty="0" smtClean="0">
                <a:effectLst/>
              </a:rPr>
              <a:t>для учнів загальноосвітніх навчальних закладів слід розміщувати, орієнтуючись на необхідність забезпечення даної формою навчальної роботи до 20% школярів від загальної кількості учнів 1</a:t>
            </a:r>
            <a:r>
              <a:rPr lang="ru-RU" dirty="0" smtClean="0">
                <a:effectLst/>
                <a:latin typeface="Symbol, serif"/>
              </a:rPr>
              <a:t></a:t>
            </a:r>
            <a:r>
              <a:rPr lang="ru-RU" dirty="0" smtClean="0">
                <a:effectLst/>
              </a:rPr>
              <a:t>4 класів і до 10% школярів - від загальної кількості учнів 5</a:t>
            </a:r>
            <a:r>
              <a:rPr lang="ru-RU" dirty="0" smtClean="0">
                <a:effectLst/>
                <a:latin typeface="Symbol, serif"/>
              </a:rPr>
              <a:t></a:t>
            </a:r>
            <a:r>
              <a:rPr lang="ru-RU" dirty="0" smtClean="0">
                <a:effectLst/>
              </a:rPr>
              <a:t>9 класів.</a:t>
            </a:r>
          </a:p>
          <a:p>
            <a:pPr algn="just"/>
            <a:r>
              <a:rPr lang="ru-RU" dirty="0" smtClean="0">
                <a:effectLst/>
              </a:rPr>
              <a:t>Ширина </a:t>
            </a:r>
            <a:r>
              <a:rPr lang="ru-RU" i="1" dirty="0" smtClean="0">
                <a:effectLst/>
              </a:rPr>
              <a:t>рекреаційних приміщень </a:t>
            </a:r>
            <a:r>
              <a:rPr lang="ru-RU" dirty="0" smtClean="0">
                <a:effectLst/>
              </a:rPr>
              <a:t>в разі одностороннього розміщення навчальних приміщень повинна становити не менше 2,8 м. Площа рекреаційних приміщень розраховується для кожного поверху і повинна бути не менше 2,0 м</a:t>
            </a:r>
            <a:r>
              <a:rPr lang="ru-RU" baseline="30000" dirty="0" smtClean="0">
                <a:effectLst/>
              </a:rPr>
              <a:t>2</a:t>
            </a:r>
            <a:r>
              <a:rPr lang="ru-RU" dirty="0" smtClean="0">
                <a:effectLst/>
              </a:rPr>
              <a:t>на одного учня. Під час будівництва або реконструкції загальноосвітнього навчального закладу слід надавати перевагу розміщенню рекреаційних приміщень зального типу.</a:t>
            </a:r>
            <a:endParaRPr lang="ru-RU" dirty="0">
              <a:effectLst/>
            </a:endParaRPr>
          </a:p>
        </p:txBody>
      </p:sp>
    </p:spTree>
    <p:extLst>
      <p:ext uri="{BB962C8B-B14F-4D97-AF65-F5344CB8AC3E}">
        <p14:creationId xmlns:p14="http://schemas.microsoft.com/office/powerpoint/2010/main" val="8345975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20656"/>
            <a:ext cx="12192000" cy="5355312"/>
          </a:xfrm>
          <a:prstGeom prst="rect">
            <a:avLst/>
          </a:prstGeom>
        </p:spPr>
        <p:txBody>
          <a:bodyPr wrap="square">
            <a:spAutoFit/>
          </a:bodyPr>
          <a:lstStyle/>
          <a:p>
            <a:pPr algn="just"/>
            <a:r>
              <a:rPr lang="ru-RU" i="1" smtClean="0">
                <a:effectLst/>
              </a:rPr>
              <a:t>Медичний блок, </a:t>
            </a:r>
            <a:r>
              <a:rPr lang="ru-RU" smtClean="0">
                <a:effectLst/>
              </a:rPr>
              <a:t>який складається з таких приміщень, як кабінет лікаря площею не менше 18 м</a:t>
            </a:r>
            <a:r>
              <a:rPr lang="ru-RU" baseline="30000" smtClean="0">
                <a:effectLst/>
              </a:rPr>
              <a:t>2</a:t>
            </a:r>
            <a:r>
              <a:rPr lang="ru-RU" smtClean="0">
                <a:effectLst/>
              </a:rPr>
              <a:t> і довжиною 5 м (для визначення гостроти слуху та зору учнів), кабінет лікаря стоматолога площею не менше 15 м</a:t>
            </a:r>
            <a:r>
              <a:rPr lang="ru-RU" baseline="30000" smtClean="0">
                <a:effectLst/>
              </a:rPr>
              <a:t>2</a:t>
            </a:r>
            <a:r>
              <a:rPr lang="ru-RU" smtClean="0">
                <a:effectLst/>
              </a:rPr>
              <a:t>, Обладнаний витяжною шафою, процедурний кабінет площею 10 + 8 м</a:t>
            </a:r>
            <a:r>
              <a:rPr lang="ru-RU" baseline="30000" smtClean="0">
                <a:effectLst/>
              </a:rPr>
              <a:t>2</a:t>
            </a:r>
            <a:r>
              <a:rPr lang="ru-RU" smtClean="0">
                <a:effectLst/>
              </a:rPr>
              <a:t> і кабінет психофізіологічного розвантаження площею не менше 18 м</a:t>
            </a:r>
            <a:r>
              <a:rPr lang="ru-RU" baseline="30000" smtClean="0">
                <a:effectLst/>
              </a:rPr>
              <a:t>2</a:t>
            </a:r>
            <a:r>
              <a:rPr lang="ru-RU" smtClean="0">
                <a:effectLst/>
              </a:rPr>
              <a:t>, Слід розміщувати на першому поверсі.</a:t>
            </a:r>
          </a:p>
          <a:p>
            <a:pPr algn="just"/>
            <a:r>
              <a:rPr lang="ru-RU" i="1" dirty="0" smtClean="0">
                <a:effectLst/>
              </a:rPr>
              <a:t>гардероб </a:t>
            </a:r>
            <a:r>
              <a:rPr lang="ru-RU" dirty="0" smtClean="0">
                <a:effectLst/>
              </a:rPr>
              <a:t>розміщується на перших поверхах навчального закладу з обов'язковим обладнанням секцій для кожного класу. У вестибюлях слід проектувати подвійні тамбури з трьома дверима для забезпечення</a:t>
            </a:r>
            <a:br>
              <a:rPr lang="ru-RU" dirty="0" smtClean="0">
                <a:effectLst/>
              </a:rPr>
            </a:br>
            <a:r>
              <a:rPr lang="ru-RU" dirty="0" smtClean="0">
                <a:effectLst/>
              </a:rPr>
              <a:t>надійної теплоізоляції внутрішніх приміщень.</a:t>
            </a:r>
          </a:p>
          <a:p>
            <a:pPr algn="just"/>
            <a:r>
              <a:rPr lang="ru-RU" dirty="0" smtClean="0">
                <a:effectLst/>
              </a:rPr>
              <a:t>Для учнів 1-4, 5-7 і 8-9 класів у разі використання блокової</a:t>
            </a:r>
            <a:br>
              <a:rPr lang="ru-RU" dirty="0" smtClean="0">
                <a:effectLst/>
              </a:rPr>
            </a:br>
            <a:r>
              <a:rPr lang="ru-RU" dirty="0" smtClean="0">
                <a:effectLst/>
              </a:rPr>
              <a:t>системи забудови слід передбачити наявність самостійних входів до школи, у всіх інших випадках необхідно влаштувати не менше 2 виходів для постійної експлуатації. </a:t>
            </a:r>
          </a:p>
          <a:p>
            <a:pPr algn="just"/>
            <a:r>
              <a:rPr lang="ru-RU" dirty="0" smtClean="0">
                <a:effectLst/>
              </a:rPr>
              <a:t>Міжповерхові сходи обов'язково повинні мати природне освітлення. Висота сходинки повинна складати 15 см, ширина</a:t>
            </a:r>
            <a:r>
              <a:rPr lang="ru-RU" dirty="0" smtClean="0">
                <a:effectLst/>
                <a:latin typeface="Symbol, serif"/>
              </a:rPr>
              <a:t></a:t>
            </a:r>
            <a:r>
              <a:rPr lang="ru-RU" dirty="0" smtClean="0">
                <a:effectLst/>
              </a:rPr>
              <a:t> 30-35 см, кут нахилу сходинки </a:t>
            </a:r>
            <a:r>
              <a:rPr lang="ru-RU" dirty="0" smtClean="0">
                <a:effectLst/>
                <a:latin typeface="Symbol, serif"/>
              </a:rPr>
              <a:t></a:t>
            </a:r>
            <a:r>
              <a:rPr lang="ru-RU" dirty="0" smtClean="0">
                <a:effectLst/>
              </a:rPr>
              <a:t>не більше 30 °. Не допускається горизонтальне розміщення елементів огорожі сходів. Висота огорожі сходів повинна становити 1,5 м з перилами висотою 0,8 м. Ширина маршу сходів повинна становити 1,8 м.</a:t>
            </a:r>
          </a:p>
          <a:p>
            <a:pPr algn="just"/>
            <a:r>
              <a:rPr lang="ru-RU" i="1" dirty="0" smtClean="0">
                <a:effectLst/>
              </a:rPr>
              <a:t>Результати гігієнічної оцінки земельної ділянки, будівлі, навчального приміщення (шкільного класу) і умов перебування учнів в навчальному закладі, оформляються в протокольному зошиті за схемою:</a:t>
            </a:r>
            <a:endParaRPr lang="ru-RU" dirty="0">
              <a:effectLst/>
            </a:endParaRPr>
          </a:p>
        </p:txBody>
      </p:sp>
    </p:spTree>
    <p:extLst>
      <p:ext uri="{BB962C8B-B14F-4D97-AF65-F5344CB8AC3E}">
        <p14:creationId xmlns:p14="http://schemas.microsoft.com/office/powerpoint/2010/main" val="32917558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01520"/>
            <a:ext cx="12192000" cy="5632311"/>
          </a:xfrm>
          <a:prstGeom prst="rect">
            <a:avLst/>
          </a:prstGeom>
        </p:spPr>
        <p:txBody>
          <a:bodyPr wrap="square">
            <a:spAutoFit/>
          </a:bodyPr>
          <a:lstStyle/>
          <a:p>
            <a:pPr algn="ctr"/>
            <a:r>
              <a:rPr lang="ru-RU" b="1" dirty="0" smtClean="0">
                <a:effectLst/>
              </a:rPr>
              <a:t>Паспортні дані навчального закладу</a:t>
            </a:r>
            <a:endParaRPr lang="ru-RU" dirty="0" smtClean="0">
              <a:effectLst/>
            </a:endParaRPr>
          </a:p>
          <a:p>
            <a:pPr algn="just"/>
            <a:r>
              <a:rPr lang="ru-RU" dirty="0" smtClean="0">
                <a:effectLst/>
              </a:rPr>
              <a:t>Повна назва навчального закладу, його адреса, проектна наповнюваність, кількість учнів, які фактично навчаються, кількість класів, кабінетів, наявність в навчальному закладі груп продовженого дня, факультативів, елементів гурткової та секційної діяльності.</a:t>
            </a:r>
          </a:p>
          <a:p>
            <a:pPr algn="just"/>
            <a:r>
              <a:rPr lang="ru-RU" dirty="0" smtClean="0">
                <a:effectLst/>
              </a:rPr>
              <a:t/>
            </a:r>
            <a:br>
              <a:rPr lang="ru-RU" dirty="0" smtClean="0">
                <a:effectLst/>
              </a:rPr>
            </a:br>
            <a:endParaRPr lang="ru-RU" dirty="0" smtClean="0">
              <a:effectLst/>
            </a:endParaRPr>
          </a:p>
          <a:p>
            <a:pPr algn="ctr"/>
            <a:r>
              <a:rPr lang="ru-RU" b="1" dirty="0" smtClean="0">
                <a:effectLst/>
              </a:rPr>
              <a:t>Дані санітарного обстеження земельної</a:t>
            </a:r>
            <a:endParaRPr lang="ru-RU" dirty="0" smtClean="0">
              <a:effectLst/>
            </a:endParaRPr>
          </a:p>
          <a:p>
            <a:pPr algn="ctr"/>
            <a:r>
              <a:rPr lang="ru-RU" b="1" dirty="0" err="1" smtClean="0">
                <a:effectLst/>
              </a:rPr>
              <a:t>ділянки</a:t>
            </a:r>
            <a:r>
              <a:rPr lang="ru-RU" b="1" dirty="0" smtClean="0">
                <a:effectLst/>
              </a:rPr>
              <a:t> </a:t>
            </a:r>
            <a:r>
              <a:rPr lang="ru-RU" b="1" dirty="0" err="1" smtClean="0">
                <a:effectLst/>
              </a:rPr>
              <a:t>учбового</a:t>
            </a:r>
            <a:r>
              <a:rPr lang="ru-RU" b="1" dirty="0" smtClean="0">
                <a:effectLst/>
              </a:rPr>
              <a:t> закладу(</a:t>
            </a:r>
            <a:r>
              <a:rPr lang="ru-RU" b="1" dirty="0" err="1" smtClean="0">
                <a:effectLst/>
              </a:rPr>
              <a:t>Школи</a:t>
            </a:r>
            <a:r>
              <a:rPr lang="ru-RU" b="1" dirty="0" smtClean="0">
                <a:effectLst/>
              </a:rPr>
              <a:t>)</a:t>
            </a:r>
          </a:p>
          <a:p>
            <a:pPr algn="ctr"/>
            <a:endParaRPr lang="ru-RU" dirty="0" smtClean="0">
              <a:effectLst/>
            </a:endParaRPr>
          </a:p>
          <a:p>
            <a:pPr algn="just"/>
            <a:r>
              <a:rPr lang="ru-RU" b="1" i="1" dirty="0" smtClean="0">
                <a:effectLst/>
              </a:rPr>
              <a:t>Розміщення земельної ділянки в плані міста і мікрорайону</a:t>
            </a:r>
            <a:r>
              <a:rPr lang="ru-RU" i="1" dirty="0" smtClean="0">
                <a:effectLst/>
              </a:rPr>
              <a:t>:</a:t>
            </a:r>
            <a:r>
              <a:rPr lang="ru-RU" dirty="0" smtClean="0">
                <a:effectLst/>
              </a:rPr>
              <a:t> тип розміщення (внутріквартальний, суміжний з декількома кварталами, на міжквартальних проїздах і т.п.), радіус обслуговування, доступність і безпеку переміщення дітей на шляху до навчального закладу (наявність магістральних доріг, перехресть), відстань між будівлею установи і будинками, які її оточують, обгородження земельної ділянки, відсоток забудови, питома вага озеленення і характер зелених насаджень (фруктові, хвойні дерева і т.п.).</a:t>
            </a:r>
          </a:p>
          <a:p>
            <a:pPr algn="just"/>
            <a:endParaRPr lang="ru-RU" dirty="0" smtClean="0">
              <a:effectLst/>
            </a:endParaRPr>
          </a:p>
          <a:p>
            <a:pPr algn="just"/>
            <a:r>
              <a:rPr lang="ru-RU" b="1" i="1" dirty="0" smtClean="0">
                <a:effectLst/>
              </a:rPr>
              <a:t>Функціональне зонування земельної ділянки</a:t>
            </a:r>
            <a:r>
              <a:rPr lang="ru-RU" i="1" dirty="0" smtClean="0">
                <a:effectLst/>
              </a:rPr>
              <a:t>:</a:t>
            </a:r>
            <a:r>
              <a:rPr lang="ru-RU" dirty="0" smtClean="0">
                <a:effectLst/>
              </a:rPr>
              <a:t> площа окремих зон, і особливості їх розташування, кількість під'їзних шляхів, площа, обладнання та санітарний стан окремих зон (навчальна, навчально-виробнича, навчально-дослідна ,, фізкультурно-спортивна, господарська, житлова зони і зона відпочинку).</a:t>
            </a:r>
            <a:endParaRPr lang="ru-RU" dirty="0">
              <a:effectLst/>
            </a:endParaRPr>
          </a:p>
        </p:txBody>
      </p:sp>
    </p:spTree>
    <p:extLst>
      <p:ext uri="{BB962C8B-B14F-4D97-AF65-F5344CB8AC3E}">
        <p14:creationId xmlns:p14="http://schemas.microsoft.com/office/powerpoint/2010/main" val="27503642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65620"/>
            <a:ext cx="12192000" cy="4801314"/>
          </a:xfrm>
          <a:prstGeom prst="rect">
            <a:avLst/>
          </a:prstGeom>
        </p:spPr>
        <p:txBody>
          <a:bodyPr wrap="square">
            <a:spAutoFit/>
          </a:bodyPr>
          <a:lstStyle/>
          <a:p>
            <a:pPr algn="just"/>
            <a:endParaRPr lang="ru-RU" b="1" i="1" dirty="0" smtClean="0">
              <a:effectLst/>
            </a:endParaRPr>
          </a:p>
          <a:p>
            <a:pPr algn="just"/>
            <a:r>
              <a:rPr lang="ru-RU" b="1" i="1" dirty="0" smtClean="0">
                <a:effectLst/>
              </a:rPr>
              <a:t>Санітарно-технічне благоустрій земельної ділянки</a:t>
            </a:r>
            <a:r>
              <a:rPr lang="ru-RU" i="1" dirty="0" smtClean="0">
                <a:effectLst/>
              </a:rPr>
              <a:t>:</a:t>
            </a:r>
            <a:r>
              <a:rPr lang="ru-RU" dirty="0" smtClean="0">
                <a:effectLst/>
              </a:rPr>
              <a:t> водопостачання (місцеве, централізоване, наявність кранів для поливання в господарської, спортивної та навчально-дослідницької зонах), особливості видалення рідких і твердих відходів, наявність штучного освітлення зон і підходів до будівлі, покриття підходів до будівлі, стежок та інших елементів земельної ділянки. </a:t>
            </a:r>
          </a:p>
          <a:p>
            <a:pPr algn="just"/>
            <a:endParaRPr lang="ru-RU" dirty="0" smtClean="0">
              <a:effectLst/>
            </a:endParaRPr>
          </a:p>
          <a:p>
            <a:pPr algn="just"/>
            <a:r>
              <a:rPr lang="ru-RU" b="1" i="1" dirty="0" smtClean="0">
                <a:effectLst/>
              </a:rPr>
              <a:t>Будівля навчального закладу (школи)</a:t>
            </a:r>
            <a:r>
              <a:rPr lang="ru-RU" i="1" dirty="0" smtClean="0">
                <a:effectLst/>
              </a:rPr>
              <a:t>:</a:t>
            </a:r>
            <a:r>
              <a:rPr lang="ru-RU" dirty="0" smtClean="0">
                <a:effectLst/>
              </a:rPr>
              <a:t> тип забудови (централізована, блокова (</a:t>
            </a:r>
            <a:r>
              <a:rPr lang="ru-RU" dirty="0" err="1" smtClean="0">
                <a:effectLst/>
              </a:rPr>
              <a:t>блочно</a:t>
            </a:r>
            <a:r>
              <a:rPr lang="ru-RU" dirty="0" smtClean="0">
                <a:effectLst/>
              </a:rPr>
              <a:t>-секціонная), павільйонна) (рис. 39.1), розташування будівлі відносно елементів земельної ділянки, особливості збереження мікрокліматичних і ізоляційних розривів, світлового клімату, наявність і відстань від об'єктів, що затінюють (будинки, дерева і т.п.).</a:t>
            </a:r>
          </a:p>
          <a:p>
            <a:pPr algn="just"/>
            <a:endParaRPr lang="ru-RU" dirty="0" smtClean="0">
              <a:effectLst/>
            </a:endParaRPr>
          </a:p>
          <a:p>
            <a:pPr algn="just"/>
            <a:r>
              <a:rPr lang="ru-RU" b="1" i="1" dirty="0" smtClean="0">
                <a:effectLst/>
              </a:rPr>
              <a:t>Санітарне обстеження будівлі:</a:t>
            </a:r>
            <a:r>
              <a:rPr lang="ru-RU" dirty="0" smtClean="0">
                <a:effectLst/>
              </a:rPr>
              <a:t> кількість поверхів, набір приміщень (навчальні, навчально-методичні, адміністративно-побутові) та їх </a:t>
            </a:r>
            <a:r>
              <a:rPr lang="ru-RU" dirty="0" err="1" smtClean="0">
                <a:effectLst/>
              </a:rPr>
              <a:t>взаєморозміщення</a:t>
            </a:r>
            <a:r>
              <a:rPr lang="ru-RU" dirty="0" smtClean="0">
                <a:effectLst/>
              </a:rPr>
              <a:t>, Місце розміщення окремих кабінетів (кабінети хімії, фізики, біології), особливості розташування та обладнання актового і спортивного залів, блоку для трудового навчання, кількість входів до школи і їх зв'язок з роздягальнями та їдальні.</a:t>
            </a:r>
            <a:endParaRPr lang="ru-RU" dirty="0">
              <a:effectLst/>
            </a:endParaRPr>
          </a:p>
        </p:txBody>
      </p:sp>
    </p:spTree>
    <p:extLst>
      <p:ext uri="{BB962C8B-B14F-4D97-AF65-F5344CB8AC3E}">
        <p14:creationId xmlns:p14="http://schemas.microsoft.com/office/powerpoint/2010/main" val="1881502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309760"/>
            <a:ext cx="12192000" cy="3416320"/>
          </a:xfrm>
          <a:prstGeom prst="rect">
            <a:avLst/>
          </a:prstGeom>
        </p:spPr>
        <p:txBody>
          <a:bodyPr wrap="square">
            <a:spAutoFit/>
          </a:bodyPr>
          <a:lstStyle/>
          <a:p>
            <a:pPr algn="just"/>
            <a:r>
              <a:rPr lang="ru-RU" b="1" i="1" dirty="0" smtClean="0">
                <a:effectLst/>
              </a:rPr>
              <a:t>Санітарне обстеження навчального приміщення (шкільного класу)</a:t>
            </a:r>
            <a:r>
              <a:rPr lang="ru-RU" i="1" dirty="0" smtClean="0">
                <a:effectLst/>
              </a:rPr>
              <a:t>:</a:t>
            </a:r>
            <a:r>
              <a:rPr lang="ru-RU" dirty="0" smtClean="0">
                <a:effectLst/>
              </a:rPr>
              <a:t>план-схема навчального приміщення (класу) (рис. 39.2), площа навчального приміщення (загальна і на одного учня), обсяг навчального приміщення (загальний і на одного учня), фактичний повітряний куб, відстань від першої і останньої парт від дошки, відстань від парт до стіни і відстань між рядами, характеристика природного та штучного освітлення (світловий коефіцієнт, коефіцієнт заглиблення, орієнтація вікон, величина кутів падіння і отвори, рівномірність і достатність освітлення, рівень штучного освітлення робочих місць, тип і исправ ність освітлювальної арматури), характеристика вентиляції (коефіцієнт аерації, кратність повітрообміну, концентрація СО</a:t>
            </a:r>
            <a:r>
              <a:rPr lang="ru-RU" baseline="-25000" dirty="0" smtClean="0">
                <a:effectLst/>
              </a:rPr>
              <a:t>2</a:t>
            </a:r>
            <a:r>
              <a:rPr lang="ru-RU" dirty="0" smtClean="0">
                <a:effectLst/>
              </a:rPr>
              <a:t> в повітрі), особливості мікрокліматичних умов (середня температура повітря, перепади температури по горизонталі і вертикалі, добовий перепад температури, відносна вологість і швидкість руху повітря), визначення відповідності номерів парт або іншої навчальної меблів довжині тіла учнів.</a:t>
            </a:r>
            <a:endParaRPr lang="ru-RU" dirty="0">
              <a:effectLst/>
            </a:endParaRPr>
          </a:p>
        </p:txBody>
      </p:sp>
    </p:spTree>
    <p:extLst>
      <p:ext uri="{BB962C8B-B14F-4D97-AF65-F5344CB8AC3E}">
        <p14:creationId xmlns:p14="http://schemas.microsoft.com/office/powerpoint/2010/main" val="9785384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59182" y="429304"/>
            <a:ext cx="4301981" cy="4459370"/>
          </a:xfrm>
          <a:prstGeom prst="rect">
            <a:avLst/>
          </a:prstGeom>
        </p:spPr>
      </p:pic>
      <p:sp>
        <p:nvSpPr>
          <p:cNvPr id="4" name="Прямоугольник 3"/>
          <p:cNvSpPr/>
          <p:nvPr/>
        </p:nvSpPr>
        <p:spPr>
          <a:xfrm>
            <a:off x="4674919" y="429304"/>
            <a:ext cx="6096000" cy="923330"/>
          </a:xfrm>
          <a:prstGeom prst="rect">
            <a:avLst/>
          </a:prstGeom>
        </p:spPr>
        <p:txBody>
          <a:bodyPr>
            <a:spAutoFit/>
          </a:bodyPr>
          <a:lstStyle/>
          <a:p>
            <a:pPr algn="just"/>
            <a:r>
              <a:rPr lang="ru-RU" dirty="0" smtClean="0">
                <a:effectLst/>
              </a:rPr>
              <a:t>Мал. 39.2. План-схема навчального приміщення (класу)</a:t>
            </a:r>
          </a:p>
          <a:p>
            <a:r>
              <a:rPr lang="ru-RU" i="1" dirty="0" smtClean="0">
                <a:effectLst/>
              </a:rPr>
              <a:t>Умовні позначення:</a:t>
            </a:r>
            <a:endParaRPr lang="ru-RU" dirty="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88303702"/>
              </p:ext>
            </p:extLst>
          </p:nvPr>
        </p:nvGraphicFramePr>
        <p:xfrm>
          <a:off x="4674919" y="1764476"/>
          <a:ext cx="4961434" cy="3124198"/>
        </p:xfrm>
        <a:graphic>
          <a:graphicData uri="http://schemas.openxmlformats.org/drawingml/2006/table">
            <a:tbl>
              <a:tblPr/>
              <a:tblGrid>
                <a:gridCol w="2433615">
                  <a:extLst>
                    <a:ext uri="{9D8B030D-6E8A-4147-A177-3AD203B41FA5}">
                      <a16:colId xmlns="" xmlns:a16="http://schemas.microsoft.com/office/drawing/2014/main" val="2081117307"/>
                    </a:ext>
                  </a:extLst>
                </a:gridCol>
                <a:gridCol w="2527819">
                  <a:extLst>
                    <a:ext uri="{9D8B030D-6E8A-4147-A177-3AD203B41FA5}">
                      <a16:colId xmlns="" xmlns:a16="http://schemas.microsoft.com/office/drawing/2014/main" val="2741828692"/>
                    </a:ext>
                  </a:extLst>
                </a:gridCol>
              </a:tblGrid>
              <a:tr h="538240">
                <a:tc>
                  <a:txBody>
                    <a:bodyPr/>
                    <a:lstStyle/>
                    <a:p>
                      <a:pPr rtl="0"/>
                      <a:r>
                        <a:rPr lang="ru-RU" sz="1400" dirty="0">
                          <a:effectLst/>
                        </a:rPr>
                        <a:t>1 - довжина класу;</a:t>
                      </a:r>
                    </a:p>
                  </a:txBody>
                  <a:tcPr marL="52621" marR="52621" marT="52621" marB="52621">
                    <a:lnL>
                      <a:noFill/>
                    </a:lnL>
                    <a:lnR>
                      <a:noFill/>
                    </a:lnR>
                    <a:lnT>
                      <a:noFill/>
                    </a:lnT>
                    <a:lnB>
                      <a:noFill/>
                    </a:lnB>
                  </a:tcPr>
                </a:tc>
                <a:tc>
                  <a:txBody>
                    <a:bodyPr/>
                    <a:lstStyle/>
                    <a:p>
                      <a:pPr rtl="0"/>
                      <a:r>
                        <a:rPr lang="ru-RU" sz="1400">
                          <a:effectLst/>
                        </a:rPr>
                        <a:t>6 - відстань між рядами;</a:t>
                      </a:r>
                    </a:p>
                  </a:txBody>
                  <a:tcPr marL="52621" marR="52621" marT="52621" marB="52621">
                    <a:lnL>
                      <a:noFill/>
                    </a:lnL>
                    <a:lnR>
                      <a:noFill/>
                    </a:lnR>
                    <a:lnT>
                      <a:noFill/>
                    </a:lnT>
                    <a:lnB>
                      <a:noFill/>
                    </a:lnB>
                  </a:tcPr>
                </a:tc>
                <a:extLst>
                  <a:ext uri="{0D108BD9-81ED-4DB2-BD59-A6C34878D82A}">
                    <a16:rowId xmlns="" xmlns:a16="http://schemas.microsoft.com/office/drawing/2014/main" val="2581682914"/>
                  </a:ext>
                </a:extLst>
              </a:tr>
              <a:tr h="538240">
                <a:tc>
                  <a:txBody>
                    <a:bodyPr/>
                    <a:lstStyle/>
                    <a:p>
                      <a:pPr rtl="0"/>
                      <a:r>
                        <a:rPr lang="ru-RU" sz="1400">
                          <a:effectLst/>
                        </a:rPr>
                        <a:t>2 - ширина класу;</a:t>
                      </a:r>
                    </a:p>
                  </a:txBody>
                  <a:tcPr marL="52621" marR="52621" marT="52621" marB="52621">
                    <a:lnL>
                      <a:noFill/>
                    </a:lnL>
                    <a:lnR>
                      <a:noFill/>
                    </a:lnR>
                    <a:lnT>
                      <a:noFill/>
                    </a:lnT>
                    <a:lnB>
                      <a:noFill/>
                    </a:lnB>
                  </a:tcPr>
                </a:tc>
                <a:tc>
                  <a:txBody>
                    <a:bodyPr/>
                    <a:lstStyle/>
                    <a:p>
                      <a:pPr rtl="0"/>
                      <a:r>
                        <a:rPr lang="ru-RU" sz="1400">
                          <a:effectLst/>
                        </a:rPr>
                        <a:t>7 - відстань від парти до дверей;</a:t>
                      </a:r>
                    </a:p>
                  </a:txBody>
                  <a:tcPr marL="52621" marR="52621" marT="52621" marB="52621">
                    <a:lnL>
                      <a:noFill/>
                    </a:lnL>
                    <a:lnR>
                      <a:noFill/>
                    </a:lnR>
                    <a:lnT>
                      <a:noFill/>
                    </a:lnT>
                    <a:lnB>
                      <a:noFill/>
                    </a:lnB>
                  </a:tcPr>
                </a:tc>
                <a:extLst>
                  <a:ext uri="{0D108BD9-81ED-4DB2-BD59-A6C34878D82A}">
                    <a16:rowId xmlns="" xmlns:a16="http://schemas.microsoft.com/office/drawing/2014/main" val="347739712"/>
                  </a:ext>
                </a:extLst>
              </a:tr>
              <a:tr h="538240">
                <a:tc>
                  <a:txBody>
                    <a:bodyPr/>
                    <a:lstStyle/>
                    <a:p>
                      <a:pPr rtl="0"/>
                      <a:r>
                        <a:rPr lang="ru-RU" sz="1400">
                          <a:effectLst/>
                        </a:rPr>
                        <a:t>3 - відстань від першої парти до дошки;</a:t>
                      </a:r>
                    </a:p>
                  </a:txBody>
                  <a:tcPr marL="52621" marR="52621" marT="52621" marB="52621">
                    <a:lnL>
                      <a:noFill/>
                    </a:lnL>
                    <a:lnR>
                      <a:noFill/>
                    </a:lnR>
                    <a:lnT>
                      <a:noFill/>
                    </a:lnT>
                    <a:lnB>
                      <a:noFill/>
                    </a:lnB>
                  </a:tcPr>
                </a:tc>
                <a:tc>
                  <a:txBody>
                    <a:bodyPr/>
                    <a:lstStyle/>
                    <a:p>
                      <a:pPr rtl="0"/>
                      <a:r>
                        <a:rPr lang="ru-RU" sz="1400">
                          <a:effectLst/>
                        </a:rPr>
                        <a:t>8 - відстань від парти до внутрішньої стіни;</a:t>
                      </a:r>
                    </a:p>
                  </a:txBody>
                  <a:tcPr marL="52621" marR="52621" marT="52621" marB="52621">
                    <a:lnL>
                      <a:noFill/>
                    </a:lnL>
                    <a:lnR>
                      <a:noFill/>
                    </a:lnR>
                    <a:lnT>
                      <a:noFill/>
                    </a:lnT>
                    <a:lnB>
                      <a:noFill/>
                    </a:lnB>
                  </a:tcPr>
                </a:tc>
                <a:extLst>
                  <a:ext uri="{0D108BD9-81ED-4DB2-BD59-A6C34878D82A}">
                    <a16:rowId xmlns="" xmlns:a16="http://schemas.microsoft.com/office/drawing/2014/main" val="3029929388"/>
                  </a:ext>
                </a:extLst>
              </a:tr>
              <a:tr h="754739">
                <a:tc>
                  <a:txBody>
                    <a:bodyPr/>
                    <a:lstStyle/>
                    <a:p>
                      <a:pPr rtl="0"/>
                      <a:r>
                        <a:rPr lang="ru-RU" sz="1400">
                          <a:effectLst/>
                        </a:rPr>
                        <a:t>4 - відстань між партами;</a:t>
                      </a:r>
                    </a:p>
                  </a:txBody>
                  <a:tcPr marL="52621" marR="52621" marT="52621" marB="52621">
                    <a:lnL>
                      <a:noFill/>
                    </a:lnL>
                    <a:lnR>
                      <a:noFill/>
                    </a:lnR>
                    <a:lnT>
                      <a:noFill/>
                    </a:lnT>
                    <a:lnB>
                      <a:noFill/>
                    </a:lnB>
                  </a:tcPr>
                </a:tc>
                <a:tc>
                  <a:txBody>
                    <a:bodyPr/>
                    <a:lstStyle/>
                    <a:p>
                      <a:pPr rtl="0"/>
                      <a:r>
                        <a:rPr lang="ru-RU" sz="1400">
                          <a:effectLst/>
                        </a:rPr>
                        <a:t>9 - відстань від останньої парти до дошки;</a:t>
                      </a:r>
                    </a:p>
                  </a:txBody>
                  <a:tcPr marL="52621" marR="52621" marT="52621" marB="52621">
                    <a:lnL>
                      <a:noFill/>
                    </a:lnL>
                    <a:lnR>
                      <a:noFill/>
                    </a:lnR>
                    <a:lnT>
                      <a:noFill/>
                    </a:lnT>
                    <a:lnB>
                      <a:noFill/>
                    </a:lnB>
                  </a:tcPr>
                </a:tc>
                <a:extLst>
                  <a:ext uri="{0D108BD9-81ED-4DB2-BD59-A6C34878D82A}">
                    <a16:rowId xmlns="" xmlns:a16="http://schemas.microsoft.com/office/drawing/2014/main" val="3167310796"/>
                  </a:ext>
                </a:extLst>
              </a:tr>
              <a:tr h="754739">
                <a:tc>
                  <a:txBody>
                    <a:bodyPr/>
                    <a:lstStyle/>
                    <a:p>
                      <a:pPr rtl="0"/>
                      <a:r>
                        <a:rPr lang="ru-RU" sz="1400">
                          <a:effectLst/>
                        </a:rPr>
                        <a:t>5 - відстань від парти до зовнішньої стіни;</a:t>
                      </a:r>
                    </a:p>
                  </a:txBody>
                  <a:tcPr marL="52621" marR="52621" marT="52621" marB="52621">
                    <a:lnL>
                      <a:noFill/>
                    </a:lnL>
                    <a:lnR>
                      <a:noFill/>
                    </a:lnR>
                    <a:lnT>
                      <a:noFill/>
                    </a:lnT>
                    <a:lnB>
                      <a:noFill/>
                    </a:lnB>
                  </a:tcPr>
                </a:tc>
                <a:tc>
                  <a:txBody>
                    <a:bodyPr/>
                    <a:lstStyle/>
                    <a:p>
                      <a:pPr rtl="0"/>
                      <a:r>
                        <a:rPr lang="ru-RU" sz="1400" dirty="0">
                          <a:effectLst/>
                        </a:rPr>
                        <a:t>10 - відстань від останньої парти до стіни.</a:t>
                      </a:r>
                    </a:p>
                  </a:txBody>
                  <a:tcPr marL="52621" marR="52621" marT="52621" marB="52621">
                    <a:lnL>
                      <a:noFill/>
                    </a:lnL>
                    <a:lnR>
                      <a:noFill/>
                    </a:lnR>
                    <a:lnT>
                      <a:noFill/>
                    </a:lnT>
                    <a:lnB>
                      <a:noFill/>
                    </a:lnB>
                  </a:tcPr>
                </a:tc>
                <a:extLst>
                  <a:ext uri="{0D108BD9-81ED-4DB2-BD59-A6C34878D82A}">
                    <a16:rowId xmlns="" xmlns:a16="http://schemas.microsoft.com/office/drawing/2014/main" val="214346538"/>
                  </a:ext>
                </a:extLst>
              </a:tr>
            </a:tbl>
          </a:graphicData>
        </a:graphic>
      </p:graphicFrame>
    </p:spTree>
    <p:extLst>
      <p:ext uri="{BB962C8B-B14F-4D97-AF65-F5344CB8AC3E}">
        <p14:creationId xmlns:p14="http://schemas.microsoft.com/office/powerpoint/2010/main" val="41497786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68306"/>
            <a:ext cx="12192000" cy="5355312"/>
          </a:xfrm>
          <a:prstGeom prst="rect">
            <a:avLst/>
          </a:prstGeom>
        </p:spPr>
        <p:txBody>
          <a:bodyPr wrap="square">
            <a:spAutoFit/>
          </a:bodyPr>
          <a:lstStyle/>
          <a:p>
            <a:pPr algn="ctr"/>
            <a:r>
              <a:rPr lang="ru-RU" b="1" dirty="0" smtClean="0">
                <a:effectLst/>
              </a:rPr>
              <a:t>НАВЧАЛЬНА ІНСТРУКЦІЯ</a:t>
            </a:r>
          </a:p>
          <a:p>
            <a:pPr algn="ctr"/>
            <a:r>
              <a:rPr lang="ru-RU" b="1" dirty="0" smtClean="0">
                <a:effectLst/>
              </a:rPr>
              <a:t>за методикою гігієнічної оцінки учбових меблів</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Відповідно Державним стандартам (ДСТУ 11015, 11016-86) під час організації навчально-виховного процесу слід використовувати </a:t>
            </a:r>
            <a:r>
              <a:rPr lang="ru-RU" i="1" dirty="0" smtClean="0">
                <a:effectLst/>
              </a:rPr>
              <a:t>учнівські столи та стільці 6 номерів</a:t>
            </a:r>
            <a:r>
              <a:rPr lang="ru-RU" dirty="0" smtClean="0">
                <a:effectLst/>
              </a:rPr>
              <a:t>: №1 для учнів з ростом 100-115 см; №2 - 116-130 см; №3 - 131-145 см; №4 - 146-160 см; №5 - 161-175 см; №6 - понад 176 см або</a:t>
            </a:r>
            <a:r>
              <a:rPr lang="ru-RU" i="1" dirty="0" smtClean="0">
                <a:effectLst/>
              </a:rPr>
              <a:t>парти 7 номерів</a:t>
            </a:r>
            <a:r>
              <a:rPr lang="ru-RU" dirty="0" smtClean="0">
                <a:effectLst/>
              </a:rPr>
              <a:t>(ДСТУ 5994-64): №1 - для учнів з ростом 110-119 см; №2 - 120-129 см; №3 - 130-139 см; №4 - 140-149 см; №5 - 150-159 см; №6 - 160-169 см; №7 - 170-179 см</a:t>
            </a:r>
            <a:r>
              <a:rPr lang="ru-RU" i="1" dirty="0" smtClean="0">
                <a:effectLst/>
              </a:rPr>
              <a:t>або парти 5 літер</a:t>
            </a:r>
            <a:r>
              <a:rPr lang="ru-RU" dirty="0" smtClean="0">
                <a:effectLst/>
              </a:rPr>
              <a:t>(ДСТУ 11015, 11016-77): А - для учнів з ростом до 130 см; Б - 130-145 см; В - 146-160 см; Г - 161-175 см; Д - понад 175 см.</a:t>
            </a:r>
          </a:p>
          <a:p>
            <a:pPr algn="ctr"/>
            <a:r>
              <a:rPr lang="ru-RU" dirty="0" smtClean="0">
                <a:effectLst/>
              </a:rPr>
              <a:t/>
            </a:r>
            <a:br>
              <a:rPr lang="ru-RU" dirty="0" smtClean="0">
                <a:effectLst/>
              </a:rPr>
            </a:br>
            <a:endParaRPr lang="ru-RU" dirty="0" smtClean="0">
              <a:effectLst/>
            </a:endParaRPr>
          </a:p>
          <a:p>
            <a:pPr algn="just"/>
            <a:r>
              <a:rPr lang="ru-RU" dirty="0" smtClean="0">
                <a:effectLst/>
              </a:rPr>
              <a:t>Тому</a:t>
            </a:r>
            <a:r>
              <a:rPr lang="ru-RU" i="1" dirty="0" smtClean="0">
                <a:effectLst/>
              </a:rPr>
              <a:t> санітарна експертиза розстановки меблів </a:t>
            </a:r>
            <a:r>
              <a:rPr lang="ru-RU" dirty="0" smtClean="0">
                <a:effectLst/>
              </a:rPr>
              <a:t>в навчальних приміщеннях повинна передбачати аналіз наявності в кожному з них меблів не менше, ніж трьох різних номерів і адекватності їх </a:t>
            </a:r>
            <a:r>
              <a:rPr lang="ru-RU" dirty="0" err="1" smtClean="0">
                <a:effectLst/>
              </a:rPr>
              <a:t>взаєморозміщення</a:t>
            </a:r>
            <a:r>
              <a:rPr lang="ru-RU" dirty="0" smtClean="0">
                <a:effectLst/>
              </a:rPr>
              <a:t>, Характеристику відстані між рядами меблів і між меблями і бічними, передній і задній стінами приміщення, вивчення умов забезпечення правильної робочої пози і зручної посадки, основних розмірів учбових меблів (висота столу і сидіння, дистанція сидіння і спинки, </a:t>
            </a:r>
            <a:r>
              <a:rPr lang="ru-RU" dirty="0" err="1" smtClean="0">
                <a:effectLst/>
              </a:rPr>
              <a:t>диференція</a:t>
            </a:r>
            <a:r>
              <a:rPr lang="ru-RU" dirty="0" smtClean="0">
                <a:effectLst/>
              </a:rPr>
              <a:t> </a:t>
            </a:r>
            <a:r>
              <a:rPr lang="ru-RU" dirty="0" smtClean="0">
                <a:effectLst/>
              </a:rPr>
              <a:t>та ін.) (рис. 39.3, 39.4 і 39.5).</a:t>
            </a:r>
          </a:p>
          <a:p>
            <a:pPr algn="just"/>
            <a:r>
              <a:rPr lang="ru-RU" dirty="0" smtClean="0">
                <a:effectLst/>
              </a:rPr>
              <a:t>Розміри основних конструктивних елементів учбових меблів наведені в табл. 2, 3, 4, 5, 6 і 7.</a:t>
            </a:r>
            <a:endParaRPr lang="ru-RU" dirty="0">
              <a:effectLst/>
            </a:endParaRPr>
          </a:p>
        </p:txBody>
      </p:sp>
    </p:spTree>
    <p:extLst>
      <p:ext uri="{BB962C8B-B14F-4D97-AF65-F5344CB8AC3E}">
        <p14:creationId xmlns:p14="http://schemas.microsoft.com/office/powerpoint/2010/main" val="17751464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9625"/>
            <a:ext cx="12192000" cy="4401205"/>
          </a:xfrm>
          <a:prstGeom prst="rect">
            <a:avLst/>
          </a:prstGeom>
        </p:spPr>
        <p:txBody>
          <a:bodyPr wrap="square">
            <a:spAutoFit/>
          </a:bodyPr>
          <a:lstStyle/>
          <a:p>
            <a:pPr algn="ctr"/>
            <a:r>
              <a:rPr lang="ru-RU" sz="2000" b="1" dirty="0" smtClean="0">
                <a:effectLst/>
              </a:rPr>
              <a:t>НАВЧАЛЬНА ІНСТРУКЦІЯ</a:t>
            </a:r>
          </a:p>
          <a:p>
            <a:pPr algn="ctr"/>
            <a:r>
              <a:rPr lang="ru-RU" sz="2000" b="1" dirty="0" smtClean="0">
                <a:effectLst/>
              </a:rPr>
              <a:t>за методикою гігієнічної оцінки устаткування шкільних приміщень і </a:t>
            </a:r>
            <a:endParaRPr lang="ru-RU" sz="2000" dirty="0" smtClean="0">
              <a:effectLst/>
            </a:endParaRPr>
          </a:p>
          <a:p>
            <a:pPr algn="ctr"/>
            <a:r>
              <a:rPr lang="ru-RU" sz="2000" b="1" dirty="0" smtClean="0">
                <a:effectLst/>
              </a:rPr>
              <a:t>учбових меблів</a:t>
            </a:r>
            <a:endParaRPr lang="ru-RU" sz="2000" dirty="0" smtClean="0">
              <a:effectLst/>
            </a:endParaRPr>
          </a:p>
          <a:p>
            <a:pPr algn="ctr"/>
            <a:r>
              <a:rPr lang="ru-RU" sz="2000" dirty="0" smtClean="0">
                <a:effectLst/>
              </a:rPr>
              <a:t/>
            </a:r>
            <a:br>
              <a:rPr lang="ru-RU" sz="2000" dirty="0" smtClean="0">
                <a:effectLst/>
              </a:rPr>
            </a:br>
            <a:endParaRPr lang="ru-RU" sz="2000" dirty="0" smtClean="0">
              <a:effectLst/>
            </a:endParaRPr>
          </a:p>
          <a:p>
            <a:pPr algn="just"/>
            <a:r>
              <a:rPr lang="ru-RU" sz="2000" i="1" dirty="0" smtClean="0">
                <a:effectLst/>
              </a:rPr>
              <a:t>Устаткування шкільних приміщень </a:t>
            </a:r>
            <a:r>
              <a:rPr lang="ru-RU" sz="2000" dirty="0" smtClean="0">
                <a:effectLst/>
              </a:rPr>
              <a:t>має </a:t>
            </a:r>
            <a:r>
              <a:rPr lang="ru-RU" sz="2000" dirty="0" err="1" smtClean="0">
                <a:effectLst/>
              </a:rPr>
              <a:t>відповідати</a:t>
            </a:r>
            <a:r>
              <a:rPr lang="ru-RU" sz="2000" dirty="0" smtClean="0">
                <a:effectLst/>
              </a:rPr>
              <a:t> </a:t>
            </a:r>
            <a:r>
              <a:rPr lang="ru-RU" sz="2000" dirty="0" err="1" smtClean="0">
                <a:effectLst/>
              </a:rPr>
              <a:t>санітарно-гігієнічним</a:t>
            </a:r>
            <a:r>
              <a:rPr lang="ru-RU" sz="2000" dirty="0" smtClean="0">
                <a:effectLst/>
              </a:rPr>
              <a:t> </a:t>
            </a:r>
            <a:r>
              <a:rPr lang="ru-RU" sz="2000" dirty="0" err="1" smtClean="0">
                <a:effectLst/>
              </a:rPr>
              <a:t>вимогам</a:t>
            </a:r>
            <a:r>
              <a:rPr lang="ru-RU" sz="2000" dirty="0" smtClean="0">
                <a:effectLst/>
              </a:rPr>
              <a:t>, сприяти оптимальному забезпеченню педагогічного процесу та ефективному проведенню позакласної навчально-виховної роботи. Навчальні класи і кабінети повинні бути обладнані меблями згідно з вимогами чинних нормативних документів.</a:t>
            </a:r>
          </a:p>
          <a:p>
            <a:pPr algn="just"/>
            <a:r>
              <a:rPr lang="ru-RU" sz="2000" dirty="0" smtClean="0">
                <a:effectLst/>
              </a:rPr>
              <a:t>Меблі слід добирати відповідно до довжини тіла учнів. Заборонено використовувати замість стільців лави і табурети. Робоча поза для учнів вважається фізіологічною, якщо кут нахилу грудної частини тіла до поперекової частини дорівнює 145</a:t>
            </a:r>
            <a:r>
              <a:rPr lang="ru-RU" sz="2000" dirty="0" smtClean="0">
                <a:effectLst/>
                <a:latin typeface="Symbol, serif"/>
              </a:rPr>
              <a:t></a:t>
            </a:r>
            <a:r>
              <a:rPr lang="ru-RU" sz="2000" dirty="0" smtClean="0">
                <a:effectLst/>
              </a:rPr>
              <a:t>. Разом з тим цілком неприпустимої для школярів є робоча поза, при якій відстань від поверхні парти до очей не перевищує 30 см.</a:t>
            </a:r>
            <a:endParaRPr lang="ru-RU" sz="2000" dirty="0">
              <a:effectLst/>
            </a:endParaRPr>
          </a:p>
        </p:txBody>
      </p:sp>
    </p:spTree>
    <p:extLst>
      <p:ext uri="{BB962C8B-B14F-4D97-AF65-F5344CB8AC3E}">
        <p14:creationId xmlns:p14="http://schemas.microsoft.com/office/powerpoint/2010/main" val="10169780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99926" y="403760"/>
            <a:ext cx="4838891" cy="4156365"/>
          </a:xfrm>
          <a:prstGeom prst="rect">
            <a:avLst/>
          </a:prstGeom>
        </p:spPr>
      </p:pic>
      <p:sp>
        <p:nvSpPr>
          <p:cNvPr id="3" name="Прямоугольник 2"/>
          <p:cNvSpPr/>
          <p:nvPr/>
        </p:nvSpPr>
        <p:spPr>
          <a:xfrm>
            <a:off x="5672447" y="403760"/>
            <a:ext cx="6096000" cy="2031325"/>
          </a:xfrm>
          <a:prstGeom prst="rect">
            <a:avLst/>
          </a:prstGeom>
        </p:spPr>
        <p:txBody>
          <a:bodyPr>
            <a:spAutoFit/>
          </a:bodyPr>
          <a:lstStyle/>
          <a:p>
            <a:r>
              <a:rPr lang="ru-RU" b="1" i="0" dirty="0" smtClean="0">
                <a:effectLst/>
              </a:rPr>
              <a:t>Мал. 39.3 Основні розміри шкільної парти</a:t>
            </a:r>
          </a:p>
          <a:p>
            <a:r>
              <a:rPr lang="ru-RU" i="1" dirty="0" smtClean="0">
                <a:effectLst/>
              </a:rPr>
              <a:t>(1 - висота переднього краю стола; 2 - висота заднього краю стола; 3 - ширина горизонтальної частини кришки столу, 4 - ширина похилої частини кришки столу, 5 - висота сидіння; 6 - глибина сидіння; 7 - ширина сидіння; 8 - дистанція спинки ; 9 - дистанція сидіння; 10 - </a:t>
            </a:r>
            <a:r>
              <a:rPr lang="ru-RU" i="1" dirty="0" err="1" smtClean="0">
                <a:effectLst/>
              </a:rPr>
              <a:t>диференція</a:t>
            </a:r>
            <a:r>
              <a:rPr lang="ru-RU" i="1" dirty="0" smtClean="0">
                <a:effectLst/>
              </a:rPr>
              <a:t>)</a:t>
            </a:r>
            <a:endParaRPr lang="uk-UA" dirty="0">
              <a:effectLst/>
            </a:endParaRPr>
          </a:p>
        </p:txBody>
      </p:sp>
    </p:spTree>
    <p:extLst>
      <p:ext uri="{BB962C8B-B14F-4D97-AF65-F5344CB8AC3E}">
        <p14:creationId xmlns:p14="http://schemas.microsoft.com/office/powerpoint/2010/main" val="30055986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8500"/>
            <a:ext cx="12192000" cy="4247317"/>
          </a:xfrm>
          <a:prstGeom prst="rect">
            <a:avLst/>
          </a:prstGeom>
        </p:spPr>
        <p:txBody>
          <a:bodyPr wrap="square">
            <a:spAutoFit/>
          </a:bodyPr>
          <a:lstStyle/>
          <a:p>
            <a:pPr algn="just"/>
            <a:r>
              <a:rPr lang="ru-RU" b="0" dirty="0" smtClean="0">
                <a:effectLst/>
              </a:rPr>
              <a:t>До числа </a:t>
            </a:r>
            <a:r>
              <a:rPr lang="ru-RU" b="0" i="1" dirty="0" smtClean="0">
                <a:effectLst/>
              </a:rPr>
              <a:t>основних розмірів учбових меблів, яка використовується в ході проведення їх гігієнічної оцінки</a:t>
            </a:r>
            <a:r>
              <a:rPr lang="ru-RU" b="0" dirty="0" smtClean="0">
                <a:effectLst/>
              </a:rPr>
              <a:t>, Відносять наступні (рис. 39.3):</a:t>
            </a:r>
            <a:endParaRPr lang="ru-RU" dirty="0" smtClean="0">
              <a:effectLst/>
            </a:endParaRPr>
          </a:p>
          <a:p>
            <a:pPr algn="just">
              <a:buFont typeface="Arial" panose="020B0604020202020204" pitchFamily="34" charset="0"/>
              <a:buChar char="•"/>
            </a:pPr>
            <a:r>
              <a:rPr lang="ru-RU" b="0" i="1" dirty="0" smtClean="0">
                <a:effectLst/>
              </a:rPr>
              <a:t>висота заднього краю стола</a:t>
            </a:r>
            <a:r>
              <a:rPr lang="ru-RU" b="0" dirty="0" smtClean="0">
                <a:effectLst/>
              </a:rPr>
              <a:t>, Є відстанню від заднього краю стола до підлоги;</a:t>
            </a:r>
            <a:endParaRPr lang="ru-RU" dirty="0" smtClean="0">
              <a:effectLst/>
            </a:endParaRPr>
          </a:p>
          <a:p>
            <a:pPr algn="just">
              <a:buFont typeface="Arial" panose="020B0604020202020204" pitchFamily="34" charset="0"/>
              <a:buChar char="•"/>
            </a:pPr>
            <a:r>
              <a:rPr lang="ru-RU" b="0" i="1" dirty="0" smtClean="0">
                <a:effectLst/>
              </a:rPr>
              <a:t>висота сидіння</a:t>
            </a:r>
            <a:r>
              <a:rPr lang="ru-RU" b="0" dirty="0" smtClean="0">
                <a:effectLst/>
              </a:rPr>
              <a:t>, Яку від переднього краю сидіння до підлоги, вона повинна відповідати довжині гомілки разом із стопою і додаванням 1,5-2 см на висоту підошви, забезпечує згинання ніг в тазостегновому і колінному суглобах під прямим кутом, а також адекватний упор стопи в підлогу або підставку;</a:t>
            </a:r>
            <a:endParaRPr lang="ru-RU" dirty="0" smtClean="0">
              <a:effectLst/>
            </a:endParaRPr>
          </a:p>
          <a:p>
            <a:pPr algn="just">
              <a:buFont typeface="Arial" panose="020B0604020202020204" pitchFamily="34" charset="0"/>
              <a:buChar char="•"/>
            </a:pPr>
            <a:r>
              <a:rPr lang="ru-RU" i="1" dirty="0" smtClean="0">
                <a:effectLst/>
              </a:rPr>
              <a:t>дистанція сидіння</a:t>
            </a:r>
            <a:r>
              <a:rPr lang="ru-RU" dirty="0" smtClean="0">
                <a:effectLst/>
              </a:rPr>
              <a:t>, Являє собою відстань в горизонтальній площині від переднього краю сидіння до проекції на площину сидіння заднього краю кришки столу і може бути </a:t>
            </a:r>
            <a:r>
              <a:rPr lang="ru-RU" i="1" dirty="0" smtClean="0">
                <a:effectLst/>
              </a:rPr>
              <a:t>нульовий</a:t>
            </a:r>
            <a:r>
              <a:rPr lang="ru-RU" dirty="0" smtClean="0">
                <a:effectLst/>
              </a:rPr>
              <a:t>, Якщо біля столу і стільця розташовані на одній вертикалі, </a:t>
            </a:r>
            <a:r>
              <a:rPr lang="ru-RU" i="1" dirty="0" smtClean="0">
                <a:effectLst/>
              </a:rPr>
              <a:t>позитивної</a:t>
            </a:r>
            <a:r>
              <a:rPr lang="ru-RU" dirty="0" smtClean="0">
                <a:effectLst/>
              </a:rPr>
              <a:t>, Якщо біля сидіння не досягає опущеної від заднього краю стола вертикалі і </a:t>
            </a:r>
            <a:r>
              <a:rPr lang="ru-RU" i="1" dirty="0" smtClean="0">
                <a:effectLst/>
              </a:rPr>
              <a:t>негативною</a:t>
            </a:r>
            <a:r>
              <a:rPr lang="ru-RU" dirty="0" smtClean="0">
                <a:effectLst/>
              </a:rPr>
              <a:t>, Якщо опущена вертикаль потрапляє на площину сидіння. Якщо під час навчального процесу учень працює сидячи (лист, читання тощо) оптимальної вважають негативну дистанцію, що становить 3-5 см</a:t>
            </a:r>
            <a:r>
              <a:rPr lang="ru-RU" i="1" dirty="0" smtClean="0">
                <a:effectLst/>
              </a:rPr>
              <a:t>, </a:t>
            </a:r>
            <a:r>
              <a:rPr lang="ru-RU" dirty="0" smtClean="0">
                <a:effectLst/>
              </a:rPr>
              <a:t>в разі роботи стоячи (відповідь на питання вчителів тощо) як оптимальну визначають позитивну дистанцію сидіння (рис. 39.4);</a:t>
            </a:r>
            <a:endParaRPr lang="ru-RU" dirty="0">
              <a:effectLst/>
            </a:endParaRPr>
          </a:p>
        </p:txBody>
      </p:sp>
    </p:spTree>
    <p:extLst>
      <p:ext uri="{BB962C8B-B14F-4D97-AF65-F5344CB8AC3E}">
        <p14:creationId xmlns:p14="http://schemas.microsoft.com/office/powerpoint/2010/main" val="22662933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145729" y="425605"/>
            <a:ext cx="8039874" cy="3908888"/>
          </a:xfrm>
          <a:prstGeom prst="rect">
            <a:avLst/>
          </a:prstGeom>
        </p:spPr>
      </p:pic>
      <p:sp>
        <p:nvSpPr>
          <p:cNvPr id="3" name="Прямоугольник 2"/>
          <p:cNvSpPr/>
          <p:nvPr/>
        </p:nvSpPr>
        <p:spPr>
          <a:xfrm>
            <a:off x="3117666" y="4799104"/>
            <a:ext cx="6096000" cy="923330"/>
          </a:xfrm>
          <a:prstGeom prst="rect">
            <a:avLst/>
          </a:prstGeom>
        </p:spPr>
        <p:txBody>
          <a:bodyPr>
            <a:spAutoFit/>
          </a:bodyPr>
          <a:lstStyle/>
          <a:p>
            <a:pPr algn="ctr"/>
            <a:r>
              <a:rPr lang="ru-RU" dirty="0" smtClean="0">
                <a:effectLst/>
              </a:rPr>
              <a:t>Мал. 39.4. Різні варіанти дистанції сидіння</a:t>
            </a:r>
          </a:p>
          <a:p>
            <a:pPr algn="ctr"/>
            <a:r>
              <a:rPr lang="ru-RU" i="1" dirty="0" smtClean="0">
                <a:effectLst/>
              </a:rPr>
              <a:t>(А - негативна; Б - нульова; В - позитивна)</a:t>
            </a:r>
            <a:endParaRPr lang="ru-RU" dirty="0">
              <a:effectLst/>
            </a:endParaRPr>
          </a:p>
        </p:txBody>
      </p:sp>
    </p:spTree>
    <p:extLst>
      <p:ext uri="{BB962C8B-B14F-4D97-AF65-F5344CB8AC3E}">
        <p14:creationId xmlns:p14="http://schemas.microsoft.com/office/powerpoint/2010/main" val="4365304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35846"/>
            <a:ext cx="12192000" cy="3785652"/>
          </a:xfrm>
          <a:prstGeom prst="rect">
            <a:avLst/>
          </a:prstGeom>
        </p:spPr>
        <p:txBody>
          <a:bodyPr wrap="square">
            <a:spAutoFit/>
          </a:bodyPr>
          <a:lstStyle/>
          <a:p>
            <a:pPr algn="ctr"/>
            <a:r>
              <a:rPr lang="ru-RU" sz="2000" dirty="0" smtClean="0">
                <a:effectLst/>
              </a:rPr>
              <a:t/>
            </a:r>
            <a:br>
              <a:rPr lang="ru-RU" sz="2000" dirty="0" smtClean="0">
                <a:effectLst/>
              </a:rPr>
            </a:br>
            <a:endParaRPr lang="ru-RU" sz="2000" dirty="0" smtClean="0">
              <a:effectLst/>
            </a:endParaRPr>
          </a:p>
          <a:p>
            <a:pPr algn="just">
              <a:buFont typeface="Arial" panose="020B0604020202020204" pitchFamily="34" charset="0"/>
              <a:buChar char="•"/>
            </a:pPr>
            <a:r>
              <a:rPr lang="ru-RU" sz="2000" i="1" dirty="0" smtClean="0">
                <a:effectLst/>
              </a:rPr>
              <a:t>дистанція спинки, </a:t>
            </a:r>
            <a:r>
              <a:rPr lang="ru-RU" sz="2000" dirty="0" smtClean="0">
                <a:effectLst/>
              </a:rPr>
              <a:t>являє собою відстань від заднього краю кришки столу до спинки стільця, яка повинна перевищувати передньозадній розмір грудної клітки школяра на ширину дитячої долоні; </a:t>
            </a:r>
          </a:p>
          <a:p>
            <a:pPr algn="just">
              <a:buFont typeface="Arial" panose="020B0604020202020204" pitchFamily="34" charset="0"/>
              <a:buChar char="•"/>
            </a:pPr>
            <a:r>
              <a:rPr lang="ru-RU" sz="2000" b="0" i="1" dirty="0" err="1" smtClean="0">
                <a:effectLst/>
              </a:rPr>
              <a:t>диференція</a:t>
            </a:r>
            <a:r>
              <a:rPr lang="ru-RU" sz="2000" b="0" i="1" dirty="0" smtClean="0">
                <a:effectLst/>
              </a:rPr>
              <a:t>, </a:t>
            </a:r>
            <a:r>
              <a:rPr lang="ru-RU" sz="2000" b="0" dirty="0" smtClean="0">
                <a:effectLst/>
              </a:rPr>
              <a:t>це відстань у вертикальній площині від заднього краю кришки столу до площини сидіння, яка повинна дорівнювати відстані від сидіння до ліктя вільно опущеної руки з додаванням 5-6 см і забезпечувати вільне розташування рук на столі. </a:t>
            </a:r>
            <a:r>
              <a:rPr lang="ru-RU" sz="2000" b="0" dirty="0" err="1" smtClean="0">
                <a:effectLst/>
              </a:rPr>
              <a:t>суттєве</a:t>
            </a:r>
            <a:r>
              <a:rPr lang="ru-RU" sz="2000" b="0" dirty="0" smtClean="0">
                <a:effectLst/>
              </a:rPr>
              <a:t> </a:t>
            </a:r>
            <a:r>
              <a:rPr lang="ru-RU" sz="2000" b="0" dirty="0" err="1" smtClean="0">
                <a:effectLst/>
              </a:rPr>
              <a:t>зменшення</a:t>
            </a:r>
            <a:r>
              <a:rPr lang="ru-RU" sz="2000" b="0" dirty="0" smtClean="0">
                <a:effectLst/>
              </a:rPr>
              <a:t> </a:t>
            </a:r>
            <a:r>
              <a:rPr lang="ru-RU" sz="2000" b="0" dirty="0" err="1" smtClean="0">
                <a:effectLst/>
              </a:rPr>
              <a:t>диференції</a:t>
            </a:r>
            <a:r>
              <a:rPr lang="ru-RU" sz="2000" b="0" dirty="0" smtClean="0">
                <a:effectLst/>
              </a:rPr>
              <a:t> </a:t>
            </a:r>
            <a:r>
              <a:rPr lang="ru-RU" sz="2000" b="0" dirty="0" err="1" smtClean="0">
                <a:effectLst/>
              </a:rPr>
              <a:t>примушує</a:t>
            </a:r>
            <a:r>
              <a:rPr lang="ru-RU" sz="2000" b="0" dirty="0" smtClean="0">
                <a:effectLst/>
              </a:rPr>
              <a:t> </a:t>
            </a:r>
            <a:r>
              <a:rPr lang="ru-RU" sz="2000" b="0" dirty="0" smtClean="0">
                <a:effectLst/>
              </a:rPr>
              <a:t>учня сильно нахилятися вперед і спиратися на стіл, що призводить до стиснення органів грудної клітини та черевної порожнини, опускання правого плеча і виникнення лівостороннього сколіозу. А </a:t>
            </a:r>
            <a:r>
              <a:rPr lang="ru-RU" sz="2000" b="0" dirty="0" smtClean="0">
                <a:effectLst/>
              </a:rPr>
              <a:t>– </a:t>
            </a:r>
            <a:r>
              <a:rPr lang="ru-RU" sz="2000" b="0" dirty="0" err="1" smtClean="0">
                <a:effectLst/>
              </a:rPr>
              <a:t>збільшення</a:t>
            </a:r>
            <a:r>
              <a:rPr lang="ru-RU" sz="2000" b="0" dirty="0" smtClean="0">
                <a:effectLst/>
              </a:rPr>
              <a:t> </a:t>
            </a:r>
            <a:r>
              <a:rPr lang="ru-RU" sz="2000" b="0" dirty="0" err="1" smtClean="0">
                <a:effectLst/>
              </a:rPr>
              <a:t>диференції</a:t>
            </a:r>
            <a:r>
              <a:rPr lang="ru-RU" sz="2000" b="0" dirty="0" smtClean="0">
                <a:effectLst/>
              </a:rPr>
              <a:t> </a:t>
            </a:r>
            <a:r>
              <a:rPr lang="ru-RU" sz="2000" b="0" dirty="0" smtClean="0">
                <a:effectLst/>
              </a:rPr>
              <a:t>зумовлює підняття правого плеча і виникнення правостороннього сколіозу (рис. 39.5);</a:t>
            </a:r>
            <a:endParaRPr lang="ru-RU" sz="2000" dirty="0">
              <a:effectLst/>
            </a:endParaRPr>
          </a:p>
        </p:txBody>
      </p:sp>
    </p:spTree>
    <p:extLst>
      <p:ext uri="{BB962C8B-B14F-4D97-AF65-F5344CB8AC3E}">
        <p14:creationId xmlns:p14="http://schemas.microsoft.com/office/powerpoint/2010/main" val="27369357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703769" y="518868"/>
            <a:ext cx="6642111" cy="3534741"/>
          </a:xfrm>
          <a:prstGeom prst="rect">
            <a:avLst/>
          </a:prstGeom>
        </p:spPr>
      </p:pic>
      <p:sp>
        <p:nvSpPr>
          <p:cNvPr id="3" name="Прямоугольник 2"/>
          <p:cNvSpPr/>
          <p:nvPr/>
        </p:nvSpPr>
        <p:spPr>
          <a:xfrm>
            <a:off x="2976824" y="4455756"/>
            <a:ext cx="6096000" cy="1200329"/>
          </a:xfrm>
          <a:prstGeom prst="rect">
            <a:avLst/>
          </a:prstGeom>
        </p:spPr>
        <p:txBody>
          <a:bodyPr>
            <a:spAutoFit/>
          </a:bodyPr>
          <a:lstStyle/>
          <a:p>
            <a:pPr algn="ctr"/>
            <a:r>
              <a:rPr lang="ru-RU" dirty="0" smtClean="0">
                <a:effectLst/>
              </a:rPr>
              <a:t>Мал. 39.5 Положення тіла при малому (а) і великому (б) </a:t>
            </a:r>
            <a:r>
              <a:rPr lang="ru-RU" dirty="0" err="1" smtClean="0">
                <a:effectLst/>
              </a:rPr>
              <a:t>розмірі</a:t>
            </a:r>
            <a:r>
              <a:rPr lang="ru-RU" dirty="0" smtClean="0">
                <a:effectLst/>
              </a:rPr>
              <a:t> </a:t>
            </a:r>
            <a:r>
              <a:rPr lang="ru-RU" dirty="0" err="1" smtClean="0">
                <a:effectLst/>
              </a:rPr>
              <a:t>диференції</a:t>
            </a:r>
            <a:endParaRPr lang="ru-RU" dirty="0" smtClean="0">
              <a:effectLst/>
            </a:endParaRPr>
          </a:p>
          <a:p>
            <a:pPr algn="ctr"/>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3698200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5909310"/>
          </a:xfrm>
          <a:prstGeom prst="rect">
            <a:avLst/>
          </a:prstGeom>
        </p:spPr>
        <p:txBody>
          <a:bodyPr wrap="square">
            <a:spAutoFit/>
          </a:bodyPr>
          <a:lstStyle/>
          <a:p>
            <a:pPr algn="ctr"/>
            <a:r>
              <a:rPr lang="ru-RU" smtClean="0">
                <a:effectLst/>
              </a:rPr>
              <a:t/>
            </a:r>
            <a:br>
              <a:rPr lang="ru-RU" smtClean="0">
                <a:effectLst/>
              </a:rPr>
            </a:br>
            <a:endParaRPr lang="ru-RU" smtClean="0">
              <a:effectLst/>
            </a:endParaRPr>
          </a:p>
          <a:p>
            <a:pPr algn="just">
              <a:buFont typeface="Arial" panose="020B0604020202020204" pitchFamily="34" charset="0"/>
              <a:buChar char="•"/>
            </a:pPr>
            <a:r>
              <a:rPr lang="ru-RU" b="0" i="1" dirty="0" smtClean="0">
                <a:effectLst/>
              </a:rPr>
              <a:t>глибина сидіння, </a:t>
            </a:r>
            <a:r>
              <a:rPr lang="ru-RU" b="0" dirty="0" smtClean="0">
                <a:effectLst/>
              </a:rPr>
              <a:t>це передньозадній розмір сидіння, який повинен становити від 2/3 до 3/4 довжини стегна;</a:t>
            </a:r>
            <a:endParaRPr lang="ru-RU" dirty="0" smtClean="0">
              <a:effectLst/>
            </a:endParaRPr>
          </a:p>
          <a:p>
            <a:pPr algn="just">
              <a:buFont typeface="Arial" panose="020B0604020202020204" pitchFamily="34" charset="0"/>
              <a:buChar char="•"/>
            </a:pPr>
            <a:r>
              <a:rPr lang="ru-RU" b="0" i="1" dirty="0" smtClean="0">
                <a:effectLst/>
              </a:rPr>
              <a:t>висота спинки, </a:t>
            </a:r>
            <a:r>
              <a:rPr lang="ru-RU" b="0" dirty="0" smtClean="0">
                <a:effectLst/>
              </a:rPr>
              <a:t>повинна досягати рівня поперекового відділу хребта і забезпечувати підтримку грудного відділу хребта;</a:t>
            </a:r>
            <a:endParaRPr lang="ru-RU" dirty="0" smtClean="0">
              <a:effectLst/>
            </a:endParaRPr>
          </a:p>
          <a:p>
            <a:pPr algn="just">
              <a:buFont typeface="Arial" panose="020B0604020202020204" pitchFamily="34" charset="0"/>
              <a:buChar char="•"/>
            </a:pPr>
            <a:r>
              <a:rPr lang="ru-RU" i="1" dirty="0" smtClean="0">
                <a:effectLst/>
              </a:rPr>
              <a:t>кут нахилу кришки столу, </a:t>
            </a:r>
            <a:r>
              <a:rPr lang="ru-RU" dirty="0" smtClean="0">
                <a:effectLst/>
              </a:rPr>
              <a:t>повинен дорівнювати 15 </a:t>
            </a:r>
            <a:r>
              <a:rPr lang="ru-RU" dirty="0" smtClean="0">
                <a:effectLst/>
                <a:latin typeface="Symbol, serif"/>
              </a:rPr>
              <a:t></a:t>
            </a:r>
            <a:r>
              <a:rPr lang="ru-RU" dirty="0" smtClean="0">
                <a:effectLst/>
              </a:rPr>
              <a:t>і, на цій підставі, дозволяти учневі утримувати книжку або зошит на оптимальній відстані (30-35 см) від очей під найбільшим кутом при найменшому нахилі голови, забезпечуючи постійну акомодацію і запобігаючи виникненню міопії;</a:t>
            </a:r>
          </a:p>
          <a:p>
            <a:pPr algn="just">
              <a:buFont typeface="Arial" panose="020B0604020202020204" pitchFamily="34" charset="0"/>
              <a:buChar char="•"/>
            </a:pPr>
            <a:r>
              <a:rPr lang="ru-RU" i="1" dirty="0" smtClean="0">
                <a:effectLst/>
              </a:rPr>
              <a:t>рельєф сидіння, </a:t>
            </a:r>
            <a:r>
              <a:rPr lang="ru-RU" dirty="0" smtClean="0">
                <a:effectLst/>
              </a:rPr>
              <a:t>повинен відповідати формі стегна і сідниць і мати невеликий нахил назад, який дає учневі можливість не сповзати вперед під час виконання основної навчальної діяльності в положенні сидячи.</a:t>
            </a:r>
          </a:p>
          <a:p>
            <a:pPr algn="just"/>
            <a:r>
              <a:rPr lang="ru-RU" dirty="0" smtClean="0">
                <a:effectLst/>
              </a:rPr>
              <a:t>Для забезпечення учнів шкільними меблями відповідно до довжини тіла, і, отже, на підставі розподілу їх за певними ростовим групам, розроблено </a:t>
            </a:r>
            <a:r>
              <a:rPr lang="ru-RU" i="1" dirty="0" smtClean="0">
                <a:effectLst/>
              </a:rPr>
              <a:t>6 спеціальних розмірів шкільних меблів (</a:t>
            </a:r>
            <a:r>
              <a:rPr lang="ru-RU" i="1" dirty="0" err="1" smtClean="0">
                <a:effectLst/>
              </a:rPr>
              <a:t>ДСанПіН</a:t>
            </a:r>
            <a:r>
              <a:rPr lang="ru-RU" i="1" dirty="0" smtClean="0">
                <a:effectLst/>
              </a:rPr>
              <a:t>5.5.2.008-01, ДСТУ 5994-93, 11015-93, 11016-93): №1 для учнів з довжиною тіла 100-115 см; №2 - для учнів з довжиною тіла 116-130 см; №3 - для учнів з довжиною тіла 131-145 см; №4 - для учнів з довжиною тіла 146-160 см; №5 - для учнів з довжиною тіла 161-175 см; №6 - для учнів з довжиною тіла понад 176 см.</a:t>
            </a:r>
            <a:endParaRPr lang="ru-RU" dirty="0" smtClean="0">
              <a:effectLst/>
            </a:endParaRPr>
          </a:p>
          <a:p>
            <a:pPr algn="just"/>
            <a:r>
              <a:rPr lang="ru-RU" dirty="0" smtClean="0">
                <a:effectLst/>
              </a:rPr>
              <a:t>Розміри </a:t>
            </a:r>
            <a:r>
              <a:rPr lang="ru-RU" i="1" dirty="0" smtClean="0">
                <a:effectLst/>
              </a:rPr>
              <a:t>основних конструктивних елементів учбових меблів </a:t>
            </a:r>
            <a:r>
              <a:rPr lang="ru-RU" dirty="0" smtClean="0">
                <a:effectLst/>
              </a:rPr>
              <a:t>і особливості їх вимірювання наведені в таблиці 3.</a:t>
            </a:r>
            <a:endParaRPr lang="ru-RU" dirty="0">
              <a:effectLst/>
            </a:endParaRPr>
          </a:p>
        </p:txBody>
      </p:sp>
    </p:spTree>
    <p:extLst>
      <p:ext uri="{BB962C8B-B14F-4D97-AF65-F5344CB8AC3E}">
        <p14:creationId xmlns:p14="http://schemas.microsoft.com/office/powerpoint/2010/main" val="42862565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093297195"/>
              </p:ext>
            </p:extLst>
          </p:nvPr>
        </p:nvGraphicFramePr>
        <p:xfrm>
          <a:off x="2409503" y="1123208"/>
          <a:ext cx="7696398" cy="3481322"/>
        </p:xfrm>
        <a:graphic>
          <a:graphicData uri="http://schemas.openxmlformats.org/drawingml/2006/table">
            <a:tbl>
              <a:tblPr/>
              <a:tblGrid>
                <a:gridCol w="1946508">
                  <a:extLst>
                    <a:ext uri="{9D8B030D-6E8A-4147-A177-3AD203B41FA5}">
                      <a16:colId xmlns="" xmlns:a16="http://schemas.microsoft.com/office/drawing/2014/main" val="3804294305"/>
                    </a:ext>
                  </a:extLst>
                </a:gridCol>
                <a:gridCol w="1908093">
                  <a:extLst>
                    <a:ext uri="{9D8B030D-6E8A-4147-A177-3AD203B41FA5}">
                      <a16:colId xmlns="" xmlns:a16="http://schemas.microsoft.com/office/drawing/2014/main" val="3942911119"/>
                    </a:ext>
                  </a:extLst>
                </a:gridCol>
                <a:gridCol w="1984928">
                  <a:extLst>
                    <a:ext uri="{9D8B030D-6E8A-4147-A177-3AD203B41FA5}">
                      <a16:colId xmlns="" xmlns:a16="http://schemas.microsoft.com/office/drawing/2014/main" val="4125339189"/>
                    </a:ext>
                  </a:extLst>
                </a:gridCol>
                <a:gridCol w="1856869">
                  <a:extLst>
                    <a:ext uri="{9D8B030D-6E8A-4147-A177-3AD203B41FA5}">
                      <a16:colId xmlns="" xmlns:a16="http://schemas.microsoft.com/office/drawing/2014/main" val="2193415856"/>
                    </a:ext>
                  </a:extLst>
                </a:gridCol>
              </a:tblGrid>
              <a:tr h="1190028">
                <a:tc>
                  <a:txBody>
                    <a:bodyPr/>
                    <a:lstStyle/>
                    <a:p>
                      <a:pPr algn="ctr" rtl="0"/>
                      <a:r>
                        <a:rPr lang="ru-RU" sz="1800" b="1">
                          <a:effectLst/>
                        </a:rPr>
                        <a:t>номер столу</a:t>
                      </a:r>
                      <a:endParaRPr lang="ru-RU" sz="1800">
                        <a:effectLst/>
                      </a:endParaRPr>
                    </a:p>
                  </a:txBody>
                  <a:tcPr marL="52723" marR="52723" marT="52723" marB="52723" anchor="ctr">
                    <a:lnL>
                      <a:noFill/>
                    </a:lnL>
                    <a:lnR>
                      <a:noFill/>
                    </a:lnR>
                    <a:lnT>
                      <a:noFill/>
                    </a:lnT>
                    <a:lnB>
                      <a:noFill/>
                    </a:lnB>
                  </a:tcPr>
                </a:tc>
                <a:tc>
                  <a:txBody>
                    <a:bodyPr/>
                    <a:lstStyle/>
                    <a:p>
                      <a:pPr algn="ctr" rtl="0"/>
                      <a:r>
                        <a:rPr lang="ru-RU" sz="1800" b="1" dirty="0">
                          <a:effectLst/>
                        </a:rPr>
                        <a:t>Ростова група, см</a:t>
                      </a:r>
                      <a:endParaRPr lang="ru-RU" sz="1800" dirty="0">
                        <a:effectLst/>
                      </a:endParaRPr>
                    </a:p>
                  </a:txBody>
                  <a:tcPr marL="52723" marR="52723" marT="52723" marB="52723" anchor="ctr">
                    <a:lnL>
                      <a:noFill/>
                    </a:lnL>
                    <a:lnR>
                      <a:noFill/>
                    </a:lnR>
                    <a:lnT>
                      <a:noFill/>
                    </a:lnT>
                    <a:lnB>
                      <a:noFill/>
                    </a:lnB>
                  </a:tcPr>
                </a:tc>
                <a:tc>
                  <a:txBody>
                    <a:bodyPr/>
                    <a:lstStyle/>
                    <a:p>
                      <a:pPr algn="ctr" rtl="0"/>
                      <a:r>
                        <a:rPr lang="ru-RU" sz="1800" b="1" dirty="0">
                          <a:effectLst/>
                        </a:rPr>
                        <a:t>Висота заднього краю столу над підлогою, мм</a:t>
                      </a:r>
                      <a:endParaRPr lang="ru-RU" sz="1800" dirty="0">
                        <a:effectLst/>
                      </a:endParaRPr>
                    </a:p>
                  </a:txBody>
                  <a:tcPr marL="52723" marR="52723" marT="52723" marB="52723" anchor="ctr">
                    <a:lnL>
                      <a:noFill/>
                    </a:lnL>
                    <a:lnR>
                      <a:noFill/>
                    </a:lnR>
                    <a:lnT>
                      <a:noFill/>
                    </a:lnT>
                    <a:lnB>
                      <a:noFill/>
                    </a:lnB>
                  </a:tcPr>
                </a:tc>
                <a:tc>
                  <a:txBody>
                    <a:bodyPr/>
                    <a:lstStyle/>
                    <a:p>
                      <a:pPr algn="ctr" rtl="0"/>
                      <a:r>
                        <a:rPr lang="ru-RU" sz="1800" b="1" dirty="0">
                          <a:effectLst/>
                        </a:rPr>
                        <a:t>Висота сидіння над підлогою, мм</a:t>
                      </a:r>
                      <a:endParaRPr lang="ru-RU" sz="1800" dirty="0">
                        <a:effectLst/>
                      </a:endParaRPr>
                    </a:p>
                  </a:txBody>
                  <a:tcPr marL="52723" marR="52723" marT="52723" marB="52723" anchor="ctr">
                    <a:lnL>
                      <a:noFill/>
                    </a:lnL>
                    <a:lnR>
                      <a:noFill/>
                    </a:lnR>
                    <a:lnT>
                      <a:noFill/>
                    </a:lnT>
                    <a:lnB>
                      <a:noFill/>
                    </a:lnB>
                  </a:tcPr>
                </a:tc>
                <a:extLst>
                  <a:ext uri="{0D108BD9-81ED-4DB2-BD59-A6C34878D82A}">
                    <a16:rowId xmlns="" xmlns:a16="http://schemas.microsoft.com/office/drawing/2014/main" val="2870100196"/>
                  </a:ext>
                </a:extLst>
              </a:tr>
              <a:tr h="322362">
                <a:tc>
                  <a:txBody>
                    <a:bodyPr/>
                    <a:lstStyle/>
                    <a:p>
                      <a:pPr algn="ctr" rtl="0"/>
                      <a:r>
                        <a:rPr lang="ru-RU" sz="1800">
                          <a:effectLst/>
                        </a:rPr>
                        <a:t>1</a:t>
                      </a:r>
                    </a:p>
                  </a:txBody>
                  <a:tcPr marL="52723" marR="52723" marT="52723" marB="52723">
                    <a:lnL>
                      <a:noFill/>
                    </a:lnL>
                    <a:lnR>
                      <a:noFill/>
                    </a:lnR>
                    <a:lnT>
                      <a:noFill/>
                    </a:lnT>
                    <a:lnB>
                      <a:noFill/>
                    </a:lnB>
                  </a:tcPr>
                </a:tc>
                <a:tc>
                  <a:txBody>
                    <a:bodyPr/>
                    <a:lstStyle/>
                    <a:p>
                      <a:pPr algn="ctr" rtl="0"/>
                      <a:r>
                        <a:rPr lang="ru-RU" sz="1800" dirty="0">
                          <a:effectLst/>
                        </a:rPr>
                        <a:t>до 115</a:t>
                      </a:r>
                    </a:p>
                  </a:txBody>
                  <a:tcPr marL="52723" marR="52723" marT="52723" marB="52723">
                    <a:lnL>
                      <a:noFill/>
                    </a:lnL>
                    <a:lnR>
                      <a:noFill/>
                    </a:lnR>
                    <a:lnT>
                      <a:noFill/>
                    </a:lnT>
                    <a:lnB>
                      <a:noFill/>
                    </a:lnB>
                  </a:tcPr>
                </a:tc>
                <a:tc>
                  <a:txBody>
                    <a:bodyPr/>
                    <a:lstStyle/>
                    <a:p>
                      <a:pPr algn="ctr" rtl="0"/>
                      <a:r>
                        <a:rPr lang="ru-RU" sz="1800">
                          <a:effectLst/>
                        </a:rPr>
                        <a:t>460</a:t>
                      </a:r>
                    </a:p>
                  </a:txBody>
                  <a:tcPr marL="52723" marR="52723" marT="52723" marB="52723">
                    <a:lnL>
                      <a:noFill/>
                    </a:lnL>
                    <a:lnR>
                      <a:noFill/>
                    </a:lnR>
                    <a:lnT>
                      <a:noFill/>
                    </a:lnT>
                    <a:lnB>
                      <a:noFill/>
                    </a:lnB>
                  </a:tcPr>
                </a:tc>
                <a:tc>
                  <a:txBody>
                    <a:bodyPr/>
                    <a:lstStyle/>
                    <a:p>
                      <a:pPr algn="ctr" rtl="0"/>
                      <a:r>
                        <a:rPr lang="ru-RU" sz="1800">
                          <a:effectLst/>
                        </a:rPr>
                        <a:t>260</a:t>
                      </a:r>
                    </a:p>
                  </a:txBody>
                  <a:tcPr marL="52723" marR="52723" marT="52723" marB="52723">
                    <a:lnL>
                      <a:noFill/>
                    </a:lnL>
                    <a:lnR>
                      <a:noFill/>
                    </a:lnR>
                    <a:lnT>
                      <a:noFill/>
                    </a:lnT>
                    <a:lnB>
                      <a:noFill/>
                    </a:lnB>
                  </a:tcPr>
                </a:tc>
                <a:extLst>
                  <a:ext uri="{0D108BD9-81ED-4DB2-BD59-A6C34878D82A}">
                    <a16:rowId xmlns="" xmlns:a16="http://schemas.microsoft.com/office/drawing/2014/main" val="828284985"/>
                  </a:ext>
                </a:extLst>
              </a:tr>
              <a:tr h="322362">
                <a:tc>
                  <a:txBody>
                    <a:bodyPr/>
                    <a:lstStyle/>
                    <a:p>
                      <a:pPr algn="ctr" rtl="0"/>
                      <a:r>
                        <a:rPr lang="ru-RU" sz="1800">
                          <a:effectLst/>
                        </a:rPr>
                        <a:t>2</a:t>
                      </a:r>
                    </a:p>
                  </a:txBody>
                  <a:tcPr marL="52723" marR="52723" marT="52723" marB="52723">
                    <a:lnL>
                      <a:noFill/>
                    </a:lnL>
                    <a:lnR>
                      <a:noFill/>
                    </a:lnR>
                    <a:lnT>
                      <a:noFill/>
                    </a:lnT>
                    <a:lnB>
                      <a:noFill/>
                    </a:lnB>
                  </a:tcPr>
                </a:tc>
                <a:tc>
                  <a:txBody>
                    <a:bodyPr/>
                    <a:lstStyle/>
                    <a:p>
                      <a:pPr algn="ctr" rtl="0"/>
                      <a:r>
                        <a:rPr lang="ru-RU" sz="1800">
                          <a:effectLst/>
                        </a:rPr>
                        <a:t>116-130</a:t>
                      </a:r>
                    </a:p>
                  </a:txBody>
                  <a:tcPr marL="52723" marR="52723" marT="52723" marB="52723">
                    <a:lnL>
                      <a:noFill/>
                    </a:lnL>
                    <a:lnR>
                      <a:noFill/>
                    </a:lnR>
                    <a:lnT>
                      <a:noFill/>
                    </a:lnT>
                    <a:lnB>
                      <a:noFill/>
                    </a:lnB>
                  </a:tcPr>
                </a:tc>
                <a:tc>
                  <a:txBody>
                    <a:bodyPr/>
                    <a:lstStyle/>
                    <a:p>
                      <a:pPr algn="ctr" rtl="0"/>
                      <a:r>
                        <a:rPr lang="ru-RU" sz="1800">
                          <a:effectLst/>
                        </a:rPr>
                        <a:t>520</a:t>
                      </a:r>
                    </a:p>
                  </a:txBody>
                  <a:tcPr marL="52723" marR="52723" marT="52723" marB="52723">
                    <a:lnL>
                      <a:noFill/>
                    </a:lnL>
                    <a:lnR>
                      <a:noFill/>
                    </a:lnR>
                    <a:lnT>
                      <a:noFill/>
                    </a:lnT>
                    <a:lnB>
                      <a:noFill/>
                    </a:lnB>
                  </a:tcPr>
                </a:tc>
                <a:tc>
                  <a:txBody>
                    <a:bodyPr/>
                    <a:lstStyle/>
                    <a:p>
                      <a:pPr algn="ctr" rtl="0"/>
                      <a:r>
                        <a:rPr lang="ru-RU" sz="1800">
                          <a:effectLst/>
                        </a:rPr>
                        <a:t>300</a:t>
                      </a:r>
                    </a:p>
                  </a:txBody>
                  <a:tcPr marL="52723" marR="52723" marT="52723" marB="52723">
                    <a:lnL>
                      <a:noFill/>
                    </a:lnL>
                    <a:lnR>
                      <a:noFill/>
                    </a:lnR>
                    <a:lnT>
                      <a:noFill/>
                    </a:lnT>
                    <a:lnB>
                      <a:noFill/>
                    </a:lnB>
                  </a:tcPr>
                </a:tc>
                <a:extLst>
                  <a:ext uri="{0D108BD9-81ED-4DB2-BD59-A6C34878D82A}">
                    <a16:rowId xmlns="" xmlns:a16="http://schemas.microsoft.com/office/drawing/2014/main" val="370168865"/>
                  </a:ext>
                </a:extLst>
              </a:tr>
              <a:tr h="322362">
                <a:tc>
                  <a:txBody>
                    <a:bodyPr/>
                    <a:lstStyle/>
                    <a:p>
                      <a:pPr algn="ctr" rtl="0"/>
                      <a:r>
                        <a:rPr lang="ru-RU" sz="1800" dirty="0">
                          <a:effectLst/>
                        </a:rPr>
                        <a:t>3</a:t>
                      </a:r>
                    </a:p>
                  </a:txBody>
                  <a:tcPr marL="52723" marR="52723" marT="52723" marB="52723">
                    <a:lnL>
                      <a:noFill/>
                    </a:lnL>
                    <a:lnR>
                      <a:noFill/>
                    </a:lnR>
                    <a:lnT>
                      <a:noFill/>
                    </a:lnT>
                    <a:lnB>
                      <a:noFill/>
                    </a:lnB>
                  </a:tcPr>
                </a:tc>
                <a:tc>
                  <a:txBody>
                    <a:bodyPr/>
                    <a:lstStyle/>
                    <a:p>
                      <a:pPr algn="ctr" rtl="0"/>
                      <a:r>
                        <a:rPr lang="ru-RU" sz="1800">
                          <a:effectLst/>
                        </a:rPr>
                        <a:t>131-145</a:t>
                      </a:r>
                    </a:p>
                  </a:txBody>
                  <a:tcPr marL="52723" marR="52723" marT="52723" marB="52723">
                    <a:lnL>
                      <a:noFill/>
                    </a:lnL>
                    <a:lnR>
                      <a:noFill/>
                    </a:lnR>
                    <a:lnT>
                      <a:noFill/>
                    </a:lnT>
                    <a:lnB>
                      <a:noFill/>
                    </a:lnB>
                  </a:tcPr>
                </a:tc>
                <a:tc>
                  <a:txBody>
                    <a:bodyPr/>
                    <a:lstStyle/>
                    <a:p>
                      <a:pPr algn="ctr" rtl="0"/>
                      <a:r>
                        <a:rPr lang="ru-RU" sz="1800">
                          <a:effectLst/>
                        </a:rPr>
                        <a:t>580</a:t>
                      </a:r>
                    </a:p>
                  </a:txBody>
                  <a:tcPr marL="52723" marR="52723" marT="52723" marB="52723">
                    <a:lnL>
                      <a:noFill/>
                    </a:lnL>
                    <a:lnR>
                      <a:noFill/>
                    </a:lnR>
                    <a:lnT>
                      <a:noFill/>
                    </a:lnT>
                    <a:lnB>
                      <a:noFill/>
                    </a:lnB>
                  </a:tcPr>
                </a:tc>
                <a:tc>
                  <a:txBody>
                    <a:bodyPr/>
                    <a:lstStyle/>
                    <a:p>
                      <a:pPr algn="ctr" rtl="0"/>
                      <a:r>
                        <a:rPr lang="ru-RU" sz="1800">
                          <a:effectLst/>
                        </a:rPr>
                        <a:t>340</a:t>
                      </a:r>
                    </a:p>
                  </a:txBody>
                  <a:tcPr marL="52723" marR="52723" marT="52723" marB="52723">
                    <a:lnL>
                      <a:noFill/>
                    </a:lnL>
                    <a:lnR>
                      <a:noFill/>
                    </a:lnR>
                    <a:lnT>
                      <a:noFill/>
                    </a:lnT>
                    <a:lnB>
                      <a:noFill/>
                    </a:lnB>
                  </a:tcPr>
                </a:tc>
                <a:extLst>
                  <a:ext uri="{0D108BD9-81ED-4DB2-BD59-A6C34878D82A}">
                    <a16:rowId xmlns="" xmlns:a16="http://schemas.microsoft.com/office/drawing/2014/main" val="355605053"/>
                  </a:ext>
                </a:extLst>
              </a:tr>
              <a:tr h="322362">
                <a:tc>
                  <a:txBody>
                    <a:bodyPr/>
                    <a:lstStyle/>
                    <a:p>
                      <a:pPr algn="ctr" rtl="0"/>
                      <a:r>
                        <a:rPr lang="ru-RU" sz="1800">
                          <a:effectLst/>
                        </a:rPr>
                        <a:t>4</a:t>
                      </a:r>
                    </a:p>
                  </a:txBody>
                  <a:tcPr marL="52723" marR="52723" marT="52723" marB="52723">
                    <a:lnL>
                      <a:noFill/>
                    </a:lnL>
                    <a:lnR>
                      <a:noFill/>
                    </a:lnR>
                    <a:lnT>
                      <a:noFill/>
                    </a:lnT>
                    <a:lnB>
                      <a:noFill/>
                    </a:lnB>
                  </a:tcPr>
                </a:tc>
                <a:tc>
                  <a:txBody>
                    <a:bodyPr/>
                    <a:lstStyle/>
                    <a:p>
                      <a:pPr algn="ctr" rtl="0"/>
                      <a:r>
                        <a:rPr lang="ru-RU" sz="1800">
                          <a:effectLst/>
                        </a:rPr>
                        <a:t>146-160</a:t>
                      </a:r>
                    </a:p>
                  </a:txBody>
                  <a:tcPr marL="52723" marR="52723" marT="52723" marB="52723">
                    <a:lnL>
                      <a:noFill/>
                    </a:lnL>
                    <a:lnR>
                      <a:noFill/>
                    </a:lnR>
                    <a:lnT>
                      <a:noFill/>
                    </a:lnT>
                    <a:lnB>
                      <a:noFill/>
                    </a:lnB>
                  </a:tcPr>
                </a:tc>
                <a:tc>
                  <a:txBody>
                    <a:bodyPr/>
                    <a:lstStyle/>
                    <a:p>
                      <a:pPr algn="ctr" rtl="0"/>
                      <a:r>
                        <a:rPr lang="ru-RU" sz="1800">
                          <a:effectLst/>
                        </a:rPr>
                        <a:t>640</a:t>
                      </a:r>
                    </a:p>
                  </a:txBody>
                  <a:tcPr marL="52723" marR="52723" marT="52723" marB="52723">
                    <a:lnL>
                      <a:noFill/>
                    </a:lnL>
                    <a:lnR>
                      <a:noFill/>
                    </a:lnR>
                    <a:lnT>
                      <a:noFill/>
                    </a:lnT>
                    <a:lnB>
                      <a:noFill/>
                    </a:lnB>
                  </a:tcPr>
                </a:tc>
                <a:tc>
                  <a:txBody>
                    <a:bodyPr/>
                    <a:lstStyle/>
                    <a:p>
                      <a:pPr algn="ctr" rtl="0"/>
                      <a:r>
                        <a:rPr lang="ru-RU" sz="1800">
                          <a:effectLst/>
                        </a:rPr>
                        <a:t>380</a:t>
                      </a:r>
                    </a:p>
                  </a:txBody>
                  <a:tcPr marL="52723" marR="52723" marT="52723" marB="52723">
                    <a:lnL>
                      <a:noFill/>
                    </a:lnL>
                    <a:lnR>
                      <a:noFill/>
                    </a:lnR>
                    <a:lnT>
                      <a:noFill/>
                    </a:lnT>
                    <a:lnB>
                      <a:noFill/>
                    </a:lnB>
                  </a:tcPr>
                </a:tc>
                <a:extLst>
                  <a:ext uri="{0D108BD9-81ED-4DB2-BD59-A6C34878D82A}">
                    <a16:rowId xmlns="" xmlns:a16="http://schemas.microsoft.com/office/drawing/2014/main" val="2658348851"/>
                  </a:ext>
                </a:extLst>
              </a:tr>
              <a:tr h="322362">
                <a:tc>
                  <a:txBody>
                    <a:bodyPr/>
                    <a:lstStyle/>
                    <a:p>
                      <a:pPr algn="ctr" rtl="0"/>
                      <a:r>
                        <a:rPr lang="ru-RU" sz="1800">
                          <a:effectLst/>
                        </a:rPr>
                        <a:t>5</a:t>
                      </a:r>
                    </a:p>
                  </a:txBody>
                  <a:tcPr marL="52723" marR="52723" marT="52723" marB="52723">
                    <a:lnL>
                      <a:noFill/>
                    </a:lnL>
                    <a:lnR>
                      <a:noFill/>
                    </a:lnR>
                    <a:lnT>
                      <a:noFill/>
                    </a:lnT>
                    <a:lnB>
                      <a:noFill/>
                    </a:lnB>
                  </a:tcPr>
                </a:tc>
                <a:tc>
                  <a:txBody>
                    <a:bodyPr/>
                    <a:lstStyle/>
                    <a:p>
                      <a:pPr algn="ctr" rtl="0"/>
                      <a:r>
                        <a:rPr lang="ru-RU" sz="1800">
                          <a:effectLst/>
                        </a:rPr>
                        <a:t>161-175</a:t>
                      </a:r>
                    </a:p>
                  </a:txBody>
                  <a:tcPr marL="52723" marR="52723" marT="52723" marB="52723">
                    <a:lnL>
                      <a:noFill/>
                    </a:lnL>
                    <a:lnR>
                      <a:noFill/>
                    </a:lnR>
                    <a:lnT>
                      <a:noFill/>
                    </a:lnT>
                    <a:lnB>
                      <a:noFill/>
                    </a:lnB>
                  </a:tcPr>
                </a:tc>
                <a:tc>
                  <a:txBody>
                    <a:bodyPr/>
                    <a:lstStyle/>
                    <a:p>
                      <a:pPr algn="ctr" rtl="0"/>
                      <a:r>
                        <a:rPr lang="ru-RU" sz="1800">
                          <a:effectLst/>
                        </a:rPr>
                        <a:t>700</a:t>
                      </a:r>
                    </a:p>
                  </a:txBody>
                  <a:tcPr marL="52723" marR="52723" marT="52723" marB="52723">
                    <a:lnL>
                      <a:noFill/>
                    </a:lnL>
                    <a:lnR>
                      <a:noFill/>
                    </a:lnR>
                    <a:lnT>
                      <a:noFill/>
                    </a:lnT>
                    <a:lnB>
                      <a:noFill/>
                    </a:lnB>
                  </a:tcPr>
                </a:tc>
                <a:tc>
                  <a:txBody>
                    <a:bodyPr/>
                    <a:lstStyle/>
                    <a:p>
                      <a:pPr algn="ctr" rtl="0"/>
                      <a:r>
                        <a:rPr lang="ru-RU" sz="1800">
                          <a:effectLst/>
                        </a:rPr>
                        <a:t>420</a:t>
                      </a:r>
                    </a:p>
                  </a:txBody>
                  <a:tcPr marL="52723" marR="52723" marT="52723" marB="52723">
                    <a:lnL>
                      <a:noFill/>
                    </a:lnL>
                    <a:lnR>
                      <a:noFill/>
                    </a:lnR>
                    <a:lnT>
                      <a:noFill/>
                    </a:lnT>
                    <a:lnB>
                      <a:noFill/>
                    </a:lnB>
                  </a:tcPr>
                </a:tc>
                <a:extLst>
                  <a:ext uri="{0D108BD9-81ED-4DB2-BD59-A6C34878D82A}">
                    <a16:rowId xmlns="" xmlns:a16="http://schemas.microsoft.com/office/drawing/2014/main" val="1154912799"/>
                  </a:ext>
                </a:extLst>
              </a:tr>
              <a:tr h="322362">
                <a:tc>
                  <a:txBody>
                    <a:bodyPr/>
                    <a:lstStyle/>
                    <a:p>
                      <a:pPr algn="ctr" rtl="0"/>
                      <a:r>
                        <a:rPr lang="ru-RU" sz="1800">
                          <a:effectLst/>
                        </a:rPr>
                        <a:t>6</a:t>
                      </a:r>
                    </a:p>
                  </a:txBody>
                  <a:tcPr marL="52723" marR="52723" marT="52723" marB="52723">
                    <a:lnL>
                      <a:noFill/>
                    </a:lnL>
                    <a:lnR>
                      <a:noFill/>
                    </a:lnR>
                    <a:lnT>
                      <a:noFill/>
                    </a:lnT>
                    <a:lnB>
                      <a:noFill/>
                    </a:lnB>
                  </a:tcPr>
                </a:tc>
                <a:tc>
                  <a:txBody>
                    <a:bodyPr/>
                    <a:lstStyle/>
                    <a:p>
                      <a:pPr algn="ctr" rtl="0"/>
                      <a:r>
                        <a:rPr lang="ru-RU" sz="1800">
                          <a:effectLst/>
                        </a:rPr>
                        <a:t>понад 176</a:t>
                      </a:r>
                    </a:p>
                  </a:txBody>
                  <a:tcPr marL="52723" marR="52723" marT="52723" marB="52723">
                    <a:lnL>
                      <a:noFill/>
                    </a:lnL>
                    <a:lnR>
                      <a:noFill/>
                    </a:lnR>
                    <a:lnT>
                      <a:noFill/>
                    </a:lnT>
                    <a:lnB>
                      <a:noFill/>
                    </a:lnB>
                  </a:tcPr>
                </a:tc>
                <a:tc>
                  <a:txBody>
                    <a:bodyPr/>
                    <a:lstStyle/>
                    <a:p>
                      <a:pPr algn="ctr" rtl="0"/>
                      <a:r>
                        <a:rPr lang="ru-RU" sz="1800">
                          <a:effectLst/>
                        </a:rPr>
                        <a:t>760</a:t>
                      </a:r>
                    </a:p>
                  </a:txBody>
                  <a:tcPr marL="52723" marR="52723" marT="52723" marB="52723">
                    <a:lnL>
                      <a:noFill/>
                    </a:lnL>
                    <a:lnR>
                      <a:noFill/>
                    </a:lnR>
                    <a:lnT>
                      <a:noFill/>
                    </a:lnT>
                    <a:lnB>
                      <a:noFill/>
                    </a:lnB>
                  </a:tcPr>
                </a:tc>
                <a:tc>
                  <a:txBody>
                    <a:bodyPr/>
                    <a:lstStyle/>
                    <a:p>
                      <a:pPr algn="ctr" rtl="0"/>
                      <a:r>
                        <a:rPr lang="ru-RU" sz="1800" dirty="0">
                          <a:effectLst/>
                        </a:rPr>
                        <a:t>460</a:t>
                      </a:r>
                    </a:p>
                  </a:txBody>
                  <a:tcPr marL="52723" marR="52723" marT="52723" marB="52723">
                    <a:lnL>
                      <a:noFill/>
                    </a:lnL>
                    <a:lnR>
                      <a:noFill/>
                    </a:lnR>
                    <a:lnT>
                      <a:noFill/>
                    </a:lnT>
                    <a:lnB>
                      <a:noFill/>
                    </a:lnB>
                  </a:tcPr>
                </a:tc>
                <a:extLst>
                  <a:ext uri="{0D108BD9-81ED-4DB2-BD59-A6C34878D82A}">
                    <a16:rowId xmlns="" xmlns:a16="http://schemas.microsoft.com/office/drawing/2014/main" val="1720429943"/>
                  </a:ext>
                </a:extLst>
              </a:tr>
            </a:tbl>
          </a:graphicData>
        </a:graphic>
      </p:graphicFrame>
      <p:sp>
        <p:nvSpPr>
          <p:cNvPr id="3" name="Rectangle 1"/>
          <p:cNvSpPr>
            <a:spLocks noChangeArrowheads="1"/>
          </p:cNvSpPr>
          <p:nvPr/>
        </p:nvSpPr>
        <p:spPr bwMode="auto">
          <a:xfrm>
            <a:off x="2076470" y="0"/>
            <a:ext cx="802943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b="0" i="0" u="none" strike="noStrike" cap="none" normalizeH="0" baseline="0" dirty="0" smtClean="0">
                <a:ln>
                  <a:noFill/>
                </a:ln>
                <a:solidFill>
                  <a:schemeClr val="tx1"/>
                </a:solidFill>
                <a:effectLst/>
                <a:latin typeface="Arial" panose="020B0604020202020204" pitchFamily="34" charset="0"/>
              </a:rPr>
              <a:t>Таблиця 3</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Розміри основних конструктивних елементів учбових меблів</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p:txBody>
      </p:sp>
      <p:sp>
        <p:nvSpPr>
          <p:cNvPr id="4" name="Прямоугольник 3"/>
          <p:cNvSpPr/>
          <p:nvPr/>
        </p:nvSpPr>
        <p:spPr>
          <a:xfrm>
            <a:off x="-4815" y="4826675"/>
            <a:ext cx="12192000" cy="2031325"/>
          </a:xfrm>
          <a:prstGeom prst="rect">
            <a:avLst/>
          </a:prstGeom>
        </p:spPr>
        <p:txBody>
          <a:bodyPr wrap="square">
            <a:spAutoFit/>
          </a:bodyPr>
          <a:lstStyle/>
          <a:p>
            <a:pPr algn="just"/>
            <a:r>
              <a:rPr lang="ru-RU" dirty="0" smtClean="0">
                <a:effectLst/>
              </a:rPr>
              <a:t>У кожному класі (кабінеті) слід передбачити розташування 2-3 розмірів меблів певного розміру. Суттєва перевага в сучасних умовах має меблі, здатна трансформуватися. Правильне розміщення дітей за шкільними партами (столами) може бути забезпечено лише за умов, якщо в одному приміщенні навчаються діти з різницею у віці не більше ніж 2 роки.</a:t>
            </a:r>
          </a:p>
          <a:p>
            <a:pPr algn="just"/>
            <a:r>
              <a:rPr lang="ru-RU" dirty="0" smtClean="0">
                <a:effectLst/>
              </a:rPr>
              <a:t>дані щодо </a:t>
            </a:r>
            <a:r>
              <a:rPr lang="ru-RU" i="1" dirty="0" smtClean="0">
                <a:effectLst/>
              </a:rPr>
              <a:t>особливостей розподілу меблів серед школярів різного віку </a:t>
            </a:r>
            <a:r>
              <a:rPr lang="ru-RU" dirty="0" smtClean="0">
                <a:effectLst/>
              </a:rPr>
              <a:t>наведені в таблиці 4.</a:t>
            </a:r>
            <a:endParaRPr lang="ru-RU" dirty="0">
              <a:effectLst/>
            </a:endParaRPr>
          </a:p>
        </p:txBody>
      </p:sp>
    </p:spTree>
    <p:extLst>
      <p:ext uri="{BB962C8B-B14F-4D97-AF65-F5344CB8AC3E}">
        <p14:creationId xmlns:p14="http://schemas.microsoft.com/office/powerpoint/2010/main" val="7267786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828527085"/>
              </p:ext>
            </p:extLst>
          </p:nvPr>
        </p:nvGraphicFramePr>
        <p:xfrm>
          <a:off x="2408718" y="1319618"/>
          <a:ext cx="7815935" cy="4200878"/>
        </p:xfrm>
        <a:graphic>
          <a:graphicData uri="http://schemas.openxmlformats.org/drawingml/2006/table">
            <a:tbl>
              <a:tblPr/>
              <a:tblGrid>
                <a:gridCol w="1237728">
                  <a:extLst>
                    <a:ext uri="{9D8B030D-6E8A-4147-A177-3AD203B41FA5}">
                      <a16:colId xmlns="" xmlns:a16="http://schemas.microsoft.com/office/drawing/2014/main" val="640057667"/>
                    </a:ext>
                  </a:extLst>
                </a:gridCol>
                <a:gridCol w="2332643">
                  <a:extLst>
                    <a:ext uri="{9D8B030D-6E8A-4147-A177-3AD203B41FA5}">
                      <a16:colId xmlns="" xmlns:a16="http://schemas.microsoft.com/office/drawing/2014/main" val="279425883"/>
                    </a:ext>
                  </a:extLst>
                </a:gridCol>
                <a:gridCol w="428447">
                  <a:extLst>
                    <a:ext uri="{9D8B030D-6E8A-4147-A177-3AD203B41FA5}">
                      <a16:colId xmlns="" xmlns:a16="http://schemas.microsoft.com/office/drawing/2014/main" val="3574024578"/>
                    </a:ext>
                  </a:extLst>
                </a:gridCol>
                <a:gridCol w="349103">
                  <a:extLst>
                    <a:ext uri="{9D8B030D-6E8A-4147-A177-3AD203B41FA5}">
                      <a16:colId xmlns="" xmlns:a16="http://schemas.microsoft.com/office/drawing/2014/main" val="3495013475"/>
                    </a:ext>
                  </a:extLst>
                </a:gridCol>
                <a:gridCol w="349103">
                  <a:extLst>
                    <a:ext uri="{9D8B030D-6E8A-4147-A177-3AD203B41FA5}">
                      <a16:colId xmlns="" xmlns:a16="http://schemas.microsoft.com/office/drawing/2014/main" val="2815446268"/>
                    </a:ext>
                  </a:extLst>
                </a:gridCol>
                <a:gridCol w="349103">
                  <a:extLst>
                    <a:ext uri="{9D8B030D-6E8A-4147-A177-3AD203B41FA5}">
                      <a16:colId xmlns="" xmlns:a16="http://schemas.microsoft.com/office/drawing/2014/main" val="1598358250"/>
                    </a:ext>
                  </a:extLst>
                </a:gridCol>
                <a:gridCol w="349103">
                  <a:extLst>
                    <a:ext uri="{9D8B030D-6E8A-4147-A177-3AD203B41FA5}">
                      <a16:colId xmlns="" xmlns:a16="http://schemas.microsoft.com/office/drawing/2014/main" val="976045028"/>
                    </a:ext>
                  </a:extLst>
                </a:gridCol>
                <a:gridCol w="349103">
                  <a:extLst>
                    <a:ext uri="{9D8B030D-6E8A-4147-A177-3AD203B41FA5}">
                      <a16:colId xmlns="" xmlns:a16="http://schemas.microsoft.com/office/drawing/2014/main" val="2931858739"/>
                    </a:ext>
                  </a:extLst>
                </a:gridCol>
                <a:gridCol w="345267">
                  <a:extLst>
                    <a:ext uri="{9D8B030D-6E8A-4147-A177-3AD203B41FA5}">
                      <a16:colId xmlns="" xmlns:a16="http://schemas.microsoft.com/office/drawing/2014/main" val="1366215614"/>
                    </a:ext>
                  </a:extLst>
                </a:gridCol>
                <a:gridCol w="345267">
                  <a:extLst>
                    <a:ext uri="{9D8B030D-6E8A-4147-A177-3AD203B41FA5}">
                      <a16:colId xmlns="" xmlns:a16="http://schemas.microsoft.com/office/drawing/2014/main" val="1094820342"/>
                    </a:ext>
                  </a:extLst>
                </a:gridCol>
                <a:gridCol w="345267">
                  <a:extLst>
                    <a:ext uri="{9D8B030D-6E8A-4147-A177-3AD203B41FA5}">
                      <a16:colId xmlns="" xmlns:a16="http://schemas.microsoft.com/office/drawing/2014/main" val="2813644486"/>
                    </a:ext>
                  </a:extLst>
                </a:gridCol>
                <a:gridCol w="345267">
                  <a:extLst>
                    <a:ext uri="{9D8B030D-6E8A-4147-A177-3AD203B41FA5}">
                      <a16:colId xmlns="" xmlns:a16="http://schemas.microsoft.com/office/drawing/2014/main" val="900160680"/>
                    </a:ext>
                  </a:extLst>
                </a:gridCol>
                <a:gridCol w="345267">
                  <a:extLst>
                    <a:ext uri="{9D8B030D-6E8A-4147-A177-3AD203B41FA5}">
                      <a16:colId xmlns="" xmlns:a16="http://schemas.microsoft.com/office/drawing/2014/main" val="299904445"/>
                    </a:ext>
                  </a:extLst>
                </a:gridCol>
                <a:gridCol w="345267">
                  <a:extLst>
                    <a:ext uri="{9D8B030D-6E8A-4147-A177-3AD203B41FA5}">
                      <a16:colId xmlns="" xmlns:a16="http://schemas.microsoft.com/office/drawing/2014/main" val="1961732906"/>
                    </a:ext>
                  </a:extLst>
                </a:gridCol>
              </a:tblGrid>
              <a:tr h="239291">
                <a:tc rowSpan="2">
                  <a:txBody>
                    <a:bodyPr/>
                    <a:lstStyle/>
                    <a:p>
                      <a:pPr algn="ctr" rtl="0"/>
                      <a:r>
                        <a:rPr lang="ru-RU" sz="1600" b="1">
                          <a:effectLst/>
                        </a:rPr>
                        <a:t>Ростова</a:t>
                      </a:r>
                      <a:endParaRPr lang="ru-RU" sz="1600">
                        <a:effectLst/>
                      </a:endParaRPr>
                    </a:p>
                    <a:p>
                      <a:pPr algn="ctr" rtl="0"/>
                      <a:r>
                        <a:rPr lang="ru-RU" sz="1600" b="1">
                          <a:effectLst/>
                        </a:rPr>
                        <a:t>група, см</a:t>
                      </a:r>
                      <a:endParaRPr lang="ru-RU" sz="1600">
                        <a:effectLst/>
                      </a:endParaRPr>
                    </a:p>
                  </a:txBody>
                  <a:tcPr marL="39136" marR="39136" marT="39136" marB="39136">
                    <a:lnL>
                      <a:noFill/>
                    </a:lnL>
                    <a:lnR>
                      <a:noFill/>
                    </a:lnR>
                    <a:lnT>
                      <a:noFill/>
                    </a:lnT>
                    <a:lnB>
                      <a:noFill/>
                    </a:lnB>
                  </a:tcPr>
                </a:tc>
                <a:tc rowSpan="2">
                  <a:txBody>
                    <a:bodyPr/>
                    <a:lstStyle/>
                    <a:p>
                      <a:pPr algn="ctr" rtl="0"/>
                      <a:r>
                        <a:rPr lang="ru-RU" sz="1600" b="1" dirty="0">
                          <a:effectLst/>
                        </a:rPr>
                        <a:t>Група меблів </a:t>
                      </a:r>
                      <a:endParaRPr lang="ru-RU" sz="1600" dirty="0">
                        <a:effectLst/>
                      </a:endParaRPr>
                    </a:p>
                    <a:p>
                      <a:pPr algn="ctr" rtl="0"/>
                      <a:r>
                        <a:rPr lang="ru-RU" sz="1600" b="1" dirty="0">
                          <a:effectLst/>
                        </a:rPr>
                        <a:t>і колір маркування</a:t>
                      </a:r>
                      <a:endParaRPr lang="ru-RU" sz="1600" dirty="0">
                        <a:effectLst/>
                      </a:endParaRPr>
                    </a:p>
                  </a:txBody>
                  <a:tcPr marL="39136" marR="39136" marT="39136" marB="39136">
                    <a:lnL>
                      <a:noFill/>
                    </a:lnL>
                    <a:lnR>
                      <a:noFill/>
                    </a:lnR>
                    <a:lnT>
                      <a:noFill/>
                    </a:lnT>
                    <a:lnB>
                      <a:noFill/>
                    </a:lnB>
                  </a:tcPr>
                </a:tc>
                <a:tc gridSpan="12">
                  <a:txBody>
                    <a:bodyPr/>
                    <a:lstStyle/>
                    <a:p>
                      <a:pPr algn="ctr" rtl="0"/>
                      <a:r>
                        <a:rPr lang="ru-RU" sz="1600" b="1">
                          <a:effectLst/>
                        </a:rPr>
                        <a:t>клас</a:t>
                      </a:r>
                      <a:endParaRPr lang="ru-RU" sz="1600">
                        <a:effectLst/>
                      </a:endParaRPr>
                    </a:p>
                  </a:txBody>
                  <a:tcPr marL="39136" marR="39136" marT="39136" marB="39136">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2021430546"/>
                  </a:ext>
                </a:extLst>
              </a:tr>
              <a:tr h="483054">
                <a:tc vMerge="1">
                  <a:txBody>
                    <a:bodyPr/>
                    <a:lstStyle/>
                    <a:p>
                      <a:endParaRPr lang="ru-RU"/>
                    </a:p>
                  </a:txBody>
                  <a:tcPr/>
                </a:tc>
                <a:tc vMerge="1">
                  <a:txBody>
                    <a:bodyPr/>
                    <a:lstStyle/>
                    <a:p>
                      <a:endParaRPr lang="ru-RU"/>
                    </a:p>
                  </a:txBody>
                  <a:tcPr/>
                </a:tc>
                <a:tc>
                  <a:txBody>
                    <a:bodyPr/>
                    <a:lstStyle/>
                    <a:p>
                      <a:pPr algn="ctr" rtl="0"/>
                      <a:r>
                        <a:rPr lang="ru-RU" sz="1600" b="1">
                          <a:effectLst/>
                        </a:rPr>
                        <a:t>1</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2</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3</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4</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5</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6</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7</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8</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9</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10</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11</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12</a:t>
                      </a:r>
                      <a:endParaRPr lang="ru-RU" sz="1600">
                        <a:effectLst/>
                      </a:endParaRPr>
                    </a:p>
                  </a:txBody>
                  <a:tcPr marL="39136" marR="39136" marT="39136" marB="39136">
                    <a:lnL>
                      <a:noFill/>
                    </a:lnL>
                    <a:lnR>
                      <a:noFill/>
                    </a:lnR>
                    <a:lnT>
                      <a:noFill/>
                    </a:lnT>
                    <a:lnB>
                      <a:noFill/>
                    </a:lnB>
                  </a:tcPr>
                </a:tc>
                <a:extLst>
                  <a:ext uri="{0D108BD9-81ED-4DB2-BD59-A6C34878D82A}">
                    <a16:rowId xmlns="" xmlns:a16="http://schemas.microsoft.com/office/drawing/2014/main" val="2462477065"/>
                  </a:ext>
                </a:extLst>
              </a:tr>
              <a:tr h="400309">
                <a:tc>
                  <a:txBody>
                    <a:bodyPr/>
                    <a:lstStyle/>
                    <a:p>
                      <a:pPr algn="ctr" rtl="0"/>
                      <a:r>
                        <a:rPr lang="ru-RU" sz="1600">
                          <a:effectLst/>
                        </a:rPr>
                        <a:t>до 115</a:t>
                      </a:r>
                    </a:p>
                  </a:txBody>
                  <a:tcPr marL="39136" marR="39136" marT="39136" marB="39136">
                    <a:lnL>
                      <a:noFill/>
                    </a:lnL>
                    <a:lnR>
                      <a:noFill/>
                    </a:lnR>
                    <a:lnT>
                      <a:noFill/>
                    </a:lnT>
                    <a:lnB>
                      <a:noFill/>
                    </a:lnB>
                  </a:tcPr>
                </a:tc>
                <a:tc>
                  <a:txBody>
                    <a:bodyPr/>
                    <a:lstStyle/>
                    <a:p>
                      <a:pPr algn="ctr" rtl="0"/>
                      <a:r>
                        <a:rPr lang="ru-RU" sz="1600" dirty="0">
                          <a:effectLst/>
                        </a:rPr>
                        <a:t>1 </a:t>
                      </a:r>
                      <a:r>
                        <a:rPr lang="ru-RU" sz="1600" dirty="0" smtClean="0">
                          <a:effectLst/>
                          <a:latin typeface="Symbol, serif"/>
                        </a:rPr>
                        <a:t>-</a:t>
                      </a:r>
                      <a:r>
                        <a:rPr lang="ru-RU" sz="1600" dirty="0" smtClean="0">
                          <a:effectLst/>
                        </a:rPr>
                        <a:t> </a:t>
                      </a:r>
                      <a:r>
                        <a:rPr lang="ru-RU" sz="1600" dirty="0">
                          <a:effectLst/>
                        </a:rPr>
                        <a:t>помаранчевий</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extLst>
                  <a:ext uri="{0D108BD9-81ED-4DB2-BD59-A6C34878D82A}">
                    <a16:rowId xmlns="" xmlns:a16="http://schemas.microsoft.com/office/drawing/2014/main" val="3000212829"/>
                  </a:ext>
                </a:extLst>
              </a:tr>
              <a:tr h="400309">
                <a:tc>
                  <a:txBody>
                    <a:bodyPr/>
                    <a:lstStyle/>
                    <a:p>
                      <a:pPr algn="ctr" rtl="0"/>
                      <a:r>
                        <a:rPr lang="ru-RU" sz="1600">
                          <a:effectLst/>
                        </a:rPr>
                        <a:t>116-130</a:t>
                      </a:r>
                    </a:p>
                  </a:txBody>
                  <a:tcPr marL="39136" marR="39136" marT="39136" marB="39136">
                    <a:lnL>
                      <a:noFill/>
                    </a:lnL>
                    <a:lnR>
                      <a:noFill/>
                    </a:lnR>
                    <a:lnT>
                      <a:noFill/>
                    </a:lnT>
                    <a:lnB>
                      <a:noFill/>
                    </a:lnB>
                  </a:tcPr>
                </a:tc>
                <a:tc>
                  <a:txBody>
                    <a:bodyPr/>
                    <a:lstStyle/>
                    <a:p>
                      <a:pPr algn="ctr" rtl="0"/>
                      <a:r>
                        <a:rPr lang="ru-RU" sz="1600" dirty="0">
                          <a:effectLst/>
                        </a:rPr>
                        <a:t>2 </a:t>
                      </a:r>
                      <a:r>
                        <a:rPr lang="ru-RU" sz="1600" dirty="0" smtClean="0">
                          <a:effectLst/>
                          <a:latin typeface="Symbol, serif"/>
                        </a:rPr>
                        <a:t>-</a:t>
                      </a:r>
                      <a:r>
                        <a:rPr lang="ru-RU" sz="1600" dirty="0" smtClean="0">
                          <a:effectLst/>
                        </a:rPr>
                        <a:t> </a:t>
                      </a:r>
                      <a:r>
                        <a:rPr lang="ru-RU" sz="1600" dirty="0">
                          <a:effectLst/>
                        </a:rPr>
                        <a:t>фіолетовий</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extLst>
                  <a:ext uri="{0D108BD9-81ED-4DB2-BD59-A6C34878D82A}">
                    <a16:rowId xmlns="" xmlns:a16="http://schemas.microsoft.com/office/drawing/2014/main" val="251241938"/>
                  </a:ext>
                </a:extLst>
              </a:tr>
              <a:tr h="400309">
                <a:tc>
                  <a:txBody>
                    <a:bodyPr/>
                    <a:lstStyle/>
                    <a:p>
                      <a:pPr algn="ctr" rtl="0"/>
                      <a:r>
                        <a:rPr lang="ru-RU" sz="1600">
                          <a:effectLst/>
                        </a:rPr>
                        <a:t>131-145</a:t>
                      </a:r>
                    </a:p>
                  </a:txBody>
                  <a:tcPr marL="39136" marR="39136" marT="39136" marB="39136">
                    <a:lnL>
                      <a:noFill/>
                    </a:lnL>
                    <a:lnR>
                      <a:noFill/>
                    </a:lnR>
                    <a:lnT>
                      <a:noFill/>
                    </a:lnT>
                    <a:lnB>
                      <a:noFill/>
                    </a:lnB>
                  </a:tcPr>
                </a:tc>
                <a:tc>
                  <a:txBody>
                    <a:bodyPr/>
                    <a:lstStyle/>
                    <a:p>
                      <a:pPr algn="ctr" rtl="0"/>
                      <a:r>
                        <a:rPr lang="ru-RU" sz="1600" dirty="0">
                          <a:effectLst/>
                        </a:rPr>
                        <a:t>3 </a:t>
                      </a:r>
                      <a:r>
                        <a:rPr lang="ru-RU" sz="1600" dirty="0" smtClean="0">
                          <a:effectLst/>
                          <a:latin typeface="Symbol, serif"/>
                        </a:rPr>
                        <a:t>-</a:t>
                      </a:r>
                      <a:r>
                        <a:rPr lang="ru-RU" sz="1600" dirty="0" smtClean="0">
                          <a:effectLst/>
                        </a:rPr>
                        <a:t> </a:t>
                      </a:r>
                      <a:r>
                        <a:rPr lang="ru-RU" sz="1600" dirty="0">
                          <a:effectLst/>
                        </a:rPr>
                        <a:t>жовтий</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extLst>
                  <a:ext uri="{0D108BD9-81ED-4DB2-BD59-A6C34878D82A}">
                    <a16:rowId xmlns="" xmlns:a16="http://schemas.microsoft.com/office/drawing/2014/main" val="51099461"/>
                  </a:ext>
                </a:extLst>
              </a:tr>
              <a:tr h="400309">
                <a:tc>
                  <a:txBody>
                    <a:bodyPr/>
                    <a:lstStyle/>
                    <a:p>
                      <a:pPr algn="ctr" rtl="0"/>
                      <a:r>
                        <a:rPr lang="ru-RU" sz="1600">
                          <a:effectLst/>
                        </a:rPr>
                        <a:t>146-160</a:t>
                      </a:r>
                    </a:p>
                  </a:txBody>
                  <a:tcPr marL="39136" marR="39136" marT="39136" marB="39136">
                    <a:lnL>
                      <a:noFill/>
                    </a:lnL>
                    <a:lnR>
                      <a:noFill/>
                    </a:lnR>
                    <a:lnT>
                      <a:noFill/>
                    </a:lnT>
                    <a:lnB>
                      <a:noFill/>
                    </a:lnB>
                  </a:tcPr>
                </a:tc>
                <a:tc>
                  <a:txBody>
                    <a:bodyPr/>
                    <a:lstStyle/>
                    <a:p>
                      <a:pPr algn="ctr" rtl="0"/>
                      <a:r>
                        <a:rPr lang="ru-RU" sz="1600" dirty="0">
                          <a:effectLst/>
                        </a:rPr>
                        <a:t>4 </a:t>
                      </a:r>
                      <a:r>
                        <a:rPr lang="ru-RU" sz="1600" dirty="0" smtClean="0">
                          <a:effectLst/>
                          <a:latin typeface="Symbol, serif"/>
                        </a:rPr>
                        <a:t>-</a:t>
                      </a:r>
                      <a:r>
                        <a:rPr lang="ru-RU" sz="1600" dirty="0" smtClean="0">
                          <a:effectLst/>
                        </a:rPr>
                        <a:t> </a:t>
                      </a:r>
                      <a:r>
                        <a:rPr lang="ru-RU" sz="1600" dirty="0">
                          <a:effectLst/>
                        </a:rPr>
                        <a:t>червоний </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extLst>
                  <a:ext uri="{0D108BD9-81ED-4DB2-BD59-A6C34878D82A}">
                    <a16:rowId xmlns="" xmlns:a16="http://schemas.microsoft.com/office/drawing/2014/main" val="2217140095"/>
                  </a:ext>
                </a:extLst>
              </a:tr>
              <a:tr h="400309">
                <a:tc>
                  <a:txBody>
                    <a:bodyPr/>
                    <a:lstStyle/>
                    <a:p>
                      <a:pPr algn="ctr" rtl="0"/>
                      <a:r>
                        <a:rPr lang="ru-RU" sz="1600">
                          <a:effectLst/>
                        </a:rPr>
                        <a:t>161-175</a:t>
                      </a:r>
                    </a:p>
                  </a:txBody>
                  <a:tcPr marL="39136" marR="39136" marT="39136" marB="39136">
                    <a:lnL>
                      <a:noFill/>
                    </a:lnL>
                    <a:lnR>
                      <a:noFill/>
                    </a:lnR>
                    <a:lnT>
                      <a:noFill/>
                    </a:lnT>
                    <a:lnB>
                      <a:noFill/>
                    </a:lnB>
                  </a:tcPr>
                </a:tc>
                <a:tc>
                  <a:txBody>
                    <a:bodyPr/>
                    <a:lstStyle/>
                    <a:p>
                      <a:pPr algn="ctr" rtl="0"/>
                      <a:r>
                        <a:rPr lang="ru-RU" sz="1600" dirty="0">
                          <a:effectLst/>
                        </a:rPr>
                        <a:t>5 </a:t>
                      </a:r>
                      <a:r>
                        <a:rPr lang="ru-RU" sz="1600" dirty="0" smtClean="0">
                          <a:effectLst/>
                          <a:latin typeface="Symbol, serif"/>
                        </a:rPr>
                        <a:t>-</a:t>
                      </a:r>
                      <a:r>
                        <a:rPr lang="ru-RU" sz="1600" dirty="0" smtClean="0">
                          <a:effectLst/>
                        </a:rPr>
                        <a:t> </a:t>
                      </a:r>
                      <a:r>
                        <a:rPr lang="ru-RU" sz="1600" dirty="0">
                          <a:effectLst/>
                        </a:rPr>
                        <a:t>зелений</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extLst>
                  <a:ext uri="{0D108BD9-81ED-4DB2-BD59-A6C34878D82A}">
                    <a16:rowId xmlns="" xmlns:a16="http://schemas.microsoft.com/office/drawing/2014/main" val="2013286827"/>
                  </a:ext>
                </a:extLst>
              </a:tr>
              <a:tr h="400309">
                <a:tc>
                  <a:txBody>
                    <a:bodyPr/>
                    <a:lstStyle/>
                    <a:p>
                      <a:pPr algn="ctr" rtl="0"/>
                      <a:r>
                        <a:rPr lang="ru-RU" sz="1600">
                          <a:effectLst/>
                        </a:rPr>
                        <a:t>понад 176</a:t>
                      </a:r>
                    </a:p>
                  </a:txBody>
                  <a:tcPr marL="39136" marR="39136" marT="39136" marB="39136">
                    <a:lnL>
                      <a:noFill/>
                    </a:lnL>
                    <a:lnR>
                      <a:noFill/>
                    </a:lnR>
                    <a:lnT>
                      <a:noFill/>
                    </a:lnT>
                    <a:lnB>
                      <a:noFill/>
                    </a:lnB>
                  </a:tcPr>
                </a:tc>
                <a:tc>
                  <a:txBody>
                    <a:bodyPr/>
                    <a:lstStyle/>
                    <a:p>
                      <a:pPr algn="ctr" rtl="0"/>
                      <a:r>
                        <a:rPr lang="ru-RU" sz="1600" dirty="0">
                          <a:effectLst/>
                        </a:rPr>
                        <a:t>6 </a:t>
                      </a:r>
                      <a:r>
                        <a:rPr lang="ru-RU" sz="1600" dirty="0" smtClean="0">
                          <a:effectLst/>
                          <a:latin typeface="Symbol, serif"/>
                        </a:rPr>
                        <a:t>-</a:t>
                      </a:r>
                      <a:r>
                        <a:rPr lang="ru-RU" sz="1600" dirty="0" smtClean="0">
                          <a:effectLst/>
                        </a:rPr>
                        <a:t> </a:t>
                      </a:r>
                      <a:r>
                        <a:rPr lang="ru-RU" sz="1600" dirty="0">
                          <a:effectLst/>
                        </a:rPr>
                        <a:t>блакитний</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dirty="0">
                          <a:effectLst/>
                        </a:rPr>
                        <a:t>+</a:t>
                      </a:r>
                    </a:p>
                  </a:txBody>
                  <a:tcPr marL="39136" marR="39136" marT="39136" marB="39136">
                    <a:lnL>
                      <a:noFill/>
                    </a:lnL>
                    <a:lnR>
                      <a:noFill/>
                    </a:lnR>
                    <a:lnT>
                      <a:noFill/>
                    </a:lnT>
                    <a:lnB>
                      <a:noFill/>
                    </a:lnB>
                  </a:tcPr>
                </a:tc>
                <a:extLst>
                  <a:ext uri="{0D108BD9-81ED-4DB2-BD59-A6C34878D82A}">
                    <a16:rowId xmlns="" xmlns:a16="http://schemas.microsoft.com/office/drawing/2014/main" val="3554883215"/>
                  </a:ext>
                </a:extLst>
              </a:tr>
            </a:tbl>
          </a:graphicData>
        </a:graphic>
      </p:graphicFrame>
      <p:sp>
        <p:nvSpPr>
          <p:cNvPr id="3" name="Rectangle 1"/>
          <p:cNvSpPr>
            <a:spLocks noChangeArrowheads="1"/>
          </p:cNvSpPr>
          <p:nvPr/>
        </p:nvSpPr>
        <p:spPr bwMode="auto">
          <a:xfrm>
            <a:off x="1838922" y="0"/>
            <a:ext cx="838573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b="0" i="0" u="none" strike="noStrike" cap="none" normalizeH="0" baseline="0" dirty="0" smtClean="0">
                <a:ln>
                  <a:noFill/>
                </a:ln>
                <a:solidFill>
                  <a:schemeClr val="tx1"/>
                </a:solidFill>
                <a:effectLst/>
                <a:latin typeface="Arial" panose="020B0604020202020204" pitchFamily="34" charset="0"/>
              </a:rPr>
              <a:t>Таблиця 4</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Особливості поділу меблів серед школярів різного віку</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976969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52172"/>
            <a:ext cx="12192000" cy="5078313"/>
          </a:xfrm>
          <a:prstGeom prst="rect">
            <a:avLst/>
          </a:prstGeom>
        </p:spPr>
        <p:txBody>
          <a:bodyPr wrap="square">
            <a:spAutoFit/>
          </a:bodyPr>
          <a:lstStyle/>
          <a:p>
            <a:pPr algn="just"/>
            <a:r>
              <a:rPr lang="ru-RU" dirty="0" smtClean="0">
                <a:effectLst/>
              </a:rPr>
              <a:t>Розміщувати меблі в </a:t>
            </a:r>
            <a:r>
              <a:rPr lang="ru-RU" i="1" dirty="0" smtClean="0">
                <a:effectLst/>
              </a:rPr>
              <a:t>класних кімнатах, які мають прямокутну конфігурацію, необхідно таким чином, щоб відстань між зовнішньою стіною і першим рядом парт становило 0,6-0,7 м (в будівлях з цегли допускається 0,5 м), між рядами двомісних парт (столів) </a:t>
            </a:r>
            <a:r>
              <a:rPr lang="ru-RU" i="1" dirty="0" smtClean="0">
                <a:effectLst/>
                <a:latin typeface="Symbol, serif"/>
              </a:rPr>
              <a:t></a:t>
            </a:r>
            <a:r>
              <a:rPr lang="ru-RU" i="1" dirty="0" smtClean="0">
                <a:effectLst/>
              </a:rPr>
              <a:t> не менше 0,6 м, між третім рядом парт (столів) і внутрішньою стіною або шафами, які розташовані біля стіни, </a:t>
            </a:r>
            <a:r>
              <a:rPr lang="ru-RU" i="1" dirty="0" smtClean="0">
                <a:effectLst/>
                <a:latin typeface="Symbol, serif"/>
              </a:rPr>
              <a:t></a:t>
            </a:r>
            <a:r>
              <a:rPr lang="ru-RU" i="1" dirty="0" smtClean="0">
                <a:effectLst/>
              </a:rPr>
              <a:t> не менше 0,7 м, між передньою партою (столом) і демонстраційним столом </a:t>
            </a:r>
            <a:r>
              <a:rPr lang="ru-RU" i="1" dirty="0" smtClean="0">
                <a:effectLst/>
                <a:latin typeface="Symbol, serif"/>
              </a:rPr>
              <a:t></a:t>
            </a:r>
            <a:r>
              <a:rPr lang="ru-RU" i="1" dirty="0" smtClean="0">
                <a:effectLst/>
              </a:rPr>
              <a:t> не менше 0,8 м. Відстань від передньої стіни з класною дошкою до передніх столів повинна становити не менше 2,4-2,6 м, від задніх столів до задньої стіни </a:t>
            </a:r>
            <a:r>
              <a:rPr lang="ru-RU" i="1" dirty="0" smtClean="0">
                <a:effectLst/>
                <a:latin typeface="Symbol, serif"/>
              </a:rPr>
              <a:t></a:t>
            </a:r>
            <a:r>
              <a:rPr lang="ru-RU" i="1" dirty="0" smtClean="0">
                <a:effectLst/>
              </a:rPr>
              <a:t> не менш 0,65 м (в тому випадку, якщо задня стіна зовнішня </a:t>
            </a:r>
            <a:r>
              <a:rPr lang="ru-RU" i="1" dirty="0" smtClean="0">
                <a:effectLst/>
                <a:latin typeface="Symbol, serif"/>
              </a:rPr>
              <a:t></a:t>
            </a:r>
            <a:r>
              <a:rPr lang="ru-RU" i="1" dirty="0" smtClean="0">
                <a:effectLst/>
              </a:rPr>
              <a:t> не менше 1,0 м), від задніх столів до шаф, які стоять вздовж заднього краю стіни </a:t>
            </a:r>
            <a:r>
              <a:rPr lang="ru-RU" i="1" dirty="0" smtClean="0">
                <a:effectLst/>
                <a:latin typeface="Symbol, serif"/>
              </a:rPr>
              <a:t></a:t>
            </a:r>
            <a:r>
              <a:rPr lang="ru-RU" i="1" dirty="0" smtClean="0">
                <a:effectLst/>
              </a:rPr>
              <a:t> не менше 0,8 м, від демонстраційного столу до класної дошки </a:t>
            </a:r>
            <a:r>
              <a:rPr lang="ru-RU" i="1" dirty="0" smtClean="0">
                <a:effectLst/>
                <a:latin typeface="Symbol, serif"/>
              </a:rPr>
              <a:t></a:t>
            </a:r>
            <a:r>
              <a:rPr lang="ru-RU" i="1" dirty="0" smtClean="0">
                <a:effectLst/>
              </a:rPr>
              <a:t> не менше 1,0 м, між столом викладача і переднім столом учнів </a:t>
            </a:r>
            <a:r>
              <a:rPr lang="ru-RU" i="1" dirty="0" smtClean="0">
                <a:effectLst/>
                <a:latin typeface="Symbol, serif"/>
              </a:rPr>
              <a:t></a:t>
            </a:r>
            <a:r>
              <a:rPr lang="ru-RU" i="1" dirty="0" smtClean="0">
                <a:effectLst/>
              </a:rPr>
              <a:t> не менше 0,5 м. Найбільша відстань від останнього місця до класної дошки має становити 9 м, висота нижнього краю дошки над підлогою для учнів 1 класу повинна становити 0,7-0,8 м, для учнів 2-4 класів </a:t>
            </a:r>
            <a:r>
              <a:rPr lang="ru-RU" i="1" dirty="0" smtClean="0">
                <a:effectLst/>
                <a:latin typeface="Symbol, serif"/>
              </a:rPr>
              <a:t></a:t>
            </a:r>
            <a:r>
              <a:rPr lang="ru-RU" i="1" dirty="0" smtClean="0">
                <a:effectLst/>
              </a:rPr>
              <a:t> 0,75-0,8 м, для учнів 5-12 класів </a:t>
            </a:r>
            <a:r>
              <a:rPr lang="ru-RU" i="1" dirty="0" smtClean="0">
                <a:effectLst/>
                <a:latin typeface="Symbol, serif"/>
              </a:rPr>
              <a:t></a:t>
            </a:r>
            <a:r>
              <a:rPr lang="ru-RU" i="1" dirty="0" smtClean="0">
                <a:effectLst/>
              </a:rPr>
              <a:t> 0,8-0,9 м.</a:t>
            </a:r>
            <a:endParaRPr lang="ru-RU" dirty="0" smtClean="0">
              <a:effectLst/>
            </a:endParaRPr>
          </a:p>
          <a:p>
            <a:pPr algn="just"/>
            <a:r>
              <a:rPr lang="ru-RU" dirty="0" smtClean="0">
                <a:effectLst/>
              </a:rPr>
              <a:t>В </a:t>
            </a:r>
            <a:r>
              <a:rPr lang="ru-RU" i="1" dirty="0" smtClean="0">
                <a:effectLst/>
              </a:rPr>
              <a:t>класних кімнатах, які мають поперечну або квадратну конфігурацію </a:t>
            </a:r>
            <a:r>
              <a:rPr lang="ru-RU" dirty="0" smtClean="0">
                <a:effectLst/>
              </a:rPr>
              <a:t>і відрізняються розташуванням меблів в 4 ряди, повинна бути збільшена відстань від дошки до першого ряду парт (не менше 3 м) для того, щоб забезпечити кут огляду близько 35 °. Відстань від першого ряду парт до зовнішньої стіни повинна становити 0,8-1,0 м, між рядами парт (столів)</a:t>
            </a:r>
            <a:r>
              <a:rPr lang="ru-RU" dirty="0" smtClean="0">
                <a:effectLst/>
                <a:latin typeface="Symbol, serif"/>
              </a:rPr>
              <a:t></a:t>
            </a:r>
            <a:r>
              <a:rPr lang="ru-RU" dirty="0" smtClean="0">
                <a:effectLst/>
              </a:rPr>
              <a:t> 0,6 м, від задніх парт до шаф, розташованим у внутрішньої стіни </a:t>
            </a:r>
            <a:r>
              <a:rPr lang="ru-RU" dirty="0" smtClean="0">
                <a:effectLst/>
                <a:latin typeface="Symbol, serif"/>
              </a:rPr>
              <a:t></a:t>
            </a:r>
            <a:r>
              <a:rPr lang="ru-RU" dirty="0" smtClean="0">
                <a:effectLst/>
              </a:rPr>
              <a:t> 0,9-1,0 м.</a:t>
            </a:r>
            <a:endParaRPr lang="ru-RU" dirty="0">
              <a:effectLst/>
            </a:endParaRPr>
          </a:p>
        </p:txBody>
      </p:sp>
    </p:spTree>
    <p:extLst>
      <p:ext uri="{BB962C8B-B14F-4D97-AF65-F5344CB8AC3E}">
        <p14:creationId xmlns:p14="http://schemas.microsoft.com/office/powerpoint/2010/main" val="38279074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598592"/>
            <a:ext cx="12191999" cy="3693319"/>
          </a:xfrm>
          <a:prstGeom prst="rect">
            <a:avLst/>
          </a:prstGeom>
        </p:spPr>
        <p:txBody>
          <a:bodyPr wrap="square">
            <a:spAutoFit/>
          </a:bodyPr>
          <a:lstStyle/>
          <a:p>
            <a:pPr algn="just"/>
            <a:r>
              <a:rPr lang="ru-RU" dirty="0" smtClean="0">
                <a:effectLst/>
              </a:rPr>
              <a:t>Учні зі зниженою гостротою зору повинні сидіти за першими партами в першому ряду </a:t>
            </a:r>
            <a:r>
              <a:rPr lang="ru-RU" dirty="0" err="1" smtClean="0">
                <a:effectLst/>
              </a:rPr>
              <a:t>від</a:t>
            </a:r>
            <a:r>
              <a:rPr lang="ru-RU" dirty="0" smtClean="0">
                <a:effectLst/>
              </a:rPr>
              <a:t> </a:t>
            </a:r>
            <a:r>
              <a:rPr lang="ru-RU" dirty="0" err="1" smtClean="0">
                <a:effectLst/>
              </a:rPr>
              <a:t>світлонесучої</a:t>
            </a:r>
            <a:r>
              <a:rPr lang="ru-RU" dirty="0" smtClean="0">
                <a:effectLst/>
              </a:rPr>
              <a:t> </a:t>
            </a:r>
            <a:r>
              <a:rPr lang="ru-RU" dirty="0" err="1" smtClean="0">
                <a:effectLst/>
              </a:rPr>
              <a:t>стіни</a:t>
            </a:r>
            <a:r>
              <a:rPr lang="ru-RU" dirty="0" smtClean="0">
                <a:effectLst/>
              </a:rPr>
              <a:t>. Школярі зі зниженим слухом розміщуються за першою і другою партами бічних рядів. Учні, які часто і тривало хворіють, розміщуються в третьому (у внутрішньої стіни) ряду парт.</a:t>
            </a:r>
          </a:p>
          <a:p>
            <a:pPr algn="just"/>
            <a:r>
              <a:rPr lang="ru-RU" dirty="0" smtClean="0">
                <a:effectLst/>
              </a:rPr>
              <a:t>Для профілактики порушень постави не менш ніж два рази на рік школярів необхідно пересаджувати з першого ряду в третій, і навпаки, не порушуючи співвідношень груп меблів довжині їх тіла і з огляду на гостроту зору і слуху.</a:t>
            </a:r>
          </a:p>
          <a:p>
            <a:pPr algn="just"/>
            <a:r>
              <a:rPr lang="ru-RU" dirty="0" smtClean="0">
                <a:effectLst/>
              </a:rPr>
              <a:t>Шкільні меблі повинна бути промаркірованій. </a:t>
            </a:r>
            <a:r>
              <a:rPr lang="ru-RU" i="1" dirty="0" smtClean="0">
                <a:effectLst/>
              </a:rPr>
              <a:t>Маркування учбових меблів наноситься у вигляді лінії завширшки 2 см або кола діаметром 2,5 см на обох сторонах парти, стола і стільця. Меблі, яка відноситься до першої ростової групі, метится помаранчевим, до другої</a:t>
            </a:r>
            <a:r>
              <a:rPr lang="ru-RU" i="1" dirty="0" smtClean="0">
                <a:effectLst/>
                <a:latin typeface="Symbol, serif"/>
              </a:rPr>
              <a:t>-</a:t>
            </a:r>
            <a:r>
              <a:rPr lang="ru-RU" i="1" dirty="0" smtClean="0">
                <a:effectLst/>
              </a:rPr>
              <a:t> фіолетовим, до третьої </a:t>
            </a:r>
            <a:r>
              <a:rPr lang="ru-RU" i="1" dirty="0" smtClean="0">
                <a:effectLst/>
                <a:latin typeface="Symbol, serif"/>
              </a:rPr>
              <a:t>-</a:t>
            </a:r>
            <a:r>
              <a:rPr lang="ru-RU" i="1" dirty="0" smtClean="0">
                <a:effectLst/>
              </a:rPr>
              <a:t> жовтим, до четвертої </a:t>
            </a:r>
            <a:r>
              <a:rPr lang="ru-RU" i="1" dirty="0" smtClean="0">
                <a:effectLst/>
                <a:latin typeface="Symbol, serif"/>
              </a:rPr>
              <a:t>-</a:t>
            </a:r>
            <a:r>
              <a:rPr lang="ru-RU" i="1" dirty="0" smtClean="0">
                <a:effectLst/>
              </a:rPr>
              <a:t> червоним, до п'ятої </a:t>
            </a:r>
            <a:r>
              <a:rPr lang="ru-RU" i="1" dirty="0" smtClean="0">
                <a:effectLst/>
                <a:latin typeface="Symbol, serif"/>
              </a:rPr>
              <a:t>-</a:t>
            </a:r>
            <a:r>
              <a:rPr lang="ru-RU" i="1" dirty="0" smtClean="0">
                <a:effectLst/>
              </a:rPr>
              <a:t> зеленим, до шостої </a:t>
            </a:r>
            <a:r>
              <a:rPr lang="ru-RU" i="1" dirty="0" smtClean="0">
                <a:effectLst/>
                <a:latin typeface="Symbol, serif"/>
              </a:rPr>
              <a:t>-</a:t>
            </a:r>
            <a:r>
              <a:rPr lang="ru-RU" i="1" dirty="0" smtClean="0">
                <a:effectLst/>
              </a:rPr>
              <a:t> блакитним кольорами. </a:t>
            </a:r>
            <a:endParaRPr lang="ru-RU" dirty="0" smtClean="0">
              <a:effectLst/>
            </a:endParaRPr>
          </a:p>
          <a:p>
            <a:pPr algn="just"/>
            <a:r>
              <a:rPr lang="ru-RU" dirty="0" smtClean="0">
                <a:effectLst/>
              </a:rPr>
              <a:t>Крім кольорового маркування для підвищення ефективності здійснення контролю за правильністю підбору певної групи меблів на внутрішню поверхню столу повинна бути нанесена цифрова маркування у вигляді дробу:</a:t>
            </a:r>
          </a:p>
        </p:txBody>
      </p:sp>
      <p:pic>
        <p:nvPicPr>
          <p:cNvPr id="3" name="Рисунок 2"/>
          <p:cNvPicPr>
            <a:picLocks noChangeAspect="1"/>
          </p:cNvPicPr>
          <p:nvPr/>
        </p:nvPicPr>
        <p:blipFill>
          <a:blip r:embed="rId2"/>
          <a:stretch>
            <a:fillRect/>
          </a:stretch>
        </p:blipFill>
        <p:spPr>
          <a:xfrm>
            <a:off x="3829049" y="4568910"/>
            <a:ext cx="1745225" cy="929522"/>
          </a:xfrm>
          <a:prstGeom prst="rect">
            <a:avLst/>
          </a:prstGeom>
        </p:spPr>
      </p:pic>
      <p:sp>
        <p:nvSpPr>
          <p:cNvPr id="4" name="Прямоугольник 3"/>
          <p:cNvSpPr/>
          <p:nvPr/>
        </p:nvSpPr>
        <p:spPr>
          <a:xfrm>
            <a:off x="3950369" y="4679728"/>
            <a:ext cx="6096000" cy="707886"/>
          </a:xfrm>
          <a:prstGeom prst="rect">
            <a:avLst/>
          </a:prstGeom>
        </p:spPr>
        <p:txBody>
          <a:bodyPr>
            <a:spAutoFit/>
          </a:bodyPr>
          <a:lstStyle/>
          <a:p>
            <a:pPr algn="ctr"/>
            <a:r>
              <a:rPr lang="ru-RU" sz="2000" dirty="0" smtClean="0">
                <a:effectLst/>
              </a:rPr>
              <a:t>(Група стола, стільця)</a:t>
            </a:r>
          </a:p>
          <a:p>
            <a:pPr algn="ctr"/>
            <a:r>
              <a:rPr lang="ru-RU" sz="2000" dirty="0" smtClean="0">
                <a:effectLst/>
              </a:rPr>
              <a:t>(Довжина тіла учнів)</a:t>
            </a:r>
            <a:endParaRPr lang="ru-RU" sz="2000" dirty="0">
              <a:effectLst/>
            </a:endParaRPr>
          </a:p>
        </p:txBody>
      </p:sp>
    </p:spTree>
    <p:extLst>
      <p:ext uri="{BB962C8B-B14F-4D97-AF65-F5344CB8AC3E}">
        <p14:creationId xmlns:p14="http://schemas.microsoft.com/office/powerpoint/2010/main" val="42168588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62810"/>
            <a:ext cx="12192000" cy="5078313"/>
          </a:xfrm>
          <a:prstGeom prst="rect">
            <a:avLst/>
          </a:prstGeom>
        </p:spPr>
        <p:txBody>
          <a:bodyPr wrap="square">
            <a:spAutoFit/>
          </a:bodyPr>
          <a:lstStyle/>
          <a:p>
            <a:pPr algn="just"/>
            <a:r>
              <a:rPr lang="ru-RU" dirty="0" smtClean="0">
                <a:effectLst/>
              </a:rPr>
              <a:t>У навчальному приміщенні шкільні меблі розміщується таким чином, щоб ближче до дошки були менші розміри, далі від неї </a:t>
            </a:r>
            <a:r>
              <a:rPr lang="ru-RU" dirty="0" smtClean="0">
                <a:effectLst/>
                <a:latin typeface="Symbol, serif"/>
              </a:rPr>
              <a:t>-</a:t>
            </a:r>
            <a:r>
              <a:rPr lang="ru-RU" dirty="0" smtClean="0">
                <a:effectLst/>
              </a:rPr>
              <a:t> великі.</a:t>
            </a:r>
          </a:p>
          <a:p>
            <a:pPr algn="just"/>
            <a:r>
              <a:rPr lang="ru-RU" dirty="0" smtClean="0">
                <a:effectLst/>
              </a:rPr>
              <a:t>Для визначення необхідного конкретному учневі розміру меблів у класній кімнаті на стіні (двері) повинна бути нанесена кольорова вимірна вертикальна лінійка: на висоті до 115 см наводиться помаранчева смуга, на висоті від 115 до 130 см </a:t>
            </a:r>
            <a:r>
              <a:rPr lang="ru-RU" dirty="0" smtClean="0">
                <a:effectLst/>
                <a:latin typeface="Symbol, serif"/>
              </a:rPr>
              <a:t>-</a:t>
            </a:r>
            <a:r>
              <a:rPr lang="ru-RU" dirty="0" smtClean="0">
                <a:effectLst/>
              </a:rPr>
              <a:t> фіолетова, на висоті від 130 до 145 см </a:t>
            </a:r>
            <a:r>
              <a:rPr lang="ru-RU" dirty="0" smtClean="0">
                <a:effectLst/>
                <a:latin typeface="Symbol, serif"/>
              </a:rPr>
              <a:t>-</a:t>
            </a:r>
            <a:r>
              <a:rPr lang="ru-RU" dirty="0" smtClean="0">
                <a:effectLst/>
              </a:rPr>
              <a:t> жовта, на висоті від 145 до 160 см </a:t>
            </a:r>
            <a:r>
              <a:rPr lang="ru-RU" dirty="0" smtClean="0">
                <a:effectLst/>
                <a:latin typeface="Symbol, serif"/>
              </a:rPr>
              <a:t>-</a:t>
            </a:r>
            <a:r>
              <a:rPr lang="ru-RU" dirty="0" smtClean="0">
                <a:effectLst/>
              </a:rPr>
              <a:t> червона, на висоті від 160 до 175 см </a:t>
            </a:r>
            <a:r>
              <a:rPr lang="ru-RU" dirty="0" smtClean="0">
                <a:effectLst/>
                <a:latin typeface="Symbol, serif"/>
              </a:rPr>
              <a:t>-</a:t>
            </a:r>
            <a:r>
              <a:rPr lang="ru-RU" dirty="0" smtClean="0">
                <a:effectLst/>
              </a:rPr>
              <a:t> зелена, на висоті понад 175 см </a:t>
            </a:r>
            <a:r>
              <a:rPr lang="ru-RU" dirty="0" smtClean="0">
                <a:effectLst/>
                <a:latin typeface="Symbol, serif"/>
              </a:rPr>
              <a:t>-</a:t>
            </a:r>
            <a:r>
              <a:rPr lang="ru-RU" dirty="0" smtClean="0">
                <a:effectLst/>
              </a:rPr>
              <a:t> блакитна.</a:t>
            </a:r>
          </a:p>
          <a:p>
            <a:pPr algn="just"/>
            <a:r>
              <a:rPr lang="ru-RU" dirty="0" smtClean="0">
                <a:effectLst/>
              </a:rPr>
              <a:t>Робочі місця в </a:t>
            </a:r>
            <a:r>
              <a:rPr lang="ru-RU" i="1" dirty="0" smtClean="0">
                <a:effectLst/>
              </a:rPr>
              <a:t>виробничих майстерень школи </a:t>
            </a:r>
            <a:r>
              <a:rPr lang="ru-RU" dirty="0" smtClean="0">
                <a:effectLst/>
              </a:rPr>
              <a:t>повинні забезпечувати правильну робочу позу учнів і в повній мірі відповідати вимогам техніки безпеки.</a:t>
            </a:r>
          </a:p>
          <a:p>
            <a:pPr algn="just"/>
            <a:r>
              <a:rPr lang="ru-RU" dirty="0" smtClean="0">
                <a:effectLst/>
              </a:rPr>
              <a:t>Виробничі майстерні повинні бути розраховані на 13-15 робочих місць, які обладнані верстатами. У майстернях з обробки деревини повинно бути передбачене розташування верстатів висотою 75,5; 78,0 і 80,5 см; в майстернях з обробки металу</a:t>
            </a:r>
            <a:r>
              <a:rPr lang="ru-RU" dirty="0" smtClean="0">
                <a:effectLst/>
                <a:latin typeface="Symbol, serif"/>
              </a:rPr>
              <a:t>-</a:t>
            </a:r>
            <a:r>
              <a:rPr lang="ru-RU" dirty="0" smtClean="0">
                <a:effectLst/>
              </a:rPr>
              <a:t> розташування верстатів висотою 87 і 95 см від підлоги до губок лещат, обладнаних захисними екранами.</a:t>
            </a:r>
          </a:p>
          <a:p>
            <a:pPr algn="just"/>
            <a:r>
              <a:rPr lang="ru-RU" dirty="0" smtClean="0">
                <a:effectLst/>
              </a:rPr>
              <a:t>Кожне робоче місце слід забезпечити сидінням на кронштейні або табуретами висотою 40-42 см і розміром сидіння 35 x 35 см і 40 x 40 см. Для підбору відповідних меблів у майстернях повинні бути розміщені підставки (по 5 підставок кожного розміру) розміром 55 x 75 см і висотою 5, 10 і 15 см відповідно.</a:t>
            </a:r>
            <a:endParaRPr lang="ru-RU" dirty="0">
              <a:effectLst/>
            </a:endParaRPr>
          </a:p>
        </p:txBody>
      </p:sp>
    </p:spTree>
    <p:extLst>
      <p:ext uri="{BB962C8B-B14F-4D97-AF65-F5344CB8AC3E}">
        <p14:creationId xmlns:p14="http://schemas.microsoft.com/office/powerpoint/2010/main" val="39260377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034715"/>
            <a:ext cx="12192000" cy="2031325"/>
          </a:xfrm>
          <a:prstGeom prst="rect">
            <a:avLst/>
          </a:prstGeom>
        </p:spPr>
        <p:txBody>
          <a:bodyPr wrap="square">
            <a:spAutoFit/>
          </a:bodyPr>
          <a:lstStyle/>
          <a:p>
            <a:pPr algn="just"/>
            <a:r>
              <a:rPr lang="ru-RU" dirty="0" smtClean="0">
                <a:effectLst/>
              </a:rPr>
              <a:t>В </a:t>
            </a:r>
            <a:r>
              <a:rPr lang="ru-RU" i="1" dirty="0" smtClean="0">
                <a:effectLst/>
              </a:rPr>
              <a:t>майстерні з обробки деревини </a:t>
            </a:r>
            <a:r>
              <a:rPr lang="ru-RU" dirty="0" smtClean="0">
                <a:effectLst/>
              </a:rPr>
              <a:t>верстак слід розміщувати або під кутом 45 °, або в три ряди перпендикулярно до </a:t>
            </a:r>
            <a:r>
              <a:rPr lang="ru-RU" dirty="0" err="1" smtClean="0">
                <a:effectLst/>
              </a:rPr>
              <a:t>світлонесучої</a:t>
            </a:r>
            <a:r>
              <a:rPr lang="ru-RU" dirty="0" smtClean="0">
                <a:effectLst/>
              </a:rPr>
              <a:t> </a:t>
            </a:r>
            <a:r>
              <a:rPr lang="ru-RU" dirty="0" err="1" smtClean="0">
                <a:effectLst/>
              </a:rPr>
              <a:t>стіни</a:t>
            </a:r>
            <a:r>
              <a:rPr lang="ru-RU" dirty="0" smtClean="0">
                <a:effectLst/>
              </a:rPr>
              <a:t>. </a:t>
            </a:r>
            <a:r>
              <a:rPr lang="ru-RU" dirty="0" smtClean="0">
                <a:effectLst/>
              </a:rPr>
              <a:t>Відстань між </a:t>
            </a:r>
            <a:r>
              <a:rPr lang="ru-RU" dirty="0" err="1" smtClean="0">
                <a:effectLst/>
              </a:rPr>
              <a:t>верстатами</a:t>
            </a:r>
            <a:r>
              <a:rPr lang="ru-RU" dirty="0" smtClean="0">
                <a:effectLst/>
              </a:rPr>
              <a:t> </a:t>
            </a:r>
            <a:r>
              <a:rPr lang="ru-RU" dirty="0" smtClean="0">
                <a:effectLst/>
              </a:rPr>
              <a:t>в </a:t>
            </a:r>
            <a:r>
              <a:rPr lang="ru-RU" dirty="0" err="1" smtClean="0">
                <a:effectLst/>
              </a:rPr>
              <a:t>передньо-Задньому</a:t>
            </a:r>
            <a:r>
              <a:rPr lang="ru-RU" dirty="0" smtClean="0">
                <a:effectLst/>
              </a:rPr>
              <a:t> </a:t>
            </a:r>
            <a:r>
              <a:rPr lang="ru-RU" dirty="0" smtClean="0">
                <a:effectLst/>
              </a:rPr>
              <a:t>напрямку повинна становити не менше 0,8 м, між рядами </a:t>
            </a:r>
            <a:r>
              <a:rPr lang="ru-RU" dirty="0" smtClean="0">
                <a:effectLst/>
                <a:latin typeface="Symbol, serif"/>
              </a:rPr>
              <a:t>-</a:t>
            </a:r>
            <a:r>
              <a:rPr lang="ru-RU" dirty="0" smtClean="0">
                <a:effectLst/>
              </a:rPr>
              <a:t> не менше 1,2 м (рис. 39.6).</a:t>
            </a:r>
          </a:p>
          <a:p>
            <a:pPr algn="just"/>
            <a:r>
              <a:rPr lang="ru-RU" dirty="0" smtClean="0">
                <a:effectLst/>
              </a:rPr>
              <a:t>В </a:t>
            </a:r>
            <a:r>
              <a:rPr lang="ru-RU" i="1" dirty="0" smtClean="0">
                <a:effectLst/>
              </a:rPr>
              <a:t>майстерні з обробки металу </a:t>
            </a:r>
            <a:r>
              <a:rPr lang="ru-RU" dirty="0" smtClean="0">
                <a:effectLst/>
              </a:rPr>
              <a:t>верстак необхідно розміщувати таким чином, щоб світло на робоче місце падав спереду або справа. Відстань між рядами повинна становити 1,0 м, відстань від внутрішньої стіни до верстатів</a:t>
            </a:r>
            <a:r>
              <a:rPr lang="ru-RU" dirty="0" smtClean="0">
                <a:effectLst/>
                <a:latin typeface="Symbol, serif"/>
              </a:rPr>
              <a:t>-</a:t>
            </a:r>
            <a:r>
              <a:rPr lang="ru-RU" dirty="0" smtClean="0">
                <a:effectLst/>
              </a:rPr>
              <a:t>не менш як 0,8 м. Краще всього розміщувати однойменні верстати в шаховому порядку. Відстань між лещатами повинна становити не менше 1,0 м.</a:t>
            </a:r>
            <a:endParaRPr lang="ru-RU" dirty="0">
              <a:effectLst/>
            </a:endParaRPr>
          </a:p>
        </p:txBody>
      </p:sp>
    </p:spTree>
    <p:extLst>
      <p:ext uri="{BB962C8B-B14F-4D97-AF65-F5344CB8AC3E}">
        <p14:creationId xmlns:p14="http://schemas.microsoft.com/office/powerpoint/2010/main" val="33010238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703543" y="0"/>
            <a:ext cx="2333227" cy="4320092"/>
          </a:xfrm>
          <a:prstGeom prst="rect">
            <a:avLst/>
          </a:prstGeom>
        </p:spPr>
      </p:pic>
      <p:pic>
        <p:nvPicPr>
          <p:cNvPr id="3" name="Рисунок 2"/>
          <p:cNvPicPr>
            <a:picLocks noChangeAspect="1"/>
          </p:cNvPicPr>
          <p:nvPr/>
        </p:nvPicPr>
        <p:blipFill>
          <a:blip r:embed="rId3"/>
          <a:stretch>
            <a:fillRect/>
          </a:stretch>
        </p:blipFill>
        <p:spPr>
          <a:xfrm>
            <a:off x="6943309" y="0"/>
            <a:ext cx="2819629" cy="4320092"/>
          </a:xfrm>
          <a:prstGeom prst="rect">
            <a:avLst/>
          </a:prstGeom>
        </p:spPr>
      </p:pic>
      <p:sp>
        <p:nvSpPr>
          <p:cNvPr id="4" name="Прямоугольник 3"/>
          <p:cNvSpPr/>
          <p:nvPr/>
        </p:nvSpPr>
        <p:spPr>
          <a:xfrm>
            <a:off x="3749841" y="4319467"/>
            <a:ext cx="4783682" cy="369332"/>
          </a:xfrm>
          <a:prstGeom prst="rect">
            <a:avLst/>
          </a:prstGeom>
        </p:spPr>
        <p:txBody>
          <a:bodyPr wrap="none">
            <a:spAutoFit/>
          </a:bodyPr>
          <a:lstStyle/>
          <a:p>
            <a:pPr algn="just"/>
            <a:r>
              <a:rPr lang="ru-RU" b="1" dirty="0" smtClean="0">
                <a:effectLst/>
              </a:rPr>
              <a:t>а б</a:t>
            </a:r>
            <a:endParaRPr lang="ru-RU" dirty="0">
              <a:effectLst/>
            </a:endParaRPr>
          </a:p>
        </p:txBody>
      </p:sp>
      <p:sp>
        <p:nvSpPr>
          <p:cNvPr id="5" name="Прямоугольник 4"/>
          <p:cNvSpPr/>
          <p:nvPr/>
        </p:nvSpPr>
        <p:spPr>
          <a:xfrm>
            <a:off x="0" y="4596660"/>
            <a:ext cx="12192000" cy="2862322"/>
          </a:xfrm>
          <a:prstGeom prst="rect">
            <a:avLst/>
          </a:prstGeom>
        </p:spPr>
        <p:txBody>
          <a:bodyPr wrap="square">
            <a:spAutoFit/>
          </a:bodyPr>
          <a:lstStyle/>
          <a:p>
            <a:r>
              <a:rPr lang="ru-RU" dirty="0" smtClean="0">
                <a:effectLst/>
              </a:rPr>
              <a:t>Мал. 39.6. Особливості розташування навчального обладнання в виробничих</a:t>
            </a:r>
          </a:p>
          <a:p>
            <a:r>
              <a:rPr lang="ru-RU" dirty="0" smtClean="0">
                <a:effectLst/>
              </a:rPr>
              <a:t>майстерень для проведення трудового виховання </a:t>
            </a:r>
          </a:p>
          <a:p>
            <a:r>
              <a:rPr lang="ru-RU" i="1" dirty="0" smtClean="0">
                <a:effectLst/>
              </a:rPr>
              <a:t>(При розташуванні верстатів перпендикулярно (а) і під кутом 45 ° до вікон (б))</a:t>
            </a:r>
            <a:endParaRPr lang="ru-RU" dirty="0" smtClean="0">
              <a:effectLst/>
            </a:endParaRPr>
          </a:p>
          <a:p>
            <a:r>
              <a:rPr lang="ru-RU" i="1" dirty="0" smtClean="0">
                <a:effectLst/>
              </a:rPr>
              <a:t>1 - верстати; 2 - токарний верстат; 3 - свердлильний верстат; 4, 7 - точило;</a:t>
            </a:r>
            <a:endParaRPr lang="ru-RU" dirty="0" smtClean="0">
              <a:effectLst/>
            </a:endParaRPr>
          </a:p>
          <a:p>
            <a:r>
              <a:rPr lang="ru-RU" i="1" dirty="0" smtClean="0">
                <a:effectLst/>
              </a:rPr>
              <a:t>5 - дискова пилка; 6 - місце для зберігання металевого</a:t>
            </a:r>
            <a:r>
              <a:rPr lang="ru-RU" i="1" dirty="0" err="1" smtClean="0">
                <a:effectLst/>
              </a:rPr>
              <a:t>реманенту</a:t>
            </a:r>
            <a:r>
              <a:rPr lang="ru-RU" i="1" dirty="0" smtClean="0">
                <a:effectLst/>
              </a:rPr>
              <a:t>; </a:t>
            </a:r>
            <a:endParaRPr lang="ru-RU" dirty="0" smtClean="0">
              <a:effectLst/>
            </a:endParaRPr>
          </a:p>
          <a:p>
            <a:r>
              <a:rPr lang="ru-RU" i="1" dirty="0" smtClean="0">
                <a:effectLst/>
              </a:rPr>
              <a:t>8 - місце для варіння клею, 9 - монтажний стіл; 10 - стіл; 11 - поміст;</a:t>
            </a:r>
            <a:endParaRPr lang="ru-RU" dirty="0" smtClean="0">
              <a:effectLst/>
            </a:endParaRPr>
          </a:p>
          <a:p>
            <a:r>
              <a:rPr lang="ru-RU" i="1" dirty="0" smtClean="0">
                <a:effectLst/>
              </a:rPr>
              <a:t>12 - секційні шафи; 13 - стелаж для пиломатеріалів; 14 - раковина;</a:t>
            </a:r>
            <a:endParaRPr lang="ru-RU" dirty="0" smtClean="0">
              <a:effectLst/>
            </a:endParaRPr>
          </a:p>
          <a:p>
            <a:r>
              <a:rPr lang="ru-RU" i="1" dirty="0" smtClean="0">
                <a:effectLst/>
              </a:rPr>
              <a:t>15 - вбудовані шафи; 16 - класна дошка</a:t>
            </a:r>
            <a:endParaRPr lang="ru-RU" dirty="0" smtClean="0">
              <a:effectLst/>
            </a:endParaRPr>
          </a:p>
          <a:p>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40521571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99365"/>
            <a:ext cx="12192000" cy="3970318"/>
          </a:xfrm>
          <a:prstGeom prst="rect">
            <a:avLst/>
          </a:prstGeom>
        </p:spPr>
        <p:txBody>
          <a:bodyPr wrap="square">
            <a:spAutoFit/>
          </a:bodyPr>
          <a:lstStyle/>
          <a:p>
            <a:pPr algn="just"/>
            <a:r>
              <a:rPr lang="ru-RU" dirty="0" smtClean="0">
                <a:effectLst/>
              </a:rPr>
              <a:t>У майстернях для учнів 10-12 років слід використовувати </a:t>
            </a:r>
            <a:r>
              <a:rPr lang="ru-RU" i="1" dirty="0" smtClean="0">
                <a:effectLst/>
              </a:rPr>
              <a:t>інструменти спеціального розміру №1</a:t>
            </a:r>
            <a:r>
              <a:rPr lang="ru-RU" dirty="0" smtClean="0">
                <a:effectLst/>
              </a:rPr>
              <a:t>, Для учнів 13-15 років </a:t>
            </a:r>
            <a:r>
              <a:rPr lang="ru-RU" dirty="0" smtClean="0">
                <a:effectLst/>
                <a:latin typeface="Symbol, serif"/>
              </a:rPr>
              <a:t>-</a:t>
            </a:r>
            <a:r>
              <a:rPr lang="ru-RU" dirty="0" smtClean="0">
                <a:effectLst/>
              </a:rPr>
              <a:t> </a:t>
            </a:r>
            <a:r>
              <a:rPr lang="ru-RU" i="1" dirty="0" smtClean="0">
                <a:effectLst/>
              </a:rPr>
              <a:t>інструменти спеціального розміру №2, для учнів понад 15 років </a:t>
            </a:r>
            <a:r>
              <a:rPr lang="ru-RU" i="1" dirty="0" smtClean="0">
                <a:effectLst/>
                <a:latin typeface="Symbol, serif"/>
              </a:rPr>
              <a:t>-</a:t>
            </a:r>
            <a:r>
              <a:rPr lang="ru-RU" i="1" dirty="0" smtClean="0">
                <a:effectLst/>
              </a:rPr>
              <a:t> інструменти для дорослих</a:t>
            </a:r>
            <a:r>
              <a:rPr lang="ru-RU" dirty="0" smtClean="0">
                <a:effectLst/>
              </a:rPr>
              <a:t>.</a:t>
            </a:r>
          </a:p>
          <a:p>
            <a:pPr algn="just"/>
            <a:r>
              <a:rPr lang="ru-RU" i="1" dirty="0" smtClean="0">
                <a:effectLst/>
              </a:rPr>
              <a:t>Максимальна маса вантажу для підняття школярами </a:t>
            </a:r>
            <a:r>
              <a:rPr lang="ru-RU" dirty="0" smtClean="0">
                <a:effectLst/>
              </a:rPr>
              <a:t>складає у віці 11-12 років </a:t>
            </a:r>
            <a:r>
              <a:rPr lang="ru-RU" dirty="0" smtClean="0">
                <a:effectLst/>
                <a:latin typeface="Symbol, serif"/>
              </a:rPr>
              <a:t>-</a:t>
            </a:r>
            <a:r>
              <a:rPr lang="ru-RU" dirty="0" smtClean="0">
                <a:effectLst/>
              </a:rPr>
              <a:t> до 4 кг, у віці 13-14 років </a:t>
            </a:r>
            <a:r>
              <a:rPr lang="ru-RU" dirty="0" smtClean="0">
                <a:effectLst/>
                <a:latin typeface="Symbol, serif"/>
              </a:rPr>
              <a:t>-</a:t>
            </a:r>
            <a:r>
              <a:rPr lang="ru-RU" dirty="0" smtClean="0">
                <a:effectLst/>
              </a:rPr>
              <a:t> до 5 кг, у віці 15 років: для хлопчиків </a:t>
            </a:r>
            <a:r>
              <a:rPr lang="ru-RU" dirty="0" smtClean="0">
                <a:effectLst/>
                <a:latin typeface="Symbol, serif"/>
              </a:rPr>
              <a:t>-</a:t>
            </a:r>
            <a:r>
              <a:rPr lang="ru-RU" dirty="0" smtClean="0">
                <a:effectLst/>
              </a:rPr>
              <a:t> 12 кг, для дівчаток </a:t>
            </a:r>
            <a:r>
              <a:rPr lang="ru-RU" dirty="0" smtClean="0">
                <a:effectLst/>
                <a:latin typeface="Symbol, serif"/>
              </a:rPr>
              <a:t>-</a:t>
            </a:r>
            <a:r>
              <a:rPr lang="ru-RU" dirty="0" smtClean="0">
                <a:effectLst/>
              </a:rPr>
              <a:t> 6,0 кг, у віці 16 років - відповідно 14 і 7 кг, у віці 17 років </a:t>
            </a:r>
            <a:r>
              <a:rPr lang="ru-RU" dirty="0" smtClean="0">
                <a:effectLst/>
                <a:latin typeface="Symbol, serif"/>
              </a:rPr>
              <a:t>-</a:t>
            </a:r>
            <a:r>
              <a:rPr lang="ru-RU" dirty="0" smtClean="0">
                <a:effectLst/>
              </a:rPr>
              <a:t> відповідно 16 і 8 кг</a:t>
            </a:r>
          </a:p>
          <a:p>
            <a:pPr algn="just"/>
            <a:r>
              <a:rPr lang="ru-RU" dirty="0" smtClean="0">
                <a:effectLst/>
              </a:rPr>
              <a:t>отже, </a:t>
            </a:r>
            <a:r>
              <a:rPr lang="ru-RU" i="1" dirty="0" smtClean="0">
                <a:effectLst/>
              </a:rPr>
              <a:t>санітарна експертиза правильності підбору і розстановки меблів </a:t>
            </a:r>
            <a:r>
              <a:rPr lang="ru-RU" dirty="0" smtClean="0">
                <a:effectLst/>
              </a:rPr>
              <a:t>в навчальних приміщеннях повинна передбачати аналіз наявності в кожному з них меблів не менше 2-3 різних номерів і адекватності їх взаєморозташування, характеристику відстані між рядами меблів і між меблями і бічними, передній і задній стінами приміщення, вивчення умов забезпечення правильної робочої пози і зручної посадки , вимірювання основних розмірів учбових меблів тощо.</a:t>
            </a:r>
          </a:p>
          <a:p>
            <a:pPr algn="r"/>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17284296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93523"/>
            <a:ext cx="12192000" cy="4247317"/>
          </a:xfrm>
          <a:prstGeom prst="rect">
            <a:avLst/>
          </a:prstGeom>
        </p:spPr>
        <p:txBody>
          <a:bodyPr wrap="square">
            <a:spAutoFit/>
          </a:bodyPr>
          <a:lstStyle/>
          <a:p>
            <a:pPr algn="ctr"/>
            <a:r>
              <a:rPr lang="ru-RU" b="1" dirty="0" smtClean="0">
                <a:effectLst/>
              </a:rPr>
              <a:t>НАВЧАЛЬНА ІНСТРУКЦІЯ</a:t>
            </a:r>
          </a:p>
          <a:p>
            <a:pPr algn="ctr"/>
            <a:r>
              <a:rPr lang="ru-RU" b="1" dirty="0" smtClean="0">
                <a:effectLst/>
              </a:rPr>
              <a:t>за методикою виготовлення </a:t>
            </a:r>
            <a:r>
              <a:rPr lang="ru-RU" b="1" dirty="0" err="1" smtClean="0">
                <a:effectLst/>
              </a:rPr>
              <a:t>універсального</a:t>
            </a:r>
            <a:r>
              <a:rPr lang="ru-RU" b="1" dirty="0" smtClean="0">
                <a:effectLst/>
              </a:rPr>
              <a:t> </a:t>
            </a:r>
            <a:r>
              <a:rPr lang="ru-RU" b="1" dirty="0" err="1" smtClean="0">
                <a:effectLst/>
              </a:rPr>
              <a:t>парторостоміру</a:t>
            </a:r>
            <a:endParaRPr lang="ru-RU" dirty="0" smtClean="0">
              <a:effectLst/>
            </a:endParaRPr>
          </a:p>
          <a:p>
            <a:pPr algn="ctr"/>
            <a:r>
              <a:rPr lang="ru-RU" b="1" dirty="0" smtClean="0">
                <a:effectLst/>
              </a:rPr>
              <a:t>(Лінійки Нікітіна-Флерова)</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Для виготовлення </a:t>
            </a:r>
            <a:r>
              <a:rPr lang="ru-RU" i="1" dirty="0" err="1" smtClean="0">
                <a:effectLst/>
              </a:rPr>
              <a:t>універсального</a:t>
            </a:r>
            <a:r>
              <a:rPr lang="ru-RU" i="1" dirty="0" smtClean="0">
                <a:effectLst/>
              </a:rPr>
              <a:t> </a:t>
            </a:r>
            <a:r>
              <a:rPr lang="ru-RU" i="1" dirty="0" err="1" smtClean="0">
                <a:effectLst/>
              </a:rPr>
              <a:t>парто</a:t>
            </a:r>
            <a:r>
              <a:rPr lang="ru-RU" i="1" dirty="0" err="1" smtClean="0"/>
              <a:t>ростоміру</a:t>
            </a:r>
            <a:r>
              <a:rPr lang="ru-RU" dirty="0" smtClean="0">
                <a:effectLst/>
              </a:rPr>
              <a:t> </a:t>
            </a:r>
            <a:r>
              <a:rPr lang="ru-RU" dirty="0" smtClean="0">
                <a:effectLst/>
              </a:rPr>
              <a:t>(Лінійки Нікітіна-Флерова) необхідно мати таблицю розмірів основних елементів меблів, дерев'яну або металеву планку довжиною не менше ніж 100 см і сантиметрову стрічку.</a:t>
            </a:r>
          </a:p>
          <a:p>
            <a:pPr algn="just"/>
            <a:r>
              <a:rPr lang="ru-RU" dirty="0" smtClean="0">
                <a:effectLst/>
              </a:rPr>
              <a:t>На одній стороні лінійки, що використовують для визначення номера меблів, відкладаються відрізки, довжина яких відповідає стандартній висоті кришки столу (парти) над підлогою і відстані від кришки сидіння до підлоги для меблів різних номерів. Зворотний бік лінійки, що призначений для визначення номера парти, розподіляється на 6 відрізків по 15 см.</a:t>
            </a:r>
          </a:p>
          <a:p>
            <a:pPr algn="just"/>
            <a:r>
              <a:rPr lang="ru-RU" dirty="0" smtClean="0">
                <a:effectLst/>
              </a:rPr>
              <a:t>Лінійку слід повісити на класну дошку, стіну або двері таким чином, щоб перша її мітка перебувала на відстані 115 см від підлоги, тобто кінець лінійки був розташований на рівні 100 см від підлоги, і проводити визначення номера парт або учбових меблів відповідно до довжини тіла конкретних учнів.</a:t>
            </a:r>
            <a:endParaRPr lang="ru-RU" dirty="0">
              <a:effectLst/>
            </a:endParaRPr>
          </a:p>
        </p:txBody>
      </p:sp>
    </p:spTree>
    <p:extLst>
      <p:ext uri="{BB962C8B-B14F-4D97-AF65-F5344CB8AC3E}">
        <p14:creationId xmlns:p14="http://schemas.microsoft.com/office/powerpoint/2010/main" val="20807261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0627" y="609600"/>
            <a:ext cx="10296784" cy="536812"/>
          </a:xfrm>
        </p:spPr>
        <p:txBody>
          <a:bodyPr>
            <a:normAutofit fontScale="90000"/>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20369" y="1269242"/>
            <a:ext cx="6169237" cy="5411611"/>
          </a:xfrm>
        </p:spPr>
      </p:pic>
    </p:spTree>
    <p:extLst>
      <p:ext uri="{BB962C8B-B14F-4D97-AF65-F5344CB8AC3E}">
        <p14:creationId xmlns:p14="http://schemas.microsoft.com/office/powerpoint/2010/main" val="23286390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етка">
  <a:themeElements>
    <a:clrScheme name="Сетка">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Сетка">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Сетка">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Сетчатая</Template>
  <TotalTime>403</TotalTime>
  <Words>6195</Words>
  <Application>Microsoft Office PowerPoint</Application>
  <PresentationFormat>Широкоэкранный</PresentationFormat>
  <Paragraphs>605</Paragraphs>
  <Slides>63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63</vt:i4>
      </vt:variant>
    </vt:vector>
  </HeadingPairs>
  <TitlesOfParts>
    <vt:vector size="69" baseType="lpstr">
      <vt:lpstr>Arial</vt:lpstr>
      <vt:lpstr>Century Gothic</vt:lpstr>
      <vt:lpstr>Symbol, serif</vt:lpstr>
      <vt:lpstr>Times New Roman</vt:lpstr>
      <vt:lpstr>Times New Roman, serif</vt:lpstr>
      <vt:lpstr>Сетка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Вікові періоди розвитку дитячого організму</vt:lpstr>
      <vt:lpstr>Презентация PowerPoint</vt:lpstr>
      <vt:lpstr>Презентация PowerPoint</vt:lpstr>
      <vt:lpstr>Фактори, які формують здоров'я людини</vt:lpstr>
      <vt:lpstr>Презентация PowerPoint</vt:lpstr>
      <vt:lpstr>Основні критерії та групи здоров'я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нормативні значення рухової активності пiдлiткiв 15–17 рокiв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Светлана</cp:lastModifiedBy>
  <cp:revision>24</cp:revision>
  <dcterms:created xsi:type="dcterms:W3CDTF">2017-08-08T11:01:52Z</dcterms:created>
  <dcterms:modified xsi:type="dcterms:W3CDTF">2020-09-06T20:15:46Z</dcterms:modified>
</cp:coreProperties>
</file>