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8" r:id="rId10"/>
    <p:sldId id="291" r:id="rId11"/>
    <p:sldId id="292" r:id="rId12"/>
    <p:sldId id="293" r:id="rId13"/>
    <p:sldId id="289" r:id="rId14"/>
    <p:sldId id="290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1" r:id="rId32"/>
    <p:sldId id="310" r:id="rId33"/>
    <p:sldId id="264" r:id="rId34"/>
    <p:sldId id="265" r:id="rId35"/>
    <p:sldId id="266" r:id="rId36"/>
    <p:sldId id="267" r:id="rId37"/>
    <p:sldId id="268" r:id="rId38"/>
    <p:sldId id="269" r:id="rId39"/>
    <p:sldId id="270" r:id="rId40"/>
    <p:sldId id="271" r:id="rId41"/>
    <p:sldId id="272" r:id="rId42"/>
    <p:sldId id="273" r:id="rId43"/>
    <p:sldId id="274" r:id="rId44"/>
    <p:sldId id="275" r:id="rId45"/>
    <p:sldId id="276" r:id="rId46"/>
    <p:sldId id="277" r:id="rId4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310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76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253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862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265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0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902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589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828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081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874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5324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270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545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894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580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51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B190594-CE71-4101-9D57-AA5CBF350251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8053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70727" y="0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effectLst/>
              </a:rPr>
              <a:t>Тема № 8</a:t>
            </a:r>
            <a:endParaRPr lang="ru-RU" sz="2800" b="0" dirty="0" smtClean="0">
              <a:effectLst/>
            </a:endParaRPr>
          </a:p>
          <a:p>
            <a:pPr algn="ctr"/>
            <a:r>
              <a:rPr lang="ru-RU" sz="2800" b="0" dirty="0" smtClean="0">
                <a:effectLst/>
              </a:rPr>
              <a:t/>
            </a:r>
            <a:br>
              <a:rPr lang="ru-RU" sz="2800" b="0" dirty="0" smtClean="0">
                <a:effectLst/>
              </a:rPr>
            </a:br>
            <a:endParaRPr lang="ru-RU" sz="2800" b="0" dirty="0" smtClean="0">
              <a:effectLst/>
            </a:endParaRPr>
          </a:p>
          <a:p>
            <a:pPr algn="ctr"/>
            <a:r>
              <a:rPr lang="ru-RU" sz="2800" b="1" dirty="0" smtClean="0">
                <a:effectLst/>
              </a:rPr>
              <a:t>МЕТОДИ ГІГІЄНІЧНОЇ ОЦІНКИ КОМПЛЕКСНОГО ВПЛИВУ ПАРАМЕТРІВ МІКРОКЛІМАТУ НА ТЕПЛООБМІН ЛЮДИНИ</a:t>
            </a:r>
            <a:endParaRPr lang="ru-RU" sz="2800" dirty="0" smtClean="0">
              <a:effectLst/>
            </a:endParaRPr>
          </a:p>
          <a:p>
            <a:pPr algn="ctr"/>
            <a:r>
              <a:rPr lang="ru-RU" sz="1400" b="1" dirty="0" smtClean="0">
                <a:solidFill>
                  <a:srgbClr val="000080"/>
                </a:solidFill>
                <a:effectLst/>
              </a:rPr>
              <a:t/>
            </a:r>
            <a:br>
              <a:rPr lang="ru-RU" sz="1400" b="1" dirty="0" smtClean="0">
                <a:solidFill>
                  <a:srgbClr val="000080"/>
                </a:solidFill>
                <a:effectLst/>
              </a:rPr>
            </a:br>
            <a:endParaRPr lang="ru-RU" sz="1400" b="1" dirty="0">
              <a:solidFill>
                <a:srgbClr val="000080"/>
              </a:solidFill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79" y="3193960"/>
            <a:ext cx="3544295" cy="334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921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1350" y="656925"/>
            <a:ext cx="106312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1. Навчальна мета</a:t>
            </a:r>
          </a:p>
          <a:p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  <a:p>
            <a:pPr algn="just"/>
            <a:r>
              <a:rPr lang="ru-RU" sz="2400" dirty="0"/>
              <a:t>1.1. Засвоїти методику гігієнічної оцінки комплексного впливу параметрів мікроклімату на теплообмін людини з </a:t>
            </a:r>
            <a:r>
              <a:rPr lang="ru-RU" sz="2400" dirty="0" err="1" smtClean="0"/>
              <a:t>суб'єктивними</a:t>
            </a:r>
            <a:r>
              <a:rPr lang="ru-RU" sz="2400" dirty="0" smtClean="0"/>
              <a:t> </a:t>
            </a:r>
            <a:r>
              <a:rPr lang="ru-RU" sz="2400" dirty="0"/>
              <a:t>та </a:t>
            </a:r>
            <a:r>
              <a:rPr lang="ru-RU" sz="2400" dirty="0" err="1" smtClean="0"/>
              <a:t>об'єктивними</a:t>
            </a:r>
            <a:r>
              <a:rPr lang="ru-RU" sz="2400" dirty="0" smtClean="0"/>
              <a:t> </a:t>
            </a:r>
            <a:r>
              <a:rPr lang="ru-RU" sz="2400" dirty="0"/>
              <a:t>фізіологічними показниками.</a:t>
            </a:r>
          </a:p>
          <a:p>
            <a:pPr algn="just"/>
            <a:r>
              <a:rPr lang="ru-RU" sz="2400" dirty="0"/>
              <a:t>1.2. Оволодіти об'єктивними методами оцінки комплексного впливу мікроклімату на теплообмін людини: ефективних, еквівалентно-ефективних, результуючих температур, </a:t>
            </a:r>
            <a:r>
              <a:rPr lang="ru-RU" sz="2400" dirty="0" smtClean="0"/>
              <a:t>методом кататермометра</a:t>
            </a:r>
            <a:r>
              <a:rPr lang="ru-RU" sz="2400" dirty="0"/>
              <a:t>, Розрахунками теплового балансу організму.</a:t>
            </a:r>
          </a:p>
        </p:txBody>
      </p:sp>
    </p:spTree>
    <p:extLst>
      <p:ext uri="{BB962C8B-B14F-4D97-AF65-F5344CB8AC3E}">
        <p14:creationId xmlns:p14="http://schemas.microsoft.com/office/powerpoint/2010/main" val="3145908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996" y="95028"/>
            <a:ext cx="1108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2. Вихідні знання та вміння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2.1. знати:</a:t>
            </a:r>
          </a:p>
          <a:p>
            <a:pPr algn="just"/>
            <a:r>
              <a:rPr lang="ru-RU" dirty="0"/>
              <a:t>2.1.1. Основні закони термодинаміки та фізіологічні основи теплообміну і терморегуляції організму (в обсязі програм біофізики, біохімії, фізіології).</a:t>
            </a:r>
          </a:p>
          <a:p>
            <a:pPr algn="just"/>
            <a:r>
              <a:rPr lang="ru-RU" dirty="0"/>
              <a:t>2.1.2. Гігієнічне значення мікроклімату приміщень різного призначення,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різновид</a:t>
            </a:r>
            <a:r>
              <a:rPr lang="ru-RU" dirty="0" smtClean="0"/>
              <a:t> </a:t>
            </a:r>
            <a:r>
              <a:rPr lang="ru-RU" dirty="0"/>
              <a:t>і показники.</a:t>
            </a:r>
          </a:p>
          <a:p>
            <a:pPr algn="just"/>
            <a:r>
              <a:rPr lang="ru-RU" dirty="0"/>
              <a:t>2.1.3. Вплив на людину комфортного і дискомфортного (що нагріває і охолоджує) мікроклімату.</a:t>
            </a:r>
          </a:p>
          <a:p>
            <a:pPr algn="just"/>
            <a:r>
              <a:rPr lang="ru-RU" dirty="0"/>
              <a:t>2.1.4. Суб'єктивні і об'єктивні показники теплового стану організму.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2.2. вміти:</a:t>
            </a:r>
          </a:p>
          <a:p>
            <a:pPr algn="just"/>
            <a:r>
              <a:rPr lang="ru-RU" dirty="0"/>
              <a:t>2.2.1. Вимірювати і оцінювати показники мікроклімату (температуру повітря, радіаційну температуру, вологість і швидкість руху повітря).</a:t>
            </a:r>
          </a:p>
          <a:p>
            <a:pPr algn="just"/>
            <a:r>
              <a:rPr lang="ru-RU" dirty="0"/>
              <a:t>2.2.2. Вимірювати і оцінювати фізіологічні показники впливу мікроклімату на теплообмін і терморегуляцію організму (частоту дихання, пульс, артеріальний тиск, температуру тіла і поверхні шкіри, інтенсивність</a:t>
            </a:r>
            <a:r>
              <a:rPr lang="ru-RU" dirty="0" err="1"/>
              <a:t>потовиділення</a:t>
            </a:r>
            <a:r>
              <a:rPr lang="ru-RU" dirty="0"/>
              <a:t>, Електропровідність шкіри), оцінювати суб'єктивне </a:t>
            </a:r>
            <a:r>
              <a:rPr lang="ru-RU" dirty="0" err="1"/>
              <a:t>тепловідчуття</a:t>
            </a:r>
            <a:r>
              <a:rPr lang="ru-RU" dirty="0"/>
              <a:t> людини на підставі фізіологічних показників і психоемоційних реакцій.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59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825" y="159738"/>
            <a:ext cx="1111601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effectLst/>
              </a:rPr>
              <a:t>3. Питання для самопідготовки</a:t>
            </a:r>
          </a:p>
          <a:p>
            <a:pPr algn="ctr"/>
            <a:r>
              <a:rPr lang="ru-RU" sz="1600" b="1" dirty="0" smtClean="0">
                <a:effectLst/>
              </a:rPr>
              <a:t/>
            </a:r>
            <a:br>
              <a:rPr lang="ru-RU" sz="1600" b="1" dirty="0" smtClean="0">
                <a:effectLst/>
              </a:rPr>
            </a:br>
            <a:endParaRPr lang="ru-RU" sz="1600" b="1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Поняття про мікроклімат і факторах, його характеризують.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Гігієнічне значення температури повітря, радіаційної температури. Основні закони термодинаміки, закон Стефана-Больцмана.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Гігієнічне значення і показники вологості повітря (абсолютна, максимальна, відносна вологість, фізіологічна відносна вологість, фізіологічний дефіцит насичення, точка роси).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Гігієнічне значення швидкості руху атмосферного повітря і повітря закритих приміщень.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Прилади для вимірювання параметрів мікроклімату, принципи їх влаштування та методика використання.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Загальна методика гігієнічного вивчення метеорологічних факторів і мікроклімату приміщень.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Теплове рівновагу і теплообмін організму з навколишнім середовищем. Фізіолого-гігієнічна характеристика теплопродукції і тепловіддачі. Суб'єктивні і об'єктивні показники теплового стану людини.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Охолоджуючий мікроклімат і його вплив на організм людини. Фізіологічні реакції і захворювання, їм обумовлені (переохолодження, відмороження та інші).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Нагріває мікроклімат і його вплив на організм людини. Фізіологічні реакції і патологічні прояви гострого та хронічного перегрівання. Сонячний, тепловий удар. Профілактика перегрівання.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Методи вивчення впливу мікроклімату приміщень на організм людини: метод </a:t>
            </a:r>
            <a:r>
              <a:rPr lang="ru-RU" sz="1600" b="0" dirty="0" err="1" smtClean="0">
                <a:effectLst/>
              </a:rPr>
              <a:t>кататермометра</a:t>
            </a:r>
            <a:r>
              <a:rPr lang="ru-RU" sz="1600" b="0" dirty="0" smtClean="0">
                <a:effectLst/>
              </a:rPr>
              <a:t>, Ефективних, еквівалентно-ефективних, результуючих температур, їх порівняльна гігієнічна оцінка.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Розрахунок і комплексна гігієнічна оцінка теплового балансу організму: розрахунок теплопродукції і тепловіддачі (випромінюванням, проведенням, випаровуванням) в залежності від мікроклімату.</a:t>
            </a:r>
            <a:endParaRPr lang="ru-RU" sz="16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58997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4063" y="206774"/>
            <a:ext cx="1103890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4. Завдання для самопідготовки</a:t>
            </a:r>
          </a:p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  <a:p>
            <a:pPr algn="just"/>
            <a:r>
              <a:rPr lang="ru-RU" dirty="0"/>
              <a:t>4.1. Дайте оцінку теплового стану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smtClean="0"/>
              <a:t>методом кататермометра </a:t>
            </a:r>
            <a:r>
              <a:rPr lang="ru-RU" dirty="0"/>
              <a:t>за такими результатами вимірювання: час охолодження кататермометра з 38</a:t>
            </a:r>
            <a:r>
              <a:rPr lang="ru-RU" baseline="30000" dirty="0"/>
              <a:t>Про</a:t>
            </a:r>
            <a:r>
              <a:rPr lang="ru-RU" dirty="0"/>
              <a:t> до 35</a:t>
            </a:r>
            <a:r>
              <a:rPr lang="ru-RU" baseline="30000" dirty="0"/>
              <a:t> Про</a:t>
            </a:r>
            <a:r>
              <a:rPr lang="ru-RU" dirty="0"/>
              <a:t>З в одному приміщенні 3 хвилини і 15 секунд, у другому приміщенні - 1 хвилина 25 секунд. Фактор кататермометра F = 630.</a:t>
            </a:r>
          </a:p>
          <a:p>
            <a:pPr algn="just"/>
            <a:r>
              <a:rPr lang="ru-RU" dirty="0"/>
              <a:t>4.2. Визначте еквівалентно-ефективну температуру в приміщенні, в якому температура повітря по сухому термометру </a:t>
            </a:r>
            <a:r>
              <a:rPr lang="ru-RU" dirty="0" err="1"/>
              <a:t>аспіраційного</a:t>
            </a:r>
            <a:r>
              <a:rPr lang="ru-RU" dirty="0"/>
              <a:t> </a:t>
            </a:r>
            <a:r>
              <a:rPr lang="ru-RU" dirty="0" smtClean="0"/>
              <a:t>психрометра </a:t>
            </a:r>
            <a:r>
              <a:rPr lang="ru-RU" dirty="0" err="1" smtClean="0"/>
              <a:t>Ассмана</a:t>
            </a:r>
            <a:r>
              <a:rPr lang="ru-RU" dirty="0" smtClean="0"/>
              <a:t> </a:t>
            </a:r>
            <a:r>
              <a:rPr lang="ru-RU" dirty="0"/>
              <a:t>становить 25</a:t>
            </a:r>
            <a:r>
              <a:rPr lang="ru-RU" baseline="30000" dirty="0"/>
              <a:t>Про</a:t>
            </a:r>
            <a:r>
              <a:rPr lang="ru-RU" dirty="0"/>
              <a:t>С, по вологому 19</a:t>
            </a:r>
            <a:r>
              <a:rPr lang="ru-RU" baseline="30000" dirty="0"/>
              <a:t>Про</a:t>
            </a:r>
            <a:r>
              <a:rPr lang="ru-RU" dirty="0"/>
              <a:t>С, швидкість руху повітря 2 м / с. Зробіть висновок про тепловий стан організму.</a:t>
            </a:r>
          </a:p>
          <a:p>
            <a:pPr algn="just"/>
            <a:r>
              <a:rPr lang="ru-RU" dirty="0"/>
              <a:t>4.3. Визначте результуючу температуру в приміщенні, температура повітря в якому по сухому термометру психрометра</a:t>
            </a:r>
            <a:r>
              <a:rPr lang="ru-RU" dirty="0" err="1"/>
              <a:t>Ассмана</a:t>
            </a:r>
            <a:r>
              <a:rPr lang="ru-RU" dirty="0"/>
              <a:t> становить 25</a:t>
            </a:r>
            <a:r>
              <a:rPr lang="ru-RU" baseline="30000" dirty="0"/>
              <a:t>Про</a:t>
            </a:r>
            <a:r>
              <a:rPr lang="ru-RU" dirty="0"/>
              <a:t>С, швидкість руху повітря 2,5 м / с, абсолютна вологість повітря 10,5 мм </a:t>
            </a:r>
            <a:r>
              <a:rPr lang="ru-RU" dirty="0" err="1"/>
              <a:t>рт.ст</a:t>
            </a:r>
            <a:r>
              <a:rPr lang="ru-RU" dirty="0"/>
              <a:t>., Середня радіаційна температура 18</a:t>
            </a:r>
            <a:r>
              <a:rPr lang="ru-RU" baseline="30000" dirty="0"/>
              <a:t>Про</a:t>
            </a:r>
            <a:r>
              <a:rPr lang="ru-RU" dirty="0"/>
              <a:t>С. Людина виконує важку роботу. Зробіть висновок про тепловий стан організму.</a:t>
            </a:r>
          </a:p>
          <a:p>
            <a:pPr algn="just"/>
            <a:r>
              <a:rPr lang="ru-RU" dirty="0"/>
              <a:t>4.4. Розрахуйте і оціните тепловий баланс "стандартного людини" (зріст 170 см, маса тіла 65 кг, площа поверхні тіла 1,8 м</a:t>
            </a:r>
            <a:r>
              <a:rPr lang="ru-RU" baseline="30000" dirty="0"/>
              <a:t>2</a:t>
            </a:r>
            <a:r>
              <a:rPr lang="ru-RU" dirty="0"/>
              <a:t>), Що знаходиться в легкому одязі. Виконує роботу середньої тяжкості (</a:t>
            </a:r>
            <a:r>
              <a:rPr lang="ru-RU" dirty="0" err="1"/>
              <a:t>енерговитрати</a:t>
            </a:r>
            <a:r>
              <a:rPr lang="ru-RU" dirty="0"/>
              <a:t> 180 ккал / ч.) Температура тіла 36</a:t>
            </a:r>
            <a:r>
              <a:rPr lang="ru-RU" baseline="30000" dirty="0"/>
              <a:t>Про</a:t>
            </a:r>
            <a:r>
              <a:rPr lang="ru-RU" dirty="0"/>
              <a:t>С. В приміщенні, температура повітря становить 18</a:t>
            </a:r>
            <a:r>
              <a:rPr lang="ru-RU" baseline="30000" dirty="0"/>
              <a:t>Про</a:t>
            </a:r>
            <a:r>
              <a:rPr lang="ru-RU" dirty="0"/>
              <a:t>С, середня температура оточуючих поверхонь 16</a:t>
            </a:r>
            <a:r>
              <a:rPr lang="ru-RU" baseline="30000" dirty="0"/>
              <a:t>Про</a:t>
            </a:r>
            <a:r>
              <a:rPr lang="ru-RU" dirty="0"/>
              <a:t>С, швидкість руху повітря 0,5 м / с, відносна вологість 85%.</a:t>
            </a:r>
          </a:p>
        </p:txBody>
      </p:sp>
    </p:spTree>
    <p:extLst>
      <p:ext uri="{BB962C8B-B14F-4D97-AF65-F5344CB8AC3E}">
        <p14:creationId xmlns:p14="http://schemas.microsoft.com/office/powerpoint/2010/main" val="2714793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29" y="-353509"/>
            <a:ext cx="1121517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  <a:p>
            <a:pPr algn="ctr">
              <a:buFont typeface="+mj-lt"/>
              <a:buAutoNum type="arabicPeriod" startAt="5"/>
            </a:pPr>
            <a:r>
              <a:rPr lang="ru-RU" sz="2000" b="1" dirty="0"/>
              <a:t>Структура і зміст заняття</a:t>
            </a:r>
          </a:p>
          <a:p>
            <a:pPr algn="just"/>
            <a:r>
              <a:rPr lang="ru-RU" sz="2000" dirty="0"/>
              <a:t>Заняття лабораторне. Тема розрахована на 2 академічні години. На першій половині заняття студенти опановують:</a:t>
            </a:r>
          </a:p>
          <a:p>
            <a:pPr algn="just"/>
            <a:r>
              <a:rPr lang="ru-RU" sz="2000" dirty="0"/>
              <a:t>а) метод клініко-фізіологічного дослідження впливу мікроклімату на напругу процесів терморегуляції організму (методика викладена в додатку 1);</a:t>
            </a:r>
          </a:p>
          <a:p>
            <a:pPr algn="just"/>
            <a:r>
              <a:rPr lang="ru-RU" sz="2000" dirty="0"/>
              <a:t>б) метод </a:t>
            </a:r>
            <a:r>
              <a:rPr lang="ru-RU" sz="2000" dirty="0" smtClean="0"/>
              <a:t>кататермометра як </a:t>
            </a:r>
            <a:r>
              <a:rPr lang="ru-RU" sz="2000" dirty="0"/>
              <a:t>одним з методів фізичного моделювання комплексної оцінки впливу мікроклімату на організм і відповідності отриманих даних гігієнічним нормативам (табл. 1). Методика роботи з кататермометром описана в додатку 1 до теми заняття № 7.</a:t>
            </a:r>
          </a:p>
          <a:p>
            <a:pPr algn="just"/>
            <a:r>
              <a:rPr lang="ru-RU" sz="2000" dirty="0"/>
              <a:t>Друга половина заняття присвячена освоєнню розрахункових методів оцінки впливу мікроклімату закритих приміщень на організм:</a:t>
            </a:r>
          </a:p>
          <a:p>
            <a:pPr algn="just"/>
            <a:r>
              <a:rPr lang="ru-RU" sz="2000" dirty="0"/>
              <a:t>а) методики визначення еквівалентно-ефективних і результуючих температур (по термометричною картками "стандартного людини") і оцінки відповідності Еет і РТ гігієнічним нормативам (табл. 1 і додаток 2);</a:t>
            </a:r>
          </a:p>
          <a:p>
            <a:pPr algn="just"/>
            <a:r>
              <a:rPr lang="ru-RU" sz="2000" dirty="0"/>
              <a:t>б) вивчення теплового балансу шляхом порівняння теплоутворення і </a:t>
            </a:r>
            <a:r>
              <a:rPr lang="ru-RU" sz="2000" dirty="0" err="1"/>
              <a:t>тепловтрат</a:t>
            </a:r>
            <a:r>
              <a:rPr lang="ru-RU" sz="2000" dirty="0"/>
              <a:t>: Випромінюванням, проведенням, випаровуванням вологи з поверхні шкіри, легенів і слизових оболонок з використанням власних антропометричних даних (методика викладена в додатку 3).</a:t>
            </a:r>
          </a:p>
        </p:txBody>
      </p:sp>
    </p:spTree>
    <p:extLst>
      <p:ext uri="{BB962C8B-B14F-4D97-AF65-F5344CB8AC3E}">
        <p14:creationId xmlns:p14="http://schemas.microsoft.com/office/powerpoint/2010/main" val="3514779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0843" y="99152"/>
            <a:ext cx="1143550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6. </a:t>
            </a:r>
            <a:r>
              <a:rPr lang="ru-RU" b="1" dirty="0" smtClean="0"/>
              <a:t>література</a:t>
            </a:r>
            <a:endParaRPr lang="ru-RU" b="1" dirty="0"/>
          </a:p>
          <a:p>
            <a:pPr algn="just"/>
            <a:r>
              <a:rPr lang="ru-RU" dirty="0"/>
              <a:t>6.1. Основна:</a:t>
            </a:r>
          </a:p>
          <a:p>
            <a:pPr algn="just"/>
            <a:r>
              <a:rPr lang="ru-RU" dirty="0"/>
              <a:t>6.1.1. Загальна гігієна: пропедевтика гігієни Є.І.. Гончарук, Ю.И. Кундієв, В.Г. Бардів и др 2-е изд.</a:t>
            </a:r>
            <a:r>
              <a:rPr lang="ru-RU" dirty="0" err="1"/>
              <a:t>перераб</a:t>
            </a:r>
            <a:r>
              <a:rPr lang="ru-RU" dirty="0"/>
              <a:t>. і доп.- К .:</a:t>
            </a:r>
            <a:r>
              <a:rPr lang="ru-RU" dirty="0" err="1"/>
              <a:t>Вища</a:t>
            </a:r>
            <a:r>
              <a:rPr lang="ru-RU" dirty="0"/>
              <a:t> </a:t>
            </a:r>
            <a:r>
              <a:rPr lang="ru-RU" dirty="0" err="1"/>
              <a:t>шк</a:t>
            </a:r>
            <a:r>
              <a:rPr lang="ru-RU" dirty="0"/>
              <a:t>., 2000.- С. 207-237. </a:t>
            </a:r>
          </a:p>
          <a:p>
            <a:pPr algn="just"/>
            <a:r>
              <a:rPr lang="ru-RU" dirty="0"/>
              <a:t>6.1.2. Даценко І.І.,</a:t>
            </a:r>
            <a:r>
              <a:rPr lang="ru-RU" dirty="0" err="1"/>
              <a:t>Габович</a:t>
            </a:r>
            <a:r>
              <a:rPr lang="ru-RU" dirty="0"/>
              <a:t> Р.Д.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и </a:t>
            </a:r>
            <a:r>
              <a:rPr lang="ru-RU" dirty="0" err="1"/>
              <a:t>тропічної</a:t>
            </a:r>
            <a:r>
              <a:rPr lang="ru-RU" dirty="0"/>
              <a:t> </a:t>
            </a:r>
            <a:r>
              <a:rPr lang="ru-RU" dirty="0" err="1"/>
              <a:t>гігієні</a:t>
            </a:r>
            <a:r>
              <a:rPr lang="ru-RU" dirty="0"/>
              <a:t>. - К .: «</a:t>
            </a:r>
            <a:r>
              <a:rPr lang="ru-RU" dirty="0" err="1"/>
              <a:t>здоров'я</a:t>
            </a:r>
            <a:r>
              <a:rPr lang="ru-RU" dirty="0"/>
              <a:t>», 1995. - С. 22-31.</a:t>
            </a:r>
          </a:p>
          <a:p>
            <a:pPr algn="just"/>
            <a:r>
              <a:rPr lang="ru-RU" dirty="0"/>
              <a:t>6.1.3. </a:t>
            </a:r>
            <a:r>
              <a:rPr lang="ru-RU" dirty="0" err="1"/>
              <a:t>Габович</a:t>
            </a:r>
            <a:r>
              <a:rPr lang="ru-RU" dirty="0"/>
              <a:t> Р.Д., </a:t>
            </a:r>
            <a:r>
              <a:rPr lang="ru-RU" dirty="0" err="1"/>
              <a:t>Познанський</a:t>
            </a:r>
            <a:r>
              <a:rPr lang="ru-RU" dirty="0"/>
              <a:t> С.С., </a:t>
            </a:r>
            <a:r>
              <a:rPr lang="ru-RU" dirty="0" err="1"/>
              <a:t>Шахбазян</a:t>
            </a:r>
            <a:r>
              <a:rPr lang="ru-RU" dirty="0"/>
              <a:t>. Гігієна. - К .:</a:t>
            </a:r>
            <a:r>
              <a:rPr lang="ru-RU" dirty="0" err="1"/>
              <a:t>Вища</a:t>
            </a:r>
            <a:r>
              <a:rPr lang="ru-RU" dirty="0"/>
              <a:t> </a:t>
            </a:r>
            <a:r>
              <a:rPr lang="ru-RU" dirty="0" err="1"/>
              <a:t>шк</a:t>
            </a:r>
            <a:r>
              <a:rPr lang="ru-RU" dirty="0"/>
              <a:t>., 1983. - С. 36-40.</a:t>
            </a:r>
          </a:p>
          <a:p>
            <a:pPr algn="just"/>
            <a:r>
              <a:rPr lang="ru-RU" dirty="0"/>
              <a:t>6.1.4.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гігієна</a:t>
            </a:r>
            <a:r>
              <a:rPr lang="ru-RU" dirty="0"/>
              <a:t>. </a:t>
            </a:r>
            <a:r>
              <a:rPr lang="ru-RU" dirty="0" err="1"/>
              <a:t>посібник</a:t>
            </a:r>
            <a:r>
              <a:rPr lang="ru-RU" dirty="0"/>
              <a:t> для </a:t>
            </a:r>
            <a:r>
              <a:rPr lang="ru-RU" dirty="0" err="1"/>
              <a:t>практичних</a:t>
            </a:r>
            <a:r>
              <a:rPr lang="ru-RU" dirty="0"/>
              <a:t>зайняти. /</a:t>
            </a:r>
            <a:r>
              <a:rPr lang="ru-RU" dirty="0" err="1"/>
              <a:t>І.І.Даценко</a:t>
            </a:r>
            <a:r>
              <a:rPr lang="ru-RU" dirty="0"/>
              <a:t>, О.Б. Денисюк С.Л.,</a:t>
            </a:r>
            <a:r>
              <a:rPr lang="ru-RU" dirty="0" err="1"/>
              <a:t>Долошіцькій</a:t>
            </a:r>
            <a:r>
              <a:rPr lang="ru-RU" dirty="0"/>
              <a:t>/ за </a:t>
            </a:r>
            <a:r>
              <a:rPr lang="ru-RU" dirty="0" err="1"/>
              <a:t>загальною</a:t>
            </a:r>
            <a:r>
              <a:rPr lang="ru-RU" dirty="0"/>
              <a:t>ред. І.І. Даценко. -</a:t>
            </a:r>
            <a:r>
              <a:rPr lang="ru-RU" dirty="0" err="1"/>
              <a:t>Львів</a:t>
            </a:r>
            <a:r>
              <a:rPr lang="ru-RU" dirty="0"/>
              <a:t>: «</a:t>
            </a:r>
            <a:r>
              <a:rPr lang="ru-RU" dirty="0" err="1"/>
              <a:t>Світ</a:t>
            </a:r>
            <a:r>
              <a:rPr lang="ru-RU" dirty="0"/>
              <a:t>», 1992. - С. 41-42.</a:t>
            </a:r>
          </a:p>
          <a:p>
            <a:pPr algn="just"/>
            <a:r>
              <a:rPr lang="ru-RU" dirty="0"/>
              <a:t>6.1.5. Лекції.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6.2. Додаткова:</a:t>
            </a:r>
          </a:p>
          <a:p>
            <a:pPr algn="just"/>
            <a:r>
              <a:rPr lang="ru-RU" dirty="0"/>
              <a:t>6.2.1. Новожилов Л.А., Ломов С.Т.</a:t>
            </a:r>
            <a:r>
              <a:rPr lang="ru-RU" dirty="0" err="1"/>
              <a:t>гигенические</a:t>
            </a:r>
            <a:r>
              <a:rPr lang="ru-RU" dirty="0"/>
              <a:t>оцінка мікроклімату. - Л., 1986.</a:t>
            </a:r>
          </a:p>
          <a:p>
            <a:pPr algn="just"/>
            <a:r>
              <a:rPr lang="ru-RU" dirty="0"/>
              <a:t>6.2.2. Керівництво до практичних занять з гігієни праці / За ред. А.М. Шевченко. - К .:</a:t>
            </a:r>
            <a:r>
              <a:rPr lang="ru-RU" dirty="0" err="1"/>
              <a:t>Вища</a:t>
            </a:r>
            <a:r>
              <a:rPr lang="ru-RU" dirty="0"/>
              <a:t> </a:t>
            </a:r>
            <a:r>
              <a:rPr lang="ru-RU" dirty="0" err="1"/>
              <a:t>шк</a:t>
            </a:r>
            <a:r>
              <a:rPr lang="ru-RU" dirty="0"/>
              <a:t>., 1986. - С. 54-67.</a:t>
            </a:r>
          </a:p>
          <a:p>
            <a:pPr algn="just"/>
            <a:r>
              <a:rPr lang="ru-RU" dirty="0"/>
              <a:t>6.2.3. </a:t>
            </a:r>
            <a:r>
              <a:rPr lang="ru-RU" dirty="0" err="1"/>
              <a:t>І.І.Даценко</a:t>
            </a:r>
            <a:r>
              <a:rPr lang="ru-RU" dirty="0"/>
              <a:t>, </a:t>
            </a:r>
            <a:r>
              <a:rPr lang="ru-RU" dirty="0" err="1"/>
              <a:t>Р.Д.Габовіч</a:t>
            </a:r>
            <a:r>
              <a:rPr lang="ru-RU" dirty="0"/>
              <a:t> </a:t>
            </a:r>
            <a:r>
              <a:rPr lang="ru-RU" dirty="0" err="1"/>
              <a:t>Профілактична</a:t>
            </a:r>
            <a:r>
              <a:rPr lang="ru-RU" dirty="0"/>
              <a:t> медицина.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гігієна</a:t>
            </a:r>
            <a:r>
              <a:rPr lang="ru-RU" dirty="0"/>
              <a:t> з основами </a:t>
            </a:r>
            <a:r>
              <a:rPr lang="ru-RU" dirty="0" err="1"/>
              <a:t>екології</a:t>
            </a:r>
            <a:r>
              <a:rPr lang="ru-RU" dirty="0"/>
              <a:t>. - К., "</a:t>
            </a:r>
            <a:r>
              <a:rPr lang="ru-RU" dirty="0" err="1"/>
              <a:t>здоров'я</a:t>
            </a:r>
            <a:r>
              <a:rPr lang="ru-RU" dirty="0"/>
              <a:t>", 1999. - С. 120-124.</a:t>
            </a:r>
          </a:p>
          <a:p>
            <a:pPr algn="just"/>
            <a:r>
              <a:rPr lang="ru-RU" dirty="0"/>
              <a:t>6.2.4. Г.Х.</a:t>
            </a:r>
            <a:r>
              <a:rPr lang="ru-RU" dirty="0" err="1"/>
              <a:t>Шахбазян</a:t>
            </a:r>
            <a:r>
              <a:rPr lang="ru-RU" dirty="0"/>
              <a:t>. Гігієна виробничого мікроклімату. К., 1978.</a:t>
            </a:r>
          </a:p>
          <a:p>
            <a:pPr algn="just"/>
            <a:r>
              <a:rPr lang="ru-RU" dirty="0"/>
              <a:t>6.2.5. Керівництво до практичних занять з комунальної гігієни / Под ред. Є.І. Гончарука. - М .: Медицина, 1990. - С. 318-327.</a:t>
            </a:r>
          </a:p>
          <a:p>
            <a:pPr algn="just"/>
            <a:r>
              <a:rPr lang="ru-RU" b="0" dirty="0" smtClean="0">
                <a:effectLst/>
              </a:rPr>
              <a:t>6.2.6. Медведєв В.І. Стійкість фізіологічних і психологічних</a:t>
            </a:r>
            <a:r>
              <a:rPr lang="ru-RU" b="0" dirty="0" err="1" smtClean="0">
                <a:effectLst/>
              </a:rPr>
              <a:t>функційчеловека</a:t>
            </a:r>
            <a:r>
              <a:rPr lang="ru-RU" b="0" dirty="0" smtClean="0">
                <a:effectLst/>
              </a:rPr>
              <a:t>при дії екстремальних факторів. - Л .: «Наука», 1982. - 104 с.</a:t>
            </a:r>
            <a:endParaRPr lang="ru-RU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37036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8299" y="178467"/>
            <a:ext cx="1055415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7. Оснащення заняття</a:t>
            </a: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Психрометр аспіраційний.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Кататермометр кульової і таблиця </a:t>
            </a:r>
            <a:r>
              <a:rPr lang="ru-RU" sz="2000" dirty="0" err="1" smtClean="0">
                <a:effectLst/>
              </a:rPr>
              <a:t>тепловідчуття</a:t>
            </a:r>
            <a:r>
              <a:rPr lang="ru-RU" sz="2000" dirty="0" smtClean="0">
                <a:effectLst/>
              </a:rPr>
              <a:t> при різних рівнях охолоджуючої здатності повітря.</a:t>
            </a:r>
          </a:p>
          <a:p>
            <a:pPr algn="just">
              <a:buFont typeface="+mj-lt"/>
              <a:buAutoNum type="arabicPeriod"/>
            </a:pPr>
            <a:r>
              <a:rPr lang="ru-RU" sz="2000" dirty="0" err="1" smtClean="0">
                <a:effectLst/>
              </a:rPr>
              <a:t>Електротермометрія</a:t>
            </a:r>
            <a:r>
              <a:rPr lang="ru-RU" sz="2000" dirty="0" smtClean="0">
                <a:effectLst/>
              </a:rPr>
              <a:t> з детектором для шкіри.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Тонометр.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Гальванометр для визначення електропровідності шкіри (</a:t>
            </a:r>
            <a:r>
              <a:rPr lang="ru-RU" sz="2000" dirty="0" err="1" smtClean="0">
                <a:effectLst/>
              </a:rPr>
              <a:t>потовиділення</a:t>
            </a:r>
            <a:r>
              <a:rPr lang="ru-RU" sz="2000" dirty="0" smtClean="0">
                <a:effectLst/>
              </a:rPr>
              <a:t>).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Таблиці еквівалентно-ефективних і результуючих температур.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Номограми еквівалентно-ефективних і результуючих температур.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Формули для розрахунку тепловиділення випромінюванням, проведенням, </a:t>
            </a:r>
            <a:r>
              <a:rPr lang="ru-RU" sz="2000" dirty="0" err="1" smtClean="0">
                <a:effectLst/>
              </a:rPr>
              <a:t>потоіспареніем</a:t>
            </a:r>
            <a:r>
              <a:rPr lang="ru-RU" sz="2000" dirty="0" smtClean="0">
                <a:effectLst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Завдання студентам по оцінці комплексного впливу мікроклімату на теплообмін.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9910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81" y="0"/>
            <a:ext cx="9368254" cy="1262130"/>
          </a:xfrm>
        </p:spPr>
        <p:txBody>
          <a:bodyPr/>
          <a:lstStyle/>
          <a:p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і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2582" y="1481070"/>
            <a:ext cx="9367272" cy="4767329"/>
          </a:xfrm>
        </p:spPr>
        <p:txBody>
          <a:bodyPr>
            <a:normAutofit lnSpcReduction="10000"/>
          </a:bodyPr>
          <a:lstStyle/>
          <a:p>
            <a:r>
              <a:rPr lang="ru-RU" b="1" i="1" dirty="0" err="1"/>
              <a:t>Мікроклімат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клімат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температурою, </a:t>
            </a:r>
            <a:r>
              <a:rPr lang="ru-RU" dirty="0" err="1"/>
              <a:t>вологістю</a:t>
            </a:r>
            <a:r>
              <a:rPr lang="ru-RU" dirty="0"/>
              <a:t>, </a:t>
            </a:r>
            <a:r>
              <a:rPr lang="ru-RU" dirty="0" err="1"/>
              <a:t>швидкістю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температурою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поверхонь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(</a:t>
            </a:r>
            <a:r>
              <a:rPr lang="ru-RU" dirty="0" err="1"/>
              <a:t>стін</a:t>
            </a:r>
            <a:r>
              <a:rPr lang="ru-RU" dirty="0"/>
              <a:t>, </a:t>
            </a:r>
            <a:r>
              <a:rPr lang="ru-RU" dirty="0" err="1"/>
              <a:t>стелі</a:t>
            </a:r>
            <a:r>
              <a:rPr lang="ru-RU" dirty="0"/>
              <a:t>, </a:t>
            </a:r>
            <a:r>
              <a:rPr lang="ru-RU" dirty="0" err="1"/>
              <a:t>підлоги</a:t>
            </a:r>
            <a:r>
              <a:rPr lang="ru-RU" dirty="0"/>
              <a:t>, </a:t>
            </a:r>
            <a:r>
              <a:rPr lang="ru-RU" dirty="0" err="1"/>
              <a:t>технічного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) та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теплообмін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з </a:t>
            </a:r>
            <a:r>
              <a:rPr lang="ru-RU" dirty="0" err="1"/>
              <a:t>навколишнім</a:t>
            </a:r>
            <a:r>
              <a:rPr lang="ru-RU" dirty="0"/>
              <a:t> </a:t>
            </a:r>
            <a:r>
              <a:rPr lang="ru-RU" dirty="0" err="1"/>
              <a:t>середовищем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тепловий</a:t>
            </a:r>
            <a:r>
              <a:rPr lang="ru-RU" dirty="0"/>
              <a:t> стан, </a:t>
            </a:r>
            <a:r>
              <a:rPr lang="ru-RU" dirty="0" err="1"/>
              <a:t>самопочуття</a:t>
            </a:r>
            <a:r>
              <a:rPr lang="ru-RU" dirty="0"/>
              <a:t>, </a:t>
            </a:r>
            <a:r>
              <a:rPr lang="ru-RU" dirty="0" err="1"/>
              <a:t>працездатність</a:t>
            </a:r>
            <a:r>
              <a:rPr lang="ru-RU" dirty="0"/>
              <a:t> і </a:t>
            </a:r>
            <a:r>
              <a:rPr lang="ru-RU" dirty="0" err="1"/>
              <a:t>здоров'я</a:t>
            </a:r>
            <a:r>
              <a:rPr lang="ru-RU" dirty="0"/>
              <a:t>. </a:t>
            </a:r>
            <a:r>
              <a:rPr lang="ru-RU" dirty="0" err="1"/>
              <a:t>Мікроклімат</a:t>
            </a:r>
            <a:r>
              <a:rPr lang="ru-RU" dirty="0"/>
              <a:t>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кліматичні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на </a:t>
            </a:r>
            <a:r>
              <a:rPr lang="ru-RU" dirty="0" err="1"/>
              <a:t>обмеженій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: в межах одного і того ж </a:t>
            </a:r>
            <a:r>
              <a:rPr lang="ru-RU" dirty="0" err="1"/>
              <a:t>приміщення</a:t>
            </a:r>
            <a:r>
              <a:rPr lang="ru-RU" dirty="0"/>
              <a:t>, </a:t>
            </a:r>
            <a:r>
              <a:rPr lang="ru-RU" dirty="0" err="1"/>
              <a:t>населеного</a:t>
            </a:r>
            <a:r>
              <a:rPr lang="ru-RU" dirty="0"/>
              <a:t> пункту, </a:t>
            </a:r>
            <a:r>
              <a:rPr lang="ru-RU" dirty="0" err="1"/>
              <a:t>вулиці</a:t>
            </a:r>
            <a:r>
              <a:rPr lang="ru-RU" dirty="0"/>
              <a:t>. </a:t>
            </a:r>
            <a:r>
              <a:rPr lang="ru-RU" b="1" dirty="0"/>
              <a:t>За </a:t>
            </a:r>
            <a:r>
              <a:rPr lang="ru-RU" b="1" dirty="0" err="1"/>
              <a:t>ступенем</a:t>
            </a:r>
            <a:r>
              <a:rPr lang="ru-RU" b="1" dirty="0"/>
              <a:t> </a:t>
            </a:r>
            <a:r>
              <a:rPr lang="ru-RU" b="1" dirty="0" err="1"/>
              <a:t>впливу</a:t>
            </a:r>
            <a:r>
              <a:rPr lang="ru-RU" b="1" dirty="0"/>
              <a:t> на </a:t>
            </a:r>
            <a:r>
              <a:rPr lang="ru-RU" b="1" dirty="0" err="1"/>
              <a:t>тепловий</a:t>
            </a:r>
            <a:r>
              <a:rPr lang="ru-RU" b="1" dirty="0"/>
              <a:t> баланс </a:t>
            </a:r>
            <a:r>
              <a:rPr lang="ru-RU" b="1" dirty="0" err="1"/>
              <a:t>людини</a:t>
            </a:r>
            <a:r>
              <a:rPr lang="ru-RU" b="1" dirty="0"/>
              <a:t> </a:t>
            </a:r>
            <a:r>
              <a:rPr lang="ru-RU" dirty="0" err="1"/>
              <a:t>мікроклімат</a:t>
            </a:r>
            <a:r>
              <a:rPr lang="ru-RU" dirty="0"/>
              <a:t> </a:t>
            </a:r>
            <a:r>
              <a:rPr lang="ru-RU" b="1" i="1" dirty="0" err="1"/>
              <a:t>поділяється</a:t>
            </a:r>
            <a:r>
              <a:rPr lang="ru-RU" b="1" i="1" dirty="0"/>
              <a:t> на </a:t>
            </a:r>
            <a:r>
              <a:rPr lang="ru-RU" b="1" i="1" dirty="0" err="1"/>
              <a:t>комфортний</a:t>
            </a:r>
            <a:r>
              <a:rPr lang="ru-RU" b="1" i="1" dirty="0"/>
              <a:t> (</a:t>
            </a:r>
            <a:r>
              <a:rPr lang="ru-RU" b="1" i="1" dirty="0" err="1"/>
              <a:t>нейтральний</a:t>
            </a:r>
            <a:r>
              <a:rPr lang="ru-RU" b="1" i="1" dirty="0"/>
              <a:t>) та </a:t>
            </a:r>
            <a:r>
              <a:rPr lang="ru-RU" b="1" i="1" dirty="0" err="1" smtClean="0"/>
              <a:t>дискомфортний</a:t>
            </a:r>
            <a:r>
              <a:rPr lang="ru-RU" b="1" i="1" dirty="0" smtClean="0"/>
              <a:t> </a:t>
            </a:r>
            <a:r>
              <a:rPr lang="ru-RU" b="1" i="1" dirty="0"/>
              <a:t>(</a:t>
            </a:r>
            <a:r>
              <a:rPr lang="ru-RU" b="1" i="1" dirty="0" err="1"/>
              <a:t>нагріваючий</a:t>
            </a:r>
            <a:r>
              <a:rPr lang="ru-RU" b="1" i="1" dirty="0"/>
              <a:t> </a:t>
            </a:r>
            <a:r>
              <a:rPr lang="ru-RU" b="1" i="1" dirty="0" err="1"/>
              <a:t>або</a:t>
            </a:r>
            <a:r>
              <a:rPr lang="ru-RU" b="1" i="1" dirty="0"/>
              <a:t> </a:t>
            </a:r>
            <a:r>
              <a:rPr lang="ru-RU" b="1" i="1" dirty="0" err="1"/>
              <a:t>охолоджуючий</a:t>
            </a:r>
            <a:r>
              <a:rPr lang="ru-RU" b="1" i="1" dirty="0"/>
              <a:t>).</a:t>
            </a:r>
          </a:p>
          <a:p>
            <a:endParaRPr lang="ru-RU" dirty="0"/>
          </a:p>
          <a:p>
            <a:r>
              <a:rPr lang="ru-RU" dirty="0" err="1"/>
              <a:t>Комфортним</a:t>
            </a:r>
            <a:r>
              <a:rPr lang="ru-RU" dirty="0"/>
              <a:t> </a:t>
            </a:r>
            <a:r>
              <a:rPr lang="ru-RU" dirty="0" err="1"/>
              <a:t>мікрокліматом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мікроклімат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нормальне</a:t>
            </a:r>
            <a:r>
              <a:rPr lang="ru-RU" dirty="0"/>
              <a:t> </a:t>
            </a:r>
            <a:r>
              <a:rPr lang="ru-RU" dirty="0" err="1"/>
              <a:t>теплове</a:t>
            </a:r>
            <a:r>
              <a:rPr lang="ru-RU" dirty="0"/>
              <a:t> </a:t>
            </a:r>
            <a:r>
              <a:rPr lang="ru-RU" dirty="0" err="1"/>
              <a:t>самопочуття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i="1" dirty="0" err="1"/>
              <a:t>адекватне</a:t>
            </a:r>
            <a:r>
              <a:rPr lang="ru-RU" i="1" dirty="0"/>
              <a:t> </a:t>
            </a:r>
            <a:r>
              <a:rPr lang="ru-RU" i="1" dirty="0" err="1"/>
              <a:t>співвідношення</a:t>
            </a:r>
            <a:r>
              <a:rPr lang="ru-RU" i="1" dirty="0"/>
              <a:t> </a:t>
            </a:r>
            <a:r>
              <a:rPr lang="ru-RU" i="1" dirty="0" err="1"/>
              <a:t>теплопродукції</a:t>
            </a:r>
            <a:r>
              <a:rPr lang="ru-RU" i="1" dirty="0"/>
              <a:t> та </a:t>
            </a:r>
            <a:r>
              <a:rPr lang="ru-RU" i="1" dirty="0" err="1"/>
              <a:t>тепловіддачі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1042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462" y="90152"/>
            <a:ext cx="8929391" cy="6158247"/>
          </a:xfrm>
        </p:spPr>
        <p:txBody>
          <a:bodyPr>
            <a:normAutofit/>
          </a:bodyPr>
          <a:lstStyle/>
          <a:p>
            <a:r>
              <a:rPr lang="ru-RU" b="1" i="1" dirty="0" err="1"/>
              <a:t>Комфортні</a:t>
            </a:r>
            <a:r>
              <a:rPr lang="ru-RU" b="1" i="1" dirty="0"/>
              <a:t> </a:t>
            </a:r>
            <a:r>
              <a:rPr lang="ru-RU" b="1" i="1" dirty="0" err="1"/>
              <a:t>показники</a:t>
            </a:r>
            <a:r>
              <a:rPr lang="ru-RU" b="1" i="1" dirty="0"/>
              <a:t> </a:t>
            </a:r>
            <a:r>
              <a:rPr lang="ru-RU" b="1" i="1" dirty="0" err="1"/>
              <a:t>мікроклімату</a:t>
            </a:r>
            <a:r>
              <a:rPr lang="ru-RU" b="1" i="1" dirty="0"/>
              <a:t> </a:t>
            </a:r>
            <a:r>
              <a:rPr lang="ru-RU" dirty="0"/>
              <a:t>для </a:t>
            </a:r>
            <a:r>
              <a:rPr lang="ru-RU" dirty="0" err="1"/>
              <a:t>здорової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яка </a:t>
            </a:r>
            <a:r>
              <a:rPr lang="ru-RU" dirty="0" err="1"/>
              <a:t>відпочиває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легку</a:t>
            </a:r>
            <a:r>
              <a:rPr lang="ru-RU" dirty="0"/>
              <a:t> </a:t>
            </a:r>
            <a:r>
              <a:rPr lang="ru-RU" dirty="0" err="1"/>
              <a:t>фізичну</a:t>
            </a:r>
            <a:r>
              <a:rPr lang="ru-RU" dirty="0"/>
              <a:t> роботу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в таких межах:</a:t>
            </a:r>
          </a:p>
          <a:p>
            <a:endParaRPr lang="ru-RU" dirty="0"/>
          </a:p>
          <a:p>
            <a:r>
              <a:rPr lang="ru-RU" dirty="0"/>
              <a:t>– температура </a:t>
            </a:r>
            <a:r>
              <a:rPr lang="ru-RU" dirty="0" err="1"/>
              <a:t>повітря</a:t>
            </a:r>
            <a:r>
              <a:rPr lang="ru-RU" dirty="0"/>
              <a:t> – 16-25 °С,</a:t>
            </a:r>
          </a:p>
          <a:p>
            <a:r>
              <a:rPr lang="ru-RU" dirty="0"/>
              <a:t>– </a:t>
            </a:r>
            <a:r>
              <a:rPr lang="ru-RU" dirty="0" err="1"/>
              <a:t>вологість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– 40-60%,</a:t>
            </a:r>
          </a:p>
          <a:p>
            <a:r>
              <a:rPr lang="ru-RU" dirty="0"/>
              <a:t>–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– 0,2-0,5 м/с,</a:t>
            </a:r>
          </a:p>
          <a:p>
            <a:r>
              <a:rPr lang="ru-RU" dirty="0"/>
              <a:t>– </a:t>
            </a:r>
            <a:r>
              <a:rPr lang="ru-RU" dirty="0" err="1"/>
              <a:t>радіаційна</a:t>
            </a:r>
            <a:r>
              <a:rPr lang="ru-RU" dirty="0"/>
              <a:t> температура (температура </a:t>
            </a:r>
            <a:r>
              <a:rPr lang="ru-RU" dirty="0" err="1"/>
              <a:t>навколишніх</a:t>
            </a:r>
            <a:r>
              <a:rPr lang="ru-RU" dirty="0"/>
              <a:t> </a:t>
            </a:r>
            <a:r>
              <a:rPr lang="ru-RU" dirty="0" err="1"/>
              <a:t>предметів</a:t>
            </a:r>
            <a:r>
              <a:rPr lang="ru-RU" dirty="0"/>
              <a:t>) – ±2 °С в </a:t>
            </a:r>
            <a:r>
              <a:rPr lang="ru-RU" dirty="0" err="1"/>
              <a:t>порівнянні</a:t>
            </a:r>
            <a:r>
              <a:rPr lang="ru-RU" dirty="0"/>
              <a:t> з </a:t>
            </a:r>
            <a:r>
              <a:rPr lang="ru-RU" dirty="0" err="1"/>
              <a:t>нормованою</a:t>
            </a:r>
            <a:r>
              <a:rPr lang="ru-RU" dirty="0"/>
              <a:t> температурою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r>
              <a:rPr lang="ru-RU" dirty="0" err="1"/>
              <a:t>Вплив</a:t>
            </a:r>
            <a:r>
              <a:rPr lang="ru-RU" dirty="0"/>
              <a:t> дискомфортного </a:t>
            </a:r>
            <a:r>
              <a:rPr lang="ru-RU" dirty="0" err="1"/>
              <a:t>нагріваючого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чутливі</a:t>
            </a:r>
            <a:r>
              <a:rPr lang="ru-RU" dirty="0"/>
              <a:t> до дискомфортного </a:t>
            </a:r>
            <a:r>
              <a:rPr lang="ru-RU" dirty="0" err="1"/>
              <a:t>мікроклімату</a:t>
            </a:r>
            <a:r>
              <a:rPr lang="ru-RU" dirty="0"/>
              <a:t>, </a:t>
            </a:r>
            <a:r>
              <a:rPr lang="ru-RU" dirty="0" err="1"/>
              <a:t>насамперед</a:t>
            </a:r>
            <a:r>
              <a:rPr lang="ru-RU" dirty="0"/>
              <a:t>, </a:t>
            </a:r>
            <a:r>
              <a:rPr lang="ru-RU" dirty="0" err="1"/>
              <a:t>серцево-судинна</a:t>
            </a:r>
            <a:r>
              <a:rPr lang="ru-RU" dirty="0"/>
              <a:t>, центральна </a:t>
            </a:r>
            <a:r>
              <a:rPr lang="ru-RU" dirty="0" err="1"/>
              <a:t>нервова</a:t>
            </a:r>
            <a:r>
              <a:rPr lang="ru-RU" dirty="0"/>
              <a:t> і </a:t>
            </a:r>
            <a:r>
              <a:rPr lang="ru-RU" dirty="0" err="1"/>
              <a:t>дихальна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 </a:t>
            </a:r>
            <a:r>
              <a:rPr lang="ru-RU" dirty="0" err="1"/>
              <a:t>Перебування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дискомфортного </a:t>
            </a:r>
            <a:r>
              <a:rPr lang="ru-RU" dirty="0" err="1"/>
              <a:t>нагріваючого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,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дискомфорту, </a:t>
            </a:r>
            <a:r>
              <a:rPr lang="ru-RU" dirty="0" err="1"/>
              <a:t>віку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та ряду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гострої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хронічної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теплової</a:t>
            </a:r>
            <a:r>
              <a:rPr lang="ru-RU" dirty="0"/>
              <a:t> </a:t>
            </a:r>
            <a:r>
              <a:rPr lang="ru-RU" dirty="0" err="1"/>
              <a:t>патології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7172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1977" y="0"/>
            <a:ext cx="8877876" cy="6581104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b="1" i="1" dirty="0" err="1"/>
              <a:t>форми</a:t>
            </a:r>
            <a:r>
              <a:rPr lang="ru-RU" b="1" i="1" dirty="0"/>
              <a:t> </a:t>
            </a:r>
            <a:r>
              <a:rPr lang="ru-RU" b="1" i="1" dirty="0" err="1"/>
              <a:t>перегріву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1. </a:t>
            </a:r>
            <a:r>
              <a:rPr lang="ru-RU" b="1" i="1" dirty="0" err="1"/>
              <a:t>Гостра</a:t>
            </a:r>
            <a:r>
              <a:rPr lang="ru-RU" b="1" i="1" dirty="0"/>
              <a:t> </a:t>
            </a:r>
            <a:r>
              <a:rPr lang="ru-RU" b="1" i="1" dirty="0" err="1"/>
              <a:t>гіпертермія</a:t>
            </a:r>
            <a:r>
              <a:rPr lang="ru-RU" b="1" i="1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підвищенням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38 °С, </a:t>
            </a:r>
            <a:r>
              <a:rPr lang="ru-RU" dirty="0" err="1"/>
              <a:t>потовиділенням</a:t>
            </a:r>
            <a:r>
              <a:rPr lang="ru-RU" dirty="0"/>
              <a:t>, </a:t>
            </a:r>
            <a:r>
              <a:rPr lang="ru-RU" dirty="0" err="1"/>
              <a:t>тахікардією</a:t>
            </a:r>
            <a:r>
              <a:rPr lang="ru-RU" dirty="0"/>
              <a:t>, </a:t>
            </a:r>
            <a:r>
              <a:rPr lang="ru-RU" dirty="0" err="1"/>
              <a:t>прискореним</a:t>
            </a:r>
            <a:r>
              <a:rPr lang="ru-RU" dirty="0"/>
              <a:t> </a:t>
            </a:r>
            <a:r>
              <a:rPr lang="ru-RU" dirty="0" err="1"/>
              <a:t>диханням</a:t>
            </a:r>
            <a:r>
              <a:rPr lang="ru-RU" dirty="0"/>
              <a:t>, </a:t>
            </a:r>
            <a:r>
              <a:rPr lang="ru-RU" dirty="0" err="1"/>
              <a:t>запамороченням</a:t>
            </a:r>
            <a:r>
              <a:rPr lang="ru-RU" dirty="0"/>
              <a:t>,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зорового</a:t>
            </a:r>
            <a:r>
              <a:rPr lang="ru-RU" dirty="0"/>
              <a:t> </a:t>
            </a:r>
            <a:r>
              <a:rPr lang="ru-RU" dirty="0" err="1"/>
              <a:t>сприйняття</a:t>
            </a:r>
            <a:r>
              <a:rPr lang="ru-RU" dirty="0"/>
              <a:t>.</a:t>
            </a:r>
          </a:p>
          <a:p>
            <a:r>
              <a:rPr lang="ru-RU" dirty="0"/>
              <a:t>2. </a:t>
            </a:r>
            <a:r>
              <a:rPr lang="ru-RU" b="1" i="1" dirty="0" err="1"/>
              <a:t>Гіперпіретична</a:t>
            </a:r>
            <a:r>
              <a:rPr lang="ru-RU" b="1" i="1" dirty="0"/>
              <a:t> форма (</a:t>
            </a:r>
            <a:r>
              <a:rPr lang="ru-RU" b="1" i="1" dirty="0" err="1"/>
              <a:t>тепловий</a:t>
            </a:r>
            <a:r>
              <a:rPr lang="ru-RU" b="1" i="1" dirty="0"/>
              <a:t> удар)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при </a:t>
            </a:r>
            <a:r>
              <a:rPr lang="ru-RU" dirty="0" err="1"/>
              <a:t>поєднанні</a:t>
            </a:r>
            <a:r>
              <a:rPr lang="ru-RU" dirty="0"/>
              <a:t> </a:t>
            </a:r>
            <a:r>
              <a:rPr lang="ru-RU" dirty="0" err="1"/>
              <a:t>високої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з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вологістю</a:t>
            </a:r>
            <a:r>
              <a:rPr lang="ru-RU" dirty="0"/>
              <a:t>. При </a:t>
            </a:r>
            <a:r>
              <a:rPr lang="ru-RU" dirty="0" err="1"/>
              <a:t>легкій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адинамія</a:t>
            </a:r>
            <a:r>
              <a:rPr lang="ru-RU" dirty="0"/>
              <a:t>, </a:t>
            </a:r>
            <a:r>
              <a:rPr lang="ru-RU" dirty="0" err="1"/>
              <a:t>млявість</a:t>
            </a:r>
            <a:r>
              <a:rPr lang="ru-RU" dirty="0"/>
              <a:t>,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посилене</a:t>
            </a:r>
            <a:r>
              <a:rPr lang="ru-RU" dirty="0"/>
              <a:t> </a:t>
            </a:r>
            <a:r>
              <a:rPr lang="ru-RU" dirty="0" err="1"/>
              <a:t>потовиділення</a:t>
            </a:r>
            <a:r>
              <a:rPr lang="ru-RU" dirty="0"/>
              <a:t>, </a:t>
            </a:r>
            <a:r>
              <a:rPr lang="ru-RU" dirty="0" err="1"/>
              <a:t>субфебрильна</a:t>
            </a:r>
            <a:r>
              <a:rPr lang="ru-RU" dirty="0"/>
              <a:t> температура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тахікардія</a:t>
            </a:r>
            <a:r>
              <a:rPr lang="ru-RU" dirty="0"/>
              <a:t>. Для </a:t>
            </a:r>
            <a:r>
              <a:rPr lang="ru-RU" dirty="0" err="1"/>
              <a:t>важкої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гіпертермії</a:t>
            </a:r>
            <a:r>
              <a:rPr lang="ru-RU" dirty="0"/>
              <a:t> </a:t>
            </a:r>
            <a:r>
              <a:rPr lang="ru-RU" dirty="0" err="1"/>
              <a:t>характерне</a:t>
            </a:r>
            <a:r>
              <a:rPr lang="ru-RU" dirty="0"/>
              <a:t> </a:t>
            </a:r>
            <a:r>
              <a:rPr lang="ru-RU" dirty="0" err="1"/>
              <a:t>швидке</a:t>
            </a:r>
            <a:r>
              <a:rPr lang="ru-RU" dirty="0"/>
              <a:t> </a:t>
            </a:r>
            <a:r>
              <a:rPr lang="ru-RU" dirty="0" err="1"/>
              <a:t>наростання</a:t>
            </a:r>
            <a:r>
              <a:rPr lang="ru-RU" dirty="0"/>
              <a:t> </a:t>
            </a:r>
            <a:r>
              <a:rPr lang="ru-RU" dirty="0" err="1"/>
              <a:t>неврологічної</a:t>
            </a:r>
            <a:r>
              <a:rPr lang="ru-RU" dirty="0"/>
              <a:t> симптоматики (</a:t>
            </a:r>
            <a:r>
              <a:rPr lang="ru-RU" dirty="0" err="1"/>
              <a:t>психомоторне</a:t>
            </a:r>
            <a:r>
              <a:rPr lang="ru-RU" dirty="0"/>
              <a:t> </a:t>
            </a:r>
            <a:r>
              <a:rPr lang="ru-RU" dirty="0" err="1"/>
              <a:t>збудження</a:t>
            </a:r>
            <a:r>
              <a:rPr lang="ru-RU" dirty="0"/>
              <a:t>, </a:t>
            </a:r>
            <a:r>
              <a:rPr lang="ru-RU" dirty="0" err="1"/>
              <a:t>коматозний</a:t>
            </a:r>
            <a:r>
              <a:rPr lang="ru-RU" dirty="0"/>
              <a:t> стан, </a:t>
            </a:r>
            <a:r>
              <a:rPr lang="ru-RU" dirty="0" err="1"/>
              <a:t>галюцинації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r>
              <a:rPr lang="ru-RU" dirty="0" err="1"/>
              <a:t>прискорене</a:t>
            </a:r>
            <a:r>
              <a:rPr lang="ru-RU" dirty="0"/>
              <a:t> </a:t>
            </a:r>
            <a:r>
              <a:rPr lang="ru-RU" dirty="0" err="1"/>
              <a:t>аритмічне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, </a:t>
            </a:r>
            <a:r>
              <a:rPr lang="ru-RU" dirty="0" err="1"/>
              <a:t>ниткоподібний</a:t>
            </a:r>
            <a:r>
              <a:rPr lang="ru-RU" dirty="0"/>
              <a:t> пульс, </a:t>
            </a:r>
            <a:r>
              <a:rPr lang="ru-RU" dirty="0" err="1"/>
              <a:t>тахікардія</a:t>
            </a:r>
            <a:r>
              <a:rPr lang="ru-RU" dirty="0"/>
              <a:t>, температура </a:t>
            </a:r>
            <a:r>
              <a:rPr lang="ru-RU" dirty="0" err="1"/>
              <a:t>тіла</a:t>
            </a:r>
            <a:r>
              <a:rPr lang="ru-RU" dirty="0"/>
              <a:t> до 40 °С.</a:t>
            </a:r>
          </a:p>
          <a:p>
            <a:r>
              <a:rPr lang="ru-RU" dirty="0"/>
              <a:t>3. </a:t>
            </a:r>
            <a:r>
              <a:rPr lang="ru-RU" b="1" i="1" dirty="0" err="1"/>
              <a:t>Судомна</a:t>
            </a:r>
            <a:r>
              <a:rPr lang="ru-RU" b="1" i="1" dirty="0"/>
              <a:t> форма </a:t>
            </a:r>
            <a:r>
              <a:rPr lang="ru-RU" b="1" i="1" dirty="0" err="1"/>
              <a:t>гіпертермії</a:t>
            </a:r>
            <a:r>
              <a:rPr lang="ru-RU" b="1" i="1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рясного</a:t>
            </a:r>
            <a:r>
              <a:rPr lang="ru-RU" dirty="0"/>
              <a:t> </a:t>
            </a:r>
            <a:r>
              <a:rPr lang="ru-RU" dirty="0" err="1"/>
              <a:t>потовиділення</a:t>
            </a:r>
            <a:r>
              <a:rPr lang="ru-RU" dirty="0"/>
              <a:t>, яке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великої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мінеральних</a:t>
            </a:r>
            <a:r>
              <a:rPr lang="ru-RU" dirty="0"/>
              <a:t> солей і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електролітичного</a:t>
            </a:r>
            <a:r>
              <a:rPr lang="ru-RU" dirty="0"/>
              <a:t> дисбалансу.</a:t>
            </a:r>
          </a:p>
          <a:p>
            <a:r>
              <a:rPr lang="ru-RU" dirty="0"/>
              <a:t>4. </a:t>
            </a:r>
            <a:r>
              <a:rPr lang="ru-RU" b="1" i="1" dirty="0" err="1"/>
              <a:t>Хронічна</a:t>
            </a:r>
            <a:r>
              <a:rPr lang="ru-RU" b="1" i="1" dirty="0"/>
              <a:t> </a:t>
            </a:r>
            <a:r>
              <a:rPr lang="ru-RU" b="1" i="1" dirty="0" err="1"/>
              <a:t>гіпертермія</a:t>
            </a:r>
            <a:r>
              <a:rPr lang="ru-RU" b="1" i="1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виникати</a:t>
            </a:r>
            <a:r>
              <a:rPr lang="ru-RU" dirty="0"/>
              <a:t> при </a:t>
            </a:r>
            <a:r>
              <a:rPr lang="ru-RU" dirty="0" err="1"/>
              <a:t>тривалому</a:t>
            </a:r>
            <a:r>
              <a:rPr lang="ru-RU" dirty="0"/>
              <a:t> </a:t>
            </a:r>
            <a:r>
              <a:rPr lang="ru-RU" dirty="0" err="1"/>
              <a:t>перебуванні</a:t>
            </a:r>
            <a:r>
              <a:rPr lang="ru-RU" dirty="0"/>
              <a:t>, особливо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роботи</a:t>
            </a:r>
            <a:r>
              <a:rPr lang="ru-RU" dirty="0"/>
              <a:t>, в </a:t>
            </a:r>
            <a:r>
              <a:rPr lang="ru-RU" dirty="0" err="1"/>
              <a:t>мікрокліматі</a:t>
            </a:r>
            <a:r>
              <a:rPr lang="ru-RU" dirty="0"/>
              <a:t> з температурою </a:t>
            </a:r>
            <a:r>
              <a:rPr lang="ru-RU" dirty="0" err="1"/>
              <a:t>повітря</a:t>
            </a:r>
            <a:r>
              <a:rPr lang="ru-RU" dirty="0"/>
              <a:t> 26-28 °С,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вологістю</a:t>
            </a:r>
            <a:r>
              <a:rPr lang="ru-RU" dirty="0"/>
              <a:t> (</a:t>
            </a:r>
            <a:r>
              <a:rPr lang="ru-RU" dirty="0" err="1"/>
              <a:t>понад</a:t>
            </a:r>
            <a:r>
              <a:rPr lang="ru-RU" dirty="0"/>
              <a:t> 80%) і </a:t>
            </a:r>
            <a:r>
              <a:rPr lang="ru-RU" dirty="0" err="1"/>
              <a:t>швидкістю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0,3 м/с. </a:t>
            </a:r>
            <a:r>
              <a:rPr lang="ru-RU" dirty="0" err="1"/>
              <a:t>Хронічна</a:t>
            </a:r>
            <a:r>
              <a:rPr lang="ru-RU" dirty="0"/>
              <a:t> </a:t>
            </a:r>
            <a:r>
              <a:rPr lang="ru-RU" dirty="0" err="1"/>
              <a:t>гіпертермія</a:t>
            </a:r>
            <a:r>
              <a:rPr lang="ru-RU" dirty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виникненню</a:t>
            </a:r>
            <a:r>
              <a:rPr lang="ru-RU" dirty="0"/>
              <a:t> </a:t>
            </a:r>
            <a:r>
              <a:rPr lang="ru-RU" dirty="0" err="1"/>
              <a:t>хронічних</a:t>
            </a:r>
            <a:r>
              <a:rPr lang="ru-RU" dirty="0"/>
              <a:t> </a:t>
            </a:r>
            <a:r>
              <a:rPr lang="ru-RU" dirty="0" err="1"/>
              <a:t>гіпоксичних</a:t>
            </a:r>
            <a:r>
              <a:rPr lang="ru-RU" dirty="0"/>
              <a:t> </a:t>
            </a:r>
            <a:r>
              <a:rPr lang="ru-RU" dirty="0" err="1"/>
              <a:t>станів</a:t>
            </a:r>
            <a:r>
              <a:rPr lang="ru-RU" dirty="0"/>
              <a:t>, </a:t>
            </a:r>
            <a:r>
              <a:rPr lang="ru-RU" dirty="0" err="1"/>
              <a:t>посилює</a:t>
            </a:r>
            <a:r>
              <a:rPr lang="ru-RU" dirty="0"/>
              <a:t> </a:t>
            </a:r>
            <a:r>
              <a:rPr lang="ru-RU" dirty="0" err="1"/>
              <a:t>перебіг</a:t>
            </a:r>
            <a:r>
              <a:rPr lang="ru-RU" dirty="0"/>
              <a:t> </a:t>
            </a:r>
            <a:r>
              <a:rPr lang="ru-RU" dirty="0" err="1"/>
              <a:t>наявних</a:t>
            </a:r>
            <a:r>
              <a:rPr lang="ru-RU" dirty="0"/>
              <a:t> </a:t>
            </a:r>
            <a:r>
              <a:rPr lang="ru-RU" dirty="0" err="1"/>
              <a:t>хронічних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водно-</a:t>
            </a:r>
            <a:r>
              <a:rPr lang="ru-RU" dirty="0" err="1"/>
              <a:t>сольового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, </a:t>
            </a:r>
            <a:r>
              <a:rPr lang="ru-RU" dirty="0" err="1"/>
              <a:t>збільшенням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 на </a:t>
            </a:r>
            <a:r>
              <a:rPr lang="ru-RU" dirty="0" err="1"/>
              <a:t>серцевий</a:t>
            </a:r>
            <a:r>
              <a:rPr lang="ru-RU" dirty="0"/>
              <a:t> </a:t>
            </a:r>
            <a:r>
              <a:rPr lang="ru-RU" dirty="0" err="1"/>
              <a:t>м'яз</a:t>
            </a:r>
            <a:r>
              <a:rPr lang="ru-RU" dirty="0"/>
              <a:t>, </a:t>
            </a:r>
            <a:r>
              <a:rPr lang="ru-RU" dirty="0" err="1"/>
              <a:t>гіпертрофією</a:t>
            </a:r>
            <a:r>
              <a:rPr lang="ru-RU" dirty="0"/>
              <a:t> (</a:t>
            </a:r>
            <a:r>
              <a:rPr lang="ru-RU" dirty="0" err="1"/>
              <a:t>дистрофією</a:t>
            </a:r>
            <a:r>
              <a:rPr lang="ru-RU" dirty="0"/>
              <a:t>) </a:t>
            </a:r>
            <a:r>
              <a:rPr lang="ru-RU" dirty="0" err="1"/>
              <a:t>міокарду</a:t>
            </a:r>
            <a:r>
              <a:rPr lang="ru-RU" dirty="0"/>
              <a:t>, </a:t>
            </a:r>
            <a:r>
              <a:rPr lang="ru-RU" dirty="0" err="1"/>
              <a:t>ураженням</a:t>
            </a:r>
            <a:r>
              <a:rPr lang="ru-RU" dirty="0"/>
              <a:t> запального і </a:t>
            </a:r>
            <a:r>
              <a:rPr lang="ru-RU" dirty="0" err="1"/>
              <a:t>трофічного</a:t>
            </a:r>
            <a:r>
              <a:rPr lang="ru-RU" dirty="0"/>
              <a:t> характеру </a:t>
            </a:r>
            <a:r>
              <a:rPr lang="ru-RU" dirty="0" err="1"/>
              <a:t>судин</a:t>
            </a:r>
            <a:r>
              <a:rPr lang="ru-RU" dirty="0"/>
              <a:t> </a:t>
            </a:r>
            <a:r>
              <a:rPr lang="ru-RU" dirty="0" err="1"/>
              <a:t>нижніх</a:t>
            </a:r>
            <a:r>
              <a:rPr lang="ru-RU" dirty="0"/>
              <a:t> </a:t>
            </a:r>
            <a:r>
              <a:rPr lang="ru-RU" dirty="0" err="1"/>
              <a:t>кінцівок</a:t>
            </a:r>
            <a:r>
              <a:rPr lang="ru-RU" dirty="0"/>
              <a:t> (</a:t>
            </a:r>
            <a:r>
              <a:rPr lang="ru-RU" dirty="0" err="1"/>
              <a:t>облітеруючий</a:t>
            </a:r>
            <a:r>
              <a:rPr lang="ru-RU" dirty="0"/>
              <a:t> </a:t>
            </a:r>
            <a:r>
              <a:rPr lang="ru-RU" dirty="0" err="1"/>
              <a:t>ендартериїт</a:t>
            </a:r>
            <a:r>
              <a:rPr lang="ru-RU" dirty="0"/>
              <a:t>,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ангіоспазмом</a:t>
            </a:r>
            <a:r>
              <a:rPr lang="ru-RU" dirty="0"/>
              <a:t>), </a:t>
            </a:r>
            <a:r>
              <a:rPr lang="ru-RU" dirty="0" err="1"/>
              <a:t>збільшенням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 на </a:t>
            </a:r>
            <a:r>
              <a:rPr lang="ru-RU" dirty="0" err="1"/>
              <a:t>сечовидільну</a:t>
            </a:r>
            <a:r>
              <a:rPr lang="ru-RU" dirty="0"/>
              <a:t> систему, </a:t>
            </a:r>
            <a:r>
              <a:rPr lang="ru-RU" dirty="0" err="1"/>
              <a:t>зниженням</a:t>
            </a:r>
            <a:r>
              <a:rPr lang="ru-RU" dirty="0"/>
              <a:t> </a:t>
            </a:r>
            <a:r>
              <a:rPr lang="ru-RU" dirty="0" err="1"/>
              <a:t>працездатності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9310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1826" y="0"/>
            <a:ext cx="8968028" cy="6697014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Вплив</a:t>
            </a:r>
            <a:r>
              <a:rPr lang="ru-RU" dirty="0"/>
              <a:t> дискомфортного </a:t>
            </a:r>
            <a:r>
              <a:rPr lang="ru-RU" dirty="0" err="1"/>
              <a:t>охолоджуючого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низької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небезпека</a:t>
            </a:r>
            <a:r>
              <a:rPr lang="ru-RU" dirty="0"/>
              <a:t> </a:t>
            </a:r>
            <a:r>
              <a:rPr lang="ru-RU" dirty="0" err="1"/>
              <a:t>переохолодження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посиленої</a:t>
            </a:r>
            <a:r>
              <a:rPr lang="ru-RU" dirty="0"/>
              <a:t> </a:t>
            </a:r>
            <a:r>
              <a:rPr lang="ru-RU" dirty="0" err="1"/>
              <a:t>тепловіддачі</a:t>
            </a:r>
            <a:r>
              <a:rPr lang="ru-RU" dirty="0"/>
              <a:t>.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часто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загострення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(</a:t>
            </a:r>
            <a:r>
              <a:rPr lang="ru-RU" dirty="0" err="1"/>
              <a:t>риніт</a:t>
            </a:r>
            <a:r>
              <a:rPr lang="ru-RU" dirty="0"/>
              <a:t>, </a:t>
            </a:r>
            <a:r>
              <a:rPr lang="ru-RU" dirty="0" err="1"/>
              <a:t>бронхіт</a:t>
            </a:r>
            <a:r>
              <a:rPr lang="ru-RU" dirty="0"/>
              <a:t>, плеврит, </a:t>
            </a:r>
            <a:r>
              <a:rPr lang="ru-RU" dirty="0" err="1"/>
              <a:t>пневмонія</a:t>
            </a:r>
            <a:r>
              <a:rPr lang="ru-RU" dirty="0"/>
              <a:t>), </a:t>
            </a:r>
            <a:r>
              <a:rPr lang="ru-RU" dirty="0" err="1"/>
              <a:t>м'язово</a:t>
            </a:r>
            <a:r>
              <a:rPr lang="ru-RU" dirty="0"/>
              <a:t>- </a:t>
            </a:r>
            <a:r>
              <a:rPr lang="ru-RU" dirty="0" err="1"/>
              <a:t>суглобового</a:t>
            </a:r>
            <a:r>
              <a:rPr lang="ru-RU" dirty="0"/>
              <a:t> </a:t>
            </a:r>
            <a:r>
              <a:rPr lang="ru-RU" dirty="0" err="1"/>
              <a:t>апарату</a:t>
            </a:r>
            <a:r>
              <a:rPr lang="ru-RU" dirty="0"/>
              <a:t> (</a:t>
            </a:r>
            <a:r>
              <a:rPr lang="ru-RU" dirty="0" err="1"/>
              <a:t>міозит</a:t>
            </a:r>
            <a:r>
              <a:rPr lang="ru-RU" dirty="0"/>
              <a:t>, артрит) та </a:t>
            </a:r>
            <a:r>
              <a:rPr lang="ru-RU" dirty="0" err="1"/>
              <a:t>периферичної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(</a:t>
            </a:r>
            <a:r>
              <a:rPr lang="ru-RU" dirty="0" err="1"/>
              <a:t>міалгія</a:t>
            </a:r>
            <a:r>
              <a:rPr lang="ru-RU" dirty="0"/>
              <a:t>, ревматизм, неврит, </a:t>
            </a:r>
            <a:r>
              <a:rPr lang="ru-RU" dirty="0" err="1"/>
              <a:t>радикуліт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.).</a:t>
            </a:r>
          </a:p>
          <a:p>
            <a:endParaRPr lang="ru-RU" dirty="0"/>
          </a:p>
          <a:p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b="1" i="1" dirty="0" err="1"/>
              <a:t>форми</a:t>
            </a:r>
            <a:r>
              <a:rPr lang="ru-RU" b="1" i="1" dirty="0"/>
              <a:t> </a:t>
            </a:r>
            <a:r>
              <a:rPr lang="ru-RU" b="1" i="1" dirty="0" err="1"/>
              <a:t>переохолодження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1. </a:t>
            </a:r>
            <a:r>
              <a:rPr lang="ru-RU" b="1" i="1" dirty="0" err="1"/>
              <a:t>Гостра</a:t>
            </a:r>
            <a:r>
              <a:rPr lang="ru-RU" b="1" i="1" dirty="0"/>
              <a:t> </a:t>
            </a:r>
            <a:r>
              <a:rPr lang="ru-RU" b="1" i="1" dirty="0" err="1"/>
              <a:t>гіпотермія</a:t>
            </a:r>
            <a:r>
              <a:rPr lang="ru-RU" b="1" i="1" dirty="0"/>
              <a:t> </a:t>
            </a:r>
            <a:r>
              <a:rPr lang="ru-RU" dirty="0" err="1"/>
              <a:t>можлива</a:t>
            </a:r>
            <a:r>
              <a:rPr lang="ru-RU" dirty="0"/>
              <a:t> при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нижче</a:t>
            </a:r>
            <a:r>
              <a:rPr lang="ru-RU" dirty="0"/>
              <a:t> 0 °С, але </a:t>
            </a:r>
            <a:r>
              <a:rPr lang="ru-RU" dirty="0" err="1"/>
              <a:t>може</a:t>
            </a:r>
            <a:r>
              <a:rPr lang="ru-RU" dirty="0"/>
              <a:t> бути і при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високій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в </a:t>
            </a:r>
            <a:r>
              <a:rPr lang="ru-RU" dirty="0" err="1"/>
              <a:t>поєднанні</a:t>
            </a:r>
            <a:r>
              <a:rPr lang="ru-RU" dirty="0"/>
              <a:t> з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вологістю</a:t>
            </a:r>
            <a:r>
              <a:rPr lang="ru-RU" dirty="0"/>
              <a:t> та </a:t>
            </a:r>
            <a:r>
              <a:rPr lang="ru-RU" dirty="0" err="1"/>
              <a:t>рухом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</a:t>
            </a:r>
            <a:r>
              <a:rPr lang="ru-RU" dirty="0" err="1"/>
              <a:t>Гостра</a:t>
            </a:r>
            <a:r>
              <a:rPr lang="ru-RU" dirty="0"/>
              <a:t> </a:t>
            </a:r>
            <a:r>
              <a:rPr lang="ru-RU" dirty="0" err="1"/>
              <a:t>гіпотермія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локальною і </a:t>
            </a:r>
            <a:r>
              <a:rPr lang="ru-RU" dirty="0" err="1"/>
              <a:t>загальною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Локальне</a:t>
            </a:r>
            <a:r>
              <a:rPr lang="ru-RU" dirty="0"/>
              <a:t> </a:t>
            </a:r>
            <a:r>
              <a:rPr lang="ru-RU" dirty="0" err="1"/>
              <a:t>охолодження</a:t>
            </a:r>
            <a:r>
              <a:rPr lang="ru-RU" dirty="0"/>
              <a:t> </a:t>
            </a:r>
            <a:r>
              <a:rPr lang="ru-RU" dirty="0" err="1"/>
              <a:t>частин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запальні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(</a:t>
            </a:r>
            <a:r>
              <a:rPr lang="ru-RU" dirty="0" err="1"/>
              <a:t>невралгії</a:t>
            </a:r>
            <a:r>
              <a:rPr lang="ru-RU" dirty="0"/>
              <a:t>, </a:t>
            </a:r>
            <a:r>
              <a:rPr lang="ru-RU" dirty="0" err="1"/>
              <a:t>міозити</a:t>
            </a:r>
            <a:r>
              <a:rPr lang="ru-RU" dirty="0"/>
              <a:t>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рефлекторної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на </a:t>
            </a:r>
            <a:r>
              <a:rPr lang="ru-RU" dirty="0" err="1"/>
              <a:t>вплив</a:t>
            </a:r>
            <a:r>
              <a:rPr lang="ru-RU" dirty="0"/>
              <a:t> холоду (</a:t>
            </a:r>
            <a:r>
              <a:rPr lang="ru-RU" dirty="0" err="1"/>
              <a:t>гострі</a:t>
            </a:r>
            <a:r>
              <a:rPr lang="ru-RU" dirty="0"/>
              <a:t> </a:t>
            </a:r>
            <a:r>
              <a:rPr lang="ru-RU" dirty="0" err="1"/>
              <a:t>респіраторні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ангіна</a:t>
            </a:r>
            <a:r>
              <a:rPr lang="ru-RU" dirty="0"/>
              <a:t>, </a:t>
            </a:r>
            <a:r>
              <a:rPr lang="ru-RU" dirty="0" err="1"/>
              <a:t>гломерулонефрит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.).</a:t>
            </a:r>
          </a:p>
          <a:p>
            <a:endParaRPr lang="ru-RU" dirty="0"/>
          </a:p>
          <a:p>
            <a:r>
              <a:rPr lang="ru-RU" b="1" i="1" dirty="0" err="1"/>
              <a:t>Загальне</a:t>
            </a:r>
            <a:r>
              <a:rPr lang="ru-RU" b="1" i="1" dirty="0"/>
              <a:t> </a:t>
            </a:r>
            <a:r>
              <a:rPr lang="ru-RU" b="1" i="1" dirty="0" err="1"/>
              <a:t>охолодження</a:t>
            </a:r>
            <a:r>
              <a:rPr lang="ru-RU" b="1" i="1" dirty="0"/>
              <a:t> </a:t>
            </a:r>
            <a:r>
              <a:rPr lang="ru-RU" b="1" i="1" dirty="0" err="1"/>
              <a:t>викликає</a:t>
            </a:r>
            <a:r>
              <a:rPr lang="ru-RU" b="1" i="1" dirty="0"/>
              <a:t> </a:t>
            </a:r>
            <a:r>
              <a:rPr lang="ru-RU" b="1" i="1" dirty="0" err="1"/>
              <a:t>зниження</a:t>
            </a:r>
            <a:r>
              <a:rPr lang="ru-RU" b="1" i="1" dirty="0"/>
              <a:t> </a:t>
            </a:r>
            <a:r>
              <a:rPr lang="ru-RU" b="1" i="1" dirty="0" err="1"/>
              <a:t>захисних</a:t>
            </a:r>
            <a:r>
              <a:rPr lang="ru-RU" b="1" i="1" dirty="0"/>
              <a:t> сил </a:t>
            </a:r>
            <a:r>
              <a:rPr lang="ru-RU" b="1" i="1" dirty="0" err="1"/>
              <a:t>організму</a:t>
            </a:r>
            <a:r>
              <a:rPr lang="ru-RU" b="1" i="1" dirty="0"/>
              <a:t>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агентів</a:t>
            </a:r>
            <a:r>
              <a:rPr lang="ru-RU" dirty="0"/>
              <a:t>,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алергійним</a:t>
            </a:r>
            <a:r>
              <a:rPr lang="ru-RU" dirty="0"/>
              <a:t> </a:t>
            </a:r>
            <a:r>
              <a:rPr lang="ru-RU" dirty="0" err="1"/>
              <a:t>захворюванням</a:t>
            </a:r>
            <a:r>
              <a:rPr lang="ru-RU" dirty="0"/>
              <a:t> (при </a:t>
            </a:r>
            <a:r>
              <a:rPr lang="ru-RU" dirty="0" err="1"/>
              <a:t>переохолодженні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</a:t>
            </a:r>
            <a:r>
              <a:rPr lang="ru-RU" dirty="0" err="1"/>
              <a:t>гістаміноподібні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), </a:t>
            </a:r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працездатність</a:t>
            </a:r>
            <a:r>
              <a:rPr lang="ru-RU" dirty="0"/>
              <a:t>. При </a:t>
            </a:r>
            <a:r>
              <a:rPr lang="ru-RU" dirty="0" err="1"/>
              <a:t>глибокій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гіпотермії</a:t>
            </a:r>
            <a:r>
              <a:rPr lang="ru-RU" dirty="0"/>
              <a:t> (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до – 25 °С) 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летальний</a:t>
            </a:r>
            <a:r>
              <a:rPr lang="ru-RU" dirty="0"/>
              <a:t> результат.</a:t>
            </a:r>
          </a:p>
          <a:p>
            <a:endParaRPr lang="ru-RU" dirty="0"/>
          </a:p>
          <a:p>
            <a:r>
              <a:rPr lang="ru-RU" dirty="0"/>
              <a:t>2. </a:t>
            </a:r>
            <a:r>
              <a:rPr lang="ru-RU" b="1" i="1" dirty="0" err="1"/>
              <a:t>Хронічна</a:t>
            </a:r>
            <a:r>
              <a:rPr lang="ru-RU" b="1" i="1" dirty="0"/>
              <a:t> </a:t>
            </a:r>
            <a:r>
              <a:rPr lang="ru-RU" b="1" i="1" dirty="0" err="1"/>
              <a:t>гіпотермія</a:t>
            </a:r>
            <a:r>
              <a:rPr lang="ru-RU" b="1" i="1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спостерігатися</a:t>
            </a:r>
            <a:r>
              <a:rPr lang="ru-RU" dirty="0"/>
              <a:t> при </a:t>
            </a:r>
            <a:r>
              <a:rPr lang="ru-RU" dirty="0" err="1"/>
              <a:t>виконанні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важкості</a:t>
            </a:r>
            <a:r>
              <a:rPr lang="ru-RU" dirty="0"/>
              <a:t>, при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12–14 °С і </a:t>
            </a:r>
            <a:r>
              <a:rPr lang="ru-RU" dirty="0" err="1"/>
              <a:t>нижче</a:t>
            </a:r>
            <a:r>
              <a:rPr lang="ru-RU" dirty="0"/>
              <a:t>, </a:t>
            </a:r>
            <a:r>
              <a:rPr lang="ru-RU" dirty="0" err="1"/>
              <a:t>відносній</a:t>
            </a:r>
            <a:r>
              <a:rPr lang="ru-RU" dirty="0"/>
              <a:t> </a:t>
            </a:r>
            <a:r>
              <a:rPr lang="ru-RU" dirty="0" err="1"/>
              <a:t>вологості</a:t>
            </a:r>
            <a:r>
              <a:rPr lang="ru-RU" dirty="0"/>
              <a:t> 60% і </a:t>
            </a:r>
            <a:r>
              <a:rPr lang="ru-RU" dirty="0" err="1"/>
              <a:t>більше</a:t>
            </a:r>
            <a:r>
              <a:rPr lang="ru-RU" dirty="0"/>
              <a:t>. </a:t>
            </a:r>
            <a:r>
              <a:rPr lang="ru-RU" b="1" i="1" dirty="0" err="1"/>
              <a:t>Хронічне</a:t>
            </a:r>
            <a:r>
              <a:rPr lang="ru-RU" b="1" i="1" dirty="0"/>
              <a:t> </a:t>
            </a:r>
            <a:r>
              <a:rPr lang="ru-RU" b="1" i="1" dirty="0" err="1"/>
              <a:t>охолодження</a:t>
            </a:r>
            <a:r>
              <a:rPr lang="ru-RU" b="1" i="1" dirty="0"/>
              <a:t> </a:t>
            </a:r>
            <a:r>
              <a:rPr lang="ru-RU" b="1" i="1" dirty="0" err="1"/>
              <a:t>організму</a:t>
            </a:r>
            <a:r>
              <a:rPr lang="ru-RU" b="1" i="1" dirty="0"/>
              <a:t> </a:t>
            </a:r>
            <a:r>
              <a:rPr lang="ru-RU" b="1" i="1" dirty="0" err="1"/>
              <a:t>знижує</a:t>
            </a:r>
            <a:r>
              <a:rPr lang="ru-RU" b="1" i="1" dirty="0"/>
              <a:t> </a:t>
            </a:r>
            <a:r>
              <a:rPr lang="ru-RU" b="1" i="1" dirty="0" err="1"/>
              <a:t>опірність</a:t>
            </a:r>
            <a:r>
              <a:rPr lang="ru-RU" b="1" i="1" dirty="0"/>
              <a:t> до </a:t>
            </a:r>
            <a:r>
              <a:rPr lang="ru-RU" b="1" i="1" dirty="0" err="1"/>
              <a:t>інфекційних</a:t>
            </a:r>
            <a:r>
              <a:rPr lang="ru-RU" b="1" i="1" dirty="0"/>
              <a:t> хвороб.</a:t>
            </a:r>
          </a:p>
        </p:txBody>
      </p:sp>
    </p:spTree>
    <p:extLst>
      <p:ext uri="{BB962C8B-B14F-4D97-AF65-F5344CB8AC3E}">
        <p14:creationId xmlns:p14="http://schemas.microsoft.com/office/powerpoint/2010/main" val="3963738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7583" y="0"/>
            <a:ext cx="8942270" cy="6248399"/>
          </a:xfrm>
        </p:spPr>
        <p:txBody>
          <a:bodyPr/>
          <a:lstStyle/>
          <a:p>
            <a:r>
              <a:rPr lang="ru-RU" b="1" dirty="0"/>
              <a:t>Особливо </a:t>
            </a:r>
            <a:r>
              <a:rPr lang="ru-RU" b="1" dirty="0" err="1"/>
              <a:t>шкідливі</a:t>
            </a:r>
            <a:r>
              <a:rPr lang="ru-RU" b="1" dirty="0"/>
              <a:t> </a:t>
            </a:r>
            <a:r>
              <a:rPr lang="ru-RU" b="1" dirty="0" err="1"/>
              <a:t>різкі</a:t>
            </a:r>
            <a:r>
              <a:rPr lang="ru-RU" b="1" dirty="0"/>
              <a:t> </a:t>
            </a:r>
            <a:r>
              <a:rPr lang="ru-RU" b="1" dirty="0" err="1"/>
              <a:t>коливання</a:t>
            </a:r>
            <a:r>
              <a:rPr lang="ru-RU" b="1" dirty="0"/>
              <a:t> (</a:t>
            </a:r>
            <a:r>
              <a:rPr lang="ru-RU" b="1" dirty="0" err="1"/>
              <a:t>зниження</a:t>
            </a:r>
            <a:r>
              <a:rPr lang="ru-RU" b="1" dirty="0"/>
              <a:t>) </a:t>
            </a:r>
            <a:r>
              <a:rPr lang="ru-RU" b="1" dirty="0" err="1"/>
              <a:t>температури</a:t>
            </a:r>
            <a:r>
              <a:rPr lang="ru-RU" dirty="0"/>
              <a:t>, до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організм</a:t>
            </a:r>
            <a:r>
              <a:rPr lang="ru-RU" dirty="0"/>
              <a:t> не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встигає</a:t>
            </a:r>
            <a:r>
              <a:rPr lang="ru-RU" dirty="0"/>
              <a:t> </a:t>
            </a:r>
            <a:r>
              <a:rPr lang="ru-RU" dirty="0" err="1"/>
              <a:t>пристосуватися</a:t>
            </a:r>
            <a:r>
              <a:rPr lang="ru-RU" dirty="0"/>
              <a:t>. Вони, перш за все, </a:t>
            </a:r>
            <a:r>
              <a:rPr lang="ru-RU" dirty="0" err="1"/>
              <a:t>небезпечні</a:t>
            </a:r>
            <a:r>
              <a:rPr lang="ru-RU" dirty="0"/>
              <a:t> для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страждають</a:t>
            </a:r>
            <a:r>
              <a:rPr lang="ru-RU" dirty="0"/>
              <a:t> </a:t>
            </a:r>
            <a:r>
              <a:rPr lang="ru-RU" dirty="0" err="1"/>
              <a:t>вадами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, склерозом </a:t>
            </a:r>
            <a:r>
              <a:rPr lang="ru-RU" dirty="0" err="1"/>
              <a:t>судин</a:t>
            </a:r>
            <a:r>
              <a:rPr lang="ru-RU" dirty="0"/>
              <a:t>, хворобами </a:t>
            </a:r>
            <a:r>
              <a:rPr lang="ru-RU" dirty="0" err="1"/>
              <a:t>нирок</a:t>
            </a:r>
            <a:r>
              <a:rPr lang="ru-RU" dirty="0"/>
              <a:t>.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зазначити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різке</a:t>
            </a:r>
            <a:r>
              <a:rPr lang="ru-RU" dirty="0"/>
              <a:t> </a:t>
            </a:r>
            <a:r>
              <a:rPr lang="ru-RU" dirty="0" err="1"/>
              <a:t>короткочасне</a:t>
            </a:r>
            <a:r>
              <a:rPr lang="ru-RU" dirty="0"/>
              <a:t> </a:t>
            </a:r>
            <a:r>
              <a:rPr lang="ru-RU" dirty="0" err="1"/>
              <a:t>охолодження</a:t>
            </a:r>
            <a:r>
              <a:rPr lang="ru-RU" dirty="0"/>
              <a:t>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(</a:t>
            </a:r>
            <a:r>
              <a:rPr lang="ru-RU" dirty="0" err="1"/>
              <a:t>якщо</a:t>
            </a:r>
            <a:r>
              <a:rPr lang="ru-RU" dirty="0"/>
              <a:t> за ним </a:t>
            </a:r>
            <a:r>
              <a:rPr lang="ru-RU" dirty="0" err="1"/>
              <a:t>відразу</a:t>
            </a:r>
            <a:r>
              <a:rPr lang="ru-RU" dirty="0"/>
              <a:t> ж </a:t>
            </a:r>
            <a:r>
              <a:rPr lang="ru-RU" dirty="0" err="1"/>
              <a:t>слідує</a:t>
            </a:r>
            <a:r>
              <a:rPr lang="ru-RU" dirty="0"/>
              <a:t> </a:t>
            </a:r>
            <a:r>
              <a:rPr lang="ru-RU" dirty="0" err="1"/>
              <a:t>зігрівання</a:t>
            </a:r>
            <a:r>
              <a:rPr lang="ru-RU" dirty="0"/>
              <a:t>),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небезпечне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порівняно</a:t>
            </a:r>
            <a:r>
              <a:rPr lang="ru-RU" dirty="0"/>
              <a:t> </a:t>
            </a:r>
            <a:r>
              <a:rPr lang="ru-RU" dirty="0" err="1"/>
              <a:t>слабке</a:t>
            </a:r>
            <a:r>
              <a:rPr lang="ru-RU" dirty="0"/>
              <a:t>, але </a:t>
            </a:r>
            <a:r>
              <a:rPr lang="ru-RU" dirty="0" err="1"/>
              <a:t>тривале</a:t>
            </a:r>
            <a:r>
              <a:rPr lang="ru-RU" dirty="0"/>
              <a:t> </a:t>
            </a:r>
            <a:r>
              <a:rPr lang="ru-RU" dirty="0" err="1"/>
              <a:t>охолодження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частин</a:t>
            </a:r>
            <a:r>
              <a:rPr lang="ru-RU" dirty="0"/>
              <a:t>. При </a:t>
            </a:r>
            <a:r>
              <a:rPr lang="ru-RU" dirty="0" err="1"/>
              <a:t>загальному</a:t>
            </a:r>
            <a:r>
              <a:rPr lang="ru-RU" dirty="0"/>
              <a:t> </a:t>
            </a:r>
            <a:r>
              <a:rPr lang="ru-RU" dirty="0" err="1"/>
              <a:t>охолодженні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холоду </a:t>
            </a:r>
            <a:r>
              <a:rPr lang="ru-RU" dirty="0" err="1"/>
              <a:t>негайно</a:t>
            </a:r>
            <a:r>
              <a:rPr lang="ru-RU" dirty="0"/>
              <a:t> доходить до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і у </a:t>
            </a:r>
            <a:r>
              <a:rPr lang="ru-RU" dirty="0" err="1"/>
              <a:t>відповідь</a:t>
            </a:r>
            <a:r>
              <a:rPr lang="ru-RU" dirty="0"/>
              <a:t> на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вступають</a:t>
            </a:r>
            <a:r>
              <a:rPr lang="ru-RU" dirty="0"/>
              <a:t> в </a:t>
            </a:r>
            <a:r>
              <a:rPr lang="ru-RU" dirty="0" err="1"/>
              <a:t>дію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захисні</a:t>
            </a:r>
            <a:r>
              <a:rPr lang="ru-RU" dirty="0"/>
              <a:t> </a:t>
            </a:r>
            <a:r>
              <a:rPr lang="ru-RU" dirty="0" err="1"/>
              <a:t>механізми</a:t>
            </a:r>
            <a:r>
              <a:rPr lang="ru-RU" dirty="0"/>
              <a:t>, </a:t>
            </a:r>
            <a:r>
              <a:rPr lang="ru-RU" dirty="0" err="1"/>
              <a:t>тоді</a:t>
            </a:r>
            <a:r>
              <a:rPr lang="ru-RU" dirty="0"/>
              <a:t> як "</a:t>
            </a:r>
            <a:r>
              <a:rPr lang="ru-RU" dirty="0" err="1"/>
              <a:t>локальне</a:t>
            </a:r>
            <a:r>
              <a:rPr lang="ru-RU" dirty="0"/>
              <a:t> </a:t>
            </a:r>
            <a:r>
              <a:rPr lang="ru-RU" dirty="0" err="1"/>
              <a:t>охолодження</a:t>
            </a:r>
            <a:r>
              <a:rPr lang="ru-RU" dirty="0"/>
              <a:t>", особливо у </a:t>
            </a:r>
            <a:r>
              <a:rPr lang="ru-RU" dirty="0" err="1"/>
              <a:t>розігрітих</a:t>
            </a:r>
            <a:r>
              <a:rPr lang="ru-RU" dirty="0"/>
              <a:t> людей,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залишитися</a:t>
            </a:r>
            <a:r>
              <a:rPr lang="ru-RU" dirty="0"/>
              <a:t> </a:t>
            </a:r>
            <a:r>
              <a:rPr lang="ru-RU" dirty="0" err="1"/>
              <a:t>непоміченим</a:t>
            </a:r>
            <a:r>
              <a:rPr lang="ru-RU" dirty="0"/>
              <a:t> і,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бездіяльності</a:t>
            </a:r>
            <a:r>
              <a:rPr lang="ru-RU" dirty="0"/>
              <a:t> терморегуляторного </a:t>
            </a:r>
            <a:r>
              <a:rPr lang="ru-RU" dirty="0" err="1"/>
              <a:t>апарату</a:t>
            </a:r>
            <a:r>
              <a:rPr lang="ru-RU" dirty="0"/>
              <a:t>,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636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811" y="0"/>
            <a:ext cx="9497042" cy="951079"/>
          </a:xfrm>
        </p:spPr>
        <p:txBody>
          <a:bodyPr/>
          <a:lstStyle/>
          <a:p>
            <a:r>
              <a:rPr lang="ru-RU" sz="3200" dirty="0"/>
              <a:t>Система </a:t>
            </a:r>
            <a:r>
              <a:rPr lang="ru-RU" sz="3200" dirty="0" err="1"/>
              <a:t>терморегуляції</a:t>
            </a:r>
            <a:r>
              <a:rPr lang="ru-RU" sz="3200" dirty="0"/>
              <a:t> </a:t>
            </a:r>
            <a:r>
              <a:rPr lang="ru-RU" sz="3200" dirty="0" err="1"/>
              <a:t>організму</a:t>
            </a:r>
            <a:r>
              <a:rPr lang="ru-RU" sz="3200" dirty="0"/>
              <a:t> </a:t>
            </a:r>
            <a:r>
              <a:rPr lang="ru-RU" sz="3200" dirty="0" err="1"/>
              <a:t>людини</a:t>
            </a:r>
            <a:r>
              <a:rPr lang="ru-RU" sz="3200" dirty="0"/>
              <a:t>, </a:t>
            </a:r>
            <a:r>
              <a:rPr lang="ru-RU" sz="3200" dirty="0" err="1"/>
              <a:t>її</a:t>
            </a:r>
            <a:r>
              <a:rPr lang="ru-RU" sz="3200" dirty="0"/>
              <a:t> </a:t>
            </a:r>
            <a:r>
              <a:rPr lang="ru-RU" sz="3200" dirty="0" err="1"/>
              <a:t>фізіологічні</a:t>
            </a:r>
            <a:r>
              <a:rPr lang="ru-RU" sz="3200" dirty="0"/>
              <a:t> </a:t>
            </a:r>
            <a:r>
              <a:rPr lang="ru-RU" sz="3200" dirty="0" err="1"/>
              <a:t>механізми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0006" y="1275007"/>
            <a:ext cx="9556124" cy="5582993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err="1"/>
              <a:t>Теплообмін</a:t>
            </a:r>
            <a:r>
              <a:rPr lang="ru-RU" b="1" dirty="0"/>
              <a:t> </a:t>
            </a:r>
            <a:r>
              <a:rPr lang="ru-RU" b="1" dirty="0" err="1"/>
              <a:t>людини</a:t>
            </a:r>
            <a:r>
              <a:rPr lang="ru-RU" b="1" dirty="0"/>
              <a:t> </a:t>
            </a:r>
            <a:r>
              <a:rPr lang="ru-RU" dirty="0" err="1"/>
              <a:t>підтримується</a:t>
            </a:r>
            <a:r>
              <a:rPr lang="ru-RU" dirty="0"/>
              <a:t> шляхом </a:t>
            </a:r>
            <a:r>
              <a:rPr lang="ru-RU" dirty="0" err="1"/>
              <a:t>урівноваження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i="1" u="sng" dirty="0" err="1" smtClean="0"/>
              <a:t>хімічної</a:t>
            </a:r>
            <a:r>
              <a:rPr lang="ru-RU" i="1" u="sng" dirty="0" smtClean="0"/>
              <a:t> </a:t>
            </a:r>
            <a:r>
              <a:rPr lang="ru-RU" i="1" u="sng" dirty="0"/>
              <a:t>(</a:t>
            </a:r>
            <a:r>
              <a:rPr lang="ru-RU" i="1" u="sng" dirty="0" err="1"/>
              <a:t>теплоутворення</a:t>
            </a:r>
            <a:r>
              <a:rPr lang="ru-RU" i="1" u="sng" dirty="0" smtClean="0"/>
              <a:t>) </a:t>
            </a:r>
            <a:r>
              <a:rPr lang="ru-RU" i="1" u="sng" dirty="0"/>
              <a:t>і </a:t>
            </a:r>
            <a:endParaRPr lang="ru-RU" i="1" u="sng" dirty="0" smtClean="0"/>
          </a:p>
          <a:p>
            <a:r>
              <a:rPr lang="ru-RU" i="1" u="sng" dirty="0" err="1" smtClean="0"/>
              <a:t>фізичної</a:t>
            </a:r>
            <a:r>
              <a:rPr lang="ru-RU" i="1" u="sng" dirty="0" smtClean="0"/>
              <a:t> </a:t>
            </a:r>
            <a:r>
              <a:rPr lang="ru-RU" i="1" u="sng" dirty="0"/>
              <a:t>(</a:t>
            </a:r>
            <a:r>
              <a:rPr lang="ru-RU" i="1" u="sng" dirty="0" err="1"/>
              <a:t>тепловіддача</a:t>
            </a:r>
            <a:r>
              <a:rPr lang="ru-RU" i="1" u="sng" dirty="0"/>
              <a:t>) </a:t>
            </a:r>
            <a:r>
              <a:rPr lang="ru-RU" i="1" u="sng" dirty="0" err="1"/>
              <a:t>терморегуляції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Хімічна</a:t>
            </a:r>
            <a:r>
              <a:rPr lang="ru-RU" b="1" i="1" dirty="0"/>
              <a:t> </a:t>
            </a:r>
            <a:r>
              <a:rPr lang="ru-RU" b="1" i="1" dirty="0" err="1"/>
              <a:t>терморегуляція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dirty="0" err="1"/>
              <a:t>утворення</a:t>
            </a:r>
            <a:r>
              <a:rPr lang="ru-RU" dirty="0"/>
              <a:t> тепла в </a:t>
            </a:r>
            <a:r>
              <a:rPr lang="ru-RU" dirty="0" err="1"/>
              <a:t>організмі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біохімічних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(</a:t>
            </a:r>
            <a:r>
              <a:rPr lang="ru-RU" dirty="0" err="1"/>
              <a:t>окислення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і </a:t>
            </a:r>
            <a:r>
              <a:rPr lang="ru-RU" dirty="0" err="1"/>
              <a:t>утворення</a:t>
            </a:r>
            <a:r>
              <a:rPr lang="ru-RU" dirty="0"/>
              <a:t> з них </a:t>
            </a:r>
            <a:r>
              <a:rPr lang="ru-RU" dirty="0" err="1"/>
              <a:t>кінцевих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розпаду</a:t>
            </a:r>
            <a:r>
              <a:rPr lang="ru-RU" dirty="0"/>
              <a:t>: </a:t>
            </a:r>
            <a:r>
              <a:rPr lang="ru-RU" dirty="0" err="1"/>
              <a:t>білків</a:t>
            </a:r>
            <a:r>
              <a:rPr lang="ru-RU" dirty="0"/>
              <a:t>, </a:t>
            </a:r>
            <a:r>
              <a:rPr lang="ru-RU" dirty="0" err="1"/>
              <a:t>жирів</a:t>
            </a:r>
            <a:r>
              <a:rPr lang="ru-RU" dirty="0"/>
              <a:t>, </a:t>
            </a:r>
            <a:r>
              <a:rPr lang="ru-RU" dirty="0" err="1"/>
              <a:t>вуглеводів</a:t>
            </a:r>
            <a:r>
              <a:rPr lang="ru-RU" dirty="0"/>
              <a:t> та </a:t>
            </a:r>
            <a:r>
              <a:rPr lang="ru-RU" dirty="0" err="1"/>
              <a:t>енергії</a:t>
            </a:r>
            <a:r>
              <a:rPr lang="ru-RU" dirty="0"/>
              <a:t>),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основним</a:t>
            </a:r>
            <a:r>
              <a:rPr lang="ru-RU" dirty="0"/>
              <a:t> </a:t>
            </a:r>
            <a:r>
              <a:rPr lang="ru-RU" dirty="0" err="1"/>
              <a:t>обміном</a:t>
            </a:r>
            <a:r>
              <a:rPr lang="ru-RU" dirty="0"/>
              <a:t>. </a:t>
            </a:r>
            <a:r>
              <a:rPr lang="ru-RU" dirty="0" err="1"/>
              <a:t>Утворення</a:t>
            </a:r>
            <a:r>
              <a:rPr lang="ru-RU" dirty="0"/>
              <a:t> тепла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чином у </a:t>
            </a:r>
            <a:r>
              <a:rPr lang="ru-RU" dirty="0" err="1"/>
              <a:t>м'язах</a:t>
            </a:r>
            <a:r>
              <a:rPr lang="ru-RU" dirty="0"/>
              <a:t>. Тепло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утворюється</a:t>
            </a:r>
            <a:r>
              <a:rPr lang="ru-RU" dirty="0"/>
              <a:t> в </a:t>
            </a:r>
            <a:r>
              <a:rPr lang="ru-RU" dirty="0" err="1"/>
              <a:t>шлунку</a:t>
            </a:r>
            <a:r>
              <a:rPr lang="ru-RU" dirty="0"/>
              <a:t>, кишечнику, </a:t>
            </a:r>
            <a:r>
              <a:rPr lang="ru-RU" dirty="0" err="1"/>
              <a:t>печінці</a:t>
            </a:r>
            <a:r>
              <a:rPr lang="ru-RU" dirty="0"/>
              <a:t>, </a:t>
            </a:r>
            <a:r>
              <a:rPr lang="ru-RU" dirty="0" err="1"/>
              <a:t>нирках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органах. Тепло </a:t>
            </a:r>
            <a:r>
              <a:rPr lang="ru-RU" dirty="0" err="1"/>
              <a:t>передається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м'язів</a:t>
            </a:r>
            <a:r>
              <a:rPr lang="ru-RU" dirty="0"/>
              <a:t> до </a:t>
            </a:r>
            <a:r>
              <a:rPr lang="ru-RU" dirty="0" err="1"/>
              <a:t>шкіри</a:t>
            </a:r>
            <a:r>
              <a:rPr lang="ru-RU" dirty="0"/>
              <a:t>, яка, в свою </a:t>
            </a:r>
            <a:r>
              <a:rPr lang="ru-RU" dirty="0" err="1"/>
              <a:t>чергу</a:t>
            </a:r>
            <a:r>
              <a:rPr lang="ru-RU" dirty="0"/>
              <a:t>, </a:t>
            </a:r>
            <a:r>
              <a:rPr lang="ru-RU" dirty="0" err="1"/>
              <a:t>передає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до </a:t>
            </a:r>
            <a:r>
              <a:rPr lang="ru-RU" dirty="0" err="1"/>
              <a:t>периферичних</a:t>
            </a:r>
            <a:r>
              <a:rPr lang="ru-RU" dirty="0"/>
              <a:t> тканин, а </a:t>
            </a:r>
            <a:r>
              <a:rPr lang="ru-RU" dirty="0" err="1"/>
              <a:t>надлишок</a:t>
            </a:r>
            <a:r>
              <a:rPr lang="ru-RU" dirty="0"/>
              <a:t> </a:t>
            </a:r>
            <a:r>
              <a:rPr lang="ru-RU" dirty="0" err="1"/>
              <a:t>виділяє</a:t>
            </a:r>
            <a:r>
              <a:rPr lang="ru-RU" dirty="0"/>
              <a:t> в </a:t>
            </a:r>
            <a:r>
              <a:rPr lang="ru-RU" dirty="0" err="1"/>
              <a:t>зовнішнє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Фізична</a:t>
            </a:r>
            <a:r>
              <a:rPr lang="ru-RU" b="1" i="1" dirty="0"/>
              <a:t> </a:t>
            </a:r>
            <a:r>
              <a:rPr lang="ru-RU" b="1" i="1" dirty="0" err="1"/>
              <a:t>терморегуляція</a:t>
            </a:r>
            <a:r>
              <a:rPr lang="ru-RU" b="1" i="1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тепловіддачі</a:t>
            </a:r>
            <a:r>
              <a:rPr lang="ru-RU" dirty="0"/>
              <a:t>: при </a:t>
            </a:r>
            <a:r>
              <a:rPr lang="ru-RU" dirty="0" err="1"/>
              <a:t>високій</a:t>
            </a:r>
            <a:r>
              <a:rPr lang="ru-RU" dirty="0"/>
              <a:t> 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шкірні</a:t>
            </a:r>
            <a:r>
              <a:rPr lang="ru-RU" dirty="0"/>
              <a:t> </a:t>
            </a:r>
            <a:r>
              <a:rPr lang="ru-RU" dirty="0" err="1"/>
              <a:t>судини</a:t>
            </a:r>
            <a:r>
              <a:rPr lang="ru-RU" dirty="0"/>
              <a:t> </a:t>
            </a:r>
            <a:r>
              <a:rPr lang="ru-RU" dirty="0" err="1"/>
              <a:t>розширюються</a:t>
            </a:r>
            <a:r>
              <a:rPr lang="ru-RU" dirty="0"/>
              <a:t>, </a:t>
            </a:r>
            <a:r>
              <a:rPr lang="ru-RU" dirty="0" err="1"/>
              <a:t>збільшується</a:t>
            </a:r>
            <a:r>
              <a:rPr lang="ru-RU" dirty="0"/>
              <a:t> </a:t>
            </a:r>
            <a:r>
              <a:rPr lang="ru-RU" dirty="0" err="1"/>
              <a:t>виділення</a:t>
            </a:r>
            <a:r>
              <a:rPr lang="ru-RU" dirty="0"/>
              <a:t> води </a:t>
            </a:r>
            <a:r>
              <a:rPr lang="ru-RU" dirty="0" err="1"/>
              <a:t>потовими</a:t>
            </a:r>
            <a:r>
              <a:rPr lang="ru-RU" dirty="0"/>
              <a:t> </a:t>
            </a:r>
            <a:r>
              <a:rPr lang="ru-RU" dirty="0" err="1"/>
              <a:t>залозами</a:t>
            </a:r>
            <a:r>
              <a:rPr lang="ru-RU" dirty="0"/>
              <a:t>, </a:t>
            </a:r>
            <a:r>
              <a:rPr lang="ru-RU" dirty="0" err="1"/>
              <a:t>підвищується</a:t>
            </a:r>
            <a:r>
              <a:rPr lang="ru-RU" dirty="0"/>
              <a:t> температура </a:t>
            </a:r>
            <a:r>
              <a:rPr lang="ru-RU" dirty="0" err="1"/>
              <a:t>шкіри</a:t>
            </a:r>
            <a:r>
              <a:rPr lang="ru-RU" dirty="0"/>
              <a:t> і,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, </a:t>
            </a:r>
            <a:r>
              <a:rPr lang="ru-RU" dirty="0" err="1"/>
              <a:t>віддача</a:t>
            </a:r>
            <a:r>
              <a:rPr lang="ru-RU" dirty="0"/>
              <a:t> тепла з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зростає</a:t>
            </a:r>
            <a:r>
              <a:rPr lang="ru-RU" dirty="0"/>
              <a:t>; при </a:t>
            </a:r>
            <a:r>
              <a:rPr lang="ru-RU" dirty="0" err="1"/>
              <a:t>низькій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шкірні</a:t>
            </a:r>
            <a:r>
              <a:rPr lang="ru-RU" dirty="0"/>
              <a:t> </a:t>
            </a:r>
            <a:r>
              <a:rPr lang="ru-RU" dirty="0" err="1"/>
              <a:t>судини</a:t>
            </a:r>
            <a:r>
              <a:rPr lang="ru-RU" dirty="0"/>
              <a:t> </a:t>
            </a:r>
            <a:r>
              <a:rPr lang="ru-RU" dirty="0" err="1"/>
              <a:t>звужуються</a:t>
            </a:r>
            <a:r>
              <a:rPr lang="ru-RU" dirty="0"/>
              <a:t>, кров </a:t>
            </a:r>
            <a:r>
              <a:rPr lang="ru-RU" dirty="0" err="1"/>
              <a:t>переміщується</a:t>
            </a:r>
            <a:r>
              <a:rPr lang="ru-RU" dirty="0"/>
              <a:t> до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</a:t>
            </a:r>
            <a:r>
              <a:rPr lang="ru-RU" dirty="0" err="1"/>
              <a:t>шкіра</a:t>
            </a:r>
            <a:r>
              <a:rPr lang="ru-RU" dirty="0"/>
              <a:t> </a:t>
            </a:r>
            <a:r>
              <a:rPr lang="ru-RU" dirty="0" err="1"/>
              <a:t>охолоджується</a:t>
            </a:r>
            <a:r>
              <a:rPr lang="ru-RU" dirty="0"/>
              <a:t> і тому </a:t>
            </a:r>
            <a:r>
              <a:rPr lang="ru-RU" dirty="0" err="1"/>
              <a:t>різниця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температурою </a:t>
            </a:r>
            <a:r>
              <a:rPr lang="ru-RU" dirty="0" err="1"/>
              <a:t>шкіри</a:t>
            </a:r>
            <a:r>
              <a:rPr lang="ru-RU" dirty="0"/>
              <a:t> та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меншою</a:t>
            </a:r>
            <a:r>
              <a:rPr lang="ru-RU" dirty="0"/>
              <a:t>, </a:t>
            </a:r>
            <a:r>
              <a:rPr lang="ru-RU" dirty="0" err="1"/>
              <a:t>віддача</a:t>
            </a:r>
            <a:r>
              <a:rPr lang="ru-RU" dirty="0"/>
              <a:t> тепла </a:t>
            </a:r>
            <a:r>
              <a:rPr lang="ru-RU" dirty="0" err="1"/>
              <a:t>зменшується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 err="1"/>
              <a:t>віддачі</a:t>
            </a:r>
            <a:r>
              <a:rPr lang="ru-RU" dirty="0"/>
              <a:t> тепла </a:t>
            </a:r>
            <a:r>
              <a:rPr lang="ru-RU" dirty="0" err="1"/>
              <a:t>тілом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основним</a:t>
            </a:r>
            <a:r>
              <a:rPr lang="ru-RU" dirty="0"/>
              <a:t> є </a:t>
            </a:r>
            <a:r>
              <a:rPr lang="ru-RU" b="1" dirty="0" err="1"/>
              <a:t>віддача</a:t>
            </a:r>
            <a:r>
              <a:rPr lang="ru-RU" b="1" dirty="0"/>
              <a:t> тепла через </a:t>
            </a:r>
            <a:r>
              <a:rPr lang="ru-RU" b="1" dirty="0" err="1"/>
              <a:t>шкіру</a:t>
            </a:r>
            <a:r>
              <a:rPr lang="ru-RU" dirty="0"/>
              <a:t>. На </a:t>
            </a:r>
            <a:r>
              <a:rPr lang="ru-RU" dirty="0" err="1"/>
              <a:t>цей</a:t>
            </a:r>
            <a:r>
              <a:rPr lang="ru-RU" dirty="0"/>
              <a:t> шлях </a:t>
            </a:r>
            <a:r>
              <a:rPr lang="ru-RU" dirty="0" err="1"/>
              <a:t>припадає</a:t>
            </a:r>
            <a:r>
              <a:rPr lang="ru-RU" dirty="0"/>
              <a:t> 90%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усієї</a:t>
            </a:r>
            <a:r>
              <a:rPr lang="ru-RU" dirty="0"/>
              <a:t> </a:t>
            </a:r>
            <a:r>
              <a:rPr lang="ru-RU" dirty="0" err="1"/>
              <a:t>тепловіддачі</a:t>
            </a:r>
            <a:r>
              <a:rPr lang="ru-RU" dirty="0"/>
              <a:t>. </a:t>
            </a:r>
            <a:r>
              <a:rPr lang="ru-RU" dirty="0" err="1"/>
              <a:t>Решта</a:t>
            </a:r>
            <a:r>
              <a:rPr lang="ru-RU" dirty="0"/>
              <a:t> 10% – на </a:t>
            </a:r>
            <a:r>
              <a:rPr lang="ru-RU" dirty="0" err="1"/>
              <a:t>нагрівання</a:t>
            </a:r>
            <a:r>
              <a:rPr lang="ru-RU" dirty="0"/>
              <a:t> </a:t>
            </a:r>
            <a:r>
              <a:rPr lang="ru-RU" dirty="0" err="1"/>
              <a:t>прийнятої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рідини</a:t>
            </a:r>
            <a:r>
              <a:rPr lang="ru-RU" dirty="0"/>
              <a:t>, </a:t>
            </a:r>
            <a:r>
              <a:rPr lang="ru-RU" dirty="0" err="1"/>
              <a:t>вдихуваного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та на </a:t>
            </a:r>
            <a:r>
              <a:rPr lang="ru-RU" dirty="0" err="1"/>
              <a:t>випаровування</a:t>
            </a:r>
            <a:r>
              <a:rPr lang="ru-RU" dirty="0"/>
              <a:t> води в </a:t>
            </a:r>
            <a:r>
              <a:rPr lang="ru-RU" dirty="0" err="1"/>
              <a:t>легенях</a:t>
            </a:r>
            <a:r>
              <a:rPr lang="ru-RU" dirty="0"/>
              <a:t>,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сечі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3810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9099" y="0"/>
            <a:ext cx="8890754" cy="6858000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b="1" i="1" u="sng" dirty="0"/>
              <a:t>три </a:t>
            </a:r>
            <a:r>
              <a:rPr lang="ru-RU" b="1" i="1" u="sng" dirty="0" err="1"/>
              <a:t>основних</a:t>
            </a:r>
            <a:r>
              <a:rPr lang="ru-RU" b="1" i="1" u="sng" dirty="0"/>
              <a:t> шляхи </a:t>
            </a:r>
            <a:r>
              <a:rPr lang="ru-RU" b="1" i="1" u="sng" dirty="0" err="1"/>
              <a:t>віддачі</a:t>
            </a:r>
            <a:r>
              <a:rPr lang="ru-RU" b="1" i="1" u="sng" dirty="0"/>
              <a:t> тепла через </a:t>
            </a:r>
            <a:r>
              <a:rPr lang="ru-RU" b="1" i="1" u="sng" dirty="0" err="1"/>
              <a:t>шкіру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</a:t>
            </a:r>
            <a:r>
              <a:rPr lang="ru-RU" b="1" dirty="0"/>
              <a:t>) </a:t>
            </a:r>
            <a:r>
              <a:rPr lang="ru-RU" b="1" dirty="0" err="1"/>
              <a:t>Інфрачервоним</a:t>
            </a:r>
            <a:r>
              <a:rPr lang="ru-RU" b="1" dirty="0"/>
              <a:t> </a:t>
            </a:r>
            <a:r>
              <a:rPr lang="ru-RU" b="1" dirty="0" err="1"/>
              <a:t>випромінюванням</a:t>
            </a:r>
            <a:r>
              <a:rPr lang="ru-RU" b="1" dirty="0"/>
              <a:t> (</a:t>
            </a:r>
            <a:r>
              <a:rPr lang="ru-RU" b="1" dirty="0" err="1"/>
              <a:t>радіацією</a:t>
            </a:r>
            <a:r>
              <a:rPr lang="ru-RU" b="1" dirty="0"/>
              <a:t>) (40-50%). </a:t>
            </a:r>
            <a:r>
              <a:rPr lang="ru-RU" dirty="0" err="1"/>
              <a:t>Тепловіддача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потоку </a:t>
            </a:r>
            <a:r>
              <a:rPr lang="ru-RU" dirty="0" err="1"/>
              <a:t>теплових</a:t>
            </a:r>
            <a:r>
              <a:rPr lang="ru-RU" dirty="0"/>
              <a:t> </a:t>
            </a:r>
            <a:r>
              <a:rPr lang="ru-RU" dirty="0" err="1"/>
              <a:t>променів</a:t>
            </a:r>
            <a:r>
              <a:rPr lang="ru-RU" dirty="0"/>
              <a:t> в </a:t>
            </a:r>
            <a:r>
              <a:rPr lang="ru-RU" dirty="0" err="1"/>
              <a:t>бік</a:t>
            </a:r>
            <a:r>
              <a:rPr lang="ru-RU" dirty="0"/>
              <a:t> </a:t>
            </a:r>
            <a:r>
              <a:rPr lang="ru-RU" dirty="0" err="1"/>
              <a:t>тіл</a:t>
            </a:r>
            <a:r>
              <a:rPr lang="ru-RU" dirty="0"/>
              <a:t> з температурою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нижче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r>
              <a:rPr lang="ru-RU" dirty="0" err="1"/>
              <a:t>Віддача</a:t>
            </a:r>
            <a:r>
              <a:rPr lang="ru-RU" dirty="0"/>
              <a:t> тепла шляхом </a:t>
            </a:r>
            <a:r>
              <a:rPr lang="ru-RU" dirty="0" err="1"/>
              <a:t>випромінювання</a:t>
            </a:r>
            <a:r>
              <a:rPr lang="ru-RU" dirty="0"/>
              <a:t> в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(</a:t>
            </a:r>
            <a:r>
              <a:rPr lang="ru-RU" dirty="0" err="1"/>
              <a:t>різниця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і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оточуючих</a:t>
            </a:r>
            <a:r>
              <a:rPr lang="ru-RU" dirty="0"/>
              <a:t> </a:t>
            </a:r>
            <a:r>
              <a:rPr lang="ru-RU" dirty="0" err="1"/>
              <a:t>стін</a:t>
            </a:r>
            <a:r>
              <a:rPr lang="ru-RU" dirty="0"/>
              <a:t>). При </a:t>
            </a:r>
            <a:r>
              <a:rPr lang="ru-RU" dirty="0" err="1"/>
              <a:t>радіаційній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35-36 °С </a:t>
            </a:r>
            <a:r>
              <a:rPr lang="ru-RU" dirty="0" err="1"/>
              <a:t>віддача</a:t>
            </a:r>
            <a:r>
              <a:rPr lang="ru-RU" dirty="0"/>
              <a:t> тепла </a:t>
            </a:r>
            <a:r>
              <a:rPr lang="ru-RU" dirty="0" err="1"/>
              <a:t>випромінюванням</a:t>
            </a:r>
            <a:r>
              <a:rPr lang="ru-RU" dirty="0"/>
              <a:t> </a:t>
            </a:r>
            <a:r>
              <a:rPr lang="ru-RU" dirty="0" err="1"/>
              <a:t>припиняється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температура </a:t>
            </a:r>
            <a:r>
              <a:rPr lang="ru-RU" dirty="0" err="1"/>
              <a:t>оточуючих</a:t>
            </a:r>
            <a:r>
              <a:rPr lang="ru-RU" dirty="0"/>
              <a:t> </a:t>
            </a:r>
            <a:r>
              <a:rPr lang="ru-RU" dirty="0" err="1"/>
              <a:t>стін</a:t>
            </a:r>
            <a:r>
              <a:rPr lang="ru-RU" dirty="0"/>
              <a:t> буде </a:t>
            </a:r>
            <a:r>
              <a:rPr lang="ru-RU" dirty="0" err="1"/>
              <a:t>вище</a:t>
            </a:r>
            <a:r>
              <a:rPr lang="ru-RU" dirty="0"/>
              <a:t> 35 °С – </a:t>
            </a:r>
            <a:r>
              <a:rPr lang="ru-RU" dirty="0" err="1"/>
              <a:t>людина</a:t>
            </a:r>
            <a:r>
              <a:rPr lang="ru-RU" dirty="0"/>
              <a:t> буде </a:t>
            </a:r>
            <a:r>
              <a:rPr lang="ru-RU" dirty="0" err="1"/>
              <a:t>нагріватися</a:t>
            </a:r>
            <a:r>
              <a:rPr lang="ru-RU" dirty="0"/>
              <a:t> </a:t>
            </a:r>
            <a:r>
              <a:rPr lang="ru-RU" dirty="0" err="1"/>
              <a:t>радіаційним</a:t>
            </a:r>
            <a:r>
              <a:rPr lang="ru-RU" dirty="0"/>
              <a:t> шляхом.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відкритої</a:t>
            </a:r>
            <a:r>
              <a:rPr lang="ru-RU" dirty="0"/>
              <a:t> </a:t>
            </a:r>
            <a:r>
              <a:rPr lang="ru-RU" dirty="0" err="1"/>
              <a:t>атмосфери</a:t>
            </a:r>
            <a:r>
              <a:rPr lang="ru-RU" dirty="0"/>
              <a:t> </a:t>
            </a:r>
            <a:r>
              <a:rPr lang="ru-RU" dirty="0" err="1"/>
              <a:t>віддача</a:t>
            </a:r>
            <a:r>
              <a:rPr lang="ru-RU" dirty="0"/>
              <a:t> тепла </a:t>
            </a:r>
            <a:r>
              <a:rPr lang="ru-RU" dirty="0" err="1"/>
              <a:t>випромінюванням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сонячної</a:t>
            </a:r>
            <a:r>
              <a:rPr lang="ru-RU" dirty="0"/>
              <a:t> </a:t>
            </a:r>
            <a:r>
              <a:rPr lang="ru-RU" dirty="0" err="1"/>
              <a:t>радіації</a:t>
            </a:r>
            <a:r>
              <a:rPr lang="ru-RU" dirty="0"/>
              <a:t>, </a:t>
            </a:r>
            <a:r>
              <a:rPr lang="ru-RU" dirty="0" err="1"/>
              <a:t>температури</a:t>
            </a:r>
            <a:r>
              <a:rPr lang="ru-RU" dirty="0"/>
              <a:t> грунту і </a:t>
            </a:r>
            <a:r>
              <a:rPr lang="ru-RU" dirty="0" err="1"/>
              <a:t>стін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. Температура, </a:t>
            </a:r>
            <a:r>
              <a:rPr lang="ru-RU" dirty="0" err="1"/>
              <a:t>вологість</a:t>
            </a:r>
            <a:r>
              <a:rPr lang="ru-RU" dirty="0"/>
              <a:t>,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на </a:t>
            </a:r>
            <a:r>
              <a:rPr lang="ru-RU" dirty="0" err="1"/>
              <a:t>віддачу</a:t>
            </a:r>
            <a:r>
              <a:rPr lang="ru-RU" dirty="0"/>
              <a:t> тепла </a:t>
            </a:r>
            <a:r>
              <a:rPr lang="ru-RU" dirty="0" err="1"/>
              <a:t>випромінюванням</a:t>
            </a:r>
            <a:r>
              <a:rPr lang="ru-RU" dirty="0"/>
              <a:t> не </a:t>
            </a:r>
            <a:r>
              <a:rPr lang="ru-RU" dirty="0" err="1"/>
              <a:t>впливають</a:t>
            </a:r>
            <a:r>
              <a:rPr lang="ru-RU" dirty="0"/>
              <a:t>.</a:t>
            </a:r>
          </a:p>
          <a:p>
            <a:r>
              <a:rPr lang="ru-RU" dirty="0"/>
              <a:t>2) </a:t>
            </a:r>
            <a:r>
              <a:rPr lang="ru-RU" b="1" dirty="0" err="1"/>
              <a:t>Проведенням</a:t>
            </a:r>
            <a:r>
              <a:rPr lang="ru-RU" b="1" dirty="0"/>
              <a:t> (30-40%), </a:t>
            </a:r>
            <a:r>
              <a:rPr lang="ru-RU" dirty="0" err="1"/>
              <a:t>тобто</a:t>
            </a:r>
            <a:r>
              <a:rPr lang="ru-RU" dirty="0"/>
              <a:t> шляхом </a:t>
            </a:r>
            <a:r>
              <a:rPr lang="ru-RU" dirty="0" err="1"/>
              <a:t>зіткнення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з </a:t>
            </a:r>
            <a:r>
              <a:rPr lang="ru-RU" dirty="0" err="1"/>
              <a:t>навколишнім</a:t>
            </a:r>
            <a:r>
              <a:rPr lang="ru-RU" dirty="0"/>
              <a:t> </a:t>
            </a:r>
            <a:r>
              <a:rPr lang="ru-RU" dirty="0" err="1"/>
              <a:t>повітрям</a:t>
            </a:r>
            <a:r>
              <a:rPr lang="ru-RU" dirty="0"/>
              <a:t> – </a:t>
            </a:r>
            <a:r>
              <a:rPr lang="ru-RU" dirty="0" err="1"/>
              <a:t>конвекція</a:t>
            </a:r>
            <a:r>
              <a:rPr lang="ru-RU" dirty="0"/>
              <a:t>, з предметами – </a:t>
            </a:r>
            <a:r>
              <a:rPr lang="ru-RU" dirty="0" err="1"/>
              <a:t>кондукція</a:t>
            </a:r>
            <a:r>
              <a:rPr lang="ru-RU" dirty="0"/>
              <a:t> (5%). </a:t>
            </a:r>
            <a:r>
              <a:rPr lang="ru-RU" dirty="0" err="1"/>
              <a:t>Основна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тепла </a:t>
            </a:r>
            <a:r>
              <a:rPr lang="ru-RU" dirty="0" err="1"/>
              <a:t>втрачається</a:t>
            </a:r>
            <a:r>
              <a:rPr lang="ru-RU" dirty="0"/>
              <a:t> </a:t>
            </a:r>
            <a:r>
              <a:rPr lang="ru-RU" dirty="0" err="1"/>
              <a:t>конвекцією</a:t>
            </a:r>
            <a:r>
              <a:rPr lang="ru-RU" dirty="0"/>
              <a:t>. Величина </a:t>
            </a:r>
            <a:r>
              <a:rPr lang="ru-RU" dirty="0" err="1"/>
              <a:t>конвекції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, в основному,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вологості</a:t>
            </a:r>
            <a:r>
              <a:rPr lang="ru-RU" dirty="0"/>
              <a:t>,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При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35–36 °С </a:t>
            </a:r>
            <a:r>
              <a:rPr lang="ru-RU" dirty="0" err="1"/>
              <a:t>віддача</a:t>
            </a:r>
            <a:r>
              <a:rPr lang="ru-RU" dirty="0"/>
              <a:t> тепла </a:t>
            </a:r>
            <a:r>
              <a:rPr lang="ru-RU" dirty="0" err="1"/>
              <a:t>конвекцією</a:t>
            </a:r>
            <a:r>
              <a:rPr lang="ru-RU" dirty="0"/>
              <a:t> </a:t>
            </a:r>
            <a:r>
              <a:rPr lang="ru-RU" dirty="0" err="1"/>
              <a:t>припиняється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температура </a:t>
            </a:r>
            <a:r>
              <a:rPr lang="ru-RU" dirty="0" err="1"/>
              <a:t>повітря</a:t>
            </a:r>
            <a:r>
              <a:rPr lang="ru-RU" dirty="0"/>
              <a:t> буде </a:t>
            </a:r>
            <a:r>
              <a:rPr lang="ru-RU" dirty="0" err="1"/>
              <a:t>вище</a:t>
            </a:r>
            <a:r>
              <a:rPr lang="ru-RU" dirty="0"/>
              <a:t> 35 °С – </a:t>
            </a:r>
            <a:r>
              <a:rPr lang="ru-RU" dirty="0" err="1"/>
              <a:t>людина</a:t>
            </a:r>
            <a:r>
              <a:rPr lang="ru-RU" dirty="0"/>
              <a:t> буде </a:t>
            </a:r>
            <a:r>
              <a:rPr lang="ru-RU" dirty="0" err="1"/>
              <a:t>нагріватися</a:t>
            </a:r>
            <a:r>
              <a:rPr lang="ru-RU" dirty="0"/>
              <a:t> </a:t>
            </a:r>
            <a:r>
              <a:rPr lang="ru-RU" dirty="0" err="1"/>
              <a:t>конвекційним</a:t>
            </a:r>
            <a:r>
              <a:rPr lang="ru-RU" dirty="0"/>
              <a:t> шляхом. </a:t>
            </a:r>
            <a:r>
              <a:rPr lang="ru-RU" dirty="0" err="1"/>
              <a:t>Підвищена</a:t>
            </a:r>
            <a:r>
              <a:rPr lang="ru-RU" dirty="0"/>
              <a:t> </a:t>
            </a:r>
            <a:r>
              <a:rPr lang="ru-RU" dirty="0" err="1"/>
              <a:t>вологість</a:t>
            </a:r>
            <a:r>
              <a:rPr lang="ru-RU" dirty="0"/>
              <a:t> та </a:t>
            </a:r>
            <a:r>
              <a:rPr lang="ru-RU" dirty="0" err="1"/>
              <a:t>рух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посилює</a:t>
            </a:r>
            <a:r>
              <a:rPr lang="ru-RU" dirty="0"/>
              <a:t> </a:t>
            </a:r>
            <a:r>
              <a:rPr lang="ru-RU" dirty="0" err="1"/>
              <a:t>віддачу</a:t>
            </a:r>
            <a:r>
              <a:rPr lang="ru-RU" dirty="0"/>
              <a:t> тепла </a:t>
            </a:r>
            <a:r>
              <a:rPr lang="ru-RU" dirty="0" err="1"/>
              <a:t>конвекцією</a:t>
            </a:r>
            <a:r>
              <a:rPr lang="ru-RU" dirty="0"/>
              <a:t>.</a:t>
            </a:r>
          </a:p>
          <a:p>
            <a:r>
              <a:rPr lang="ru-RU" dirty="0"/>
              <a:t>3) </a:t>
            </a:r>
            <a:r>
              <a:rPr lang="ru-RU" b="1" dirty="0" err="1"/>
              <a:t>Випаровуванням</a:t>
            </a:r>
            <a:r>
              <a:rPr lang="ru-RU" b="1" dirty="0"/>
              <a:t> (10-20%) </a:t>
            </a:r>
            <a:r>
              <a:rPr lang="ru-RU" dirty="0"/>
              <a:t>– </a:t>
            </a:r>
            <a:r>
              <a:rPr lang="ru-RU" dirty="0" err="1"/>
              <a:t>випаровування</a:t>
            </a:r>
            <a:r>
              <a:rPr lang="ru-RU" dirty="0"/>
              <a:t> з </a:t>
            </a:r>
            <a:r>
              <a:rPr lang="ru-RU" dirty="0" err="1"/>
              <a:t>шкіри</a:t>
            </a:r>
            <a:r>
              <a:rPr lang="ru-RU" dirty="0"/>
              <a:t> і </a:t>
            </a:r>
            <a:r>
              <a:rPr lang="ru-RU" dirty="0" err="1"/>
              <a:t>слизових</a:t>
            </a:r>
            <a:r>
              <a:rPr lang="ru-RU" dirty="0"/>
              <a:t> </a:t>
            </a:r>
            <a:r>
              <a:rPr lang="ru-RU" dirty="0" err="1"/>
              <a:t>оболонок</a:t>
            </a:r>
            <a:r>
              <a:rPr lang="ru-RU" dirty="0"/>
              <a:t> </a:t>
            </a:r>
            <a:r>
              <a:rPr lang="ru-RU" dirty="0" err="1"/>
              <a:t>верхніх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. Величина </a:t>
            </a:r>
            <a:r>
              <a:rPr lang="ru-RU" dirty="0" err="1"/>
              <a:t>залежить</a:t>
            </a:r>
            <a:r>
              <a:rPr lang="ru-RU" dirty="0"/>
              <a:t>, в першу </a:t>
            </a:r>
            <a:r>
              <a:rPr lang="ru-RU" dirty="0" err="1"/>
              <a:t>чергу</a:t>
            </a:r>
            <a:r>
              <a:rPr lang="ru-RU" dirty="0"/>
              <a:t>,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вологості</a:t>
            </a:r>
            <a:r>
              <a:rPr lang="ru-RU" dirty="0"/>
              <a:t> та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Температура </a:t>
            </a:r>
            <a:r>
              <a:rPr lang="ru-RU" dirty="0" err="1"/>
              <a:t>повітря</a:t>
            </a:r>
            <a:r>
              <a:rPr lang="ru-RU" dirty="0"/>
              <a:t> та </a:t>
            </a:r>
            <a:r>
              <a:rPr lang="ru-RU" dirty="0" err="1"/>
              <a:t>радіаційна</a:t>
            </a:r>
            <a:r>
              <a:rPr lang="ru-RU" dirty="0"/>
              <a:t> температура на </a:t>
            </a:r>
            <a:r>
              <a:rPr lang="ru-RU" dirty="0" err="1"/>
              <a:t>віддачу</a:t>
            </a:r>
            <a:r>
              <a:rPr lang="ru-RU" dirty="0"/>
              <a:t> тепла </a:t>
            </a:r>
            <a:r>
              <a:rPr lang="ru-RU" dirty="0" err="1"/>
              <a:t>випаровуванням</a:t>
            </a:r>
            <a:r>
              <a:rPr lang="ru-RU" dirty="0"/>
              <a:t> не </a:t>
            </a:r>
            <a:r>
              <a:rPr lang="ru-RU" dirty="0" err="1"/>
              <a:t>впливають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температура </a:t>
            </a:r>
            <a:r>
              <a:rPr lang="ru-RU" dirty="0" err="1"/>
              <a:t>повітря</a:t>
            </a:r>
            <a:r>
              <a:rPr lang="ru-RU" dirty="0"/>
              <a:t> та </a:t>
            </a:r>
            <a:r>
              <a:rPr lang="ru-RU" dirty="0" err="1"/>
              <a:t>радіаційна</a:t>
            </a:r>
            <a:r>
              <a:rPr lang="ru-RU" dirty="0"/>
              <a:t> температура </a:t>
            </a:r>
            <a:r>
              <a:rPr lang="ru-RU" dirty="0" err="1"/>
              <a:t>зрівняються</a:t>
            </a:r>
            <a:r>
              <a:rPr lang="ru-RU" dirty="0"/>
              <a:t> з температурою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то </a:t>
            </a:r>
            <a:r>
              <a:rPr lang="ru-RU" dirty="0" err="1"/>
              <a:t>залишиться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один шлях </a:t>
            </a:r>
            <a:r>
              <a:rPr lang="ru-RU" dirty="0" err="1"/>
              <a:t>тепловіддачі</a:t>
            </a:r>
            <a:r>
              <a:rPr lang="ru-RU" dirty="0"/>
              <a:t> – </a:t>
            </a:r>
            <a:r>
              <a:rPr lang="ru-RU" dirty="0" err="1"/>
              <a:t>випаровування</a:t>
            </a:r>
            <a:r>
              <a:rPr lang="ru-RU" dirty="0"/>
              <a:t>. При </a:t>
            </a:r>
            <a:r>
              <a:rPr lang="ru-RU" dirty="0" err="1"/>
              <a:t>відносній</a:t>
            </a:r>
            <a:r>
              <a:rPr lang="ru-RU" dirty="0"/>
              <a:t> </a:t>
            </a:r>
            <a:r>
              <a:rPr lang="ru-RU" dirty="0" err="1"/>
              <a:t>вологості</a:t>
            </a:r>
            <a:r>
              <a:rPr lang="ru-RU" dirty="0"/>
              <a:t> 100% і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навколишнього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– </a:t>
            </a:r>
            <a:r>
              <a:rPr lang="ru-RU" dirty="0" err="1"/>
              <a:t>віддача</a:t>
            </a:r>
            <a:r>
              <a:rPr lang="ru-RU" dirty="0"/>
              <a:t> тепла </a:t>
            </a:r>
            <a:r>
              <a:rPr lang="ru-RU" dirty="0" err="1"/>
              <a:t>випаровуванням</a:t>
            </a:r>
            <a:r>
              <a:rPr lang="ru-RU" dirty="0"/>
              <a:t> </a:t>
            </a:r>
            <a:r>
              <a:rPr lang="ru-RU" dirty="0" err="1"/>
              <a:t>припиняється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872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3949" y="2292438"/>
            <a:ext cx="8555904" cy="3955961"/>
          </a:xfrm>
        </p:spPr>
        <p:txBody>
          <a:bodyPr/>
          <a:lstStyle/>
          <a:p>
            <a:r>
              <a:rPr lang="ru-RU" b="1" dirty="0"/>
              <a:t>Стан </a:t>
            </a:r>
            <a:r>
              <a:rPr lang="ru-RU" b="1" dirty="0" err="1"/>
              <a:t>терморегуляції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працюють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шляхи </a:t>
            </a:r>
            <a:r>
              <a:rPr lang="ru-RU" dirty="0" err="1"/>
              <a:t>віддачі</a:t>
            </a:r>
            <a:r>
              <a:rPr lang="ru-RU" dirty="0"/>
              <a:t> тепла, то стан </a:t>
            </a:r>
            <a:r>
              <a:rPr lang="ru-RU" dirty="0" err="1"/>
              <a:t>терморегуляції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</a:t>
            </a:r>
            <a:r>
              <a:rPr lang="ru-RU" dirty="0" err="1"/>
              <a:t>задовільним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один шлях </a:t>
            </a:r>
            <a:r>
              <a:rPr lang="ru-RU" dirty="0" err="1"/>
              <a:t>тепловіддачі</a:t>
            </a:r>
            <a:r>
              <a:rPr lang="ru-RU" dirty="0"/>
              <a:t> буде </a:t>
            </a:r>
            <a:r>
              <a:rPr lang="ru-RU" dirty="0" err="1"/>
              <a:t>перекритий</a:t>
            </a:r>
            <a:r>
              <a:rPr lang="ru-RU" dirty="0"/>
              <a:t>, то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напруга</a:t>
            </a:r>
            <a:r>
              <a:rPr lang="ru-RU" dirty="0"/>
              <a:t> </a:t>
            </a:r>
            <a:r>
              <a:rPr lang="ru-RU" dirty="0" err="1"/>
              <a:t>терморегуляції</a:t>
            </a:r>
            <a:r>
              <a:rPr lang="ru-RU" dirty="0"/>
              <a:t>.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напруга</a:t>
            </a:r>
            <a:r>
              <a:rPr lang="ru-RU" dirty="0"/>
              <a:t> </a:t>
            </a:r>
            <a:r>
              <a:rPr lang="ru-RU" dirty="0" err="1"/>
              <a:t>терморегуляції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коли </a:t>
            </a:r>
            <a:r>
              <a:rPr lang="ru-RU" dirty="0" err="1"/>
              <a:t>перекритті</a:t>
            </a:r>
            <a:r>
              <a:rPr lang="ru-RU" dirty="0"/>
              <a:t> два шляхи </a:t>
            </a:r>
            <a:r>
              <a:rPr lang="ru-RU" dirty="0" err="1"/>
              <a:t>тепловіддачі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перекриті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шляхи </a:t>
            </a:r>
            <a:r>
              <a:rPr lang="ru-RU" dirty="0" err="1"/>
              <a:t>віддачі</a:t>
            </a:r>
            <a:r>
              <a:rPr lang="ru-RU" dirty="0"/>
              <a:t> тепла, то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наступити</a:t>
            </a:r>
            <a:r>
              <a:rPr lang="ru-RU" dirty="0"/>
              <a:t> </a:t>
            </a:r>
            <a:r>
              <a:rPr lang="ru-RU" dirty="0" err="1"/>
              <a:t>розлад</a:t>
            </a:r>
            <a:r>
              <a:rPr lang="ru-RU" dirty="0"/>
              <a:t> </a:t>
            </a:r>
            <a:r>
              <a:rPr lang="ru-RU" dirty="0" err="1"/>
              <a:t>терморегуляції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957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0"/>
            <a:ext cx="9404723" cy="1400530"/>
          </a:xfrm>
        </p:spPr>
        <p:txBody>
          <a:bodyPr/>
          <a:lstStyle/>
          <a:p>
            <a:r>
              <a:rPr lang="ru-RU" sz="3200" dirty="0" err="1"/>
              <a:t>Гігієнічна</a:t>
            </a:r>
            <a:r>
              <a:rPr lang="ru-RU" sz="3200" dirty="0"/>
              <a:t> </a:t>
            </a:r>
            <a:r>
              <a:rPr lang="ru-RU" sz="3200" dirty="0" err="1"/>
              <a:t>оцінка</a:t>
            </a:r>
            <a:r>
              <a:rPr lang="ru-RU" sz="3200" dirty="0"/>
              <a:t> комплексного </a:t>
            </a:r>
            <a:r>
              <a:rPr lang="ru-RU" sz="3200" dirty="0" err="1"/>
              <a:t>впливу</a:t>
            </a:r>
            <a:r>
              <a:rPr lang="ru-RU" sz="3200" dirty="0"/>
              <a:t> </a:t>
            </a:r>
            <a:r>
              <a:rPr lang="ru-RU" sz="3200" dirty="0" err="1"/>
              <a:t>мікроклімату</a:t>
            </a:r>
            <a:r>
              <a:rPr lang="ru-RU" sz="3200" dirty="0"/>
              <a:t> на </a:t>
            </a:r>
            <a:r>
              <a:rPr lang="ru-RU" sz="3200" dirty="0" err="1"/>
              <a:t>теплообмін</a:t>
            </a:r>
            <a:r>
              <a:rPr lang="ru-RU" sz="3200" dirty="0"/>
              <a:t> </a:t>
            </a:r>
            <a:r>
              <a:rPr lang="ru-RU" sz="3200" dirty="0" err="1"/>
              <a:t>людини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5130" y="1400530"/>
            <a:ext cx="9404723" cy="4847869"/>
          </a:xfrm>
        </p:spPr>
        <p:txBody>
          <a:bodyPr>
            <a:normAutofit fontScale="92500" lnSpcReduction="20000"/>
          </a:bodyPr>
          <a:lstStyle/>
          <a:p>
            <a:r>
              <a:rPr lang="ru-RU" u="sng" dirty="0"/>
              <a:t>До </a:t>
            </a:r>
            <a:r>
              <a:rPr lang="ru-RU" u="sng" dirty="0" err="1"/>
              <a:t>методів</a:t>
            </a:r>
            <a:r>
              <a:rPr lang="ru-RU" u="sng" dirty="0"/>
              <a:t> </a:t>
            </a:r>
            <a:r>
              <a:rPr lang="ru-RU" u="sng" dirty="0" err="1"/>
              <a:t>комплексної</a:t>
            </a:r>
            <a:r>
              <a:rPr lang="ru-RU" u="sng" dirty="0"/>
              <a:t> </a:t>
            </a:r>
            <a:r>
              <a:rPr lang="ru-RU" u="sng" dirty="0" err="1"/>
              <a:t>оцінки</a:t>
            </a:r>
            <a:r>
              <a:rPr lang="ru-RU" u="sng" dirty="0"/>
              <a:t> </a:t>
            </a:r>
            <a:r>
              <a:rPr lang="ru-RU" u="sng" dirty="0" err="1"/>
              <a:t>температури</a:t>
            </a:r>
            <a:r>
              <a:rPr lang="ru-RU" u="sng" dirty="0"/>
              <a:t>, </a:t>
            </a:r>
            <a:r>
              <a:rPr lang="ru-RU" u="sng" dirty="0" err="1"/>
              <a:t>вологості</a:t>
            </a:r>
            <a:r>
              <a:rPr lang="ru-RU" u="sng" dirty="0"/>
              <a:t> та </a:t>
            </a:r>
            <a:r>
              <a:rPr lang="ru-RU" u="sng" dirty="0" err="1"/>
              <a:t>швидкості</a:t>
            </a:r>
            <a:r>
              <a:rPr lang="ru-RU" u="sng" dirty="0"/>
              <a:t> </a:t>
            </a:r>
            <a:r>
              <a:rPr lang="ru-RU" u="sng" dirty="0" err="1"/>
              <a:t>руху</a:t>
            </a:r>
            <a:r>
              <a:rPr lang="ru-RU" u="sng" dirty="0"/>
              <a:t> </a:t>
            </a:r>
            <a:r>
              <a:rPr lang="ru-RU" u="sng" dirty="0" err="1"/>
              <a:t>повітря</a:t>
            </a:r>
            <a:r>
              <a:rPr lang="ru-RU" u="sng" dirty="0"/>
              <a:t> </a:t>
            </a:r>
            <a:r>
              <a:rPr lang="ru-RU" u="sng" dirty="0" err="1"/>
              <a:t>відносять</a:t>
            </a:r>
            <a:r>
              <a:rPr lang="ru-RU" u="sng" dirty="0"/>
              <a:t> </a:t>
            </a:r>
            <a:r>
              <a:rPr lang="ru-RU" b="1" i="1" dirty="0" err="1"/>
              <a:t>визначення</a:t>
            </a:r>
            <a:r>
              <a:rPr lang="ru-RU" b="1" i="1" dirty="0"/>
              <a:t> </a:t>
            </a:r>
            <a:r>
              <a:rPr lang="ru-RU" b="1" i="1" dirty="0" err="1"/>
              <a:t>еквівалентно-ефективних</a:t>
            </a:r>
            <a:r>
              <a:rPr lang="ru-RU" b="1" i="1" dirty="0"/>
              <a:t> температур, </a:t>
            </a:r>
            <a:r>
              <a:rPr lang="ru-RU" b="1" i="1" dirty="0" err="1"/>
              <a:t>результуючих</a:t>
            </a:r>
            <a:r>
              <a:rPr lang="ru-RU" b="1" i="1" dirty="0"/>
              <a:t> температур і </a:t>
            </a:r>
            <a:r>
              <a:rPr lang="ru-RU" b="1" i="1" dirty="0" err="1"/>
              <a:t>кататермометрію</a:t>
            </a:r>
            <a:r>
              <a:rPr lang="ru-RU" b="1" i="1" dirty="0"/>
              <a:t>.</a:t>
            </a:r>
          </a:p>
          <a:p>
            <a:endParaRPr lang="ru-RU" dirty="0"/>
          </a:p>
          <a:p>
            <a:r>
              <a:rPr lang="ru-RU" b="1" i="1" u="sng" dirty="0" err="1"/>
              <a:t>Еквівалентно-ефективна</a:t>
            </a:r>
            <a:r>
              <a:rPr lang="ru-RU" b="1" i="1" u="sng" dirty="0"/>
              <a:t> температура </a:t>
            </a:r>
            <a:r>
              <a:rPr lang="ru-RU" dirty="0"/>
              <a:t>– </a:t>
            </a:r>
            <a:r>
              <a:rPr lang="ru-RU" dirty="0" err="1"/>
              <a:t>умовна</a:t>
            </a:r>
            <a:r>
              <a:rPr lang="ru-RU" dirty="0"/>
              <a:t> величина </a:t>
            </a:r>
            <a:r>
              <a:rPr lang="ru-RU" dirty="0" err="1"/>
              <a:t>суб'єктивного</a:t>
            </a:r>
            <a:r>
              <a:rPr lang="ru-RU" dirty="0"/>
              <a:t> </a:t>
            </a:r>
            <a:r>
              <a:rPr lang="ru-RU" dirty="0" err="1"/>
              <a:t>теплосприйняття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("комфортно", "тепло", "холодно" і т.д.), яке </a:t>
            </a:r>
            <a:r>
              <a:rPr lang="ru-RU" dirty="0" err="1"/>
              <a:t>виникає</a:t>
            </a:r>
            <a:r>
              <a:rPr lang="ru-RU" dirty="0"/>
              <a:t> в </a:t>
            </a:r>
            <a:r>
              <a:rPr lang="ru-RU" dirty="0" err="1"/>
              <a:t>нерухомому</a:t>
            </a:r>
            <a:r>
              <a:rPr lang="ru-RU" dirty="0"/>
              <a:t> і максимально </a:t>
            </a:r>
            <a:r>
              <a:rPr lang="ru-RU" dirty="0" err="1"/>
              <a:t>насиченому</a:t>
            </a:r>
            <a:r>
              <a:rPr lang="ru-RU" dirty="0"/>
              <a:t> </a:t>
            </a:r>
            <a:r>
              <a:rPr lang="ru-RU" dirty="0" err="1"/>
              <a:t>вологістю</a:t>
            </a:r>
            <a:r>
              <a:rPr lang="ru-RU" dirty="0"/>
              <a:t> </a:t>
            </a:r>
            <a:r>
              <a:rPr lang="ru-RU" dirty="0" err="1"/>
              <a:t>повітрі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у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ж </a:t>
            </a:r>
            <a:r>
              <a:rPr lang="ru-RU" dirty="0" err="1"/>
              <a:t>теплосприйняття</a:t>
            </a:r>
            <a:r>
              <a:rPr lang="ru-RU" dirty="0"/>
              <a:t>, як і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комбінації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 та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u="sng" dirty="0"/>
              <a:t>Метод </a:t>
            </a:r>
            <a:r>
              <a:rPr lang="ru-RU" b="1" u="sng" dirty="0" err="1"/>
              <a:t>еквівалентно-ефективних</a:t>
            </a:r>
            <a:r>
              <a:rPr lang="ru-RU" b="1" u="sng" dirty="0"/>
              <a:t> температур </a:t>
            </a:r>
            <a:r>
              <a:rPr lang="ru-RU" dirty="0" err="1"/>
              <a:t>базується</a:t>
            </a:r>
            <a:r>
              <a:rPr lang="ru-RU" dirty="0"/>
              <a:t> на </a:t>
            </a:r>
            <a:r>
              <a:rPr lang="ru-RU" dirty="0" err="1"/>
              <a:t>порівнянні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комбінацій</a:t>
            </a:r>
            <a:r>
              <a:rPr lang="ru-RU" dirty="0"/>
              <a:t> </a:t>
            </a:r>
            <a:r>
              <a:rPr lang="ru-RU" dirty="0" err="1"/>
              <a:t>наступних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: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 та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з </a:t>
            </a:r>
            <a:r>
              <a:rPr lang="ru-RU" dirty="0" err="1"/>
              <a:t>суб'єктивними</a:t>
            </a:r>
            <a:r>
              <a:rPr lang="ru-RU" dirty="0"/>
              <a:t> </a:t>
            </a:r>
            <a:r>
              <a:rPr lang="ru-RU" dirty="0" err="1"/>
              <a:t>тепловими</a:t>
            </a:r>
            <a:r>
              <a:rPr lang="ru-RU" dirty="0"/>
              <a:t> </a:t>
            </a:r>
            <a:r>
              <a:rPr lang="ru-RU" dirty="0" err="1"/>
              <a:t>відчуттями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при </a:t>
            </a:r>
            <a:r>
              <a:rPr lang="ru-RU" dirty="0" err="1"/>
              <a:t>комбінації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20 °С, </a:t>
            </a:r>
            <a:r>
              <a:rPr lang="ru-RU" dirty="0" err="1"/>
              <a:t>вологості</a:t>
            </a:r>
            <a:r>
              <a:rPr lang="ru-RU" dirty="0"/>
              <a:t> 100%,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0 м/с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отримує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ж </a:t>
            </a:r>
            <a:r>
              <a:rPr lang="ru-RU" dirty="0" err="1"/>
              <a:t>теплосприйняття</a:t>
            </a:r>
            <a:r>
              <a:rPr lang="ru-RU" dirty="0"/>
              <a:t>, як і при </a:t>
            </a:r>
            <a:r>
              <a:rPr lang="ru-RU" dirty="0" err="1"/>
              <a:t>комбінаціях</a:t>
            </a:r>
            <a:r>
              <a:rPr lang="ru-RU" dirty="0"/>
              <a:t> </a:t>
            </a:r>
            <a:r>
              <a:rPr lang="ru-RU" dirty="0" err="1"/>
              <a:t>зазначених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22,3 °С, 75% і 0,5 м/с </a:t>
            </a:r>
            <a:r>
              <a:rPr lang="ru-RU" dirty="0" err="1"/>
              <a:t>або</a:t>
            </a:r>
            <a:r>
              <a:rPr lang="ru-RU" dirty="0"/>
              <a:t> 27 °С, 33% і 2,5 м/с.</a:t>
            </a:r>
          </a:p>
        </p:txBody>
      </p:sp>
    </p:spTree>
    <p:extLst>
      <p:ext uri="{BB962C8B-B14F-4D97-AF65-F5344CB8AC3E}">
        <p14:creationId xmlns:p14="http://schemas.microsoft.com/office/powerpoint/2010/main" val="3797055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4704" y="90152"/>
            <a:ext cx="8955149" cy="6767848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err="1"/>
              <a:t>Еквівалентно-ефективну</a:t>
            </a:r>
            <a:r>
              <a:rPr lang="ru-RU" b="1" i="1" dirty="0"/>
              <a:t> температуру </a:t>
            </a:r>
            <a:r>
              <a:rPr lang="ru-RU" dirty="0" err="1"/>
              <a:t>визначають</a:t>
            </a:r>
            <a:r>
              <a:rPr lang="ru-RU" dirty="0"/>
              <a:t> за </a:t>
            </a:r>
            <a:r>
              <a:rPr lang="ru-RU" dirty="0" err="1"/>
              <a:t>спеціальними</a:t>
            </a:r>
            <a:r>
              <a:rPr lang="ru-RU" dirty="0"/>
              <a:t> </a:t>
            </a:r>
            <a:r>
              <a:rPr lang="ru-RU" dirty="0" err="1"/>
              <a:t>таблицями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за </a:t>
            </a:r>
            <a:r>
              <a:rPr lang="ru-RU" dirty="0" err="1"/>
              <a:t>спеціальною</a:t>
            </a:r>
            <a:r>
              <a:rPr lang="ru-RU" dirty="0"/>
              <a:t> </a:t>
            </a:r>
            <a:r>
              <a:rPr lang="ru-RU" dirty="0" err="1"/>
              <a:t>номограмою</a:t>
            </a:r>
            <a:r>
              <a:rPr lang="ru-RU" dirty="0"/>
              <a:t>. </a:t>
            </a:r>
            <a:r>
              <a:rPr lang="ru-RU" dirty="0" err="1"/>
              <a:t>Еквівалентно</a:t>
            </a:r>
            <a:r>
              <a:rPr lang="ru-RU" dirty="0"/>
              <a:t>- </a:t>
            </a:r>
            <a:r>
              <a:rPr lang="ru-RU" dirty="0" err="1"/>
              <a:t>ефективні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при </a:t>
            </a:r>
            <a:r>
              <a:rPr lang="ru-RU" dirty="0" err="1"/>
              <a:t>яких</a:t>
            </a:r>
            <a:r>
              <a:rPr lang="ru-RU" dirty="0"/>
              <a:t> 50% людей </a:t>
            </a:r>
            <a:r>
              <a:rPr lang="ru-RU" dirty="0" err="1"/>
              <a:t>відчувають</a:t>
            </a:r>
            <a:r>
              <a:rPr lang="ru-RU" dirty="0"/>
              <a:t> себе комфортно, </a:t>
            </a:r>
            <a:r>
              <a:rPr lang="ru-RU" dirty="0" err="1"/>
              <a:t>віднесені</a:t>
            </a:r>
            <a:r>
              <a:rPr lang="ru-RU" dirty="0"/>
              <a:t> до </a:t>
            </a:r>
            <a:r>
              <a:rPr lang="ru-RU" dirty="0" err="1"/>
              <a:t>зони</a:t>
            </a:r>
            <a:r>
              <a:rPr lang="ru-RU" dirty="0"/>
              <a:t> комфорту. Зона комфорту для </a:t>
            </a:r>
            <a:r>
              <a:rPr lang="ru-RU" dirty="0" err="1"/>
              <a:t>звичайно</a:t>
            </a:r>
            <a:r>
              <a:rPr lang="ru-RU" dirty="0"/>
              <a:t> </a:t>
            </a:r>
            <a:r>
              <a:rPr lang="ru-RU" dirty="0" err="1"/>
              <a:t>одягнених</a:t>
            </a:r>
            <a:r>
              <a:rPr lang="ru-RU" dirty="0"/>
              <a:t> людей в </a:t>
            </a:r>
            <a:r>
              <a:rPr lang="ru-RU" dirty="0" err="1"/>
              <a:t>спокої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при </a:t>
            </a:r>
            <a:r>
              <a:rPr lang="ru-RU" dirty="0" err="1"/>
              <a:t>виконанні</a:t>
            </a:r>
            <a:r>
              <a:rPr lang="ru-RU" dirty="0"/>
              <a:t> </a:t>
            </a:r>
            <a:r>
              <a:rPr lang="ru-RU" dirty="0" err="1"/>
              <a:t>легкої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становить 17,2-21,7°, </a:t>
            </a:r>
            <a:r>
              <a:rPr lang="ru-RU" dirty="0" err="1"/>
              <a:t>лінія</a:t>
            </a:r>
            <a:r>
              <a:rPr lang="ru-RU" dirty="0"/>
              <a:t> комфорту -18,1–18,9° ЕЕТ. При </a:t>
            </a:r>
            <a:r>
              <a:rPr lang="ru-RU" dirty="0" err="1"/>
              <a:t>фізичній</a:t>
            </a:r>
            <a:r>
              <a:rPr lang="ru-RU" dirty="0"/>
              <a:t> </a:t>
            </a:r>
            <a:r>
              <a:rPr lang="ru-RU" dirty="0" err="1"/>
              <a:t>роботі</a:t>
            </a:r>
            <a:r>
              <a:rPr lang="ru-RU" dirty="0"/>
              <a:t> температура </a:t>
            </a:r>
            <a:r>
              <a:rPr lang="ru-RU" dirty="0" err="1"/>
              <a:t>зони</a:t>
            </a:r>
            <a:r>
              <a:rPr lang="ru-RU" dirty="0"/>
              <a:t> комфорту </a:t>
            </a:r>
            <a:r>
              <a:rPr lang="ru-RU" dirty="0" err="1"/>
              <a:t>знижується</a:t>
            </a:r>
            <a:r>
              <a:rPr lang="ru-RU" dirty="0"/>
              <a:t> (табл. 4.1).</a:t>
            </a:r>
          </a:p>
          <a:p>
            <a:endParaRPr lang="ru-RU" dirty="0"/>
          </a:p>
          <a:p>
            <a:r>
              <a:rPr lang="ru-RU" b="1" i="1" dirty="0" err="1"/>
              <a:t>Результуюча</a:t>
            </a:r>
            <a:r>
              <a:rPr lang="ru-RU" b="1" i="1" dirty="0"/>
              <a:t> температура </a:t>
            </a:r>
            <a:r>
              <a:rPr lang="ru-RU" dirty="0"/>
              <a:t>– </a:t>
            </a:r>
            <a:r>
              <a:rPr lang="ru-RU" dirty="0" err="1"/>
              <a:t>умовна</a:t>
            </a:r>
            <a:r>
              <a:rPr lang="ru-RU" dirty="0"/>
              <a:t>, </a:t>
            </a:r>
            <a:r>
              <a:rPr lang="ru-RU" dirty="0" err="1"/>
              <a:t>виражена</a:t>
            </a:r>
            <a:r>
              <a:rPr lang="ru-RU" dirty="0"/>
              <a:t> в °РТ температура, яка </a:t>
            </a:r>
            <a:r>
              <a:rPr lang="ru-RU" dirty="0" err="1"/>
              <a:t>характеризує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комбінації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оточуючих</a:t>
            </a:r>
            <a:r>
              <a:rPr lang="ru-RU" dirty="0"/>
              <a:t> </a:t>
            </a:r>
            <a:r>
              <a:rPr lang="ru-RU" dirty="0" err="1"/>
              <a:t>поверхонь</a:t>
            </a:r>
            <a:r>
              <a:rPr lang="ru-RU" dirty="0"/>
              <a:t> (</a:t>
            </a:r>
            <a:r>
              <a:rPr lang="ru-RU" dirty="0" err="1"/>
              <a:t>радіаційна</a:t>
            </a:r>
            <a:r>
              <a:rPr lang="ru-RU" dirty="0"/>
              <a:t> температура), </a:t>
            </a:r>
            <a:r>
              <a:rPr lang="ru-RU" dirty="0" err="1"/>
              <a:t>вологості</a:t>
            </a:r>
            <a:r>
              <a:rPr lang="ru-RU" dirty="0"/>
              <a:t> і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при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ж </a:t>
            </a:r>
            <a:r>
              <a:rPr lang="ru-RU" dirty="0" err="1"/>
              <a:t>теплосприйняття</a:t>
            </a:r>
            <a:r>
              <a:rPr lang="ru-RU" dirty="0"/>
              <a:t>, як і в </a:t>
            </a:r>
            <a:r>
              <a:rPr lang="ru-RU" dirty="0" err="1"/>
              <a:t>нерухомому</a:t>
            </a:r>
            <a:r>
              <a:rPr lang="ru-RU" dirty="0"/>
              <a:t> </a:t>
            </a:r>
            <a:r>
              <a:rPr lang="ru-RU" dirty="0" err="1"/>
              <a:t>середовищі</a:t>
            </a:r>
            <a:r>
              <a:rPr lang="ru-RU" dirty="0"/>
              <a:t>, </a:t>
            </a:r>
            <a:r>
              <a:rPr lang="ru-RU" dirty="0" err="1"/>
              <a:t>насиченою</a:t>
            </a:r>
            <a:r>
              <a:rPr lang="ru-RU" dirty="0"/>
              <a:t> </a:t>
            </a:r>
            <a:r>
              <a:rPr lang="ru-RU" dirty="0" err="1"/>
              <a:t>вологою</a:t>
            </a:r>
            <a:r>
              <a:rPr lang="ru-RU" dirty="0"/>
              <a:t>, з </a:t>
            </a:r>
            <a:r>
              <a:rPr lang="ru-RU" dirty="0" err="1"/>
              <a:t>радіаційної</a:t>
            </a:r>
            <a:r>
              <a:rPr lang="ru-RU" dirty="0"/>
              <a:t> температурою </a:t>
            </a:r>
            <a:r>
              <a:rPr lang="ru-RU" dirty="0" err="1"/>
              <a:t>рівною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/>
              <a:t>Метод </a:t>
            </a:r>
            <a:r>
              <a:rPr lang="ru-RU" b="1" i="1" dirty="0" err="1"/>
              <a:t>визначення</a:t>
            </a:r>
            <a:r>
              <a:rPr lang="ru-RU" b="1" i="1" dirty="0"/>
              <a:t> </a:t>
            </a:r>
            <a:r>
              <a:rPr lang="ru-RU" b="1" i="1" dirty="0" err="1"/>
              <a:t>результуючих</a:t>
            </a:r>
            <a:r>
              <a:rPr lang="ru-RU" b="1" i="1" dirty="0"/>
              <a:t> температур </a:t>
            </a:r>
            <a:r>
              <a:rPr lang="ru-RU" dirty="0" err="1"/>
              <a:t>базується</a:t>
            </a:r>
            <a:r>
              <a:rPr lang="ru-RU" dirty="0"/>
              <a:t> на </a:t>
            </a:r>
            <a:r>
              <a:rPr lang="ru-RU" dirty="0" err="1"/>
              <a:t>порівнянні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комбінацій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: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,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та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з </a:t>
            </a:r>
            <a:r>
              <a:rPr lang="ru-RU" dirty="0" err="1"/>
              <a:t>суб'єктивними</a:t>
            </a:r>
            <a:r>
              <a:rPr lang="ru-RU" dirty="0"/>
              <a:t> </a:t>
            </a:r>
            <a:r>
              <a:rPr lang="ru-RU" dirty="0" err="1"/>
              <a:t>тепловими</a:t>
            </a:r>
            <a:r>
              <a:rPr lang="ru-RU" dirty="0"/>
              <a:t> </a:t>
            </a:r>
            <a:r>
              <a:rPr lang="ru-RU" dirty="0" err="1"/>
              <a:t>відчуттями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Результуючу</a:t>
            </a:r>
            <a:r>
              <a:rPr lang="ru-RU" b="1" i="1" dirty="0"/>
              <a:t> температуру </a:t>
            </a:r>
            <a:r>
              <a:rPr lang="ru-RU" b="1" i="1" dirty="0" err="1"/>
              <a:t>визначають</a:t>
            </a:r>
            <a:r>
              <a:rPr lang="ru-RU" b="1" i="1" dirty="0"/>
              <a:t> за </a:t>
            </a:r>
            <a:r>
              <a:rPr lang="ru-RU" b="1" i="1" dirty="0" err="1"/>
              <a:t>спеціальною</a:t>
            </a:r>
            <a:r>
              <a:rPr lang="ru-RU" b="1" i="1" dirty="0"/>
              <a:t> </a:t>
            </a:r>
            <a:r>
              <a:rPr lang="ru-RU" b="1" i="1" dirty="0" err="1"/>
              <a:t>номограмою</a:t>
            </a:r>
            <a:r>
              <a:rPr lang="ru-RU" dirty="0"/>
              <a:t>. </a:t>
            </a:r>
            <a:r>
              <a:rPr lang="ru-RU" dirty="0" err="1"/>
              <a:t>Комфортне</a:t>
            </a:r>
            <a:r>
              <a:rPr lang="ru-RU" dirty="0"/>
              <a:t> </a:t>
            </a:r>
            <a:r>
              <a:rPr lang="ru-RU" dirty="0" err="1"/>
              <a:t>теплосприйняття</a:t>
            </a:r>
            <a:r>
              <a:rPr lang="ru-RU" dirty="0"/>
              <a:t> людей,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зайняті</a:t>
            </a:r>
            <a:r>
              <a:rPr lang="ru-RU" dirty="0"/>
              <a:t> легкою </a:t>
            </a:r>
            <a:r>
              <a:rPr lang="ru-RU" dirty="0" err="1"/>
              <a:t>фізичною</a:t>
            </a:r>
            <a:r>
              <a:rPr lang="ru-RU" dirty="0"/>
              <a:t> </a:t>
            </a:r>
            <a:r>
              <a:rPr lang="ru-RU" dirty="0" err="1"/>
              <a:t>працею</a:t>
            </a:r>
            <a:r>
              <a:rPr lang="ru-RU" dirty="0"/>
              <a:t> </a:t>
            </a:r>
            <a:r>
              <a:rPr lang="ru-RU" dirty="0" err="1"/>
              <a:t>сприймається</a:t>
            </a:r>
            <a:r>
              <a:rPr lang="ru-RU" dirty="0"/>
              <a:t> при </a:t>
            </a:r>
            <a:r>
              <a:rPr lang="ru-RU" dirty="0" err="1"/>
              <a:t>результуючій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16-18°, а у людей,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зайняті</a:t>
            </a:r>
            <a:r>
              <a:rPr lang="ru-RU" dirty="0"/>
              <a:t> </a:t>
            </a:r>
            <a:r>
              <a:rPr lang="ru-RU" dirty="0" err="1"/>
              <a:t>важкою</a:t>
            </a:r>
            <a:r>
              <a:rPr lang="ru-RU" dirty="0"/>
              <a:t> </a:t>
            </a:r>
            <a:r>
              <a:rPr lang="ru-RU" dirty="0" err="1"/>
              <a:t>фізичною</a:t>
            </a:r>
            <a:r>
              <a:rPr lang="ru-RU" dirty="0"/>
              <a:t> </a:t>
            </a:r>
            <a:r>
              <a:rPr lang="ru-RU" dirty="0" err="1"/>
              <a:t>працею</a:t>
            </a:r>
            <a:r>
              <a:rPr lang="ru-RU" dirty="0"/>
              <a:t> – 10-13°</a:t>
            </a:r>
          </a:p>
        </p:txBody>
      </p:sp>
    </p:spTree>
    <p:extLst>
      <p:ext uri="{BB962C8B-B14F-4D97-AF65-F5344CB8AC3E}">
        <p14:creationId xmlns:p14="http://schemas.microsoft.com/office/powerpoint/2010/main" val="4253092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6372" y="0"/>
            <a:ext cx="8813481" cy="6248399"/>
          </a:xfrm>
        </p:spPr>
        <p:txBody>
          <a:bodyPr>
            <a:normAutofit/>
          </a:bodyPr>
          <a:lstStyle/>
          <a:p>
            <a:r>
              <a:rPr lang="ru-RU" dirty="0"/>
              <a:t>Одним з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фізичного</a:t>
            </a:r>
            <a:r>
              <a:rPr lang="ru-RU" dirty="0"/>
              <a:t> </a:t>
            </a:r>
            <a:r>
              <a:rPr lang="ru-RU" dirty="0" err="1"/>
              <a:t>моделювання</a:t>
            </a:r>
            <a:r>
              <a:rPr lang="ru-RU" dirty="0"/>
              <a:t> </a:t>
            </a:r>
            <a:r>
              <a:rPr lang="ru-RU" dirty="0" err="1"/>
              <a:t>комплексної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 є метод – </a:t>
            </a:r>
            <a:r>
              <a:rPr lang="ru-RU" b="1" dirty="0"/>
              <a:t>кататермометра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dirty="0"/>
              <a:t>Кататермометр</a:t>
            </a:r>
            <a:r>
              <a:rPr lang="ru-RU" dirty="0"/>
              <a:t> – </a:t>
            </a:r>
            <a:r>
              <a:rPr lang="ru-RU" dirty="0" err="1"/>
              <a:t>спиртовий</a:t>
            </a:r>
            <a:r>
              <a:rPr lang="ru-RU" dirty="0"/>
              <a:t> термометр з </a:t>
            </a:r>
            <a:r>
              <a:rPr lang="ru-RU" dirty="0" err="1"/>
              <a:t>циліндричним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кульовим</a:t>
            </a:r>
            <a:r>
              <a:rPr lang="ru-RU" dirty="0"/>
              <a:t> резервуаром (шкала </a:t>
            </a:r>
            <a:r>
              <a:rPr lang="ru-RU" dirty="0" err="1"/>
              <a:t>циліндричного</a:t>
            </a:r>
            <a:r>
              <a:rPr lang="ru-RU" dirty="0"/>
              <a:t> кататермометру </a:t>
            </a:r>
            <a:r>
              <a:rPr lang="ru-RU" dirty="0" err="1"/>
              <a:t>градуйована</a:t>
            </a:r>
            <a:r>
              <a:rPr lang="ru-RU" dirty="0"/>
              <a:t> в межах </a:t>
            </a:r>
            <a:r>
              <a:rPr lang="ru-RU" dirty="0" err="1"/>
              <a:t>від</a:t>
            </a:r>
            <a:r>
              <a:rPr lang="ru-RU" dirty="0"/>
              <a:t> 35 до 38 °С, </a:t>
            </a:r>
            <a:r>
              <a:rPr lang="ru-RU" dirty="0" err="1"/>
              <a:t>кульового</a:t>
            </a:r>
            <a:r>
              <a:rPr lang="ru-RU" dirty="0"/>
              <a:t> – </a:t>
            </a:r>
            <a:r>
              <a:rPr lang="ru-RU" dirty="0" err="1"/>
              <a:t>від</a:t>
            </a:r>
            <a:r>
              <a:rPr lang="ru-RU" dirty="0"/>
              <a:t> 33 до 40 °С),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охолоджуючу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комплексу </a:t>
            </a:r>
            <a:r>
              <a:rPr lang="ru-RU" dirty="0" err="1"/>
              <a:t>метеорологічних</a:t>
            </a:r>
            <a:r>
              <a:rPr lang="ru-RU" dirty="0"/>
              <a:t> </a:t>
            </a:r>
            <a:r>
              <a:rPr lang="ru-RU" dirty="0" err="1"/>
              <a:t>чинників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</a:t>
            </a:r>
            <a:r>
              <a:rPr lang="ru-RU" dirty="0" err="1"/>
              <a:t>охолоджуючої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на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прилад</a:t>
            </a:r>
            <a:r>
              <a:rPr lang="ru-RU" dirty="0"/>
              <a:t>, </a:t>
            </a:r>
            <a:r>
              <a:rPr lang="ru-RU" dirty="0" err="1"/>
              <a:t>розраховують</a:t>
            </a:r>
            <a:r>
              <a:rPr lang="ru-RU" dirty="0"/>
              <a:t> </a:t>
            </a:r>
            <a:r>
              <a:rPr lang="ru-RU" dirty="0" err="1"/>
              <a:t>втрату</a:t>
            </a:r>
            <a:r>
              <a:rPr lang="ru-RU" dirty="0"/>
              <a:t> тепла з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(мал. 4.3).</a:t>
            </a:r>
          </a:p>
          <a:p>
            <a:endParaRPr lang="ru-RU" dirty="0"/>
          </a:p>
          <a:p>
            <a:r>
              <a:rPr lang="ru-RU" dirty="0" err="1"/>
              <a:t>Встановлено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оптимальне</a:t>
            </a:r>
            <a:r>
              <a:rPr lang="ru-RU" dirty="0"/>
              <a:t> </a:t>
            </a:r>
            <a:r>
              <a:rPr lang="ru-RU" dirty="0" err="1"/>
              <a:t>теплове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у людей сидячих </a:t>
            </a:r>
            <a:r>
              <a:rPr lang="ru-RU" dirty="0" err="1"/>
              <a:t>професій</a:t>
            </a:r>
            <a:r>
              <a:rPr lang="ru-RU" dirty="0"/>
              <a:t>, в </a:t>
            </a:r>
            <a:r>
              <a:rPr lang="ru-RU" dirty="0" err="1"/>
              <a:t>звичайному</a:t>
            </a:r>
            <a:r>
              <a:rPr lang="ru-RU" dirty="0"/>
              <a:t> </a:t>
            </a:r>
            <a:r>
              <a:rPr lang="ru-RU" dirty="0" err="1"/>
              <a:t>одязі</a:t>
            </a:r>
            <a:r>
              <a:rPr lang="ru-RU" dirty="0"/>
              <a:t>, в </a:t>
            </a:r>
            <a:r>
              <a:rPr lang="ru-RU" dirty="0" err="1"/>
              <a:t>приміщенні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при </a:t>
            </a:r>
            <a:r>
              <a:rPr lang="ru-RU" dirty="0" err="1"/>
              <a:t>показниках</a:t>
            </a:r>
            <a:r>
              <a:rPr lang="ru-RU" dirty="0"/>
              <a:t> </a:t>
            </a:r>
            <a:r>
              <a:rPr lang="ru-RU" dirty="0" err="1"/>
              <a:t>охолоджуючої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в межах 5,5-7 </a:t>
            </a:r>
            <a:r>
              <a:rPr lang="ru-RU" dirty="0" err="1"/>
              <a:t>мкал</a:t>
            </a:r>
            <a:r>
              <a:rPr lang="ru-RU" dirty="0"/>
              <a:t>/см2. При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високих</a:t>
            </a:r>
            <a:r>
              <a:rPr lang="ru-RU" dirty="0"/>
              <a:t> </a:t>
            </a:r>
            <a:r>
              <a:rPr lang="ru-RU" dirty="0" err="1"/>
              <a:t>показниках</a:t>
            </a:r>
            <a:r>
              <a:rPr lang="ru-RU" dirty="0"/>
              <a:t> кататермометра </a:t>
            </a:r>
            <a:r>
              <a:rPr lang="ru-RU" dirty="0" err="1"/>
              <a:t>ці</a:t>
            </a:r>
            <a:r>
              <a:rPr lang="ru-RU" dirty="0"/>
              <a:t> ж люди </a:t>
            </a:r>
            <a:r>
              <a:rPr lang="ru-RU" dirty="0" err="1"/>
              <a:t>відчувають</a:t>
            </a:r>
            <a:r>
              <a:rPr lang="ru-RU" dirty="0"/>
              <a:t> холод, при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низьких</a:t>
            </a:r>
            <a:r>
              <a:rPr lang="ru-RU" dirty="0"/>
              <a:t> – </a:t>
            </a:r>
            <a:r>
              <a:rPr lang="ru-RU" dirty="0" err="1"/>
              <a:t>задуху</a:t>
            </a:r>
            <a:r>
              <a:rPr lang="ru-RU" dirty="0"/>
              <a:t>. При </a:t>
            </a:r>
            <a:r>
              <a:rPr lang="ru-RU" dirty="0" err="1"/>
              <a:t>фізичній</a:t>
            </a:r>
            <a:r>
              <a:rPr lang="ru-RU" dirty="0"/>
              <a:t> </a:t>
            </a:r>
            <a:r>
              <a:rPr lang="ru-RU" dirty="0" err="1"/>
              <a:t>роботі</a:t>
            </a:r>
            <a:r>
              <a:rPr lang="ru-RU" dirty="0"/>
              <a:t> температура </a:t>
            </a:r>
            <a:r>
              <a:rPr lang="ru-RU" dirty="0" err="1"/>
              <a:t>зони</a:t>
            </a:r>
            <a:r>
              <a:rPr lang="ru-RU" dirty="0"/>
              <a:t> комфорту </a:t>
            </a:r>
            <a:r>
              <a:rPr lang="ru-RU" dirty="0" err="1"/>
              <a:t>досягається</a:t>
            </a:r>
            <a:r>
              <a:rPr lang="ru-RU" dirty="0"/>
              <a:t> при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високих</a:t>
            </a:r>
            <a:r>
              <a:rPr lang="ru-RU" dirty="0"/>
              <a:t> </a:t>
            </a:r>
            <a:r>
              <a:rPr lang="ru-RU" dirty="0" err="1"/>
              <a:t>значеннях</a:t>
            </a:r>
            <a:r>
              <a:rPr lang="ru-RU" dirty="0"/>
              <a:t> </a:t>
            </a:r>
            <a:r>
              <a:rPr lang="ru-RU" dirty="0" err="1"/>
              <a:t>охолоджуючої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082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0"/>
            <a:ext cx="9404723" cy="1400530"/>
          </a:xfrm>
        </p:spPr>
        <p:txBody>
          <a:bodyPr/>
          <a:lstStyle/>
          <a:p>
            <a:r>
              <a:rPr lang="ru-RU" dirty="0" err="1"/>
              <a:t>Профілактичні</a:t>
            </a:r>
            <a:r>
              <a:rPr lang="ru-RU" dirty="0"/>
              <a:t> заходи </a:t>
            </a:r>
            <a:r>
              <a:rPr lang="ru-RU" dirty="0" err="1"/>
              <a:t>несприятливого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5130" y="1596980"/>
            <a:ext cx="9404723" cy="5261020"/>
          </a:xfrm>
        </p:spPr>
        <p:txBody>
          <a:bodyPr>
            <a:normAutofit fontScale="92500" lnSpcReduction="20000"/>
          </a:bodyPr>
          <a:lstStyle/>
          <a:p>
            <a:r>
              <a:rPr lang="en-US" b="1" i="1" dirty="0"/>
              <a:t>I </a:t>
            </a:r>
            <a:r>
              <a:rPr lang="ru-RU" b="1" i="1" dirty="0" err="1"/>
              <a:t>група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b="1" i="1" dirty="0" err="1"/>
              <a:t>гігієнічне</a:t>
            </a:r>
            <a:r>
              <a:rPr lang="ru-RU" b="1" i="1" dirty="0"/>
              <a:t> </a:t>
            </a:r>
            <a:r>
              <a:rPr lang="ru-RU" b="1" i="1" dirty="0" err="1"/>
              <a:t>нормування</a:t>
            </a:r>
            <a:r>
              <a:rPr lang="ru-RU" b="1" i="1" dirty="0"/>
              <a:t> </a:t>
            </a:r>
            <a:r>
              <a:rPr lang="ru-RU" b="1" i="1" dirty="0" err="1"/>
              <a:t>мікроклімату</a:t>
            </a:r>
            <a:r>
              <a:rPr lang="ru-RU" dirty="0"/>
              <a:t>. </a:t>
            </a:r>
            <a:r>
              <a:rPr lang="ru-RU" dirty="0" err="1"/>
              <a:t>Наукове</a:t>
            </a:r>
            <a:r>
              <a:rPr lang="ru-RU" dirty="0"/>
              <a:t> </a:t>
            </a:r>
            <a:r>
              <a:rPr lang="ru-RU" dirty="0" err="1"/>
              <a:t>обгрунтування</a:t>
            </a:r>
            <a:r>
              <a:rPr lang="ru-RU" dirty="0"/>
              <a:t> </a:t>
            </a:r>
            <a:r>
              <a:rPr lang="ru-RU" dirty="0" err="1"/>
              <a:t>гігієнічних</a:t>
            </a:r>
            <a:r>
              <a:rPr lang="ru-RU" dirty="0"/>
              <a:t> </a:t>
            </a:r>
            <a:r>
              <a:rPr lang="ru-RU" dirty="0" err="1"/>
              <a:t>нормативів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для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, з </a:t>
            </a:r>
            <a:r>
              <a:rPr lang="ru-RU" dirty="0" err="1"/>
              <a:t>урахуванням</a:t>
            </a:r>
            <a:r>
              <a:rPr lang="ru-RU" dirty="0"/>
              <a:t> умов </a:t>
            </a:r>
            <a:r>
              <a:rPr lang="ru-RU" dirty="0" err="1"/>
              <a:t>трудової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стану </a:t>
            </a:r>
            <a:r>
              <a:rPr lang="ru-RU" dirty="0" err="1"/>
              <a:t>здоров'я</a:t>
            </a:r>
            <a:r>
              <a:rPr lang="ru-RU" dirty="0"/>
              <a:t> та </a:t>
            </a:r>
            <a:r>
              <a:rPr lang="ru-RU" dirty="0" err="1"/>
              <a:t>віку</a:t>
            </a:r>
            <a:r>
              <a:rPr lang="ru-RU" dirty="0"/>
              <a:t> людей,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в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en-US" b="1" i="1" dirty="0"/>
              <a:t>II </a:t>
            </a:r>
            <a:r>
              <a:rPr lang="ru-RU" b="1" i="1" dirty="0" err="1"/>
              <a:t>група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b="1" i="1" dirty="0" err="1"/>
              <a:t>планувально-технічні</a:t>
            </a:r>
            <a:r>
              <a:rPr lang="ru-RU" b="1" i="1" dirty="0"/>
              <a:t> заходи</a:t>
            </a:r>
            <a:r>
              <a:rPr lang="ru-RU" dirty="0"/>
              <a:t>. </a:t>
            </a:r>
            <a:r>
              <a:rPr lang="ru-RU" dirty="0" err="1"/>
              <a:t>Ці</a:t>
            </a:r>
            <a:r>
              <a:rPr lang="ru-RU" dirty="0"/>
              <a:t> заходи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нормалізацію</a:t>
            </a:r>
            <a:r>
              <a:rPr lang="ru-RU" dirty="0"/>
              <a:t> </a:t>
            </a:r>
            <a:r>
              <a:rPr lang="ru-RU" dirty="0" err="1"/>
              <a:t>мікрокліматичних</a:t>
            </a:r>
            <a:r>
              <a:rPr lang="ru-RU" dirty="0"/>
              <a:t> умов </a:t>
            </a:r>
            <a:r>
              <a:rPr lang="ru-RU" dirty="0" err="1"/>
              <a:t>житла</a:t>
            </a:r>
            <a:r>
              <a:rPr lang="ru-RU" dirty="0"/>
              <a:t> та на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місцях</a:t>
            </a:r>
            <a:r>
              <a:rPr lang="ru-RU" dirty="0"/>
              <a:t>,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опалення</a:t>
            </a:r>
            <a:r>
              <a:rPr lang="ru-RU" dirty="0"/>
              <a:t>, </a:t>
            </a:r>
            <a:r>
              <a:rPr lang="ru-RU" dirty="0" err="1"/>
              <a:t>вентиляції</a:t>
            </a:r>
            <a:r>
              <a:rPr lang="ru-RU" dirty="0"/>
              <a:t>, </a:t>
            </a:r>
            <a:r>
              <a:rPr lang="ru-RU" dirty="0" err="1"/>
              <a:t>кондиціонування</a:t>
            </a:r>
            <a:r>
              <a:rPr lang="ru-RU" dirty="0"/>
              <a:t>, </a:t>
            </a:r>
            <a:r>
              <a:rPr lang="ru-RU" dirty="0" err="1"/>
              <a:t>усунення</a:t>
            </a:r>
            <a:r>
              <a:rPr lang="ru-RU" dirty="0"/>
              <a:t> причин,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створюють</a:t>
            </a:r>
            <a:r>
              <a:rPr lang="ru-RU" dirty="0"/>
              <a:t> </a:t>
            </a:r>
            <a:r>
              <a:rPr lang="ru-RU" dirty="0" err="1"/>
              <a:t>дискомфортний</a:t>
            </a:r>
            <a:r>
              <a:rPr lang="ru-RU" dirty="0"/>
              <a:t> </a:t>
            </a:r>
            <a:r>
              <a:rPr lang="ru-RU" dirty="0" err="1"/>
              <a:t>мікроклімат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en-US" b="1" i="1" dirty="0"/>
              <a:t>III </a:t>
            </a:r>
            <a:r>
              <a:rPr lang="ru-RU" b="1" i="1" dirty="0" err="1"/>
              <a:t>група</a:t>
            </a:r>
            <a:r>
              <a:rPr lang="ru-RU" b="1" i="1" dirty="0"/>
              <a:t> </a:t>
            </a:r>
            <a:r>
              <a:rPr lang="ru-RU" dirty="0" smtClean="0"/>
              <a:t>– </a:t>
            </a:r>
            <a:r>
              <a:rPr lang="ru-RU" b="1" i="1" dirty="0" smtClean="0"/>
              <a:t>заходи, </a:t>
            </a:r>
            <a:r>
              <a:rPr lang="ru-RU" b="1" i="1" dirty="0" err="1" smtClean="0"/>
              <a:t>спрямовані</a:t>
            </a:r>
            <a:r>
              <a:rPr lang="ru-RU" b="1" i="1" dirty="0" smtClean="0"/>
              <a:t> на </a:t>
            </a:r>
            <a:r>
              <a:rPr lang="ru-RU" b="1" i="1" dirty="0" err="1" smtClean="0"/>
              <a:t>людину</a:t>
            </a:r>
            <a:r>
              <a:rPr lang="ru-RU" dirty="0" smtClean="0"/>
              <a:t>. </a:t>
            </a:r>
            <a:r>
              <a:rPr lang="ru-RU" dirty="0"/>
              <a:t>До них </a:t>
            </a:r>
            <a:r>
              <a:rPr lang="ru-RU" dirty="0" err="1"/>
              <a:t>відносять</a:t>
            </a:r>
            <a:r>
              <a:rPr lang="ru-RU" dirty="0"/>
              <a:t>: </a:t>
            </a:r>
            <a:r>
              <a:rPr lang="ru-RU" dirty="0" err="1"/>
              <a:t>підбір</a:t>
            </a:r>
            <a:r>
              <a:rPr lang="ru-RU" dirty="0"/>
              <a:t> </a:t>
            </a:r>
            <a:r>
              <a:rPr lang="ru-RU" dirty="0" err="1"/>
              <a:t>одягу</a:t>
            </a:r>
            <a:r>
              <a:rPr lang="ru-RU" dirty="0"/>
              <a:t>, </a:t>
            </a:r>
            <a:r>
              <a:rPr lang="ru-RU" dirty="0" err="1"/>
              <a:t>загартовування</a:t>
            </a:r>
            <a:r>
              <a:rPr lang="ru-RU" dirty="0"/>
              <a:t>, </a:t>
            </a:r>
            <a:r>
              <a:rPr lang="ru-RU" dirty="0" err="1" smtClean="0"/>
              <a:t>раціональний</a:t>
            </a:r>
            <a:r>
              <a:rPr lang="ru-RU" dirty="0" smtClean="0"/>
              <a:t> </a:t>
            </a:r>
            <a:r>
              <a:rPr lang="ru-RU" dirty="0"/>
              <a:t>режим </a:t>
            </a:r>
            <a:r>
              <a:rPr lang="ru-RU" dirty="0" err="1"/>
              <a:t>праці</a:t>
            </a:r>
            <a:r>
              <a:rPr lang="ru-RU" dirty="0"/>
              <a:t> та </a:t>
            </a:r>
            <a:r>
              <a:rPr lang="ru-RU" dirty="0" err="1"/>
              <a:t>відпочинку</a:t>
            </a:r>
            <a:r>
              <a:rPr lang="ru-RU" dirty="0"/>
              <a:t>, </a:t>
            </a:r>
            <a:r>
              <a:rPr lang="ru-RU" dirty="0" err="1"/>
              <a:t>раціональне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і </a:t>
            </a:r>
            <a:r>
              <a:rPr lang="ru-RU" dirty="0" err="1"/>
              <a:t>питний</a:t>
            </a:r>
            <a:r>
              <a:rPr lang="ru-RU" dirty="0"/>
              <a:t> режим (</a:t>
            </a:r>
            <a:r>
              <a:rPr lang="ru-RU" dirty="0" err="1"/>
              <a:t>спеціальні</a:t>
            </a:r>
            <a:r>
              <a:rPr lang="ru-RU" dirty="0"/>
              <a:t> </a:t>
            </a:r>
            <a:r>
              <a:rPr lang="ru-RU" dirty="0" err="1"/>
              <a:t>напої</a:t>
            </a:r>
            <a:r>
              <a:rPr lang="ru-RU" dirty="0"/>
              <a:t>, </a:t>
            </a:r>
            <a:r>
              <a:rPr lang="ru-RU" dirty="0" err="1"/>
              <a:t>підсолена</a:t>
            </a:r>
            <a:r>
              <a:rPr lang="ru-RU" dirty="0"/>
              <a:t> </a:t>
            </a:r>
            <a:r>
              <a:rPr lang="ru-RU" dirty="0" err="1"/>
              <a:t>газована</a:t>
            </a:r>
            <a:r>
              <a:rPr lang="ru-RU" dirty="0"/>
              <a:t> вода).</a:t>
            </a:r>
          </a:p>
          <a:p>
            <a:endParaRPr lang="ru-RU" dirty="0"/>
          </a:p>
          <a:p>
            <a:r>
              <a:rPr lang="en-US" b="1" i="1" dirty="0"/>
              <a:t>IV </a:t>
            </a:r>
            <a:r>
              <a:rPr lang="ru-RU" b="1" i="1" dirty="0" err="1"/>
              <a:t>група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b="1" i="1" dirty="0"/>
              <a:t>медико-</a:t>
            </a:r>
            <a:r>
              <a:rPr lang="ru-RU" b="1" i="1" dirty="0" err="1"/>
              <a:t>профілактичні</a:t>
            </a:r>
            <a:r>
              <a:rPr lang="ru-RU" b="1" i="1" dirty="0"/>
              <a:t> заходи</a:t>
            </a:r>
            <a:r>
              <a:rPr lang="ru-RU" dirty="0"/>
              <a:t>. До них </a:t>
            </a:r>
            <a:r>
              <a:rPr lang="ru-RU" dirty="0" err="1"/>
              <a:t>відносять</a:t>
            </a:r>
            <a:r>
              <a:rPr lang="ru-RU" dirty="0"/>
              <a:t>: </a:t>
            </a:r>
            <a:r>
              <a:rPr lang="ru-RU" dirty="0" err="1"/>
              <a:t>періодичні</a:t>
            </a:r>
            <a:r>
              <a:rPr lang="ru-RU" dirty="0"/>
              <a:t> </a:t>
            </a:r>
            <a:r>
              <a:rPr lang="ru-RU" dirty="0" err="1"/>
              <a:t>медичні</a:t>
            </a:r>
            <a:r>
              <a:rPr lang="ru-RU" dirty="0"/>
              <a:t> огляди, </a:t>
            </a:r>
            <a:r>
              <a:rPr lang="ru-RU" dirty="0" err="1"/>
              <a:t>санітарно-просвітницька</a:t>
            </a:r>
            <a:r>
              <a:rPr lang="ru-RU" dirty="0"/>
              <a:t> робота з </a:t>
            </a:r>
            <a:r>
              <a:rPr lang="ru-RU" dirty="0" err="1"/>
              <a:t>профілактики</a:t>
            </a:r>
            <a:r>
              <a:rPr lang="ru-RU" dirty="0"/>
              <a:t> </a:t>
            </a:r>
            <a:r>
              <a:rPr lang="ru-RU" dirty="0" err="1"/>
              <a:t>перегріву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переохолодження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8956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0"/>
            <a:ext cx="9404723" cy="1400530"/>
          </a:xfrm>
        </p:spPr>
        <p:txBody>
          <a:bodyPr/>
          <a:lstStyle/>
          <a:p>
            <a:r>
              <a:rPr lang="ru-RU" sz="2400" b="1" dirty="0" err="1"/>
              <a:t>Гігієнічне</a:t>
            </a:r>
            <a:r>
              <a:rPr lang="ru-RU" sz="2400" b="1" dirty="0"/>
              <a:t> </a:t>
            </a:r>
            <a:r>
              <a:rPr lang="ru-RU" sz="2400" b="1" dirty="0" err="1"/>
              <a:t>значення</a:t>
            </a:r>
            <a:r>
              <a:rPr lang="ru-RU" sz="2400" b="1" dirty="0"/>
              <a:t> </a:t>
            </a:r>
            <a:r>
              <a:rPr lang="ru-RU" sz="2400" b="1" dirty="0" err="1"/>
              <a:t>повітряного</a:t>
            </a:r>
            <a:r>
              <a:rPr lang="ru-RU" sz="2400" b="1" dirty="0"/>
              <a:t> </a:t>
            </a:r>
            <a:r>
              <a:rPr lang="ru-RU" sz="2400" b="1" dirty="0" err="1"/>
              <a:t>середовища</a:t>
            </a:r>
            <a:r>
              <a:rPr lang="ru-RU" sz="2400" b="1" dirty="0"/>
              <a:t> </a:t>
            </a:r>
            <a:r>
              <a:rPr lang="ru-RU" sz="2400" b="1" dirty="0" err="1"/>
              <a:t>приміщень</a:t>
            </a:r>
            <a:r>
              <a:rPr lang="ru-RU" sz="2400" b="1" dirty="0"/>
              <a:t>, </a:t>
            </a:r>
            <a:r>
              <a:rPr lang="ru-RU" sz="2400" b="1" dirty="0" err="1"/>
              <a:t>його</a:t>
            </a:r>
            <a:r>
              <a:rPr lang="ru-RU" sz="2400" b="1" dirty="0"/>
              <a:t> </a:t>
            </a:r>
            <a:r>
              <a:rPr lang="ru-RU" sz="2400" b="1" dirty="0" err="1"/>
              <a:t>гігієнічна</a:t>
            </a:r>
            <a:r>
              <a:rPr lang="ru-RU" sz="2400" b="1" dirty="0"/>
              <a:t> </a:t>
            </a:r>
            <a:r>
              <a:rPr lang="ru-RU" sz="2400" b="1" dirty="0" err="1"/>
              <a:t>оцінка</a:t>
            </a:r>
            <a:r>
              <a:rPr lang="ru-RU" sz="2400" b="1" dirty="0"/>
              <a:t> (</a:t>
            </a:r>
            <a:r>
              <a:rPr lang="ru-RU" sz="2400" b="1" dirty="0" err="1"/>
              <a:t>визначення</a:t>
            </a:r>
            <a:r>
              <a:rPr lang="ru-RU" sz="2400" b="1" dirty="0"/>
              <a:t> </a:t>
            </a:r>
            <a:r>
              <a:rPr lang="ru-RU" sz="2400" b="1" dirty="0" err="1"/>
              <a:t>концентрації</a:t>
            </a:r>
            <a:r>
              <a:rPr lang="ru-RU" sz="2400" b="1" dirty="0"/>
              <a:t> С</a:t>
            </a:r>
            <a:r>
              <a:rPr lang="en-US" sz="2400" b="1" dirty="0"/>
              <a:t>O2, </a:t>
            </a:r>
            <a:r>
              <a:rPr lang="ru-RU" sz="2400" b="1" dirty="0" err="1"/>
              <a:t>окиснюваності</a:t>
            </a:r>
            <a:r>
              <a:rPr lang="ru-RU" sz="2400" b="1" dirty="0"/>
              <a:t> </a:t>
            </a:r>
            <a:r>
              <a:rPr lang="ru-RU" sz="2400" b="1" dirty="0" err="1"/>
              <a:t>повітря</a:t>
            </a:r>
            <a:r>
              <a:rPr lang="ru-RU" sz="2400" b="1" dirty="0"/>
              <a:t>, </a:t>
            </a:r>
            <a:r>
              <a:rPr lang="ru-RU" sz="2400" b="1" dirty="0" err="1"/>
              <a:t>пилових</a:t>
            </a:r>
            <a:r>
              <a:rPr lang="ru-RU" sz="2400" b="1" dirty="0"/>
              <a:t>, </a:t>
            </a:r>
            <a:r>
              <a:rPr lang="ru-RU" sz="2400" b="1" dirty="0" err="1"/>
              <a:t>хімічних</a:t>
            </a:r>
            <a:r>
              <a:rPr lang="ru-RU" sz="2400" b="1" dirty="0"/>
              <a:t> та </a:t>
            </a:r>
            <a:r>
              <a:rPr lang="ru-RU" sz="2400" b="1" dirty="0" err="1"/>
              <a:t>бактеріологічних</a:t>
            </a:r>
            <a:r>
              <a:rPr lang="ru-RU" sz="2400" b="1" dirty="0"/>
              <a:t> </a:t>
            </a:r>
            <a:r>
              <a:rPr lang="ru-RU" sz="2400" b="1" dirty="0" err="1"/>
              <a:t>забруднень</a:t>
            </a:r>
            <a:r>
              <a:rPr lang="ru-RU" sz="2400" b="1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51528"/>
            <a:ext cx="12192000" cy="5106472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ru-RU" sz="4900" b="1" i="1" u="sng" dirty="0" err="1"/>
              <a:t>Нормальні</a:t>
            </a:r>
            <a:r>
              <a:rPr lang="ru-RU" sz="4900" b="1" i="1" u="sng" dirty="0"/>
              <a:t> </a:t>
            </a:r>
            <a:r>
              <a:rPr lang="ru-RU" sz="4900" b="1" i="1" u="sng" dirty="0" err="1"/>
              <a:t>складові</a:t>
            </a:r>
            <a:r>
              <a:rPr lang="ru-RU" sz="4900" b="1" i="1" u="sng" dirty="0"/>
              <a:t> </a:t>
            </a:r>
            <a:r>
              <a:rPr lang="ru-RU" sz="4900" b="1" i="1" u="sng" dirty="0" err="1"/>
              <a:t>частини</a:t>
            </a:r>
            <a:r>
              <a:rPr lang="ru-RU" sz="4900" b="1" i="1" u="sng" dirty="0"/>
              <a:t> </a:t>
            </a:r>
            <a:r>
              <a:rPr lang="ru-RU" sz="4900" b="1" i="1" u="sng" dirty="0" err="1" smtClean="0"/>
              <a:t>повітря</a:t>
            </a:r>
            <a:endParaRPr lang="ru-RU" sz="4900" b="1" i="1" u="sng" dirty="0" smtClean="0"/>
          </a:p>
          <a:p>
            <a:pPr algn="ctr"/>
            <a:endParaRPr lang="ru-RU" sz="4000" b="1" i="1" u="sng" dirty="0"/>
          </a:p>
          <a:p>
            <a:pPr algn="ctr"/>
            <a:endParaRPr lang="ru-RU" sz="4000" dirty="0" smtClean="0"/>
          </a:p>
          <a:p>
            <a:pPr algn="ctr"/>
            <a:r>
              <a:rPr lang="ru-RU" sz="4300" b="1" i="1" dirty="0" err="1"/>
              <a:t>Повітря</a:t>
            </a:r>
            <a:r>
              <a:rPr lang="ru-RU" sz="4300" b="1" i="1" dirty="0"/>
              <a:t> </a:t>
            </a:r>
            <a:r>
              <a:rPr lang="ru-RU" sz="4300" b="1" i="1" dirty="0" err="1"/>
              <a:t>тропосфери</a:t>
            </a:r>
            <a:r>
              <a:rPr lang="ru-RU" sz="4300" b="1" i="1" dirty="0"/>
              <a:t> </a:t>
            </a:r>
            <a:r>
              <a:rPr lang="ru-RU" sz="4300" dirty="0"/>
              <a:t>(</a:t>
            </a:r>
            <a:r>
              <a:rPr lang="ru-RU" sz="4300" dirty="0" err="1"/>
              <a:t>приземний</a:t>
            </a:r>
            <a:r>
              <a:rPr lang="ru-RU" sz="4300" dirty="0"/>
              <a:t> шар </a:t>
            </a:r>
            <a:r>
              <a:rPr lang="ru-RU" sz="4300" dirty="0" err="1"/>
              <a:t>атмосфери</a:t>
            </a:r>
            <a:r>
              <a:rPr lang="ru-RU" sz="4300" dirty="0"/>
              <a:t> до 10-25 км) </a:t>
            </a:r>
            <a:r>
              <a:rPr lang="ru-RU" sz="4300" dirty="0" err="1"/>
              <a:t>являє</a:t>
            </a:r>
            <a:r>
              <a:rPr lang="ru-RU" sz="4300" dirty="0"/>
              <a:t> собою </a:t>
            </a:r>
            <a:r>
              <a:rPr lang="ru-RU" sz="4300" dirty="0" err="1"/>
              <a:t>механічну</a:t>
            </a:r>
            <a:r>
              <a:rPr lang="ru-RU" sz="4300" dirty="0"/>
              <a:t> </a:t>
            </a:r>
            <a:r>
              <a:rPr lang="ru-RU" sz="4300" dirty="0" err="1"/>
              <a:t>суміш</a:t>
            </a:r>
            <a:r>
              <a:rPr lang="ru-RU" sz="4300" dirty="0"/>
              <a:t> </a:t>
            </a:r>
            <a:r>
              <a:rPr lang="ru-RU" sz="4300" dirty="0" err="1"/>
              <a:t>різноманітних</a:t>
            </a:r>
            <a:r>
              <a:rPr lang="ru-RU" sz="4300" dirty="0"/>
              <a:t> </a:t>
            </a:r>
            <a:r>
              <a:rPr lang="ru-RU" sz="4300" dirty="0" err="1"/>
              <a:t>газів</a:t>
            </a:r>
            <a:r>
              <a:rPr lang="ru-RU" sz="4300" dirty="0"/>
              <a:t>: азот – 78,08%, </a:t>
            </a:r>
            <a:r>
              <a:rPr lang="ru-RU" sz="4300" dirty="0" err="1"/>
              <a:t>кисень</a:t>
            </a:r>
            <a:r>
              <a:rPr lang="ru-RU" sz="4300" dirty="0"/>
              <a:t> – 20,94%, </a:t>
            </a:r>
            <a:r>
              <a:rPr lang="ru-RU" sz="4300" dirty="0" err="1"/>
              <a:t>вуглекислий</a:t>
            </a:r>
            <a:r>
              <a:rPr lang="ru-RU" sz="4300" dirty="0"/>
              <a:t> газ – 0,03-0,04%, </a:t>
            </a:r>
            <a:r>
              <a:rPr lang="ru-RU" sz="4300" dirty="0" err="1"/>
              <a:t>інертні</a:t>
            </a:r>
            <a:r>
              <a:rPr lang="ru-RU" sz="4300" dirty="0"/>
              <a:t> гази (аргон, </a:t>
            </a:r>
            <a:r>
              <a:rPr lang="ru-RU" sz="4300" dirty="0" err="1"/>
              <a:t>гелій</a:t>
            </a:r>
            <a:r>
              <a:rPr lang="ru-RU" sz="4300" dirty="0"/>
              <a:t>, неон, криптон, ксенон, радон, </a:t>
            </a:r>
            <a:r>
              <a:rPr lang="ru-RU" sz="4300" dirty="0" err="1"/>
              <a:t>водень</a:t>
            </a:r>
            <a:r>
              <a:rPr lang="ru-RU" sz="4300" dirty="0"/>
              <a:t>, озон та </a:t>
            </a:r>
            <a:r>
              <a:rPr lang="ru-RU" sz="4300" dirty="0" err="1"/>
              <a:t>ін</a:t>
            </a:r>
            <a:r>
              <a:rPr lang="ru-RU" sz="4300" dirty="0"/>
              <a:t>.) – 0,94%, </a:t>
            </a:r>
            <a:r>
              <a:rPr lang="ru-RU" sz="4300" dirty="0" err="1"/>
              <a:t>водяні</a:t>
            </a:r>
            <a:r>
              <a:rPr lang="ru-RU" sz="4300" dirty="0"/>
              <a:t> пари – 0,42%.</a:t>
            </a:r>
          </a:p>
          <a:p>
            <a:pPr algn="ctr"/>
            <a:endParaRPr lang="ru-RU" sz="4300" dirty="0"/>
          </a:p>
          <a:p>
            <a:pPr algn="ctr"/>
            <a:r>
              <a:rPr lang="ru-RU" sz="4300" b="1" i="1" dirty="0" err="1" smtClean="0"/>
              <a:t>Кисень</a:t>
            </a:r>
            <a:r>
              <a:rPr lang="ru-RU" sz="4300" b="1" i="1" dirty="0" smtClean="0"/>
              <a:t> (О ) </a:t>
            </a:r>
            <a:r>
              <a:rPr lang="ru-RU" sz="4300" dirty="0" smtClean="0"/>
              <a:t>– </a:t>
            </a:r>
            <a:r>
              <a:rPr lang="ru-RU" sz="4300" dirty="0" err="1"/>
              <a:t>найважливіша</a:t>
            </a:r>
            <a:r>
              <a:rPr lang="ru-RU" sz="4300" dirty="0"/>
              <a:t> для </a:t>
            </a:r>
            <a:r>
              <a:rPr lang="ru-RU" sz="4300" dirty="0" err="1"/>
              <a:t>життя</a:t>
            </a:r>
            <a:r>
              <a:rPr lang="ru-RU" sz="4300" dirty="0"/>
              <a:t> </a:t>
            </a:r>
            <a:r>
              <a:rPr lang="ru-RU" sz="4300" dirty="0" err="1"/>
              <a:t>частина</a:t>
            </a:r>
            <a:r>
              <a:rPr lang="ru-RU" sz="4300" dirty="0"/>
              <a:t> </a:t>
            </a:r>
            <a:r>
              <a:rPr lang="ru-RU" sz="4300" dirty="0" err="1"/>
              <a:t>повітря</a:t>
            </a:r>
            <a:r>
              <a:rPr lang="ru-RU" sz="4300" dirty="0"/>
              <a:t>. </a:t>
            </a:r>
            <a:r>
              <a:rPr lang="ru-RU" sz="4300" dirty="0" err="1"/>
              <a:t>Він</a:t>
            </a:r>
            <a:r>
              <a:rPr lang="ru-RU" sz="4300" dirty="0"/>
              <a:t> </a:t>
            </a:r>
            <a:r>
              <a:rPr lang="ru-RU" sz="4300" dirty="0" err="1"/>
              <a:t>необхідний</a:t>
            </a:r>
            <a:r>
              <a:rPr lang="ru-RU" sz="4300" dirty="0"/>
              <a:t> для </a:t>
            </a:r>
            <a:r>
              <a:rPr lang="ru-RU" sz="4300" dirty="0" err="1"/>
              <a:t>окисних</a:t>
            </a:r>
            <a:r>
              <a:rPr lang="ru-RU" sz="4300" dirty="0"/>
              <a:t> </a:t>
            </a:r>
            <a:r>
              <a:rPr lang="ru-RU" sz="4300" dirty="0" err="1"/>
              <a:t>процесів</a:t>
            </a:r>
            <a:r>
              <a:rPr lang="ru-RU" sz="4300" dirty="0"/>
              <a:t> і </a:t>
            </a:r>
            <a:r>
              <a:rPr lang="ru-RU" sz="4300" dirty="0" err="1"/>
              <a:t>знаходиться</a:t>
            </a:r>
            <a:r>
              <a:rPr lang="ru-RU" sz="4300" dirty="0"/>
              <a:t> в </a:t>
            </a:r>
            <a:r>
              <a:rPr lang="ru-RU" sz="4300" dirty="0" err="1"/>
              <a:t>крові</a:t>
            </a:r>
            <a:r>
              <a:rPr lang="ru-RU" sz="4300" dirty="0"/>
              <a:t> </a:t>
            </a:r>
            <a:r>
              <a:rPr lang="ru-RU" sz="4300" dirty="0" err="1"/>
              <a:t>переважно</a:t>
            </a:r>
            <a:r>
              <a:rPr lang="ru-RU" sz="4300" dirty="0"/>
              <a:t> в </a:t>
            </a:r>
            <a:r>
              <a:rPr lang="ru-RU" sz="4300" dirty="0" err="1"/>
              <a:t>хімічно</a:t>
            </a:r>
            <a:r>
              <a:rPr lang="ru-RU" sz="4300" dirty="0"/>
              <a:t> </a:t>
            </a:r>
            <a:r>
              <a:rPr lang="ru-RU" sz="4300" dirty="0" err="1"/>
              <a:t>зв'язаному</a:t>
            </a:r>
            <a:r>
              <a:rPr lang="ru-RU" sz="4300" dirty="0"/>
              <a:t> з </a:t>
            </a:r>
            <a:r>
              <a:rPr lang="ru-RU" sz="4300" dirty="0" err="1"/>
              <a:t>гемоглобіном</a:t>
            </a:r>
            <a:r>
              <a:rPr lang="ru-RU" sz="4300" dirty="0"/>
              <a:t> </a:t>
            </a:r>
            <a:r>
              <a:rPr lang="ru-RU" sz="4300" dirty="0" err="1"/>
              <a:t>стані</a:t>
            </a:r>
            <a:r>
              <a:rPr lang="ru-RU" sz="4300" dirty="0"/>
              <a:t>, </a:t>
            </a:r>
            <a:r>
              <a:rPr lang="ru-RU" sz="4300" dirty="0" err="1"/>
              <a:t>утворюючи</a:t>
            </a:r>
            <a:r>
              <a:rPr lang="ru-RU" sz="4300" dirty="0"/>
              <a:t> </a:t>
            </a:r>
            <a:r>
              <a:rPr lang="ru-RU" sz="4300" dirty="0" err="1"/>
              <a:t>оксигемоглобін</a:t>
            </a:r>
            <a:r>
              <a:rPr lang="ru-RU" sz="4300" dirty="0"/>
              <a:t>, </a:t>
            </a:r>
            <a:r>
              <a:rPr lang="ru-RU" sz="4300" dirty="0" err="1"/>
              <a:t>який</a:t>
            </a:r>
            <a:r>
              <a:rPr lang="ru-RU" sz="4300" dirty="0"/>
              <a:t> переноситься </a:t>
            </a:r>
            <a:r>
              <a:rPr lang="ru-RU" sz="4300" dirty="0" err="1"/>
              <a:t>еритроцитами</a:t>
            </a:r>
            <a:r>
              <a:rPr lang="ru-RU" sz="4300" dirty="0"/>
              <a:t> до </a:t>
            </a:r>
            <a:r>
              <a:rPr lang="ru-RU" sz="4300" dirty="0" err="1"/>
              <a:t>клітин</a:t>
            </a:r>
            <a:r>
              <a:rPr lang="ru-RU" sz="4300" dirty="0"/>
              <a:t> </a:t>
            </a:r>
            <a:r>
              <a:rPr lang="ru-RU" sz="4300" dirty="0" err="1"/>
              <a:t>організму</a:t>
            </a:r>
            <a:r>
              <a:rPr lang="ru-RU" sz="4300" dirty="0"/>
              <a:t>. У </a:t>
            </a:r>
            <a:r>
              <a:rPr lang="ru-RU" sz="4300" dirty="0" err="1"/>
              <a:t>спокої</a:t>
            </a:r>
            <a:r>
              <a:rPr lang="ru-RU" sz="4300" dirty="0"/>
              <a:t> </a:t>
            </a:r>
            <a:r>
              <a:rPr lang="ru-RU" sz="4300" dirty="0" err="1"/>
              <a:t>людина</a:t>
            </a:r>
            <a:r>
              <a:rPr lang="ru-RU" sz="4300" dirty="0"/>
              <a:t> </a:t>
            </a:r>
            <a:r>
              <a:rPr lang="ru-RU" sz="4300" dirty="0" err="1"/>
              <a:t>поглинає</a:t>
            </a:r>
            <a:r>
              <a:rPr lang="ru-RU" sz="4300" dirty="0"/>
              <a:t> в </a:t>
            </a:r>
            <a:r>
              <a:rPr lang="ru-RU" sz="4300" dirty="0" err="1"/>
              <a:t>середньому</a:t>
            </a:r>
            <a:r>
              <a:rPr lang="ru-RU" sz="4300" dirty="0"/>
              <a:t> 12 л </a:t>
            </a:r>
            <a:r>
              <a:rPr lang="ru-RU" sz="4300" dirty="0" err="1"/>
              <a:t>кисню</a:t>
            </a:r>
            <a:r>
              <a:rPr lang="ru-RU" sz="4300" dirty="0"/>
              <a:t> за годину, а при </a:t>
            </a:r>
            <a:r>
              <a:rPr lang="ru-RU" sz="4300" dirty="0" err="1"/>
              <a:t>фізичній</a:t>
            </a:r>
            <a:r>
              <a:rPr lang="ru-RU" sz="4300" dirty="0"/>
              <a:t> </a:t>
            </a:r>
            <a:r>
              <a:rPr lang="ru-RU" sz="4300" dirty="0" err="1"/>
              <a:t>роботі</a:t>
            </a:r>
            <a:r>
              <a:rPr lang="ru-RU" sz="4300" dirty="0"/>
              <a:t> в </a:t>
            </a:r>
            <a:r>
              <a:rPr lang="ru-RU" sz="4300" dirty="0" err="1"/>
              <a:t>кілька</a:t>
            </a:r>
            <a:r>
              <a:rPr lang="ru-RU" sz="4300" dirty="0"/>
              <a:t> </a:t>
            </a:r>
            <a:r>
              <a:rPr lang="ru-RU" sz="4300" dirty="0" err="1"/>
              <a:t>разів</a:t>
            </a:r>
            <a:r>
              <a:rPr lang="ru-RU" sz="4300" dirty="0"/>
              <a:t> </a:t>
            </a:r>
            <a:r>
              <a:rPr lang="ru-RU" sz="4300" dirty="0" err="1"/>
              <a:t>більше</a:t>
            </a:r>
            <a:r>
              <a:rPr lang="ru-RU" sz="4300" dirty="0"/>
              <a:t>. У </a:t>
            </a:r>
            <a:r>
              <a:rPr lang="ru-RU" sz="4300" dirty="0" err="1"/>
              <a:t>повітрі</a:t>
            </a:r>
            <a:r>
              <a:rPr lang="ru-RU" sz="4300" dirty="0"/>
              <a:t>, яке ми </a:t>
            </a:r>
            <a:r>
              <a:rPr lang="ru-RU" sz="4300" dirty="0" err="1"/>
              <a:t>видихаємо</a:t>
            </a:r>
            <a:r>
              <a:rPr lang="ru-RU" sz="4300" dirty="0"/>
              <a:t>, </a:t>
            </a:r>
            <a:r>
              <a:rPr lang="ru-RU" sz="4300" dirty="0" err="1"/>
              <a:t>міститься</a:t>
            </a:r>
            <a:r>
              <a:rPr lang="ru-RU" sz="4300" dirty="0"/>
              <a:t> на 25% </a:t>
            </a:r>
            <a:r>
              <a:rPr lang="ru-RU" sz="4300" dirty="0" err="1"/>
              <a:t>менше</a:t>
            </a:r>
            <a:r>
              <a:rPr lang="ru-RU" sz="4300" dirty="0"/>
              <a:t> </a:t>
            </a:r>
            <a:r>
              <a:rPr lang="ru-RU" sz="4300" dirty="0" err="1"/>
              <a:t>кисню</a:t>
            </a:r>
            <a:r>
              <a:rPr lang="ru-RU" sz="4300" dirty="0"/>
              <a:t>, </a:t>
            </a:r>
            <a:r>
              <a:rPr lang="ru-RU" sz="4300" dirty="0" err="1"/>
              <a:t>ніж</a:t>
            </a:r>
            <a:r>
              <a:rPr lang="ru-RU" sz="4300" dirty="0"/>
              <a:t> у тому, </a:t>
            </a:r>
            <a:r>
              <a:rPr lang="ru-RU" sz="4300" dirty="0" err="1"/>
              <a:t>що</a:t>
            </a:r>
            <a:r>
              <a:rPr lang="ru-RU" sz="4300" dirty="0"/>
              <a:t> ми </a:t>
            </a:r>
            <a:r>
              <a:rPr lang="ru-RU" sz="4300" dirty="0" err="1"/>
              <a:t>вдихаємо</a:t>
            </a:r>
            <a:r>
              <a:rPr lang="ru-RU" sz="4300" dirty="0"/>
              <a:t>.</a:t>
            </a:r>
          </a:p>
          <a:p>
            <a:pPr algn="ctr"/>
            <a:endParaRPr lang="ru-RU" sz="4300" dirty="0"/>
          </a:p>
          <a:p>
            <a:pPr algn="ctr"/>
            <a:r>
              <a:rPr lang="ru-RU" sz="4300" dirty="0" err="1"/>
              <a:t>Кисень</a:t>
            </a:r>
            <a:r>
              <a:rPr lang="ru-RU" sz="4300" dirty="0"/>
              <a:t> </a:t>
            </a:r>
            <a:r>
              <a:rPr lang="ru-RU" sz="4300" dirty="0" err="1"/>
              <a:t>витрачається</a:t>
            </a:r>
            <a:r>
              <a:rPr lang="ru-RU" sz="4300" dirty="0"/>
              <a:t>, в основному, на </a:t>
            </a:r>
            <a:r>
              <a:rPr lang="ru-RU" sz="4300" b="1" i="1" dirty="0" err="1"/>
              <a:t>окислення</a:t>
            </a:r>
            <a:r>
              <a:rPr lang="ru-RU" sz="4300" b="1" i="1" dirty="0"/>
              <a:t> </a:t>
            </a:r>
            <a:r>
              <a:rPr lang="ru-RU" sz="4300" b="1" i="1" dirty="0" err="1"/>
              <a:t>органічних</a:t>
            </a:r>
            <a:r>
              <a:rPr lang="ru-RU" sz="4300" b="1" i="1" dirty="0"/>
              <a:t> </a:t>
            </a:r>
            <a:r>
              <a:rPr lang="ru-RU" sz="4300" b="1" i="1" dirty="0" err="1"/>
              <a:t>речовин</a:t>
            </a:r>
            <a:r>
              <a:rPr lang="ru-RU" sz="4300" dirty="0"/>
              <a:t>, </a:t>
            </a:r>
            <a:r>
              <a:rPr lang="ru-RU" sz="4300" dirty="0" err="1"/>
              <a:t>які</a:t>
            </a:r>
            <a:r>
              <a:rPr lang="ru-RU" sz="4300" dirty="0"/>
              <a:t> </a:t>
            </a:r>
            <a:r>
              <a:rPr lang="ru-RU" sz="4300" dirty="0" err="1"/>
              <a:t>містяться</a:t>
            </a:r>
            <a:r>
              <a:rPr lang="ru-RU" sz="4300" dirty="0"/>
              <a:t> в </a:t>
            </a:r>
            <a:r>
              <a:rPr lang="ru-RU" sz="4300" dirty="0" err="1"/>
              <a:t>повітрі</a:t>
            </a:r>
            <a:r>
              <a:rPr lang="ru-RU" sz="4300" dirty="0"/>
              <a:t>, </a:t>
            </a:r>
            <a:r>
              <a:rPr lang="ru-RU" sz="4300" dirty="0" err="1"/>
              <a:t>воді</a:t>
            </a:r>
            <a:r>
              <a:rPr lang="ru-RU" sz="4300" dirty="0"/>
              <a:t>, </a:t>
            </a:r>
            <a:r>
              <a:rPr lang="ru-RU" sz="4300" dirty="0" err="1"/>
              <a:t>грунті</a:t>
            </a:r>
            <a:r>
              <a:rPr lang="ru-RU" sz="4300" dirty="0"/>
              <a:t>. </a:t>
            </a:r>
            <a:r>
              <a:rPr lang="ru-RU" sz="4300" dirty="0" err="1"/>
              <a:t>Також</a:t>
            </a:r>
            <a:r>
              <a:rPr lang="ru-RU" sz="4300" dirty="0"/>
              <a:t> </a:t>
            </a:r>
            <a:r>
              <a:rPr lang="ru-RU" sz="4300" dirty="0" err="1"/>
              <a:t>він</a:t>
            </a:r>
            <a:r>
              <a:rPr lang="ru-RU" sz="4300" dirty="0"/>
              <a:t> </a:t>
            </a:r>
            <a:r>
              <a:rPr lang="ru-RU" sz="4300" dirty="0" err="1"/>
              <a:t>витрачається</a:t>
            </a:r>
            <a:r>
              <a:rPr lang="ru-RU" sz="4300" dirty="0"/>
              <a:t> на </a:t>
            </a:r>
            <a:r>
              <a:rPr lang="ru-RU" sz="4300" dirty="0" err="1"/>
              <a:t>процеси</a:t>
            </a:r>
            <a:r>
              <a:rPr lang="ru-RU" sz="4300" dirty="0"/>
              <a:t> </a:t>
            </a:r>
            <a:r>
              <a:rPr lang="ru-RU" sz="4300" dirty="0" err="1"/>
              <a:t>горіння</a:t>
            </a:r>
            <a:r>
              <a:rPr lang="ru-RU" sz="4300" dirty="0"/>
              <a:t>, </a:t>
            </a:r>
            <a:r>
              <a:rPr lang="ru-RU" sz="4300" dirty="0" err="1"/>
              <a:t>однак</a:t>
            </a:r>
            <a:r>
              <a:rPr lang="ru-RU" sz="4300" dirty="0"/>
              <a:t> </a:t>
            </a:r>
            <a:r>
              <a:rPr lang="ru-RU" sz="4300" dirty="0" err="1"/>
              <a:t>його</a:t>
            </a:r>
            <a:r>
              <a:rPr lang="ru-RU" sz="4300" dirty="0"/>
              <a:t> </a:t>
            </a:r>
            <a:r>
              <a:rPr lang="ru-RU" sz="4300" dirty="0" err="1"/>
              <a:t>витрата</a:t>
            </a:r>
            <a:r>
              <a:rPr lang="ru-RU" sz="4300" dirty="0"/>
              <a:t> </a:t>
            </a:r>
            <a:r>
              <a:rPr lang="ru-RU" sz="4300" dirty="0" err="1"/>
              <a:t>поповнюється</a:t>
            </a:r>
            <a:r>
              <a:rPr lang="ru-RU" sz="4300" dirty="0"/>
              <a:t> за </a:t>
            </a:r>
            <a:r>
              <a:rPr lang="ru-RU" sz="4300" dirty="0" err="1"/>
              <a:t>рахунок</a:t>
            </a:r>
            <a:r>
              <a:rPr lang="ru-RU" sz="4300" dirty="0"/>
              <a:t> великих </a:t>
            </a:r>
            <a:r>
              <a:rPr lang="ru-RU" sz="4300" dirty="0" err="1"/>
              <a:t>запасів</a:t>
            </a:r>
            <a:r>
              <a:rPr lang="ru-RU" sz="4300" dirty="0"/>
              <a:t> в </a:t>
            </a:r>
            <a:r>
              <a:rPr lang="ru-RU" sz="4300" dirty="0" err="1"/>
              <a:t>атмосфері</a:t>
            </a:r>
            <a:r>
              <a:rPr lang="ru-RU" sz="4300" dirty="0"/>
              <a:t> та за </a:t>
            </a:r>
            <a:r>
              <a:rPr lang="ru-RU" sz="4300" dirty="0" err="1"/>
              <a:t>рахунок</a:t>
            </a:r>
            <a:r>
              <a:rPr lang="ru-RU" sz="4300" dirty="0"/>
              <a:t> </a:t>
            </a:r>
            <a:r>
              <a:rPr lang="ru-RU" sz="4300" dirty="0" err="1"/>
              <a:t>діяльності</a:t>
            </a:r>
            <a:r>
              <a:rPr lang="ru-RU" sz="4300" dirty="0"/>
              <a:t> </a:t>
            </a:r>
            <a:r>
              <a:rPr lang="ru-RU" sz="4300" dirty="0" err="1"/>
              <a:t>зелених</a:t>
            </a:r>
            <a:r>
              <a:rPr lang="ru-RU" sz="4300" dirty="0"/>
              <a:t> (</a:t>
            </a:r>
            <a:r>
              <a:rPr lang="ru-RU" sz="4300" dirty="0" err="1"/>
              <a:t>хлорофільних</a:t>
            </a:r>
            <a:r>
              <a:rPr lang="ru-RU" sz="4300" dirty="0"/>
              <a:t>) </a:t>
            </a:r>
            <a:r>
              <a:rPr lang="ru-RU" sz="4300" dirty="0" err="1"/>
              <a:t>рослин</a:t>
            </a:r>
            <a:r>
              <a:rPr lang="ru-RU" sz="4300" dirty="0"/>
              <a:t>, </a:t>
            </a:r>
            <a:r>
              <a:rPr lang="ru-RU" sz="4300" dirty="0" err="1"/>
              <a:t>які</a:t>
            </a:r>
            <a:r>
              <a:rPr lang="ru-RU" sz="4300" dirty="0"/>
              <a:t> </a:t>
            </a:r>
            <a:r>
              <a:rPr lang="ru-RU" sz="4300" dirty="0" err="1"/>
              <a:t>виділяють</a:t>
            </a:r>
            <a:r>
              <a:rPr lang="ru-RU" sz="4300" dirty="0"/>
              <a:t> </a:t>
            </a:r>
            <a:r>
              <a:rPr lang="ru-RU" sz="4300" dirty="0" err="1"/>
              <a:t>кисень</a:t>
            </a:r>
            <a:r>
              <a:rPr lang="ru-RU" sz="4300" dirty="0"/>
              <a:t> в </a:t>
            </a:r>
            <a:r>
              <a:rPr lang="ru-RU" sz="4300" dirty="0" err="1"/>
              <a:t>процесі</a:t>
            </a:r>
            <a:r>
              <a:rPr lang="ru-RU" sz="4300" dirty="0"/>
              <a:t> </a:t>
            </a:r>
            <a:r>
              <a:rPr lang="ru-RU" sz="4300" dirty="0" err="1"/>
              <a:t>асиміляції</a:t>
            </a:r>
            <a:r>
              <a:rPr lang="ru-RU" sz="4300" dirty="0"/>
              <a:t> </a:t>
            </a:r>
            <a:r>
              <a:rPr lang="ru-RU" sz="4300" dirty="0" err="1"/>
              <a:t>двоокису</a:t>
            </a:r>
            <a:r>
              <a:rPr lang="ru-RU" sz="4300" dirty="0"/>
              <a:t> </a:t>
            </a:r>
            <a:r>
              <a:rPr lang="ru-RU" sz="4300" dirty="0" err="1"/>
              <a:t>вуглецю</a:t>
            </a:r>
            <a:r>
              <a:rPr lang="ru-RU" sz="4300" dirty="0"/>
              <a:t>.</a:t>
            </a:r>
          </a:p>
          <a:p>
            <a:pPr algn="ctr"/>
            <a:endParaRPr lang="ru-RU" sz="4300" dirty="0"/>
          </a:p>
          <a:p>
            <a:pPr algn="ctr"/>
            <a:r>
              <a:rPr lang="ru-RU" sz="4300" b="1" i="1" dirty="0"/>
              <a:t>Азот (</a:t>
            </a:r>
            <a:r>
              <a:rPr lang="en-US" sz="4300" b="1" i="1" dirty="0"/>
              <a:t>N) </a:t>
            </a:r>
            <a:r>
              <a:rPr lang="en-US" sz="4300" dirty="0"/>
              <a:t>– </a:t>
            </a:r>
            <a:r>
              <a:rPr lang="ru-RU" sz="4300" dirty="0" err="1"/>
              <a:t>фізіологічно</a:t>
            </a:r>
            <a:r>
              <a:rPr lang="ru-RU" sz="4300" dirty="0"/>
              <a:t> </a:t>
            </a:r>
            <a:r>
              <a:rPr lang="ru-RU" sz="4300" dirty="0" err="1"/>
              <a:t>індиферентний</a:t>
            </a:r>
            <a:r>
              <a:rPr lang="ru-RU" sz="4300" dirty="0"/>
              <a:t> газ, служить </a:t>
            </a:r>
            <a:r>
              <a:rPr lang="ru-RU" sz="4300" dirty="0" err="1"/>
              <a:t>розріджувачем</a:t>
            </a:r>
            <a:r>
              <a:rPr lang="ru-RU" sz="4300" dirty="0"/>
              <a:t> </a:t>
            </a:r>
            <a:r>
              <a:rPr lang="ru-RU" sz="4300" dirty="0" err="1"/>
              <a:t>інших</a:t>
            </a:r>
            <a:r>
              <a:rPr lang="ru-RU" sz="4300" dirty="0"/>
              <a:t> </a:t>
            </a:r>
            <a:r>
              <a:rPr lang="ru-RU" sz="4300" dirty="0" err="1"/>
              <a:t>газів</a:t>
            </a:r>
            <a:r>
              <a:rPr lang="ru-RU" sz="4300" dirty="0"/>
              <a:t>. </a:t>
            </a:r>
            <a:r>
              <a:rPr lang="ru-RU" sz="4300" dirty="0" err="1"/>
              <a:t>Вміст</a:t>
            </a:r>
            <a:r>
              <a:rPr lang="ru-RU" sz="4300" dirty="0"/>
              <a:t> </a:t>
            </a:r>
            <a:r>
              <a:rPr lang="ru-RU" sz="4300" dirty="0" err="1"/>
              <a:t>його</a:t>
            </a:r>
            <a:r>
              <a:rPr lang="ru-RU" sz="4300" dirty="0"/>
              <a:t> в </a:t>
            </a:r>
            <a:r>
              <a:rPr lang="ru-RU" sz="4300" dirty="0" err="1"/>
              <a:t>атмосфері</a:t>
            </a:r>
            <a:r>
              <a:rPr lang="ru-RU" sz="4300" dirty="0"/>
              <a:t> </a:t>
            </a:r>
            <a:r>
              <a:rPr lang="ru-RU" sz="4300" dirty="0" err="1"/>
              <a:t>постійний</a:t>
            </a:r>
            <a:r>
              <a:rPr lang="ru-RU" sz="4300" dirty="0"/>
              <a:t>, </a:t>
            </a:r>
            <a:r>
              <a:rPr lang="ru-RU" sz="4300" dirty="0" err="1"/>
              <a:t>кількість</a:t>
            </a:r>
            <a:r>
              <a:rPr lang="ru-RU" sz="4300" dirty="0"/>
              <a:t> у </a:t>
            </a:r>
            <a:r>
              <a:rPr lang="ru-RU" sz="4300" dirty="0" err="1"/>
              <a:t>повітрі</a:t>
            </a:r>
            <a:r>
              <a:rPr lang="ru-RU" sz="4300" dirty="0"/>
              <a:t>, .яке </a:t>
            </a:r>
            <a:r>
              <a:rPr lang="ru-RU" sz="4300" dirty="0" err="1"/>
              <a:t>вдихається</a:t>
            </a:r>
            <a:r>
              <a:rPr lang="ru-RU" sz="4300" dirty="0"/>
              <a:t> та </a:t>
            </a:r>
            <a:r>
              <a:rPr lang="ru-RU" sz="4300" dirty="0" err="1"/>
              <a:t>видихається</a:t>
            </a:r>
            <a:r>
              <a:rPr lang="ru-RU" sz="4300" dirty="0"/>
              <a:t> </a:t>
            </a:r>
            <a:r>
              <a:rPr lang="ru-RU" sz="4300" dirty="0" err="1"/>
              <a:t>однакова</a:t>
            </a:r>
            <a:r>
              <a:rPr lang="ru-RU" sz="4300" dirty="0"/>
              <a:t>. В </a:t>
            </a:r>
            <a:r>
              <a:rPr lang="ru-RU" sz="4300" dirty="0" err="1"/>
              <a:t>умовах</a:t>
            </a:r>
            <a:r>
              <a:rPr lang="ru-RU" sz="4300" dirty="0"/>
              <a:t> </a:t>
            </a:r>
            <a:r>
              <a:rPr lang="ru-RU" sz="4300" dirty="0" err="1"/>
              <a:t>підвищеного</a:t>
            </a:r>
            <a:r>
              <a:rPr lang="ru-RU" sz="4300" dirty="0"/>
              <a:t> </a:t>
            </a:r>
            <a:r>
              <a:rPr lang="ru-RU" sz="4300" dirty="0" err="1"/>
              <a:t>тиску</a:t>
            </a:r>
            <a:r>
              <a:rPr lang="ru-RU" sz="4300" dirty="0"/>
              <a:t> азот </a:t>
            </a:r>
            <a:r>
              <a:rPr lang="ru-RU" sz="4300" dirty="0" err="1"/>
              <a:t>може</a:t>
            </a:r>
            <a:r>
              <a:rPr lang="ru-RU" sz="4300" dirty="0"/>
              <a:t> </a:t>
            </a:r>
            <a:r>
              <a:rPr lang="ru-RU" sz="4300" dirty="0" err="1"/>
              <a:t>виявляти</a:t>
            </a:r>
            <a:r>
              <a:rPr lang="ru-RU" sz="4300" dirty="0"/>
              <a:t> </a:t>
            </a:r>
            <a:r>
              <a:rPr lang="ru-RU" sz="4300" dirty="0" err="1"/>
              <a:t>наркотичну</a:t>
            </a:r>
            <a:r>
              <a:rPr lang="ru-RU" sz="4300" dirty="0"/>
              <a:t> дно, </a:t>
            </a:r>
            <a:r>
              <a:rPr lang="ru-RU" sz="4300" dirty="0" err="1"/>
              <a:t>порушувати</a:t>
            </a:r>
            <a:r>
              <a:rPr lang="ru-RU" sz="4300" dirty="0"/>
              <a:t> </a:t>
            </a:r>
            <a:r>
              <a:rPr lang="ru-RU" sz="4300" dirty="0" err="1"/>
              <a:t>нервово-м'язову</a:t>
            </a:r>
            <a:r>
              <a:rPr lang="ru-RU" sz="4300" dirty="0"/>
              <a:t> </a:t>
            </a:r>
            <a:r>
              <a:rPr lang="ru-RU" sz="4300" dirty="0" err="1"/>
              <a:t>координацію</a:t>
            </a:r>
            <a:r>
              <a:rPr lang="ru-RU" sz="4300" dirty="0"/>
              <a:t>, тому при </a:t>
            </a:r>
            <a:r>
              <a:rPr lang="ru-RU" sz="4300" dirty="0" err="1"/>
              <a:t>водолазних</a:t>
            </a:r>
            <a:r>
              <a:rPr lang="ru-RU" sz="4300" dirty="0"/>
              <a:t> роботах </a:t>
            </a:r>
            <a:r>
              <a:rPr lang="ru-RU" sz="4300" dirty="0" err="1"/>
              <a:t>його</a:t>
            </a:r>
            <a:r>
              <a:rPr lang="ru-RU" sz="4300" dirty="0"/>
              <a:t> стали </a:t>
            </a:r>
            <a:r>
              <a:rPr lang="ru-RU" sz="4300" dirty="0" err="1"/>
              <a:t>замінювати</a:t>
            </a:r>
            <a:r>
              <a:rPr lang="ru-RU" sz="4300" dirty="0"/>
              <a:t> </a:t>
            </a:r>
            <a:r>
              <a:rPr lang="ru-RU" sz="4300" dirty="0" err="1"/>
              <a:t>інертним</a:t>
            </a:r>
            <a:r>
              <a:rPr lang="ru-RU" sz="4300" dirty="0"/>
              <a:t> газом – </a:t>
            </a:r>
            <a:r>
              <a:rPr lang="ru-RU" sz="4300" dirty="0" err="1"/>
              <a:t>гелієм</a:t>
            </a:r>
            <a:r>
              <a:rPr lang="ru-RU" sz="4300" dirty="0"/>
              <a:t>. Для </a:t>
            </a:r>
            <a:r>
              <a:rPr lang="ru-RU" sz="4300" dirty="0" err="1"/>
              <a:t>багатьох</a:t>
            </a:r>
            <a:r>
              <a:rPr lang="ru-RU" sz="4300" dirty="0"/>
              <a:t> </a:t>
            </a:r>
            <a:r>
              <a:rPr lang="ru-RU" sz="4300" dirty="0" err="1"/>
              <a:t>рослин</a:t>
            </a:r>
            <a:r>
              <a:rPr lang="ru-RU" sz="4300" dirty="0"/>
              <a:t> азот </a:t>
            </a:r>
            <a:r>
              <a:rPr lang="ru-RU" sz="4300" dirty="0" err="1"/>
              <a:t>слугує</a:t>
            </a:r>
            <a:r>
              <a:rPr lang="ru-RU" sz="4300" dirty="0"/>
              <a:t> </a:t>
            </a:r>
            <a:r>
              <a:rPr lang="ru-RU" sz="4300" dirty="0" err="1"/>
              <a:t>джерелом</a:t>
            </a:r>
            <a:r>
              <a:rPr lang="ru-RU" sz="4300" dirty="0"/>
              <a:t> </a:t>
            </a:r>
            <a:r>
              <a:rPr lang="ru-RU" sz="4300" dirty="0" err="1"/>
              <a:t>живлення</a:t>
            </a:r>
            <a:r>
              <a:rPr lang="ru-RU" sz="4300" dirty="0"/>
              <a:t>, </a:t>
            </a:r>
            <a:r>
              <a:rPr lang="ru-RU" sz="4300" dirty="0" err="1"/>
              <a:t>бобові</a:t>
            </a:r>
            <a:r>
              <a:rPr lang="ru-RU" sz="4300" dirty="0"/>
              <a:t> </a:t>
            </a:r>
            <a:r>
              <a:rPr lang="ru-RU" sz="4300" dirty="0" err="1"/>
              <a:t>утилізують</a:t>
            </a:r>
            <a:r>
              <a:rPr lang="ru-RU" sz="4300" dirty="0"/>
              <a:t> </a:t>
            </a:r>
            <a:r>
              <a:rPr lang="ru-RU" sz="4300" dirty="0" err="1"/>
              <a:t>його</a:t>
            </a:r>
            <a:r>
              <a:rPr lang="ru-RU" sz="4300" dirty="0"/>
              <a:t> за </a:t>
            </a:r>
            <a:r>
              <a:rPr lang="ru-RU" sz="4300" dirty="0" err="1"/>
              <a:t>допомогою</a:t>
            </a:r>
            <a:r>
              <a:rPr lang="ru-RU" sz="4300" dirty="0"/>
              <a:t> </a:t>
            </a:r>
            <a:r>
              <a:rPr lang="ru-RU" sz="4300" dirty="0" err="1"/>
              <a:t>кореневих</a:t>
            </a:r>
            <a:r>
              <a:rPr lang="ru-RU" sz="4300" dirty="0"/>
              <a:t> </a:t>
            </a:r>
            <a:r>
              <a:rPr lang="ru-RU" sz="4300" dirty="0" err="1"/>
              <a:t>бульб</a:t>
            </a:r>
            <a:r>
              <a:rPr lang="ru-RU" sz="4300" dirty="0"/>
              <a:t>. У </a:t>
            </a:r>
            <a:r>
              <a:rPr lang="ru-RU" sz="4300" dirty="0" err="1"/>
              <a:t>грунті</a:t>
            </a:r>
            <a:r>
              <a:rPr lang="ru-RU" sz="4300" dirty="0"/>
              <a:t> є </a:t>
            </a:r>
            <a:r>
              <a:rPr lang="ru-RU" sz="4300" dirty="0" err="1"/>
              <a:t>бактерії</a:t>
            </a:r>
            <a:r>
              <a:rPr lang="ru-RU" sz="4300" dirty="0"/>
              <a:t>, </a:t>
            </a:r>
            <a:r>
              <a:rPr lang="ru-RU" sz="4300" dirty="0" err="1"/>
              <a:t>які</a:t>
            </a:r>
            <a:r>
              <a:rPr lang="ru-RU" sz="4300" dirty="0"/>
              <a:t> </a:t>
            </a:r>
            <a:r>
              <a:rPr lang="ru-RU" sz="4300" dirty="0" err="1"/>
              <a:t>фіксують</a:t>
            </a:r>
            <a:r>
              <a:rPr lang="ru-RU" sz="4300" dirty="0"/>
              <a:t> азот.</a:t>
            </a:r>
          </a:p>
          <a:p>
            <a:pPr algn="ctr"/>
            <a:endParaRPr lang="ru-RU" sz="4300" b="1" i="1" u="sng" dirty="0"/>
          </a:p>
        </p:txBody>
      </p:sp>
    </p:spTree>
    <p:extLst>
      <p:ext uri="{BB962C8B-B14F-4D97-AF65-F5344CB8AC3E}">
        <p14:creationId xmlns:p14="http://schemas.microsoft.com/office/powerpoint/2010/main" val="1464026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7887" y="0"/>
            <a:ext cx="8761966" cy="6248399"/>
          </a:xfrm>
        </p:spPr>
        <p:txBody>
          <a:bodyPr>
            <a:normAutofit/>
          </a:bodyPr>
          <a:lstStyle/>
          <a:p>
            <a:r>
              <a:rPr lang="ru-RU" b="1" i="1" dirty="0" err="1"/>
              <a:t>Двоокис</a:t>
            </a:r>
            <a:r>
              <a:rPr lang="ru-RU" b="1" i="1" dirty="0"/>
              <a:t> </a:t>
            </a:r>
            <a:r>
              <a:rPr lang="ru-RU" b="1" i="1" dirty="0" err="1"/>
              <a:t>вуглецю</a:t>
            </a:r>
            <a:r>
              <a:rPr lang="ru-RU" b="1" i="1" dirty="0"/>
              <a:t> (СО2) </a:t>
            </a:r>
            <a:r>
              <a:rPr lang="ru-RU" dirty="0"/>
              <a:t>– </a:t>
            </a:r>
            <a:r>
              <a:rPr lang="ru-RU" dirty="0" err="1"/>
              <a:t>утворюється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людей і </a:t>
            </a:r>
            <a:r>
              <a:rPr lang="ru-RU" dirty="0" err="1"/>
              <a:t>тварин</a:t>
            </a:r>
            <a:r>
              <a:rPr lang="ru-RU" dirty="0"/>
              <a:t>, </a:t>
            </a:r>
            <a:r>
              <a:rPr lang="ru-RU" dirty="0" err="1"/>
              <a:t>горіння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 та </a:t>
            </a:r>
            <a:r>
              <a:rPr lang="ru-RU" dirty="0" err="1"/>
              <a:t>окислення</a:t>
            </a:r>
            <a:r>
              <a:rPr lang="ru-RU" dirty="0"/>
              <a:t>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органічних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 У </a:t>
            </a:r>
            <a:r>
              <a:rPr lang="ru-RU" dirty="0" err="1"/>
              <a:t>нічний</a:t>
            </a:r>
            <a:r>
              <a:rPr lang="ru-RU" dirty="0"/>
              <a:t> час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рослини</a:t>
            </a:r>
            <a:r>
              <a:rPr lang="ru-RU" dirty="0"/>
              <a:t>. </a:t>
            </a:r>
            <a:r>
              <a:rPr lang="ru-RU" dirty="0" err="1"/>
              <a:t>Підтримання</a:t>
            </a:r>
            <a:r>
              <a:rPr lang="ru-RU" dirty="0"/>
              <a:t> </a:t>
            </a:r>
            <a:r>
              <a:rPr lang="ru-RU" dirty="0" err="1"/>
              <a:t>двоокису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на </a:t>
            </a:r>
            <a:r>
              <a:rPr lang="ru-RU" dirty="0" err="1"/>
              <a:t>постійному</a:t>
            </a:r>
            <a:r>
              <a:rPr lang="ru-RU" dirty="0"/>
              <a:t> </a:t>
            </a:r>
            <a:r>
              <a:rPr lang="ru-RU" dirty="0" err="1"/>
              <a:t>рівні</a:t>
            </a:r>
            <a:r>
              <a:rPr lang="ru-RU" dirty="0"/>
              <a:t> (0,03-0,04%)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видаленням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надлишків</a:t>
            </a:r>
            <a:r>
              <a:rPr lang="ru-RU" dirty="0"/>
              <a:t> з </a:t>
            </a:r>
            <a:r>
              <a:rPr lang="ru-RU" dirty="0" err="1"/>
              <a:t>атмосферними</a:t>
            </a:r>
            <a:r>
              <a:rPr lang="ru-RU" dirty="0"/>
              <a:t> </a:t>
            </a:r>
            <a:r>
              <a:rPr lang="ru-RU" dirty="0" err="1"/>
              <a:t>опадами</a:t>
            </a:r>
            <a:r>
              <a:rPr lang="ru-RU" dirty="0"/>
              <a:t> і </a:t>
            </a:r>
            <a:r>
              <a:rPr lang="ru-RU" dirty="0" err="1"/>
              <a:t>поглинанням</a:t>
            </a:r>
            <a:r>
              <a:rPr lang="ru-RU" dirty="0"/>
              <a:t> при </a:t>
            </a:r>
            <a:r>
              <a:rPr lang="ru-RU" dirty="0" err="1"/>
              <a:t>світлі</a:t>
            </a:r>
            <a:r>
              <a:rPr lang="ru-RU" dirty="0"/>
              <a:t> </a:t>
            </a:r>
            <a:r>
              <a:rPr lang="ru-RU" dirty="0" err="1"/>
              <a:t>зеленими</a:t>
            </a:r>
            <a:r>
              <a:rPr lang="ru-RU" dirty="0"/>
              <a:t> </a:t>
            </a:r>
            <a:r>
              <a:rPr lang="ru-RU" dirty="0" err="1"/>
              <a:t>рослинами</a:t>
            </a:r>
            <a:r>
              <a:rPr lang="ru-RU" dirty="0"/>
              <a:t>. У </a:t>
            </a:r>
            <a:r>
              <a:rPr lang="ru-RU" dirty="0" err="1"/>
              <a:t>зв'язку</a:t>
            </a:r>
            <a:r>
              <a:rPr lang="ru-RU" dirty="0"/>
              <a:t> з </a:t>
            </a:r>
            <a:r>
              <a:rPr lang="ru-RU" dirty="0" err="1"/>
              <a:t>індустріалізацією</a:t>
            </a:r>
            <a:r>
              <a:rPr lang="ru-RU" dirty="0"/>
              <a:t>, </a:t>
            </a:r>
            <a:r>
              <a:rPr lang="ru-RU" dirty="0" err="1"/>
              <a:t>забрудненням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викидами</a:t>
            </a:r>
            <a:r>
              <a:rPr lang="ru-RU" dirty="0"/>
              <a:t>, продуктами </a:t>
            </a:r>
            <a:r>
              <a:rPr lang="ru-RU" dirty="0" err="1"/>
              <a:t>органічного</a:t>
            </a:r>
            <a:r>
              <a:rPr lang="ru-RU" dirty="0"/>
              <a:t> синтезу та </a:t>
            </a:r>
            <a:r>
              <a:rPr lang="ru-RU" dirty="0" err="1"/>
              <a:t>багатьма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чинниками</a:t>
            </a:r>
            <a:r>
              <a:rPr lang="ru-RU" dirty="0"/>
              <a:t>, </a:t>
            </a:r>
            <a:r>
              <a:rPr lang="ru-RU" dirty="0" err="1"/>
              <a:t>концентрація</a:t>
            </a:r>
            <a:r>
              <a:rPr lang="ru-RU" dirty="0"/>
              <a:t> СО2 в атмосферному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збільшується</a:t>
            </a:r>
            <a:r>
              <a:rPr lang="ru-RU" dirty="0"/>
              <a:t>, </a:t>
            </a:r>
            <a:r>
              <a:rPr lang="ru-RU" dirty="0" err="1"/>
              <a:t>створюючи</a:t>
            </a:r>
            <a:r>
              <a:rPr lang="ru-RU" dirty="0"/>
              <a:t> так званий </a:t>
            </a:r>
            <a:r>
              <a:rPr lang="ru-RU" dirty="0" err="1"/>
              <a:t>парниковий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. </a:t>
            </a:r>
            <a:r>
              <a:rPr lang="ru-RU" dirty="0" err="1"/>
              <a:t>Пов'язаний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з </a:t>
            </a:r>
            <a:r>
              <a:rPr lang="ru-RU" dirty="0" err="1"/>
              <a:t>тим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шар СО2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затримує</a:t>
            </a:r>
            <a:r>
              <a:rPr lang="ru-RU" dirty="0"/>
              <a:t> </a:t>
            </a:r>
            <a:r>
              <a:rPr lang="ru-RU" dirty="0" err="1"/>
              <a:t>інфрачервоне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Землі</a:t>
            </a:r>
            <a:r>
              <a:rPr lang="ru-RU" dirty="0"/>
              <a:t>, і таким чином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потеплінню</a:t>
            </a:r>
            <a:r>
              <a:rPr lang="ru-RU" dirty="0"/>
              <a:t> і </a:t>
            </a:r>
            <a:r>
              <a:rPr lang="ru-RU" dirty="0" err="1"/>
              <a:t>відповідним</a:t>
            </a:r>
            <a:r>
              <a:rPr lang="ru-RU" dirty="0"/>
              <a:t> </a:t>
            </a:r>
            <a:r>
              <a:rPr lang="ru-RU" dirty="0" err="1"/>
              <a:t>змінам</a:t>
            </a:r>
            <a:r>
              <a:rPr lang="ru-RU" dirty="0"/>
              <a:t> </a:t>
            </a:r>
            <a:r>
              <a:rPr lang="ru-RU" dirty="0" err="1"/>
              <a:t>клімату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/>
              <a:t>Озон (</a:t>
            </a:r>
            <a:r>
              <a:rPr lang="en-US" b="1" i="1" dirty="0"/>
              <a:t>O3) </a:t>
            </a:r>
            <a:r>
              <a:rPr lang="en-US" dirty="0"/>
              <a:t>– </a:t>
            </a:r>
            <a:r>
              <a:rPr lang="ru-RU" b="1" i="1" dirty="0"/>
              <a:t>с </a:t>
            </a:r>
            <a:r>
              <a:rPr lang="ru-RU" b="1" i="1" dirty="0" err="1"/>
              <a:t>динамічним</a:t>
            </a:r>
            <a:r>
              <a:rPr lang="ru-RU" b="1" i="1" dirty="0"/>
              <a:t> </a:t>
            </a:r>
            <a:r>
              <a:rPr lang="ru-RU" b="1" i="1" dirty="0" err="1"/>
              <a:t>ізомером</a:t>
            </a:r>
            <a:r>
              <a:rPr lang="ru-RU" b="1" i="1" dirty="0"/>
              <a:t> </a:t>
            </a:r>
            <a:r>
              <a:rPr lang="ru-RU" b="1" i="1" dirty="0" err="1"/>
              <a:t>кисню</a:t>
            </a:r>
            <a:r>
              <a:rPr lang="ru-RU" dirty="0"/>
              <a:t>. </a:t>
            </a:r>
            <a:r>
              <a:rPr lang="ru-RU" dirty="0" err="1"/>
              <a:t>Маючи</a:t>
            </a:r>
            <a:r>
              <a:rPr lang="ru-RU" dirty="0"/>
              <a:t> в </a:t>
            </a:r>
            <a:r>
              <a:rPr lang="ru-RU" dirty="0" err="1"/>
              <a:t>молекулі</a:t>
            </a:r>
            <a:r>
              <a:rPr lang="ru-RU" dirty="0"/>
              <a:t> три </a:t>
            </a:r>
            <a:r>
              <a:rPr lang="ru-RU" dirty="0" err="1"/>
              <a:t>атоми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легко </a:t>
            </a:r>
            <a:r>
              <a:rPr lang="ru-RU" dirty="0" err="1"/>
              <a:t>розпадається</a:t>
            </a:r>
            <a:r>
              <a:rPr lang="ru-RU" dirty="0"/>
              <a:t> і, </a:t>
            </a:r>
            <a:r>
              <a:rPr lang="ru-RU" dirty="0" err="1"/>
              <a:t>виділяючи</a:t>
            </a:r>
            <a:r>
              <a:rPr lang="ru-RU" dirty="0"/>
              <a:t> один атом, </a:t>
            </a:r>
            <a:r>
              <a:rPr lang="ru-RU" dirty="0" err="1"/>
              <a:t>діє</a:t>
            </a:r>
            <a:r>
              <a:rPr lang="ru-RU" dirty="0"/>
              <a:t> як </a:t>
            </a:r>
            <a:r>
              <a:rPr lang="ru-RU" dirty="0" err="1"/>
              <a:t>сильний</a:t>
            </a:r>
            <a:r>
              <a:rPr lang="ru-RU" dirty="0"/>
              <a:t> </a:t>
            </a:r>
            <a:r>
              <a:rPr lang="ru-RU" dirty="0" err="1"/>
              <a:t>окиснювач</a:t>
            </a:r>
            <a:r>
              <a:rPr lang="ru-RU" dirty="0"/>
              <a:t>. У </a:t>
            </a:r>
            <a:r>
              <a:rPr lang="ru-RU" dirty="0" err="1"/>
              <a:t>природних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озон </a:t>
            </a:r>
            <a:r>
              <a:rPr lang="ru-RU" dirty="0" err="1"/>
              <a:t>утворюється</a:t>
            </a:r>
            <a:r>
              <a:rPr lang="ru-RU" dirty="0"/>
              <a:t> при </a:t>
            </a:r>
            <a:r>
              <a:rPr lang="ru-RU" dirty="0" err="1"/>
              <a:t>електричних</a:t>
            </a:r>
            <a:r>
              <a:rPr lang="ru-RU" dirty="0"/>
              <a:t> </a:t>
            </a:r>
            <a:r>
              <a:rPr lang="ru-RU" dirty="0" err="1"/>
              <a:t>розрядах</a:t>
            </a:r>
            <a:r>
              <a:rPr lang="ru-RU" dirty="0"/>
              <a:t> в </a:t>
            </a:r>
            <a:r>
              <a:rPr lang="ru-RU" dirty="0" err="1"/>
              <a:t>атмосфері</a:t>
            </a:r>
            <a:r>
              <a:rPr lang="ru-RU" dirty="0"/>
              <a:t>,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випаровування</a:t>
            </a:r>
            <a:r>
              <a:rPr lang="ru-RU" dirty="0"/>
              <a:t> води,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ультрафіолетових</a:t>
            </a:r>
            <a:r>
              <a:rPr lang="ru-RU" dirty="0"/>
              <a:t> </a:t>
            </a:r>
            <a:r>
              <a:rPr lang="ru-RU" dirty="0" err="1"/>
              <a:t>променів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3229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143625"/>
            <a:ext cx="9404723" cy="1400530"/>
          </a:xfrm>
        </p:spPr>
        <p:txBody>
          <a:bodyPr/>
          <a:lstStyle/>
          <a:p>
            <a:r>
              <a:rPr lang="ru-RU" sz="2400" dirty="0" err="1"/>
              <a:t>Основні</a:t>
            </a:r>
            <a:r>
              <a:rPr lang="ru-RU" sz="2400" dirty="0"/>
              <a:t> </a:t>
            </a:r>
            <a:r>
              <a:rPr lang="ru-RU" sz="2400" dirty="0" err="1"/>
              <a:t>джерела</a:t>
            </a:r>
            <a:r>
              <a:rPr lang="ru-RU" sz="2400" dirty="0"/>
              <a:t> </a:t>
            </a:r>
            <a:r>
              <a:rPr lang="ru-RU" sz="2400" dirty="0" err="1"/>
              <a:t>забруднення</a:t>
            </a:r>
            <a:r>
              <a:rPr lang="ru-RU" sz="2400" dirty="0"/>
              <a:t> </a:t>
            </a:r>
            <a:r>
              <a:rPr lang="ru-RU" sz="2400" dirty="0" err="1"/>
              <a:t>повітряного</a:t>
            </a:r>
            <a:r>
              <a:rPr lang="ru-RU" sz="2400" dirty="0"/>
              <a:t> </a:t>
            </a:r>
            <a:r>
              <a:rPr lang="ru-RU" sz="2400" dirty="0" err="1"/>
              <a:t>середовища</a:t>
            </a:r>
            <a:r>
              <a:rPr lang="ru-RU" sz="2400" dirty="0"/>
              <a:t> і </a:t>
            </a:r>
            <a:r>
              <a:rPr lang="ru-RU" sz="2400" dirty="0" err="1"/>
              <a:t>приміщень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6976" y="1365162"/>
            <a:ext cx="9302878" cy="5492838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(</a:t>
            </a:r>
            <a:r>
              <a:rPr lang="ru-RU" dirty="0" err="1"/>
              <a:t>денатурації</a:t>
            </a:r>
            <a:r>
              <a:rPr lang="ru-RU" dirty="0"/>
              <a:t>)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: </a:t>
            </a:r>
            <a:r>
              <a:rPr lang="ru-RU" b="1" i="1" dirty="0" err="1"/>
              <a:t>зовнішні</a:t>
            </a:r>
            <a:r>
              <a:rPr lang="ru-RU" b="1" i="1" dirty="0"/>
              <a:t> і </a:t>
            </a:r>
            <a:r>
              <a:rPr lang="ru-RU" b="1" i="1" dirty="0" err="1"/>
              <a:t>внутрішні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Основні</a:t>
            </a:r>
            <a:r>
              <a:rPr lang="ru-RU" b="1" i="1" dirty="0"/>
              <a:t> </a:t>
            </a:r>
            <a:r>
              <a:rPr lang="ru-RU" b="1" i="1" dirty="0" err="1"/>
              <a:t>джерела</a:t>
            </a:r>
            <a:r>
              <a:rPr lang="ru-RU" b="1" i="1" dirty="0"/>
              <a:t> </a:t>
            </a:r>
            <a:r>
              <a:rPr lang="ru-RU" b="1" i="1" dirty="0" err="1"/>
              <a:t>зовнішнього</a:t>
            </a:r>
            <a:r>
              <a:rPr lang="ru-RU" b="1" i="1" dirty="0"/>
              <a:t> </a:t>
            </a:r>
            <a:r>
              <a:rPr lang="ru-RU" b="1" i="1" dirty="0" err="1"/>
              <a:t>забруднення</a:t>
            </a:r>
            <a:r>
              <a:rPr lang="ru-RU" b="1" i="1" dirty="0"/>
              <a:t> </a:t>
            </a:r>
            <a:r>
              <a:rPr lang="ru-RU" b="1" i="1" dirty="0" err="1"/>
              <a:t>повітря</a:t>
            </a:r>
            <a:r>
              <a:rPr lang="ru-RU" dirty="0"/>
              <a:t>: тепло і </a:t>
            </a:r>
            <a:r>
              <a:rPr lang="ru-RU" dirty="0" err="1"/>
              <a:t>гідроелектростанції</a:t>
            </a:r>
            <a:r>
              <a:rPr lang="ru-RU" dirty="0"/>
              <a:t> (при </a:t>
            </a:r>
            <a:r>
              <a:rPr lang="ru-RU" dirty="0" err="1"/>
              <a:t>згоранні</a:t>
            </a:r>
            <a:r>
              <a:rPr lang="ru-RU" dirty="0"/>
              <a:t> </a:t>
            </a:r>
            <a:r>
              <a:rPr lang="ru-RU" dirty="0" err="1"/>
              <a:t>однієї</a:t>
            </a:r>
            <a:r>
              <a:rPr lang="ru-RU" dirty="0"/>
              <a:t> </a:t>
            </a:r>
            <a:r>
              <a:rPr lang="ru-RU" dirty="0" err="1"/>
              <a:t>тонни</a:t>
            </a:r>
            <a:r>
              <a:rPr lang="ru-RU" dirty="0"/>
              <a:t> </a:t>
            </a:r>
            <a:r>
              <a:rPr lang="ru-RU" dirty="0" err="1"/>
              <a:t>кам'яного</a:t>
            </a:r>
            <a:r>
              <a:rPr lang="ru-RU" dirty="0"/>
              <a:t> </a:t>
            </a:r>
            <a:r>
              <a:rPr lang="ru-RU" dirty="0" err="1"/>
              <a:t>вугілля</a:t>
            </a:r>
            <a:r>
              <a:rPr lang="ru-RU" dirty="0"/>
              <a:t> в </a:t>
            </a:r>
            <a:r>
              <a:rPr lang="ru-RU" dirty="0" err="1"/>
              <a:t>середньому</a:t>
            </a:r>
            <a:r>
              <a:rPr lang="ru-RU" dirty="0"/>
              <a:t> </a:t>
            </a:r>
            <a:r>
              <a:rPr lang="ru-RU" dirty="0" err="1"/>
              <a:t>виділяється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50 кг </a:t>
            </a:r>
            <a:r>
              <a:rPr lang="ru-RU" dirty="0" err="1"/>
              <a:t>пилоподібних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до 20 кг </a:t>
            </a:r>
            <a:r>
              <a:rPr lang="ru-RU" dirty="0" err="1"/>
              <a:t>сірчистого</a:t>
            </a:r>
            <a:r>
              <a:rPr lang="ru-RU" dirty="0"/>
              <a:t> </a:t>
            </a:r>
            <a:r>
              <a:rPr lang="ru-RU" dirty="0" err="1"/>
              <a:t>ангідриду</a:t>
            </a:r>
            <a:r>
              <a:rPr lang="ru-RU" dirty="0"/>
              <a:t>, 170 кг чадного газу), </a:t>
            </a:r>
            <a:r>
              <a:rPr lang="ru-RU" dirty="0" err="1"/>
              <a:t>викиди</a:t>
            </a:r>
            <a:r>
              <a:rPr lang="ru-RU" dirty="0"/>
              <a:t>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підприємств</a:t>
            </a:r>
            <a:r>
              <a:rPr lang="ru-RU" dirty="0"/>
              <a:t>, </a:t>
            </a:r>
            <a:r>
              <a:rPr lang="ru-RU" dirty="0" err="1"/>
              <a:t>автомобільний</a:t>
            </a:r>
            <a:r>
              <a:rPr lang="ru-RU" dirty="0"/>
              <a:t> транспорт, </a:t>
            </a:r>
            <a:r>
              <a:rPr lang="ru-RU" dirty="0" err="1"/>
              <a:t>грунтовий</a:t>
            </a:r>
            <a:r>
              <a:rPr lang="ru-RU" dirty="0"/>
              <a:t> пил.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на </a:t>
            </a:r>
            <a:r>
              <a:rPr lang="ru-RU" dirty="0" err="1"/>
              <a:t>територіях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забрудненим</a:t>
            </a:r>
            <a:r>
              <a:rPr lang="ru-RU" dirty="0"/>
              <a:t> </a:t>
            </a:r>
            <a:r>
              <a:rPr lang="ru-RU" dirty="0" err="1"/>
              <a:t>атмосферним</a:t>
            </a:r>
            <a:r>
              <a:rPr lang="ru-RU" dirty="0"/>
              <a:t> </a:t>
            </a:r>
            <a:r>
              <a:rPr lang="ru-RU" dirty="0" err="1"/>
              <a:t>повітрям</a:t>
            </a:r>
            <a:r>
              <a:rPr lang="ru-RU" dirty="0"/>
              <a:t>,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хімічні</a:t>
            </a:r>
            <a:r>
              <a:rPr lang="ru-RU" dirty="0"/>
              <a:t> </a:t>
            </a:r>
            <a:r>
              <a:rPr lang="ru-RU" dirty="0" err="1"/>
              <a:t>газові</a:t>
            </a:r>
            <a:r>
              <a:rPr lang="ru-RU" dirty="0"/>
              <a:t> </a:t>
            </a:r>
            <a:r>
              <a:rPr lang="ru-RU" dirty="0" err="1"/>
              <a:t>компоненти</a:t>
            </a:r>
            <a:r>
              <a:rPr lang="ru-RU" dirty="0"/>
              <a:t> </a:t>
            </a:r>
            <a:r>
              <a:rPr lang="ru-RU" dirty="0" err="1"/>
              <a:t>присутні</a:t>
            </a:r>
            <a:r>
              <a:rPr lang="ru-RU" dirty="0"/>
              <a:t> і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. Чим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атмосферного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тим</a:t>
            </a:r>
            <a:r>
              <a:rPr lang="ru-RU" dirty="0"/>
              <a:t> </a:t>
            </a:r>
            <a:r>
              <a:rPr lang="ru-RU" dirty="0" err="1"/>
              <a:t>вищий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забруднювачів</a:t>
            </a:r>
            <a:r>
              <a:rPr lang="ru-RU" dirty="0"/>
              <a:t> у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житла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фізіологічних</a:t>
            </a:r>
            <a:r>
              <a:rPr lang="ru-RU" dirty="0"/>
              <a:t>, </a:t>
            </a:r>
            <a:r>
              <a:rPr lang="ru-RU" dirty="0" err="1"/>
              <a:t>побутових</a:t>
            </a:r>
            <a:r>
              <a:rPr lang="ru-RU" dirty="0"/>
              <a:t>, </a:t>
            </a:r>
            <a:r>
              <a:rPr lang="ru-RU" dirty="0" err="1"/>
              <a:t>виробничих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суттєво</a:t>
            </a:r>
            <a:r>
              <a:rPr lang="ru-RU" dirty="0"/>
              <a:t> </a:t>
            </a:r>
            <a:r>
              <a:rPr lang="ru-RU" dirty="0" err="1"/>
              <a:t>відрізняється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атмосферного </a:t>
            </a:r>
            <a:r>
              <a:rPr lang="ru-RU" dirty="0" err="1"/>
              <a:t>повітря</a:t>
            </a:r>
            <a:r>
              <a:rPr lang="ru-RU" dirty="0"/>
              <a:t>. </a:t>
            </a:r>
            <a:r>
              <a:rPr lang="ru-RU" dirty="0" err="1" smtClean="0"/>
              <a:t>Провідне</a:t>
            </a:r>
            <a:r>
              <a:rPr lang="ru-RU" dirty="0" smtClean="0"/>
              <a:t> </a:t>
            </a:r>
            <a:r>
              <a:rPr lang="ru-RU" dirty="0" err="1"/>
              <a:t>гігієнічне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хімічними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 та легких </a:t>
            </a:r>
            <a:r>
              <a:rPr lang="ru-RU" dirty="0" err="1"/>
              <a:t>аероіонів</a:t>
            </a:r>
            <a:r>
              <a:rPr lang="ru-RU" dirty="0"/>
              <a:t> з </a:t>
            </a:r>
            <a:r>
              <a:rPr lang="ru-RU" dirty="0" err="1"/>
              <a:t>негативним</a:t>
            </a:r>
            <a:r>
              <a:rPr lang="ru-RU" dirty="0"/>
              <a:t> зарядом, </a:t>
            </a:r>
            <a:r>
              <a:rPr lang="ru-RU" dirty="0" err="1"/>
              <a:t>унаслідок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денатурація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яка негативно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09051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26711"/>
            <a:ext cx="4568397" cy="4414235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важливе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денатурації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належить</a:t>
            </a:r>
            <a:r>
              <a:rPr lang="ru-RU" dirty="0"/>
              <a:t> </a:t>
            </a:r>
            <a:r>
              <a:rPr lang="ru-RU" dirty="0" err="1"/>
              <a:t>внутрішнім</a:t>
            </a:r>
            <a:r>
              <a:rPr lang="ru-RU" dirty="0"/>
              <a:t> </a:t>
            </a:r>
            <a:r>
              <a:rPr lang="ru-RU" dirty="0" err="1"/>
              <a:t>джерелам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. </a:t>
            </a:r>
            <a:r>
              <a:rPr lang="ru-RU" dirty="0" err="1"/>
              <a:t>Сучасна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більшу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</a:t>
            </a:r>
            <a:r>
              <a:rPr lang="ru-RU" dirty="0" err="1"/>
              <a:t>доби</a:t>
            </a:r>
            <a:r>
              <a:rPr lang="ru-RU" dirty="0"/>
              <a:t> (до 20–22 годин) проводить в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. </a:t>
            </a:r>
            <a:r>
              <a:rPr lang="ru-RU" dirty="0" err="1"/>
              <a:t>Приміщення</a:t>
            </a:r>
            <a:r>
              <a:rPr lang="ru-RU" dirty="0"/>
              <a:t>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житлові</a:t>
            </a:r>
            <a:r>
              <a:rPr lang="ru-RU" dirty="0"/>
              <a:t>, </a:t>
            </a:r>
            <a:r>
              <a:rPr lang="ru-RU" dirty="0" err="1"/>
              <a:t>виробничі</a:t>
            </a:r>
            <a:r>
              <a:rPr lang="ru-RU" dirty="0"/>
              <a:t> і </a:t>
            </a:r>
            <a:r>
              <a:rPr lang="ru-RU" dirty="0" err="1"/>
              <a:t>громадські</a:t>
            </a:r>
            <a:r>
              <a:rPr lang="ru-RU" dirty="0"/>
              <a:t> (</a:t>
            </a:r>
            <a:r>
              <a:rPr lang="ru-RU" dirty="0" err="1"/>
              <a:t>навчальні</a:t>
            </a:r>
            <a:r>
              <a:rPr lang="ru-RU" dirty="0"/>
              <a:t>, культурно- </a:t>
            </a:r>
            <a:r>
              <a:rPr lang="ru-RU" dirty="0" err="1"/>
              <a:t>розважальні</a:t>
            </a:r>
            <a:r>
              <a:rPr lang="ru-RU" dirty="0"/>
              <a:t>, </a:t>
            </a:r>
            <a:r>
              <a:rPr lang="ru-RU" dirty="0" err="1"/>
              <a:t>торгові</a:t>
            </a:r>
            <a:r>
              <a:rPr lang="ru-RU" dirty="0"/>
              <a:t>, </a:t>
            </a:r>
            <a:r>
              <a:rPr lang="ru-RU" dirty="0" err="1"/>
              <a:t>лікарняні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.).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, характеру </a:t>
            </a:r>
            <a:r>
              <a:rPr lang="ru-RU" dirty="0" err="1"/>
              <a:t>трудової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стану </a:t>
            </a:r>
            <a:r>
              <a:rPr lang="ru-RU" dirty="0" err="1"/>
              <a:t>здоров'я</a:t>
            </a:r>
            <a:r>
              <a:rPr lang="ru-RU" dirty="0"/>
              <a:t>, </a:t>
            </a:r>
            <a:r>
              <a:rPr lang="ru-RU" dirty="0" err="1"/>
              <a:t>індивідуального</a:t>
            </a:r>
            <a:r>
              <a:rPr lang="ru-RU" dirty="0"/>
              <a:t> способу </a:t>
            </a:r>
            <a:r>
              <a:rPr lang="ru-RU" dirty="0" err="1"/>
              <a:t>життя</a:t>
            </a:r>
            <a:r>
              <a:rPr lang="ru-RU" dirty="0"/>
              <a:t> – час </a:t>
            </a:r>
            <a:r>
              <a:rPr lang="ru-RU" dirty="0" err="1"/>
              <a:t>перебування</a:t>
            </a:r>
            <a:r>
              <a:rPr lang="ru-RU" dirty="0"/>
              <a:t> в </a:t>
            </a:r>
            <a:r>
              <a:rPr lang="ru-RU" dirty="0" err="1"/>
              <a:t>приміщенні</a:t>
            </a:r>
            <a:r>
              <a:rPr lang="ru-RU" dirty="0"/>
              <a:t> на </a:t>
            </a:r>
            <a:r>
              <a:rPr lang="ru-RU" dirty="0" err="1"/>
              <a:t>протязі</a:t>
            </a:r>
            <a:r>
              <a:rPr lang="ru-RU" dirty="0"/>
              <a:t> дня </a:t>
            </a:r>
            <a:r>
              <a:rPr lang="ru-RU" dirty="0" err="1"/>
              <a:t>коливається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40 до 100%, </a:t>
            </a:r>
            <a:r>
              <a:rPr lang="ru-RU" dirty="0" err="1"/>
              <a:t>складаючи</a:t>
            </a:r>
            <a:r>
              <a:rPr lang="ru-RU" dirty="0"/>
              <a:t> в </a:t>
            </a:r>
            <a:r>
              <a:rPr lang="ru-RU" dirty="0" err="1"/>
              <a:t>середньому</a:t>
            </a:r>
            <a:r>
              <a:rPr lang="ru-RU" dirty="0"/>
              <a:t> 75-80%.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125" y="1226711"/>
            <a:ext cx="6935757" cy="402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13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в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поділити</a:t>
            </a:r>
            <a:r>
              <a:rPr lang="ru-RU" dirty="0"/>
              <a:t> на </a:t>
            </a:r>
            <a:endParaRPr lang="ru-RU" dirty="0" smtClean="0"/>
          </a:p>
          <a:p>
            <a:r>
              <a:rPr lang="ru-RU" b="1" i="1" dirty="0" err="1" smtClean="0"/>
              <a:t>хімічні</a:t>
            </a:r>
            <a:r>
              <a:rPr lang="ru-RU" b="1" i="1" dirty="0"/>
              <a:t>, </a:t>
            </a:r>
            <a:endParaRPr lang="ru-RU" b="1" i="1" dirty="0" smtClean="0"/>
          </a:p>
          <a:p>
            <a:r>
              <a:rPr lang="ru-RU" b="1" i="1" dirty="0" err="1" smtClean="0"/>
              <a:t>фізичні</a:t>
            </a:r>
            <a:r>
              <a:rPr lang="ru-RU" b="1" i="1" dirty="0"/>
              <a:t>, </a:t>
            </a:r>
            <a:endParaRPr lang="ru-RU" b="1" i="1" dirty="0" smtClean="0"/>
          </a:p>
          <a:p>
            <a:r>
              <a:rPr lang="ru-RU" b="1" i="1" dirty="0" err="1" smtClean="0"/>
              <a:t>Біологічні</a:t>
            </a:r>
            <a:endParaRPr lang="ru-RU" b="1" i="1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2300" b="1" dirty="0" err="1" smtClean="0"/>
              <a:t>Хімічні</a:t>
            </a:r>
            <a:r>
              <a:rPr lang="ru-RU" sz="2300" dirty="0"/>
              <a:t>: 1) </a:t>
            </a:r>
            <a:r>
              <a:rPr lang="ru-RU" sz="2300" dirty="0" err="1"/>
              <a:t>антропотоксини</a:t>
            </a:r>
            <a:r>
              <a:rPr lang="ru-RU" sz="2300" dirty="0"/>
              <a:t> – </a:t>
            </a:r>
            <a:r>
              <a:rPr lang="ru-RU" sz="2300" dirty="0" err="1"/>
              <a:t>токсичні</a:t>
            </a:r>
            <a:r>
              <a:rPr lang="ru-RU" sz="2300" dirty="0"/>
              <a:t> </a:t>
            </a:r>
            <a:r>
              <a:rPr lang="ru-RU" sz="2300" dirty="0" err="1"/>
              <a:t>речовини</a:t>
            </a:r>
            <a:r>
              <a:rPr lang="ru-RU" sz="2300" dirty="0"/>
              <a:t>, </a:t>
            </a:r>
            <a:r>
              <a:rPr lang="ru-RU" sz="2300" dirty="0" err="1"/>
              <a:t>які</a:t>
            </a:r>
            <a:r>
              <a:rPr lang="ru-RU" sz="2300" dirty="0"/>
              <a:t> </a:t>
            </a:r>
            <a:r>
              <a:rPr lang="ru-RU" sz="2300" dirty="0" err="1"/>
              <a:t>виділяє</a:t>
            </a:r>
            <a:r>
              <a:rPr lang="ru-RU" sz="2300" dirty="0"/>
              <a:t> </a:t>
            </a:r>
            <a:r>
              <a:rPr lang="ru-RU" sz="2300" dirty="0" err="1"/>
              <a:t>людина</a:t>
            </a:r>
            <a:r>
              <a:rPr lang="ru-RU" sz="2300" dirty="0"/>
              <a:t>. До них </a:t>
            </a:r>
            <a:r>
              <a:rPr lang="ru-RU" sz="2300" dirty="0" err="1"/>
              <a:t>відносять</a:t>
            </a:r>
            <a:r>
              <a:rPr lang="ru-RU" sz="2300" dirty="0"/>
              <a:t>: ацетон, оксид азоту, </a:t>
            </a:r>
            <a:r>
              <a:rPr lang="ru-RU" sz="2300" dirty="0" err="1"/>
              <a:t>диметиламін</a:t>
            </a:r>
            <a:r>
              <a:rPr lang="ru-RU" sz="2300" dirty="0"/>
              <a:t>, </a:t>
            </a:r>
            <a:r>
              <a:rPr lang="ru-RU" sz="2300" dirty="0" err="1"/>
              <a:t>сірководень</a:t>
            </a:r>
            <a:r>
              <a:rPr lang="ru-RU" sz="2300" dirty="0"/>
              <a:t>, </a:t>
            </a:r>
            <a:r>
              <a:rPr lang="ru-RU" sz="2300" dirty="0" err="1"/>
              <a:t>оцтова</a:t>
            </a:r>
            <a:r>
              <a:rPr lang="ru-RU" sz="2300" dirty="0"/>
              <a:t> кислота, </a:t>
            </a:r>
            <a:r>
              <a:rPr lang="ru-RU" sz="2300" dirty="0" err="1"/>
              <a:t>аміак</a:t>
            </a:r>
            <a:r>
              <a:rPr lang="ru-RU" sz="2300" dirty="0"/>
              <a:t>, бензол та </a:t>
            </a:r>
            <a:r>
              <a:rPr lang="ru-RU" sz="2300" dirty="0" err="1"/>
              <a:t>ін</a:t>
            </a:r>
            <a:r>
              <a:rPr lang="ru-RU" sz="2300" dirty="0"/>
              <a:t>. </a:t>
            </a:r>
            <a:r>
              <a:rPr lang="ru-RU" sz="2300" dirty="0" err="1"/>
              <a:t>Первинні</a:t>
            </a:r>
            <a:r>
              <a:rPr lang="ru-RU" sz="2300" dirty="0"/>
              <a:t> </a:t>
            </a:r>
            <a:r>
              <a:rPr lang="ru-RU" sz="2300" dirty="0" err="1"/>
              <a:t>антропотоксини</a:t>
            </a:r>
            <a:r>
              <a:rPr lang="ru-RU" sz="2300" dirty="0"/>
              <a:t> </a:t>
            </a:r>
            <a:r>
              <a:rPr lang="ru-RU" sz="2300" dirty="0" err="1"/>
              <a:t>виділяються</a:t>
            </a:r>
            <a:r>
              <a:rPr lang="ru-RU" sz="2300" dirty="0"/>
              <a:t> </a:t>
            </a:r>
            <a:r>
              <a:rPr lang="ru-RU" sz="2300" dirty="0" err="1"/>
              <a:t>організмом</a:t>
            </a:r>
            <a:r>
              <a:rPr lang="ru-RU" sz="2300" dirty="0"/>
              <a:t> з </a:t>
            </a:r>
            <a:r>
              <a:rPr lang="ru-RU" sz="2300" dirty="0" err="1"/>
              <a:t>повітрям</a:t>
            </a:r>
            <a:r>
              <a:rPr lang="ru-RU" sz="2300" dirty="0"/>
              <a:t>, яке </a:t>
            </a:r>
            <a:r>
              <a:rPr lang="ru-RU" sz="2300" dirty="0" err="1"/>
              <a:t>видихається</a:t>
            </a:r>
            <a:r>
              <a:rPr lang="ru-RU" sz="2300" dirty="0"/>
              <a:t>, потом, сечею та </a:t>
            </a:r>
            <a:r>
              <a:rPr lang="ru-RU" sz="2300" dirty="0" err="1"/>
              <a:t>фекаліями</a:t>
            </a:r>
            <a:r>
              <a:rPr lang="ru-RU" sz="2300" dirty="0"/>
              <a:t>, </a:t>
            </a:r>
            <a:r>
              <a:rPr lang="ru-RU" sz="2300" dirty="0" err="1"/>
              <a:t>кишковими</a:t>
            </a:r>
            <a:r>
              <a:rPr lang="ru-RU" sz="2300" dirty="0"/>
              <a:t> газами. </a:t>
            </a:r>
            <a:r>
              <a:rPr lang="ru-RU" sz="2300" dirty="0" err="1"/>
              <a:t>Вторинні</a:t>
            </a:r>
            <a:r>
              <a:rPr lang="ru-RU" sz="2300" dirty="0"/>
              <a:t> </a:t>
            </a:r>
            <a:r>
              <a:rPr lang="ru-RU" sz="2300" dirty="0" err="1"/>
              <a:t>антропотоксини</a:t>
            </a:r>
            <a:r>
              <a:rPr lang="ru-RU" sz="2300" dirty="0"/>
              <a:t> </a:t>
            </a:r>
            <a:r>
              <a:rPr lang="ru-RU" sz="2300" dirty="0" err="1"/>
              <a:t>утворюються</a:t>
            </a:r>
            <a:r>
              <a:rPr lang="ru-RU" sz="2300" dirty="0"/>
              <a:t> в </a:t>
            </a:r>
            <a:r>
              <a:rPr lang="ru-RU" sz="2300" dirty="0" err="1"/>
              <a:t>результаті</a:t>
            </a:r>
            <a:r>
              <a:rPr lang="ru-RU" sz="2300" dirty="0"/>
              <a:t> </a:t>
            </a:r>
            <a:r>
              <a:rPr lang="ru-RU" sz="2300" dirty="0" err="1"/>
              <a:t>біохімічних</a:t>
            </a:r>
            <a:r>
              <a:rPr lang="ru-RU" sz="2300" dirty="0"/>
              <a:t> </a:t>
            </a:r>
            <a:r>
              <a:rPr lang="ru-RU" sz="2300" dirty="0" err="1"/>
              <a:t>перетворень</a:t>
            </a:r>
            <a:r>
              <a:rPr lang="ru-RU" sz="2300" dirty="0"/>
              <a:t> </a:t>
            </a:r>
            <a:r>
              <a:rPr lang="ru-RU" sz="2300" dirty="0" err="1"/>
              <a:t>первинно</a:t>
            </a:r>
            <a:r>
              <a:rPr lang="ru-RU" sz="2300" dirty="0"/>
              <a:t> </a:t>
            </a:r>
            <a:r>
              <a:rPr lang="ru-RU" sz="2300" dirty="0" err="1"/>
              <a:t>виділених</a:t>
            </a:r>
            <a:r>
              <a:rPr lang="ru-RU" sz="2300" dirty="0"/>
              <a:t> </a:t>
            </a:r>
            <a:r>
              <a:rPr lang="ru-RU" sz="2300" dirty="0" err="1"/>
              <a:t>речовин</a:t>
            </a:r>
            <a:r>
              <a:rPr lang="ru-RU" sz="2300" dirty="0"/>
              <a:t>. </a:t>
            </a:r>
            <a:r>
              <a:rPr lang="ru-RU" sz="2300" dirty="0" err="1"/>
              <a:t>їх</a:t>
            </a:r>
            <a:r>
              <a:rPr lang="ru-RU" sz="2300" dirty="0"/>
              <a:t> </a:t>
            </a:r>
            <a:r>
              <a:rPr lang="ru-RU" sz="2300" dirty="0" err="1"/>
              <a:t>кількість</a:t>
            </a:r>
            <a:r>
              <a:rPr lang="ru-RU" sz="2300" dirty="0"/>
              <a:t> в </a:t>
            </a:r>
            <a:r>
              <a:rPr lang="ru-RU" sz="2300" dirty="0" err="1"/>
              <a:t>повітрі</a:t>
            </a:r>
            <a:r>
              <a:rPr lang="ru-RU" sz="2300" dirty="0"/>
              <a:t> </a:t>
            </a:r>
            <a:r>
              <a:rPr lang="ru-RU" sz="2300" dirty="0" err="1"/>
              <a:t>залежить</a:t>
            </a:r>
            <a:r>
              <a:rPr lang="ru-RU" sz="2300" dirty="0"/>
              <a:t> </a:t>
            </a:r>
            <a:r>
              <a:rPr lang="ru-RU" sz="2300" dirty="0" err="1"/>
              <a:t>від</a:t>
            </a:r>
            <a:r>
              <a:rPr lang="ru-RU" sz="2300" dirty="0"/>
              <a:t> </a:t>
            </a:r>
            <a:r>
              <a:rPr lang="ru-RU" sz="2300" dirty="0" err="1"/>
              <a:t>тривалості</a:t>
            </a:r>
            <a:r>
              <a:rPr lang="ru-RU" sz="2300" dirty="0"/>
              <a:t> </a:t>
            </a:r>
            <a:r>
              <a:rPr lang="ru-RU" sz="2300" dirty="0" err="1"/>
              <a:t>перебування</a:t>
            </a:r>
            <a:r>
              <a:rPr lang="ru-RU" sz="2300" dirty="0"/>
              <a:t> </a:t>
            </a:r>
            <a:r>
              <a:rPr lang="ru-RU" sz="2300" dirty="0" err="1"/>
              <a:t>людини</a:t>
            </a:r>
            <a:r>
              <a:rPr lang="ru-RU" sz="2300" dirty="0"/>
              <a:t> в </a:t>
            </a:r>
            <a:r>
              <a:rPr lang="ru-RU" sz="2300" dirty="0" err="1"/>
              <a:t>приміщенні</a:t>
            </a:r>
            <a:r>
              <a:rPr lang="ru-RU" sz="2300" dirty="0"/>
              <a:t> та </a:t>
            </a:r>
            <a:r>
              <a:rPr lang="ru-RU" sz="2300" dirty="0" err="1"/>
              <a:t>ефективності</a:t>
            </a:r>
            <a:r>
              <a:rPr lang="ru-RU" sz="2300" dirty="0"/>
              <a:t> </a:t>
            </a:r>
            <a:r>
              <a:rPr lang="ru-RU" sz="2300" dirty="0" err="1"/>
              <a:t>вентиляційної</a:t>
            </a:r>
            <a:r>
              <a:rPr lang="ru-RU" sz="2300" dirty="0"/>
              <a:t> </a:t>
            </a:r>
            <a:r>
              <a:rPr lang="ru-RU" sz="2300" dirty="0" err="1"/>
              <a:t>системи</a:t>
            </a:r>
            <a:r>
              <a:rPr lang="ru-RU" sz="2300" dirty="0"/>
              <a:t>;</a:t>
            </a:r>
          </a:p>
          <a:p>
            <a:endParaRPr lang="ru-RU" sz="2300" dirty="0"/>
          </a:p>
          <a:p>
            <a:r>
              <a:rPr lang="ru-RU" sz="2300" dirty="0"/>
              <a:t>2) </a:t>
            </a:r>
            <a:r>
              <a:rPr lang="ru-RU" sz="2300" dirty="0" err="1"/>
              <a:t>хімічні</a:t>
            </a:r>
            <a:r>
              <a:rPr lang="ru-RU" sz="2300" dirty="0"/>
              <a:t> </a:t>
            </a:r>
            <a:r>
              <a:rPr lang="ru-RU" sz="2300" dirty="0" err="1"/>
              <a:t>речовини</a:t>
            </a:r>
            <a:r>
              <a:rPr lang="ru-RU" sz="2300" dirty="0"/>
              <a:t>, </a:t>
            </a:r>
            <a:r>
              <a:rPr lang="ru-RU" sz="2300" dirty="0" err="1"/>
              <a:t>які</a:t>
            </a:r>
            <a:r>
              <a:rPr lang="ru-RU" sz="2300" dirty="0"/>
              <a:t> </a:t>
            </a:r>
            <a:r>
              <a:rPr lang="ru-RU" sz="2300" dirty="0" err="1"/>
              <a:t>утворюються</a:t>
            </a:r>
            <a:r>
              <a:rPr lang="ru-RU" sz="2300" dirty="0"/>
              <a:t> в </a:t>
            </a:r>
            <a:r>
              <a:rPr lang="ru-RU" sz="2300" dirty="0" err="1"/>
              <a:t>процесі</a:t>
            </a:r>
            <a:r>
              <a:rPr lang="ru-RU" sz="2300" dirty="0"/>
              <a:t> </a:t>
            </a:r>
            <a:r>
              <a:rPr lang="ru-RU" sz="2300" dirty="0" err="1"/>
              <a:t>використання</a:t>
            </a:r>
            <a:r>
              <a:rPr lang="ru-RU" sz="2300" dirty="0"/>
              <a:t> </a:t>
            </a:r>
            <a:r>
              <a:rPr lang="ru-RU" sz="2300" dirty="0" err="1"/>
              <a:t>газових</a:t>
            </a:r>
            <a:r>
              <a:rPr lang="ru-RU" sz="2300" dirty="0"/>
              <a:t> плит та </a:t>
            </a:r>
            <a:r>
              <a:rPr lang="ru-RU" sz="2300" dirty="0" err="1"/>
              <a:t>інших</a:t>
            </a:r>
            <a:r>
              <a:rPr lang="ru-RU" sz="2300" dirty="0"/>
              <a:t> </a:t>
            </a:r>
            <a:r>
              <a:rPr lang="ru-RU" sz="2300" dirty="0" err="1"/>
              <a:t>опалювальних</a:t>
            </a:r>
            <a:r>
              <a:rPr lang="ru-RU" sz="2300" dirty="0"/>
              <a:t> </a:t>
            </a:r>
            <a:r>
              <a:rPr lang="ru-RU" sz="2300" dirty="0" err="1"/>
              <a:t>приладів</a:t>
            </a:r>
            <a:r>
              <a:rPr lang="ru-RU" sz="2300" dirty="0"/>
              <a:t>. До них </a:t>
            </a:r>
            <a:r>
              <a:rPr lang="ru-RU" sz="2300" dirty="0" err="1"/>
              <a:t>відносять</a:t>
            </a:r>
            <a:r>
              <a:rPr lang="ru-RU" sz="2300" dirty="0"/>
              <a:t>; </a:t>
            </a:r>
            <a:r>
              <a:rPr lang="ru-RU" sz="2300" dirty="0" err="1"/>
              <a:t>поліциклічні</a:t>
            </a:r>
            <a:r>
              <a:rPr lang="ru-RU" sz="2300" dirty="0"/>
              <a:t> </a:t>
            </a:r>
            <a:r>
              <a:rPr lang="ru-RU" sz="2300" dirty="0" err="1"/>
              <a:t>ароматичні</a:t>
            </a:r>
            <a:r>
              <a:rPr lang="ru-RU" sz="2300" dirty="0"/>
              <a:t> </a:t>
            </a:r>
            <a:r>
              <a:rPr lang="ru-RU" sz="2300" dirty="0" err="1"/>
              <a:t>вуглеводи</a:t>
            </a:r>
            <a:r>
              <a:rPr lang="ru-RU" sz="2300" dirty="0"/>
              <a:t>, </a:t>
            </a:r>
            <a:r>
              <a:rPr lang="ru-RU" sz="2300" dirty="0" err="1"/>
              <a:t>чадний</a:t>
            </a:r>
            <a:r>
              <a:rPr lang="ru-RU" sz="2300" dirty="0"/>
              <a:t> газ та </a:t>
            </a:r>
            <a:r>
              <a:rPr lang="ru-RU" sz="2300" dirty="0" err="1"/>
              <a:t>ін</a:t>
            </a:r>
            <a:r>
              <a:rPr lang="ru-RU" sz="2300" dirty="0"/>
              <a:t>.;</a:t>
            </a:r>
          </a:p>
          <a:p>
            <a:r>
              <a:rPr lang="ru-RU" sz="2300" dirty="0"/>
              <a:t>3) </a:t>
            </a:r>
            <a:r>
              <a:rPr lang="ru-RU" sz="2300" dirty="0" err="1"/>
              <a:t>засоби</a:t>
            </a:r>
            <a:r>
              <a:rPr lang="ru-RU" sz="2300" dirty="0"/>
              <a:t> </a:t>
            </a:r>
            <a:r>
              <a:rPr lang="ru-RU" sz="2300" dirty="0" err="1"/>
              <a:t>побутової</a:t>
            </a:r>
            <a:r>
              <a:rPr lang="ru-RU" sz="2300" dirty="0"/>
              <a:t> </a:t>
            </a:r>
            <a:r>
              <a:rPr lang="ru-RU" sz="2300" dirty="0" err="1"/>
              <a:t>хімії</a:t>
            </a:r>
            <a:r>
              <a:rPr lang="ru-RU" sz="2300" dirty="0"/>
              <a:t> – </a:t>
            </a:r>
            <a:r>
              <a:rPr lang="ru-RU" sz="2300" dirty="0" err="1"/>
              <a:t>інсектициди</a:t>
            </a:r>
            <a:r>
              <a:rPr lang="ru-RU" sz="2300" dirty="0"/>
              <a:t>, лаки, </a:t>
            </a:r>
            <a:r>
              <a:rPr lang="ru-RU" sz="2300" dirty="0" err="1"/>
              <a:t>дезодоранти</a:t>
            </a:r>
            <a:r>
              <a:rPr lang="ru-RU" sz="2300" dirty="0"/>
              <a:t>;</a:t>
            </a:r>
          </a:p>
          <a:p>
            <a:r>
              <a:rPr lang="ru-RU" sz="2300" dirty="0"/>
              <a:t>4) </a:t>
            </a:r>
            <a:r>
              <a:rPr lang="ru-RU" sz="2300" dirty="0" err="1"/>
              <a:t>поверхнево-активні</a:t>
            </a:r>
            <a:r>
              <a:rPr lang="ru-RU" sz="2300" dirty="0"/>
              <a:t> </a:t>
            </a:r>
            <a:r>
              <a:rPr lang="ru-RU" sz="2300" dirty="0" err="1"/>
              <a:t>речовини</a:t>
            </a:r>
            <a:r>
              <a:rPr lang="ru-RU" sz="2300" dirty="0"/>
              <a:t> (ПАР) </a:t>
            </a:r>
            <a:r>
              <a:rPr lang="ru-RU" sz="2300" dirty="0" err="1"/>
              <a:t>миючих</a:t>
            </a:r>
            <a:r>
              <a:rPr lang="ru-RU" sz="2300" dirty="0"/>
              <a:t> </a:t>
            </a:r>
            <a:r>
              <a:rPr lang="ru-RU" sz="2300" dirty="0" err="1"/>
              <a:t>засобів</a:t>
            </a:r>
            <a:r>
              <a:rPr lang="ru-RU" sz="2300" dirty="0"/>
              <a:t>;</a:t>
            </a:r>
          </a:p>
          <a:p>
            <a:r>
              <a:rPr lang="ru-RU" sz="2300" dirty="0"/>
              <a:t>5) </a:t>
            </a:r>
            <a:r>
              <a:rPr lang="ru-RU" sz="2300" dirty="0" err="1"/>
              <a:t>кімнатний</a:t>
            </a:r>
            <a:r>
              <a:rPr lang="ru-RU" sz="2300" dirty="0"/>
              <a:t> пил;</a:t>
            </a:r>
          </a:p>
          <a:p>
            <a:r>
              <a:rPr lang="ru-RU" sz="2300" dirty="0"/>
              <a:t>6) </a:t>
            </a:r>
            <a:r>
              <a:rPr lang="ru-RU" sz="2300" dirty="0" err="1"/>
              <a:t>тютюновий</a:t>
            </a:r>
            <a:r>
              <a:rPr lang="ru-RU" sz="2300" dirty="0"/>
              <a:t> </a:t>
            </a:r>
            <a:r>
              <a:rPr lang="ru-RU" sz="2300" dirty="0" err="1"/>
              <a:t>дим</a:t>
            </a:r>
            <a:r>
              <a:rPr lang="ru-RU" sz="2300" dirty="0"/>
              <a:t>;</a:t>
            </a:r>
          </a:p>
          <a:p>
            <a:r>
              <a:rPr lang="ru-RU" sz="2300" dirty="0"/>
              <a:t>7) </a:t>
            </a:r>
            <a:r>
              <a:rPr lang="ru-RU" sz="2300" dirty="0" err="1"/>
              <a:t>хімічні</a:t>
            </a:r>
            <a:r>
              <a:rPr lang="ru-RU" sz="2300" dirty="0"/>
              <a:t> </a:t>
            </a:r>
            <a:r>
              <a:rPr lang="ru-RU" sz="2300" dirty="0" err="1"/>
              <a:t>речовини</a:t>
            </a:r>
            <a:r>
              <a:rPr lang="ru-RU" sz="2300" dirty="0"/>
              <a:t>, </a:t>
            </a:r>
            <a:r>
              <a:rPr lang="ru-RU" sz="2300" dirty="0" err="1"/>
              <a:t>які</a:t>
            </a:r>
            <a:r>
              <a:rPr lang="ru-RU" sz="2300" dirty="0"/>
              <a:t> </a:t>
            </a:r>
            <a:r>
              <a:rPr lang="ru-RU" sz="2300" dirty="0" err="1"/>
              <a:t>містяться</a:t>
            </a:r>
            <a:r>
              <a:rPr lang="ru-RU" sz="2300" dirty="0"/>
              <a:t> в </a:t>
            </a:r>
            <a:r>
              <a:rPr lang="ru-RU" sz="2300" dirty="0" err="1"/>
              <a:t>будівельно-оздоблювальних</a:t>
            </a:r>
            <a:r>
              <a:rPr lang="ru-RU" sz="2300" dirty="0"/>
              <a:t> </a:t>
            </a:r>
            <a:r>
              <a:rPr lang="ru-RU" sz="2300" dirty="0" err="1"/>
              <a:t>матеріалах</a:t>
            </a:r>
            <a:r>
              <a:rPr lang="ru-RU" sz="2300" dirty="0"/>
              <a:t>, </a:t>
            </a:r>
            <a:r>
              <a:rPr lang="ru-RU" sz="2300" dirty="0" err="1"/>
              <a:t>будівельних</a:t>
            </a:r>
            <a:r>
              <a:rPr lang="ru-RU" sz="2300" dirty="0"/>
              <a:t> </a:t>
            </a:r>
            <a:r>
              <a:rPr lang="ru-RU" sz="2300" dirty="0" err="1"/>
              <a:t>конструкціях</a:t>
            </a:r>
            <a:r>
              <a:rPr lang="ru-RU" sz="2300" dirty="0"/>
              <a:t>, </a:t>
            </a:r>
            <a:r>
              <a:rPr lang="ru-RU" sz="2300" dirty="0" err="1"/>
              <a:t>меблях</a:t>
            </a:r>
            <a:r>
              <a:rPr lang="ru-RU" sz="2300" dirty="0"/>
              <a:t> і т.д.;</a:t>
            </a:r>
          </a:p>
          <a:p>
            <a:r>
              <a:rPr lang="ru-RU" sz="2300" dirty="0"/>
              <a:t>8) </a:t>
            </a:r>
            <a:r>
              <a:rPr lang="ru-RU" sz="2300" dirty="0" err="1"/>
              <a:t>побутові</a:t>
            </a:r>
            <a:r>
              <a:rPr lang="ru-RU" sz="2300" dirty="0"/>
              <a:t> "</a:t>
            </a:r>
            <a:r>
              <a:rPr lang="ru-RU" sz="2300" dirty="0" err="1"/>
              <a:t>аварійні</a:t>
            </a:r>
            <a:r>
              <a:rPr lang="ru-RU" sz="2300" dirty="0"/>
              <a:t>" </a:t>
            </a:r>
            <a:r>
              <a:rPr lang="ru-RU" sz="2300" dirty="0" err="1"/>
              <a:t>забруднення</a:t>
            </a:r>
            <a:r>
              <a:rPr lang="ru-RU" sz="2300" dirty="0"/>
              <a:t>, </a:t>
            </a:r>
            <a:r>
              <a:rPr lang="ru-RU" sz="2300" dirty="0" err="1"/>
              <a:t>наприклад</a:t>
            </a:r>
            <a:r>
              <a:rPr lang="ru-RU" sz="2300" dirty="0"/>
              <a:t>, </a:t>
            </a:r>
            <a:r>
              <a:rPr lang="ru-RU" sz="2300" dirty="0" err="1"/>
              <a:t>забруднення</a:t>
            </a:r>
            <a:r>
              <a:rPr lang="ru-RU" sz="2300" dirty="0"/>
              <a:t> </a:t>
            </a:r>
            <a:r>
              <a:rPr lang="ru-RU" sz="2300" dirty="0" err="1"/>
              <a:t>ртуттю</a:t>
            </a:r>
            <a:r>
              <a:rPr lang="ru-RU" sz="2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86319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4704" y="0"/>
            <a:ext cx="8955149" cy="6858000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 err="1"/>
              <a:t>Фізичні</a:t>
            </a:r>
            <a:r>
              <a:rPr lang="ru-RU" dirty="0"/>
              <a:t>. До них </a:t>
            </a:r>
            <a:r>
              <a:rPr lang="ru-RU" dirty="0" err="1"/>
              <a:t>відносяться</a:t>
            </a:r>
            <a:r>
              <a:rPr lang="ru-RU" dirty="0"/>
              <a:t> </a:t>
            </a:r>
            <a:r>
              <a:rPr lang="ru-RU" dirty="0" err="1"/>
              <a:t>низька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висока</a:t>
            </a:r>
            <a:r>
              <a:rPr lang="ru-RU" dirty="0"/>
              <a:t> температура, </a:t>
            </a:r>
            <a:r>
              <a:rPr lang="ru-RU" dirty="0" err="1"/>
              <a:t>вологість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радіаційна</a:t>
            </a:r>
            <a:r>
              <a:rPr lang="ru-RU" dirty="0"/>
              <a:t> температура </a:t>
            </a:r>
            <a:r>
              <a:rPr lang="ru-RU" dirty="0" err="1"/>
              <a:t>поверхонь</a:t>
            </a:r>
            <a:r>
              <a:rPr lang="ru-RU" dirty="0"/>
              <a:t>, велика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шум, </a:t>
            </a:r>
            <a:r>
              <a:rPr lang="ru-RU" dirty="0" err="1"/>
              <a:t>вібрація</a:t>
            </a:r>
            <a:r>
              <a:rPr lang="ru-RU" dirty="0"/>
              <a:t>, </a:t>
            </a:r>
            <a:r>
              <a:rPr lang="ru-RU" dirty="0" err="1"/>
              <a:t>електромагнітні</a:t>
            </a:r>
            <a:r>
              <a:rPr lang="ru-RU" dirty="0"/>
              <a:t> та </a:t>
            </a:r>
            <a:r>
              <a:rPr lang="ru-RU" dirty="0" err="1"/>
              <a:t>електричні</a:t>
            </a:r>
            <a:r>
              <a:rPr lang="ru-RU" dirty="0"/>
              <a:t> поля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частоти</a:t>
            </a:r>
            <a:r>
              <a:rPr lang="ru-RU" dirty="0"/>
              <a:t> (</a:t>
            </a:r>
            <a:r>
              <a:rPr lang="ru-RU" dirty="0" err="1"/>
              <a:t>телевізор</a:t>
            </a:r>
            <a:r>
              <a:rPr lang="ru-RU" dirty="0"/>
              <a:t>, </a:t>
            </a:r>
            <a:r>
              <a:rPr lang="ru-RU" dirty="0" err="1"/>
              <a:t>радіоапаратура</a:t>
            </a:r>
            <a:r>
              <a:rPr lang="ru-RU" dirty="0"/>
              <a:t>, </a:t>
            </a:r>
            <a:r>
              <a:rPr lang="ru-RU" dirty="0" err="1"/>
              <a:t>мікрохвильові</a:t>
            </a:r>
            <a:r>
              <a:rPr lang="ru-RU" dirty="0"/>
              <a:t> </a:t>
            </a:r>
            <a:r>
              <a:rPr lang="ru-RU" dirty="0" err="1"/>
              <a:t>печі</a:t>
            </a:r>
            <a:r>
              <a:rPr lang="ru-RU" dirty="0"/>
              <a:t> і т.д.), </a:t>
            </a:r>
            <a:r>
              <a:rPr lang="ru-RU" dirty="0" err="1"/>
              <a:t>освітлення</a:t>
            </a:r>
            <a:r>
              <a:rPr lang="ru-RU" dirty="0"/>
              <a:t>, ультра і </a:t>
            </a:r>
            <a:r>
              <a:rPr lang="ru-RU" dirty="0" err="1"/>
              <a:t>інфразвуки</a:t>
            </a:r>
            <a:r>
              <a:rPr lang="ru-RU" dirty="0"/>
              <a:t>, </a:t>
            </a:r>
            <a:r>
              <a:rPr lang="ru-RU" dirty="0" err="1"/>
              <a:t>аероіонізація</a:t>
            </a:r>
            <a:r>
              <a:rPr lang="ru-RU" dirty="0"/>
              <a:t>, </a:t>
            </a:r>
            <a:r>
              <a:rPr lang="ru-RU" dirty="0" err="1"/>
              <a:t>підвищена</a:t>
            </a:r>
            <a:r>
              <a:rPr lang="ru-RU" dirty="0"/>
              <a:t> </a:t>
            </a:r>
            <a:r>
              <a:rPr lang="ru-RU" dirty="0" err="1"/>
              <a:t>радіоактивність</a:t>
            </a:r>
            <a:r>
              <a:rPr lang="ru-RU" dirty="0"/>
              <a:t> </a:t>
            </a:r>
            <a:r>
              <a:rPr lang="ru-RU" dirty="0" err="1"/>
              <a:t>будівельних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Біологічні</a:t>
            </a:r>
            <a:r>
              <a:rPr lang="ru-RU" dirty="0"/>
              <a:t>. Атмосфера не є </a:t>
            </a:r>
            <a:r>
              <a:rPr lang="ru-RU" dirty="0" err="1"/>
              <a:t>сприятливим</a:t>
            </a:r>
            <a:r>
              <a:rPr lang="ru-RU" dirty="0"/>
              <a:t> </a:t>
            </a:r>
            <a:r>
              <a:rPr lang="ru-RU" dirty="0" err="1"/>
              <a:t>середовищем</a:t>
            </a:r>
            <a:r>
              <a:rPr lang="ru-RU" dirty="0"/>
              <a:t> для </a:t>
            </a:r>
            <a:r>
              <a:rPr lang="ru-RU" dirty="0" err="1"/>
              <a:t>бактерій</a:t>
            </a:r>
            <a:r>
              <a:rPr lang="ru-RU" dirty="0"/>
              <a:t>. </a:t>
            </a:r>
            <a:r>
              <a:rPr lang="ru-RU" dirty="0" err="1"/>
              <a:t>Потрапивши</a:t>
            </a:r>
            <a:r>
              <a:rPr lang="ru-RU" dirty="0"/>
              <a:t> до </a:t>
            </a:r>
            <a:r>
              <a:rPr lang="ru-RU" dirty="0" err="1"/>
              <a:t>неї</a:t>
            </a:r>
            <a:r>
              <a:rPr lang="ru-RU" dirty="0"/>
              <a:t>, вони </a:t>
            </a:r>
            <a:r>
              <a:rPr lang="ru-RU" dirty="0" err="1"/>
              <a:t>порівняно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гинуть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висихання</a:t>
            </a:r>
            <a:r>
              <a:rPr lang="ru-RU" dirty="0"/>
              <a:t>, </a:t>
            </a:r>
            <a:r>
              <a:rPr lang="ru-RU" dirty="0" err="1"/>
              <a:t>бактерицидної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ультрафіолетових</a:t>
            </a:r>
            <a:r>
              <a:rPr lang="ru-RU" dirty="0"/>
              <a:t> </a:t>
            </a:r>
            <a:r>
              <a:rPr lang="ru-RU" dirty="0" err="1"/>
              <a:t>променів</a:t>
            </a:r>
            <a:r>
              <a:rPr lang="ru-RU" dirty="0"/>
              <a:t> </a:t>
            </a:r>
            <a:r>
              <a:rPr lang="ru-RU" dirty="0" err="1"/>
              <a:t>сонця</a:t>
            </a:r>
            <a:r>
              <a:rPr lang="ru-RU" dirty="0"/>
              <a:t> та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поживного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. Над океанами, на </a:t>
            </a:r>
            <a:r>
              <a:rPr lang="ru-RU" dirty="0" err="1"/>
              <a:t>снігових</a:t>
            </a:r>
            <a:r>
              <a:rPr lang="ru-RU" dirty="0"/>
              <a:t> вершинах і </a:t>
            </a:r>
            <a:r>
              <a:rPr lang="ru-RU" dirty="0" err="1"/>
              <a:t>високих</a:t>
            </a:r>
            <a:r>
              <a:rPr lang="ru-RU" dirty="0"/>
              <a:t> горах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стерильне</a:t>
            </a:r>
            <a:r>
              <a:rPr lang="ru-RU" dirty="0"/>
              <a:t>. </a:t>
            </a:r>
            <a:r>
              <a:rPr lang="ru-RU" dirty="0" err="1"/>
              <a:t>Бактерії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містяться</a:t>
            </a:r>
            <a:r>
              <a:rPr lang="ru-RU" dirty="0"/>
              <a:t> в </a:t>
            </a:r>
            <a:r>
              <a:rPr lang="ru-RU" dirty="0" err="1"/>
              <a:t>атмосфері</a:t>
            </a:r>
            <a:r>
              <a:rPr lang="ru-RU" dirty="0"/>
              <a:t>, належать, в основному, до </a:t>
            </a:r>
            <a:r>
              <a:rPr lang="ru-RU" dirty="0" err="1"/>
              <a:t>сапрофітів</a:t>
            </a:r>
            <a:r>
              <a:rPr lang="ru-RU" dirty="0"/>
              <a:t>. </a:t>
            </a:r>
            <a:r>
              <a:rPr lang="ru-RU" dirty="0" err="1"/>
              <a:t>Навпаки</a:t>
            </a:r>
            <a:r>
              <a:rPr lang="ru-RU" dirty="0"/>
              <a:t>, в </a:t>
            </a:r>
            <a:r>
              <a:rPr lang="ru-RU" dirty="0" err="1"/>
              <a:t>повітрі</a:t>
            </a:r>
            <a:r>
              <a:rPr lang="ru-RU" dirty="0"/>
              <a:t>, погано </a:t>
            </a:r>
            <a:r>
              <a:rPr lang="ru-RU" dirty="0" err="1"/>
              <a:t>провітрюваних</a:t>
            </a:r>
            <a:r>
              <a:rPr lang="ru-RU" dirty="0"/>
              <a:t> і </a:t>
            </a:r>
            <a:r>
              <a:rPr lang="ru-RU" dirty="0" err="1"/>
              <a:t>перенаселених</a:t>
            </a:r>
            <a:r>
              <a:rPr lang="ru-RU" dirty="0"/>
              <a:t> людьми </a:t>
            </a:r>
            <a:r>
              <a:rPr lang="ru-RU" dirty="0" err="1"/>
              <a:t>приміщень</a:t>
            </a:r>
            <a:r>
              <a:rPr lang="ru-RU" dirty="0"/>
              <a:t>, </a:t>
            </a:r>
            <a:r>
              <a:rPr lang="ru-RU" dirty="0" err="1"/>
              <a:t>міститься</a:t>
            </a:r>
            <a:r>
              <a:rPr lang="ru-RU" dirty="0"/>
              <a:t> </a:t>
            </a:r>
            <a:r>
              <a:rPr lang="ru-RU" dirty="0" err="1"/>
              <a:t>значна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мікробів</a:t>
            </a:r>
            <a:r>
              <a:rPr lang="ru-RU" dirty="0"/>
              <a:t>,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і </a:t>
            </a:r>
            <a:r>
              <a:rPr lang="ru-RU" dirty="0" err="1"/>
              <a:t>патогенні</a:t>
            </a:r>
            <a:r>
              <a:rPr lang="ru-RU" dirty="0"/>
              <a:t>. До них </a:t>
            </a:r>
            <a:r>
              <a:rPr lang="ru-RU" dirty="0" err="1"/>
              <a:t>відносять</a:t>
            </a:r>
            <a:r>
              <a:rPr lang="ru-RU" dirty="0"/>
              <a:t> </a:t>
            </a:r>
            <a:r>
              <a:rPr lang="ru-RU" dirty="0" err="1"/>
              <a:t>бактерії</a:t>
            </a:r>
            <a:r>
              <a:rPr lang="ru-RU" dirty="0"/>
              <a:t> (</a:t>
            </a:r>
            <a:r>
              <a:rPr lang="ru-RU" dirty="0" err="1"/>
              <a:t>золотистий</a:t>
            </a:r>
            <a:r>
              <a:rPr lang="ru-RU" dirty="0"/>
              <a:t> і </a:t>
            </a:r>
            <a:r>
              <a:rPr lang="ru-RU" dirty="0" err="1"/>
              <a:t>гемолітичний</a:t>
            </a:r>
            <a:r>
              <a:rPr lang="ru-RU" dirty="0"/>
              <a:t> </a:t>
            </a:r>
            <a:r>
              <a:rPr lang="ru-RU" dirty="0" err="1"/>
              <a:t>стрептококи</a:t>
            </a:r>
            <a:r>
              <a:rPr lang="ru-RU" dirty="0"/>
              <a:t>), </a:t>
            </a:r>
            <a:r>
              <a:rPr lang="ru-RU" dirty="0" err="1"/>
              <a:t>збудники</a:t>
            </a:r>
            <a:r>
              <a:rPr lang="ru-RU" dirty="0"/>
              <a:t> </a:t>
            </a:r>
            <a:r>
              <a:rPr lang="ru-RU" dirty="0" err="1"/>
              <a:t>дифтерії</a:t>
            </a:r>
            <a:r>
              <a:rPr lang="ru-RU" dirty="0"/>
              <a:t>, </a:t>
            </a:r>
            <a:r>
              <a:rPr lang="ru-RU" dirty="0" err="1"/>
              <a:t>скарлатини</a:t>
            </a:r>
            <a:r>
              <a:rPr lang="ru-RU" dirty="0"/>
              <a:t>, коклюшу, </a:t>
            </a:r>
            <a:r>
              <a:rPr lang="ru-RU" dirty="0" err="1"/>
              <a:t>туберкульозу</a:t>
            </a:r>
            <a:r>
              <a:rPr lang="ru-RU" dirty="0"/>
              <a:t>, </a:t>
            </a:r>
            <a:r>
              <a:rPr lang="ru-RU" dirty="0" err="1"/>
              <a:t>віруси</a:t>
            </a:r>
            <a:r>
              <a:rPr lang="ru-RU" dirty="0"/>
              <a:t> </a:t>
            </a:r>
            <a:r>
              <a:rPr lang="ru-RU" dirty="0" err="1"/>
              <a:t>грипу</a:t>
            </a:r>
            <a:r>
              <a:rPr lang="ru-RU" dirty="0"/>
              <a:t>, кору, </a:t>
            </a:r>
            <a:r>
              <a:rPr lang="ru-RU" dirty="0" err="1"/>
              <a:t>віспи</a:t>
            </a:r>
            <a:r>
              <a:rPr lang="ru-RU" dirty="0"/>
              <a:t>. </a:t>
            </a:r>
            <a:r>
              <a:rPr lang="ru-RU" dirty="0" err="1"/>
              <a:t>Деякі</a:t>
            </a:r>
            <a:r>
              <a:rPr lang="ru-RU" dirty="0"/>
              <a:t> з них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носити</a:t>
            </a:r>
            <a:r>
              <a:rPr lang="ru-RU" dirty="0"/>
              <a:t> характер </a:t>
            </a:r>
            <a:r>
              <a:rPr lang="ru-RU" dirty="0" err="1"/>
              <a:t>епідемій</a:t>
            </a:r>
            <a:r>
              <a:rPr lang="ru-RU" dirty="0"/>
              <a:t> – </a:t>
            </a:r>
            <a:r>
              <a:rPr lang="ru-RU" dirty="0" err="1"/>
              <a:t>масових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здатних</a:t>
            </a:r>
            <a:r>
              <a:rPr lang="ru-RU" dirty="0"/>
              <a:t> </a:t>
            </a:r>
            <a:r>
              <a:rPr lang="ru-RU" dirty="0" err="1"/>
              <a:t>поширюватися</a:t>
            </a:r>
            <a:r>
              <a:rPr lang="ru-RU" dirty="0"/>
              <a:t> на </a:t>
            </a:r>
            <a:r>
              <a:rPr lang="ru-RU" dirty="0" err="1"/>
              <a:t>цілі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і </a:t>
            </a:r>
            <a:r>
              <a:rPr lang="ru-RU" dirty="0" err="1"/>
              <a:t>держави</a:t>
            </a:r>
            <a:r>
              <a:rPr lang="ru-RU" dirty="0"/>
              <a:t> (</a:t>
            </a:r>
            <a:r>
              <a:rPr lang="ru-RU" dirty="0" err="1"/>
              <a:t>класичним</a:t>
            </a:r>
            <a:r>
              <a:rPr lang="ru-RU" dirty="0"/>
              <a:t> прикладом таких є </a:t>
            </a:r>
            <a:r>
              <a:rPr lang="ru-RU" dirty="0" err="1"/>
              <a:t>грип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 err="1"/>
              <a:t>Також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міститися</a:t>
            </a:r>
            <a:r>
              <a:rPr lang="ru-RU" dirty="0"/>
              <a:t> </a:t>
            </a:r>
            <a:r>
              <a:rPr lang="ru-RU" dirty="0" err="1"/>
              <a:t>яйця</a:t>
            </a:r>
            <a:r>
              <a:rPr lang="ru-RU" dirty="0"/>
              <a:t> </a:t>
            </a:r>
            <a:r>
              <a:rPr lang="ru-RU" dirty="0" err="1"/>
              <a:t>гельмінтів</a:t>
            </a:r>
            <a:r>
              <a:rPr lang="ru-RU" dirty="0"/>
              <a:t>, </a:t>
            </a:r>
            <a:r>
              <a:rPr lang="ru-RU" dirty="0" err="1"/>
              <a:t>біопрепарати</a:t>
            </a:r>
            <a:r>
              <a:rPr lang="ru-RU" dirty="0"/>
              <a:t>, </a:t>
            </a:r>
            <a:r>
              <a:rPr lang="ru-RU" dirty="0" err="1"/>
              <a:t>кімнатні</a:t>
            </a:r>
            <a:r>
              <a:rPr lang="ru-RU" dirty="0"/>
              <a:t> </a:t>
            </a:r>
            <a:r>
              <a:rPr lang="ru-RU" dirty="0" err="1"/>
              <a:t>гриби</a:t>
            </a:r>
            <a:r>
              <a:rPr lang="ru-RU" dirty="0"/>
              <a:t>, </a:t>
            </a:r>
            <a:r>
              <a:rPr lang="ru-RU" dirty="0" err="1"/>
              <a:t>пилові</a:t>
            </a:r>
            <a:r>
              <a:rPr lang="ru-RU" dirty="0"/>
              <a:t> </a:t>
            </a:r>
            <a:r>
              <a:rPr lang="ru-RU" dirty="0" err="1"/>
              <a:t>кліщі</a:t>
            </a:r>
            <a:r>
              <a:rPr lang="ru-RU" dirty="0"/>
              <a:t>. </a:t>
            </a:r>
            <a:r>
              <a:rPr lang="ru-RU" dirty="0" err="1"/>
              <a:t>Лусочки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, шерсть, </a:t>
            </a:r>
            <a:r>
              <a:rPr lang="ru-RU" dirty="0" err="1"/>
              <a:t>слина</a:t>
            </a:r>
            <a:r>
              <a:rPr lang="ru-RU" dirty="0"/>
              <a:t> і сеча </a:t>
            </a:r>
            <a:r>
              <a:rPr lang="ru-RU" dirty="0" err="1"/>
              <a:t>домашніх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алергени</a:t>
            </a:r>
            <a:r>
              <a:rPr lang="ru-RU" dirty="0"/>
              <a:t>. Спори і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розпаду</a:t>
            </a:r>
            <a:r>
              <a:rPr lang="ru-RU" dirty="0"/>
              <a:t> </a:t>
            </a:r>
            <a:r>
              <a:rPr lang="ru-RU" dirty="0" err="1"/>
              <a:t>грибів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алергічні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 Так, в 60-70% </a:t>
            </a:r>
            <a:r>
              <a:rPr lang="ru-RU" dirty="0" err="1"/>
              <a:t>міських</a:t>
            </a:r>
            <a:r>
              <a:rPr lang="ru-RU" dirty="0"/>
              <a:t> квартир </a:t>
            </a:r>
            <a:r>
              <a:rPr lang="ru-RU" dirty="0" err="1"/>
              <a:t>виявляються</a:t>
            </a:r>
            <a:r>
              <a:rPr lang="ru-RU" dirty="0"/>
              <a:t> </a:t>
            </a:r>
            <a:r>
              <a:rPr lang="ru-RU" dirty="0" err="1"/>
              <a:t>пилові</a:t>
            </a:r>
            <a:r>
              <a:rPr lang="ru-RU" dirty="0"/>
              <a:t> </a:t>
            </a:r>
            <a:r>
              <a:rPr lang="ru-RU" dirty="0" err="1"/>
              <a:t>кліщі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живуть</a:t>
            </a:r>
            <a:r>
              <a:rPr lang="ru-RU" dirty="0"/>
              <a:t> в основному в матрацах.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фекалії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алергічну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. У </a:t>
            </a:r>
            <a:r>
              <a:rPr lang="ru-RU" dirty="0" err="1"/>
              <a:t>науковій</a:t>
            </a:r>
            <a:r>
              <a:rPr lang="ru-RU" dirty="0"/>
              <a:t> </a:t>
            </a:r>
            <a:r>
              <a:rPr lang="ru-RU" dirty="0" err="1"/>
              <a:t>літературі</a:t>
            </a:r>
            <a:r>
              <a:rPr lang="ru-RU" dirty="0"/>
              <a:t> </a:t>
            </a:r>
            <a:r>
              <a:rPr lang="ru-RU" dirty="0" err="1"/>
              <a:t>вказано</a:t>
            </a:r>
            <a:r>
              <a:rPr lang="ru-RU" dirty="0"/>
              <a:t> на </a:t>
            </a:r>
            <a:r>
              <a:rPr lang="ru-RU" dirty="0" err="1"/>
              <a:t>пряму</a:t>
            </a:r>
            <a:r>
              <a:rPr lang="ru-RU" dirty="0"/>
              <a:t> </a:t>
            </a:r>
            <a:r>
              <a:rPr lang="ru-RU" dirty="0" err="1"/>
              <a:t>залежність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астмою та </a:t>
            </a:r>
            <a:r>
              <a:rPr lang="ru-RU" dirty="0" err="1"/>
              <a:t>пиловими</a:t>
            </a:r>
            <a:r>
              <a:rPr lang="ru-RU" dirty="0"/>
              <a:t> </a:t>
            </a:r>
            <a:r>
              <a:rPr lang="ru-RU" dirty="0" err="1"/>
              <a:t>кліщами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02545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502276"/>
            <a:ext cx="8946541" cy="5746123"/>
          </a:xfrm>
        </p:spPr>
        <p:txBody>
          <a:bodyPr>
            <a:normAutofit/>
          </a:bodyPr>
          <a:lstStyle/>
          <a:p>
            <a:r>
              <a:rPr lang="ru-RU" dirty="0"/>
              <a:t>В </a:t>
            </a:r>
            <a:r>
              <a:rPr lang="ru-RU" dirty="0" err="1"/>
              <a:t>гігієнічній</a:t>
            </a:r>
            <a:r>
              <a:rPr lang="ru-RU" dirty="0"/>
              <a:t> </a:t>
            </a:r>
            <a:r>
              <a:rPr lang="ru-RU" dirty="0" err="1"/>
              <a:t>практиці</a:t>
            </a:r>
            <a:r>
              <a:rPr lang="ru-RU" dirty="0"/>
              <a:t> для </a:t>
            </a:r>
            <a:r>
              <a:rPr lang="ru-RU" dirty="0" err="1"/>
              <a:t>комплексної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на </a:t>
            </a:r>
            <a:r>
              <a:rPr lang="ru-RU" dirty="0" err="1"/>
              <a:t>теплообмін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:</a:t>
            </a:r>
          </a:p>
          <a:p>
            <a:r>
              <a:rPr lang="ru-RU" dirty="0"/>
              <a:t>І. </a:t>
            </a:r>
            <a:r>
              <a:rPr lang="ru-RU" b="1" i="1" u="sng" dirty="0" err="1"/>
              <a:t>Суб’єктивні</a:t>
            </a:r>
            <a:r>
              <a:rPr lang="ru-RU" b="1" i="1" u="sng" dirty="0"/>
              <a:t> </a:t>
            </a:r>
            <a:r>
              <a:rPr lang="ru-RU" b="1" i="1" u="sng" dirty="0" err="1"/>
              <a:t>методи</a:t>
            </a:r>
            <a:r>
              <a:rPr lang="ru-RU" dirty="0"/>
              <a:t>:</a:t>
            </a:r>
          </a:p>
          <a:p>
            <a:r>
              <a:rPr lang="ru-RU" dirty="0"/>
              <a:t>1. </a:t>
            </a:r>
            <a:r>
              <a:rPr lang="ru-RU" dirty="0" err="1"/>
              <a:t>Анкетно-опитувальний</a:t>
            </a:r>
            <a:r>
              <a:rPr lang="ru-RU" dirty="0"/>
              <a:t>;</a:t>
            </a:r>
          </a:p>
          <a:p>
            <a:r>
              <a:rPr lang="ru-RU" dirty="0"/>
              <a:t>2. Метод </a:t>
            </a:r>
            <a:r>
              <a:rPr lang="ru-RU" dirty="0" err="1"/>
              <a:t>ефективних</a:t>
            </a:r>
            <a:r>
              <a:rPr lang="ru-RU" dirty="0"/>
              <a:t> температур;</a:t>
            </a:r>
          </a:p>
          <a:p>
            <a:r>
              <a:rPr lang="ru-RU" dirty="0"/>
              <a:t>3. Метод </a:t>
            </a:r>
            <a:r>
              <a:rPr lang="ru-RU" dirty="0" err="1"/>
              <a:t>еквівалентно-ефективних</a:t>
            </a:r>
            <a:r>
              <a:rPr lang="ru-RU" dirty="0"/>
              <a:t> температур;</a:t>
            </a:r>
          </a:p>
          <a:p>
            <a:r>
              <a:rPr lang="ru-RU" dirty="0"/>
              <a:t>4. Метод </a:t>
            </a:r>
            <a:r>
              <a:rPr lang="ru-RU" dirty="0" err="1"/>
              <a:t>результуючих</a:t>
            </a:r>
            <a:r>
              <a:rPr lang="ru-RU" dirty="0"/>
              <a:t> температур.</a:t>
            </a:r>
          </a:p>
          <a:p>
            <a:r>
              <a:rPr lang="ru-RU" dirty="0"/>
              <a:t>ІІ. </a:t>
            </a:r>
            <a:r>
              <a:rPr lang="ru-RU" b="1" i="1" u="sng" dirty="0" err="1"/>
              <a:t>Об’єктивні</a:t>
            </a:r>
            <a:r>
              <a:rPr lang="ru-RU" b="1" i="1" u="sng" dirty="0"/>
              <a:t> </a:t>
            </a:r>
            <a:r>
              <a:rPr lang="ru-RU" b="1" i="1" u="sng" dirty="0" err="1"/>
              <a:t>методи</a:t>
            </a:r>
            <a:r>
              <a:rPr lang="ru-RU" dirty="0"/>
              <a:t>:</a:t>
            </a:r>
          </a:p>
          <a:p>
            <a:r>
              <a:rPr lang="ru-RU" dirty="0"/>
              <a:t>1. </a:t>
            </a:r>
            <a:r>
              <a:rPr lang="ru-RU" dirty="0" err="1"/>
              <a:t>Факторний</a:t>
            </a:r>
            <a:r>
              <a:rPr lang="ru-RU" dirty="0"/>
              <a:t> метод;</a:t>
            </a:r>
          </a:p>
          <a:p>
            <a:r>
              <a:rPr lang="ru-RU" dirty="0"/>
              <a:t>2. Метод </a:t>
            </a:r>
            <a:r>
              <a:rPr lang="ru-RU" dirty="0" err="1"/>
              <a:t>кататермометрії</a:t>
            </a:r>
            <a:r>
              <a:rPr lang="ru-RU" dirty="0"/>
              <a:t>;</a:t>
            </a:r>
          </a:p>
          <a:p>
            <a:r>
              <a:rPr lang="ru-RU" dirty="0"/>
              <a:t>3. Метод </a:t>
            </a:r>
            <a:r>
              <a:rPr lang="ru-RU" dirty="0" err="1"/>
              <a:t>фригометрії</a:t>
            </a:r>
            <a:r>
              <a:rPr lang="ru-RU" dirty="0"/>
              <a:t>;</a:t>
            </a:r>
          </a:p>
          <a:p>
            <a:r>
              <a:rPr lang="ru-RU" dirty="0"/>
              <a:t>4. </a:t>
            </a:r>
            <a:r>
              <a:rPr lang="ru-RU" dirty="0" err="1"/>
              <a:t>Розрахунковий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метод </a:t>
            </a:r>
            <a:r>
              <a:rPr lang="ru-RU" dirty="0" err="1"/>
              <a:t>оцінки</a:t>
            </a:r>
            <a:r>
              <a:rPr lang="ru-RU" dirty="0"/>
              <a:t> теплового балансу;</a:t>
            </a:r>
          </a:p>
          <a:p>
            <a:r>
              <a:rPr lang="ru-RU" dirty="0"/>
              <a:t>5. Метод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клініко-фізіологічних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7324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6220" y="0"/>
            <a:ext cx="8903633" cy="6400800"/>
          </a:xfrm>
        </p:spPr>
        <p:txBody>
          <a:bodyPr>
            <a:normAutofit fontScale="85000" lnSpcReduction="10000"/>
          </a:bodyPr>
          <a:lstStyle/>
          <a:p>
            <a:r>
              <a:rPr lang="ru-RU" b="1" i="1" u="sng" dirty="0" err="1"/>
              <a:t>Анкетно-опитувальний</a:t>
            </a:r>
            <a:r>
              <a:rPr lang="ru-RU" b="1" i="1" u="sng" dirty="0"/>
              <a:t> метод </a:t>
            </a:r>
            <a:endParaRPr lang="ru-RU" b="1" i="1" u="sng" dirty="0" smtClean="0"/>
          </a:p>
          <a:p>
            <a:r>
              <a:rPr lang="ru-RU" dirty="0" err="1" smtClean="0"/>
              <a:t>відображає</a:t>
            </a:r>
            <a:r>
              <a:rPr lang="ru-RU" dirty="0" smtClean="0"/>
              <a:t> </a:t>
            </a:r>
            <a:r>
              <a:rPr lang="ru-RU" dirty="0" err="1"/>
              <a:t>суб’єктивну</a:t>
            </a:r>
            <a:r>
              <a:rPr lang="ru-RU" dirty="0"/>
              <a:t> характеристику теплового стану </a:t>
            </a:r>
            <a:r>
              <a:rPr lang="ru-RU" dirty="0" err="1"/>
              <a:t>людини</a:t>
            </a:r>
            <a:r>
              <a:rPr lang="ru-RU" dirty="0"/>
              <a:t>. Метод </a:t>
            </a:r>
            <a:r>
              <a:rPr lang="ru-RU" dirty="0" err="1"/>
              <a:t>ґрунтується</a:t>
            </a:r>
            <a:r>
              <a:rPr lang="ru-RU" dirty="0"/>
              <a:t> на </a:t>
            </a:r>
            <a:r>
              <a:rPr lang="ru-RU" dirty="0" err="1"/>
              <a:t>опитуванні</a:t>
            </a:r>
            <a:r>
              <a:rPr lang="ru-RU" dirty="0"/>
              <a:t> </a:t>
            </a:r>
            <a:r>
              <a:rPr lang="ru-RU" dirty="0" err="1"/>
              <a:t>однорідної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людей,</a:t>
            </a:r>
          </a:p>
          <a:p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в </a:t>
            </a:r>
            <a:r>
              <a:rPr lang="ru-RU" dirty="0" err="1"/>
              <a:t>однакових</a:t>
            </a:r>
            <a:r>
              <a:rPr lang="ru-RU" dirty="0"/>
              <a:t> </a:t>
            </a:r>
            <a:r>
              <a:rPr lang="ru-RU" dirty="0" err="1"/>
              <a:t>мікрокліматичних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. </a:t>
            </a:r>
            <a:r>
              <a:rPr lang="ru-RU" dirty="0" err="1"/>
              <a:t>Використовують</a:t>
            </a:r>
            <a:r>
              <a:rPr lang="ru-RU" dirty="0"/>
              <a:t> 7 характеристик: </a:t>
            </a:r>
            <a:r>
              <a:rPr lang="ru-RU" dirty="0" err="1"/>
              <a:t>дуже</a:t>
            </a:r>
            <a:r>
              <a:rPr lang="ru-RU" dirty="0"/>
              <a:t> холодно, холодно, </a:t>
            </a:r>
            <a:r>
              <a:rPr lang="ru-RU" dirty="0" err="1"/>
              <a:t>прохолодно</a:t>
            </a:r>
            <a:r>
              <a:rPr lang="ru-RU" dirty="0"/>
              <a:t>, комфортно, тепло, жарко, </a:t>
            </a:r>
            <a:r>
              <a:rPr lang="ru-RU" dirty="0" err="1"/>
              <a:t>дуже</a:t>
            </a:r>
            <a:endParaRPr lang="ru-RU" dirty="0"/>
          </a:p>
          <a:p>
            <a:r>
              <a:rPr lang="ru-RU" dirty="0"/>
              <a:t>жарко. В </a:t>
            </a:r>
            <a:r>
              <a:rPr lang="ru-RU" dirty="0" err="1"/>
              <a:t>суб’єктивній</a:t>
            </a:r>
            <a:r>
              <a:rPr lang="ru-RU" dirty="0"/>
              <a:t> </a:t>
            </a:r>
            <a:r>
              <a:rPr lang="ru-RU" dirty="0" err="1"/>
              <a:t>оцінці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ru-RU" dirty="0" err="1"/>
              <a:t>додаткові</a:t>
            </a:r>
            <a:r>
              <a:rPr lang="ru-RU" dirty="0"/>
              <a:t> характеристики: душно, </a:t>
            </a:r>
            <a:r>
              <a:rPr lang="ru-RU" dirty="0" err="1"/>
              <a:t>волого</a:t>
            </a:r>
            <a:r>
              <a:rPr lang="ru-RU" dirty="0"/>
              <a:t>, </a:t>
            </a:r>
            <a:r>
              <a:rPr lang="ru-RU" dirty="0" err="1"/>
              <a:t>вітряно</a:t>
            </a:r>
            <a:r>
              <a:rPr lang="ru-RU" dirty="0"/>
              <a:t>.</a:t>
            </a:r>
          </a:p>
          <a:p>
            <a:r>
              <a:rPr lang="ru-RU" b="1" i="1" u="sng" dirty="0"/>
              <a:t>Метод </a:t>
            </a:r>
            <a:r>
              <a:rPr lang="ru-RU" b="1" i="1" u="sng" dirty="0" err="1"/>
              <a:t>ефективних</a:t>
            </a:r>
            <a:r>
              <a:rPr lang="ru-RU" b="1" i="1" u="sng" dirty="0"/>
              <a:t> температур </a:t>
            </a:r>
            <a:r>
              <a:rPr lang="ru-RU" dirty="0" err="1"/>
              <a:t>передбачає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номограм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ефективних</a:t>
            </a:r>
            <a:r>
              <a:rPr lang="ru-RU" dirty="0"/>
              <a:t> температур. </a:t>
            </a:r>
            <a:r>
              <a:rPr lang="ru-RU" dirty="0" err="1"/>
              <a:t>Ефективна</a:t>
            </a:r>
            <a:r>
              <a:rPr lang="ru-RU" dirty="0"/>
              <a:t> температура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показник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тепла,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зазнає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за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поєднань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та </a:t>
            </a:r>
            <a:r>
              <a:rPr lang="ru-RU" dirty="0" err="1"/>
              <a:t>вологості</a:t>
            </a:r>
            <a:r>
              <a:rPr lang="ru-RU" dirty="0"/>
              <a:t>. В основу </a:t>
            </a:r>
            <a:r>
              <a:rPr lang="ru-RU" dirty="0" err="1"/>
              <a:t>його</a:t>
            </a:r>
            <a:r>
              <a:rPr lang="ru-RU" dirty="0"/>
              <a:t> для </a:t>
            </a:r>
            <a:r>
              <a:rPr lang="ru-RU" dirty="0" err="1"/>
              <a:t>порівняння</a:t>
            </a:r>
            <a:r>
              <a:rPr lang="ru-RU" dirty="0"/>
              <a:t> теплового </a:t>
            </a:r>
            <a:r>
              <a:rPr lang="ru-RU" dirty="0" err="1"/>
              <a:t>ефекту</a:t>
            </a:r>
            <a:r>
              <a:rPr lang="ru-RU" dirty="0"/>
              <a:t> </a:t>
            </a:r>
            <a:r>
              <a:rPr lang="ru-RU" dirty="0" err="1"/>
              <a:t>умовно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</a:t>
            </a:r>
            <a:r>
              <a:rPr lang="ru-RU" dirty="0" err="1"/>
              <a:t>насичене</a:t>
            </a:r>
            <a:r>
              <a:rPr lang="ru-RU" dirty="0"/>
              <a:t> </a:t>
            </a:r>
            <a:r>
              <a:rPr lang="ru-RU" dirty="0" err="1"/>
              <a:t>вологою</a:t>
            </a:r>
            <a:r>
              <a:rPr lang="ru-RU" dirty="0"/>
              <a:t> </a:t>
            </a:r>
            <a:r>
              <a:rPr lang="ru-RU" dirty="0" smtClean="0"/>
              <a:t>та </a:t>
            </a:r>
            <a:r>
              <a:rPr lang="ru-RU" dirty="0" err="1" smtClean="0"/>
              <a:t>нерухоме</a:t>
            </a:r>
            <a:r>
              <a:rPr lang="ru-RU" dirty="0" smtClean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визначеної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. </a:t>
            </a:r>
            <a:r>
              <a:rPr lang="ru-RU" dirty="0" err="1"/>
              <a:t>Звідси</a:t>
            </a:r>
            <a:r>
              <a:rPr lang="ru-RU" dirty="0"/>
              <a:t> градус </a:t>
            </a:r>
            <a:r>
              <a:rPr lang="ru-RU" dirty="0" err="1"/>
              <a:t>ефективної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endParaRPr lang="ru-RU" dirty="0"/>
          </a:p>
          <a:p>
            <a:r>
              <a:rPr lang="ru-RU" dirty="0" err="1"/>
              <a:t>виражають</a:t>
            </a:r>
            <a:r>
              <a:rPr lang="ru-RU" dirty="0"/>
              <a:t> температурою, яку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нерухоме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й </a:t>
            </a:r>
            <a:r>
              <a:rPr lang="ru-RU" dirty="0" err="1"/>
              <a:t>насичене</a:t>
            </a:r>
            <a:r>
              <a:rPr lang="ru-RU" dirty="0"/>
              <a:t> до 100% </a:t>
            </a:r>
            <a:r>
              <a:rPr lang="ru-RU" dirty="0" err="1" smtClean="0"/>
              <a:t>відносної</a:t>
            </a:r>
            <a:r>
              <a:rPr lang="ru-RU" dirty="0" smtClean="0"/>
              <a:t> </a:t>
            </a:r>
            <a:r>
              <a:rPr lang="ru-RU" dirty="0" err="1" smtClean="0"/>
              <a:t>вологості</a:t>
            </a:r>
            <a:r>
              <a:rPr lang="ru-RU" dirty="0" smtClean="0"/>
              <a:t> </a:t>
            </a:r>
            <a:r>
              <a:rPr lang="ru-RU" dirty="0" err="1"/>
              <a:t>повітря</a:t>
            </a:r>
            <a:r>
              <a:rPr lang="ru-RU" dirty="0"/>
              <a:t>, яке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даний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.</a:t>
            </a:r>
          </a:p>
          <a:p>
            <a:r>
              <a:rPr lang="ru-RU" b="1" dirty="0" err="1"/>
              <a:t>Виділяють</a:t>
            </a:r>
            <a:r>
              <a:rPr lang="ru-RU" b="1" dirty="0"/>
              <a:t> зону комфорту </a:t>
            </a:r>
            <a:r>
              <a:rPr lang="ru-RU" dirty="0"/>
              <a:t>– не </a:t>
            </a:r>
            <a:r>
              <a:rPr lang="ru-RU" dirty="0" err="1"/>
              <a:t>менше</a:t>
            </a:r>
            <a:r>
              <a:rPr lang="ru-RU" dirty="0"/>
              <a:t> 50% людей </a:t>
            </a:r>
            <a:r>
              <a:rPr lang="ru-RU" dirty="0" err="1"/>
              <a:t>почувають</a:t>
            </a:r>
            <a:r>
              <a:rPr lang="ru-RU" dirty="0"/>
              <a:t> себе комфортно, та </a:t>
            </a:r>
            <a:r>
              <a:rPr lang="ru-RU" b="1" i="1" dirty="0" err="1"/>
              <a:t>лінію</a:t>
            </a:r>
            <a:r>
              <a:rPr lang="ru-RU" b="1" i="1" dirty="0"/>
              <a:t> комфорту </a:t>
            </a:r>
            <a:r>
              <a:rPr lang="ru-RU" dirty="0"/>
              <a:t>– добре себе </a:t>
            </a:r>
            <a:r>
              <a:rPr lang="ru-RU" dirty="0" err="1"/>
              <a:t>почувають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95% людей.</a:t>
            </a:r>
          </a:p>
          <a:p>
            <a:r>
              <a:rPr lang="ru-RU" b="1" i="1" dirty="0"/>
              <a:t>Метод </a:t>
            </a:r>
            <a:r>
              <a:rPr lang="ru-RU" b="1" i="1" dirty="0" err="1"/>
              <a:t>еквівалентно-ефективних</a:t>
            </a:r>
            <a:r>
              <a:rPr lang="ru-RU" b="1" i="1" dirty="0"/>
              <a:t> температур</a:t>
            </a:r>
            <a:r>
              <a:rPr lang="ru-RU" dirty="0"/>
              <a:t>. Як і в </a:t>
            </a:r>
            <a:r>
              <a:rPr lang="ru-RU" dirty="0" err="1"/>
              <a:t>попередньому</a:t>
            </a:r>
            <a:r>
              <a:rPr lang="ru-RU" dirty="0"/>
              <a:t> </a:t>
            </a:r>
            <a:r>
              <a:rPr lang="ru-RU" dirty="0" err="1"/>
              <a:t>методі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номограми</a:t>
            </a:r>
            <a:r>
              <a:rPr lang="ru-RU" dirty="0"/>
              <a:t> для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еквівалентно-ефективних</a:t>
            </a:r>
            <a:r>
              <a:rPr lang="ru-RU" dirty="0"/>
              <a:t> температур. </a:t>
            </a:r>
            <a:r>
              <a:rPr lang="ru-RU" dirty="0" err="1"/>
              <a:t>Еквівалентно-ефективна</a:t>
            </a:r>
            <a:r>
              <a:rPr lang="ru-RU" dirty="0"/>
              <a:t> температура – </a:t>
            </a:r>
            <a:r>
              <a:rPr lang="ru-RU" dirty="0" err="1"/>
              <a:t>показник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враховує</a:t>
            </a:r>
            <a:r>
              <a:rPr lang="ru-RU" dirty="0"/>
              <a:t> </a:t>
            </a:r>
            <a:r>
              <a:rPr lang="ru-RU" dirty="0" err="1" smtClean="0"/>
              <a:t>вплив</a:t>
            </a:r>
            <a:r>
              <a:rPr lang="ru-RU" dirty="0" smtClean="0"/>
              <a:t> на </a:t>
            </a:r>
            <a:r>
              <a:rPr lang="ru-RU" dirty="0" err="1"/>
              <a:t>теплорегуляцію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–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, </a:t>
            </a:r>
            <a:r>
              <a:rPr lang="ru-RU" dirty="0" err="1" smtClean="0"/>
              <a:t>швидкості</a:t>
            </a:r>
            <a:r>
              <a:rPr lang="ru-RU" dirty="0" smtClean="0"/>
              <a:t> </a:t>
            </a:r>
            <a:r>
              <a:rPr lang="ru-RU" dirty="0" err="1" smtClean="0"/>
              <a:t>руху</a:t>
            </a:r>
            <a:r>
              <a:rPr lang="ru-RU" dirty="0" smtClean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20303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5764" y="103032"/>
            <a:ext cx="9504608" cy="675496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i="1" dirty="0"/>
              <a:t>Метод </a:t>
            </a:r>
            <a:r>
              <a:rPr lang="ru-RU" b="1" i="1" dirty="0" err="1"/>
              <a:t>результуючих</a:t>
            </a:r>
            <a:r>
              <a:rPr lang="ru-RU" b="1" i="1" dirty="0"/>
              <a:t> температур</a:t>
            </a:r>
            <a:r>
              <a:rPr lang="ru-RU" dirty="0"/>
              <a:t>. Метод </a:t>
            </a:r>
            <a:r>
              <a:rPr lang="ru-RU" dirty="0" err="1"/>
              <a:t>результуючих</a:t>
            </a:r>
            <a:r>
              <a:rPr lang="ru-RU" dirty="0"/>
              <a:t> температур </a:t>
            </a:r>
            <a:r>
              <a:rPr lang="ru-RU" dirty="0" err="1"/>
              <a:t>враховує</a:t>
            </a:r>
            <a:r>
              <a:rPr lang="ru-RU" dirty="0"/>
              <a:t> </a:t>
            </a:r>
            <a:r>
              <a:rPr lang="ru-RU" dirty="0" err="1"/>
              <a:t>комплексну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,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</a:p>
          <a:p>
            <a:pPr algn="just"/>
            <a:r>
              <a:rPr lang="ru-RU" dirty="0"/>
              <a:t>та </a:t>
            </a:r>
            <a:r>
              <a:rPr lang="ru-RU" dirty="0" err="1"/>
              <a:t>променистого</a:t>
            </a:r>
            <a:r>
              <a:rPr lang="ru-RU" dirty="0"/>
              <a:t> тепла (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) – </a:t>
            </a:r>
            <a:r>
              <a:rPr lang="ru-RU" dirty="0" err="1"/>
              <a:t>радіаційну</a:t>
            </a:r>
            <a:r>
              <a:rPr lang="ru-RU" dirty="0"/>
              <a:t> температуру </a:t>
            </a:r>
            <a:r>
              <a:rPr lang="ru-RU" dirty="0" err="1"/>
              <a:t>визначають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кульового</a:t>
            </a:r>
            <a:r>
              <a:rPr lang="ru-RU" dirty="0"/>
              <a:t> термометра.</a:t>
            </a:r>
          </a:p>
          <a:p>
            <a:pPr algn="just"/>
            <a:r>
              <a:rPr lang="ru-RU" b="1" i="1" dirty="0" err="1"/>
              <a:t>Результуюча</a:t>
            </a:r>
            <a:r>
              <a:rPr lang="ru-RU" b="1" i="1" dirty="0"/>
              <a:t> температура </a:t>
            </a:r>
            <a:r>
              <a:rPr lang="ru-RU" dirty="0"/>
              <a:t>– температура, яка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ж </a:t>
            </a:r>
            <a:r>
              <a:rPr lang="ru-RU" dirty="0" err="1"/>
              <a:t>тепловідчуття</a:t>
            </a:r>
            <a:r>
              <a:rPr lang="ru-RU" dirty="0"/>
              <a:t>, як і в </a:t>
            </a:r>
            <a:r>
              <a:rPr lang="ru-RU" dirty="0" err="1"/>
              <a:t>приміщенні</a:t>
            </a:r>
            <a:r>
              <a:rPr lang="ru-RU" dirty="0"/>
              <a:t>, де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насичене</a:t>
            </a:r>
            <a:r>
              <a:rPr lang="ru-RU" dirty="0"/>
              <a:t> </a:t>
            </a:r>
            <a:r>
              <a:rPr lang="ru-RU" dirty="0" err="1"/>
              <a:t>вологою</a:t>
            </a:r>
            <a:r>
              <a:rPr lang="ru-RU" dirty="0"/>
              <a:t>, </a:t>
            </a:r>
            <a:r>
              <a:rPr lang="ru-RU" dirty="0" err="1"/>
              <a:t>перебуває</a:t>
            </a:r>
            <a:r>
              <a:rPr lang="ru-RU" dirty="0"/>
              <a:t> у </a:t>
            </a:r>
            <a:r>
              <a:rPr lang="ru-RU" dirty="0" err="1"/>
              <a:t>спокої</a:t>
            </a:r>
            <a:r>
              <a:rPr lang="ru-RU" dirty="0"/>
              <a:t>, а</a:t>
            </a:r>
          </a:p>
          <a:p>
            <a:pPr algn="just"/>
            <a:r>
              <a:rPr lang="ru-RU" dirty="0" err="1"/>
              <a:t>середня</a:t>
            </a:r>
            <a:r>
              <a:rPr lang="ru-RU" dirty="0"/>
              <a:t> температура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поверхонь</a:t>
            </a:r>
            <a:r>
              <a:rPr lang="ru-RU" dirty="0"/>
              <a:t> </a:t>
            </a:r>
            <a:r>
              <a:rPr lang="ru-RU" dirty="0" err="1"/>
              <a:t>стін</a:t>
            </a:r>
            <a:r>
              <a:rPr lang="ru-RU" dirty="0"/>
              <a:t> </a:t>
            </a:r>
            <a:r>
              <a:rPr lang="ru-RU" dirty="0" err="1"/>
              <a:t>дорівнює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ефективних</a:t>
            </a:r>
            <a:r>
              <a:rPr lang="ru-RU" dirty="0"/>
              <a:t> температур </a:t>
            </a:r>
            <a:r>
              <a:rPr lang="ru-RU" dirty="0" err="1"/>
              <a:t>такі</a:t>
            </a:r>
            <a:r>
              <a:rPr lang="ru-RU" dirty="0"/>
              <a:t>: </a:t>
            </a:r>
            <a:r>
              <a:rPr lang="ru-RU" dirty="0" err="1"/>
              <a:t>зони</a:t>
            </a:r>
            <a:r>
              <a:rPr lang="ru-RU" dirty="0"/>
              <a:t> комфорту для </a:t>
            </a:r>
            <a:r>
              <a:rPr lang="ru-RU" dirty="0" err="1"/>
              <a:t>людського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17,2-21,2°С, </a:t>
            </a:r>
            <a:r>
              <a:rPr lang="ru-RU" dirty="0" err="1"/>
              <a:t>лінія</a:t>
            </a:r>
            <a:r>
              <a:rPr lang="ru-RU" dirty="0"/>
              <a:t> комфорту 18,1-18,9°С; </a:t>
            </a:r>
            <a:r>
              <a:rPr lang="ru-RU" dirty="0" err="1"/>
              <a:t>комфортне</a:t>
            </a:r>
            <a:r>
              <a:rPr lang="ru-RU" dirty="0"/>
              <a:t> </a:t>
            </a:r>
            <a:r>
              <a:rPr lang="ru-RU" dirty="0" err="1"/>
              <a:t>тепловідчуття</a:t>
            </a:r>
            <a:r>
              <a:rPr lang="ru-RU" dirty="0"/>
              <a:t> </a:t>
            </a:r>
            <a:r>
              <a:rPr lang="ru-RU" dirty="0" err="1"/>
              <a:t>працюючих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легкої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настає</a:t>
            </a:r>
            <a:r>
              <a:rPr lang="ru-RU" dirty="0"/>
              <a:t> при </a:t>
            </a:r>
            <a:r>
              <a:rPr lang="ru-RU" dirty="0" err="1"/>
              <a:t>результуючій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16-</a:t>
            </a:r>
          </a:p>
          <a:p>
            <a:pPr algn="just"/>
            <a:r>
              <a:rPr lang="ru-RU" dirty="0"/>
              <a:t>18°С, а при </a:t>
            </a:r>
            <a:r>
              <a:rPr lang="ru-RU" dirty="0" err="1"/>
              <a:t>виконанні</a:t>
            </a:r>
            <a:r>
              <a:rPr lang="ru-RU" dirty="0"/>
              <a:t> </a:t>
            </a:r>
            <a:r>
              <a:rPr lang="ru-RU" dirty="0" err="1"/>
              <a:t>важкої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10-13°С.</a:t>
            </a:r>
          </a:p>
          <a:p>
            <a:pPr algn="just"/>
            <a:r>
              <a:rPr lang="ru-RU" b="1" dirty="0"/>
              <a:t>До </a:t>
            </a:r>
            <a:r>
              <a:rPr lang="ru-RU" b="1" dirty="0" err="1"/>
              <a:t>об’єктивних</a:t>
            </a:r>
            <a:r>
              <a:rPr lang="ru-RU" b="1" dirty="0"/>
              <a:t> </a:t>
            </a:r>
            <a:r>
              <a:rPr lang="ru-RU" b="1" dirty="0" err="1"/>
              <a:t>методів</a:t>
            </a:r>
            <a:r>
              <a:rPr lang="ru-RU" b="1" dirty="0"/>
              <a:t> </a:t>
            </a:r>
            <a:r>
              <a:rPr lang="ru-RU" b="1" dirty="0" err="1"/>
              <a:t>належить</a:t>
            </a:r>
            <a:r>
              <a:rPr lang="ru-RU" dirty="0"/>
              <a:t> </a:t>
            </a:r>
            <a:r>
              <a:rPr lang="ru-RU" b="1" dirty="0" err="1"/>
              <a:t>факторний</a:t>
            </a:r>
            <a:r>
              <a:rPr lang="ru-RU" b="1" dirty="0"/>
              <a:t> метод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ґрунтується</a:t>
            </a:r>
            <a:r>
              <a:rPr lang="ru-RU" dirty="0"/>
              <a:t> на</a:t>
            </a:r>
          </a:p>
          <a:p>
            <a:pPr algn="just"/>
            <a:r>
              <a:rPr lang="ru-RU" dirty="0" err="1"/>
              <a:t>визначенні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,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радіаційної</a:t>
            </a:r>
            <a:endParaRPr lang="ru-RU" dirty="0"/>
          </a:p>
          <a:p>
            <a:pPr algn="just"/>
            <a:r>
              <a:rPr lang="ru-RU" dirty="0" err="1"/>
              <a:t>температури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приладів</a:t>
            </a:r>
            <a:r>
              <a:rPr lang="ru-RU" dirty="0"/>
              <a:t> та </a:t>
            </a:r>
            <a:r>
              <a:rPr lang="ru-RU" dirty="0" err="1"/>
              <a:t>порівняння</a:t>
            </a:r>
            <a:r>
              <a:rPr lang="ru-RU" dirty="0"/>
              <a:t> </a:t>
            </a:r>
            <a:r>
              <a:rPr lang="ru-RU" dirty="0" err="1"/>
              <a:t>отриманих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з </a:t>
            </a:r>
            <a:r>
              <a:rPr lang="ru-RU" dirty="0" err="1"/>
              <a:t>нормативними</a:t>
            </a:r>
            <a:r>
              <a:rPr lang="ru-RU" dirty="0"/>
              <a:t> </a:t>
            </a:r>
            <a:r>
              <a:rPr lang="ru-RU" dirty="0" err="1"/>
              <a:t>значеннями</a:t>
            </a:r>
            <a:r>
              <a:rPr lang="ru-RU" dirty="0"/>
              <a:t> і </a:t>
            </a:r>
            <a:r>
              <a:rPr lang="ru-RU" dirty="0" err="1"/>
              <a:t>робляться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Метод </a:t>
            </a:r>
            <a:r>
              <a:rPr lang="ru-RU" dirty="0" err="1"/>
              <a:t>кататермометрії</a:t>
            </a:r>
            <a:r>
              <a:rPr lang="ru-RU" dirty="0"/>
              <a:t>. Кататермометр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охолоджуючу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endParaRPr lang="ru-RU" dirty="0"/>
          </a:p>
          <a:p>
            <a:pPr algn="just"/>
            <a:r>
              <a:rPr lang="ru-RU" dirty="0" err="1"/>
              <a:t>повітря</a:t>
            </a:r>
            <a:r>
              <a:rPr lang="ru-RU" dirty="0"/>
              <a:t> (</a:t>
            </a:r>
            <a:r>
              <a:rPr lang="ru-RU" dirty="0" err="1"/>
              <a:t>порівняння</a:t>
            </a:r>
            <a:r>
              <a:rPr lang="ru-RU" dirty="0"/>
              <a:t> з </a:t>
            </a:r>
            <a:r>
              <a:rPr lang="ru-RU" dirty="0" err="1"/>
              <a:t>тілом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),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виявилось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кататермометр не </a:t>
            </a:r>
            <a:r>
              <a:rPr lang="ru-RU" dirty="0" err="1"/>
              <a:t>відтворює</a:t>
            </a:r>
            <a:r>
              <a:rPr lang="ru-RU" dirty="0"/>
              <a:t> умов </a:t>
            </a:r>
            <a:r>
              <a:rPr lang="ru-RU" dirty="0" err="1"/>
              <a:t>втрати</a:t>
            </a:r>
            <a:r>
              <a:rPr lang="ru-RU" dirty="0"/>
              <a:t> тепла з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і не </a:t>
            </a:r>
            <a:r>
              <a:rPr lang="ru-RU" dirty="0" err="1"/>
              <a:t>враховує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теплового</a:t>
            </a:r>
          </a:p>
          <a:p>
            <a:pPr algn="just"/>
            <a:r>
              <a:rPr lang="ru-RU" dirty="0" err="1"/>
              <a:t>випромінювання</a:t>
            </a:r>
            <a:r>
              <a:rPr lang="ru-RU" dirty="0"/>
              <a:t>, яке </a:t>
            </a:r>
            <a:r>
              <a:rPr lang="ru-RU" dirty="0" err="1"/>
              <a:t>істотно</a:t>
            </a:r>
            <a:r>
              <a:rPr lang="ru-RU" dirty="0"/>
              <a:t> </a:t>
            </a:r>
            <a:r>
              <a:rPr lang="ru-RU" dirty="0" err="1"/>
              <a:t>діє</a:t>
            </a:r>
            <a:r>
              <a:rPr lang="ru-RU" dirty="0"/>
              <a:t> на </a:t>
            </a:r>
            <a:r>
              <a:rPr lang="ru-RU" dirty="0" err="1"/>
              <a:t>тепловий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. </a:t>
            </a:r>
            <a:r>
              <a:rPr lang="ru-RU" dirty="0" err="1"/>
              <a:t>Оскільки</a:t>
            </a:r>
            <a:r>
              <a:rPr lang="ru-RU" dirty="0"/>
              <a:t>, при </a:t>
            </a:r>
            <a:r>
              <a:rPr lang="ru-RU" dirty="0" err="1"/>
              <a:t>визначенні</a:t>
            </a:r>
            <a:r>
              <a:rPr lang="ru-RU" dirty="0"/>
              <a:t> кататермометром </a:t>
            </a:r>
            <a:r>
              <a:rPr lang="ru-RU" dirty="0" err="1"/>
              <a:t>охолоджувальної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не </a:t>
            </a:r>
            <a:r>
              <a:rPr lang="ru-RU" dirty="0" err="1"/>
              <a:t>враховується</a:t>
            </a:r>
            <a:r>
              <a:rPr lang="ru-RU" dirty="0"/>
              <a:t> </a:t>
            </a:r>
            <a:r>
              <a:rPr lang="ru-RU" dirty="0" err="1"/>
              <a:t>реакція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показання</a:t>
            </a:r>
            <a:r>
              <a:rPr lang="ru-RU" dirty="0"/>
              <a:t> кататермометра </a:t>
            </a:r>
            <a:r>
              <a:rPr lang="ru-RU" dirty="0" err="1"/>
              <a:t>визнаються</a:t>
            </a:r>
            <a:r>
              <a:rPr lang="ru-RU" dirty="0"/>
              <a:t> </a:t>
            </a:r>
            <a:r>
              <a:rPr lang="ru-RU" dirty="0" err="1"/>
              <a:t>умовними</a:t>
            </a:r>
            <a:r>
              <a:rPr lang="ru-RU" dirty="0"/>
              <a:t> й </a:t>
            </a:r>
            <a:r>
              <a:rPr lang="ru-RU" dirty="0" smtClean="0"/>
              <a:t>ними </a:t>
            </a:r>
            <a:r>
              <a:rPr lang="ru-RU" dirty="0" err="1" smtClean="0"/>
              <a:t>користуються</a:t>
            </a:r>
            <a:r>
              <a:rPr lang="ru-RU" dirty="0" smtClean="0"/>
              <a:t> </a:t>
            </a:r>
            <a:r>
              <a:rPr lang="ru-RU" dirty="0" err="1"/>
              <a:t>лише</a:t>
            </a:r>
            <a:r>
              <a:rPr lang="ru-RU" dirty="0"/>
              <a:t> як </a:t>
            </a:r>
            <a:r>
              <a:rPr lang="ru-RU" dirty="0" err="1"/>
              <a:t>орієнтовними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7436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0614" y="417302"/>
            <a:ext cx="8852117" cy="6440698"/>
          </a:xfrm>
        </p:spPr>
        <p:txBody>
          <a:bodyPr>
            <a:normAutofit/>
          </a:bodyPr>
          <a:lstStyle/>
          <a:p>
            <a:r>
              <a:rPr lang="ru-RU" b="1" i="1" dirty="0"/>
              <a:t>Кататермометр </a:t>
            </a:r>
            <a:r>
              <a:rPr lang="ru-RU" dirty="0" err="1"/>
              <a:t>показує</a:t>
            </a:r>
            <a:r>
              <a:rPr lang="ru-RU" dirty="0"/>
              <a:t> </a:t>
            </a:r>
            <a:r>
              <a:rPr lang="ru-RU" dirty="0" err="1"/>
              <a:t>втрату</a:t>
            </a:r>
            <a:r>
              <a:rPr lang="ru-RU" dirty="0"/>
              <a:t> тепла (</a:t>
            </a:r>
            <a:r>
              <a:rPr lang="ru-RU" dirty="0" err="1"/>
              <a:t>мкал</a:t>
            </a:r>
            <a:r>
              <a:rPr lang="ru-RU" dirty="0"/>
              <a:t>/с) з 1 </a:t>
            </a:r>
            <a:r>
              <a:rPr lang="ru-RU" dirty="0" smtClean="0"/>
              <a:t>см2 </a:t>
            </a:r>
            <a:r>
              <a:rPr lang="ru-RU" dirty="0" err="1" smtClean="0"/>
              <a:t>приладу</a:t>
            </a:r>
            <a:r>
              <a:rPr lang="ru-RU" dirty="0"/>
              <a:t>. </a:t>
            </a:r>
            <a:r>
              <a:rPr lang="ru-RU" dirty="0" err="1" smtClean="0"/>
              <a:t>Самопочуття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тепла, і тому </a:t>
            </a:r>
            <a:r>
              <a:rPr lang="ru-RU" dirty="0" err="1"/>
              <a:t>приємного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вона </a:t>
            </a:r>
            <a:r>
              <a:rPr lang="ru-RU" dirty="0" err="1"/>
              <a:t>зазнає</a:t>
            </a:r>
            <a:r>
              <a:rPr lang="ru-RU" dirty="0"/>
              <a:t> </a:t>
            </a:r>
            <a:r>
              <a:rPr lang="ru-RU" dirty="0" smtClean="0"/>
              <a:t>при </a:t>
            </a:r>
            <a:r>
              <a:rPr lang="ru-RU" dirty="0" err="1" smtClean="0"/>
              <a:t>втраті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одиницю</a:t>
            </a:r>
            <a:r>
              <a:rPr lang="ru-RU" dirty="0"/>
              <a:t> часу </a:t>
            </a:r>
            <a:r>
              <a:rPr lang="ru-RU" dirty="0" err="1"/>
              <a:t>еквівалентної</a:t>
            </a:r>
            <a:r>
              <a:rPr lang="ru-RU" dirty="0"/>
              <a:t> </a:t>
            </a:r>
            <a:r>
              <a:rPr lang="ru-RU" dirty="0" err="1"/>
              <a:t>виробленої</a:t>
            </a:r>
            <a:r>
              <a:rPr lang="ru-RU" dirty="0"/>
              <a:t> </a:t>
            </a:r>
            <a:r>
              <a:rPr lang="ru-RU" dirty="0" err="1"/>
              <a:t>організмом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тепла. </a:t>
            </a:r>
            <a:r>
              <a:rPr lang="ru-RU" dirty="0" err="1"/>
              <a:t>Одягнена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втрачає</a:t>
            </a:r>
            <a:r>
              <a:rPr lang="ru-RU" dirty="0"/>
              <a:t> </a:t>
            </a:r>
            <a:r>
              <a:rPr lang="ru-RU" dirty="0" err="1"/>
              <a:t>звичайно</a:t>
            </a:r>
            <a:r>
              <a:rPr lang="ru-RU" dirty="0"/>
              <a:t> за 1 с з 1 </a:t>
            </a:r>
            <a:r>
              <a:rPr lang="ru-RU" dirty="0" smtClean="0"/>
              <a:t>м2 </a:t>
            </a:r>
            <a:r>
              <a:rPr lang="ru-RU" dirty="0" err="1" smtClean="0"/>
              <a:t>поверхні</a:t>
            </a:r>
            <a:r>
              <a:rPr lang="ru-RU" dirty="0" smtClean="0"/>
              <a:t> </a:t>
            </a:r>
            <a:r>
              <a:rPr lang="ru-RU" dirty="0" err="1"/>
              <a:t>свого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1,2-1,4 </a:t>
            </a:r>
            <a:r>
              <a:rPr lang="ru-RU" dirty="0" err="1"/>
              <a:t>мкал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охолоджуючій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дорівнює</a:t>
            </a:r>
            <a:r>
              <a:rPr lang="ru-RU" dirty="0"/>
              <a:t> 5,5-7,4 </a:t>
            </a:r>
            <a:r>
              <a:rPr lang="ru-RU" dirty="0" err="1"/>
              <a:t>мкал</a:t>
            </a:r>
            <a:r>
              <a:rPr lang="ru-RU" dirty="0"/>
              <a:t>/с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smtClean="0"/>
              <a:t>см2,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найкраще</a:t>
            </a:r>
            <a:r>
              <a:rPr lang="ru-RU" dirty="0"/>
              <a:t> </a:t>
            </a:r>
            <a:r>
              <a:rPr lang="ru-RU" dirty="0" err="1"/>
              <a:t>самопочуття</a:t>
            </a:r>
            <a:r>
              <a:rPr lang="ru-RU" dirty="0"/>
              <a:t> в </a:t>
            </a:r>
            <a:r>
              <a:rPr lang="ru-RU" dirty="0" err="1"/>
              <a:t>приміщеннях</a:t>
            </a:r>
            <a:r>
              <a:rPr lang="ru-RU" dirty="0"/>
              <a:t> для людей сидячих </a:t>
            </a:r>
            <a:r>
              <a:rPr lang="ru-RU" dirty="0" err="1"/>
              <a:t>професій</a:t>
            </a:r>
            <a:r>
              <a:rPr lang="ru-RU" dirty="0"/>
              <a:t>.</a:t>
            </a:r>
          </a:p>
          <a:p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/>
              <a:t>охолодження</a:t>
            </a:r>
            <a:r>
              <a:rPr lang="ru-RU" dirty="0"/>
              <a:t> кататермометру </a:t>
            </a:r>
            <a:r>
              <a:rPr lang="ru-RU" dirty="0" err="1"/>
              <a:t>більше</a:t>
            </a:r>
            <a:r>
              <a:rPr lang="ru-RU" dirty="0"/>
              <a:t> 7,0,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відчуває</a:t>
            </a:r>
            <a:r>
              <a:rPr lang="ru-RU" dirty="0"/>
              <a:t> холод,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smtClean="0"/>
              <a:t>ж </a:t>
            </a:r>
            <a:r>
              <a:rPr lang="ru-RU" dirty="0" err="1" smtClean="0"/>
              <a:t>воно</a:t>
            </a:r>
            <a:r>
              <a:rPr lang="ru-RU" dirty="0" smtClean="0"/>
              <a:t> </a:t>
            </a:r>
            <a:r>
              <a:rPr lang="ru-RU" dirty="0" err="1"/>
              <a:t>менше</a:t>
            </a:r>
            <a:r>
              <a:rPr lang="ru-RU" dirty="0"/>
              <a:t> 5,5 то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зазнаватиме</a:t>
            </a:r>
            <a:r>
              <a:rPr lang="ru-RU" dirty="0"/>
              <a:t> </a:t>
            </a:r>
            <a:r>
              <a:rPr lang="ru-RU" dirty="0" err="1" smtClean="0"/>
              <a:t>відчуття</a:t>
            </a:r>
            <a:r>
              <a:rPr lang="ru-RU" dirty="0" smtClean="0"/>
              <a:t> </a:t>
            </a:r>
            <a:r>
              <a:rPr lang="ru-RU" dirty="0" err="1" smtClean="0"/>
              <a:t>ядухи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58741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5002" y="0"/>
            <a:ext cx="9839459" cy="55507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r>
              <a:rPr lang="ru-RU" b="1" i="1" dirty="0"/>
              <a:t> </a:t>
            </a:r>
            <a:r>
              <a:rPr lang="ru-RU" b="1" i="1" dirty="0" smtClean="0"/>
              <a:t>     Метод </a:t>
            </a:r>
            <a:r>
              <a:rPr lang="ru-RU" b="1" i="1" dirty="0" err="1"/>
              <a:t>фрігометрії</a:t>
            </a:r>
            <a:r>
              <a:rPr lang="ru-RU" b="1" i="1" dirty="0"/>
              <a:t> </a:t>
            </a:r>
            <a:r>
              <a:rPr lang="ru-RU" dirty="0" err="1"/>
              <a:t>враховує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: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,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. </a:t>
            </a:r>
            <a:r>
              <a:rPr lang="ru-RU" dirty="0" smtClean="0"/>
              <a:t> Для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використовується</a:t>
            </a:r>
            <a:r>
              <a:rPr lang="ru-RU" dirty="0"/>
              <a:t> </a:t>
            </a:r>
            <a:r>
              <a:rPr lang="ru-RU" dirty="0" err="1"/>
              <a:t>прилад</a:t>
            </a:r>
            <a:r>
              <a:rPr lang="ru-RU" dirty="0"/>
              <a:t> </a:t>
            </a:r>
            <a:r>
              <a:rPr lang="ru-RU" dirty="0" err="1"/>
              <a:t>Шахбазяна</a:t>
            </a:r>
            <a:r>
              <a:rPr lang="ru-RU" dirty="0"/>
              <a:t>–Ермана,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реєструє</a:t>
            </a:r>
            <a:r>
              <a:rPr lang="ru-RU" dirty="0"/>
              <a:t> </a:t>
            </a:r>
            <a:r>
              <a:rPr lang="ru-RU" dirty="0" err="1"/>
              <a:t>охолоджуючу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r>
              <a:rPr lang="ru-RU" b="1" dirty="0" err="1"/>
              <a:t>Розрахунковий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метод теплового балансу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оцінку</a:t>
            </a:r>
            <a:r>
              <a:rPr lang="ru-RU" dirty="0"/>
              <a:t> </a:t>
            </a:r>
            <a:r>
              <a:rPr lang="ru-RU" dirty="0" err="1"/>
              <a:t>теплообміну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шляхом </a:t>
            </a:r>
            <a:r>
              <a:rPr lang="ru-RU" dirty="0" err="1"/>
              <a:t>порівняння</a:t>
            </a:r>
            <a:r>
              <a:rPr lang="ru-RU" dirty="0"/>
              <a:t> </a:t>
            </a:r>
            <a:r>
              <a:rPr lang="ru-RU" dirty="0" err="1"/>
              <a:t>величини</a:t>
            </a:r>
            <a:r>
              <a:rPr lang="ru-RU" dirty="0"/>
              <a:t> </a:t>
            </a:r>
            <a:r>
              <a:rPr lang="ru-RU" dirty="0" err="1"/>
              <a:t>теплоутворення</a:t>
            </a:r>
            <a:r>
              <a:rPr lang="ru-RU" dirty="0"/>
              <a:t> при </a:t>
            </a:r>
            <a:r>
              <a:rPr lang="ru-RU" dirty="0" err="1"/>
              <a:t>виконанні</a:t>
            </a:r>
            <a:r>
              <a:rPr lang="ru-RU" dirty="0"/>
              <a:t> </a:t>
            </a:r>
            <a:r>
              <a:rPr lang="ru-RU" dirty="0" err="1"/>
              <a:t>тієї</a:t>
            </a:r>
            <a:r>
              <a:rPr lang="ru-RU" dirty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іншої</a:t>
            </a:r>
            <a:r>
              <a:rPr lang="ru-RU" dirty="0" smtClean="0"/>
              <a:t> </a:t>
            </a:r>
            <a:r>
              <a:rPr lang="ru-RU" dirty="0" err="1"/>
              <a:t>роботи</a:t>
            </a:r>
            <a:r>
              <a:rPr lang="ru-RU" dirty="0"/>
              <a:t> і </a:t>
            </a:r>
            <a:r>
              <a:rPr lang="ru-RU" dirty="0" err="1"/>
              <a:t>тепловтрати</a:t>
            </a:r>
            <a:r>
              <a:rPr lang="ru-RU" dirty="0"/>
              <a:t>, яка </a:t>
            </a:r>
            <a:r>
              <a:rPr lang="ru-RU" dirty="0" err="1"/>
              <a:t>визначається</a:t>
            </a:r>
            <a:r>
              <a:rPr lang="ru-RU" dirty="0"/>
              <a:t> шляхом </a:t>
            </a:r>
            <a:r>
              <a:rPr lang="ru-RU" dirty="0" err="1"/>
              <a:t>розрахунку</a:t>
            </a:r>
            <a:r>
              <a:rPr lang="ru-RU" dirty="0"/>
              <a:t> тепла,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виділяється</a:t>
            </a:r>
            <a:r>
              <a:rPr lang="ru-RU" dirty="0"/>
              <a:t> </a:t>
            </a:r>
            <a:r>
              <a:rPr lang="ru-RU" dirty="0" err="1"/>
              <a:t>людиною</a:t>
            </a:r>
            <a:r>
              <a:rPr lang="ru-RU" dirty="0"/>
              <a:t> </a:t>
            </a:r>
            <a:r>
              <a:rPr lang="ru-RU" dirty="0" err="1"/>
              <a:t>випромінюванням</a:t>
            </a:r>
            <a:r>
              <a:rPr lang="ru-RU" dirty="0"/>
              <a:t>, </a:t>
            </a:r>
            <a:r>
              <a:rPr lang="ru-RU" dirty="0" err="1"/>
              <a:t>проведенням</a:t>
            </a:r>
            <a:r>
              <a:rPr lang="ru-RU" dirty="0"/>
              <a:t>, </a:t>
            </a:r>
            <a:r>
              <a:rPr lang="ru-RU" dirty="0" err="1"/>
              <a:t>випаровуванням</a:t>
            </a:r>
            <a:r>
              <a:rPr lang="ru-RU" dirty="0"/>
              <a:t> </a:t>
            </a:r>
            <a:r>
              <a:rPr lang="ru-RU" dirty="0" err="1"/>
              <a:t>вологи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4156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431887" cy="6858000"/>
          </a:xfrm>
        </p:spPr>
        <p:txBody>
          <a:bodyPr>
            <a:normAutofit fontScale="92500"/>
          </a:bodyPr>
          <a:lstStyle/>
          <a:p>
            <a:r>
              <a:rPr lang="ru-RU" b="1" i="1" dirty="0"/>
              <a:t>За </a:t>
            </a:r>
            <a:r>
              <a:rPr lang="ru-RU" b="1" i="1" dirty="0" err="1"/>
              <a:t>допомогою</a:t>
            </a:r>
            <a:r>
              <a:rPr lang="ru-RU" b="1" i="1" dirty="0"/>
              <a:t> методу </a:t>
            </a:r>
            <a:r>
              <a:rPr lang="ru-RU" b="1" i="1" dirty="0" err="1"/>
              <a:t>визначення</a:t>
            </a:r>
            <a:r>
              <a:rPr lang="ru-RU" b="1" i="1" dirty="0"/>
              <a:t> </a:t>
            </a:r>
            <a:r>
              <a:rPr lang="ru-RU" b="1" i="1" dirty="0" err="1"/>
              <a:t>клініко-фізіологічних</a:t>
            </a:r>
            <a:r>
              <a:rPr lang="ru-RU" b="1" i="1" dirty="0"/>
              <a:t> </a:t>
            </a:r>
            <a:r>
              <a:rPr lang="ru-RU" b="1" i="1" dirty="0" err="1"/>
              <a:t>реакцій</a:t>
            </a:r>
            <a:r>
              <a:rPr lang="ru-RU" b="1" i="1" dirty="0"/>
              <a:t> </a:t>
            </a:r>
            <a:r>
              <a:rPr lang="ru-RU" b="1" i="1" dirty="0" err="1"/>
              <a:t>здійснюється</a:t>
            </a:r>
            <a:r>
              <a:rPr lang="ru-RU" b="1" i="1" dirty="0"/>
              <a:t> </a:t>
            </a:r>
            <a:r>
              <a:rPr lang="ru-RU" b="1" i="1" dirty="0" err="1"/>
              <a:t>оцінка</a:t>
            </a:r>
            <a:r>
              <a:rPr lang="ru-RU" b="1" i="1" dirty="0"/>
              <a:t> </a:t>
            </a:r>
            <a:r>
              <a:rPr lang="ru-RU" b="1" i="1" dirty="0" err="1"/>
              <a:t>функціонального</a:t>
            </a:r>
            <a:r>
              <a:rPr lang="ru-RU" b="1" i="1" dirty="0"/>
              <a:t> стану </a:t>
            </a:r>
            <a:r>
              <a:rPr lang="ru-RU" b="1" i="1" dirty="0" err="1"/>
              <a:t>організму</a:t>
            </a:r>
            <a:r>
              <a:rPr lang="ru-RU" b="1" i="1" dirty="0"/>
              <a:t> на </a:t>
            </a:r>
            <a:r>
              <a:rPr lang="ru-RU" b="1" i="1" dirty="0" err="1"/>
              <a:t>основі</a:t>
            </a:r>
            <a:r>
              <a:rPr lang="ru-RU" b="1" i="1" dirty="0"/>
              <a:t> таких </a:t>
            </a:r>
            <a:r>
              <a:rPr lang="ru-RU" b="1" i="1" dirty="0" err="1"/>
              <a:t>показників</a:t>
            </a:r>
            <a:r>
              <a:rPr lang="ru-RU" dirty="0"/>
              <a:t>:</a:t>
            </a:r>
          </a:p>
          <a:p>
            <a:r>
              <a:rPr lang="ru-RU" dirty="0"/>
              <a:t>1) Температура </a:t>
            </a:r>
            <a:r>
              <a:rPr lang="ru-RU" dirty="0" err="1"/>
              <a:t>шкіри</a:t>
            </a:r>
            <a:r>
              <a:rPr lang="ru-RU" dirty="0"/>
              <a:t> на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ділянках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(</a:t>
            </a:r>
            <a:r>
              <a:rPr lang="ru-RU" dirty="0" err="1"/>
              <a:t>тил</a:t>
            </a:r>
            <a:r>
              <a:rPr lang="ru-RU" dirty="0"/>
              <a:t> </a:t>
            </a:r>
            <a:r>
              <a:rPr lang="ru-RU" dirty="0" err="1"/>
              <a:t>кисті</a:t>
            </a:r>
            <a:r>
              <a:rPr lang="ru-RU" dirty="0"/>
              <a:t>, </a:t>
            </a:r>
            <a:r>
              <a:rPr lang="ru-RU" dirty="0" err="1"/>
              <a:t>грудини</a:t>
            </a:r>
            <a:r>
              <a:rPr lang="ru-RU" dirty="0"/>
              <a:t>, </a:t>
            </a:r>
            <a:r>
              <a:rPr lang="ru-RU" dirty="0" err="1"/>
              <a:t>тил</a:t>
            </a:r>
            <a:r>
              <a:rPr lang="ru-RU" dirty="0"/>
              <a:t> стопи,</a:t>
            </a:r>
          </a:p>
          <a:p>
            <a:r>
              <a:rPr lang="ru-RU" dirty="0"/>
              <a:t>лоб), </a:t>
            </a:r>
            <a:r>
              <a:rPr lang="ru-RU" dirty="0" err="1"/>
              <a:t>вкритих</a:t>
            </a:r>
            <a:r>
              <a:rPr lang="ru-RU" dirty="0"/>
              <a:t> </a:t>
            </a:r>
            <a:r>
              <a:rPr lang="ru-RU" dirty="0" err="1"/>
              <a:t>одягом</a:t>
            </a:r>
            <a:r>
              <a:rPr lang="ru-RU" dirty="0"/>
              <a:t>. Температур на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ділянках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</a:t>
            </a:r>
            <a:r>
              <a:rPr lang="ru-RU" dirty="0" err="1"/>
              <a:t>коливається</a:t>
            </a:r>
            <a:r>
              <a:rPr lang="ru-RU" dirty="0"/>
              <a:t> в межах</a:t>
            </a:r>
          </a:p>
          <a:p>
            <a:r>
              <a:rPr lang="ru-RU" dirty="0"/>
              <a:t>31-34 °С,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відповідає</a:t>
            </a:r>
            <a:r>
              <a:rPr lang="ru-RU" dirty="0"/>
              <a:t> нормальному </a:t>
            </a:r>
            <a:r>
              <a:rPr lang="ru-RU" dirty="0" err="1"/>
              <a:t>самопочуттю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Температуру </a:t>
            </a:r>
            <a:r>
              <a:rPr lang="ru-RU" dirty="0" err="1"/>
              <a:t>шкіри</a:t>
            </a:r>
            <a:endParaRPr lang="ru-RU" dirty="0"/>
          </a:p>
          <a:p>
            <a:r>
              <a:rPr lang="ru-RU" dirty="0" err="1"/>
              <a:t>вимірюють</a:t>
            </a:r>
            <a:r>
              <a:rPr lang="ru-RU" dirty="0"/>
              <a:t> </a:t>
            </a:r>
            <a:r>
              <a:rPr lang="ru-RU" dirty="0" err="1"/>
              <a:t>електротермометром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dirty="0" err="1"/>
              <a:t>Різниця</a:t>
            </a:r>
            <a:r>
              <a:rPr lang="ru-RU" dirty="0"/>
              <a:t> температур на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ділянках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– в </a:t>
            </a:r>
            <a:r>
              <a:rPr lang="ru-RU" dirty="0" err="1"/>
              <a:t>умовах</a:t>
            </a:r>
            <a:r>
              <a:rPr lang="ru-RU" dirty="0"/>
              <a:t> теплового комфорту у </a:t>
            </a:r>
            <a:r>
              <a:rPr lang="ru-RU" dirty="0" err="1"/>
              <a:t>здорової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температура </a:t>
            </a:r>
            <a:r>
              <a:rPr lang="ru-RU" dirty="0" err="1"/>
              <a:t>шкіри</a:t>
            </a:r>
            <a:r>
              <a:rPr lang="ru-RU" dirty="0"/>
              <a:t> </a:t>
            </a:r>
            <a:r>
              <a:rPr lang="ru-RU" dirty="0" err="1"/>
              <a:t>лоба</a:t>
            </a:r>
            <a:r>
              <a:rPr lang="ru-RU" dirty="0"/>
              <a:t> </a:t>
            </a:r>
            <a:r>
              <a:rPr lang="ru-RU" dirty="0" err="1"/>
              <a:t>складає</a:t>
            </a:r>
            <a:r>
              <a:rPr lang="ru-RU" dirty="0"/>
              <a:t> – 32,5-33,5 °С, </a:t>
            </a:r>
            <a:r>
              <a:rPr lang="ru-RU" dirty="0" err="1"/>
              <a:t>кисті</a:t>
            </a:r>
            <a:r>
              <a:rPr lang="ru-RU" dirty="0"/>
              <a:t> –</a:t>
            </a:r>
          </a:p>
          <a:p>
            <a:r>
              <a:rPr lang="ru-RU" dirty="0"/>
              <a:t>29-30 °С, </a:t>
            </a:r>
            <a:r>
              <a:rPr lang="ru-RU" dirty="0" err="1"/>
              <a:t>різниця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ними – 3-4 °С.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дистальні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охолоджуються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, то при </a:t>
            </a:r>
            <a:r>
              <a:rPr lang="ru-RU" dirty="0" err="1"/>
              <a:t>зниженні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вказана</a:t>
            </a:r>
            <a:r>
              <a:rPr lang="ru-RU" dirty="0"/>
              <a:t> </a:t>
            </a:r>
            <a:r>
              <a:rPr lang="ru-RU" dirty="0" err="1"/>
              <a:t>різниця</a:t>
            </a:r>
            <a:r>
              <a:rPr lang="ru-RU" dirty="0"/>
              <a:t> </a:t>
            </a:r>
            <a:r>
              <a:rPr lang="ru-RU" dirty="0" err="1"/>
              <a:t>збільшуєть</a:t>
            </a:r>
            <a:r>
              <a:rPr lang="ru-RU" dirty="0"/>
              <a:t>-</a:t>
            </a:r>
          </a:p>
          <a:p>
            <a:r>
              <a:rPr lang="ru-RU" dirty="0" err="1"/>
              <a:t>ся</a:t>
            </a:r>
            <a:r>
              <a:rPr lang="ru-RU" dirty="0"/>
              <a:t>, при </a:t>
            </a:r>
            <a:r>
              <a:rPr lang="ru-RU" dirty="0" err="1"/>
              <a:t>підвищенні</a:t>
            </a:r>
            <a:r>
              <a:rPr lang="ru-RU" dirty="0"/>
              <a:t> – </a:t>
            </a:r>
            <a:r>
              <a:rPr lang="ru-RU" dirty="0" err="1"/>
              <a:t>зменшується</a:t>
            </a:r>
            <a:r>
              <a:rPr lang="ru-RU" dirty="0"/>
              <a:t>. </a:t>
            </a:r>
            <a:r>
              <a:rPr lang="ru-RU" dirty="0" err="1"/>
              <a:t>Відповідно</a:t>
            </a:r>
            <a:r>
              <a:rPr lang="ru-RU" dirty="0"/>
              <a:t> </a:t>
            </a:r>
            <a:r>
              <a:rPr lang="ru-RU" dirty="0" err="1"/>
              <a:t>динаміці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змінюються</a:t>
            </a:r>
            <a:r>
              <a:rPr lang="ru-RU" dirty="0"/>
              <a:t> і </a:t>
            </a:r>
            <a:r>
              <a:rPr lang="ru-RU" dirty="0" err="1"/>
              <a:t>тепловідчуття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;</a:t>
            </a:r>
          </a:p>
          <a:p>
            <a:r>
              <a:rPr lang="ru-RU" dirty="0"/>
              <a:t>3) Частота пульсу;</a:t>
            </a:r>
          </a:p>
          <a:p>
            <a:r>
              <a:rPr lang="ru-RU" dirty="0"/>
              <a:t>4) </a:t>
            </a:r>
            <a:r>
              <a:rPr lang="ru-RU" dirty="0" err="1"/>
              <a:t>Артеріальний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;</a:t>
            </a:r>
          </a:p>
          <a:p>
            <a:r>
              <a:rPr lang="ru-RU" dirty="0"/>
              <a:t>5) Частота </a:t>
            </a:r>
            <a:r>
              <a:rPr lang="ru-RU" dirty="0" err="1"/>
              <a:t>дихання</a:t>
            </a:r>
            <a:r>
              <a:rPr lang="ru-RU" dirty="0"/>
              <a:t>;</a:t>
            </a:r>
          </a:p>
          <a:p>
            <a:r>
              <a:rPr lang="ru-RU" dirty="0"/>
              <a:t>6) </a:t>
            </a:r>
            <a:r>
              <a:rPr lang="ru-RU" dirty="0" err="1"/>
              <a:t>Інтенсивність</a:t>
            </a:r>
            <a:r>
              <a:rPr lang="ru-RU" dirty="0"/>
              <a:t> </a:t>
            </a:r>
            <a:r>
              <a:rPr lang="ru-RU" dirty="0" err="1"/>
              <a:t>потовиділення</a:t>
            </a:r>
            <a:r>
              <a:rPr lang="ru-RU" dirty="0"/>
              <a:t>: </a:t>
            </a:r>
            <a:r>
              <a:rPr lang="ru-RU" dirty="0" err="1"/>
              <a:t>вивчають</a:t>
            </a:r>
            <a:r>
              <a:rPr lang="ru-RU" dirty="0"/>
              <a:t> йод-</a:t>
            </a:r>
            <a:r>
              <a:rPr lang="ru-RU" dirty="0" err="1"/>
              <a:t>крохмальним</a:t>
            </a:r>
            <a:r>
              <a:rPr lang="ru-RU" dirty="0"/>
              <a:t> методом (метод </a:t>
            </a:r>
            <a:r>
              <a:rPr lang="ru-RU" dirty="0" err="1"/>
              <a:t>Міщука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вимірюванням</a:t>
            </a:r>
            <a:r>
              <a:rPr lang="ru-RU" dirty="0"/>
              <a:t> </a:t>
            </a:r>
            <a:r>
              <a:rPr lang="ru-RU" dirty="0" err="1"/>
              <a:t>електричного</a:t>
            </a:r>
            <a:r>
              <a:rPr lang="ru-RU" dirty="0"/>
              <a:t> опору </a:t>
            </a:r>
            <a:r>
              <a:rPr lang="ru-RU" dirty="0" err="1"/>
              <a:t>поверхневих</a:t>
            </a:r>
            <a:r>
              <a:rPr lang="ru-RU" dirty="0"/>
              <a:t> </a:t>
            </a:r>
            <a:r>
              <a:rPr lang="ru-RU" dirty="0" err="1"/>
              <a:t>шарів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35892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608" y="0"/>
            <a:ext cx="11795392" cy="685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Методика клініко-фізіологічного дослідження впливу мікроклімату на організм і самопочуття людини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Студенти академічної групи діляться на 2 бригади: одна бригада вивчає стан мікроклімату в комфортних умовах навчальної лабораторії (контрольна група), друга - в умовах дискомфортного мікроклімату (камеральні умови).</a:t>
            </a:r>
          </a:p>
          <a:p>
            <a:pPr algn="just"/>
            <a:r>
              <a:rPr lang="ru-RU" dirty="0" smtClean="0">
                <a:effectLst/>
              </a:rPr>
              <a:t>Дискомфортний мікроклімат створюється штучно: переохолоджуватися мікроклімат створюється в одному з приміщень кафедри звичайним шляхом (відкриваються двері, вікна, створюються протяги); </a:t>
            </a:r>
            <a:r>
              <a:rPr lang="ru-RU" dirty="0" err="1" smtClean="0">
                <a:effectLst/>
              </a:rPr>
              <a:t>перегревний</a:t>
            </a:r>
            <a:r>
              <a:rPr lang="ru-RU" dirty="0" smtClean="0">
                <a:effectLst/>
              </a:rPr>
              <a:t> мікроклімат створюється в спеціальному боксі (додатково встановлюють опалювальні прилади, підвищують вологість повітря шляхом </a:t>
            </a:r>
            <a:r>
              <a:rPr lang="ru-RU" dirty="0" err="1" smtClean="0">
                <a:effectLst/>
              </a:rPr>
              <a:t>випаровування</a:t>
            </a:r>
            <a:r>
              <a:rPr lang="ru-RU" dirty="0" smtClean="0">
                <a:effectLst/>
              </a:rPr>
              <a:t> води з відкритих поверхонь різних ємностей).</a:t>
            </a:r>
          </a:p>
          <a:p>
            <a:pPr algn="just"/>
            <a:r>
              <a:rPr lang="ru-RU" dirty="0" smtClean="0">
                <a:effectLst/>
              </a:rPr>
              <a:t>Напруга процесів терморегуляції вивчають у контрольній і піддослідної групи двічі: в стані спокою, через 10-15 хвилин адаптації студентів до даних мікрокліматичним умов, і відразу ж після виконання дозованого роботи (15-20 присідань або 10-15 віджимань руками від підлоги і т. п.).</a:t>
            </a:r>
          </a:p>
          <a:p>
            <a:pPr algn="just"/>
            <a:r>
              <a:rPr lang="ru-RU" dirty="0" smtClean="0">
                <a:effectLst/>
              </a:rPr>
              <a:t>Оцінка напруги процесів терморегуляції здійснюється за такими клініко-фізіологічними показниками: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Температура шкіри чола, тилу кисті, грудини, тилу стопи в ° С;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Різниця температур шкіри чола, тилу кисті, грудини, тилу стопи в ° С; 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Частота дихання за 1 хв .;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Частота серцевих скорочень (пульс) за 1 хв .;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Артеріальний тиск в мм. рт. ст .;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Проба на тривалість довільної затримки дихання на глибині вдиху в секундах;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Наявність та інтенсивність </a:t>
            </a:r>
            <a:r>
              <a:rPr lang="ru-RU" dirty="0" err="1" smtClean="0">
                <a:effectLst/>
              </a:rPr>
              <a:t>потовиділення</a:t>
            </a:r>
            <a:r>
              <a:rPr lang="ru-RU" dirty="0" smtClean="0">
                <a:effectLst/>
              </a:rPr>
              <a:t> шкіри чола (описово або за методом </a:t>
            </a:r>
            <a:r>
              <a:rPr lang="ru-RU" dirty="0" err="1" smtClean="0">
                <a:effectLst/>
              </a:rPr>
              <a:t>Міщука</a:t>
            </a:r>
            <a:r>
              <a:rPr lang="ru-RU" dirty="0" smtClean="0">
                <a:effectLst/>
              </a:rPr>
              <a:t> - </a:t>
            </a:r>
            <a:r>
              <a:rPr lang="ru-RU" dirty="0" err="1" smtClean="0">
                <a:effectLst/>
              </a:rPr>
              <a:t>йодкрохмальная</a:t>
            </a:r>
            <a:r>
              <a:rPr lang="ru-RU" dirty="0" smtClean="0">
                <a:effectLst/>
              </a:rPr>
              <a:t> проба, визначенням електропровідності шкіри) в умовних одиницях.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82685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6945" y="197346"/>
            <a:ext cx="1134737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>Крім того, студенти контрольної та піддослідної груп фіксують суб'єктивні показники теплового стану за шкалою: "холодно", "прохолодно", "комфортно" або "нормально", "тепло", "жарко", "дуже жарко".</a:t>
            </a:r>
          </a:p>
          <a:p>
            <a:pPr algn="just"/>
            <a:r>
              <a:rPr lang="ru-RU" sz="2000" dirty="0" smtClean="0">
                <a:effectLst/>
              </a:rPr>
              <a:t>Результати досліджень параметрів мікроклімату і показників стану організму заносять в таблиці 2 і 3.</a:t>
            </a:r>
          </a:p>
          <a:p>
            <a:pPr algn="just"/>
            <a:r>
              <a:rPr lang="ru-RU" sz="2000" dirty="0" smtClean="0">
                <a:effectLst/>
              </a:rPr>
              <a:t>На цій же першій половині заняття студенти переходять до освоєння інших методів комплексної оцінки впливу мікроклімату на теплообмін організму.</a:t>
            </a:r>
          </a:p>
          <a:p>
            <a:pPr algn="just"/>
            <a:r>
              <a:rPr lang="ru-RU" sz="2000" dirty="0" smtClean="0">
                <a:effectLst/>
              </a:rPr>
              <a:t>Зокрема, ними повинен бути освоєний один з так званих методів фізичного моделювання (</a:t>
            </a:r>
            <a:r>
              <a:rPr lang="ru-RU" sz="2000" dirty="0" err="1" smtClean="0">
                <a:effectLst/>
              </a:rPr>
              <a:t>кататермометра</a:t>
            </a:r>
            <a:r>
              <a:rPr lang="ru-RU" sz="2000" dirty="0" smtClean="0">
                <a:effectLst/>
              </a:rPr>
              <a:t>, </a:t>
            </a:r>
            <a:r>
              <a:rPr lang="ru-RU" sz="2000" dirty="0" err="1" smtClean="0">
                <a:effectLst/>
              </a:rPr>
              <a:t>фрігометрія</a:t>
            </a:r>
            <a:r>
              <a:rPr lang="ru-RU" sz="2000" dirty="0" smtClean="0">
                <a:effectLst/>
              </a:rPr>
              <a:t>).</a:t>
            </a:r>
          </a:p>
          <a:p>
            <a:pPr algn="just"/>
            <a:r>
              <a:rPr lang="ru-RU" sz="2000" dirty="0" smtClean="0">
                <a:effectLst/>
              </a:rPr>
              <a:t>Отримавши дані про охолоджуючої здатності навколишнього середовища (комфортного мікроклімату однієї з навчальних лабораторій і дискомфортного мікроклімату, який штучно створюється в одному з приміщень або боксі кафедри) студенти дають оцінку мікрокліматичним умов методом </a:t>
            </a:r>
            <a:r>
              <a:rPr lang="ru-RU" sz="2000" dirty="0" err="1" smtClean="0">
                <a:effectLst/>
              </a:rPr>
              <a:t>кататермометра</a:t>
            </a:r>
            <a:r>
              <a:rPr lang="ru-RU" sz="2000" dirty="0" smtClean="0">
                <a:effectLst/>
              </a:rPr>
              <a:t>. При цьому вони користуються нормативами, наведеними в таблиці 1.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623654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085418"/>
              </p:ext>
            </p:extLst>
          </p:nvPr>
        </p:nvGraphicFramePr>
        <p:xfrm>
          <a:off x="853256" y="1056100"/>
          <a:ext cx="7794986" cy="5767261"/>
        </p:xfrm>
        <a:graphic>
          <a:graphicData uri="http://schemas.openxmlformats.org/drawingml/2006/table">
            <a:tbl>
              <a:tblPr/>
              <a:tblGrid>
                <a:gridCol w="2070348">
                  <a:extLst>
                    <a:ext uri="{9D8B030D-6E8A-4147-A177-3AD203B41FA5}">
                      <a16:colId xmlns="" xmlns:a16="http://schemas.microsoft.com/office/drawing/2014/main" val="3903224948"/>
                    </a:ext>
                  </a:extLst>
                </a:gridCol>
                <a:gridCol w="2070348">
                  <a:extLst>
                    <a:ext uri="{9D8B030D-6E8A-4147-A177-3AD203B41FA5}">
                      <a16:colId xmlns="" xmlns:a16="http://schemas.microsoft.com/office/drawing/2014/main" val="2633590884"/>
                    </a:ext>
                  </a:extLst>
                </a:gridCol>
                <a:gridCol w="1945629">
                  <a:extLst>
                    <a:ext uri="{9D8B030D-6E8A-4147-A177-3AD203B41FA5}">
                      <a16:colId xmlns="" xmlns:a16="http://schemas.microsoft.com/office/drawing/2014/main" val="2524148133"/>
                    </a:ext>
                  </a:extLst>
                </a:gridCol>
                <a:gridCol w="1708661">
                  <a:extLst>
                    <a:ext uri="{9D8B030D-6E8A-4147-A177-3AD203B41FA5}">
                      <a16:colId xmlns="" xmlns:a16="http://schemas.microsoft.com/office/drawing/2014/main" val="3954218187"/>
                    </a:ext>
                  </a:extLst>
                </a:gridCol>
              </a:tblGrid>
              <a:tr h="125802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показники</a:t>
                      </a:r>
                    </a:p>
                  </a:txBody>
                  <a:tcPr marL="20575" marR="20575" marT="20575" marB="20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методи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35774127"/>
                  </a:ext>
                </a:extLst>
              </a:tr>
              <a:tr h="4644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кататермометра</a:t>
                      </a:r>
                    </a:p>
                  </a:txBody>
                  <a:tcPr marL="20575" marR="20575" marT="20575" marB="20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Еквівалентно-ефективної 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Температури (Еет)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результуючою 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температури (РТ)</a:t>
                      </a:r>
                    </a:p>
                  </a:txBody>
                  <a:tcPr marL="20575" marR="20575" marT="20575" marB="20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43010909"/>
                  </a:ext>
                </a:extLst>
              </a:tr>
              <a:tr h="972320"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Фактори, які враховує даний метод.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Температура повітря, швидкість руху повітря, радіаційна температура. 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 dirty="0">
                          <a:effectLst/>
                        </a:rPr>
                        <a:t>Температура повітря, вологість повітря, швидкість руху повітря.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Температура повітря, вологість повітря, швидкість руху повітря, радіаційна температура. 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74084081"/>
                  </a:ext>
                </a:extLst>
              </a:tr>
              <a:tr h="633713"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Показники, які використовуються для оцінки реакції організму. 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 dirty="0">
                          <a:effectLst/>
                        </a:rPr>
                        <a:t>Охолоджуюча здатність середовища (охолодження резервуара кататермометра - Н).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 dirty="0">
                          <a:effectLst/>
                        </a:rPr>
                        <a:t>Теплове відчуття людини.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 dirty="0">
                          <a:effectLst/>
                        </a:rPr>
                        <a:t>Теплове відчуття людини.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9904832"/>
                  </a:ext>
                </a:extLst>
              </a:tr>
              <a:tr h="295106"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Одиниці виміру</a:t>
                      </a:r>
                    </a:p>
                  </a:txBody>
                  <a:tcPr marL="20575" marR="20575" marT="20575" marB="20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Мкал / см</a:t>
                      </a:r>
                      <a:r>
                        <a:rPr lang="ru-RU" sz="1200" baseline="30000">
                          <a:effectLst/>
                        </a:rPr>
                        <a:t>2</a:t>
                      </a:r>
                      <a:r>
                        <a:rPr lang="ru-RU" sz="1200">
                          <a:effectLst/>
                        </a:rPr>
                        <a:t>л.с.</a:t>
                      </a:r>
                    </a:p>
                  </a:txBody>
                  <a:tcPr marL="20575" marR="20575" marT="20575" marB="20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Умовні одиниці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(Град. Еет).</a:t>
                      </a:r>
                    </a:p>
                  </a:txBody>
                  <a:tcPr marL="20575" marR="20575" marT="20575" marB="20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dirty="0">
                          <a:effectLst/>
                        </a:rPr>
                        <a:t>Умовні одиниці (град. РТ).</a:t>
                      </a:r>
                    </a:p>
                  </a:txBody>
                  <a:tcPr marL="20575" marR="20575" marT="20575" marB="20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71488810"/>
                  </a:ext>
                </a:extLst>
              </a:tr>
              <a:tr h="803016"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Зона теплового комфорту при роботі різної важкості:</a:t>
                      </a:r>
                    </a:p>
                    <a:p>
                      <a:pPr rtl="0"/>
                      <a:r>
                        <a:rPr lang="ru-RU" sz="1200">
                          <a:effectLst/>
                        </a:rPr>
                        <a:t>- легка;</a:t>
                      </a:r>
                    </a:p>
                    <a:p>
                      <a:pPr rtl="0"/>
                      <a:r>
                        <a:rPr lang="ru-RU" sz="1200">
                          <a:effectLst/>
                        </a:rPr>
                        <a:t>- середньої тяжкості; </a:t>
                      </a:r>
                    </a:p>
                    <a:p>
                      <a:pPr rtl="0"/>
                      <a:r>
                        <a:rPr lang="ru-RU" sz="1200">
                          <a:effectLst/>
                        </a:rPr>
                        <a:t>- важка.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5,5-7,0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8,4-10,0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15,4-18,4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17,2-21,7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16,2-20,7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14,7-19,2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16-18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13-16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10-13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31437420"/>
                  </a:ext>
                </a:extLst>
              </a:tr>
              <a:tr h="1056972"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Недоліки методу: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1. Охолодження приладу прирівнюється до реакції людини.</a:t>
                      </a:r>
                    </a:p>
                    <a:p>
                      <a:pPr rtl="0"/>
                      <a:r>
                        <a:rPr lang="ru-RU" sz="1200">
                          <a:effectLst/>
                        </a:rPr>
                        <a:t>2. Не враховується вплив вологості повітря.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Не враховуються втрати тепла випромінюванням.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 dirty="0">
                          <a:effectLst/>
                        </a:rPr>
                        <a:t>Не враховуються індивідуальні особливості стану організму (здоровий, хворий та інше).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82730070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20496" y="109687"/>
            <a:ext cx="7089954" cy="189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Таблиця 1.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Методи комплексної оцінки впливу мікрокліматичних факторів на організм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3556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9542" y="101360"/>
            <a:ext cx="1102053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Перша половина заняття завершується тим, що на підставі даних вимірювань мікрокліматичних умов, показників клініко-фізіологічних досліджень процесів терморегуляції, суб'єктивного відчуття і охолоджуючих властивостей середовища, отриманих за допомогою кататермометра, студенти складають висновок про мікрокліматичних умовах закритих приміщень і їх вплив на тепловий стан організму.</a:t>
            </a:r>
          </a:p>
          <a:p>
            <a:pPr algn="just"/>
            <a:r>
              <a:rPr lang="ru-RU" dirty="0" smtClean="0">
                <a:effectLst/>
              </a:rPr>
              <a:t>Для зручності результати вимірювання параметрів мікроклімату і його впливу на теплообмін заносять в таблиці 2.</a:t>
            </a:r>
            <a:endParaRPr lang="ru-RU" dirty="0"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372829"/>
              </p:ext>
            </p:extLst>
          </p:nvPr>
        </p:nvGraphicFramePr>
        <p:xfrm>
          <a:off x="789542" y="2267225"/>
          <a:ext cx="6048450" cy="4655820"/>
        </p:xfrm>
        <a:graphic>
          <a:graphicData uri="http://schemas.openxmlformats.org/drawingml/2006/table">
            <a:tbl>
              <a:tblPr/>
              <a:tblGrid>
                <a:gridCol w="1151609">
                  <a:extLst>
                    <a:ext uri="{9D8B030D-6E8A-4147-A177-3AD203B41FA5}">
                      <a16:colId xmlns="" xmlns:a16="http://schemas.microsoft.com/office/drawing/2014/main" val="719980223"/>
                    </a:ext>
                  </a:extLst>
                </a:gridCol>
                <a:gridCol w="811133">
                  <a:extLst>
                    <a:ext uri="{9D8B030D-6E8A-4147-A177-3AD203B41FA5}">
                      <a16:colId xmlns="" xmlns:a16="http://schemas.microsoft.com/office/drawing/2014/main" val="3682122323"/>
                    </a:ext>
                  </a:extLst>
                </a:gridCol>
                <a:gridCol w="811133">
                  <a:extLst>
                    <a:ext uri="{9D8B030D-6E8A-4147-A177-3AD203B41FA5}">
                      <a16:colId xmlns="" xmlns:a16="http://schemas.microsoft.com/office/drawing/2014/main" val="1274069910"/>
                    </a:ext>
                  </a:extLst>
                </a:gridCol>
                <a:gridCol w="1091525">
                  <a:extLst>
                    <a:ext uri="{9D8B030D-6E8A-4147-A177-3AD203B41FA5}">
                      <a16:colId xmlns="" xmlns:a16="http://schemas.microsoft.com/office/drawing/2014/main" val="821059933"/>
                    </a:ext>
                  </a:extLst>
                </a:gridCol>
                <a:gridCol w="1091525">
                  <a:extLst>
                    <a:ext uri="{9D8B030D-6E8A-4147-A177-3AD203B41FA5}">
                      <a16:colId xmlns="" xmlns:a16="http://schemas.microsoft.com/office/drawing/2014/main" val="2436177047"/>
                    </a:ext>
                  </a:extLst>
                </a:gridCol>
                <a:gridCol w="1091525">
                  <a:extLst>
                    <a:ext uri="{9D8B030D-6E8A-4147-A177-3AD203B41FA5}">
                      <a16:colId xmlns="" xmlns:a16="http://schemas.microsoft.com/office/drawing/2014/main" val="2363128402"/>
                    </a:ext>
                  </a:extLst>
                </a:gridCol>
              </a:tblGrid>
              <a:tr h="639741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>
                          <a:effectLst/>
                        </a:rPr>
                        <a:t>приміщення </a:t>
                      </a:r>
                    </a:p>
                    <a:p>
                      <a:pPr algn="ctr" rtl="0"/>
                      <a:r>
                        <a:rPr lang="ru-RU">
                          <a:effectLst/>
                        </a:rPr>
                        <a:t>(В дужках вказати різновид мікроклімату)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/>
                      <a:r>
                        <a:rPr lang="ru-RU" dirty="0">
                          <a:effectLst/>
                        </a:rPr>
                        <a:t>Показники стану мікроклімату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ru-RU">
                          <a:effectLst/>
                        </a:rPr>
                        <a:t>Охолоджуюча здатність середовища по</a:t>
                      </a:r>
                    </a:p>
                    <a:p>
                      <a:pPr algn="ctr" rtl="0"/>
                      <a:r>
                        <a:rPr lang="ru-RU">
                          <a:effectLst/>
                        </a:rPr>
                        <a:t>показаннями кататермомет-ра, Мкал / с. см</a:t>
                      </a:r>
                      <a:r>
                        <a:rPr lang="ru-RU" baseline="30000">
                          <a:effectLst/>
                        </a:rPr>
                        <a:t>2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03130514"/>
                  </a:ext>
                </a:extLst>
              </a:tr>
              <a:tr h="25732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300" b="0">
                          <a:effectLst/>
                        </a:rPr>
                        <a:t>Температура повітря, </a:t>
                      </a:r>
                      <a:r>
                        <a:rPr lang="ru-RU" sz="1300" b="0">
                          <a:effectLst/>
                          <a:latin typeface="Symbol, serif"/>
                        </a:rPr>
                        <a:t></a:t>
                      </a:r>
                      <a:r>
                        <a:rPr lang="ru-RU" sz="1300" b="0">
                          <a:effectLst/>
                        </a:rPr>
                        <a:t>З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>
                          <a:effectLst/>
                        </a:rPr>
                        <a:t>відносна вологість, %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>
                          <a:effectLst/>
                        </a:rPr>
                        <a:t>Швидкість руху повітря, м / с 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>
                          <a:effectLst/>
                        </a:rPr>
                        <a:t>середня радіаційна температура, </a:t>
                      </a:r>
                      <a:r>
                        <a:rPr lang="ru-RU" dirty="0">
                          <a:effectLst/>
                          <a:latin typeface="Symbol, serif"/>
                        </a:rPr>
                        <a:t></a:t>
                      </a:r>
                      <a:r>
                        <a:rPr lang="ru-RU" dirty="0">
                          <a:effectLst/>
                        </a:rPr>
                        <a:t>З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21059597"/>
                  </a:ext>
                </a:extLst>
              </a:tr>
              <a:tr h="639741">
                <a:tc>
                  <a:txBody>
                    <a:bodyPr/>
                    <a:lstStyle/>
                    <a:p>
                      <a:pPr algn="just" rtl="0"/>
                      <a:r>
                        <a:rPr lang="uk-UA">
                          <a:effectLst/>
                        </a:rPr>
                        <a:t>І ()</a:t>
                      </a:r>
                    </a:p>
                    <a:p>
                      <a:pPr algn="just" rtl="0"/>
                      <a:r>
                        <a:rPr lang="uk-UA">
                          <a:effectLst/>
                        </a:rPr>
                        <a:t>ІІ ()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>
                          <a:effectLst/>
                        </a:rPr>
                        <a:t/>
                      </a:r>
                      <a:br>
                        <a:rPr lang="ru-RU">
                          <a:effectLst/>
                        </a:rPr>
                      </a:b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>
                          <a:effectLst/>
                        </a:rPr>
                        <a:t/>
                      </a:r>
                      <a:br>
                        <a:rPr lang="ru-RU">
                          <a:effectLst/>
                        </a:rPr>
                      </a:b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>
                          <a:effectLst/>
                        </a:rPr>
                        <a:t/>
                      </a:r>
                      <a:br>
                        <a:rPr lang="ru-RU">
                          <a:effectLst/>
                        </a:rPr>
                      </a:b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>
                          <a:effectLst/>
                        </a:rPr>
                        <a:t/>
                      </a:r>
                      <a:br>
                        <a:rPr lang="ru-RU">
                          <a:effectLst/>
                        </a:rPr>
                      </a:b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dirty="0">
                          <a:effectLst/>
                        </a:rPr>
                        <a:t/>
                      </a:r>
                      <a:br>
                        <a:rPr lang="ru-RU" dirty="0">
                          <a:effectLst/>
                        </a:rPr>
                      </a:br>
                      <a:endParaRPr lang="ru-RU" dirty="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44007267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325499" y="3223987"/>
            <a:ext cx="6074102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Таблиця 2.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ПАРАМЕТРИ МІКРОКЛІМАТУ В ЗАЧИНЕНИХ ПРИМІЩЕННЯХ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4795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3383" y="0"/>
            <a:ext cx="106202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effectLst/>
              </a:rPr>
              <a:t>Додаток 2. </a:t>
            </a:r>
          </a:p>
          <a:p>
            <a:pPr algn="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ctr"/>
            <a:r>
              <a:rPr lang="ru-RU" b="1" dirty="0" smtClean="0">
                <a:effectLst/>
              </a:rPr>
              <a:t>Методика визначення еквівалентно-ефективних </a:t>
            </a:r>
            <a:endParaRPr lang="ru-RU" dirty="0" smtClean="0">
              <a:effectLst/>
            </a:endParaRPr>
          </a:p>
          <a:p>
            <a:pPr algn="ctr"/>
            <a:r>
              <a:rPr lang="ru-RU" b="1" dirty="0" smtClean="0">
                <a:effectLst/>
              </a:rPr>
              <a:t>і результуючих температур.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Еквівалентно-ефективна температура (Еет) - умовно-числова величина суб'єктивного теплового відчуття людини ( "комфортно", "тепло", "холодно" і т.д.) при різних співвідношеннях температури, вологості, швидкості руху повітря, а результуюча температура (РТ ) - і радіаційної температури.</a:t>
            </a:r>
          </a:p>
          <a:p>
            <a:pPr algn="just"/>
            <a:r>
              <a:rPr lang="ru-RU" dirty="0" smtClean="0">
                <a:effectLst/>
              </a:rPr>
              <a:t>Еет і РТ розроблені в камеральних умовах, при різних співвідношеннях параметрів мікроклімату і оформлені у вигляді таблиць і номограм.</a:t>
            </a:r>
          </a:p>
          <a:p>
            <a:pPr algn="just"/>
            <a:r>
              <a:rPr lang="ru-RU" dirty="0" smtClean="0">
                <a:effectLst/>
              </a:rPr>
              <a:t>Для визначення Еет спочатку вимірюють температуру, вологість і швидкість руху повітря в досліджуваному приміщенні. Потім в таблиці Еет (таблиця 4) за цими даними знаходять її значення і роблять відповідні висновки. Користування таблицею просте: Еет знаходять на перетині значення температури повітря (1 і остання колонки) і швидкості руху і вологості повітря (в головці таблиці).</a:t>
            </a:r>
          </a:p>
          <a:p>
            <a:pPr algn="just"/>
            <a:r>
              <a:rPr lang="ru-RU" dirty="0" smtClean="0">
                <a:effectLst/>
              </a:rPr>
              <a:t>На номограмі (рис. 8.1) еквівалентно-ефективну температуру знаходять на перетині показників сухого (зліва), вологого (праворуч) термометрів психрометра і швидкості руху повітря (в м / хв, на кривих лініях).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621116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544" y="160377"/>
            <a:ext cx="5419505" cy="524289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24296" y="565767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8.1. Номограма для визначення ефективних температур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659425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3766" y="181052"/>
            <a:ext cx="1131718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На номограмі (рис. 8.2) зображена методика визначення РТ. Спочатку знаходять точку взаємини між температурою повітря (за показаннями сухого термометра психрометра) і швидкістю руху повітря знаходять за допомогою кататермометра. Від неї проводять пряму лінію до значення середньої радіаційної температури. Від точки перетину цієї лінії з правого шкалою температури повітря (вертикальна лінія А) проводять пряму лінію до значення абсолютної вологості повітря (права шкала), а на перетині цієї прямої з кривими лініями номограми знаходять результуючу температуру.</a:t>
            </a:r>
            <a:endParaRPr lang="ru-RU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9776" y="2212377"/>
            <a:ext cx="5985164" cy="446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8560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639" y="0"/>
            <a:ext cx="7250127" cy="52570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64702" y="5257084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8.2. Номограма для визначення результуючої температури:</a:t>
            </a:r>
          </a:p>
          <a:p>
            <a:pPr algn="ctr"/>
            <a:r>
              <a:rPr lang="ru-RU" dirty="0" smtClean="0">
                <a:effectLst/>
              </a:rPr>
              <a:t>(А - для легкої роботи; б - для важкої роботи.)</a:t>
            </a:r>
          </a:p>
          <a:p>
            <a:pPr algn="just"/>
            <a:r>
              <a:rPr lang="ru-RU" dirty="0" smtClean="0">
                <a:effectLst/>
              </a:rPr>
              <a:t>На малюнку 8.2. пунктирними лініями завдано приклад визначення РТ.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14684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6266" y="0"/>
            <a:ext cx="113171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Методика оцінки теплового балансу людини шляхом розрахунку тепловиділення</a:t>
            </a:r>
          </a:p>
          <a:p>
            <a:pPr algn="just"/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  <a:p>
            <a:pPr algn="just"/>
            <a:r>
              <a:rPr lang="ru-RU" dirty="0"/>
              <a:t>Оцінка теплового самопочуття людини виконується шляхом порівняння величини теплоутворення при виконанні роботи і тепловиділення; остання величина визначається шляхом розрахунку кількості тепла, що виділяється людиною випромінюванням, проведенням, випаровуванням вологи.</a:t>
            </a:r>
          </a:p>
          <a:p>
            <a:pPr algn="just"/>
            <a:r>
              <a:rPr lang="ru-RU" dirty="0"/>
              <a:t>Вихідні показники:</a:t>
            </a:r>
          </a:p>
          <a:p>
            <a:pPr algn="just"/>
            <a:r>
              <a:rPr lang="ru-RU" dirty="0"/>
              <a:t>а) теплопродукція організму в спокої становить 0,8-1,5 ккал (3,34-6,27 кДж) на 1 кг маси тіла за 1 годину, при виконанні важкої роботи - 7-9 ккал / кг ч;</a:t>
            </a:r>
          </a:p>
          <a:p>
            <a:pPr algn="just"/>
            <a:r>
              <a:rPr lang="ru-RU" dirty="0"/>
              <a:t>б) поверхня тіла "середнього" людини масою тіла 65 кг становить приблизно 1,8 м</a:t>
            </a:r>
            <a:r>
              <a:rPr lang="ru-RU" baseline="30000" dirty="0"/>
              <a:t>2</a:t>
            </a:r>
            <a:r>
              <a:rPr lang="ru-RU" dirty="0"/>
              <a:t> (Див. Табл. 5);</a:t>
            </a:r>
            <a:endParaRPr lang="uk-UA" b="1" dirty="0"/>
          </a:p>
          <a:p>
            <a:pPr algn="just"/>
            <a:r>
              <a:rPr lang="ru-RU" dirty="0"/>
              <a:t>в) у виділенні тепла проведенням і випаровуванням поту бере участь 100% поверхні тіла;</a:t>
            </a:r>
          </a:p>
          <a:p>
            <a:pPr algn="just"/>
            <a:r>
              <a:rPr lang="ru-RU" dirty="0"/>
              <a:t>г) у виділенні тепла випромінюванням бере участь 80% поверхні тіла; при наявності одностороннього джерела теплової радіації, по відношенню до нього в теплообміні випромінюванням бере участь 40% поверхні тіла.</a:t>
            </a:r>
          </a:p>
        </p:txBody>
      </p:sp>
    </p:spTree>
    <p:extLst>
      <p:ext uri="{BB962C8B-B14F-4D97-AF65-F5344CB8AC3E}">
        <p14:creationId xmlns:p14="http://schemas.microsoft.com/office/powerpoint/2010/main" val="25446011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595895"/>
              </p:ext>
            </p:extLst>
          </p:nvPr>
        </p:nvGraphicFramePr>
        <p:xfrm>
          <a:off x="3448818" y="1168411"/>
          <a:ext cx="5243919" cy="5331180"/>
        </p:xfrm>
        <a:graphic>
          <a:graphicData uri="http://schemas.openxmlformats.org/drawingml/2006/table">
            <a:tbl>
              <a:tblPr/>
              <a:tblGrid>
                <a:gridCol w="1747973">
                  <a:extLst>
                    <a:ext uri="{9D8B030D-6E8A-4147-A177-3AD203B41FA5}">
                      <a16:colId xmlns="" xmlns:a16="http://schemas.microsoft.com/office/drawing/2014/main" val="2672991813"/>
                    </a:ext>
                  </a:extLst>
                </a:gridCol>
                <a:gridCol w="1747973">
                  <a:extLst>
                    <a:ext uri="{9D8B030D-6E8A-4147-A177-3AD203B41FA5}">
                      <a16:colId xmlns="" xmlns:a16="http://schemas.microsoft.com/office/drawing/2014/main" val="2317367200"/>
                    </a:ext>
                  </a:extLst>
                </a:gridCol>
                <a:gridCol w="1747973">
                  <a:extLst>
                    <a:ext uri="{9D8B030D-6E8A-4147-A177-3AD203B41FA5}">
                      <a16:colId xmlns="" xmlns:a16="http://schemas.microsoft.com/office/drawing/2014/main" val="37630353"/>
                    </a:ext>
                  </a:extLst>
                </a:gridCol>
              </a:tblGrid>
              <a:tr h="290089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Маса тіла, кг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Поверхня тіла, кв. м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88808683"/>
                  </a:ext>
                </a:extLst>
              </a:tr>
              <a:tr h="290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80%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0120269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1,323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1,058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719200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1,482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1,186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6191583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1,535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1,228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49353544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55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1,635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1,308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0691177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1,729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1,383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284073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65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1,830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1,464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2855561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1,922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1,538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232893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2,008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1,606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42046219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2,098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1,678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3277177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85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2,188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1,750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5580166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2,263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1,810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3164516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95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2,338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1,870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33025009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2,413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1,930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45515509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100316" y="29638"/>
            <a:ext cx="7940922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Таблиця 5.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Залежність поверхні тіла людини від його маси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5714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21124" y="28813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1. Формула для розрахунку тепловиділення випромінюванням (радіацією):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84582" y="1098932"/>
            <a:ext cx="2622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/>
              <a:t>Q</a:t>
            </a:r>
            <a:r>
              <a:rPr lang="ru-RU" baseline="-25000" dirty="0" err="1"/>
              <a:t>радий</a:t>
            </a:r>
            <a:r>
              <a:rPr lang="ru-RU" baseline="-25000" dirty="0"/>
              <a:t>.</a:t>
            </a:r>
            <a:r>
              <a:rPr lang="ru-RU" dirty="0"/>
              <a:t> = </a:t>
            </a:r>
            <a:r>
              <a:rPr lang="ru-RU" dirty="0" smtClean="0"/>
              <a:t>4,5 </a:t>
            </a:r>
            <a:r>
              <a:rPr lang="ru-RU" sz="1400" dirty="0"/>
              <a:t>●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/>
              <a:t>Т</a:t>
            </a:r>
            <a:r>
              <a:rPr lang="ru-RU" baseline="-25000" dirty="0"/>
              <a:t>1</a:t>
            </a:r>
            <a:r>
              <a:rPr lang="ru-RU" dirty="0"/>
              <a:t> - Т</a:t>
            </a:r>
            <a:r>
              <a:rPr lang="ru-RU" baseline="-25000" dirty="0"/>
              <a:t>2</a:t>
            </a:r>
            <a:r>
              <a:rPr lang="ru-RU" dirty="0"/>
              <a:t>) S</a:t>
            </a:r>
            <a:endParaRPr lang="uk-UA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1643442"/>
            <a:ext cx="88510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де: Q - кількість тепла, що виділяється випромінюванням, ккал / год;</a:t>
            </a:r>
          </a:p>
          <a:p>
            <a:pPr algn="just"/>
            <a:r>
              <a:rPr lang="ru-RU" dirty="0"/>
              <a:t>Т</a:t>
            </a:r>
            <a:r>
              <a:rPr lang="ru-RU" baseline="-25000" dirty="0"/>
              <a:t>1</a:t>
            </a:r>
            <a:r>
              <a:rPr lang="ru-RU" dirty="0"/>
              <a:t> - Температура тіла, 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С; </a:t>
            </a:r>
            <a:endParaRPr lang="uk-UA" b="1" dirty="0"/>
          </a:p>
          <a:p>
            <a:pPr algn="just"/>
            <a:r>
              <a:rPr lang="ru-RU" dirty="0"/>
              <a:t>Т</a:t>
            </a:r>
            <a:r>
              <a:rPr lang="ru-RU" baseline="-25000" dirty="0"/>
              <a:t>2</a:t>
            </a:r>
            <a:r>
              <a:rPr lang="ru-RU" dirty="0"/>
              <a:t> - температура внутрішньої поверхні стін 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С;</a:t>
            </a:r>
            <a:endParaRPr lang="uk-UA" b="1" dirty="0"/>
          </a:p>
          <a:p>
            <a:pPr algn="just"/>
            <a:r>
              <a:rPr lang="ru-RU" dirty="0"/>
              <a:t>S-площа поверхні тіла, кв. 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48000" y="295523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2. Формули для розрахунку тепловиділення проведенням: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53749" y="3649966"/>
            <a:ext cx="3084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err="1" smtClean="0">
                <a:effectLst/>
              </a:rPr>
              <a:t>Q</a:t>
            </a:r>
            <a:r>
              <a:rPr lang="ru-RU" b="0" baseline="-25000" dirty="0" err="1" smtClean="0">
                <a:effectLst/>
              </a:rPr>
              <a:t>пр</a:t>
            </a:r>
            <a:r>
              <a:rPr lang="ru-RU" b="0" dirty="0" smtClean="0">
                <a:effectLst/>
              </a:rPr>
              <a:t> = 6 (Т</a:t>
            </a:r>
            <a:r>
              <a:rPr lang="ru-RU" b="0" baseline="-25000" dirty="0" smtClean="0">
                <a:effectLst/>
              </a:rPr>
              <a:t>1</a:t>
            </a:r>
            <a:r>
              <a:rPr lang="ru-RU" b="0" dirty="0" smtClean="0">
                <a:effectLst/>
              </a:rPr>
              <a:t> - Т</a:t>
            </a:r>
            <a:r>
              <a:rPr lang="ru-RU" b="0" baseline="-25000" dirty="0" smtClean="0">
                <a:effectLst/>
              </a:rPr>
              <a:t>2</a:t>
            </a:r>
            <a:r>
              <a:rPr lang="ru-RU" b="0" dirty="0" smtClean="0">
                <a:effectLst/>
              </a:rPr>
              <a:t>) </a:t>
            </a:r>
            <a:r>
              <a:rPr lang="ru-RU" dirty="0"/>
              <a:t>●</a:t>
            </a:r>
            <a:r>
              <a:rPr lang="ru-RU" b="0" dirty="0" smtClean="0">
                <a:effectLst/>
              </a:rPr>
              <a:t> (0,5 +) S</a:t>
            </a:r>
            <a:endParaRPr lang="ru-RU" dirty="0"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33149" y="4104650"/>
            <a:ext cx="4071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err="1" smtClean="0">
                <a:effectLst/>
              </a:rPr>
              <a:t>Q</a:t>
            </a:r>
            <a:r>
              <a:rPr lang="ru-RU" b="0" baseline="-25000" dirty="0" err="1" smtClean="0">
                <a:effectLst/>
              </a:rPr>
              <a:t>пр</a:t>
            </a:r>
            <a:r>
              <a:rPr lang="ru-RU" b="0" dirty="0" smtClean="0">
                <a:effectLst/>
              </a:rPr>
              <a:t> = 7,2 (Т</a:t>
            </a:r>
            <a:r>
              <a:rPr lang="ru-RU" b="0" baseline="-25000" dirty="0" smtClean="0">
                <a:effectLst/>
              </a:rPr>
              <a:t>1</a:t>
            </a:r>
            <a:r>
              <a:rPr lang="ru-RU" b="0" dirty="0" smtClean="0">
                <a:effectLst/>
              </a:rPr>
              <a:t> - Т</a:t>
            </a:r>
            <a:r>
              <a:rPr lang="ru-RU" b="0" baseline="-25000" dirty="0" smtClean="0">
                <a:effectLst/>
              </a:rPr>
              <a:t>2</a:t>
            </a:r>
            <a:r>
              <a:rPr lang="ru-RU" b="0" dirty="0" smtClean="0">
                <a:effectLst/>
              </a:rPr>
              <a:t>) </a:t>
            </a:r>
            <a:r>
              <a:rPr lang="ru-RU" dirty="0" smtClean="0"/>
              <a:t>●</a:t>
            </a:r>
            <a:r>
              <a:rPr lang="ru-RU" b="0" dirty="0" smtClean="0">
                <a:effectLst/>
              </a:rPr>
              <a:t> (0,27 +</a:t>
            </a:r>
            <a:r>
              <a:rPr lang="en-US" dirty="0" smtClean="0"/>
              <a:t>|</a:t>
            </a:r>
            <a:r>
              <a:rPr lang="ru-RU" dirty="0"/>
              <a:t> √ </a:t>
            </a:r>
            <a:r>
              <a:rPr lang="en-US" dirty="0"/>
              <a:t>V</a:t>
            </a:r>
            <a:r>
              <a:rPr lang="en-US" dirty="0" smtClean="0"/>
              <a:t>|</a:t>
            </a:r>
            <a:r>
              <a:rPr lang="ru-RU" b="0" dirty="0" smtClean="0">
                <a:effectLst/>
              </a:rPr>
              <a:t> ) S</a:t>
            </a:r>
            <a:endParaRPr lang="ru-RU" dirty="0"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9424" y="4522385"/>
            <a:ext cx="971401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де: Q - кількість тепла, що виділяється проведенням, ккал / год;</a:t>
            </a:r>
          </a:p>
          <a:p>
            <a:pPr algn="just"/>
            <a:r>
              <a:rPr lang="ru-RU" dirty="0"/>
              <a:t>6; 0,5 - постійні коефіцієнти при швидкості руху повітря менше 0,6 м / с;</a:t>
            </a:r>
          </a:p>
          <a:p>
            <a:pPr algn="just"/>
            <a:r>
              <a:rPr lang="ru-RU" dirty="0"/>
              <a:t>Т</a:t>
            </a:r>
            <a:r>
              <a:rPr lang="ru-RU" baseline="-25000" dirty="0"/>
              <a:t>1</a:t>
            </a:r>
            <a:r>
              <a:rPr lang="ru-RU" dirty="0"/>
              <a:t> - Температура тіла, 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С; </a:t>
            </a:r>
            <a:endParaRPr lang="uk-UA" b="1" dirty="0"/>
          </a:p>
          <a:p>
            <a:pPr algn="just"/>
            <a:r>
              <a:rPr lang="ru-RU" dirty="0"/>
              <a:t>Т</a:t>
            </a:r>
            <a:r>
              <a:rPr lang="ru-RU" baseline="-25000" dirty="0"/>
              <a:t>2</a:t>
            </a:r>
            <a:r>
              <a:rPr lang="ru-RU" dirty="0"/>
              <a:t> - температура </a:t>
            </a:r>
            <a:r>
              <a:rPr lang="ru-RU" dirty="0" err="1"/>
              <a:t>повітря,</a:t>
            </a:r>
            <a:r>
              <a:rPr lang="ru-RU" dirty="0" err="1">
                <a:latin typeface="Symbol, serif"/>
              </a:rPr>
              <a:t></a:t>
            </a:r>
            <a:r>
              <a:rPr lang="ru-RU" dirty="0" err="1"/>
              <a:t>З</a:t>
            </a:r>
            <a:r>
              <a:rPr lang="ru-RU" dirty="0"/>
              <a:t>;</a:t>
            </a:r>
            <a:endParaRPr lang="uk-UA" b="1" dirty="0"/>
          </a:p>
          <a:p>
            <a:pPr algn="just"/>
            <a:r>
              <a:rPr lang="ru-RU" dirty="0"/>
              <a:t>7,2; 0,27 - постійні коефіцієнти при швидкості руху повітря понад 0,6 м / с;</a:t>
            </a:r>
          </a:p>
          <a:p>
            <a:pPr algn="just"/>
            <a:r>
              <a:rPr lang="ru-RU" dirty="0"/>
              <a:t>V - швидкість руху повітря, м / с;</a:t>
            </a:r>
          </a:p>
          <a:p>
            <a:pPr algn="just"/>
            <a:r>
              <a:rPr lang="ru-RU" dirty="0"/>
              <a:t>S-площа поверхні тіла, кв. м.</a:t>
            </a:r>
          </a:p>
        </p:txBody>
      </p:sp>
    </p:spTree>
    <p:extLst>
      <p:ext uri="{BB962C8B-B14F-4D97-AF65-F5344CB8AC3E}">
        <p14:creationId xmlns:p14="http://schemas.microsoft.com/office/powerpoint/2010/main" val="39818843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66753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3. Формула для розрахунку максимальної кількості води, яке може випаровуватися з поверхні тіла: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46474" y="1011773"/>
            <a:ext cx="4341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err="1" smtClean="0">
                <a:effectLst/>
              </a:rPr>
              <a:t>Р</a:t>
            </a:r>
            <a:r>
              <a:rPr lang="ru-RU" b="0" baseline="-25000" dirty="0" err="1" smtClean="0">
                <a:effectLst/>
              </a:rPr>
              <a:t>ісп</a:t>
            </a:r>
            <a:r>
              <a:rPr lang="ru-RU" b="0" baseline="-25000" dirty="0" smtClean="0">
                <a:effectLst/>
              </a:rPr>
              <a:t>.</a:t>
            </a:r>
            <a:r>
              <a:rPr lang="ru-RU" b="0" dirty="0" smtClean="0">
                <a:effectLst/>
              </a:rPr>
              <a:t> = 15 (</a:t>
            </a:r>
            <a:r>
              <a:rPr lang="ru-RU" b="0" dirty="0" err="1" smtClean="0">
                <a:effectLst/>
              </a:rPr>
              <a:t>F</a:t>
            </a:r>
            <a:r>
              <a:rPr lang="ru-RU" b="0" baseline="-25000" dirty="0" err="1" smtClean="0">
                <a:effectLst/>
              </a:rPr>
              <a:t>max</a:t>
            </a:r>
            <a:r>
              <a:rPr lang="ru-RU" b="0" dirty="0" smtClean="0">
                <a:effectLst/>
              </a:rPr>
              <a:t> - </a:t>
            </a:r>
            <a:r>
              <a:rPr lang="ru-RU" b="0" dirty="0" err="1" smtClean="0">
                <a:effectLst/>
              </a:rPr>
              <a:t>F</a:t>
            </a:r>
            <a:r>
              <a:rPr lang="ru-RU" b="0" baseline="-25000" dirty="0" err="1" smtClean="0">
                <a:effectLst/>
              </a:rPr>
              <a:t>абс</a:t>
            </a:r>
            <a:r>
              <a:rPr lang="ru-RU" b="0" dirty="0" smtClean="0">
                <a:effectLst/>
              </a:rPr>
              <a:t>) </a:t>
            </a:r>
            <a:r>
              <a:rPr lang="ru-RU" dirty="0" smtClean="0"/>
              <a:t>●</a:t>
            </a:r>
            <a:r>
              <a:rPr lang="ru-RU" b="0" dirty="0" smtClean="0">
                <a:effectLst/>
              </a:rPr>
              <a:t> (0,5 +</a:t>
            </a:r>
            <a:r>
              <a:rPr lang="en-US" dirty="0" smtClean="0"/>
              <a:t> |</a:t>
            </a:r>
            <a:r>
              <a:rPr lang="ru-RU" dirty="0" smtClean="0"/>
              <a:t> √ </a:t>
            </a:r>
            <a:r>
              <a:rPr lang="en-US" dirty="0" smtClean="0"/>
              <a:t>V |</a:t>
            </a:r>
            <a:r>
              <a:rPr lang="ru-RU" b="0" dirty="0" smtClean="0">
                <a:effectLst/>
                <a:latin typeface="Tahoma, sans-serif"/>
              </a:rPr>
              <a:t> </a:t>
            </a:r>
            <a:r>
              <a:rPr lang="ru-RU" b="0" dirty="0" smtClean="0">
                <a:effectLst/>
              </a:rPr>
              <a:t>) S</a:t>
            </a:r>
            <a:endParaRPr lang="ru-RU" dirty="0"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7517" y="1469548"/>
            <a:ext cx="113646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де: </a:t>
            </a:r>
            <a:r>
              <a:rPr lang="ru-RU" dirty="0" err="1"/>
              <a:t>Р</a:t>
            </a:r>
            <a:r>
              <a:rPr lang="ru-RU" baseline="-25000" dirty="0" err="1"/>
              <a:t>ісп</a:t>
            </a:r>
            <a:r>
              <a:rPr lang="ru-RU" baseline="-25000" dirty="0"/>
              <a:t>.</a:t>
            </a:r>
            <a:r>
              <a:rPr lang="ru-RU" dirty="0"/>
              <a:t> - кількість води, яка може випаруватися з поверхні тіла при даних умовах, мл / год;</a:t>
            </a:r>
            <a:endParaRPr lang="uk-UA" b="1" dirty="0"/>
          </a:p>
          <a:p>
            <a:pPr algn="just"/>
            <a:r>
              <a:rPr lang="ru-RU" dirty="0"/>
              <a:t>15 - постійний коефіцієнт;</a:t>
            </a:r>
          </a:p>
          <a:p>
            <a:pPr algn="just"/>
            <a:r>
              <a:rPr lang="ru-RU" dirty="0" err="1"/>
              <a:t>F</a:t>
            </a:r>
            <a:r>
              <a:rPr lang="ru-RU" baseline="-25000" dirty="0" err="1"/>
              <a:t>max</a:t>
            </a:r>
            <a:r>
              <a:rPr lang="ru-RU" dirty="0"/>
              <a:t> - максимальна вологість при температурі шкіри тіла;</a:t>
            </a:r>
            <a:endParaRPr lang="uk-UA" b="1" dirty="0"/>
          </a:p>
          <a:p>
            <a:pPr algn="just"/>
            <a:r>
              <a:rPr lang="ru-RU" dirty="0" err="1"/>
              <a:t>F</a:t>
            </a:r>
            <a:r>
              <a:rPr lang="ru-RU" baseline="-25000" dirty="0" err="1"/>
              <a:t>абс</a:t>
            </a:r>
            <a:r>
              <a:rPr lang="ru-RU" dirty="0"/>
              <a:t> - абсолютна вологість при даній температурі повітря.</a:t>
            </a:r>
            <a:endParaRPr lang="uk-UA" b="1" dirty="0"/>
          </a:p>
          <a:p>
            <a:pPr algn="just"/>
            <a:r>
              <a:rPr lang="uk-UA" b="1" dirty="0"/>
              <a:t>"</a:t>
            </a:r>
            <a:r>
              <a:rPr lang="ru-RU" dirty="0" err="1"/>
              <a:t>F</a:t>
            </a:r>
            <a:r>
              <a:rPr lang="ru-RU" baseline="-25000" dirty="0" err="1"/>
              <a:t>абс</a:t>
            </a:r>
            <a:r>
              <a:rPr lang="ru-RU" dirty="0"/>
              <a:t>"- можна визначити за формулою:</a:t>
            </a:r>
            <a:endParaRPr lang="uk-UA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381" y="3312317"/>
            <a:ext cx="2113809" cy="731455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6" name="Прямоугольник 5"/>
          <p:cNvSpPr/>
          <p:nvPr/>
        </p:nvSpPr>
        <p:spPr>
          <a:xfrm>
            <a:off x="617516" y="4043772"/>
            <a:ext cx="1136468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де: </a:t>
            </a:r>
            <a:r>
              <a:rPr lang="ru-RU" dirty="0" err="1"/>
              <a:t>F</a:t>
            </a:r>
            <a:r>
              <a:rPr lang="ru-RU" baseline="-25000" dirty="0" err="1"/>
              <a:t>отн</a:t>
            </a:r>
            <a:r>
              <a:rPr lang="ru-RU" baseline="-25000" dirty="0"/>
              <a:t>.</a:t>
            </a:r>
            <a:r>
              <a:rPr lang="ru-RU" dirty="0"/>
              <a:t>- відносна вологість при даній температурі повітря,%;</a:t>
            </a:r>
            <a:endParaRPr lang="uk-UA" b="1" dirty="0"/>
          </a:p>
          <a:p>
            <a:pPr algn="just"/>
            <a:r>
              <a:rPr lang="ru-RU" dirty="0"/>
              <a:t>F </a:t>
            </a:r>
            <a:r>
              <a:rPr lang="ru-RU" baseline="-25000" dirty="0" err="1"/>
              <a:t>max</a:t>
            </a:r>
            <a:r>
              <a:rPr lang="ru-RU" dirty="0"/>
              <a:t>- максимальна вологість при температурі шкіри тіла, мм рт. ст. ;</a:t>
            </a:r>
            <a:endParaRPr lang="uk-UA" b="1" dirty="0"/>
          </a:p>
          <a:p>
            <a:pPr algn="just"/>
            <a:r>
              <a:rPr lang="ru-RU" dirty="0"/>
              <a:t>(</a:t>
            </a:r>
            <a:r>
              <a:rPr lang="ru-RU" dirty="0" err="1"/>
              <a:t>F</a:t>
            </a:r>
            <a:r>
              <a:rPr lang="ru-RU" baseline="-25000" dirty="0" err="1"/>
              <a:t>max</a:t>
            </a:r>
            <a:r>
              <a:rPr lang="ru-RU" dirty="0"/>
              <a:t> - </a:t>
            </a:r>
            <a:r>
              <a:rPr lang="ru-RU" dirty="0" err="1"/>
              <a:t>F</a:t>
            </a:r>
            <a:r>
              <a:rPr lang="ru-RU" baseline="-25000" dirty="0" err="1"/>
              <a:t>абс</a:t>
            </a:r>
            <a:r>
              <a:rPr lang="ru-RU" dirty="0"/>
              <a:t>) - фізіологічний дефіцит насичення, мм рт. ст .;</a:t>
            </a:r>
            <a:endParaRPr lang="uk-UA" b="1" dirty="0"/>
          </a:p>
          <a:p>
            <a:pPr algn="just"/>
            <a:r>
              <a:rPr lang="ru-RU" dirty="0"/>
              <a:t>V - швидкість руху повітря, м / с;</a:t>
            </a:r>
          </a:p>
          <a:p>
            <a:pPr algn="just"/>
            <a:r>
              <a:rPr lang="ru-RU" dirty="0"/>
              <a:t>S - площа поверхні тіла, м</a:t>
            </a:r>
            <a:r>
              <a:rPr lang="ru-RU" baseline="30000" dirty="0"/>
              <a:t>2</a:t>
            </a:r>
            <a:r>
              <a:rPr lang="ru-RU" dirty="0"/>
              <a:t>.</a:t>
            </a:r>
            <a:endParaRPr lang="uk-UA" b="1" dirty="0"/>
          </a:p>
          <a:p>
            <a:pPr algn="just"/>
            <a:r>
              <a:rPr lang="ru-RU" dirty="0"/>
              <a:t>Кількість тепла, яке виділяється при цьому, можна розрахувати, помноживши результат на 0,6 (калорійний коефіцієнт випаровування 1 г води), або замість коефіцієнта "15" у формулі (3.1) поставити цифру "9" (0,6 х 15 = 9 ). При цьому необхідно врахувати, що нормальне теплове самопочуття зберігається, якщо величина випаровування поту не перевищує 250 мл, на що витрачається 150 ккал.</a:t>
            </a:r>
          </a:p>
        </p:txBody>
      </p:sp>
    </p:spTree>
    <p:extLst>
      <p:ext uri="{BB962C8B-B14F-4D97-AF65-F5344CB8AC3E}">
        <p14:creationId xmlns:p14="http://schemas.microsoft.com/office/powerpoint/2010/main" val="42040011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1262" y="0"/>
            <a:ext cx="1174073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Приклад розрахунку:</a:t>
            </a:r>
          </a:p>
          <a:p>
            <a:pPr algn="just"/>
            <a:r>
              <a:rPr lang="ru-RU" dirty="0"/>
              <a:t>Оцінити теплове самопочуття "стандартного людини" (поверхня тіла 1,8 м</a:t>
            </a:r>
            <a:r>
              <a:rPr lang="ru-RU" baseline="30000" dirty="0"/>
              <a:t>2</a:t>
            </a:r>
            <a:r>
              <a:rPr lang="ru-RU" dirty="0"/>
              <a:t>, Зріст 170 см, маса 65 кг), що знаходиться в легкому одязі і виконує важку роботу (570 ккал / г). Температура тіла 35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С, температура повітря в приміщенні 32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С, середня радіаційна температура 22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С, швидкість руху повітря 0,7 м / с, відносна вологість 70%.</a:t>
            </a:r>
            <a:endParaRPr lang="uk-UA" b="1" dirty="0"/>
          </a:p>
          <a:p>
            <a:pPr algn="just"/>
            <a:r>
              <a:rPr lang="ru-RU" dirty="0"/>
              <a:t>Користуючись спрощеними формулами визначаємо тепловіддачу випромінюванням (1), вважаючи, що (віддача тепла відбувається з 80% поверхні тіла) і проведенням (2.2.).</a:t>
            </a:r>
          </a:p>
          <a:p>
            <a:pPr algn="just"/>
            <a:r>
              <a:rPr lang="ru-RU" dirty="0" err="1"/>
              <a:t>Q</a:t>
            </a:r>
            <a:r>
              <a:rPr lang="ru-RU" baseline="-25000" dirty="0" err="1"/>
              <a:t>изл</a:t>
            </a:r>
            <a:r>
              <a:rPr lang="ru-RU" baseline="-25000" dirty="0"/>
              <a:t>. </a:t>
            </a:r>
            <a:r>
              <a:rPr lang="ru-RU" dirty="0"/>
              <a:t>= 4,5 (35-22)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1,8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0,8 = 83,5 ккал / ч</a:t>
            </a:r>
            <a:endParaRPr lang="uk-UA" b="1" dirty="0"/>
          </a:p>
          <a:p>
            <a:pPr algn="just"/>
            <a:r>
              <a:rPr lang="ru-RU" dirty="0" err="1"/>
              <a:t>Q</a:t>
            </a:r>
            <a:r>
              <a:rPr lang="ru-RU" baseline="-25000" dirty="0" err="1"/>
              <a:t>пров</a:t>
            </a:r>
            <a:r>
              <a:rPr lang="ru-RU" baseline="-25000" dirty="0"/>
              <a:t> </a:t>
            </a:r>
            <a:r>
              <a:rPr lang="ru-RU" dirty="0"/>
              <a:t>= 7,2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(36-32)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(0,27 + 0,83)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1,46 = 46,2 </a:t>
            </a:r>
            <a:r>
              <a:rPr lang="ru-RU" dirty="0" smtClean="0"/>
              <a:t>ккал / ч</a:t>
            </a:r>
            <a:endParaRPr lang="ru-RU" dirty="0"/>
          </a:p>
          <a:p>
            <a:pPr algn="just"/>
            <a:r>
              <a:rPr lang="ru-RU" dirty="0"/>
              <a:t>Для розрахунку максимальної кількості води, яка може випаруватися з поверхні тіла, по таблиці "Максимальна напруга водяної пари при різних температурах" визначаємо величину максимальної вологості при температурі 32</a:t>
            </a:r>
            <a:r>
              <a:rPr lang="ru-RU" baseline="30000" dirty="0"/>
              <a:t>Про</a:t>
            </a:r>
            <a:r>
              <a:rPr lang="ru-RU" dirty="0"/>
              <a:t>С. Вона становить, згідно з таблицею, 35,6 мм рт. ст.</a:t>
            </a:r>
            <a:endParaRPr lang="uk-UA" b="1" dirty="0"/>
          </a:p>
          <a:p>
            <a:pPr algn="just"/>
            <a:r>
              <a:rPr lang="ru-RU" dirty="0"/>
              <a:t>Абсолютну вологість при температурі повітря 32</a:t>
            </a:r>
            <a:r>
              <a:rPr lang="ru-RU" baseline="30000" dirty="0"/>
              <a:t>Про</a:t>
            </a:r>
            <a:r>
              <a:rPr lang="ru-RU" dirty="0"/>
              <a:t> З визначимо за спрощеною формулою (3.2):</a:t>
            </a:r>
            <a:endParaRPr lang="uk-UA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428" y="3693319"/>
            <a:ext cx="2404110" cy="717287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1366747" y="3867296"/>
            <a:ext cx="5399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err="1" smtClean="0">
                <a:effectLst/>
              </a:rPr>
              <a:t>F</a:t>
            </a:r>
            <a:r>
              <a:rPr lang="ru-RU" b="0" baseline="-25000" dirty="0" err="1" smtClean="0">
                <a:effectLst/>
              </a:rPr>
              <a:t>абс</a:t>
            </a:r>
            <a:r>
              <a:rPr lang="ru-RU" b="0" baseline="-25000" dirty="0" smtClean="0">
                <a:effectLst/>
              </a:rPr>
              <a:t>.</a:t>
            </a:r>
            <a:r>
              <a:rPr lang="ru-RU" b="0" dirty="0" smtClean="0">
                <a:effectLst/>
              </a:rPr>
              <a:t> = </a:t>
            </a:r>
            <a:r>
              <a:rPr lang="en-US" b="0" dirty="0" smtClean="0">
                <a:effectLst/>
              </a:rPr>
              <a:t>                                        </a:t>
            </a:r>
            <a:r>
              <a:rPr lang="ru-RU" b="0" dirty="0" smtClean="0">
                <a:effectLst/>
              </a:rPr>
              <a:t>= 24,9 мм рт. ст.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940348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7938" y="3145742"/>
            <a:ext cx="112973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Примітка: Наведені дані не включають виділення тепла диханням: на нагрівання вдихуваного повітря і на випаровування вологи з поверхні легенів, яке становить в комфортних умовах близько 15% загальної кількості тепловиділення. Ми вдихаємо повітря певної температури і вологості, а видихаємо повітря, нагріте до температури тіла і на 100% насичений вологою.</a:t>
            </a:r>
            <a:endParaRPr lang="ru-RU" sz="2400" b="0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7938" y="151180"/>
            <a:ext cx="112973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Підставами знайдені результати в формулу (3.1):</a:t>
            </a:r>
            <a:endParaRPr lang="uk-UA" b="1" dirty="0"/>
          </a:p>
          <a:p>
            <a:pPr algn="just"/>
            <a:r>
              <a:rPr lang="ru-RU" dirty="0" err="1"/>
              <a:t>Р</a:t>
            </a:r>
            <a:r>
              <a:rPr lang="ru-RU" baseline="-25000" dirty="0" err="1"/>
              <a:t>ісп</a:t>
            </a:r>
            <a:r>
              <a:rPr lang="ru-RU" dirty="0"/>
              <a:t> = 15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(35,6-24,6)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(0,5 + 0,83)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1,8 = 377 мл / год.</a:t>
            </a:r>
            <a:endParaRPr lang="uk-UA" b="1" dirty="0"/>
          </a:p>
          <a:p>
            <a:pPr algn="just"/>
            <a:r>
              <a:rPr lang="ru-RU" dirty="0"/>
              <a:t>Кількість тепла відданого випаровуванням при цьому становить:</a:t>
            </a:r>
          </a:p>
          <a:p>
            <a:pPr algn="just"/>
            <a:r>
              <a:rPr lang="ru-RU" dirty="0"/>
              <a:t>456 х 0,6 = 226,2 ккал / ч.</a:t>
            </a:r>
          </a:p>
          <a:p>
            <a:pPr algn="just"/>
            <a:r>
              <a:rPr lang="ru-RU" dirty="0"/>
              <a:t>Розраховуємо сумарний тепловиділення:</a:t>
            </a:r>
          </a:p>
          <a:p>
            <a:pPr algn="just"/>
            <a:r>
              <a:rPr lang="ru-RU" dirty="0"/>
              <a:t>Q = 83,5 + 46,2 + 226,2 = 356,9 ккал.</a:t>
            </a:r>
          </a:p>
          <a:p>
            <a:pPr algn="just"/>
            <a:r>
              <a:rPr lang="ru-RU" dirty="0"/>
              <a:t>Зіставляючи розрахункове тепловиділення (357 ккал / л) і теплопродукції (570 ккал / ч) для оцінки теплового самопочуття людини можна прийти до висновку, що в умовах даного приміщення теплопродукція людини перевищує величину тепловиділення. Мікроклімат приміщення викликає нагріває ефект.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45136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156</TotalTime>
  <Words>5762</Words>
  <Application>Microsoft Office PowerPoint</Application>
  <PresentationFormat>Широкоэкранный</PresentationFormat>
  <Paragraphs>448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2" baseType="lpstr">
      <vt:lpstr>Arial</vt:lpstr>
      <vt:lpstr>Century Gothic</vt:lpstr>
      <vt:lpstr>Symbol, serif</vt:lpstr>
      <vt:lpstr>Tahoma, sans-serif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Види мікроклімату і його вплив на здоров'я людини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Система терморегуляції організму людини, її фізіологічні механізми</vt:lpstr>
      <vt:lpstr>Презентация PowerPoint</vt:lpstr>
      <vt:lpstr>Презентация PowerPoint</vt:lpstr>
      <vt:lpstr>Гігієнічна оцінка комплексного впливу мікроклімату на теплообмін людини</vt:lpstr>
      <vt:lpstr>Презентация PowerPoint</vt:lpstr>
      <vt:lpstr>Презентация PowerPoint</vt:lpstr>
      <vt:lpstr>Профілактичні заходи несприятливого мікроклімату</vt:lpstr>
      <vt:lpstr>Гігієнічне значення повітряного середовища приміщень, його гігієнічна оцінка (визначення концентрації СO2, окиснюваності повітря, пилових, хімічних та бактеріологічних забруднень)</vt:lpstr>
      <vt:lpstr>Презентация PowerPoint</vt:lpstr>
      <vt:lpstr>Основні джерела забруднення повітряного середовища і приміщень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Светлана</cp:lastModifiedBy>
  <cp:revision>30</cp:revision>
  <dcterms:created xsi:type="dcterms:W3CDTF">2017-07-26T23:51:36Z</dcterms:created>
  <dcterms:modified xsi:type="dcterms:W3CDTF">2020-10-07T11:59:00Z</dcterms:modified>
</cp:coreProperties>
</file>