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97" r:id="rId18"/>
    <p:sldId id="298" r:id="rId19"/>
    <p:sldId id="299" r:id="rId20"/>
    <p:sldId id="300" r:id="rId21"/>
    <p:sldId id="301" r:id="rId22"/>
    <p:sldId id="302" r:id="rId23"/>
    <p:sldId id="303" r:id="rId24"/>
    <p:sldId id="272" r:id="rId25"/>
    <p:sldId id="273" r:id="rId26"/>
    <p:sldId id="274" r:id="rId27"/>
    <p:sldId id="304" r:id="rId28"/>
    <p:sldId id="305" r:id="rId29"/>
    <p:sldId id="306" r:id="rId30"/>
    <p:sldId id="307" r:id="rId31"/>
    <p:sldId id="308" r:id="rId32"/>
    <p:sldId id="309" r:id="rId33"/>
    <p:sldId id="310" r:id="rId34"/>
    <p:sldId id="311" r:id="rId35"/>
    <p:sldId id="312" r:id="rId36"/>
    <p:sldId id="313" r:id="rId37"/>
    <p:sldId id="314"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288" r:id="rId52"/>
    <p:sldId id="289" r:id="rId53"/>
    <p:sldId id="291" r:id="rId54"/>
    <p:sldId id="292" r:id="rId55"/>
    <p:sldId id="293" r:id="rId56"/>
    <p:sldId id="294" r:id="rId57"/>
    <p:sldId id="296" r:id="rId5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8" autoAdjust="0"/>
    <p:restoredTop sz="94660"/>
  </p:normalViewPr>
  <p:slideViewPr>
    <p:cSldViewPr snapToGrid="0">
      <p:cViewPr varScale="1">
        <p:scale>
          <a:sx n="70" d="100"/>
          <a:sy n="70" d="100"/>
        </p:scale>
        <p:origin x="72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DD6C2F9-C388-4934-9151-7F94425977AA}"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1445393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5DD6C2F9-C388-4934-9151-7F94425977AA}"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606999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DD6C2F9-C388-4934-9151-7F94425977AA}"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2986874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DD6C2F9-C388-4934-9151-7F94425977AA}" type="datetimeFigureOut">
              <a:rPr lang="ru-RU" smtClean="0"/>
              <a:t>06.09.2020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2710325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DD6C2F9-C388-4934-9151-7F94425977AA}" type="datetimeFigureOut">
              <a:rPr lang="ru-RU" smtClean="0"/>
              <a:t>06.09.2020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3430968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5DD6C2F9-C388-4934-9151-7F94425977AA}" type="datetimeFigureOut">
              <a:rPr lang="ru-RU" smtClean="0"/>
              <a:t>06.09.2020</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1779556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DD6C2F9-C388-4934-9151-7F94425977AA}" type="datetimeFigureOut">
              <a:rPr lang="ru-RU" smtClean="0"/>
              <a:t>06.09.2020</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4257139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5DD6C2F9-C388-4934-9151-7F94425977AA}" type="datetimeFigureOut">
              <a:rPr lang="ru-RU" smtClean="0"/>
              <a:t>06.09.2020</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1747993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DD6C2F9-C388-4934-9151-7F94425977AA}" type="datetimeFigureOut">
              <a:rPr lang="ru-RU" smtClean="0"/>
              <a:t>06.09.2020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4032154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DD6C2F9-C388-4934-9151-7F94425977AA}" type="datetimeFigureOut">
              <a:rPr lang="ru-RU" smtClean="0"/>
              <a:t>06.09.2020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400541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5DD6C2F9-C388-4934-9151-7F94425977AA}"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914346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5DD6C2F9-C388-4934-9151-7F94425977AA}"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FB1C52-1EB5-4453-A23C-5F0822496C5A}"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73866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DD6C2F9-C388-4934-9151-7F94425977AA}"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25466958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DD6C2F9-C388-4934-9151-7F94425977AA}" type="datetimeFigureOut">
              <a:rPr lang="ru-RU" smtClean="0"/>
              <a:t>06.09.2020</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3365164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DD6C2F9-C388-4934-9151-7F94425977AA}" type="datetimeFigureOut">
              <a:rPr lang="ru-RU" smtClean="0"/>
              <a:t>06.09.2020</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1673794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DD6C2F9-C388-4934-9151-7F94425977AA}"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2679701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DD6C2F9-C388-4934-9151-7F94425977AA}" type="datetimeFigureOut">
              <a:rPr lang="ru-RU" smtClean="0"/>
              <a:t>06.09.2020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FB1C52-1EB5-4453-A23C-5F0822496C5A}" type="slidenum">
              <a:rPr lang="ru-RU" smtClean="0"/>
              <a:t>‹#›</a:t>
            </a:fld>
            <a:endParaRPr lang="ru-RU"/>
          </a:p>
        </p:txBody>
      </p:sp>
    </p:spTree>
    <p:extLst>
      <p:ext uri="{BB962C8B-B14F-4D97-AF65-F5344CB8AC3E}">
        <p14:creationId xmlns:p14="http://schemas.microsoft.com/office/powerpoint/2010/main" val="2622821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DD6C2F9-C388-4934-9151-7F94425977AA}" type="datetimeFigureOut">
              <a:rPr lang="ru-RU" smtClean="0"/>
              <a:t>06.09.2020</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0FB1C52-1EB5-4453-A23C-5F0822496C5A}" type="slidenum">
              <a:rPr lang="ru-RU" smtClean="0"/>
              <a:t>‹#›</a:t>
            </a:fld>
            <a:endParaRPr lang="ru-RU"/>
          </a:p>
        </p:txBody>
      </p:sp>
    </p:spTree>
    <p:extLst>
      <p:ext uri="{BB962C8B-B14F-4D97-AF65-F5344CB8AC3E}">
        <p14:creationId xmlns:p14="http://schemas.microsoft.com/office/powerpoint/2010/main" val="100638468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sdfootnote1anc"/><Relationship Id="rId2" Type="http://schemas.openxmlformats.org/officeDocument/2006/relationships/hyperlink" Target="#sdfootnote1sym"/><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5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1.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302643" y="1637040"/>
            <a:ext cx="6096000" cy="4401205"/>
          </a:xfrm>
          <a:prstGeom prst="rect">
            <a:avLst/>
          </a:prstGeom>
        </p:spPr>
        <p:txBody>
          <a:bodyPr>
            <a:spAutoFit/>
          </a:bodyPr>
          <a:lstStyle/>
          <a:p>
            <a:pPr algn="ctr"/>
            <a:r>
              <a:rPr lang="ru-RU" sz="2000" b="1" dirty="0" smtClean="0">
                <a:effectLst/>
              </a:rPr>
              <a:t>Тема № 19</a:t>
            </a:r>
            <a:endParaRPr lang="ru-RU" sz="2000" dirty="0" smtClean="0">
              <a:effectLst/>
            </a:endParaRPr>
          </a:p>
          <a:p>
            <a:pPr algn="ctr"/>
            <a:endParaRPr lang="ru-RU" sz="2000" dirty="0" smtClean="0">
              <a:effectLst/>
            </a:endParaRPr>
          </a:p>
          <a:p>
            <a:pPr algn="ctr"/>
            <a:r>
              <a:rPr lang="ru-RU" sz="2000" b="1" dirty="0" smtClean="0">
                <a:effectLst/>
              </a:rPr>
              <a:t>МЕТОДИКА ВИВЧЕННЯ І ОЦІНКИ </a:t>
            </a:r>
            <a:r>
              <a:rPr lang="ru-RU" sz="2000" b="1" dirty="0" smtClean="0"/>
              <a:t>ХАРЧОВОГО</a:t>
            </a:r>
            <a:r>
              <a:rPr lang="ru-RU" sz="2000" b="1" dirty="0" smtClean="0">
                <a:effectLst/>
              </a:rPr>
              <a:t> СТАТУСУ ЛЮДИНИ. МЕТОДИКА РОЗРАХУНКУ </a:t>
            </a:r>
            <a:r>
              <a:rPr lang="ru-RU" sz="2000" b="1" dirty="0" smtClean="0"/>
              <a:t>ЕНЕРГОВИТРАТ</a:t>
            </a:r>
            <a:r>
              <a:rPr lang="ru-RU" sz="2000" b="1" dirty="0" smtClean="0">
                <a:effectLst/>
              </a:rPr>
              <a:t> ЛЮДИНИ І </a:t>
            </a:r>
            <a:r>
              <a:rPr lang="ru-RU" sz="2000" b="1" dirty="0" smtClean="0"/>
              <a:t>ЇЇ</a:t>
            </a:r>
            <a:r>
              <a:rPr lang="ru-RU" sz="2000" b="1" dirty="0" smtClean="0">
                <a:effectLst/>
              </a:rPr>
              <a:t> ПОТРЕБ У ХАРЧОВИХ </a:t>
            </a:r>
            <a:r>
              <a:rPr lang="ru-RU" sz="2000" b="1" dirty="0" smtClean="0"/>
              <a:t>РЕ</a:t>
            </a:r>
            <a:r>
              <a:rPr lang="ru-RU" sz="2000" b="1" dirty="0" smtClean="0">
                <a:effectLst/>
              </a:rPr>
              <a:t>ЧОВИНАХ</a:t>
            </a:r>
            <a:endParaRPr lang="ru-RU" sz="2000" dirty="0" smtClean="0">
              <a:effectLst/>
            </a:endParaRPr>
          </a:p>
          <a:p>
            <a:pPr algn="ctr"/>
            <a:endParaRPr lang="uk-UA" sz="2000" dirty="0" smtClean="0">
              <a:effectLst/>
            </a:endParaRPr>
          </a:p>
          <a:p>
            <a:pPr algn="ctr"/>
            <a:endParaRPr lang="uk-UA" sz="2000" dirty="0"/>
          </a:p>
          <a:p>
            <a:pPr algn="ctr"/>
            <a:endParaRPr lang="uk-UA" sz="2000" dirty="0" smtClean="0">
              <a:effectLst/>
            </a:endParaRPr>
          </a:p>
          <a:p>
            <a:pPr algn="ctr"/>
            <a:endParaRPr lang="uk-UA" sz="2000" dirty="0"/>
          </a:p>
          <a:p>
            <a:pPr algn="ctr"/>
            <a:endParaRPr lang="uk-UA" sz="2000" dirty="0" smtClean="0">
              <a:effectLst/>
            </a:endParaRPr>
          </a:p>
          <a:p>
            <a:pPr algn="ctr"/>
            <a:endParaRPr lang="uk-UA" sz="2000" dirty="0"/>
          </a:p>
          <a:p>
            <a:pPr algn="ctr"/>
            <a:endParaRPr lang="uk-UA" sz="2000" dirty="0" smtClean="0">
              <a:effectLst/>
            </a:endParaRPr>
          </a:p>
          <a:p>
            <a:pPr algn="ctr"/>
            <a:endParaRPr lang="ru-RU" sz="2000" dirty="0">
              <a:effectLst/>
            </a:endParaRPr>
          </a:p>
        </p:txBody>
      </p:sp>
      <p:pic>
        <p:nvPicPr>
          <p:cNvPr id="2" name="Рисунок 1"/>
          <p:cNvPicPr>
            <a:picLocks noChangeAspect="1"/>
          </p:cNvPicPr>
          <p:nvPr/>
        </p:nvPicPr>
        <p:blipFill>
          <a:blip r:embed="rId2"/>
          <a:stretch>
            <a:fillRect/>
          </a:stretch>
        </p:blipFill>
        <p:spPr>
          <a:xfrm>
            <a:off x="4040872" y="3638489"/>
            <a:ext cx="4619542" cy="2591450"/>
          </a:xfrm>
          <a:prstGeom prst="rect">
            <a:avLst/>
          </a:prstGeom>
        </p:spPr>
      </p:pic>
    </p:spTree>
    <p:extLst>
      <p:ext uri="{BB962C8B-B14F-4D97-AF65-F5344CB8AC3E}">
        <p14:creationId xmlns:p14="http://schemas.microsoft.com/office/powerpoint/2010/main" val="2501890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371615"/>
            <a:ext cx="12192000" cy="2554545"/>
          </a:xfrm>
          <a:prstGeom prst="rect">
            <a:avLst/>
          </a:prstGeom>
        </p:spPr>
        <p:txBody>
          <a:bodyPr wrap="square">
            <a:spAutoFit/>
          </a:bodyPr>
          <a:lstStyle/>
          <a:p>
            <a:pPr algn="ctr"/>
            <a:r>
              <a:rPr lang="ru-RU" sz="2000" b="1" dirty="0" smtClean="0">
                <a:effectLst/>
              </a:rPr>
              <a:t>1. Навчальна мета</a:t>
            </a:r>
            <a:endParaRPr lang="ru-RU" sz="2000" dirty="0" smtClean="0">
              <a:effectLst/>
            </a:endParaRPr>
          </a:p>
          <a:p>
            <a:pPr algn="just"/>
            <a:r>
              <a:rPr lang="ru-RU" sz="2000" dirty="0" smtClean="0">
                <a:effectLst/>
              </a:rPr>
              <a:t/>
            </a:r>
            <a:br>
              <a:rPr lang="ru-RU" sz="2000" dirty="0" smtClean="0">
                <a:effectLst/>
              </a:rPr>
            </a:br>
            <a:endParaRPr lang="ru-RU" sz="2000" dirty="0" smtClean="0">
              <a:effectLst/>
            </a:endParaRPr>
          </a:p>
          <a:p>
            <a:pPr marL="342900" indent="-342900" algn="just">
              <a:buAutoNum type="arabicPeriod"/>
            </a:pPr>
            <a:r>
              <a:rPr lang="ru-RU" sz="2000" dirty="0" smtClean="0">
                <a:effectLst/>
              </a:rPr>
              <a:t>Оволодіти методикою вивчення і оцінки харчового статусу людини як засобу виявлення та профілактики порушень здоров'я аліментарного походження.</a:t>
            </a:r>
          </a:p>
          <a:p>
            <a:pPr marL="342900" indent="-342900" algn="just">
              <a:buFontTx/>
              <a:buAutoNum type="arabicPeriod"/>
            </a:pPr>
            <a:r>
              <a:rPr lang="ru-RU" sz="2000" dirty="0" smtClean="0">
                <a:effectLst/>
              </a:rPr>
              <a:t>Оволодіти методами медичного контролю за </a:t>
            </a:r>
            <a:r>
              <a:rPr lang="ru-RU" sz="2000" dirty="0" err="1" smtClean="0">
                <a:effectLst/>
              </a:rPr>
              <a:t>енерговитратами</a:t>
            </a:r>
            <a:r>
              <a:rPr lang="ru-RU" sz="2000" dirty="0" smtClean="0">
                <a:effectLst/>
              </a:rPr>
              <a:t> різних соціально-професійних і </a:t>
            </a:r>
            <a:r>
              <a:rPr lang="ru-RU" sz="2000" dirty="0" err="1" smtClean="0">
                <a:effectLst/>
              </a:rPr>
              <a:t>статево-вікових</a:t>
            </a:r>
            <a:r>
              <a:rPr lang="ru-RU" sz="2000" dirty="0" smtClean="0">
                <a:effectLst/>
              </a:rPr>
              <a:t> груп населення та їх харчуванням.</a:t>
            </a:r>
            <a:endParaRPr lang="uk-UA" sz="2000" dirty="0" smtClean="0">
              <a:effectLst/>
            </a:endParaRPr>
          </a:p>
          <a:p>
            <a:pPr marL="342900" indent="-342900" algn="just">
              <a:buAutoNum type="arabicPeriod"/>
            </a:pPr>
            <a:endParaRPr lang="ru-RU" sz="2000" dirty="0">
              <a:effectLst/>
            </a:endParaRPr>
          </a:p>
        </p:txBody>
      </p:sp>
    </p:spTree>
    <p:extLst>
      <p:ext uri="{BB962C8B-B14F-4D97-AF65-F5344CB8AC3E}">
        <p14:creationId xmlns:p14="http://schemas.microsoft.com/office/powerpoint/2010/main" val="514313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6527"/>
            <a:ext cx="12192000" cy="4555093"/>
          </a:xfrm>
          <a:prstGeom prst="rect">
            <a:avLst/>
          </a:prstGeom>
        </p:spPr>
        <p:txBody>
          <a:bodyPr wrap="square">
            <a:spAutoFit/>
          </a:bodyPr>
          <a:lstStyle/>
          <a:p>
            <a:pPr algn="ctr"/>
            <a:r>
              <a:rPr lang="ru-RU" sz="2000" b="1" dirty="0" smtClean="0">
                <a:effectLst/>
              </a:rPr>
              <a:t>2. Вихідні знання та вміння</a:t>
            </a:r>
            <a:endParaRPr lang="ru-RU" dirty="0" smtClean="0">
              <a:effectLst/>
            </a:endParaRPr>
          </a:p>
          <a:p>
            <a:pPr algn="just"/>
            <a:r>
              <a:rPr lang="ru-RU" u="sng" dirty="0" smtClean="0">
                <a:effectLst/>
              </a:rPr>
              <a:t>2.1. знати:</a:t>
            </a:r>
          </a:p>
          <a:p>
            <a:r>
              <a:rPr lang="ru-RU" dirty="0" smtClean="0">
                <a:effectLst/>
              </a:rPr>
              <a:t>2.1.1. Принципи та умови раціонального харчування.</a:t>
            </a:r>
          </a:p>
          <a:p>
            <a:pPr algn="just"/>
            <a:r>
              <a:rPr lang="ru-RU" dirty="0" smtClean="0">
                <a:effectLst/>
              </a:rPr>
              <a:t>2.1.2. Методи оцінки фактичного харчування різних соціально-професійних і вікових і статевих груп населення.</a:t>
            </a:r>
          </a:p>
          <a:p>
            <a:pPr algn="just"/>
            <a:r>
              <a:rPr lang="ru-RU" dirty="0" smtClean="0">
                <a:effectLst/>
              </a:rPr>
              <a:t>2.1.3. Методику вивчення і оцінки харчового статусу як комплексного медичного контролю за харчуванням організованих колективів і окремих особистостей.</a:t>
            </a:r>
          </a:p>
          <a:p>
            <a:r>
              <a:rPr lang="ru-RU" dirty="0" smtClean="0">
                <a:effectLst/>
              </a:rPr>
              <a:t>2.1.4. Фізіологічні основи обміну речовин в організмі.</a:t>
            </a:r>
          </a:p>
          <a:p>
            <a:r>
              <a:rPr lang="ru-RU" dirty="0" smtClean="0">
                <a:effectLst/>
              </a:rPr>
              <a:t>2.1.5. Енергетичний обмін та його регуляцію. Складові </a:t>
            </a:r>
            <a:r>
              <a:rPr lang="ru-RU" dirty="0" err="1" smtClean="0">
                <a:effectLst/>
              </a:rPr>
              <a:t>частини</a:t>
            </a:r>
            <a:r>
              <a:rPr lang="ru-RU" dirty="0" smtClean="0">
                <a:effectLst/>
              </a:rPr>
              <a:t> </a:t>
            </a:r>
            <a:r>
              <a:rPr lang="ru-RU" dirty="0" err="1" smtClean="0">
                <a:effectLst/>
              </a:rPr>
              <a:t>добових</a:t>
            </a:r>
            <a:r>
              <a:rPr lang="ru-RU" dirty="0" smtClean="0">
                <a:effectLst/>
              </a:rPr>
              <a:t> </a:t>
            </a:r>
            <a:r>
              <a:rPr lang="ru-RU" dirty="0" err="1" smtClean="0">
                <a:effectLst/>
              </a:rPr>
              <a:t>енерговитрат</a:t>
            </a:r>
            <a:r>
              <a:rPr lang="ru-RU" dirty="0" smtClean="0">
                <a:effectLst/>
              </a:rPr>
              <a:t>.</a:t>
            </a:r>
          </a:p>
          <a:p>
            <a:r>
              <a:rPr lang="ru-RU" dirty="0" smtClean="0">
                <a:effectLst/>
              </a:rPr>
              <a:t>2.1.6. Фізіолого-гігієнічну характеристику основного обміну і специфічно-динамічної дії їжі.</a:t>
            </a:r>
          </a:p>
          <a:p>
            <a:r>
              <a:rPr lang="ru-RU" dirty="0" smtClean="0">
                <a:effectLst/>
              </a:rPr>
              <a:t>2.1.7. Залежність енергетичного обміну </a:t>
            </a:r>
            <a:r>
              <a:rPr lang="ru-RU" dirty="0" err="1" smtClean="0">
                <a:effectLst/>
              </a:rPr>
              <a:t>організму</a:t>
            </a:r>
            <a:r>
              <a:rPr lang="ru-RU" dirty="0" smtClean="0">
                <a:effectLst/>
              </a:rPr>
              <a:t> </a:t>
            </a:r>
            <a:r>
              <a:rPr lang="ru-RU" dirty="0" err="1" smtClean="0">
                <a:effectLst/>
              </a:rPr>
              <a:t>від</a:t>
            </a:r>
            <a:r>
              <a:rPr lang="ru-RU" dirty="0" smtClean="0">
                <a:effectLst/>
              </a:rPr>
              <a:t> </a:t>
            </a:r>
            <a:r>
              <a:rPr lang="ru-RU" dirty="0" err="1" smtClean="0">
                <a:effectLst/>
              </a:rPr>
              <a:t>клімато-погодних</a:t>
            </a:r>
            <a:r>
              <a:rPr lang="ru-RU" dirty="0" smtClean="0">
                <a:effectLst/>
              </a:rPr>
              <a:t> умов, мікроклімату, емоційного і фізичного навантаження людини.</a:t>
            </a:r>
          </a:p>
          <a:p>
            <a:r>
              <a:rPr lang="ru-RU" dirty="0" smtClean="0">
                <a:effectLst/>
              </a:rPr>
              <a:t>2.1.8. Раціональне харчування як основа забезпечення енергетичних потреб організму людини.</a:t>
            </a:r>
          </a:p>
          <a:p>
            <a:r>
              <a:rPr lang="ru-RU" dirty="0" smtClean="0">
                <a:effectLst/>
              </a:rPr>
              <a:t/>
            </a:r>
            <a:br>
              <a:rPr lang="ru-RU" dirty="0" smtClean="0">
                <a:effectLst/>
              </a:rPr>
            </a:br>
            <a:endParaRPr lang="ru-RU" dirty="0" smtClean="0">
              <a:effectLst/>
            </a:endParaRPr>
          </a:p>
          <a:p>
            <a:pPr algn="just"/>
            <a:endParaRPr lang="ru-RU" dirty="0">
              <a:effectLst/>
            </a:endParaRPr>
          </a:p>
        </p:txBody>
      </p:sp>
    </p:spTree>
    <p:extLst>
      <p:ext uri="{BB962C8B-B14F-4D97-AF65-F5344CB8AC3E}">
        <p14:creationId xmlns:p14="http://schemas.microsoft.com/office/powerpoint/2010/main" val="2124493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843"/>
            <a:ext cx="12192000" cy="2585323"/>
          </a:xfrm>
          <a:prstGeom prst="rect">
            <a:avLst/>
          </a:prstGeom>
        </p:spPr>
        <p:txBody>
          <a:bodyPr wrap="square">
            <a:spAutoFit/>
          </a:bodyPr>
          <a:lstStyle/>
          <a:p>
            <a:pPr algn="just"/>
            <a:r>
              <a:rPr lang="ru-RU" u="sng" dirty="0" smtClean="0">
                <a:effectLst/>
              </a:rPr>
              <a:t>2.2. вміти:</a:t>
            </a:r>
          </a:p>
          <a:p>
            <a:pPr algn="just"/>
            <a:r>
              <a:rPr lang="ru-RU" dirty="0" smtClean="0">
                <a:effectLst/>
              </a:rPr>
              <a:t>2.2.1. Виявляти і оцінювати ознаки неадекватності харчування індивіда і однорідних за режимом дня і харчуванням організованих </a:t>
            </a:r>
            <a:r>
              <a:rPr lang="ru-RU" dirty="0" err="1" smtClean="0">
                <a:effectLst/>
              </a:rPr>
              <a:t>колективів</a:t>
            </a:r>
            <a:r>
              <a:rPr lang="ru-RU" dirty="0" smtClean="0">
                <a:effectLst/>
              </a:rPr>
              <a:t> за </a:t>
            </a:r>
            <a:r>
              <a:rPr lang="ru-RU" dirty="0" err="1" smtClean="0">
                <a:effectLst/>
              </a:rPr>
              <a:t>Соматоскопічними</a:t>
            </a:r>
            <a:r>
              <a:rPr lang="ru-RU" dirty="0" smtClean="0">
                <a:effectLst/>
              </a:rPr>
              <a:t>, </a:t>
            </a:r>
            <a:r>
              <a:rPr lang="ru-RU" dirty="0" err="1" smtClean="0">
                <a:effectLst/>
              </a:rPr>
              <a:t>соматометричними</a:t>
            </a:r>
            <a:r>
              <a:rPr lang="ru-RU" dirty="0" smtClean="0">
                <a:effectLst/>
              </a:rPr>
              <a:t>, </a:t>
            </a:r>
            <a:r>
              <a:rPr lang="ru-RU" dirty="0" err="1" smtClean="0">
                <a:effectLst/>
              </a:rPr>
              <a:t>фізіометрічними</a:t>
            </a:r>
            <a:r>
              <a:rPr lang="ru-RU" dirty="0" smtClean="0">
                <a:effectLst/>
              </a:rPr>
              <a:t>, Клінічними і біохімічними показниками.</a:t>
            </a:r>
          </a:p>
          <a:p>
            <a:pPr algn="just"/>
            <a:r>
              <a:rPr lang="ru-RU" dirty="0" smtClean="0">
                <a:effectLst/>
              </a:rPr>
              <a:t>2.2.2. Розпізнавати порушення здоров'я і захворювання аліментарного походження.</a:t>
            </a:r>
          </a:p>
          <a:p>
            <a:r>
              <a:rPr lang="ru-RU" dirty="0" smtClean="0"/>
              <a:t>2.2.3. </a:t>
            </a:r>
            <a:r>
              <a:rPr lang="ru-RU" dirty="0" smtClean="0">
                <a:effectLst/>
              </a:rPr>
              <a:t>Проводити хронометраж добової діяльності індивіда і однорідного колективу із загальним розпорядком дня і харчуванням. </a:t>
            </a:r>
          </a:p>
          <a:p>
            <a:r>
              <a:rPr lang="ru-RU" dirty="0" smtClean="0">
                <a:effectLst/>
              </a:rPr>
              <a:t>2.2.4. Користуватися інструктивними, довідковими матеріалами, формулами, таблицями, номограмами, проводити відповідні розрахунки.</a:t>
            </a:r>
          </a:p>
        </p:txBody>
      </p:sp>
    </p:spTree>
    <p:extLst>
      <p:ext uri="{BB962C8B-B14F-4D97-AF65-F5344CB8AC3E}">
        <p14:creationId xmlns:p14="http://schemas.microsoft.com/office/powerpoint/2010/main" val="1640922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088020"/>
            <a:ext cx="12192000" cy="3693319"/>
          </a:xfrm>
          <a:prstGeom prst="rect">
            <a:avLst/>
          </a:prstGeom>
        </p:spPr>
        <p:txBody>
          <a:bodyPr wrap="square">
            <a:spAutoFit/>
          </a:bodyPr>
          <a:lstStyle/>
          <a:p>
            <a:pPr algn="ctr"/>
            <a:r>
              <a:rPr lang="ru-RU" b="1" dirty="0" smtClean="0">
                <a:effectLst/>
              </a:rPr>
              <a:t>3. Питання для самопідготовки</a:t>
            </a:r>
            <a:endParaRPr lang="ru-RU" dirty="0" smtClean="0">
              <a:effectLst/>
            </a:endParaRPr>
          </a:p>
          <a:p>
            <a:pPr algn="ctr"/>
            <a:endParaRPr lang="ru-RU" dirty="0" smtClean="0">
              <a:effectLst/>
            </a:endParaRPr>
          </a:p>
          <a:p>
            <a:pPr algn="ctr"/>
            <a:endParaRPr lang="ru-RU" dirty="0" smtClean="0">
              <a:effectLst/>
            </a:endParaRPr>
          </a:p>
          <a:p>
            <a:pPr algn="just"/>
            <a:r>
              <a:rPr lang="ru-RU" dirty="0" smtClean="0">
                <a:effectLst/>
              </a:rPr>
              <a:t>3.1. Поняття, принципи і умови раціонального харчування.</a:t>
            </a:r>
          </a:p>
          <a:p>
            <a:pPr algn="just"/>
            <a:r>
              <a:rPr lang="ru-RU" dirty="0" smtClean="0">
                <a:effectLst/>
              </a:rPr>
              <a:t>3.2. Визначення та показники харчового статусу організму.</a:t>
            </a:r>
          </a:p>
          <a:p>
            <a:pPr algn="just"/>
            <a:r>
              <a:rPr lang="ru-RU" dirty="0" smtClean="0">
                <a:effectLst/>
              </a:rPr>
              <a:t>3.3. Показники енергетичної та пластичної адекватності </a:t>
            </a:r>
            <a:r>
              <a:rPr lang="ru-RU" dirty="0" err="1" smtClean="0">
                <a:effectLst/>
              </a:rPr>
              <a:t>харчового</a:t>
            </a:r>
            <a:r>
              <a:rPr lang="ru-RU" dirty="0" smtClean="0">
                <a:effectLst/>
              </a:rPr>
              <a:t> статусу</a:t>
            </a:r>
          </a:p>
          <a:p>
            <a:pPr algn="just"/>
            <a:r>
              <a:rPr lang="ru-RU" dirty="0" smtClean="0">
                <a:effectLst/>
              </a:rPr>
              <a:t> 3.4. Показники білкової адекватності харчового статусу організму.</a:t>
            </a:r>
          </a:p>
          <a:p>
            <a:pPr algn="just"/>
            <a:r>
              <a:rPr lang="ru-RU" dirty="0" smtClean="0">
                <a:effectLst/>
              </a:rPr>
              <a:t>3.5. Показники жирової, вуглеводної адекватності харчового статусу організму. Ознаки забезпечення організму нехарчовими вуглеводами.</a:t>
            </a:r>
          </a:p>
          <a:p>
            <a:pPr algn="just"/>
            <a:r>
              <a:rPr lang="ru-RU" dirty="0" smtClean="0">
                <a:effectLst/>
              </a:rPr>
              <a:t>3.6. Ознаки та показники </a:t>
            </a:r>
            <a:r>
              <a:rPr lang="ru-RU" dirty="0" err="1" smtClean="0">
                <a:effectLst/>
              </a:rPr>
              <a:t>забезпечення</a:t>
            </a:r>
            <a:r>
              <a:rPr lang="ru-RU" dirty="0" smtClean="0">
                <a:effectLst/>
              </a:rPr>
              <a:t> </a:t>
            </a:r>
            <a:r>
              <a:rPr lang="ru-RU" dirty="0" err="1" smtClean="0">
                <a:effectLst/>
              </a:rPr>
              <a:t>організму</a:t>
            </a:r>
            <a:r>
              <a:rPr lang="ru-RU" dirty="0" smtClean="0">
                <a:effectLst/>
              </a:rPr>
              <a:t> </a:t>
            </a:r>
            <a:r>
              <a:rPr lang="uk-UA" dirty="0" err="1" smtClean="0">
                <a:effectLst/>
              </a:rPr>
              <a:t>макро</a:t>
            </a:r>
            <a:r>
              <a:rPr lang="ru-RU" dirty="0" smtClean="0">
                <a:effectLst/>
              </a:rPr>
              <a:t>е</a:t>
            </a:r>
            <a:r>
              <a:rPr lang="uk-UA" dirty="0" err="1" smtClean="0">
                <a:effectLst/>
              </a:rPr>
              <a:t>лементами</a:t>
            </a:r>
            <a:r>
              <a:rPr lang="ru-RU" dirty="0" smtClean="0">
                <a:effectLst/>
              </a:rPr>
              <a:t>, Мікроелементами і вітамінами.</a:t>
            </a:r>
            <a:endParaRPr lang="uk-UA" dirty="0" smtClean="0">
              <a:effectLst/>
            </a:endParaRPr>
          </a:p>
          <a:p>
            <a:pPr algn="just"/>
            <a:r>
              <a:rPr lang="ru-RU" dirty="0" smtClean="0">
                <a:effectLst/>
              </a:rPr>
              <a:t>3.7. Біохімічні показники харчового статусу організму.</a:t>
            </a:r>
          </a:p>
          <a:p>
            <a:pPr algn="just"/>
            <a:r>
              <a:rPr lang="ru-RU" dirty="0" smtClean="0">
                <a:effectLst/>
              </a:rPr>
              <a:t>3.8. Методика медичної оцінки харчового статусу людини.</a:t>
            </a:r>
          </a:p>
          <a:p>
            <a:pPr algn="just"/>
            <a:endParaRPr lang="ru-RU" dirty="0">
              <a:effectLst/>
            </a:endParaRPr>
          </a:p>
        </p:txBody>
      </p:sp>
    </p:spTree>
    <p:extLst>
      <p:ext uri="{BB962C8B-B14F-4D97-AF65-F5344CB8AC3E}">
        <p14:creationId xmlns:p14="http://schemas.microsoft.com/office/powerpoint/2010/main" val="2654791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265788"/>
            <a:ext cx="12192000" cy="4524315"/>
          </a:xfrm>
          <a:prstGeom prst="rect">
            <a:avLst/>
          </a:prstGeom>
        </p:spPr>
        <p:txBody>
          <a:bodyPr wrap="square">
            <a:spAutoFit/>
          </a:bodyPr>
          <a:lstStyle/>
          <a:p>
            <a:pPr algn="just"/>
            <a:r>
              <a:rPr lang="ru-RU" dirty="0" smtClean="0">
                <a:effectLst/>
              </a:rPr>
              <a:t>3.9. Фізіологічні основи енергетичного і пластичного обміну речовин в організмі.</a:t>
            </a:r>
            <a:endParaRPr lang="uk-UA" dirty="0" smtClean="0">
              <a:effectLst/>
            </a:endParaRPr>
          </a:p>
          <a:p>
            <a:pPr algn="just"/>
            <a:r>
              <a:rPr lang="ru-RU" dirty="0" smtClean="0">
                <a:effectLst/>
              </a:rPr>
              <a:t>3.10. Фізіологічне значення та основні функції харчування.</a:t>
            </a:r>
            <a:endParaRPr lang="uk-UA" dirty="0" smtClean="0">
              <a:effectLst/>
            </a:endParaRPr>
          </a:p>
          <a:p>
            <a:pPr algn="just"/>
            <a:r>
              <a:rPr lang="ru-RU" dirty="0" smtClean="0">
                <a:effectLst/>
              </a:rPr>
              <a:t>3.11. Поняття про раціональне харчування як основі енергетичного і пластичного обміну речовин в організмі.</a:t>
            </a:r>
            <a:endParaRPr lang="uk-UA" dirty="0" smtClean="0">
              <a:effectLst/>
            </a:endParaRPr>
          </a:p>
          <a:p>
            <a:pPr algn="just"/>
            <a:r>
              <a:rPr lang="ru-RU" dirty="0" smtClean="0">
                <a:effectLst/>
              </a:rPr>
              <a:t>3.12. Характеристика груп населення в </a:t>
            </a:r>
            <a:r>
              <a:rPr lang="ru-RU" dirty="0" err="1" smtClean="0">
                <a:effectLst/>
              </a:rPr>
              <a:t>залежності</a:t>
            </a:r>
            <a:r>
              <a:rPr lang="ru-RU" dirty="0" smtClean="0">
                <a:effectLst/>
              </a:rPr>
              <a:t> </a:t>
            </a:r>
            <a:r>
              <a:rPr lang="ru-RU" dirty="0" err="1" smtClean="0">
                <a:effectLst/>
              </a:rPr>
              <a:t>від</a:t>
            </a:r>
            <a:r>
              <a:rPr lang="ru-RU" dirty="0" smtClean="0">
                <a:effectLst/>
              </a:rPr>
              <a:t> </a:t>
            </a:r>
            <a:r>
              <a:rPr lang="ru-RU" dirty="0" err="1" smtClean="0">
                <a:effectLst/>
              </a:rPr>
              <a:t>енерговитрат</a:t>
            </a:r>
            <a:r>
              <a:rPr lang="ru-RU" dirty="0" smtClean="0">
                <a:effectLst/>
              </a:rPr>
              <a:t>. Наукове обгрунтування фізіологічних норм </a:t>
            </a:r>
            <a:r>
              <a:rPr lang="ru-RU" dirty="0" err="1" smtClean="0">
                <a:effectLst/>
              </a:rPr>
              <a:t>харчування</a:t>
            </a:r>
            <a:r>
              <a:rPr lang="ru-RU" dirty="0" smtClean="0">
                <a:effectLst/>
              </a:rPr>
              <a:t> </a:t>
            </a:r>
            <a:r>
              <a:rPr lang="ru-RU" dirty="0" err="1" smtClean="0">
                <a:effectLst/>
              </a:rPr>
              <a:t>статево-вікових</a:t>
            </a:r>
            <a:r>
              <a:rPr lang="ru-RU" dirty="0" smtClean="0">
                <a:effectLst/>
              </a:rPr>
              <a:t> і професійних груп населення.</a:t>
            </a:r>
            <a:endParaRPr lang="uk-UA" dirty="0" smtClean="0">
              <a:effectLst/>
            </a:endParaRPr>
          </a:p>
          <a:p>
            <a:pPr algn="just"/>
            <a:r>
              <a:rPr lang="ru-RU" dirty="0" smtClean="0">
                <a:effectLst/>
              </a:rPr>
              <a:t>3.13. </a:t>
            </a:r>
            <a:r>
              <a:rPr lang="ru-RU" dirty="0" err="1" smtClean="0">
                <a:effectLst/>
              </a:rPr>
              <a:t>добові</a:t>
            </a:r>
            <a:r>
              <a:rPr lang="ru-RU" dirty="0" smtClean="0">
                <a:effectLst/>
              </a:rPr>
              <a:t> </a:t>
            </a:r>
            <a:r>
              <a:rPr lang="ru-RU" dirty="0" err="1" smtClean="0">
                <a:effectLst/>
              </a:rPr>
              <a:t>енерговитрати</a:t>
            </a:r>
            <a:r>
              <a:rPr lang="ru-RU" dirty="0" smtClean="0">
                <a:effectLst/>
              </a:rPr>
              <a:t> людини, їх основні складові частини. </a:t>
            </a:r>
            <a:endParaRPr lang="uk-UA" dirty="0" smtClean="0">
              <a:effectLst/>
            </a:endParaRPr>
          </a:p>
          <a:p>
            <a:pPr algn="just"/>
            <a:r>
              <a:rPr lang="ru-RU" dirty="0" smtClean="0">
                <a:effectLst/>
              </a:rPr>
              <a:t>3.14. Обов'язки лікаря з медичного контролю за </a:t>
            </a:r>
            <a:r>
              <a:rPr lang="ru-RU" dirty="0" err="1" smtClean="0">
                <a:effectLst/>
              </a:rPr>
              <a:t>енерговитратами</a:t>
            </a:r>
            <a:r>
              <a:rPr lang="ru-RU" dirty="0" smtClean="0">
                <a:effectLst/>
              </a:rPr>
              <a:t> і харчуванням різних груп населення, організованих колективів.</a:t>
            </a:r>
            <a:endParaRPr lang="uk-UA" dirty="0" smtClean="0">
              <a:effectLst/>
            </a:endParaRPr>
          </a:p>
          <a:p>
            <a:pPr algn="just"/>
            <a:r>
              <a:rPr lang="ru-RU" dirty="0" smtClean="0">
                <a:effectLst/>
              </a:rPr>
              <a:t>3.15. Значення раціонального харчування для збереження і зміцнення здоров'я.</a:t>
            </a:r>
            <a:endParaRPr lang="uk-UA" dirty="0" smtClean="0">
              <a:effectLst/>
            </a:endParaRPr>
          </a:p>
          <a:p>
            <a:pPr algn="just"/>
            <a:r>
              <a:rPr lang="ru-RU" dirty="0" smtClean="0">
                <a:effectLst/>
              </a:rPr>
              <a:t>3.16. Класифікація нутрієнтів (харчових речовин) і їх функції в організмі (енергетична, пластична, каталітична, захисна).</a:t>
            </a:r>
            <a:endParaRPr lang="uk-UA" dirty="0" smtClean="0">
              <a:effectLst/>
            </a:endParaRPr>
          </a:p>
          <a:p>
            <a:pPr algn="just"/>
            <a:r>
              <a:rPr lang="ru-RU" dirty="0" smtClean="0">
                <a:effectLst/>
              </a:rPr>
              <a:t>3.17. </a:t>
            </a:r>
            <a:r>
              <a:rPr lang="ru-RU" dirty="0" err="1" smtClean="0">
                <a:effectLst/>
              </a:rPr>
              <a:t>методи</a:t>
            </a:r>
            <a:r>
              <a:rPr lang="ru-RU" dirty="0" smtClean="0">
                <a:effectLst/>
              </a:rPr>
              <a:t> </a:t>
            </a:r>
            <a:r>
              <a:rPr lang="ru-RU" dirty="0" err="1" smtClean="0">
                <a:effectLst/>
              </a:rPr>
              <a:t>визначення</a:t>
            </a:r>
            <a:r>
              <a:rPr lang="ru-RU" dirty="0" smtClean="0">
                <a:effectLst/>
              </a:rPr>
              <a:t> </a:t>
            </a:r>
            <a:r>
              <a:rPr lang="ru-RU" dirty="0" err="1" smtClean="0">
                <a:effectLst/>
              </a:rPr>
              <a:t>енерговитрат</a:t>
            </a:r>
            <a:r>
              <a:rPr lang="ru-RU" dirty="0" smtClean="0">
                <a:effectLst/>
              </a:rPr>
              <a:t> людини (пряма і непряма </a:t>
            </a:r>
            <a:r>
              <a:rPr lang="ru-RU" dirty="0" err="1" smtClean="0">
                <a:effectLst/>
              </a:rPr>
              <a:t>калориметрія</a:t>
            </a:r>
            <a:r>
              <a:rPr lang="ru-RU" dirty="0" smtClean="0">
                <a:effectLst/>
              </a:rPr>
              <a:t>, аліментарної </a:t>
            </a:r>
            <a:r>
              <a:rPr lang="ru-RU" dirty="0" err="1" smtClean="0">
                <a:effectLst/>
              </a:rPr>
              <a:t>енергометрії</a:t>
            </a:r>
            <a:r>
              <a:rPr lang="ru-RU" dirty="0" smtClean="0">
                <a:effectLst/>
              </a:rPr>
              <a:t>, </a:t>
            </a:r>
            <a:r>
              <a:rPr lang="ru-RU" dirty="0" err="1" smtClean="0">
                <a:effectLst/>
              </a:rPr>
              <a:t>пульсометрії</a:t>
            </a:r>
            <a:r>
              <a:rPr lang="ru-RU" dirty="0" smtClean="0">
                <a:effectLst/>
              </a:rPr>
              <a:t>, Розрахункові методи).</a:t>
            </a:r>
            <a:endParaRPr lang="uk-UA" dirty="0" smtClean="0">
              <a:effectLst/>
            </a:endParaRPr>
          </a:p>
          <a:p>
            <a:pPr algn="just"/>
            <a:r>
              <a:rPr lang="ru-RU" dirty="0" smtClean="0">
                <a:effectLst/>
              </a:rPr>
              <a:t>3.18. Методика </a:t>
            </a:r>
            <a:r>
              <a:rPr lang="ru-RU" dirty="0" err="1" smtClean="0">
                <a:effectLst/>
              </a:rPr>
              <a:t>розрахунку</a:t>
            </a:r>
            <a:r>
              <a:rPr lang="ru-RU" dirty="0" smtClean="0">
                <a:effectLst/>
              </a:rPr>
              <a:t> </a:t>
            </a:r>
            <a:r>
              <a:rPr lang="ru-RU" dirty="0" err="1" smtClean="0">
                <a:effectLst/>
              </a:rPr>
              <a:t>енерговитрат</a:t>
            </a:r>
            <a:r>
              <a:rPr lang="ru-RU" dirty="0" smtClean="0">
                <a:effectLst/>
              </a:rPr>
              <a:t> людини за антропометричними і </a:t>
            </a:r>
            <a:r>
              <a:rPr lang="ru-RU" dirty="0" err="1" smtClean="0">
                <a:effectLst/>
              </a:rPr>
              <a:t>хронометражними</a:t>
            </a:r>
            <a:r>
              <a:rPr lang="ru-RU" dirty="0" smtClean="0">
                <a:effectLst/>
              </a:rPr>
              <a:t> даними.</a:t>
            </a:r>
            <a:endParaRPr lang="uk-UA" dirty="0" smtClean="0">
              <a:effectLst/>
            </a:endParaRPr>
          </a:p>
          <a:p>
            <a:pPr algn="just"/>
            <a:r>
              <a:rPr lang="ru-RU" dirty="0" smtClean="0">
                <a:effectLst/>
              </a:rPr>
              <a:t>3.19. Методика розрахунку потреб людини в харчових речовинах.</a:t>
            </a:r>
            <a:endParaRPr lang="ru-RU" dirty="0">
              <a:effectLst/>
            </a:endParaRPr>
          </a:p>
        </p:txBody>
      </p:sp>
    </p:spTree>
    <p:extLst>
      <p:ext uri="{BB962C8B-B14F-4D97-AF65-F5344CB8AC3E}">
        <p14:creationId xmlns:p14="http://schemas.microsoft.com/office/powerpoint/2010/main" val="3993656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86701"/>
            <a:ext cx="12192000" cy="6463308"/>
          </a:xfrm>
          <a:prstGeom prst="rect">
            <a:avLst/>
          </a:prstGeom>
        </p:spPr>
        <p:txBody>
          <a:bodyPr wrap="square">
            <a:spAutoFit/>
          </a:bodyPr>
          <a:lstStyle/>
          <a:p>
            <a:pPr algn="ctr"/>
            <a:r>
              <a:rPr lang="ru-RU" b="1" dirty="0" smtClean="0">
                <a:effectLst/>
              </a:rPr>
              <a:t>4. Завдання для самопідготовки</a:t>
            </a:r>
            <a:endParaRPr lang="ru-RU" dirty="0" smtClean="0">
              <a:effectLst/>
            </a:endParaRPr>
          </a:p>
          <a:p>
            <a:pPr algn="just"/>
            <a:r>
              <a:rPr lang="ru-RU" dirty="0" smtClean="0">
                <a:effectLst/>
              </a:rPr>
              <a:t/>
            </a:r>
            <a:br>
              <a:rPr lang="ru-RU" dirty="0" smtClean="0">
                <a:effectLst/>
              </a:rPr>
            </a:br>
            <a:endParaRPr lang="ru-RU" dirty="0" smtClean="0">
              <a:effectLst/>
            </a:endParaRPr>
          </a:p>
          <a:p>
            <a:pPr algn="just"/>
            <a:r>
              <a:rPr lang="ru-RU" dirty="0" smtClean="0">
                <a:effectLst/>
              </a:rPr>
              <a:t>4.1. Жінка 35 років - шеф-кухар харчоблоку районної лікарні. Зростання 160 см, маса тіла 88 кг, окружність грудної клітини 118 см, окружність попереку 130 см, окружність таза 168 см, окружність середній частині стегна 85 см. Товщина шкірно-жирової складки: біля низу лопатки - 3,4 см, на задній частині середини плеча - 4,3 см, на бічній поверхні живота - 5,1 см. За словами кухаря, вона страждає задишкою, намагається мало їсти, проте змушена часто пробувати продукти, які вона готує. Фізичними вправами не займається ( "Я і так цілий день на ногах"). Страждає варикозним розширенням вен на нижніх кінцівках.</a:t>
            </a:r>
            <a:endParaRPr lang="uk-UA" dirty="0" smtClean="0">
              <a:effectLst/>
            </a:endParaRPr>
          </a:p>
          <a:p>
            <a:pPr algn="just"/>
            <a:r>
              <a:rPr lang="ru-RU" dirty="0" err="1" smtClean="0">
                <a:effectLst/>
              </a:rPr>
              <a:t>Розрахуйте</a:t>
            </a:r>
            <a:r>
              <a:rPr lang="ru-RU" dirty="0" smtClean="0">
                <a:effectLst/>
              </a:rPr>
              <a:t> </a:t>
            </a:r>
            <a:r>
              <a:rPr lang="ru-RU" dirty="0" err="1" smtClean="0">
                <a:effectLst/>
              </a:rPr>
              <a:t>масо-зростові</a:t>
            </a:r>
            <a:r>
              <a:rPr lang="ru-RU" dirty="0" smtClean="0">
                <a:effectLst/>
              </a:rPr>
              <a:t> і інші показники, дайте обгрунтовану оцінку харчового статусу </a:t>
            </a:r>
            <a:r>
              <a:rPr lang="ru-RU" dirty="0" smtClean="0"/>
              <a:t>кухаря</a:t>
            </a:r>
            <a:r>
              <a:rPr lang="ru-RU" dirty="0" smtClean="0">
                <a:effectLst/>
              </a:rPr>
              <a:t>, запропонуйте оздоровчі рекомендації. </a:t>
            </a:r>
            <a:endParaRPr lang="uk-UA" dirty="0" smtClean="0">
              <a:effectLst/>
            </a:endParaRPr>
          </a:p>
          <a:p>
            <a:pPr algn="just"/>
            <a:r>
              <a:rPr lang="ru-RU" dirty="0" smtClean="0">
                <a:effectLst/>
              </a:rPr>
              <a:t>4.2. Студентка 2 курсу медичного вузу, 21 рік, зріст 170 см, маса тіла 55 кг, окружність грудної клітини 81 см, </a:t>
            </a:r>
            <a:r>
              <a:rPr lang="ru-RU" dirty="0" err="1" smtClean="0">
                <a:effectLst/>
              </a:rPr>
              <a:t>окружність</a:t>
            </a:r>
            <a:r>
              <a:rPr lang="ru-RU" dirty="0" smtClean="0">
                <a:effectLst/>
              </a:rPr>
              <a:t> </a:t>
            </a:r>
            <a:r>
              <a:rPr lang="uk-UA" dirty="0" smtClean="0">
                <a:effectLst/>
              </a:rPr>
              <a:t>тазу</a:t>
            </a:r>
            <a:r>
              <a:rPr lang="ru-RU" dirty="0" smtClean="0">
                <a:effectLst/>
              </a:rPr>
              <a:t> 97 см, окружність попереку, окружність середній частині стегна 48 см, товщина шкірно-жирової складки: біля низу лопатки - 1,3 см, посередині задньої поверхні плеча - 1,1 см, бічній поверхні живота - 2,2 см, бічній поверхні грудної клітини - 1,0 см.</a:t>
            </a:r>
            <a:endParaRPr lang="uk-UA" dirty="0" smtClean="0">
              <a:effectLst/>
            </a:endParaRPr>
          </a:p>
          <a:p>
            <a:pPr algn="just"/>
            <a:r>
              <a:rPr lang="ru-RU" dirty="0" smtClean="0">
                <a:effectLst/>
              </a:rPr>
              <a:t>При огляді тіла студентки виявлені: блідість і сухість шкіри, кон'юнктиви, губ, </a:t>
            </a:r>
            <a:r>
              <a:rPr lang="ru-RU" dirty="0" err="1" smtClean="0">
                <a:effectLst/>
              </a:rPr>
              <a:t>синюшність</a:t>
            </a:r>
            <a:r>
              <a:rPr lang="ru-RU" dirty="0" smtClean="0">
                <a:effectLst/>
              </a:rPr>
              <a:t> нігтів, </a:t>
            </a:r>
            <a:r>
              <a:rPr lang="ru-RU" dirty="0" err="1" smtClean="0">
                <a:effectLst/>
              </a:rPr>
              <a:t>їх</a:t>
            </a:r>
            <a:r>
              <a:rPr lang="ru-RU" dirty="0" smtClean="0">
                <a:effectLst/>
              </a:rPr>
              <a:t> </a:t>
            </a:r>
            <a:r>
              <a:rPr lang="uk-UA" dirty="0" err="1" smtClean="0">
                <a:effectLst/>
              </a:rPr>
              <a:t>ложкоп</a:t>
            </a:r>
            <a:r>
              <a:rPr lang="ru-RU" dirty="0" err="1" smtClean="0">
                <a:effectLst/>
              </a:rPr>
              <a:t>одібна</a:t>
            </a:r>
            <a:r>
              <a:rPr lang="ru-RU" dirty="0" smtClean="0">
                <a:effectLst/>
              </a:rPr>
              <a:t> форма, ламкість, загальне схуднення, зморшки на обличчі, ламкість і випадання волосся. Відзначається наростання слабкості, зниження працездатності, швидка стомлюваність, сонливість, головний біль, відчуття оніміння кінцівок.</a:t>
            </a:r>
            <a:endParaRPr lang="uk-UA" dirty="0" smtClean="0">
              <a:effectLst/>
            </a:endParaRPr>
          </a:p>
          <a:p>
            <a:pPr algn="just"/>
            <a:r>
              <a:rPr lang="ru-RU" dirty="0" smtClean="0">
                <a:effectLst/>
              </a:rPr>
              <a:t>Розрахуйте необхідні показники, складіть оцінку харчового статусу студентки, запропонуйте ваші рекомендації.</a:t>
            </a:r>
            <a:endParaRPr lang="uk-UA" dirty="0" smtClean="0">
              <a:effectLst/>
            </a:endParaRPr>
          </a:p>
          <a:p>
            <a:pPr algn="just"/>
            <a:r>
              <a:rPr lang="ru-RU" dirty="0" smtClean="0">
                <a:effectLst/>
              </a:rPr>
              <a:t>При вирішенні задачі скористайтеся додатками до теми і рекомендованою літературою.</a:t>
            </a:r>
            <a:endParaRPr lang="ru-RU" dirty="0">
              <a:effectLst/>
            </a:endParaRPr>
          </a:p>
        </p:txBody>
      </p:sp>
    </p:spTree>
    <p:extLst>
      <p:ext uri="{BB962C8B-B14F-4D97-AF65-F5344CB8AC3E}">
        <p14:creationId xmlns:p14="http://schemas.microsoft.com/office/powerpoint/2010/main" val="2401311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575526"/>
            <a:ext cx="12192000" cy="3139321"/>
          </a:xfrm>
          <a:prstGeom prst="rect">
            <a:avLst/>
          </a:prstGeom>
        </p:spPr>
        <p:txBody>
          <a:bodyPr wrap="square">
            <a:spAutoFit/>
          </a:bodyPr>
          <a:lstStyle/>
          <a:p>
            <a:pPr algn="just"/>
            <a:r>
              <a:rPr lang="ru-RU" dirty="0" smtClean="0">
                <a:effectLst/>
              </a:rPr>
              <a:t>4.3. Викладач гуманітарного вузу, жінка, 40 років. Визначте групу інтенсивності праці, коефіцієнт фізичної активності (КФА), </a:t>
            </a:r>
            <a:r>
              <a:rPr lang="ru-RU" dirty="0" err="1" smtClean="0">
                <a:effectLst/>
              </a:rPr>
              <a:t>добові</a:t>
            </a:r>
            <a:r>
              <a:rPr lang="ru-RU" dirty="0" smtClean="0">
                <a:effectLst/>
              </a:rPr>
              <a:t> </a:t>
            </a:r>
            <a:r>
              <a:rPr lang="ru-RU" dirty="0" err="1" smtClean="0">
                <a:effectLst/>
              </a:rPr>
              <a:t>енерговитрати</a:t>
            </a:r>
            <a:r>
              <a:rPr lang="ru-RU" dirty="0" smtClean="0">
                <a:effectLst/>
              </a:rPr>
              <a:t>, Потреба в основних харчових речовинах (білки, жири, вуглеводи, вітаміни В, С і А, мінерали / залізо, кальцій, фосфор /), оптимальний режим харчування.</a:t>
            </a:r>
            <a:endParaRPr lang="uk-UA" dirty="0" smtClean="0">
              <a:effectLst/>
            </a:endParaRPr>
          </a:p>
          <a:p>
            <a:pPr algn="just"/>
            <a:r>
              <a:rPr lang="ru-RU" dirty="0" smtClean="0">
                <a:effectLst/>
              </a:rPr>
              <a:t>4.4. Лікар-хірург, чоловік, 30 років, зріст 175 см, маса тіла 70 кг. </a:t>
            </a:r>
            <a:r>
              <a:rPr lang="ru-RU" dirty="0" err="1" smtClean="0">
                <a:effectLst/>
              </a:rPr>
              <a:t>Хронограма</a:t>
            </a:r>
            <a:r>
              <a:rPr lang="ru-RU" dirty="0" smtClean="0">
                <a:effectLst/>
              </a:rPr>
              <a:t> дня: професійна діяльність (операції) - 4 години, підготовка до операцій - 1,5 години, підготовка і проведення лікарської конференції 2,5 години, ходьба - 1 година, активні фізичні вправи - 30 хв., Самообслуговування - 2,5 години , читання - 1,5 години, громадська робота - 1 година, відпочинок сидячи - 2 години, лежачи - 1 година, сон - 8 годин. Розрахуйте фактичний основний обмін за рівняннями, </a:t>
            </a:r>
            <a:r>
              <a:rPr lang="ru-RU" dirty="0" err="1" smtClean="0">
                <a:effectLst/>
              </a:rPr>
              <a:t>добові</a:t>
            </a:r>
            <a:r>
              <a:rPr lang="ru-RU" dirty="0" smtClean="0">
                <a:effectLst/>
              </a:rPr>
              <a:t> </a:t>
            </a:r>
            <a:r>
              <a:rPr lang="ru-RU" dirty="0" err="1" smtClean="0">
                <a:effectLst/>
              </a:rPr>
              <a:t>енерговитрати</a:t>
            </a:r>
            <a:r>
              <a:rPr lang="ru-RU" dirty="0" smtClean="0">
                <a:effectLst/>
              </a:rPr>
              <a:t> (За відносним основному обміну (ТОВ), тривалості виду діяльності та коефіцієнту фізичної активності (КФА), потребу в </a:t>
            </a:r>
            <a:r>
              <a:rPr lang="ru-RU" dirty="0" err="1" smtClean="0">
                <a:effectLst/>
              </a:rPr>
              <a:t>нутрієнтах</a:t>
            </a:r>
            <a:r>
              <a:rPr lang="ru-RU" dirty="0" smtClean="0">
                <a:effectLst/>
              </a:rPr>
              <a:t> (</a:t>
            </a:r>
            <a:r>
              <a:rPr lang="ru-RU" dirty="0" err="1" smtClean="0">
                <a:effectLst/>
              </a:rPr>
              <a:t>зазначені</a:t>
            </a:r>
            <a:r>
              <a:rPr lang="ru-RU" dirty="0" smtClean="0">
                <a:effectLst/>
              </a:rPr>
              <a:t> в п. 4.1.1.).</a:t>
            </a:r>
            <a:endParaRPr lang="uk-UA" dirty="0" smtClean="0">
              <a:effectLst/>
            </a:endParaRPr>
          </a:p>
          <a:p>
            <a:pPr algn="just"/>
            <a:r>
              <a:rPr lang="ru-RU" dirty="0" smtClean="0">
                <a:effectLst/>
              </a:rPr>
              <a:t>Для вирішення завдань детально ознайомтеся з додатками і рекомендованою літературою.</a:t>
            </a:r>
            <a:endParaRPr lang="uk-UA" dirty="0">
              <a:effectLst/>
            </a:endParaRPr>
          </a:p>
        </p:txBody>
      </p:sp>
    </p:spTree>
    <p:extLst>
      <p:ext uri="{BB962C8B-B14F-4D97-AF65-F5344CB8AC3E}">
        <p14:creationId xmlns:p14="http://schemas.microsoft.com/office/powerpoint/2010/main" val="642498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39813"/>
            <a:ext cx="12192000" cy="4524315"/>
          </a:xfrm>
          <a:prstGeom prst="rect">
            <a:avLst/>
          </a:prstGeom>
        </p:spPr>
        <p:txBody>
          <a:bodyPr wrap="square">
            <a:spAutoFit/>
          </a:bodyPr>
          <a:lstStyle/>
          <a:p>
            <a:pPr algn="ctr"/>
            <a:r>
              <a:rPr lang="ru-RU" b="1" dirty="0" smtClean="0">
                <a:effectLst/>
              </a:rPr>
              <a:t>5. Структура і зміст заняття</a:t>
            </a:r>
            <a:endParaRPr lang="ru-RU" dirty="0" smtClean="0">
              <a:effectLst/>
            </a:endParaRPr>
          </a:p>
          <a:p>
            <a:pPr algn="just"/>
            <a:r>
              <a:rPr lang="ru-RU" dirty="0" smtClean="0">
                <a:effectLst/>
              </a:rPr>
              <a:t/>
            </a:r>
            <a:br>
              <a:rPr lang="ru-RU" dirty="0" smtClean="0">
                <a:effectLst/>
              </a:rPr>
            </a:br>
            <a:endParaRPr lang="ru-RU" dirty="0" smtClean="0">
              <a:effectLst/>
            </a:endParaRPr>
          </a:p>
          <a:p>
            <a:pPr algn="just"/>
            <a:r>
              <a:rPr lang="ru-RU" dirty="0" smtClean="0">
                <a:effectLst/>
              </a:rPr>
              <a:t>Заняття лабораторне. На першій половині заняття (протягом 45 хв.), Після перевірки виконання студентами завдань для самопідготовки шляхом опитування студентів і пояснень викладача розглядаються теоретичні питання теми (методи і показники медичної оцінки харчового статусу індивіда або харчуванням колективу з однаковим режимом дня). На другій половині заняття кожен студент проводить оцінку харчового статусу за комплексом показників (</a:t>
            </a:r>
            <a:r>
              <a:rPr lang="uk-UA" dirty="0" err="1" smtClean="0">
                <a:effectLst/>
              </a:rPr>
              <a:t>соматоскопіч</a:t>
            </a:r>
            <a:r>
              <a:rPr lang="ru-RU" dirty="0"/>
              <a:t>н</a:t>
            </a:r>
            <a:r>
              <a:rPr lang="ru-RU" dirty="0" smtClean="0">
                <a:effectLst/>
              </a:rPr>
              <a:t>их</a:t>
            </a:r>
            <a:r>
              <a:rPr lang="uk-UA" dirty="0" smtClean="0">
                <a:effectLst/>
              </a:rPr>
              <a:t>, </a:t>
            </a:r>
            <a:r>
              <a:rPr lang="uk-UA" dirty="0" err="1" smtClean="0">
                <a:effectLst/>
              </a:rPr>
              <a:t>соматометрич</a:t>
            </a:r>
            <a:r>
              <a:rPr lang="ru-RU" dirty="0" smtClean="0"/>
              <a:t>ни</a:t>
            </a:r>
            <a:r>
              <a:rPr lang="ru-RU" dirty="0" smtClean="0">
                <a:effectLst/>
              </a:rPr>
              <a:t>х</a:t>
            </a:r>
            <a:r>
              <a:rPr lang="uk-UA" dirty="0" smtClean="0">
                <a:effectLst/>
              </a:rPr>
              <a:t>, </a:t>
            </a:r>
            <a:r>
              <a:rPr lang="uk-UA" dirty="0" err="1" smtClean="0">
                <a:effectLst/>
              </a:rPr>
              <a:t>фізіологіч</a:t>
            </a:r>
            <a:r>
              <a:rPr lang="ru-RU" dirty="0" smtClean="0"/>
              <a:t>них</a:t>
            </a:r>
            <a:r>
              <a:rPr lang="uk-UA" dirty="0" smtClean="0">
                <a:effectLst/>
              </a:rPr>
              <a:t>, клінічних, біохімічних), </a:t>
            </a:r>
            <a:r>
              <a:rPr lang="ru-RU" dirty="0" smtClean="0">
                <a:effectLst/>
              </a:rPr>
              <a:t>які наведені </a:t>
            </a:r>
            <a:r>
              <a:rPr lang="uk-UA" dirty="0" smtClean="0">
                <a:effectLst/>
              </a:rPr>
              <a:t>в </a:t>
            </a:r>
            <a:r>
              <a:rPr lang="uk-UA" dirty="0" err="1" smtClean="0">
                <a:effectLst/>
              </a:rPr>
              <a:t>ситуа</a:t>
            </a:r>
            <a:r>
              <a:rPr lang="ru-RU" dirty="0" err="1" smtClean="0">
                <a:effectLst/>
              </a:rPr>
              <a:t>ційних</a:t>
            </a:r>
            <a:r>
              <a:rPr lang="ru-RU" dirty="0" smtClean="0">
                <a:effectLst/>
              </a:rPr>
              <a:t> </a:t>
            </a:r>
            <a:r>
              <a:rPr lang="uk-UA" dirty="0" smtClean="0">
                <a:effectLst/>
              </a:rPr>
              <a:t>завданнях</a:t>
            </a:r>
            <a:r>
              <a:rPr lang="ru-RU" dirty="0" smtClean="0">
                <a:effectLst/>
              </a:rPr>
              <a:t> кафедри</a:t>
            </a:r>
            <a:r>
              <a:rPr lang="uk-UA" dirty="0" smtClean="0">
                <a:effectLst/>
              </a:rPr>
              <a:t> </a:t>
            </a:r>
            <a:r>
              <a:rPr lang="uk-UA" dirty="0" err="1" smtClean="0">
                <a:effectLst/>
              </a:rPr>
              <a:t>або</a:t>
            </a:r>
            <a:r>
              <a:rPr lang="uk-UA" dirty="0" smtClean="0">
                <a:effectLst/>
              </a:rPr>
              <a:t> </a:t>
            </a:r>
            <a:r>
              <a:rPr lang="ru-RU" dirty="0" smtClean="0">
                <a:effectLst/>
              </a:rPr>
              <a:t>визначають їх </a:t>
            </a:r>
            <a:r>
              <a:rPr lang="uk-UA" dirty="0" smtClean="0">
                <a:effectLst/>
              </a:rPr>
              <a:t>один на одному.</a:t>
            </a:r>
          </a:p>
          <a:p>
            <a:pPr algn="just"/>
            <a:r>
              <a:rPr lang="ru-RU" dirty="0" smtClean="0">
                <a:effectLst/>
              </a:rPr>
              <a:t>На підставі цих показників кожний студент проводить оцінку харчового статусу і становить відповідні оздоровчі рекомендації. На заключному етапі заняття 3-4 студента доповідають результати виконаної роботи.</a:t>
            </a:r>
            <a:endParaRPr lang="uk-UA" dirty="0" smtClean="0">
              <a:effectLst/>
            </a:endParaRPr>
          </a:p>
          <a:p>
            <a:pPr algn="just"/>
            <a:r>
              <a:rPr lang="ru-RU" dirty="0" smtClean="0">
                <a:effectLst/>
              </a:rPr>
              <a:t>Для закріплення отриманих знань доцільно доручити кожному студенту обстежити і оцінити харчовий статус одного з хворих його </a:t>
            </a:r>
            <a:r>
              <a:rPr lang="ru-RU" dirty="0" err="1" smtClean="0">
                <a:effectLst/>
              </a:rPr>
              <a:t>особистої</a:t>
            </a:r>
            <a:r>
              <a:rPr lang="ru-RU" dirty="0" smtClean="0">
                <a:effectLst/>
              </a:rPr>
              <a:t> </a:t>
            </a:r>
            <a:r>
              <a:rPr lang="uk-UA" dirty="0" err="1" smtClean="0">
                <a:effectLst/>
              </a:rPr>
              <a:t>курації</a:t>
            </a:r>
            <a:r>
              <a:rPr lang="uk-UA" dirty="0" smtClean="0">
                <a:effectLst/>
              </a:rPr>
              <a:t> </a:t>
            </a:r>
            <a:r>
              <a:rPr lang="ru-RU" dirty="0" smtClean="0">
                <a:effectLst/>
              </a:rPr>
              <a:t>(На кафедрі терапії, хірургії або інший). Студент надає викладачеві опис харчового статусу хворого, за що отримує оцінку.</a:t>
            </a:r>
            <a:endParaRPr lang="uk-UA" dirty="0">
              <a:effectLst/>
            </a:endParaRPr>
          </a:p>
        </p:txBody>
      </p:sp>
    </p:spTree>
    <p:extLst>
      <p:ext uri="{BB962C8B-B14F-4D97-AF65-F5344CB8AC3E}">
        <p14:creationId xmlns:p14="http://schemas.microsoft.com/office/powerpoint/2010/main" val="1419048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526630"/>
            <a:ext cx="12192000" cy="3970318"/>
          </a:xfrm>
          <a:prstGeom prst="rect">
            <a:avLst/>
          </a:prstGeom>
        </p:spPr>
        <p:txBody>
          <a:bodyPr wrap="square">
            <a:spAutoFit/>
          </a:bodyPr>
          <a:lstStyle/>
          <a:p>
            <a:pPr algn="just"/>
            <a:r>
              <a:rPr lang="ru-RU" dirty="0" smtClean="0">
                <a:effectLst/>
              </a:rPr>
              <a:t>6.1. Основна:</a:t>
            </a:r>
            <a:endParaRPr lang="uk-UA" dirty="0" smtClean="0">
              <a:effectLst/>
            </a:endParaRPr>
          </a:p>
          <a:p>
            <a:pPr algn="just"/>
            <a:r>
              <a:rPr lang="ru-RU" dirty="0" smtClean="0">
                <a:effectLst/>
              </a:rPr>
              <a:t>6.1.1. Загальна гігієна. Пропедевтика гігієни. Є.І.. Гончарук, Ю.И. Кундієв, В.Г. Бардів та ін. / </a:t>
            </a:r>
            <a:r>
              <a:rPr lang="ru-RU" dirty="0" err="1" smtClean="0">
                <a:effectLst/>
              </a:rPr>
              <a:t>Під</a:t>
            </a:r>
            <a:r>
              <a:rPr lang="ru-RU" dirty="0" smtClean="0">
                <a:effectLst/>
              </a:rPr>
              <a:t> </a:t>
            </a:r>
            <a:r>
              <a:rPr lang="uk-UA" dirty="0" err="1" smtClean="0">
                <a:effectLst/>
              </a:rPr>
              <a:t>ред</a:t>
            </a:r>
            <a:r>
              <a:rPr lang="ru-RU" dirty="0" smtClean="0">
                <a:effectLst/>
              </a:rPr>
              <a:t>. Є.І. Гончарука. - К .: Вища школа, 1995. - С. 434-458.</a:t>
            </a:r>
            <a:endParaRPr lang="uk-UA" dirty="0" smtClean="0">
              <a:effectLst/>
            </a:endParaRPr>
          </a:p>
          <a:p>
            <a:pPr algn="just"/>
            <a:r>
              <a:rPr lang="ru-RU" dirty="0" smtClean="0">
                <a:effectLst/>
              </a:rPr>
              <a:t>6.1.2. </a:t>
            </a:r>
            <a:r>
              <a:rPr lang="ru-RU" dirty="0" err="1" smtClean="0">
                <a:effectLst/>
              </a:rPr>
              <a:t>Загальна</a:t>
            </a:r>
            <a:r>
              <a:rPr lang="ru-RU" dirty="0" smtClean="0">
                <a:effectLst/>
              </a:rPr>
              <a:t> </a:t>
            </a:r>
            <a:r>
              <a:rPr lang="uk-UA" dirty="0" smtClean="0">
                <a:effectLst/>
              </a:rPr>
              <a:t>гігієна</a:t>
            </a:r>
            <a:r>
              <a:rPr lang="ru-RU" dirty="0" smtClean="0">
                <a:effectLst/>
              </a:rPr>
              <a:t>. Пропедевтика гігієни. / Є.І. Гончарук, Ю.И. Кундієв, В.Г. Бардів та ін. / - К .: Вища школа, 2000. - С. 512-538.</a:t>
            </a:r>
            <a:endParaRPr lang="uk-UA" dirty="0" smtClean="0">
              <a:effectLst/>
            </a:endParaRPr>
          </a:p>
          <a:p>
            <a:pPr algn="just"/>
            <a:r>
              <a:rPr lang="ru-RU" dirty="0" smtClean="0">
                <a:effectLst/>
              </a:rPr>
              <a:t>6.1.3. Даценко І.І.,</a:t>
            </a:r>
            <a:r>
              <a:rPr lang="ru-RU" dirty="0" err="1" smtClean="0">
                <a:effectLst/>
              </a:rPr>
              <a:t>Габович</a:t>
            </a:r>
            <a:r>
              <a:rPr lang="ru-RU" dirty="0" smtClean="0">
                <a:effectLst/>
              </a:rPr>
              <a:t> Р.Д. Профілактична медицина: Загальна гігієна з основами екології. - К .: Здоров'я, 1999. - С. 313-353.</a:t>
            </a:r>
          </a:p>
          <a:p>
            <a:pPr algn="just"/>
            <a:r>
              <a:rPr lang="ru-RU" dirty="0" smtClean="0">
                <a:effectLst/>
              </a:rPr>
              <a:t>6.1.4. Загальна гігієна. Посібник для практичних занять. /І.І. Даценко, О.Б. Денисюк, </a:t>
            </a:r>
            <a:r>
              <a:rPr lang="ru-RU" dirty="0" err="1" smtClean="0">
                <a:effectLst/>
              </a:rPr>
              <a:t>С.Л.Долошіцкій</a:t>
            </a:r>
            <a:r>
              <a:rPr lang="ru-RU" dirty="0" smtClean="0">
                <a:effectLst/>
              </a:rPr>
              <a:t>/ </a:t>
            </a:r>
            <a:r>
              <a:rPr lang="ru-RU" dirty="0" err="1" smtClean="0">
                <a:effectLst/>
              </a:rPr>
              <a:t>Під</a:t>
            </a:r>
            <a:r>
              <a:rPr lang="ru-RU" dirty="0" smtClean="0">
                <a:effectLst/>
              </a:rPr>
              <a:t> </a:t>
            </a:r>
            <a:r>
              <a:rPr lang="uk-UA" dirty="0" err="1" smtClean="0">
                <a:effectLst/>
              </a:rPr>
              <a:t>ред</a:t>
            </a:r>
            <a:r>
              <a:rPr lang="uk-UA" dirty="0" smtClean="0">
                <a:effectLst/>
              </a:rPr>
              <a:t> </a:t>
            </a:r>
            <a:r>
              <a:rPr lang="ru-RU" dirty="0" smtClean="0">
                <a:effectLst/>
              </a:rPr>
              <a:t>І.І. Даценко. - Львів: Світ, 1992. - С. 90-93.</a:t>
            </a:r>
            <a:endParaRPr lang="uk-UA" dirty="0" smtClean="0">
              <a:effectLst/>
            </a:endParaRPr>
          </a:p>
          <a:p>
            <a:pPr algn="just"/>
            <a:r>
              <a:rPr lang="ru-RU" dirty="0" smtClean="0">
                <a:effectLst/>
              </a:rPr>
              <a:t>6.1.5. </a:t>
            </a:r>
            <a:r>
              <a:rPr lang="ru-RU" dirty="0" err="1" smtClean="0">
                <a:effectLst/>
              </a:rPr>
              <a:t>Ципріян</a:t>
            </a:r>
            <a:r>
              <a:rPr lang="ru-RU" dirty="0" smtClean="0">
                <a:effectLst/>
              </a:rPr>
              <a:t> В.І., Велика Н.В., Яковенко В.Г. Методика оцінки харчового статусу людини та адекватності індивідуального харчування. / Навчально-методичний посібник. - Київ, 1999. - С. 3-11; 16-30.</a:t>
            </a:r>
          </a:p>
          <a:p>
            <a:pPr algn="just"/>
            <a:r>
              <a:rPr lang="ru-RU" dirty="0" smtClean="0">
                <a:effectLst/>
              </a:rPr>
              <a:t>6.1.6. Лекції по темі заняття.</a:t>
            </a:r>
          </a:p>
          <a:p>
            <a:pPr algn="just"/>
            <a:r>
              <a:rPr lang="uk-UA" dirty="0" smtClean="0">
                <a:effectLst/>
              </a:rPr>
              <a:t/>
            </a:r>
            <a:br>
              <a:rPr lang="uk-UA" dirty="0" smtClean="0">
                <a:effectLst/>
              </a:rPr>
            </a:br>
            <a:endParaRPr lang="uk-UA" dirty="0" smtClean="0">
              <a:effectLst/>
            </a:endParaRPr>
          </a:p>
        </p:txBody>
      </p:sp>
      <p:sp>
        <p:nvSpPr>
          <p:cNvPr id="3" name="Прямоугольник 2"/>
          <p:cNvSpPr/>
          <p:nvPr/>
        </p:nvSpPr>
        <p:spPr>
          <a:xfrm>
            <a:off x="3818774" y="451412"/>
            <a:ext cx="4554452" cy="400110"/>
          </a:xfrm>
          <a:prstGeom prst="rect">
            <a:avLst/>
          </a:prstGeom>
        </p:spPr>
        <p:txBody>
          <a:bodyPr wrap="none">
            <a:spAutoFit/>
          </a:bodyPr>
          <a:lstStyle/>
          <a:p>
            <a:pPr algn="ctr"/>
            <a:r>
              <a:rPr lang="ru-RU" sz="2000" b="1" dirty="0" smtClean="0">
                <a:effectLst/>
              </a:rPr>
              <a:t>6. Рекомендована література.</a:t>
            </a:r>
            <a:endParaRPr lang="ru-RU" sz="2000" dirty="0">
              <a:effectLst/>
            </a:endParaRPr>
          </a:p>
        </p:txBody>
      </p:sp>
    </p:spTree>
    <p:extLst>
      <p:ext uri="{BB962C8B-B14F-4D97-AF65-F5344CB8AC3E}">
        <p14:creationId xmlns:p14="http://schemas.microsoft.com/office/powerpoint/2010/main" val="1406454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280606"/>
            <a:ext cx="12192000" cy="3416320"/>
          </a:xfrm>
          <a:prstGeom prst="rect">
            <a:avLst/>
          </a:prstGeom>
        </p:spPr>
        <p:txBody>
          <a:bodyPr wrap="square">
            <a:spAutoFit/>
          </a:bodyPr>
          <a:lstStyle/>
          <a:p>
            <a:pPr algn="just"/>
            <a:r>
              <a:rPr lang="ru-RU" dirty="0" smtClean="0">
                <a:effectLst/>
              </a:rPr>
              <a:t>6.2. Додаткова:</a:t>
            </a:r>
            <a:endParaRPr lang="uk-UA" dirty="0" smtClean="0">
              <a:effectLst/>
            </a:endParaRPr>
          </a:p>
          <a:p>
            <a:pPr algn="just"/>
            <a:r>
              <a:rPr lang="ru-RU" dirty="0" smtClean="0">
                <a:effectLst/>
              </a:rPr>
              <a:t>6.2.1. </a:t>
            </a:r>
            <a:r>
              <a:rPr lang="ru-RU" dirty="0" err="1" smtClean="0">
                <a:effectLst/>
              </a:rPr>
              <a:t>Габович</a:t>
            </a:r>
            <a:r>
              <a:rPr lang="ru-RU" dirty="0" smtClean="0">
                <a:effectLst/>
              </a:rPr>
              <a:t> Р.Д., </a:t>
            </a:r>
            <a:r>
              <a:rPr lang="ru-RU" dirty="0" err="1" smtClean="0">
                <a:effectLst/>
              </a:rPr>
              <a:t>Познанський</a:t>
            </a:r>
            <a:r>
              <a:rPr lang="ru-RU" dirty="0" smtClean="0">
                <a:effectLst/>
              </a:rPr>
              <a:t> С.С., </a:t>
            </a:r>
            <a:r>
              <a:rPr lang="ru-RU" dirty="0" err="1" smtClean="0">
                <a:effectLst/>
              </a:rPr>
              <a:t>Шахбазян</a:t>
            </a:r>
            <a:r>
              <a:rPr lang="ru-RU" dirty="0" smtClean="0">
                <a:effectLst/>
              </a:rPr>
              <a:t>Г.Х. Гігієна. - К .: Вища школа, 1983. - С. 134-155; 252-254.</a:t>
            </a:r>
          </a:p>
          <a:p>
            <a:pPr algn="just"/>
            <a:r>
              <a:rPr lang="ru-RU" dirty="0" smtClean="0">
                <a:effectLst/>
              </a:rPr>
              <a:t>6.2.2. Гігієна харчування з основами</a:t>
            </a:r>
            <a:r>
              <a:rPr lang="uk-UA" dirty="0" err="1" smtClean="0">
                <a:effectLst/>
              </a:rPr>
              <a:t>нутрициологии</a:t>
            </a:r>
            <a:r>
              <a:rPr lang="ru-RU" dirty="0" smtClean="0">
                <a:effectLst/>
              </a:rPr>
              <a:t>. Підручник В.І..</a:t>
            </a:r>
            <a:r>
              <a:rPr lang="ru-RU" dirty="0" err="1" smtClean="0">
                <a:effectLst/>
              </a:rPr>
              <a:t>Ципріян</a:t>
            </a:r>
            <a:r>
              <a:rPr lang="ru-RU" dirty="0" smtClean="0">
                <a:effectLst/>
              </a:rPr>
              <a:t>, Т.І. </a:t>
            </a:r>
            <a:r>
              <a:rPr lang="ru-RU" dirty="0" err="1" smtClean="0">
                <a:effectLst/>
              </a:rPr>
              <a:t>Анистратенко</a:t>
            </a:r>
            <a:r>
              <a:rPr lang="ru-RU" dirty="0" smtClean="0">
                <a:effectLst/>
              </a:rPr>
              <a:t>, Т.Н. </a:t>
            </a:r>
            <a:r>
              <a:rPr lang="ru-RU" dirty="0" err="1" smtClean="0">
                <a:effectLst/>
              </a:rPr>
              <a:t>Білко</a:t>
            </a:r>
            <a:r>
              <a:rPr lang="ru-RU" dirty="0" smtClean="0">
                <a:effectLst/>
              </a:rPr>
              <a:t> та ін. / Під </a:t>
            </a:r>
            <a:r>
              <a:rPr lang="uk-UA" dirty="0" err="1" smtClean="0">
                <a:effectLst/>
              </a:rPr>
              <a:t>ред</a:t>
            </a:r>
            <a:r>
              <a:rPr lang="ru-RU" dirty="0" smtClean="0">
                <a:effectLst/>
              </a:rPr>
              <a:t>. В.І.</a:t>
            </a:r>
            <a:r>
              <a:rPr lang="ru-RU" dirty="0" err="1" smtClean="0">
                <a:effectLst/>
              </a:rPr>
              <a:t>Ципріяна</a:t>
            </a:r>
            <a:r>
              <a:rPr lang="ru-RU" dirty="0" smtClean="0">
                <a:effectLst/>
              </a:rPr>
              <a:t>. - К .: Здоров'я, 1999. - С. 51-57.</a:t>
            </a:r>
            <a:endParaRPr lang="uk-UA" dirty="0" smtClean="0">
              <a:effectLst/>
            </a:endParaRPr>
          </a:p>
          <a:p>
            <a:pPr algn="just"/>
            <a:r>
              <a:rPr lang="ru-RU" dirty="0" smtClean="0">
                <a:effectLst/>
              </a:rPr>
              <a:t>6.2.3. Даценко І.І.,</a:t>
            </a:r>
            <a:r>
              <a:rPr lang="ru-RU" dirty="0" err="1" smtClean="0">
                <a:effectLst/>
              </a:rPr>
              <a:t>Габович</a:t>
            </a:r>
            <a:r>
              <a:rPr lang="ru-RU" dirty="0" smtClean="0">
                <a:effectLst/>
              </a:rPr>
              <a:t>Р.Д. Основи загальної і тропічної гігієни. / К .: Здоров'я, 1995. - С. 59-65.</a:t>
            </a:r>
          </a:p>
          <a:p>
            <a:r>
              <a:rPr lang="uk-UA" dirty="0" smtClean="0">
                <a:effectLst/>
              </a:rPr>
              <a:t>6.2.4. "Норми фізіологічних потреб населення України в основних харчових Речовини та енергії" (Наказ МОЗ України № 272 від 18.11.1999 р.).</a:t>
            </a:r>
          </a:p>
          <a:p>
            <a:r>
              <a:rPr lang="uk-UA" dirty="0" smtClean="0">
                <a:effectLst/>
              </a:rPr>
              <a:t>6.2.5. </a:t>
            </a:r>
            <a:r>
              <a:rPr lang="uk-UA" dirty="0" err="1" smtClean="0">
                <a:effectLst/>
              </a:rPr>
              <a:t>Ціпріян</a:t>
            </a:r>
            <a:r>
              <a:rPr lang="uk-UA" dirty="0" smtClean="0">
                <a:effectLst/>
              </a:rPr>
              <a:t>В.І., Велика Н.В., Яковенко В.Г. Методика ОЦІНКИ харчових статусу людини та адекватності індівідуального харчування. Учбово-методичний посібник. - К., 1999. - 60 с.</a:t>
            </a:r>
          </a:p>
          <a:p>
            <a:r>
              <a:rPr lang="uk-UA" dirty="0" smtClean="0">
                <a:effectLst/>
              </a:rPr>
              <a:t>6.2.6. Даценко І.І.,</a:t>
            </a:r>
            <a:r>
              <a:rPr lang="uk-UA" dirty="0" err="1" smtClean="0">
                <a:effectLst/>
              </a:rPr>
              <a:t>Габович</a:t>
            </a:r>
            <a:r>
              <a:rPr lang="uk-UA" dirty="0" smtClean="0">
                <a:effectLst/>
              </a:rPr>
              <a:t>Р.Д. Основи Загальної и тропічної гігієні. - К .:</a:t>
            </a:r>
            <a:r>
              <a:rPr lang="uk-UA" dirty="0" err="1" smtClean="0">
                <a:effectLst/>
              </a:rPr>
              <a:t>здоров</a:t>
            </a:r>
            <a:r>
              <a:rPr lang="uk-UA" dirty="0" err="1"/>
              <a:t></a:t>
            </a:r>
            <a:r>
              <a:rPr lang="uk-UA" dirty="0" err="1" smtClean="0">
                <a:effectLst/>
              </a:rPr>
              <a:t>я</a:t>
            </a:r>
            <a:r>
              <a:rPr lang="uk-UA" dirty="0" smtClean="0">
                <a:effectLst/>
              </a:rPr>
              <a:t>, 1995. - С.59-65.</a:t>
            </a:r>
          </a:p>
          <a:p>
            <a:pPr algn="just"/>
            <a:endParaRPr lang="ru-RU" dirty="0">
              <a:effectLst/>
            </a:endParaRPr>
          </a:p>
        </p:txBody>
      </p:sp>
    </p:spTree>
    <p:extLst>
      <p:ext uri="{BB962C8B-B14F-4D97-AF65-F5344CB8AC3E}">
        <p14:creationId xmlns:p14="http://schemas.microsoft.com/office/powerpoint/2010/main" val="2035198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923330"/>
            <a:ext cx="6096000" cy="3416320"/>
          </a:xfrm>
          <a:prstGeom prst="rect">
            <a:avLst/>
          </a:prstGeom>
        </p:spPr>
        <p:txBody>
          <a:bodyPr>
            <a:spAutoFit/>
          </a:bodyPr>
          <a:lstStyle/>
          <a:p>
            <a:pPr algn="just">
              <a:buFont typeface="+mj-lt"/>
              <a:buAutoNum type="arabicPeriod"/>
            </a:pPr>
            <a:r>
              <a:rPr lang="ru-RU" dirty="0" smtClean="0">
                <a:effectLst/>
              </a:rPr>
              <a:t>Сантиметрова стрічка.</a:t>
            </a:r>
          </a:p>
          <a:p>
            <a:pPr algn="just">
              <a:buFont typeface="+mj-lt"/>
              <a:buAutoNum type="arabicPeriod"/>
            </a:pPr>
            <a:r>
              <a:rPr lang="ru-RU" dirty="0" smtClean="0">
                <a:effectLst/>
              </a:rPr>
              <a:t>Ваги для вимірювання маси тіла.</a:t>
            </a:r>
          </a:p>
          <a:p>
            <a:pPr algn="just">
              <a:buFont typeface="+mj-lt"/>
              <a:buAutoNum type="arabicPeriod"/>
            </a:pPr>
            <a:r>
              <a:rPr lang="ru-RU" dirty="0" err="1" smtClean="0">
                <a:effectLst/>
              </a:rPr>
              <a:t>номограма</a:t>
            </a:r>
            <a:r>
              <a:rPr lang="ru-RU" dirty="0" smtClean="0">
                <a:effectLst/>
              </a:rPr>
              <a:t> </a:t>
            </a:r>
            <a:r>
              <a:rPr lang="ru-RU" dirty="0" err="1" smtClean="0">
                <a:effectLst/>
              </a:rPr>
              <a:t>В.І.Воробйова</a:t>
            </a:r>
            <a:r>
              <a:rPr lang="ru-RU" dirty="0" smtClean="0">
                <a:effectLst/>
              </a:rPr>
              <a:t> для </a:t>
            </a:r>
            <a:r>
              <a:rPr lang="ru-RU" dirty="0" err="1" smtClean="0">
                <a:effectLst/>
              </a:rPr>
              <a:t>визначення</a:t>
            </a:r>
            <a:r>
              <a:rPr lang="ru-RU" dirty="0" smtClean="0">
                <a:effectLst/>
              </a:rPr>
              <a:t> </a:t>
            </a:r>
            <a:r>
              <a:rPr lang="ru-RU" dirty="0" err="1" smtClean="0">
                <a:effectLst/>
              </a:rPr>
              <a:t>зросто-Масового</a:t>
            </a:r>
            <a:r>
              <a:rPr lang="ru-RU" dirty="0" smtClean="0">
                <a:effectLst/>
              </a:rPr>
              <a:t> показника.</a:t>
            </a:r>
            <a:endParaRPr lang="uk-UA" dirty="0" smtClean="0">
              <a:effectLst/>
            </a:endParaRPr>
          </a:p>
          <a:p>
            <a:pPr algn="just">
              <a:buFont typeface="+mj-lt"/>
              <a:buAutoNum type="arabicPeriod"/>
            </a:pPr>
            <a:r>
              <a:rPr lang="ru-RU" dirty="0" smtClean="0">
                <a:effectLst/>
              </a:rPr>
              <a:t>Ручний і становий динамометри.</a:t>
            </a:r>
          </a:p>
          <a:p>
            <a:pPr algn="just">
              <a:buFont typeface="+mj-lt"/>
              <a:buAutoNum type="arabicPeriod"/>
            </a:pPr>
            <a:r>
              <a:rPr lang="ru-RU" dirty="0" smtClean="0">
                <a:effectLst/>
              </a:rPr>
              <a:t>Антропометр.</a:t>
            </a:r>
          </a:p>
          <a:p>
            <a:pPr algn="just">
              <a:buFont typeface="+mj-lt"/>
              <a:buAutoNum type="arabicPeriod"/>
            </a:pPr>
            <a:r>
              <a:rPr lang="ru-RU" dirty="0" smtClean="0">
                <a:effectLst/>
              </a:rPr>
              <a:t>Толстотний або ковзний циркуль.</a:t>
            </a:r>
            <a:endParaRPr lang="uk-UA" dirty="0" smtClean="0">
              <a:effectLst/>
            </a:endParaRPr>
          </a:p>
          <a:p>
            <a:pPr algn="just">
              <a:buFont typeface="+mj-lt"/>
              <a:buAutoNum type="arabicPeriod"/>
            </a:pPr>
            <a:r>
              <a:rPr lang="ru-RU" dirty="0" smtClean="0">
                <a:effectLst/>
              </a:rPr>
              <a:t>Таблиця: Клінічні ознаки </a:t>
            </a:r>
            <a:r>
              <a:rPr lang="uk-UA" dirty="0" err="1" smtClean="0">
                <a:effectLst/>
              </a:rPr>
              <a:t>нутріентной</a:t>
            </a:r>
            <a:r>
              <a:rPr lang="ru-RU" dirty="0" smtClean="0">
                <a:effectLst/>
              </a:rPr>
              <a:t> недостатності.</a:t>
            </a:r>
            <a:endParaRPr lang="uk-UA" dirty="0" smtClean="0">
              <a:effectLst/>
            </a:endParaRPr>
          </a:p>
          <a:p>
            <a:pPr algn="just">
              <a:buFont typeface="+mj-lt"/>
              <a:buAutoNum type="arabicPeriod"/>
            </a:pPr>
            <a:r>
              <a:rPr lang="ru-RU" dirty="0" smtClean="0">
                <a:effectLst/>
              </a:rPr>
              <a:t>Завдання студентам для самостійної роботи (визначення і оцінка харчового статусу один на одному).</a:t>
            </a:r>
            <a:endParaRPr lang="ru-RU" dirty="0">
              <a:effectLst/>
            </a:endParaRPr>
          </a:p>
        </p:txBody>
      </p:sp>
      <p:sp>
        <p:nvSpPr>
          <p:cNvPr id="3" name="Прямоугольник 2"/>
          <p:cNvSpPr/>
          <p:nvPr/>
        </p:nvSpPr>
        <p:spPr>
          <a:xfrm>
            <a:off x="3198471" y="0"/>
            <a:ext cx="6096000" cy="923330"/>
          </a:xfrm>
          <a:prstGeom prst="rect">
            <a:avLst/>
          </a:prstGeom>
        </p:spPr>
        <p:txBody>
          <a:bodyPr>
            <a:spAutoFit/>
          </a:bodyPr>
          <a:lstStyle/>
          <a:p>
            <a:pPr algn="ctr"/>
            <a:r>
              <a:rPr lang="ru-RU" b="1" dirty="0" smtClean="0">
                <a:effectLst/>
              </a:rPr>
              <a:t>7. Оснащення заняття</a:t>
            </a:r>
            <a:endParaRPr lang="ru-RU" dirty="0" smtClean="0">
              <a:effectLst/>
            </a:endParaRPr>
          </a:p>
          <a:p>
            <a:pPr algn="just"/>
            <a:r>
              <a:rPr lang="ru-RU" dirty="0" smtClean="0">
                <a:effectLst/>
              </a:rPr>
              <a:t/>
            </a:r>
            <a:br>
              <a:rPr lang="ru-RU" dirty="0" smtClean="0">
                <a:effectLst/>
              </a:rPr>
            </a:br>
            <a:endParaRPr lang="ru-RU" dirty="0" smtClean="0">
              <a:effectLst/>
            </a:endParaRPr>
          </a:p>
        </p:txBody>
      </p:sp>
      <p:sp>
        <p:nvSpPr>
          <p:cNvPr id="4" name="Прямоугольник 3"/>
          <p:cNvSpPr/>
          <p:nvPr/>
        </p:nvSpPr>
        <p:spPr>
          <a:xfrm>
            <a:off x="6011119" y="923330"/>
            <a:ext cx="6180881" cy="4524315"/>
          </a:xfrm>
          <a:prstGeom prst="rect">
            <a:avLst/>
          </a:prstGeom>
        </p:spPr>
        <p:txBody>
          <a:bodyPr wrap="square">
            <a:spAutoFit/>
          </a:bodyPr>
          <a:lstStyle/>
          <a:p>
            <a:pPr algn="just"/>
            <a:r>
              <a:rPr lang="ru-RU" dirty="0" smtClean="0"/>
              <a:t>9. </a:t>
            </a:r>
            <a:r>
              <a:rPr lang="ru-RU" dirty="0" smtClean="0">
                <a:effectLst/>
              </a:rPr>
              <a:t>Таблиця: Коефіцієнти фізичної активності при різних видах діяльності.</a:t>
            </a:r>
          </a:p>
          <a:p>
            <a:pPr algn="just"/>
            <a:r>
              <a:rPr lang="ru-RU" dirty="0" smtClean="0"/>
              <a:t>10. </a:t>
            </a:r>
            <a:r>
              <a:rPr lang="ru-RU" dirty="0" smtClean="0">
                <a:effectLst/>
              </a:rPr>
              <a:t>Таблиця: Добові </a:t>
            </a:r>
            <a:r>
              <a:rPr lang="ru-RU" dirty="0" err="1" smtClean="0">
                <a:effectLst/>
              </a:rPr>
              <a:t>енерговитрати</a:t>
            </a:r>
            <a:r>
              <a:rPr lang="ru-RU" dirty="0" smtClean="0">
                <a:effectLst/>
              </a:rPr>
              <a:t> дорослого населення без фізичної активності (основний обмін).</a:t>
            </a:r>
            <a:endParaRPr lang="uk-UA" dirty="0" smtClean="0">
              <a:effectLst/>
            </a:endParaRPr>
          </a:p>
          <a:p>
            <a:pPr algn="just"/>
            <a:r>
              <a:rPr lang="ru-RU" dirty="0" smtClean="0">
                <a:effectLst/>
              </a:rPr>
              <a:t>11. Таблиця: Групи працездатного населення в залежності від фізичної активності.</a:t>
            </a:r>
          </a:p>
          <a:p>
            <a:pPr algn="just"/>
            <a:r>
              <a:rPr lang="ru-RU" dirty="0" smtClean="0"/>
              <a:t>12. </a:t>
            </a:r>
            <a:r>
              <a:rPr lang="ru-RU" dirty="0" smtClean="0">
                <a:effectLst/>
              </a:rPr>
              <a:t>Таблиця </a:t>
            </a:r>
            <a:r>
              <a:rPr lang="ru-RU" dirty="0" err="1" smtClean="0">
                <a:effectLst/>
              </a:rPr>
              <a:t>Гарріса</a:t>
            </a:r>
            <a:r>
              <a:rPr lang="ru-RU" dirty="0" smtClean="0">
                <a:effectLst/>
              </a:rPr>
              <a:t> і Бенедикта для визначення основного обміну за антропометричними показниками.</a:t>
            </a:r>
            <a:endParaRPr lang="uk-UA" dirty="0" smtClean="0">
              <a:effectLst/>
            </a:endParaRPr>
          </a:p>
          <a:p>
            <a:pPr algn="just"/>
            <a:r>
              <a:rPr lang="ru-RU" dirty="0" smtClean="0">
                <a:effectLst/>
              </a:rPr>
              <a:t>13. Таблиця: </a:t>
            </a:r>
            <a:r>
              <a:rPr lang="ru-RU" dirty="0" err="1" smtClean="0">
                <a:effectLst/>
              </a:rPr>
              <a:t>енерговитрати</a:t>
            </a:r>
            <a:r>
              <a:rPr lang="ru-RU" dirty="0" smtClean="0">
                <a:effectLst/>
              </a:rPr>
              <a:t> на окремі види навантаження.</a:t>
            </a:r>
            <a:endParaRPr lang="uk-UA" dirty="0" smtClean="0">
              <a:effectLst/>
            </a:endParaRPr>
          </a:p>
          <a:p>
            <a:pPr algn="just"/>
            <a:r>
              <a:rPr lang="ru-RU" dirty="0" smtClean="0">
                <a:effectLst/>
              </a:rPr>
              <a:t>14. Мікрокалькулятори.</a:t>
            </a:r>
          </a:p>
          <a:p>
            <a:pPr algn="just"/>
            <a:r>
              <a:rPr lang="ru-RU" dirty="0" smtClean="0">
                <a:effectLst/>
              </a:rPr>
              <a:t>15. Завдання студенту для самостійної роботи по визначенню </a:t>
            </a:r>
            <a:r>
              <a:rPr lang="ru-RU" dirty="0" err="1" smtClean="0">
                <a:effectLst/>
              </a:rPr>
              <a:t>енерговитрат</a:t>
            </a:r>
            <a:r>
              <a:rPr lang="ru-RU" dirty="0" smtClean="0">
                <a:effectLst/>
              </a:rPr>
              <a:t> і розрахунку потреб в харчових речовинах і енергії.</a:t>
            </a:r>
            <a:endParaRPr lang="uk-UA" dirty="0">
              <a:effectLst/>
            </a:endParaRPr>
          </a:p>
        </p:txBody>
      </p:sp>
    </p:spTree>
    <p:extLst>
      <p:ext uri="{BB962C8B-B14F-4D97-AF65-F5344CB8AC3E}">
        <p14:creationId xmlns:p14="http://schemas.microsoft.com/office/powerpoint/2010/main" val="2429154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29023" y="2388204"/>
            <a:ext cx="6096000" cy="707886"/>
          </a:xfrm>
          <a:prstGeom prst="rect">
            <a:avLst/>
          </a:prstGeom>
        </p:spPr>
        <p:txBody>
          <a:bodyPr>
            <a:spAutoFit/>
          </a:bodyPr>
          <a:lstStyle/>
          <a:p>
            <a:pPr algn="ctr"/>
            <a:r>
              <a:rPr lang="ru-RU" sz="2000" b="1" dirty="0"/>
              <a:t>МЕТОДИКА ВИВЧЕННЯ І ОЦІНКИ </a:t>
            </a:r>
            <a:r>
              <a:rPr lang="ru-RU" sz="2000" b="1" dirty="0" smtClean="0"/>
              <a:t>ХАРЧОВОГО </a:t>
            </a:r>
            <a:r>
              <a:rPr lang="ru-RU" sz="2000" b="1" dirty="0"/>
              <a:t>СТАТУСУ ЛЮДИНИ. </a:t>
            </a:r>
            <a:endParaRPr lang="ru-RU" sz="2000" dirty="0"/>
          </a:p>
        </p:txBody>
      </p:sp>
    </p:spTree>
    <p:extLst>
      <p:ext uri="{BB962C8B-B14F-4D97-AF65-F5344CB8AC3E}">
        <p14:creationId xmlns:p14="http://schemas.microsoft.com/office/powerpoint/2010/main" val="2472512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74729"/>
            <a:ext cx="12192000" cy="6186309"/>
          </a:xfrm>
          <a:prstGeom prst="rect">
            <a:avLst/>
          </a:prstGeom>
        </p:spPr>
        <p:txBody>
          <a:bodyPr wrap="square">
            <a:spAutoFit/>
          </a:bodyPr>
          <a:lstStyle/>
          <a:p>
            <a:pPr algn="ctr"/>
            <a:r>
              <a:rPr lang="ru-RU" b="1" dirty="0" smtClean="0">
                <a:effectLst/>
              </a:rPr>
              <a:t>Раціональне (повноцінне) харчування та умови його забезпечення</a:t>
            </a:r>
            <a:endParaRPr lang="ru-RU" dirty="0" smtClean="0">
              <a:effectLst/>
            </a:endParaRPr>
          </a:p>
          <a:p>
            <a:pPr algn="just"/>
            <a:r>
              <a:rPr lang="ru-RU" dirty="0" smtClean="0">
                <a:effectLst/>
              </a:rPr>
              <a:t/>
            </a:r>
            <a:br>
              <a:rPr lang="ru-RU" dirty="0" smtClean="0">
                <a:effectLst/>
              </a:rPr>
            </a:br>
            <a:endParaRPr lang="ru-RU" dirty="0" smtClean="0">
              <a:effectLst/>
            </a:endParaRPr>
          </a:p>
          <a:p>
            <a:pPr algn="just"/>
            <a:r>
              <a:rPr lang="ru-RU" b="1" dirty="0" smtClean="0">
                <a:effectLst/>
              </a:rPr>
              <a:t>Раціональне харчування </a:t>
            </a:r>
            <a:r>
              <a:rPr lang="ru-RU" dirty="0" smtClean="0">
                <a:effectLst/>
              </a:rPr>
              <a:t>- це повноцінне в кількісному і збалансоване в якісному відношенні харчування, яке забезпечує нормальний ріст, фізичний і психофізіологічний розвиток організму, його високу працездатність, активне довголіття і стійкість до несприятливих природних, техногенних, соціальних факторів навколишнього середовища.</a:t>
            </a:r>
            <a:endParaRPr lang="uk-UA" dirty="0" smtClean="0">
              <a:effectLst/>
            </a:endParaRPr>
          </a:p>
          <a:p>
            <a:pPr algn="just"/>
            <a:r>
              <a:rPr lang="ru-RU" dirty="0" smtClean="0">
                <a:effectLst/>
              </a:rPr>
              <a:t>Раціональне харчування повинно відповідати таким основним принципам:</a:t>
            </a:r>
          </a:p>
          <a:p>
            <a:pPr algn="just">
              <a:buFont typeface="+mj-lt"/>
              <a:buAutoNum type="arabicPeriod"/>
            </a:pPr>
            <a:r>
              <a:rPr lang="ru-RU" dirty="0" smtClean="0">
                <a:effectLst/>
              </a:rPr>
              <a:t>Бути повноцінним у кількісному відношенні, тобто за енергетичною цінністю (калорійності) добового раціону відповідати енергетичним витратам організму з урахуванням частини раціону, який не </a:t>
            </a:r>
            <a:r>
              <a:rPr lang="ru-RU" dirty="0" err="1" smtClean="0"/>
              <a:t>засвоюється</a:t>
            </a:r>
            <a:r>
              <a:rPr lang="ru-RU" dirty="0" smtClean="0">
                <a:effectLst/>
              </a:rPr>
              <a:t>.</a:t>
            </a:r>
            <a:endParaRPr lang="uk-UA" dirty="0" smtClean="0">
              <a:effectLst/>
            </a:endParaRPr>
          </a:p>
          <a:p>
            <a:pPr algn="just">
              <a:buFont typeface="+mj-lt"/>
              <a:buAutoNum type="arabicPeriod"/>
            </a:pPr>
            <a:r>
              <a:rPr lang="ru-RU" dirty="0" smtClean="0">
                <a:effectLst/>
              </a:rPr>
              <a:t>Забезпечувати якісну повноцінність (збалансованість) раціону, тобто оптимальний вміст в ньому всіх харчових речовин в оптимальних кількостях і співвідношенні - білків, жирів (в тому числі тварин), вуглеводів (в тому числі цукрів, клітковини, харчових волокон), вітамінів, </a:t>
            </a:r>
            <a:r>
              <a:rPr lang="uk-UA" dirty="0" err="1" smtClean="0">
                <a:effectLst/>
              </a:rPr>
              <a:t>макро</a:t>
            </a:r>
            <a:r>
              <a:rPr lang="uk-UA" dirty="0" smtClean="0">
                <a:effectLst/>
              </a:rPr>
              <a:t>-</a:t>
            </a:r>
            <a:r>
              <a:rPr lang="ru-RU" dirty="0" smtClean="0">
                <a:effectLst/>
              </a:rPr>
              <a:t>, </a:t>
            </a:r>
            <a:r>
              <a:rPr lang="ru-RU" dirty="0" err="1" smtClean="0">
                <a:effectLst/>
              </a:rPr>
              <a:t>мікроелементів</a:t>
            </a:r>
            <a:r>
              <a:rPr lang="ru-RU" dirty="0" smtClean="0">
                <a:effectLst/>
              </a:rPr>
              <a:t>, смакових речовин.</a:t>
            </a:r>
            <a:endParaRPr lang="uk-UA" dirty="0" smtClean="0">
              <a:effectLst/>
            </a:endParaRPr>
          </a:p>
          <a:p>
            <a:pPr algn="just">
              <a:buFont typeface="+mj-lt"/>
              <a:buAutoNum type="arabicPeriod"/>
            </a:pPr>
            <a:r>
              <a:rPr lang="ru-RU" dirty="0" smtClean="0">
                <a:effectLst/>
              </a:rPr>
              <a:t>Дотримуватися раціонального режиму харчування: годинник прийняття їжі повинні відповідати біологічним ритмам організму; кількість прийомів їжі повинно бути 3-4 рази для дорослих, 5-6 разів для дітей в залежності від віку; інтервали між прийомами їжі повинні бути відповідно 5-6 годин для дорослих і 3-4 години для дітей. Розподіл добового раціону по окремим прийомам </a:t>
            </a:r>
            <a:r>
              <a:rPr lang="ru-RU" dirty="0" err="1" smtClean="0">
                <a:effectLst/>
              </a:rPr>
              <a:t>їжі</a:t>
            </a:r>
            <a:r>
              <a:rPr lang="ru-RU" dirty="0" smtClean="0">
                <a:effectLst/>
              </a:rPr>
              <a:t> повинен відповідати фізіологічним потребам організму: в ранкову, обідню пору (період фізичної активності організму) енергетична цінність повинна бути відповідно 30-35% і 45-50%, після закінчення активного періоду доби ввечері - 20-25% .</a:t>
            </a:r>
            <a:endParaRPr lang="ru-RU" dirty="0">
              <a:effectLst/>
            </a:endParaRPr>
          </a:p>
        </p:txBody>
      </p:sp>
    </p:spTree>
    <p:extLst>
      <p:ext uri="{BB962C8B-B14F-4D97-AF65-F5344CB8AC3E}">
        <p14:creationId xmlns:p14="http://schemas.microsoft.com/office/powerpoint/2010/main" val="850019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308119"/>
            <a:ext cx="12192000" cy="3416320"/>
          </a:xfrm>
          <a:prstGeom prst="rect">
            <a:avLst/>
          </a:prstGeom>
        </p:spPr>
        <p:txBody>
          <a:bodyPr wrap="square">
            <a:spAutoFit/>
          </a:bodyPr>
          <a:lstStyle/>
          <a:p>
            <a:pPr>
              <a:buFont typeface="+mj-lt"/>
              <a:buAutoNum type="arabicPeriod"/>
            </a:pPr>
            <a:endParaRPr lang="ru-RU" dirty="0" smtClean="0">
              <a:effectLst/>
            </a:endParaRPr>
          </a:p>
          <a:p>
            <a:pPr algn="just"/>
            <a:r>
              <a:rPr lang="ru-RU" dirty="0" smtClean="0">
                <a:effectLst/>
              </a:rPr>
              <a:t>4. Готова їжа повинна відповідати ферментним можливостям травної системи. З цією метою підготовка продуктів і їх кулінарна обробка повинні забезпечувати хороші смакові якості, високу поживність, більш-менш прийнятний і високу засвоюваність їжі.</a:t>
            </a:r>
          </a:p>
          <a:p>
            <a:pPr algn="just"/>
            <a:r>
              <a:rPr lang="ru-RU" dirty="0" smtClean="0">
                <a:effectLst/>
              </a:rPr>
              <a:t>5. Їжа повинна бути нешкідливою в токсичному відношенні, тобто в продуктах, готових стравах не повинно бути токсичних речовин у шкідливих для організму концентраціях.</a:t>
            </a:r>
          </a:p>
          <a:p>
            <a:pPr algn="just"/>
            <a:r>
              <a:rPr lang="ru-RU" dirty="0" smtClean="0">
                <a:effectLst/>
              </a:rPr>
              <a:t>6. Їжа повинна бути безпечною в епідемічному відношенні: в ній мають бути відсутні збудники інфекційних захворювань з аліментарним механізмом передачі - бактерії, віруси, грибки, найпростіші, зародки </a:t>
            </a:r>
            <a:r>
              <a:rPr lang="uk-UA" dirty="0" err="1" smtClean="0">
                <a:effectLst/>
              </a:rPr>
              <a:t>гео</a:t>
            </a:r>
            <a:r>
              <a:rPr lang="uk-UA" dirty="0" smtClean="0">
                <a:effectLst/>
              </a:rPr>
              <a:t>-</a:t>
            </a:r>
            <a:r>
              <a:rPr lang="ru-RU" dirty="0" smtClean="0">
                <a:effectLst/>
              </a:rPr>
              <a:t> і біогельмінтів.</a:t>
            </a:r>
            <a:endParaRPr lang="uk-UA" dirty="0" smtClean="0">
              <a:effectLst/>
            </a:endParaRPr>
          </a:p>
          <a:p>
            <a:pPr algn="just"/>
            <a:r>
              <a:rPr lang="ru-RU" dirty="0" smtClean="0">
                <a:effectLst/>
              </a:rPr>
              <a:t>Порушення кожного з цих принципів може привести до зниження рівня здоров'я окремої людини або організованого колективу, виникненню захворювань аліментарного походження.</a:t>
            </a:r>
            <a:endParaRPr lang="uk-UA" dirty="0">
              <a:effectLst/>
            </a:endParaRPr>
          </a:p>
        </p:txBody>
      </p:sp>
    </p:spTree>
    <p:extLst>
      <p:ext uri="{BB962C8B-B14F-4D97-AF65-F5344CB8AC3E}">
        <p14:creationId xmlns:p14="http://schemas.microsoft.com/office/powerpoint/2010/main" val="3648697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05033"/>
            <a:ext cx="12192000" cy="6186309"/>
          </a:xfrm>
          <a:prstGeom prst="rect">
            <a:avLst/>
          </a:prstGeom>
        </p:spPr>
        <p:txBody>
          <a:bodyPr wrap="square">
            <a:spAutoFit/>
          </a:bodyPr>
          <a:lstStyle/>
          <a:p>
            <a:pPr algn="just"/>
            <a:r>
              <a:rPr lang="ru-RU" dirty="0" smtClean="0">
                <a:effectLst/>
              </a:rPr>
              <a:t>Серед цих захворювань виділяють наступні:</a:t>
            </a:r>
          </a:p>
          <a:p>
            <a:pPr algn="just"/>
            <a:r>
              <a:rPr lang="ru-RU" dirty="0" smtClean="0">
                <a:effectLst/>
              </a:rPr>
              <a:t>- захворювання, пов'язані з голодуванням, кількісним та якісним недоїданням (маразм, </a:t>
            </a:r>
            <a:r>
              <a:rPr lang="uk-UA" dirty="0" err="1" smtClean="0">
                <a:effectLst/>
              </a:rPr>
              <a:t>квашиоркор</a:t>
            </a:r>
            <a:r>
              <a:rPr lang="ru-RU" dirty="0" smtClean="0">
                <a:effectLst/>
              </a:rPr>
              <a:t>, </a:t>
            </a:r>
            <a:r>
              <a:rPr lang="uk-UA" dirty="0" err="1" smtClean="0">
                <a:effectLst/>
              </a:rPr>
              <a:t>гіповітаміноз</a:t>
            </a:r>
            <a:r>
              <a:rPr lang="ru-RU" dirty="0" smtClean="0">
                <a:effectLst/>
              </a:rPr>
              <a:t>и, авітамінози та інші);</a:t>
            </a:r>
            <a:endParaRPr lang="uk-UA" dirty="0" smtClean="0">
              <a:effectLst/>
            </a:endParaRPr>
          </a:p>
          <a:p>
            <a:pPr algn="just"/>
            <a:r>
              <a:rPr lang="ru-RU" dirty="0" smtClean="0">
                <a:effectLst/>
              </a:rPr>
              <a:t>- захворювання, пов'язані з переїданням (ожиріння, подагра, гепатити, холецистити, </a:t>
            </a:r>
            <a:r>
              <a:rPr lang="uk-UA" dirty="0" smtClean="0">
                <a:effectLst/>
              </a:rPr>
              <a:t>панкреатит</a:t>
            </a:r>
            <a:r>
              <a:rPr lang="ru-RU" dirty="0" smtClean="0">
                <a:effectLst/>
              </a:rPr>
              <a:t>и, жовчно-кам'яна хвороба та інші);</a:t>
            </a:r>
            <a:endParaRPr lang="uk-UA" dirty="0" smtClean="0">
              <a:effectLst/>
            </a:endParaRPr>
          </a:p>
          <a:p>
            <a:pPr algn="just"/>
            <a:r>
              <a:rPr lang="ru-RU" dirty="0" smtClean="0">
                <a:effectLst/>
              </a:rPr>
              <a:t>- захворювання, пов'язані з порушенням режиму харчування (гастрити, виразки шлунка, 12-палої кишки, </a:t>
            </a:r>
            <a:r>
              <a:rPr lang="uk-UA" dirty="0" smtClean="0">
                <a:effectLst/>
              </a:rPr>
              <a:t>копростаз</a:t>
            </a:r>
            <a:r>
              <a:rPr lang="ru-RU" dirty="0" smtClean="0">
                <a:effectLst/>
              </a:rPr>
              <a:t> та інші);</a:t>
            </a:r>
            <a:endParaRPr lang="uk-UA" dirty="0" smtClean="0">
              <a:effectLst/>
            </a:endParaRPr>
          </a:p>
          <a:p>
            <a:pPr algn="just"/>
            <a:r>
              <a:rPr lang="ru-RU" dirty="0" smtClean="0">
                <a:effectLst/>
              </a:rPr>
              <a:t>- захворювання, пов'язані з порушенням кулінарної обробки продуктів (гастрити, виразкова хвороба, </a:t>
            </a:r>
            <a:r>
              <a:rPr lang="uk-UA" dirty="0" err="1" smtClean="0">
                <a:effectLst/>
              </a:rPr>
              <a:t>гіповітаміноз</a:t>
            </a:r>
            <a:r>
              <a:rPr lang="ru-RU" dirty="0" smtClean="0">
                <a:effectLst/>
              </a:rPr>
              <a:t>и та інші);</a:t>
            </a:r>
            <a:endParaRPr lang="uk-UA" dirty="0" smtClean="0">
              <a:effectLst/>
            </a:endParaRPr>
          </a:p>
          <a:p>
            <a:pPr algn="just"/>
            <a:r>
              <a:rPr lang="ru-RU" dirty="0" smtClean="0">
                <a:effectLst/>
              </a:rPr>
              <a:t>- харчові отруєння: мікробної природи (</a:t>
            </a:r>
            <a:r>
              <a:rPr lang="ru-RU" dirty="0" err="1" smtClean="0">
                <a:effectLst/>
              </a:rPr>
              <a:t>токсикоінфекції</a:t>
            </a:r>
            <a:r>
              <a:rPr lang="ru-RU" dirty="0" smtClean="0">
                <a:effectLst/>
              </a:rPr>
              <a:t>, Бактеріальні токсикози, </a:t>
            </a:r>
            <a:r>
              <a:rPr lang="ru-RU" dirty="0" err="1" smtClean="0">
                <a:effectLst/>
              </a:rPr>
              <a:t>мікотоксикозів</a:t>
            </a:r>
            <a:r>
              <a:rPr lang="ru-RU" dirty="0" smtClean="0">
                <a:effectLst/>
              </a:rPr>
              <a:t>), Немикробной етіології (продуктами, отруйними за своєю природою; продуктами, які стали отруйними в результаті порушення правил зберігання; продуктами, забрудненими отруйними речовинами (пестицидами, солями важких металів та іншими);</a:t>
            </a:r>
            <a:endParaRPr lang="uk-UA" dirty="0" smtClean="0">
              <a:effectLst/>
            </a:endParaRPr>
          </a:p>
          <a:p>
            <a:pPr algn="just"/>
            <a:r>
              <a:rPr lang="ru-RU" dirty="0" smtClean="0">
                <a:effectLst/>
              </a:rPr>
              <a:t>- кишкові бактерійні, вірусні, зоонозних інфекції (черевний тиф, паратифи А, В, дизентерія; гепатит А, поліомієліт, </a:t>
            </a:r>
            <a:r>
              <a:rPr lang="ru-RU" dirty="0" err="1" smtClean="0">
                <a:effectLst/>
              </a:rPr>
              <a:t>ентеровіруси</a:t>
            </a:r>
            <a:r>
              <a:rPr lang="ru-RU" dirty="0" smtClean="0">
                <a:effectLst/>
              </a:rPr>
              <a:t>; бруцельоз, ящур, туберкульоз та інші);</a:t>
            </a:r>
            <a:r>
              <a:rPr lang="ru-RU" dirty="0" err="1" smtClean="0">
                <a:effectLst/>
              </a:rPr>
              <a:t>гео</a:t>
            </a:r>
            <a:r>
              <a:rPr lang="ru-RU" dirty="0" smtClean="0">
                <a:effectLst/>
              </a:rPr>
              <a:t>- і </a:t>
            </a:r>
            <a:r>
              <a:rPr lang="ru-RU" dirty="0" err="1" smtClean="0">
                <a:effectLst/>
              </a:rPr>
              <a:t>біогельмінтози</a:t>
            </a:r>
            <a:r>
              <a:rPr lang="ru-RU" dirty="0" smtClean="0">
                <a:effectLst/>
              </a:rPr>
              <a:t> (Аскариди, власоглав, бичачий, свинячий солітер, трихінели, риб'ячий солітер, сосальщики і інші);</a:t>
            </a:r>
            <a:endParaRPr lang="uk-UA" dirty="0" smtClean="0">
              <a:effectLst/>
            </a:endParaRPr>
          </a:p>
          <a:p>
            <a:pPr algn="just"/>
            <a:r>
              <a:rPr lang="ru-RU" dirty="0" smtClean="0">
                <a:effectLst/>
              </a:rPr>
              <a:t>- ураження продуктами, забрудненими засобами масового ураження в сучасній війні - радіоактивними продуктами ядерних вибухів (РВ), бойовими отруйними речовинами (ОР), особливо небезпечними бактерійними засобами (БС).</a:t>
            </a:r>
            <a:endParaRPr lang="uk-UA" dirty="0" smtClean="0">
              <a:effectLst/>
            </a:endParaRPr>
          </a:p>
          <a:p>
            <a:pPr algn="just"/>
            <a:r>
              <a:rPr lang="ru-RU" dirty="0" smtClean="0">
                <a:effectLst/>
              </a:rPr>
              <a:t>Звідси зрозуміла необхідність постійного медичного контролю за повноцінністю і безпечністю харчування як окремої людини, так і організованих колективів.</a:t>
            </a:r>
            <a:endParaRPr lang="uk-UA" dirty="0">
              <a:effectLst/>
            </a:endParaRPr>
          </a:p>
        </p:txBody>
      </p:sp>
    </p:spTree>
    <p:extLst>
      <p:ext uri="{BB962C8B-B14F-4D97-AF65-F5344CB8AC3E}">
        <p14:creationId xmlns:p14="http://schemas.microsoft.com/office/powerpoint/2010/main" val="2017423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4400" y="491319"/>
            <a:ext cx="10399594" cy="5950423"/>
          </a:xfrm>
        </p:spPr>
        <p:txBody>
          <a:bodyPr>
            <a:normAutofit fontScale="85000" lnSpcReduction="10000"/>
          </a:bodyPr>
          <a:lstStyle/>
          <a:p>
            <a:pPr marL="0" indent="0" algn="just">
              <a:buNone/>
            </a:pPr>
            <a:r>
              <a:rPr lang="ru-RU" dirty="0" smtClean="0"/>
              <a:t>Кожному </a:t>
            </a:r>
            <a:r>
              <a:rPr lang="ru-RU" dirty="0" err="1"/>
              <a:t>етапу</a:t>
            </a:r>
            <a:r>
              <a:rPr lang="ru-RU" dirty="0"/>
              <a:t> </a:t>
            </a:r>
            <a:r>
              <a:rPr lang="ru-RU" dirty="0" err="1"/>
              <a:t>розвитку</a:t>
            </a:r>
            <a:r>
              <a:rPr lang="ru-RU" dirty="0"/>
              <a:t> </a:t>
            </a:r>
            <a:r>
              <a:rPr lang="ru-RU" dirty="0" err="1"/>
              <a:t>людського</a:t>
            </a:r>
            <a:r>
              <a:rPr lang="ru-RU" dirty="0"/>
              <a:t> </a:t>
            </a:r>
            <a:r>
              <a:rPr lang="ru-RU" dirty="0" err="1"/>
              <a:t>суспільства</a:t>
            </a:r>
            <a:r>
              <a:rPr lang="ru-RU" dirty="0"/>
              <a:t> в</a:t>
            </a:r>
            <a:r>
              <a:rPr lang="en-US" dirty="0" err="1"/>
              <a:t>i</a:t>
            </a:r>
            <a:r>
              <a:rPr lang="ru-RU" dirty="0" err="1"/>
              <a:t>дпов</a:t>
            </a:r>
            <a:r>
              <a:rPr lang="en-US" dirty="0" err="1"/>
              <a:t>i</a:t>
            </a:r>
            <a:r>
              <a:rPr lang="ru-RU" dirty="0"/>
              <a:t>дали </a:t>
            </a:r>
            <a:r>
              <a:rPr lang="ru-RU" dirty="0" err="1"/>
              <a:t>свої</a:t>
            </a:r>
            <a:r>
              <a:rPr lang="ru-RU" dirty="0"/>
              <a:t> </a:t>
            </a:r>
            <a:r>
              <a:rPr lang="ru-RU" dirty="0" err="1"/>
              <a:t>уявлення</a:t>
            </a:r>
            <a:r>
              <a:rPr lang="ru-RU" dirty="0"/>
              <a:t> про </a:t>
            </a:r>
            <a:r>
              <a:rPr lang="ru-RU" dirty="0" err="1"/>
              <a:t>рац</a:t>
            </a:r>
            <a:r>
              <a:rPr lang="en-US" dirty="0" err="1"/>
              <a:t>i</a:t>
            </a:r>
            <a:r>
              <a:rPr lang="ru-RU" dirty="0" err="1"/>
              <a:t>ональне</a:t>
            </a:r>
            <a:r>
              <a:rPr lang="ru-RU" dirty="0"/>
              <a:t> </a:t>
            </a:r>
            <a:r>
              <a:rPr lang="ru-RU" dirty="0" err="1"/>
              <a:t>харчування</a:t>
            </a:r>
            <a:r>
              <a:rPr lang="ru-RU" dirty="0"/>
              <a:t>.</a:t>
            </a:r>
          </a:p>
          <a:p>
            <a:pPr algn="just"/>
            <a:endParaRPr lang="ru-RU" dirty="0"/>
          </a:p>
          <a:p>
            <a:pPr marL="0" indent="0" algn="just">
              <a:buNone/>
            </a:pPr>
            <a:r>
              <a:rPr lang="ru-RU" dirty="0"/>
              <a:t>У </a:t>
            </a:r>
            <a:r>
              <a:rPr lang="ru-RU" dirty="0" err="1"/>
              <a:t>стародавніх</a:t>
            </a:r>
            <a:r>
              <a:rPr lang="ru-RU" dirty="0"/>
              <a:t> римлян </a:t>
            </a:r>
            <a:r>
              <a:rPr lang="ru-RU" dirty="0" err="1"/>
              <a:t>воно</a:t>
            </a:r>
            <a:r>
              <a:rPr lang="ru-RU" dirty="0"/>
              <a:t> </a:t>
            </a:r>
            <a:r>
              <a:rPr lang="ru-RU" dirty="0" err="1"/>
              <a:t>формулювалось</a:t>
            </a:r>
            <a:r>
              <a:rPr lang="ru-RU" dirty="0"/>
              <a:t> </a:t>
            </a:r>
            <a:r>
              <a:rPr lang="ru-RU" dirty="0" err="1"/>
              <a:t>приблизно</a:t>
            </a:r>
            <a:r>
              <a:rPr lang="ru-RU" dirty="0"/>
              <a:t> так: “В</a:t>
            </a:r>
            <a:r>
              <a:rPr lang="en-US" dirty="0" err="1"/>
              <a:t>i</a:t>
            </a:r>
            <a:r>
              <a:rPr lang="ru-RU" dirty="0"/>
              <a:t>д </a:t>
            </a:r>
            <a:r>
              <a:rPr lang="ru-RU" dirty="0" err="1"/>
              <a:t>яєць</a:t>
            </a:r>
            <a:r>
              <a:rPr lang="ru-RU" dirty="0"/>
              <a:t> до </a:t>
            </a:r>
            <a:r>
              <a:rPr lang="ru-RU" dirty="0" err="1"/>
              <a:t>яблук</a:t>
            </a:r>
            <a:r>
              <a:rPr lang="ru-RU" dirty="0"/>
              <a:t>”, </a:t>
            </a:r>
            <a:r>
              <a:rPr lang="ru-RU" dirty="0" err="1"/>
              <a:t>передусім</a:t>
            </a:r>
            <a:r>
              <a:rPr lang="ru-RU" dirty="0"/>
              <a:t> тому, </a:t>
            </a:r>
            <a:r>
              <a:rPr lang="ru-RU" dirty="0" err="1"/>
              <a:t>що</a:t>
            </a:r>
            <a:r>
              <a:rPr lang="ru-RU" dirty="0"/>
              <a:t> в той час </a:t>
            </a:r>
            <a:r>
              <a:rPr lang="ru-RU" dirty="0" err="1"/>
              <a:t>серед</a:t>
            </a:r>
            <a:r>
              <a:rPr lang="ru-RU" dirty="0"/>
              <a:t> патриц</a:t>
            </a:r>
            <a:r>
              <a:rPr lang="en-US" dirty="0" err="1"/>
              <a:t>i</a:t>
            </a:r>
            <a:r>
              <a:rPr lang="ru-RU" dirty="0" err="1"/>
              <a:t>їв</a:t>
            </a:r>
            <a:r>
              <a:rPr lang="ru-RU" dirty="0"/>
              <a:t> </a:t>
            </a:r>
            <a:r>
              <a:rPr lang="ru-RU" dirty="0" err="1"/>
              <a:t>головним</a:t>
            </a:r>
            <a:r>
              <a:rPr lang="ru-RU" dirty="0"/>
              <a:t> правилом </a:t>
            </a:r>
            <a:r>
              <a:rPr lang="ru-RU" dirty="0" err="1"/>
              <a:t>щодо</a:t>
            </a:r>
            <a:r>
              <a:rPr lang="ru-RU" dirty="0"/>
              <a:t> </a:t>
            </a:r>
            <a:r>
              <a:rPr lang="ru-RU" dirty="0" err="1"/>
              <a:t>харчування</a:t>
            </a:r>
            <a:r>
              <a:rPr lang="ru-RU" dirty="0"/>
              <a:t> </a:t>
            </a:r>
            <a:r>
              <a:rPr lang="ru-RU" dirty="0" err="1"/>
              <a:t>було</a:t>
            </a:r>
            <a:r>
              <a:rPr lang="ru-RU" dirty="0"/>
              <a:t> </a:t>
            </a:r>
            <a:r>
              <a:rPr lang="ru-RU" dirty="0" err="1"/>
              <a:t>таке</a:t>
            </a:r>
            <a:r>
              <a:rPr lang="ru-RU" dirty="0"/>
              <a:t>: </a:t>
            </a:r>
            <a:r>
              <a:rPr lang="ru-RU" dirty="0" err="1"/>
              <a:t>починати</a:t>
            </a:r>
            <a:r>
              <a:rPr lang="ru-RU" dirty="0"/>
              <a:t> свою </a:t>
            </a:r>
            <a:r>
              <a:rPr lang="ru-RU" dirty="0" err="1"/>
              <a:t>тривалу</a:t>
            </a:r>
            <a:r>
              <a:rPr lang="ru-RU" dirty="0"/>
              <a:t> та </a:t>
            </a:r>
            <a:r>
              <a:rPr lang="ru-RU" dirty="0" err="1"/>
              <a:t>розкішну</a:t>
            </a:r>
            <a:r>
              <a:rPr lang="ru-RU" dirty="0"/>
              <a:t> трапезу з </a:t>
            </a:r>
            <a:r>
              <a:rPr lang="ru-RU" dirty="0" err="1"/>
              <a:t>курячих</a:t>
            </a:r>
            <a:r>
              <a:rPr lang="ru-RU" dirty="0"/>
              <a:t> </a:t>
            </a:r>
            <a:r>
              <a:rPr lang="ru-RU" dirty="0" err="1"/>
              <a:t>яєць</a:t>
            </a:r>
            <a:r>
              <a:rPr lang="ru-RU" dirty="0"/>
              <a:t> </a:t>
            </a:r>
            <a:r>
              <a:rPr lang="en-US" dirty="0" err="1"/>
              <a:t>i</a:t>
            </a:r>
            <a:r>
              <a:rPr lang="en-US" dirty="0"/>
              <a:t> </a:t>
            </a:r>
            <a:r>
              <a:rPr lang="ru-RU" dirty="0" err="1"/>
              <a:t>зак</a:t>
            </a:r>
            <a:r>
              <a:rPr lang="en-US" dirty="0" err="1"/>
              <a:t>i</a:t>
            </a:r>
            <a:r>
              <a:rPr lang="ru-RU" dirty="0" err="1"/>
              <a:t>нчувати</a:t>
            </a:r>
            <a:r>
              <a:rPr lang="ru-RU" dirty="0"/>
              <a:t> </a:t>
            </a:r>
            <a:r>
              <a:rPr lang="ru-RU" dirty="0" err="1"/>
              <a:t>її</a:t>
            </a:r>
            <a:r>
              <a:rPr lang="ru-RU" dirty="0"/>
              <a:t> </a:t>
            </a:r>
            <a:r>
              <a:rPr lang="ru-RU" dirty="0" err="1"/>
              <a:t>яблуками</a:t>
            </a:r>
            <a:r>
              <a:rPr lang="ru-RU" dirty="0"/>
              <a:t>.</a:t>
            </a:r>
          </a:p>
          <a:p>
            <a:pPr algn="just"/>
            <a:endParaRPr lang="ru-RU" dirty="0"/>
          </a:p>
          <a:p>
            <a:pPr marL="0" indent="0" algn="just">
              <a:buNone/>
            </a:pPr>
            <a:r>
              <a:rPr lang="ru-RU" dirty="0"/>
              <a:t>В Рос</a:t>
            </a:r>
            <a:r>
              <a:rPr lang="en-US" dirty="0" err="1"/>
              <a:t>i</a:t>
            </a:r>
            <a:r>
              <a:rPr lang="ru-RU" dirty="0"/>
              <a:t>ї </a:t>
            </a:r>
            <a:r>
              <a:rPr lang="en-US" dirty="0" err="1"/>
              <a:t>i</a:t>
            </a:r>
            <a:r>
              <a:rPr lang="en-US" dirty="0"/>
              <a:t>, </a:t>
            </a:r>
            <a:r>
              <a:rPr lang="ru-RU" dirty="0"/>
              <a:t>особливо, в </a:t>
            </a:r>
            <a:r>
              <a:rPr lang="ru-RU" dirty="0" err="1"/>
              <a:t>Україні</a:t>
            </a:r>
            <a:r>
              <a:rPr lang="ru-RU" dirty="0"/>
              <a:t>, </a:t>
            </a:r>
            <a:r>
              <a:rPr lang="ru-RU" dirty="0" err="1"/>
              <a:t>що</a:t>
            </a:r>
            <a:r>
              <a:rPr lang="ru-RU" dirty="0"/>
              <a:t> пережили </a:t>
            </a:r>
            <a:r>
              <a:rPr lang="ru-RU" dirty="0" err="1"/>
              <a:t>жорсток</a:t>
            </a:r>
            <a:r>
              <a:rPr lang="en-US" dirty="0" err="1"/>
              <a:t>i</a:t>
            </a:r>
            <a:r>
              <a:rPr lang="en-US" dirty="0"/>
              <a:t> </a:t>
            </a:r>
            <a:r>
              <a:rPr lang="ru-RU" dirty="0" err="1"/>
              <a:t>неврожаї</a:t>
            </a:r>
            <a:r>
              <a:rPr lang="ru-RU" dirty="0"/>
              <a:t> та в</a:t>
            </a:r>
            <a:r>
              <a:rPr lang="en-US" dirty="0" err="1"/>
              <a:t>i</a:t>
            </a:r>
            <a:r>
              <a:rPr lang="ru-RU" dirty="0" err="1"/>
              <a:t>йни</a:t>
            </a:r>
            <a:r>
              <a:rPr lang="ru-RU" dirty="0"/>
              <a:t> </a:t>
            </a:r>
            <a:r>
              <a:rPr lang="en-US" dirty="0" err="1"/>
              <a:t>i</a:t>
            </a:r>
            <a:r>
              <a:rPr lang="en-US" dirty="0"/>
              <a:t>, </a:t>
            </a:r>
            <a:r>
              <a:rPr lang="ru-RU" dirty="0" err="1"/>
              <a:t>отже</a:t>
            </a:r>
            <a:r>
              <a:rPr lang="ru-RU" dirty="0"/>
              <a:t>,  </a:t>
            </a:r>
            <a:r>
              <a:rPr lang="ru-RU" dirty="0" err="1"/>
              <a:t>пов’язан</a:t>
            </a:r>
            <a:r>
              <a:rPr lang="en-US" dirty="0" err="1"/>
              <a:t>i</a:t>
            </a:r>
            <a:r>
              <a:rPr lang="en-US" dirty="0"/>
              <a:t> </a:t>
            </a:r>
            <a:r>
              <a:rPr lang="ru-RU" dirty="0"/>
              <a:t>з ними </a:t>
            </a:r>
            <a:r>
              <a:rPr lang="ru-RU" dirty="0" err="1"/>
              <a:t>голодн</a:t>
            </a:r>
            <a:r>
              <a:rPr lang="en-US" dirty="0" err="1"/>
              <a:t>i</a:t>
            </a:r>
            <a:r>
              <a:rPr lang="en-US" dirty="0"/>
              <a:t> </a:t>
            </a:r>
            <a:r>
              <a:rPr lang="ru-RU" dirty="0"/>
              <a:t>роки, </a:t>
            </a:r>
            <a:r>
              <a:rPr lang="ru-RU" dirty="0" err="1"/>
              <a:t>розк</a:t>
            </a:r>
            <a:r>
              <a:rPr lang="en-US" dirty="0" err="1"/>
              <a:t>i</a:t>
            </a:r>
            <a:r>
              <a:rPr lang="ru-RU" dirty="0" err="1"/>
              <a:t>шна</a:t>
            </a:r>
            <a:r>
              <a:rPr lang="ru-RU" dirty="0"/>
              <a:t> </a:t>
            </a:r>
            <a:r>
              <a:rPr lang="ru-RU" dirty="0" err="1"/>
              <a:t>їжа</a:t>
            </a:r>
            <a:r>
              <a:rPr lang="ru-RU" dirty="0"/>
              <a:t> з </a:t>
            </a:r>
            <a:r>
              <a:rPr lang="ru-RU" dirty="0" err="1"/>
              <a:t>стародавніх</a:t>
            </a:r>
            <a:r>
              <a:rPr lang="ru-RU" dirty="0"/>
              <a:t> час</a:t>
            </a:r>
            <a:r>
              <a:rPr lang="en-US" dirty="0" err="1"/>
              <a:t>i</a:t>
            </a:r>
            <a:r>
              <a:rPr lang="ru-RU" dirty="0"/>
              <a:t>в </a:t>
            </a:r>
            <a:r>
              <a:rPr lang="ru-RU" dirty="0" err="1"/>
              <a:t>розц</a:t>
            </a:r>
            <a:r>
              <a:rPr lang="en-US" dirty="0" err="1"/>
              <a:t>i</a:t>
            </a:r>
            <a:r>
              <a:rPr lang="ru-RU" dirty="0" err="1"/>
              <a:t>нювалась</a:t>
            </a:r>
            <a:r>
              <a:rPr lang="ru-RU" dirty="0"/>
              <a:t> як один з </a:t>
            </a:r>
            <a:r>
              <a:rPr lang="ru-RU" dirty="0" err="1"/>
              <a:t>найголовніших</a:t>
            </a:r>
            <a:r>
              <a:rPr lang="ru-RU" dirty="0"/>
              <a:t> </a:t>
            </a:r>
            <a:r>
              <a:rPr lang="ru-RU" dirty="0" err="1"/>
              <a:t>показник</a:t>
            </a:r>
            <a:r>
              <a:rPr lang="en-US" dirty="0" err="1"/>
              <a:t>i</a:t>
            </a:r>
            <a:r>
              <a:rPr lang="ru-RU" dirty="0"/>
              <a:t>в </a:t>
            </a:r>
            <a:r>
              <a:rPr lang="ru-RU" dirty="0" err="1"/>
              <a:t>благополуччя</a:t>
            </a:r>
            <a:r>
              <a:rPr lang="ru-RU" dirty="0"/>
              <a:t> та </a:t>
            </a:r>
            <a:r>
              <a:rPr lang="ru-RU" dirty="0" err="1"/>
              <a:t>добробуту</a:t>
            </a:r>
            <a:r>
              <a:rPr lang="ru-RU" dirty="0"/>
              <a:t> </a:t>
            </a:r>
            <a:r>
              <a:rPr lang="ru-RU" dirty="0" err="1"/>
              <a:t>людини</a:t>
            </a:r>
            <a:r>
              <a:rPr lang="ru-RU" dirty="0"/>
              <a:t>.</a:t>
            </a:r>
          </a:p>
          <a:p>
            <a:pPr algn="just"/>
            <a:endParaRPr lang="ru-RU" dirty="0"/>
          </a:p>
          <a:p>
            <a:pPr marL="0" indent="0" algn="just">
              <a:buNone/>
            </a:pPr>
            <a:r>
              <a:rPr lang="ru-RU" dirty="0"/>
              <a:t>В П</a:t>
            </a:r>
            <a:r>
              <a:rPr lang="en-US" dirty="0" err="1"/>
              <a:t>i</a:t>
            </a:r>
            <a:r>
              <a:rPr lang="ru-RU" dirty="0" err="1"/>
              <a:t>внічних</a:t>
            </a:r>
            <a:r>
              <a:rPr lang="ru-RU" dirty="0"/>
              <a:t> </a:t>
            </a:r>
            <a:r>
              <a:rPr lang="ru-RU" dirty="0" err="1"/>
              <a:t>країнах</a:t>
            </a:r>
            <a:r>
              <a:rPr lang="ru-RU" dirty="0"/>
              <a:t> (</a:t>
            </a:r>
            <a:r>
              <a:rPr lang="en-US" dirty="0"/>
              <a:t>I</a:t>
            </a:r>
            <a:r>
              <a:rPr lang="ru-RU" dirty="0" err="1"/>
              <a:t>сланд</a:t>
            </a:r>
            <a:r>
              <a:rPr lang="en-US" dirty="0" err="1"/>
              <a:t>i</a:t>
            </a:r>
            <a:r>
              <a:rPr lang="ru-RU" dirty="0"/>
              <a:t>я, </a:t>
            </a:r>
            <a:r>
              <a:rPr lang="en-US" dirty="0"/>
              <a:t>H</a:t>
            </a:r>
            <a:r>
              <a:rPr lang="ru-RU" dirty="0" err="1"/>
              <a:t>орвег</a:t>
            </a:r>
            <a:r>
              <a:rPr lang="en-US" dirty="0" err="1"/>
              <a:t>i</a:t>
            </a:r>
            <a:r>
              <a:rPr lang="ru-RU" dirty="0"/>
              <a:t>я, </a:t>
            </a:r>
            <a:r>
              <a:rPr lang="ru-RU" dirty="0" err="1"/>
              <a:t>Гренланд</a:t>
            </a:r>
            <a:r>
              <a:rPr lang="en-US" dirty="0" err="1"/>
              <a:t>i</a:t>
            </a:r>
            <a:r>
              <a:rPr lang="ru-RU" dirty="0"/>
              <a:t>я та </a:t>
            </a:r>
            <a:r>
              <a:rPr lang="en-US" dirty="0" err="1"/>
              <a:t>i</a:t>
            </a:r>
            <a:r>
              <a:rPr lang="ru-RU" dirty="0"/>
              <a:t>н.) </a:t>
            </a:r>
            <a:r>
              <a:rPr lang="ru-RU" dirty="0" err="1"/>
              <a:t>також</a:t>
            </a:r>
            <a:r>
              <a:rPr lang="ru-RU" dirty="0"/>
              <a:t> </a:t>
            </a:r>
            <a:r>
              <a:rPr lang="ru-RU" dirty="0" err="1"/>
              <a:t>вважається</a:t>
            </a:r>
            <a:r>
              <a:rPr lang="ru-RU" dirty="0"/>
              <a:t>, </a:t>
            </a:r>
            <a:r>
              <a:rPr lang="ru-RU" dirty="0" err="1"/>
              <a:t>що</a:t>
            </a:r>
            <a:r>
              <a:rPr lang="ru-RU" dirty="0"/>
              <a:t> </a:t>
            </a:r>
            <a:r>
              <a:rPr lang="ru-RU" dirty="0" err="1"/>
              <a:t>їсти</a:t>
            </a:r>
            <a:r>
              <a:rPr lang="ru-RU" dirty="0"/>
              <a:t> </a:t>
            </a:r>
            <a:r>
              <a:rPr lang="ru-RU" dirty="0" err="1"/>
              <a:t>потр</a:t>
            </a:r>
            <a:r>
              <a:rPr lang="en-US" dirty="0" err="1"/>
              <a:t>i</a:t>
            </a:r>
            <a:r>
              <a:rPr lang="ru-RU" dirty="0" err="1"/>
              <a:t>бно</a:t>
            </a:r>
            <a:r>
              <a:rPr lang="ru-RU" dirty="0"/>
              <a:t> </a:t>
            </a:r>
            <a:r>
              <a:rPr lang="ru-RU" dirty="0" err="1"/>
              <a:t>багато</a:t>
            </a:r>
            <a:r>
              <a:rPr lang="ru-RU" dirty="0"/>
              <a:t>. “</a:t>
            </a:r>
            <a:r>
              <a:rPr lang="ru-RU" dirty="0" err="1"/>
              <a:t>Порожн</a:t>
            </a:r>
            <a:r>
              <a:rPr lang="en-US" dirty="0" err="1"/>
              <a:t>i</a:t>
            </a:r>
            <a:r>
              <a:rPr lang="ru-RU" dirty="0"/>
              <a:t>й </a:t>
            </a:r>
            <a:r>
              <a:rPr lang="ru-RU" dirty="0" err="1"/>
              <a:t>шлунок</a:t>
            </a:r>
            <a:r>
              <a:rPr lang="ru-RU" dirty="0"/>
              <a:t> — холоду не </a:t>
            </a:r>
            <a:r>
              <a:rPr lang="ru-RU" dirty="0" err="1"/>
              <a:t>суперник</a:t>
            </a:r>
            <a:r>
              <a:rPr lang="ru-RU" dirty="0"/>
              <a:t> </a:t>
            </a:r>
            <a:r>
              <a:rPr lang="en-US" dirty="0" err="1"/>
              <a:t>i</a:t>
            </a:r>
            <a:r>
              <a:rPr lang="en-US" dirty="0"/>
              <a:t> </a:t>
            </a:r>
            <a:r>
              <a:rPr lang="ru-RU" dirty="0"/>
              <a:t>аж н</a:t>
            </a:r>
            <a:r>
              <a:rPr lang="en-US" dirty="0" err="1"/>
              <a:t>i</a:t>
            </a:r>
            <a:r>
              <a:rPr lang="ru-RU" dirty="0"/>
              <a:t>як не </a:t>
            </a:r>
            <a:r>
              <a:rPr lang="ru-RU" dirty="0" err="1"/>
              <a:t>пом</a:t>
            </a:r>
            <a:r>
              <a:rPr lang="en-US" dirty="0" err="1"/>
              <a:t>i</a:t>
            </a:r>
            <a:r>
              <a:rPr lang="ru-RU" dirty="0" err="1"/>
              <a:t>чник</a:t>
            </a:r>
            <a:r>
              <a:rPr lang="ru-RU" dirty="0"/>
              <a:t> у </a:t>
            </a:r>
            <a:r>
              <a:rPr lang="ru-RU" dirty="0" err="1"/>
              <a:t>довг</a:t>
            </a:r>
            <a:r>
              <a:rPr lang="en-US" dirty="0" err="1"/>
              <a:t>i</a:t>
            </a:r>
            <a:r>
              <a:rPr lang="ru-RU" dirty="0"/>
              <a:t>й </a:t>
            </a:r>
            <a:r>
              <a:rPr lang="ru-RU" dirty="0" err="1"/>
              <a:t>дороз</a:t>
            </a:r>
            <a:r>
              <a:rPr lang="en-US" dirty="0" err="1"/>
              <a:t>i</a:t>
            </a:r>
            <a:r>
              <a:rPr lang="en-US" dirty="0"/>
              <a:t> </a:t>
            </a:r>
            <a:r>
              <a:rPr lang="ru-RU" dirty="0" err="1"/>
              <a:t>сн</a:t>
            </a:r>
            <a:r>
              <a:rPr lang="en-US" dirty="0" err="1"/>
              <a:t>i</a:t>
            </a:r>
            <a:r>
              <a:rPr lang="ru-RU" dirty="0"/>
              <a:t>гом” — </a:t>
            </a:r>
            <a:r>
              <a:rPr lang="ru-RU" dirty="0" err="1"/>
              <a:t>говорять</a:t>
            </a:r>
            <a:r>
              <a:rPr lang="ru-RU" dirty="0"/>
              <a:t>, </a:t>
            </a:r>
            <a:r>
              <a:rPr lang="ru-RU" dirty="0" err="1"/>
              <a:t>зокрема</a:t>
            </a:r>
            <a:r>
              <a:rPr lang="ru-RU" dirty="0"/>
              <a:t>, </a:t>
            </a:r>
            <a:r>
              <a:rPr lang="ru-RU" dirty="0" err="1"/>
              <a:t>норвежц</a:t>
            </a:r>
            <a:r>
              <a:rPr lang="en-US" dirty="0" err="1"/>
              <a:t>i</a:t>
            </a:r>
            <a:r>
              <a:rPr lang="en-US" dirty="0"/>
              <a:t>.</a:t>
            </a:r>
          </a:p>
          <a:p>
            <a:pPr algn="just"/>
            <a:endParaRPr lang="en-US" dirty="0"/>
          </a:p>
          <a:p>
            <a:pPr marL="0" indent="0" algn="just">
              <a:buNone/>
            </a:pPr>
            <a:r>
              <a:rPr lang="ru-RU" dirty="0" err="1"/>
              <a:t>Водночас</a:t>
            </a:r>
            <a:r>
              <a:rPr lang="ru-RU" dirty="0"/>
              <a:t> в </a:t>
            </a:r>
            <a:r>
              <a:rPr lang="ru-RU" dirty="0" err="1"/>
              <a:t>Республиці</a:t>
            </a:r>
            <a:r>
              <a:rPr lang="ru-RU" dirty="0"/>
              <a:t> Чад, </a:t>
            </a:r>
            <a:r>
              <a:rPr lang="ru-RU" dirty="0" err="1"/>
              <a:t>що</a:t>
            </a:r>
            <a:r>
              <a:rPr lang="ru-RU" dirty="0"/>
              <a:t> </a:t>
            </a:r>
            <a:r>
              <a:rPr lang="ru-RU" dirty="0" err="1"/>
              <a:t>розташована</a:t>
            </a:r>
            <a:r>
              <a:rPr lang="ru-RU" dirty="0"/>
              <a:t> на </a:t>
            </a:r>
            <a:r>
              <a:rPr lang="ru-RU" dirty="0" err="1"/>
              <a:t>африканському</a:t>
            </a:r>
            <a:r>
              <a:rPr lang="ru-RU" dirty="0"/>
              <a:t> </a:t>
            </a:r>
            <a:r>
              <a:rPr lang="ru-RU" dirty="0" err="1"/>
              <a:t>континенті</a:t>
            </a:r>
            <a:r>
              <a:rPr lang="ru-RU" dirty="0"/>
              <a:t> в самому центр</a:t>
            </a:r>
            <a:r>
              <a:rPr lang="en-US" dirty="0" err="1"/>
              <a:t>i</a:t>
            </a:r>
            <a:r>
              <a:rPr lang="en-US" dirty="0"/>
              <a:t> </a:t>
            </a:r>
            <a:r>
              <a:rPr lang="ru-RU" dirty="0"/>
              <a:t>пустел</a:t>
            </a:r>
            <a:r>
              <a:rPr lang="en-US" dirty="0" err="1"/>
              <a:t>i</a:t>
            </a:r>
            <a:r>
              <a:rPr lang="en-US" dirty="0"/>
              <a:t> </a:t>
            </a:r>
            <a:r>
              <a:rPr lang="ru-RU" dirty="0"/>
              <a:t>Сахара </a:t>
            </a:r>
            <a:r>
              <a:rPr lang="ru-RU" dirty="0" err="1"/>
              <a:t>живе</a:t>
            </a:r>
            <a:r>
              <a:rPr lang="ru-RU" dirty="0"/>
              <a:t> </a:t>
            </a:r>
            <a:r>
              <a:rPr lang="ru-RU" dirty="0" err="1"/>
              <a:t>кочове</a:t>
            </a:r>
            <a:r>
              <a:rPr lang="ru-RU" dirty="0"/>
              <a:t> </a:t>
            </a:r>
            <a:r>
              <a:rPr lang="ru-RU" dirty="0" err="1"/>
              <a:t>плем’я</a:t>
            </a:r>
            <a:r>
              <a:rPr lang="ru-RU" dirty="0"/>
              <a:t> тубу, </a:t>
            </a:r>
            <a:r>
              <a:rPr lang="ru-RU" dirty="0" err="1"/>
              <a:t>денний</a:t>
            </a:r>
            <a:r>
              <a:rPr lang="ru-RU" dirty="0"/>
              <a:t> </a:t>
            </a:r>
            <a:r>
              <a:rPr lang="ru-RU" dirty="0" err="1"/>
              <a:t>рац</a:t>
            </a:r>
            <a:r>
              <a:rPr lang="en-US" dirty="0" err="1"/>
              <a:t>i</a:t>
            </a:r>
            <a:r>
              <a:rPr lang="ru-RU" dirty="0"/>
              <a:t>он </a:t>
            </a:r>
            <a:r>
              <a:rPr lang="ru-RU" dirty="0" err="1"/>
              <a:t>представник</a:t>
            </a:r>
            <a:r>
              <a:rPr lang="en-US" dirty="0" err="1"/>
              <a:t>i</a:t>
            </a:r>
            <a:r>
              <a:rPr lang="ru-RU" dirty="0"/>
              <a:t>в </a:t>
            </a:r>
            <a:r>
              <a:rPr lang="ru-RU" dirty="0" err="1"/>
              <a:t>якого</a:t>
            </a:r>
            <a:r>
              <a:rPr lang="ru-RU" dirty="0"/>
              <a:t> </a:t>
            </a:r>
            <a:r>
              <a:rPr lang="ru-RU" dirty="0" err="1"/>
              <a:t>складається</a:t>
            </a:r>
            <a:r>
              <a:rPr lang="ru-RU" dirty="0"/>
              <a:t> з густого чаю, </a:t>
            </a:r>
            <a:r>
              <a:rPr lang="ru-RU" dirty="0" err="1"/>
              <a:t>що</a:t>
            </a:r>
            <a:r>
              <a:rPr lang="ru-RU" dirty="0"/>
              <a:t> настояний на травах — на </a:t>
            </a:r>
            <a:r>
              <a:rPr lang="ru-RU" dirty="0" err="1"/>
              <a:t>сніданок</a:t>
            </a:r>
            <a:r>
              <a:rPr lang="ru-RU" dirty="0"/>
              <a:t>, дек</a:t>
            </a:r>
            <a:r>
              <a:rPr lang="en-US" dirty="0" err="1"/>
              <a:t>i</a:t>
            </a:r>
            <a:r>
              <a:rPr lang="ru-RU" dirty="0" err="1"/>
              <a:t>лькох</a:t>
            </a:r>
            <a:r>
              <a:rPr lang="ru-RU" dirty="0"/>
              <a:t> ф</a:t>
            </a:r>
            <a:r>
              <a:rPr lang="en-US" dirty="0" err="1"/>
              <a:t>i</a:t>
            </a:r>
            <a:r>
              <a:rPr lang="ru-RU" dirty="0"/>
              <a:t>н</a:t>
            </a:r>
            <a:r>
              <a:rPr lang="en-US" dirty="0" err="1"/>
              <a:t>i</a:t>
            </a:r>
            <a:r>
              <a:rPr lang="ru-RU" dirty="0"/>
              <a:t>к</a:t>
            </a:r>
            <a:r>
              <a:rPr lang="en-US" dirty="0" err="1"/>
              <a:t>i</a:t>
            </a:r>
            <a:r>
              <a:rPr lang="ru-RU" dirty="0"/>
              <a:t>в — на об</a:t>
            </a:r>
            <a:r>
              <a:rPr lang="en-US" dirty="0" err="1"/>
              <a:t>i</a:t>
            </a:r>
            <a:r>
              <a:rPr lang="ru-RU" dirty="0"/>
              <a:t>д та </a:t>
            </a:r>
            <a:r>
              <a:rPr lang="ru-RU" dirty="0" err="1"/>
              <a:t>жмен</a:t>
            </a:r>
            <a:r>
              <a:rPr lang="en-US" dirty="0" err="1"/>
              <a:t>i</a:t>
            </a:r>
            <a:r>
              <a:rPr lang="en-US" dirty="0"/>
              <a:t> </a:t>
            </a:r>
            <a:r>
              <a:rPr lang="ru-RU" dirty="0"/>
              <a:t>проса, </a:t>
            </a:r>
            <a:r>
              <a:rPr lang="ru-RU" dirty="0" err="1"/>
              <a:t>змоченого</a:t>
            </a:r>
            <a:r>
              <a:rPr lang="ru-RU" dirty="0"/>
              <a:t> </a:t>
            </a:r>
            <a:r>
              <a:rPr lang="ru-RU" dirty="0" err="1"/>
              <a:t>пальмовим</a:t>
            </a:r>
            <a:r>
              <a:rPr lang="ru-RU" dirty="0"/>
              <a:t> маслом — на вечерю.</a:t>
            </a:r>
          </a:p>
        </p:txBody>
      </p:sp>
    </p:spTree>
    <p:extLst>
      <p:ext uri="{BB962C8B-B14F-4D97-AF65-F5344CB8AC3E}">
        <p14:creationId xmlns:p14="http://schemas.microsoft.com/office/powerpoint/2010/main" val="1297091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57956" y="541868"/>
            <a:ext cx="10541564" cy="5785780"/>
          </a:xfrm>
        </p:spPr>
        <p:txBody>
          <a:bodyPr>
            <a:normAutofit lnSpcReduction="10000"/>
          </a:bodyPr>
          <a:lstStyle/>
          <a:p>
            <a:pPr marL="0" indent="0" algn="just">
              <a:buNone/>
            </a:pPr>
            <a:r>
              <a:rPr lang="ru-RU" dirty="0" err="1"/>
              <a:t>Необхідно</a:t>
            </a:r>
            <a:r>
              <a:rPr lang="ru-RU" dirty="0"/>
              <a:t> </a:t>
            </a:r>
            <a:r>
              <a:rPr lang="ru-RU" dirty="0" err="1"/>
              <a:t>відзначити</a:t>
            </a:r>
            <a:r>
              <a:rPr lang="ru-RU" dirty="0"/>
              <a:t>, </a:t>
            </a:r>
            <a:r>
              <a:rPr lang="ru-RU" dirty="0" err="1"/>
              <a:t>що</a:t>
            </a:r>
            <a:r>
              <a:rPr lang="ru-RU" dirty="0"/>
              <a:t> в </a:t>
            </a:r>
            <a:r>
              <a:rPr lang="ru-RU" dirty="0" err="1"/>
              <a:t>різні</a:t>
            </a:r>
            <a:r>
              <a:rPr lang="ru-RU" dirty="0"/>
              <a:t> роки </a:t>
            </a:r>
            <a:r>
              <a:rPr lang="ru-RU" dirty="0" err="1"/>
              <a:t>існували</a:t>
            </a:r>
            <a:r>
              <a:rPr lang="ru-RU" dirty="0"/>
              <a:t> і </a:t>
            </a:r>
            <a:r>
              <a:rPr lang="ru-RU" dirty="0" err="1"/>
              <a:t>різні</a:t>
            </a:r>
            <a:r>
              <a:rPr lang="ru-RU" dirty="0"/>
              <a:t> </a:t>
            </a:r>
            <a:r>
              <a:rPr lang="ru-RU" dirty="0" err="1"/>
              <a:t>теоретичні</a:t>
            </a:r>
            <a:r>
              <a:rPr lang="ru-RU" dirty="0"/>
              <a:t> </a:t>
            </a:r>
            <a:r>
              <a:rPr lang="ru-RU" dirty="0" err="1"/>
              <a:t>підходи</a:t>
            </a:r>
            <a:r>
              <a:rPr lang="ru-RU" dirty="0"/>
              <a:t> </a:t>
            </a:r>
            <a:r>
              <a:rPr lang="ru-RU" dirty="0" err="1"/>
              <a:t>щодо</a:t>
            </a:r>
            <a:r>
              <a:rPr lang="ru-RU" dirty="0"/>
              <a:t> </a:t>
            </a:r>
            <a:r>
              <a:rPr lang="ru-RU" dirty="0" err="1"/>
              <a:t>визначення</a:t>
            </a:r>
            <a:r>
              <a:rPr lang="ru-RU" dirty="0"/>
              <a:t> </a:t>
            </a:r>
            <a:r>
              <a:rPr lang="ru-RU" dirty="0" err="1"/>
              <a:t>ролі</a:t>
            </a:r>
            <a:r>
              <a:rPr lang="ru-RU" dirty="0"/>
              <a:t> та </a:t>
            </a:r>
            <a:r>
              <a:rPr lang="ru-RU" dirty="0" err="1"/>
              <a:t>місця</a:t>
            </a:r>
            <a:r>
              <a:rPr lang="ru-RU" dirty="0"/>
              <a:t> </a:t>
            </a:r>
            <a:r>
              <a:rPr lang="ru-RU" dirty="0" err="1"/>
              <a:t>харчування</a:t>
            </a:r>
            <a:r>
              <a:rPr lang="ru-RU" dirty="0"/>
              <a:t> у </a:t>
            </a:r>
            <a:r>
              <a:rPr lang="ru-RU" dirty="0" err="1"/>
              <a:t>життєдіяльності</a:t>
            </a:r>
            <a:r>
              <a:rPr lang="ru-RU" dirty="0"/>
              <a:t> </a:t>
            </a:r>
            <a:r>
              <a:rPr lang="ru-RU" dirty="0" err="1"/>
              <a:t>організму</a:t>
            </a:r>
            <a:r>
              <a:rPr lang="ru-RU" dirty="0"/>
              <a:t> </a:t>
            </a:r>
            <a:r>
              <a:rPr lang="ru-RU" dirty="0" err="1"/>
              <a:t>людини</a:t>
            </a:r>
            <a:r>
              <a:rPr lang="ru-RU" dirty="0"/>
              <a:t>.</a:t>
            </a:r>
          </a:p>
          <a:p>
            <a:pPr algn="just"/>
            <a:endParaRPr lang="ru-RU" dirty="0"/>
          </a:p>
          <a:p>
            <a:pPr marL="0" indent="0" algn="just">
              <a:buNone/>
            </a:pPr>
            <a:r>
              <a:rPr lang="ru-RU" dirty="0" err="1"/>
              <a:t>Однією</a:t>
            </a:r>
            <a:r>
              <a:rPr lang="ru-RU" dirty="0"/>
              <a:t> з перших </a:t>
            </a:r>
            <a:r>
              <a:rPr lang="ru-RU" dirty="0" err="1"/>
              <a:t>була</a:t>
            </a:r>
            <a:r>
              <a:rPr lang="ru-RU" dirty="0"/>
              <a:t> так звана </a:t>
            </a:r>
            <a:r>
              <a:rPr lang="ru-RU" dirty="0" err="1"/>
              <a:t>кровотвірна</a:t>
            </a:r>
            <a:r>
              <a:rPr lang="ru-RU" dirty="0"/>
              <a:t> </a:t>
            </a:r>
            <a:r>
              <a:rPr lang="ru-RU" dirty="0" err="1"/>
              <a:t>теорія</a:t>
            </a:r>
            <a:r>
              <a:rPr lang="ru-RU" dirty="0"/>
              <a:t> </a:t>
            </a:r>
            <a:r>
              <a:rPr lang="ru-RU" dirty="0" err="1"/>
              <a:t>харчування</a:t>
            </a:r>
            <a:r>
              <a:rPr lang="ru-RU" dirty="0"/>
              <a:t>, основоположниками </a:t>
            </a:r>
            <a:r>
              <a:rPr lang="ru-RU" dirty="0" err="1"/>
              <a:t>якої</a:t>
            </a:r>
            <a:r>
              <a:rPr lang="ru-RU" dirty="0"/>
              <a:t> стали </a:t>
            </a:r>
            <a:r>
              <a:rPr lang="ru-RU" dirty="0" err="1"/>
              <a:t>видатні</a:t>
            </a:r>
            <a:r>
              <a:rPr lang="ru-RU" dirty="0"/>
              <a:t> </a:t>
            </a:r>
            <a:r>
              <a:rPr lang="ru-RU" dirty="0" err="1"/>
              <a:t>стародавні</a:t>
            </a:r>
            <a:r>
              <a:rPr lang="ru-RU" dirty="0"/>
              <a:t> </a:t>
            </a:r>
            <a:r>
              <a:rPr lang="ru-RU" dirty="0" err="1"/>
              <a:t>античні</a:t>
            </a:r>
            <a:r>
              <a:rPr lang="ru-RU" dirty="0"/>
              <a:t> </a:t>
            </a:r>
            <a:r>
              <a:rPr lang="ru-RU" dirty="0" err="1"/>
              <a:t>вчені</a:t>
            </a:r>
            <a:r>
              <a:rPr lang="ru-RU" dirty="0"/>
              <a:t> </a:t>
            </a:r>
            <a:r>
              <a:rPr lang="ru-RU" dirty="0" err="1"/>
              <a:t>Арістотель</a:t>
            </a:r>
            <a:r>
              <a:rPr lang="ru-RU" dirty="0"/>
              <a:t> та Гален, </a:t>
            </a:r>
            <a:r>
              <a:rPr lang="ru-RU" dirty="0" err="1"/>
              <a:t>котрі</a:t>
            </a:r>
            <a:r>
              <a:rPr lang="ru-RU" dirty="0"/>
              <a:t> </a:t>
            </a:r>
            <a:r>
              <a:rPr lang="ru-RU" dirty="0" err="1"/>
              <a:t>вважали</a:t>
            </a:r>
            <a:r>
              <a:rPr lang="ru-RU" dirty="0"/>
              <a:t>, </a:t>
            </a:r>
            <a:r>
              <a:rPr lang="ru-RU" dirty="0" err="1"/>
              <a:t>що</a:t>
            </a:r>
            <a:r>
              <a:rPr lang="ru-RU" dirty="0"/>
              <a:t> </a:t>
            </a:r>
            <a:r>
              <a:rPr lang="ru-RU" dirty="0" err="1"/>
              <a:t>їжа</a:t>
            </a:r>
            <a:r>
              <a:rPr lang="ru-RU" dirty="0"/>
              <a:t> </a:t>
            </a:r>
            <a:r>
              <a:rPr lang="ru-RU" dirty="0" err="1"/>
              <a:t>потрапивши</a:t>
            </a:r>
            <a:r>
              <a:rPr lang="ru-RU" dirty="0"/>
              <a:t> у </a:t>
            </a:r>
            <a:r>
              <a:rPr lang="ru-RU" dirty="0" err="1"/>
              <a:t>шлунково</a:t>
            </a:r>
            <a:r>
              <a:rPr lang="ru-RU" dirty="0"/>
              <a:t>—</a:t>
            </a:r>
            <a:r>
              <a:rPr lang="ru-RU" dirty="0" err="1"/>
              <a:t>кишковий</a:t>
            </a:r>
            <a:r>
              <a:rPr lang="ru-RU" dirty="0"/>
              <a:t> тракт, </a:t>
            </a:r>
            <a:r>
              <a:rPr lang="ru-RU" dirty="0" err="1"/>
              <a:t>піддається</a:t>
            </a:r>
            <a:r>
              <a:rPr lang="ru-RU" dirty="0"/>
              <a:t> </a:t>
            </a:r>
            <a:r>
              <a:rPr lang="ru-RU" dirty="0" err="1"/>
              <a:t>інтенсивним</a:t>
            </a:r>
            <a:r>
              <a:rPr lang="ru-RU" dirty="0"/>
              <a:t> </a:t>
            </a:r>
            <a:r>
              <a:rPr lang="ru-RU" dirty="0" err="1"/>
              <a:t>процесам</a:t>
            </a:r>
            <a:r>
              <a:rPr lang="ru-RU" dirty="0"/>
              <a:t> </a:t>
            </a:r>
            <a:r>
              <a:rPr lang="ru-RU" dirty="0" err="1"/>
              <a:t>бродіння</a:t>
            </a:r>
            <a:r>
              <a:rPr lang="ru-RU" dirty="0"/>
              <a:t> і з </a:t>
            </a:r>
            <a:r>
              <a:rPr lang="ru-RU" dirty="0" err="1"/>
              <a:t>їх</a:t>
            </a:r>
            <a:r>
              <a:rPr lang="ru-RU" dirty="0"/>
              <a:t> </a:t>
            </a:r>
            <a:r>
              <a:rPr lang="ru-RU" dirty="0" err="1"/>
              <a:t>допомогою</a:t>
            </a:r>
            <a:r>
              <a:rPr lang="ru-RU" dirty="0"/>
              <a:t> </a:t>
            </a:r>
            <a:r>
              <a:rPr lang="ru-RU" dirty="0" err="1"/>
              <a:t>перетворюється</a:t>
            </a:r>
            <a:r>
              <a:rPr lang="ru-RU" dirty="0"/>
              <a:t> у кров — “кров є </a:t>
            </a:r>
            <a:r>
              <a:rPr lang="ru-RU" dirty="0" err="1"/>
              <a:t>матерія</a:t>
            </a:r>
            <a:r>
              <a:rPr lang="ru-RU" dirty="0"/>
              <a:t> для </a:t>
            </a:r>
            <a:r>
              <a:rPr lang="ru-RU" dirty="0" err="1"/>
              <a:t>всього</a:t>
            </a:r>
            <a:r>
              <a:rPr lang="ru-RU" dirty="0"/>
              <a:t> </a:t>
            </a:r>
            <a:r>
              <a:rPr lang="ru-RU" dirty="0" err="1"/>
              <a:t>тіла</a:t>
            </a:r>
            <a:r>
              <a:rPr lang="ru-RU" dirty="0"/>
              <a:t>, </a:t>
            </a:r>
            <a:r>
              <a:rPr lang="ru-RU" dirty="0" err="1"/>
              <a:t>адже</a:t>
            </a:r>
            <a:r>
              <a:rPr lang="ru-RU" dirty="0"/>
              <a:t> </a:t>
            </a:r>
            <a:r>
              <a:rPr lang="ru-RU" dirty="0" err="1"/>
              <a:t>їжа</a:t>
            </a:r>
            <a:r>
              <a:rPr lang="ru-RU" dirty="0"/>
              <a:t> є  </a:t>
            </a:r>
            <a:r>
              <a:rPr lang="ru-RU" dirty="0" err="1"/>
              <a:t>матерія</a:t>
            </a:r>
            <a:r>
              <a:rPr lang="ru-RU" dirty="0"/>
              <a:t>, а кров — </a:t>
            </a:r>
            <a:r>
              <a:rPr lang="ru-RU" dirty="0" err="1"/>
              <a:t>це</a:t>
            </a:r>
            <a:r>
              <a:rPr lang="ru-RU" dirty="0"/>
              <a:t> </a:t>
            </a:r>
            <a:r>
              <a:rPr lang="ru-RU" dirty="0" err="1"/>
              <a:t>останній</a:t>
            </a:r>
            <a:r>
              <a:rPr lang="ru-RU" dirty="0"/>
              <a:t> вид </a:t>
            </a:r>
            <a:r>
              <a:rPr lang="ru-RU" dirty="0" err="1"/>
              <a:t>їжі</a:t>
            </a:r>
            <a:r>
              <a:rPr lang="ru-RU" dirty="0"/>
              <a:t>”.</a:t>
            </a:r>
          </a:p>
          <a:p>
            <a:pPr algn="just"/>
            <a:endParaRPr lang="ru-RU" dirty="0"/>
          </a:p>
          <a:p>
            <a:pPr marL="0" indent="0" algn="just">
              <a:buNone/>
            </a:pPr>
            <a:r>
              <a:rPr lang="ru-RU" dirty="0" err="1" smtClean="0"/>
              <a:t>Слід</a:t>
            </a:r>
            <a:r>
              <a:rPr lang="ru-RU" dirty="0" smtClean="0"/>
              <a:t> </a:t>
            </a:r>
            <a:r>
              <a:rPr lang="ru-RU" dirty="0" err="1"/>
              <a:t>підкреслити</a:t>
            </a:r>
            <a:r>
              <a:rPr lang="ru-RU" dirty="0"/>
              <a:t>, </a:t>
            </a:r>
            <a:r>
              <a:rPr lang="ru-RU" dirty="0" err="1"/>
              <a:t>що</a:t>
            </a:r>
            <a:r>
              <a:rPr lang="ru-RU" dirty="0"/>
              <a:t> </a:t>
            </a:r>
            <a:r>
              <a:rPr lang="ru-RU" dirty="0" err="1"/>
              <a:t>кровотвірна</a:t>
            </a:r>
            <a:r>
              <a:rPr lang="ru-RU" dirty="0"/>
              <a:t> </a:t>
            </a:r>
            <a:r>
              <a:rPr lang="ru-RU" dirty="0" err="1"/>
              <a:t>теорія</a:t>
            </a:r>
            <a:r>
              <a:rPr lang="ru-RU" dirty="0"/>
              <a:t> </a:t>
            </a:r>
            <a:r>
              <a:rPr lang="ru-RU" dirty="0" err="1"/>
              <a:t>панувала</a:t>
            </a:r>
            <a:r>
              <a:rPr lang="ru-RU" dirty="0"/>
              <a:t> у </a:t>
            </a:r>
            <a:r>
              <a:rPr lang="ru-RU" dirty="0" err="1"/>
              <a:t>медичній</a:t>
            </a:r>
            <a:r>
              <a:rPr lang="ru-RU" dirty="0"/>
              <a:t> </a:t>
            </a:r>
            <a:r>
              <a:rPr lang="ru-RU" dirty="0" err="1"/>
              <a:t>науці</a:t>
            </a:r>
            <a:r>
              <a:rPr lang="ru-RU" dirty="0"/>
              <a:t> </a:t>
            </a:r>
            <a:r>
              <a:rPr lang="ru-RU" dirty="0" err="1"/>
              <a:t>протягом</a:t>
            </a:r>
            <a:r>
              <a:rPr lang="ru-RU" dirty="0"/>
              <a:t> </a:t>
            </a:r>
            <a:r>
              <a:rPr lang="ru-RU" dirty="0" err="1"/>
              <a:t>багатьох</a:t>
            </a:r>
            <a:r>
              <a:rPr lang="ru-RU" dirty="0"/>
              <a:t> </a:t>
            </a:r>
            <a:r>
              <a:rPr lang="ru-RU" dirty="0" err="1"/>
              <a:t>століть</a:t>
            </a:r>
            <a:r>
              <a:rPr lang="ru-RU" dirty="0"/>
              <a:t>. Лише в </a:t>
            </a:r>
            <a:r>
              <a:rPr lang="ru-RU" dirty="0" err="1"/>
              <a:t>середині</a:t>
            </a:r>
            <a:r>
              <a:rPr lang="ru-RU" dirty="0"/>
              <a:t> </a:t>
            </a:r>
            <a:r>
              <a:rPr lang="en-US" dirty="0"/>
              <a:t>XIX </a:t>
            </a:r>
            <a:r>
              <a:rPr lang="ru-RU" dirty="0" err="1"/>
              <a:t>століття</a:t>
            </a:r>
            <a:r>
              <a:rPr lang="ru-RU" dirty="0"/>
              <a:t> </a:t>
            </a:r>
            <a:r>
              <a:rPr lang="ru-RU" dirty="0" err="1"/>
              <a:t>були</a:t>
            </a:r>
            <a:r>
              <a:rPr lang="ru-RU" dirty="0"/>
              <a:t> </a:t>
            </a:r>
            <a:r>
              <a:rPr lang="ru-RU" dirty="0" err="1"/>
              <a:t>закладені</a:t>
            </a:r>
            <a:r>
              <a:rPr lang="ru-RU" dirty="0"/>
              <a:t> </a:t>
            </a:r>
            <a:r>
              <a:rPr lang="ru-RU" dirty="0" err="1"/>
              <a:t>основи</a:t>
            </a:r>
            <a:r>
              <a:rPr lang="ru-RU" dirty="0"/>
              <a:t> </a:t>
            </a:r>
            <a:r>
              <a:rPr lang="ru-RU" dirty="0" err="1"/>
              <a:t>іншої</a:t>
            </a:r>
            <a:r>
              <a:rPr lang="ru-RU" dirty="0"/>
              <a:t> </a:t>
            </a:r>
            <a:r>
              <a:rPr lang="ru-RU" dirty="0" err="1"/>
              <a:t>теорії</a:t>
            </a:r>
            <a:r>
              <a:rPr lang="ru-RU" dirty="0"/>
              <a:t>, яка </a:t>
            </a:r>
            <a:r>
              <a:rPr lang="ru-RU" dirty="0" err="1"/>
              <a:t>найбільш</a:t>
            </a:r>
            <a:r>
              <a:rPr lang="ru-RU" dirty="0"/>
              <a:t> </a:t>
            </a:r>
            <a:r>
              <a:rPr lang="ru-RU" dirty="0" err="1"/>
              <a:t>повно</a:t>
            </a:r>
            <a:r>
              <a:rPr lang="ru-RU" dirty="0"/>
              <a:t> </a:t>
            </a:r>
            <a:r>
              <a:rPr lang="ru-RU" dirty="0" err="1"/>
              <a:t>була</a:t>
            </a:r>
            <a:r>
              <a:rPr lang="ru-RU" dirty="0"/>
              <a:t> </a:t>
            </a:r>
            <a:r>
              <a:rPr lang="ru-RU" dirty="0" err="1"/>
              <a:t>розроблена</a:t>
            </a:r>
            <a:r>
              <a:rPr lang="ru-RU" dirty="0"/>
              <a:t> в </a:t>
            </a:r>
            <a:r>
              <a:rPr lang="ru-RU" dirty="0" err="1"/>
              <a:t>середині</a:t>
            </a:r>
            <a:r>
              <a:rPr lang="ru-RU" dirty="0"/>
              <a:t> 60 </a:t>
            </a:r>
            <a:r>
              <a:rPr lang="ru-RU" dirty="0" err="1"/>
              <a:t>років</a:t>
            </a:r>
            <a:r>
              <a:rPr lang="ru-RU" dirty="0"/>
              <a:t> ХХ </a:t>
            </a:r>
            <a:r>
              <a:rPr lang="ru-RU" dirty="0" err="1"/>
              <a:t>століття</a:t>
            </a:r>
            <a:r>
              <a:rPr lang="ru-RU" dirty="0"/>
              <a:t> </a:t>
            </a:r>
            <a:r>
              <a:rPr lang="ru-RU" dirty="0" err="1"/>
              <a:t>російським</a:t>
            </a:r>
            <a:r>
              <a:rPr lang="ru-RU" dirty="0"/>
              <a:t> </a:t>
            </a:r>
            <a:r>
              <a:rPr lang="ru-RU" dirty="0" err="1"/>
              <a:t>вченим</a:t>
            </a:r>
            <a:r>
              <a:rPr lang="ru-RU" dirty="0"/>
              <a:t> </a:t>
            </a:r>
            <a:r>
              <a:rPr lang="ru-RU" dirty="0" err="1"/>
              <a:t>О.О.Покровським</a:t>
            </a:r>
            <a:r>
              <a:rPr lang="ru-RU" dirty="0"/>
              <a:t> і </a:t>
            </a:r>
            <a:r>
              <a:rPr lang="ru-RU" dirty="0" err="1"/>
              <a:t>отримала</a:t>
            </a:r>
            <a:r>
              <a:rPr lang="ru-RU" dirty="0"/>
              <a:t> </a:t>
            </a:r>
            <a:r>
              <a:rPr lang="ru-RU" dirty="0" err="1"/>
              <a:t>назву</a:t>
            </a:r>
            <a:r>
              <a:rPr lang="ru-RU" dirty="0"/>
              <a:t> </a:t>
            </a:r>
            <a:r>
              <a:rPr lang="ru-RU" dirty="0" err="1"/>
              <a:t>теорія</a:t>
            </a:r>
            <a:r>
              <a:rPr lang="ru-RU" dirty="0"/>
              <a:t> </a:t>
            </a:r>
            <a:r>
              <a:rPr lang="ru-RU" dirty="0" err="1"/>
              <a:t>збалансованого</a:t>
            </a:r>
            <a:r>
              <a:rPr lang="ru-RU" dirty="0"/>
              <a:t> </a:t>
            </a:r>
            <a:r>
              <a:rPr lang="ru-RU" dirty="0" err="1"/>
              <a:t>харчування</a:t>
            </a:r>
            <a:r>
              <a:rPr lang="ru-RU" dirty="0"/>
              <a:t>. </a:t>
            </a:r>
            <a:r>
              <a:rPr lang="ru-RU" dirty="0" err="1"/>
              <a:t>Згідно</a:t>
            </a:r>
            <a:r>
              <a:rPr lang="ru-RU" dirty="0"/>
              <a:t> з </a:t>
            </a:r>
            <a:r>
              <a:rPr lang="ru-RU" dirty="0" err="1"/>
              <a:t>теорією</a:t>
            </a:r>
            <a:r>
              <a:rPr lang="ru-RU" dirty="0"/>
              <a:t> </a:t>
            </a:r>
            <a:r>
              <a:rPr lang="ru-RU" dirty="0" err="1"/>
              <a:t>збалансованого</a:t>
            </a:r>
            <a:r>
              <a:rPr lang="ru-RU" dirty="0"/>
              <a:t> </a:t>
            </a:r>
            <a:r>
              <a:rPr lang="ru-RU" dirty="0" err="1"/>
              <a:t>харчування</a:t>
            </a:r>
            <a:r>
              <a:rPr lang="ru-RU" dirty="0"/>
              <a:t>, яку, до </a:t>
            </a:r>
            <a:r>
              <a:rPr lang="ru-RU" dirty="0" err="1"/>
              <a:t>речі</a:t>
            </a:r>
            <a:r>
              <a:rPr lang="ru-RU" dirty="0"/>
              <a:t>, </a:t>
            </a:r>
            <a:r>
              <a:rPr lang="ru-RU" dirty="0" err="1"/>
              <a:t>вважають</a:t>
            </a:r>
            <a:r>
              <a:rPr lang="ru-RU" dirty="0"/>
              <a:t> </a:t>
            </a:r>
            <a:r>
              <a:rPr lang="ru-RU" dirty="0" err="1"/>
              <a:t>класичною</a:t>
            </a:r>
            <a:r>
              <a:rPr lang="ru-RU" dirty="0"/>
              <a:t>, </a:t>
            </a:r>
            <a:r>
              <a:rPr lang="ru-RU" dirty="0" err="1"/>
              <a:t>забезпечення</a:t>
            </a:r>
            <a:r>
              <a:rPr lang="ru-RU" dirty="0"/>
              <a:t> </a:t>
            </a:r>
            <a:r>
              <a:rPr lang="ru-RU" dirty="0" err="1"/>
              <a:t>нормальної</a:t>
            </a:r>
            <a:r>
              <a:rPr lang="ru-RU" dirty="0"/>
              <a:t> </a:t>
            </a:r>
            <a:r>
              <a:rPr lang="ru-RU" dirty="0" err="1"/>
              <a:t>життєдіяльності</a:t>
            </a:r>
            <a:r>
              <a:rPr lang="ru-RU" dirty="0"/>
              <a:t> </a:t>
            </a:r>
            <a:r>
              <a:rPr lang="ru-RU" dirty="0" err="1"/>
              <a:t>людини</a:t>
            </a:r>
            <a:r>
              <a:rPr lang="ru-RU" dirty="0"/>
              <a:t> </a:t>
            </a:r>
            <a:r>
              <a:rPr lang="ru-RU" dirty="0" err="1"/>
              <a:t>можливе</a:t>
            </a:r>
            <a:r>
              <a:rPr lang="ru-RU" dirty="0"/>
              <a:t> </a:t>
            </a:r>
            <a:r>
              <a:rPr lang="ru-RU" dirty="0" err="1"/>
              <a:t>тільки</a:t>
            </a:r>
            <a:r>
              <a:rPr lang="ru-RU" dirty="0"/>
              <a:t> в </a:t>
            </a:r>
            <a:r>
              <a:rPr lang="ru-RU" dirty="0" err="1"/>
              <a:t>разі</a:t>
            </a:r>
            <a:r>
              <a:rPr lang="ru-RU" dirty="0"/>
              <a:t> </a:t>
            </a:r>
            <a:r>
              <a:rPr lang="ru-RU" dirty="0" err="1"/>
              <a:t>забезпечення</a:t>
            </a:r>
            <a:r>
              <a:rPr lang="ru-RU" dirty="0"/>
              <a:t> </a:t>
            </a:r>
            <a:r>
              <a:rPr lang="ru-RU" dirty="0" err="1"/>
              <a:t>організму</a:t>
            </a:r>
            <a:r>
              <a:rPr lang="ru-RU" dirty="0"/>
              <a:t> </a:t>
            </a:r>
            <a:r>
              <a:rPr lang="ru-RU" dirty="0" err="1"/>
              <a:t>потрібною</a:t>
            </a:r>
            <a:r>
              <a:rPr lang="ru-RU" dirty="0"/>
              <a:t> </a:t>
            </a:r>
            <a:r>
              <a:rPr lang="ru-RU" dirty="0" err="1"/>
              <a:t>кількістю</a:t>
            </a:r>
            <a:r>
              <a:rPr lang="ru-RU" dirty="0"/>
              <a:t> </a:t>
            </a:r>
            <a:r>
              <a:rPr lang="ru-RU" dirty="0" err="1"/>
              <a:t>енергії</a:t>
            </a:r>
            <a:r>
              <a:rPr lang="ru-RU" dirty="0"/>
              <a:t> в </a:t>
            </a:r>
            <a:r>
              <a:rPr lang="ru-RU" dirty="0" err="1"/>
              <a:t>умовах</a:t>
            </a:r>
            <a:r>
              <a:rPr lang="ru-RU" dirty="0"/>
              <a:t> </a:t>
            </a:r>
            <a:r>
              <a:rPr lang="ru-RU" dirty="0" err="1"/>
              <a:t>дотримання</a:t>
            </a:r>
            <a:r>
              <a:rPr lang="ru-RU" dirty="0"/>
              <a:t> </a:t>
            </a:r>
            <a:r>
              <a:rPr lang="ru-RU" dirty="0" err="1"/>
              <a:t>достатньо</a:t>
            </a:r>
            <a:r>
              <a:rPr lang="ru-RU" dirty="0"/>
              <a:t> </a:t>
            </a:r>
            <a:r>
              <a:rPr lang="ru-RU" dirty="0" err="1"/>
              <a:t>суворих</a:t>
            </a:r>
            <a:r>
              <a:rPr lang="ru-RU" dirty="0"/>
              <a:t> </a:t>
            </a:r>
            <a:r>
              <a:rPr lang="ru-RU" dirty="0" err="1"/>
              <a:t>співідношень</a:t>
            </a:r>
            <a:r>
              <a:rPr lang="ru-RU" dirty="0"/>
              <a:t> </a:t>
            </a:r>
            <a:r>
              <a:rPr lang="ru-RU" dirty="0" err="1"/>
              <a:t>між</a:t>
            </a:r>
            <a:r>
              <a:rPr lang="ru-RU" dirty="0"/>
              <a:t> </a:t>
            </a:r>
            <a:r>
              <a:rPr lang="ru-RU" dirty="0" err="1"/>
              <a:t>численними</a:t>
            </a:r>
            <a:r>
              <a:rPr lang="ru-RU" dirty="0"/>
              <a:t> </a:t>
            </a:r>
            <a:r>
              <a:rPr lang="ru-RU" dirty="0" err="1"/>
              <a:t>чинниками</a:t>
            </a:r>
            <a:r>
              <a:rPr lang="ru-RU" dirty="0"/>
              <a:t> </a:t>
            </a:r>
            <a:r>
              <a:rPr lang="ru-RU" dirty="0" err="1"/>
              <a:t>харчування</a:t>
            </a:r>
            <a:r>
              <a:rPr lang="ru-RU" dirty="0"/>
              <a:t>.</a:t>
            </a:r>
          </a:p>
        </p:txBody>
      </p:sp>
    </p:spTree>
    <p:extLst>
      <p:ext uri="{BB962C8B-B14F-4D97-AF65-F5344CB8AC3E}">
        <p14:creationId xmlns:p14="http://schemas.microsoft.com/office/powerpoint/2010/main" val="4217086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46048" y="451104"/>
            <a:ext cx="10119360" cy="5864352"/>
          </a:xfrm>
        </p:spPr>
        <p:txBody>
          <a:bodyPr>
            <a:normAutofit/>
          </a:bodyPr>
          <a:lstStyle/>
          <a:p>
            <a:pPr marL="0" indent="0">
              <a:buNone/>
            </a:pPr>
            <a:r>
              <a:rPr lang="ru-RU" dirty="0"/>
              <a:t>До </a:t>
            </a:r>
            <a:r>
              <a:rPr lang="ru-RU" dirty="0" err="1"/>
              <a:t>найбільш</a:t>
            </a:r>
            <a:r>
              <a:rPr lang="ru-RU" dirty="0"/>
              <a:t> </a:t>
            </a:r>
            <a:r>
              <a:rPr lang="ru-RU" dirty="0" err="1"/>
              <a:t>важливих</a:t>
            </a:r>
            <a:r>
              <a:rPr lang="ru-RU" dirty="0"/>
              <a:t> </a:t>
            </a:r>
            <a:r>
              <a:rPr lang="ru-RU" dirty="0" err="1"/>
              <a:t>положень</a:t>
            </a:r>
            <a:r>
              <a:rPr lang="ru-RU" dirty="0"/>
              <a:t> </a:t>
            </a:r>
            <a:r>
              <a:rPr lang="ru-RU" dirty="0" err="1"/>
              <a:t>цієї</a:t>
            </a:r>
            <a:r>
              <a:rPr lang="ru-RU" dirty="0"/>
              <a:t> </a:t>
            </a:r>
            <a:r>
              <a:rPr lang="ru-RU" dirty="0" err="1"/>
              <a:t>теорії</a:t>
            </a:r>
            <a:r>
              <a:rPr lang="ru-RU" dirty="0"/>
              <a:t> </a:t>
            </a:r>
            <a:r>
              <a:rPr lang="ru-RU" dirty="0" err="1"/>
              <a:t>слід</a:t>
            </a:r>
            <a:r>
              <a:rPr lang="ru-RU" dirty="0"/>
              <a:t> </a:t>
            </a:r>
            <a:r>
              <a:rPr lang="ru-RU" dirty="0" err="1"/>
              <a:t>віднести</a:t>
            </a:r>
            <a:r>
              <a:rPr lang="ru-RU" dirty="0"/>
              <a:t> </a:t>
            </a:r>
            <a:r>
              <a:rPr lang="ru-RU" dirty="0" err="1"/>
              <a:t>такі</a:t>
            </a:r>
            <a:r>
              <a:rPr lang="ru-RU" dirty="0"/>
              <a:t>:</a:t>
            </a:r>
          </a:p>
          <a:p>
            <a:pPr marL="0" indent="0" algn="just">
              <a:buNone/>
            </a:pPr>
            <a:r>
              <a:rPr lang="ru-RU" dirty="0" smtClean="0"/>
              <a:t>· </a:t>
            </a:r>
            <a:r>
              <a:rPr lang="ru-RU" dirty="0" err="1" smtClean="0"/>
              <a:t>ідеальним</a:t>
            </a:r>
            <a:r>
              <a:rPr lang="ru-RU" dirty="0" smtClean="0"/>
              <a:t> </a:t>
            </a:r>
            <a:r>
              <a:rPr lang="ru-RU" dirty="0"/>
              <a:t>є </a:t>
            </a:r>
            <a:r>
              <a:rPr lang="ru-RU" dirty="0" err="1"/>
              <a:t>харчування</a:t>
            </a:r>
            <a:r>
              <a:rPr lang="ru-RU" dirty="0"/>
              <a:t>, при </a:t>
            </a:r>
            <a:r>
              <a:rPr lang="ru-RU" dirty="0" err="1"/>
              <a:t>якому</a:t>
            </a:r>
            <a:r>
              <a:rPr lang="ru-RU" dirty="0"/>
              <a:t> </a:t>
            </a:r>
            <a:r>
              <a:rPr lang="ru-RU" dirty="0" err="1"/>
              <a:t>надходження</a:t>
            </a:r>
            <a:r>
              <a:rPr lang="ru-RU" dirty="0"/>
              <a:t> </a:t>
            </a:r>
            <a:r>
              <a:rPr lang="ru-RU" dirty="0" err="1"/>
              <a:t>харчових</a:t>
            </a:r>
            <a:r>
              <a:rPr lang="ru-RU" dirty="0"/>
              <a:t> </a:t>
            </a:r>
            <a:r>
              <a:rPr lang="ru-RU" dirty="0" err="1"/>
              <a:t>речовин</a:t>
            </a:r>
            <a:r>
              <a:rPr lang="ru-RU" dirty="0"/>
              <a:t> </a:t>
            </a:r>
            <a:r>
              <a:rPr lang="ru-RU" dirty="0" err="1"/>
              <a:t>відповідає</a:t>
            </a:r>
            <a:r>
              <a:rPr lang="ru-RU" dirty="0"/>
              <a:t> </a:t>
            </a:r>
            <a:r>
              <a:rPr lang="ru-RU" dirty="0" err="1"/>
              <a:t>їх</a:t>
            </a:r>
            <a:r>
              <a:rPr lang="ru-RU" dirty="0"/>
              <a:t> </a:t>
            </a:r>
            <a:r>
              <a:rPr lang="ru-RU" dirty="0" err="1"/>
              <a:t>витратам</a:t>
            </a:r>
            <a:r>
              <a:rPr lang="ru-RU" dirty="0"/>
              <a:t>;</a:t>
            </a:r>
          </a:p>
          <a:p>
            <a:pPr marL="0" indent="0" algn="just">
              <a:buNone/>
            </a:pPr>
            <a:r>
              <a:rPr lang="ru-RU" dirty="0" smtClean="0"/>
              <a:t>· </a:t>
            </a:r>
            <a:r>
              <a:rPr lang="ru-RU" dirty="0" err="1" smtClean="0"/>
              <a:t>надхождення</a:t>
            </a:r>
            <a:r>
              <a:rPr lang="ru-RU" dirty="0" smtClean="0"/>
              <a:t> </a:t>
            </a:r>
            <a:r>
              <a:rPr lang="ru-RU" dirty="0" err="1"/>
              <a:t>харчових</a:t>
            </a:r>
            <a:r>
              <a:rPr lang="ru-RU" dirty="0"/>
              <a:t> </a:t>
            </a:r>
            <a:r>
              <a:rPr lang="ru-RU" dirty="0" err="1"/>
              <a:t>речовин</a:t>
            </a:r>
            <a:r>
              <a:rPr lang="ru-RU" dirty="0"/>
              <a:t> в </a:t>
            </a:r>
            <a:r>
              <a:rPr lang="ru-RU" dirty="0" err="1"/>
              <a:t>організм</a:t>
            </a:r>
            <a:r>
              <a:rPr lang="ru-RU" dirty="0"/>
              <a:t> </a:t>
            </a:r>
            <a:r>
              <a:rPr lang="ru-RU" dirty="0" err="1"/>
              <a:t>забезпечується</a:t>
            </a:r>
            <a:r>
              <a:rPr lang="ru-RU" dirty="0"/>
              <a:t> </a:t>
            </a:r>
            <a:r>
              <a:rPr lang="ru-RU" dirty="0" err="1"/>
              <a:t>внаслідок</a:t>
            </a:r>
            <a:r>
              <a:rPr lang="ru-RU" dirty="0"/>
              <a:t> </a:t>
            </a:r>
            <a:r>
              <a:rPr lang="ru-RU" dirty="0" err="1"/>
              <a:t>руйнування</a:t>
            </a:r>
            <a:r>
              <a:rPr lang="ru-RU" dirty="0"/>
              <a:t> </a:t>
            </a:r>
            <a:r>
              <a:rPr lang="ru-RU" dirty="0" err="1"/>
              <a:t>харчових</a:t>
            </a:r>
            <a:r>
              <a:rPr lang="ru-RU" dirty="0"/>
              <a:t> структур і </a:t>
            </a:r>
            <a:r>
              <a:rPr lang="ru-RU" dirty="0" err="1"/>
              <a:t>всмоктування</a:t>
            </a:r>
            <a:r>
              <a:rPr lang="ru-RU" dirty="0"/>
              <a:t> </a:t>
            </a:r>
            <a:r>
              <a:rPr lang="ru-RU" dirty="0" err="1"/>
              <a:t>корисних</a:t>
            </a:r>
            <a:r>
              <a:rPr lang="ru-RU" dirty="0"/>
              <a:t> </a:t>
            </a:r>
            <a:r>
              <a:rPr lang="ru-RU" dirty="0" err="1"/>
              <a:t>речовин</a:t>
            </a:r>
            <a:r>
              <a:rPr lang="ru-RU" dirty="0"/>
              <a:t>, </a:t>
            </a:r>
            <a:r>
              <a:rPr lang="ru-RU" dirty="0" err="1"/>
              <a:t>які</a:t>
            </a:r>
            <a:r>
              <a:rPr lang="ru-RU" dirty="0"/>
              <a:t> </a:t>
            </a:r>
            <a:r>
              <a:rPr lang="ru-RU" dirty="0" err="1"/>
              <a:t>потрібні</a:t>
            </a:r>
            <a:r>
              <a:rPr lang="ru-RU" dirty="0"/>
              <a:t> для </a:t>
            </a:r>
            <a:r>
              <a:rPr lang="ru-RU" dirty="0" err="1"/>
              <a:t>здійснення</a:t>
            </a:r>
            <a:r>
              <a:rPr lang="ru-RU" dirty="0"/>
              <a:t> </a:t>
            </a:r>
            <a:r>
              <a:rPr lang="ru-RU" dirty="0" err="1"/>
              <a:t>метаболізму</a:t>
            </a:r>
            <a:r>
              <a:rPr lang="ru-RU" dirty="0"/>
              <a:t>, </a:t>
            </a:r>
            <a:r>
              <a:rPr lang="ru-RU" dirty="0" err="1"/>
              <a:t>пластичних</a:t>
            </a:r>
            <a:r>
              <a:rPr lang="ru-RU" dirty="0"/>
              <a:t> та </a:t>
            </a:r>
            <a:r>
              <a:rPr lang="ru-RU" dirty="0" err="1"/>
              <a:t>енергетичних</a:t>
            </a:r>
            <a:r>
              <a:rPr lang="ru-RU" dirty="0"/>
              <a:t> </a:t>
            </a:r>
            <a:r>
              <a:rPr lang="ru-RU" dirty="0" err="1"/>
              <a:t>процесів</a:t>
            </a:r>
            <a:r>
              <a:rPr lang="ru-RU" dirty="0"/>
              <a:t>;</a:t>
            </a:r>
          </a:p>
          <a:p>
            <a:pPr marL="0" indent="0" algn="just">
              <a:buNone/>
            </a:pPr>
            <a:r>
              <a:rPr lang="ru-RU" dirty="0" smtClean="0"/>
              <a:t>·  </a:t>
            </a:r>
            <a:r>
              <a:rPr lang="ru-RU" dirty="0" err="1" smtClean="0"/>
              <a:t>утилізація</a:t>
            </a:r>
            <a:r>
              <a:rPr lang="ru-RU" dirty="0" smtClean="0"/>
              <a:t> </a:t>
            </a:r>
            <a:r>
              <a:rPr lang="ru-RU" dirty="0" err="1"/>
              <a:t>їжі</a:t>
            </a:r>
            <a:r>
              <a:rPr lang="ru-RU" dirty="0"/>
              <a:t> </a:t>
            </a:r>
            <a:r>
              <a:rPr lang="ru-RU" dirty="0" err="1"/>
              <a:t>здійснюється</a:t>
            </a:r>
            <a:r>
              <a:rPr lang="ru-RU" dirty="0"/>
              <a:t> самим </a:t>
            </a:r>
            <a:r>
              <a:rPr lang="ru-RU" dirty="0" err="1"/>
              <a:t>організмом</a:t>
            </a:r>
            <a:r>
              <a:rPr lang="ru-RU" dirty="0"/>
              <a:t>;</a:t>
            </a:r>
          </a:p>
          <a:p>
            <a:pPr marL="0" indent="0" algn="just">
              <a:buNone/>
            </a:pPr>
            <a:r>
              <a:rPr lang="ru-RU" dirty="0" smtClean="0"/>
              <a:t>· </a:t>
            </a:r>
            <a:r>
              <a:rPr lang="ru-RU" dirty="0" err="1" smtClean="0"/>
              <a:t>їжа</a:t>
            </a:r>
            <a:r>
              <a:rPr lang="ru-RU" dirty="0" smtClean="0"/>
              <a:t> </a:t>
            </a:r>
            <a:r>
              <a:rPr lang="ru-RU" dirty="0" err="1"/>
              <a:t>складається</a:t>
            </a:r>
            <a:r>
              <a:rPr lang="ru-RU" dirty="0"/>
              <a:t> з </a:t>
            </a:r>
            <a:r>
              <a:rPr lang="ru-RU" dirty="0" err="1"/>
              <a:t>різних</a:t>
            </a:r>
            <a:r>
              <a:rPr lang="ru-RU" dirty="0"/>
              <a:t> у </a:t>
            </a:r>
            <a:r>
              <a:rPr lang="ru-RU" dirty="0" err="1"/>
              <a:t>фізіологічному</a:t>
            </a:r>
            <a:r>
              <a:rPr lang="ru-RU" dirty="0"/>
              <a:t> </a:t>
            </a:r>
            <a:r>
              <a:rPr lang="ru-RU" dirty="0" err="1"/>
              <a:t>відношенні</a:t>
            </a:r>
            <a:r>
              <a:rPr lang="ru-RU" dirty="0"/>
              <a:t> </a:t>
            </a:r>
            <a:r>
              <a:rPr lang="ru-RU" dirty="0" err="1"/>
              <a:t>компонентів</a:t>
            </a:r>
            <a:r>
              <a:rPr lang="ru-RU" dirty="0"/>
              <a:t>: </a:t>
            </a:r>
            <a:r>
              <a:rPr lang="ru-RU" dirty="0" err="1"/>
              <a:t>поживних</a:t>
            </a:r>
            <a:r>
              <a:rPr lang="ru-RU" dirty="0"/>
              <a:t> та </a:t>
            </a:r>
            <a:r>
              <a:rPr lang="ru-RU" dirty="0" err="1"/>
              <a:t>баластових</a:t>
            </a:r>
            <a:r>
              <a:rPr lang="ru-RU" dirty="0"/>
              <a:t>, </a:t>
            </a:r>
            <a:r>
              <a:rPr lang="ru-RU" dirty="0" err="1"/>
              <a:t>нешкідливих</a:t>
            </a:r>
            <a:r>
              <a:rPr lang="ru-RU" dirty="0"/>
              <a:t> та </a:t>
            </a:r>
            <a:r>
              <a:rPr lang="ru-RU" dirty="0" err="1"/>
              <a:t>шкідливих</a:t>
            </a:r>
            <a:r>
              <a:rPr lang="ru-RU" dirty="0"/>
              <a:t> </a:t>
            </a:r>
            <a:r>
              <a:rPr lang="ru-RU" dirty="0" err="1"/>
              <a:t>або</a:t>
            </a:r>
            <a:r>
              <a:rPr lang="ru-RU" dirty="0"/>
              <a:t> </a:t>
            </a:r>
            <a:r>
              <a:rPr lang="ru-RU" dirty="0" err="1"/>
              <a:t>токсичних</a:t>
            </a:r>
            <a:r>
              <a:rPr lang="ru-RU" dirty="0"/>
              <a:t>;</a:t>
            </a:r>
          </a:p>
          <a:p>
            <a:pPr marL="0" indent="0" algn="just">
              <a:buNone/>
            </a:pPr>
            <a:r>
              <a:rPr lang="ru-RU" dirty="0" smtClean="0"/>
              <a:t>·   </a:t>
            </a:r>
            <a:r>
              <a:rPr lang="ru-RU" dirty="0" err="1" smtClean="0"/>
              <a:t>метаболізм</a:t>
            </a:r>
            <a:r>
              <a:rPr lang="ru-RU" dirty="0" smtClean="0"/>
              <a:t> </a:t>
            </a:r>
            <a:r>
              <a:rPr lang="ru-RU" dirty="0" err="1"/>
              <a:t>організму</a:t>
            </a:r>
            <a:r>
              <a:rPr lang="ru-RU" dirty="0"/>
              <a:t> </a:t>
            </a:r>
            <a:r>
              <a:rPr lang="ru-RU" dirty="0" err="1"/>
              <a:t>визначається</a:t>
            </a:r>
            <a:r>
              <a:rPr lang="ru-RU" dirty="0"/>
              <a:t> </a:t>
            </a:r>
            <a:r>
              <a:rPr lang="ru-RU" dirty="0" err="1"/>
              <a:t>вмістом</a:t>
            </a:r>
            <a:r>
              <a:rPr lang="ru-RU" dirty="0"/>
              <a:t> </a:t>
            </a:r>
            <a:r>
              <a:rPr lang="ru-RU" dirty="0" err="1"/>
              <a:t>амінокислот</a:t>
            </a:r>
            <a:r>
              <a:rPr lang="ru-RU" dirty="0"/>
              <a:t>, </a:t>
            </a:r>
            <a:r>
              <a:rPr lang="ru-RU" dirty="0" err="1"/>
              <a:t>моносахаридів</a:t>
            </a:r>
            <a:r>
              <a:rPr lang="ru-RU" dirty="0"/>
              <a:t>, </a:t>
            </a:r>
            <a:r>
              <a:rPr lang="ru-RU" dirty="0" err="1"/>
              <a:t>жирових</a:t>
            </a:r>
            <a:r>
              <a:rPr lang="ru-RU" dirty="0"/>
              <a:t> кислот, </a:t>
            </a:r>
            <a:r>
              <a:rPr lang="ru-RU" dirty="0" err="1"/>
              <a:t>вітамінів</a:t>
            </a:r>
            <a:r>
              <a:rPr lang="ru-RU" dirty="0"/>
              <a:t> та </a:t>
            </a:r>
            <a:r>
              <a:rPr lang="ru-RU" dirty="0" err="1"/>
              <a:t>деяких</a:t>
            </a:r>
            <a:r>
              <a:rPr lang="ru-RU" dirty="0"/>
              <a:t> </a:t>
            </a:r>
            <a:r>
              <a:rPr lang="ru-RU" dirty="0" err="1"/>
              <a:t>мінеральних</a:t>
            </a:r>
            <a:r>
              <a:rPr lang="ru-RU" dirty="0"/>
              <a:t> солей;</a:t>
            </a:r>
          </a:p>
          <a:p>
            <a:pPr marL="0" indent="0" algn="just">
              <a:buNone/>
            </a:pPr>
            <a:r>
              <a:rPr lang="ru-RU" dirty="0" smtClean="0"/>
              <a:t>· </a:t>
            </a:r>
            <a:r>
              <a:rPr lang="ru-RU" dirty="0" err="1" smtClean="0"/>
              <a:t>харчові</a:t>
            </a:r>
            <a:r>
              <a:rPr lang="ru-RU" dirty="0" smtClean="0"/>
              <a:t> </a:t>
            </a:r>
            <a:r>
              <a:rPr lang="ru-RU" dirty="0" err="1"/>
              <a:t>речовини</a:t>
            </a:r>
            <a:r>
              <a:rPr lang="ru-RU" dirty="0"/>
              <a:t>, </a:t>
            </a:r>
            <a:r>
              <a:rPr lang="ru-RU" dirty="0" err="1"/>
              <a:t>здатні</a:t>
            </a:r>
            <a:r>
              <a:rPr lang="ru-RU" dirty="0"/>
              <a:t> до </a:t>
            </a:r>
            <a:r>
              <a:rPr lang="ru-RU" dirty="0" err="1"/>
              <a:t>всмоктування</a:t>
            </a:r>
            <a:r>
              <a:rPr lang="ru-RU" dirty="0"/>
              <a:t> та </a:t>
            </a:r>
            <a:r>
              <a:rPr lang="ru-RU" dirty="0" err="1"/>
              <a:t>асиміляції</a:t>
            </a:r>
            <a:r>
              <a:rPr lang="ru-RU" dirty="0"/>
              <a:t>, </a:t>
            </a:r>
            <a:r>
              <a:rPr lang="ru-RU" dirty="0" err="1"/>
              <a:t>утворюються</a:t>
            </a:r>
            <a:r>
              <a:rPr lang="ru-RU" dirty="0"/>
              <a:t> </a:t>
            </a:r>
            <a:r>
              <a:rPr lang="ru-RU" dirty="0" err="1"/>
              <a:t>внаслідок</a:t>
            </a:r>
            <a:r>
              <a:rPr lang="ru-RU" dirty="0"/>
              <a:t> ферментативного </a:t>
            </a:r>
            <a:r>
              <a:rPr lang="ru-RU" dirty="0" err="1"/>
              <a:t>гідролізу</a:t>
            </a:r>
            <a:r>
              <a:rPr lang="ru-RU" dirty="0"/>
              <a:t> </a:t>
            </a:r>
            <a:r>
              <a:rPr lang="ru-RU" dirty="0" err="1"/>
              <a:t>складних</a:t>
            </a:r>
            <a:r>
              <a:rPr lang="ru-RU" dirty="0"/>
              <a:t> </a:t>
            </a:r>
            <a:r>
              <a:rPr lang="ru-RU" dirty="0" err="1"/>
              <a:t>органічних</a:t>
            </a:r>
            <a:r>
              <a:rPr lang="ru-RU" dirty="0"/>
              <a:t> </a:t>
            </a:r>
            <a:r>
              <a:rPr lang="ru-RU" dirty="0" err="1"/>
              <a:t>продуктів</a:t>
            </a:r>
            <a:r>
              <a:rPr lang="ru-RU" dirty="0"/>
              <a:t> </a:t>
            </a:r>
            <a:r>
              <a:rPr lang="ru-RU" dirty="0" err="1"/>
              <a:t>під</a:t>
            </a:r>
            <a:r>
              <a:rPr lang="ru-RU" dirty="0"/>
              <a:t> час </a:t>
            </a:r>
            <a:r>
              <a:rPr lang="ru-RU" dirty="0" err="1"/>
              <a:t>позаклітинного</a:t>
            </a:r>
            <a:r>
              <a:rPr lang="ru-RU" dirty="0"/>
              <a:t> (</a:t>
            </a:r>
            <a:r>
              <a:rPr lang="ru-RU" dirty="0" err="1"/>
              <a:t>порожнинного</a:t>
            </a:r>
            <a:r>
              <a:rPr lang="ru-RU" dirty="0"/>
              <a:t>) та </a:t>
            </a:r>
            <a:r>
              <a:rPr lang="ru-RU" dirty="0" err="1"/>
              <a:t>внутрішньоклітинного</a:t>
            </a:r>
            <a:r>
              <a:rPr lang="ru-RU" dirty="0"/>
              <a:t> </a:t>
            </a:r>
            <a:r>
              <a:rPr lang="ru-RU" dirty="0" err="1"/>
              <a:t>травлення</a:t>
            </a:r>
            <a:r>
              <a:rPr lang="ru-RU" dirty="0"/>
              <a:t>.</a:t>
            </a:r>
          </a:p>
        </p:txBody>
      </p:sp>
    </p:spTree>
    <p:extLst>
      <p:ext uri="{BB962C8B-B14F-4D97-AF65-F5344CB8AC3E}">
        <p14:creationId xmlns:p14="http://schemas.microsoft.com/office/powerpoint/2010/main" val="3629173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58240" y="536448"/>
            <a:ext cx="10192512" cy="5742432"/>
          </a:xfrm>
        </p:spPr>
        <p:txBody>
          <a:bodyPr>
            <a:normAutofit fontScale="85000" lnSpcReduction="20000"/>
          </a:bodyPr>
          <a:lstStyle/>
          <a:p>
            <a:pPr marL="0" indent="0" algn="just">
              <a:buNone/>
            </a:pPr>
            <a:r>
              <a:rPr lang="ru-RU" dirty="0" err="1"/>
              <a:t>Подальший</a:t>
            </a:r>
            <a:r>
              <a:rPr lang="ru-RU" dirty="0"/>
              <a:t> </a:t>
            </a:r>
            <a:r>
              <a:rPr lang="ru-RU" dirty="0" err="1"/>
              <a:t>розвиток</a:t>
            </a:r>
            <a:r>
              <a:rPr lang="ru-RU" dirty="0"/>
              <a:t> </a:t>
            </a:r>
            <a:r>
              <a:rPr lang="ru-RU" dirty="0" err="1"/>
              <a:t>медичної</a:t>
            </a:r>
            <a:r>
              <a:rPr lang="ru-RU" dirty="0"/>
              <a:t> науки, </a:t>
            </a:r>
            <a:r>
              <a:rPr lang="ru-RU" dirty="0" err="1"/>
              <a:t>зокрема</a:t>
            </a:r>
            <a:r>
              <a:rPr lang="ru-RU" dirty="0"/>
              <a:t> </a:t>
            </a:r>
            <a:r>
              <a:rPr lang="ru-RU" dirty="0" err="1"/>
              <a:t>відкриття</a:t>
            </a:r>
            <a:r>
              <a:rPr lang="ru-RU" dirty="0"/>
              <a:t> мембранного (</a:t>
            </a:r>
            <a:r>
              <a:rPr lang="ru-RU" dirty="0" err="1"/>
              <a:t>пристінного</a:t>
            </a:r>
            <a:r>
              <a:rPr lang="ru-RU" dirty="0"/>
              <a:t>) </a:t>
            </a:r>
            <a:r>
              <a:rPr lang="ru-RU" dirty="0" err="1"/>
              <a:t>травлення</a:t>
            </a:r>
            <a:r>
              <a:rPr lang="ru-RU" dirty="0"/>
              <a:t>, дозволило </a:t>
            </a:r>
            <a:r>
              <a:rPr lang="ru-RU" dirty="0" err="1"/>
              <a:t>О.М.Уголєву</a:t>
            </a:r>
            <a:r>
              <a:rPr lang="ru-RU" dirty="0"/>
              <a:t> </a:t>
            </a:r>
            <a:r>
              <a:rPr lang="ru-RU" dirty="0" err="1"/>
              <a:t>протягом</a:t>
            </a:r>
            <a:r>
              <a:rPr lang="ru-RU" dirty="0"/>
              <a:t> 70 </a:t>
            </a:r>
            <a:r>
              <a:rPr lang="ru-RU" dirty="0" err="1"/>
              <a:t>років</a:t>
            </a:r>
            <a:r>
              <a:rPr lang="ru-RU" dirty="0"/>
              <a:t> ХХ </a:t>
            </a:r>
            <a:r>
              <a:rPr lang="ru-RU" dirty="0" err="1"/>
              <a:t>століття</a:t>
            </a:r>
            <a:r>
              <a:rPr lang="ru-RU" dirty="0"/>
              <a:t> </a:t>
            </a:r>
            <a:r>
              <a:rPr lang="ru-RU" dirty="0" err="1"/>
              <a:t>сформулювати</a:t>
            </a:r>
            <a:r>
              <a:rPr lang="ru-RU" dirty="0"/>
              <a:t> </a:t>
            </a:r>
            <a:r>
              <a:rPr lang="ru-RU" dirty="0" err="1"/>
              <a:t>ще</a:t>
            </a:r>
            <a:r>
              <a:rPr lang="ru-RU" dirty="0"/>
              <a:t> одну </a:t>
            </a:r>
            <a:r>
              <a:rPr lang="ru-RU" dirty="0" err="1"/>
              <a:t>теорію</a:t>
            </a:r>
            <a:r>
              <a:rPr lang="ru-RU" dirty="0"/>
              <a:t> </a:t>
            </a:r>
            <a:r>
              <a:rPr lang="ru-RU" dirty="0" err="1"/>
              <a:t>харчування</a:t>
            </a:r>
            <a:r>
              <a:rPr lang="ru-RU" dirty="0"/>
              <a:t>, </a:t>
            </a:r>
            <a:r>
              <a:rPr lang="ru-RU" dirty="0" err="1"/>
              <a:t>що</a:t>
            </a:r>
            <a:r>
              <a:rPr lang="ru-RU" dirty="0"/>
              <a:t> </a:t>
            </a:r>
            <a:r>
              <a:rPr lang="ru-RU" dirty="0" err="1"/>
              <a:t>отримала</a:t>
            </a:r>
            <a:r>
              <a:rPr lang="ru-RU" dirty="0"/>
              <a:t> </a:t>
            </a:r>
            <a:r>
              <a:rPr lang="ru-RU" dirty="0" err="1"/>
              <a:t>назву</a:t>
            </a:r>
            <a:r>
              <a:rPr lang="ru-RU" dirty="0"/>
              <a:t> </a:t>
            </a:r>
            <a:r>
              <a:rPr lang="ru-RU" dirty="0" err="1"/>
              <a:t>теорія</a:t>
            </a:r>
            <a:r>
              <a:rPr lang="ru-RU" dirty="0"/>
              <a:t> адекватного </a:t>
            </a:r>
            <a:r>
              <a:rPr lang="ru-RU" dirty="0" err="1"/>
              <a:t>харчування</a:t>
            </a:r>
            <a:r>
              <a:rPr lang="ru-RU" dirty="0"/>
              <a:t>. </a:t>
            </a:r>
            <a:r>
              <a:rPr lang="ru-RU" dirty="0" err="1"/>
              <a:t>Відповідно</a:t>
            </a:r>
            <a:r>
              <a:rPr lang="ru-RU" dirty="0"/>
              <a:t> до </a:t>
            </a:r>
            <a:r>
              <a:rPr lang="ru-RU" dirty="0" err="1"/>
              <a:t>її</a:t>
            </a:r>
            <a:r>
              <a:rPr lang="ru-RU" dirty="0"/>
              <a:t> </a:t>
            </a:r>
            <a:r>
              <a:rPr lang="ru-RU" dirty="0" err="1"/>
              <a:t>основних</a:t>
            </a:r>
            <a:r>
              <a:rPr lang="ru-RU" dirty="0"/>
              <a:t> </a:t>
            </a:r>
            <a:r>
              <a:rPr lang="ru-RU" dirty="0" err="1"/>
              <a:t>положень</a:t>
            </a:r>
            <a:r>
              <a:rPr lang="ru-RU" dirty="0"/>
              <a:t> </a:t>
            </a:r>
            <a:r>
              <a:rPr lang="ru-RU" dirty="0" err="1"/>
              <a:t>необхідно</a:t>
            </a:r>
            <a:r>
              <a:rPr lang="ru-RU" dirty="0"/>
              <a:t> </a:t>
            </a:r>
            <a:r>
              <a:rPr lang="ru-RU" dirty="0" err="1"/>
              <a:t>відзначити</a:t>
            </a:r>
            <a:r>
              <a:rPr lang="ru-RU" dirty="0"/>
              <a:t>, </a:t>
            </a:r>
            <a:r>
              <a:rPr lang="ru-RU" dirty="0" err="1"/>
              <a:t>що</a:t>
            </a:r>
            <a:r>
              <a:rPr lang="ru-RU" dirty="0"/>
              <a:t> </a:t>
            </a:r>
            <a:r>
              <a:rPr lang="ru-RU" dirty="0" err="1"/>
              <a:t>харчовий</a:t>
            </a:r>
            <a:r>
              <a:rPr lang="ru-RU" dirty="0"/>
              <a:t> </a:t>
            </a:r>
            <a:r>
              <a:rPr lang="ru-RU" dirty="0" err="1"/>
              <a:t>раціон</a:t>
            </a:r>
            <a:r>
              <a:rPr lang="ru-RU" dirty="0"/>
              <a:t> повинен бути не </a:t>
            </a:r>
            <a:r>
              <a:rPr lang="ru-RU" dirty="0" err="1"/>
              <a:t>лише</a:t>
            </a:r>
            <a:r>
              <a:rPr lang="ru-RU" dirty="0"/>
              <a:t> </a:t>
            </a:r>
            <a:r>
              <a:rPr lang="ru-RU" dirty="0" err="1"/>
              <a:t>збалансованим</a:t>
            </a:r>
            <a:r>
              <a:rPr lang="ru-RU" dirty="0"/>
              <a:t>, але й оптимально </a:t>
            </a:r>
            <a:r>
              <a:rPr lang="ru-RU" dirty="0" err="1"/>
              <a:t>ураховувати</a:t>
            </a:r>
            <a:r>
              <a:rPr lang="ru-RU" dirty="0"/>
              <a:t> характер </a:t>
            </a:r>
            <a:r>
              <a:rPr lang="ru-RU" dirty="0" err="1"/>
              <a:t>обміну</a:t>
            </a:r>
            <a:r>
              <a:rPr lang="ru-RU" dirty="0"/>
              <a:t> </a:t>
            </a:r>
            <a:r>
              <a:rPr lang="ru-RU" dirty="0" err="1"/>
              <a:t>речовин</a:t>
            </a:r>
            <a:r>
              <a:rPr lang="ru-RU" dirty="0"/>
              <a:t>, </a:t>
            </a:r>
            <a:r>
              <a:rPr lang="ru-RU" dirty="0" err="1"/>
              <a:t>відповідати</a:t>
            </a:r>
            <a:r>
              <a:rPr lang="ru-RU" dirty="0"/>
              <a:t> </a:t>
            </a:r>
            <a:r>
              <a:rPr lang="ru-RU" dirty="0" err="1"/>
              <a:t>механізмам</a:t>
            </a:r>
            <a:r>
              <a:rPr lang="ru-RU" dirty="0"/>
              <a:t> </a:t>
            </a:r>
            <a:r>
              <a:rPr lang="ru-RU" dirty="0" err="1"/>
              <a:t>процесу</a:t>
            </a:r>
            <a:r>
              <a:rPr lang="ru-RU" dirty="0"/>
              <a:t> </a:t>
            </a:r>
            <a:r>
              <a:rPr lang="ru-RU" dirty="0" err="1"/>
              <a:t>травлення</a:t>
            </a:r>
            <a:r>
              <a:rPr lang="ru-RU" dirty="0"/>
              <a:t>, </a:t>
            </a:r>
            <a:r>
              <a:rPr lang="ru-RU" dirty="0" err="1"/>
              <a:t>що</a:t>
            </a:r>
            <a:r>
              <a:rPr lang="ru-RU" dirty="0"/>
              <a:t> </a:t>
            </a:r>
            <a:r>
              <a:rPr lang="ru-RU" dirty="0" err="1"/>
              <a:t>еволюційно</a:t>
            </a:r>
            <a:r>
              <a:rPr lang="ru-RU" dirty="0"/>
              <a:t> </a:t>
            </a:r>
            <a:r>
              <a:rPr lang="ru-RU" dirty="0" err="1"/>
              <a:t>вироблений</a:t>
            </a:r>
            <a:r>
              <a:rPr lang="ru-RU" dirty="0"/>
              <a:t>, </a:t>
            </a:r>
            <a:r>
              <a:rPr lang="ru-RU" dirty="0" err="1"/>
              <a:t>тобто</a:t>
            </a:r>
            <a:r>
              <a:rPr lang="ru-RU" dirty="0"/>
              <a:t> </a:t>
            </a:r>
            <a:r>
              <a:rPr lang="ru-RU" dirty="0" err="1"/>
              <a:t>харчовий</a:t>
            </a:r>
            <a:r>
              <a:rPr lang="ru-RU" dirty="0"/>
              <a:t> </a:t>
            </a:r>
            <a:r>
              <a:rPr lang="ru-RU" dirty="0" err="1"/>
              <a:t>раціон</a:t>
            </a:r>
            <a:r>
              <a:rPr lang="ru-RU" dirty="0"/>
              <a:t> повинен </a:t>
            </a:r>
            <a:r>
              <a:rPr lang="ru-RU" dirty="0" err="1"/>
              <a:t>відповідати</a:t>
            </a:r>
            <a:r>
              <a:rPr lang="ru-RU" dirty="0"/>
              <a:t> не </a:t>
            </a:r>
            <a:r>
              <a:rPr lang="ru-RU" dirty="0" err="1"/>
              <a:t>лише</a:t>
            </a:r>
            <a:r>
              <a:rPr lang="ru-RU" dirty="0"/>
              <a:t> потребам </a:t>
            </a:r>
            <a:r>
              <a:rPr lang="ru-RU" dirty="0" err="1"/>
              <a:t>організму</a:t>
            </a:r>
            <a:r>
              <a:rPr lang="ru-RU" dirty="0"/>
              <a:t> в </a:t>
            </a:r>
            <a:r>
              <a:rPr lang="ru-RU" dirty="0" err="1"/>
              <a:t>енергії</a:t>
            </a:r>
            <a:r>
              <a:rPr lang="ru-RU" dirty="0"/>
              <a:t> та </a:t>
            </a:r>
            <a:r>
              <a:rPr lang="ru-RU" dirty="0" err="1"/>
              <a:t>харчових</a:t>
            </a:r>
            <a:r>
              <a:rPr lang="ru-RU" dirty="0"/>
              <a:t> </a:t>
            </a:r>
            <a:r>
              <a:rPr lang="ru-RU" dirty="0" err="1" smtClean="0"/>
              <a:t>речовинах</a:t>
            </a:r>
            <a:r>
              <a:rPr lang="ru-RU" dirty="0"/>
              <a:t>, а й </a:t>
            </a:r>
            <a:r>
              <a:rPr lang="ru-RU" dirty="0" err="1"/>
              <a:t>відповідати</a:t>
            </a:r>
            <a:r>
              <a:rPr lang="ru-RU" dirty="0"/>
              <a:t> </a:t>
            </a:r>
            <a:r>
              <a:rPr lang="ru-RU" dirty="0" err="1"/>
              <a:t>природній</a:t>
            </a:r>
            <a:r>
              <a:rPr lang="ru-RU" dirty="0"/>
              <a:t> </a:t>
            </a:r>
            <a:r>
              <a:rPr lang="ru-RU" dirty="0" err="1"/>
              <a:t>технології</a:t>
            </a:r>
            <a:r>
              <a:rPr lang="ru-RU" dirty="0"/>
              <a:t> </a:t>
            </a:r>
            <a:r>
              <a:rPr lang="ru-RU" dirty="0" err="1"/>
              <a:t>асиміляції</a:t>
            </a:r>
            <a:r>
              <a:rPr lang="ru-RU" dirty="0"/>
              <a:t> </a:t>
            </a:r>
            <a:r>
              <a:rPr lang="ru-RU" dirty="0" err="1"/>
              <a:t>їжі</a:t>
            </a:r>
            <a:r>
              <a:rPr lang="ru-RU" dirty="0" smtClean="0"/>
              <a:t>.</a:t>
            </a:r>
          </a:p>
          <a:p>
            <a:pPr marL="0" indent="0" algn="just">
              <a:buNone/>
            </a:pPr>
            <a:r>
              <a:rPr lang="ru-RU" b="1" dirty="0" smtClean="0">
                <a:solidFill>
                  <a:srgbClr val="00B0F0"/>
                </a:solidFill>
              </a:rPr>
              <a:t>                     </a:t>
            </a:r>
            <a:r>
              <a:rPr lang="ru-RU" b="1" dirty="0" err="1" smtClean="0">
                <a:solidFill>
                  <a:srgbClr val="00B0F0"/>
                </a:solidFill>
              </a:rPr>
              <a:t>Фізіолого</a:t>
            </a:r>
            <a:r>
              <a:rPr lang="ru-RU" b="1" dirty="0" smtClean="0">
                <a:solidFill>
                  <a:srgbClr val="00B0F0"/>
                </a:solidFill>
              </a:rPr>
              <a:t>—</a:t>
            </a:r>
            <a:r>
              <a:rPr lang="ru-RU" b="1" dirty="0" err="1" smtClean="0">
                <a:solidFill>
                  <a:srgbClr val="00B0F0"/>
                </a:solidFill>
              </a:rPr>
              <a:t>гігієнічними</a:t>
            </a:r>
            <a:r>
              <a:rPr lang="ru-RU" b="1" dirty="0" smtClean="0">
                <a:solidFill>
                  <a:srgbClr val="00B0F0"/>
                </a:solidFill>
              </a:rPr>
              <a:t> </a:t>
            </a:r>
            <a:r>
              <a:rPr lang="ru-RU" b="1" dirty="0">
                <a:solidFill>
                  <a:srgbClr val="00B0F0"/>
                </a:solidFill>
              </a:rPr>
              <a:t>основами </a:t>
            </a:r>
            <a:r>
              <a:rPr lang="ru-RU" b="1" dirty="0" err="1">
                <a:solidFill>
                  <a:srgbClr val="00B0F0"/>
                </a:solidFill>
              </a:rPr>
              <a:t>теорії</a:t>
            </a:r>
            <a:r>
              <a:rPr lang="ru-RU" b="1" dirty="0">
                <a:solidFill>
                  <a:srgbClr val="00B0F0"/>
                </a:solidFill>
              </a:rPr>
              <a:t> адекватного </a:t>
            </a:r>
            <a:r>
              <a:rPr lang="ru-RU" b="1" dirty="0" err="1">
                <a:solidFill>
                  <a:srgbClr val="00B0F0"/>
                </a:solidFill>
              </a:rPr>
              <a:t>харчування</a:t>
            </a:r>
            <a:r>
              <a:rPr lang="ru-RU" b="1" dirty="0">
                <a:solidFill>
                  <a:srgbClr val="00B0F0"/>
                </a:solidFill>
              </a:rPr>
              <a:t> є </a:t>
            </a:r>
            <a:r>
              <a:rPr lang="ru-RU" b="1" dirty="0" err="1">
                <a:solidFill>
                  <a:srgbClr val="00B0F0"/>
                </a:solidFill>
              </a:rPr>
              <a:t>такі</a:t>
            </a:r>
            <a:r>
              <a:rPr lang="ru-RU" b="1" dirty="0">
                <a:solidFill>
                  <a:srgbClr val="00B0F0"/>
                </a:solidFill>
              </a:rPr>
              <a:t>:</a:t>
            </a:r>
          </a:p>
          <a:p>
            <a:pPr marL="0" indent="0" algn="just">
              <a:buNone/>
            </a:pPr>
            <a:r>
              <a:rPr lang="ru-RU" dirty="0" smtClean="0"/>
              <a:t>·     </a:t>
            </a:r>
            <a:r>
              <a:rPr lang="ru-RU" dirty="0" err="1" smtClean="0"/>
              <a:t>харчування</a:t>
            </a:r>
            <a:r>
              <a:rPr lang="ru-RU" dirty="0" smtClean="0"/>
              <a:t> </a:t>
            </a:r>
            <a:r>
              <a:rPr lang="ru-RU" dirty="0" err="1"/>
              <a:t>має</a:t>
            </a:r>
            <a:r>
              <a:rPr lang="ru-RU" dirty="0"/>
              <a:t> </a:t>
            </a:r>
            <a:r>
              <a:rPr lang="ru-RU" dirty="0" err="1"/>
              <a:t>підтримувати</a:t>
            </a:r>
            <a:r>
              <a:rPr lang="ru-RU" dirty="0"/>
              <a:t> </a:t>
            </a:r>
            <a:r>
              <a:rPr lang="ru-RU" dirty="0" err="1"/>
              <a:t>молекулярний</a:t>
            </a:r>
            <a:r>
              <a:rPr lang="ru-RU" dirty="0"/>
              <a:t> склад і </a:t>
            </a:r>
            <a:r>
              <a:rPr lang="ru-RU" dirty="0" err="1"/>
              <a:t>відшкодовувати</a:t>
            </a:r>
            <a:r>
              <a:rPr lang="ru-RU" dirty="0"/>
              <a:t> </a:t>
            </a:r>
            <a:r>
              <a:rPr lang="ru-RU" dirty="0" err="1"/>
              <a:t>енергетичні</a:t>
            </a:r>
            <a:r>
              <a:rPr lang="ru-RU" dirty="0"/>
              <a:t> і </a:t>
            </a:r>
            <a:r>
              <a:rPr lang="ru-RU" dirty="0" err="1"/>
              <a:t>пластичні</a:t>
            </a:r>
            <a:r>
              <a:rPr lang="ru-RU" dirty="0"/>
              <a:t> </a:t>
            </a:r>
            <a:r>
              <a:rPr lang="ru-RU" dirty="0" err="1"/>
              <a:t>витрати</a:t>
            </a:r>
            <a:r>
              <a:rPr lang="ru-RU" dirty="0"/>
              <a:t> </a:t>
            </a:r>
            <a:r>
              <a:rPr lang="ru-RU" dirty="0" err="1"/>
              <a:t>організму</a:t>
            </a:r>
            <a:r>
              <a:rPr lang="ru-RU" dirty="0"/>
              <a:t> на </a:t>
            </a:r>
            <a:r>
              <a:rPr lang="ru-RU" dirty="0" err="1"/>
              <a:t>основний</a:t>
            </a:r>
            <a:r>
              <a:rPr lang="ru-RU" dirty="0"/>
              <a:t> </a:t>
            </a:r>
            <a:r>
              <a:rPr lang="ru-RU" dirty="0" err="1"/>
              <a:t>обмін</a:t>
            </a:r>
            <a:r>
              <a:rPr lang="ru-RU" dirty="0"/>
              <a:t>, </a:t>
            </a:r>
            <a:r>
              <a:rPr lang="ru-RU" dirty="0" err="1"/>
              <a:t>зовнішню</a:t>
            </a:r>
            <a:r>
              <a:rPr lang="ru-RU" dirty="0"/>
              <a:t> роботу і </a:t>
            </a:r>
            <a:r>
              <a:rPr lang="ru-RU" dirty="0" err="1"/>
              <a:t>ріст</a:t>
            </a:r>
            <a:r>
              <a:rPr lang="ru-RU" dirty="0"/>
              <a:t>;</a:t>
            </a:r>
          </a:p>
          <a:p>
            <a:pPr marL="0" indent="0" algn="just">
              <a:buNone/>
            </a:pPr>
            <a:r>
              <a:rPr lang="ru-RU" dirty="0" smtClean="0"/>
              <a:t>·     </a:t>
            </a:r>
            <a:r>
              <a:rPr lang="ru-RU" dirty="0" err="1" smtClean="0"/>
              <a:t>обов’язковими</a:t>
            </a:r>
            <a:r>
              <a:rPr lang="ru-RU" dirty="0" smtClean="0"/>
              <a:t> </a:t>
            </a:r>
            <a:r>
              <a:rPr lang="ru-RU" dirty="0"/>
              <a:t>компонентами </a:t>
            </a:r>
            <a:r>
              <a:rPr lang="ru-RU" dirty="0" err="1"/>
              <a:t>їжі</a:t>
            </a:r>
            <a:r>
              <a:rPr lang="ru-RU" dirty="0"/>
              <a:t> є не </a:t>
            </a:r>
            <a:r>
              <a:rPr lang="ru-RU" dirty="0" err="1"/>
              <a:t>тільки</a:t>
            </a:r>
            <a:r>
              <a:rPr lang="ru-RU" dirty="0"/>
              <a:t> </a:t>
            </a:r>
            <a:r>
              <a:rPr lang="ru-RU" dirty="0" err="1"/>
              <a:t>харчові</a:t>
            </a:r>
            <a:r>
              <a:rPr lang="ru-RU" dirty="0"/>
              <a:t> </a:t>
            </a:r>
            <a:r>
              <a:rPr lang="ru-RU" dirty="0" err="1"/>
              <a:t>речовини</a:t>
            </a:r>
            <a:r>
              <a:rPr lang="ru-RU" dirty="0"/>
              <a:t>, але й </a:t>
            </a:r>
            <a:r>
              <a:rPr lang="ru-RU" dirty="0" err="1"/>
              <a:t>баластові</a:t>
            </a:r>
            <a:r>
              <a:rPr lang="ru-RU" dirty="0"/>
              <a:t>, </a:t>
            </a:r>
            <a:r>
              <a:rPr lang="ru-RU" dirty="0" err="1"/>
              <a:t>передусім</a:t>
            </a:r>
            <a:r>
              <a:rPr lang="ru-RU" dirty="0"/>
              <a:t> </a:t>
            </a:r>
            <a:r>
              <a:rPr lang="ru-RU" dirty="0" err="1"/>
              <a:t>харчові</a:t>
            </a:r>
            <a:r>
              <a:rPr lang="ru-RU" dirty="0"/>
              <a:t> волокна;</a:t>
            </a:r>
          </a:p>
          <a:p>
            <a:pPr marL="0" indent="0" algn="just">
              <a:buNone/>
            </a:pPr>
            <a:r>
              <a:rPr lang="ru-RU" dirty="0" smtClean="0"/>
              <a:t>·        </a:t>
            </a:r>
            <a:r>
              <a:rPr lang="ru-RU" dirty="0" err="1"/>
              <a:t>нормальне</a:t>
            </a:r>
            <a:r>
              <a:rPr lang="ru-RU" dirty="0"/>
              <a:t> </a:t>
            </a:r>
            <a:r>
              <a:rPr lang="ru-RU" dirty="0" err="1"/>
              <a:t>харчування</a:t>
            </a:r>
            <a:r>
              <a:rPr lang="ru-RU" dirty="0"/>
              <a:t> </a:t>
            </a:r>
            <a:r>
              <a:rPr lang="ru-RU" dirty="0" err="1"/>
              <a:t>зумовлене</a:t>
            </a:r>
            <a:r>
              <a:rPr lang="ru-RU" dirty="0"/>
              <a:t> не </a:t>
            </a:r>
            <a:r>
              <a:rPr lang="ru-RU" dirty="0" err="1"/>
              <a:t>лише</a:t>
            </a:r>
            <a:r>
              <a:rPr lang="ru-RU" dirty="0"/>
              <a:t> </a:t>
            </a:r>
            <a:r>
              <a:rPr lang="ru-RU" dirty="0" err="1"/>
              <a:t>надходження</a:t>
            </a:r>
            <a:r>
              <a:rPr lang="ru-RU" dirty="0"/>
              <a:t> </a:t>
            </a:r>
            <a:r>
              <a:rPr lang="ru-RU" dirty="0" err="1"/>
              <a:t>харчових</a:t>
            </a:r>
            <a:r>
              <a:rPr lang="ru-RU" dirty="0"/>
              <a:t> </a:t>
            </a:r>
            <a:r>
              <a:rPr lang="ru-RU" dirty="0" err="1"/>
              <a:t>речовин</a:t>
            </a:r>
            <a:r>
              <a:rPr lang="ru-RU" dirty="0"/>
              <a:t> з травного каналу, а й </a:t>
            </a:r>
            <a:r>
              <a:rPr lang="ru-RU" dirty="0" err="1"/>
              <a:t>надходженням</a:t>
            </a:r>
            <a:r>
              <a:rPr lang="ru-RU" dirty="0"/>
              <a:t> </a:t>
            </a:r>
            <a:r>
              <a:rPr lang="ru-RU" dirty="0" err="1"/>
              <a:t>інших</a:t>
            </a:r>
            <a:r>
              <a:rPr lang="ru-RU" dirty="0"/>
              <a:t> </a:t>
            </a:r>
            <a:r>
              <a:rPr lang="ru-RU" dirty="0" err="1"/>
              <a:t>речовин</a:t>
            </a:r>
            <a:r>
              <a:rPr lang="ru-RU" dirty="0"/>
              <a:t>, </a:t>
            </a:r>
            <a:r>
              <a:rPr lang="ru-RU" dirty="0" err="1"/>
              <a:t>насамперед</a:t>
            </a:r>
            <a:r>
              <a:rPr lang="ru-RU" dirty="0"/>
              <a:t> регуляторного </a:t>
            </a:r>
            <a:r>
              <a:rPr lang="ru-RU" dirty="0" err="1"/>
              <a:t>значення</a:t>
            </a:r>
            <a:r>
              <a:rPr lang="ru-RU" dirty="0"/>
              <a:t>;</a:t>
            </a:r>
          </a:p>
          <a:p>
            <a:pPr marL="0" indent="0" algn="just">
              <a:buNone/>
            </a:pPr>
            <a:r>
              <a:rPr lang="ru-RU" dirty="0" smtClean="0"/>
              <a:t>·   </a:t>
            </a:r>
            <a:r>
              <a:rPr lang="ru-RU" dirty="0" err="1" smtClean="0"/>
              <a:t>організм</a:t>
            </a:r>
            <a:r>
              <a:rPr lang="ru-RU" dirty="0"/>
              <a:t>, </a:t>
            </a:r>
            <a:r>
              <a:rPr lang="ru-RU" dirty="0" err="1"/>
              <a:t>що</a:t>
            </a:r>
            <a:r>
              <a:rPr lang="ru-RU" dirty="0"/>
              <a:t> </a:t>
            </a:r>
            <a:r>
              <a:rPr lang="ru-RU" dirty="0" err="1"/>
              <a:t>асимілює</a:t>
            </a:r>
            <a:r>
              <a:rPr lang="ru-RU" dirty="0"/>
              <a:t>, у </a:t>
            </a:r>
            <a:r>
              <a:rPr lang="ru-RU" dirty="0" err="1"/>
              <a:t>метаболічному</a:t>
            </a:r>
            <a:r>
              <a:rPr lang="ru-RU" dirty="0"/>
              <a:t> і особливо </a:t>
            </a:r>
            <a:r>
              <a:rPr lang="ru-RU" dirty="0" err="1"/>
              <a:t>трофічному</a:t>
            </a:r>
            <a:r>
              <a:rPr lang="ru-RU" dirty="0"/>
              <a:t> </a:t>
            </a:r>
            <a:r>
              <a:rPr lang="ru-RU" dirty="0" err="1"/>
              <a:t>відношенні</a:t>
            </a:r>
            <a:r>
              <a:rPr lang="ru-RU" dirty="0"/>
              <a:t> </a:t>
            </a:r>
            <a:r>
              <a:rPr lang="ru-RU" dirty="0" err="1"/>
              <a:t>розглядається</a:t>
            </a:r>
            <a:r>
              <a:rPr lang="ru-RU" dirty="0"/>
              <a:t> як </a:t>
            </a:r>
            <a:r>
              <a:rPr lang="ru-RU" dirty="0" err="1"/>
              <a:t>надорганізм</a:t>
            </a:r>
            <a:r>
              <a:rPr lang="ru-RU" dirty="0"/>
              <a:t>;</a:t>
            </a:r>
          </a:p>
          <a:p>
            <a:pPr marL="0" indent="0" algn="just">
              <a:buNone/>
            </a:pPr>
            <a:r>
              <a:rPr lang="ru-RU" dirty="0" smtClean="0"/>
              <a:t>·        </a:t>
            </a:r>
            <a:r>
              <a:rPr lang="ru-RU" dirty="0" err="1"/>
              <a:t>існує</a:t>
            </a:r>
            <a:r>
              <a:rPr lang="ru-RU" dirty="0"/>
              <a:t> </a:t>
            </a:r>
            <a:r>
              <a:rPr lang="ru-RU" dirty="0" err="1"/>
              <a:t>ендоекологія</a:t>
            </a:r>
            <a:r>
              <a:rPr lang="ru-RU" dirty="0"/>
              <a:t> </a:t>
            </a:r>
            <a:r>
              <a:rPr lang="ru-RU" dirty="0" err="1"/>
              <a:t>організму</a:t>
            </a:r>
            <a:r>
              <a:rPr lang="ru-RU" dirty="0"/>
              <a:t>—господаря, яка </a:t>
            </a:r>
            <a:r>
              <a:rPr lang="ru-RU" dirty="0" err="1"/>
              <a:t>утворена</a:t>
            </a:r>
            <a:r>
              <a:rPr lang="ru-RU" dirty="0"/>
              <a:t> </a:t>
            </a:r>
            <a:r>
              <a:rPr lang="ru-RU" dirty="0" err="1"/>
              <a:t>мікрофлорою</a:t>
            </a:r>
            <a:r>
              <a:rPr lang="ru-RU" dirty="0"/>
              <a:t> </a:t>
            </a:r>
            <a:r>
              <a:rPr lang="ru-RU" dirty="0" err="1"/>
              <a:t>його</a:t>
            </a:r>
            <a:r>
              <a:rPr lang="ru-RU" dirty="0"/>
              <a:t> кишок;</a:t>
            </a:r>
          </a:p>
          <a:p>
            <a:pPr marL="0" indent="0" algn="just">
              <a:buNone/>
            </a:pPr>
            <a:r>
              <a:rPr lang="ru-RU" dirty="0" smtClean="0"/>
              <a:t>·        </a:t>
            </a:r>
            <a:r>
              <a:rPr lang="ru-RU" dirty="0"/>
              <a:t>баланс </a:t>
            </a:r>
            <a:r>
              <a:rPr lang="ru-RU" dirty="0" err="1"/>
              <a:t>харчових</a:t>
            </a:r>
            <a:r>
              <a:rPr lang="ru-RU" dirty="0"/>
              <a:t> </a:t>
            </a:r>
            <a:r>
              <a:rPr lang="ru-RU" dirty="0" err="1"/>
              <a:t>речовин</a:t>
            </a:r>
            <a:r>
              <a:rPr lang="ru-RU" dirty="0"/>
              <a:t> </a:t>
            </a:r>
            <a:r>
              <a:rPr lang="ru-RU" dirty="0" err="1"/>
              <a:t>досягається</a:t>
            </a:r>
            <a:r>
              <a:rPr lang="ru-RU" dirty="0"/>
              <a:t> </a:t>
            </a:r>
            <a:r>
              <a:rPr lang="ru-RU" dirty="0" err="1"/>
              <a:t>завдяки</a:t>
            </a:r>
            <a:r>
              <a:rPr lang="ru-RU" dirty="0"/>
              <a:t> </a:t>
            </a:r>
            <a:r>
              <a:rPr lang="ru-RU" dirty="0" err="1"/>
              <a:t>звільненню</a:t>
            </a:r>
            <a:r>
              <a:rPr lang="ru-RU" dirty="0"/>
              <a:t> </a:t>
            </a:r>
            <a:r>
              <a:rPr lang="ru-RU" dirty="0" err="1"/>
              <a:t>харчових</a:t>
            </a:r>
            <a:r>
              <a:rPr lang="ru-RU" dirty="0"/>
              <a:t> </a:t>
            </a:r>
            <a:r>
              <a:rPr lang="ru-RU" dirty="0" err="1"/>
              <a:t>речовин</a:t>
            </a:r>
            <a:r>
              <a:rPr lang="ru-RU" dirty="0"/>
              <a:t> і структур </a:t>
            </a:r>
            <a:r>
              <a:rPr lang="ru-RU" dirty="0" err="1"/>
              <a:t>їжі</a:t>
            </a:r>
            <a:r>
              <a:rPr lang="ru-RU" dirty="0"/>
              <a:t> при ферментативному </a:t>
            </a:r>
            <a:r>
              <a:rPr lang="ru-RU" dirty="0" err="1"/>
              <a:t>розщепленні</a:t>
            </a:r>
            <a:r>
              <a:rPr lang="ru-RU" dirty="0"/>
              <a:t> </a:t>
            </a:r>
            <a:r>
              <a:rPr lang="ru-RU" dirty="0" err="1"/>
              <a:t>їх</a:t>
            </a:r>
            <a:r>
              <a:rPr lang="ru-RU" dirty="0"/>
              <a:t> макромолекул за </a:t>
            </a:r>
            <a:r>
              <a:rPr lang="ru-RU" dirty="0" err="1"/>
              <a:t>рахунок</a:t>
            </a:r>
            <a:r>
              <a:rPr lang="ru-RU" dirty="0"/>
              <a:t> </a:t>
            </a:r>
            <a:r>
              <a:rPr lang="ru-RU" dirty="0" err="1"/>
              <a:t>порожнинного</a:t>
            </a:r>
            <a:r>
              <a:rPr lang="ru-RU" dirty="0"/>
              <a:t> і мембранного </a:t>
            </a:r>
            <a:r>
              <a:rPr lang="ru-RU" dirty="0" err="1"/>
              <a:t>травлення</a:t>
            </a:r>
            <a:r>
              <a:rPr lang="ru-RU" dirty="0"/>
              <a:t>, а </a:t>
            </a:r>
            <a:r>
              <a:rPr lang="ru-RU" dirty="0" err="1"/>
              <a:t>також</a:t>
            </a:r>
            <a:r>
              <a:rPr lang="ru-RU" dirty="0"/>
              <a:t> </a:t>
            </a:r>
            <a:r>
              <a:rPr lang="ru-RU" dirty="0" err="1"/>
              <a:t>внаслідок</a:t>
            </a:r>
            <a:r>
              <a:rPr lang="ru-RU" dirty="0"/>
              <a:t> синтезу </a:t>
            </a:r>
            <a:r>
              <a:rPr lang="ru-RU" dirty="0" err="1"/>
              <a:t>нових</a:t>
            </a:r>
            <a:r>
              <a:rPr lang="ru-RU" dirty="0"/>
              <a:t> </a:t>
            </a:r>
            <a:r>
              <a:rPr lang="ru-RU" dirty="0" err="1"/>
              <a:t>речовин</a:t>
            </a:r>
            <a:r>
              <a:rPr lang="ru-RU" dirty="0"/>
              <a:t>, в тому </a:t>
            </a:r>
            <a:r>
              <a:rPr lang="ru-RU" dirty="0" err="1"/>
              <a:t>числі</a:t>
            </a:r>
            <a:r>
              <a:rPr lang="ru-RU" dirty="0"/>
              <a:t> </a:t>
            </a:r>
            <a:r>
              <a:rPr lang="ru-RU" dirty="0" err="1"/>
              <a:t>незамінних</a:t>
            </a:r>
            <a:r>
              <a:rPr lang="ru-RU" dirty="0"/>
              <a:t>.</a:t>
            </a:r>
          </a:p>
        </p:txBody>
      </p:sp>
    </p:spTree>
    <p:extLst>
      <p:ext uri="{BB962C8B-B14F-4D97-AF65-F5344CB8AC3E}">
        <p14:creationId xmlns:p14="http://schemas.microsoft.com/office/powerpoint/2010/main" val="4068457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85088" y="707136"/>
            <a:ext cx="10338816" cy="5693664"/>
          </a:xfrm>
        </p:spPr>
        <p:txBody>
          <a:bodyPr>
            <a:normAutofit fontScale="85000" lnSpcReduction="20000"/>
          </a:bodyPr>
          <a:lstStyle/>
          <a:p>
            <a:pPr marL="0" indent="0" algn="just">
              <a:buNone/>
            </a:pPr>
            <a:r>
              <a:rPr lang="ru-RU" dirty="0" err="1"/>
              <a:t>Розглядаючи</a:t>
            </a:r>
            <a:r>
              <a:rPr lang="ru-RU" dirty="0"/>
              <a:t> </a:t>
            </a:r>
            <a:r>
              <a:rPr lang="ru-RU" dirty="0" err="1"/>
              <a:t>фізіологічні</a:t>
            </a:r>
            <a:r>
              <a:rPr lang="ru-RU" dirty="0"/>
              <a:t> </a:t>
            </a:r>
            <a:r>
              <a:rPr lang="ru-RU" dirty="0" err="1"/>
              <a:t>аспекти</a:t>
            </a:r>
            <a:r>
              <a:rPr lang="ru-RU" dirty="0"/>
              <a:t> </a:t>
            </a:r>
            <a:r>
              <a:rPr lang="ru-RU" dirty="0" err="1"/>
              <a:t>проблеми</a:t>
            </a:r>
            <a:r>
              <a:rPr lang="ru-RU" dirty="0"/>
              <a:t> </a:t>
            </a:r>
            <a:r>
              <a:rPr lang="ru-RU" dirty="0" err="1"/>
              <a:t>раціонального</a:t>
            </a:r>
            <a:r>
              <a:rPr lang="ru-RU" dirty="0"/>
              <a:t> </a:t>
            </a:r>
            <a:r>
              <a:rPr lang="ru-RU" dirty="0" err="1"/>
              <a:t>харчування</a:t>
            </a:r>
            <a:r>
              <a:rPr lang="ru-RU" dirty="0"/>
              <a:t> </a:t>
            </a:r>
            <a:r>
              <a:rPr lang="ru-RU" dirty="0" err="1"/>
              <a:t>слід</a:t>
            </a:r>
            <a:r>
              <a:rPr lang="ru-RU" dirty="0"/>
              <a:t>  </a:t>
            </a:r>
            <a:r>
              <a:rPr lang="ru-RU" dirty="0" err="1"/>
              <a:t>підкреслити</a:t>
            </a:r>
            <a:r>
              <a:rPr lang="ru-RU" dirty="0"/>
              <a:t>, </a:t>
            </a:r>
            <a:r>
              <a:rPr lang="ru-RU" dirty="0" err="1"/>
              <a:t>що</a:t>
            </a:r>
            <a:r>
              <a:rPr lang="ru-RU" dirty="0"/>
              <a:t> </a:t>
            </a:r>
            <a:r>
              <a:rPr lang="ru-RU" dirty="0" err="1"/>
              <a:t>найважливішими</a:t>
            </a:r>
            <a:r>
              <a:rPr lang="ru-RU" dirty="0"/>
              <a:t> </a:t>
            </a:r>
            <a:r>
              <a:rPr lang="ru-RU" dirty="0" err="1"/>
              <a:t>функціями</a:t>
            </a:r>
            <a:r>
              <a:rPr lang="ru-RU" dirty="0"/>
              <a:t> </a:t>
            </a:r>
            <a:r>
              <a:rPr lang="ru-RU" dirty="0" err="1"/>
              <a:t>їжі</a:t>
            </a:r>
            <a:r>
              <a:rPr lang="ru-RU" dirty="0"/>
              <a:t> є:</a:t>
            </a:r>
          </a:p>
          <a:p>
            <a:pPr marL="0" indent="0" algn="just">
              <a:buNone/>
            </a:pPr>
            <a:r>
              <a:rPr lang="ru-RU" dirty="0" smtClean="0"/>
              <a:t>·  </a:t>
            </a:r>
            <a:r>
              <a:rPr lang="ru-RU" dirty="0" err="1" smtClean="0"/>
              <a:t>енергетична</a:t>
            </a:r>
            <a:r>
              <a:rPr lang="ru-RU" dirty="0" smtClean="0"/>
              <a:t> </a:t>
            </a:r>
            <a:r>
              <a:rPr lang="ru-RU" dirty="0" err="1"/>
              <a:t>функція</a:t>
            </a:r>
            <a:r>
              <a:rPr lang="ru-RU" dirty="0"/>
              <a:t>, </a:t>
            </a:r>
            <a:r>
              <a:rPr lang="ru-RU" dirty="0" err="1"/>
              <a:t>тобто</a:t>
            </a:r>
            <a:r>
              <a:rPr lang="ru-RU" dirty="0"/>
              <a:t> </a:t>
            </a:r>
            <a:r>
              <a:rPr lang="ru-RU" dirty="0" err="1"/>
              <a:t>забезпечення</a:t>
            </a:r>
            <a:r>
              <a:rPr lang="ru-RU" dirty="0"/>
              <a:t> </a:t>
            </a:r>
            <a:r>
              <a:rPr lang="ru-RU" dirty="0" err="1"/>
              <a:t>організму</a:t>
            </a:r>
            <a:r>
              <a:rPr lang="ru-RU" dirty="0"/>
              <a:t> </a:t>
            </a:r>
            <a:r>
              <a:rPr lang="ru-RU" dirty="0" err="1"/>
              <a:t>енергією</a:t>
            </a:r>
            <a:r>
              <a:rPr lang="ru-RU" dirty="0"/>
              <a:t> (</a:t>
            </a:r>
            <a:r>
              <a:rPr lang="ru-RU" dirty="0" err="1"/>
              <a:t>вуглеводи</a:t>
            </a:r>
            <a:r>
              <a:rPr lang="ru-RU" dirty="0"/>
              <a:t>, </a:t>
            </a:r>
            <a:r>
              <a:rPr lang="ru-RU" dirty="0" err="1"/>
              <a:t>жири</a:t>
            </a:r>
            <a:r>
              <a:rPr lang="ru-RU" dirty="0"/>
              <a:t>, </a:t>
            </a:r>
            <a:r>
              <a:rPr lang="ru-RU" dirty="0" err="1"/>
              <a:t>білки</a:t>
            </a:r>
            <a:r>
              <a:rPr lang="ru-RU" dirty="0"/>
              <a:t>, </a:t>
            </a:r>
            <a:r>
              <a:rPr lang="ru-RU" dirty="0" err="1"/>
              <a:t>органічні</a:t>
            </a:r>
            <a:r>
              <a:rPr lang="ru-RU" dirty="0"/>
              <a:t> </a:t>
            </a:r>
            <a:r>
              <a:rPr lang="ru-RU" dirty="0" err="1"/>
              <a:t>кислоти</a:t>
            </a:r>
            <a:r>
              <a:rPr lang="ru-RU" dirty="0"/>
              <a:t>, алкоголь);</a:t>
            </a:r>
          </a:p>
          <a:p>
            <a:pPr marL="0" indent="0" algn="just">
              <a:buNone/>
            </a:pPr>
            <a:r>
              <a:rPr lang="ru-RU" dirty="0" smtClean="0"/>
              <a:t>·  пластична </a:t>
            </a:r>
            <a:r>
              <a:rPr lang="ru-RU" dirty="0" err="1"/>
              <a:t>функція</a:t>
            </a:r>
            <a:r>
              <a:rPr lang="ru-RU" dirty="0"/>
              <a:t>, </a:t>
            </a:r>
            <a:r>
              <a:rPr lang="ru-RU" dirty="0" err="1"/>
              <a:t>тобто</a:t>
            </a:r>
            <a:r>
              <a:rPr lang="ru-RU" dirty="0"/>
              <a:t> </a:t>
            </a:r>
            <a:r>
              <a:rPr lang="ru-RU" dirty="0" err="1"/>
              <a:t>забезпечення</a:t>
            </a:r>
            <a:r>
              <a:rPr lang="ru-RU" dirty="0"/>
              <a:t> </a:t>
            </a:r>
            <a:r>
              <a:rPr lang="ru-RU" dirty="0" err="1"/>
              <a:t>організму</a:t>
            </a:r>
            <a:r>
              <a:rPr lang="ru-RU" dirty="0"/>
              <a:t> </a:t>
            </a:r>
            <a:r>
              <a:rPr lang="ru-RU" dirty="0" err="1"/>
              <a:t>пластичними</a:t>
            </a:r>
            <a:r>
              <a:rPr lang="ru-RU" dirty="0"/>
              <a:t> </a:t>
            </a:r>
            <a:r>
              <a:rPr lang="ru-RU" dirty="0" err="1"/>
              <a:t>речовинами</a:t>
            </a:r>
            <a:r>
              <a:rPr lang="ru-RU" dirty="0"/>
              <a:t> (</a:t>
            </a:r>
            <a:r>
              <a:rPr lang="ru-RU" dirty="0" err="1"/>
              <a:t>білки</a:t>
            </a:r>
            <a:r>
              <a:rPr lang="ru-RU" dirty="0"/>
              <a:t>, </a:t>
            </a:r>
            <a:r>
              <a:rPr lang="ru-RU" dirty="0" err="1"/>
              <a:t>мінеральні</a:t>
            </a:r>
            <a:r>
              <a:rPr lang="ru-RU" dirty="0"/>
              <a:t> </a:t>
            </a:r>
            <a:r>
              <a:rPr lang="ru-RU" dirty="0" err="1"/>
              <a:t>речовини</a:t>
            </a:r>
            <a:r>
              <a:rPr lang="ru-RU" dirty="0"/>
              <a:t>, </a:t>
            </a:r>
            <a:r>
              <a:rPr lang="ru-RU" dirty="0" err="1"/>
              <a:t>жири</a:t>
            </a:r>
            <a:r>
              <a:rPr lang="ru-RU" dirty="0"/>
              <a:t>, </a:t>
            </a:r>
            <a:r>
              <a:rPr lang="ru-RU" dirty="0" err="1"/>
              <a:t>вуглеводи</a:t>
            </a:r>
            <a:r>
              <a:rPr lang="ru-RU" dirty="0"/>
              <a:t>);</a:t>
            </a:r>
          </a:p>
          <a:p>
            <a:pPr marL="0" indent="0" algn="just">
              <a:buNone/>
            </a:pPr>
            <a:r>
              <a:rPr lang="ru-RU" dirty="0" smtClean="0"/>
              <a:t>·  </a:t>
            </a:r>
            <a:r>
              <a:rPr lang="ru-RU" dirty="0" err="1" smtClean="0"/>
              <a:t>біорегуляторна</a:t>
            </a:r>
            <a:r>
              <a:rPr lang="ru-RU" dirty="0" smtClean="0"/>
              <a:t> </a:t>
            </a:r>
            <a:r>
              <a:rPr lang="ru-RU" dirty="0" err="1"/>
              <a:t>функція</a:t>
            </a:r>
            <a:r>
              <a:rPr lang="ru-RU" dirty="0"/>
              <a:t>, </a:t>
            </a:r>
            <a:r>
              <a:rPr lang="ru-RU" dirty="0" err="1"/>
              <a:t>тобто</a:t>
            </a:r>
            <a:r>
              <a:rPr lang="ru-RU" dirty="0"/>
              <a:t> </a:t>
            </a:r>
            <a:r>
              <a:rPr lang="ru-RU" dirty="0" err="1"/>
              <a:t>забезпечення</a:t>
            </a:r>
            <a:r>
              <a:rPr lang="ru-RU" dirty="0"/>
              <a:t> </a:t>
            </a:r>
            <a:r>
              <a:rPr lang="ru-RU" dirty="0" err="1"/>
              <a:t>надходження</a:t>
            </a:r>
            <a:r>
              <a:rPr lang="ru-RU" dirty="0"/>
              <a:t> в </a:t>
            </a:r>
            <a:r>
              <a:rPr lang="ru-RU" dirty="0" err="1"/>
              <a:t>організм</a:t>
            </a:r>
            <a:r>
              <a:rPr lang="ru-RU" dirty="0"/>
              <a:t> </a:t>
            </a:r>
            <a:r>
              <a:rPr lang="ru-RU" dirty="0" err="1"/>
              <a:t>речовин</a:t>
            </a:r>
            <a:r>
              <a:rPr lang="ru-RU" dirty="0"/>
              <a:t>, з </a:t>
            </a:r>
            <a:r>
              <a:rPr lang="ru-RU" dirty="0" err="1"/>
              <a:t>яких</a:t>
            </a:r>
            <a:r>
              <a:rPr lang="ru-RU" dirty="0"/>
              <a:t> </a:t>
            </a:r>
            <a:r>
              <a:rPr lang="ru-RU" dirty="0" err="1"/>
              <a:t>утворюються</a:t>
            </a:r>
            <a:r>
              <a:rPr lang="ru-RU" dirty="0"/>
              <a:t> </a:t>
            </a:r>
            <a:r>
              <a:rPr lang="ru-RU" dirty="0" err="1"/>
              <a:t>біологічні</a:t>
            </a:r>
            <a:r>
              <a:rPr lang="ru-RU" dirty="0"/>
              <a:t> </a:t>
            </a:r>
            <a:r>
              <a:rPr lang="ru-RU" dirty="0" err="1"/>
              <a:t>регулятори</a:t>
            </a:r>
            <a:r>
              <a:rPr lang="ru-RU" dirty="0"/>
              <a:t> </a:t>
            </a:r>
            <a:r>
              <a:rPr lang="ru-RU" dirty="0" err="1"/>
              <a:t>обміну</a:t>
            </a:r>
            <a:r>
              <a:rPr lang="ru-RU" dirty="0"/>
              <a:t> </a:t>
            </a:r>
            <a:r>
              <a:rPr lang="ru-RU" dirty="0" err="1"/>
              <a:t>речовин</a:t>
            </a:r>
            <a:r>
              <a:rPr lang="ru-RU" dirty="0"/>
              <a:t> у тканинах (</a:t>
            </a:r>
            <a:r>
              <a:rPr lang="ru-RU" dirty="0" err="1"/>
              <a:t>білки</a:t>
            </a:r>
            <a:r>
              <a:rPr lang="ru-RU" dirty="0"/>
              <a:t>, </a:t>
            </a:r>
            <a:r>
              <a:rPr lang="ru-RU" dirty="0" err="1"/>
              <a:t>вітаміни</a:t>
            </a:r>
            <a:r>
              <a:rPr lang="ru-RU" dirty="0"/>
              <a:t>, </a:t>
            </a:r>
            <a:r>
              <a:rPr lang="ru-RU" dirty="0" err="1"/>
              <a:t>мікроелементи</a:t>
            </a:r>
            <a:r>
              <a:rPr lang="ru-RU" dirty="0"/>
              <a:t>, </a:t>
            </a:r>
            <a:r>
              <a:rPr lang="ru-RU" dirty="0" err="1"/>
              <a:t>поліненасичені</a:t>
            </a:r>
            <a:r>
              <a:rPr lang="ru-RU" dirty="0"/>
              <a:t> </a:t>
            </a:r>
            <a:r>
              <a:rPr lang="ru-RU" dirty="0" err="1"/>
              <a:t>жирні</a:t>
            </a:r>
            <a:r>
              <a:rPr lang="ru-RU" dirty="0"/>
              <a:t> </a:t>
            </a:r>
            <a:r>
              <a:rPr lang="ru-RU" dirty="0" err="1"/>
              <a:t>кислоти</a:t>
            </a:r>
            <a:r>
              <a:rPr lang="ru-RU" dirty="0"/>
              <a:t>);</a:t>
            </a:r>
          </a:p>
          <a:p>
            <a:pPr marL="0" indent="0" algn="just">
              <a:buNone/>
            </a:pPr>
            <a:r>
              <a:rPr lang="ru-RU" dirty="0" smtClean="0"/>
              <a:t>·    </a:t>
            </a:r>
            <a:r>
              <a:rPr lang="ru-RU" dirty="0" err="1" smtClean="0"/>
              <a:t>пристосувально</a:t>
            </a:r>
            <a:r>
              <a:rPr lang="ru-RU" dirty="0" smtClean="0"/>
              <a:t>—</a:t>
            </a:r>
            <a:r>
              <a:rPr lang="ru-RU" dirty="0" err="1" smtClean="0"/>
              <a:t>регуляторна</a:t>
            </a:r>
            <a:r>
              <a:rPr lang="ru-RU" dirty="0" smtClean="0"/>
              <a:t> </a:t>
            </a:r>
            <a:r>
              <a:rPr lang="ru-RU" dirty="0" err="1"/>
              <a:t>функція</a:t>
            </a:r>
            <a:r>
              <a:rPr lang="ru-RU" dirty="0"/>
              <a:t>, </a:t>
            </a:r>
            <a:r>
              <a:rPr lang="ru-RU" dirty="0" err="1"/>
              <a:t>тобто</a:t>
            </a:r>
            <a:r>
              <a:rPr lang="ru-RU" dirty="0"/>
              <a:t> </a:t>
            </a:r>
            <a:r>
              <a:rPr lang="ru-RU" dirty="0" err="1"/>
              <a:t>забезпечення</a:t>
            </a:r>
            <a:r>
              <a:rPr lang="ru-RU" dirty="0"/>
              <a:t> </a:t>
            </a:r>
            <a:r>
              <a:rPr lang="ru-RU" dirty="0" err="1"/>
              <a:t>організму</a:t>
            </a:r>
            <a:r>
              <a:rPr lang="ru-RU" dirty="0"/>
              <a:t> </a:t>
            </a:r>
            <a:r>
              <a:rPr lang="ru-RU" dirty="0" err="1"/>
              <a:t>речовинами</a:t>
            </a:r>
            <a:r>
              <a:rPr lang="ru-RU" dirty="0"/>
              <a:t>, </a:t>
            </a:r>
            <a:r>
              <a:rPr lang="ru-RU" dirty="0" err="1"/>
              <a:t>які</a:t>
            </a:r>
            <a:r>
              <a:rPr lang="ru-RU" dirty="0"/>
              <a:t> </a:t>
            </a:r>
            <a:r>
              <a:rPr lang="ru-RU" dirty="0" err="1"/>
              <a:t>мають</a:t>
            </a:r>
            <a:r>
              <a:rPr lang="ru-RU" dirty="0"/>
              <a:t> </a:t>
            </a:r>
            <a:r>
              <a:rPr lang="ru-RU" dirty="0" err="1"/>
              <a:t>виняткове</a:t>
            </a:r>
            <a:r>
              <a:rPr lang="ru-RU" dirty="0"/>
              <a:t>, </a:t>
            </a:r>
            <a:r>
              <a:rPr lang="ru-RU" dirty="0" err="1"/>
              <a:t>специфічне</a:t>
            </a:r>
            <a:r>
              <a:rPr lang="ru-RU" dirty="0"/>
              <a:t> </a:t>
            </a:r>
            <a:r>
              <a:rPr lang="ru-RU" dirty="0" err="1"/>
              <a:t>значення</a:t>
            </a:r>
            <a:r>
              <a:rPr lang="ru-RU" dirty="0"/>
              <a:t> з точки </a:t>
            </a:r>
            <a:r>
              <a:rPr lang="ru-RU" dirty="0" err="1"/>
              <a:t>зору</a:t>
            </a:r>
            <a:r>
              <a:rPr lang="ru-RU" dirty="0"/>
              <a:t> </a:t>
            </a:r>
            <a:r>
              <a:rPr lang="ru-RU" dirty="0" err="1"/>
              <a:t>адаптації</a:t>
            </a:r>
            <a:r>
              <a:rPr lang="ru-RU" dirty="0"/>
              <a:t> </a:t>
            </a:r>
            <a:r>
              <a:rPr lang="ru-RU" dirty="0" err="1"/>
              <a:t>різних</a:t>
            </a:r>
            <a:r>
              <a:rPr lang="ru-RU" dirty="0"/>
              <a:t> </a:t>
            </a:r>
            <a:r>
              <a:rPr lang="ru-RU" dirty="0" err="1"/>
              <a:t>органів</a:t>
            </a:r>
            <a:r>
              <a:rPr lang="ru-RU" dirty="0"/>
              <a:t> та систем до </a:t>
            </a:r>
            <a:r>
              <a:rPr lang="ru-RU" dirty="0" err="1"/>
              <a:t>різних</a:t>
            </a:r>
            <a:r>
              <a:rPr lang="ru-RU" dirty="0"/>
              <a:t> умов </a:t>
            </a:r>
            <a:r>
              <a:rPr lang="ru-RU" dirty="0" err="1"/>
              <a:t>перебування</a:t>
            </a:r>
            <a:r>
              <a:rPr lang="ru-RU" dirty="0"/>
              <a:t> </a:t>
            </a:r>
            <a:r>
              <a:rPr lang="ru-RU" dirty="0" err="1"/>
              <a:t>людини</a:t>
            </a:r>
            <a:r>
              <a:rPr lang="ru-RU" dirty="0"/>
              <a:t> (</a:t>
            </a:r>
            <a:r>
              <a:rPr lang="ru-RU" dirty="0" err="1"/>
              <a:t>харчові</a:t>
            </a:r>
            <a:r>
              <a:rPr lang="ru-RU" dirty="0"/>
              <a:t> волокна, вода);</a:t>
            </a:r>
          </a:p>
          <a:p>
            <a:pPr marL="0" indent="0" algn="just">
              <a:buNone/>
            </a:pPr>
            <a:r>
              <a:rPr lang="ru-RU" dirty="0" smtClean="0"/>
              <a:t>·   </a:t>
            </a:r>
            <a:r>
              <a:rPr lang="ru-RU" dirty="0" err="1" smtClean="0"/>
              <a:t>імуно</a:t>
            </a:r>
            <a:r>
              <a:rPr lang="ru-RU" dirty="0" smtClean="0"/>
              <a:t>—</a:t>
            </a:r>
            <a:r>
              <a:rPr lang="ru-RU" dirty="0" err="1" smtClean="0"/>
              <a:t>регуляторна</a:t>
            </a:r>
            <a:r>
              <a:rPr lang="ru-RU" dirty="0" smtClean="0"/>
              <a:t> </a:t>
            </a:r>
            <a:r>
              <a:rPr lang="ru-RU" dirty="0" err="1"/>
              <a:t>функція</a:t>
            </a:r>
            <a:r>
              <a:rPr lang="ru-RU" dirty="0"/>
              <a:t>, </a:t>
            </a:r>
            <a:r>
              <a:rPr lang="ru-RU" dirty="0" err="1"/>
              <a:t>тобто</a:t>
            </a:r>
            <a:r>
              <a:rPr lang="ru-RU" dirty="0"/>
              <a:t> </a:t>
            </a:r>
            <a:r>
              <a:rPr lang="ru-RU" dirty="0" err="1"/>
              <a:t>забезпечення</a:t>
            </a:r>
            <a:r>
              <a:rPr lang="ru-RU" dirty="0"/>
              <a:t> </a:t>
            </a:r>
            <a:r>
              <a:rPr lang="ru-RU" dirty="0" err="1"/>
              <a:t>організму</a:t>
            </a:r>
            <a:r>
              <a:rPr lang="ru-RU" dirty="0"/>
              <a:t> </a:t>
            </a:r>
            <a:r>
              <a:rPr lang="ru-RU" dirty="0" err="1"/>
              <a:t>речовинами</a:t>
            </a:r>
            <a:r>
              <a:rPr lang="ru-RU" dirty="0"/>
              <a:t>, </a:t>
            </a:r>
            <a:r>
              <a:rPr lang="ru-RU" dirty="0" err="1"/>
              <a:t>завдяки</a:t>
            </a:r>
            <a:r>
              <a:rPr lang="ru-RU" dirty="0"/>
              <a:t> </a:t>
            </a:r>
            <a:r>
              <a:rPr lang="ru-RU" dirty="0" err="1"/>
              <a:t>яким</a:t>
            </a:r>
            <a:r>
              <a:rPr lang="ru-RU" dirty="0"/>
              <a:t> </a:t>
            </a:r>
            <a:r>
              <a:rPr lang="ru-RU" dirty="0" err="1"/>
              <a:t>він</a:t>
            </a:r>
            <a:r>
              <a:rPr lang="ru-RU" dirty="0"/>
              <a:t> </a:t>
            </a:r>
            <a:r>
              <a:rPr lang="ru-RU" dirty="0" err="1"/>
              <a:t>може</a:t>
            </a:r>
            <a:r>
              <a:rPr lang="ru-RU" dirty="0"/>
              <a:t> </a:t>
            </a:r>
            <a:r>
              <a:rPr lang="ru-RU" dirty="0" err="1"/>
              <a:t>протистояти</a:t>
            </a:r>
            <a:r>
              <a:rPr lang="ru-RU" dirty="0"/>
              <a:t> </a:t>
            </a:r>
            <a:r>
              <a:rPr lang="ru-RU" dirty="0" err="1"/>
              <a:t>впливу</a:t>
            </a:r>
            <a:r>
              <a:rPr lang="ru-RU" dirty="0"/>
              <a:t> </a:t>
            </a:r>
            <a:r>
              <a:rPr lang="ru-RU" dirty="0" err="1"/>
              <a:t>різноманітних</a:t>
            </a:r>
            <a:r>
              <a:rPr lang="ru-RU" dirty="0"/>
              <a:t> </a:t>
            </a:r>
            <a:r>
              <a:rPr lang="ru-RU" dirty="0" err="1"/>
              <a:t>чинників</a:t>
            </a:r>
            <a:r>
              <a:rPr lang="ru-RU" dirty="0"/>
              <a:t>, </a:t>
            </a:r>
            <a:r>
              <a:rPr lang="ru-RU" dirty="0" err="1"/>
              <a:t>що</a:t>
            </a:r>
            <a:r>
              <a:rPr lang="ru-RU" dirty="0"/>
              <a:t> </a:t>
            </a:r>
            <a:r>
              <a:rPr lang="ru-RU" dirty="0" err="1"/>
              <a:t>ушкоджують</a:t>
            </a:r>
            <a:r>
              <a:rPr lang="ru-RU" dirty="0"/>
              <a:t> (</a:t>
            </a:r>
            <a:r>
              <a:rPr lang="ru-RU" dirty="0" err="1"/>
              <a:t>білки</a:t>
            </a:r>
            <a:r>
              <a:rPr lang="ru-RU" dirty="0"/>
              <a:t>, </a:t>
            </a:r>
            <a:r>
              <a:rPr lang="ru-RU" dirty="0" err="1"/>
              <a:t>вітаміни</a:t>
            </a:r>
            <a:r>
              <a:rPr lang="ru-RU" dirty="0"/>
              <a:t>, </a:t>
            </a:r>
            <a:r>
              <a:rPr lang="ru-RU" dirty="0" err="1"/>
              <a:t>мінеральні</a:t>
            </a:r>
            <a:r>
              <a:rPr lang="ru-RU" dirty="0"/>
              <a:t> </a:t>
            </a:r>
            <a:r>
              <a:rPr lang="ru-RU" dirty="0" err="1"/>
              <a:t>речовини</a:t>
            </a:r>
            <a:r>
              <a:rPr lang="ru-RU" dirty="0"/>
              <a:t>);</a:t>
            </a:r>
          </a:p>
          <a:p>
            <a:pPr marL="0" indent="0" algn="just">
              <a:buNone/>
            </a:pPr>
            <a:r>
              <a:rPr lang="ru-RU" dirty="0" smtClean="0"/>
              <a:t>· </a:t>
            </a:r>
            <a:r>
              <a:rPr lang="ru-RU" dirty="0" err="1" smtClean="0"/>
              <a:t>реабілітаційна</a:t>
            </a:r>
            <a:r>
              <a:rPr lang="ru-RU" dirty="0" smtClean="0"/>
              <a:t> </a:t>
            </a:r>
            <a:r>
              <a:rPr lang="ru-RU" dirty="0" err="1"/>
              <a:t>функція</a:t>
            </a:r>
            <a:r>
              <a:rPr lang="ru-RU" dirty="0"/>
              <a:t>, </a:t>
            </a:r>
            <a:r>
              <a:rPr lang="ru-RU" dirty="0" err="1"/>
              <a:t>тобто</a:t>
            </a:r>
            <a:r>
              <a:rPr lang="ru-RU" dirty="0"/>
              <a:t> </a:t>
            </a:r>
            <a:r>
              <a:rPr lang="ru-RU" dirty="0" err="1"/>
              <a:t>забезпечення</a:t>
            </a:r>
            <a:r>
              <a:rPr lang="ru-RU" dirty="0"/>
              <a:t> </a:t>
            </a:r>
            <a:r>
              <a:rPr lang="ru-RU" dirty="0" err="1"/>
              <a:t>організму</a:t>
            </a:r>
            <a:r>
              <a:rPr lang="ru-RU" dirty="0"/>
              <a:t> </a:t>
            </a:r>
            <a:r>
              <a:rPr lang="ru-RU" dirty="0" err="1"/>
              <a:t>речовинами</a:t>
            </a:r>
            <a:r>
              <a:rPr lang="ru-RU" dirty="0"/>
              <a:t>, </a:t>
            </a:r>
            <a:r>
              <a:rPr lang="ru-RU" dirty="0" err="1"/>
              <a:t>які</a:t>
            </a:r>
            <a:r>
              <a:rPr lang="ru-RU" dirty="0"/>
              <a:t> </a:t>
            </a:r>
            <a:r>
              <a:rPr lang="ru-RU" dirty="0" err="1"/>
              <a:t>сприяють</a:t>
            </a:r>
            <a:r>
              <a:rPr lang="ru-RU" dirty="0"/>
              <a:t> </a:t>
            </a:r>
            <a:r>
              <a:rPr lang="ru-RU" dirty="0" err="1"/>
              <a:t>відновленню</a:t>
            </a:r>
            <a:r>
              <a:rPr lang="ru-RU" dirty="0"/>
              <a:t> </a:t>
            </a:r>
            <a:r>
              <a:rPr lang="ru-RU" dirty="0" err="1"/>
              <a:t>здоров’я</a:t>
            </a:r>
            <a:r>
              <a:rPr lang="ru-RU" dirty="0"/>
              <a:t> </a:t>
            </a:r>
            <a:r>
              <a:rPr lang="ru-RU" dirty="0" err="1"/>
              <a:t>хворих</a:t>
            </a:r>
            <a:r>
              <a:rPr lang="ru-RU" dirty="0"/>
              <a:t> (</a:t>
            </a:r>
            <a:r>
              <a:rPr lang="ru-RU" dirty="0" err="1"/>
              <a:t>дієтичні</a:t>
            </a:r>
            <a:r>
              <a:rPr lang="ru-RU" dirty="0"/>
              <a:t> </a:t>
            </a:r>
            <a:r>
              <a:rPr lang="ru-RU" dirty="0" err="1"/>
              <a:t>продукти</a:t>
            </a:r>
            <a:r>
              <a:rPr lang="ru-RU" dirty="0"/>
              <a:t>, </a:t>
            </a:r>
            <a:r>
              <a:rPr lang="ru-RU" dirty="0" err="1"/>
              <a:t>фармакологічні</a:t>
            </a:r>
            <a:r>
              <a:rPr lang="ru-RU" dirty="0"/>
              <a:t> </a:t>
            </a:r>
            <a:r>
              <a:rPr lang="ru-RU" dirty="0" err="1"/>
              <a:t>властивості</a:t>
            </a:r>
            <a:r>
              <a:rPr lang="ru-RU" dirty="0"/>
              <a:t> </a:t>
            </a:r>
            <a:r>
              <a:rPr lang="ru-RU" dirty="0" err="1"/>
              <a:t>речовин</a:t>
            </a:r>
            <a:r>
              <a:rPr lang="ru-RU" dirty="0"/>
              <a:t> при </a:t>
            </a:r>
            <a:r>
              <a:rPr lang="ru-RU" dirty="0" err="1"/>
              <a:t>їх</a:t>
            </a:r>
            <a:r>
              <a:rPr lang="ru-RU" dirty="0"/>
              <a:t> </a:t>
            </a:r>
            <a:r>
              <a:rPr lang="ru-RU" dirty="0" err="1"/>
              <a:t>зменшенні</a:t>
            </a:r>
            <a:r>
              <a:rPr lang="ru-RU" dirty="0"/>
              <a:t> в </a:t>
            </a:r>
            <a:r>
              <a:rPr lang="ru-RU" dirty="0" err="1"/>
              <a:t>раціоні</a:t>
            </a:r>
            <a:r>
              <a:rPr lang="ru-RU" dirty="0"/>
              <a:t> </a:t>
            </a:r>
            <a:r>
              <a:rPr lang="ru-RU" dirty="0" err="1"/>
              <a:t>або</a:t>
            </a:r>
            <a:r>
              <a:rPr lang="ru-RU" dirty="0"/>
              <a:t> </a:t>
            </a:r>
            <a:r>
              <a:rPr lang="ru-RU" dirty="0" err="1"/>
              <a:t>кулінарній</a:t>
            </a:r>
            <a:r>
              <a:rPr lang="ru-RU" dirty="0"/>
              <a:t> </a:t>
            </a:r>
            <a:r>
              <a:rPr lang="ru-RU" dirty="0" err="1"/>
              <a:t>обробці</a:t>
            </a:r>
            <a:r>
              <a:rPr lang="ru-RU" dirty="0"/>
              <a:t>)</a:t>
            </a:r>
          </a:p>
          <a:p>
            <a:pPr marL="0" indent="0" algn="just">
              <a:buNone/>
            </a:pPr>
            <a:r>
              <a:rPr lang="ru-RU" dirty="0" smtClean="0"/>
              <a:t>· сигнально—</a:t>
            </a:r>
            <a:r>
              <a:rPr lang="ru-RU" dirty="0" err="1" smtClean="0"/>
              <a:t>мотиваційна</a:t>
            </a:r>
            <a:r>
              <a:rPr lang="ru-RU" dirty="0" smtClean="0"/>
              <a:t> </a:t>
            </a:r>
            <a:r>
              <a:rPr lang="ru-RU" dirty="0" err="1"/>
              <a:t>функція</a:t>
            </a:r>
            <a:r>
              <a:rPr lang="ru-RU" dirty="0"/>
              <a:t>, </a:t>
            </a:r>
            <a:r>
              <a:rPr lang="ru-RU" dirty="0" err="1"/>
              <a:t>тобто</a:t>
            </a:r>
            <a:r>
              <a:rPr lang="ru-RU" dirty="0"/>
              <a:t> </a:t>
            </a:r>
            <a:r>
              <a:rPr lang="ru-RU" dirty="0" err="1"/>
              <a:t>забезпечення</a:t>
            </a:r>
            <a:r>
              <a:rPr lang="ru-RU" dirty="0"/>
              <a:t> </a:t>
            </a:r>
            <a:r>
              <a:rPr lang="ru-RU" dirty="0" err="1"/>
              <a:t>організму</a:t>
            </a:r>
            <a:r>
              <a:rPr lang="ru-RU" dirty="0"/>
              <a:t> </a:t>
            </a:r>
            <a:r>
              <a:rPr lang="ru-RU" dirty="0" err="1"/>
              <a:t>смаковими</a:t>
            </a:r>
            <a:r>
              <a:rPr lang="ru-RU" dirty="0"/>
              <a:t> </a:t>
            </a:r>
            <a:r>
              <a:rPr lang="ru-RU" dirty="0" err="1"/>
              <a:t>речовинами</a:t>
            </a:r>
            <a:r>
              <a:rPr lang="ru-RU" dirty="0"/>
              <a:t>, </a:t>
            </a:r>
            <a:r>
              <a:rPr lang="ru-RU" dirty="0" err="1"/>
              <a:t>які</a:t>
            </a:r>
            <a:r>
              <a:rPr lang="ru-RU" dirty="0"/>
              <a:t> </a:t>
            </a:r>
            <a:r>
              <a:rPr lang="ru-RU" dirty="0" err="1"/>
              <a:t>сприяють</a:t>
            </a:r>
            <a:r>
              <a:rPr lang="ru-RU" dirty="0"/>
              <a:t> </a:t>
            </a:r>
            <a:r>
              <a:rPr lang="ru-RU" dirty="0" err="1"/>
              <a:t>підтриманню</a:t>
            </a:r>
            <a:r>
              <a:rPr lang="ru-RU" dirty="0"/>
              <a:t> на </a:t>
            </a:r>
            <a:r>
              <a:rPr lang="ru-RU" dirty="0" err="1"/>
              <a:t>певному</a:t>
            </a:r>
            <a:r>
              <a:rPr lang="ru-RU" dirty="0"/>
              <a:t> </a:t>
            </a:r>
            <a:r>
              <a:rPr lang="ru-RU" dirty="0" err="1"/>
              <a:t>рівні</a:t>
            </a:r>
            <a:r>
              <a:rPr lang="ru-RU" dirty="0"/>
              <a:t> </a:t>
            </a:r>
            <a:r>
              <a:rPr lang="ru-RU" dirty="0" err="1"/>
              <a:t>харчової</a:t>
            </a:r>
            <a:r>
              <a:rPr lang="ru-RU" dirty="0"/>
              <a:t> </a:t>
            </a:r>
            <a:r>
              <a:rPr lang="ru-RU" dirty="0" err="1"/>
              <a:t>мотивації</a:t>
            </a:r>
            <a:r>
              <a:rPr lang="ru-RU" dirty="0"/>
              <a:t> (</a:t>
            </a:r>
            <a:r>
              <a:rPr lang="ru-RU" dirty="0" err="1"/>
              <a:t>смакові</a:t>
            </a:r>
            <a:r>
              <a:rPr lang="ru-RU" dirty="0"/>
              <a:t> та </a:t>
            </a:r>
            <a:r>
              <a:rPr lang="ru-RU" dirty="0" err="1"/>
              <a:t>екстрактивні</a:t>
            </a:r>
            <a:r>
              <a:rPr lang="ru-RU" dirty="0"/>
              <a:t> </a:t>
            </a:r>
            <a:r>
              <a:rPr lang="ru-RU" dirty="0" err="1"/>
              <a:t>речовини</a:t>
            </a:r>
            <a:r>
              <a:rPr lang="ru-RU" dirty="0"/>
              <a:t>).</a:t>
            </a:r>
          </a:p>
        </p:txBody>
      </p:sp>
    </p:spTree>
    <p:extLst>
      <p:ext uri="{BB962C8B-B14F-4D97-AF65-F5344CB8AC3E}">
        <p14:creationId xmlns:p14="http://schemas.microsoft.com/office/powerpoint/2010/main" val="3564255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09472" y="597408"/>
            <a:ext cx="10277856" cy="5815584"/>
          </a:xfrm>
        </p:spPr>
        <p:txBody>
          <a:bodyPr>
            <a:normAutofit fontScale="92500" lnSpcReduction="20000"/>
          </a:bodyPr>
          <a:lstStyle/>
          <a:p>
            <a:pPr marL="0" indent="0" algn="just">
              <a:buNone/>
            </a:pPr>
            <a:r>
              <a:rPr lang="ru-RU" dirty="0" smtClean="0"/>
              <a:t>                     </a:t>
            </a:r>
          </a:p>
          <a:p>
            <a:pPr marL="0" indent="0" algn="just">
              <a:buNone/>
            </a:pPr>
            <a:r>
              <a:rPr lang="ru-RU" b="1" i="1" dirty="0">
                <a:solidFill>
                  <a:srgbClr val="00B0F0"/>
                </a:solidFill>
              </a:rPr>
              <a:t> </a:t>
            </a:r>
            <a:r>
              <a:rPr lang="ru-RU" b="1" i="1" dirty="0" smtClean="0">
                <a:solidFill>
                  <a:srgbClr val="00B0F0"/>
                </a:solidFill>
              </a:rPr>
              <a:t>                     До </a:t>
            </a:r>
            <a:r>
              <a:rPr lang="ru-RU" b="1" i="1" dirty="0">
                <a:solidFill>
                  <a:srgbClr val="00B0F0"/>
                </a:solidFill>
              </a:rPr>
              <a:t>числа </a:t>
            </a:r>
            <a:r>
              <a:rPr lang="ru-RU" b="1" i="1" dirty="0" err="1">
                <a:solidFill>
                  <a:srgbClr val="00B0F0"/>
                </a:solidFill>
              </a:rPr>
              <a:t>основних</a:t>
            </a:r>
            <a:r>
              <a:rPr lang="ru-RU" b="1" i="1" dirty="0">
                <a:solidFill>
                  <a:srgbClr val="00B0F0"/>
                </a:solidFill>
              </a:rPr>
              <a:t> </a:t>
            </a:r>
            <a:r>
              <a:rPr lang="ru-RU" b="1" i="1" dirty="0" err="1">
                <a:solidFill>
                  <a:srgbClr val="00B0F0"/>
                </a:solidFill>
              </a:rPr>
              <a:t>видів</a:t>
            </a:r>
            <a:r>
              <a:rPr lang="ru-RU" b="1" i="1" dirty="0">
                <a:solidFill>
                  <a:srgbClr val="00B0F0"/>
                </a:solidFill>
              </a:rPr>
              <a:t> </a:t>
            </a:r>
            <a:r>
              <a:rPr lang="ru-RU" b="1" i="1" dirty="0" err="1">
                <a:solidFill>
                  <a:srgbClr val="00B0F0"/>
                </a:solidFill>
              </a:rPr>
              <a:t>харчування</a:t>
            </a:r>
            <a:r>
              <a:rPr lang="ru-RU" b="1" i="1" dirty="0">
                <a:solidFill>
                  <a:srgbClr val="00B0F0"/>
                </a:solidFill>
              </a:rPr>
              <a:t> </a:t>
            </a:r>
            <a:r>
              <a:rPr lang="ru-RU" b="1" i="1" dirty="0" err="1">
                <a:solidFill>
                  <a:srgbClr val="00B0F0"/>
                </a:solidFill>
              </a:rPr>
              <a:t>слід</a:t>
            </a:r>
            <a:r>
              <a:rPr lang="ru-RU" b="1" i="1" dirty="0">
                <a:solidFill>
                  <a:srgbClr val="00B0F0"/>
                </a:solidFill>
              </a:rPr>
              <a:t> </a:t>
            </a:r>
            <a:r>
              <a:rPr lang="ru-RU" b="1" i="1" dirty="0" err="1">
                <a:solidFill>
                  <a:srgbClr val="00B0F0"/>
                </a:solidFill>
              </a:rPr>
              <a:t>віднести</a:t>
            </a:r>
            <a:r>
              <a:rPr lang="ru-RU" b="1" i="1" dirty="0">
                <a:solidFill>
                  <a:srgbClr val="00B0F0"/>
                </a:solidFill>
              </a:rPr>
              <a:t>:</a:t>
            </a:r>
          </a:p>
          <a:p>
            <a:pPr marL="0" indent="0" algn="just">
              <a:buNone/>
            </a:pPr>
            <a:r>
              <a:rPr lang="ru-RU" b="1" i="1" dirty="0" err="1" smtClean="0">
                <a:solidFill>
                  <a:srgbClr val="92D050"/>
                </a:solidFill>
              </a:rPr>
              <a:t>Раціональне</a:t>
            </a:r>
            <a:r>
              <a:rPr lang="ru-RU" b="1" i="1" dirty="0" smtClean="0">
                <a:solidFill>
                  <a:srgbClr val="92D050"/>
                </a:solidFill>
              </a:rPr>
              <a:t> </a:t>
            </a:r>
            <a:r>
              <a:rPr lang="ru-RU" b="1" i="1" dirty="0" err="1">
                <a:solidFill>
                  <a:srgbClr val="92D050"/>
                </a:solidFill>
              </a:rPr>
              <a:t>харчування</a:t>
            </a:r>
            <a:r>
              <a:rPr lang="ru-RU" dirty="0"/>
              <a:t>, </a:t>
            </a:r>
            <a:r>
              <a:rPr lang="ru-RU" dirty="0" err="1"/>
              <a:t>що</a:t>
            </a:r>
            <a:r>
              <a:rPr lang="ru-RU" dirty="0"/>
              <a:t> </a:t>
            </a:r>
            <a:r>
              <a:rPr lang="ru-RU" dirty="0" err="1"/>
              <a:t>переважно</a:t>
            </a:r>
            <a:r>
              <a:rPr lang="ru-RU" dirty="0"/>
              <a:t> </a:t>
            </a:r>
            <a:r>
              <a:rPr lang="ru-RU" dirty="0" err="1"/>
              <a:t>забезпечує</a:t>
            </a:r>
            <a:r>
              <a:rPr lang="ru-RU" dirty="0"/>
              <a:t> </a:t>
            </a:r>
            <a:r>
              <a:rPr lang="ru-RU" dirty="0" err="1"/>
              <a:t>специфічну</a:t>
            </a:r>
            <a:r>
              <a:rPr lang="ru-RU" dirty="0"/>
              <a:t> </a:t>
            </a:r>
            <a:r>
              <a:rPr lang="ru-RU" dirty="0" err="1"/>
              <a:t>дію</a:t>
            </a:r>
            <a:r>
              <a:rPr lang="ru-RU" dirty="0"/>
              <a:t> і </a:t>
            </a:r>
            <a:r>
              <a:rPr lang="ru-RU" dirty="0" err="1"/>
              <a:t>являє</a:t>
            </a:r>
            <a:r>
              <a:rPr lang="ru-RU" dirty="0"/>
              <a:t> собою </a:t>
            </a:r>
            <a:r>
              <a:rPr lang="ru-RU" dirty="0" err="1"/>
              <a:t>фізіологічно</a:t>
            </a:r>
            <a:r>
              <a:rPr lang="ru-RU" dirty="0"/>
              <a:t>—</a:t>
            </a:r>
            <a:r>
              <a:rPr lang="ru-RU" dirty="0" err="1"/>
              <a:t>повноцінне</a:t>
            </a:r>
            <a:r>
              <a:rPr lang="ru-RU" dirty="0"/>
              <a:t> </a:t>
            </a:r>
            <a:r>
              <a:rPr lang="ru-RU" dirty="0" err="1"/>
              <a:t>харчування</a:t>
            </a:r>
            <a:r>
              <a:rPr lang="ru-RU" dirty="0"/>
              <a:t> </a:t>
            </a:r>
            <a:r>
              <a:rPr lang="ru-RU" dirty="0" err="1"/>
              <a:t>здорової</a:t>
            </a:r>
            <a:r>
              <a:rPr lang="ru-RU" dirty="0"/>
              <a:t> </a:t>
            </a:r>
            <a:r>
              <a:rPr lang="ru-RU" dirty="0" err="1"/>
              <a:t>людини</a:t>
            </a:r>
            <a:r>
              <a:rPr lang="ru-RU" dirty="0"/>
              <a:t>.</a:t>
            </a:r>
          </a:p>
          <a:p>
            <a:pPr marL="0" indent="0" algn="just">
              <a:buNone/>
            </a:pPr>
            <a:r>
              <a:rPr lang="ru-RU" dirty="0" smtClean="0"/>
              <a:t> </a:t>
            </a:r>
            <a:r>
              <a:rPr lang="ru-RU" b="1" i="1" dirty="0" err="1" smtClean="0">
                <a:solidFill>
                  <a:srgbClr val="92D050"/>
                </a:solidFill>
              </a:rPr>
              <a:t>Преветивне</a:t>
            </a:r>
            <a:r>
              <a:rPr lang="ru-RU" b="1" i="1" dirty="0" smtClean="0">
                <a:solidFill>
                  <a:srgbClr val="92D050"/>
                </a:solidFill>
              </a:rPr>
              <a:t> </a:t>
            </a:r>
            <a:r>
              <a:rPr lang="ru-RU" b="1" i="1" dirty="0" err="1">
                <a:solidFill>
                  <a:srgbClr val="92D050"/>
                </a:solidFill>
              </a:rPr>
              <a:t>харчування</a:t>
            </a:r>
            <a:r>
              <a:rPr lang="ru-RU" dirty="0"/>
              <a:t>, </a:t>
            </a:r>
            <a:r>
              <a:rPr lang="ru-RU" dirty="0" err="1"/>
              <a:t>що</a:t>
            </a:r>
            <a:r>
              <a:rPr lang="ru-RU" dirty="0"/>
              <a:t> </a:t>
            </a:r>
            <a:r>
              <a:rPr lang="ru-RU" dirty="0" err="1"/>
              <a:t>переважно</a:t>
            </a:r>
            <a:r>
              <a:rPr lang="ru-RU" dirty="0"/>
              <a:t> </a:t>
            </a:r>
            <a:r>
              <a:rPr lang="ru-RU" dirty="0" err="1"/>
              <a:t>забезпечує</a:t>
            </a:r>
            <a:r>
              <a:rPr lang="ru-RU" dirty="0"/>
              <a:t> </a:t>
            </a:r>
            <a:r>
              <a:rPr lang="ru-RU" dirty="0" err="1"/>
              <a:t>неспецифічну</a:t>
            </a:r>
            <a:r>
              <a:rPr lang="ru-RU" dirty="0"/>
              <a:t> </a:t>
            </a:r>
            <a:r>
              <a:rPr lang="ru-RU" dirty="0" err="1"/>
              <a:t>дію</a:t>
            </a:r>
            <a:r>
              <a:rPr lang="ru-RU" dirty="0"/>
              <a:t> і </a:t>
            </a:r>
            <a:r>
              <a:rPr lang="ru-RU" dirty="0" err="1"/>
              <a:t>являє</a:t>
            </a:r>
            <a:r>
              <a:rPr lang="ru-RU" dirty="0"/>
              <a:t> собою </a:t>
            </a:r>
            <a:r>
              <a:rPr lang="ru-RU" dirty="0" err="1"/>
              <a:t>раціональне</a:t>
            </a:r>
            <a:r>
              <a:rPr lang="ru-RU" dirty="0"/>
              <a:t> </a:t>
            </a:r>
            <a:r>
              <a:rPr lang="ru-RU" dirty="0" err="1"/>
              <a:t>харчування</a:t>
            </a:r>
            <a:r>
              <a:rPr lang="ru-RU" dirty="0"/>
              <a:t> </a:t>
            </a:r>
            <a:r>
              <a:rPr lang="ru-RU" dirty="0" err="1"/>
              <a:t>запобіжного</a:t>
            </a:r>
            <a:r>
              <a:rPr lang="ru-RU" dirty="0"/>
              <a:t> характеру, яке </a:t>
            </a:r>
            <a:r>
              <a:rPr lang="ru-RU" dirty="0" err="1"/>
              <a:t>відкоректоване</a:t>
            </a:r>
            <a:r>
              <a:rPr lang="ru-RU" dirty="0"/>
              <a:t> з </a:t>
            </a:r>
            <a:r>
              <a:rPr lang="ru-RU" dirty="0" err="1"/>
              <a:t>урахуванням</a:t>
            </a:r>
            <a:r>
              <a:rPr lang="ru-RU" dirty="0"/>
              <a:t> </a:t>
            </a:r>
            <a:r>
              <a:rPr lang="ru-RU" dirty="0" err="1"/>
              <a:t>впливу</a:t>
            </a:r>
            <a:r>
              <a:rPr lang="ru-RU" dirty="0"/>
              <a:t> на </a:t>
            </a:r>
            <a:r>
              <a:rPr lang="ru-RU" dirty="0" err="1"/>
              <a:t>організм</a:t>
            </a:r>
            <a:r>
              <a:rPr lang="ru-RU" dirty="0"/>
              <a:t> </a:t>
            </a:r>
            <a:r>
              <a:rPr lang="ru-RU" dirty="0" err="1"/>
              <a:t>факторів</a:t>
            </a:r>
            <a:r>
              <a:rPr lang="ru-RU" dirty="0"/>
              <a:t> </a:t>
            </a:r>
            <a:r>
              <a:rPr lang="ru-RU" dirty="0" err="1"/>
              <a:t>ризику</a:t>
            </a:r>
            <a:r>
              <a:rPr lang="ru-RU" dirty="0"/>
              <a:t> </a:t>
            </a:r>
            <a:r>
              <a:rPr lang="ru-RU" dirty="0" err="1"/>
              <a:t>розвитку</a:t>
            </a:r>
            <a:r>
              <a:rPr lang="ru-RU" dirty="0"/>
              <a:t> </a:t>
            </a:r>
            <a:r>
              <a:rPr lang="ru-RU" dirty="0" err="1"/>
              <a:t>неінфекційних</a:t>
            </a:r>
            <a:r>
              <a:rPr lang="ru-RU" dirty="0"/>
              <a:t> </a:t>
            </a:r>
            <a:r>
              <a:rPr lang="ru-RU" dirty="0" err="1"/>
              <a:t>захворювань</a:t>
            </a:r>
            <a:r>
              <a:rPr lang="ru-RU" dirty="0"/>
              <a:t> та </a:t>
            </a:r>
            <a:r>
              <a:rPr lang="ru-RU" dirty="0" err="1"/>
              <a:t>притаманних</a:t>
            </a:r>
            <a:r>
              <a:rPr lang="ru-RU" dirty="0"/>
              <a:t> </a:t>
            </a:r>
            <a:r>
              <a:rPr lang="ru-RU" dirty="0" err="1"/>
              <a:t>кожній</a:t>
            </a:r>
            <a:r>
              <a:rPr lang="ru-RU" dirty="0"/>
              <a:t> </a:t>
            </a:r>
            <a:r>
              <a:rPr lang="ru-RU" dirty="0" err="1"/>
              <a:t>людині</a:t>
            </a:r>
            <a:r>
              <a:rPr lang="ru-RU" dirty="0"/>
              <a:t> </a:t>
            </a:r>
            <a:r>
              <a:rPr lang="ru-RU" dirty="0" err="1"/>
              <a:t>фізіологічних</a:t>
            </a:r>
            <a:r>
              <a:rPr lang="ru-RU" dirty="0"/>
              <a:t> та </a:t>
            </a:r>
            <a:r>
              <a:rPr lang="ru-RU" dirty="0" err="1"/>
              <a:t>біохімічних</a:t>
            </a:r>
            <a:r>
              <a:rPr lang="ru-RU" dirty="0"/>
              <a:t> </a:t>
            </a:r>
            <a:r>
              <a:rPr lang="ru-RU" dirty="0" err="1"/>
              <a:t>властивостей</a:t>
            </a:r>
            <a:r>
              <a:rPr lang="ru-RU" dirty="0"/>
              <a:t>.</a:t>
            </a:r>
          </a:p>
          <a:p>
            <a:pPr marL="0" indent="0" algn="just">
              <a:buNone/>
            </a:pPr>
            <a:r>
              <a:rPr lang="ru-RU" b="1" i="1" dirty="0" err="1" smtClean="0">
                <a:solidFill>
                  <a:srgbClr val="92D050"/>
                </a:solidFill>
              </a:rPr>
              <a:t>Лікувально</a:t>
            </a:r>
            <a:r>
              <a:rPr lang="ru-RU" b="1" i="1" dirty="0" smtClean="0">
                <a:solidFill>
                  <a:srgbClr val="92D050"/>
                </a:solidFill>
              </a:rPr>
              <a:t>—</a:t>
            </a:r>
            <a:r>
              <a:rPr lang="ru-RU" b="1" i="1" dirty="0" err="1" smtClean="0">
                <a:solidFill>
                  <a:srgbClr val="92D050"/>
                </a:solidFill>
              </a:rPr>
              <a:t>профілактичне</a:t>
            </a:r>
            <a:r>
              <a:rPr lang="ru-RU" b="1" i="1" dirty="0" smtClean="0">
                <a:solidFill>
                  <a:srgbClr val="92D050"/>
                </a:solidFill>
              </a:rPr>
              <a:t> </a:t>
            </a:r>
            <a:r>
              <a:rPr lang="ru-RU" b="1" i="1" dirty="0" err="1">
                <a:solidFill>
                  <a:srgbClr val="92D050"/>
                </a:solidFill>
              </a:rPr>
              <a:t>харчування</a:t>
            </a:r>
            <a:r>
              <a:rPr lang="ru-RU" dirty="0"/>
              <a:t>, яке </a:t>
            </a:r>
            <a:r>
              <a:rPr lang="ru-RU" dirty="0" err="1"/>
              <a:t>переважно</a:t>
            </a:r>
            <a:r>
              <a:rPr lang="ru-RU" dirty="0"/>
              <a:t> </a:t>
            </a:r>
            <a:r>
              <a:rPr lang="ru-RU" dirty="0" err="1"/>
              <a:t>забезпечує</a:t>
            </a:r>
            <a:r>
              <a:rPr lang="ru-RU" dirty="0"/>
              <a:t> </a:t>
            </a:r>
            <a:r>
              <a:rPr lang="ru-RU" dirty="0" err="1"/>
              <a:t>захисну</a:t>
            </a:r>
            <a:r>
              <a:rPr lang="ru-RU" dirty="0"/>
              <a:t> </a:t>
            </a:r>
            <a:r>
              <a:rPr lang="ru-RU" dirty="0" err="1"/>
              <a:t>дію</a:t>
            </a:r>
            <a:r>
              <a:rPr lang="ru-RU" dirty="0"/>
              <a:t> і максимально </a:t>
            </a:r>
            <a:r>
              <a:rPr lang="ru-RU" dirty="0" err="1"/>
              <a:t>наближене</a:t>
            </a:r>
            <a:r>
              <a:rPr lang="ru-RU" dirty="0"/>
              <a:t> до </a:t>
            </a:r>
            <a:r>
              <a:rPr lang="ru-RU" dirty="0" err="1"/>
              <a:t>раціонального</a:t>
            </a:r>
            <a:r>
              <a:rPr lang="ru-RU" dirty="0"/>
              <a:t>, </a:t>
            </a:r>
            <a:r>
              <a:rPr lang="ru-RU" dirty="0" err="1"/>
              <a:t>проте</a:t>
            </a:r>
            <a:r>
              <a:rPr lang="ru-RU" dirty="0"/>
              <a:t>, </a:t>
            </a:r>
            <a:r>
              <a:rPr lang="ru-RU" dirty="0" err="1"/>
              <a:t>відрізняється</a:t>
            </a:r>
            <a:r>
              <a:rPr lang="ru-RU" dirty="0"/>
              <a:t> </a:t>
            </a:r>
            <a:r>
              <a:rPr lang="ru-RU" dirty="0" err="1"/>
              <a:t>тим</a:t>
            </a:r>
            <a:r>
              <a:rPr lang="ru-RU" dirty="0"/>
              <a:t>, </a:t>
            </a:r>
            <a:r>
              <a:rPr lang="ru-RU" dirty="0" err="1"/>
              <a:t>що</a:t>
            </a:r>
            <a:r>
              <a:rPr lang="ru-RU" dirty="0"/>
              <a:t> у </a:t>
            </a:r>
            <a:r>
              <a:rPr lang="ru-RU" dirty="0" err="1"/>
              <a:t>ньому</a:t>
            </a:r>
            <a:r>
              <a:rPr lang="ru-RU" dirty="0"/>
              <a:t> </a:t>
            </a:r>
            <a:r>
              <a:rPr lang="ru-RU" dirty="0" err="1"/>
              <a:t>підсилені</a:t>
            </a:r>
            <a:r>
              <a:rPr lang="ru-RU" dirty="0"/>
              <a:t> </a:t>
            </a:r>
            <a:r>
              <a:rPr lang="ru-RU" dirty="0" err="1"/>
              <a:t>певні</a:t>
            </a:r>
            <a:r>
              <a:rPr lang="ru-RU" dirty="0"/>
              <a:t> </a:t>
            </a:r>
            <a:r>
              <a:rPr lang="ru-RU" dirty="0" err="1"/>
              <a:t>функції</a:t>
            </a:r>
            <a:r>
              <a:rPr lang="ru-RU" dirty="0"/>
              <a:t> </a:t>
            </a:r>
            <a:r>
              <a:rPr lang="ru-RU" dirty="0" err="1"/>
              <a:t>їжі</a:t>
            </a:r>
            <a:r>
              <a:rPr lang="ru-RU" dirty="0"/>
              <a:t> з </a:t>
            </a:r>
            <a:r>
              <a:rPr lang="ru-RU" dirty="0" err="1"/>
              <a:t>урахуванням</a:t>
            </a:r>
            <a:r>
              <a:rPr lang="ru-RU" dirty="0"/>
              <a:t> </a:t>
            </a:r>
            <a:r>
              <a:rPr lang="ru-RU" dirty="0" err="1"/>
              <a:t>особливостей</a:t>
            </a:r>
            <a:r>
              <a:rPr lang="ru-RU" dirty="0"/>
              <a:t> </a:t>
            </a:r>
            <a:r>
              <a:rPr lang="ru-RU" dirty="0" err="1"/>
              <a:t>несприятливого</a:t>
            </a:r>
            <a:r>
              <a:rPr lang="ru-RU" dirty="0"/>
              <a:t> </a:t>
            </a:r>
            <a:r>
              <a:rPr lang="ru-RU" dirty="0" err="1"/>
              <a:t>впливу</a:t>
            </a:r>
            <a:r>
              <a:rPr lang="ru-RU" dirty="0"/>
              <a:t> </a:t>
            </a:r>
            <a:r>
              <a:rPr lang="ru-RU" dirty="0" err="1"/>
              <a:t>виробничих</a:t>
            </a:r>
            <a:r>
              <a:rPr lang="ru-RU" dirty="0"/>
              <a:t> </a:t>
            </a:r>
            <a:r>
              <a:rPr lang="ru-RU" dirty="0" err="1"/>
              <a:t>чинників</a:t>
            </a:r>
            <a:r>
              <a:rPr lang="ru-RU" dirty="0"/>
              <a:t>.</a:t>
            </a:r>
          </a:p>
          <a:p>
            <a:pPr marL="0" indent="0" algn="just">
              <a:buNone/>
            </a:pPr>
            <a:r>
              <a:rPr lang="ru-RU" b="1" i="1" dirty="0" err="1" smtClean="0">
                <a:solidFill>
                  <a:srgbClr val="92D050"/>
                </a:solidFill>
              </a:rPr>
              <a:t>Лікувально</a:t>
            </a:r>
            <a:r>
              <a:rPr lang="ru-RU" b="1" i="1" dirty="0" smtClean="0">
                <a:solidFill>
                  <a:srgbClr val="92D050"/>
                </a:solidFill>
              </a:rPr>
              <a:t>—</a:t>
            </a:r>
            <a:r>
              <a:rPr lang="ru-RU" b="1" i="1" dirty="0" err="1" smtClean="0">
                <a:solidFill>
                  <a:srgbClr val="92D050"/>
                </a:solidFill>
              </a:rPr>
              <a:t>дієтичне</a:t>
            </a:r>
            <a:r>
              <a:rPr lang="ru-RU" b="1" i="1" dirty="0" smtClean="0">
                <a:solidFill>
                  <a:srgbClr val="92D050"/>
                </a:solidFill>
              </a:rPr>
              <a:t> </a:t>
            </a:r>
            <a:r>
              <a:rPr lang="ru-RU" b="1" i="1" dirty="0" err="1">
                <a:solidFill>
                  <a:srgbClr val="92D050"/>
                </a:solidFill>
              </a:rPr>
              <a:t>харчування</a:t>
            </a:r>
            <a:r>
              <a:rPr lang="ru-RU" dirty="0"/>
              <a:t>, яке </a:t>
            </a:r>
            <a:r>
              <a:rPr lang="ru-RU" dirty="0" err="1"/>
              <a:t>переважно</a:t>
            </a:r>
            <a:r>
              <a:rPr lang="ru-RU" dirty="0"/>
              <a:t> </a:t>
            </a:r>
            <a:r>
              <a:rPr lang="ru-RU" dirty="0" err="1"/>
              <a:t>забезпечує</a:t>
            </a:r>
            <a:r>
              <a:rPr lang="ru-RU" dirty="0"/>
              <a:t> </a:t>
            </a:r>
            <a:r>
              <a:rPr lang="ru-RU" dirty="0" err="1"/>
              <a:t>фармакологічну</a:t>
            </a:r>
            <a:r>
              <a:rPr lang="ru-RU" dirty="0"/>
              <a:t>  </a:t>
            </a:r>
            <a:r>
              <a:rPr lang="ru-RU" dirty="0" err="1"/>
              <a:t>дію</a:t>
            </a:r>
            <a:r>
              <a:rPr lang="ru-RU" dirty="0"/>
              <a:t> і є </a:t>
            </a:r>
            <a:r>
              <a:rPr lang="ru-RU" dirty="0" err="1"/>
              <a:t>невід’ємною</a:t>
            </a:r>
            <a:r>
              <a:rPr lang="ru-RU" dirty="0"/>
              <a:t> </a:t>
            </a:r>
            <a:r>
              <a:rPr lang="ru-RU" dirty="0" err="1"/>
              <a:t>частиною</a:t>
            </a:r>
            <a:r>
              <a:rPr lang="ru-RU" dirty="0"/>
              <a:t> комплексного </a:t>
            </a:r>
            <a:r>
              <a:rPr lang="ru-RU" dirty="0" err="1"/>
              <a:t>лікування</a:t>
            </a:r>
            <a:r>
              <a:rPr lang="ru-RU" dirty="0"/>
              <a:t> з приводу </a:t>
            </a:r>
            <a:r>
              <a:rPr lang="ru-RU" dirty="0" err="1"/>
              <a:t>різних</a:t>
            </a:r>
            <a:r>
              <a:rPr lang="ru-RU" dirty="0"/>
              <a:t> </a:t>
            </a:r>
            <a:r>
              <a:rPr lang="ru-RU" dirty="0" err="1"/>
              <a:t>захворювань</a:t>
            </a:r>
            <a:r>
              <a:rPr lang="ru-RU" dirty="0"/>
              <a:t> у </a:t>
            </a:r>
            <a:r>
              <a:rPr lang="ru-RU" dirty="0" err="1"/>
              <a:t>лікувально</a:t>
            </a:r>
            <a:r>
              <a:rPr lang="ru-RU" dirty="0"/>
              <a:t>—</a:t>
            </a:r>
            <a:r>
              <a:rPr lang="ru-RU" dirty="0" err="1"/>
              <a:t>профілактичних</a:t>
            </a:r>
            <a:r>
              <a:rPr lang="ru-RU" dirty="0"/>
              <a:t> закладах та </a:t>
            </a:r>
            <a:r>
              <a:rPr lang="ru-RU" dirty="0" err="1"/>
              <a:t>установах</a:t>
            </a:r>
            <a:r>
              <a:rPr lang="ru-RU" dirty="0"/>
              <a:t>.</a:t>
            </a:r>
          </a:p>
          <a:p>
            <a:pPr marL="0" indent="0" algn="just">
              <a:buNone/>
            </a:pPr>
            <a:r>
              <a:rPr lang="ru-RU" dirty="0" smtClean="0"/>
              <a:t>Таким </a:t>
            </a:r>
            <a:r>
              <a:rPr lang="ru-RU" dirty="0"/>
              <a:t>чином, </a:t>
            </a:r>
            <a:r>
              <a:rPr lang="ru-RU" dirty="0" err="1"/>
              <a:t>раціональне</a:t>
            </a:r>
            <a:r>
              <a:rPr lang="ru-RU" dirty="0"/>
              <a:t> </a:t>
            </a:r>
            <a:r>
              <a:rPr lang="ru-RU" dirty="0" err="1"/>
              <a:t>харчування</a:t>
            </a:r>
            <a:r>
              <a:rPr lang="ru-RU" dirty="0"/>
              <a:t> </a:t>
            </a:r>
            <a:r>
              <a:rPr lang="ru-RU" dirty="0" err="1"/>
              <a:t>являє</a:t>
            </a:r>
            <a:r>
              <a:rPr lang="ru-RU" dirty="0"/>
              <a:t> собою </a:t>
            </a:r>
            <a:r>
              <a:rPr lang="ru-RU" dirty="0" err="1"/>
              <a:t>харчування</a:t>
            </a:r>
            <a:r>
              <a:rPr lang="ru-RU" dirty="0"/>
              <a:t>, яке </a:t>
            </a:r>
            <a:r>
              <a:rPr lang="ru-RU" dirty="0" err="1"/>
              <a:t>забезпечує</a:t>
            </a:r>
            <a:r>
              <a:rPr lang="ru-RU" dirty="0"/>
              <a:t> пост</a:t>
            </a:r>
            <a:r>
              <a:rPr lang="en-US" dirty="0" err="1"/>
              <a:t>i</a:t>
            </a:r>
            <a:r>
              <a:rPr lang="ru-RU" dirty="0" err="1"/>
              <a:t>йн</a:t>
            </a:r>
            <a:r>
              <a:rPr lang="en-US" dirty="0" err="1"/>
              <a:t>i</a:t>
            </a:r>
            <a:r>
              <a:rPr lang="ru-RU" dirty="0" err="1"/>
              <a:t>сть</a:t>
            </a:r>
            <a:r>
              <a:rPr lang="ru-RU" dirty="0"/>
              <a:t> </a:t>
            </a:r>
            <a:r>
              <a:rPr lang="ru-RU" dirty="0" err="1"/>
              <a:t>внутр</a:t>
            </a:r>
            <a:r>
              <a:rPr lang="en-US" dirty="0" err="1"/>
              <a:t>i</a:t>
            </a:r>
            <a:r>
              <a:rPr lang="ru-RU" dirty="0" err="1"/>
              <a:t>шнього</a:t>
            </a:r>
            <a:r>
              <a:rPr lang="ru-RU" dirty="0"/>
              <a:t> </a:t>
            </a:r>
            <a:r>
              <a:rPr lang="ru-RU" dirty="0" err="1"/>
              <a:t>середовища</a:t>
            </a:r>
            <a:r>
              <a:rPr lang="ru-RU" dirty="0"/>
              <a:t> орган</a:t>
            </a:r>
            <a:r>
              <a:rPr lang="en-US" dirty="0" err="1"/>
              <a:t>i</a:t>
            </a:r>
            <a:r>
              <a:rPr lang="ru-RU" dirty="0" err="1"/>
              <a:t>зму</a:t>
            </a:r>
            <a:r>
              <a:rPr lang="ru-RU" dirty="0"/>
              <a:t> (гомеостаз) </a:t>
            </a:r>
            <a:r>
              <a:rPr lang="en-US" dirty="0" err="1"/>
              <a:t>i</a:t>
            </a:r>
            <a:r>
              <a:rPr lang="en-US" dirty="0"/>
              <a:t> </a:t>
            </a:r>
            <a:r>
              <a:rPr lang="ru-RU" dirty="0"/>
              <a:t>п</a:t>
            </a:r>
            <a:r>
              <a:rPr lang="en-US" dirty="0" err="1"/>
              <a:t>i</a:t>
            </a:r>
            <a:r>
              <a:rPr lang="ru-RU" dirty="0" err="1"/>
              <a:t>дтримує</a:t>
            </a:r>
            <a:r>
              <a:rPr lang="ru-RU" dirty="0"/>
              <a:t> </a:t>
            </a:r>
            <a:r>
              <a:rPr lang="ru-RU" dirty="0" err="1"/>
              <a:t>його</a:t>
            </a:r>
            <a:r>
              <a:rPr lang="ru-RU" dirty="0"/>
              <a:t> </a:t>
            </a:r>
            <a:r>
              <a:rPr lang="ru-RU" dirty="0" err="1"/>
              <a:t>основн</a:t>
            </a:r>
            <a:r>
              <a:rPr lang="en-US" dirty="0" err="1"/>
              <a:t>i</a:t>
            </a:r>
            <a:r>
              <a:rPr lang="en-US" dirty="0"/>
              <a:t> </a:t>
            </a:r>
            <a:r>
              <a:rPr lang="ru-RU" dirty="0" err="1"/>
              <a:t>життєво</a:t>
            </a:r>
            <a:r>
              <a:rPr lang="ru-RU" dirty="0"/>
              <a:t>—</a:t>
            </a:r>
            <a:r>
              <a:rPr lang="ru-RU" dirty="0" err="1"/>
              <a:t>важлив</a:t>
            </a:r>
            <a:r>
              <a:rPr lang="en-US" dirty="0" err="1"/>
              <a:t>i</a:t>
            </a:r>
            <a:r>
              <a:rPr lang="en-US" dirty="0"/>
              <a:t> </a:t>
            </a:r>
            <a:r>
              <a:rPr lang="ru-RU" dirty="0" err="1"/>
              <a:t>функц</a:t>
            </a:r>
            <a:r>
              <a:rPr lang="en-US" dirty="0" err="1"/>
              <a:t>i</a:t>
            </a:r>
            <a:r>
              <a:rPr lang="ru-RU" dirty="0"/>
              <a:t>ї (р</a:t>
            </a:r>
            <a:r>
              <a:rPr lang="en-US" dirty="0" err="1"/>
              <a:t>i</a:t>
            </a:r>
            <a:r>
              <a:rPr lang="ru-RU" dirty="0" err="1"/>
              <a:t>ст</a:t>
            </a:r>
            <a:r>
              <a:rPr lang="ru-RU" dirty="0"/>
              <a:t>, </a:t>
            </a:r>
            <a:r>
              <a:rPr lang="ru-RU" dirty="0" err="1"/>
              <a:t>розвиток</a:t>
            </a:r>
            <a:r>
              <a:rPr lang="ru-RU" dirty="0"/>
              <a:t>, д</a:t>
            </a:r>
            <a:r>
              <a:rPr lang="en-US" dirty="0" err="1"/>
              <a:t>i</a:t>
            </a:r>
            <a:r>
              <a:rPr lang="ru-RU" dirty="0" err="1"/>
              <a:t>яльн</a:t>
            </a:r>
            <a:r>
              <a:rPr lang="en-US" dirty="0" err="1"/>
              <a:t>i</a:t>
            </a:r>
            <a:r>
              <a:rPr lang="ru-RU" dirty="0" err="1"/>
              <a:t>сть</a:t>
            </a:r>
            <a:r>
              <a:rPr lang="ru-RU" dirty="0"/>
              <a:t> р</a:t>
            </a:r>
            <a:r>
              <a:rPr lang="en-US" dirty="0" err="1"/>
              <a:t>i</a:t>
            </a:r>
            <a:r>
              <a:rPr lang="ru-RU" dirty="0" err="1"/>
              <a:t>зних</a:t>
            </a:r>
            <a:r>
              <a:rPr lang="ru-RU" dirty="0"/>
              <a:t> орган</a:t>
            </a:r>
            <a:r>
              <a:rPr lang="en-US" dirty="0" err="1"/>
              <a:t>i</a:t>
            </a:r>
            <a:r>
              <a:rPr lang="ru-RU" dirty="0"/>
              <a:t>в </a:t>
            </a:r>
            <a:r>
              <a:rPr lang="en-US" dirty="0" err="1"/>
              <a:t>i</a:t>
            </a:r>
            <a:r>
              <a:rPr lang="en-US" dirty="0"/>
              <a:t> </a:t>
            </a:r>
            <a:r>
              <a:rPr lang="ru-RU" dirty="0"/>
              <a:t>систем) на </a:t>
            </a:r>
            <a:r>
              <a:rPr lang="ru-RU" dirty="0" err="1"/>
              <a:t>високому</a:t>
            </a:r>
            <a:r>
              <a:rPr lang="ru-RU" dirty="0"/>
              <a:t> р</a:t>
            </a:r>
            <a:r>
              <a:rPr lang="en-US" dirty="0" err="1"/>
              <a:t>i</a:t>
            </a:r>
            <a:r>
              <a:rPr lang="ru-RU" dirty="0" err="1"/>
              <a:t>вн</a:t>
            </a:r>
            <a:r>
              <a:rPr lang="en-US" dirty="0" err="1"/>
              <a:t>i</a:t>
            </a:r>
            <a:r>
              <a:rPr lang="en-US" dirty="0"/>
              <a:t> </a:t>
            </a:r>
            <a:r>
              <a:rPr lang="ru-RU" dirty="0"/>
              <a:t>в </a:t>
            </a:r>
            <a:r>
              <a:rPr lang="ru-RU" dirty="0" err="1"/>
              <a:t>умовах</a:t>
            </a:r>
            <a:r>
              <a:rPr lang="ru-RU" dirty="0"/>
              <a:t> </a:t>
            </a:r>
            <a:r>
              <a:rPr lang="ru-RU" dirty="0" err="1"/>
              <a:t>впливу</a:t>
            </a:r>
            <a:r>
              <a:rPr lang="ru-RU" dirty="0"/>
              <a:t> </a:t>
            </a:r>
            <a:r>
              <a:rPr lang="ru-RU" dirty="0" err="1"/>
              <a:t>різноманітних</a:t>
            </a:r>
            <a:r>
              <a:rPr lang="ru-RU" dirty="0"/>
              <a:t> </a:t>
            </a:r>
            <a:r>
              <a:rPr lang="ru-RU" dirty="0" err="1"/>
              <a:t>чинників</a:t>
            </a:r>
            <a:r>
              <a:rPr lang="ru-RU" dirty="0"/>
              <a:t> </a:t>
            </a:r>
            <a:r>
              <a:rPr lang="ru-RU" dirty="0" err="1"/>
              <a:t>навколишнього</a:t>
            </a:r>
            <a:r>
              <a:rPr lang="ru-RU" dirty="0"/>
              <a:t> </a:t>
            </a:r>
            <a:r>
              <a:rPr lang="ru-RU" dirty="0" err="1"/>
              <a:t>середовища</a:t>
            </a:r>
            <a:r>
              <a:rPr lang="ru-RU" dirty="0"/>
              <a:t>.</a:t>
            </a:r>
          </a:p>
        </p:txBody>
      </p:sp>
    </p:spTree>
    <p:extLst>
      <p:ext uri="{BB962C8B-B14F-4D97-AF65-F5344CB8AC3E}">
        <p14:creationId xmlns:p14="http://schemas.microsoft.com/office/powerpoint/2010/main" val="986716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33856" y="658368"/>
            <a:ext cx="10155936" cy="5657088"/>
          </a:xfrm>
        </p:spPr>
        <p:txBody>
          <a:bodyPr>
            <a:normAutofit fontScale="92500" lnSpcReduction="20000"/>
          </a:bodyPr>
          <a:lstStyle/>
          <a:p>
            <a:pPr marL="0" indent="0">
              <a:buNone/>
            </a:pPr>
            <a:endParaRPr lang="ru-RU" dirty="0" smtClean="0"/>
          </a:p>
          <a:p>
            <a:pPr marL="0" indent="0">
              <a:buNone/>
            </a:pPr>
            <a:r>
              <a:rPr lang="ru-RU" b="1" i="1" dirty="0">
                <a:solidFill>
                  <a:srgbClr val="92D050"/>
                </a:solidFill>
              </a:rPr>
              <a:t> </a:t>
            </a:r>
            <a:r>
              <a:rPr lang="ru-RU" b="1" i="1" dirty="0" smtClean="0">
                <a:solidFill>
                  <a:srgbClr val="92D050"/>
                </a:solidFill>
              </a:rPr>
              <a:t>                         </a:t>
            </a:r>
            <a:r>
              <a:rPr lang="ru-RU" b="1" i="1" dirty="0" err="1" smtClean="0">
                <a:solidFill>
                  <a:srgbClr val="92D050"/>
                </a:solidFill>
              </a:rPr>
              <a:t>Гігієнічні</a:t>
            </a:r>
            <a:r>
              <a:rPr lang="ru-RU" b="1" i="1" dirty="0" smtClean="0">
                <a:solidFill>
                  <a:srgbClr val="92D050"/>
                </a:solidFill>
              </a:rPr>
              <a:t> </a:t>
            </a:r>
            <a:r>
              <a:rPr lang="ru-RU" b="1" i="1" dirty="0" err="1">
                <a:solidFill>
                  <a:srgbClr val="92D050"/>
                </a:solidFill>
              </a:rPr>
              <a:t>принципи</a:t>
            </a:r>
            <a:r>
              <a:rPr lang="ru-RU" b="1" i="1" dirty="0">
                <a:solidFill>
                  <a:srgbClr val="92D050"/>
                </a:solidFill>
              </a:rPr>
              <a:t> </a:t>
            </a:r>
            <a:r>
              <a:rPr lang="ru-RU" b="1" i="1" dirty="0" err="1">
                <a:solidFill>
                  <a:srgbClr val="92D050"/>
                </a:solidFill>
              </a:rPr>
              <a:t>раціонального</a:t>
            </a:r>
            <a:r>
              <a:rPr lang="ru-RU" b="1" i="1" dirty="0">
                <a:solidFill>
                  <a:srgbClr val="92D050"/>
                </a:solidFill>
              </a:rPr>
              <a:t> </a:t>
            </a:r>
            <a:r>
              <a:rPr lang="ru-RU" b="1" i="1" dirty="0" err="1">
                <a:solidFill>
                  <a:srgbClr val="92D050"/>
                </a:solidFill>
              </a:rPr>
              <a:t>харчування</a:t>
            </a:r>
            <a:r>
              <a:rPr lang="ru-RU" b="1" i="1" dirty="0">
                <a:solidFill>
                  <a:srgbClr val="92D050"/>
                </a:solidFill>
              </a:rPr>
              <a:t>:</a:t>
            </a:r>
          </a:p>
          <a:p>
            <a:pPr marL="0" indent="0">
              <a:buNone/>
            </a:pPr>
            <a:r>
              <a:rPr lang="ru-RU" dirty="0" smtClean="0"/>
              <a:t>1</a:t>
            </a:r>
            <a:r>
              <a:rPr lang="ru-RU" dirty="0"/>
              <a:t>) </a:t>
            </a:r>
            <a:r>
              <a:rPr lang="ru-RU" dirty="0" err="1"/>
              <a:t>енергетична</a:t>
            </a:r>
            <a:r>
              <a:rPr lang="ru-RU" dirty="0"/>
              <a:t> ц</a:t>
            </a:r>
            <a:r>
              <a:rPr lang="en-US" dirty="0" err="1"/>
              <a:t>i</a:t>
            </a:r>
            <a:r>
              <a:rPr lang="ru-RU" dirty="0" err="1"/>
              <a:t>нн</a:t>
            </a:r>
            <a:r>
              <a:rPr lang="en-US" dirty="0" err="1"/>
              <a:t>i</a:t>
            </a:r>
            <a:r>
              <a:rPr lang="ru-RU" dirty="0" err="1"/>
              <a:t>сть</a:t>
            </a:r>
            <a:r>
              <a:rPr lang="ru-RU" dirty="0"/>
              <a:t> </a:t>
            </a:r>
            <a:r>
              <a:rPr lang="ru-RU" dirty="0" err="1"/>
              <a:t>харчового</a:t>
            </a:r>
            <a:r>
              <a:rPr lang="ru-RU" dirty="0"/>
              <a:t> </a:t>
            </a:r>
            <a:r>
              <a:rPr lang="ru-RU" dirty="0" err="1"/>
              <a:t>рац</a:t>
            </a:r>
            <a:r>
              <a:rPr lang="en-US" dirty="0" err="1"/>
              <a:t>i</a:t>
            </a:r>
            <a:r>
              <a:rPr lang="ru-RU" dirty="0" err="1"/>
              <a:t>ону</a:t>
            </a:r>
            <a:r>
              <a:rPr lang="ru-RU" dirty="0"/>
              <a:t> повинна в</a:t>
            </a:r>
            <a:r>
              <a:rPr lang="en-US" dirty="0" err="1"/>
              <a:t>i</a:t>
            </a:r>
            <a:r>
              <a:rPr lang="ru-RU" dirty="0" err="1"/>
              <a:t>дпов</a:t>
            </a:r>
            <a:r>
              <a:rPr lang="en-US" dirty="0" err="1"/>
              <a:t>i</a:t>
            </a:r>
            <a:r>
              <a:rPr lang="ru-RU" dirty="0" err="1"/>
              <a:t>дати</a:t>
            </a:r>
            <a:r>
              <a:rPr lang="ru-RU" dirty="0"/>
              <a:t> величин</a:t>
            </a:r>
            <a:r>
              <a:rPr lang="en-US" dirty="0" err="1"/>
              <a:t>i</a:t>
            </a:r>
            <a:r>
              <a:rPr lang="en-US" dirty="0"/>
              <a:t> </a:t>
            </a:r>
            <a:r>
              <a:rPr lang="ru-RU" dirty="0" err="1"/>
              <a:t>добових</a:t>
            </a:r>
            <a:r>
              <a:rPr lang="ru-RU" dirty="0"/>
              <a:t> </a:t>
            </a:r>
            <a:r>
              <a:rPr lang="ru-RU" dirty="0" err="1"/>
              <a:t>енерговитрат</a:t>
            </a:r>
            <a:r>
              <a:rPr lang="ru-RU" dirty="0"/>
              <a:t> </a:t>
            </a:r>
            <a:r>
              <a:rPr lang="ru-RU" dirty="0" err="1"/>
              <a:t>людини</a:t>
            </a:r>
            <a:r>
              <a:rPr lang="ru-RU" dirty="0"/>
              <a:t> (у д</a:t>
            </a:r>
            <a:r>
              <a:rPr lang="en-US" dirty="0" err="1"/>
              <a:t>i</a:t>
            </a:r>
            <a:r>
              <a:rPr lang="ru-RU" dirty="0" err="1"/>
              <a:t>тей</a:t>
            </a:r>
            <a:r>
              <a:rPr lang="ru-RU" dirty="0"/>
              <a:t> </a:t>
            </a:r>
            <a:r>
              <a:rPr lang="ru-RU" dirty="0" err="1"/>
              <a:t>енергетичну</a:t>
            </a:r>
            <a:r>
              <a:rPr lang="ru-RU" dirty="0"/>
              <a:t> </a:t>
            </a:r>
            <a:r>
              <a:rPr lang="ru-RU" dirty="0" err="1"/>
              <a:t>цінність</a:t>
            </a:r>
            <a:r>
              <a:rPr lang="ru-RU" dirty="0"/>
              <a:t> </a:t>
            </a:r>
            <a:r>
              <a:rPr lang="ru-RU" dirty="0" err="1"/>
              <a:t>слід</a:t>
            </a:r>
            <a:r>
              <a:rPr lang="ru-RU" dirty="0"/>
              <a:t> </a:t>
            </a:r>
            <a:r>
              <a:rPr lang="ru-RU" dirty="0" err="1"/>
              <a:t>збільшити</a:t>
            </a:r>
            <a:r>
              <a:rPr lang="ru-RU" dirty="0"/>
              <a:t> на 10—15%), </a:t>
            </a:r>
            <a:r>
              <a:rPr lang="ru-RU" dirty="0" err="1"/>
              <a:t>тобто</a:t>
            </a:r>
            <a:r>
              <a:rPr lang="ru-RU" dirty="0"/>
              <a:t> </a:t>
            </a:r>
            <a:r>
              <a:rPr lang="ru-RU" dirty="0" err="1"/>
              <a:t>харчування</a:t>
            </a:r>
            <a:r>
              <a:rPr lang="ru-RU" dirty="0"/>
              <a:t> повинно бути </a:t>
            </a:r>
            <a:r>
              <a:rPr lang="ru-RU" dirty="0" err="1"/>
              <a:t>адекватним</a:t>
            </a:r>
            <a:r>
              <a:rPr lang="ru-RU" dirty="0"/>
              <a:t>;</a:t>
            </a:r>
          </a:p>
          <a:p>
            <a:pPr marL="0" indent="0">
              <a:buNone/>
            </a:pPr>
            <a:r>
              <a:rPr lang="ru-RU" dirty="0" smtClean="0"/>
              <a:t>2</a:t>
            </a:r>
            <a:r>
              <a:rPr lang="ru-RU" dirty="0"/>
              <a:t>) </a:t>
            </a:r>
            <a:r>
              <a:rPr lang="ru-RU" dirty="0" err="1"/>
              <a:t>харчовий</a:t>
            </a:r>
            <a:r>
              <a:rPr lang="ru-RU" dirty="0"/>
              <a:t> </a:t>
            </a:r>
            <a:r>
              <a:rPr lang="ru-RU" dirty="0" err="1"/>
              <a:t>рац</a:t>
            </a:r>
            <a:r>
              <a:rPr lang="en-US" dirty="0" err="1"/>
              <a:t>i</a:t>
            </a:r>
            <a:r>
              <a:rPr lang="ru-RU" dirty="0"/>
              <a:t>он повинен </a:t>
            </a:r>
            <a:r>
              <a:rPr lang="ru-RU" dirty="0" err="1"/>
              <a:t>вм</a:t>
            </a:r>
            <a:r>
              <a:rPr lang="en-US" dirty="0" err="1"/>
              <a:t>i</a:t>
            </a:r>
            <a:r>
              <a:rPr lang="ru-RU" dirty="0" err="1"/>
              <a:t>щувати</a:t>
            </a:r>
            <a:r>
              <a:rPr lang="ru-RU" dirty="0"/>
              <a:t> </a:t>
            </a:r>
            <a:r>
              <a:rPr lang="ru-RU" dirty="0" err="1"/>
              <a:t>вс</a:t>
            </a:r>
            <a:r>
              <a:rPr lang="en-US" dirty="0" err="1"/>
              <a:t>i</a:t>
            </a:r>
            <a:r>
              <a:rPr lang="en-US" dirty="0"/>
              <a:t> </a:t>
            </a:r>
            <a:r>
              <a:rPr lang="ru-RU" dirty="0" err="1"/>
              <a:t>необх</a:t>
            </a:r>
            <a:r>
              <a:rPr lang="en-US" dirty="0" err="1"/>
              <a:t>i</a:t>
            </a:r>
            <a:r>
              <a:rPr lang="ru-RU" dirty="0" err="1"/>
              <a:t>дн</a:t>
            </a:r>
            <a:r>
              <a:rPr lang="en-US" dirty="0" err="1"/>
              <a:t>i</a:t>
            </a:r>
            <a:r>
              <a:rPr lang="en-US" dirty="0"/>
              <a:t> </a:t>
            </a:r>
            <a:r>
              <a:rPr lang="ru-RU" dirty="0" err="1"/>
              <a:t>харчов</a:t>
            </a:r>
            <a:r>
              <a:rPr lang="en-US" dirty="0" err="1"/>
              <a:t>i</a:t>
            </a:r>
            <a:r>
              <a:rPr lang="en-US" dirty="0"/>
              <a:t> </a:t>
            </a:r>
            <a:r>
              <a:rPr lang="ru-RU" dirty="0" err="1"/>
              <a:t>речовини</a:t>
            </a:r>
            <a:r>
              <a:rPr lang="ru-RU" dirty="0"/>
              <a:t> у в</a:t>
            </a:r>
            <a:r>
              <a:rPr lang="en-US" dirty="0" err="1"/>
              <a:t>i</a:t>
            </a:r>
            <a:r>
              <a:rPr lang="ru-RU" dirty="0" err="1"/>
              <a:t>дпов</a:t>
            </a:r>
            <a:r>
              <a:rPr lang="en-US" dirty="0" err="1"/>
              <a:t>i</a:t>
            </a:r>
            <a:r>
              <a:rPr lang="ru-RU" dirty="0" err="1"/>
              <a:t>дних</a:t>
            </a:r>
            <a:r>
              <a:rPr lang="ru-RU" dirty="0"/>
              <a:t> к</a:t>
            </a:r>
            <a:r>
              <a:rPr lang="en-US" dirty="0" err="1"/>
              <a:t>i</a:t>
            </a:r>
            <a:r>
              <a:rPr lang="ru-RU" dirty="0" err="1"/>
              <a:t>лькостях</a:t>
            </a:r>
            <a:r>
              <a:rPr lang="ru-RU" dirty="0"/>
              <a:t> та у в</a:t>
            </a:r>
            <a:r>
              <a:rPr lang="en-US" dirty="0" err="1"/>
              <a:t>i</a:t>
            </a:r>
            <a:r>
              <a:rPr lang="ru-RU" dirty="0" err="1"/>
              <a:t>дпов</a:t>
            </a:r>
            <a:r>
              <a:rPr lang="en-US" dirty="0" err="1"/>
              <a:t>i</a:t>
            </a:r>
            <a:r>
              <a:rPr lang="ru-RU" dirty="0" err="1"/>
              <a:t>дних</a:t>
            </a:r>
            <a:r>
              <a:rPr lang="ru-RU" dirty="0"/>
              <a:t> </a:t>
            </a:r>
            <a:r>
              <a:rPr lang="ru-RU" dirty="0" err="1"/>
              <a:t>сп</a:t>
            </a:r>
            <a:r>
              <a:rPr lang="en-US" dirty="0" err="1"/>
              <a:t>i</a:t>
            </a:r>
            <a:r>
              <a:rPr lang="ru-RU" dirty="0" err="1"/>
              <a:t>вв</a:t>
            </a:r>
            <a:r>
              <a:rPr lang="en-US" dirty="0" err="1"/>
              <a:t>i</a:t>
            </a:r>
            <a:r>
              <a:rPr lang="ru-RU" dirty="0" err="1"/>
              <a:t>дношеннях</a:t>
            </a:r>
            <a:r>
              <a:rPr lang="ru-RU" dirty="0"/>
              <a:t>, </a:t>
            </a:r>
            <a:r>
              <a:rPr lang="ru-RU" dirty="0" err="1"/>
              <a:t>харчування</a:t>
            </a:r>
            <a:r>
              <a:rPr lang="ru-RU" dirty="0"/>
              <a:t> повинно бути </a:t>
            </a:r>
            <a:r>
              <a:rPr lang="ru-RU" dirty="0" err="1"/>
              <a:t>збалансованим</a:t>
            </a:r>
            <a:r>
              <a:rPr lang="ru-RU" dirty="0"/>
              <a:t>;</a:t>
            </a:r>
          </a:p>
          <a:p>
            <a:pPr marL="0" indent="0">
              <a:buNone/>
            </a:pPr>
            <a:r>
              <a:rPr lang="ru-RU" dirty="0" smtClean="0"/>
              <a:t>3</a:t>
            </a:r>
            <a:r>
              <a:rPr lang="ru-RU" dirty="0"/>
              <a:t>) </a:t>
            </a:r>
            <a:r>
              <a:rPr lang="ru-RU" dirty="0" err="1"/>
              <a:t>слід</a:t>
            </a:r>
            <a:r>
              <a:rPr lang="ru-RU" dirty="0"/>
              <a:t> </a:t>
            </a:r>
            <a:r>
              <a:rPr lang="ru-RU" dirty="0" err="1"/>
              <a:t>дотримуватися</a:t>
            </a:r>
            <a:r>
              <a:rPr lang="ru-RU" dirty="0"/>
              <a:t> правильного режиму </a:t>
            </a:r>
            <a:r>
              <a:rPr lang="ru-RU" dirty="0" err="1"/>
              <a:t>харчування</a:t>
            </a:r>
            <a:r>
              <a:rPr lang="ru-RU" dirty="0"/>
              <a:t> (час і </a:t>
            </a:r>
            <a:r>
              <a:rPr lang="ru-RU" dirty="0" err="1"/>
              <a:t>тривал</a:t>
            </a:r>
            <a:r>
              <a:rPr lang="en-US" dirty="0" err="1"/>
              <a:t>i</a:t>
            </a:r>
            <a:r>
              <a:rPr lang="ru-RU" dirty="0" err="1"/>
              <a:t>сть</a:t>
            </a:r>
            <a:r>
              <a:rPr lang="ru-RU" dirty="0"/>
              <a:t> </a:t>
            </a:r>
            <a:r>
              <a:rPr lang="ru-RU" dirty="0" err="1"/>
              <a:t>прийомів</a:t>
            </a:r>
            <a:r>
              <a:rPr lang="ru-RU" dirty="0"/>
              <a:t> </a:t>
            </a:r>
            <a:r>
              <a:rPr lang="ru-RU" dirty="0" err="1"/>
              <a:t>їж</a:t>
            </a:r>
            <a:r>
              <a:rPr lang="en-US" dirty="0" err="1"/>
              <a:t>i</a:t>
            </a:r>
            <a:r>
              <a:rPr lang="en-US" dirty="0"/>
              <a:t>, </a:t>
            </a:r>
            <a:r>
              <a:rPr lang="ru-RU" dirty="0" err="1"/>
              <a:t>кратн</a:t>
            </a:r>
            <a:r>
              <a:rPr lang="en-US" dirty="0" err="1"/>
              <a:t>i</a:t>
            </a:r>
            <a:r>
              <a:rPr lang="ru-RU" dirty="0" err="1"/>
              <a:t>сть</a:t>
            </a:r>
            <a:r>
              <a:rPr lang="ru-RU" dirty="0"/>
              <a:t> </a:t>
            </a:r>
            <a:r>
              <a:rPr lang="en-US" dirty="0" err="1"/>
              <a:t>i</a:t>
            </a:r>
            <a:r>
              <a:rPr lang="en-US" dirty="0"/>
              <a:t> </a:t>
            </a:r>
            <a:r>
              <a:rPr lang="en-US" dirty="0" err="1"/>
              <a:t>i</a:t>
            </a:r>
            <a:r>
              <a:rPr lang="ru-RU" dirty="0" err="1"/>
              <a:t>нтервали</a:t>
            </a:r>
            <a:r>
              <a:rPr lang="ru-RU" dirty="0"/>
              <a:t> м</a:t>
            </a:r>
            <a:r>
              <a:rPr lang="en-US" dirty="0" err="1"/>
              <a:t>i</a:t>
            </a:r>
            <a:r>
              <a:rPr lang="ru-RU" dirty="0"/>
              <a:t>ж ними, </a:t>
            </a:r>
            <a:r>
              <a:rPr lang="ru-RU" dirty="0" err="1"/>
              <a:t>чергов</a:t>
            </a:r>
            <a:r>
              <a:rPr lang="en-US" dirty="0" err="1"/>
              <a:t>i</a:t>
            </a:r>
            <a:r>
              <a:rPr lang="ru-RU" dirty="0" err="1"/>
              <a:t>сть</a:t>
            </a:r>
            <a:r>
              <a:rPr lang="ru-RU" dirty="0"/>
              <a:t> </a:t>
            </a:r>
            <a:r>
              <a:rPr lang="ru-RU" dirty="0" err="1"/>
              <a:t>прийому</a:t>
            </a:r>
            <a:r>
              <a:rPr lang="ru-RU" dirty="0"/>
              <a:t> </a:t>
            </a:r>
            <a:r>
              <a:rPr lang="ru-RU" dirty="0" err="1"/>
              <a:t>страв</a:t>
            </a:r>
            <a:r>
              <a:rPr lang="ru-RU" dirty="0"/>
              <a:t>, </a:t>
            </a:r>
            <a:r>
              <a:rPr lang="ru-RU" dirty="0" err="1"/>
              <a:t>розпод</a:t>
            </a:r>
            <a:r>
              <a:rPr lang="en-US" dirty="0" err="1"/>
              <a:t>i</a:t>
            </a:r>
            <a:r>
              <a:rPr lang="ru-RU" dirty="0"/>
              <a:t>л </a:t>
            </a:r>
            <a:r>
              <a:rPr lang="ru-RU" dirty="0" err="1"/>
              <a:t>рац</a:t>
            </a:r>
            <a:r>
              <a:rPr lang="en-US" dirty="0" err="1"/>
              <a:t>i</a:t>
            </a:r>
            <a:r>
              <a:rPr lang="ru-RU" dirty="0" err="1"/>
              <a:t>ону</a:t>
            </a:r>
            <a:r>
              <a:rPr lang="ru-RU" dirty="0"/>
              <a:t> за </a:t>
            </a:r>
            <a:r>
              <a:rPr lang="ru-RU" dirty="0" err="1"/>
              <a:t>прийомам</a:t>
            </a:r>
            <a:r>
              <a:rPr lang="ru-RU" dirty="0"/>
              <a:t> </a:t>
            </a:r>
            <a:r>
              <a:rPr lang="ru-RU" dirty="0" err="1"/>
              <a:t>тощо</a:t>
            </a:r>
            <a:r>
              <a:rPr lang="ru-RU" dirty="0"/>
              <a:t>);</a:t>
            </a:r>
          </a:p>
          <a:p>
            <a:pPr marL="0" indent="0">
              <a:buNone/>
            </a:pPr>
            <a:r>
              <a:rPr lang="ru-RU" dirty="0" smtClean="0"/>
              <a:t>4</a:t>
            </a:r>
            <a:r>
              <a:rPr lang="ru-RU" dirty="0"/>
              <a:t>) </a:t>
            </a:r>
            <a:r>
              <a:rPr lang="ru-RU" dirty="0" err="1"/>
              <a:t>їжа</a:t>
            </a:r>
            <a:r>
              <a:rPr lang="ru-RU" dirty="0"/>
              <a:t> повинна </a:t>
            </a:r>
            <a:r>
              <a:rPr lang="ru-RU" dirty="0" err="1"/>
              <a:t>готуватися</a:t>
            </a:r>
            <a:r>
              <a:rPr lang="ru-RU" dirty="0"/>
              <a:t> з , </a:t>
            </a:r>
            <a:r>
              <a:rPr lang="ru-RU" dirty="0" err="1"/>
              <a:t>доброяк</a:t>
            </a:r>
            <a:r>
              <a:rPr lang="en-US" dirty="0" err="1"/>
              <a:t>i</a:t>
            </a:r>
            <a:r>
              <a:rPr lang="ru-RU" dirty="0" err="1"/>
              <a:t>сних</a:t>
            </a:r>
            <a:r>
              <a:rPr lang="ru-RU" dirty="0"/>
              <a:t>, </a:t>
            </a:r>
            <a:r>
              <a:rPr lang="ru-RU" dirty="0" err="1"/>
              <a:t>св</a:t>
            </a:r>
            <a:r>
              <a:rPr lang="en-US" dirty="0" err="1"/>
              <a:t>i</a:t>
            </a:r>
            <a:r>
              <a:rPr lang="ru-RU" dirty="0" err="1"/>
              <a:t>жих</a:t>
            </a:r>
            <a:r>
              <a:rPr lang="ru-RU" dirty="0"/>
              <a:t> та р</a:t>
            </a:r>
            <a:r>
              <a:rPr lang="en-US" dirty="0" err="1"/>
              <a:t>i</a:t>
            </a:r>
            <a:r>
              <a:rPr lang="ru-RU" dirty="0" err="1"/>
              <a:t>зноман</a:t>
            </a:r>
            <a:r>
              <a:rPr lang="en-US" dirty="0" err="1"/>
              <a:t>i</a:t>
            </a:r>
            <a:r>
              <a:rPr lang="ru-RU" dirty="0" err="1"/>
              <a:t>тних</a:t>
            </a:r>
            <a:r>
              <a:rPr lang="ru-RU" dirty="0"/>
              <a:t> продукт</a:t>
            </a:r>
            <a:r>
              <a:rPr lang="en-US" dirty="0" err="1"/>
              <a:t>i</a:t>
            </a:r>
            <a:r>
              <a:rPr lang="ru-RU" dirty="0"/>
              <a:t>в;</a:t>
            </a:r>
          </a:p>
          <a:p>
            <a:pPr marL="0" indent="0">
              <a:buNone/>
            </a:pPr>
            <a:r>
              <a:rPr lang="ru-RU" dirty="0" smtClean="0"/>
              <a:t>5</a:t>
            </a:r>
            <a:r>
              <a:rPr lang="ru-RU" dirty="0"/>
              <a:t>) </a:t>
            </a:r>
            <a:r>
              <a:rPr lang="ru-RU" dirty="0" err="1"/>
              <a:t>їжа</a:t>
            </a:r>
            <a:r>
              <a:rPr lang="ru-RU" dirty="0"/>
              <a:t> повинна бути </a:t>
            </a:r>
            <a:r>
              <a:rPr lang="ru-RU" dirty="0" err="1"/>
              <a:t>бездоганною</a:t>
            </a:r>
            <a:r>
              <a:rPr lang="ru-RU" dirty="0"/>
              <a:t> у сан</a:t>
            </a:r>
            <a:r>
              <a:rPr lang="en-US" dirty="0" err="1"/>
              <a:t>i</a:t>
            </a:r>
            <a:r>
              <a:rPr lang="ru-RU" dirty="0" err="1"/>
              <a:t>тарно</a:t>
            </a:r>
            <a:r>
              <a:rPr lang="ru-RU" dirty="0"/>
              <a:t>—</a:t>
            </a:r>
            <a:r>
              <a:rPr lang="ru-RU" dirty="0" err="1"/>
              <a:t>еп</a:t>
            </a:r>
            <a:r>
              <a:rPr lang="en-US" dirty="0" err="1"/>
              <a:t>i</a:t>
            </a:r>
            <a:r>
              <a:rPr lang="ru-RU" dirty="0" err="1"/>
              <a:t>дем</a:t>
            </a:r>
            <a:r>
              <a:rPr lang="en-US" dirty="0" err="1"/>
              <a:t>i</a:t>
            </a:r>
            <a:r>
              <a:rPr lang="ru-RU" dirty="0" err="1"/>
              <a:t>ологічному</a:t>
            </a:r>
            <a:r>
              <a:rPr lang="ru-RU" dirty="0"/>
              <a:t> в</a:t>
            </a:r>
            <a:r>
              <a:rPr lang="en-US" dirty="0" err="1"/>
              <a:t>i</a:t>
            </a:r>
            <a:r>
              <a:rPr lang="ru-RU" dirty="0" err="1"/>
              <a:t>дношенн</a:t>
            </a:r>
            <a:r>
              <a:rPr lang="en-US" dirty="0" err="1"/>
              <a:t>i</a:t>
            </a:r>
            <a:r>
              <a:rPr lang="en-US" dirty="0"/>
              <a:t> </a:t>
            </a:r>
            <a:r>
              <a:rPr lang="ru-RU" dirty="0"/>
              <a:t>і, </a:t>
            </a:r>
            <a:r>
              <a:rPr lang="ru-RU" dirty="0" err="1"/>
              <a:t>отже</a:t>
            </a:r>
            <a:r>
              <a:rPr lang="ru-RU" dirty="0"/>
              <a:t>, не </a:t>
            </a:r>
            <a:r>
              <a:rPr lang="ru-RU" dirty="0" err="1"/>
              <a:t>вм</a:t>
            </a:r>
            <a:r>
              <a:rPr lang="en-US" dirty="0" err="1"/>
              <a:t>i</a:t>
            </a:r>
            <a:r>
              <a:rPr lang="ru-RU" dirty="0" err="1"/>
              <a:t>щувати</a:t>
            </a:r>
            <a:r>
              <a:rPr lang="ru-RU" dirty="0"/>
              <a:t> </a:t>
            </a:r>
            <a:r>
              <a:rPr lang="ru-RU" dirty="0" err="1"/>
              <a:t>патогенних</a:t>
            </a:r>
            <a:r>
              <a:rPr lang="ru-RU" dirty="0"/>
              <a:t> </a:t>
            </a:r>
            <a:r>
              <a:rPr lang="ru-RU" dirty="0" err="1"/>
              <a:t>речовин</a:t>
            </a:r>
            <a:r>
              <a:rPr lang="ru-RU" dirty="0"/>
              <a:t>;</a:t>
            </a:r>
          </a:p>
          <a:p>
            <a:pPr marL="0" indent="0">
              <a:buNone/>
            </a:pPr>
            <a:r>
              <a:rPr lang="ru-RU" dirty="0" smtClean="0"/>
              <a:t>6</a:t>
            </a:r>
            <a:r>
              <a:rPr lang="ru-RU" dirty="0"/>
              <a:t>) </a:t>
            </a:r>
            <a:r>
              <a:rPr lang="ru-RU" dirty="0" err="1"/>
              <a:t>слід</a:t>
            </a:r>
            <a:r>
              <a:rPr lang="ru-RU" dirty="0"/>
              <a:t> </a:t>
            </a:r>
            <a:r>
              <a:rPr lang="ru-RU" dirty="0" err="1"/>
              <a:t>проводити</a:t>
            </a:r>
            <a:r>
              <a:rPr lang="ru-RU" dirty="0"/>
              <a:t> </a:t>
            </a:r>
            <a:r>
              <a:rPr lang="ru-RU" dirty="0" err="1"/>
              <a:t>правильну</a:t>
            </a:r>
            <a:r>
              <a:rPr lang="ru-RU" dirty="0"/>
              <a:t> </a:t>
            </a:r>
            <a:r>
              <a:rPr lang="ru-RU" dirty="0" err="1"/>
              <a:t>кул</a:t>
            </a:r>
            <a:r>
              <a:rPr lang="en-US" dirty="0" err="1"/>
              <a:t>i</a:t>
            </a:r>
            <a:r>
              <a:rPr lang="ru-RU" dirty="0" err="1"/>
              <a:t>нарну</a:t>
            </a:r>
            <a:r>
              <a:rPr lang="ru-RU" dirty="0"/>
              <a:t> </a:t>
            </a:r>
            <a:r>
              <a:rPr lang="ru-RU" dirty="0" err="1"/>
              <a:t>обробку</a:t>
            </a:r>
            <a:r>
              <a:rPr lang="ru-RU" dirty="0"/>
              <a:t>;</a:t>
            </a:r>
          </a:p>
          <a:p>
            <a:pPr marL="0" indent="0">
              <a:buNone/>
            </a:pPr>
            <a:r>
              <a:rPr lang="ru-RU" dirty="0" smtClean="0"/>
              <a:t>7</a:t>
            </a:r>
            <a:r>
              <a:rPr lang="ru-RU" dirty="0"/>
              <a:t>) </a:t>
            </a:r>
            <a:r>
              <a:rPr lang="ru-RU" dirty="0" err="1"/>
              <a:t>слід</a:t>
            </a:r>
            <a:r>
              <a:rPr lang="ru-RU" dirty="0"/>
              <a:t> </a:t>
            </a:r>
            <a:r>
              <a:rPr lang="ru-RU" dirty="0" err="1"/>
              <a:t>забезпечити</a:t>
            </a:r>
            <a:r>
              <a:rPr lang="ru-RU" dirty="0"/>
              <a:t> </a:t>
            </a:r>
            <a:r>
              <a:rPr lang="ru-RU" dirty="0" err="1"/>
              <a:t>оптимальні</a:t>
            </a:r>
            <a:r>
              <a:rPr lang="ru-RU" dirty="0"/>
              <a:t> </a:t>
            </a:r>
            <a:r>
              <a:rPr lang="ru-RU" dirty="0" err="1"/>
              <a:t>умови</a:t>
            </a:r>
            <a:r>
              <a:rPr lang="ru-RU" dirty="0"/>
              <a:t> для </a:t>
            </a:r>
            <a:r>
              <a:rPr lang="ru-RU" dirty="0" err="1"/>
              <a:t>прийому</a:t>
            </a:r>
            <a:r>
              <a:rPr lang="ru-RU" dirty="0"/>
              <a:t> </a:t>
            </a:r>
            <a:r>
              <a:rPr lang="ru-RU" dirty="0" err="1"/>
              <a:t>їжі</a:t>
            </a:r>
            <a:r>
              <a:rPr lang="ru-RU" dirty="0"/>
              <a:t> (</a:t>
            </a:r>
            <a:r>
              <a:rPr lang="ru-RU" dirty="0" err="1"/>
              <a:t>оптимальні</a:t>
            </a:r>
            <a:r>
              <a:rPr lang="ru-RU" dirty="0"/>
              <a:t> </a:t>
            </a:r>
            <a:r>
              <a:rPr lang="ru-RU" dirty="0" err="1"/>
              <a:t>органолептичн</a:t>
            </a:r>
            <a:r>
              <a:rPr lang="en-US" dirty="0" err="1"/>
              <a:t>i</a:t>
            </a:r>
            <a:r>
              <a:rPr lang="en-US" dirty="0"/>
              <a:t> </a:t>
            </a:r>
            <a:r>
              <a:rPr lang="ru-RU" dirty="0" err="1"/>
              <a:t>властивості</a:t>
            </a:r>
            <a:r>
              <a:rPr lang="ru-RU" dirty="0"/>
              <a:t> </a:t>
            </a:r>
            <a:r>
              <a:rPr lang="ru-RU" dirty="0" err="1"/>
              <a:t>страв</a:t>
            </a:r>
            <a:r>
              <a:rPr lang="ru-RU" dirty="0"/>
              <a:t>, </a:t>
            </a:r>
            <a:r>
              <a:rPr lang="ru-RU" dirty="0" err="1"/>
              <a:t>серв</a:t>
            </a:r>
            <a:r>
              <a:rPr lang="en-US" dirty="0" err="1"/>
              <a:t>i</a:t>
            </a:r>
            <a:r>
              <a:rPr lang="ru-RU" dirty="0" err="1"/>
              <a:t>ровка</a:t>
            </a:r>
            <a:r>
              <a:rPr lang="ru-RU" dirty="0"/>
              <a:t> столу, </a:t>
            </a:r>
            <a:r>
              <a:rPr lang="en-US" dirty="0" err="1"/>
              <a:t>i</a:t>
            </a:r>
            <a:r>
              <a:rPr lang="ru-RU" dirty="0" err="1"/>
              <a:t>нтер’єр</a:t>
            </a:r>
            <a:r>
              <a:rPr lang="ru-RU" dirty="0"/>
              <a:t> </a:t>
            </a:r>
            <a:r>
              <a:rPr lang="ru-RU" dirty="0" err="1"/>
              <a:t>їдальн</a:t>
            </a:r>
            <a:r>
              <a:rPr lang="en-US" dirty="0" err="1"/>
              <a:t>i</a:t>
            </a:r>
            <a:r>
              <a:rPr lang="en-US" dirty="0"/>
              <a:t>, </a:t>
            </a:r>
            <a:r>
              <a:rPr lang="ru-RU" dirty="0"/>
              <a:t>м</a:t>
            </a:r>
            <a:r>
              <a:rPr lang="en-US" dirty="0" err="1"/>
              <a:t>i</a:t>
            </a:r>
            <a:r>
              <a:rPr lang="ru-RU" dirty="0" err="1"/>
              <a:t>крокл</a:t>
            </a:r>
            <a:r>
              <a:rPr lang="en-US" dirty="0" err="1"/>
              <a:t>i</a:t>
            </a:r>
            <a:r>
              <a:rPr lang="ru-RU" dirty="0" err="1"/>
              <a:t>матичний</a:t>
            </a:r>
            <a:r>
              <a:rPr lang="ru-RU" dirty="0"/>
              <a:t> комфорт, в</a:t>
            </a:r>
            <a:r>
              <a:rPr lang="en-US" dirty="0" err="1"/>
              <a:t>i</a:t>
            </a:r>
            <a:r>
              <a:rPr lang="ru-RU" dirty="0" err="1"/>
              <a:t>дпов</a:t>
            </a:r>
            <a:r>
              <a:rPr lang="en-US" dirty="0" err="1"/>
              <a:t>i</a:t>
            </a:r>
            <a:r>
              <a:rPr lang="ru-RU" dirty="0" err="1"/>
              <a:t>дний</a:t>
            </a:r>
            <a:r>
              <a:rPr lang="ru-RU" dirty="0"/>
              <a:t> </a:t>
            </a:r>
            <a:r>
              <a:rPr lang="ru-RU" dirty="0" err="1"/>
              <a:t>об’єм</a:t>
            </a:r>
            <a:r>
              <a:rPr lang="ru-RU" dirty="0"/>
              <a:t> </a:t>
            </a:r>
            <a:r>
              <a:rPr lang="ru-RU" dirty="0" err="1"/>
              <a:t>їж</a:t>
            </a:r>
            <a:r>
              <a:rPr lang="en-US" dirty="0" err="1"/>
              <a:t>i</a:t>
            </a:r>
            <a:r>
              <a:rPr lang="en-US" dirty="0"/>
              <a:t>, </a:t>
            </a:r>
            <a:r>
              <a:rPr lang="ru-RU" dirty="0" err="1"/>
              <a:t>що</a:t>
            </a:r>
            <a:r>
              <a:rPr lang="ru-RU" dirty="0"/>
              <a:t> </a:t>
            </a:r>
            <a:r>
              <a:rPr lang="ru-RU" dirty="0" err="1"/>
              <a:t>надає</a:t>
            </a:r>
            <a:r>
              <a:rPr lang="ru-RU" dirty="0"/>
              <a:t> </a:t>
            </a:r>
            <a:r>
              <a:rPr lang="ru-RU" dirty="0" err="1"/>
              <a:t>почуття</a:t>
            </a:r>
            <a:r>
              <a:rPr lang="ru-RU" dirty="0"/>
              <a:t> </a:t>
            </a:r>
            <a:r>
              <a:rPr lang="ru-RU" dirty="0" err="1"/>
              <a:t>насичення</a:t>
            </a:r>
            <a:r>
              <a:rPr lang="ru-RU" dirty="0"/>
              <a:t> </a:t>
            </a:r>
            <a:r>
              <a:rPr lang="ru-RU" dirty="0" err="1"/>
              <a:t>тощо</a:t>
            </a:r>
            <a:r>
              <a:rPr lang="ru-RU" dirty="0"/>
              <a:t>).</a:t>
            </a:r>
          </a:p>
        </p:txBody>
      </p:sp>
    </p:spTree>
    <p:extLst>
      <p:ext uri="{BB962C8B-B14F-4D97-AF65-F5344CB8AC3E}">
        <p14:creationId xmlns:p14="http://schemas.microsoft.com/office/powerpoint/2010/main" val="1678997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344178"/>
            <a:ext cx="12192000" cy="5632311"/>
          </a:xfrm>
          <a:prstGeom prst="rect">
            <a:avLst/>
          </a:prstGeom>
        </p:spPr>
        <p:txBody>
          <a:bodyPr wrap="square">
            <a:spAutoFit/>
          </a:bodyPr>
          <a:lstStyle/>
          <a:p>
            <a:pPr algn="ctr"/>
            <a:r>
              <a:rPr lang="ru-RU" b="1" dirty="0" smtClean="0">
                <a:effectLst/>
              </a:rPr>
              <a:t>Харчовий статус організму і методика його вивчення</a:t>
            </a:r>
            <a:endParaRPr lang="ru-RU" dirty="0" smtClean="0">
              <a:effectLst/>
            </a:endParaRPr>
          </a:p>
          <a:p>
            <a:pPr algn="just"/>
            <a:r>
              <a:rPr lang="ru-RU" dirty="0" smtClean="0">
                <a:effectLst/>
              </a:rPr>
              <a:t/>
            </a:r>
            <a:br>
              <a:rPr lang="ru-RU" dirty="0" smtClean="0">
                <a:effectLst/>
              </a:rPr>
            </a:br>
            <a:endParaRPr lang="ru-RU" dirty="0" smtClean="0">
              <a:effectLst/>
            </a:endParaRPr>
          </a:p>
          <a:p>
            <a:pPr algn="just"/>
            <a:r>
              <a:rPr lang="ru-RU" dirty="0" smtClean="0">
                <a:effectLst/>
              </a:rPr>
              <a:t>під </a:t>
            </a:r>
            <a:r>
              <a:rPr lang="ru-RU" b="1" dirty="0" smtClean="0">
                <a:effectLst/>
              </a:rPr>
              <a:t>харчовим статусом </a:t>
            </a:r>
            <a:r>
              <a:rPr lang="ru-RU" dirty="0" smtClean="0">
                <a:effectLst/>
              </a:rPr>
              <a:t>розуміють фізіологічний стан організму, обумовлене його харчуванням. Харчовий статус визначають: співвідношенням маси тіла з віком, статтю, конституцією людини, біохімічними показниками обміну речовин, наявністю ознак аліментарних і аліментарно-зумовлених розладів і захворювань.</a:t>
            </a:r>
            <a:endParaRPr lang="uk-UA" dirty="0" smtClean="0">
              <a:effectLst/>
            </a:endParaRPr>
          </a:p>
          <a:p>
            <a:pPr algn="just"/>
            <a:r>
              <a:rPr lang="ru-RU" dirty="0" smtClean="0">
                <a:effectLst/>
              </a:rPr>
              <a:t>Вивчення харчового статусу людини або організованого колективу з однаковою фізичної, емоційним навантаженням і однаковим харчуванням дозволяє об'єктивно оцінити це харчування і своєчасно виявити аліментарно-обумовлені порушення здоров'я і захворювання (енергетично-білкову, вітамінну, </a:t>
            </a:r>
            <a:r>
              <a:rPr lang="uk-UA" dirty="0" err="1" smtClean="0">
                <a:effectLst/>
              </a:rPr>
              <a:t>макро</a:t>
            </a:r>
            <a:r>
              <a:rPr lang="uk-UA" dirty="0" smtClean="0">
                <a:effectLst/>
              </a:rPr>
              <a:t>-</a:t>
            </a:r>
            <a:r>
              <a:rPr lang="ru-RU" dirty="0" smtClean="0">
                <a:effectLst/>
              </a:rPr>
              <a:t>, </a:t>
            </a:r>
            <a:r>
              <a:rPr lang="ru-RU" dirty="0" err="1" smtClean="0">
                <a:effectLst/>
              </a:rPr>
              <a:t>мікроелементну</a:t>
            </a:r>
            <a:r>
              <a:rPr lang="ru-RU" dirty="0" smtClean="0">
                <a:effectLst/>
              </a:rPr>
              <a:t> недостатність і ін.). Тому поряд з визначенням енергетичних витрат і повноцінності добового раціону оцінка харчового статусу є одним з перших і основних методів медичного контролю за харчуванням різних</a:t>
            </a:r>
            <a:r>
              <a:rPr lang="ru-RU" dirty="0" err="1" smtClean="0">
                <a:effectLst/>
              </a:rPr>
              <a:t>статево</a:t>
            </a:r>
            <a:r>
              <a:rPr lang="ru-RU" dirty="0" smtClean="0">
                <a:effectLst/>
              </a:rPr>
              <a:t>-вікова і соціально-професійних груп населення.</a:t>
            </a:r>
            <a:endParaRPr lang="uk-UA" dirty="0" smtClean="0">
              <a:effectLst/>
            </a:endParaRPr>
          </a:p>
          <a:p>
            <a:pPr algn="just"/>
            <a:r>
              <a:rPr lang="ru-RU" dirty="0" smtClean="0">
                <a:effectLst/>
              </a:rPr>
              <a:t>У класифікації харчового статусу виділяють кілька категорій:</a:t>
            </a:r>
          </a:p>
          <a:p>
            <a:pPr algn="just">
              <a:buFont typeface="+mj-lt"/>
              <a:buAutoNum type="arabicPeriod"/>
            </a:pPr>
            <a:r>
              <a:rPr lang="ru-RU" dirty="0" smtClean="0">
                <a:effectLst/>
              </a:rPr>
              <a:t>Оптимальний, при якому фізіологічний стан організму і маса тіла людини відповідають його росту, віком, статтю, тяжкості, інтенсивності та напруженості виконуваної роботи.</a:t>
            </a:r>
            <a:endParaRPr lang="uk-UA" dirty="0" smtClean="0">
              <a:effectLst/>
            </a:endParaRPr>
          </a:p>
          <a:p>
            <a:pPr algn="just">
              <a:buFont typeface="+mj-lt"/>
              <a:buAutoNum type="arabicPeriod"/>
            </a:pPr>
            <a:r>
              <a:rPr lang="ru-RU" dirty="0" err="1" smtClean="0">
                <a:effectLst/>
              </a:rPr>
              <a:t>Надмірний</a:t>
            </a:r>
            <a:r>
              <a:rPr lang="ru-RU" dirty="0" smtClean="0">
                <a:effectLst/>
              </a:rPr>
              <a:t>, обумовлений спадковою схильністю, недостатніми фізичними навантаженнями, переїданням. Він характеризується збільшенням маси тіла, ожиріння, яке буває чотирьох ступенів (</a:t>
            </a:r>
            <a:r>
              <a:rPr lang="en-US" dirty="0" smtClean="0">
                <a:effectLst/>
              </a:rPr>
              <a:t>I</a:t>
            </a:r>
            <a:r>
              <a:rPr lang="ru-RU" dirty="0" smtClean="0">
                <a:effectLst/>
              </a:rPr>
              <a:t>- маса тіла за рахунок жировідкладення більше на 15-20% нормальної маси тіла; ІІ - на 30-49%; ІІІ - на 50-99%; І</a:t>
            </a:r>
            <a:r>
              <a:rPr lang="en-US" dirty="0" smtClean="0">
                <a:effectLst/>
              </a:rPr>
              <a:t>V</a:t>
            </a:r>
            <a:r>
              <a:rPr lang="ru-RU" dirty="0" smtClean="0">
                <a:effectLst/>
              </a:rPr>
              <a:t> - на 100% і більше); </a:t>
            </a:r>
            <a:endParaRPr lang="uk-UA" dirty="0">
              <a:effectLst/>
            </a:endParaRPr>
          </a:p>
        </p:txBody>
      </p:sp>
    </p:spTree>
    <p:extLst>
      <p:ext uri="{BB962C8B-B14F-4D97-AF65-F5344CB8AC3E}">
        <p14:creationId xmlns:p14="http://schemas.microsoft.com/office/powerpoint/2010/main" val="640162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988969"/>
            <a:ext cx="12192000" cy="4801314"/>
          </a:xfrm>
          <a:prstGeom prst="rect">
            <a:avLst/>
          </a:prstGeom>
        </p:spPr>
        <p:txBody>
          <a:bodyPr wrap="square">
            <a:spAutoFit/>
          </a:bodyPr>
          <a:lstStyle/>
          <a:p>
            <a:pPr>
              <a:buFont typeface="+mj-lt"/>
              <a:buAutoNum type="arabicPeriod"/>
            </a:pPr>
            <a:endParaRPr lang="ru-RU" dirty="0" smtClean="0">
              <a:effectLst/>
            </a:endParaRPr>
          </a:p>
          <a:p>
            <a:pPr algn="just"/>
            <a:r>
              <a:rPr lang="ru-RU" dirty="0" smtClean="0">
                <a:effectLst/>
              </a:rPr>
              <a:t>3. Недостатній, коли маса тіла відстає від віку і зростання, обумовлений недоїданням (кількісним і якісним), важким і інтенсивним фізичним працею, психоемоційним напруженням тощо.</a:t>
            </a:r>
          </a:p>
          <a:p>
            <a:pPr algn="just"/>
            <a:r>
              <a:rPr lang="ru-RU" dirty="0" smtClean="0">
                <a:effectLst/>
              </a:rPr>
              <a:t>Крім наведених вище професор П.Є. Калмиков (С.</a:t>
            </a:r>
            <a:r>
              <a:rPr lang="ru-RU" dirty="0" err="1" smtClean="0">
                <a:effectLst/>
              </a:rPr>
              <a:t>птб</a:t>
            </a:r>
            <a:r>
              <a:rPr lang="ru-RU" dirty="0" smtClean="0">
                <a:effectLst/>
              </a:rPr>
              <a:t>., РФ) виділяє додатково такі категорії харчового статусу:</a:t>
            </a:r>
          </a:p>
          <a:p>
            <a:pPr algn="just"/>
            <a:r>
              <a:rPr lang="ru-RU" dirty="0" smtClean="0">
                <a:effectLst/>
              </a:rPr>
              <a:t>4. </a:t>
            </a:r>
            <a:r>
              <a:rPr lang="ru-RU" dirty="0" err="1" smtClean="0"/>
              <a:t>П</a:t>
            </a:r>
            <a:r>
              <a:rPr lang="ru-RU" dirty="0" err="1" smtClean="0"/>
              <a:t>ередхворобливий</a:t>
            </a:r>
            <a:r>
              <a:rPr lang="ru-RU" dirty="0" smtClean="0">
                <a:effectLst/>
              </a:rPr>
              <a:t> </a:t>
            </a:r>
            <a:r>
              <a:rPr lang="ru-RU" dirty="0" smtClean="0">
                <a:effectLst/>
              </a:rPr>
              <a:t>(</a:t>
            </a:r>
            <a:r>
              <a:rPr lang="ru-RU" dirty="0" err="1" smtClean="0">
                <a:effectLst/>
              </a:rPr>
              <a:t>преморбідний</a:t>
            </a:r>
            <a:r>
              <a:rPr lang="ru-RU" dirty="0" smtClean="0">
                <a:effectLst/>
              </a:rPr>
              <a:t>), </a:t>
            </a:r>
            <a:r>
              <a:rPr lang="ru-RU" dirty="0" smtClean="0">
                <a:effectLst/>
              </a:rPr>
              <a:t>Обумовлений, крім названого вище, тими чи іншими порушеннями фізіологічного стану організму, або вираженими дефектами в раціоні (енергетична, білкова, жирова, вітамінна, макро-, мікроелементного недостатність);</a:t>
            </a:r>
          </a:p>
          <a:p>
            <a:pPr algn="just"/>
            <a:r>
              <a:rPr lang="ru-RU" dirty="0" smtClean="0">
                <a:effectLst/>
              </a:rPr>
              <a:t>5. </a:t>
            </a:r>
            <a:r>
              <a:rPr lang="ru-RU" dirty="0" err="1" smtClean="0">
                <a:effectLst/>
              </a:rPr>
              <a:t>Болючий</a:t>
            </a:r>
            <a:r>
              <a:rPr lang="ru-RU" dirty="0" smtClean="0">
                <a:effectLst/>
              </a:rPr>
              <a:t> </a:t>
            </a:r>
            <a:r>
              <a:rPr lang="ru-RU" dirty="0" smtClean="0">
                <a:effectLst/>
              </a:rPr>
              <a:t>- схуднення, обумовлене хворобою, голодуванням (значними дефектами в раціоні - кількісними і якісними). Голодування може проявлятися в двох формах - кахексії (сильне схуднення, маразм) і набряку (</a:t>
            </a:r>
            <a:r>
              <a:rPr lang="ru-RU" dirty="0" err="1" smtClean="0">
                <a:effectLst/>
              </a:rPr>
              <a:t>квашиоркор</a:t>
            </a:r>
            <a:r>
              <a:rPr lang="ru-RU" dirty="0" smtClean="0">
                <a:effectLst/>
              </a:rPr>
              <a:t>), </a:t>
            </a:r>
            <a:r>
              <a:rPr lang="ru-RU" dirty="0" err="1" smtClean="0">
                <a:effectLst/>
              </a:rPr>
              <a:t>Обумовленого</a:t>
            </a:r>
            <a:r>
              <a:rPr lang="ru-RU" dirty="0" smtClean="0">
                <a:effectLst/>
              </a:rPr>
              <a:t> </a:t>
            </a:r>
            <a:r>
              <a:rPr lang="ru-RU" dirty="0" smtClean="0">
                <a:effectLst/>
              </a:rPr>
              <a:t>в першу чергу відсутністю в раціоні білків. Вітамінне голодування - в авітамінозах (цинга, бери-бери, рахіт та інших), дефіцити інших нутрієнтів - у відповідних видах патології.</a:t>
            </a:r>
          </a:p>
          <a:p>
            <a:pPr algn="just"/>
            <a:r>
              <a:rPr lang="ru-RU" dirty="0" smtClean="0">
                <a:effectLst/>
              </a:rPr>
              <a:t>Вивчення харчового статусу людини або колективу, що характеризується однорідним харчуванням і режимом праці, проводиться по цілому комплексу показників - суб'єктивних (анкети, опитування) і об'єктивних.</a:t>
            </a:r>
          </a:p>
          <a:p>
            <a:pPr algn="just"/>
            <a:endParaRPr lang="ru-RU" dirty="0">
              <a:effectLst/>
            </a:endParaRPr>
          </a:p>
        </p:txBody>
      </p:sp>
    </p:spTree>
    <p:extLst>
      <p:ext uri="{BB962C8B-B14F-4D97-AF65-F5344CB8AC3E}">
        <p14:creationId xmlns:p14="http://schemas.microsoft.com/office/powerpoint/2010/main" val="1557718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249055"/>
            <a:ext cx="12192000" cy="3477875"/>
          </a:xfrm>
          <a:prstGeom prst="rect">
            <a:avLst/>
          </a:prstGeom>
        </p:spPr>
        <p:txBody>
          <a:bodyPr wrap="square">
            <a:spAutoFit/>
          </a:bodyPr>
          <a:lstStyle/>
          <a:p>
            <a:pPr algn="just"/>
            <a:r>
              <a:rPr lang="ru-RU" sz="2000" dirty="0" err="1" smtClean="0">
                <a:effectLst/>
              </a:rPr>
              <a:t>анкетно-опитувальні</a:t>
            </a:r>
            <a:r>
              <a:rPr lang="ru-RU" sz="2000" dirty="0" smtClean="0">
                <a:effectLst/>
              </a:rPr>
              <a:t> </a:t>
            </a:r>
            <a:r>
              <a:rPr lang="ru-RU" sz="2000" dirty="0" smtClean="0">
                <a:effectLst/>
              </a:rPr>
              <a:t>дані повинні включати наступну інформацію:</a:t>
            </a:r>
          </a:p>
          <a:p>
            <a:pPr algn="just"/>
            <a:r>
              <a:rPr lang="ru-RU" sz="2000" dirty="0" smtClean="0">
                <a:effectLst/>
              </a:rPr>
              <a:t>- паспортні дані, стать, вік, професію;</a:t>
            </a:r>
          </a:p>
          <a:p>
            <a:pPr algn="just"/>
            <a:r>
              <a:rPr lang="ru-RU" sz="2000" dirty="0" smtClean="0">
                <a:effectLst/>
              </a:rPr>
              <a:t>- шкідливі звички (куріння, вживання алкоголю, наркотиків);</a:t>
            </a:r>
          </a:p>
          <a:p>
            <a:pPr algn="just"/>
            <a:r>
              <a:rPr lang="ru-RU" sz="2000" dirty="0" smtClean="0">
                <a:effectLst/>
              </a:rPr>
              <a:t>- умови праці (вид трудової діяльності, тяжкість і напруженість праці, характер і вираженість </a:t>
            </a:r>
            <a:r>
              <a:rPr lang="ru-RU" sz="2000" dirty="0" err="1" smtClean="0">
                <a:effectLst/>
              </a:rPr>
              <a:t>професійних</a:t>
            </a:r>
            <a:r>
              <a:rPr lang="ru-RU" sz="2000" dirty="0" smtClean="0">
                <a:effectLst/>
              </a:rPr>
              <a:t> </a:t>
            </a:r>
            <a:r>
              <a:rPr lang="ru-RU" sz="2000" dirty="0" err="1" smtClean="0">
                <a:effectLst/>
              </a:rPr>
              <a:t>шкідливостей</a:t>
            </a:r>
            <a:r>
              <a:rPr lang="ru-RU" sz="2000" dirty="0" smtClean="0">
                <a:effectLst/>
              </a:rPr>
              <a:t> </a:t>
            </a:r>
            <a:r>
              <a:rPr lang="ru-RU" sz="2000" dirty="0" smtClean="0">
                <a:effectLst/>
              </a:rPr>
              <a:t>- фізичних, хімічних, біологічних, перенапруження окремих органів і систем);</a:t>
            </a:r>
          </a:p>
          <a:p>
            <a:pPr algn="just"/>
            <a:r>
              <a:rPr lang="ru-RU" sz="2000" dirty="0" smtClean="0">
                <a:effectLst/>
              </a:rPr>
              <a:t>- умови побуту, ступінь і якість комунального обслуговування, заняття фізичною культурою, спортом (вид, регулярність занять), економічні можливості родини або організованого колективу;</a:t>
            </a:r>
          </a:p>
          <a:p>
            <a:pPr algn="just"/>
            <a:r>
              <a:rPr lang="ru-RU" sz="2000" dirty="0" smtClean="0">
                <a:effectLst/>
              </a:rPr>
              <a:t>- характер харчування за один - три дні: кількість прийомів їжі, час і місце прийому, перелік страв, продуктів, їх маса, якість кулінарної обробки.</a:t>
            </a:r>
            <a:endParaRPr lang="ru-RU" sz="2000" dirty="0"/>
          </a:p>
        </p:txBody>
      </p:sp>
    </p:spTree>
    <p:extLst>
      <p:ext uri="{BB962C8B-B14F-4D97-AF65-F5344CB8AC3E}">
        <p14:creationId xmlns:p14="http://schemas.microsoft.com/office/powerpoint/2010/main" val="2221016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16736" y="548640"/>
            <a:ext cx="9729216" cy="5815584"/>
          </a:xfrm>
        </p:spPr>
        <p:txBody>
          <a:bodyPr>
            <a:normAutofit/>
          </a:bodyPr>
          <a:lstStyle/>
          <a:p>
            <a:endParaRPr lang="ru-RU" dirty="0" smtClean="0"/>
          </a:p>
          <a:p>
            <a:pPr marL="0" indent="0">
              <a:buNone/>
            </a:pPr>
            <a:r>
              <a:rPr lang="ru-RU" b="1" i="1" dirty="0" err="1" smtClean="0">
                <a:solidFill>
                  <a:srgbClr val="92D050"/>
                </a:solidFill>
              </a:rPr>
              <a:t>Основними</a:t>
            </a:r>
            <a:r>
              <a:rPr lang="ru-RU" b="1" i="1" dirty="0" smtClean="0">
                <a:solidFill>
                  <a:srgbClr val="92D050"/>
                </a:solidFill>
              </a:rPr>
              <a:t> </a:t>
            </a:r>
            <a:r>
              <a:rPr lang="ru-RU" b="1" i="1" dirty="0" err="1">
                <a:solidFill>
                  <a:srgbClr val="92D050"/>
                </a:solidFill>
              </a:rPr>
              <a:t>критер</a:t>
            </a:r>
            <a:r>
              <a:rPr lang="en-US" b="1" i="1" dirty="0" err="1">
                <a:solidFill>
                  <a:srgbClr val="92D050"/>
                </a:solidFill>
              </a:rPr>
              <a:t>i</a:t>
            </a:r>
            <a:r>
              <a:rPr lang="ru-RU" b="1" i="1" dirty="0" err="1">
                <a:solidFill>
                  <a:srgbClr val="92D050"/>
                </a:solidFill>
              </a:rPr>
              <a:t>ями</a:t>
            </a:r>
            <a:r>
              <a:rPr lang="ru-RU" b="1" i="1" dirty="0">
                <a:solidFill>
                  <a:srgbClr val="92D050"/>
                </a:solidFill>
              </a:rPr>
              <a:t> </a:t>
            </a:r>
            <a:r>
              <a:rPr lang="ru-RU" b="1" i="1" dirty="0" err="1">
                <a:solidFill>
                  <a:srgbClr val="92D050"/>
                </a:solidFill>
              </a:rPr>
              <a:t>оц</a:t>
            </a:r>
            <a:r>
              <a:rPr lang="en-US" b="1" i="1" dirty="0" err="1">
                <a:solidFill>
                  <a:srgbClr val="92D050"/>
                </a:solidFill>
              </a:rPr>
              <a:t>i</a:t>
            </a:r>
            <a:r>
              <a:rPr lang="ru-RU" b="1" i="1" dirty="0" err="1">
                <a:solidFill>
                  <a:srgbClr val="92D050"/>
                </a:solidFill>
              </a:rPr>
              <a:t>нки</a:t>
            </a:r>
            <a:r>
              <a:rPr lang="ru-RU" b="1" i="1" dirty="0">
                <a:solidFill>
                  <a:srgbClr val="92D050"/>
                </a:solidFill>
              </a:rPr>
              <a:t> </a:t>
            </a:r>
            <a:r>
              <a:rPr lang="ru-RU" b="1" i="1" dirty="0" err="1">
                <a:solidFill>
                  <a:srgbClr val="92D050"/>
                </a:solidFill>
              </a:rPr>
              <a:t>енергетичної</a:t>
            </a:r>
            <a:r>
              <a:rPr lang="ru-RU" b="1" i="1" dirty="0">
                <a:solidFill>
                  <a:srgbClr val="92D050"/>
                </a:solidFill>
              </a:rPr>
              <a:t> </a:t>
            </a:r>
            <a:r>
              <a:rPr lang="ru-RU" b="1" i="1" dirty="0" err="1">
                <a:solidFill>
                  <a:srgbClr val="92D050"/>
                </a:solidFill>
              </a:rPr>
              <a:t>адекватності</a:t>
            </a:r>
            <a:r>
              <a:rPr lang="ru-RU" b="1" i="1" dirty="0">
                <a:solidFill>
                  <a:srgbClr val="92D050"/>
                </a:solidFill>
              </a:rPr>
              <a:t> </a:t>
            </a:r>
            <a:r>
              <a:rPr lang="ru-RU" b="1" i="1" dirty="0" err="1">
                <a:solidFill>
                  <a:srgbClr val="92D050"/>
                </a:solidFill>
              </a:rPr>
              <a:t>харчування</a:t>
            </a:r>
            <a:r>
              <a:rPr lang="ru-RU" b="1" i="1" dirty="0">
                <a:solidFill>
                  <a:srgbClr val="92D050"/>
                </a:solidFill>
              </a:rPr>
              <a:t> є:</a:t>
            </a:r>
          </a:p>
          <a:p>
            <a:pPr marL="0" indent="0">
              <a:buNone/>
            </a:pPr>
            <a:r>
              <a:rPr lang="ru-RU" dirty="0" smtClean="0"/>
              <a:t>·        </a:t>
            </a:r>
            <a:r>
              <a:rPr lang="ru-RU" dirty="0" err="1" smtClean="0"/>
              <a:t>маса</a:t>
            </a:r>
            <a:r>
              <a:rPr lang="ru-RU" dirty="0" smtClean="0"/>
              <a:t> </a:t>
            </a:r>
            <a:r>
              <a:rPr lang="ru-RU" dirty="0"/>
              <a:t>т</a:t>
            </a:r>
            <a:r>
              <a:rPr lang="en-US" dirty="0" err="1"/>
              <a:t>i</a:t>
            </a:r>
            <a:r>
              <a:rPr lang="ru-RU" dirty="0"/>
              <a:t>ла;</a:t>
            </a:r>
          </a:p>
          <a:p>
            <a:pPr marL="0" indent="0">
              <a:buNone/>
            </a:pPr>
            <a:r>
              <a:rPr lang="ru-RU" dirty="0" smtClean="0"/>
              <a:t>·        </a:t>
            </a:r>
            <a:r>
              <a:rPr lang="ru-RU" dirty="0" err="1"/>
              <a:t>масо</a:t>
            </a:r>
            <a:r>
              <a:rPr lang="ru-RU" dirty="0"/>
              <a:t>—</a:t>
            </a:r>
            <a:r>
              <a:rPr lang="ru-RU" dirty="0" err="1"/>
              <a:t>ростовий</a:t>
            </a:r>
            <a:r>
              <a:rPr lang="ru-RU" dirty="0"/>
              <a:t> </a:t>
            </a:r>
            <a:r>
              <a:rPr lang="ru-RU" dirty="0" err="1"/>
              <a:t>показник</a:t>
            </a:r>
            <a:r>
              <a:rPr lang="ru-RU" dirty="0"/>
              <a:t>;</a:t>
            </a:r>
          </a:p>
          <a:p>
            <a:pPr marL="0" indent="0">
              <a:buNone/>
            </a:pPr>
            <a:r>
              <a:rPr lang="ru-RU" dirty="0" smtClean="0"/>
              <a:t>·        </a:t>
            </a:r>
            <a:r>
              <a:rPr lang="ru-RU" dirty="0" err="1"/>
              <a:t>товщина</a:t>
            </a:r>
            <a:r>
              <a:rPr lang="ru-RU" dirty="0"/>
              <a:t> </a:t>
            </a:r>
            <a:r>
              <a:rPr lang="ru-RU" dirty="0" err="1"/>
              <a:t>підшк</a:t>
            </a:r>
            <a:r>
              <a:rPr lang="en-US" dirty="0" err="1"/>
              <a:t>i</a:t>
            </a:r>
            <a:r>
              <a:rPr lang="ru-RU" dirty="0" err="1"/>
              <a:t>рно</a:t>
            </a:r>
            <a:r>
              <a:rPr lang="ru-RU" dirty="0"/>
              <a:t>—</a:t>
            </a:r>
            <a:r>
              <a:rPr lang="ru-RU" dirty="0" err="1"/>
              <a:t>жирової</a:t>
            </a:r>
            <a:r>
              <a:rPr lang="ru-RU" dirty="0"/>
              <a:t> складки.</a:t>
            </a:r>
          </a:p>
          <a:p>
            <a:pPr marL="0" indent="0">
              <a:buNone/>
            </a:pPr>
            <a:r>
              <a:rPr lang="ru-RU" dirty="0" smtClean="0"/>
              <a:t>  </a:t>
            </a:r>
            <a:r>
              <a:rPr lang="ru-RU" b="1" i="1" dirty="0" err="1" smtClean="0">
                <a:solidFill>
                  <a:srgbClr val="92D050"/>
                </a:solidFill>
              </a:rPr>
              <a:t>Основними</a:t>
            </a:r>
            <a:r>
              <a:rPr lang="ru-RU" b="1" i="1" dirty="0" smtClean="0">
                <a:solidFill>
                  <a:srgbClr val="92D050"/>
                </a:solidFill>
              </a:rPr>
              <a:t> </a:t>
            </a:r>
            <a:r>
              <a:rPr lang="ru-RU" b="1" i="1" dirty="0" err="1">
                <a:solidFill>
                  <a:srgbClr val="92D050"/>
                </a:solidFill>
              </a:rPr>
              <a:t>критер</a:t>
            </a:r>
            <a:r>
              <a:rPr lang="en-US" b="1" i="1" dirty="0" err="1">
                <a:solidFill>
                  <a:srgbClr val="92D050"/>
                </a:solidFill>
              </a:rPr>
              <a:t>i</a:t>
            </a:r>
            <a:r>
              <a:rPr lang="ru-RU" b="1" i="1" dirty="0" err="1">
                <a:solidFill>
                  <a:srgbClr val="92D050"/>
                </a:solidFill>
              </a:rPr>
              <a:t>ями</a:t>
            </a:r>
            <a:r>
              <a:rPr lang="ru-RU" b="1" i="1" dirty="0">
                <a:solidFill>
                  <a:srgbClr val="92D050"/>
                </a:solidFill>
              </a:rPr>
              <a:t> </a:t>
            </a:r>
            <a:r>
              <a:rPr lang="ru-RU" b="1" i="1" dirty="0" err="1">
                <a:solidFill>
                  <a:srgbClr val="92D050"/>
                </a:solidFill>
              </a:rPr>
              <a:t>оц</a:t>
            </a:r>
            <a:r>
              <a:rPr lang="en-US" b="1" i="1" dirty="0" err="1">
                <a:solidFill>
                  <a:srgbClr val="92D050"/>
                </a:solidFill>
              </a:rPr>
              <a:t>i</a:t>
            </a:r>
            <a:r>
              <a:rPr lang="ru-RU" b="1" i="1" dirty="0" err="1">
                <a:solidFill>
                  <a:srgbClr val="92D050"/>
                </a:solidFill>
              </a:rPr>
              <a:t>нки</a:t>
            </a:r>
            <a:r>
              <a:rPr lang="ru-RU" b="1" i="1" dirty="0">
                <a:solidFill>
                  <a:srgbClr val="92D050"/>
                </a:solidFill>
              </a:rPr>
              <a:t> </a:t>
            </a:r>
            <a:r>
              <a:rPr lang="ru-RU" b="1" i="1" dirty="0" err="1">
                <a:solidFill>
                  <a:srgbClr val="92D050"/>
                </a:solidFill>
              </a:rPr>
              <a:t>вітамінної</a:t>
            </a:r>
            <a:r>
              <a:rPr lang="ru-RU" b="1" i="1" dirty="0">
                <a:solidFill>
                  <a:srgbClr val="92D050"/>
                </a:solidFill>
              </a:rPr>
              <a:t> </a:t>
            </a:r>
            <a:r>
              <a:rPr lang="ru-RU" b="1" i="1" dirty="0" err="1">
                <a:solidFill>
                  <a:srgbClr val="92D050"/>
                </a:solidFill>
              </a:rPr>
              <a:t>адекватності</a:t>
            </a:r>
            <a:r>
              <a:rPr lang="ru-RU" b="1" i="1" dirty="0">
                <a:solidFill>
                  <a:srgbClr val="92D050"/>
                </a:solidFill>
              </a:rPr>
              <a:t> </a:t>
            </a:r>
            <a:r>
              <a:rPr lang="ru-RU" b="1" i="1" dirty="0" err="1">
                <a:solidFill>
                  <a:srgbClr val="92D050"/>
                </a:solidFill>
              </a:rPr>
              <a:t>харчування</a:t>
            </a:r>
            <a:r>
              <a:rPr lang="ru-RU" b="1" i="1" dirty="0">
                <a:solidFill>
                  <a:srgbClr val="92D050"/>
                </a:solidFill>
              </a:rPr>
              <a:t> є:</a:t>
            </a:r>
          </a:p>
          <a:p>
            <a:pPr marL="0" indent="0">
              <a:buNone/>
            </a:pPr>
            <a:r>
              <a:rPr lang="ru-RU" dirty="0" smtClean="0"/>
              <a:t>·        </a:t>
            </a:r>
            <a:r>
              <a:rPr lang="ru-RU" dirty="0" err="1"/>
              <a:t>резистентн</a:t>
            </a:r>
            <a:r>
              <a:rPr lang="en-US" dirty="0" err="1"/>
              <a:t>i</a:t>
            </a:r>
            <a:r>
              <a:rPr lang="ru-RU" dirty="0" err="1"/>
              <a:t>сть</a:t>
            </a:r>
            <a:r>
              <a:rPr lang="ru-RU" dirty="0"/>
              <a:t> кап</a:t>
            </a:r>
            <a:r>
              <a:rPr lang="en-US" dirty="0" err="1"/>
              <a:t>i</a:t>
            </a:r>
            <a:r>
              <a:rPr lang="ru-RU" dirty="0" err="1"/>
              <a:t>ляр</a:t>
            </a:r>
            <a:r>
              <a:rPr lang="en-US" dirty="0" err="1"/>
              <a:t>i</a:t>
            </a:r>
            <a:r>
              <a:rPr lang="ru-RU" dirty="0"/>
              <a:t>в;</a:t>
            </a:r>
          </a:p>
          <a:p>
            <a:pPr marL="0" indent="0">
              <a:buNone/>
            </a:pPr>
            <a:r>
              <a:rPr lang="ru-RU" dirty="0" smtClean="0"/>
              <a:t>·        </a:t>
            </a:r>
            <a:r>
              <a:rPr lang="ru-RU" dirty="0"/>
              <a:t>к</a:t>
            </a:r>
            <a:r>
              <a:rPr lang="en-US" dirty="0" err="1"/>
              <a:t>i</a:t>
            </a:r>
            <a:r>
              <a:rPr lang="ru-RU" dirty="0" err="1"/>
              <a:t>льк</a:t>
            </a:r>
            <a:r>
              <a:rPr lang="en-US" dirty="0" err="1"/>
              <a:t>i</a:t>
            </a:r>
            <a:r>
              <a:rPr lang="ru-RU" dirty="0" err="1"/>
              <a:t>сть</a:t>
            </a:r>
            <a:r>
              <a:rPr lang="ru-RU" dirty="0"/>
              <a:t> </a:t>
            </a:r>
            <a:r>
              <a:rPr lang="ru-RU" dirty="0" err="1"/>
              <a:t>аскорбінової</a:t>
            </a:r>
            <a:r>
              <a:rPr lang="ru-RU" dirty="0"/>
              <a:t> </a:t>
            </a:r>
            <a:r>
              <a:rPr lang="ru-RU" dirty="0" err="1"/>
              <a:t>кислоти</a:t>
            </a:r>
            <a:r>
              <a:rPr lang="ru-RU" dirty="0"/>
              <a:t>, </a:t>
            </a:r>
            <a:r>
              <a:rPr lang="ru-RU" dirty="0" err="1"/>
              <a:t>що</a:t>
            </a:r>
            <a:r>
              <a:rPr lang="ru-RU" dirty="0"/>
              <a:t> </a:t>
            </a:r>
            <a:r>
              <a:rPr lang="ru-RU" dirty="0" err="1"/>
              <a:t>виводиться</a:t>
            </a:r>
            <a:r>
              <a:rPr lang="ru-RU" dirty="0"/>
              <a:t> з сечею;</a:t>
            </a:r>
          </a:p>
          <a:p>
            <a:pPr marL="0" indent="0">
              <a:buNone/>
            </a:pPr>
            <a:r>
              <a:rPr lang="ru-RU" dirty="0" smtClean="0"/>
              <a:t>·        </a:t>
            </a:r>
            <a:r>
              <a:rPr lang="ru-RU" dirty="0" err="1"/>
              <a:t>симптоми</a:t>
            </a:r>
            <a:r>
              <a:rPr lang="ru-RU" dirty="0"/>
              <a:t> </a:t>
            </a:r>
            <a:r>
              <a:rPr lang="ru-RU" dirty="0" err="1"/>
              <a:t>часткової</a:t>
            </a:r>
            <a:r>
              <a:rPr lang="ru-RU" dirty="0"/>
              <a:t> в</a:t>
            </a:r>
            <a:r>
              <a:rPr lang="en-US" dirty="0" err="1"/>
              <a:t>i</a:t>
            </a:r>
            <a:r>
              <a:rPr lang="ru-RU" dirty="0"/>
              <a:t>там</a:t>
            </a:r>
            <a:r>
              <a:rPr lang="en-US" dirty="0" err="1"/>
              <a:t>i</a:t>
            </a:r>
            <a:r>
              <a:rPr lang="ru-RU" dirty="0" err="1"/>
              <a:t>нної</a:t>
            </a:r>
            <a:r>
              <a:rPr lang="ru-RU" dirty="0"/>
              <a:t> </a:t>
            </a:r>
            <a:r>
              <a:rPr lang="ru-RU" dirty="0" err="1"/>
              <a:t>недостатності</a:t>
            </a:r>
            <a:r>
              <a:rPr lang="ru-RU" dirty="0"/>
              <a:t> (</a:t>
            </a:r>
            <a:r>
              <a:rPr lang="ru-RU" dirty="0" err="1"/>
              <a:t>насамперед</a:t>
            </a:r>
            <a:r>
              <a:rPr lang="ru-RU" dirty="0"/>
              <a:t>, </a:t>
            </a:r>
            <a:r>
              <a:rPr lang="ru-RU" dirty="0" err="1"/>
              <a:t>набрякл</a:t>
            </a:r>
            <a:r>
              <a:rPr lang="en-US" dirty="0" err="1"/>
              <a:t>i</a:t>
            </a:r>
            <a:r>
              <a:rPr lang="ru-RU" dirty="0" err="1"/>
              <a:t>сть</a:t>
            </a:r>
            <a:r>
              <a:rPr lang="ru-RU" dirty="0"/>
              <a:t>, </a:t>
            </a:r>
            <a:r>
              <a:rPr lang="ru-RU" dirty="0" err="1"/>
              <a:t>розпушування</a:t>
            </a:r>
            <a:r>
              <a:rPr lang="ru-RU" dirty="0"/>
              <a:t> та кровоточив</a:t>
            </a:r>
            <a:r>
              <a:rPr lang="en-US" dirty="0" err="1"/>
              <a:t>i</a:t>
            </a:r>
            <a:r>
              <a:rPr lang="ru-RU" dirty="0" err="1"/>
              <a:t>сть</a:t>
            </a:r>
            <a:r>
              <a:rPr lang="ru-RU" dirty="0"/>
              <a:t> ясен, фол</a:t>
            </a:r>
            <a:r>
              <a:rPr lang="en-US" dirty="0" err="1"/>
              <a:t>i</a:t>
            </a:r>
            <a:r>
              <a:rPr lang="ru-RU" dirty="0" err="1"/>
              <a:t>кулярний</a:t>
            </a:r>
            <a:r>
              <a:rPr lang="ru-RU" dirty="0"/>
              <a:t> г</a:t>
            </a:r>
            <a:r>
              <a:rPr lang="en-US" dirty="0" err="1"/>
              <a:t>i</a:t>
            </a:r>
            <a:r>
              <a:rPr lang="ru-RU" dirty="0" err="1"/>
              <a:t>перкератоз</a:t>
            </a:r>
            <a:r>
              <a:rPr lang="ru-RU" dirty="0"/>
              <a:t> </a:t>
            </a:r>
            <a:r>
              <a:rPr lang="ru-RU" dirty="0" err="1"/>
              <a:t>або</a:t>
            </a:r>
            <a:r>
              <a:rPr lang="ru-RU" dirty="0"/>
              <a:t> симптом “</a:t>
            </a:r>
            <a:r>
              <a:rPr lang="ru-RU" dirty="0" err="1"/>
              <a:t>гусячої</a:t>
            </a:r>
            <a:r>
              <a:rPr lang="ru-RU" dirty="0"/>
              <a:t> </a:t>
            </a:r>
            <a:r>
              <a:rPr lang="ru-RU" dirty="0" err="1"/>
              <a:t>шк</a:t>
            </a:r>
            <a:r>
              <a:rPr lang="en-US" dirty="0" err="1"/>
              <a:t>i</a:t>
            </a:r>
            <a:r>
              <a:rPr lang="ru-RU" dirty="0" err="1"/>
              <a:t>ри</a:t>
            </a:r>
            <a:r>
              <a:rPr lang="ru-RU" dirty="0"/>
              <a:t>”, сух</a:t>
            </a:r>
            <a:r>
              <a:rPr lang="en-US" dirty="0" err="1"/>
              <a:t>i</a:t>
            </a:r>
            <a:r>
              <a:rPr lang="ru-RU" dirty="0" err="1"/>
              <a:t>сть</a:t>
            </a:r>
            <a:r>
              <a:rPr lang="ru-RU" dirty="0"/>
              <a:t> </a:t>
            </a:r>
            <a:r>
              <a:rPr lang="ru-RU" dirty="0" err="1"/>
              <a:t>шк</a:t>
            </a:r>
            <a:r>
              <a:rPr lang="en-US" dirty="0" err="1"/>
              <a:t>i</a:t>
            </a:r>
            <a:r>
              <a:rPr lang="ru-RU" dirty="0" err="1"/>
              <a:t>ри</a:t>
            </a:r>
            <a:r>
              <a:rPr lang="ru-RU" dirty="0"/>
              <a:t>, жирна себорея, </a:t>
            </a:r>
            <a:r>
              <a:rPr lang="ru-RU" dirty="0" err="1"/>
              <a:t>хейлоз</a:t>
            </a:r>
            <a:r>
              <a:rPr lang="ru-RU" dirty="0"/>
              <a:t>, </a:t>
            </a:r>
            <a:r>
              <a:rPr lang="ru-RU" dirty="0" err="1"/>
              <a:t>зайда</a:t>
            </a:r>
            <a:r>
              <a:rPr lang="ru-RU" dirty="0"/>
              <a:t> </a:t>
            </a:r>
            <a:r>
              <a:rPr lang="ru-RU" dirty="0" err="1"/>
              <a:t>тощо</a:t>
            </a:r>
            <a:r>
              <a:rPr lang="ru-RU" dirty="0"/>
              <a:t>)</a:t>
            </a:r>
          </a:p>
        </p:txBody>
      </p:sp>
    </p:spTree>
    <p:extLst>
      <p:ext uri="{BB962C8B-B14F-4D97-AF65-F5344CB8AC3E}">
        <p14:creationId xmlns:p14="http://schemas.microsoft.com/office/powerpoint/2010/main" val="700261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14846" y="744583"/>
            <a:ext cx="9980023" cy="5577839"/>
          </a:xfrm>
        </p:spPr>
        <p:txBody>
          <a:bodyPr>
            <a:normAutofit lnSpcReduction="10000"/>
          </a:bodyPr>
          <a:lstStyle/>
          <a:p>
            <a:pPr marL="0" indent="0" algn="ctr">
              <a:buNone/>
            </a:pPr>
            <a:r>
              <a:rPr lang="ru-RU" dirty="0" smtClean="0"/>
              <a:t>В </a:t>
            </a:r>
            <a:r>
              <a:rPr lang="ru-RU" dirty="0" err="1"/>
              <a:t>ході</a:t>
            </a:r>
            <a:r>
              <a:rPr lang="ru-RU" dirty="0"/>
              <a:t> </a:t>
            </a:r>
            <a:r>
              <a:rPr lang="ru-RU" dirty="0" err="1"/>
              <a:t>оц</a:t>
            </a:r>
            <a:r>
              <a:rPr lang="en-US" dirty="0" err="1"/>
              <a:t>i</a:t>
            </a:r>
            <a:r>
              <a:rPr lang="ru-RU" dirty="0" err="1"/>
              <a:t>нки</a:t>
            </a:r>
            <a:r>
              <a:rPr lang="ru-RU" dirty="0"/>
              <a:t> </a:t>
            </a:r>
            <a:r>
              <a:rPr lang="ru-RU" dirty="0" err="1"/>
              <a:t>адекватност</a:t>
            </a:r>
            <a:r>
              <a:rPr lang="en-US" dirty="0" err="1"/>
              <a:t>i</a:t>
            </a:r>
            <a:r>
              <a:rPr lang="en-US" dirty="0"/>
              <a:t> </a:t>
            </a:r>
            <a:r>
              <a:rPr lang="ru-RU" dirty="0" err="1"/>
              <a:t>харчування</a:t>
            </a:r>
            <a:r>
              <a:rPr lang="ru-RU" dirty="0"/>
              <a:t> </a:t>
            </a:r>
            <a:r>
              <a:rPr lang="ru-RU" dirty="0" err="1" smtClean="0"/>
              <a:t>велике</a:t>
            </a:r>
            <a:r>
              <a:rPr lang="ru-RU" dirty="0" smtClean="0"/>
              <a:t> </a:t>
            </a:r>
            <a:r>
              <a:rPr lang="ru-RU" dirty="0" err="1"/>
              <a:t>значення</a:t>
            </a:r>
            <a:r>
              <a:rPr lang="ru-RU" dirty="0"/>
              <a:t> </a:t>
            </a:r>
            <a:r>
              <a:rPr lang="ru-RU" dirty="0" err="1"/>
              <a:t>має</a:t>
            </a:r>
            <a:r>
              <a:rPr lang="ru-RU" dirty="0"/>
              <a:t> </a:t>
            </a:r>
            <a:r>
              <a:rPr lang="ru-RU" dirty="0" err="1"/>
              <a:t>визначення</a:t>
            </a:r>
            <a:r>
              <a:rPr lang="ru-RU" dirty="0"/>
              <a:t> та </a:t>
            </a:r>
            <a:r>
              <a:rPr lang="ru-RU" dirty="0" err="1"/>
              <a:t>обгрунтування</a:t>
            </a:r>
            <a:r>
              <a:rPr lang="ru-RU" dirty="0"/>
              <a:t> </a:t>
            </a:r>
            <a:r>
              <a:rPr lang="ru-RU" dirty="0" err="1"/>
              <a:t>фізіолого</a:t>
            </a:r>
            <a:r>
              <a:rPr lang="ru-RU" dirty="0"/>
              <a:t>—</a:t>
            </a:r>
            <a:r>
              <a:rPr lang="ru-RU" dirty="0" err="1"/>
              <a:t>гігієнічних</a:t>
            </a:r>
            <a:r>
              <a:rPr lang="ru-RU" dirty="0"/>
              <a:t> норм </a:t>
            </a:r>
            <a:r>
              <a:rPr lang="ru-RU" dirty="0" err="1"/>
              <a:t>харчування</a:t>
            </a:r>
            <a:r>
              <a:rPr lang="ru-RU" dirty="0"/>
              <a:t>.</a:t>
            </a:r>
          </a:p>
          <a:p>
            <a:endParaRPr lang="ru-RU" dirty="0"/>
          </a:p>
          <a:p>
            <a:pPr marL="0" indent="0">
              <a:buNone/>
            </a:pPr>
            <a:r>
              <a:rPr lang="ru-RU" dirty="0" err="1"/>
              <a:t>Виділяють</a:t>
            </a:r>
            <a:r>
              <a:rPr lang="ru-RU" dirty="0"/>
              <a:t>:</a:t>
            </a:r>
          </a:p>
          <a:p>
            <a:endParaRPr lang="ru-RU" dirty="0"/>
          </a:p>
          <a:p>
            <a:pPr marL="0" indent="0">
              <a:buNone/>
            </a:pPr>
            <a:r>
              <a:rPr lang="ru-RU" dirty="0" smtClean="0"/>
              <a:t>                        </a:t>
            </a:r>
            <a:r>
              <a:rPr lang="ru-RU" b="1" i="1" dirty="0" smtClean="0">
                <a:solidFill>
                  <a:srgbClr val="FFFF00"/>
                </a:solidFill>
              </a:rPr>
              <a:t>1</a:t>
            </a:r>
            <a:r>
              <a:rPr lang="ru-RU" b="1" i="1" dirty="0">
                <a:solidFill>
                  <a:srgbClr val="FFFF00"/>
                </a:solidFill>
              </a:rPr>
              <a:t>. </a:t>
            </a:r>
            <a:r>
              <a:rPr lang="ru-RU" b="1" i="1" dirty="0" err="1">
                <a:solidFill>
                  <a:srgbClr val="FFFF00"/>
                </a:solidFill>
              </a:rPr>
              <a:t>Дитяч</a:t>
            </a:r>
            <a:r>
              <a:rPr lang="en-US" b="1" i="1" dirty="0" err="1">
                <a:solidFill>
                  <a:srgbClr val="FFFF00"/>
                </a:solidFill>
              </a:rPr>
              <a:t>i</a:t>
            </a:r>
            <a:r>
              <a:rPr lang="en-US" b="1" i="1" dirty="0">
                <a:solidFill>
                  <a:srgbClr val="FFFF00"/>
                </a:solidFill>
              </a:rPr>
              <a:t> </a:t>
            </a:r>
            <a:r>
              <a:rPr lang="ru-RU" b="1" i="1" dirty="0" err="1">
                <a:solidFill>
                  <a:srgbClr val="FFFF00"/>
                </a:solidFill>
              </a:rPr>
              <a:t>диференц</a:t>
            </a:r>
            <a:r>
              <a:rPr lang="en-US" b="1" i="1" dirty="0" err="1">
                <a:solidFill>
                  <a:srgbClr val="FFFF00"/>
                </a:solidFill>
              </a:rPr>
              <a:t>i</a:t>
            </a:r>
            <a:r>
              <a:rPr lang="ru-RU" b="1" i="1" dirty="0" err="1">
                <a:solidFill>
                  <a:srgbClr val="FFFF00"/>
                </a:solidFill>
              </a:rPr>
              <a:t>йовані</a:t>
            </a:r>
            <a:r>
              <a:rPr lang="ru-RU" b="1" i="1" dirty="0">
                <a:solidFill>
                  <a:srgbClr val="FFFF00"/>
                </a:solidFill>
              </a:rPr>
              <a:t> в</a:t>
            </a:r>
            <a:r>
              <a:rPr lang="en-US" b="1" i="1" dirty="0" err="1">
                <a:solidFill>
                  <a:srgbClr val="FFFF00"/>
                </a:solidFill>
              </a:rPr>
              <a:t>i</a:t>
            </a:r>
            <a:r>
              <a:rPr lang="ru-RU" b="1" i="1" dirty="0">
                <a:solidFill>
                  <a:srgbClr val="FFFF00"/>
                </a:solidFill>
              </a:rPr>
              <a:t>ков</a:t>
            </a:r>
            <a:r>
              <a:rPr lang="en-US" b="1" i="1" dirty="0" err="1">
                <a:solidFill>
                  <a:srgbClr val="FFFF00"/>
                </a:solidFill>
              </a:rPr>
              <a:t>i</a:t>
            </a:r>
            <a:r>
              <a:rPr lang="en-US" b="1" i="1" dirty="0">
                <a:solidFill>
                  <a:srgbClr val="FFFF00"/>
                </a:solidFill>
              </a:rPr>
              <a:t> </a:t>
            </a:r>
            <a:r>
              <a:rPr lang="ru-RU" b="1" i="1" dirty="0" err="1">
                <a:solidFill>
                  <a:srgbClr val="FFFF00"/>
                </a:solidFill>
              </a:rPr>
              <a:t>нормативи</a:t>
            </a:r>
            <a:r>
              <a:rPr lang="ru-RU" b="1" i="1" dirty="0">
                <a:solidFill>
                  <a:srgbClr val="FFFF00"/>
                </a:solidFill>
              </a:rPr>
              <a:t>:</a:t>
            </a:r>
          </a:p>
          <a:p>
            <a:endParaRPr lang="ru-RU" dirty="0"/>
          </a:p>
          <a:p>
            <a:pPr marL="0" indent="0">
              <a:buNone/>
            </a:pPr>
            <a:r>
              <a:rPr lang="ru-RU" dirty="0" smtClean="0"/>
              <a:t>                        6 м</a:t>
            </a:r>
            <a:r>
              <a:rPr lang="en-US" dirty="0" err="1" smtClean="0"/>
              <a:t>i</a:t>
            </a:r>
            <a:r>
              <a:rPr lang="ru-RU" dirty="0" err="1" smtClean="0"/>
              <a:t>сяців</a:t>
            </a:r>
            <a:r>
              <a:rPr lang="ru-RU" dirty="0" smtClean="0"/>
              <a:t> — 1 </a:t>
            </a:r>
            <a:r>
              <a:rPr lang="ru-RU" dirty="0" err="1" smtClean="0"/>
              <a:t>рік</a:t>
            </a:r>
            <a:r>
              <a:rPr lang="ru-RU" dirty="0" smtClean="0"/>
              <a:t>;                               1 — 1,5 </a:t>
            </a:r>
            <a:r>
              <a:rPr lang="ru-RU" dirty="0" err="1" smtClean="0"/>
              <a:t>років</a:t>
            </a:r>
            <a:r>
              <a:rPr lang="ru-RU" dirty="0" smtClean="0"/>
              <a:t>;</a:t>
            </a:r>
          </a:p>
          <a:p>
            <a:endParaRPr lang="ru-RU" dirty="0" smtClean="0"/>
          </a:p>
          <a:p>
            <a:pPr marL="0" indent="0">
              <a:buNone/>
            </a:pPr>
            <a:r>
              <a:rPr lang="ru-RU" dirty="0" smtClean="0"/>
              <a:t>                        1,5 — 2 </a:t>
            </a:r>
            <a:r>
              <a:rPr lang="ru-RU" dirty="0" err="1" smtClean="0"/>
              <a:t>років</a:t>
            </a:r>
            <a:r>
              <a:rPr lang="ru-RU" dirty="0" smtClean="0"/>
              <a:t>;                                     3 — 4 </a:t>
            </a:r>
            <a:r>
              <a:rPr lang="ru-RU" dirty="0" err="1" smtClean="0"/>
              <a:t>років</a:t>
            </a:r>
            <a:r>
              <a:rPr lang="ru-RU" dirty="0" smtClean="0"/>
              <a:t>;</a:t>
            </a:r>
          </a:p>
          <a:p>
            <a:endParaRPr lang="ru-RU" dirty="0" smtClean="0"/>
          </a:p>
          <a:p>
            <a:pPr marL="0" indent="0">
              <a:buNone/>
            </a:pPr>
            <a:r>
              <a:rPr lang="ru-RU" dirty="0" smtClean="0"/>
              <a:t>                        5 — 6 </a:t>
            </a:r>
            <a:r>
              <a:rPr lang="ru-RU" dirty="0" err="1" smtClean="0"/>
              <a:t>років</a:t>
            </a:r>
            <a:r>
              <a:rPr lang="ru-RU" dirty="0" smtClean="0"/>
              <a:t>;                                        7 — 10 </a:t>
            </a:r>
            <a:r>
              <a:rPr lang="ru-RU" dirty="0" err="1" smtClean="0"/>
              <a:t>років</a:t>
            </a:r>
            <a:r>
              <a:rPr lang="ru-RU" dirty="0" smtClean="0"/>
              <a:t>;</a:t>
            </a:r>
          </a:p>
          <a:p>
            <a:endParaRPr lang="ru-RU" dirty="0" smtClean="0"/>
          </a:p>
          <a:p>
            <a:pPr marL="0" indent="0">
              <a:buNone/>
            </a:pPr>
            <a:r>
              <a:rPr lang="ru-RU" dirty="0" smtClean="0"/>
              <a:t>                        11 — 13 </a:t>
            </a:r>
            <a:r>
              <a:rPr lang="ru-RU" dirty="0" err="1" smtClean="0"/>
              <a:t>років</a:t>
            </a:r>
            <a:r>
              <a:rPr lang="ru-RU" dirty="0" smtClean="0"/>
              <a:t>;                                    14 — 17 </a:t>
            </a:r>
            <a:r>
              <a:rPr lang="ru-RU" dirty="0" err="1" smtClean="0"/>
              <a:t>років</a:t>
            </a:r>
            <a:r>
              <a:rPr lang="ru-RU" dirty="0" smtClean="0"/>
              <a:t>.</a:t>
            </a:r>
            <a:endParaRPr lang="ru-RU" dirty="0"/>
          </a:p>
        </p:txBody>
      </p:sp>
    </p:spTree>
    <p:extLst>
      <p:ext uri="{BB962C8B-B14F-4D97-AF65-F5344CB8AC3E}">
        <p14:creationId xmlns:p14="http://schemas.microsoft.com/office/powerpoint/2010/main" val="1746780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49531" y="561703"/>
            <a:ext cx="9927772" cy="5917473"/>
          </a:xfrm>
        </p:spPr>
        <p:txBody>
          <a:bodyPr>
            <a:normAutofit/>
          </a:bodyPr>
          <a:lstStyle/>
          <a:p>
            <a:pPr marL="0" indent="0" algn="ctr">
              <a:buNone/>
            </a:pPr>
            <a:r>
              <a:rPr lang="en-US" b="1" i="1" dirty="0">
                <a:solidFill>
                  <a:srgbClr val="FFFF00"/>
                </a:solidFill>
              </a:rPr>
              <a:t>2. H</a:t>
            </a:r>
            <a:r>
              <a:rPr lang="ru-RU" b="1" i="1" dirty="0" err="1">
                <a:solidFill>
                  <a:srgbClr val="FFFF00"/>
                </a:solidFill>
              </a:rPr>
              <a:t>ормативи</a:t>
            </a:r>
            <a:r>
              <a:rPr lang="ru-RU" b="1" i="1" dirty="0">
                <a:solidFill>
                  <a:srgbClr val="FFFF00"/>
                </a:solidFill>
              </a:rPr>
              <a:t> для </a:t>
            </a:r>
            <a:r>
              <a:rPr lang="ru-RU" b="1" i="1" dirty="0" err="1">
                <a:solidFill>
                  <a:srgbClr val="FFFF00"/>
                </a:solidFill>
              </a:rPr>
              <a:t>дорослого</a:t>
            </a:r>
            <a:r>
              <a:rPr lang="ru-RU" b="1" i="1" dirty="0">
                <a:solidFill>
                  <a:srgbClr val="FFFF00"/>
                </a:solidFill>
              </a:rPr>
              <a:t> </a:t>
            </a:r>
            <a:r>
              <a:rPr lang="ru-RU" b="1" i="1" dirty="0" err="1">
                <a:solidFill>
                  <a:srgbClr val="FFFF00"/>
                </a:solidFill>
              </a:rPr>
              <a:t>населення</a:t>
            </a:r>
            <a:r>
              <a:rPr lang="ru-RU" b="1" i="1" dirty="0">
                <a:solidFill>
                  <a:srgbClr val="FFFF00"/>
                </a:solidFill>
              </a:rPr>
              <a:t>:</a:t>
            </a:r>
          </a:p>
          <a:p>
            <a:pPr marL="0" indent="0" algn="ctr">
              <a:buNone/>
            </a:pPr>
            <a:r>
              <a:rPr lang="ru-RU" b="1" i="1" dirty="0" smtClean="0">
                <a:solidFill>
                  <a:srgbClr val="00B0F0"/>
                </a:solidFill>
              </a:rPr>
              <a:t>а</a:t>
            </a:r>
            <a:r>
              <a:rPr lang="ru-RU" b="1" i="1" dirty="0">
                <a:solidFill>
                  <a:srgbClr val="00B0F0"/>
                </a:solidFill>
              </a:rPr>
              <a:t>) для </a:t>
            </a:r>
            <a:r>
              <a:rPr lang="ru-RU" b="1" i="1" dirty="0" err="1">
                <a:solidFill>
                  <a:srgbClr val="00B0F0"/>
                </a:solidFill>
              </a:rPr>
              <a:t>цив</a:t>
            </a:r>
            <a:r>
              <a:rPr lang="en-US" b="1" i="1" dirty="0" err="1">
                <a:solidFill>
                  <a:srgbClr val="00B0F0"/>
                </a:solidFill>
              </a:rPr>
              <a:t>i</a:t>
            </a:r>
            <a:r>
              <a:rPr lang="ru-RU" b="1" i="1" dirty="0" err="1">
                <a:solidFill>
                  <a:srgbClr val="00B0F0"/>
                </a:solidFill>
              </a:rPr>
              <a:t>льного</a:t>
            </a:r>
            <a:r>
              <a:rPr lang="ru-RU" b="1" i="1" dirty="0">
                <a:solidFill>
                  <a:srgbClr val="00B0F0"/>
                </a:solidFill>
              </a:rPr>
              <a:t> </a:t>
            </a:r>
            <a:r>
              <a:rPr lang="ru-RU" b="1" i="1" dirty="0" err="1">
                <a:solidFill>
                  <a:srgbClr val="00B0F0"/>
                </a:solidFill>
              </a:rPr>
              <a:t>населення</a:t>
            </a:r>
            <a:r>
              <a:rPr lang="ru-RU" b="1" i="1" dirty="0">
                <a:solidFill>
                  <a:srgbClr val="00B0F0"/>
                </a:solidFill>
              </a:rPr>
              <a:t>:</a:t>
            </a:r>
          </a:p>
          <a:p>
            <a:pPr marL="0" indent="0">
              <a:buNone/>
            </a:pPr>
            <a:r>
              <a:rPr lang="ru-RU" b="1" i="1" dirty="0" smtClean="0">
                <a:solidFill>
                  <a:schemeClr val="accent6">
                    <a:lumMod val="60000"/>
                    <a:lumOff val="40000"/>
                  </a:schemeClr>
                </a:solidFill>
              </a:rPr>
              <a:t>А</a:t>
            </a:r>
            <a:r>
              <a:rPr lang="ru-RU" b="1" i="1" dirty="0">
                <a:solidFill>
                  <a:schemeClr val="accent6">
                    <a:lumMod val="60000"/>
                    <a:lumOff val="40000"/>
                  </a:schemeClr>
                </a:solidFill>
              </a:rPr>
              <a:t>. для </a:t>
            </a:r>
            <a:r>
              <a:rPr lang="ru-RU" b="1" i="1" dirty="0" err="1">
                <a:solidFill>
                  <a:schemeClr val="accent6">
                    <a:lumMod val="60000"/>
                    <a:lumOff val="40000"/>
                  </a:schemeClr>
                </a:solidFill>
              </a:rPr>
              <a:t>здорових</a:t>
            </a:r>
            <a:r>
              <a:rPr lang="ru-RU" b="1" i="1" dirty="0">
                <a:solidFill>
                  <a:schemeClr val="accent6">
                    <a:lumMod val="60000"/>
                    <a:lumOff val="40000"/>
                  </a:schemeClr>
                </a:solidFill>
              </a:rPr>
              <a:t> </a:t>
            </a:r>
            <a:r>
              <a:rPr lang="ru-RU" b="1" i="1" dirty="0" err="1">
                <a:solidFill>
                  <a:schemeClr val="accent6">
                    <a:lumMod val="60000"/>
                    <a:lumOff val="40000"/>
                  </a:schemeClr>
                </a:solidFill>
              </a:rPr>
              <a:t>працюючих</a:t>
            </a:r>
            <a:r>
              <a:rPr lang="ru-RU" b="1" i="1" dirty="0">
                <a:solidFill>
                  <a:schemeClr val="accent6">
                    <a:lumMod val="60000"/>
                    <a:lumOff val="40000"/>
                  </a:schemeClr>
                </a:solidFill>
              </a:rPr>
              <a:t>:</a:t>
            </a:r>
          </a:p>
          <a:p>
            <a:pPr marL="0" indent="0">
              <a:buNone/>
            </a:pPr>
            <a:r>
              <a:rPr lang="ru-RU" dirty="0" smtClean="0"/>
              <a:t>1</a:t>
            </a:r>
            <a:r>
              <a:rPr lang="ru-RU" dirty="0"/>
              <a:t>) за </a:t>
            </a:r>
            <a:r>
              <a:rPr lang="en-US" dirty="0" err="1"/>
              <a:t>i</a:t>
            </a:r>
            <a:r>
              <a:rPr lang="ru-RU" dirty="0" err="1"/>
              <a:t>нтенсивністю</a:t>
            </a:r>
            <a:r>
              <a:rPr lang="ru-RU" dirty="0"/>
              <a:t> </a:t>
            </a:r>
            <a:r>
              <a:rPr lang="ru-RU" dirty="0" err="1"/>
              <a:t>прац</a:t>
            </a:r>
            <a:r>
              <a:rPr lang="en-US" dirty="0" err="1"/>
              <a:t>i</a:t>
            </a:r>
            <a:r>
              <a:rPr lang="en-US" dirty="0"/>
              <a:t> </a:t>
            </a:r>
            <a:r>
              <a:rPr lang="ru-RU" dirty="0"/>
              <a:t>на </a:t>
            </a:r>
            <a:r>
              <a:rPr lang="ru-RU" dirty="0" err="1"/>
              <a:t>підставі</a:t>
            </a:r>
            <a:r>
              <a:rPr lang="ru-RU" dirty="0"/>
              <a:t> </a:t>
            </a:r>
            <a:r>
              <a:rPr lang="ru-RU" dirty="0" err="1"/>
              <a:t>визначення</a:t>
            </a:r>
            <a:r>
              <a:rPr lang="ru-RU" dirty="0"/>
              <a:t> величин </a:t>
            </a:r>
            <a:r>
              <a:rPr lang="ru-RU" dirty="0" err="1"/>
              <a:t>коефіцієнта</a:t>
            </a:r>
            <a:r>
              <a:rPr lang="ru-RU" dirty="0"/>
              <a:t> </a:t>
            </a:r>
            <a:r>
              <a:rPr lang="ru-RU" dirty="0" err="1"/>
              <a:t>фізичної</a:t>
            </a:r>
            <a:r>
              <a:rPr lang="ru-RU" dirty="0"/>
              <a:t> </a:t>
            </a:r>
            <a:r>
              <a:rPr lang="ru-RU" dirty="0" err="1"/>
              <a:t>активності</a:t>
            </a:r>
            <a:r>
              <a:rPr lang="ru-RU" dirty="0"/>
              <a:t> (4 </a:t>
            </a:r>
            <a:r>
              <a:rPr lang="ru-RU" dirty="0" err="1"/>
              <a:t>групи</a:t>
            </a:r>
            <a:r>
              <a:rPr lang="ru-RU" dirty="0"/>
              <a:t>);</a:t>
            </a:r>
          </a:p>
          <a:p>
            <a:pPr marL="0" indent="0">
              <a:buNone/>
            </a:pPr>
            <a:r>
              <a:rPr lang="ru-RU" dirty="0" smtClean="0"/>
              <a:t>2</a:t>
            </a:r>
            <a:r>
              <a:rPr lang="ru-RU" dirty="0"/>
              <a:t>) спец</a:t>
            </a:r>
            <a:r>
              <a:rPr lang="en-US" dirty="0" err="1"/>
              <a:t>i</a:t>
            </a:r>
            <a:r>
              <a:rPr lang="ru-RU" dirty="0" err="1"/>
              <a:t>альн</a:t>
            </a:r>
            <a:r>
              <a:rPr lang="en-US" dirty="0" err="1"/>
              <a:t>i</a:t>
            </a:r>
            <a:r>
              <a:rPr lang="en-US" dirty="0"/>
              <a:t> (</a:t>
            </a:r>
            <a:r>
              <a:rPr lang="ru-RU" dirty="0"/>
              <a:t>у </a:t>
            </a:r>
            <a:r>
              <a:rPr lang="ru-RU" dirty="0" err="1"/>
              <a:t>залежност</a:t>
            </a:r>
            <a:r>
              <a:rPr lang="en-US" dirty="0" err="1"/>
              <a:t>i</a:t>
            </a:r>
            <a:r>
              <a:rPr lang="en-US" dirty="0"/>
              <a:t> </a:t>
            </a:r>
            <a:r>
              <a:rPr lang="ru-RU" dirty="0"/>
              <a:t>в</a:t>
            </a:r>
            <a:r>
              <a:rPr lang="en-US" dirty="0" err="1"/>
              <a:t>i</a:t>
            </a:r>
            <a:r>
              <a:rPr lang="ru-RU" dirty="0"/>
              <a:t>д ф</a:t>
            </a:r>
            <a:r>
              <a:rPr lang="en-US" dirty="0" err="1"/>
              <a:t>i</a:t>
            </a:r>
            <a:r>
              <a:rPr lang="ru-RU" dirty="0"/>
              <a:t>з</a:t>
            </a:r>
            <a:r>
              <a:rPr lang="en-US" dirty="0" err="1"/>
              <a:t>i</a:t>
            </a:r>
            <a:r>
              <a:rPr lang="ru-RU" dirty="0" err="1"/>
              <a:t>олог</a:t>
            </a:r>
            <a:r>
              <a:rPr lang="en-US" dirty="0" err="1"/>
              <a:t>i</a:t>
            </a:r>
            <a:r>
              <a:rPr lang="ru-RU" dirty="0" err="1"/>
              <a:t>чного</a:t>
            </a:r>
            <a:r>
              <a:rPr lang="ru-RU" dirty="0"/>
              <a:t> стану орган</a:t>
            </a:r>
            <a:r>
              <a:rPr lang="en-US" dirty="0" err="1"/>
              <a:t>i</a:t>
            </a:r>
            <a:r>
              <a:rPr lang="ru-RU" dirty="0" err="1"/>
              <a:t>зму</a:t>
            </a:r>
            <a:r>
              <a:rPr lang="ru-RU" dirty="0"/>
              <a:t>):</a:t>
            </a:r>
          </a:p>
          <a:p>
            <a:pPr marL="0" indent="0">
              <a:buNone/>
            </a:pPr>
            <a:r>
              <a:rPr lang="ru-RU" dirty="0" smtClean="0"/>
              <a:t>·        </a:t>
            </a:r>
            <a:r>
              <a:rPr lang="ru-RU" dirty="0"/>
              <a:t>ваг</a:t>
            </a:r>
            <a:r>
              <a:rPr lang="en-US" dirty="0" err="1"/>
              <a:t>i</a:t>
            </a:r>
            <a:r>
              <a:rPr lang="ru-RU" dirty="0" err="1"/>
              <a:t>тн</a:t>
            </a:r>
            <a:r>
              <a:rPr lang="en-US" dirty="0" err="1"/>
              <a:t>i</a:t>
            </a:r>
            <a:r>
              <a:rPr lang="en-US" dirty="0"/>
              <a:t> </a:t>
            </a:r>
            <a:r>
              <a:rPr lang="ru-RU" dirty="0"/>
              <a:t>ж</a:t>
            </a:r>
            <a:r>
              <a:rPr lang="en-US" dirty="0" err="1"/>
              <a:t>i</a:t>
            </a:r>
            <a:r>
              <a:rPr lang="ru-RU" dirty="0" err="1"/>
              <a:t>нки</a:t>
            </a:r>
            <a:r>
              <a:rPr lang="ru-RU" dirty="0"/>
              <a:t>;</a:t>
            </a:r>
          </a:p>
          <a:p>
            <a:pPr marL="0" indent="0">
              <a:buNone/>
            </a:pPr>
            <a:r>
              <a:rPr lang="ru-RU" dirty="0" smtClean="0"/>
              <a:t>·        </a:t>
            </a:r>
            <a:r>
              <a:rPr lang="ru-RU" dirty="0" err="1"/>
              <a:t>жінки</a:t>
            </a:r>
            <a:r>
              <a:rPr lang="ru-RU" dirty="0"/>
              <a:t>, </a:t>
            </a:r>
            <a:r>
              <a:rPr lang="ru-RU" dirty="0" err="1"/>
              <a:t>що</a:t>
            </a:r>
            <a:r>
              <a:rPr lang="ru-RU" dirty="0"/>
              <a:t> </a:t>
            </a:r>
            <a:r>
              <a:rPr lang="ru-RU" dirty="0" err="1"/>
              <a:t>годують</a:t>
            </a:r>
            <a:r>
              <a:rPr lang="ru-RU" dirty="0"/>
              <a:t>;</a:t>
            </a:r>
          </a:p>
          <a:p>
            <a:pPr marL="0" indent="0">
              <a:buNone/>
            </a:pPr>
            <a:r>
              <a:rPr lang="ru-RU" dirty="0" smtClean="0"/>
              <a:t>·        </a:t>
            </a:r>
            <a:r>
              <a:rPr lang="ru-RU" dirty="0" err="1"/>
              <a:t>спортсмени</a:t>
            </a:r>
            <a:r>
              <a:rPr lang="ru-RU" dirty="0"/>
              <a:t>;</a:t>
            </a:r>
          </a:p>
          <a:p>
            <a:pPr marL="0" indent="0">
              <a:buNone/>
            </a:pPr>
            <a:r>
              <a:rPr lang="ru-RU" dirty="0" smtClean="0"/>
              <a:t>·        </a:t>
            </a:r>
            <a:r>
              <a:rPr lang="ru-RU" dirty="0" err="1"/>
              <a:t>студенти</a:t>
            </a:r>
            <a:r>
              <a:rPr lang="ru-RU" dirty="0"/>
              <a:t>.</a:t>
            </a:r>
          </a:p>
          <a:p>
            <a:pPr marL="0" indent="0">
              <a:buNone/>
            </a:pPr>
            <a:r>
              <a:rPr lang="ru-RU" dirty="0" smtClean="0"/>
              <a:t>3</a:t>
            </a:r>
            <a:r>
              <a:rPr lang="ru-RU" dirty="0"/>
              <a:t>) на </a:t>
            </a:r>
            <a:r>
              <a:rPr lang="ru-RU" dirty="0" err="1"/>
              <a:t>шк</a:t>
            </a:r>
            <a:r>
              <a:rPr lang="en-US" dirty="0" err="1"/>
              <a:t>i</a:t>
            </a:r>
            <a:r>
              <a:rPr lang="ru-RU" dirty="0" err="1"/>
              <a:t>дливих</a:t>
            </a:r>
            <a:r>
              <a:rPr lang="ru-RU" dirty="0"/>
              <a:t> п</a:t>
            </a:r>
            <a:r>
              <a:rPr lang="en-US" dirty="0" err="1"/>
              <a:t>i</a:t>
            </a:r>
            <a:r>
              <a:rPr lang="ru-RU" dirty="0" err="1"/>
              <a:t>дприємствах</a:t>
            </a:r>
            <a:r>
              <a:rPr lang="ru-RU" dirty="0"/>
              <a:t> (л</a:t>
            </a:r>
            <a:r>
              <a:rPr lang="en-US" dirty="0" err="1"/>
              <a:t>i</a:t>
            </a:r>
            <a:r>
              <a:rPr lang="ru-RU" dirty="0" err="1"/>
              <a:t>кувально</a:t>
            </a:r>
            <a:r>
              <a:rPr lang="ru-RU" dirty="0"/>
              <a:t>— </a:t>
            </a:r>
            <a:r>
              <a:rPr lang="ru-RU" dirty="0" err="1"/>
              <a:t>проф</a:t>
            </a:r>
            <a:r>
              <a:rPr lang="en-US" dirty="0" err="1"/>
              <a:t>i</a:t>
            </a:r>
            <a:r>
              <a:rPr lang="ru-RU" dirty="0" err="1"/>
              <a:t>лактичне</a:t>
            </a:r>
            <a:r>
              <a:rPr lang="ru-RU" dirty="0"/>
              <a:t> </a:t>
            </a:r>
            <a:r>
              <a:rPr lang="ru-RU" dirty="0" err="1"/>
              <a:t>харчування</a:t>
            </a:r>
            <a:r>
              <a:rPr lang="ru-RU" dirty="0" smtClean="0"/>
              <a:t>)</a:t>
            </a:r>
          </a:p>
          <a:p>
            <a:pPr marL="0" indent="0">
              <a:buNone/>
            </a:pPr>
            <a:r>
              <a:rPr lang="ru-RU" b="1" i="1" dirty="0">
                <a:solidFill>
                  <a:schemeClr val="accent6">
                    <a:lumMod val="60000"/>
                    <a:lumOff val="40000"/>
                  </a:schemeClr>
                </a:solidFill>
              </a:rPr>
              <a:t>Б. для </a:t>
            </a:r>
            <a:r>
              <a:rPr lang="ru-RU" b="1" i="1" dirty="0" err="1">
                <a:solidFill>
                  <a:schemeClr val="accent6">
                    <a:lumMod val="60000"/>
                    <a:lumOff val="40000"/>
                  </a:schemeClr>
                </a:solidFill>
              </a:rPr>
              <a:t>хворих</a:t>
            </a:r>
            <a:r>
              <a:rPr lang="ru-RU" b="1" i="1" dirty="0">
                <a:solidFill>
                  <a:schemeClr val="accent6">
                    <a:lumMod val="60000"/>
                    <a:lumOff val="40000"/>
                  </a:schemeClr>
                </a:solidFill>
              </a:rPr>
              <a:t> (</a:t>
            </a:r>
            <a:r>
              <a:rPr lang="ru-RU" b="1" i="1" dirty="0" err="1">
                <a:solidFill>
                  <a:schemeClr val="accent6">
                    <a:lumMod val="60000"/>
                    <a:lumOff val="40000"/>
                  </a:schemeClr>
                </a:solidFill>
              </a:rPr>
              <a:t>лiкувально</a:t>
            </a:r>
            <a:r>
              <a:rPr lang="ru-RU" b="1" i="1" dirty="0">
                <a:solidFill>
                  <a:schemeClr val="accent6">
                    <a:lumMod val="60000"/>
                    <a:lumOff val="40000"/>
                  </a:schemeClr>
                </a:solidFill>
              </a:rPr>
              <a:t>—</a:t>
            </a:r>
            <a:r>
              <a:rPr lang="ru-RU" b="1" i="1" dirty="0" err="1">
                <a:solidFill>
                  <a:schemeClr val="accent6">
                    <a:lumMod val="60000"/>
                    <a:lumOff val="40000"/>
                  </a:schemeClr>
                </a:solidFill>
              </a:rPr>
              <a:t>дiєтичне</a:t>
            </a:r>
            <a:r>
              <a:rPr lang="ru-RU" b="1" i="1" dirty="0">
                <a:solidFill>
                  <a:schemeClr val="accent6">
                    <a:lumMod val="60000"/>
                    <a:lumOff val="40000"/>
                  </a:schemeClr>
                </a:solidFill>
              </a:rPr>
              <a:t> </a:t>
            </a:r>
            <a:r>
              <a:rPr lang="ru-RU" b="1" i="1" dirty="0" err="1">
                <a:solidFill>
                  <a:schemeClr val="accent6">
                    <a:lumMod val="60000"/>
                    <a:lumOff val="40000"/>
                  </a:schemeClr>
                </a:solidFill>
              </a:rPr>
              <a:t>харчування</a:t>
            </a:r>
            <a:r>
              <a:rPr lang="ru-RU" b="1" i="1" dirty="0" smtClean="0">
                <a:solidFill>
                  <a:schemeClr val="accent6">
                    <a:lumMod val="60000"/>
                    <a:lumOff val="40000"/>
                  </a:schemeClr>
                </a:solidFill>
              </a:rPr>
              <a:t>)</a:t>
            </a:r>
          </a:p>
          <a:p>
            <a:pPr marL="0" indent="0" algn="ctr">
              <a:buNone/>
            </a:pPr>
            <a:r>
              <a:rPr lang="ru-RU" b="1" i="1" dirty="0">
                <a:solidFill>
                  <a:srgbClr val="00B0F0"/>
                </a:solidFill>
              </a:rPr>
              <a:t>б) для в</a:t>
            </a:r>
            <a:r>
              <a:rPr lang="en-US" b="1" i="1" dirty="0" err="1">
                <a:solidFill>
                  <a:srgbClr val="00B0F0"/>
                </a:solidFill>
              </a:rPr>
              <a:t>i</a:t>
            </a:r>
            <a:r>
              <a:rPr lang="ru-RU" b="1" i="1" dirty="0" err="1">
                <a:solidFill>
                  <a:srgbClr val="00B0F0"/>
                </a:solidFill>
              </a:rPr>
              <a:t>йськовослужбовц</a:t>
            </a:r>
            <a:r>
              <a:rPr lang="en-US" b="1" i="1" dirty="0" err="1">
                <a:solidFill>
                  <a:srgbClr val="00B0F0"/>
                </a:solidFill>
              </a:rPr>
              <a:t>i</a:t>
            </a:r>
            <a:r>
              <a:rPr lang="ru-RU" b="1" i="1" dirty="0">
                <a:solidFill>
                  <a:srgbClr val="00B0F0"/>
                </a:solidFill>
              </a:rPr>
              <a:t>в</a:t>
            </a:r>
          </a:p>
          <a:p>
            <a:pPr marL="0" indent="0">
              <a:buNone/>
            </a:pPr>
            <a:endParaRPr lang="ru-RU" b="1" i="1" dirty="0">
              <a:solidFill>
                <a:schemeClr val="accent6">
                  <a:lumMod val="60000"/>
                  <a:lumOff val="40000"/>
                </a:schemeClr>
              </a:solidFill>
            </a:endParaRPr>
          </a:p>
        </p:txBody>
      </p:sp>
    </p:spTree>
    <p:extLst>
      <p:ext uri="{BB962C8B-B14F-4D97-AF65-F5344CB8AC3E}">
        <p14:creationId xmlns:p14="http://schemas.microsoft.com/office/powerpoint/2010/main" val="423172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75657" y="705394"/>
            <a:ext cx="10228216" cy="5617029"/>
          </a:xfrm>
        </p:spPr>
        <p:txBody>
          <a:bodyPr>
            <a:normAutofit/>
          </a:bodyPr>
          <a:lstStyle/>
          <a:p>
            <a:pPr marL="0" indent="0">
              <a:buNone/>
            </a:pPr>
            <a:r>
              <a:rPr lang="ru-RU" dirty="0" smtClean="0"/>
              <a:t> До </a:t>
            </a:r>
            <a:r>
              <a:rPr lang="ru-RU" dirty="0" err="1"/>
              <a:t>основних</a:t>
            </a:r>
            <a:r>
              <a:rPr lang="ru-RU" dirty="0"/>
              <a:t> </a:t>
            </a:r>
            <a:r>
              <a:rPr lang="ru-RU" dirty="0" err="1"/>
              <a:t>показник</a:t>
            </a:r>
            <a:r>
              <a:rPr lang="en-US" dirty="0" err="1"/>
              <a:t>i</a:t>
            </a:r>
            <a:r>
              <a:rPr lang="ru-RU" dirty="0"/>
              <a:t>в </a:t>
            </a:r>
            <a:r>
              <a:rPr lang="ru-RU" dirty="0" err="1"/>
              <a:t>збалансованості</a:t>
            </a:r>
            <a:r>
              <a:rPr lang="ru-RU" dirty="0"/>
              <a:t> </a:t>
            </a:r>
            <a:r>
              <a:rPr lang="ru-RU" dirty="0" err="1"/>
              <a:t>харчування</a:t>
            </a:r>
            <a:r>
              <a:rPr lang="ru-RU" dirty="0"/>
              <a:t>, а </a:t>
            </a:r>
            <a:r>
              <a:rPr lang="ru-RU" dirty="0" err="1"/>
              <a:t>це</a:t>
            </a:r>
            <a:r>
              <a:rPr lang="ru-RU" dirty="0"/>
              <a:t> </a:t>
            </a:r>
            <a:r>
              <a:rPr lang="ru-RU" dirty="0" err="1"/>
              <a:t>другий</a:t>
            </a:r>
            <a:r>
              <a:rPr lang="ru-RU" dirty="0"/>
              <a:t> принцип  </a:t>
            </a:r>
            <a:r>
              <a:rPr lang="ru-RU" dirty="0" err="1"/>
              <a:t>раціонального</a:t>
            </a:r>
            <a:r>
              <a:rPr lang="ru-RU" dirty="0"/>
              <a:t> </a:t>
            </a:r>
            <a:r>
              <a:rPr lang="ru-RU" dirty="0" err="1"/>
              <a:t>харчування</a:t>
            </a:r>
            <a:r>
              <a:rPr lang="ru-RU" dirty="0"/>
              <a:t>, </a:t>
            </a:r>
            <a:r>
              <a:rPr lang="ru-RU" dirty="0" err="1"/>
              <a:t>прийнято</a:t>
            </a:r>
            <a:r>
              <a:rPr lang="ru-RU" dirty="0"/>
              <a:t> в</a:t>
            </a:r>
            <a:r>
              <a:rPr lang="en-US" dirty="0" err="1"/>
              <a:t>i</a:t>
            </a:r>
            <a:r>
              <a:rPr lang="ru-RU" dirty="0" err="1"/>
              <a:t>дносити</a:t>
            </a:r>
            <a:r>
              <a:rPr lang="ru-RU" dirty="0"/>
              <a:t>:</a:t>
            </a:r>
          </a:p>
          <a:p>
            <a:pPr marL="0" indent="0">
              <a:buNone/>
            </a:pPr>
            <a:r>
              <a:rPr lang="ru-RU" dirty="0" smtClean="0"/>
              <a:t>1</a:t>
            </a:r>
            <a:r>
              <a:rPr lang="ru-RU" dirty="0"/>
              <a:t>. В</a:t>
            </a:r>
            <a:r>
              <a:rPr lang="en-US" dirty="0" err="1"/>
              <a:t>i</a:t>
            </a:r>
            <a:r>
              <a:rPr lang="ru-RU" dirty="0" err="1"/>
              <a:t>дпов</a:t>
            </a:r>
            <a:r>
              <a:rPr lang="en-US" dirty="0" err="1"/>
              <a:t>i</a:t>
            </a:r>
            <a:r>
              <a:rPr lang="ru-RU" dirty="0" err="1"/>
              <a:t>дн</a:t>
            </a:r>
            <a:r>
              <a:rPr lang="en-US" dirty="0" err="1"/>
              <a:t>i</a:t>
            </a:r>
            <a:r>
              <a:rPr lang="ru-RU" dirty="0" err="1"/>
              <a:t>сть</a:t>
            </a:r>
            <a:r>
              <a:rPr lang="ru-RU" dirty="0"/>
              <a:t> в</a:t>
            </a:r>
            <a:r>
              <a:rPr lang="en-US" dirty="0" err="1"/>
              <a:t>i</a:t>
            </a:r>
            <a:r>
              <a:rPr lang="ru-RU" dirty="0" err="1"/>
              <a:t>ково</a:t>
            </a:r>
            <a:r>
              <a:rPr lang="ru-RU" dirty="0"/>
              <a:t>—</a:t>
            </a:r>
            <a:r>
              <a:rPr lang="ru-RU" dirty="0" err="1"/>
              <a:t>статевих</a:t>
            </a:r>
            <a:r>
              <a:rPr lang="ru-RU" dirty="0"/>
              <a:t> потреб у </a:t>
            </a:r>
            <a:r>
              <a:rPr lang="ru-RU" dirty="0" err="1"/>
              <a:t>харчових</a:t>
            </a:r>
            <a:r>
              <a:rPr lang="ru-RU" dirty="0"/>
              <a:t> </a:t>
            </a:r>
            <a:r>
              <a:rPr lang="ru-RU" dirty="0" err="1"/>
              <a:t>речовинах</a:t>
            </a:r>
            <a:r>
              <a:rPr lang="ru-RU" dirty="0"/>
              <a:t> </a:t>
            </a:r>
            <a:r>
              <a:rPr lang="ru-RU" dirty="0" err="1"/>
              <a:t>їх</a:t>
            </a:r>
            <a:r>
              <a:rPr lang="ru-RU" dirty="0"/>
              <a:t> фактичному </a:t>
            </a:r>
            <a:r>
              <a:rPr lang="ru-RU" dirty="0" err="1"/>
              <a:t>споживанню</a:t>
            </a:r>
            <a:r>
              <a:rPr lang="ru-RU" dirty="0"/>
              <a:t>;</a:t>
            </a:r>
          </a:p>
          <a:p>
            <a:pPr marL="0" indent="0">
              <a:buNone/>
            </a:pPr>
            <a:r>
              <a:rPr lang="ru-RU" dirty="0" smtClean="0"/>
              <a:t>2</a:t>
            </a:r>
            <a:r>
              <a:rPr lang="ru-RU" dirty="0"/>
              <a:t>. </a:t>
            </a:r>
            <a:r>
              <a:rPr lang="en-US" dirty="0"/>
              <a:t>H</a:t>
            </a:r>
            <a:r>
              <a:rPr lang="ru-RU" dirty="0" err="1"/>
              <a:t>аявн</a:t>
            </a:r>
            <a:r>
              <a:rPr lang="en-US" dirty="0" err="1"/>
              <a:t>i</a:t>
            </a:r>
            <a:r>
              <a:rPr lang="ru-RU" dirty="0" err="1"/>
              <a:t>сть</a:t>
            </a:r>
            <a:r>
              <a:rPr lang="ru-RU" dirty="0"/>
              <a:t> у </a:t>
            </a:r>
            <a:r>
              <a:rPr lang="ru-RU" dirty="0" err="1"/>
              <a:t>харчовому</a:t>
            </a:r>
            <a:r>
              <a:rPr lang="ru-RU" dirty="0"/>
              <a:t> </a:t>
            </a:r>
            <a:r>
              <a:rPr lang="ru-RU" dirty="0" err="1"/>
              <a:t>рац</a:t>
            </a:r>
            <a:r>
              <a:rPr lang="en-US" dirty="0" err="1"/>
              <a:t>i</a:t>
            </a:r>
            <a:r>
              <a:rPr lang="ru-RU" dirty="0"/>
              <a:t>он</a:t>
            </a:r>
            <a:r>
              <a:rPr lang="en-US" dirty="0" err="1"/>
              <a:t>i</a:t>
            </a:r>
            <a:r>
              <a:rPr lang="en-US" dirty="0"/>
              <a:t> </a:t>
            </a:r>
            <a:r>
              <a:rPr lang="ru-RU" dirty="0" err="1"/>
              <a:t>оптимальних</a:t>
            </a:r>
            <a:r>
              <a:rPr lang="ru-RU" dirty="0"/>
              <a:t> </a:t>
            </a:r>
            <a:r>
              <a:rPr lang="ru-RU" dirty="0" err="1"/>
              <a:t>сп</a:t>
            </a:r>
            <a:r>
              <a:rPr lang="en-US" dirty="0" err="1"/>
              <a:t>i</a:t>
            </a:r>
            <a:r>
              <a:rPr lang="ru-RU" dirty="0" err="1"/>
              <a:t>вв</a:t>
            </a:r>
            <a:r>
              <a:rPr lang="en-US" dirty="0" err="1"/>
              <a:t>i</a:t>
            </a:r>
            <a:r>
              <a:rPr lang="ru-RU" dirty="0" err="1"/>
              <a:t>дношень</a:t>
            </a:r>
            <a:r>
              <a:rPr lang="ru-RU" dirty="0"/>
              <a:t> м</a:t>
            </a:r>
            <a:r>
              <a:rPr lang="en-US" dirty="0" err="1"/>
              <a:t>i</a:t>
            </a:r>
            <a:r>
              <a:rPr lang="ru-RU" dirty="0"/>
              <a:t>ж:</a:t>
            </a:r>
          </a:p>
          <a:p>
            <a:pPr marL="0" indent="0">
              <a:buNone/>
            </a:pPr>
            <a:r>
              <a:rPr lang="ru-RU" dirty="0" smtClean="0"/>
              <a:t>а</a:t>
            </a:r>
            <a:r>
              <a:rPr lang="ru-RU" dirty="0"/>
              <a:t>) </a:t>
            </a:r>
            <a:r>
              <a:rPr lang="ru-RU" dirty="0" err="1"/>
              <a:t>загальною</a:t>
            </a:r>
            <a:r>
              <a:rPr lang="ru-RU" dirty="0"/>
              <a:t> к</a:t>
            </a:r>
            <a:r>
              <a:rPr lang="en-US" dirty="0" err="1"/>
              <a:t>i</a:t>
            </a:r>
            <a:r>
              <a:rPr lang="ru-RU" dirty="0" err="1"/>
              <a:t>льк</a:t>
            </a:r>
            <a:r>
              <a:rPr lang="en-US" dirty="0" err="1"/>
              <a:t>i</a:t>
            </a:r>
            <a:r>
              <a:rPr lang="ru-RU" dirty="0" err="1"/>
              <a:t>стю</a:t>
            </a:r>
            <a:r>
              <a:rPr lang="ru-RU" dirty="0"/>
              <a:t> б</a:t>
            </a:r>
            <a:r>
              <a:rPr lang="en-US" dirty="0" err="1"/>
              <a:t>i</a:t>
            </a:r>
            <a:r>
              <a:rPr lang="ru-RU" dirty="0" err="1"/>
              <a:t>лк</a:t>
            </a:r>
            <a:r>
              <a:rPr lang="en-US" dirty="0" err="1"/>
              <a:t>i</a:t>
            </a:r>
            <a:r>
              <a:rPr lang="ru-RU" dirty="0"/>
              <a:t>в, жир</a:t>
            </a:r>
            <a:r>
              <a:rPr lang="en-US" dirty="0" err="1"/>
              <a:t>i</a:t>
            </a:r>
            <a:r>
              <a:rPr lang="ru-RU" dirty="0"/>
              <a:t>в та </a:t>
            </a:r>
            <a:r>
              <a:rPr lang="ru-RU" dirty="0" err="1"/>
              <a:t>вуглевод</a:t>
            </a:r>
            <a:r>
              <a:rPr lang="en-US" dirty="0" err="1"/>
              <a:t>i</a:t>
            </a:r>
            <a:r>
              <a:rPr lang="ru-RU" dirty="0"/>
              <a:t>в — 1 : 1 : 4;</a:t>
            </a:r>
          </a:p>
          <a:p>
            <a:pPr marL="0" indent="0">
              <a:buNone/>
            </a:pPr>
            <a:r>
              <a:rPr lang="ru-RU" dirty="0" smtClean="0"/>
              <a:t>б</a:t>
            </a:r>
            <a:r>
              <a:rPr lang="ru-RU" dirty="0"/>
              <a:t>) </a:t>
            </a:r>
            <a:r>
              <a:rPr lang="ru-RU" dirty="0" err="1"/>
              <a:t>тваринними</a:t>
            </a:r>
            <a:r>
              <a:rPr lang="ru-RU" dirty="0"/>
              <a:t> та </a:t>
            </a:r>
            <a:r>
              <a:rPr lang="ru-RU" dirty="0" err="1"/>
              <a:t>рослинними</a:t>
            </a:r>
            <a:r>
              <a:rPr lang="ru-RU" dirty="0"/>
              <a:t> б</a:t>
            </a:r>
            <a:r>
              <a:rPr lang="en-US" dirty="0" err="1"/>
              <a:t>i</a:t>
            </a:r>
            <a:r>
              <a:rPr lang="ru-RU" dirty="0" err="1"/>
              <a:t>лками</a:t>
            </a:r>
            <a:r>
              <a:rPr lang="ru-RU" dirty="0"/>
              <a:t> — 50% : 50% (</a:t>
            </a:r>
            <a:r>
              <a:rPr lang="ru-RU" dirty="0" err="1"/>
              <a:t>згідно</a:t>
            </a:r>
            <a:r>
              <a:rPr lang="ru-RU" dirty="0"/>
              <a:t> з </a:t>
            </a:r>
            <a:r>
              <a:rPr lang="ru-RU" dirty="0" err="1"/>
              <a:t>тимчасовими</a:t>
            </a:r>
            <a:r>
              <a:rPr lang="ru-RU" dirty="0"/>
              <a:t> нормами </a:t>
            </a:r>
            <a:r>
              <a:rPr lang="ru-RU" dirty="0" err="1"/>
              <a:t>харчування</a:t>
            </a:r>
            <a:r>
              <a:rPr lang="ru-RU" dirty="0"/>
              <a:t> для </a:t>
            </a:r>
            <a:r>
              <a:rPr lang="ru-RU" dirty="0" err="1"/>
              <a:t>населення</a:t>
            </a:r>
            <a:r>
              <a:rPr lang="ru-RU" dirty="0"/>
              <a:t> </a:t>
            </a:r>
            <a:r>
              <a:rPr lang="ru-RU" dirty="0" err="1"/>
              <a:t>України</a:t>
            </a:r>
            <a:r>
              <a:rPr lang="ru-RU" dirty="0"/>
              <a:t> 45% : 55%);</a:t>
            </a:r>
          </a:p>
          <a:p>
            <a:pPr marL="0" indent="0">
              <a:buNone/>
            </a:pPr>
            <a:r>
              <a:rPr lang="ru-RU" dirty="0" smtClean="0"/>
              <a:t>в</a:t>
            </a:r>
            <a:r>
              <a:rPr lang="ru-RU" dirty="0"/>
              <a:t>) </a:t>
            </a:r>
            <a:r>
              <a:rPr lang="ru-RU" dirty="0" err="1"/>
              <a:t>тваринними</a:t>
            </a:r>
            <a:r>
              <a:rPr lang="ru-RU" dirty="0"/>
              <a:t> та </a:t>
            </a:r>
            <a:r>
              <a:rPr lang="ru-RU" dirty="0" err="1"/>
              <a:t>рослинними</a:t>
            </a:r>
            <a:r>
              <a:rPr lang="ru-RU" dirty="0"/>
              <a:t> жирами — 70% : 30% (10% за </a:t>
            </a:r>
            <a:r>
              <a:rPr lang="ru-RU" dirty="0" err="1"/>
              <a:t>рахунок</a:t>
            </a:r>
            <a:r>
              <a:rPr lang="ru-RU" dirty="0"/>
              <a:t> </a:t>
            </a:r>
            <a:r>
              <a:rPr lang="ru-RU" dirty="0" err="1"/>
              <a:t>поліненасичених</a:t>
            </a:r>
            <a:r>
              <a:rPr lang="ru-RU" dirty="0"/>
              <a:t> </a:t>
            </a:r>
            <a:r>
              <a:rPr lang="ru-RU" dirty="0" err="1"/>
              <a:t>жирних</a:t>
            </a:r>
            <a:r>
              <a:rPr lang="ru-RU" dirty="0"/>
              <a:t> кислот);</a:t>
            </a:r>
          </a:p>
          <a:p>
            <a:pPr marL="0" indent="0">
              <a:buNone/>
            </a:pPr>
            <a:r>
              <a:rPr lang="ru-RU" dirty="0" smtClean="0"/>
              <a:t>г</a:t>
            </a:r>
            <a:r>
              <a:rPr lang="ru-RU" dirty="0"/>
              <a:t>) </a:t>
            </a:r>
            <a:r>
              <a:rPr lang="ru-RU" dirty="0" err="1"/>
              <a:t>вуглевод</a:t>
            </a:r>
            <a:r>
              <a:rPr lang="en-US" dirty="0" err="1"/>
              <a:t>i</a:t>
            </a:r>
            <a:r>
              <a:rPr lang="ru-RU" dirty="0"/>
              <a:t>в </a:t>
            </a:r>
            <a:r>
              <a:rPr lang="ru-RU" dirty="0" err="1"/>
              <a:t>цукру</a:t>
            </a:r>
            <a:r>
              <a:rPr lang="ru-RU" dirty="0"/>
              <a:t> та </a:t>
            </a:r>
            <a:r>
              <a:rPr lang="ru-RU" dirty="0" err="1"/>
              <a:t>крохмалю</a:t>
            </a:r>
            <a:r>
              <a:rPr lang="ru-RU" dirty="0"/>
              <a:t>, </a:t>
            </a:r>
            <a:r>
              <a:rPr lang="ru-RU" dirty="0" err="1"/>
              <a:t>тобто</a:t>
            </a:r>
            <a:r>
              <a:rPr lang="ru-RU" dirty="0"/>
              <a:t>, </a:t>
            </a:r>
            <a:r>
              <a:rPr lang="ru-RU" dirty="0" err="1"/>
              <a:t>фактично</a:t>
            </a:r>
            <a:r>
              <a:rPr lang="ru-RU" dirty="0"/>
              <a:t>, </a:t>
            </a:r>
            <a:r>
              <a:rPr lang="ru-RU" dirty="0" err="1"/>
              <a:t>між</a:t>
            </a:r>
            <a:r>
              <a:rPr lang="ru-RU" dirty="0"/>
              <a:t> моно— та пол</a:t>
            </a:r>
            <a:r>
              <a:rPr lang="en-US" dirty="0" err="1"/>
              <a:t>i</a:t>
            </a:r>
            <a:r>
              <a:rPr lang="ru-RU" dirty="0" err="1"/>
              <a:t>цукрами</a:t>
            </a:r>
            <a:r>
              <a:rPr lang="ru-RU" dirty="0"/>
              <a:t> — 20% : 80% (10% за </a:t>
            </a:r>
            <a:r>
              <a:rPr lang="ru-RU" dirty="0" err="1"/>
              <a:t>рахунок</a:t>
            </a:r>
            <a:r>
              <a:rPr lang="ru-RU" dirty="0"/>
              <a:t> </a:t>
            </a:r>
            <a:r>
              <a:rPr lang="ru-RU" dirty="0" err="1"/>
              <a:t>цукру</a:t>
            </a:r>
            <a:r>
              <a:rPr lang="ru-RU" dirty="0"/>
              <a:t> та 5% за </a:t>
            </a:r>
            <a:r>
              <a:rPr lang="ru-RU" dirty="0" err="1"/>
              <a:t>рахунок</a:t>
            </a:r>
            <a:r>
              <a:rPr lang="ru-RU" dirty="0"/>
              <a:t> </a:t>
            </a:r>
            <a:r>
              <a:rPr lang="ru-RU" dirty="0" err="1"/>
              <a:t>харчових</a:t>
            </a:r>
            <a:r>
              <a:rPr lang="ru-RU" dirty="0"/>
              <a:t> волокон);</a:t>
            </a:r>
          </a:p>
          <a:p>
            <a:pPr marL="0" indent="0">
              <a:buNone/>
            </a:pPr>
            <a:r>
              <a:rPr lang="ru-RU" dirty="0" smtClean="0"/>
              <a:t>д</a:t>
            </a:r>
            <a:r>
              <a:rPr lang="ru-RU" dirty="0"/>
              <a:t>) </a:t>
            </a:r>
            <a:r>
              <a:rPr lang="ru-RU" dirty="0" err="1" smtClean="0"/>
              <a:t>загальною</a:t>
            </a:r>
            <a:r>
              <a:rPr lang="ru-RU" dirty="0" smtClean="0"/>
              <a:t> </a:t>
            </a:r>
            <a:r>
              <a:rPr lang="ru-RU" dirty="0"/>
              <a:t>к</a:t>
            </a:r>
            <a:r>
              <a:rPr lang="en-US" dirty="0" err="1"/>
              <a:t>i</a:t>
            </a:r>
            <a:r>
              <a:rPr lang="ru-RU" dirty="0" err="1"/>
              <a:t>льк</a:t>
            </a:r>
            <a:r>
              <a:rPr lang="en-US" dirty="0" err="1"/>
              <a:t>i</a:t>
            </a:r>
            <a:r>
              <a:rPr lang="ru-RU" dirty="0" err="1"/>
              <a:t>стю</a:t>
            </a:r>
            <a:r>
              <a:rPr lang="ru-RU" dirty="0"/>
              <a:t> </a:t>
            </a:r>
            <a:r>
              <a:rPr lang="en-US" dirty="0"/>
              <a:t>Ca </a:t>
            </a:r>
            <a:r>
              <a:rPr lang="ru-RU" dirty="0"/>
              <a:t>та </a:t>
            </a:r>
            <a:r>
              <a:rPr lang="en-US" dirty="0"/>
              <a:t>P — 1 : 1,5;</a:t>
            </a:r>
          </a:p>
          <a:p>
            <a:pPr marL="0" indent="0">
              <a:buNone/>
            </a:pPr>
            <a:r>
              <a:rPr lang="ru-RU" dirty="0" smtClean="0"/>
              <a:t>е</a:t>
            </a:r>
            <a:r>
              <a:rPr lang="ru-RU" dirty="0"/>
              <a:t>) </a:t>
            </a:r>
            <a:r>
              <a:rPr lang="ru-RU" dirty="0" err="1"/>
              <a:t>окремими</a:t>
            </a:r>
            <a:r>
              <a:rPr lang="ru-RU" dirty="0"/>
              <a:t> </a:t>
            </a:r>
            <a:r>
              <a:rPr lang="ru-RU" dirty="0" err="1"/>
              <a:t>прийомами</a:t>
            </a:r>
            <a:r>
              <a:rPr lang="ru-RU" dirty="0"/>
              <a:t> </a:t>
            </a:r>
            <a:r>
              <a:rPr lang="ru-RU" dirty="0" err="1"/>
              <a:t>їж</a:t>
            </a:r>
            <a:r>
              <a:rPr lang="en-US" dirty="0" err="1"/>
              <a:t>i</a:t>
            </a:r>
            <a:r>
              <a:rPr lang="en-US" dirty="0"/>
              <a:t>.</a:t>
            </a:r>
            <a:endParaRPr lang="ru-RU" dirty="0"/>
          </a:p>
        </p:txBody>
      </p:sp>
    </p:spTree>
    <p:extLst>
      <p:ext uri="{BB962C8B-B14F-4D97-AF65-F5344CB8AC3E}">
        <p14:creationId xmlns:p14="http://schemas.microsoft.com/office/powerpoint/2010/main" val="3089411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01782" y="705394"/>
            <a:ext cx="10045337" cy="5865223"/>
          </a:xfrm>
        </p:spPr>
        <p:txBody>
          <a:bodyPr>
            <a:normAutofit/>
          </a:bodyPr>
          <a:lstStyle/>
          <a:p>
            <a:pPr marL="0" indent="0" algn="just">
              <a:buNone/>
            </a:pPr>
            <a:r>
              <a:rPr lang="ru-RU" dirty="0" err="1"/>
              <a:t>Ще</a:t>
            </a:r>
            <a:r>
              <a:rPr lang="ru-RU" dirty="0"/>
              <a:t> один принцип </a:t>
            </a:r>
            <a:r>
              <a:rPr lang="ru-RU" dirty="0" err="1"/>
              <a:t>рац</a:t>
            </a:r>
            <a:r>
              <a:rPr lang="en-US" dirty="0" err="1"/>
              <a:t>i</a:t>
            </a:r>
            <a:r>
              <a:rPr lang="ru-RU" dirty="0" err="1"/>
              <a:t>онального</a:t>
            </a:r>
            <a:r>
              <a:rPr lang="ru-RU" dirty="0"/>
              <a:t> </a:t>
            </a:r>
            <a:r>
              <a:rPr lang="ru-RU" dirty="0" err="1"/>
              <a:t>харчування</a:t>
            </a:r>
            <a:r>
              <a:rPr lang="ru-RU" dirty="0"/>
              <a:t> — </a:t>
            </a:r>
            <a:r>
              <a:rPr lang="ru-RU" dirty="0" err="1"/>
              <a:t>дотримання</a:t>
            </a:r>
            <a:r>
              <a:rPr lang="ru-RU" dirty="0"/>
              <a:t> режиму </a:t>
            </a:r>
            <a:r>
              <a:rPr lang="ru-RU" dirty="0" err="1"/>
              <a:t>харчування</a:t>
            </a:r>
            <a:r>
              <a:rPr lang="ru-RU" dirty="0"/>
              <a:t>.</a:t>
            </a:r>
          </a:p>
          <a:p>
            <a:pPr marL="0" indent="0" algn="just">
              <a:buNone/>
            </a:pPr>
            <a:r>
              <a:rPr lang="ru-RU" dirty="0" smtClean="0"/>
              <a:t>П</a:t>
            </a:r>
            <a:r>
              <a:rPr lang="en-US" dirty="0" err="1"/>
              <a:t>i</a:t>
            </a:r>
            <a:r>
              <a:rPr lang="ru-RU" dirty="0"/>
              <a:t>д </a:t>
            </a:r>
            <a:r>
              <a:rPr lang="ru-RU" b="1" i="1" dirty="0">
                <a:solidFill>
                  <a:srgbClr val="00B0F0"/>
                </a:solidFill>
              </a:rPr>
              <a:t>режимом </a:t>
            </a:r>
            <a:r>
              <a:rPr lang="ru-RU" b="1" i="1" dirty="0" err="1">
                <a:solidFill>
                  <a:srgbClr val="00B0F0"/>
                </a:solidFill>
              </a:rPr>
              <a:t>харчування</a:t>
            </a:r>
            <a:r>
              <a:rPr lang="ru-RU" b="1" i="1" dirty="0">
                <a:solidFill>
                  <a:srgbClr val="00B0F0"/>
                </a:solidFill>
              </a:rPr>
              <a:t> </a:t>
            </a:r>
            <a:r>
              <a:rPr lang="ru-RU" dirty="0" err="1"/>
              <a:t>розум</a:t>
            </a:r>
            <a:r>
              <a:rPr lang="en-US" dirty="0" err="1"/>
              <a:t>i</a:t>
            </a:r>
            <a:r>
              <a:rPr lang="ru-RU" dirty="0" err="1"/>
              <a:t>ють</a:t>
            </a:r>
            <a:r>
              <a:rPr lang="ru-RU" dirty="0"/>
              <a:t> </a:t>
            </a:r>
            <a:r>
              <a:rPr lang="ru-RU" dirty="0" err="1"/>
              <a:t>прийом</a:t>
            </a:r>
            <a:r>
              <a:rPr lang="ru-RU" dirty="0"/>
              <a:t> </a:t>
            </a:r>
            <a:r>
              <a:rPr lang="ru-RU" dirty="0" err="1"/>
              <a:t>їж</a:t>
            </a:r>
            <a:r>
              <a:rPr lang="en-US" dirty="0" err="1"/>
              <a:t>i</a:t>
            </a:r>
            <a:r>
              <a:rPr lang="en-US" dirty="0"/>
              <a:t> </a:t>
            </a:r>
            <a:r>
              <a:rPr lang="ru-RU" dirty="0"/>
              <a:t>у </a:t>
            </a:r>
            <a:r>
              <a:rPr lang="ru-RU" dirty="0" err="1"/>
              <a:t>певний</a:t>
            </a:r>
            <a:r>
              <a:rPr lang="ru-RU" dirty="0"/>
              <a:t> час, а </a:t>
            </a:r>
            <a:r>
              <a:rPr lang="ru-RU" dirty="0" err="1"/>
              <a:t>також</a:t>
            </a:r>
            <a:r>
              <a:rPr lang="ru-RU" dirty="0"/>
              <a:t> </a:t>
            </a:r>
            <a:r>
              <a:rPr lang="ru-RU" dirty="0" err="1"/>
              <a:t>найб</a:t>
            </a:r>
            <a:r>
              <a:rPr lang="en-US" dirty="0" err="1"/>
              <a:t>i</a:t>
            </a:r>
            <a:r>
              <a:rPr lang="ru-RU" dirty="0" err="1"/>
              <a:t>льш</a:t>
            </a:r>
            <a:r>
              <a:rPr lang="ru-RU" dirty="0"/>
              <a:t> </a:t>
            </a:r>
            <a:r>
              <a:rPr lang="ru-RU" dirty="0" err="1"/>
              <a:t>рац</a:t>
            </a:r>
            <a:r>
              <a:rPr lang="en-US" dirty="0" err="1"/>
              <a:t>i</a:t>
            </a:r>
            <a:r>
              <a:rPr lang="ru-RU" dirty="0" err="1"/>
              <a:t>ональний</a:t>
            </a:r>
            <a:r>
              <a:rPr lang="ru-RU" dirty="0"/>
              <a:t> </a:t>
            </a:r>
            <a:r>
              <a:rPr lang="ru-RU" dirty="0" err="1"/>
              <a:t>розпод</a:t>
            </a:r>
            <a:r>
              <a:rPr lang="en-US" dirty="0" err="1"/>
              <a:t>i</a:t>
            </a:r>
            <a:r>
              <a:rPr lang="ru-RU" dirty="0"/>
              <a:t>л </a:t>
            </a:r>
            <a:r>
              <a:rPr lang="ru-RU" dirty="0" err="1"/>
              <a:t>добового</a:t>
            </a:r>
            <a:r>
              <a:rPr lang="ru-RU" dirty="0"/>
              <a:t> </a:t>
            </a:r>
            <a:r>
              <a:rPr lang="ru-RU" dirty="0" err="1"/>
              <a:t>рац</a:t>
            </a:r>
            <a:r>
              <a:rPr lang="en-US" dirty="0" err="1"/>
              <a:t>i</a:t>
            </a:r>
            <a:r>
              <a:rPr lang="ru-RU" dirty="0" err="1"/>
              <a:t>ону</a:t>
            </a:r>
            <a:r>
              <a:rPr lang="ru-RU" dirty="0"/>
              <a:t> за </a:t>
            </a:r>
            <a:r>
              <a:rPr lang="ru-RU" dirty="0" err="1"/>
              <a:t>прийомами</a:t>
            </a:r>
            <a:r>
              <a:rPr lang="ru-RU" dirty="0"/>
              <a:t>.</a:t>
            </a:r>
          </a:p>
          <a:p>
            <a:pPr marL="0" indent="0" algn="just">
              <a:buNone/>
            </a:pPr>
            <a:r>
              <a:rPr lang="ru-RU" dirty="0" smtClean="0"/>
              <a:t>В </a:t>
            </a:r>
            <a:r>
              <a:rPr lang="ru-RU" dirty="0" err="1"/>
              <a:t>ході</a:t>
            </a:r>
            <a:r>
              <a:rPr lang="ru-RU" dirty="0"/>
              <a:t> </a:t>
            </a:r>
            <a:r>
              <a:rPr lang="ru-RU" dirty="0" err="1"/>
              <a:t>розробки</a:t>
            </a:r>
            <a:r>
              <a:rPr lang="ru-RU" dirty="0"/>
              <a:t> </a:t>
            </a:r>
            <a:r>
              <a:rPr lang="ru-RU" dirty="0" err="1"/>
              <a:t>раціонального</a:t>
            </a:r>
            <a:r>
              <a:rPr lang="ru-RU" dirty="0"/>
              <a:t> режиму </a:t>
            </a:r>
            <a:r>
              <a:rPr lang="ru-RU" dirty="0" err="1"/>
              <a:t>харчування</a:t>
            </a:r>
            <a:r>
              <a:rPr lang="ru-RU" dirty="0"/>
              <a:t> </a:t>
            </a:r>
            <a:r>
              <a:rPr lang="ru-RU" dirty="0" err="1"/>
              <a:t>ураховують</a:t>
            </a:r>
            <a:r>
              <a:rPr lang="ru-RU" dirty="0"/>
              <a:t>:</a:t>
            </a:r>
          </a:p>
          <a:p>
            <a:pPr marL="0" indent="0" algn="just">
              <a:buNone/>
            </a:pPr>
            <a:r>
              <a:rPr lang="ru-RU" dirty="0" smtClean="0"/>
              <a:t>·        </a:t>
            </a:r>
            <a:r>
              <a:rPr lang="ru-RU" dirty="0"/>
              <a:t>характер </a:t>
            </a:r>
            <a:r>
              <a:rPr lang="ru-RU" dirty="0" err="1"/>
              <a:t>трудової</a:t>
            </a:r>
            <a:r>
              <a:rPr lang="ru-RU" dirty="0"/>
              <a:t> д</a:t>
            </a:r>
            <a:r>
              <a:rPr lang="en-US" dirty="0" err="1"/>
              <a:t>i</a:t>
            </a:r>
            <a:r>
              <a:rPr lang="ru-RU" dirty="0" err="1"/>
              <a:t>яльност</a:t>
            </a:r>
            <a:r>
              <a:rPr lang="en-US" dirty="0" err="1"/>
              <a:t>i</a:t>
            </a:r>
            <a:r>
              <a:rPr lang="en-US" dirty="0"/>
              <a:t>;</a:t>
            </a:r>
          </a:p>
          <a:p>
            <a:pPr marL="0" indent="0" algn="just">
              <a:buNone/>
            </a:pPr>
            <a:r>
              <a:rPr lang="en-US" dirty="0" smtClean="0"/>
              <a:t>·        </a:t>
            </a:r>
            <a:r>
              <a:rPr lang="ru-RU" dirty="0" err="1"/>
              <a:t>особливості</a:t>
            </a:r>
            <a:r>
              <a:rPr lang="ru-RU" dirty="0"/>
              <a:t> режиму дня;</a:t>
            </a:r>
          </a:p>
          <a:p>
            <a:pPr marL="0" indent="0" algn="just">
              <a:buNone/>
            </a:pPr>
            <a:r>
              <a:rPr lang="ru-RU" dirty="0" smtClean="0"/>
              <a:t>·        </a:t>
            </a:r>
            <a:r>
              <a:rPr lang="ru-RU" dirty="0"/>
              <a:t>в</a:t>
            </a:r>
            <a:r>
              <a:rPr lang="en-US" dirty="0" err="1"/>
              <a:t>i</a:t>
            </a:r>
            <a:r>
              <a:rPr lang="ru-RU" dirty="0" err="1"/>
              <a:t>ково</a:t>
            </a:r>
            <a:r>
              <a:rPr lang="ru-RU" dirty="0"/>
              <a:t>—</a:t>
            </a:r>
            <a:r>
              <a:rPr lang="ru-RU" dirty="0" err="1"/>
              <a:t>статеві</a:t>
            </a:r>
            <a:r>
              <a:rPr lang="ru-RU" dirty="0"/>
              <a:t> </a:t>
            </a:r>
            <a:r>
              <a:rPr lang="ru-RU" dirty="0" err="1"/>
              <a:t>особливості</a:t>
            </a:r>
            <a:r>
              <a:rPr lang="ru-RU" dirty="0"/>
              <a:t>;</a:t>
            </a:r>
          </a:p>
          <a:p>
            <a:pPr marL="0" indent="0" algn="just">
              <a:buNone/>
            </a:pPr>
            <a:r>
              <a:rPr lang="ru-RU" dirty="0" smtClean="0"/>
              <a:t>·        </a:t>
            </a:r>
            <a:r>
              <a:rPr lang="ru-RU" dirty="0"/>
              <a:t>м</a:t>
            </a:r>
            <a:r>
              <a:rPr lang="en-US" dirty="0" err="1"/>
              <a:t>i</a:t>
            </a:r>
            <a:r>
              <a:rPr lang="ru-RU" dirty="0" err="1"/>
              <a:t>сцев</a:t>
            </a:r>
            <a:r>
              <a:rPr lang="en-US" dirty="0" err="1"/>
              <a:t>i</a:t>
            </a:r>
            <a:r>
              <a:rPr lang="en-US" dirty="0"/>
              <a:t> </a:t>
            </a:r>
            <a:r>
              <a:rPr lang="ru-RU" dirty="0" err="1"/>
              <a:t>звички</a:t>
            </a:r>
            <a:r>
              <a:rPr lang="ru-RU" dirty="0"/>
              <a:t>;</a:t>
            </a:r>
          </a:p>
          <a:p>
            <a:pPr marL="0" indent="0" algn="just">
              <a:buNone/>
            </a:pPr>
            <a:r>
              <a:rPr lang="ru-RU" dirty="0" smtClean="0"/>
              <a:t>·        </a:t>
            </a:r>
            <a:r>
              <a:rPr lang="en-US" dirty="0" err="1"/>
              <a:t>i</a:t>
            </a:r>
            <a:r>
              <a:rPr lang="ru-RU" dirty="0" err="1"/>
              <a:t>ндив</a:t>
            </a:r>
            <a:r>
              <a:rPr lang="en-US" dirty="0" err="1" smtClean="0"/>
              <a:t>i</a:t>
            </a:r>
            <a:r>
              <a:rPr lang="ru-RU" dirty="0" err="1" smtClean="0"/>
              <a:t>дуальн</a:t>
            </a:r>
            <a:r>
              <a:rPr lang="en-US" dirty="0" err="1"/>
              <a:t>i</a:t>
            </a:r>
            <a:r>
              <a:rPr lang="en-US" dirty="0"/>
              <a:t> </a:t>
            </a:r>
            <a:r>
              <a:rPr lang="ru-RU" dirty="0" err="1"/>
              <a:t>особливост</a:t>
            </a:r>
            <a:r>
              <a:rPr lang="en-US" dirty="0" err="1"/>
              <a:t>i</a:t>
            </a:r>
            <a:r>
              <a:rPr lang="en-US" dirty="0"/>
              <a:t> </a:t>
            </a:r>
            <a:r>
              <a:rPr lang="ru-RU" dirty="0"/>
              <a:t>орган</a:t>
            </a:r>
            <a:r>
              <a:rPr lang="en-US" dirty="0" err="1"/>
              <a:t>i</a:t>
            </a:r>
            <a:r>
              <a:rPr lang="ru-RU" dirty="0" err="1"/>
              <a:t>зму</a:t>
            </a:r>
            <a:r>
              <a:rPr lang="ru-RU" dirty="0"/>
              <a:t>;</a:t>
            </a:r>
          </a:p>
          <a:p>
            <a:pPr marL="0" indent="0" algn="just">
              <a:buNone/>
            </a:pPr>
            <a:r>
              <a:rPr lang="ru-RU" dirty="0" smtClean="0"/>
              <a:t>·  </a:t>
            </a:r>
            <a:r>
              <a:rPr lang="ru-RU" dirty="0" err="1" smtClean="0"/>
              <a:t>психологічні</a:t>
            </a:r>
            <a:r>
              <a:rPr lang="ru-RU" dirty="0" smtClean="0"/>
              <a:t> </a:t>
            </a:r>
            <a:r>
              <a:rPr lang="ru-RU" dirty="0" err="1"/>
              <a:t>особливості</a:t>
            </a:r>
            <a:r>
              <a:rPr lang="ru-RU" dirty="0"/>
              <a:t> (тип </a:t>
            </a:r>
            <a:r>
              <a:rPr lang="ru-RU" dirty="0" err="1"/>
              <a:t>денної</a:t>
            </a:r>
            <a:r>
              <a:rPr lang="ru-RU" dirty="0"/>
              <a:t> </a:t>
            </a:r>
            <a:r>
              <a:rPr lang="ru-RU" dirty="0" err="1"/>
              <a:t>працездатності</a:t>
            </a:r>
            <a:r>
              <a:rPr lang="ru-RU" dirty="0"/>
              <a:t>, </a:t>
            </a:r>
            <a:r>
              <a:rPr lang="ru-RU" dirty="0" err="1"/>
              <a:t>властивості</a:t>
            </a:r>
            <a:r>
              <a:rPr lang="ru-RU" dirty="0"/>
              <a:t> темпераменту і характеру, проблема </a:t>
            </a:r>
            <a:r>
              <a:rPr lang="ru-RU" dirty="0" err="1"/>
              <a:t>нервової</a:t>
            </a:r>
            <a:r>
              <a:rPr lang="ru-RU" dirty="0"/>
              <a:t> </a:t>
            </a:r>
            <a:r>
              <a:rPr lang="ru-RU" dirty="0" err="1"/>
              <a:t>анорексії</a:t>
            </a:r>
            <a:r>
              <a:rPr lang="ru-RU" dirty="0"/>
              <a:t> </a:t>
            </a:r>
            <a:r>
              <a:rPr lang="ru-RU" dirty="0" err="1"/>
              <a:t>тощо</a:t>
            </a:r>
            <a:r>
              <a:rPr lang="ru-RU" dirty="0"/>
              <a:t>).</a:t>
            </a:r>
          </a:p>
        </p:txBody>
      </p:sp>
    </p:spTree>
    <p:extLst>
      <p:ext uri="{BB962C8B-B14F-4D97-AF65-F5344CB8AC3E}">
        <p14:creationId xmlns:p14="http://schemas.microsoft.com/office/powerpoint/2010/main" val="39803477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01783" y="744584"/>
            <a:ext cx="10032274" cy="5590902"/>
          </a:xfrm>
        </p:spPr>
        <p:txBody>
          <a:bodyPr>
            <a:normAutofit lnSpcReduction="10000"/>
          </a:bodyPr>
          <a:lstStyle/>
          <a:p>
            <a:pPr marL="0" indent="0" algn="just">
              <a:buNone/>
            </a:pPr>
            <a:r>
              <a:rPr lang="ru-RU" dirty="0"/>
              <a:t>В ц</a:t>
            </a:r>
            <a:r>
              <a:rPr lang="en-US" dirty="0" err="1"/>
              <a:t>i</a:t>
            </a:r>
            <a:r>
              <a:rPr lang="ru-RU" dirty="0"/>
              <a:t>лому </a:t>
            </a:r>
            <a:r>
              <a:rPr lang="ru-RU" dirty="0" err="1"/>
              <a:t>найб</a:t>
            </a:r>
            <a:r>
              <a:rPr lang="en-US" dirty="0" err="1"/>
              <a:t>i</a:t>
            </a:r>
            <a:r>
              <a:rPr lang="ru-RU" dirty="0" err="1"/>
              <a:t>льш</a:t>
            </a:r>
            <a:r>
              <a:rPr lang="ru-RU" dirty="0"/>
              <a:t> </a:t>
            </a:r>
            <a:r>
              <a:rPr lang="ru-RU" dirty="0" err="1"/>
              <a:t>рац</a:t>
            </a:r>
            <a:r>
              <a:rPr lang="en-US" dirty="0" err="1"/>
              <a:t>i</a:t>
            </a:r>
            <a:r>
              <a:rPr lang="ru-RU" dirty="0" err="1"/>
              <a:t>ональним</a:t>
            </a:r>
            <a:r>
              <a:rPr lang="ru-RU" dirty="0"/>
              <a:t> </a:t>
            </a:r>
            <a:r>
              <a:rPr lang="ru-RU" dirty="0" err="1"/>
              <a:t>слід</a:t>
            </a:r>
            <a:r>
              <a:rPr lang="ru-RU" dirty="0"/>
              <a:t> </a:t>
            </a:r>
            <a:r>
              <a:rPr lang="ru-RU" dirty="0" err="1"/>
              <a:t>вважати</a:t>
            </a:r>
            <a:r>
              <a:rPr lang="ru-RU" dirty="0"/>
              <a:t> 3—х </a:t>
            </a:r>
            <a:r>
              <a:rPr lang="ru-RU" dirty="0" err="1"/>
              <a:t>або</a:t>
            </a:r>
            <a:r>
              <a:rPr lang="ru-RU" dirty="0"/>
              <a:t> 4—х </a:t>
            </a:r>
            <a:r>
              <a:rPr lang="ru-RU" dirty="0" err="1"/>
              <a:t>разове</a:t>
            </a:r>
            <a:r>
              <a:rPr lang="ru-RU" dirty="0"/>
              <a:t> </a:t>
            </a:r>
            <a:r>
              <a:rPr lang="ru-RU" dirty="0" err="1"/>
              <a:t>харчування</a:t>
            </a:r>
            <a:r>
              <a:rPr lang="ru-RU" dirty="0"/>
              <a:t>.</a:t>
            </a:r>
          </a:p>
          <a:p>
            <a:pPr marL="0" indent="0">
              <a:buNone/>
            </a:pPr>
            <a:r>
              <a:rPr lang="ru-RU" dirty="0" smtClean="0"/>
              <a:t>При </a:t>
            </a:r>
            <a:r>
              <a:rPr lang="ru-RU" dirty="0" err="1"/>
              <a:t>цьому</a:t>
            </a:r>
            <a:r>
              <a:rPr lang="ru-RU" dirty="0"/>
              <a:t>:</a:t>
            </a:r>
          </a:p>
          <a:p>
            <a:pPr marL="0" indent="0">
              <a:buNone/>
            </a:pPr>
            <a:r>
              <a:rPr lang="ru-RU" b="1" i="1" dirty="0" err="1" smtClean="0">
                <a:solidFill>
                  <a:srgbClr val="00B0F0"/>
                </a:solidFill>
              </a:rPr>
              <a:t>Сніданок</a:t>
            </a:r>
            <a:r>
              <a:rPr lang="ru-RU" b="1" i="1" dirty="0" smtClean="0">
                <a:solidFill>
                  <a:srgbClr val="00B0F0"/>
                </a:solidFill>
              </a:rPr>
              <a:t> </a:t>
            </a:r>
            <a:r>
              <a:rPr lang="ru-RU" dirty="0"/>
              <a:t>повинен </a:t>
            </a:r>
            <a:r>
              <a:rPr lang="ru-RU" dirty="0" err="1"/>
              <a:t>забезпечувати</a:t>
            </a:r>
            <a:r>
              <a:rPr lang="ru-RU" dirty="0"/>
              <a:t> в орган</a:t>
            </a:r>
            <a:r>
              <a:rPr lang="en-US" dirty="0" err="1"/>
              <a:t>i</a:t>
            </a:r>
            <a:r>
              <a:rPr lang="ru-RU" dirty="0" err="1"/>
              <a:t>зм</a:t>
            </a:r>
            <a:r>
              <a:rPr lang="en-US" dirty="0" err="1"/>
              <a:t>i</a:t>
            </a:r>
            <a:r>
              <a:rPr lang="en-US" dirty="0"/>
              <a:t> </a:t>
            </a:r>
            <a:r>
              <a:rPr lang="ru-RU" dirty="0"/>
              <a:t>запас </a:t>
            </a:r>
            <a:r>
              <a:rPr lang="ru-RU" dirty="0" err="1"/>
              <a:t>речовин</a:t>
            </a:r>
            <a:r>
              <a:rPr lang="ru-RU" dirty="0"/>
              <a:t>, </a:t>
            </a:r>
            <a:r>
              <a:rPr lang="ru-RU" dirty="0" err="1"/>
              <a:t>що</a:t>
            </a:r>
            <a:r>
              <a:rPr lang="ru-RU" dirty="0"/>
              <a:t> </a:t>
            </a:r>
            <a:r>
              <a:rPr lang="ru-RU" dirty="0" err="1"/>
              <a:t>необх</a:t>
            </a:r>
            <a:r>
              <a:rPr lang="en-US" dirty="0" err="1"/>
              <a:t>i</a:t>
            </a:r>
            <a:r>
              <a:rPr lang="ru-RU" dirty="0" err="1"/>
              <a:t>дний</a:t>
            </a:r>
            <a:r>
              <a:rPr lang="ru-RU" dirty="0"/>
              <a:t> для </a:t>
            </a:r>
            <a:r>
              <a:rPr lang="ru-RU" dirty="0" err="1"/>
              <a:t>зд</a:t>
            </a:r>
            <a:r>
              <a:rPr lang="en-US" dirty="0" err="1"/>
              <a:t>i</a:t>
            </a:r>
            <a:r>
              <a:rPr lang="ru-RU" dirty="0" err="1"/>
              <a:t>йснення</a:t>
            </a:r>
            <a:r>
              <a:rPr lang="ru-RU" dirty="0"/>
              <a:t> </a:t>
            </a:r>
            <a:r>
              <a:rPr lang="ru-RU" dirty="0" err="1"/>
              <a:t>майбутньої</a:t>
            </a:r>
            <a:r>
              <a:rPr lang="ru-RU" dirty="0"/>
              <a:t> </a:t>
            </a:r>
            <a:r>
              <a:rPr lang="ru-RU" dirty="0" err="1"/>
              <a:t>трудової</a:t>
            </a:r>
            <a:r>
              <a:rPr lang="ru-RU" dirty="0"/>
              <a:t> д</a:t>
            </a:r>
            <a:r>
              <a:rPr lang="en-US" dirty="0" err="1"/>
              <a:t>i</a:t>
            </a:r>
            <a:r>
              <a:rPr lang="ru-RU" dirty="0" err="1"/>
              <a:t>яльност</a:t>
            </a:r>
            <a:r>
              <a:rPr lang="en-US" dirty="0" err="1"/>
              <a:t>i</a:t>
            </a:r>
            <a:r>
              <a:rPr lang="en-US" dirty="0"/>
              <a:t> </a:t>
            </a:r>
            <a:r>
              <a:rPr lang="ru-RU" dirty="0"/>
              <a:t>і, як правило, </a:t>
            </a:r>
            <a:r>
              <a:rPr lang="ru-RU" dirty="0" err="1"/>
              <a:t>складає</a:t>
            </a:r>
            <a:r>
              <a:rPr lang="ru-RU" dirty="0"/>
              <a:t> в</a:t>
            </a:r>
            <a:r>
              <a:rPr lang="en-US" dirty="0" err="1"/>
              <a:t>i</a:t>
            </a:r>
            <a:r>
              <a:rPr lang="ru-RU" dirty="0"/>
              <a:t>д 20 до 30% </a:t>
            </a:r>
            <a:r>
              <a:rPr lang="ru-RU" dirty="0" err="1"/>
              <a:t>від</a:t>
            </a:r>
            <a:r>
              <a:rPr lang="ru-RU" dirty="0"/>
              <a:t> величин </a:t>
            </a:r>
            <a:r>
              <a:rPr lang="ru-RU" dirty="0" err="1"/>
              <a:t>добової</a:t>
            </a:r>
            <a:r>
              <a:rPr lang="ru-RU" dirty="0"/>
              <a:t> </a:t>
            </a:r>
            <a:r>
              <a:rPr lang="ru-RU" dirty="0" err="1"/>
              <a:t>енергетичної</a:t>
            </a:r>
            <a:r>
              <a:rPr lang="ru-RU" dirty="0"/>
              <a:t> ц</a:t>
            </a:r>
            <a:r>
              <a:rPr lang="en-US" dirty="0" err="1"/>
              <a:t>i</a:t>
            </a:r>
            <a:r>
              <a:rPr lang="ru-RU" dirty="0" err="1"/>
              <a:t>нност</a:t>
            </a:r>
            <a:r>
              <a:rPr lang="en-US" dirty="0" err="1"/>
              <a:t>i</a:t>
            </a:r>
            <a:r>
              <a:rPr lang="en-US" dirty="0"/>
              <a:t> </a:t>
            </a:r>
            <a:r>
              <a:rPr lang="ru-RU" dirty="0" err="1"/>
              <a:t>їж</a:t>
            </a:r>
            <a:r>
              <a:rPr lang="en-US" dirty="0" err="1"/>
              <a:t>i</a:t>
            </a:r>
            <a:r>
              <a:rPr lang="en-US" dirty="0"/>
              <a:t>.</a:t>
            </a:r>
          </a:p>
          <a:p>
            <a:pPr marL="0" indent="0">
              <a:buNone/>
            </a:pPr>
            <a:r>
              <a:rPr lang="ru-RU" b="1" i="1" dirty="0" err="1" smtClean="0">
                <a:solidFill>
                  <a:srgbClr val="00B0F0"/>
                </a:solidFill>
              </a:rPr>
              <a:t>Другий</a:t>
            </a:r>
            <a:r>
              <a:rPr lang="ru-RU" b="1" i="1" dirty="0" smtClean="0">
                <a:solidFill>
                  <a:srgbClr val="00B0F0"/>
                </a:solidFill>
              </a:rPr>
              <a:t> </a:t>
            </a:r>
            <a:r>
              <a:rPr lang="ru-RU" b="1" i="1" dirty="0" err="1">
                <a:solidFill>
                  <a:srgbClr val="00B0F0"/>
                </a:solidFill>
              </a:rPr>
              <a:t>сніданок</a:t>
            </a:r>
            <a:r>
              <a:rPr lang="ru-RU" b="1" i="1" dirty="0">
                <a:solidFill>
                  <a:srgbClr val="00B0F0"/>
                </a:solidFill>
              </a:rPr>
              <a:t> </a:t>
            </a:r>
            <a:r>
              <a:rPr lang="ru-RU" dirty="0"/>
              <a:t>при </a:t>
            </a:r>
            <a:r>
              <a:rPr lang="ru-RU" dirty="0" err="1"/>
              <a:t>організації</a:t>
            </a:r>
            <a:r>
              <a:rPr lang="ru-RU" dirty="0"/>
              <a:t> 4—х разового </a:t>
            </a:r>
            <a:r>
              <a:rPr lang="ru-RU" dirty="0" err="1"/>
              <a:t>харчування</a:t>
            </a:r>
            <a:r>
              <a:rPr lang="ru-RU" dirty="0"/>
              <a:t> </a:t>
            </a:r>
            <a:r>
              <a:rPr lang="ru-RU" dirty="0" err="1"/>
              <a:t>може</a:t>
            </a:r>
            <a:r>
              <a:rPr lang="ru-RU" dirty="0"/>
              <a:t> </a:t>
            </a:r>
            <a:r>
              <a:rPr lang="ru-RU" dirty="0" err="1"/>
              <a:t>складати</a:t>
            </a:r>
            <a:r>
              <a:rPr lang="ru-RU" dirty="0"/>
              <a:t> у </a:t>
            </a:r>
            <a:r>
              <a:rPr lang="ru-RU" dirty="0" err="1"/>
              <a:t>залежност</a:t>
            </a:r>
            <a:r>
              <a:rPr lang="en-US" dirty="0" err="1"/>
              <a:t>i</a:t>
            </a:r>
            <a:r>
              <a:rPr lang="en-US" dirty="0"/>
              <a:t> </a:t>
            </a:r>
            <a:r>
              <a:rPr lang="ru-RU" dirty="0"/>
              <a:t>в</a:t>
            </a:r>
            <a:r>
              <a:rPr lang="en-US" dirty="0" err="1"/>
              <a:t>i</a:t>
            </a:r>
            <a:r>
              <a:rPr lang="ru-RU" dirty="0"/>
              <a:t>д </a:t>
            </a:r>
            <a:r>
              <a:rPr lang="ru-RU" dirty="0" err="1"/>
              <a:t>ступеня</a:t>
            </a:r>
            <a:r>
              <a:rPr lang="ru-RU" dirty="0"/>
              <a:t> </a:t>
            </a:r>
            <a:r>
              <a:rPr lang="ru-RU" dirty="0" err="1"/>
              <a:t>важкост</a:t>
            </a:r>
            <a:r>
              <a:rPr lang="en-US" dirty="0" err="1"/>
              <a:t>i</a:t>
            </a:r>
            <a:r>
              <a:rPr lang="en-US" dirty="0"/>
              <a:t> </a:t>
            </a:r>
            <a:r>
              <a:rPr lang="ru-RU" dirty="0" err="1"/>
              <a:t>роботи</a:t>
            </a:r>
            <a:r>
              <a:rPr lang="ru-RU" dirty="0"/>
              <a:t>, яка </a:t>
            </a:r>
            <a:r>
              <a:rPr lang="ru-RU" dirty="0" err="1"/>
              <a:t>виконується</a:t>
            </a:r>
            <a:r>
              <a:rPr lang="ru-RU" dirty="0"/>
              <a:t>, в</a:t>
            </a:r>
            <a:r>
              <a:rPr lang="en-US" dirty="0" err="1"/>
              <a:t>i</a:t>
            </a:r>
            <a:r>
              <a:rPr lang="ru-RU" dirty="0"/>
              <a:t>д 10 до 25% </a:t>
            </a:r>
            <a:r>
              <a:rPr lang="ru-RU" dirty="0" err="1"/>
              <a:t>добового</a:t>
            </a:r>
            <a:r>
              <a:rPr lang="ru-RU" dirty="0"/>
              <a:t> </a:t>
            </a:r>
            <a:r>
              <a:rPr lang="ru-RU" dirty="0" err="1"/>
              <a:t>рац</a:t>
            </a:r>
            <a:r>
              <a:rPr lang="en-US" dirty="0" err="1"/>
              <a:t>i</a:t>
            </a:r>
            <a:r>
              <a:rPr lang="ru-RU" dirty="0" err="1"/>
              <a:t>ону</a:t>
            </a:r>
            <a:r>
              <a:rPr lang="ru-RU" dirty="0"/>
              <a:t>.</a:t>
            </a:r>
          </a:p>
          <a:p>
            <a:pPr marL="0" indent="0">
              <a:buNone/>
            </a:pPr>
            <a:r>
              <a:rPr lang="ru-RU" b="1" i="1" dirty="0" err="1" smtClean="0">
                <a:solidFill>
                  <a:srgbClr val="00B0F0"/>
                </a:solidFill>
              </a:rPr>
              <a:t>Обід</a:t>
            </a:r>
            <a:r>
              <a:rPr lang="ru-RU" dirty="0"/>
              <a:t>, </a:t>
            </a:r>
            <a:r>
              <a:rPr lang="ru-RU" dirty="0" err="1"/>
              <a:t>звичайно</a:t>
            </a:r>
            <a:r>
              <a:rPr lang="ru-RU" dirty="0"/>
              <a:t>, </a:t>
            </a:r>
            <a:r>
              <a:rPr lang="ru-RU" dirty="0" err="1"/>
              <a:t>вм</a:t>
            </a:r>
            <a:r>
              <a:rPr lang="en-US" dirty="0" err="1"/>
              <a:t>i</a:t>
            </a:r>
            <a:r>
              <a:rPr lang="ru-RU" dirty="0" err="1"/>
              <a:t>щує</a:t>
            </a:r>
            <a:r>
              <a:rPr lang="ru-RU" dirty="0"/>
              <a:t> в</a:t>
            </a:r>
            <a:r>
              <a:rPr lang="en-US" dirty="0" err="1"/>
              <a:t>i</a:t>
            </a:r>
            <a:r>
              <a:rPr lang="ru-RU" dirty="0"/>
              <a:t>д 30 до 50% </a:t>
            </a:r>
            <a:r>
              <a:rPr lang="ru-RU" dirty="0" err="1"/>
              <a:t>добового</a:t>
            </a:r>
            <a:r>
              <a:rPr lang="ru-RU" dirty="0"/>
              <a:t> </a:t>
            </a:r>
            <a:r>
              <a:rPr lang="ru-RU" dirty="0" err="1"/>
              <a:t>рац</a:t>
            </a:r>
            <a:r>
              <a:rPr lang="en-US" dirty="0" err="1"/>
              <a:t>i</a:t>
            </a:r>
            <a:r>
              <a:rPr lang="ru-RU" dirty="0" err="1"/>
              <a:t>ону</a:t>
            </a:r>
            <a:r>
              <a:rPr lang="ru-RU" dirty="0"/>
              <a:t>. При </a:t>
            </a:r>
            <a:r>
              <a:rPr lang="ru-RU" dirty="0" err="1"/>
              <a:t>цьому</a:t>
            </a:r>
            <a:r>
              <a:rPr lang="ru-RU" dirty="0"/>
              <a:t> </a:t>
            </a:r>
            <a:r>
              <a:rPr lang="ru-RU" dirty="0" err="1"/>
              <a:t>найб</a:t>
            </a:r>
            <a:r>
              <a:rPr lang="en-US" dirty="0" err="1"/>
              <a:t>i</a:t>
            </a:r>
            <a:r>
              <a:rPr lang="ru-RU" dirty="0" err="1"/>
              <a:t>льш</a:t>
            </a:r>
            <a:r>
              <a:rPr lang="ru-RU" dirty="0"/>
              <a:t> ф</a:t>
            </a:r>
            <a:r>
              <a:rPr lang="en-US" dirty="0" err="1"/>
              <a:t>i</a:t>
            </a:r>
            <a:r>
              <a:rPr lang="ru-RU" dirty="0"/>
              <a:t>з</a:t>
            </a:r>
            <a:r>
              <a:rPr lang="en-US" dirty="0" err="1"/>
              <a:t>i</a:t>
            </a:r>
            <a:r>
              <a:rPr lang="ru-RU" dirty="0" err="1"/>
              <a:t>олог</a:t>
            </a:r>
            <a:r>
              <a:rPr lang="en-US" dirty="0" err="1"/>
              <a:t>i</a:t>
            </a:r>
            <a:r>
              <a:rPr lang="ru-RU" dirty="0" err="1"/>
              <a:t>чним</a:t>
            </a:r>
            <a:r>
              <a:rPr lang="ru-RU" dirty="0"/>
              <a:t> </a:t>
            </a:r>
            <a:r>
              <a:rPr lang="ru-RU" dirty="0" err="1"/>
              <a:t>слід</a:t>
            </a:r>
            <a:r>
              <a:rPr lang="ru-RU" dirty="0"/>
              <a:t> </a:t>
            </a:r>
            <a:r>
              <a:rPr lang="ru-RU" dirty="0" err="1"/>
              <a:t>вважати</a:t>
            </a:r>
            <a:r>
              <a:rPr lang="ru-RU" dirty="0"/>
              <a:t> </a:t>
            </a:r>
            <a:r>
              <a:rPr lang="ru-RU" dirty="0" err="1"/>
              <a:t>такий</a:t>
            </a:r>
            <a:r>
              <a:rPr lang="ru-RU" dirty="0"/>
              <a:t> порядок </a:t>
            </a:r>
            <a:r>
              <a:rPr lang="ru-RU" dirty="0" err="1"/>
              <a:t>прийому</a:t>
            </a:r>
            <a:r>
              <a:rPr lang="ru-RU" dirty="0"/>
              <a:t> </a:t>
            </a:r>
            <a:r>
              <a:rPr lang="ru-RU" dirty="0" err="1"/>
              <a:t>страв</a:t>
            </a:r>
            <a:r>
              <a:rPr lang="ru-RU" dirty="0"/>
              <a:t>: холодна закуска, р</a:t>
            </a:r>
            <a:r>
              <a:rPr lang="en-US" dirty="0" err="1"/>
              <a:t>i</a:t>
            </a:r>
            <a:r>
              <a:rPr lang="ru-RU" dirty="0" err="1"/>
              <a:t>дка</a:t>
            </a:r>
            <a:r>
              <a:rPr lang="ru-RU" dirty="0"/>
              <a:t> (перша) </a:t>
            </a:r>
            <a:r>
              <a:rPr lang="ru-RU" dirty="0" err="1"/>
              <a:t>гаряча</a:t>
            </a:r>
            <a:r>
              <a:rPr lang="ru-RU" dirty="0"/>
              <a:t> </a:t>
            </a:r>
            <a:r>
              <a:rPr lang="ru-RU" dirty="0" err="1"/>
              <a:t>страва</a:t>
            </a:r>
            <a:r>
              <a:rPr lang="ru-RU" dirty="0"/>
              <a:t>, друга </a:t>
            </a:r>
            <a:r>
              <a:rPr lang="ru-RU" dirty="0" err="1"/>
              <a:t>гаряча</a:t>
            </a:r>
            <a:r>
              <a:rPr lang="ru-RU" dirty="0"/>
              <a:t> </a:t>
            </a:r>
            <a:r>
              <a:rPr lang="ru-RU" dirty="0" err="1"/>
              <a:t>страва</a:t>
            </a:r>
            <a:r>
              <a:rPr lang="ru-RU" dirty="0"/>
              <a:t> та солодке.</a:t>
            </a:r>
          </a:p>
          <a:p>
            <a:pPr marL="0" indent="0">
              <a:buNone/>
            </a:pPr>
            <a:r>
              <a:rPr lang="ru-RU" b="1" i="1" dirty="0" smtClean="0">
                <a:solidFill>
                  <a:srgbClr val="00B0F0"/>
                </a:solidFill>
              </a:rPr>
              <a:t>Вечеря </a:t>
            </a:r>
            <a:r>
              <a:rPr lang="ru-RU" dirty="0"/>
              <a:t>повинна бути легкою </a:t>
            </a:r>
            <a:r>
              <a:rPr lang="en-US" dirty="0" err="1"/>
              <a:t>i</a:t>
            </a:r>
            <a:r>
              <a:rPr lang="en-US" dirty="0"/>
              <a:t> </a:t>
            </a:r>
            <a:r>
              <a:rPr lang="ru-RU" dirty="0" err="1"/>
              <a:t>вм</a:t>
            </a:r>
            <a:r>
              <a:rPr lang="en-US" dirty="0" err="1"/>
              <a:t>i</a:t>
            </a:r>
            <a:r>
              <a:rPr lang="ru-RU" dirty="0" err="1"/>
              <a:t>щувати</a:t>
            </a:r>
            <a:r>
              <a:rPr lang="ru-RU" dirty="0"/>
              <a:t> не б</a:t>
            </a:r>
            <a:r>
              <a:rPr lang="en-US" dirty="0" err="1"/>
              <a:t>i</a:t>
            </a:r>
            <a:r>
              <a:rPr lang="ru-RU" dirty="0" err="1"/>
              <a:t>льш</a:t>
            </a:r>
            <a:r>
              <a:rPr lang="ru-RU" dirty="0"/>
              <a:t>, </a:t>
            </a:r>
            <a:r>
              <a:rPr lang="ru-RU" dirty="0" err="1"/>
              <a:t>ніж</a:t>
            </a:r>
            <a:r>
              <a:rPr lang="ru-RU" dirty="0"/>
              <a:t> 15—20% </a:t>
            </a:r>
            <a:r>
              <a:rPr lang="ru-RU" dirty="0" err="1"/>
              <a:t>добового</a:t>
            </a:r>
            <a:r>
              <a:rPr lang="ru-RU" dirty="0"/>
              <a:t> </a:t>
            </a:r>
            <a:r>
              <a:rPr lang="ru-RU" dirty="0" err="1"/>
              <a:t>рац</a:t>
            </a:r>
            <a:r>
              <a:rPr lang="en-US" dirty="0" err="1"/>
              <a:t>i</a:t>
            </a:r>
            <a:r>
              <a:rPr lang="ru-RU" dirty="0" err="1"/>
              <a:t>ону</a:t>
            </a:r>
            <a:r>
              <a:rPr lang="ru-RU" dirty="0"/>
              <a:t>.</a:t>
            </a:r>
          </a:p>
          <a:p>
            <a:pPr marL="0" indent="0">
              <a:buNone/>
            </a:pPr>
            <a:r>
              <a:rPr lang="ru-RU" dirty="0" err="1" smtClean="0"/>
              <a:t>Кр</a:t>
            </a:r>
            <a:r>
              <a:rPr lang="en-US" dirty="0" err="1"/>
              <a:t>i</a:t>
            </a:r>
            <a:r>
              <a:rPr lang="ru-RU" dirty="0"/>
              <a:t>м того, </a:t>
            </a:r>
            <a:r>
              <a:rPr lang="ru-RU" dirty="0" err="1"/>
              <a:t>необх</a:t>
            </a:r>
            <a:r>
              <a:rPr lang="en-US" dirty="0" err="1"/>
              <a:t>i</a:t>
            </a:r>
            <a:r>
              <a:rPr lang="ru-RU" dirty="0"/>
              <a:t>дно п</a:t>
            </a:r>
            <a:r>
              <a:rPr lang="en-US" dirty="0" err="1"/>
              <a:t>i</a:t>
            </a:r>
            <a:r>
              <a:rPr lang="ru-RU" dirty="0" err="1"/>
              <a:t>дкреслити</a:t>
            </a:r>
            <a:r>
              <a:rPr lang="ru-RU" dirty="0"/>
              <a:t>, </a:t>
            </a:r>
            <a:r>
              <a:rPr lang="ru-RU" dirty="0" err="1"/>
              <a:t>що</a:t>
            </a:r>
            <a:r>
              <a:rPr lang="ru-RU" dirty="0"/>
              <a:t> </a:t>
            </a:r>
            <a:r>
              <a:rPr lang="ru-RU" dirty="0" err="1"/>
              <a:t>пром</a:t>
            </a:r>
            <a:r>
              <a:rPr lang="en-US" dirty="0" err="1"/>
              <a:t>i</a:t>
            </a:r>
            <a:r>
              <a:rPr lang="ru-RU" dirty="0" err="1"/>
              <a:t>жки</a:t>
            </a:r>
            <a:r>
              <a:rPr lang="ru-RU" dirty="0"/>
              <a:t> м</a:t>
            </a:r>
            <a:r>
              <a:rPr lang="en-US" dirty="0" err="1"/>
              <a:t>i</a:t>
            </a:r>
            <a:r>
              <a:rPr lang="ru-RU" dirty="0"/>
              <a:t>ж </a:t>
            </a:r>
            <a:r>
              <a:rPr lang="ru-RU" dirty="0" err="1"/>
              <a:t>прийомами</a:t>
            </a:r>
            <a:r>
              <a:rPr lang="ru-RU" dirty="0"/>
              <a:t> </a:t>
            </a:r>
            <a:r>
              <a:rPr lang="ru-RU" dirty="0" err="1"/>
              <a:t>їж</a:t>
            </a:r>
            <a:r>
              <a:rPr lang="en-US" dirty="0" err="1"/>
              <a:t>i</a:t>
            </a:r>
            <a:r>
              <a:rPr lang="en-US" dirty="0"/>
              <a:t> </a:t>
            </a:r>
            <a:r>
              <a:rPr lang="ru-RU" dirty="0"/>
              <a:t>не </a:t>
            </a:r>
            <a:r>
              <a:rPr lang="ru-RU" dirty="0" err="1"/>
              <a:t>повинн</a:t>
            </a:r>
            <a:r>
              <a:rPr lang="en-US" dirty="0" err="1"/>
              <a:t>i</a:t>
            </a:r>
            <a:r>
              <a:rPr lang="en-US" dirty="0"/>
              <a:t> </a:t>
            </a:r>
            <a:r>
              <a:rPr lang="ru-RU" dirty="0" err="1"/>
              <a:t>перевищувати</a:t>
            </a:r>
            <a:r>
              <a:rPr lang="ru-RU" dirty="0"/>
              <a:t> 4—5 годин.</a:t>
            </a:r>
          </a:p>
        </p:txBody>
      </p:sp>
    </p:spTree>
    <p:extLst>
      <p:ext uri="{BB962C8B-B14F-4D97-AF65-F5344CB8AC3E}">
        <p14:creationId xmlns:p14="http://schemas.microsoft.com/office/powerpoint/2010/main" val="1746839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14846" y="627017"/>
            <a:ext cx="10045337" cy="5734593"/>
          </a:xfrm>
        </p:spPr>
        <p:txBody>
          <a:bodyPr>
            <a:normAutofit/>
          </a:bodyPr>
          <a:lstStyle/>
          <a:p>
            <a:pPr marL="0" indent="0" algn="just">
              <a:buNone/>
            </a:pPr>
            <a:r>
              <a:rPr lang="ru-RU" dirty="0" err="1"/>
              <a:t>Ще</a:t>
            </a:r>
            <a:r>
              <a:rPr lang="ru-RU" dirty="0"/>
              <a:t> одним </a:t>
            </a:r>
            <a:r>
              <a:rPr lang="ru-RU" dirty="0" err="1"/>
              <a:t>надзвичайно</a:t>
            </a:r>
            <a:r>
              <a:rPr lang="ru-RU" dirty="0"/>
              <a:t> </a:t>
            </a:r>
            <a:r>
              <a:rPr lang="ru-RU" dirty="0" err="1"/>
              <a:t>важливим</a:t>
            </a:r>
            <a:r>
              <a:rPr lang="ru-RU" dirty="0"/>
              <a:t> принципом </a:t>
            </a:r>
            <a:r>
              <a:rPr lang="ru-RU" dirty="0" err="1"/>
              <a:t>рац</a:t>
            </a:r>
            <a:r>
              <a:rPr lang="en-US" dirty="0" err="1"/>
              <a:t>i</a:t>
            </a:r>
            <a:r>
              <a:rPr lang="ru-RU" dirty="0" err="1"/>
              <a:t>онального</a:t>
            </a:r>
            <a:r>
              <a:rPr lang="ru-RU" dirty="0"/>
              <a:t> </a:t>
            </a:r>
            <a:r>
              <a:rPr lang="ru-RU" dirty="0" err="1"/>
              <a:t>харчування</a:t>
            </a:r>
            <a:r>
              <a:rPr lang="ru-RU" dirty="0"/>
              <a:t> є </a:t>
            </a:r>
            <a:r>
              <a:rPr lang="ru-RU" dirty="0" err="1"/>
              <a:t>забезпечення</a:t>
            </a:r>
            <a:r>
              <a:rPr lang="ru-RU" dirty="0"/>
              <a:t> </a:t>
            </a:r>
            <a:r>
              <a:rPr lang="ru-RU" dirty="0" err="1"/>
              <a:t>споживання</a:t>
            </a:r>
            <a:r>
              <a:rPr lang="ru-RU" dirty="0"/>
              <a:t> </a:t>
            </a:r>
            <a:r>
              <a:rPr lang="ru-RU" dirty="0" err="1"/>
              <a:t>доброякісних</a:t>
            </a:r>
            <a:r>
              <a:rPr lang="ru-RU" dirty="0"/>
              <a:t>, </a:t>
            </a:r>
            <a:r>
              <a:rPr lang="ru-RU" dirty="0" err="1"/>
              <a:t>свіжих</a:t>
            </a:r>
            <a:r>
              <a:rPr lang="ru-RU" dirty="0"/>
              <a:t> та </a:t>
            </a:r>
            <a:r>
              <a:rPr lang="ru-RU" dirty="0" err="1"/>
              <a:t>різноманітних</a:t>
            </a:r>
            <a:r>
              <a:rPr lang="ru-RU" dirty="0"/>
              <a:t> </a:t>
            </a:r>
            <a:r>
              <a:rPr lang="ru-RU" dirty="0" err="1"/>
              <a:t>продуктів</a:t>
            </a:r>
            <a:r>
              <a:rPr lang="ru-RU" dirty="0"/>
              <a:t>.</a:t>
            </a:r>
          </a:p>
          <a:p>
            <a:pPr marL="0" indent="0" algn="ctr">
              <a:buNone/>
            </a:pPr>
            <a:r>
              <a:rPr lang="ru-RU" dirty="0" smtClean="0"/>
              <a:t>У </a:t>
            </a:r>
            <a:r>
              <a:rPr lang="ru-RU" dirty="0" err="1"/>
              <a:t>зв’язку</a:t>
            </a:r>
            <a:r>
              <a:rPr lang="ru-RU" dirty="0"/>
              <a:t> з </a:t>
            </a:r>
            <a:r>
              <a:rPr lang="ru-RU" dirty="0" err="1"/>
              <a:t>цим</a:t>
            </a:r>
            <a:r>
              <a:rPr lang="ru-RU" dirty="0"/>
              <a:t>, </a:t>
            </a:r>
            <a:r>
              <a:rPr lang="ru-RU" dirty="0" err="1"/>
              <a:t>слід</a:t>
            </a:r>
            <a:r>
              <a:rPr lang="ru-RU" dirty="0"/>
              <a:t> в</a:t>
            </a:r>
            <a:r>
              <a:rPr lang="en-US" dirty="0" err="1"/>
              <a:t>i</a:t>
            </a:r>
            <a:r>
              <a:rPr lang="ru-RU" dirty="0" err="1"/>
              <a:t>дм</a:t>
            </a:r>
            <a:r>
              <a:rPr lang="en-US" dirty="0" err="1"/>
              <a:t>i</a:t>
            </a:r>
            <a:r>
              <a:rPr lang="ru-RU" dirty="0" err="1"/>
              <a:t>тити</a:t>
            </a:r>
            <a:r>
              <a:rPr lang="ru-RU" dirty="0"/>
              <a:t>, </a:t>
            </a:r>
            <a:r>
              <a:rPr lang="ru-RU" dirty="0" err="1"/>
              <a:t>що</a:t>
            </a:r>
            <a:r>
              <a:rPr lang="ru-RU" dirty="0"/>
              <a:t> </a:t>
            </a:r>
            <a:r>
              <a:rPr lang="en-US" dirty="0" err="1"/>
              <a:t>i</a:t>
            </a:r>
            <a:r>
              <a:rPr lang="ru-RU" dirty="0" err="1"/>
              <a:t>снують</a:t>
            </a:r>
            <a:r>
              <a:rPr lang="ru-RU" dirty="0"/>
              <a:t> </a:t>
            </a:r>
            <a:endParaRPr lang="ru-RU" dirty="0" smtClean="0"/>
          </a:p>
          <a:p>
            <a:pPr marL="0" indent="0" algn="ctr">
              <a:buNone/>
            </a:pPr>
            <a:r>
              <a:rPr lang="ru-RU" b="1" i="1" dirty="0" smtClean="0">
                <a:solidFill>
                  <a:srgbClr val="FFFF00"/>
                </a:solidFill>
              </a:rPr>
              <a:t>4 </a:t>
            </a:r>
            <a:r>
              <a:rPr lang="ru-RU" b="1" i="1" dirty="0" err="1">
                <a:solidFill>
                  <a:srgbClr val="FFFF00"/>
                </a:solidFill>
              </a:rPr>
              <a:t>ступеня</a:t>
            </a:r>
            <a:r>
              <a:rPr lang="ru-RU" b="1" i="1" dirty="0">
                <a:solidFill>
                  <a:srgbClr val="FFFF00"/>
                </a:solidFill>
              </a:rPr>
              <a:t> </a:t>
            </a:r>
            <a:r>
              <a:rPr lang="ru-RU" b="1" i="1" dirty="0" err="1">
                <a:solidFill>
                  <a:srgbClr val="FFFF00"/>
                </a:solidFill>
              </a:rPr>
              <a:t>якост</a:t>
            </a:r>
            <a:r>
              <a:rPr lang="en-US" b="1" i="1" dirty="0" err="1">
                <a:solidFill>
                  <a:srgbClr val="FFFF00"/>
                </a:solidFill>
              </a:rPr>
              <a:t>i</a:t>
            </a:r>
            <a:r>
              <a:rPr lang="en-US" b="1" i="1" dirty="0">
                <a:solidFill>
                  <a:srgbClr val="FFFF00"/>
                </a:solidFill>
              </a:rPr>
              <a:t> </a:t>
            </a:r>
            <a:r>
              <a:rPr lang="ru-RU" b="1" i="1" dirty="0" err="1">
                <a:solidFill>
                  <a:srgbClr val="FFFF00"/>
                </a:solidFill>
              </a:rPr>
              <a:t>харчових</a:t>
            </a:r>
            <a:r>
              <a:rPr lang="ru-RU" b="1" i="1" dirty="0">
                <a:solidFill>
                  <a:srgbClr val="FFFF00"/>
                </a:solidFill>
              </a:rPr>
              <a:t> продукт</a:t>
            </a:r>
            <a:r>
              <a:rPr lang="en-US" b="1" i="1" dirty="0" err="1">
                <a:solidFill>
                  <a:srgbClr val="FFFF00"/>
                </a:solidFill>
              </a:rPr>
              <a:t>i</a:t>
            </a:r>
            <a:r>
              <a:rPr lang="ru-RU" b="1" i="1" dirty="0">
                <a:solidFill>
                  <a:srgbClr val="FFFF00"/>
                </a:solidFill>
              </a:rPr>
              <a:t>в</a:t>
            </a:r>
            <a:r>
              <a:rPr lang="ru-RU" dirty="0"/>
              <a:t>:</a:t>
            </a:r>
          </a:p>
          <a:p>
            <a:pPr marL="0" indent="0" algn="just">
              <a:buNone/>
            </a:pPr>
            <a:r>
              <a:rPr lang="ru-RU" dirty="0" smtClean="0"/>
              <a:t>1</a:t>
            </a:r>
            <a:r>
              <a:rPr lang="ru-RU" dirty="0"/>
              <a:t>. Продукт </a:t>
            </a:r>
            <a:r>
              <a:rPr lang="ru-RU" dirty="0" err="1"/>
              <a:t>доброякісний</a:t>
            </a:r>
            <a:r>
              <a:rPr lang="ru-RU" dirty="0"/>
              <a:t> — </a:t>
            </a:r>
            <a:r>
              <a:rPr lang="ru-RU" dirty="0" err="1"/>
              <a:t>вс</a:t>
            </a:r>
            <a:r>
              <a:rPr lang="en-US" dirty="0" err="1"/>
              <a:t>i</a:t>
            </a:r>
            <a:r>
              <a:rPr lang="en-US" dirty="0"/>
              <a:t> </a:t>
            </a:r>
            <a:r>
              <a:rPr lang="ru-RU" dirty="0"/>
              <a:t>характеристики </a:t>
            </a:r>
            <a:r>
              <a:rPr lang="en-US" dirty="0" err="1"/>
              <a:t>i</a:t>
            </a:r>
            <a:r>
              <a:rPr lang="en-US" dirty="0"/>
              <a:t> </a:t>
            </a:r>
            <a:r>
              <a:rPr lang="ru-RU" dirty="0"/>
              <a:t>дан</a:t>
            </a:r>
            <a:r>
              <a:rPr lang="en-US" dirty="0" err="1"/>
              <a:t>i</a:t>
            </a:r>
            <a:r>
              <a:rPr lang="en-US" dirty="0"/>
              <a:t> </a:t>
            </a:r>
            <a:r>
              <a:rPr lang="ru-RU" dirty="0" err="1"/>
              <a:t>об’єктивних</a:t>
            </a:r>
            <a:r>
              <a:rPr lang="ru-RU" dirty="0"/>
              <a:t> </a:t>
            </a:r>
            <a:r>
              <a:rPr lang="ru-RU" dirty="0" err="1"/>
              <a:t>досл</a:t>
            </a:r>
            <a:r>
              <a:rPr lang="en-US" dirty="0" err="1"/>
              <a:t>i</a:t>
            </a:r>
            <a:r>
              <a:rPr lang="ru-RU" dirty="0" err="1"/>
              <a:t>джень</a:t>
            </a:r>
            <a:r>
              <a:rPr lang="ru-RU" dirty="0"/>
              <a:t> в </a:t>
            </a:r>
            <a:r>
              <a:rPr lang="ru-RU" dirty="0" err="1"/>
              <a:t>повній</a:t>
            </a:r>
            <a:r>
              <a:rPr lang="ru-RU" dirty="0"/>
              <a:t> </a:t>
            </a:r>
            <a:r>
              <a:rPr lang="ru-RU" dirty="0" err="1"/>
              <a:t>мірі</a:t>
            </a:r>
            <a:r>
              <a:rPr lang="ru-RU" dirty="0"/>
              <a:t> в</a:t>
            </a:r>
            <a:r>
              <a:rPr lang="en-US" dirty="0" err="1"/>
              <a:t>i</a:t>
            </a:r>
            <a:r>
              <a:rPr lang="ru-RU" dirty="0" err="1"/>
              <a:t>дпов</a:t>
            </a:r>
            <a:r>
              <a:rPr lang="en-US" dirty="0" err="1"/>
              <a:t>i</a:t>
            </a:r>
            <a:r>
              <a:rPr lang="ru-RU" dirty="0" err="1"/>
              <a:t>дають</a:t>
            </a:r>
            <a:r>
              <a:rPr lang="ru-RU" dirty="0"/>
              <a:t> </a:t>
            </a:r>
            <a:r>
              <a:rPr lang="ru-RU" dirty="0" err="1"/>
              <a:t>вимогам</a:t>
            </a:r>
            <a:r>
              <a:rPr lang="ru-RU" dirty="0"/>
              <a:t> </a:t>
            </a:r>
            <a:r>
              <a:rPr lang="ru-RU" dirty="0" err="1"/>
              <a:t>ДСТу</a:t>
            </a:r>
            <a:r>
              <a:rPr lang="ru-RU" dirty="0"/>
              <a:t> на </a:t>
            </a:r>
            <a:r>
              <a:rPr lang="ru-RU" dirty="0" err="1"/>
              <a:t>цей</a:t>
            </a:r>
            <a:r>
              <a:rPr lang="ru-RU" dirty="0"/>
              <a:t> продукт.</a:t>
            </a:r>
          </a:p>
          <a:p>
            <a:pPr marL="0" indent="0" algn="just">
              <a:buNone/>
            </a:pPr>
            <a:r>
              <a:rPr lang="ru-RU" dirty="0" smtClean="0"/>
              <a:t>2</a:t>
            </a:r>
            <a:r>
              <a:rPr lang="ru-RU" dirty="0"/>
              <a:t>. Продукт </a:t>
            </a:r>
            <a:r>
              <a:rPr lang="ru-RU" dirty="0" err="1"/>
              <a:t>зниженої</a:t>
            </a:r>
            <a:r>
              <a:rPr lang="ru-RU" dirty="0"/>
              <a:t> </a:t>
            </a:r>
            <a:r>
              <a:rPr lang="ru-RU" dirty="0" err="1"/>
              <a:t>якості</a:t>
            </a:r>
            <a:r>
              <a:rPr lang="ru-RU" dirty="0"/>
              <a:t> — </a:t>
            </a:r>
            <a:r>
              <a:rPr lang="ru-RU" dirty="0" err="1"/>
              <a:t>має</a:t>
            </a:r>
            <a:r>
              <a:rPr lang="ru-RU" dirty="0"/>
              <a:t> в</a:t>
            </a:r>
            <a:r>
              <a:rPr lang="en-US" dirty="0" err="1"/>
              <a:t>i</a:t>
            </a:r>
            <a:r>
              <a:rPr lang="ru-RU" dirty="0" err="1"/>
              <a:t>дхилення</a:t>
            </a:r>
            <a:r>
              <a:rPr lang="ru-RU" dirty="0"/>
              <a:t> в</a:t>
            </a:r>
            <a:r>
              <a:rPr lang="en-US" dirty="0" err="1"/>
              <a:t>i</a:t>
            </a:r>
            <a:r>
              <a:rPr lang="ru-RU" dirty="0"/>
              <a:t>д </a:t>
            </a:r>
            <a:r>
              <a:rPr lang="ru-RU" dirty="0" err="1"/>
              <a:t>ДСТу</a:t>
            </a:r>
            <a:r>
              <a:rPr lang="ru-RU" dirty="0"/>
              <a:t>, </a:t>
            </a:r>
            <a:r>
              <a:rPr lang="ru-RU" dirty="0" err="1"/>
              <a:t>які</a:t>
            </a:r>
            <a:r>
              <a:rPr lang="ru-RU" dirty="0"/>
              <a:t> не </a:t>
            </a:r>
            <a:r>
              <a:rPr lang="ru-RU" dirty="0" err="1"/>
              <a:t>викликають</a:t>
            </a:r>
            <a:r>
              <a:rPr lang="ru-RU" dirty="0"/>
              <a:t> </a:t>
            </a:r>
            <a:r>
              <a:rPr lang="ru-RU" dirty="0" err="1"/>
              <a:t>ані</a:t>
            </a:r>
            <a:r>
              <a:rPr lang="ru-RU" dirty="0"/>
              <a:t> </a:t>
            </a:r>
            <a:r>
              <a:rPr lang="ru-RU" dirty="0" err="1"/>
              <a:t>скарг</a:t>
            </a:r>
            <a:r>
              <a:rPr lang="ru-RU" dirty="0"/>
              <a:t>, </a:t>
            </a:r>
            <a:r>
              <a:rPr lang="ru-RU" dirty="0" err="1"/>
              <a:t>ані</a:t>
            </a:r>
            <a:r>
              <a:rPr lang="ru-RU" dirty="0"/>
              <a:t> будь—</a:t>
            </a:r>
            <a:r>
              <a:rPr lang="ru-RU" dirty="0" err="1"/>
              <a:t>яких</a:t>
            </a:r>
            <a:r>
              <a:rPr lang="ru-RU" dirty="0"/>
              <a:t> в</a:t>
            </a:r>
            <a:r>
              <a:rPr lang="en-US" dirty="0" err="1"/>
              <a:t>i</a:t>
            </a:r>
            <a:r>
              <a:rPr lang="ru-RU" dirty="0" err="1"/>
              <a:t>дхилень</a:t>
            </a:r>
            <a:r>
              <a:rPr lang="ru-RU" dirty="0"/>
              <a:t> у стан</a:t>
            </a:r>
            <a:r>
              <a:rPr lang="en-US" dirty="0" err="1"/>
              <a:t>i</a:t>
            </a:r>
            <a:r>
              <a:rPr lang="en-US" dirty="0"/>
              <a:t> </a:t>
            </a:r>
            <a:r>
              <a:rPr lang="ru-RU" dirty="0" err="1"/>
              <a:t>здоров’я</a:t>
            </a:r>
            <a:r>
              <a:rPr lang="ru-RU" dirty="0"/>
              <a:t> </a:t>
            </a:r>
            <a:r>
              <a:rPr lang="ru-RU" dirty="0" err="1"/>
              <a:t>споживача</a:t>
            </a:r>
            <a:r>
              <a:rPr lang="ru-RU" dirty="0"/>
              <a:t>.</a:t>
            </a:r>
          </a:p>
          <a:p>
            <a:pPr marL="0" indent="0" algn="just">
              <a:buNone/>
            </a:pPr>
            <a:r>
              <a:rPr lang="ru-RU" dirty="0" smtClean="0"/>
              <a:t>3</a:t>
            </a:r>
            <a:r>
              <a:rPr lang="ru-RU" dirty="0"/>
              <a:t>. </a:t>
            </a:r>
            <a:r>
              <a:rPr lang="ru-RU" dirty="0" err="1"/>
              <a:t>Умовно</a:t>
            </a:r>
            <a:r>
              <a:rPr lang="ru-RU" dirty="0"/>
              <a:t>—</a:t>
            </a:r>
            <a:r>
              <a:rPr lang="ru-RU" dirty="0" err="1"/>
              <a:t>придатний</a:t>
            </a:r>
            <a:r>
              <a:rPr lang="ru-RU" dirty="0"/>
              <a:t> продукт — </a:t>
            </a:r>
            <a:r>
              <a:rPr lang="ru-RU" dirty="0" err="1"/>
              <a:t>має</a:t>
            </a:r>
            <a:r>
              <a:rPr lang="ru-RU" dirty="0"/>
              <a:t> в</a:t>
            </a:r>
            <a:r>
              <a:rPr lang="en-US" dirty="0" err="1"/>
              <a:t>i</a:t>
            </a:r>
            <a:r>
              <a:rPr lang="ru-RU" dirty="0" err="1"/>
              <a:t>дхилення</a:t>
            </a:r>
            <a:r>
              <a:rPr lang="ru-RU" dirty="0"/>
              <a:t> в</a:t>
            </a:r>
            <a:r>
              <a:rPr lang="en-US" dirty="0" err="1"/>
              <a:t>i</a:t>
            </a:r>
            <a:r>
              <a:rPr lang="ru-RU" dirty="0"/>
              <a:t>д </a:t>
            </a:r>
            <a:r>
              <a:rPr lang="ru-RU" dirty="0" err="1"/>
              <a:t>ДСТу</a:t>
            </a:r>
            <a:r>
              <a:rPr lang="ru-RU" dirty="0"/>
              <a:t>, як</a:t>
            </a:r>
            <a:r>
              <a:rPr lang="en-US" dirty="0" err="1"/>
              <a:t>i</a:t>
            </a:r>
            <a:r>
              <a:rPr lang="en-US" dirty="0"/>
              <a:t> </a:t>
            </a:r>
            <a:r>
              <a:rPr lang="ru-RU" dirty="0" err="1"/>
              <a:t>можуть</a:t>
            </a:r>
            <a:r>
              <a:rPr lang="ru-RU" dirty="0"/>
              <a:t> </a:t>
            </a:r>
            <a:r>
              <a:rPr lang="ru-RU" dirty="0" err="1"/>
              <a:t>викликати</a:t>
            </a:r>
            <a:r>
              <a:rPr lang="ru-RU" dirty="0"/>
              <a:t> </a:t>
            </a:r>
            <a:r>
              <a:rPr lang="ru-RU" dirty="0" err="1"/>
              <a:t>скарги</a:t>
            </a:r>
            <a:r>
              <a:rPr lang="ru-RU" dirty="0"/>
              <a:t> </a:t>
            </a:r>
            <a:r>
              <a:rPr lang="ru-RU" dirty="0" err="1"/>
              <a:t>або</a:t>
            </a:r>
            <a:r>
              <a:rPr lang="ru-RU" dirty="0"/>
              <a:t> в</a:t>
            </a:r>
            <a:r>
              <a:rPr lang="en-US" dirty="0" err="1"/>
              <a:t>i</a:t>
            </a:r>
            <a:r>
              <a:rPr lang="ru-RU" dirty="0" err="1"/>
              <a:t>дхилення</a:t>
            </a:r>
            <a:r>
              <a:rPr lang="ru-RU" dirty="0"/>
              <a:t> у стан</a:t>
            </a:r>
            <a:r>
              <a:rPr lang="en-US" dirty="0" err="1"/>
              <a:t>i</a:t>
            </a:r>
            <a:r>
              <a:rPr lang="en-US" dirty="0"/>
              <a:t> </a:t>
            </a:r>
            <a:r>
              <a:rPr lang="ru-RU" dirty="0" err="1"/>
              <a:t>здоров’я</a:t>
            </a:r>
            <a:r>
              <a:rPr lang="ru-RU" dirty="0"/>
              <a:t>  </a:t>
            </a:r>
            <a:r>
              <a:rPr lang="ru-RU" dirty="0" err="1"/>
              <a:t>споживача</a:t>
            </a:r>
            <a:r>
              <a:rPr lang="ru-RU" dirty="0"/>
              <a:t> </a:t>
            </a:r>
            <a:r>
              <a:rPr lang="en-US" dirty="0" err="1"/>
              <a:t>i</a:t>
            </a:r>
            <a:r>
              <a:rPr lang="en-US" dirty="0"/>
              <a:t>, </a:t>
            </a:r>
            <a:r>
              <a:rPr lang="ru-RU" dirty="0"/>
              <a:t>разом з </a:t>
            </a:r>
            <a:r>
              <a:rPr lang="ru-RU" dirty="0" err="1"/>
              <a:t>тим</a:t>
            </a:r>
            <a:r>
              <a:rPr lang="ru-RU" dirty="0"/>
              <a:t>, </a:t>
            </a:r>
            <a:r>
              <a:rPr lang="ru-RU" dirty="0" err="1"/>
              <a:t>можуть</a:t>
            </a:r>
            <a:r>
              <a:rPr lang="ru-RU" dirty="0"/>
              <a:t> бути </a:t>
            </a:r>
            <a:r>
              <a:rPr lang="ru-RU" dirty="0" err="1"/>
              <a:t>усунен</a:t>
            </a:r>
            <a:r>
              <a:rPr lang="en-US" dirty="0" err="1"/>
              <a:t>i</a:t>
            </a:r>
            <a:r>
              <a:rPr lang="en-US" dirty="0"/>
              <a:t> </a:t>
            </a:r>
            <a:r>
              <a:rPr lang="ru-RU" dirty="0" err="1"/>
              <a:t>завдяки</a:t>
            </a:r>
            <a:r>
              <a:rPr lang="ru-RU" dirty="0"/>
              <a:t> </a:t>
            </a:r>
            <a:r>
              <a:rPr lang="ru-RU" dirty="0" err="1"/>
              <a:t>використанню</a:t>
            </a:r>
            <a:r>
              <a:rPr lang="ru-RU" dirty="0"/>
              <a:t> </a:t>
            </a:r>
            <a:r>
              <a:rPr lang="ru-RU" dirty="0" err="1"/>
              <a:t>спеціальних</a:t>
            </a:r>
            <a:r>
              <a:rPr lang="ru-RU" dirty="0"/>
              <a:t> заход</a:t>
            </a:r>
            <a:r>
              <a:rPr lang="en-US" dirty="0" err="1"/>
              <a:t>i</a:t>
            </a:r>
            <a:r>
              <a:rPr lang="ru-RU" dirty="0"/>
              <a:t>в </a:t>
            </a:r>
            <a:r>
              <a:rPr lang="ru-RU" dirty="0" err="1"/>
              <a:t>кулінарної</a:t>
            </a:r>
            <a:r>
              <a:rPr lang="ru-RU" dirty="0"/>
              <a:t> </a:t>
            </a:r>
            <a:r>
              <a:rPr lang="ru-RU" dirty="0" err="1"/>
              <a:t>обробки</a:t>
            </a:r>
            <a:r>
              <a:rPr lang="ru-RU" dirty="0"/>
              <a:t> (</a:t>
            </a:r>
            <a:r>
              <a:rPr lang="ru-RU" dirty="0" err="1"/>
              <a:t>додаткова</a:t>
            </a:r>
            <a:r>
              <a:rPr lang="ru-RU" dirty="0"/>
              <a:t> терм</a:t>
            </a:r>
            <a:r>
              <a:rPr lang="en-US" dirty="0" err="1"/>
              <a:t>i</a:t>
            </a:r>
            <a:r>
              <a:rPr lang="ru-RU" dirty="0" err="1"/>
              <a:t>чна</a:t>
            </a:r>
            <a:r>
              <a:rPr lang="ru-RU" dirty="0"/>
              <a:t> </a:t>
            </a:r>
            <a:r>
              <a:rPr lang="ru-RU" dirty="0" err="1"/>
              <a:t>обробка</a:t>
            </a:r>
            <a:r>
              <a:rPr lang="ru-RU" dirty="0"/>
              <a:t>, </a:t>
            </a:r>
            <a:r>
              <a:rPr lang="ru-RU" dirty="0" err="1"/>
              <a:t>додавання</a:t>
            </a:r>
            <a:r>
              <a:rPr lang="ru-RU" dirty="0"/>
              <a:t> спец</a:t>
            </a:r>
            <a:r>
              <a:rPr lang="en-US" dirty="0" err="1"/>
              <a:t>i</a:t>
            </a:r>
            <a:r>
              <a:rPr lang="ru-RU" dirty="0"/>
              <a:t>й </a:t>
            </a:r>
            <a:r>
              <a:rPr lang="en-US" dirty="0" err="1"/>
              <a:t>i</a:t>
            </a:r>
            <a:r>
              <a:rPr lang="en-US" dirty="0"/>
              <a:t> </a:t>
            </a:r>
            <a:r>
              <a:rPr lang="ru-RU" dirty="0"/>
              <a:t>т.д.).</a:t>
            </a:r>
          </a:p>
          <a:p>
            <a:pPr marL="0" indent="0" algn="just">
              <a:buNone/>
            </a:pPr>
            <a:r>
              <a:rPr lang="ru-RU" dirty="0" smtClean="0"/>
              <a:t>4</a:t>
            </a:r>
            <a:r>
              <a:rPr lang="ru-RU" dirty="0"/>
              <a:t>. Продукт </a:t>
            </a:r>
            <a:r>
              <a:rPr lang="ru-RU" dirty="0" err="1"/>
              <a:t>недоброякісний</a:t>
            </a:r>
            <a:r>
              <a:rPr lang="ru-RU" dirty="0"/>
              <a:t> — продукт, </a:t>
            </a:r>
            <a:r>
              <a:rPr lang="ru-RU" dirty="0" err="1"/>
              <a:t>який</a:t>
            </a:r>
            <a:r>
              <a:rPr lang="ru-RU" dirty="0"/>
              <a:t> </a:t>
            </a:r>
            <a:r>
              <a:rPr lang="ru-RU" dirty="0" err="1"/>
              <a:t>має</a:t>
            </a:r>
            <a:r>
              <a:rPr lang="ru-RU" dirty="0"/>
              <a:t> </a:t>
            </a:r>
            <a:r>
              <a:rPr lang="ru-RU" dirty="0" err="1"/>
              <a:t>суттєв</a:t>
            </a:r>
            <a:r>
              <a:rPr lang="en-US" dirty="0" err="1"/>
              <a:t>i</a:t>
            </a:r>
            <a:r>
              <a:rPr lang="en-US" dirty="0"/>
              <a:t> </a:t>
            </a:r>
            <a:r>
              <a:rPr lang="ru-RU" dirty="0"/>
              <a:t>в</a:t>
            </a:r>
            <a:r>
              <a:rPr lang="en-US" dirty="0" err="1"/>
              <a:t>i</a:t>
            </a:r>
            <a:r>
              <a:rPr lang="ru-RU" dirty="0" err="1"/>
              <a:t>дхилення</a:t>
            </a:r>
            <a:r>
              <a:rPr lang="ru-RU" dirty="0"/>
              <a:t> в</a:t>
            </a:r>
            <a:r>
              <a:rPr lang="en-US" dirty="0" err="1"/>
              <a:t>i</a:t>
            </a:r>
            <a:r>
              <a:rPr lang="ru-RU" dirty="0"/>
              <a:t>д </a:t>
            </a:r>
            <a:r>
              <a:rPr lang="ru-RU" dirty="0" err="1"/>
              <a:t>ДСТу</a:t>
            </a:r>
            <a:r>
              <a:rPr lang="ru-RU" dirty="0"/>
              <a:t>, </a:t>
            </a:r>
            <a:r>
              <a:rPr lang="ru-RU" dirty="0" err="1"/>
              <a:t>що</a:t>
            </a:r>
            <a:r>
              <a:rPr lang="ru-RU" dirty="0"/>
              <a:t> </a:t>
            </a:r>
            <a:r>
              <a:rPr lang="ru-RU" dirty="0" err="1"/>
              <a:t>можуть</a:t>
            </a:r>
            <a:r>
              <a:rPr lang="ru-RU" dirty="0"/>
              <a:t> </a:t>
            </a:r>
            <a:r>
              <a:rPr lang="ru-RU" dirty="0" err="1"/>
              <a:t>викликати</a:t>
            </a:r>
            <a:r>
              <a:rPr lang="ru-RU" dirty="0"/>
              <a:t> </a:t>
            </a:r>
            <a:r>
              <a:rPr lang="ru-RU" dirty="0" err="1"/>
              <a:t>скарги</a:t>
            </a:r>
            <a:r>
              <a:rPr lang="ru-RU" dirty="0"/>
              <a:t> та в</a:t>
            </a:r>
            <a:r>
              <a:rPr lang="en-US" dirty="0" err="1"/>
              <a:t>i</a:t>
            </a:r>
            <a:r>
              <a:rPr lang="ru-RU" dirty="0" err="1"/>
              <a:t>дхилення</a:t>
            </a:r>
            <a:r>
              <a:rPr lang="ru-RU" dirty="0"/>
              <a:t> у стан</a:t>
            </a:r>
            <a:r>
              <a:rPr lang="en-US" dirty="0" err="1"/>
              <a:t>i</a:t>
            </a:r>
            <a:r>
              <a:rPr lang="en-US" dirty="0"/>
              <a:t> </a:t>
            </a:r>
            <a:r>
              <a:rPr lang="ru-RU" dirty="0" err="1"/>
              <a:t>здоров’я</a:t>
            </a:r>
            <a:r>
              <a:rPr lang="ru-RU" dirty="0"/>
              <a:t> </a:t>
            </a:r>
            <a:r>
              <a:rPr lang="ru-RU" dirty="0" err="1"/>
              <a:t>споживача</a:t>
            </a:r>
            <a:r>
              <a:rPr lang="ru-RU" dirty="0"/>
              <a:t> </a:t>
            </a:r>
            <a:r>
              <a:rPr lang="en-US" dirty="0" err="1"/>
              <a:t>i</a:t>
            </a:r>
            <a:r>
              <a:rPr lang="en-US" dirty="0"/>
              <a:t> </a:t>
            </a:r>
            <a:r>
              <a:rPr lang="ru-RU" dirty="0"/>
              <a:t>не </a:t>
            </a:r>
            <a:r>
              <a:rPr lang="ru-RU" dirty="0" err="1"/>
              <a:t>можуть</a:t>
            </a:r>
            <a:r>
              <a:rPr lang="ru-RU" dirty="0"/>
              <a:t> бути </a:t>
            </a:r>
            <a:r>
              <a:rPr lang="ru-RU" dirty="0" err="1"/>
              <a:t>усунен</a:t>
            </a:r>
            <a:r>
              <a:rPr lang="en-US" dirty="0" err="1"/>
              <a:t>i</a:t>
            </a:r>
            <a:r>
              <a:rPr lang="en-US" dirty="0"/>
              <a:t> </a:t>
            </a:r>
            <a:r>
              <a:rPr lang="ru-RU" dirty="0"/>
              <a:t>за </a:t>
            </a:r>
            <a:r>
              <a:rPr lang="ru-RU" dirty="0" err="1"/>
              <a:t>допомогою</a:t>
            </a:r>
            <a:r>
              <a:rPr lang="ru-RU" dirty="0"/>
              <a:t> </a:t>
            </a:r>
            <a:r>
              <a:rPr lang="ru-RU" dirty="0" err="1"/>
              <a:t>засобів</a:t>
            </a:r>
            <a:r>
              <a:rPr lang="ru-RU" dirty="0"/>
              <a:t> спец</a:t>
            </a:r>
            <a:r>
              <a:rPr lang="en-US" dirty="0" err="1"/>
              <a:t>i</a:t>
            </a:r>
            <a:r>
              <a:rPr lang="ru-RU" dirty="0" err="1"/>
              <a:t>альної</a:t>
            </a:r>
            <a:r>
              <a:rPr lang="ru-RU" dirty="0"/>
              <a:t> </a:t>
            </a:r>
            <a:r>
              <a:rPr lang="ru-RU" dirty="0" err="1"/>
              <a:t>кулінарної</a:t>
            </a:r>
            <a:r>
              <a:rPr lang="ru-RU" dirty="0"/>
              <a:t> </a:t>
            </a:r>
            <a:r>
              <a:rPr lang="ru-RU" dirty="0" err="1"/>
              <a:t>обробки</a:t>
            </a:r>
            <a:r>
              <a:rPr lang="ru-RU" dirty="0"/>
              <a:t>.</a:t>
            </a:r>
          </a:p>
        </p:txBody>
      </p:sp>
    </p:spTree>
    <p:extLst>
      <p:ext uri="{BB962C8B-B14F-4D97-AF65-F5344CB8AC3E}">
        <p14:creationId xmlns:p14="http://schemas.microsoft.com/office/powerpoint/2010/main" val="9363682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40971" y="692332"/>
            <a:ext cx="9784080" cy="5799908"/>
          </a:xfrm>
        </p:spPr>
        <p:txBody>
          <a:bodyPr>
            <a:normAutofit/>
          </a:bodyPr>
          <a:lstStyle/>
          <a:p>
            <a:pPr marL="0" indent="0" algn="just">
              <a:buNone/>
            </a:pPr>
            <a:r>
              <a:rPr lang="ru-RU" dirty="0" err="1"/>
              <a:t>Кр</a:t>
            </a:r>
            <a:r>
              <a:rPr lang="en-US" dirty="0" err="1"/>
              <a:t>i</a:t>
            </a:r>
            <a:r>
              <a:rPr lang="ru-RU" dirty="0"/>
              <a:t>м того, вид</a:t>
            </a:r>
            <a:r>
              <a:rPr lang="en-US" dirty="0" err="1"/>
              <a:t>i</a:t>
            </a:r>
            <a:r>
              <a:rPr lang="ru-RU" dirty="0" err="1"/>
              <a:t>ляють</a:t>
            </a:r>
            <a:r>
              <a:rPr lang="ru-RU" dirty="0"/>
              <a:t> </a:t>
            </a:r>
            <a:r>
              <a:rPr lang="ru-RU" dirty="0" err="1"/>
              <a:t>фальсіфіковані</a:t>
            </a:r>
            <a:r>
              <a:rPr lang="ru-RU" dirty="0"/>
              <a:t> </a:t>
            </a:r>
            <a:r>
              <a:rPr lang="ru-RU" dirty="0" err="1"/>
              <a:t>продукти</a:t>
            </a:r>
            <a:r>
              <a:rPr lang="ru-RU" dirty="0"/>
              <a:t>, </a:t>
            </a:r>
            <a:r>
              <a:rPr lang="ru-RU" dirty="0" err="1"/>
              <a:t>натуральн</a:t>
            </a:r>
            <a:r>
              <a:rPr lang="en-US" dirty="0" err="1"/>
              <a:t>i</a:t>
            </a:r>
            <a:r>
              <a:rPr lang="en-US" dirty="0"/>
              <a:t> </a:t>
            </a:r>
            <a:r>
              <a:rPr lang="ru-RU" dirty="0" err="1"/>
              <a:t>властивост</a:t>
            </a:r>
            <a:r>
              <a:rPr lang="en-US" dirty="0" err="1"/>
              <a:t>i</a:t>
            </a:r>
            <a:r>
              <a:rPr lang="en-US" dirty="0"/>
              <a:t> </a:t>
            </a:r>
            <a:r>
              <a:rPr lang="ru-RU" dirty="0" err="1"/>
              <a:t>яких</a:t>
            </a:r>
            <a:r>
              <a:rPr lang="ru-RU" dirty="0"/>
              <a:t> </a:t>
            </a:r>
            <a:r>
              <a:rPr lang="ru-RU" dirty="0" err="1"/>
              <a:t>зм</a:t>
            </a:r>
            <a:r>
              <a:rPr lang="en-US" dirty="0" err="1"/>
              <a:t>i</a:t>
            </a:r>
            <a:r>
              <a:rPr lang="ru-RU" dirty="0" err="1"/>
              <a:t>нен</a:t>
            </a:r>
            <a:r>
              <a:rPr lang="en-US" dirty="0" err="1"/>
              <a:t>i</a:t>
            </a:r>
            <a:r>
              <a:rPr lang="en-US" dirty="0"/>
              <a:t> </a:t>
            </a:r>
            <a:r>
              <a:rPr lang="ru-RU" dirty="0"/>
              <a:t>з метою обману </a:t>
            </a:r>
            <a:r>
              <a:rPr lang="ru-RU" dirty="0" err="1"/>
              <a:t>споживача</a:t>
            </a:r>
            <a:r>
              <a:rPr lang="ru-RU" dirty="0"/>
              <a:t> (</a:t>
            </a:r>
            <a:r>
              <a:rPr lang="ru-RU" dirty="0" err="1"/>
              <a:t>наприклад</a:t>
            </a:r>
            <a:r>
              <a:rPr lang="ru-RU" dirty="0"/>
              <a:t>, </a:t>
            </a:r>
            <a:r>
              <a:rPr lang="ru-RU" dirty="0" err="1"/>
              <a:t>розбавлення</a:t>
            </a:r>
            <a:r>
              <a:rPr lang="ru-RU" dirty="0"/>
              <a:t> молока і </a:t>
            </a:r>
            <a:r>
              <a:rPr lang="ru-RU" dirty="0" err="1"/>
              <a:t>додавання</a:t>
            </a:r>
            <a:r>
              <a:rPr lang="ru-RU" dirty="0"/>
              <a:t> до </a:t>
            </a:r>
            <a:r>
              <a:rPr lang="ru-RU" dirty="0" err="1"/>
              <a:t>нього</a:t>
            </a:r>
            <a:r>
              <a:rPr lang="ru-RU" dirty="0"/>
              <a:t> </a:t>
            </a:r>
            <a:r>
              <a:rPr lang="ru-RU" dirty="0" err="1"/>
              <a:t>крохмалю</a:t>
            </a:r>
            <a:r>
              <a:rPr lang="ru-RU" dirty="0"/>
              <a:t> </a:t>
            </a:r>
            <a:r>
              <a:rPr lang="ru-RU" dirty="0" err="1"/>
              <a:t>або</a:t>
            </a:r>
            <a:r>
              <a:rPr lang="ru-RU" dirty="0"/>
              <a:t> </a:t>
            </a:r>
            <a:r>
              <a:rPr lang="ru-RU" dirty="0" err="1"/>
              <a:t>додавання</a:t>
            </a:r>
            <a:r>
              <a:rPr lang="ru-RU" dirty="0"/>
              <a:t> до молока, яке є </a:t>
            </a:r>
            <a:r>
              <a:rPr lang="ru-RU" dirty="0" err="1"/>
              <a:t>прокислим</a:t>
            </a:r>
            <a:r>
              <a:rPr lang="ru-RU" dirty="0"/>
              <a:t>, </a:t>
            </a:r>
            <a:r>
              <a:rPr lang="ru-RU" dirty="0" err="1"/>
              <a:t>соди</a:t>
            </a:r>
            <a:r>
              <a:rPr lang="ru-RU" dirty="0"/>
              <a:t>), </a:t>
            </a:r>
            <a:r>
              <a:rPr lang="ru-RU" dirty="0" err="1"/>
              <a:t>рафіновані</a:t>
            </a:r>
            <a:r>
              <a:rPr lang="ru-RU" dirty="0"/>
              <a:t> </a:t>
            </a:r>
            <a:r>
              <a:rPr lang="ru-RU" dirty="0" err="1"/>
              <a:t>продукти</a:t>
            </a:r>
            <a:r>
              <a:rPr lang="ru-RU" dirty="0"/>
              <a:t>, </a:t>
            </a:r>
            <a:r>
              <a:rPr lang="ru-RU" dirty="0" err="1"/>
              <a:t>що</a:t>
            </a:r>
            <a:r>
              <a:rPr lang="ru-RU" dirty="0"/>
              <a:t> </a:t>
            </a:r>
            <a:r>
              <a:rPr lang="ru-RU" dirty="0" err="1"/>
              <a:t>являють</a:t>
            </a:r>
            <a:r>
              <a:rPr lang="ru-RU" dirty="0"/>
              <a:t> собою </a:t>
            </a:r>
            <a:r>
              <a:rPr lang="ru-RU" dirty="0" err="1"/>
              <a:t>продукти</a:t>
            </a:r>
            <a:r>
              <a:rPr lang="ru-RU" dirty="0"/>
              <a:t>, </a:t>
            </a:r>
            <a:r>
              <a:rPr lang="ru-RU" dirty="0" err="1"/>
              <a:t>які</a:t>
            </a:r>
            <a:r>
              <a:rPr lang="ru-RU" dirty="0"/>
              <a:t> </a:t>
            </a:r>
            <a:r>
              <a:rPr lang="ru-RU" dirty="0" err="1"/>
              <a:t>звільнені</a:t>
            </a:r>
            <a:r>
              <a:rPr lang="ru-RU" dirty="0"/>
              <a:t> </a:t>
            </a:r>
            <a:r>
              <a:rPr lang="ru-RU" dirty="0" err="1"/>
              <a:t>від</a:t>
            </a:r>
            <a:r>
              <a:rPr lang="ru-RU" dirty="0"/>
              <a:t> </a:t>
            </a:r>
            <a:r>
              <a:rPr lang="ru-RU" dirty="0" err="1"/>
              <a:t>баластних</a:t>
            </a:r>
            <a:r>
              <a:rPr lang="ru-RU" dirty="0"/>
              <a:t> </a:t>
            </a:r>
            <a:r>
              <a:rPr lang="ru-RU" dirty="0" err="1"/>
              <a:t>речовин</a:t>
            </a:r>
            <a:r>
              <a:rPr lang="ru-RU" dirty="0"/>
              <a:t> (</a:t>
            </a:r>
            <a:r>
              <a:rPr lang="ru-RU" dirty="0" err="1"/>
              <a:t>рафінована</a:t>
            </a:r>
            <a:r>
              <a:rPr lang="ru-RU" dirty="0"/>
              <a:t> </a:t>
            </a:r>
            <a:r>
              <a:rPr lang="ru-RU" dirty="0" err="1"/>
              <a:t>олія</a:t>
            </a:r>
            <a:r>
              <a:rPr lang="ru-RU" dirty="0"/>
              <a:t>, </a:t>
            </a:r>
            <a:r>
              <a:rPr lang="ru-RU" dirty="0" err="1"/>
              <a:t>цукор</a:t>
            </a:r>
            <a:r>
              <a:rPr lang="ru-RU" dirty="0"/>
              <a:t>—</a:t>
            </a:r>
            <a:r>
              <a:rPr lang="ru-RU" dirty="0" err="1"/>
              <a:t>рафінад</a:t>
            </a:r>
            <a:r>
              <a:rPr lang="ru-RU" dirty="0"/>
              <a:t> </a:t>
            </a:r>
            <a:r>
              <a:rPr lang="ru-RU" dirty="0" err="1"/>
              <a:t>тощо</a:t>
            </a:r>
            <a:r>
              <a:rPr lang="ru-RU" dirty="0"/>
              <a:t>) та </a:t>
            </a:r>
            <a:r>
              <a:rPr lang="ru-RU" dirty="0" err="1"/>
              <a:t>продукти</a:t>
            </a:r>
            <a:r>
              <a:rPr lang="ru-RU" dirty="0"/>
              <a:t>—</a:t>
            </a:r>
            <a:r>
              <a:rPr lang="ru-RU" dirty="0" err="1"/>
              <a:t>сурогати</a:t>
            </a:r>
            <a:r>
              <a:rPr lang="ru-RU" dirty="0"/>
              <a:t> </a:t>
            </a:r>
            <a:r>
              <a:rPr lang="ru-RU" dirty="0" err="1"/>
              <a:t>або</a:t>
            </a:r>
            <a:r>
              <a:rPr lang="ru-RU" dirty="0"/>
              <a:t> </a:t>
            </a:r>
            <a:r>
              <a:rPr lang="ru-RU" dirty="0" err="1"/>
              <a:t>ерзац</a:t>
            </a:r>
            <a:r>
              <a:rPr lang="ru-RU" dirty="0"/>
              <a:t>—</a:t>
            </a:r>
            <a:r>
              <a:rPr lang="ru-RU" dirty="0" err="1"/>
              <a:t>продукти</a:t>
            </a:r>
            <a:r>
              <a:rPr lang="ru-RU" dirty="0"/>
              <a:t>, </a:t>
            </a:r>
            <a:r>
              <a:rPr lang="ru-RU" dirty="0" err="1"/>
              <a:t>тобто</a:t>
            </a:r>
            <a:r>
              <a:rPr lang="ru-RU" dirty="0"/>
              <a:t> </a:t>
            </a:r>
            <a:r>
              <a:rPr lang="ru-RU" dirty="0" err="1"/>
              <a:t>харчов</a:t>
            </a:r>
            <a:r>
              <a:rPr lang="en-US" dirty="0" err="1"/>
              <a:t>i</a:t>
            </a:r>
            <a:r>
              <a:rPr lang="en-US" dirty="0"/>
              <a:t> </a:t>
            </a:r>
            <a:r>
              <a:rPr lang="ru-RU" dirty="0" err="1"/>
              <a:t>продукти</a:t>
            </a:r>
            <a:r>
              <a:rPr lang="ru-RU" dirty="0"/>
              <a:t>, як</a:t>
            </a:r>
            <a:r>
              <a:rPr lang="en-US" dirty="0" err="1"/>
              <a:t>i</a:t>
            </a:r>
            <a:r>
              <a:rPr lang="en-US" dirty="0"/>
              <a:t> </a:t>
            </a:r>
            <a:r>
              <a:rPr lang="ru-RU" dirty="0" err="1"/>
              <a:t>виробляються</a:t>
            </a:r>
            <a:r>
              <a:rPr lang="ru-RU" dirty="0"/>
              <a:t> з метою  зам</a:t>
            </a:r>
            <a:r>
              <a:rPr lang="en-US" dirty="0" err="1"/>
              <a:t>i</a:t>
            </a:r>
            <a:r>
              <a:rPr lang="ru-RU" dirty="0"/>
              <a:t>ни </a:t>
            </a:r>
            <a:r>
              <a:rPr lang="ru-RU" dirty="0" err="1"/>
              <a:t>натуральних</a:t>
            </a:r>
            <a:r>
              <a:rPr lang="ru-RU" dirty="0"/>
              <a:t> (</a:t>
            </a:r>
            <a:r>
              <a:rPr lang="ru-RU" dirty="0" err="1"/>
              <a:t>ячмінна</a:t>
            </a:r>
            <a:r>
              <a:rPr lang="ru-RU" dirty="0"/>
              <a:t> </a:t>
            </a:r>
            <a:r>
              <a:rPr lang="ru-RU" dirty="0" err="1"/>
              <a:t>кава</a:t>
            </a:r>
            <a:r>
              <a:rPr lang="ru-RU" dirty="0"/>
              <a:t>, </a:t>
            </a:r>
            <a:r>
              <a:rPr lang="ru-RU" dirty="0" err="1"/>
              <a:t>соєвий</a:t>
            </a:r>
            <a:r>
              <a:rPr lang="ru-RU" dirty="0"/>
              <a:t> шоколад </a:t>
            </a:r>
            <a:r>
              <a:rPr lang="ru-RU" dirty="0" err="1"/>
              <a:t>тощо</a:t>
            </a:r>
            <a:r>
              <a:rPr lang="ru-RU" dirty="0"/>
              <a:t>).</a:t>
            </a:r>
          </a:p>
          <a:p>
            <a:pPr marL="0" indent="0" algn="just">
              <a:buNone/>
            </a:pPr>
            <a:r>
              <a:rPr lang="ru-RU" dirty="0" err="1" smtClean="0"/>
              <a:t>Такий</a:t>
            </a:r>
            <a:r>
              <a:rPr lang="ru-RU" dirty="0" smtClean="0"/>
              <a:t> </a:t>
            </a:r>
            <a:r>
              <a:rPr lang="ru-RU" dirty="0"/>
              <a:t>принцип </a:t>
            </a:r>
            <a:r>
              <a:rPr lang="ru-RU" dirty="0" err="1"/>
              <a:t>раціонального</a:t>
            </a:r>
            <a:r>
              <a:rPr lang="ru-RU" dirty="0"/>
              <a:t> </a:t>
            </a:r>
            <a:r>
              <a:rPr lang="ru-RU" dirty="0" err="1"/>
              <a:t>харчування</a:t>
            </a:r>
            <a:r>
              <a:rPr lang="ru-RU" dirty="0"/>
              <a:t>, як </a:t>
            </a:r>
            <a:r>
              <a:rPr lang="ru-RU" dirty="0" err="1"/>
              <a:t>положення</a:t>
            </a:r>
            <a:r>
              <a:rPr lang="ru-RU" dirty="0"/>
              <a:t> про те, </a:t>
            </a:r>
            <a:r>
              <a:rPr lang="ru-RU" dirty="0" err="1"/>
              <a:t>що</a:t>
            </a:r>
            <a:r>
              <a:rPr lang="ru-RU" dirty="0"/>
              <a:t> </a:t>
            </a:r>
            <a:r>
              <a:rPr lang="ru-RU" dirty="0" err="1"/>
              <a:t>їжа</a:t>
            </a:r>
            <a:r>
              <a:rPr lang="ru-RU" dirty="0"/>
              <a:t> повинна бути </a:t>
            </a:r>
            <a:r>
              <a:rPr lang="ru-RU" dirty="0" err="1"/>
              <a:t>бездоганною</a:t>
            </a:r>
            <a:r>
              <a:rPr lang="ru-RU" dirty="0"/>
              <a:t> у сан</a:t>
            </a:r>
            <a:r>
              <a:rPr lang="en-US" dirty="0" err="1"/>
              <a:t>i</a:t>
            </a:r>
            <a:r>
              <a:rPr lang="ru-RU" dirty="0" err="1"/>
              <a:t>тарно</a:t>
            </a:r>
            <a:r>
              <a:rPr lang="ru-RU" dirty="0"/>
              <a:t>—</a:t>
            </a:r>
            <a:r>
              <a:rPr lang="ru-RU" dirty="0" err="1"/>
              <a:t>еп</a:t>
            </a:r>
            <a:r>
              <a:rPr lang="en-US" dirty="0" err="1"/>
              <a:t>i</a:t>
            </a:r>
            <a:r>
              <a:rPr lang="ru-RU" dirty="0" err="1"/>
              <a:t>дем</a:t>
            </a:r>
            <a:r>
              <a:rPr lang="en-US" dirty="0" err="1"/>
              <a:t>i</a:t>
            </a:r>
            <a:r>
              <a:rPr lang="ru-RU" dirty="0" err="1"/>
              <a:t>ологічному</a:t>
            </a:r>
            <a:r>
              <a:rPr lang="ru-RU" dirty="0"/>
              <a:t> в</a:t>
            </a:r>
            <a:r>
              <a:rPr lang="en-US" dirty="0" err="1"/>
              <a:t>i</a:t>
            </a:r>
            <a:r>
              <a:rPr lang="ru-RU" dirty="0" err="1"/>
              <a:t>дношенн</a:t>
            </a:r>
            <a:r>
              <a:rPr lang="en-US" dirty="0" err="1"/>
              <a:t>i</a:t>
            </a:r>
            <a:r>
              <a:rPr lang="en-US" dirty="0"/>
              <a:t> </a:t>
            </a:r>
            <a:r>
              <a:rPr lang="ru-RU" dirty="0"/>
              <a:t>і, </a:t>
            </a:r>
            <a:r>
              <a:rPr lang="ru-RU" dirty="0" err="1"/>
              <a:t>отже</a:t>
            </a:r>
            <a:r>
              <a:rPr lang="ru-RU" dirty="0"/>
              <a:t>, не </a:t>
            </a:r>
            <a:r>
              <a:rPr lang="ru-RU" dirty="0" err="1"/>
              <a:t>вм</a:t>
            </a:r>
            <a:r>
              <a:rPr lang="en-US" dirty="0" err="1"/>
              <a:t>i</a:t>
            </a:r>
            <a:r>
              <a:rPr lang="ru-RU" dirty="0" err="1"/>
              <a:t>щувати</a:t>
            </a:r>
            <a:r>
              <a:rPr lang="ru-RU" dirty="0"/>
              <a:t> </a:t>
            </a:r>
            <a:r>
              <a:rPr lang="ru-RU" dirty="0" err="1"/>
              <a:t>патогенних</a:t>
            </a:r>
            <a:r>
              <a:rPr lang="ru-RU" dirty="0"/>
              <a:t> </a:t>
            </a:r>
            <a:r>
              <a:rPr lang="ru-RU" dirty="0" err="1"/>
              <a:t>речовин</a:t>
            </a:r>
            <a:r>
              <a:rPr lang="ru-RU" dirty="0"/>
              <a:t>, </a:t>
            </a:r>
            <a:r>
              <a:rPr lang="ru-RU" dirty="0" err="1"/>
              <a:t>надзвичайно</a:t>
            </a:r>
            <a:r>
              <a:rPr lang="ru-RU" dirty="0"/>
              <a:t> </a:t>
            </a:r>
            <a:r>
              <a:rPr lang="ru-RU" dirty="0" err="1"/>
              <a:t>важливий</a:t>
            </a:r>
            <a:r>
              <a:rPr lang="ru-RU" dirty="0"/>
              <a:t> з точки </a:t>
            </a:r>
            <a:r>
              <a:rPr lang="ru-RU" dirty="0" err="1"/>
              <a:t>зору</a:t>
            </a:r>
            <a:r>
              <a:rPr lang="ru-RU" dirty="0"/>
              <a:t> </a:t>
            </a:r>
            <a:r>
              <a:rPr lang="ru-RU" dirty="0" err="1"/>
              <a:t>запобігання</a:t>
            </a:r>
            <a:r>
              <a:rPr lang="ru-RU" dirty="0"/>
              <a:t>, </a:t>
            </a:r>
            <a:r>
              <a:rPr lang="ru-RU" dirty="0" err="1"/>
              <a:t>попередження</a:t>
            </a:r>
            <a:r>
              <a:rPr lang="ru-RU" dirty="0"/>
              <a:t> та </a:t>
            </a:r>
            <a:r>
              <a:rPr lang="ru-RU" dirty="0" err="1"/>
              <a:t>профілактики</a:t>
            </a:r>
            <a:r>
              <a:rPr lang="ru-RU" dirty="0"/>
              <a:t> </a:t>
            </a:r>
            <a:r>
              <a:rPr lang="ru-RU" dirty="0" err="1"/>
              <a:t>різноманітних</a:t>
            </a:r>
            <a:r>
              <a:rPr lang="ru-RU" dirty="0"/>
              <a:t> </a:t>
            </a:r>
            <a:r>
              <a:rPr lang="ru-RU" dirty="0" err="1"/>
              <a:t>аліментарно</a:t>
            </a:r>
            <a:r>
              <a:rPr lang="ru-RU" dirty="0"/>
              <a:t>—</a:t>
            </a:r>
            <a:r>
              <a:rPr lang="ru-RU" dirty="0" err="1"/>
              <a:t>зумовлених</a:t>
            </a:r>
            <a:r>
              <a:rPr lang="ru-RU" dirty="0"/>
              <a:t> </a:t>
            </a:r>
            <a:r>
              <a:rPr lang="ru-RU" dirty="0" err="1"/>
              <a:t>захворювань</a:t>
            </a:r>
            <a:r>
              <a:rPr lang="ru-RU" dirty="0"/>
              <a:t> та </a:t>
            </a:r>
            <a:r>
              <a:rPr lang="ru-RU" dirty="0" err="1"/>
              <a:t>харчових</a:t>
            </a:r>
            <a:r>
              <a:rPr lang="ru-RU" dirty="0"/>
              <a:t> </a:t>
            </a:r>
            <a:r>
              <a:rPr lang="ru-RU" dirty="0" err="1"/>
              <a:t>отруєнь</a:t>
            </a:r>
            <a:r>
              <a:rPr lang="ru-RU" dirty="0"/>
              <a:t> (про </a:t>
            </a:r>
            <a:r>
              <a:rPr lang="ru-RU" dirty="0" err="1"/>
              <a:t>це</a:t>
            </a:r>
            <a:r>
              <a:rPr lang="ru-RU" dirty="0"/>
              <a:t> </a:t>
            </a:r>
            <a:r>
              <a:rPr lang="ru-RU" dirty="0" err="1"/>
              <a:t>мова</a:t>
            </a:r>
            <a:r>
              <a:rPr lang="ru-RU" dirty="0"/>
              <a:t> буде </a:t>
            </a:r>
            <a:r>
              <a:rPr lang="ru-RU" dirty="0" err="1"/>
              <a:t>йти</a:t>
            </a:r>
            <a:r>
              <a:rPr lang="ru-RU" dirty="0"/>
              <a:t> в </a:t>
            </a:r>
            <a:r>
              <a:rPr lang="ru-RU" dirty="0" err="1"/>
              <a:t>окремій</a:t>
            </a:r>
            <a:r>
              <a:rPr lang="ru-RU" dirty="0"/>
              <a:t> </a:t>
            </a:r>
            <a:r>
              <a:rPr lang="ru-RU" dirty="0" err="1"/>
              <a:t>лекції</a:t>
            </a:r>
            <a:r>
              <a:rPr lang="ru-RU" dirty="0"/>
              <a:t>);</a:t>
            </a:r>
          </a:p>
          <a:p>
            <a:pPr marL="0" indent="0" algn="just">
              <a:buNone/>
            </a:pPr>
            <a:r>
              <a:rPr lang="ru-RU" dirty="0" err="1" smtClean="0"/>
              <a:t>Важливим</a:t>
            </a:r>
            <a:r>
              <a:rPr lang="ru-RU" dirty="0" smtClean="0"/>
              <a:t> </a:t>
            </a:r>
            <a:r>
              <a:rPr lang="ru-RU" dirty="0" err="1"/>
              <a:t>елементом</a:t>
            </a:r>
            <a:r>
              <a:rPr lang="ru-RU" dirty="0"/>
              <a:t> </a:t>
            </a:r>
            <a:r>
              <a:rPr lang="ru-RU" dirty="0" err="1"/>
              <a:t>організації</a:t>
            </a:r>
            <a:r>
              <a:rPr lang="ru-RU" dirty="0"/>
              <a:t> </a:t>
            </a:r>
            <a:r>
              <a:rPr lang="ru-RU" dirty="0" err="1"/>
              <a:t>раціонального</a:t>
            </a:r>
            <a:r>
              <a:rPr lang="ru-RU" dirty="0"/>
              <a:t> </a:t>
            </a:r>
            <a:r>
              <a:rPr lang="ru-RU" dirty="0" err="1"/>
              <a:t>харчування</a:t>
            </a:r>
            <a:r>
              <a:rPr lang="ru-RU" dirty="0"/>
              <a:t> є </a:t>
            </a:r>
            <a:r>
              <a:rPr lang="ru-RU" dirty="0" err="1"/>
              <a:t>проведення</a:t>
            </a:r>
            <a:r>
              <a:rPr lang="ru-RU" dirty="0"/>
              <a:t> </a:t>
            </a:r>
            <a:r>
              <a:rPr lang="ru-RU" dirty="0" err="1"/>
              <a:t>вірної</a:t>
            </a:r>
            <a:r>
              <a:rPr lang="ru-RU" dirty="0"/>
              <a:t> як з </a:t>
            </a:r>
            <a:r>
              <a:rPr lang="ru-RU" dirty="0" err="1"/>
              <a:t>дієтологічної</a:t>
            </a:r>
            <a:r>
              <a:rPr lang="ru-RU" dirty="0"/>
              <a:t>, та і з </a:t>
            </a:r>
            <a:r>
              <a:rPr lang="ru-RU" dirty="0" err="1"/>
              <a:t>гігієнічної</a:t>
            </a:r>
            <a:r>
              <a:rPr lang="ru-RU" dirty="0"/>
              <a:t> точки </a:t>
            </a:r>
            <a:r>
              <a:rPr lang="ru-RU" dirty="0" err="1"/>
              <a:t>зору</a:t>
            </a:r>
            <a:r>
              <a:rPr lang="ru-RU" dirty="0"/>
              <a:t> </a:t>
            </a:r>
            <a:r>
              <a:rPr lang="ru-RU" dirty="0" err="1"/>
              <a:t>кул</a:t>
            </a:r>
            <a:r>
              <a:rPr lang="en-US" dirty="0" err="1"/>
              <a:t>i</a:t>
            </a:r>
            <a:r>
              <a:rPr lang="ru-RU" dirty="0" err="1"/>
              <a:t>нарної</a:t>
            </a:r>
            <a:r>
              <a:rPr lang="ru-RU" dirty="0"/>
              <a:t> </a:t>
            </a:r>
            <a:r>
              <a:rPr lang="ru-RU" dirty="0" err="1"/>
              <a:t>обробки</a:t>
            </a:r>
            <a:r>
              <a:rPr lang="ru-RU" dirty="0"/>
              <a:t>.</a:t>
            </a:r>
          </a:p>
        </p:txBody>
      </p:sp>
    </p:spTree>
    <p:extLst>
      <p:ext uri="{BB962C8B-B14F-4D97-AF65-F5344CB8AC3E}">
        <p14:creationId xmlns:p14="http://schemas.microsoft.com/office/powerpoint/2010/main" val="498790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40970" y="731520"/>
            <a:ext cx="9980023" cy="5773783"/>
          </a:xfrm>
        </p:spPr>
        <p:txBody>
          <a:bodyPr>
            <a:normAutofit lnSpcReduction="10000"/>
          </a:bodyPr>
          <a:lstStyle/>
          <a:p>
            <a:pPr algn="ctr"/>
            <a:r>
              <a:rPr lang="ru-RU" b="1" i="1" dirty="0" err="1">
                <a:solidFill>
                  <a:srgbClr val="FF0000"/>
                </a:solidFill>
              </a:rPr>
              <a:t>Енергетичні</a:t>
            </a:r>
            <a:r>
              <a:rPr lang="ru-RU" b="1" i="1" dirty="0">
                <a:solidFill>
                  <a:srgbClr val="FF0000"/>
                </a:solidFill>
              </a:rPr>
              <a:t> </a:t>
            </a:r>
            <a:r>
              <a:rPr lang="ru-RU" b="1" i="1" dirty="0" err="1">
                <a:solidFill>
                  <a:srgbClr val="FF0000"/>
                </a:solidFill>
              </a:rPr>
              <a:t>витрати</a:t>
            </a:r>
            <a:r>
              <a:rPr lang="ru-RU" b="1" i="1" dirty="0">
                <a:solidFill>
                  <a:srgbClr val="FF0000"/>
                </a:solidFill>
              </a:rPr>
              <a:t> </a:t>
            </a:r>
            <a:r>
              <a:rPr lang="ru-RU" b="1" i="1" dirty="0" err="1">
                <a:solidFill>
                  <a:srgbClr val="FF0000"/>
                </a:solidFill>
              </a:rPr>
              <a:t>людини</a:t>
            </a:r>
            <a:r>
              <a:rPr lang="ru-RU" b="1" i="1" dirty="0">
                <a:solidFill>
                  <a:srgbClr val="FF0000"/>
                </a:solidFill>
              </a:rPr>
              <a:t> та </a:t>
            </a:r>
            <a:r>
              <a:rPr lang="ru-RU" b="1" i="1" dirty="0" err="1">
                <a:solidFill>
                  <a:srgbClr val="FF0000"/>
                </a:solidFill>
              </a:rPr>
              <a:t>їх</a:t>
            </a:r>
            <a:r>
              <a:rPr lang="ru-RU" b="1" i="1" dirty="0">
                <a:solidFill>
                  <a:srgbClr val="FF0000"/>
                </a:solidFill>
              </a:rPr>
              <a:t> </a:t>
            </a:r>
            <a:r>
              <a:rPr lang="ru-RU" b="1" i="1" dirty="0" err="1">
                <a:solidFill>
                  <a:srgbClr val="FF0000"/>
                </a:solidFill>
              </a:rPr>
              <a:t>складові</a:t>
            </a:r>
            <a:endParaRPr lang="ru-RU" b="1" i="1" dirty="0">
              <a:solidFill>
                <a:srgbClr val="FF0000"/>
              </a:solidFill>
            </a:endParaRPr>
          </a:p>
          <a:p>
            <a:pPr marL="0" indent="0" algn="ctr">
              <a:buNone/>
            </a:pPr>
            <a:r>
              <a:rPr lang="ru-RU" b="1" i="1" dirty="0" err="1">
                <a:solidFill>
                  <a:srgbClr val="FFFF00"/>
                </a:solidFill>
              </a:rPr>
              <a:t>Енергетичні</a:t>
            </a:r>
            <a:r>
              <a:rPr lang="ru-RU" b="1" i="1" dirty="0">
                <a:solidFill>
                  <a:srgbClr val="FFFF00"/>
                </a:solidFill>
              </a:rPr>
              <a:t> </a:t>
            </a:r>
            <a:r>
              <a:rPr lang="ru-RU" b="1" i="1" dirty="0" err="1">
                <a:solidFill>
                  <a:srgbClr val="FFFF00"/>
                </a:solidFill>
              </a:rPr>
              <a:t>витрати</a:t>
            </a:r>
            <a:r>
              <a:rPr lang="ru-RU" b="1" i="1" dirty="0">
                <a:solidFill>
                  <a:srgbClr val="FFFF00"/>
                </a:solidFill>
              </a:rPr>
              <a:t> </a:t>
            </a:r>
            <a:r>
              <a:rPr lang="ru-RU" b="1" i="1" dirty="0" err="1">
                <a:solidFill>
                  <a:srgbClr val="FFFF00"/>
                </a:solidFill>
              </a:rPr>
              <a:t>людини</a:t>
            </a:r>
            <a:r>
              <a:rPr lang="ru-RU" b="1" i="1" dirty="0">
                <a:solidFill>
                  <a:srgbClr val="FFFF00"/>
                </a:solidFill>
              </a:rPr>
              <a:t> </a:t>
            </a:r>
            <a:r>
              <a:rPr lang="ru-RU" b="1" i="1" dirty="0" err="1">
                <a:solidFill>
                  <a:srgbClr val="FFFF00"/>
                </a:solidFill>
              </a:rPr>
              <a:t>складаються</a:t>
            </a:r>
            <a:r>
              <a:rPr lang="ru-RU" b="1" i="1" dirty="0">
                <a:solidFill>
                  <a:srgbClr val="FFFF00"/>
                </a:solidFill>
              </a:rPr>
              <a:t> </a:t>
            </a:r>
            <a:r>
              <a:rPr lang="ru-RU" b="1" i="1" dirty="0" err="1">
                <a:solidFill>
                  <a:srgbClr val="FFFF00"/>
                </a:solidFill>
              </a:rPr>
              <a:t>із</a:t>
            </a:r>
            <a:r>
              <a:rPr lang="ru-RU" b="1" i="1" dirty="0">
                <a:solidFill>
                  <a:srgbClr val="FFFF00"/>
                </a:solidFill>
              </a:rPr>
              <a:t> </a:t>
            </a:r>
            <a:r>
              <a:rPr lang="ru-RU" b="1" i="1" dirty="0" err="1">
                <a:solidFill>
                  <a:srgbClr val="FFFF00"/>
                </a:solidFill>
              </a:rPr>
              <a:t>витрат</a:t>
            </a:r>
            <a:r>
              <a:rPr lang="ru-RU" b="1" i="1" dirty="0">
                <a:solidFill>
                  <a:srgbClr val="FFFF00"/>
                </a:solidFill>
              </a:rPr>
              <a:t> на: </a:t>
            </a:r>
            <a:endParaRPr lang="ru-RU" b="1" i="1" dirty="0" smtClean="0">
              <a:solidFill>
                <a:srgbClr val="FFFF00"/>
              </a:solidFill>
            </a:endParaRPr>
          </a:p>
          <a:p>
            <a:pPr marL="0" indent="0">
              <a:buNone/>
            </a:pPr>
            <a:r>
              <a:rPr lang="ru-RU" dirty="0" smtClean="0"/>
              <a:t>- </a:t>
            </a:r>
            <a:r>
              <a:rPr lang="ru-RU" dirty="0" err="1" smtClean="0"/>
              <a:t>основний</a:t>
            </a:r>
            <a:r>
              <a:rPr lang="ru-RU" dirty="0" smtClean="0"/>
              <a:t> </a:t>
            </a:r>
            <a:r>
              <a:rPr lang="ru-RU" dirty="0" err="1"/>
              <a:t>обмін</a:t>
            </a:r>
            <a:r>
              <a:rPr lang="ru-RU" dirty="0"/>
              <a:t>;</a:t>
            </a:r>
          </a:p>
          <a:p>
            <a:pPr marL="0" indent="0">
              <a:buNone/>
            </a:pPr>
            <a:r>
              <a:rPr lang="ru-RU" dirty="0"/>
              <a:t>-</a:t>
            </a:r>
            <a:r>
              <a:rPr lang="ru-RU" dirty="0" smtClean="0"/>
              <a:t> </a:t>
            </a:r>
            <a:r>
              <a:rPr lang="ru-RU" dirty="0" err="1"/>
              <a:t>фізичну</a:t>
            </a:r>
            <a:r>
              <a:rPr lang="ru-RU" dirty="0"/>
              <a:t> і </a:t>
            </a:r>
            <a:r>
              <a:rPr lang="ru-RU" dirty="0" err="1"/>
              <a:t>розумову</a:t>
            </a:r>
            <a:r>
              <a:rPr lang="ru-RU" dirty="0"/>
              <a:t> </a:t>
            </a:r>
            <a:r>
              <a:rPr lang="ru-RU" dirty="0" err="1"/>
              <a:t>діяльність</a:t>
            </a:r>
            <a:r>
              <a:rPr lang="ru-RU" dirty="0"/>
              <a:t>;</a:t>
            </a:r>
          </a:p>
          <a:p>
            <a:pPr marL="0" indent="0">
              <a:buNone/>
            </a:pPr>
            <a:r>
              <a:rPr lang="ru-RU" dirty="0"/>
              <a:t>-</a:t>
            </a:r>
            <a:r>
              <a:rPr lang="ru-RU" dirty="0" smtClean="0"/>
              <a:t> </a:t>
            </a:r>
            <a:r>
              <a:rPr lang="ru-RU" dirty="0" err="1"/>
              <a:t>процеси</a:t>
            </a:r>
            <a:r>
              <a:rPr lang="ru-RU" dirty="0"/>
              <a:t> </a:t>
            </a:r>
            <a:r>
              <a:rPr lang="ru-RU" dirty="0" err="1"/>
              <a:t>травлення</a:t>
            </a:r>
            <a:r>
              <a:rPr lang="ru-RU" dirty="0"/>
              <a:t> та </a:t>
            </a:r>
            <a:r>
              <a:rPr lang="ru-RU" dirty="0" err="1"/>
              <a:t>засвоєння</a:t>
            </a:r>
            <a:r>
              <a:rPr lang="ru-RU" dirty="0"/>
              <a:t> </a:t>
            </a:r>
            <a:r>
              <a:rPr lang="ru-RU" dirty="0" err="1"/>
              <a:t>їжі</a:t>
            </a:r>
            <a:r>
              <a:rPr lang="ru-RU" dirty="0"/>
              <a:t> (</a:t>
            </a:r>
            <a:r>
              <a:rPr lang="ru-RU" dirty="0" err="1"/>
              <a:t>специфічно-динамічну</a:t>
            </a:r>
            <a:r>
              <a:rPr lang="ru-RU" dirty="0"/>
              <a:t> </a:t>
            </a:r>
            <a:r>
              <a:rPr lang="ru-RU" dirty="0" err="1"/>
              <a:t>дію</a:t>
            </a:r>
            <a:r>
              <a:rPr lang="ru-RU" dirty="0"/>
              <a:t> </a:t>
            </a:r>
            <a:r>
              <a:rPr lang="ru-RU" dirty="0" err="1"/>
              <a:t>їжі</a:t>
            </a:r>
            <a:r>
              <a:rPr lang="ru-RU" dirty="0"/>
              <a:t>).</a:t>
            </a:r>
          </a:p>
          <a:p>
            <a:pPr marL="0" indent="0">
              <a:buNone/>
            </a:pPr>
            <a:r>
              <a:rPr lang="ru-RU" b="1" i="1" dirty="0" err="1" smtClean="0">
                <a:solidFill>
                  <a:schemeClr val="bg2">
                    <a:lumMod val="40000"/>
                    <a:lumOff val="60000"/>
                  </a:schemeClr>
                </a:solidFill>
              </a:rPr>
              <a:t>Основний</a:t>
            </a:r>
            <a:r>
              <a:rPr lang="ru-RU" b="1" i="1" dirty="0" smtClean="0">
                <a:solidFill>
                  <a:schemeClr val="bg2">
                    <a:lumMod val="40000"/>
                    <a:lumOff val="60000"/>
                  </a:schemeClr>
                </a:solidFill>
              </a:rPr>
              <a:t> </a:t>
            </a:r>
            <a:r>
              <a:rPr lang="ru-RU" b="1" i="1" dirty="0" err="1">
                <a:solidFill>
                  <a:schemeClr val="bg2">
                    <a:lumMod val="40000"/>
                    <a:lumOff val="60000"/>
                  </a:schemeClr>
                </a:solidFill>
              </a:rPr>
              <a:t>обмін</a:t>
            </a:r>
            <a:r>
              <a:rPr lang="ru-RU" b="1" i="1" dirty="0">
                <a:solidFill>
                  <a:schemeClr val="bg2">
                    <a:lumMod val="40000"/>
                    <a:lumOff val="60000"/>
                  </a:schemeClr>
                </a:solidFill>
              </a:rPr>
              <a:t> </a:t>
            </a:r>
            <a:r>
              <a:rPr lang="ru-RU" dirty="0"/>
              <a:t>(ОО) - </a:t>
            </a:r>
            <a:r>
              <a:rPr lang="ru-RU" dirty="0" err="1"/>
              <a:t>кількість</a:t>
            </a:r>
            <a:r>
              <a:rPr lang="ru-RU" dirty="0"/>
              <a:t> </a:t>
            </a:r>
            <a:r>
              <a:rPr lang="ru-RU" dirty="0" err="1"/>
              <a:t>енергії</a:t>
            </a:r>
            <a:r>
              <a:rPr lang="ru-RU" dirty="0"/>
              <a:t>, яка </a:t>
            </a:r>
            <a:r>
              <a:rPr lang="ru-RU" dirty="0" err="1"/>
              <a:t>необхідна</a:t>
            </a:r>
            <a:r>
              <a:rPr lang="ru-RU" dirty="0"/>
              <a:t> </a:t>
            </a:r>
            <a:r>
              <a:rPr lang="ru-RU" dirty="0" err="1"/>
              <a:t>організму</a:t>
            </a:r>
            <a:r>
              <a:rPr lang="ru-RU" dirty="0"/>
              <a:t> для </a:t>
            </a:r>
            <a:r>
              <a:rPr lang="ru-RU" dirty="0" err="1"/>
              <a:t>його</a:t>
            </a:r>
            <a:r>
              <a:rPr lang="ru-RU" dirty="0"/>
              <a:t> </a:t>
            </a:r>
            <a:r>
              <a:rPr lang="ru-RU" dirty="0" err="1"/>
              <a:t>функціонування</a:t>
            </a:r>
            <a:r>
              <a:rPr lang="ru-RU" dirty="0"/>
              <a:t> у </a:t>
            </a:r>
            <a:r>
              <a:rPr lang="ru-RU" dirty="0" err="1"/>
              <a:t>стані</a:t>
            </a:r>
            <a:r>
              <a:rPr lang="ru-RU" dirty="0"/>
              <a:t> </a:t>
            </a:r>
            <a:r>
              <a:rPr lang="ru-RU" dirty="0" err="1"/>
              <a:t>спокою</a:t>
            </a:r>
            <a:r>
              <a:rPr lang="ru-RU" dirty="0"/>
              <a:t>:</a:t>
            </a:r>
          </a:p>
          <a:p>
            <a:pPr marL="0" indent="0">
              <a:buNone/>
            </a:pPr>
            <a:r>
              <a:rPr lang="ru-RU" dirty="0" smtClean="0"/>
              <a:t>- на </a:t>
            </a:r>
            <a:r>
              <a:rPr lang="ru-RU" dirty="0"/>
              <a:t>роботу </a:t>
            </a:r>
            <a:r>
              <a:rPr lang="ru-RU" dirty="0" err="1"/>
              <a:t>серця</a:t>
            </a:r>
            <a:r>
              <a:rPr lang="ru-RU" dirty="0"/>
              <a:t> і </a:t>
            </a:r>
            <a:r>
              <a:rPr lang="ru-RU" dirty="0" err="1"/>
              <a:t>кровозабезпечення</a:t>
            </a:r>
            <a:r>
              <a:rPr lang="ru-RU" dirty="0"/>
              <a:t>, </a:t>
            </a:r>
            <a:r>
              <a:rPr lang="ru-RU" dirty="0" err="1"/>
              <a:t>легенів</a:t>
            </a:r>
            <a:r>
              <a:rPr lang="ru-RU" dirty="0"/>
              <a:t>, </a:t>
            </a:r>
            <a:r>
              <a:rPr lang="ru-RU" dirty="0" err="1"/>
              <a:t>нирок</a:t>
            </a:r>
            <a:r>
              <a:rPr lang="ru-RU" dirty="0"/>
              <a:t>, </a:t>
            </a:r>
            <a:r>
              <a:rPr lang="ru-RU" dirty="0" err="1"/>
              <a:t>ендокринних</a:t>
            </a:r>
            <a:r>
              <a:rPr lang="ru-RU" dirty="0"/>
              <a:t> </a:t>
            </a:r>
            <a:r>
              <a:rPr lang="ru-RU" dirty="0" err="1"/>
              <a:t>залоз</a:t>
            </a:r>
            <a:r>
              <a:rPr lang="ru-RU" dirty="0"/>
              <a:t>;</a:t>
            </a:r>
          </a:p>
          <a:p>
            <a:pPr marL="0" indent="0">
              <a:buNone/>
            </a:pPr>
            <a:r>
              <a:rPr lang="ru-RU" dirty="0" smtClean="0"/>
              <a:t>- </a:t>
            </a:r>
            <a:r>
              <a:rPr lang="ru-RU" dirty="0" err="1" smtClean="0"/>
              <a:t>підтримання</a:t>
            </a:r>
            <a:r>
              <a:rPr lang="ru-RU" dirty="0" smtClean="0"/>
              <a:t> </a:t>
            </a:r>
            <a:r>
              <a:rPr lang="ru-RU" dirty="0" err="1"/>
              <a:t>сталості</a:t>
            </a:r>
            <a:r>
              <a:rPr lang="ru-RU" dirty="0"/>
              <a:t> </a:t>
            </a:r>
            <a:r>
              <a:rPr lang="ru-RU" dirty="0" err="1"/>
              <a:t>температури</a:t>
            </a:r>
            <a:r>
              <a:rPr lang="ru-RU" dirty="0"/>
              <a:t> </a:t>
            </a:r>
            <a:r>
              <a:rPr lang="ru-RU" dirty="0" err="1"/>
              <a:t>тіла</a:t>
            </a:r>
            <a:r>
              <a:rPr lang="ru-RU" dirty="0"/>
              <a:t>, </a:t>
            </a:r>
            <a:r>
              <a:rPr lang="ru-RU" dirty="0" err="1"/>
              <a:t>м'язового</a:t>
            </a:r>
            <a:r>
              <a:rPr lang="ru-RU" dirty="0"/>
              <a:t> тонусу та </a:t>
            </a:r>
            <a:r>
              <a:rPr lang="ru-RU" dirty="0" err="1"/>
              <a:t>інших</a:t>
            </a:r>
            <a:r>
              <a:rPr lang="ru-RU" dirty="0"/>
              <a:t> </a:t>
            </a:r>
            <a:r>
              <a:rPr lang="ru-RU" dirty="0" err="1"/>
              <a:t>постійних</a:t>
            </a:r>
            <a:r>
              <a:rPr lang="ru-RU" dirty="0"/>
              <a:t> </a:t>
            </a:r>
            <a:r>
              <a:rPr lang="ru-RU" dirty="0" err="1"/>
              <a:t>функцій</a:t>
            </a:r>
            <a:r>
              <a:rPr lang="ru-RU" dirty="0"/>
              <a:t>.</a:t>
            </a:r>
          </a:p>
          <a:p>
            <a:pPr marL="0" indent="0">
              <a:buNone/>
            </a:pPr>
            <a:r>
              <a:rPr lang="ru-RU" dirty="0" err="1" smtClean="0"/>
              <a:t>Основний</a:t>
            </a:r>
            <a:r>
              <a:rPr lang="ru-RU" dirty="0" smtClean="0"/>
              <a:t> </a:t>
            </a:r>
            <a:r>
              <a:rPr lang="ru-RU" dirty="0" err="1"/>
              <a:t>обмін</a:t>
            </a:r>
            <a:r>
              <a:rPr lang="ru-RU" dirty="0"/>
              <a:t> </a:t>
            </a:r>
            <a:r>
              <a:rPr lang="ru-RU" dirty="0" err="1"/>
              <a:t>визначається</a:t>
            </a:r>
            <a:r>
              <a:rPr lang="ru-RU" dirty="0"/>
              <a:t> </a:t>
            </a:r>
            <a:r>
              <a:rPr lang="ru-RU" dirty="0" err="1"/>
              <a:t>спеціальним</a:t>
            </a:r>
            <a:r>
              <a:rPr lang="ru-RU" dirty="0"/>
              <a:t> </a:t>
            </a:r>
            <a:r>
              <a:rPr lang="ru-RU" dirty="0" err="1"/>
              <a:t>дослідженням</a:t>
            </a:r>
            <a:r>
              <a:rPr lang="ru-RU" dirty="0"/>
              <a:t> у </a:t>
            </a:r>
            <a:r>
              <a:rPr lang="ru-RU" dirty="0" err="1"/>
              <a:t>стані</a:t>
            </a:r>
            <a:r>
              <a:rPr lang="ru-RU" dirty="0"/>
              <a:t> </a:t>
            </a:r>
            <a:r>
              <a:rPr lang="ru-RU" dirty="0" err="1"/>
              <a:t>м'язового</a:t>
            </a:r>
            <a:r>
              <a:rPr lang="ru-RU" dirty="0"/>
              <a:t> та </a:t>
            </a:r>
            <a:r>
              <a:rPr lang="ru-RU" dirty="0" err="1"/>
              <a:t>нервового</a:t>
            </a:r>
            <a:r>
              <a:rPr lang="ru-RU" dirty="0"/>
              <a:t> </a:t>
            </a:r>
            <a:r>
              <a:rPr lang="ru-RU" dirty="0" err="1"/>
              <a:t>спокою</a:t>
            </a:r>
            <a:r>
              <a:rPr lang="ru-RU" dirty="0"/>
              <a:t> за </a:t>
            </a:r>
            <a:r>
              <a:rPr lang="ru-RU" dirty="0" err="1"/>
              <a:t>комфортної</a:t>
            </a:r>
            <a:r>
              <a:rPr lang="ru-RU" dirty="0"/>
              <a:t> </a:t>
            </a:r>
            <a:r>
              <a:rPr lang="ru-RU" dirty="0" err="1"/>
              <a:t>температури</a:t>
            </a:r>
            <a:r>
              <a:rPr lang="ru-RU" dirty="0"/>
              <a:t> </a:t>
            </a:r>
            <a:r>
              <a:rPr lang="ru-RU" dirty="0" err="1"/>
              <a:t>повітря</a:t>
            </a:r>
            <a:r>
              <a:rPr lang="ru-RU" dirty="0"/>
              <a:t> (через 14-16 годин </a:t>
            </a:r>
            <a:r>
              <a:rPr lang="ru-RU" dirty="0" err="1"/>
              <a:t>після</a:t>
            </a:r>
            <a:r>
              <a:rPr lang="ru-RU" dirty="0"/>
              <a:t> </a:t>
            </a:r>
            <a:r>
              <a:rPr lang="ru-RU" dirty="0" err="1"/>
              <a:t>прийому</a:t>
            </a:r>
            <a:r>
              <a:rPr lang="ru-RU" dirty="0"/>
              <a:t> </a:t>
            </a:r>
            <a:r>
              <a:rPr lang="ru-RU" dirty="0" err="1"/>
              <a:t>їжі</a:t>
            </a:r>
            <a:r>
              <a:rPr lang="ru-RU" dirty="0"/>
              <a:t>, </a:t>
            </a:r>
            <a:r>
              <a:rPr lang="ru-RU" dirty="0" err="1"/>
              <a:t>лежачи</a:t>
            </a:r>
            <a:r>
              <a:rPr lang="ru-RU" dirty="0"/>
              <a:t>, при 20° С) </a:t>
            </a:r>
            <a:r>
              <a:rPr lang="ru-RU" dirty="0" err="1"/>
              <a:t>або</a:t>
            </a:r>
            <a:r>
              <a:rPr lang="ru-RU" dirty="0"/>
              <a:t> за </a:t>
            </a:r>
            <a:r>
              <a:rPr lang="ru-RU" dirty="0" err="1"/>
              <a:t>спеціальними</a:t>
            </a:r>
            <a:r>
              <a:rPr lang="ru-RU" dirty="0"/>
              <a:t> формулами та </a:t>
            </a:r>
            <a:r>
              <a:rPr lang="ru-RU" dirty="0" err="1"/>
              <a:t>таблицями</a:t>
            </a:r>
            <a:r>
              <a:rPr lang="ru-RU" dirty="0"/>
              <a:t>.</a:t>
            </a:r>
          </a:p>
          <a:p>
            <a:pPr marL="0" indent="0">
              <a:buNone/>
            </a:pPr>
            <a:r>
              <a:rPr lang="ru-RU" dirty="0" err="1" smtClean="0"/>
              <a:t>Основний</a:t>
            </a:r>
            <a:r>
              <a:rPr lang="ru-RU" dirty="0" smtClean="0"/>
              <a:t> </a:t>
            </a:r>
            <a:r>
              <a:rPr lang="ru-RU" dirty="0" err="1"/>
              <a:t>обмін</a:t>
            </a:r>
            <a:r>
              <a:rPr lang="ru-RU" dirty="0"/>
              <a:t> </a:t>
            </a:r>
            <a:r>
              <a:rPr lang="ru-RU" dirty="0" err="1"/>
              <a:t>залежить</a:t>
            </a:r>
            <a:r>
              <a:rPr lang="ru-RU" dirty="0"/>
              <a:t> </a:t>
            </a:r>
            <a:r>
              <a:rPr lang="ru-RU" dirty="0" err="1"/>
              <a:t>від</a:t>
            </a:r>
            <a:r>
              <a:rPr lang="ru-RU" dirty="0"/>
              <a:t> </a:t>
            </a:r>
            <a:r>
              <a:rPr lang="ru-RU" dirty="0" err="1"/>
              <a:t>віку</a:t>
            </a:r>
            <a:r>
              <a:rPr lang="ru-RU" dirty="0"/>
              <a:t>, </a:t>
            </a:r>
            <a:r>
              <a:rPr lang="ru-RU" dirty="0" err="1"/>
              <a:t>статі</a:t>
            </a:r>
            <a:r>
              <a:rPr lang="ru-RU" dirty="0"/>
              <a:t>, росту, </a:t>
            </a:r>
            <a:r>
              <a:rPr lang="ru-RU" dirty="0" err="1"/>
              <a:t>маси</a:t>
            </a:r>
            <a:r>
              <a:rPr lang="ru-RU" dirty="0"/>
              <a:t> </a:t>
            </a:r>
            <a:r>
              <a:rPr lang="ru-RU" dirty="0" err="1"/>
              <a:t>тіла</a:t>
            </a:r>
            <a:r>
              <a:rPr lang="ru-RU" dirty="0"/>
              <a:t>, умов </a:t>
            </a:r>
            <a:r>
              <a:rPr lang="ru-RU" dirty="0" err="1"/>
              <a:t>проживання</a:t>
            </a:r>
            <a:r>
              <a:rPr lang="ru-RU" dirty="0"/>
              <a:t> та </a:t>
            </a:r>
            <a:r>
              <a:rPr lang="ru-RU" dirty="0" err="1"/>
              <a:t>індивідуальних</a:t>
            </a:r>
            <a:r>
              <a:rPr lang="ru-RU" dirty="0"/>
              <a:t> </a:t>
            </a:r>
            <a:r>
              <a:rPr lang="ru-RU" dirty="0" err="1"/>
              <a:t>особливостей</a:t>
            </a:r>
            <a:r>
              <a:rPr lang="ru-RU" dirty="0"/>
              <a:t>.</a:t>
            </a:r>
          </a:p>
        </p:txBody>
      </p:sp>
    </p:spTree>
    <p:extLst>
      <p:ext uri="{BB962C8B-B14F-4D97-AF65-F5344CB8AC3E}">
        <p14:creationId xmlns:p14="http://schemas.microsoft.com/office/powerpoint/2010/main" val="2761247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40970" y="653143"/>
            <a:ext cx="9640389" cy="5852159"/>
          </a:xfrm>
        </p:spPr>
        <p:txBody>
          <a:bodyPr>
            <a:normAutofit/>
          </a:bodyPr>
          <a:lstStyle/>
          <a:p>
            <a:pPr algn="ctr"/>
            <a:r>
              <a:rPr lang="ru-RU" b="1" i="1" dirty="0" err="1">
                <a:solidFill>
                  <a:srgbClr val="FF0000"/>
                </a:solidFill>
              </a:rPr>
              <a:t>Основний</a:t>
            </a:r>
            <a:r>
              <a:rPr lang="ru-RU" b="1" i="1" dirty="0">
                <a:solidFill>
                  <a:srgbClr val="FF0000"/>
                </a:solidFill>
              </a:rPr>
              <a:t> </a:t>
            </a:r>
            <a:r>
              <a:rPr lang="ru-RU" b="1" i="1" dirty="0" err="1">
                <a:solidFill>
                  <a:srgbClr val="FF0000"/>
                </a:solidFill>
              </a:rPr>
              <a:t>обмін</a:t>
            </a:r>
            <a:r>
              <a:rPr lang="ru-RU" b="1" i="1" dirty="0">
                <a:solidFill>
                  <a:srgbClr val="FF0000"/>
                </a:solidFill>
              </a:rPr>
              <a:t> </a:t>
            </a:r>
            <a:r>
              <a:rPr lang="ru-RU" b="1" i="1" dirty="0" err="1">
                <a:solidFill>
                  <a:srgbClr val="FF0000"/>
                </a:solidFill>
              </a:rPr>
              <a:t>збільшується</a:t>
            </a:r>
            <a:r>
              <a:rPr lang="ru-RU" b="1" i="1" dirty="0">
                <a:solidFill>
                  <a:srgbClr val="FF0000"/>
                </a:solidFill>
              </a:rPr>
              <a:t> при</a:t>
            </a:r>
            <a:r>
              <a:rPr lang="ru-RU" b="1" i="1" dirty="0" smtClean="0">
                <a:solidFill>
                  <a:srgbClr val="FF0000"/>
                </a:solidFill>
              </a:rPr>
              <a:t>:</a:t>
            </a:r>
          </a:p>
          <a:p>
            <a:pPr algn="ctr"/>
            <a:endParaRPr lang="ru-RU" dirty="0" smtClean="0"/>
          </a:p>
          <a:p>
            <a:r>
              <a:rPr lang="ru-RU" dirty="0" smtClean="0"/>
              <a:t>·                   </a:t>
            </a:r>
            <a:r>
              <a:rPr lang="ru-RU" dirty="0" err="1"/>
              <a:t>збільшенні</a:t>
            </a:r>
            <a:r>
              <a:rPr lang="ru-RU" dirty="0"/>
              <a:t> </a:t>
            </a:r>
            <a:r>
              <a:rPr lang="ru-RU" dirty="0" err="1"/>
              <a:t>мускулатури</a:t>
            </a:r>
            <a:r>
              <a:rPr lang="ru-RU" dirty="0"/>
              <a:t>;</a:t>
            </a:r>
          </a:p>
          <a:p>
            <a:r>
              <a:rPr lang="ru-RU" dirty="0" smtClean="0"/>
              <a:t>·                   </a:t>
            </a:r>
            <a:r>
              <a:rPr lang="ru-RU" dirty="0" err="1"/>
              <a:t>підвищенні</a:t>
            </a:r>
            <a:r>
              <a:rPr lang="ru-RU" dirty="0"/>
              <a:t> </a:t>
            </a:r>
            <a:r>
              <a:rPr lang="ru-RU" dirty="0" err="1"/>
              <a:t>температури</a:t>
            </a:r>
            <a:r>
              <a:rPr lang="ru-RU" dirty="0"/>
              <a:t> </a:t>
            </a:r>
            <a:r>
              <a:rPr lang="ru-RU" dirty="0" err="1"/>
              <a:t>тіла</a:t>
            </a:r>
            <a:r>
              <a:rPr lang="ru-RU" dirty="0"/>
              <a:t>;</a:t>
            </a:r>
          </a:p>
          <a:p>
            <a:r>
              <a:rPr lang="ru-RU" dirty="0" smtClean="0"/>
              <a:t>·                   </a:t>
            </a:r>
            <a:r>
              <a:rPr lang="ru-RU" dirty="0" err="1"/>
              <a:t>зростанні</a:t>
            </a:r>
            <a:r>
              <a:rPr lang="ru-RU" dirty="0"/>
              <a:t> </a:t>
            </a:r>
            <a:r>
              <a:rPr lang="ru-RU" dirty="0" err="1"/>
              <a:t>функцій</a:t>
            </a:r>
            <a:r>
              <a:rPr lang="ru-RU" dirty="0"/>
              <a:t> </a:t>
            </a:r>
            <a:r>
              <a:rPr lang="ru-RU" dirty="0" err="1"/>
              <a:t>щитоподібної</a:t>
            </a:r>
            <a:r>
              <a:rPr lang="ru-RU" dirty="0"/>
              <a:t> </a:t>
            </a:r>
            <a:r>
              <a:rPr lang="ru-RU" dirty="0" err="1"/>
              <a:t>залози</a:t>
            </a:r>
            <a:r>
              <a:rPr lang="ru-RU" dirty="0"/>
              <a:t>;</a:t>
            </a:r>
          </a:p>
          <a:p>
            <a:r>
              <a:rPr lang="ru-RU" dirty="0" smtClean="0"/>
              <a:t>·                   </a:t>
            </a:r>
            <a:r>
              <a:rPr lang="ru-RU" dirty="0" err="1"/>
              <a:t>секреції</a:t>
            </a:r>
            <a:r>
              <a:rPr lang="ru-RU" dirty="0"/>
              <a:t> </a:t>
            </a:r>
            <a:r>
              <a:rPr lang="ru-RU" dirty="0" err="1"/>
              <a:t>адреналіну</a:t>
            </a:r>
            <a:r>
              <a:rPr lang="ru-RU" dirty="0"/>
              <a:t>.</a:t>
            </a:r>
          </a:p>
          <a:p>
            <a:endParaRPr lang="ru-RU" dirty="0"/>
          </a:p>
          <a:p>
            <a:pPr algn="ctr"/>
            <a:r>
              <a:rPr lang="ru-RU" b="1" i="1" dirty="0" err="1">
                <a:solidFill>
                  <a:srgbClr val="FF0000"/>
                </a:solidFill>
              </a:rPr>
              <a:t>Основний</a:t>
            </a:r>
            <a:r>
              <a:rPr lang="ru-RU" b="1" i="1" dirty="0">
                <a:solidFill>
                  <a:srgbClr val="FF0000"/>
                </a:solidFill>
              </a:rPr>
              <a:t> </a:t>
            </a:r>
            <a:r>
              <a:rPr lang="ru-RU" b="1" i="1" dirty="0" err="1">
                <a:solidFill>
                  <a:srgbClr val="FF0000"/>
                </a:solidFill>
              </a:rPr>
              <a:t>обмін</a:t>
            </a:r>
            <a:r>
              <a:rPr lang="ru-RU" b="1" i="1" dirty="0">
                <a:solidFill>
                  <a:srgbClr val="FF0000"/>
                </a:solidFill>
              </a:rPr>
              <a:t> </a:t>
            </a:r>
            <a:r>
              <a:rPr lang="ru-RU" b="1" i="1" dirty="0" err="1">
                <a:solidFill>
                  <a:srgbClr val="FF0000"/>
                </a:solidFill>
              </a:rPr>
              <a:t>зменшується</a:t>
            </a:r>
            <a:r>
              <a:rPr lang="ru-RU" b="1" i="1" dirty="0">
                <a:solidFill>
                  <a:srgbClr val="FF0000"/>
                </a:solidFill>
              </a:rPr>
              <a:t> при:</a:t>
            </a:r>
          </a:p>
          <a:p>
            <a:endParaRPr lang="ru-RU" dirty="0"/>
          </a:p>
          <a:p>
            <a:r>
              <a:rPr lang="ru-RU" dirty="0"/>
              <a:t>·       </a:t>
            </a:r>
            <a:r>
              <a:rPr lang="ru-RU" dirty="0" err="1"/>
              <a:t>старінні</a:t>
            </a:r>
            <a:r>
              <a:rPr lang="ru-RU" dirty="0"/>
              <a:t> </a:t>
            </a:r>
            <a:r>
              <a:rPr lang="ru-RU" dirty="0" err="1"/>
              <a:t>організму</a:t>
            </a:r>
            <a:r>
              <a:rPr lang="ru-RU" dirty="0"/>
              <a:t>;</a:t>
            </a:r>
          </a:p>
          <a:p>
            <a:r>
              <a:rPr lang="ru-RU" dirty="0" smtClean="0"/>
              <a:t>·       </a:t>
            </a:r>
            <a:r>
              <a:rPr lang="ru-RU" dirty="0" err="1"/>
              <a:t>накопиченні</a:t>
            </a:r>
            <a:r>
              <a:rPr lang="ru-RU" dirty="0"/>
              <a:t> жиру;</a:t>
            </a:r>
          </a:p>
          <a:p>
            <a:r>
              <a:rPr lang="ru-RU" dirty="0" smtClean="0"/>
              <a:t>·       </a:t>
            </a:r>
            <a:r>
              <a:rPr lang="ru-RU" dirty="0"/>
              <a:t>при </a:t>
            </a:r>
            <a:r>
              <a:rPr lang="ru-RU" dirty="0" err="1"/>
              <a:t>ослабленні</a:t>
            </a:r>
            <a:r>
              <a:rPr lang="ru-RU" dirty="0"/>
              <a:t> </a:t>
            </a:r>
            <a:r>
              <a:rPr lang="ru-RU" dirty="0" err="1"/>
              <a:t>функцій</a:t>
            </a:r>
            <a:r>
              <a:rPr lang="ru-RU" dirty="0"/>
              <a:t> </a:t>
            </a:r>
            <a:r>
              <a:rPr lang="ru-RU" dirty="0" err="1"/>
              <a:t>щитоподібної</a:t>
            </a:r>
            <a:r>
              <a:rPr lang="ru-RU" dirty="0"/>
              <a:t> </a:t>
            </a:r>
            <a:r>
              <a:rPr lang="ru-RU" dirty="0" err="1"/>
              <a:t>залози</a:t>
            </a:r>
            <a:r>
              <a:rPr lang="ru-RU" dirty="0"/>
              <a:t>;</a:t>
            </a:r>
          </a:p>
          <a:p>
            <a:r>
              <a:rPr lang="ru-RU" dirty="0" smtClean="0"/>
              <a:t>·       </a:t>
            </a:r>
            <a:r>
              <a:rPr lang="ru-RU" dirty="0"/>
              <a:t>при </a:t>
            </a:r>
            <a:r>
              <a:rPr lang="ru-RU" dirty="0" err="1"/>
              <a:t>недоїданні</a:t>
            </a:r>
            <a:r>
              <a:rPr lang="ru-RU" dirty="0"/>
              <a:t> та </a:t>
            </a:r>
            <a:r>
              <a:rPr lang="ru-RU" dirty="0" err="1"/>
              <a:t>виснаженні</a:t>
            </a:r>
            <a:r>
              <a:rPr lang="ru-RU" dirty="0"/>
              <a:t> </a:t>
            </a:r>
            <a:r>
              <a:rPr lang="ru-RU" dirty="0" err="1"/>
              <a:t>організму</a:t>
            </a:r>
            <a:r>
              <a:rPr lang="ru-RU" dirty="0"/>
              <a:t>.</a:t>
            </a:r>
          </a:p>
        </p:txBody>
      </p:sp>
    </p:spTree>
    <p:extLst>
      <p:ext uri="{BB962C8B-B14F-4D97-AF65-F5344CB8AC3E}">
        <p14:creationId xmlns:p14="http://schemas.microsoft.com/office/powerpoint/2010/main" val="33912946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71600" y="613954"/>
            <a:ext cx="9823269" cy="5878286"/>
          </a:xfrm>
        </p:spPr>
        <p:txBody>
          <a:bodyPr/>
          <a:lstStyle/>
          <a:p>
            <a:pPr marL="0" indent="0" algn="just">
              <a:buNone/>
            </a:pPr>
            <a:r>
              <a:rPr lang="ru-RU" dirty="0" err="1"/>
              <a:t>Специфічно-динамічна</a:t>
            </a:r>
            <a:r>
              <a:rPr lang="ru-RU" dirty="0"/>
              <a:t> </a:t>
            </a:r>
            <a:r>
              <a:rPr lang="ru-RU" dirty="0" err="1"/>
              <a:t>дія</a:t>
            </a:r>
            <a:r>
              <a:rPr lang="ru-RU" dirty="0"/>
              <a:t> </a:t>
            </a:r>
            <a:r>
              <a:rPr lang="ru-RU" dirty="0" err="1"/>
              <a:t>їжі</a:t>
            </a:r>
            <a:r>
              <a:rPr lang="ru-RU" dirty="0"/>
              <a:t> (СДД) - </a:t>
            </a:r>
            <a:r>
              <a:rPr lang="ru-RU" dirty="0" err="1"/>
              <a:t>витрати</a:t>
            </a:r>
            <a:r>
              <a:rPr lang="ru-RU" dirty="0"/>
              <a:t> </a:t>
            </a:r>
            <a:r>
              <a:rPr lang="ru-RU" dirty="0" err="1"/>
              <a:t>енергії</a:t>
            </a:r>
            <a:r>
              <a:rPr lang="ru-RU" dirty="0"/>
              <a:t> на </a:t>
            </a:r>
            <a:r>
              <a:rPr lang="ru-RU" dirty="0" err="1"/>
              <a:t>процеси</a:t>
            </a:r>
            <a:r>
              <a:rPr lang="ru-RU" dirty="0"/>
              <a:t> </a:t>
            </a:r>
            <a:r>
              <a:rPr lang="ru-RU" dirty="0" err="1"/>
              <a:t>перетравлення</a:t>
            </a:r>
            <a:r>
              <a:rPr lang="ru-RU" dirty="0"/>
              <a:t> та </a:t>
            </a:r>
            <a:r>
              <a:rPr lang="ru-RU" dirty="0" err="1"/>
              <a:t>засвоєння</a:t>
            </a:r>
            <a:r>
              <a:rPr lang="ru-RU" dirty="0"/>
              <a:t> </a:t>
            </a:r>
            <a:r>
              <a:rPr lang="ru-RU" dirty="0" err="1"/>
              <a:t>їжі</a:t>
            </a:r>
            <a:r>
              <a:rPr lang="ru-RU" dirty="0"/>
              <a:t> і </a:t>
            </a:r>
            <a:r>
              <a:rPr lang="ru-RU" dirty="0" err="1"/>
              <a:t>залежить</a:t>
            </a:r>
            <a:r>
              <a:rPr lang="ru-RU" dirty="0"/>
              <a:t> </a:t>
            </a:r>
            <a:r>
              <a:rPr lang="ru-RU" dirty="0" err="1"/>
              <a:t>від</a:t>
            </a:r>
            <a:r>
              <a:rPr lang="ru-RU" dirty="0"/>
              <a:t> </a:t>
            </a:r>
            <a:r>
              <a:rPr lang="ru-RU" dirty="0" err="1"/>
              <a:t>нутрієнтного</a:t>
            </a:r>
            <a:r>
              <a:rPr lang="ru-RU" dirty="0"/>
              <a:t> складу </a:t>
            </a:r>
            <a:r>
              <a:rPr lang="ru-RU" dirty="0" err="1"/>
              <a:t>їжі</a:t>
            </a:r>
            <a:r>
              <a:rPr lang="ru-RU" dirty="0"/>
              <a:t>.</a:t>
            </a:r>
          </a:p>
          <a:p>
            <a:pPr algn="just"/>
            <a:endParaRPr lang="ru-RU" dirty="0"/>
          </a:p>
          <a:p>
            <a:pPr marL="0" indent="0" algn="just">
              <a:buNone/>
            </a:pPr>
            <a:r>
              <a:rPr lang="ru-RU" dirty="0" err="1"/>
              <a:t>Білки</a:t>
            </a:r>
            <a:r>
              <a:rPr lang="ru-RU" dirty="0"/>
              <a:t>, </a:t>
            </a:r>
            <a:r>
              <a:rPr lang="ru-RU" dirty="0" err="1"/>
              <a:t>жири</a:t>
            </a:r>
            <a:r>
              <a:rPr lang="ru-RU" dirty="0"/>
              <a:t> і </a:t>
            </a:r>
            <a:r>
              <a:rPr lang="ru-RU" dirty="0" err="1"/>
              <a:t>вуглеводи</a:t>
            </a:r>
            <a:r>
              <a:rPr lang="ru-RU" dirty="0"/>
              <a:t> </a:t>
            </a:r>
            <a:r>
              <a:rPr lang="ru-RU" dirty="0" err="1"/>
              <a:t>мають</a:t>
            </a:r>
            <a:r>
              <a:rPr lang="ru-RU" dirty="0"/>
              <a:t> </a:t>
            </a:r>
            <a:r>
              <a:rPr lang="ru-RU" dirty="0" err="1"/>
              <a:t>неоднакову</a:t>
            </a:r>
            <a:r>
              <a:rPr lang="ru-RU" dirty="0"/>
              <a:t> </a:t>
            </a:r>
            <a:r>
              <a:rPr lang="ru-RU" dirty="0" err="1"/>
              <a:t>здатність</a:t>
            </a:r>
            <a:r>
              <a:rPr lang="ru-RU" dirty="0"/>
              <a:t> </a:t>
            </a:r>
            <a:r>
              <a:rPr lang="ru-RU" dirty="0" err="1"/>
              <a:t>стимулювати</a:t>
            </a:r>
            <a:r>
              <a:rPr lang="ru-RU" dirty="0"/>
              <a:t> </a:t>
            </a:r>
            <a:r>
              <a:rPr lang="ru-RU" dirty="0" err="1"/>
              <a:t>основний</a:t>
            </a:r>
            <a:r>
              <a:rPr lang="ru-RU" dirty="0"/>
              <a:t> </a:t>
            </a:r>
            <a:r>
              <a:rPr lang="ru-RU" dirty="0" err="1"/>
              <a:t>обмін</a:t>
            </a:r>
            <a:r>
              <a:rPr lang="ru-RU" dirty="0"/>
              <a:t> </a:t>
            </a:r>
            <a:r>
              <a:rPr lang="ru-RU" dirty="0" err="1"/>
              <a:t>організму</a:t>
            </a:r>
            <a:r>
              <a:rPr lang="ru-RU" dirty="0"/>
              <a:t>, </a:t>
            </a:r>
            <a:r>
              <a:rPr lang="ru-RU" dirty="0" err="1"/>
              <a:t>його</a:t>
            </a:r>
            <a:r>
              <a:rPr lang="ru-RU" dirty="0"/>
              <a:t> </a:t>
            </a:r>
            <a:r>
              <a:rPr lang="ru-RU" dirty="0" err="1"/>
              <a:t>інтенсивність</a:t>
            </a:r>
            <a:r>
              <a:rPr lang="ru-RU" dirty="0"/>
              <a:t>. </a:t>
            </a:r>
            <a:r>
              <a:rPr lang="ru-RU" dirty="0" err="1"/>
              <a:t>Найбільших</a:t>
            </a:r>
            <a:r>
              <a:rPr lang="ru-RU" dirty="0"/>
              <a:t> </a:t>
            </a:r>
            <a:r>
              <a:rPr lang="ru-RU" dirty="0" err="1"/>
              <a:t>витрат</a:t>
            </a:r>
            <a:r>
              <a:rPr lang="ru-RU" dirty="0"/>
              <a:t> </a:t>
            </a:r>
            <a:r>
              <a:rPr lang="ru-RU" dirty="0" err="1"/>
              <a:t>енергії</a:t>
            </a:r>
            <a:r>
              <a:rPr lang="ru-RU" dirty="0"/>
              <a:t> </a:t>
            </a:r>
            <a:r>
              <a:rPr lang="ru-RU" dirty="0" err="1"/>
              <a:t>потребують</a:t>
            </a:r>
            <a:r>
              <a:rPr lang="ru-RU" dirty="0"/>
              <a:t> </a:t>
            </a:r>
            <a:r>
              <a:rPr lang="ru-RU" dirty="0" err="1"/>
              <a:t>білки</a:t>
            </a:r>
            <a:r>
              <a:rPr lang="ru-RU" dirty="0"/>
              <a:t>, </a:t>
            </a:r>
            <a:r>
              <a:rPr lang="ru-RU" dirty="0" err="1"/>
              <a:t>менших</a:t>
            </a:r>
            <a:r>
              <a:rPr lang="ru-RU" dirty="0"/>
              <a:t> - </a:t>
            </a:r>
            <a:r>
              <a:rPr lang="ru-RU" dirty="0" err="1"/>
              <a:t>вуглеводи</a:t>
            </a:r>
            <a:r>
              <a:rPr lang="ru-RU" dirty="0"/>
              <a:t> та </a:t>
            </a:r>
            <a:r>
              <a:rPr lang="ru-RU" dirty="0" err="1"/>
              <a:t>жири</a:t>
            </a:r>
            <a:r>
              <a:rPr lang="ru-RU" dirty="0"/>
              <a:t>. </a:t>
            </a:r>
            <a:r>
              <a:rPr lang="ru-RU" dirty="0" err="1"/>
              <a:t>Встановлено</a:t>
            </a:r>
            <a:r>
              <a:rPr lang="ru-RU" dirty="0"/>
              <a:t>, </a:t>
            </a:r>
            <a:r>
              <a:rPr lang="ru-RU" dirty="0" err="1"/>
              <a:t>що</a:t>
            </a:r>
            <a:r>
              <a:rPr lang="ru-RU" dirty="0"/>
              <a:t> при </a:t>
            </a:r>
            <a:r>
              <a:rPr lang="ru-RU" dirty="0" err="1"/>
              <a:t>змішаному</a:t>
            </a:r>
            <a:r>
              <a:rPr lang="ru-RU" dirty="0"/>
              <a:t> </a:t>
            </a:r>
            <a:r>
              <a:rPr lang="ru-RU" dirty="0" err="1"/>
              <a:t>харчуванні</a:t>
            </a:r>
            <a:r>
              <a:rPr lang="ru-RU" dirty="0"/>
              <a:t> та оптимальному </a:t>
            </a:r>
            <a:r>
              <a:rPr lang="ru-RU" dirty="0" err="1"/>
              <a:t>співвідношенні</a:t>
            </a:r>
            <a:r>
              <a:rPr lang="ru-RU" dirty="0"/>
              <a:t> </a:t>
            </a:r>
            <a:r>
              <a:rPr lang="ru-RU" dirty="0" err="1"/>
              <a:t>білків</a:t>
            </a:r>
            <a:r>
              <a:rPr lang="ru-RU" dirty="0"/>
              <a:t>, </a:t>
            </a:r>
            <a:r>
              <a:rPr lang="ru-RU" dirty="0" err="1"/>
              <a:t>жирів</a:t>
            </a:r>
            <a:r>
              <a:rPr lang="ru-RU" dirty="0"/>
              <a:t> та </a:t>
            </a:r>
            <a:r>
              <a:rPr lang="ru-RU" dirty="0" err="1"/>
              <a:t>вуглеводів</a:t>
            </a:r>
            <a:r>
              <a:rPr lang="ru-RU" dirty="0"/>
              <a:t> </a:t>
            </a:r>
            <a:r>
              <a:rPr lang="ru-RU" dirty="0" err="1"/>
              <a:t>затрати</a:t>
            </a:r>
            <a:r>
              <a:rPr lang="ru-RU" dirty="0"/>
              <a:t> </a:t>
            </a:r>
            <a:r>
              <a:rPr lang="ru-RU" dirty="0" err="1"/>
              <a:t>становлять</a:t>
            </a:r>
            <a:r>
              <a:rPr lang="ru-RU" dirty="0"/>
              <a:t> 10-15 % </a:t>
            </a:r>
            <a:r>
              <a:rPr lang="ru-RU" dirty="0" err="1"/>
              <a:t>від</a:t>
            </a:r>
            <a:r>
              <a:rPr lang="ru-RU" dirty="0"/>
              <a:t> основного </a:t>
            </a:r>
            <a:r>
              <a:rPr lang="ru-RU" dirty="0" err="1"/>
              <a:t>обміну</a:t>
            </a:r>
            <a:r>
              <a:rPr lang="ru-RU" dirty="0"/>
              <a:t>. </a:t>
            </a:r>
            <a:r>
              <a:rPr lang="ru-RU" dirty="0" err="1"/>
              <a:t>Прийом</a:t>
            </a:r>
            <a:r>
              <a:rPr lang="ru-RU" dirty="0"/>
              <a:t> </a:t>
            </a:r>
            <a:r>
              <a:rPr lang="ru-RU" dirty="0" err="1"/>
              <a:t>білків</a:t>
            </a:r>
            <a:r>
              <a:rPr lang="ru-RU" dirty="0"/>
              <a:t> </a:t>
            </a:r>
            <a:r>
              <a:rPr lang="ru-RU" dirty="0" err="1"/>
              <a:t>підвищує</a:t>
            </a:r>
            <a:r>
              <a:rPr lang="ru-RU" dirty="0"/>
              <a:t> </a:t>
            </a:r>
            <a:r>
              <a:rPr lang="ru-RU" dirty="0" err="1"/>
              <a:t>основний</a:t>
            </a:r>
            <a:r>
              <a:rPr lang="ru-RU" dirty="0"/>
              <a:t> </a:t>
            </a:r>
            <a:r>
              <a:rPr lang="ru-RU" dirty="0" err="1"/>
              <a:t>обмін</a:t>
            </a:r>
            <a:r>
              <a:rPr lang="ru-RU" dirty="0"/>
              <a:t> на 30-40 %, </a:t>
            </a:r>
            <a:r>
              <a:rPr lang="ru-RU" dirty="0" err="1"/>
              <a:t>прийом</a:t>
            </a:r>
            <a:r>
              <a:rPr lang="ru-RU" dirty="0"/>
              <a:t> </a:t>
            </a:r>
            <a:r>
              <a:rPr lang="ru-RU" dirty="0" err="1"/>
              <a:t>жирів</a:t>
            </a:r>
            <a:r>
              <a:rPr lang="ru-RU" dirty="0"/>
              <a:t> - на 4-14 %, а </a:t>
            </a:r>
            <a:r>
              <a:rPr lang="ru-RU" dirty="0" err="1"/>
              <a:t>вуглеводів</a:t>
            </a:r>
            <a:r>
              <a:rPr lang="ru-RU" dirty="0"/>
              <a:t> - на 4-7 %. </a:t>
            </a:r>
            <a:r>
              <a:rPr lang="ru-RU" dirty="0" err="1"/>
              <a:t>Прийом</a:t>
            </a:r>
            <a:r>
              <a:rPr lang="ru-RU" dirty="0"/>
              <a:t> </a:t>
            </a:r>
            <a:r>
              <a:rPr lang="ru-RU" dirty="0" err="1"/>
              <a:t>жирів</a:t>
            </a:r>
            <a:r>
              <a:rPr lang="ru-RU" dirty="0"/>
              <a:t> до початку </a:t>
            </a:r>
            <a:r>
              <a:rPr lang="ru-RU" dirty="0" err="1"/>
              <a:t>їжі</a:t>
            </a:r>
            <a:r>
              <a:rPr lang="ru-RU" dirty="0"/>
              <a:t> не </a:t>
            </a:r>
            <a:r>
              <a:rPr lang="ru-RU" dirty="0" err="1"/>
              <a:t>тільки</a:t>
            </a:r>
            <a:r>
              <a:rPr lang="ru-RU" dirty="0"/>
              <a:t> не </a:t>
            </a:r>
            <a:r>
              <a:rPr lang="ru-RU" dirty="0" err="1"/>
              <a:t>підвищує</a:t>
            </a:r>
            <a:r>
              <a:rPr lang="ru-RU" dirty="0"/>
              <a:t> </a:t>
            </a:r>
            <a:r>
              <a:rPr lang="ru-RU" dirty="0" err="1"/>
              <a:t>швидкості</a:t>
            </a:r>
            <a:r>
              <a:rPr lang="ru-RU" dirty="0"/>
              <a:t> основного </a:t>
            </a:r>
            <a:r>
              <a:rPr lang="ru-RU" dirty="0" err="1"/>
              <a:t>обміну</a:t>
            </a:r>
            <a:r>
              <a:rPr lang="ru-RU" dirty="0"/>
              <a:t>, але </a:t>
            </a:r>
            <a:r>
              <a:rPr lang="ru-RU" dirty="0" err="1"/>
              <a:t>навіть</a:t>
            </a:r>
            <a:r>
              <a:rPr lang="ru-RU" dirty="0"/>
              <a:t> </a:t>
            </a:r>
            <a:r>
              <a:rPr lang="ru-RU" dirty="0" err="1"/>
              <a:t>знижує</a:t>
            </a:r>
            <a:r>
              <a:rPr lang="ru-RU" dirty="0"/>
              <a:t> </a:t>
            </a:r>
            <a:r>
              <a:rPr lang="ru-RU" dirty="0" err="1"/>
              <a:t>її</a:t>
            </a:r>
            <a:r>
              <a:rPr lang="ru-RU" dirty="0"/>
              <a:t>.</a:t>
            </a:r>
          </a:p>
          <a:p>
            <a:pPr algn="just"/>
            <a:endParaRPr lang="ru-RU" dirty="0"/>
          </a:p>
          <a:p>
            <a:pPr marL="0" indent="0" algn="just">
              <a:buNone/>
            </a:pPr>
            <a:r>
              <a:rPr lang="ru-RU" dirty="0" err="1"/>
              <a:t>Енергія</a:t>
            </a:r>
            <a:r>
              <a:rPr lang="ru-RU" dirty="0"/>
              <a:t> на </a:t>
            </a:r>
            <a:r>
              <a:rPr lang="ru-RU" dirty="0" err="1"/>
              <a:t>трудову</a:t>
            </a:r>
            <a:r>
              <a:rPr lang="ru-RU" dirty="0"/>
              <a:t> </a:t>
            </a:r>
            <a:r>
              <a:rPr lang="ru-RU" dirty="0" err="1"/>
              <a:t>діяльність</a:t>
            </a:r>
            <a:r>
              <a:rPr lang="ru-RU" dirty="0"/>
              <a:t> - </a:t>
            </a:r>
            <a:r>
              <a:rPr lang="ru-RU" dirty="0" err="1"/>
              <a:t>затрати</a:t>
            </a:r>
            <a:r>
              <a:rPr lang="ru-RU" dirty="0"/>
              <a:t> </a:t>
            </a:r>
            <a:r>
              <a:rPr lang="ru-RU" dirty="0" err="1"/>
              <a:t>енергії</a:t>
            </a:r>
            <a:r>
              <a:rPr lang="ru-RU" dirty="0"/>
              <a:t> на </a:t>
            </a:r>
            <a:r>
              <a:rPr lang="ru-RU" dirty="0" err="1"/>
              <a:t>виконання</a:t>
            </a:r>
            <a:r>
              <a:rPr lang="ru-RU" dirty="0"/>
              <a:t> </a:t>
            </a:r>
            <a:r>
              <a:rPr lang="ru-RU" dirty="0" err="1"/>
              <a:t>фізичної</a:t>
            </a:r>
            <a:r>
              <a:rPr lang="ru-RU" dirty="0"/>
              <a:t> та </a:t>
            </a:r>
            <a:r>
              <a:rPr lang="ru-RU" dirty="0" err="1"/>
              <a:t>розумової</a:t>
            </a:r>
            <a:r>
              <a:rPr lang="ru-RU" dirty="0"/>
              <a:t> </a:t>
            </a:r>
            <a:r>
              <a:rPr lang="ru-RU" dirty="0" err="1"/>
              <a:t>праці</a:t>
            </a:r>
            <a:r>
              <a:rPr lang="ru-RU" dirty="0"/>
              <a:t> і </a:t>
            </a:r>
            <a:r>
              <a:rPr lang="ru-RU" dirty="0" err="1"/>
              <a:t>залежить</a:t>
            </a:r>
            <a:r>
              <a:rPr lang="ru-RU" dirty="0"/>
              <a:t> </a:t>
            </a:r>
            <a:r>
              <a:rPr lang="ru-RU" dirty="0" err="1"/>
              <a:t>від</a:t>
            </a:r>
            <a:r>
              <a:rPr lang="ru-RU" dirty="0"/>
              <a:t> </a:t>
            </a:r>
            <a:r>
              <a:rPr lang="ru-RU" dirty="0" err="1"/>
              <a:t>її</a:t>
            </a:r>
            <a:r>
              <a:rPr lang="ru-RU" dirty="0"/>
              <a:t> </a:t>
            </a:r>
            <a:r>
              <a:rPr lang="ru-RU" dirty="0" err="1"/>
              <a:t>інтенсивності</a:t>
            </a:r>
            <a:r>
              <a:rPr lang="ru-RU" dirty="0"/>
              <a:t>.</a:t>
            </a:r>
          </a:p>
        </p:txBody>
      </p:sp>
    </p:spTree>
    <p:extLst>
      <p:ext uri="{BB962C8B-B14F-4D97-AF65-F5344CB8AC3E}">
        <p14:creationId xmlns:p14="http://schemas.microsoft.com/office/powerpoint/2010/main" val="27374945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948690"/>
            <a:ext cx="12192000" cy="5355312"/>
          </a:xfrm>
          <a:prstGeom prst="rect">
            <a:avLst/>
          </a:prstGeom>
        </p:spPr>
        <p:txBody>
          <a:bodyPr wrap="square">
            <a:spAutoFit/>
          </a:bodyPr>
          <a:lstStyle/>
          <a:p>
            <a:pPr algn="just"/>
            <a:r>
              <a:rPr lang="ru-RU" dirty="0" smtClean="0">
                <a:effectLst/>
              </a:rPr>
              <a:t>Серед об'єктивних показників найбільш інформативними і важливими є:</a:t>
            </a:r>
            <a:endParaRPr lang="uk-UA" dirty="0" smtClean="0">
              <a:effectLst/>
            </a:endParaRPr>
          </a:p>
          <a:p>
            <a:pPr algn="just"/>
            <a:r>
              <a:rPr lang="ru-RU" b="1" dirty="0" smtClean="0">
                <a:effectLst/>
              </a:rPr>
              <a:t>1. </a:t>
            </a:r>
            <a:r>
              <a:rPr lang="ru-RU" b="1" dirty="0" err="1" smtClean="0">
                <a:effectLst/>
              </a:rPr>
              <a:t>Соматоскопічні</a:t>
            </a:r>
            <a:r>
              <a:rPr lang="ru-RU" dirty="0" smtClean="0">
                <a:effectLst/>
              </a:rPr>
              <a:t>: Огляд тіла людини або (вибірково) групи людей досліджуваного колективу дозволяє виявити цілий ряд ознак, які кількісно та якісно характеризують їх харчування. </a:t>
            </a:r>
            <a:endParaRPr lang="uk-UA" dirty="0" smtClean="0">
              <a:effectLst/>
            </a:endParaRPr>
          </a:p>
          <a:p>
            <a:pPr algn="just"/>
            <a:r>
              <a:rPr lang="ru-RU" dirty="0" smtClean="0">
                <a:effectLst/>
              </a:rPr>
              <a:t>При загальному огляді тіла визначають конституційний тип (</a:t>
            </a:r>
            <a:r>
              <a:rPr lang="uk-UA" dirty="0" smtClean="0">
                <a:effectLst/>
              </a:rPr>
              <a:t>нормо</a:t>
            </a:r>
            <a:r>
              <a:rPr lang="ru-RU" dirty="0" smtClean="0">
                <a:effectLst/>
              </a:rPr>
              <a:t>, </a:t>
            </a:r>
            <a:r>
              <a:rPr lang="uk-UA" dirty="0" err="1" smtClean="0">
                <a:effectLst/>
              </a:rPr>
              <a:t>гіпо</a:t>
            </a:r>
            <a:r>
              <a:rPr lang="uk-UA" dirty="0" smtClean="0">
                <a:effectLst/>
              </a:rPr>
              <a:t>-</a:t>
            </a:r>
            <a:r>
              <a:rPr lang="ru-RU" dirty="0" smtClean="0">
                <a:effectLst/>
              </a:rPr>
              <a:t>, </a:t>
            </a:r>
            <a:r>
              <a:rPr lang="uk-UA" dirty="0" err="1" smtClean="0">
                <a:effectLst/>
              </a:rPr>
              <a:t>гіперстенік</a:t>
            </a:r>
            <a:r>
              <a:rPr lang="ru-RU" dirty="0" smtClean="0">
                <a:effectLst/>
              </a:rPr>
              <a:t>), Гармонійність статури, деформації скелета, ребер, </a:t>
            </a:r>
            <a:r>
              <a:rPr lang="uk-UA" dirty="0" err="1" smtClean="0">
                <a:effectLst/>
              </a:rPr>
              <a:t>пл</a:t>
            </a:r>
            <a:r>
              <a:rPr lang="ru-RU" dirty="0" err="1" smtClean="0">
                <a:effectLst/>
              </a:rPr>
              <a:t>оскостопіе</a:t>
            </a:r>
            <a:r>
              <a:rPr lang="ru-RU" dirty="0" smtClean="0">
                <a:effectLst/>
              </a:rPr>
              <a:t>, Викривлення ніг (як ознаки перенесеного рахіту), вгодованість (норма, схуднення, ожиріння), блідість, </a:t>
            </a:r>
            <a:r>
              <a:rPr lang="ru-RU" dirty="0" err="1" smtClean="0">
                <a:effectLst/>
              </a:rPr>
              <a:t>синюшність</a:t>
            </a:r>
            <a:r>
              <a:rPr lang="ru-RU" dirty="0" smtClean="0">
                <a:effectLst/>
              </a:rPr>
              <a:t>шкіри, слизових оболонок, нігтів, їх деформації, ламкість як ознаки білкової, вітамінної, мікроелементної недостатності в харчуванні. При огляді слизових оболонок очей можна виявити</a:t>
            </a:r>
            <a:r>
              <a:rPr lang="uk-UA" dirty="0" smtClean="0">
                <a:effectLst/>
              </a:rPr>
              <a:t>ксероз</a:t>
            </a:r>
            <a:r>
              <a:rPr lang="ru-RU" dirty="0" smtClean="0">
                <a:effectLst/>
              </a:rPr>
              <a:t>, </a:t>
            </a:r>
            <a:r>
              <a:rPr lang="uk-UA" dirty="0" err="1" smtClean="0">
                <a:effectLst/>
              </a:rPr>
              <a:t>кератомаляції</a:t>
            </a:r>
            <a:r>
              <a:rPr lang="ru-RU" dirty="0" smtClean="0">
                <a:effectLst/>
              </a:rPr>
              <a:t>, Блефарит, </a:t>
            </a:r>
            <a:r>
              <a:rPr lang="ru-RU" dirty="0" err="1" smtClean="0">
                <a:effectLst/>
              </a:rPr>
              <a:t>кон'</a:t>
            </a:r>
            <a:r>
              <a:rPr lang="uk-UA" dirty="0" err="1" smtClean="0">
                <a:effectLst/>
              </a:rPr>
              <a:t>юнктиви</a:t>
            </a:r>
            <a:r>
              <a:rPr lang="ru-RU" dirty="0" smtClean="0">
                <a:effectLst/>
              </a:rPr>
              <a:t>, Світлобоязнь як ознаки гіповітамінозу А та інші.</a:t>
            </a:r>
            <a:endParaRPr lang="uk-UA" dirty="0" smtClean="0">
              <a:effectLst/>
            </a:endParaRPr>
          </a:p>
          <a:p>
            <a:pPr algn="just"/>
            <a:r>
              <a:rPr lang="ru-RU" b="1" dirty="0" smtClean="0">
                <a:effectLst/>
              </a:rPr>
              <a:t>2. </a:t>
            </a:r>
            <a:r>
              <a:rPr lang="ru-RU" b="1" dirty="0" err="1" smtClean="0">
                <a:effectLst/>
              </a:rPr>
              <a:t>Соматометричні</a:t>
            </a:r>
            <a:r>
              <a:rPr lang="ru-RU" b="1" dirty="0" smtClean="0">
                <a:effectLst/>
              </a:rPr>
              <a:t>: </a:t>
            </a:r>
            <a:r>
              <a:rPr lang="ru-RU" dirty="0" smtClean="0">
                <a:effectLst/>
              </a:rPr>
              <a:t>вимірювання довжини (ріс.23.5), маси тіла, окружності грудної клітки, плеча, </a:t>
            </a:r>
            <a:r>
              <a:rPr lang="uk-UA" dirty="0" smtClean="0">
                <a:effectLst/>
              </a:rPr>
              <a:t>попереку</a:t>
            </a:r>
            <a:r>
              <a:rPr lang="ru-RU" dirty="0" smtClean="0">
                <a:effectLst/>
              </a:rPr>
              <a:t>, </a:t>
            </a:r>
            <a:r>
              <a:rPr lang="uk-UA" dirty="0" smtClean="0">
                <a:effectLst/>
              </a:rPr>
              <a:t>таза</a:t>
            </a:r>
            <a:r>
              <a:rPr lang="ru-RU" dirty="0" smtClean="0">
                <a:effectLst/>
              </a:rPr>
              <a:t>, Стегна, товщина шкірно-жирової складки (ріс.23.3) - під нижнім кутом лопатки, на задній стороні середини плеча, на бічній поверхні грудної клітини, живота. </a:t>
            </a:r>
            <a:endParaRPr lang="uk-UA" dirty="0" smtClean="0">
              <a:effectLst/>
            </a:endParaRPr>
          </a:p>
          <a:p>
            <a:pPr algn="just"/>
            <a:r>
              <a:rPr lang="ru-RU" dirty="0" smtClean="0">
                <a:effectLst/>
              </a:rPr>
              <a:t>На підставі цих вимірювань </a:t>
            </a:r>
            <a:r>
              <a:rPr lang="ru-RU" dirty="0" err="1" smtClean="0">
                <a:effectLst/>
              </a:rPr>
              <a:t>розраховують</a:t>
            </a:r>
            <a:r>
              <a:rPr lang="ru-RU" dirty="0" smtClean="0">
                <a:effectLst/>
              </a:rPr>
              <a:t> </a:t>
            </a:r>
            <a:r>
              <a:rPr lang="ru-RU" dirty="0" err="1" smtClean="0">
                <a:effectLst/>
              </a:rPr>
              <a:t>масо-зростові</a:t>
            </a:r>
            <a:r>
              <a:rPr lang="ru-RU" dirty="0" smtClean="0">
                <a:effectLst/>
              </a:rPr>
              <a:t> показники:</a:t>
            </a:r>
          </a:p>
          <a:p>
            <a:pPr algn="just"/>
            <a:r>
              <a:rPr lang="ru-RU" dirty="0" smtClean="0">
                <a:effectLst/>
              </a:rPr>
              <a:t>2.1. </a:t>
            </a:r>
            <a:r>
              <a:rPr lang="ru-RU" dirty="0" err="1" smtClean="0">
                <a:effectLst/>
              </a:rPr>
              <a:t>індекс</a:t>
            </a:r>
            <a:r>
              <a:rPr lang="ru-RU" dirty="0" smtClean="0">
                <a:effectLst/>
              </a:rPr>
              <a:t> </a:t>
            </a:r>
            <a:r>
              <a:rPr lang="ru-RU" dirty="0" err="1" smtClean="0">
                <a:effectLst/>
              </a:rPr>
              <a:t>Брока</a:t>
            </a:r>
            <a:r>
              <a:rPr lang="ru-RU" dirty="0" smtClean="0">
                <a:effectLst/>
              </a:rPr>
              <a:t> - нормальна маса тіла (МТ) в кг повинна відповідати зросту (Р) в см мінус 100 (105 або 110):</a:t>
            </a:r>
            <a:endParaRPr lang="uk-UA" dirty="0" smtClean="0">
              <a:effectLst/>
            </a:endParaRPr>
          </a:p>
          <a:p>
            <a:pPr algn="just"/>
            <a:r>
              <a:rPr lang="ru-RU" dirty="0" smtClean="0">
                <a:effectLst/>
              </a:rPr>
              <a:t>у чоловіків: при зростанні 155-165 см МТ = Р - 100</a:t>
            </a:r>
          </a:p>
          <a:p>
            <a:pPr algn="just"/>
            <a:r>
              <a:rPr lang="ru-RU" dirty="0" smtClean="0">
                <a:effectLst/>
              </a:rPr>
              <a:t>при зростанні 166-175 см МТ = Р - 105</a:t>
            </a:r>
          </a:p>
          <a:p>
            <a:pPr algn="just"/>
            <a:r>
              <a:rPr lang="ru-RU" dirty="0" smtClean="0">
                <a:effectLst/>
              </a:rPr>
              <a:t>при зростанні більше 175 см МТ = Р - 110</a:t>
            </a:r>
            <a:endParaRPr lang="uk-UA" dirty="0" smtClean="0">
              <a:effectLst/>
            </a:endParaRPr>
          </a:p>
          <a:p>
            <a:pPr algn="just"/>
            <a:r>
              <a:rPr lang="ru-RU" dirty="0" smtClean="0">
                <a:effectLst/>
              </a:rPr>
              <a:t>У жінок у всіх випадках маса тіла повинна бути менше на 5%, ніж у чоловіків.</a:t>
            </a:r>
            <a:endParaRPr lang="ru-RU" dirty="0">
              <a:effectLst/>
            </a:endParaRPr>
          </a:p>
        </p:txBody>
      </p:sp>
    </p:spTree>
    <p:extLst>
      <p:ext uri="{BB962C8B-B14F-4D97-AF65-F5344CB8AC3E}">
        <p14:creationId xmlns:p14="http://schemas.microsoft.com/office/powerpoint/2010/main" val="553558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99979"/>
            <a:ext cx="12192000" cy="1754326"/>
          </a:xfrm>
          <a:prstGeom prst="rect">
            <a:avLst/>
          </a:prstGeom>
        </p:spPr>
        <p:txBody>
          <a:bodyPr wrap="square">
            <a:spAutoFit/>
          </a:bodyPr>
          <a:lstStyle/>
          <a:p>
            <a:pPr algn="just"/>
            <a:r>
              <a:rPr lang="ru-RU" dirty="0" smtClean="0">
                <a:effectLst/>
              </a:rPr>
              <a:t>2.2. Нормальна маса тіла також може бути </a:t>
            </a:r>
            <a:r>
              <a:rPr lang="ru-RU" dirty="0" err="1" smtClean="0">
                <a:effectLst/>
              </a:rPr>
              <a:t>визначена</a:t>
            </a:r>
            <a:r>
              <a:rPr lang="ru-RU" dirty="0" smtClean="0">
                <a:effectLst/>
              </a:rPr>
              <a:t> </a:t>
            </a:r>
            <a:r>
              <a:rPr lang="ru-RU" dirty="0" err="1" smtClean="0">
                <a:effectLst/>
              </a:rPr>
              <a:t>спеціальною</a:t>
            </a:r>
            <a:r>
              <a:rPr lang="ru-RU" dirty="0" smtClean="0">
                <a:effectLst/>
              </a:rPr>
              <a:t> </a:t>
            </a:r>
            <a:r>
              <a:rPr lang="uk-UA" dirty="0" smtClean="0">
                <a:effectLst/>
              </a:rPr>
              <a:t>номографією</a:t>
            </a:r>
            <a:r>
              <a:rPr lang="ru-RU" dirty="0" smtClean="0">
                <a:effectLst/>
              </a:rPr>
              <a:t>(Рис. 23.1) і по номограмі В.І. Воробйова (рис. 23.2).</a:t>
            </a:r>
            <a:endParaRPr lang="uk-UA" dirty="0" smtClean="0">
              <a:effectLst/>
            </a:endParaRPr>
          </a:p>
          <a:p>
            <a:pPr algn="just"/>
            <a:r>
              <a:rPr lang="ru-RU" dirty="0" smtClean="0">
                <a:effectLst/>
              </a:rPr>
              <a:t>На лівій шкалі "Н" знаходять точку, яка відповідає зростанню (см), а на правій шкалі "В" окружність грудної клітини (см). Ці точки з'єднують прямою лінією, а на середній шкалі "Р" знаходять масу тіла Р</a:t>
            </a:r>
            <a:r>
              <a:rPr lang="ru-RU" baseline="-25000" dirty="0" smtClean="0">
                <a:effectLst/>
              </a:rPr>
              <a:t>1</a:t>
            </a:r>
            <a:r>
              <a:rPr lang="ru-RU" dirty="0" smtClean="0">
                <a:effectLst/>
              </a:rPr>
              <a:t>(В кг). Далі, проводять від точки зростання на шкалі "Н" горизонтальну риску до шкали Р і визначають "ідеальну" масу тіла. Нормальна </a:t>
            </a:r>
            <a:r>
              <a:rPr lang="ru-RU" dirty="0" err="1" smtClean="0">
                <a:effectLst/>
              </a:rPr>
              <a:t>маса</a:t>
            </a:r>
            <a:r>
              <a:rPr lang="ru-RU" dirty="0" smtClean="0">
                <a:effectLst/>
              </a:rPr>
              <a:t> </a:t>
            </a:r>
            <a:r>
              <a:rPr lang="ru-RU" dirty="0" err="1" smtClean="0">
                <a:effectLst/>
              </a:rPr>
              <a:t>тіла</a:t>
            </a:r>
            <a:r>
              <a:rPr lang="ru-RU" dirty="0" smtClean="0">
                <a:effectLst/>
              </a:rPr>
              <a:t> </a:t>
            </a:r>
            <a:r>
              <a:rPr lang="ru-RU" dirty="0" err="1" smtClean="0">
                <a:effectLst/>
              </a:rPr>
              <a:t>Р</a:t>
            </a:r>
            <a:r>
              <a:rPr lang="ru-RU" baseline="-25000" dirty="0" err="1" smtClean="0">
                <a:effectLst/>
              </a:rPr>
              <a:t>н</a:t>
            </a:r>
            <a:r>
              <a:rPr lang="ru-RU" dirty="0" smtClean="0">
                <a:effectLst/>
              </a:rPr>
              <a:t> визначається як середнє арифметичне Р</a:t>
            </a:r>
            <a:r>
              <a:rPr lang="ru-RU" baseline="-25000" dirty="0" smtClean="0">
                <a:effectLst/>
              </a:rPr>
              <a:t>1 </a:t>
            </a:r>
            <a:r>
              <a:rPr lang="ru-RU" dirty="0" smtClean="0">
                <a:effectLst/>
              </a:rPr>
              <a:t>і Р</a:t>
            </a:r>
            <a:r>
              <a:rPr lang="ru-RU" baseline="-25000" dirty="0" smtClean="0">
                <a:effectLst/>
              </a:rPr>
              <a:t>2</a:t>
            </a:r>
            <a:r>
              <a:rPr lang="ru-RU" dirty="0" smtClean="0">
                <a:effectLst/>
              </a:rPr>
              <a:t>:</a:t>
            </a:r>
            <a:endParaRPr lang="uk-UA" dirty="0">
              <a:effectLst/>
            </a:endParaRPr>
          </a:p>
        </p:txBody>
      </p:sp>
      <p:pic>
        <p:nvPicPr>
          <p:cNvPr id="3" name="Рисунок 2"/>
          <p:cNvPicPr>
            <a:picLocks noChangeAspect="1"/>
          </p:cNvPicPr>
          <p:nvPr/>
        </p:nvPicPr>
        <p:blipFill>
          <a:blip r:embed="rId2"/>
          <a:stretch>
            <a:fillRect/>
          </a:stretch>
        </p:blipFill>
        <p:spPr>
          <a:xfrm>
            <a:off x="4470081" y="3231304"/>
            <a:ext cx="2497828" cy="1174137"/>
          </a:xfrm>
          <a:prstGeom prst="rect">
            <a:avLst/>
          </a:prstGeom>
        </p:spPr>
      </p:pic>
      <p:sp>
        <p:nvSpPr>
          <p:cNvPr id="5" name="Прямоугольник 4"/>
          <p:cNvSpPr/>
          <p:nvPr/>
        </p:nvSpPr>
        <p:spPr>
          <a:xfrm>
            <a:off x="0" y="4405441"/>
            <a:ext cx="12192000" cy="923330"/>
          </a:xfrm>
          <a:prstGeom prst="rect">
            <a:avLst/>
          </a:prstGeom>
        </p:spPr>
        <p:txBody>
          <a:bodyPr wrap="square">
            <a:spAutoFit/>
          </a:bodyPr>
          <a:lstStyle/>
          <a:p>
            <a:pPr algn="just"/>
            <a:r>
              <a:rPr lang="ru-RU" dirty="0" smtClean="0">
                <a:effectLst/>
              </a:rPr>
              <a:t>2.3. Ідеальна (нормальна, рекомендована) маса тіла для чоловіків і жінок 25-30 років може бути визначена також за таблицею 1.</a:t>
            </a:r>
          </a:p>
          <a:p>
            <a:pPr algn="just"/>
            <a:r>
              <a:rPr lang="ru-RU" dirty="0" smtClean="0">
                <a:effectLst/>
              </a:rPr>
              <a:t>2.4. </a:t>
            </a:r>
            <a:r>
              <a:rPr lang="ru-RU" dirty="0" err="1" smtClean="0">
                <a:effectLst/>
              </a:rPr>
              <a:t>масо-зростовий</a:t>
            </a:r>
            <a:r>
              <a:rPr lang="ru-RU" dirty="0" smtClean="0">
                <a:effectLst/>
              </a:rPr>
              <a:t> індекс </a:t>
            </a:r>
            <a:r>
              <a:rPr lang="ru-RU" dirty="0" err="1" smtClean="0">
                <a:effectLst/>
              </a:rPr>
              <a:t>Кетле</a:t>
            </a:r>
            <a:r>
              <a:rPr lang="ru-RU" dirty="0" smtClean="0">
                <a:effectLst/>
              </a:rPr>
              <a:t> - </a:t>
            </a:r>
            <a:r>
              <a:rPr lang="uk-UA" dirty="0" err="1" smtClean="0">
                <a:effectLst/>
              </a:rPr>
              <a:t>біомаси</a:t>
            </a:r>
            <a:r>
              <a:rPr lang="ru-RU" dirty="0" smtClean="0">
                <a:effectLst/>
              </a:rPr>
              <a:t>с-</a:t>
            </a:r>
            <a:r>
              <a:rPr lang="uk-UA" dirty="0" err="1" smtClean="0">
                <a:effectLst/>
              </a:rPr>
              <a:t>індекс</a:t>
            </a:r>
            <a:r>
              <a:rPr lang="ru-RU" dirty="0" smtClean="0">
                <a:effectLst/>
              </a:rPr>
              <a:t> (БМІ) розраховують за формулою: </a:t>
            </a:r>
            <a:endParaRPr lang="uk-UA" dirty="0">
              <a:effectLst/>
            </a:endParaRPr>
          </a:p>
        </p:txBody>
      </p:sp>
      <p:sp>
        <p:nvSpPr>
          <p:cNvPr id="6" name="Прямоугольник 5"/>
          <p:cNvSpPr/>
          <p:nvPr/>
        </p:nvSpPr>
        <p:spPr>
          <a:xfrm>
            <a:off x="3792901" y="5619960"/>
            <a:ext cx="1052231" cy="400110"/>
          </a:xfrm>
          <a:prstGeom prst="rect">
            <a:avLst/>
          </a:prstGeom>
        </p:spPr>
        <p:txBody>
          <a:bodyPr wrap="square">
            <a:spAutoFit/>
          </a:bodyPr>
          <a:lstStyle/>
          <a:p>
            <a:pPr algn="just"/>
            <a:r>
              <a:rPr lang="ru-RU" sz="2000" dirty="0" smtClean="0">
                <a:effectLst/>
              </a:rPr>
              <a:t>БМІ =</a:t>
            </a:r>
            <a:endParaRPr lang="uk-UA" sz="2000" dirty="0">
              <a:effectLst/>
            </a:endParaRPr>
          </a:p>
        </p:txBody>
      </p:sp>
      <p:pic>
        <p:nvPicPr>
          <p:cNvPr id="7" name="Рисунок 6"/>
          <p:cNvPicPr>
            <a:picLocks noChangeAspect="1"/>
          </p:cNvPicPr>
          <p:nvPr/>
        </p:nvPicPr>
        <p:blipFill>
          <a:blip r:embed="rId3"/>
          <a:stretch>
            <a:fillRect/>
          </a:stretch>
        </p:blipFill>
        <p:spPr>
          <a:xfrm>
            <a:off x="4619501" y="5203264"/>
            <a:ext cx="1045029" cy="1233502"/>
          </a:xfrm>
          <a:prstGeom prst="rect">
            <a:avLst/>
          </a:prstGeom>
        </p:spPr>
      </p:pic>
      <p:sp>
        <p:nvSpPr>
          <p:cNvPr id="8" name="Прямоугольник 7"/>
          <p:cNvSpPr/>
          <p:nvPr/>
        </p:nvSpPr>
        <p:spPr>
          <a:xfrm>
            <a:off x="99851" y="6434537"/>
            <a:ext cx="4419800" cy="369332"/>
          </a:xfrm>
          <a:prstGeom prst="rect">
            <a:avLst/>
          </a:prstGeom>
        </p:spPr>
        <p:txBody>
          <a:bodyPr wrap="none">
            <a:spAutoFit/>
          </a:bodyPr>
          <a:lstStyle/>
          <a:p>
            <a:pPr algn="just"/>
            <a:r>
              <a:rPr lang="ru-RU" dirty="0" smtClean="0">
                <a:effectLst/>
              </a:rPr>
              <a:t>де: МТ - маса тіла, кг; Р - зростання, м.</a:t>
            </a:r>
            <a:endParaRPr lang="uk-UA" dirty="0">
              <a:effectLst/>
            </a:endParaRPr>
          </a:p>
        </p:txBody>
      </p:sp>
    </p:spTree>
    <p:extLst>
      <p:ext uri="{BB962C8B-B14F-4D97-AF65-F5344CB8AC3E}">
        <p14:creationId xmlns:p14="http://schemas.microsoft.com/office/powerpoint/2010/main" val="3948995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34556" y="215207"/>
            <a:ext cx="6347078" cy="6482476"/>
          </a:xfrm>
          <a:prstGeom prst="rect">
            <a:avLst/>
          </a:prstGeom>
        </p:spPr>
      </p:pic>
      <p:sp>
        <p:nvSpPr>
          <p:cNvPr id="3" name="Прямоугольник 2"/>
          <p:cNvSpPr/>
          <p:nvPr/>
        </p:nvSpPr>
        <p:spPr>
          <a:xfrm>
            <a:off x="6581634" y="6035963"/>
            <a:ext cx="6096000" cy="1323439"/>
          </a:xfrm>
          <a:prstGeom prst="rect">
            <a:avLst/>
          </a:prstGeom>
        </p:spPr>
        <p:txBody>
          <a:bodyPr>
            <a:spAutoFit/>
          </a:bodyPr>
          <a:lstStyle/>
          <a:p>
            <a:r>
              <a:rPr lang="ru-RU" sz="2000" dirty="0" smtClean="0">
                <a:effectLst/>
              </a:rPr>
              <a:t>Мал. 23.1.</a:t>
            </a:r>
            <a:r>
              <a:rPr lang="ru-RU" sz="2000" dirty="0" err="1" smtClean="0">
                <a:effectLst/>
              </a:rPr>
              <a:t>номографії</a:t>
            </a:r>
            <a:r>
              <a:rPr lang="ru-RU" sz="2000" dirty="0" smtClean="0">
                <a:effectLst/>
              </a:rPr>
              <a:t> для визначення нормальної маси тіла.</a:t>
            </a:r>
          </a:p>
          <a:p>
            <a:r>
              <a:rPr lang="uk-UA" sz="2000" dirty="0" smtClean="0">
                <a:effectLst/>
              </a:rPr>
              <a:t/>
            </a:r>
            <a:br>
              <a:rPr lang="uk-UA" sz="2000" dirty="0" smtClean="0">
                <a:effectLst/>
              </a:rPr>
            </a:br>
            <a:endParaRPr lang="uk-UA" sz="2000" dirty="0">
              <a:effectLst/>
            </a:endParaRPr>
          </a:p>
        </p:txBody>
      </p:sp>
    </p:spTree>
    <p:extLst>
      <p:ext uri="{BB962C8B-B14F-4D97-AF65-F5344CB8AC3E}">
        <p14:creationId xmlns:p14="http://schemas.microsoft.com/office/powerpoint/2010/main" val="31778621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73201" y="398076"/>
            <a:ext cx="4866667" cy="6038095"/>
          </a:xfrm>
          <a:prstGeom prst="rect">
            <a:avLst/>
          </a:prstGeom>
        </p:spPr>
      </p:pic>
      <p:sp>
        <p:nvSpPr>
          <p:cNvPr id="3" name="Прямоугольник 2"/>
          <p:cNvSpPr/>
          <p:nvPr/>
        </p:nvSpPr>
        <p:spPr>
          <a:xfrm>
            <a:off x="5239868" y="5512841"/>
            <a:ext cx="6096000" cy="923330"/>
          </a:xfrm>
          <a:prstGeom prst="rect">
            <a:avLst/>
          </a:prstGeom>
        </p:spPr>
        <p:txBody>
          <a:bodyPr>
            <a:spAutoFit/>
          </a:bodyPr>
          <a:lstStyle/>
          <a:p>
            <a:r>
              <a:rPr lang="ru-RU" dirty="0" smtClean="0">
                <a:effectLst/>
              </a:rPr>
              <a:t>Мал. 23.2. Номограма для визначення нормальної маси тіла</a:t>
            </a:r>
            <a:endParaRPr lang="uk-UA" dirty="0" smtClean="0">
              <a:effectLst/>
            </a:endParaRPr>
          </a:p>
          <a:p>
            <a:r>
              <a:rPr lang="ru-RU" dirty="0" smtClean="0">
                <a:effectLst/>
              </a:rPr>
              <a:t>(По Воробйову В.І.)</a:t>
            </a:r>
            <a:endParaRPr lang="uk-UA" dirty="0">
              <a:effectLst/>
            </a:endParaRPr>
          </a:p>
        </p:txBody>
      </p:sp>
    </p:spTree>
    <p:extLst>
      <p:ext uri="{BB962C8B-B14F-4D97-AF65-F5344CB8AC3E}">
        <p14:creationId xmlns:p14="http://schemas.microsoft.com/office/powerpoint/2010/main" val="2055413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62870377"/>
              </p:ext>
            </p:extLst>
          </p:nvPr>
        </p:nvGraphicFramePr>
        <p:xfrm>
          <a:off x="3042639" y="1215717"/>
          <a:ext cx="6683875" cy="4798840"/>
        </p:xfrm>
        <a:graphic>
          <a:graphicData uri="http://schemas.openxmlformats.org/drawingml/2006/table">
            <a:tbl>
              <a:tblPr/>
              <a:tblGrid>
                <a:gridCol w="1015272">
                  <a:extLst>
                    <a:ext uri="{9D8B030D-6E8A-4147-A177-3AD203B41FA5}">
                      <a16:colId xmlns="" xmlns:a16="http://schemas.microsoft.com/office/drawing/2014/main" val="1437460356"/>
                    </a:ext>
                  </a:extLst>
                </a:gridCol>
                <a:gridCol w="951818">
                  <a:extLst>
                    <a:ext uri="{9D8B030D-6E8A-4147-A177-3AD203B41FA5}">
                      <a16:colId xmlns="" xmlns:a16="http://schemas.microsoft.com/office/drawing/2014/main" val="1485322454"/>
                    </a:ext>
                  </a:extLst>
                </a:gridCol>
                <a:gridCol w="4716785">
                  <a:extLst>
                    <a:ext uri="{9D8B030D-6E8A-4147-A177-3AD203B41FA5}">
                      <a16:colId xmlns="" xmlns:a16="http://schemas.microsoft.com/office/drawing/2014/main" val="1452868859"/>
                    </a:ext>
                  </a:extLst>
                </a:gridCol>
              </a:tblGrid>
              <a:tr h="456283">
                <a:tc gridSpan="2">
                  <a:txBody>
                    <a:bodyPr/>
                    <a:lstStyle/>
                    <a:p>
                      <a:pPr algn="ctr" rtl="0"/>
                      <a:r>
                        <a:rPr lang="ru-RU" sz="1600">
                          <a:effectLst/>
                        </a:rPr>
                        <a:t>Біомас-індекс Кетле</a:t>
                      </a:r>
                    </a:p>
                  </a:txBody>
                  <a:tcPr marL="44609" marR="44609" marT="44609" marB="44609" anchor="ctr">
                    <a:lnL>
                      <a:noFill/>
                    </a:lnL>
                    <a:lnR>
                      <a:noFill/>
                    </a:lnR>
                    <a:lnT>
                      <a:noFill/>
                    </a:lnT>
                    <a:lnB>
                      <a:noFill/>
                    </a:lnB>
                  </a:tcPr>
                </a:tc>
                <a:tc hMerge="1">
                  <a:txBody>
                    <a:bodyPr/>
                    <a:lstStyle/>
                    <a:p>
                      <a:endParaRPr lang="ru-RU"/>
                    </a:p>
                  </a:txBody>
                  <a:tcPr/>
                </a:tc>
                <a:tc rowSpan="2">
                  <a:txBody>
                    <a:bodyPr/>
                    <a:lstStyle/>
                    <a:p>
                      <a:pPr algn="ctr" rtl="0"/>
                      <a:r>
                        <a:rPr lang="ru-RU" sz="1600" dirty="0">
                          <a:effectLst/>
                        </a:rPr>
                        <a:t>Оцінка стану харчування</a:t>
                      </a:r>
                    </a:p>
                  </a:txBody>
                  <a:tcPr marL="44609" marR="44609" marT="44609" marB="44609" anchor="ctr">
                    <a:lnL>
                      <a:noFill/>
                    </a:lnL>
                    <a:lnR>
                      <a:noFill/>
                    </a:lnR>
                    <a:lnT>
                      <a:noFill/>
                    </a:lnT>
                    <a:lnB>
                      <a:noFill/>
                    </a:lnB>
                  </a:tcPr>
                </a:tc>
                <a:extLst>
                  <a:ext uri="{0D108BD9-81ED-4DB2-BD59-A6C34878D82A}">
                    <a16:rowId xmlns="" xmlns:a16="http://schemas.microsoft.com/office/drawing/2014/main" val="1274655235"/>
                  </a:ext>
                </a:extLst>
              </a:tr>
              <a:tr h="456283">
                <a:tc>
                  <a:txBody>
                    <a:bodyPr/>
                    <a:lstStyle/>
                    <a:p>
                      <a:pPr algn="ctr" rtl="0"/>
                      <a:r>
                        <a:rPr lang="ru-RU" sz="1600">
                          <a:effectLst/>
                        </a:rPr>
                        <a:t>жінки</a:t>
                      </a:r>
                    </a:p>
                  </a:txBody>
                  <a:tcPr marL="44609" marR="44609" marT="44609" marB="44609" anchor="ctr">
                    <a:lnL>
                      <a:noFill/>
                    </a:lnL>
                    <a:lnR>
                      <a:noFill/>
                    </a:lnR>
                    <a:lnT>
                      <a:noFill/>
                    </a:lnT>
                    <a:lnB>
                      <a:noFill/>
                    </a:lnB>
                  </a:tcPr>
                </a:tc>
                <a:tc>
                  <a:txBody>
                    <a:bodyPr/>
                    <a:lstStyle/>
                    <a:p>
                      <a:pPr algn="ctr" rtl="0"/>
                      <a:r>
                        <a:rPr lang="ru-RU" sz="1600">
                          <a:effectLst/>
                        </a:rPr>
                        <a:t>чоловіки</a:t>
                      </a:r>
                    </a:p>
                  </a:txBody>
                  <a:tcPr marL="44609" marR="44609" marT="44609" marB="44609" anchor="ctr">
                    <a:lnL>
                      <a:noFill/>
                    </a:lnL>
                    <a:lnR>
                      <a:noFill/>
                    </a:lnR>
                    <a:lnT>
                      <a:noFill/>
                    </a:lnT>
                    <a:lnB>
                      <a:noFill/>
                    </a:lnB>
                  </a:tcPr>
                </a:tc>
                <a:tc vMerge="1">
                  <a:txBody>
                    <a:bodyPr/>
                    <a:lstStyle/>
                    <a:p>
                      <a:endParaRPr lang="ru-RU"/>
                    </a:p>
                  </a:txBody>
                  <a:tcPr/>
                </a:tc>
                <a:extLst>
                  <a:ext uri="{0D108BD9-81ED-4DB2-BD59-A6C34878D82A}">
                    <a16:rowId xmlns="" xmlns:a16="http://schemas.microsoft.com/office/drawing/2014/main" val="1631468808"/>
                  </a:ext>
                </a:extLst>
              </a:tr>
              <a:tr h="272750">
                <a:tc>
                  <a:txBody>
                    <a:bodyPr/>
                    <a:lstStyle/>
                    <a:p>
                      <a:pPr algn="ctr" rtl="0"/>
                      <a:r>
                        <a:rPr lang="ru-RU" sz="1600">
                          <a:effectLst/>
                        </a:rPr>
                        <a:t>&lt;16</a:t>
                      </a:r>
                    </a:p>
                  </a:txBody>
                  <a:tcPr marL="44609" marR="44609" marT="44609" marB="44609">
                    <a:lnL>
                      <a:noFill/>
                    </a:lnL>
                    <a:lnR>
                      <a:noFill/>
                    </a:lnR>
                    <a:lnT>
                      <a:noFill/>
                    </a:lnT>
                    <a:lnB>
                      <a:noFill/>
                    </a:lnB>
                  </a:tcPr>
                </a:tc>
                <a:tc>
                  <a:txBody>
                    <a:bodyPr/>
                    <a:lstStyle/>
                    <a:p>
                      <a:pPr algn="ctr" rtl="0"/>
                      <a:r>
                        <a:rPr lang="ru-RU" sz="1600">
                          <a:effectLst/>
                        </a:rPr>
                        <a:t>&lt;16</a:t>
                      </a:r>
                    </a:p>
                  </a:txBody>
                  <a:tcPr marL="44609" marR="44609" marT="44609" marB="44609">
                    <a:lnL>
                      <a:noFill/>
                    </a:lnL>
                    <a:lnR>
                      <a:noFill/>
                    </a:lnR>
                    <a:lnT>
                      <a:noFill/>
                    </a:lnT>
                    <a:lnB>
                      <a:noFill/>
                    </a:lnB>
                  </a:tcPr>
                </a:tc>
                <a:tc>
                  <a:txBody>
                    <a:bodyPr/>
                    <a:lstStyle/>
                    <a:p>
                      <a:pPr algn="just" rtl="0"/>
                      <a:r>
                        <a:rPr lang="ru-RU" sz="1600">
                          <a:effectLst/>
                        </a:rPr>
                        <a:t>Гіпотрофія ІІІ ст.</a:t>
                      </a:r>
                    </a:p>
                  </a:txBody>
                  <a:tcPr marL="44609" marR="44609" marT="44609" marB="44609">
                    <a:lnL>
                      <a:noFill/>
                    </a:lnL>
                    <a:lnR>
                      <a:noFill/>
                    </a:lnR>
                    <a:lnT>
                      <a:noFill/>
                    </a:lnT>
                    <a:lnB>
                      <a:noFill/>
                    </a:lnB>
                  </a:tcPr>
                </a:tc>
                <a:extLst>
                  <a:ext uri="{0D108BD9-81ED-4DB2-BD59-A6C34878D82A}">
                    <a16:rowId xmlns="" xmlns:a16="http://schemas.microsoft.com/office/drawing/2014/main" val="3854652135"/>
                  </a:ext>
                </a:extLst>
              </a:tr>
              <a:tr h="456283">
                <a:tc>
                  <a:txBody>
                    <a:bodyPr/>
                    <a:lstStyle/>
                    <a:p>
                      <a:pPr algn="ctr" rtl="0"/>
                      <a:r>
                        <a:rPr lang="ru-RU" sz="1600">
                          <a:effectLst/>
                        </a:rPr>
                        <a:t>16-17,99</a:t>
                      </a:r>
                    </a:p>
                  </a:txBody>
                  <a:tcPr marL="44609" marR="44609" marT="44609" marB="44609">
                    <a:lnL>
                      <a:noFill/>
                    </a:lnL>
                    <a:lnR>
                      <a:noFill/>
                    </a:lnR>
                    <a:lnT>
                      <a:noFill/>
                    </a:lnT>
                    <a:lnB>
                      <a:noFill/>
                    </a:lnB>
                  </a:tcPr>
                </a:tc>
                <a:tc>
                  <a:txBody>
                    <a:bodyPr/>
                    <a:lstStyle/>
                    <a:p>
                      <a:pPr algn="ctr" rtl="0"/>
                      <a:r>
                        <a:rPr lang="ru-RU" sz="1600">
                          <a:effectLst/>
                        </a:rPr>
                        <a:t>16-16,99</a:t>
                      </a:r>
                    </a:p>
                  </a:txBody>
                  <a:tcPr marL="44609" marR="44609" marT="44609" marB="44609">
                    <a:lnL>
                      <a:noFill/>
                    </a:lnL>
                    <a:lnR>
                      <a:noFill/>
                    </a:lnR>
                    <a:lnT>
                      <a:noFill/>
                    </a:lnT>
                    <a:lnB>
                      <a:noFill/>
                    </a:lnB>
                  </a:tcPr>
                </a:tc>
                <a:tc>
                  <a:txBody>
                    <a:bodyPr/>
                    <a:lstStyle/>
                    <a:p>
                      <a:pPr algn="just" rtl="0"/>
                      <a:r>
                        <a:rPr lang="ru-RU" sz="1600">
                          <a:effectLst/>
                        </a:rPr>
                        <a:t>Гіпотрофія ІІ ст.</a:t>
                      </a:r>
                    </a:p>
                  </a:txBody>
                  <a:tcPr marL="44609" marR="44609" marT="44609" marB="44609">
                    <a:lnL>
                      <a:noFill/>
                    </a:lnL>
                    <a:lnR>
                      <a:noFill/>
                    </a:lnR>
                    <a:lnT>
                      <a:noFill/>
                    </a:lnT>
                    <a:lnB>
                      <a:noFill/>
                    </a:lnB>
                  </a:tcPr>
                </a:tc>
                <a:extLst>
                  <a:ext uri="{0D108BD9-81ED-4DB2-BD59-A6C34878D82A}">
                    <a16:rowId xmlns="" xmlns:a16="http://schemas.microsoft.com/office/drawing/2014/main" val="3002462140"/>
                  </a:ext>
                </a:extLst>
              </a:tr>
              <a:tr h="456283">
                <a:tc>
                  <a:txBody>
                    <a:bodyPr/>
                    <a:lstStyle/>
                    <a:p>
                      <a:pPr algn="ctr" rtl="0"/>
                      <a:r>
                        <a:rPr lang="ru-RU" sz="1600">
                          <a:effectLst/>
                        </a:rPr>
                        <a:t>18-20</a:t>
                      </a:r>
                    </a:p>
                  </a:txBody>
                  <a:tcPr marL="44609" marR="44609" marT="44609" marB="44609">
                    <a:lnL>
                      <a:noFill/>
                    </a:lnL>
                    <a:lnR>
                      <a:noFill/>
                    </a:lnR>
                    <a:lnT>
                      <a:noFill/>
                    </a:lnT>
                    <a:lnB>
                      <a:noFill/>
                    </a:lnB>
                  </a:tcPr>
                </a:tc>
                <a:tc>
                  <a:txBody>
                    <a:bodyPr/>
                    <a:lstStyle/>
                    <a:p>
                      <a:pPr algn="ctr" rtl="0"/>
                      <a:r>
                        <a:rPr lang="ru-RU" sz="1600">
                          <a:effectLst/>
                        </a:rPr>
                        <a:t>17-18,49</a:t>
                      </a:r>
                    </a:p>
                  </a:txBody>
                  <a:tcPr marL="44609" marR="44609" marT="44609" marB="44609">
                    <a:lnL>
                      <a:noFill/>
                    </a:lnL>
                    <a:lnR>
                      <a:noFill/>
                    </a:lnR>
                    <a:lnT>
                      <a:noFill/>
                    </a:lnT>
                    <a:lnB>
                      <a:noFill/>
                    </a:lnB>
                  </a:tcPr>
                </a:tc>
                <a:tc>
                  <a:txBody>
                    <a:bodyPr/>
                    <a:lstStyle/>
                    <a:p>
                      <a:pPr algn="just" rtl="0"/>
                      <a:r>
                        <a:rPr lang="ru-RU" sz="1600">
                          <a:effectLst/>
                        </a:rPr>
                        <a:t>гіпотрофія </a:t>
                      </a:r>
                      <a:r>
                        <a:rPr lang="en-US" sz="1600">
                          <a:effectLst/>
                        </a:rPr>
                        <a:t>I </a:t>
                      </a:r>
                      <a:r>
                        <a:rPr lang="ru-RU" sz="1600">
                          <a:effectLst/>
                        </a:rPr>
                        <a:t>ст.</a:t>
                      </a:r>
                    </a:p>
                  </a:txBody>
                  <a:tcPr marL="44609" marR="44609" marT="44609" marB="44609">
                    <a:lnL>
                      <a:noFill/>
                    </a:lnL>
                    <a:lnR>
                      <a:noFill/>
                    </a:lnR>
                    <a:lnT>
                      <a:noFill/>
                    </a:lnT>
                    <a:lnB>
                      <a:noFill/>
                    </a:lnB>
                  </a:tcPr>
                </a:tc>
                <a:extLst>
                  <a:ext uri="{0D108BD9-81ED-4DB2-BD59-A6C34878D82A}">
                    <a16:rowId xmlns="" xmlns:a16="http://schemas.microsoft.com/office/drawing/2014/main" val="1780962986"/>
                  </a:ext>
                </a:extLst>
              </a:tr>
              <a:tr h="456283">
                <a:tc>
                  <a:txBody>
                    <a:bodyPr/>
                    <a:lstStyle/>
                    <a:p>
                      <a:pPr algn="ctr" rtl="0"/>
                      <a:r>
                        <a:rPr lang="ru-RU" sz="1600">
                          <a:effectLst/>
                        </a:rPr>
                        <a:t>20,1-24,99</a:t>
                      </a:r>
                    </a:p>
                  </a:txBody>
                  <a:tcPr marL="44609" marR="44609" marT="44609" marB="44609">
                    <a:lnL>
                      <a:noFill/>
                    </a:lnL>
                    <a:lnR>
                      <a:noFill/>
                    </a:lnR>
                    <a:lnT>
                      <a:noFill/>
                    </a:lnT>
                    <a:lnB>
                      <a:noFill/>
                    </a:lnB>
                  </a:tcPr>
                </a:tc>
                <a:tc>
                  <a:txBody>
                    <a:bodyPr/>
                    <a:lstStyle/>
                    <a:p>
                      <a:pPr algn="ctr" rtl="0"/>
                      <a:r>
                        <a:rPr lang="ru-RU" sz="1600">
                          <a:effectLst/>
                        </a:rPr>
                        <a:t>18,5-23,8</a:t>
                      </a:r>
                    </a:p>
                  </a:txBody>
                  <a:tcPr marL="44609" marR="44609" marT="44609" marB="44609">
                    <a:lnL>
                      <a:noFill/>
                    </a:lnL>
                    <a:lnR>
                      <a:noFill/>
                    </a:lnR>
                    <a:lnT>
                      <a:noFill/>
                    </a:lnT>
                    <a:lnB>
                      <a:noFill/>
                    </a:lnB>
                  </a:tcPr>
                </a:tc>
                <a:tc>
                  <a:txBody>
                    <a:bodyPr/>
                    <a:lstStyle/>
                    <a:p>
                      <a:pPr algn="just" rtl="0"/>
                      <a:r>
                        <a:rPr lang="ru-RU" sz="1600">
                          <a:effectLst/>
                        </a:rPr>
                        <a:t>Діапазон змін при адекватному харчуванні</a:t>
                      </a:r>
                    </a:p>
                  </a:txBody>
                  <a:tcPr marL="44609" marR="44609" marT="44609" marB="44609">
                    <a:lnL>
                      <a:noFill/>
                    </a:lnL>
                    <a:lnR>
                      <a:noFill/>
                    </a:lnR>
                    <a:lnT>
                      <a:noFill/>
                    </a:lnT>
                    <a:lnB>
                      <a:noFill/>
                    </a:lnB>
                  </a:tcPr>
                </a:tc>
                <a:extLst>
                  <a:ext uri="{0D108BD9-81ED-4DB2-BD59-A6C34878D82A}">
                    <a16:rowId xmlns="" xmlns:a16="http://schemas.microsoft.com/office/drawing/2014/main" val="2434459613"/>
                  </a:ext>
                </a:extLst>
              </a:tr>
              <a:tr h="456283">
                <a:tc>
                  <a:txBody>
                    <a:bodyPr/>
                    <a:lstStyle/>
                    <a:p>
                      <a:pPr algn="ctr" rtl="0"/>
                      <a:r>
                        <a:rPr lang="ru-RU" sz="1600">
                          <a:effectLst/>
                        </a:rPr>
                        <a:t>22,0</a:t>
                      </a:r>
                    </a:p>
                  </a:txBody>
                  <a:tcPr marL="44609" marR="44609" marT="44609" marB="44609">
                    <a:lnL>
                      <a:noFill/>
                    </a:lnL>
                    <a:lnR>
                      <a:noFill/>
                    </a:lnR>
                    <a:lnT>
                      <a:noFill/>
                    </a:lnT>
                    <a:lnB>
                      <a:noFill/>
                    </a:lnB>
                  </a:tcPr>
                </a:tc>
                <a:tc>
                  <a:txBody>
                    <a:bodyPr/>
                    <a:lstStyle/>
                    <a:p>
                      <a:pPr algn="ctr" rtl="0"/>
                      <a:r>
                        <a:rPr lang="ru-RU" sz="1600">
                          <a:effectLst/>
                        </a:rPr>
                        <a:t>20,8</a:t>
                      </a:r>
                    </a:p>
                  </a:txBody>
                  <a:tcPr marL="44609" marR="44609" marT="44609" marB="44609">
                    <a:lnL>
                      <a:noFill/>
                    </a:lnL>
                    <a:lnR>
                      <a:noFill/>
                    </a:lnR>
                    <a:lnT>
                      <a:noFill/>
                    </a:lnT>
                    <a:lnB>
                      <a:noFill/>
                    </a:lnB>
                  </a:tcPr>
                </a:tc>
                <a:tc>
                  <a:txBody>
                    <a:bodyPr/>
                    <a:lstStyle/>
                    <a:p>
                      <a:pPr algn="just" rtl="0"/>
                      <a:r>
                        <a:rPr lang="ru-RU" sz="1600">
                          <a:effectLst/>
                        </a:rPr>
                        <a:t>Оптимальна середня величина адекватного харчування</a:t>
                      </a:r>
                    </a:p>
                  </a:txBody>
                  <a:tcPr marL="44609" marR="44609" marT="44609" marB="44609">
                    <a:lnL>
                      <a:noFill/>
                    </a:lnL>
                    <a:lnR>
                      <a:noFill/>
                    </a:lnR>
                    <a:lnT>
                      <a:noFill/>
                    </a:lnT>
                    <a:lnB>
                      <a:noFill/>
                    </a:lnB>
                  </a:tcPr>
                </a:tc>
                <a:extLst>
                  <a:ext uri="{0D108BD9-81ED-4DB2-BD59-A6C34878D82A}">
                    <a16:rowId xmlns="" xmlns:a16="http://schemas.microsoft.com/office/drawing/2014/main" val="1714889836"/>
                  </a:ext>
                </a:extLst>
              </a:tr>
              <a:tr h="456283">
                <a:tc>
                  <a:txBody>
                    <a:bodyPr/>
                    <a:lstStyle/>
                    <a:p>
                      <a:pPr algn="ctr" rtl="0"/>
                      <a:r>
                        <a:rPr lang="ru-RU" sz="1600">
                          <a:effectLst/>
                        </a:rPr>
                        <a:t>25-29,99</a:t>
                      </a:r>
                    </a:p>
                  </a:txBody>
                  <a:tcPr marL="44609" marR="44609" marT="44609" marB="44609">
                    <a:lnL>
                      <a:noFill/>
                    </a:lnL>
                    <a:lnR>
                      <a:noFill/>
                    </a:lnR>
                    <a:lnT>
                      <a:noFill/>
                    </a:lnT>
                    <a:lnB>
                      <a:noFill/>
                    </a:lnB>
                  </a:tcPr>
                </a:tc>
                <a:tc>
                  <a:txBody>
                    <a:bodyPr/>
                    <a:lstStyle/>
                    <a:p>
                      <a:pPr algn="ctr" rtl="0"/>
                      <a:r>
                        <a:rPr lang="ru-RU" sz="1600">
                          <a:effectLst/>
                        </a:rPr>
                        <a:t>23,9-28,5</a:t>
                      </a:r>
                    </a:p>
                  </a:txBody>
                  <a:tcPr marL="44609" marR="44609" marT="44609" marB="44609">
                    <a:lnL>
                      <a:noFill/>
                    </a:lnL>
                    <a:lnR>
                      <a:noFill/>
                    </a:lnR>
                    <a:lnT>
                      <a:noFill/>
                    </a:lnT>
                    <a:lnB>
                      <a:noFill/>
                    </a:lnB>
                  </a:tcPr>
                </a:tc>
                <a:tc>
                  <a:txBody>
                    <a:bodyPr/>
                    <a:lstStyle/>
                    <a:p>
                      <a:pPr algn="just" rtl="0"/>
                      <a:r>
                        <a:rPr lang="ru-RU" sz="1600">
                          <a:effectLst/>
                        </a:rPr>
                        <a:t>ожиріння </a:t>
                      </a:r>
                      <a:r>
                        <a:rPr lang="en-US" sz="1600">
                          <a:effectLst/>
                        </a:rPr>
                        <a:t>I </a:t>
                      </a:r>
                      <a:r>
                        <a:rPr lang="ru-RU" sz="1600">
                          <a:effectLst/>
                        </a:rPr>
                        <a:t>ст.</a:t>
                      </a:r>
                    </a:p>
                  </a:txBody>
                  <a:tcPr marL="44609" marR="44609" marT="44609" marB="44609">
                    <a:lnL>
                      <a:noFill/>
                    </a:lnL>
                    <a:lnR>
                      <a:noFill/>
                    </a:lnR>
                    <a:lnT>
                      <a:noFill/>
                    </a:lnT>
                    <a:lnB>
                      <a:noFill/>
                    </a:lnB>
                  </a:tcPr>
                </a:tc>
                <a:extLst>
                  <a:ext uri="{0D108BD9-81ED-4DB2-BD59-A6C34878D82A}">
                    <a16:rowId xmlns="" xmlns:a16="http://schemas.microsoft.com/office/drawing/2014/main" val="1840093151"/>
                  </a:ext>
                </a:extLst>
              </a:tr>
              <a:tr h="456283">
                <a:tc>
                  <a:txBody>
                    <a:bodyPr/>
                    <a:lstStyle/>
                    <a:p>
                      <a:pPr algn="ctr" rtl="0"/>
                      <a:r>
                        <a:rPr lang="ru-RU" sz="1600">
                          <a:effectLst/>
                        </a:rPr>
                        <a:t>30-39,99</a:t>
                      </a:r>
                    </a:p>
                  </a:txBody>
                  <a:tcPr marL="44609" marR="44609" marT="44609" marB="44609">
                    <a:lnL>
                      <a:noFill/>
                    </a:lnL>
                    <a:lnR>
                      <a:noFill/>
                    </a:lnR>
                    <a:lnT>
                      <a:noFill/>
                    </a:lnT>
                    <a:lnB>
                      <a:noFill/>
                    </a:lnB>
                  </a:tcPr>
                </a:tc>
                <a:tc>
                  <a:txBody>
                    <a:bodyPr/>
                    <a:lstStyle/>
                    <a:p>
                      <a:pPr algn="ctr" rtl="0"/>
                      <a:r>
                        <a:rPr lang="ru-RU" sz="1600">
                          <a:effectLst/>
                        </a:rPr>
                        <a:t>28,6-38,99</a:t>
                      </a:r>
                    </a:p>
                  </a:txBody>
                  <a:tcPr marL="44609" marR="44609" marT="44609" marB="44609">
                    <a:lnL>
                      <a:noFill/>
                    </a:lnL>
                    <a:lnR>
                      <a:noFill/>
                    </a:lnR>
                    <a:lnT>
                      <a:noFill/>
                    </a:lnT>
                    <a:lnB>
                      <a:noFill/>
                    </a:lnB>
                  </a:tcPr>
                </a:tc>
                <a:tc>
                  <a:txBody>
                    <a:bodyPr/>
                    <a:lstStyle/>
                    <a:p>
                      <a:pPr algn="just" rtl="0"/>
                      <a:r>
                        <a:rPr lang="ru-RU" sz="1600">
                          <a:effectLst/>
                        </a:rPr>
                        <a:t>Ожиріння ІІ ст.</a:t>
                      </a:r>
                    </a:p>
                  </a:txBody>
                  <a:tcPr marL="44609" marR="44609" marT="44609" marB="44609">
                    <a:lnL>
                      <a:noFill/>
                    </a:lnL>
                    <a:lnR>
                      <a:noFill/>
                    </a:lnR>
                    <a:lnT>
                      <a:noFill/>
                    </a:lnT>
                    <a:lnB>
                      <a:noFill/>
                    </a:lnB>
                  </a:tcPr>
                </a:tc>
                <a:extLst>
                  <a:ext uri="{0D108BD9-81ED-4DB2-BD59-A6C34878D82A}">
                    <a16:rowId xmlns="" xmlns:a16="http://schemas.microsoft.com/office/drawing/2014/main" val="196462807"/>
                  </a:ext>
                </a:extLst>
              </a:tr>
              <a:tr h="272750">
                <a:tc>
                  <a:txBody>
                    <a:bodyPr/>
                    <a:lstStyle/>
                    <a:p>
                      <a:pPr algn="ctr" rtl="0"/>
                      <a:r>
                        <a:rPr lang="ru-RU" sz="1600">
                          <a:effectLst/>
                        </a:rPr>
                        <a:t>&gt; 40</a:t>
                      </a:r>
                    </a:p>
                  </a:txBody>
                  <a:tcPr marL="44609" marR="44609" marT="44609" marB="44609">
                    <a:lnL>
                      <a:noFill/>
                    </a:lnL>
                    <a:lnR>
                      <a:noFill/>
                    </a:lnR>
                    <a:lnT>
                      <a:noFill/>
                    </a:lnT>
                    <a:lnB>
                      <a:noFill/>
                    </a:lnB>
                  </a:tcPr>
                </a:tc>
                <a:tc>
                  <a:txBody>
                    <a:bodyPr/>
                    <a:lstStyle/>
                    <a:p>
                      <a:pPr algn="ctr" rtl="0"/>
                      <a:r>
                        <a:rPr lang="ru-RU" sz="1600">
                          <a:effectLst/>
                        </a:rPr>
                        <a:t>&gt; 39</a:t>
                      </a:r>
                    </a:p>
                  </a:txBody>
                  <a:tcPr marL="44609" marR="44609" marT="44609" marB="44609">
                    <a:lnL>
                      <a:noFill/>
                    </a:lnL>
                    <a:lnR>
                      <a:noFill/>
                    </a:lnR>
                    <a:lnT>
                      <a:noFill/>
                    </a:lnT>
                    <a:lnB>
                      <a:noFill/>
                    </a:lnB>
                  </a:tcPr>
                </a:tc>
                <a:tc>
                  <a:txBody>
                    <a:bodyPr/>
                    <a:lstStyle/>
                    <a:p>
                      <a:pPr algn="just" rtl="0"/>
                      <a:r>
                        <a:rPr lang="ru-RU" sz="1600" dirty="0">
                          <a:effectLst/>
                        </a:rPr>
                        <a:t>Ожиріння ІІІ ст.</a:t>
                      </a:r>
                    </a:p>
                  </a:txBody>
                  <a:tcPr marL="44609" marR="44609" marT="44609" marB="44609">
                    <a:lnL>
                      <a:noFill/>
                    </a:lnL>
                    <a:lnR>
                      <a:noFill/>
                    </a:lnR>
                    <a:lnT>
                      <a:noFill/>
                    </a:lnT>
                    <a:lnB>
                      <a:noFill/>
                    </a:lnB>
                  </a:tcPr>
                </a:tc>
                <a:extLst>
                  <a:ext uri="{0D108BD9-81ED-4DB2-BD59-A6C34878D82A}">
                    <a16:rowId xmlns="" xmlns:a16="http://schemas.microsoft.com/office/drawing/2014/main" val="3230013026"/>
                  </a:ext>
                </a:extLst>
              </a:tr>
            </a:tbl>
          </a:graphicData>
        </a:graphic>
      </p:graphicFrame>
      <p:sp>
        <p:nvSpPr>
          <p:cNvPr id="3" name="Rectangle 1"/>
          <p:cNvSpPr>
            <a:spLocks noChangeArrowheads="1"/>
          </p:cNvSpPr>
          <p:nvPr/>
        </p:nvSpPr>
        <p:spPr bwMode="auto">
          <a:xfrm>
            <a:off x="3042639" y="0"/>
            <a:ext cx="6683876"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chemeClr val="tx1"/>
                </a:solidFill>
                <a:effectLst/>
                <a:latin typeface="Arial" panose="020B0604020202020204" pitchFamily="34" charset="0"/>
              </a:rPr>
              <a:t>Оцінка стану харчування по біомас-індексу (БМІ)</a:t>
            </a:r>
            <a:endParaRPr kumimoji="0" lang="ru-RU" altLang="ru-RU" sz="110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800" b="0" i="0" u="none" strike="noStrike" cap="none" normalizeH="0" baseline="0" dirty="0" smtClean="0">
                <a:ln>
                  <a:noFill/>
                </a:ln>
                <a:solidFill>
                  <a:schemeClr val="tx1"/>
                </a:solidFill>
                <a:effectLst/>
                <a:latin typeface="Arial" panose="020B0604020202020204" pitchFamily="34" charset="0"/>
              </a:rPr>
              <a:t/>
            </a:r>
            <a:br>
              <a:rPr kumimoji="0" lang="ru-RU" altLang="ru-RU" sz="2800" b="0" i="0" u="none" strike="noStrike" cap="none" normalizeH="0" baseline="0" dirty="0" smtClean="0">
                <a:ln>
                  <a:noFill/>
                </a:ln>
                <a:solidFill>
                  <a:schemeClr val="tx1"/>
                </a:solidFill>
                <a:effectLst/>
                <a:latin typeface="Arial" panose="020B0604020202020204" pitchFamily="34" charset="0"/>
              </a:rPr>
            </a:br>
            <a:endParaRPr kumimoji="0" lang="ru-RU" altLang="ru-RU" sz="280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800" b="0" i="0" u="none" strike="noStrike" cap="none" normalizeH="0" baseline="0" dirty="0" smtClean="0">
                <a:ln>
                  <a:noFill/>
                </a:ln>
                <a:solidFill>
                  <a:schemeClr val="tx1"/>
                </a:solidFill>
                <a:effectLst/>
                <a:latin typeface="Arial" panose="020B0604020202020204" pitchFamily="34" charset="0"/>
              </a:rPr>
              <a:t/>
            </a:r>
            <a:br>
              <a:rPr kumimoji="0" lang="ru-RU" altLang="ru-RU" sz="2800" b="0" i="0" u="none" strike="noStrike" cap="none" normalizeH="0" baseline="0" dirty="0" smtClean="0">
                <a:ln>
                  <a:noFill/>
                </a:ln>
                <a:solidFill>
                  <a:schemeClr val="tx1"/>
                </a:solidFill>
                <a:effectLst/>
                <a:latin typeface="Arial" panose="020B0604020202020204" pitchFamily="34" charset="0"/>
              </a:rPr>
            </a:br>
            <a:endParaRPr kumimoji="0" lang="ru-RU" altLang="ru-RU" sz="2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675066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61919"/>
            <a:ext cx="10438410" cy="1200329"/>
          </a:xfrm>
          <a:prstGeom prst="rect">
            <a:avLst/>
          </a:prstGeom>
        </p:spPr>
        <p:txBody>
          <a:bodyPr wrap="square">
            <a:spAutoFit/>
          </a:bodyPr>
          <a:lstStyle/>
          <a:p>
            <a:pPr algn="just"/>
            <a:r>
              <a:rPr lang="ru-RU" dirty="0" smtClean="0">
                <a:effectLst/>
              </a:rPr>
              <a:t>2.7. Конституційний тип визначають вимірюванням кута, утвореного реберними дугами з вершиною на кінці мечоподібного відростка грудини. Оцінка результатів: кут 90</a:t>
            </a:r>
            <a:r>
              <a:rPr lang="ru-RU" baseline="30000" dirty="0" smtClean="0">
                <a:effectLst/>
              </a:rPr>
              <a:t>0</a:t>
            </a:r>
            <a:r>
              <a:rPr lang="ru-RU" dirty="0" smtClean="0">
                <a:effectLst/>
              </a:rPr>
              <a:t> – </a:t>
            </a:r>
            <a:r>
              <a:rPr lang="uk-UA" dirty="0" err="1" smtClean="0">
                <a:effectLst/>
              </a:rPr>
              <a:t>нормостеніч</a:t>
            </a:r>
            <a:r>
              <a:rPr lang="ru-RU" dirty="0" smtClean="0">
                <a:effectLst/>
              </a:rPr>
              <a:t>н</a:t>
            </a:r>
            <a:r>
              <a:rPr lang="uk-UA" dirty="0" err="1" smtClean="0">
                <a:effectLst/>
              </a:rPr>
              <a:t>ий</a:t>
            </a:r>
            <a:r>
              <a:rPr lang="uk-UA" dirty="0" smtClean="0">
                <a:effectLst/>
              </a:rPr>
              <a:t> </a:t>
            </a:r>
            <a:r>
              <a:rPr lang="ru-RU" dirty="0" smtClean="0">
                <a:effectLst/>
              </a:rPr>
              <a:t>тип; гострий (&lt;90</a:t>
            </a:r>
            <a:r>
              <a:rPr lang="ru-RU" baseline="30000" dirty="0" smtClean="0">
                <a:effectLst/>
              </a:rPr>
              <a:t>0</a:t>
            </a:r>
            <a:r>
              <a:rPr lang="ru-RU" dirty="0" smtClean="0">
                <a:effectLst/>
              </a:rPr>
              <a:t>) - астенічний тип; тупий (&gt; 90</a:t>
            </a:r>
            <a:r>
              <a:rPr lang="ru-RU" baseline="30000" dirty="0" smtClean="0">
                <a:effectLst/>
              </a:rPr>
              <a:t>0</a:t>
            </a:r>
            <a:r>
              <a:rPr lang="ru-RU" dirty="0" smtClean="0">
                <a:effectLst/>
              </a:rPr>
              <a:t>) - </a:t>
            </a:r>
            <a:r>
              <a:rPr lang="uk-UA" dirty="0" err="1" smtClean="0">
                <a:effectLst/>
              </a:rPr>
              <a:t>гіперстеніч</a:t>
            </a:r>
            <a:r>
              <a:rPr lang="ru-RU" dirty="0" smtClean="0">
                <a:effectLst/>
              </a:rPr>
              <a:t>н</a:t>
            </a:r>
            <a:r>
              <a:rPr lang="uk-UA" dirty="0" err="1" smtClean="0">
                <a:effectLst/>
              </a:rPr>
              <a:t>ий</a:t>
            </a:r>
            <a:r>
              <a:rPr lang="ru-RU" dirty="0" smtClean="0">
                <a:effectLst/>
              </a:rPr>
              <a:t> тип.</a:t>
            </a:r>
            <a:endParaRPr lang="uk-UA" dirty="0" smtClean="0">
              <a:effectLst/>
            </a:endParaRPr>
          </a:p>
          <a:p>
            <a:pPr algn="just"/>
            <a:r>
              <a:rPr lang="ru-RU" dirty="0" smtClean="0">
                <a:effectLst/>
              </a:rPr>
              <a:t>2.8. Гармонійність статури визначають за формулою:</a:t>
            </a:r>
            <a:endParaRPr lang="uk-UA" dirty="0">
              <a:effectLst/>
            </a:endParaRPr>
          </a:p>
        </p:txBody>
      </p:sp>
      <p:sp>
        <p:nvSpPr>
          <p:cNvPr id="3" name="Прямоугольник 2"/>
          <p:cNvSpPr/>
          <p:nvPr/>
        </p:nvSpPr>
        <p:spPr>
          <a:xfrm>
            <a:off x="5200910" y="2407125"/>
            <a:ext cx="918841" cy="523220"/>
          </a:xfrm>
          <a:prstGeom prst="rect">
            <a:avLst/>
          </a:prstGeom>
        </p:spPr>
        <p:txBody>
          <a:bodyPr wrap="none">
            <a:spAutoFit/>
          </a:bodyPr>
          <a:lstStyle/>
          <a:p>
            <a:pPr algn="just"/>
            <a:r>
              <a:rPr lang="ru-RU" sz="2800" dirty="0" smtClean="0">
                <a:effectLst/>
              </a:rPr>
              <a:t>ГТ = </a:t>
            </a:r>
            <a:endParaRPr lang="uk-UA" sz="2800" dirty="0">
              <a:effectLst/>
            </a:endParaRPr>
          </a:p>
        </p:txBody>
      </p:sp>
      <p:pic>
        <p:nvPicPr>
          <p:cNvPr id="4" name="Рисунок 3"/>
          <p:cNvPicPr>
            <a:picLocks noChangeAspect="1"/>
          </p:cNvPicPr>
          <p:nvPr/>
        </p:nvPicPr>
        <p:blipFill>
          <a:blip r:embed="rId2"/>
          <a:stretch>
            <a:fillRect/>
          </a:stretch>
        </p:blipFill>
        <p:spPr>
          <a:xfrm>
            <a:off x="6119751" y="2131036"/>
            <a:ext cx="1248342" cy="1075398"/>
          </a:xfrm>
          <a:prstGeom prst="rect">
            <a:avLst/>
          </a:prstGeom>
          <a:solidFill>
            <a:schemeClr val="tx1">
              <a:alpha val="75000"/>
            </a:schemeClr>
          </a:solidFill>
        </p:spPr>
      </p:pic>
      <p:sp>
        <p:nvSpPr>
          <p:cNvPr id="5" name="Прямоугольник 4"/>
          <p:cNvSpPr/>
          <p:nvPr/>
        </p:nvSpPr>
        <p:spPr>
          <a:xfrm>
            <a:off x="0" y="3674312"/>
            <a:ext cx="12192000" cy="2308324"/>
          </a:xfrm>
          <a:prstGeom prst="rect">
            <a:avLst/>
          </a:prstGeom>
        </p:spPr>
        <p:txBody>
          <a:bodyPr wrap="square">
            <a:spAutoFit/>
          </a:bodyPr>
          <a:lstStyle/>
          <a:p>
            <a:pPr algn="just"/>
            <a:r>
              <a:rPr lang="ru-RU" dirty="0" smtClean="0">
                <a:effectLst/>
              </a:rPr>
              <a:t>де: ГТ - гармонійність статури,%</a:t>
            </a:r>
            <a:endParaRPr lang="uk-UA" dirty="0" smtClean="0">
              <a:effectLst/>
            </a:endParaRPr>
          </a:p>
          <a:p>
            <a:pPr algn="just"/>
            <a:r>
              <a:rPr lang="ru-RU" dirty="0" smtClean="0">
                <a:effectLst/>
              </a:rPr>
              <a:t>А - окружність грудної клітини в паузі дихання, см</a:t>
            </a:r>
            <a:endParaRPr lang="uk-UA" dirty="0" smtClean="0">
              <a:effectLst/>
            </a:endParaRPr>
          </a:p>
          <a:p>
            <a:pPr algn="just"/>
            <a:r>
              <a:rPr lang="ru-RU" dirty="0" smtClean="0">
                <a:effectLst/>
              </a:rPr>
              <a:t>Р - зростання, див</a:t>
            </a:r>
            <a:endParaRPr lang="uk-UA" dirty="0" smtClean="0">
              <a:effectLst/>
            </a:endParaRPr>
          </a:p>
          <a:p>
            <a:pPr algn="just"/>
            <a:r>
              <a:rPr lang="uk-UA" dirty="0" smtClean="0">
                <a:effectLst/>
              </a:rPr>
              <a:t/>
            </a:r>
            <a:br>
              <a:rPr lang="uk-UA" dirty="0" smtClean="0">
                <a:effectLst/>
              </a:rPr>
            </a:br>
            <a:endParaRPr lang="uk-UA" dirty="0" smtClean="0">
              <a:effectLst/>
            </a:endParaRPr>
          </a:p>
          <a:p>
            <a:pPr algn="just"/>
            <a:r>
              <a:rPr lang="ru-RU" dirty="0" smtClean="0">
                <a:effectLst/>
              </a:rPr>
              <a:t>Оцінка результатів: ГТ в межах 50-55% - гармонійне;</a:t>
            </a:r>
          </a:p>
          <a:p>
            <a:pPr algn="just"/>
            <a:r>
              <a:rPr lang="ru-RU" dirty="0" smtClean="0">
                <a:effectLst/>
              </a:rPr>
              <a:t>ГТ &lt;50% - дисгармонійний, недостатній розвиток;</a:t>
            </a:r>
            <a:endParaRPr lang="uk-UA" dirty="0" smtClean="0">
              <a:effectLst/>
            </a:endParaRPr>
          </a:p>
          <a:p>
            <a:pPr algn="just"/>
            <a:r>
              <a:rPr lang="ru-RU" dirty="0" smtClean="0">
                <a:effectLst/>
              </a:rPr>
              <a:t>ГТ&gt; 55% - дисгармонійний, надлишковий розвиток.</a:t>
            </a:r>
            <a:endParaRPr lang="uk-UA" dirty="0">
              <a:effectLst/>
            </a:endParaRPr>
          </a:p>
        </p:txBody>
      </p:sp>
    </p:spTree>
    <p:extLst>
      <p:ext uri="{BB962C8B-B14F-4D97-AF65-F5344CB8AC3E}">
        <p14:creationId xmlns:p14="http://schemas.microsoft.com/office/powerpoint/2010/main" val="18998736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231051"/>
            <a:ext cx="12192000" cy="5078313"/>
          </a:xfrm>
          <a:prstGeom prst="rect">
            <a:avLst/>
          </a:prstGeom>
        </p:spPr>
        <p:txBody>
          <a:bodyPr wrap="square">
            <a:spAutoFit/>
          </a:bodyPr>
          <a:lstStyle/>
          <a:p>
            <a:pPr algn="just"/>
            <a:r>
              <a:rPr lang="ru-RU" b="1" dirty="0" smtClean="0">
                <a:effectLst/>
              </a:rPr>
              <a:t>3. </a:t>
            </a:r>
            <a:r>
              <a:rPr lang="ru-RU" b="1" dirty="0" err="1" smtClean="0">
                <a:effectLst/>
              </a:rPr>
              <a:t>Фізіометричні</a:t>
            </a:r>
            <a:r>
              <a:rPr lang="ru-RU" b="1" dirty="0" smtClean="0">
                <a:effectLst/>
              </a:rPr>
              <a:t> показники харчового статусу. </a:t>
            </a:r>
            <a:r>
              <a:rPr lang="ru-RU" dirty="0" smtClean="0">
                <a:effectLst/>
              </a:rPr>
              <a:t>Енергетичну і пластичну повноцінність харчування оцінюють визначенням мускульної сили (ручна - ріс.23.4а, станова динамометрія - ріс.23.4б, е</a:t>
            </a:r>
            <a:r>
              <a:rPr lang="uk-UA" dirty="0" err="1" smtClean="0">
                <a:effectLst/>
              </a:rPr>
              <a:t>ргометрія</a:t>
            </a:r>
            <a:r>
              <a:rPr lang="ru-RU" dirty="0" smtClean="0">
                <a:effectLst/>
              </a:rPr>
              <a:t>), Зміни пульсу і дихання після фізичних навантажень, показниками, які характеризують стомлюваність, - </a:t>
            </a:r>
            <a:r>
              <a:rPr lang="uk-UA" dirty="0" err="1" smtClean="0">
                <a:effectLst/>
              </a:rPr>
              <a:t>тремометрія</a:t>
            </a:r>
            <a:r>
              <a:rPr lang="ru-RU" dirty="0" smtClean="0">
                <a:effectLst/>
              </a:rPr>
              <a:t>, </a:t>
            </a:r>
            <a:r>
              <a:rPr lang="uk-UA" dirty="0" err="1" smtClean="0">
                <a:effectLst/>
              </a:rPr>
              <a:t>хронорефлексометрія</a:t>
            </a:r>
            <a:r>
              <a:rPr lang="ru-RU" dirty="0" smtClean="0">
                <a:effectLst/>
              </a:rPr>
              <a:t>я, пошук чисел і інші (детально розглядаються в розділі "Гігієна праці").</a:t>
            </a:r>
            <a:endParaRPr lang="uk-UA" dirty="0" smtClean="0">
              <a:effectLst/>
            </a:endParaRPr>
          </a:p>
          <a:p>
            <a:pPr algn="just"/>
            <a:r>
              <a:rPr lang="ru-RU" dirty="0" smtClean="0">
                <a:effectLst/>
              </a:rPr>
              <a:t>Забезпеченість організму вітамінами оцінюють за допомогою ряду функціональних проб - резистентність капілярів, </a:t>
            </a:r>
            <a:r>
              <a:rPr lang="uk-UA" dirty="0" err="1" smtClean="0">
                <a:effectLst/>
              </a:rPr>
              <a:t>адаптометрії</a:t>
            </a:r>
            <a:r>
              <a:rPr lang="ru-RU" dirty="0" smtClean="0">
                <a:effectLst/>
              </a:rPr>
              <a:t> та інші (розглядаються на наступному занятті).</a:t>
            </a:r>
            <a:endParaRPr lang="uk-UA" dirty="0" smtClean="0">
              <a:effectLst/>
            </a:endParaRPr>
          </a:p>
          <a:p>
            <a:pPr algn="just"/>
            <a:r>
              <a:rPr lang="ru-RU" b="1" dirty="0" smtClean="0">
                <a:effectLst/>
              </a:rPr>
              <a:t>4. Клінічні показники - </a:t>
            </a:r>
            <a:r>
              <a:rPr lang="ru-RU" dirty="0" smtClean="0">
                <a:effectLst/>
              </a:rPr>
              <a:t>визначення симптомів хвороб аліментарного походження (гастритів, виразок шлунка, 12-палої кишки, захворювань печінки, жовчного міхура, подагри, </a:t>
            </a:r>
            <a:r>
              <a:rPr lang="uk-UA" dirty="0" err="1" smtClean="0">
                <a:effectLst/>
              </a:rPr>
              <a:t>гіпо</a:t>
            </a:r>
            <a:r>
              <a:rPr lang="uk-UA" dirty="0" smtClean="0">
                <a:effectLst/>
              </a:rPr>
              <a:t>-</a:t>
            </a:r>
            <a:r>
              <a:rPr lang="ru-RU" dirty="0" smtClean="0">
                <a:effectLst/>
              </a:rPr>
              <a:t>, Авітамінозів і інші).</a:t>
            </a:r>
            <a:endParaRPr lang="uk-UA" dirty="0" smtClean="0">
              <a:effectLst/>
            </a:endParaRPr>
          </a:p>
          <a:p>
            <a:pPr algn="just"/>
            <a:r>
              <a:rPr lang="ru-RU" b="1" dirty="0" smtClean="0">
                <a:effectLst/>
              </a:rPr>
              <a:t>5. Біохімічні показники </a:t>
            </a:r>
            <a:r>
              <a:rPr lang="ru-RU" dirty="0" smtClean="0">
                <a:effectLst/>
              </a:rPr>
              <a:t>крові і сечі</a:t>
            </a:r>
            <a:r>
              <a:rPr lang="ru-RU" b="1" dirty="0" smtClean="0">
                <a:effectLst/>
              </a:rPr>
              <a:t>,</a:t>
            </a:r>
            <a:r>
              <a:rPr lang="ru-RU" dirty="0" smtClean="0">
                <a:effectLst/>
              </a:rPr>
              <a:t> гематологічні та інші показники харчового статусу (табл. 5).</a:t>
            </a:r>
            <a:endParaRPr lang="uk-UA" dirty="0" smtClean="0">
              <a:effectLst/>
            </a:endParaRPr>
          </a:p>
          <a:p>
            <a:pPr algn="just"/>
            <a:r>
              <a:rPr lang="ru-RU" b="1" dirty="0" smtClean="0">
                <a:effectLst/>
              </a:rPr>
              <a:t>6.</a:t>
            </a:r>
            <a:r>
              <a:rPr lang="ru-RU" dirty="0" smtClean="0">
                <a:effectLst/>
              </a:rPr>
              <a:t> Харчовий статус окремої людини або колективу, який характеризується однаковим харчуванням і режимом праці, може бути вивчений і оцінений також шляхом порівняння енергетичних витрат організму, обумовлених вагою, напруженістю виконуваної роботи, і розрахованих на їх основі потреб в харчових речовинах і лабораторними дослідженнями кількості і якості компонентів добового харчового раціону (буде розглядатися на наступних заняттях).</a:t>
            </a:r>
            <a:endParaRPr lang="uk-UA" dirty="0">
              <a:effectLst/>
            </a:endParaRPr>
          </a:p>
        </p:txBody>
      </p:sp>
    </p:spTree>
    <p:extLst>
      <p:ext uri="{BB962C8B-B14F-4D97-AF65-F5344CB8AC3E}">
        <p14:creationId xmlns:p14="http://schemas.microsoft.com/office/powerpoint/2010/main" val="14728406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12709" y="423712"/>
            <a:ext cx="4655473" cy="6095841"/>
          </a:xfrm>
          <a:prstGeom prst="rect">
            <a:avLst/>
          </a:prstGeom>
        </p:spPr>
      </p:pic>
      <p:sp>
        <p:nvSpPr>
          <p:cNvPr id="3" name="Прямоугольник 2"/>
          <p:cNvSpPr/>
          <p:nvPr/>
        </p:nvSpPr>
        <p:spPr>
          <a:xfrm>
            <a:off x="5292437" y="6057888"/>
            <a:ext cx="6096000" cy="923330"/>
          </a:xfrm>
          <a:prstGeom prst="rect">
            <a:avLst/>
          </a:prstGeom>
        </p:spPr>
        <p:txBody>
          <a:bodyPr>
            <a:spAutoFit/>
          </a:bodyPr>
          <a:lstStyle/>
          <a:p>
            <a:r>
              <a:rPr lang="ru-RU" dirty="0" smtClean="0">
                <a:effectLst/>
              </a:rPr>
              <a:t>Мал. 23.3. Толстотний циркуль</a:t>
            </a:r>
            <a:endParaRPr lang="uk-UA" dirty="0" smtClean="0">
              <a:effectLst/>
            </a:endParaRPr>
          </a:p>
          <a:p>
            <a:r>
              <a:rPr lang="uk-UA" dirty="0" smtClean="0">
                <a:effectLst/>
              </a:rPr>
              <a:t/>
            </a:r>
            <a:br>
              <a:rPr lang="uk-UA" dirty="0" smtClean="0">
                <a:effectLst/>
              </a:rPr>
            </a:br>
            <a:endParaRPr lang="uk-UA" dirty="0">
              <a:effectLst/>
            </a:endParaRPr>
          </a:p>
        </p:txBody>
      </p:sp>
    </p:spTree>
    <p:extLst>
      <p:ext uri="{BB962C8B-B14F-4D97-AF65-F5344CB8AC3E}">
        <p14:creationId xmlns:p14="http://schemas.microsoft.com/office/powerpoint/2010/main" val="10121243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09882" y="359145"/>
            <a:ext cx="6014667" cy="6014667"/>
          </a:xfrm>
          <a:prstGeom prst="rect">
            <a:avLst/>
          </a:prstGeom>
        </p:spPr>
      </p:pic>
      <p:sp>
        <p:nvSpPr>
          <p:cNvPr id="3" name="Прямоугольник 2"/>
          <p:cNvSpPr/>
          <p:nvPr/>
        </p:nvSpPr>
        <p:spPr>
          <a:xfrm>
            <a:off x="6424549" y="5773647"/>
            <a:ext cx="5041546" cy="1200329"/>
          </a:xfrm>
          <a:prstGeom prst="rect">
            <a:avLst/>
          </a:prstGeom>
        </p:spPr>
        <p:txBody>
          <a:bodyPr wrap="square">
            <a:spAutoFit/>
          </a:bodyPr>
          <a:lstStyle/>
          <a:p>
            <a:r>
              <a:rPr lang="ru-RU" dirty="0" smtClean="0">
                <a:effectLst/>
              </a:rPr>
              <a:t>Мал. 23.4. Динамометри (а - ручний; б- становий)</a:t>
            </a:r>
            <a:endParaRPr lang="uk-UA" dirty="0" smtClean="0">
              <a:effectLst/>
            </a:endParaRPr>
          </a:p>
          <a:p>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29213645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86386" y="243194"/>
            <a:ext cx="2059772" cy="6353155"/>
          </a:xfrm>
          <a:prstGeom prst="rect">
            <a:avLst/>
          </a:prstGeom>
        </p:spPr>
      </p:pic>
      <p:sp>
        <p:nvSpPr>
          <p:cNvPr id="3" name="Прямоугольник 2"/>
          <p:cNvSpPr/>
          <p:nvPr/>
        </p:nvSpPr>
        <p:spPr>
          <a:xfrm>
            <a:off x="2346158" y="6134684"/>
            <a:ext cx="6096000" cy="923330"/>
          </a:xfrm>
          <a:prstGeom prst="rect">
            <a:avLst/>
          </a:prstGeom>
        </p:spPr>
        <p:txBody>
          <a:bodyPr>
            <a:spAutoFit/>
          </a:bodyPr>
          <a:lstStyle/>
          <a:p>
            <a:r>
              <a:rPr lang="ru-RU" dirty="0" smtClean="0">
                <a:effectLst/>
              </a:rPr>
              <a:t>Мал. 23.5. дерев'яний станковий</a:t>
            </a:r>
            <a:r>
              <a:rPr lang="uk-UA" dirty="0" smtClean="0">
                <a:effectLst/>
              </a:rPr>
              <a:t>зростанням</a:t>
            </a:r>
            <a:r>
              <a:rPr lang="ru-RU" dirty="0" smtClean="0">
                <a:effectLst/>
              </a:rPr>
              <a:t>е</a:t>
            </a:r>
            <a:r>
              <a:rPr lang="uk-UA" dirty="0" smtClean="0">
                <a:effectLst/>
              </a:rPr>
              <a:t>р</a:t>
            </a:r>
            <a:r>
              <a:rPr lang="ru-RU" dirty="0" smtClean="0">
                <a:effectLst/>
              </a:rPr>
              <a:t> </a:t>
            </a:r>
            <a:endParaRPr lang="uk-UA" dirty="0" smtClean="0">
              <a:effectLst/>
            </a:endParaRPr>
          </a:p>
          <a:p>
            <a:r>
              <a:rPr lang="uk-UA" dirty="0" smtClean="0">
                <a:effectLst/>
              </a:rPr>
              <a:t/>
            </a:r>
            <a:br>
              <a:rPr lang="uk-UA" dirty="0" smtClean="0">
                <a:effectLst/>
              </a:rPr>
            </a:br>
            <a:endParaRPr lang="uk-UA" dirty="0">
              <a:effectLst/>
            </a:endParaRPr>
          </a:p>
        </p:txBody>
      </p:sp>
    </p:spTree>
    <p:extLst>
      <p:ext uri="{BB962C8B-B14F-4D97-AF65-F5344CB8AC3E}">
        <p14:creationId xmlns:p14="http://schemas.microsoft.com/office/powerpoint/2010/main" val="8644576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31127" y="2405191"/>
            <a:ext cx="6096000" cy="1077218"/>
          </a:xfrm>
          <a:prstGeom prst="rect">
            <a:avLst/>
          </a:prstGeom>
        </p:spPr>
        <p:txBody>
          <a:bodyPr>
            <a:spAutoFit/>
          </a:bodyPr>
          <a:lstStyle/>
          <a:p>
            <a:pPr algn="ctr"/>
            <a:r>
              <a:rPr lang="ru-RU" sz="2000" b="1" dirty="0"/>
              <a:t>МЕТОДИКА РОЗРАХУНКУ </a:t>
            </a:r>
            <a:r>
              <a:rPr lang="ru-RU" sz="2000" b="1" dirty="0" smtClean="0"/>
              <a:t>ЕНЕРГОВИТРАТ ЛЮДИНИ ТА ЇЇ </a:t>
            </a:r>
            <a:r>
              <a:rPr lang="ru-RU" sz="2000" b="1" dirty="0"/>
              <a:t>ПОТРЕБ У </a:t>
            </a:r>
            <a:r>
              <a:rPr lang="ru-RU" sz="2000" b="1" dirty="0" smtClean="0"/>
              <a:t>ХАРЧОВИХ РЕЧОВИНАХ</a:t>
            </a:r>
            <a:r>
              <a:rPr lang="ru-RU" sz="2400" b="1" dirty="0" smtClean="0"/>
              <a:t>.</a:t>
            </a:r>
            <a:endParaRPr lang="ru-RU" sz="2000" dirty="0"/>
          </a:p>
        </p:txBody>
      </p:sp>
    </p:spTree>
    <p:extLst>
      <p:ext uri="{BB962C8B-B14F-4D97-AF65-F5344CB8AC3E}">
        <p14:creationId xmlns:p14="http://schemas.microsoft.com/office/powerpoint/2010/main" val="40581747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20274"/>
            <a:ext cx="12192000" cy="4801314"/>
          </a:xfrm>
          <a:prstGeom prst="rect">
            <a:avLst/>
          </a:prstGeom>
        </p:spPr>
        <p:txBody>
          <a:bodyPr wrap="square">
            <a:spAutoFit/>
          </a:bodyPr>
          <a:lstStyle/>
          <a:p>
            <a:pPr algn="ctr"/>
            <a:r>
              <a:rPr lang="ru-RU" b="1" dirty="0" smtClean="0">
                <a:effectLst/>
              </a:rPr>
              <a:t>методи визначення </a:t>
            </a:r>
            <a:r>
              <a:rPr lang="ru-RU" b="1" dirty="0" err="1" smtClean="0">
                <a:effectLst/>
              </a:rPr>
              <a:t>енерговитрат</a:t>
            </a:r>
            <a:r>
              <a:rPr lang="ru-RU" b="1" dirty="0" smtClean="0">
                <a:effectLst/>
              </a:rPr>
              <a:t> організму</a:t>
            </a:r>
            <a:endParaRPr lang="uk-UA"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добові </a:t>
            </a:r>
            <a:r>
              <a:rPr lang="ru-RU" dirty="0" err="1" smtClean="0">
                <a:effectLst/>
              </a:rPr>
              <a:t>енерговитрати</a:t>
            </a:r>
            <a:r>
              <a:rPr lang="ru-RU" dirty="0" smtClean="0">
                <a:effectLst/>
              </a:rPr>
              <a:t> організму складаються з:</a:t>
            </a:r>
            <a:endParaRPr lang="uk-UA" dirty="0" smtClean="0">
              <a:effectLst/>
            </a:endParaRPr>
          </a:p>
          <a:p>
            <a:pPr algn="just"/>
            <a:r>
              <a:rPr lang="ru-RU" dirty="0" smtClean="0">
                <a:effectLst/>
              </a:rPr>
              <a:t>- основного обміну, який залежить від віку, статі, зросту, маси тіла, фізіологічної конституції (астенік, </a:t>
            </a:r>
            <a:r>
              <a:rPr lang="ru-RU" dirty="0" err="1" smtClean="0">
                <a:effectLst/>
              </a:rPr>
              <a:t>нормо</a:t>
            </a:r>
            <a:r>
              <a:rPr lang="ru-RU" dirty="0" smtClean="0">
                <a:effectLst/>
              </a:rPr>
              <a:t>-, гіперстенік);</a:t>
            </a:r>
            <a:endParaRPr lang="uk-UA" dirty="0" smtClean="0">
              <a:effectLst/>
            </a:endParaRPr>
          </a:p>
          <a:p>
            <a:pPr algn="just"/>
            <a:r>
              <a:rPr lang="ru-RU" dirty="0" smtClean="0">
                <a:effectLst/>
              </a:rPr>
              <a:t>- витрати енергії на травлення (специфічно-динамічна дія їжі), яка становить приблизно 10% від величини основного обміну;</a:t>
            </a:r>
            <a:endParaRPr lang="uk-UA" dirty="0" smtClean="0">
              <a:effectLst/>
            </a:endParaRPr>
          </a:p>
          <a:p>
            <a:pPr algn="just"/>
            <a:r>
              <a:rPr lang="ru-RU" dirty="0" smtClean="0">
                <a:effectLst/>
              </a:rPr>
              <a:t>- витрати енергії на фізичні і емоційні навантаження протягом доби, тобто на трудову діяльність і відпочинок, відповідно до розпорядку дня індивіда або колективу;</a:t>
            </a:r>
            <a:endParaRPr lang="uk-UA" dirty="0" smtClean="0">
              <a:effectLst/>
            </a:endParaRPr>
          </a:p>
          <a:p>
            <a:pPr algn="just"/>
            <a:r>
              <a:rPr lang="ru-RU" dirty="0" smtClean="0">
                <a:effectLst/>
              </a:rPr>
              <a:t>- </a:t>
            </a:r>
            <a:r>
              <a:rPr lang="ru-RU" dirty="0" err="1" smtClean="0">
                <a:effectLst/>
              </a:rPr>
              <a:t>енерговитрати</a:t>
            </a:r>
            <a:r>
              <a:rPr lang="ru-RU" dirty="0" smtClean="0">
                <a:effectLst/>
              </a:rPr>
              <a:t> залежать також </a:t>
            </a:r>
            <a:r>
              <a:rPr lang="ru-RU" dirty="0" err="1" smtClean="0">
                <a:effectLst/>
              </a:rPr>
              <a:t>від</a:t>
            </a:r>
            <a:r>
              <a:rPr lang="ru-RU" dirty="0" smtClean="0">
                <a:effectLst/>
              </a:rPr>
              <a:t> </a:t>
            </a:r>
            <a:r>
              <a:rPr lang="ru-RU" dirty="0" err="1" smtClean="0">
                <a:effectLst/>
              </a:rPr>
              <a:t>клімато-погодних</a:t>
            </a:r>
            <a:r>
              <a:rPr lang="ru-RU" dirty="0" smtClean="0">
                <a:effectLst/>
              </a:rPr>
              <a:t> умов місцевості, мікроклімату робочого місця, характеру і якості одягу, професійних навичок і вмінь.</a:t>
            </a:r>
            <a:endParaRPr lang="uk-UA" dirty="0" smtClean="0">
              <a:effectLst/>
            </a:endParaRPr>
          </a:p>
          <a:p>
            <a:pPr algn="just"/>
            <a:r>
              <a:rPr lang="ru-RU" dirty="0" smtClean="0">
                <a:effectLst/>
              </a:rPr>
              <a:t>Найбільш точними, проте громіздкими, методами визначення </a:t>
            </a:r>
            <a:r>
              <a:rPr lang="ru-RU" dirty="0" err="1" smtClean="0">
                <a:effectLst/>
              </a:rPr>
              <a:t>енерговитрат</a:t>
            </a:r>
            <a:r>
              <a:rPr lang="ru-RU" dirty="0" smtClean="0">
                <a:effectLst/>
              </a:rPr>
              <a:t> є: </a:t>
            </a:r>
            <a:endParaRPr lang="uk-UA" dirty="0" smtClean="0">
              <a:effectLst/>
            </a:endParaRPr>
          </a:p>
          <a:p>
            <a:pPr algn="just"/>
            <a:r>
              <a:rPr lang="ru-RU" dirty="0" smtClean="0">
                <a:effectLst/>
              </a:rPr>
              <a:t>- метод прямої калориметрії (по виділенню тепла з організму в спеціальній калориметричної камері);</a:t>
            </a:r>
            <a:endParaRPr lang="uk-UA" dirty="0" smtClean="0">
              <a:effectLst/>
            </a:endParaRPr>
          </a:p>
          <a:p>
            <a:pPr algn="just"/>
            <a:r>
              <a:rPr lang="ru-RU" dirty="0" smtClean="0">
                <a:effectLst/>
              </a:rPr>
              <a:t>- метод непрямої калориметрії - по газообміну (кількості вжитого за одиницю часу кисню і виділеного вуглекислого газу), який визначають в спокої і при виконанні тієї чи іншої роботи. Повітря, що видихається для аналізу </a:t>
            </a:r>
            <a:r>
              <a:rPr lang="ru-RU" dirty="0" err="1" smtClean="0">
                <a:effectLst/>
              </a:rPr>
              <a:t>змісту</a:t>
            </a:r>
            <a:r>
              <a:rPr lang="ru-RU" dirty="0" smtClean="0">
                <a:effectLst/>
              </a:rPr>
              <a:t> ро</a:t>
            </a:r>
            <a:r>
              <a:rPr lang="ru-RU" baseline="-25000" dirty="0" smtClean="0">
                <a:effectLst/>
              </a:rPr>
              <a:t>2 </a:t>
            </a:r>
            <a:r>
              <a:rPr lang="ru-RU" dirty="0" smtClean="0">
                <a:effectLst/>
              </a:rPr>
              <a:t>і СО</a:t>
            </a:r>
            <a:r>
              <a:rPr lang="ru-RU" baseline="-25000" dirty="0" smtClean="0">
                <a:effectLst/>
              </a:rPr>
              <a:t>2</a:t>
            </a:r>
            <a:r>
              <a:rPr lang="ru-RU" dirty="0" smtClean="0">
                <a:effectLst/>
              </a:rPr>
              <a:t> накопичують в спеціальних заплічних мішках Дугласа;</a:t>
            </a:r>
            <a:endParaRPr lang="uk-UA" dirty="0">
              <a:effectLst/>
            </a:endParaRPr>
          </a:p>
        </p:txBody>
      </p:sp>
    </p:spTree>
    <p:extLst>
      <p:ext uri="{BB962C8B-B14F-4D97-AF65-F5344CB8AC3E}">
        <p14:creationId xmlns:p14="http://schemas.microsoft.com/office/powerpoint/2010/main" val="11958671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225689"/>
            <a:ext cx="12192000" cy="5355312"/>
          </a:xfrm>
          <a:prstGeom prst="rect">
            <a:avLst/>
          </a:prstGeom>
        </p:spPr>
        <p:txBody>
          <a:bodyPr wrap="square">
            <a:spAutoFit/>
          </a:bodyPr>
          <a:lstStyle/>
          <a:p>
            <a:pPr algn="just"/>
            <a:r>
              <a:rPr lang="ru-RU" dirty="0" smtClean="0">
                <a:effectLst/>
              </a:rPr>
              <a:t>- метод </a:t>
            </a:r>
            <a:r>
              <a:rPr lang="ru-RU" dirty="0" err="1" smtClean="0">
                <a:effectLst/>
              </a:rPr>
              <a:t>пульсометрії</a:t>
            </a:r>
            <a:r>
              <a:rPr lang="ru-RU" dirty="0" smtClean="0">
                <a:effectLst/>
              </a:rPr>
              <a:t>, При якому за допомогою спеціального приладу - </a:t>
            </a:r>
            <a:r>
              <a:rPr lang="ru-RU" dirty="0" err="1" smtClean="0">
                <a:effectLst/>
              </a:rPr>
              <a:t>пульсотахометра</a:t>
            </a:r>
            <a:r>
              <a:rPr lang="ru-RU" dirty="0" smtClean="0">
                <a:effectLst/>
              </a:rPr>
              <a:t> вимірюють частоту і наповнення пульсу при виконанні різних видів робіт та інших навантажень, результати яких в приладі автоматично переводяться в кілоджоулі; </a:t>
            </a:r>
            <a:endParaRPr lang="uk-UA" dirty="0" smtClean="0">
              <a:effectLst/>
            </a:endParaRPr>
          </a:p>
          <a:p>
            <a:pPr algn="just"/>
            <a:r>
              <a:rPr lang="ru-RU" dirty="0" smtClean="0">
                <a:effectLst/>
              </a:rPr>
              <a:t>- метод аліментарної </a:t>
            </a:r>
            <a:r>
              <a:rPr lang="ru-RU" dirty="0" err="1" smtClean="0">
                <a:effectLst/>
              </a:rPr>
              <a:t>енергометрії</a:t>
            </a:r>
            <a:r>
              <a:rPr lang="ru-RU" dirty="0" smtClean="0">
                <a:effectLst/>
              </a:rPr>
              <a:t> - лабораторне визначення калорійності добового раціону з урахуванням незасвоєної частини їжі;</a:t>
            </a:r>
            <a:endParaRPr lang="uk-UA" dirty="0" smtClean="0">
              <a:effectLst/>
            </a:endParaRPr>
          </a:p>
          <a:p>
            <a:pPr algn="just"/>
            <a:r>
              <a:rPr lang="ru-RU" dirty="0" smtClean="0">
                <a:effectLst/>
              </a:rPr>
              <a:t>- розрахункові методи: окремо визначають основний обмін за допомогою спеціальних </a:t>
            </a:r>
            <a:r>
              <a:rPr lang="ru-RU" dirty="0" err="1" smtClean="0">
                <a:effectLst/>
              </a:rPr>
              <a:t>таблиць</a:t>
            </a:r>
            <a:r>
              <a:rPr lang="ru-RU" dirty="0" smtClean="0">
                <a:effectLst/>
              </a:rPr>
              <a:t> </a:t>
            </a:r>
            <a:r>
              <a:rPr lang="ru-RU" dirty="0" err="1" smtClean="0">
                <a:effectLst/>
              </a:rPr>
              <a:t>Гарріса</a:t>
            </a:r>
            <a:r>
              <a:rPr lang="ru-RU" dirty="0" smtClean="0">
                <a:effectLst/>
              </a:rPr>
              <a:t> і Бенедикта на підставі статі і маси тіла (перше число), а також статі, віку і зростання (друге число). Сума цих чисел і складає величину основного обміну. До основного </a:t>
            </a:r>
            <a:r>
              <a:rPr lang="ru-RU" dirty="0" err="1" smtClean="0">
                <a:effectLst/>
              </a:rPr>
              <a:t>обміну</a:t>
            </a:r>
            <a:r>
              <a:rPr lang="ru-RU" dirty="0" smtClean="0">
                <a:effectLst/>
              </a:rPr>
              <a:t> </a:t>
            </a:r>
            <a:r>
              <a:rPr lang="ru-RU" dirty="0" err="1" smtClean="0">
                <a:effectLst/>
              </a:rPr>
              <a:t>додають</a:t>
            </a:r>
            <a:r>
              <a:rPr lang="ru-RU" dirty="0" smtClean="0">
                <a:effectLst/>
              </a:rPr>
              <a:t> </a:t>
            </a:r>
            <a:r>
              <a:rPr lang="ru-RU" dirty="0" err="1" smtClean="0">
                <a:effectLst/>
              </a:rPr>
              <a:t>енерговитрати</a:t>
            </a:r>
            <a:r>
              <a:rPr lang="ru-RU" dirty="0" smtClean="0">
                <a:effectLst/>
              </a:rPr>
              <a:t> на </a:t>
            </a:r>
            <a:r>
              <a:rPr lang="ru-RU" dirty="0" err="1" smtClean="0">
                <a:effectLst/>
              </a:rPr>
              <a:t>специфічно-динамічну</a:t>
            </a:r>
            <a:r>
              <a:rPr lang="ru-RU" dirty="0" smtClean="0">
                <a:effectLst/>
              </a:rPr>
              <a:t> </a:t>
            </a:r>
            <a:r>
              <a:rPr lang="ru-RU" dirty="0" err="1" smtClean="0">
                <a:effectLst/>
              </a:rPr>
              <a:t>дію</a:t>
            </a:r>
            <a:r>
              <a:rPr lang="ru-RU" dirty="0" smtClean="0">
                <a:effectLst/>
              </a:rPr>
              <a:t> їжі, яка </a:t>
            </a:r>
            <a:r>
              <a:rPr lang="ru-RU" dirty="0" err="1" smtClean="0">
                <a:effectLst/>
              </a:rPr>
              <a:t>складає</a:t>
            </a:r>
            <a:r>
              <a:rPr lang="ru-RU" dirty="0" smtClean="0">
                <a:effectLst/>
              </a:rPr>
              <a:t> 10% величини основного обміну, і </a:t>
            </a:r>
            <a:r>
              <a:rPr lang="ru-RU" dirty="0" err="1" smtClean="0">
                <a:effectLst/>
              </a:rPr>
              <a:t>енерговитрати</a:t>
            </a:r>
            <a:r>
              <a:rPr lang="ru-RU" dirty="0" smtClean="0">
                <a:effectLst/>
              </a:rPr>
              <a:t> на всі види навантаження, яку виконує людина протягом активної частини доби (фізичну і розумову працю, відпочинок, прийом їжі тощо). </a:t>
            </a:r>
            <a:r>
              <a:rPr lang="ru-RU" dirty="0" err="1" smtClean="0">
                <a:effectLst/>
              </a:rPr>
              <a:t>Ці</a:t>
            </a:r>
            <a:r>
              <a:rPr lang="ru-RU" dirty="0" smtClean="0">
                <a:effectLst/>
              </a:rPr>
              <a:t> </a:t>
            </a:r>
            <a:r>
              <a:rPr lang="ru-RU" dirty="0" err="1" smtClean="0">
                <a:effectLst/>
              </a:rPr>
              <a:t>енерговитрати</a:t>
            </a:r>
            <a:r>
              <a:rPr lang="ru-RU" dirty="0" smtClean="0">
                <a:effectLst/>
              </a:rPr>
              <a:t> розраховують на підставі добового хронометражу (кількості годин або хвилин, витрачених людиною протягом доби на кожен вид навантаження) за допомогою спеціальних таблиць, в яких вказана енергія (в калоріях), що витрачається на різноманітні види навантаження за 1 годину.</a:t>
            </a:r>
            <a:endParaRPr lang="uk-UA" dirty="0" smtClean="0">
              <a:effectLst/>
            </a:endParaRPr>
          </a:p>
          <a:p>
            <a:pPr algn="just"/>
            <a:r>
              <a:rPr lang="ru-RU" dirty="0" smtClean="0">
                <a:effectLst/>
              </a:rPr>
              <a:t>Останнім часом (в 1986 р) фахівцями Всесвітньої організації охорони здоров'я (ВООЗ) розроблена нова методика визначення </a:t>
            </a:r>
            <a:r>
              <a:rPr lang="ru-RU" dirty="0" err="1" smtClean="0">
                <a:effectLst/>
              </a:rPr>
              <a:t>енерговитрат</a:t>
            </a:r>
            <a:r>
              <a:rPr lang="ru-RU" dirty="0" smtClean="0">
                <a:effectLst/>
              </a:rPr>
              <a:t>, Відповідно до якої основний обмін (ОО) і специфічно-динамічна дія їжі розраховують за спеціальними рівняннями з урахуванням віку, статі, зросту і маси тіла (додаток 2), а </a:t>
            </a:r>
            <a:r>
              <a:rPr lang="ru-RU" dirty="0" err="1" smtClean="0">
                <a:effectLst/>
              </a:rPr>
              <a:t>енерговитрати</a:t>
            </a:r>
            <a:r>
              <a:rPr lang="ru-RU" dirty="0" smtClean="0">
                <a:effectLst/>
              </a:rPr>
              <a:t> - множенням ОО на коефіцієнт фізичної активності (КФА), значення якого розроблені для різних видів діяльності (додаток 3).</a:t>
            </a:r>
            <a:endParaRPr lang="uk-UA" dirty="0">
              <a:effectLst/>
            </a:endParaRPr>
          </a:p>
        </p:txBody>
      </p:sp>
    </p:spTree>
    <p:extLst>
      <p:ext uri="{BB962C8B-B14F-4D97-AF65-F5344CB8AC3E}">
        <p14:creationId xmlns:p14="http://schemas.microsoft.com/office/powerpoint/2010/main" val="14424250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236839"/>
            <a:ext cx="12191999" cy="2862322"/>
          </a:xfrm>
          <a:prstGeom prst="rect">
            <a:avLst/>
          </a:prstGeom>
        </p:spPr>
        <p:txBody>
          <a:bodyPr wrap="square">
            <a:spAutoFit/>
          </a:bodyPr>
          <a:lstStyle/>
          <a:p>
            <a:pPr algn="just"/>
            <a:r>
              <a:rPr lang="ru-RU" dirty="0" smtClean="0">
                <a:effectLst/>
              </a:rPr>
              <a:t>Розроблено також усереднені значення ГО з урахуванням статі, віку, маси тіла і специфічно-динамічної дії їжі (додаток 4) і КФА відповідно до професійної приналежністю індивіда (додаток 5).</a:t>
            </a:r>
            <a:endParaRPr lang="uk-UA" dirty="0" smtClean="0">
              <a:effectLst/>
            </a:endParaRPr>
          </a:p>
          <a:p>
            <a:pPr algn="just"/>
            <a:r>
              <a:rPr lang="ru-RU" dirty="0" smtClean="0">
                <a:effectLst/>
              </a:rPr>
              <a:t>Наприклад, для чоловіка, слюсаря по спеціальності, віком 35 років, зростом 175 см, масою тіла 70 кг основний обмін складе:</a:t>
            </a:r>
            <a:endParaRPr lang="uk-UA" dirty="0" smtClean="0">
              <a:effectLst/>
            </a:endParaRPr>
          </a:p>
          <a:p>
            <a:pPr algn="ctr"/>
            <a:r>
              <a:rPr lang="ru-RU" dirty="0" smtClean="0">
                <a:effectLst/>
              </a:rPr>
              <a:t>ГО = 11,3 х 70 кг + 16 х 1,75 м + 901 = 1720 ккал.</a:t>
            </a:r>
          </a:p>
          <a:p>
            <a:pPr algn="just"/>
            <a:r>
              <a:rPr lang="ru-RU" dirty="0" smtClean="0">
                <a:effectLst/>
              </a:rPr>
              <a:t>Для розрахунку </a:t>
            </a:r>
            <a:r>
              <a:rPr lang="ru-RU" dirty="0" err="1" smtClean="0">
                <a:effectLst/>
              </a:rPr>
              <a:t>добових</a:t>
            </a:r>
            <a:r>
              <a:rPr lang="ru-RU" dirty="0" smtClean="0">
                <a:effectLst/>
              </a:rPr>
              <a:t> </a:t>
            </a:r>
            <a:r>
              <a:rPr lang="ru-RU" dirty="0" err="1" smtClean="0">
                <a:effectLst/>
              </a:rPr>
              <a:t>енерговитрат</a:t>
            </a:r>
            <a:r>
              <a:rPr lang="ru-RU" dirty="0" smtClean="0">
                <a:effectLst/>
              </a:rPr>
              <a:t> </a:t>
            </a:r>
            <a:r>
              <a:rPr lang="ru-RU" dirty="0" err="1" smtClean="0">
                <a:effectLst/>
              </a:rPr>
              <a:t>спочатку</a:t>
            </a:r>
            <a:r>
              <a:rPr lang="ru-RU" dirty="0" smtClean="0">
                <a:effectLst/>
              </a:rPr>
              <a:t> розраховують відносний основний обмін (ОО) за 1 годину: ТОВ = ОО: 24 години, який в нашому прикладі складе: ТОВ = 1720 24 = 71,7 ккал. Далі визначають хронометраж (витрати часу) на кожен вид діяльності за добу, в таблиці додатка 3 знаходять відповідні КФА і </a:t>
            </a:r>
            <a:r>
              <a:rPr lang="ru-RU" dirty="0" err="1" smtClean="0">
                <a:effectLst/>
              </a:rPr>
              <a:t>розраховують</a:t>
            </a:r>
            <a:r>
              <a:rPr lang="ru-RU" dirty="0" smtClean="0">
                <a:effectLst/>
              </a:rPr>
              <a:t> </a:t>
            </a:r>
            <a:r>
              <a:rPr lang="ru-RU" dirty="0" err="1" smtClean="0">
                <a:effectLst/>
              </a:rPr>
              <a:t>енерговитрати</a:t>
            </a:r>
            <a:r>
              <a:rPr lang="ru-RU" dirty="0" smtClean="0">
                <a:effectLst/>
              </a:rPr>
              <a:t> шляхом множення ТОВ на тривалість виду діяльності і КФА. Для </a:t>
            </a:r>
            <a:r>
              <a:rPr lang="ru-RU" dirty="0" err="1" smtClean="0">
                <a:effectLst/>
              </a:rPr>
              <a:t>розрахунку</a:t>
            </a:r>
            <a:r>
              <a:rPr lang="ru-RU" dirty="0" smtClean="0">
                <a:effectLst/>
              </a:rPr>
              <a:t> </a:t>
            </a:r>
            <a:r>
              <a:rPr lang="ru-RU" dirty="0" err="1" smtClean="0">
                <a:effectLst/>
              </a:rPr>
              <a:t>енерговитрат</a:t>
            </a:r>
            <a:r>
              <a:rPr lang="ru-RU" dirty="0" smtClean="0">
                <a:effectLst/>
              </a:rPr>
              <a:t> отримані результати заносять в таблицю:</a:t>
            </a:r>
            <a:endParaRPr lang="uk-UA" dirty="0">
              <a:effectLst/>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431206219"/>
              </p:ext>
            </p:extLst>
          </p:nvPr>
        </p:nvGraphicFramePr>
        <p:xfrm>
          <a:off x="3009898" y="3558954"/>
          <a:ext cx="6172200" cy="1230630"/>
        </p:xfrm>
        <a:graphic>
          <a:graphicData uri="http://schemas.openxmlformats.org/drawingml/2006/table">
            <a:tbl>
              <a:tblPr/>
              <a:tblGrid>
                <a:gridCol w="1576316">
                  <a:extLst>
                    <a:ext uri="{9D8B030D-6E8A-4147-A177-3AD203B41FA5}">
                      <a16:colId xmlns="" xmlns:a16="http://schemas.microsoft.com/office/drawing/2014/main" val="569214504"/>
                    </a:ext>
                  </a:extLst>
                </a:gridCol>
                <a:gridCol w="511791">
                  <a:extLst>
                    <a:ext uri="{9D8B030D-6E8A-4147-A177-3AD203B41FA5}">
                      <a16:colId xmlns="" xmlns:a16="http://schemas.microsoft.com/office/drawing/2014/main" val="29332683"/>
                    </a:ext>
                  </a:extLst>
                </a:gridCol>
                <a:gridCol w="4084093">
                  <a:extLst>
                    <a:ext uri="{9D8B030D-6E8A-4147-A177-3AD203B41FA5}">
                      <a16:colId xmlns="" xmlns:a16="http://schemas.microsoft.com/office/drawing/2014/main" val="2586128791"/>
                    </a:ext>
                  </a:extLst>
                </a:gridCol>
              </a:tblGrid>
              <a:tr h="0">
                <a:tc>
                  <a:txBody>
                    <a:bodyPr/>
                    <a:lstStyle/>
                    <a:p>
                      <a:pPr algn="ctr" rtl="0"/>
                      <a:r>
                        <a:rPr lang="ru-RU">
                          <a:effectLst/>
                        </a:rPr>
                        <a:t>Вид діяльності</a:t>
                      </a:r>
                    </a:p>
                  </a:txBody>
                  <a:tcPr marL="66675" marR="66675" marT="66675" marB="66675" anchor="ctr">
                    <a:lnL>
                      <a:noFill/>
                    </a:lnL>
                    <a:lnR>
                      <a:noFill/>
                    </a:lnR>
                    <a:lnT>
                      <a:noFill/>
                    </a:lnT>
                    <a:lnB>
                      <a:noFill/>
                    </a:lnB>
                  </a:tcPr>
                </a:tc>
                <a:tc>
                  <a:txBody>
                    <a:bodyPr/>
                    <a:lstStyle/>
                    <a:p>
                      <a:pPr algn="ctr" rtl="0"/>
                      <a:r>
                        <a:rPr lang="ru-RU">
                          <a:effectLst/>
                        </a:rPr>
                        <a:t>КФА</a:t>
                      </a:r>
                    </a:p>
                  </a:txBody>
                  <a:tcPr marL="66675" marR="66675" marT="66675" marB="66675" anchor="ctr">
                    <a:lnL>
                      <a:noFill/>
                    </a:lnL>
                    <a:lnR>
                      <a:noFill/>
                    </a:lnR>
                    <a:lnT>
                      <a:noFill/>
                    </a:lnT>
                    <a:lnB>
                      <a:noFill/>
                    </a:lnB>
                  </a:tcPr>
                </a:tc>
                <a:tc>
                  <a:txBody>
                    <a:bodyPr/>
                    <a:lstStyle/>
                    <a:p>
                      <a:pPr algn="just" rtl="0"/>
                      <a:r>
                        <a:rPr lang="ru-RU" dirty="0" err="1">
                          <a:effectLst/>
                        </a:rPr>
                        <a:t>енерговитрати</a:t>
                      </a:r>
                      <a:r>
                        <a:rPr lang="ru-RU" dirty="0">
                          <a:effectLst/>
                        </a:rPr>
                        <a:t> на кожен вид діяльності: </a:t>
                      </a:r>
                    </a:p>
                    <a:p>
                      <a:pPr algn="just" rtl="0"/>
                      <a:r>
                        <a:rPr lang="ru-RU" dirty="0">
                          <a:effectLst/>
                        </a:rPr>
                        <a:t>ТОВ </a:t>
                      </a:r>
                      <a:r>
                        <a:rPr lang="ru-RU" dirty="0">
                          <a:effectLst/>
                          <a:latin typeface="Symbol, serif"/>
                        </a:rPr>
                        <a:t></a:t>
                      </a:r>
                      <a:r>
                        <a:rPr lang="ru-RU" dirty="0">
                          <a:effectLst/>
                        </a:rPr>
                        <a:t> тривалість виду діяльності </a:t>
                      </a:r>
                      <a:r>
                        <a:rPr lang="ru-RU" dirty="0">
                          <a:effectLst/>
                          <a:latin typeface="Symbol, serif"/>
                        </a:rPr>
                        <a:t></a:t>
                      </a:r>
                      <a:r>
                        <a:rPr lang="ru-RU" dirty="0">
                          <a:effectLst/>
                        </a:rPr>
                        <a:t> КФА</a:t>
                      </a:r>
                    </a:p>
                  </a:txBody>
                  <a:tcPr marL="66675" marR="66675" marT="66675" marB="66675">
                    <a:lnL>
                      <a:noFill/>
                    </a:lnL>
                    <a:lnR>
                      <a:noFill/>
                    </a:lnR>
                    <a:lnT>
                      <a:noFill/>
                    </a:lnT>
                    <a:lnB>
                      <a:noFill/>
                    </a:lnB>
                  </a:tcPr>
                </a:tc>
                <a:extLst>
                  <a:ext uri="{0D108BD9-81ED-4DB2-BD59-A6C34878D82A}">
                    <a16:rowId xmlns="" xmlns:a16="http://schemas.microsoft.com/office/drawing/2014/main" val="1088295996"/>
                  </a:ext>
                </a:extLst>
              </a:tr>
            </a:tbl>
          </a:graphicData>
        </a:graphic>
      </p:graphicFrame>
      <p:sp>
        <p:nvSpPr>
          <p:cNvPr id="4" name="Прямоугольник 3"/>
          <p:cNvSpPr/>
          <p:nvPr/>
        </p:nvSpPr>
        <p:spPr>
          <a:xfrm>
            <a:off x="4" y="4955839"/>
            <a:ext cx="12191996" cy="2308324"/>
          </a:xfrm>
          <a:prstGeom prst="rect">
            <a:avLst/>
          </a:prstGeom>
        </p:spPr>
        <p:txBody>
          <a:bodyPr wrap="square">
            <a:spAutoFit/>
          </a:bodyPr>
          <a:lstStyle/>
          <a:p>
            <a:pPr algn="just"/>
            <a:r>
              <a:rPr lang="ru-RU" dirty="0" smtClean="0">
                <a:effectLst/>
              </a:rPr>
              <a:t>Сума основного обміну зі специфічно-динамічною дією їжі та </a:t>
            </a:r>
            <a:r>
              <a:rPr lang="ru-RU" dirty="0" err="1" smtClean="0">
                <a:effectLst/>
              </a:rPr>
              <a:t>енерговитрат</a:t>
            </a:r>
            <a:r>
              <a:rPr lang="ru-RU" dirty="0" smtClean="0">
                <a:effectLst/>
              </a:rPr>
              <a:t> на всі види діяльності складе добові </a:t>
            </a:r>
            <a:r>
              <a:rPr lang="ru-RU" dirty="0" err="1" smtClean="0">
                <a:effectLst/>
              </a:rPr>
              <a:t>енерговитрати</a:t>
            </a:r>
            <a:r>
              <a:rPr lang="ru-RU" dirty="0" smtClean="0">
                <a:effectLst/>
              </a:rPr>
              <a:t>.</a:t>
            </a:r>
            <a:endParaRPr lang="uk-UA" dirty="0" smtClean="0">
              <a:effectLst/>
            </a:endParaRPr>
          </a:p>
          <a:p>
            <a:pPr algn="just"/>
            <a:r>
              <a:rPr lang="ru-RU" dirty="0" smtClean="0">
                <a:effectLst/>
              </a:rPr>
              <a:t>Для обчислення орієнтовних добових </a:t>
            </a:r>
            <a:r>
              <a:rPr lang="ru-RU" dirty="0" err="1" smtClean="0">
                <a:effectLst/>
              </a:rPr>
              <a:t>енерговитрат</a:t>
            </a:r>
            <a:r>
              <a:rPr lang="ru-RU" dirty="0" smtClean="0">
                <a:effectLst/>
              </a:rPr>
              <a:t> потрібен усереднений основний обмін (з урахуванням статі, віку, маси тіла, див. додаток 4) помножити на КФА відповідної професії (додаток 5).</a:t>
            </a:r>
            <a:endParaRPr lang="uk-UA" dirty="0" smtClean="0">
              <a:effectLst/>
            </a:endParaRPr>
          </a:p>
          <a:p>
            <a:pPr algn="just"/>
            <a:r>
              <a:rPr lang="ru-RU" dirty="0" smtClean="0">
                <a:effectLst/>
              </a:rPr>
              <a:t>У нашому випадку це складе 1650 х 1,9 = 3135 ккал.</a:t>
            </a:r>
          </a:p>
          <a:p>
            <a:pPr algn="ctr"/>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521578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97562"/>
            <a:ext cx="12192000" cy="3031599"/>
          </a:xfrm>
          <a:prstGeom prst="rect">
            <a:avLst/>
          </a:prstGeom>
        </p:spPr>
        <p:txBody>
          <a:bodyPr wrap="square">
            <a:spAutoFit/>
          </a:bodyPr>
          <a:lstStyle/>
          <a:p>
            <a:pPr algn="ctr"/>
            <a:r>
              <a:rPr lang="ru-RU" b="1" dirty="0" smtClean="0">
                <a:effectLst/>
              </a:rPr>
              <a:t>Розрахунок потреб в харчових речовинах </a:t>
            </a:r>
            <a:r>
              <a:rPr lang="ru-RU" dirty="0" smtClean="0">
                <a:effectLst/>
              </a:rPr>
              <a:t/>
            </a:r>
            <a:br>
              <a:rPr lang="ru-RU" dirty="0" smtClean="0">
                <a:effectLst/>
              </a:rPr>
            </a:br>
            <a:endParaRPr lang="ru-RU" dirty="0" smtClean="0">
              <a:effectLst/>
            </a:endParaRPr>
          </a:p>
          <a:p>
            <a:pPr algn="just"/>
            <a:r>
              <a:rPr lang="ru-RU" dirty="0" smtClean="0">
                <a:effectLst/>
              </a:rPr>
              <a:t>В основу цих розрахунків покладені </a:t>
            </a:r>
            <a:r>
              <a:rPr lang="ru-RU" dirty="0" err="1" smtClean="0">
                <a:effectLst/>
              </a:rPr>
              <a:t>добові</a:t>
            </a:r>
            <a:r>
              <a:rPr lang="ru-RU" dirty="0" smtClean="0">
                <a:effectLst/>
              </a:rPr>
              <a:t> </a:t>
            </a:r>
            <a:r>
              <a:rPr lang="ru-RU" dirty="0" err="1" smtClean="0">
                <a:effectLst/>
              </a:rPr>
              <a:t>енерговитрати</a:t>
            </a:r>
            <a:r>
              <a:rPr lang="ru-RU" dirty="0" smtClean="0">
                <a:effectLst/>
              </a:rPr>
              <a:t> </a:t>
            </a:r>
            <a:r>
              <a:rPr lang="ru-RU" dirty="0" err="1" smtClean="0">
                <a:effectLst/>
              </a:rPr>
              <a:t>індивіда</a:t>
            </a:r>
            <a:r>
              <a:rPr lang="ru-RU" dirty="0" smtClean="0">
                <a:effectLst/>
              </a:rPr>
              <a:t> або однорідного за режимом дня і харчування колективу, які повинні компенсуватися за рахунок 11-13, в середньому 12% білків по їх калорійності, з них 55% - тваринного походження; 25% - за рахунок жирів, з них не менше 30% рослинних; 62-64%, в середньому 63% вуглеводів, серед яких не більше 18-20% - моно- і дисахариди</a:t>
            </a:r>
            <a:r>
              <a:rPr lang="ru-RU" u="sng" baseline="30000" dirty="0" smtClean="0">
                <a:solidFill>
                  <a:srgbClr val="000080"/>
                </a:solidFill>
                <a:effectLst/>
                <a:hlinkClick r:id="rId2" action="ppaction://hlinkfile"/>
              </a:rPr>
              <a:t>*</a:t>
            </a:r>
            <a:r>
              <a:rPr lang="ru-RU" dirty="0" smtClean="0">
                <a:effectLst/>
              </a:rPr>
              <a:t>.</a:t>
            </a:r>
          </a:p>
          <a:p>
            <a:pPr algn="just"/>
            <a:r>
              <a:rPr lang="ru-RU" dirty="0" smtClean="0">
                <a:effectLst/>
              </a:rPr>
              <a:t>У наведеному вище прикладі для слюсаря при його </a:t>
            </a:r>
            <a:r>
              <a:rPr lang="ru-RU" dirty="0" err="1" smtClean="0">
                <a:effectLst/>
              </a:rPr>
              <a:t>енерговитрати</a:t>
            </a:r>
            <a:r>
              <a:rPr lang="ru-RU" dirty="0" smtClean="0">
                <a:effectLst/>
              </a:rPr>
              <a:t> калорійність раціону має становити:</a:t>
            </a:r>
          </a:p>
          <a:p>
            <a:pPr algn="just"/>
            <a:r>
              <a:rPr lang="ru-RU" dirty="0" smtClean="0">
                <a:effectLst/>
              </a:rPr>
              <a:t>- за рахунок білків: 3135 - 100%</a:t>
            </a:r>
          </a:p>
          <a:p>
            <a:pPr algn="just"/>
            <a:r>
              <a:rPr lang="ru-RU" dirty="0" smtClean="0">
                <a:effectLst/>
              </a:rPr>
              <a:t>х </a:t>
            </a:r>
            <a:r>
              <a:rPr lang="ru-RU" dirty="0" smtClean="0">
                <a:effectLst/>
                <a:latin typeface="Symbol, serif"/>
              </a:rPr>
              <a:t></a:t>
            </a:r>
            <a:r>
              <a:rPr lang="ru-RU" dirty="0" smtClean="0">
                <a:effectLst/>
              </a:rPr>
              <a:t> 12% </a:t>
            </a:r>
          </a:p>
          <a:p>
            <a:r>
              <a:rPr lang="ru-RU" sz="1000" u="sng" dirty="0" smtClean="0">
                <a:solidFill>
                  <a:srgbClr val="000080"/>
                </a:solidFill>
                <a:effectLst/>
                <a:hlinkClick r:id="rId3" action="ppaction://hlinkfile"/>
              </a:rPr>
              <a:t>*</a:t>
            </a:r>
            <a:r>
              <a:rPr lang="ru-RU" sz="1000" dirty="0" smtClean="0">
                <a:effectLst/>
              </a:rPr>
              <a:t> </a:t>
            </a:r>
            <a:r>
              <a:rPr lang="ru-RU" sz="1100" dirty="0" smtClean="0">
                <a:effectLst/>
              </a:rPr>
              <a:t>Примітка. За </a:t>
            </a:r>
            <a:r>
              <a:rPr lang="ru-RU" sz="1100" dirty="0" err="1" smtClean="0">
                <a:effectLst/>
              </a:rPr>
              <a:t>класичними</a:t>
            </a:r>
            <a:r>
              <a:rPr lang="ru-RU" sz="1100" dirty="0" smtClean="0">
                <a:effectLst/>
              </a:rPr>
              <a:t> </a:t>
            </a:r>
            <a:r>
              <a:rPr lang="ru-RU" sz="1100" dirty="0" err="1" smtClean="0">
                <a:effectLst/>
              </a:rPr>
              <a:t>рекомендаціями</a:t>
            </a:r>
            <a:r>
              <a:rPr lang="ru-RU" sz="1100" dirty="0" smtClean="0">
                <a:effectLst/>
              </a:rPr>
              <a:t> </a:t>
            </a:r>
            <a:r>
              <a:rPr lang="ru-RU" sz="1100" dirty="0" err="1" smtClean="0">
                <a:effectLst/>
              </a:rPr>
              <a:t>Фойта</a:t>
            </a:r>
            <a:r>
              <a:rPr lang="ru-RU" sz="1100" dirty="0" smtClean="0">
                <a:effectLst/>
              </a:rPr>
              <a:t> і </a:t>
            </a:r>
            <a:r>
              <a:rPr lang="ru-RU" sz="1100" dirty="0" err="1" smtClean="0">
                <a:effectLst/>
              </a:rPr>
              <a:t>Рубнера</a:t>
            </a:r>
            <a:r>
              <a:rPr lang="ru-RU" sz="1100" dirty="0" smtClean="0">
                <a:effectLst/>
              </a:rPr>
              <a:t> білків в раціоні повинно бути 18%.</a:t>
            </a:r>
            <a:endParaRPr lang="ru-RU" sz="1100" dirty="0">
              <a:effectLst/>
            </a:endParaRPr>
          </a:p>
        </p:txBody>
      </p:sp>
      <p:sp>
        <p:nvSpPr>
          <p:cNvPr id="3" name="Прямоугольник 2"/>
          <p:cNvSpPr/>
          <p:nvPr/>
        </p:nvSpPr>
        <p:spPr>
          <a:xfrm>
            <a:off x="4048607" y="3931695"/>
            <a:ext cx="3738524" cy="400110"/>
          </a:xfrm>
          <a:prstGeom prst="rect">
            <a:avLst/>
          </a:prstGeom>
        </p:spPr>
        <p:txBody>
          <a:bodyPr wrap="none">
            <a:spAutoFit/>
          </a:bodyPr>
          <a:lstStyle/>
          <a:p>
            <a:pPr algn="ctr"/>
            <a:r>
              <a:rPr lang="ru-RU" sz="2000" dirty="0" smtClean="0">
                <a:effectLst/>
              </a:rPr>
              <a:t>х = = 376,2 ккал</a:t>
            </a:r>
            <a:endParaRPr lang="uk-UA" sz="2000" dirty="0">
              <a:effectLst/>
            </a:endParaRPr>
          </a:p>
        </p:txBody>
      </p:sp>
      <p:pic>
        <p:nvPicPr>
          <p:cNvPr id="4" name="Рисунок 3"/>
          <p:cNvPicPr>
            <a:picLocks noChangeAspect="1"/>
          </p:cNvPicPr>
          <p:nvPr/>
        </p:nvPicPr>
        <p:blipFill>
          <a:blip r:embed="rId4"/>
          <a:stretch>
            <a:fillRect/>
          </a:stretch>
        </p:blipFill>
        <p:spPr>
          <a:xfrm>
            <a:off x="3331321" y="3648164"/>
            <a:ext cx="1434571" cy="967171"/>
          </a:xfrm>
          <a:prstGeom prst="rect">
            <a:avLst/>
          </a:prstGeom>
          <a:solidFill>
            <a:schemeClr val="tx1">
              <a:alpha val="75000"/>
            </a:schemeClr>
          </a:solidFill>
        </p:spPr>
      </p:pic>
      <p:sp>
        <p:nvSpPr>
          <p:cNvPr id="5" name="Прямоугольник 4"/>
          <p:cNvSpPr/>
          <p:nvPr/>
        </p:nvSpPr>
        <p:spPr>
          <a:xfrm>
            <a:off x="-1" y="5290894"/>
            <a:ext cx="6096000" cy="646331"/>
          </a:xfrm>
          <a:prstGeom prst="rect">
            <a:avLst/>
          </a:prstGeom>
        </p:spPr>
        <p:txBody>
          <a:bodyPr>
            <a:spAutoFit/>
          </a:bodyPr>
          <a:lstStyle/>
          <a:p>
            <a:pPr algn="just">
              <a:buFont typeface="Arial" panose="020B0604020202020204" pitchFamily="34" charset="0"/>
              <a:buChar char="•"/>
            </a:pPr>
            <a:r>
              <a:rPr lang="ru-RU" dirty="0" smtClean="0">
                <a:effectLst/>
              </a:rPr>
              <a:t>за рахунок жирів (25%) - 783,8 ккал;</a:t>
            </a:r>
          </a:p>
          <a:p>
            <a:pPr algn="just">
              <a:buFont typeface="Arial" panose="020B0604020202020204" pitchFamily="34" charset="0"/>
              <a:buChar char="•"/>
            </a:pPr>
            <a:r>
              <a:rPr lang="ru-RU" dirty="0" smtClean="0">
                <a:effectLst/>
              </a:rPr>
              <a:t>за рахунок вуглеводів (63%) - 1975,0 ккал.</a:t>
            </a:r>
            <a:endParaRPr lang="ru-RU" dirty="0">
              <a:effectLst/>
            </a:endParaRPr>
          </a:p>
        </p:txBody>
      </p:sp>
    </p:spTree>
    <p:extLst>
      <p:ext uri="{BB962C8B-B14F-4D97-AF65-F5344CB8AC3E}">
        <p14:creationId xmlns:p14="http://schemas.microsoft.com/office/powerpoint/2010/main" val="7246138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47886"/>
            <a:ext cx="12192000" cy="646331"/>
          </a:xfrm>
          <a:prstGeom prst="rect">
            <a:avLst/>
          </a:prstGeom>
        </p:spPr>
        <p:txBody>
          <a:bodyPr wrap="square">
            <a:spAutoFit/>
          </a:bodyPr>
          <a:lstStyle/>
          <a:p>
            <a:pPr algn="just"/>
            <a:r>
              <a:rPr lang="ru-RU" dirty="0" smtClean="0">
                <a:effectLst/>
              </a:rPr>
              <a:t>Масу цих нутрієнтів розраховують діленням їх калорійності на калорические коефіцієнти. У нашому прикладі це складе:</a:t>
            </a:r>
            <a:endParaRPr lang="uk-UA" dirty="0">
              <a:effectLst/>
            </a:endParaRPr>
          </a:p>
        </p:txBody>
      </p:sp>
      <p:sp>
        <p:nvSpPr>
          <p:cNvPr id="3" name="Прямоугольник 2"/>
          <p:cNvSpPr/>
          <p:nvPr/>
        </p:nvSpPr>
        <p:spPr>
          <a:xfrm>
            <a:off x="0" y="894217"/>
            <a:ext cx="12192000" cy="4247317"/>
          </a:xfrm>
          <a:prstGeom prst="rect">
            <a:avLst/>
          </a:prstGeom>
        </p:spPr>
        <p:txBody>
          <a:bodyPr wrap="square">
            <a:spAutoFit/>
          </a:bodyPr>
          <a:lstStyle/>
          <a:p>
            <a:r>
              <a:rPr lang="ru-RU" dirty="0" smtClean="0">
                <a:effectLst/>
              </a:rPr>
              <a:t/>
            </a:r>
            <a:br>
              <a:rPr lang="ru-RU" dirty="0" smtClean="0">
                <a:effectLst/>
              </a:rPr>
            </a:br>
            <a:endParaRPr lang="ru-RU" dirty="0" smtClean="0">
              <a:effectLst/>
            </a:endParaRPr>
          </a:p>
          <a:p>
            <a:pPr algn="just">
              <a:buFont typeface="Arial" panose="020B0604020202020204" pitchFamily="34" charset="0"/>
              <a:buChar char="•"/>
            </a:pPr>
            <a:r>
              <a:rPr lang="ru-RU" dirty="0" smtClean="0">
                <a:effectLst/>
              </a:rPr>
              <a:t>маса білків = = 91,76 г;</a:t>
            </a:r>
          </a:p>
          <a:p>
            <a:pPr algn="just">
              <a:buFont typeface="Arial" panose="020B0604020202020204" pitchFamily="34" charset="0"/>
              <a:buChar char="•"/>
            </a:pPr>
            <a:endParaRPr lang="ru-RU" dirty="0"/>
          </a:p>
          <a:p>
            <a:pPr algn="just">
              <a:buFont typeface="Arial" panose="020B0604020202020204" pitchFamily="34" charset="0"/>
              <a:buChar char="•"/>
            </a:pPr>
            <a:endParaRPr lang="uk-UA" dirty="0" smtClean="0">
              <a:effectLst/>
            </a:endParaRPr>
          </a:p>
          <a:p>
            <a:pPr algn="just">
              <a:buFont typeface="Arial" panose="020B0604020202020204" pitchFamily="34" charset="0"/>
              <a:buChar char="•"/>
            </a:pPr>
            <a:r>
              <a:rPr lang="ru-RU" dirty="0" smtClean="0">
                <a:effectLst/>
              </a:rPr>
              <a:t>жирів = = 84,28 г; </a:t>
            </a:r>
          </a:p>
          <a:p>
            <a:pPr algn="just">
              <a:buFont typeface="Arial" panose="020B0604020202020204" pitchFamily="34" charset="0"/>
              <a:buChar char="•"/>
            </a:pPr>
            <a:endParaRPr lang="uk-UA" dirty="0" smtClean="0">
              <a:effectLst/>
            </a:endParaRPr>
          </a:p>
          <a:p>
            <a:pPr algn="just">
              <a:buFont typeface="Arial" panose="020B0604020202020204" pitchFamily="34" charset="0"/>
              <a:buChar char="•"/>
            </a:pPr>
            <a:endParaRPr lang="uk-UA" dirty="0" smtClean="0">
              <a:effectLst/>
            </a:endParaRPr>
          </a:p>
          <a:p>
            <a:pPr algn="just">
              <a:buFont typeface="Arial" panose="020B0604020202020204" pitchFamily="34" charset="0"/>
              <a:buChar char="•"/>
            </a:pPr>
            <a:r>
              <a:rPr lang="ru-RU" dirty="0" smtClean="0">
                <a:effectLst/>
              </a:rPr>
              <a:t>вуглеводів = = 481,7 г; </a:t>
            </a:r>
          </a:p>
          <a:p>
            <a:pPr algn="just">
              <a:buFont typeface="Arial" panose="020B0604020202020204" pitchFamily="34" charset="0"/>
              <a:buChar char="•"/>
            </a:pPr>
            <a:endParaRPr lang="uk-UA" dirty="0" smtClean="0">
              <a:effectLst/>
            </a:endParaRPr>
          </a:p>
          <a:p>
            <a:pPr algn="just">
              <a:buFont typeface="Arial" panose="020B0604020202020204" pitchFamily="34" charset="0"/>
              <a:buChar char="•"/>
            </a:pPr>
            <a:endParaRPr lang="uk-UA" dirty="0" smtClean="0">
              <a:effectLst/>
            </a:endParaRPr>
          </a:p>
          <a:p>
            <a:pPr algn="just">
              <a:buFont typeface="Arial" panose="020B0604020202020204" pitchFamily="34" charset="0"/>
              <a:buChar char="•"/>
            </a:pPr>
            <a:r>
              <a:rPr lang="ru-RU" dirty="0" smtClean="0">
                <a:effectLst/>
              </a:rPr>
              <a:t>тваринних білків = = 50,47 г;</a:t>
            </a:r>
          </a:p>
          <a:p>
            <a:pPr algn="just">
              <a:buFont typeface="Arial" panose="020B0604020202020204" pitchFamily="34" charset="0"/>
              <a:buChar char="•"/>
            </a:pPr>
            <a:endParaRPr lang="ru-RU" dirty="0"/>
          </a:p>
          <a:p>
            <a:pPr algn="just">
              <a:buFont typeface="Arial" panose="020B0604020202020204" pitchFamily="34" charset="0"/>
              <a:buChar char="•"/>
            </a:pPr>
            <a:endParaRPr lang="uk-UA" dirty="0" smtClean="0">
              <a:effectLst/>
            </a:endParaRPr>
          </a:p>
          <a:p>
            <a:pPr algn="just">
              <a:buFont typeface="Arial" panose="020B0604020202020204" pitchFamily="34" charset="0"/>
              <a:buChar char="•"/>
            </a:pPr>
            <a:r>
              <a:rPr lang="ru-RU" dirty="0" smtClean="0">
                <a:effectLst/>
              </a:rPr>
              <a:t>рослинних жирів = = 25,28 м </a:t>
            </a:r>
            <a:endParaRPr lang="uk-UA" dirty="0">
              <a:effectLst/>
            </a:endParaRPr>
          </a:p>
        </p:txBody>
      </p:sp>
      <p:pic>
        <p:nvPicPr>
          <p:cNvPr id="4" name="Рисунок 3"/>
          <p:cNvPicPr>
            <a:picLocks noChangeAspect="1"/>
          </p:cNvPicPr>
          <p:nvPr/>
        </p:nvPicPr>
        <p:blipFill>
          <a:blip r:embed="rId2"/>
          <a:stretch>
            <a:fillRect/>
          </a:stretch>
        </p:blipFill>
        <p:spPr>
          <a:xfrm>
            <a:off x="2990408" y="1227370"/>
            <a:ext cx="914460" cy="943048"/>
          </a:xfrm>
          <a:prstGeom prst="rect">
            <a:avLst/>
          </a:prstGeom>
        </p:spPr>
      </p:pic>
      <p:pic>
        <p:nvPicPr>
          <p:cNvPr id="5" name="Рисунок 4"/>
          <p:cNvPicPr>
            <a:picLocks noChangeAspect="1"/>
          </p:cNvPicPr>
          <p:nvPr/>
        </p:nvPicPr>
        <p:blipFill>
          <a:blip r:embed="rId3"/>
          <a:stretch>
            <a:fillRect/>
          </a:stretch>
        </p:blipFill>
        <p:spPr>
          <a:xfrm>
            <a:off x="3115070" y="2209170"/>
            <a:ext cx="910665" cy="968660"/>
          </a:xfrm>
          <a:prstGeom prst="rect">
            <a:avLst/>
          </a:prstGeom>
        </p:spPr>
      </p:pic>
      <p:pic>
        <p:nvPicPr>
          <p:cNvPr id="7" name="Рисунок 6"/>
          <p:cNvPicPr>
            <a:picLocks noChangeAspect="1"/>
          </p:cNvPicPr>
          <p:nvPr/>
        </p:nvPicPr>
        <p:blipFill>
          <a:blip r:embed="rId4"/>
          <a:stretch>
            <a:fillRect/>
          </a:stretch>
        </p:blipFill>
        <p:spPr>
          <a:xfrm>
            <a:off x="4025735" y="2812058"/>
            <a:ext cx="995237" cy="887310"/>
          </a:xfrm>
          <a:prstGeom prst="rect">
            <a:avLst/>
          </a:prstGeom>
        </p:spPr>
      </p:pic>
      <p:pic>
        <p:nvPicPr>
          <p:cNvPr id="8" name="Рисунок 7"/>
          <p:cNvPicPr>
            <a:picLocks noChangeAspect="1"/>
          </p:cNvPicPr>
          <p:nvPr/>
        </p:nvPicPr>
        <p:blipFill>
          <a:blip r:embed="rId5"/>
          <a:stretch>
            <a:fillRect/>
          </a:stretch>
        </p:blipFill>
        <p:spPr>
          <a:xfrm>
            <a:off x="4025735" y="3649635"/>
            <a:ext cx="1304315" cy="843148"/>
          </a:xfrm>
          <a:prstGeom prst="rect">
            <a:avLst/>
          </a:prstGeom>
        </p:spPr>
      </p:pic>
      <p:pic>
        <p:nvPicPr>
          <p:cNvPr id="9" name="Рисунок 8"/>
          <p:cNvPicPr>
            <a:picLocks noChangeAspect="1"/>
          </p:cNvPicPr>
          <p:nvPr/>
        </p:nvPicPr>
        <p:blipFill>
          <a:blip r:embed="rId6"/>
          <a:stretch>
            <a:fillRect/>
          </a:stretch>
        </p:blipFill>
        <p:spPr>
          <a:xfrm>
            <a:off x="4089757" y="4562329"/>
            <a:ext cx="1270661" cy="804517"/>
          </a:xfrm>
          <a:prstGeom prst="rect">
            <a:avLst/>
          </a:prstGeom>
        </p:spPr>
      </p:pic>
    </p:spTree>
    <p:extLst>
      <p:ext uri="{BB962C8B-B14F-4D97-AF65-F5344CB8AC3E}">
        <p14:creationId xmlns:p14="http://schemas.microsoft.com/office/powerpoint/2010/main" val="33077717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301751"/>
            <a:ext cx="12192000" cy="3693319"/>
          </a:xfrm>
          <a:prstGeom prst="rect">
            <a:avLst/>
          </a:prstGeom>
        </p:spPr>
        <p:txBody>
          <a:bodyPr wrap="square">
            <a:spAutoFit/>
          </a:bodyPr>
          <a:lstStyle/>
          <a:p>
            <a:pPr algn="just"/>
            <a:r>
              <a:rPr lang="ru-RU" dirty="0" smtClean="0">
                <a:effectLst/>
              </a:rPr>
              <a:t>Потреби в вітамінах визначають також по </a:t>
            </a:r>
            <a:r>
              <a:rPr lang="ru-RU" dirty="0" err="1" smtClean="0">
                <a:effectLst/>
              </a:rPr>
              <a:t>енерготратам</a:t>
            </a:r>
            <a:r>
              <a:rPr lang="ru-RU" dirty="0" smtClean="0">
                <a:effectLst/>
              </a:rPr>
              <a:t>, Враховуючи, що на кожні 1000 ккал повинно надходити: аскорбінової кислоти - 25 мг, тіаміну - 0,6 мг, рибофлавіну - 0,7 мг, піридоксину - 0,7 мг, нікотинової кислоти - 6,6 мг. </a:t>
            </a:r>
            <a:r>
              <a:rPr lang="ru-RU" dirty="0" err="1" smtClean="0">
                <a:effectLst/>
              </a:rPr>
              <a:t>ретинолу</a:t>
            </a:r>
            <a:r>
              <a:rPr lang="ru-RU" dirty="0" smtClean="0">
                <a:effectLst/>
              </a:rPr>
              <a:t> - 1 мг на добу (з урахуванням </a:t>
            </a:r>
            <a:r>
              <a:rPr lang="ru-RU" dirty="0" err="1" smtClean="0">
                <a:effectLst/>
              </a:rPr>
              <a:t>ретінолового</a:t>
            </a:r>
            <a:r>
              <a:rPr lang="ru-RU" dirty="0" smtClean="0">
                <a:effectLst/>
              </a:rPr>
              <a:t> еквівалента </a:t>
            </a:r>
            <a:r>
              <a:rPr lang="ru-RU" dirty="0" smtClean="0">
                <a:effectLst/>
                <a:latin typeface="Symbol, serif"/>
              </a:rPr>
              <a:t></a:t>
            </a:r>
            <a:r>
              <a:rPr lang="ru-RU" dirty="0" smtClean="0">
                <a:effectLst/>
              </a:rPr>
              <a:t>каротину, який дорівнює 2), токоферолу - 15 мг /</a:t>
            </a:r>
            <a:r>
              <a:rPr lang="ru-RU" dirty="0" err="1" smtClean="0">
                <a:effectLst/>
              </a:rPr>
              <a:t>сут</a:t>
            </a:r>
            <a:r>
              <a:rPr lang="ru-RU" dirty="0" smtClean="0">
                <a:effectLst/>
              </a:rPr>
              <a:t>.</a:t>
            </a:r>
            <a:endParaRPr lang="uk-UA" dirty="0" smtClean="0">
              <a:effectLst/>
            </a:endParaRPr>
          </a:p>
          <a:p>
            <a:pPr algn="just"/>
            <a:r>
              <a:rPr lang="ru-RU" dirty="0" smtClean="0">
                <a:effectLst/>
              </a:rPr>
              <a:t>Потреби в мінеральних речовинах складають: калій - 4000 мг /</a:t>
            </a:r>
            <a:r>
              <a:rPr lang="ru-RU" dirty="0" err="1" smtClean="0">
                <a:effectLst/>
              </a:rPr>
              <a:t>сут</a:t>
            </a:r>
            <a:r>
              <a:rPr lang="ru-RU" dirty="0" smtClean="0">
                <a:effectLst/>
              </a:rPr>
              <a:t>., Кальцій - 1000-1200 мг /</a:t>
            </a:r>
            <a:r>
              <a:rPr lang="ru-RU" dirty="0" err="1" smtClean="0">
                <a:effectLst/>
              </a:rPr>
              <a:t>сут</a:t>
            </a:r>
            <a:r>
              <a:rPr lang="ru-RU" dirty="0" smtClean="0">
                <a:effectLst/>
              </a:rPr>
              <a:t>. (З них 400-500 мг /</a:t>
            </a:r>
            <a:r>
              <a:rPr lang="ru-RU" dirty="0" err="1" smtClean="0">
                <a:effectLst/>
              </a:rPr>
              <a:t>сут</a:t>
            </a:r>
            <a:r>
              <a:rPr lang="ru-RU" dirty="0" smtClean="0">
                <a:effectLst/>
              </a:rPr>
              <a:t>. за рахунок молочних продуктів), фосфор - 1200 мг /</a:t>
            </a:r>
            <a:r>
              <a:rPr lang="ru-RU" dirty="0" err="1" smtClean="0">
                <a:effectLst/>
              </a:rPr>
              <a:t>сут</a:t>
            </a:r>
            <a:r>
              <a:rPr lang="ru-RU" dirty="0" smtClean="0">
                <a:effectLst/>
              </a:rPr>
              <a:t>., Залізо - 10-18 мг /</a:t>
            </a:r>
            <a:r>
              <a:rPr lang="ru-RU" dirty="0" err="1" smtClean="0">
                <a:effectLst/>
              </a:rPr>
              <a:t>сут</a:t>
            </a:r>
            <a:r>
              <a:rPr lang="ru-RU" dirty="0" smtClean="0">
                <a:effectLst/>
              </a:rPr>
              <a:t>., З них 1,0-1,5 мг за рахунок </a:t>
            </a:r>
            <a:r>
              <a:rPr lang="ru-RU" dirty="0" err="1" smtClean="0">
                <a:effectLst/>
              </a:rPr>
              <a:t>гемового</a:t>
            </a:r>
            <a:r>
              <a:rPr lang="ru-RU" dirty="0" smtClean="0">
                <a:effectLst/>
              </a:rPr>
              <a:t> заліза (м'ясні продукти).</a:t>
            </a:r>
            <a:endParaRPr lang="uk-UA" dirty="0" smtClean="0">
              <a:effectLst/>
            </a:endParaRPr>
          </a:p>
          <a:p>
            <a:pPr algn="just"/>
            <a:r>
              <a:rPr lang="ru-RU" dirty="0" smtClean="0">
                <a:effectLst/>
              </a:rPr>
              <a:t>Співвідношення Б: Ж: У повинне бути 1: 1: 4 по їх масі. </a:t>
            </a:r>
            <a:endParaRPr lang="uk-UA" dirty="0" smtClean="0">
              <a:effectLst/>
            </a:endParaRPr>
          </a:p>
          <a:p>
            <a:pPr algn="just"/>
            <a:r>
              <a:rPr lang="ru-RU" dirty="0" smtClean="0">
                <a:effectLst/>
              </a:rPr>
              <a:t>співвідношення </a:t>
            </a:r>
            <a:r>
              <a:rPr lang="ru-RU" dirty="0" err="1" smtClean="0">
                <a:effectLst/>
              </a:rPr>
              <a:t>Са: Р</a:t>
            </a:r>
            <a:r>
              <a:rPr lang="ru-RU" dirty="0" smtClean="0">
                <a:effectLst/>
              </a:rPr>
              <a:t> - 1: 1,5.</a:t>
            </a:r>
          </a:p>
          <a:p>
            <a:pPr algn="just"/>
            <a:r>
              <a:rPr lang="ru-RU" dirty="0" smtClean="0">
                <a:effectLst/>
              </a:rPr>
              <a:t>Потреба в основних харчових речовинах і калорійність раціону в залежності від </a:t>
            </a:r>
            <a:r>
              <a:rPr lang="ru-RU" dirty="0" err="1" smtClean="0">
                <a:effectLst/>
              </a:rPr>
              <a:t>енерговитрат</a:t>
            </a:r>
            <a:r>
              <a:rPr lang="ru-RU" dirty="0" smtClean="0">
                <a:effectLst/>
              </a:rPr>
              <a:t> може бути визначена також за </a:t>
            </a:r>
            <a:r>
              <a:rPr lang="ru-RU" dirty="0" err="1" smtClean="0">
                <a:effectLst/>
              </a:rPr>
              <a:t>допомогою</a:t>
            </a:r>
            <a:r>
              <a:rPr lang="ru-RU" dirty="0" smtClean="0">
                <a:effectLst/>
              </a:rPr>
              <a:t> </a:t>
            </a:r>
            <a:r>
              <a:rPr lang="ru-RU" dirty="0" err="1" smtClean="0">
                <a:effectLst/>
              </a:rPr>
              <a:t>спеціальної</a:t>
            </a:r>
            <a:r>
              <a:rPr lang="ru-RU" dirty="0" smtClean="0">
                <a:effectLst/>
              </a:rPr>
              <a:t> </a:t>
            </a:r>
            <a:r>
              <a:rPr lang="ru-RU" dirty="0" err="1" smtClean="0">
                <a:effectLst/>
              </a:rPr>
              <a:t>номографії</a:t>
            </a:r>
            <a:r>
              <a:rPr lang="ru-RU" dirty="0" smtClean="0">
                <a:effectLst/>
              </a:rPr>
              <a:t> (Рис. 25.1.)</a:t>
            </a:r>
            <a:endParaRPr lang="uk-UA" dirty="0" smtClean="0">
              <a:effectLst/>
            </a:endParaRPr>
          </a:p>
          <a:p>
            <a:pPr algn="just"/>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7931580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58336" y="89065"/>
            <a:ext cx="6495606" cy="6606197"/>
          </a:xfrm>
          <a:prstGeom prst="rect">
            <a:avLst/>
          </a:prstGeom>
        </p:spPr>
      </p:pic>
      <p:sp>
        <p:nvSpPr>
          <p:cNvPr id="3" name="Прямоугольник 2"/>
          <p:cNvSpPr/>
          <p:nvPr/>
        </p:nvSpPr>
        <p:spPr>
          <a:xfrm>
            <a:off x="7053942" y="5771932"/>
            <a:ext cx="5138058" cy="923330"/>
          </a:xfrm>
          <a:prstGeom prst="rect">
            <a:avLst/>
          </a:prstGeom>
        </p:spPr>
        <p:txBody>
          <a:bodyPr wrap="square">
            <a:spAutoFit/>
          </a:bodyPr>
          <a:lstStyle/>
          <a:p>
            <a:r>
              <a:rPr lang="ru-RU" dirty="0" smtClean="0">
                <a:effectLst/>
              </a:rPr>
              <a:t>Мал. 25.1. </a:t>
            </a:r>
            <a:r>
              <a:rPr lang="ru-RU" dirty="0" err="1" smtClean="0">
                <a:effectLst/>
              </a:rPr>
              <a:t>номографія</a:t>
            </a:r>
            <a:r>
              <a:rPr lang="ru-RU" dirty="0" smtClean="0">
                <a:effectLst/>
              </a:rPr>
              <a:t> для визначення потреб організму в основних харчових речовинах і енергії</a:t>
            </a:r>
            <a:endParaRPr lang="ru-RU" dirty="0">
              <a:effectLst/>
            </a:endParaRPr>
          </a:p>
        </p:txBody>
      </p:sp>
    </p:spTree>
    <p:extLst>
      <p:ext uri="{BB962C8B-B14F-4D97-AF65-F5344CB8AC3E}">
        <p14:creationId xmlns:p14="http://schemas.microsoft.com/office/powerpoint/2010/main" val="8773807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413896158"/>
              </p:ext>
            </p:extLst>
          </p:nvPr>
        </p:nvGraphicFramePr>
        <p:xfrm>
          <a:off x="3626366" y="789483"/>
          <a:ext cx="4864491" cy="5063490"/>
        </p:xfrm>
        <a:graphic>
          <a:graphicData uri="http://schemas.openxmlformats.org/drawingml/2006/table">
            <a:tbl>
              <a:tblPr/>
              <a:tblGrid>
                <a:gridCol w="2350351">
                  <a:extLst>
                    <a:ext uri="{9D8B030D-6E8A-4147-A177-3AD203B41FA5}">
                      <a16:colId xmlns="" xmlns:a16="http://schemas.microsoft.com/office/drawing/2014/main" val="969609866"/>
                    </a:ext>
                  </a:extLst>
                </a:gridCol>
                <a:gridCol w="2514140">
                  <a:extLst>
                    <a:ext uri="{9D8B030D-6E8A-4147-A177-3AD203B41FA5}">
                      <a16:colId xmlns="" xmlns:a16="http://schemas.microsoft.com/office/drawing/2014/main" val="823031481"/>
                    </a:ext>
                  </a:extLst>
                </a:gridCol>
              </a:tblGrid>
              <a:tr h="0">
                <a:tc>
                  <a:txBody>
                    <a:bodyPr/>
                    <a:lstStyle/>
                    <a:p>
                      <a:pPr algn="ctr" rtl="0"/>
                      <a:r>
                        <a:rPr lang="ru-RU">
                          <a:effectLst/>
                        </a:rPr>
                        <a:t>Віковий діапазон (роки)</a:t>
                      </a:r>
                    </a:p>
                  </a:txBody>
                  <a:tcPr marL="66675" marR="66675" marT="66675" marB="66675">
                    <a:lnL>
                      <a:noFill/>
                    </a:lnL>
                    <a:lnR>
                      <a:noFill/>
                    </a:lnR>
                    <a:lnT>
                      <a:noFill/>
                    </a:lnT>
                    <a:lnB>
                      <a:noFill/>
                    </a:lnB>
                  </a:tcPr>
                </a:tc>
                <a:tc>
                  <a:txBody>
                    <a:bodyPr/>
                    <a:lstStyle/>
                    <a:p>
                      <a:pPr algn="ctr" rtl="0"/>
                      <a:r>
                        <a:rPr lang="ru-RU" dirty="0">
                          <a:effectLst/>
                        </a:rPr>
                        <a:t>Основний обмін (ОО), ккал</a:t>
                      </a:r>
                    </a:p>
                  </a:txBody>
                  <a:tcPr marL="66675" marR="66675" marT="66675" marB="66675">
                    <a:lnL>
                      <a:noFill/>
                    </a:lnL>
                    <a:lnR>
                      <a:noFill/>
                    </a:lnR>
                    <a:lnT>
                      <a:noFill/>
                    </a:lnT>
                    <a:lnB>
                      <a:noFill/>
                    </a:lnB>
                  </a:tcPr>
                </a:tc>
                <a:extLst>
                  <a:ext uri="{0D108BD9-81ED-4DB2-BD59-A6C34878D82A}">
                    <a16:rowId xmlns="" xmlns:a16="http://schemas.microsoft.com/office/drawing/2014/main" val="980588324"/>
                  </a:ext>
                </a:extLst>
              </a:tr>
              <a:tr h="0">
                <a:tc>
                  <a:txBody>
                    <a:bodyPr/>
                    <a:lstStyle/>
                    <a:p>
                      <a:pPr rtl="0"/>
                      <a:r>
                        <a:rPr lang="ru-RU">
                          <a:effectLst/>
                        </a:rPr>
                        <a:t>10 - 18</a:t>
                      </a:r>
                    </a:p>
                    <a:p>
                      <a:pPr algn="just" rtl="0"/>
                      <a:r>
                        <a:rPr lang="ru-RU">
                          <a:effectLst/>
                        </a:rPr>
                        <a:t>Чоловіки 18 - 30</a:t>
                      </a:r>
                    </a:p>
                    <a:p>
                      <a:pPr algn="just" rtl="0"/>
                      <a:r>
                        <a:rPr lang="ru-RU">
                          <a:effectLst/>
                        </a:rPr>
                        <a:t>30 - 60</a:t>
                      </a:r>
                    </a:p>
                    <a:p>
                      <a:pPr algn="just" rtl="0"/>
                      <a:r>
                        <a:rPr lang="ru-RU">
                          <a:effectLst/>
                        </a:rPr>
                        <a:t>більше 60</a:t>
                      </a:r>
                    </a:p>
                  </a:txBody>
                  <a:tcPr marL="66675" marR="66675" marT="66675" marB="66675">
                    <a:lnL>
                      <a:noFill/>
                    </a:lnL>
                    <a:lnR>
                      <a:noFill/>
                    </a:lnR>
                    <a:lnT>
                      <a:noFill/>
                    </a:lnT>
                    <a:lnB>
                      <a:noFill/>
                    </a:lnB>
                  </a:tcPr>
                </a:tc>
                <a:tc>
                  <a:txBody>
                    <a:bodyPr/>
                    <a:lstStyle/>
                    <a:p>
                      <a:pPr algn="ctr" rtl="0"/>
                      <a:r>
                        <a:rPr lang="ru-RU">
                          <a:effectLst/>
                        </a:rPr>
                        <a:t>16,6 х МТ + 77 х Р + 572</a:t>
                      </a:r>
                    </a:p>
                    <a:p>
                      <a:pPr algn="ctr" rtl="0"/>
                      <a:r>
                        <a:rPr lang="ru-RU">
                          <a:effectLst/>
                        </a:rPr>
                        <a:t>15,4 х МТ - 27 х Р + 717</a:t>
                      </a:r>
                    </a:p>
                    <a:p>
                      <a:pPr algn="ctr" rtl="0"/>
                      <a:r>
                        <a:rPr lang="ru-RU">
                          <a:effectLst/>
                        </a:rPr>
                        <a:t>11,3 х МТ + 16 х Р + 901</a:t>
                      </a:r>
                    </a:p>
                    <a:p>
                      <a:pPr algn="ctr" rtl="0"/>
                      <a:r>
                        <a:rPr lang="ru-RU">
                          <a:effectLst/>
                        </a:rPr>
                        <a:t>8,8 х МТ + 1128 х Р - тисячі сімдесят один</a:t>
                      </a:r>
                    </a:p>
                  </a:txBody>
                  <a:tcPr marL="66675" marR="66675" marT="66675" marB="66675">
                    <a:lnL>
                      <a:noFill/>
                    </a:lnL>
                    <a:lnR>
                      <a:noFill/>
                    </a:lnR>
                    <a:lnT>
                      <a:noFill/>
                    </a:lnT>
                    <a:lnB>
                      <a:noFill/>
                    </a:lnB>
                  </a:tcPr>
                </a:tc>
                <a:extLst>
                  <a:ext uri="{0D108BD9-81ED-4DB2-BD59-A6C34878D82A}">
                    <a16:rowId xmlns="" xmlns:a16="http://schemas.microsoft.com/office/drawing/2014/main" val="2108066934"/>
                  </a:ext>
                </a:extLst>
              </a:tr>
              <a:tr h="0">
                <a:tc>
                  <a:txBody>
                    <a:bodyPr/>
                    <a:lstStyle/>
                    <a:p>
                      <a:pPr rtl="0"/>
                      <a:r>
                        <a:rPr lang="ru-RU">
                          <a:effectLst/>
                        </a:rPr>
                        <a:t>10 - 18</a:t>
                      </a:r>
                    </a:p>
                    <a:p>
                      <a:pPr algn="just" rtl="0"/>
                      <a:r>
                        <a:rPr lang="ru-RU">
                          <a:effectLst/>
                        </a:rPr>
                        <a:t>Жінки 18 - 30</a:t>
                      </a:r>
                    </a:p>
                    <a:p>
                      <a:pPr algn="just" rtl="0"/>
                      <a:r>
                        <a:rPr lang="ru-RU">
                          <a:effectLst/>
                        </a:rPr>
                        <a:t>30 - 60</a:t>
                      </a:r>
                    </a:p>
                    <a:p>
                      <a:pPr algn="just" rtl="0"/>
                      <a:r>
                        <a:rPr lang="ru-RU">
                          <a:effectLst/>
                        </a:rPr>
                        <a:t>більше 60</a:t>
                      </a:r>
                    </a:p>
                  </a:txBody>
                  <a:tcPr marL="66675" marR="66675" marT="66675" marB="66675">
                    <a:lnL>
                      <a:noFill/>
                    </a:lnL>
                    <a:lnR>
                      <a:noFill/>
                    </a:lnR>
                    <a:lnT>
                      <a:noFill/>
                    </a:lnT>
                    <a:lnB>
                      <a:noFill/>
                    </a:lnB>
                  </a:tcPr>
                </a:tc>
                <a:tc>
                  <a:txBody>
                    <a:bodyPr/>
                    <a:lstStyle/>
                    <a:p>
                      <a:pPr algn="ctr" rtl="0"/>
                      <a:r>
                        <a:rPr lang="ru-RU" dirty="0">
                          <a:effectLst/>
                        </a:rPr>
                        <a:t>7,4 х МТ + 482 х Р + 217</a:t>
                      </a:r>
                    </a:p>
                    <a:p>
                      <a:pPr algn="ctr" rtl="0"/>
                      <a:r>
                        <a:rPr lang="ru-RU" dirty="0">
                          <a:effectLst/>
                        </a:rPr>
                        <a:t>13,3 х МТ + 334 х Р + 35</a:t>
                      </a:r>
                    </a:p>
                    <a:p>
                      <a:pPr algn="ctr" rtl="0"/>
                      <a:r>
                        <a:rPr lang="ru-RU" dirty="0">
                          <a:effectLst/>
                        </a:rPr>
                        <a:t>8,7 х МТ - 25 х Р + 865</a:t>
                      </a:r>
                    </a:p>
                    <a:p>
                      <a:pPr algn="ctr" rtl="0"/>
                      <a:r>
                        <a:rPr lang="ru-RU" dirty="0">
                          <a:effectLst/>
                        </a:rPr>
                        <a:t>9,2 х МТ + 637 х Р - 302</a:t>
                      </a:r>
                    </a:p>
                  </a:txBody>
                  <a:tcPr marL="66675" marR="66675" marT="66675" marB="66675">
                    <a:lnL>
                      <a:noFill/>
                    </a:lnL>
                    <a:lnR>
                      <a:noFill/>
                    </a:lnR>
                    <a:lnT>
                      <a:noFill/>
                    </a:lnT>
                    <a:lnB>
                      <a:noFill/>
                    </a:lnB>
                  </a:tcPr>
                </a:tc>
                <a:extLst>
                  <a:ext uri="{0D108BD9-81ED-4DB2-BD59-A6C34878D82A}">
                    <a16:rowId xmlns="" xmlns:a16="http://schemas.microsoft.com/office/drawing/2014/main" val="1546717904"/>
                  </a:ext>
                </a:extLst>
              </a:tr>
            </a:tbl>
          </a:graphicData>
        </a:graphic>
      </p:graphicFrame>
      <p:sp>
        <p:nvSpPr>
          <p:cNvPr id="3" name="Rectangle 1"/>
          <p:cNvSpPr>
            <a:spLocks noChangeArrowheads="1"/>
          </p:cNvSpPr>
          <p:nvPr/>
        </p:nvSpPr>
        <p:spPr bwMode="auto">
          <a:xfrm>
            <a:off x="2355707" y="96986"/>
            <a:ext cx="739315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panose="020B0604020202020204" pitchFamily="34" charset="0"/>
              </a:rPr>
              <a:t>Рівняння для розрахунку основного обміну</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panose="020B0604020202020204" pitchFamily="34" charset="0"/>
              </a:rPr>
              <a:t>(На підставі маси тіла і росту)</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sp>
        <p:nvSpPr>
          <p:cNvPr id="4" name="Прямоугольник 3"/>
          <p:cNvSpPr/>
          <p:nvPr/>
        </p:nvSpPr>
        <p:spPr>
          <a:xfrm>
            <a:off x="0" y="6176138"/>
            <a:ext cx="5130140" cy="400110"/>
          </a:xfrm>
          <a:prstGeom prst="rect">
            <a:avLst/>
          </a:prstGeom>
        </p:spPr>
        <p:txBody>
          <a:bodyPr wrap="square">
            <a:spAutoFit/>
          </a:bodyPr>
          <a:lstStyle/>
          <a:p>
            <a:pPr algn="just"/>
            <a:r>
              <a:rPr lang="ru-RU" sz="2000" dirty="0" smtClean="0">
                <a:effectLst/>
              </a:rPr>
              <a:t>де МТ - маса тіла, кг; Р - зростання, м</a:t>
            </a:r>
            <a:endParaRPr lang="uk-UA" sz="2000" dirty="0">
              <a:effectLst/>
            </a:endParaRPr>
          </a:p>
        </p:txBody>
      </p:sp>
    </p:spTree>
    <p:extLst>
      <p:ext uri="{BB962C8B-B14F-4D97-AF65-F5344CB8AC3E}">
        <p14:creationId xmlns:p14="http://schemas.microsoft.com/office/powerpoint/2010/main" val="2272195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822677290"/>
              </p:ext>
            </p:extLst>
          </p:nvPr>
        </p:nvGraphicFramePr>
        <p:xfrm>
          <a:off x="1763738" y="705569"/>
          <a:ext cx="8564778" cy="5796172"/>
        </p:xfrm>
        <a:graphic>
          <a:graphicData uri="http://schemas.openxmlformats.org/drawingml/2006/table">
            <a:tbl>
              <a:tblPr/>
              <a:tblGrid>
                <a:gridCol w="542392">
                  <a:extLst>
                    <a:ext uri="{9D8B030D-6E8A-4147-A177-3AD203B41FA5}">
                      <a16:colId xmlns="" xmlns:a16="http://schemas.microsoft.com/office/drawing/2014/main" val="643263663"/>
                    </a:ext>
                  </a:extLst>
                </a:gridCol>
                <a:gridCol w="2775043">
                  <a:extLst>
                    <a:ext uri="{9D8B030D-6E8A-4147-A177-3AD203B41FA5}">
                      <a16:colId xmlns="" xmlns:a16="http://schemas.microsoft.com/office/drawing/2014/main" val="1158993642"/>
                    </a:ext>
                  </a:extLst>
                </a:gridCol>
                <a:gridCol w="1160464">
                  <a:extLst>
                    <a:ext uri="{9D8B030D-6E8A-4147-A177-3AD203B41FA5}">
                      <a16:colId xmlns="" xmlns:a16="http://schemas.microsoft.com/office/drawing/2014/main" val="3516818591"/>
                    </a:ext>
                  </a:extLst>
                </a:gridCol>
                <a:gridCol w="4086879">
                  <a:extLst>
                    <a:ext uri="{9D8B030D-6E8A-4147-A177-3AD203B41FA5}">
                      <a16:colId xmlns="" xmlns:a16="http://schemas.microsoft.com/office/drawing/2014/main" val="227268728"/>
                    </a:ext>
                  </a:extLst>
                </a:gridCol>
              </a:tblGrid>
              <a:tr h="244552">
                <a:tc gridSpan="2">
                  <a:txBody>
                    <a:bodyPr/>
                    <a:lstStyle/>
                    <a:p>
                      <a:pPr algn="l" rtl="0"/>
                      <a:r>
                        <a:rPr lang="ru-RU" sz="1100">
                          <a:effectLst/>
                        </a:rPr>
                        <a:t>Групи фізичної активності</a:t>
                      </a:r>
                    </a:p>
                  </a:txBody>
                  <a:tcPr marL="5748" marR="5748" marT="5748" marB="5748" anchor="ctr">
                    <a:lnL>
                      <a:noFill/>
                    </a:lnL>
                    <a:lnR>
                      <a:noFill/>
                    </a:lnR>
                    <a:lnT>
                      <a:noFill/>
                    </a:lnT>
                    <a:lnB>
                      <a:noFill/>
                    </a:lnB>
                  </a:tcPr>
                </a:tc>
                <a:tc hMerge="1">
                  <a:txBody>
                    <a:bodyPr/>
                    <a:lstStyle/>
                    <a:p>
                      <a:endParaRPr lang="ru-RU"/>
                    </a:p>
                  </a:txBody>
                  <a:tcPr/>
                </a:tc>
                <a:tc>
                  <a:txBody>
                    <a:bodyPr/>
                    <a:lstStyle/>
                    <a:p>
                      <a:pPr algn="ctr" rtl="0"/>
                      <a:r>
                        <a:rPr lang="ru-RU" sz="1100">
                          <a:effectLst/>
                        </a:rPr>
                        <a:t>КФА</a:t>
                      </a:r>
                    </a:p>
                  </a:txBody>
                  <a:tcPr marL="5748" marR="5748" marT="5748" marB="5748" anchor="ctr">
                    <a:lnL>
                      <a:noFill/>
                    </a:lnL>
                    <a:lnR>
                      <a:noFill/>
                    </a:lnR>
                    <a:lnT>
                      <a:noFill/>
                    </a:lnT>
                    <a:lnB>
                      <a:noFill/>
                    </a:lnB>
                  </a:tcPr>
                </a:tc>
                <a:tc>
                  <a:txBody>
                    <a:bodyPr/>
                    <a:lstStyle/>
                    <a:p>
                      <a:pPr algn="ctr" rtl="0"/>
                      <a:r>
                        <a:rPr lang="ru-RU" sz="1100">
                          <a:effectLst/>
                        </a:rPr>
                        <a:t>Орієнтовний перелік спеціальностей</a:t>
                      </a:r>
                    </a:p>
                  </a:txBody>
                  <a:tcPr marL="5748" marR="5748" marT="5748" marB="5748" anchor="ctr">
                    <a:lnL>
                      <a:noFill/>
                    </a:lnL>
                    <a:lnR>
                      <a:noFill/>
                    </a:lnR>
                    <a:lnT>
                      <a:noFill/>
                    </a:lnT>
                    <a:lnB>
                      <a:noFill/>
                    </a:lnB>
                  </a:tcPr>
                </a:tc>
                <a:extLst>
                  <a:ext uri="{0D108BD9-81ED-4DB2-BD59-A6C34878D82A}">
                    <a16:rowId xmlns="" xmlns:a16="http://schemas.microsoft.com/office/drawing/2014/main" val="2175206006"/>
                  </a:ext>
                </a:extLst>
              </a:tr>
              <a:tr h="1044899">
                <a:tc>
                  <a:txBody>
                    <a:bodyPr/>
                    <a:lstStyle/>
                    <a:p>
                      <a:pPr algn="ctr" rtl="0"/>
                      <a:r>
                        <a:rPr lang="en-US" sz="1100">
                          <a:effectLst/>
                        </a:rPr>
                        <a:t>I</a:t>
                      </a:r>
                    </a:p>
                  </a:txBody>
                  <a:tcPr marL="5748" marR="5748" marT="5748" marB="5748">
                    <a:lnL>
                      <a:noFill/>
                    </a:lnL>
                    <a:lnR>
                      <a:noFill/>
                    </a:lnR>
                    <a:lnT>
                      <a:noFill/>
                    </a:lnT>
                    <a:lnB>
                      <a:noFill/>
                    </a:lnB>
                  </a:tcPr>
                </a:tc>
                <a:tc>
                  <a:txBody>
                    <a:bodyPr/>
                    <a:lstStyle/>
                    <a:p>
                      <a:pPr algn="l" rtl="0"/>
                      <a:r>
                        <a:rPr lang="ru-RU" sz="1100" dirty="0">
                          <a:effectLst/>
                        </a:rPr>
                        <a:t>працівники переважно розумової праці, дуже легка фізична активність, </a:t>
                      </a:r>
                      <a:r>
                        <a:rPr lang="ru-RU" sz="1100" dirty="0" err="1">
                          <a:effectLst/>
                        </a:rPr>
                        <a:t>енерговитрати</a:t>
                      </a:r>
                      <a:r>
                        <a:rPr lang="ru-RU" sz="1100" dirty="0">
                          <a:effectLst/>
                        </a:rPr>
                        <a:t> 1800-2450 ккал</a:t>
                      </a:r>
                    </a:p>
                  </a:txBody>
                  <a:tcPr marL="5748" marR="5748" marT="5748" marB="5748">
                    <a:lnL>
                      <a:noFill/>
                    </a:lnL>
                    <a:lnR>
                      <a:noFill/>
                    </a:lnR>
                    <a:lnT>
                      <a:noFill/>
                    </a:lnT>
                    <a:lnB>
                      <a:noFill/>
                    </a:lnB>
                  </a:tcPr>
                </a:tc>
                <a:tc>
                  <a:txBody>
                    <a:bodyPr/>
                    <a:lstStyle/>
                    <a:p>
                      <a:pPr algn="ctr" rtl="0"/>
                      <a:r>
                        <a:rPr lang="ru-RU" sz="1100">
                          <a:effectLst/>
                        </a:rPr>
                        <a:t>1,4</a:t>
                      </a:r>
                    </a:p>
                  </a:txBody>
                  <a:tcPr marL="5748" marR="5748" marT="5748" marB="5748" anchor="ctr">
                    <a:lnL>
                      <a:noFill/>
                    </a:lnL>
                    <a:lnR>
                      <a:noFill/>
                    </a:lnR>
                    <a:lnT>
                      <a:noFill/>
                    </a:lnT>
                    <a:lnB>
                      <a:noFill/>
                    </a:lnB>
                  </a:tcPr>
                </a:tc>
                <a:tc>
                  <a:txBody>
                    <a:bodyPr/>
                    <a:lstStyle/>
                    <a:p>
                      <a:pPr algn="l" rtl="0"/>
                      <a:r>
                        <a:rPr lang="ru-RU" sz="1100">
                          <a:effectLst/>
                        </a:rPr>
                        <a:t>науковці, педагоги, студенти гуманітарної професії, оператори ЕОМ, контролери, диспетчери, працівники пультів управління тощо</a:t>
                      </a:r>
                    </a:p>
                  </a:txBody>
                  <a:tcPr marL="5748" marR="5748" marT="5748" marB="5748">
                    <a:lnL>
                      <a:noFill/>
                    </a:lnL>
                    <a:lnR>
                      <a:noFill/>
                    </a:lnR>
                    <a:lnT>
                      <a:noFill/>
                    </a:lnT>
                    <a:lnB>
                      <a:noFill/>
                    </a:lnB>
                  </a:tcPr>
                </a:tc>
                <a:extLst>
                  <a:ext uri="{0D108BD9-81ED-4DB2-BD59-A6C34878D82A}">
                    <a16:rowId xmlns="" xmlns:a16="http://schemas.microsoft.com/office/drawing/2014/main" val="3287118851"/>
                  </a:ext>
                </a:extLst>
              </a:tr>
              <a:tr h="1387905">
                <a:tc>
                  <a:txBody>
                    <a:bodyPr/>
                    <a:lstStyle/>
                    <a:p>
                      <a:pPr algn="ctr" rtl="0"/>
                      <a:r>
                        <a:rPr lang="ru-RU" sz="1100">
                          <a:effectLst/>
                        </a:rPr>
                        <a:t>ІІ</a:t>
                      </a:r>
                    </a:p>
                  </a:txBody>
                  <a:tcPr marL="5748" marR="5748" marT="5748" marB="5748">
                    <a:lnL>
                      <a:noFill/>
                    </a:lnL>
                    <a:lnR>
                      <a:noFill/>
                    </a:lnR>
                    <a:lnT>
                      <a:noFill/>
                    </a:lnT>
                    <a:lnB>
                      <a:noFill/>
                    </a:lnB>
                  </a:tcPr>
                </a:tc>
                <a:tc>
                  <a:txBody>
                    <a:bodyPr/>
                    <a:lstStyle/>
                    <a:p>
                      <a:pPr algn="l" rtl="0"/>
                      <a:r>
                        <a:rPr lang="ru-RU" sz="1100">
                          <a:effectLst/>
                        </a:rPr>
                        <a:t>працівники, зайняті легкою працею, легка фізична активність, енерговитрати 2100-2800 ккал</a:t>
                      </a:r>
                    </a:p>
                  </a:txBody>
                  <a:tcPr marL="5748" marR="5748" marT="5748" marB="5748">
                    <a:lnL>
                      <a:noFill/>
                    </a:lnL>
                    <a:lnR>
                      <a:noFill/>
                    </a:lnR>
                    <a:lnT>
                      <a:noFill/>
                    </a:lnT>
                    <a:lnB>
                      <a:noFill/>
                    </a:lnB>
                  </a:tcPr>
                </a:tc>
                <a:tc>
                  <a:txBody>
                    <a:bodyPr/>
                    <a:lstStyle/>
                    <a:p>
                      <a:pPr algn="ctr" rtl="0"/>
                      <a:r>
                        <a:rPr lang="ru-RU" sz="1100">
                          <a:effectLst/>
                        </a:rPr>
                        <a:t>1,6</a:t>
                      </a:r>
                    </a:p>
                    <a:p>
                      <a:pPr algn="ctr" rtl="0"/>
                      <a:r>
                        <a:rPr lang="ru-RU" sz="1100">
                          <a:effectLst/>
                        </a:rPr>
                        <a:t/>
                      </a:r>
                      <a:br>
                        <a:rPr lang="ru-RU" sz="1100">
                          <a:effectLst/>
                        </a:rPr>
                      </a:br>
                      <a:endParaRPr lang="ru-RU" sz="1100">
                        <a:effectLst/>
                      </a:endParaRPr>
                    </a:p>
                  </a:txBody>
                  <a:tcPr marL="5748" marR="5748" marT="5748" marB="5748" anchor="ctr">
                    <a:lnL>
                      <a:noFill/>
                    </a:lnL>
                    <a:lnR>
                      <a:noFill/>
                    </a:lnR>
                    <a:lnT>
                      <a:noFill/>
                    </a:lnT>
                    <a:lnB>
                      <a:noFill/>
                    </a:lnB>
                  </a:tcPr>
                </a:tc>
                <a:tc>
                  <a:txBody>
                    <a:bodyPr/>
                    <a:lstStyle/>
                    <a:p>
                      <a:pPr algn="l" rtl="0"/>
                      <a:r>
                        <a:rPr lang="ru-RU" sz="1100">
                          <a:effectLst/>
                        </a:rPr>
                        <a:t>водії трамваїв, тролейбусів, робочі конвеєрів, вантажники, швейники, пакувальники, працівники радіоелектронної промисловості, агрономи, медсестри, працівники зв'язку, сфери обслуговування, продавці промтоварів тощо </a:t>
                      </a:r>
                    </a:p>
                  </a:txBody>
                  <a:tcPr marL="5748" marR="5748" marT="5748" marB="5748">
                    <a:lnL>
                      <a:noFill/>
                    </a:lnL>
                    <a:lnR>
                      <a:noFill/>
                    </a:lnR>
                    <a:lnT>
                      <a:noFill/>
                    </a:lnT>
                    <a:lnB>
                      <a:noFill/>
                    </a:lnB>
                  </a:tcPr>
                </a:tc>
                <a:extLst>
                  <a:ext uri="{0D108BD9-81ED-4DB2-BD59-A6C34878D82A}">
                    <a16:rowId xmlns="" xmlns:a16="http://schemas.microsoft.com/office/drawing/2014/main" val="3213780564"/>
                  </a:ext>
                </a:extLst>
              </a:tr>
              <a:tr h="1387905">
                <a:tc>
                  <a:txBody>
                    <a:bodyPr/>
                    <a:lstStyle/>
                    <a:p>
                      <a:pPr algn="ctr" rtl="0"/>
                      <a:r>
                        <a:rPr lang="ru-RU" sz="1100">
                          <a:effectLst/>
                        </a:rPr>
                        <a:t>ІІІ</a:t>
                      </a:r>
                    </a:p>
                  </a:txBody>
                  <a:tcPr marL="5748" marR="5748" marT="5748" marB="5748">
                    <a:lnL>
                      <a:noFill/>
                    </a:lnL>
                    <a:lnR>
                      <a:noFill/>
                    </a:lnR>
                    <a:lnT>
                      <a:noFill/>
                    </a:lnT>
                    <a:lnB>
                      <a:noFill/>
                    </a:lnB>
                  </a:tcPr>
                </a:tc>
                <a:tc>
                  <a:txBody>
                    <a:bodyPr/>
                    <a:lstStyle/>
                    <a:p>
                      <a:pPr algn="l" rtl="0"/>
                      <a:r>
                        <a:rPr lang="ru-RU" sz="1100">
                          <a:effectLst/>
                        </a:rPr>
                        <a:t>Працівники праці середньої тяжкості, середня фізична активність, енерговитрати 2500 -3300 ккал</a:t>
                      </a:r>
                    </a:p>
                  </a:txBody>
                  <a:tcPr marL="5748" marR="5748" marT="5748" marB="5748">
                    <a:lnL>
                      <a:noFill/>
                    </a:lnL>
                    <a:lnR>
                      <a:noFill/>
                    </a:lnR>
                    <a:lnT>
                      <a:noFill/>
                    </a:lnT>
                    <a:lnB>
                      <a:noFill/>
                    </a:lnB>
                  </a:tcPr>
                </a:tc>
                <a:tc>
                  <a:txBody>
                    <a:bodyPr/>
                    <a:lstStyle/>
                    <a:p>
                      <a:pPr algn="ctr" rtl="0"/>
                      <a:r>
                        <a:rPr lang="ru-RU" sz="1100">
                          <a:effectLst/>
                        </a:rPr>
                        <a:t>1,9</a:t>
                      </a:r>
                    </a:p>
                    <a:p>
                      <a:pPr algn="ctr" rtl="0"/>
                      <a:r>
                        <a:rPr lang="ru-RU" sz="1100">
                          <a:effectLst/>
                        </a:rPr>
                        <a:t/>
                      </a:r>
                      <a:br>
                        <a:rPr lang="ru-RU" sz="1100">
                          <a:effectLst/>
                        </a:rPr>
                      </a:br>
                      <a:endParaRPr lang="ru-RU" sz="1100">
                        <a:effectLst/>
                      </a:endParaRPr>
                    </a:p>
                  </a:txBody>
                  <a:tcPr marL="5748" marR="5748" marT="5748" marB="5748" anchor="ctr">
                    <a:lnL>
                      <a:noFill/>
                    </a:lnL>
                    <a:lnR>
                      <a:noFill/>
                    </a:lnR>
                    <a:lnT>
                      <a:noFill/>
                    </a:lnT>
                    <a:lnB>
                      <a:noFill/>
                    </a:lnB>
                  </a:tcPr>
                </a:tc>
                <a:tc>
                  <a:txBody>
                    <a:bodyPr/>
                    <a:lstStyle/>
                    <a:p>
                      <a:pPr algn="l" rtl="0"/>
                      <a:r>
                        <a:rPr lang="ru-RU" sz="1100">
                          <a:effectLst/>
                        </a:rPr>
                        <a:t>лікарі-хірурги, слюсарі, наладчики, верстатники, водії екскаваторів, бульдозерів, автобусів, текстильники, шевці, працівники хімічних заводів, водії вугільних комбайнів, продавці продтоварів, апаратники, залізничники, водники та ін.</a:t>
                      </a:r>
                    </a:p>
                  </a:txBody>
                  <a:tcPr marL="5748" marR="5748" marT="5748" marB="5748">
                    <a:lnL>
                      <a:noFill/>
                    </a:lnL>
                    <a:lnR>
                      <a:noFill/>
                    </a:lnR>
                    <a:lnT>
                      <a:noFill/>
                    </a:lnT>
                    <a:lnB>
                      <a:noFill/>
                    </a:lnB>
                  </a:tcPr>
                </a:tc>
                <a:extLst>
                  <a:ext uri="{0D108BD9-81ED-4DB2-BD59-A6C34878D82A}">
                    <a16:rowId xmlns="" xmlns:a16="http://schemas.microsoft.com/office/drawing/2014/main" val="1753880241"/>
                  </a:ext>
                </a:extLst>
              </a:tr>
              <a:tr h="1730911">
                <a:tc>
                  <a:txBody>
                    <a:bodyPr/>
                    <a:lstStyle/>
                    <a:p>
                      <a:pPr algn="ctr" rtl="0"/>
                      <a:r>
                        <a:rPr lang="ru-RU" sz="1100">
                          <a:effectLst/>
                        </a:rPr>
                        <a:t>І</a:t>
                      </a:r>
                      <a:r>
                        <a:rPr lang="en-US" sz="1100">
                          <a:effectLst/>
                        </a:rPr>
                        <a:t>V</a:t>
                      </a:r>
                    </a:p>
                  </a:txBody>
                  <a:tcPr marL="5748" marR="5748" marT="5748" marB="5748">
                    <a:lnL>
                      <a:noFill/>
                    </a:lnL>
                    <a:lnR>
                      <a:noFill/>
                    </a:lnR>
                    <a:lnT>
                      <a:noFill/>
                    </a:lnT>
                    <a:lnB>
                      <a:noFill/>
                    </a:lnB>
                  </a:tcPr>
                </a:tc>
                <a:tc>
                  <a:txBody>
                    <a:bodyPr/>
                    <a:lstStyle/>
                    <a:p>
                      <a:pPr algn="l" rtl="0"/>
                      <a:r>
                        <a:rPr lang="ru-RU" sz="1100">
                          <a:effectLst/>
                        </a:rPr>
                        <a:t>Працівники важкого і дуже важкої фізичної праці, висока і дуже висока фізична активність, енерговитрати 2850-3900 ккал</a:t>
                      </a:r>
                    </a:p>
                  </a:txBody>
                  <a:tcPr marL="5748" marR="5748" marT="5748" marB="5748">
                    <a:lnL>
                      <a:noFill/>
                    </a:lnL>
                    <a:lnR>
                      <a:noFill/>
                    </a:lnR>
                    <a:lnT>
                      <a:noFill/>
                    </a:lnT>
                    <a:lnB>
                      <a:noFill/>
                    </a:lnB>
                  </a:tcPr>
                </a:tc>
                <a:tc>
                  <a:txBody>
                    <a:bodyPr/>
                    <a:lstStyle/>
                    <a:p>
                      <a:pPr algn="ctr" rtl="0"/>
                      <a:r>
                        <a:rPr lang="ru-RU" sz="1100">
                          <a:effectLst/>
                        </a:rPr>
                        <a:t>2,3 </a:t>
                      </a:r>
                    </a:p>
                    <a:p>
                      <a:pPr algn="ctr" rtl="0"/>
                      <a:r>
                        <a:rPr lang="ru-RU" sz="1100">
                          <a:effectLst/>
                        </a:rPr>
                        <a:t>(Чоловіки)</a:t>
                      </a:r>
                    </a:p>
                    <a:p>
                      <a:pPr algn="ctr" rtl="0"/>
                      <a:r>
                        <a:rPr lang="ru-RU" sz="1100">
                          <a:effectLst/>
                        </a:rPr>
                        <a:t>2,2 </a:t>
                      </a:r>
                    </a:p>
                    <a:p>
                      <a:pPr algn="ctr" rtl="0"/>
                      <a:r>
                        <a:rPr lang="ru-RU" sz="1100">
                          <a:effectLst/>
                        </a:rPr>
                        <a:t>(Жінки)</a:t>
                      </a:r>
                    </a:p>
                  </a:txBody>
                  <a:tcPr marL="5748" marR="5748" marT="5748" marB="5748" anchor="ctr">
                    <a:lnL>
                      <a:noFill/>
                    </a:lnL>
                    <a:lnR>
                      <a:noFill/>
                    </a:lnR>
                    <a:lnT>
                      <a:noFill/>
                    </a:lnT>
                    <a:lnB>
                      <a:noFill/>
                    </a:lnB>
                  </a:tcPr>
                </a:tc>
                <a:tc>
                  <a:txBody>
                    <a:bodyPr/>
                    <a:lstStyle/>
                    <a:p>
                      <a:pPr algn="just" rtl="0"/>
                      <a:r>
                        <a:rPr lang="ru-RU" sz="1100" dirty="0">
                          <a:effectLst/>
                        </a:rPr>
                        <a:t>будівельники, помічники буровиків, прохідники, основна маса працівників сільського господарства, в тому числі в період посівної та збору врожаю, механізатори, доярки, овочівники, деревообробники, металурги, ливарники, доменщики, вальник лісу, каменярі, землекопи, вантажники немеханизированного праці тощо</a:t>
                      </a:r>
                    </a:p>
                  </a:txBody>
                  <a:tcPr marL="5748" marR="5748" marT="5748" marB="5748">
                    <a:lnL>
                      <a:noFill/>
                    </a:lnL>
                    <a:lnR>
                      <a:noFill/>
                    </a:lnR>
                    <a:lnT>
                      <a:noFill/>
                    </a:lnT>
                    <a:lnB>
                      <a:noFill/>
                    </a:lnB>
                  </a:tcPr>
                </a:tc>
                <a:extLst>
                  <a:ext uri="{0D108BD9-81ED-4DB2-BD59-A6C34878D82A}">
                    <a16:rowId xmlns="" xmlns:a16="http://schemas.microsoft.com/office/drawing/2014/main" val="2270104491"/>
                  </a:ext>
                </a:extLst>
              </a:tr>
            </a:tbl>
          </a:graphicData>
        </a:graphic>
      </p:graphicFrame>
      <p:sp>
        <p:nvSpPr>
          <p:cNvPr id="3" name="Rectangle 1"/>
          <p:cNvSpPr>
            <a:spLocks noChangeArrowheads="1"/>
          </p:cNvSpPr>
          <p:nvPr/>
        </p:nvSpPr>
        <p:spPr bwMode="auto">
          <a:xfrm>
            <a:off x="2651372" y="0"/>
            <a:ext cx="6789511"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panose="020B0604020202020204" pitchFamily="34" charset="0"/>
              </a:rPr>
              <a:t>Групи працездатного населення в залежності</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panose="020B0604020202020204" pitchFamily="34" charset="0"/>
              </a:rPr>
              <a:t>від фізичної активності</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321354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363</TotalTime>
  <Words>6810</Words>
  <Application>Microsoft Office PowerPoint</Application>
  <PresentationFormat>Широкоэкранный</PresentationFormat>
  <Paragraphs>471</Paragraphs>
  <Slides>57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57</vt:i4>
      </vt:variant>
    </vt:vector>
  </HeadingPairs>
  <TitlesOfParts>
    <vt:vector size="62" baseType="lpstr">
      <vt:lpstr>Arial</vt:lpstr>
      <vt:lpstr>Century Gothic</vt:lpstr>
      <vt:lpstr>Symbol, serif</vt:lpstr>
      <vt:lpstr>Wingdings 3</vt:lpstr>
      <vt:lpstr>Ион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Светлана</cp:lastModifiedBy>
  <cp:revision>41</cp:revision>
  <dcterms:created xsi:type="dcterms:W3CDTF">2017-08-08T12:09:27Z</dcterms:created>
  <dcterms:modified xsi:type="dcterms:W3CDTF">2020-09-06T20:49:24Z</dcterms:modified>
</cp:coreProperties>
</file>