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264" r:id="rId44"/>
    <p:sldId id="265" r:id="rId45"/>
    <p:sldId id="266" r:id="rId46"/>
    <p:sldId id="267" r:id="rId47"/>
    <p:sldId id="268" r:id="rId48"/>
    <p:sldId id="269" r:id="rId49"/>
    <p:sldId id="270" r:id="rId50"/>
    <p:sldId id="271" r:id="rId51"/>
    <p:sldId id="272" r:id="rId52"/>
    <p:sldId id="273" r:id="rId53"/>
    <p:sldId id="274" r:id="rId54"/>
    <p:sldId id="275" r:id="rId55"/>
    <p:sldId id="276" r:id="rId56"/>
    <p:sldId id="277" r:id="rId57"/>
    <p:sldId id="278" r:id="rId58"/>
    <p:sldId id="279" r:id="rId59"/>
    <p:sldId id="280" r:id="rId60"/>
    <p:sldId id="281" r:id="rId61"/>
    <p:sldId id="282" r:id="rId62"/>
    <p:sldId id="283" r:id="rId63"/>
    <p:sldId id="284" r:id="rId64"/>
    <p:sldId id="285" r:id="rId6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1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26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950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35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2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38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5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7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2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44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95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A9A51D4-1278-412B-914A-F92123E7B6A9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48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#sdfootnote1sym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2801-12#n328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0372-05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054-08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256-07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#n239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382-2007-%D0%BF#n44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442-13#n13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549-14#n13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0552-05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58"/>
            <a:ext cx="12192000" cy="683184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34319" y="1649805"/>
            <a:ext cx="99079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Тема № </a:t>
            </a:r>
            <a:r>
              <a:rPr lang="ru-RU" sz="2400" b="1" dirty="0" smtClean="0">
                <a:solidFill>
                  <a:schemeClr val="bg1"/>
                </a:solidFill>
              </a:rPr>
              <a:t>24</a:t>
            </a:r>
            <a:endParaRPr lang="uk-UA" sz="2400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ГІГІЄНІЧНА ОЦІНКА ПРОТИРАДИАЦІЙНОГО ЗАХИСТУ ПЕРСОНАЛУ ТА </a:t>
            </a:r>
            <a:r>
              <a:rPr lang="ru-RU" sz="2400" b="1" dirty="0">
                <a:solidFill>
                  <a:schemeClr val="bg1"/>
                </a:solidFill>
              </a:rPr>
              <a:t>РАДІАЦІЙНОЇ БЕЗПЕКИ ПАЦІЄНТІВ ПРИ ЗАСТОСУВАННІ РАДІОНУКЛІДІВ ТА ІНШИХ ДЖЕРЕЛ ІОНІЗУЮЧИХ </a:t>
            </a:r>
            <a:r>
              <a:rPr lang="ru-RU" sz="2400" b="1" dirty="0" smtClean="0">
                <a:solidFill>
                  <a:schemeClr val="bg1"/>
                </a:solidFill>
              </a:rPr>
              <a:t>ВИПРОМІНЮВАНЬ В </a:t>
            </a:r>
            <a:r>
              <a:rPr lang="ru-RU" sz="2400" b="1" dirty="0">
                <a:solidFill>
                  <a:schemeClr val="bg1"/>
                </a:solidFill>
              </a:rPr>
              <a:t>ЛІКУВАЛЬНИХ УСТАНОВАХ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4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3" y="1223525"/>
            <a:ext cx="98500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1. Навчальна мета</a:t>
            </a:r>
            <a:endParaRPr lang="ru-RU" sz="2000" dirty="0"/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/>
            <a:r>
              <a:rPr lang="ru-RU" sz="2000" dirty="0"/>
              <a:t>1.1. Розширити, систематизувати і закріпити знання про радіаційну небезпеку для персоналу і пацієнтів лікувальних установ при застосуванні радіонуклідів та інших джерел іонізуючих випромінювань з діагностичною і лікувальною метою, про принципи і засоби протирадіаційного захисту.</a:t>
            </a:r>
          </a:p>
          <a:p>
            <a:pPr algn="just"/>
            <a:r>
              <a:rPr lang="ru-RU" sz="2000" dirty="0"/>
              <a:t>1.2. Оволодіти методами і засобами радіаційного контролю за умовами роботи персоналу і захисту пацієнтів в рентгенологічних та радіологічних відділеннях лікарняних закладів.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96339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3" y="301916"/>
            <a:ext cx="991950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2. Вихідні знання та вміння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2.1. знати:</a:t>
            </a:r>
            <a:endParaRPr lang="uk-UA" dirty="0"/>
          </a:p>
          <a:p>
            <a:pPr algn="just"/>
            <a:r>
              <a:rPr lang="ru-RU" dirty="0"/>
              <a:t>2.1.1. Способи застосування радіонуклідів та інших джерел іонізуючих випромінювань в лікувальних установах з діагностичною і лікувальною метою.</a:t>
            </a:r>
          </a:p>
          <a:p>
            <a:pPr algn="just"/>
            <a:r>
              <a:rPr lang="ru-RU" dirty="0"/>
              <a:t>2.1.2. Закономірності біологічної дії іонізуючих випромінювань.</a:t>
            </a:r>
          </a:p>
          <a:p>
            <a:pPr algn="just"/>
            <a:r>
              <a:rPr lang="ru-RU" dirty="0"/>
              <a:t>2.1.3. Сутність радіаційної небезпеки при роботі з радіонуклідами та іншими джерелами іонізуючих випромінювань.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dirty="0"/>
              <a:t>2.2. вміти:</a:t>
            </a:r>
            <a:endParaRPr lang="uk-UA" dirty="0"/>
          </a:p>
          <a:p>
            <a:pPr algn="just"/>
            <a:r>
              <a:rPr lang="ru-RU" dirty="0"/>
              <a:t>2.2.1. Вимірювати і оцінювати параметри, які характеризують радіаційну обстановку в виробничих і суміжних приміщеннях і індивідуальні дози опромінення персоналу при роботі з радіонуклідами та іншими джерелами іонізуючих випромінювань.</a:t>
            </a:r>
          </a:p>
          <a:p>
            <a:pPr algn="just"/>
            <a:r>
              <a:rPr lang="ru-RU" dirty="0"/>
              <a:t>2.2.2. Проводити санітарне обстеження радіологічних та рентгенологічних відділень лікарняних установ.</a:t>
            </a:r>
          </a:p>
        </p:txBody>
      </p:sp>
    </p:spTree>
    <p:extLst>
      <p:ext uri="{BB962C8B-B14F-4D97-AF65-F5344CB8AC3E}">
        <p14:creationId xmlns:p14="http://schemas.microsoft.com/office/powerpoint/2010/main" val="1381354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6689" y="686260"/>
            <a:ext cx="111348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3. Питання для самопідготовки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3.1. Іонізуючі випромінювання як виробнича шкідливість для персоналу лікувальних установ.</a:t>
            </a:r>
          </a:p>
          <a:p>
            <a:pPr algn="just"/>
            <a:r>
              <a:rPr lang="ru-RU" dirty="0"/>
              <a:t>3.2. Іонізуючі випромінювання як чинник ризику для пацієнтів лікувальних установ при проведенні рентгенорадіологічних діагностичних та лікувальних процедур.</a:t>
            </a:r>
          </a:p>
          <a:p>
            <a:pPr algn="just"/>
            <a:r>
              <a:rPr lang="ru-RU" dirty="0"/>
              <a:t>3.3. Структура радіологічного відділення лікарні. Особливості радіаційної небезпеки та протирадіаційного захисту в кожному структурному підрозділі (відкритих, закритих джерел, дистанційної терапії).</a:t>
            </a:r>
            <a:endParaRPr lang="uk-UA" dirty="0"/>
          </a:p>
          <a:p>
            <a:pPr algn="just"/>
            <a:r>
              <a:rPr lang="ru-RU" dirty="0"/>
              <a:t>3.4. Характеристика радіаційної небезпеки в рентгенівському діагностичному кабінеті і умови, від яких вона залежить. Вимоги до </a:t>
            </a:r>
            <a:r>
              <a:rPr lang="ru-RU" dirty="0" err="1" smtClean="0"/>
              <a:t>планування</a:t>
            </a:r>
            <a:r>
              <a:rPr lang="ru-RU" dirty="0" smtClean="0"/>
              <a:t> </a:t>
            </a:r>
            <a:r>
              <a:rPr lang="ru-RU" dirty="0" err="1" smtClean="0"/>
              <a:t>рентгенкабінету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3.5. Регламенти радіаційної безпеки і пільги для персоналу лікувальних установ і пацієнтів (НРБУ-97, ОСПУ-05, інші законодавчі документи).</a:t>
            </a:r>
            <a:endParaRPr lang="uk-UA" dirty="0"/>
          </a:p>
          <a:p>
            <a:pPr algn="just"/>
            <a:r>
              <a:rPr lang="ru-RU" dirty="0"/>
              <a:t>3.6. Шляхи зниження променевого навантаження персоналу та пацієнтів лікувальних установ. Санітарно-технічне обладнання рентген- і радіологічних відділень.</a:t>
            </a:r>
          </a:p>
          <a:p>
            <a:pPr algn="just"/>
            <a:r>
              <a:rPr lang="ru-RU" dirty="0"/>
              <a:t>3.7. Методи збирання та знешкодження радіоактивних відходів при роботі з відкритими джерелами іонізуючої радіації.</a:t>
            </a:r>
          </a:p>
          <a:p>
            <a:pPr algn="just"/>
            <a:r>
              <a:rPr lang="ru-RU" dirty="0"/>
              <a:t>3.8. Методи і засоби санітарного та радіаційного контролю при роботі з джерелами іонізуючої радіації в медичних установах.</a:t>
            </a:r>
          </a:p>
        </p:txBody>
      </p:sp>
    </p:spTree>
    <p:extLst>
      <p:ext uri="{BB962C8B-B14F-4D97-AF65-F5344CB8AC3E}">
        <p14:creationId xmlns:p14="http://schemas.microsoft.com/office/powerpoint/2010/main" val="138359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2354" y="431221"/>
            <a:ext cx="1044036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4. Завдання для самопідготовки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4.1. Поясніть особливості розміщення радіологічного та рентгенологічного відділень в комплексі будівель лікарні та дайте їх обгрунтування.</a:t>
            </a:r>
            <a:endParaRPr lang="uk-UA" dirty="0"/>
          </a:p>
          <a:p>
            <a:pPr algn="just"/>
            <a:r>
              <a:rPr lang="ru-RU" dirty="0"/>
              <a:t>4.2. Поясніть і накресліть схеми розміщення структурних підрозділів радіологічного відділення лікарні, рентгенологічного кабінету.</a:t>
            </a:r>
          </a:p>
          <a:p>
            <a:pPr algn="just"/>
            <a:r>
              <a:rPr lang="ru-RU" dirty="0"/>
              <a:t>4.3. Поясніть особливості вимог до палатам радіологічного відділення лікарні, їх відмінності при використанні відкритих і закритих джерел іонізуючої радіації.</a:t>
            </a:r>
          </a:p>
          <a:p>
            <a:pPr algn="just"/>
            <a:r>
              <a:rPr lang="ru-RU" dirty="0"/>
              <a:t>4.4. Складіть програму оцінки радіаційної безпеки персоналу в кожному підрозділі радіологічного відділення лікарні.</a:t>
            </a:r>
            <a:endParaRPr lang="uk-UA" dirty="0"/>
          </a:p>
          <a:p>
            <a:pPr algn="just"/>
            <a:r>
              <a:rPr lang="ru-RU" dirty="0"/>
              <a:t>4.5. Дайте оцінку умовам роботи персоналу відділення для лікування закритими джерелами іонізуючих випромінювань за результатами вимірювання індивідуальних доз опромінення за допомогою термолюмінесцентних дозиметрів протягом 3 місяців: лікарі-радіологи - 0,1-0,2 бер (1-2</a:t>
            </a:r>
            <a:r>
              <a:rPr lang="ru-RU" dirty="0" err="1"/>
              <a:t>мЗв</a:t>
            </a:r>
            <a:r>
              <a:rPr lang="ru-RU" dirty="0"/>
              <a:t>), Процедурні сестри - 0,3-0,4 бер (3-4 </a:t>
            </a:r>
            <a:r>
              <a:rPr lang="ru-RU" dirty="0" err="1"/>
              <a:t>мЗв</a:t>
            </a:r>
            <a:r>
              <a:rPr lang="ru-RU" dirty="0"/>
              <a:t>), Сестра, відповідальна за видачу і зберігання джерел випромінювання - 0,25 бер (2,5 </a:t>
            </a:r>
            <a:r>
              <a:rPr lang="ru-RU" dirty="0" err="1"/>
              <a:t>мЗв</a:t>
            </a:r>
            <a:r>
              <a:rPr lang="ru-RU" dirty="0"/>
              <a:t>).</a:t>
            </a:r>
          </a:p>
          <a:p>
            <a:pPr algn="just"/>
            <a:r>
              <a:rPr lang="ru-RU" dirty="0"/>
              <a:t>4.6. Дайте оцінку умовам роботи в фасувальною відділення для лікування відкритими джерелами, в якій виявлено забруднення робочих поверхонь</a:t>
            </a:r>
            <a:r>
              <a:rPr lang="ru-RU" dirty="0">
                <a:latin typeface="Symbol, serif"/>
              </a:rPr>
              <a:t></a:t>
            </a:r>
            <a:r>
              <a:rPr lang="ru-RU" dirty="0"/>
              <a:t>-ізлучающімі радіонуклідами в межах 200-300 част / (см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125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8264" y="-411020"/>
            <a:ext cx="1104224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5. Структура заняття</a:t>
            </a: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Заняття проводиться в радіологічному відділенні лікувального закладу (міський онкологічний центр, обласна клінічна лікарня, рентгенорадіологічний і онкологічний науково-дослідний інститут)</a:t>
            </a:r>
            <a:r>
              <a:rPr lang="ru-RU" u="sng" baseline="30000" dirty="0">
                <a:solidFill>
                  <a:srgbClr val="000080"/>
                </a:solidFill>
                <a:hlinkClick r:id="rId3" action="ppaction://hlinkfile"/>
              </a:rPr>
              <a:t>*</a:t>
            </a:r>
            <a:endParaRPr lang="ru-RU" dirty="0"/>
          </a:p>
          <a:p>
            <a:pPr algn="just"/>
            <a:r>
              <a:rPr lang="ru-RU" dirty="0"/>
              <a:t>Воно складається з організаційної частини, контролю вихідного рівня знань, інструктажу і самостійної роботи студентів під керівництвом викладача.</a:t>
            </a:r>
          </a:p>
          <a:p>
            <a:pPr algn="just"/>
            <a:r>
              <a:rPr lang="ru-RU" dirty="0"/>
              <a:t>Студенти вивчають розміщення радіологічного відділення на земельній ділянці, його внутрішнє планування, структуру, організацію радіаційного і медичного контролю (див. Додаток 1).</a:t>
            </a:r>
          </a:p>
          <a:p>
            <a:pPr algn="just"/>
            <a:r>
              <a:rPr lang="ru-RU" dirty="0"/>
              <a:t>Далі вивчають і оцінюють з виконанням необхідних вимірювань і розрахунків ефективність стаціонарних і пересувних засобів протирадіаційного захисту в відділенні дистанційної променевої терапії, в відділеннях лікування закритими і відкритими джерелами. Вивчають вентиляцію, збір і видалення рідких і твердих радіоактивних відходів.</a:t>
            </a:r>
          </a:p>
          <a:p>
            <a:pPr algn="just"/>
            <a:r>
              <a:rPr lang="ru-RU" dirty="0"/>
              <a:t>У відділенні дистанційної променевої терапії та в палатах </a:t>
            </a:r>
            <a:r>
              <a:rPr lang="ru-RU" dirty="0" err="1"/>
              <a:t>студенти</a:t>
            </a:r>
            <a:r>
              <a:rPr lang="ru-RU" dirty="0"/>
              <a:t> </a:t>
            </a:r>
            <a:r>
              <a:rPr lang="ru-RU" dirty="0" err="1" smtClean="0"/>
              <a:t>ознайомлюються</a:t>
            </a:r>
            <a:r>
              <a:rPr lang="ru-RU" dirty="0" smtClean="0"/>
              <a:t> </a:t>
            </a:r>
            <a:r>
              <a:rPr lang="ru-RU" dirty="0"/>
              <a:t>також із засобами протирадіаційного захисту пацієнтів.</a:t>
            </a:r>
          </a:p>
          <a:p>
            <a:pPr algn="just"/>
            <a:r>
              <a:rPr lang="ru-RU" dirty="0"/>
              <a:t>При вивченні та оцінці протирадіаційного захисту студенти користуються спеціальними схемами обстеження (додаток 2).</a:t>
            </a:r>
          </a:p>
          <a:p>
            <a:pPr algn="just"/>
            <a:r>
              <a:rPr lang="ru-RU" dirty="0"/>
              <a:t>Після закінчення самостійної роботи обговорюють її результати, формують відповідні висновки, зауваження, рекомендації.</a:t>
            </a:r>
          </a:p>
          <a:p>
            <a:pPr algn="just"/>
            <a:r>
              <a:rPr lang="ru-RU" dirty="0"/>
              <a:t>Протокол заняття оформляється за встановленою формою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723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95423" y="-87657"/>
            <a:ext cx="10313042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6. </a:t>
            </a:r>
            <a:r>
              <a:rPr lang="ru-RU" b="1" dirty="0" smtClean="0"/>
              <a:t>література</a:t>
            </a:r>
            <a:endParaRPr lang="ru-RU" dirty="0"/>
          </a:p>
          <a:p>
            <a:pPr algn="just"/>
            <a:r>
              <a:rPr lang="ru-RU" dirty="0"/>
              <a:t>6.1. Основна:</a:t>
            </a:r>
            <a:endParaRPr lang="uk-UA" dirty="0"/>
          </a:p>
          <a:p>
            <a:pPr algn="just"/>
            <a:r>
              <a:rPr lang="uk-UA" dirty="0"/>
              <a:t>6.1.1. Загальна гігієна. Пропедевтика гігієні. /</a:t>
            </a:r>
            <a:r>
              <a:rPr lang="uk-UA" dirty="0" err="1"/>
              <a:t>Є.Г.Гончарук</a:t>
            </a:r>
            <a:r>
              <a:rPr lang="uk-UA" dirty="0"/>
              <a:t>, </a:t>
            </a:r>
            <a:r>
              <a:rPr lang="uk-UA" dirty="0" err="1"/>
              <a:t>Ю.І.Кундієв</a:t>
            </a:r>
            <a:r>
              <a:rPr lang="uk-UA" dirty="0"/>
              <a:t>, </a:t>
            </a:r>
            <a:r>
              <a:rPr lang="uk-UA" dirty="0" err="1"/>
              <a:t>В.Г.Бардов</a:t>
            </a:r>
            <a:r>
              <a:rPr lang="uk-UA" dirty="0"/>
              <a:t>та ін. / За ред.</a:t>
            </a:r>
            <a:r>
              <a:rPr lang="uk-UA" dirty="0" err="1"/>
              <a:t>Є.Г.Гончарука</a:t>
            </a:r>
            <a:r>
              <a:rPr lang="uk-UA" dirty="0"/>
              <a:t>. - К .: Вища школа, 1995. - С. 254-270.</a:t>
            </a:r>
          </a:p>
          <a:p>
            <a:pPr algn="just"/>
            <a:r>
              <a:rPr lang="uk-UA" dirty="0"/>
              <a:t>6.1.2. </a:t>
            </a:r>
            <a:r>
              <a:rPr lang="uk-UA" dirty="0" err="1"/>
              <a:t>Загальна</a:t>
            </a:r>
            <a:r>
              <a:rPr lang="uk-UA" dirty="0"/>
              <a:t> </a:t>
            </a:r>
            <a:r>
              <a:rPr lang="uk-UA" dirty="0" err="1"/>
              <a:t>гігієна</a:t>
            </a:r>
            <a:r>
              <a:rPr lang="uk-UA" dirty="0"/>
              <a:t>. Пропедевтика</a:t>
            </a:r>
            <a:r>
              <a:rPr lang="uk-UA" dirty="0" err="1"/>
              <a:t>гігієни</a:t>
            </a:r>
            <a:r>
              <a:rPr lang="uk-UA" dirty="0"/>
              <a:t>. /</a:t>
            </a:r>
            <a:r>
              <a:rPr lang="uk-UA" dirty="0" err="1"/>
              <a:t>Е.І.Гончарук</a:t>
            </a:r>
            <a:r>
              <a:rPr lang="uk-UA" dirty="0"/>
              <a:t>, </a:t>
            </a:r>
            <a:r>
              <a:rPr lang="uk-UA" dirty="0" err="1"/>
              <a:t>Ю.І.Кундіев</a:t>
            </a:r>
            <a:r>
              <a:rPr lang="uk-UA" dirty="0"/>
              <a:t>, </a:t>
            </a:r>
            <a:r>
              <a:rPr lang="uk-UA" dirty="0" err="1"/>
              <a:t>В.Г.Бардов</a:t>
            </a:r>
            <a:r>
              <a:rPr lang="uk-UA" dirty="0"/>
              <a:t> і </a:t>
            </a:r>
            <a:r>
              <a:rPr lang="uk-UA" dirty="0" err="1"/>
              <a:t>ін</a:t>
            </a:r>
            <a:r>
              <a:rPr lang="uk-UA" dirty="0"/>
              <a:t>. - К .: Вища школа, 2000 - С. 307-333.</a:t>
            </a:r>
          </a:p>
          <a:p>
            <a:pPr algn="just"/>
            <a:r>
              <a:rPr lang="uk-UA" dirty="0"/>
              <a:t>6.1.3. </a:t>
            </a:r>
            <a:r>
              <a:rPr lang="uk-UA" dirty="0" err="1"/>
              <a:t>Ільїн</a:t>
            </a:r>
            <a:r>
              <a:rPr lang="uk-UA" dirty="0"/>
              <a:t> Л.А., </a:t>
            </a:r>
            <a:r>
              <a:rPr lang="uk-UA" dirty="0" err="1"/>
              <a:t>Кирилов</a:t>
            </a:r>
            <a:r>
              <a:rPr lang="uk-UA" dirty="0"/>
              <a:t> В.Ф., </a:t>
            </a:r>
            <a:r>
              <a:rPr lang="uk-UA" dirty="0" err="1"/>
              <a:t>Коренков</a:t>
            </a:r>
            <a:r>
              <a:rPr lang="uk-UA" dirty="0"/>
              <a:t> І.П. </a:t>
            </a:r>
            <a:r>
              <a:rPr lang="uk-UA" dirty="0" err="1"/>
              <a:t>Радіаційна</a:t>
            </a:r>
            <a:r>
              <a:rPr lang="uk-UA" dirty="0"/>
              <a:t> </a:t>
            </a:r>
            <a:r>
              <a:rPr lang="uk-UA" dirty="0" err="1"/>
              <a:t>гігієна</a:t>
            </a:r>
            <a:r>
              <a:rPr lang="uk-UA" dirty="0"/>
              <a:t>. - М., Медицина, 1999. - С. 157-175.</a:t>
            </a:r>
          </a:p>
          <a:p>
            <a:pPr algn="just"/>
            <a:r>
              <a:rPr lang="uk-UA" dirty="0"/>
              <a:t>6.1.4. </a:t>
            </a:r>
            <a:r>
              <a:rPr lang="uk-UA" dirty="0" err="1"/>
              <a:t>Кирилов</a:t>
            </a:r>
            <a:r>
              <a:rPr lang="uk-UA" dirty="0"/>
              <a:t> В.Ф., </a:t>
            </a:r>
            <a:r>
              <a:rPr lang="uk-UA" dirty="0" err="1"/>
              <a:t>Архангельський</a:t>
            </a:r>
            <a:r>
              <a:rPr lang="uk-UA" dirty="0"/>
              <a:t> В.І., </a:t>
            </a:r>
            <a:r>
              <a:rPr lang="uk-UA" dirty="0" err="1"/>
              <a:t>Коренков</a:t>
            </a:r>
            <a:r>
              <a:rPr lang="uk-UA" dirty="0"/>
              <a:t> І.П. </a:t>
            </a:r>
            <a:r>
              <a:rPr lang="uk-UA" dirty="0" err="1"/>
              <a:t>Керівництво</a:t>
            </a:r>
            <a:r>
              <a:rPr lang="uk-UA" dirty="0"/>
              <a:t> до </a:t>
            </a:r>
            <a:r>
              <a:rPr lang="uk-UA" dirty="0" err="1"/>
              <a:t>практичним</a:t>
            </a:r>
            <a:r>
              <a:rPr lang="uk-UA" dirty="0"/>
              <a:t> </a:t>
            </a:r>
            <a:r>
              <a:rPr lang="uk-UA" dirty="0" err="1"/>
              <a:t>занять</a:t>
            </a:r>
            <a:r>
              <a:rPr lang="uk-UA" dirty="0"/>
              <a:t> по </a:t>
            </a:r>
            <a:r>
              <a:rPr lang="uk-UA" dirty="0" err="1"/>
              <a:t>радіаційної</a:t>
            </a:r>
            <a:r>
              <a:rPr lang="uk-UA" dirty="0"/>
              <a:t> </a:t>
            </a:r>
            <a:r>
              <a:rPr lang="uk-UA" dirty="0" err="1"/>
              <a:t>гігієни</a:t>
            </a:r>
            <a:r>
              <a:rPr lang="uk-UA" dirty="0"/>
              <a:t>. - М., 2001. - С. 130-152.</a:t>
            </a:r>
          </a:p>
          <a:p>
            <a:pPr algn="just"/>
            <a:r>
              <a:rPr lang="uk-UA" dirty="0"/>
              <a:t>6.1.5. Загальна гігієна. Посібник до практичних занять. /</a:t>
            </a:r>
            <a:r>
              <a:rPr lang="uk-UA" dirty="0" err="1"/>
              <a:t>І.І.Даценко</a:t>
            </a:r>
            <a:r>
              <a:rPr lang="uk-UA" dirty="0"/>
              <a:t>, </a:t>
            </a:r>
            <a:r>
              <a:rPr lang="uk-UA" dirty="0" err="1"/>
              <a:t>О.Б.Денісюк</a:t>
            </a:r>
            <a:r>
              <a:rPr lang="uk-UA" dirty="0"/>
              <a:t>, </a:t>
            </a:r>
            <a:r>
              <a:rPr lang="uk-UA" dirty="0" err="1"/>
              <a:t>С.Л.Долошіцькій</a:t>
            </a:r>
            <a:r>
              <a:rPr lang="uk-UA" dirty="0"/>
              <a:t> та ін. / За ред. </a:t>
            </a:r>
            <a:r>
              <a:rPr lang="uk-UA" dirty="0" err="1"/>
              <a:t>І.І.Даценко</a:t>
            </a:r>
            <a:r>
              <a:rPr lang="uk-UA" dirty="0"/>
              <a:t>. - 2 видання: Львів .: Світ, 2001. - С. 416-421.</a:t>
            </a:r>
          </a:p>
          <a:p>
            <a:pPr algn="just"/>
            <a:r>
              <a:rPr lang="ru-RU" dirty="0"/>
              <a:t>6.1.6. Матеріали лекції до теми.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6.2. Додаткова:</a:t>
            </a:r>
            <a:endParaRPr lang="uk-UA" dirty="0"/>
          </a:p>
          <a:p>
            <a:pPr algn="just"/>
            <a:r>
              <a:rPr lang="uk-UA" dirty="0"/>
              <a:t>6.2.1. </a:t>
            </a:r>
            <a:r>
              <a:rPr lang="uk-UA" dirty="0" err="1"/>
              <a:t>Нікберг</a:t>
            </a:r>
            <a:r>
              <a:rPr lang="uk-UA" dirty="0"/>
              <a:t>І.І. Радіаційна гігієна. - К .: Здоров'я, 1999. - С. 78-104, 105-115.</a:t>
            </a:r>
          </a:p>
          <a:p>
            <a:pPr algn="just"/>
            <a:r>
              <a:rPr lang="uk-UA" dirty="0"/>
              <a:t>6.2.2. Гігієна та екологія людини: навчальний посібник до практичних занять. / За ред. В.Я. Уманського. - Донецьк: "НОРД Комп'ютер", 2004, - С. 207-214.</a:t>
            </a:r>
          </a:p>
          <a:p>
            <a:pPr algn="just"/>
            <a:r>
              <a:rPr lang="uk-UA" dirty="0"/>
              <a:t>6.2.3. Норми радіаційної безпеки України (НРБУ-97). Постанова МОЗ України №62 від 01.12.1997 р., - 121 с.</a:t>
            </a:r>
          </a:p>
          <a:p>
            <a:pPr algn="just"/>
            <a:r>
              <a:rPr lang="uk-UA" dirty="0"/>
              <a:t>6.2.4. Основні санітарні правила забезпечення радіаційної безпеки України (ОСПРБУ-05). - Наказ МОЗ України №54 від 02.02.2005 р. - 141 с.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910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88021" y="1259440"/>
            <a:ext cx="99773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7. Оснащення заняття</a:t>
            </a:r>
            <a:endParaRPr lang="ru-RU" sz="2000" dirty="0"/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/>
            <a:r>
              <a:rPr lang="ru-RU" sz="2000" dirty="0"/>
              <a:t>1. Натуральний або навчальний проект радіологічного відділення лікарні.</a:t>
            </a:r>
          </a:p>
          <a:p>
            <a:pPr algn="just"/>
            <a:r>
              <a:rPr lang="ru-RU" sz="2000" dirty="0"/>
              <a:t>2. Натуральний або навчальний проект рентгенологічного відділення лікарні.</a:t>
            </a:r>
          </a:p>
          <a:p>
            <a:pPr algn="just"/>
            <a:r>
              <a:rPr lang="ru-RU" sz="2000" dirty="0"/>
              <a:t>3. Рентгенометри (</a:t>
            </a:r>
            <a:r>
              <a:rPr lang="ru-RU" sz="2000" dirty="0" err="1"/>
              <a:t>мікрорентгенометр</a:t>
            </a:r>
            <a:r>
              <a:rPr lang="ru-RU" sz="2000" dirty="0"/>
              <a:t>) Медичний переносний, переносні радіометри.</a:t>
            </a:r>
          </a:p>
          <a:p>
            <a:pPr algn="just"/>
            <a:r>
              <a:rPr lang="ru-RU" sz="2000" dirty="0"/>
              <a:t>4. Витяги з законодавчих нормативних документів (СНиП, СанПіН) з планування та експлуатації радіологічних та рентгенологічних відділень лікарні, НРБУ-97, ОСПУ-05 та інших.</a:t>
            </a:r>
            <a:endParaRPr lang="uk-UA" sz="2000" dirty="0"/>
          </a:p>
          <a:p>
            <a:pPr algn="just"/>
            <a:r>
              <a:rPr lang="ru-RU" sz="2000" dirty="0"/>
              <a:t>5. Зразки екранують матеріалів.</a:t>
            </a:r>
            <a:endParaRPr lang="uk-UA" sz="2000" dirty="0"/>
          </a:p>
          <a:p>
            <a:pPr algn="just"/>
            <a:r>
              <a:rPr lang="ru-RU" sz="2000" dirty="0"/>
              <a:t>6. Ситуаційні завдання для самостійної роботи студентів.</a:t>
            </a:r>
          </a:p>
        </p:txBody>
      </p:sp>
    </p:spTree>
    <p:extLst>
      <p:ext uri="{BB962C8B-B14F-4D97-AF65-F5344CB8AC3E}">
        <p14:creationId xmlns:p14="http://schemas.microsoft.com/office/powerpoint/2010/main" val="3503190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68908"/>
            <a:ext cx="10058400" cy="58685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у </a:t>
            </a:r>
            <a:r>
              <a:rPr lang="ru-RU" dirty="0" err="1"/>
              <a:t>медицині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</a:t>
            </a:r>
            <a:r>
              <a:rPr lang="ru-RU" sz="2900" b="1" dirty="0"/>
              <a:t>. </a:t>
            </a:r>
            <a:r>
              <a:rPr lang="ru-RU" sz="2900" b="1" dirty="0" err="1"/>
              <a:t>Медичний</a:t>
            </a:r>
            <a:r>
              <a:rPr lang="ru-RU" sz="2900" b="1" dirty="0"/>
              <a:t> заклад при </a:t>
            </a:r>
            <a:r>
              <a:rPr lang="ru-RU" sz="2900" b="1" dirty="0" err="1"/>
              <a:t>проведенні</a:t>
            </a:r>
            <a:r>
              <a:rPr lang="ru-RU" sz="2900" b="1" dirty="0"/>
              <a:t> процедур </a:t>
            </a:r>
            <a:r>
              <a:rPr lang="ru-RU" sz="2900" b="1" dirty="0" err="1"/>
              <a:t>медичного</a:t>
            </a:r>
            <a:r>
              <a:rPr lang="ru-RU" sz="2900" b="1" dirty="0"/>
              <a:t> </a:t>
            </a:r>
            <a:r>
              <a:rPr lang="ru-RU" sz="2900" b="1" dirty="0" err="1"/>
              <a:t>опромінення</a:t>
            </a:r>
            <a:r>
              <a:rPr lang="ru-RU" sz="2900" b="1" dirty="0"/>
              <a:t> з </a:t>
            </a:r>
            <a:r>
              <a:rPr lang="ru-RU" sz="2900" b="1" dirty="0" err="1"/>
              <a:t>використанням</a:t>
            </a:r>
            <a:r>
              <a:rPr lang="ru-RU" sz="2900" b="1" dirty="0"/>
              <a:t> ДІВ </a:t>
            </a:r>
            <a:r>
              <a:rPr lang="ru-RU" sz="2900" b="1" dirty="0" err="1"/>
              <a:t>дотримується</a:t>
            </a:r>
            <a:r>
              <a:rPr lang="ru-RU" sz="2900" b="1" dirty="0"/>
              <a:t> таких </a:t>
            </a:r>
            <a:r>
              <a:rPr lang="ru-RU" sz="2900" b="1" dirty="0" err="1"/>
              <a:t>основних</a:t>
            </a:r>
            <a:r>
              <a:rPr lang="ru-RU" sz="2900" b="1" dirty="0"/>
              <a:t> </a:t>
            </a:r>
            <a:r>
              <a:rPr lang="ru-RU" sz="2900" b="1" dirty="0" err="1"/>
              <a:t>принципів</a:t>
            </a:r>
            <a:r>
              <a:rPr lang="ru-RU" sz="2900" b="1" dirty="0"/>
              <a:t> </a:t>
            </a:r>
            <a:r>
              <a:rPr lang="ru-RU" sz="2900" b="1" dirty="0" err="1"/>
              <a:t>радіаційного</a:t>
            </a:r>
            <a:r>
              <a:rPr lang="ru-RU" sz="2900" b="1" dirty="0"/>
              <a:t> </a:t>
            </a:r>
            <a:r>
              <a:rPr lang="ru-RU" sz="2900" b="1" dirty="0" err="1"/>
              <a:t>захисту</a:t>
            </a:r>
            <a:r>
              <a:rPr lang="ru-RU" sz="2900" b="1" dirty="0"/>
              <a:t>:</a:t>
            </a:r>
          </a:p>
          <a:p>
            <a:r>
              <a:rPr lang="ru-RU" sz="2600" i="1" u="sng" dirty="0"/>
              <a:t>1) </a:t>
            </a:r>
            <a:r>
              <a:rPr lang="ru-RU" sz="2600" i="1" u="sng" dirty="0" err="1"/>
              <a:t>обґрунтування</a:t>
            </a:r>
            <a:r>
              <a:rPr lang="ru-RU" sz="2600" i="1" u="sng" dirty="0"/>
              <a:t>, </a:t>
            </a:r>
            <a:r>
              <a:rPr lang="ru-RU" sz="2600" i="1" u="sng" dirty="0" err="1"/>
              <a:t>що</a:t>
            </a:r>
            <a:r>
              <a:rPr lang="ru-RU" sz="2600" i="1" u="sng" dirty="0"/>
              <a:t> </a:t>
            </a:r>
            <a:r>
              <a:rPr lang="ru-RU" sz="2600" i="1" u="sng" dirty="0" err="1"/>
              <a:t>полягає</a:t>
            </a:r>
            <a:r>
              <a:rPr lang="ru-RU" sz="2600" i="1" u="sng" dirty="0"/>
              <a:t> у такому:</a:t>
            </a:r>
          </a:p>
          <a:p>
            <a:r>
              <a:rPr lang="ru-RU" dirty="0" err="1"/>
              <a:t>уникнення</a:t>
            </a:r>
            <a:r>
              <a:rPr lang="ru-RU" dirty="0"/>
              <a:t> </a:t>
            </a:r>
            <a:r>
              <a:rPr lang="ru-RU" dirty="0" err="1"/>
              <a:t>необґрунтованого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шляхом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попередніх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процедур,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стосуються</a:t>
            </a:r>
            <a:r>
              <a:rPr lang="ru-RU" dirty="0"/>
              <a:t> </a:t>
            </a:r>
            <a:r>
              <a:rPr lang="ru-RU" dirty="0" err="1"/>
              <a:t>запланованого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;</a:t>
            </a:r>
          </a:p>
          <a:p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особи, яка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проводиться </a:t>
            </a:r>
            <a:r>
              <a:rPr lang="ru-RU" dirty="0" err="1"/>
              <a:t>лише</a:t>
            </a:r>
            <a:r>
              <a:rPr lang="ru-RU" dirty="0"/>
              <a:t>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задокументованого</a:t>
            </a:r>
            <a:r>
              <a:rPr lang="ru-RU" dirty="0"/>
              <a:t> </a:t>
            </a:r>
            <a:r>
              <a:rPr lang="ru-RU" dirty="0" err="1"/>
              <a:t>обґрунтування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направляє</a:t>
            </a:r>
            <a:r>
              <a:rPr lang="ru-RU" dirty="0"/>
              <a:t> особу на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в рамках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скринінгу</a:t>
            </a:r>
            <a:r>
              <a:rPr lang="ru-RU" dirty="0"/>
              <a:t> стану </a:t>
            </a:r>
            <a:r>
              <a:rPr lang="ru-RU" dirty="0" err="1"/>
              <a:t>здоров’я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85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5468" y="1119116"/>
            <a:ext cx="10050211" cy="4749978"/>
          </a:xfrm>
        </p:spPr>
        <p:txBody>
          <a:bodyPr>
            <a:normAutofit/>
          </a:bodyPr>
          <a:lstStyle/>
          <a:p>
            <a:r>
              <a:rPr lang="ru-RU" dirty="0" err="1" smtClean="0"/>
              <a:t>медичне</a:t>
            </a:r>
            <a:r>
              <a:rPr lang="ru-RU" dirty="0" smtClean="0"/>
              <a:t> </a:t>
            </a:r>
            <a:r>
              <a:rPr lang="ru-RU" dirty="0" err="1"/>
              <a:t>опромінення</a:t>
            </a:r>
            <a:r>
              <a:rPr lang="ru-RU" dirty="0"/>
              <a:t> в рамках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скринінгу</a:t>
            </a:r>
            <a:r>
              <a:rPr lang="ru-RU" dirty="0"/>
              <a:t> стану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обґрунтовується</a:t>
            </a:r>
            <a:r>
              <a:rPr lang="ru-RU" dirty="0"/>
              <a:t> МОЗ </a:t>
            </a:r>
            <a:r>
              <a:rPr lang="ru-RU" dirty="0" err="1"/>
              <a:t>спільно</a:t>
            </a:r>
            <a:r>
              <a:rPr lang="ru-RU" dirty="0"/>
              <a:t> з </a:t>
            </a:r>
            <a:r>
              <a:rPr lang="ru-RU" dirty="0" err="1"/>
              <a:t>профільними</a:t>
            </a:r>
            <a:r>
              <a:rPr lang="ru-RU" dirty="0"/>
              <a:t> </a:t>
            </a:r>
            <a:r>
              <a:rPr lang="ru-RU" dirty="0" err="1"/>
              <a:t>медичними</a:t>
            </a:r>
            <a:r>
              <a:rPr lang="ru-RU" dirty="0"/>
              <a:t> закладами;</a:t>
            </a:r>
          </a:p>
          <a:p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в </a:t>
            </a:r>
            <a:r>
              <a:rPr lang="ru-RU" dirty="0" err="1"/>
              <a:t>цілях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закладом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письмової</a:t>
            </a:r>
            <a:r>
              <a:rPr lang="ru-RU" dirty="0"/>
              <a:t> </a:t>
            </a:r>
            <a:r>
              <a:rPr lang="ru-RU" dirty="0" err="1"/>
              <a:t>згоди</a:t>
            </a:r>
            <a:r>
              <a:rPr lang="ru-RU" dirty="0"/>
              <a:t> </a:t>
            </a:r>
            <a:r>
              <a:rPr lang="ru-RU" dirty="0" err="1"/>
              <a:t>добровольця</a:t>
            </a:r>
            <a:r>
              <a:rPr lang="ru-RU" dirty="0"/>
              <a:t>, </a:t>
            </a:r>
            <a:r>
              <a:rPr lang="ru-RU" dirty="0" err="1"/>
              <a:t>поінформованого</a:t>
            </a:r>
            <a:r>
              <a:rPr lang="ru-RU" dirty="0"/>
              <a:t> про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. Доза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добровольця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спеціалізацію</a:t>
            </a:r>
            <a:r>
              <a:rPr lang="ru-RU" dirty="0"/>
              <a:t>, на </a:t>
            </a:r>
            <a:r>
              <a:rPr lang="ru-RU" dirty="0" err="1"/>
              <a:t>індивідуальній</a:t>
            </a:r>
            <a:r>
              <a:rPr lang="ru-RU" dirty="0"/>
              <a:t> </a:t>
            </a:r>
            <a:r>
              <a:rPr lang="ru-RU" dirty="0" err="1"/>
              <a:t>основі</a:t>
            </a:r>
            <a:r>
              <a:rPr lang="ru-RU" dirty="0"/>
              <a:t>;</a:t>
            </a:r>
          </a:p>
          <a:p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свідомо</a:t>
            </a:r>
            <a:r>
              <a:rPr lang="ru-RU" dirty="0"/>
              <a:t> та </a:t>
            </a:r>
            <a:r>
              <a:rPr lang="ru-RU" dirty="0" err="1"/>
              <a:t>добровільно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в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, </a:t>
            </a:r>
            <a:r>
              <a:rPr lang="ru-RU" dirty="0" err="1"/>
              <a:t>можливе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суттєвої</a:t>
            </a:r>
            <a:r>
              <a:rPr lang="ru-RU" dirty="0"/>
              <a:t> </a:t>
            </a:r>
            <a:r>
              <a:rPr lang="ru-RU" dirty="0" err="1"/>
              <a:t>вигоди</a:t>
            </a:r>
            <a:r>
              <a:rPr lang="ru-RU" dirty="0"/>
              <a:t> для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шкодою, яку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завдано</a:t>
            </a:r>
            <a:r>
              <a:rPr lang="ru-RU" dirty="0"/>
              <a:t> </a:t>
            </a:r>
            <a:r>
              <a:rPr lang="ru-RU" dirty="0" err="1"/>
              <a:t>добровольцю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 Доза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добровольця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не повинна </a:t>
            </a:r>
            <a:r>
              <a:rPr lang="ru-RU" dirty="0" err="1"/>
              <a:t>перевищувати</a:t>
            </a:r>
            <a:r>
              <a:rPr lang="ru-RU" dirty="0"/>
              <a:t> 5 </a:t>
            </a:r>
            <a:r>
              <a:rPr lang="ru-RU" dirty="0" err="1"/>
              <a:t>мЗв</a:t>
            </a:r>
            <a:r>
              <a:rPr lang="ru-RU" dirty="0"/>
              <a:t> на </a:t>
            </a:r>
            <a:r>
              <a:rPr lang="ru-RU" dirty="0" err="1"/>
              <a:t>рік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367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/>
              <a:t>2) </a:t>
            </a:r>
            <a:r>
              <a:rPr lang="ru-RU" b="1" i="1" u="sng" dirty="0" err="1"/>
              <a:t>оптимізація</a:t>
            </a:r>
            <a:r>
              <a:rPr lang="ru-RU" b="1" i="1" u="sng" dirty="0"/>
              <a:t>, </a:t>
            </a:r>
            <a:r>
              <a:rPr lang="ru-RU" b="1" i="1" u="sng" dirty="0" err="1"/>
              <a:t>завданням</a:t>
            </a:r>
            <a:r>
              <a:rPr lang="ru-RU" b="1" i="1" u="sng" dirty="0"/>
              <a:t> </a:t>
            </a:r>
            <a:r>
              <a:rPr lang="ru-RU" b="1" i="1" u="sng" dirty="0" err="1"/>
              <a:t>якої</a:t>
            </a:r>
            <a:r>
              <a:rPr lang="ru-RU" b="1" i="1" u="sng" dirty="0"/>
              <a:t> є </a:t>
            </a:r>
            <a:r>
              <a:rPr lang="ru-RU" b="1" i="1" u="sng" dirty="0" err="1"/>
              <a:t>забезпечення</a:t>
            </a:r>
            <a:r>
              <a:rPr lang="ru-RU" b="1" i="1" u="sng" dirty="0"/>
              <a:t> в </a:t>
            </a:r>
            <a:r>
              <a:rPr lang="ru-RU" b="1" i="1" u="sng" dirty="0" err="1"/>
              <a:t>усіх</a:t>
            </a:r>
            <a:r>
              <a:rPr lang="ru-RU" b="1" i="1" u="sng" dirty="0"/>
              <a:t> </a:t>
            </a:r>
            <a:r>
              <a:rPr lang="ru-RU" b="1" i="1" u="sng" dirty="0" err="1"/>
              <a:t>випадках</a:t>
            </a:r>
            <a:r>
              <a:rPr lang="ru-RU" b="1" i="1" u="sng" dirty="0"/>
              <a:t> </a:t>
            </a:r>
            <a:r>
              <a:rPr lang="ru-RU" b="1" i="1" u="sng" dirty="0" err="1"/>
              <a:t>планування</a:t>
            </a:r>
            <a:r>
              <a:rPr lang="ru-RU" b="1" i="1" u="sng" dirty="0"/>
              <a:t> та </a:t>
            </a:r>
            <a:r>
              <a:rPr lang="ru-RU" b="1" i="1" u="sng" dirty="0" err="1"/>
              <a:t>проведення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медичного</a:t>
            </a:r>
            <a:r>
              <a:rPr lang="ru-RU" b="1" i="1" u="sng" dirty="0"/>
              <a:t> </a:t>
            </a:r>
            <a:r>
              <a:rPr lang="ru-RU" b="1" i="1" u="sng" dirty="0" err="1"/>
              <a:t>опромінення</a:t>
            </a:r>
            <a:r>
              <a:rPr lang="ru-RU" b="1" i="1" u="sng" dirty="0"/>
              <a:t>:</a:t>
            </a:r>
          </a:p>
          <a:p>
            <a:r>
              <a:rPr lang="ru-RU" dirty="0" err="1"/>
              <a:t>мінімального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доз за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;</a:t>
            </a:r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терапевтичних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для кожного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мінімального</a:t>
            </a:r>
            <a:r>
              <a:rPr lang="ru-RU" dirty="0"/>
              <a:t> </a:t>
            </a:r>
            <a:r>
              <a:rPr lang="ru-RU" dirty="0" err="1"/>
              <a:t>опроміненням</a:t>
            </a:r>
            <a:r>
              <a:rPr lang="ru-RU" dirty="0"/>
              <a:t> </a:t>
            </a:r>
            <a:r>
              <a:rPr lang="ru-RU" dirty="0" err="1"/>
              <a:t>здорових</a:t>
            </a:r>
            <a:r>
              <a:rPr lang="ru-RU" dirty="0"/>
              <a:t> тканин та </a:t>
            </a:r>
            <a:r>
              <a:rPr lang="ru-RU" dirty="0" err="1"/>
              <a:t>організму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.</a:t>
            </a:r>
          </a:p>
          <a:p>
            <a:r>
              <a:rPr lang="ru-RU" dirty="0"/>
              <a:t>Принцип </a:t>
            </a:r>
            <a:r>
              <a:rPr lang="ru-RU" dirty="0" err="1"/>
              <a:t>оптимізації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b="1" i="1" u="sng" dirty="0"/>
              <a:t>на </a:t>
            </a:r>
            <a:r>
              <a:rPr lang="ru-RU" b="1" i="1" u="sng" dirty="0" err="1"/>
              <a:t>всіх</a:t>
            </a:r>
            <a:r>
              <a:rPr lang="ru-RU" b="1" i="1" u="sng" dirty="0"/>
              <a:t> </a:t>
            </a:r>
            <a:r>
              <a:rPr lang="ru-RU" b="1" i="1" u="sng" dirty="0" err="1"/>
              <a:t>етапах</a:t>
            </a:r>
            <a:r>
              <a:rPr lang="ru-RU" b="1" i="1" u="sng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практичних</a:t>
            </a:r>
            <a:r>
              <a:rPr lang="ru-RU" dirty="0"/>
              <a:t> </a:t>
            </a:r>
            <a:r>
              <a:rPr lang="ru-RU" dirty="0" err="1"/>
              <a:t>аспектів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радіологічних</a:t>
            </a:r>
            <a:r>
              <a:rPr lang="ru-RU" dirty="0"/>
              <a:t> процедур.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581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325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/>
              <a:t>надання</a:t>
            </a:r>
            <a:r>
              <a:rPr lang="ru-RU" sz="2800" dirty="0"/>
              <a:t> </a:t>
            </a:r>
            <a:r>
              <a:rPr lang="ru-RU" sz="2800" dirty="0" err="1"/>
              <a:t>наявної</a:t>
            </a:r>
            <a:r>
              <a:rPr lang="ru-RU" sz="2800" dirty="0"/>
              <a:t> </a:t>
            </a:r>
            <a:r>
              <a:rPr lang="ru-RU" sz="2800" dirty="0" err="1"/>
              <a:t>інформації</a:t>
            </a:r>
            <a:r>
              <a:rPr lang="ru-RU" sz="2800" dirty="0"/>
              <a:t> </a:t>
            </a:r>
            <a:r>
              <a:rPr lang="ru-RU" sz="2800" dirty="0" err="1"/>
              <a:t>щодо</a:t>
            </a:r>
            <a:r>
              <a:rPr lang="ru-RU" sz="2800" dirty="0"/>
              <a:t> </a:t>
            </a:r>
            <a:r>
              <a:rPr lang="ru-RU" sz="2800" dirty="0" err="1"/>
              <a:t>медичного</a:t>
            </a:r>
            <a:r>
              <a:rPr lang="ru-RU" sz="2800" dirty="0"/>
              <a:t> </a:t>
            </a:r>
            <a:r>
              <a:rPr lang="ru-RU" sz="2800" dirty="0" err="1"/>
              <a:t>опромінення</a:t>
            </a:r>
            <a:r>
              <a:rPr lang="ru-RU" sz="2800" dirty="0"/>
              <a:t> </a:t>
            </a:r>
            <a:r>
              <a:rPr lang="ru-RU" sz="2800" dirty="0" err="1"/>
              <a:t>іншим</a:t>
            </a:r>
            <a:r>
              <a:rPr lang="ru-RU" sz="2800" dirty="0"/>
              <a:t> </a:t>
            </a:r>
            <a:r>
              <a:rPr lang="ru-RU" sz="2800" dirty="0" err="1"/>
              <a:t>лікарям</a:t>
            </a:r>
            <a:r>
              <a:rPr lang="ru-RU" sz="2800" dirty="0"/>
              <a:t> (у </a:t>
            </a:r>
            <a:r>
              <a:rPr lang="ru-RU" sz="2800" dirty="0" err="1"/>
              <a:t>разі</a:t>
            </a:r>
            <a:r>
              <a:rPr lang="ru-RU" sz="2800" dirty="0"/>
              <a:t> </a:t>
            </a:r>
            <a:r>
              <a:rPr lang="ru-RU" sz="2800" dirty="0" err="1"/>
              <a:t>необхідності</a:t>
            </a:r>
            <a:r>
              <a:rPr lang="ru-RU" sz="2800" dirty="0"/>
              <a:t>), </a:t>
            </a:r>
            <a:r>
              <a:rPr lang="ru-RU" sz="2800" dirty="0" err="1"/>
              <a:t>пацієнту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законному </a:t>
            </a:r>
            <a:r>
              <a:rPr lang="ru-RU" sz="2800" dirty="0" err="1"/>
              <a:t>представнику</a:t>
            </a:r>
            <a:r>
              <a:rPr lang="ru-RU" sz="2800" dirty="0"/>
              <a:t> у порядку, </a:t>
            </a:r>
            <a:r>
              <a:rPr lang="ru-RU" sz="2800" dirty="0" err="1"/>
              <a:t>визначеному</a:t>
            </a:r>
            <a:r>
              <a:rPr lang="ru-RU" sz="2800" dirty="0"/>
              <a:t> 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hlinkClick r:id="rId3"/>
              </a:rPr>
              <a:t>статтею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hlinkClick r:id="rId3"/>
              </a:rPr>
              <a:t> 39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 </a:t>
            </a:r>
            <a:r>
              <a:rPr lang="ru-RU" sz="2800" dirty="0"/>
              <a:t>Закону </a:t>
            </a:r>
            <a:r>
              <a:rPr lang="ru-RU" sz="2800" dirty="0" err="1"/>
              <a:t>України</a:t>
            </a:r>
            <a:r>
              <a:rPr lang="ru-RU" sz="2800" dirty="0"/>
              <a:t> «</a:t>
            </a:r>
            <a:r>
              <a:rPr lang="ru-RU" sz="2800" dirty="0" err="1"/>
              <a:t>Основи</a:t>
            </a:r>
            <a:r>
              <a:rPr lang="ru-RU" sz="2800" dirty="0"/>
              <a:t> </a:t>
            </a:r>
            <a:r>
              <a:rPr lang="ru-RU" sz="2800" dirty="0" err="1"/>
              <a:t>законодавства</a:t>
            </a:r>
            <a:r>
              <a:rPr lang="ru-RU" sz="2800" dirty="0"/>
              <a:t> </a:t>
            </a:r>
            <a:r>
              <a:rPr lang="ru-RU" sz="2800" dirty="0" err="1"/>
              <a:t>України</a:t>
            </a:r>
            <a:r>
              <a:rPr lang="ru-RU" sz="2800" dirty="0"/>
              <a:t> про </a:t>
            </a:r>
            <a:r>
              <a:rPr lang="ru-RU" sz="2800" dirty="0" err="1"/>
              <a:t>охорону</a:t>
            </a:r>
            <a:r>
              <a:rPr lang="ru-RU" sz="2800" dirty="0"/>
              <a:t> </a:t>
            </a:r>
            <a:r>
              <a:rPr lang="ru-RU" sz="2800" dirty="0" err="1"/>
              <a:t>здоров’я</a:t>
            </a:r>
            <a:r>
              <a:rPr lang="ru-RU" sz="2800" dirty="0"/>
              <a:t>»;</a:t>
            </a:r>
          </a:p>
          <a:p>
            <a:r>
              <a:rPr lang="ru-RU" sz="2800" dirty="0" err="1"/>
              <a:t>дотримання</a:t>
            </a:r>
            <a:r>
              <a:rPr lang="ru-RU" sz="2800" dirty="0"/>
              <a:t> </a:t>
            </a:r>
            <a:r>
              <a:rPr lang="ru-RU" sz="2800" dirty="0" err="1"/>
              <a:t>вимог</a:t>
            </a:r>
            <a:r>
              <a:rPr lang="ru-RU" sz="2800" dirty="0"/>
              <a:t> </a:t>
            </a:r>
            <a:r>
              <a:rPr lang="ru-RU" sz="2800" dirty="0" err="1"/>
              <a:t>законодавства</a:t>
            </a:r>
            <a:r>
              <a:rPr lang="ru-RU" sz="2800" dirty="0"/>
              <a:t>, норм та правил з </a:t>
            </a:r>
            <a:r>
              <a:rPr lang="ru-RU" sz="2800" dirty="0" err="1"/>
              <a:t>радіаційної</a:t>
            </a:r>
            <a:r>
              <a:rPr lang="ru-RU" sz="2800" dirty="0"/>
              <a:t> </a:t>
            </a:r>
            <a:r>
              <a:rPr lang="ru-RU" sz="2800" dirty="0" err="1"/>
              <a:t>безпеки</a:t>
            </a:r>
            <a:r>
              <a:rPr lang="ru-RU" sz="2800" dirty="0"/>
              <a:t>, </a:t>
            </a:r>
            <a:r>
              <a:rPr lang="ru-RU" sz="2800" dirty="0" err="1"/>
              <a:t>стандартів</a:t>
            </a:r>
            <a:r>
              <a:rPr lang="ru-RU" sz="2800" dirty="0"/>
              <a:t> </a:t>
            </a:r>
            <a:r>
              <a:rPr lang="ru-RU" sz="2800" dirty="0" err="1"/>
              <a:t>медичної</a:t>
            </a:r>
            <a:r>
              <a:rPr lang="ru-RU" sz="2800" dirty="0"/>
              <a:t> </a:t>
            </a:r>
            <a:r>
              <a:rPr lang="ru-RU" sz="2800" dirty="0" err="1"/>
              <a:t>допомоги</a:t>
            </a:r>
            <a:r>
              <a:rPr lang="ru-RU" sz="2800" dirty="0"/>
              <a:t> (</a:t>
            </a:r>
            <a:r>
              <a:rPr lang="ru-RU" sz="2800" dirty="0" err="1"/>
              <a:t>медичних</a:t>
            </a:r>
            <a:r>
              <a:rPr lang="ru-RU" sz="2800" dirty="0"/>
              <a:t> </a:t>
            </a:r>
            <a:r>
              <a:rPr lang="ru-RU" sz="2800" dirty="0" err="1"/>
              <a:t>стандартів</a:t>
            </a:r>
            <a:r>
              <a:rPr lang="ru-RU" sz="2800" dirty="0"/>
              <a:t>), </a:t>
            </a:r>
            <a:r>
              <a:rPr lang="ru-RU" sz="2800" dirty="0" err="1"/>
              <a:t>клінічних</a:t>
            </a:r>
            <a:r>
              <a:rPr lang="ru-RU" sz="2800" dirty="0"/>
              <a:t> </a:t>
            </a:r>
            <a:r>
              <a:rPr lang="ru-RU" sz="2800" dirty="0" err="1"/>
              <a:t>протоколів</a:t>
            </a:r>
            <a:r>
              <a:rPr lang="ru-RU" sz="2800" dirty="0"/>
              <a:t>, </a:t>
            </a:r>
            <a:r>
              <a:rPr lang="ru-RU" sz="2800" dirty="0" err="1"/>
              <a:t>табелів</a:t>
            </a:r>
            <a:r>
              <a:rPr lang="ru-RU" sz="2800" dirty="0"/>
              <a:t> </a:t>
            </a:r>
            <a:r>
              <a:rPr lang="ru-RU" sz="2800" dirty="0" err="1"/>
              <a:t>матеріально-технічного</a:t>
            </a:r>
            <a:r>
              <a:rPr lang="ru-RU" sz="2800" dirty="0"/>
              <a:t> </a:t>
            </a:r>
            <a:r>
              <a:rPr lang="ru-RU" sz="2800" dirty="0" err="1"/>
              <a:t>оснащення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проведення</a:t>
            </a:r>
            <a:r>
              <a:rPr lang="ru-RU" sz="2800" dirty="0"/>
              <a:t> </a:t>
            </a:r>
            <a:r>
              <a:rPr lang="ru-RU" sz="2800" dirty="0" err="1"/>
              <a:t>повірки</a:t>
            </a:r>
            <a:r>
              <a:rPr lang="ru-RU" sz="2800" dirty="0"/>
              <a:t>, </a:t>
            </a:r>
            <a:r>
              <a:rPr lang="ru-RU" sz="2800" dirty="0" err="1"/>
              <a:t>калібрування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оцінки</a:t>
            </a:r>
            <a:r>
              <a:rPr lang="ru-RU" sz="2800" dirty="0"/>
              <a:t> </a:t>
            </a:r>
            <a:r>
              <a:rPr lang="ru-RU" sz="2800" dirty="0" err="1"/>
              <a:t>відповідності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 </a:t>
            </a:r>
            <a:r>
              <a:rPr lang="ru-RU" sz="2800" dirty="0" err="1"/>
              <a:t>радіаційного</a:t>
            </a:r>
            <a:r>
              <a:rPr lang="ru-RU" sz="2800" dirty="0"/>
              <a:t> контролю </a:t>
            </a:r>
            <a:r>
              <a:rPr lang="ru-RU" sz="2800" dirty="0" err="1"/>
              <a:t>вимогам</a:t>
            </a:r>
            <a:r>
              <a:rPr lang="ru-RU" sz="2800" dirty="0"/>
              <a:t> </a:t>
            </a:r>
            <a:r>
              <a:rPr lang="ru-RU" sz="2800" dirty="0" err="1"/>
              <a:t>технічних</a:t>
            </a:r>
            <a:r>
              <a:rPr lang="ru-RU" sz="2800" dirty="0"/>
              <a:t> </a:t>
            </a:r>
            <a:r>
              <a:rPr lang="ru-RU" sz="2800" dirty="0" err="1"/>
              <a:t>регламентів</a:t>
            </a:r>
            <a:r>
              <a:rPr lang="ru-RU" sz="2800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210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1444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412" y="736979"/>
            <a:ext cx="10009268" cy="5132115"/>
          </a:xfrm>
        </p:spPr>
        <p:txBody>
          <a:bodyPr>
            <a:normAutofit/>
          </a:bodyPr>
          <a:lstStyle/>
          <a:p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перевірки</a:t>
            </a:r>
            <a:r>
              <a:rPr lang="ru-RU" sz="2400" dirty="0"/>
              <a:t> </a:t>
            </a:r>
            <a:r>
              <a:rPr lang="ru-RU" sz="2400" dirty="0" err="1"/>
              <a:t>дозоформувальних</a:t>
            </a:r>
            <a:r>
              <a:rPr lang="ru-RU" sz="2400" dirty="0"/>
              <a:t> </a:t>
            </a:r>
            <a:r>
              <a:rPr lang="ru-RU" sz="2400" dirty="0" err="1"/>
              <a:t>параметрів</a:t>
            </a:r>
            <a:r>
              <a:rPr lang="ru-RU" sz="2400" dirty="0"/>
              <a:t> </a:t>
            </a:r>
            <a:r>
              <a:rPr lang="ru-RU" sz="2400" dirty="0" err="1"/>
              <a:t>медичного</a:t>
            </a:r>
            <a:r>
              <a:rPr lang="ru-RU" sz="2400" dirty="0"/>
              <a:t> </a:t>
            </a:r>
            <a:r>
              <a:rPr lang="ru-RU" sz="2400" dirty="0" err="1"/>
              <a:t>діагностичного</a:t>
            </a:r>
            <a:r>
              <a:rPr lang="ru-RU" sz="2400" dirty="0"/>
              <a:t> </a:t>
            </a:r>
            <a:r>
              <a:rPr lang="ru-RU" sz="2400" dirty="0" err="1"/>
              <a:t>радіологічного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 з </a:t>
            </a:r>
            <a:r>
              <a:rPr lang="ru-RU" sz="2400" dirty="0" err="1"/>
              <a:t>періодичністю</a:t>
            </a:r>
            <a:r>
              <a:rPr lang="ru-RU" sz="2400" dirty="0"/>
              <a:t>, </a:t>
            </a:r>
            <a:r>
              <a:rPr lang="ru-RU" sz="2400" dirty="0" err="1"/>
              <a:t>установленою</a:t>
            </a:r>
            <a:r>
              <a:rPr lang="ru-RU" sz="2400" dirty="0"/>
              <a:t> нормами та правилами з </a:t>
            </a:r>
            <a:r>
              <a:rPr lang="ru-RU" sz="2400" dirty="0" err="1"/>
              <a:t>радіаційної</a:t>
            </a:r>
            <a:r>
              <a:rPr lang="ru-RU" sz="2400" dirty="0"/>
              <a:t> </a:t>
            </a:r>
            <a:r>
              <a:rPr lang="ru-RU" sz="2400" dirty="0" err="1"/>
              <a:t>безпеки</a:t>
            </a:r>
            <a:r>
              <a:rPr lang="ru-RU" sz="2400" dirty="0"/>
              <a:t> та </a:t>
            </a:r>
            <a:r>
              <a:rPr lang="ru-RU" sz="2400" dirty="0" err="1"/>
              <a:t>технічною</a:t>
            </a:r>
            <a:r>
              <a:rPr lang="ru-RU" sz="2400" dirty="0"/>
              <a:t> </a:t>
            </a:r>
            <a:r>
              <a:rPr lang="ru-RU" sz="2400" dirty="0" err="1"/>
              <a:t>документацією</a:t>
            </a:r>
            <a:r>
              <a:rPr lang="ru-RU" sz="2400" dirty="0"/>
              <a:t> </a:t>
            </a:r>
            <a:r>
              <a:rPr lang="ru-RU" sz="2400" dirty="0" err="1"/>
              <a:t>виробників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отримання</a:t>
            </a:r>
            <a:r>
              <a:rPr lang="ru-RU" sz="2400" dirty="0"/>
              <a:t> </a:t>
            </a:r>
            <a:r>
              <a:rPr lang="ru-RU" sz="2400" dirty="0" err="1"/>
              <a:t>медичного</a:t>
            </a:r>
            <a:r>
              <a:rPr lang="ru-RU" sz="2400" dirty="0"/>
              <a:t> </a:t>
            </a:r>
            <a:r>
              <a:rPr lang="ru-RU" sz="2400" dirty="0" err="1"/>
              <a:t>радіологічного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 разом з </a:t>
            </a:r>
            <a:r>
              <a:rPr lang="ru-RU" sz="2400" dirty="0" err="1"/>
              <a:t>необхідною</a:t>
            </a:r>
            <a:r>
              <a:rPr lang="ru-RU" sz="2400" dirty="0"/>
              <a:t> </a:t>
            </a:r>
            <a:r>
              <a:rPr lang="ru-RU" sz="2400" dirty="0" err="1"/>
              <a:t>технічною</a:t>
            </a:r>
            <a:r>
              <a:rPr lang="ru-RU" sz="2400" dirty="0"/>
              <a:t> </a:t>
            </a:r>
            <a:r>
              <a:rPr lang="ru-RU" sz="2400" dirty="0" err="1"/>
              <a:t>документацією</a:t>
            </a:r>
            <a:r>
              <a:rPr lang="ru-RU" sz="2400" dirty="0"/>
              <a:t> з </a:t>
            </a:r>
            <a:r>
              <a:rPr lang="ru-RU" sz="2400" dirty="0" err="1"/>
              <a:t>радіаційної</a:t>
            </a:r>
            <a:r>
              <a:rPr lang="ru-RU" sz="2400" dirty="0"/>
              <a:t> </a:t>
            </a:r>
            <a:r>
              <a:rPr lang="ru-RU" sz="2400" dirty="0" err="1"/>
              <a:t>безпеки</a:t>
            </a:r>
            <a:r>
              <a:rPr lang="ru-RU" sz="2400" dirty="0"/>
              <a:t> та </a:t>
            </a:r>
            <a:r>
              <a:rPr lang="ru-RU" sz="2400" dirty="0" err="1"/>
              <a:t>радіаційного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пацієнтів</a:t>
            </a:r>
            <a:r>
              <a:rPr lang="ru-RU" sz="2400" dirty="0"/>
              <a:t> і персоналу (</a:t>
            </a:r>
            <a:r>
              <a:rPr lang="ru-RU" sz="2400" dirty="0" err="1"/>
              <a:t>робочі</a:t>
            </a:r>
            <a:r>
              <a:rPr lang="ru-RU" sz="2400" dirty="0"/>
              <a:t> </a:t>
            </a:r>
            <a:r>
              <a:rPr lang="ru-RU" sz="2400" dirty="0" err="1"/>
              <a:t>специфікації</a:t>
            </a:r>
            <a:r>
              <a:rPr lang="ru-RU" sz="2400" dirty="0"/>
              <a:t>, </a:t>
            </a:r>
            <a:r>
              <a:rPr lang="ru-RU" sz="2400" dirty="0" err="1"/>
              <a:t>інструкції</a:t>
            </a:r>
            <a:r>
              <a:rPr lang="ru-RU" sz="2400" dirty="0"/>
              <a:t> з </a:t>
            </a:r>
            <a:r>
              <a:rPr lang="ru-RU" sz="2400" dirty="0" err="1"/>
              <a:t>експлуатації</a:t>
            </a:r>
            <a:r>
              <a:rPr lang="ru-RU" sz="2400" dirty="0"/>
              <a:t>) </a:t>
            </a:r>
            <a:r>
              <a:rPr lang="ru-RU" sz="2400" dirty="0" err="1"/>
              <a:t>мовою</a:t>
            </a:r>
            <a:r>
              <a:rPr lang="ru-RU" sz="2400" dirty="0"/>
              <a:t> </a:t>
            </a:r>
            <a:r>
              <a:rPr lang="ru-RU" sz="2400" dirty="0" err="1"/>
              <a:t>виробника</a:t>
            </a:r>
            <a:r>
              <a:rPr lang="ru-RU" sz="2400" dirty="0"/>
              <a:t> й державною </a:t>
            </a:r>
            <a:r>
              <a:rPr lang="ru-RU" sz="2400" dirty="0" err="1"/>
              <a:t>мовою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виконання</a:t>
            </a:r>
            <a:r>
              <a:rPr lang="ru-RU" sz="2400" dirty="0"/>
              <a:t> </a:t>
            </a:r>
            <a:r>
              <a:rPr lang="ru-RU" sz="2400" dirty="0" err="1"/>
              <a:t>коригувальних</a:t>
            </a:r>
            <a:r>
              <a:rPr lang="ru-RU" sz="2400" dirty="0"/>
              <a:t> </a:t>
            </a:r>
            <a:r>
              <a:rPr lang="ru-RU" sz="2400" dirty="0" err="1"/>
              <a:t>заходів</a:t>
            </a:r>
            <a:r>
              <a:rPr lang="ru-RU" sz="2400" dirty="0"/>
              <a:t> з </a:t>
            </a:r>
            <a:r>
              <a:rPr lang="ru-RU" sz="2400" dirty="0" err="1"/>
              <a:t>усунення</a:t>
            </a:r>
            <a:r>
              <a:rPr lang="ru-RU" sz="2400" dirty="0"/>
              <a:t> </a:t>
            </a:r>
            <a:r>
              <a:rPr lang="ru-RU" sz="2400" dirty="0" err="1"/>
              <a:t>неналежного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невідповідного</a:t>
            </a:r>
            <a:r>
              <a:rPr lang="ru-RU" sz="2400" dirty="0"/>
              <a:t> </a:t>
            </a:r>
            <a:r>
              <a:rPr lang="ru-RU" sz="2400" dirty="0" err="1"/>
              <a:t>функціонування</a:t>
            </a:r>
            <a:r>
              <a:rPr lang="ru-RU" sz="2400" dirty="0"/>
              <a:t> </a:t>
            </a:r>
            <a:r>
              <a:rPr lang="ru-RU" sz="2400" dirty="0" err="1"/>
              <a:t>медичного</a:t>
            </a:r>
            <a:r>
              <a:rPr lang="ru-RU" sz="2400" dirty="0"/>
              <a:t> </a:t>
            </a:r>
            <a:r>
              <a:rPr lang="ru-RU" sz="2400" dirty="0" err="1"/>
              <a:t>радіологічного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 (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виведення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з </a:t>
            </a:r>
            <a:r>
              <a:rPr lang="ru-RU" sz="2400" dirty="0" err="1"/>
              <a:t>експлуатації</a:t>
            </a:r>
            <a:r>
              <a:rPr lang="ru-RU" sz="2400" dirty="0"/>
              <a:t>), </a:t>
            </a:r>
            <a:r>
              <a:rPr lang="ru-RU" sz="2400" dirty="0" err="1"/>
              <a:t>що</a:t>
            </a:r>
            <a:r>
              <a:rPr lang="ru-RU" sz="2400" dirty="0"/>
              <a:t> не </a:t>
            </a:r>
            <a:r>
              <a:rPr lang="ru-RU" sz="2400" dirty="0" err="1"/>
              <a:t>відповідає</a:t>
            </a:r>
            <a:r>
              <a:rPr lang="ru-RU" sz="2400" dirty="0"/>
              <a:t> </a:t>
            </a:r>
            <a:r>
              <a:rPr lang="ru-RU" sz="2400" dirty="0" err="1"/>
              <a:t>чинним</a:t>
            </a:r>
            <a:r>
              <a:rPr lang="ru-RU" sz="2400" dirty="0"/>
              <a:t> </a:t>
            </a:r>
            <a:r>
              <a:rPr lang="ru-RU" sz="2400" dirty="0" err="1"/>
              <a:t>державним</a:t>
            </a:r>
            <a:r>
              <a:rPr lang="ru-RU" sz="2400" dirty="0"/>
              <a:t> стандартам.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5635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3. </a:t>
            </a:r>
            <a:r>
              <a:rPr lang="ru-RU" sz="2800" b="1" dirty="0" err="1"/>
              <a:t>Лікарі</a:t>
            </a:r>
            <a:r>
              <a:rPr lang="ru-RU" sz="2800" b="1" dirty="0"/>
              <a:t> </a:t>
            </a:r>
            <a:r>
              <a:rPr lang="ru-RU" sz="2800" b="1" dirty="0" err="1"/>
              <a:t>відповідної</a:t>
            </a:r>
            <a:r>
              <a:rPr lang="ru-RU" sz="2800" b="1" dirty="0"/>
              <a:t> </a:t>
            </a:r>
            <a:r>
              <a:rPr lang="ru-RU" sz="2800" b="1" dirty="0" err="1"/>
              <a:t>спеціалізації</a:t>
            </a:r>
            <a:r>
              <a:rPr lang="ru-RU" sz="2800" b="1" dirty="0"/>
              <a:t> (</a:t>
            </a:r>
            <a:r>
              <a:rPr lang="ru-RU" sz="2800" b="1" dirty="0" err="1"/>
              <a:t>лікар</a:t>
            </a:r>
            <a:r>
              <a:rPr lang="ru-RU" sz="2800" b="1" dirty="0"/>
              <a:t>-рентгенолог, </a:t>
            </a:r>
            <a:r>
              <a:rPr lang="ru-RU" sz="2800" b="1" dirty="0" err="1"/>
              <a:t>лікар</a:t>
            </a:r>
            <a:r>
              <a:rPr lang="ru-RU" sz="2800" b="1" dirty="0"/>
              <a:t> </a:t>
            </a:r>
            <a:r>
              <a:rPr lang="ru-RU" sz="2800" b="1" dirty="0" err="1"/>
              <a:t>радіонуклідної</a:t>
            </a:r>
            <a:r>
              <a:rPr lang="ru-RU" sz="2800" b="1" dirty="0"/>
              <a:t> </a:t>
            </a:r>
            <a:r>
              <a:rPr lang="ru-RU" sz="2800" b="1" dirty="0" err="1"/>
              <a:t>діагностики</a:t>
            </a:r>
            <a:r>
              <a:rPr lang="ru-RU" sz="2800" b="1" dirty="0"/>
              <a:t>, </a:t>
            </a:r>
            <a:r>
              <a:rPr lang="ru-RU" sz="2800" b="1" dirty="0" err="1"/>
              <a:t>променевий</a:t>
            </a:r>
            <a:r>
              <a:rPr lang="ru-RU" sz="2800" b="1" dirty="0"/>
              <a:t> терапевт </a:t>
            </a:r>
            <a:r>
              <a:rPr lang="ru-RU" sz="2800" b="1" dirty="0" err="1"/>
              <a:t>тощо</a:t>
            </a:r>
            <a:r>
              <a:rPr lang="ru-RU" sz="2800" b="1" dirty="0"/>
              <a:t>) до </a:t>
            </a:r>
            <a:r>
              <a:rPr lang="ru-RU" sz="2800" b="1" dirty="0" err="1"/>
              <a:t>проведення</a:t>
            </a:r>
            <a:r>
              <a:rPr lang="ru-RU" sz="2800" b="1" dirty="0"/>
              <a:t> </a:t>
            </a:r>
            <a:r>
              <a:rPr lang="ru-RU" sz="2800" b="1" dirty="0" err="1"/>
              <a:t>процедури</a:t>
            </a:r>
            <a:r>
              <a:rPr lang="ru-RU" sz="2800" b="1" dirty="0"/>
              <a:t> </a:t>
            </a:r>
            <a:r>
              <a:rPr lang="ru-RU" sz="2800" b="1" dirty="0" err="1"/>
              <a:t>медичного</a:t>
            </a:r>
            <a:r>
              <a:rPr lang="ru-RU" sz="2800" b="1" dirty="0"/>
              <a:t> </a:t>
            </a:r>
            <a:r>
              <a:rPr lang="ru-RU" sz="2800" b="1" dirty="0" err="1"/>
              <a:t>опромінення</a:t>
            </a:r>
            <a:r>
              <a:rPr lang="ru-RU" sz="2800" b="1" dirty="0"/>
              <a:t> </a:t>
            </a:r>
            <a:r>
              <a:rPr lang="ru-RU" sz="2800" b="1" dirty="0" err="1"/>
              <a:t>забезпечують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</a:t>
            </a:r>
            <a:r>
              <a:rPr lang="ru-RU" i="1" dirty="0" err="1"/>
              <a:t>ідентифікацію</a:t>
            </a:r>
            <a:r>
              <a:rPr lang="ru-RU" i="1" dirty="0"/>
              <a:t> </a:t>
            </a:r>
            <a:r>
              <a:rPr lang="ru-RU" i="1" dirty="0" err="1"/>
              <a:t>пацієнта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i="1" dirty="0" err="1"/>
              <a:t>інформування</a:t>
            </a:r>
            <a:r>
              <a:rPr lang="ru-RU" i="1" dirty="0"/>
              <a:t> </a:t>
            </a:r>
            <a:r>
              <a:rPr lang="ru-RU" i="1" dirty="0" err="1"/>
              <a:t>пацієнта</a:t>
            </a:r>
            <a:r>
              <a:rPr lang="ru-RU" i="1" dirty="0"/>
              <a:t> </a:t>
            </a:r>
            <a:r>
              <a:rPr lang="ru-RU" i="1" dirty="0" err="1"/>
              <a:t>щодо</a:t>
            </a:r>
            <a:r>
              <a:rPr lang="ru-RU" dirty="0"/>
              <a:t>:</a:t>
            </a:r>
          </a:p>
          <a:p>
            <a:r>
              <a:rPr lang="ru-RU" dirty="0" err="1"/>
              <a:t>обґрунтованості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процедур,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призначаються</a:t>
            </a:r>
            <a:r>
              <a:rPr lang="ru-RU" dirty="0"/>
              <a:t>;</a:t>
            </a:r>
          </a:p>
          <a:p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ризиків</a:t>
            </a:r>
            <a:r>
              <a:rPr lang="ru-RU" dirty="0"/>
              <a:t> для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пов’язаних</a:t>
            </a:r>
            <a:r>
              <a:rPr lang="ru-RU" dirty="0"/>
              <a:t> з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опроміненням</a:t>
            </a:r>
            <a:r>
              <a:rPr lang="ru-RU" dirty="0"/>
              <a:t>;</a:t>
            </a:r>
          </a:p>
          <a:p>
            <a:r>
              <a:rPr lang="ru-RU" dirty="0"/>
              <a:t>правил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;</a:t>
            </a:r>
          </a:p>
          <a:p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відмови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та </a:t>
            </a:r>
            <a:r>
              <a:rPr lang="ru-RU" dirty="0" err="1"/>
              <a:t>наявних</a:t>
            </a:r>
            <a:r>
              <a:rPr lang="ru-RU" dirty="0"/>
              <a:t> </a:t>
            </a:r>
            <a:r>
              <a:rPr lang="ru-RU" dirty="0" err="1"/>
              <a:t>альтернативних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829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104" y="122830"/>
            <a:ext cx="10268576" cy="1746913"/>
          </a:xfrm>
        </p:spPr>
        <p:txBody>
          <a:bodyPr/>
          <a:lstStyle/>
          <a:p>
            <a:r>
              <a:rPr lang="ru-RU" dirty="0"/>
              <a:t>3)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 (для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дітородного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грудьми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радіофармпрепаратів</a:t>
            </a:r>
            <a:r>
              <a:rPr lang="ru-RU" dirty="0"/>
              <a:t>).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повідомлення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про </a:t>
            </a:r>
            <a:r>
              <a:rPr lang="ru-RU" dirty="0" err="1"/>
              <a:t>вагітність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грудьми</a:t>
            </a:r>
            <a:r>
              <a:rPr lang="ru-RU" dirty="0"/>
              <a:t> </a:t>
            </a:r>
            <a:r>
              <a:rPr lang="ru-RU" dirty="0" err="1"/>
              <a:t>розміщується</a:t>
            </a:r>
            <a:r>
              <a:rPr lang="ru-RU" dirty="0"/>
              <a:t> у </a:t>
            </a:r>
            <a:r>
              <a:rPr lang="ru-RU" dirty="0" err="1"/>
              <a:t>приймальних</a:t>
            </a:r>
            <a:r>
              <a:rPr lang="ru-RU" dirty="0"/>
              <a:t> </a:t>
            </a:r>
            <a:r>
              <a:rPr lang="ru-RU" dirty="0" err="1"/>
              <a:t>відділеннях</a:t>
            </a:r>
            <a:r>
              <a:rPr lang="ru-RU" dirty="0"/>
              <a:t>, </a:t>
            </a:r>
            <a:r>
              <a:rPr lang="ru-RU" dirty="0" err="1"/>
              <a:t>приміщеннях</a:t>
            </a:r>
            <a:r>
              <a:rPr lang="ru-RU" dirty="0"/>
              <a:t> для </a:t>
            </a:r>
            <a:r>
              <a:rPr lang="ru-RU" dirty="0" err="1"/>
              <a:t>очікування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процедур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загальнодоступних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7105" y="1746913"/>
            <a:ext cx="10268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Забороняється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використання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медичного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радіологічного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обладнання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закінченим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терміном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експлуатації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83300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5. </a:t>
            </a:r>
            <a:r>
              <a:rPr lang="ru-RU" dirty="0" err="1"/>
              <a:t>Проектна</a:t>
            </a:r>
            <a:r>
              <a:rPr lang="ru-RU" dirty="0"/>
              <a:t> </a:t>
            </a:r>
            <a:r>
              <a:rPr lang="ru-RU" dirty="0" err="1"/>
              <a:t>документація</a:t>
            </a:r>
            <a:r>
              <a:rPr lang="ru-RU" dirty="0"/>
              <a:t> на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діяльність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підлягає</a:t>
            </a:r>
            <a:r>
              <a:rPr lang="ru-RU" dirty="0"/>
              <a:t> </a:t>
            </a:r>
            <a:r>
              <a:rPr lang="ru-RU" dirty="0" err="1"/>
              <a:t>ліцензуванню</a:t>
            </a:r>
            <a:r>
              <a:rPr lang="ru-RU" dirty="0"/>
              <a:t>, у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перебудованих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підлягає</a:t>
            </a:r>
            <a:r>
              <a:rPr lang="ru-RU" dirty="0"/>
              <a:t> </a:t>
            </a:r>
            <a:r>
              <a:rPr lang="ru-RU" dirty="0" err="1"/>
              <a:t>державній</a:t>
            </a:r>
            <a:r>
              <a:rPr lang="ru-RU" dirty="0"/>
              <a:t> </a:t>
            </a:r>
            <a:r>
              <a:rPr lang="ru-RU" dirty="0" err="1"/>
              <a:t>експертизі</a:t>
            </a:r>
            <a:r>
              <a:rPr lang="ru-RU" dirty="0"/>
              <a:t> з </a:t>
            </a:r>
            <a:r>
              <a:rPr lang="ru-RU" dirty="0" err="1"/>
              <a:t>ядерної</a:t>
            </a:r>
            <a:r>
              <a:rPr lang="ru-RU" dirty="0"/>
              <a:t> та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dirty="0">
                <a:hlinkClick r:id="rId3"/>
              </a:rPr>
              <a:t>Порядку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проведення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державної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експертизи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ядерної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та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радіаційної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безпеки</a:t>
            </a:r>
            <a:r>
              <a:rPr lang="ru-RU" dirty="0"/>
              <a:t>, </a:t>
            </a:r>
            <a:r>
              <a:rPr lang="ru-RU" dirty="0" err="1"/>
              <a:t>затвердженого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21 лютого 2005 року № 21, </a:t>
            </a:r>
            <a:r>
              <a:rPr lang="ru-RU" dirty="0" err="1"/>
              <a:t>зареєстрованого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07 </a:t>
            </a:r>
            <a:r>
              <a:rPr lang="ru-RU" dirty="0" err="1"/>
              <a:t>квітня</a:t>
            </a:r>
            <a:r>
              <a:rPr lang="ru-RU" dirty="0"/>
              <a:t> 2005 року за № 372/10652.</a:t>
            </a:r>
          </a:p>
          <a:p>
            <a:r>
              <a:rPr lang="ru-RU" dirty="0"/>
              <a:t>6.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проектній</a:t>
            </a:r>
            <a:r>
              <a:rPr lang="ru-RU" dirty="0"/>
              <a:t> та </a:t>
            </a:r>
            <a:r>
              <a:rPr lang="ru-RU" dirty="0" err="1"/>
              <a:t>експлуатаційній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,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реконструкція</a:t>
            </a:r>
            <a:r>
              <a:rPr lang="ru-RU" dirty="0"/>
              <a:t>, </a:t>
            </a:r>
            <a:r>
              <a:rPr lang="ru-RU" dirty="0" err="1"/>
              <a:t>модернізація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вплинути</a:t>
            </a:r>
            <a:r>
              <a:rPr lang="ru-RU" dirty="0"/>
              <a:t> на </a:t>
            </a:r>
            <a:r>
              <a:rPr lang="ru-RU" dirty="0" err="1"/>
              <a:t>радіаційну</a:t>
            </a:r>
            <a:r>
              <a:rPr lang="ru-RU" dirty="0"/>
              <a:t> </a:t>
            </a:r>
            <a:r>
              <a:rPr lang="ru-RU" dirty="0" err="1"/>
              <a:t>безпеку</a:t>
            </a:r>
            <a:r>
              <a:rPr lang="ru-RU" dirty="0"/>
              <a:t>, </a:t>
            </a:r>
            <a:r>
              <a:rPr lang="ru-RU" dirty="0" err="1"/>
              <a:t>проводяться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закладом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погодження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з </a:t>
            </a:r>
            <a:r>
              <a:rPr lang="ru-RU" dirty="0" err="1"/>
              <a:t>Держатомрегулювання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487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7. </a:t>
            </a:r>
            <a:r>
              <a:rPr lang="ru-RU" dirty="0" err="1"/>
              <a:t>Перевірка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при </a:t>
            </a:r>
            <a:r>
              <a:rPr lang="ru-RU" dirty="0" err="1"/>
              <a:t>введенні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 проводиться </a:t>
            </a:r>
            <a:r>
              <a:rPr lang="ru-RU" dirty="0" err="1"/>
              <a:t>приймальною</a:t>
            </a:r>
            <a:r>
              <a:rPr lang="ru-RU" dirty="0"/>
              <a:t> </a:t>
            </a:r>
            <a:r>
              <a:rPr lang="ru-RU" dirty="0" err="1"/>
              <a:t>комісією</a:t>
            </a:r>
            <a:r>
              <a:rPr lang="ru-RU" dirty="0"/>
              <a:t>, склад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затверджується</a:t>
            </a:r>
            <a:r>
              <a:rPr lang="ru-RU" dirty="0"/>
              <a:t> </a:t>
            </a:r>
            <a:r>
              <a:rPr lang="ru-RU" dirty="0" err="1"/>
              <a:t>керівником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закладу, за </a:t>
            </a:r>
            <a:r>
              <a:rPr lang="ru-RU" dirty="0" err="1"/>
              <a:t>участю</a:t>
            </a:r>
            <a:r>
              <a:rPr lang="ru-RU" dirty="0"/>
              <a:t> </a:t>
            </a:r>
            <a:r>
              <a:rPr lang="ru-RU" dirty="0" err="1"/>
              <a:t>представника</a:t>
            </a:r>
            <a:r>
              <a:rPr lang="ru-RU" dirty="0"/>
              <a:t> </a:t>
            </a:r>
            <a:r>
              <a:rPr lang="ru-RU" dirty="0" err="1"/>
              <a:t>виробника</a:t>
            </a:r>
            <a:r>
              <a:rPr lang="ru-RU" dirty="0"/>
              <a:t> ДІВ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постачальника</a:t>
            </a:r>
            <a:r>
              <a:rPr lang="ru-RU" dirty="0"/>
              <a:t>), персоналу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посадовими</a:t>
            </a:r>
            <a:r>
              <a:rPr lang="ru-RU" dirty="0"/>
              <a:t> </a:t>
            </a:r>
            <a:r>
              <a:rPr lang="ru-RU" dirty="0" err="1"/>
              <a:t>інструкціями</a:t>
            </a:r>
            <a:r>
              <a:rPr lang="ru-RU" dirty="0"/>
              <a:t>.</a:t>
            </a:r>
          </a:p>
          <a:p>
            <a:r>
              <a:rPr lang="ru-RU" dirty="0"/>
              <a:t>8.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встановлює</a:t>
            </a:r>
            <a:r>
              <a:rPr lang="ru-RU" dirty="0"/>
              <a:t>, </a:t>
            </a:r>
            <a:r>
              <a:rPr lang="ru-RU" dirty="0" err="1"/>
              <a:t>документує</a:t>
            </a:r>
            <a:r>
              <a:rPr lang="ru-RU" dirty="0"/>
              <a:t> і </a:t>
            </a:r>
            <a:r>
              <a:rPr lang="ru-RU" dirty="0" err="1"/>
              <a:t>впроваджує</a:t>
            </a:r>
            <a:r>
              <a:rPr lang="ru-RU" dirty="0"/>
              <a:t> систему </a:t>
            </a:r>
            <a:r>
              <a:rPr lang="ru-RU" dirty="0" err="1"/>
              <a:t>управління</a:t>
            </a:r>
            <a:r>
              <a:rPr lang="ru-RU" dirty="0"/>
              <a:t> та контролю </a:t>
            </a:r>
            <a:r>
              <a:rPr lang="ru-RU" dirty="0" err="1"/>
              <a:t>якості</a:t>
            </a:r>
            <a:r>
              <a:rPr lang="ru-RU" dirty="0"/>
              <a:t>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і </a:t>
            </a:r>
            <a:r>
              <a:rPr lang="ru-RU" dirty="0" err="1"/>
              <a:t>терапевтичних</a:t>
            </a:r>
            <a:r>
              <a:rPr lang="ru-RU" dirty="0"/>
              <a:t> процедур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dirty="0" err="1">
                <a:hlinkClick r:id="rId3"/>
              </a:rPr>
              <a:t>Вимог</a:t>
            </a:r>
            <a:r>
              <a:rPr lang="ru-RU" dirty="0">
                <a:hlinkClick r:id="rId3"/>
              </a:rPr>
              <a:t> до </a:t>
            </a:r>
            <a:r>
              <a:rPr lang="ru-RU" dirty="0" err="1">
                <a:hlinkClick r:id="rId3"/>
              </a:rPr>
              <a:t>системи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управління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якістю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проведення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діагностичних</a:t>
            </a:r>
            <a:r>
              <a:rPr lang="ru-RU" dirty="0">
                <a:hlinkClick r:id="rId3"/>
              </a:rPr>
              <a:t> та </a:t>
            </a:r>
            <a:r>
              <a:rPr lang="ru-RU" dirty="0" err="1">
                <a:hlinkClick r:id="rId3"/>
              </a:rPr>
              <a:t>терапевтичних</a:t>
            </a:r>
            <a:r>
              <a:rPr lang="ru-RU" dirty="0">
                <a:hlinkClick r:id="rId3"/>
              </a:rPr>
              <a:t> процедур з </a:t>
            </a:r>
            <a:r>
              <a:rPr lang="ru-RU" dirty="0" err="1">
                <a:hlinkClick r:id="rId3"/>
              </a:rPr>
              <a:t>використанням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джерел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іонізуючого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випромінювання</a:t>
            </a:r>
            <a:r>
              <a:rPr lang="ru-RU" dirty="0"/>
              <a:t>, </a:t>
            </a:r>
            <a:r>
              <a:rPr lang="ru-RU" dirty="0" err="1"/>
              <a:t>затверджених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03 </a:t>
            </a:r>
            <a:r>
              <a:rPr lang="ru-RU" dirty="0" err="1"/>
              <a:t>жовтня</a:t>
            </a:r>
            <a:r>
              <a:rPr lang="ru-RU" dirty="0"/>
              <a:t> 2008 року № 166, </a:t>
            </a:r>
            <a:r>
              <a:rPr lang="ru-RU" dirty="0" err="1"/>
              <a:t>зареєстрованих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29 </a:t>
            </a:r>
            <a:r>
              <a:rPr lang="ru-RU" dirty="0" err="1"/>
              <a:t>жовтня</a:t>
            </a:r>
            <a:r>
              <a:rPr lang="ru-RU" dirty="0"/>
              <a:t> 2008 року за № 1054/15745.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156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9.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встановлює</a:t>
            </a:r>
            <a:r>
              <a:rPr lang="ru-RU" dirty="0"/>
              <a:t>, </a:t>
            </a:r>
            <a:r>
              <a:rPr lang="ru-RU" dirty="0" err="1"/>
              <a:t>документує</a:t>
            </a:r>
            <a:r>
              <a:rPr lang="ru-RU" dirty="0"/>
              <a:t> та </a:t>
            </a:r>
            <a:r>
              <a:rPr lang="ru-RU" dirty="0" err="1"/>
              <a:t>впроваджує</a:t>
            </a:r>
            <a:r>
              <a:rPr lang="ru-RU" dirty="0"/>
              <a:t> в практику заходи з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r>
              <a:rPr lang="ru-RU" dirty="0"/>
              <a:t>, </a:t>
            </a:r>
            <a:r>
              <a:rPr lang="ru-RU" dirty="0" err="1"/>
              <a:t>реагування</a:t>
            </a:r>
            <a:r>
              <a:rPr lang="ru-RU" dirty="0"/>
              <a:t> та </a:t>
            </a:r>
            <a:r>
              <a:rPr lang="ru-RU" dirty="0" err="1"/>
              <a:t>коригувальних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відхилення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визначених</a:t>
            </a:r>
            <a:r>
              <a:rPr lang="ru-RU" dirty="0"/>
              <a:t> стандартами, </a:t>
            </a:r>
            <a:r>
              <a:rPr lang="ru-RU" dirty="0" err="1"/>
              <a:t>технічною</a:t>
            </a:r>
            <a:r>
              <a:rPr lang="ru-RU" dirty="0"/>
              <a:t> </a:t>
            </a:r>
            <a:r>
              <a:rPr lang="ru-RU" dirty="0" err="1"/>
              <a:t>документацією</a:t>
            </a:r>
            <a:r>
              <a:rPr lang="ru-RU" dirty="0"/>
              <a:t> </a:t>
            </a:r>
            <a:r>
              <a:rPr lang="ru-RU" dirty="0" err="1"/>
              <a:t>виробників</a:t>
            </a:r>
            <a:r>
              <a:rPr lang="ru-RU" dirty="0"/>
              <a:t> та документами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якістю</a:t>
            </a:r>
            <a:r>
              <a:rPr lang="ru-RU" dirty="0"/>
              <a:t>. У </a:t>
            </a:r>
            <a:r>
              <a:rPr lang="ru-RU" dirty="0" err="1"/>
              <a:t>цих</a:t>
            </a:r>
            <a:r>
              <a:rPr lang="ru-RU" dirty="0"/>
              <a:t> заходах </a:t>
            </a:r>
            <a:r>
              <a:rPr lang="ru-RU" dirty="0" err="1"/>
              <a:t>визначаються</a:t>
            </a:r>
            <a:r>
              <a:rPr lang="ru-RU" dirty="0"/>
              <a:t>:</a:t>
            </a:r>
          </a:p>
          <a:p>
            <a:r>
              <a:rPr lang="ru-RU" dirty="0" err="1"/>
              <a:t>рівні</a:t>
            </a:r>
            <a:r>
              <a:rPr lang="ru-RU" dirty="0"/>
              <a:t> допустимого </a:t>
            </a:r>
            <a:r>
              <a:rPr lang="ru-RU" dirty="0" err="1"/>
              <a:t>відхилення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;</a:t>
            </a:r>
          </a:p>
          <a:p>
            <a:r>
              <a:rPr lang="ru-RU" dirty="0" err="1"/>
              <a:t>дії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відхилень</a:t>
            </a:r>
            <a:r>
              <a:rPr lang="ru-RU" dirty="0"/>
              <a:t> величин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допустимих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розробленими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закладом </a:t>
            </a:r>
            <a:r>
              <a:rPr lang="ru-RU" dirty="0" err="1"/>
              <a:t>інструкціями</a:t>
            </a:r>
            <a:r>
              <a:rPr lang="ru-RU" dirty="0"/>
              <a:t>;</a:t>
            </a:r>
          </a:p>
          <a:p>
            <a:r>
              <a:rPr lang="ru-RU" dirty="0"/>
              <a:t>заборона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при </a:t>
            </a:r>
            <a:r>
              <a:rPr lang="ru-RU" dirty="0" err="1"/>
              <a:t>перевищенні</a:t>
            </a:r>
            <a:r>
              <a:rPr lang="ru-RU" dirty="0"/>
              <a:t> </a:t>
            </a:r>
            <a:r>
              <a:rPr lang="ru-RU" dirty="0" err="1"/>
              <a:t>граничнодопустимих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відхилень</a:t>
            </a:r>
            <a:r>
              <a:rPr lang="ru-RU" dirty="0"/>
              <a:t>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470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582" y="545910"/>
            <a:ext cx="10132098" cy="5323184"/>
          </a:xfrm>
        </p:spPr>
        <p:txBody>
          <a:bodyPr/>
          <a:lstStyle/>
          <a:p>
            <a:r>
              <a:rPr lang="ru-RU" dirty="0"/>
              <a:t>10.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з </a:t>
            </a:r>
            <a:r>
              <a:rPr lang="ru-RU" dirty="0" err="1"/>
              <a:t>урахуванням</a:t>
            </a:r>
            <a:r>
              <a:rPr lang="ru-RU" dirty="0"/>
              <a:t> типу </a:t>
            </a:r>
            <a:r>
              <a:rPr lang="ru-RU" dirty="0" err="1"/>
              <a:t>обладнання</a:t>
            </a:r>
            <a:r>
              <a:rPr lang="ru-RU" dirty="0"/>
              <a:t> 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розроблення</a:t>
            </a:r>
            <a:r>
              <a:rPr lang="ru-RU" dirty="0"/>
              <a:t> та </a:t>
            </a:r>
            <a:r>
              <a:rPr lang="ru-RU" dirty="0" err="1"/>
              <a:t>впровадження</a:t>
            </a:r>
            <a:r>
              <a:rPr lang="ru-RU" dirty="0"/>
              <a:t> в практику процедур з </a:t>
            </a:r>
            <a:r>
              <a:rPr lang="ru-RU" dirty="0" err="1"/>
              <a:t>оцінювання</a:t>
            </a:r>
            <a:r>
              <a:rPr lang="ru-RU" dirty="0"/>
              <a:t> доз </a:t>
            </a:r>
            <a:r>
              <a:rPr lang="ru-RU" dirty="0" err="1"/>
              <a:t>пацієнтів</a:t>
            </a:r>
            <a:r>
              <a:rPr lang="ru-RU" dirty="0"/>
              <a:t> при </a:t>
            </a:r>
            <a:r>
              <a:rPr lang="ru-RU" dirty="0" err="1"/>
              <a:t>діагностичних</a:t>
            </a:r>
            <a:r>
              <a:rPr lang="ru-RU" dirty="0"/>
              <a:t> процедурах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правильності</a:t>
            </a:r>
            <a:r>
              <a:rPr lang="ru-RU" dirty="0"/>
              <a:t> </a:t>
            </a:r>
            <a:r>
              <a:rPr lang="ru-RU" dirty="0" err="1"/>
              <a:t>доведення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терапевтичної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призначеної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.</a:t>
            </a:r>
          </a:p>
          <a:p>
            <a:r>
              <a:rPr lang="ru-RU" dirty="0"/>
              <a:t>11. У </a:t>
            </a:r>
            <a:r>
              <a:rPr lang="ru-RU" dirty="0" err="1"/>
              <a:t>медичному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ведеться</a:t>
            </a:r>
            <a:r>
              <a:rPr lang="ru-RU" dirty="0"/>
              <a:t> </a:t>
            </a:r>
            <a:r>
              <a:rPr lang="ru-RU" dirty="0" err="1"/>
              <a:t>документація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:</a:t>
            </a:r>
          </a:p>
          <a:p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відповідальних</a:t>
            </a:r>
            <a:r>
              <a:rPr lang="ru-RU" dirty="0"/>
              <a:t>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функціональними</a:t>
            </a:r>
            <a:r>
              <a:rPr lang="ru-RU" dirty="0"/>
              <a:t> </a:t>
            </a:r>
            <a:r>
              <a:rPr lang="ru-RU" dirty="0" err="1"/>
              <a:t>обов’язками</a:t>
            </a:r>
            <a:r>
              <a:rPr lang="ru-RU" dirty="0"/>
              <a:t> та </a:t>
            </a:r>
            <a:r>
              <a:rPr lang="ru-RU" dirty="0" err="1"/>
              <a:t>посадовими</a:t>
            </a:r>
            <a:r>
              <a:rPr lang="ru-RU" dirty="0"/>
              <a:t> </a:t>
            </a:r>
            <a:r>
              <a:rPr lang="ru-RU" dirty="0" err="1"/>
              <a:t>інструкціями</a:t>
            </a:r>
            <a:r>
              <a:rPr lang="ru-RU" dirty="0"/>
              <a:t>;</a:t>
            </a:r>
          </a:p>
          <a:p>
            <a:r>
              <a:rPr lang="ru-RU" dirty="0" err="1"/>
              <a:t>навчання</a:t>
            </a:r>
            <a:r>
              <a:rPr lang="ru-RU" dirty="0"/>
              <a:t> та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персоналу </a:t>
            </a:r>
            <a:r>
              <a:rPr lang="ru-RU" dirty="0" err="1"/>
              <a:t>категорії</a:t>
            </a:r>
            <a:r>
              <a:rPr lang="ru-RU" dirty="0"/>
              <a:t> А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;</a:t>
            </a:r>
          </a:p>
          <a:p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контролю та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 smtClean="0"/>
              <a:t>;</a:t>
            </a:r>
          </a:p>
          <a:p>
            <a:r>
              <a:rPr lang="ru-RU" dirty="0" err="1"/>
              <a:t>періодичних</a:t>
            </a:r>
            <a:r>
              <a:rPr lang="ru-RU" dirty="0"/>
              <a:t> </a:t>
            </a:r>
            <a:r>
              <a:rPr lang="ru-RU" dirty="0" err="1"/>
              <a:t>перевірок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радіаційних</a:t>
            </a:r>
            <a:r>
              <a:rPr lang="ru-RU" dirty="0"/>
              <a:t>, </a:t>
            </a:r>
            <a:r>
              <a:rPr lang="ru-RU" dirty="0" err="1"/>
              <a:t>фізичних</a:t>
            </a:r>
            <a:r>
              <a:rPr lang="ru-RU" dirty="0"/>
              <a:t> і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;</a:t>
            </a:r>
          </a:p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(</a:t>
            </a:r>
            <a:r>
              <a:rPr lang="ru-RU" dirty="0" err="1"/>
              <a:t>інформація</a:t>
            </a:r>
            <a:r>
              <a:rPr lang="ru-RU" dirty="0"/>
              <a:t>, </a:t>
            </a:r>
            <a:r>
              <a:rPr lang="ru-RU" dirty="0" err="1"/>
              <a:t>необхідна</a:t>
            </a:r>
            <a:r>
              <a:rPr lang="ru-RU" dirty="0"/>
              <a:t> для </a:t>
            </a:r>
            <a:r>
              <a:rPr lang="ru-RU" dirty="0" err="1"/>
              <a:t>ретроспективної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доз,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опромінень</a:t>
            </a:r>
            <a:r>
              <a:rPr lang="ru-RU" dirty="0"/>
              <a:t> і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радіологічної</a:t>
            </a:r>
            <a:r>
              <a:rPr lang="ru-RU" dirty="0"/>
              <a:t>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);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778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934" y="832513"/>
            <a:ext cx="10145746" cy="5036581"/>
          </a:xfrm>
        </p:spPr>
        <p:txBody>
          <a:bodyPr/>
          <a:lstStyle/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інтервенційних</a:t>
            </a:r>
            <a:r>
              <a:rPr lang="ru-RU" dirty="0"/>
              <a:t> процедур (</a:t>
            </a:r>
            <a:r>
              <a:rPr lang="ru-RU" dirty="0" err="1"/>
              <a:t>інформація</a:t>
            </a:r>
            <a:r>
              <a:rPr lang="ru-RU" dirty="0"/>
              <a:t>, </a:t>
            </a:r>
            <a:r>
              <a:rPr lang="ru-RU" dirty="0" err="1"/>
              <a:t>необхідна</a:t>
            </a:r>
            <a:r>
              <a:rPr lang="ru-RU" dirty="0"/>
              <a:t> для </a:t>
            </a:r>
            <a:r>
              <a:rPr lang="ru-RU" dirty="0" err="1"/>
              <a:t>ретроспективної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доз,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рентгеноскопічної</a:t>
            </a:r>
            <a:r>
              <a:rPr lang="ru-RU" dirty="0"/>
              <a:t> </a:t>
            </a:r>
            <a:r>
              <a:rPr lang="ru-RU" dirty="0" err="1"/>
              <a:t>складової</a:t>
            </a:r>
            <a:r>
              <a:rPr lang="ru-RU" dirty="0"/>
              <a:t> і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зроблених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);</a:t>
            </a:r>
          </a:p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ядерної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(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err="1"/>
              <a:t>радіонукліда</a:t>
            </a:r>
            <a:r>
              <a:rPr lang="ru-RU" dirty="0"/>
              <a:t>, </a:t>
            </a:r>
            <a:r>
              <a:rPr lang="ru-RU" dirty="0" err="1"/>
              <a:t>хімічне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,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радіонуклідів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введені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, та </a:t>
            </a:r>
            <a:r>
              <a:rPr lang="ru-RU" dirty="0" err="1"/>
              <a:t>отримані</a:t>
            </a:r>
            <a:r>
              <a:rPr lang="ru-RU" dirty="0"/>
              <a:t>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);</a:t>
            </a:r>
          </a:p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(</a:t>
            </a:r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планованої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поглинуті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в </a:t>
            </a:r>
            <a:r>
              <a:rPr lang="ru-RU" dirty="0" err="1"/>
              <a:t>центрі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дози</a:t>
            </a:r>
            <a:r>
              <a:rPr lang="ru-RU" dirty="0"/>
              <a:t> для </a:t>
            </a:r>
            <a:r>
              <a:rPr lang="ru-RU" dirty="0" err="1"/>
              <a:t>планованої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, </a:t>
            </a:r>
            <a:r>
              <a:rPr lang="ru-RU" dirty="0" err="1"/>
              <a:t>поглинуті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критичними</a:t>
            </a:r>
            <a:r>
              <a:rPr lang="ru-RU" dirty="0"/>
              <a:t> органами, </a:t>
            </a:r>
            <a:r>
              <a:rPr lang="ru-RU" dirty="0" err="1"/>
              <a:t>визначеними</a:t>
            </a:r>
            <a:r>
              <a:rPr lang="ru-RU" dirty="0"/>
              <a:t> </a:t>
            </a:r>
            <a:r>
              <a:rPr lang="ru-RU" dirty="0" err="1"/>
              <a:t>лікуючим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при </a:t>
            </a:r>
            <a:r>
              <a:rPr lang="ru-RU" dirty="0" err="1"/>
              <a:t>плануванні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загальний</a:t>
            </a:r>
            <a:r>
              <a:rPr lang="ru-RU" dirty="0"/>
              <a:t> час </a:t>
            </a:r>
            <a:r>
              <a:rPr lang="ru-RU" dirty="0" err="1"/>
              <a:t>лікування</a:t>
            </a:r>
            <a:r>
              <a:rPr lang="ru-RU" dirty="0" smtClean="0"/>
              <a:t>);</a:t>
            </a:r>
          </a:p>
          <a:p>
            <a:endParaRPr lang="ru-RU" dirty="0" smtClean="0"/>
          </a:p>
          <a:p>
            <a:r>
              <a:rPr lang="ru-RU" dirty="0" err="1"/>
              <a:t>записів</a:t>
            </a:r>
            <a:r>
              <a:rPr lang="ru-RU" dirty="0"/>
              <a:t> про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 у рамках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;</a:t>
            </a:r>
          </a:p>
          <a:p>
            <a:r>
              <a:rPr lang="ru-RU" dirty="0" err="1"/>
              <a:t>звітів</a:t>
            </a:r>
            <a:r>
              <a:rPr lang="ru-RU" dirty="0"/>
              <a:t> про </a:t>
            </a:r>
            <a:r>
              <a:rPr lang="ru-RU" dirty="0" err="1"/>
              <a:t>розслідування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ненавмисного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помилкового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206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3256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12. </a:t>
            </a:r>
            <a:r>
              <a:rPr lang="ru-RU" dirty="0" err="1"/>
              <a:t>Медичний</a:t>
            </a:r>
            <a:r>
              <a:rPr lang="ru-RU" dirty="0"/>
              <a:t> заклад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необхідної</a:t>
            </a:r>
            <a:r>
              <a:rPr lang="ru-RU" dirty="0"/>
              <a:t> для ретроспективного </a:t>
            </a:r>
            <a:r>
              <a:rPr lang="ru-RU" dirty="0" err="1"/>
              <a:t>оцінювання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та </a:t>
            </a:r>
            <a:r>
              <a:rPr lang="ru-RU" dirty="0" err="1"/>
              <a:t>технічного</a:t>
            </a:r>
            <a:r>
              <a:rPr lang="ru-RU" dirty="0"/>
              <a:t> стану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використовувалось</a:t>
            </a:r>
            <a:r>
              <a:rPr lang="ru-RU" dirty="0"/>
              <a:t> 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стосовно</a:t>
            </a:r>
            <a:r>
              <a:rPr lang="ru-RU" dirty="0"/>
              <a:t> кожного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50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 До </a:t>
            </a:r>
            <a:r>
              <a:rPr lang="ru-RU" dirty="0" err="1"/>
              <a:t>облікової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вноситься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отриману</a:t>
            </a:r>
            <a:r>
              <a:rPr lang="ru-RU" dirty="0"/>
              <a:t> ним дозу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679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1"/>
            <a:ext cx="12192000" cy="63462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Загальні</a:t>
            </a:r>
            <a:r>
              <a:rPr lang="ru-RU" b="1" dirty="0"/>
              <a:t> </a:t>
            </a:r>
            <a:r>
              <a:rPr lang="ru-RU" b="1" dirty="0" err="1"/>
              <a:t>вимоги</a:t>
            </a:r>
            <a:r>
              <a:rPr lang="ru-RU" b="1" dirty="0"/>
              <a:t> </a:t>
            </a:r>
            <a:r>
              <a:rPr lang="ru-RU" b="1" dirty="0" err="1"/>
              <a:t>радіаційної</a:t>
            </a:r>
            <a:r>
              <a:rPr lang="ru-RU" b="1" dirty="0"/>
              <a:t> </a:t>
            </a:r>
            <a:r>
              <a:rPr lang="ru-RU" b="1" dirty="0" err="1"/>
              <a:t>безпеки</a:t>
            </a:r>
            <a:r>
              <a:rPr lang="ru-RU" b="1" dirty="0"/>
              <a:t> в </a:t>
            </a:r>
            <a:r>
              <a:rPr lang="ru-RU" b="1" dirty="0" err="1"/>
              <a:t>діагностичній</a:t>
            </a:r>
            <a:r>
              <a:rPr lang="ru-RU" b="1" dirty="0"/>
              <a:t> та </a:t>
            </a:r>
            <a:r>
              <a:rPr lang="ru-RU" b="1" dirty="0" err="1"/>
              <a:t>інтервенційній</a:t>
            </a:r>
            <a:r>
              <a:rPr lang="ru-RU" b="1" dirty="0"/>
              <a:t> </a:t>
            </a:r>
            <a:r>
              <a:rPr lang="ru-RU" b="1" dirty="0" err="1"/>
              <a:t>радіології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1.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в </a:t>
            </a:r>
            <a:r>
              <a:rPr lang="ru-RU" dirty="0" err="1"/>
              <a:t>діагностичній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та </a:t>
            </a:r>
            <a:r>
              <a:rPr lang="ru-RU" dirty="0" err="1"/>
              <a:t>інтервенційній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персонал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дотримується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мінімальне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за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, та </a:t>
            </a:r>
            <a:r>
              <a:rPr lang="ru-RU" dirty="0" err="1"/>
              <a:t>контролює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:</a:t>
            </a:r>
          </a:p>
          <a:p>
            <a:r>
              <a:rPr lang="ru-RU" dirty="0" err="1"/>
              <a:t>діапазони</a:t>
            </a:r>
            <a:r>
              <a:rPr lang="ru-RU" dirty="0"/>
              <a:t> </a:t>
            </a:r>
            <a:r>
              <a:rPr lang="ru-RU" dirty="0" err="1"/>
              <a:t>прискорювальної</a:t>
            </a:r>
            <a:r>
              <a:rPr lang="ru-RU" dirty="0"/>
              <a:t> </a:t>
            </a:r>
            <a:r>
              <a:rPr lang="ru-RU" dirty="0" err="1"/>
              <a:t>напруги</a:t>
            </a:r>
            <a:r>
              <a:rPr lang="ru-RU" dirty="0"/>
              <a:t>, струму, </a:t>
            </a:r>
            <a:r>
              <a:rPr lang="ru-RU" dirty="0" err="1"/>
              <a:t>відстань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фокуса до </a:t>
            </a:r>
            <a:r>
              <a:rPr lang="ru-RU" dirty="0" err="1"/>
              <a:t>приймача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,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фокусної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/>
              <a:t> і </a:t>
            </a:r>
            <a:r>
              <a:rPr lang="ru-RU" dirty="0" err="1"/>
              <a:t>товщини</a:t>
            </a:r>
            <a:r>
              <a:rPr lang="ru-RU" dirty="0"/>
              <a:t> </a:t>
            </a:r>
            <a:r>
              <a:rPr lang="ru-RU" dirty="0" err="1"/>
              <a:t>фільтра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відбивальних</a:t>
            </a:r>
            <a:r>
              <a:rPr lang="ru-RU" dirty="0"/>
              <a:t> та </a:t>
            </a:r>
            <a:r>
              <a:rPr lang="ru-RU" dirty="0" err="1"/>
              <a:t>розсіювальних</a:t>
            </a:r>
            <a:r>
              <a:rPr lang="ru-RU" dirty="0"/>
              <a:t> </a:t>
            </a:r>
            <a:r>
              <a:rPr lang="ru-RU" dirty="0" err="1"/>
              <a:t>решіток</a:t>
            </a:r>
            <a:r>
              <a:rPr lang="ru-RU" dirty="0"/>
              <a:t>;</a:t>
            </a:r>
          </a:p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при </a:t>
            </a:r>
            <a:r>
              <a:rPr lang="ru-RU" dirty="0" err="1"/>
              <a:t>динамічній</a:t>
            </a:r>
            <a:r>
              <a:rPr lang="ru-RU" dirty="0"/>
              <a:t> </a:t>
            </a:r>
            <a:r>
              <a:rPr lang="ru-RU" dirty="0" err="1"/>
              <a:t>зйомці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число </a:t>
            </a:r>
            <a:r>
              <a:rPr lang="ru-RU" dirty="0" err="1"/>
              <a:t>експозицій</a:t>
            </a:r>
            <a:r>
              <a:rPr lang="ru-RU" dirty="0"/>
              <a:t> за секунду</a:t>
            </a:r>
            <a:r>
              <a:rPr lang="ru-RU" dirty="0" smtClean="0"/>
              <a:t>);</a:t>
            </a:r>
          </a:p>
          <a:p>
            <a:r>
              <a:rPr lang="ru-RU" dirty="0"/>
              <a:t>число і час </a:t>
            </a:r>
            <a:r>
              <a:rPr lang="ru-RU" dirty="0" err="1"/>
              <a:t>експозиції</a:t>
            </a:r>
            <a:r>
              <a:rPr lang="ru-RU" dirty="0"/>
              <a:t> за </a:t>
            </a:r>
            <a:r>
              <a:rPr lang="ru-RU" dirty="0" err="1"/>
              <a:t>одне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, число </a:t>
            </a:r>
            <a:r>
              <a:rPr lang="ru-RU" dirty="0" err="1"/>
              <a:t>знімків</a:t>
            </a:r>
            <a:r>
              <a:rPr lang="ru-RU" dirty="0"/>
              <a:t> у </a:t>
            </a:r>
            <a:r>
              <a:rPr lang="ru-RU" dirty="0" err="1"/>
              <a:t>рентгенографії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зрізів</a:t>
            </a:r>
            <a:r>
              <a:rPr lang="ru-RU" dirty="0"/>
              <a:t> у </a:t>
            </a:r>
            <a:r>
              <a:rPr lang="ru-RU" dirty="0" err="1"/>
              <a:t>комп’ютерній</a:t>
            </a:r>
            <a:r>
              <a:rPr lang="ru-RU" dirty="0"/>
              <a:t> </a:t>
            </a:r>
            <a:r>
              <a:rPr lang="ru-RU" dirty="0" err="1"/>
              <a:t>томографії</a:t>
            </a:r>
            <a:r>
              <a:rPr lang="ru-RU" dirty="0"/>
              <a:t>, </a:t>
            </a:r>
            <a:r>
              <a:rPr lang="ru-RU" dirty="0" err="1"/>
              <a:t>тривалість</a:t>
            </a:r>
            <a:r>
              <a:rPr lang="ru-RU" dirty="0"/>
              <a:t> одного </a:t>
            </a:r>
            <a:r>
              <a:rPr lang="ru-RU" dirty="0" err="1"/>
              <a:t>обстеження</a:t>
            </a:r>
            <a:r>
              <a:rPr lang="ru-RU" dirty="0"/>
              <a:t>;</a:t>
            </a:r>
          </a:p>
          <a:p>
            <a:r>
              <a:rPr lang="ru-RU" dirty="0" err="1"/>
              <a:t>оптимальний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поля </a:t>
            </a:r>
            <a:r>
              <a:rPr lang="ru-RU" dirty="0" err="1"/>
              <a:t>опромінення</a:t>
            </a:r>
            <a:r>
              <a:rPr lang="ru-RU" dirty="0"/>
              <a:t> шляхом </a:t>
            </a:r>
            <a:r>
              <a:rPr lang="ru-RU" dirty="0" err="1"/>
              <a:t>колімації</a:t>
            </a:r>
            <a:r>
              <a:rPr lang="ru-RU" dirty="0"/>
              <a:t>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пучка для </a:t>
            </a:r>
            <a:r>
              <a:rPr lang="ru-RU" dirty="0" err="1"/>
              <a:t>мінімізації</a:t>
            </a:r>
            <a:r>
              <a:rPr lang="ru-RU" dirty="0"/>
              <a:t> </a:t>
            </a:r>
            <a:r>
              <a:rPr lang="ru-RU" dirty="0" err="1"/>
              <a:t>площі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та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;</a:t>
            </a:r>
          </a:p>
          <a:p>
            <a:r>
              <a:rPr lang="ru-RU" dirty="0" err="1"/>
              <a:t>відповідність</a:t>
            </a:r>
            <a:r>
              <a:rPr lang="ru-RU" dirty="0"/>
              <a:t> умов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температура </a:t>
            </a:r>
            <a:r>
              <a:rPr lang="ru-RU" dirty="0" err="1"/>
              <a:t>проявника</a:t>
            </a:r>
            <a:r>
              <a:rPr lang="ru-RU" dirty="0"/>
              <a:t> й </a:t>
            </a:r>
            <a:r>
              <a:rPr lang="ru-RU" dirty="0" err="1"/>
              <a:t>алгоритми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69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325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23331"/>
            <a:ext cx="10058400" cy="1351129"/>
          </a:xfrm>
        </p:spPr>
        <p:txBody>
          <a:bodyPr>
            <a:noAutofit/>
          </a:bodyPr>
          <a:lstStyle/>
          <a:p>
            <a:r>
              <a:rPr lang="ru-RU" sz="2800" b="1" i="1" u="sng" dirty="0" smtClean="0"/>
              <a:t> </a:t>
            </a:r>
            <a:r>
              <a:rPr lang="ru-RU" sz="2800" b="1" i="1" u="sng" dirty="0" err="1"/>
              <a:t>Медичний</a:t>
            </a:r>
            <a:r>
              <a:rPr lang="ru-RU" sz="2800" b="1" i="1" u="sng" dirty="0"/>
              <a:t> заклад при </a:t>
            </a:r>
            <a:r>
              <a:rPr lang="ru-RU" sz="2800" b="1" i="1" u="sng" dirty="0" err="1"/>
              <a:t>використанні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рентгенівських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апаратів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забезпечує</a:t>
            </a:r>
            <a:r>
              <a:rPr lang="ru-RU" sz="2800" b="1" i="1" u="sng" dirty="0"/>
              <a:t>:</a:t>
            </a:r>
            <a:br>
              <a:rPr lang="ru-RU" sz="2800" b="1" i="1" u="sng" dirty="0"/>
            </a:br>
            <a:r>
              <a:rPr lang="ru-RU" sz="2800" b="1" i="1" u="sng" dirty="0"/>
              <a:t/>
            </a:r>
            <a:br>
              <a:rPr lang="ru-RU" sz="2800" b="1" i="1" u="sng" dirty="0"/>
            </a:br>
            <a:endParaRPr lang="ru-RU" sz="2800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/>
              <a:t>контроль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(</a:t>
            </a:r>
            <a:r>
              <a:rPr lang="ru-RU" dirty="0" err="1"/>
              <a:t>біологічного</a:t>
            </a:r>
            <a:r>
              <a:rPr lang="ru-RU" dirty="0"/>
              <a:t>) </a:t>
            </a:r>
            <a:r>
              <a:rPr lang="ru-RU" dirty="0" err="1"/>
              <a:t>захисту</a:t>
            </a:r>
            <a:r>
              <a:rPr lang="ru-RU" dirty="0"/>
              <a:t>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 персоналу </a:t>
            </a:r>
            <a:r>
              <a:rPr lang="ru-RU" dirty="0" err="1"/>
              <a:t>розрахункам</a:t>
            </a:r>
            <a:r>
              <a:rPr lang="ru-RU" dirty="0"/>
              <a:t>, </a:t>
            </a:r>
            <a:r>
              <a:rPr lang="ru-RU" dirty="0" err="1"/>
              <a:t>виконаним</a:t>
            </a:r>
            <a:r>
              <a:rPr lang="ru-RU" dirty="0"/>
              <a:t> на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проектування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кабінетів</a:t>
            </a:r>
            <a:r>
              <a:rPr lang="ru-RU" dirty="0"/>
              <a:t>;</a:t>
            </a:r>
          </a:p>
          <a:p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(</a:t>
            </a:r>
            <a:r>
              <a:rPr lang="ru-RU" dirty="0" err="1"/>
              <a:t>вікно</a:t>
            </a:r>
            <a:r>
              <a:rPr lang="ru-RU" dirty="0"/>
              <a:t>, камера </a:t>
            </a:r>
            <a:r>
              <a:rPr lang="ru-RU" dirty="0" err="1"/>
              <a:t>спостереження</a:t>
            </a:r>
            <a:r>
              <a:rPr lang="ru-RU" dirty="0"/>
              <a:t>, </a:t>
            </a:r>
            <a:r>
              <a:rPr lang="ru-RU" dirty="0" err="1"/>
              <a:t>переговорний</a:t>
            </a:r>
            <a:r>
              <a:rPr lang="ru-RU" dirty="0"/>
              <a:t> </a:t>
            </a:r>
            <a:r>
              <a:rPr lang="ru-RU" dirty="0" err="1"/>
              <a:t>пристрій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для </a:t>
            </a:r>
            <a:r>
              <a:rPr lang="ru-RU" dirty="0" err="1"/>
              <a:t>спостереження</a:t>
            </a:r>
            <a:r>
              <a:rPr lang="ru-RU" dirty="0"/>
              <a:t> та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пацієнтом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проходження</a:t>
            </a:r>
            <a:r>
              <a:rPr lang="ru-RU" dirty="0"/>
              <a:t> ним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радіологічної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;</a:t>
            </a:r>
          </a:p>
          <a:p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мобільних</a:t>
            </a:r>
            <a:r>
              <a:rPr lang="ru-RU" dirty="0"/>
              <a:t> та </a:t>
            </a:r>
            <a:r>
              <a:rPr lang="ru-RU" dirty="0" err="1"/>
              <a:t>дентальних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в </a:t>
            </a:r>
            <a:r>
              <a:rPr lang="ru-RU" dirty="0" err="1"/>
              <a:t>режимі</a:t>
            </a:r>
            <a:r>
              <a:rPr lang="ru-RU" dirty="0"/>
              <a:t> </a:t>
            </a:r>
            <a:r>
              <a:rPr lang="ru-RU" dirty="0" err="1"/>
              <a:t>рентгеноскопії</a:t>
            </a:r>
            <a:r>
              <a:rPr lang="ru-RU" dirty="0"/>
              <a:t>, </a:t>
            </a:r>
            <a:r>
              <a:rPr lang="ru-RU" dirty="0" err="1"/>
              <a:t>підсилювачем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, автоматичною системою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експозицією</a:t>
            </a:r>
            <a:r>
              <a:rPr lang="ru-RU" dirty="0"/>
              <a:t> (</a:t>
            </a:r>
            <a:r>
              <a:rPr lang="ru-RU" dirty="0" err="1"/>
              <a:t>експонометр</a:t>
            </a:r>
            <a:r>
              <a:rPr lang="ru-RU" dirty="0"/>
              <a:t>), </a:t>
            </a:r>
            <a:r>
              <a:rPr lang="ru-RU" dirty="0" err="1"/>
              <a:t>електронно-оптичним</a:t>
            </a:r>
            <a:r>
              <a:rPr lang="ru-RU" dirty="0"/>
              <a:t> </a:t>
            </a:r>
            <a:r>
              <a:rPr lang="ru-RU" dirty="0" err="1"/>
              <a:t>підсилювачем</a:t>
            </a:r>
            <a:r>
              <a:rPr lang="ru-RU" dirty="0"/>
              <a:t> з </a:t>
            </a:r>
            <a:r>
              <a:rPr lang="ru-RU" dirty="0" err="1"/>
              <a:t>автоматичним</a:t>
            </a:r>
            <a:r>
              <a:rPr lang="ru-RU" dirty="0"/>
              <a:t> </a:t>
            </a:r>
            <a:r>
              <a:rPr lang="ru-RU" dirty="0" err="1"/>
              <a:t>налаштуванням</a:t>
            </a:r>
            <a:r>
              <a:rPr lang="ru-RU" dirty="0"/>
              <a:t> </a:t>
            </a:r>
            <a:r>
              <a:rPr lang="ru-RU" dirty="0" err="1"/>
              <a:t>яскравості</a:t>
            </a:r>
            <a:r>
              <a:rPr lang="ru-RU" dirty="0"/>
              <a:t>;</a:t>
            </a:r>
          </a:p>
          <a:p>
            <a:r>
              <a:rPr lang="ru-RU" dirty="0" err="1"/>
              <a:t>оснащення</a:t>
            </a:r>
            <a:r>
              <a:rPr lang="ru-RU" dirty="0"/>
              <a:t> нового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вводиться в </a:t>
            </a:r>
            <a:r>
              <a:rPr lang="ru-RU" dirty="0" err="1"/>
              <a:t>експлуатацію</a:t>
            </a:r>
            <a:r>
              <a:rPr lang="ru-RU" dirty="0"/>
              <a:t>, </a:t>
            </a:r>
            <a:r>
              <a:rPr lang="ru-RU" dirty="0" err="1"/>
              <a:t>пристроєм</a:t>
            </a:r>
            <a:r>
              <a:rPr lang="ru-RU" dirty="0"/>
              <a:t> 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автоматизованого</a:t>
            </a:r>
            <a:r>
              <a:rPr lang="ru-RU" dirty="0"/>
              <a:t> контролю </a:t>
            </a:r>
            <a:r>
              <a:rPr lang="ru-RU" dirty="0" err="1"/>
              <a:t>експозиції</a:t>
            </a:r>
            <a:r>
              <a:rPr lang="ru-RU" dirty="0"/>
              <a:t> та </a:t>
            </a:r>
            <a:r>
              <a:rPr lang="ru-RU" dirty="0" err="1"/>
              <a:t>дози</a:t>
            </a:r>
            <a:r>
              <a:rPr lang="ru-RU" dirty="0"/>
              <a:t> (</a:t>
            </a:r>
            <a:r>
              <a:rPr lang="ru-RU" dirty="0" err="1"/>
              <a:t>потужності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добутку</a:t>
            </a:r>
            <a:r>
              <a:rPr lang="ru-RU" dirty="0"/>
              <a:t> доза - </a:t>
            </a:r>
            <a:r>
              <a:rPr lang="ru-RU" dirty="0" err="1"/>
              <a:t>площа</a:t>
            </a:r>
            <a:r>
              <a:rPr lang="ru-RU" dirty="0"/>
              <a:t>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681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в </a:t>
            </a:r>
            <a:r>
              <a:rPr lang="ru-RU" dirty="0" err="1"/>
              <a:t>інтервенційній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</a:t>
            </a:r>
            <a:r>
              <a:rPr lang="ru-RU" dirty="0" err="1"/>
              <a:t>пристроєм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функцією</a:t>
            </a:r>
            <a:r>
              <a:rPr lang="ru-RU" dirty="0"/>
              <a:t> </a:t>
            </a:r>
            <a:r>
              <a:rPr lang="ru-RU" dirty="0" err="1"/>
              <a:t>інформування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хірургічну</a:t>
            </a:r>
            <a:r>
              <a:rPr lang="ru-RU" dirty="0"/>
              <a:t> </a:t>
            </a:r>
            <a:r>
              <a:rPr lang="ru-RU" dirty="0" err="1"/>
              <a:t>операцію</a:t>
            </a:r>
            <a:r>
              <a:rPr lang="ru-RU" dirty="0"/>
              <a:t>, про дозу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зазначеного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наприкінці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;</a:t>
            </a:r>
          </a:p>
          <a:p>
            <a:r>
              <a:rPr lang="ru-RU" dirty="0" err="1"/>
              <a:t>планування</a:t>
            </a:r>
            <a:r>
              <a:rPr lang="ru-RU" dirty="0"/>
              <a:t>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живота </a:t>
            </a:r>
            <a:r>
              <a:rPr lang="ru-RU" dirty="0" err="1"/>
              <a:t>або</a:t>
            </a:r>
            <a:r>
              <a:rPr lang="ru-RU" dirty="0"/>
              <a:t> таза </a:t>
            </a:r>
            <a:r>
              <a:rPr lang="ru-RU" dirty="0" err="1"/>
              <a:t>жінок</a:t>
            </a:r>
            <a:r>
              <a:rPr lang="ru-RU" dirty="0"/>
              <a:t> репродуктивного </a:t>
            </a:r>
            <a:r>
              <a:rPr lang="ru-RU" dirty="0" err="1"/>
              <a:t>віку</a:t>
            </a:r>
            <a:r>
              <a:rPr lang="ru-RU" dirty="0"/>
              <a:t> таким чином, </a:t>
            </a:r>
            <a:r>
              <a:rPr lang="ru-RU" dirty="0" err="1"/>
              <a:t>щоб</a:t>
            </a:r>
            <a:r>
              <a:rPr lang="ru-RU" dirty="0"/>
              <a:t> доза для </a:t>
            </a:r>
            <a:r>
              <a:rPr lang="ru-RU" dirty="0" err="1"/>
              <a:t>зародка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плода,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жінка</a:t>
            </a:r>
            <a:r>
              <a:rPr lang="ru-RU" dirty="0"/>
              <a:t> </a:t>
            </a:r>
            <a:r>
              <a:rPr lang="ru-RU" dirty="0" err="1"/>
              <a:t>вагітна</a:t>
            </a:r>
            <a:r>
              <a:rPr lang="ru-RU" dirty="0"/>
              <a:t> на момент </a:t>
            </a:r>
            <a:r>
              <a:rPr lang="ru-RU" dirty="0" err="1"/>
              <a:t>діагностики</a:t>
            </a:r>
            <a:r>
              <a:rPr lang="ru-RU" dirty="0"/>
              <a:t>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мінімальною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69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комп’ютерних</a:t>
            </a:r>
            <a:r>
              <a:rPr lang="ru-RU" dirty="0"/>
              <a:t> </a:t>
            </a:r>
            <a:r>
              <a:rPr lang="ru-RU" dirty="0" err="1"/>
              <a:t>томографів</a:t>
            </a:r>
            <a:r>
              <a:rPr lang="ru-RU" dirty="0"/>
              <a:t> та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в </a:t>
            </a:r>
            <a:r>
              <a:rPr lang="ru-RU" dirty="0" err="1"/>
              <a:t>інтервенційній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підключення</a:t>
            </a:r>
            <a:r>
              <a:rPr lang="ru-RU" dirty="0"/>
              <a:t> до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безперебійного</a:t>
            </a:r>
            <a:r>
              <a:rPr lang="ru-RU" dirty="0"/>
              <a:t> </a:t>
            </a:r>
            <a:r>
              <a:rPr lang="ru-RU" dirty="0" err="1"/>
              <a:t>живлення</a:t>
            </a:r>
            <a:r>
              <a:rPr lang="ru-RU" dirty="0"/>
              <a:t> </a:t>
            </a:r>
            <a:r>
              <a:rPr lang="ru-RU" dirty="0" err="1"/>
              <a:t>електроенергії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переносного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пересувного</a:t>
            </a:r>
            <a:r>
              <a:rPr lang="ru-RU" dirty="0"/>
              <a:t>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оптимізацію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та персоналу, </a:t>
            </a:r>
            <a:r>
              <a:rPr lang="ru-RU" dirty="0" err="1"/>
              <a:t>облаштовує</a:t>
            </a:r>
            <a:r>
              <a:rPr lang="ru-RU" dirty="0"/>
              <a:t> (за </a:t>
            </a:r>
            <a:r>
              <a:rPr lang="ru-RU" dirty="0" err="1"/>
              <a:t>необхідності</a:t>
            </a:r>
            <a:r>
              <a:rPr lang="ru-RU" dirty="0"/>
              <a:t>) </a:t>
            </a:r>
            <a:r>
              <a:rPr lang="ru-RU" dirty="0" err="1"/>
              <a:t>безпечні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для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очікують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процедур, та </a:t>
            </a:r>
            <a:r>
              <a:rPr lang="ru-RU" dirty="0" err="1"/>
              <a:t>робочі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персоналу.</a:t>
            </a:r>
          </a:p>
          <a:p>
            <a:r>
              <a:rPr lang="ru-RU" dirty="0"/>
              <a:t>5. У </a:t>
            </a:r>
            <a:r>
              <a:rPr lang="ru-RU" dirty="0" err="1"/>
              <a:t>приміщеннях</a:t>
            </a:r>
            <a:r>
              <a:rPr lang="ru-RU" dirty="0"/>
              <a:t> для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біологічний</a:t>
            </a:r>
            <a:r>
              <a:rPr lang="ru-RU" dirty="0"/>
              <a:t>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(</a:t>
            </a:r>
            <a:r>
              <a:rPr lang="ru-RU" dirty="0" err="1"/>
              <a:t>стіни</a:t>
            </a:r>
            <a:r>
              <a:rPr lang="ru-RU" dirty="0"/>
              <a:t> та </a:t>
            </a:r>
            <a:r>
              <a:rPr lang="ru-RU" dirty="0" err="1"/>
              <a:t>двері</a:t>
            </a:r>
            <a:r>
              <a:rPr lang="ru-RU" dirty="0"/>
              <a:t>, </a:t>
            </a:r>
            <a:r>
              <a:rPr lang="ru-RU" dirty="0" err="1"/>
              <a:t>місця</a:t>
            </a:r>
            <a:r>
              <a:rPr lang="ru-RU" dirty="0"/>
              <a:t>, де </a:t>
            </a:r>
            <a:r>
              <a:rPr lang="ru-RU" dirty="0" err="1"/>
              <a:t>проходять</a:t>
            </a:r>
            <a:r>
              <a:rPr lang="ru-RU" dirty="0"/>
              <a:t> канали, </a:t>
            </a:r>
            <a:r>
              <a:rPr lang="ru-RU" dirty="0" err="1"/>
              <a:t>обладнані</a:t>
            </a:r>
            <a:r>
              <a:rPr lang="ru-RU" dirty="0"/>
              <a:t> розетки, </a:t>
            </a:r>
            <a:r>
              <a:rPr lang="ru-RU" dirty="0" err="1"/>
              <a:t>знаходяться</a:t>
            </a:r>
            <a:r>
              <a:rPr lang="ru-RU" dirty="0"/>
              <a:t> </a:t>
            </a:r>
            <a:r>
              <a:rPr lang="ru-RU" dirty="0" err="1"/>
              <a:t>ніші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,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товщини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еквівалента</a:t>
            </a:r>
            <a:r>
              <a:rPr lang="ru-RU" dirty="0"/>
              <a:t>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вікон</a:t>
            </a:r>
            <a:r>
              <a:rPr lang="ru-RU" dirty="0"/>
              <a:t> та дверей в </a:t>
            </a:r>
            <a:r>
              <a:rPr lang="ru-RU" dirty="0" err="1"/>
              <a:t>контрольованій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мінімальною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113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8991" y="218364"/>
            <a:ext cx="10186689" cy="5650730"/>
          </a:xfrm>
        </p:spPr>
        <p:txBody>
          <a:bodyPr>
            <a:normAutofit/>
          </a:bodyPr>
          <a:lstStyle/>
          <a:p>
            <a:r>
              <a:rPr lang="ru-RU" b="1" i="1" dirty="0"/>
              <a:t>6. </a:t>
            </a:r>
            <a:r>
              <a:rPr lang="ru-RU" b="1" i="1" dirty="0" err="1"/>
              <a:t>Розрахунки</a:t>
            </a:r>
            <a:r>
              <a:rPr lang="ru-RU" b="1" i="1" dirty="0"/>
              <a:t> </a:t>
            </a:r>
            <a:r>
              <a:rPr lang="ru-RU" b="1" i="1" dirty="0" err="1"/>
              <a:t>необхідної</a:t>
            </a:r>
            <a:r>
              <a:rPr lang="ru-RU" b="1" i="1" dirty="0"/>
              <a:t> </a:t>
            </a:r>
            <a:r>
              <a:rPr lang="ru-RU" b="1" i="1" dirty="0" err="1"/>
              <a:t>товщини</a:t>
            </a:r>
            <a:r>
              <a:rPr lang="ru-RU" b="1" i="1" dirty="0"/>
              <a:t> </a:t>
            </a:r>
            <a:r>
              <a:rPr lang="ru-RU" b="1" i="1" dirty="0" err="1"/>
              <a:t>радіаційного</a:t>
            </a:r>
            <a:r>
              <a:rPr lang="ru-RU" b="1" i="1" dirty="0"/>
              <a:t> (</a:t>
            </a:r>
            <a:r>
              <a:rPr lang="ru-RU" b="1" i="1" dirty="0" err="1"/>
              <a:t>біологічного</a:t>
            </a:r>
            <a:r>
              <a:rPr lang="ru-RU" b="1" i="1" dirty="0"/>
              <a:t>) </a:t>
            </a:r>
            <a:r>
              <a:rPr lang="ru-RU" b="1" i="1" dirty="0" err="1"/>
              <a:t>захисту</a:t>
            </a:r>
            <a:r>
              <a:rPr lang="ru-RU" b="1" i="1" dirty="0"/>
              <a:t> для </a:t>
            </a:r>
            <a:r>
              <a:rPr lang="ru-RU" b="1" i="1" dirty="0" err="1"/>
              <a:t>приміщень</a:t>
            </a:r>
            <a:r>
              <a:rPr lang="ru-RU" b="1" i="1" dirty="0"/>
              <a:t> з </a:t>
            </a:r>
            <a:r>
              <a:rPr lang="ru-RU" b="1" i="1" dirty="0" err="1"/>
              <a:t>діагностичним</a:t>
            </a:r>
            <a:r>
              <a:rPr lang="ru-RU" b="1" i="1" dirty="0"/>
              <a:t> </a:t>
            </a:r>
            <a:r>
              <a:rPr lang="ru-RU" b="1" i="1" dirty="0" err="1"/>
              <a:t>радіологічним</a:t>
            </a:r>
            <a:r>
              <a:rPr lang="ru-RU" b="1" i="1" dirty="0"/>
              <a:t> </a:t>
            </a:r>
            <a:r>
              <a:rPr lang="ru-RU" b="1" i="1" dirty="0" err="1"/>
              <a:t>обладнанням</a:t>
            </a:r>
            <a:r>
              <a:rPr lang="ru-RU" b="1" i="1" dirty="0"/>
              <a:t> </a:t>
            </a:r>
            <a:r>
              <a:rPr lang="ru-RU" b="1" i="1" dirty="0" err="1"/>
              <a:t>проводяться</a:t>
            </a:r>
            <a:r>
              <a:rPr lang="ru-RU" b="1" i="1" dirty="0"/>
              <a:t> з </a:t>
            </a:r>
            <a:r>
              <a:rPr lang="ru-RU" b="1" i="1" dirty="0" err="1"/>
              <a:t>урахуванням</a:t>
            </a:r>
            <a:r>
              <a:rPr lang="ru-RU" b="1" i="1" dirty="0"/>
              <a:t>:</a:t>
            </a:r>
          </a:p>
          <a:p>
            <a:r>
              <a:rPr lang="ru-RU" dirty="0" err="1"/>
              <a:t>прискорювальної</a:t>
            </a:r>
            <a:r>
              <a:rPr lang="ru-RU" dirty="0"/>
              <a:t> </a:t>
            </a:r>
            <a:r>
              <a:rPr lang="ru-RU" dirty="0" err="1"/>
              <a:t>напруги</a:t>
            </a:r>
            <a:r>
              <a:rPr lang="ru-RU" dirty="0"/>
              <a:t> та </a:t>
            </a:r>
            <a:r>
              <a:rPr lang="ru-RU" dirty="0" err="1"/>
              <a:t>робочого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/>
              <a:t>рентгенівську</a:t>
            </a:r>
            <a:r>
              <a:rPr lang="ru-RU" dirty="0"/>
              <a:t> трубку;</a:t>
            </a:r>
          </a:p>
          <a:p>
            <a:r>
              <a:rPr lang="ru-RU" dirty="0" err="1"/>
              <a:t>напрямку</a:t>
            </a:r>
            <a:r>
              <a:rPr lang="ru-RU" dirty="0"/>
              <a:t> прямого, </a:t>
            </a:r>
            <a:r>
              <a:rPr lang="ru-RU" dirty="0" err="1"/>
              <a:t>розсіяного</a:t>
            </a:r>
            <a:r>
              <a:rPr lang="ru-RU" dirty="0"/>
              <a:t> та </a:t>
            </a:r>
            <a:r>
              <a:rPr lang="ru-RU" dirty="0" err="1"/>
              <a:t>відбитого</a:t>
            </a:r>
            <a:r>
              <a:rPr lang="ru-RU" dirty="0"/>
              <a:t> </a:t>
            </a:r>
            <a:r>
              <a:rPr lang="ru-RU" dirty="0" err="1"/>
              <a:t>променю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;</a:t>
            </a:r>
          </a:p>
          <a:p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та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апарата</a:t>
            </a:r>
            <a:r>
              <a:rPr lang="ru-RU" dirty="0"/>
              <a:t>;</a:t>
            </a:r>
          </a:p>
          <a:p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напрямків</a:t>
            </a:r>
            <a:r>
              <a:rPr lang="ru-RU" dirty="0"/>
              <a:t> прямого </a:t>
            </a:r>
            <a:r>
              <a:rPr lang="ru-RU" dirty="0" err="1"/>
              <a:t>випромінювання</a:t>
            </a:r>
            <a:r>
              <a:rPr lang="ru-RU" dirty="0"/>
              <a:t> для </a:t>
            </a:r>
            <a:r>
              <a:rPr lang="ru-RU" dirty="0" err="1"/>
              <a:t>недопущення</a:t>
            </a:r>
            <a:r>
              <a:rPr lang="ru-RU" dirty="0"/>
              <a:t> за будь-</a:t>
            </a:r>
            <a:r>
              <a:rPr lang="ru-RU" dirty="0" err="1"/>
              <a:t>яких</a:t>
            </a:r>
            <a:r>
              <a:rPr lang="ru-RU" dirty="0"/>
              <a:t> умов </a:t>
            </a:r>
            <a:r>
              <a:rPr lang="ru-RU" dirty="0" err="1"/>
              <a:t>спрямування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в будь-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неекранований</a:t>
            </a:r>
            <a:r>
              <a:rPr lang="ru-RU" dirty="0"/>
              <a:t> </a:t>
            </a:r>
            <a:r>
              <a:rPr lang="ru-RU" dirty="0" err="1"/>
              <a:t>бік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для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товщина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(</a:t>
            </a:r>
            <a:r>
              <a:rPr lang="ru-RU" dirty="0" err="1"/>
              <a:t>біологічного</a:t>
            </a:r>
            <a:r>
              <a:rPr lang="ru-RU" dirty="0"/>
              <a:t>)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розраховується</a:t>
            </a:r>
            <a:r>
              <a:rPr lang="ru-RU" dirty="0"/>
              <a:t> для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апарата</a:t>
            </a:r>
            <a:r>
              <a:rPr lang="ru-RU" dirty="0"/>
              <a:t>, </a:t>
            </a:r>
            <a:r>
              <a:rPr lang="ru-RU" dirty="0" err="1"/>
              <a:t>розрахункове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дозового </a:t>
            </a:r>
            <a:r>
              <a:rPr lang="ru-RU" dirty="0" err="1"/>
              <a:t>навантаження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найбільше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679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3706" y="1746913"/>
            <a:ext cx="9981973" cy="4122181"/>
          </a:xfrm>
        </p:spPr>
        <p:txBody>
          <a:bodyPr/>
          <a:lstStyle/>
          <a:p>
            <a:r>
              <a:rPr lang="ru-RU" dirty="0"/>
              <a:t>7.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та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експлуатаційної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</a:t>
            </a:r>
            <a:r>
              <a:rPr lang="ru-RU" dirty="0" err="1"/>
              <a:t>виробника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апарата</a:t>
            </a:r>
            <a:r>
              <a:rPr lang="ru-RU" dirty="0"/>
              <a:t> та </a:t>
            </a:r>
            <a:r>
              <a:rPr lang="ru-RU" dirty="0" err="1">
                <a:hlinkClick r:id="rId3"/>
              </a:rPr>
              <a:t>Державних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санітарних</a:t>
            </a:r>
            <a:r>
              <a:rPr lang="ru-RU" dirty="0">
                <a:hlinkClick r:id="rId3"/>
              </a:rPr>
              <a:t> правил і норм «</a:t>
            </a:r>
            <a:r>
              <a:rPr lang="ru-RU" dirty="0" err="1">
                <a:hlinkClick r:id="rId3"/>
              </a:rPr>
              <a:t>Гігієнічні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вимоги</a:t>
            </a:r>
            <a:r>
              <a:rPr lang="ru-RU" dirty="0">
                <a:hlinkClick r:id="rId3"/>
              </a:rPr>
              <a:t> до </a:t>
            </a:r>
            <a:r>
              <a:rPr lang="ru-RU" dirty="0" err="1">
                <a:hlinkClick r:id="rId3"/>
              </a:rPr>
              <a:t>влаштування</a:t>
            </a:r>
            <a:r>
              <a:rPr lang="ru-RU" dirty="0">
                <a:hlinkClick r:id="rId3"/>
              </a:rPr>
              <a:t> та </a:t>
            </a:r>
            <a:r>
              <a:rPr lang="ru-RU" dirty="0" err="1">
                <a:hlinkClick r:id="rId3"/>
              </a:rPr>
              <a:t>експлуатації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рентгенівських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кабінетів</a:t>
            </a:r>
            <a:r>
              <a:rPr lang="ru-RU" dirty="0">
                <a:hlinkClick r:id="rId3"/>
              </a:rPr>
              <a:t> і </a:t>
            </a:r>
            <a:r>
              <a:rPr lang="ru-RU" dirty="0" err="1">
                <a:hlinkClick r:id="rId3"/>
              </a:rPr>
              <a:t>проведення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рентгенологічних</a:t>
            </a:r>
            <a:r>
              <a:rPr lang="ru-RU" dirty="0">
                <a:hlinkClick r:id="rId3"/>
              </a:rPr>
              <a:t> процедур»</a:t>
            </a:r>
            <a:r>
              <a:rPr lang="ru-RU" dirty="0"/>
              <a:t>, </a:t>
            </a:r>
            <a:r>
              <a:rPr lang="ru-RU" dirty="0" err="1"/>
              <a:t>затверджених</a:t>
            </a:r>
            <a:r>
              <a:rPr lang="ru-RU" dirty="0"/>
              <a:t> наказом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04 </a:t>
            </a:r>
            <a:r>
              <a:rPr lang="ru-RU" dirty="0" err="1"/>
              <a:t>червня</a:t>
            </a:r>
            <a:r>
              <a:rPr lang="ru-RU" dirty="0"/>
              <a:t> 2007 року № 294, </a:t>
            </a:r>
            <a:r>
              <a:rPr lang="ru-RU" dirty="0" err="1"/>
              <a:t>зареєстрованих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07 листопада 2007 року за № 1256/14523.</a:t>
            </a:r>
          </a:p>
          <a:p>
            <a:r>
              <a:rPr lang="ru-RU" dirty="0"/>
              <a:t>8.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контрольованої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(палатах, </a:t>
            </a:r>
            <a:r>
              <a:rPr lang="ru-RU" dirty="0" err="1"/>
              <a:t>операційних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), де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переносні</a:t>
            </a:r>
            <a:r>
              <a:rPr lang="ru-RU" dirty="0"/>
              <a:t>, </a:t>
            </a:r>
            <a:r>
              <a:rPr lang="ru-RU" dirty="0" err="1"/>
              <a:t>пересувні</a:t>
            </a:r>
            <a:r>
              <a:rPr lang="ru-RU" dirty="0"/>
              <a:t> </a:t>
            </a:r>
            <a:r>
              <a:rPr lang="ru-RU" dirty="0" err="1"/>
              <a:t>рентгенівські</a:t>
            </a:r>
            <a:r>
              <a:rPr lang="ru-RU" dirty="0"/>
              <a:t> </a:t>
            </a:r>
            <a:r>
              <a:rPr lang="ru-RU" dirty="0" err="1"/>
              <a:t>апарати</a:t>
            </a:r>
            <a:r>
              <a:rPr lang="ru-RU" dirty="0"/>
              <a:t>, </a:t>
            </a:r>
            <a:r>
              <a:rPr lang="ru-RU" dirty="0" err="1"/>
              <a:t>встановлюються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конкретних</a:t>
            </a:r>
            <a:r>
              <a:rPr lang="ru-RU" dirty="0"/>
              <a:t> умов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r>
              <a:rPr lang="ru-RU" dirty="0"/>
              <a:t>9. Для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старше 15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профілактичної</a:t>
            </a:r>
            <a:r>
              <a:rPr lang="ru-RU" dirty="0"/>
              <a:t> </a:t>
            </a:r>
            <a:r>
              <a:rPr lang="ru-RU" dirty="0" err="1"/>
              <a:t>рентгенографії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допустимо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цифрових</a:t>
            </a:r>
            <a:r>
              <a:rPr lang="ru-RU" dirty="0"/>
              <a:t> </a:t>
            </a:r>
            <a:r>
              <a:rPr lang="ru-RU" dirty="0" err="1"/>
              <a:t>апаратах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849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0"/>
            <a:ext cx="12192000" cy="634686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934" y="150125"/>
            <a:ext cx="10145746" cy="5718969"/>
          </a:xfrm>
        </p:spPr>
        <p:txBody>
          <a:bodyPr/>
          <a:lstStyle/>
          <a:p>
            <a:r>
              <a:rPr lang="ru-RU" dirty="0"/>
              <a:t>10.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переносні</a:t>
            </a:r>
            <a:r>
              <a:rPr lang="ru-RU" dirty="0"/>
              <a:t> </a:t>
            </a:r>
            <a:r>
              <a:rPr lang="ru-RU" dirty="0" err="1"/>
              <a:t>рентгенографічні</a:t>
            </a:r>
            <a:r>
              <a:rPr lang="ru-RU" dirty="0"/>
              <a:t> </a:t>
            </a:r>
            <a:r>
              <a:rPr lang="ru-RU" dirty="0" err="1"/>
              <a:t>апарати</a:t>
            </a:r>
            <a:r>
              <a:rPr lang="ru-RU" dirty="0"/>
              <a:t> без </a:t>
            </a:r>
            <a:r>
              <a:rPr lang="ru-RU" dirty="0" err="1"/>
              <a:t>регульованої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дентальних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).</a:t>
            </a:r>
          </a:p>
          <a:p>
            <a:r>
              <a:rPr lang="ru-RU" dirty="0"/>
              <a:t>11.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отримані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діагностичних</a:t>
            </a:r>
            <a:r>
              <a:rPr lang="ru-RU" dirty="0"/>
              <a:t> процедур, </a:t>
            </a:r>
            <a:r>
              <a:rPr lang="ru-RU" dirty="0" err="1"/>
              <a:t>вносяться</a:t>
            </a:r>
            <a:r>
              <a:rPr lang="ru-RU" dirty="0"/>
              <a:t> до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облікової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наявності</a:t>
            </a:r>
            <a:r>
              <a:rPr lang="ru-RU" dirty="0"/>
              <a:t> на </a:t>
            </a:r>
            <a:r>
              <a:rPr lang="ru-RU" dirty="0" err="1"/>
              <a:t>діагностичному</a:t>
            </a:r>
            <a:r>
              <a:rPr lang="ru-RU" dirty="0"/>
              <a:t> </a:t>
            </a:r>
            <a:r>
              <a:rPr lang="ru-RU" dirty="0" err="1"/>
              <a:t>радіологічному</a:t>
            </a:r>
            <a:r>
              <a:rPr lang="ru-RU" dirty="0"/>
              <a:t> </a:t>
            </a:r>
            <a:r>
              <a:rPr lang="ru-RU" dirty="0" err="1"/>
              <a:t>обладнанні</a:t>
            </a:r>
            <a:r>
              <a:rPr lang="ru-RU" dirty="0"/>
              <a:t> </a:t>
            </a:r>
            <a:r>
              <a:rPr lang="ru-RU" dirty="0" err="1"/>
              <a:t>вбудованого</a:t>
            </a:r>
            <a:r>
              <a:rPr lang="ru-RU" dirty="0"/>
              <a:t> дозиметра </a:t>
            </a:r>
            <a:r>
              <a:rPr lang="ru-RU" dirty="0" err="1"/>
              <a:t>зазначається</a:t>
            </a:r>
            <a:r>
              <a:rPr lang="ru-RU" dirty="0"/>
              <a:t> доза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визначена</a:t>
            </a:r>
            <a:r>
              <a:rPr lang="ru-RU" dirty="0"/>
              <a:t> дозиметром.</a:t>
            </a:r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дозиметра </a:t>
            </a:r>
            <a:r>
              <a:rPr lang="ru-RU" dirty="0" err="1"/>
              <a:t>зазначається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розрахунків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763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34620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105" y="600501"/>
            <a:ext cx="10268576" cy="526859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12. Персонал </a:t>
            </a:r>
            <a:r>
              <a:rPr lang="ru-RU" dirty="0" err="1"/>
              <a:t>медичного</a:t>
            </a:r>
            <a:r>
              <a:rPr lang="ru-RU" dirty="0"/>
              <a:t> закладу,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інтервенційні</a:t>
            </a:r>
            <a:r>
              <a:rPr lang="ru-RU" dirty="0"/>
              <a:t> </a:t>
            </a:r>
            <a:r>
              <a:rPr lang="ru-RU" dirty="0" err="1"/>
              <a:t>діагностичні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, </a:t>
            </a:r>
            <a:r>
              <a:rPr lang="ru-RU" dirty="0" err="1"/>
              <a:t>контролює</a:t>
            </a:r>
            <a:r>
              <a:rPr lang="ru-RU" dirty="0"/>
              <a:t> дозу, яку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. У кожному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візуально</a:t>
            </a:r>
            <a:r>
              <a:rPr lang="ru-RU" dirty="0"/>
              <a:t>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інтервенційних</a:t>
            </a:r>
            <a:r>
              <a:rPr lang="ru-RU" dirty="0"/>
              <a:t> процедур </a:t>
            </a:r>
            <a:r>
              <a:rPr lang="ru-RU" dirty="0" err="1"/>
              <a:t>робиться</a:t>
            </a:r>
            <a:r>
              <a:rPr lang="ru-RU" dirty="0"/>
              <a:t> </a:t>
            </a:r>
            <a:r>
              <a:rPr lang="ru-RU" dirty="0" err="1"/>
              <a:t>відмітка</a:t>
            </a:r>
            <a:r>
              <a:rPr lang="ru-RU" dirty="0"/>
              <a:t> в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обліковій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про </a:t>
            </a:r>
            <a:r>
              <a:rPr lang="ru-RU" dirty="0" err="1"/>
              <a:t>отриману</a:t>
            </a:r>
            <a:r>
              <a:rPr lang="ru-RU" dirty="0"/>
              <a:t> </a:t>
            </a:r>
            <a:r>
              <a:rPr lang="ru-RU" dirty="0" err="1"/>
              <a:t>пацієнтом</a:t>
            </a:r>
            <a:r>
              <a:rPr lang="ru-RU" dirty="0"/>
              <a:t> дозу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r>
              <a:rPr lang="ru-RU" dirty="0"/>
              <a:t>13. </a:t>
            </a:r>
            <a:r>
              <a:rPr lang="ru-RU" dirty="0" err="1"/>
              <a:t>Радіологічна</a:t>
            </a:r>
            <a:r>
              <a:rPr lang="ru-RU" dirty="0"/>
              <a:t> </a:t>
            </a:r>
            <a:r>
              <a:rPr lang="ru-RU" dirty="0" err="1"/>
              <a:t>діагностична</a:t>
            </a:r>
            <a:r>
              <a:rPr lang="ru-RU" dirty="0"/>
              <a:t> процедура </a:t>
            </a:r>
            <a:r>
              <a:rPr lang="ru-RU" dirty="0" err="1"/>
              <a:t>може</a:t>
            </a:r>
            <a:r>
              <a:rPr lang="ru-RU" dirty="0"/>
              <a:t> не </a:t>
            </a:r>
            <a:r>
              <a:rPr lang="ru-RU" dirty="0" err="1"/>
              <a:t>проводитись</a:t>
            </a:r>
            <a:r>
              <a:rPr lang="ru-RU" dirty="0"/>
              <a:t> у </a:t>
            </a:r>
            <a:r>
              <a:rPr lang="ru-RU" dirty="0" err="1"/>
              <a:t>медичному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письмової</a:t>
            </a:r>
            <a:r>
              <a:rPr lang="ru-RU" dirty="0"/>
              <a:t> </a:t>
            </a:r>
            <a:r>
              <a:rPr lang="ru-RU" dirty="0" err="1"/>
              <a:t>відмови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проходження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r>
              <a:rPr lang="ru-RU" dirty="0"/>
              <a:t>14. </a:t>
            </a:r>
            <a:r>
              <a:rPr lang="ru-RU" b="1" i="1" dirty="0" err="1"/>
              <a:t>Адміністрація</a:t>
            </a:r>
            <a:r>
              <a:rPr lang="ru-RU" b="1" i="1" dirty="0"/>
              <a:t> </a:t>
            </a:r>
            <a:r>
              <a:rPr lang="ru-RU" b="1" i="1" dirty="0" err="1"/>
              <a:t>медичного</a:t>
            </a:r>
            <a:r>
              <a:rPr lang="ru-RU" b="1" i="1" dirty="0"/>
              <a:t> закладу </a:t>
            </a:r>
            <a:r>
              <a:rPr lang="ru-RU" b="1" i="1" dirty="0" err="1"/>
              <a:t>забезпечує</a:t>
            </a:r>
            <a:r>
              <a:rPr lang="ru-RU" dirty="0"/>
              <a:t>:</a:t>
            </a:r>
          </a:p>
          <a:p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щорічних</a:t>
            </a:r>
            <a:r>
              <a:rPr lang="ru-RU" dirty="0"/>
              <a:t> </a:t>
            </a:r>
            <a:r>
              <a:rPr lang="ru-RU" dirty="0" err="1"/>
              <a:t>оцінок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стандартної</a:t>
            </a:r>
            <a:r>
              <a:rPr lang="ru-RU" dirty="0"/>
              <a:t> </a:t>
            </a:r>
            <a:r>
              <a:rPr lang="ru-RU" dirty="0" err="1"/>
              <a:t>статури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типових</a:t>
            </a:r>
            <a:r>
              <a:rPr lang="ru-RU" dirty="0"/>
              <a:t> </a:t>
            </a:r>
            <a:r>
              <a:rPr lang="ru-RU" dirty="0" err="1"/>
              <a:t>радіологічних</a:t>
            </a:r>
            <a:r>
              <a:rPr lang="ru-RU" dirty="0"/>
              <a:t> процедур </a:t>
            </a:r>
            <a:r>
              <a:rPr lang="ru-RU" dirty="0" err="1"/>
              <a:t>значенням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референтних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, </a:t>
            </a:r>
            <a:r>
              <a:rPr lang="ru-RU" dirty="0" err="1"/>
              <a:t>наведеним</a:t>
            </a:r>
            <a:r>
              <a:rPr lang="ru-RU" dirty="0"/>
              <a:t> в </a:t>
            </a:r>
            <a:r>
              <a:rPr lang="ru-RU" dirty="0" err="1">
                <a:hlinkClick r:id="rId3" action="ppaction://hlinkfile"/>
              </a:rPr>
              <a:t>додатку</a:t>
            </a:r>
            <a:r>
              <a:rPr lang="ru-RU" dirty="0">
                <a:hlinkClick r:id="rId3" action="ppaction://hlinkfile"/>
              </a:rPr>
              <a:t> 1</a:t>
            </a:r>
            <a:r>
              <a:rPr lang="ru-RU" dirty="0"/>
              <a:t> до </a:t>
            </a:r>
            <a:r>
              <a:rPr lang="ru-RU" dirty="0" err="1"/>
              <a:t>цих</a:t>
            </a:r>
            <a:r>
              <a:rPr lang="ru-RU" dirty="0"/>
              <a:t> Правил,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переглядаються</a:t>
            </a:r>
            <a:r>
              <a:rPr lang="ru-RU" dirty="0"/>
              <a:t> </a:t>
            </a:r>
            <a:r>
              <a:rPr lang="ru-RU" dirty="0" err="1"/>
              <a:t>кожні</a:t>
            </a:r>
            <a:r>
              <a:rPr lang="ru-RU" dirty="0"/>
              <a:t> 5 </a:t>
            </a:r>
            <a:r>
              <a:rPr lang="ru-RU" dirty="0" err="1"/>
              <a:t>років</a:t>
            </a:r>
            <a:r>
              <a:rPr lang="ru-RU" dirty="0"/>
              <a:t>;</a:t>
            </a:r>
          </a:p>
          <a:p>
            <a:r>
              <a:rPr lang="ru-RU" dirty="0"/>
              <a:t>контроль доз </a:t>
            </a:r>
            <a:r>
              <a:rPr lang="ru-RU" dirty="0" err="1"/>
              <a:t>пацієнтів</a:t>
            </a:r>
            <a:r>
              <a:rPr lang="ru-RU" dirty="0"/>
              <a:t> у кожному </a:t>
            </a:r>
            <a:r>
              <a:rPr lang="ru-RU" dirty="0" err="1"/>
              <a:t>окремому</a:t>
            </a:r>
            <a:r>
              <a:rPr lang="ru-RU" dirty="0"/>
              <a:t> </a:t>
            </a:r>
            <a:r>
              <a:rPr lang="ru-RU" dirty="0" err="1"/>
              <a:t>рентгенодіагностичному</a:t>
            </a:r>
            <a:r>
              <a:rPr lang="ru-RU" dirty="0"/>
              <a:t> </a:t>
            </a:r>
            <a:r>
              <a:rPr lang="ru-RU" dirty="0" err="1"/>
              <a:t>кабінеті</a:t>
            </a:r>
            <a:r>
              <a:rPr lang="ru-RU" dirty="0"/>
              <a:t> за результатами контролю </a:t>
            </a:r>
            <a:r>
              <a:rPr lang="ru-RU" dirty="0" err="1"/>
              <a:t>вихідних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та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рентгенодіагностичних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;</a:t>
            </a:r>
          </a:p>
          <a:p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коригувальних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в конкретному </a:t>
            </a:r>
            <a:r>
              <a:rPr lang="ru-RU" dirty="0" err="1"/>
              <a:t>рентгенівському</a:t>
            </a:r>
            <a:r>
              <a:rPr lang="ru-RU" dirty="0"/>
              <a:t> </a:t>
            </a:r>
            <a:r>
              <a:rPr lang="ru-RU" dirty="0" err="1"/>
              <a:t>кабінеті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референтних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істотно</a:t>
            </a:r>
            <a:r>
              <a:rPr lang="ru-RU" dirty="0"/>
              <a:t> </a:t>
            </a:r>
            <a:r>
              <a:rPr lang="ru-RU" dirty="0" err="1"/>
              <a:t>нижчі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значень</a:t>
            </a:r>
            <a:r>
              <a:rPr lang="ru-RU" dirty="0"/>
              <a:t>, а </a:t>
            </a:r>
            <a:r>
              <a:rPr lang="ru-RU" dirty="0" err="1"/>
              <a:t>опромінення</a:t>
            </a:r>
            <a:r>
              <a:rPr lang="ru-RU" dirty="0"/>
              <a:t> не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корисної</a:t>
            </a:r>
            <a:r>
              <a:rPr lang="ru-RU" dirty="0"/>
              <a:t>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730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Загальні</a:t>
            </a:r>
            <a:r>
              <a:rPr lang="ru-RU" b="1" dirty="0" smtClean="0"/>
              <a:t> </a:t>
            </a:r>
            <a:r>
              <a:rPr lang="ru-RU" b="1" dirty="0" err="1"/>
              <a:t>вимоги</a:t>
            </a:r>
            <a:r>
              <a:rPr lang="ru-RU" b="1" dirty="0"/>
              <a:t> </a:t>
            </a:r>
            <a:r>
              <a:rPr lang="ru-RU" b="1" dirty="0" err="1"/>
              <a:t>радіаційної</a:t>
            </a:r>
            <a:r>
              <a:rPr lang="ru-RU" b="1" dirty="0"/>
              <a:t> </a:t>
            </a:r>
            <a:r>
              <a:rPr lang="ru-RU" b="1" dirty="0" err="1"/>
              <a:t>безпеки</a:t>
            </a:r>
            <a:r>
              <a:rPr lang="ru-RU" b="1" dirty="0"/>
              <a:t> у </a:t>
            </a:r>
            <a:r>
              <a:rPr lang="ru-RU" b="1" dirty="0" err="1"/>
              <a:t>променевій</a:t>
            </a:r>
            <a:r>
              <a:rPr lang="ru-RU" b="1" dirty="0"/>
              <a:t> </a:t>
            </a:r>
            <a:r>
              <a:rPr lang="ru-RU" b="1" dirty="0" err="1"/>
              <a:t>терапії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</a:t>
            </a:r>
            <a:r>
              <a:rPr lang="ru-RU" dirty="0" err="1"/>
              <a:t>Відділення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п’ять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функціональних</a:t>
            </a:r>
            <a:r>
              <a:rPr lang="ru-RU" dirty="0"/>
              <a:t> зон (</a:t>
            </a:r>
            <a:r>
              <a:rPr lang="ru-RU" dirty="0" err="1"/>
              <a:t>приймальне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, зона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кабінетів</a:t>
            </a:r>
            <a:r>
              <a:rPr lang="ru-RU" dirty="0"/>
              <a:t>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брахітерапії</a:t>
            </a:r>
            <a:r>
              <a:rPr lang="ru-RU" dirty="0"/>
              <a:t>, зона </a:t>
            </a:r>
            <a:r>
              <a:rPr lang="ru-RU" dirty="0" err="1"/>
              <a:t>допроменевої</a:t>
            </a:r>
            <a:r>
              <a:rPr lang="ru-RU" dirty="0"/>
              <a:t> </a:t>
            </a:r>
            <a:r>
              <a:rPr lang="ru-RU" dirty="0" err="1"/>
              <a:t>підготовки-візуалізації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та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променевого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).</a:t>
            </a:r>
          </a:p>
          <a:p>
            <a:r>
              <a:rPr lang="ru-RU" dirty="0"/>
              <a:t>2.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радіологічне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для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повинно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 та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інструкцію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 в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(для </a:t>
            </a:r>
            <a:r>
              <a:rPr lang="ru-RU" dirty="0" err="1"/>
              <a:t>лінійних</a:t>
            </a:r>
            <a:r>
              <a:rPr lang="ru-RU" dirty="0"/>
              <a:t> </a:t>
            </a:r>
            <a:r>
              <a:rPr lang="ru-RU" dirty="0" err="1"/>
              <a:t>прискорювачів</a:t>
            </a:r>
            <a:r>
              <a:rPr lang="ru-RU" dirty="0"/>
              <a:t> - тип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модифікатори</a:t>
            </a:r>
            <a:r>
              <a:rPr lang="ru-RU" dirty="0"/>
              <a:t> </a:t>
            </a:r>
            <a:r>
              <a:rPr lang="ru-RU" dirty="0" err="1"/>
              <a:t>променю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фільтри</a:t>
            </a:r>
            <a:r>
              <a:rPr lang="ru-RU" dirty="0"/>
              <a:t> й </a:t>
            </a:r>
            <a:r>
              <a:rPr lang="ru-RU" dirty="0" err="1"/>
              <a:t>клини</a:t>
            </a:r>
            <a:r>
              <a:rPr lang="ru-RU" dirty="0"/>
              <a:t>), для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- </a:t>
            </a:r>
            <a:r>
              <a:rPr lang="ru-RU" dirty="0" err="1"/>
              <a:t>відстань</a:t>
            </a:r>
            <a:r>
              <a:rPr lang="ru-RU" dirty="0"/>
              <a:t> «</a:t>
            </a:r>
            <a:r>
              <a:rPr lang="ru-RU" dirty="0" err="1"/>
              <a:t>джерело</a:t>
            </a:r>
            <a:r>
              <a:rPr lang="ru-RU" dirty="0"/>
              <a:t> - </a:t>
            </a:r>
            <a:r>
              <a:rPr lang="ru-RU" dirty="0" err="1"/>
              <a:t>поверхня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» (ВДП) </a:t>
            </a:r>
            <a:r>
              <a:rPr lang="ru-RU" dirty="0" err="1"/>
              <a:t>або</a:t>
            </a:r>
            <a:r>
              <a:rPr lang="ru-RU" dirty="0"/>
              <a:t> «</a:t>
            </a:r>
            <a:r>
              <a:rPr lang="ru-RU" dirty="0" err="1"/>
              <a:t>джерело</a:t>
            </a:r>
            <a:r>
              <a:rPr lang="ru-RU" dirty="0"/>
              <a:t> - центр» (ВДЦ), </a:t>
            </a:r>
            <a:r>
              <a:rPr lang="ru-RU" dirty="0" err="1"/>
              <a:t>розмір</a:t>
            </a:r>
            <a:r>
              <a:rPr lang="ru-RU" dirty="0"/>
              <a:t> поля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напрямок</a:t>
            </a:r>
            <a:r>
              <a:rPr lang="ru-RU" dirty="0"/>
              <a:t> пучка </a:t>
            </a:r>
            <a:r>
              <a:rPr lang="ru-RU" dirty="0" err="1"/>
              <a:t>випромінювання</a:t>
            </a:r>
            <a:r>
              <a:rPr lang="ru-RU" dirty="0"/>
              <a:t>, час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встановленої</a:t>
            </a:r>
            <a:r>
              <a:rPr lang="ru-RU" dirty="0"/>
              <a:t> й </a:t>
            </a:r>
            <a:r>
              <a:rPr lang="ru-RU" dirty="0" err="1"/>
              <a:t>отриманої</a:t>
            </a:r>
            <a:r>
              <a:rPr lang="ru-RU" dirty="0"/>
              <a:t> доз).</a:t>
            </a:r>
          </a:p>
          <a:p>
            <a:r>
              <a:rPr lang="ru-RU" dirty="0" err="1"/>
              <a:t>Програмне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повинно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призупинення</a:t>
            </a:r>
            <a:r>
              <a:rPr lang="ru-RU" dirty="0"/>
              <a:t> процедур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коли </a:t>
            </a:r>
            <a:r>
              <a:rPr lang="ru-RU" dirty="0" err="1"/>
              <a:t>відпущена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доза на </a:t>
            </a:r>
            <a:r>
              <a:rPr lang="ru-RU" dirty="0" err="1"/>
              <a:t>визначену</a:t>
            </a:r>
            <a:r>
              <a:rPr lang="ru-RU" dirty="0"/>
              <a:t> </a:t>
            </a:r>
            <a:r>
              <a:rPr lang="ru-RU" dirty="0" err="1"/>
              <a:t>ділянку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досягла</a:t>
            </a:r>
            <a:r>
              <a:rPr lang="ru-RU" dirty="0"/>
              <a:t> </a:t>
            </a:r>
            <a:r>
              <a:rPr lang="ru-RU" dirty="0" err="1"/>
              <a:t>призначеного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310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582" y="818866"/>
            <a:ext cx="10132098" cy="5063876"/>
          </a:xfrm>
        </p:spPr>
        <p:txBody>
          <a:bodyPr>
            <a:normAutofit/>
          </a:bodyPr>
          <a:lstStyle/>
          <a:p>
            <a:r>
              <a:rPr lang="ru-RU" dirty="0"/>
              <a:t>3. </a:t>
            </a:r>
            <a:r>
              <a:rPr lang="ru-RU" dirty="0" err="1"/>
              <a:t>Відділення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оснащується</a:t>
            </a:r>
            <a:r>
              <a:rPr lang="ru-RU" dirty="0"/>
              <a:t> </a:t>
            </a:r>
            <a:r>
              <a:rPr lang="ru-RU" dirty="0" err="1"/>
              <a:t>приладами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контролю. </a:t>
            </a:r>
            <a:r>
              <a:rPr lang="ru-RU" dirty="0" err="1"/>
              <a:t>Прискорювачі</a:t>
            </a:r>
            <a:r>
              <a:rPr lang="ru-RU" dirty="0"/>
              <a:t> з </a:t>
            </a:r>
            <a:r>
              <a:rPr lang="ru-RU" dirty="0" err="1"/>
              <a:t>енергією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15 </a:t>
            </a:r>
            <a:r>
              <a:rPr lang="en-US" dirty="0"/>
              <a:t>M</a:t>
            </a:r>
            <a:r>
              <a:rPr lang="ru-RU" dirty="0" err="1"/>
              <a:t>еВ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обладнані</a:t>
            </a:r>
            <a:r>
              <a:rPr lang="ru-RU" dirty="0"/>
              <a:t> </a:t>
            </a:r>
            <a:r>
              <a:rPr lang="ru-RU" dirty="0" err="1"/>
              <a:t>приладом</a:t>
            </a:r>
            <a:r>
              <a:rPr lang="ru-RU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нейтронного </a:t>
            </a:r>
            <a:r>
              <a:rPr lang="ru-RU" dirty="0" err="1"/>
              <a:t>випромінювання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b="1" i="1" dirty="0" err="1"/>
              <a:t>Адміністрація</a:t>
            </a:r>
            <a:r>
              <a:rPr lang="ru-RU" b="1" i="1" dirty="0"/>
              <a:t> </a:t>
            </a:r>
            <a:r>
              <a:rPr lang="ru-RU" b="1" i="1" dirty="0" err="1"/>
              <a:t>медичного</a:t>
            </a:r>
            <a:r>
              <a:rPr lang="ru-RU" b="1" i="1" dirty="0"/>
              <a:t> закладу </a:t>
            </a:r>
            <a:r>
              <a:rPr lang="ru-RU" b="1" i="1" dirty="0" err="1"/>
              <a:t>забезпечує</a:t>
            </a:r>
            <a:r>
              <a:rPr lang="ru-RU" b="1" i="1" dirty="0"/>
              <a:t> </a:t>
            </a:r>
            <a:r>
              <a:rPr lang="ru-RU" b="1" i="1" dirty="0" err="1"/>
              <a:t>організацію</a:t>
            </a:r>
            <a:r>
              <a:rPr lang="ru-RU" b="1" i="1" dirty="0"/>
              <a:t> </a:t>
            </a:r>
            <a:r>
              <a:rPr lang="ru-RU" b="1" i="1" dirty="0" err="1"/>
              <a:t>проведення</a:t>
            </a:r>
            <a:r>
              <a:rPr lang="ru-RU" b="1" i="1" dirty="0"/>
              <a:t> </a:t>
            </a:r>
            <a:r>
              <a:rPr lang="ru-RU" b="1" i="1" dirty="0" err="1"/>
              <a:t>технічного</a:t>
            </a:r>
            <a:r>
              <a:rPr lang="ru-RU" b="1" i="1" dirty="0"/>
              <a:t> </a:t>
            </a:r>
            <a:r>
              <a:rPr lang="ru-RU" b="1" i="1" dirty="0" err="1"/>
              <a:t>обслуговування</a:t>
            </a:r>
            <a:r>
              <a:rPr lang="ru-RU" b="1" i="1" dirty="0"/>
              <a:t> </a:t>
            </a:r>
            <a:r>
              <a:rPr lang="ru-RU" b="1" i="1" dirty="0" err="1"/>
              <a:t>медичного</a:t>
            </a:r>
            <a:r>
              <a:rPr lang="ru-RU" b="1" i="1" dirty="0"/>
              <a:t> </a:t>
            </a:r>
            <a:r>
              <a:rPr lang="ru-RU" b="1" i="1" dirty="0" err="1"/>
              <a:t>радіологічного</a:t>
            </a:r>
            <a:r>
              <a:rPr lang="ru-RU" b="1" i="1" dirty="0"/>
              <a:t> </a:t>
            </a:r>
            <a:r>
              <a:rPr lang="ru-RU" b="1" i="1" dirty="0" err="1"/>
              <a:t>обладнання</a:t>
            </a:r>
            <a:r>
              <a:rPr lang="ru-RU" b="1" i="1" dirty="0"/>
              <a:t> в </a:t>
            </a:r>
            <a:r>
              <a:rPr lang="ru-RU" b="1" i="1" dirty="0" err="1"/>
              <a:t>променевій</a:t>
            </a:r>
            <a:r>
              <a:rPr lang="ru-RU" b="1" i="1" dirty="0"/>
              <a:t> </a:t>
            </a:r>
            <a:r>
              <a:rPr lang="ru-RU" b="1" i="1" dirty="0" err="1"/>
              <a:t>терапії</a:t>
            </a:r>
            <a:r>
              <a:rPr lang="ru-RU" b="1" i="1" dirty="0"/>
              <a:t> не </a:t>
            </a:r>
            <a:r>
              <a:rPr lang="ru-RU" b="1" i="1" dirty="0" err="1"/>
              <a:t>рідше</a:t>
            </a:r>
            <a:r>
              <a:rPr lang="ru-RU" b="1" i="1" dirty="0"/>
              <a:t> одного разу на квартал,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включає</a:t>
            </a:r>
            <a:r>
              <a:rPr lang="ru-RU" b="1" i="1" dirty="0"/>
              <a:t>, </a:t>
            </a:r>
            <a:r>
              <a:rPr lang="ru-RU" b="1" i="1" dirty="0" err="1"/>
              <a:t>зокрема</a:t>
            </a:r>
            <a:r>
              <a:rPr lang="ru-RU" dirty="0"/>
              <a:t>:</a:t>
            </a:r>
          </a:p>
          <a:p>
            <a:r>
              <a:rPr lang="ru-RU" dirty="0"/>
              <a:t>контроль систем автоматичного </a:t>
            </a:r>
            <a:r>
              <a:rPr lang="ru-RU" dirty="0" err="1"/>
              <a:t>екранування</a:t>
            </a:r>
            <a:r>
              <a:rPr lang="ru-RU" dirty="0"/>
              <a:t> пучка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ДІВ у </a:t>
            </a:r>
            <a:r>
              <a:rPr lang="ru-RU" dirty="0" err="1"/>
              <a:t>захисну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 (контейнер) </a:t>
            </a:r>
            <a:r>
              <a:rPr lang="ru-RU" dirty="0" err="1"/>
              <a:t>апарату</a:t>
            </a:r>
            <a:r>
              <a:rPr lang="ru-RU" dirty="0"/>
              <a:t> при </a:t>
            </a:r>
            <a:r>
              <a:rPr lang="ru-RU" dirty="0" err="1"/>
              <a:t>аварійному</a:t>
            </a:r>
            <a:r>
              <a:rPr lang="ru-RU" dirty="0"/>
              <a:t> </a:t>
            </a:r>
            <a:r>
              <a:rPr lang="ru-RU" dirty="0" err="1"/>
              <a:t>перериванні</a:t>
            </a:r>
            <a:r>
              <a:rPr lang="ru-RU" dirty="0"/>
              <a:t> </a:t>
            </a:r>
            <a:r>
              <a:rPr lang="ru-RU" dirty="0" err="1"/>
              <a:t>електричного</a:t>
            </a:r>
            <a:r>
              <a:rPr lang="ru-RU" dirty="0"/>
              <a:t> </a:t>
            </a:r>
            <a:r>
              <a:rPr lang="ru-RU" dirty="0" err="1"/>
              <a:t>живлення</a:t>
            </a:r>
            <a:r>
              <a:rPr lang="ru-RU" dirty="0"/>
              <a:t>;</a:t>
            </a:r>
          </a:p>
          <a:p>
            <a:r>
              <a:rPr lang="ru-RU" dirty="0"/>
              <a:t>контроль систем </a:t>
            </a:r>
            <a:r>
              <a:rPr lang="ru-RU" dirty="0" err="1"/>
              <a:t>безпеки</a:t>
            </a:r>
            <a:r>
              <a:rPr lang="ru-RU" dirty="0"/>
              <a:t> та </a:t>
            </a:r>
            <a:r>
              <a:rPr lang="ru-RU" dirty="0" err="1"/>
              <a:t>блокування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виключає</a:t>
            </a:r>
            <a:r>
              <a:rPr lang="ru-RU" dirty="0"/>
              <a:t> </a:t>
            </a:r>
            <a:r>
              <a:rPr lang="ru-RU" dirty="0" err="1"/>
              <a:t>клінічне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умов, </a:t>
            </a:r>
            <a:r>
              <a:rPr lang="ru-RU" dirty="0" err="1"/>
              <a:t>вибраних</a:t>
            </a:r>
            <a:r>
              <a:rPr lang="ru-RU" dirty="0"/>
              <a:t> на </a:t>
            </a:r>
            <a:r>
              <a:rPr lang="ru-RU" dirty="0" err="1"/>
              <a:t>панелі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;</a:t>
            </a:r>
          </a:p>
          <a:p>
            <a:r>
              <a:rPr lang="ru-RU" dirty="0"/>
              <a:t>контроль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блокування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персоналом,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калібрування</a:t>
            </a:r>
            <a:r>
              <a:rPr lang="ru-RU" dirty="0"/>
              <a:t> ДІВ,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, ремонту та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ДІВ і </a:t>
            </a:r>
            <a:r>
              <a:rPr lang="ru-RU" dirty="0" err="1"/>
              <a:t>використовує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коди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апаратні</a:t>
            </a:r>
            <a:r>
              <a:rPr lang="ru-RU" dirty="0"/>
              <a:t> </a:t>
            </a:r>
            <a:r>
              <a:rPr lang="ru-RU" dirty="0" err="1"/>
              <a:t>пристосування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752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412" y="436728"/>
            <a:ext cx="10009268" cy="5432366"/>
          </a:xfrm>
        </p:spPr>
        <p:txBody>
          <a:bodyPr/>
          <a:lstStyle/>
          <a:p>
            <a:r>
              <a:rPr lang="ru-RU" dirty="0" err="1"/>
              <a:t>Технічне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ДІВ проводиться персоналом,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спеціальну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, та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</a:t>
            </a:r>
            <a:r>
              <a:rPr lang="ru-RU" dirty="0" err="1"/>
              <a:t>виробника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конструкції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ДІВ та умов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і ремонту.</a:t>
            </a:r>
          </a:p>
          <a:p>
            <a:r>
              <a:rPr lang="ru-RU" dirty="0"/>
              <a:t>5.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комплексне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та </a:t>
            </a:r>
            <a:r>
              <a:rPr lang="ru-RU" dirty="0" err="1"/>
              <a:t>технічного</a:t>
            </a:r>
            <a:r>
              <a:rPr lang="ru-RU" dirty="0"/>
              <a:t> стану </a:t>
            </a:r>
            <a:r>
              <a:rPr lang="ru-RU" dirty="0" err="1"/>
              <a:t>технологічних</a:t>
            </a:r>
            <a:r>
              <a:rPr lang="ru-RU" dirty="0"/>
              <a:t> систем й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 та </a:t>
            </a:r>
            <a:r>
              <a:rPr lang="ru-RU" dirty="0" err="1"/>
              <a:t>території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прилягає</a:t>
            </a:r>
            <a:r>
              <a:rPr lang="ru-RU" dirty="0"/>
              <a:t> до </a:t>
            </a:r>
            <a:r>
              <a:rPr lang="ru-RU" dirty="0" err="1"/>
              <a:t>приміщень</a:t>
            </a:r>
            <a:r>
              <a:rPr lang="ru-RU" dirty="0"/>
              <a:t>, де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розташований</a:t>
            </a:r>
            <a:r>
              <a:rPr lang="ru-RU" dirty="0"/>
              <a:t> </a:t>
            </a:r>
            <a:r>
              <a:rPr lang="ru-RU" dirty="0" err="1"/>
              <a:t>лінійний</a:t>
            </a:r>
            <a:r>
              <a:rPr lang="ru-RU" dirty="0"/>
              <a:t> </a:t>
            </a:r>
            <a:r>
              <a:rPr lang="ru-RU" dirty="0" err="1"/>
              <a:t>прискорювач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гамма-</a:t>
            </a:r>
            <a:r>
              <a:rPr lang="ru-RU" dirty="0" err="1"/>
              <a:t>терапевтичний</a:t>
            </a:r>
            <a:r>
              <a:rPr lang="ru-RU" dirty="0"/>
              <a:t> </a:t>
            </a:r>
            <a:r>
              <a:rPr lang="ru-RU" dirty="0" err="1"/>
              <a:t>апарат</a:t>
            </a:r>
            <a:r>
              <a:rPr lang="ru-RU" dirty="0"/>
              <a:t>,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до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.</a:t>
            </a:r>
          </a:p>
          <a:p>
            <a:r>
              <a:rPr lang="ru-RU" dirty="0" err="1"/>
              <a:t>Періодично</a:t>
            </a:r>
            <a:r>
              <a:rPr lang="ru-RU" dirty="0"/>
              <a:t> (не </a:t>
            </a:r>
            <a:r>
              <a:rPr lang="ru-RU" dirty="0" err="1"/>
              <a:t>рідше</a:t>
            </a:r>
            <a:r>
              <a:rPr lang="ru-RU" dirty="0"/>
              <a:t> одного разу на 2 роки) проводиться </a:t>
            </a:r>
            <a:r>
              <a:rPr lang="ru-RU" dirty="0" err="1"/>
              <a:t>незалежний</a:t>
            </a:r>
            <a:r>
              <a:rPr lang="ru-RU" dirty="0"/>
              <a:t> </a:t>
            </a:r>
            <a:r>
              <a:rPr lang="ru-RU" dirty="0" err="1"/>
              <a:t>поштовий</a:t>
            </a:r>
            <a:r>
              <a:rPr lang="ru-RU" dirty="0"/>
              <a:t> аудит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дозиметричного</a:t>
            </a:r>
            <a:r>
              <a:rPr lang="ru-RU" dirty="0"/>
              <a:t> </a:t>
            </a:r>
            <a:r>
              <a:rPr lang="ru-RU" dirty="0" err="1"/>
              <a:t>калібрування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в рамках </a:t>
            </a:r>
            <a:r>
              <a:rPr lang="ru-RU" dirty="0" err="1"/>
              <a:t>програми</a:t>
            </a:r>
            <a:r>
              <a:rPr lang="ru-RU" dirty="0"/>
              <a:t> ТЛД-аудиту МАГАТЕ/ВООЗ та </a:t>
            </a:r>
            <a:r>
              <a:rPr lang="ru-RU" dirty="0" err="1"/>
              <a:t>національного</a:t>
            </a:r>
            <a:r>
              <a:rPr lang="ru-RU" dirty="0"/>
              <a:t> ТЛД-аудиту.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242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351128"/>
            <a:ext cx="10058400" cy="4517966"/>
          </a:xfrm>
        </p:spPr>
        <p:txBody>
          <a:bodyPr>
            <a:normAutofit/>
          </a:bodyPr>
          <a:lstStyle/>
          <a:p>
            <a:r>
              <a:rPr lang="ru-RU" dirty="0"/>
              <a:t>6</a:t>
            </a:r>
            <a:r>
              <a:rPr lang="ru-RU" b="1" i="1" dirty="0"/>
              <a:t>. </a:t>
            </a:r>
            <a:r>
              <a:rPr lang="ru-RU" b="1" i="1" dirty="0" err="1"/>
              <a:t>Медичний</a:t>
            </a:r>
            <a:r>
              <a:rPr lang="ru-RU" b="1" i="1" dirty="0"/>
              <a:t> заклад при </a:t>
            </a:r>
            <a:r>
              <a:rPr lang="ru-RU" b="1" i="1" dirty="0" err="1"/>
              <a:t>плануванні</a:t>
            </a:r>
            <a:r>
              <a:rPr lang="ru-RU" b="1" i="1" dirty="0"/>
              <a:t> та </a:t>
            </a:r>
            <a:r>
              <a:rPr lang="ru-RU" b="1" i="1" dirty="0" err="1"/>
              <a:t>проведенні</a:t>
            </a:r>
            <a:r>
              <a:rPr lang="ru-RU" b="1" i="1" dirty="0"/>
              <a:t> </a:t>
            </a:r>
            <a:r>
              <a:rPr lang="ru-RU" b="1" i="1" dirty="0" err="1"/>
              <a:t>лікування</a:t>
            </a:r>
            <a:r>
              <a:rPr lang="ru-RU" b="1" i="1" dirty="0"/>
              <a:t> </a:t>
            </a:r>
            <a:r>
              <a:rPr lang="ru-RU" b="1" i="1" dirty="0" err="1"/>
              <a:t>забезпечує</a:t>
            </a:r>
            <a:r>
              <a:rPr lang="ru-RU" dirty="0"/>
              <a:t>:</a:t>
            </a:r>
          </a:p>
          <a:p>
            <a:r>
              <a:rPr lang="ru-RU" dirty="0" err="1"/>
              <a:t>доведення</a:t>
            </a:r>
            <a:r>
              <a:rPr lang="ru-RU" dirty="0"/>
              <a:t> </a:t>
            </a:r>
            <a:r>
              <a:rPr lang="ru-RU" dirty="0" err="1"/>
              <a:t>поглиненої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у </a:t>
            </a:r>
            <a:r>
              <a:rPr lang="ru-RU" dirty="0" err="1"/>
              <a:t>планованому</a:t>
            </a:r>
            <a:r>
              <a:rPr lang="ru-RU" dirty="0"/>
              <a:t> </a:t>
            </a:r>
            <a:r>
              <a:rPr lang="ru-RU" dirty="0" err="1"/>
              <a:t>об’ємі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органі</a:t>
            </a:r>
            <a:r>
              <a:rPr lang="ru-RU" dirty="0"/>
              <a:t> до </a:t>
            </a:r>
            <a:r>
              <a:rPr lang="ru-RU" dirty="0" err="1"/>
              <a:t>призначеної</a:t>
            </a:r>
            <a:r>
              <a:rPr lang="ru-RU" dirty="0"/>
              <a:t> </a:t>
            </a:r>
            <a:r>
              <a:rPr lang="ru-RU" dirty="0" err="1"/>
              <a:t>лікуючим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;</a:t>
            </a:r>
          </a:p>
          <a:p>
            <a:r>
              <a:rPr lang="ru-RU" dirty="0" err="1"/>
              <a:t>мінімально</a:t>
            </a:r>
            <a:r>
              <a:rPr lang="ru-RU" dirty="0"/>
              <a:t>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при </a:t>
            </a:r>
            <a:r>
              <a:rPr lang="ru-RU" dirty="0" err="1"/>
              <a:t>одночасному</a:t>
            </a:r>
            <a:r>
              <a:rPr lang="ru-RU" dirty="0"/>
              <a:t> </a:t>
            </a:r>
            <a:r>
              <a:rPr lang="ru-RU" dirty="0" err="1"/>
              <a:t>досягненні</a:t>
            </a:r>
            <a:r>
              <a:rPr lang="ru-RU" dirty="0"/>
              <a:t> </a:t>
            </a:r>
            <a:r>
              <a:rPr lang="ru-RU" dirty="0" err="1"/>
              <a:t>терапевтичної</a:t>
            </a:r>
            <a:r>
              <a:rPr lang="ru-RU" dirty="0"/>
              <a:t> мети;</a:t>
            </a:r>
          </a:p>
          <a:p>
            <a:r>
              <a:rPr lang="ru-RU" dirty="0" err="1"/>
              <a:t>додаткове</a:t>
            </a:r>
            <a:r>
              <a:rPr lang="ru-RU" dirty="0"/>
              <a:t> </a:t>
            </a:r>
            <a:r>
              <a:rPr lang="ru-RU" dirty="0" err="1"/>
              <a:t>обґрунтування</a:t>
            </a:r>
            <a:r>
              <a:rPr lang="ru-RU" dirty="0"/>
              <a:t> процедур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для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ймовірна</a:t>
            </a:r>
            <a:r>
              <a:rPr lang="ru-RU" dirty="0"/>
              <a:t> </a:t>
            </a:r>
            <a:r>
              <a:rPr lang="ru-RU" dirty="0" err="1"/>
              <a:t>вагітність</a:t>
            </a:r>
            <a:r>
              <a:rPr lang="ru-RU" dirty="0"/>
              <a:t>) та </a:t>
            </a:r>
            <a:r>
              <a:rPr lang="ru-RU" dirty="0" err="1"/>
              <a:t>планування</a:t>
            </a:r>
            <a:r>
              <a:rPr lang="ru-RU" dirty="0"/>
              <a:t>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лікувальної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для них таким чином,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мінімізувати</a:t>
            </a:r>
            <a:r>
              <a:rPr lang="ru-RU" dirty="0"/>
              <a:t> дозу, яку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ембріон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плід</a:t>
            </a:r>
            <a:r>
              <a:rPr lang="ru-RU" dirty="0"/>
              <a:t>.</a:t>
            </a:r>
          </a:p>
          <a:p>
            <a:r>
              <a:rPr lang="ru-RU" dirty="0"/>
              <a:t>7. </a:t>
            </a:r>
            <a:r>
              <a:rPr lang="ru-RU" dirty="0" err="1"/>
              <a:t>Розрахунки</a:t>
            </a:r>
            <a:r>
              <a:rPr lang="ru-RU" dirty="0"/>
              <a:t> й контроль </a:t>
            </a:r>
            <a:r>
              <a:rPr lang="ru-RU" dirty="0" err="1"/>
              <a:t>поглиненої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на </a:t>
            </a:r>
            <a:r>
              <a:rPr lang="ru-RU" dirty="0" err="1"/>
              <a:t>запланований</a:t>
            </a:r>
            <a:r>
              <a:rPr lang="ru-RU" dirty="0"/>
              <a:t>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та </a:t>
            </a:r>
            <a:r>
              <a:rPr lang="ru-RU" dirty="0" err="1"/>
              <a:t>поглинених</a:t>
            </a:r>
            <a:r>
              <a:rPr lang="ru-RU" dirty="0"/>
              <a:t> доз </a:t>
            </a:r>
            <a:r>
              <a:rPr lang="ru-RU" dirty="0" err="1"/>
              <a:t>окремими</a:t>
            </a:r>
            <a:r>
              <a:rPr lang="ru-RU" dirty="0"/>
              <a:t> органами </a:t>
            </a:r>
            <a:r>
              <a:rPr lang="ru-RU" dirty="0" err="1"/>
              <a:t>чи</a:t>
            </a:r>
            <a:r>
              <a:rPr lang="ru-RU" dirty="0"/>
              <a:t> тканинами,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як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вразливі</a:t>
            </a:r>
            <a:r>
              <a:rPr lang="ru-RU" dirty="0"/>
              <a:t>, </a:t>
            </a:r>
            <a:r>
              <a:rPr lang="ru-RU" dirty="0" err="1"/>
              <a:t>проводяться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для кожного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проходить </a:t>
            </a:r>
            <a:r>
              <a:rPr lang="ru-RU" dirty="0" err="1"/>
              <a:t>лікувальну</a:t>
            </a:r>
            <a:r>
              <a:rPr lang="ru-RU" dirty="0"/>
              <a:t> процедуру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8532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0060" y="286603"/>
            <a:ext cx="9995620" cy="558249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закриті</a:t>
            </a:r>
            <a:r>
              <a:rPr lang="ru-RU" dirty="0"/>
              <a:t> ДІВ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за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потенційної</a:t>
            </a:r>
            <a:r>
              <a:rPr lang="ru-RU" dirty="0"/>
              <a:t> </a:t>
            </a:r>
            <a:r>
              <a:rPr lang="ru-RU" dirty="0" err="1"/>
              <a:t>небезпеки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 </a:t>
            </a:r>
            <a:r>
              <a:rPr lang="ru-RU" dirty="0" err="1">
                <a:hlinkClick r:id="rId3"/>
              </a:rPr>
              <a:t>додатком</a:t>
            </a:r>
            <a:r>
              <a:rPr lang="ru-RU" dirty="0">
                <a:hlinkClick r:id="rId3"/>
              </a:rPr>
              <a:t> 1</a:t>
            </a:r>
            <a:r>
              <a:rPr lang="ru-RU" dirty="0"/>
              <a:t> до </a:t>
            </a:r>
            <a:r>
              <a:rPr lang="ru-RU" dirty="0" err="1"/>
              <a:t>Технічного</a:t>
            </a:r>
            <a:r>
              <a:rPr lang="ru-RU" dirty="0"/>
              <a:t> регламенту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затвердженого</a:t>
            </a:r>
            <a:r>
              <a:rPr lang="ru-RU" dirty="0"/>
              <a:t> </a:t>
            </a:r>
            <a:r>
              <a:rPr lang="ru-RU" dirty="0" err="1"/>
              <a:t>постановою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05 </a:t>
            </a:r>
            <a:r>
              <a:rPr lang="ru-RU" dirty="0" err="1"/>
              <a:t>грудня</a:t>
            </a:r>
            <a:r>
              <a:rPr lang="ru-RU" dirty="0"/>
              <a:t> 2007 року № 1382, та </a:t>
            </a:r>
            <a:r>
              <a:rPr lang="ru-RU" dirty="0" err="1"/>
              <a:t>прискорювачів</a:t>
            </a:r>
            <a:r>
              <a:rPr lang="ru-RU" dirty="0"/>
              <a:t> з </a:t>
            </a:r>
            <a:r>
              <a:rPr lang="ru-RU" dirty="0" err="1"/>
              <a:t>енергією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15 </a:t>
            </a:r>
            <a:r>
              <a:rPr lang="ru-RU" dirty="0" err="1"/>
              <a:t>МеВ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заклад (на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проектування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на </a:t>
            </a:r>
            <a:r>
              <a:rPr lang="ru-RU" dirty="0" err="1"/>
              <a:t>використання</a:t>
            </a:r>
            <a:r>
              <a:rPr lang="ru-RU" dirty="0"/>
              <a:t> ДІВ) </a:t>
            </a:r>
            <a:r>
              <a:rPr lang="ru-RU" dirty="0" err="1"/>
              <a:t>розробляє</a:t>
            </a:r>
            <a:r>
              <a:rPr lang="ru-RU" dirty="0"/>
              <a:t> </a:t>
            </a:r>
            <a:r>
              <a:rPr lang="ru-RU" dirty="0" err="1"/>
              <a:t>попередній</a:t>
            </a:r>
            <a:r>
              <a:rPr lang="ru-RU" dirty="0"/>
              <a:t> план </a:t>
            </a:r>
            <a:r>
              <a:rPr lang="ru-RU" dirty="0" err="1"/>
              <a:t>зняття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заходи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етапах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 (</a:t>
            </a:r>
            <a:r>
              <a:rPr lang="ru-RU" dirty="0" err="1"/>
              <a:t>зупинка</a:t>
            </a:r>
            <a:r>
              <a:rPr lang="ru-RU" dirty="0"/>
              <a:t>, демонтаж, </a:t>
            </a:r>
            <a:r>
              <a:rPr lang="ru-RU" dirty="0" err="1"/>
              <a:t>перепрофілювання</a:t>
            </a:r>
            <a:r>
              <a:rPr lang="ru-RU" dirty="0"/>
              <a:t>, </a:t>
            </a:r>
            <a:r>
              <a:rPr lang="ru-RU" dirty="0" err="1"/>
              <a:t>ліквідація</a:t>
            </a:r>
            <a:r>
              <a:rPr lang="ru-RU" dirty="0"/>
              <a:t> та передача на </a:t>
            </a:r>
            <a:r>
              <a:rPr lang="ru-RU" dirty="0" err="1"/>
              <a:t>зберігання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кожному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ремонтних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) та </a:t>
            </a:r>
            <a:r>
              <a:rPr lang="ru-RU" dirty="0" err="1"/>
              <a:t>складається</a:t>
            </a:r>
            <a:r>
              <a:rPr lang="ru-RU" dirty="0"/>
              <a:t> з таких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розділів</a:t>
            </a:r>
            <a:r>
              <a:rPr lang="ru-RU" dirty="0"/>
              <a:t>:</a:t>
            </a:r>
          </a:p>
          <a:p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необхідного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демонтажних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;</a:t>
            </a:r>
          </a:p>
          <a:p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та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дезактивації</a:t>
            </a:r>
            <a:r>
              <a:rPr lang="ru-RU" dirty="0"/>
              <a:t> </a:t>
            </a:r>
            <a:r>
              <a:rPr lang="ru-RU" dirty="0" err="1"/>
              <a:t>демонтованого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;</a:t>
            </a:r>
          </a:p>
          <a:p>
            <a:r>
              <a:rPr lang="ru-RU" dirty="0"/>
              <a:t>порядок </a:t>
            </a:r>
            <a:r>
              <a:rPr lang="ru-RU" dirty="0" err="1"/>
              <a:t>поводження</a:t>
            </a:r>
            <a:r>
              <a:rPr lang="ru-RU" dirty="0"/>
              <a:t> з </a:t>
            </a:r>
            <a:r>
              <a:rPr lang="ru-RU" dirty="0" err="1"/>
              <a:t>радіоактивними</a:t>
            </a:r>
            <a:r>
              <a:rPr lang="ru-RU" dirty="0"/>
              <a:t> </a:t>
            </a:r>
            <a:r>
              <a:rPr lang="ru-RU" dirty="0" err="1"/>
              <a:t>відходами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);</a:t>
            </a:r>
          </a:p>
          <a:p>
            <a:r>
              <a:rPr lang="ru-RU" dirty="0" err="1"/>
              <a:t>оцінка</a:t>
            </a:r>
            <a:r>
              <a:rPr lang="ru-RU" dirty="0"/>
              <a:t> (</a:t>
            </a:r>
            <a:r>
              <a:rPr lang="ru-RU" dirty="0" err="1"/>
              <a:t>розрахунки</a:t>
            </a:r>
            <a:r>
              <a:rPr lang="ru-RU" dirty="0"/>
              <a:t>) </a:t>
            </a:r>
            <a:r>
              <a:rPr lang="ru-RU" dirty="0" err="1"/>
              <a:t>очікуваних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та </a:t>
            </a:r>
            <a:r>
              <a:rPr lang="ru-RU" dirty="0" err="1"/>
              <a:t>колективних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персоналу та </a:t>
            </a:r>
            <a:r>
              <a:rPr lang="ru-RU" dirty="0" err="1"/>
              <a:t>населення</a:t>
            </a:r>
            <a:r>
              <a:rPr lang="ru-RU" dirty="0"/>
              <a:t>;</a:t>
            </a:r>
          </a:p>
          <a:p>
            <a:r>
              <a:rPr lang="ru-RU" dirty="0"/>
              <a:t>заходи з </a:t>
            </a:r>
            <a:r>
              <a:rPr lang="ru-RU" dirty="0" err="1"/>
              <a:t>підготовки</a:t>
            </a:r>
            <a:r>
              <a:rPr lang="ru-RU" dirty="0"/>
              <a:t> персоналу </a:t>
            </a:r>
            <a:r>
              <a:rPr lang="ru-RU" dirty="0" err="1"/>
              <a:t>суб’єкта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до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з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;</a:t>
            </a:r>
          </a:p>
          <a:p>
            <a:r>
              <a:rPr lang="ru-RU" dirty="0"/>
              <a:t>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поводження</a:t>
            </a:r>
            <a:r>
              <a:rPr lang="ru-RU" dirty="0"/>
              <a:t> з </a:t>
            </a:r>
            <a:r>
              <a:rPr lang="ru-RU" dirty="0" err="1"/>
              <a:t>відпрацьованими</a:t>
            </a:r>
            <a:r>
              <a:rPr lang="ru-RU" dirty="0"/>
              <a:t> </a:t>
            </a:r>
            <a:r>
              <a:rPr lang="ru-RU" dirty="0" err="1"/>
              <a:t>закритими</a:t>
            </a:r>
            <a:r>
              <a:rPr lang="ru-RU" dirty="0"/>
              <a:t> ДІВ,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вилучені</a:t>
            </a:r>
            <a:r>
              <a:rPr lang="ru-RU" dirty="0"/>
              <a:t> з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та </a:t>
            </a:r>
            <a:r>
              <a:rPr lang="ru-RU" dirty="0" err="1"/>
              <a:t>іншим</a:t>
            </a:r>
            <a:r>
              <a:rPr lang="ru-RU" dirty="0"/>
              <a:t> </a:t>
            </a:r>
            <a:r>
              <a:rPr lang="ru-RU" dirty="0" err="1"/>
              <a:t>радіоактивно</a:t>
            </a:r>
            <a:r>
              <a:rPr lang="ru-RU" dirty="0"/>
              <a:t> </a:t>
            </a:r>
            <a:r>
              <a:rPr lang="ru-RU" dirty="0" err="1"/>
              <a:t>забрудненим</a:t>
            </a:r>
            <a:r>
              <a:rPr lang="ru-RU" dirty="0"/>
              <a:t> </a:t>
            </a:r>
            <a:r>
              <a:rPr lang="ru-RU" dirty="0" err="1"/>
              <a:t>обладнанням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585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116" y="1801504"/>
            <a:ext cx="10036564" cy="4067590"/>
          </a:xfrm>
        </p:spPr>
        <p:txBody>
          <a:bodyPr/>
          <a:lstStyle/>
          <a:p>
            <a:r>
              <a:rPr lang="ru-RU" dirty="0"/>
              <a:t>8.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проектування</a:t>
            </a:r>
            <a:r>
              <a:rPr lang="ru-RU" dirty="0"/>
              <a:t> та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лінійних</a:t>
            </a:r>
            <a:r>
              <a:rPr lang="ru-RU" dirty="0"/>
              <a:t> </a:t>
            </a:r>
            <a:r>
              <a:rPr lang="ru-RU" dirty="0" err="1"/>
              <a:t>прискорювачів</a:t>
            </a:r>
            <a:r>
              <a:rPr lang="ru-RU" dirty="0"/>
              <a:t> 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, </a:t>
            </a:r>
            <a:r>
              <a:rPr lang="ru-RU" dirty="0" err="1"/>
              <a:t>радіаційного</a:t>
            </a:r>
            <a:r>
              <a:rPr lang="ru-RU" dirty="0"/>
              <a:t> контролю та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встановлених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Правилами з </a:t>
            </a:r>
            <a:r>
              <a:rPr lang="ru-RU" dirty="0" err="1">
                <a:hlinkClick r:id="rId3"/>
              </a:rPr>
              <a:t>радіаційної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безпеки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прискорювачів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електронів</a:t>
            </a:r>
            <a:r>
              <a:rPr lang="ru-RU" dirty="0"/>
              <a:t>, </a:t>
            </a:r>
            <a:r>
              <a:rPr lang="ru-RU" dirty="0" err="1"/>
              <a:t>затвердженими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05 </a:t>
            </a:r>
            <a:r>
              <a:rPr lang="ru-RU" dirty="0" err="1"/>
              <a:t>серпня</a:t>
            </a:r>
            <a:r>
              <a:rPr lang="ru-RU" dirty="0"/>
              <a:t> 2013 року № 83, </a:t>
            </a:r>
            <a:r>
              <a:rPr lang="ru-RU" dirty="0" err="1"/>
              <a:t>зареєстрованими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21 </a:t>
            </a:r>
            <a:r>
              <a:rPr lang="ru-RU" dirty="0" err="1"/>
              <a:t>серпня</a:t>
            </a:r>
            <a:r>
              <a:rPr lang="ru-RU" dirty="0"/>
              <a:t> 2013 року за № 1442/23974.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9819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Вимоги</a:t>
            </a:r>
            <a:r>
              <a:rPr lang="ru-RU" b="1" dirty="0" smtClean="0"/>
              <a:t> </a:t>
            </a:r>
            <a:r>
              <a:rPr lang="ru-RU" b="1" dirty="0"/>
              <a:t>до </a:t>
            </a:r>
            <a:r>
              <a:rPr lang="ru-RU" b="1" dirty="0" err="1"/>
              <a:t>радіаційного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медичного</a:t>
            </a:r>
            <a:r>
              <a:rPr lang="ru-RU" b="1" dirty="0"/>
              <a:t> персоналу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1. </a:t>
            </a:r>
            <a:r>
              <a:rPr lang="ru-RU" dirty="0" err="1"/>
              <a:t>Медичний</a:t>
            </a:r>
            <a:r>
              <a:rPr lang="ru-RU" dirty="0"/>
              <a:t> заклад, </a:t>
            </a:r>
            <a:r>
              <a:rPr lang="ru-RU" dirty="0" err="1"/>
              <a:t>який</a:t>
            </a:r>
            <a:r>
              <a:rPr lang="ru-RU" dirty="0"/>
              <a:t> проводить </a:t>
            </a:r>
            <a:r>
              <a:rPr lang="ru-RU" dirty="0" err="1"/>
              <a:t>діагностичні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лікувальні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проходження</a:t>
            </a:r>
            <a:r>
              <a:rPr lang="ru-RU" dirty="0"/>
              <a:t> персоналом та </a:t>
            </a:r>
            <a:r>
              <a:rPr lang="ru-RU" dirty="0" err="1"/>
              <a:t>відповідальними</a:t>
            </a:r>
            <a:r>
              <a:rPr lang="ru-RU" dirty="0"/>
              <a:t> </a:t>
            </a:r>
            <a:r>
              <a:rPr lang="ru-RU" dirty="0" err="1"/>
              <a:t>посадовими</a:t>
            </a:r>
            <a:r>
              <a:rPr lang="ru-RU" dirty="0"/>
              <a:t> особами </a:t>
            </a:r>
            <a:r>
              <a:rPr lang="ru-RU" dirty="0" err="1"/>
              <a:t>навчання</a:t>
            </a:r>
            <a:r>
              <a:rPr lang="ru-RU" dirty="0"/>
              <a:t> та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Порядку </a:t>
            </a:r>
            <a:r>
              <a:rPr lang="ru-RU" dirty="0" err="1">
                <a:hlinkClick r:id="rId3"/>
              </a:rPr>
              <a:t>проведення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навчання</a:t>
            </a:r>
            <a:r>
              <a:rPr lang="ru-RU" dirty="0">
                <a:hlinkClick r:id="rId3"/>
              </a:rPr>
              <a:t> і </a:t>
            </a:r>
            <a:r>
              <a:rPr lang="ru-RU" dirty="0" err="1">
                <a:hlinkClick r:id="rId3"/>
              </a:rPr>
              <a:t>перевірки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знань</a:t>
            </a:r>
            <a:r>
              <a:rPr lang="ru-RU" dirty="0">
                <a:hlinkClick r:id="rId3"/>
              </a:rPr>
              <a:t> з </a:t>
            </a:r>
            <a:r>
              <a:rPr lang="ru-RU" dirty="0" err="1">
                <a:hlinkClick r:id="rId3"/>
              </a:rPr>
              <a:t>питань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радіаційної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безпеки</a:t>
            </a:r>
            <a:r>
              <a:rPr lang="ru-RU" dirty="0">
                <a:hlinkClick r:id="rId3"/>
              </a:rPr>
              <a:t> у персоналу і </a:t>
            </a:r>
            <a:r>
              <a:rPr lang="ru-RU" dirty="0" err="1">
                <a:hlinkClick r:id="rId3"/>
              </a:rPr>
              <a:t>посадових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осіб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суб’єктів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окремих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видів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діяльності</a:t>
            </a:r>
            <a:r>
              <a:rPr lang="ru-RU" dirty="0">
                <a:hlinkClick r:id="rId3"/>
              </a:rPr>
              <a:t> у </a:t>
            </a:r>
            <a:r>
              <a:rPr lang="ru-RU" dirty="0" err="1">
                <a:hlinkClick r:id="rId3"/>
              </a:rPr>
              <a:t>сфері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використання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ядерної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енергії</a:t>
            </a:r>
            <a:r>
              <a:rPr lang="ru-RU" dirty="0"/>
              <a:t>, </a:t>
            </a:r>
            <a:r>
              <a:rPr lang="ru-RU" dirty="0" err="1"/>
              <a:t>затвердженого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02 </a:t>
            </a:r>
            <a:r>
              <a:rPr lang="ru-RU" dirty="0" err="1"/>
              <a:t>жовтня</a:t>
            </a:r>
            <a:r>
              <a:rPr lang="ru-RU" dirty="0"/>
              <a:t> 2014 року № 143, </a:t>
            </a:r>
            <a:r>
              <a:rPr lang="ru-RU" dirty="0" err="1"/>
              <a:t>зареєстрованого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02 </a:t>
            </a:r>
            <a:r>
              <a:rPr lang="ru-RU" dirty="0" err="1"/>
              <a:t>грудня</a:t>
            </a:r>
            <a:r>
              <a:rPr lang="ru-RU" dirty="0"/>
              <a:t> 2014 року за № 1549/26326.</a:t>
            </a:r>
          </a:p>
          <a:p>
            <a:r>
              <a:rPr lang="ru-RU" dirty="0"/>
              <a:t>2.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 персоналу - </a:t>
            </a:r>
            <a:r>
              <a:rPr lang="ru-RU" dirty="0" err="1"/>
              <a:t>вагітним</a:t>
            </a:r>
            <a:r>
              <a:rPr lang="ru-RU" dirty="0"/>
              <a:t> </a:t>
            </a:r>
            <a:r>
              <a:rPr lang="ru-RU" dirty="0" err="1"/>
              <a:t>жінкам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, за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 </a:t>
            </a:r>
            <a:r>
              <a:rPr lang="ru-RU" dirty="0" err="1"/>
              <a:t>еквівалентна</a:t>
            </a:r>
            <a:r>
              <a:rPr lang="ru-RU" dirty="0"/>
              <a:t> доза, </a:t>
            </a:r>
            <a:r>
              <a:rPr lang="ru-RU" dirty="0" err="1"/>
              <a:t>отримана</a:t>
            </a:r>
            <a:r>
              <a:rPr lang="ru-RU" dirty="0"/>
              <a:t> плодом, не </a:t>
            </a:r>
            <a:r>
              <a:rPr lang="ru-RU" dirty="0" err="1"/>
              <a:t>перевищить</a:t>
            </a:r>
            <a:r>
              <a:rPr lang="ru-RU" dirty="0"/>
              <a:t> 1 </a:t>
            </a:r>
            <a:r>
              <a:rPr lang="ru-RU" dirty="0" err="1"/>
              <a:t>мЗв</a:t>
            </a:r>
            <a:r>
              <a:rPr lang="ru-RU" dirty="0"/>
              <a:t> </a:t>
            </a:r>
            <a:r>
              <a:rPr lang="ru-RU" dirty="0" err="1"/>
              <a:t>принаймні</a:t>
            </a:r>
            <a:r>
              <a:rPr lang="ru-RU" dirty="0"/>
              <a:t> до </a:t>
            </a:r>
            <a:r>
              <a:rPr lang="ru-RU" dirty="0" err="1"/>
              <a:t>кінця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Дозиметричний</a:t>
            </a:r>
            <a:r>
              <a:rPr lang="ru-RU" dirty="0"/>
              <a:t> контроль персоналу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моніторинг</a:t>
            </a:r>
            <a:r>
              <a:rPr lang="ru-RU" dirty="0"/>
              <a:t> </a:t>
            </a:r>
            <a:r>
              <a:rPr lang="ru-RU" dirty="0" err="1"/>
              <a:t>радіаційно-гігієнічних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, у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закладу,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дозиметричний</a:t>
            </a:r>
            <a:r>
              <a:rPr lang="ru-RU" dirty="0"/>
              <a:t> контроль персоналу (ІДК), систему оперативного та </a:t>
            </a:r>
            <a:r>
              <a:rPr lang="ru-RU" dirty="0" err="1"/>
              <a:t>довгострокового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обліку</a:t>
            </a:r>
            <a:r>
              <a:rPr lang="ru-RU" dirty="0"/>
              <a:t> та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персоналу.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0759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582" y="0"/>
            <a:ext cx="10132098" cy="5869094"/>
          </a:xfrm>
        </p:spPr>
        <p:txBody>
          <a:bodyPr>
            <a:normAutofit/>
          </a:bodyPr>
          <a:lstStyle/>
          <a:p>
            <a:r>
              <a:rPr lang="ru-RU" dirty="0"/>
              <a:t>ІДК </a:t>
            </a:r>
            <a:r>
              <a:rPr lang="ru-RU" dirty="0" err="1"/>
              <a:t>здійснюється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процедур,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яких</a:t>
            </a:r>
            <a:r>
              <a:rPr lang="ru-RU" dirty="0"/>
              <a:t> проводиться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та </a:t>
            </a:r>
            <a:r>
              <a:rPr lang="ru-RU" dirty="0" err="1"/>
              <a:t>включає</a:t>
            </a:r>
            <a:r>
              <a:rPr lang="ru-RU" dirty="0"/>
              <a:t> ІДК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(гамма-, бета-, </a:t>
            </a:r>
            <a:r>
              <a:rPr lang="ru-RU" dirty="0" err="1"/>
              <a:t>рентгенівського</a:t>
            </a:r>
            <a:r>
              <a:rPr lang="ru-RU" dirty="0"/>
              <a:t>, </a:t>
            </a:r>
            <a:r>
              <a:rPr lang="ru-RU" dirty="0" err="1"/>
              <a:t>нейтронів</a:t>
            </a:r>
            <a:r>
              <a:rPr lang="ru-RU" dirty="0"/>
              <a:t>)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дозиметрів</a:t>
            </a:r>
            <a:r>
              <a:rPr lang="ru-RU" dirty="0"/>
              <a:t> (</a:t>
            </a:r>
            <a:r>
              <a:rPr lang="ru-RU" dirty="0" err="1"/>
              <a:t>термолюмінесцентних</a:t>
            </a:r>
            <a:r>
              <a:rPr lang="ru-RU" dirty="0"/>
              <a:t>, </a:t>
            </a:r>
            <a:r>
              <a:rPr lang="ru-RU" dirty="0" err="1"/>
              <a:t>напівпровідникових</a:t>
            </a:r>
            <a:r>
              <a:rPr lang="ru-RU" dirty="0"/>
              <a:t>, </a:t>
            </a:r>
            <a:r>
              <a:rPr lang="ru-RU" dirty="0" err="1"/>
              <a:t>електронних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та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) ІДК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проводиться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прямих</a:t>
            </a:r>
            <a:r>
              <a:rPr lang="ru-RU" dirty="0"/>
              <a:t> і </a:t>
            </a:r>
            <a:r>
              <a:rPr lang="ru-RU" dirty="0" err="1"/>
              <a:t>непрямих</a:t>
            </a:r>
            <a:r>
              <a:rPr lang="ru-RU" dirty="0"/>
              <a:t> </a:t>
            </a:r>
            <a:r>
              <a:rPr lang="ru-RU" dirty="0" err="1"/>
              <a:t>біофізичних</a:t>
            </a:r>
            <a:r>
              <a:rPr lang="ru-RU" dirty="0"/>
              <a:t> </a:t>
            </a:r>
            <a:r>
              <a:rPr lang="ru-RU" dirty="0" err="1"/>
              <a:t>вимірювань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дозиметр </a:t>
            </a:r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моніторингу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особи з </a:t>
            </a:r>
            <a:r>
              <a:rPr lang="ru-RU" dirty="0" err="1"/>
              <a:t>медичного</a:t>
            </a:r>
            <a:r>
              <a:rPr lang="ru-RU" dirty="0"/>
              <a:t> персоналу. </a:t>
            </a:r>
            <a:r>
              <a:rPr lang="ru-RU" dirty="0" err="1"/>
              <a:t>Періодичність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ІДК становить </a:t>
            </a:r>
            <a:r>
              <a:rPr lang="ru-RU" dirty="0" err="1"/>
              <a:t>від</a:t>
            </a:r>
            <a:r>
              <a:rPr lang="ru-RU" dirty="0"/>
              <a:t> одного до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. </a:t>
            </a:r>
            <a:r>
              <a:rPr lang="ru-RU" dirty="0" err="1"/>
              <a:t>Спеціалізовані</a:t>
            </a:r>
            <a:r>
              <a:rPr lang="ru-RU" dirty="0"/>
              <a:t> </a:t>
            </a:r>
            <a:r>
              <a:rPr lang="ru-RU" dirty="0" err="1"/>
              <a:t>дозиметри</a:t>
            </a:r>
            <a:r>
              <a:rPr lang="ru-RU" dirty="0"/>
              <a:t> для </a:t>
            </a:r>
            <a:r>
              <a:rPr lang="ru-RU" dirty="0" err="1"/>
              <a:t>моніторингу</a:t>
            </a:r>
            <a:r>
              <a:rPr lang="ru-RU" dirty="0"/>
              <a:t> доз на </a:t>
            </a:r>
            <a:r>
              <a:rPr lang="ru-RU" dirty="0" err="1"/>
              <a:t>кришталик</a:t>
            </a:r>
            <a:r>
              <a:rPr lang="ru-RU" dirty="0"/>
              <a:t> ока </a:t>
            </a:r>
            <a:r>
              <a:rPr lang="ru-RU" dirty="0" err="1"/>
              <a:t>або</a:t>
            </a:r>
            <a:r>
              <a:rPr lang="ru-RU" dirty="0"/>
              <a:t> кисть руки </a:t>
            </a:r>
            <a:r>
              <a:rPr lang="ru-RU" dirty="0" err="1"/>
              <a:t>використовуються</a:t>
            </a:r>
            <a:r>
              <a:rPr lang="ru-RU" dirty="0"/>
              <a:t> з </a:t>
            </a:r>
            <a:r>
              <a:rPr lang="ru-RU" dirty="0" err="1"/>
              <a:t>дотриманням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таких </a:t>
            </a:r>
            <a:r>
              <a:rPr lang="ru-RU" dirty="0" err="1"/>
              <a:t>дозиметрів</a:t>
            </a:r>
            <a:r>
              <a:rPr lang="ru-RU" dirty="0"/>
              <a:t>.</a:t>
            </a:r>
          </a:p>
          <a:p>
            <a:r>
              <a:rPr lang="ru-RU" dirty="0"/>
              <a:t>5. У </a:t>
            </a:r>
            <a:r>
              <a:rPr lang="ru-RU" dirty="0" err="1"/>
              <a:t>неробочий</a:t>
            </a:r>
            <a:r>
              <a:rPr lang="ru-RU" dirty="0"/>
              <a:t> час </a:t>
            </a:r>
            <a:r>
              <a:rPr lang="ru-RU" dirty="0" err="1"/>
              <a:t>індивідуальні</a:t>
            </a:r>
            <a:r>
              <a:rPr lang="ru-RU" dirty="0"/>
              <a:t> </a:t>
            </a:r>
            <a:r>
              <a:rPr lang="ru-RU" dirty="0" err="1"/>
              <a:t>дозиметри</a:t>
            </a:r>
            <a:r>
              <a:rPr lang="ru-RU" dirty="0"/>
              <a:t> </a:t>
            </a:r>
            <a:r>
              <a:rPr lang="ru-RU" dirty="0" err="1"/>
              <a:t>зберігаються</a:t>
            </a:r>
            <a:r>
              <a:rPr lang="ru-RU" dirty="0"/>
              <a:t> в </a:t>
            </a:r>
            <a:r>
              <a:rPr lang="ru-RU" dirty="0" err="1"/>
              <a:t>установленому</a:t>
            </a:r>
            <a:r>
              <a:rPr lang="ru-RU" dirty="0"/>
              <a:t> </a:t>
            </a:r>
            <a:r>
              <a:rPr lang="ru-RU" dirty="0" err="1"/>
              <a:t>захищеному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 для </a:t>
            </a:r>
            <a:r>
              <a:rPr lang="ru-RU" dirty="0" err="1"/>
              <a:t>уникнення</a:t>
            </a:r>
            <a:r>
              <a:rPr lang="ru-RU" dirty="0"/>
              <a:t> </a:t>
            </a:r>
            <a:r>
              <a:rPr lang="ru-RU" dirty="0" err="1"/>
              <a:t>пошкоджень</a:t>
            </a:r>
            <a:r>
              <a:rPr lang="ru-RU" dirty="0"/>
              <a:t> та </a:t>
            </a:r>
            <a:r>
              <a:rPr lang="ru-RU" dirty="0" err="1"/>
              <a:t>додаткового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дозиметр </a:t>
            </a:r>
            <a:r>
              <a:rPr lang="ru-RU" dirty="0" err="1"/>
              <a:t>втрачено</a:t>
            </a:r>
            <a:r>
              <a:rPr lang="ru-RU" dirty="0"/>
              <a:t>,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виконується</a:t>
            </a:r>
            <a:r>
              <a:rPr lang="ru-RU" dirty="0"/>
              <a:t> за результатами </a:t>
            </a:r>
            <a:r>
              <a:rPr lang="ru-RU" dirty="0" err="1"/>
              <a:t>попередніх</a:t>
            </a:r>
            <a:r>
              <a:rPr lang="ru-RU" dirty="0"/>
              <a:t> </a:t>
            </a:r>
            <a:r>
              <a:rPr lang="ru-RU" dirty="0" err="1"/>
              <a:t>вимірювань</a:t>
            </a:r>
            <a:r>
              <a:rPr lang="ru-RU" dirty="0"/>
              <a:t> та вноситься до </a:t>
            </a:r>
            <a:r>
              <a:rPr lang="ru-RU" dirty="0" err="1"/>
              <a:t>картки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персоналу </a:t>
            </a:r>
            <a:r>
              <a:rPr lang="ru-RU" dirty="0" err="1"/>
              <a:t>категорії</a:t>
            </a:r>
            <a:r>
              <a:rPr lang="ru-RU" dirty="0"/>
              <a:t> А.</a:t>
            </a:r>
          </a:p>
          <a:p>
            <a:r>
              <a:rPr lang="ru-RU" dirty="0"/>
              <a:t>У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неоднорідного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персоналу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 у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інтервенційної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проводиться </a:t>
            </a:r>
            <a:r>
              <a:rPr lang="ru-RU" dirty="0" err="1"/>
              <a:t>розрахунок</a:t>
            </a:r>
            <a:r>
              <a:rPr lang="ru-RU" dirty="0"/>
              <a:t> доз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персоналу (для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дозиметрів</a:t>
            </a:r>
            <a:r>
              <a:rPr lang="ru-RU" dirty="0"/>
              <a:t> та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потрібної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319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33256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7231" y="450376"/>
            <a:ext cx="10118450" cy="5418718"/>
          </a:xfrm>
        </p:spPr>
        <p:txBody>
          <a:bodyPr>
            <a:normAutofit/>
          </a:bodyPr>
          <a:lstStyle/>
          <a:p>
            <a:r>
              <a:rPr lang="ru-RU" dirty="0"/>
              <a:t>6.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персоналом доз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встановлених</a:t>
            </a:r>
            <a:r>
              <a:rPr lang="ru-RU" dirty="0"/>
              <a:t> </a:t>
            </a:r>
            <a:r>
              <a:rPr lang="ru-RU" dirty="0" err="1"/>
              <a:t>контрольних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комісією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проводиться </a:t>
            </a:r>
            <a:r>
              <a:rPr lang="ru-RU" dirty="0" err="1"/>
              <a:t>розслідування</a:t>
            </a:r>
            <a:r>
              <a:rPr lang="ru-RU" dirty="0"/>
              <a:t> причин з метою </a:t>
            </a:r>
            <a:r>
              <a:rPr lang="ru-RU" dirty="0" err="1"/>
              <a:t>оптимізації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персоналу та </a:t>
            </a:r>
            <a:r>
              <a:rPr lang="ru-RU" dirty="0" err="1"/>
              <a:t>оформлюється</a:t>
            </a:r>
            <a:r>
              <a:rPr lang="ru-RU" dirty="0"/>
              <a:t> </a:t>
            </a:r>
            <a:r>
              <a:rPr lang="ru-RU" dirty="0" err="1"/>
              <a:t>звіт</a:t>
            </a:r>
            <a:r>
              <a:rPr lang="ru-RU" dirty="0"/>
              <a:t> за результатами </a:t>
            </a:r>
            <a:r>
              <a:rPr lang="ru-RU" dirty="0" err="1"/>
              <a:t>розслідування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подається</a:t>
            </a:r>
            <a:r>
              <a:rPr lang="ru-RU" dirty="0"/>
              <a:t> до МОЗ та </a:t>
            </a:r>
            <a:r>
              <a:rPr lang="ru-RU" dirty="0" err="1"/>
              <a:t>Держатомрегулювання</a:t>
            </a:r>
            <a:r>
              <a:rPr lang="ru-RU" dirty="0"/>
              <a:t>.</a:t>
            </a:r>
          </a:p>
          <a:p>
            <a:r>
              <a:rPr lang="ru-RU" dirty="0"/>
              <a:t>7. Персонал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радіологічної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тому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не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родичі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не належать до </a:t>
            </a:r>
            <a:r>
              <a:rPr lang="ru-RU" dirty="0" err="1"/>
              <a:t>категорії</a:t>
            </a:r>
            <a:r>
              <a:rPr lang="ru-RU" dirty="0"/>
              <a:t> персоналу.</a:t>
            </a:r>
          </a:p>
          <a:p>
            <a:r>
              <a:rPr lang="ru-RU" dirty="0"/>
              <a:t>При </a:t>
            </a:r>
            <a:r>
              <a:rPr lang="ru-RU" dirty="0" err="1"/>
              <a:t>цьому</a:t>
            </a:r>
            <a:r>
              <a:rPr lang="ru-RU" dirty="0"/>
              <a:t> доза </a:t>
            </a:r>
            <a:r>
              <a:rPr lang="ru-RU" dirty="0" err="1"/>
              <a:t>опромінення</a:t>
            </a:r>
            <a:r>
              <a:rPr lang="ru-RU" dirty="0"/>
              <a:t> персоналу </a:t>
            </a:r>
            <a:r>
              <a:rPr lang="ru-RU" dirty="0" err="1"/>
              <a:t>вимірюється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 самим </a:t>
            </a:r>
            <a:r>
              <a:rPr lang="ru-RU" dirty="0" err="1"/>
              <a:t>індивідуальним</a:t>
            </a:r>
            <a:r>
              <a:rPr lang="ru-RU" dirty="0"/>
              <a:t> дозиметром, </a:t>
            </a:r>
            <a:r>
              <a:rPr lang="ru-RU" dirty="0" err="1"/>
              <a:t>яким</a:t>
            </a:r>
            <a:r>
              <a:rPr lang="ru-RU" dirty="0"/>
              <a:t> проводиться </a:t>
            </a:r>
            <a:r>
              <a:rPr lang="ru-RU" dirty="0" err="1"/>
              <a:t>його</a:t>
            </a:r>
            <a:r>
              <a:rPr lang="ru-RU" dirty="0"/>
              <a:t> ІДК.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непроведення</a:t>
            </a:r>
            <a:r>
              <a:rPr lang="ru-RU" dirty="0"/>
              <a:t> ІДК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інженером-радіологом</a:t>
            </a:r>
            <a:r>
              <a:rPr lang="ru-RU" dirty="0"/>
              <a:t> (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фізиком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відповідальною</a:t>
            </a:r>
            <a:r>
              <a:rPr lang="ru-RU" dirty="0"/>
              <a:t> </a:t>
            </a:r>
            <a:r>
              <a:rPr lang="ru-RU" dirty="0" err="1"/>
              <a:t>посадовою</a:t>
            </a:r>
            <a:r>
              <a:rPr lang="ru-RU" dirty="0"/>
              <a:t> особою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розрахунків</a:t>
            </a:r>
            <a:r>
              <a:rPr lang="ru-RU" dirty="0"/>
              <a:t> </a:t>
            </a:r>
            <a:r>
              <a:rPr lang="ru-RU" dirty="0" err="1"/>
              <a:t>отриманої</a:t>
            </a:r>
            <a:r>
              <a:rPr lang="ru-RU" dirty="0"/>
              <a:t> персоналом </a:t>
            </a:r>
            <a:r>
              <a:rPr lang="ru-RU" dirty="0" err="1"/>
              <a:t>дози</a:t>
            </a:r>
            <a:r>
              <a:rPr lang="ru-RU" dirty="0"/>
              <a:t>.</a:t>
            </a:r>
          </a:p>
          <a:p>
            <a:r>
              <a:rPr lang="ru-RU" dirty="0"/>
              <a:t>8.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радіаційний</a:t>
            </a:r>
            <a:r>
              <a:rPr lang="ru-RU" dirty="0"/>
              <a:t> контроль та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дозиметричний</a:t>
            </a:r>
            <a:r>
              <a:rPr lang="ru-RU" dirty="0"/>
              <a:t> контроль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 </a:t>
            </a:r>
            <a:r>
              <a:rPr lang="ru-RU" dirty="0" err="1">
                <a:hlinkClick r:id="rId3"/>
              </a:rPr>
              <a:t>розділу</a:t>
            </a:r>
            <a:r>
              <a:rPr lang="ru-RU" dirty="0">
                <a:hlinkClick r:id="rId3"/>
              </a:rPr>
              <a:t> 14</a:t>
            </a:r>
            <a:r>
              <a:rPr lang="ru-RU" dirty="0"/>
              <a:t> 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правил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затверджених</a:t>
            </a:r>
            <a:r>
              <a:rPr lang="ru-RU" dirty="0"/>
              <a:t> наказом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02 лютого 2005 року № 54, </a:t>
            </a:r>
            <a:r>
              <a:rPr lang="ru-RU" dirty="0" err="1"/>
              <a:t>зареєстрованих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20 </a:t>
            </a:r>
            <a:r>
              <a:rPr lang="ru-RU" dirty="0" err="1"/>
              <a:t>травня</a:t>
            </a:r>
            <a:r>
              <a:rPr lang="ru-RU" dirty="0"/>
              <a:t> 2005 року за № 552/10832.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5898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Вимоги</a:t>
            </a:r>
            <a:r>
              <a:rPr lang="ru-RU" b="1" i="1" dirty="0"/>
              <a:t> до </a:t>
            </a:r>
            <a:r>
              <a:rPr lang="ru-RU" b="1" i="1" dirty="0" err="1"/>
              <a:t>радіаційного</a:t>
            </a:r>
            <a:r>
              <a:rPr lang="ru-RU" b="1" i="1" dirty="0"/>
              <a:t> </a:t>
            </a:r>
            <a:r>
              <a:rPr lang="ru-RU" b="1" i="1" dirty="0" err="1"/>
              <a:t>захисту</a:t>
            </a:r>
            <a:r>
              <a:rPr lang="ru-RU" b="1" i="1" dirty="0"/>
              <a:t> </a:t>
            </a:r>
            <a:r>
              <a:rPr lang="ru-RU" b="1" i="1" dirty="0" err="1"/>
              <a:t>добровольців</a:t>
            </a:r>
            <a:r>
              <a:rPr lang="ru-RU" b="1" i="1" dirty="0"/>
              <a:t> та </a:t>
            </a:r>
            <a:r>
              <a:rPr lang="ru-RU" b="1" i="1" dirty="0" err="1"/>
              <a:t>пацієнтів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494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вживає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відвідувачів</a:t>
            </a:r>
            <a:r>
              <a:rPr lang="ru-RU" dirty="0"/>
              <a:t> та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обслуговуючого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персоналу, </a:t>
            </a:r>
            <a:r>
              <a:rPr lang="ru-RU" dirty="0" err="1"/>
              <a:t>який</a:t>
            </a:r>
            <a:r>
              <a:rPr lang="ru-RU" dirty="0"/>
              <a:t> не </a:t>
            </a:r>
            <a:r>
              <a:rPr lang="ru-RU" dirty="0" err="1"/>
              <a:t>належить</a:t>
            </a:r>
            <a:r>
              <a:rPr lang="ru-RU" dirty="0"/>
              <a:t> до </a:t>
            </a:r>
            <a:r>
              <a:rPr lang="ru-RU" dirty="0" err="1"/>
              <a:t>категорії</a:t>
            </a:r>
            <a:r>
              <a:rPr lang="ru-RU" dirty="0"/>
              <a:t> А,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, </a:t>
            </a:r>
            <a:r>
              <a:rPr lang="ru-RU" dirty="0" err="1"/>
              <a:t>встановлених</a:t>
            </a:r>
            <a:r>
              <a:rPr lang="ru-RU" dirty="0"/>
              <a:t> для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  <a:p>
            <a:r>
              <a:rPr lang="ru-RU" dirty="0"/>
              <a:t>2. У </a:t>
            </a:r>
            <a:r>
              <a:rPr lang="ru-RU" dirty="0" err="1"/>
              <a:t>рентгенодіагностичному</a:t>
            </a:r>
            <a:r>
              <a:rPr lang="ru-RU" dirty="0"/>
              <a:t> </a:t>
            </a:r>
            <a:r>
              <a:rPr lang="ru-RU" dirty="0" err="1"/>
              <a:t>кабінеті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не </a:t>
            </a:r>
            <a:r>
              <a:rPr lang="ru-RU" dirty="0" err="1"/>
              <a:t>менше</a:t>
            </a:r>
            <a:r>
              <a:rPr lang="ru-RU" dirty="0"/>
              <a:t> одного комплекту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для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r>
              <a:rPr lang="ru-RU" dirty="0"/>
              <a:t>3. Особа, яка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пацієнтові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рентгенодіагностичної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, </a:t>
            </a:r>
            <a:r>
              <a:rPr lang="ru-RU" dirty="0" err="1"/>
              <a:t>інформується</a:t>
            </a:r>
            <a:r>
              <a:rPr lang="ru-RU" dirty="0"/>
              <a:t> про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правила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процедури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спеціалізації</a:t>
            </a:r>
            <a:r>
              <a:rPr lang="ru-RU" dirty="0"/>
              <a:t> </a:t>
            </a:r>
            <a:r>
              <a:rPr lang="ru-RU" dirty="0" err="1"/>
              <a:t>контролює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жоден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пройшов</a:t>
            </a:r>
            <a:r>
              <a:rPr lang="ru-RU" dirty="0"/>
              <a:t>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відкритих</a:t>
            </a:r>
            <a:r>
              <a:rPr lang="ru-RU" dirty="0"/>
              <a:t> ДІВ, не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виписаний</a:t>
            </a:r>
            <a:r>
              <a:rPr lang="ru-RU" dirty="0"/>
              <a:t> </a:t>
            </a:r>
            <a:r>
              <a:rPr lang="ru-RU" dirty="0" err="1"/>
              <a:t>доти</a:t>
            </a:r>
            <a:r>
              <a:rPr lang="ru-RU" dirty="0"/>
              <a:t>, доки </a:t>
            </a:r>
            <a:r>
              <a:rPr lang="ru-RU" dirty="0" err="1"/>
              <a:t>потужність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на </a:t>
            </a:r>
            <a:r>
              <a:rPr lang="ru-RU" dirty="0" err="1"/>
              <a:t>відстані</a:t>
            </a:r>
            <a:r>
              <a:rPr lang="ru-RU" dirty="0"/>
              <a:t> 1 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не </a:t>
            </a:r>
            <a:r>
              <a:rPr lang="ru-RU" dirty="0" err="1"/>
              <a:t>перевищуватиме</a:t>
            </a:r>
            <a:r>
              <a:rPr lang="ru-RU" dirty="0"/>
              <a:t> 10 </a:t>
            </a:r>
            <a:r>
              <a:rPr lang="ru-RU" dirty="0" err="1"/>
              <a:t>мкЗв</a:t>
            </a:r>
            <a:r>
              <a:rPr lang="ru-RU" dirty="0"/>
              <a:t>/год.</a:t>
            </a:r>
          </a:p>
          <a:p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законний</a:t>
            </a:r>
            <a:r>
              <a:rPr lang="ru-RU" dirty="0"/>
              <a:t> </a:t>
            </a:r>
            <a:r>
              <a:rPr lang="ru-RU" dirty="0" err="1"/>
              <a:t>представник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письмові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про 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опроміненню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контактують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з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/>
              <a:t>пацієнтом</a:t>
            </a:r>
            <a:r>
              <a:rPr lang="ru-RU" dirty="0"/>
              <a:t> (особливо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та </a:t>
            </a:r>
            <a:r>
              <a:rPr lang="ru-RU" dirty="0" err="1"/>
              <a:t>дітей</a:t>
            </a:r>
            <a:r>
              <a:rPr lang="ru-RU" dirty="0"/>
              <a:t>), та </a:t>
            </a:r>
            <a:r>
              <a:rPr lang="ru-RU" dirty="0" err="1"/>
              <a:t>інформуються</a:t>
            </a:r>
            <a:r>
              <a:rPr lang="ru-RU" dirty="0"/>
              <a:t> про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радіаційні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798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5.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дослідженнях</a:t>
            </a:r>
            <a:r>
              <a:rPr lang="ru-RU" dirty="0"/>
              <a:t>, проводиться </a:t>
            </a:r>
            <a:r>
              <a:rPr lang="ru-RU" dirty="0" err="1"/>
              <a:t>тільки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письмової</a:t>
            </a:r>
            <a:r>
              <a:rPr lang="ru-RU" dirty="0"/>
              <a:t> </a:t>
            </a:r>
            <a:r>
              <a:rPr lang="ru-RU" dirty="0" err="1"/>
              <a:t>згоди</a:t>
            </a:r>
            <a:r>
              <a:rPr lang="ru-RU" dirty="0"/>
              <a:t> на участь у них.</a:t>
            </a:r>
          </a:p>
          <a:p>
            <a:r>
              <a:rPr lang="ru-RU" dirty="0"/>
              <a:t>Особа, яка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дослідженнях</a:t>
            </a:r>
            <a:r>
              <a:rPr lang="ru-RU" dirty="0"/>
              <a:t>, </a:t>
            </a:r>
            <a:r>
              <a:rPr lang="ru-RU" dirty="0" err="1"/>
              <a:t>обов’язково</a:t>
            </a:r>
            <a:r>
              <a:rPr lang="ru-RU" dirty="0"/>
              <a:t> </a:t>
            </a:r>
            <a:r>
              <a:rPr lang="ru-RU" dirty="0" err="1"/>
              <a:t>інформується</a:t>
            </a:r>
            <a:r>
              <a:rPr lang="ru-RU" dirty="0"/>
              <a:t> про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цими</a:t>
            </a:r>
            <a:r>
              <a:rPr lang="ru-RU" dirty="0"/>
              <a:t> </a:t>
            </a:r>
            <a:r>
              <a:rPr lang="ru-RU" dirty="0" err="1"/>
              <a:t>дослідженнями</a:t>
            </a:r>
            <a:r>
              <a:rPr lang="ru-RU" dirty="0"/>
              <a:t>.</a:t>
            </a:r>
          </a:p>
          <a:p>
            <a:r>
              <a:rPr lang="ru-RU" dirty="0"/>
              <a:t>6. У </a:t>
            </a:r>
            <a:r>
              <a:rPr lang="ru-RU" dirty="0" err="1"/>
              <a:t>медичному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доступу </a:t>
            </a:r>
            <a:r>
              <a:rPr lang="ru-RU" dirty="0" err="1"/>
              <a:t>відвідувачів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до палат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лікувальних</a:t>
            </a:r>
            <a:r>
              <a:rPr lang="ru-RU" dirty="0"/>
              <a:t> процедур з </a:t>
            </a:r>
            <a:r>
              <a:rPr lang="ru-RU" dirty="0" err="1"/>
              <a:t>використанням</a:t>
            </a:r>
            <a:r>
              <a:rPr lang="ru-RU" dirty="0"/>
              <a:t> РФП. Доступ </a:t>
            </a:r>
            <a:r>
              <a:rPr lang="ru-RU" dirty="0" err="1"/>
              <a:t>відвідувачів</a:t>
            </a:r>
            <a:r>
              <a:rPr lang="ru-RU" dirty="0"/>
              <a:t> до </a:t>
            </a:r>
            <a:r>
              <a:rPr lang="ru-RU" dirty="0" err="1"/>
              <a:t>цих</a:t>
            </a:r>
            <a:r>
              <a:rPr lang="ru-RU" dirty="0"/>
              <a:t> палат </a:t>
            </a:r>
            <a:r>
              <a:rPr lang="ru-RU" dirty="0" err="1"/>
              <a:t>дозволяється</a:t>
            </a:r>
            <a:r>
              <a:rPr lang="ru-RU" dirty="0"/>
              <a:t> у </a:t>
            </a:r>
            <a:r>
              <a:rPr lang="ru-RU" dirty="0" err="1"/>
              <a:t>виняткових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у </a:t>
            </a:r>
            <a:r>
              <a:rPr lang="ru-RU" dirty="0" err="1"/>
              <a:t>супроводі</a:t>
            </a:r>
            <a:r>
              <a:rPr lang="ru-RU" dirty="0"/>
              <a:t> </a:t>
            </a:r>
            <a:r>
              <a:rPr lang="ru-RU" dirty="0" err="1"/>
              <a:t>представника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з </a:t>
            </a:r>
            <a:r>
              <a:rPr lang="ru-RU" dirty="0" err="1"/>
              <a:t>інформуванням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дозволених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відвідування</a:t>
            </a:r>
            <a:r>
              <a:rPr lang="ru-RU" dirty="0"/>
              <a:t> та правил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відвідувачів</a:t>
            </a:r>
            <a:r>
              <a:rPr lang="ru-RU" dirty="0"/>
              <a:t>. </a:t>
            </a:r>
            <a:r>
              <a:rPr lang="ru-RU" dirty="0" err="1"/>
              <a:t>Особлива</a:t>
            </a:r>
            <a:r>
              <a:rPr lang="ru-RU" dirty="0"/>
              <a:t> </a:t>
            </a:r>
            <a:r>
              <a:rPr lang="ru-RU" dirty="0" err="1"/>
              <a:t>увага</a:t>
            </a:r>
            <a:r>
              <a:rPr lang="ru-RU" dirty="0"/>
              <a:t> </a:t>
            </a:r>
            <a:r>
              <a:rPr lang="ru-RU" dirty="0" err="1"/>
              <a:t>приділяється</a:t>
            </a:r>
            <a:r>
              <a:rPr lang="ru-RU" dirty="0"/>
              <a:t> </a:t>
            </a:r>
            <a:r>
              <a:rPr lang="ru-RU" dirty="0" err="1"/>
              <a:t>обмеженню</a:t>
            </a:r>
            <a:r>
              <a:rPr lang="ru-RU" dirty="0"/>
              <a:t> доступу у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та </a:t>
            </a:r>
            <a:r>
              <a:rPr lang="ru-RU" dirty="0" err="1"/>
              <a:t>дітей</a:t>
            </a:r>
            <a:r>
              <a:rPr lang="ru-RU" dirty="0"/>
              <a:t>.</a:t>
            </a:r>
          </a:p>
          <a:p>
            <a:r>
              <a:rPr lang="ru-RU" dirty="0"/>
              <a:t>7. </a:t>
            </a:r>
            <a:r>
              <a:rPr lang="ru-RU" dirty="0" err="1"/>
              <a:t>Пацієнтам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виписуються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та </a:t>
            </a:r>
            <a:r>
              <a:rPr lang="ru-RU" dirty="0" err="1"/>
              <a:t>лікувальних</a:t>
            </a:r>
            <a:r>
              <a:rPr lang="ru-RU" dirty="0"/>
              <a:t> процедур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РФП, </a:t>
            </a:r>
            <a:r>
              <a:rPr lang="ru-RU" dirty="0" err="1"/>
              <a:t>надаються</a:t>
            </a:r>
            <a:r>
              <a:rPr lang="ru-RU" dirty="0"/>
              <a:t> </a:t>
            </a:r>
            <a:r>
              <a:rPr lang="ru-RU" dirty="0" err="1"/>
              <a:t>письмові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поводження</a:t>
            </a:r>
            <a:r>
              <a:rPr lang="ru-RU" dirty="0"/>
              <a:t> у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користування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9193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722741"/>
              </p:ext>
            </p:extLst>
          </p:nvPr>
        </p:nvGraphicFramePr>
        <p:xfrm>
          <a:off x="95534" y="486601"/>
          <a:ext cx="11941791" cy="5839858"/>
        </p:xfrm>
        <a:graphic>
          <a:graphicData uri="http://schemas.openxmlformats.org/drawingml/2006/table">
            <a:tbl>
              <a:tblPr/>
              <a:tblGrid>
                <a:gridCol w="7021344"/>
                <a:gridCol w="4920447"/>
              </a:tblGrid>
              <a:tr h="5071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Вид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рентгенографічного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діагностичного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дослідження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Значення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діагностичного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референтного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рівня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вхідної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поверхневої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дози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мГр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12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Флюорографія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органів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грудної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клітки</a:t>
                      </a:r>
                      <a:r>
                        <a:rPr lang="ru-RU" sz="1600" dirty="0">
                          <a:effectLst/>
                        </a:rPr>
                        <a:t> (</a:t>
                      </a:r>
                      <a:r>
                        <a:rPr lang="ru-RU" sz="1600" dirty="0" err="1">
                          <a:effectLst/>
                        </a:rPr>
                        <a:t>скринінгова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цифрова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0,6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органів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грудної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клітки</a:t>
                      </a:r>
                      <a:r>
                        <a:rPr lang="ru-RU" sz="1600" dirty="0">
                          <a:effectLst/>
                        </a:rPr>
                        <a:t>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задньо-передня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0,9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2,0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шийного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відділу</a:t>
                      </a:r>
                      <a:r>
                        <a:rPr lang="ru-RU" sz="1600" dirty="0">
                          <a:effectLst/>
                        </a:rPr>
                        <a:t> хребта: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2,0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2,0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грудного </a:t>
                      </a:r>
                      <a:r>
                        <a:rPr lang="ru-RU" sz="1600" dirty="0" err="1">
                          <a:effectLst/>
                        </a:rPr>
                        <a:t>відділу</a:t>
                      </a:r>
                      <a:r>
                        <a:rPr lang="ru-RU" sz="1600" dirty="0">
                          <a:effectLst/>
                        </a:rPr>
                        <a:t> хребта: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11,0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18,0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поперекового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відділу</a:t>
                      </a:r>
                      <a:r>
                        <a:rPr lang="ru-RU" sz="1600" dirty="0">
                          <a:effectLst/>
                        </a:rPr>
                        <a:t> хребта: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15,0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40,0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таза: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15,0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6478" y="0"/>
            <a:ext cx="11928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ЗНАЧЕННЯ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 err="1"/>
              <a:t>діагностичних</a:t>
            </a:r>
            <a:r>
              <a:rPr lang="ru-RU" sz="1400" b="1" dirty="0"/>
              <a:t> </a:t>
            </a:r>
            <a:r>
              <a:rPr lang="ru-RU" sz="1400" b="1" dirty="0" err="1"/>
              <a:t>референтних</a:t>
            </a:r>
            <a:r>
              <a:rPr lang="ru-RU" sz="1400" b="1" dirty="0"/>
              <a:t> </a:t>
            </a:r>
            <a:r>
              <a:rPr lang="ru-RU" sz="1400" b="1" dirty="0" err="1"/>
              <a:t>рівнів</a:t>
            </a:r>
            <a:r>
              <a:rPr lang="ru-RU" sz="1400" b="1" dirty="0"/>
              <a:t> для </a:t>
            </a:r>
            <a:r>
              <a:rPr lang="ru-RU" sz="1400" b="1" dirty="0" err="1"/>
              <a:t>рентгенографічних</a:t>
            </a:r>
            <a:r>
              <a:rPr lang="ru-RU" sz="1400" b="1" dirty="0"/>
              <a:t> </a:t>
            </a:r>
            <a:r>
              <a:rPr lang="ru-RU" sz="1400" b="1" dirty="0" err="1"/>
              <a:t>діагностичних</a:t>
            </a:r>
            <a:r>
              <a:rPr lang="ru-RU" sz="1400" b="1" dirty="0"/>
              <a:t> </a:t>
            </a:r>
            <a:r>
              <a:rPr lang="ru-RU" sz="1400" b="1" dirty="0" err="1"/>
              <a:t>досліджень</a:t>
            </a:r>
            <a:r>
              <a:rPr lang="ru-RU" sz="1400" b="1" dirty="0"/>
              <a:t> </a:t>
            </a:r>
            <a:r>
              <a:rPr lang="ru-RU" sz="1400" b="1" dirty="0" err="1"/>
              <a:t>пацієнта</a:t>
            </a:r>
            <a:r>
              <a:rPr lang="ru-RU" sz="1400" b="1" dirty="0"/>
              <a:t> </a:t>
            </a:r>
            <a:r>
              <a:rPr lang="ru-RU" sz="1400" b="1" dirty="0" err="1"/>
              <a:t>стандартної</a:t>
            </a:r>
            <a:r>
              <a:rPr lang="ru-RU" sz="1400" b="1" dirty="0"/>
              <a:t> </a:t>
            </a:r>
            <a:r>
              <a:rPr lang="ru-RU" sz="1400" b="1" dirty="0" err="1"/>
              <a:t>статури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25611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*</a:t>
            </a:r>
            <a:r>
              <a:rPr lang="ru-RU" b="1" i="1" dirty="0" err="1"/>
              <a:t>Значення</a:t>
            </a:r>
            <a:r>
              <a:rPr lang="ru-RU" b="1" i="1" dirty="0"/>
              <a:t> </a:t>
            </a:r>
            <a:r>
              <a:rPr lang="ru-RU" b="1" i="1" dirty="0" err="1"/>
              <a:t>діагностичних</a:t>
            </a:r>
            <a:r>
              <a:rPr lang="ru-RU" b="1" i="1" dirty="0"/>
              <a:t> </a:t>
            </a:r>
            <a:r>
              <a:rPr lang="ru-RU" b="1" i="1" dirty="0" err="1"/>
              <a:t>референтних</a:t>
            </a:r>
            <a:r>
              <a:rPr lang="ru-RU" b="1" i="1" dirty="0"/>
              <a:t> </a:t>
            </a:r>
            <a:r>
              <a:rPr lang="ru-RU" b="1" i="1" dirty="0" err="1"/>
              <a:t>рівнів</a:t>
            </a:r>
            <a:r>
              <a:rPr lang="ru-RU" b="1" i="1" dirty="0"/>
              <a:t>, </a:t>
            </a:r>
            <a:r>
              <a:rPr lang="ru-RU" b="1" i="1" dirty="0" err="1"/>
              <a:t>встановлені</a:t>
            </a:r>
            <a:r>
              <a:rPr lang="ru-RU" b="1" i="1" dirty="0"/>
              <a:t> за результатами </a:t>
            </a:r>
            <a:r>
              <a:rPr lang="ru-RU" b="1" i="1" dirty="0" err="1"/>
              <a:t>національного</a:t>
            </a:r>
            <a:r>
              <a:rPr lang="ru-RU" b="1" i="1" dirty="0"/>
              <a:t> </a:t>
            </a:r>
            <a:r>
              <a:rPr lang="ru-RU" b="1" i="1" dirty="0" err="1"/>
              <a:t>обстеження</a:t>
            </a:r>
            <a:r>
              <a:rPr lang="ru-RU" b="1" i="1" dirty="0"/>
              <a:t> </a:t>
            </a:r>
            <a:r>
              <a:rPr lang="ru-RU" b="1" i="1" dirty="0" err="1"/>
              <a:t>рентгенівських</a:t>
            </a:r>
            <a:r>
              <a:rPr lang="ru-RU" b="1" i="1" dirty="0"/>
              <a:t> </a:t>
            </a:r>
            <a:r>
              <a:rPr lang="ru-RU" b="1" i="1" dirty="0" err="1"/>
              <a:t>кабінетів</a:t>
            </a:r>
            <a:r>
              <a:rPr lang="ru-RU" b="1" i="1" dirty="0"/>
              <a:t> </a:t>
            </a:r>
            <a:r>
              <a:rPr lang="ru-RU" b="1" i="1" dirty="0" err="1"/>
              <a:t>України</a:t>
            </a:r>
            <a:r>
              <a:rPr lang="ru-RU" b="1" i="1" dirty="0"/>
              <a:t> (</a:t>
            </a:r>
            <a:r>
              <a:rPr lang="ru-RU" b="1" i="1" dirty="0" err="1"/>
              <a:t>переглядаються</a:t>
            </a:r>
            <a:r>
              <a:rPr lang="ru-RU" b="1" i="1" dirty="0"/>
              <a:t> </a:t>
            </a:r>
            <a:r>
              <a:rPr lang="ru-RU" b="1" i="1" dirty="0" err="1"/>
              <a:t>кожні</a:t>
            </a:r>
            <a:r>
              <a:rPr lang="ru-RU" b="1" i="1" dirty="0"/>
              <a:t> 5 </a:t>
            </a:r>
            <a:r>
              <a:rPr lang="ru-RU" b="1" i="1" dirty="0" err="1"/>
              <a:t>років</a:t>
            </a:r>
            <a:r>
              <a:rPr lang="ru-RU" b="1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456154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5" y="-2018645"/>
            <a:ext cx="994265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Додаток 1</a:t>
            </a:r>
          </a:p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Гігієнічні вимоги до планування, санітарно-технічного, протирадіаційних обладнання та режиму експлуатації рентгенологічних і радіологічних відділень лікарняних установ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Протирадіаційний захист персоналу та радіаційна безпека пацієнтів при проведенні рентгенологічних досліджень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Серед джерел іонізуючих випромінювань, які використовуються в медичних установах, найбільш поширеними є рентгенівські діагностичні апарати. Рентгенівське випромінювання, яке генерується цими апаратами, характеризується значною проникаючу здатність, в зв'язку з чим може становити певну небезпеку для персоналу рентгенологічних відділень, пацієнтів, яким проводяться рентгенологічні процедури, осіб, які перебувають в суміжних приміщеннях і на прилеглій території. Тому їх розміщення, планування і експлуатація повинні відповідати вимогам радіаційної безпеки.</a:t>
            </a:r>
          </a:p>
          <a:p>
            <a:pPr algn="just"/>
            <a:r>
              <a:rPr lang="ru-RU" dirty="0"/>
              <a:t>Вимоги до розміщення, планування, оснащення, санітарно-технічного устаткування рентгенологічних відділень медичних установ, протирадіаційного захисту їх персоналу та радіаційної безпеки пацієнтів викладені в "Будівельних нормах і правилах", "Санітарних правилах і нормах Рентгенологічні відділення (кабінети)" (СанПіН 42-129 -11-4090-86), "Санітарних правилах роботи при проведенні медичних рентгенологічних досліджень" (№ 2780-80).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880792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19" y="1409912"/>
            <a:ext cx="99773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Санітарне законодавство не дозволяє розміщення рентгенологічних відділень (кабінетів) в житлових будинках і дитячих установах. Особливих вимог до їхнього розміщення в лікувальних закладах не передбачається. Проте, з метою зменшення кількості суміжних приміщень для постійного перебування співробітників і хворих, перевага надається блочному розміщення в окремій прибудові, або на першому або останньому поверсі будівель.</a:t>
            </a:r>
            <a:endParaRPr lang="uk-UA" dirty="0"/>
          </a:p>
          <a:p>
            <a:pPr algn="just"/>
            <a:r>
              <a:rPr lang="ru-RU" dirty="0"/>
              <a:t>Основним приміщенням рентгенівського кабінету є процедурна приміщення, в якому </a:t>
            </a:r>
            <a:r>
              <a:rPr lang="ru-RU" dirty="0" err="1"/>
              <a:t>розміщений</a:t>
            </a:r>
            <a:r>
              <a:rPr lang="ru-RU" dirty="0"/>
              <a:t> </a:t>
            </a:r>
            <a:r>
              <a:rPr lang="ru-RU" dirty="0" err="1" smtClean="0"/>
              <a:t>рентгенапарат</a:t>
            </a:r>
            <a:r>
              <a:rPr lang="ru-RU" dirty="0" smtClean="0"/>
              <a:t> (</a:t>
            </a:r>
            <a:r>
              <a:rPr lang="ru-RU" dirty="0"/>
              <a:t>И) і проводяться всі види рентгенологічних досліджень. Чинне законодавство забороняє їх розміщення над (під) палатами для вагітних і дітей або в суміжних з ними приміщеннях.</a:t>
            </a:r>
          </a:p>
        </p:txBody>
      </p:sp>
    </p:spTree>
    <p:extLst>
      <p:ext uri="{BB962C8B-B14F-4D97-AF65-F5344CB8AC3E}">
        <p14:creationId xmlns:p14="http://schemas.microsoft.com/office/powerpoint/2010/main" val="31476201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57470" y="430030"/>
            <a:ext cx="98847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Протирадіаційний захист прилеглої території (при розміщенні </a:t>
            </a:r>
            <a:r>
              <a:rPr lang="ru-RU" dirty="0" err="1"/>
              <a:t>рентгенкабінету</a:t>
            </a:r>
            <a:r>
              <a:rPr lang="ru-RU" dirty="0"/>
              <a:t> на першому поверсі) і суміжних приміщень забезпечується екрануванням будівельними конструкціями (стіни, міжповерхові перекриття, перегородки), матеріал і товщина яких повинні знижувати інтенсивність випромінювання до допустимого рівня.</a:t>
            </a:r>
            <a:endParaRPr lang="uk-UA" dirty="0"/>
          </a:p>
          <a:p>
            <a:pPr algn="just"/>
            <a:r>
              <a:rPr lang="ru-RU" dirty="0"/>
              <a:t>Слабким місцем у протирадіаційного захисту шляхом використання будівельних конструкцій є двері і вікна. Усунення цього недоліку досягається покриттям дверей листами заліза або свинцю,</a:t>
            </a:r>
            <a:r>
              <a:rPr lang="ru-RU" dirty="0" err="1"/>
              <a:t>просвинцьованої</a:t>
            </a:r>
            <a:r>
              <a:rPr lang="ru-RU" dirty="0"/>
              <a:t> гумою, обладнанням вікон металевими віконницями (дерев'яними з покриттям їх залізом або </a:t>
            </a:r>
            <a:r>
              <a:rPr lang="ru-RU" dirty="0" err="1"/>
              <a:t>просвинцьованої</a:t>
            </a:r>
            <a:r>
              <a:rPr lang="ru-RU" dirty="0"/>
              <a:t> гумою) або підняттям підвіконня на висоту 1,6 м над рівнем підлоги.</a:t>
            </a:r>
            <a:endParaRPr lang="uk-UA" dirty="0"/>
          </a:p>
          <a:p>
            <a:pPr algn="just"/>
            <a:r>
              <a:rPr lang="ru-RU" dirty="0"/>
              <a:t>З метою посилення захисту суміжних приміщень відстанню площа процедурної повинна бути не менше 34 м</a:t>
            </a:r>
            <a:r>
              <a:rPr lang="ru-RU" baseline="30000" dirty="0"/>
              <a:t>2 </a:t>
            </a:r>
            <a:r>
              <a:rPr lang="ru-RU" dirty="0"/>
              <a:t>на один рентгенівський апарат. Сам апарат необхідно розміщувати таким чином, щоб відстань від фокуса рентгенівської трубки до стіни було не менше 2 м, а її випромінювання було направлено переважно в бік капітальної стіни. На кожен додатковий</a:t>
            </a:r>
            <a:r>
              <a:rPr lang="ru-RU" dirty="0" err="1"/>
              <a:t>рентгенапарат</a:t>
            </a:r>
            <a:r>
              <a:rPr lang="ru-RU" dirty="0"/>
              <a:t> площа процедурної збільшується на 15 м</a:t>
            </a:r>
            <a:r>
              <a:rPr lang="ru-RU" baseline="30000" dirty="0"/>
              <a:t>2</a:t>
            </a:r>
            <a:r>
              <a:rPr lang="ru-RU" dirty="0"/>
              <a:t>. Сама рентгенівська трубка розміщується в свинцевому кожусі з коллиматором, який формує робочий пучок.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85590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20" y="1880832"/>
            <a:ext cx="100236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Захист лікаря-рентгенолога</a:t>
            </a:r>
            <a:r>
              <a:rPr lang="ru-RU" dirty="0"/>
              <a:t> забезпечується: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свинцевим склом, яке закриває флуоресцентний екран;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багатошаровим в напуск фартухом з </a:t>
            </a:r>
            <a:r>
              <a:rPr lang="ru-RU" dirty="0" err="1"/>
              <a:t>просвинцьованої</a:t>
            </a:r>
            <a:r>
              <a:rPr lang="ru-RU" dirty="0"/>
              <a:t> гуми, який підвішується до екран-знімального пристрою;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малої захисної ширмою;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використанням при спеціальних дослідженнях засобів індивідуального захисту (рукавички, фартух з </a:t>
            </a:r>
            <a:r>
              <a:rPr lang="ru-RU" dirty="0" err="1"/>
              <a:t>просвинцьованої</a:t>
            </a:r>
            <a:r>
              <a:rPr lang="ru-RU" dirty="0"/>
              <a:t> гуми (в чохлі з тканини для захисту від розпилення свинцю).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34848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9595" y="972849"/>
            <a:ext cx="101394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/>
              <a:t>захист</a:t>
            </a:r>
            <a:r>
              <a:rPr lang="ru-RU" b="1" dirty="0" smtClean="0"/>
              <a:t> </a:t>
            </a:r>
            <a:r>
              <a:rPr lang="ru-RU" b="1" dirty="0" err="1" smtClean="0"/>
              <a:t>рентгенлаборанта</a:t>
            </a:r>
            <a:r>
              <a:rPr lang="ru-RU" b="1" dirty="0" smtClean="0"/>
              <a:t> </a:t>
            </a:r>
            <a:r>
              <a:rPr lang="ru-RU" dirty="0" err="1" smtClean="0"/>
              <a:t>забезпечується</a:t>
            </a:r>
            <a:r>
              <a:rPr lang="ru-RU" dirty="0" smtClean="0"/>
              <a:t> </a:t>
            </a:r>
            <a:r>
              <a:rPr lang="ru-RU" dirty="0" smtClean="0"/>
              <a:t>розміщенням його робочого місця в окремому суміжному приміщенні, яке називають кімнатою управління (пультової). Це робоче місце обладнується вікном з свинцевим склом в процедурну і селекторного зв'язком з лікарем.</a:t>
            </a:r>
            <a:endParaRPr lang="uk-UA" dirty="0" smtClean="0"/>
          </a:p>
          <a:p>
            <a:pPr algn="just"/>
            <a:r>
              <a:rPr lang="ru-RU" dirty="0" smtClean="0"/>
              <a:t>Крім процедурної і пультової в складі </a:t>
            </a:r>
            <a:r>
              <a:rPr lang="ru-RU" dirty="0" err="1" smtClean="0"/>
              <a:t>рентгенкабінету</a:t>
            </a:r>
            <a:r>
              <a:rPr lang="ru-RU" dirty="0" smtClean="0"/>
              <a:t> або відділення повинні бути:</a:t>
            </a:r>
            <a:endParaRPr lang="uk-UA" dirty="0" smtClean="0"/>
          </a:p>
          <a:p>
            <a:pPr algn="just"/>
            <a:r>
              <a:rPr lang="ru-RU" dirty="0" smtClean="0"/>
              <a:t>Кабінет лікаря - 10 м</a:t>
            </a:r>
            <a:r>
              <a:rPr lang="ru-RU" baseline="30000" dirty="0" smtClean="0"/>
              <a:t>2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Фотолабораторія - 6 м</a:t>
            </a:r>
            <a:r>
              <a:rPr lang="ru-RU" baseline="30000" dirty="0" smtClean="0"/>
              <a:t>2</a:t>
            </a:r>
            <a:r>
              <a:rPr lang="ru-RU" dirty="0" smtClean="0"/>
              <a:t>;</a:t>
            </a:r>
            <a:endParaRPr lang="uk-UA" dirty="0" smtClean="0"/>
          </a:p>
          <a:p>
            <a:pPr algn="just"/>
            <a:r>
              <a:rPr lang="ru-RU" dirty="0" smtClean="0"/>
              <a:t>Кабіна для приготування розчинів барію - 4 м</a:t>
            </a:r>
            <a:r>
              <a:rPr lang="ru-RU" baseline="30000" dirty="0" smtClean="0"/>
              <a:t>2</a:t>
            </a:r>
            <a:r>
              <a:rPr lang="ru-RU" dirty="0" smtClean="0"/>
              <a:t>;</a:t>
            </a:r>
            <a:endParaRPr lang="uk-UA" dirty="0" smtClean="0"/>
          </a:p>
          <a:p>
            <a:pPr algn="just"/>
            <a:r>
              <a:rPr lang="ru-RU" dirty="0" smtClean="0"/>
              <a:t>Роздягальня - 2,5 м</a:t>
            </a:r>
            <a:r>
              <a:rPr lang="ru-RU" baseline="30000" dirty="0" smtClean="0"/>
              <a:t>2</a:t>
            </a:r>
            <a:r>
              <a:rPr lang="ru-RU" dirty="0" smtClean="0"/>
              <a:t>;</a:t>
            </a:r>
            <a:endParaRPr lang="uk-UA" dirty="0" smtClean="0"/>
          </a:p>
          <a:p>
            <a:pPr algn="just"/>
            <a:r>
              <a:rPr lang="ru-RU" dirty="0" smtClean="0"/>
              <a:t>туалет;</a:t>
            </a:r>
          </a:p>
          <a:p>
            <a:pPr algn="just"/>
            <a:r>
              <a:rPr lang="ru-RU" dirty="0" smtClean="0"/>
              <a:t>Кімната очікування (в поліклініці).</a:t>
            </a:r>
          </a:p>
          <a:p>
            <a:pPr algn="just"/>
            <a:r>
              <a:rPr lang="ru-RU" dirty="0" smtClean="0"/>
              <a:t>Перебування молодшого медичного персоналу в процедурній або кімнаті керування (пультової) під час проведення рентгенологічних процедур не допускається.</a:t>
            </a:r>
          </a:p>
          <a:p>
            <a:pPr algn="just"/>
            <a:r>
              <a:rPr lang="ru-RU" dirty="0" smtClean="0"/>
              <a:t>При проведенні рентгенологічних досліджень в процедурній можуть перебувати особи, які беруть участь в їх проведенні персонал інших відділень лікарні, родичі пацієнта, супроводжуючі особи, які повинні підтримувати дитину або тяжкохворого за умови, що отримана ними доза не перевищить рівень опромінення категорії Б.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5779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92192" y="1028343"/>
            <a:ext cx="98847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Радіаційна </a:t>
            </a:r>
            <a:r>
              <a:rPr lang="ru-RU" b="1" dirty="0" err="1"/>
              <a:t>безпека</a:t>
            </a:r>
            <a:r>
              <a:rPr lang="ru-RU" b="1" dirty="0"/>
              <a:t> </a:t>
            </a:r>
            <a:r>
              <a:rPr lang="ru-RU" b="1" dirty="0" err="1" smtClean="0"/>
              <a:t>пацієнтів</a:t>
            </a:r>
            <a:r>
              <a:rPr lang="ru-RU" b="1" dirty="0" smtClean="0"/>
              <a:t> </a:t>
            </a:r>
            <a:r>
              <a:rPr lang="ru-RU" dirty="0" err="1" smtClean="0"/>
              <a:t>базується</a:t>
            </a:r>
            <a:r>
              <a:rPr lang="ru-RU" dirty="0" smtClean="0"/>
              <a:t> </a:t>
            </a:r>
            <a:r>
              <a:rPr lang="ru-RU" dirty="0"/>
              <a:t>на зменшенні променевого навантаження при проведенні рентгенологічних досліджень населення, особливо вагітних жінок, дітей і підлітків, яке може бути досягнуто проведенням комплексу організаційних, медичних і технічних заходів. Організаційні заходи передбачають приведення в порядок рентгенологічних досліджень населення, обмеження річних доз опромінення для різних категорій пацієнтів, підвищення кваліфікації персоналу та відповідальності за виконання процедур.</a:t>
            </a:r>
            <a:endParaRPr lang="uk-UA" dirty="0"/>
          </a:p>
          <a:p>
            <a:pPr algn="just"/>
            <a:r>
              <a:rPr lang="ru-RU" dirty="0"/>
              <a:t>Вони відображені в наказах, санітарних правилах, методичних вказівках, виданих МОЗ України. Всі пацієнти, які підлягають рентгенологічних досліджень, в залежності від їх призначення поділяються на чотири категорії.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92192" y="4381431"/>
            <a:ext cx="98847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Категорія Пекло</a:t>
            </a:r>
            <a:r>
              <a:rPr lang="ru-RU" dirty="0"/>
              <a:t>- хворі з онкологічними захворюваннями або підозрою на них; хворі, обстеження яких проводять з метою диференціальної діагностики вродженої серцево-судинної патології; хворі, яким проводять рентгенотерапевтіческімі заходи; особи, обстежувані в ургентному порядку за життєвими показаннями. Рекомендований граничний рівень річного опромінення для осіб цієї категорії 100</a:t>
            </a:r>
            <a:r>
              <a:rPr lang="ru-RU" dirty="0" err="1"/>
              <a:t>мЗв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94658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9594" y="1931169"/>
            <a:ext cx="99426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Категорія </a:t>
            </a:r>
            <a:r>
              <a:rPr lang="ru-RU" b="1" dirty="0" err="1"/>
              <a:t>бд</a:t>
            </a:r>
            <a:r>
              <a:rPr lang="ru-RU" dirty="0"/>
              <a:t>- хворі, обстеження яких проводять за клінічними показаннями при неонкологічних захворюваннях з метою уточнення діагнозу та (або) вибору тактики лікування. Рекомендований граничний рівень річного опромінення для осіб цієї категорії 20</a:t>
            </a:r>
            <a:r>
              <a:rPr lang="ru-RU" dirty="0" err="1"/>
              <a:t>мЗв</a:t>
            </a:r>
            <a:r>
              <a:rPr lang="ru-RU" dirty="0" smtClean="0"/>
              <a:t>.</a:t>
            </a:r>
          </a:p>
          <a:p>
            <a:pPr algn="just"/>
            <a:endParaRPr lang="uk-UA" dirty="0"/>
          </a:p>
          <a:p>
            <a:pPr algn="just"/>
            <a:r>
              <a:rPr lang="ru-RU" b="1" dirty="0"/>
              <a:t>Категорія </a:t>
            </a:r>
            <a:r>
              <a:rPr lang="ru-RU" b="1" dirty="0" err="1"/>
              <a:t>вд</a:t>
            </a:r>
            <a:r>
              <a:rPr lang="ru-RU" b="1" dirty="0"/>
              <a:t> -</a:t>
            </a:r>
            <a:r>
              <a:rPr lang="ru-RU" dirty="0"/>
              <a:t>особи з груп ризику, в тому числі що працюють на підприємствах з шкідливими умовами праці і ті, що проходять професійний відбір для роботи на цих підприємствах; хворі, зняті з обліку після радикального лікування онкологічних захворювань. Рекомендований граничний рівень річного опромінення для осіб цієї категорії 2</a:t>
            </a:r>
            <a:r>
              <a:rPr lang="ru-RU" dirty="0" err="1"/>
              <a:t>мЗв</a:t>
            </a:r>
            <a:r>
              <a:rPr lang="ru-RU" dirty="0" smtClean="0"/>
              <a:t>.</a:t>
            </a:r>
          </a:p>
          <a:p>
            <a:pPr algn="just"/>
            <a:endParaRPr lang="uk-UA" dirty="0"/>
          </a:p>
          <a:p>
            <a:pPr algn="just"/>
            <a:r>
              <a:rPr lang="ru-RU" b="1" dirty="0"/>
              <a:t>Категорія </a:t>
            </a:r>
            <a:r>
              <a:rPr lang="ru-RU" b="1" dirty="0" err="1"/>
              <a:t>гд</a:t>
            </a:r>
            <a:r>
              <a:rPr lang="ru-RU" dirty="0"/>
              <a:t> - особи, яким проводять всі види профілактичних обстежень, за винятком тих, які віднесені до категорії </a:t>
            </a:r>
            <a:r>
              <a:rPr lang="ru-RU" dirty="0" err="1"/>
              <a:t>вд</a:t>
            </a:r>
            <a:r>
              <a:rPr lang="ru-RU" dirty="0"/>
              <a:t>. Рекомендований граничний рівень річного опромінення для осіб цієї категорії 1</a:t>
            </a:r>
            <a:r>
              <a:rPr lang="ru-RU" dirty="0" err="1"/>
              <a:t>мЗв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89074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197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9595" y="964450"/>
            <a:ext cx="100121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Медичні заходи включають: вибір методу дослідження, обмеження площі опромінення до мінімальних величин, необхідним для постановки діагнозу захворювання, захист навколишніх тканин екранами з </a:t>
            </a:r>
            <a:r>
              <a:rPr lang="ru-RU" dirty="0" err="1" smtClean="0"/>
              <a:t>просвинцьованої</a:t>
            </a:r>
            <a:r>
              <a:rPr lang="ru-RU" dirty="0" smtClean="0"/>
              <a:t> </a:t>
            </a:r>
            <a:r>
              <a:rPr lang="ru-RU" dirty="0" err="1" smtClean="0"/>
              <a:t>гуми</a:t>
            </a:r>
            <a:r>
              <a:rPr lang="ru-RU" dirty="0"/>
              <a:t>, правильний вибір пози при рентгенографії. Такі екрани (як і фартухи рентгенолога) повинні бути в тканинних чохлах для захисту від розпилення свинцю.</a:t>
            </a:r>
          </a:p>
          <a:p>
            <a:pPr algn="just"/>
            <a:r>
              <a:rPr lang="ru-RU" dirty="0"/>
              <a:t>Для зниження гонадних доз при рентгенологічних дослідженнях органів черевної порожнини, попереково-крижового відділу хребта та інших передбачено екранування гонад.</a:t>
            </a:r>
            <a:endParaRPr lang="uk-UA" dirty="0"/>
          </a:p>
          <a:p>
            <a:pPr algn="just"/>
            <a:r>
              <a:rPr lang="ru-RU" dirty="0"/>
              <a:t>До технічних заходів, які забезпечують зниження променевого навантаження, відносяться різні засоби підвищення якості рентгенівського зображення: виробництво і застосування високочутливих рентгенівських плівок, правильний вибір режиму роботи рентгенівського апарата (проведення досліджень при мінімальних величинах анодного струму і напруги на трубці), використання електронно-оптичних підсилювачів зображення, які дають змогу одержувати більш чітке і яскраве зображення при економному режимі роботи апарату, вико ание широкоформатного флюорографії при профілактичних оглядах.</a:t>
            </a:r>
            <a:endParaRPr lang="uk-UA" dirty="0"/>
          </a:p>
          <a:p>
            <a:pPr algn="just"/>
            <a:r>
              <a:rPr lang="ru-RU" dirty="0"/>
              <a:t>Важливе значення має дотримання темряви для адаптації зору рентгенолога при рентгеноскопічних дослідженнях.</a:t>
            </a:r>
          </a:p>
          <a:p>
            <a:pPr algn="just"/>
            <a:r>
              <a:rPr lang="ru-RU" dirty="0"/>
              <a:t>Канали витяжної вентиляції в процедурній повинні бути розміщений у верхній частині приміщення для видалення іонізованого високою напругою повітря і в нижній частині (над підлогою) для видалення свинцевого пилу.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7625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1170" y="165797"/>
            <a:ext cx="100005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Протирадіаційний захист персоналу та радіаційна безпека хворих в радіологічних відділеннях лікарень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Для променевої терапії застосовують різні квантові і корпускулярні випромінювання. Їх джерелами є: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β-, γ-випромінюючі радіонукліди у вигляді закритих і відкритих джерел;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рентгенівські апарати, які є генераторами квантового випромінювання низьких і середніх енергій;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Бетатрон і лінійні прискорювачі, які генерують гальмівне і корпускулярне випромінювання високих енергій.</a:t>
            </a:r>
          </a:p>
          <a:p>
            <a:pPr algn="just"/>
            <a:r>
              <a:rPr lang="ru-RU" dirty="0"/>
              <a:t>Існуючі способи променевої терапії діляться на дві основні групи: 1) способи дистанційного опромінення; 2) способи контактного опромінення.</a:t>
            </a:r>
          </a:p>
          <a:p>
            <a:pPr algn="just"/>
            <a:r>
              <a:rPr lang="ru-RU" dirty="0"/>
              <a:t>При дистанційному опроміненні джерело знаходиться або на значній відстані від хворого (</a:t>
            </a:r>
            <a:r>
              <a:rPr lang="ru-RU" dirty="0" err="1" smtClean="0"/>
              <a:t>дальнодистанційне</a:t>
            </a:r>
            <a:r>
              <a:rPr lang="ru-RU" dirty="0" smtClean="0"/>
              <a:t> </a:t>
            </a:r>
            <a:r>
              <a:rPr lang="ru-RU" dirty="0"/>
              <a:t>опромінення) або на незначній відстані від нього (</a:t>
            </a:r>
            <a:r>
              <a:rPr lang="ru-RU" dirty="0" err="1" smtClean="0"/>
              <a:t>короткодистанційне</a:t>
            </a:r>
            <a:r>
              <a:rPr lang="ru-RU" dirty="0" smtClean="0"/>
              <a:t> </a:t>
            </a:r>
            <a:r>
              <a:rPr lang="ru-RU" dirty="0" err="1" smtClean="0"/>
              <a:t>опромінення</a:t>
            </a:r>
            <a:r>
              <a:rPr lang="ru-RU" dirty="0"/>
              <a:t>). В обох випадках пучку випромінювання надають необхідну ширину і форму і направляють його на частину тіла, яка підлягає опроміненню.</a:t>
            </a:r>
          </a:p>
          <a:p>
            <a:pPr algn="just"/>
            <a:r>
              <a:rPr lang="ru-RU" dirty="0"/>
              <a:t>Контактна опромінення включає: аплікаційний спосіб, при якому закриті джерела розміщують на поверхні тіла, яке опромінюють, за допомогою спеціальних пристроїв муляжів, масок, аплікаторів; внутриполостной при якому джерело випромінювання вводиться в одну з порожнин тіла, і внутритканевой при якому джерело вводиться безпосередньо в тканину пухлин.</a:t>
            </a:r>
          </a:p>
        </p:txBody>
      </p:sp>
    </p:spTree>
    <p:extLst>
      <p:ext uri="{BB962C8B-B14F-4D97-AF65-F5344CB8AC3E}">
        <p14:creationId xmlns:p14="http://schemas.microsoft.com/office/powerpoint/2010/main" val="3169278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2" y="430824"/>
            <a:ext cx="98732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Різноманітність способів і засобів променевої терапії обумовлено необхідністю забезпечення основного принципу променевої терапії концентрації енергії випромінювання в патологічно змінених тканинах при максимальному зниженні дози в навколишніх їх тканинах і в усьому організмі.</a:t>
            </a:r>
            <a:endParaRPr lang="uk-UA" dirty="0"/>
          </a:p>
          <a:p>
            <a:pPr algn="just"/>
            <a:r>
              <a:rPr lang="ru-RU" dirty="0"/>
              <a:t>Радіаційна небезпека для персоналу радіологічних відділень, хворих, які отримують променеву терапію, осіб, які можуть перебувати в різних приміщеннях і на території, яка прилягає до будівлі, залежить від способу променевої терапії та технічних засобів для їх проведення.</a:t>
            </a:r>
          </a:p>
          <a:p>
            <a:pPr algn="just"/>
            <a:r>
              <a:rPr lang="ru-RU" dirty="0"/>
              <a:t>У зв'язку з цим до розміщення радіологічних відділень лікарень, їх планування, організації протирадіаційного захисту персоналу і радіаційної безпеки хворих і населення пред'являється ряд вимог, викладених в "Будівельних нормах і правилах" і "Правилах роботи з радіоактивними речовинами в установах системи Міністерства охорони здоров'я".</a:t>
            </a:r>
            <a:endParaRPr lang="uk-UA" dirty="0"/>
          </a:p>
          <a:p>
            <a:pPr algn="just"/>
            <a:r>
              <a:rPr lang="ru-RU" dirty="0"/>
              <a:t>Радіологічні відділення лікарень розміщують, як правило, в одноповерхових будівлях з асиметрично-блокової плануванням, яка забезпечує ізольоване розміщення кожного структурного підрозділу: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дистанційної променевої терапії;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для лікування закритими джерелами;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для лікування відкритими джерелами;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(лабораторії) </a:t>
            </a:r>
            <a:r>
              <a:rPr lang="ru-RU" dirty="0" err="1"/>
              <a:t>радіонуклідної</a:t>
            </a:r>
            <a:r>
              <a:rPr lang="ru-RU" dirty="0"/>
              <a:t> діагностики.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24018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57469" y="175387"/>
            <a:ext cx="993107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Відділення дистанційної променевої терапії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Основними структурними підрозділами цього відділення є процедурні з кімнатами управління.</a:t>
            </a:r>
            <a:endParaRPr lang="uk-UA" dirty="0"/>
          </a:p>
          <a:p>
            <a:pPr algn="just"/>
            <a:r>
              <a:rPr lang="ru-RU" dirty="0"/>
              <a:t>Для дистанційної променевої терапії використовують: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рентгенотерапевтіческімі установки, які генерують випромінювання з енергією 0,1-0,3 МеВ;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Бетатрон, які генерують електронне випромінювання з енергією 15-30 МеВ;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γ-терапевтичні установки з активністю радіонукліда (кобальт-60) від 1 200 до 6 000 кюрі і енергією γ-випромінювання 1,17 і 1,33 МеВ.</a:t>
            </a:r>
          </a:p>
          <a:p>
            <a:pPr algn="just"/>
            <a:r>
              <a:rPr lang="ru-RU" dirty="0"/>
              <a:t>Дистанційне опромінення може бути статичним і рухомим. При статичному опроміненні джерело випромінювання протягом усього сеансу опромінення знаходиться в фіксованому положенні щодо хворого, рухливе опромінення характеризується переміщеннями джерела щодо хворого в процесі опромінення, яке може бути ротаційним, секторних і дотичним.</a:t>
            </a:r>
          </a:p>
          <a:p>
            <a:pPr algn="just"/>
            <a:r>
              <a:rPr lang="ru-RU" dirty="0"/>
              <a:t>Радіаційна небезпека в відділенні дистанційної променевої терапії характеризується можливістю тільки зовнішнього опромінення персоналу та пацієнтів.</a:t>
            </a:r>
          </a:p>
        </p:txBody>
      </p:sp>
    </p:spTree>
    <p:extLst>
      <p:ext uri="{BB962C8B-B14F-4D97-AF65-F5344CB8AC3E}">
        <p14:creationId xmlns:p14="http://schemas.microsoft.com/office/powerpoint/2010/main" val="7642086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3" y="442002"/>
            <a:ext cx="99195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Протирадіаційний захист суміжних приміщень і території, яка прилягає до блоку дистанційної променевої терапії, забезпечується: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будівельними конструкціями з бетону при товщині стін понад 1 м;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пристроєм процедурних без природного освітлення;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формуванням пучка випромінювання, що створюється джерелом за допомогою різних пристроїв діафрагм, фільтрів, коллиматоров, для додання йому певних розмірів і форми з метою максимального зменшення можливості проникнення в суміжні приміщення;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облаштуванням на прилеглій території захисної зони.</a:t>
            </a:r>
            <a:endParaRPr lang="uk-UA" dirty="0"/>
          </a:p>
          <a:p>
            <a:pPr algn="just"/>
            <a:r>
              <a:rPr lang="ru-RU" b="1" dirty="0"/>
              <a:t>Протирадіаційний захист персоналу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перебуванням його в кімнаті управління (захист екрануванням);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застосуванням технічних засобів спостереження та мовного спілкування з хворими під час процедур;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пристроєм входу в процедурну по типу лабіринту;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регламентацією тривалості робочого дня (захист часом).</a:t>
            </a:r>
          </a:p>
          <a:p>
            <a:pPr algn="just"/>
            <a:r>
              <a:rPr lang="ru-RU" b="1" dirty="0"/>
              <a:t>Радіаційна безпека хворих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вибором способу опромінення;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формуванням пучка випромінювання з метою зменшення можливості шкідливого впливу на здорові тканини.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88344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20" y="-81023"/>
            <a:ext cx="996580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Відділення для лікування закритими джерелами</a:t>
            </a:r>
            <a:endParaRPr lang="uk-UA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У цьому відділенні застосовують контактні методи опромінення (аплікаційний, внутриполостной, внутритканевой), при яких джерело випромінювання у вигляді </a:t>
            </a:r>
            <a:r>
              <a:rPr lang="ru-RU" dirty="0" err="1"/>
              <a:t>радіонуклідного</a:t>
            </a:r>
            <a:r>
              <a:rPr lang="ru-RU" dirty="0"/>
              <a:t> препарату розміщують в безпосередній близькості до поверхні патологічного процесу або вводять прямо в пухлину.</a:t>
            </a:r>
          </a:p>
          <a:p>
            <a:pPr algn="just"/>
            <a:r>
              <a:rPr lang="ru-RU" dirty="0"/>
              <a:t>Закритими джерелами називають радіонукліди, фізичний стан яких (метал) або оболонка, в якій вони перебувають, виключають можливість забруднення ними навколишнього середовища (в тому числі і тканин хворого). У більшості випадків закриті джерела мають форму циліндрів з закругленими кінцями або голок, в яких один кінець загострений, другий закруглений, коротких стрижнів, кілець, які містять γ-випромінюючі радіонукліди кобальт-60, цезій-137, тантал-182, іридій-192, або β-випромінюючі радіонукліди фосфор-32, стронцій-90, ітрій-90, прометий-147, талій-204.</a:t>
            </a:r>
            <a:endParaRPr lang="uk-UA" dirty="0"/>
          </a:p>
          <a:p>
            <a:pPr algn="just"/>
            <a:r>
              <a:rPr lang="ru-RU" dirty="0"/>
              <a:t>При аплікаційної методі опромінення спочатку в порожнечу вводять спеціальний фіксуючий пристрій (</a:t>
            </a:r>
            <a:r>
              <a:rPr lang="ru-RU" dirty="0" err="1"/>
              <a:t>кольпостат</a:t>
            </a:r>
            <a:r>
              <a:rPr lang="ru-RU" dirty="0"/>
              <a:t>, </a:t>
            </a:r>
            <a:r>
              <a:rPr lang="ru-RU" dirty="0" err="1"/>
              <a:t>ендостатів</a:t>
            </a:r>
            <a:r>
              <a:rPr lang="ru-RU" dirty="0"/>
              <a:t>), А потім джерело випромінювання. При цьому джерело випромінювання може бути введений без участі медперсоналу за допомогою запрограмованих автоматичних систем або дистанційних маніпуляторів.</a:t>
            </a:r>
            <a:endParaRPr lang="uk-UA" dirty="0"/>
          </a:p>
          <a:p>
            <a:pPr algn="just"/>
            <a:r>
              <a:rPr lang="ru-RU" dirty="0"/>
              <a:t>Основними структурними елементами відділення для лікування закритими джерелами є блок </a:t>
            </a:r>
            <a:r>
              <a:rPr lang="ru-RU" dirty="0" err="1"/>
              <a:t>радіонуклідного</a:t>
            </a:r>
            <a:r>
              <a:rPr lang="ru-RU" dirty="0"/>
              <a:t> забезпечення, який включає: сховище джерел випромінювання, маніпуляційної, процедурну, радіологічні палати, побутові та інші приміщення.</a:t>
            </a:r>
          </a:p>
          <a:p>
            <a:pPr algn="just"/>
            <a:r>
              <a:rPr lang="ru-RU" dirty="0"/>
              <a:t>Радіаційна небезпека в цьому відділенні характеризується можливістю тільки зовнішнього опромінення.</a:t>
            </a:r>
          </a:p>
        </p:txBody>
      </p:sp>
    </p:spTree>
    <p:extLst>
      <p:ext uri="{BB962C8B-B14F-4D97-AF65-F5344CB8AC3E}">
        <p14:creationId xmlns:p14="http://schemas.microsoft.com/office/powerpoint/2010/main" val="13478822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5" y="717413"/>
            <a:ext cx="99426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Протирадіаційний захист суміжних приміщень і прилеглої території забезпечується: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звичайними будівельними конструкціями, товщина яких повинна відповідати вимогам чинного законодавства;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регламентацією сумарної активності </a:t>
            </a:r>
            <a:r>
              <a:rPr lang="ru-RU" dirty="0" err="1"/>
              <a:t>радіонуклідних</a:t>
            </a:r>
            <a:r>
              <a:rPr lang="ru-RU" dirty="0"/>
              <a:t> джерел в радіологічних палатах;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пристроєм захисної зони на прилеглій території.</a:t>
            </a:r>
            <a:endParaRPr lang="uk-UA" dirty="0"/>
          </a:p>
          <a:p>
            <a:pPr algn="just"/>
            <a:r>
              <a:rPr lang="ru-RU" b="1" dirty="0"/>
              <a:t>Протирадіаційний захист персоналу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використанням всіх засобів протирадіаційного захисту (захист відстанню, часом, кількістю, екрануванням, всі маніпуляції з </a:t>
            </a:r>
            <a:r>
              <a:rPr lang="ru-RU" dirty="0" err="1"/>
              <a:t>радіонуклідних</a:t>
            </a:r>
            <a:r>
              <a:rPr lang="ru-RU" dirty="0"/>
              <a:t> джерелами повинні виконуватися тільки в захисних боксах і за захисними екранами, вхід до маніпуляційної зсередини повинні бути обладнані захисними стінку з бетону);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дотриманням норм радіаційної безпеки і санітарних правил при роботі з джерелами випромінювання.</a:t>
            </a:r>
            <a:endParaRPr lang="uk-UA" dirty="0"/>
          </a:p>
          <a:p>
            <a:pPr algn="just"/>
            <a:r>
              <a:rPr lang="ru-RU" b="1" dirty="0"/>
              <a:t>Радіаційна безпека хворих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вибором форми променевої терапії;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дотриманням існуючих правил проведення променевої терапії.</a:t>
            </a:r>
          </a:p>
        </p:txBody>
      </p:sp>
    </p:spTree>
    <p:extLst>
      <p:ext uri="{BB962C8B-B14F-4D97-AF65-F5344CB8AC3E}">
        <p14:creationId xmlns:p14="http://schemas.microsoft.com/office/powerpoint/2010/main" val="11709806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181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1170" y="131866"/>
            <a:ext cx="98732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Відділення для лікування відкритими джерелами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Відкритими джерелами називають радіонукліди, при роботі з якими можливе забруднення ними навколишнього середовища - повітря, рук, одягу, інших поверхонь. Відкриті джерела являють собою β- і γ-випромінюючі радіоактивні речовини в порошкоподібному вигляді і в формі істинних розчинів, колоїдних розчинів, суспензій, які вводять в пухлини через ін'єкційні голки. Радіонукліди йоду вводять в організм аліментарним шляхом.</a:t>
            </a:r>
            <a:endParaRPr lang="uk-UA" dirty="0"/>
          </a:p>
          <a:p>
            <a:pPr algn="just"/>
            <a:r>
              <a:rPr lang="ru-RU" b="1" dirty="0"/>
              <a:t>До складу відділення для лікування відкритими джерелами входять: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блок </a:t>
            </a:r>
            <a:r>
              <a:rPr lang="ru-RU" dirty="0" err="1"/>
              <a:t>радіонуклідного</a:t>
            </a:r>
            <a:r>
              <a:rPr lang="ru-RU" dirty="0"/>
              <a:t> забезпечення в складі: сховища радіонуклідів, фасувальною, процедурної, мийної, кімнати тимчасового зберігання радіоактивних відходів, відстійних резервуарів системи каналізації;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радіологічні палати;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санітарно-побутові приміщення.</a:t>
            </a:r>
          </a:p>
          <a:p>
            <a:pPr algn="just"/>
            <a:r>
              <a:rPr lang="ru-RU" dirty="0"/>
              <a:t>Радіаційна небезпека в відділенні для лікування відкритими джерелами характеризується можливістю зовнішнього і внутрішнього опромінення персоналу, можливістю винесення радіонуклідів за межі відділення.</a:t>
            </a:r>
          </a:p>
          <a:p>
            <a:pPr algn="just"/>
            <a:r>
              <a:rPr lang="ru-RU" dirty="0"/>
              <a:t>У зв'язку з цим висуваються спеціальні вимоги до облаштування приміщень блоку </a:t>
            </a:r>
            <a:r>
              <a:rPr lang="ru-RU" dirty="0" err="1"/>
              <a:t>радіонуклідного</a:t>
            </a:r>
            <a:r>
              <a:rPr lang="ru-RU" dirty="0"/>
              <a:t> забезпечення, радіологічних палат, водопостачання, каналізації, санітарно-побутових приміщень, режиму роботи, правил особистої гігієни, спецодягу, до спеціальних систем вентиляції, фільтрації повітря.</a:t>
            </a:r>
            <a:endParaRPr lang="uk-UA" dirty="0"/>
          </a:p>
          <a:p>
            <a:pPr algn="just"/>
            <a:r>
              <a:rPr lang="ru-RU" dirty="0"/>
              <a:t>Характер цих вимог залежить від класу робіт з радіонуклідами.</a:t>
            </a:r>
          </a:p>
        </p:txBody>
      </p:sp>
    </p:spTree>
    <p:extLst>
      <p:ext uri="{BB962C8B-B14F-4D97-AF65-F5344CB8AC3E}">
        <p14:creationId xmlns:p14="http://schemas.microsoft.com/office/powerpoint/2010/main" val="37106092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03767" y="1028343"/>
            <a:ext cx="98847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Згідно ОСПУ-05 всі роботи з відкритими джерелами поділяють на три класи.</a:t>
            </a:r>
            <a:r>
              <a:rPr lang="ru-RU" dirty="0"/>
              <a:t> </a:t>
            </a:r>
            <a:r>
              <a:rPr lang="ru-RU" b="1" dirty="0"/>
              <a:t>Клас роботи залежить від двох умов: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групи радіаційної небезпеки, до якої належить радіонуклід (ОСПУ-05 все радіонукліди, в залежності від можливої ​​радіаційної небезпеки, створюваної ними, ділять на 4 групи: група А радіонукліди з особливо високою радіаційною небезпекою; група Б радіонукліди з високою радіаційною небезпекою; група В радіонукліди з середньої радіаційною небезпекою; група Г радіонукліди з малої радіаційною небезпекою);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активності радіонукліда на робочому місці.</a:t>
            </a:r>
          </a:p>
          <a:p>
            <a:pPr algn="just"/>
            <a:r>
              <a:rPr lang="ru-RU" dirty="0"/>
              <a:t>Протирадіаційний захист суміжних приміщень забезпечується системою заходів з радіаційної асептики, які попереджають можливість винесення радіонуклідів за межі виробничих приміщень.</a:t>
            </a:r>
          </a:p>
        </p:txBody>
      </p:sp>
    </p:spTree>
    <p:extLst>
      <p:ext uri="{BB962C8B-B14F-4D97-AF65-F5344CB8AC3E}">
        <p14:creationId xmlns:p14="http://schemas.microsoft.com/office/powerpoint/2010/main" val="4450459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22745" y="432014"/>
            <a:ext cx="989635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Протирадіаційний захист персоналу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використанням усіх засобів захисту від зовнішнього опромінення;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дотриманням вимог радіаційної асептики, які попереджають можливість внутрішнього опромінення;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 правил особистої гігієни. Радіаційна безпека пацієнтів забезпечується дотриманням вимог радіаційної асептики в межах відділення.</a:t>
            </a:r>
          </a:p>
          <a:p>
            <a:pPr algn="just"/>
            <a:r>
              <a:rPr lang="ru-RU" dirty="0"/>
              <a:t>І на закінчення, слід зазначити, що всі методи захисту від іонізуючої радіації (кількістю, відстанню, часом, екрануванням) можна поділити на законодавчі (нормативні) і організаційно-технічні.</a:t>
            </a:r>
          </a:p>
          <a:p>
            <a:pPr algn="just"/>
            <a:r>
              <a:rPr lang="ru-RU" dirty="0"/>
              <a:t>Захист кількістю законодавчо регламентована НРБУ-97 (ліміти доз, допустимі рівні надходження радіонуклідів в організм інгаляційним, аліментарним шляхом, допустимі рівні концентрації радіонуклідів в повітрі, питній воді, допустимі рівні забруднення радіонуклідами робочих поверхонь, одягу, рук персоналу, регламентована активність радіонуклідів на робочому місці та інші).</a:t>
            </a:r>
            <a:endParaRPr lang="uk-UA" dirty="0"/>
          </a:p>
          <a:p>
            <a:pPr algn="just"/>
            <a:r>
              <a:rPr lang="ru-RU" dirty="0"/>
              <a:t>Захист часом законодавчо забезпечується скороченням робочого часу персоналу (категорії А), збільшенням тривалості відпустки і більш раннім виходом на пенсію.</a:t>
            </a:r>
          </a:p>
          <a:p>
            <a:pPr algn="just"/>
            <a:r>
              <a:rPr lang="ru-RU" dirty="0"/>
              <a:t>Захист відстанню і екрануванням законодавчо забезпечується будівельними нормами; правилами, якими передбачені відповідні норми площі, кубатура відповідних приміщень, їх технічне обладнання.</a:t>
            </a:r>
          </a:p>
        </p:txBody>
      </p:sp>
    </p:spTree>
    <p:extLst>
      <p:ext uri="{BB962C8B-B14F-4D97-AF65-F5344CB8AC3E}">
        <p14:creationId xmlns:p14="http://schemas.microsoft.com/office/powerpoint/2010/main" val="16494560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19" y="-632460"/>
            <a:ext cx="989635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Додаток 2.</a:t>
            </a:r>
          </a:p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Схема санітарного обстеження рентгенологічного відділення лікарні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Назва та адреса лікарні чи поліклініки, розміщення кабінету (корпус, поверх, суміжні приміщення).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Наявність і стан ведення документації (журнал дозиметрії, інструкції тощо).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Планування кабінету (перелік кімнат, їх площі).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Тип рентгенівського апарату, напруга і сила струму в трубці.</a:t>
            </a:r>
          </a:p>
          <a:p>
            <a:pPr algn="just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 err="1"/>
              <a:t>П</a:t>
            </a:r>
            <a:r>
              <a:rPr lang="ru-RU" dirty="0" err="1" smtClean="0"/>
              <a:t>ризначення</a:t>
            </a:r>
            <a:r>
              <a:rPr lang="ru-RU" dirty="0" smtClean="0"/>
              <a:t> </a:t>
            </a:r>
            <a:r>
              <a:rPr lang="ru-RU" dirty="0" err="1" smtClean="0"/>
              <a:t>рентгенаппарату</a:t>
            </a:r>
            <a:r>
              <a:rPr lang="ru-RU" dirty="0" smtClean="0"/>
              <a:t> </a:t>
            </a:r>
            <a:r>
              <a:rPr lang="ru-RU" dirty="0"/>
              <a:t>(Діагностичний, терапевтичний, флюорографічний, </a:t>
            </a:r>
            <a:r>
              <a:rPr lang="ru-RU" dirty="0" err="1" smtClean="0"/>
              <a:t>дефектографічний</a:t>
            </a:r>
            <a:r>
              <a:rPr lang="ru-RU" dirty="0" smtClean="0"/>
              <a:t>). </a:t>
            </a:r>
            <a:r>
              <a:rPr lang="ru-RU" dirty="0"/>
              <a:t>Робочий пучок нерухомий, односпрямований, різноспрямований.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Наявність і тип вентиляції в процедурній, верхній і нижній витяжні канали. Природне і штучне освітлення.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Захист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smtClean="0"/>
              <a:t>рентген-</a:t>
            </a:r>
            <a:r>
              <a:rPr lang="ru-RU" dirty="0" err="1" smtClean="0"/>
              <a:t>випромінювання</a:t>
            </a:r>
            <a:r>
              <a:rPr lang="ru-RU" dirty="0" smtClean="0"/>
              <a:t> </a:t>
            </a:r>
            <a:r>
              <a:rPr lang="ru-RU" dirty="0"/>
              <a:t>робочих місць лікаря рентгенолога, </a:t>
            </a:r>
            <a:r>
              <a:rPr lang="ru-RU" dirty="0" err="1" smtClean="0"/>
              <a:t>рентгентехніка</a:t>
            </a:r>
            <a:r>
              <a:rPr lang="ru-RU" dirty="0" smtClean="0"/>
              <a:t> і </a:t>
            </a:r>
            <a:r>
              <a:rPr lang="ru-RU" dirty="0"/>
              <a:t>суміжних приміщень (захисні ширми, свинцеве скло, стіни, двері, вікна, індивідуальні засоби захисту). Розрахунки ефективності їх захисту.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Наявність і тип Рентгенометри, індивідуальних дозиметрів, їх формуляри, дати перевірки.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Рівень підготовки персоналу (спеціальну освіту, удосконалення).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504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95423" y="451968"/>
            <a:ext cx="98616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Схема гігієнічної оцінки протирадіаційного захисту в радіологічному відділенні лікарні</a:t>
            </a:r>
            <a:endParaRPr lang="uk-UA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b="1" dirty="0" smtClean="0">
                <a:effectLst/>
              </a:rPr>
              <a:t>1. Загальна характеристика радіологічного відділення лікарні.</a:t>
            </a:r>
            <a:endParaRPr lang="ru-RU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Назва лікувального закладу, його відомча підпорядкованість, адреса.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Характеристика та оцінка розміщення будівлі радіологічного відділення на земельній ділянці, тип будівлі, наявність зони недоступності, наявність санітарно-захисної зони, її розміри, озеленення.</a:t>
            </a:r>
            <a:endParaRPr lang="uk-UA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Структура відділення, особливості розміщення та планування його підрозділів, функціональна зв'язок між ними.</a:t>
            </a:r>
            <a:endParaRPr lang="uk-UA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Оцінка радіаційної обстановки на території санітарно-захисної зони і за її межами за результатами визначення потужності поглиненої в повітрі дози γ-випромінювання і радіоактивного забруднення грунту.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954660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69042" y="867488"/>
            <a:ext cx="99079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2. Відділення дистанційної променевої терапії.</a:t>
            </a:r>
            <a:endParaRPr lang="ru-RU" dirty="0"/>
          </a:p>
          <a:p>
            <a:pPr algn="just"/>
            <a:r>
              <a:rPr lang="ru-RU" dirty="0"/>
              <a:t>2.1. Розміщення і планування відділення, основні приміщення, характеристика апаратури, яка використовується для променевої терапії.</a:t>
            </a:r>
            <a:endParaRPr lang="uk-UA" dirty="0"/>
          </a:p>
          <a:p>
            <a:pPr algn="just"/>
            <a:r>
              <a:rPr lang="ru-RU" dirty="0"/>
              <a:t>2.2. Протирадіаційний захист кімнати управління, суміжних приміщень і прилеглої території від γ-випромінювання (наявність захисного кожуха на опромінюючої установці, матеріали і товщина стін в процедурній, наявність захисного лабіринту при вході, захисної двері, їх блокування, наявність попереджувальної світлової сигналізації).</a:t>
            </a:r>
            <a:endParaRPr lang="uk-UA" dirty="0"/>
          </a:p>
          <a:p>
            <a:pPr algn="just"/>
            <a:r>
              <a:rPr lang="ru-RU" dirty="0"/>
              <a:t>2.3. Система спостереження за опроміненням хворих.</a:t>
            </a:r>
          </a:p>
          <a:p>
            <a:pPr algn="just"/>
            <a:r>
              <a:rPr lang="ru-RU" dirty="0"/>
              <a:t>2.4. Характеристика та оцінка засобів захисту хворих від побаченого опромінення.</a:t>
            </a:r>
          </a:p>
          <a:p>
            <a:pPr algn="just"/>
            <a:r>
              <a:rPr lang="ru-RU" dirty="0"/>
              <a:t>2.5. Оцінка ефективності протирадіаційного захисту в кімнаті управління та інших суміжних приміщеннях розрахунковим методом і шляхом вимірювання потужності поглиненої в повітрі дози.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2968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80617" y="532616"/>
            <a:ext cx="987320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3. Відділення для лікування закритими джерелами.</a:t>
            </a:r>
            <a:endParaRPr lang="ru-RU" dirty="0"/>
          </a:p>
          <a:p>
            <a:pPr algn="just"/>
            <a:r>
              <a:rPr lang="ru-RU" dirty="0"/>
              <a:t>3.1. Розміщення і планування відділення.</a:t>
            </a:r>
          </a:p>
          <a:p>
            <a:pPr algn="just"/>
            <a:r>
              <a:rPr lang="ru-RU" dirty="0"/>
              <a:t>3.2. Джерела випромінювання, які використовуються у відділенні, їх активність, методи введення джерел випромінювання хворим (мануально-лінійний і послідовний).</a:t>
            </a:r>
          </a:p>
          <a:p>
            <a:pPr algn="just"/>
            <a:r>
              <a:rPr lang="ru-RU" dirty="0"/>
              <a:t>3.3. </a:t>
            </a:r>
            <a:r>
              <a:rPr lang="ru-RU" dirty="0" smtClean="0"/>
              <a:t>характеристика </a:t>
            </a:r>
            <a:r>
              <a:rPr lang="ru-RU" dirty="0" err="1" smtClean="0"/>
              <a:t>радіаційно</a:t>
            </a:r>
            <a:r>
              <a:rPr lang="ru-RU" dirty="0" smtClean="0"/>
              <a:t> </a:t>
            </a:r>
            <a:r>
              <a:rPr lang="ru-RU" dirty="0"/>
              <a:t>небезпечних приміщень (сховище для джерел випромінювання, радіоманіпуляціонная, </a:t>
            </a:r>
            <a:r>
              <a:rPr lang="ru-RU" dirty="0" err="1" smtClean="0"/>
              <a:t>радіопроцедурна</a:t>
            </a:r>
            <a:r>
              <a:rPr lang="ru-RU" dirty="0" smtClean="0"/>
              <a:t>), </a:t>
            </a:r>
            <a:r>
              <a:rPr lang="ru-RU" dirty="0"/>
              <a:t>Відповідність їх гігієнічним вимогам.</a:t>
            </a:r>
            <a:endParaRPr lang="uk-UA" dirty="0"/>
          </a:p>
          <a:p>
            <a:pPr algn="just"/>
            <a:r>
              <a:rPr lang="ru-RU" dirty="0"/>
              <a:t>3.4. Умови зберігання і транспортування джерел випромінювання.</a:t>
            </a:r>
          </a:p>
          <a:p>
            <a:pPr algn="just"/>
            <a:r>
              <a:rPr lang="ru-RU" dirty="0"/>
              <a:t>3.5. Засоби протирадіаційного захисту персоналу в </a:t>
            </a:r>
            <a:r>
              <a:rPr lang="ru-RU" dirty="0" err="1" smtClean="0"/>
              <a:t>радіоманіпуляційній</a:t>
            </a:r>
            <a:r>
              <a:rPr lang="ru-RU" dirty="0" smtClean="0"/>
              <a:t> ,</a:t>
            </a:r>
            <a:r>
              <a:rPr lang="ru-RU" dirty="0" err="1" smtClean="0"/>
              <a:t>радіопроцедурній</a:t>
            </a:r>
            <a:r>
              <a:rPr lang="ru-RU" dirty="0" smtClean="0"/>
              <a:t>, </a:t>
            </a:r>
            <a:r>
              <a:rPr lang="ru-RU" dirty="0"/>
              <a:t>В сховищах джерел випромінювання.</a:t>
            </a:r>
          </a:p>
          <a:p>
            <a:pPr algn="just"/>
            <a:r>
              <a:rPr lang="ru-RU" dirty="0"/>
              <a:t>3.6. Протирадіаційний захист суміжних приміщень і прилеглої території.</a:t>
            </a:r>
          </a:p>
          <a:p>
            <a:pPr algn="just"/>
            <a:r>
              <a:rPr lang="ru-RU" dirty="0"/>
              <a:t>3.7. Оцінка ефективності протирадіаційного захисту шляхом відповідних розрахунків і вимірювання потужності поглиненої в повітрі дози на робочих місцях, за захисними екранами, в суміжних приміщеннях, на прилеглій території.</a:t>
            </a:r>
          </a:p>
        </p:txBody>
      </p:sp>
    </p:spTree>
    <p:extLst>
      <p:ext uri="{BB962C8B-B14F-4D97-AF65-F5344CB8AC3E}">
        <p14:creationId xmlns:p14="http://schemas.microsoft.com/office/powerpoint/2010/main" val="1330884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1170" y="0"/>
            <a:ext cx="98963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4. Відділення для лікування відкритими джерелами.</a:t>
            </a:r>
            <a:endParaRPr lang="ru-RU" dirty="0"/>
          </a:p>
          <a:p>
            <a:pPr algn="just"/>
            <a:r>
              <a:rPr lang="ru-RU" dirty="0"/>
              <a:t>4.1. Розміщення відділення, характеристика застосування радіонуклідів, клас радіаційної небезпеки, до якого вони належать.</a:t>
            </a:r>
            <a:endParaRPr lang="uk-UA" dirty="0"/>
          </a:p>
          <a:p>
            <a:pPr algn="just"/>
            <a:r>
              <a:rPr lang="ru-RU" dirty="0"/>
              <a:t>4.2. </a:t>
            </a:r>
            <a:r>
              <a:rPr lang="ru-RU" dirty="0" smtClean="0"/>
              <a:t>характеристика </a:t>
            </a:r>
            <a:r>
              <a:rPr lang="ru-RU" dirty="0" err="1" smtClean="0"/>
              <a:t>радіаційно</a:t>
            </a:r>
            <a:r>
              <a:rPr lang="ru-RU" dirty="0" smtClean="0"/>
              <a:t> </a:t>
            </a:r>
            <a:r>
              <a:rPr lang="ru-RU" dirty="0"/>
              <a:t>небезпечних приміщень (сховище радіонуклідів, фасувальна, процедурна, мийна, радіологічні палати), їх відповідність дозволеному класу робіт, санітарний благоустрій (покриття стін, підлоги, витяжні шафи, вентиляція, збір, видалення та знешкодження твердих і рідких радіоактивних відходів).</a:t>
            </a:r>
            <a:endParaRPr lang="uk-UA" dirty="0"/>
          </a:p>
          <a:p>
            <a:pPr algn="just"/>
            <a:r>
              <a:rPr lang="ru-RU" dirty="0"/>
              <a:t>4.3. Наявність коштів протирадіаційного захисту: захисні екрани, бокси, дистанційний інструмент.</a:t>
            </a:r>
          </a:p>
          <a:p>
            <a:pPr algn="just"/>
            <a:r>
              <a:rPr lang="ru-RU" dirty="0"/>
              <a:t>4.4. Наявність індивідуальних засобів протирадіаційного захисту персоналу:</a:t>
            </a:r>
            <a:r>
              <a:rPr lang="ru-RU" dirty="0" err="1"/>
              <a:t>спецкостюми</a:t>
            </a:r>
            <a:r>
              <a:rPr lang="ru-RU" dirty="0"/>
              <a:t>, Халати, фартухи, нарукавники, респіратори та інші.</a:t>
            </a:r>
            <a:endParaRPr lang="uk-UA" dirty="0"/>
          </a:p>
          <a:p>
            <a:pPr algn="just"/>
            <a:r>
              <a:rPr lang="ru-RU" dirty="0"/>
              <a:t>4.5. Санітарно-побутові приміщення для персоналу.</a:t>
            </a:r>
          </a:p>
          <a:p>
            <a:pPr algn="just"/>
            <a:r>
              <a:rPr lang="ru-RU" dirty="0"/>
              <a:t>4.6. Результати вимірювання і оцінка рівнів радіоактивного забруднення виробничих та інших приміщень.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5. Знайомство з документацією радіологічного відділення, її види.</a:t>
            </a:r>
            <a:endParaRPr lang="ru-RU" dirty="0"/>
          </a:p>
          <a:p>
            <a:pPr algn="just"/>
            <a:r>
              <a:rPr lang="ru-RU" dirty="0"/>
              <a:t>Аналіз і оцінка матеріалів радіаційного і медичного контролю за попередній і поточний рік.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6. Висновки.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55952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</TotalTime>
  <Words>5471</Words>
  <Application>Microsoft Office PowerPoint</Application>
  <PresentationFormat>Широкоэкранный</PresentationFormat>
  <Paragraphs>414</Paragraphs>
  <Slides>64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70" baseType="lpstr">
      <vt:lpstr>Arial</vt:lpstr>
      <vt:lpstr>Calibri</vt:lpstr>
      <vt:lpstr>Calibri Light</vt:lpstr>
      <vt:lpstr>Symbol, serif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вимоги до радіаційного захисту у медицині</vt:lpstr>
      <vt:lpstr>Презентация PowerPoint</vt:lpstr>
      <vt:lpstr>Презентация PowerPoint</vt:lpstr>
      <vt:lpstr>2. Адміністрація медичного закладу забезпечує:</vt:lpstr>
      <vt:lpstr>Презентация PowerPoint</vt:lpstr>
      <vt:lpstr>3. Лікарі відповідної спеціалізації (лікар-рентгенолог, лікар радіонуклідної діагностики, променевий терапевт тощо) до проведення процедури медичного опромінення забезпечують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Загальні вимоги радіаційної безпеки в діагностичній та інтервенційній радіології</vt:lpstr>
      <vt:lpstr> Медичний заклад при використанні рентгенівських апаратів забезпечує: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Загальні вимоги радіаційної безпеки у променевій терапії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Вимоги до радіаційного захисту медичного персоналу</vt:lpstr>
      <vt:lpstr>Презентация PowerPoint</vt:lpstr>
      <vt:lpstr>Презентация PowerPoint</vt:lpstr>
      <vt:lpstr>Вимоги до радіаційного захисту добровольців та пацієнтів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23</cp:revision>
  <dcterms:created xsi:type="dcterms:W3CDTF">2017-08-08T16:36:32Z</dcterms:created>
  <dcterms:modified xsi:type="dcterms:W3CDTF">2020-09-28T07:19:14Z</dcterms:modified>
</cp:coreProperties>
</file>