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74" d="100"/>
          <a:sy n="74" d="100"/>
        </p:scale>
        <p:origin x="5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F924-15D9-43F9-B6A7-207FA37EB503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C7606-F646-479B-BBA4-542A3E45E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4381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F924-15D9-43F9-B6A7-207FA37EB503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C7606-F646-479B-BBA4-542A3E45E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0104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F924-15D9-43F9-B6A7-207FA37EB503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C7606-F646-479B-BBA4-542A3E45E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092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F924-15D9-43F9-B6A7-207FA37EB503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C7606-F646-479B-BBA4-542A3E45E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545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F924-15D9-43F9-B6A7-207FA37EB503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C7606-F646-479B-BBA4-542A3E45E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4138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F924-15D9-43F9-B6A7-207FA37EB503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C7606-F646-479B-BBA4-542A3E45E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69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F924-15D9-43F9-B6A7-207FA37EB503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C7606-F646-479B-BBA4-542A3E45E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755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F924-15D9-43F9-B6A7-207FA37EB503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C7606-F646-479B-BBA4-542A3E45E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631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F924-15D9-43F9-B6A7-207FA37EB503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C7606-F646-479B-BBA4-542A3E45E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1863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F924-15D9-43F9-B6A7-207FA37EB503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C7606-F646-479B-BBA4-542A3E45E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3781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F924-15D9-43F9-B6A7-207FA37EB503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C7606-F646-479B-BBA4-542A3E45E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3128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F924-15D9-43F9-B6A7-207FA37EB503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C7606-F646-479B-BBA4-542A3E45EC0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732703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F924-15D9-43F9-B6A7-207FA37EB503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C7606-F646-479B-BBA4-542A3E45E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97571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F924-15D9-43F9-B6A7-207FA37EB503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C7606-F646-479B-BBA4-542A3E45E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4991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F924-15D9-43F9-B6A7-207FA37EB503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C7606-F646-479B-BBA4-542A3E45E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7667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F924-15D9-43F9-B6A7-207FA37EB503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C7606-F646-479B-BBA4-542A3E45E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397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F924-15D9-43F9-B6A7-207FA37EB503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C7606-F646-479B-BBA4-542A3E45E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5644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7C1F924-15D9-43F9-B6A7-207FA37EB503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3C7606-F646-479B-BBA4-542A3E45E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51701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3639" y="742721"/>
            <a:ext cx="9671210" cy="2502756"/>
          </a:xfrm>
        </p:spPr>
        <p:txBody>
          <a:bodyPr/>
          <a:lstStyle/>
          <a:p>
            <a:r>
              <a:rPr lang="ru-RU" sz="2800" b="1" dirty="0"/>
              <a:t>Тема № 2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b="1" dirty="0">
                <a:cs typeface="Miriam" panose="020B0502050101010101" pitchFamily="34" charset="-79"/>
              </a:rPr>
              <a:t>МЕТОДИ ВИЗНАЧЕННЯ </a:t>
            </a:r>
            <a:r>
              <a:rPr lang="ru-RU" sz="2800" b="1" dirty="0" err="1">
                <a:cs typeface="Miriam" panose="020B0502050101010101" pitchFamily="34" charset="-79"/>
              </a:rPr>
              <a:t>І</a:t>
            </a:r>
            <a:r>
              <a:rPr lang="ru-RU" sz="2800" b="1" dirty="0" err="1" smtClean="0">
                <a:cs typeface="Miriam" panose="020B0502050101010101" pitchFamily="34" charset="-79"/>
              </a:rPr>
              <a:t>НТЕНСИВНОСТі</a:t>
            </a:r>
            <a:r>
              <a:rPr lang="ru-RU" sz="2800" b="1" dirty="0" smtClean="0">
                <a:cs typeface="Miriam" panose="020B0502050101010101" pitchFamily="34" charset="-79"/>
              </a:rPr>
              <a:t> </a:t>
            </a:r>
            <a:r>
              <a:rPr lang="ru-RU" sz="2800" b="1" dirty="0">
                <a:cs typeface="Miriam" panose="020B0502050101010101" pitchFamily="34" charset="-79"/>
              </a:rPr>
              <a:t>І </a:t>
            </a:r>
            <a:r>
              <a:rPr lang="ru-RU" sz="2800" b="1" dirty="0" smtClean="0">
                <a:cs typeface="Miriam" panose="020B0502050101010101" pitchFamily="34" charset="-79"/>
              </a:rPr>
              <a:t>ПРОФІЛАКТИЧНОЇ ДОЗИ УЛЬТРАФІОЛЕТОВОЇ РАДІАЦІЇ. </a:t>
            </a:r>
            <a:r>
              <a:rPr lang="uk-UA" sz="2800" dirty="0">
                <a:cs typeface="Miriam" panose="020B0502050101010101" pitchFamily="34" charset="-79"/>
              </a:rPr>
              <a:t/>
            </a:r>
            <a:br>
              <a:rPr lang="uk-UA" sz="2800" dirty="0">
                <a:cs typeface="Miriam" panose="020B0502050101010101" pitchFamily="34" charset="-79"/>
              </a:rPr>
            </a:br>
            <a:endParaRPr lang="ru-RU" sz="2800" dirty="0">
              <a:cs typeface="Miriam" panose="020B0502050101010101" pitchFamily="34" charset="-79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897" y="2647064"/>
            <a:ext cx="3966693" cy="3966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514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4955" y="2042711"/>
            <a:ext cx="8825658" cy="3329581"/>
          </a:xfrm>
        </p:spPr>
        <p:txBody>
          <a:bodyPr/>
          <a:lstStyle/>
          <a:p>
            <a:r>
              <a:rPr lang="ru-RU" sz="2400" b="1" dirty="0"/>
              <a:t>1. Навчальна мета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1.1. Ознайомитися з фізичними характеристиками і біологічними властивостями ультрафіолетової радіації (УФР).</a:t>
            </a:r>
            <a:r>
              <a:rPr lang="uk-UA" sz="2400" dirty="0"/>
              <a:t/>
            </a:r>
            <a:br>
              <a:rPr lang="uk-UA" sz="2400" dirty="0"/>
            </a:br>
            <a:r>
              <a:rPr lang="ru-RU" sz="2400" dirty="0"/>
              <a:t>1.2. Оволодіти методами вимірювання інтенсивності УФР.</a:t>
            </a:r>
            <a:r>
              <a:rPr lang="uk-UA" sz="2400" dirty="0"/>
              <a:t/>
            </a:r>
            <a:br>
              <a:rPr lang="uk-UA" sz="2400" dirty="0"/>
            </a:br>
            <a:r>
              <a:rPr lang="ru-RU" sz="2400" dirty="0"/>
              <a:t>1.3. Освоїти одиниці вимірювання інтенсивності УФР і розрахунки ультрафіолетового опромінювання (УФО) при різних методах вимірювання.</a:t>
            </a:r>
            <a:r>
              <a:rPr lang="uk-UA" sz="2400" dirty="0"/>
              <a:t/>
            </a:r>
            <a:br>
              <a:rPr lang="uk-UA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16571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5466" y="3528419"/>
            <a:ext cx="8825658" cy="3329581"/>
          </a:xfrm>
        </p:spPr>
        <p:txBody>
          <a:bodyPr/>
          <a:lstStyle/>
          <a:p>
            <a:r>
              <a:rPr lang="ru-RU" sz="2400" b="1" dirty="0"/>
              <a:t>2. Вихідні знання та вміння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2.1. Знати:</a:t>
            </a:r>
            <a:br>
              <a:rPr lang="ru-RU" sz="2400" dirty="0"/>
            </a:br>
            <a:r>
              <a:rPr lang="ru-RU" sz="2400" dirty="0"/>
              <a:t>2.1.1. Природу, </a:t>
            </a:r>
            <a:r>
              <a:rPr lang="ru-RU" sz="2400" dirty="0" err="1"/>
              <a:t>фізичні</a:t>
            </a:r>
            <a:r>
              <a:rPr lang="ru-RU" sz="2400" dirty="0"/>
              <a:t> характеристики, </a:t>
            </a:r>
            <a:r>
              <a:rPr lang="ru-RU" sz="2400" dirty="0" err="1"/>
              <a:t>спектральний</a:t>
            </a:r>
            <a:r>
              <a:rPr lang="ru-RU" sz="2400" dirty="0"/>
              <a:t> склад </a:t>
            </a:r>
            <a:r>
              <a:rPr lang="ru-RU" sz="2400" dirty="0" err="1"/>
              <a:t>сонячної</a:t>
            </a:r>
            <a:r>
              <a:rPr lang="ru-RU" sz="2400" dirty="0"/>
              <a:t> </a:t>
            </a:r>
            <a:r>
              <a:rPr lang="ru-RU" sz="2400" dirty="0" err="1"/>
              <a:t>ра-діації</a:t>
            </a:r>
            <a:r>
              <a:rPr lang="ru-RU" sz="2400" dirty="0"/>
              <a:t>.</a:t>
            </a:r>
            <a:br>
              <a:rPr lang="ru-RU" sz="2400" dirty="0"/>
            </a:br>
            <a:r>
              <a:rPr lang="ru-RU" sz="2400" dirty="0"/>
              <a:t>2.1.2. </a:t>
            </a:r>
            <a:r>
              <a:rPr lang="ru-RU" sz="2400" dirty="0" err="1"/>
              <a:t>Фізичні</a:t>
            </a:r>
            <a:r>
              <a:rPr lang="ru-RU" sz="2400" dirty="0"/>
              <a:t> характеристики, </a:t>
            </a:r>
            <a:r>
              <a:rPr lang="ru-RU" sz="2400" dirty="0" err="1"/>
              <a:t>спектральний</a:t>
            </a:r>
            <a:r>
              <a:rPr lang="ru-RU" sz="2400" dirty="0"/>
              <a:t> склад, </a:t>
            </a:r>
            <a:r>
              <a:rPr lang="ru-RU" sz="2400" dirty="0" err="1"/>
              <a:t>біологічну</a:t>
            </a:r>
            <a:r>
              <a:rPr lang="ru-RU" sz="2400" dirty="0"/>
              <a:t> </a:t>
            </a:r>
            <a:r>
              <a:rPr lang="ru-RU" sz="2400" dirty="0" err="1"/>
              <a:t>дію</a:t>
            </a:r>
            <a:r>
              <a:rPr lang="ru-RU" sz="2400" dirty="0"/>
              <a:t> УФР.</a:t>
            </a:r>
            <a:br>
              <a:rPr lang="ru-RU" sz="2400" dirty="0"/>
            </a:br>
            <a:r>
              <a:rPr lang="ru-RU" sz="2400" dirty="0"/>
              <a:t>2.1.3. </a:t>
            </a:r>
            <a:r>
              <a:rPr lang="ru-RU" sz="2400" dirty="0" err="1"/>
              <a:t>Дозиметричні</a:t>
            </a:r>
            <a:r>
              <a:rPr lang="ru-RU" sz="2400" dirty="0"/>
              <a:t> </a:t>
            </a:r>
            <a:r>
              <a:rPr lang="ru-RU" sz="2400" dirty="0" err="1"/>
              <a:t>одиниці</a:t>
            </a:r>
            <a:r>
              <a:rPr lang="ru-RU" sz="2400" dirty="0"/>
              <a:t> і </a:t>
            </a:r>
            <a:r>
              <a:rPr lang="ru-RU" sz="2400" dirty="0" err="1"/>
              <a:t>методи</a:t>
            </a:r>
            <a:r>
              <a:rPr lang="ru-RU" sz="2400" dirty="0"/>
              <a:t> </a:t>
            </a:r>
            <a:r>
              <a:rPr lang="ru-RU" sz="2400" dirty="0" err="1"/>
              <a:t>вимірювання</a:t>
            </a:r>
            <a:r>
              <a:rPr lang="ru-RU" sz="2400" dirty="0"/>
              <a:t> УФР.</a:t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2.2. </a:t>
            </a:r>
            <a:r>
              <a:rPr lang="ru-RU" sz="2400" dirty="0" err="1"/>
              <a:t>Вміти</a:t>
            </a:r>
            <a:r>
              <a:rPr lang="ru-RU" sz="2400" dirty="0"/>
              <a:t>:</a:t>
            </a:r>
            <a:br>
              <a:rPr lang="ru-RU" sz="2400" dirty="0"/>
            </a:br>
            <a:r>
              <a:rPr lang="ru-RU" sz="2400" dirty="0"/>
              <a:t>2.2.1.Працювати з </a:t>
            </a:r>
            <a:r>
              <a:rPr lang="ru-RU" sz="2400" dirty="0" err="1"/>
              <a:t>ультрафіолетметром</a:t>
            </a:r>
            <a:r>
              <a:rPr lang="ru-RU" sz="2400" dirty="0"/>
              <a:t> (</a:t>
            </a:r>
            <a:r>
              <a:rPr lang="ru-RU" sz="2400" dirty="0" err="1"/>
              <a:t>уфіметром</a:t>
            </a:r>
            <a:r>
              <a:rPr lang="ru-RU" sz="2400" dirty="0"/>
              <a:t>) </a:t>
            </a:r>
            <a:r>
              <a:rPr lang="ru-RU" sz="2400" dirty="0" err="1"/>
              <a:t>згідно</a:t>
            </a:r>
            <a:r>
              <a:rPr lang="ru-RU" sz="2400" dirty="0"/>
              <a:t> </a:t>
            </a:r>
            <a:r>
              <a:rPr lang="ru-RU" sz="2400" dirty="0" err="1"/>
              <a:t>інструкції</a:t>
            </a:r>
            <a:r>
              <a:rPr lang="ru-RU" sz="2400" dirty="0"/>
              <a:t> до </a:t>
            </a:r>
            <a:r>
              <a:rPr lang="ru-RU" sz="2400" dirty="0" err="1"/>
              <a:t>нього</a:t>
            </a:r>
            <a:r>
              <a:rPr lang="ru-RU" sz="2400" dirty="0"/>
              <a:t>.</a:t>
            </a:r>
            <a:br>
              <a:rPr lang="ru-RU" sz="2400" dirty="0"/>
            </a:br>
            <a:r>
              <a:rPr lang="ru-RU" sz="2400" dirty="0"/>
              <a:t>2.2.2. </a:t>
            </a:r>
            <a:r>
              <a:rPr lang="ru-RU" sz="2400" dirty="0" err="1"/>
              <a:t>Визначати</a:t>
            </a:r>
            <a:r>
              <a:rPr lang="ru-RU" sz="2400" dirty="0"/>
              <a:t> </a:t>
            </a:r>
            <a:r>
              <a:rPr lang="ru-RU" sz="2400" dirty="0" err="1"/>
              <a:t>титри</a:t>
            </a:r>
            <a:r>
              <a:rPr lang="ru-RU" sz="2400" dirty="0"/>
              <a:t> </a:t>
            </a:r>
            <a:r>
              <a:rPr lang="ru-RU" sz="2400" dirty="0" err="1"/>
              <a:t>реактивів</a:t>
            </a:r>
            <a:r>
              <a:rPr lang="ru-RU" sz="2400" dirty="0"/>
              <a:t> та </a:t>
            </a:r>
            <a:r>
              <a:rPr lang="ru-RU" sz="2400" dirty="0" err="1"/>
              <a:t>концентрацію</a:t>
            </a:r>
            <a:r>
              <a:rPr lang="ru-RU" sz="2400" dirty="0"/>
              <a:t> </a:t>
            </a:r>
            <a:r>
              <a:rPr lang="ru-RU" sz="2400" dirty="0" err="1"/>
              <a:t>речовин</a:t>
            </a:r>
            <a:r>
              <a:rPr lang="ru-RU" sz="2400" dirty="0"/>
              <a:t> методом </a:t>
            </a:r>
            <a:r>
              <a:rPr lang="ru-RU" sz="2400" dirty="0" err="1"/>
              <a:t>обємної</a:t>
            </a:r>
            <a:r>
              <a:rPr lang="ru-RU" sz="2400" dirty="0"/>
              <a:t> </a:t>
            </a:r>
            <a:r>
              <a:rPr lang="ru-RU" sz="2400" dirty="0" err="1"/>
              <a:t>титрометрії</a:t>
            </a:r>
            <a:r>
              <a:rPr lang="ru-RU" sz="2400" dirty="0"/>
              <a:t>.</a:t>
            </a:r>
            <a:br>
              <a:rPr lang="ru-RU" sz="2400" dirty="0"/>
            </a:br>
            <a:r>
              <a:rPr lang="ru-RU" sz="2400" dirty="0"/>
              <a:t>2.2.3. </a:t>
            </a:r>
            <a:r>
              <a:rPr lang="ru-RU" sz="2400" dirty="0" err="1"/>
              <a:t>Використовувати</a:t>
            </a:r>
            <a:r>
              <a:rPr lang="ru-RU" sz="2400" dirty="0"/>
              <a:t> </a:t>
            </a:r>
            <a:r>
              <a:rPr lang="ru-RU" sz="2400" dirty="0" err="1"/>
              <a:t>математичні</a:t>
            </a:r>
            <a:r>
              <a:rPr lang="ru-RU" sz="2400" dirty="0"/>
              <a:t> </a:t>
            </a:r>
            <a:r>
              <a:rPr lang="ru-RU" sz="2400" dirty="0" err="1"/>
              <a:t>методи</a:t>
            </a:r>
            <a:r>
              <a:rPr lang="ru-RU" sz="2400" dirty="0"/>
              <a:t> </a:t>
            </a:r>
            <a:r>
              <a:rPr lang="ru-RU" sz="2400" dirty="0" err="1"/>
              <a:t>розрахунку</a:t>
            </a:r>
            <a:r>
              <a:rPr lang="ru-RU" sz="2400" dirty="0"/>
              <a:t> </a:t>
            </a:r>
            <a:r>
              <a:rPr lang="ru-RU" sz="2400" dirty="0" err="1"/>
              <a:t>інтенсивності</a:t>
            </a:r>
            <a:r>
              <a:rPr lang="ru-RU" sz="2400" dirty="0"/>
              <a:t> та доз УФР.</a:t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06345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061" y="3210498"/>
            <a:ext cx="8825658" cy="3329581"/>
          </a:xfrm>
        </p:spPr>
        <p:txBody>
          <a:bodyPr/>
          <a:lstStyle/>
          <a:p>
            <a:r>
              <a:rPr lang="ru-RU" sz="2400" b="1" dirty="0"/>
              <a:t>3. Питання для самостійної </a:t>
            </a:r>
            <a:r>
              <a:rPr lang="ru-RU" sz="2400" b="1" dirty="0" smtClean="0"/>
              <a:t>підготовки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000" dirty="0"/>
              <a:t>3.1. Природа сонячної радіації, основні складові елементи корпускулярної і електромагнітної частини сонячної радіації.</a:t>
            </a:r>
            <a:br>
              <a:rPr lang="ru-RU" sz="2000" dirty="0"/>
            </a:br>
            <a:r>
              <a:rPr lang="ru-RU" sz="2000" dirty="0"/>
              <a:t>3.2. Спектральний склад ультрафіолетової частини сонячної радіації на кордоні з атмосферою і на поверхні Землі (області А, В, С). Озоновий шар атмосфери і його гігієнічне значення.</a:t>
            </a:r>
            <a:r>
              <a:rPr lang="uk-UA" sz="2000" dirty="0"/>
              <a:t/>
            </a:r>
            <a:br>
              <a:rPr lang="uk-UA" sz="2000" dirty="0"/>
            </a:br>
            <a:r>
              <a:rPr lang="ru-RU" sz="2000" dirty="0"/>
              <a:t>3.3 Штучні джерела УФР, їх фізичні та гігієнічні характеристики.</a:t>
            </a:r>
            <a:r>
              <a:rPr lang="uk-UA" sz="2000" dirty="0"/>
              <a:t/>
            </a:r>
            <a:br>
              <a:rPr lang="uk-UA" sz="2000" dirty="0"/>
            </a:br>
            <a:r>
              <a:rPr lang="ru-RU" sz="2000" dirty="0"/>
              <a:t>3.4. Основні види біологічного (біогенного і абіогенного) дії УФР і її особливості для кожної області спектрального складу УФР.</a:t>
            </a:r>
            <a:br>
              <a:rPr lang="ru-RU" sz="2000" dirty="0"/>
            </a:br>
            <a:r>
              <a:rPr lang="ru-RU" sz="2000" dirty="0"/>
              <a:t>3.5. Методи вимірювання (фізичні, фотохімічні, біологічні) і розрахунку інтенсивності УФР.</a:t>
            </a:r>
            <a:r>
              <a:rPr lang="uk-UA" sz="2000" dirty="0"/>
              <a:t/>
            </a:r>
            <a:br>
              <a:rPr lang="uk-UA" sz="2000" dirty="0"/>
            </a:br>
            <a:r>
              <a:rPr lang="ru-RU" sz="2000" dirty="0"/>
              <a:t>3.6. Одиниці виміру інтенсивності УФР.</a:t>
            </a:r>
            <a:br>
              <a:rPr lang="ru-RU" sz="2000" dirty="0"/>
            </a:br>
            <a:r>
              <a:rPr lang="ru-RU" sz="2000" dirty="0"/>
              <a:t>3.7. </a:t>
            </a:r>
            <a:r>
              <a:rPr lang="ru-RU" sz="2000" dirty="0" err="1" smtClean="0"/>
              <a:t>поняття</a:t>
            </a:r>
            <a:r>
              <a:rPr lang="ru-RU" sz="2000" dirty="0" smtClean="0"/>
              <a:t> </a:t>
            </a:r>
            <a:r>
              <a:rPr lang="ru-RU" sz="2000" dirty="0" err="1" smtClean="0"/>
              <a:t>ерітемної</a:t>
            </a:r>
            <a:r>
              <a:rPr lang="ru-RU" sz="2000" dirty="0" smtClean="0"/>
              <a:t>, </a:t>
            </a:r>
            <a:r>
              <a:rPr lang="ru-RU" sz="2000" dirty="0"/>
              <a:t>Фізіологічної та профілактичної дози УФР.</a:t>
            </a:r>
            <a:r>
              <a:rPr lang="uk-UA" sz="2400" dirty="0"/>
              <a:t/>
            </a:r>
            <a:br>
              <a:rPr lang="uk-UA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45872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45634" y="3662191"/>
            <a:ext cx="8825658" cy="3329581"/>
          </a:xfrm>
        </p:spPr>
        <p:txBody>
          <a:bodyPr/>
          <a:lstStyle/>
          <a:p>
            <a:r>
              <a:rPr lang="ru-RU" sz="2400" b="1" dirty="0"/>
              <a:t>4. Завдання для самопідготовки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4.1. </a:t>
            </a:r>
            <a:r>
              <a:rPr lang="ru-RU" sz="2400" dirty="0" err="1"/>
              <a:t>Ледь</a:t>
            </a:r>
            <a:r>
              <a:rPr lang="ru-RU" sz="2400" dirty="0"/>
              <a:t> </a:t>
            </a:r>
            <a:r>
              <a:rPr lang="ru-RU" sz="2400" dirty="0" err="1"/>
              <a:t>помітне</a:t>
            </a:r>
            <a:r>
              <a:rPr lang="ru-RU" sz="2400" dirty="0"/>
              <a:t> </a:t>
            </a:r>
            <a:r>
              <a:rPr lang="ru-RU" sz="2400" dirty="0" err="1"/>
              <a:t>почервоніння</a:t>
            </a:r>
            <a:r>
              <a:rPr lang="ru-RU" sz="2400" dirty="0"/>
              <a:t> (</a:t>
            </a:r>
            <a:r>
              <a:rPr lang="ru-RU" sz="2400" dirty="0" err="1"/>
              <a:t>еритема</a:t>
            </a:r>
            <a:r>
              <a:rPr lang="ru-RU" sz="2400" dirty="0"/>
              <a:t>) на </a:t>
            </a:r>
            <a:r>
              <a:rPr lang="ru-RU" sz="2400" dirty="0" err="1"/>
              <a:t>шкірі</a:t>
            </a:r>
            <a:r>
              <a:rPr lang="ru-RU" sz="2400" dirty="0"/>
              <a:t> </a:t>
            </a:r>
            <a:r>
              <a:rPr lang="ru-RU" sz="2400" dirty="0" err="1"/>
              <a:t>передпліччя</a:t>
            </a:r>
            <a:r>
              <a:rPr lang="ru-RU" sz="2400" dirty="0"/>
              <a:t> через 20 годин </a:t>
            </a:r>
            <a:r>
              <a:rPr lang="ru-RU" sz="2400" dirty="0" err="1"/>
              <a:t>після</a:t>
            </a:r>
            <a:r>
              <a:rPr lang="ru-RU" sz="2400" dirty="0"/>
              <a:t> локального </a:t>
            </a:r>
            <a:r>
              <a:rPr lang="ru-RU" sz="2400" dirty="0" err="1"/>
              <a:t>опромінення</a:t>
            </a:r>
            <a:r>
              <a:rPr lang="ru-RU" sz="2400" dirty="0"/>
              <a:t> лампою ЛЕ-30 </a:t>
            </a:r>
            <a:r>
              <a:rPr lang="ru-RU" sz="2400" dirty="0" err="1"/>
              <a:t>розвинулось</a:t>
            </a:r>
            <a:r>
              <a:rPr lang="ru-RU" sz="2400" dirty="0"/>
              <a:t> </a:t>
            </a:r>
            <a:r>
              <a:rPr lang="ru-RU" sz="2400" dirty="0" err="1"/>
              <a:t>під</a:t>
            </a:r>
            <a:r>
              <a:rPr lang="ru-RU" sz="2400" dirty="0"/>
              <a:t> другим </a:t>
            </a:r>
            <a:r>
              <a:rPr lang="ru-RU" sz="2400" dirty="0" err="1"/>
              <a:t>ві-концем</a:t>
            </a:r>
            <a:r>
              <a:rPr lang="ru-RU" sz="2400" dirty="0"/>
              <a:t> </a:t>
            </a:r>
            <a:r>
              <a:rPr lang="ru-RU" sz="2400" dirty="0" err="1"/>
              <a:t>біодозиметра</a:t>
            </a:r>
            <a:r>
              <a:rPr lang="ru-RU" sz="2400" dirty="0"/>
              <a:t> </a:t>
            </a:r>
            <a:r>
              <a:rPr lang="ru-RU" sz="2400" dirty="0" err="1"/>
              <a:t>Горбачова</a:t>
            </a:r>
            <a:r>
              <a:rPr lang="ru-RU" sz="2400" dirty="0"/>
              <a:t>, через яке </a:t>
            </a:r>
            <a:r>
              <a:rPr lang="ru-RU" sz="2400" dirty="0" err="1"/>
              <a:t>опромінення</a:t>
            </a:r>
            <a:r>
              <a:rPr lang="ru-RU" sz="2400" dirty="0"/>
              <a:t> </a:t>
            </a:r>
            <a:r>
              <a:rPr lang="ru-RU" sz="2400" dirty="0" err="1"/>
              <a:t>здійснювали</a:t>
            </a:r>
            <a:r>
              <a:rPr lang="ru-RU" sz="2400" dirty="0"/>
              <a:t> </a:t>
            </a:r>
            <a:r>
              <a:rPr lang="ru-RU" sz="2400" dirty="0" err="1"/>
              <a:t>протягом</a:t>
            </a:r>
            <a:r>
              <a:rPr lang="ru-RU" sz="2400" dirty="0"/>
              <a:t> 5 </a:t>
            </a:r>
            <a:r>
              <a:rPr lang="ru-RU" sz="2400" dirty="0" err="1"/>
              <a:t>хвилин</a:t>
            </a:r>
            <a:r>
              <a:rPr lang="ru-RU" sz="2400" dirty="0"/>
              <a:t>. </a:t>
            </a:r>
            <a:r>
              <a:rPr lang="ru-RU" sz="2400" dirty="0" err="1"/>
              <a:t>Розрахуйте</a:t>
            </a:r>
            <a:r>
              <a:rPr lang="ru-RU" sz="2400" dirty="0"/>
              <a:t> </a:t>
            </a:r>
            <a:r>
              <a:rPr lang="ru-RU" sz="2400" dirty="0" err="1"/>
              <a:t>інтенсивність</a:t>
            </a:r>
            <a:r>
              <a:rPr lang="ru-RU" sz="2400" dirty="0"/>
              <a:t> УФР в </a:t>
            </a:r>
            <a:r>
              <a:rPr lang="ru-RU" sz="2400" dirty="0" err="1"/>
              <a:t>біологічних</a:t>
            </a:r>
            <a:r>
              <a:rPr lang="ru-RU" sz="2400" dirty="0"/>
              <a:t>, </a:t>
            </a:r>
            <a:r>
              <a:rPr lang="ru-RU" sz="2400" dirty="0" err="1"/>
              <a:t>фотохімічних</a:t>
            </a:r>
            <a:r>
              <a:rPr lang="ru-RU" sz="2400" dirty="0"/>
              <a:t>, </a:t>
            </a:r>
            <a:r>
              <a:rPr lang="ru-RU" sz="2400" dirty="0" err="1"/>
              <a:t>фізичних</a:t>
            </a:r>
            <a:r>
              <a:rPr lang="ru-RU" sz="2400" dirty="0"/>
              <a:t> </a:t>
            </a:r>
            <a:r>
              <a:rPr lang="ru-RU" sz="2400" dirty="0" err="1"/>
              <a:t>одиницях</a:t>
            </a:r>
            <a:r>
              <a:rPr lang="ru-RU" sz="2400" dirty="0"/>
              <a:t>. </a:t>
            </a:r>
            <a:r>
              <a:rPr lang="ru-RU" sz="2400" dirty="0" err="1"/>
              <a:t>Чому</a:t>
            </a:r>
            <a:r>
              <a:rPr lang="ru-RU" sz="2400" dirty="0"/>
              <a:t> буде </a:t>
            </a:r>
            <a:r>
              <a:rPr lang="ru-RU" sz="2400" dirty="0" err="1"/>
              <a:t>дорівнювати</a:t>
            </a:r>
            <a:r>
              <a:rPr lang="ru-RU" sz="2400" dirty="0"/>
              <a:t> </a:t>
            </a:r>
            <a:r>
              <a:rPr lang="ru-RU" sz="2400" dirty="0" err="1"/>
              <a:t>фізіологічна</a:t>
            </a:r>
            <a:r>
              <a:rPr lang="ru-RU" sz="2400" dirty="0"/>
              <a:t> та </a:t>
            </a:r>
            <a:r>
              <a:rPr lang="ru-RU" sz="2400" dirty="0" err="1"/>
              <a:t>профілактична</a:t>
            </a:r>
            <a:r>
              <a:rPr lang="ru-RU" sz="2400" dirty="0"/>
              <a:t> доза в </a:t>
            </a:r>
            <a:r>
              <a:rPr lang="ru-RU" sz="2400" dirty="0" err="1"/>
              <a:t>цих</a:t>
            </a:r>
            <a:r>
              <a:rPr lang="ru-RU" sz="2400" dirty="0"/>
              <a:t> же </a:t>
            </a:r>
            <a:r>
              <a:rPr lang="ru-RU" sz="2400" dirty="0" err="1"/>
              <a:t>одиницях</a:t>
            </a:r>
            <a:r>
              <a:rPr lang="ru-RU" sz="2400" dirty="0"/>
              <a:t>?</a:t>
            </a:r>
            <a:br>
              <a:rPr lang="ru-RU" sz="2400" dirty="0"/>
            </a:br>
            <a:r>
              <a:rPr lang="ru-RU" sz="2400" dirty="0"/>
              <a:t>4.2. </a:t>
            </a:r>
            <a:r>
              <a:rPr lang="ru-RU" sz="2400" dirty="0" err="1"/>
              <a:t>Одержання</a:t>
            </a:r>
            <a:r>
              <a:rPr lang="ru-RU" sz="2400" dirty="0"/>
              <a:t> </a:t>
            </a:r>
            <a:r>
              <a:rPr lang="ru-RU" sz="2400" dirty="0" err="1"/>
              <a:t>еритемної</a:t>
            </a:r>
            <a:r>
              <a:rPr lang="ru-RU" sz="2400" dirty="0"/>
              <a:t> </a:t>
            </a:r>
            <a:r>
              <a:rPr lang="ru-RU" sz="2400" dirty="0" err="1"/>
              <a:t>дози</a:t>
            </a:r>
            <a:r>
              <a:rPr lang="ru-RU" sz="2400" dirty="0"/>
              <a:t> УФО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лампи</a:t>
            </a:r>
            <a:r>
              <a:rPr lang="ru-RU" sz="2400" dirty="0"/>
              <a:t> ЛЕ-30 </a:t>
            </a:r>
            <a:r>
              <a:rPr lang="ru-RU" sz="2400" dirty="0" err="1"/>
              <a:t>забезпечується</a:t>
            </a:r>
            <a:r>
              <a:rPr lang="ru-RU" sz="2400" dirty="0"/>
              <a:t> </a:t>
            </a:r>
            <a:r>
              <a:rPr lang="ru-RU" sz="2400" dirty="0" err="1" smtClean="0"/>
              <a:t>протягом</a:t>
            </a:r>
            <a:r>
              <a:rPr lang="ru-RU" sz="2400" dirty="0" smtClean="0"/>
              <a:t> </a:t>
            </a:r>
            <a:r>
              <a:rPr lang="ru-RU" sz="2400" dirty="0"/>
              <a:t>4 </a:t>
            </a:r>
            <a:r>
              <a:rPr lang="ru-RU" sz="2400" dirty="0" err="1"/>
              <a:t>хвилин</a:t>
            </a:r>
            <a:r>
              <a:rPr lang="ru-RU" sz="2400" dirty="0"/>
              <a:t> на </a:t>
            </a:r>
            <a:r>
              <a:rPr lang="ru-RU" sz="2400" dirty="0" err="1"/>
              <a:t>відстані</a:t>
            </a:r>
            <a:r>
              <a:rPr lang="ru-RU" sz="2400" dirty="0"/>
              <a:t> 2 м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джерела</a:t>
            </a:r>
            <a:r>
              <a:rPr lang="ru-RU" sz="2400" dirty="0"/>
              <a:t>. </a:t>
            </a:r>
            <a:r>
              <a:rPr lang="ru-RU" sz="2400" dirty="0" err="1"/>
              <a:t>Розрахуйте</a:t>
            </a:r>
            <a:r>
              <a:rPr lang="ru-RU" sz="2400" dirty="0"/>
              <a:t>, яка </a:t>
            </a:r>
            <a:r>
              <a:rPr lang="ru-RU" sz="2400" dirty="0" err="1"/>
              <a:t>тривалість</a:t>
            </a:r>
            <a:r>
              <a:rPr lang="ru-RU" sz="2400" dirty="0"/>
              <a:t> </a:t>
            </a:r>
            <a:r>
              <a:rPr lang="ru-RU" sz="2400" dirty="0" err="1" smtClean="0"/>
              <a:t>опромінення</a:t>
            </a:r>
            <a:r>
              <a:rPr lang="ru-RU" sz="2400" dirty="0" smtClean="0"/>
              <a:t> </a:t>
            </a:r>
            <a:r>
              <a:rPr lang="ru-RU" sz="2400" dirty="0"/>
              <a:t>повинна бути для </a:t>
            </a:r>
            <a:r>
              <a:rPr lang="ru-RU" sz="2400" dirty="0" err="1"/>
              <a:t>отримання</a:t>
            </a:r>
            <a:r>
              <a:rPr lang="ru-RU" sz="2400" dirty="0"/>
              <a:t> </a:t>
            </a:r>
            <a:r>
              <a:rPr lang="ru-RU" sz="2400" dirty="0" err="1"/>
              <a:t>профілактичної</a:t>
            </a:r>
            <a:r>
              <a:rPr lang="ru-RU" sz="2400" dirty="0"/>
              <a:t> </a:t>
            </a:r>
            <a:r>
              <a:rPr lang="ru-RU" sz="2400" dirty="0" err="1"/>
              <a:t>дози</a:t>
            </a:r>
            <a:r>
              <a:rPr lang="ru-RU" sz="2400" dirty="0"/>
              <a:t> на </a:t>
            </a:r>
            <a:r>
              <a:rPr lang="ru-RU" sz="2400" dirty="0" err="1"/>
              <a:t>відстані</a:t>
            </a:r>
            <a:r>
              <a:rPr lang="ru-RU" sz="2400" dirty="0"/>
              <a:t> 4 м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 smtClean="0"/>
              <a:t>лампи</a:t>
            </a:r>
            <a:r>
              <a:rPr lang="ru-RU" sz="2400" dirty="0"/>
              <a:t>.</a:t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224814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01567" y="2968128"/>
            <a:ext cx="8825658" cy="3329581"/>
          </a:xfrm>
        </p:spPr>
        <p:txBody>
          <a:bodyPr/>
          <a:lstStyle/>
          <a:p>
            <a:r>
              <a:rPr lang="ru-RU" sz="2000" b="1" dirty="0"/>
              <a:t>5. Структура </a:t>
            </a:r>
            <a:r>
              <a:rPr lang="ru-RU" sz="2000" b="1" dirty="0" err="1" smtClean="0"/>
              <a:t>заняття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err="1"/>
              <a:t>Заняття</a:t>
            </a:r>
            <a:r>
              <a:rPr lang="ru-RU" sz="2000" dirty="0"/>
              <a:t> </a:t>
            </a:r>
            <a:r>
              <a:rPr lang="ru-RU" sz="2000" dirty="0" err="1"/>
              <a:t>лабораторне</a:t>
            </a:r>
            <a:r>
              <a:rPr lang="ru-RU" sz="2000" dirty="0"/>
              <a:t>. </a:t>
            </a:r>
            <a:r>
              <a:rPr lang="ru-RU" sz="2000" dirty="0" err="1"/>
              <a:t>Після</a:t>
            </a:r>
            <a:r>
              <a:rPr lang="ru-RU" sz="2000" dirty="0"/>
              <a:t> </a:t>
            </a:r>
            <a:r>
              <a:rPr lang="ru-RU" sz="2000" dirty="0" err="1"/>
              <a:t>перевірки</a:t>
            </a:r>
            <a:r>
              <a:rPr lang="ru-RU" sz="2000" dirty="0"/>
              <a:t> </a:t>
            </a:r>
            <a:r>
              <a:rPr lang="ru-RU" sz="2000" dirty="0" err="1"/>
              <a:t>вихідного</a:t>
            </a:r>
            <a:r>
              <a:rPr lang="ru-RU" sz="2000" dirty="0"/>
              <a:t> </a:t>
            </a:r>
            <a:r>
              <a:rPr lang="ru-RU" sz="2000" dirty="0" err="1"/>
              <a:t>рівня</a:t>
            </a:r>
            <a:r>
              <a:rPr lang="ru-RU" sz="2000" dirty="0"/>
              <a:t> </a:t>
            </a:r>
            <a:r>
              <a:rPr lang="ru-RU" sz="2000" dirty="0" err="1"/>
              <a:t>знань</a:t>
            </a:r>
            <a:r>
              <a:rPr lang="ru-RU" sz="2000" dirty="0"/>
              <a:t> і </a:t>
            </a:r>
            <a:r>
              <a:rPr lang="ru-RU" sz="2000" dirty="0" err="1"/>
              <a:t>підготовки</a:t>
            </a:r>
            <a:r>
              <a:rPr lang="ru-RU" sz="2000" dirty="0"/>
              <a:t> до </a:t>
            </a:r>
            <a:r>
              <a:rPr lang="ru-RU" sz="2000" dirty="0" err="1"/>
              <a:t>заняття</a:t>
            </a:r>
            <a:r>
              <a:rPr lang="ru-RU" sz="2000" dirty="0"/>
              <a:t> </a:t>
            </a:r>
            <a:r>
              <a:rPr lang="ru-RU" sz="2000" dirty="0" err="1"/>
              <a:t>студенти</a:t>
            </a:r>
            <a:r>
              <a:rPr lang="ru-RU" sz="2000" dirty="0"/>
              <a:t>, </a:t>
            </a:r>
            <a:r>
              <a:rPr lang="ru-RU" sz="2000" dirty="0" err="1"/>
              <a:t>користуючись</a:t>
            </a:r>
            <a:r>
              <a:rPr lang="ru-RU" sz="2000" dirty="0"/>
              <a:t> </a:t>
            </a:r>
            <a:r>
              <a:rPr lang="ru-RU" sz="2000" dirty="0" err="1"/>
              <a:t>інструктивними</a:t>
            </a:r>
            <a:r>
              <a:rPr lang="ru-RU" sz="2000" dirty="0"/>
              <a:t> </a:t>
            </a:r>
            <a:r>
              <a:rPr lang="ru-RU" sz="2000" dirty="0" err="1"/>
              <a:t>матеріалами</a:t>
            </a:r>
            <a:r>
              <a:rPr lang="ru-RU" sz="2000" dirty="0"/>
              <a:t> (</a:t>
            </a:r>
            <a:r>
              <a:rPr lang="ru-RU" sz="2000" dirty="0" err="1"/>
              <a:t>додатки</a:t>
            </a:r>
            <a:r>
              <a:rPr lang="ru-RU" sz="2000" dirty="0"/>
              <a:t>), </a:t>
            </a:r>
            <a:r>
              <a:rPr lang="ru-RU" sz="2000" dirty="0" err="1"/>
              <a:t>ви-конують</a:t>
            </a:r>
            <a:r>
              <a:rPr lang="ru-RU" sz="2000" dirty="0"/>
              <a:t> </a:t>
            </a:r>
            <a:r>
              <a:rPr lang="ru-RU" sz="2000" dirty="0" err="1"/>
              <a:t>самостійну</a:t>
            </a:r>
            <a:r>
              <a:rPr lang="ru-RU" sz="2000" dirty="0"/>
              <a:t> роботу по </a:t>
            </a:r>
            <a:r>
              <a:rPr lang="ru-RU" sz="2000" dirty="0" err="1"/>
              <a:t>вимірюванню</a:t>
            </a:r>
            <a:r>
              <a:rPr lang="ru-RU" sz="2000" dirty="0"/>
              <a:t> </a:t>
            </a:r>
            <a:r>
              <a:rPr lang="ru-RU" sz="2000" dirty="0" err="1"/>
              <a:t>інтенсивності</a:t>
            </a:r>
            <a:r>
              <a:rPr lang="ru-RU" sz="2000" dirty="0"/>
              <a:t> УФР на </a:t>
            </a:r>
            <a:r>
              <a:rPr lang="ru-RU" sz="2000" dirty="0" err="1"/>
              <a:t>вказаній</a:t>
            </a:r>
            <a:r>
              <a:rPr lang="ru-RU" sz="2000" dirty="0"/>
              <a:t> </a:t>
            </a:r>
            <a:r>
              <a:rPr lang="ru-RU" sz="2000" dirty="0" err="1" smtClean="0"/>
              <a:t>відстані</a:t>
            </a:r>
            <a:r>
              <a:rPr lang="ru-RU" sz="2000" dirty="0" smtClean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лампи</a:t>
            </a:r>
            <a:r>
              <a:rPr lang="ru-RU" sz="2000" dirty="0"/>
              <a:t> ЛЕ-30 </a:t>
            </a:r>
            <a:r>
              <a:rPr lang="ru-RU" sz="2000" dirty="0" err="1"/>
              <a:t>або</a:t>
            </a:r>
            <a:r>
              <a:rPr lang="ru-RU" sz="2000" dirty="0"/>
              <a:t> ПРК (</a:t>
            </a:r>
            <a:r>
              <a:rPr lang="ru-RU" sz="2000" dirty="0" err="1"/>
              <a:t>прямої</a:t>
            </a:r>
            <a:r>
              <a:rPr lang="ru-RU" sz="2000" dirty="0"/>
              <a:t> ртутно-</a:t>
            </a:r>
            <a:r>
              <a:rPr lang="ru-RU" sz="2000" dirty="0" err="1"/>
              <a:t>кварцевої</a:t>
            </a:r>
            <a:r>
              <a:rPr lang="ru-RU" sz="2000" dirty="0"/>
              <a:t>) </a:t>
            </a:r>
            <a:r>
              <a:rPr lang="ru-RU" sz="2000" dirty="0" err="1"/>
              <a:t>трьома</a:t>
            </a:r>
            <a:r>
              <a:rPr lang="ru-RU" sz="2000" dirty="0"/>
              <a:t> методами: </a:t>
            </a:r>
            <a:r>
              <a:rPr lang="ru-RU" sz="2000" dirty="0" err="1"/>
              <a:t>фі-зичним</a:t>
            </a:r>
            <a:r>
              <a:rPr lang="ru-RU" sz="2000" dirty="0"/>
              <a:t> – за </a:t>
            </a:r>
            <a:r>
              <a:rPr lang="ru-RU" sz="2000" dirty="0" err="1"/>
              <a:t>допомогою</a:t>
            </a:r>
            <a:r>
              <a:rPr lang="ru-RU" sz="2000" dirty="0"/>
              <a:t> </a:t>
            </a:r>
            <a:r>
              <a:rPr lang="ru-RU" sz="2000" dirty="0" err="1"/>
              <a:t>ультрафіолетметра</a:t>
            </a:r>
            <a:r>
              <a:rPr lang="ru-RU" sz="2000" dirty="0"/>
              <a:t>, </a:t>
            </a:r>
            <a:r>
              <a:rPr lang="ru-RU" sz="2000" dirty="0" err="1"/>
              <a:t>фотохімічним</a:t>
            </a:r>
            <a:r>
              <a:rPr lang="ru-RU" sz="2000" dirty="0"/>
              <a:t> – </a:t>
            </a:r>
            <a:r>
              <a:rPr lang="ru-RU" sz="2000" dirty="0" err="1"/>
              <a:t>щавлево</a:t>
            </a:r>
            <a:r>
              <a:rPr lang="ru-RU" sz="2000" dirty="0"/>
              <a:t>-кислим методом, </a:t>
            </a:r>
            <a:r>
              <a:rPr lang="ru-RU" sz="2000" dirty="0" err="1"/>
              <a:t>біологічним</a:t>
            </a:r>
            <a:r>
              <a:rPr lang="ru-RU" sz="2000" dirty="0"/>
              <a:t> – за </a:t>
            </a:r>
            <a:r>
              <a:rPr lang="ru-RU" sz="2000" dirty="0" err="1"/>
              <a:t>допомогою</a:t>
            </a:r>
            <a:r>
              <a:rPr lang="ru-RU" sz="2000" dirty="0"/>
              <a:t> </a:t>
            </a:r>
            <a:r>
              <a:rPr lang="ru-RU" sz="2000" dirty="0" err="1"/>
              <a:t>біодозиметра</a:t>
            </a:r>
            <a:r>
              <a:rPr lang="ru-RU" sz="2000" dirty="0"/>
              <a:t>  </a:t>
            </a:r>
            <a:r>
              <a:rPr lang="ru-RU" sz="2000" dirty="0" err="1"/>
              <a:t>Горбачова</a:t>
            </a:r>
            <a:r>
              <a:rPr lang="ru-RU" sz="2000" dirty="0"/>
              <a:t>.</a:t>
            </a:r>
            <a:br>
              <a:rPr lang="ru-RU" sz="2000" dirty="0"/>
            </a:br>
            <a:r>
              <a:rPr lang="ru-RU" sz="2000" dirty="0" err="1"/>
              <a:t>Останню</a:t>
            </a:r>
            <a:r>
              <a:rPr lang="ru-RU" sz="2000" dirty="0"/>
              <a:t> роботу </a:t>
            </a:r>
            <a:r>
              <a:rPr lang="ru-RU" sz="2000" dirty="0" err="1"/>
              <a:t>студенти</a:t>
            </a:r>
            <a:r>
              <a:rPr lang="ru-RU" sz="2000" dirty="0"/>
              <a:t> на </a:t>
            </a:r>
            <a:r>
              <a:rPr lang="ru-RU" sz="2000" dirty="0" err="1"/>
              <a:t>цьому</a:t>
            </a:r>
            <a:r>
              <a:rPr lang="ru-RU" sz="2000" dirty="0"/>
              <a:t> </a:t>
            </a:r>
            <a:r>
              <a:rPr lang="ru-RU" sz="2000" dirty="0" err="1"/>
              <a:t>занятті</a:t>
            </a:r>
            <a:r>
              <a:rPr lang="ru-RU" sz="2000" dirty="0"/>
              <a:t> </a:t>
            </a:r>
            <a:r>
              <a:rPr lang="ru-RU" sz="2000" dirty="0" err="1"/>
              <a:t>лише</a:t>
            </a:r>
            <a:r>
              <a:rPr lang="ru-RU" sz="2000" dirty="0"/>
              <a:t> </a:t>
            </a:r>
            <a:r>
              <a:rPr lang="ru-RU" sz="2000" dirty="0" err="1"/>
              <a:t>починають</a:t>
            </a:r>
            <a:r>
              <a:rPr lang="ru-RU" sz="2000" dirty="0"/>
              <a:t>. </a:t>
            </a:r>
            <a:r>
              <a:rPr lang="ru-RU" sz="2000" dirty="0" err="1" smtClean="0"/>
              <a:t>Користуючись</a:t>
            </a:r>
            <a:r>
              <a:rPr lang="ru-RU" sz="2000" dirty="0" smtClean="0"/>
              <a:t> </a:t>
            </a:r>
            <a:r>
              <a:rPr lang="ru-RU" sz="2000" dirty="0" err="1"/>
              <a:t>біодозиметром</a:t>
            </a:r>
            <a:r>
              <a:rPr lang="ru-RU" sz="2000" dirty="0"/>
              <a:t> </a:t>
            </a:r>
            <a:r>
              <a:rPr lang="ru-RU" sz="2000" dirty="0" err="1"/>
              <a:t>Горбачова</a:t>
            </a:r>
            <a:r>
              <a:rPr lang="ru-RU" sz="2000" dirty="0"/>
              <a:t>, один у одного </a:t>
            </a:r>
            <a:r>
              <a:rPr lang="ru-RU" sz="2000" dirty="0" err="1"/>
              <a:t>студенти</a:t>
            </a:r>
            <a:r>
              <a:rPr lang="ru-RU" sz="2000" dirty="0"/>
              <a:t> </a:t>
            </a:r>
            <a:r>
              <a:rPr lang="ru-RU" sz="2000" dirty="0" err="1"/>
              <a:t>опромінюють</a:t>
            </a:r>
            <a:r>
              <a:rPr lang="ru-RU" sz="2000" dirty="0"/>
              <a:t> </a:t>
            </a:r>
            <a:r>
              <a:rPr lang="ru-RU" sz="2000" dirty="0" err="1"/>
              <a:t>шкіру</a:t>
            </a:r>
            <a:r>
              <a:rPr lang="ru-RU" sz="2000" dirty="0"/>
              <a:t> на </a:t>
            </a:r>
            <a:r>
              <a:rPr lang="ru-RU" sz="2000" dirty="0" err="1"/>
              <a:t>передпліччі</a:t>
            </a:r>
            <a:r>
              <a:rPr lang="ru-RU" sz="2000" dirty="0"/>
              <a:t>, та на </a:t>
            </a:r>
            <a:r>
              <a:rPr lang="ru-RU" sz="2000" dirty="0" err="1"/>
              <a:t>шкірі</a:t>
            </a:r>
            <a:r>
              <a:rPr lang="ru-RU" sz="2000" dirty="0"/>
              <a:t> </a:t>
            </a:r>
            <a:r>
              <a:rPr lang="ru-RU" sz="2000" dirty="0" err="1"/>
              <a:t>записують</a:t>
            </a:r>
            <a:r>
              <a:rPr lang="ru-RU" sz="2000" dirty="0"/>
              <a:t> </a:t>
            </a:r>
            <a:r>
              <a:rPr lang="ru-RU" sz="2000" dirty="0" err="1"/>
              <a:t>номери</a:t>
            </a:r>
            <a:r>
              <a:rPr lang="ru-RU" sz="2000" dirty="0"/>
              <a:t> </a:t>
            </a:r>
            <a:r>
              <a:rPr lang="ru-RU" sz="2000" dirty="0" err="1"/>
              <a:t>віконець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термін</a:t>
            </a:r>
            <a:r>
              <a:rPr lang="ru-RU" sz="2000" dirty="0"/>
              <a:t> </a:t>
            </a:r>
            <a:r>
              <a:rPr lang="ru-RU" sz="2000" dirty="0" err="1"/>
              <a:t>опромінення</a:t>
            </a:r>
            <a:r>
              <a:rPr lang="ru-RU" sz="2000" dirty="0"/>
              <a:t>. Через 18-20 годин </a:t>
            </a:r>
            <a:r>
              <a:rPr lang="ru-RU" sz="2000" dirty="0" err="1"/>
              <a:t>визначають</a:t>
            </a:r>
            <a:r>
              <a:rPr lang="ru-RU" sz="2000" dirty="0"/>
              <a:t> </a:t>
            </a:r>
            <a:r>
              <a:rPr lang="ru-RU" sz="2000" dirty="0" err="1"/>
              <a:t>еритемну</a:t>
            </a:r>
            <a:r>
              <a:rPr lang="ru-RU" sz="2000" dirty="0"/>
              <a:t> дозу, </a:t>
            </a:r>
            <a:r>
              <a:rPr lang="ru-RU" sz="2000" dirty="0" err="1"/>
              <a:t>заносять</a:t>
            </a:r>
            <a:r>
              <a:rPr lang="ru-RU" sz="2000" dirty="0"/>
              <a:t> </a:t>
            </a:r>
            <a:r>
              <a:rPr lang="ru-RU" sz="2000" dirty="0" err="1"/>
              <a:t>її</a:t>
            </a:r>
            <a:r>
              <a:rPr lang="ru-RU" sz="2000" dirty="0"/>
              <a:t> до протоколу, і до </a:t>
            </a:r>
            <a:r>
              <a:rPr lang="ru-RU" sz="2000" dirty="0" err="1" smtClean="0"/>
              <a:t>наступного</a:t>
            </a:r>
            <a:r>
              <a:rPr lang="ru-RU" sz="2000" dirty="0" smtClean="0"/>
              <a:t> </a:t>
            </a:r>
            <a:r>
              <a:rPr lang="ru-RU" sz="2000" dirty="0" err="1"/>
              <a:t>заняття</a:t>
            </a:r>
            <a:r>
              <a:rPr lang="ru-RU" sz="2000" dirty="0"/>
              <a:t> </a:t>
            </a:r>
            <a:r>
              <a:rPr lang="ru-RU" sz="2000" dirty="0" err="1"/>
              <a:t>розраховують</a:t>
            </a:r>
            <a:r>
              <a:rPr lang="ru-RU" sz="2000" dirty="0"/>
              <a:t> </a:t>
            </a:r>
            <a:r>
              <a:rPr lang="ru-RU" sz="2000" dirty="0" err="1"/>
              <a:t>фізіологічну</a:t>
            </a:r>
            <a:r>
              <a:rPr lang="ru-RU" sz="2000" dirty="0"/>
              <a:t> і </a:t>
            </a:r>
            <a:r>
              <a:rPr lang="ru-RU" sz="2000" dirty="0" err="1"/>
              <a:t>профілактичну</a:t>
            </a:r>
            <a:r>
              <a:rPr lang="ru-RU" sz="2000" dirty="0"/>
              <a:t> дозу для себе.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790400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2584" y="3783376"/>
            <a:ext cx="8825658" cy="3329581"/>
          </a:xfrm>
        </p:spPr>
        <p:txBody>
          <a:bodyPr/>
          <a:lstStyle/>
          <a:p>
            <a:r>
              <a:rPr lang="ru-RU" sz="2000" b="1" dirty="0"/>
              <a:t>6. Література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6.1. Основна:</a:t>
            </a:r>
            <a:r>
              <a:rPr lang="uk-UA" sz="2000" dirty="0"/>
              <a:t/>
            </a:r>
            <a:br>
              <a:rPr lang="uk-UA" sz="2000" dirty="0"/>
            </a:br>
            <a:r>
              <a:rPr lang="uk-UA" sz="2000" dirty="0"/>
              <a:t>6.1.1. Загальна гігієна. Пропедевтика гігієні. /</a:t>
            </a:r>
            <a:r>
              <a:rPr lang="uk-UA" sz="2000" dirty="0" err="1"/>
              <a:t>Є.Г.Гончарук</a:t>
            </a:r>
            <a:r>
              <a:rPr lang="uk-UA" sz="2000" dirty="0"/>
              <a:t>, </a:t>
            </a:r>
            <a:r>
              <a:rPr lang="uk-UA" sz="2000" dirty="0" err="1"/>
              <a:t>Ю.І.Кундієв</a:t>
            </a:r>
            <a:r>
              <a:rPr lang="uk-UA" sz="2000" dirty="0"/>
              <a:t>, </a:t>
            </a:r>
            <a:r>
              <a:rPr lang="uk-UA" sz="2000" dirty="0" err="1"/>
              <a:t>В.Г.Бардов</a:t>
            </a:r>
            <a:r>
              <a:rPr lang="uk-UA" sz="2000" dirty="0"/>
              <a:t>та ін. / За ред. Є.Г. Гончарука. - К .: Вища школа, 1995. - С. 207-239.</a:t>
            </a:r>
            <a:br>
              <a:rPr lang="uk-UA" sz="2000" dirty="0"/>
            </a:br>
            <a:r>
              <a:rPr lang="uk-UA" sz="2000" dirty="0"/>
              <a:t>6.1.2. </a:t>
            </a:r>
            <a:r>
              <a:rPr lang="uk-UA" sz="2000" dirty="0" err="1"/>
              <a:t>Загальна</a:t>
            </a:r>
            <a:r>
              <a:rPr lang="uk-UA" sz="2000" dirty="0"/>
              <a:t> </a:t>
            </a:r>
            <a:r>
              <a:rPr lang="uk-UA" sz="2000" dirty="0" err="1"/>
              <a:t>гігієна</a:t>
            </a:r>
            <a:r>
              <a:rPr lang="uk-UA" sz="2000" dirty="0"/>
              <a:t>. Пропедевтика</a:t>
            </a:r>
            <a:r>
              <a:rPr lang="uk-UA" sz="2000" dirty="0" err="1"/>
              <a:t>гігієни</a:t>
            </a:r>
            <a:r>
              <a:rPr lang="uk-UA" sz="2000" dirty="0"/>
              <a:t>. /</a:t>
            </a:r>
            <a:r>
              <a:rPr lang="uk-UA" sz="2000" dirty="0" err="1"/>
              <a:t>Е.І.Гончарук</a:t>
            </a:r>
            <a:r>
              <a:rPr lang="uk-UA" sz="2000" dirty="0"/>
              <a:t>, </a:t>
            </a:r>
            <a:r>
              <a:rPr lang="uk-UA" sz="2000" dirty="0" err="1"/>
              <a:t>Ю.І.Кундіев</a:t>
            </a:r>
            <a:r>
              <a:rPr lang="uk-UA" sz="2000" dirty="0"/>
              <a:t>, </a:t>
            </a:r>
            <a:r>
              <a:rPr lang="uk-UA" sz="2000" dirty="0" err="1"/>
              <a:t>В.Г.Бардов</a:t>
            </a:r>
            <a:r>
              <a:rPr lang="uk-UA" sz="2000" dirty="0"/>
              <a:t> і </a:t>
            </a:r>
            <a:r>
              <a:rPr lang="uk-UA" sz="2000" dirty="0" err="1"/>
              <a:t>ін</a:t>
            </a:r>
            <a:r>
              <a:rPr lang="uk-UA" sz="2000" dirty="0"/>
              <a:t>. - К .: Вища школа, 2000 - С. 254-289.</a:t>
            </a:r>
            <a:br>
              <a:rPr lang="uk-UA" sz="2000" dirty="0"/>
            </a:br>
            <a:r>
              <a:rPr lang="uk-UA" sz="2000" dirty="0"/>
              <a:t>6.1.3. </a:t>
            </a:r>
            <a:r>
              <a:rPr lang="uk-UA" sz="2000" dirty="0" err="1"/>
              <a:t>Габович</a:t>
            </a:r>
            <a:r>
              <a:rPr lang="uk-UA" sz="2000" dirty="0"/>
              <a:t> Р.Д., </a:t>
            </a:r>
            <a:r>
              <a:rPr lang="uk-UA" sz="2000" dirty="0" err="1"/>
              <a:t>Познанський</a:t>
            </a:r>
            <a:r>
              <a:rPr lang="uk-UA" sz="2000" dirty="0"/>
              <a:t> С.С., </a:t>
            </a:r>
            <a:r>
              <a:rPr lang="uk-UA" sz="2000" dirty="0" err="1"/>
              <a:t>Шахбазян</a:t>
            </a:r>
            <a:r>
              <a:rPr lang="uk-UA" sz="2000" dirty="0"/>
              <a:t> Г.Х. </a:t>
            </a:r>
            <a:r>
              <a:rPr lang="uk-UA" sz="2000" dirty="0" err="1"/>
              <a:t>гігієна</a:t>
            </a:r>
            <a:r>
              <a:rPr lang="uk-UA" sz="2000" dirty="0"/>
              <a:t>. - К .: 1983 - С. 31-36.</a:t>
            </a:r>
            <a:br>
              <a:rPr lang="uk-UA" sz="2000" dirty="0"/>
            </a:br>
            <a:r>
              <a:rPr lang="uk-UA" sz="2000" dirty="0"/>
              <a:t>6.1.4. Загальна гігієна. Посібник до практичних занять. /</a:t>
            </a:r>
            <a:r>
              <a:rPr lang="uk-UA" sz="2000" dirty="0" err="1"/>
              <a:t>І.І.Даценко</a:t>
            </a:r>
            <a:r>
              <a:rPr lang="uk-UA" sz="2000" dirty="0"/>
              <a:t>, </a:t>
            </a:r>
            <a:r>
              <a:rPr lang="uk-UA" sz="2000" dirty="0" err="1"/>
              <a:t>О.Б.Денісюк</a:t>
            </a:r>
            <a:r>
              <a:rPr lang="uk-UA" sz="2000" dirty="0"/>
              <a:t>, </a:t>
            </a:r>
            <a:r>
              <a:rPr lang="uk-UA" sz="2000" dirty="0" err="1" smtClean="0"/>
              <a:t>С.Л.Долошіцькій</a:t>
            </a:r>
            <a:r>
              <a:rPr lang="uk-UA" sz="2000" dirty="0" smtClean="0"/>
              <a:t> та </a:t>
            </a:r>
            <a:r>
              <a:rPr lang="uk-UA" sz="2000" dirty="0"/>
              <a:t>ін. / За ред.</a:t>
            </a:r>
            <a:r>
              <a:rPr lang="uk-UA" sz="2000" dirty="0" err="1"/>
              <a:t>І.І.Даценко</a:t>
            </a:r>
            <a:r>
              <a:rPr lang="uk-UA" sz="2000" dirty="0"/>
              <a:t>- 2-ге вид. - Львів: "Світ", 2001. - С. 78-84.</a:t>
            </a:r>
            <a:br>
              <a:rPr lang="uk-UA" sz="2000" dirty="0"/>
            </a:br>
            <a:r>
              <a:rPr lang="uk-UA" sz="2000" dirty="0"/>
              <a:t>6.1.5. </a:t>
            </a:r>
            <a:r>
              <a:rPr lang="ru-RU" sz="2000" dirty="0"/>
              <a:t>Матеріали лекції до теми.</a:t>
            </a:r>
            <a:r>
              <a:rPr lang="uk-UA" sz="2000" dirty="0"/>
              <a:t/>
            </a:r>
            <a:br>
              <a:rPr lang="uk-UA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6.2. Додаткова:</a:t>
            </a:r>
            <a:r>
              <a:rPr lang="uk-UA" sz="2000" dirty="0"/>
              <a:t/>
            </a:r>
            <a:br>
              <a:rPr lang="uk-UA" sz="2000" dirty="0"/>
            </a:br>
            <a:r>
              <a:rPr lang="uk-UA" sz="2000" dirty="0"/>
              <a:t>6.2.1. </a:t>
            </a:r>
            <a:r>
              <a:rPr lang="uk-UA" sz="2000" dirty="0" err="1"/>
              <a:t>Мінх</a:t>
            </a:r>
            <a:r>
              <a:rPr lang="uk-UA" sz="2000" dirty="0"/>
              <a:t> А.А. </a:t>
            </a:r>
            <a:r>
              <a:rPr lang="uk-UA" sz="2000" dirty="0" err="1"/>
              <a:t>методи</a:t>
            </a:r>
            <a:r>
              <a:rPr lang="uk-UA" sz="2000" dirty="0"/>
              <a:t> </a:t>
            </a:r>
            <a:r>
              <a:rPr lang="uk-UA" sz="2000" dirty="0" err="1"/>
              <a:t>гігієнічних</a:t>
            </a:r>
            <a:r>
              <a:rPr lang="uk-UA" sz="2000" dirty="0"/>
              <a:t> </a:t>
            </a:r>
            <a:r>
              <a:rPr lang="uk-UA" sz="2000" dirty="0" err="1"/>
              <a:t>досліджень</a:t>
            </a:r>
            <a:r>
              <a:rPr lang="uk-UA" sz="2000" dirty="0"/>
              <a:t>. - М .: Медицина, 1971 - С. 42-48.</a:t>
            </a:r>
            <a:br>
              <a:rPr lang="uk-UA" sz="2000" dirty="0"/>
            </a:br>
            <a:r>
              <a:rPr lang="uk-UA" sz="2000" dirty="0"/>
              <a:t>6.2.2. Загальна гігієна та екологія людини. (Навчальний посібник). - За ред. В.Г. Бардова та</a:t>
            </a:r>
            <a:r>
              <a:rPr lang="uk-UA" sz="2000" dirty="0" err="1"/>
              <a:t>Сергеті</a:t>
            </a:r>
            <a:r>
              <a:rPr lang="uk-UA" sz="2000" dirty="0"/>
              <a:t>. - Вінниця: "Нова книга", 2002. - С. 15-22.</a:t>
            </a:r>
            <a:br>
              <a:rPr lang="uk-UA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917886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94910" y="3783376"/>
            <a:ext cx="9220449" cy="3329581"/>
          </a:xfrm>
        </p:spPr>
        <p:txBody>
          <a:bodyPr/>
          <a:lstStyle/>
          <a:p>
            <a:r>
              <a:rPr lang="ru-RU" sz="2400" b="1" dirty="0"/>
              <a:t>7. Оснащення заняття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err="1" smtClean="0"/>
              <a:t>ультрафіолетметр</a:t>
            </a:r>
            <a:r>
              <a:rPr lang="ru-RU" sz="2400" dirty="0" smtClean="0"/>
              <a:t> </a:t>
            </a:r>
            <a:r>
              <a:rPr lang="ru-RU" sz="2400" dirty="0"/>
              <a:t>(</a:t>
            </a:r>
            <a:r>
              <a:rPr lang="ru-RU" sz="2400" dirty="0" err="1"/>
              <a:t>уфіметр</a:t>
            </a:r>
            <a:r>
              <a:rPr lang="ru-RU" sz="2400" dirty="0"/>
              <a:t>) ДАУ-81 або іншої моделі.</a:t>
            </a:r>
            <a:br>
              <a:rPr lang="ru-RU" sz="2400" dirty="0"/>
            </a:br>
            <a:r>
              <a:rPr lang="ru-RU" sz="2400" dirty="0" err="1" smtClean="0"/>
              <a:t>біодозиметр</a:t>
            </a:r>
            <a:r>
              <a:rPr lang="ru-RU" sz="2400" dirty="0" smtClean="0"/>
              <a:t> </a:t>
            </a:r>
            <a:r>
              <a:rPr lang="ru-RU" sz="2400" dirty="0"/>
              <a:t>Горбачова.</a:t>
            </a:r>
            <a:br>
              <a:rPr lang="ru-RU" sz="2400" dirty="0"/>
            </a:br>
            <a:r>
              <a:rPr lang="ru-RU" sz="2400" dirty="0"/>
              <a:t>Сантиметрова стрічка або рулетка.</a:t>
            </a:r>
            <a:br>
              <a:rPr lang="ru-RU" sz="2400" dirty="0"/>
            </a:br>
            <a:r>
              <a:rPr lang="ru-RU" sz="2400" dirty="0"/>
              <a:t>Штучні джерела УФ випромінювання: лампи пряма ртутно-кварцова (ПРК), дугова ртутно-кварцова (ДРК), </a:t>
            </a:r>
            <a:r>
              <a:rPr lang="ru-RU" sz="2400" dirty="0" err="1" smtClean="0"/>
              <a:t>еритемні</a:t>
            </a:r>
            <a:r>
              <a:rPr lang="ru-RU" sz="2400" dirty="0" smtClean="0"/>
              <a:t> </a:t>
            </a:r>
            <a:r>
              <a:rPr lang="ru-RU" sz="2400" dirty="0"/>
              <a:t>увіолеві ЕУВ-30, ЛЕ-30, лампи бактерицидні БУЛ-30, ЛБ-30.</a:t>
            </a:r>
            <a:r>
              <a:rPr lang="uk-UA" sz="2400" dirty="0"/>
              <a:t/>
            </a:r>
            <a:br>
              <a:rPr lang="uk-UA" sz="2400" dirty="0"/>
            </a:br>
            <a:r>
              <a:rPr lang="ru-RU" sz="2400" dirty="0"/>
              <a:t>Реактиви: 0,1 н розчин щавлевої кислоти (6,3 г на 1 л. Дистильованої води); 0,1 н розчин щавлевої кислоти з </a:t>
            </a:r>
            <a:r>
              <a:rPr lang="ru-RU" sz="2400" dirty="0" err="1" smtClean="0"/>
              <a:t>азотнокислим</a:t>
            </a:r>
            <a:r>
              <a:rPr lang="ru-RU" sz="2400" dirty="0" smtClean="0"/>
              <a:t> уранілом5,02 </a:t>
            </a:r>
            <a:r>
              <a:rPr lang="ru-RU" sz="2400" dirty="0"/>
              <a:t>г / л; 0,1 н розчин КМnО</a:t>
            </a:r>
            <a:r>
              <a:rPr lang="ru-RU" sz="2400" baseline="-25000" dirty="0"/>
              <a:t>4</a:t>
            </a:r>
            <a:r>
              <a:rPr lang="ru-RU" sz="2400" dirty="0"/>
              <a:t>(3,16 г на 1 л. Дистильованої води); 6% розчин сірчаної кислоти (60 мл на 1 л. Дистильованої води).</a:t>
            </a:r>
            <a:r>
              <a:rPr lang="uk-UA" sz="2400" dirty="0"/>
              <a:t/>
            </a:r>
            <a:br>
              <a:rPr lang="uk-UA" sz="2400" dirty="0"/>
            </a:br>
            <a:r>
              <a:rPr lang="ru-RU" sz="2400" dirty="0"/>
              <a:t>Кварцові пробірки, обклеєні чорним папером з віконцем площею 3-4 см</a:t>
            </a:r>
            <a:r>
              <a:rPr lang="ru-RU" sz="2400" baseline="30000" dirty="0"/>
              <a:t>2 </a:t>
            </a:r>
            <a:r>
              <a:rPr lang="ru-RU" sz="2400" dirty="0"/>
              <a:t>- 2 шт.</a:t>
            </a:r>
            <a:r>
              <a:rPr lang="uk-UA" sz="2000" dirty="0"/>
              <a:t/>
            </a:r>
            <a:br>
              <a:rPr lang="uk-UA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803741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74453" y="-479716"/>
            <a:ext cx="10181401" cy="3382178"/>
          </a:xfrm>
        </p:spPr>
        <p:txBody>
          <a:bodyPr/>
          <a:lstStyle/>
          <a:p>
            <a:r>
              <a:rPr lang="ru-RU" sz="1600" b="1" dirty="0" smtClean="0"/>
              <a:t>сонячна </a:t>
            </a:r>
            <a:r>
              <a:rPr lang="ru-RU" sz="1600" b="1" dirty="0"/>
              <a:t>радіація, її фізичні характеристики 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b="1" dirty="0"/>
              <a:t>і спектральний склад.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b="1" dirty="0"/>
              <a:t>сонячна радіація</a:t>
            </a:r>
            <a:r>
              <a:rPr lang="ru-RU" sz="1600" dirty="0"/>
              <a:t> - це інтегральний потік корпускулярних частинок (протони, альфа-частинки, електрони, нейтрони, нейтрино і інші) і електромагнітного (фотонного) випромінювання (таблиця 1). 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Таблиця 1.</a:t>
            </a:r>
            <a:br>
              <a:rPr lang="ru-RU" sz="1600" dirty="0"/>
            </a:br>
            <a:r>
              <a:rPr lang="ru-RU" sz="1600" b="1" dirty="0"/>
              <a:t>Електромагнітний склад сонячної радіації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(за </a:t>
            </a:r>
            <a:r>
              <a:rPr lang="en-US" sz="1600" dirty="0"/>
              <a:t>R</a:t>
            </a:r>
            <a:r>
              <a:rPr lang="ru-RU" sz="1600" dirty="0"/>
              <a:t>.</a:t>
            </a:r>
            <a:r>
              <a:rPr lang="en-US" sz="1600" dirty="0"/>
              <a:t>F</a:t>
            </a:r>
            <a:r>
              <a:rPr lang="ru-RU" sz="1600" dirty="0"/>
              <a:t>. </a:t>
            </a:r>
            <a:r>
              <a:rPr lang="en-US" sz="1600" dirty="0"/>
              <a:t>Donnelly</a:t>
            </a:r>
            <a:r>
              <a:rPr lang="ru-RU" sz="1600" dirty="0"/>
              <a:t>, </a:t>
            </a:r>
            <a:r>
              <a:rPr lang="en-US" sz="1600" dirty="0"/>
              <a:t>O</a:t>
            </a:r>
            <a:r>
              <a:rPr lang="ru-RU" sz="1600" dirty="0"/>
              <a:t>.</a:t>
            </a:r>
            <a:r>
              <a:rPr lang="en-US" sz="1600" dirty="0"/>
              <a:t>R</a:t>
            </a:r>
            <a:r>
              <a:rPr lang="ru-RU" sz="1600" dirty="0"/>
              <a:t>.</a:t>
            </a:r>
            <a:r>
              <a:rPr lang="en-US" sz="1600" dirty="0"/>
              <a:t>White</a:t>
            </a:r>
            <a:r>
              <a:rPr lang="ru-RU" sz="1600" dirty="0"/>
              <a:t>, 1980)</a:t>
            </a:r>
            <a:r>
              <a:rPr lang="uk-UA" sz="1600" dirty="0"/>
              <a:t/>
            </a:r>
            <a:br>
              <a:rPr lang="uk-UA" sz="1600" dirty="0"/>
            </a:br>
            <a:endParaRPr lang="ru-RU" sz="16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0207827"/>
              </p:ext>
            </p:extLst>
          </p:nvPr>
        </p:nvGraphicFramePr>
        <p:xfrm>
          <a:off x="309919" y="2727325"/>
          <a:ext cx="4867275" cy="3973830"/>
        </p:xfrm>
        <a:graphic>
          <a:graphicData uri="http://schemas.openxmlformats.org/drawingml/2006/table">
            <a:tbl>
              <a:tblPr/>
              <a:tblGrid>
                <a:gridCol w="3389890">
                  <a:extLst>
                    <a:ext uri="{9D8B030D-6E8A-4147-A177-3AD203B41FA5}">
                      <a16:colId xmlns:a16="http://schemas.microsoft.com/office/drawing/2014/main" xmlns="" val="848158984"/>
                    </a:ext>
                  </a:extLst>
                </a:gridCol>
                <a:gridCol w="1477385">
                  <a:extLst>
                    <a:ext uri="{9D8B030D-6E8A-4147-A177-3AD203B41FA5}">
                      <a16:colId xmlns:a16="http://schemas.microsoft.com/office/drawing/2014/main" xmlns="" val="386941757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>
                          <a:effectLst/>
                        </a:rPr>
                        <a:t/>
                      </a:r>
                      <a:br>
                        <a:rPr lang="ru-RU" sz="1400" dirty="0">
                          <a:effectLst/>
                        </a:rPr>
                      </a:br>
                      <a:endParaRPr lang="ru-RU" sz="1400" dirty="0">
                        <a:effectLst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Довжина хвилі </a:t>
                      </a:r>
                      <a:r>
                        <a:rPr lang="ru-RU" sz="1400">
                          <a:effectLst/>
                          <a:latin typeface="Symbol, serif"/>
                        </a:rPr>
                        <a:t></a:t>
                      </a:r>
                      <a:r>
                        <a:rPr lang="ru-RU" sz="1400">
                          <a:effectLst/>
                        </a:rPr>
                        <a:t> в нанометрах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546535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/>
                      <a:r>
                        <a:rPr lang="ru-RU" sz="1400">
                          <a:effectLst/>
                        </a:rPr>
                        <a:t>діапазон радіочастот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&gt; 100 000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126148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 smtClean="0">
                          <a:effectLst/>
                        </a:rPr>
                        <a:t>Далека </a:t>
                      </a:r>
                      <a:r>
                        <a:rPr lang="ru-RU" sz="1400" dirty="0" err="1" smtClean="0">
                          <a:effectLst/>
                        </a:rPr>
                        <a:t>інфрачервона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</a:rPr>
                        <a:t>ділянка</a:t>
                      </a:r>
                      <a:endParaRPr lang="ru-RU" sz="1400" dirty="0">
                        <a:effectLst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100 000 - 10 000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100355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 err="1" smtClean="0">
                          <a:effectLst/>
                        </a:rPr>
                        <a:t>інфрачервона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</a:rPr>
                        <a:t>ділянка</a:t>
                      </a:r>
                      <a:endParaRPr lang="ru-RU" sz="1400" dirty="0">
                        <a:effectLst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10 000 - 760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258839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 err="1" smtClean="0">
                          <a:effectLst/>
                        </a:rPr>
                        <a:t>Відома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або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</a:rPr>
                        <a:t>оптична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</a:rPr>
                        <a:t>ділянка</a:t>
                      </a:r>
                      <a:endParaRPr lang="ru-RU" sz="1400" dirty="0">
                        <a:effectLst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760 - 400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087327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 err="1" smtClean="0">
                          <a:effectLst/>
                        </a:rPr>
                        <a:t>ультрафіолетова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</a:rPr>
                        <a:t>ділянка</a:t>
                      </a:r>
                      <a:endParaRPr lang="ru-RU" sz="1400" dirty="0">
                        <a:effectLst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400 - 120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705257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 err="1" smtClean="0">
                          <a:effectLst/>
                        </a:rPr>
                        <a:t>Крайня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</a:rPr>
                        <a:t>ультрафіолетова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</a:rPr>
                        <a:t>ділянка</a:t>
                      </a:r>
                      <a:endParaRPr lang="ru-RU" sz="1400" dirty="0">
                        <a:effectLst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120-10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82019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/>
                      <a:r>
                        <a:rPr lang="ru-RU" sz="1400">
                          <a:effectLst/>
                        </a:rPr>
                        <a:t>М'яке рентгенівське випромінювання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10-0,1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009140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/>
                      <a:r>
                        <a:rPr lang="ru-RU" sz="1400">
                          <a:effectLst/>
                        </a:rPr>
                        <a:t>Жорстке рентгенівське випромінювання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dirty="0">
                          <a:effectLst/>
                        </a:rPr>
                        <a:t>&lt;0,1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45288585"/>
                  </a:ext>
                </a:extLst>
              </a:tr>
            </a:tbl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3143250" y="22701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700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37162" y="3673207"/>
            <a:ext cx="8825658" cy="3329581"/>
          </a:xfrm>
        </p:spPr>
        <p:txBody>
          <a:bodyPr/>
          <a:lstStyle/>
          <a:p>
            <a:r>
              <a:rPr lang="ru-RU" sz="1800" dirty="0"/>
              <a:t>УФР Сонця з довжиною хвилі менше 290 </a:t>
            </a:r>
            <a:r>
              <a:rPr lang="ru-RU" sz="1800" dirty="0" err="1" smtClean="0"/>
              <a:t>нм</a:t>
            </a:r>
            <a:r>
              <a:rPr lang="ru-RU" sz="1800" dirty="0" smtClean="0"/>
              <a:t> </a:t>
            </a:r>
            <a:r>
              <a:rPr lang="ru-RU" sz="1800" dirty="0" err="1" smtClean="0"/>
              <a:t>повністю</a:t>
            </a:r>
            <a:r>
              <a:rPr lang="ru-RU" sz="1800" dirty="0" smtClean="0"/>
              <a:t> </a:t>
            </a:r>
            <a:r>
              <a:rPr lang="ru-RU" sz="1800" dirty="0"/>
              <a:t>поглинається киснем і озоном в верхніх шарах земної атмосфери. Проте, забруднення атмосфери промисловими викидами, особливо фреоном, сприяє </a:t>
            </a:r>
            <a:r>
              <a:rPr lang="ru-RU" sz="1800" dirty="0" err="1"/>
              <a:t>руйнуванню</a:t>
            </a:r>
            <a:r>
              <a:rPr lang="ru-RU" sz="1800" dirty="0"/>
              <a:t> </a:t>
            </a:r>
            <a:r>
              <a:rPr lang="ru-RU" sz="1800" dirty="0" smtClean="0"/>
              <a:t> і </a:t>
            </a:r>
            <a:r>
              <a:rPr lang="ru-RU" sz="1800" dirty="0" err="1" smtClean="0"/>
              <a:t>потоншенню</a:t>
            </a:r>
            <a:r>
              <a:rPr lang="ru-RU" sz="1800" dirty="0" smtClean="0"/>
              <a:t> </a:t>
            </a:r>
            <a:r>
              <a:rPr lang="ru-RU" sz="1800" dirty="0"/>
              <a:t>озонового шару атмосфери, в цих регіонах появи так званих "озонових дір", через які ближче до поверхні землі проникають коротші і небезпечні для всього живого УФ промені.</a:t>
            </a:r>
            <a:r>
              <a:rPr lang="uk-UA" sz="1800" dirty="0"/>
              <a:t/>
            </a:r>
            <a:br>
              <a:rPr lang="uk-UA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b="1" dirty="0"/>
              <a:t>Штучні джерела УФР:</a:t>
            </a:r>
            <a:r>
              <a:rPr lang="uk-UA" sz="1800" dirty="0"/>
              <a:t/>
            </a:r>
            <a:br>
              <a:rPr lang="uk-UA" sz="1800" dirty="0"/>
            </a:br>
            <a:r>
              <a:rPr lang="ru-RU" sz="1800" dirty="0"/>
              <a:t>прямі ртутно-кварцові (ПРК), дугові ртутно-кварцові (ДРК) лампи, які генерують УФР в діапазоні хвиль 240-380 </a:t>
            </a:r>
            <a:r>
              <a:rPr lang="ru-RU" sz="1800" dirty="0" err="1"/>
              <a:t>нм</a:t>
            </a:r>
            <a:r>
              <a:rPr lang="ru-RU" sz="1800" dirty="0"/>
              <a:t>;</a:t>
            </a:r>
            <a:r>
              <a:rPr lang="uk-UA" sz="1800" dirty="0"/>
              <a:t/>
            </a:r>
            <a:br>
              <a:rPr lang="uk-UA" sz="1800" dirty="0"/>
            </a:br>
            <a:r>
              <a:rPr lang="ru-RU" sz="1800" dirty="0" err="1"/>
              <a:t>лампи</a:t>
            </a:r>
            <a:r>
              <a:rPr lang="ru-RU" sz="1800" dirty="0"/>
              <a:t> </a:t>
            </a:r>
            <a:r>
              <a:rPr lang="ru-RU" sz="1800" dirty="0" err="1" smtClean="0"/>
              <a:t>ерітемні</a:t>
            </a:r>
            <a:r>
              <a:rPr lang="ru-RU" sz="1800" dirty="0" smtClean="0"/>
              <a:t> </a:t>
            </a:r>
            <a:r>
              <a:rPr lang="ru-RU" sz="1800" dirty="0" err="1" smtClean="0"/>
              <a:t>увіолеві</a:t>
            </a:r>
            <a:r>
              <a:rPr lang="ru-RU" sz="1800" dirty="0" smtClean="0"/>
              <a:t> </a:t>
            </a:r>
            <a:r>
              <a:rPr lang="ru-RU" sz="1800" dirty="0"/>
              <a:t>(ЕУВ-15, ЕУВ-30, ЛЕ-30) - в діапазоні 285-380 </a:t>
            </a:r>
            <a:r>
              <a:rPr lang="ru-RU" sz="1800" dirty="0" err="1"/>
              <a:t>нм</a:t>
            </a:r>
            <a:r>
              <a:rPr lang="ru-RU" sz="1800" dirty="0"/>
              <a:t>;</a:t>
            </a:r>
            <a:r>
              <a:rPr lang="uk-UA" sz="1800" dirty="0"/>
              <a:t/>
            </a:r>
            <a:br>
              <a:rPr lang="uk-UA" sz="1800" dirty="0"/>
            </a:br>
            <a:r>
              <a:rPr lang="ru-RU" sz="1800" dirty="0"/>
              <a:t>лампи бактерицидні увіолеві БУЛ-30, ЛБ-30 - в діапазоні 240-380 </a:t>
            </a:r>
            <a:r>
              <a:rPr lang="ru-RU" sz="1800" dirty="0" err="1"/>
              <a:t>нм</a:t>
            </a:r>
            <a:r>
              <a:rPr lang="ru-RU" sz="1800" dirty="0"/>
              <a:t>.</a:t>
            </a:r>
            <a:br>
              <a:rPr lang="ru-RU" sz="1800" dirty="0"/>
            </a:br>
            <a:r>
              <a:rPr lang="ru-RU" sz="1800" dirty="0"/>
              <a:t>Весь діапазон Уф-випромінювання Сонця і штучних джерел ділиться на три області:</a:t>
            </a:r>
            <a:r>
              <a:rPr lang="uk-UA" sz="1800" dirty="0"/>
              <a:t/>
            </a:r>
            <a:br>
              <a:rPr lang="uk-UA" sz="1800" dirty="0"/>
            </a:br>
            <a:r>
              <a:rPr lang="ru-RU" sz="1800" dirty="0"/>
              <a:t>область А - довгохвильове УФ-випромінювання: λ = 315-400 </a:t>
            </a:r>
            <a:r>
              <a:rPr lang="ru-RU" sz="1800" dirty="0" err="1"/>
              <a:t>нм</a:t>
            </a:r>
            <a:r>
              <a:rPr lang="ru-RU" sz="1800" dirty="0"/>
              <a:t>;</a:t>
            </a:r>
            <a:r>
              <a:rPr lang="uk-UA" sz="1800" dirty="0"/>
              <a:t/>
            </a:r>
            <a:br>
              <a:rPr lang="uk-UA" sz="1800" dirty="0"/>
            </a:br>
            <a:r>
              <a:rPr lang="ru-RU" sz="1800" dirty="0"/>
              <a:t>область В - середньохвильове Уф-випромінювання: λ = 280-315 </a:t>
            </a:r>
            <a:r>
              <a:rPr lang="ru-RU" sz="1800" dirty="0" err="1"/>
              <a:t>нм</a:t>
            </a:r>
            <a:r>
              <a:rPr lang="ru-RU" sz="1800" dirty="0"/>
              <a:t>;</a:t>
            </a:r>
            <a:r>
              <a:rPr lang="uk-UA" sz="1800" dirty="0"/>
              <a:t/>
            </a:r>
            <a:br>
              <a:rPr lang="uk-UA" sz="1800" dirty="0"/>
            </a:br>
            <a:r>
              <a:rPr lang="ru-RU" sz="1800" dirty="0"/>
              <a:t>область С - короткохвильове Уф-випромінювання: λ = 10-280 </a:t>
            </a:r>
            <a:r>
              <a:rPr lang="ru-RU" sz="1800" dirty="0" err="1"/>
              <a:t>нм</a:t>
            </a:r>
            <a:r>
              <a:rPr lang="ru-RU" sz="1800" dirty="0"/>
              <a:t>.</a:t>
            </a:r>
            <a:r>
              <a:rPr lang="uk-UA" sz="1800" dirty="0"/>
              <a:t/>
            </a:r>
            <a:br>
              <a:rPr lang="uk-UA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3738" y="0"/>
            <a:ext cx="8825658" cy="86142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59194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46482" y="77118"/>
            <a:ext cx="8825658" cy="1692658"/>
          </a:xfrm>
        </p:spPr>
        <p:txBody>
          <a:bodyPr/>
          <a:lstStyle/>
          <a:p>
            <a:r>
              <a:rPr lang="ru-RU" sz="2000" dirty="0"/>
              <a:t>Спектральний склад та основні властивості УФІ представлені на рис. 2.1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482" y="1684208"/>
            <a:ext cx="7603455" cy="373779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46481" y="5606664"/>
            <a:ext cx="76034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Мал. 2.1. Спектральний склад та основні властивості ультрафіолетового випромінювання (УФІ)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676137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7841" y="3067279"/>
            <a:ext cx="10996649" cy="3329581"/>
          </a:xfrm>
        </p:spPr>
        <p:txBody>
          <a:bodyPr/>
          <a:lstStyle/>
          <a:p>
            <a:r>
              <a:rPr lang="ru-RU" sz="1800" dirty="0"/>
              <a:t>Біологічна дія УФР: </a:t>
            </a:r>
            <a:r>
              <a:rPr lang="ru-RU" sz="1800" dirty="0" err="1" smtClean="0"/>
              <a:t>біогенна</a:t>
            </a:r>
            <a:r>
              <a:rPr lang="ru-RU" sz="1800" dirty="0" smtClean="0"/>
              <a:t> </a:t>
            </a:r>
            <a:r>
              <a:rPr lang="ru-RU" sz="1800" dirty="0"/>
              <a:t>(</a:t>
            </a:r>
            <a:r>
              <a:rPr lang="ru-RU" sz="1800" dirty="0" err="1" smtClean="0"/>
              <a:t>загальностимулююча</a:t>
            </a:r>
            <a:r>
              <a:rPr lang="ru-RU" sz="1800" dirty="0" smtClean="0"/>
              <a:t>, Д-</a:t>
            </a:r>
            <a:r>
              <a:rPr lang="ru-RU" sz="1800" dirty="0" err="1" smtClean="0"/>
              <a:t>вітаміностворююча</a:t>
            </a:r>
            <a:r>
              <a:rPr lang="ru-RU" sz="1800" dirty="0" smtClean="0"/>
              <a:t>, </a:t>
            </a:r>
            <a:r>
              <a:rPr lang="ru-RU" sz="1800" dirty="0" err="1" smtClean="0"/>
              <a:t>Пігментоутворююча</a:t>
            </a:r>
            <a:r>
              <a:rPr lang="ru-RU" sz="1800" dirty="0" smtClean="0"/>
              <a:t>) </a:t>
            </a:r>
            <a:r>
              <a:rPr lang="ru-RU" sz="1800" dirty="0"/>
              <a:t>і </a:t>
            </a:r>
            <a:r>
              <a:rPr lang="ru-RU" sz="1800" dirty="0" err="1" smtClean="0"/>
              <a:t>абіогенна</a:t>
            </a:r>
            <a:r>
              <a:rPr lang="ru-RU" sz="1800" dirty="0" smtClean="0"/>
              <a:t> </a:t>
            </a:r>
            <a:r>
              <a:rPr lang="ru-RU" sz="1800" dirty="0"/>
              <a:t>(</a:t>
            </a:r>
            <a:r>
              <a:rPr lang="ru-RU" sz="1800" dirty="0" err="1" smtClean="0"/>
              <a:t>бактерицидна</a:t>
            </a:r>
            <a:r>
              <a:rPr lang="ru-RU" sz="1800" dirty="0" smtClean="0"/>
              <a:t>, </a:t>
            </a:r>
            <a:r>
              <a:rPr lang="ru-RU" sz="1800" dirty="0" err="1" smtClean="0"/>
              <a:t>віруліцидна</a:t>
            </a:r>
            <a:r>
              <a:rPr lang="ru-RU" sz="1800" dirty="0" smtClean="0"/>
              <a:t>, Канцерогенна </a:t>
            </a:r>
            <a:r>
              <a:rPr lang="ru-RU" sz="1800" dirty="0"/>
              <a:t>і т.п.).</a:t>
            </a:r>
            <a:r>
              <a:rPr lang="uk-UA" sz="1800" dirty="0"/>
              <a:t/>
            </a:r>
            <a:br>
              <a:rPr lang="uk-UA" sz="1800" dirty="0"/>
            </a:br>
            <a:r>
              <a:rPr lang="uk-UA" sz="1800" dirty="0"/>
              <a:t/>
            </a:r>
            <a:br>
              <a:rPr lang="uk-UA" sz="1800" dirty="0"/>
            </a:br>
            <a:r>
              <a:rPr lang="ru-RU" sz="1800" b="1" i="1" dirty="0" smtClean="0"/>
              <a:t>1</a:t>
            </a:r>
            <a:r>
              <a:rPr lang="ru-RU" sz="1800" b="1" i="1" dirty="0"/>
              <a:t>. </a:t>
            </a:r>
            <a:r>
              <a:rPr lang="ru-RU" sz="1800" b="1" i="1" dirty="0" err="1" smtClean="0"/>
              <a:t>загальностимулююча</a:t>
            </a:r>
            <a:r>
              <a:rPr lang="ru-RU" sz="1800" dirty="0" smtClean="0"/>
              <a:t>(</a:t>
            </a:r>
            <a:r>
              <a:rPr lang="ru-RU" sz="1800" dirty="0" err="1" smtClean="0"/>
              <a:t>еритемна</a:t>
            </a:r>
            <a:r>
              <a:rPr lang="ru-RU" sz="1800" dirty="0" smtClean="0"/>
              <a:t>) </a:t>
            </a:r>
            <a:r>
              <a:rPr lang="ru-RU" sz="1800" dirty="0" err="1"/>
              <a:t>д</a:t>
            </a:r>
            <a:r>
              <a:rPr lang="ru-RU" sz="1800" dirty="0" err="1" smtClean="0"/>
              <a:t>ія</a:t>
            </a:r>
            <a:r>
              <a:rPr lang="ru-RU" sz="1800" dirty="0" smtClean="0"/>
              <a:t> </a:t>
            </a:r>
            <a:r>
              <a:rPr lang="ru-RU" sz="1800" dirty="0"/>
              <a:t>УФР властива діапазону 250-320 </a:t>
            </a:r>
            <a:r>
              <a:rPr lang="ru-RU" sz="1800" dirty="0" err="1"/>
              <a:t>нм</a:t>
            </a:r>
            <a:r>
              <a:rPr lang="ru-RU" sz="1800" dirty="0"/>
              <a:t>, З максимумами 250 і 297 </a:t>
            </a:r>
            <a:r>
              <a:rPr lang="ru-RU" sz="1800" dirty="0" err="1"/>
              <a:t>нм</a:t>
            </a:r>
            <a:r>
              <a:rPr lang="ru-RU" sz="1800" dirty="0"/>
              <a:t> (Подвійний пік), і мінімумом при 280 </a:t>
            </a:r>
            <a:r>
              <a:rPr lang="ru-RU" sz="1800" dirty="0" err="1"/>
              <a:t>нм</a:t>
            </a:r>
            <a:r>
              <a:rPr lang="ru-RU" sz="1800" dirty="0"/>
              <a:t>. Ця дія проявляється фотоліз білків шкіри (УФ промені проникають в шкіру на глибину 3-4 мм) з утворенням токсичних продуктів фотолізу - гістаміну, </a:t>
            </a:r>
            <a:r>
              <a:rPr lang="ru-RU" sz="1800" dirty="0" err="1" smtClean="0"/>
              <a:t>холіну,аденозину</a:t>
            </a:r>
            <a:r>
              <a:rPr lang="ru-RU" sz="1800" dirty="0" smtClean="0"/>
              <a:t>, </a:t>
            </a:r>
            <a:r>
              <a:rPr lang="ru-RU" sz="1800" dirty="0"/>
              <a:t>Піримідинових сполук та інших. Останні всмоктуються в кров, стимулюють обмін речовин в організмі, ретикулоендотеліальної системи, кістковий мозок, підвищують кількість гемоглобіну, еритроцитів, лейкоцитів, активність ферментів дихання, функцію печінки, стимулюють діяльність нервової системи і т.п.</a:t>
            </a:r>
            <a:r>
              <a:rPr lang="uk-UA" sz="1800" dirty="0"/>
              <a:t/>
            </a:r>
            <a:br>
              <a:rPr lang="uk-UA" sz="1800" dirty="0"/>
            </a:br>
            <a:r>
              <a:rPr lang="ru-RU" sz="1800" dirty="0" err="1" smtClean="0"/>
              <a:t>Загальностимулююча</a:t>
            </a:r>
            <a:r>
              <a:rPr lang="ru-RU" sz="1800" dirty="0" smtClean="0"/>
              <a:t> </a:t>
            </a:r>
            <a:r>
              <a:rPr lang="ru-RU" sz="1800" dirty="0"/>
              <a:t>дію УФР посилюється завдяки </a:t>
            </a:r>
            <a:r>
              <a:rPr lang="ru-RU" sz="1800" dirty="0" err="1"/>
              <a:t>її</a:t>
            </a:r>
            <a:r>
              <a:rPr lang="ru-RU" sz="1800" dirty="0"/>
              <a:t> </a:t>
            </a:r>
            <a:r>
              <a:rPr lang="ru-RU" sz="1800" dirty="0" err="1" smtClean="0"/>
              <a:t>Еритемному</a:t>
            </a:r>
            <a:r>
              <a:rPr lang="ru-RU" sz="1800" dirty="0" smtClean="0"/>
              <a:t> </a:t>
            </a:r>
            <a:r>
              <a:rPr lang="ru-RU" sz="1800" dirty="0"/>
              <a:t>ефекту - рефлекторному розширенню капілярів шкіри, особливо, якщо одночасно має місце досить інтенсивне інфрачервоне випромінювання. </a:t>
            </a:r>
            <a:r>
              <a:rPr lang="ru-RU" sz="1800" dirty="0" err="1"/>
              <a:t>Еритемний</a:t>
            </a:r>
            <a:r>
              <a:rPr lang="ru-RU" sz="1800" dirty="0"/>
              <a:t> ефект при надмірному опроміненні може закінчитися опіком шкіри.</a:t>
            </a:r>
            <a:r>
              <a:rPr lang="uk-UA" sz="1800" dirty="0"/>
              <a:t/>
            </a:r>
            <a:br>
              <a:rPr lang="uk-UA" sz="1800" dirty="0"/>
            </a:br>
            <a:r>
              <a:rPr lang="ru-RU" sz="1800" b="1" i="1" dirty="0"/>
              <a:t>2. </a:t>
            </a:r>
            <a:r>
              <a:rPr lang="ru-RU" sz="1800" b="1" i="1" dirty="0"/>
              <a:t>Д-</a:t>
            </a:r>
            <a:r>
              <a:rPr lang="ru-RU" sz="1800" b="1" i="1" dirty="0" err="1"/>
              <a:t>вітаміноутворююча</a:t>
            </a:r>
            <a:r>
              <a:rPr lang="ru-RU" sz="1800" b="1" i="1" dirty="0"/>
              <a:t> (</a:t>
            </a:r>
            <a:r>
              <a:rPr lang="ru-RU" sz="1800" b="1" i="1" dirty="0" err="1"/>
              <a:t>антирахітична</a:t>
            </a:r>
            <a:r>
              <a:rPr lang="ru-RU" sz="1800" b="1" i="1" dirty="0"/>
              <a:t>) </a:t>
            </a:r>
            <a:r>
              <a:rPr lang="ru-RU" sz="1800" i="1" dirty="0" err="1"/>
              <a:t>дія</a:t>
            </a:r>
            <a:r>
              <a:rPr lang="ru-RU" sz="1800" i="1" dirty="0"/>
              <a:t> УФР </a:t>
            </a:r>
            <a:r>
              <a:rPr lang="ru-RU" sz="1800" i="1" dirty="0" err="1"/>
              <a:t>властива</a:t>
            </a:r>
            <a:r>
              <a:rPr lang="ru-RU" sz="1800" i="1" dirty="0"/>
              <a:t> для </a:t>
            </a:r>
            <a:r>
              <a:rPr lang="ru-RU" sz="1800" i="1" dirty="0" err="1"/>
              <a:t>діапазону</a:t>
            </a:r>
            <a:r>
              <a:rPr lang="ru-RU" sz="1800" i="1" dirty="0"/>
              <a:t> 315-270 </a:t>
            </a:r>
            <a:r>
              <a:rPr lang="ru-RU" sz="1800" i="1" dirty="0" err="1"/>
              <a:t>нм</a:t>
            </a:r>
            <a:r>
              <a:rPr lang="ru-RU" sz="1800" i="1" dirty="0"/>
              <a:t> (область В) з максимумом в </a:t>
            </a:r>
            <a:r>
              <a:rPr lang="ru-RU" sz="1800" i="1" dirty="0" err="1"/>
              <a:t>діапазоні</a:t>
            </a:r>
            <a:r>
              <a:rPr lang="ru-RU" sz="1800" i="1" dirty="0"/>
              <a:t> 280-297 </a:t>
            </a:r>
            <a:r>
              <a:rPr lang="ru-RU" sz="1800" i="1" dirty="0" err="1"/>
              <a:t>нм</a:t>
            </a:r>
            <a:r>
              <a:rPr lang="ru-RU" sz="1800" i="1" dirty="0"/>
              <a:t>. </a:t>
            </a:r>
            <a:r>
              <a:rPr lang="ru-RU" sz="1800" i="1" dirty="0" err="1"/>
              <a:t>Дія</a:t>
            </a:r>
            <a:r>
              <a:rPr lang="ru-RU" sz="1800" i="1" dirty="0"/>
              <a:t> </a:t>
            </a:r>
            <a:r>
              <a:rPr lang="ru-RU" sz="1800" i="1" dirty="0" err="1"/>
              <a:t>заключається</a:t>
            </a:r>
            <a:r>
              <a:rPr lang="ru-RU" sz="1800" i="1" dirty="0"/>
              <a:t> в </a:t>
            </a:r>
            <a:r>
              <a:rPr lang="ru-RU" sz="1800" i="1" dirty="0" err="1"/>
              <a:t>розщеплені</a:t>
            </a:r>
            <a:r>
              <a:rPr lang="ru-RU" sz="1800" i="1" dirty="0"/>
              <a:t> </a:t>
            </a:r>
            <a:r>
              <a:rPr lang="ru-RU" sz="1800" i="1" dirty="0" err="1"/>
              <a:t>кальциферолів</a:t>
            </a:r>
            <a:r>
              <a:rPr lang="ru-RU" sz="1800" i="1" dirty="0"/>
              <a:t>: </a:t>
            </a:r>
            <a:r>
              <a:rPr lang="ru-RU" sz="1800" i="1" dirty="0" err="1"/>
              <a:t>із</a:t>
            </a:r>
            <a:r>
              <a:rPr lang="ru-RU" sz="1800" i="1" dirty="0"/>
              <a:t> </a:t>
            </a:r>
            <a:r>
              <a:rPr lang="ru-RU" sz="1800" i="1" dirty="0" err="1"/>
              <a:t>ергостерину</a:t>
            </a:r>
            <a:r>
              <a:rPr lang="ru-RU" sz="1800" i="1" dirty="0"/>
              <a:t> (7,8-дегідрохолестерину) в </a:t>
            </a:r>
            <a:r>
              <a:rPr lang="ru-RU" sz="1800" i="1" dirty="0" err="1" smtClean="0"/>
              <a:t>шкіряному</a:t>
            </a:r>
            <a:r>
              <a:rPr lang="ru-RU" sz="1800" i="1" dirty="0" smtClean="0"/>
              <a:t> </a:t>
            </a:r>
            <a:r>
              <a:rPr lang="ru-RU" sz="1800" i="1" dirty="0" err="1"/>
              <a:t>салі</a:t>
            </a:r>
            <a:r>
              <a:rPr lang="ru-RU" sz="1800" i="1" dirty="0"/>
              <a:t> (в </a:t>
            </a:r>
            <a:r>
              <a:rPr lang="ru-RU" sz="1800" i="1" dirty="0" err="1"/>
              <a:t>сальних</a:t>
            </a:r>
            <a:r>
              <a:rPr lang="ru-RU" sz="1800" i="1" dirty="0"/>
              <a:t> </a:t>
            </a:r>
            <a:r>
              <a:rPr lang="ru-RU" sz="1800" i="1" dirty="0" err="1"/>
              <a:t>залозах</a:t>
            </a:r>
            <a:r>
              <a:rPr lang="ru-RU" sz="1800" i="1" dirty="0"/>
              <a:t>) </a:t>
            </a:r>
            <a:r>
              <a:rPr lang="ru-RU" sz="1800" i="1" dirty="0" err="1"/>
              <a:t>під</a:t>
            </a:r>
            <a:r>
              <a:rPr lang="ru-RU" sz="1800" i="1" dirty="0"/>
              <a:t> </a:t>
            </a:r>
            <a:r>
              <a:rPr lang="ru-RU" sz="1800" i="1" dirty="0" err="1"/>
              <a:t>впливом</a:t>
            </a:r>
            <a:r>
              <a:rPr lang="ru-RU" sz="1800" i="1" dirty="0"/>
              <a:t> УФР </a:t>
            </a:r>
            <a:r>
              <a:rPr lang="ru-RU" sz="1800" i="1" dirty="0" err="1"/>
              <a:t>завдяки</a:t>
            </a:r>
            <a:r>
              <a:rPr lang="ru-RU" sz="1800" i="1" dirty="0"/>
              <a:t> </a:t>
            </a:r>
            <a:r>
              <a:rPr lang="ru-RU" sz="1800" i="1" dirty="0" err="1"/>
              <a:t>розщепленню</a:t>
            </a:r>
            <a:r>
              <a:rPr lang="ru-RU" sz="1800" i="1" dirty="0"/>
              <a:t> </a:t>
            </a:r>
            <a:r>
              <a:rPr lang="ru-RU" sz="1800" i="1" dirty="0" err="1" smtClean="0"/>
              <a:t>бензольного</a:t>
            </a:r>
            <a:r>
              <a:rPr lang="ru-RU" sz="1800" i="1" dirty="0" smtClean="0"/>
              <a:t> </a:t>
            </a:r>
            <a:r>
              <a:rPr lang="ru-RU" sz="1800" i="1" dirty="0" err="1"/>
              <a:t>кільця</a:t>
            </a:r>
            <a:r>
              <a:rPr lang="ru-RU" sz="1800" i="1" dirty="0"/>
              <a:t> </a:t>
            </a:r>
            <a:r>
              <a:rPr lang="ru-RU" sz="1800" i="1" dirty="0" err="1"/>
              <a:t>утворюється</a:t>
            </a:r>
            <a:r>
              <a:rPr lang="ru-RU" sz="1800" i="1" dirty="0"/>
              <a:t> </a:t>
            </a:r>
            <a:r>
              <a:rPr lang="ru-RU" sz="1800" i="1" dirty="0" err="1"/>
              <a:t>вітамін</a:t>
            </a:r>
            <a:r>
              <a:rPr lang="ru-RU" sz="1800" i="1" dirty="0"/>
              <a:t> Д2 (</a:t>
            </a:r>
            <a:r>
              <a:rPr lang="ru-RU" sz="1800" i="1" dirty="0" err="1"/>
              <a:t>ергохолекалциферол</a:t>
            </a:r>
            <a:r>
              <a:rPr lang="ru-RU" sz="1800" i="1" dirty="0"/>
              <a:t>), </a:t>
            </a:r>
            <a:r>
              <a:rPr lang="ru-RU" sz="1800" i="1" dirty="0" err="1"/>
              <a:t>вітамін</a:t>
            </a:r>
            <a:r>
              <a:rPr lang="ru-RU" sz="1800" i="1" dirty="0"/>
              <a:t> Д3 (</a:t>
            </a:r>
            <a:r>
              <a:rPr lang="ru-RU" sz="1800" i="1" dirty="0" err="1" smtClean="0"/>
              <a:t>холекалциферол</a:t>
            </a:r>
            <a:r>
              <a:rPr lang="ru-RU" sz="1800" i="1" dirty="0"/>
              <a:t>), а з </a:t>
            </a:r>
            <a:r>
              <a:rPr lang="ru-RU" sz="1800" i="1" dirty="0" err="1"/>
              <a:t>провітаміну</a:t>
            </a:r>
            <a:r>
              <a:rPr lang="ru-RU" sz="1800" i="1" dirty="0"/>
              <a:t> 2,2-дегідроергостеріну – </a:t>
            </a:r>
            <a:r>
              <a:rPr lang="ru-RU" sz="1800" i="1" dirty="0" err="1"/>
              <a:t>вітамін</a:t>
            </a:r>
            <a:r>
              <a:rPr lang="ru-RU" sz="1800" i="1" dirty="0"/>
              <a:t> Д 4. 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43443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2077" y="473725"/>
            <a:ext cx="10710211" cy="5453350"/>
          </a:xfrm>
        </p:spPr>
        <p:txBody>
          <a:bodyPr/>
          <a:lstStyle/>
          <a:p>
            <a:r>
              <a:rPr lang="ru-RU" sz="2000" b="1" i="1" dirty="0"/>
              <a:t>3</a:t>
            </a:r>
            <a:r>
              <a:rPr lang="ru-RU" sz="2000" i="1" dirty="0"/>
              <a:t>. </a:t>
            </a:r>
            <a:r>
              <a:rPr lang="ru-RU" sz="2000" b="1" i="1" dirty="0" err="1"/>
              <a:t>Пігментостворююча</a:t>
            </a:r>
            <a:r>
              <a:rPr lang="ru-RU" sz="2000" b="1" i="1" dirty="0"/>
              <a:t> (</a:t>
            </a:r>
            <a:r>
              <a:rPr lang="ru-RU" sz="2000" b="1" i="1" dirty="0" err="1"/>
              <a:t>загарна</a:t>
            </a:r>
            <a:r>
              <a:rPr lang="ru-RU" sz="2000" i="1" dirty="0"/>
              <a:t>) </a:t>
            </a:r>
            <a:r>
              <a:rPr lang="ru-RU" sz="2000" i="1" dirty="0" err="1"/>
              <a:t>дія</a:t>
            </a:r>
            <a:r>
              <a:rPr lang="ru-RU" sz="2000" i="1" dirty="0"/>
              <a:t> УФР характерна для </a:t>
            </a:r>
            <a:r>
              <a:rPr lang="ru-RU" sz="2000" i="1" dirty="0" err="1"/>
              <a:t>діапазонів</a:t>
            </a:r>
            <a:r>
              <a:rPr lang="ru-RU" sz="2000" i="1" dirty="0"/>
              <a:t> </a:t>
            </a:r>
            <a:r>
              <a:rPr lang="ru-RU" sz="2000" i="1" dirty="0" err="1"/>
              <a:t>області</a:t>
            </a:r>
            <a:r>
              <a:rPr lang="ru-RU" sz="2000" i="1" dirty="0"/>
              <a:t> А, В і </a:t>
            </a:r>
            <a:r>
              <a:rPr lang="ru-RU" sz="2000" i="1" dirty="0" err="1"/>
              <a:t>довжиною</a:t>
            </a:r>
            <a:r>
              <a:rPr lang="ru-RU" sz="2000" i="1" dirty="0"/>
              <a:t> </a:t>
            </a:r>
            <a:r>
              <a:rPr lang="ru-RU" sz="2000" i="1" dirty="0" err="1"/>
              <a:t>хвилі</a:t>
            </a:r>
            <a:r>
              <a:rPr lang="ru-RU" sz="2000" i="1" dirty="0"/>
              <a:t> 280-340 </a:t>
            </a:r>
            <a:r>
              <a:rPr lang="ru-RU" sz="2000" i="1" dirty="0" err="1"/>
              <a:t>нм</a:t>
            </a:r>
            <a:r>
              <a:rPr lang="ru-RU" sz="2000" i="1" dirty="0"/>
              <a:t> з максимумом при 320-330 </a:t>
            </a:r>
            <a:r>
              <a:rPr lang="ru-RU" sz="2000" i="1" dirty="0" err="1"/>
              <a:t>нм</a:t>
            </a:r>
            <a:r>
              <a:rPr lang="ru-RU" sz="2000" i="1" dirty="0"/>
              <a:t> та 240-260 </a:t>
            </a:r>
            <a:r>
              <a:rPr lang="ru-RU" sz="2000" i="1" dirty="0" err="1"/>
              <a:t>нм</a:t>
            </a:r>
            <a:r>
              <a:rPr lang="ru-RU" sz="2000" i="1" dirty="0"/>
              <a:t>. </a:t>
            </a:r>
            <a:r>
              <a:rPr lang="ru-RU" sz="2000" i="1" dirty="0" smtClean="0"/>
              <a:t>Вона </a:t>
            </a:r>
            <a:r>
              <a:rPr lang="ru-RU" sz="2000" i="1" dirty="0" err="1"/>
              <a:t>обумовлена</a:t>
            </a:r>
            <a:r>
              <a:rPr lang="ru-RU" sz="2000" i="1" dirty="0"/>
              <a:t> </a:t>
            </a:r>
            <a:r>
              <a:rPr lang="ru-RU" sz="2000" i="1" dirty="0" err="1"/>
              <a:t>перетворенням</a:t>
            </a:r>
            <a:r>
              <a:rPr lang="ru-RU" sz="2000" i="1" dirty="0"/>
              <a:t> </a:t>
            </a:r>
            <a:r>
              <a:rPr lang="ru-RU" sz="2000" i="1" dirty="0" err="1"/>
              <a:t>амінокислоти</a:t>
            </a:r>
            <a:r>
              <a:rPr lang="ru-RU" sz="2000" i="1" dirty="0"/>
              <a:t> </a:t>
            </a:r>
            <a:r>
              <a:rPr lang="ru-RU" sz="2000" i="1" dirty="0" err="1"/>
              <a:t>тирозіну</a:t>
            </a:r>
            <a:r>
              <a:rPr lang="ru-RU" sz="2000" i="1" dirty="0"/>
              <a:t>, </a:t>
            </a:r>
            <a:r>
              <a:rPr lang="ru-RU" sz="2000" i="1" dirty="0" err="1"/>
              <a:t>діоксіфенілаланіну</a:t>
            </a:r>
            <a:r>
              <a:rPr lang="ru-RU" sz="2000" i="1" dirty="0"/>
              <a:t>, про-</a:t>
            </a:r>
            <a:r>
              <a:rPr lang="ru-RU" sz="2000" i="1" dirty="0" err="1"/>
              <a:t>дуктів</a:t>
            </a:r>
            <a:r>
              <a:rPr lang="ru-RU" sz="2000" i="1" dirty="0"/>
              <a:t> </a:t>
            </a:r>
            <a:r>
              <a:rPr lang="ru-RU" sz="2000" i="1" dirty="0" err="1"/>
              <a:t>розпаду</a:t>
            </a:r>
            <a:r>
              <a:rPr lang="ru-RU" sz="2000" i="1" dirty="0"/>
              <a:t> </a:t>
            </a:r>
            <a:r>
              <a:rPr lang="ru-RU" sz="2000" i="1" dirty="0" err="1"/>
              <a:t>адреналіну</a:t>
            </a:r>
            <a:r>
              <a:rPr lang="ru-RU" sz="2000" i="1" dirty="0"/>
              <a:t> </a:t>
            </a:r>
            <a:r>
              <a:rPr lang="ru-RU" sz="2000" i="1" dirty="0" err="1"/>
              <a:t>під</a:t>
            </a:r>
            <a:r>
              <a:rPr lang="ru-RU" sz="2000" i="1" dirty="0"/>
              <a:t> </a:t>
            </a:r>
            <a:r>
              <a:rPr lang="ru-RU" sz="2000" i="1" dirty="0" err="1"/>
              <a:t>впливом</a:t>
            </a:r>
            <a:r>
              <a:rPr lang="ru-RU" sz="2000" i="1" dirty="0"/>
              <a:t> УФР і ферменту </a:t>
            </a:r>
            <a:r>
              <a:rPr lang="ru-RU" sz="2000" i="1" dirty="0" err="1"/>
              <a:t>тірозінази</a:t>
            </a:r>
            <a:r>
              <a:rPr lang="ru-RU" sz="2000" i="1" dirty="0"/>
              <a:t> в </a:t>
            </a:r>
            <a:r>
              <a:rPr lang="ru-RU" sz="2000" i="1" dirty="0" err="1"/>
              <a:t>чорний</a:t>
            </a:r>
            <a:r>
              <a:rPr lang="ru-RU" sz="2000" i="1" dirty="0"/>
              <a:t> </a:t>
            </a:r>
            <a:r>
              <a:rPr lang="ru-RU" sz="2000" i="1" dirty="0" err="1"/>
              <a:t>пі-гмент</a:t>
            </a:r>
            <a:r>
              <a:rPr lang="ru-RU" sz="2000" i="1" dirty="0"/>
              <a:t> </a:t>
            </a:r>
            <a:r>
              <a:rPr lang="ru-RU" sz="2000" i="1" dirty="0" err="1"/>
              <a:t>меланін</a:t>
            </a:r>
            <a:r>
              <a:rPr lang="ru-RU" sz="2000" i="1" dirty="0"/>
              <a:t>. </a:t>
            </a:r>
            <a:r>
              <a:rPr lang="ru-RU" sz="2000" i="1" dirty="0" err="1"/>
              <a:t>Меланін</a:t>
            </a:r>
            <a:r>
              <a:rPr lang="ru-RU" sz="2000" i="1" dirty="0"/>
              <a:t> </a:t>
            </a:r>
            <a:r>
              <a:rPr lang="ru-RU" sz="2000" i="1" dirty="0" err="1"/>
              <a:t>захищає</a:t>
            </a:r>
            <a:r>
              <a:rPr lang="ru-RU" sz="2000" i="1" dirty="0"/>
              <a:t> </a:t>
            </a:r>
            <a:r>
              <a:rPr lang="ru-RU" sz="2000" i="1" dirty="0" err="1"/>
              <a:t>шкіру</a:t>
            </a:r>
            <a:r>
              <a:rPr lang="ru-RU" sz="2000" i="1" dirty="0"/>
              <a:t> (і весь </a:t>
            </a:r>
            <a:r>
              <a:rPr lang="ru-RU" sz="2000" i="1" dirty="0" err="1"/>
              <a:t>організм</a:t>
            </a:r>
            <a:r>
              <a:rPr lang="ru-RU" sz="2000" i="1" dirty="0"/>
              <a:t>) </a:t>
            </a:r>
            <a:r>
              <a:rPr lang="ru-RU" sz="2000" i="1" dirty="0" err="1"/>
              <a:t>від</a:t>
            </a:r>
            <a:r>
              <a:rPr lang="ru-RU" sz="2000" i="1" dirty="0"/>
              <a:t> </a:t>
            </a:r>
            <a:r>
              <a:rPr lang="ru-RU" sz="2000" i="1" dirty="0" err="1"/>
              <a:t>надлишку</a:t>
            </a:r>
            <a:r>
              <a:rPr lang="ru-RU" sz="2000" i="1" dirty="0"/>
              <a:t> УФ, </a:t>
            </a:r>
            <a:r>
              <a:rPr lang="ru-RU" sz="2000" i="1" dirty="0" err="1" smtClean="0"/>
              <a:t>видимої</a:t>
            </a:r>
            <a:r>
              <a:rPr lang="ru-RU" sz="2000" i="1" dirty="0" smtClean="0"/>
              <a:t> </a:t>
            </a:r>
            <a:r>
              <a:rPr lang="ru-RU" sz="2000" i="1" dirty="0"/>
              <a:t>та </a:t>
            </a:r>
            <a:r>
              <a:rPr lang="ru-RU" sz="2000" i="1" dirty="0" err="1"/>
              <a:t>інфрачервоної</a:t>
            </a:r>
            <a:r>
              <a:rPr lang="ru-RU" sz="2000" i="1" dirty="0"/>
              <a:t> </a:t>
            </a:r>
            <a:r>
              <a:rPr lang="ru-RU" sz="2000" i="1" dirty="0" err="1" smtClean="0"/>
              <a:t>радіації</a:t>
            </a: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b="1" i="1" dirty="0" smtClean="0"/>
              <a:t>4</a:t>
            </a:r>
            <a:r>
              <a:rPr lang="ru-RU" sz="2000" b="1" i="1" dirty="0"/>
              <a:t>. </a:t>
            </a:r>
            <a:r>
              <a:rPr lang="ru-RU" sz="2000" b="1" i="1" dirty="0" err="1"/>
              <a:t>Бактерицидна</a:t>
            </a:r>
            <a:r>
              <a:rPr lang="ru-RU" sz="2000" b="1" i="1" dirty="0"/>
              <a:t> (</a:t>
            </a:r>
            <a:r>
              <a:rPr lang="ru-RU" sz="2000" b="1" i="1" dirty="0" err="1"/>
              <a:t>абіотична</a:t>
            </a:r>
            <a:r>
              <a:rPr lang="ru-RU" sz="2000" b="1" i="1" dirty="0"/>
              <a:t>) </a:t>
            </a:r>
            <a:r>
              <a:rPr lang="ru-RU" sz="2000" i="1" dirty="0" err="1"/>
              <a:t>дія</a:t>
            </a:r>
            <a:r>
              <a:rPr lang="ru-RU" sz="2000" i="1" dirty="0"/>
              <a:t> УФР </a:t>
            </a:r>
            <a:r>
              <a:rPr lang="ru-RU" sz="2000" i="1" dirty="0" err="1"/>
              <a:t>властива</a:t>
            </a:r>
            <a:r>
              <a:rPr lang="ru-RU" sz="2000" i="1" dirty="0"/>
              <a:t> </a:t>
            </a:r>
            <a:r>
              <a:rPr lang="ru-RU" sz="2000" i="1" dirty="0" err="1"/>
              <a:t>області</a:t>
            </a:r>
            <a:r>
              <a:rPr lang="ru-RU" sz="2000" i="1" dirty="0"/>
              <a:t> С і В та </a:t>
            </a:r>
            <a:r>
              <a:rPr lang="ru-RU" sz="2000" i="1" dirty="0" err="1"/>
              <a:t>охоплює</a:t>
            </a:r>
            <a:r>
              <a:rPr lang="ru-RU" sz="2000" i="1" dirty="0"/>
              <a:t> </a:t>
            </a:r>
            <a:r>
              <a:rPr lang="ru-RU" sz="2000" i="1" dirty="0" err="1"/>
              <a:t>діапазон</a:t>
            </a:r>
            <a:r>
              <a:rPr lang="ru-RU" sz="2000" i="1" dirty="0"/>
              <a:t> </a:t>
            </a:r>
            <a:r>
              <a:rPr lang="ru-RU" sz="2000" i="1" dirty="0" err="1"/>
              <a:t>від</a:t>
            </a:r>
            <a:r>
              <a:rPr lang="ru-RU" sz="2000" i="1" dirty="0"/>
              <a:t> 300 до 180 </a:t>
            </a:r>
            <a:r>
              <a:rPr lang="ru-RU" sz="2000" i="1" dirty="0" err="1"/>
              <a:t>нм</a:t>
            </a:r>
            <a:r>
              <a:rPr lang="ru-RU" sz="2000" i="1" dirty="0"/>
              <a:t> з максимумом при </a:t>
            </a:r>
            <a:r>
              <a:rPr lang="ru-RU" sz="2000" i="1" dirty="0" err="1"/>
              <a:t>хвилі</a:t>
            </a:r>
            <a:r>
              <a:rPr lang="ru-RU" sz="2000" i="1" dirty="0"/>
              <a:t> 254 </a:t>
            </a:r>
            <a:r>
              <a:rPr lang="ru-RU" sz="2000" i="1" dirty="0" err="1"/>
              <a:t>нм</a:t>
            </a:r>
            <a:r>
              <a:rPr lang="ru-RU" sz="2000" i="1" dirty="0"/>
              <a:t> (за </a:t>
            </a:r>
            <a:r>
              <a:rPr lang="ru-RU" sz="2000" i="1" dirty="0" err="1"/>
              <a:t>іншими</a:t>
            </a:r>
            <a:r>
              <a:rPr lang="ru-RU" sz="2000" i="1" dirty="0"/>
              <a:t> </a:t>
            </a:r>
            <a:r>
              <a:rPr lang="ru-RU" sz="2000" i="1" dirty="0" err="1"/>
              <a:t>даними</a:t>
            </a:r>
            <a:r>
              <a:rPr lang="ru-RU" sz="2000" i="1" dirty="0"/>
              <a:t> – 253,7-267,5 </a:t>
            </a:r>
            <a:r>
              <a:rPr lang="ru-RU" sz="2000" i="1" dirty="0" err="1"/>
              <a:t>нм</a:t>
            </a:r>
            <a:r>
              <a:rPr lang="ru-RU" sz="2000" i="1" dirty="0"/>
              <a:t>). </a:t>
            </a:r>
            <a:r>
              <a:rPr lang="ru-RU" sz="2000" i="1" dirty="0" err="1"/>
              <a:t>Під</a:t>
            </a:r>
            <a:r>
              <a:rPr lang="ru-RU" sz="2000" i="1" dirty="0"/>
              <a:t> </a:t>
            </a:r>
            <a:r>
              <a:rPr lang="ru-RU" sz="2000" i="1" dirty="0" err="1"/>
              <a:t>впливом</a:t>
            </a:r>
            <a:r>
              <a:rPr lang="ru-RU" sz="2000" i="1" dirty="0"/>
              <a:t> УФР </a:t>
            </a:r>
            <a:r>
              <a:rPr lang="ru-RU" sz="2000" i="1" dirty="0" err="1"/>
              <a:t>спочатку</a:t>
            </a:r>
            <a:r>
              <a:rPr lang="ru-RU" sz="2000" i="1" dirty="0"/>
              <a:t> </a:t>
            </a:r>
            <a:r>
              <a:rPr lang="ru-RU" sz="2000" i="1" dirty="0" err="1"/>
              <a:t>виникає</a:t>
            </a:r>
            <a:r>
              <a:rPr lang="ru-RU" sz="2000" i="1" dirty="0"/>
              <a:t> </a:t>
            </a:r>
            <a:r>
              <a:rPr lang="ru-RU" sz="2000" i="1" dirty="0" err="1"/>
              <a:t>подразнення</a:t>
            </a:r>
            <a:r>
              <a:rPr lang="ru-RU" sz="2000" i="1" dirty="0"/>
              <a:t> </a:t>
            </a:r>
            <a:r>
              <a:rPr lang="ru-RU" sz="2000" i="1" dirty="0" err="1"/>
              <a:t>бактерій</a:t>
            </a:r>
            <a:r>
              <a:rPr lang="ru-RU" sz="2000" i="1" dirty="0"/>
              <a:t> з </a:t>
            </a:r>
            <a:r>
              <a:rPr lang="ru-RU" sz="2000" i="1" dirty="0" err="1"/>
              <a:t>активаці-єю</a:t>
            </a:r>
            <a:r>
              <a:rPr lang="ru-RU" sz="2000" i="1" dirty="0"/>
              <a:t> </a:t>
            </a:r>
            <a:r>
              <a:rPr lang="ru-RU" sz="2000" i="1" dirty="0" err="1"/>
              <a:t>їх</a:t>
            </a:r>
            <a:r>
              <a:rPr lang="ru-RU" sz="2000" i="1" dirty="0"/>
              <a:t> </a:t>
            </a:r>
            <a:r>
              <a:rPr lang="ru-RU" sz="2000" i="1" dirty="0" err="1"/>
              <a:t>життєдіяльності</a:t>
            </a:r>
            <a:r>
              <a:rPr lang="ru-RU" sz="2000" i="1" dirty="0"/>
              <a:t>, яка </a:t>
            </a:r>
            <a:r>
              <a:rPr lang="ru-RU" sz="2000" i="1" dirty="0" err="1"/>
              <a:t>зі</a:t>
            </a:r>
            <a:r>
              <a:rPr lang="ru-RU" sz="2000" i="1" dirty="0"/>
              <a:t> </a:t>
            </a:r>
            <a:r>
              <a:rPr lang="ru-RU" sz="2000" i="1" dirty="0" err="1"/>
              <a:t>збільшенням</a:t>
            </a:r>
            <a:r>
              <a:rPr lang="ru-RU" sz="2000" i="1" dirty="0"/>
              <a:t> </a:t>
            </a:r>
            <a:r>
              <a:rPr lang="ru-RU" sz="2000" i="1" dirty="0" err="1"/>
              <a:t>дози</a:t>
            </a:r>
            <a:r>
              <a:rPr lang="ru-RU" sz="2000" i="1" dirty="0"/>
              <a:t> УФО </a:t>
            </a:r>
            <a:r>
              <a:rPr lang="ru-RU" sz="2000" i="1" dirty="0" err="1"/>
              <a:t>змінюється</a:t>
            </a:r>
            <a:r>
              <a:rPr lang="ru-RU" sz="2000" i="1" dirty="0"/>
              <a:t> </a:t>
            </a:r>
            <a:r>
              <a:rPr lang="ru-RU" sz="2000" i="1" dirty="0" err="1"/>
              <a:t>бактеріостатич</a:t>
            </a:r>
            <a:r>
              <a:rPr lang="ru-RU" sz="2000" i="1" dirty="0"/>
              <a:t>-ним </a:t>
            </a:r>
            <a:r>
              <a:rPr lang="ru-RU" sz="2000" i="1" dirty="0" err="1"/>
              <a:t>ефектом</a:t>
            </a:r>
            <a:r>
              <a:rPr lang="ru-RU" sz="2000" i="1" dirty="0"/>
              <a:t>, а </a:t>
            </a:r>
            <a:r>
              <a:rPr lang="ru-RU" sz="2000" i="1" dirty="0" err="1"/>
              <a:t>потім</a:t>
            </a:r>
            <a:r>
              <a:rPr lang="ru-RU" sz="2000" i="1" dirty="0"/>
              <a:t> – </a:t>
            </a:r>
            <a:r>
              <a:rPr lang="ru-RU" sz="2000" i="1" dirty="0" err="1"/>
              <a:t>фотодеструкцією</a:t>
            </a:r>
            <a:r>
              <a:rPr lang="ru-RU" sz="2000" i="1" dirty="0"/>
              <a:t>, </a:t>
            </a:r>
            <a:r>
              <a:rPr lang="ru-RU" sz="2000" i="1" dirty="0" err="1"/>
              <a:t>денатурацією</a:t>
            </a:r>
            <a:r>
              <a:rPr lang="ru-RU" sz="2000" i="1" dirty="0"/>
              <a:t> </a:t>
            </a:r>
            <a:r>
              <a:rPr lang="ru-RU" sz="2000" i="1" dirty="0" err="1"/>
              <a:t>білків</a:t>
            </a:r>
            <a:r>
              <a:rPr lang="ru-RU" sz="2000" i="1" dirty="0"/>
              <a:t>, </a:t>
            </a:r>
            <a:r>
              <a:rPr lang="ru-RU" sz="2000" i="1" dirty="0" err="1"/>
              <a:t>загибеллю</a:t>
            </a:r>
            <a:r>
              <a:rPr lang="ru-RU" sz="2000" i="1" dirty="0"/>
              <a:t> </a:t>
            </a:r>
            <a:r>
              <a:rPr lang="ru-RU" sz="2000" i="1" dirty="0" err="1"/>
              <a:t>мікро-організмів</a:t>
            </a:r>
            <a:r>
              <a:rPr lang="ru-RU" sz="2000" i="1" dirty="0"/>
              <a:t>. </a:t>
            </a: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b="1" i="1" dirty="0" smtClean="0"/>
              <a:t>5</a:t>
            </a:r>
            <a:r>
              <a:rPr lang="ru-RU" sz="2000" b="1" i="1" dirty="0"/>
              <a:t>. </a:t>
            </a:r>
            <a:r>
              <a:rPr lang="ru-RU" sz="2000" b="1" i="1" dirty="0" smtClean="0"/>
              <a:t>Канцерогенна</a:t>
            </a:r>
            <a:r>
              <a:rPr lang="ru-RU" sz="2000" dirty="0" smtClean="0"/>
              <a:t> </a:t>
            </a:r>
            <a:r>
              <a:rPr lang="ru-RU" sz="2000" dirty="0"/>
              <a:t>дію УФР проявляється в умовах жаркого тропічного клімату і на виробництвах з високими рівнями і тривалою дією технічних джерел УФІ (електрозварювання і т.п.).</a:t>
            </a:r>
            <a:r>
              <a:rPr lang="uk-UA" sz="2000" dirty="0"/>
              <a:t/>
            </a:r>
            <a:br>
              <a:rPr lang="uk-UA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8617124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8010" y="3419819"/>
            <a:ext cx="8825658" cy="3329581"/>
          </a:xfrm>
        </p:spPr>
        <p:txBody>
          <a:bodyPr/>
          <a:lstStyle/>
          <a:p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b="1" dirty="0"/>
              <a:t>Методи вимірювання УФ радіації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1. Інтегральний (сумарний) потік радіації Сонця </a:t>
            </a:r>
            <a:r>
              <a:rPr lang="ru-RU" sz="1800" dirty="0" err="1"/>
              <a:t>вимірюється</a:t>
            </a:r>
            <a:r>
              <a:rPr lang="ru-RU" sz="1800" dirty="0"/>
              <a:t> </a:t>
            </a:r>
            <a:r>
              <a:rPr lang="ru-RU" sz="1800" dirty="0" err="1" smtClean="0"/>
              <a:t>піранометрами</a:t>
            </a:r>
            <a:r>
              <a:rPr lang="ru-RU" sz="1800" dirty="0" smtClean="0"/>
              <a:t> </a:t>
            </a:r>
            <a:r>
              <a:rPr lang="ru-RU" sz="1800" dirty="0"/>
              <a:t>(наприклад, </a:t>
            </a:r>
            <a:r>
              <a:rPr lang="ru-RU" sz="1800" dirty="0" err="1" smtClean="0"/>
              <a:t>піранометр</a:t>
            </a:r>
            <a:r>
              <a:rPr lang="ru-RU" sz="1800" dirty="0" smtClean="0"/>
              <a:t> </a:t>
            </a:r>
            <a:r>
              <a:rPr lang="ru-RU" sz="1800" dirty="0" err="1"/>
              <a:t>Янишевского</a:t>
            </a:r>
            <a:r>
              <a:rPr lang="ru-RU" sz="1800" dirty="0"/>
              <a:t>) І </a:t>
            </a:r>
            <a:r>
              <a:rPr lang="ru-RU" sz="1800" dirty="0" err="1"/>
              <a:t>виражається</a:t>
            </a:r>
            <a:r>
              <a:rPr lang="ru-RU" sz="1800" dirty="0"/>
              <a:t> </a:t>
            </a:r>
            <a:r>
              <a:rPr lang="ru-RU" sz="1800" dirty="0" smtClean="0"/>
              <a:t>в</a:t>
            </a:r>
            <a:r>
              <a:rPr lang="ru-RU" sz="1800" dirty="0"/>
              <a:t> </a:t>
            </a:r>
            <a:r>
              <a:rPr lang="ru-RU" sz="1800" dirty="0" err="1" smtClean="0"/>
              <a:t>мкал</a:t>
            </a:r>
            <a:r>
              <a:rPr lang="ru-RU" sz="1800" dirty="0" smtClean="0"/>
              <a:t>/ см2 Х </a:t>
            </a:r>
            <a:r>
              <a:rPr lang="ru-RU" sz="1800" dirty="0" err="1" smtClean="0"/>
              <a:t>хв</a:t>
            </a:r>
            <a:r>
              <a:rPr lang="ru-RU" sz="1800" dirty="0" smtClean="0"/>
              <a:t>. </a:t>
            </a:r>
            <a:r>
              <a:rPr lang="ru-RU" sz="1800" dirty="0" smtClean="0"/>
              <a:t> </a:t>
            </a:r>
            <a:r>
              <a:rPr lang="ru-RU" sz="1800" dirty="0" err="1" smtClean="0"/>
              <a:t>Сонячна</a:t>
            </a:r>
            <a:r>
              <a:rPr lang="ru-RU" sz="1800" dirty="0" smtClean="0"/>
              <a:t> </a:t>
            </a:r>
            <a:r>
              <a:rPr lang="ru-RU" sz="1800" dirty="0"/>
              <a:t>постійна дорівнює 2 на кордоні атмосфери і 1 на рівні Землі.</a:t>
            </a:r>
            <a:r>
              <a:rPr lang="uk-UA" sz="1800" dirty="0"/>
              <a:t/>
            </a:r>
            <a:br>
              <a:rPr lang="uk-UA" sz="1800" dirty="0"/>
            </a:br>
            <a:r>
              <a:rPr lang="ru-RU" sz="1800" dirty="0"/>
              <a:t>2. </a:t>
            </a:r>
            <a:r>
              <a:rPr lang="ru-RU" sz="1800" dirty="0" err="1" smtClean="0"/>
              <a:t>Біологічний</a:t>
            </a:r>
            <a:r>
              <a:rPr lang="ru-RU" sz="1800" dirty="0" smtClean="0"/>
              <a:t> </a:t>
            </a:r>
            <a:r>
              <a:rPr lang="ru-RU" sz="1800" dirty="0"/>
              <a:t>(</a:t>
            </a:r>
            <a:r>
              <a:rPr lang="ru-RU" sz="1800" dirty="0" err="1"/>
              <a:t>Еритемний</a:t>
            </a:r>
            <a:r>
              <a:rPr lang="ru-RU" sz="1800" dirty="0"/>
              <a:t>) Метод - </a:t>
            </a:r>
            <a:r>
              <a:rPr lang="ru-RU" sz="1800" dirty="0" err="1"/>
              <a:t>визначення</a:t>
            </a:r>
            <a:r>
              <a:rPr lang="ru-RU" sz="1800" dirty="0"/>
              <a:t> </a:t>
            </a:r>
            <a:r>
              <a:rPr lang="ru-RU" sz="1800" dirty="0" err="1" smtClean="0"/>
              <a:t>ерітемної</a:t>
            </a:r>
            <a:r>
              <a:rPr lang="ru-RU" sz="1800" dirty="0" smtClean="0"/>
              <a:t> </a:t>
            </a:r>
            <a:r>
              <a:rPr lang="ru-RU" sz="1800" dirty="0"/>
              <a:t>дози за </a:t>
            </a:r>
            <a:r>
              <a:rPr lang="ru-RU" sz="1800" dirty="0" err="1"/>
              <a:t>допомогою</a:t>
            </a:r>
            <a:r>
              <a:rPr lang="ru-RU" sz="1800" dirty="0"/>
              <a:t> </a:t>
            </a:r>
            <a:r>
              <a:rPr lang="ru-RU" sz="1800" dirty="0" err="1" smtClean="0"/>
              <a:t>біодозиметра</a:t>
            </a:r>
            <a:r>
              <a:rPr lang="ru-RU" sz="1800" dirty="0" smtClean="0"/>
              <a:t> М.Ф</a:t>
            </a:r>
            <a:r>
              <a:rPr lang="ru-RU" sz="1800" dirty="0"/>
              <a:t>. Горбачова (рис. 2.2).</a:t>
            </a:r>
            <a:r>
              <a:rPr lang="ru-RU" sz="1800" dirty="0" err="1" smtClean="0"/>
              <a:t>ерітемна</a:t>
            </a:r>
            <a:r>
              <a:rPr lang="ru-RU" sz="1800" dirty="0" smtClean="0"/>
              <a:t> доза </a:t>
            </a:r>
            <a:r>
              <a:rPr lang="ru-RU" sz="1800" dirty="0"/>
              <a:t>(ЕД) або біодоза - найменша тривалість ультрафіолетового </a:t>
            </a:r>
            <a:r>
              <a:rPr lang="ru-RU" sz="1800" dirty="0" err="1"/>
              <a:t>опромінювання</a:t>
            </a:r>
            <a:r>
              <a:rPr lang="ru-RU" sz="1800" dirty="0"/>
              <a:t> </a:t>
            </a:r>
            <a:r>
              <a:rPr lang="ru-RU" sz="1800" dirty="0" err="1" smtClean="0"/>
              <a:t>незасмаглої</a:t>
            </a:r>
            <a:r>
              <a:rPr lang="ru-RU" sz="1800" dirty="0" smtClean="0"/>
              <a:t> </a:t>
            </a:r>
            <a:r>
              <a:rPr lang="ru-RU" sz="1800" dirty="0"/>
              <a:t>шкіри в хвилинах, після якого через 15-20 годин (у дітей через 1-3 години) проявляється виражене почервоніння шкіри (еритема).</a:t>
            </a:r>
            <a:r>
              <a:rPr lang="uk-UA" sz="1800" dirty="0"/>
              <a:t/>
            </a:r>
            <a:br>
              <a:rPr lang="uk-UA" sz="1800" dirty="0"/>
            </a:br>
            <a:r>
              <a:rPr lang="ru-RU" sz="1800" dirty="0" err="1" smtClean="0"/>
              <a:t>Біодозиметр</a:t>
            </a:r>
            <a:r>
              <a:rPr lang="ru-RU" sz="1800" dirty="0" smtClean="0"/>
              <a:t> М.Ф</a:t>
            </a:r>
            <a:r>
              <a:rPr lang="ru-RU" sz="1800" dirty="0"/>
              <a:t>. Горбачова є </a:t>
            </a:r>
            <a:r>
              <a:rPr lang="ru-RU" sz="1800" dirty="0" smtClean="0"/>
              <a:t>планшетка </a:t>
            </a:r>
            <a:r>
              <a:rPr lang="ru-RU" sz="1800" dirty="0"/>
              <a:t>з 6-ма отворами (1,5 - 1,0 см), які </a:t>
            </a:r>
            <a:r>
              <a:rPr lang="ru-RU" sz="1800" dirty="0" err="1"/>
              <a:t>закриваються</a:t>
            </a:r>
            <a:r>
              <a:rPr lang="ru-RU" sz="1800" dirty="0"/>
              <a:t> </a:t>
            </a:r>
            <a:r>
              <a:rPr lang="ru-RU" sz="1800" dirty="0" err="1" smtClean="0"/>
              <a:t>рухомою</a:t>
            </a:r>
            <a:r>
              <a:rPr lang="ru-RU" sz="1800" dirty="0" smtClean="0"/>
              <a:t> </a:t>
            </a:r>
            <a:r>
              <a:rPr lang="ru-RU" sz="1800" dirty="0"/>
              <a:t>платівкою. Для </a:t>
            </a:r>
            <a:r>
              <a:rPr lang="ru-RU" sz="1800" dirty="0" err="1" smtClean="0"/>
              <a:t>визначення</a:t>
            </a:r>
            <a:r>
              <a:rPr lang="ru-RU" sz="1800" dirty="0" smtClean="0"/>
              <a:t> </a:t>
            </a:r>
            <a:r>
              <a:rPr lang="ru-RU" sz="1800" dirty="0" err="1" smtClean="0"/>
              <a:t>ерітемної</a:t>
            </a:r>
            <a:r>
              <a:rPr lang="ru-RU" sz="1800" dirty="0" smtClean="0"/>
              <a:t> </a:t>
            </a:r>
            <a:r>
              <a:rPr lang="ru-RU" sz="1800" dirty="0" err="1"/>
              <a:t>дози</a:t>
            </a:r>
            <a:r>
              <a:rPr lang="ru-RU" sz="1800" dirty="0"/>
              <a:t> </a:t>
            </a:r>
            <a:r>
              <a:rPr lang="ru-RU" sz="1800" dirty="0" err="1" smtClean="0"/>
              <a:t>біодозиметр</a:t>
            </a:r>
            <a:r>
              <a:rPr lang="ru-RU" sz="1800" dirty="0" smtClean="0"/>
              <a:t> </a:t>
            </a:r>
            <a:r>
              <a:rPr lang="ru-RU" sz="1800" dirty="0" err="1" smtClean="0"/>
              <a:t>закріплюють</a:t>
            </a:r>
            <a:r>
              <a:rPr lang="ru-RU" sz="1800" dirty="0" smtClean="0"/>
              <a:t> </a:t>
            </a:r>
            <a:r>
              <a:rPr lang="ru-RU" sz="1800" dirty="0"/>
              <a:t>на незасмаглій частини тіла (внутрішня частина передпліччя). Доцільно позначити на шкірі (кульковою ручкою) розташування і номер віконець. Досліджувану ділянку шкіри розташовують на відстані 0,5 м від штучного </a:t>
            </a:r>
            <a:r>
              <a:rPr lang="ru-RU" sz="1800" dirty="0" err="1"/>
              <a:t>джерела</a:t>
            </a:r>
            <a:r>
              <a:rPr lang="ru-RU" sz="1800" dirty="0"/>
              <a:t> </a:t>
            </a:r>
            <a:r>
              <a:rPr lang="ru-RU" sz="1800" dirty="0" smtClean="0"/>
              <a:t>УФВ </a:t>
            </a:r>
            <a:r>
              <a:rPr lang="ru-RU" sz="1800" dirty="0"/>
              <a:t>(після прогріву лампи 10-15 хв.) І відкривають кожне віконце на 1 хвилину. Таким чином, віконце № 1 опромінюється 6 хв., № 2 - 5 хв., № 3 - 4 хв., № 4 - 3 хв., № 5 - 2 хв., № 6 - 1 хв. Залежно від потужності джерела і інших умов час опромінення і відстань до джерела можуть бути іншими.</a:t>
            </a:r>
            <a:r>
              <a:rPr lang="uk-UA" sz="1800" dirty="0"/>
              <a:t/>
            </a:r>
            <a:br>
              <a:rPr lang="uk-UA" sz="1800" dirty="0"/>
            </a:b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5370361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9538" y="1227461"/>
            <a:ext cx="10908515" cy="3329581"/>
          </a:xfrm>
        </p:spPr>
        <p:txBody>
          <a:bodyPr/>
          <a:lstStyle/>
          <a:p>
            <a:r>
              <a:rPr lang="ru-RU" sz="1800" dirty="0"/>
              <a:t>Контроль появи еритеми проводять через 18-20 годин після опромінення. </a:t>
            </a:r>
            <a:r>
              <a:rPr lang="ru-RU" sz="1800" dirty="0" err="1"/>
              <a:t>Е</a:t>
            </a:r>
            <a:r>
              <a:rPr lang="ru-RU" sz="1800" dirty="0" err="1" smtClean="0"/>
              <a:t>ритемну</a:t>
            </a:r>
            <a:r>
              <a:rPr lang="ru-RU" sz="1800" dirty="0" smtClean="0"/>
              <a:t> </a:t>
            </a:r>
            <a:r>
              <a:rPr lang="ru-RU" sz="1800" dirty="0"/>
              <a:t>дозу визначають у хвилинах за номером віконця, де еритема буде найменшою.</a:t>
            </a:r>
            <a:br>
              <a:rPr lang="ru-RU" sz="1800" dirty="0"/>
            </a:br>
            <a:r>
              <a:rPr lang="ru-RU" sz="1800" dirty="0"/>
              <a:t>Фізіологічна доза складає 1/2 - 1/4 </a:t>
            </a:r>
            <a:r>
              <a:rPr lang="ru-RU" sz="1800" dirty="0" err="1" smtClean="0"/>
              <a:t>ерітемної</a:t>
            </a:r>
            <a:r>
              <a:rPr lang="ru-RU" sz="1800" dirty="0" smtClean="0"/>
              <a:t>, </a:t>
            </a:r>
            <a:r>
              <a:rPr lang="ru-RU" sz="1800" dirty="0"/>
              <a:t>А профілактична - 1/8 </a:t>
            </a:r>
            <a:r>
              <a:rPr lang="ru-RU" sz="1800" dirty="0" err="1" smtClean="0"/>
              <a:t>ерітемної</a:t>
            </a:r>
            <a:r>
              <a:rPr lang="ru-RU" sz="1800" dirty="0" smtClean="0"/>
              <a:t> </a:t>
            </a:r>
            <a:r>
              <a:rPr lang="ru-RU" sz="1800" dirty="0"/>
              <a:t>дози.</a:t>
            </a:r>
            <a:br>
              <a:rPr lang="ru-RU" sz="1800" dirty="0"/>
            </a:br>
            <a:r>
              <a:rPr lang="ru-RU" sz="1800" dirty="0"/>
              <a:t>Профілактичну дозу на необхідному для опромінення пацієнтів відстані розраховують за формулою: </a:t>
            </a:r>
            <a:br>
              <a:rPr lang="ru-RU" sz="1800" dirty="0"/>
            </a:br>
            <a:r>
              <a:rPr lang="ru-RU" sz="1800" b="1" dirty="0"/>
              <a:t>, </a:t>
            </a:r>
            <a:r>
              <a:rPr lang="ru-RU" sz="1800" dirty="0" smtClean="0"/>
              <a:t>де</a:t>
            </a:r>
            <a:r>
              <a:rPr lang="ru-RU" sz="1800" dirty="0"/>
              <a:t>: В - відстань від лампи до пацієнта в м;</a:t>
            </a:r>
            <a:br>
              <a:rPr lang="ru-RU" sz="1800" dirty="0"/>
            </a:br>
            <a:r>
              <a:rPr lang="ru-RU" sz="1800" dirty="0"/>
              <a:t>С - стандартна відстань в м, на якому визначається </a:t>
            </a:r>
            <a:r>
              <a:rPr lang="ru-RU" sz="1800" dirty="0" err="1"/>
              <a:t>еритемна</a:t>
            </a:r>
            <a:r>
              <a:rPr lang="ru-RU" sz="1800" dirty="0"/>
              <a:t> доза (0,5 м);</a:t>
            </a:r>
            <a:br>
              <a:rPr lang="ru-RU" sz="1800" dirty="0"/>
            </a:br>
            <a:r>
              <a:rPr lang="ru-RU" sz="1800" dirty="0"/>
              <a:t>А - </a:t>
            </a:r>
            <a:r>
              <a:rPr lang="ru-RU" sz="1800" dirty="0" err="1"/>
              <a:t>еритемна</a:t>
            </a:r>
            <a:r>
              <a:rPr lang="ru-RU" sz="1800" dirty="0"/>
              <a:t> доза на стандартній відстані, хв.</a:t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b="1" dirty="0" smtClean="0"/>
              <a:t>Примітка</a:t>
            </a:r>
            <a:r>
              <a:rPr lang="ru-RU" sz="1800" b="1" dirty="0"/>
              <a:t>:</a:t>
            </a:r>
            <a:r>
              <a:rPr lang="ru-RU" sz="1800" dirty="0"/>
              <a:t>як зазначено раніше, студенти один у одного на занятті лише опромінюють шкіру за допомогою дозиметра Горбачова. На шкірі кульковою ручкою нумерують віконця, а по тому 18-20 годин самостійно визначають</a:t>
            </a:r>
            <a:r>
              <a:rPr lang="ru-RU" sz="1800" dirty="0" err="1"/>
              <a:t>еритемну</a:t>
            </a:r>
            <a:r>
              <a:rPr lang="ru-RU" sz="1800" dirty="0"/>
              <a:t> дозу, розраховують фізіологічну і профілактичну дози, дані заносять в протокол, про результати роботи звітують на наступному занятті.</a:t>
            </a:r>
            <a:r>
              <a:rPr lang="uk-UA" sz="1800" dirty="0"/>
              <a:t/>
            </a:r>
            <a:br>
              <a:rPr lang="uk-UA" sz="1800" dirty="0"/>
            </a:br>
            <a:endParaRPr lang="ru-RU" sz="1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229" y="4267200"/>
            <a:ext cx="6662403" cy="250613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128767" y="4372376"/>
            <a:ext cx="41200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/>
              <a:t>Мал. 2.2.</a:t>
            </a:r>
            <a:r>
              <a:rPr lang="ru-RU" dirty="0" err="1"/>
              <a:t>біодозиметрії</a:t>
            </a:r>
            <a:r>
              <a:rPr lang="ru-RU" dirty="0"/>
              <a:t> Горбачова.</a:t>
            </a:r>
          </a:p>
        </p:txBody>
      </p:sp>
    </p:spTree>
    <p:extLst>
      <p:ext uri="{BB962C8B-B14F-4D97-AF65-F5344CB8AC3E}">
        <p14:creationId xmlns:p14="http://schemas.microsoft.com/office/powerpoint/2010/main" val="12441569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7977" y="1797756"/>
            <a:ext cx="10156512" cy="3329581"/>
          </a:xfrm>
        </p:spPr>
        <p:txBody>
          <a:bodyPr/>
          <a:lstStyle/>
          <a:p>
            <a:r>
              <a:rPr lang="ru-RU" sz="1800" dirty="0"/>
              <a:t>3. Фотохімічний (щавлевокислий) метод розроблений З.М. </a:t>
            </a:r>
            <a:r>
              <a:rPr lang="ru-RU" sz="1800" dirty="0" err="1"/>
              <a:t>Куличкова</a:t>
            </a:r>
            <a:r>
              <a:rPr lang="ru-RU" sz="1800" dirty="0"/>
              <a:t> і заснований на розкладанні щавлевої кислоти в присутності азотнокислого </a:t>
            </a:r>
            <a:r>
              <a:rPr lang="ru-RU" sz="1800" dirty="0" err="1"/>
              <a:t>уранила</a:t>
            </a:r>
            <a:r>
              <a:rPr lang="ru-RU" sz="1800" dirty="0"/>
              <a:t> пропорційно інтенсивності і тривалості ультрафіолетового опромінювання її титруватирозчину.</a:t>
            </a:r>
            <a:br>
              <a:rPr lang="ru-RU" sz="1800" dirty="0"/>
            </a:br>
            <a:r>
              <a:rPr lang="ru-RU" sz="1800" dirty="0"/>
              <a:t>Результат вимірювання виражається в кількості міліграмів розклалася щавлевої кислоти на 1 см</a:t>
            </a:r>
            <a:r>
              <a:rPr lang="ru-RU" sz="1800" baseline="30000" dirty="0"/>
              <a:t>2</a:t>
            </a:r>
            <a:r>
              <a:rPr lang="ru-RU" sz="1800" dirty="0"/>
              <a:t>опромінюваної поверхні розчину. однією</a:t>
            </a:r>
            <a:r>
              <a:rPr lang="ru-RU" sz="1800" dirty="0" err="1"/>
              <a:t>ерітемной</a:t>
            </a:r>
            <a:r>
              <a:rPr lang="ru-RU" sz="1800" dirty="0"/>
              <a:t> дозі відповідає 3,7- 4,1 </a:t>
            </a:r>
            <a:r>
              <a:rPr lang="ru-RU" sz="1800" baseline="30000" dirty="0"/>
              <a:t>мг</a:t>
            </a:r>
            <a:r>
              <a:rPr lang="ru-RU" sz="1800" dirty="0"/>
              <a:t>/</a:t>
            </a:r>
            <a:r>
              <a:rPr lang="ru-RU" sz="1800" baseline="-25000" dirty="0"/>
              <a:t>см</a:t>
            </a:r>
            <a:r>
              <a:rPr lang="ru-RU" sz="1800" baseline="30000" dirty="0"/>
              <a:t>2</a:t>
            </a:r>
            <a:r>
              <a:rPr lang="ru-RU" sz="1800" dirty="0"/>
              <a:t> розкладеної щавлевої кислоти, фізіологічної дозі - 1 </a:t>
            </a:r>
            <a:r>
              <a:rPr lang="ru-RU" sz="1800" baseline="30000" dirty="0"/>
              <a:t>мг</a:t>
            </a:r>
            <a:r>
              <a:rPr lang="ru-RU" sz="1800" dirty="0"/>
              <a:t>/</a:t>
            </a:r>
            <a:r>
              <a:rPr lang="ru-RU" sz="1800" baseline="-25000" dirty="0"/>
              <a:t>см</a:t>
            </a:r>
            <a:r>
              <a:rPr lang="ru-RU" sz="1800" baseline="30000" dirty="0"/>
              <a:t>2</a:t>
            </a:r>
            <a:r>
              <a:rPr lang="ru-RU" sz="1800" dirty="0"/>
              <a:t>, Профілактичній дозі - 0,5 </a:t>
            </a:r>
            <a:r>
              <a:rPr lang="ru-RU" sz="1800" baseline="30000" dirty="0"/>
              <a:t>мг</a:t>
            </a:r>
            <a:r>
              <a:rPr lang="ru-RU" sz="1800" dirty="0"/>
              <a:t>/</a:t>
            </a:r>
            <a:r>
              <a:rPr lang="ru-RU" sz="1800" baseline="-25000" dirty="0"/>
              <a:t>см</a:t>
            </a:r>
            <a:r>
              <a:rPr lang="ru-RU" sz="1800" baseline="30000" dirty="0"/>
              <a:t>2</a:t>
            </a:r>
            <a:r>
              <a:rPr lang="ru-RU" sz="1800" dirty="0"/>
              <a:t>.</a:t>
            </a:r>
            <a:r>
              <a:rPr lang="uk-UA" sz="1800" dirty="0"/>
              <a:t/>
            </a:r>
            <a:br>
              <a:rPr lang="uk-UA" sz="1800" dirty="0"/>
            </a:br>
            <a:r>
              <a:rPr lang="ru-RU" sz="1800" dirty="0"/>
              <a:t>Інтенсивність ультрафіолетової радіації цим методом визначається в мг розклалася щавлевої кислоти на 1 см</a:t>
            </a:r>
            <a:r>
              <a:rPr lang="ru-RU" sz="1800" baseline="30000" dirty="0"/>
              <a:t>2</a:t>
            </a:r>
            <a:r>
              <a:rPr lang="ru-RU" sz="1800" dirty="0"/>
              <a:t> поверхні розчину за одиницю часу (хв, годину).</a:t>
            </a:r>
            <a:r>
              <a:rPr lang="uk-UA" sz="1800" dirty="0"/>
              <a:t/>
            </a:r>
            <a:br>
              <a:rPr lang="uk-UA" sz="1800" dirty="0"/>
            </a:br>
            <a:r>
              <a:rPr lang="ru-RU" sz="1800" b="1" dirty="0"/>
              <a:t>реактиви:</a:t>
            </a:r>
            <a:r>
              <a:rPr lang="ru-RU" sz="1800" dirty="0"/>
              <a:t>0,1 н розчин щавлевої кислоти (6,3 г на 1 л дистильованої води); робочий 0,1 н розчин перманганату калію (3,16 г КМnО</a:t>
            </a:r>
            <a:r>
              <a:rPr lang="ru-RU" sz="1800" baseline="-25000" dirty="0"/>
              <a:t>4</a:t>
            </a:r>
            <a:r>
              <a:rPr lang="ru-RU" sz="1800" dirty="0"/>
              <a:t> в 1 л дистильованої води): робочий 0,1 н розчин щавлевої кислоти з азотнокислим </a:t>
            </a:r>
            <a:r>
              <a:rPr lang="ru-RU" sz="1800" dirty="0" err="1"/>
              <a:t>уранілом</a:t>
            </a:r>
            <a:r>
              <a:rPr lang="ru-RU" sz="1800" dirty="0"/>
              <a:t> (6,3 г щавлевої кислоти і 5,02 г азотнокислого </a:t>
            </a:r>
            <a:r>
              <a:rPr lang="ru-RU" sz="1800" dirty="0" err="1"/>
              <a:t>уранила</a:t>
            </a:r>
            <a:r>
              <a:rPr lang="ru-RU" sz="1800" dirty="0"/>
              <a:t>в 1 л дистильованої води); 6% розчин сірчаної кислоти (60 мл концентрованої кислоти на 1 л дистильованої води).</a:t>
            </a:r>
            <a:r>
              <a:rPr lang="uk-UA" sz="1800" dirty="0"/>
              <a:t/>
            </a:r>
            <a:br>
              <a:rPr lang="uk-UA" sz="1800" dirty="0"/>
            </a:b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3915192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9643" y="0"/>
            <a:ext cx="10171289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Порядок дослідження: </a:t>
            </a:r>
            <a:endParaRPr lang="ru-RU" dirty="0"/>
          </a:p>
          <a:p>
            <a:pPr algn="just">
              <a:buFont typeface="+mj-lt"/>
              <a:buAutoNum type="arabicPeriod"/>
            </a:pPr>
            <a:r>
              <a:rPr lang="ru-RU" dirty="0"/>
              <a:t>Визначають титр 0,1 н розчину КМnО</a:t>
            </a:r>
            <a:r>
              <a:rPr lang="ru-RU" baseline="-25000" dirty="0"/>
              <a:t>4</a:t>
            </a:r>
            <a:r>
              <a:rPr lang="ru-RU" dirty="0"/>
              <a:t>точним 0,1 н розчином щавлевої кислоти (Т). Для цього в колбу для титрування відмірюють 25 мл розчину H</a:t>
            </a:r>
            <a:r>
              <a:rPr lang="ru-RU" baseline="-25000" dirty="0"/>
              <a:t>2</a:t>
            </a:r>
            <a:r>
              <a:rPr lang="ru-RU" dirty="0"/>
              <a:t>SO</a:t>
            </a:r>
            <a:r>
              <a:rPr lang="ru-RU" baseline="-25000" dirty="0"/>
              <a:t>4</a:t>
            </a:r>
            <a:r>
              <a:rPr lang="ru-RU" dirty="0"/>
              <a:t>, 25 мл 0,1 н. розчину щавлевої кислоти, підігрівають на водяній бані до 70</a:t>
            </a:r>
            <a:r>
              <a:rPr lang="ru-RU" dirty="0">
                <a:latin typeface="Symbol, serif"/>
              </a:rPr>
              <a:t></a:t>
            </a:r>
            <a:r>
              <a:rPr lang="ru-RU" dirty="0"/>
              <a:t>, Титрують з бюретки 0,1 н. розчином КМnО</a:t>
            </a:r>
            <a:r>
              <a:rPr lang="ru-RU" baseline="-25000" dirty="0"/>
              <a:t>4</a:t>
            </a:r>
            <a:r>
              <a:rPr lang="ru-RU" dirty="0"/>
              <a:t>до появи ледь помітного рожевого кольору, не зникає протягом 1 хв. Титр розраховують шляхом ділення кількості мл щавлевої кислоти на кількість мл розчину КМnО</a:t>
            </a:r>
            <a:r>
              <a:rPr lang="ru-RU" baseline="-25000" dirty="0"/>
              <a:t>4</a:t>
            </a:r>
            <a:r>
              <a:rPr lang="ru-RU" dirty="0"/>
              <a:t>, Використаного на титрування.</a:t>
            </a:r>
            <a:endParaRPr lang="uk-UA" dirty="0"/>
          </a:p>
          <a:p>
            <a:pPr algn="just">
              <a:buFont typeface="+mj-lt"/>
              <a:buAutoNum type="arabicPeriod"/>
            </a:pPr>
            <a:r>
              <a:rPr lang="ru-RU" dirty="0"/>
              <a:t>Визначають початковий обсяг розчину КМnО</a:t>
            </a:r>
            <a:r>
              <a:rPr lang="ru-RU" baseline="-25000" dirty="0"/>
              <a:t>4</a:t>
            </a:r>
            <a:r>
              <a:rPr lang="ru-RU" dirty="0"/>
              <a:t> по робочому розчину щавлевої кислоти з </a:t>
            </a:r>
            <a:r>
              <a:rPr lang="ru-RU" dirty="0" err="1"/>
              <a:t>уранілом</a:t>
            </a:r>
            <a:r>
              <a:rPr lang="ru-RU" dirty="0"/>
              <a:t> (V</a:t>
            </a:r>
            <a:r>
              <a:rPr lang="ru-RU" baseline="-25000" dirty="0"/>
              <a:t>1</a:t>
            </a:r>
            <a:r>
              <a:rPr lang="ru-RU" dirty="0"/>
              <a:t>), Який буде опромінювати. Для цього замість розчину чистої щавлевої кислоти береться 25 мл робочого розчину щавлевої кислоти з азотнокислим</a:t>
            </a:r>
            <a:r>
              <a:rPr lang="ru-RU" dirty="0" err="1"/>
              <a:t>уранілом</a:t>
            </a:r>
            <a:r>
              <a:rPr lang="ru-RU" dirty="0"/>
              <a:t>. Титрування проводять аналогічно.</a:t>
            </a:r>
            <a:endParaRPr lang="uk-UA" dirty="0"/>
          </a:p>
          <a:p>
            <a:pPr algn="just">
              <a:buFont typeface="+mj-lt"/>
              <a:buAutoNum type="arabicPeriod"/>
            </a:pPr>
            <a:r>
              <a:rPr lang="ru-RU" dirty="0"/>
              <a:t>Експозиція робочого розчину в досліджуваному місці для визначення інтенсивності УФІ. У затемнену чорним папером кварцову пробірку зі світловим вікном у папері певного розміру наливають 25 мл робочого розчину щавлевої кислоти з азотнокислим</a:t>
            </a:r>
            <a:r>
              <a:rPr lang="ru-RU" dirty="0" err="1"/>
              <a:t>уранілом</a:t>
            </a:r>
            <a:r>
              <a:rPr lang="ru-RU" dirty="0"/>
              <a:t>. </a:t>
            </a:r>
          </a:p>
          <a:p>
            <a:pPr algn="just"/>
            <a:r>
              <a:rPr lang="ru-RU" dirty="0"/>
              <a:t>Закрита пробкою пробірка виставляється в штативі на відкритій ділянці для вимірювання УФР Сонця і небосхилу на годину або на певну кількість годин, або ж у відповідному місці під джерелом штучної УФР (лампа ЛЕ-30, ПРК та інші). Після експозиції пробірка зберігається в світлонепроникному футлярі.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529033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93220"/>
            <a:ext cx="104648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Примітка:</a:t>
            </a:r>
            <a:r>
              <a:rPr lang="ru-RU" dirty="0"/>
              <a:t> Для прискорення роботи студенти отримують готовий робочий розчин, експонований лабораторією.</a:t>
            </a:r>
            <a:endParaRPr lang="uk-UA" dirty="0"/>
          </a:p>
          <a:p>
            <a:pPr algn="just">
              <a:buFont typeface="+mj-lt"/>
              <a:buAutoNum type="arabicPeriod"/>
            </a:pPr>
            <a:r>
              <a:rPr lang="ru-RU" dirty="0"/>
              <a:t>Визначення обсягу розчину КМnО</a:t>
            </a:r>
            <a:r>
              <a:rPr lang="ru-RU" baseline="-25000" dirty="0"/>
              <a:t>4</a:t>
            </a:r>
            <a:r>
              <a:rPr lang="ru-RU" dirty="0"/>
              <a:t> по робочому розчину щавлевої кислоти з азотнокислим </a:t>
            </a:r>
            <a:r>
              <a:rPr lang="ru-RU" dirty="0" err="1"/>
              <a:t>уранілом</a:t>
            </a:r>
            <a:r>
              <a:rPr lang="ru-RU" dirty="0"/>
              <a:t> після експозиції (V</a:t>
            </a:r>
            <a:r>
              <a:rPr lang="ru-RU" baseline="-25000" dirty="0"/>
              <a:t>2</a:t>
            </a:r>
            <a:r>
              <a:rPr lang="ru-RU" dirty="0"/>
              <a:t>) Виконується аналогічно описаному вище. Різниця між початковим обсягом розчину КМnО</a:t>
            </a:r>
            <a:r>
              <a:rPr lang="ru-RU" baseline="-25000" dirty="0"/>
              <a:t>4</a:t>
            </a:r>
            <a:r>
              <a:rPr lang="ru-RU" dirty="0"/>
              <a:t> і його обсягом після експозиції робочого розчину щавлевої кислоти показує, скільки щавлевої кислоти розклалося під дією УФР.</a:t>
            </a:r>
            <a:endParaRPr lang="uk-UA" dirty="0"/>
          </a:p>
          <a:p>
            <a:pPr algn="just"/>
            <a:r>
              <a:rPr lang="ru-RU" dirty="0"/>
              <a:t>Інтенсивність УФР вимірюють в мг розклалася щавлевої кислоти на 1см</a:t>
            </a:r>
            <a:r>
              <a:rPr lang="ru-RU" baseline="30000" dirty="0"/>
              <a:t>2</a:t>
            </a:r>
            <a:r>
              <a:rPr lang="ru-RU" dirty="0"/>
              <a:t> поверхні світлового вікна пробірки за годину.</a:t>
            </a:r>
            <a:endParaRPr lang="uk-UA" dirty="0"/>
          </a:p>
          <a:p>
            <a:pPr algn="just"/>
            <a:r>
              <a:rPr lang="ru-RU" dirty="0"/>
              <a:t>Розрахунок здійснюється за формулою:</a:t>
            </a:r>
          </a:p>
          <a:p>
            <a:pPr algn="ctr"/>
            <a:r>
              <a:rPr lang="ru-RU" dirty="0"/>
              <a:t>Х =,</a:t>
            </a:r>
            <a:endParaRPr lang="uk-UA" dirty="0"/>
          </a:p>
          <a:p>
            <a:pPr algn="just"/>
            <a:r>
              <a:rPr lang="ru-RU" dirty="0"/>
              <a:t>де: Т -тітр 0,1 н. розчину КМnО</a:t>
            </a:r>
            <a:r>
              <a:rPr lang="ru-RU" baseline="-25000" dirty="0"/>
              <a:t>4</a:t>
            </a:r>
            <a:r>
              <a:rPr lang="ru-RU" dirty="0"/>
              <a:t> по щавлевої кислоти; </a:t>
            </a:r>
            <a:endParaRPr lang="uk-UA" dirty="0"/>
          </a:p>
          <a:p>
            <a:pPr algn="just"/>
            <a:r>
              <a:rPr lang="ru-RU" dirty="0"/>
              <a:t>V</a:t>
            </a:r>
            <a:r>
              <a:rPr lang="ru-RU" baseline="-25000" dirty="0"/>
              <a:t>1</a:t>
            </a:r>
            <a:r>
              <a:rPr lang="ru-RU" dirty="0"/>
              <a:t> і V</a:t>
            </a:r>
            <a:r>
              <a:rPr lang="ru-RU" baseline="-25000" dirty="0"/>
              <a:t>2</a:t>
            </a:r>
            <a:r>
              <a:rPr lang="ru-RU" dirty="0"/>
              <a:t> - обсяги розчину КМnО</a:t>
            </a:r>
            <a:r>
              <a:rPr lang="ru-RU" baseline="-25000" dirty="0"/>
              <a:t>4</a:t>
            </a:r>
            <a:r>
              <a:rPr lang="ru-RU" dirty="0"/>
              <a:t>, Витрачені на титрування щавлевої кислоти з азотнокислим </a:t>
            </a:r>
            <a:r>
              <a:rPr lang="ru-RU" dirty="0" err="1"/>
              <a:t>уранілом</a:t>
            </a:r>
            <a:r>
              <a:rPr lang="ru-RU" dirty="0"/>
              <a:t>, Відповідно, до і після ультрафіолетового опромінювання, мл; </a:t>
            </a:r>
            <a:endParaRPr lang="uk-UA" dirty="0"/>
          </a:p>
          <a:p>
            <a:pPr algn="just"/>
            <a:r>
              <a:rPr lang="ru-RU" dirty="0"/>
              <a:t>6,3 - кількість мг щавлевої кислоти в 1 мл 0,1 н. розчину;</a:t>
            </a:r>
          </a:p>
          <a:p>
            <a:pPr algn="just"/>
            <a:r>
              <a:rPr lang="ru-RU" dirty="0"/>
              <a:t>S - площа світлового вікна кварцової пробірки, см</a:t>
            </a:r>
            <a:r>
              <a:rPr lang="ru-RU" baseline="30000" dirty="0"/>
              <a:t>2</a:t>
            </a:r>
            <a:r>
              <a:rPr lang="ru-RU" dirty="0"/>
              <a:t>;</a:t>
            </a:r>
            <a:endParaRPr lang="uk-UA" dirty="0"/>
          </a:p>
          <a:p>
            <a:pPr algn="just"/>
            <a:r>
              <a:rPr lang="ru-RU" dirty="0"/>
              <a:t>t - тривалість експозиції пробірки під джерелом УФР, годин (від Сонця) або хвилин (від штучного джерела УФР).</a:t>
            </a:r>
            <a:endParaRPr lang="uk-UA" dirty="0"/>
          </a:p>
          <a:p>
            <a:pPr algn="just"/>
            <a:r>
              <a:rPr lang="ru-RU" b="1" dirty="0"/>
              <a:t>Примітка:</a:t>
            </a:r>
            <a:r>
              <a:rPr lang="ru-RU" dirty="0"/>
              <a:t> При вимірюванні дози УФР результат вимірювання виражають у кількості розклалася щавлевої кислоти на см</a:t>
            </a:r>
            <a:r>
              <a:rPr lang="ru-RU" baseline="30000" dirty="0"/>
              <a:t>2</a:t>
            </a:r>
            <a:r>
              <a:rPr lang="ru-RU" dirty="0"/>
              <a:t> за хвилину (від штучного джерела) або за годину (від Сонця).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781766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24306"/>
            <a:ext cx="1055511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effectLst/>
              </a:rPr>
              <a:t>Приклад виведення. </a:t>
            </a:r>
            <a:r>
              <a:rPr lang="ru-RU" dirty="0" smtClean="0">
                <a:effectLst/>
              </a:rPr>
              <a:t>Інтенсивність УФР Сонця і небосхилу, за результатами визначення становить 1,3 мг / см</a:t>
            </a:r>
            <a:r>
              <a:rPr lang="ru-RU" baseline="30000" dirty="0" smtClean="0">
                <a:effectLst/>
              </a:rPr>
              <a:t>2 </a:t>
            </a:r>
            <a:r>
              <a:rPr lang="ru-RU" dirty="0" smtClean="0">
                <a:effectLst/>
                <a:latin typeface="Symbol, serif"/>
              </a:rPr>
              <a:t></a:t>
            </a:r>
            <a:r>
              <a:rPr lang="ru-RU" dirty="0" smtClean="0">
                <a:effectLst/>
              </a:rPr>
              <a:t> годину розкладеної щавлевої кислоти, яка відповідає 0,3 </a:t>
            </a:r>
            <a:r>
              <a:rPr lang="ru-RU" dirty="0" err="1" smtClean="0">
                <a:effectLst/>
              </a:rPr>
              <a:t>ерітемної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дози</a:t>
            </a:r>
            <a:r>
              <a:rPr lang="ru-RU" dirty="0" smtClean="0">
                <a:effectLst/>
              </a:rPr>
              <a:t>. Людині щодоби потрібно одержати не менше 1/8</a:t>
            </a:r>
            <a:r>
              <a:rPr lang="ru-RU" dirty="0" err="1" smtClean="0">
                <a:effectLst/>
              </a:rPr>
              <a:t>ерітемной</a:t>
            </a:r>
            <a:r>
              <a:rPr lang="ru-RU" dirty="0" smtClean="0">
                <a:effectLst/>
              </a:rPr>
              <a:t>дози. Для цього він повинен знаходитися під відкритим небом не менше 24 хв.</a:t>
            </a:r>
          </a:p>
          <a:p>
            <a:r>
              <a:rPr lang="ru-RU" dirty="0" smtClean="0">
                <a:effectLst/>
              </a:rPr>
              <a:t>4. Фізичний (фотоелектричний) метод - вимір інтенсивності УФР </a:t>
            </a:r>
            <a:r>
              <a:rPr lang="ru-RU" dirty="0" err="1" smtClean="0">
                <a:effectLst/>
              </a:rPr>
              <a:t>ультрафіолетметром</a:t>
            </a:r>
            <a:r>
              <a:rPr lang="ru-RU" dirty="0" smtClean="0">
                <a:effectLst/>
              </a:rPr>
              <a:t> (Скорочено - </a:t>
            </a:r>
            <a:r>
              <a:rPr lang="ru-RU" dirty="0" err="1" smtClean="0">
                <a:effectLst/>
              </a:rPr>
              <a:t>уфіметром</a:t>
            </a:r>
            <a:r>
              <a:rPr lang="ru-RU" dirty="0" smtClean="0">
                <a:effectLst/>
              </a:rPr>
              <a:t>). </a:t>
            </a:r>
            <a:r>
              <a:rPr lang="ru-RU" dirty="0" err="1" smtClean="0">
                <a:effectLst/>
              </a:rPr>
              <a:t>Уфіметр</a:t>
            </a:r>
            <a:r>
              <a:rPr lang="ru-RU" dirty="0" smtClean="0">
                <a:effectLst/>
              </a:rPr>
              <a:t> - фізичний прилад з магнієвим (для діапазону 220-290 </a:t>
            </a:r>
            <a:r>
              <a:rPr lang="ru-RU" dirty="0" err="1" smtClean="0">
                <a:effectLst/>
              </a:rPr>
              <a:t>нм</a:t>
            </a:r>
            <a:r>
              <a:rPr lang="ru-RU" dirty="0" smtClean="0">
                <a:effectLst/>
              </a:rPr>
              <a:t>) Або сурьмяно-цезієвим (290-340 </a:t>
            </a:r>
            <a:r>
              <a:rPr lang="ru-RU" dirty="0" err="1" smtClean="0">
                <a:effectLst/>
              </a:rPr>
              <a:t>нм</a:t>
            </a:r>
            <a:r>
              <a:rPr lang="ru-RU" dirty="0" smtClean="0">
                <a:effectLst/>
              </a:rPr>
              <a:t>) Фотоелементом. Результати вимірювання виражаються в або.</a:t>
            </a:r>
          </a:p>
          <a:p>
            <a:r>
              <a:rPr lang="ru-RU" dirty="0" smtClean="0">
                <a:effectLst/>
              </a:rPr>
              <a:t>В зв'язку з тим що </a:t>
            </a:r>
            <a:r>
              <a:rPr lang="ru-RU" dirty="0" err="1" smtClean="0">
                <a:effectLst/>
              </a:rPr>
              <a:t>Еритемний</a:t>
            </a:r>
            <a:r>
              <a:rPr lang="ru-RU" dirty="0" smtClean="0">
                <a:effectLst/>
              </a:rPr>
              <a:t> ефект різний при різних довжинах хвиль, а найбільший при </a:t>
            </a:r>
            <a:r>
              <a:rPr lang="ru-RU" dirty="0" smtClean="0">
                <a:effectLst/>
                <a:latin typeface="Symbol, serif"/>
              </a:rPr>
              <a:t></a:t>
            </a:r>
            <a:r>
              <a:rPr lang="ru-RU" dirty="0" smtClean="0">
                <a:effectLst/>
              </a:rPr>
              <a:t>= 297 </a:t>
            </a:r>
            <a:r>
              <a:rPr lang="ru-RU" dirty="0" err="1" smtClean="0">
                <a:effectLst/>
              </a:rPr>
              <a:t>нм</a:t>
            </a:r>
            <a:r>
              <a:rPr lang="ru-RU" dirty="0" smtClean="0">
                <a:effectLst/>
              </a:rPr>
              <a:t>, Введена еквівалентна цій довжині одиниця - </a:t>
            </a:r>
            <a:r>
              <a:rPr lang="ru-RU" dirty="0" err="1" smtClean="0">
                <a:effectLst/>
              </a:rPr>
              <a:t>мікроер</a:t>
            </a:r>
            <a:r>
              <a:rPr lang="ru-RU" dirty="0" smtClean="0">
                <a:effectLst/>
              </a:rPr>
              <a:t>, Тобто 1</a:t>
            </a:r>
            <a:r>
              <a:rPr lang="ru-RU" dirty="0" err="1" smtClean="0">
                <a:effectLst/>
              </a:rPr>
              <a:t>мкер</a:t>
            </a:r>
            <a:r>
              <a:rPr lang="ru-RU" dirty="0" smtClean="0">
                <a:effectLst/>
              </a:rPr>
              <a:t> = 1 при </a:t>
            </a:r>
            <a:r>
              <a:rPr lang="ru-RU" dirty="0" smtClean="0">
                <a:effectLst/>
                <a:latin typeface="Symbol, serif"/>
              </a:rPr>
              <a:t></a:t>
            </a:r>
            <a:r>
              <a:rPr lang="ru-RU" dirty="0" smtClean="0">
                <a:effectLst/>
              </a:rPr>
              <a:t>= 297 </a:t>
            </a:r>
            <a:r>
              <a:rPr lang="ru-RU" dirty="0" err="1" smtClean="0">
                <a:effectLst/>
              </a:rPr>
              <a:t>нм</a:t>
            </a:r>
            <a:r>
              <a:rPr lang="ru-RU" dirty="0" smtClean="0">
                <a:effectLst/>
              </a:rPr>
              <a:t>. При інших довжинах хвиль результат вимірювання в множать на відносну біологічну ефективність (</a:t>
            </a:r>
            <a:r>
              <a:rPr lang="ru-RU" dirty="0" err="1" smtClean="0">
                <a:effectLst/>
              </a:rPr>
              <a:t>ОБіолЕ</a:t>
            </a:r>
            <a:r>
              <a:rPr lang="ru-RU" dirty="0" smtClean="0">
                <a:effectLst/>
              </a:rPr>
              <a:t>) (Табл. 2).</a:t>
            </a:r>
          </a:p>
          <a:p>
            <a:r>
              <a:rPr lang="ru-RU" dirty="0" smtClean="0">
                <a:effectLst/>
              </a:rPr>
              <a:t>Наприклад, інтенсивність УФР, виміряна </a:t>
            </a:r>
            <a:r>
              <a:rPr lang="ru-RU" dirty="0" err="1" smtClean="0">
                <a:effectLst/>
              </a:rPr>
              <a:t>уфіметром</a:t>
            </a:r>
            <a:r>
              <a:rPr lang="ru-RU" dirty="0" smtClean="0">
                <a:effectLst/>
              </a:rPr>
              <a:t>, Дорівнює 6, з них 4 при </a:t>
            </a:r>
            <a:r>
              <a:rPr lang="ru-RU" dirty="0" smtClean="0">
                <a:effectLst/>
                <a:latin typeface="Symbol, serif"/>
              </a:rPr>
              <a:t></a:t>
            </a:r>
            <a:r>
              <a:rPr lang="ru-RU" dirty="0" smtClean="0">
                <a:effectLst/>
              </a:rPr>
              <a:t>= 297 </a:t>
            </a:r>
            <a:r>
              <a:rPr lang="ru-RU" dirty="0" err="1" smtClean="0">
                <a:effectLst/>
              </a:rPr>
              <a:t>нм</a:t>
            </a:r>
            <a:r>
              <a:rPr lang="ru-RU" dirty="0" smtClean="0">
                <a:effectLst/>
              </a:rPr>
              <a:t>, А 2 при </a:t>
            </a:r>
            <a:r>
              <a:rPr lang="ru-RU" dirty="0" smtClean="0">
                <a:effectLst/>
                <a:latin typeface="Symbol, serif"/>
              </a:rPr>
              <a:t></a:t>
            </a:r>
            <a:r>
              <a:rPr lang="ru-RU" dirty="0" smtClean="0">
                <a:effectLst/>
              </a:rPr>
              <a:t>= 310 </a:t>
            </a:r>
            <a:r>
              <a:rPr lang="ru-RU" dirty="0" err="1" smtClean="0">
                <a:effectLst/>
              </a:rPr>
              <a:t>нм</a:t>
            </a:r>
            <a:r>
              <a:rPr lang="ru-RU" dirty="0" smtClean="0">
                <a:effectLst/>
              </a:rPr>
              <a:t>. Звідси доза опромінення становить: 4</a:t>
            </a:r>
            <a:r>
              <a:rPr lang="ru-RU" dirty="0" smtClean="0">
                <a:effectLst/>
                <a:latin typeface="Symbol, serif"/>
              </a:rPr>
              <a:t></a:t>
            </a:r>
            <a:r>
              <a:rPr lang="ru-RU" dirty="0" smtClean="0">
                <a:effectLst/>
              </a:rPr>
              <a:t>1 + 2</a:t>
            </a:r>
            <a:r>
              <a:rPr lang="ru-RU" dirty="0" smtClean="0">
                <a:effectLst/>
                <a:latin typeface="Symbol, serif"/>
              </a:rPr>
              <a:t></a:t>
            </a:r>
            <a:r>
              <a:rPr lang="ru-RU" dirty="0" smtClean="0">
                <a:effectLst/>
              </a:rPr>
              <a:t>0,03 = 4,06 </a:t>
            </a:r>
            <a:r>
              <a:rPr lang="ru-RU" dirty="0" err="1" smtClean="0">
                <a:effectLst/>
              </a:rPr>
              <a:t>мкер</a:t>
            </a:r>
            <a:r>
              <a:rPr lang="ru-RU" dirty="0" smtClean="0">
                <a:effectLst/>
              </a:rPr>
              <a:t>. Встановлено, що 1 ЕД = 700-1000</a:t>
            </a:r>
            <a:r>
              <a:rPr lang="ru-RU" dirty="0" err="1" smtClean="0">
                <a:effectLst/>
              </a:rPr>
              <a:t>мкер</a:t>
            </a:r>
            <a:r>
              <a:rPr lang="ru-RU" dirty="0" smtClean="0">
                <a:effectLst/>
              </a:rPr>
              <a:t>; 1 профілактична доза - 100</a:t>
            </a:r>
            <a:r>
              <a:rPr lang="ru-RU" dirty="0" err="1" smtClean="0">
                <a:effectLst/>
              </a:rPr>
              <a:t>мкер</a:t>
            </a:r>
            <a:r>
              <a:rPr lang="ru-RU" dirty="0" smtClean="0">
                <a:effectLst/>
              </a:rPr>
              <a:t>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170383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6654290"/>
              </p:ext>
            </p:extLst>
          </p:nvPr>
        </p:nvGraphicFramePr>
        <p:xfrm>
          <a:off x="442031" y="644049"/>
          <a:ext cx="9018057" cy="1625018"/>
        </p:xfrm>
        <a:graphic>
          <a:graphicData uri="http://schemas.openxmlformats.org/drawingml/2006/table">
            <a:tbl>
              <a:tblPr/>
              <a:tblGrid>
                <a:gridCol w="3017010">
                  <a:extLst>
                    <a:ext uri="{9D8B030D-6E8A-4147-A177-3AD203B41FA5}">
                      <a16:colId xmlns:a16="http://schemas.microsoft.com/office/drawing/2014/main" xmlns="" val="2577503323"/>
                    </a:ext>
                  </a:extLst>
                </a:gridCol>
                <a:gridCol w="840806">
                  <a:extLst>
                    <a:ext uri="{9D8B030D-6E8A-4147-A177-3AD203B41FA5}">
                      <a16:colId xmlns:a16="http://schemas.microsoft.com/office/drawing/2014/main" xmlns="" val="2349559545"/>
                    </a:ext>
                  </a:extLst>
                </a:gridCol>
                <a:gridCol w="840806">
                  <a:extLst>
                    <a:ext uri="{9D8B030D-6E8A-4147-A177-3AD203B41FA5}">
                      <a16:colId xmlns:a16="http://schemas.microsoft.com/office/drawing/2014/main" xmlns="" val="3807230626"/>
                    </a:ext>
                  </a:extLst>
                </a:gridCol>
                <a:gridCol w="840806">
                  <a:extLst>
                    <a:ext uri="{9D8B030D-6E8A-4147-A177-3AD203B41FA5}">
                      <a16:colId xmlns:a16="http://schemas.microsoft.com/office/drawing/2014/main" xmlns="" val="936384043"/>
                    </a:ext>
                  </a:extLst>
                </a:gridCol>
                <a:gridCol w="840806">
                  <a:extLst>
                    <a:ext uri="{9D8B030D-6E8A-4147-A177-3AD203B41FA5}">
                      <a16:colId xmlns:a16="http://schemas.microsoft.com/office/drawing/2014/main" xmlns="" val="1512557126"/>
                    </a:ext>
                  </a:extLst>
                </a:gridCol>
                <a:gridCol w="840806">
                  <a:extLst>
                    <a:ext uri="{9D8B030D-6E8A-4147-A177-3AD203B41FA5}">
                      <a16:colId xmlns:a16="http://schemas.microsoft.com/office/drawing/2014/main" xmlns="" val="168587289"/>
                    </a:ext>
                  </a:extLst>
                </a:gridCol>
                <a:gridCol w="840806">
                  <a:extLst>
                    <a:ext uri="{9D8B030D-6E8A-4147-A177-3AD203B41FA5}">
                      <a16:colId xmlns:a16="http://schemas.microsoft.com/office/drawing/2014/main" xmlns="" val="1586676968"/>
                    </a:ext>
                  </a:extLst>
                </a:gridCol>
                <a:gridCol w="956211">
                  <a:extLst>
                    <a:ext uri="{9D8B030D-6E8A-4147-A177-3AD203B41FA5}">
                      <a16:colId xmlns:a16="http://schemas.microsoft.com/office/drawing/2014/main" xmlns="" val="660915445"/>
                    </a:ext>
                  </a:extLst>
                </a:gridCol>
              </a:tblGrid>
              <a:tr h="621330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Довжина хвилі, нм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dirty="0">
                          <a:effectLst/>
                        </a:rPr>
                        <a:t>320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310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300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297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280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250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180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9015313"/>
                  </a:ext>
                </a:extLst>
              </a:tr>
              <a:tr h="1003688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Відносна біологічна ефективність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0,01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0,03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0,5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1,0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0,75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0,43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dirty="0">
                          <a:effectLst/>
                        </a:rPr>
                        <a:t>0,18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20387591"/>
                  </a:ext>
                </a:extLst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40431" y="52034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Таблиця 2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Відносна біологічна ефективність УФР різних діапазонів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0430" y="2094215"/>
            <a:ext cx="1032756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effectLst/>
              </a:rPr>
              <a:t>Аналогічно до викладеного вище, бактерицидний ефект найбільший при довжині хвилі 254 </a:t>
            </a:r>
            <a:r>
              <a:rPr lang="ru-RU" dirty="0" err="1" smtClean="0">
                <a:effectLst/>
              </a:rPr>
              <a:t>нм</a:t>
            </a:r>
            <a:r>
              <a:rPr lang="ru-RU" dirty="0" smtClean="0">
                <a:effectLst/>
              </a:rPr>
              <a:t>, А при інших довжинах хвилі знижується, тому введена одиниця </a:t>
            </a:r>
            <a:r>
              <a:rPr lang="ru-RU" dirty="0" err="1" smtClean="0">
                <a:effectLst/>
              </a:rPr>
              <a:t>мікробакт</a:t>
            </a:r>
            <a:r>
              <a:rPr lang="ru-RU" dirty="0" smtClean="0">
                <a:effectLst/>
              </a:rPr>
              <a:t>.</a:t>
            </a:r>
          </a:p>
          <a:p>
            <a:r>
              <a:rPr lang="ru-RU" dirty="0" smtClean="0">
                <a:effectLst/>
              </a:rPr>
              <a:t>1 </a:t>
            </a:r>
            <a:r>
              <a:rPr lang="ru-RU" dirty="0" err="1" smtClean="0">
                <a:effectLst/>
              </a:rPr>
              <a:t>мікробакт</a:t>
            </a:r>
            <a:r>
              <a:rPr lang="ru-RU" dirty="0" smtClean="0">
                <a:effectLst/>
              </a:rPr>
              <a:t> = 1 при </a:t>
            </a:r>
            <a:r>
              <a:rPr lang="ru-RU" dirty="0" smtClean="0">
                <a:effectLst/>
                <a:latin typeface="Symbol, serif"/>
              </a:rPr>
              <a:t></a:t>
            </a:r>
            <a:r>
              <a:rPr lang="ru-RU" dirty="0" smtClean="0">
                <a:effectLst/>
              </a:rPr>
              <a:t>= 254 </a:t>
            </a:r>
            <a:r>
              <a:rPr lang="ru-RU" dirty="0" err="1" smtClean="0">
                <a:effectLst/>
              </a:rPr>
              <a:t>нм</a:t>
            </a:r>
            <a:r>
              <a:rPr lang="ru-RU" dirty="0" smtClean="0">
                <a:effectLst/>
              </a:rPr>
              <a:t>, А при інших довжинах хвилі результат вимірювання в множать на коефіцієнт відносної бактерицидної ефективності (</a:t>
            </a:r>
            <a:r>
              <a:rPr lang="ru-RU" dirty="0" err="1" smtClean="0">
                <a:effectLst/>
              </a:rPr>
              <a:t>ОБактЕ</a:t>
            </a:r>
            <a:r>
              <a:rPr lang="ru-RU" dirty="0" smtClean="0">
                <a:effectLst/>
              </a:rPr>
              <a:t>) (Табл. 3).</a:t>
            </a:r>
            <a:endParaRPr lang="ru-RU" dirty="0">
              <a:effectLst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7970202"/>
              </p:ext>
            </p:extLst>
          </p:nvPr>
        </p:nvGraphicFramePr>
        <p:xfrm>
          <a:off x="442031" y="5008462"/>
          <a:ext cx="6286499" cy="1120140"/>
        </p:xfrm>
        <a:graphic>
          <a:graphicData uri="http://schemas.openxmlformats.org/drawingml/2006/table">
            <a:tbl>
              <a:tblPr/>
              <a:tblGrid>
                <a:gridCol w="2195103">
                  <a:extLst>
                    <a:ext uri="{9D8B030D-6E8A-4147-A177-3AD203B41FA5}">
                      <a16:colId xmlns:a16="http://schemas.microsoft.com/office/drawing/2014/main" xmlns="" val="396553681"/>
                    </a:ext>
                  </a:extLst>
                </a:gridCol>
                <a:gridCol w="586127">
                  <a:extLst>
                    <a:ext uri="{9D8B030D-6E8A-4147-A177-3AD203B41FA5}">
                      <a16:colId xmlns:a16="http://schemas.microsoft.com/office/drawing/2014/main" xmlns="" val="2860894032"/>
                    </a:ext>
                  </a:extLst>
                </a:gridCol>
                <a:gridCol w="586127">
                  <a:extLst>
                    <a:ext uri="{9D8B030D-6E8A-4147-A177-3AD203B41FA5}">
                      <a16:colId xmlns:a16="http://schemas.microsoft.com/office/drawing/2014/main" xmlns="" val="2863484928"/>
                    </a:ext>
                  </a:extLst>
                </a:gridCol>
                <a:gridCol w="586127">
                  <a:extLst>
                    <a:ext uri="{9D8B030D-6E8A-4147-A177-3AD203B41FA5}">
                      <a16:colId xmlns:a16="http://schemas.microsoft.com/office/drawing/2014/main" xmlns="" val="3239941588"/>
                    </a:ext>
                  </a:extLst>
                </a:gridCol>
                <a:gridCol w="586127">
                  <a:extLst>
                    <a:ext uri="{9D8B030D-6E8A-4147-A177-3AD203B41FA5}">
                      <a16:colId xmlns:a16="http://schemas.microsoft.com/office/drawing/2014/main" xmlns="" val="3760579633"/>
                    </a:ext>
                  </a:extLst>
                </a:gridCol>
                <a:gridCol w="586127">
                  <a:extLst>
                    <a:ext uri="{9D8B030D-6E8A-4147-A177-3AD203B41FA5}">
                      <a16:colId xmlns:a16="http://schemas.microsoft.com/office/drawing/2014/main" xmlns="" val="2822823145"/>
                    </a:ext>
                  </a:extLst>
                </a:gridCol>
                <a:gridCol w="586127">
                  <a:extLst>
                    <a:ext uri="{9D8B030D-6E8A-4147-A177-3AD203B41FA5}">
                      <a16:colId xmlns:a16="http://schemas.microsoft.com/office/drawing/2014/main" xmlns="" val="2899288488"/>
                    </a:ext>
                  </a:extLst>
                </a:gridCol>
                <a:gridCol w="574634">
                  <a:extLst>
                    <a:ext uri="{9D8B030D-6E8A-4147-A177-3AD203B41FA5}">
                      <a16:colId xmlns:a16="http://schemas.microsoft.com/office/drawing/2014/main" xmlns="" val="300339463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Довжина хвилі, нм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320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300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280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254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220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180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100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651531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/>
                      <a:r>
                        <a:rPr lang="ru-RU" sz="1400" dirty="0">
                          <a:effectLst/>
                        </a:rPr>
                        <a:t>Відносна бактерицидна ефективність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0,02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0,08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0,45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dirty="0">
                          <a:effectLst/>
                        </a:rPr>
                        <a:t>1,0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0,84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0,76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dirty="0">
                          <a:effectLst/>
                        </a:rPr>
                        <a:t>0,74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50063995"/>
                  </a:ext>
                </a:extLst>
              </a:tr>
            </a:tbl>
          </a:graphicData>
        </a:graphic>
      </p:graphicFrame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340431" y="473660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Таблиця 3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Відносна бактерицидна ефективність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0059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28515"/>
            <a:ext cx="1040835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Існує кілька </a:t>
            </a:r>
            <a:r>
              <a:rPr lang="ru-RU" dirty="0" err="1"/>
              <a:t>типів</a:t>
            </a:r>
            <a:r>
              <a:rPr lang="ru-RU" dirty="0"/>
              <a:t> </a:t>
            </a:r>
            <a:r>
              <a:rPr lang="ru-RU" dirty="0" err="1" smtClean="0"/>
              <a:t>уфіметр</a:t>
            </a:r>
            <a:r>
              <a:rPr lang="uk-UA" dirty="0" smtClean="0"/>
              <a:t>і</a:t>
            </a:r>
            <a:r>
              <a:rPr lang="ru-RU" dirty="0" smtClean="0"/>
              <a:t>в</a:t>
            </a:r>
            <a:r>
              <a:rPr lang="ru-RU" dirty="0"/>
              <a:t>. Нижче приведена інструкція по використанню дозиметра УФ радіації автоматичного ДАУ-81 для вимірювання інтенсивності УФР і дози опромінення.</a:t>
            </a:r>
            <a:endParaRPr lang="uk-UA" dirty="0"/>
          </a:p>
          <a:p>
            <a:pPr algn="just"/>
            <a:r>
              <a:rPr lang="ru-RU" dirty="0"/>
              <a:t>Дозиметр ДАУ-81 призначений для вимірювання енергії випромінювання в межах до 500 і дози опромінення в діапазоні від 10 до 15 в межах кутів падіння випромінювання </a:t>
            </a:r>
            <a:r>
              <a:rPr lang="ru-RU" dirty="0">
                <a:latin typeface="Symbol, serif"/>
              </a:rPr>
              <a:t></a:t>
            </a:r>
            <a:r>
              <a:rPr lang="ru-RU" dirty="0"/>
              <a:t>80</a:t>
            </a:r>
            <a:r>
              <a:rPr lang="ru-RU" dirty="0">
                <a:latin typeface="Symbol, serif"/>
              </a:rPr>
              <a:t></a:t>
            </a:r>
            <a:r>
              <a:rPr lang="ru-RU" dirty="0"/>
              <a:t>штучними джерелами випромінювання: бактерицидного діапазону УФР-ДБ в спектральної області від 0,22 до 0,28 мкм (обл. С); лампами ЛУФ-40, ЛУФ-80 в спектральної області від 0,32 до 0,40 мкм (видиме світло).</a:t>
            </a:r>
            <a:endParaRPr lang="uk-UA" dirty="0"/>
          </a:p>
          <a:p>
            <a:pPr algn="just"/>
            <a:r>
              <a:rPr lang="ru-RU" dirty="0"/>
              <a:t>Дозиметр ДАУ-81 складається з блоку вимірювання і перетворювачів: - первинного (УФ-С) з фотоелементом Ф-29, що працює в спектральної області 0,22-0,28 мкм (обл. С); - первинного (УФ-А) з фотоелементом Ф-26 з комплектом світлофільтрів УФ і СЗС-23, що забезпечують вимір в спектральної області 0,32-0,40 мкм (обл. А); - первинного (ФАР) з фотоелементом Ф-25 з комплектом світлофільтрів СЗС-25 і ЗС-4, що забезпечують вимір в спектральної області 0,38-0,71 мкм (видиме світло).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573509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352539"/>
            <a:ext cx="12192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Підготовка дозиметра до роботи.</a:t>
            </a:r>
            <a:r>
              <a:rPr lang="ru-RU" dirty="0"/>
              <a:t> Підключіть до блоку вимірювання первинний перетворювач, що відповідає обраній спектральної області (С, А чи видимого), а кабель управління джерелом випромінювання (УФ лампою) - до системи управління. </a:t>
            </a:r>
            <a:endParaRPr lang="uk-UA" dirty="0"/>
          </a:p>
          <a:p>
            <a:pPr algn="just"/>
            <a:r>
              <a:rPr lang="ru-RU" dirty="0"/>
              <a:t>Увімкніть прилад в електромережу. Прилад готовий до вимірювання, якщо при натисканні кнопки "Мережа" стрілка на вимірювальному щитку відхиляється від нуля.</a:t>
            </a:r>
            <a:endParaRPr lang="uk-UA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b="1" dirty="0"/>
              <a:t>Порядок роботи.</a:t>
            </a:r>
            <a:r>
              <a:rPr lang="ru-RU" dirty="0"/>
              <a:t> Увімкніть дозиметр, натиснувши кнопку "Мережа". </a:t>
            </a:r>
            <a:endParaRPr lang="uk-UA" dirty="0"/>
          </a:p>
          <a:p>
            <a:pPr algn="just"/>
            <a:r>
              <a:rPr lang="ru-RU" dirty="0"/>
              <a:t>Ручкою "Уст. 0 "встановіть стрілку мікроамперметра на нульову позначку, перед тим натиснувши клавішу перемикача меж </a:t>
            </a:r>
            <a:r>
              <a:rPr lang="ru-RU" dirty="0" err="1"/>
              <a:t>випромінювання</a:t>
            </a:r>
            <a:r>
              <a:rPr lang="ru-RU" dirty="0"/>
              <a:t> </a:t>
            </a:r>
            <a:r>
              <a:rPr lang="ru-RU" dirty="0" err="1" smtClean="0"/>
              <a:t>енергетичної</a:t>
            </a:r>
            <a:r>
              <a:rPr lang="ru-RU" dirty="0" smtClean="0"/>
              <a:t> </a:t>
            </a:r>
            <a:r>
              <a:rPr lang="ru-RU" dirty="0" err="1" smtClean="0"/>
              <a:t>освітлюваності</a:t>
            </a:r>
            <a:r>
              <a:rPr lang="ru-RU" dirty="0" smtClean="0"/>
              <a:t> </a:t>
            </a:r>
            <a:r>
              <a:rPr lang="ru-RU" dirty="0"/>
              <a:t>"10" (перетворювач первинний закритий). </a:t>
            </a:r>
          </a:p>
          <a:p>
            <a:pPr algn="just"/>
            <a:r>
              <a:rPr lang="ru-RU" dirty="0"/>
              <a:t>Натисніть "500". Зніміть кришку з первинного перетворювача. Перевірте показники микроамперметра. Якщо показники становлять менше 1/5 шкали, переходите на більш чутливий режим, послідовно натискаючи клавіші "100", а потім "10".</a:t>
            </a:r>
          </a:p>
          <a:p>
            <a:pPr algn="just"/>
            <a:r>
              <a:rPr lang="ru-RU" dirty="0"/>
              <a:t>Встановіть по датчику необхідну дозу опромінення.</a:t>
            </a:r>
          </a:p>
          <a:p>
            <a:pPr algn="just"/>
            <a:r>
              <a:rPr lang="ru-RU" dirty="0"/>
              <a:t>Натисніть кнопку "Скидання". На лічильнику повинні встановитися нулі.</a:t>
            </a:r>
          </a:p>
          <a:p>
            <a:pPr algn="just"/>
            <a:r>
              <a:rPr lang="ru-RU" dirty="0"/>
              <a:t>При досягненні заданої дози (співвідношення з показником індикатора дози) спрацьовує звукова сигналізація і надходить сигнал на вимикання джерела випромінювання (УФ лампи).</a:t>
            </a:r>
            <a:endParaRPr lang="uk-UA" dirty="0"/>
          </a:p>
          <a:p>
            <a:pPr algn="just"/>
            <a:r>
              <a:rPr lang="ru-RU" dirty="0"/>
              <a:t>Змініть показання звукового сигналу, знову натисніть кнопку "Скидання". На табло знову засвітяться нулі.</a:t>
            </a:r>
          </a:p>
          <a:p>
            <a:pPr algn="just"/>
            <a:r>
              <a:rPr lang="ru-RU" dirty="0"/>
              <a:t>Після встановлення необхідної дози опромінення на датчику, дозиметр знову готовий до роботи.</a:t>
            </a:r>
          </a:p>
        </p:txBody>
      </p:sp>
    </p:spTree>
    <p:extLst>
      <p:ext uri="{BB962C8B-B14F-4D97-AF65-F5344CB8AC3E}">
        <p14:creationId xmlns:p14="http://schemas.microsoft.com/office/powerpoint/2010/main" val="6960852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" y="265013"/>
            <a:ext cx="1044399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5. Розрахункові методи визначення інтенсивності УФ радіації.</a:t>
            </a:r>
          </a:p>
          <a:p>
            <a:pPr algn="just"/>
            <a:r>
              <a:rPr lang="ru-RU" dirty="0" err="1"/>
              <a:t>розрахунок</a:t>
            </a:r>
            <a:r>
              <a:rPr lang="ru-RU" dirty="0"/>
              <a:t> </a:t>
            </a:r>
            <a:r>
              <a:rPr lang="ru-RU" dirty="0" err="1" smtClean="0"/>
              <a:t>Еритемного</a:t>
            </a:r>
            <a:r>
              <a:rPr lang="ru-RU" dirty="0" smtClean="0"/>
              <a:t> </a:t>
            </a:r>
            <a:r>
              <a:rPr lang="ru-RU" dirty="0"/>
              <a:t>потоку маякового (пересувного) опромінювача ЛЕ-10 проводять за формулою:</a:t>
            </a:r>
            <a:endParaRPr lang="uk-UA" dirty="0"/>
          </a:p>
          <a:p>
            <a:pPr algn="ctr"/>
            <a:r>
              <a:rPr lang="uk-UA" dirty="0"/>
              <a:t>ℱ</a:t>
            </a:r>
            <a:r>
              <a:rPr lang="ru-RU" baseline="-25000" dirty="0"/>
              <a:t>опромінювача </a:t>
            </a:r>
            <a:r>
              <a:rPr lang="ru-RU" dirty="0"/>
              <a:t>= 5,4 </a:t>
            </a:r>
            <a:r>
              <a:rPr lang="ru-RU" dirty="0">
                <a:latin typeface="Symbol, serif"/>
              </a:rPr>
              <a:t></a:t>
            </a:r>
            <a:r>
              <a:rPr lang="ru-RU" dirty="0"/>
              <a:t> S </a:t>
            </a:r>
            <a:r>
              <a:rPr lang="ru-RU" dirty="0">
                <a:latin typeface="Symbol, serif"/>
              </a:rPr>
              <a:t></a:t>
            </a:r>
            <a:r>
              <a:rPr lang="ru-RU" dirty="0"/>
              <a:t> H / t,</a:t>
            </a:r>
            <a:endParaRPr lang="uk-UA" dirty="0"/>
          </a:p>
          <a:p>
            <a:pPr algn="just"/>
            <a:r>
              <a:rPr lang="ru-RU" dirty="0"/>
              <a:t>де: </a:t>
            </a:r>
            <a:r>
              <a:rPr lang="ru-RU" dirty="0">
                <a:latin typeface="Lucida Sans Unicode, sans-serif"/>
              </a:rPr>
              <a:t>ℱ</a:t>
            </a:r>
            <a:r>
              <a:rPr lang="ru-RU" dirty="0"/>
              <a:t> </a:t>
            </a:r>
            <a:r>
              <a:rPr lang="ru-RU" dirty="0">
                <a:latin typeface="Lucida Sans Unicode, sans-serif"/>
              </a:rPr>
              <a:t>-</a:t>
            </a:r>
            <a:r>
              <a:rPr lang="ru-RU" dirty="0"/>
              <a:t> загальний (сумарний) </a:t>
            </a:r>
            <a:r>
              <a:rPr lang="ru-RU" dirty="0" err="1"/>
              <a:t>Еритемний</a:t>
            </a:r>
            <a:r>
              <a:rPr lang="ru-RU" dirty="0"/>
              <a:t> потік опромінювача, мер / м</a:t>
            </a:r>
            <a:r>
              <a:rPr lang="ru-RU" baseline="30000" dirty="0"/>
              <a:t>2</a:t>
            </a:r>
            <a:r>
              <a:rPr lang="ru-RU" dirty="0"/>
              <a:t> </a:t>
            </a:r>
            <a:r>
              <a:rPr lang="ru-RU" dirty="0">
                <a:latin typeface="Symbol, serif"/>
              </a:rPr>
              <a:t></a:t>
            </a:r>
            <a:r>
              <a:rPr lang="ru-RU" dirty="0"/>
              <a:t> хв;</a:t>
            </a:r>
            <a:endParaRPr lang="uk-UA" dirty="0"/>
          </a:p>
          <a:p>
            <a:pPr algn="just"/>
            <a:r>
              <a:rPr lang="ru-RU" dirty="0"/>
              <a:t>5,4 - коефіцієнт запасу;</a:t>
            </a:r>
          </a:p>
          <a:p>
            <a:pPr algn="just"/>
            <a:r>
              <a:rPr lang="ru-RU" dirty="0"/>
              <a:t>S - площа приміщення, м</a:t>
            </a:r>
            <a:r>
              <a:rPr lang="ru-RU" baseline="30000" dirty="0"/>
              <a:t>2</a:t>
            </a:r>
            <a:r>
              <a:rPr lang="ru-RU" dirty="0"/>
              <a:t>;</a:t>
            </a:r>
            <a:endParaRPr lang="uk-UA" dirty="0"/>
          </a:p>
          <a:p>
            <a:pPr algn="just"/>
            <a:r>
              <a:rPr lang="ru-RU" dirty="0"/>
              <a:t>t - тривалість роботи опромінювача, хв;</a:t>
            </a:r>
          </a:p>
          <a:p>
            <a:pPr algn="just"/>
            <a:r>
              <a:rPr lang="ru-RU" dirty="0"/>
              <a:t>H - доза профілактичного УФ опромінення, мер / м</a:t>
            </a:r>
            <a:r>
              <a:rPr lang="ru-RU" baseline="30000" dirty="0"/>
              <a:t>2</a:t>
            </a:r>
            <a:r>
              <a:rPr lang="ru-RU" dirty="0"/>
              <a:t> </a:t>
            </a:r>
            <a:r>
              <a:rPr lang="ru-RU" dirty="0">
                <a:latin typeface="Symbol, serif"/>
              </a:rPr>
              <a:t></a:t>
            </a:r>
            <a:r>
              <a:rPr lang="ru-RU" dirty="0"/>
              <a:t> хв.</a:t>
            </a:r>
            <a:endParaRPr lang="uk-UA" dirty="0"/>
          </a:p>
          <a:p>
            <a:pPr algn="just"/>
            <a:r>
              <a:rPr lang="ru-RU" dirty="0"/>
              <a:t>Значення H: - при 1 ЕД = 800 </a:t>
            </a:r>
            <a:r>
              <a:rPr lang="ru-RU" dirty="0" err="1"/>
              <a:t>мкер</a:t>
            </a:r>
            <a:r>
              <a:rPr lang="ru-RU" dirty="0"/>
              <a:t> = 5000 мер / м</a:t>
            </a:r>
            <a:r>
              <a:rPr lang="ru-RU" baseline="30000" dirty="0"/>
              <a:t>2</a:t>
            </a:r>
            <a:r>
              <a:rPr lang="ru-RU" dirty="0"/>
              <a:t> </a:t>
            </a:r>
            <a:r>
              <a:rPr lang="ru-RU" dirty="0">
                <a:latin typeface="Symbol, serif"/>
              </a:rPr>
              <a:t></a:t>
            </a:r>
            <a:r>
              <a:rPr lang="ru-RU" dirty="0"/>
              <a:t> хв;</a:t>
            </a:r>
            <a:endParaRPr lang="uk-UA" dirty="0"/>
          </a:p>
          <a:p>
            <a:pPr algn="just"/>
            <a:r>
              <a:rPr lang="ru-RU" dirty="0"/>
              <a:t>- при 1/2 ЕД = 400 </a:t>
            </a:r>
            <a:r>
              <a:rPr lang="ru-RU" dirty="0" err="1"/>
              <a:t>мкер</a:t>
            </a:r>
            <a:r>
              <a:rPr lang="ru-RU" dirty="0"/>
              <a:t> = 2500 мер / м</a:t>
            </a:r>
            <a:r>
              <a:rPr lang="ru-RU" baseline="30000" dirty="0"/>
              <a:t>2</a:t>
            </a:r>
            <a:r>
              <a:rPr lang="ru-RU" dirty="0"/>
              <a:t> </a:t>
            </a:r>
            <a:r>
              <a:rPr lang="ru-RU" dirty="0">
                <a:latin typeface="Symbol, serif"/>
              </a:rPr>
              <a:t></a:t>
            </a:r>
            <a:r>
              <a:rPr lang="ru-RU" dirty="0"/>
              <a:t> хв; </a:t>
            </a:r>
            <a:endParaRPr lang="uk-UA" dirty="0"/>
          </a:p>
          <a:p>
            <a:pPr algn="just"/>
            <a:r>
              <a:rPr lang="ru-RU" dirty="0"/>
              <a:t>- при 1/4 ЕД = 200 </a:t>
            </a:r>
            <a:r>
              <a:rPr lang="ru-RU" dirty="0" err="1"/>
              <a:t>мкер</a:t>
            </a:r>
            <a:r>
              <a:rPr lang="ru-RU" dirty="0"/>
              <a:t> = 1250 мер / м</a:t>
            </a:r>
            <a:r>
              <a:rPr lang="ru-RU" baseline="30000" dirty="0"/>
              <a:t>2</a:t>
            </a:r>
            <a:r>
              <a:rPr lang="ru-RU" dirty="0"/>
              <a:t> </a:t>
            </a:r>
            <a:r>
              <a:rPr lang="ru-RU" dirty="0">
                <a:latin typeface="Symbol, serif"/>
              </a:rPr>
              <a:t></a:t>
            </a:r>
            <a:r>
              <a:rPr lang="ru-RU" dirty="0"/>
              <a:t> хв; 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при 1/8 ОД = 100 </a:t>
            </a:r>
            <a:r>
              <a:rPr lang="ru-RU" dirty="0" err="1"/>
              <a:t>мкер</a:t>
            </a:r>
            <a:r>
              <a:rPr lang="ru-RU" dirty="0"/>
              <a:t> = 625 мер / м</a:t>
            </a:r>
            <a:r>
              <a:rPr lang="ru-RU" baseline="30000" dirty="0"/>
              <a:t>2</a:t>
            </a:r>
            <a:r>
              <a:rPr lang="ru-RU" dirty="0"/>
              <a:t> </a:t>
            </a:r>
            <a:r>
              <a:rPr lang="ru-RU" dirty="0">
                <a:latin typeface="Symbol, serif"/>
              </a:rPr>
              <a:t></a:t>
            </a:r>
            <a:r>
              <a:rPr lang="ru-RU" dirty="0"/>
              <a:t> хв. </a:t>
            </a:r>
            <a:endParaRPr lang="uk-UA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b="1" dirty="0"/>
              <a:t>Примітка:</a:t>
            </a:r>
            <a:r>
              <a:rPr lang="ru-RU" dirty="0"/>
              <a:t> Розрахунок доз профілактичного УФ опромінення при застосуванні сонячних і повітряних ванн за допомогою таблиць наведено в наступній темі № 3 "Методика використання УФ випромінювання з метою профілактики захворювань і санації повітряного середовища". </a:t>
            </a:r>
            <a:endParaRPr lang="uk-UA" dirty="0"/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45231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910" y="167425"/>
            <a:ext cx="9934925" cy="74697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910" y="1043190"/>
            <a:ext cx="11925836" cy="5422004"/>
          </a:xfrm>
        </p:spPr>
        <p:txBody>
          <a:bodyPr/>
          <a:lstStyle/>
          <a:p>
            <a:r>
              <a:rPr lang="ru-RU" dirty="0">
                <a:solidFill>
                  <a:srgbClr val="FFFF00"/>
                </a:solidFill>
              </a:rPr>
              <a:t>Погода</a:t>
            </a:r>
            <a:r>
              <a:rPr lang="ru-RU" dirty="0"/>
              <a:t> - </a:t>
            </a:r>
            <a:r>
              <a:rPr lang="ru-RU" dirty="0" err="1"/>
              <a:t>це</a:t>
            </a:r>
            <a:r>
              <a:rPr lang="ru-RU" dirty="0"/>
              <a:t> стан </a:t>
            </a:r>
            <a:r>
              <a:rPr lang="ru-RU" dirty="0" err="1"/>
              <a:t>атмосфери</a:t>
            </a:r>
            <a:r>
              <a:rPr lang="ru-RU" dirty="0"/>
              <a:t> в </a:t>
            </a:r>
            <a:r>
              <a:rPr lang="ru-RU" dirty="0" err="1"/>
              <a:t>певний</a:t>
            </a:r>
            <a:r>
              <a:rPr lang="ru-RU" dirty="0"/>
              <a:t> </a:t>
            </a:r>
            <a:r>
              <a:rPr lang="ru-RU" dirty="0" err="1"/>
              <a:t>відрізок</a:t>
            </a:r>
            <a:r>
              <a:rPr lang="ru-RU" dirty="0"/>
              <a:t> часу (в </a:t>
            </a:r>
            <a:r>
              <a:rPr lang="ru-RU" dirty="0" err="1"/>
              <a:t>дану</a:t>
            </a:r>
            <a:r>
              <a:rPr lang="ru-RU" dirty="0"/>
              <a:t> </a:t>
            </a:r>
            <a:r>
              <a:rPr lang="ru-RU" dirty="0" err="1"/>
              <a:t>хвилину</a:t>
            </a:r>
            <a:r>
              <a:rPr lang="ru-RU" dirty="0"/>
              <a:t>, день, </a:t>
            </a:r>
            <a:r>
              <a:rPr lang="ru-RU" dirty="0" err="1"/>
              <a:t>місяць</a:t>
            </a:r>
            <a:r>
              <a:rPr lang="ru-RU" dirty="0"/>
              <a:t>, сезон),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сукупністю</a:t>
            </a:r>
            <a:r>
              <a:rPr lang="ru-RU" dirty="0"/>
              <a:t> </a:t>
            </a:r>
            <a:r>
              <a:rPr lang="ru-RU" dirty="0" err="1"/>
              <a:t>метеорологічних</a:t>
            </a:r>
            <a:r>
              <a:rPr lang="ru-RU" dirty="0"/>
              <a:t> величин (температура, </a:t>
            </a:r>
            <a:r>
              <a:rPr lang="ru-RU" dirty="0" err="1"/>
              <a:t>вологість</a:t>
            </a:r>
            <a:r>
              <a:rPr lang="ru-RU" dirty="0"/>
              <a:t>, </a:t>
            </a:r>
            <a:r>
              <a:rPr lang="ru-RU" dirty="0" err="1"/>
              <a:t>тиск</a:t>
            </a:r>
            <a:r>
              <a:rPr lang="ru-RU" dirty="0"/>
              <a:t>, </a:t>
            </a:r>
            <a:r>
              <a:rPr lang="ru-RU" dirty="0" err="1"/>
              <a:t>швидкість</a:t>
            </a:r>
            <a:r>
              <a:rPr lang="ru-RU" dirty="0"/>
              <a:t> </a:t>
            </a:r>
            <a:r>
              <a:rPr lang="ru-RU" dirty="0" err="1"/>
              <a:t>вітру</a:t>
            </a:r>
            <a:r>
              <a:rPr lang="ru-RU" dirty="0"/>
              <a:t> </a:t>
            </a:r>
            <a:r>
              <a:rPr lang="ru-RU" dirty="0" err="1" smtClean="0"/>
              <a:t>тощо</a:t>
            </a:r>
            <a:r>
              <a:rPr lang="ru-RU" dirty="0" smtClean="0"/>
              <a:t>) </a:t>
            </a:r>
            <a:r>
              <a:rPr lang="ru-RU" dirty="0"/>
              <a:t>І </a:t>
            </a:r>
            <a:r>
              <a:rPr lang="ru-RU" dirty="0" err="1"/>
              <a:t>явищ</a:t>
            </a:r>
            <a:r>
              <a:rPr lang="ru-RU" dirty="0"/>
              <a:t> (туман, ожеледь, </a:t>
            </a:r>
            <a:r>
              <a:rPr lang="ru-RU" dirty="0" err="1"/>
              <a:t>хуртовина</a:t>
            </a:r>
            <a:r>
              <a:rPr lang="ru-RU" dirty="0"/>
              <a:t>, буря , смерч </a:t>
            </a:r>
            <a:r>
              <a:rPr lang="ru-RU" dirty="0" err="1" smtClean="0"/>
              <a:t>тощо</a:t>
            </a:r>
            <a:r>
              <a:rPr lang="ru-RU" dirty="0" smtClean="0"/>
              <a:t>).</a:t>
            </a:r>
          </a:p>
          <a:p>
            <a:r>
              <a:rPr lang="ru-RU" dirty="0"/>
              <a:t>Здорова </a:t>
            </a:r>
            <a:r>
              <a:rPr lang="ru-RU" dirty="0" err="1"/>
              <a:t>людина</a:t>
            </a:r>
            <a:r>
              <a:rPr lang="ru-RU" dirty="0"/>
              <a:t>, </a:t>
            </a:r>
            <a:r>
              <a:rPr lang="ru-RU" dirty="0" err="1"/>
              <a:t>завдяки</a:t>
            </a:r>
            <a:r>
              <a:rPr lang="ru-RU" dirty="0"/>
              <a:t> </a:t>
            </a:r>
            <a:r>
              <a:rPr lang="ru-RU" dirty="0" err="1" smtClean="0"/>
              <a:t>гарним</a:t>
            </a:r>
            <a:r>
              <a:rPr lang="ru-RU" dirty="0" smtClean="0"/>
              <a:t> </a:t>
            </a:r>
            <a:r>
              <a:rPr lang="ru-RU" dirty="0" err="1"/>
              <a:t>адаптаційним</a:t>
            </a:r>
            <a:r>
              <a:rPr lang="ru-RU" dirty="0"/>
              <a:t> </a:t>
            </a:r>
            <a:r>
              <a:rPr lang="ru-RU" dirty="0" err="1"/>
              <a:t>можливостям</a:t>
            </a:r>
            <a:r>
              <a:rPr lang="ru-RU" dirty="0"/>
              <a:t>, </a:t>
            </a:r>
            <a:r>
              <a:rPr lang="ru-RU" dirty="0" err="1"/>
              <a:t>швидко</a:t>
            </a:r>
            <a:r>
              <a:rPr lang="ru-RU" dirty="0"/>
              <a:t> </a:t>
            </a:r>
            <a:r>
              <a:rPr lang="ru-RU" dirty="0" err="1"/>
              <a:t>пристосовується</a:t>
            </a:r>
            <a:r>
              <a:rPr lang="ru-RU" dirty="0"/>
              <a:t> </a:t>
            </a:r>
            <a:r>
              <a:rPr lang="ru-RU" dirty="0" err="1"/>
              <a:t>навіть</a:t>
            </a:r>
            <a:r>
              <a:rPr lang="ru-RU" dirty="0"/>
              <a:t> до </a:t>
            </a:r>
            <a:r>
              <a:rPr lang="ru-RU" dirty="0" err="1"/>
              <a:t>значних</a:t>
            </a:r>
            <a:r>
              <a:rPr lang="ru-RU" dirty="0"/>
              <a:t> </a:t>
            </a:r>
            <a:r>
              <a:rPr lang="ru-RU" dirty="0" err="1"/>
              <a:t>коливань</a:t>
            </a:r>
            <a:r>
              <a:rPr lang="ru-RU" dirty="0"/>
              <a:t> погоди. </a:t>
            </a:r>
            <a:r>
              <a:rPr lang="ru-RU" dirty="0" err="1"/>
              <a:t>Зміни</a:t>
            </a:r>
            <a:r>
              <a:rPr lang="ru-RU" dirty="0"/>
              <a:t> погоди </a:t>
            </a:r>
            <a:r>
              <a:rPr lang="ru-RU" dirty="0" err="1"/>
              <a:t>надають</a:t>
            </a:r>
            <a:r>
              <a:rPr lang="ru-RU" dirty="0"/>
              <a:t> </a:t>
            </a:r>
            <a:r>
              <a:rPr lang="ru-RU" dirty="0" smtClean="0"/>
              <a:t> здоровому </a:t>
            </a:r>
            <a:r>
              <a:rPr lang="ru-RU" dirty="0" err="1" smtClean="0"/>
              <a:t>організму</a:t>
            </a:r>
            <a:r>
              <a:rPr lang="ru-RU" dirty="0" smtClean="0"/>
              <a:t> </a:t>
            </a:r>
            <a:r>
              <a:rPr lang="ru-RU" dirty="0" err="1" smtClean="0"/>
              <a:t>тренувальної</a:t>
            </a:r>
            <a:r>
              <a:rPr lang="ru-RU" dirty="0" smtClean="0"/>
              <a:t> </a:t>
            </a:r>
            <a:r>
              <a:rPr lang="ru-RU" dirty="0" err="1" smtClean="0"/>
              <a:t>дії</a:t>
            </a:r>
            <a:r>
              <a:rPr lang="ru-RU" dirty="0" smtClean="0"/>
              <a:t>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метеостабільні</a:t>
            </a:r>
            <a:r>
              <a:rPr lang="ru-RU" dirty="0" smtClean="0">
                <a:solidFill>
                  <a:srgbClr val="FFFF00"/>
                </a:solidFill>
              </a:rPr>
              <a:t>, </a:t>
            </a:r>
            <a:r>
              <a:rPr lang="ru-RU" dirty="0" err="1">
                <a:solidFill>
                  <a:srgbClr val="FFFF00"/>
                </a:solidFill>
              </a:rPr>
              <a:t>або</a:t>
            </a:r>
            <a:r>
              <a:rPr lang="ru-RU" dirty="0">
                <a:solidFill>
                  <a:srgbClr val="FFFF00"/>
                </a:solidFill>
              </a:rPr>
              <a:t> "</a:t>
            </a:r>
            <a:r>
              <a:rPr lang="ru-RU" dirty="0" err="1" smtClean="0">
                <a:solidFill>
                  <a:srgbClr val="FFFF00"/>
                </a:solidFill>
              </a:rPr>
              <a:t>метеотолерантні</a:t>
            </a:r>
            <a:r>
              <a:rPr lang="ru-RU" dirty="0" smtClean="0">
                <a:solidFill>
                  <a:srgbClr val="FFFF00"/>
                </a:solidFill>
              </a:rPr>
              <a:t>", </a:t>
            </a:r>
            <a:r>
              <a:rPr lang="ru-RU" dirty="0" err="1" smtClean="0">
                <a:solidFill>
                  <a:srgbClr val="FFFF00"/>
                </a:solidFill>
              </a:rPr>
              <a:t>метеорезистентні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>
                <a:solidFill>
                  <a:srgbClr val="FFFF00"/>
                </a:solidFill>
              </a:rPr>
              <a:t>люди</a:t>
            </a:r>
            <a:r>
              <a:rPr lang="ru-RU" dirty="0"/>
              <a:t>. Люди,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страждають</a:t>
            </a:r>
            <a:r>
              <a:rPr lang="ru-RU" dirty="0"/>
              <a:t> </a:t>
            </a:r>
            <a:r>
              <a:rPr lang="ru-RU" dirty="0" err="1"/>
              <a:t>хронічними</a:t>
            </a:r>
            <a:r>
              <a:rPr lang="ru-RU" dirty="0"/>
              <a:t> </a:t>
            </a:r>
            <a:r>
              <a:rPr lang="ru-RU" dirty="0" err="1"/>
              <a:t>захворюваннями</a:t>
            </a:r>
            <a:r>
              <a:rPr lang="ru-RU" dirty="0"/>
              <a:t> </a:t>
            </a:r>
            <a:r>
              <a:rPr lang="ru-RU" dirty="0" err="1"/>
              <a:t>серцево-судинної</a:t>
            </a:r>
            <a:r>
              <a:rPr lang="ru-RU" dirty="0"/>
              <a:t> і </a:t>
            </a:r>
            <a:r>
              <a:rPr lang="ru-RU" dirty="0" err="1"/>
              <a:t>дихальної</a:t>
            </a:r>
            <a:r>
              <a:rPr lang="ru-RU" dirty="0"/>
              <a:t> систем, опорно-</a:t>
            </a:r>
            <a:r>
              <a:rPr lang="ru-RU" dirty="0" err="1"/>
              <a:t>рухового</a:t>
            </a:r>
            <a:r>
              <a:rPr lang="ru-RU" dirty="0"/>
              <a:t> </a:t>
            </a:r>
            <a:r>
              <a:rPr lang="ru-RU" dirty="0" err="1"/>
              <a:t>апарату</a:t>
            </a:r>
            <a:r>
              <a:rPr lang="ru-RU" dirty="0"/>
              <a:t>, особливо </a:t>
            </a:r>
            <a:r>
              <a:rPr lang="ru-RU" dirty="0" err="1"/>
              <a:t>чутливі</a:t>
            </a:r>
            <a:r>
              <a:rPr lang="ru-RU" dirty="0"/>
              <a:t> до </a:t>
            </a:r>
            <a:r>
              <a:rPr lang="ru-RU" dirty="0" err="1"/>
              <a:t>зміни</a:t>
            </a:r>
            <a:r>
              <a:rPr lang="ru-RU" dirty="0"/>
              <a:t> погоди.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називають</a:t>
            </a:r>
            <a:r>
              <a:rPr lang="ru-RU" dirty="0"/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метеолабільними</a:t>
            </a:r>
            <a:r>
              <a:rPr lang="ru-RU" dirty="0" smtClean="0"/>
              <a:t>, </a:t>
            </a:r>
            <a:r>
              <a:rPr lang="ru-RU" dirty="0"/>
              <a:t>а </a:t>
            </a:r>
            <a:r>
              <a:rPr lang="ru-RU" dirty="0" err="1" smtClean="0"/>
              <a:t>виникаючі</a:t>
            </a:r>
            <a:r>
              <a:rPr lang="ru-RU" dirty="0" smtClean="0"/>
              <a:t> </a:t>
            </a:r>
            <a:r>
              <a:rPr lang="ru-RU" dirty="0" err="1"/>
              <a:t>патологічні</a:t>
            </a:r>
            <a:r>
              <a:rPr lang="ru-RU" dirty="0"/>
              <a:t> </a:t>
            </a:r>
            <a:r>
              <a:rPr lang="ru-RU" dirty="0" err="1"/>
              <a:t>стани</a:t>
            </a:r>
            <a:r>
              <a:rPr lang="ru-RU" dirty="0"/>
              <a:t> в </a:t>
            </a:r>
            <a:r>
              <a:rPr lang="ru-RU" dirty="0" err="1"/>
              <a:t>зв'язку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зміною</a:t>
            </a:r>
            <a:r>
              <a:rPr lang="ru-RU" dirty="0"/>
              <a:t> </a:t>
            </a:r>
            <a:r>
              <a:rPr lang="ru-RU" dirty="0" err="1"/>
              <a:t>погодних</a:t>
            </a:r>
            <a:r>
              <a:rPr lang="ru-RU" dirty="0"/>
              <a:t> умов - </a:t>
            </a:r>
            <a:r>
              <a:rPr lang="ru-RU" dirty="0" err="1" smtClean="0">
                <a:solidFill>
                  <a:srgbClr val="FFFF00"/>
                </a:solidFill>
              </a:rPr>
              <a:t>метеореакціями</a:t>
            </a:r>
            <a:r>
              <a:rPr lang="ru-RU" dirty="0" smtClean="0"/>
              <a:t>.</a:t>
            </a:r>
          </a:p>
          <a:p>
            <a:r>
              <a:rPr lang="ru-RU" dirty="0" err="1" smtClean="0">
                <a:solidFill>
                  <a:srgbClr val="FFFF00"/>
                </a:solidFill>
              </a:rPr>
              <a:t>Метеореакція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>
                <a:solidFill>
                  <a:srgbClr val="FFFF00"/>
                </a:solidFill>
              </a:rPr>
              <a:t>(</a:t>
            </a:r>
            <a:r>
              <a:rPr lang="ru-RU" dirty="0" smtClean="0">
                <a:solidFill>
                  <a:srgbClr val="FFFF00"/>
                </a:solidFill>
              </a:rPr>
              <a:t>метеотропна </a:t>
            </a:r>
            <a:r>
              <a:rPr lang="ru-RU" dirty="0" err="1">
                <a:solidFill>
                  <a:srgbClr val="FFFF00"/>
                </a:solidFill>
              </a:rPr>
              <a:t>реакція</a:t>
            </a:r>
            <a:r>
              <a:rPr lang="ru-RU" dirty="0">
                <a:solidFill>
                  <a:srgbClr val="FFFF00"/>
                </a:solidFill>
              </a:rPr>
              <a:t>) </a:t>
            </a:r>
            <a:r>
              <a:rPr lang="ru-RU" dirty="0"/>
              <a:t>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гостро</a:t>
            </a:r>
            <a:r>
              <a:rPr lang="ru-RU" dirty="0"/>
              <a:t> </a:t>
            </a:r>
            <a:r>
              <a:rPr lang="ru-RU" dirty="0" err="1"/>
              <a:t>окреслений</a:t>
            </a:r>
            <a:r>
              <a:rPr lang="ru-RU" dirty="0"/>
              <a:t> </a:t>
            </a:r>
            <a:r>
              <a:rPr lang="ru-RU" dirty="0" err="1"/>
              <a:t>індивідуальний</a:t>
            </a:r>
            <a:r>
              <a:rPr lang="ru-RU" dirty="0"/>
              <a:t> </a:t>
            </a:r>
            <a:r>
              <a:rPr lang="ru-RU" dirty="0" err="1"/>
              <a:t>симптомокомплекс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виду і </a:t>
            </a:r>
            <a:r>
              <a:rPr lang="ru-RU" dirty="0" err="1"/>
              <a:t>стадії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, </a:t>
            </a:r>
            <a:r>
              <a:rPr lang="ru-RU" dirty="0" err="1"/>
              <a:t>статі</a:t>
            </a:r>
            <a:r>
              <a:rPr lang="ru-RU" dirty="0"/>
              <a:t>, </a:t>
            </a:r>
            <a:r>
              <a:rPr lang="ru-RU" dirty="0" err="1"/>
              <a:t>віку</a:t>
            </a:r>
            <a:r>
              <a:rPr lang="ru-RU" dirty="0"/>
              <a:t>, типу </a:t>
            </a:r>
            <a:r>
              <a:rPr lang="ru-RU" dirty="0" err="1"/>
              <a:t>вищої</a:t>
            </a:r>
            <a:r>
              <a:rPr lang="ru-RU" dirty="0"/>
              <a:t> </a:t>
            </a:r>
            <a:r>
              <a:rPr lang="ru-RU" dirty="0" err="1"/>
              <a:t>нервової</a:t>
            </a:r>
            <a:r>
              <a:rPr lang="ru-RU" dirty="0"/>
              <a:t> </a:t>
            </a:r>
            <a:r>
              <a:rPr lang="ru-RU" dirty="0" err="1" smtClean="0"/>
              <a:t>діяльності</a:t>
            </a:r>
            <a:r>
              <a:rPr lang="ru-RU" dirty="0" smtClean="0"/>
              <a:t>, </a:t>
            </a:r>
            <a:r>
              <a:rPr lang="ru-RU" dirty="0" err="1" smtClean="0"/>
              <a:t>особливостей</a:t>
            </a:r>
            <a:r>
              <a:rPr lang="ru-RU" dirty="0" smtClean="0"/>
              <a:t> </a:t>
            </a:r>
            <a:r>
              <a:rPr lang="ru-RU" dirty="0" err="1"/>
              <a:t>праці</a:t>
            </a:r>
            <a:r>
              <a:rPr lang="ru-RU" dirty="0"/>
              <a:t> і </a:t>
            </a:r>
            <a:r>
              <a:rPr lang="ru-RU" dirty="0" err="1"/>
              <a:t>побуту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750005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152" y="141668"/>
            <a:ext cx="9960683" cy="30909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152" y="798490"/>
            <a:ext cx="11964473" cy="5937161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Умовно</a:t>
            </a:r>
            <a:r>
              <a:rPr lang="ru-RU" dirty="0"/>
              <a:t> </a:t>
            </a:r>
            <a:r>
              <a:rPr lang="ru-RU" dirty="0" err="1"/>
              <a:t>виділяють</a:t>
            </a:r>
            <a:r>
              <a:rPr lang="ru-RU" dirty="0"/>
              <a:t> до десяти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 smtClean="0"/>
              <a:t>метеосимптомокомплексів</a:t>
            </a:r>
            <a:r>
              <a:rPr lang="ru-RU" dirty="0"/>
              <a:t>: </a:t>
            </a:r>
            <a:r>
              <a:rPr lang="ru-RU" dirty="0" err="1">
                <a:solidFill>
                  <a:srgbClr val="FFFF00"/>
                </a:solidFill>
              </a:rPr>
              <a:t>ревматоїдний</a:t>
            </a:r>
            <a:r>
              <a:rPr lang="ru-RU" dirty="0">
                <a:solidFill>
                  <a:srgbClr val="FFFF00"/>
                </a:solidFill>
              </a:rPr>
              <a:t>, </a:t>
            </a:r>
            <a:r>
              <a:rPr lang="ru-RU" dirty="0" err="1">
                <a:solidFill>
                  <a:srgbClr val="FFFF00"/>
                </a:solidFill>
              </a:rPr>
              <a:t>церебральний</a:t>
            </a:r>
            <a:r>
              <a:rPr lang="ru-RU" dirty="0">
                <a:solidFill>
                  <a:srgbClr val="FFFF00"/>
                </a:solidFill>
              </a:rPr>
              <a:t>, </a:t>
            </a:r>
            <a:r>
              <a:rPr lang="ru-RU" dirty="0" err="1" smtClean="0">
                <a:solidFill>
                  <a:srgbClr val="FFFF00"/>
                </a:solidFill>
              </a:rPr>
              <a:t>вегетосудинний</a:t>
            </a:r>
            <a:r>
              <a:rPr lang="ru-RU" dirty="0" smtClean="0">
                <a:solidFill>
                  <a:srgbClr val="FFFF00"/>
                </a:solidFill>
              </a:rPr>
              <a:t>, </a:t>
            </a:r>
            <a:r>
              <a:rPr lang="ru-RU" dirty="0" err="1" smtClean="0">
                <a:solidFill>
                  <a:srgbClr val="FFFF00"/>
                </a:solidFill>
              </a:rPr>
              <a:t>кардіореспіраторний</a:t>
            </a:r>
            <a:r>
              <a:rPr lang="ru-RU" dirty="0">
                <a:solidFill>
                  <a:srgbClr val="FFFF00"/>
                </a:solidFill>
              </a:rPr>
              <a:t>, </a:t>
            </a:r>
            <a:r>
              <a:rPr lang="ru-RU" dirty="0" err="1">
                <a:solidFill>
                  <a:srgbClr val="FFFF00"/>
                </a:solidFill>
              </a:rPr>
              <a:t>диспепсичний</a:t>
            </a:r>
            <a:r>
              <a:rPr lang="ru-RU" dirty="0">
                <a:solidFill>
                  <a:srgbClr val="FFFF00"/>
                </a:solidFill>
              </a:rPr>
              <a:t>, </a:t>
            </a:r>
            <a:r>
              <a:rPr lang="ru-RU" dirty="0" err="1">
                <a:solidFill>
                  <a:srgbClr val="FFFF00"/>
                </a:solidFill>
              </a:rPr>
              <a:t>імунологічний</a:t>
            </a:r>
            <a:r>
              <a:rPr lang="ru-RU" dirty="0">
                <a:solidFill>
                  <a:srgbClr val="FFFF00"/>
                </a:solidFill>
              </a:rPr>
              <a:t>, </a:t>
            </a:r>
            <a:r>
              <a:rPr lang="ru-RU" dirty="0" err="1" smtClean="0">
                <a:solidFill>
                  <a:srgbClr val="FFFF00"/>
                </a:solidFill>
              </a:rPr>
              <a:t>шкірно-алергічний</a:t>
            </a:r>
            <a:r>
              <a:rPr lang="ru-RU" dirty="0" smtClean="0">
                <a:solidFill>
                  <a:srgbClr val="FFFF00"/>
                </a:solidFill>
              </a:rPr>
              <a:t>, </a:t>
            </a:r>
            <a:r>
              <a:rPr lang="ru-RU" dirty="0" err="1" smtClean="0">
                <a:solidFill>
                  <a:srgbClr val="FFFF00"/>
                </a:solidFill>
              </a:rPr>
              <a:t>геморагічний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>
                <a:solidFill>
                  <a:srgbClr val="FFFF00"/>
                </a:solidFill>
              </a:rPr>
              <a:t>та </a:t>
            </a:r>
            <a:r>
              <a:rPr lang="ru-RU" dirty="0" err="1">
                <a:solidFill>
                  <a:srgbClr val="FFFF00"/>
                </a:solidFill>
              </a:rPr>
              <a:t>ін</a:t>
            </a:r>
            <a:r>
              <a:rPr lang="ru-RU" dirty="0" smtClean="0">
                <a:solidFill>
                  <a:srgbClr val="FFFF00"/>
                </a:solidFill>
              </a:rPr>
              <a:t>.</a:t>
            </a:r>
          </a:p>
          <a:p>
            <a:endParaRPr lang="ru-RU" dirty="0" smtClean="0">
              <a:solidFill>
                <a:srgbClr val="FFFF00"/>
              </a:solidFill>
            </a:endParaRPr>
          </a:p>
          <a:p>
            <a:r>
              <a:rPr lang="ru-RU" dirty="0" err="1">
                <a:solidFill>
                  <a:srgbClr val="FFFF00"/>
                </a:solidFill>
              </a:rPr>
              <a:t>Ревматоїдний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симптомокомплекс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smtClean="0"/>
              <a:t>великою </a:t>
            </a:r>
            <a:r>
              <a:rPr lang="ru-RU" dirty="0" err="1" smtClean="0"/>
              <a:t>втомлюваністю</a:t>
            </a:r>
            <a:r>
              <a:rPr lang="ru-RU" dirty="0"/>
              <a:t>, </a:t>
            </a:r>
            <a:r>
              <a:rPr lang="ru-RU" dirty="0" err="1" smtClean="0"/>
              <a:t>больовими</a:t>
            </a:r>
            <a:r>
              <a:rPr lang="ru-RU" dirty="0" smtClean="0"/>
              <a:t> </a:t>
            </a:r>
            <a:r>
              <a:rPr lang="ru-RU" dirty="0" err="1"/>
              <a:t>відчуттями</a:t>
            </a:r>
            <a:r>
              <a:rPr lang="ru-RU" dirty="0"/>
              <a:t>, </a:t>
            </a:r>
            <a:r>
              <a:rPr lang="ru-RU" dirty="0" err="1"/>
              <a:t>різними</a:t>
            </a:r>
            <a:r>
              <a:rPr lang="ru-RU" dirty="0"/>
              <a:t> </a:t>
            </a:r>
            <a:r>
              <a:rPr lang="ru-RU" dirty="0" err="1"/>
              <a:t>запальними</a:t>
            </a:r>
            <a:r>
              <a:rPr lang="ru-RU" dirty="0"/>
              <a:t> </a:t>
            </a:r>
            <a:r>
              <a:rPr lang="ru-RU" dirty="0" err="1"/>
              <a:t>явищами</a:t>
            </a:r>
            <a:r>
              <a:rPr lang="ru-RU" dirty="0"/>
              <a:t>.</a:t>
            </a:r>
          </a:p>
          <a:p>
            <a:r>
              <a:rPr lang="ru-RU" dirty="0" err="1">
                <a:solidFill>
                  <a:srgbClr val="FFFF00"/>
                </a:solidFill>
              </a:rPr>
              <a:t>Церебральний</a:t>
            </a:r>
            <a:r>
              <a:rPr lang="ru-RU" dirty="0"/>
              <a:t> - </a:t>
            </a:r>
            <a:r>
              <a:rPr lang="ru-RU" dirty="0" err="1"/>
              <a:t>супроводжується</a:t>
            </a:r>
            <a:r>
              <a:rPr lang="ru-RU" dirty="0"/>
              <a:t> </a:t>
            </a:r>
            <a:r>
              <a:rPr lang="ru-RU" dirty="0" err="1"/>
              <a:t>вираженою</a:t>
            </a:r>
            <a:r>
              <a:rPr lang="ru-RU" dirty="0"/>
              <a:t> </a:t>
            </a:r>
            <a:r>
              <a:rPr lang="ru-RU" dirty="0" err="1"/>
              <a:t>дратівливістю</a:t>
            </a:r>
            <a:r>
              <a:rPr lang="ru-RU" dirty="0"/>
              <a:t>, </a:t>
            </a:r>
            <a:r>
              <a:rPr lang="ru-RU" dirty="0" err="1"/>
              <a:t>загальним</a:t>
            </a:r>
            <a:r>
              <a:rPr lang="ru-RU" dirty="0"/>
              <a:t> </a:t>
            </a:r>
            <a:r>
              <a:rPr lang="ru-RU" dirty="0" err="1"/>
              <a:t>збудженням</a:t>
            </a:r>
            <a:r>
              <a:rPr lang="ru-RU" dirty="0"/>
              <a:t>, </a:t>
            </a:r>
            <a:r>
              <a:rPr lang="ru-RU" dirty="0" err="1"/>
              <a:t>порушенням</a:t>
            </a:r>
            <a:r>
              <a:rPr lang="ru-RU" dirty="0"/>
              <a:t> сну, </a:t>
            </a:r>
            <a:r>
              <a:rPr lang="ru-RU" dirty="0" err="1"/>
              <a:t>головними</a:t>
            </a:r>
            <a:r>
              <a:rPr lang="ru-RU" dirty="0"/>
              <a:t> </a:t>
            </a:r>
            <a:r>
              <a:rPr lang="ru-RU" dirty="0" smtClean="0"/>
              <a:t>болями</a:t>
            </a:r>
            <a:r>
              <a:rPr lang="ru-RU" dirty="0"/>
              <a:t>, </a:t>
            </a:r>
            <a:r>
              <a:rPr lang="ru-RU" dirty="0" err="1"/>
              <a:t>розладами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.</a:t>
            </a:r>
          </a:p>
          <a:p>
            <a:r>
              <a:rPr lang="ru-RU" dirty="0" err="1" smtClean="0">
                <a:solidFill>
                  <a:srgbClr val="FFFF00"/>
                </a:solidFill>
              </a:rPr>
              <a:t>Вегетосудинний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симптомокомплекс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/>
              <a:t>виражається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коливаннях</a:t>
            </a:r>
            <a:r>
              <a:rPr lang="ru-RU" dirty="0"/>
              <a:t> </a:t>
            </a:r>
            <a:r>
              <a:rPr lang="ru-RU" dirty="0" err="1"/>
              <a:t>артеріального</a:t>
            </a:r>
            <a:r>
              <a:rPr lang="ru-RU" dirty="0"/>
              <a:t> </a:t>
            </a:r>
            <a:r>
              <a:rPr lang="ru-RU" dirty="0" err="1"/>
              <a:t>тиску</a:t>
            </a:r>
            <a:r>
              <a:rPr lang="ru-RU" dirty="0"/>
              <a:t> і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вегетативних</a:t>
            </a:r>
            <a:r>
              <a:rPr lang="ru-RU" dirty="0"/>
              <a:t> </a:t>
            </a:r>
            <a:r>
              <a:rPr lang="ru-RU" dirty="0" err="1"/>
              <a:t>порушень</a:t>
            </a:r>
            <a:r>
              <a:rPr lang="ru-RU" dirty="0"/>
              <a:t>. </a:t>
            </a:r>
            <a:r>
              <a:rPr lang="ru-RU" dirty="0" err="1">
                <a:solidFill>
                  <a:srgbClr val="FFFF00"/>
                </a:solidFill>
              </a:rPr>
              <a:t>Кардіореспіраторний</a:t>
            </a:r>
            <a:r>
              <a:rPr lang="ru-RU" dirty="0"/>
              <a:t> </a:t>
            </a:r>
            <a:r>
              <a:rPr lang="ru-RU" dirty="0" err="1"/>
              <a:t>симптомокомплекс</a:t>
            </a:r>
            <a:r>
              <a:rPr lang="ru-RU" dirty="0"/>
              <a:t>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пов'язаний</a:t>
            </a:r>
            <a:r>
              <a:rPr lang="ru-RU" dirty="0"/>
              <a:t> з </a:t>
            </a:r>
            <a:r>
              <a:rPr lang="ru-RU" dirty="0" err="1"/>
              <a:t>появою</a:t>
            </a:r>
            <a:r>
              <a:rPr lang="ru-RU" dirty="0"/>
              <a:t> таких </a:t>
            </a:r>
            <a:r>
              <a:rPr lang="ru-RU" dirty="0" err="1"/>
              <a:t>симптомів</a:t>
            </a:r>
            <a:r>
              <a:rPr lang="ru-RU" dirty="0"/>
              <a:t>, як кашель,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частоти</a:t>
            </a:r>
            <a:r>
              <a:rPr lang="ru-RU" dirty="0"/>
              <a:t> </a:t>
            </a:r>
            <a:r>
              <a:rPr lang="ru-RU" dirty="0" err="1"/>
              <a:t>серцевих</a:t>
            </a:r>
            <a:r>
              <a:rPr lang="ru-RU" dirty="0"/>
              <a:t> </a:t>
            </a:r>
            <a:r>
              <a:rPr lang="ru-RU" dirty="0" err="1"/>
              <a:t>скорочень</a:t>
            </a:r>
            <a:r>
              <a:rPr lang="ru-RU" dirty="0"/>
              <a:t>, </a:t>
            </a:r>
            <a:r>
              <a:rPr lang="ru-RU" dirty="0" err="1"/>
              <a:t>дихання</a:t>
            </a:r>
            <a:r>
              <a:rPr lang="ru-RU" dirty="0" smtClean="0"/>
              <a:t>.</a:t>
            </a:r>
          </a:p>
          <a:p>
            <a:r>
              <a:rPr lang="ru-RU" dirty="0" err="1">
                <a:solidFill>
                  <a:srgbClr val="FFFF00"/>
                </a:solidFill>
              </a:rPr>
              <a:t>Диспепсичний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симптомокомплекс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/>
              <a:t>проявляється</a:t>
            </a:r>
            <a:r>
              <a:rPr lang="ru-RU" dirty="0"/>
              <a:t> </a:t>
            </a:r>
            <a:r>
              <a:rPr lang="ru-RU" dirty="0" err="1"/>
              <a:t>неприємними</a:t>
            </a:r>
            <a:r>
              <a:rPr lang="ru-RU" dirty="0"/>
              <a:t> </a:t>
            </a:r>
            <a:r>
              <a:rPr lang="ru-RU" dirty="0" err="1"/>
              <a:t>відчуттями</a:t>
            </a:r>
            <a:r>
              <a:rPr lang="ru-RU" dirty="0"/>
              <a:t> в </a:t>
            </a:r>
            <a:r>
              <a:rPr lang="ru-RU" dirty="0" err="1"/>
              <a:t>області</a:t>
            </a:r>
            <a:r>
              <a:rPr lang="ru-RU" dirty="0"/>
              <a:t> </a:t>
            </a:r>
            <a:r>
              <a:rPr lang="ru-RU" dirty="0" err="1"/>
              <a:t>шлунка</a:t>
            </a:r>
            <a:r>
              <a:rPr lang="ru-RU" dirty="0"/>
              <a:t>, в правому </a:t>
            </a:r>
            <a:r>
              <a:rPr lang="ru-RU" dirty="0" err="1"/>
              <a:t>підребер'ї</a:t>
            </a:r>
            <a:r>
              <a:rPr lang="ru-RU" dirty="0"/>
              <a:t>, по ходу кишечника, </a:t>
            </a:r>
            <a:r>
              <a:rPr lang="ru-RU" dirty="0" err="1"/>
              <a:t>нудотою</a:t>
            </a:r>
            <a:r>
              <a:rPr lang="ru-RU" dirty="0"/>
              <a:t>, </a:t>
            </a:r>
            <a:r>
              <a:rPr lang="ru-RU" dirty="0" err="1"/>
              <a:t>порушенням</a:t>
            </a:r>
            <a:r>
              <a:rPr lang="ru-RU" dirty="0"/>
              <a:t> </a:t>
            </a:r>
            <a:r>
              <a:rPr lang="ru-RU" dirty="0" err="1"/>
              <a:t>апетиту</a:t>
            </a:r>
            <a:r>
              <a:rPr lang="ru-RU" dirty="0"/>
              <a:t>, </a:t>
            </a:r>
            <a:r>
              <a:rPr lang="ru-RU" dirty="0" err="1"/>
              <a:t>стільця</a:t>
            </a:r>
            <a:r>
              <a:rPr lang="ru-RU" dirty="0"/>
              <a:t>.</a:t>
            </a:r>
          </a:p>
          <a:p>
            <a:r>
              <a:rPr lang="ru-RU" dirty="0" err="1">
                <a:solidFill>
                  <a:srgbClr val="FFFF00"/>
                </a:solidFill>
              </a:rPr>
              <a:t>Імунологічний</a:t>
            </a:r>
            <a:r>
              <a:rPr lang="ru-RU" dirty="0">
                <a:solidFill>
                  <a:srgbClr val="FFFF00"/>
                </a:solidFill>
              </a:rPr>
              <a:t> синдром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порушеннями</a:t>
            </a:r>
            <a:r>
              <a:rPr lang="ru-RU" dirty="0"/>
              <a:t> </a:t>
            </a:r>
            <a:r>
              <a:rPr lang="ru-RU" dirty="0" err="1"/>
              <a:t>захисних</a:t>
            </a:r>
            <a:r>
              <a:rPr lang="ru-RU" dirty="0"/>
              <a:t> </a:t>
            </a:r>
            <a:r>
              <a:rPr lang="ru-RU" dirty="0" err="1"/>
              <a:t>реакцій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, </a:t>
            </a:r>
            <a:r>
              <a:rPr lang="ru-RU" dirty="0" err="1"/>
              <a:t>приєднанням</a:t>
            </a:r>
            <a:r>
              <a:rPr lang="ru-RU" dirty="0"/>
              <a:t> </a:t>
            </a:r>
            <a:r>
              <a:rPr lang="ru-RU" dirty="0" err="1"/>
              <a:t>простудних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, </a:t>
            </a:r>
            <a:r>
              <a:rPr lang="ru-RU" dirty="0" err="1"/>
              <a:t>грибкових</a:t>
            </a:r>
            <a:r>
              <a:rPr lang="ru-RU" dirty="0"/>
              <a:t> </a:t>
            </a:r>
            <a:r>
              <a:rPr lang="ru-RU" dirty="0" err="1"/>
              <a:t>ускладнень</a:t>
            </a:r>
            <a:r>
              <a:rPr lang="ru-RU" dirty="0"/>
              <a:t>. При </a:t>
            </a:r>
            <a:r>
              <a:rPr lang="ru-RU" dirty="0" err="1" smtClean="0">
                <a:solidFill>
                  <a:srgbClr val="FFFF00"/>
                </a:solidFill>
              </a:rPr>
              <a:t>шкірно-алергічному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сімптомокомплексі</a:t>
            </a:r>
            <a:r>
              <a:rPr lang="ru-RU" dirty="0" smtClean="0"/>
              <a:t> </a:t>
            </a:r>
            <a:r>
              <a:rPr lang="ru-RU" dirty="0" err="1" smtClean="0"/>
              <a:t>спостерігається</a:t>
            </a:r>
            <a:r>
              <a:rPr lang="ru-RU" dirty="0" smtClean="0"/>
              <a:t> </a:t>
            </a:r>
            <a:r>
              <a:rPr lang="ru-RU" dirty="0" err="1" smtClean="0"/>
              <a:t>свербіж</a:t>
            </a:r>
            <a:r>
              <a:rPr lang="ru-RU" dirty="0" smtClean="0"/>
              <a:t> </a:t>
            </a:r>
            <a:r>
              <a:rPr lang="ru-RU" dirty="0" err="1" smtClean="0"/>
              <a:t>шкіри</a:t>
            </a:r>
            <a:r>
              <a:rPr lang="ru-RU" dirty="0" smtClean="0"/>
              <a:t>, </a:t>
            </a:r>
            <a:r>
              <a:rPr lang="ru-RU" dirty="0" err="1" smtClean="0"/>
              <a:t>висипання</a:t>
            </a:r>
            <a:r>
              <a:rPr lang="ru-RU" dirty="0" smtClean="0"/>
              <a:t> та </a:t>
            </a:r>
            <a:r>
              <a:rPr lang="ru-RU" dirty="0" err="1" smtClean="0"/>
              <a:t>інші</a:t>
            </a:r>
            <a:r>
              <a:rPr lang="ru-RU" dirty="0" smtClean="0"/>
              <a:t> </a:t>
            </a:r>
            <a:r>
              <a:rPr lang="ru-RU" dirty="0" err="1" smtClean="0"/>
              <a:t>шкірно-алергічні</a:t>
            </a:r>
            <a:r>
              <a:rPr lang="ru-RU" dirty="0" smtClean="0"/>
              <a:t> </a:t>
            </a:r>
            <a:r>
              <a:rPr lang="ru-RU" dirty="0" err="1" smtClean="0"/>
              <a:t>зміни</a:t>
            </a:r>
            <a:r>
              <a:rPr lang="ru-RU" dirty="0" smtClean="0"/>
              <a:t>. </a:t>
            </a:r>
            <a:r>
              <a:rPr lang="ru-RU" dirty="0" err="1" smtClean="0">
                <a:solidFill>
                  <a:srgbClr val="FFFF00"/>
                </a:solidFill>
              </a:rPr>
              <a:t>Геморагічний</a:t>
            </a:r>
            <a:r>
              <a:rPr lang="ru-RU" dirty="0" smtClean="0">
                <a:solidFill>
                  <a:srgbClr val="FFFF00"/>
                </a:solidFill>
              </a:rPr>
              <a:t> синдром </a:t>
            </a:r>
            <a:r>
              <a:rPr lang="ru-RU" dirty="0" err="1"/>
              <a:t>проявляється</a:t>
            </a:r>
            <a:r>
              <a:rPr lang="ru-RU" dirty="0"/>
              <a:t> </a:t>
            </a:r>
            <a:r>
              <a:rPr lang="ru-RU" dirty="0" err="1" smtClean="0"/>
              <a:t>кровоточивістю</a:t>
            </a:r>
            <a:r>
              <a:rPr lang="ru-RU" dirty="0" smtClean="0"/>
              <a:t>, </a:t>
            </a:r>
            <a:r>
              <a:rPr lang="ru-RU" dirty="0" err="1"/>
              <a:t>висипаннями</a:t>
            </a:r>
            <a:r>
              <a:rPr lang="ru-RU" dirty="0"/>
              <a:t> на </a:t>
            </a:r>
            <a:r>
              <a:rPr lang="ru-RU" dirty="0" err="1"/>
              <a:t>шкірі</a:t>
            </a:r>
            <a:r>
              <a:rPr lang="ru-RU" dirty="0"/>
              <a:t>, </a:t>
            </a:r>
            <a:r>
              <a:rPr lang="ru-RU" dirty="0" err="1"/>
              <a:t>кровотечами</a:t>
            </a:r>
            <a:r>
              <a:rPr lang="ru-RU" dirty="0"/>
              <a:t> з </a:t>
            </a:r>
            <a:r>
              <a:rPr lang="ru-RU" dirty="0" err="1"/>
              <a:t>слизових</a:t>
            </a:r>
            <a:r>
              <a:rPr lang="ru-RU" dirty="0"/>
              <a:t> </a:t>
            </a:r>
            <a:r>
              <a:rPr lang="ru-RU" dirty="0" err="1" smtClean="0"/>
              <a:t>оболонок</a:t>
            </a:r>
            <a:r>
              <a:rPr lang="ru-RU" dirty="0"/>
              <a:t>, приливами </a:t>
            </a:r>
            <a:r>
              <a:rPr lang="ru-RU" dirty="0" err="1"/>
              <a:t>крові</a:t>
            </a:r>
            <a:r>
              <a:rPr lang="ru-RU" dirty="0"/>
              <a:t> до </a:t>
            </a:r>
            <a:r>
              <a:rPr lang="ru-RU" dirty="0" err="1"/>
              <a:t>голови</a:t>
            </a:r>
            <a:r>
              <a:rPr lang="ru-RU" dirty="0"/>
              <a:t> і </a:t>
            </a:r>
            <a:r>
              <a:rPr lang="ru-RU" dirty="0" err="1"/>
              <a:t>підвищеним</a:t>
            </a:r>
            <a:r>
              <a:rPr lang="ru-RU" dirty="0"/>
              <a:t> </a:t>
            </a:r>
            <a:r>
              <a:rPr lang="ru-RU" dirty="0" err="1"/>
              <a:t>кровонаповненням</a:t>
            </a:r>
            <a:r>
              <a:rPr lang="ru-RU" dirty="0"/>
              <a:t> </a:t>
            </a:r>
            <a:r>
              <a:rPr lang="ru-RU" dirty="0" err="1"/>
              <a:t>кон'юнктив</a:t>
            </a:r>
            <a:r>
              <a:rPr lang="ru-RU" dirty="0"/>
              <a:t>, </a:t>
            </a:r>
            <a:r>
              <a:rPr lang="ru-RU" dirty="0" err="1"/>
              <a:t>носовими</a:t>
            </a:r>
            <a:r>
              <a:rPr lang="ru-RU" dirty="0"/>
              <a:t> </a:t>
            </a:r>
            <a:r>
              <a:rPr lang="ru-RU" dirty="0" err="1"/>
              <a:t>кровотечами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змінами</a:t>
            </a:r>
            <a:r>
              <a:rPr lang="ru-RU" dirty="0"/>
              <a:t> </a:t>
            </a:r>
            <a:r>
              <a:rPr lang="ru-RU" dirty="0" err="1"/>
              <a:t>клінічних</a:t>
            </a:r>
            <a:r>
              <a:rPr lang="ru-RU" dirty="0"/>
              <a:t> </a:t>
            </a:r>
            <a:r>
              <a:rPr lang="ru-RU" dirty="0" err="1"/>
              <a:t>показників</a:t>
            </a:r>
            <a:r>
              <a:rPr lang="ru-RU" dirty="0"/>
              <a:t> в </a:t>
            </a:r>
            <a:r>
              <a:rPr lang="ru-RU" dirty="0" err="1"/>
              <a:t>аналізі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278074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911" y="115910"/>
            <a:ext cx="9934924" cy="34772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912" y="862886"/>
            <a:ext cx="11912956" cy="5859886"/>
          </a:xfrm>
        </p:spPr>
        <p:txBody>
          <a:bodyPr/>
          <a:lstStyle/>
          <a:p>
            <a:r>
              <a:rPr lang="ru-RU" dirty="0" err="1"/>
              <a:t>Метеотропні</a:t>
            </a:r>
            <a:r>
              <a:rPr lang="ru-RU" dirty="0"/>
              <a:t> </a:t>
            </a:r>
            <a:r>
              <a:rPr lang="ru-RU" dirty="0" err="1"/>
              <a:t>реакції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розглядати</a:t>
            </a:r>
            <a:r>
              <a:rPr lang="ru-RU" dirty="0"/>
              <a:t> як </a:t>
            </a:r>
            <a:r>
              <a:rPr lang="ru-RU" dirty="0">
                <a:solidFill>
                  <a:srgbClr val="FFFF00"/>
                </a:solidFill>
              </a:rPr>
              <a:t>"</a:t>
            </a:r>
            <a:r>
              <a:rPr lang="ru-RU" dirty="0" err="1" smtClean="0">
                <a:solidFill>
                  <a:srgbClr val="FFFF00"/>
                </a:solidFill>
              </a:rPr>
              <a:t>адаптаційно-метеотропний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>
                <a:solidFill>
                  <a:srgbClr val="FFFF00"/>
                </a:solidFill>
              </a:rPr>
              <a:t>синдром".</a:t>
            </a:r>
          </a:p>
          <a:p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часу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прояву</a:t>
            </a:r>
            <a:r>
              <a:rPr lang="ru-RU" dirty="0"/>
              <a:t> вони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поділені</a:t>
            </a:r>
            <a:r>
              <a:rPr lang="ru-RU" dirty="0"/>
              <a:t> на </a:t>
            </a:r>
            <a:r>
              <a:rPr lang="ru-RU" dirty="0" err="1">
                <a:solidFill>
                  <a:srgbClr val="FFFF00"/>
                </a:solidFill>
              </a:rPr>
              <a:t>сигнальні</a:t>
            </a:r>
            <a:r>
              <a:rPr lang="ru-RU" dirty="0">
                <a:solidFill>
                  <a:srgbClr val="FFFF00"/>
                </a:solidFill>
              </a:rPr>
              <a:t>, </a:t>
            </a:r>
            <a:r>
              <a:rPr lang="ru-RU" dirty="0" err="1">
                <a:solidFill>
                  <a:srgbClr val="FFFF00"/>
                </a:solidFill>
              </a:rPr>
              <a:t>синхронні</a:t>
            </a:r>
            <a:r>
              <a:rPr lang="ru-RU" dirty="0">
                <a:solidFill>
                  <a:srgbClr val="FFFF00"/>
                </a:solidFill>
              </a:rPr>
              <a:t> і </a:t>
            </a:r>
            <a:r>
              <a:rPr lang="ru-RU" dirty="0" err="1" smtClean="0">
                <a:solidFill>
                  <a:srgbClr val="FFFF00"/>
                </a:solidFill>
              </a:rPr>
              <a:t>послідові</a:t>
            </a:r>
            <a:r>
              <a:rPr lang="ru-RU" dirty="0" smtClean="0"/>
              <a:t>. </a:t>
            </a:r>
            <a:r>
              <a:rPr lang="ru-RU" dirty="0" err="1"/>
              <a:t>Поява</a:t>
            </a:r>
            <a:r>
              <a:rPr lang="ru-RU" dirty="0"/>
              <a:t> </a:t>
            </a:r>
            <a:r>
              <a:rPr lang="ru-RU" dirty="0" err="1"/>
              <a:t>сигнальних</a:t>
            </a:r>
            <a:r>
              <a:rPr lang="ru-RU" dirty="0"/>
              <a:t> </a:t>
            </a:r>
            <a:r>
              <a:rPr lang="ru-RU" dirty="0" err="1"/>
              <a:t>реакцій</a:t>
            </a:r>
            <a:r>
              <a:rPr lang="ru-RU" dirty="0"/>
              <a:t> </a:t>
            </a:r>
            <a:r>
              <a:rPr lang="ru-RU" dirty="0" err="1"/>
              <a:t>пов'язано</a:t>
            </a:r>
            <a:r>
              <a:rPr lang="ru-RU" dirty="0"/>
              <a:t> з </a:t>
            </a:r>
            <a:r>
              <a:rPr lang="ru-RU" dirty="0" err="1"/>
              <a:t>впливом</a:t>
            </a:r>
            <a:r>
              <a:rPr lang="ru-RU" dirty="0"/>
              <a:t> </a:t>
            </a:r>
            <a:r>
              <a:rPr lang="ru-RU" dirty="0" err="1"/>
              <a:t>електричних</a:t>
            </a:r>
            <a:r>
              <a:rPr lang="ru-RU" dirty="0"/>
              <a:t>, </a:t>
            </a:r>
            <a:r>
              <a:rPr lang="ru-RU" dirty="0" err="1"/>
              <a:t>електромагнітних</a:t>
            </a:r>
            <a:r>
              <a:rPr lang="ru-RU" dirty="0"/>
              <a:t> і </a:t>
            </a:r>
            <a:r>
              <a:rPr lang="ru-RU" dirty="0" err="1"/>
              <a:t>інфразвукових</a:t>
            </a:r>
            <a:r>
              <a:rPr lang="ru-RU" dirty="0"/>
              <a:t> характеристик </a:t>
            </a:r>
            <a:r>
              <a:rPr lang="ru-RU" dirty="0" err="1"/>
              <a:t>атмосфери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передують</a:t>
            </a:r>
            <a:r>
              <a:rPr lang="ru-RU" dirty="0"/>
              <a:t> </a:t>
            </a:r>
            <a:r>
              <a:rPr lang="ru-RU" dirty="0" err="1" smtClean="0"/>
              <a:t>видимим</a:t>
            </a:r>
            <a:r>
              <a:rPr lang="ru-RU" dirty="0" smtClean="0"/>
              <a:t> </a:t>
            </a:r>
            <a:r>
              <a:rPr lang="ru-RU" dirty="0"/>
              <a:t>​​</a:t>
            </a:r>
            <a:r>
              <a:rPr lang="ru-RU" dirty="0" err="1" smtClean="0"/>
              <a:t>змінам</a:t>
            </a:r>
            <a:r>
              <a:rPr lang="ru-RU" dirty="0" smtClean="0"/>
              <a:t> </a:t>
            </a:r>
            <a:r>
              <a:rPr lang="ru-RU" dirty="0"/>
              <a:t>погоди. </a:t>
            </a:r>
            <a:r>
              <a:rPr lang="ru-RU" dirty="0" err="1" smtClean="0"/>
              <a:t>Послідові</a:t>
            </a:r>
            <a:r>
              <a:rPr lang="ru-RU" dirty="0" smtClean="0"/>
              <a:t> </a:t>
            </a:r>
            <a:r>
              <a:rPr lang="ru-RU" dirty="0" err="1"/>
              <a:t>реакції</a:t>
            </a:r>
            <a:r>
              <a:rPr lang="ru-RU" dirty="0"/>
              <a:t> </a:t>
            </a:r>
            <a:r>
              <a:rPr lang="ru-RU" dirty="0" err="1"/>
              <a:t>пов'язані</a:t>
            </a:r>
            <a:r>
              <a:rPr lang="ru-RU" dirty="0"/>
              <a:t> з часом, </a:t>
            </a:r>
            <a:r>
              <a:rPr lang="ru-RU" dirty="0" err="1"/>
              <a:t>необхідним</a:t>
            </a:r>
            <a:r>
              <a:rPr lang="ru-RU" dirty="0"/>
              <a:t> для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клінічних</a:t>
            </a:r>
            <a:r>
              <a:rPr lang="ru-RU" dirty="0"/>
              <a:t> </a:t>
            </a:r>
            <a:r>
              <a:rPr lang="ru-RU" dirty="0" err="1"/>
              <a:t>симптомів</a:t>
            </a:r>
            <a:r>
              <a:rPr lang="ru-RU" dirty="0"/>
              <a:t> у </a:t>
            </a:r>
            <a:r>
              <a:rPr lang="ru-RU" dirty="0" err="1"/>
              <a:t>відповідь</a:t>
            </a:r>
            <a:r>
              <a:rPr lang="ru-RU" dirty="0"/>
              <a:t> на </a:t>
            </a:r>
            <a:r>
              <a:rPr lang="ru-RU" dirty="0" err="1"/>
              <a:t>дію</a:t>
            </a:r>
            <a:r>
              <a:rPr lang="ru-RU" dirty="0"/>
              <a:t> погодного </a:t>
            </a:r>
            <a:r>
              <a:rPr lang="ru-RU" dirty="0" err="1" smtClean="0"/>
              <a:t>чинника</a:t>
            </a:r>
            <a:r>
              <a:rPr lang="ru-RU" dirty="0" smtClean="0"/>
              <a:t>. </a:t>
            </a:r>
            <a:r>
              <a:rPr lang="ru-RU" dirty="0" err="1" smtClean="0"/>
              <a:t>Більшість</a:t>
            </a:r>
            <a:r>
              <a:rPr lang="ru-RU" dirty="0" smtClean="0"/>
              <a:t> </a:t>
            </a:r>
            <a:r>
              <a:rPr lang="ru-RU" dirty="0" err="1" smtClean="0"/>
              <a:t>метеотропних</a:t>
            </a:r>
            <a:r>
              <a:rPr lang="ru-RU" dirty="0" smtClean="0"/>
              <a:t> </a:t>
            </a:r>
            <a:r>
              <a:rPr lang="ru-RU" dirty="0" err="1"/>
              <a:t>реакцій</a:t>
            </a:r>
            <a:r>
              <a:rPr lang="ru-RU" dirty="0"/>
              <a:t> </a:t>
            </a:r>
            <a:r>
              <a:rPr lang="ru-RU" dirty="0" err="1"/>
              <a:t>реєструються</a:t>
            </a:r>
            <a:r>
              <a:rPr lang="ru-RU" dirty="0"/>
              <a:t> синхронно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зміною</a:t>
            </a:r>
            <a:r>
              <a:rPr lang="ru-RU" dirty="0"/>
              <a:t> характеру погоди</a:t>
            </a:r>
            <a:r>
              <a:rPr lang="ru-RU" dirty="0" smtClean="0"/>
              <a:t>.</a:t>
            </a:r>
          </a:p>
          <a:p>
            <a:r>
              <a:rPr lang="uk-UA" dirty="0" smtClean="0"/>
              <a:t>Зареєстрований </a:t>
            </a:r>
            <a:r>
              <a:rPr lang="ru-RU" dirty="0" smtClean="0"/>
              <a:t>феномен </a:t>
            </a:r>
            <a:r>
              <a:rPr lang="ru-RU" dirty="0" err="1"/>
              <a:t>омолодження</a:t>
            </a:r>
            <a:r>
              <a:rPr lang="ru-RU" dirty="0"/>
              <a:t> </a:t>
            </a:r>
            <a:r>
              <a:rPr lang="ru-RU" dirty="0" err="1"/>
              <a:t>метеочутливості</a:t>
            </a:r>
            <a:r>
              <a:rPr lang="ru-RU" dirty="0"/>
              <a:t> у </a:t>
            </a:r>
            <a:r>
              <a:rPr lang="ru-RU" dirty="0" err="1"/>
              <a:t>зв'язку</a:t>
            </a:r>
            <a:r>
              <a:rPr lang="ru-RU" dirty="0"/>
              <a:t> з </a:t>
            </a:r>
            <a:r>
              <a:rPr lang="ru-RU" dirty="0" err="1"/>
              <a:t>прискореним</a:t>
            </a:r>
            <a:r>
              <a:rPr lang="ru-RU" dirty="0"/>
              <a:t> </a:t>
            </a:r>
            <a:r>
              <a:rPr lang="ru-RU" dirty="0" err="1"/>
              <a:t>розвитком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 (</a:t>
            </a:r>
            <a:r>
              <a:rPr lang="ru-RU" dirty="0" err="1"/>
              <a:t>акцелерацією</a:t>
            </a:r>
            <a:r>
              <a:rPr lang="ru-RU" dirty="0" smtClean="0"/>
              <a:t>).</a:t>
            </a:r>
          </a:p>
          <a:p>
            <a:endParaRPr lang="ru-RU" dirty="0"/>
          </a:p>
          <a:p>
            <a:r>
              <a:rPr lang="ru-RU" dirty="0"/>
              <a:t>Погода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компоненти</a:t>
            </a:r>
            <a:r>
              <a:rPr lang="ru-RU" dirty="0"/>
              <a:t> не є </a:t>
            </a:r>
            <a:r>
              <a:rPr lang="ru-RU" dirty="0" err="1"/>
              <a:t>безпосередньою</a:t>
            </a:r>
            <a:r>
              <a:rPr lang="ru-RU" dirty="0"/>
              <a:t> причиною </a:t>
            </a:r>
            <a:r>
              <a:rPr lang="ru-RU" dirty="0" err="1"/>
              <a:t>хвороби</a:t>
            </a:r>
            <a:r>
              <a:rPr lang="ru-RU" dirty="0"/>
              <a:t>, а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провокують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сприяють</a:t>
            </a:r>
            <a:r>
              <a:rPr lang="ru-RU" dirty="0"/>
              <a:t> </a:t>
            </a:r>
            <a:r>
              <a:rPr lang="ru-RU" dirty="0" err="1"/>
              <a:t>загостренню</a:t>
            </a:r>
            <a:r>
              <a:rPr lang="ru-RU" dirty="0"/>
              <a:t> </a:t>
            </a:r>
            <a:r>
              <a:rPr lang="ru-RU" dirty="0" err="1"/>
              <a:t>хронічного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, а </a:t>
            </a:r>
            <a:r>
              <a:rPr lang="ru-RU" dirty="0">
                <a:solidFill>
                  <a:srgbClr val="FFFF00"/>
                </a:solidFill>
              </a:rPr>
              <a:t>у </a:t>
            </a:r>
            <a:r>
              <a:rPr lang="ru-RU" dirty="0" err="1">
                <a:solidFill>
                  <a:srgbClr val="FFFF00"/>
                </a:solidFill>
              </a:rPr>
              <a:t>здорових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осіб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/>
              <a:t>з </a:t>
            </a:r>
            <a:r>
              <a:rPr lang="ru-RU" dirty="0" err="1"/>
              <a:t>підвищеною</a:t>
            </a:r>
            <a:r>
              <a:rPr lang="ru-RU" dirty="0"/>
              <a:t> </a:t>
            </a:r>
            <a:r>
              <a:rPr lang="ru-RU" dirty="0" err="1" smtClean="0"/>
              <a:t>метеочутливістю</a:t>
            </a:r>
            <a:r>
              <a:rPr lang="ru-RU" dirty="0" smtClean="0"/>
              <a:t> </a:t>
            </a:r>
            <a:r>
              <a:rPr lang="ru-RU" dirty="0" err="1"/>
              <a:t>викликають</a:t>
            </a:r>
            <a:r>
              <a:rPr lang="ru-RU" dirty="0"/>
              <a:t> </a:t>
            </a:r>
            <a:r>
              <a:rPr lang="ru-RU" dirty="0" err="1">
                <a:solidFill>
                  <a:srgbClr val="FFFF00"/>
                </a:solidFill>
              </a:rPr>
              <a:t>функціональні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порушення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774024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4699" y="206062"/>
            <a:ext cx="9805154" cy="48939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4699" y="1004552"/>
            <a:ext cx="11745531" cy="5628068"/>
          </a:xfrm>
        </p:spPr>
        <p:txBody>
          <a:bodyPr>
            <a:normAutofit lnSpcReduction="10000"/>
          </a:bodyPr>
          <a:lstStyle/>
          <a:p>
            <a:endParaRPr lang="ru-RU" dirty="0"/>
          </a:p>
          <a:p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виділити</a:t>
            </a:r>
            <a:r>
              <a:rPr lang="ru-RU" dirty="0"/>
              <a:t> </a:t>
            </a:r>
            <a:r>
              <a:rPr lang="ru-RU" dirty="0">
                <a:solidFill>
                  <a:schemeClr val="bg2">
                    <a:lumMod val="60000"/>
                    <a:lumOff val="40000"/>
                  </a:schemeClr>
                </a:solidFill>
              </a:rPr>
              <a:t>три </a:t>
            </a:r>
            <a:r>
              <a:rPr lang="ru-RU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ступеня</a:t>
            </a:r>
            <a:r>
              <a:rPr lang="ru-RU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вираженості</a:t>
            </a:r>
            <a:r>
              <a:rPr lang="ru-RU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метеотропних</a:t>
            </a:r>
            <a:r>
              <a:rPr lang="ru-RU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реакцій</a:t>
            </a:r>
            <a:r>
              <a:rPr lang="ru-RU" dirty="0"/>
              <a:t>: </a:t>
            </a:r>
            <a:r>
              <a:rPr lang="ru-RU" dirty="0" err="1" smtClean="0">
                <a:solidFill>
                  <a:srgbClr val="FFFF00"/>
                </a:solidFill>
              </a:rPr>
              <a:t>слабкий</a:t>
            </a:r>
            <a:r>
              <a:rPr lang="ru-RU" dirty="0" smtClean="0">
                <a:solidFill>
                  <a:srgbClr val="FFFF00"/>
                </a:solidFill>
              </a:rPr>
              <a:t>, </a:t>
            </a:r>
            <a:r>
              <a:rPr lang="ru-RU" dirty="0" err="1" smtClean="0">
                <a:solidFill>
                  <a:srgbClr val="FFFF00"/>
                </a:solidFill>
              </a:rPr>
              <a:t>середній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>
                <a:solidFill>
                  <a:srgbClr val="FFFF00"/>
                </a:solidFill>
              </a:rPr>
              <a:t>і </a:t>
            </a:r>
            <a:r>
              <a:rPr lang="ru-RU" dirty="0" err="1" smtClean="0">
                <a:solidFill>
                  <a:srgbClr val="FFFF00"/>
                </a:solidFill>
              </a:rPr>
              <a:t>сильний</a:t>
            </a:r>
            <a:r>
              <a:rPr lang="ru-RU" dirty="0" smtClean="0"/>
              <a:t>. </a:t>
            </a:r>
            <a:r>
              <a:rPr lang="ru-RU" dirty="0" err="1" smtClean="0"/>
              <a:t>Слабко</a:t>
            </a:r>
            <a:r>
              <a:rPr lang="ru-RU" dirty="0" smtClean="0"/>
              <a:t> </a:t>
            </a:r>
            <a:r>
              <a:rPr lang="ru-RU" dirty="0" err="1"/>
              <a:t>виражена</a:t>
            </a:r>
            <a:r>
              <a:rPr lang="ru-RU" dirty="0"/>
              <a:t> </a:t>
            </a:r>
            <a:r>
              <a:rPr lang="ru-RU" dirty="0" err="1"/>
              <a:t>реакція</a:t>
            </a:r>
            <a:r>
              <a:rPr lang="ru-RU" dirty="0"/>
              <a:t>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переважно</a:t>
            </a:r>
            <a:r>
              <a:rPr lang="ru-RU" dirty="0"/>
              <a:t> </a:t>
            </a:r>
            <a:r>
              <a:rPr lang="ru-RU" dirty="0" err="1"/>
              <a:t>суб'єктивними</a:t>
            </a:r>
            <a:r>
              <a:rPr lang="ru-RU" dirty="0"/>
              <a:t> </a:t>
            </a:r>
            <a:r>
              <a:rPr lang="ru-RU" dirty="0" err="1"/>
              <a:t>проявами</a:t>
            </a:r>
            <a:r>
              <a:rPr lang="ru-RU" dirty="0"/>
              <a:t> без </a:t>
            </a:r>
            <a:r>
              <a:rPr lang="ru-RU" dirty="0" err="1"/>
              <a:t>ознак</a:t>
            </a:r>
            <a:r>
              <a:rPr lang="ru-RU" dirty="0"/>
              <a:t> </a:t>
            </a:r>
            <a:r>
              <a:rPr lang="ru-RU" dirty="0" err="1"/>
              <a:t>інтоксикації</a:t>
            </a:r>
            <a:r>
              <a:rPr lang="ru-RU" dirty="0"/>
              <a:t>; </a:t>
            </a:r>
            <a:r>
              <a:rPr lang="ru-RU" dirty="0" err="1"/>
              <a:t>середньо</a:t>
            </a:r>
            <a:r>
              <a:rPr lang="ru-RU" dirty="0"/>
              <a:t> </a:t>
            </a:r>
            <a:r>
              <a:rPr lang="ru-RU" dirty="0" err="1"/>
              <a:t>виражена</a:t>
            </a:r>
            <a:r>
              <a:rPr lang="ru-RU" dirty="0"/>
              <a:t> </a:t>
            </a:r>
            <a:r>
              <a:rPr lang="ru-RU" dirty="0" err="1"/>
              <a:t>реакція</a:t>
            </a:r>
            <a:r>
              <a:rPr lang="ru-RU" dirty="0"/>
              <a:t> </a:t>
            </a:r>
            <a:r>
              <a:rPr lang="ru-RU" dirty="0" err="1"/>
              <a:t>супроводжується</a:t>
            </a:r>
            <a:r>
              <a:rPr lang="ru-RU" dirty="0"/>
              <a:t> як </a:t>
            </a:r>
            <a:r>
              <a:rPr lang="ru-RU" dirty="0" err="1"/>
              <a:t>суб'єктивними</a:t>
            </a:r>
            <a:r>
              <a:rPr lang="ru-RU" dirty="0"/>
              <a:t>, так і </a:t>
            </a:r>
            <a:r>
              <a:rPr lang="ru-RU" dirty="0" err="1"/>
              <a:t>об'єктивними</a:t>
            </a:r>
            <a:r>
              <a:rPr lang="ru-RU" dirty="0"/>
              <a:t> </a:t>
            </a:r>
            <a:r>
              <a:rPr lang="ru-RU" dirty="0" err="1"/>
              <a:t>проявами</a:t>
            </a:r>
            <a:r>
              <a:rPr lang="ru-RU" dirty="0"/>
              <a:t> з </a:t>
            </a:r>
            <a:r>
              <a:rPr lang="ru-RU" dirty="0" err="1"/>
              <a:t>ознаками</a:t>
            </a:r>
            <a:r>
              <a:rPr lang="ru-RU" dirty="0"/>
              <a:t> </a:t>
            </a:r>
            <a:r>
              <a:rPr lang="ru-RU" dirty="0" err="1"/>
              <a:t>інтоксикації</a:t>
            </a:r>
            <a:r>
              <a:rPr lang="ru-RU" dirty="0"/>
              <a:t>, </a:t>
            </a:r>
            <a:r>
              <a:rPr lang="ru-RU" dirty="0" err="1"/>
              <a:t>іноді</a:t>
            </a:r>
            <a:r>
              <a:rPr lang="ru-RU" dirty="0"/>
              <a:t> і </a:t>
            </a:r>
            <a:r>
              <a:rPr lang="ru-RU" dirty="0" err="1"/>
              <a:t>температурної</a:t>
            </a:r>
            <a:r>
              <a:rPr lang="ru-RU" dirty="0"/>
              <a:t> </a:t>
            </a:r>
            <a:r>
              <a:rPr lang="ru-RU" dirty="0" err="1"/>
              <a:t>реакцією</a:t>
            </a:r>
            <a:r>
              <a:rPr lang="ru-RU" dirty="0"/>
              <a:t>; при сильно </a:t>
            </a:r>
            <a:r>
              <a:rPr lang="ru-RU" dirty="0" err="1"/>
              <a:t>вираженій</a:t>
            </a:r>
            <a:r>
              <a:rPr lang="ru-RU" dirty="0"/>
              <a:t> </a:t>
            </a:r>
            <a:r>
              <a:rPr lang="ru-RU" dirty="0" err="1"/>
              <a:t>реакції</a:t>
            </a:r>
            <a:r>
              <a:rPr lang="ru-RU" dirty="0"/>
              <a:t> </a:t>
            </a:r>
            <a:r>
              <a:rPr lang="ru-RU" dirty="0" err="1"/>
              <a:t>спостерігається</a:t>
            </a:r>
            <a:r>
              <a:rPr lang="ru-RU" dirty="0"/>
              <a:t> </a:t>
            </a:r>
            <a:r>
              <a:rPr lang="ru-RU" dirty="0" err="1"/>
              <a:t>загострення</a:t>
            </a:r>
            <a:r>
              <a:rPr lang="ru-RU" dirty="0"/>
              <a:t> основного </a:t>
            </a:r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виявлення</a:t>
            </a:r>
            <a:r>
              <a:rPr lang="ru-RU" dirty="0"/>
              <a:t> </a:t>
            </a:r>
            <a:r>
              <a:rPr lang="ru-RU" dirty="0" err="1"/>
              <a:t>прихованого</a:t>
            </a:r>
            <a:r>
              <a:rPr lang="ru-RU" dirty="0"/>
              <a:t> </a:t>
            </a:r>
            <a:r>
              <a:rPr lang="ru-RU" dirty="0" err="1"/>
              <a:t>вогнища</a:t>
            </a:r>
            <a:r>
              <a:rPr lang="ru-RU" dirty="0"/>
              <a:t> </a:t>
            </a:r>
            <a:r>
              <a:rPr lang="ru-RU" dirty="0" err="1"/>
              <a:t>інфекції</a:t>
            </a:r>
            <a:r>
              <a:rPr lang="ru-RU" dirty="0"/>
              <a:t> (</a:t>
            </a:r>
            <a:r>
              <a:rPr lang="ru-RU" dirty="0" err="1"/>
              <a:t>пульпіт</a:t>
            </a:r>
            <a:r>
              <a:rPr lang="ru-RU" dirty="0"/>
              <a:t>, холецистит і </a:t>
            </a:r>
            <a:r>
              <a:rPr lang="ru-RU" dirty="0" err="1"/>
              <a:t>ін</a:t>
            </a:r>
            <a:r>
              <a:rPr lang="ru-RU" dirty="0" smtClean="0"/>
              <a:t>.).</a:t>
            </a:r>
          </a:p>
          <a:p>
            <a:r>
              <a:rPr lang="ru-RU" dirty="0" err="1"/>
              <a:t>Існують</a:t>
            </a:r>
            <a:r>
              <a:rPr lang="ru-RU" dirty="0"/>
              <a:t>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типові</a:t>
            </a:r>
            <a:r>
              <a:rPr lang="ru-RU" dirty="0"/>
              <a:t> </a:t>
            </a:r>
            <a:r>
              <a:rPr lang="ru-RU" dirty="0" err="1"/>
              <a:t>комбінації</a:t>
            </a:r>
            <a:r>
              <a:rPr lang="ru-RU" dirty="0"/>
              <a:t> </a:t>
            </a:r>
            <a:r>
              <a:rPr lang="ru-RU" dirty="0" err="1"/>
              <a:t>погодних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, </a:t>
            </a:r>
            <a:r>
              <a:rPr lang="ru-RU" dirty="0" err="1"/>
              <a:t>несприятливо</a:t>
            </a:r>
            <a:r>
              <a:rPr lang="ru-RU" dirty="0"/>
              <a:t> </a:t>
            </a:r>
            <a:r>
              <a:rPr lang="ru-RU" dirty="0" err="1"/>
              <a:t>діючих</a:t>
            </a:r>
            <a:r>
              <a:rPr lang="ru-RU" dirty="0"/>
              <a:t> на </a:t>
            </a:r>
            <a:r>
              <a:rPr lang="ru-RU" dirty="0" err="1"/>
              <a:t>організм</a:t>
            </a:r>
            <a:r>
              <a:rPr lang="ru-RU" dirty="0"/>
              <a:t>. </a:t>
            </a:r>
            <a:r>
              <a:rPr lang="ru-RU" dirty="0">
                <a:solidFill>
                  <a:srgbClr val="FFFF00"/>
                </a:solidFill>
              </a:rPr>
              <a:t>У </a:t>
            </a:r>
            <a:r>
              <a:rPr lang="ru-RU" dirty="0" err="1">
                <a:solidFill>
                  <a:srgbClr val="FFFF00"/>
                </a:solidFill>
              </a:rPr>
              <a:t>літню</a:t>
            </a:r>
            <a:r>
              <a:rPr lang="ru-RU" dirty="0">
                <a:solidFill>
                  <a:srgbClr val="FFFF00"/>
                </a:solidFill>
              </a:rPr>
              <a:t> пору</a:t>
            </a:r>
            <a:r>
              <a:rPr lang="ru-RU" dirty="0"/>
              <a:t>,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>
                <a:solidFill>
                  <a:srgbClr val="FFFF00"/>
                </a:solidFill>
              </a:rPr>
              <a:t>це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висока</a:t>
            </a:r>
            <a:r>
              <a:rPr lang="ru-RU" dirty="0">
                <a:solidFill>
                  <a:srgbClr val="FFFF00"/>
                </a:solidFill>
              </a:rPr>
              <a:t> температура </a:t>
            </a:r>
            <a:r>
              <a:rPr lang="ru-RU" dirty="0" err="1">
                <a:solidFill>
                  <a:srgbClr val="FFFF00"/>
                </a:solidFill>
              </a:rPr>
              <a:t>повітря</a:t>
            </a:r>
            <a:r>
              <a:rPr lang="ru-RU" dirty="0">
                <a:solidFill>
                  <a:srgbClr val="FFFF00"/>
                </a:solidFill>
              </a:rPr>
              <a:t>, </a:t>
            </a:r>
            <a:r>
              <a:rPr lang="ru-RU" dirty="0" err="1">
                <a:solidFill>
                  <a:srgbClr val="FFFF00"/>
                </a:solidFill>
              </a:rPr>
              <a:t>висока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відносна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вологість</a:t>
            </a:r>
            <a:r>
              <a:rPr lang="ru-RU" dirty="0">
                <a:solidFill>
                  <a:srgbClr val="FFFF00"/>
                </a:solidFill>
              </a:rPr>
              <a:t> і </a:t>
            </a:r>
            <a:r>
              <a:rPr lang="ru-RU" dirty="0" err="1" smtClean="0">
                <a:solidFill>
                  <a:srgbClr val="FFFF00"/>
                </a:solidFill>
              </a:rPr>
              <a:t>низький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атмосферний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тиск</a:t>
            </a:r>
            <a:r>
              <a:rPr lang="ru-RU" dirty="0">
                <a:solidFill>
                  <a:srgbClr val="FFFF00"/>
                </a:solidFill>
              </a:rPr>
              <a:t>.</a:t>
            </a:r>
          </a:p>
          <a:p>
            <a:endParaRPr lang="ru-RU" dirty="0"/>
          </a:p>
          <a:p>
            <a:r>
              <a:rPr lang="ru-RU" dirty="0" err="1"/>
              <a:t>Підвищена</a:t>
            </a:r>
            <a:r>
              <a:rPr lang="ru-RU" dirty="0"/>
              <a:t> </a:t>
            </a:r>
            <a:r>
              <a:rPr lang="ru-RU" dirty="0" err="1"/>
              <a:t>вологість</a:t>
            </a:r>
            <a:r>
              <a:rPr lang="ru-RU" dirty="0"/>
              <a:t> при </a:t>
            </a:r>
            <a:r>
              <a:rPr lang="ru-RU" dirty="0" err="1"/>
              <a:t>низькому</a:t>
            </a:r>
            <a:r>
              <a:rPr lang="ru-RU" dirty="0"/>
              <a:t> </a:t>
            </a:r>
            <a:r>
              <a:rPr lang="ru-RU" dirty="0" err="1"/>
              <a:t>барометричного</a:t>
            </a:r>
            <a:r>
              <a:rPr lang="ru-RU" dirty="0"/>
              <a:t> </a:t>
            </a:r>
            <a:r>
              <a:rPr lang="ru-RU" dirty="0" err="1"/>
              <a:t>тиску</a:t>
            </a:r>
            <a:r>
              <a:rPr lang="ru-RU" dirty="0"/>
              <a:t> у </a:t>
            </a:r>
            <a:r>
              <a:rPr lang="ru-RU" dirty="0" err="1"/>
              <a:t>хворих</a:t>
            </a:r>
            <a:r>
              <a:rPr lang="ru-RU" dirty="0"/>
              <a:t> на </a:t>
            </a:r>
            <a:r>
              <a:rPr lang="ru-RU" dirty="0" err="1" smtClean="0"/>
              <a:t>серцево-судинні</a:t>
            </a:r>
            <a:r>
              <a:rPr lang="ru-RU" dirty="0" smtClean="0"/>
              <a:t> </a:t>
            </a:r>
            <a:r>
              <a:rPr lang="ru-RU" dirty="0"/>
              <a:t>та </a:t>
            </a:r>
            <a:r>
              <a:rPr lang="ru-RU" dirty="0" err="1"/>
              <a:t>бронхолегеневі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dirty="0" err="1"/>
              <a:t>посилює</a:t>
            </a:r>
            <a:r>
              <a:rPr lang="ru-RU" dirty="0"/>
              <a:t> </a:t>
            </a:r>
            <a:r>
              <a:rPr lang="ru-RU" dirty="0" err="1"/>
              <a:t>кисневу</a:t>
            </a:r>
            <a:r>
              <a:rPr lang="ru-RU" dirty="0"/>
              <a:t> </a:t>
            </a:r>
            <a:r>
              <a:rPr lang="ru-RU" dirty="0" err="1"/>
              <a:t>недостатність</a:t>
            </a:r>
            <a:r>
              <a:rPr lang="ru-RU" dirty="0"/>
              <a:t>, яку і без того вони </a:t>
            </a:r>
            <a:r>
              <a:rPr lang="ru-RU" dirty="0" err="1"/>
              <a:t>відчувають</a:t>
            </a:r>
            <a:r>
              <a:rPr lang="ru-RU" dirty="0"/>
              <a:t>, </a:t>
            </a:r>
            <a:r>
              <a:rPr lang="ru-RU" dirty="0" err="1"/>
              <a:t>ускладнює</a:t>
            </a:r>
            <a:r>
              <a:rPr lang="ru-RU" dirty="0"/>
              <a:t> </a:t>
            </a:r>
            <a:r>
              <a:rPr lang="ru-RU" dirty="0" err="1"/>
              <a:t>потовиділення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сприяє</a:t>
            </a:r>
            <a:r>
              <a:rPr lang="ru-RU" dirty="0"/>
              <a:t> </a:t>
            </a:r>
            <a:r>
              <a:rPr lang="ru-RU" smtClean="0"/>
              <a:t>перегріванню </a:t>
            </a:r>
            <a:r>
              <a:rPr lang="ru-RU" dirty="0" err="1"/>
              <a:t>організму</a:t>
            </a:r>
            <a:r>
              <a:rPr lang="ru-RU" dirty="0"/>
              <a:t>. У </a:t>
            </a:r>
            <a:r>
              <a:rPr lang="ru-RU" dirty="0" err="1"/>
              <a:t>таку</a:t>
            </a:r>
            <a:r>
              <a:rPr lang="ru-RU" dirty="0"/>
              <a:t> погоду у </a:t>
            </a:r>
            <a:r>
              <a:rPr lang="ru-RU" dirty="0" err="1"/>
              <a:t>хворих</a:t>
            </a:r>
            <a:r>
              <a:rPr lang="ru-RU" dirty="0"/>
              <a:t> </a:t>
            </a:r>
            <a:r>
              <a:rPr lang="ru-RU" dirty="0" err="1"/>
              <a:t>спостерігається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частоти</a:t>
            </a:r>
            <a:r>
              <a:rPr lang="ru-RU" dirty="0"/>
              <a:t> </a:t>
            </a:r>
            <a:r>
              <a:rPr lang="ru-RU" dirty="0" err="1"/>
              <a:t>серцевих</a:t>
            </a:r>
            <a:r>
              <a:rPr lang="ru-RU" dirty="0"/>
              <a:t> </a:t>
            </a:r>
            <a:r>
              <a:rPr lang="ru-RU" dirty="0" err="1"/>
              <a:t>скорочень</a:t>
            </a:r>
            <a:r>
              <a:rPr lang="ru-RU" dirty="0"/>
              <a:t>, </a:t>
            </a:r>
            <a:r>
              <a:rPr lang="ru-RU" dirty="0" err="1"/>
              <a:t>прискорення</a:t>
            </a:r>
            <a:r>
              <a:rPr lang="ru-RU" dirty="0"/>
              <a:t> </a:t>
            </a:r>
            <a:r>
              <a:rPr lang="ru-RU" dirty="0" err="1"/>
              <a:t>течії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, </a:t>
            </a:r>
            <a:r>
              <a:rPr lang="ru-RU" dirty="0" err="1"/>
              <a:t>почастішання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364991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183" y="103031"/>
            <a:ext cx="9857652" cy="39924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152" y="772732"/>
            <a:ext cx="11758411" cy="5872767"/>
          </a:xfrm>
        </p:spPr>
        <p:txBody>
          <a:bodyPr/>
          <a:lstStyle/>
          <a:p>
            <a:r>
              <a:rPr lang="ru-RU" dirty="0" err="1"/>
              <a:t>Різке</a:t>
            </a:r>
            <a:r>
              <a:rPr lang="ru-RU" dirty="0"/>
              <a:t> </a:t>
            </a:r>
            <a:r>
              <a:rPr lang="ru-RU" dirty="0" err="1"/>
              <a:t>похолодання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супроводжується</a:t>
            </a:r>
            <a:r>
              <a:rPr lang="ru-RU" dirty="0"/>
              <a:t> </a:t>
            </a:r>
            <a:r>
              <a:rPr lang="ru-RU" dirty="0" err="1"/>
              <a:t>вітром</a:t>
            </a:r>
            <a:r>
              <a:rPr lang="ru-RU" dirty="0"/>
              <a:t> і </a:t>
            </a:r>
            <a:r>
              <a:rPr lang="ru-RU" dirty="0" err="1"/>
              <a:t>високою</a:t>
            </a:r>
            <a:r>
              <a:rPr lang="ru-RU" dirty="0"/>
              <a:t> </a:t>
            </a:r>
            <a:r>
              <a:rPr lang="ru-RU" dirty="0" err="1"/>
              <a:t>вологістю</a:t>
            </a:r>
            <a:r>
              <a:rPr lang="ru-RU" dirty="0"/>
              <a:t>, </a:t>
            </a:r>
            <a:r>
              <a:rPr lang="ru-RU" dirty="0" err="1"/>
              <a:t>підвищує</a:t>
            </a:r>
            <a:r>
              <a:rPr lang="ru-RU" dirty="0"/>
              <a:t> у </a:t>
            </a:r>
            <a:r>
              <a:rPr lang="ru-RU" dirty="0" err="1"/>
              <a:t>хворих</a:t>
            </a:r>
            <a:r>
              <a:rPr lang="ru-RU" dirty="0"/>
              <a:t> на </a:t>
            </a:r>
            <a:r>
              <a:rPr lang="ru-RU" dirty="0" err="1" smtClean="0"/>
              <a:t>серцево-судинн</a:t>
            </a:r>
            <a:r>
              <a:rPr lang="uk-UA" dirty="0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захворювання</a:t>
            </a:r>
            <a:r>
              <a:rPr lang="ru-RU" dirty="0" smtClean="0"/>
              <a:t> </a:t>
            </a:r>
            <a:r>
              <a:rPr lang="ru-RU" dirty="0"/>
              <a:t>тонус </a:t>
            </a:r>
            <a:r>
              <a:rPr lang="ru-RU" dirty="0" err="1"/>
              <a:t>периферичних</a:t>
            </a:r>
            <a:r>
              <a:rPr lang="ru-RU" dirty="0"/>
              <a:t> </a:t>
            </a:r>
            <a:r>
              <a:rPr lang="ru-RU" dirty="0" err="1"/>
              <a:t>судин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гіпертонічного</a:t>
            </a:r>
            <a:r>
              <a:rPr lang="ru-RU" dirty="0"/>
              <a:t> кризу, приступу </a:t>
            </a:r>
            <a:r>
              <a:rPr lang="ru-RU" dirty="0" err="1" smtClean="0"/>
              <a:t>стенокардії</a:t>
            </a:r>
            <a:r>
              <a:rPr lang="ru-RU" dirty="0" smtClean="0"/>
              <a:t>.</a:t>
            </a:r>
          </a:p>
          <a:p>
            <a:r>
              <a:rPr lang="ru-RU" dirty="0"/>
              <a:t>До </a:t>
            </a:r>
            <a:r>
              <a:rPr lang="ru-RU" dirty="0" err="1"/>
              <a:t>похолодання</a:t>
            </a:r>
            <a:r>
              <a:rPr lang="ru-RU" dirty="0"/>
              <a:t> </a:t>
            </a:r>
            <a:r>
              <a:rPr lang="ru-RU" dirty="0" err="1"/>
              <a:t>чутливі</a:t>
            </a:r>
            <a:r>
              <a:rPr lang="ru-RU" dirty="0"/>
              <a:t> люди, у </a:t>
            </a:r>
            <a:r>
              <a:rPr lang="ru-RU" dirty="0" err="1"/>
              <a:t>яких</a:t>
            </a:r>
            <a:r>
              <a:rPr lang="ru-RU" dirty="0"/>
              <a:t> є </a:t>
            </a:r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dirty="0" err="1"/>
              <a:t>суглобів</a:t>
            </a:r>
            <a:r>
              <a:rPr lang="ru-RU" dirty="0"/>
              <a:t> і хребта,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пов'язано</a:t>
            </a:r>
            <a:r>
              <a:rPr lang="ru-RU" dirty="0"/>
              <a:t> з </a:t>
            </a:r>
            <a:r>
              <a:rPr lang="ru-RU" dirty="0" err="1"/>
              <a:t>роздратуванням</a:t>
            </a:r>
            <a:r>
              <a:rPr lang="ru-RU" dirty="0"/>
              <a:t> </a:t>
            </a:r>
            <a:r>
              <a:rPr lang="ru-RU" dirty="0" err="1"/>
              <a:t>нервових</a:t>
            </a:r>
            <a:r>
              <a:rPr lang="ru-RU" dirty="0"/>
              <a:t> </a:t>
            </a:r>
            <a:r>
              <a:rPr lang="ru-RU" dirty="0" err="1"/>
              <a:t>закінчень</a:t>
            </a:r>
            <a:r>
              <a:rPr lang="ru-RU" dirty="0"/>
              <a:t>, </a:t>
            </a:r>
            <a:r>
              <a:rPr lang="ru-RU" dirty="0" err="1"/>
              <a:t>розташованих</a:t>
            </a:r>
            <a:r>
              <a:rPr lang="ru-RU" dirty="0"/>
              <a:t> в тканинах </a:t>
            </a:r>
            <a:r>
              <a:rPr lang="ru-RU" dirty="0" err="1"/>
              <a:t>суглобів</a:t>
            </a:r>
            <a:r>
              <a:rPr lang="ru-RU" dirty="0"/>
              <a:t>, </a:t>
            </a:r>
            <a:r>
              <a:rPr lang="ru-RU" dirty="0" err="1"/>
              <a:t>порушенням</a:t>
            </a:r>
            <a:r>
              <a:rPr lang="ru-RU" dirty="0"/>
              <a:t> </a:t>
            </a:r>
            <a:r>
              <a:rPr lang="ru-RU" dirty="0" err="1"/>
              <a:t>трофіки</a:t>
            </a:r>
            <a:r>
              <a:rPr lang="ru-RU" dirty="0"/>
              <a:t> </a:t>
            </a:r>
            <a:r>
              <a:rPr lang="ru-RU" dirty="0" err="1"/>
              <a:t>суглобів</a:t>
            </a:r>
            <a:r>
              <a:rPr lang="ru-RU" dirty="0"/>
              <a:t>,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набряку</a:t>
            </a:r>
            <a:r>
              <a:rPr lang="ru-RU" dirty="0"/>
              <a:t> </a:t>
            </a:r>
            <a:r>
              <a:rPr lang="ru-RU" dirty="0" err="1"/>
              <a:t>синовіальних</a:t>
            </a:r>
            <a:r>
              <a:rPr lang="ru-RU" dirty="0"/>
              <a:t> </a:t>
            </a:r>
            <a:r>
              <a:rPr lang="ru-RU" dirty="0" err="1"/>
              <a:t>оболонок</a:t>
            </a:r>
            <a:r>
              <a:rPr lang="ru-RU" dirty="0"/>
              <a:t>, до </a:t>
            </a:r>
            <a:r>
              <a:rPr lang="ru-RU" dirty="0" err="1"/>
              <a:t>виникнення</a:t>
            </a:r>
            <a:r>
              <a:rPr lang="ru-RU" dirty="0"/>
              <a:t> болю.</a:t>
            </a:r>
          </a:p>
          <a:p>
            <a:r>
              <a:rPr lang="ru-RU" dirty="0"/>
              <a:t>У зимовий </a:t>
            </a:r>
            <a:r>
              <a:rPr lang="ru-RU" dirty="0" err="1"/>
              <a:t>період</a:t>
            </a:r>
            <a:r>
              <a:rPr lang="ru-RU" dirty="0"/>
              <a:t> особливо </a:t>
            </a:r>
            <a:r>
              <a:rPr lang="ru-RU" dirty="0" err="1"/>
              <a:t>несприятлива</a:t>
            </a:r>
            <a:r>
              <a:rPr lang="ru-RU" dirty="0"/>
              <a:t> для </a:t>
            </a:r>
            <a:r>
              <a:rPr lang="ru-RU" dirty="0" err="1"/>
              <a:t>хворих</a:t>
            </a:r>
            <a:r>
              <a:rPr lang="ru-RU" dirty="0"/>
              <a:t> морозна погода з </a:t>
            </a:r>
            <a:r>
              <a:rPr lang="ru-RU" dirty="0" err="1"/>
              <a:t>підвищеною</a:t>
            </a:r>
            <a:r>
              <a:rPr lang="ru-RU" dirty="0"/>
              <a:t> </a:t>
            </a:r>
            <a:r>
              <a:rPr lang="ru-RU" dirty="0" err="1"/>
              <a:t>вологістю</a:t>
            </a:r>
            <a:r>
              <a:rPr lang="ru-RU" dirty="0"/>
              <a:t>, </a:t>
            </a:r>
            <a:r>
              <a:rPr lang="ru-RU" dirty="0" err="1"/>
              <a:t>сильним</a:t>
            </a:r>
            <a:r>
              <a:rPr lang="ru-RU" dirty="0"/>
              <a:t> </a:t>
            </a:r>
            <a:r>
              <a:rPr lang="ru-RU" dirty="0" err="1"/>
              <a:t>вітром</a:t>
            </a:r>
            <a:r>
              <a:rPr lang="ru-RU" dirty="0"/>
              <a:t> в </a:t>
            </a:r>
            <a:r>
              <a:rPr lang="ru-RU" dirty="0" err="1"/>
              <a:t>поєднанні</a:t>
            </a:r>
            <a:r>
              <a:rPr lang="ru-RU" dirty="0"/>
              <a:t> з </a:t>
            </a:r>
            <a:r>
              <a:rPr lang="ru-RU" dirty="0" err="1"/>
              <a:t>високим</a:t>
            </a:r>
            <a:r>
              <a:rPr lang="ru-RU" dirty="0"/>
              <a:t> </a:t>
            </a:r>
            <a:r>
              <a:rPr lang="ru-RU" dirty="0" err="1"/>
              <a:t>атмосферним</a:t>
            </a:r>
            <a:r>
              <a:rPr lang="ru-RU" dirty="0"/>
              <a:t> </a:t>
            </a:r>
            <a:r>
              <a:rPr lang="ru-RU" dirty="0" err="1"/>
              <a:t>тиском</a:t>
            </a:r>
            <a:r>
              <a:rPr lang="ru-RU" dirty="0"/>
              <a:t>. </a:t>
            </a:r>
            <a:r>
              <a:rPr lang="ru-RU" dirty="0" err="1"/>
              <a:t>Така</a:t>
            </a:r>
            <a:r>
              <a:rPr lang="ru-RU" dirty="0"/>
              <a:t> погода </a:t>
            </a:r>
            <a:r>
              <a:rPr lang="ru-RU" dirty="0" err="1"/>
              <a:t>викликає</a:t>
            </a:r>
            <a:r>
              <a:rPr lang="ru-RU" dirty="0"/>
              <a:t> спазм </a:t>
            </a:r>
            <a:r>
              <a:rPr lang="ru-RU" dirty="0" err="1"/>
              <a:t>судин</a:t>
            </a:r>
            <a:r>
              <a:rPr lang="ru-RU" dirty="0"/>
              <a:t> і </a:t>
            </a:r>
            <a:r>
              <a:rPr lang="ru-RU" dirty="0" err="1"/>
              <a:t>бронхів</a:t>
            </a:r>
            <a:r>
              <a:rPr lang="ru-RU" dirty="0"/>
              <a:t>, чинить </a:t>
            </a:r>
            <a:r>
              <a:rPr lang="ru-RU" dirty="0" err="1"/>
              <a:t>негативний</a:t>
            </a:r>
            <a:r>
              <a:rPr lang="ru-RU" dirty="0"/>
              <a:t> </a:t>
            </a:r>
            <a:r>
              <a:rPr lang="ru-RU" dirty="0" err="1"/>
              <a:t>вплив</a:t>
            </a:r>
            <a:r>
              <a:rPr lang="ru-RU" dirty="0"/>
              <a:t> на </a:t>
            </a:r>
            <a:r>
              <a:rPr lang="ru-RU" dirty="0" err="1"/>
              <a:t>перебіг</a:t>
            </a:r>
            <a:r>
              <a:rPr lang="ru-RU" dirty="0"/>
              <a:t> </a:t>
            </a:r>
            <a:r>
              <a:rPr lang="ru-RU" dirty="0" err="1"/>
              <a:t>запальних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 в </a:t>
            </a:r>
            <a:r>
              <a:rPr lang="ru-RU" dirty="0" err="1"/>
              <a:t>бронхолегеневому</a:t>
            </a:r>
            <a:r>
              <a:rPr lang="ru-RU" dirty="0"/>
              <a:t>, опорно-</a:t>
            </a:r>
            <a:r>
              <a:rPr lang="ru-RU" dirty="0" err="1"/>
              <a:t>руховому</a:t>
            </a:r>
            <a:r>
              <a:rPr lang="ru-RU" dirty="0"/>
              <a:t> </a:t>
            </a:r>
            <a:r>
              <a:rPr lang="ru-RU" dirty="0" err="1"/>
              <a:t>апараті</a:t>
            </a:r>
            <a:r>
              <a:rPr lang="ru-RU" dirty="0"/>
              <a:t>.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різких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 погоди </a:t>
            </a:r>
            <a:r>
              <a:rPr lang="ru-RU" dirty="0" err="1"/>
              <a:t>зростає</a:t>
            </a:r>
            <a:r>
              <a:rPr lang="ru-RU" dirty="0"/>
              <a:t> частота </a:t>
            </a:r>
            <a:r>
              <a:rPr lang="ru-RU" dirty="0" err="1"/>
              <a:t>післяопераційних</a:t>
            </a:r>
            <a:r>
              <a:rPr lang="ru-RU" dirty="0"/>
              <a:t> </a:t>
            </a:r>
            <a:r>
              <a:rPr lang="ru-RU" dirty="0" err="1"/>
              <a:t>ускладнень</a:t>
            </a:r>
            <a:r>
              <a:rPr lang="ru-RU" dirty="0"/>
              <a:t> (</a:t>
            </a:r>
            <a:r>
              <a:rPr lang="ru-RU" dirty="0" err="1"/>
              <a:t>кровотечі</a:t>
            </a:r>
            <a:r>
              <a:rPr lang="ru-RU" dirty="0"/>
              <a:t>, </a:t>
            </a:r>
            <a:r>
              <a:rPr lang="ru-RU" dirty="0" err="1"/>
              <a:t>емболії</a:t>
            </a:r>
            <a:r>
              <a:rPr lang="ru-RU" dirty="0"/>
              <a:t> і </a:t>
            </a:r>
            <a:r>
              <a:rPr lang="ru-RU" dirty="0" err="1"/>
              <a:t>ін</a:t>
            </a:r>
            <a:r>
              <a:rPr lang="ru-RU" dirty="0" smtClean="0"/>
              <a:t>.).</a:t>
            </a:r>
          </a:p>
          <a:p>
            <a:r>
              <a:rPr lang="ru-RU" dirty="0" err="1">
                <a:solidFill>
                  <a:srgbClr val="FFFF00"/>
                </a:solidFill>
              </a:rPr>
              <a:t>Метеотропні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реакції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або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smtClean="0">
                <a:solidFill>
                  <a:srgbClr val="FFFF00"/>
                </a:solidFill>
              </a:rPr>
              <a:t>ДИЗАДАПТАЦІЙНІ </a:t>
            </a:r>
            <a:r>
              <a:rPr lang="ru-RU" dirty="0" err="1" smtClean="0">
                <a:solidFill>
                  <a:srgbClr val="FFFF00"/>
                </a:solidFill>
              </a:rPr>
              <a:t>метеоневрози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/>
              <a:t>носять</a:t>
            </a:r>
            <a:r>
              <a:rPr lang="ru-RU" dirty="0"/>
              <a:t> </a:t>
            </a:r>
            <a:r>
              <a:rPr lang="ru-RU" dirty="0" err="1"/>
              <a:t>виражений</a:t>
            </a:r>
            <a:r>
              <a:rPr lang="ru-RU" dirty="0"/>
              <a:t> </a:t>
            </a:r>
            <a:r>
              <a:rPr lang="ru-RU" dirty="0" err="1">
                <a:solidFill>
                  <a:srgbClr val="FFFF00"/>
                </a:solidFill>
              </a:rPr>
              <a:t>сезонний</a:t>
            </a:r>
            <a:r>
              <a:rPr lang="ru-RU" dirty="0">
                <a:solidFill>
                  <a:srgbClr val="FFFF00"/>
                </a:solidFill>
              </a:rPr>
              <a:t> характер.</a:t>
            </a:r>
            <a:r>
              <a:rPr lang="ru-RU" dirty="0"/>
              <a:t> </a:t>
            </a:r>
            <a:r>
              <a:rPr lang="ru-RU" dirty="0" err="1"/>
              <a:t>Наприклад</a:t>
            </a:r>
            <a:r>
              <a:rPr lang="ru-RU" dirty="0"/>
              <a:t>, в лютому-</a:t>
            </a:r>
            <a:r>
              <a:rPr lang="ru-RU" dirty="0" err="1"/>
              <a:t>березні</a:t>
            </a:r>
            <a:r>
              <a:rPr lang="ru-RU" dirty="0"/>
              <a:t> </a:t>
            </a:r>
            <a:r>
              <a:rPr lang="ru-RU" dirty="0" err="1"/>
              <a:t>загострюється</a:t>
            </a:r>
            <a:r>
              <a:rPr lang="ru-RU" dirty="0"/>
              <a:t> </a:t>
            </a:r>
            <a:r>
              <a:rPr lang="ru-RU" dirty="0" err="1"/>
              <a:t>виразкова</a:t>
            </a:r>
            <a:r>
              <a:rPr lang="ru-RU" dirty="0"/>
              <a:t> хвороба, в </a:t>
            </a:r>
            <a:r>
              <a:rPr lang="ru-RU" dirty="0" err="1"/>
              <a:t>осінньо</a:t>
            </a:r>
            <a:r>
              <a:rPr lang="ru-RU" dirty="0"/>
              <a:t>-зимовий </a:t>
            </a:r>
            <a:r>
              <a:rPr lang="ru-RU" dirty="0" err="1"/>
              <a:t>період</a:t>
            </a:r>
            <a:r>
              <a:rPr lang="ru-RU" dirty="0"/>
              <a:t> </a:t>
            </a:r>
            <a:r>
              <a:rPr lang="ru-RU" dirty="0" err="1"/>
              <a:t>часті</a:t>
            </a:r>
            <a:r>
              <a:rPr lang="ru-RU" dirty="0"/>
              <a:t> </a:t>
            </a:r>
            <a:r>
              <a:rPr lang="ru-RU" dirty="0" err="1"/>
              <a:t>загострення</a:t>
            </a:r>
            <a:r>
              <a:rPr lang="ru-RU" dirty="0"/>
              <a:t> </a:t>
            </a:r>
            <a:r>
              <a:rPr lang="ru-RU" dirty="0" err="1"/>
              <a:t>гіпертонії</a:t>
            </a:r>
            <a:r>
              <a:rPr lang="ru-RU" dirty="0"/>
              <a:t>, </a:t>
            </a:r>
            <a:r>
              <a:rPr lang="ru-RU" dirty="0" err="1"/>
              <a:t>частіше</a:t>
            </a:r>
            <a:r>
              <a:rPr lang="ru-RU" dirty="0"/>
              <a:t> </a:t>
            </a:r>
            <a:r>
              <a:rPr lang="ru-RU" dirty="0" err="1"/>
              <a:t>бувають</a:t>
            </a:r>
            <a:r>
              <a:rPr lang="ru-RU" dirty="0"/>
              <a:t> </a:t>
            </a:r>
            <a:r>
              <a:rPr lang="ru-RU" dirty="0" err="1"/>
              <a:t>простудні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, </a:t>
            </a:r>
            <a:r>
              <a:rPr lang="ru-RU" dirty="0" err="1"/>
              <a:t>пневмонії</a:t>
            </a:r>
            <a:r>
              <a:rPr lang="ru-RU" dirty="0"/>
              <a:t>, </a:t>
            </a:r>
            <a:r>
              <a:rPr lang="ru-RU" dirty="0" err="1"/>
              <a:t>ангіни</a:t>
            </a:r>
            <a:r>
              <a:rPr lang="ru-RU" dirty="0"/>
              <a:t>, ГРЗ.</a:t>
            </a:r>
          </a:p>
        </p:txBody>
      </p:sp>
    </p:spTree>
    <p:extLst>
      <p:ext uri="{BB962C8B-B14F-4D97-AF65-F5344CB8AC3E}">
        <p14:creationId xmlns:p14="http://schemas.microsoft.com/office/powerpoint/2010/main" val="35644131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789" y="218941"/>
            <a:ext cx="9921064" cy="244698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8859054"/>
              </p:ext>
            </p:extLst>
          </p:nvPr>
        </p:nvGraphicFramePr>
        <p:xfrm>
          <a:off x="540913" y="965088"/>
          <a:ext cx="10328855" cy="568162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507605"/>
                <a:gridCol w="5821250"/>
              </a:tblGrid>
              <a:tr h="364932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Тип погоди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Характеристика</a:t>
                      </a:r>
                      <a:endParaRPr lang="ru-RU" dirty="0"/>
                    </a:p>
                  </a:txBody>
                  <a:tcPr/>
                </a:tc>
              </a:tr>
              <a:tr h="1825188">
                <a:tc>
                  <a:txBody>
                    <a:bodyPr/>
                    <a:lstStyle/>
                    <a:p>
                      <a:r>
                        <a:rPr lang="uk-UA" dirty="0" smtClean="0"/>
                        <a:t>Клінічно оптимальний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 smtClean="0"/>
                    </a:p>
                    <a:p>
                      <a:r>
                        <a:rPr lang="ru-RU" sz="1400" dirty="0" err="1" smtClean="0"/>
                        <a:t>Сприятливо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діє</a:t>
                      </a:r>
                      <a:r>
                        <a:rPr lang="ru-RU" sz="1400" dirty="0" smtClean="0"/>
                        <a:t> на </a:t>
                      </a:r>
                      <a:r>
                        <a:rPr lang="ru-RU" sz="1400" dirty="0" err="1" smtClean="0"/>
                        <a:t>організм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людини</a:t>
                      </a:r>
                      <a:r>
                        <a:rPr lang="ru-RU" sz="1400" dirty="0" smtClean="0"/>
                        <a:t>, </a:t>
                      </a:r>
                      <a:r>
                        <a:rPr lang="ru-RU" sz="1400" dirty="0" err="1" smtClean="0"/>
                        <a:t>викликає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бадьорий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настрій</a:t>
                      </a:r>
                      <a:r>
                        <a:rPr lang="ru-RU" sz="1400" dirty="0" smtClean="0"/>
                        <a:t>, </a:t>
                      </a:r>
                      <a:r>
                        <a:rPr lang="ru-RU" sz="1400" dirty="0" err="1" smtClean="0"/>
                        <a:t>надає</a:t>
                      </a:r>
                      <a:endParaRPr lang="ru-RU" sz="1400" dirty="0" smtClean="0"/>
                    </a:p>
                    <a:p>
                      <a:r>
                        <a:rPr lang="ru-RU" sz="1400" dirty="0" err="1" smtClean="0"/>
                        <a:t>щадну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дію</a:t>
                      </a:r>
                      <a:r>
                        <a:rPr lang="ru-RU" sz="1400" dirty="0" smtClean="0"/>
                        <a:t> і </a:t>
                      </a:r>
                      <a:r>
                        <a:rPr lang="ru-RU" sz="1400" dirty="0" err="1" smtClean="0"/>
                        <a:t>характеризується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помірними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коливаннями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протягом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доби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температури</a:t>
                      </a:r>
                      <a:r>
                        <a:rPr lang="ru-RU" sz="1400" dirty="0" smtClean="0"/>
                        <a:t> (не </a:t>
                      </a:r>
                      <a:r>
                        <a:rPr lang="ru-RU" sz="1400" dirty="0" err="1" smtClean="0"/>
                        <a:t>більше</a:t>
                      </a:r>
                      <a:r>
                        <a:rPr lang="ru-RU" sz="1400" dirty="0" smtClean="0"/>
                        <a:t> 2 ° С) і </a:t>
                      </a:r>
                      <a:r>
                        <a:rPr lang="ru-RU" sz="1400" dirty="0" err="1" smtClean="0"/>
                        <a:t>тиску</a:t>
                      </a:r>
                      <a:r>
                        <a:rPr lang="ru-RU" sz="1400" dirty="0" smtClean="0"/>
                        <a:t> (не </a:t>
                      </a:r>
                      <a:r>
                        <a:rPr lang="ru-RU" sz="1400" dirty="0" err="1" smtClean="0"/>
                        <a:t>більше</a:t>
                      </a:r>
                      <a:r>
                        <a:rPr lang="ru-RU" sz="1400" dirty="0" smtClean="0"/>
                        <a:t> 4 </a:t>
                      </a:r>
                      <a:r>
                        <a:rPr lang="ru-RU" sz="1400" dirty="0" err="1" smtClean="0"/>
                        <a:t>мбар</a:t>
                      </a:r>
                      <a:r>
                        <a:rPr lang="ru-RU" sz="1400" dirty="0" smtClean="0"/>
                        <a:t>) при </a:t>
                      </a:r>
                      <a:r>
                        <a:rPr lang="ru-RU" sz="1400" dirty="0" err="1" smtClean="0"/>
                        <a:t>невеликій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рухливості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повітря</a:t>
                      </a:r>
                      <a:r>
                        <a:rPr lang="ru-RU" sz="1400" dirty="0" smtClean="0"/>
                        <a:t> (не </a:t>
                      </a:r>
                      <a:r>
                        <a:rPr lang="ru-RU" sz="1400" dirty="0" err="1" smtClean="0"/>
                        <a:t>більше</a:t>
                      </a:r>
                      <a:r>
                        <a:rPr lang="ru-RU" sz="1400" dirty="0" smtClean="0"/>
                        <a:t> 3 м / с).</a:t>
                      </a:r>
                      <a:endParaRPr lang="ru-RU" sz="1400" dirty="0"/>
                    </a:p>
                  </a:txBody>
                  <a:tcPr/>
                </a:tc>
              </a:tr>
              <a:tr h="1825188">
                <a:tc>
                  <a:txBody>
                    <a:bodyPr/>
                    <a:lstStyle/>
                    <a:p>
                      <a:r>
                        <a:rPr lang="uk-UA" dirty="0" smtClean="0"/>
                        <a:t>Клінічно подразнюючий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Комплекс погод з </a:t>
                      </a:r>
                      <a:r>
                        <a:rPr lang="ru-RU" sz="1400" dirty="0" err="1" smtClean="0"/>
                        <a:t>порушенням</a:t>
                      </a:r>
                      <a:r>
                        <a:rPr lang="ru-RU" sz="1400" dirty="0" smtClean="0"/>
                        <a:t> оптимального ходу одного </a:t>
                      </a:r>
                      <a:r>
                        <a:rPr lang="ru-RU" sz="1400" dirty="0" err="1" smtClean="0"/>
                        <a:t>або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декількох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метеорологічних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елементів</a:t>
                      </a:r>
                      <a:r>
                        <a:rPr lang="ru-RU" sz="1400" dirty="0" smtClean="0"/>
                        <a:t>. </a:t>
                      </a:r>
                      <a:r>
                        <a:rPr lang="ru-RU" sz="1400" dirty="0" err="1" smtClean="0"/>
                        <a:t>Це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сонячна</a:t>
                      </a:r>
                      <a:r>
                        <a:rPr lang="ru-RU" sz="1400" dirty="0" smtClean="0"/>
                        <a:t> і </a:t>
                      </a:r>
                      <a:r>
                        <a:rPr lang="ru-RU" sz="1400" dirty="0" err="1" smtClean="0"/>
                        <a:t>похмура</a:t>
                      </a:r>
                      <a:r>
                        <a:rPr lang="ru-RU" sz="1400" dirty="0" smtClean="0"/>
                        <a:t>, суха і </a:t>
                      </a:r>
                      <a:r>
                        <a:rPr lang="ru-RU" sz="1400" dirty="0" err="1" smtClean="0"/>
                        <a:t>волога</a:t>
                      </a:r>
                      <a:r>
                        <a:rPr lang="ru-RU" sz="1400" dirty="0" smtClean="0"/>
                        <a:t> (</a:t>
                      </a:r>
                      <a:r>
                        <a:rPr lang="ru-RU" sz="1400" dirty="0" err="1" smtClean="0"/>
                        <a:t>відносна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вологість</a:t>
                      </a:r>
                      <a:r>
                        <a:rPr lang="ru-RU" sz="1400" dirty="0" smtClean="0"/>
                        <a:t> не </a:t>
                      </a:r>
                      <a:r>
                        <a:rPr lang="ru-RU" sz="1400" dirty="0" err="1" smtClean="0"/>
                        <a:t>вище</a:t>
                      </a:r>
                      <a:r>
                        <a:rPr lang="ru-RU" sz="1400" dirty="0" smtClean="0"/>
                        <a:t> 90%) погода, коли </a:t>
                      </a:r>
                      <a:r>
                        <a:rPr lang="ru-RU" sz="1400" dirty="0" err="1" smtClean="0"/>
                        <a:t>швидкість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вітру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менше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або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дорівнює</a:t>
                      </a:r>
                      <a:r>
                        <a:rPr lang="ru-RU" sz="1400" dirty="0" smtClean="0"/>
                        <a:t> 9 м / с, </a:t>
                      </a:r>
                      <a:r>
                        <a:rPr lang="ru-RU" sz="1400" dirty="0" err="1" smtClean="0"/>
                        <a:t>мінливість</a:t>
                      </a:r>
                      <a:r>
                        <a:rPr lang="ru-RU" sz="1400" dirty="0" smtClean="0"/>
                        <a:t> температур не </a:t>
                      </a:r>
                      <a:r>
                        <a:rPr lang="ru-RU" sz="1400" dirty="0" err="1" smtClean="0"/>
                        <a:t>більше</a:t>
                      </a:r>
                      <a:r>
                        <a:rPr lang="ru-RU" sz="1400" dirty="0" smtClean="0"/>
                        <a:t> 4 ° С, а перепад </a:t>
                      </a:r>
                      <a:r>
                        <a:rPr lang="ru-RU" sz="1400" dirty="0" err="1" smtClean="0"/>
                        <a:t>тиску</a:t>
                      </a:r>
                      <a:r>
                        <a:rPr lang="ru-RU" sz="1400" dirty="0" smtClean="0"/>
                        <a:t> - не </a:t>
                      </a:r>
                      <a:r>
                        <a:rPr lang="ru-RU" sz="1400" dirty="0" err="1" smtClean="0"/>
                        <a:t>більше</a:t>
                      </a:r>
                      <a:r>
                        <a:rPr lang="ru-RU" sz="1400" dirty="0" smtClean="0"/>
                        <a:t> 8 </a:t>
                      </a:r>
                      <a:r>
                        <a:rPr lang="ru-RU" sz="1400" dirty="0" err="1" smtClean="0"/>
                        <a:t>мбар</a:t>
                      </a:r>
                      <a:r>
                        <a:rPr lang="ru-RU" sz="1400" dirty="0" smtClean="0"/>
                        <a:t>.</a:t>
                      </a:r>
                      <a:endParaRPr lang="ru-RU" sz="1400" dirty="0"/>
                    </a:p>
                  </a:txBody>
                  <a:tcPr/>
                </a:tc>
              </a:tr>
              <a:tr h="1665485">
                <a:tc>
                  <a:txBody>
                    <a:bodyPr/>
                    <a:lstStyle/>
                    <a:p>
                      <a:r>
                        <a:rPr lang="uk-UA" dirty="0" smtClean="0"/>
                        <a:t>Клінічно гострий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 smtClean="0"/>
                    </a:p>
                    <a:p>
                      <a:r>
                        <a:rPr lang="ru-RU" sz="1400" dirty="0" err="1" smtClean="0"/>
                        <a:t>Комплекси</a:t>
                      </a:r>
                      <a:r>
                        <a:rPr lang="ru-RU" sz="1400" dirty="0" smtClean="0"/>
                        <a:t> погод з </a:t>
                      </a:r>
                      <a:r>
                        <a:rPr lang="ru-RU" sz="1400" dirty="0" err="1" smtClean="0"/>
                        <a:t>різкими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змінами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метеорологічних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елементів</a:t>
                      </a:r>
                      <a:r>
                        <a:rPr lang="ru-RU" sz="1400" dirty="0" smtClean="0"/>
                        <a:t>, коли </a:t>
                      </a:r>
                      <a:r>
                        <a:rPr lang="ru-RU" sz="1400" dirty="0" err="1" smtClean="0"/>
                        <a:t>мінливість</a:t>
                      </a:r>
                      <a:r>
                        <a:rPr lang="ru-RU" sz="1400" dirty="0" smtClean="0"/>
                        <a:t> атмосферного </a:t>
                      </a:r>
                      <a:r>
                        <a:rPr lang="ru-RU" sz="1400" dirty="0" err="1" smtClean="0"/>
                        <a:t>тиску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понад</a:t>
                      </a:r>
                      <a:r>
                        <a:rPr lang="ru-RU" sz="1400" dirty="0" smtClean="0"/>
                        <a:t> 8 </a:t>
                      </a:r>
                      <a:r>
                        <a:rPr lang="ru-RU" sz="1400" dirty="0" err="1" smtClean="0"/>
                        <a:t>мбар</a:t>
                      </a:r>
                      <a:r>
                        <a:rPr lang="ru-RU" sz="1400" dirty="0" smtClean="0"/>
                        <a:t>, температура - </a:t>
                      </a:r>
                      <a:r>
                        <a:rPr lang="ru-RU" sz="1400" dirty="0" err="1" smtClean="0"/>
                        <a:t>понад</a:t>
                      </a:r>
                      <a:r>
                        <a:rPr lang="ru-RU" sz="1400" dirty="0" smtClean="0"/>
                        <a:t> 4 ° С, </a:t>
                      </a:r>
                      <a:r>
                        <a:rPr lang="ru-RU" sz="1400" dirty="0" err="1" smtClean="0"/>
                        <a:t>швидкість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вітру</a:t>
                      </a:r>
                      <a:r>
                        <a:rPr lang="ru-RU" sz="1400" dirty="0" smtClean="0"/>
                        <a:t> - </a:t>
                      </a:r>
                      <a:r>
                        <a:rPr lang="ru-RU" sz="1400" dirty="0" err="1" smtClean="0"/>
                        <a:t>більше</a:t>
                      </a:r>
                      <a:r>
                        <a:rPr lang="ru-RU" sz="1400" dirty="0" smtClean="0"/>
                        <a:t> 9 м / с. До таких погод </a:t>
                      </a:r>
                      <a:r>
                        <a:rPr lang="ru-RU" sz="1400" dirty="0" err="1" smtClean="0"/>
                        <a:t>відносяться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сирі</a:t>
                      </a:r>
                      <a:r>
                        <a:rPr lang="ru-RU" sz="1400" dirty="0" smtClean="0"/>
                        <a:t> (</a:t>
                      </a:r>
                      <a:r>
                        <a:rPr lang="ru-RU" sz="1400" dirty="0" err="1" smtClean="0"/>
                        <a:t>більше</a:t>
                      </a:r>
                      <a:r>
                        <a:rPr lang="ru-RU" sz="1400" dirty="0" smtClean="0"/>
                        <a:t> 90% </a:t>
                      </a:r>
                      <a:r>
                        <a:rPr lang="ru-RU" sz="1400" dirty="0" err="1" smtClean="0"/>
                        <a:t>вологи</a:t>
                      </a:r>
                      <a:r>
                        <a:rPr lang="ru-RU" sz="1400" dirty="0" smtClean="0"/>
                        <a:t>), </a:t>
                      </a:r>
                      <a:r>
                        <a:rPr lang="ru-RU" sz="1400" dirty="0" err="1" smtClean="0"/>
                        <a:t>дощові</a:t>
                      </a:r>
                      <a:r>
                        <a:rPr lang="ru-RU" sz="1400" dirty="0" smtClean="0"/>
                        <a:t>, </a:t>
                      </a:r>
                      <a:r>
                        <a:rPr lang="ru-RU" sz="1400" dirty="0" err="1" smtClean="0"/>
                        <a:t>похмурі</a:t>
                      </a:r>
                      <a:r>
                        <a:rPr lang="ru-RU" sz="1400" dirty="0" smtClean="0"/>
                        <a:t> і </a:t>
                      </a:r>
                      <a:r>
                        <a:rPr lang="ru-RU" sz="1400" dirty="0" err="1" smtClean="0"/>
                        <a:t>дуже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вітряні</a:t>
                      </a:r>
                      <a:r>
                        <a:rPr lang="ru-RU" sz="1400" dirty="0" smtClean="0"/>
                        <a:t>.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66133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193</TotalTime>
  <Words>2359</Words>
  <Application>Microsoft Office PowerPoint</Application>
  <PresentationFormat>Широкоэкранный</PresentationFormat>
  <Paragraphs>165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6" baseType="lpstr">
      <vt:lpstr>Arial</vt:lpstr>
      <vt:lpstr>Century Gothic</vt:lpstr>
      <vt:lpstr>Lucida Sans Unicode, sans-serif</vt:lpstr>
      <vt:lpstr>Miriam</vt:lpstr>
      <vt:lpstr>Symbol, serif</vt:lpstr>
      <vt:lpstr>Wingdings 3</vt:lpstr>
      <vt:lpstr>Ион</vt:lpstr>
      <vt:lpstr>Тема № 2   МЕТОДИ ВИЗНАЧЕННЯ ІНТЕНСИВНОСТі І ПРОФІЛАКТИЧНОЇ ДОЗИ УЛЬТРАФІОЛЕТОВОЇ РАДІАЦІЇ.  </vt:lpstr>
      <vt:lpstr>1. Навчальна мета   1.1. Ознайомитися з фізичними характеристиками і біологічними властивостями ультрафіолетової радіації (УФР). 1.2. Оволодіти методами вимірювання інтенсивності УФР. 1.3. Освоїти одиниці вимірювання інтенсивності УФР і розрахунки ультрафіолетового опромінювання (УФО) при різних методах вимірювання. </vt:lpstr>
      <vt:lpstr>2. Вихідні знання та вміння  2.1. Знати: 2.1.1. Природу, фізичні характеристики, спектральний склад сонячної ра-діації. 2.1.2. Фізичні характеристики, спектральний склад, біологічну дію УФР. 2.1.3. Дозиметричні одиниці і методи вимірювання УФР.  2.2. Вміти: 2.2.1.Працювати з ультрафіолетметром (уфіметром) згідно інструкції до нього. 2.2.2. Визначати титри реактивів та концентрацію речовин методом обємної титрометрії. 2.2.3. Використовувати математичні методи розрахунку інтенсивності та доз УФР.  </vt:lpstr>
      <vt:lpstr>3. Питання для самостійної підготовки  3.1. Природа сонячної радіації, основні складові елементи корпускулярної і електромагнітної частини сонячної радіації. 3.2. Спектральний склад ультрафіолетової частини сонячної радіації на кордоні з атмосферою і на поверхні Землі (області А, В, С). Озоновий шар атмосфери і його гігієнічне значення. 3.3 Штучні джерела УФР, їх фізичні та гігієнічні характеристики. 3.4. Основні види біологічного (біогенного і абіогенного) дії УФР і її особливості для кожної області спектрального складу УФР. 3.5. Методи вимірювання (фізичні, фотохімічні, біологічні) і розрахунку інтенсивності УФР. 3.6. Одиниці виміру інтенсивності УФР. 3.7. поняття ерітемної, Фізіологічної та профілактичної дози УФР. </vt:lpstr>
      <vt:lpstr>4. Завдання для самопідготовки  4.1. Ледь помітне почервоніння (еритема) на шкірі передпліччя через 20 годин після локального опромінення лампою ЛЕ-30 розвинулось під другим ві-концем біодозиметра Горбачова, через яке опромінення здійснювали протягом 5 хвилин. Розрахуйте інтенсивність УФР в біологічних, фотохімічних, фізичних одиницях. Чому буде дорівнювати фізіологічна та профілактична доза в цих же одиницях? 4.2. Одержання еритемної дози УФО від лампи ЛЕ-30 забезпечується протягом 4 хвилин на відстані 2 м від джерела. Розрахуйте, яка тривалість опромінення повинна бути для отримання профілактичної дози на відстані 4 м від лампи.  </vt:lpstr>
      <vt:lpstr>5. Структура заняття  Заняття лабораторне. Після перевірки вихідного рівня знань і підготовки до заняття студенти, користуючись інструктивними матеріалами (додатки), ви-конують самостійну роботу по вимірюванню інтенсивності УФР на вказаній відстані від лампи ЛЕ-30 або ПРК (прямої ртутно-кварцевої) трьома методами: фі-зичним – за допомогою ультрафіолетметра, фотохімічним – щавлево-кислим методом, біологічним – за допомогою біодозиметра  Горбачова. Останню роботу студенти на цьому занятті лише починають. Користуючись біодозиметром Горбачова, один у одного студенти опромінюють шкіру на передпліччі, та на шкірі записують номери віконець або термін опромінення. Через 18-20 годин визначають еритемну дозу, заносять її до протоколу, і до наступного заняття розраховують фізіологічну і профілактичну дозу для себе.    </vt:lpstr>
      <vt:lpstr>6. Література  6.1. Основна: 6.1.1. Загальна гігієна. Пропедевтика гігієні. /Є.Г.Гончарук, Ю.І.Кундієв, В.Г.Бардовта ін. / За ред. Є.Г. Гончарука. - К .: Вища школа, 1995. - С. 207-239. 6.1.2. Загальна гігієна. Пропедевтикагігієни. /Е.І.Гончарук, Ю.І.Кундіев, В.Г.Бардов і ін. - К .: Вища школа, 2000 - С. 254-289. 6.1.3. Габович Р.Д., Познанський С.С., Шахбазян Г.Х. гігієна. - К .: 1983 - С. 31-36. 6.1.4. Загальна гігієна. Посібник до практичних занять. /І.І.Даценко, О.Б.Денісюк, С.Л.Долошіцькій та ін. / За ред.І.І.Даценко- 2-ге вид. - Львів: "Світ", 2001. - С. 78-84. 6.1.5. Матеріали лекції до теми.   6.2. Додаткова: 6.2.1. Мінх А.А. методи гігієнічних досліджень. - М .: Медицина, 1971 - С. 42-48. 6.2.2. Загальна гігієна та екологія людини. (Навчальний посібник). - За ред. В.Г. Бардова таСергеті. - Вінниця: "Нова книга", 2002. - С. 15-22. </vt:lpstr>
      <vt:lpstr>7. Оснащення заняття   ультрафіолетметр (уфіметр) ДАУ-81 або іншої моделі. біодозиметр Горбачова. Сантиметрова стрічка або рулетка. Штучні джерела УФ випромінювання: лампи пряма ртутно-кварцова (ПРК), дугова ртутно-кварцова (ДРК), еритемні увіолеві ЕУВ-30, ЛЕ-30, лампи бактерицидні БУЛ-30, ЛБ-30. Реактиви: 0,1 н розчин щавлевої кислоти (6,3 г на 1 л. Дистильованої води); 0,1 н розчин щавлевої кислоти з азотнокислим уранілом5,02 г / л; 0,1 н розчин КМnО4(3,16 г на 1 л. Дистильованої води); 6% розчин сірчаної кислоти (60 мл на 1 л. Дистильованої води). Кварцові пробірки, обклеєні чорним папером з віконцем площею 3-4 см2 - 2 шт. </vt:lpstr>
      <vt:lpstr>сонячна радіація, її фізичні характеристики  і спектральний склад.  сонячна радіація - це інтегральний потік корпускулярних частинок (протони, альфа-частинки, електрони, нейтрони, нейтрино і інші) і електромагнітного (фотонного) випромінювання (таблиця 1).   Таблиця 1. Електромагнітний склад сонячної радіації (за R.F. Donnelly, O.R.White, 1980) </vt:lpstr>
      <vt:lpstr>УФР Сонця з довжиною хвилі менше 290 нм повністю поглинається киснем і озоном в верхніх шарах земної атмосфери. Проте, забруднення атмосфери промисловими викидами, особливо фреоном, сприяє руйнуванню  і потоншенню озонового шару атмосфери, в цих регіонах появи так званих "озонових дір", через які ближче до поверхні землі проникають коротші і небезпечні для всього живого УФ промені.   Штучні джерела УФР: прямі ртутно-кварцові (ПРК), дугові ртутно-кварцові (ДРК) лампи, які генерують УФР в діапазоні хвиль 240-380 нм; лампи ерітемні увіолеві (ЕУВ-15, ЕУВ-30, ЛЕ-30) - в діапазоні 285-380 нм; лампи бактерицидні увіолеві БУЛ-30, ЛБ-30 - в діапазоні 240-380 нм. Весь діапазон Уф-випромінювання Сонця і штучних джерел ділиться на три області: область А - довгохвильове УФ-випромінювання: λ = 315-400 нм; область В - середньохвильове Уф-випромінювання: λ = 280-315 нм; область С - короткохвильове Уф-випромінювання: λ = 10-280 нм.    </vt:lpstr>
      <vt:lpstr>Спектральний склад та основні властивості УФІ представлені на рис. 2.1.</vt:lpstr>
      <vt:lpstr>Біологічна дія УФР: біогенна (загальностимулююча, Д-вітаміностворююча, Пігментоутворююча) і абіогенна (бактерицидна, віруліцидна, Канцерогенна і т.п.).  1. загальностимулююча(еритемна) дія УФР властива діапазону 250-320 нм, З максимумами 250 і 297 нм (Подвійний пік), і мінімумом при 280 нм. Ця дія проявляється фотоліз білків шкіри (УФ промені проникають в шкіру на глибину 3-4 мм) з утворенням токсичних продуктів фотолізу - гістаміну, холіну,аденозину, Піримідинових сполук та інших. Останні всмоктуються в кров, стимулюють обмін речовин в організмі, ретикулоендотеліальної системи, кістковий мозок, підвищують кількість гемоглобіну, еритроцитів, лейкоцитів, активність ферментів дихання, функцію печінки, стимулюють діяльність нервової системи і т.п. Загальностимулююча дію УФР посилюється завдяки її Еритемному ефекту - рефлекторному розширенню капілярів шкіри, особливо, якщо одночасно має місце досить інтенсивне інфрачервоне випромінювання. Еритемний ефект при надмірному опроміненні може закінчитися опіком шкіри. 2. Д-вітаміноутворююча (антирахітична) дія УФР властива для діапазону 315-270 нм (область В) з максимумом в діапазоні 280-297 нм. Дія заключається в розщеплені кальциферолів: із ергостерину (7,8-дегідрохолестерину) в шкіряному салі (в сальних залозах) під впливом УФР завдяки розщепленню бензольного кільця утворюється вітамін Д2 (ергохолекалциферол), вітамін Д3 (холекалциферол), а з провітаміну 2,2-дегідроергостеріну – вітамін Д 4. </vt:lpstr>
      <vt:lpstr>3. Пігментостворююча (загарна) дія УФР характерна для діапазонів області А, В і довжиною хвилі 280-340 нм з максимумом при 320-330 нм та 240-260 нм. Вона обумовлена перетворенням амінокислоти тирозіну, діоксіфенілаланіну, про-дуктів розпаду адреналіну під впливом УФР і ферменту тірозінази в чорний пі-гмент меланін. Меланін захищає шкіру (і весь організм) від надлишку УФ, видимої та інфрачервоної радіації 4. Бактерицидна (абіотична) дія УФР властива області С і В та охоплює діапазон від 300 до 180 нм з максимумом при хвилі 254 нм (за іншими даними – 253,7-267,5 нм). Під впливом УФР спочатку виникає подразнення бактерій з активаці-єю їх життєдіяльності, яка зі збільшенням дози УФО змінюється бактеріостатич-ним ефектом, а потім – фотодеструкцією, денатурацією білків, загибеллю мікро-організмів.  5. Канцерогенна дію УФР проявляється в умовах жаркого тропічного клімату і на виробництвах з високими рівнями і тривалою дією технічних джерел УФІ (електрозварювання і т.п.). </vt:lpstr>
      <vt:lpstr>  Методи вимірювання УФ радіації   1. Інтегральний (сумарний) потік радіації Сонця вимірюється піранометрами (наприклад, піранометр Янишевского) І виражається в мкал/ см2 Х хв.  Сонячна постійна дорівнює 2 на кордоні атмосфери і 1 на рівні Землі. 2. Біологічний (Еритемний) Метод - визначення ерітемної дози за допомогою біодозиметра М.Ф. Горбачова (рис. 2.2).ерітемна доза (ЕД) або біодоза - найменша тривалість ультрафіолетового опромінювання незасмаглої шкіри в хвилинах, після якого через 15-20 годин (у дітей через 1-3 години) проявляється виражене почервоніння шкіри (еритема). Біодозиметр М.Ф. Горбачова є планшетка з 6-ма отворами (1,5 - 1,0 см), які закриваються рухомою платівкою. Для визначення ерітемної дози біодозиметр закріплюють на незасмаглій частини тіла (внутрішня частина передпліччя). Доцільно позначити на шкірі (кульковою ручкою) розташування і номер віконець. Досліджувану ділянку шкіри розташовують на відстані 0,5 м від штучного джерела УФВ (після прогріву лампи 10-15 хв.) І відкривають кожне віконце на 1 хвилину. Таким чином, віконце № 1 опромінюється 6 хв., № 2 - 5 хв., № 3 - 4 хв., № 4 - 3 хв., № 5 - 2 хв., № 6 - 1 хв. Залежно від потужності джерела і інших умов час опромінення і відстань до джерела можуть бути іншими. </vt:lpstr>
      <vt:lpstr>Контроль появи еритеми проводять через 18-20 годин після опромінення. Еритемну дозу визначають у хвилинах за номером віконця, де еритема буде найменшою. Фізіологічна доза складає 1/2 - 1/4 ерітемної, А профілактична - 1/8 ерітемної дози. Профілактичну дозу на необхідному для опромінення пацієнтів відстані розраховують за формулою:  , де: В - відстань від лампи до пацієнта в м; С - стандартна відстань в м, на якому визначається еритемна доза (0,5 м); А - еритемна доза на стандартній відстані, хв.  Примітка:як зазначено раніше, студенти один у одного на занятті лише опромінюють шкіру за допомогою дозиметра Горбачова. На шкірі кульковою ручкою нумерують віконця, а по тому 18-20 годин самостійно визначаютьеритемну дозу, розраховують фізіологічну і профілактичну дози, дані заносять в протокол, про результати роботи звітують на наступному занятті. </vt:lpstr>
      <vt:lpstr>3. Фотохімічний (щавлевокислий) метод розроблений З.М. Куличкова і заснований на розкладанні щавлевої кислоти в присутності азотнокислого уранила пропорційно інтенсивності і тривалості ультрафіолетового опромінювання її титруватирозчину. Результат вимірювання виражається в кількості міліграмів розклалася щавлевої кислоти на 1 см2опромінюваної поверхні розчину. однієюерітемной дозі відповідає 3,7- 4,1 мг/см2 розкладеної щавлевої кислоти, фізіологічної дозі - 1 мг/см2, Профілактичній дозі - 0,5 мг/см2. Інтенсивність ультрафіолетової радіації цим методом визначається в мг розклалася щавлевої кислоти на 1 см2 поверхні розчину за одиницю часу (хв, годину). реактиви:0,1 н розчин щавлевої кислоти (6,3 г на 1 л дистильованої води); робочий 0,1 н розчин перманганату калію (3,16 г КМnО4 в 1 л дистильованої води): робочий 0,1 н розчин щавлевої кислоти з азотнокислим уранілом (6,3 г щавлевої кислоти і 5,02 г азотнокислого уранилав 1 л дистильованої води); 6% розчин сірчаної кислоти (60 мл концентрованої кислоти на 1 л дистильованої води).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№ 2   МЕТОДЫ ОПРЕДЕЛЕНИЯ ИНТЕНСИВНОСТИ И ПРОФИЛАКТИЧЕСКОЙ ДОЗЫ УЛЬТРАФИОЛЕТОВОй радиации.</dc:title>
  <dc:creator>Александр</dc:creator>
  <cp:lastModifiedBy>Светлана</cp:lastModifiedBy>
  <cp:revision>19</cp:revision>
  <dcterms:created xsi:type="dcterms:W3CDTF">2017-07-21T20:33:25Z</dcterms:created>
  <dcterms:modified xsi:type="dcterms:W3CDTF">2020-05-25T16:42:32Z</dcterms:modified>
</cp:coreProperties>
</file>