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0" r:id="rId2"/>
    <p:sldId id="257" r:id="rId3"/>
    <p:sldId id="258" r:id="rId4"/>
    <p:sldId id="259" r:id="rId5"/>
    <p:sldId id="260" r:id="rId6"/>
    <p:sldId id="261" r:id="rId7"/>
    <p:sldId id="262" r:id="rId8"/>
    <p:sldId id="263" r:id="rId9"/>
    <p:sldId id="264" r:id="rId10"/>
    <p:sldId id="265" r:id="rId11"/>
    <p:sldId id="266" r:id="rId12"/>
    <p:sldId id="267" r:id="rId13"/>
    <p:sldId id="268" r:id="rId14"/>
    <p:sldId id="273" r:id="rId15"/>
    <p:sldId id="270" r:id="rId16"/>
    <p:sldId id="269" r:id="rId17"/>
    <p:sldId id="271" r:id="rId18"/>
    <p:sldId id="272"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B106E36-FD25-4E2D-B0AA-010F637433A0}" type="datetimeFigureOut">
              <a:rPr lang="ru-RU" smtClean="0"/>
              <a:pPr/>
              <a:t>15.12.2022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15.12.2022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B106E36-FD25-4E2D-B0AA-010F637433A0}" type="datetimeFigureOut">
              <a:rPr lang="ru-RU" smtClean="0"/>
              <a:pPr/>
              <a:t>15.12.2022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B106E36-FD25-4E2D-B0AA-010F637433A0}" type="datetimeFigureOut">
              <a:rPr lang="ru-RU" smtClean="0"/>
              <a:pPr/>
              <a:t>15.12.2022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106E36-FD25-4E2D-B0AA-010F637433A0}" type="datetimeFigureOut">
              <a:rPr lang="ru-RU" smtClean="0"/>
              <a:pPr/>
              <a:t>15.12.2022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15.12.2022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15.12.2022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15.12.2022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15.12.2022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15.12.2022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15.12.2022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642194"/>
          </a:xfrm>
        </p:spPr>
        <p:txBody>
          <a:bodyPr>
            <a:normAutofit fontScale="90000"/>
          </a:bodyPr>
          <a:lstStyle/>
          <a:p>
            <a:r>
              <a:rPr lang="ru-RU" sz="2400" dirty="0">
                <a:solidFill>
                  <a:srgbClr val="C00000"/>
                </a:solidFill>
              </a:rPr>
              <a:t>ОДЕСЬКИЙ НАЦІОНАЛЬНИЙ МЕДИЧНИЙ УНІВЕРСИТЕТ</a:t>
            </a:r>
            <a:br>
              <a:rPr lang="ru-RU" sz="2400" dirty="0"/>
            </a:br>
            <a:r>
              <a:rPr lang="ru-RU" sz="2400" dirty="0">
                <a:solidFill>
                  <a:srgbClr val="C00000"/>
                </a:solidFill>
              </a:rPr>
              <a:t>Кафедра </a:t>
            </a:r>
            <a:r>
              <a:rPr lang="ru-RU" sz="2400" dirty="0" err="1">
                <a:solidFill>
                  <a:srgbClr val="C00000"/>
                </a:solidFill>
              </a:rPr>
              <a:t>мікробіології</a:t>
            </a:r>
            <a:r>
              <a:rPr lang="ru-RU" sz="2400" dirty="0">
                <a:solidFill>
                  <a:srgbClr val="C00000"/>
                </a:solidFill>
              </a:rPr>
              <a:t>, </a:t>
            </a:r>
            <a:r>
              <a:rPr lang="ru-RU" sz="2400" dirty="0" err="1">
                <a:solidFill>
                  <a:srgbClr val="C00000"/>
                </a:solidFill>
              </a:rPr>
              <a:t>вірусології</a:t>
            </a:r>
            <a:r>
              <a:rPr lang="ru-RU" sz="2400" dirty="0">
                <a:solidFill>
                  <a:srgbClr val="C00000"/>
                </a:solidFill>
              </a:rPr>
              <a:t> та </a:t>
            </a:r>
            <a:r>
              <a:rPr lang="ru-RU" sz="2400" dirty="0" err="1">
                <a:solidFill>
                  <a:srgbClr val="C00000"/>
                </a:solidFill>
              </a:rPr>
              <a:t>імунології</a:t>
            </a:r>
            <a:br>
              <a:rPr lang="ru-RU" sz="2400" dirty="0">
                <a:solidFill>
                  <a:srgbClr val="C00000"/>
                </a:solidFill>
              </a:rPr>
            </a:br>
            <a:br>
              <a:rPr lang="ru-RU" sz="2400" dirty="0">
                <a:solidFill>
                  <a:srgbClr val="C00000"/>
                </a:solidFill>
              </a:rPr>
            </a:br>
            <a:r>
              <a:rPr lang="ru-RU" sz="2400" dirty="0" err="1"/>
              <a:t>Фармацевтичний</a:t>
            </a:r>
            <a:r>
              <a:rPr lang="ru-RU" sz="2400" dirty="0"/>
              <a:t> факультет</a:t>
            </a:r>
            <a:br>
              <a:rPr lang="ru-RU" sz="2400" dirty="0"/>
            </a:br>
            <a:r>
              <a:rPr lang="ru-RU" sz="2400" dirty="0" err="1"/>
              <a:t>Лекція</a:t>
            </a:r>
            <a:endParaRPr lang="uk-UA" sz="2400" dirty="0"/>
          </a:p>
        </p:txBody>
      </p:sp>
      <p:sp>
        <p:nvSpPr>
          <p:cNvPr id="3" name="Содержимое 2"/>
          <p:cNvSpPr>
            <a:spLocks noGrp="1"/>
          </p:cNvSpPr>
          <p:nvPr>
            <p:ph idx="4294967295"/>
          </p:nvPr>
        </p:nvSpPr>
        <p:spPr>
          <a:xfrm>
            <a:off x="0" y="2205038"/>
            <a:ext cx="8569325" cy="1960562"/>
          </a:xfrm>
          <a:effectLst>
            <a:glow rad="2286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anchor="ctr">
            <a:normAutofit/>
          </a:bodyPr>
          <a:lstStyle/>
          <a:p>
            <a:pPr>
              <a:buNone/>
            </a:pPr>
            <a:r>
              <a:rPr lang="uk-UA" b="1" dirty="0"/>
              <a:t>            Мікрофлора лікарської сировини</a:t>
            </a:r>
          </a:p>
          <a:p>
            <a:pPr>
              <a:buNone/>
            </a:pPr>
            <a:r>
              <a:rPr lang="uk-UA" b="1" dirty="0"/>
              <a:t>                 і готових  лікарських засобів. </a:t>
            </a:r>
          </a:p>
          <a:p>
            <a:pPr>
              <a:buNone/>
            </a:pPr>
            <a:r>
              <a:rPr lang="uk-UA" b="1" dirty="0"/>
              <a:t>               Фітопатогенні мікроорганізми</a:t>
            </a:r>
          </a:p>
        </p:txBody>
      </p:sp>
      <p:pic>
        <p:nvPicPr>
          <p:cNvPr id="4" name="Picture 6" descr="Бактеріоз рослин, методи боротьби з бактеріальними хворобами — Пропозиція"/>
          <p:cNvPicPr>
            <a:picLocks noChangeAspect="1" noChangeArrowheads="1"/>
          </p:cNvPicPr>
          <p:nvPr/>
        </p:nvPicPr>
        <p:blipFill>
          <a:blip r:embed="rId2" cstate="print"/>
          <a:srcRect/>
          <a:stretch>
            <a:fillRect/>
          </a:stretch>
        </p:blipFill>
        <p:spPr bwMode="auto">
          <a:xfrm>
            <a:off x="1475656" y="4267410"/>
            <a:ext cx="5048023" cy="2564904"/>
          </a:xfrm>
          <a:prstGeom prst="rect">
            <a:avLst/>
          </a:prstGeom>
          <a:noFill/>
        </p:spPr>
      </p:pic>
      <p:sp>
        <p:nvSpPr>
          <p:cNvPr id="6" name="Прямоугольник 5">
            <a:extLst>
              <a:ext uri="{FF2B5EF4-FFF2-40B4-BE49-F238E27FC236}">
                <a16:creationId xmlns:a16="http://schemas.microsoft.com/office/drawing/2014/main" id="{A6DDDF41-0E01-44C3-A6F2-66CE7756A952}"/>
              </a:ext>
            </a:extLst>
          </p:cNvPr>
          <p:cNvSpPr/>
          <p:nvPr/>
        </p:nvSpPr>
        <p:spPr>
          <a:xfrm>
            <a:off x="6600003" y="5557053"/>
            <a:ext cx="2508828" cy="1200329"/>
          </a:xfrm>
          <a:prstGeom prst="rect">
            <a:avLst/>
          </a:prstGeom>
          <a:ln w="28575">
            <a:solidFill>
              <a:srgbClr val="00B050"/>
            </a:solidFill>
          </a:ln>
        </p:spPr>
        <p:txBody>
          <a:bodyPr wrap="none">
            <a:spAutoFit/>
          </a:bodyPr>
          <a:lstStyle/>
          <a:p>
            <a:pPr algn="ctr"/>
            <a:r>
              <a:rPr lang="ru-RU" sz="2400" dirty="0" err="1"/>
              <a:t>Розробник</a:t>
            </a:r>
            <a:r>
              <a:rPr lang="ru-RU" sz="2400" dirty="0"/>
              <a:t>  </a:t>
            </a:r>
          </a:p>
          <a:p>
            <a:pPr algn="ctr"/>
            <a:r>
              <a:rPr lang="ru-RU" sz="2400" dirty="0" err="1"/>
              <a:t>асистент</a:t>
            </a:r>
            <a:r>
              <a:rPr lang="ru-RU" sz="2400" dirty="0"/>
              <a:t> </a:t>
            </a:r>
            <a:r>
              <a:rPr lang="ru-RU" sz="2400" dirty="0" err="1"/>
              <a:t>кафедри</a:t>
            </a:r>
            <a:endParaRPr lang="ru-RU" sz="2400" dirty="0"/>
          </a:p>
          <a:p>
            <a:pPr algn="ctr"/>
            <a:r>
              <a:rPr lang="ru-RU" sz="2400" dirty="0"/>
              <a:t> Кагляк М.Д.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792088"/>
          </a:xfrm>
        </p:spPr>
        <p:txBody>
          <a:bodyPr/>
          <a:lstStyle/>
          <a:p>
            <a:r>
              <a:rPr lang="uk-UA" dirty="0"/>
              <a:t>План лекції </a:t>
            </a:r>
          </a:p>
        </p:txBody>
      </p:sp>
      <p:sp>
        <p:nvSpPr>
          <p:cNvPr id="3" name="Содержимое 2"/>
          <p:cNvSpPr>
            <a:spLocks noGrp="1"/>
          </p:cNvSpPr>
          <p:nvPr>
            <p:ph idx="1"/>
          </p:nvPr>
        </p:nvSpPr>
        <p:spPr>
          <a:xfrm>
            <a:off x="0" y="980728"/>
            <a:ext cx="9144000" cy="5688632"/>
          </a:xfrm>
        </p:spPr>
        <p:txBody>
          <a:bodyPr>
            <a:normAutofit fontScale="77500" lnSpcReduction="20000"/>
          </a:bodyPr>
          <a:lstStyle/>
          <a:p>
            <a:r>
              <a:rPr lang="uk-UA" dirty="0"/>
              <a:t>1. Фітопатогенні мікроорганізми. Визначення.</a:t>
            </a:r>
          </a:p>
          <a:p>
            <a:r>
              <a:rPr lang="uk-UA" dirty="0"/>
              <a:t> 2. Шляхи проникнення фітопатогенних мікроорганізмів у рослини. </a:t>
            </a:r>
          </a:p>
          <a:p>
            <a:r>
              <a:rPr lang="uk-UA" dirty="0"/>
              <a:t>2.1. Мікози у рослин, їх ознаки. </a:t>
            </a:r>
          </a:p>
          <a:p>
            <a:r>
              <a:rPr lang="uk-UA" dirty="0"/>
              <a:t>2.2. Бактеріози у рослин, їх ознаки.</a:t>
            </a:r>
          </a:p>
          <a:p>
            <a:r>
              <a:rPr lang="uk-UA" dirty="0"/>
              <a:t> 2.3. Вірусні інфекції у рослин, їх ознаки. </a:t>
            </a:r>
          </a:p>
          <a:p>
            <a:r>
              <a:rPr lang="uk-UA" dirty="0"/>
              <a:t>2.4. </a:t>
            </a:r>
            <a:r>
              <a:rPr lang="uk-UA" dirty="0" err="1"/>
              <a:t>Мікоплазменні</a:t>
            </a:r>
            <a:r>
              <a:rPr lang="uk-UA" dirty="0"/>
              <a:t> інфекції у рослин, їх ознаки. </a:t>
            </a:r>
          </a:p>
          <a:p>
            <a:r>
              <a:rPr lang="uk-UA" dirty="0"/>
              <a:t>3. Основні заходи боротьби з хворобами рослин. </a:t>
            </a:r>
          </a:p>
          <a:p>
            <a:r>
              <a:rPr lang="uk-UA" dirty="0"/>
              <a:t>4. Мікробна контамінація (забруднення) готових лікарських засобів. </a:t>
            </a:r>
          </a:p>
          <a:p>
            <a:r>
              <a:rPr lang="uk-UA" dirty="0"/>
              <a:t>4.2. Наслідки мікробної контамінації ліків </a:t>
            </a:r>
          </a:p>
          <a:p>
            <a:r>
              <a:rPr lang="uk-UA" dirty="0"/>
              <a:t>4.3. Об'єкти мікробіологічного контролю</a:t>
            </a:r>
          </a:p>
          <a:p>
            <a:r>
              <a:rPr lang="uk-UA" dirty="0"/>
              <a:t> 5. Мікробіологічна чистота лікарського засобу </a:t>
            </a:r>
          </a:p>
          <a:p>
            <a:r>
              <a:rPr lang="uk-UA" dirty="0"/>
              <a:t>6. Вимоги фармакопеї до мікробіологічної чистоти лікарського засобу.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88640"/>
            <a:ext cx="9144000" cy="1440160"/>
          </a:xfrm>
          <a:ln w="38100"/>
        </p:spPr>
        <p:style>
          <a:lnRef idx="2">
            <a:schemeClr val="accent2"/>
          </a:lnRef>
          <a:fillRef idx="1">
            <a:schemeClr val="lt1"/>
          </a:fillRef>
          <a:effectRef idx="0">
            <a:schemeClr val="accent2"/>
          </a:effectRef>
          <a:fontRef idx="minor">
            <a:schemeClr val="dk1"/>
          </a:fontRef>
        </p:style>
        <p:txBody>
          <a:bodyPr>
            <a:noAutofit/>
          </a:bodyPr>
          <a:lstStyle/>
          <a:p>
            <a:r>
              <a:rPr lang="uk-UA" sz="3200" dirty="0"/>
              <a:t>Фітопатогенні мікроорганізми — це мікроорганізми, які спричиняють захворювання рослин</a:t>
            </a:r>
          </a:p>
        </p:txBody>
      </p:sp>
      <p:sp>
        <p:nvSpPr>
          <p:cNvPr id="3" name="Содержимое 2"/>
          <p:cNvSpPr>
            <a:spLocks noGrp="1"/>
          </p:cNvSpPr>
          <p:nvPr>
            <p:ph idx="1"/>
          </p:nvPr>
        </p:nvSpPr>
        <p:spPr>
          <a:xfrm>
            <a:off x="0" y="2924944"/>
            <a:ext cx="9144000" cy="2808312"/>
          </a:xfrm>
        </p:spPr>
        <p:style>
          <a:lnRef idx="1">
            <a:schemeClr val="accent3"/>
          </a:lnRef>
          <a:fillRef idx="2">
            <a:schemeClr val="accent3"/>
          </a:fillRef>
          <a:effectRef idx="1">
            <a:schemeClr val="accent3"/>
          </a:effectRef>
          <a:fontRef idx="minor">
            <a:schemeClr val="dk1"/>
          </a:fontRef>
        </p:style>
        <p:txBody>
          <a:bodyPr>
            <a:noAutofit/>
          </a:bodyPr>
          <a:lstStyle/>
          <a:p>
            <a:r>
              <a:rPr lang="ru-RU" sz="2800" dirty="0"/>
              <a:t>Грунт (</a:t>
            </a:r>
            <a:r>
              <a:rPr lang="ru-RU" sz="2800" dirty="0" err="1"/>
              <a:t>найчастіше</a:t>
            </a:r>
            <a:r>
              <a:rPr lang="ru-RU" sz="2800" dirty="0"/>
              <a:t>)</a:t>
            </a:r>
          </a:p>
          <a:p>
            <a:r>
              <a:rPr lang="ru-RU" sz="2800" dirty="0"/>
              <a:t>Вода</a:t>
            </a:r>
          </a:p>
          <a:p>
            <a:r>
              <a:rPr lang="ru-RU" sz="2800" dirty="0" err="1"/>
              <a:t>Повітря</a:t>
            </a:r>
            <a:endParaRPr lang="ru-RU" sz="2800" dirty="0"/>
          </a:p>
          <a:p>
            <a:r>
              <a:rPr lang="ru-RU" sz="2800" dirty="0" err="1"/>
              <a:t>Комахи</a:t>
            </a:r>
            <a:r>
              <a:rPr lang="ru-RU" sz="2800" dirty="0"/>
              <a:t>, </a:t>
            </a:r>
            <a:r>
              <a:rPr lang="ru-RU" sz="2800" dirty="0" err="1"/>
              <a:t>молюски</a:t>
            </a:r>
            <a:r>
              <a:rPr lang="ru-RU" sz="2800" dirty="0"/>
              <a:t>, </a:t>
            </a:r>
            <a:r>
              <a:rPr lang="ru-RU" sz="2800" dirty="0" err="1"/>
              <a:t>нематоди</a:t>
            </a:r>
            <a:endParaRPr lang="ru-RU" sz="2800" dirty="0"/>
          </a:p>
          <a:p>
            <a:r>
              <a:rPr lang="uk-UA" sz="2800" dirty="0"/>
              <a:t>Заражене насіння</a:t>
            </a:r>
          </a:p>
        </p:txBody>
      </p:sp>
      <p:sp>
        <p:nvSpPr>
          <p:cNvPr id="6" name="Прямоугольник 5"/>
          <p:cNvSpPr/>
          <p:nvPr/>
        </p:nvSpPr>
        <p:spPr>
          <a:xfrm>
            <a:off x="179512" y="1772816"/>
            <a:ext cx="8784976" cy="52322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ru-RU" sz="2800" dirty="0" err="1"/>
              <a:t>Джерело</a:t>
            </a:r>
            <a:r>
              <a:rPr lang="uk-UA" sz="2800" dirty="0"/>
              <a:t> фітопатогенних мікроорганізмів</a:t>
            </a:r>
            <a:r>
              <a:rPr lang="ru-RU" sz="2800" dirty="0"/>
              <a:t> </a:t>
            </a:r>
            <a:r>
              <a:rPr lang="ru-RU" sz="2800" dirty="0" err="1"/>
              <a:t>може</a:t>
            </a:r>
            <a:r>
              <a:rPr lang="ru-RU" sz="2800" dirty="0"/>
              <a:t> бути: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88640"/>
            <a:ext cx="8229600" cy="936104"/>
          </a:xfrm>
          <a:ln w="28575"/>
        </p:spPr>
        <p:style>
          <a:lnRef idx="2">
            <a:schemeClr val="accent2"/>
          </a:lnRef>
          <a:fillRef idx="1">
            <a:schemeClr val="lt1"/>
          </a:fillRef>
          <a:effectRef idx="0">
            <a:schemeClr val="accent2"/>
          </a:effectRef>
          <a:fontRef idx="minor">
            <a:schemeClr val="dk1"/>
          </a:fontRef>
        </p:style>
        <p:txBody>
          <a:bodyPr>
            <a:normAutofit fontScale="90000"/>
          </a:bodyPr>
          <a:lstStyle/>
          <a:p>
            <a:r>
              <a:rPr lang="uk-UA" dirty="0"/>
              <a:t>Основні джерела забруднення ЛЗ: </a:t>
            </a:r>
          </a:p>
        </p:txBody>
      </p:sp>
      <p:sp>
        <p:nvSpPr>
          <p:cNvPr id="3" name="Содержимое 2"/>
          <p:cNvSpPr>
            <a:spLocks noGrp="1"/>
          </p:cNvSpPr>
          <p:nvPr>
            <p:ph idx="1"/>
          </p:nvPr>
        </p:nvSpPr>
        <p:spPr>
          <a:xfrm>
            <a:off x="251520" y="1196752"/>
            <a:ext cx="8712968" cy="4525963"/>
          </a:xfrm>
        </p:spPr>
        <p:style>
          <a:lnRef idx="1">
            <a:schemeClr val="accent3"/>
          </a:lnRef>
          <a:fillRef idx="2">
            <a:schemeClr val="accent3"/>
          </a:fillRef>
          <a:effectRef idx="1">
            <a:schemeClr val="accent3"/>
          </a:effectRef>
          <a:fontRef idx="minor">
            <a:schemeClr val="dk1"/>
          </a:fontRef>
        </p:style>
        <p:txBody>
          <a:bodyPr/>
          <a:lstStyle/>
          <a:p>
            <a:r>
              <a:rPr lang="uk-UA" dirty="0"/>
              <a:t>сировина (частіше рослинного і тваринного походження), </a:t>
            </a:r>
          </a:p>
          <a:p>
            <a:r>
              <a:rPr lang="uk-UA" dirty="0"/>
              <a:t>технологічна вода,</a:t>
            </a:r>
          </a:p>
          <a:p>
            <a:r>
              <a:rPr lang="uk-UA" dirty="0"/>
              <a:t> виробниче обладнання, </a:t>
            </a:r>
          </a:p>
          <a:p>
            <a:r>
              <a:rPr lang="uk-UA" dirty="0"/>
              <a:t>повітря в виробничих приміщеннях,</a:t>
            </a:r>
          </a:p>
          <a:p>
            <a:r>
              <a:rPr lang="uk-UA" dirty="0"/>
              <a:t> робочий персонал,</a:t>
            </a:r>
          </a:p>
          <a:p>
            <a:r>
              <a:rPr lang="uk-UA" dirty="0"/>
              <a:t> контейнери та упаковка готової продукції.</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640960" cy="792088"/>
          </a:xfrm>
          <a:ln w="28575"/>
        </p:spPr>
        <p:style>
          <a:lnRef idx="2">
            <a:schemeClr val="accent2"/>
          </a:lnRef>
          <a:fillRef idx="1">
            <a:schemeClr val="lt1"/>
          </a:fillRef>
          <a:effectRef idx="0">
            <a:schemeClr val="accent2"/>
          </a:effectRef>
          <a:fontRef idx="minor">
            <a:schemeClr val="dk1"/>
          </a:fontRef>
        </p:style>
        <p:txBody>
          <a:bodyPr>
            <a:normAutofit/>
          </a:bodyPr>
          <a:lstStyle/>
          <a:p>
            <a:r>
              <a:rPr lang="uk-UA" sz="3600" dirty="0"/>
              <a:t>Нормальна  </a:t>
            </a:r>
            <a:r>
              <a:rPr lang="uk-UA" sz="3600" dirty="0" err="1"/>
              <a:t>епіфітна</a:t>
            </a:r>
            <a:r>
              <a:rPr lang="uk-UA" sz="3600" dirty="0"/>
              <a:t> мікрофлора</a:t>
            </a:r>
            <a:endParaRPr lang="uk-UA" dirty="0"/>
          </a:p>
        </p:txBody>
      </p:sp>
      <p:sp>
        <p:nvSpPr>
          <p:cNvPr id="3" name="Содержимое 2"/>
          <p:cNvSpPr>
            <a:spLocks noGrp="1"/>
          </p:cNvSpPr>
          <p:nvPr>
            <p:ph idx="1"/>
          </p:nvPr>
        </p:nvSpPr>
        <p:spPr>
          <a:xfrm>
            <a:off x="107504" y="2564904"/>
            <a:ext cx="8928992" cy="4032448"/>
          </a:xfrm>
          <a:ln w="28575"/>
        </p:spPr>
        <p:style>
          <a:lnRef idx="2">
            <a:schemeClr val="accent3"/>
          </a:lnRef>
          <a:fillRef idx="1">
            <a:schemeClr val="lt1"/>
          </a:fillRef>
          <a:effectRef idx="0">
            <a:schemeClr val="accent3"/>
          </a:effectRef>
          <a:fontRef idx="minor">
            <a:schemeClr val="dk1"/>
          </a:fontRef>
        </p:style>
        <p:txBody>
          <a:bodyPr>
            <a:normAutofit fontScale="92500" lnSpcReduction="10000"/>
          </a:bodyPr>
          <a:lstStyle/>
          <a:p>
            <a:r>
              <a:rPr lang="uk-UA" sz="2800" b="1" dirty="0" err="1"/>
              <a:t>Erwinia</a:t>
            </a:r>
            <a:r>
              <a:rPr lang="uk-UA" sz="2800" b="1" dirty="0"/>
              <a:t> </a:t>
            </a:r>
            <a:r>
              <a:rPr lang="uk-UA" sz="2800" b="1" dirty="0" err="1"/>
              <a:t>herbicola</a:t>
            </a:r>
            <a:r>
              <a:rPr lang="uk-UA" sz="2800" b="1" dirty="0"/>
              <a:t> - </a:t>
            </a:r>
            <a:r>
              <a:rPr lang="uk-UA" sz="2800" dirty="0"/>
              <a:t>основний представник </a:t>
            </a:r>
            <a:r>
              <a:rPr lang="uk-UA" sz="2800" dirty="0" err="1"/>
              <a:t>епіфітної</a:t>
            </a:r>
            <a:r>
              <a:rPr lang="uk-UA" sz="2800" dirty="0"/>
              <a:t> мікрофлори. Рухлива </a:t>
            </a:r>
            <a:r>
              <a:rPr lang="uk-UA" sz="2800" dirty="0" err="1"/>
              <a:t>Гр-паличка</a:t>
            </a:r>
            <a:r>
              <a:rPr lang="uk-UA" sz="2800" dirty="0"/>
              <a:t>, яка утворює золотисто-жовті </a:t>
            </a:r>
            <a:r>
              <a:rPr lang="uk-UA" sz="2800" dirty="0" err="1"/>
              <a:t>колоніі</a:t>
            </a:r>
            <a:r>
              <a:rPr lang="uk-UA" sz="2800" dirty="0"/>
              <a:t> на МПА. Ці бактерії  - антагоністи збудника м'якої гнилі овочів.</a:t>
            </a:r>
          </a:p>
          <a:p>
            <a:r>
              <a:rPr lang="uk-UA" sz="2800" b="1" dirty="0" err="1"/>
              <a:t>Pseudomonas</a:t>
            </a:r>
            <a:r>
              <a:rPr lang="uk-UA" sz="2800" b="1" dirty="0"/>
              <a:t> </a:t>
            </a:r>
            <a:r>
              <a:rPr lang="uk-UA" sz="2800" b="1" dirty="0" err="1"/>
              <a:t>fluorescens</a:t>
            </a:r>
            <a:r>
              <a:rPr lang="uk-UA" sz="2800" b="1" dirty="0"/>
              <a:t> </a:t>
            </a:r>
            <a:r>
              <a:rPr lang="uk-UA" sz="2800" dirty="0"/>
              <a:t>– рухлива </a:t>
            </a:r>
            <a:r>
              <a:rPr lang="uk-UA" sz="2800" dirty="0" err="1"/>
              <a:t>Гр</a:t>
            </a:r>
            <a:r>
              <a:rPr lang="uk-UA" sz="2800" dirty="0"/>
              <a:t> -  паличка, утворює зелений пігмент </a:t>
            </a:r>
            <a:r>
              <a:rPr lang="uk-UA" sz="2800" b="1" dirty="0" err="1"/>
              <a:t>піовердін</a:t>
            </a:r>
            <a:r>
              <a:rPr lang="uk-UA" sz="2800" dirty="0"/>
              <a:t>, що викликає флуоресценцію колоній при короткохвильовому </a:t>
            </a:r>
            <a:r>
              <a:rPr lang="uk-UA" sz="2800" dirty="0" err="1"/>
              <a:t>УФ-опроміненні</a:t>
            </a:r>
            <a:r>
              <a:rPr lang="uk-UA" sz="2800" dirty="0"/>
              <a:t>. </a:t>
            </a:r>
            <a:r>
              <a:rPr lang="uk-UA" sz="2800" b="1" dirty="0" err="1"/>
              <a:t>Піовердін</a:t>
            </a:r>
            <a:r>
              <a:rPr lang="uk-UA" sz="2800" dirty="0"/>
              <a:t> має властивість </a:t>
            </a:r>
            <a:r>
              <a:rPr lang="uk-UA" sz="2800" dirty="0" err="1"/>
              <a:t>бактеріоцина</a:t>
            </a:r>
            <a:r>
              <a:rPr lang="uk-UA" sz="2800" dirty="0"/>
              <a:t>, що діє на </a:t>
            </a:r>
            <a:r>
              <a:rPr lang="uk-UA" sz="2800" dirty="0" err="1"/>
              <a:t>грампозитивні</a:t>
            </a:r>
            <a:r>
              <a:rPr lang="uk-UA" sz="2800" dirty="0"/>
              <a:t> і </a:t>
            </a:r>
            <a:r>
              <a:rPr lang="uk-UA" sz="2800" dirty="0" err="1"/>
              <a:t>грамнегативні</a:t>
            </a:r>
            <a:r>
              <a:rPr lang="uk-UA" sz="2800" dirty="0"/>
              <a:t> бактерії, а також проявляє помірну фунгіцидну активність.</a:t>
            </a:r>
          </a:p>
        </p:txBody>
      </p:sp>
      <p:sp>
        <p:nvSpPr>
          <p:cNvPr id="5" name="Прямоугольник 4"/>
          <p:cNvSpPr/>
          <p:nvPr/>
        </p:nvSpPr>
        <p:spPr>
          <a:xfrm>
            <a:off x="179512" y="1196752"/>
            <a:ext cx="8784976"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uk-UA" sz="2400" b="1" dirty="0" err="1"/>
              <a:t>Епіфітна</a:t>
            </a:r>
            <a:r>
              <a:rPr lang="uk-UA" sz="2400" dirty="0"/>
              <a:t> мікрофлора [від </a:t>
            </a:r>
            <a:r>
              <a:rPr lang="uk-UA" sz="2400" dirty="0" err="1"/>
              <a:t>грец</a:t>
            </a:r>
            <a:r>
              <a:rPr lang="uk-UA" sz="2400" dirty="0"/>
              <a:t>. </a:t>
            </a:r>
            <a:r>
              <a:rPr lang="uk-UA" sz="2400" dirty="0" err="1"/>
              <a:t>epi</a:t>
            </a:r>
            <a:r>
              <a:rPr lang="uk-UA" sz="2400" dirty="0"/>
              <a:t>, на + </a:t>
            </a:r>
            <a:r>
              <a:rPr lang="uk-UA" sz="2400" dirty="0" err="1"/>
              <a:t>phyton</a:t>
            </a:r>
            <a:r>
              <a:rPr lang="uk-UA" sz="2400" dirty="0"/>
              <a:t>, рослина]. Мікроорганізми-епіфіти не заподіюють шкоди рослині, а в деяких випадках складають конкуренцію фітопатогенних мікробів.</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116632"/>
            <a:ext cx="7416824" cy="792088"/>
          </a:xfrm>
          <a:ln w="28575"/>
        </p:spPr>
        <p:style>
          <a:lnRef idx="2">
            <a:schemeClr val="accent2"/>
          </a:lnRef>
          <a:fillRef idx="1">
            <a:schemeClr val="lt1"/>
          </a:fillRef>
          <a:effectRef idx="0">
            <a:schemeClr val="accent2"/>
          </a:effectRef>
          <a:fontRef idx="minor">
            <a:schemeClr val="dk1"/>
          </a:fontRef>
        </p:style>
        <p:txBody>
          <a:bodyPr>
            <a:normAutofit/>
          </a:bodyPr>
          <a:lstStyle/>
          <a:p>
            <a:r>
              <a:rPr lang="uk-UA" sz="3600" dirty="0"/>
              <a:t>Фітопатогенні мікроорганізми</a:t>
            </a:r>
          </a:p>
        </p:txBody>
      </p:sp>
      <p:sp>
        <p:nvSpPr>
          <p:cNvPr id="3" name="Содержимое 2"/>
          <p:cNvSpPr>
            <a:spLocks noGrp="1"/>
          </p:cNvSpPr>
          <p:nvPr>
            <p:ph idx="1"/>
          </p:nvPr>
        </p:nvSpPr>
        <p:spPr>
          <a:xfrm>
            <a:off x="0" y="1556792"/>
            <a:ext cx="8964488" cy="4032448"/>
          </a:xfrm>
        </p:spPr>
        <p:style>
          <a:lnRef idx="1">
            <a:schemeClr val="accent3"/>
          </a:lnRef>
          <a:fillRef idx="2">
            <a:schemeClr val="accent3"/>
          </a:fillRef>
          <a:effectRef idx="1">
            <a:schemeClr val="accent3"/>
          </a:effectRef>
          <a:fontRef idx="minor">
            <a:schemeClr val="dk1"/>
          </a:fontRef>
        </p:style>
        <p:txBody>
          <a:bodyPr>
            <a:normAutofit fontScale="92500"/>
          </a:bodyPr>
          <a:lstStyle/>
          <a:p>
            <a:r>
              <a:rPr lang="uk-UA" sz="2800" dirty="0"/>
              <a:t>Перше місце за кількістю захворювань належить грибам. Фітопатогенні гриби викликають </a:t>
            </a:r>
            <a:r>
              <a:rPr lang="uk-UA" sz="2800" b="1" dirty="0" err="1"/>
              <a:t>мікофітози</a:t>
            </a:r>
            <a:r>
              <a:rPr lang="uk-UA" sz="2800" b="1" dirty="0"/>
              <a:t> (мікози).</a:t>
            </a:r>
          </a:p>
          <a:p>
            <a:r>
              <a:rPr lang="uk-UA" sz="2800" dirty="0"/>
              <a:t>Друге місце займають  хвороби рослин, що викликаються бактеріями, називають </a:t>
            </a:r>
            <a:r>
              <a:rPr lang="uk-UA" sz="2800" b="1" dirty="0" err="1"/>
              <a:t>бактеріозамі</a:t>
            </a:r>
            <a:r>
              <a:rPr lang="uk-UA" sz="2800" b="1" dirty="0"/>
              <a:t>. </a:t>
            </a:r>
            <a:r>
              <a:rPr lang="uk-UA" sz="2800" dirty="0"/>
              <a:t>Серед збудників бактеріозів зустрічаються </a:t>
            </a:r>
            <a:r>
              <a:rPr lang="uk-UA" sz="2800" dirty="0" err="1"/>
              <a:t>псевдомонади</a:t>
            </a:r>
            <a:r>
              <a:rPr lang="uk-UA" sz="2800" dirty="0"/>
              <a:t>, мікобактерії, актиноміцети,  </a:t>
            </a:r>
            <a:r>
              <a:rPr lang="uk-UA" sz="2800" dirty="0" err="1"/>
              <a:t>корінебактеріі</a:t>
            </a:r>
            <a:r>
              <a:rPr lang="uk-UA" sz="2800" dirty="0"/>
              <a:t>, </a:t>
            </a:r>
            <a:r>
              <a:rPr lang="uk-UA" sz="2800" dirty="0" err="1"/>
              <a:t>агробактерії</a:t>
            </a:r>
            <a:r>
              <a:rPr lang="uk-UA" sz="2800" dirty="0"/>
              <a:t>.</a:t>
            </a:r>
          </a:p>
          <a:p>
            <a:r>
              <a:rPr lang="uk-UA" sz="2800" dirty="0"/>
              <a:t>Третє місце -  </a:t>
            </a:r>
            <a:r>
              <a:rPr lang="uk-UA" sz="2800" b="1" dirty="0"/>
              <a:t>вірусні</a:t>
            </a:r>
            <a:r>
              <a:rPr lang="uk-UA" sz="2800" dirty="0"/>
              <a:t> хвороби.</a:t>
            </a:r>
          </a:p>
          <a:p>
            <a:r>
              <a:rPr lang="uk-UA" sz="2800" dirty="0"/>
              <a:t>І лише невеликий відсоток хвороб викликають </a:t>
            </a:r>
            <a:r>
              <a:rPr lang="uk-UA" sz="2800" b="1" dirty="0"/>
              <a:t>актиноміцети, мікоплазми, </a:t>
            </a:r>
            <a:r>
              <a:rPr lang="uk-UA" sz="2800" b="1" dirty="0" err="1"/>
              <a:t>віроїди</a:t>
            </a:r>
            <a:r>
              <a:rPr lang="uk-UA" sz="2800" dirty="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8229600" cy="792088"/>
          </a:xfrm>
        </p:spPr>
        <p:style>
          <a:lnRef idx="2">
            <a:schemeClr val="accent2"/>
          </a:lnRef>
          <a:fillRef idx="1">
            <a:schemeClr val="lt1"/>
          </a:fillRef>
          <a:effectRef idx="0">
            <a:schemeClr val="accent2"/>
          </a:effectRef>
          <a:fontRef idx="minor">
            <a:schemeClr val="dk1"/>
          </a:fontRef>
        </p:style>
        <p:txBody>
          <a:bodyPr>
            <a:normAutofit/>
          </a:bodyPr>
          <a:lstStyle/>
          <a:p>
            <a:r>
              <a:rPr lang="uk-UA" sz="3200" dirty="0"/>
              <a:t>Більшість видів фітопатогенних бактерій </a:t>
            </a:r>
          </a:p>
        </p:txBody>
      </p:sp>
      <p:sp>
        <p:nvSpPr>
          <p:cNvPr id="3" name="Содержимое 2"/>
          <p:cNvSpPr>
            <a:spLocks noGrp="1"/>
          </p:cNvSpPr>
          <p:nvPr>
            <p:ph idx="1"/>
          </p:nvPr>
        </p:nvSpPr>
        <p:spPr>
          <a:xfrm>
            <a:off x="323528" y="1124744"/>
            <a:ext cx="8568952" cy="4525963"/>
          </a:xfrm>
        </p:spPr>
        <p:style>
          <a:lnRef idx="1">
            <a:schemeClr val="accent3"/>
          </a:lnRef>
          <a:fillRef idx="2">
            <a:schemeClr val="accent3"/>
          </a:fillRef>
          <a:effectRef idx="1">
            <a:schemeClr val="accent3"/>
          </a:effectRef>
          <a:fontRef idx="minor">
            <a:schemeClr val="dk1"/>
          </a:fontRef>
        </p:style>
        <p:txBody>
          <a:bodyPr>
            <a:normAutofit fontScale="70000" lnSpcReduction="20000"/>
          </a:bodyPr>
          <a:lstStyle/>
          <a:p>
            <a:r>
              <a:rPr lang="uk-UA" b="1" dirty="0"/>
              <a:t>Рухливі</a:t>
            </a:r>
          </a:p>
          <a:p>
            <a:r>
              <a:rPr lang="uk-UA" b="1" dirty="0"/>
              <a:t>Утворюють капсулу,</a:t>
            </a:r>
            <a:r>
              <a:rPr lang="uk-UA" dirty="0"/>
              <a:t> яка забезпечує їх стійкість до деяких шкідливих факторів зовнішнього середовища</a:t>
            </a:r>
          </a:p>
          <a:p>
            <a:r>
              <a:rPr lang="uk-UA" b="1" dirty="0" err="1"/>
              <a:t>Спороутворюючі</a:t>
            </a:r>
            <a:r>
              <a:rPr lang="uk-UA" b="1" dirty="0"/>
              <a:t> види, зустрічаються рідко</a:t>
            </a:r>
            <a:r>
              <a:rPr lang="uk-UA" dirty="0"/>
              <a:t>.</a:t>
            </a:r>
          </a:p>
          <a:p>
            <a:r>
              <a:rPr lang="uk-UA" dirty="0"/>
              <a:t>Мають </a:t>
            </a:r>
            <a:r>
              <a:rPr lang="uk-UA" b="1" dirty="0"/>
              <a:t>аеробний</a:t>
            </a:r>
            <a:r>
              <a:rPr lang="uk-UA" dirty="0"/>
              <a:t> тип дихання,</a:t>
            </a:r>
          </a:p>
          <a:p>
            <a:r>
              <a:rPr lang="uk-UA" b="1" dirty="0" err="1"/>
              <a:t>Ферментативно</a:t>
            </a:r>
            <a:r>
              <a:rPr lang="uk-UA" b="1" dirty="0"/>
              <a:t> активні</a:t>
            </a:r>
            <a:r>
              <a:rPr lang="uk-UA" dirty="0"/>
              <a:t>: </a:t>
            </a:r>
            <a:r>
              <a:rPr lang="uk-UA" dirty="0" err="1"/>
              <a:t>гідролізують</a:t>
            </a:r>
            <a:r>
              <a:rPr lang="uk-UA" dirty="0"/>
              <a:t> крохмаль, розкладають цукор і спирти, згортають молоко, розріджують желатин, утворюють індол, сірководень, аміак. </a:t>
            </a:r>
          </a:p>
          <a:p>
            <a:r>
              <a:rPr lang="uk-UA" dirty="0"/>
              <a:t>Більшість збудників хвороб рослин активно синтезують </a:t>
            </a:r>
            <a:r>
              <a:rPr lang="uk-UA" b="1" dirty="0"/>
              <a:t>гідролітичні ферменти (</a:t>
            </a:r>
            <a:r>
              <a:rPr lang="uk-UA" b="1" dirty="0" err="1"/>
              <a:t>пектиназу</a:t>
            </a:r>
            <a:r>
              <a:rPr lang="uk-UA" b="1" dirty="0"/>
              <a:t>, </a:t>
            </a:r>
            <a:r>
              <a:rPr lang="uk-UA" b="1" dirty="0" err="1"/>
              <a:t>целюлази</a:t>
            </a:r>
            <a:r>
              <a:rPr lang="uk-UA" b="1" dirty="0"/>
              <a:t>, </a:t>
            </a:r>
            <a:r>
              <a:rPr lang="uk-UA" b="1" dirty="0" err="1"/>
              <a:t>протеази</a:t>
            </a:r>
            <a:r>
              <a:rPr lang="uk-UA" b="1" dirty="0"/>
              <a:t> </a:t>
            </a:r>
            <a:r>
              <a:rPr lang="uk-UA" dirty="0"/>
              <a:t>і ін.), які викликають мацерацію рослинних тканин і руйнування клітинних оболонок, що дозволяє мікроорганізму проникнути в рослинну клітину.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640960" cy="864096"/>
          </a:xfrm>
          <a:ln w="28575"/>
        </p:spPr>
        <p:style>
          <a:lnRef idx="2">
            <a:schemeClr val="accent2"/>
          </a:lnRef>
          <a:fillRef idx="1">
            <a:schemeClr val="lt1"/>
          </a:fillRef>
          <a:effectRef idx="0">
            <a:schemeClr val="accent2"/>
          </a:effectRef>
          <a:fontRef idx="minor">
            <a:schemeClr val="dk1"/>
          </a:fontRef>
        </p:style>
        <p:txBody>
          <a:bodyPr>
            <a:normAutofit/>
          </a:bodyPr>
          <a:lstStyle/>
          <a:p>
            <a:r>
              <a:rPr lang="uk-UA" sz="3200" dirty="0"/>
              <a:t>Паренхіматозні захворювання рослин</a:t>
            </a:r>
          </a:p>
        </p:txBody>
      </p:sp>
      <p:sp>
        <p:nvSpPr>
          <p:cNvPr id="3" name="Содержимое 2"/>
          <p:cNvSpPr>
            <a:spLocks noGrp="1"/>
          </p:cNvSpPr>
          <p:nvPr>
            <p:ph idx="1"/>
          </p:nvPr>
        </p:nvSpPr>
        <p:spPr>
          <a:xfrm>
            <a:off x="0" y="1052737"/>
            <a:ext cx="9144000" cy="2736303"/>
          </a:xfrm>
        </p:spPr>
        <p:style>
          <a:lnRef idx="1">
            <a:schemeClr val="accent3"/>
          </a:lnRef>
          <a:fillRef idx="2">
            <a:schemeClr val="accent3"/>
          </a:fillRef>
          <a:effectRef idx="1">
            <a:schemeClr val="accent3"/>
          </a:effectRef>
          <a:fontRef idx="minor">
            <a:schemeClr val="dk1"/>
          </a:fontRef>
        </p:style>
        <p:txBody>
          <a:bodyPr>
            <a:normAutofit fontScale="92500"/>
          </a:bodyPr>
          <a:lstStyle/>
          <a:p>
            <a:r>
              <a:rPr lang="uk-UA" sz="2800" dirty="0"/>
              <a:t>До них відносять: </a:t>
            </a:r>
          </a:p>
          <a:p>
            <a:r>
              <a:rPr lang="uk-UA" sz="2800" dirty="0"/>
              <a:t>Гнилі (основні збудники - бактерії родів </a:t>
            </a:r>
            <a:r>
              <a:rPr lang="uk-UA" sz="2800" dirty="0" err="1"/>
              <a:t>Pseudomonas</a:t>
            </a:r>
            <a:r>
              <a:rPr lang="uk-UA" sz="2800" dirty="0"/>
              <a:t> та </a:t>
            </a:r>
            <a:r>
              <a:rPr lang="uk-UA" sz="2800" dirty="0" err="1"/>
              <a:t>Erwinia</a:t>
            </a:r>
            <a:r>
              <a:rPr lang="uk-UA" sz="2800" dirty="0"/>
              <a:t>), </a:t>
            </a:r>
          </a:p>
          <a:p>
            <a:r>
              <a:rPr lang="uk-UA" sz="2800" dirty="0"/>
              <a:t>Опіки (основні збудники - види </a:t>
            </a:r>
            <a:r>
              <a:rPr lang="uk-UA" sz="2800" dirty="0" err="1"/>
              <a:t>Erwinia</a:t>
            </a:r>
            <a:r>
              <a:rPr lang="uk-UA" sz="2800" dirty="0"/>
              <a:t> і </a:t>
            </a:r>
            <a:r>
              <a:rPr lang="uk-UA" sz="2800" dirty="0" err="1"/>
              <a:t>Corynebacterium</a:t>
            </a:r>
            <a:r>
              <a:rPr lang="uk-UA" sz="2800" dirty="0"/>
              <a:t>) </a:t>
            </a:r>
          </a:p>
          <a:p>
            <a:r>
              <a:rPr lang="uk-UA" sz="2800" dirty="0"/>
              <a:t>Плямистості (основні збудники - види </a:t>
            </a:r>
            <a:r>
              <a:rPr lang="uk-UA" sz="2800" dirty="0" err="1"/>
              <a:t>Pseudomonas</a:t>
            </a:r>
            <a:r>
              <a:rPr lang="uk-UA" sz="2800" dirty="0"/>
              <a:t> та </a:t>
            </a:r>
            <a:r>
              <a:rPr lang="uk-UA" sz="2800" dirty="0" err="1"/>
              <a:t>Xanthomonas</a:t>
            </a:r>
            <a:r>
              <a:rPr lang="uk-UA" sz="2800" dirty="0"/>
              <a:t>).</a:t>
            </a:r>
          </a:p>
        </p:txBody>
      </p:sp>
      <p:pic>
        <p:nvPicPr>
          <p:cNvPr id="18434" name="Picture 2" descr="БАКТЕРІАЛЬНІ ОПІКИ&#10;&#10; "/>
          <p:cNvPicPr>
            <a:picLocks noChangeAspect="1" noChangeArrowheads="1"/>
          </p:cNvPicPr>
          <p:nvPr/>
        </p:nvPicPr>
        <p:blipFill>
          <a:blip r:embed="rId2" cstate="print"/>
          <a:srcRect l="7701" t="8680" r="7701" b="10258"/>
          <a:stretch>
            <a:fillRect/>
          </a:stretch>
        </p:blipFill>
        <p:spPr bwMode="auto">
          <a:xfrm>
            <a:off x="1763688" y="3861048"/>
            <a:ext cx="5256584" cy="299695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7704" y="116632"/>
            <a:ext cx="5472608" cy="836712"/>
          </a:xfrm>
          <a:ln w="28575"/>
        </p:spPr>
        <p:style>
          <a:lnRef idx="2">
            <a:schemeClr val="accent2"/>
          </a:lnRef>
          <a:fillRef idx="1">
            <a:schemeClr val="lt1"/>
          </a:fillRef>
          <a:effectRef idx="0">
            <a:schemeClr val="accent2"/>
          </a:effectRef>
          <a:fontRef idx="minor">
            <a:schemeClr val="dk1"/>
          </a:fontRef>
        </p:style>
        <p:txBody>
          <a:bodyPr>
            <a:normAutofit/>
          </a:bodyPr>
          <a:lstStyle/>
          <a:p>
            <a:r>
              <a:rPr lang="uk-UA" sz="3200" dirty="0"/>
              <a:t>Судинні ураження. </a:t>
            </a:r>
          </a:p>
        </p:txBody>
      </p:sp>
      <p:sp>
        <p:nvSpPr>
          <p:cNvPr id="3" name="Содержимое 2"/>
          <p:cNvSpPr>
            <a:spLocks noGrp="1"/>
          </p:cNvSpPr>
          <p:nvPr>
            <p:ph idx="1"/>
          </p:nvPr>
        </p:nvSpPr>
        <p:spPr>
          <a:xfrm>
            <a:off x="107504" y="1124745"/>
            <a:ext cx="9036496" cy="2304256"/>
          </a:xfrm>
        </p:spPr>
        <p:style>
          <a:lnRef idx="1">
            <a:schemeClr val="accent3"/>
          </a:lnRef>
          <a:fillRef idx="2">
            <a:schemeClr val="accent3"/>
          </a:fillRef>
          <a:effectRef idx="1">
            <a:schemeClr val="accent3"/>
          </a:effectRef>
          <a:fontRef idx="minor">
            <a:schemeClr val="dk1"/>
          </a:fontRef>
        </p:style>
        <p:txBody>
          <a:bodyPr>
            <a:normAutofit fontScale="92500"/>
          </a:bodyPr>
          <a:lstStyle/>
          <a:p>
            <a:r>
              <a:rPr lang="uk-UA" sz="2800" dirty="0"/>
              <a:t>Розвиваються при поширенні бактерій по судинах рослин, відбувається як би закупорювання їх просвіту бактеріальної масою. В результаті цього процесу і дії бактеріальних токсинів рослини в'януть. Основні збудники - види </a:t>
            </a:r>
            <a:r>
              <a:rPr lang="uk-UA" sz="2800" dirty="0" err="1"/>
              <a:t>Corynebacterium</a:t>
            </a:r>
            <a:r>
              <a:rPr lang="uk-UA" sz="2800" dirty="0"/>
              <a:t> (С. </a:t>
            </a:r>
            <a:r>
              <a:rPr lang="uk-UA" sz="2800" dirty="0" err="1"/>
              <a:t>fascians</a:t>
            </a:r>
            <a:r>
              <a:rPr lang="uk-UA" sz="2800" dirty="0"/>
              <a:t>, С. </a:t>
            </a:r>
            <a:r>
              <a:rPr lang="uk-UA" sz="2800" dirty="0" err="1"/>
              <a:t>insidiosum</a:t>
            </a:r>
            <a:r>
              <a:rPr lang="uk-UA" sz="2800" dirty="0"/>
              <a:t>, С. </a:t>
            </a:r>
            <a:r>
              <a:rPr lang="uk-UA" sz="2800" dirty="0" err="1"/>
              <a:t>michiganense</a:t>
            </a:r>
            <a:r>
              <a:rPr lang="uk-UA" sz="2800" dirty="0"/>
              <a:t>) .. </a:t>
            </a:r>
          </a:p>
        </p:txBody>
      </p:sp>
      <p:pic>
        <p:nvPicPr>
          <p:cNvPr id="4" name="Picture 4" descr="мікроб. контроль"/>
          <p:cNvPicPr>
            <a:picLocks noChangeAspect="1" noChangeArrowheads="1"/>
          </p:cNvPicPr>
          <p:nvPr/>
        </p:nvPicPr>
        <p:blipFill>
          <a:blip r:embed="rId2" cstate="print"/>
          <a:srcRect l="4147" t="20515" r="2962" b="5523"/>
          <a:stretch>
            <a:fillRect/>
          </a:stretch>
        </p:blipFill>
        <p:spPr bwMode="auto">
          <a:xfrm>
            <a:off x="1619671" y="3645025"/>
            <a:ext cx="6046637" cy="321297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720" y="188640"/>
            <a:ext cx="4968552" cy="850106"/>
          </a:xfrm>
          <a:ln w="28575"/>
        </p:spPr>
        <p:style>
          <a:lnRef idx="2">
            <a:schemeClr val="accent2"/>
          </a:lnRef>
          <a:fillRef idx="1">
            <a:schemeClr val="lt1"/>
          </a:fillRef>
          <a:effectRef idx="0">
            <a:schemeClr val="accent2"/>
          </a:effectRef>
          <a:fontRef idx="minor">
            <a:schemeClr val="dk1"/>
          </a:fontRef>
        </p:style>
        <p:txBody>
          <a:bodyPr/>
          <a:lstStyle/>
          <a:p>
            <a:r>
              <a:rPr lang="uk-UA" dirty="0"/>
              <a:t>Пухлини. </a:t>
            </a:r>
          </a:p>
        </p:txBody>
      </p:sp>
      <p:sp>
        <p:nvSpPr>
          <p:cNvPr id="3" name="Содержимое 2"/>
          <p:cNvSpPr>
            <a:spLocks noGrp="1"/>
          </p:cNvSpPr>
          <p:nvPr>
            <p:ph idx="1"/>
          </p:nvPr>
        </p:nvSpPr>
        <p:spPr>
          <a:xfrm>
            <a:off x="0" y="1196752"/>
            <a:ext cx="4355976" cy="5472608"/>
          </a:xfrm>
        </p:spPr>
        <p:style>
          <a:lnRef idx="1">
            <a:schemeClr val="accent3"/>
          </a:lnRef>
          <a:fillRef idx="2">
            <a:schemeClr val="accent3"/>
          </a:fillRef>
          <a:effectRef idx="1">
            <a:schemeClr val="accent3"/>
          </a:effectRef>
          <a:fontRef idx="minor">
            <a:schemeClr val="dk1"/>
          </a:fontRef>
        </p:style>
        <p:txBody>
          <a:bodyPr>
            <a:normAutofit/>
          </a:bodyPr>
          <a:lstStyle/>
          <a:p>
            <a:r>
              <a:rPr lang="uk-UA" sz="2800" dirty="0"/>
              <a:t>Основні збудники - бактерії роду </a:t>
            </a:r>
            <a:r>
              <a:rPr lang="uk-UA" sz="2800" dirty="0" err="1"/>
              <a:t>Agrobacterium</a:t>
            </a:r>
            <a:r>
              <a:rPr lang="uk-UA" sz="2800" dirty="0"/>
              <a:t> (найбільш часто A. </a:t>
            </a:r>
            <a:r>
              <a:rPr lang="uk-UA" sz="2800" dirty="0" err="1"/>
              <a:t>tumoralis</a:t>
            </a:r>
            <a:r>
              <a:rPr lang="uk-UA" sz="2800" dirty="0"/>
              <a:t>]. </a:t>
            </a:r>
            <a:r>
              <a:rPr lang="uk-UA" sz="2800" dirty="0" err="1"/>
              <a:t>Агробактерії</a:t>
            </a:r>
            <a:r>
              <a:rPr lang="uk-UA" sz="2800" dirty="0"/>
              <a:t> містять онкогенні </a:t>
            </a:r>
            <a:r>
              <a:rPr lang="uk-UA" sz="2800" dirty="0" err="1"/>
              <a:t>плазміди</a:t>
            </a:r>
            <a:r>
              <a:rPr lang="uk-UA" sz="2800" dirty="0"/>
              <a:t>. Після їх перенесення в рослинних клітинах розвиваються специфічні пухлини - корончаті галли.</a:t>
            </a:r>
          </a:p>
        </p:txBody>
      </p:sp>
      <p:pic>
        <p:nvPicPr>
          <p:cNvPr id="5" name="Picture 4" descr="мікроб. контроль"/>
          <p:cNvPicPr>
            <a:picLocks noChangeAspect="1" noChangeArrowheads="1"/>
          </p:cNvPicPr>
          <p:nvPr/>
        </p:nvPicPr>
        <p:blipFill>
          <a:blip r:embed="rId2" cstate="print"/>
          <a:srcRect l="49762" t="22093" r="3554" b="6312"/>
          <a:stretch>
            <a:fillRect/>
          </a:stretch>
        </p:blipFill>
        <p:spPr bwMode="auto">
          <a:xfrm>
            <a:off x="4535488" y="1196752"/>
            <a:ext cx="4608512" cy="54006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0"/>
            <a:ext cx="6624736" cy="792088"/>
          </a:xfrm>
          <a:ln w="28575"/>
        </p:spPr>
        <p:style>
          <a:lnRef idx="2">
            <a:schemeClr val="accent2"/>
          </a:lnRef>
          <a:fillRef idx="1">
            <a:schemeClr val="lt1"/>
          </a:fillRef>
          <a:effectRef idx="0">
            <a:schemeClr val="accent2"/>
          </a:effectRef>
          <a:fontRef idx="minor">
            <a:schemeClr val="dk1"/>
          </a:fontRef>
        </p:style>
        <p:txBody>
          <a:bodyPr/>
          <a:lstStyle/>
          <a:p>
            <a:r>
              <a:rPr lang="uk-UA" dirty="0"/>
              <a:t>Фітопатогенні гриби </a:t>
            </a:r>
          </a:p>
        </p:txBody>
      </p:sp>
      <p:sp>
        <p:nvSpPr>
          <p:cNvPr id="3" name="Содержимое 2"/>
          <p:cNvSpPr>
            <a:spLocks noGrp="1"/>
          </p:cNvSpPr>
          <p:nvPr>
            <p:ph idx="1"/>
          </p:nvPr>
        </p:nvSpPr>
        <p:spPr>
          <a:xfrm>
            <a:off x="179512" y="836712"/>
            <a:ext cx="8784976" cy="3600399"/>
          </a:xfrm>
        </p:spPr>
        <p:style>
          <a:lnRef idx="1">
            <a:schemeClr val="accent3"/>
          </a:lnRef>
          <a:fillRef idx="2">
            <a:schemeClr val="accent3"/>
          </a:fillRef>
          <a:effectRef idx="1">
            <a:schemeClr val="accent3"/>
          </a:effectRef>
          <a:fontRef idx="minor">
            <a:schemeClr val="dk1"/>
          </a:fontRef>
        </p:style>
        <p:txBody>
          <a:bodyPr>
            <a:normAutofit/>
          </a:bodyPr>
          <a:lstStyle/>
          <a:p>
            <a:r>
              <a:rPr lang="uk-UA" sz="2800" dirty="0"/>
              <a:t>- представники класу </a:t>
            </a:r>
            <a:r>
              <a:rPr lang="uk-UA" sz="2800" dirty="0" err="1"/>
              <a:t>Плазмодіофороміцети</a:t>
            </a:r>
            <a:r>
              <a:rPr lang="uk-UA" sz="2800" dirty="0"/>
              <a:t>, </a:t>
            </a:r>
            <a:r>
              <a:rPr lang="uk-UA" sz="2800" dirty="0" err="1"/>
              <a:t>Хитридіомицетов</a:t>
            </a:r>
            <a:r>
              <a:rPr lang="uk-UA" sz="2800" dirty="0"/>
              <a:t>, Ооміцети, Зигоміцети, Аскоміцети і інші викликають численні хвороби рослин. Відзначається ураження кореневої системи в цілому або загнивання окремих коренів, розвиток на них пухлин. У деревних рослин на стовбурах і гілках з'являються нарости. Поразка листя супроводжується плямистістю, </a:t>
            </a:r>
            <a:r>
              <a:rPr lang="uk-UA" sz="2800" dirty="0" err="1"/>
              <a:t>курчавістю</a:t>
            </a:r>
            <a:r>
              <a:rPr lang="uk-UA" sz="2800" dirty="0"/>
              <a:t>, скручуванням, в'яненням.</a:t>
            </a:r>
          </a:p>
        </p:txBody>
      </p:sp>
      <p:pic>
        <p:nvPicPr>
          <p:cNvPr id="24578" name="Picture 2" descr="https://3.bp.blogspot.com/-867vTcjQgfU/WQ99DGlGVeI/AAAAAAAAAYM/38uJGW4Mfs4jQhw-TU0Mf4H9KFHQ7iCjwCLcB/s320/sajka.jpg"/>
          <p:cNvPicPr>
            <a:picLocks noChangeAspect="1" noChangeArrowheads="1"/>
          </p:cNvPicPr>
          <p:nvPr/>
        </p:nvPicPr>
        <p:blipFill>
          <a:blip r:embed="rId2" cstate="print"/>
          <a:srcRect/>
          <a:stretch>
            <a:fillRect/>
          </a:stretch>
        </p:blipFill>
        <p:spPr bwMode="auto">
          <a:xfrm>
            <a:off x="2627784" y="5085184"/>
            <a:ext cx="3347864" cy="1772816"/>
          </a:xfrm>
          <a:prstGeom prst="rect">
            <a:avLst/>
          </a:prstGeom>
          <a:noFill/>
        </p:spPr>
      </p:pic>
      <p:sp>
        <p:nvSpPr>
          <p:cNvPr id="5" name="Прямоугольник 4"/>
          <p:cNvSpPr/>
          <p:nvPr/>
        </p:nvSpPr>
        <p:spPr>
          <a:xfrm>
            <a:off x="2843808" y="4437112"/>
            <a:ext cx="2808312" cy="646331"/>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uk-UA" dirty="0"/>
              <a:t>Збудник захворювання —</a:t>
            </a:r>
          </a:p>
          <a:p>
            <a:r>
              <a:rPr lang="uk-UA" dirty="0"/>
              <a:t> гриб </a:t>
            </a:r>
            <a:r>
              <a:rPr lang="en-US" dirty="0" err="1"/>
              <a:t>Ustilago</a:t>
            </a:r>
            <a:r>
              <a:rPr lang="en-US" dirty="0"/>
              <a:t> </a:t>
            </a:r>
            <a:r>
              <a:rPr lang="en-US" dirty="0" err="1"/>
              <a:t>tritici</a:t>
            </a:r>
            <a:r>
              <a:rPr lang="en-US" dirty="0"/>
              <a:t> Jens. </a:t>
            </a:r>
            <a:endParaRPr lang="uk-UA" dirty="0"/>
          </a:p>
        </p:txBody>
      </p:sp>
      <p:pic>
        <p:nvPicPr>
          <p:cNvPr id="24580" name="Picture 4" descr="http://vseslova.com.ua/images/bse/0002/27601/9_big.jpg"/>
          <p:cNvPicPr>
            <a:picLocks noChangeAspect="1" noChangeArrowheads="1"/>
          </p:cNvPicPr>
          <p:nvPr/>
        </p:nvPicPr>
        <p:blipFill>
          <a:blip r:embed="rId3" cstate="print"/>
          <a:srcRect l="2298" t="4961" b="3543"/>
          <a:stretch>
            <a:fillRect/>
          </a:stretch>
        </p:blipFill>
        <p:spPr bwMode="auto">
          <a:xfrm>
            <a:off x="0" y="5152661"/>
            <a:ext cx="2267744" cy="1705339"/>
          </a:xfrm>
          <a:prstGeom prst="rect">
            <a:avLst/>
          </a:prstGeom>
          <a:solidFill>
            <a:srgbClr val="FFFFFF">
              <a:shade val="85000"/>
            </a:srgbClr>
          </a:solidFill>
          <a:ln w="28575" cap="sq">
            <a:solidFill>
              <a:srgbClr val="92D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Прямоугольник 7"/>
          <p:cNvSpPr/>
          <p:nvPr/>
        </p:nvSpPr>
        <p:spPr>
          <a:xfrm>
            <a:off x="0" y="4581128"/>
            <a:ext cx="2257349" cy="369332"/>
          </a:xfrm>
          <a:prstGeom prst="rect">
            <a:avLst/>
          </a:prstGeom>
        </p:spPr>
        <p:style>
          <a:lnRef idx="2">
            <a:schemeClr val="accent3"/>
          </a:lnRef>
          <a:fillRef idx="1">
            <a:schemeClr val="lt1"/>
          </a:fillRef>
          <a:effectRef idx="0">
            <a:schemeClr val="accent3"/>
          </a:effectRef>
          <a:fontRef idx="minor">
            <a:schemeClr val="dk1"/>
          </a:fontRef>
        </p:style>
        <p:txBody>
          <a:bodyPr wrap="none">
            <a:spAutoFit/>
          </a:bodyPr>
          <a:lstStyle/>
          <a:p>
            <a:r>
              <a:rPr lang="uk-UA" dirty="0">
                <a:solidFill>
                  <a:prstClr val="black"/>
                </a:solidFill>
              </a:rPr>
              <a:t> сіра гнилизна суниці</a:t>
            </a:r>
            <a:endParaRPr lang="uk-UA" dirty="0"/>
          </a:p>
        </p:txBody>
      </p:sp>
      <p:pic>
        <p:nvPicPr>
          <p:cNvPr id="24584" name="Picture 8" descr="http://vseslova.com.ua/images/bse/0002/27601/2_big.jpg"/>
          <p:cNvPicPr>
            <a:picLocks noChangeAspect="1" noChangeArrowheads="1"/>
          </p:cNvPicPr>
          <p:nvPr/>
        </p:nvPicPr>
        <p:blipFill>
          <a:blip r:embed="rId4" cstate="print"/>
          <a:srcRect/>
          <a:stretch>
            <a:fillRect/>
          </a:stretch>
        </p:blipFill>
        <p:spPr bwMode="auto">
          <a:xfrm>
            <a:off x="6228184" y="5124623"/>
            <a:ext cx="2736304" cy="1733377"/>
          </a:xfrm>
          <a:prstGeom prst="rect">
            <a:avLst/>
          </a:prstGeom>
          <a:solidFill>
            <a:srgbClr val="FFFFFF">
              <a:shade val="85000"/>
            </a:srgbClr>
          </a:solidFill>
          <a:ln w="28575" cap="sq">
            <a:solidFill>
              <a:srgbClr val="92D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Прямоугольник 9"/>
          <p:cNvSpPr/>
          <p:nvPr/>
        </p:nvSpPr>
        <p:spPr>
          <a:xfrm>
            <a:off x="6660232" y="4581128"/>
            <a:ext cx="1872208" cy="36933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n-US" dirty="0">
                <a:solidFill>
                  <a:prstClr val="black"/>
                </a:solidFill>
              </a:rPr>
              <a:t> </a:t>
            </a:r>
            <a:r>
              <a:rPr lang="uk-UA" dirty="0">
                <a:solidFill>
                  <a:prstClr val="black"/>
                </a:solidFill>
              </a:rPr>
              <a:t>  </a:t>
            </a:r>
            <a:r>
              <a:rPr lang="uk-UA" dirty="0" err="1">
                <a:solidFill>
                  <a:prstClr val="black"/>
                </a:solidFill>
              </a:rPr>
              <a:t>Парша</a:t>
            </a:r>
            <a:r>
              <a:rPr lang="uk-UA" dirty="0">
                <a:solidFill>
                  <a:prstClr val="black"/>
                </a:solidFill>
              </a:rPr>
              <a:t> яблуні </a:t>
            </a:r>
            <a:endParaRPr lang="uk-U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23554" name="Picture 2" descr="Блог вчителя біології та хімії - Сароян Мері Артурівни"/>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Овал 4"/>
          <p:cNvSpPr/>
          <p:nvPr/>
        </p:nvSpPr>
        <p:spPr>
          <a:xfrm>
            <a:off x="1547664" y="404664"/>
            <a:ext cx="648072" cy="842392"/>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uk-UA"/>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1143000"/>
          </a:xfrm>
          <a:ln w="38100"/>
        </p:spPr>
        <p:style>
          <a:lnRef idx="2">
            <a:schemeClr val="accent2"/>
          </a:lnRef>
          <a:fillRef idx="1">
            <a:schemeClr val="lt1"/>
          </a:fillRef>
          <a:effectRef idx="0">
            <a:schemeClr val="accent2"/>
          </a:effectRef>
          <a:fontRef idx="minor">
            <a:schemeClr val="dk1"/>
          </a:fontRef>
        </p:style>
        <p:txBody>
          <a:bodyPr>
            <a:normAutofit fontScale="90000"/>
          </a:bodyPr>
          <a:lstStyle/>
          <a:p>
            <a:r>
              <a:rPr lang="uk-UA" dirty="0"/>
              <a:t>Більше тисячі відомих захворювань рослин викликаються </a:t>
            </a:r>
            <a:r>
              <a:rPr lang="uk-UA" b="1" dirty="0"/>
              <a:t>вірусами</a:t>
            </a:r>
            <a:r>
              <a:rPr lang="uk-UA" dirty="0"/>
              <a:t>. </a:t>
            </a:r>
          </a:p>
        </p:txBody>
      </p:sp>
      <p:sp>
        <p:nvSpPr>
          <p:cNvPr id="3" name="Содержимое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normAutofit fontScale="85000" lnSpcReduction="20000"/>
          </a:bodyPr>
          <a:lstStyle/>
          <a:p>
            <a:r>
              <a:rPr lang="uk-UA" dirty="0"/>
              <a:t>Відкриття вірусів, що вражають рослини (мозаїчна хвороба тютюну), пов'язане з ім'ям видатного вченого Д. І. Іванівського.</a:t>
            </a:r>
          </a:p>
          <a:p>
            <a:r>
              <a:rPr lang="uk-UA" dirty="0"/>
              <a:t> Вірусні хвороби рослин поширюються, як правило, безхребетними (комахами, нематодами). </a:t>
            </a:r>
          </a:p>
          <a:p>
            <a:r>
              <a:rPr lang="uk-UA" dirty="0"/>
              <a:t>Комахи (попелиці, цикадки) переносять вірус разом з соком, який витягують з флоеми або клітин епідермісу. </a:t>
            </a:r>
          </a:p>
          <a:p>
            <a:r>
              <a:rPr lang="uk-UA" dirty="0"/>
              <a:t>Ознакою вірусних захворювань є поява некрозів - ділянок мертвої тканини. </a:t>
            </a:r>
          </a:p>
          <a:p>
            <a:r>
              <a:rPr lang="uk-UA" dirty="0"/>
              <a:t>Віруси, що викликають хвороби рослин, ділять на збудників </a:t>
            </a:r>
            <a:r>
              <a:rPr lang="uk-UA" b="1" dirty="0"/>
              <a:t>мозаїки і жовтяниці</a:t>
            </a:r>
            <a:r>
              <a:rPr lang="uk-UA" dirty="0"/>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ln w="38100"/>
        </p:spPr>
        <p:style>
          <a:lnRef idx="2">
            <a:schemeClr val="accent2"/>
          </a:lnRef>
          <a:fillRef idx="1">
            <a:schemeClr val="lt1"/>
          </a:fillRef>
          <a:effectRef idx="0">
            <a:schemeClr val="accent2"/>
          </a:effectRef>
          <a:fontRef idx="minor">
            <a:schemeClr val="dk1"/>
          </a:fontRef>
        </p:style>
        <p:txBody>
          <a:bodyPr>
            <a:normAutofit fontScale="90000"/>
          </a:bodyPr>
          <a:lstStyle/>
          <a:p>
            <a:r>
              <a:rPr lang="uk-UA" dirty="0"/>
              <a:t>По тканинної спеціалізації фітопатогенні віруси ділять на</a:t>
            </a:r>
          </a:p>
        </p:txBody>
      </p:sp>
      <p:pic>
        <p:nvPicPr>
          <p:cNvPr id="29698" name="Picture 2" descr="https://cf.ppt-online.org/files1/slide/v/vWlbCaAzYf1m9HOtsSM2E8oxe6dPXLFBqcjTJDVQK/slide-3.jpg"/>
          <p:cNvPicPr>
            <a:picLocks noChangeAspect="1" noChangeArrowheads="1"/>
          </p:cNvPicPr>
          <p:nvPr/>
        </p:nvPicPr>
        <p:blipFill>
          <a:blip r:embed="rId2" cstate="print"/>
          <a:srcRect l="2307" t="38497" r="7497" b="19249"/>
          <a:stretch>
            <a:fillRect/>
          </a:stretch>
        </p:blipFill>
        <p:spPr bwMode="auto">
          <a:xfrm>
            <a:off x="467544" y="1556792"/>
            <a:ext cx="8382721" cy="2941655"/>
          </a:xfrm>
          <a:prstGeom prst="rect">
            <a:avLst/>
          </a:prstGeom>
          <a:solidFill>
            <a:srgbClr val="FFFFFF">
              <a:shade val="85000"/>
            </a:srgbClr>
          </a:solidFill>
          <a:ln w="38100" cap="sq">
            <a:solidFill>
              <a:srgbClr val="92D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700" name="Picture 4" descr="Болезни растений | Иван Шаферов | Яндекс Дзен"/>
          <p:cNvPicPr>
            <a:picLocks noChangeAspect="1" noChangeArrowheads="1"/>
          </p:cNvPicPr>
          <p:nvPr/>
        </p:nvPicPr>
        <p:blipFill>
          <a:blip r:embed="rId3" cstate="print"/>
          <a:srcRect/>
          <a:stretch>
            <a:fillRect/>
          </a:stretch>
        </p:blipFill>
        <p:spPr bwMode="auto">
          <a:xfrm>
            <a:off x="683568" y="4649695"/>
            <a:ext cx="3384376" cy="2208305"/>
          </a:xfrm>
          <a:prstGeom prst="rect">
            <a:avLst/>
          </a:prstGeom>
          <a:noFill/>
        </p:spPr>
      </p:pic>
      <p:pic>
        <p:nvPicPr>
          <p:cNvPr id="29702" name="Picture 6" descr="Вирусные болезни сахарной свеклы | agroklass.com"/>
          <p:cNvPicPr>
            <a:picLocks noChangeAspect="1" noChangeArrowheads="1"/>
          </p:cNvPicPr>
          <p:nvPr/>
        </p:nvPicPr>
        <p:blipFill>
          <a:blip r:embed="rId4" cstate="print"/>
          <a:srcRect l="756" t="2747" b="21425"/>
          <a:stretch>
            <a:fillRect/>
          </a:stretch>
        </p:blipFill>
        <p:spPr bwMode="auto">
          <a:xfrm>
            <a:off x="5652120" y="4586837"/>
            <a:ext cx="2664296" cy="227116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27650" name="Picture 2" descr="Презентация на тему: &quot;ТЕМА ТЕМА: Вирусы – неклеточные формы жизни. Д. И.  Ивановский В 1892 году открыл вирус табачной мозаики.&quot;. Скачать бесплатно и  без регистрации."/>
          <p:cNvPicPr>
            <a:picLocks noChangeAspect="1" noChangeArrowheads="1"/>
          </p:cNvPicPr>
          <p:nvPr/>
        </p:nvPicPr>
        <p:blipFill>
          <a:blip r:embed="rId2" cstate="print"/>
          <a:srcRect/>
          <a:stretch>
            <a:fillRect/>
          </a:stretch>
        </p:blipFill>
        <p:spPr bwMode="auto">
          <a:xfrm>
            <a:off x="0" y="0"/>
            <a:ext cx="9144000" cy="6858000"/>
          </a:xfrm>
          <a:prstGeom prst="rect">
            <a:avLst/>
          </a:prstGeom>
          <a:solidFill>
            <a:srgbClr val="FFFFFF">
              <a:shade val="85000"/>
            </a:srgbClr>
          </a:solidFill>
          <a:ln w="88900" cap="sq">
            <a:solidFill>
              <a:srgbClr val="92D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188640"/>
            <a:ext cx="6552728" cy="792088"/>
          </a:xfrm>
          <a:ln w="28575"/>
        </p:spPr>
        <p:style>
          <a:lnRef idx="2">
            <a:schemeClr val="accent2"/>
          </a:lnRef>
          <a:fillRef idx="1">
            <a:schemeClr val="lt1"/>
          </a:fillRef>
          <a:effectRef idx="0">
            <a:schemeClr val="accent2"/>
          </a:effectRef>
          <a:fontRef idx="minor">
            <a:schemeClr val="dk1"/>
          </a:fontRef>
        </p:style>
        <p:txBody>
          <a:bodyPr/>
          <a:lstStyle/>
          <a:p>
            <a:r>
              <a:rPr lang="uk-UA" b="1" dirty="0"/>
              <a:t>Вірусні мозаїки</a:t>
            </a:r>
            <a:endParaRPr lang="uk-UA" dirty="0"/>
          </a:p>
        </p:txBody>
      </p:sp>
      <p:sp>
        <p:nvSpPr>
          <p:cNvPr id="3" name="Содержимое 2"/>
          <p:cNvSpPr>
            <a:spLocks noGrp="1"/>
          </p:cNvSpPr>
          <p:nvPr>
            <p:ph idx="1"/>
          </p:nvPr>
        </p:nvSpPr>
        <p:spPr>
          <a:xfrm>
            <a:off x="0" y="1124745"/>
            <a:ext cx="9144000" cy="2376263"/>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lvl="0"/>
            <a:r>
              <a:rPr lang="uk-UA" sz="2800" dirty="0"/>
              <a:t>При мозаїчної хвороби рослин з'являється мозаїчне(плямисте) забарвлення уражених листя і плодів, рослини відстають у рості, відзначаються світло-зелені і жовті маленькі цяточки або великі смуги</a:t>
            </a:r>
          </a:p>
          <a:p>
            <a:pPr lvl="0"/>
            <a:r>
              <a:rPr lang="uk-UA" sz="2800" dirty="0">
                <a:solidFill>
                  <a:srgbClr val="222222"/>
                </a:solidFill>
                <a:latin typeface="inherit"/>
                <a:cs typeface="Arial" pitchFamily="34" charset="0"/>
              </a:rPr>
              <a:t>Віруси мозаїки переважно вражають тканини паренхіми, зменшуючи або зводячи до нуля кількість хлоропластів.</a:t>
            </a:r>
            <a:r>
              <a:rPr lang="uk-UA" sz="2800" dirty="0">
                <a:solidFill>
                  <a:schemeClr val="tx1"/>
                </a:solidFill>
                <a:latin typeface="Arial" pitchFamily="34" charset="0"/>
                <a:cs typeface="Arial" pitchFamily="34" charset="0"/>
              </a:rPr>
              <a:t> </a:t>
            </a:r>
          </a:p>
          <a:p>
            <a:endParaRPr lang="uk-UA" sz="2800" dirty="0"/>
          </a:p>
        </p:txBody>
      </p:sp>
      <p:pic>
        <p:nvPicPr>
          <p:cNvPr id="25603" name="Picture 3" descr="Табачная мозаика на огурцах"/>
          <p:cNvPicPr>
            <a:picLocks noChangeAspect="1" noChangeArrowheads="1"/>
          </p:cNvPicPr>
          <p:nvPr/>
        </p:nvPicPr>
        <p:blipFill>
          <a:blip r:embed="rId2" cstate="print"/>
          <a:srcRect l="8399" t="1260" r="5039" b="12598"/>
          <a:stretch>
            <a:fillRect/>
          </a:stretch>
        </p:blipFill>
        <p:spPr bwMode="auto">
          <a:xfrm>
            <a:off x="0" y="4149080"/>
            <a:ext cx="4083119" cy="2708920"/>
          </a:xfrm>
          <a:prstGeom prst="rect">
            <a:avLst/>
          </a:prstGeom>
          <a:noFill/>
        </p:spPr>
      </p:pic>
      <p:sp>
        <p:nvSpPr>
          <p:cNvPr id="25604" name="Rectangle 4"/>
          <p:cNvSpPr>
            <a:spLocks noChangeArrowheads="1"/>
          </p:cNvSpPr>
          <p:nvPr/>
        </p:nvSpPr>
        <p:spPr bwMode="auto">
          <a:xfrm>
            <a:off x="179512" y="3645024"/>
            <a:ext cx="3816424" cy="28791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0" tIns="-17457" rIns="0" bIns="-1745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2100" b="0" i="0" u="none" strike="noStrike" cap="none" normalizeH="0" baseline="0" dirty="0">
                <a:ln>
                  <a:noFill/>
                </a:ln>
                <a:solidFill>
                  <a:srgbClr val="222222"/>
                </a:solidFill>
                <a:effectLst/>
                <a:latin typeface="inherit"/>
                <a:cs typeface="Arial" pitchFamily="34" charset="0"/>
              </a:rPr>
              <a:t>Тютюнова мозаїка на огірках</a:t>
            </a:r>
            <a:r>
              <a:rPr kumimoji="0" lang="uk-UA" sz="800" b="0" i="0" u="none" strike="noStrike" cap="none" normalizeH="0" baseline="0" dirty="0">
                <a:ln>
                  <a:noFill/>
                </a:ln>
                <a:solidFill>
                  <a:schemeClr val="tx1"/>
                </a:solidFill>
                <a:effectLst/>
                <a:latin typeface="Arial" pitchFamily="34" charset="0"/>
                <a:cs typeface="Arial" pitchFamily="34" charset="0"/>
              </a:rPr>
              <a:t> </a:t>
            </a:r>
            <a:endParaRPr kumimoji="0" lang="uk-UA" sz="1800" b="0" i="0" u="none" strike="noStrike" cap="none" normalizeH="0" baseline="0" dirty="0">
              <a:ln>
                <a:noFill/>
              </a:ln>
              <a:solidFill>
                <a:schemeClr val="tx1"/>
              </a:solidFill>
              <a:effectLst/>
              <a:latin typeface="Arial" pitchFamily="34" charset="0"/>
              <a:cs typeface="Arial" pitchFamily="34" charset="0"/>
            </a:endParaRPr>
          </a:p>
        </p:txBody>
      </p:sp>
      <p:pic>
        <p:nvPicPr>
          <p:cNvPr id="25606" name="Picture 6" descr="Что такое вирус, их виды, строение и эволюция - Мед справочник"/>
          <p:cNvPicPr>
            <a:picLocks noChangeAspect="1" noChangeArrowheads="1"/>
          </p:cNvPicPr>
          <p:nvPr/>
        </p:nvPicPr>
        <p:blipFill>
          <a:blip r:embed="rId3" cstate="print"/>
          <a:srcRect/>
          <a:stretch>
            <a:fillRect/>
          </a:stretch>
        </p:blipFill>
        <p:spPr bwMode="auto">
          <a:xfrm>
            <a:off x="4211959" y="4221088"/>
            <a:ext cx="4869905" cy="2636912"/>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229600" cy="1143000"/>
          </a:xfrm>
          <a:ln w="38100"/>
        </p:spPr>
        <p:style>
          <a:lnRef idx="2">
            <a:schemeClr val="accent2"/>
          </a:lnRef>
          <a:fillRef idx="1">
            <a:schemeClr val="lt1"/>
          </a:fillRef>
          <a:effectRef idx="0">
            <a:schemeClr val="accent2"/>
          </a:effectRef>
          <a:fontRef idx="minor">
            <a:schemeClr val="dk1"/>
          </a:fontRef>
        </p:style>
        <p:txBody>
          <a:bodyPr/>
          <a:lstStyle/>
          <a:p>
            <a:r>
              <a:rPr lang="uk-UA" dirty="0"/>
              <a:t>Вірус тютюнової мозаїки</a:t>
            </a:r>
          </a:p>
        </p:txBody>
      </p:sp>
      <p:pic>
        <p:nvPicPr>
          <p:cNvPr id="28674" name="Picture 2" descr="Вирус табачной мозаики royalty-free 3d model - Preview no. 1"/>
          <p:cNvPicPr>
            <a:picLocks noChangeAspect="1" noChangeArrowheads="1"/>
          </p:cNvPicPr>
          <p:nvPr/>
        </p:nvPicPr>
        <p:blipFill>
          <a:blip r:embed="rId2" cstate="print"/>
          <a:srcRect l="28976" t="3921" r="31811" b="5042"/>
          <a:stretch>
            <a:fillRect/>
          </a:stretch>
        </p:blipFill>
        <p:spPr bwMode="auto">
          <a:xfrm>
            <a:off x="6113482" y="2132856"/>
            <a:ext cx="3030518" cy="4315597"/>
          </a:xfrm>
          <a:prstGeom prst="rect">
            <a:avLst/>
          </a:prstGeom>
          <a:noFill/>
        </p:spPr>
      </p:pic>
      <p:pic>
        <p:nvPicPr>
          <p:cNvPr id="28676" name="Picture 4" descr="http://player.myshared.ru/5/359042/slides/slide_11.jpg"/>
          <p:cNvPicPr>
            <a:picLocks noChangeAspect="1" noChangeArrowheads="1"/>
          </p:cNvPicPr>
          <p:nvPr/>
        </p:nvPicPr>
        <p:blipFill>
          <a:blip r:embed="rId3" cstate="print"/>
          <a:srcRect l="354" t="472" b="16535"/>
          <a:stretch>
            <a:fillRect/>
          </a:stretch>
        </p:blipFill>
        <p:spPr bwMode="auto">
          <a:xfrm>
            <a:off x="0" y="2132856"/>
            <a:ext cx="6324967" cy="4310984"/>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88640"/>
            <a:ext cx="7272808" cy="792088"/>
          </a:xfrm>
          <a:ln w="38100"/>
        </p:spPr>
        <p:style>
          <a:lnRef idx="2">
            <a:schemeClr val="accent2"/>
          </a:lnRef>
          <a:fillRef idx="1">
            <a:schemeClr val="lt1"/>
          </a:fillRef>
          <a:effectRef idx="0">
            <a:schemeClr val="accent2"/>
          </a:effectRef>
          <a:fontRef idx="minor">
            <a:schemeClr val="dk1"/>
          </a:fontRef>
        </p:style>
        <p:txBody>
          <a:bodyPr>
            <a:normAutofit/>
          </a:bodyPr>
          <a:lstStyle/>
          <a:p>
            <a:r>
              <a:rPr lang="uk-UA" dirty="0"/>
              <a:t>Жовтяниця</a:t>
            </a:r>
          </a:p>
        </p:txBody>
      </p:sp>
      <p:sp>
        <p:nvSpPr>
          <p:cNvPr id="3" name="Содержимое 2"/>
          <p:cNvSpPr>
            <a:spLocks noGrp="1"/>
          </p:cNvSpPr>
          <p:nvPr>
            <p:ph idx="1"/>
          </p:nvPr>
        </p:nvSpPr>
        <p:spPr>
          <a:xfrm>
            <a:off x="0" y="1124744"/>
            <a:ext cx="9144000" cy="1152128"/>
          </a:xfrm>
        </p:spPr>
        <p:style>
          <a:lnRef idx="1">
            <a:schemeClr val="accent3"/>
          </a:lnRef>
          <a:fillRef idx="2">
            <a:schemeClr val="accent3"/>
          </a:fillRef>
          <a:effectRef idx="1">
            <a:schemeClr val="accent3"/>
          </a:effectRef>
          <a:fontRef idx="minor">
            <a:schemeClr val="dk1"/>
          </a:fontRef>
        </p:style>
        <p:txBody>
          <a:bodyPr>
            <a:normAutofit/>
          </a:bodyPr>
          <a:lstStyle/>
          <a:p>
            <a:r>
              <a:rPr lang="uk-UA" sz="2800" dirty="0"/>
              <a:t>Жовтяниця викликає карликовість рослин, зміненими численними бічними пагонами, квітками</a:t>
            </a:r>
          </a:p>
        </p:txBody>
      </p:sp>
      <p:pic>
        <p:nvPicPr>
          <p:cNvPr id="30722" name="Picture 2" descr="Вирусные болезни растений. Фитопатогенные вирусы и микоплазмы. (Лекция 6) -  презентация онлайн"/>
          <p:cNvPicPr>
            <a:picLocks noChangeAspect="1" noChangeArrowheads="1"/>
          </p:cNvPicPr>
          <p:nvPr/>
        </p:nvPicPr>
        <p:blipFill>
          <a:blip r:embed="rId2" cstate="print"/>
          <a:srcRect l="6344" t="23098" r="57671" b="20789"/>
          <a:stretch>
            <a:fillRect/>
          </a:stretch>
        </p:blipFill>
        <p:spPr bwMode="auto">
          <a:xfrm>
            <a:off x="1907704" y="2348879"/>
            <a:ext cx="4392488" cy="4373797"/>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88640"/>
            <a:ext cx="9144000" cy="850106"/>
          </a:xfrm>
          <a:ln w="28575"/>
        </p:spPr>
        <p:style>
          <a:lnRef idx="2">
            <a:schemeClr val="accent2"/>
          </a:lnRef>
          <a:fillRef idx="1">
            <a:schemeClr val="lt1"/>
          </a:fillRef>
          <a:effectRef idx="0">
            <a:schemeClr val="accent2"/>
          </a:effectRef>
          <a:fontRef idx="minor">
            <a:schemeClr val="dk1"/>
          </a:fontRef>
        </p:style>
        <p:txBody>
          <a:bodyPr>
            <a:normAutofit fontScale="90000"/>
          </a:bodyPr>
          <a:lstStyle/>
          <a:p>
            <a:r>
              <a:rPr lang="uk-UA" dirty="0"/>
              <a:t>Заходи боротьби з хворобами рослин: </a:t>
            </a:r>
          </a:p>
        </p:txBody>
      </p:sp>
      <p:sp>
        <p:nvSpPr>
          <p:cNvPr id="3" name="Содержимое 2"/>
          <p:cNvSpPr>
            <a:spLocks noGrp="1"/>
          </p:cNvSpPr>
          <p:nvPr>
            <p:ph idx="1"/>
          </p:nvPr>
        </p:nvSpPr>
        <p:spPr>
          <a:xfrm>
            <a:off x="0" y="1196752"/>
            <a:ext cx="9144000" cy="5400600"/>
          </a:xfrm>
        </p:spPr>
        <p:style>
          <a:lnRef idx="1">
            <a:schemeClr val="accent3"/>
          </a:lnRef>
          <a:fillRef idx="2">
            <a:schemeClr val="accent3"/>
          </a:fillRef>
          <a:effectRef idx="1">
            <a:schemeClr val="accent3"/>
          </a:effectRef>
          <a:fontRef idx="minor">
            <a:schemeClr val="dk1"/>
          </a:fontRef>
        </p:style>
        <p:txBody>
          <a:bodyPr>
            <a:normAutofit fontScale="77500" lnSpcReduction="20000"/>
          </a:bodyPr>
          <a:lstStyle/>
          <a:p>
            <a:br>
              <a:rPr lang="uk-UA" dirty="0"/>
            </a:br>
            <a:r>
              <a:rPr lang="uk-UA" dirty="0"/>
              <a:t>- агротехнічні заходи (підвищення якості насіння, їх очищення, оптимальні терміни посіву, боротьба з бур'янами та ін.);</a:t>
            </a:r>
          </a:p>
          <a:p>
            <a:r>
              <a:rPr lang="uk-UA" dirty="0"/>
              <a:t> - хімічні заходи (протруювання насіння, знезараження </a:t>
            </a:r>
            <a:r>
              <a:rPr lang="uk-UA" dirty="0" err="1"/>
              <a:t>грунту</a:t>
            </a:r>
            <a:r>
              <a:rPr lang="uk-UA" dirty="0"/>
              <a:t>); </a:t>
            </a:r>
          </a:p>
          <a:p>
            <a:r>
              <a:rPr lang="uk-UA" dirty="0"/>
              <a:t>- боротьба з комахами-переносниками; </a:t>
            </a:r>
          </a:p>
          <a:p>
            <a:r>
              <a:rPr lang="uk-UA" dirty="0"/>
              <a:t>- селекція стійких сортів рослин;</a:t>
            </a:r>
          </a:p>
          <a:p>
            <a:r>
              <a:rPr lang="uk-UA" dirty="0"/>
              <a:t> - отримання посівного і посадкового матеріалу, вільного від </a:t>
            </a:r>
            <a:r>
              <a:rPr lang="uk-UA" dirty="0" err="1"/>
              <a:t>патогенів</a:t>
            </a:r>
            <a:r>
              <a:rPr lang="uk-UA" dirty="0"/>
              <a:t> (наприклад, вірусів); </a:t>
            </a:r>
          </a:p>
          <a:p>
            <a:r>
              <a:rPr lang="uk-UA" dirty="0"/>
              <a:t>- підвищення стійкості рослин до захворювань шляхом пророщування насіння в екстрактах фітопатогенних грибів; </a:t>
            </a:r>
          </a:p>
          <a:p>
            <a:r>
              <a:rPr lang="uk-UA" dirty="0"/>
              <a:t>- внесення в </a:t>
            </a:r>
            <a:r>
              <a:rPr lang="uk-UA" dirty="0" err="1"/>
              <a:t>грунт</a:t>
            </a:r>
            <a:r>
              <a:rPr lang="uk-UA" dirty="0"/>
              <a:t> </a:t>
            </a:r>
            <a:r>
              <a:rPr lang="uk-UA" dirty="0" err="1"/>
              <a:t>мікробів-</a:t>
            </a:r>
            <a:r>
              <a:rPr lang="uk-UA" dirty="0"/>
              <a:t> антагоністів фітопатогенних; </a:t>
            </a:r>
          </a:p>
          <a:p>
            <a:r>
              <a:rPr lang="uk-UA" dirty="0"/>
              <a:t>- створення імунітету у рослин; </a:t>
            </a:r>
          </a:p>
          <a:p>
            <a:r>
              <a:rPr lang="uk-UA" dirty="0"/>
              <a:t>- введення карантину;</a:t>
            </a:r>
          </a:p>
          <a:p>
            <a:r>
              <a:rPr lang="uk-UA" dirty="0"/>
              <a:t> - механічне видалення хворих рослин;</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0"/>
            <a:ext cx="8820472" cy="1143000"/>
          </a:xfrm>
          <a:ln w="28575"/>
        </p:spPr>
        <p:style>
          <a:lnRef idx="2">
            <a:schemeClr val="accent2"/>
          </a:lnRef>
          <a:fillRef idx="1">
            <a:schemeClr val="lt1"/>
          </a:fillRef>
          <a:effectRef idx="0">
            <a:schemeClr val="accent2"/>
          </a:effectRef>
          <a:fontRef idx="minor">
            <a:schemeClr val="dk1"/>
          </a:fontRef>
        </p:style>
        <p:txBody>
          <a:bodyPr>
            <a:noAutofit/>
          </a:bodyPr>
          <a:lstStyle/>
          <a:p>
            <a:r>
              <a:rPr lang="uk-UA" sz="3600" dirty="0"/>
              <a:t>Переносники вірусних захворювань рослин </a:t>
            </a:r>
          </a:p>
        </p:txBody>
      </p:sp>
      <p:pic>
        <p:nvPicPr>
          <p:cNvPr id="32770" name="Picture 2" descr="Цикадки настоящие"/>
          <p:cNvPicPr>
            <a:picLocks noChangeAspect="1" noChangeArrowheads="1"/>
          </p:cNvPicPr>
          <p:nvPr/>
        </p:nvPicPr>
        <p:blipFill>
          <a:blip r:embed="rId2" cstate="print"/>
          <a:srcRect/>
          <a:stretch>
            <a:fillRect/>
          </a:stretch>
        </p:blipFill>
        <p:spPr bwMode="auto">
          <a:xfrm>
            <a:off x="179512" y="4028256"/>
            <a:ext cx="4248472" cy="2829744"/>
          </a:xfrm>
          <a:prstGeom prst="rect">
            <a:avLst/>
          </a:prstGeom>
          <a:noFill/>
        </p:spPr>
      </p:pic>
      <p:pic>
        <p:nvPicPr>
          <p:cNvPr id="32772" name="Picture 4" descr="Цикадки — всё, что нужно знать о вредителе | Читайте на LePlants.ru"/>
          <p:cNvPicPr>
            <a:picLocks noChangeAspect="1" noChangeArrowheads="1"/>
          </p:cNvPicPr>
          <p:nvPr/>
        </p:nvPicPr>
        <p:blipFill>
          <a:blip r:embed="rId3" cstate="print"/>
          <a:srcRect/>
          <a:stretch>
            <a:fillRect/>
          </a:stretch>
        </p:blipFill>
        <p:spPr bwMode="auto">
          <a:xfrm>
            <a:off x="611560" y="2060848"/>
            <a:ext cx="3528392" cy="1905332"/>
          </a:xfrm>
          <a:prstGeom prst="rect">
            <a:avLst/>
          </a:prstGeom>
          <a:noFill/>
        </p:spPr>
      </p:pic>
      <p:pic>
        <p:nvPicPr>
          <p:cNvPr id="32774" name="Picture 6" descr="Презентация на тему: &quot;Вредные для человека насекомые. Тараканообразные  Чёрный таракан Рыжий таракан, или прусак Могут переносить яйца глист и  болезнетворные микроорганизмы.&quot;. Скачать бесплатно и без регистрации."/>
          <p:cNvPicPr>
            <a:picLocks noChangeAspect="1" noChangeArrowheads="1"/>
          </p:cNvPicPr>
          <p:nvPr/>
        </p:nvPicPr>
        <p:blipFill>
          <a:blip r:embed="rId4" cstate="print"/>
          <a:srcRect l="7296" t="21430" r="48156" b="31171"/>
          <a:stretch>
            <a:fillRect/>
          </a:stretch>
        </p:blipFill>
        <p:spPr bwMode="auto">
          <a:xfrm>
            <a:off x="5436096" y="2197267"/>
            <a:ext cx="2520280" cy="1768815"/>
          </a:xfrm>
          <a:prstGeom prst="rect">
            <a:avLst/>
          </a:prstGeom>
          <a:noFill/>
        </p:spPr>
      </p:pic>
      <p:pic>
        <p:nvPicPr>
          <p:cNvPr id="32776" name="Picture 8" descr="Насекомые - переносчики болезней"/>
          <p:cNvPicPr>
            <a:picLocks noChangeAspect="1" noChangeArrowheads="1"/>
          </p:cNvPicPr>
          <p:nvPr/>
        </p:nvPicPr>
        <p:blipFill>
          <a:blip r:embed="rId5" cstate="print"/>
          <a:srcRect/>
          <a:stretch>
            <a:fillRect/>
          </a:stretch>
        </p:blipFill>
        <p:spPr bwMode="auto">
          <a:xfrm>
            <a:off x="4788024" y="4077072"/>
            <a:ext cx="4022132" cy="2780928"/>
          </a:xfrm>
          <a:prstGeom prst="rect">
            <a:avLst/>
          </a:prstGeom>
          <a:noFill/>
        </p:spPr>
      </p:pic>
      <p:sp>
        <p:nvSpPr>
          <p:cNvPr id="8" name="Прямоугольник 7"/>
          <p:cNvSpPr/>
          <p:nvPr/>
        </p:nvSpPr>
        <p:spPr>
          <a:xfrm>
            <a:off x="2915816" y="1268760"/>
            <a:ext cx="3466655" cy="646331"/>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r>
              <a:rPr lang="uk-UA" sz="3600" dirty="0">
                <a:solidFill>
                  <a:prstClr val="black"/>
                </a:solidFill>
              </a:rPr>
              <a:t>Цикади, тля та </a:t>
            </a:r>
            <a:r>
              <a:rPr lang="uk-UA" sz="3600" dirty="0" err="1">
                <a:solidFill>
                  <a:prstClr val="black"/>
                </a:solidFill>
              </a:rPr>
              <a:t>ін</a:t>
            </a:r>
            <a:endParaRPr lang="uk-U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ln w="28575"/>
        </p:spPr>
        <p:style>
          <a:lnRef idx="2">
            <a:schemeClr val="accent2"/>
          </a:lnRef>
          <a:fillRef idx="1">
            <a:schemeClr val="lt1"/>
          </a:fillRef>
          <a:effectRef idx="0">
            <a:schemeClr val="accent2"/>
          </a:effectRef>
          <a:fontRef idx="minor">
            <a:schemeClr val="dk1"/>
          </a:fontRef>
        </p:style>
        <p:txBody>
          <a:bodyPr>
            <a:normAutofit fontScale="90000"/>
          </a:bodyPr>
          <a:lstStyle/>
          <a:p>
            <a:r>
              <a:rPr lang="uk-UA" dirty="0"/>
              <a:t>Мікробні псування рослинної лікарської сировини</a:t>
            </a:r>
          </a:p>
        </p:txBody>
      </p:sp>
      <p:sp>
        <p:nvSpPr>
          <p:cNvPr id="3" name="Содержимое 2"/>
          <p:cNvSpPr>
            <a:spLocks noGrp="1"/>
          </p:cNvSpPr>
          <p:nvPr>
            <p:ph idx="1"/>
          </p:nvPr>
        </p:nvSpPr>
        <p:spPr>
          <a:xfrm>
            <a:off x="179512" y="1600200"/>
            <a:ext cx="8712968" cy="4853136"/>
          </a:xfrm>
        </p:spPr>
        <p:style>
          <a:lnRef idx="1">
            <a:schemeClr val="accent3"/>
          </a:lnRef>
          <a:fillRef idx="2">
            <a:schemeClr val="accent3"/>
          </a:fillRef>
          <a:effectRef idx="1">
            <a:schemeClr val="accent3"/>
          </a:effectRef>
          <a:fontRef idx="minor">
            <a:schemeClr val="dk1"/>
          </a:fontRef>
        </p:style>
        <p:txBody>
          <a:bodyPr>
            <a:normAutofit fontScale="85000" lnSpcReduction="10000"/>
          </a:bodyPr>
          <a:lstStyle/>
          <a:p>
            <a:r>
              <a:rPr lang="uk-UA" dirty="0"/>
              <a:t>Мікрофлора рослинної сировини в основному представлена ​​</a:t>
            </a:r>
            <a:r>
              <a:rPr lang="uk-UA" dirty="0" err="1"/>
              <a:t>спороутворюючими</a:t>
            </a:r>
            <a:r>
              <a:rPr lang="uk-UA" dirty="0"/>
              <a:t> і </a:t>
            </a:r>
            <a:r>
              <a:rPr lang="uk-UA" dirty="0" err="1"/>
              <a:t>безпоровими</a:t>
            </a:r>
            <a:r>
              <a:rPr lang="uk-UA" dirty="0"/>
              <a:t> бактеріями, пліснявими і дріжджовими грибами, актиноміцетами, коками, пігментними мікробами. </a:t>
            </a:r>
          </a:p>
          <a:p>
            <a:r>
              <a:rPr lang="uk-UA" dirty="0"/>
              <a:t>В аптечних умовах рослинна сировина зберігається, як правило, в подрібненому вигляді. кореневища, багаті цукристими речовинами. Більш стійкі до псування сухе листя, кора, корені. При порушенні правил зберігання (сире, затхлому приміщенні, наявність комах) мікроби розвиваються, викликаючи зміни в лікарській сировині</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12968" cy="1143000"/>
          </a:xfrm>
          <a:ln w="28575"/>
        </p:spPr>
        <p:style>
          <a:lnRef idx="2">
            <a:schemeClr val="accent2"/>
          </a:lnRef>
          <a:fillRef idx="1">
            <a:schemeClr val="lt1"/>
          </a:fillRef>
          <a:effectRef idx="0">
            <a:schemeClr val="accent2"/>
          </a:effectRef>
          <a:fontRef idx="minor">
            <a:schemeClr val="dk1"/>
          </a:fontRef>
        </p:style>
        <p:txBody>
          <a:bodyPr>
            <a:normAutofit fontScale="90000"/>
          </a:bodyPr>
          <a:lstStyle/>
          <a:p>
            <a:r>
              <a:rPr lang="uk-UA" dirty="0"/>
              <a:t>Джерела забруднення лікарських препаратів: </a:t>
            </a:r>
          </a:p>
        </p:txBody>
      </p:sp>
      <p:sp>
        <p:nvSpPr>
          <p:cNvPr id="3" name="Содержимое 2"/>
          <p:cNvSpPr>
            <a:spLocks noGrp="1"/>
          </p:cNvSpPr>
          <p:nvPr>
            <p:ph idx="1"/>
          </p:nvPr>
        </p:nvSpPr>
        <p:spPr>
          <a:xfrm>
            <a:off x="179512" y="1600200"/>
            <a:ext cx="8712968" cy="4525963"/>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r>
              <a:rPr lang="uk-UA" dirty="0"/>
              <a:t>- сировина природного походження; </a:t>
            </a:r>
          </a:p>
          <a:p>
            <a:r>
              <a:rPr lang="uk-UA" dirty="0"/>
              <a:t>- вода дистильована; </a:t>
            </a:r>
          </a:p>
          <a:p>
            <a:r>
              <a:rPr lang="uk-UA" dirty="0"/>
              <a:t>- посуд; </a:t>
            </a:r>
          </a:p>
          <a:p>
            <a:r>
              <a:rPr lang="uk-UA" dirty="0"/>
              <a:t>- пробки (особливо коркові); </a:t>
            </a:r>
          </a:p>
          <a:p>
            <a:r>
              <a:rPr lang="uk-UA" dirty="0"/>
              <a:t>- аптечне і заводське обладнання; </a:t>
            </a:r>
          </a:p>
          <a:p>
            <a:r>
              <a:rPr lang="uk-UA" dirty="0"/>
              <a:t>- руки, одяг персоналу та </a:t>
            </a:r>
            <a:r>
              <a:rPr lang="uk-UA" dirty="0" err="1"/>
              <a:t>ін</a:t>
            </a:r>
            <a:r>
              <a:rPr lang="uk-UA" dirty="0"/>
              <a:t> .; </a:t>
            </a:r>
          </a:p>
          <a:p>
            <a:r>
              <a:rPr lang="uk-UA" dirty="0"/>
              <a:t>- бактеріоносії патогенних мікробів серед працівників аптек і фармацевтичних підприємств. </a:t>
            </a:r>
          </a:p>
          <a:p>
            <a:r>
              <a:rPr lang="uk-UA" dirty="0"/>
              <a:t>- повітря</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908720"/>
          </a:xfrm>
          <a:ln w="28575"/>
        </p:spPr>
        <p:style>
          <a:lnRef idx="2">
            <a:schemeClr val="accent2"/>
          </a:lnRef>
          <a:fillRef idx="1">
            <a:schemeClr val="lt1"/>
          </a:fillRef>
          <a:effectRef idx="0">
            <a:schemeClr val="accent2"/>
          </a:effectRef>
          <a:fontRef idx="minor">
            <a:schemeClr val="dk1"/>
          </a:fontRef>
        </p:style>
        <p:txBody>
          <a:bodyPr>
            <a:normAutofit fontScale="90000"/>
          </a:bodyPr>
          <a:lstStyle/>
          <a:p>
            <a:r>
              <a:rPr lang="uk-UA" sz="3200" dirty="0"/>
              <a:t>На практиці застосовують </a:t>
            </a:r>
            <a:r>
              <a:rPr lang="uk-UA" sz="3200" b="1" dirty="0"/>
              <a:t>чотири способи </a:t>
            </a:r>
            <a:r>
              <a:rPr lang="uk-UA" sz="3200" dirty="0" err="1"/>
              <a:t>деконтамінації</a:t>
            </a:r>
            <a:r>
              <a:rPr lang="uk-UA" sz="3200" dirty="0"/>
              <a:t> сировини і готових ЛЗ.</a:t>
            </a:r>
          </a:p>
        </p:txBody>
      </p:sp>
      <p:sp>
        <p:nvSpPr>
          <p:cNvPr id="3" name="Содержимое 2"/>
          <p:cNvSpPr>
            <a:spLocks noGrp="1"/>
          </p:cNvSpPr>
          <p:nvPr>
            <p:ph idx="1"/>
          </p:nvPr>
        </p:nvSpPr>
        <p:spPr>
          <a:xfrm>
            <a:off x="0" y="1772817"/>
            <a:ext cx="9144000" cy="2016224"/>
          </a:xfrm>
        </p:spPr>
        <p:style>
          <a:lnRef idx="1">
            <a:schemeClr val="accent3"/>
          </a:lnRef>
          <a:fillRef idx="2">
            <a:schemeClr val="accent3"/>
          </a:fillRef>
          <a:effectRef idx="1">
            <a:schemeClr val="accent3"/>
          </a:effectRef>
          <a:fontRef idx="minor">
            <a:schemeClr val="dk1"/>
          </a:fontRef>
        </p:style>
        <p:txBody>
          <a:bodyPr>
            <a:normAutofit lnSpcReduction="10000"/>
          </a:bodyPr>
          <a:lstStyle/>
          <a:p>
            <a:r>
              <a:rPr lang="uk-UA" sz="2800" dirty="0"/>
              <a:t>. Широко поширений метод промислової </a:t>
            </a:r>
            <a:r>
              <a:rPr lang="uk-UA" sz="2800" dirty="0" err="1"/>
              <a:t>деконтамінації</a:t>
            </a:r>
            <a:r>
              <a:rPr lang="uk-UA" sz="2800" dirty="0"/>
              <a:t>. Не придатний для обробки термолабільних лікарських форм, для яких застосовують прогрівання до 60-70 ° С гарячим повітрям, інфрачервоне і високочастотне випромінювання.</a:t>
            </a:r>
          </a:p>
        </p:txBody>
      </p:sp>
      <p:sp>
        <p:nvSpPr>
          <p:cNvPr id="4" name="Прямоугольник 3"/>
          <p:cNvSpPr/>
          <p:nvPr/>
        </p:nvSpPr>
        <p:spPr>
          <a:xfrm>
            <a:off x="2771800" y="1052736"/>
            <a:ext cx="3672408" cy="584775"/>
          </a:xfrm>
          <a:prstGeom prst="rect">
            <a:avLst/>
          </a:prstGeom>
          <a:ln w="38100"/>
        </p:spPr>
        <p:style>
          <a:lnRef idx="2">
            <a:schemeClr val="accent2"/>
          </a:lnRef>
          <a:fillRef idx="1">
            <a:schemeClr val="lt1"/>
          </a:fillRef>
          <a:effectRef idx="0">
            <a:schemeClr val="accent2"/>
          </a:effectRef>
          <a:fontRef idx="minor">
            <a:schemeClr val="dk1"/>
          </a:fontRef>
        </p:style>
        <p:txBody>
          <a:bodyPr wrap="square">
            <a:spAutoFit/>
          </a:bodyPr>
          <a:lstStyle/>
          <a:p>
            <a:r>
              <a:rPr lang="uk-UA" sz="3200" dirty="0">
                <a:solidFill>
                  <a:prstClr val="black"/>
                </a:solidFill>
              </a:rPr>
              <a:t>Термічний спосіб</a:t>
            </a:r>
            <a:endParaRPr lang="uk-UA" dirty="0"/>
          </a:p>
        </p:txBody>
      </p:sp>
      <p:pic>
        <p:nvPicPr>
          <p:cNvPr id="34818" name="Picture 2" descr="Печи для термической обработки растительного сырья ПТОРС с дожигом  пиролизных газов в Ковернино (Оборудование термическое) - Исток, ООО на  Bizorg.su"/>
          <p:cNvPicPr>
            <a:picLocks noChangeAspect="1" noChangeArrowheads="1"/>
          </p:cNvPicPr>
          <p:nvPr/>
        </p:nvPicPr>
        <p:blipFill>
          <a:blip r:embed="rId2" cstate="print"/>
          <a:srcRect/>
          <a:stretch>
            <a:fillRect/>
          </a:stretch>
        </p:blipFill>
        <p:spPr bwMode="auto">
          <a:xfrm>
            <a:off x="971600" y="4221088"/>
            <a:ext cx="2736304" cy="2376264"/>
          </a:xfrm>
          <a:prstGeom prst="rect">
            <a:avLst/>
          </a:prstGeom>
          <a:noFill/>
        </p:spPr>
      </p:pic>
      <p:pic>
        <p:nvPicPr>
          <p:cNvPr id="34820" name="Picture 4" descr="Инфракрасная сушка"/>
          <p:cNvPicPr>
            <a:picLocks noChangeAspect="1" noChangeArrowheads="1"/>
          </p:cNvPicPr>
          <p:nvPr/>
        </p:nvPicPr>
        <p:blipFill>
          <a:blip r:embed="rId3" cstate="print"/>
          <a:srcRect/>
          <a:stretch>
            <a:fillRect/>
          </a:stretch>
        </p:blipFill>
        <p:spPr bwMode="auto">
          <a:xfrm>
            <a:off x="5436096" y="4005064"/>
            <a:ext cx="3040478" cy="272988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792088"/>
          </a:xfrm>
          <a:ln w="38100"/>
        </p:spPr>
        <p:style>
          <a:lnRef idx="2">
            <a:schemeClr val="accent2"/>
          </a:lnRef>
          <a:fillRef idx="1">
            <a:schemeClr val="lt1"/>
          </a:fillRef>
          <a:effectRef idx="0">
            <a:schemeClr val="accent2"/>
          </a:effectRef>
          <a:fontRef idx="minor">
            <a:schemeClr val="dk1"/>
          </a:fontRef>
        </p:style>
        <p:txBody>
          <a:bodyPr/>
          <a:lstStyle/>
          <a:p>
            <a:r>
              <a:rPr lang="uk-UA" dirty="0"/>
              <a:t>Хімічний спосіб. </a:t>
            </a:r>
          </a:p>
        </p:txBody>
      </p:sp>
      <p:sp>
        <p:nvSpPr>
          <p:cNvPr id="3" name="Содержимое 2"/>
          <p:cNvSpPr>
            <a:spLocks noGrp="1"/>
          </p:cNvSpPr>
          <p:nvPr>
            <p:ph idx="1"/>
          </p:nvPr>
        </p:nvSpPr>
        <p:spPr>
          <a:xfrm>
            <a:off x="179512" y="980728"/>
            <a:ext cx="8712968" cy="4525963"/>
          </a:xfrm>
        </p:spPr>
        <p:style>
          <a:lnRef idx="1">
            <a:schemeClr val="accent3"/>
          </a:lnRef>
          <a:fillRef idx="2">
            <a:schemeClr val="accent3"/>
          </a:fillRef>
          <a:effectRef idx="1">
            <a:schemeClr val="accent3"/>
          </a:effectRef>
          <a:fontRef idx="minor">
            <a:schemeClr val="dk1"/>
          </a:fontRef>
        </p:style>
        <p:txBody>
          <a:bodyPr>
            <a:normAutofit/>
          </a:bodyPr>
          <a:lstStyle/>
          <a:p>
            <a:r>
              <a:rPr lang="uk-UA" dirty="0"/>
              <a:t>Більш придатний для стерилізації посуду, трубопроводів та інших виробів з полімерних матеріалів. </a:t>
            </a:r>
            <a:r>
              <a:rPr lang="uk-UA" dirty="0" err="1"/>
              <a:t>Стерилізуючий</a:t>
            </a:r>
            <a:r>
              <a:rPr lang="uk-UA" dirty="0"/>
              <a:t> агент - окис етилену або суміш окису етилену і бромистого метилу (1:25). Для безпосередньої </a:t>
            </a:r>
            <a:r>
              <a:rPr lang="uk-UA" dirty="0" err="1"/>
              <a:t>деконтамінації</a:t>
            </a:r>
            <a:r>
              <a:rPr lang="uk-UA" dirty="0"/>
              <a:t> ЛЗ цей спосіб застосовують обмежено, так як окис етилену взаємодіє з речовинами, що містять галогенні, гідроксильні та </a:t>
            </a:r>
            <a:r>
              <a:rPr lang="uk-UA" dirty="0" err="1"/>
              <a:t>карбоксильні</a:t>
            </a:r>
            <a:r>
              <a:rPr lang="uk-UA" dirty="0"/>
              <a:t> групи</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229600" cy="864096"/>
          </a:xfrm>
          <a:ln w="38100"/>
        </p:spPr>
        <p:style>
          <a:lnRef idx="2">
            <a:schemeClr val="accent2"/>
          </a:lnRef>
          <a:fillRef idx="1">
            <a:schemeClr val="lt1"/>
          </a:fillRef>
          <a:effectRef idx="0">
            <a:schemeClr val="accent2"/>
          </a:effectRef>
          <a:fontRef idx="minor">
            <a:schemeClr val="dk1"/>
          </a:fontRef>
        </p:style>
        <p:txBody>
          <a:bodyPr/>
          <a:lstStyle/>
          <a:p>
            <a:r>
              <a:rPr lang="uk-UA" dirty="0" err="1"/>
              <a:t>УФ-опромінення</a:t>
            </a:r>
            <a:r>
              <a:rPr lang="uk-UA" dirty="0"/>
              <a:t>. </a:t>
            </a:r>
          </a:p>
        </p:txBody>
      </p:sp>
      <p:sp>
        <p:nvSpPr>
          <p:cNvPr id="3" name="Содержимое 2"/>
          <p:cNvSpPr>
            <a:spLocks noGrp="1"/>
          </p:cNvSpPr>
          <p:nvPr>
            <p:ph idx="1"/>
          </p:nvPr>
        </p:nvSpPr>
        <p:spPr>
          <a:xfrm>
            <a:off x="179512" y="908720"/>
            <a:ext cx="8784976" cy="324036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r>
              <a:rPr lang="uk-UA" sz="2800" dirty="0"/>
              <a:t>Суттєвим обмеженням для більш широкого використання методу визнана його неефективність при обробці світлонепроникних речовин (бактерицидну дію реалізується лише на глибині 1 мм). Найбільш часто його використовують для обробки пакувального матеріалу і технологічної води. Можлива обробка УФ - променями формоутворюючих речовин (крохмалю, тальку, цукру) в дисперсному стані (при перемішуванні)</a:t>
            </a:r>
          </a:p>
        </p:txBody>
      </p:sp>
      <p:pic>
        <p:nvPicPr>
          <p:cNvPr id="38914" name="Picture 2" descr="Мощная бактерицидная лампа для кварцевания помещений до 40 м2 ОБП 1-30  облучатель 30 Вт: продажа, цена в Киеве. ProductCategory.caption от  &quot;Top-Device&quot; - 1146299697"/>
          <p:cNvPicPr>
            <a:picLocks noChangeAspect="1" noChangeArrowheads="1"/>
          </p:cNvPicPr>
          <p:nvPr/>
        </p:nvPicPr>
        <p:blipFill>
          <a:blip r:embed="rId2" cstate="print"/>
          <a:srcRect/>
          <a:stretch>
            <a:fillRect/>
          </a:stretch>
        </p:blipFill>
        <p:spPr bwMode="auto">
          <a:xfrm>
            <a:off x="2613060" y="4221088"/>
            <a:ext cx="4263196" cy="252028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980728"/>
          </a:xfrm>
          <a:ln w="38100"/>
        </p:spPr>
        <p:style>
          <a:lnRef idx="2">
            <a:schemeClr val="accent2"/>
          </a:lnRef>
          <a:fillRef idx="1">
            <a:schemeClr val="lt1"/>
          </a:fillRef>
          <a:effectRef idx="0">
            <a:schemeClr val="accent2"/>
          </a:effectRef>
          <a:fontRef idx="minor">
            <a:schemeClr val="dk1"/>
          </a:fontRef>
        </p:style>
        <p:txBody>
          <a:bodyPr/>
          <a:lstStyle/>
          <a:p>
            <a:r>
              <a:rPr lang="uk-UA" dirty="0"/>
              <a:t>Іонізуюче випромінювання. </a:t>
            </a:r>
          </a:p>
        </p:txBody>
      </p:sp>
      <p:sp>
        <p:nvSpPr>
          <p:cNvPr id="3" name="Содержимое 2"/>
          <p:cNvSpPr>
            <a:spLocks noGrp="1"/>
          </p:cNvSpPr>
          <p:nvPr>
            <p:ph idx="1"/>
          </p:nvPr>
        </p:nvSpPr>
        <p:spPr>
          <a:xfrm>
            <a:off x="179512" y="908721"/>
            <a:ext cx="8964488" cy="3312367"/>
          </a:xfrm>
        </p:spPr>
        <p:style>
          <a:lnRef idx="1">
            <a:schemeClr val="accent3"/>
          </a:lnRef>
          <a:fillRef idx="2">
            <a:schemeClr val="accent3"/>
          </a:fillRef>
          <a:effectRef idx="1">
            <a:schemeClr val="accent3"/>
          </a:effectRef>
          <a:fontRef idx="minor">
            <a:schemeClr val="dk1"/>
          </a:fontRef>
        </p:style>
        <p:txBody>
          <a:bodyPr>
            <a:normAutofit lnSpcReduction="10000"/>
          </a:bodyPr>
          <a:lstStyle/>
          <a:p>
            <a:r>
              <a:rPr lang="uk-UA" sz="2800" dirty="0"/>
              <a:t>Найбільш перспективний спосіб </a:t>
            </a:r>
            <a:r>
              <a:rPr lang="uk-UA" sz="2800" dirty="0" err="1"/>
              <a:t>деконтамінації</a:t>
            </a:r>
            <a:r>
              <a:rPr lang="uk-UA" sz="2800" dirty="0"/>
              <a:t> сировини і готових лікарських форм. Іонізуюче випромінювання має високу проникаючу здатність. При опроміненні не утворюються канцерогенні, мутагенні, токсичні речовини, зберігаються фізико-хімічні та біологічні властивості оброблюваних ліків. Метод використовують для обробки антибіотиків, вітамінів, ферментів, гормонів і алкалоїдів.</a:t>
            </a:r>
          </a:p>
        </p:txBody>
      </p:sp>
      <p:pic>
        <p:nvPicPr>
          <p:cNvPr id="37890" name="Picture 2" descr="Читать книгу Гигиена и экология человека Коллектива авторов : онлайн чтение  - страница 14"/>
          <p:cNvPicPr>
            <a:picLocks noChangeAspect="1" noChangeArrowheads="1"/>
          </p:cNvPicPr>
          <p:nvPr/>
        </p:nvPicPr>
        <p:blipFill>
          <a:blip r:embed="rId2" cstate="print"/>
          <a:srcRect/>
          <a:stretch>
            <a:fillRect/>
          </a:stretch>
        </p:blipFill>
        <p:spPr bwMode="auto">
          <a:xfrm>
            <a:off x="1763688" y="4437112"/>
            <a:ext cx="5688632" cy="2420888"/>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a:ln w="38100"/>
        </p:spPr>
        <p:style>
          <a:lnRef idx="2">
            <a:schemeClr val="accent2"/>
          </a:lnRef>
          <a:fillRef idx="1">
            <a:schemeClr val="lt1"/>
          </a:fillRef>
          <a:effectRef idx="0">
            <a:schemeClr val="accent2"/>
          </a:effectRef>
          <a:fontRef idx="minor">
            <a:schemeClr val="dk1"/>
          </a:fontRef>
        </p:style>
        <p:txBody>
          <a:bodyPr>
            <a:normAutofit fontScale="90000"/>
          </a:bodyPr>
          <a:lstStyle/>
          <a:p>
            <a:r>
              <a:rPr lang="uk-UA" dirty="0"/>
              <a:t>Рекомендації Всесвітньої організації охорони здоров'я</a:t>
            </a:r>
          </a:p>
        </p:txBody>
      </p:sp>
      <p:sp>
        <p:nvSpPr>
          <p:cNvPr id="3" name="Содержимое 2"/>
          <p:cNvSpPr>
            <a:spLocks noGrp="1"/>
          </p:cNvSpPr>
          <p:nvPr>
            <p:ph idx="1"/>
          </p:nvPr>
        </p:nvSpPr>
        <p:spPr>
          <a:xfrm>
            <a:off x="179512" y="1340768"/>
            <a:ext cx="8712968" cy="4525963"/>
          </a:xfrm>
        </p:spPr>
        <p:style>
          <a:lnRef idx="1">
            <a:schemeClr val="accent3"/>
          </a:lnRef>
          <a:fillRef idx="2">
            <a:schemeClr val="accent3"/>
          </a:fillRef>
          <a:effectRef idx="1">
            <a:schemeClr val="accent3"/>
          </a:effectRef>
          <a:fontRef idx="minor">
            <a:schemeClr val="dk1"/>
          </a:fontRef>
        </p:style>
        <p:txBody>
          <a:bodyPr>
            <a:normAutofit fontScale="85000" lnSpcReduction="10000"/>
          </a:bodyPr>
          <a:lstStyle/>
          <a:p>
            <a:r>
              <a:rPr lang="uk-UA" dirty="0"/>
              <a:t>У зв'язку з вищесказаним дуже своєчасними з'явилися (ВООЗ) та Міжнародної федерації фармацевтів (МФФ) про введення фармакопейних норм, що обмежують мікробну забрудненість нестерильних готових лікарських засобів. Відповідно до вимог ВООЗ та фармакопеї в 1 г (</a:t>
            </a:r>
            <a:r>
              <a:rPr lang="uk-UA" dirty="0" err="1"/>
              <a:t>мл</a:t>
            </a:r>
            <a:r>
              <a:rPr lang="uk-UA" dirty="0"/>
              <a:t>) лікарського препарату для прийому всередину має бути не більше 1000 бактерій і 100 цвілевих і дріжджових грибів; для дітей у віці до одного року - не більше 50 бактерій і грибів сумарно; для дітей старше одного року - не більше 500 бактерій і 50 грибів (дріжджових і цвілевих).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964488" cy="1863080"/>
          </a:xfrm>
          <a:ln w="38100"/>
        </p:spPr>
        <p:style>
          <a:lnRef idx="2">
            <a:schemeClr val="accent2"/>
          </a:lnRef>
          <a:fillRef idx="1">
            <a:schemeClr val="lt1"/>
          </a:fillRef>
          <a:effectRef idx="0">
            <a:schemeClr val="accent2"/>
          </a:effectRef>
          <a:fontRef idx="minor">
            <a:schemeClr val="dk1"/>
          </a:fontRef>
        </p:style>
        <p:txBody>
          <a:bodyPr>
            <a:noAutofit/>
          </a:bodyPr>
          <a:lstStyle/>
          <a:p>
            <a:r>
              <a:rPr lang="uk-UA" sz="3200" dirty="0"/>
              <a:t>В лікарських препаратах, які не потребують стерильності, </a:t>
            </a:r>
            <a:r>
              <a:rPr lang="uk-UA" sz="3200" b="1" dirty="0"/>
              <a:t>не повинні бути</a:t>
            </a:r>
            <a:r>
              <a:rPr lang="uk-UA" sz="3200" dirty="0"/>
              <a:t> присутніми бактерії родини </a:t>
            </a:r>
            <a:r>
              <a:rPr lang="uk-UA" sz="3200" dirty="0" err="1"/>
              <a:t>ентеробактерій</a:t>
            </a:r>
            <a:r>
              <a:rPr lang="uk-UA" sz="3200" dirty="0"/>
              <a:t>, </a:t>
            </a:r>
            <a:r>
              <a:rPr lang="uk-UA" sz="3200" dirty="0" err="1"/>
              <a:t>синьогнійна</a:t>
            </a:r>
            <a:r>
              <a:rPr lang="uk-UA" sz="3200" dirty="0"/>
              <a:t> паличка, золотистий стафілокок.</a:t>
            </a:r>
          </a:p>
        </p:txBody>
      </p:sp>
      <p:pic>
        <p:nvPicPr>
          <p:cNvPr id="39938" name="Picture 2" descr="рис. 5. Pseudomonas aeruginosa (синегнойная палочка)"/>
          <p:cNvPicPr>
            <a:picLocks noChangeAspect="1" noChangeArrowheads="1"/>
          </p:cNvPicPr>
          <p:nvPr/>
        </p:nvPicPr>
        <p:blipFill>
          <a:blip r:embed="rId2" cstate="print"/>
          <a:srcRect l="7874" t="11752" r="6398" b="6855"/>
          <a:stretch>
            <a:fillRect/>
          </a:stretch>
        </p:blipFill>
        <p:spPr bwMode="auto">
          <a:xfrm>
            <a:off x="1619672" y="4281496"/>
            <a:ext cx="5616624" cy="2576504"/>
          </a:xfrm>
          <a:prstGeom prst="rect">
            <a:avLst/>
          </a:prstGeom>
          <a:noFill/>
        </p:spPr>
      </p:pic>
      <p:pic>
        <p:nvPicPr>
          <p:cNvPr id="39942" name="Picture 6" descr="Сдать анализ на выявление, дифференциация и количественное определение днк  staphylococcus aureus в г. Новый Уренгой - Поликлиника Сканер"/>
          <p:cNvPicPr>
            <a:picLocks noChangeAspect="1" noChangeArrowheads="1"/>
          </p:cNvPicPr>
          <p:nvPr/>
        </p:nvPicPr>
        <p:blipFill>
          <a:blip r:embed="rId3" cstate="print"/>
          <a:srcRect/>
          <a:stretch>
            <a:fillRect/>
          </a:stretch>
        </p:blipFill>
        <p:spPr bwMode="auto">
          <a:xfrm>
            <a:off x="5292080" y="2132856"/>
            <a:ext cx="3051423" cy="2088232"/>
          </a:xfrm>
          <a:prstGeom prst="rect">
            <a:avLst/>
          </a:prstGeom>
          <a:noFill/>
        </p:spPr>
      </p:pic>
      <p:pic>
        <p:nvPicPr>
          <p:cNvPr id="39944" name="Picture 8" descr="Виявлення ентеробактерій у питній воді — EKSPERTIZA.COM.UA"/>
          <p:cNvPicPr>
            <a:picLocks noChangeAspect="1" noChangeArrowheads="1"/>
          </p:cNvPicPr>
          <p:nvPr/>
        </p:nvPicPr>
        <p:blipFill>
          <a:blip r:embed="rId4" cstate="print"/>
          <a:srcRect/>
          <a:stretch>
            <a:fillRect/>
          </a:stretch>
        </p:blipFill>
        <p:spPr bwMode="auto">
          <a:xfrm>
            <a:off x="539552" y="2132856"/>
            <a:ext cx="3312368" cy="2060848"/>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908720"/>
          </a:xfrm>
          <a:ln w="38100"/>
        </p:spPr>
        <p:style>
          <a:lnRef idx="2">
            <a:schemeClr val="accent2"/>
          </a:lnRef>
          <a:fillRef idx="1">
            <a:schemeClr val="lt1"/>
          </a:fillRef>
          <a:effectRef idx="0">
            <a:schemeClr val="accent2"/>
          </a:effectRef>
          <a:fontRef idx="minor">
            <a:schemeClr val="dk1"/>
          </a:fontRef>
        </p:style>
        <p:txBody>
          <a:bodyPr/>
          <a:lstStyle/>
          <a:p>
            <a:r>
              <a:rPr lang="uk-UA" dirty="0"/>
              <a:t>Державна Фармакопея України</a:t>
            </a:r>
          </a:p>
        </p:txBody>
      </p:sp>
      <p:sp>
        <p:nvSpPr>
          <p:cNvPr id="3" name="Содержимое 2"/>
          <p:cNvSpPr>
            <a:spLocks noGrp="1"/>
          </p:cNvSpPr>
          <p:nvPr>
            <p:ph idx="1"/>
          </p:nvPr>
        </p:nvSpPr>
        <p:spPr>
          <a:xfrm>
            <a:off x="0" y="980728"/>
            <a:ext cx="5652120" cy="5877272"/>
          </a:xfrm>
          <a:ln w="38100"/>
        </p:spPr>
        <p:style>
          <a:lnRef idx="1">
            <a:schemeClr val="accent3"/>
          </a:lnRef>
          <a:fillRef idx="2">
            <a:schemeClr val="accent3"/>
          </a:fillRef>
          <a:effectRef idx="1">
            <a:schemeClr val="accent3"/>
          </a:effectRef>
          <a:fontRef idx="minor">
            <a:schemeClr val="dk1"/>
          </a:fontRef>
        </p:style>
        <p:txBody>
          <a:bodyPr>
            <a:normAutofit lnSpcReduction="10000"/>
          </a:bodyPr>
          <a:lstStyle/>
          <a:p>
            <a:r>
              <a:rPr lang="uk-UA" dirty="0"/>
              <a:t>Для дотримання санітарного режиму виготовлення лікарських препаратів проводять санітарно-мікробіологічний контроль об'єктів навколишнього середовища підприємства та кожної серії продукції. Державна фармакопея України (I видання) передбачає наступні види біологічних досліджень лікарських препаратів:</a:t>
            </a:r>
          </a:p>
        </p:txBody>
      </p:sp>
      <p:pic>
        <p:nvPicPr>
          <p:cNvPr id="41986" name="Picture 2" descr="Новини :Держлікслужба"/>
          <p:cNvPicPr>
            <a:picLocks noChangeAspect="1" noChangeArrowheads="1"/>
          </p:cNvPicPr>
          <p:nvPr/>
        </p:nvPicPr>
        <p:blipFill>
          <a:blip r:embed="rId2" cstate="print"/>
          <a:srcRect/>
          <a:stretch>
            <a:fillRect/>
          </a:stretch>
        </p:blipFill>
        <p:spPr bwMode="auto">
          <a:xfrm>
            <a:off x="5724128" y="1309473"/>
            <a:ext cx="3419872" cy="4987895"/>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1080120"/>
          </a:xfrm>
          <a:ln w="38100"/>
        </p:spPr>
        <p:style>
          <a:lnRef idx="2">
            <a:schemeClr val="accent2"/>
          </a:lnRef>
          <a:fillRef idx="1">
            <a:schemeClr val="lt1"/>
          </a:fillRef>
          <a:effectRef idx="0">
            <a:schemeClr val="accent2"/>
          </a:effectRef>
          <a:fontRef idx="minor">
            <a:schemeClr val="dk1"/>
          </a:fontRef>
        </p:style>
        <p:txBody>
          <a:bodyPr>
            <a:normAutofit fontScale="90000"/>
          </a:bodyPr>
          <a:lstStyle/>
          <a:p>
            <a:r>
              <a:rPr lang="uk-UA" dirty="0"/>
              <a:t>Види біологічних досліджень лікарських препаратів:</a:t>
            </a:r>
          </a:p>
        </p:txBody>
      </p:sp>
      <p:sp>
        <p:nvSpPr>
          <p:cNvPr id="3" name="Содержимое 2"/>
          <p:cNvSpPr>
            <a:spLocks noGrp="1"/>
          </p:cNvSpPr>
          <p:nvPr>
            <p:ph idx="1"/>
          </p:nvPr>
        </p:nvSpPr>
        <p:spPr>
          <a:xfrm>
            <a:off x="323528" y="1412776"/>
            <a:ext cx="8640960" cy="5257800"/>
          </a:xfrm>
        </p:spPr>
        <p:style>
          <a:lnRef idx="1">
            <a:schemeClr val="accent3"/>
          </a:lnRef>
          <a:fillRef idx="2">
            <a:schemeClr val="accent3"/>
          </a:fillRef>
          <a:effectRef idx="1">
            <a:schemeClr val="accent3"/>
          </a:effectRef>
          <a:fontRef idx="minor">
            <a:schemeClr val="dk1"/>
          </a:fontRef>
        </p:style>
        <p:txBody>
          <a:bodyPr>
            <a:normAutofit fontScale="85000" lnSpcReduction="10000"/>
          </a:bodyPr>
          <a:lstStyle/>
          <a:p>
            <a:r>
              <a:rPr lang="uk-UA" dirty="0"/>
              <a:t>1) Дослідження стерильності а) методом мембранних фільтрів; б) методом прямого висіву для виявлення бактерій і грибів. </a:t>
            </a:r>
          </a:p>
          <a:p>
            <a:r>
              <a:rPr lang="uk-UA" dirty="0"/>
              <a:t>2) Дослідження на </a:t>
            </a:r>
            <a:r>
              <a:rPr lang="uk-UA" dirty="0" err="1"/>
              <a:t>пірогенність</a:t>
            </a:r>
            <a:r>
              <a:rPr lang="uk-UA" dirty="0"/>
              <a:t> (біологічним методом) </a:t>
            </a:r>
          </a:p>
          <a:p>
            <a:r>
              <a:rPr lang="uk-UA" dirty="0"/>
              <a:t>3) Дослідження мікробіологічної чистоти (виявлення аеробів і анаеробів) </a:t>
            </a:r>
          </a:p>
          <a:p>
            <a:r>
              <a:rPr lang="uk-UA" dirty="0"/>
              <a:t>4) Дослідження наявності бактеріальних ендотоксинів а) метод </a:t>
            </a:r>
            <a:r>
              <a:rPr lang="uk-UA" dirty="0" err="1"/>
              <a:t>гелеутворення</a:t>
            </a:r>
            <a:r>
              <a:rPr lang="uk-UA" dirty="0"/>
              <a:t> з LAL-реактивом - якісний і </a:t>
            </a:r>
            <a:r>
              <a:rPr lang="uk-UA" dirty="0" err="1"/>
              <a:t>напівкількісний</a:t>
            </a:r>
            <a:r>
              <a:rPr lang="uk-UA" dirty="0"/>
              <a:t> б) </a:t>
            </a:r>
            <a:r>
              <a:rPr lang="uk-UA" dirty="0" err="1"/>
              <a:t>турбидиметричний</a:t>
            </a:r>
            <a:r>
              <a:rPr lang="uk-UA" dirty="0"/>
              <a:t> кінетичний метод в) кінетичний метод з використанням хромогенного пептиду г) метод кінцевий точки з використанням хромогенного пептиду</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0648"/>
            <a:ext cx="9144000" cy="2088232"/>
          </a:xfrm>
          <a:ln w="38100"/>
        </p:spPr>
        <p:style>
          <a:lnRef idx="2">
            <a:schemeClr val="accent2"/>
          </a:lnRef>
          <a:fillRef idx="1">
            <a:schemeClr val="lt1"/>
          </a:fillRef>
          <a:effectRef idx="0">
            <a:schemeClr val="accent2"/>
          </a:effectRef>
          <a:fontRef idx="minor">
            <a:schemeClr val="dk1"/>
          </a:fontRef>
        </p:style>
        <p:txBody>
          <a:bodyPr>
            <a:normAutofit fontScale="90000"/>
          </a:bodyPr>
          <a:lstStyle/>
          <a:p>
            <a:r>
              <a:rPr lang="uk-UA" sz="3600" dirty="0"/>
              <a:t>Контроль стерильності лікарських засобів проводять шляхом посіву на </a:t>
            </a:r>
            <a:r>
              <a:rPr lang="uk-UA" sz="3600" dirty="0" err="1"/>
              <a:t>Тіогліколіве</a:t>
            </a:r>
            <a:r>
              <a:rPr lang="uk-UA" sz="3600" dirty="0"/>
              <a:t> середовище для виявлення різних бактерій, в тому числі анаеробів</a:t>
            </a:r>
            <a:endParaRPr lang="uk-UA" dirty="0"/>
          </a:p>
        </p:txBody>
      </p:sp>
      <p:pic>
        <p:nvPicPr>
          <p:cNvPr id="43010" name="Picture 2" descr="Среда тиогликолевая жидкая для контроля стерильности, 500 г (ФСЗ  2009/03707) - купить в Екатеринбурге"/>
          <p:cNvPicPr>
            <a:picLocks noChangeAspect="1" noChangeArrowheads="1"/>
          </p:cNvPicPr>
          <p:nvPr/>
        </p:nvPicPr>
        <p:blipFill>
          <a:blip r:embed="rId2" cstate="print"/>
          <a:srcRect/>
          <a:stretch>
            <a:fillRect/>
          </a:stretch>
        </p:blipFill>
        <p:spPr bwMode="auto">
          <a:xfrm>
            <a:off x="1619672" y="2436804"/>
            <a:ext cx="5472609" cy="4421196"/>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498178"/>
          </a:xfrm>
          <a:ln w="38100"/>
        </p:spPr>
        <p:style>
          <a:lnRef idx="2">
            <a:schemeClr val="accent2"/>
          </a:lnRef>
          <a:fillRef idx="1">
            <a:schemeClr val="lt1"/>
          </a:fillRef>
          <a:effectRef idx="0">
            <a:schemeClr val="accent2"/>
          </a:effectRef>
          <a:fontRef idx="minor">
            <a:schemeClr val="dk1"/>
          </a:fontRef>
        </p:style>
        <p:txBody>
          <a:bodyPr>
            <a:normAutofit/>
          </a:bodyPr>
          <a:lstStyle/>
          <a:p>
            <a:r>
              <a:rPr lang="uk-UA" sz="3200" dirty="0"/>
              <a:t>При посіві на середовище </a:t>
            </a:r>
            <a:r>
              <a:rPr lang="uk-UA" sz="3200" dirty="0" err="1"/>
              <a:t>Сабуро</a:t>
            </a:r>
            <a:r>
              <a:rPr lang="uk-UA" sz="3200" dirty="0"/>
              <a:t> виявляють гриби, головним чином роду </a:t>
            </a:r>
            <a:r>
              <a:rPr lang="uk-UA" sz="3200" dirty="0" err="1"/>
              <a:t>Candida</a:t>
            </a:r>
            <a:r>
              <a:rPr lang="uk-UA" sz="3200" dirty="0"/>
              <a:t>.</a:t>
            </a:r>
          </a:p>
        </p:txBody>
      </p:sp>
      <p:pic>
        <p:nvPicPr>
          <p:cNvPr id="45058" name="Picture 2" descr="Агар Сабуро декстрозный, 100 г (ФСЗ 2009/03709) - купить в Екатеринбурге"/>
          <p:cNvPicPr>
            <a:picLocks noChangeAspect="1" noChangeArrowheads="1"/>
          </p:cNvPicPr>
          <p:nvPr/>
        </p:nvPicPr>
        <p:blipFill>
          <a:blip r:embed="rId2" cstate="print"/>
          <a:srcRect/>
          <a:stretch>
            <a:fillRect/>
          </a:stretch>
        </p:blipFill>
        <p:spPr bwMode="auto">
          <a:xfrm>
            <a:off x="6732240" y="2780928"/>
            <a:ext cx="2411760" cy="2866500"/>
          </a:xfrm>
          <a:prstGeom prst="rect">
            <a:avLst/>
          </a:prstGeom>
          <a:solidFill>
            <a:srgbClr val="FFFFFF">
              <a:shade val="85000"/>
            </a:srgbClr>
          </a:solidFill>
          <a:ln w="19050" cap="sq">
            <a:solidFill>
              <a:srgbClr val="00B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5060" name="Picture 4" descr="http://player.myshared.ru/72/1366956/slides/slide_10.jpg"/>
          <p:cNvPicPr>
            <a:picLocks noChangeAspect="1" noChangeArrowheads="1"/>
          </p:cNvPicPr>
          <p:nvPr/>
        </p:nvPicPr>
        <p:blipFill>
          <a:blip r:embed="rId3" cstate="print"/>
          <a:srcRect l="7559" t="18478" r="14173" b="17638"/>
          <a:stretch>
            <a:fillRect/>
          </a:stretch>
        </p:blipFill>
        <p:spPr bwMode="auto">
          <a:xfrm>
            <a:off x="179512" y="2276872"/>
            <a:ext cx="6430028" cy="3816424"/>
          </a:xfrm>
          <a:prstGeom prst="rect">
            <a:avLst/>
          </a:prstGeom>
          <a:solidFill>
            <a:srgbClr val="FFFFFF">
              <a:shade val="85000"/>
            </a:srgbClr>
          </a:solidFill>
          <a:ln w="28575" cap="sq">
            <a:solidFill>
              <a:srgbClr val="92D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74638"/>
            <a:ext cx="8712968" cy="1143000"/>
          </a:xfrm>
          <a:ln w="28575"/>
        </p:spPr>
        <p:style>
          <a:lnRef idx="2">
            <a:schemeClr val="accent2"/>
          </a:lnRef>
          <a:fillRef idx="1">
            <a:schemeClr val="lt1"/>
          </a:fillRef>
          <a:effectRef idx="0">
            <a:schemeClr val="accent2"/>
          </a:effectRef>
          <a:fontRef idx="minor">
            <a:schemeClr val="dk1"/>
          </a:fontRef>
        </p:style>
        <p:txBody>
          <a:bodyPr>
            <a:normAutofit/>
          </a:bodyPr>
          <a:lstStyle/>
          <a:p>
            <a:r>
              <a:rPr lang="uk-UA" sz="3200" dirty="0"/>
              <a:t>Стерильність лікарських засобів визначають шляхом мембранної фільтрації: </a:t>
            </a:r>
          </a:p>
        </p:txBody>
      </p:sp>
      <p:sp>
        <p:nvSpPr>
          <p:cNvPr id="3" name="Содержимое 2"/>
          <p:cNvSpPr>
            <a:spLocks noGrp="1"/>
          </p:cNvSpPr>
          <p:nvPr>
            <p:ph idx="1"/>
          </p:nvPr>
        </p:nvSpPr>
        <p:spPr>
          <a:xfrm>
            <a:off x="0" y="1600201"/>
            <a:ext cx="9144000" cy="2116831"/>
          </a:xfrm>
        </p:spPr>
        <p:style>
          <a:lnRef idx="1">
            <a:schemeClr val="accent3"/>
          </a:lnRef>
          <a:fillRef idx="2">
            <a:schemeClr val="accent3"/>
          </a:fillRef>
          <a:effectRef idx="1">
            <a:schemeClr val="accent3"/>
          </a:effectRef>
          <a:fontRef idx="minor">
            <a:schemeClr val="dk1"/>
          </a:fontRef>
        </p:style>
        <p:txBody>
          <a:bodyPr>
            <a:normAutofit/>
          </a:bodyPr>
          <a:lstStyle/>
          <a:p>
            <a:r>
              <a:rPr lang="uk-UA" sz="2800" dirty="0"/>
              <a:t>фільтр після фільтрації досліджуваного препарату ділять на частини і вносять для культивування затриманих мікроорганізмів в рідкі поживні середовища. При відсутності росту препарат вважається стерильним.</a:t>
            </a:r>
          </a:p>
        </p:txBody>
      </p:sp>
      <p:pic>
        <p:nvPicPr>
          <p:cNvPr id="46082" name="Picture 2" descr="Мембранные фильтры"/>
          <p:cNvPicPr>
            <a:picLocks noChangeAspect="1" noChangeArrowheads="1"/>
          </p:cNvPicPr>
          <p:nvPr/>
        </p:nvPicPr>
        <p:blipFill>
          <a:blip r:embed="rId2" cstate="print"/>
          <a:srcRect/>
          <a:stretch>
            <a:fillRect/>
          </a:stretch>
        </p:blipFill>
        <p:spPr bwMode="auto">
          <a:xfrm>
            <a:off x="179512" y="3909271"/>
            <a:ext cx="3024336" cy="2948729"/>
          </a:xfrm>
          <a:prstGeom prst="rect">
            <a:avLst/>
          </a:prstGeom>
          <a:solidFill>
            <a:srgbClr val="FFFFFF">
              <a:shade val="85000"/>
            </a:srgbClr>
          </a:solidFill>
          <a:ln w="28575" cap="sq">
            <a:solidFill>
              <a:srgbClr val="92D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6084" name="Picture 4" descr="Промышленные мембранные системы ультрафильтрации воды, мембранная очистка  воды, мембранные системы очистки воды, мембранные фильтры для очистки воды, мембранные  фильтры очистки воды, очистка воды обратный осмос, установка для очистки  воды, установка ..."/>
          <p:cNvPicPr>
            <a:picLocks noChangeAspect="1" noChangeArrowheads="1"/>
          </p:cNvPicPr>
          <p:nvPr/>
        </p:nvPicPr>
        <p:blipFill>
          <a:blip r:embed="rId3" cstate="print"/>
          <a:srcRect/>
          <a:stretch>
            <a:fillRect/>
          </a:stretch>
        </p:blipFill>
        <p:spPr bwMode="auto">
          <a:xfrm>
            <a:off x="4355976" y="4371701"/>
            <a:ext cx="4241093" cy="2486299"/>
          </a:xfrm>
          <a:prstGeom prst="rect">
            <a:avLst/>
          </a:prstGeom>
          <a:noFill/>
          <a:ln w="28575">
            <a:solidFill>
              <a:srgbClr val="92D050"/>
            </a:solidFill>
          </a:ln>
        </p:spPr>
      </p:pic>
      <p:sp>
        <p:nvSpPr>
          <p:cNvPr id="46085" name="Rectangle 5"/>
          <p:cNvSpPr>
            <a:spLocks noChangeArrowheads="1"/>
          </p:cNvSpPr>
          <p:nvPr/>
        </p:nvSpPr>
        <p:spPr bwMode="auto">
          <a:xfrm>
            <a:off x="3563888" y="3861048"/>
            <a:ext cx="5580112" cy="518743"/>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17457" rIns="0" bIns="-17457"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a:ln>
                  <a:noFill/>
                </a:ln>
                <a:solidFill>
                  <a:srgbClr val="222222"/>
                </a:solidFill>
                <a:effectLst/>
                <a:latin typeface="inherit"/>
                <a:cs typeface="Arial" pitchFamily="34" charset="0"/>
              </a:rPr>
              <a:t>Промислові мембранні системи ультрафільтрації</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a:ln>
                  <a:noFill/>
                </a:ln>
                <a:solidFill>
                  <a:schemeClr val="tx1"/>
                </a:solidFill>
                <a:effectLst/>
                <a:latin typeface="Arial" pitchFamily="34" charset="0"/>
                <a:cs typeface="Arial" pitchFamily="34" charset="0"/>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1498178"/>
          </a:xfrm>
          <a:ln w="38100"/>
        </p:spPr>
        <p:style>
          <a:lnRef idx="2">
            <a:schemeClr val="accent2"/>
          </a:lnRef>
          <a:fillRef idx="1">
            <a:schemeClr val="lt1"/>
          </a:fillRef>
          <a:effectRef idx="0">
            <a:schemeClr val="accent2"/>
          </a:effectRef>
          <a:fontRef idx="minor">
            <a:schemeClr val="dk1"/>
          </a:fontRef>
        </p:style>
        <p:txBody>
          <a:bodyPr>
            <a:noAutofit/>
          </a:bodyPr>
          <a:lstStyle/>
          <a:p>
            <a:r>
              <a:rPr lang="uk-UA" sz="3200" dirty="0"/>
              <a:t>НОРМАТИВНІ ДОКУМЕНТИ, ЩО РЕГУЛЮЮТЬ ВИГОТОВЛЕННЯ ЛЗ В УМОВАХ АПТЕКИ</a:t>
            </a:r>
            <a:br>
              <a:rPr lang="uk-UA" sz="3200" dirty="0"/>
            </a:br>
            <a:r>
              <a:rPr lang="uk-UA" sz="3200" dirty="0"/>
              <a:t>НАКАЗИ МОЗ УКРАЇНИ</a:t>
            </a:r>
          </a:p>
        </p:txBody>
      </p:sp>
      <p:sp>
        <p:nvSpPr>
          <p:cNvPr id="3" name="Содержимое 2"/>
          <p:cNvSpPr>
            <a:spLocks noGrp="1"/>
          </p:cNvSpPr>
          <p:nvPr>
            <p:ph idx="1"/>
          </p:nvPr>
        </p:nvSpPr>
        <p:spPr>
          <a:xfrm>
            <a:off x="0" y="1844824"/>
            <a:ext cx="9144000" cy="4824536"/>
          </a:xfrm>
        </p:spPr>
        <p:style>
          <a:lnRef idx="1">
            <a:schemeClr val="accent3"/>
          </a:lnRef>
          <a:fillRef idx="2">
            <a:schemeClr val="accent3"/>
          </a:fillRef>
          <a:effectRef idx="1">
            <a:schemeClr val="accent3"/>
          </a:effectRef>
          <a:fontRef idx="minor">
            <a:schemeClr val="dk1"/>
          </a:fontRef>
        </p:style>
        <p:txBody>
          <a:bodyPr>
            <a:normAutofit fontScale="62500" lnSpcReduction="20000"/>
          </a:bodyPr>
          <a:lstStyle/>
          <a:p>
            <a:pPr>
              <a:buNone/>
            </a:pPr>
            <a:endParaRPr lang="uk-UA" dirty="0"/>
          </a:p>
          <a:p>
            <a:r>
              <a:rPr lang="uk-UA" dirty="0"/>
              <a:t>від 15.05.2006 № 275 "Про затвердження Інструкції із санітарно-протиепідемічного режиму аптечних закладів"</a:t>
            </a:r>
            <a:br>
              <a:rPr lang="uk-UA" dirty="0"/>
            </a:br>
            <a:endParaRPr lang="uk-UA" dirty="0"/>
          </a:p>
          <a:p>
            <a:r>
              <a:rPr lang="uk-UA" dirty="0"/>
              <a:t>від 18.12.97 № 356 "Про затвердження Порядку обігу наркотичних засобів, психотропних речовин та прекурсорів в державних і комунальних закладах охорони здоров'я </a:t>
            </a:r>
            <a:r>
              <a:rPr lang="uk-UA" dirty="0" err="1"/>
              <a:t>України“</a:t>
            </a:r>
            <a:endParaRPr lang="uk-UA" dirty="0"/>
          </a:p>
          <a:p>
            <a:r>
              <a:rPr lang="uk-UA" dirty="0"/>
              <a:t>від 31.07.98 № 231 "Про вдосконалення атестації провізорів та </a:t>
            </a:r>
            <a:r>
              <a:rPr lang="uk-UA" dirty="0" err="1"/>
              <a:t>фармацевтів“</a:t>
            </a:r>
            <a:endParaRPr lang="uk-UA" dirty="0"/>
          </a:p>
          <a:p>
            <a:r>
              <a:rPr lang="uk-UA" dirty="0"/>
              <a:t>від 30.10.2001 № 436 "Про затвердження Інструкції про порядок контролю якості лікарських засобів під час оптової та роздрібної </a:t>
            </a:r>
            <a:r>
              <a:rPr lang="uk-UA" dirty="0" err="1"/>
              <a:t>торгівлі“</a:t>
            </a:r>
            <a:endParaRPr lang="uk-UA" dirty="0"/>
          </a:p>
          <a:p>
            <a:r>
              <a:rPr lang="uk-UA" dirty="0"/>
              <a:t>від 12.12.2001 № 497 "Про затвердження Порядку заборони (зупинення) та вилучення з обігу лікарських засобів на території України</a:t>
            </a:r>
          </a:p>
          <a:p>
            <a:r>
              <a:rPr lang="uk-UA" dirty="0"/>
              <a:t>від 15.01.2003 № 8 "Про затвердження переліків допоміжних речовин та барвників, дозволених для застосування у виробництві лікарських засобів, що (лікарські засоби) реєструються в Україні та виготовляються в аптечних умовах за рецептами лікарів і замовленнями лікувально-профілактичних закладів"</a:t>
            </a:r>
            <a:br>
              <a:rPr lang="uk-UA" dirty="0"/>
            </a:br>
            <a:r>
              <a:rPr lang="uk-UA" dirty="0"/>
              <a:t>ДЕРЖАВНА ФАРМАКОПЕЯ УКРАЇНИ</a:t>
            </a: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1405</TotalTime>
  <Words>1747</Words>
  <Application>Microsoft Office PowerPoint</Application>
  <PresentationFormat>Экран (4:3)</PresentationFormat>
  <Paragraphs>137</Paragraphs>
  <Slides>34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34</vt:i4>
      </vt:variant>
    </vt:vector>
  </HeadingPairs>
  <TitlesOfParts>
    <vt:vector size="38" baseType="lpstr">
      <vt:lpstr>Arial</vt:lpstr>
      <vt:lpstr>Calibri</vt:lpstr>
      <vt:lpstr>inherit</vt:lpstr>
      <vt:lpstr>Тема Office</vt:lpstr>
      <vt:lpstr>ОДЕСЬКИЙ НАЦІОНАЛЬНИЙ МЕДИЧНИЙ УНІВЕРСИТЕТ Кафедра мікробіології, вірусології та імунології  Фармацевтичний факультет Лекція</vt:lpstr>
      <vt:lpstr>План лекції </vt:lpstr>
      <vt:lpstr>Фітопатогенні мікроорганізми — це мікроорганізми, які спричиняють захворювання рослин</vt:lpstr>
      <vt:lpstr>Основні джерела забруднення ЛЗ: </vt:lpstr>
      <vt:lpstr>Нормальна  епіфітна мікрофлора</vt:lpstr>
      <vt:lpstr>Фітопатогенні мікроорганізми</vt:lpstr>
      <vt:lpstr>Більшість видів фітопатогенних бактерій </vt:lpstr>
      <vt:lpstr>Паренхіматозні захворювання рослин</vt:lpstr>
      <vt:lpstr>Судинні ураження. </vt:lpstr>
      <vt:lpstr>Пухлини. </vt:lpstr>
      <vt:lpstr>Фітопатогенні гриби </vt:lpstr>
      <vt:lpstr>Презентация PowerPoint</vt:lpstr>
      <vt:lpstr>Більше тисячі відомих захворювань рослин викликаються вірусами. </vt:lpstr>
      <vt:lpstr>По тканинної спеціалізації фітопатогенні віруси ділять на</vt:lpstr>
      <vt:lpstr>Презентация PowerPoint</vt:lpstr>
      <vt:lpstr>Вірусні мозаїки</vt:lpstr>
      <vt:lpstr>Вірус тютюнової мозаїки</vt:lpstr>
      <vt:lpstr>Жовтяниця</vt:lpstr>
      <vt:lpstr>Заходи боротьби з хворобами рослин: </vt:lpstr>
      <vt:lpstr>Переносники вірусних захворювань рослин </vt:lpstr>
      <vt:lpstr>Мікробні псування рослинної лікарської сировини</vt:lpstr>
      <vt:lpstr>Джерела забруднення лікарських препаратів: </vt:lpstr>
      <vt:lpstr>На практиці застосовують чотири способи деконтамінації сировини і готових ЛЗ.</vt:lpstr>
      <vt:lpstr>Хімічний спосіб. </vt:lpstr>
      <vt:lpstr>УФ-опромінення. </vt:lpstr>
      <vt:lpstr>Іонізуюче випромінювання. </vt:lpstr>
      <vt:lpstr>Рекомендації Всесвітньої організації охорони здоров'я</vt:lpstr>
      <vt:lpstr>В лікарських препаратах, які не потребують стерильності, не повинні бути присутніми бактерії родини ентеробактерій, синьогнійна паличка, золотистий стафілокок.</vt:lpstr>
      <vt:lpstr>Державна Фармакопея України</vt:lpstr>
      <vt:lpstr>Види біологічних досліджень лікарських препаратів:</vt:lpstr>
      <vt:lpstr>Контроль стерильності лікарських засобів проводять шляхом посіву на Тіогліколіве середовище для виявлення різних бактерій, в тому числі анаеробів</vt:lpstr>
      <vt:lpstr>При посіві на середовище Сабуро виявляють гриби, головним чином роду Candida.</vt:lpstr>
      <vt:lpstr>Стерильність лікарських засобів визначають шляхом мембранної фільтрації: </vt:lpstr>
      <vt:lpstr>НОРМАТИВНІ ДОКУМЕНТИ, ЩО РЕГУЛЮЮТЬ ВИГОТОВЛЕННЯ ЛЗ В УМОВАХ АПТЕКИ НАКАЗИ МОЗ УКРАЇНИ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Мікрофлора лікарської сировини  і готових лікарських засобів. Фітопатогенні мікроорганізми</dc:title>
  <dc:creator>Грузевський Олександр Анатолійович</dc:creator>
  <cp:lastModifiedBy>Марія Дмитрівна Кагляк</cp:lastModifiedBy>
  <cp:revision>42</cp:revision>
  <dcterms:created xsi:type="dcterms:W3CDTF">2020-09-24T11:31:02Z</dcterms:created>
  <dcterms:modified xsi:type="dcterms:W3CDTF">2022-12-15T12:31:33Z</dcterms:modified>
</cp:coreProperties>
</file>