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300" r:id="rId44"/>
    <p:sldId id="301" r:id="rId45"/>
    <p:sldId id="302" r:id="rId46"/>
    <p:sldId id="299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94676" autoAdjust="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1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75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07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30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23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99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33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02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1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10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9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13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F5714-5D73-4C7A-9B37-F903D72AEDAF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CF96A-A007-4EAC-B636-7BCF214C3F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32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3000">
        <p:sndAc>
          <p:endSnd/>
        </p:sndAc>
      </p:transition>
    </mc:Choice>
    <mc:Fallback xmlns="">
      <p:transition spd="slow" advTm="33000">
        <p:sndAc>
          <p:endSnd/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2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2.pn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2.png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2.png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2.png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4.emf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.wdp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22.emf"/><Relationship Id="rId5" Type="http://schemas.microsoft.com/office/2007/relationships/hdphoto" Target="../media/hdphoto6.wdp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2.png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23.png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image" Target="../media/image2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image" Target="../media/image2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image" Target="../media/image35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image" Target="../media/image36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emf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emf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8.emf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emf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6" Type="http://schemas.openxmlformats.org/officeDocument/2006/relationships/image" Target="../media/image51.emf"/><Relationship Id="rId5" Type="http://schemas.openxmlformats.org/officeDocument/2006/relationships/image" Target="../media/image50.png"/><Relationship Id="rId4" Type="http://schemas.openxmlformats.org/officeDocument/2006/relationships/image" Target="../media/image49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6.emf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6.mp3"/><Relationship Id="rId1" Type="http://schemas.microsoft.com/office/2007/relationships/media" Target="../media/media46.mp3"/><Relationship Id="rId6" Type="http://schemas.openxmlformats.org/officeDocument/2006/relationships/image" Target="../media/image62.emf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8.mp3"/><Relationship Id="rId1" Type="http://schemas.microsoft.com/office/2007/relationships/media" Target="../media/media48.mp3"/><Relationship Id="rId6" Type="http://schemas.openxmlformats.org/officeDocument/2006/relationships/image" Target="../media/image64.emf"/><Relationship Id="rId5" Type="http://schemas.microsoft.com/office/2007/relationships/hdphoto" Target="../media/hdphoto7.wdp"/><Relationship Id="rId4" Type="http://schemas.openxmlformats.org/officeDocument/2006/relationships/image" Target="../media/image6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emf"/><Relationship Id="rId2" Type="http://schemas.openxmlformats.org/officeDocument/2006/relationships/audio" Target="../media/media49.mp3"/><Relationship Id="rId1" Type="http://schemas.microsoft.com/office/2007/relationships/media" Target="../media/media49.mp3"/><Relationship Id="rId6" Type="http://schemas.openxmlformats.org/officeDocument/2006/relationships/image" Target="../media/image66.emf"/><Relationship Id="rId5" Type="http://schemas.microsoft.com/office/2007/relationships/hdphoto" Target="../media/hdphoto8.wdp"/><Relationship Id="rId4" Type="http://schemas.openxmlformats.org/officeDocument/2006/relationships/image" Target="../media/image6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0.mp3"/><Relationship Id="rId1" Type="http://schemas.microsoft.com/office/2007/relationships/media" Target="../media/media50.mp3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1.mp3"/><Relationship Id="rId1" Type="http://schemas.microsoft.com/office/2007/relationships/media" Target="../media/media51.mp3"/><Relationship Id="rId5" Type="http://schemas.openxmlformats.org/officeDocument/2006/relationships/image" Target="../media/image2.png"/><Relationship Id="rId4" Type="http://schemas.openxmlformats.org/officeDocument/2006/relationships/image" Target="../media/image68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2.mp3"/><Relationship Id="rId1" Type="http://schemas.microsoft.com/office/2007/relationships/media" Target="../media/media52.mp3"/><Relationship Id="rId5" Type="http://schemas.openxmlformats.org/officeDocument/2006/relationships/image" Target="../media/image2.png"/><Relationship Id="rId4" Type="http://schemas.openxmlformats.org/officeDocument/2006/relationships/image" Target="../media/image6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3.mp3"/><Relationship Id="rId1" Type="http://schemas.microsoft.com/office/2007/relationships/media" Target="../media/media53.mp3"/><Relationship Id="rId5" Type="http://schemas.openxmlformats.org/officeDocument/2006/relationships/image" Target="../media/image2.png"/><Relationship Id="rId4" Type="http://schemas.openxmlformats.org/officeDocument/2006/relationships/image" Target="../media/image70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4.mp3"/><Relationship Id="rId1" Type="http://schemas.microsoft.com/office/2007/relationships/media" Target="../media/media54.mp3"/><Relationship Id="rId5" Type="http://schemas.openxmlformats.org/officeDocument/2006/relationships/image" Target="../media/image2.png"/><Relationship Id="rId4" Type="http://schemas.openxmlformats.org/officeDocument/2006/relationships/image" Target="../media/image7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5.mp3"/><Relationship Id="rId1" Type="http://schemas.microsoft.com/office/2007/relationships/media" Target="../media/media55.mp3"/><Relationship Id="rId5" Type="http://schemas.openxmlformats.org/officeDocument/2006/relationships/image" Target="../media/image2.png"/><Relationship Id="rId4" Type="http://schemas.openxmlformats.org/officeDocument/2006/relationships/image" Target="../media/image72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6.mp3"/><Relationship Id="rId1" Type="http://schemas.microsoft.com/office/2007/relationships/media" Target="../media/media56.mp3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5" Type="http://schemas.openxmlformats.org/officeDocument/2006/relationships/image" Target="../media/image2.png"/><Relationship Id="rId4" Type="http://schemas.openxmlformats.org/officeDocument/2006/relationships/image" Target="../media/image74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8.mp3"/><Relationship Id="rId1" Type="http://schemas.microsoft.com/office/2007/relationships/media" Target="../media/media58.mp3"/><Relationship Id="rId5" Type="http://schemas.openxmlformats.org/officeDocument/2006/relationships/image" Target="../media/image2.png"/><Relationship Id="rId4" Type="http://schemas.openxmlformats.org/officeDocument/2006/relationships/image" Target="../media/image7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9.mp3"/><Relationship Id="rId1" Type="http://schemas.microsoft.com/office/2007/relationships/media" Target="../media/media59.mp3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0.mp3"/><Relationship Id="rId1" Type="http://schemas.microsoft.com/office/2007/relationships/media" Target="../media/media60.mp3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1.wdp"/><Relationship Id="rId2" Type="http://schemas.openxmlformats.org/officeDocument/2006/relationships/audio" Target="../media/media61.mp3"/><Relationship Id="rId1" Type="http://schemas.microsoft.com/office/2007/relationships/media" Target="../media/media61.mp3"/><Relationship Id="rId6" Type="http://schemas.openxmlformats.org/officeDocument/2006/relationships/image" Target="../media/image77.png"/><Relationship Id="rId5" Type="http://schemas.microsoft.com/office/2007/relationships/hdphoto" Target="../media/hdphoto10.wdp"/><Relationship Id="rId4" Type="http://schemas.openxmlformats.org/officeDocument/2006/relationships/image" Target="../media/image7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2.mp3"/><Relationship Id="rId1" Type="http://schemas.microsoft.com/office/2007/relationships/media" Target="../media/media62.mp3"/><Relationship Id="rId6" Type="http://schemas.openxmlformats.org/officeDocument/2006/relationships/image" Target="../media/image2.png"/><Relationship Id="rId5" Type="http://schemas.microsoft.com/office/2007/relationships/hdphoto" Target="../media/hdphoto12.wdp"/><Relationship Id="rId4" Type="http://schemas.openxmlformats.org/officeDocument/2006/relationships/image" Target="../media/image7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2.mp3"/><Relationship Id="rId1" Type="http://schemas.microsoft.com/office/2007/relationships/media" Target="../media/media62.mp3"/><Relationship Id="rId5" Type="http://schemas.openxmlformats.org/officeDocument/2006/relationships/image" Target="../media/image23.png"/><Relationship Id="rId4" Type="http://schemas.openxmlformats.org/officeDocument/2006/relationships/image" Target="../media/image7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3.mp3"/><Relationship Id="rId1" Type="http://schemas.microsoft.com/office/2007/relationships/media" Target="../media/media63.mp3"/><Relationship Id="rId6" Type="http://schemas.openxmlformats.org/officeDocument/2006/relationships/image" Target="../media/image3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4.mp3"/><Relationship Id="rId1" Type="http://schemas.microsoft.com/office/2007/relationships/media" Target="../media/media64.mp3"/><Relationship Id="rId5" Type="http://schemas.openxmlformats.org/officeDocument/2006/relationships/image" Target="../media/image3.png"/><Relationship Id="rId4" Type="http://schemas.openxmlformats.org/officeDocument/2006/relationships/image" Target="../media/image82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5.mp3"/><Relationship Id="rId1" Type="http://schemas.microsoft.com/office/2007/relationships/media" Target="../media/media65.mp3"/><Relationship Id="rId6" Type="http://schemas.openxmlformats.org/officeDocument/2006/relationships/image" Target="../media/image3.pn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6.mp3"/><Relationship Id="rId1" Type="http://schemas.microsoft.com/office/2007/relationships/media" Target="../media/media66.mp3"/><Relationship Id="rId6" Type="http://schemas.openxmlformats.org/officeDocument/2006/relationships/image" Target="../media/image3.png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7.mp3"/><Relationship Id="rId1" Type="http://schemas.microsoft.com/office/2007/relationships/media" Target="../media/media67.mp3"/><Relationship Id="rId4" Type="http://schemas.openxmlformats.org/officeDocument/2006/relationships/image" Target="../media/image8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8.mp3"/><Relationship Id="rId1" Type="http://schemas.microsoft.com/office/2007/relationships/media" Target="../media/media68.mp3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9.mp3"/><Relationship Id="rId1" Type="http://schemas.microsoft.com/office/2007/relationships/media" Target="../media/media69.mp3"/><Relationship Id="rId5" Type="http://schemas.openxmlformats.org/officeDocument/2006/relationships/image" Target="../media/image23.png"/><Relationship Id="rId4" Type="http://schemas.openxmlformats.org/officeDocument/2006/relationships/image" Target="../media/image8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0.mp3"/><Relationship Id="rId1" Type="http://schemas.microsoft.com/office/2007/relationships/media" Target="../media/media70.mp3"/><Relationship Id="rId5" Type="http://schemas.openxmlformats.org/officeDocument/2006/relationships/image" Target="../media/image23.png"/><Relationship Id="rId4" Type="http://schemas.openxmlformats.org/officeDocument/2006/relationships/image" Target="../media/image89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1.mp3"/><Relationship Id="rId1" Type="http://schemas.microsoft.com/office/2007/relationships/media" Target="../media/media71.mp3"/><Relationship Id="rId6" Type="http://schemas.openxmlformats.org/officeDocument/2006/relationships/image" Target="../media/image3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2.mp3"/><Relationship Id="rId1" Type="http://schemas.microsoft.com/office/2007/relationships/media" Target="../media/media72.mp3"/><Relationship Id="rId6" Type="http://schemas.openxmlformats.org/officeDocument/2006/relationships/image" Target="../media/image23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3.mp3"/><Relationship Id="rId1" Type="http://schemas.microsoft.com/office/2007/relationships/media" Target="../media/media73.mp3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6.png"/><Relationship Id="rId2" Type="http://schemas.openxmlformats.org/officeDocument/2006/relationships/audio" Target="../media/media74.mp3"/><Relationship Id="rId1" Type="http://schemas.microsoft.com/office/2007/relationships/media" Target="../media/media74.mp3"/><Relationship Id="rId6" Type="http://schemas.microsoft.com/office/2007/relationships/hdphoto" Target="../media/hdphoto13.wdp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5.mp3"/><Relationship Id="rId1" Type="http://schemas.microsoft.com/office/2007/relationships/media" Target="../media/media75.mp3"/><Relationship Id="rId5" Type="http://schemas.openxmlformats.org/officeDocument/2006/relationships/image" Target="../media/image3.png"/><Relationship Id="rId4" Type="http://schemas.openxmlformats.org/officeDocument/2006/relationships/image" Target="../media/image9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6.mp3"/><Relationship Id="rId1" Type="http://schemas.microsoft.com/office/2007/relationships/media" Target="../media/media76.mp3"/><Relationship Id="rId6" Type="http://schemas.openxmlformats.org/officeDocument/2006/relationships/image" Target="../media/image2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7.mp3"/><Relationship Id="rId1" Type="http://schemas.microsoft.com/office/2007/relationships/media" Target="../media/media77.mp3"/><Relationship Id="rId5" Type="http://schemas.openxmlformats.org/officeDocument/2006/relationships/image" Target="../media/image3.png"/><Relationship Id="rId4" Type="http://schemas.openxmlformats.org/officeDocument/2006/relationships/image" Target="../media/image100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media78.mp3"/><Relationship Id="rId7" Type="http://schemas.microsoft.com/office/2007/relationships/hdphoto" Target="../media/hdphoto14.wdp"/><Relationship Id="rId2" Type="http://schemas.microsoft.com/office/2007/relationships/media" Target="../media/media78.mp3"/><Relationship Id="rId1" Type="http://schemas.openxmlformats.org/officeDocument/2006/relationships/video" Target="file:///H:\&#1046;&#1050;&#1058;\AKchalasia1.wmv" TargetMode="Externa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9.mp3"/><Relationship Id="rId1" Type="http://schemas.microsoft.com/office/2007/relationships/media" Target="../media/media79.mp3"/><Relationship Id="rId4" Type="http://schemas.openxmlformats.org/officeDocument/2006/relationships/image" Target="../media/image2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0.mp3"/><Relationship Id="rId1" Type="http://schemas.microsoft.com/office/2007/relationships/media" Target="../media/media80.mp3"/><Relationship Id="rId5" Type="http://schemas.openxmlformats.org/officeDocument/2006/relationships/image" Target="../media/image23.png"/><Relationship Id="rId4" Type="http://schemas.openxmlformats.org/officeDocument/2006/relationships/image" Target="../media/image10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1.mp3"/><Relationship Id="rId1" Type="http://schemas.microsoft.com/office/2007/relationships/media" Target="../media/media81.mp3"/><Relationship Id="rId5" Type="http://schemas.openxmlformats.org/officeDocument/2006/relationships/image" Target="../media/image23.png"/><Relationship Id="rId4" Type="http://schemas.openxmlformats.org/officeDocument/2006/relationships/image" Target="../media/image10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2.mp3"/><Relationship Id="rId1" Type="http://schemas.microsoft.com/office/2007/relationships/media" Target="../media/media82.mp3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7104" y="1916832"/>
            <a:ext cx="7810872" cy="2016225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FF00"/>
                </a:solidFill>
                <a:latin typeface="Albertus Extra Bold" pitchFamily="34" charset="0"/>
              </a:rPr>
              <a:t>Basics of Radiation imaging semiotics of organs in the abdominal area of the body. Radiation imaging semiotics of pathologies of the Gastro-Intestinal tract(GIT) diseases.</a:t>
            </a:r>
            <a:br>
              <a:rPr lang="en-US" sz="3600" dirty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4725144"/>
            <a:ext cx="5125279" cy="1152128"/>
          </a:xfrm>
        </p:spPr>
        <p:txBody>
          <a:bodyPr>
            <a:normAutofit fontScale="47500" lnSpcReduction="20000"/>
          </a:bodyPr>
          <a:lstStyle/>
          <a:p>
            <a:r>
              <a:rPr lang="en-US" sz="3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As. Elena </a:t>
            </a:r>
            <a:r>
              <a:rPr lang="en-US" sz="3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Kabachynskaya</a:t>
            </a:r>
            <a:endParaRPr lang="en-US" sz="3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9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Odessa National Medical University</a:t>
            </a:r>
            <a:endParaRPr lang="uk-UA" sz="29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9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Radiation Diagnostics, Therapy and Oncology</a:t>
            </a:r>
            <a:endParaRPr lang="uk-UA" sz="29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rgbClr val="FFC000"/>
              </a:solidFill>
            </a:endParaRPr>
          </a:p>
        </p:txBody>
      </p:sp>
      <p:pic>
        <p:nvPicPr>
          <p:cNvPr id="5" name="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116632"/>
            <a:ext cx="609600" cy="6096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3EE1CC-F453-48F7-BD33-F4272FE348F4}"/>
              </a:ext>
            </a:extLst>
          </p:cNvPr>
          <p:cNvSpPr/>
          <p:nvPr/>
        </p:nvSpPr>
        <p:spPr>
          <a:xfrm flipH="1">
            <a:off x="2915815" y="6024193"/>
            <a:ext cx="21602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Odessa – 2021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D4ACD7-6CD0-4085-A736-6B943A43A9DD}"/>
              </a:ext>
            </a:extLst>
          </p:cNvPr>
          <p:cNvSpPr txBox="1"/>
          <p:nvPr/>
        </p:nvSpPr>
        <p:spPr>
          <a:xfrm>
            <a:off x="971600" y="116632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ODESSA NATIONAL MEDICAL UNIVERSITY</a:t>
            </a:r>
          </a:p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Radiation Diagnostics, Therapy and Oncology</a:t>
            </a:r>
            <a:endParaRPr lang="uk-UA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98630330"/>
      </p:ext>
    </p:extLst>
  </p:cSld>
  <p:clrMapOvr>
    <a:masterClrMapping/>
  </p:clrMapOvr>
  <p:transition spd="slow" advTm="24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solidFill>
                  <a:srgbClr val="FFC000"/>
                </a:solidFill>
                <a:latin typeface="Albertus Extra Bold" pitchFamily="34" charset="0"/>
              </a:rPr>
              <a:t>CONTENTS</a:t>
            </a:r>
            <a:endParaRPr lang="ru-RU" u="sng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130522"/>
            <a:ext cx="7344816" cy="3561394"/>
          </a:xfrm>
        </p:spPr>
        <p:txBody>
          <a:bodyPr>
            <a:noAutofit/>
          </a:bodyPr>
          <a:lstStyle/>
          <a:p>
            <a:r>
              <a:rPr lang="en-US" sz="2400" b="1" i="0" u="none" strike="noStrike" baseline="0" dirty="0">
                <a:solidFill>
                  <a:srgbClr val="FFFF00"/>
                </a:solidFill>
              </a:rPr>
              <a:t>Plain X-ray abdomen</a:t>
            </a:r>
            <a:r>
              <a:rPr lang="en-US" sz="2400" b="1" i="0" u="none" strike="noStrike" dirty="0">
                <a:solidFill>
                  <a:srgbClr val="FFFF00"/>
                </a:solidFill>
              </a:rPr>
              <a:t> </a:t>
            </a:r>
            <a:endParaRPr lang="en-US" sz="2400" b="1" i="0" u="none" strike="noStrike" baseline="0" dirty="0">
              <a:solidFill>
                <a:srgbClr val="FFFF00"/>
              </a:solidFill>
            </a:endParaRPr>
          </a:p>
          <a:p>
            <a:r>
              <a:rPr lang="en-US" sz="2400" b="1" i="0" u="none" strike="noStrike" baseline="0" dirty="0">
                <a:solidFill>
                  <a:srgbClr val="FFFF00"/>
                </a:solidFill>
              </a:rPr>
              <a:t>Contrast studies </a:t>
            </a:r>
          </a:p>
          <a:p>
            <a:r>
              <a:rPr lang="en-US" sz="2400" b="1" i="0" u="none" strike="noStrike" baseline="0" dirty="0">
                <a:solidFill>
                  <a:srgbClr val="FFFF00"/>
                </a:solidFill>
              </a:rPr>
              <a:t>Ultrasound</a:t>
            </a:r>
            <a:endParaRPr lang="ru-RU" sz="2400" b="1" dirty="0">
              <a:solidFill>
                <a:srgbClr val="FFFF00"/>
              </a:solidFill>
            </a:endParaRPr>
          </a:p>
          <a:p>
            <a:r>
              <a:rPr lang="en-US" sz="2400" b="1" i="0" u="none" strike="noStrike" baseline="0" dirty="0">
                <a:solidFill>
                  <a:srgbClr val="FFFF00"/>
                </a:solidFill>
              </a:rPr>
              <a:t>Computed Tomography &amp;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i="0" u="none" strike="noStrike" baseline="0" dirty="0">
                <a:solidFill>
                  <a:srgbClr val="FFFF00"/>
                </a:solidFill>
              </a:rPr>
              <a:t>Magnetic Resonance Imaging</a:t>
            </a:r>
          </a:p>
          <a:p>
            <a:r>
              <a:rPr lang="en-US" sz="2400" b="1" i="0" u="none" strike="noStrike" baseline="0" dirty="0">
                <a:solidFill>
                  <a:srgbClr val="FFFF00"/>
                </a:solidFill>
              </a:rPr>
              <a:t>Angiography &amp; </a:t>
            </a:r>
            <a:r>
              <a:rPr lang="en-US" sz="2400" b="1" dirty="0">
                <a:solidFill>
                  <a:srgbClr val="FFFF00"/>
                </a:solidFill>
              </a:rPr>
              <a:t>I</a:t>
            </a:r>
            <a:r>
              <a:rPr lang="en-US" sz="2400" b="1" i="0" u="none" strike="noStrike" baseline="0" dirty="0">
                <a:solidFill>
                  <a:srgbClr val="FFFF00"/>
                </a:solidFill>
              </a:rPr>
              <a:t>nterventional radiology</a:t>
            </a:r>
          </a:p>
          <a:p>
            <a:r>
              <a:rPr lang="en-US" sz="2400" b="1" i="0" u="none" strike="noStrike" baseline="0" dirty="0">
                <a:solidFill>
                  <a:srgbClr val="FFFF00"/>
                </a:solidFill>
              </a:rPr>
              <a:t>Others: ERCP,</a:t>
            </a:r>
            <a:r>
              <a:rPr lang="en-US" sz="2400" b="1" i="0" u="none" strike="noStrike" dirty="0">
                <a:solidFill>
                  <a:srgbClr val="FFFF00"/>
                </a:solidFill>
              </a:rPr>
              <a:t> </a:t>
            </a:r>
            <a:r>
              <a:rPr lang="en-US" sz="2400" b="1" i="0" u="none" strike="noStrike" baseline="0" dirty="0">
                <a:solidFill>
                  <a:srgbClr val="FFFF00"/>
                </a:solidFill>
              </a:rPr>
              <a:t>PTC, intra-op &amp; T-tube</a:t>
            </a:r>
            <a:r>
              <a:rPr lang="en-US" sz="2400" b="1" i="0" u="none" strike="noStrike" dirty="0">
                <a:solidFill>
                  <a:srgbClr val="FFFF00"/>
                </a:solidFill>
              </a:rPr>
              <a:t> </a:t>
            </a:r>
            <a:r>
              <a:rPr lang="en-US" sz="2400" b="1" i="0" u="none" strike="noStrike" baseline="0" dirty="0" err="1">
                <a:solidFill>
                  <a:srgbClr val="FFFF00"/>
                </a:solidFill>
              </a:rPr>
              <a:t>cholangiogram</a:t>
            </a:r>
            <a:r>
              <a:rPr lang="en-US" sz="2400" b="1" i="0" u="none" strike="noStrike" baseline="0" dirty="0">
                <a:solidFill>
                  <a:srgbClr val="FFFF00"/>
                </a:solidFill>
              </a:rPr>
              <a:t>,</a:t>
            </a:r>
            <a:r>
              <a:rPr lang="en-US" sz="2400" b="1" i="0" u="none" strike="noStrike" dirty="0">
                <a:solidFill>
                  <a:srgbClr val="FFFF00"/>
                </a:solidFill>
              </a:rPr>
              <a:t> </a:t>
            </a:r>
            <a:r>
              <a:rPr lang="en-US" sz="2400" b="1" i="0" u="none" strike="noStrike" baseline="0" dirty="0">
                <a:solidFill>
                  <a:srgbClr val="FFFF00"/>
                </a:solidFill>
              </a:rPr>
              <a:t>Radionuclide imaging – IDA, </a:t>
            </a:r>
            <a:r>
              <a:rPr lang="en-US" sz="2400" b="1" i="0" u="none" strike="noStrike" baseline="0" dirty="0" err="1">
                <a:solidFill>
                  <a:srgbClr val="FFFF00"/>
                </a:solidFill>
              </a:rPr>
              <a:t>Meckel’s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i="0" u="none" strike="noStrike" baseline="0" dirty="0">
                <a:solidFill>
                  <a:srgbClr val="FFFF00"/>
                </a:solidFill>
              </a:rPr>
              <a:t>and GIT bleed.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28282" y="1417340"/>
            <a:ext cx="3699701" cy="4229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0" strike="noStrike" baseline="0" dirty="0">
                <a:solidFill>
                  <a:schemeClr val="accent6">
                    <a:lumMod val="75000"/>
                  </a:schemeClr>
                </a:solidFill>
              </a:rPr>
              <a:t>Imaging modalities: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27584" y="5949280"/>
            <a:ext cx="3240360" cy="422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i="0" strike="noStrike" baseline="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5656892"/>
            <a:ext cx="3635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Quiz</a:t>
            </a:r>
            <a:r>
              <a:rPr lang="en-US" sz="3200" b="1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 and summary</a:t>
            </a:r>
            <a:r>
              <a:rPr lang="en-US" sz="2400" b="1" i="0" u="none" strike="noStrike" baseline="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682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46118"/>
      </p:ext>
    </p:extLst>
  </p:cSld>
  <p:clrMapOvr>
    <a:masterClrMapping/>
  </p:clrMapOvr>
  <p:transition spd="slow" advTm="44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53244"/>
            <a:ext cx="4104456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X-ray Abdomen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5"/>
            <a:ext cx="8229600" cy="3600400"/>
          </a:xfrm>
        </p:spPr>
        <p:txBody>
          <a:bodyPr>
            <a:noAutofit/>
          </a:bodyPr>
          <a:lstStyle/>
          <a:p>
            <a:pPr algn="just"/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most common plain radiograph of the abdomen is an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anteroposterior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(AP) view with the patient in the supine position.</a:t>
            </a:r>
          </a:p>
          <a:p>
            <a:pPr algn="just"/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AP view of the abdomen is also called a KUB film because it includes the kidneys, ureters and bladder.</a:t>
            </a:r>
          </a:p>
          <a:p>
            <a:pPr algn="just"/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When acute abdominal disease is suspected clinically, an erect film of the abdomen and a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posteroanterior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(PA) view of the chest are also required.</a:t>
            </a:r>
            <a:endParaRPr lang="ru-RU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0648"/>
            <a:ext cx="1414609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45270"/>
      </p:ext>
    </p:extLst>
  </p:cSld>
  <p:clrMapOvr>
    <a:masterClrMapping/>
  </p:clrMapOvr>
  <p:transition spd="slow" advTm="44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5544616" cy="61206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C000"/>
                </a:solidFill>
                <a:latin typeface="+mj-lt"/>
              </a:rPr>
              <a:t>      Digestive System  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35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digestive </a:t>
            </a:r>
            <a:r>
              <a:rPr lang="en-US" sz="35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system consist of: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1. Oral Cavity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2. Pharynx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3.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Oesophagus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(muscular tube             25cms long extending fromC6 to T11)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4. Stomach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5. Small Intestine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6. Large Intestine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85664"/>
            <a:ext cx="3297066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59470"/>
      </p:ext>
    </p:extLst>
  </p:cSld>
  <p:clrMapOvr>
    <a:masterClrMapping/>
  </p:clrMapOvr>
  <p:transition spd="slow" advTm="36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08912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  </a:t>
            </a:r>
            <a:r>
              <a:rPr lang="en-US" b="1" dirty="0">
                <a:solidFill>
                  <a:srgbClr val="FFC000"/>
                </a:solidFill>
              </a:rPr>
              <a:t>Gross Anatomy of the Stomach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5400600" cy="551723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1. Lesser curvature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2. Greater curvature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3. </a:t>
            </a:r>
            <a:r>
              <a:rPr lang="en-US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Cardia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- end under the heart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4. Fundus - bulge above the esophageal opening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5. Body - largest region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6. Pylorus - J curve, inferior end, terminates in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7. Pyloric sphincter and superior end terminates in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8. Cardiac sphincter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9. </a:t>
            </a:r>
            <a:r>
              <a:rPr lang="en-US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Rugae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– highly extendable interior folds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560224"/>
            <a:ext cx="3298105" cy="4160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59960"/>
      </p:ext>
    </p:extLst>
  </p:cSld>
  <p:clrMapOvr>
    <a:masterClrMapping/>
  </p:clrMapOvr>
  <p:transition spd="slow" advTm="5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5472608" cy="93610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err="1">
                <a:solidFill>
                  <a:srgbClr val="FFC000"/>
                </a:solidFill>
              </a:rPr>
              <a:t>Membrranes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6912768" cy="19442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Peritoneum</a:t>
            </a:r>
            <a:r>
              <a:rPr lang="en-US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generic serous membrane in                                            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abdominal cavity</a:t>
            </a:r>
          </a:p>
          <a:p>
            <a:pPr marL="0" indent="0">
              <a:buNone/>
            </a:pP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Mesenteries</a:t>
            </a:r>
            <a:r>
              <a:rPr lang="en-US" dirty="0"/>
              <a:t>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double sheets of peritoneum,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surrounding  and  suspending  portions of the digestive organs</a:t>
            </a:r>
            <a:endParaRPr lang="ru-RU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138" y="1475589"/>
            <a:ext cx="2338387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9498" y="3212976"/>
            <a:ext cx="69127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• Greater </a:t>
            </a:r>
            <a:r>
              <a:rPr lang="en-US" sz="24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omentum</a:t>
            </a: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"fatty apron", hangs anteriorly from stomach, double layer encloses fat</a:t>
            </a:r>
          </a:p>
          <a:p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• Lesser </a:t>
            </a:r>
            <a:r>
              <a:rPr lang="en-US" sz="24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omentum</a:t>
            </a: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between stomach and liver</a:t>
            </a:r>
          </a:p>
          <a:p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• Mesentery proper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suspends and wraps the small intestine</a:t>
            </a:r>
          </a:p>
          <a:p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• </a:t>
            </a:r>
            <a:r>
              <a:rPr lang="en-US" sz="24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Mesocolon</a:t>
            </a: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suspends and wraps the colon, parts are:</a:t>
            </a:r>
          </a:p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1. transverse </a:t>
            </a:r>
            <a:r>
              <a:rPr lang="en-US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mesocolon</a:t>
            </a:r>
            <a:endParaRPr lang="en-US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2. sigmoid </a:t>
            </a:r>
            <a:r>
              <a:rPr lang="en-US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mesocolon</a:t>
            </a:r>
            <a:endParaRPr lang="ru-RU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9498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41520"/>
      </p:ext>
    </p:extLst>
  </p:cSld>
  <p:clrMapOvr>
    <a:masterClrMapping/>
  </p:clrMapOvr>
  <p:transition spd="slow" advTm="6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1741" y="0"/>
            <a:ext cx="5987008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 Regions of Small Intestine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585469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SI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is longest part of dig. tube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• Duodenum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(short, 12 inches)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– fixed shape &amp; position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– Mixing bowl for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chyme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• Jejunum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(2.5 m long)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– Most of digestion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• Ileum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(longest at 3.5 m)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– Most of absorption, ends in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• </a:t>
            </a:r>
            <a:r>
              <a:rPr lang="en-US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Ileocecal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valve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– slit valve into large intestine (colon)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158" y="1196752"/>
            <a:ext cx="324036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05834"/>
      </p:ext>
    </p:extLst>
  </p:cSld>
  <p:clrMapOvr>
    <a:masterClrMapping/>
  </p:clrMapOvr>
  <p:transition spd="slow" advTm="54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25760"/>
            <a:ext cx="77152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Regions of Large Intestine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5"/>
            <a:ext cx="7056784" cy="44644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C000"/>
                </a:solidFill>
              </a:rPr>
              <a:t>Cecum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pocket at proximal end with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Appendix</a:t>
            </a:r>
          </a:p>
          <a:p>
            <a:pPr marL="0" indent="0">
              <a:buNone/>
            </a:pPr>
            <a:r>
              <a:rPr lang="en-US" sz="2800" b="1" dirty="0" err="1">
                <a:solidFill>
                  <a:srgbClr val="FFC000"/>
                </a:solidFill>
              </a:rPr>
              <a:t>Collon</a:t>
            </a:r>
            <a:r>
              <a:rPr lang="en-US" sz="2800" b="1" dirty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Ascending colon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on right, between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cecum and right colic flexure;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Transverse colon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horizontal portion;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Descending colon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- left side, between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left colic flexure end</a:t>
            </a: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;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Sigmoid colon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- S bend near terminal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end.</a:t>
            </a:r>
            <a:endParaRPr lang="ru-RU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217" y="1053165"/>
            <a:ext cx="3059113" cy="4426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7314" y="5452594"/>
            <a:ext cx="82809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C000"/>
                </a:solidFill>
              </a:rPr>
              <a:t>Rectum</a:t>
            </a:r>
            <a:r>
              <a:rPr lang="en-US" sz="2600" b="1" dirty="0"/>
              <a:t> </a:t>
            </a:r>
            <a:r>
              <a:rPr lang="en-US" sz="2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– </a:t>
            </a:r>
            <a:r>
              <a:rPr lang="en-US" sz="2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terminal end is anal canal - ending at the anus -</a:t>
            </a:r>
          </a:p>
          <a:p>
            <a:r>
              <a:rPr lang="en-US" sz="2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which has internal involuntary sphincter and external voluntary sphincter</a:t>
            </a:r>
            <a:endParaRPr lang="ru-RU" sz="2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251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80751"/>
      </p:ext>
    </p:extLst>
  </p:cSld>
  <p:clrMapOvr>
    <a:masterClrMapping/>
  </p:clrMapOvr>
  <p:transition spd="slow" advTm="61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Abdomen Anatomy-Liver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4536504" cy="514116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800" b="1" i="1" dirty="0">
                <a:solidFill>
                  <a:srgbClr val="FFC000"/>
                </a:solidFill>
              </a:rPr>
              <a:t>Liver</a:t>
            </a:r>
            <a:r>
              <a:rPr lang="en-US" sz="3500" b="1" i="1" dirty="0">
                <a:solidFill>
                  <a:srgbClr val="FFC000"/>
                </a:solidFill>
              </a:rPr>
              <a:t> </a:t>
            </a:r>
            <a:r>
              <a:rPr lang="en-US" sz="33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largest gland in the</a:t>
            </a:r>
          </a:p>
          <a:p>
            <a:pPr marL="0" indent="0" algn="just">
              <a:buNone/>
            </a:pPr>
            <a:r>
              <a:rPr lang="en-US" sz="33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body, present in RUQ. Two</a:t>
            </a:r>
          </a:p>
          <a:p>
            <a:pPr marL="0" indent="0" algn="just">
              <a:buNone/>
            </a:pPr>
            <a:r>
              <a:rPr lang="en-US" sz="33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major lobes two minor</a:t>
            </a:r>
          </a:p>
          <a:p>
            <a:pPr marL="0" indent="0" algn="just">
              <a:buNone/>
            </a:pPr>
            <a:r>
              <a:rPr lang="en-US" sz="33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lobes.</a:t>
            </a:r>
          </a:p>
          <a:p>
            <a:pPr marL="0" indent="0" algn="just">
              <a:buNone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Falciform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ligament separates larger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Rt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lobe from Lt lobe, small quadrate lobe lies inferior to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Rt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lobe and posterior to quadrate lobe lies  caudate lobe</a:t>
            </a:r>
          </a:p>
          <a:p>
            <a:pPr marL="0" indent="0" algn="just">
              <a:buNone/>
            </a:pPr>
            <a:endParaRPr lang="ru-RU" sz="33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72816"/>
            <a:ext cx="4005654" cy="3312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17199"/>
      </p:ext>
    </p:extLst>
  </p:cSld>
  <p:clrMapOvr>
    <a:masterClrMapping/>
  </p:clrMapOvr>
  <p:transition spd="slow" advTm="36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277"/>
            <a:ext cx="8219256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Abdomen Anatomy-CBD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5040560" cy="5877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i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Extrahepatic</a:t>
            </a: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 biliary apparatus </a:t>
            </a:r>
          </a:p>
          <a:p>
            <a:pPr marL="0" indent="0">
              <a:buNone/>
            </a:pPr>
            <a:r>
              <a:rPr lang="en-US" sz="24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R</a:t>
            </a:r>
            <a:r>
              <a:rPr lang="en-US" sz="24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t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 and </a:t>
            </a: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Lt hepatic duct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from right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and left lobe of liver unite to form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common hepatic duct.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Gallbladder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 – pear shaped, 7 – 10cm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long. Has three parts, fundus is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distal and middle part is body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continues proximally as cystic duct.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Common bile duct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– formed by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union of cystic duct and common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hepatic duct.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uk-UA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It joins with pancreatic duct and opens into second part of duodenum at duodenal papilla</a:t>
            </a:r>
            <a:endParaRPr lang="ru-RU" sz="2400" dirty="0">
              <a:solidFill>
                <a:schemeClr val="accent6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081" y="1844824"/>
            <a:ext cx="4222711" cy="368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1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05718"/>
      </p:ext>
    </p:extLst>
  </p:cSld>
  <p:clrMapOvr>
    <a:masterClrMapping/>
  </p:clrMapOvr>
  <p:transition spd="slow" advTm="59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19256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Abdomen Anatomy-Pancreas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6792"/>
            <a:ext cx="5345188" cy="5400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5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Pancreas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is transversely placed between L1 and L2. It has three parts head, body and tail.</a:t>
            </a:r>
          </a:p>
          <a:p>
            <a:pPr marL="0" indent="0">
              <a:buNone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It is partly exocrine and partly endocrine.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Endocrine part secretes insulin and glucagon.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Exocrine part secretes pancreatic juice.</a:t>
            </a:r>
          </a:p>
          <a:p>
            <a:pPr marL="0" indent="0">
              <a:buNone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pancreatic duct opens in to second part of duodenum.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348880"/>
            <a:ext cx="368772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1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653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594900"/>
      </p:ext>
    </p:extLst>
  </p:cSld>
  <p:clrMapOvr>
    <a:masterClrMapping/>
  </p:clrMapOvr>
  <p:transition spd="slow" advTm="45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1162"/>
            <a:ext cx="8568952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Surface Anatomy-Quadrants &amp; Regions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31977"/>
            <a:ext cx="5472608" cy="5544616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Upper transverse plane.</a:t>
            </a:r>
          </a:p>
          <a:p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Lower transverse plane.</a:t>
            </a:r>
          </a:p>
          <a:p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Sagittal planes at right angles to transverse planes divide the abdomen into four quadrants and nine regions.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052736"/>
            <a:ext cx="2891218" cy="261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901" y="3933056"/>
            <a:ext cx="2880319" cy="259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1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04" y="8367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00258"/>
      </p:ext>
    </p:extLst>
  </p:cSld>
  <p:clrMapOvr>
    <a:masterClrMapping/>
  </p:clrMapOvr>
  <p:transition spd="slow" advTm="3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Plain X-ray abdomen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Remember the five basic densities on X-rays:</a:t>
            </a:r>
          </a:p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Gas  -&gt;  Black</a:t>
            </a:r>
          </a:p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Fat  -&gt;  Dark grey</a:t>
            </a:r>
          </a:p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Soft tissue/fluid  -&gt;  Light grey</a:t>
            </a:r>
          </a:p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Bone/calcification  -&gt;  White</a:t>
            </a:r>
          </a:p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Metal  -&gt;  Intense white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1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892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407861"/>
      </p:ext>
    </p:extLst>
  </p:cSld>
  <p:clrMapOvr>
    <a:masterClrMapping/>
  </p:clrMapOvr>
  <p:transition spd="slow" advTm="38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94720" cy="1143000"/>
          </a:xfrm>
        </p:spPr>
        <p:txBody>
          <a:bodyPr/>
          <a:lstStyle/>
          <a:p>
            <a:r>
              <a:rPr lang="en-US" b="1" i="1" dirty="0">
                <a:solidFill>
                  <a:srgbClr val="FFC000"/>
                </a:solidFill>
              </a:rPr>
              <a:t>Indications:</a:t>
            </a: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069159"/>
          </a:xfrm>
        </p:spPr>
        <p:txBody>
          <a:bodyPr>
            <a:normAutofit fontScale="92500" lnSpcReduction="10000"/>
          </a:bodyPr>
          <a:lstStyle/>
          <a:p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Bowel obstruction</a:t>
            </a:r>
          </a:p>
          <a:p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Perforation</a:t>
            </a:r>
          </a:p>
          <a:p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Renal pathology</a:t>
            </a:r>
          </a:p>
          <a:p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Acute abdomen</a:t>
            </a:r>
          </a:p>
          <a:p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Foreign body localization</a:t>
            </a:r>
          </a:p>
          <a:p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Toxic </a:t>
            </a:r>
            <a:r>
              <a:rPr lang="en-US" b="1" i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megacolon</a:t>
            </a:r>
            <a:endParaRPr lang="en-US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Aortic aneurysm</a:t>
            </a:r>
          </a:p>
          <a:p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Control or preliminary films for contrast studies</a:t>
            </a:r>
          </a:p>
          <a:p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Detection of calcification or abnormal gas collection</a:t>
            </a:r>
            <a:endParaRPr lang="ru-RU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1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512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25821"/>
      </p:ext>
    </p:extLst>
  </p:cSld>
  <p:clrMapOvr>
    <a:masterClrMapping/>
  </p:clrMapOvr>
  <p:transition spd="slow" advTm="40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Abdomen - plain film Anatomy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00808"/>
            <a:ext cx="5724128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 Normal plain film</a:t>
            </a:r>
            <a:r>
              <a:rPr lang="en-US" sz="28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of the abdomen. The lower margins of the posterior portion of the liver, the hepatic angle (H), and the lower part of the spleen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(S) are delineated by a fat shadow. Both kidneys (K) and the psoas muscle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shadows (arrowheads) are outlined by a fat shadow. The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properitoneal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fat stripe is also shown bilaterally (arrows).</a:t>
            </a:r>
            <a:endParaRPr lang="ru-RU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42661"/>
            <a:ext cx="287714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1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58109"/>
      </p:ext>
    </p:extLst>
  </p:cSld>
  <p:clrMapOvr>
    <a:masterClrMapping/>
  </p:clrMapOvr>
  <p:transition spd="slow" advTm="46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4392488" cy="61926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1. 11th rib.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2. Vertebral body (TH 12).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3. Gas in stomach.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4. Gas in colon (splenic flexure).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5. Gas in transverse colon.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6. Gas in sigmoid.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7. Sacrum.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8. Sacroiliac joint.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9. Femoral head.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10. Gas in cecum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11. Iliac crest.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12. Gas in colon (hepatic flexure).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13. Psoas margin.</a:t>
            </a:r>
            <a:endParaRPr lang="ru-RU" sz="24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92696"/>
            <a:ext cx="4295775" cy="543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1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79912" y="1157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25512"/>
      </p:ext>
    </p:extLst>
  </p:cSld>
  <p:clrMapOvr>
    <a:masterClrMapping/>
  </p:clrMapOvr>
  <p:transition spd="slow" advTm="66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4680520" cy="1143000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Normal stomach</a:t>
            </a: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88840"/>
            <a:ext cx="4320480" cy="518457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If the stomach contains air it may be visible in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left upper quadrant of the abdomen. The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lowest part of the stomach crosses the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midline.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68760"/>
            <a:ext cx="4032448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1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41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02007"/>
      </p:ext>
    </p:extLst>
  </p:cSld>
  <p:clrMapOvr>
    <a:masterClrMapping/>
  </p:clrMapOvr>
  <p:transition spd="slow" advTm="2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5256584" cy="1143000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C000"/>
                </a:solidFill>
              </a:rPr>
              <a:t>Look at the diagram</a:t>
            </a:r>
            <a:endParaRPr lang="ru-RU" i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2"/>
            <a:ext cx="8219256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Are they raised or flattened?</a:t>
            </a:r>
          </a:p>
          <a:p>
            <a:endParaRPr lang="en-US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Are the </a:t>
            </a:r>
            <a:r>
              <a:rPr lang="en-US" b="1" i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costophrenic</a:t>
            </a: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angles clear?</a:t>
            </a:r>
          </a:p>
          <a:p>
            <a:endParaRPr lang="en-US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Is there any free intra-abdominal air(better to be judged if erect or decubitus)?</a:t>
            </a:r>
            <a:endParaRPr lang="ru-RU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1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512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381960"/>
      </p:ext>
    </p:extLst>
  </p:cSld>
  <p:clrMapOvr>
    <a:masterClrMapping/>
  </p:clrMapOvr>
  <p:transition spd="slow" advTm="27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797" y="561122"/>
            <a:ext cx="5400600" cy="273630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An X-ray erect abdomen reveals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crescentric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gas under right diaphragm in keeping with a visceral perforation.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6664"/>
            <a:ext cx="3240360" cy="301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97424"/>
            <a:ext cx="3312368" cy="330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3743400" y="3717032"/>
            <a:ext cx="5400600" cy="2736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3425074"/>
            <a:ext cx="52565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Lateral decubitus view of an abdominal X-ray exhibiting</a:t>
            </a:r>
          </a:p>
          <a:p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free intra-abdominal air between the liver, right</a:t>
            </a:r>
          </a:p>
          <a:p>
            <a:r>
              <a:rPr lang="en-US" sz="32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hemidiaphragm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and lateral abdominal wall.</a:t>
            </a:r>
            <a:endParaRPr lang="ru-RU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1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50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8802"/>
      </p:ext>
    </p:extLst>
  </p:cSld>
  <p:clrMapOvr>
    <a:masterClrMapping/>
  </p:clrMapOvr>
  <p:transition spd="slow" advTm="3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4114800" cy="1143000"/>
          </a:xfrm>
        </p:spPr>
        <p:txBody>
          <a:bodyPr/>
          <a:lstStyle/>
          <a:p>
            <a:r>
              <a:rPr lang="en-US" b="1" i="1" dirty="0">
                <a:solidFill>
                  <a:srgbClr val="FFC000"/>
                </a:solidFill>
              </a:rPr>
              <a:t>Look at the liver</a:t>
            </a: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liver lies in the right upper quadrant (RUQ) and is seen as a bland area of grey on an abdominal X-ray.</a:t>
            </a:r>
          </a:p>
          <a:p>
            <a:pPr>
              <a:buFont typeface="Wingdings" pitchFamily="2" charset="2"/>
              <a:buChar char="Ø"/>
            </a:pPr>
            <a:r>
              <a:rPr lang="en-US" sz="3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Is it enlarged?</a:t>
            </a:r>
          </a:p>
          <a:p>
            <a:pPr>
              <a:buFont typeface="Wingdings" pitchFamily="2" charset="2"/>
              <a:buChar char="Ø"/>
            </a:pPr>
            <a:r>
              <a:rPr lang="en-US" sz="3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Is it shrunk?</a:t>
            </a:r>
          </a:p>
          <a:p>
            <a:pPr>
              <a:buFont typeface="Wingdings" pitchFamily="2" charset="2"/>
              <a:buChar char="Ø"/>
            </a:pPr>
            <a:r>
              <a:rPr lang="en-US" sz="3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Is it displaced?</a:t>
            </a:r>
          </a:p>
          <a:p>
            <a:pPr>
              <a:buFont typeface="Wingdings" pitchFamily="2" charset="2"/>
              <a:buChar char="Ø"/>
            </a:pPr>
            <a:r>
              <a:rPr lang="en-US" sz="3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Are there any signs for a </a:t>
            </a:r>
            <a:r>
              <a:rPr lang="en-US" sz="30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Chilaiditi's</a:t>
            </a:r>
            <a:r>
              <a:rPr lang="en-US" sz="3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syndrome</a:t>
            </a:r>
          </a:p>
          <a:p>
            <a:pPr marL="0" indent="0">
              <a:buNone/>
            </a:pPr>
            <a:r>
              <a:rPr lang="en-US" sz="3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(interposition of the colon between the right</a:t>
            </a:r>
          </a:p>
          <a:p>
            <a:pPr marL="0" indent="0">
              <a:buNone/>
            </a:pPr>
            <a:r>
              <a:rPr lang="en-US" sz="30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hemidiaphragm</a:t>
            </a:r>
            <a:r>
              <a:rPr lang="en-US" sz="3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and the colon)?</a:t>
            </a:r>
          </a:p>
          <a:p>
            <a:pPr>
              <a:buFont typeface="Wingdings" pitchFamily="2" charset="2"/>
              <a:buChar char="Ø"/>
            </a:pPr>
            <a:r>
              <a:rPr lang="en-US" sz="3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Are there any calcifications?</a:t>
            </a:r>
            <a:endParaRPr lang="ru-RU" sz="30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2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05646"/>
      </p:ext>
    </p:extLst>
  </p:cSld>
  <p:clrMapOvr>
    <a:masterClrMapping/>
  </p:clrMapOvr>
  <p:transition spd="slow" advTm="41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36712"/>
            <a:ext cx="4114800" cy="543346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Abdominal X-ray showing an enlarged liver (*) displacing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ascending and transverse colon downward. Note the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metallic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artefact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(arrowhead) consistent with a zipper.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92696"/>
            <a:ext cx="3919337" cy="5372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2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830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12619"/>
      </p:ext>
    </p:extLst>
  </p:cSld>
  <p:clrMapOvr>
    <a:masterClrMapping/>
  </p:clrMapOvr>
  <p:transition spd="slow" advTm="28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46848" cy="1143000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Look at the spleen</a:t>
            </a: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spleen lies in the left upper quadrant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(LUQ)immediately superior to the left kidney.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Is it enlarged?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Is it shrunk?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Has it been removed?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Are there any calcifications?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2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771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063309"/>
      </p:ext>
    </p:extLst>
  </p:cSld>
  <p:clrMapOvr>
    <a:masterClrMapping/>
  </p:clrMapOvr>
  <p:transition spd="slow" advTm="30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4595" y="5661248"/>
            <a:ext cx="8229600" cy="68093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X-ray of abdomen showing enlarged spleen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4663"/>
            <a:ext cx="4176464" cy="4445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6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88" y="825768"/>
            <a:ext cx="4053206" cy="360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2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88" y="653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26219"/>
      </p:ext>
    </p:extLst>
  </p:cSld>
  <p:clrMapOvr>
    <a:masterClrMapping/>
  </p:clrMapOvr>
  <p:transition spd="slow" advTm="16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Psoas muscles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Psoas edges on abdominal X-ray</a:t>
            </a: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psoas muscles arise from the transverse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processes of the lumbar vertebrae and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combine with the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iliacus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muscles attaches to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lesser trochanter of the femur.</a:t>
            </a: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An abdominal X-ray often demonstrates the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lateral edge of the psoas muscles as a near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straight line.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2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19354"/>
      </p:ext>
    </p:extLst>
  </p:cSld>
  <p:clrMapOvr>
    <a:masterClrMapping/>
  </p:clrMapOvr>
  <p:transition spd="slow" advTm="48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5" y="260648"/>
            <a:ext cx="8229600" cy="1143000"/>
          </a:xfrm>
        </p:spPr>
        <p:txBody>
          <a:bodyPr/>
          <a:lstStyle/>
          <a:p>
            <a:r>
              <a:rPr lang="en-US" b="1" i="1" dirty="0">
                <a:solidFill>
                  <a:srgbClr val="FFC000"/>
                </a:solidFill>
              </a:rPr>
              <a:t>Look for the bowel gas pattern</a:t>
            </a: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568952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Where are the bowel loops located (central vs. peripheral)?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Is there too much intraluminal gas?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What is the distribution of the gas in the abdomen?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What is the intraluminal caliber of the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smalland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large bowel?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Are there any dilatations of the small and/or large bowel?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Identify any air-fluid levels?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2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64266"/>
      </p:ext>
    </p:extLst>
  </p:cSld>
  <p:clrMapOvr>
    <a:masterClrMapping/>
  </p:clrMapOvr>
  <p:transition spd="slow" advTm="5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496944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C000"/>
                </a:solidFill>
              </a:rPr>
              <a:t>Small bowel 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identified by:</a:t>
            </a: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Central position in the abdomen</a:t>
            </a:r>
          </a:p>
          <a:p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Valvulae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conniventes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- mucosal folds that cross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full width of the bowel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C000"/>
                </a:solidFill>
              </a:rPr>
              <a:t>Large bowel, normal large bowel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may be identified by:</a:t>
            </a: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Peripheral position in the abdomen (the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transverse and sigmoid colon occupy very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variable positions)</a:t>
            </a:r>
          </a:p>
          <a:p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Haustra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Contains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faeces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2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842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9846"/>
      </p:ext>
    </p:extLst>
  </p:cSld>
  <p:clrMapOvr>
    <a:masterClrMapping/>
  </p:clrMapOvr>
  <p:transition spd="slow" advTm="50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733256"/>
            <a:ext cx="8229600" cy="6809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Usually they become visible when the small bowel is more distended, in particular the jejunum.</a:t>
            </a:r>
            <a:endParaRPr lang="ru-RU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352839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92696"/>
            <a:ext cx="3717439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2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86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1530"/>
      </p:ext>
    </p:extLst>
  </p:cSld>
  <p:clrMapOvr>
    <a:masterClrMapping/>
  </p:clrMapOvr>
  <p:transition spd="slow" advTm="18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94" y="1124744"/>
            <a:ext cx="3838474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24744"/>
            <a:ext cx="383709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5229200"/>
            <a:ext cx="2000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Small bowel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5548" y="5229200"/>
            <a:ext cx="1986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Large bowel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0108" y="5944344"/>
            <a:ext cx="3329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Valvulae</a:t>
            </a: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b="1" i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conniventes</a:t>
            </a:r>
            <a:endParaRPr lang="ru-RU" sz="2800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5248" y="5944344"/>
            <a:ext cx="1366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Haustra</a:t>
            </a:r>
            <a:endParaRPr lang="ru-RU" sz="2800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2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508" y="150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516879"/>
      </p:ext>
    </p:extLst>
  </p:cSld>
  <p:clrMapOvr>
    <a:masterClrMapping/>
  </p:clrMapOvr>
  <p:transition spd="slow" advTm="2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Contrast studies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457" y="1916832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Barium swallow</a:t>
            </a:r>
          </a:p>
          <a:p>
            <a:pPr>
              <a:buFont typeface="Wingdings" pitchFamily="2" charset="2"/>
              <a:buChar char="v"/>
            </a:pP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Barium meal</a:t>
            </a:r>
          </a:p>
          <a:p>
            <a:pPr>
              <a:buFont typeface="Wingdings" pitchFamily="2" charset="2"/>
              <a:buChar char="v"/>
            </a:pP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Barium follow-through</a:t>
            </a:r>
          </a:p>
          <a:p>
            <a:pPr>
              <a:buFont typeface="Wingdings" pitchFamily="2" charset="2"/>
              <a:buChar char="v"/>
            </a:pP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Barium enema</a:t>
            </a:r>
            <a:endParaRPr lang="ru-RU" sz="3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2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963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41910"/>
      </p:ext>
    </p:extLst>
  </p:cSld>
  <p:clrMapOvr>
    <a:masterClrMapping/>
  </p:clrMapOvr>
  <p:transition spd="slow" advTm="2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4680520" cy="5295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Administering a contrast agent modifies the image to give more information. Typical ones are barium, an inert particulate contrast used in GI tract evaluation and Iodine, a water soluble agent which can be injected into the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vascular tree.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40768"/>
            <a:ext cx="4104456" cy="381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429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2060"/>
      </p:ext>
    </p:extLst>
  </p:cSld>
  <p:clrMapOvr>
    <a:masterClrMapping/>
  </p:clrMapOvr>
  <p:transition spd="slow" advTm="3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Barium swallow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2"/>
            <a:ext cx="8496944" cy="45259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It is a medical imaging procedure used to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examine upper gastrointestinal tract, which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include the esophagus and to a lesser extent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stomach.</a:t>
            </a:r>
          </a:p>
          <a:p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contrast used is barium sulfate.</a:t>
            </a:r>
            <a:endParaRPr lang="ru-RU" sz="3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3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653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7968"/>
      </p:ext>
    </p:extLst>
  </p:cSld>
  <p:clrMapOvr>
    <a:masterClrMapping/>
  </p:clrMapOvr>
  <p:transition spd="slow" advTm="31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Esophageal Constriction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4690864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Superiorly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 level of Cricoid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cartilage, juncture with pharynx  </a:t>
            </a:r>
          </a:p>
          <a:p>
            <a:pPr marL="0" indent="0">
              <a:buNone/>
            </a:pPr>
            <a:endParaRPr lang="en-US" sz="1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Middle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 crossed by aorta and left main bronchi</a:t>
            </a:r>
          </a:p>
          <a:p>
            <a:pPr marL="0" indent="0">
              <a:buNone/>
            </a:pPr>
            <a:endParaRPr lang="en-US" sz="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Inferiorly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 diaphragmatic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sphincter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84784"/>
            <a:ext cx="3149465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09839" y="5805264"/>
            <a:ext cx="46340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FFC000"/>
                </a:solidFill>
              </a:rPr>
              <a:t>                  </a:t>
            </a:r>
            <a:r>
              <a:rPr lang="en-US" sz="2400" b="1" dirty="0">
                <a:solidFill>
                  <a:srgbClr val="FFC000"/>
                </a:solidFill>
              </a:rPr>
              <a:t>normal sites of                   </a:t>
            </a: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narrowing of Esophagus</a:t>
            </a:r>
            <a:endParaRPr lang="ru-RU" sz="2400" b="1" dirty="0">
              <a:solidFill>
                <a:srgbClr val="FFC000"/>
              </a:solidFill>
            </a:endParaRPr>
          </a:p>
        </p:txBody>
      </p:sp>
      <p:pic>
        <p:nvPicPr>
          <p:cNvPr id="4" name="3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435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22303"/>
      </p:ext>
    </p:extLst>
  </p:cSld>
  <p:clrMapOvr>
    <a:masterClrMapping/>
  </p:clrMapOvr>
  <p:transition spd="slow" advTm="40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424936" cy="576064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Cervical esophagus bordered anteriorly by trachea,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posteriorly by vertebral column and laterally by carotid sheath and thyroid gland.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Thoracic esophagus anteriorly lies the trachea, right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pulmonary artery, left main bronchus diaphragm.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Posteriorly it rest on vertebral column and closely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related to thoracic duct,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azygus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hemiazygus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vein.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Abdominal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eshophagus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its right border is continuous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with lesser curvature &amp; left border is demarcated from fundus by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esophagogastric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angle of implantation(angle of His).</a:t>
            </a:r>
            <a:endParaRPr lang="ru-RU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3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217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70191"/>
      </p:ext>
    </p:extLst>
  </p:cSld>
  <p:clrMapOvr>
    <a:masterClrMapping/>
  </p:clrMapOvr>
  <p:transition spd="slow" advTm="67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1188"/>
            <a:ext cx="4104455" cy="274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1188"/>
            <a:ext cx="4248471" cy="6436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3068961"/>
            <a:ext cx="3528392" cy="3128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258" y="6261068"/>
            <a:ext cx="373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normal impressions in the Esophagus</a:t>
            </a:r>
            <a:endParaRPr lang="ru-RU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3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728" y="264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21635"/>
      </p:ext>
    </p:extLst>
  </p:cSld>
  <p:clrMapOvr>
    <a:masterClrMapping/>
  </p:clrMapOvr>
  <p:transition spd="slow" advTm="17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Barium</a:t>
            </a:r>
            <a:r>
              <a:rPr lang="en-US" b="1" i="1" dirty="0">
                <a:solidFill>
                  <a:srgbClr val="FFC000"/>
                </a:solidFill>
              </a:rPr>
              <a:t> </a:t>
            </a:r>
            <a:r>
              <a:rPr lang="en-US" b="1" dirty="0">
                <a:solidFill>
                  <a:srgbClr val="FFC000"/>
                </a:solidFill>
              </a:rPr>
              <a:t>meal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 a barium meal test, X-ray images are taken of the stomach and the beginning of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duodenum.</a:t>
            </a:r>
            <a:endParaRPr lang="ru-RU" sz="3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3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150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475490"/>
      </p:ext>
    </p:extLst>
  </p:cSld>
  <p:clrMapOvr>
    <a:masterClrMapping/>
  </p:clrMapOvr>
  <p:transition spd="slow" advTm="19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8638"/>
            <a:ext cx="7416824" cy="580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178097"/>
      </p:ext>
    </p:extLst>
  </p:cSld>
  <p:clrMapOvr>
    <a:masterClrMapping/>
  </p:clrMapOvr>
  <p:transition spd="slow" advTm="12000">
    <p:sndAc>
      <p:endSnd/>
    </p:sndAc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1938"/>
            <a:ext cx="7560839" cy="633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1349607"/>
      </p:ext>
    </p:extLst>
  </p:cSld>
  <p:clrMapOvr>
    <a:masterClrMapping/>
  </p:clrMapOvr>
  <p:transition spd="slow" advTm="12000">
    <p:sndAc>
      <p:endSnd/>
    </p:sndAc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Barium enema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1125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SINGLE CONTRAST STUDY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colon is filled with barium, which outlines the intestine and reveals large abnormalities.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DOUBLE CONTRAST with AIR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colon is first filled with barium then the barium is drained out, leaving only a thin layer of barium on the wall of the colon.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colon is then filled with air. This provides a detailed view of the inner surface of the colon, making it easier to see narrowed areas (strictures), diverticula, or inflammation.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3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446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076922"/>
      </p:ext>
    </p:extLst>
  </p:cSld>
  <p:clrMapOvr>
    <a:masterClrMapping/>
  </p:clrMapOvr>
  <p:transition spd="slow" advTm="6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81124"/>
            <a:ext cx="7198695" cy="4712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23858" y="656043"/>
            <a:ext cx="6029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</a:rPr>
              <a:t>Barium enema, Single contrast</a:t>
            </a:r>
            <a:endParaRPr lang="ru-RU" sz="3600" b="1" dirty="0">
              <a:solidFill>
                <a:srgbClr val="FFC000"/>
              </a:solidFill>
            </a:endParaRPr>
          </a:p>
        </p:txBody>
      </p:sp>
      <p:pic>
        <p:nvPicPr>
          <p:cNvPr id="2" name="3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270" y="464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74348"/>
      </p:ext>
    </p:extLst>
  </p:cSld>
  <p:clrMapOvr>
    <a:masterClrMapping/>
  </p:clrMapOvr>
  <p:transition spd="slow" advTm="1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120" y="1628800"/>
            <a:ext cx="5681758" cy="471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38480" y="513546"/>
            <a:ext cx="6267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</a:rPr>
              <a:t>Barium enema, Double contrast</a:t>
            </a:r>
            <a:endParaRPr lang="ru-RU" sz="3600" b="1" dirty="0">
              <a:solidFill>
                <a:srgbClr val="FFC000"/>
              </a:solidFill>
            </a:endParaRPr>
          </a:p>
        </p:txBody>
      </p:sp>
      <p:pic>
        <p:nvPicPr>
          <p:cNvPr id="2" name="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13448"/>
      </p:ext>
    </p:extLst>
  </p:cSld>
  <p:clrMapOvr>
    <a:masterClrMapping/>
  </p:clrMapOvr>
  <p:transition spd="slow" advTm="1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048"/>
            <a:ext cx="8229600" cy="1066130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Ultrasound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General considerations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preparation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normal anatomy: solid organs + biliary tree + vessels + lymph nodes.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echogenicity: pancreas, liver, spleen, kidney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hyper hypo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appearances of various tissues: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fat = hyper;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fluid = hypo with posterior acoustic enhancement;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calculi/ bone = hyper with post ac shadowing;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gas = shadowing.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82717"/>
      </p:ext>
    </p:extLst>
  </p:cSld>
  <p:clrMapOvr>
    <a:masterClrMapping/>
  </p:clrMapOvr>
  <p:transition spd="slow" advTm="58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1954560" cy="764704"/>
          </a:xfrm>
        </p:spPr>
        <p:txBody>
          <a:bodyPr/>
          <a:lstStyle/>
          <a:p>
            <a:r>
              <a:rPr lang="en-US" b="1" i="1" u="sng" dirty="0">
                <a:solidFill>
                  <a:srgbClr val="FFC000"/>
                </a:solidFill>
              </a:rPr>
              <a:t>Normal</a:t>
            </a:r>
            <a:endParaRPr lang="ru-RU" b="1" i="1" u="sng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78" y="624374"/>
            <a:ext cx="4784482" cy="1545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78" y="2103685"/>
            <a:ext cx="4784482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78" y="3581399"/>
            <a:ext cx="4784482" cy="1501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728" y="5056377"/>
            <a:ext cx="4770632" cy="1525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9565" y="1058425"/>
            <a:ext cx="17013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Pancreas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9404" y="2583808"/>
            <a:ext cx="1001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Liver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4007" y="4055891"/>
            <a:ext cx="1332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Spleen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007" y="5540989"/>
            <a:ext cx="1346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Kidney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4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44408" y="653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65178"/>
      </p:ext>
    </p:extLst>
  </p:cSld>
  <p:clrMapOvr>
    <a:masterClrMapping/>
  </p:clrMapOvr>
  <p:transition spd="slow" advTm="2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1954560" cy="764704"/>
          </a:xfrm>
        </p:spPr>
        <p:txBody>
          <a:bodyPr/>
          <a:lstStyle/>
          <a:p>
            <a:r>
              <a:rPr lang="en-US" b="1" i="1" u="sng" dirty="0">
                <a:solidFill>
                  <a:srgbClr val="FFC000"/>
                </a:solidFill>
              </a:rPr>
              <a:t>Normal</a:t>
            </a:r>
            <a:endParaRPr lang="ru-RU" b="1" i="1" u="sng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48" y="1093593"/>
            <a:ext cx="21643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Gallbladder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9946" y="2828782"/>
            <a:ext cx="11408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Aorta</a:t>
            </a:r>
          </a:p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&amp;</a:t>
            </a:r>
          </a:p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IVC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685" y="5540988"/>
            <a:ext cx="2431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Lymph nodes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692697"/>
            <a:ext cx="4680520" cy="1425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21" y="2118019"/>
            <a:ext cx="4681840" cy="1495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3613613"/>
            <a:ext cx="4680519" cy="145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5073592"/>
            <a:ext cx="4680519" cy="1589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 стрелкой 7"/>
          <p:cNvCxnSpPr>
            <a:stCxn id="5" idx="3"/>
          </p:cNvCxnSpPr>
          <p:nvPr/>
        </p:nvCxnSpPr>
        <p:spPr>
          <a:xfrm flipV="1">
            <a:off x="2080771" y="2996952"/>
            <a:ext cx="674091" cy="61666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5" idx="3"/>
          </p:cNvCxnSpPr>
          <p:nvPr/>
        </p:nvCxnSpPr>
        <p:spPr>
          <a:xfrm>
            <a:off x="2080771" y="3613612"/>
            <a:ext cx="674091" cy="607476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4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6416" y="830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235965"/>
      </p:ext>
    </p:extLst>
  </p:cSld>
  <p:clrMapOvr>
    <a:masterClrMapping/>
  </p:clrMapOvr>
  <p:transition spd="slow" advTm="2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1954560" cy="764704"/>
          </a:xfrm>
        </p:spPr>
        <p:txBody>
          <a:bodyPr/>
          <a:lstStyle/>
          <a:p>
            <a:r>
              <a:rPr lang="en-US" b="1" i="1" u="sng" dirty="0">
                <a:solidFill>
                  <a:srgbClr val="FFC000"/>
                </a:solidFill>
              </a:rPr>
              <a:t>Normal</a:t>
            </a:r>
            <a:endParaRPr lang="ru-RU" b="1" i="1" u="sng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685" y="1112970"/>
            <a:ext cx="22717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Oesophagus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9573" y="5512877"/>
            <a:ext cx="2368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Gas in bowel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7069" y="2573425"/>
            <a:ext cx="16650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Stomach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9573" y="4051213"/>
            <a:ext cx="22597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Small bowel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20" y="668010"/>
            <a:ext cx="4679640" cy="1471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21" y="2131970"/>
            <a:ext cx="4679639" cy="146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21" y="3588967"/>
            <a:ext cx="4682275" cy="1496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20" y="5085185"/>
            <a:ext cx="4682276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8424" y="584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01153"/>
      </p:ext>
    </p:extLst>
  </p:cSld>
  <p:clrMapOvr>
    <a:masterClrMapping/>
  </p:clrMapOvr>
  <p:transition spd="slow" advTm="25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984" y="0"/>
            <a:ext cx="2665177" cy="764704"/>
          </a:xfrm>
        </p:spPr>
        <p:txBody>
          <a:bodyPr>
            <a:normAutofit/>
          </a:bodyPr>
          <a:lstStyle/>
          <a:p>
            <a:r>
              <a:rPr lang="en-US" b="1" i="1" u="sng" dirty="0">
                <a:solidFill>
                  <a:srgbClr val="FFC000"/>
                </a:solidFill>
              </a:rPr>
              <a:t>Pathology</a:t>
            </a:r>
            <a:endParaRPr lang="ru-RU" b="1" i="1" u="sng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7069" y="1121865"/>
            <a:ext cx="1664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Cirrhosis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982" y="5537996"/>
            <a:ext cx="2064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Lymphoma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4250" y="2565629"/>
            <a:ext cx="18898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Abscesses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8385" y="4053185"/>
            <a:ext cx="21216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Metastases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20" y="696537"/>
            <a:ext cx="4679640" cy="143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20" y="2131971"/>
            <a:ext cx="4679640" cy="145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20" y="3585686"/>
            <a:ext cx="4679640" cy="15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20" y="5105461"/>
            <a:ext cx="4679640" cy="1449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8424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58013"/>
      </p:ext>
    </p:extLst>
  </p:cSld>
  <p:clrMapOvr>
    <a:masterClrMapping/>
  </p:clrMapOvr>
  <p:transition spd="slow" advTm="25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FFC000"/>
                </a:solidFill>
              </a:rPr>
              <a:t>Computed Tomography &amp; Magnetic Resonance Imaging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General considerations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Differences between CT and MRI.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Windowing in CT</a:t>
            </a: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and sequences in MRI.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Various densities in CT and intensities in MRI.</a:t>
            </a:r>
            <a:endParaRPr lang="ru-RU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105402"/>
            <a:ext cx="2088231" cy="1987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105403"/>
            <a:ext cx="2054155" cy="1987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4105403"/>
            <a:ext cx="2016223" cy="1987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105402"/>
            <a:ext cx="2056318" cy="1987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62208" y="3487616"/>
            <a:ext cx="555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CT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5741" y="3492156"/>
            <a:ext cx="79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MRI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596" y="6259805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T2W</a:t>
            </a:r>
            <a:endParaRPr lang="ru-RU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22867" y="6259933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T1W</a:t>
            </a:r>
            <a:endParaRPr lang="ru-RU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4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50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92887"/>
      </p:ext>
    </p:extLst>
  </p:cSld>
  <p:clrMapOvr>
    <a:masterClrMapping/>
  </p:clrMapOvr>
  <p:transition spd="slow" advTm="36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590" y="0"/>
            <a:ext cx="2962672" cy="1143000"/>
          </a:xfrm>
        </p:spPr>
        <p:txBody>
          <a:bodyPr/>
          <a:lstStyle/>
          <a:p>
            <a:r>
              <a:rPr lang="en-US" b="1" i="1" u="sng" dirty="0">
                <a:solidFill>
                  <a:srgbClr val="FFC000"/>
                </a:solidFill>
              </a:rPr>
              <a:t>Pathology</a:t>
            </a:r>
            <a:endParaRPr lang="ru-RU" b="1" i="1" u="sng" dirty="0">
              <a:solidFill>
                <a:srgbClr val="FFC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8" y="3700328"/>
            <a:ext cx="3604018" cy="282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763" y="332656"/>
            <a:ext cx="3458007" cy="259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763" y="3700327"/>
            <a:ext cx="3458006" cy="280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51059" y="1355827"/>
            <a:ext cx="2685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Hepatic cysts</a:t>
            </a:r>
            <a:endParaRPr lang="ru-RU" sz="3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3195" y="3007485"/>
            <a:ext cx="551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CT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33259" y="3051028"/>
            <a:ext cx="79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MRI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92234" y="5921827"/>
            <a:ext cx="9685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T2W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90019" y="2401898"/>
            <a:ext cx="870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T1W</a:t>
            </a:r>
            <a:endParaRPr lang="ru-RU" sz="2800" b="1" dirty="0"/>
          </a:p>
        </p:txBody>
      </p:sp>
      <p:pic>
        <p:nvPicPr>
          <p:cNvPr id="3" name="4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118" y="278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34709"/>
      </p:ext>
    </p:extLst>
  </p:cSld>
  <p:clrMapOvr>
    <a:masterClrMapping/>
  </p:clrMapOvr>
  <p:transition spd="slow" advTm="1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8722370" cy="1881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04" y="4365104"/>
            <a:ext cx="4170207" cy="1762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356585"/>
            <a:ext cx="4248471" cy="175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10846" y="188640"/>
            <a:ext cx="2972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Haemangioma</a:t>
            </a:r>
            <a:endParaRPr lang="ru-RU" sz="3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56774" y="2790689"/>
            <a:ext cx="1967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Contrasted CT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32240" y="2790687"/>
            <a:ext cx="1433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T2W  MRI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0364" y="3594488"/>
            <a:ext cx="3586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Pancreatic Cancer</a:t>
            </a:r>
            <a:endParaRPr lang="ru-RU" sz="3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2304" y="6114340"/>
            <a:ext cx="1983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Postoperative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36518" y="6099669"/>
            <a:ext cx="2044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3 months later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18144" y="6114340"/>
            <a:ext cx="2044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6 months later</a:t>
            </a:r>
            <a:endParaRPr lang="ru-RU" sz="2400" b="1" dirty="0">
              <a:solidFill>
                <a:srgbClr val="FFC000"/>
              </a:solidFill>
            </a:endParaRPr>
          </a:p>
        </p:txBody>
      </p:sp>
      <p:pic>
        <p:nvPicPr>
          <p:cNvPr id="2" name="4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375" y="446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4994"/>
      </p:ext>
    </p:extLst>
  </p:cSld>
  <p:clrMapOvr>
    <a:masterClrMapping/>
  </p:clrMapOvr>
  <p:transition spd="slow" advTm="15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016224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FFC000"/>
                </a:solidFill>
              </a:rPr>
              <a:t>Angiography &amp; Interventional radiology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Types: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Flush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aortogram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Inferior vena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cavogram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/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SVCgram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Selective: (according to vessels) hepatic artery, renal, spleen, pancreas, coeliac axis, SMA, IMA, uterine artery.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May include intervention: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       chemoembolization, coil/glue embolization,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       stenting.</a:t>
            </a:r>
          </a:p>
          <a:p>
            <a:pPr marL="0" indent="0">
              <a:buNone/>
            </a:pPr>
            <a:r>
              <a:rPr lang="en-US" b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Indications: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tumour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/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haemangioma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bleeding, pre-op …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etc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4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07408"/>
      </p:ext>
    </p:extLst>
  </p:cSld>
  <p:clrMapOvr>
    <a:masterClrMapping/>
  </p:clrMapOvr>
  <p:transition spd="slow" advTm="59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45" y="764704"/>
            <a:ext cx="8303909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65104"/>
            <a:ext cx="7450607" cy="2376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21363" y="20402"/>
            <a:ext cx="4252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Multifocal </a:t>
            </a:r>
            <a:r>
              <a:rPr lang="en-US" sz="36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Hepatoma</a:t>
            </a:r>
            <a:endParaRPr lang="ru-RU" sz="3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140968"/>
            <a:ext cx="19650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Arterial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FFC000"/>
                </a:solidFill>
              </a:rPr>
              <a:t>phase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48208" y="3140968"/>
            <a:ext cx="1553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Late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FFC000"/>
                </a:solidFill>
              </a:rPr>
              <a:t>phase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3140968"/>
            <a:ext cx="25025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Post-</a:t>
            </a:r>
            <a:r>
              <a:rPr lang="en-US" sz="2400" b="1" dirty="0" err="1">
                <a:solidFill>
                  <a:srgbClr val="FFC000"/>
                </a:solidFill>
              </a:rPr>
              <a:t>embolisation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2738" y="3637738"/>
            <a:ext cx="1898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Angioma</a:t>
            </a:r>
            <a:endParaRPr lang="ru-RU" sz="3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5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736" y="434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22980"/>
      </p:ext>
    </p:extLst>
  </p:cSld>
  <p:clrMapOvr>
    <a:masterClrMapping/>
  </p:clrMapOvr>
  <p:transition spd="slow" advTm="14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Other imaging methods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756518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Endoscopic retrograde </a:t>
            </a:r>
            <a:r>
              <a:rPr lang="en-US" sz="32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cholangio-pancreatogram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222" y="1341293"/>
            <a:ext cx="2232248" cy="215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424" y="1341293"/>
            <a:ext cx="2160240" cy="215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07141" y="2190317"/>
            <a:ext cx="920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Stone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9721" y="3540359"/>
            <a:ext cx="73325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Percutaneous </a:t>
            </a:r>
            <a:r>
              <a:rPr lang="en-US" sz="32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transhepatic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cholangiogram</a:t>
            </a:r>
            <a:endParaRPr lang="ru-RU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7">
            <a:grayscl/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497" y="4352393"/>
            <a:ext cx="2307927" cy="2175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516216" y="5255712"/>
            <a:ext cx="92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Stone</a:t>
            </a:r>
          </a:p>
        </p:txBody>
      </p:sp>
      <p:pic>
        <p:nvPicPr>
          <p:cNvPr id="3" name="5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0736" y="66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471649"/>
      </p:ext>
    </p:extLst>
  </p:cSld>
  <p:clrMapOvr>
    <a:masterClrMapping/>
  </p:clrMapOvr>
  <p:transition spd="slow" advTm="21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36004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000" b="1" dirty="0">
                <a:solidFill>
                  <a:srgbClr val="FFC000"/>
                </a:solidFill>
              </a:rPr>
              <a:t>The main radiological syndromes                       of diseases of the alimentary canal</a:t>
            </a:r>
            <a:endParaRPr lang="ru-RU" sz="4000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3285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7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Organ dislocation syndrome </a:t>
            </a:r>
            <a:r>
              <a:rPr lang="en-US" sz="27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(change in its usual location)</a:t>
            </a:r>
          </a:p>
          <a:p>
            <a:pPr>
              <a:buFont typeface="Wingdings" pitchFamily="2" charset="2"/>
              <a:buChar char="v"/>
            </a:pPr>
            <a:r>
              <a:rPr lang="en-US" sz="27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Syndrome of pathological changes in the relief of the mucous membrane</a:t>
            </a:r>
          </a:p>
          <a:p>
            <a:pPr>
              <a:buFont typeface="Wingdings" pitchFamily="2" charset="2"/>
              <a:buChar char="v"/>
            </a:pPr>
            <a:r>
              <a:rPr lang="en-US" sz="27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Alimentary canal dilatation syndrome</a:t>
            </a:r>
            <a:r>
              <a:rPr lang="en-US" sz="27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US" sz="27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- diffuse expansion;</a:t>
            </a:r>
          </a:p>
          <a:p>
            <a:pPr marL="0" lvl="1" indent="0">
              <a:buNone/>
            </a:pPr>
            <a:r>
              <a:rPr lang="en-US" sz="27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- limited (local) expansion.</a:t>
            </a:r>
          </a:p>
          <a:p>
            <a:pPr marL="342900" lvl="1" indent="-342900">
              <a:buFont typeface="Wingdings" pitchFamily="2" charset="2"/>
              <a:buChar char="v"/>
            </a:pPr>
            <a:r>
              <a:rPr lang="en-US" sz="27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Narrowing of the alimentary canal syndrome</a:t>
            </a:r>
            <a:r>
              <a:rPr lang="en-US" sz="27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</a:p>
          <a:p>
            <a:pPr marL="0" lvl="1" indent="0">
              <a:buNone/>
            </a:pPr>
            <a:r>
              <a:rPr lang="en-US" sz="27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- diffuse narrowing;</a:t>
            </a:r>
          </a:p>
          <a:p>
            <a:pPr marL="0" lvl="1" indent="0">
              <a:buNone/>
            </a:pPr>
            <a:r>
              <a:rPr lang="en-US" sz="27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- limited (local) narrowing.</a:t>
            </a:r>
          </a:p>
          <a:p>
            <a:pPr marL="342900" lvl="1" indent="-342900">
              <a:buFont typeface="Wingdings" pitchFamily="2" charset="2"/>
              <a:buChar char="v"/>
            </a:pPr>
            <a:r>
              <a:rPr lang="en-US" sz="27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Syndrome of motor dysfunction of the alimentary canal</a:t>
            </a:r>
            <a:endParaRPr lang="ru-RU" sz="27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5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963" y="446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25688"/>
      </p:ext>
    </p:extLst>
  </p:cSld>
  <p:clrMapOvr>
    <a:masterClrMapping/>
  </p:clrMapOvr>
  <p:transition spd="slow" advTm="64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Organ dislocation syndrome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94" y="1340768"/>
            <a:ext cx="8640453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4509120"/>
            <a:ext cx="1728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/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normal position of the esophagus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39278" y="4725144"/>
            <a:ext cx="22857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/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displacement of the esophagus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19227" y="4872406"/>
            <a:ext cx="33661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protrusion of part of the stomach through the esophageal opening of the diaphragm into the chest cavity</a:t>
            </a:r>
            <a:endParaRPr lang="ru-RU" sz="2400" b="1" dirty="0">
              <a:solidFill>
                <a:srgbClr val="FFC000"/>
              </a:solidFill>
            </a:endParaRPr>
          </a:p>
        </p:txBody>
      </p:sp>
      <p:pic>
        <p:nvPicPr>
          <p:cNvPr id="3" name="5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66" y="326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81613"/>
      </p:ext>
    </p:extLst>
  </p:cSld>
  <p:clrMapOvr>
    <a:masterClrMapping/>
  </p:clrMapOvr>
  <p:transition spd="slow" advTm="31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91" y="0"/>
            <a:ext cx="8229600" cy="70609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i="1" dirty="0">
                <a:solidFill>
                  <a:srgbClr val="FFC000"/>
                </a:solidFill>
              </a:rPr>
              <a:t>Violation of position</a:t>
            </a:r>
            <a:endParaRPr lang="ru-RU" i="1" dirty="0">
              <a:solidFill>
                <a:srgbClr val="FFC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6552902" cy="464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5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23941"/>
      </p:ext>
    </p:extLst>
  </p:cSld>
  <p:clrMapOvr>
    <a:masterClrMapping/>
  </p:clrMapOvr>
  <p:transition spd="slow" advTm="11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i="1" dirty="0">
                <a:solidFill>
                  <a:srgbClr val="FFC000"/>
                </a:solidFill>
              </a:rPr>
              <a:t>Syndrome of pathological changes in the relief of the mucous membrane</a:t>
            </a:r>
            <a:br>
              <a:rPr lang="en-US" dirty="0"/>
            </a:b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7435"/>
            <a:ext cx="9144000" cy="3080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2" y="4583592"/>
            <a:ext cx="116700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FFC000"/>
              </a:solidFill>
            </a:endParaRP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normal relief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4869160"/>
            <a:ext cx="19350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contrasting spot on the relief - "relief niche"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9952" y="4588301"/>
            <a:ext cx="288032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folds of the mucous membrane bypass the pathological formation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55161" y="4865300"/>
            <a:ext cx="19442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mucosal folds are infiltrated and destroyed</a:t>
            </a:r>
            <a:endParaRPr lang="ru-RU" sz="2400" b="1" dirty="0">
              <a:solidFill>
                <a:srgbClr val="FFC000"/>
              </a:solidFill>
            </a:endParaRPr>
          </a:p>
        </p:txBody>
      </p:sp>
      <p:pic>
        <p:nvPicPr>
          <p:cNvPr id="3" name="5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2742" y="435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0684"/>
      </p:ext>
    </p:extLst>
  </p:cSld>
  <p:clrMapOvr>
    <a:masterClrMapping/>
  </p:clrMapOvr>
  <p:transition spd="slow" advTm="38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775" y="-315416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b="1" i="1" dirty="0">
                <a:solidFill>
                  <a:srgbClr val="FFC000"/>
                </a:solidFill>
              </a:rPr>
              <a:t>Filling defect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43342"/>
            <a:ext cx="4320480" cy="5059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5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35689"/>
      </p:ext>
    </p:extLst>
  </p:cSld>
  <p:clrMapOvr>
    <a:masterClrMapping/>
  </p:clrMapOvr>
  <p:transition spd="slow" advTm="11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Alimentary canal dilatation syndrome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0" y="1772816"/>
            <a:ext cx="9144000" cy="3156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5351150"/>
            <a:ext cx="17636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normal (tight filling)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5207107"/>
            <a:ext cx="10618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2400" b="1" dirty="0">
                <a:solidFill>
                  <a:srgbClr val="FFC000"/>
                </a:solidFill>
              </a:rPr>
              <a:t>diffuse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3630" y="5074151"/>
            <a:ext cx="149391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limited (niche)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60232" y="5027984"/>
            <a:ext cx="22720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>
              <a:solidFill>
                <a:srgbClr val="FFC000"/>
              </a:solidFill>
            </a:endParaRP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limited (diverticulum)</a:t>
            </a:r>
            <a:endParaRPr lang="ru-RU" sz="2400" b="1" dirty="0">
              <a:solidFill>
                <a:srgbClr val="FFC000"/>
              </a:solidFill>
            </a:endParaRPr>
          </a:p>
        </p:txBody>
      </p:sp>
      <p:pic>
        <p:nvPicPr>
          <p:cNvPr id="3" name="5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543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79877"/>
      </p:ext>
    </p:extLst>
  </p:cSld>
  <p:clrMapOvr>
    <a:masterClrMapping/>
  </p:clrMapOvr>
  <p:transition spd="slow" advTm="24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52934"/>
          </a:xfrm>
        </p:spPr>
        <p:txBody>
          <a:bodyPr>
            <a:normAutofit fontScale="90000"/>
          </a:bodyPr>
          <a:lstStyle/>
          <a:p>
            <a:br>
              <a:rPr lang="en-US" b="1" i="1" dirty="0">
                <a:solidFill>
                  <a:srgbClr val="FFC000"/>
                </a:solidFill>
              </a:rPr>
            </a:br>
            <a:r>
              <a:rPr lang="en-US" b="1" i="1" dirty="0">
                <a:solidFill>
                  <a:srgbClr val="FFC000"/>
                </a:solidFill>
              </a:rPr>
              <a:t>Expansion of the lumen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1412776"/>
            <a:ext cx="51879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5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2268"/>
      </p:ext>
    </p:extLst>
  </p:cSld>
  <p:clrMapOvr>
    <a:masterClrMapping/>
  </p:clrMapOvr>
  <p:transition spd="slow" advTm="11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Narrowing of the alimentary canal syndrome</a:t>
            </a:r>
            <a:endParaRPr lang="ru-RU" i="1" dirty="0">
              <a:solidFill>
                <a:srgbClr val="FFC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0" y="1804695"/>
            <a:ext cx="9118779" cy="282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220" y="4797152"/>
            <a:ext cx="1205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>
              <a:solidFill>
                <a:srgbClr val="FFC000"/>
              </a:solidFill>
            </a:endParaRP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normal (tight filling)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7461" y="5212650"/>
            <a:ext cx="10801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2400" b="1" dirty="0">
                <a:solidFill>
                  <a:srgbClr val="FFC000"/>
                </a:solidFill>
              </a:rPr>
              <a:t>diffuse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4869160"/>
            <a:ext cx="20162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>
              <a:solidFill>
                <a:srgbClr val="FFC000"/>
              </a:solidFill>
            </a:endParaRP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limited with </a:t>
            </a:r>
            <a:r>
              <a:rPr lang="en-US" sz="2400" b="1" dirty="0" err="1">
                <a:solidFill>
                  <a:srgbClr val="FFC000"/>
                </a:solidFill>
              </a:rPr>
              <a:t>suprastenotic</a:t>
            </a:r>
            <a:r>
              <a:rPr lang="en-US" sz="2400" b="1" dirty="0">
                <a:solidFill>
                  <a:srgbClr val="FFC000"/>
                </a:solidFill>
              </a:rPr>
              <a:t> expansion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69768" y="4932180"/>
            <a:ext cx="18904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>
              <a:solidFill>
                <a:srgbClr val="FFC000"/>
              </a:solidFill>
            </a:endParaRP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limited with filling defect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84098" y="4422561"/>
            <a:ext cx="25922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>
              <a:solidFill>
                <a:srgbClr val="FFC000"/>
              </a:solidFill>
            </a:endParaRP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limited with organ deformation (in this example, the duodenal bulb is deformed)</a:t>
            </a:r>
            <a:endParaRPr lang="ru-RU" sz="2400" b="1" dirty="0">
              <a:solidFill>
                <a:srgbClr val="FFC000"/>
              </a:solidFill>
            </a:endParaRPr>
          </a:p>
        </p:txBody>
      </p:sp>
      <p:pic>
        <p:nvPicPr>
          <p:cNvPr id="3" name="5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95390"/>
      </p:ext>
    </p:extLst>
  </p:cSld>
  <p:clrMapOvr>
    <a:masterClrMapping/>
  </p:clrMapOvr>
  <p:transition spd="slow" advTm="38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85" y="1340768"/>
            <a:ext cx="8315325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-387424"/>
            <a:ext cx="67687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400" b="1" i="1" dirty="0">
              <a:solidFill>
                <a:srgbClr val="FFC000"/>
              </a:solidFill>
            </a:endParaRPr>
          </a:p>
          <a:p>
            <a:r>
              <a:rPr lang="en-US" sz="4400" b="1" i="1" dirty="0">
                <a:solidFill>
                  <a:srgbClr val="FFC000"/>
                </a:solidFill>
              </a:rPr>
              <a:t>Narrowing of the lumen</a:t>
            </a:r>
            <a:endParaRPr lang="ru-RU" sz="4400" b="1" i="1" dirty="0">
              <a:solidFill>
                <a:srgbClr val="FFC000"/>
              </a:solidFill>
            </a:endParaRPr>
          </a:p>
        </p:txBody>
      </p:sp>
      <p:pic>
        <p:nvPicPr>
          <p:cNvPr id="2" name="6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4285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29578"/>
      </p:ext>
    </p:extLst>
  </p:cSld>
  <p:clrMapOvr>
    <a:masterClrMapping/>
  </p:clrMapOvr>
  <p:transition spd="slow" advTm="11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507288" cy="64087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i="1" dirty="0">
                <a:solidFill>
                  <a:srgbClr val="FFC000"/>
                </a:solidFill>
              </a:rPr>
              <a:t>The displacement of the esophagus occurs: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with pressure on him of enlarged lymph nodes, tumors or cysts of the mediastinum;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with atelectasis, cirrhosis of the lung and with large accumulations of fluid in the pleural cavity (together with the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mediastinal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organs).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FFC000"/>
                </a:solidFill>
              </a:rPr>
              <a:t>Displacement of the stomach and intestines occurs: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with an increase in the liver and spleen;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under pressure from a large tumor or cyst that has developed in the abdomen;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when part of the stomach passes through the esophageal opening of the diaphragm into the chest cavity (the formation of a hernia of the esophageal opening).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6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842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49946"/>
      </p:ext>
    </p:extLst>
  </p:cSld>
  <p:clrMapOvr>
    <a:masterClrMapping/>
  </p:clrMapOvr>
  <p:transition spd="slow" advTm="7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Syndrome of pathological changes in the relief of the mucous membrane</a:t>
            </a: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784976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i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Thickening folds</a:t>
            </a: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with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hypertrophy;</a:t>
            </a:r>
          </a:p>
          <a:p>
            <a:pPr>
              <a:buFontTx/>
              <a:buChar char="-"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with inflammatory swelling of the mucous membrane.</a:t>
            </a:r>
          </a:p>
          <a:p>
            <a:pPr>
              <a:buFont typeface="Wingdings" pitchFamily="2" charset="2"/>
              <a:buChar char="Ø"/>
            </a:pPr>
            <a:r>
              <a:rPr lang="en-US" b="1" i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Spreading the folds</a:t>
            </a: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with a small tumor.</a:t>
            </a:r>
          </a:p>
          <a:p>
            <a:pPr>
              <a:buFont typeface="Wingdings" pitchFamily="2" charset="2"/>
              <a:buChar char="Ø"/>
            </a:pPr>
            <a:r>
              <a:rPr lang="en-US" b="1" i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Disappearance of relief and breakage of folds</a:t>
            </a: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- 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with infiltration of the mucous membrane by a cancerous tumor.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6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155" y="653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14177"/>
      </p:ext>
    </p:extLst>
  </p:cSld>
  <p:clrMapOvr>
    <a:masterClrMapping/>
  </p:clrMapOvr>
  <p:transition spd="slow" advTm="48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900" b="1" i="1" dirty="0">
                <a:solidFill>
                  <a:srgbClr val="FFC000"/>
                </a:solidFill>
              </a:rPr>
              <a:t>Barium depot (niche)</a:t>
            </a:r>
            <a:endParaRPr lang="ru-RU" sz="4900" b="1" i="1" dirty="0">
              <a:solidFill>
                <a:srgbClr val="FFC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9" y="2492896"/>
            <a:ext cx="3960465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92896"/>
            <a:ext cx="3888432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6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2719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44807"/>
      </p:ext>
    </p:extLst>
  </p:cSld>
  <p:clrMapOvr>
    <a:masterClrMapping/>
  </p:clrMapOvr>
  <p:transition spd="slow" advTm="11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260" y="-32657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900" b="1" i="1" dirty="0">
                <a:solidFill>
                  <a:srgbClr val="FFC000"/>
                </a:solidFill>
              </a:rPr>
              <a:t>Change in the relief of the mucous membrane</a:t>
            </a:r>
            <a:endParaRPr lang="ru-RU" sz="4900" b="1" i="1" dirty="0">
              <a:solidFill>
                <a:srgbClr val="FFC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63621"/>
            <a:ext cx="4292600" cy="486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6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489" y="150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19360"/>
      </p:ext>
    </p:extLst>
  </p:cSld>
  <p:clrMapOvr>
    <a:masterClrMapping/>
  </p:clrMapOvr>
  <p:transition spd="slow" advTm="1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Change in the relief of the mucous membrane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060575"/>
            <a:ext cx="8648700" cy="4321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6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543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64893"/>
      </p:ext>
    </p:extLst>
  </p:cSld>
  <p:clrMapOvr>
    <a:masterClrMapping/>
  </p:clrMapOvr>
  <p:transition spd="slow" advTm="1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63408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b="1" i="1" dirty="0" err="1">
                <a:solidFill>
                  <a:srgbClr val="FFC000"/>
                </a:solidFill>
              </a:rPr>
              <a:t>Menetrie's</a:t>
            </a:r>
            <a:r>
              <a:rPr lang="en-US" b="1" i="1" dirty="0">
                <a:solidFill>
                  <a:srgbClr val="FFC000"/>
                </a:solidFill>
              </a:rPr>
              <a:t> disease (fold hypertrophy)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412776"/>
            <a:ext cx="4789809" cy="50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483410"/>
            <a:ext cx="3312368" cy="288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 flipV="1">
            <a:off x="4427984" y="5589240"/>
            <a:ext cx="216024" cy="216024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 flipV="1">
            <a:off x="3779912" y="5877272"/>
            <a:ext cx="216024" cy="216024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6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39" y="41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732631"/>
      </p:ext>
    </p:extLst>
  </p:cSld>
  <p:clrMapOvr>
    <a:masterClrMapping/>
  </p:clrMapOvr>
  <p:transition spd="slow" advTm="1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Atrophic gastritis (absence of folds in the vault)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4" name="Рисунок 2" descr="smj9402.16.fig3.jpg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3"/>
          <a:stretch>
            <a:fillRect/>
          </a:stretch>
        </p:blipFill>
        <p:spPr bwMode="auto">
          <a:xfrm>
            <a:off x="1947799" y="1701800"/>
            <a:ext cx="5328591" cy="4900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6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92" y="544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56916"/>
      </p:ext>
    </p:extLst>
  </p:cSld>
  <p:clrMapOvr>
    <a:masterClrMapping/>
  </p:clrMapOvr>
  <p:transition spd="slow" advTm="1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16632"/>
            <a:ext cx="8229600" cy="1143000"/>
          </a:xfrm>
        </p:spPr>
        <p:txBody>
          <a:bodyPr/>
          <a:lstStyle/>
          <a:p>
            <a:r>
              <a:rPr lang="en-US" b="1" i="1" dirty="0">
                <a:solidFill>
                  <a:srgbClr val="FFC000"/>
                </a:solidFill>
              </a:rPr>
              <a:t>Convergence folds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4" name="slide" descr="Git_ulcer_star_barium_me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" t="1482" r="2670" b="6619"/>
          <a:stretch>
            <a:fillRect/>
          </a:stretch>
        </p:blipFill>
        <p:spPr bwMode="auto">
          <a:xfrm>
            <a:off x="428625" y="1556792"/>
            <a:ext cx="4359399" cy="5082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25412"/>
            <a:ext cx="3672408" cy="3744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2699792" y="3212976"/>
            <a:ext cx="144016" cy="432048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6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825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77123"/>
      </p:ext>
    </p:extLst>
  </p:cSld>
  <p:clrMapOvr>
    <a:masterClrMapping/>
  </p:clrMapOvr>
  <p:transition spd="slow" advTm="11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98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Localized thickening of the bowel wall (inflammatory infiltrate)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3600400" cy="510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12" descr="Рисунок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/>
          <a:stretch>
            <a:fillRect/>
          </a:stretch>
        </p:blipFill>
        <p:spPr bwMode="auto">
          <a:xfrm>
            <a:off x="4355976" y="2358161"/>
            <a:ext cx="4532510" cy="335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2195736" y="4149080"/>
            <a:ext cx="597768" cy="266328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6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79398"/>
      </p:ext>
    </p:extLst>
  </p:cSld>
  <p:clrMapOvr>
    <a:masterClrMapping/>
  </p:clrMapOvr>
  <p:transition spd="slow" advTm="14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68952" cy="706090"/>
          </a:xfrm>
        </p:spPr>
        <p:txBody>
          <a:bodyPr>
            <a:noAutofit/>
          </a:bodyPr>
          <a:lstStyle/>
          <a:p>
            <a:br>
              <a:rPr lang="en-US" dirty="0"/>
            </a:br>
            <a:r>
              <a:rPr lang="en-US" b="1" i="1" dirty="0">
                <a:solidFill>
                  <a:srgbClr val="FFC000"/>
                </a:solidFill>
              </a:rPr>
              <a:t>Alimentary canal dilatation syndrome</a:t>
            </a: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i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Diffuse enlargement of the esophagus, stomach or intestine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usually the manifestation of paresis of this part of the alimentary canal.</a:t>
            </a:r>
          </a:p>
          <a:p>
            <a:pPr>
              <a:buFont typeface="Wingdings" pitchFamily="2" charset="2"/>
              <a:buChar char="Ø"/>
            </a:pPr>
            <a:r>
              <a:rPr lang="en-US" b="1" i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Limited expansion of the alimentary canal: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- expansion with an ulcer;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- expansion with diverticulum;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-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suprastenotic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expansion (with prolonged         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stenosis).</a:t>
            </a:r>
            <a:endParaRPr lang="ru-RU" b="1" i="1" u="sng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7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273" y="544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83475"/>
      </p:ext>
    </p:extLst>
  </p:cSld>
  <p:clrMapOvr>
    <a:masterClrMapping/>
  </p:clrMapOvr>
  <p:transition spd="slow" advTm="47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b="1" i="1" dirty="0">
                <a:solidFill>
                  <a:srgbClr val="FFC000"/>
                </a:solidFill>
              </a:rPr>
              <a:t>Limited expansion of the alimentary canal</a:t>
            </a: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88840"/>
            <a:ext cx="8640960" cy="50691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 symptom of </a:t>
            </a:r>
            <a:r>
              <a:rPr lang="ru-RU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«</a:t>
            </a: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niche</a:t>
            </a:r>
            <a:r>
              <a:rPr lang="ru-RU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»</a:t>
            </a: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sz="2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when the contrast agent penetrates beyond the contour of the organ shadow ("contour niche");</a:t>
            </a:r>
          </a:p>
          <a:p>
            <a:pPr>
              <a:buFont typeface="Wingdings" pitchFamily="2" charset="2"/>
              <a:buChar char="Ø"/>
            </a:pPr>
            <a:r>
              <a:rPr lang="en-US" sz="2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when a "spot" appears on the relief (folds) of the mucous membrane ("relief niche").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difference between a diverticulum and a </a:t>
            </a:r>
            <a:r>
              <a:rPr lang="ru-RU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«</a:t>
            </a: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niche</a:t>
            </a:r>
            <a:r>
              <a:rPr lang="ru-RU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»</a:t>
            </a:r>
            <a:r>
              <a:rPr 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sz="2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all layers of the intestinal wall are represented in the diverticulum;</a:t>
            </a:r>
          </a:p>
          <a:p>
            <a:pPr>
              <a:buFont typeface="Wingdings" pitchFamily="2" charset="2"/>
              <a:buChar char="Ø"/>
            </a:pPr>
            <a:r>
              <a:rPr lang="en-US" sz="2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has a narrower place at the base - "neck";</a:t>
            </a:r>
          </a:p>
          <a:p>
            <a:pPr>
              <a:buFont typeface="Wingdings" pitchFamily="2" charset="2"/>
              <a:buChar char="Ø"/>
            </a:pPr>
            <a:r>
              <a:rPr lang="en-US" sz="2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has the correct rounded shape;</a:t>
            </a:r>
          </a:p>
          <a:p>
            <a:pPr>
              <a:buFont typeface="Wingdings" pitchFamily="2" charset="2"/>
              <a:buChar char="Ø"/>
            </a:pPr>
            <a:r>
              <a:rPr lang="en-US" sz="2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it includes normal folds of the mucous membrane.</a:t>
            </a:r>
            <a:endParaRPr lang="ru-RU" sz="2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85597"/>
      </p:ext>
    </p:extLst>
  </p:cSld>
  <p:clrMapOvr>
    <a:masterClrMapping/>
  </p:clrMapOvr>
  <p:transition spd="slow" advTm="67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rgbClr val="FFC000"/>
                </a:solidFill>
              </a:rPr>
              <a:t>Niche with malignant gastric ulcer</a:t>
            </a:r>
            <a:endParaRPr lang="ru-RU" sz="4000" b="1" i="1" dirty="0">
              <a:solidFill>
                <a:srgbClr val="FFC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408" y="1412776"/>
            <a:ext cx="5328592" cy="5129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5724128" y="3429000"/>
            <a:ext cx="360040" cy="72008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 flipV="1">
            <a:off x="5724128" y="4077072"/>
            <a:ext cx="360040" cy="144016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7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963" y="326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00979"/>
      </p:ext>
    </p:extLst>
  </p:cSld>
  <p:clrMapOvr>
    <a:masterClrMapping/>
  </p:clrMapOvr>
  <p:transition spd="slow" advTm="1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Multiple relief niches for erosive and ulcerative gastritis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601" y="1614531"/>
            <a:ext cx="4862314" cy="492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3527884" y="4221088"/>
            <a:ext cx="504056" cy="72008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3527884" y="4941168"/>
            <a:ext cx="504056" cy="0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3519922" y="5401513"/>
            <a:ext cx="418027" cy="216024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7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20757"/>
      </p:ext>
    </p:extLst>
  </p:cSld>
  <p:clrMapOvr>
    <a:masterClrMapping/>
  </p:clrMapOvr>
  <p:transition spd="slow" advTm="15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>
                <a:solidFill>
                  <a:srgbClr val="FFC000"/>
                </a:solidFill>
              </a:rPr>
              <a:t>Zenker's</a:t>
            </a:r>
            <a:r>
              <a:rPr lang="en-US" b="1" i="1" dirty="0">
                <a:solidFill>
                  <a:srgbClr val="FFC000"/>
                </a:solidFill>
              </a:rPr>
              <a:t> diverticulum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77200"/>
            <a:ext cx="3240360" cy="475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77198"/>
            <a:ext cx="3312368" cy="475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7020272" y="2852936"/>
            <a:ext cx="432048" cy="288032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7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446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22741"/>
      </p:ext>
    </p:extLst>
  </p:cSld>
  <p:clrMapOvr>
    <a:masterClrMapping/>
  </p:clrMapOvr>
  <p:transition spd="slow" advTm="10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br>
              <a:rPr lang="en-US" b="1" i="1" dirty="0">
                <a:solidFill>
                  <a:srgbClr val="FFC000"/>
                </a:solidFill>
              </a:rPr>
            </a:br>
            <a:r>
              <a:rPr lang="en-US" b="1" i="1" dirty="0">
                <a:solidFill>
                  <a:srgbClr val="FFC000"/>
                </a:solidFill>
              </a:rPr>
              <a:t>Traction esophageal diverticulum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2376264" cy="4834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29680"/>
            <a:ext cx="2530393" cy="483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7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239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60051"/>
      </p:ext>
    </p:extLst>
  </p:cSld>
  <p:clrMapOvr>
    <a:masterClrMapping/>
  </p:clrMapOvr>
  <p:transition spd="slow" advTm="1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Diffuse narrowing (decrease in the lumen of the organ)</a:t>
            </a: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Observed: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with chronic inflammation in the colon or small intestine;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with </a:t>
            </a:r>
            <a:r>
              <a:rPr lang="en-US" sz="36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cicatricial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stenosis of the esophagus or stomach after a chemical burn with caustic liquids (alkali, acid);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with advanced </a:t>
            </a:r>
            <a:r>
              <a:rPr lang="en-US" sz="36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fibroplastic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stomach cancer.</a:t>
            </a:r>
            <a:endParaRPr lang="ru-RU" sz="3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7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26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12727"/>
      </p:ext>
    </p:extLst>
  </p:cSld>
  <p:clrMapOvr>
    <a:masterClrMapping/>
  </p:clrMapOvr>
  <p:transition spd="slow" advTm="4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5" y="0"/>
            <a:ext cx="8229600" cy="850106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b="1" i="1" dirty="0">
                <a:solidFill>
                  <a:srgbClr val="FFC000"/>
                </a:solidFill>
              </a:rPr>
              <a:t>Limited narrowing with filling defect (marginal and circular)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4" name="Рисунок 14" descr="Рисунок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6" b="3532"/>
          <a:stretch>
            <a:fillRect/>
          </a:stretch>
        </p:blipFill>
        <p:spPr bwMode="auto">
          <a:xfrm>
            <a:off x="395536" y="1484784"/>
            <a:ext cx="2055714" cy="508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593" y="1484784"/>
            <a:ext cx="2157458" cy="5103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1462201"/>
            <a:ext cx="2232248" cy="5103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3779912" y="4509120"/>
            <a:ext cx="432048" cy="0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7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429" y="217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73732"/>
      </p:ext>
    </p:extLst>
  </p:cSld>
  <p:clrMapOvr>
    <a:masterClrMapping/>
  </p:clrMapOvr>
  <p:transition spd="slow" advTm="15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822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Limited narrowing with circular</a:t>
            </a:r>
            <a:br>
              <a:rPr lang="en-US" b="1" i="1" dirty="0">
                <a:solidFill>
                  <a:srgbClr val="FFC000"/>
                </a:solidFill>
              </a:rPr>
            </a:br>
            <a:r>
              <a:rPr lang="en-US" b="1" i="1" dirty="0">
                <a:solidFill>
                  <a:srgbClr val="FFC000"/>
                </a:solidFill>
              </a:rPr>
              <a:t>filling defect (carcinoma)</a:t>
            </a:r>
            <a:br>
              <a:rPr lang="en-US" b="1" i="1" dirty="0">
                <a:solidFill>
                  <a:srgbClr val="FFC000"/>
                </a:solidFill>
              </a:rPr>
            </a:br>
            <a:r>
              <a:rPr lang="en-US" b="1" i="1" dirty="0">
                <a:solidFill>
                  <a:srgbClr val="FFC000"/>
                </a:solidFill>
              </a:rPr>
              <a:t>and intestinal diverticula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362" y="2060848"/>
            <a:ext cx="4680520" cy="4511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5148064" y="3212976"/>
            <a:ext cx="576064" cy="288032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 flipV="1">
            <a:off x="6228184" y="3861048"/>
            <a:ext cx="504056" cy="455427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7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69259"/>
      </p:ext>
    </p:extLst>
  </p:cSld>
  <p:clrMapOvr>
    <a:masterClrMapping/>
  </p:clrMapOvr>
  <p:transition spd="slow" advTm="17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323" y="0"/>
            <a:ext cx="8229600" cy="76470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b="1" i="1" dirty="0">
                <a:solidFill>
                  <a:srgbClr val="FFC000"/>
                </a:solidFill>
              </a:rPr>
              <a:t>Limited narrowing and displacement of the esophagus (swelling)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4" name="Picture 2" descr="http://img.medscape.com/fullsize/migrated/507/370/smj507370.fig4.gif"/>
          <p:cNvPicPr>
            <a:picLocks noChangeAspect="1" noChangeArrowheads="1"/>
          </p:cNvPicPr>
          <p:nvPr/>
        </p:nvPicPr>
        <p:blipFill>
          <a:blip r:embed="rId4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7" b="3416"/>
          <a:stretch>
            <a:fillRect/>
          </a:stretch>
        </p:blipFill>
        <p:spPr bwMode="auto">
          <a:xfrm>
            <a:off x="528730" y="1446113"/>
            <a:ext cx="368323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3998218" cy="515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1259632" y="4293874"/>
            <a:ext cx="504056" cy="72008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6948264" y="4336471"/>
            <a:ext cx="374080" cy="360040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7135304" y="5229200"/>
            <a:ext cx="461032" cy="288032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7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078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88606"/>
      </p:ext>
    </p:extLst>
  </p:cSld>
  <p:clrMapOvr>
    <a:masterClrMapping/>
  </p:clrMapOvr>
  <p:transition spd="slow" advTm="14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0133" y="332656"/>
            <a:ext cx="9433048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b="1" i="1" dirty="0">
                <a:solidFill>
                  <a:srgbClr val="FFC000"/>
                </a:solidFill>
              </a:rPr>
              <a:t>Limited narrowing of the esophagus (very rarely </a:t>
            </a:r>
            <a:r>
              <a:rPr lang="en-US" b="1" i="1" dirty="0" err="1">
                <a:solidFill>
                  <a:srgbClr val="FFC000"/>
                </a:solidFill>
              </a:rPr>
              <a:t>arteria</a:t>
            </a:r>
            <a:r>
              <a:rPr lang="en-US" b="1" i="1" dirty="0">
                <a:solidFill>
                  <a:srgbClr val="FFC000"/>
                </a:solidFill>
              </a:rPr>
              <a:t> </a:t>
            </a:r>
            <a:r>
              <a:rPr lang="en-US" b="1" i="1" dirty="0" err="1">
                <a:solidFill>
                  <a:srgbClr val="FFC000"/>
                </a:solidFill>
              </a:rPr>
              <a:t>lusoria</a:t>
            </a:r>
            <a:r>
              <a:rPr lang="en-US" b="1" i="1" dirty="0">
                <a:solidFill>
                  <a:srgbClr val="FFC000"/>
                </a:solidFill>
              </a:rPr>
              <a:t> can go between the trachea and the esophagus)</a:t>
            </a:r>
            <a:br>
              <a:rPr lang="ru-RU" b="1" i="1" dirty="0">
                <a:solidFill>
                  <a:srgbClr val="FFC000"/>
                </a:solidFill>
              </a:rPr>
            </a:b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66" y="1912094"/>
            <a:ext cx="3657451" cy="4762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3948320" y="4539407"/>
            <a:ext cx="648072" cy="246311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8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12371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151945"/>
      </p:ext>
    </p:extLst>
  </p:cSld>
  <p:clrMapOvr>
    <a:masterClrMapping/>
  </p:clrMapOvr>
  <p:transition spd="slow" advTm="20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860" y="0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b="1" i="1" dirty="0">
                <a:solidFill>
                  <a:srgbClr val="FFC000"/>
                </a:solidFill>
              </a:rPr>
              <a:t>Limited narrowing of the esophagus (achalasia)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2" r="21333"/>
          <a:stretch>
            <a:fillRect/>
          </a:stretch>
        </p:blipFill>
        <p:spPr bwMode="auto">
          <a:xfrm>
            <a:off x="571500" y="1554666"/>
            <a:ext cx="3208411" cy="510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Kchalasia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2276872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2411760" y="6165304"/>
            <a:ext cx="648072" cy="72008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331640" y="6291538"/>
            <a:ext cx="648072" cy="0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81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242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05278"/>
      </p:ext>
    </p:extLst>
  </p:cSld>
  <p:clrMapOvr>
    <a:masterClrMapping/>
  </p:clrMapOvr>
  <p:transition spd="slow" advTm="1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3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2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audio>
              <p:cMediaNode vol="80000" showWhenStopped="0">
                <p:cTn id="1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900" b="1" dirty="0">
                <a:solidFill>
                  <a:srgbClr val="FFC000"/>
                </a:solidFill>
              </a:rPr>
              <a:t>Limited constriction:</a:t>
            </a:r>
            <a:endParaRPr lang="ru-RU" sz="4900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28800"/>
            <a:ext cx="8640960" cy="45259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Spasm - a transient circular narrowing of short length with smooth, clear contours (esophageal spasm, </a:t>
            </a:r>
            <a:r>
              <a:rPr lang="en-US" sz="36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cardiospasm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pyloric spasm);</a:t>
            </a:r>
          </a:p>
          <a:p>
            <a:pPr>
              <a:buFont typeface="Wingdings" pitchFamily="2" charset="2"/>
              <a:buChar char="v"/>
            </a:pP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Tumor lesion (in the opening - the unevenness of the contour of the organ, as it increases - a filling defect).</a:t>
            </a:r>
          </a:p>
          <a:p>
            <a:pPr>
              <a:buFont typeface="Wingdings" pitchFamily="2" charset="2"/>
              <a:buChar char="v"/>
            </a:pP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8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6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27322"/>
      </p:ext>
    </p:extLst>
  </p:cSld>
  <p:clrMapOvr>
    <a:masterClrMapping/>
  </p:clrMapOvr>
  <p:transition spd="slow" advTm="40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Limited narrowing (stricture due to chemical burn)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01549"/>
            <a:ext cx="3975968" cy="4802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4618045" y="2867237"/>
            <a:ext cx="0" cy="360040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364088" y="2060848"/>
            <a:ext cx="0" cy="360040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8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86" y="446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20101"/>
      </p:ext>
    </p:extLst>
  </p:cSld>
  <p:clrMapOvr>
    <a:masterClrMapping/>
  </p:clrMapOvr>
  <p:transition spd="slow" advTm="13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b="1" i="1" dirty="0">
                <a:solidFill>
                  <a:srgbClr val="FFC000"/>
                </a:solidFill>
              </a:rPr>
              <a:t>Limited narrowing (inflammatory stricture)</a:t>
            </a:r>
            <a:endParaRPr lang="ru-RU" b="1" i="1" dirty="0">
              <a:solidFill>
                <a:srgbClr val="FFC000"/>
              </a:solidFill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208" y="1844824"/>
            <a:ext cx="4801591" cy="480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>
            <a:off x="4427984" y="4941168"/>
            <a:ext cx="207019" cy="360040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 flipV="1">
            <a:off x="4788024" y="5373216"/>
            <a:ext cx="216024" cy="288032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8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155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923019"/>
      </p:ext>
    </p:extLst>
  </p:cSld>
  <p:clrMapOvr>
    <a:masterClrMapping/>
  </p:clrMapOvr>
  <p:transition spd="slow" advTm="12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352928" cy="2871192"/>
          </a:xfrm>
        </p:spPr>
        <p:txBody>
          <a:bodyPr>
            <a:normAutofit/>
          </a:bodyPr>
          <a:lstStyle/>
          <a:p>
            <a:r>
              <a:rPr lang="en-US" sz="66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ngsuhChe" pitchFamily="49" charset="-127"/>
                <a:cs typeface="Times New Roman" pitchFamily="18" charset="0"/>
              </a:rPr>
              <a:t>THANK YOU </a:t>
            </a:r>
            <a:br>
              <a:rPr lang="en-US" sz="66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ngsuhChe" pitchFamily="49" charset="-127"/>
                <a:cs typeface="Times New Roman" pitchFamily="18" charset="0"/>
              </a:rPr>
            </a:br>
            <a:r>
              <a:rPr lang="en-US" sz="66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ngsuhChe" pitchFamily="49" charset="-127"/>
                <a:cs typeface="Times New Roman" pitchFamily="18" charset="0"/>
              </a:rPr>
              <a:t>FOR YOUR ATTENTION!</a:t>
            </a:r>
            <a:endParaRPr lang="ru-RU" sz="6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8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74413"/>
      </p:ext>
    </p:extLst>
  </p:cSld>
  <p:clrMapOvr>
    <a:masterClrMapping/>
  </p:clrMapOvr>
  <p:transition spd="slow" advTm="800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2224</TotalTime>
  <Words>2744</Words>
  <Application>Microsoft Office PowerPoint</Application>
  <PresentationFormat>Экран (4:3)</PresentationFormat>
  <Paragraphs>429</Paragraphs>
  <Slides>85</Slides>
  <Notes>0</Notes>
  <HiddenSlides>0</HiddenSlides>
  <MMClips>84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85</vt:i4>
      </vt:variant>
    </vt:vector>
  </HeadingPairs>
  <TitlesOfParts>
    <vt:vector size="91" baseType="lpstr">
      <vt:lpstr>Albertus Extra Bold</vt:lpstr>
      <vt:lpstr>Arial</vt:lpstr>
      <vt:lpstr>Calibri</vt:lpstr>
      <vt:lpstr>Times New Roman</vt:lpstr>
      <vt:lpstr>Wingdings</vt:lpstr>
      <vt:lpstr>Тема Office</vt:lpstr>
      <vt:lpstr>Basics of Radiation imaging semiotics of organs in the abdominal area of the body. Radiation imaging semiotics of pathologies of the Gastro-Intestinal tract(GIT) diseases. </vt:lpstr>
      <vt:lpstr>CONTENTS</vt:lpstr>
      <vt:lpstr>X-ray Abdomen</vt:lpstr>
      <vt:lpstr>Презентация PowerPoint</vt:lpstr>
      <vt:lpstr>  Gross Anatomy of the Stomach</vt:lpstr>
      <vt:lpstr> Membrranes</vt:lpstr>
      <vt:lpstr> Regions of Small Intestine</vt:lpstr>
      <vt:lpstr>Regions of Large Intestine</vt:lpstr>
      <vt:lpstr>Abdomen Anatomy-Liver</vt:lpstr>
      <vt:lpstr>Abdomen Anatomy-CBD</vt:lpstr>
      <vt:lpstr>Abdomen Anatomy-Pancreas</vt:lpstr>
      <vt:lpstr>Surface Anatomy-Quadrants &amp; Regions</vt:lpstr>
      <vt:lpstr>Plain X-ray abdomen</vt:lpstr>
      <vt:lpstr>Indications:</vt:lpstr>
      <vt:lpstr>Abdomen - plain film Anatomy</vt:lpstr>
      <vt:lpstr>Презентация PowerPoint</vt:lpstr>
      <vt:lpstr>Normal stomach</vt:lpstr>
      <vt:lpstr>Look at the diagram</vt:lpstr>
      <vt:lpstr>Презентация PowerPoint</vt:lpstr>
      <vt:lpstr>Look at the liver</vt:lpstr>
      <vt:lpstr>Презентация PowerPoint</vt:lpstr>
      <vt:lpstr>Look at the spleen</vt:lpstr>
      <vt:lpstr>Презентация PowerPoint</vt:lpstr>
      <vt:lpstr>Psoas muscles</vt:lpstr>
      <vt:lpstr>Look for the bowel gas pattern</vt:lpstr>
      <vt:lpstr>Презентация PowerPoint</vt:lpstr>
      <vt:lpstr>Презентация PowerPoint</vt:lpstr>
      <vt:lpstr>Compare</vt:lpstr>
      <vt:lpstr>Contrast studies</vt:lpstr>
      <vt:lpstr>Презентация PowerPoint</vt:lpstr>
      <vt:lpstr>Barium swallow</vt:lpstr>
      <vt:lpstr>Esophageal Constriction</vt:lpstr>
      <vt:lpstr>Презентация PowerPoint</vt:lpstr>
      <vt:lpstr>Презентация PowerPoint</vt:lpstr>
      <vt:lpstr>Barium meal</vt:lpstr>
      <vt:lpstr>Презентация PowerPoint</vt:lpstr>
      <vt:lpstr>Презентация PowerPoint</vt:lpstr>
      <vt:lpstr>Barium enema</vt:lpstr>
      <vt:lpstr>Презентация PowerPoint</vt:lpstr>
      <vt:lpstr>Презентация PowerPoint</vt:lpstr>
      <vt:lpstr>Ultrasound</vt:lpstr>
      <vt:lpstr>Normal</vt:lpstr>
      <vt:lpstr>Normal</vt:lpstr>
      <vt:lpstr>Normal</vt:lpstr>
      <vt:lpstr>Pathology</vt:lpstr>
      <vt:lpstr>Computed Tomography &amp; Magnetic Resonance Imaging </vt:lpstr>
      <vt:lpstr>Pathology</vt:lpstr>
      <vt:lpstr>Презентация PowerPoint</vt:lpstr>
      <vt:lpstr>Angiography &amp; Interventional radiology </vt:lpstr>
      <vt:lpstr>Презентация PowerPoint</vt:lpstr>
      <vt:lpstr>Other imaging methods</vt:lpstr>
      <vt:lpstr> The main radiological syndromes                       of diseases of the alimentary canal</vt:lpstr>
      <vt:lpstr>Organ dislocation syndrome</vt:lpstr>
      <vt:lpstr> Violation of position</vt:lpstr>
      <vt:lpstr>Syndrome of pathological changes in the relief of the mucous membrane </vt:lpstr>
      <vt:lpstr> Filling defect</vt:lpstr>
      <vt:lpstr>Alimentary canal dilatation syndrome</vt:lpstr>
      <vt:lpstr> Expansion of the lumen</vt:lpstr>
      <vt:lpstr>Narrowing of the alimentary canal syndrome</vt:lpstr>
      <vt:lpstr>Презентация PowerPoint</vt:lpstr>
      <vt:lpstr>Презентация PowerPoint</vt:lpstr>
      <vt:lpstr>Syndrome of pathological changes in the relief of the mucous membrane</vt:lpstr>
      <vt:lpstr> Barium depot (niche)</vt:lpstr>
      <vt:lpstr> Change in the relief of the mucous membrane</vt:lpstr>
      <vt:lpstr>Change in the relief of the mucous membrane</vt:lpstr>
      <vt:lpstr> Menetrie's disease (fold hypertrophy)</vt:lpstr>
      <vt:lpstr>Atrophic gastritis (absence of folds in the vault)</vt:lpstr>
      <vt:lpstr>Convergence folds</vt:lpstr>
      <vt:lpstr>Localized thickening of the bowel wall (inflammatory infiltrate)</vt:lpstr>
      <vt:lpstr> Alimentary canal dilatation syndrome</vt:lpstr>
      <vt:lpstr> Limited expansion of the alimentary canal</vt:lpstr>
      <vt:lpstr>Niche with malignant gastric ulcer</vt:lpstr>
      <vt:lpstr>Multiple relief niches for erosive and ulcerative gastritis</vt:lpstr>
      <vt:lpstr>Zenker's diverticulum</vt:lpstr>
      <vt:lpstr> Traction esophageal diverticulum</vt:lpstr>
      <vt:lpstr>Diffuse narrowing (decrease in the lumen of the organ)</vt:lpstr>
      <vt:lpstr> Limited narrowing with filling defect (marginal and circular)</vt:lpstr>
      <vt:lpstr>Limited narrowing with circular filling defect (carcinoma) and intestinal diverticula</vt:lpstr>
      <vt:lpstr> Limited narrowing and displacement of the esophagus (swelling)</vt:lpstr>
      <vt:lpstr> Limited narrowing of the esophagus (very rarely arteria lusoria can go between the trachea and the esophagus) </vt:lpstr>
      <vt:lpstr> Limited narrowing of the esophagus (achalasia)</vt:lpstr>
      <vt:lpstr> Limited constriction:</vt:lpstr>
      <vt:lpstr>Limited narrowing (stricture due to chemical burn)</vt:lpstr>
      <vt:lpstr> Limited narrowing (inflammatory stricture)</vt:lpstr>
      <vt:lpstr>THANK YOU  FOR YOUR ATTENTION!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vedis</dc:creator>
  <cp:lastModifiedBy>Катерина Михайлівна Дойкова</cp:lastModifiedBy>
  <cp:revision>216</cp:revision>
  <dcterms:created xsi:type="dcterms:W3CDTF">2021-01-16T13:05:00Z</dcterms:created>
  <dcterms:modified xsi:type="dcterms:W3CDTF">2021-04-03T17:44:56Z</dcterms:modified>
</cp:coreProperties>
</file>