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1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4" autoAdjust="0"/>
    <p:restoredTop sz="94660"/>
  </p:normalViewPr>
  <p:slideViewPr>
    <p:cSldViewPr snapToGrid="0">
      <p:cViewPr varScale="1">
        <p:scale>
          <a:sx n="66" d="100"/>
          <a:sy n="66" d="100"/>
        </p:scale>
        <p:origin x="6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ECD7-924B-495F-ABCA-6F2D005C6DC8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4888253-2424-4071-8773-D00708CE1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164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ECD7-924B-495F-ABCA-6F2D005C6DC8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8253-2424-4071-8773-D00708CE1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048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ECD7-924B-495F-ABCA-6F2D005C6DC8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4888253-2424-4071-8773-D00708CE1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663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ECD7-924B-495F-ABCA-6F2D005C6DC8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4888253-2424-4071-8773-D00708CE1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827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ECD7-924B-495F-ABCA-6F2D005C6DC8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4888253-2424-4071-8773-D00708CE1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110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ECD7-924B-495F-ABCA-6F2D005C6DC8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8253-2424-4071-8773-D00708CE1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56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ECD7-924B-495F-ABCA-6F2D005C6DC8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8253-2424-4071-8773-D00708CE1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401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ECD7-924B-495F-ABCA-6F2D005C6DC8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8253-2424-4071-8773-D00708CE1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444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ECD7-924B-495F-ABCA-6F2D005C6DC8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888253-2424-4071-8773-D00708CE1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529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ECD7-924B-495F-ABCA-6F2D005C6DC8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4888253-2424-4071-8773-D00708CE1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08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ECD7-924B-495F-ABCA-6F2D005C6DC8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4888253-2424-4071-8773-D00708CE1FE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83215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ECD7-924B-495F-ABCA-6F2D005C6DC8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888253-2424-4071-8773-D00708CE1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411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ECD7-924B-495F-ABCA-6F2D005C6DC8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888253-2424-4071-8773-D00708CE1FE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026565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ECD7-924B-495F-ABCA-6F2D005C6DC8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888253-2424-4071-8773-D00708CE1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39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ECD7-924B-495F-ABCA-6F2D005C6DC8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8253-2424-4071-8773-D00708CE1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81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ECD7-924B-495F-ABCA-6F2D005C6DC8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8253-2424-4071-8773-D00708CE1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920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CECD7-924B-495F-ABCA-6F2D005C6DC8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4888253-2424-4071-8773-D00708CE1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14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8147" y="464419"/>
            <a:ext cx="10818796" cy="135475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ОДЕСЬКИЙ НАЦІОНАЛЬНИЙ МЕДИЧНИЙ УНІВЕРСИТЕТ</a:t>
            </a:r>
            <a:br>
              <a:rPr lang="ru-RU" sz="2800" b="1" dirty="0" smtClean="0"/>
            </a:br>
            <a:r>
              <a:rPr lang="ru-RU" sz="2800" b="1" dirty="0" smtClean="0"/>
              <a:t>КАФЕДРА ГІГІЄНИ ТА МЕДИЧНОЇ ЕКОЛОГІЇ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69433" y="2146435"/>
            <a:ext cx="9435180" cy="3757228"/>
          </a:xfrm>
        </p:spPr>
        <p:txBody>
          <a:bodyPr>
            <a:normAutofit/>
          </a:bodyPr>
          <a:lstStyle/>
          <a:p>
            <a:pPr algn="ctr"/>
            <a:r>
              <a:rPr lang="uk-UA" sz="3600" b="1" i="1" u="sng" dirty="0" smtClean="0">
                <a:solidFill>
                  <a:schemeClr val="accent1">
                    <a:lumMod val="75000"/>
                  </a:schemeClr>
                </a:solidFill>
              </a:rPr>
              <a:t>ДІЄТОТЕРАПІЯ ПРИ СУПУТНІХ ЗАХВОРЮВАННЯХ ЛЕГЕНЬ</a:t>
            </a:r>
            <a:endParaRPr lang="ru-RU" sz="3600" b="1" i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248" y="3469208"/>
            <a:ext cx="4188593" cy="325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448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ХОЗЛ ТА БА – ХРОНІЧНА ПАТОЛОГІЯ З ТЕНДЕНЦІЄЮ ДО ЧАСТИХ ЗАГОСТРЕНЬ…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3319" y="2133599"/>
            <a:ext cx="9021294" cy="4565584"/>
          </a:xfrm>
        </p:spPr>
        <p:txBody>
          <a:bodyPr/>
          <a:lstStyle/>
          <a:p>
            <a:r>
              <a:rPr lang="ru-RU" dirty="0"/>
              <a:t>ХОЗЛ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персистуючими</a:t>
            </a:r>
            <a:r>
              <a:rPr lang="ru-RU" dirty="0"/>
              <a:t> симптомами з боку </a:t>
            </a:r>
            <a:r>
              <a:rPr lang="ru-RU" dirty="0" err="1"/>
              <a:t>дихальної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і </a:t>
            </a:r>
            <a:r>
              <a:rPr lang="ru-RU" dirty="0" err="1"/>
              <a:t>тривалим</a:t>
            </a:r>
            <a:r>
              <a:rPr lang="ru-RU" dirty="0"/>
              <a:t> </a:t>
            </a:r>
            <a:r>
              <a:rPr lang="ru-RU" dirty="0" err="1"/>
              <a:t>обмеженням</a:t>
            </a:r>
            <a:r>
              <a:rPr lang="ru-RU" dirty="0"/>
              <a:t> </a:t>
            </a:r>
            <a:r>
              <a:rPr lang="ru-RU" dirty="0" err="1"/>
              <a:t>циркуляції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по </a:t>
            </a:r>
            <a:r>
              <a:rPr lang="ru-RU" dirty="0" err="1"/>
              <a:t>дихальних</a:t>
            </a:r>
            <a:r>
              <a:rPr lang="ru-RU" dirty="0"/>
              <a:t> шляхах,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спричинене</a:t>
            </a:r>
            <a:r>
              <a:rPr lang="ru-RU" dirty="0"/>
              <a:t> </a:t>
            </a:r>
            <a:r>
              <a:rPr lang="ru-RU" dirty="0" err="1"/>
              <a:t>аномаліями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і/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експозиції</a:t>
            </a:r>
            <a:r>
              <a:rPr lang="ru-RU" dirty="0"/>
              <a:t> до </a:t>
            </a:r>
            <a:r>
              <a:rPr lang="ru-RU" dirty="0" err="1"/>
              <a:t>шкідливих</a:t>
            </a:r>
            <a:r>
              <a:rPr lang="ru-RU" dirty="0"/>
              <a:t> </a:t>
            </a:r>
            <a:r>
              <a:rPr lang="ru-RU" dirty="0" err="1"/>
              <a:t>часточок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газів</a:t>
            </a:r>
            <a:r>
              <a:rPr lang="ru-RU" dirty="0"/>
              <a:t>, перш за все (до 80 % </a:t>
            </a:r>
            <a:r>
              <a:rPr lang="ru-RU" dirty="0" err="1"/>
              <a:t>випадків</a:t>
            </a:r>
            <a:r>
              <a:rPr lang="ru-RU" dirty="0"/>
              <a:t>) — </a:t>
            </a:r>
            <a:r>
              <a:rPr lang="ru-RU" dirty="0" err="1"/>
              <a:t>тютюнового</a:t>
            </a:r>
            <a:r>
              <a:rPr lang="ru-RU" dirty="0"/>
              <a:t> </a:t>
            </a:r>
            <a:r>
              <a:rPr lang="ru-RU" dirty="0" err="1"/>
              <a:t>диму</a:t>
            </a:r>
            <a:r>
              <a:rPr lang="ru-RU" dirty="0"/>
              <a:t>. До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значущих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ХОЗЛ належать </a:t>
            </a:r>
            <a:r>
              <a:rPr lang="ru-RU" dirty="0" err="1"/>
              <a:t>експозиція</a:t>
            </a:r>
            <a:r>
              <a:rPr lang="ru-RU" dirty="0"/>
              <a:t> до пилу та пари на </a:t>
            </a:r>
            <a:r>
              <a:rPr lang="ru-RU" dirty="0" err="1"/>
              <a:t>робочому</a:t>
            </a:r>
            <a:r>
              <a:rPr lang="ru-RU" dirty="0"/>
              <a:t> </a:t>
            </a:r>
            <a:r>
              <a:rPr lang="ru-RU" dirty="0" err="1"/>
              <a:t>місці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до </a:t>
            </a:r>
            <a:r>
              <a:rPr lang="ru-RU" dirty="0" err="1"/>
              <a:t>забрудненого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спалювання</a:t>
            </a:r>
            <a:r>
              <a:rPr lang="ru-RU" dirty="0"/>
              <a:t> </a:t>
            </a:r>
            <a:r>
              <a:rPr lang="ru-RU" dirty="0" err="1"/>
              <a:t>біомаси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у </a:t>
            </a:r>
            <a:r>
              <a:rPr lang="ru-RU" dirty="0" err="1"/>
              <a:t>приміщеннях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недостатньою</a:t>
            </a:r>
            <a:r>
              <a:rPr lang="ru-RU" dirty="0"/>
              <a:t> </a:t>
            </a:r>
            <a:r>
              <a:rPr lang="ru-RU" dirty="0" err="1"/>
              <a:t>вентиляцією</a:t>
            </a:r>
            <a:r>
              <a:rPr lang="ru-RU" dirty="0"/>
              <a:t>. </a:t>
            </a:r>
            <a:r>
              <a:rPr lang="ru-RU" dirty="0" err="1"/>
              <a:t>Рідкісним</a:t>
            </a:r>
            <a:r>
              <a:rPr lang="ru-RU" dirty="0"/>
              <a:t> (&lt;1 %) фактором </a:t>
            </a:r>
            <a:r>
              <a:rPr lang="ru-RU" dirty="0" err="1"/>
              <a:t>ризику</a:t>
            </a:r>
            <a:r>
              <a:rPr lang="ru-RU" dirty="0"/>
              <a:t> є </a:t>
            </a:r>
            <a:r>
              <a:rPr lang="ru-RU" dirty="0" err="1"/>
              <a:t>генетично</a:t>
            </a:r>
            <a:r>
              <a:rPr lang="ru-RU" dirty="0"/>
              <a:t> </a:t>
            </a:r>
            <a:r>
              <a:rPr lang="ru-RU" dirty="0" err="1"/>
              <a:t>детермінований</a:t>
            </a:r>
            <a:r>
              <a:rPr lang="ru-RU" dirty="0"/>
              <a:t> </a:t>
            </a:r>
            <a:r>
              <a:rPr lang="ru-RU" dirty="0" err="1"/>
              <a:t>дефіцит</a:t>
            </a:r>
            <a:r>
              <a:rPr lang="ru-RU" dirty="0"/>
              <a:t> </a:t>
            </a:r>
            <a:r>
              <a:rPr lang="el-GR" dirty="0"/>
              <a:t>α1-</a:t>
            </a:r>
            <a:r>
              <a:rPr lang="ru-RU" dirty="0" err="1"/>
              <a:t>антитрипсину</a:t>
            </a:r>
            <a:r>
              <a:rPr lang="ru-RU" dirty="0"/>
              <a:t>. </a:t>
            </a:r>
            <a:r>
              <a:rPr lang="ru-RU" dirty="0" err="1"/>
              <a:t>Ушкодження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 при ХОЗЛ є результатом </a:t>
            </a:r>
            <a:r>
              <a:rPr lang="ru-RU" dirty="0" err="1"/>
              <a:t>хронічного</a:t>
            </a:r>
            <a:r>
              <a:rPr lang="ru-RU" dirty="0"/>
              <a:t> </a:t>
            </a:r>
            <a:r>
              <a:rPr lang="ru-RU" dirty="0" err="1"/>
              <a:t>запалення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, </a:t>
            </a:r>
            <a:r>
              <a:rPr lang="ru-RU" dirty="0" err="1"/>
              <a:t>легеневої</a:t>
            </a:r>
            <a:r>
              <a:rPr lang="ru-RU" dirty="0"/>
              <a:t> </a:t>
            </a:r>
            <a:r>
              <a:rPr lang="ru-RU" dirty="0" err="1"/>
              <a:t>паренхіми</a:t>
            </a:r>
            <a:r>
              <a:rPr lang="ru-RU" dirty="0"/>
              <a:t> та </a:t>
            </a:r>
            <a:r>
              <a:rPr lang="ru-RU" dirty="0" err="1"/>
              <a:t>легеневих</a:t>
            </a:r>
            <a:r>
              <a:rPr lang="ru-RU" dirty="0"/>
              <a:t> </a:t>
            </a:r>
            <a:r>
              <a:rPr lang="ru-RU" dirty="0" err="1"/>
              <a:t>судин</a:t>
            </a:r>
            <a:r>
              <a:rPr lang="ru-RU" dirty="0"/>
              <a:t>, </a:t>
            </a:r>
            <a:r>
              <a:rPr lang="ru-RU" dirty="0" err="1"/>
              <a:t>протеолізу</a:t>
            </a:r>
            <a:r>
              <a:rPr lang="ru-RU" dirty="0"/>
              <a:t> (</a:t>
            </a:r>
            <a:r>
              <a:rPr lang="ru-RU" dirty="0" err="1"/>
              <a:t>внаслідок</a:t>
            </a:r>
            <a:r>
              <a:rPr lang="ru-RU" dirty="0"/>
              <a:t> дисбалансу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активністю</a:t>
            </a:r>
            <a:r>
              <a:rPr lang="ru-RU" dirty="0"/>
              <a:t> протеаз та </a:t>
            </a:r>
            <a:r>
              <a:rPr lang="ru-RU" dirty="0" err="1"/>
              <a:t>антипротеаз</a:t>
            </a:r>
            <a:r>
              <a:rPr lang="ru-RU" dirty="0"/>
              <a:t>) та </a:t>
            </a:r>
            <a:r>
              <a:rPr lang="ru-RU" dirty="0" err="1"/>
              <a:t>оксидаційного</a:t>
            </a:r>
            <a:r>
              <a:rPr lang="ru-RU" dirty="0"/>
              <a:t> </a:t>
            </a:r>
            <a:r>
              <a:rPr lang="ru-RU" dirty="0" err="1"/>
              <a:t>стресу</a:t>
            </a:r>
            <a:r>
              <a:rPr lang="ru-RU" dirty="0"/>
              <a:t>. </a:t>
            </a:r>
            <a:r>
              <a:rPr lang="ru-RU" dirty="0" err="1"/>
              <a:t>Патофізіологічні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у </a:t>
            </a:r>
            <a:r>
              <a:rPr lang="ru-RU" dirty="0" err="1"/>
              <a:t>наступній</a:t>
            </a:r>
            <a:r>
              <a:rPr lang="ru-RU" dirty="0"/>
              <a:t> </a:t>
            </a:r>
            <a:r>
              <a:rPr lang="ru-RU" dirty="0" err="1"/>
              <a:t>послідовності</a:t>
            </a:r>
            <a:r>
              <a:rPr lang="ru-RU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020456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6434" y="250257"/>
            <a:ext cx="9358178" cy="6535554"/>
          </a:xfrm>
        </p:spPr>
        <p:txBody>
          <a:bodyPr>
            <a:normAutofit/>
          </a:bodyPr>
          <a:lstStyle/>
          <a:p>
            <a:r>
              <a:rPr lang="ru-RU" dirty="0"/>
              <a:t>1) </a:t>
            </a:r>
            <a:r>
              <a:rPr lang="ru-RU" dirty="0" err="1"/>
              <a:t>надмірна</a:t>
            </a:r>
            <a:r>
              <a:rPr lang="ru-RU" dirty="0"/>
              <a:t> </a:t>
            </a:r>
            <a:r>
              <a:rPr lang="ru-RU" dirty="0" err="1"/>
              <a:t>продукція</a:t>
            </a:r>
            <a:r>
              <a:rPr lang="ru-RU" dirty="0"/>
              <a:t> </a:t>
            </a:r>
            <a:r>
              <a:rPr lang="ru-RU" dirty="0" err="1"/>
              <a:t>слизу</a:t>
            </a:r>
            <a:r>
              <a:rPr lang="ru-RU" dirty="0"/>
              <a:t> (</a:t>
            </a:r>
            <a:r>
              <a:rPr lang="ru-RU" dirty="0" err="1"/>
              <a:t>увага</a:t>
            </a:r>
            <a:r>
              <a:rPr lang="ru-RU" dirty="0"/>
              <a:t>: не у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на ХОЗЛ </a:t>
            </a:r>
            <a:r>
              <a:rPr lang="ru-RU" dirty="0" err="1"/>
              <a:t>клінічно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надмірна</a:t>
            </a:r>
            <a:r>
              <a:rPr lang="ru-RU" dirty="0"/>
              <a:t> </a:t>
            </a:r>
            <a:r>
              <a:rPr lang="ru-RU" dirty="0" err="1"/>
              <a:t>продукція</a:t>
            </a:r>
            <a:r>
              <a:rPr lang="ru-RU" dirty="0"/>
              <a:t> </a:t>
            </a:r>
            <a:r>
              <a:rPr lang="ru-RU" dirty="0" err="1"/>
              <a:t>слизу</a:t>
            </a:r>
            <a:r>
              <a:rPr lang="ru-RU" dirty="0"/>
              <a:t>) і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мукоциліарного</a:t>
            </a:r>
            <a:r>
              <a:rPr lang="ru-RU" dirty="0"/>
              <a:t> </a:t>
            </a:r>
            <a:r>
              <a:rPr lang="ru-RU" dirty="0" err="1"/>
              <a:t>очищення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2) </a:t>
            </a:r>
            <a:r>
              <a:rPr lang="ru-RU" dirty="0" err="1"/>
              <a:t>обмеження</a:t>
            </a:r>
            <a:r>
              <a:rPr lang="ru-RU" dirty="0"/>
              <a:t> </a:t>
            </a:r>
            <a:r>
              <a:rPr lang="ru-RU" dirty="0" err="1"/>
              <a:t>циркуляції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по </a:t>
            </a:r>
            <a:r>
              <a:rPr lang="ru-RU" dirty="0" err="1"/>
              <a:t>дихальних</a:t>
            </a:r>
            <a:r>
              <a:rPr lang="ru-RU" dirty="0"/>
              <a:t> шляхах (</a:t>
            </a:r>
            <a:r>
              <a:rPr lang="ru-RU" dirty="0" err="1"/>
              <a:t>внаслідок</a:t>
            </a:r>
            <a:r>
              <a:rPr lang="ru-RU" dirty="0"/>
              <a:t> закупорки </a:t>
            </a:r>
            <a:r>
              <a:rPr lang="ru-RU" dirty="0" err="1"/>
              <a:t>малих</a:t>
            </a:r>
            <a:r>
              <a:rPr lang="ru-RU" dirty="0"/>
              <a:t> </a:t>
            </a:r>
            <a:r>
              <a:rPr lang="ru-RU" dirty="0" err="1"/>
              <a:t>бронхів</a:t>
            </a:r>
            <a:r>
              <a:rPr lang="ru-RU" dirty="0"/>
              <a:t> і </a:t>
            </a:r>
            <a:r>
              <a:rPr lang="ru-RU" dirty="0" err="1"/>
              <a:t>бронхіол</a:t>
            </a:r>
            <a:r>
              <a:rPr lang="ru-RU" dirty="0"/>
              <a:t> та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податливості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3) </a:t>
            </a:r>
            <a:r>
              <a:rPr lang="ru-RU" dirty="0" err="1"/>
              <a:t>гіперінфляція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 та </a:t>
            </a:r>
            <a:r>
              <a:rPr lang="ru-RU" dirty="0" err="1"/>
              <a:t>емфізема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, </a:t>
            </a:r>
            <a:r>
              <a:rPr lang="ru-RU" dirty="0" err="1"/>
              <a:t>розширення</a:t>
            </a:r>
            <a:r>
              <a:rPr lang="ru-RU" dirty="0"/>
              <a:t> </a:t>
            </a:r>
            <a:r>
              <a:rPr lang="ru-RU" dirty="0" err="1"/>
              <a:t>повітряних</a:t>
            </a:r>
            <a:r>
              <a:rPr lang="ru-RU" dirty="0"/>
              <a:t> </a:t>
            </a:r>
            <a:r>
              <a:rPr lang="ru-RU" dirty="0" err="1"/>
              <a:t>просторів</a:t>
            </a:r>
            <a:r>
              <a:rPr lang="ru-RU" dirty="0"/>
              <a:t>, </a:t>
            </a:r>
            <a:r>
              <a:rPr lang="ru-RU" dirty="0" err="1"/>
              <a:t>розташованих</a:t>
            </a:r>
            <a:r>
              <a:rPr lang="ru-RU" dirty="0"/>
              <a:t> </a:t>
            </a:r>
            <a:r>
              <a:rPr lang="ru-RU" dirty="0" err="1"/>
              <a:t>дистальніше</a:t>
            </a:r>
            <a:r>
              <a:rPr lang="ru-RU" dirty="0"/>
              <a:t> </a:t>
            </a:r>
            <a:r>
              <a:rPr lang="ru-RU" dirty="0" err="1"/>
              <a:t>термінальної</a:t>
            </a:r>
            <a:r>
              <a:rPr lang="ru-RU" dirty="0"/>
              <a:t> </a:t>
            </a:r>
            <a:r>
              <a:rPr lang="ru-RU" dirty="0" err="1"/>
              <a:t>бронхіоли</a:t>
            </a:r>
            <a:r>
              <a:rPr lang="ru-RU" dirty="0"/>
              <a:t>,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знищенням</a:t>
            </a:r>
            <a:r>
              <a:rPr lang="ru-RU" dirty="0"/>
              <a:t> </a:t>
            </a:r>
            <a:r>
              <a:rPr lang="ru-RU" dirty="0" err="1"/>
              <a:t>альвеолярних</a:t>
            </a:r>
            <a:r>
              <a:rPr lang="ru-RU" dirty="0"/>
              <a:t> </a:t>
            </a:r>
            <a:r>
              <a:rPr lang="ru-RU" dirty="0" err="1"/>
              <a:t>стінок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4)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газообміну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5)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легеневої</a:t>
            </a:r>
            <a:r>
              <a:rPr lang="ru-RU" dirty="0"/>
              <a:t> </a:t>
            </a:r>
            <a:r>
              <a:rPr lang="ru-RU" dirty="0" err="1"/>
              <a:t>гіпертензії</a:t>
            </a:r>
            <a:r>
              <a:rPr lang="ru-RU" dirty="0"/>
              <a:t> (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вазоспазму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ішемії</a:t>
            </a:r>
            <a:r>
              <a:rPr lang="ru-RU" dirty="0"/>
              <a:t>, </a:t>
            </a:r>
            <a:r>
              <a:rPr lang="ru-RU" dirty="0" err="1"/>
              <a:t>структурних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в </a:t>
            </a:r>
            <a:r>
              <a:rPr lang="ru-RU" dirty="0" err="1"/>
              <a:t>стінці</a:t>
            </a:r>
            <a:r>
              <a:rPr lang="ru-RU" dirty="0"/>
              <a:t> </a:t>
            </a:r>
            <a:r>
              <a:rPr lang="ru-RU" dirty="0" err="1"/>
              <a:t>дрібних</a:t>
            </a:r>
            <a:r>
              <a:rPr lang="ru-RU" dirty="0"/>
              <a:t> </a:t>
            </a:r>
            <a:r>
              <a:rPr lang="ru-RU" dirty="0" err="1"/>
              <a:t>легеневих</a:t>
            </a:r>
            <a:r>
              <a:rPr lang="ru-RU" dirty="0"/>
              <a:t> </a:t>
            </a:r>
            <a:r>
              <a:rPr lang="ru-RU" dirty="0" err="1"/>
              <a:t>артерій</a:t>
            </a:r>
            <a:r>
              <a:rPr lang="ru-RU" dirty="0"/>
              <a:t> і </a:t>
            </a:r>
            <a:r>
              <a:rPr lang="ru-RU" dirty="0" err="1"/>
              <a:t>втрати</a:t>
            </a:r>
            <a:r>
              <a:rPr lang="ru-RU" dirty="0"/>
              <a:t> </a:t>
            </a:r>
            <a:r>
              <a:rPr lang="ru-RU" dirty="0" err="1"/>
              <a:t>легеневих</a:t>
            </a:r>
            <a:r>
              <a:rPr lang="ru-RU" dirty="0"/>
              <a:t> </a:t>
            </a:r>
            <a:r>
              <a:rPr lang="ru-RU" dirty="0" err="1"/>
              <a:t>капілярів</a:t>
            </a:r>
            <a:r>
              <a:rPr lang="ru-RU" dirty="0"/>
              <a:t> [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емфіземи</a:t>
            </a:r>
            <a:r>
              <a:rPr lang="ru-RU" dirty="0"/>
              <a:t>]) і </a:t>
            </a:r>
            <a:r>
              <a:rPr lang="ru-RU" dirty="0" err="1"/>
              <a:t>легеневого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4948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3179" y="741145"/>
            <a:ext cx="9531434" cy="5698156"/>
          </a:xfrm>
        </p:spPr>
        <p:txBody>
          <a:bodyPr>
            <a:normAutofit/>
          </a:bodyPr>
          <a:lstStyle/>
          <a:p>
            <a:r>
              <a:rPr lang="ru-RU" dirty="0"/>
              <a:t>У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співвідношення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 до </a:t>
            </a:r>
            <a:r>
              <a:rPr lang="ru-RU" dirty="0" err="1"/>
              <a:t>перфузії</a:t>
            </a:r>
            <a:r>
              <a:rPr lang="ru-RU" dirty="0"/>
              <a:t> у </a:t>
            </a:r>
            <a:r>
              <a:rPr lang="ru-RU" dirty="0" err="1"/>
              <a:t>легенях</a:t>
            </a:r>
            <a:r>
              <a:rPr lang="ru-RU" dirty="0"/>
              <a:t>, </a:t>
            </a:r>
            <a:r>
              <a:rPr lang="ru-RU" dirty="0" err="1"/>
              <a:t>спричиненого</a:t>
            </a:r>
            <a:r>
              <a:rPr lang="ru-RU" dirty="0"/>
              <a:t> </a:t>
            </a:r>
            <a:r>
              <a:rPr lang="ru-RU" dirty="0" err="1"/>
              <a:t>неоднорідністю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 та </a:t>
            </a:r>
            <a:r>
              <a:rPr lang="ru-RU" dirty="0" err="1"/>
              <a:t>перфузії</a:t>
            </a:r>
            <a:r>
              <a:rPr lang="ru-RU" dirty="0"/>
              <a:t> (</a:t>
            </a:r>
            <a:r>
              <a:rPr lang="ru-RU" dirty="0" err="1"/>
              <a:t>альвеоли</a:t>
            </a:r>
            <a:r>
              <a:rPr lang="ru-RU" dirty="0"/>
              <a:t>, в </a:t>
            </a:r>
            <a:r>
              <a:rPr lang="ru-RU" dirty="0" err="1"/>
              <a:t>яких</a:t>
            </a:r>
            <a:r>
              <a:rPr lang="ru-RU" dirty="0"/>
              <a:t> є </a:t>
            </a:r>
            <a:r>
              <a:rPr lang="ru-RU" dirty="0" err="1"/>
              <a:t>кровотік</a:t>
            </a:r>
            <a:r>
              <a:rPr lang="ru-RU" dirty="0"/>
              <a:t>, але </a:t>
            </a:r>
            <a:r>
              <a:rPr lang="ru-RU" dirty="0" err="1"/>
              <a:t>немає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формують</a:t>
            </a:r>
            <a:r>
              <a:rPr lang="ru-RU" dirty="0"/>
              <a:t> не </a:t>
            </a:r>
            <a:r>
              <a:rPr lang="ru-RU" dirty="0" err="1"/>
              <a:t>анатомічний</a:t>
            </a:r>
            <a:r>
              <a:rPr lang="ru-RU" dirty="0"/>
              <a:t> </a:t>
            </a:r>
            <a:r>
              <a:rPr lang="ru-RU" dirty="0" err="1"/>
              <a:t>венозний</a:t>
            </a:r>
            <a:r>
              <a:rPr lang="ru-RU" dirty="0"/>
              <a:t> шунт) </a:t>
            </a:r>
            <a:r>
              <a:rPr lang="ru-RU" dirty="0" err="1"/>
              <a:t>розвивається</a:t>
            </a:r>
            <a:r>
              <a:rPr lang="ru-RU" dirty="0"/>
              <a:t> </a:t>
            </a:r>
            <a:r>
              <a:rPr lang="ru-RU" dirty="0" err="1"/>
              <a:t>гіпоксемія</a:t>
            </a:r>
            <a:r>
              <a:rPr lang="ru-RU" dirty="0"/>
              <a:t>, а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альвеолярної</a:t>
            </a:r>
            <a:r>
              <a:rPr lang="ru-RU" dirty="0"/>
              <a:t> </a:t>
            </a:r>
            <a:r>
              <a:rPr lang="ru-RU" dirty="0" err="1"/>
              <a:t>гіповентиляції</a:t>
            </a:r>
            <a:r>
              <a:rPr lang="ru-RU" dirty="0"/>
              <a:t> </a:t>
            </a:r>
            <a:r>
              <a:rPr lang="ru-RU" dirty="0" err="1"/>
              <a:t>розвивається</a:t>
            </a:r>
            <a:r>
              <a:rPr lang="ru-RU" dirty="0"/>
              <a:t> </a:t>
            </a:r>
            <a:r>
              <a:rPr lang="ru-RU" dirty="0" err="1"/>
              <a:t>гіперкапнія</a:t>
            </a:r>
            <a:r>
              <a:rPr lang="ru-RU" dirty="0"/>
              <a:t> (тотальна </a:t>
            </a:r>
            <a:r>
              <a:rPr lang="ru-RU" dirty="0" err="1"/>
              <a:t>дихальна</a:t>
            </a:r>
            <a:r>
              <a:rPr lang="ru-RU" dirty="0"/>
              <a:t> </a:t>
            </a:r>
            <a:r>
              <a:rPr lang="ru-RU" dirty="0" err="1"/>
              <a:t>недостатність</a:t>
            </a:r>
            <a:r>
              <a:rPr lang="ru-RU" dirty="0"/>
              <a:t>). </a:t>
            </a:r>
            <a:r>
              <a:rPr lang="ru-RU" dirty="0" err="1"/>
              <a:t>Хронічний</a:t>
            </a:r>
            <a:r>
              <a:rPr lang="ru-RU" dirty="0"/>
              <a:t> </a:t>
            </a:r>
            <a:r>
              <a:rPr lang="ru-RU" dirty="0" err="1"/>
              <a:t>запальний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, </a:t>
            </a:r>
            <a:r>
              <a:rPr lang="ru-RU" dirty="0" err="1"/>
              <a:t>гіпоксія</a:t>
            </a:r>
            <a:r>
              <a:rPr lang="ru-RU" dirty="0"/>
              <a:t>, </a:t>
            </a:r>
            <a:r>
              <a:rPr lang="ru-RU" dirty="0" err="1"/>
              <a:t>обмежена</a:t>
            </a:r>
            <a:r>
              <a:rPr lang="ru-RU" dirty="0"/>
              <a:t> </a:t>
            </a:r>
            <a:r>
              <a:rPr lang="ru-RU" dirty="0" err="1"/>
              <a:t>фізична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 і </a:t>
            </a:r>
            <a:r>
              <a:rPr lang="ru-RU" dirty="0" err="1"/>
              <a:t>побічні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застосованих</a:t>
            </a:r>
            <a:r>
              <a:rPr lang="ru-RU" dirty="0"/>
              <a:t> </a:t>
            </a:r>
            <a:r>
              <a:rPr lang="ru-RU" dirty="0" err="1"/>
              <a:t>ліків</a:t>
            </a:r>
            <a:r>
              <a:rPr lang="ru-RU" dirty="0"/>
              <a:t> </a:t>
            </a:r>
            <a:r>
              <a:rPr lang="ru-RU" dirty="0" err="1"/>
              <a:t>призводять</a:t>
            </a:r>
            <a:r>
              <a:rPr lang="ru-RU" dirty="0"/>
              <a:t> до </a:t>
            </a:r>
            <a:r>
              <a:rPr lang="ru-RU" dirty="0" err="1"/>
              <a:t>системних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 — у т. ч. до </a:t>
            </a:r>
            <a:r>
              <a:rPr lang="ru-RU" dirty="0" err="1"/>
              <a:t>кахексії</a:t>
            </a:r>
            <a:r>
              <a:rPr lang="ru-RU" dirty="0"/>
              <a:t>, </a:t>
            </a:r>
            <a:r>
              <a:rPr lang="ru-RU" dirty="0" err="1"/>
              <a:t>атрофії</a:t>
            </a:r>
            <a:r>
              <a:rPr lang="ru-RU" dirty="0"/>
              <a:t> та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скелетних</a:t>
            </a:r>
            <a:r>
              <a:rPr lang="ru-RU" dirty="0"/>
              <a:t> </a:t>
            </a:r>
            <a:r>
              <a:rPr lang="ru-RU" dirty="0" err="1"/>
              <a:t>м'язів</a:t>
            </a:r>
            <a:r>
              <a:rPr lang="ru-RU" dirty="0"/>
              <a:t>, </a:t>
            </a:r>
            <a:r>
              <a:rPr lang="ru-RU" dirty="0" err="1"/>
              <a:t>втрати</a:t>
            </a:r>
            <a:r>
              <a:rPr lang="ru-RU" dirty="0"/>
              <a:t> </a:t>
            </a:r>
            <a:r>
              <a:rPr lang="ru-RU" dirty="0" err="1"/>
              <a:t>кісткової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, </a:t>
            </a:r>
            <a:r>
              <a:rPr lang="ru-RU" dirty="0" err="1"/>
              <a:t>анемії</a:t>
            </a:r>
            <a:r>
              <a:rPr lang="ru-RU" dirty="0"/>
              <a:t>, </a:t>
            </a:r>
            <a:r>
              <a:rPr lang="ru-RU" dirty="0" err="1"/>
              <a:t>розладу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ЦНС. </a:t>
            </a:r>
            <a:r>
              <a:rPr lang="ru-RU" dirty="0" err="1"/>
              <a:t>Супутні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при ХОЗЛ (у т. ч. </a:t>
            </a:r>
            <a:r>
              <a:rPr lang="ru-RU" dirty="0" err="1"/>
              <a:t>бронхоектатична</a:t>
            </a:r>
            <a:r>
              <a:rPr lang="ru-RU" dirty="0"/>
              <a:t> хвороба, </a:t>
            </a:r>
            <a:r>
              <a:rPr lang="ru-RU" dirty="0" err="1"/>
              <a:t>артеріальна</a:t>
            </a:r>
            <a:r>
              <a:rPr lang="ru-RU" dirty="0"/>
              <a:t> </a:t>
            </a:r>
            <a:r>
              <a:rPr lang="ru-RU" dirty="0" err="1"/>
              <a:t>гіпертензія</a:t>
            </a:r>
            <a:r>
              <a:rPr lang="ru-RU" dirty="0"/>
              <a:t>, </a:t>
            </a:r>
            <a:r>
              <a:rPr lang="ru-RU" dirty="0" err="1"/>
              <a:t>ішемічна</a:t>
            </a:r>
            <a:r>
              <a:rPr lang="ru-RU" dirty="0"/>
              <a:t> хвороба </a:t>
            </a:r>
            <a:r>
              <a:rPr lang="ru-RU" dirty="0" err="1"/>
              <a:t>серця</a:t>
            </a:r>
            <a:r>
              <a:rPr lang="ru-RU" dirty="0"/>
              <a:t>,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серцевого</a:t>
            </a:r>
            <a:r>
              <a:rPr lang="ru-RU" dirty="0"/>
              <a:t> ритму, </a:t>
            </a:r>
            <a:r>
              <a:rPr lang="ru-RU" dirty="0" err="1"/>
              <a:t>інсульт</a:t>
            </a:r>
            <a:r>
              <a:rPr lang="ru-RU" dirty="0"/>
              <a:t>, </a:t>
            </a:r>
            <a:r>
              <a:rPr lang="ru-RU" dirty="0" err="1"/>
              <a:t>цукровий</a:t>
            </a:r>
            <a:r>
              <a:rPr lang="ru-RU" dirty="0"/>
              <a:t> </a:t>
            </a:r>
            <a:r>
              <a:rPr lang="ru-RU" dirty="0" err="1"/>
              <a:t>діабет</a:t>
            </a:r>
            <a:r>
              <a:rPr lang="ru-RU" dirty="0"/>
              <a:t> і </a:t>
            </a:r>
            <a:r>
              <a:rPr lang="ru-RU" dirty="0" err="1"/>
              <a:t>тривожно-депресивні</a:t>
            </a:r>
            <a:r>
              <a:rPr lang="ru-RU" dirty="0"/>
              <a:t> </a:t>
            </a:r>
            <a:r>
              <a:rPr lang="ru-RU" dirty="0" err="1"/>
              <a:t>розлади</a:t>
            </a:r>
            <a:r>
              <a:rPr lang="ru-RU" dirty="0"/>
              <a:t>) </a:t>
            </a:r>
            <a:r>
              <a:rPr lang="ru-RU" dirty="0" err="1"/>
              <a:t>впливають</a:t>
            </a:r>
            <a:r>
              <a:rPr lang="ru-RU" dirty="0"/>
              <a:t> на </a:t>
            </a:r>
            <a:r>
              <a:rPr lang="ru-RU" dirty="0" err="1"/>
              <a:t>клінічний</a:t>
            </a:r>
            <a:r>
              <a:rPr lang="ru-RU" dirty="0"/>
              <a:t> стан і </a:t>
            </a:r>
            <a:r>
              <a:rPr lang="ru-RU" dirty="0" err="1"/>
              <a:t>погіршують</a:t>
            </a:r>
            <a:r>
              <a:rPr lang="ru-RU" dirty="0"/>
              <a:t> прогноз. </a:t>
            </a:r>
            <a:r>
              <a:rPr lang="ru-RU" dirty="0" err="1"/>
              <a:t>Ризик</a:t>
            </a:r>
            <a:r>
              <a:rPr lang="ru-RU" dirty="0"/>
              <a:t> раку </a:t>
            </a:r>
            <a:r>
              <a:rPr lang="ru-RU" dirty="0" err="1"/>
              <a:t>легень</a:t>
            </a:r>
            <a:r>
              <a:rPr lang="ru-RU" dirty="0"/>
              <a:t> </a:t>
            </a:r>
            <a:r>
              <a:rPr lang="ru-RU" dirty="0" err="1"/>
              <a:t>підвищений</a:t>
            </a:r>
            <a:r>
              <a:rPr lang="ru-RU" dirty="0"/>
              <a:t>. </a:t>
            </a:r>
            <a:r>
              <a:rPr lang="ru-RU" dirty="0" err="1"/>
              <a:t>Основні</a:t>
            </a:r>
            <a:r>
              <a:rPr lang="ru-RU" dirty="0"/>
              <a:t> причини </a:t>
            </a:r>
            <a:r>
              <a:rPr lang="ru-RU" dirty="0" err="1"/>
              <a:t>загострень</a:t>
            </a:r>
            <a:r>
              <a:rPr lang="ru-RU" dirty="0"/>
              <a:t> ХОЗЛ: </a:t>
            </a:r>
            <a:r>
              <a:rPr lang="ru-RU" dirty="0" err="1"/>
              <a:t>інфекції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(</a:t>
            </a:r>
            <a:r>
              <a:rPr lang="ru-RU" dirty="0" err="1"/>
              <a:t>зазвичай</a:t>
            </a:r>
            <a:r>
              <a:rPr lang="ru-RU" dirty="0"/>
              <a:t>, </a:t>
            </a:r>
            <a:r>
              <a:rPr lang="ru-RU" dirty="0" err="1"/>
              <a:t>вірусні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бактерійні</a:t>
            </a:r>
            <a:r>
              <a:rPr lang="ru-RU" dirty="0"/>
              <a:t>) і </a:t>
            </a: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(напр. </a:t>
            </a:r>
            <a:r>
              <a:rPr lang="ru-RU" dirty="0" err="1"/>
              <a:t>пилом</a:t>
            </a:r>
            <a:r>
              <a:rPr lang="ru-RU" dirty="0"/>
              <a:t>, </a:t>
            </a:r>
            <a:r>
              <a:rPr lang="ru-RU" dirty="0" err="1"/>
              <a:t>двоокисом</a:t>
            </a:r>
            <a:r>
              <a:rPr lang="ru-RU" dirty="0"/>
              <a:t> азоту, </a:t>
            </a:r>
            <a:r>
              <a:rPr lang="ru-RU" dirty="0" err="1"/>
              <a:t>двоокисом</a:t>
            </a:r>
            <a:r>
              <a:rPr lang="ru-RU" dirty="0"/>
              <a:t> </a:t>
            </a:r>
            <a:r>
              <a:rPr lang="ru-RU" dirty="0" err="1"/>
              <a:t>сірки</a:t>
            </a:r>
            <a:r>
              <a:rPr lang="ru-RU" dirty="0"/>
              <a:t>), </a:t>
            </a:r>
            <a:r>
              <a:rPr lang="ru-RU" dirty="0" err="1"/>
              <a:t>припинення</a:t>
            </a:r>
            <a:r>
              <a:rPr lang="ru-RU" dirty="0"/>
              <a:t> </a:t>
            </a:r>
            <a:r>
              <a:rPr lang="ru-RU" dirty="0" err="1"/>
              <a:t>базисної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5294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45920" y="77002"/>
            <a:ext cx="9858693" cy="6780998"/>
          </a:xfrm>
        </p:spPr>
        <p:txBody>
          <a:bodyPr>
            <a:noAutofit/>
          </a:bodyPr>
          <a:lstStyle/>
          <a:p>
            <a:r>
              <a:rPr lang="ru-RU" sz="2000" dirty="0"/>
              <a:t>ХОЗЛ є </a:t>
            </a:r>
            <a:r>
              <a:rPr lang="ru-RU" sz="2000" dirty="0" err="1"/>
              <a:t>прогресуючим</a:t>
            </a:r>
            <a:r>
              <a:rPr lang="ru-RU" sz="2000" dirty="0"/>
              <a:t> </a:t>
            </a:r>
            <a:r>
              <a:rPr lang="ru-RU" sz="2000" dirty="0" err="1"/>
              <a:t>захворюванням</a:t>
            </a:r>
            <a:r>
              <a:rPr lang="ru-RU" sz="2000" dirty="0"/>
              <a:t>, особливо за умов </a:t>
            </a:r>
            <a:r>
              <a:rPr lang="ru-RU" sz="2000" dirty="0" err="1"/>
              <a:t>постійної</a:t>
            </a:r>
            <a:r>
              <a:rPr lang="ru-RU" sz="2000" dirty="0"/>
              <a:t> </a:t>
            </a:r>
            <a:r>
              <a:rPr lang="ru-RU" sz="2000" dirty="0" err="1"/>
              <a:t>дії</a:t>
            </a:r>
            <a:r>
              <a:rPr lang="ru-RU" sz="2000" dirty="0"/>
              <a:t> </a:t>
            </a:r>
            <a:r>
              <a:rPr lang="ru-RU" sz="2000" dirty="0" err="1"/>
              <a:t>чинників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пошкоджують</a:t>
            </a:r>
            <a:r>
              <a:rPr lang="ru-RU" sz="2000" dirty="0"/>
              <a:t> </a:t>
            </a:r>
            <a:r>
              <a:rPr lang="ru-RU" sz="2000" dirty="0" err="1"/>
              <a:t>легені</a:t>
            </a:r>
            <a:r>
              <a:rPr lang="ru-RU" sz="2000" dirty="0"/>
              <a:t> (</a:t>
            </a:r>
            <a:r>
              <a:rPr lang="ru-RU" sz="2000" dirty="0" err="1"/>
              <a:t>передусім</a:t>
            </a:r>
            <a:r>
              <a:rPr lang="ru-RU" sz="2000" dirty="0"/>
              <a:t>, </a:t>
            </a:r>
            <a:r>
              <a:rPr lang="ru-RU" sz="2000" dirty="0" err="1"/>
              <a:t>тютюнового</a:t>
            </a:r>
            <a:r>
              <a:rPr lang="ru-RU" sz="2000" dirty="0"/>
              <a:t> </a:t>
            </a:r>
            <a:r>
              <a:rPr lang="ru-RU" sz="2000" dirty="0" err="1"/>
              <a:t>диму</a:t>
            </a:r>
            <a:r>
              <a:rPr lang="ru-RU" sz="2000" dirty="0"/>
              <a:t>), і </a:t>
            </a:r>
            <a:r>
              <a:rPr lang="ru-RU" sz="2000" dirty="0" err="1"/>
              <a:t>може</a:t>
            </a:r>
            <a:r>
              <a:rPr lang="ru-RU" sz="2000" dirty="0"/>
              <a:t> </a:t>
            </a:r>
            <a:r>
              <a:rPr lang="ru-RU" sz="2000" dirty="0" err="1"/>
              <a:t>мати</a:t>
            </a:r>
            <a:r>
              <a:rPr lang="ru-RU" sz="2000" dirty="0"/>
              <a:t> </a:t>
            </a:r>
            <a:r>
              <a:rPr lang="ru-RU" sz="2000" dirty="0" err="1"/>
              <a:t>різний</a:t>
            </a:r>
            <a:r>
              <a:rPr lang="ru-RU" sz="2000" dirty="0"/>
              <a:t> </a:t>
            </a:r>
            <a:r>
              <a:rPr lang="ru-RU" sz="2000" dirty="0" err="1"/>
              <a:t>перебіг</a:t>
            </a:r>
            <a:r>
              <a:rPr lang="ru-RU" sz="2000" dirty="0"/>
              <a:t>. У </a:t>
            </a:r>
            <a:r>
              <a:rPr lang="ru-RU" sz="2000" dirty="0" err="1"/>
              <a:t>більшості</a:t>
            </a:r>
            <a:r>
              <a:rPr lang="ru-RU" sz="2000" dirty="0"/>
              <a:t> </a:t>
            </a:r>
            <a:r>
              <a:rPr lang="ru-RU" sz="2000" dirty="0" err="1"/>
              <a:t>хворих</a:t>
            </a:r>
            <a:r>
              <a:rPr lang="ru-RU" sz="2000" dirty="0"/>
              <a:t> у </a:t>
            </a:r>
            <a:r>
              <a:rPr lang="ru-RU" sz="2000" dirty="0" err="1"/>
              <a:t>анамнезі</a:t>
            </a:r>
            <a:r>
              <a:rPr lang="ru-RU" sz="2000" dirty="0"/>
              <a:t> є </a:t>
            </a:r>
            <a:r>
              <a:rPr lang="ru-RU" sz="2000" dirty="0" err="1"/>
              <a:t>багаторічне</a:t>
            </a:r>
            <a:r>
              <a:rPr lang="ru-RU" sz="2000" dirty="0"/>
              <a:t> </a:t>
            </a:r>
            <a:r>
              <a:rPr lang="ru-RU" sz="2000" dirty="0" err="1"/>
              <a:t>тютюнопаління</a:t>
            </a:r>
            <a:r>
              <a:rPr lang="ru-RU" sz="2000" dirty="0"/>
              <a:t>. </a:t>
            </a:r>
            <a:r>
              <a:rPr lang="ru-RU" sz="2000" dirty="0" err="1"/>
              <a:t>Припинення</a:t>
            </a:r>
            <a:r>
              <a:rPr lang="ru-RU" sz="2000" dirty="0"/>
              <a:t> </a:t>
            </a:r>
            <a:r>
              <a:rPr lang="ru-RU" sz="2000" dirty="0" err="1"/>
              <a:t>тютюнопаління</a:t>
            </a:r>
            <a:r>
              <a:rPr lang="ru-RU" sz="2000" dirty="0"/>
              <a:t> на кожному </a:t>
            </a:r>
            <a:r>
              <a:rPr lang="ru-RU" sz="2000" dirty="0" err="1"/>
              <a:t>етапі</a:t>
            </a:r>
            <a:r>
              <a:rPr lang="ru-RU" sz="2000" dirty="0"/>
              <a:t> </a:t>
            </a:r>
            <a:r>
              <a:rPr lang="ru-RU" sz="2000" dirty="0" err="1"/>
              <a:t>розвитку</a:t>
            </a:r>
            <a:r>
              <a:rPr lang="ru-RU" sz="2000" dirty="0"/>
              <a:t> ХОЗЛ </a:t>
            </a:r>
            <a:r>
              <a:rPr lang="ru-RU" sz="2000" dirty="0" err="1"/>
              <a:t>сповільнює</a:t>
            </a:r>
            <a:r>
              <a:rPr lang="ru-RU" sz="2000" dirty="0"/>
              <a:t> темп </a:t>
            </a:r>
            <a:r>
              <a:rPr lang="ru-RU" sz="2000" dirty="0" err="1"/>
              <a:t>втрати</a:t>
            </a:r>
            <a:r>
              <a:rPr lang="ru-RU" sz="2000" dirty="0"/>
              <a:t> </a:t>
            </a:r>
            <a:r>
              <a:rPr lang="ru-RU" sz="2000" dirty="0" err="1"/>
              <a:t>функції</a:t>
            </a:r>
            <a:r>
              <a:rPr lang="ru-RU" sz="2000" dirty="0"/>
              <a:t> </a:t>
            </a:r>
            <a:r>
              <a:rPr lang="ru-RU" sz="2000" dirty="0" err="1"/>
              <a:t>легень</a:t>
            </a:r>
            <a:r>
              <a:rPr lang="ru-RU" sz="2000" dirty="0"/>
              <a:t>. У </a:t>
            </a:r>
            <a:r>
              <a:rPr lang="ru-RU" sz="2000" dirty="0" err="1"/>
              <a:t>значного</a:t>
            </a:r>
            <a:r>
              <a:rPr lang="ru-RU" sz="2000" dirty="0"/>
              <a:t> </a:t>
            </a:r>
            <a:r>
              <a:rPr lang="ru-RU" sz="2000" dirty="0" err="1"/>
              <a:t>відсотка</a:t>
            </a:r>
            <a:r>
              <a:rPr lang="ru-RU" sz="2000" dirty="0"/>
              <a:t> </a:t>
            </a:r>
            <a:r>
              <a:rPr lang="ru-RU" sz="2000" dirty="0" err="1"/>
              <a:t>пацієнтів</a:t>
            </a:r>
            <a:r>
              <a:rPr lang="ru-RU" sz="2000" dirty="0"/>
              <a:t> з ХОЗЛ, </a:t>
            </a:r>
            <a:r>
              <a:rPr lang="ru-RU" sz="2000" dirty="0" err="1"/>
              <a:t>діагностованого</a:t>
            </a:r>
            <a:r>
              <a:rPr lang="ru-RU" sz="2000" dirty="0"/>
              <a:t> на </a:t>
            </a:r>
            <a:r>
              <a:rPr lang="ru-RU" sz="2000" dirty="0" err="1"/>
              <a:t>підставі</a:t>
            </a:r>
            <a:r>
              <a:rPr lang="ru-RU" sz="2000" dirty="0"/>
              <a:t> </a:t>
            </a:r>
            <a:r>
              <a:rPr lang="ru-RU" sz="2000" dirty="0" err="1"/>
              <a:t>спірометричних</a:t>
            </a:r>
            <a:r>
              <a:rPr lang="ru-RU" sz="2000" dirty="0"/>
              <a:t> </a:t>
            </a:r>
            <a:r>
              <a:rPr lang="ru-RU" sz="2000" dirty="0" err="1"/>
              <a:t>критеріїв</a:t>
            </a:r>
            <a:r>
              <a:rPr lang="ru-RU" sz="2000" dirty="0"/>
              <a:t>, </a:t>
            </a:r>
            <a:r>
              <a:rPr lang="ru-RU" sz="2000" dirty="0" err="1"/>
              <a:t>відсутні</a:t>
            </a:r>
            <a:r>
              <a:rPr lang="ru-RU" sz="2000" dirty="0"/>
              <a:t> </a:t>
            </a:r>
            <a:r>
              <a:rPr lang="ru-RU" sz="2000" dirty="0" err="1"/>
              <a:t>клінічні</a:t>
            </a:r>
            <a:r>
              <a:rPr lang="ru-RU" sz="2000" dirty="0"/>
              <a:t> </a:t>
            </a:r>
            <a:r>
              <a:rPr lang="ru-RU" sz="2000" dirty="0" err="1"/>
              <a:t>симптоми</a:t>
            </a:r>
            <a:r>
              <a:rPr lang="ru-RU" sz="2000" dirty="0"/>
              <a:t>.</a:t>
            </a:r>
          </a:p>
          <a:p>
            <a:endParaRPr lang="ru-RU" sz="2000" dirty="0"/>
          </a:p>
          <a:p>
            <a:r>
              <a:rPr lang="ru-RU" sz="2000" dirty="0"/>
              <a:t>1. </a:t>
            </a:r>
            <a:r>
              <a:rPr lang="ru-RU" sz="2000" dirty="0" err="1"/>
              <a:t>Суб’єктивні</a:t>
            </a:r>
            <a:r>
              <a:rPr lang="ru-RU" sz="2000" dirty="0"/>
              <a:t> </a:t>
            </a:r>
            <a:r>
              <a:rPr lang="ru-RU" sz="2000" dirty="0" err="1"/>
              <a:t>симптоми</a:t>
            </a:r>
            <a:r>
              <a:rPr lang="ru-RU" sz="2000" dirty="0"/>
              <a:t>: </a:t>
            </a:r>
            <a:r>
              <a:rPr lang="ru-RU" sz="2000" dirty="0" err="1"/>
              <a:t>хронічний</a:t>
            </a:r>
            <a:r>
              <a:rPr lang="ru-RU" sz="2000" dirty="0"/>
              <a:t> кашель, </a:t>
            </a:r>
            <a:r>
              <a:rPr lang="ru-RU" sz="2000" dirty="0" err="1"/>
              <a:t>періодичний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щоденний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, часто, </a:t>
            </a:r>
            <a:r>
              <a:rPr lang="ru-RU" sz="2000" dirty="0" err="1"/>
              <a:t>триває</a:t>
            </a:r>
            <a:r>
              <a:rPr lang="ru-RU" sz="2000" dirty="0"/>
              <a:t> </a:t>
            </a:r>
            <a:r>
              <a:rPr lang="ru-RU" sz="2000" dirty="0" err="1"/>
              <a:t>впродовж</a:t>
            </a:r>
            <a:r>
              <a:rPr lang="ru-RU" sz="2000" dirty="0"/>
              <a:t> </a:t>
            </a:r>
            <a:r>
              <a:rPr lang="ru-RU" sz="2000" dirty="0" err="1"/>
              <a:t>цілого</a:t>
            </a:r>
            <a:r>
              <a:rPr lang="ru-RU" sz="2000" dirty="0"/>
              <a:t> дня, </a:t>
            </a:r>
            <a:r>
              <a:rPr lang="ru-RU" sz="2000" dirty="0" err="1"/>
              <a:t>рідко</a:t>
            </a:r>
            <a:r>
              <a:rPr lang="ru-RU" sz="2000" dirty="0"/>
              <a:t> — </a:t>
            </a:r>
            <a:r>
              <a:rPr lang="ru-RU" sz="2000" dirty="0" err="1"/>
              <a:t>виключно</a:t>
            </a:r>
            <a:r>
              <a:rPr lang="ru-RU" sz="2000" dirty="0"/>
              <a:t> </a:t>
            </a:r>
            <a:r>
              <a:rPr lang="ru-RU" sz="2000" dirty="0" err="1"/>
              <a:t>вночі</a:t>
            </a:r>
            <a:r>
              <a:rPr lang="ru-RU" sz="2000" dirty="0"/>
              <a:t>; </a:t>
            </a:r>
            <a:r>
              <a:rPr lang="ru-RU" sz="2000" dirty="0" err="1"/>
              <a:t>постійне</a:t>
            </a:r>
            <a:r>
              <a:rPr lang="ru-RU" sz="2000" dirty="0"/>
              <a:t> </a:t>
            </a:r>
            <a:r>
              <a:rPr lang="ru-RU" sz="2000" dirty="0" err="1"/>
              <a:t>відхаркування</a:t>
            </a:r>
            <a:r>
              <a:rPr lang="ru-RU" sz="2000" dirty="0"/>
              <a:t> </a:t>
            </a:r>
            <a:r>
              <a:rPr lang="ru-RU" sz="2000" dirty="0" err="1"/>
              <a:t>мокротиння</a:t>
            </a:r>
            <a:r>
              <a:rPr lang="ru-RU" sz="2000" dirty="0"/>
              <a:t>, особливо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пробудження</a:t>
            </a:r>
            <a:r>
              <a:rPr lang="ru-RU" sz="2000" dirty="0"/>
              <a:t>; </a:t>
            </a:r>
            <a:r>
              <a:rPr lang="ru-RU" sz="2000" dirty="0" err="1"/>
              <a:t>задишка</a:t>
            </a:r>
            <a:r>
              <a:rPr lang="ru-RU" sz="2000" dirty="0"/>
              <a:t>, </a:t>
            </a:r>
            <a:r>
              <a:rPr lang="ru-RU" sz="2000" dirty="0" err="1"/>
              <a:t>переважно</a:t>
            </a:r>
            <a:r>
              <a:rPr lang="ru-RU" sz="2000" dirty="0"/>
              <a:t> </a:t>
            </a:r>
            <a:r>
              <a:rPr lang="ru-RU" sz="2000" dirty="0" err="1"/>
              <a:t>щоденна</a:t>
            </a:r>
            <a:r>
              <a:rPr lang="ru-RU" sz="2000" dirty="0"/>
              <a:t>, </a:t>
            </a:r>
            <a:r>
              <a:rPr lang="ru-RU" sz="2000" dirty="0" err="1"/>
              <a:t>спочатку</a:t>
            </a:r>
            <a:r>
              <a:rPr lang="ru-RU" sz="2000" dirty="0"/>
              <a:t> </a:t>
            </a:r>
            <a:r>
              <a:rPr lang="ru-RU" sz="2000" dirty="0" err="1"/>
              <a:t>пов’язана</a:t>
            </a:r>
            <a:r>
              <a:rPr lang="ru-RU" sz="2000" dirty="0"/>
              <a:t> з </a:t>
            </a:r>
            <a:r>
              <a:rPr lang="ru-RU" sz="2000" dirty="0" err="1"/>
              <a:t>фізичним</a:t>
            </a:r>
            <a:r>
              <a:rPr lang="ru-RU" sz="2000" dirty="0"/>
              <a:t> </a:t>
            </a:r>
            <a:r>
              <a:rPr lang="ru-RU" sz="2000" dirty="0" err="1"/>
              <a:t>навантаженням</a:t>
            </a:r>
            <a:r>
              <a:rPr lang="ru-RU" sz="2000" dirty="0"/>
              <a:t>, з часом </a:t>
            </a:r>
            <a:r>
              <a:rPr lang="ru-RU" sz="2000" dirty="0" err="1"/>
              <a:t>посилюється</a:t>
            </a:r>
            <a:r>
              <a:rPr lang="ru-RU" sz="2000" dirty="0"/>
              <a:t>, </a:t>
            </a:r>
            <a:r>
              <a:rPr lang="ru-RU" sz="2000" dirty="0" err="1"/>
              <a:t>врешті</a:t>
            </a:r>
            <a:r>
              <a:rPr lang="ru-RU" sz="2000" dirty="0"/>
              <a:t> </a:t>
            </a:r>
            <a:r>
              <a:rPr lang="ru-RU" sz="2000" dirty="0" err="1"/>
              <a:t>виникає</a:t>
            </a:r>
            <a:r>
              <a:rPr lang="ru-RU" sz="2000" dirty="0"/>
              <a:t> у </a:t>
            </a:r>
            <a:r>
              <a:rPr lang="ru-RU" sz="2000" dirty="0" err="1"/>
              <a:t>спокої</a:t>
            </a:r>
            <a:r>
              <a:rPr lang="ru-RU" sz="2000" dirty="0"/>
              <a:t>. На </a:t>
            </a:r>
            <a:r>
              <a:rPr lang="ru-RU" sz="2000" dirty="0" err="1"/>
              <a:t>відміну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бронхіальної</a:t>
            </a:r>
            <a:r>
              <a:rPr lang="ru-RU" sz="2000" dirty="0"/>
              <a:t> </a:t>
            </a:r>
            <a:r>
              <a:rPr lang="ru-RU" sz="2000" dirty="0" err="1"/>
              <a:t>астми</a:t>
            </a:r>
            <a:r>
              <a:rPr lang="ru-RU" sz="2000" dirty="0"/>
              <a:t>, </a:t>
            </a:r>
            <a:r>
              <a:rPr lang="ru-RU" sz="2000" dirty="0" err="1"/>
              <a:t>вираженість</a:t>
            </a:r>
            <a:r>
              <a:rPr lang="ru-RU" sz="2000" dirty="0"/>
              <a:t> </a:t>
            </a:r>
            <a:r>
              <a:rPr lang="ru-RU" sz="2000" dirty="0" err="1"/>
              <a:t>вказаних</a:t>
            </a:r>
            <a:r>
              <a:rPr lang="ru-RU" sz="2000" dirty="0"/>
              <a:t> </a:t>
            </a:r>
            <a:r>
              <a:rPr lang="ru-RU" sz="2000" dirty="0" err="1"/>
              <a:t>симптомів</a:t>
            </a:r>
            <a:r>
              <a:rPr lang="ru-RU" sz="2000" dirty="0"/>
              <a:t> </a:t>
            </a:r>
            <a:r>
              <a:rPr lang="ru-RU" sz="2000" dirty="0" err="1"/>
              <a:t>суттєво</a:t>
            </a:r>
            <a:r>
              <a:rPr lang="ru-RU" sz="2000" dirty="0"/>
              <a:t> не </a:t>
            </a:r>
            <a:r>
              <a:rPr lang="ru-RU" sz="2000" dirty="0" err="1"/>
              <a:t>змінюється</a:t>
            </a:r>
            <a:r>
              <a:rPr lang="ru-RU" sz="2000" dirty="0"/>
              <a:t> </a:t>
            </a:r>
            <a:r>
              <a:rPr lang="ru-RU" sz="2000" dirty="0" err="1"/>
              <a:t>впродовж</a:t>
            </a:r>
            <a:r>
              <a:rPr lang="ru-RU" sz="2000" dirty="0"/>
              <a:t> дня та з дня на день. </a:t>
            </a:r>
            <a:r>
              <a:rPr lang="ru-RU" sz="2000" dirty="0" err="1"/>
              <a:t>Хворі</a:t>
            </a:r>
            <a:r>
              <a:rPr lang="ru-RU" sz="2000" dirty="0"/>
              <a:t> з тяжким ХОЗЛ </a:t>
            </a:r>
            <a:r>
              <a:rPr lang="ru-RU" sz="2000" dirty="0" err="1"/>
              <a:t>можуть</a:t>
            </a:r>
            <a:r>
              <a:rPr lang="ru-RU" sz="2000" dirty="0"/>
              <a:t> </a:t>
            </a:r>
            <a:r>
              <a:rPr lang="ru-RU" sz="2000" dirty="0" err="1"/>
              <a:t>скаржитися</a:t>
            </a:r>
            <a:r>
              <a:rPr lang="ru-RU" sz="2000" dirty="0"/>
              <a:t> на </a:t>
            </a:r>
            <a:r>
              <a:rPr lang="ru-RU" sz="2000" dirty="0" err="1"/>
              <a:t>швидку</a:t>
            </a:r>
            <a:r>
              <a:rPr lang="ru-RU" sz="2000" dirty="0"/>
              <a:t> </a:t>
            </a:r>
            <a:r>
              <a:rPr lang="ru-RU" sz="2000" dirty="0" err="1"/>
              <a:t>втомлюваність</a:t>
            </a:r>
            <a:r>
              <a:rPr lang="ru-RU" sz="2000" dirty="0"/>
              <a:t>, </a:t>
            </a:r>
            <a:r>
              <a:rPr lang="ru-RU" sz="2000" dirty="0" err="1"/>
              <a:t>відсутність</a:t>
            </a:r>
            <a:r>
              <a:rPr lang="ru-RU" sz="2000" dirty="0"/>
              <a:t> аппетиту, </a:t>
            </a:r>
            <a:r>
              <a:rPr lang="ru-RU" sz="2000" dirty="0" err="1"/>
              <a:t>втрату</a:t>
            </a:r>
            <a:r>
              <a:rPr lang="ru-RU" sz="2000" dirty="0"/>
              <a:t> ваги і </a:t>
            </a:r>
            <a:r>
              <a:rPr lang="ru-RU" sz="2000" dirty="0" err="1"/>
              <a:t>погіршення</a:t>
            </a:r>
            <a:r>
              <a:rPr lang="ru-RU" sz="2000" dirty="0"/>
              <a:t> настрою, </a:t>
            </a:r>
            <a:r>
              <a:rPr lang="ru-RU" sz="2000" dirty="0" err="1"/>
              <a:t>чи</a:t>
            </a:r>
            <a:r>
              <a:rPr lang="ru-RU" sz="2000" dirty="0"/>
              <a:t> </a:t>
            </a:r>
            <a:r>
              <a:rPr lang="ru-RU" sz="2000" dirty="0" err="1"/>
              <a:t>інші</a:t>
            </a:r>
            <a:r>
              <a:rPr lang="ru-RU" sz="2000" dirty="0"/>
              <a:t> прояви </a:t>
            </a:r>
            <a:r>
              <a:rPr lang="ru-RU" sz="2000" dirty="0" err="1"/>
              <a:t>депресії</a:t>
            </a:r>
            <a:r>
              <a:rPr lang="ru-RU" sz="2000" dirty="0"/>
              <a:t> та </a:t>
            </a:r>
            <a:r>
              <a:rPr lang="ru-RU" sz="2000" dirty="0" err="1"/>
              <a:t>тривоги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00568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8544" y="77002"/>
            <a:ext cx="9926070" cy="6780998"/>
          </a:xfrm>
        </p:spPr>
        <p:txBody>
          <a:bodyPr>
            <a:noAutofit/>
          </a:bodyPr>
          <a:lstStyle/>
          <a:p>
            <a:endParaRPr lang="ru-RU" sz="2000" dirty="0"/>
          </a:p>
          <a:p>
            <a:r>
              <a:rPr lang="ru-RU" sz="2000" dirty="0"/>
              <a:t>2. </a:t>
            </a:r>
            <a:r>
              <a:rPr lang="ru-RU" sz="2000" dirty="0" err="1"/>
              <a:t>Об’єктивні</a:t>
            </a:r>
            <a:r>
              <a:rPr lang="ru-RU" sz="2000" dirty="0"/>
              <a:t> </a:t>
            </a:r>
            <a:r>
              <a:rPr lang="ru-RU" sz="2000" dirty="0" err="1"/>
              <a:t>симптоми</a:t>
            </a:r>
            <a:r>
              <a:rPr lang="ru-RU" sz="2000" dirty="0"/>
              <a:t>: </a:t>
            </a:r>
            <a:r>
              <a:rPr lang="ru-RU" sz="2000" dirty="0" err="1"/>
              <a:t>залежать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стадії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 (на </a:t>
            </a:r>
            <a:r>
              <a:rPr lang="ru-RU" sz="2000" dirty="0" err="1"/>
              <a:t>початковій</a:t>
            </a:r>
            <a:r>
              <a:rPr lang="ru-RU" sz="2000" dirty="0"/>
              <a:t> </a:t>
            </a:r>
            <a:r>
              <a:rPr lang="ru-RU" sz="2000" dirty="0" err="1"/>
              <a:t>стадії</a:t>
            </a:r>
            <a:r>
              <a:rPr lang="ru-RU" sz="2000" dirty="0"/>
              <a:t> ХОЗЛ — </a:t>
            </a:r>
            <a:r>
              <a:rPr lang="ru-RU" sz="2000" dirty="0" err="1"/>
              <a:t>можуть</a:t>
            </a:r>
            <a:r>
              <a:rPr lang="ru-RU" sz="2000" dirty="0"/>
              <a:t> не </a:t>
            </a:r>
            <a:r>
              <a:rPr lang="ru-RU" sz="2000" dirty="0" err="1"/>
              <a:t>виявлятися</a:t>
            </a:r>
            <a:r>
              <a:rPr lang="ru-RU" sz="2000" dirty="0"/>
              <a:t>, особливо при </a:t>
            </a:r>
            <a:r>
              <a:rPr lang="ru-RU" sz="2000" dirty="0" err="1"/>
              <a:t>спокійному</a:t>
            </a:r>
            <a:r>
              <a:rPr lang="ru-RU" sz="2000" dirty="0"/>
              <a:t> </a:t>
            </a:r>
            <a:r>
              <a:rPr lang="ru-RU" sz="2000" dirty="0" err="1"/>
              <a:t>диханні</a:t>
            </a:r>
            <a:r>
              <a:rPr lang="ru-RU" sz="2000" dirty="0"/>
              <a:t>) і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переважання</a:t>
            </a:r>
            <a:r>
              <a:rPr lang="ru-RU" sz="2000" dirty="0"/>
              <a:t> запального </a:t>
            </a:r>
            <a:r>
              <a:rPr lang="ru-RU" sz="2000" dirty="0" err="1"/>
              <a:t>процесу</a:t>
            </a:r>
            <a:r>
              <a:rPr lang="ru-RU" sz="2000" dirty="0"/>
              <a:t> </a:t>
            </a:r>
            <a:r>
              <a:rPr lang="ru-RU" sz="2000" dirty="0" err="1"/>
              <a:t>бронхів</a:t>
            </a:r>
            <a:r>
              <a:rPr lang="ru-RU" sz="2000" dirty="0"/>
              <a:t> (</a:t>
            </a:r>
            <a:r>
              <a:rPr lang="ru-RU" sz="2000" dirty="0" err="1"/>
              <a:t>сухі</a:t>
            </a:r>
            <a:r>
              <a:rPr lang="ru-RU" sz="2000" dirty="0"/>
              <a:t> </a:t>
            </a:r>
            <a:r>
              <a:rPr lang="ru-RU" sz="2000" dirty="0" err="1"/>
              <a:t>свистячі</a:t>
            </a:r>
            <a:r>
              <a:rPr lang="ru-RU" sz="2000" dirty="0"/>
              <a:t> та </a:t>
            </a:r>
            <a:r>
              <a:rPr lang="ru-RU" sz="2000" dirty="0" err="1"/>
              <a:t>дзижчачі</a:t>
            </a:r>
            <a:r>
              <a:rPr lang="ru-RU" sz="2000" dirty="0"/>
              <a:t> хрипи) </a:t>
            </a:r>
            <a:r>
              <a:rPr lang="ru-RU" sz="2000" dirty="0" err="1"/>
              <a:t>чи</a:t>
            </a:r>
            <a:r>
              <a:rPr lang="ru-RU" sz="2000" dirty="0"/>
              <a:t> </a:t>
            </a:r>
            <a:r>
              <a:rPr lang="ru-RU" sz="2000" dirty="0" err="1"/>
              <a:t>емфіземи</a:t>
            </a:r>
            <a:r>
              <a:rPr lang="ru-RU" sz="2000" dirty="0"/>
              <a:t> (при </a:t>
            </a:r>
            <a:r>
              <a:rPr lang="ru-RU" sz="2000" dirty="0" err="1"/>
              <a:t>вираженій</a:t>
            </a:r>
            <a:r>
              <a:rPr lang="ru-RU" sz="2000" dirty="0"/>
              <a:t> </a:t>
            </a:r>
            <a:r>
              <a:rPr lang="ru-RU" sz="2000" dirty="0" err="1"/>
              <a:t>емфіземі</a:t>
            </a:r>
            <a:r>
              <a:rPr lang="ru-RU" sz="2000" dirty="0"/>
              <a:t> — </a:t>
            </a:r>
            <a:r>
              <a:rPr lang="ru-RU" sz="2000" dirty="0" err="1"/>
              <a:t>інспіраторне</a:t>
            </a:r>
            <a:r>
              <a:rPr lang="ru-RU" sz="2000" dirty="0"/>
              <a:t> </a:t>
            </a:r>
            <a:r>
              <a:rPr lang="ru-RU" sz="2000" dirty="0" err="1"/>
              <a:t>положення</a:t>
            </a:r>
            <a:r>
              <a:rPr lang="ru-RU" sz="2000" dirty="0"/>
              <a:t> </a:t>
            </a:r>
            <a:r>
              <a:rPr lang="ru-RU" sz="2000" dirty="0" err="1"/>
              <a:t>грудної</a:t>
            </a:r>
            <a:r>
              <a:rPr lang="ru-RU" sz="2000" dirty="0"/>
              <a:t> </a:t>
            </a:r>
            <a:r>
              <a:rPr lang="ru-RU" sz="2000" dirty="0" err="1"/>
              <a:t>клітки</a:t>
            </a:r>
            <a:r>
              <a:rPr lang="ru-RU" sz="2000" dirty="0"/>
              <a:t> [</a:t>
            </a:r>
            <a:r>
              <a:rPr lang="ru-RU" sz="2000" dirty="0" err="1"/>
              <a:t>інколи</a:t>
            </a:r>
            <a:r>
              <a:rPr lang="ru-RU" sz="2000" dirty="0"/>
              <a:t> — </a:t>
            </a:r>
            <a:r>
              <a:rPr lang="ru-RU" sz="2000" dirty="0" err="1"/>
              <a:t>діжкоподібна</a:t>
            </a:r>
            <a:r>
              <a:rPr lang="ru-RU" sz="2000" dirty="0"/>
              <a:t> </a:t>
            </a:r>
            <a:r>
              <a:rPr lang="ru-RU" sz="2000" dirty="0" err="1"/>
              <a:t>грудна</a:t>
            </a:r>
            <a:r>
              <a:rPr lang="ru-RU" sz="2000" dirty="0"/>
              <a:t> </a:t>
            </a:r>
            <a:r>
              <a:rPr lang="ru-RU" sz="2000" dirty="0" err="1"/>
              <a:t>клітка</a:t>
            </a:r>
            <a:r>
              <a:rPr lang="ru-RU" sz="2000" dirty="0"/>
              <a:t>], </a:t>
            </a:r>
            <a:r>
              <a:rPr lang="ru-RU" sz="2000" dirty="0" err="1"/>
              <a:t>обмежена</a:t>
            </a:r>
            <a:r>
              <a:rPr lang="ru-RU" sz="2000" dirty="0"/>
              <a:t> </a:t>
            </a:r>
            <a:r>
              <a:rPr lang="ru-RU" sz="2000" dirty="0" err="1"/>
              <a:t>дихальна</a:t>
            </a:r>
            <a:r>
              <a:rPr lang="ru-RU" sz="2000" dirty="0"/>
              <a:t> </a:t>
            </a:r>
            <a:r>
              <a:rPr lang="ru-RU" sz="2000" dirty="0" err="1"/>
              <a:t>екскурсія</a:t>
            </a:r>
            <a:r>
              <a:rPr lang="ru-RU" sz="2000" dirty="0"/>
              <a:t> </a:t>
            </a:r>
            <a:r>
              <a:rPr lang="ru-RU" sz="2000" dirty="0" err="1"/>
              <a:t>діафрагми</a:t>
            </a:r>
            <a:r>
              <a:rPr lang="ru-RU" sz="2000" dirty="0"/>
              <a:t>, </a:t>
            </a:r>
            <a:r>
              <a:rPr lang="ru-RU" sz="2000" dirty="0" err="1"/>
              <a:t>коробковий</a:t>
            </a:r>
            <a:r>
              <a:rPr lang="ru-RU" sz="2000" dirty="0"/>
              <a:t> </a:t>
            </a:r>
            <a:r>
              <a:rPr lang="ru-RU" sz="2000" dirty="0" err="1"/>
              <a:t>перкуторний</a:t>
            </a:r>
            <a:r>
              <a:rPr lang="ru-RU" sz="2000" dirty="0"/>
              <a:t> звук, </a:t>
            </a:r>
            <a:r>
              <a:rPr lang="ru-RU" sz="2000" dirty="0" err="1"/>
              <a:t>ослаблене</a:t>
            </a:r>
            <a:r>
              <a:rPr lang="ru-RU" sz="2000" dirty="0"/>
              <a:t> </a:t>
            </a:r>
            <a:r>
              <a:rPr lang="ru-RU" sz="2000" dirty="0" err="1"/>
              <a:t>везикулярне</a:t>
            </a:r>
            <a:r>
              <a:rPr lang="ru-RU" sz="2000" dirty="0"/>
              <a:t> </a:t>
            </a:r>
            <a:r>
              <a:rPr lang="ru-RU" sz="2000" dirty="0" err="1"/>
              <a:t>дихання</a:t>
            </a:r>
            <a:r>
              <a:rPr lang="ru-RU" sz="2000" dirty="0"/>
              <a:t>, </a:t>
            </a:r>
            <a:r>
              <a:rPr lang="ru-RU" sz="2000" dirty="0" err="1"/>
              <a:t>подовжений</a:t>
            </a:r>
            <a:r>
              <a:rPr lang="ru-RU" sz="2000" dirty="0"/>
              <a:t> </a:t>
            </a:r>
            <a:r>
              <a:rPr lang="ru-RU" sz="2000" dirty="0" err="1"/>
              <a:t>видих</a:t>
            </a:r>
            <a:r>
              <a:rPr lang="ru-RU" sz="2000" dirty="0"/>
              <a:t>, особливо, </a:t>
            </a:r>
            <a:r>
              <a:rPr lang="ru-RU" sz="2000" dirty="0" err="1"/>
              <a:t>форсований</a:t>
            </a:r>
            <a:r>
              <a:rPr lang="ru-RU" sz="2000" dirty="0"/>
              <a:t>). При </a:t>
            </a:r>
            <a:r>
              <a:rPr lang="ru-RU" sz="2000" dirty="0" err="1"/>
              <a:t>важкому</a:t>
            </a:r>
            <a:r>
              <a:rPr lang="ru-RU" sz="2000" dirty="0"/>
              <a:t> ХОЗЛ </a:t>
            </a:r>
            <a:r>
              <a:rPr lang="ru-RU" sz="2000" dirty="0" err="1"/>
              <a:t>спостерігається</a:t>
            </a:r>
            <a:r>
              <a:rPr lang="ru-RU" sz="2000" dirty="0"/>
              <a:t> участь </a:t>
            </a:r>
            <a:r>
              <a:rPr lang="ru-RU" sz="2000" dirty="0" err="1"/>
              <a:t>додаткової</a:t>
            </a:r>
            <a:r>
              <a:rPr lang="ru-RU" sz="2000" dirty="0"/>
              <a:t> </a:t>
            </a:r>
            <a:r>
              <a:rPr lang="ru-RU" sz="2000" dirty="0" err="1"/>
              <a:t>дихальної</a:t>
            </a:r>
            <a:r>
              <a:rPr lang="ru-RU" sz="2000" dirty="0"/>
              <a:t> </a:t>
            </a:r>
            <a:r>
              <a:rPr lang="ru-RU" sz="2000" dirty="0" err="1"/>
              <a:t>мускулатури</a:t>
            </a:r>
            <a:r>
              <a:rPr lang="ru-RU" sz="2000" dirty="0"/>
              <a:t>, </a:t>
            </a:r>
            <a:r>
              <a:rPr lang="ru-RU" sz="2000" dirty="0" err="1"/>
              <a:t>втягнення</a:t>
            </a:r>
            <a:r>
              <a:rPr lang="ru-RU" sz="2000" dirty="0"/>
              <a:t> при </a:t>
            </a:r>
            <a:r>
              <a:rPr lang="ru-RU" sz="2000" dirty="0" err="1"/>
              <a:t>вдиху</a:t>
            </a:r>
            <a:r>
              <a:rPr lang="ru-RU" sz="2000" dirty="0"/>
              <a:t> </a:t>
            </a:r>
            <a:r>
              <a:rPr lang="ru-RU" sz="2000" dirty="0" err="1"/>
              <a:t>міжреберних</a:t>
            </a:r>
            <a:r>
              <a:rPr lang="ru-RU" sz="2000" dirty="0"/>
              <a:t> </a:t>
            </a:r>
            <a:r>
              <a:rPr lang="ru-RU" sz="2000" dirty="0" err="1"/>
              <a:t>просторів</a:t>
            </a:r>
            <a:r>
              <a:rPr lang="ru-RU" sz="2000" dirty="0"/>
              <a:t>, </a:t>
            </a:r>
            <a:r>
              <a:rPr lang="ru-RU" sz="2000" dirty="0" err="1"/>
              <a:t>видих</a:t>
            </a:r>
            <a:r>
              <a:rPr lang="ru-RU" sz="2000" dirty="0"/>
              <a:t> через </a:t>
            </a:r>
            <a:r>
              <a:rPr lang="ru-RU" sz="2000" dirty="0" err="1"/>
              <a:t>зімкнуті</a:t>
            </a:r>
            <a:r>
              <a:rPr lang="ru-RU" sz="2000" dirty="0"/>
              <a:t> губи; </a:t>
            </a:r>
            <a:r>
              <a:rPr lang="ru-RU" sz="2000" dirty="0" err="1"/>
              <a:t>інколи</a:t>
            </a:r>
            <a:r>
              <a:rPr lang="ru-RU" sz="2000" dirty="0"/>
              <a:t> — </a:t>
            </a:r>
            <a:r>
              <a:rPr lang="ru-RU" sz="2000" dirty="0" err="1"/>
              <a:t>центральний</a:t>
            </a:r>
            <a:r>
              <a:rPr lang="ru-RU" sz="2000" dirty="0"/>
              <a:t> </a:t>
            </a:r>
            <a:r>
              <a:rPr lang="ru-RU" sz="2000" dirty="0" err="1"/>
              <a:t>ціаноз</a:t>
            </a:r>
            <a:r>
              <a:rPr lang="ru-RU" sz="2000" dirty="0"/>
              <a:t>; у </a:t>
            </a:r>
            <a:r>
              <a:rPr lang="ru-RU" sz="2000" dirty="0" err="1"/>
              <a:t>випадку</a:t>
            </a:r>
            <a:r>
              <a:rPr lang="ru-RU" sz="2000" dirty="0"/>
              <a:t> </a:t>
            </a:r>
            <a:r>
              <a:rPr lang="ru-RU" sz="2000" dirty="0" err="1"/>
              <a:t>розвитку</a:t>
            </a:r>
            <a:r>
              <a:rPr lang="ru-RU" sz="2000" dirty="0"/>
              <a:t> </a:t>
            </a:r>
            <a:r>
              <a:rPr lang="ru-RU" sz="2000" dirty="0" err="1"/>
              <a:t>легеневого</a:t>
            </a:r>
            <a:r>
              <a:rPr lang="ru-RU" sz="2000" dirty="0"/>
              <a:t> </a:t>
            </a:r>
            <a:r>
              <a:rPr lang="ru-RU" sz="2000" dirty="0" err="1"/>
              <a:t>серця</a:t>
            </a:r>
            <a:r>
              <a:rPr lang="ru-RU" sz="2000" dirty="0"/>
              <a:t> — прояви </a:t>
            </a:r>
            <a:r>
              <a:rPr lang="ru-RU" sz="2000" dirty="0" err="1"/>
              <a:t>хронічної</a:t>
            </a:r>
            <a:r>
              <a:rPr lang="ru-RU" sz="2000" dirty="0"/>
              <a:t> </a:t>
            </a:r>
            <a:r>
              <a:rPr lang="ru-RU" sz="2000" dirty="0" err="1"/>
              <a:t>правошлуночкової</a:t>
            </a:r>
            <a:r>
              <a:rPr lang="ru-RU" sz="2000" dirty="0"/>
              <a:t> </a:t>
            </a:r>
            <a:r>
              <a:rPr lang="ru-RU" sz="2000" dirty="0" err="1"/>
              <a:t>недостатності</a:t>
            </a:r>
            <a:r>
              <a:rPr lang="ru-RU" sz="2000" dirty="0"/>
              <a:t> →</a:t>
            </a:r>
            <a:r>
              <a:rPr lang="ru-RU" sz="2000" dirty="0" err="1"/>
              <a:t>розд</a:t>
            </a:r>
            <a:r>
              <a:rPr lang="ru-RU" sz="2000" dirty="0"/>
              <a:t>. 2.19.1, з часом — </a:t>
            </a:r>
            <a:r>
              <a:rPr lang="ru-RU" sz="2000" dirty="0" err="1"/>
              <a:t>кахексія</a:t>
            </a:r>
            <a:r>
              <a:rPr lang="ru-RU" sz="2000" dirty="0"/>
              <a:t>, </a:t>
            </a:r>
            <a:r>
              <a:rPr lang="ru-RU" sz="2000" dirty="0" err="1"/>
              <a:t>порушення</a:t>
            </a:r>
            <a:r>
              <a:rPr lang="ru-RU" sz="2000" dirty="0"/>
              <a:t> </a:t>
            </a:r>
            <a:r>
              <a:rPr lang="ru-RU" sz="2000" dirty="0" err="1"/>
              <a:t>функції</a:t>
            </a:r>
            <a:r>
              <a:rPr lang="ru-RU" sz="2000" dirty="0"/>
              <a:t> </a:t>
            </a:r>
            <a:r>
              <a:rPr lang="ru-RU" sz="2000" dirty="0" err="1"/>
              <a:t>скелетних</a:t>
            </a:r>
            <a:r>
              <a:rPr lang="ru-RU" sz="2000" dirty="0"/>
              <a:t> </a:t>
            </a:r>
            <a:r>
              <a:rPr lang="ru-RU" sz="2000" dirty="0" err="1"/>
              <a:t>м’язів</a:t>
            </a:r>
            <a:r>
              <a:rPr lang="ru-RU" sz="2000" dirty="0"/>
              <a:t>, </a:t>
            </a:r>
            <a:r>
              <a:rPr lang="ru-RU" sz="2000" dirty="0" err="1"/>
              <a:t>депресія</a:t>
            </a:r>
            <a:r>
              <a:rPr lang="ru-RU" sz="2000" dirty="0"/>
              <a:t>. </a:t>
            </a:r>
            <a:r>
              <a:rPr lang="ru-RU" sz="2000" dirty="0" err="1"/>
              <a:t>Пацієнти</a:t>
            </a:r>
            <a:r>
              <a:rPr lang="ru-RU" sz="2000" dirty="0"/>
              <a:t> з </a:t>
            </a:r>
            <a:r>
              <a:rPr lang="ru-RU" sz="2000" dirty="0" err="1"/>
              <a:t>низьким</a:t>
            </a:r>
            <a:r>
              <a:rPr lang="ru-RU" sz="2000" dirty="0"/>
              <a:t> </a:t>
            </a:r>
            <a:r>
              <a:rPr lang="ru-RU" sz="2000" dirty="0" err="1"/>
              <a:t>респіраторним</a:t>
            </a:r>
            <a:r>
              <a:rPr lang="ru-RU" sz="2000" dirty="0"/>
              <a:t> драйвом — «</a:t>
            </a:r>
            <a:r>
              <a:rPr lang="ru-RU" sz="2000" dirty="0" err="1"/>
              <a:t>сині</a:t>
            </a:r>
            <a:r>
              <a:rPr lang="ru-RU" sz="2000" dirty="0"/>
              <a:t> </a:t>
            </a:r>
            <a:r>
              <a:rPr lang="ru-RU" sz="2000" dirty="0" err="1"/>
              <a:t>коптильники</a:t>
            </a:r>
            <a:r>
              <a:rPr lang="ru-RU" sz="2000" dirty="0"/>
              <a:t>» — </a:t>
            </a:r>
            <a:r>
              <a:rPr lang="ru-RU" sz="2000" dirty="0" err="1"/>
              <a:t>відчувають</a:t>
            </a:r>
            <a:r>
              <a:rPr lang="ru-RU" sz="2000" dirty="0"/>
              <a:t> </a:t>
            </a:r>
            <a:r>
              <a:rPr lang="ru-RU" sz="2000" dirty="0" err="1"/>
              <a:t>меншу</a:t>
            </a:r>
            <a:r>
              <a:rPr lang="ru-RU" sz="2000" dirty="0"/>
              <a:t> </a:t>
            </a:r>
            <a:r>
              <a:rPr lang="ru-RU" sz="2000" dirty="0" err="1"/>
              <a:t>задишку</a:t>
            </a:r>
            <a:r>
              <a:rPr lang="ru-RU" sz="2000" dirty="0"/>
              <a:t> і добре </a:t>
            </a:r>
            <a:r>
              <a:rPr lang="ru-RU" sz="2000" dirty="0" err="1"/>
              <a:t>переносять</a:t>
            </a:r>
            <a:r>
              <a:rPr lang="ru-RU" sz="2000" dirty="0"/>
              <a:t> </a:t>
            </a:r>
            <a:r>
              <a:rPr lang="ru-RU" sz="2000" dirty="0" err="1"/>
              <a:t>фізичне</a:t>
            </a:r>
            <a:r>
              <a:rPr lang="ru-RU" sz="2000" dirty="0"/>
              <a:t> </a:t>
            </a:r>
            <a:r>
              <a:rPr lang="ru-RU" sz="2000" dirty="0" err="1"/>
              <a:t>навантаження</a:t>
            </a:r>
            <a:r>
              <a:rPr lang="ru-RU" sz="2000" dirty="0"/>
              <a:t>, </a:t>
            </a:r>
            <a:r>
              <a:rPr lang="ru-RU" sz="2000" dirty="0" err="1"/>
              <a:t>незважаючи</a:t>
            </a:r>
            <a:r>
              <a:rPr lang="ru-RU" sz="2000" dirty="0"/>
              <a:t> на </a:t>
            </a:r>
            <a:r>
              <a:rPr lang="ru-RU" sz="2000" dirty="0" err="1"/>
              <a:t>гіпоксемію</a:t>
            </a:r>
            <a:r>
              <a:rPr lang="ru-RU" sz="2000" dirty="0"/>
              <a:t>. У </a:t>
            </a:r>
            <a:r>
              <a:rPr lang="ru-RU" sz="2000" dirty="0" err="1"/>
              <a:t>пацієнтів</a:t>
            </a:r>
            <a:r>
              <a:rPr lang="ru-RU" sz="2000" dirty="0"/>
              <a:t> з </a:t>
            </a:r>
            <a:r>
              <a:rPr lang="ru-RU" sz="2000" dirty="0" err="1"/>
              <a:t>високим</a:t>
            </a:r>
            <a:r>
              <a:rPr lang="ru-RU" sz="2000" dirty="0"/>
              <a:t> </a:t>
            </a:r>
            <a:r>
              <a:rPr lang="ru-RU" sz="2000" dirty="0" err="1"/>
              <a:t>респіраторним</a:t>
            </a:r>
            <a:r>
              <a:rPr lang="ru-RU" sz="2000" dirty="0"/>
              <a:t> драйвом — «</a:t>
            </a:r>
            <a:r>
              <a:rPr lang="ru-RU" sz="2000" dirty="0" err="1"/>
              <a:t>рожевих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пихкання</a:t>
            </a:r>
            <a:r>
              <a:rPr lang="ru-RU" sz="2000" dirty="0"/>
              <a:t>» — </a:t>
            </a:r>
            <a:r>
              <a:rPr lang="ru-RU" sz="2000" dirty="0" err="1"/>
              <a:t>газовий</a:t>
            </a:r>
            <a:r>
              <a:rPr lang="ru-RU" sz="2000" dirty="0"/>
              <a:t> склад </a:t>
            </a:r>
            <a:r>
              <a:rPr lang="ru-RU" sz="2000" dirty="0" err="1"/>
              <a:t>крові</a:t>
            </a:r>
            <a:r>
              <a:rPr lang="ru-RU" sz="2000" dirty="0"/>
              <a:t> не </a:t>
            </a:r>
            <a:r>
              <a:rPr lang="ru-RU" sz="2000" dirty="0" err="1"/>
              <a:t>змінений</a:t>
            </a:r>
            <a:r>
              <a:rPr lang="ru-RU" sz="2000" dirty="0"/>
              <a:t>, </a:t>
            </a:r>
            <a:r>
              <a:rPr lang="ru-RU" sz="2000" dirty="0" err="1"/>
              <a:t>завдяки</a:t>
            </a:r>
            <a:r>
              <a:rPr lang="ru-RU" sz="2000" dirty="0"/>
              <a:t> </a:t>
            </a:r>
            <a:r>
              <a:rPr lang="ru-RU" sz="2000" dirty="0" err="1"/>
              <a:t>гіпервентиляції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забезпечується</a:t>
            </a:r>
            <a:r>
              <a:rPr lang="ru-RU" sz="2000" dirty="0"/>
              <a:t> </a:t>
            </a:r>
            <a:r>
              <a:rPr lang="ru-RU" sz="2000" dirty="0" err="1"/>
              <a:t>значними</a:t>
            </a:r>
            <a:r>
              <a:rPr lang="ru-RU" sz="2000" dirty="0"/>
              <a:t> </a:t>
            </a:r>
            <a:r>
              <a:rPr lang="ru-RU" sz="2000" dirty="0" err="1"/>
              <a:t>дихальними</a:t>
            </a:r>
            <a:r>
              <a:rPr lang="ru-RU" sz="2000" dirty="0"/>
              <a:t> </a:t>
            </a:r>
            <a:r>
              <a:rPr lang="ru-RU" sz="2000" dirty="0" err="1"/>
              <a:t>зусиллями</a:t>
            </a:r>
            <a:r>
              <a:rPr lang="ru-RU" sz="2000" dirty="0"/>
              <a:t>, і, як </a:t>
            </a:r>
            <a:r>
              <a:rPr lang="ru-RU" sz="2000" dirty="0" err="1"/>
              <a:t>наслідок</a:t>
            </a:r>
            <a:r>
              <a:rPr lang="ru-RU" sz="2000" dirty="0"/>
              <a:t>, </a:t>
            </a:r>
            <a:r>
              <a:rPr lang="ru-RU" sz="2000" dirty="0" err="1"/>
              <a:t>розвивається</a:t>
            </a:r>
            <a:r>
              <a:rPr lang="ru-RU" sz="2000" dirty="0"/>
              <a:t> </a:t>
            </a:r>
            <a:r>
              <a:rPr lang="ru-RU" sz="2000" dirty="0" err="1"/>
              <a:t>постійне</a:t>
            </a:r>
            <a:r>
              <a:rPr lang="ru-RU" sz="2000" dirty="0"/>
              <a:t> </a:t>
            </a:r>
            <a:r>
              <a:rPr lang="ru-RU" sz="2000" dirty="0" err="1"/>
              <a:t>відчуття</a:t>
            </a:r>
            <a:r>
              <a:rPr lang="ru-RU" sz="2000" dirty="0"/>
              <a:t> </a:t>
            </a:r>
            <a:r>
              <a:rPr lang="ru-RU" sz="2000" dirty="0" err="1"/>
              <a:t>задишки</a:t>
            </a:r>
            <a:r>
              <a:rPr lang="ru-RU" sz="2000" dirty="0"/>
              <a:t> і </a:t>
            </a:r>
            <a:r>
              <a:rPr lang="ru-RU" sz="2000" dirty="0" err="1"/>
              <a:t>погана</a:t>
            </a:r>
            <a:r>
              <a:rPr lang="ru-RU" sz="2000" dirty="0"/>
              <a:t> </a:t>
            </a:r>
            <a:r>
              <a:rPr lang="ru-RU" sz="2000" dirty="0" err="1"/>
              <a:t>переносимістьі</a:t>
            </a:r>
            <a:r>
              <a:rPr lang="ru-RU" sz="2000" dirty="0"/>
              <a:t> </a:t>
            </a:r>
            <a:r>
              <a:rPr lang="ru-RU" sz="2000" dirty="0" err="1"/>
              <a:t>фізичного</a:t>
            </a:r>
            <a:r>
              <a:rPr lang="ru-RU" sz="2000" dirty="0"/>
              <a:t> </a:t>
            </a:r>
            <a:r>
              <a:rPr lang="ru-RU" sz="2000" dirty="0" err="1"/>
              <a:t>навантаження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00568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45920" y="77002"/>
            <a:ext cx="9858693" cy="6780998"/>
          </a:xfrm>
        </p:spPr>
        <p:txBody>
          <a:bodyPr>
            <a:noAutofit/>
          </a:bodyPr>
          <a:lstStyle/>
          <a:p>
            <a:endParaRPr lang="ru-RU" sz="2000" dirty="0"/>
          </a:p>
          <a:p>
            <a:r>
              <a:rPr lang="ru-RU" sz="2000" dirty="0"/>
              <a:t>3. </a:t>
            </a:r>
            <a:r>
              <a:rPr lang="ru-RU" sz="2000" dirty="0" err="1"/>
              <a:t>Загострення</a:t>
            </a:r>
            <a:r>
              <a:rPr lang="ru-RU" sz="2000" dirty="0"/>
              <a:t>: </a:t>
            </a:r>
            <a:r>
              <a:rPr lang="ru-RU" sz="2000" dirty="0" err="1"/>
              <a:t>гостре</a:t>
            </a:r>
            <a:r>
              <a:rPr lang="ru-RU" sz="2000" dirty="0"/>
              <a:t> </a:t>
            </a:r>
            <a:r>
              <a:rPr lang="ru-RU" sz="2000" dirty="0" err="1"/>
              <a:t>наростання</a:t>
            </a:r>
            <a:r>
              <a:rPr lang="ru-RU" sz="2000" dirty="0"/>
              <a:t> </a:t>
            </a:r>
            <a:r>
              <a:rPr lang="ru-RU" sz="2000" dirty="0" err="1"/>
              <a:t>симптомів</a:t>
            </a:r>
            <a:r>
              <a:rPr lang="ru-RU" sz="2000" dirty="0"/>
              <a:t> з боку </a:t>
            </a:r>
            <a:r>
              <a:rPr lang="ru-RU" sz="2000" dirty="0" err="1"/>
              <a:t>дихальної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/>
              <a:t>, </a:t>
            </a:r>
            <a:r>
              <a:rPr lang="ru-RU" sz="2000" dirty="0" err="1"/>
              <a:t>більш</a:t>
            </a:r>
            <a:r>
              <a:rPr lang="ru-RU" sz="2000" dirty="0"/>
              <a:t> </a:t>
            </a:r>
            <a:r>
              <a:rPr lang="ru-RU" sz="2000" dirty="0" err="1"/>
              <a:t>виражене</a:t>
            </a:r>
            <a:r>
              <a:rPr lang="ru-RU" sz="2000" dirty="0"/>
              <a:t>, </a:t>
            </a:r>
            <a:r>
              <a:rPr lang="ru-RU" sz="2000" dirty="0" err="1"/>
              <a:t>ніж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звичайне</a:t>
            </a:r>
            <a:r>
              <a:rPr lang="ru-RU" sz="2000" dirty="0"/>
              <a:t> </a:t>
            </a:r>
            <a:r>
              <a:rPr lang="ru-RU" sz="2000" dirty="0" err="1"/>
              <a:t>коливання</a:t>
            </a:r>
            <a:r>
              <a:rPr lang="ru-RU" sz="2000" dirty="0"/>
              <a:t> з дня на день,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веде</a:t>
            </a:r>
            <a:r>
              <a:rPr lang="ru-RU" sz="2000" dirty="0"/>
              <a:t> до </a:t>
            </a:r>
            <a:r>
              <a:rPr lang="ru-RU" sz="2000" dirty="0" err="1"/>
              <a:t>зміни</a:t>
            </a:r>
            <a:r>
              <a:rPr lang="ru-RU" sz="2000" dirty="0"/>
              <a:t> </a:t>
            </a:r>
            <a:r>
              <a:rPr lang="ru-RU" sz="2000" dirty="0" err="1"/>
              <a:t>лікування</a:t>
            </a:r>
            <a:r>
              <a:rPr lang="ru-RU" sz="2000" dirty="0" smtClean="0"/>
              <a:t>.</a:t>
            </a:r>
          </a:p>
          <a:p>
            <a:endParaRPr lang="uk-UA" sz="2000" dirty="0"/>
          </a:p>
          <a:p>
            <a:r>
              <a:rPr lang="ru-RU" sz="2000" dirty="0"/>
              <a:t>1. </a:t>
            </a:r>
            <a:r>
              <a:rPr lang="ru-RU" sz="2000" dirty="0" err="1"/>
              <a:t>Дослідження</a:t>
            </a:r>
            <a:r>
              <a:rPr lang="ru-RU" sz="2000" dirty="0"/>
              <a:t> </a:t>
            </a:r>
            <a:r>
              <a:rPr lang="ru-RU" sz="2000" dirty="0" err="1"/>
              <a:t>функції</a:t>
            </a:r>
            <a:r>
              <a:rPr lang="ru-RU" sz="2000" dirty="0"/>
              <a:t> </a:t>
            </a:r>
            <a:r>
              <a:rPr lang="ru-RU" sz="2000" dirty="0" err="1"/>
              <a:t>зовнішнього</a:t>
            </a:r>
            <a:r>
              <a:rPr lang="ru-RU" sz="2000" dirty="0"/>
              <a:t> </a:t>
            </a:r>
            <a:r>
              <a:rPr lang="ru-RU" sz="2000" dirty="0" err="1"/>
              <a:t>дихання</a:t>
            </a:r>
            <a:r>
              <a:rPr lang="ru-RU" sz="2000" dirty="0" smtClean="0"/>
              <a:t>: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00568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45920" y="77002"/>
            <a:ext cx="9858693" cy="6780998"/>
          </a:xfrm>
        </p:spPr>
        <p:txBody>
          <a:bodyPr>
            <a:noAutofit/>
          </a:bodyPr>
          <a:lstStyle/>
          <a:p>
            <a:endParaRPr lang="ru-RU" sz="2000" dirty="0"/>
          </a:p>
          <a:p>
            <a:r>
              <a:rPr lang="ru-RU" sz="2000" dirty="0"/>
              <a:t>1) </a:t>
            </a:r>
            <a:r>
              <a:rPr lang="en-US" sz="2000" dirty="0"/>
              <a:t>c</a:t>
            </a:r>
            <a:r>
              <a:rPr lang="ru-RU" sz="2000" dirty="0" err="1"/>
              <a:t>пірометрія</a:t>
            </a:r>
            <a:r>
              <a:rPr lang="ru-RU" sz="2000" dirty="0"/>
              <a:t> — ОФВ1/ФЖЄЛ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інгаляції</a:t>
            </a:r>
            <a:r>
              <a:rPr lang="ru-RU" sz="2000" dirty="0"/>
              <a:t> </a:t>
            </a:r>
            <a:r>
              <a:rPr lang="ru-RU" sz="2000" dirty="0" err="1"/>
              <a:t>бронхолітика</a:t>
            </a:r>
            <a:r>
              <a:rPr lang="ru-RU" sz="2000" dirty="0"/>
              <a:t> &lt;0,7 (напр. 400 мкг </a:t>
            </a:r>
            <a:r>
              <a:rPr lang="ru-RU" sz="2000" dirty="0" err="1"/>
              <a:t>сальбутамолу</a:t>
            </a:r>
            <a:r>
              <a:rPr lang="ru-RU" sz="2000" dirty="0"/>
              <a:t>) </a:t>
            </a:r>
            <a:r>
              <a:rPr lang="ru-RU" sz="2000" dirty="0" err="1"/>
              <a:t>згідно</a:t>
            </a:r>
            <a:r>
              <a:rPr lang="ru-RU" sz="2000" dirty="0"/>
              <a:t> з </a:t>
            </a:r>
            <a:r>
              <a:rPr lang="ru-RU" sz="2000" dirty="0" err="1"/>
              <a:t>рекомендаціями</a:t>
            </a:r>
            <a:r>
              <a:rPr lang="ru-RU" sz="2000" dirty="0"/>
              <a:t> </a:t>
            </a:r>
            <a:r>
              <a:rPr lang="en-US" sz="2000" dirty="0"/>
              <a:t>GOLD </a:t>
            </a:r>
            <a:r>
              <a:rPr lang="ru-RU" sz="2000" dirty="0"/>
              <a:t>є </a:t>
            </a:r>
            <a:r>
              <a:rPr lang="ru-RU" sz="2000" dirty="0" err="1"/>
              <a:t>діагностичним</a:t>
            </a:r>
            <a:r>
              <a:rPr lang="ru-RU" sz="2000" dirty="0"/>
              <a:t> </a:t>
            </a:r>
            <a:r>
              <a:rPr lang="ru-RU" sz="2000" dirty="0" err="1"/>
              <a:t>критерієм</a:t>
            </a:r>
            <a:r>
              <a:rPr lang="ru-RU" sz="2000" dirty="0"/>
              <a:t> ХОЗЛ та </a:t>
            </a:r>
            <a:r>
              <a:rPr lang="ru-RU" sz="2000" dirty="0" err="1"/>
              <a:t>свідчить</a:t>
            </a:r>
            <a:r>
              <a:rPr lang="ru-RU" sz="2000" dirty="0"/>
              <a:t> про </a:t>
            </a:r>
            <a:r>
              <a:rPr lang="ru-RU" sz="2000" dirty="0" err="1"/>
              <a:t>необоротність</a:t>
            </a:r>
            <a:r>
              <a:rPr lang="ru-RU" sz="2000" dirty="0"/>
              <a:t> </a:t>
            </a:r>
            <a:r>
              <a:rPr lang="ru-RU" sz="2000" dirty="0" err="1"/>
              <a:t>обструкції</a:t>
            </a:r>
            <a:r>
              <a:rPr lang="ru-RU" sz="2000" dirty="0"/>
              <a:t>. На </a:t>
            </a:r>
            <a:r>
              <a:rPr lang="ru-RU" sz="2000" dirty="0" err="1"/>
              <a:t>підставі</a:t>
            </a:r>
            <a:r>
              <a:rPr lang="ru-RU" sz="2000" dirty="0"/>
              <a:t> </a:t>
            </a:r>
            <a:r>
              <a:rPr lang="ru-RU" sz="2000" dirty="0" err="1"/>
              <a:t>значення</a:t>
            </a:r>
            <a:r>
              <a:rPr lang="ru-RU" sz="2000" dirty="0"/>
              <a:t> ОФВ1 (</a:t>
            </a:r>
            <a:r>
              <a:rPr lang="ru-RU" sz="2000" dirty="0" err="1"/>
              <a:t>вираженого</a:t>
            </a:r>
            <a:r>
              <a:rPr lang="ru-RU" sz="2000" dirty="0"/>
              <a:t> у </a:t>
            </a:r>
            <a:r>
              <a:rPr lang="ru-RU" sz="2000" dirty="0" err="1"/>
              <a:t>відсотках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належної</a:t>
            </a:r>
            <a:r>
              <a:rPr lang="ru-RU" sz="2000" dirty="0"/>
              <a:t> </a:t>
            </a:r>
            <a:r>
              <a:rPr lang="ru-RU" sz="2000" dirty="0" err="1"/>
              <a:t>величини</a:t>
            </a:r>
            <a:r>
              <a:rPr lang="ru-RU" sz="2000" dirty="0"/>
              <a:t>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інгаляції</a:t>
            </a:r>
            <a:r>
              <a:rPr lang="ru-RU" sz="2000" dirty="0"/>
              <a:t> </a:t>
            </a:r>
            <a:r>
              <a:rPr lang="ru-RU" sz="2000" dirty="0" err="1"/>
              <a:t>бронхолітика</a:t>
            </a:r>
            <a:r>
              <a:rPr lang="ru-RU" sz="2000" dirty="0"/>
              <a:t>) </a:t>
            </a:r>
            <a:r>
              <a:rPr lang="ru-RU" sz="2000" dirty="0" err="1"/>
              <a:t>класифікують</a:t>
            </a:r>
            <a:r>
              <a:rPr lang="ru-RU" sz="2000" dirty="0"/>
              <a:t> </a:t>
            </a:r>
            <a:r>
              <a:rPr lang="ru-RU" sz="2000" dirty="0" err="1"/>
              <a:t>ступінь</a:t>
            </a:r>
            <a:r>
              <a:rPr lang="ru-RU" sz="2000" dirty="0"/>
              <a:t> </a:t>
            </a:r>
            <a:r>
              <a:rPr lang="ru-RU" sz="2000" dirty="0" err="1"/>
              <a:t>тяжкості</a:t>
            </a:r>
            <a:r>
              <a:rPr lang="ru-RU" sz="2000" dirty="0"/>
              <a:t> </a:t>
            </a:r>
            <a:r>
              <a:rPr lang="ru-RU" sz="2000" dirty="0" err="1"/>
              <a:t>обструкції</a:t>
            </a:r>
            <a:r>
              <a:rPr lang="ru-RU" sz="2000" dirty="0"/>
              <a:t> </a:t>
            </a:r>
            <a:r>
              <a:rPr lang="ru-RU" sz="2000" dirty="0" err="1"/>
              <a:t>дихальних</a:t>
            </a:r>
            <a:r>
              <a:rPr lang="ru-RU" sz="2000" dirty="0"/>
              <a:t> </a:t>
            </a:r>
            <a:r>
              <a:rPr lang="ru-RU" sz="2000" dirty="0" err="1"/>
              <a:t>шляхів</a:t>
            </a:r>
            <a:r>
              <a:rPr lang="ru-RU" sz="2000" dirty="0"/>
              <a:t>: (→</a:t>
            </a:r>
            <a:r>
              <a:rPr lang="ru-RU" sz="2000" dirty="0" err="1"/>
              <a:t>нижче</a:t>
            </a:r>
            <a:r>
              <a:rPr lang="ru-RU" sz="2000" dirty="0"/>
              <a:t>). У </a:t>
            </a:r>
            <a:r>
              <a:rPr lang="ru-RU" sz="2000" dirty="0" err="1"/>
              <a:t>відповідності</a:t>
            </a:r>
            <a:r>
              <a:rPr lang="ru-RU" sz="2000" dirty="0"/>
              <a:t> до </a:t>
            </a:r>
            <a:r>
              <a:rPr lang="ru-RU" sz="2000" dirty="0" err="1"/>
              <a:t>деяких</a:t>
            </a:r>
            <a:r>
              <a:rPr lang="ru-RU" sz="2000" dirty="0"/>
              <a:t> </a:t>
            </a:r>
            <a:r>
              <a:rPr lang="ru-RU" sz="2000" dirty="0" err="1"/>
              <a:t>рекомендацій</a:t>
            </a:r>
            <a:r>
              <a:rPr lang="ru-RU" sz="2000" dirty="0"/>
              <a:t> </a:t>
            </a:r>
            <a:r>
              <a:rPr lang="ru-RU" sz="2000" dirty="0" err="1"/>
              <a:t>рекомендується</a:t>
            </a:r>
            <a:r>
              <a:rPr lang="ru-RU" sz="2000" dirty="0"/>
              <a:t> </a:t>
            </a:r>
            <a:r>
              <a:rPr lang="ru-RU" sz="2000" dirty="0" err="1"/>
              <a:t>діагностувати</a:t>
            </a:r>
            <a:r>
              <a:rPr lang="ru-RU" sz="2000" dirty="0"/>
              <a:t> ХОЗЛ на </a:t>
            </a:r>
            <a:r>
              <a:rPr lang="ru-RU" sz="2000" dirty="0" err="1"/>
              <a:t>основі</a:t>
            </a:r>
            <a:r>
              <a:rPr lang="ru-RU" sz="2000" dirty="0"/>
              <a:t> ОФВ1/ФЖЄЛ &lt;НГН (</a:t>
            </a:r>
            <a:r>
              <a:rPr lang="ru-RU" sz="2000" dirty="0" err="1"/>
              <a:t>цей</a:t>
            </a:r>
            <a:r>
              <a:rPr lang="ru-RU" sz="2000" dirty="0"/>
              <a:t> </a:t>
            </a:r>
            <a:r>
              <a:rPr lang="ru-RU" sz="2000" dirty="0" err="1"/>
              <a:t>критерій</a:t>
            </a:r>
            <a:r>
              <a:rPr lang="ru-RU" sz="2000" dirty="0"/>
              <a:t> </a:t>
            </a:r>
            <a:r>
              <a:rPr lang="ru-RU" sz="2000" dirty="0" err="1"/>
              <a:t>дозволяє</a:t>
            </a:r>
            <a:r>
              <a:rPr lang="ru-RU" sz="2000" dirty="0"/>
              <a:t> </a:t>
            </a:r>
            <a:r>
              <a:rPr lang="ru-RU" sz="2000" dirty="0" err="1"/>
              <a:t>більш</a:t>
            </a:r>
            <a:r>
              <a:rPr lang="ru-RU" sz="2000" dirty="0"/>
              <a:t> точно </a:t>
            </a:r>
            <a:r>
              <a:rPr lang="ru-RU" sz="2000" dirty="0" err="1"/>
              <a:t>діагностувати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). </a:t>
            </a:r>
            <a:r>
              <a:rPr lang="ru-RU" sz="2000" dirty="0" err="1"/>
              <a:t>Покращення</a:t>
            </a:r>
            <a:r>
              <a:rPr lang="ru-RU" sz="2000" dirty="0"/>
              <a:t> ОФВ1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інгаляції</a:t>
            </a:r>
            <a:r>
              <a:rPr lang="ru-RU" sz="2000" dirty="0"/>
              <a:t> </a:t>
            </a:r>
            <a:r>
              <a:rPr lang="ru-RU" sz="2000" dirty="0" err="1"/>
              <a:t>бронхолітика</a:t>
            </a:r>
            <a:r>
              <a:rPr lang="ru-RU" sz="2000" dirty="0"/>
              <a:t> на &gt;12 % і 200 мл </a:t>
            </a:r>
            <a:r>
              <a:rPr lang="ru-RU" sz="2000" dirty="0" err="1"/>
              <a:t>може</a:t>
            </a:r>
            <a:r>
              <a:rPr lang="ru-RU" sz="2000" dirty="0"/>
              <a:t> </a:t>
            </a:r>
            <a:r>
              <a:rPr lang="ru-RU" sz="2000" dirty="0" err="1"/>
              <a:t>спостерігатись</a:t>
            </a:r>
            <a:r>
              <a:rPr lang="ru-RU" sz="2000" dirty="0"/>
              <a:t> у </a:t>
            </a:r>
            <a:r>
              <a:rPr lang="ru-RU" sz="2000" dirty="0" err="1"/>
              <a:t>хворих</a:t>
            </a:r>
            <a:r>
              <a:rPr lang="ru-RU" sz="2000" dirty="0"/>
              <a:t> з ХОЗЛ, </a:t>
            </a:r>
            <a:r>
              <a:rPr lang="ru-RU" sz="2000" dirty="0" err="1"/>
              <a:t>однак</a:t>
            </a:r>
            <a:r>
              <a:rPr lang="ru-RU" sz="2000" dirty="0"/>
              <a:t> </a:t>
            </a:r>
            <a:r>
              <a:rPr lang="ru-RU" sz="2000" dirty="0" err="1"/>
              <a:t>покращення</a:t>
            </a:r>
            <a:r>
              <a:rPr lang="ru-RU" sz="2000" dirty="0"/>
              <a:t> на &gt;15 % та 400 мл </a:t>
            </a:r>
            <a:r>
              <a:rPr lang="ru-RU" sz="2000" dirty="0" err="1"/>
              <a:t>свідчить</a:t>
            </a:r>
            <a:r>
              <a:rPr lang="ru-RU" sz="2000" dirty="0"/>
              <a:t> на </a:t>
            </a:r>
            <a:r>
              <a:rPr lang="ru-RU" sz="2000" dirty="0" err="1"/>
              <a:t>користь</a:t>
            </a:r>
            <a:r>
              <a:rPr lang="ru-RU" sz="2000" dirty="0"/>
              <a:t> </a:t>
            </a:r>
            <a:r>
              <a:rPr lang="ru-RU" sz="2000" dirty="0" err="1"/>
              <a:t>діагнозу</a:t>
            </a:r>
            <a:r>
              <a:rPr lang="ru-RU" sz="2000" dirty="0"/>
              <a:t> </a:t>
            </a:r>
            <a:r>
              <a:rPr lang="ru-RU" sz="2000" dirty="0" err="1"/>
              <a:t>астми</a:t>
            </a:r>
            <a:r>
              <a:rPr lang="ru-RU" sz="2000" dirty="0"/>
              <a:t>. У </a:t>
            </a:r>
            <a:r>
              <a:rPr lang="ru-RU" sz="2000" dirty="0" err="1"/>
              <a:t>пацієнтів</a:t>
            </a:r>
            <a:r>
              <a:rPr lang="ru-RU" sz="2000" dirty="0"/>
              <a:t> з </a:t>
            </a:r>
            <a:r>
              <a:rPr lang="ru-RU" sz="2000" dirty="0" err="1"/>
              <a:t>гіперінфляцією</a:t>
            </a:r>
            <a:r>
              <a:rPr lang="ru-RU" sz="2000" dirty="0"/>
              <a:t> </a:t>
            </a:r>
            <a:r>
              <a:rPr lang="ru-RU" sz="2000" dirty="0" err="1"/>
              <a:t>легень</a:t>
            </a:r>
            <a:r>
              <a:rPr lang="ru-RU" sz="2000" dirty="0"/>
              <a:t> </a:t>
            </a:r>
            <a:r>
              <a:rPr lang="ru-RU" sz="2000" dirty="0" err="1"/>
              <a:t>ємність</a:t>
            </a:r>
            <a:r>
              <a:rPr lang="ru-RU" sz="2000" dirty="0"/>
              <a:t> </a:t>
            </a:r>
            <a:r>
              <a:rPr lang="ru-RU" sz="2000" dirty="0" err="1"/>
              <a:t>вдиху</a:t>
            </a:r>
            <a:r>
              <a:rPr lang="ru-RU" sz="2000" dirty="0"/>
              <a:t> (</a:t>
            </a:r>
            <a:r>
              <a:rPr lang="ru-RU" sz="2000" dirty="0" err="1"/>
              <a:t>Євд</a:t>
            </a:r>
            <a:r>
              <a:rPr lang="ru-RU" sz="2000" dirty="0"/>
              <a:t>) </a:t>
            </a:r>
            <a:r>
              <a:rPr lang="ru-RU" sz="2000" dirty="0" err="1"/>
              <a:t>може</a:t>
            </a:r>
            <a:r>
              <a:rPr lang="ru-RU" sz="2000" dirty="0"/>
              <a:t> бути </a:t>
            </a:r>
            <a:r>
              <a:rPr lang="ru-RU" sz="2000" dirty="0" err="1"/>
              <a:t>зниженою</a:t>
            </a:r>
            <a:r>
              <a:rPr lang="ru-RU" sz="2000" dirty="0"/>
              <a:t>.</a:t>
            </a:r>
          </a:p>
          <a:p>
            <a:endParaRPr lang="ru-RU" sz="2000" dirty="0"/>
          </a:p>
          <a:p>
            <a:r>
              <a:rPr lang="ru-RU" sz="2000" dirty="0"/>
              <a:t>2)  </a:t>
            </a:r>
            <a:r>
              <a:rPr lang="ru-RU" sz="2000" dirty="0" err="1"/>
              <a:t>плетизмографія</a:t>
            </a:r>
            <a:r>
              <a:rPr lang="ru-RU" sz="2000" dirty="0"/>
              <a:t> — </a:t>
            </a:r>
            <a:r>
              <a:rPr lang="ru-RU" sz="2000" dirty="0" err="1"/>
              <a:t>збільшення</a:t>
            </a:r>
            <a:r>
              <a:rPr lang="ru-RU" sz="2000" dirty="0"/>
              <a:t> </a:t>
            </a:r>
            <a:r>
              <a:rPr lang="ru-RU" sz="2000" dirty="0" err="1"/>
              <a:t>залишкового</a:t>
            </a:r>
            <a:r>
              <a:rPr lang="ru-RU" sz="2000" dirty="0"/>
              <a:t> </a:t>
            </a:r>
            <a:r>
              <a:rPr lang="ru-RU" sz="2000" dirty="0" err="1"/>
              <a:t>об’єму</a:t>
            </a:r>
            <a:r>
              <a:rPr lang="ru-RU" sz="2000" dirty="0"/>
              <a:t> </a:t>
            </a:r>
            <a:r>
              <a:rPr lang="ru-RU" sz="2000" dirty="0" err="1"/>
              <a:t>легень</a:t>
            </a:r>
            <a:r>
              <a:rPr lang="ru-RU" sz="2000" dirty="0"/>
              <a:t> і </a:t>
            </a:r>
            <a:r>
              <a:rPr lang="ru-RU" sz="2000" dirty="0" err="1"/>
              <a:t>функціональної</a:t>
            </a:r>
            <a:r>
              <a:rPr lang="ru-RU" sz="2000" dirty="0"/>
              <a:t> </a:t>
            </a:r>
            <a:r>
              <a:rPr lang="ru-RU" sz="2000" dirty="0" err="1"/>
              <a:t>залишкової</a:t>
            </a:r>
            <a:r>
              <a:rPr lang="ru-RU" sz="2000" dirty="0"/>
              <a:t> </a:t>
            </a:r>
            <a:r>
              <a:rPr lang="ru-RU" sz="2000" dirty="0" err="1"/>
              <a:t>ємності</a:t>
            </a:r>
            <a:r>
              <a:rPr lang="ru-RU" sz="2000" dirty="0"/>
              <a:t> </a:t>
            </a:r>
            <a:r>
              <a:rPr lang="ru-RU" sz="2000" dirty="0" err="1"/>
              <a:t>легень</a:t>
            </a:r>
            <a:r>
              <a:rPr lang="ru-RU" sz="2000" dirty="0"/>
              <a:t>, а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співвідношення</a:t>
            </a:r>
            <a:r>
              <a:rPr lang="ru-RU" sz="2000" dirty="0"/>
              <a:t> </a:t>
            </a:r>
            <a:r>
              <a:rPr lang="ru-RU" sz="2000" dirty="0" err="1"/>
              <a:t>залишкового</a:t>
            </a:r>
            <a:r>
              <a:rPr lang="ru-RU" sz="2000" dirty="0"/>
              <a:t> </a:t>
            </a:r>
            <a:r>
              <a:rPr lang="ru-RU" sz="2000" dirty="0" err="1"/>
              <a:t>об’єму</a:t>
            </a:r>
            <a:r>
              <a:rPr lang="ru-RU" sz="2000" dirty="0"/>
              <a:t> до </a:t>
            </a:r>
            <a:r>
              <a:rPr lang="ru-RU" sz="2000" dirty="0" err="1"/>
              <a:t>загальної</a:t>
            </a:r>
            <a:r>
              <a:rPr lang="ru-RU" sz="2000" dirty="0"/>
              <a:t> </a:t>
            </a:r>
            <a:r>
              <a:rPr lang="ru-RU" sz="2000" dirty="0" err="1"/>
              <a:t>ємності</a:t>
            </a:r>
            <a:r>
              <a:rPr lang="ru-RU" sz="2000" dirty="0"/>
              <a:t> </a:t>
            </a:r>
            <a:r>
              <a:rPr lang="ru-RU" sz="2000" dirty="0" err="1"/>
              <a:t>легень</a:t>
            </a:r>
            <a:r>
              <a:rPr lang="ru-RU" sz="2000" dirty="0"/>
              <a:t> у </a:t>
            </a:r>
            <a:r>
              <a:rPr lang="ru-RU" sz="2000" dirty="0" err="1"/>
              <a:t>випадку</a:t>
            </a:r>
            <a:r>
              <a:rPr lang="ru-RU" sz="2000" dirty="0"/>
              <a:t> </a:t>
            </a:r>
            <a:r>
              <a:rPr lang="ru-RU" sz="2000" dirty="0" err="1"/>
              <a:t>гіперінфляції</a:t>
            </a:r>
            <a:r>
              <a:rPr lang="ru-RU" sz="2000" dirty="0"/>
              <a:t> </a:t>
            </a:r>
            <a:r>
              <a:rPr lang="ru-RU" sz="2000" dirty="0" err="1"/>
              <a:t>легень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емфіземи</a:t>
            </a:r>
            <a:r>
              <a:rPr lang="ru-RU" sz="2000" dirty="0"/>
              <a:t>;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00568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45920" y="77002"/>
            <a:ext cx="9858693" cy="6780998"/>
          </a:xfrm>
        </p:spPr>
        <p:txBody>
          <a:bodyPr>
            <a:noAutofit/>
          </a:bodyPr>
          <a:lstStyle/>
          <a:p>
            <a:r>
              <a:rPr lang="ru-RU" sz="2000" smtClean="0"/>
              <a:t>3</a:t>
            </a:r>
            <a:r>
              <a:rPr lang="ru-RU" sz="2000" dirty="0"/>
              <a:t>) </a:t>
            </a:r>
            <a:r>
              <a:rPr lang="ru-RU" sz="2000" dirty="0" err="1"/>
              <a:t>дослідження</a:t>
            </a:r>
            <a:r>
              <a:rPr lang="ru-RU" sz="2000" dirty="0"/>
              <a:t> </a:t>
            </a:r>
            <a:r>
              <a:rPr lang="ru-RU" sz="2000" dirty="0" err="1"/>
              <a:t>дифузійної</a:t>
            </a:r>
            <a:r>
              <a:rPr lang="ru-RU" sz="2000" dirty="0"/>
              <a:t> </a:t>
            </a:r>
            <a:r>
              <a:rPr lang="ru-RU" sz="2000" dirty="0" err="1"/>
              <a:t>здатності</a:t>
            </a:r>
            <a:r>
              <a:rPr lang="ru-RU" sz="2000" dirty="0"/>
              <a:t> </a:t>
            </a:r>
            <a:r>
              <a:rPr lang="ru-RU" sz="2000" dirty="0" err="1"/>
              <a:t>легень</a:t>
            </a:r>
            <a:r>
              <a:rPr lang="ru-RU" sz="2000" dirty="0"/>
              <a:t> (</a:t>
            </a:r>
            <a:r>
              <a:rPr lang="ru-RU" sz="2000" dirty="0" err="1"/>
              <a:t>доцільне</a:t>
            </a:r>
            <a:r>
              <a:rPr lang="ru-RU" sz="2000" dirty="0"/>
              <a:t> у </a:t>
            </a:r>
            <a:r>
              <a:rPr lang="ru-RU" sz="2000" dirty="0" err="1"/>
              <a:t>пацієнтів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задишкою</a:t>
            </a:r>
            <a:r>
              <a:rPr lang="ru-RU" sz="2000" dirty="0"/>
              <a:t>, яка не </a:t>
            </a:r>
            <a:r>
              <a:rPr lang="ru-RU" sz="2000" dirty="0" err="1"/>
              <a:t>відповідає</a:t>
            </a:r>
            <a:r>
              <a:rPr lang="ru-RU" sz="2000" dirty="0"/>
              <a:t> </a:t>
            </a:r>
            <a:r>
              <a:rPr lang="ru-RU" sz="2000" dirty="0" err="1"/>
              <a:t>ступеню</a:t>
            </a:r>
            <a:r>
              <a:rPr lang="ru-RU" sz="2000" dirty="0"/>
              <a:t> </a:t>
            </a:r>
            <a:r>
              <a:rPr lang="ru-RU" sz="2000" dirty="0" err="1"/>
              <a:t>обструкції</a:t>
            </a:r>
            <a:r>
              <a:rPr lang="ru-RU" sz="2000" dirty="0"/>
              <a:t> </a:t>
            </a:r>
            <a:r>
              <a:rPr lang="ru-RU" sz="2000" dirty="0" err="1"/>
              <a:t>дихальних</a:t>
            </a:r>
            <a:r>
              <a:rPr lang="ru-RU" sz="2000" dirty="0"/>
              <a:t> </a:t>
            </a:r>
            <a:r>
              <a:rPr lang="ru-RU" sz="2000" dirty="0" err="1"/>
              <a:t>шляхів</a:t>
            </a:r>
            <a:r>
              <a:rPr lang="ru-RU" sz="2000" dirty="0"/>
              <a:t>) — </a:t>
            </a:r>
            <a:r>
              <a:rPr lang="ru-RU" sz="2000" dirty="0" err="1"/>
              <a:t>зменшення</a:t>
            </a:r>
            <a:r>
              <a:rPr lang="ru-RU" sz="2000" dirty="0"/>
              <a:t> </a:t>
            </a:r>
            <a:r>
              <a:rPr lang="en-US" sz="2000" dirty="0"/>
              <a:t>TLCO </a:t>
            </a:r>
            <a:r>
              <a:rPr lang="ru-RU" sz="2000" dirty="0"/>
              <a:t>при </a:t>
            </a:r>
            <a:r>
              <a:rPr lang="ru-RU" sz="2000" dirty="0" err="1"/>
              <a:t>вираженій</a:t>
            </a:r>
            <a:r>
              <a:rPr lang="ru-RU" sz="2000" dirty="0"/>
              <a:t> </a:t>
            </a:r>
            <a:r>
              <a:rPr lang="ru-RU" sz="2000" dirty="0" err="1"/>
              <a:t>емфіземі</a:t>
            </a:r>
            <a:r>
              <a:rPr lang="ru-RU" sz="2000" dirty="0"/>
              <a:t>;</a:t>
            </a:r>
          </a:p>
          <a:p>
            <a:endParaRPr lang="ru-RU" sz="2000" dirty="0"/>
          </a:p>
          <a:p>
            <a:r>
              <a:rPr lang="ru-RU" sz="2000" dirty="0"/>
              <a:t>4) </a:t>
            </a:r>
            <a:r>
              <a:rPr lang="ru-RU" sz="2000" dirty="0" err="1"/>
              <a:t>оцінка</a:t>
            </a:r>
            <a:r>
              <a:rPr lang="ru-RU" sz="2000" dirty="0"/>
              <a:t> </a:t>
            </a:r>
            <a:r>
              <a:rPr lang="ru-RU" sz="2000" dirty="0" err="1"/>
              <a:t>толерантності</a:t>
            </a:r>
            <a:r>
              <a:rPr lang="ru-RU" sz="2000" dirty="0"/>
              <a:t> до </a:t>
            </a:r>
            <a:r>
              <a:rPr lang="ru-RU" sz="2000" dirty="0" err="1"/>
              <a:t>фізичного</a:t>
            </a:r>
            <a:r>
              <a:rPr lang="ru-RU" sz="2000" dirty="0"/>
              <a:t> </a:t>
            </a:r>
            <a:r>
              <a:rPr lang="ru-RU" sz="2000" dirty="0" err="1"/>
              <a:t>навантаження</a:t>
            </a:r>
            <a:r>
              <a:rPr lang="ru-RU" sz="2000" dirty="0"/>
              <a:t>, яка на </a:t>
            </a:r>
            <a:r>
              <a:rPr lang="ru-RU" sz="2000" dirty="0" err="1"/>
              <a:t>пізніх</a:t>
            </a:r>
            <a:r>
              <a:rPr lang="ru-RU" sz="2000" dirty="0"/>
              <a:t> </a:t>
            </a:r>
            <a:r>
              <a:rPr lang="ru-RU" sz="2000" dirty="0" err="1"/>
              <a:t>стадіях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 </a:t>
            </a:r>
            <a:r>
              <a:rPr lang="ru-RU" sz="2000" dirty="0" err="1"/>
              <a:t>знижується</a:t>
            </a:r>
            <a:r>
              <a:rPr lang="ru-RU" sz="2000" dirty="0"/>
              <a:t> і </a:t>
            </a:r>
            <a:r>
              <a:rPr lang="ru-RU" sz="2000" dirty="0" err="1"/>
              <a:t>корелює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загальним</a:t>
            </a:r>
            <a:r>
              <a:rPr lang="ru-RU" sz="2000" dirty="0"/>
              <a:t> станом </a:t>
            </a:r>
            <a:r>
              <a:rPr lang="ru-RU" sz="2000" dirty="0" err="1"/>
              <a:t>здоров'я</a:t>
            </a:r>
            <a:r>
              <a:rPr lang="ru-RU" sz="2000" dirty="0"/>
              <a:t> та прогнозом:</a:t>
            </a:r>
          </a:p>
          <a:p>
            <a:endParaRPr lang="ru-RU" sz="2000" dirty="0"/>
          </a:p>
          <a:p>
            <a:r>
              <a:rPr lang="ru-RU" sz="2000" dirty="0"/>
              <a:t>а) тести з </a:t>
            </a:r>
            <a:r>
              <a:rPr lang="ru-RU" sz="2000" dirty="0" err="1"/>
              <a:t>ходьбою</a:t>
            </a:r>
            <a:r>
              <a:rPr lang="ru-RU" sz="2000" dirty="0"/>
              <a:t> (тест з 6-хвилинною </a:t>
            </a:r>
            <a:r>
              <a:rPr lang="ru-RU" sz="2000" dirty="0" err="1"/>
              <a:t>ходьбою</a:t>
            </a:r>
            <a:r>
              <a:rPr lang="ru-RU" sz="2000" dirty="0"/>
              <a:t> (6</a:t>
            </a:r>
            <a:r>
              <a:rPr lang="en-US" sz="2000" dirty="0"/>
              <a:t>MWD), </a:t>
            </a:r>
            <a:r>
              <a:rPr lang="ru-RU" sz="2000" dirty="0" err="1"/>
              <a:t>ступінчастий</a:t>
            </a:r>
            <a:r>
              <a:rPr lang="ru-RU" sz="2000" dirty="0"/>
              <a:t> </a:t>
            </a:r>
            <a:r>
              <a:rPr lang="ru-RU" sz="2000" dirty="0" err="1"/>
              <a:t>шатл</a:t>
            </a:r>
            <a:r>
              <a:rPr lang="ru-RU" sz="2000" dirty="0"/>
              <a:t>-тест з </a:t>
            </a:r>
            <a:r>
              <a:rPr lang="ru-RU" sz="2000" dirty="0" err="1"/>
              <a:t>ходьбою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шатл</a:t>
            </a:r>
            <a:r>
              <a:rPr lang="ru-RU" sz="2000" dirty="0"/>
              <a:t>-тест з </a:t>
            </a:r>
            <a:r>
              <a:rPr lang="ru-RU" sz="2000" dirty="0" err="1"/>
              <a:t>ходьбою</a:t>
            </a:r>
            <a:r>
              <a:rPr lang="ru-RU" sz="2000" dirty="0"/>
              <a:t> на </a:t>
            </a:r>
            <a:r>
              <a:rPr lang="ru-RU" sz="2000" dirty="0" err="1"/>
              <a:t>витривалість</a:t>
            </a:r>
            <a:r>
              <a:rPr lang="ru-RU" sz="2000" dirty="0"/>
              <a:t>);</a:t>
            </a:r>
          </a:p>
          <a:p>
            <a:endParaRPr lang="ru-RU" sz="2000" dirty="0"/>
          </a:p>
          <a:p>
            <a:r>
              <a:rPr lang="ru-RU" sz="2000" dirty="0"/>
              <a:t>б) </a:t>
            </a:r>
            <a:r>
              <a:rPr lang="ru-RU" sz="2000" dirty="0" err="1"/>
              <a:t>серцево-легеневий</a:t>
            </a:r>
            <a:r>
              <a:rPr lang="ru-RU" sz="2000" dirty="0"/>
              <a:t> </a:t>
            </a:r>
            <a:r>
              <a:rPr lang="ru-RU" sz="2000" dirty="0" err="1"/>
              <a:t>навантажувальний</a:t>
            </a:r>
            <a:r>
              <a:rPr lang="ru-RU" sz="2000" dirty="0"/>
              <a:t> тест з </a:t>
            </a:r>
            <a:r>
              <a:rPr lang="ru-RU" sz="2000" dirty="0" err="1"/>
              <a:t>використанням</a:t>
            </a:r>
            <a:r>
              <a:rPr lang="ru-RU" sz="2000" dirty="0"/>
              <a:t> </a:t>
            </a:r>
            <a:r>
              <a:rPr lang="ru-RU" sz="2000" dirty="0" err="1"/>
              <a:t>бігової</a:t>
            </a:r>
            <a:r>
              <a:rPr lang="ru-RU" sz="2000" dirty="0"/>
              <a:t> </a:t>
            </a:r>
            <a:r>
              <a:rPr lang="ru-RU" sz="2000" dirty="0" err="1"/>
              <a:t>доріжки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циклоергометру</a:t>
            </a:r>
            <a:r>
              <a:rPr lang="ru-RU" sz="2000" dirty="0"/>
              <a:t>;</a:t>
            </a:r>
          </a:p>
          <a:p>
            <a:endParaRPr lang="ru-RU" sz="2000" dirty="0"/>
          </a:p>
          <a:p>
            <a:r>
              <a:rPr lang="ru-RU" sz="2000" dirty="0"/>
              <a:t>в) </a:t>
            </a:r>
            <a:r>
              <a:rPr lang="ru-RU" sz="2000" dirty="0" err="1"/>
              <a:t>моніторинг</a:t>
            </a:r>
            <a:r>
              <a:rPr lang="ru-RU" sz="2000" dirty="0"/>
              <a:t> </a:t>
            </a:r>
            <a:r>
              <a:rPr lang="ru-RU" sz="2000" dirty="0" err="1"/>
              <a:t>активності</a:t>
            </a:r>
            <a:r>
              <a:rPr lang="ru-RU" sz="2000" dirty="0"/>
              <a:t> за </a:t>
            </a:r>
            <a:r>
              <a:rPr lang="ru-RU" sz="2000" dirty="0" err="1"/>
              <a:t>допомогою</a:t>
            </a:r>
            <a:r>
              <a:rPr lang="ru-RU" sz="2000" dirty="0"/>
              <a:t> </a:t>
            </a:r>
            <a:r>
              <a:rPr lang="ru-RU" sz="2000" dirty="0" err="1"/>
              <a:t>акселерометрів</a:t>
            </a:r>
            <a:r>
              <a:rPr lang="ru-RU" sz="2000" dirty="0"/>
              <a:t> </a:t>
            </a:r>
            <a:r>
              <a:rPr lang="ru-RU" sz="2000" dirty="0" err="1"/>
              <a:t>чи</a:t>
            </a:r>
            <a:r>
              <a:rPr lang="ru-RU" sz="2000" dirty="0"/>
              <a:t> </a:t>
            </a:r>
            <a:r>
              <a:rPr lang="ru-RU" sz="2000" dirty="0" err="1"/>
              <a:t>інших</a:t>
            </a:r>
            <a:r>
              <a:rPr lang="ru-RU" sz="2000" dirty="0"/>
              <a:t> </a:t>
            </a:r>
            <a:r>
              <a:rPr lang="ru-RU" sz="2000" dirty="0" err="1"/>
              <a:t>пристроїв</a:t>
            </a:r>
            <a:r>
              <a:rPr lang="ru-RU" sz="200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00568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2055" y="173255"/>
            <a:ext cx="9502557" cy="6439301"/>
          </a:xfrm>
        </p:spPr>
        <p:txBody>
          <a:bodyPr>
            <a:normAutofit/>
          </a:bodyPr>
          <a:lstStyle/>
          <a:p>
            <a:r>
              <a:rPr lang="ru-RU" dirty="0"/>
              <a:t>2. </a:t>
            </a:r>
            <a:r>
              <a:rPr lang="ru-RU" dirty="0" err="1"/>
              <a:t>Візуалізуючі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: РГ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грудної</a:t>
            </a:r>
            <a:r>
              <a:rPr lang="ru-RU" dirty="0"/>
              <a:t> </a:t>
            </a:r>
            <a:r>
              <a:rPr lang="ru-RU" dirty="0" err="1"/>
              <a:t>клітки</a:t>
            </a:r>
            <a:r>
              <a:rPr lang="ru-RU" dirty="0"/>
              <a:t> — </a:t>
            </a:r>
            <a:r>
              <a:rPr lang="ru-RU" dirty="0" err="1"/>
              <a:t>опущення</a:t>
            </a:r>
            <a:r>
              <a:rPr lang="ru-RU" dirty="0"/>
              <a:t> і </a:t>
            </a:r>
            <a:r>
              <a:rPr lang="ru-RU" dirty="0" err="1"/>
              <a:t>згладження</a:t>
            </a:r>
            <a:r>
              <a:rPr lang="ru-RU" dirty="0"/>
              <a:t> </a:t>
            </a:r>
            <a:r>
              <a:rPr lang="ru-RU" dirty="0" err="1"/>
              <a:t>куполів</a:t>
            </a:r>
            <a:r>
              <a:rPr lang="ru-RU" dirty="0"/>
              <a:t> </a:t>
            </a:r>
            <a:r>
              <a:rPr lang="ru-RU" dirty="0" err="1"/>
              <a:t>діафрагми</a:t>
            </a:r>
            <a:r>
              <a:rPr lang="ru-RU" dirty="0"/>
              <a:t>,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передньо-заднього</a:t>
            </a:r>
            <a:r>
              <a:rPr lang="ru-RU" dirty="0"/>
              <a:t> </a:t>
            </a:r>
            <a:r>
              <a:rPr lang="ru-RU" dirty="0" err="1"/>
              <a:t>розміру</a:t>
            </a:r>
            <a:r>
              <a:rPr lang="ru-RU" dirty="0"/>
              <a:t> </a:t>
            </a:r>
            <a:r>
              <a:rPr lang="ru-RU" dirty="0" err="1"/>
              <a:t>грудної</a:t>
            </a:r>
            <a:r>
              <a:rPr lang="ru-RU" dirty="0"/>
              <a:t> </a:t>
            </a:r>
            <a:r>
              <a:rPr lang="ru-RU" dirty="0" err="1"/>
              <a:t>клітки</a:t>
            </a:r>
            <a:r>
              <a:rPr lang="ru-RU" dirty="0"/>
              <a:t>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прозорості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 і загрудинного </a:t>
            </a:r>
            <a:r>
              <a:rPr lang="ru-RU" dirty="0" err="1"/>
              <a:t>повітряного</a:t>
            </a:r>
            <a:r>
              <a:rPr lang="ru-RU" dirty="0"/>
              <a:t> простору; у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легеневої</a:t>
            </a:r>
            <a:r>
              <a:rPr lang="ru-RU" dirty="0"/>
              <a:t> </a:t>
            </a:r>
            <a:r>
              <a:rPr lang="ru-RU" dirty="0" err="1"/>
              <a:t>гіпертензії</a:t>
            </a:r>
            <a:r>
              <a:rPr lang="ru-RU" dirty="0"/>
              <a:t> —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судинного</a:t>
            </a:r>
            <a:r>
              <a:rPr lang="ru-RU" dirty="0"/>
              <a:t> </a:t>
            </a:r>
            <a:r>
              <a:rPr lang="ru-RU" dirty="0" err="1"/>
              <a:t>малюнку</a:t>
            </a:r>
            <a:r>
              <a:rPr lang="ru-RU" dirty="0"/>
              <a:t> у </a:t>
            </a:r>
            <a:r>
              <a:rPr lang="ru-RU" dirty="0" err="1"/>
              <a:t>периферичних</a:t>
            </a:r>
            <a:r>
              <a:rPr lang="ru-RU" dirty="0"/>
              <a:t> </a:t>
            </a:r>
            <a:r>
              <a:rPr lang="ru-RU" dirty="0" err="1"/>
              <a:t>відділах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, </a:t>
            </a:r>
            <a:r>
              <a:rPr lang="ru-RU" dirty="0" err="1"/>
              <a:t>розширення</a:t>
            </a:r>
            <a:r>
              <a:rPr lang="ru-RU" dirty="0"/>
              <a:t> </a:t>
            </a:r>
            <a:r>
              <a:rPr lang="ru-RU" dirty="0" err="1"/>
              <a:t>легеневих</a:t>
            </a:r>
            <a:r>
              <a:rPr lang="ru-RU" dirty="0"/>
              <a:t> </a:t>
            </a:r>
            <a:r>
              <a:rPr lang="ru-RU" dirty="0" err="1"/>
              <a:t>артерій</a:t>
            </a:r>
            <a:r>
              <a:rPr lang="ru-RU" dirty="0"/>
              <a:t>, </a:t>
            </a:r>
            <a:r>
              <a:rPr lang="ru-RU" dirty="0" err="1"/>
              <a:t>збільшення</a:t>
            </a:r>
            <a:r>
              <a:rPr lang="ru-RU" dirty="0"/>
              <a:t> правого </a:t>
            </a:r>
            <a:r>
              <a:rPr lang="ru-RU" dirty="0" err="1"/>
              <a:t>шлуночку</a:t>
            </a:r>
            <a:r>
              <a:rPr lang="ru-RU" dirty="0"/>
              <a:t>. КТВР (КТ </a:t>
            </a:r>
            <a:r>
              <a:rPr lang="ru-RU" dirty="0" err="1"/>
              <a:t>високої</a:t>
            </a:r>
            <a:r>
              <a:rPr lang="ru-RU" dirty="0"/>
              <a:t> </a:t>
            </a:r>
            <a:r>
              <a:rPr lang="ru-RU" dirty="0" err="1"/>
              <a:t>роздільної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) </a:t>
            </a:r>
            <a:r>
              <a:rPr lang="ru-RU" dirty="0" err="1"/>
              <a:t>допомагає</a:t>
            </a:r>
            <a:r>
              <a:rPr lang="ru-RU" dirty="0"/>
              <a:t> в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діагностичних</a:t>
            </a:r>
            <a:r>
              <a:rPr lang="ru-RU" dirty="0"/>
              <a:t> </a:t>
            </a:r>
            <a:r>
              <a:rPr lang="ru-RU" dirty="0" err="1"/>
              <a:t>сумнівів</a:t>
            </a:r>
            <a:r>
              <a:rPr lang="ru-RU" dirty="0"/>
              <a:t>,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визначити</a:t>
            </a:r>
            <a:r>
              <a:rPr lang="ru-RU" dirty="0"/>
              <a:t> тип </a:t>
            </a:r>
            <a:r>
              <a:rPr lang="ru-RU" dirty="0" err="1"/>
              <a:t>емфіземи</a:t>
            </a:r>
            <a:r>
              <a:rPr lang="ru-RU" dirty="0"/>
              <a:t>, </a:t>
            </a:r>
            <a:r>
              <a:rPr lang="ru-RU" dirty="0" err="1"/>
              <a:t>вираженість</a:t>
            </a:r>
            <a:r>
              <a:rPr lang="ru-RU" dirty="0"/>
              <a:t> і </a:t>
            </a:r>
            <a:r>
              <a:rPr lang="ru-RU" dirty="0" err="1"/>
              <a:t>локалізацію</a:t>
            </a:r>
            <a:r>
              <a:rPr lang="ru-RU" dirty="0"/>
              <a:t> </a:t>
            </a:r>
            <a:r>
              <a:rPr lang="ru-RU" dirty="0" err="1"/>
              <a:t>емфізематозних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3. </a:t>
            </a:r>
            <a:r>
              <a:rPr lang="ru-RU" dirty="0" err="1"/>
              <a:t>Пульсоксиметрія</a:t>
            </a:r>
            <a:r>
              <a:rPr lang="ru-RU" dirty="0"/>
              <a:t> і </a:t>
            </a:r>
            <a:r>
              <a:rPr lang="ru-RU" dirty="0" err="1"/>
              <a:t>газометрія</a:t>
            </a:r>
            <a:r>
              <a:rPr lang="ru-RU" dirty="0"/>
              <a:t> </a:t>
            </a:r>
            <a:r>
              <a:rPr lang="ru-RU" dirty="0" err="1"/>
              <a:t>артеріальної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: при </a:t>
            </a:r>
            <a:r>
              <a:rPr lang="ru-RU" dirty="0" err="1"/>
              <a:t>дихальній</a:t>
            </a:r>
            <a:r>
              <a:rPr lang="ru-RU" dirty="0"/>
              <a:t> </a:t>
            </a:r>
            <a:r>
              <a:rPr lang="ru-RU" dirty="0" err="1"/>
              <a:t>недостатності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en-US" dirty="0"/>
              <a:t>SpO2 </a:t>
            </a:r>
            <a:r>
              <a:rPr lang="ru-RU" dirty="0"/>
              <a:t>і </a:t>
            </a:r>
            <a:r>
              <a:rPr lang="en-US" dirty="0"/>
              <a:t>SaO2 (&lt;90 %), </a:t>
            </a:r>
            <a:r>
              <a:rPr lang="ru-RU" dirty="0" err="1"/>
              <a:t>гіпоксемія</a:t>
            </a:r>
            <a:r>
              <a:rPr lang="ru-RU" dirty="0"/>
              <a:t> (</a:t>
            </a:r>
            <a:r>
              <a:rPr lang="en-US" dirty="0"/>
              <a:t>PaO2 &lt;60 </a:t>
            </a:r>
            <a:r>
              <a:rPr lang="ru-RU" dirty="0"/>
              <a:t>мм рт. ст.), у </a:t>
            </a:r>
            <a:r>
              <a:rPr lang="ru-RU" dirty="0" err="1"/>
              <a:t>подальшому</a:t>
            </a:r>
            <a:r>
              <a:rPr lang="ru-RU" dirty="0"/>
              <a:t> </a:t>
            </a:r>
            <a:r>
              <a:rPr lang="ru-RU" dirty="0" err="1"/>
              <a:t>гіперкапнія</a:t>
            </a:r>
            <a:r>
              <a:rPr lang="ru-RU" dirty="0"/>
              <a:t> (</a:t>
            </a:r>
            <a:r>
              <a:rPr lang="en-US" dirty="0"/>
              <a:t>PaCO2 &gt;50 </a:t>
            </a:r>
            <a:r>
              <a:rPr lang="ru-RU" dirty="0"/>
              <a:t>мм рт. ст.) та </a:t>
            </a:r>
            <a:r>
              <a:rPr lang="ru-RU" dirty="0" err="1"/>
              <a:t>дихальний</a:t>
            </a:r>
            <a:r>
              <a:rPr lang="ru-RU" dirty="0"/>
              <a:t> ацидоз (</a:t>
            </a:r>
            <a:r>
              <a:rPr lang="en-US" dirty="0"/>
              <a:t>pH &lt;7,35).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призначайте</a:t>
            </a:r>
            <a:r>
              <a:rPr lang="ru-RU" dirty="0"/>
              <a:t> з метою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тяжкості</a:t>
            </a:r>
            <a:r>
              <a:rPr lang="ru-RU" dirty="0"/>
              <a:t> </a:t>
            </a:r>
            <a:r>
              <a:rPr lang="ru-RU" dirty="0" err="1"/>
              <a:t>загострень</a:t>
            </a:r>
            <a:r>
              <a:rPr lang="ru-RU" dirty="0"/>
              <a:t> ХОЗЛ, при </a:t>
            </a:r>
            <a:r>
              <a:rPr lang="ru-RU" dirty="0" err="1"/>
              <a:t>хронічній</a:t>
            </a:r>
            <a:r>
              <a:rPr lang="ru-RU" dirty="0"/>
              <a:t> </a:t>
            </a:r>
            <a:r>
              <a:rPr lang="ru-RU" dirty="0" err="1"/>
              <a:t>дихальній</a:t>
            </a:r>
            <a:r>
              <a:rPr lang="ru-RU" dirty="0"/>
              <a:t> </a:t>
            </a:r>
            <a:r>
              <a:rPr lang="ru-RU" dirty="0" err="1"/>
              <a:t>недостатності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для </a:t>
            </a:r>
            <a:r>
              <a:rPr lang="ru-RU" dirty="0" err="1"/>
              <a:t>моніторингу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оксигенотерапії</a:t>
            </a:r>
            <a:r>
              <a:rPr lang="ru-RU" dirty="0"/>
              <a:t> (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зростання</a:t>
            </a:r>
            <a:r>
              <a:rPr lang="ru-RU" dirty="0"/>
              <a:t> </a:t>
            </a:r>
            <a:r>
              <a:rPr lang="ru-RU" dirty="0" err="1"/>
              <a:t>гіперкапнії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dirty="0"/>
              <a:t>4. </a:t>
            </a:r>
            <a:r>
              <a:rPr lang="ru-RU" dirty="0" err="1"/>
              <a:t>Посів</a:t>
            </a:r>
            <a:r>
              <a:rPr lang="ru-RU" dirty="0"/>
              <a:t> </a:t>
            </a:r>
            <a:r>
              <a:rPr lang="ru-RU" dirty="0" err="1"/>
              <a:t>мокротиння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гнійного</a:t>
            </a:r>
            <a:r>
              <a:rPr lang="ru-RU" dirty="0"/>
              <a:t> характеру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виявити</a:t>
            </a:r>
            <a:r>
              <a:rPr lang="ru-RU" dirty="0"/>
              <a:t> </a:t>
            </a:r>
            <a:r>
              <a:rPr lang="ru-RU" dirty="0" err="1"/>
              <a:t>мікроорганізми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є </a:t>
            </a:r>
            <a:r>
              <a:rPr lang="ru-RU" dirty="0" err="1"/>
              <a:t>відповідальними</a:t>
            </a:r>
            <a:r>
              <a:rPr lang="ru-RU" dirty="0"/>
              <a:t> за </a:t>
            </a:r>
            <a:r>
              <a:rPr lang="ru-RU" dirty="0" err="1"/>
              <a:t>загострення</a:t>
            </a:r>
            <a:r>
              <a:rPr lang="ru-RU" dirty="0"/>
              <a:t> ХОЗЛ,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чутливість</a:t>
            </a:r>
            <a:r>
              <a:rPr lang="ru-RU" dirty="0"/>
              <a:t> до ЛЗ.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1140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9175" y="462013"/>
            <a:ext cx="9685437" cy="6150543"/>
          </a:xfrm>
        </p:spPr>
        <p:txBody>
          <a:bodyPr>
            <a:normAutofit/>
          </a:bodyPr>
          <a:lstStyle/>
          <a:p>
            <a:r>
              <a:rPr lang="ru-RU" dirty="0" smtClean="0"/>
              <a:t>5</a:t>
            </a:r>
            <a:r>
              <a:rPr lang="ru-RU" dirty="0"/>
              <a:t>.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1) </a:t>
            </a:r>
            <a:r>
              <a:rPr lang="ru-RU" dirty="0" err="1"/>
              <a:t>загальний</a:t>
            </a:r>
            <a:r>
              <a:rPr lang="ru-RU" dirty="0"/>
              <a:t> </a:t>
            </a:r>
            <a:r>
              <a:rPr lang="ru-RU" dirty="0" err="1"/>
              <a:t>аналіз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— </a:t>
            </a:r>
            <a:r>
              <a:rPr lang="ru-RU" dirty="0" err="1"/>
              <a:t>зростання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еритроцитів</a:t>
            </a:r>
            <a:r>
              <a:rPr lang="ru-RU" dirty="0"/>
              <a:t> (гематокрит часто &gt;55 %) у </a:t>
            </a:r>
            <a:r>
              <a:rPr lang="ru-RU" dirty="0" err="1"/>
              <a:t>хворих</a:t>
            </a:r>
            <a:r>
              <a:rPr lang="ru-RU" dirty="0"/>
              <a:t> з </a:t>
            </a:r>
            <a:r>
              <a:rPr lang="ru-RU" dirty="0" err="1"/>
              <a:t>гіпоксемією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нормоцитарна</a:t>
            </a:r>
            <a:r>
              <a:rPr lang="ru-RU" dirty="0"/>
              <a:t> </a:t>
            </a:r>
            <a:r>
              <a:rPr lang="ru-RU" dirty="0" err="1"/>
              <a:t>нормохромна</a:t>
            </a:r>
            <a:r>
              <a:rPr lang="ru-RU" dirty="0"/>
              <a:t> </a:t>
            </a:r>
            <a:r>
              <a:rPr lang="ru-RU" dirty="0" err="1"/>
              <a:t>анемія</a:t>
            </a:r>
            <a:r>
              <a:rPr lang="ru-RU" dirty="0"/>
              <a:t> (</a:t>
            </a:r>
            <a:r>
              <a:rPr lang="ru-RU" dirty="0" err="1"/>
              <a:t>анемія</a:t>
            </a:r>
            <a:r>
              <a:rPr lang="ru-RU" dirty="0"/>
              <a:t> при </a:t>
            </a:r>
            <a:r>
              <a:rPr lang="ru-RU" dirty="0" err="1"/>
              <a:t>хронічних</a:t>
            </a:r>
            <a:r>
              <a:rPr lang="ru-RU" dirty="0"/>
              <a:t> </a:t>
            </a:r>
            <a:r>
              <a:rPr lang="ru-RU" dirty="0" err="1"/>
              <a:t>захворюваннях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2) ЕКГ, </a:t>
            </a:r>
            <a:r>
              <a:rPr lang="ru-RU" dirty="0" err="1"/>
              <a:t>ехокардіографія</a:t>
            </a:r>
            <a:r>
              <a:rPr lang="ru-RU" dirty="0"/>
              <a:t>—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легеневого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3) </a:t>
            </a:r>
            <a:r>
              <a:rPr lang="ru-RU" dirty="0" err="1"/>
              <a:t>пошук</a:t>
            </a:r>
            <a:r>
              <a:rPr lang="ru-RU" dirty="0"/>
              <a:t> </a:t>
            </a:r>
            <a:r>
              <a:rPr lang="ru-RU" dirty="0" err="1"/>
              <a:t>дефіциту</a:t>
            </a:r>
            <a:r>
              <a:rPr lang="ru-RU" dirty="0"/>
              <a:t> </a:t>
            </a:r>
            <a:r>
              <a:rPr lang="el-GR" dirty="0"/>
              <a:t>α1-</a:t>
            </a:r>
            <a:r>
              <a:rPr lang="ru-RU" dirty="0" err="1"/>
              <a:t>антитрипсину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 у </a:t>
            </a:r>
            <a:r>
              <a:rPr lang="ru-RU" dirty="0" err="1"/>
              <a:t>віці</a:t>
            </a:r>
            <a:r>
              <a:rPr lang="ru-RU" dirty="0"/>
              <a:t> &lt;45 </a:t>
            </a:r>
            <a:r>
              <a:rPr lang="ru-RU" dirty="0" err="1"/>
              <a:t>років</a:t>
            </a:r>
            <a:r>
              <a:rPr lang="ru-RU" dirty="0"/>
              <a:t> (особливо тих, </a:t>
            </a:r>
            <a:r>
              <a:rPr lang="ru-RU" dirty="0" err="1"/>
              <a:t>які</a:t>
            </a:r>
            <a:r>
              <a:rPr lang="ru-RU" dirty="0"/>
              <a:t> не </a:t>
            </a:r>
            <a:r>
              <a:rPr lang="ru-RU" dirty="0" err="1"/>
              <a:t>палять</a:t>
            </a:r>
            <a:r>
              <a:rPr lang="ru-RU" dirty="0"/>
              <a:t> тютюн) </a:t>
            </a:r>
            <a:r>
              <a:rPr lang="ru-RU" dirty="0" err="1"/>
              <a:t>або</a:t>
            </a:r>
            <a:r>
              <a:rPr lang="ru-RU" dirty="0"/>
              <a:t> з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обтяженим</a:t>
            </a:r>
            <a:r>
              <a:rPr lang="ru-RU" dirty="0"/>
              <a:t> </a:t>
            </a:r>
            <a:r>
              <a:rPr lang="ru-RU" dirty="0" err="1"/>
              <a:t>сімейним</a:t>
            </a:r>
            <a:r>
              <a:rPr lang="ru-RU" dirty="0"/>
              <a:t> анамнезом.</a:t>
            </a:r>
          </a:p>
        </p:txBody>
      </p:sp>
    </p:spTree>
    <p:extLst>
      <p:ext uri="{BB962C8B-B14F-4D97-AF65-F5344CB8AC3E}">
        <p14:creationId xmlns:p14="http://schemas.microsoft.com/office/powerpoint/2010/main" val="3211140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6435" y="404261"/>
            <a:ext cx="9358178" cy="6246796"/>
          </a:xfrm>
        </p:spPr>
        <p:txBody>
          <a:bodyPr>
            <a:normAutofit/>
          </a:bodyPr>
          <a:lstStyle/>
          <a:p>
            <a:r>
              <a:rPr lang="ru-RU" dirty="0" err="1"/>
              <a:t>Діагностичні</a:t>
            </a:r>
            <a:r>
              <a:rPr lang="ru-RU" dirty="0"/>
              <a:t> </a:t>
            </a:r>
            <a:r>
              <a:rPr lang="ru-RU" dirty="0" err="1"/>
              <a:t>критерії</a:t>
            </a:r>
            <a:endParaRPr lang="ru-RU" dirty="0"/>
          </a:p>
          <a:p>
            <a:r>
              <a:rPr lang="ru-RU" dirty="0"/>
              <a:t>ХОЗЛ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запідозрити</a:t>
            </a:r>
            <a:r>
              <a:rPr lang="ru-RU" dirty="0"/>
              <a:t> у кожного </a:t>
            </a:r>
            <a:r>
              <a:rPr lang="ru-RU" dirty="0" err="1"/>
              <a:t>пацієнта</a:t>
            </a:r>
            <a:r>
              <a:rPr lang="ru-RU" dirty="0"/>
              <a:t>, у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1) </a:t>
            </a:r>
            <a:r>
              <a:rPr lang="ru-RU" dirty="0" err="1"/>
              <a:t>постійна</a:t>
            </a:r>
            <a:r>
              <a:rPr lang="ru-RU" dirty="0"/>
              <a:t> </a:t>
            </a:r>
            <a:r>
              <a:rPr lang="ru-RU" dirty="0" err="1"/>
              <a:t>задишка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2) </a:t>
            </a:r>
            <a:r>
              <a:rPr lang="ru-RU" dirty="0" err="1"/>
              <a:t>хронічний</a:t>
            </a:r>
            <a:r>
              <a:rPr lang="ru-RU" dirty="0"/>
              <a:t> кашель;</a:t>
            </a:r>
          </a:p>
          <a:p>
            <a:endParaRPr lang="ru-RU" dirty="0"/>
          </a:p>
          <a:p>
            <a:r>
              <a:rPr lang="ru-RU" dirty="0"/>
              <a:t>3) </a:t>
            </a:r>
            <a:r>
              <a:rPr lang="ru-RU" dirty="0" err="1"/>
              <a:t>хронічне</a:t>
            </a:r>
            <a:r>
              <a:rPr lang="ru-RU" dirty="0"/>
              <a:t> </a:t>
            </a:r>
            <a:r>
              <a:rPr lang="ru-RU" dirty="0" err="1"/>
              <a:t>відкашлювання</a:t>
            </a:r>
            <a:r>
              <a:rPr lang="ru-RU" dirty="0"/>
              <a:t> </a:t>
            </a:r>
            <a:r>
              <a:rPr lang="ru-RU" dirty="0" err="1"/>
              <a:t>мокротиння</a:t>
            </a:r>
            <a:r>
              <a:rPr lang="ru-RU" dirty="0"/>
              <a:t> і/</a:t>
            </a:r>
            <a:r>
              <a:rPr lang="ru-RU" dirty="0" err="1"/>
              <a:t>або</a:t>
            </a:r>
            <a:endParaRPr lang="ru-RU" dirty="0"/>
          </a:p>
          <a:p>
            <a:endParaRPr lang="ru-RU" dirty="0"/>
          </a:p>
          <a:p>
            <a:r>
              <a:rPr lang="ru-RU" dirty="0"/>
              <a:t>4) </a:t>
            </a:r>
            <a:r>
              <a:rPr lang="ru-RU" dirty="0" err="1"/>
              <a:t>дія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Згідно</a:t>
            </a:r>
            <a:r>
              <a:rPr lang="ru-RU" dirty="0"/>
              <a:t> з </a:t>
            </a:r>
            <a:r>
              <a:rPr lang="ru-RU" dirty="0" err="1"/>
              <a:t>рекомендаціями</a:t>
            </a:r>
            <a:r>
              <a:rPr lang="ru-RU" dirty="0"/>
              <a:t> </a:t>
            </a:r>
            <a:r>
              <a:rPr lang="en-US" dirty="0"/>
              <a:t>GOLD, </a:t>
            </a:r>
            <a:r>
              <a:rPr lang="ru-RU" dirty="0" err="1"/>
              <a:t>діагноз</a:t>
            </a:r>
            <a:r>
              <a:rPr lang="ru-RU" dirty="0"/>
              <a:t> ХОЗЛ </a:t>
            </a:r>
            <a:r>
              <a:rPr lang="ru-RU" dirty="0" err="1"/>
              <a:t>підтверджується</a:t>
            </a:r>
            <a:r>
              <a:rPr lang="ru-RU" dirty="0"/>
              <a:t> результатами </a:t>
            </a:r>
            <a:r>
              <a:rPr lang="ru-RU" dirty="0" err="1"/>
              <a:t>спірометрії</a:t>
            </a:r>
            <a:r>
              <a:rPr lang="ru-RU" dirty="0"/>
              <a:t> — ОФВ1/ФЖЄЛ &lt;0,7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інгаляції</a:t>
            </a:r>
            <a:r>
              <a:rPr lang="ru-RU" dirty="0"/>
              <a:t> </a:t>
            </a:r>
            <a:r>
              <a:rPr lang="ru-RU" dirty="0" err="1"/>
              <a:t>бронходилятатора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3036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5941" y="317634"/>
            <a:ext cx="9088671" cy="5593588"/>
          </a:xfrm>
        </p:spPr>
        <p:txBody>
          <a:bodyPr>
            <a:noAutofit/>
          </a:bodyPr>
          <a:lstStyle/>
          <a:p>
            <a:r>
              <a:rPr lang="ru-RU" sz="2000" dirty="0" err="1"/>
              <a:t>Діагностичний</a:t>
            </a:r>
            <a:r>
              <a:rPr lang="ru-RU" sz="2000" dirty="0"/>
              <a:t> алгоритм</a:t>
            </a:r>
          </a:p>
          <a:p>
            <a:r>
              <a:rPr lang="ru-RU" sz="2000" dirty="0" err="1"/>
              <a:t>Повна</a:t>
            </a:r>
            <a:r>
              <a:rPr lang="ru-RU" sz="2000" dirty="0"/>
              <a:t> </a:t>
            </a:r>
            <a:r>
              <a:rPr lang="ru-RU" sz="2000" dirty="0" err="1"/>
              <a:t>оцінка</a:t>
            </a:r>
            <a:r>
              <a:rPr lang="ru-RU" sz="2000" dirty="0"/>
              <a:t> ХОЗЛ, на </a:t>
            </a:r>
            <a:r>
              <a:rPr lang="ru-RU" sz="2000" dirty="0" err="1"/>
              <a:t>підставі</a:t>
            </a:r>
            <a:r>
              <a:rPr lang="ru-RU" sz="2000" dirty="0"/>
              <a:t> </a:t>
            </a:r>
            <a:r>
              <a:rPr lang="ru-RU" sz="2000" dirty="0" err="1"/>
              <a:t>якої</a:t>
            </a:r>
            <a:r>
              <a:rPr lang="ru-RU" sz="2000" dirty="0"/>
              <a:t> </a:t>
            </a:r>
            <a:r>
              <a:rPr lang="ru-RU" sz="2000" dirty="0" err="1"/>
              <a:t>обирається</a:t>
            </a:r>
            <a:r>
              <a:rPr lang="ru-RU" sz="2000" dirty="0"/>
              <a:t> </a:t>
            </a:r>
            <a:r>
              <a:rPr lang="ru-RU" sz="2000" dirty="0" err="1"/>
              <a:t>відповідне</a:t>
            </a:r>
            <a:r>
              <a:rPr lang="ru-RU" sz="2000" dirty="0"/>
              <a:t> </a:t>
            </a:r>
            <a:r>
              <a:rPr lang="ru-RU" sz="2000" dirty="0" err="1"/>
              <a:t>лікування</a:t>
            </a:r>
            <a:r>
              <a:rPr lang="ru-RU" sz="2000" dirty="0"/>
              <a:t>, </a:t>
            </a:r>
            <a:r>
              <a:rPr lang="ru-RU" sz="2000" dirty="0" err="1"/>
              <a:t>включає</a:t>
            </a:r>
            <a:r>
              <a:rPr lang="ru-RU" sz="2000" dirty="0"/>
              <a:t> </a:t>
            </a:r>
            <a:r>
              <a:rPr lang="ru-RU" sz="2000" dirty="0" err="1"/>
              <a:t>оцінку</a:t>
            </a:r>
            <a:r>
              <a:rPr lang="ru-RU" sz="2000" dirty="0"/>
              <a:t>:</a:t>
            </a:r>
          </a:p>
          <a:p>
            <a:endParaRPr lang="ru-RU" sz="2000" dirty="0"/>
          </a:p>
          <a:p>
            <a:r>
              <a:rPr lang="ru-RU" sz="2000" dirty="0"/>
              <a:t>1) </a:t>
            </a:r>
            <a:r>
              <a:rPr lang="ru-RU" sz="2000" dirty="0" err="1"/>
              <a:t>ступеня</a:t>
            </a:r>
            <a:r>
              <a:rPr lang="ru-RU" sz="2000" dirty="0"/>
              <a:t> </a:t>
            </a:r>
            <a:r>
              <a:rPr lang="ru-RU" sz="2000" dirty="0" err="1"/>
              <a:t>тяжкості</a:t>
            </a:r>
            <a:r>
              <a:rPr lang="ru-RU" sz="2000" dirty="0"/>
              <a:t> </a:t>
            </a:r>
            <a:r>
              <a:rPr lang="ru-RU" sz="2000" dirty="0" err="1"/>
              <a:t>обструкції</a:t>
            </a:r>
            <a:r>
              <a:rPr lang="ru-RU" sz="2000" dirty="0"/>
              <a:t> </a:t>
            </a:r>
            <a:r>
              <a:rPr lang="ru-RU" sz="2000" dirty="0" err="1"/>
              <a:t>під</a:t>
            </a:r>
            <a:r>
              <a:rPr lang="ru-RU" sz="2000" dirty="0"/>
              <a:t> час </a:t>
            </a:r>
            <a:r>
              <a:rPr lang="ru-RU" sz="2000" dirty="0" err="1"/>
              <a:t>спірометричного</a:t>
            </a:r>
            <a:r>
              <a:rPr lang="ru-RU" sz="2000" dirty="0"/>
              <a:t> </a:t>
            </a:r>
            <a:r>
              <a:rPr lang="ru-RU" sz="2000" dirty="0" err="1"/>
              <a:t>дослідження</a:t>
            </a:r>
            <a:r>
              <a:rPr lang="ru-RU" sz="2000" dirty="0"/>
              <a:t>, на </a:t>
            </a:r>
            <a:r>
              <a:rPr lang="ru-RU" sz="2000" dirty="0" err="1"/>
              <a:t>основі</a:t>
            </a:r>
            <a:r>
              <a:rPr lang="ru-RU" sz="2000" dirty="0"/>
              <a:t> ОФВ1 (в %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належної</a:t>
            </a:r>
            <a:r>
              <a:rPr lang="ru-RU" sz="2000" dirty="0"/>
              <a:t> </a:t>
            </a:r>
            <a:r>
              <a:rPr lang="ru-RU" sz="2000" dirty="0" err="1"/>
              <a:t>величини</a:t>
            </a:r>
            <a:r>
              <a:rPr lang="ru-RU" sz="2000" dirty="0"/>
              <a:t>,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бронхолітичного</a:t>
            </a:r>
            <a:r>
              <a:rPr lang="ru-RU" sz="2000" dirty="0"/>
              <a:t> ЛЗ):</a:t>
            </a:r>
          </a:p>
          <a:p>
            <a:endParaRPr lang="ru-RU" sz="2000" dirty="0"/>
          </a:p>
          <a:p>
            <a:r>
              <a:rPr lang="ru-RU" sz="2000" dirty="0"/>
              <a:t>а) ≥80 % — </a:t>
            </a:r>
            <a:r>
              <a:rPr lang="ru-RU" sz="2000" dirty="0" err="1"/>
              <a:t>легке</a:t>
            </a:r>
            <a:r>
              <a:rPr lang="ru-RU" sz="2000" dirty="0"/>
              <a:t> (</a:t>
            </a:r>
            <a:r>
              <a:rPr lang="en-US" sz="2000" dirty="0"/>
              <a:t>GOLD 1):</a:t>
            </a:r>
          </a:p>
          <a:p>
            <a:endParaRPr lang="en-US" sz="2000" dirty="0"/>
          </a:p>
          <a:p>
            <a:r>
              <a:rPr lang="ru-RU" sz="2000" dirty="0"/>
              <a:t>б) ≥50 % (&lt;80 %) — </a:t>
            </a:r>
            <a:r>
              <a:rPr lang="ru-RU" sz="2000" dirty="0" err="1"/>
              <a:t>помірне</a:t>
            </a:r>
            <a:r>
              <a:rPr lang="ru-RU" sz="2000" dirty="0"/>
              <a:t> (</a:t>
            </a:r>
            <a:r>
              <a:rPr lang="en-US" sz="2000" dirty="0"/>
              <a:t>GOLD 2);</a:t>
            </a:r>
          </a:p>
          <a:p>
            <a:endParaRPr lang="en-US" sz="2000" dirty="0"/>
          </a:p>
          <a:p>
            <a:r>
              <a:rPr lang="ru-RU" sz="2000" dirty="0"/>
              <a:t>в) ≥30 % (&lt;50 %) — </a:t>
            </a:r>
            <a:r>
              <a:rPr lang="ru-RU" sz="2000" dirty="0" err="1"/>
              <a:t>тяжке</a:t>
            </a:r>
            <a:r>
              <a:rPr lang="ru-RU" sz="2000" dirty="0"/>
              <a:t> (</a:t>
            </a:r>
            <a:r>
              <a:rPr lang="en-US" sz="2000" dirty="0"/>
              <a:t>GOLD 3);</a:t>
            </a:r>
          </a:p>
          <a:p>
            <a:endParaRPr lang="en-US" sz="2000" dirty="0"/>
          </a:p>
          <a:p>
            <a:r>
              <a:rPr lang="ru-RU" sz="2000" dirty="0"/>
              <a:t>г) &lt;30 % — </a:t>
            </a:r>
            <a:r>
              <a:rPr lang="ru-RU" sz="2000" dirty="0" err="1"/>
              <a:t>дуже</a:t>
            </a:r>
            <a:r>
              <a:rPr lang="ru-RU" sz="2000" dirty="0"/>
              <a:t> </a:t>
            </a:r>
            <a:r>
              <a:rPr lang="ru-RU" sz="2000" dirty="0" err="1"/>
              <a:t>тяжке</a:t>
            </a:r>
            <a:r>
              <a:rPr lang="ru-RU" sz="2000" dirty="0"/>
              <a:t> (</a:t>
            </a:r>
            <a:r>
              <a:rPr lang="en-US" sz="2000" dirty="0"/>
              <a:t>GOLD 4).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85504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5941" y="317634"/>
            <a:ext cx="9088671" cy="5593588"/>
          </a:xfrm>
        </p:spPr>
        <p:txBody>
          <a:bodyPr>
            <a:noAutofit/>
          </a:bodyPr>
          <a:lstStyle/>
          <a:p>
            <a:r>
              <a:rPr lang="en-US" sz="2000" dirty="0" smtClean="0"/>
              <a:t>2</a:t>
            </a:r>
            <a:r>
              <a:rPr lang="en-US" sz="2000" dirty="0"/>
              <a:t>) </a:t>
            </a:r>
            <a:r>
              <a:rPr lang="ru-RU" sz="2000" dirty="0"/>
              <a:t>характеру і </a:t>
            </a:r>
            <a:r>
              <a:rPr lang="ru-RU" sz="2000" dirty="0" err="1"/>
              <a:t>вираженості</a:t>
            </a:r>
            <a:r>
              <a:rPr lang="ru-RU" sz="2000" dirty="0"/>
              <a:t> </a:t>
            </a:r>
            <a:r>
              <a:rPr lang="ru-RU" sz="2000" dirty="0" err="1"/>
              <a:t>суб’єктивної</a:t>
            </a:r>
            <a:r>
              <a:rPr lang="ru-RU" sz="2000" dirty="0"/>
              <a:t> симптоматики та </a:t>
            </a:r>
            <a:r>
              <a:rPr lang="ru-RU" sz="2000" dirty="0" err="1"/>
              <a:t>ризику</a:t>
            </a:r>
            <a:r>
              <a:rPr lang="ru-RU" sz="2000" dirty="0"/>
              <a:t> </a:t>
            </a:r>
            <a:r>
              <a:rPr lang="ru-RU" sz="2000" dirty="0" err="1"/>
              <a:t>загострень</a:t>
            </a:r>
            <a:r>
              <a:rPr lang="ru-RU" sz="2000" dirty="0"/>
              <a:t>:</a:t>
            </a:r>
          </a:p>
          <a:p>
            <a:endParaRPr lang="ru-RU" sz="2000" dirty="0"/>
          </a:p>
          <a:p>
            <a:r>
              <a:rPr lang="ru-RU" sz="2000" dirty="0"/>
              <a:t>а) </a:t>
            </a:r>
            <a:r>
              <a:rPr lang="ru-RU" sz="2000" dirty="0" err="1"/>
              <a:t>посилення</a:t>
            </a:r>
            <a:r>
              <a:rPr lang="ru-RU" sz="2000" dirty="0"/>
              <a:t> </a:t>
            </a:r>
            <a:r>
              <a:rPr lang="ru-RU" sz="2000" dirty="0" err="1"/>
              <a:t>вираженості</a:t>
            </a:r>
            <a:r>
              <a:rPr lang="ru-RU" sz="2000" dirty="0"/>
              <a:t> </a:t>
            </a:r>
            <a:r>
              <a:rPr lang="ru-RU" sz="2000" dirty="0" err="1"/>
              <a:t>суб’єктивних</a:t>
            </a:r>
            <a:r>
              <a:rPr lang="ru-RU" sz="2000" dirty="0"/>
              <a:t> </a:t>
            </a:r>
            <a:r>
              <a:rPr lang="ru-RU" sz="2000" dirty="0" err="1"/>
              <a:t>симптомів</a:t>
            </a:r>
            <a:r>
              <a:rPr lang="ru-RU" sz="2000" dirty="0"/>
              <a:t> </a:t>
            </a:r>
            <a:r>
              <a:rPr lang="ru-RU" sz="2000" dirty="0" err="1"/>
              <a:t>оцінюється</a:t>
            </a:r>
            <a:r>
              <a:rPr lang="ru-RU" sz="2000" dirty="0"/>
              <a:t> за </a:t>
            </a:r>
            <a:r>
              <a:rPr lang="ru-RU" sz="2000" dirty="0" err="1"/>
              <a:t>допомогою</a:t>
            </a:r>
            <a:r>
              <a:rPr lang="ru-RU" sz="2000" dirty="0"/>
              <a:t> тесту </a:t>
            </a:r>
            <a:r>
              <a:rPr lang="en-US" sz="2000" dirty="0"/>
              <a:t>CAT (www.catestonline.org; </a:t>
            </a:r>
            <a:r>
              <a:rPr lang="ru-RU" sz="2000" dirty="0"/>
              <a:t>результат ≥10 </a:t>
            </a:r>
            <a:r>
              <a:rPr lang="ru-RU" sz="2000" dirty="0" err="1"/>
              <a:t>свідчить</a:t>
            </a:r>
            <a:r>
              <a:rPr lang="ru-RU" sz="2000" dirty="0"/>
              <a:t> про </a:t>
            </a:r>
            <a:r>
              <a:rPr lang="ru-RU" sz="2000" dirty="0" err="1"/>
              <a:t>значне</a:t>
            </a:r>
            <a:r>
              <a:rPr lang="ru-RU" sz="2000" dirty="0"/>
              <a:t> </a:t>
            </a:r>
            <a:r>
              <a:rPr lang="ru-RU" sz="2000" dirty="0" err="1"/>
              <a:t>прогресування</a:t>
            </a:r>
            <a:r>
              <a:rPr lang="ru-RU" sz="2000" dirty="0"/>
              <a:t> </a:t>
            </a:r>
            <a:r>
              <a:rPr lang="ru-RU" sz="2000" dirty="0" err="1"/>
              <a:t>симптомів</a:t>
            </a:r>
            <a:r>
              <a:rPr lang="ru-RU" sz="2000" dirty="0"/>
              <a:t>), </a:t>
            </a:r>
            <a:r>
              <a:rPr lang="ru-RU" sz="2000" dirty="0" err="1"/>
              <a:t>або</a:t>
            </a:r>
            <a:r>
              <a:rPr lang="ru-RU" sz="2000" dirty="0"/>
              <a:t> тесту СС</a:t>
            </a:r>
            <a:r>
              <a:rPr lang="en-US" sz="2000" dirty="0"/>
              <a:t>Q (</a:t>
            </a:r>
            <a:r>
              <a:rPr lang="ru-RU" sz="2000" dirty="0"/>
              <a:t>результат &gt;1–1,5 </a:t>
            </a:r>
            <a:r>
              <a:rPr lang="ru-RU" sz="2000" dirty="0" err="1"/>
              <a:t>свідчить</a:t>
            </a:r>
            <a:r>
              <a:rPr lang="ru-RU" sz="2000" dirty="0"/>
              <a:t> про </a:t>
            </a:r>
            <a:r>
              <a:rPr lang="ru-RU" sz="2000" dirty="0" err="1"/>
              <a:t>значне</a:t>
            </a:r>
            <a:r>
              <a:rPr lang="ru-RU" sz="2000" dirty="0"/>
              <a:t> </a:t>
            </a:r>
            <a:r>
              <a:rPr lang="ru-RU" sz="2000" dirty="0" err="1"/>
              <a:t>прогресування</a:t>
            </a:r>
            <a:r>
              <a:rPr lang="ru-RU" sz="2000" dirty="0"/>
              <a:t> </a:t>
            </a:r>
            <a:r>
              <a:rPr lang="ru-RU" sz="2000" dirty="0" err="1"/>
              <a:t>симптомів</a:t>
            </a:r>
            <a:r>
              <a:rPr lang="ru-RU" sz="2000" dirty="0"/>
              <a:t>).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можна</a:t>
            </a:r>
            <a:r>
              <a:rPr lang="ru-RU" sz="2000" dirty="0"/>
              <a:t> </a:t>
            </a:r>
            <a:r>
              <a:rPr lang="ru-RU" sz="2000" dirty="0" err="1"/>
              <a:t>застосувати</a:t>
            </a:r>
            <a:r>
              <a:rPr lang="ru-RU" sz="2000" dirty="0"/>
              <a:t> шкалу </a:t>
            </a:r>
            <a:r>
              <a:rPr lang="en-US" sz="2000" dirty="0" err="1"/>
              <a:t>mMRC</a:t>
            </a:r>
            <a:r>
              <a:rPr lang="en-US" sz="2000" dirty="0"/>
              <a:t> (→</a:t>
            </a:r>
            <a:r>
              <a:rPr lang="ru-RU" sz="2000" dirty="0"/>
              <a:t>табл. 1.17-1), але вона створена </a:t>
            </a:r>
            <a:r>
              <a:rPr lang="ru-RU" sz="2000" dirty="0" err="1"/>
              <a:t>лише</a:t>
            </a:r>
            <a:r>
              <a:rPr lang="ru-RU" sz="2000" dirty="0"/>
              <a:t> для </a:t>
            </a:r>
            <a:r>
              <a:rPr lang="ru-RU" sz="2000" dirty="0" err="1"/>
              <a:t>оцінки</a:t>
            </a:r>
            <a:r>
              <a:rPr lang="ru-RU" sz="2000" dirty="0"/>
              <a:t> </a:t>
            </a:r>
            <a:r>
              <a:rPr lang="ru-RU" sz="2000" dirty="0" err="1"/>
              <a:t>задишки</a:t>
            </a:r>
            <a:r>
              <a:rPr lang="ru-RU" sz="2000" dirty="0"/>
              <a:t> (результат ≥2 </a:t>
            </a:r>
            <a:r>
              <a:rPr lang="ru-RU" sz="2000" dirty="0" err="1"/>
              <a:t>свідчить</a:t>
            </a:r>
            <a:r>
              <a:rPr lang="ru-RU" sz="2000" dirty="0"/>
              <a:t> про </a:t>
            </a:r>
            <a:r>
              <a:rPr lang="ru-RU" sz="2000" dirty="0" err="1"/>
              <a:t>значне</a:t>
            </a:r>
            <a:r>
              <a:rPr lang="ru-RU" sz="2000" dirty="0"/>
              <a:t> </a:t>
            </a:r>
            <a:r>
              <a:rPr lang="ru-RU" sz="2000" dirty="0" err="1"/>
              <a:t>погіршення</a:t>
            </a:r>
            <a:r>
              <a:rPr lang="ru-RU" sz="2000" dirty="0"/>
              <a:t>);</a:t>
            </a:r>
          </a:p>
          <a:p>
            <a:endParaRPr lang="ru-RU" sz="2000" dirty="0"/>
          </a:p>
          <a:p>
            <a:r>
              <a:rPr lang="ru-RU" sz="2000" dirty="0"/>
              <a:t>б) </a:t>
            </a:r>
            <a:r>
              <a:rPr lang="ru-RU" sz="2000" dirty="0" err="1"/>
              <a:t>ризик</a:t>
            </a:r>
            <a:r>
              <a:rPr lang="ru-RU" sz="2000" dirty="0"/>
              <a:t> </a:t>
            </a:r>
            <a:r>
              <a:rPr lang="ru-RU" sz="2000" dirty="0" err="1"/>
              <a:t>загострень</a:t>
            </a:r>
            <a:r>
              <a:rPr lang="ru-RU" sz="2000" dirty="0"/>
              <a:t> </a:t>
            </a:r>
            <a:r>
              <a:rPr lang="ru-RU" sz="2000" dirty="0" err="1"/>
              <a:t>оцінюється</a:t>
            </a:r>
            <a:r>
              <a:rPr lang="ru-RU" sz="2000" dirty="0"/>
              <a:t> на </a:t>
            </a:r>
            <a:r>
              <a:rPr lang="ru-RU" sz="2000" dirty="0" err="1"/>
              <a:t>підставі</a:t>
            </a:r>
            <a:r>
              <a:rPr lang="ru-RU" sz="2000" dirty="0"/>
              <a:t>: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85504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5941" y="317634"/>
            <a:ext cx="9088671" cy="5593588"/>
          </a:xfrm>
        </p:spPr>
        <p:txBody>
          <a:bodyPr>
            <a:noAutofit/>
          </a:bodyPr>
          <a:lstStyle/>
          <a:p>
            <a:r>
              <a:rPr lang="ru-RU" sz="2000" smtClean="0"/>
              <a:t>–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загострень</a:t>
            </a:r>
            <a:r>
              <a:rPr lang="ru-RU" sz="2000" dirty="0"/>
              <a:t> </a:t>
            </a:r>
            <a:r>
              <a:rPr lang="ru-RU" sz="2000" dirty="0" err="1"/>
              <a:t>впродовж</a:t>
            </a:r>
            <a:r>
              <a:rPr lang="ru-RU" sz="2000" dirty="0"/>
              <a:t> </a:t>
            </a:r>
            <a:r>
              <a:rPr lang="ru-RU" sz="2000" dirty="0" err="1"/>
              <a:t>останніх</a:t>
            </a:r>
            <a:r>
              <a:rPr lang="ru-RU" sz="2000" dirty="0"/>
              <a:t> 12 </a:t>
            </a:r>
            <a:r>
              <a:rPr lang="ru-RU" sz="2000" dirty="0" err="1"/>
              <a:t>міс</a:t>
            </a:r>
            <a:r>
              <a:rPr lang="ru-RU" sz="2000" dirty="0"/>
              <a:t>. (&lt;2 — </a:t>
            </a:r>
            <a:r>
              <a:rPr lang="ru-RU" sz="2000" dirty="0" err="1"/>
              <a:t>низький</a:t>
            </a:r>
            <a:r>
              <a:rPr lang="ru-RU" sz="2000" dirty="0"/>
              <a:t> </a:t>
            </a:r>
            <a:r>
              <a:rPr lang="ru-RU" sz="2000" dirty="0" err="1"/>
              <a:t>ризик</a:t>
            </a:r>
            <a:r>
              <a:rPr lang="ru-RU" sz="2000" dirty="0"/>
              <a:t>, ≥2 — </a:t>
            </a:r>
            <a:r>
              <a:rPr lang="ru-RU" sz="2000" dirty="0" err="1"/>
              <a:t>високий</a:t>
            </a:r>
            <a:r>
              <a:rPr lang="ru-RU" sz="2000" dirty="0"/>
              <a:t> </a:t>
            </a:r>
            <a:r>
              <a:rPr lang="ru-RU" sz="2000" dirty="0" err="1"/>
              <a:t>ризик</a:t>
            </a:r>
            <a:r>
              <a:rPr lang="ru-RU" sz="2000" dirty="0"/>
              <a:t>);</a:t>
            </a:r>
          </a:p>
          <a:p>
            <a:endParaRPr lang="ru-RU" sz="2000" dirty="0"/>
          </a:p>
          <a:p>
            <a:r>
              <a:rPr lang="ru-RU" sz="2000" dirty="0"/>
              <a:t>– </a:t>
            </a:r>
            <a:r>
              <a:rPr lang="ru-RU" sz="2000" dirty="0" err="1"/>
              <a:t>госпіталізацій</a:t>
            </a:r>
            <a:r>
              <a:rPr lang="ru-RU" sz="2000" dirty="0"/>
              <a:t> з приводу </a:t>
            </a:r>
            <a:r>
              <a:rPr lang="ru-RU" sz="2000" dirty="0" err="1"/>
              <a:t>загострення</a:t>
            </a:r>
            <a:r>
              <a:rPr lang="ru-RU" sz="2000" dirty="0"/>
              <a:t> ХОЗЛ </a:t>
            </a:r>
            <a:r>
              <a:rPr lang="ru-RU" sz="2000" dirty="0" err="1"/>
              <a:t>впродовж</a:t>
            </a:r>
            <a:r>
              <a:rPr lang="ru-RU" sz="2000" dirty="0"/>
              <a:t> </a:t>
            </a:r>
            <a:r>
              <a:rPr lang="ru-RU" sz="2000" dirty="0" err="1"/>
              <a:t>останніх</a:t>
            </a:r>
            <a:r>
              <a:rPr lang="ru-RU" sz="2000" dirty="0"/>
              <a:t> 12 </a:t>
            </a:r>
            <a:r>
              <a:rPr lang="ru-RU" sz="2000" dirty="0" err="1"/>
              <a:t>міс</a:t>
            </a:r>
            <a:r>
              <a:rPr lang="ru-RU" sz="2000" dirty="0"/>
              <a:t>. (перенесена </a:t>
            </a:r>
            <a:r>
              <a:rPr lang="ru-RU" sz="2000" dirty="0" err="1"/>
              <a:t>госпіталізація</a:t>
            </a:r>
            <a:r>
              <a:rPr lang="ru-RU" sz="2000" dirty="0"/>
              <a:t> </a:t>
            </a:r>
            <a:r>
              <a:rPr lang="ru-RU" sz="2000" dirty="0" err="1"/>
              <a:t>свідчить</a:t>
            </a:r>
            <a:r>
              <a:rPr lang="ru-RU" sz="2000" dirty="0"/>
              <a:t> про </a:t>
            </a:r>
            <a:r>
              <a:rPr lang="ru-RU" sz="2000" dirty="0" err="1"/>
              <a:t>високий</a:t>
            </a:r>
            <a:r>
              <a:rPr lang="ru-RU" sz="2000" dirty="0"/>
              <a:t> </a:t>
            </a:r>
            <a:r>
              <a:rPr lang="ru-RU" sz="2000" dirty="0" err="1"/>
              <a:t>ризик</a:t>
            </a:r>
            <a:r>
              <a:rPr lang="ru-RU" sz="2000" dirty="0"/>
              <a:t>).</a:t>
            </a:r>
          </a:p>
          <a:p>
            <a:endParaRPr lang="ru-RU" sz="2000" dirty="0"/>
          </a:p>
          <a:p>
            <a:r>
              <a:rPr lang="ru-RU" sz="2000" dirty="0"/>
              <a:t>3) </a:t>
            </a:r>
            <a:r>
              <a:rPr lang="ru-RU" sz="2000" dirty="0" err="1"/>
              <a:t>наявність</a:t>
            </a:r>
            <a:r>
              <a:rPr lang="ru-RU" sz="2000" dirty="0"/>
              <a:t> </a:t>
            </a:r>
            <a:r>
              <a:rPr lang="ru-RU" sz="2000" dirty="0" err="1"/>
              <a:t>супутньої</a:t>
            </a:r>
            <a:r>
              <a:rPr lang="ru-RU" sz="2000" dirty="0"/>
              <a:t> </a:t>
            </a:r>
            <a:r>
              <a:rPr lang="ru-RU" sz="2000" dirty="0" err="1"/>
              <a:t>патології</a:t>
            </a:r>
            <a:r>
              <a:rPr lang="ru-RU" sz="2000" dirty="0"/>
              <a:t>.</a:t>
            </a:r>
          </a:p>
          <a:p>
            <a:endParaRPr lang="ru-RU" sz="2000" dirty="0"/>
          </a:p>
          <a:p>
            <a:r>
              <a:rPr lang="ru-RU" sz="2000" dirty="0"/>
              <a:t>На </a:t>
            </a:r>
            <a:r>
              <a:rPr lang="ru-RU" sz="2000" dirty="0" err="1"/>
              <a:t>підставі</a:t>
            </a:r>
            <a:r>
              <a:rPr lang="ru-RU" sz="2000" dirty="0"/>
              <a:t> </a:t>
            </a:r>
            <a:r>
              <a:rPr lang="ru-RU" sz="2000" dirty="0" err="1"/>
              <a:t>оцінки</a:t>
            </a:r>
            <a:r>
              <a:rPr lang="ru-RU" sz="2000" dirty="0"/>
              <a:t> </a:t>
            </a:r>
            <a:r>
              <a:rPr lang="ru-RU" sz="2000" dirty="0" err="1"/>
              <a:t>вираженості</a:t>
            </a:r>
            <a:r>
              <a:rPr lang="ru-RU" sz="2000" dirty="0"/>
              <a:t> </a:t>
            </a:r>
            <a:r>
              <a:rPr lang="ru-RU" sz="2000" dirty="0" err="1"/>
              <a:t>симптомів</a:t>
            </a:r>
            <a:r>
              <a:rPr lang="ru-RU" sz="2000" dirty="0"/>
              <a:t> і </a:t>
            </a:r>
            <a:r>
              <a:rPr lang="ru-RU" sz="2000" dirty="0" err="1"/>
              <a:t>ризику</a:t>
            </a:r>
            <a:r>
              <a:rPr lang="ru-RU" sz="2000" dirty="0"/>
              <a:t> </a:t>
            </a:r>
            <a:r>
              <a:rPr lang="ru-RU" sz="2000" dirty="0" err="1"/>
              <a:t>загострень</a:t>
            </a:r>
            <a:r>
              <a:rPr lang="ru-RU" sz="2000" dirty="0"/>
              <a:t>, </a:t>
            </a:r>
            <a:r>
              <a:rPr lang="ru-RU" sz="2000" dirty="0" err="1"/>
              <a:t>виділяють</a:t>
            </a:r>
            <a:r>
              <a:rPr lang="ru-RU" sz="2000" dirty="0"/>
              <a:t> 4 </a:t>
            </a:r>
            <a:r>
              <a:rPr lang="ru-RU" sz="2000" dirty="0" err="1"/>
              <a:t>групи</a:t>
            </a:r>
            <a:r>
              <a:rPr lang="ru-RU" sz="2000" dirty="0"/>
              <a:t> </a:t>
            </a:r>
            <a:r>
              <a:rPr lang="ru-RU" sz="2000" dirty="0" err="1"/>
              <a:t>хворих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85504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Рекомендовано </a:t>
            </a:r>
            <a:r>
              <a:rPr lang="ru-RU" dirty="0"/>
              <a:t>людям з ХОЗЛ </a:t>
            </a:r>
            <a:r>
              <a:rPr lang="ru-RU" dirty="0" err="1"/>
              <a:t>здорову</a:t>
            </a:r>
            <a:r>
              <a:rPr lang="ru-RU" dirty="0"/>
              <a:t> </a:t>
            </a:r>
            <a:r>
              <a:rPr lang="ru-RU" dirty="0" err="1"/>
              <a:t>дієту</a:t>
            </a:r>
            <a:r>
              <a:rPr lang="ru-RU" dirty="0"/>
              <a:t>, в </a:t>
            </a:r>
            <a:r>
              <a:rPr lang="ru-RU" dirty="0" err="1"/>
              <a:t>якій</a:t>
            </a:r>
            <a:r>
              <a:rPr lang="ru-RU" dirty="0"/>
              <a:t> в </a:t>
            </a:r>
            <a:r>
              <a:rPr lang="ru-RU" dirty="0" err="1"/>
              <a:t>обов'язковому</a:t>
            </a:r>
            <a:r>
              <a:rPr lang="ru-RU" dirty="0"/>
              <a:t> порядку </a:t>
            </a:r>
            <a:r>
              <a:rPr lang="ru-RU" dirty="0" err="1"/>
              <a:t>повинні</a:t>
            </a:r>
            <a:r>
              <a:rPr lang="ru-RU" dirty="0"/>
              <a:t> бути </a:t>
            </a:r>
            <a:r>
              <a:rPr lang="ru-RU" dirty="0" err="1"/>
              <a:t>овочі</a:t>
            </a:r>
            <a:r>
              <a:rPr lang="ru-RU" dirty="0"/>
              <a:t>, </a:t>
            </a:r>
            <a:r>
              <a:rPr lang="ru-RU" dirty="0" err="1"/>
              <a:t>фрукти</a:t>
            </a:r>
            <a:r>
              <a:rPr lang="ru-RU" dirty="0"/>
              <a:t> і </a:t>
            </a:r>
            <a:r>
              <a:rPr lang="ru-RU" dirty="0" err="1"/>
              <a:t>риба</a:t>
            </a:r>
            <a:r>
              <a:rPr lang="ru-RU" dirty="0"/>
              <a:t>, </a:t>
            </a:r>
            <a:r>
              <a:rPr lang="ru-RU" dirty="0" err="1"/>
              <a:t>адже</a:t>
            </a:r>
            <a:r>
              <a:rPr lang="ru-RU" dirty="0"/>
              <a:t> вони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всіма</a:t>
            </a:r>
            <a:r>
              <a:rPr lang="ru-RU" dirty="0"/>
              <a:t> </a:t>
            </a:r>
            <a:r>
              <a:rPr lang="ru-RU" dirty="0" err="1"/>
              <a:t>необхідними</a:t>
            </a:r>
            <a:r>
              <a:rPr lang="ru-RU" dirty="0"/>
              <a:t> </a:t>
            </a:r>
            <a:r>
              <a:rPr lang="ru-RU" dirty="0" err="1"/>
              <a:t>поживними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.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віддавати</a:t>
            </a:r>
            <a:r>
              <a:rPr lang="ru-RU" dirty="0"/>
              <a:t> </a:t>
            </a:r>
            <a:r>
              <a:rPr lang="ru-RU" dirty="0" err="1"/>
              <a:t>перевагу</a:t>
            </a:r>
            <a:r>
              <a:rPr lang="ru-RU" dirty="0"/>
              <a:t> </a:t>
            </a:r>
            <a:r>
              <a:rPr lang="ru-RU" dirty="0" err="1"/>
              <a:t>овочам</a:t>
            </a:r>
            <a:r>
              <a:rPr lang="ru-RU" dirty="0"/>
              <a:t>, фруктам, продуктам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цільного</a:t>
            </a:r>
            <a:r>
              <a:rPr lang="ru-RU" dirty="0"/>
              <a:t> зерна, </a:t>
            </a:r>
            <a:r>
              <a:rPr lang="ru-RU" dirty="0" err="1"/>
              <a:t>бобових</a:t>
            </a:r>
            <a:r>
              <a:rPr lang="ru-RU" dirty="0"/>
              <a:t>, </a:t>
            </a:r>
            <a:r>
              <a:rPr lang="ru-RU" dirty="0" err="1"/>
              <a:t>рибі</a:t>
            </a:r>
            <a:r>
              <a:rPr lang="ru-RU" dirty="0"/>
              <a:t>, </a:t>
            </a:r>
            <a:r>
              <a:rPr lang="ru-RU" dirty="0" err="1"/>
              <a:t>домашній</a:t>
            </a:r>
            <a:r>
              <a:rPr lang="ru-RU" dirty="0"/>
              <a:t> </a:t>
            </a:r>
            <a:r>
              <a:rPr lang="ru-RU" dirty="0" err="1"/>
              <a:t>птиці</a:t>
            </a:r>
            <a:r>
              <a:rPr lang="ru-RU" dirty="0"/>
              <a:t>. А ось </a:t>
            </a:r>
            <a:r>
              <a:rPr lang="ru-RU" dirty="0" err="1"/>
              <a:t>переробленої</a:t>
            </a:r>
            <a:r>
              <a:rPr lang="ru-RU" dirty="0"/>
              <a:t> і </a:t>
            </a:r>
            <a:r>
              <a:rPr lang="ru-RU" dirty="0" err="1"/>
              <a:t>смаженої</a:t>
            </a:r>
            <a:r>
              <a:rPr lang="ru-RU" dirty="0"/>
              <a:t> </a:t>
            </a:r>
            <a:r>
              <a:rPr lang="ru-RU" dirty="0" err="1"/>
              <a:t>їжею</a:t>
            </a:r>
            <a:r>
              <a:rPr lang="ru-RU" dirty="0"/>
              <a:t> </a:t>
            </a:r>
            <a:r>
              <a:rPr lang="ru-RU" dirty="0" err="1"/>
              <a:t>краще</a:t>
            </a:r>
            <a:r>
              <a:rPr lang="ru-RU" dirty="0"/>
              <a:t> не </a:t>
            </a:r>
            <a:r>
              <a:rPr lang="ru-RU" dirty="0" err="1"/>
              <a:t>захоплюватися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1631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0042" y="134754"/>
            <a:ext cx="9964571" cy="6723246"/>
          </a:xfrm>
        </p:spPr>
        <p:txBody>
          <a:bodyPr>
            <a:normAutofit/>
          </a:bodyPr>
          <a:lstStyle/>
          <a:p>
            <a:r>
              <a:rPr lang="ru-RU" dirty="0" smtClean="0"/>
              <a:t>Акцент на </a:t>
            </a:r>
            <a:r>
              <a:rPr lang="ru-RU" dirty="0" err="1" smtClean="0"/>
              <a:t>фрукти</a:t>
            </a:r>
            <a:r>
              <a:rPr lang="ru-RU" dirty="0" smtClean="0"/>
              <a:t> та </a:t>
            </a:r>
            <a:r>
              <a:rPr lang="ru-RU" dirty="0" err="1" smtClean="0"/>
              <a:t>овочі</a:t>
            </a:r>
            <a:r>
              <a:rPr lang="ru-RU" dirty="0" smtClean="0"/>
              <a:t>. </a:t>
            </a:r>
            <a:r>
              <a:rPr lang="ru-RU" dirty="0" err="1" smtClean="0"/>
              <a:t>Американська</a:t>
            </a:r>
            <a:r>
              <a:rPr lang="ru-RU" dirty="0" smtClean="0"/>
              <a:t> </a:t>
            </a:r>
            <a:r>
              <a:rPr lang="ru-RU" dirty="0" err="1" smtClean="0"/>
              <a:t>некомерційна</a:t>
            </a:r>
            <a:r>
              <a:rPr lang="ru-RU" dirty="0" smtClean="0"/>
              <a:t> </a:t>
            </a:r>
            <a:r>
              <a:rPr lang="ru-RU" dirty="0" err="1" smtClean="0"/>
              <a:t>організація</a:t>
            </a:r>
            <a:r>
              <a:rPr lang="ru-RU" dirty="0" smtClean="0"/>
              <a:t> </a:t>
            </a:r>
            <a:r>
              <a:rPr lang="en-US" dirty="0" smtClean="0"/>
              <a:t>National Emphysema Foundation </a:t>
            </a:r>
            <a:r>
              <a:rPr lang="ru-RU" dirty="0" err="1" smtClean="0"/>
              <a:t>стверджує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рослинні</a:t>
            </a:r>
            <a:r>
              <a:rPr lang="ru-RU" dirty="0" smtClean="0"/>
              <a:t> </a:t>
            </a:r>
            <a:r>
              <a:rPr lang="ru-RU" dirty="0" err="1" smtClean="0"/>
              <a:t>продукти</a:t>
            </a:r>
            <a:r>
              <a:rPr lang="ru-RU" dirty="0" smtClean="0"/>
              <a:t> </a:t>
            </a:r>
            <a:r>
              <a:rPr lang="ru-RU" dirty="0" err="1" smtClean="0"/>
              <a:t>допомагають</a:t>
            </a:r>
            <a:r>
              <a:rPr lang="ru-RU" dirty="0" smtClean="0"/>
              <a:t> </a:t>
            </a:r>
            <a:r>
              <a:rPr lang="ru-RU" dirty="0" err="1" smtClean="0"/>
              <a:t>боротися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запаленнями</a:t>
            </a:r>
            <a:r>
              <a:rPr lang="ru-RU" dirty="0" smtClean="0"/>
              <a:t> та </a:t>
            </a:r>
            <a:r>
              <a:rPr lang="ru-RU" dirty="0" err="1" smtClean="0"/>
              <a:t>інфекціями</a:t>
            </a:r>
            <a:r>
              <a:rPr lang="ru-RU" dirty="0" smtClean="0"/>
              <a:t>. </a:t>
            </a:r>
            <a:r>
              <a:rPr lang="ru-RU" dirty="0" err="1" smtClean="0"/>
              <a:t>Крім</a:t>
            </a:r>
            <a:r>
              <a:rPr lang="ru-RU" dirty="0" smtClean="0"/>
              <a:t> того, вони легко </a:t>
            </a:r>
            <a:r>
              <a:rPr lang="ru-RU" dirty="0" err="1" smtClean="0"/>
              <a:t>засвоюються</a:t>
            </a:r>
            <a:r>
              <a:rPr lang="ru-RU" dirty="0" smtClean="0"/>
              <a:t> </a:t>
            </a:r>
            <a:r>
              <a:rPr lang="ru-RU" dirty="0" err="1" smtClean="0"/>
              <a:t>організмом</a:t>
            </a:r>
            <a:r>
              <a:rPr lang="ru-RU" dirty="0" smtClean="0"/>
              <a:t>, </a:t>
            </a:r>
            <a:r>
              <a:rPr lang="ru-RU" dirty="0" err="1" smtClean="0"/>
              <a:t>забезпечуючи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енергією</a:t>
            </a:r>
            <a:r>
              <a:rPr lang="ru-RU" dirty="0" smtClean="0"/>
              <a:t>. </a:t>
            </a:r>
          </a:p>
          <a:p>
            <a:endParaRPr lang="uk-UA" dirty="0" smtClean="0"/>
          </a:p>
          <a:p>
            <a:r>
              <a:rPr lang="ru-RU" dirty="0" err="1" smtClean="0"/>
              <a:t>Їсти</a:t>
            </a:r>
            <a:r>
              <a:rPr lang="ru-RU" dirty="0" smtClean="0"/>
              <a:t> </a:t>
            </a:r>
            <a:r>
              <a:rPr lang="ru-RU" dirty="0" err="1" smtClean="0"/>
              <a:t>більше</a:t>
            </a:r>
            <a:r>
              <a:rPr lang="ru-RU" dirty="0" smtClean="0"/>
              <a:t> </a:t>
            </a:r>
            <a:r>
              <a:rPr lang="ru-RU" dirty="0" err="1" smtClean="0"/>
              <a:t>білку</a:t>
            </a:r>
            <a:r>
              <a:rPr lang="ru-RU" dirty="0" smtClean="0"/>
              <a:t>. </a:t>
            </a:r>
            <a:r>
              <a:rPr lang="ru-RU" dirty="0" err="1" smtClean="0"/>
              <a:t>Білок</a:t>
            </a:r>
            <a:r>
              <a:rPr lang="ru-RU" dirty="0" smtClean="0"/>
              <a:t> </a:t>
            </a:r>
            <a:r>
              <a:rPr lang="ru-RU" dirty="0" err="1" smtClean="0"/>
              <a:t>підтримує</a:t>
            </a:r>
            <a:r>
              <a:rPr lang="ru-RU" dirty="0" smtClean="0"/>
              <a:t> в здоровому </a:t>
            </a:r>
            <a:r>
              <a:rPr lang="ru-RU" dirty="0" err="1" smtClean="0"/>
              <a:t>стані</a:t>
            </a:r>
            <a:r>
              <a:rPr lang="ru-RU" dirty="0" smtClean="0"/>
              <a:t> </a:t>
            </a:r>
            <a:r>
              <a:rPr lang="ru-RU" dirty="0" err="1" smtClean="0"/>
              <a:t>кістки</a:t>
            </a:r>
            <a:r>
              <a:rPr lang="ru-RU" dirty="0" smtClean="0"/>
              <a:t>, </a:t>
            </a:r>
            <a:r>
              <a:rPr lang="ru-RU" dirty="0" err="1" smtClean="0"/>
              <a:t>м'язи</a:t>
            </a:r>
            <a:r>
              <a:rPr lang="ru-RU" dirty="0" smtClean="0"/>
              <a:t>, кров, </a:t>
            </a:r>
            <a:r>
              <a:rPr lang="ru-RU" dirty="0" err="1" smtClean="0"/>
              <a:t>імунітет</a:t>
            </a:r>
            <a:r>
              <a:rPr lang="ru-RU" dirty="0" smtClean="0"/>
              <a:t>. </a:t>
            </a:r>
            <a:r>
              <a:rPr lang="ru-RU" dirty="0" err="1" smtClean="0"/>
              <a:t>Він</a:t>
            </a:r>
            <a:r>
              <a:rPr lang="ru-RU" dirty="0" smtClean="0"/>
              <a:t> є </a:t>
            </a:r>
            <a:r>
              <a:rPr lang="ru-RU" dirty="0" err="1" smtClean="0"/>
              <a:t>важливою</a:t>
            </a:r>
            <a:r>
              <a:rPr lang="ru-RU" dirty="0" smtClean="0"/>
              <a:t> </a:t>
            </a:r>
            <a:r>
              <a:rPr lang="ru-RU" dirty="0" err="1" smtClean="0"/>
              <a:t>частиною</a:t>
            </a:r>
            <a:r>
              <a:rPr lang="ru-RU" dirty="0" smtClean="0"/>
              <a:t> </a:t>
            </a:r>
            <a:r>
              <a:rPr lang="ru-RU" dirty="0" err="1" smtClean="0"/>
              <a:t>дієти</a:t>
            </a:r>
            <a:r>
              <a:rPr lang="ru-RU" dirty="0" smtClean="0"/>
              <a:t> людей з ХОЗЛ, так як у них </a:t>
            </a:r>
            <a:r>
              <a:rPr lang="ru-RU" dirty="0" err="1" smtClean="0"/>
              <a:t>високий</a:t>
            </a:r>
            <a:r>
              <a:rPr lang="ru-RU" dirty="0" smtClean="0"/>
              <a:t> </a:t>
            </a:r>
            <a:r>
              <a:rPr lang="ru-RU" dirty="0" err="1" smtClean="0"/>
              <a:t>ризик</a:t>
            </a:r>
            <a:r>
              <a:rPr lang="ru-RU" dirty="0" smtClean="0"/>
              <a:t> </a:t>
            </a:r>
            <a:r>
              <a:rPr lang="ru-RU" dirty="0" err="1" smtClean="0"/>
              <a:t>інфекцій</a:t>
            </a:r>
            <a:r>
              <a:rPr lang="ru-RU" dirty="0" smtClean="0"/>
              <a:t> </a:t>
            </a:r>
            <a:r>
              <a:rPr lang="ru-RU" dirty="0" err="1" smtClean="0"/>
              <a:t>легенів</a:t>
            </a:r>
            <a:r>
              <a:rPr lang="ru-RU" dirty="0" smtClean="0"/>
              <a:t>. </a:t>
            </a:r>
            <a:r>
              <a:rPr lang="ru-RU" dirty="0" err="1" smtClean="0"/>
              <a:t>Хороші</a:t>
            </a:r>
            <a:r>
              <a:rPr lang="ru-RU" dirty="0" smtClean="0"/>
              <a:t> </a:t>
            </a:r>
            <a:r>
              <a:rPr lang="ru-RU" dirty="0" err="1" smtClean="0"/>
              <a:t>джерела</a:t>
            </a:r>
            <a:r>
              <a:rPr lang="ru-RU" dirty="0" smtClean="0"/>
              <a:t> </a:t>
            </a:r>
            <a:r>
              <a:rPr lang="ru-RU" dirty="0" err="1" smtClean="0"/>
              <a:t>білка</a:t>
            </a:r>
            <a:r>
              <a:rPr lang="ru-RU" dirty="0" smtClean="0"/>
              <a:t> - </a:t>
            </a:r>
            <a:r>
              <a:rPr lang="ru-RU" dirty="0" err="1" smtClean="0"/>
              <a:t>риба</a:t>
            </a:r>
            <a:r>
              <a:rPr lang="ru-RU" dirty="0" smtClean="0"/>
              <a:t>, </a:t>
            </a:r>
            <a:r>
              <a:rPr lang="ru-RU" dirty="0" err="1" smtClean="0"/>
              <a:t>яйця</a:t>
            </a:r>
            <a:r>
              <a:rPr lang="ru-RU" dirty="0" smtClean="0"/>
              <a:t>, </a:t>
            </a:r>
            <a:r>
              <a:rPr lang="ru-RU" dirty="0" err="1" smtClean="0"/>
              <a:t>домашня</a:t>
            </a:r>
            <a:r>
              <a:rPr lang="ru-RU" dirty="0" smtClean="0"/>
              <a:t> </a:t>
            </a:r>
            <a:r>
              <a:rPr lang="ru-RU" dirty="0" err="1" smtClean="0"/>
              <a:t>птиця</a:t>
            </a:r>
            <a:r>
              <a:rPr lang="ru-RU" dirty="0" smtClean="0"/>
              <a:t>, </a:t>
            </a:r>
            <a:r>
              <a:rPr lang="ru-RU" dirty="0" err="1" smtClean="0"/>
              <a:t>молочні</a:t>
            </a:r>
            <a:r>
              <a:rPr lang="ru-RU" dirty="0" smtClean="0"/>
              <a:t> </a:t>
            </a:r>
            <a:r>
              <a:rPr lang="ru-RU" dirty="0" err="1" smtClean="0"/>
              <a:t>продукти</a:t>
            </a:r>
            <a:r>
              <a:rPr lang="ru-RU" dirty="0" smtClean="0"/>
              <a:t>, </a:t>
            </a:r>
            <a:r>
              <a:rPr lang="ru-RU" dirty="0" err="1" smtClean="0"/>
              <a:t>горіхи</a:t>
            </a:r>
            <a:r>
              <a:rPr lang="ru-RU" dirty="0" smtClean="0"/>
              <a:t>, </a:t>
            </a:r>
            <a:r>
              <a:rPr lang="ru-RU" dirty="0" err="1" smtClean="0"/>
              <a:t>бобові</a:t>
            </a:r>
            <a:r>
              <a:rPr lang="ru-RU" dirty="0" smtClean="0"/>
              <a:t> та </a:t>
            </a:r>
            <a:r>
              <a:rPr lang="ru-RU" dirty="0" err="1" smtClean="0"/>
              <a:t>червоне</a:t>
            </a:r>
            <a:r>
              <a:rPr lang="ru-RU" dirty="0" smtClean="0"/>
              <a:t> </a:t>
            </a:r>
            <a:r>
              <a:rPr lang="ru-RU" dirty="0" err="1" smtClean="0"/>
              <a:t>м'ясо</a:t>
            </a:r>
            <a:r>
              <a:rPr lang="ru-RU" dirty="0" smtClean="0"/>
              <a:t> (в </a:t>
            </a:r>
            <a:r>
              <a:rPr lang="ru-RU" dirty="0" err="1" smtClean="0"/>
              <a:t>помірній</a:t>
            </a:r>
            <a:r>
              <a:rPr lang="ru-RU" dirty="0" smtClean="0"/>
              <a:t> </a:t>
            </a:r>
            <a:r>
              <a:rPr lang="ru-RU" dirty="0" err="1" smtClean="0"/>
              <a:t>кількості</a:t>
            </a:r>
            <a:r>
              <a:rPr lang="ru-RU" dirty="0" smtClean="0"/>
              <a:t>).</a:t>
            </a:r>
          </a:p>
          <a:p>
            <a:endParaRPr lang="ru-RU" dirty="0" smtClean="0"/>
          </a:p>
          <a:p>
            <a:r>
              <a:rPr lang="ru-RU" dirty="0" err="1" smtClean="0"/>
              <a:t>Менше</a:t>
            </a:r>
            <a:r>
              <a:rPr lang="ru-RU" dirty="0" smtClean="0"/>
              <a:t> </a:t>
            </a:r>
            <a:r>
              <a:rPr lang="ru-RU" dirty="0" err="1" smtClean="0"/>
              <a:t>натрію</a:t>
            </a:r>
            <a:r>
              <a:rPr lang="ru-RU" dirty="0" smtClean="0"/>
              <a:t>. </a:t>
            </a:r>
            <a:r>
              <a:rPr lang="ru-RU" dirty="0" err="1" smtClean="0"/>
              <a:t>Якщо</a:t>
            </a:r>
            <a:r>
              <a:rPr lang="ru-RU" dirty="0" smtClean="0"/>
              <a:t> у </a:t>
            </a:r>
            <a:r>
              <a:rPr lang="ru-RU" dirty="0" err="1" smtClean="0"/>
              <a:t>людини</a:t>
            </a:r>
            <a:r>
              <a:rPr lang="ru-RU" dirty="0" smtClean="0"/>
              <a:t> з ХОЗЛ в </a:t>
            </a:r>
            <a:r>
              <a:rPr lang="ru-RU" dirty="0" err="1" smtClean="0"/>
              <a:t>організмі</a:t>
            </a:r>
            <a:r>
              <a:rPr lang="ru-RU" dirty="0" smtClean="0"/>
              <a:t> </a:t>
            </a:r>
            <a:r>
              <a:rPr lang="ru-RU" dirty="0" err="1" smtClean="0"/>
              <a:t>занадто</a:t>
            </a:r>
            <a:r>
              <a:rPr lang="ru-RU" dirty="0" smtClean="0"/>
              <a:t> </a:t>
            </a:r>
            <a:r>
              <a:rPr lang="ru-RU" dirty="0" err="1" smtClean="0"/>
              <a:t>багато</a:t>
            </a:r>
            <a:r>
              <a:rPr lang="ru-RU" dirty="0" smtClean="0"/>
              <a:t> </a:t>
            </a:r>
            <a:r>
              <a:rPr lang="ru-RU" dirty="0" err="1" smtClean="0"/>
              <a:t>натрію</a:t>
            </a:r>
            <a:r>
              <a:rPr lang="ru-RU" dirty="0" smtClean="0"/>
              <a:t>, то </a:t>
            </a:r>
            <a:r>
              <a:rPr lang="ru-RU" dirty="0" err="1" smtClean="0"/>
              <a:t>підвищується</a:t>
            </a:r>
            <a:r>
              <a:rPr lang="ru-RU" dirty="0" smtClean="0"/>
              <a:t> </a:t>
            </a:r>
            <a:r>
              <a:rPr lang="ru-RU" dirty="0" err="1" smtClean="0"/>
              <a:t>кров'яний</a:t>
            </a:r>
            <a:r>
              <a:rPr lang="ru-RU" dirty="0" smtClean="0"/>
              <a:t> </a:t>
            </a:r>
            <a:r>
              <a:rPr lang="ru-RU" dirty="0" err="1" smtClean="0"/>
              <a:t>тиск</a:t>
            </a:r>
            <a:r>
              <a:rPr lang="ru-RU" dirty="0" smtClean="0"/>
              <a:t>, </a:t>
            </a:r>
            <a:r>
              <a:rPr lang="ru-RU" dirty="0" err="1" smtClean="0"/>
              <a:t>з'являється</a:t>
            </a:r>
            <a:r>
              <a:rPr lang="ru-RU" dirty="0" smtClean="0"/>
              <a:t> </a:t>
            </a:r>
            <a:r>
              <a:rPr lang="ru-RU" dirty="0" err="1" smtClean="0"/>
              <a:t>задишка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зменшується</a:t>
            </a:r>
            <a:r>
              <a:rPr lang="ru-RU" dirty="0" smtClean="0"/>
              <a:t> </a:t>
            </a:r>
            <a:r>
              <a:rPr lang="ru-RU" dirty="0" err="1" smtClean="0"/>
              <a:t>виведення</a:t>
            </a:r>
            <a:r>
              <a:rPr lang="ru-RU" dirty="0" smtClean="0"/>
              <a:t> </a:t>
            </a:r>
            <a:r>
              <a:rPr lang="ru-RU" dirty="0" err="1" smtClean="0"/>
              <a:t>вологи</a:t>
            </a:r>
            <a:r>
              <a:rPr lang="ru-RU" dirty="0" smtClean="0"/>
              <a:t>.</a:t>
            </a:r>
          </a:p>
          <a:p>
            <a:r>
              <a:rPr lang="ru-RU" dirty="0" err="1"/>
              <a:t>Найчастіша</a:t>
            </a:r>
            <a:r>
              <a:rPr lang="ru-RU" dirty="0"/>
              <a:t> причина </a:t>
            </a:r>
            <a:r>
              <a:rPr lang="ru-RU" dirty="0" err="1"/>
              <a:t>загострення</a:t>
            </a:r>
            <a:r>
              <a:rPr lang="ru-RU" dirty="0"/>
              <a:t> — </a:t>
            </a:r>
            <a:r>
              <a:rPr lang="ru-RU" dirty="0" err="1"/>
              <a:t>інфекція</a:t>
            </a:r>
            <a:r>
              <a:rPr lang="ru-RU" dirty="0"/>
              <a:t> </a:t>
            </a:r>
            <a:r>
              <a:rPr lang="ru-RU" dirty="0" err="1"/>
              <a:t>трахеобронхіального</a:t>
            </a:r>
            <a:r>
              <a:rPr lang="ru-RU" dirty="0"/>
              <a:t> дерева та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однак</a:t>
            </a:r>
            <a:r>
              <a:rPr lang="ru-RU" dirty="0"/>
              <a:t>, у 1/3 </a:t>
            </a:r>
            <a:r>
              <a:rPr lang="ru-RU" dirty="0" err="1" smtClean="0"/>
              <a:t>випадків</a:t>
            </a:r>
            <a:r>
              <a:rPr lang="ru-RU" dirty="0" smtClean="0"/>
              <a:t> причина </a:t>
            </a:r>
            <a:r>
              <a:rPr lang="ru-RU" dirty="0"/>
              <a:t>тяжких </a:t>
            </a:r>
            <a:r>
              <a:rPr lang="ru-RU" dirty="0" err="1"/>
              <a:t>загострень</a:t>
            </a:r>
            <a:r>
              <a:rPr lang="ru-RU" dirty="0"/>
              <a:t> не </a:t>
            </a:r>
            <a:r>
              <a:rPr lang="ru-RU" dirty="0" err="1"/>
              <a:t>ідентифікується</a:t>
            </a:r>
            <a:r>
              <a:rPr lang="ru-RU" dirty="0"/>
              <a:t>.</a:t>
            </a:r>
          </a:p>
          <a:p>
            <a:r>
              <a:rPr lang="ru-RU" dirty="0"/>
              <a:t>На </a:t>
            </a:r>
            <a:r>
              <a:rPr lang="ru-RU" dirty="0" err="1"/>
              <a:t>сьогодні</a:t>
            </a:r>
            <a:r>
              <a:rPr lang="ru-RU" dirty="0"/>
              <a:t> </a:t>
            </a:r>
            <a:r>
              <a:rPr lang="ru-RU" dirty="0" err="1"/>
              <a:t>діагноз</a:t>
            </a:r>
            <a:r>
              <a:rPr lang="ru-RU" dirty="0"/>
              <a:t> </a:t>
            </a:r>
            <a:r>
              <a:rPr lang="ru-RU" dirty="0" err="1"/>
              <a:t>загострення</a:t>
            </a:r>
            <a:r>
              <a:rPr lang="ru-RU" dirty="0"/>
              <a:t> </a:t>
            </a:r>
            <a:r>
              <a:rPr lang="ru-RU" dirty="0" err="1"/>
              <a:t>покладається</a:t>
            </a:r>
            <a:r>
              <a:rPr lang="ru-RU" dirty="0"/>
              <a:t> </a:t>
            </a:r>
            <a:r>
              <a:rPr lang="ru-RU" dirty="0" err="1" smtClean="0"/>
              <a:t>виключно</a:t>
            </a:r>
            <a:r>
              <a:rPr lang="ru-RU" dirty="0" smtClean="0"/>
              <a:t> на </a:t>
            </a:r>
            <a:r>
              <a:rPr lang="ru-RU" dirty="0" err="1"/>
              <a:t>клінічні</a:t>
            </a:r>
            <a:r>
              <a:rPr lang="ru-RU" dirty="0"/>
              <a:t> прояви.</a:t>
            </a:r>
          </a:p>
          <a:p>
            <a:r>
              <a:rPr lang="ru-RU" dirty="0" err="1"/>
              <a:t>Оцінка</a:t>
            </a:r>
            <a:r>
              <a:rPr lang="ru-RU" dirty="0"/>
              <a:t> </a:t>
            </a:r>
            <a:r>
              <a:rPr lang="ru-RU" dirty="0" err="1"/>
              <a:t>тяжкості</a:t>
            </a:r>
            <a:r>
              <a:rPr lang="ru-RU" dirty="0"/>
              <a:t> </a:t>
            </a:r>
            <a:r>
              <a:rPr lang="ru-RU" dirty="0" err="1"/>
              <a:t>загострень</a:t>
            </a:r>
            <a:r>
              <a:rPr lang="ru-RU" dirty="0"/>
              <a:t> ХОЗЛ </a:t>
            </a:r>
            <a:r>
              <a:rPr lang="ru-RU" dirty="0" err="1"/>
              <a:t>ґрунтується</a:t>
            </a:r>
            <a:r>
              <a:rPr lang="ru-RU" dirty="0"/>
              <a:t> на </a:t>
            </a:r>
            <a:r>
              <a:rPr lang="ru-RU" dirty="0" err="1"/>
              <a:t>медичному</a:t>
            </a:r>
            <a:r>
              <a:rPr lang="ru-RU" dirty="0"/>
              <a:t> </a:t>
            </a:r>
            <a:r>
              <a:rPr lang="ru-RU" dirty="0" err="1"/>
              <a:t>анамнезі</a:t>
            </a:r>
            <a:r>
              <a:rPr lang="ru-RU" dirty="0"/>
              <a:t>, </a:t>
            </a:r>
            <a:r>
              <a:rPr lang="ru-RU" dirty="0" err="1"/>
              <a:t>стані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до </a:t>
            </a:r>
            <a:r>
              <a:rPr lang="ru-RU" dirty="0" err="1"/>
              <a:t>загострення</a:t>
            </a:r>
            <a:r>
              <a:rPr lang="ru-RU" dirty="0"/>
              <a:t>, </a:t>
            </a:r>
            <a:r>
              <a:rPr lang="ru-RU" dirty="0" err="1"/>
              <a:t>існуючих</a:t>
            </a:r>
            <a:r>
              <a:rPr lang="ru-RU" dirty="0"/>
              <a:t> </a:t>
            </a:r>
            <a:r>
              <a:rPr lang="ru-RU" dirty="0" err="1" smtClean="0"/>
              <a:t>супутніх</a:t>
            </a:r>
            <a:r>
              <a:rPr lang="ru-RU" dirty="0" smtClean="0"/>
              <a:t> </a:t>
            </a:r>
            <a:r>
              <a:rPr lang="ru-RU" dirty="0" err="1" smtClean="0"/>
              <a:t>захворюваннях</a:t>
            </a:r>
            <a:r>
              <a:rPr lang="ru-RU" dirty="0"/>
              <a:t>, симптомах, </a:t>
            </a:r>
            <a:r>
              <a:rPr lang="ru-RU" dirty="0" err="1"/>
              <a:t>фізикальному</a:t>
            </a:r>
            <a:r>
              <a:rPr lang="ru-RU" dirty="0"/>
              <a:t> </a:t>
            </a:r>
            <a:r>
              <a:rPr lang="ru-RU" dirty="0" err="1"/>
              <a:t>обстеженні</a:t>
            </a:r>
            <a:r>
              <a:rPr lang="ru-RU" dirty="0"/>
              <a:t>, </a:t>
            </a:r>
            <a:r>
              <a:rPr lang="ru-RU" dirty="0" err="1"/>
              <a:t>показниках</a:t>
            </a:r>
            <a:r>
              <a:rPr lang="ru-RU" dirty="0"/>
              <a:t> </a:t>
            </a:r>
            <a:r>
              <a:rPr lang="ru-RU" dirty="0" err="1"/>
              <a:t>вимірювання</a:t>
            </a:r>
            <a:r>
              <a:rPr lang="ru-RU" dirty="0"/>
              <a:t> </a:t>
            </a:r>
            <a:r>
              <a:rPr lang="ru-RU" dirty="0" err="1"/>
              <a:t>газів</a:t>
            </a:r>
            <a:r>
              <a:rPr lang="ru-RU" dirty="0"/>
              <a:t> </a:t>
            </a:r>
            <a:r>
              <a:rPr lang="ru-RU" dirty="0" err="1"/>
              <a:t>артеріальної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,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лабораторних</a:t>
            </a:r>
            <a:r>
              <a:rPr lang="ru-RU" dirty="0"/>
              <a:t> </a:t>
            </a:r>
            <a:r>
              <a:rPr lang="ru-RU" dirty="0" smtClean="0"/>
              <a:t>тестах.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94070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1937" y="596766"/>
            <a:ext cx="9242675" cy="5314456"/>
          </a:xfrm>
        </p:spPr>
        <p:txBody>
          <a:bodyPr/>
          <a:lstStyle/>
          <a:p>
            <a:r>
              <a:rPr lang="ru-RU" dirty="0" err="1"/>
              <a:t>Дієтичне</a:t>
            </a:r>
            <a:r>
              <a:rPr lang="ru-RU" dirty="0"/>
              <a:t> (</a:t>
            </a:r>
            <a:r>
              <a:rPr lang="ru-RU" dirty="0" err="1"/>
              <a:t>лікувальне</a:t>
            </a:r>
            <a:r>
              <a:rPr lang="ru-RU" dirty="0" smtClean="0"/>
              <a:t>) </a:t>
            </a:r>
            <a:r>
              <a:rPr lang="ru-RU" dirty="0" err="1" smtClean="0"/>
              <a:t>харчування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err="1"/>
              <a:t>невід’ємна</a:t>
            </a:r>
            <a:r>
              <a:rPr lang="ru-RU" dirty="0"/>
              <a:t> </a:t>
            </a:r>
            <a:r>
              <a:rPr lang="ru-RU" dirty="0" err="1"/>
              <a:t>частина</a:t>
            </a:r>
            <a:r>
              <a:rPr lang="ru-RU" dirty="0"/>
              <a:t> </a:t>
            </a:r>
            <a:r>
              <a:rPr lang="ru-RU" dirty="0" err="1"/>
              <a:t>комплексної</a:t>
            </a:r>
            <a:r>
              <a:rPr lang="ru-RU" dirty="0"/>
              <a:t> </a:t>
            </a:r>
            <a:r>
              <a:rPr lang="ru-RU" dirty="0" err="1" smtClean="0"/>
              <a:t>терапії</a:t>
            </a:r>
            <a:endParaRPr lang="ru-RU" dirty="0"/>
          </a:p>
          <a:p>
            <a:r>
              <a:rPr lang="ru-RU" dirty="0" smtClean="0"/>
              <a:t>ХОЗЛ з </a:t>
            </a:r>
            <a:r>
              <a:rPr lang="ru-RU" dirty="0" err="1" smtClean="0"/>
              <a:t>лікув</a:t>
            </a:r>
            <a:r>
              <a:rPr lang="ru-RU" dirty="0"/>
              <a:t>.-</a:t>
            </a:r>
            <a:r>
              <a:rPr lang="ru-RU" dirty="0" err="1" smtClean="0"/>
              <a:t>профілактичною</a:t>
            </a:r>
            <a:r>
              <a:rPr lang="ru-RU" dirty="0" smtClean="0"/>
              <a:t> метою. </a:t>
            </a:r>
            <a:r>
              <a:rPr lang="ru-RU" dirty="0" err="1" smtClean="0"/>
              <a:t>Харчовий</a:t>
            </a:r>
            <a:r>
              <a:rPr lang="ru-RU" dirty="0" smtClean="0"/>
              <a:t> </a:t>
            </a:r>
            <a:r>
              <a:rPr lang="ru-RU" dirty="0" err="1"/>
              <a:t>раціон</a:t>
            </a:r>
            <a:r>
              <a:rPr lang="ru-RU" dirty="0"/>
              <a:t> </a:t>
            </a:r>
            <a:r>
              <a:rPr lang="ru-RU" dirty="0" err="1"/>
              <a:t>розраховують</a:t>
            </a:r>
            <a:r>
              <a:rPr lang="ru-RU" dirty="0"/>
              <a:t> за </a:t>
            </a:r>
            <a:r>
              <a:rPr lang="ru-RU" dirty="0" err="1"/>
              <a:t>енергетичною</a:t>
            </a:r>
            <a:r>
              <a:rPr lang="ru-RU" dirty="0"/>
              <a:t> </a:t>
            </a:r>
            <a:r>
              <a:rPr lang="ru-RU" dirty="0" err="1"/>
              <a:t>цінністю</a:t>
            </a:r>
            <a:r>
              <a:rPr lang="ru-RU" dirty="0"/>
              <a:t> і </a:t>
            </a:r>
            <a:r>
              <a:rPr lang="ru-RU" dirty="0" smtClean="0"/>
              <a:t>складом </a:t>
            </a:r>
            <a:r>
              <a:rPr lang="ru-RU" dirty="0" err="1" smtClean="0"/>
              <a:t>харчових</a:t>
            </a:r>
            <a:r>
              <a:rPr lang="ru-RU" dirty="0" smtClean="0"/>
              <a:t> </a:t>
            </a:r>
            <a:r>
              <a:rPr lang="ru-RU" dirty="0" err="1"/>
              <a:t>речовин</a:t>
            </a:r>
            <a:r>
              <a:rPr lang="ru-RU" dirty="0"/>
              <a:t> </a:t>
            </a:r>
            <a:r>
              <a:rPr lang="ru-RU" dirty="0" err="1"/>
              <a:t>добового</a:t>
            </a:r>
            <a:r>
              <a:rPr lang="ru-RU" dirty="0"/>
              <a:t> </a:t>
            </a:r>
            <a:r>
              <a:rPr lang="ru-RU" dirty="0" err="1"/>
              <a:t>раціону</a:t>
            </a:r>
            <a:r>
              <a:rPr lang="ru-RU" dirty="0"/>
              <a:t>. При </a:t>
            </a:r>
            <a:r>
              <a:rPr lang="ru-RU" dirty="0" err="1"/>
              <a:t>цьому</a:t>
            </a:r>
            <a:r>
              <a:rPr lang="ru-RU" dirty="0"/>
              <a:t>, </a:t>
            </a:r>
            <a:r>
              <a:rPr lang="ru-RU" dirty="0" err="1"/>
              <a:t>враховують</a:t>
            </a:r>
            <a:r>
              <a:rPr lang="ru-RU" dirty="0"/>
              <a:t> </a:t>
            </a:r>
            <a:r>
              <a:rPr lang="ru-RU" dirty="0" err="1"/>
              <a:t>втрати</a:t>
            </a:r>
            <a:r>
              <a:rPr lang="ru-RU" dirty="0"/>
              <a:t> </a:t>
            </a:r>
            <a:r>
              <a:rPr lang="ru-RU" dirty="0" err="1" smtClean="0"/>
              <a:t>харчових</a:t>
            </a:r>
            <a:r>
              <a:rPr lang="ru-RU" dirty="0" smtClean="0"/>
              <a:t> </a:t>
            </a:r>
            <a:r>
              <a:rPr lang="ru-RU" dirty="0" err="1" smtClean="0"/>
              <a:t>речовин</a:t>
            </a:r>
            <a:r>
              <a:rPr lang="ru-RU" dirty="0" smtClean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термічної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 (</a:t>
            </a:r>
            <a:r>
              <a:rPr lang="ru-RU" dirty="0" err="1"/>
              <a:t>кі-сті</a:t>
            </a:r>
            <a:r>
              <a:rPr lang="ru-RU" dirty="0"/>
              <a:t> </a:t>
            </a:r>
            <a:r>
              <a:rPr lang="ru-RU" dirty="0" err="1" smtClean="0"/>
              <a:t>вітамінів</a:t>
            </a:r>
            <a:r>
              <a:rPr lang="ru-RU" dirty="0"/>
              <a:t>, </a:t>
            </a:r>
            <a:r>
              <a:rPr lang="ru-RU" dirty="0" err="1"/>
              <a:t>згорання</a:t>
            </a:r>
            <a:r>
              <a:rPr lang="ru-RU" dirty="0"/>
              <a:t> </a:t>
            </a:r>
            <a:r>
              <a:rPr lang="ru-RU" dirty="0" smtClean="0"/>
              <a:t>жиру </a:t>
            </a:r>
            <a:r>
              <a:rPr lang="ru-RU" dirty="0" err="1" smtClean="0"/>
              <a:t>тощо</a:t>
            </a:r>
            <a:r>
              <a:rPr lang="ru-RU" dirty="0" smtClean="0"/>
              <a:t>).</a:t>
            </a:r>
          </a:p>
          <a:p>
            <a:r>
              <a:rPr lang="ru-RU" dirty="0" err="1" smtClean="0"/>
              <a:t>Доцільно</a:t>
            </a:r>
            <a:r>
              <a:rPr lang="ru-RU" dirty="0" smtClean="0"/>
              <a:t> </a:t>
            </a:r>
            <a:r>
              <a:rPr lang="ru-RU" dirty="0" err="1" smtClean="0"/>
              <a:t>вводити</a:t>
            </a:r>
            <a:r>
              <a:rPr lang="ru-RU" dirty="0" smtClean="0"/>
              <a:t> в </a:t>
            </a:r>
            <a:r>
              <a:rPr lang="ru-RU" dirty="0" err="1" smtClean="0"/>
              <a:t>раціон</a:t>
            </a:r>
            <a:r>
              <a:rPr lang="ru-RU" dirty="0" smtClean="0"/>
              <a:t> </a:t>
            </a:r>
            <a:r>
              <a:rPr lang="ru-RU" dirty="0" err="1" smtClean="0"/>
              <a:t>продукти</a:t>
            </a:r>
            <a:r>
              <a:rPr lang="ru-RU" dirty="0" smtClean="0"/>
              <a:t>, </a:t>
            </a:r>
            <a:r>
              <a:rPr lang="ru-RU" dirty="0" err="1" smtClean="0"/>
              <a:t>багаті</a:t>
            </a:r>
            <a:r>
              <a:rPr lang="ru-RU" dirty="0" smtClean="0"/>
              <a:t> </a:t>
            </a:r>
            <a:r>
              <a:rPr lang="ru-RU" dirty="0" err="1" smtClean="0"/>
              <a:t>клітковиною</a:t>
            </a:r>
            <a:r>
              <a:rPr lang="ru-RU" dirty="0" smtClean="0"/>
              <a:t>, </a:t>
            </a:r>
            <a:r>
              <a:rPr lang="ru-RU" dirty="0" err="1" smtClean="0"/>
              <a:t>свіжі</a:t>
            </a:r>
            <a:r>
              <a:rPr lang="ru-RU" dirty="0" smtClean="0"/>
              <a:t> </a:t>
            </a:r>
            <a:r>
              <a:rPr lang="ru-RU" dirty="0" err="1" smtClean="0"/>
              <a:t>овочі</a:t>
            </a:r>
            <a:r>
              <a:rPr lang="ru-RU" dirty="0" smtClean="0"/>
              <a:t> та </a:t>
            </a:r>
            <a:r>
              <a:rPr lang="ru-RU" dirty="0" err="1" smtClean="0"/>
              <a:t>фрукти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бути у </a:t>
            </a:r>
            <a:r>
              <a:rPr lang="ru-RU" dirty="0" err="1" smtClean="0"/>
              <a:t>переважаючій</a:t>
            </a:r>
            <a:r>
              <a:rPr lang="ru-RU" dirty="0" smtClean="0"/>
              <a:t> </a:t>
            </a:r>
            <a:r>
              <a:rPr lang="ru-RU" dirty="0" err="1" smtClean="0"/>
              <a:t>кількості</a:t>
            </a:r>
            <a:r>
              <a:rPr lang="ru-RU" dirty="0" smtClean="0"/>
              <a:t>. </a:t>
            </a:r>
            <a:r>
              <a:rPr lang="ru-RU" dirty="0" err="1" smtClean="0"/>
              <a:t>М’ясо</a:t>
            </a:r>
            <a:r>
              <a:rPr lang="ru-RU" dirty="0" smtClean="0"/>
              <a:t> </a:t>
            </a:r>
            <a:r>
              <a:rPr lang="ru-RU" dirty="0" err="1" smtClean="0"/>
              <a:t>нежирних</a:t>
            </a:r>
            <a:r>
              <a:rPr lang="ru-RU" dirty="0" smtClean="0"/>
              <a:t> </a:t>
            </a:r>
            <a:r>
              <a:rPr lang="ru-RU" dirty="0" err="1" smtClean="0"/>
              <a:t>сортів</a:t>
            </a:r>
            <a:r>
              <a:rPr lang="ru-RU" dirty="0" smtClean="0"/>
              <a:t> (телятина, </a:t>
            </a:r>
            <a:r>
              <a:rPr lang="ru-RU" dirty="0" err="1" smtClean="0"/>
              <a:t>курча</a:t>
            </a:r>
            <a:r>
              <a:rPr lang="ru-RU" dirty="0" smtClean="0"/>
              <a:t> (</a:t>
            </a:r>
            <a:r>
              <a:rPr lang="ru-RU" dirty="0" err="1" smtClean="0"/>
              <a:t>грудна</a:t>
            </a:r>
            <a:r>
              <a:rPr lang="ru-RU" dirty="0" smtClean="0"/>
              <a:t> </a:t>
            </a:r>
            <a:r>
              <a:rPr lang="ru-RU" dirty="0" err="1" smtClean="0"/>
              <a:t>частина</a:t>
            </a:r>
            <a:r>
              <a:rPr lang="ru-RU" dirty="0" smtClean="0"/>
              <a:t>),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цільнозернові</a:t>
            </a:r>
            <a:r>
              <a:rPr lang="ru-RU" dirty="0" smtClean="0"/>
              <a:t> злаки. </a:t>
            </a:r>
          </a:p>
          <a:p>
            <a:r>
              <a:rPr lang="uk-UA" dirty="0" smtClean="0"/>
              <a:t>Слід уникати продуктів, здатних активувати </a:t>
            </a:r>
            <a:r>
              <a:rPr lang="uk-UA" dirty="0" err="1" smtClean="0"/>
              <a:t>гістамін</a:t>
            </a:r>
            <a:r>
              <a:rPr lang="uk-UA" dirty="0" smtClean="0"/>
              <a:t> в організмі (</a:t>
            </a:r>
            <a:r>
              <a:rPr lang="uk-UA" dirty="0" err="1" smtClean="0"/>
              <a:t>гістамінолібератори</a:t>
            </a:r>
            <a:r>
              <a:rPr lang="uk-UA" dirty="0" smtClean="0"/>
              <a:t>) Такі як: цитруси, шоколад, томати тощо.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35340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569" y="1485466"/>
            <a:ext cx="8312280" cy="4770319"/>
          </a:xfrm>
        </p:spPr>
      </p:pic>
    </p:spTree>
    <p:extLst>
      <p:ext uri="{BB962C8B-B14F-4D97-AF65-F5344CB8AC3E}">
        <p14:creationId xmlns:p14="http://schemas.microsoft.com/office/powerpoint/2010/main" val="72546099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Синий и зеленый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Times New Roman/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660</TotalTime>
  <Words>1969</Words>
  <Application>Microsoft Office PowerPoint</Application>
  <PresentationFormat>Широкоэкранный</PresentationFormat>
  <Paragraphs>97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Times New Roman</vt:lpstr>
      <vt:lpstr>Wingdings 3</vt:lpstr>
      <vt:lpstr>Легкий дым</vt:lpstr>
      <vt:lpstr>ОДЕСЬКИЙ НАЦІОНАЛЬНИЙ МЕДИЧНИЙ УНІВЕРСИТЕТ КАФЕДРА ГІГІЄНИ ТА МЕДИЧНОЇ ЕКОЛОГІЇ</vt:lpstr>
      <vt:lpstr>ХОЗЛ ТА БА – ХРОНІЧНА ПАТОЛОГІЯ З ТЕНДЕНЦІЄЮ ДО ЧАСТИХ ЗАГОСТРЕНЬ…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ГІГІЄНИ ТА МЕДИЧНОЇ ЕКОЛОГІЇ</dc:title>
  <dc:creator>Света</dc:creator>
  <cp:lastModifiedBy>Света</cp:lastModifiedBy>
  <cp:revision>19</cp:revision>
  <dcterms:created xsi:type="dcterms:W3CDTF">2021-03-23T11:51:24Z</dcterms:created>
  <dcterms:modified xsi:type="dcterms:W3CDTF">2021-03-24T15:01:21Z</dcterms:modified>
</cp:coreProperties>
</file>