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9" r:id="rId3"/>
    <p:sldId id="268" r:id="rId4"/>
    <p:sldId id="269" r:id="rId5"/>
    <p:sldId id="270" r:id="rId6"/>
    <p:sldId id="271" r:id="rId7"/>
    <p:sldId id="272" r:id="rId8"/>
    <p:sldId id="266" r:id="rId9"/>
    <p:sldId id="267" r:id="rId10"/>
    <p:sldId id="273" r:id="rId11"/>
    <p:sldId id="274" r:id="rId12"/>
    <p:sldId id="277" r:id="rId13"/>
    <p:sldId id="278" r:id="rId14"/>
    <p:sldId id="257" r:id="rId15"/>
    <p:sldId id="259" r:id="rId16"/>
    <p:sldId id="258" r:id="rId17"/>
    <p:sldId id="260" r:id="rId18"/>
    <p:sldId id="261" r:id="rId19"/>
    <p:sldId id="264" r:id="rId20"/>
    <p:sldId id="262" r:id="rId21"/>
    <p:sldId id="26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74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0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94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23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15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8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92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54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0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286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2610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77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853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998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242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18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FBEA3F3-8D02-41B2-AB56-359D48BBDE2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EA9CA-0CF5-45FB-B4AE-C1E6A545E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66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382" y="-133351"/>
            <a:ext cx="10491537" cy="1588169"/>
          </a:xfrm>
        </p:spPr>
        <p:txBody>
          <a:bodyPr/>
          <a:lstStyle/>
          <a:p>
            <a:pPr algn="ctr"/>
            <a:r>
              <a:rPr lang="ru-RU" sz="2800" b="1" dirty="0" smtClean="0"/>
              <a:t>ОДЕСЬКИЙ НАЦІОНАЛЬНИЙ  МЕДИЧНИЙ УНІВЕРСИТЕТ</a:t>
            </a:r>
            <a:br>
              <a:rPr lang="ru-RU" sz="2800" b="1" dirty="0" smtClean="0"/>
            </a:br>
            <a:r>
              <a:rPr lang="ru-RU" sz="2800" b="1" dirty="0" smtClean="0"/>
              <a:t>КАФЕДРА ГІГІЄНИ ТА МЕДИЧНОЇ ЕКОЛОГІЇ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2033" y="1761423"/>
            <a:ext cx="9692641" cy="3877377"/>
          </a:xfrm>
        </p:spPr>
        <p:txBody>
          <a:bodyPr/>
          <a:lstStyle/>
          <a:p>
            <a:r>
              <a:rPr lang="ru-RU" b="1" dirty="0" err="1" smtClean="0"/>
              <a:t>Практичне</a:t>
            </a:r>
            <a:r>
              <a:rPr lang="ru-RU" b="1" dirty="0" smtClean="0"/>
              <a:t> </a:t>
            </a:r>
            <a:r>
              <a:rPr lang="ru-RU" b="1" dirty="0" err="1" smtClean="0"/>
              <a:t>заняття</a:t>
            </a:r>
            <a:r>
              <a:rPr lang="ru-RU" b="1" dirty="0" smtClean="0"/>
              <a:t> з теми:</a:t>
            </a:r>
          </a:p>
          <a:p>
            <a:pPr algn="ctr"/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Організаційні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Основи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харчування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</a:t>
            </a:r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лікувально-профілактичних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установах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94" y="3038395"/>
            <a:ext cx="5607718" cy="370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0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73" y="250257"/>
            <a:ext cx="9454069" cy="471638"/>
          </a:xfrm>
        </p:spPr>
        <p:txBody>
          <a:bodyPr/>
          <a:lstStyle/>
          <a:p>
            <a:r>
              <a:rPr lang="uk-UA" i="1" dirty="0" smtClean="0"/>
              <a:t>ПИТАННЯ ДЛЯ САМОПІДГОТОВКИ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78" y="1135780"/>
            <a:ext cx="10809170" cy="5630780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1. Фізіологія та біохімія травлення, обмін речовин і енергії, значення білків, жирів, вуглеводів, вітамінів і мінеральних речовин для </a:t>
            </a:r>
            <a:r>
              <a:rPr lang="uk-UA" dirty="0" smtClean="0"/>
              <a:t>організму.</a:t>
            </a:r>
            <a:endParaRPr lang="uk-UA" dirty="0"/>
          </a:p>
          <a:p>
            <a:pPr marL="0" indent="0" algn="ctr">
              <a:buNone/>
            </a:pPr>
            <a:r>
              <a:rPr lang="uk-UA" dirty="0" smtClean="0"/>
              <a:t>      2.Особливості </a:t>
            </a:r>
            <a:r>
              <a:rPr lang="uk-UA" dirty="0"/>
              <a:t>обміну речовин і вимоги до харчування при різних </a:t>
            </a:r>
            <a:r>
              <a:rPr lang="uk-UA" dirty="0" smtClean="0"/>
              <a:t>    захворюваннях </a:t>
            </a:r>
            <a:r>
              <a:rPr lang="uk-UA" dirty="0"/>
              <a:t>і в період реабілітації; </a:t>
            </a:r>
            <a:endParaRPr lang="uk-UA" dirty="0" smtClean="0"/>
          </a:p>
          <a:p>
            <a:pPr algn="ctr"/>
            <a:r>
              <a:rPr lang="uk-UA" dirty="0" smtClean="0"/>
              <a:t>3.основні </a:t>
            </a:r>
            <a:r>
              <a:rPr lang="uk-UA" dirty="0"/>
              <a:t>принципи побудови лікувального харчування, номерна система дієт за </a:t>
            </a:r>
            <a:r>
              <a:rPr lang="uk-UA" dirty="0" err="1"/>
              <a:t>Певзнером</a:t>
            </a:r>
            <a:r>
              <a:rPr lang="uk-UA" dirty="0"/>
              <a:t> [внутрішні хвороби]; </a:t>
            </a:r>
            <a:endParaRPr lang="uk-UA" dirty="0" smtClean="0"/>
          </a:p>
          <a:p>
            <a:pPr algn="ctr"/>
            <a:r>
              <a:rPr lang="uk-UA" dirty="0" smtClean="0"/>
              <a:t>4.Нутріціологічна </a:t>
            </a:r>
            <a:r>
              <a:rPr lang="uk-UA" dirty="0"/>
              <a:t>характеристика харчових продуктів; організація лікувального (дієтичного) харчування в ЛПЗ; </a:t>
            </a:r>
            <a:endParaRPr lang="uk-UA" dirty="0" smtClean="0"/>
          </a:p>
          <a:p>
            <a:pPr algn="ctr"/>
            <a:r>
              <a:rPr lang="uk-UA" dirty="0" smtClean="0"/>
              <a:t>5. </a:t>
            </a:r>
            <a:r>
              <a:rPr lang="uk-UA" dirty="0"/>
              <a:t>С</a:t>
            </a:r>
            <a:r>
              <a:rPr lang="uk-UA" dirty="0" smtClean="0"/>
              <a:t>анітарно-гігієнічні </a:t>
            </a:r>
            <a:r>
              <a:rPr lang="uk-UA" dirty="0"/>
              <a:t>вимоги до планування, виробничого устаткування й утримання лікарняного харчоблоку, технології приготування їжі, її транспортування в лікарняні відділення та роздавання хворим; </a:t>
            </a:r>
            <a:endParaRPr lang="uk-UA" dirty="0" smtClean="0"/>
          </a:p>
          <a:p>
            <a:pPr algn="ctr"/>
            <a:r>
              <a:rPr lang="uk-UA" dirty="0" smtClean="0"/>
              <a:t>6. </a:t>
            </a:r>
            <a:r>
              <a:rPr lang="uk-UA" dirty="0"/>
              <a:t>З</a:t>
            </a:r>
            <a:r>
              <a:rPr lang="uk-UA" dirty="0" smtClean="0"/>
              <a:t>аходи </a:t>
            </a:r>
            <a:r>
              <a:rPr lang="uk-UA" dirty="0"/>
              <a:t>профілактики виникнення харчових отруєнь в ЛПЗ; </a:t>
            </a:r>
            <a:endParaRPr lang="uk-UA" dirty="0" smtClean="0"/>
          </a:p>
          <a:p>
            <a:pPr algn="ctr"/>
            <a:r>
              <a:rPr lang="uk-UA" dirty="0" smtClean="0"/>
              <a:t>7. </a:t>
            </a:r>
            <a:r>
              <a:rPr lang="uk-UA" dirty="0"/>
              <a:t>М</a:t>
            </a:r>
            <a:r>
              <a:rPr lang="uk-UA" dirty="0" smtClean="0"/>
              <a:t>етодика </a:t>
            </a:r>
            <a:r>
              <a:rPr lang="uk-UA" dirty="0"/>
              <a:t>санітарного обстеження харчоблоку лікарні, зняття проб і оцінки доброякісності страв [загальна гігієна].</a:t>
            </a:r>
          </a:p>
          <a:p>
            <a:pPr algn="ctr"/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7384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0"/>
            <a:ext cx="10049854" cy="6858000"/>
          </a:xfrm>
        </p:spPr>
        <p:txBody>
          <a:bodyPr>
            <a:normAutofit/>
          </a:bodyPr>
          <a:lstStyle/>
          <a:p>
            <a:r>
              <a:rPr lang="ru-RU" sz="1800" b="1" i="1" u="sng" dirty="0" err="1"/>
              <a:t>Гігієна</a:t>
            </a:r>
            <a:r>
              <a:rPr lang="ru-RU" sz="1800" b="1" i="1" u="sng" dirty="0"/>
              <a:t> </a:t>
            </a:r>
            <a:r>
              <a:rPr lang="ru-RU" sz="1800" b="1" i="1" u="sng" dirty="0" err="1"/>
              <a:t>харчування</a:t>
            </a:r>
            <a:r>
              <a:rPr lang="ru-RU" sz="1800" b="1" i="1" u="sng" dirty="0"/>
              <a:t> – (</a:t>
            </a:r>
            <a:r>
              <a:rPr lang="ru-RU" sz="1800" b="1" i="1" u="sng" dirty="0" err="1"/>
              <a:t>трофогігієна</a:t>
            </a:r>
            <a:r>
              <a:rPr lang="ru-RU" sz="1800" b="1" i="1" u="sng" dirty="0"/>
              <a:t>) </a:t>
            </a:r>
            <a:r>
              <a:rPr lang="ru-RU" sz="1800" dirty="0"/>
              <a:t>(</a:t>
            </a:r>
            <a:r>
              <a:rPr lang="ru-RU" sz="1800" dirty="0" err="1"/>
              <a:t>грецьк</a:t>
            </a:r>
            <a:r>
              <a:rPr lang="ru-RU" sz="1800" dirty="0"/>
              <a:t>. </a:t>
            </a:r>
            <a:r>
              <a:rPr lang="en-US" sz="1800" dirty="0"/>
              <a:t>trope – </a:t>
            </a:r>
            <a:r>
              <a:rPr lang="ru-RU" sz="1800" dirty="0" err="1"/>
              <a:t>їжа</a:t>
            </a:r>
            <a:r>
              <a:rPr lang="ru-RU" sz="1800" dirty="0"/>
              <a:t>, </a:t>
            </a:r>
            <a:r>
              <a:rPr lang="ru-RU" sz="1800" dirty="0" err="1"/>
              <a:t>харчування</a:t>
            </a:r>
            <a:r>
              <a:rPr lang="ru-RU" sz="1800" dirty="0"/>
              <a:t>,</a:t>
            </a:r>
          </a:p>
          <a:p>
            <a:r>
              <a:rPr lang="en-US" sz="1800" dirty="0" err="1"/>
              <a:t>hydieinos</a:t>
            </a:r>
            <a:r>
              <a:rPr lang="en-US" sz="1800" dirty="0"/>
              <a:t> – </a:t>
            </a:r>
            <a:r>
              <a:rPr lang="ru-RU" sz="1800" dirty="0"/>
              <a:t>здоровий) </a:t>
            </a:r>
            <a:r>
              <a:rPr lang="ru-RU" sz="1800" b="1" dirty="0"/>
              <a:t>– </a:t>
            </a:r>
            <a:r>
              <a:rPr lang="ru-RU" sz="1800" b="1" dirty="0" err="1"/>
              <a:t>медична</a:t>
            </a:r>
            <a:r>
              <a:rPr lang="ru-RU" sz="1800" b="1" dirty="0"/>
              <a:t> наука, </a:t>
            </a:r>
            <a:r>
              <a:rPr lang="ru-RU" sz="1800" b="1" dirty="0" err="1"/>
              <a:t>що</a:t>
            </a:r>
            <a:r>
              <a:rPr lang="ru-RU" sz="1800" b="1" dirty="0"/>
              <a:t> </a:t>
            </a:r>
            <a:r>
              <a:rPr lang="ru-RU" sz="1800" b="1" dirty="0" err="1"/>
              <a:t>вивчає</a:t>
            </a:r>
            <a:r>
              <a:rPr lang="ru-RU" sz="1800" b="1" dirty="0"/>
              <a:t> </a:t>
            </a:r>
            <a:r>
              <a:rPr lang="ru-RU" sz="1800" b="1" dirty="0" err="1"/>
              <a:t>вплив</a:t>
            </a:r>
            <a:r>
              <a:rPr lang="ru-RU" sz="1800" b="1" dirty="0"/>
              <a:t> </a:t>
            </a:r>
            <a:r>
              <a:rPr lang="ru-RU" sz="1800" b="1" dirty="0" err="1"/>
              <a:t>їжі</a:t>
            </a:r>
            <a:r>
              <a:rPr lang="ru-RU" sz="1800" b="1" dirty="0"/>
              <a:t>, </a:t>
            </a:r>
            <a:r>
              <a:rPr lang="ru-RU" sz="1800" b="1" dirty="0" err="1"/>
              <a:t>харчування</a:t>
            </a:r>
            <a:r>
              <a:rPr lang="ru-RU" sz="1800" b="1" dirty="0"/>
              <a:t> на</a:t>
            </a:r>
          </a:p>
          <a:p>
            <a:r>
              <a:rPr lang="ru-RU" sz="1800" b="1" dirty="0" err="1"/>
              <a:t>здоров’я</a:t>
            </a:r>
            <a:r>
              <a:rPr lang="ru-RU" sz="1800" b="1" dirty="0"/>
              <a:t> </a:t>
            </a:r>
            <a:r>
              <a:rPr lang="ru-RU" sz="1800" b="1" dirty="0" err="1"/>
              <a:t>людини</a:t>
            </a:r>
            <a:r>
              <a:rPr lang="ru-RU" sz="1800" b="1" dirty="0"/>
              <a:t>, </a:t>
            </a:r>
            <a:r>
              <a:rPr lang="ru-RU" sz="1800" b="1" dirty="0" err="1"/>
              <a:t>різних</a:t>
            </a:r>
            <a:r>
              <a:rPr lang="ru-RU" sz="1800" b="1" dirty="0"/>
              <a:t> </a:t>
            </a:r>
            <a:r>
              <a:rPr lang="ru-RU" sz="1800" b="1" dirty="0" err="1"/>
              <a:t>колективів</a:t>
            </a:r>
            <a:r>
              <a:rPr lang="ru-RU" sz="1800" b="1" dirty="0"/>
              <a:t>, </a:t>
            </a:r>
            <a:r>
              <a:rPr lang="ru-RU" sz="1800" b="1" dirty="0" err="1"/>
              <a:t>усього</a:t>
            </a:r>
            <a:r>
              <a:rPr lang="ru-RU" sz="1800" b="1" dirty="0"/>
              <a:t> </a:t>
            </a:r>
            <a:r>
              <a:rPr lang="ru-RU" sz="1800" b="1" dirty="0" err="1"/>
              <a:t>населення</a:t>
            </a:r>
            <a:r>
              <a:rPr lang="ru-RU" sz="1800" b="1" dirty="0"/>
              <a:t> і </a:t>
            </a:r>
            <a:r>
              <a:rPr lang="ru-RU" sz="1800" b="1" dirty="0" err="1"/>
              <a:t>розробляє</a:t>
            </a:r>
            <a:r>
              <a:rPr lang="ru-RU" sz="1800" b="1" dirty="0"/>
              <a:t> </a:t>
            </a:r>
            <a:r>
              <a:rPr lang="ru-RU" sz="1800" b="1" dirty="0" err="1"/>
              <a:t>санітарногігієнічні</a:t>
            </a:r>
            <a:r>
              <a:rPr lang="ru-RU" sz="1800" b="1" dirty="0"/>
              <a:t> і </a:t>
            </a:r>
            <a:r>
              <a:rPr lang="ru-RU" sz="1800" b="1" dirty="0" err="1"/>
              <a:t>санітарно-протиепідеміологічні</a:t>
            </a:r>
            <a:r>
              <a:rPr lang="ru-RU" sz="1800" b="1" dirty="0"/>
              <a:t> правила, </a:t>
            </a:r>
            <a:r>
              <a:rPr lang="ru-RU" sz="1800" b="1" dirty="0" err="1"/>
              <a:t>норми</a:t>
            </a:r>
            <a:r>
              <a:rPr lang="ru-RU" sz="1800" b="1" dirty="0"/>
              <a:t> і </a:t>
            </a:r>
            <a:r>
              <a:rPr lang="ru-RU" sz="1800" b="1" dirty="0" err="1"/>
              <a:t>нормативи</a:t>
            </a:r>
            <a:r>
              <a:rPr lang="ru-RU" sz="1800" b="1" dirty="0"/>
              <a:t> </a:t>
            </a:r>
            <a:r>
              <a:rPr lang="ru-RU" sz="1800" b="1" dirty="0" smtClean="0"/>
              <a:t>в </a:t>
            </a:r>
            <a:r>
              <a:rPr lang="ru-RU" sz="1800" b="1" dirty="0" err="1" smtClean="0"/>
              <a:t>галузі</a:t>
            </a:r>
            <a:r>
              <a:rPr lang="ru-RU" sz="1800" b="1" dirty="0" smtClean="0"/>
              <a:t> </a:t>
            </a:r>
            <a:r>
              <a:rPr lang="ru-RU" sz="1800" b="1" dirty="0" err="1"/>
              <a:t>харчування</a:t>
            </a:r>
            <a:r>
              <a:rPr lang="ru-RU" sz="1800" b="1" dirty="0"/>
              <a:t>, </a:t>
            </a:r>
            <a:r>
              <a:rPr lang="ru-RU" sz="1800" b="1" dirty="0" err="1"/>
              <a:t>додержання</a:t>
            </a:r>
            <a:r>
              <a:rPr lang="ru-RU" sz="1800" b="1" dirty="0"/>
              <a:t> </a:t>
            </a:r>
            <a:r>
              <a:rPr lang="ru-RU" sz="1800" b="1" dirty="0" err="1"/>
              <a:t>яких</a:t>
            </a:r>
            <a:r>
              <a:rPr lang="ru-RU" sz="1800" b="1" dirty="0"/>
              <a:t> </a:t>
            </a:r>
            <a:r>
              <a:rPr lang="ru-RU" sz="1800" b="1" dirty="0" err="1"/>
              <a:t>дозволяє</a:t>
            </a:r>
            <a:r>
              <a:rPr lang="ru-RU" sz="1800" b="1" dirty="0"/>
              <a:t> </a:t>
            </a:r>
            <a:r>
              <a:rPr lang="ru-RU" sz="1800" b="1" dirty="0" err="1"/>
              <a:t>поліпшити</a:t>
            </a:r>
            <a:r>
              <a:rPr lang="ru-RU" sz="1800" b="1" dirty="0"/>
              <a:t> </a:t>
            </a:r>
            <a:r>
              <a:rPr lang="ru-RU" sz="1800" b="1" dirty="0" err="1" smtClean="0"/>
              <a:t>потенціал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громадського</a:t>
            </a:r>
            <a:r>
              <a:rPr lang="ru-RU" sz="1800" b="1" dirty="0" smtClean="0"/>
              <a:t> </a:t>
            </a:r>
            <a:r>
              <a:rPr lang="ru-RU" sz="1800" b="1" dirty="0" err="1"/>
              <a:t>здоров’я</a:t>
            </a:r>
            <a:r>
              <a:rPr lang="ru-RU" sz="1800" b="1" dirty="0"/>
              <a:t>. </a:t>
            </a:r>
            <a:r>
              <a:rPr lang="ru-RU" sz="1800" b="1" dirty="0" err="1"/>
              <a:t>Тобто</a:t>
            </a:r>
            <a:r>
              <a:rPr lang="ru-RU" sz="1800" b="1" dirty="0"/>
              <a:t> - </a:t>
            </a:r>
            <a:r>
              <a:rPr lang="ru-RU" sz="1800" b="1" dirty="0" err="1"/>
              <a:t>це</a:t>
            </a:r>
            <a:r>
              <a:rPr lang="ru-RU" sz="1800" b="1" dirty="0"/>
              <a:t> наука про </a:t>
            </a:r>
            <a:r>
              <a:rPr lang="ru-RU" sz="1800" b="1" dirty="0" err="1"/>
              <a:t>збереження</a:t>
            </a:r>
            <a:r>
              <a:rPr lang="ru-RU" sz="1800" b="1" dirty="0"/>
              <a:t> </a:t>
            </a:r>
            <a:r>
              <a:rPr lang="ru-RU" sz="1800" b="1" dirty="0" err="1"/>
              <a:t>здоров’я</a:t>
            </a:r>
            <a:r>
              <a:rPr lang="ru-RU" sz="1800" b="1" dirty="0"/>
              <a:t>.</a:t>
            </a:r>
          </a:p>
          <a:p>
            <a:r>
              <a:rPr lang="ru-RU" sz="1800" b="1" dirty="0"/>
              <a:t>Предметом </a:t>
            </a:r>
            <a:r>
              <a:rPr lang="ru-RU" sz="1800" b="1" dirty="0" err="1"/>
              <a:t>вивчення</a:t>
            </a:r>
            <a:r>
              <a:rPr lang="ru-RU" sz="1800" b="1" dirty="0"/>
              <a:t> </a:t>
            </a:r>
            <a:r>
              <a:rPr lang="ru-RU" sz="1800" dirty="0"/>
              <a:t>– є </a:t>
            </a:r>
            <a:r>
              <a:rPr lang="ru-RU" sz="1800" dirty="0" err="1"/>
              <a:t>здорове</a:t>
            </a:r>
            <a:r>
              <a:rPr lang="ru-RU" sz="1800" dirty="0"/>
              <a:t>, </a:t>
            </a:r>
            <a:r>
              <a:rPr lang="ru-RU" sz="1800" dirty="0" err="1"/>
              <a:t>раціональне</a:t>
            </a:r>
            <a:r>
              <a:rPr lang="ru-RU" sz="1800" dirty="0"/>
              <a:t> й </a:t>
            </a:r>
            <a:r>
              <a:rPr lang="ru-RU" sz="1800" dirty="0" err="1" smtClean="0"/>
              <a:t>профілактичне</a:t>
            </a:r>
            <a:r>
              <a:rPr lang="ru-RU" sz="1800" dirty="0" smtClean="0"/>
              <a:t> </a:t>
            </a:r>
            <a:r>
              <a:rPr lang="ru-RU" sz="1800" dirty="0" err="1" smtClean="0"/>
              <a:t>харчування</a:t>
            </a:r>
            <a:r>
              <a:rPr lang="ru-RU" sz="1800" dirty="0"/>
              <a:t>.</a:t>
            </a:r>
          </a:p>
          <a:p>
            <a:r>
              <a:rPr lang="ru-RU" sz="1800" dirty="0" err="1"/>
              <a:t>Дослідження</a:t>
            </a:r>
            <a:r>
              <a:rPr lang="ru-RU" sz="1800" dirty="0"/>
              <a:t> в </a:t>
            </a:r>
            <a:r>
              <a:rPr lang="ru-RU" sz="1800" dirty="0" err="1"/>
              <a:t>цій</a:t>
            </a:r>
            <a:r>
              <a:rPr lang="ru-RU" sz="1800" dirty="0"/>
              <a:t> </a:t>
            </a:r>
            <a:r>
              <a:rPr lang="ru-RU" sz="1800" dirty="0" err="1"/>
              <a:t>області</a:t>
            </a:r>
            <a:r>
              <a:rPr lang="ru-RU" sz="1800" dirty="0"/>
              <a:t> </a:t>
            </a:r>
            <a:r>
              <a:rPr lang="ru-RU" sz="1800" dirty="0" err="1"/>
              <a:t>дозволяє</a:t>
            </a:r>
            <a:r>
              <a:rPr lang="ru-RU" sz="1800" dirty="0"/>
              <a:t> </a:t>
            </a:r>
            <a:r>
              <a:rPr lang="ru-RU" sz="1800" dirty="0" err="1"/>
              <a:t>встановити</a:t>
            </a:r>
            <a:r>
              <a:rPr lang="ru-RU" sz="1800" dirty="0"/>
              <a:t> потребу </a:t>
            </a:r>
            <a:r>
              <a:rPr lang="ru-RU" sz="1800" dirty="0" err="1"/>
              <a:t>організму</a:t>
            </a:r>
            <a:r>
              <a:rPr lang="ru-RU" sz="1800" dirty="0"/>
              <a:t> в</a:t>
            </a:r>
          </a:p>
          <a:p>
            <a:r>
              <a:rPr lang="ru-RU" sz="1800" dirty="0" err="1"/>
              <a:t>харчових</a:t>
            </a:r>
            <a:r>
              <a:rPr lang="ru-RU" sz="1800" dirty="0"/>
              <a:t> </a:t>
            </a:r>
            <a:r>
              <a:rPr lang="ru-RU" sz="1800" dirty="0" err="1"/>
              <a:t>речовинах</a:t>
            </a:r>
            <a:r>
              <a:rPr lang="ru-RU" sz="1800" dirty="0"/>
              <a:t> і на </a:t>
            </a:r>
            <a:r>
              <a:rPr lang="ru-RU" sz="1800" dirty="0" err="1"/>
              <a:t>основі</a:t>
            </a:r>
            <a:r>
              <a:rPr lang="ru-RU" sz="1800" dirty="0"/>
              <a:t> </a:t>
            </a:r>
            <a:r>
              <a:rPr lang="ru-RU" sz="1800" dirty="0" err="1"/>
              <a:t>цього</a:t>
            </a:r>
            <a:r>
              <a:rPr lang="ru-RU" sz="1800" dirty="0"/>
              <a:t> </a:t>
            </a:r>
            <a:r>
              <a:rPr lang="ru-RU" sz="1800" dirty="0" err="1"/>
              <a:t>розробити</a:t>
            </a:r>
            <a:r>
              <a:rPr lang="ru-RU" sz="1800" dirty="0"/>
              <a:t> </a:t>
            </a:r>
            <a:r>
              <a:rPr lang="ru-RU" sz="1800" dirty="0" err="1"/>
              <a:t>гігієнічні</a:t>
            </a:r>
            <a:r>
              <a:rPr lang="ru-RU" sz="1800" dirty="0"/>
              <a:t> </a:t>
            </a:r>
            <a:r>
              <a:rPr lang="ru-RU" sz="1800" dirty="0" err="1"/>
              <a:t>рекомендації</a:t>
            </a:r>
            <a:r>
              <a:rPr lang="ru-RU" sz="1800" dirty="0"/>
              <a:t> за</a:t>
            </a:r>
          </a:p>
          <a:p>
            <a:r>
              <a:rPr lang="ru-RU" sz="1800" dirty="0"/>
              <a:t>складом </a:t>
            </a:r>
            <a:r>
              <a:rPr lang="ru-RU" sz="1800" dirty="0" err="1"/>
              <a:t>раціонального</a:t>
            </a:r>
            <a:r>
              <a:rPr lang="ru-RU" sz="1800" dirty="0"/>
              <a:t> </a:t>
            </a:r>
            <a:r>
              <a:rPr lang="ru-RU" sz="1800" dirty="0" err="1"/>
              <a:t>харчування</a:t>
            </a:r>
            <a:r>
              <a:rPr lang="ru-RU" sz="1800" dirty="0"/>
              <a:t>, режиму </a:t>
            </a:r>
            <a:r>
              <a:rPr lang="ru-RU" sz="1800" dirty="0" err="1"/>
              <a:t>харчування</a:t>
            </a:r>
            <a:r>
              <a:rPr lang="ru-RU" sz="1800" dirty="0"/>
              <a:t> для </a:t>
            </a:r>
            <a:r>
              <a:rPr lang="ru-RU" sz="1800" dirty="0" err="1"/>
              <a:t>різних</a:t>
            </a:r>
            <a:r>
              <a:rPr lang="ru-RU" sz="1800" dirty="0"/>
              <a:t> </a:t>
            </a:r>
            <a:r>
              <a:rPr lang="ru-RU" sz="1800" dirty="0" err="1"/>
              <a:t>груп</a:t>
            </a:r>
            <a:endParaRPr lang="ru-RU" sz="1800" dirty="0"/>
          </a:p>
          <a:p>
            <a:r>
              <a:rPr lang="ru-RU" sz="1800" dirty="0" err="1"/>
              <a:t>населення</a:t>
            </a:r>
            <a:r>
              <a:rPr lang="ru-RU" sz="1800" dirty="0"/>
              <a:t> в </a:t>
            </a:r>
            <a:r>
              <a:rPr lang="ru-RU" sz="1800" dirty="0" err="1"/>
              <a:t>залежності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професії</a:t>
            </a:r>
            <a:r>
              <a:rPr lang="ru-RU" sz="1800" dirty="0"/>
              <a:t>, </a:t>
            </a:r>
            <a:r>
              <a:rPr lang="ru-RU" sz="1800" dirty="0" err="1" smtClean="0"/>
              <a:t>статі</a:t>
            </a:r>
            <a:r>
              <a:rPr lang="ru-RU" sz="1800" dirty="0" smtClean="0"/>
              <a:t>, </a:t>
            </a:r>
            <a:r>
              <a:rPr lang="ru-RU" sz="1800" dirty="0" err="1"/>
              <a:t>віку</a:t>
            </a:r>
            <a:r>
              <a:rPr lang="ru-RU" sz="1800" dirty="0"/>
              <a:t>, </a:t>
            </a:r>
            <a:r>
              <a:rPr lang="ru-RU" sz="1800" dirty="0" err="1"/>
              <a:t>кліматичних</a:t>
            </a:r>
            <a:r>
              <a:rPr lang="ru-RU" sz="1800" dirty="0"/>
              <a:t> умов і</a:t>
            </a:r>
          </a:p>
          <a:p>
            <a:r>
              <a:rPr lang="ru-RU" sz="1800" dirty="0" err="1"/>
              <a:t>комунального</a:t>
            </a:r>
            <a:r>
              <a:rPr lang="ru-RU" sz="1800" dirty="0"/>
              <a:t> </a:t>
            </a:r>
            <a:r>
              <a:rPr lang="ru-RU" sz="1800" dirty="0" err="1"/>
              <a:t>обслуговування</a:t>
            </a:r>
            <a:r>
              <a:rPr lang="ru-RU" sz="1800" dirty="0"/>
              <a:t>.</a:t>
            </a:r>
          </a:p>
          <a:p>
            <a:r>
              <a:rPr lang="ru-RU" sz="1800" dirty="0" err="1"/>
              <a:t>Тобто</a:t>
            </a:r>
            <a:r>
              <a:rPr lang="ru-RU" sz="1800" dirty="0"/>
              <a:t> </a:t>
            </a:r>
            <a:r>
              <a:rPr lang="ru-RU" sz="1800" b="1" dirty="0" err="1"/>
              <a:t>Гігієна</a:t>
            </a:r>
            <a:r>
              <a:rPr lang="ru-RU" sz="1800" b="1" dirty="0"/>
              <a:t> </a:t>
            </a:r>
            <a:r>
              <a:rPr lang="ru-RU" sz="1800" b="1" dirty="0" err="1"/>
              <a:t>харчування</a:t>
            </a:r>
            <a:r>
              <a:rPr lang="ru-RU" sz="1800" b="1" dirty="0"/>
              <a:t> </a:t>
            </a:r>
            <a:r>
              <a:rPr lang="ru-RU" sz="1800" dirty="0"/>
              <a:t>→ покликана </a:t>
            </a:r>
            <a:r>
              <a:rPr lang="ru-RU" sz="1800" dirty="0" err="1"/>
              <a:t>розробляти</a:t>
            </a:r>
            <a:r>
              <a:rPr lang="ru-RU" sz="1800" dirty="0"/>
              <a:t> </a:t>
            </a:r>
            <a:r>
              <a:rPr lang="ru-RU" sz="1800" dirty="0" err="1"/>
              <a:t>наукові</a:t>
            </a:r>
            <a:r>
              <a:rPr lang="ru-RU" sz="1800" dirty="0"/>
              <a:t> </a:t>
            </a:r>
            <a:r>
              <a:rPr lang="ru-RU" sz="1800" dirty="0" err="1"/>
              <a:t>основи</a:t>
            </a:r>
            <a:r>
              <a:rPr lang="ru-RU" sz="1800" dirty="0"/>
              <a:t> і</a:t>
            </a:r>
          </a:p>
          <a:p>
            <a:r>
              <a:rPr lang="ru-RU" sz="1800" dirty="0" err="1"/>
              <a:t>практичні</a:t>
            </a:r>
            <a:r>
              <a:rPr lang="ru-RU" sz="1800" dirty="0"/>
              <a:t> заходи з </a:t>
            </a:r>
            <a:r>
              <a:rPr lang="ru-RU" sz="1800" dirty="0" err="1"/>
              <a:t>раціональної</a:t>
            </a:r>
            <a:r>
              <a:rPr lang="ru-RU" sz="1800" dirty="0"/>
              <a:t> </a:t>
            </a:r>
            <a:r>
              <a:rPr lang="ru-RU" sz="1800" dirty="0" err="1"/>
              <a:t>організації</a:t>
            </a:r>
            <a:r>
              <a:rPr lang="ru-RU" sz="1800" dirty="0"/>
              <a:t> </a:t>
            </a:r>
            <a:r>
              <a:rPr lang="ru-RU" sz="1800" dirty="0" err="1"/>
              <a:t>харчування</a:t>
            </a:r>
            <a:r>
              <a:rPr lang="ru-RU" sz="1800" dirty="0"/>
              <a:t> </a:t>
            </a:r>
            <a:r>
              <a:rPr lang="ru-RU" sz="1800" dirty="0" err="1"/>
              <a:t>різних</a:t>
            </a:r>
            <a:r>
              <a:rPr lang="ru-RU" sz="1800" dirty="0"/>
              <a:t> </a:t>
            </a:r>
            <a:r>
              <a:rPr lang="ru-RU" sz="1800" dirty="0" err="1"/>
              <a:t>вікових</a:t>
            </a:r>
            <a:r>
              <a:rPr lang="ru-RU" sz="1800" dirty="0"/>
              <a:t> та</a:t>
            </a:r>
          </a:p>
          <a:p>
            <a:r>
              <a:rPr lang="ru-RU" sz="1800" dirty="0" err="1"/>
              <a:t>професійних</a:t>
            </a:r>
            <a:r>
              <a:rPr lang="ru-RU" sz="1800" dirty="0"/>
              <a:t> </a:t>
            </a:r>
            <a:r>
              <a:rPr lang="ru-RU" sz="1800" dirty="0" err="1"/>
              <a:t>груп</a:t>
            </a:r>
            <a:r>
              <a:rPr lang="ru-RU" sz="1800" dirty="0"/>
              <a:t> </a:t>
            </a:r>
            <a:r>
              <a:rPr lang="ru-RU" sz="1800" dirty="0" err="1"/>
              <a:t>населення</a:t>
            </a:r>
            <a:r>
              <a:rPr lang="ru-RU" sz="1800" dirty="0"/>
              <a:t> і </a:t>
            </a:r>
            <a:r>
              <a:rPr lang="ru-RU" sz="1800" dirty="0" err="1"/>
              <a:t>попередження</a:t>
            </a:r>
            <a:r>
              <a:rPr lang="ru-RU" sz="1800" dirty="0"/>
              <a:t> </a:t>
            </a:r>
            <a:r>
              <a:rPr lang="ru-RU" sz="1800" dirty="0" err="1"/>
              <a:t>захворювань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виникли</a:t>
            </a:r>
            <a:r>
              <a:rPr lang="ru-RU" sz="1800" dirty="0"/>
              <a:t> в</a:t>
            </a:r>
          </a:p>
          <a:p>
            <a:r>
              <a:rPr lang="ru-RU" sz="1800" dirty="0" err="1"/>
              <a:t>наслідок</a:t>
            </a:r>
            <a:r>
              <a:rPr lang="ru-RU" sz="1800" dirty="0"/>
              <a:t> неправильного </a:t>
            </a:r>
            <a:r>
              <a:rPr lang="ru-RU" sz="1800" dirty="0" err="1"/>
              <a:t>харчування</a:t>
            </a:r>
            <a:r>
              <a:rPr lang="ru-RU" sz="1800" dirty="0"/>
              <a:t>, </a:t>
            </a:r>
            <a:r>
              <a:rPr lang="ru-RU" sz="1800" dirty="0" err="1"/>
              <a:t>харчових</a:t>
            </a:r>
            <a:r>
              <a:rPr lang="ru-RU" sz="1800" dirty="0"/>
              <a:t> </a:t>
            </a:r>
            <a:r>
              <a:rPr lang="ru-RU" sz="1800" dirty="0" err="1"/>
              <a:t>отруєнь</a:t>
            </a:r>
            <a:r>
              <a:rPr lang="ru-RU" sz="1800" dirty="0"/>
              <a:t>, </a:t>
            </a:r>
            <a:r>
              <a:rPr lang="ru-RU" sz="1800" dirty="0" err="1" smtClean="0"/>
              <a:t>інфекційних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захворювань</a:t>
            </a:r>
            <a:r>
              <a:rPr lang="ru-RU" sz="1800" dirty="0" smtClean="0"/>
              <a:t> </a:t>
            </a:r>
            <a:r>
              <a:rPr lang="ru-RU" sz="1800" dirty="0"/>
              <a:t>з </a:t>
            </a:r>
            <a:r>
              <a:rPr lang="ru-RU" sz="1800" dirty="0" err="1"/>
              <a:t>харчовим</a:t>
            </a:r>
            <a:r>
              <a:rPr lang="ru-RU" sz="1800" dirty="0"/>
              <a:t> </a:t>
            </a:r>
            <a:r>
              <a:rPr lang="ru-RU" sz="1800" dirty="0" err="1"/>
              <a:t>чинником</a:t>
            </a:r>
            <a:r>
              <a:rPr lang="ru-RU" sz="1800" dirty="0"/>
              <a:t> </a:t>
            </a:r>
            <a:r>
              <a:rPr lang="ru-RU" sz="1800" dirty="0" err="1"/>
              <a:t>передачі</a:t>
            </a:r>
            <a:r>
              <a:rPr lang="ru-RU" sz="18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499" y="3012269"/>
            <a:ext cx="3116457" cy="206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6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049853" cy="6248399"/>
          </a:xfrm>
        </p:spPr>
        <p:txBody>
          <a:bodyPr>
            <a:normAutofit/>
          </a:bodyPr>
          <a:lstStyle/>
          <a:p>
            <a:r>
              <a:rPr lang="ru-RU" b="1" i="1" u="sng" dirty="0" err="1"/>
              <a:t>Основне</a:t>
            </a:r>
            <a:r>
              <a:rPr lang="ru-RU" b="1" i="1" u="sng" dirty="0"/>
              <a:t> </a:t>
            </a:r>
            <a:r>
              <a:rPr lang="ru-RU" b="1" i="1" u="sng" dirty="0" err="1"/>
              <a:t>завдання</a:t>
            </a:r>
            <a:r>
              <a:rPr lang="ru-RU" b="1" i="1" u="sng" dirty="0"/>
              <a:t> </a:t>
            </a:r>
            <a:r>
              <a:rPr lang="ru-RU" dirty="0"/>
              <a:t>–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шляхом максимального</a:t>
            </a:r>
          </a:p>
          <a:p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позитивних</a:t>
            </a:r>
            <a:r>
              <a:rPr lang="ru-RU" dirty="0"/>
              <a:t> </a:t>
            </a:r>
            <a:r>
              <a:rPr lang="ru-RU" dirty="0" err="1"/>
              <a:t>сторін</a:t>
            </a:r>
            <a:r>
              <a:rPr lang="ru-RU" dirty="0"/>
              <a:t> </a:t>
            </a:r>
            <a:r>
              <a:rPr lang="ru-RU" b="1" dirty="0" err="1"/>
              <a:t>біологічної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на </a:t>
            </a:r>
            <a:r>
              <a:rPr lang="ru-RU" b="1" dirty="0" err="1"/>
              <a:t>організм</a:t>
            </a:r>
            <a:r>
              <a:rPr lang="ru-RU" dirty="0"/>
              <a:t>, як </a:t>
            </a:r>
            <a:r>
              <a:rPr lang="ru-RU" dirty="0" err="1"/>
              <a:t>чинника</a:t>
            </a:r>
            <a:endParaRPr lang="ru-RU" dirty="0"/>
          </a:p>
          <a:p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 Так </a:t>
            </a:r>
            <a:r>
              <a:rPr lang="ru-RU" dirty="0" smtClean="0"/>
              <a:t>як </a:t>
            </a:r>
            <a:r>
              <a:rPr lang="ru-RU" dirty="0" err="1"/>
              <a:t>їжа</a:t>
            </a:r>
            <a:r>
              <a:rPr lang="ru-RU" dirty="0"/>
              <a:t> – є </a:t>
            </a:r>
            <a:r>
              <a:rPr lang="ru-RU" dirty="0" err="1"/>
              <a:t>найскладнішим</a:t>
            </a:r>
            <a:r>
              <a:rPr lang="ru-RU" dirty="0"/>
              <a:t>,</a:t>
            </a:r>
          </a:p>
          <a:p>
            <a:r>
              <a:rPr lang="ru-RU" dirty="0" err="1"/>
              <a:t>мультикомпонентним</a:t>
            </a:r>
            <a:r>
              <a:rPr lang="ru-RU" dirty="0"/>
              <a:t> </a:t>
            </a:r>
            <a:r>
              <a:rPr lang="ru-RU" dirty="0" err="1" smtClean="0"/>
              <a:t>чинником</a:t>
            </a:r>
            <a:r>
              <a:rPr lang="ru-RU" dirty="0" smtClean="0"/>
              <a:t>, </a:t>
            </a:r>
            <a:r>
              <a:rPr lang="ru-RU" dirty="0"/>
              <a:t>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складу і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smtClean="0"/>
              <a:t>вона </a:t>
            </a:r>
            <a:r>
              <a:rPr lang="ru-RU" dirty="0" err="1" smtClean="0"/>
              <a:t>справляє</a:t>
            </a:r>
            <a:r>
              <a:rPr lang="ru-RU" dirty="0" smtClean="0"/>
              <a:t> </a:t>
            </a:r>
            <a:r>
              <a:rPr lang="ru-RU" dirty="0" err="1"/>
              <a:t>різноманітний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ми </a:t>
            </a:r>
            <a:r>
              <a:rPr lang="ru-RU" dirty="0" err="1"/>
              <a:t>можемо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і </a:t>
            </a:r>
            <a:r>
              <a:rPr lang="ru-RU" dirty="0" err="1"/>
              <a:t>трофіку</a:t>
            </a:r>
            <a:r>
              <a:rPr lang="ru-RU" dirty="0"/>
              <a:t> тканин,</a:t>
            </a:r>
          </a:p>
          <a:p>
            <a:r>
              <a:rPr lang="ru-RU" dirty="0" err="1"/>
              <a:t>органів</a:t>
            </a:r>
            <a:r>
              <a:rPr lang="ru-RU" dirty="0"/>
              <a:t>, систем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загалом</a:t>
            </a:r>
            <a:r>
              <a:rPr lang="ru-RU" dirty="0"/>
              <a:t> у </a:t>
            </a:r>
            <a:r>
              <a:rPr lang="ru-RU" dirty="0" err="1"/>
              <a:t>бік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послаблення</a:t>
            </a:r>
            <a:r>
              <a:rPr lang="ru-RU" dirty="0"/>
              <a:t>.</a:t>
            </a:r>
          </a:p>
          <a:p>
            <a:r>
              <a:rPr lang="ru-RU" dirty="0"/>
              <a:t>Через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тісно</a:t>
            </a:r>
            <a:r>
              <a:rPr lang="ru-RU" dirty="0"/>
              <a:t> </a:t>
            </a:r>
            <a:r>
              <a:rPr lang="ru-RU" dirty="0" err="1"/>
              <a:t>контактує</a:t>
            </a:r>
            <a:r>
              <a:rPr lang="ru-RU" dirty="0"/>
              <a:t> з </a:t>
            </a:r>
            <a:r>
              <a:rPr lang="ru-RU" dirty="0" err="1"/>
              <a:t>навколишнім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. І </a:t>
            </a:r>
            <a:r>
              <a:rPr lang="ru-RU" dirty="0" err="1"/>
              <a:t>це</a:t>
            </a:r>
            <a:endParaRPr lang="ru-RU" dirty="0"/>
          </a:p>
          <a:p>
            <a:r>
              <a:rPr lang="ru-RU" dirty="0" err="1"/>
              <a:t>проявляється</a:t>
            </a:r>
            <a:r>
              <a:rPr lang="ru-RU" dirty="0"/>
              <a:t> в </a:t>
            </a:r>
            <a:r>
              <a:rPr lang="ru-RU" dirty="0" err="1"/>
              <a:t>обміні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/>
              <a:t>метаболізмі</a:t>
            </a:r>
            <a:r>
              <a:rPr lang="ru-RU" dirty="0"/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257" y="3858274"/>
            <a:ext cx="4323596" cy="2531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09" y="3858274"/>
            <a:ext cx="4821888" cy="253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3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132" y="1"/>
            <a:ext cx="10106525" cy="6785810"/>
          </a:xfrm>
        </p:spPr>
        <p:txBody>
          <a:bodyPr>
            <a:normAutofit/>
          </a:bodyPr>
          <a:lstStyle/>
          <a:p>
            <a:r>
              <a:rPr lang="ru-RU" sz="1800" dirty="0" err="1"/>
              <a:t>Рекомендації</a:t>
            </a:r>
            <a:r>
              <a:rPr lang="ru-RU" sz="1800" dirty="0"/>
              <a:t> </a:t>
            </a:r>
            <a:r>
              <a:rPr lang="ru-RU" sz="1800" dirty="0" err="1"/>
              <a:t>раціонального</a:t>
            </a:r>
            <a:r>
              <a:rPr lang="ru-RU" sz="1800" dirty="0"/>
              <a:t> </a:t>
            </a:r>
            <a:r>
              <a:rPr lang="ru-RU" sz="1800" dirty="0" err="1"/>
              <a:t>харчування</a:t>
            </a:r>
            <a:r>
              <a:rPr lang="ru-RU" sz="1800" dirty="0"/>
              <a:t> </a:t>
            </a:r>
            <a:r>
              <a:rPr lang="ru-RU" sz="1800" dirty="0" err="1"/>
              <a:t>мали</a:t>
            </a:r>
            <a:r>
              <a:rPr lang="ru-RU" sz="1800" dirty="0"/>
              <a:t> </a:t>
            </a:r>
            <a:r>
              <a:rPr lang="ru-RU" sz="1800" dirty="0" err="1"/>
              <a:t>місце</a:t>
            </a:r>
            <a:r>
              <a:rPr lang="ru-RU" sz="1800" dirty="0"/>
              <a:t> уже в</a:t>
            </a:r>
          </a:p>
          <a:p>
            <a:r>
              <a:rPr lang="ru-RU" sz="1800" dirty="0" err="1"/>
              <a:t>енциклопедичних</a:t>
            </a:r>
            <a:r>
              <a:rPr lang="ru-RU" sz="1800" dirty="0"/>
              <a:t> </a:t>
            </a:r>
            <a:r>
              <a:rPr lang="ru-RU" sz="1800" dirty="0" err="1"/>
              <a:t>творах</a:t>
            </a:r>
            <a:r>
              <a:rPr lang="ru-RU" sz="1800" dirty="0"/>
              <a:t> </a:t>
            </a:r>
            <a:r>
              <a:rPr lang="ru-RU" sz="1800" b="1" dirty="0" err="1"/>
              <a:t>Гіппократа</a:t>
            </a:r>
            <a:r>
              <a:rPr lang="ru-RU" sz="1800" b="1" dirty="0"/>
              <a:t> </a:t>
            </a:r>
            <a:r>
              <a:rPr lang="ru-RU" sz="1800" dirty="0"/>
              <a:t>(460-377 </a:t>
            </a:r>
            <a:r>
              <a:rPr lang="ru-RU" sz="1800" dirty="0" err="1"/>
              <a:t>рр</a:t>
            </a:r>
            <a:r>
              <a:rPr lang="ru-RU" sz="1800" dirty="0"/>
              <a:t>. до </a:t>
            </a:r>
            <a:r>
              <a:rPr lang="ru-RU" sz="1800" dirty="0" err="1"/>
              <a:t>н.е</a:t>
            </a:r>
            <a:r>
              <a:rPr lang="ru-RU" sz="1800" dirty="0"/>
              <a:t>.), </a:t>
            </a:r>
            <a:r>
              <a:rPr lang="ru-RU" sz="1800" b="1" dirty="0"/>
              <a:t>Гале</a:t>
            </a:r>
            <a:r>
              <a:rPr lang="ru-RU" sz="1800" dirty="0"/>
              <a:t>на (130-200</a:t>
            </a:r>
          </a:p>
          <a:p>
            <a:r>
              <a:rPr lang="ru-RU" sz="1800" dirty="0" err="1"/>
              <a:t>рр</a:t>
            </a:r>
            <a:r>
              <a:rPr lang="ru-RU" sz="1800" dirty="0"/>
              <a:t>.), </a:t>
            </a:r>
            <a:r>
              <a:rPr lang="ru-RU" sz="1800" b="1" dirty="0" err="1"/>
              <a:t>Іон</a:t>
            </a:r>
            <a:r>
              <a:rPr lang="ru-RU" sz="1800" b="1" dirty="0"/>
              <a:t> </a:t>
            </a:r>
            <a:r>
              <a:rPr lang="ru-RU" sz="1800" b="1" dirty="0" err="1"/>
              <a:t>Сіни</a:t>
            </a:r>
            <a:r>
              <a:rPr lang="ru-RU" sz="1800" b="1" dirty="0"/>
              <a:t> (</a:t>
            </a:r>
            <a:r>
              <a:rPr lang="ru-RU" sz="1800" b="1" dirty="0" err="1"/>
              <a:t>Авицена</a:t>
            </a:r>
            <a:r>
              <a:rPr lang="ru-RU" sz="1800" b="1" dirty="0"/>
              <a:t>) </a:t>
            </a:r>
            <a:r>
              <a:rPr lang="ru-RU" sz="1800" dirty="0"/>
              <a:t>(980-1037 </a:t>
            </a:r>
            <a:r>
              <a:rPr lang="ru-RU" sz="1800" dirty="0" err="1"/>
              <a:t>рр</a:t>
            </a:r>
            <a:r>
              <a:rPr lang="ru-RU" sz="1800" dirty="0"/>
              <a:t>.), </a:t>
            </a:r>
            <a:r>
              <a:rPr lang="ru-RU" sz="1800" dirty="0" err="1"/>
              <a:t>тобто</a:t>
            </a:r>
            <a:r>
              <a:rPr lang="ru-RU" sz="1800" dirty="0"/>
              <a:t> </a:t>
            </a:r>
            <a:r>
              <a:rPr lang="ru-RU" sz="1800" dirty="0" err="1"/>
              <a:t>були</a:t>
            </a:r>
            <a:r>
              <a:rPr lang="ru-RU" sz="1800" dirty="0"/>
              <a:t> </a:t>
            </a:r>
            <a:r>
              <a:rPr lang="ru-RU" sz="1800" dirty="0" err="1"/>
              <a:t>узагальнені</a:t>
            </a:r>
            <a:r>
              <a:rPr lang="ru-RU" sz="1800" dirty="0"/>
              <a:t> </a:t>
            </a:r>
            <a:r>
              <a:rPr lang="ru-RU" sz="1800" dirty="0" err="1"/>
              <a:t>емпіричні</a:t>
            </a:r>
            <a:endParaRPr lang="ru-RU" sz="1800" dirty="0"/>
          </a:p>
          <a:p>
            <a:r>
              <a:rPr lang="ru-RU" sz="1800" dirty="0" err="1"/>
              <a:t>медичні</a:t>
            </a:r>
            <a:r>
              <a:rPr lang="ru-RU" sz="1800" dirty="0"/>
              <a:t> </a:t>
            </a:r>
            <a:r>
              <a:rPr lang="ru-RU" sz="1800" dirty="0" err="1"/>
              <a:t>знання</a:t>
            </a:r>
            <a:r>
              <a:rPr lang="ru-RU" sz="1800" dirty="0"/>
              <a:t> з </a:t>
            </a:r>
            <a:r>
              <a:rPr lang="ru-RU" sz="1800" dirty="0" err="1"/>
              <a:t>харчування</a:t>
            </a:r>
            <a:r>
              <a:rPr lang="ru-RU" sz="1800" dirty="0"/>
              <a:t>, </a:t>
            </a:r>
            <a:r>
              <a:rPr lang="ru-RU" sz="1800" dirty="0" err="1"/>
              <a:t>накопичені</a:t>
            </a:r>
            <a:r>
              <a:rPr lang="ru-RU" sz="1800" dirty="0"/>
              <a:t> за </a:t>
            </a:r>
            <a:r>
              <a:rPr lang="ru-RU" sz="1800" dirty="0" err="1"/>
              <a:t>багато</a:t>
            </a:r>
            <a:r>
              <a:rPr lang="ru-RU" sz="1800" dirty="0"/>
              <a:t> </a:t>
            </a:r>
            <a:r>
              <a:rPr lang="ru-RU" sz="1800" dirty="0" err="1"/>
              <a:t>тисячоліть</a:t>
            </a:r>
            <a:r>
              <a:rPr lang="ru-RU" sz="1800" dirty="0"/>
              <a:t>.</a:t>
            </a:r>
          </a:p>
          <a:p>
            <a:r>
              <a:rPr lang="ru-RU" sz="1800" b="1" dirty="0" err="1"/>
              <a:t>Гіппократ</a:t>
            </a:r>
            <a:r>
              <a:rPr lang="ru-RU" sz="1800" dirty="0"/>
              <a:t> </a:t>
            </a:r>
            <a:r>
              <a:rPr lang="ru-RU" sz="1800" dirty="0" err="1"/>
              <a:t>аналізував</a:t>
            </a:r>
            <a:r>
              <a:rPr lang="ru-RU" sz="1800" dirty="0"/>
              <a:t> </a:t>
            </a:r>
            <a:r>
              <a:rPr lang="ru-RU" sz="1800" dirty="0" err="1"/>
              <a:t>основні</a:t>
            </a:r>
            <a:r>
              <a:rPr lang="ru-RU" sz="1800" dirty="0"/>
              <a:t> </a:t>
            </a:r>
            <a:r>
              <a:rPr lang="ru-RU" sz="1800" dirty="0" err="1"/>
              <a:t>положення</a:t>
            </a:r>
            <a:r>
              <a:rPr lang="ru-RU" sz="1800" dirty="0"/>
              <a:t> про </a:t>
            </a:r>
            <a:r>
              <a:rPr lang="ru-RU" sz="1800" dirty="0" err="1"/>
              <a:t>правильне</a:t>
            </a:r>
            <a:r>
              <a:rPr lang="ru-RU" sz="1800" dirty="0"/>
              <a:t> </a:t>
            </a:r>
            <a:r>
              <a:rPr lang="ru-RU" sz="1800" dirty="0" err="1"/>
              <a:t>харчування</a:t>
            </a:r>
            <a:r>
              <a:rPr lang="ru-RU" sz="1800" dirty="0"/>
              <a:t> у</a:t>
            </a:r>
          </a:p>
          <a:p>
            <a:r>
              <a:rPr lang="ru-RU" sz="1800" dirty="0" err="1"/>
              <a:t>творі</a:t>
            </a:r>
            <a:r>
              <a:rPr lang="ru-RU" sz="1800" dirty="0"/>
              <a:t> </a:t>
            </a:r>
            <a:r>
              <a:rPr lang="ru-RU" sz="1800" b="1" dirty="0"/>
              <a:t>"Про </a:t>
            </a:r>
            <a:r>
              <a:rPr lang="ru-RU" sz="1800" b="1" dirty="0" err="1"/>
              <a:t>дієту</a:t>
            </a:r>
            <a:r>
              <a:rPr lang="ru-RU" sz="1800" b="1" dirty="0"/>
              <a:t>". </a:t>
            </a:r>
            <a:r>
              <a:rPr lang="ru-RU" sz="1800" dirty="0" err="1"/>
              <a:t>Він</a:t>
            </a:r>
            <a:r>
              <a:rPr lang="ru-RU" sz="1800" dirty="0"/>
              <a:t> </a:t>
            </a:r>
            <a:r>
              <a:rPr lang="ru-RU" sz="1800" dirty="0" err="1"/>
              <a:t>пише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треба знати:</a:t>
            </a:r>
          </a:p>
          <a:p>
            <a:r>
              <a:rPr lang="ru-RU" sz="1800" b="1" dirty="0"/>
              <a:t>а) </a:t>
            </a:r>
            <a:r>
              <a:rPr lang="ru-RU" sz="1800" b="1" dirty="0" err="1"/>
              <a:t>всі</a:t>
            </a:r>
            <a:r>
              <a:rPr lang="ru-RU" sz="1800" b="1" dirty="0"/>
              <a:t> </a:t>
            </a:r>
            <a:r>
              <a:rPr lang="ru-RU" sz="1800" b="1" dirty="0" err="1"/>
              <a:t>харчові</a:t>
            </a:r>
            <a:r>
              <a:rPr lang="ru-RU" sz="1800" b="1" dirty="0"/>
              <a:t> </a:t>
            </a:r>
            <a:r>
              <a:rPr lang="ru-RU" sz="1800" b="1" dirty="0" err="1"/>
              <a:t>речовини</a:t>
            </a:r>
            <a:r>
              <a:rPr lang="ru-RU" sz="1800" b="1" dirty="0"/>
              <a:t> і </a:t>
            </a:r>
            <a:r>
              <a:rPr lang="ru-RU" sz="1800" b="1" dirty="0" err="1"/>
              <a:t>напої</a:t>
            </a:r>
            <a:r>
              <a:rPr lang="ru-RU" sz="1800" b="1" dirty="0"/>
              <a:t>, </a:t>
            </a:r>
            <a:r>
              <a:rPr lang="ru-RU" sz="1800" b="1" dirty="0" err="1"/>
              <a:t>що</a:t>
            </a:r>
            <a:r>
              <a:rPr lang="ru-RU" sz="1800" b="1" dirty="0"/>
              <a:t> </a:t>
            </a:r>
            <a:r>
              <a:rPr lang="ru-RU" sz="1800" b="1" dirty="0" err="1"/>
              <a:t>вживаються</a:t>
            </a:r>
            <a:r>
              <a:rPr lang="ru-RU" sz="1800" b="1" dirty="0"/>
              <a:t> </a:t>
            </a:r>
            <a:r>
              <a:rPr lang="ru-RU" sz="1800" b="1" dirty="0" err="1"/>
              <a:t>людиною</a:t>
            </a:r>
            <a:r>
              <a:rPr lang="ru-RU" sz="1800" b="1" dirty="0"/>
              <a:t>, </a:t>
            </a:r>
            <a:r>
              <a:rPr lang="ru-RU" sz="1800" b="1" dirty="0" err="1"/>
              <a:t>рівно</a:t>
            </a:r>
            <a:r>
              <a:rPr lang="ru-RU" sz="1800" b="1" dirty="0"/>
              <a:t> і</a:t>
            </a:r>
          </a:p>
          <a:p>
            <a:r>
              <a:rPr lang="ru-RU" sz="1800" b="1" dirty="0" err="1"/>
              <a:t>властивості</a:t>
            </a:r>
            <a:r>
              <a:rPr lang="ru-RU" sz="1800" b="1" dirty="0"/>
              <a:t> </a:t>
            </a:r>
            <a:r>
              <a:rPr lang="ru-RU" sz="1800" b="1" dirty="0" err="1"/>
              <a:t>їх</a:t>
            </a:r>
            <a:r>
              <a:rPr lang="ru-RU" sz="1800" b="1" dirty="0"/>
              <a:t>;</a:t>
            </a:r>
          </a:p>
          <a:p>
            <a:endParaRPr lang="ru-RU" sz="1800" b="1" dirty="0" smtClean="0"/>
          </a:p>
          <a:p>
            <a:r>
              <a:rPr lang="ru-RU" sz="1800" b="1" dirty="0" smtClean="0"/>
              <a:t>б</a:t>
            </a:r>
            <a:r>
              <a:rPr lang="ru-RU" sz="1800" b="1" dirty="0"/>
              <a:t>) як </a:t>
            </a:r>
            <a:r>
              <a:rPr lang="ru-RU" sz="1800" b="1" dirty="0" err="1"/>
              <a:t>послабити</a:t>
            </a:r>
            <a:r>
              <a:rPr lang="ru-RU" sz="1800" b="1" dirty="0"/>
              <a:t> </a:t>
            </a:r>
            <a:r>
              <a:rPr lang="ru-RU" sz="1800" b="1" dirty="0" err="1"/>
              <a:t>або</a:t>
            </a:r>
            <a:r>
              <a:rPr lang="ru-RU" sz="1800" b="1" dirty="0"/>
              <a:t> </a:t>
            </a:r>
            <a:r>
              <a:rPr lang="ru-RU" sz="1800" b="1" dirty="0" err="1"/>
              <a:t>посилити</a:t>
            </a:r>
            <a:r>
              <a:rPr lang="ru-RU" sz="1800" b="1" dirty="0"/>
              <a:t> </a:t>
            </a:r>
            <a:r>
              <a:rPr lang="ru-RU" sz="1800" b="1" dirty="0" err="1"/>
              <a:t>ті</a:t>
            </a:r>
            <a:r>
              <a:rPr lang="ru-RU" sz="1800" b="1" dirty="0"/>
              <a:t> </a:t>
            </a:r>
            <a:r>
              <a:rPr lang="ru-RU" sz="1800" b="1" dirty="0" err="1"/>
              <a:t>чи</a:t>
            </a:r>
            <a:r>
              <a:rPr lang="ru-RU" sz="1800" b="1" dirty="0"/>
              <a:t> </a:t>
            </a:r>
            <a:r>
              <a:rPr lang="ru-RU" sz="1800" b="1" dirty="0" err="1"/>
              <a:t>інші</a:t>
            </a:r>
            <a:r>
              <a:rPr lang="ru-RU" sz="1800" b="1" dirty="0"/>
              <a:t> </a:t>
            </a:r>
            <a:r>
              <a:rPr lang="ru-RU" sz="1800" b="1" dirty="0" err="1"/>
              <a:t>природні</a:t>
            </a:r>
            <a:r>
              <a:rPr lang="ru-RU" sz="1800" b="1" dirty="0"/>
              <a:t> </a:t>
            </a:r>
            <a:r>
              <a:rPr lang="ru-RU" sz="1800" b="1" dirty="0" err="1"/>
              <a:t>властивості</a:t>
            </a:r>
            <a:r>
              <a:rPr lang="ru-RU" sz="1800" b="1" dirty="0"/>
              <a:t> </a:t>
            </a:r>
            <a:r>
              <a:rPr lang="ru-RU" sz="1800" b="1" dirty="0" err="1"/>
              <a:t>кожної</a:t>
            </a:r>
            <a:r>
              <a:rPr lang="ru-RU" sz="1800" b="1" dirty="0"/>
              <a:t> </a:t>
            </a:r>
            <a:r>
              <a:rPr lang="ru-RU" sz="1800" b="1" dirty="0" err="1"/>
              <a:t>із</a:t>
            </a:r>
            <a:endParaRPr lang="ru-RU" sz="1800" b="1" dirty="0"/>
          </a:p>
          <a:p>
            <a:r>
              <a:rPr lang="ru-RU" sz="1800" b="1" dirty="0" err="1"/>
              <a:t>харчових</a:t>
            </a:r>
            <a:r>
              <a:rPr lang="ru-RU" sz="1800" b="1" dirty="0"/>
              <a:t> </a:t>
            </a:r>
            <a:r>
              <a:rPr lang="ru-RU" sz="1800" b="1" dirty="0" err="1"/>
              <a:t>речовин</a:t>
            </a:r>
            <a:r>
              <a:rPr lang="ru-RU" sz="1800" b="1" dirty="0"/>
              <a:t>;</a:t>
            </a:r>
          </a:p>
          <a:p>
            <a:endParaRPr lang="ru-RU" sz="1800" b="1" dirty="0" smtClean="0"/>
          </a:p>
          <a:p>
            <a:r>
              <a:rPr lang="ru-RU" sz="1800" b="1" dirty="0" smtClean="0"/>
              <a:t>в</a:t>
            </a:r>
            <a:r>
              <a:rPr lang="ru-RU" sz="1800" b="1" dirty="0"/>
              <a:t>) </a:t>
            </a:r>
            <a:r>
              <a:rPr lang="ru-RU" sz="1800" b="1" dirty="0" err="1"/>
              <a:t>співвідношення</a:t>
            </a:r>
            <a:r>
              <a:rPr lang="ru-RU" sz="1800" b="1" dirty="0"/>
              <a:t> </a:t>
            </a:r>
            <a:r>
              <a:rPr lang="ru-RU" sz="1800" b="1" dirty="0" err="1"/>
              <a:t>між</a:t>
            </a:r>
            <a:r>
              <a:rPr lang="ru-RU" sz="1800" b="1" dirty="0"/>
              <a:t> </a:t>
            </a:r>
            <a:r>
              <a:rPr lang="ru-RU" sz="1800" b="1" dirty="0" err="1"/>
              <a:t>кількістю</a:t>
            </a:r>
            <a:r>
              <a:rPr lang="ru-RU" sz="1800" b="1" dirty="0"/>
              <a:t> </a:t>
            </a:r>
            <a:r>
              <a:rPr lang="ru-RU" sz="1800" b="1" dirty="0" err="1"/>
              <a:t>їжі</a:t>
            </a:r>
            <a:r>
              <a:rPr lang="ru-RU" sz="1800" b="1" dirty="0"/>
              <a:t> і </a:t>
            </a:r>
            <a:r>
              <a:rPr lang="ru-RU" sz="1800" b="1" dirty="0" err="1"/>
              <a:t>фізичним</a:t>
            </a:r>
            <a:r>
              <a:rPr lang="ru-RU" sz="1800" b="1" dirty="0"/>
              <a:t> </a:t>
            </a:r>
            <a:r>
              <a:rPr lang="ru-RU" sz="1800" b="1" dirty="0" err="1"/>
              <a:t>напруженням</a:t>
            </a:r>
            <a:r>
              <a:rPr lang="ru-RU" sz="1800" b="1" dirty="0" smtClean="0"/>
              <a:t>.</a:t>
            </a:r>
          </a:p>
          <a:p>
            <a:r>
              <a:rPr lang="ru-RU" sz="1800" b="1" dirty="0"/>
              <a:t>Сократ – </a:t>
            </a:r>
            <a:r>
              <a:rPr lang="ru-RU" sz="1800" b="1" dirty="0" err="1"/>
              <a:t>давньогрецький</a:t>
            </a:r>
            <a:r>
              <a:rPr lang="ru-RU" sz="1800" b="1" dirty="0"/>
              <a:t> </a:t>
            </a:r>
            <a:r>
              <a:rPr lang="ru-RU" sz="1800" b="1" dirty="0" err="1"/>
              <a:t>філософ</a:t>
            </a:r>
            <a:r>
              <a:rPr lang="ru-RU" sz="1800" b="1" dirty="0"/>
              <a:t> (460-399 </a:t>
            </a:r>
            <a:r>
              <a:rPr lang="ru-RU" sz="1800" b="1" dirty="0" err="1"/>
              <a:t>рр</a:t>
            </a:r>
            <a:r>
              <a:rPr lang="ru-RU" sz="1800" b="1" dirty="0"/>
              <a:t>. до </a:t>
            </a:r>
            <a:r>
              <a:rPr lang="ru-RU" sz="1800" b="1" dirty="0" err="1"/>
              <a:t>н.е</a:t>
            </a:r>
            <a:r>
              <a:rPr lang="ru-RU" sz="1800" b="1" dirty="0"/>
              <a:t>.) </a:t>
            </a:r>
            <a:r>
              <a:rPr lang="ru-RU" sz="1800" b="1" dirty="0" err="1"/>
              <a:t>висловив</a:t>
            </a:r>
            <a:r>
              <a:rPr lang="ru-RU" sz="1800" b="1" dirty="0"/>
              <a:t> думку</a:t>
            </a:r>
          </a:p>
          <a:p>
            <a:r>
              <a:rPr lang="ru-RU" sz="1800" b="1" dirty="0"/>
              <a:t>про </a:t>
            </a:r>
            <a:r>
              <a:rPr lang="ru-RU" sz="1800" b="1" dirty="0" err="1"/>
              <a:t>помірність</a:t>
            </a:r>
            <a:r>
              <a:rPr lang="ru-RU" sz="1800" b="1" dirty="0"/>
              <a:t> у </a:t>
            </a:r>
            <a:r>
              <a:rPr lang="ru-RU" sz="1800" b="1" dirty="0" err="1"/>
              <a:t>їжі</a:t>
            </a:r>
            <a:r>
              <a:rPr lang="ru-RU" sz="1800" b="1" dirty="0"/>
              <a:t> "Людина </a:t>
            </a:r>
            <a:r>
              <a:rPr lang="ru-RU" sz="1800" b="1" dirty="0" err="1"/>
              <a:t>їсть</a:t>
            </a:r>
            <a:r>
              <a:rPr lang="ru-RU" sz="1800" b="1" dirty="0"/>
              <a:t>, </a:t>
            </a:r>
            <a:r>
              <a:rPr lang="ru-RU" sz="1800" b="1" dirty="0" err="1"/>
              <a:t>щоб</a:t>
            </a:r>
            <a:r>
              <a:rPr lang="ru-RU" sz="1800" b="1" dirty="0"/>
              <a:t> </a:t>
            </a:r>
            <a:r>
              <a:rPr lang="ru-RU" sz="1800" b="1" dirty="0" err="1"/>
              <a:t>жити</a:t>
            </a:r>
            <a:r>
              <a:rPr lang="ru-RU" sz="1800" b="1" dirty="0"/>
              <a:t>, а не </a:t>
            </a:r>
            <a:r>
              <a:rPr lang="ru-RU" sz="1800" b="1" dirty="0" err="1"/>
              <a:t>живе</a:t>
            </a:r>
            <a:r>
              <a:rPr lang="ru-RU" sz="1800" b="1" dirty="0"/>
              <a:t>, </a:t>
            </a:r>
            <a:r>
              <a:rPr lang="ru-RU" sz="1800" b="1" dirty="0" err="1"/>
              <a:t>щоб</a:t>
            </a:r>
            <a:r>
              <a:rPr lang="ru-RU" sz="1800" b="1" dirty="0"/>
              <a:t> </a:t>
            </a:r>
            <a:r>
              <a:rPr lang="ru-RU" sz="1800" b="1" dirty="0" err="1"/>
              <a:t>їсти</a:t>
            </a:r>
            <a:r>
              <a:rPr lang="ru-RU" sz="1800" b="1" dirty="0"/>
              <a:t>".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621" y="2518397"/>
            <a:ext cx="3192379" cy="212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53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888" y="105878"/>
            <a:ext cx="9558965" cy="6142521"/>
          </a:xfrm>
        </p:spPr>
        <p:txBody>
          <a:bodyPr>
            <a:normAutofit/>
          </a:bodyPr>
          <a:lstStyle/>
          <a:p>
            <a:r>
              <a:rPr lang="ru-RU" b="1" dirty="0" err="1"/>
              <a:t>Раціональне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в </a:t>
            </a:r>
            <a:r>
              <a:rPr lang="ru-RU" dirty="0" err="1"/>
              <a:t>профілактиці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endParaRPr lang="ru-RU" dirty="0"/>
          </a:p>
          <a:p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, </a:t>
            </a:r>
            <a:r>
              <a:rPr lang="ru-RU" dirty="0" smtClean="0"/>
              <a:t>атеросклерозу,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ожиріння</a:t>
            </a:r>
            <a:r>
              <a:rPr lang="ru-RU" dirty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продовженню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</a:t>
            </a:r>
          </a:p>
          <a:p>
            <a:r>
              <a:rPr lang="ru-RU" b="1" dirty="0" err="1"/>
              <a:t>Нераціональне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dirty="0"/>
              <a:t>в </a:t>
            </a:r>
            <a:r>
              <a:rPr lang="ru-RU" dirty="0" err="1"/>
              <a:t>кількісному</a:t>
            </a:r>
            <a:r>
              <a:rPr lang="ru-RU" dirty="0"/>
              <a:t> (</a:t>
            </a:r>
            <a:r>
              <a:rPr lang="ru-RU" dirty="0" err="1"/>
              <a:t>недостатнє</a:t>
            </a:r>
            <a:r>
              <a:rPr lang="ru-RU" dirty="0"/>
              <a:t>, </a:t>
            </a:r>
            <a:r>
              <a:rPr lang="ru-RU" dirty="0" err="1"/>
              <a:t>надмірне</a:t>
            </a:r>
            <a:r>
              <a:rPr lang="ru-RU" dirty="0"/>
              <a:t>) </a:t>
            </a:r>
            <a:r>
              <a:rPr lang="ru-RU" dirty="0" err="1"/>
              <a:t>чи</a:t>
            </a:r>
            <a:endParaRPr lang="ru-RU" dirty="0"/>
          </a:p>
          <a:p>
            <a:r>
              <a:rPr lang="ru-RU" dirty="0" err="1"/>
              <a:t>якісному</a:t>
            </a:r>
            <a:r>
              <a:rPr lang="ru-RU" dirty="0"/>
              <a:t> </a:t>
            </a:r>
            <a:r>
              <a:rPr lang="ru-RU" dirty="0" err="1"/>
              <a:t>відношенні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негативно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ріст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,</a:t>
            </a:r>
          </a:p>
          <a:p>
            <a:r>
              <a:rPr lang="ru-RU" dirty="0" err="1"/>
              <a:t>працездатність</a:t>
            </a:r>
            <a:r>
              <a:rPr lang="ru-RU" dirty="0"/>
              <a:t>, </a:t>
            </a:r>
            <a:r>
              <a:rPr lang="ru-RU" dirty="0" err="1"/>
              <a:t>стійкість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</a:t>
            </a:r>
          </a:p>
          <a:p>
            <a:r>
              <a:rPr lang="ru-RU" dirty="0" err="1"/>
              <a:t>порушувати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схуднення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ожиріння</a:t>
            </a:r>
            <a:r>
              <a:rPr lang="ru-RU" dirty="0" smtClean="0"/>
              <a:t>, </a:t>
            </a:r>
            <a:r>
              <a:rPr lang="ru-RU" dirty="0" err="1" smtClean="0"/>
              <a:t>гіпо-авітамінози</a:t>
            </a:r>
            <a:r>
              <a:rPr lang="ru-RU" dirty="0"/>
              <a:t>,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щитовидної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і т. д.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 </a:t>
            </a:r>
            <a:r>
              <a:rPr lang="ru-RU" dirty="0" err="1"/>
              <a:t>погіршує</a:t>
            </a:r>
            <a:r>
              <a:rPr lang="ru-RU" dirty="0"/>
              <a:t> </a:t>
            </a:r>
            <a:r>
              <a:rPr lang="ru-RU" dirty="0" err="1"/>
              <a:t>протікання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і </a:t>
            </a:r>
            <a:r>
              <a:rPr lang="ru-RU" dirty="0" err="1"/>
              <a:t>затримує</a:t>
            </a:r>
            <a:r>
              <a:rPr lang="ru-RU" dirty="0"/>
              <a:t> </a:t>
            </a:r>
            <a:r>
              <a:rPr lang="ru-RU" dirty="0" err="1"/>
              <a:t>видужання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032" y="4178069"/>
            <a:ext cx="4027219" cy="26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2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510" y="0"/>
            <a:ext cx="10077650" cy="6248399"/>
          </a:xfrm>
        </p:spPr>
        <p:txBody>
          <a:bodyPr/>
          <a:lstStyle/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b="1" dirty="0"/>
              <a:t>5 </a:t>
            </a:r>
            <a:r>
              <a:rPr lang="ru-RU" b="1" dirty="0" err="1"/>
              <a:t>основних</a:t>
            </a:r>
            <a:r>
              <a:rPr lang="ru-RU" b="1" dirty="0"/>
              <a:t> </a:t>
            </a:r>
            <a:r>
              <a:rPr lang="ru-RU" b="1" dirty="0" err="1"/>
              <a:t>груп</a:t>
            </a:r>
            <a:r>
              <a:rPr lang="ru-RU" b="1" dirty="0"/>
              <a:t> </a:t>
            </a:r>
            <a:r>
              <a:rPr lang="ru-RU" b="1" dirty="0" err="1"/>
              <a:t>захворювань</a:t>
            </a:r>
            <a:r>
              <a:rPr lang="ru-RU" b="1" dirty="0"/>
              <a:t> </a:t>
            </a:r>
            <a:r>
              <a:rPr lang="ru-RU" dirty="0" err="1"/>
              <a:t>пов’язаних</a:t>
            </a:r>
            <a:r>
              <a:rPr lang="ru-RU" dirty="0"/>
              <a:t> з проблемою</a:t>
            </a:r>
          </a:p>
          <a:p>
            <a:r>
              <a:rPr lang="ru-RU" dirty="0"/>
              <a:t>“</a:t>
            </a:r>
            <a:r>
              <a:rPr lang="ru-RU" dirty="0" err="1"/>
              <a:t>харчування</a:t>
            </a:r>
            <a:r>
              <a:rPr lang="ru-RU" dirty="0"/>
              <a:t> і </a:t>
            </a:r>
            <a:r>
              <a:rPr lang="ru-RU" dirty="0" err="1"/>
              <a:t>хвороби</a:t>
            </a:r>
            <a:r>
              <a:rPr lang="ru-RU" dirty="0"/>
              <a:t>”.</a:t>
            </a:r>
          </a:p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b="1" dirty="0"/>
              <a:t>. </a:t>
            </a:r>
            <a:r>
              <a:rPr lang="ru-RU" b="1" dirty="0" err="1"/>
              <a:t>первинні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екзогенні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надлишкового</a:t>
            </a:r>
            <a:endParaRPr lang="ru-RU" dirty="0"/>
          </a:p>
          <a:p>
            <a:r>
              <a:rPr lang="ru-RU" dirty="0" err="1"/>
              <a:t>харчування</a:t>
            </a:r>
            <a:r>
              <a:rPr lang="ru-RU" dirty="0"/>
              <a:t> → </a:t>
            </a:r>
            <a:r>
              <a:rPr lang="ru-RU" dirty="0" err="1"/>
              <a:t>аліментарні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b="1" dirty="0" err="1"/>
              <a:t>вторинні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ендогенні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b="1" dirty="0" err="1"/>
              <a:t>захворювання</a:t>
            </a:r>
            <a:r>
              <a:rPr lang="ru-RU" b="1" dirty="0"/>
              <a:t> з </a:t>
            </a:r>
            <a:r>
              <a:rPr lang="ru-RU" b="1" dirty="0" err="1"/>
              <a:t>аліментарними</a:t>
            </a:r>
            <a:r>
              <a:rPr lang="ru-RU" b="1" dirty="0"/>
              <a:t> </a:t>
            </a:r>
            <a:r>
              <a:rPr lang="ru-RU" b="1" dirty="0" err="1"/>
              <a:t>чинниками</a:t>
            </a:r>
            <a:r>
              <a:rPr lang="ru-RU" b="1" dirty="0"/>
              <a:t> </a:t>
            </a:r>
            <a:r>
              <a:rPr lang="ru-RU" b="1" dirty="0" err="1" smtClean="0"/>
              <a:t>ризиків</a:t>
            </a:r>
            <a:r>
              <a:rPr lang="ru-RU" b="1" dirty="0" smtClean="0"/>
              <a:t> </a:t>
            </a:r>
            <a:r>
              <a:rPr lang="ru-RU" b="1" dirty="0" err="1"/>
              <a:t>розвитку</a:t>
            </a:r>
            <a:endParaRPr lang="ru-RU" b="1" dirty="0"/>
          </a:p>
          <a:p>
            <a:r>
              <a:rPr lang="ru-RU" b="1" dirty="0" err="1"/>
              <a:t>паталогії</a:t>
            </a:r>
            <a:r>
              <a:rPr lang="ru-RU" b="1" dirty="0"/>
              <a:t>.</a:t>
            </a:r>
          </a:p>
          <a:p>
            <a:r>
              <a:rPr lang="ru-RU" dirty="0"/>
              <a:t>4. </a:t>
            </a:r>
            <a:r>
              <a:rPr lang="ru-RU" b="1" dirty="0" err="1"/>
              <a:t>захворювання</a:t>
            </a:r>
            <a:r>
              <a:rPr lang="ru-RU" b="1" dirty="0"/>
              <a:t>, </a:t>
            </a:r>
            <a:r>
              <a:rPr lang="ru-RU" b="1" dirty="0" err="1"/>
              <a:t>зумовлені</a:t>
            </a:r>
            <a:r>
              <a:rPr lang="ru-RU" b="1" dirty="0"/>
              <a:t> </a:t>
            </a:r>
            <a:r>
              <a:rPr lang="ru-RU" b="1" dirty="0" err="1"/>
              <a:t>харчовою</a:t>
            </a:r>
            <a:r>
              <a:rPr lang="ru-RU" b="1" dirty="0"/>
              <a:t> </a:t>
            </a:r>
            <a:r>
              <a:rPr lang="ru-RU" b="1" dirty="0" err="1"/>
              <a:t>неперносністю</a:t>
            </a:r>
            <a:r>
              <a:rPr lang="ru-RU" b="1" dirty="0"/>
              <a:t>.</a:t>
            </a:r>
          </a:p>
          <a:p>
            <a:r>
              <a:rPr lang="ru-RU" dirty="0"/>
              <a:t>5.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/>
              <a:t>з </a:t>
            </a:r>
            <a:r>
              <a:rPr lang="ru-RU" b="1" dirty="0" err="1"/>
              <a:t>аліментарними</a:t>
            </a:r>
            <a:r>
              <a:rPr lang="ru-RU" b="1" dirty="0"/>
              <a:t> </a:t>
            </a:r>
            <a:r>
              <a:rPr lang="ru-RU" b="1" dirty="0" err="1"/>
              <a:t>чинниками</a:t>
            </a:r>
            <a:r>
              <a:rPr lang="ru-RU" b="1" dirty="0"/>
              <a:t> </a:t>
            </a:r>
            <a:r>
              <a:rPr lang="ru-RU" b="1" dirty="0" err="1"/>
              <a:t>передачі</a:t>
            </a:r>
            <a:r>
              <a:rPr lang="ru-RU" b="1" dirty="0"/>
              <a:t> </a:t>
            </a:r>
            <a:r>
              <a:rPr lang="ru-RU" b="1" dirty="0" err="1"/>
              <a:t>збудника</a:t>
            </a:r>
            <a:r>
              <a:rPr lang="ru-RU" b="1" dirty="0"/>
              <a:t> </a:t>
            </a:r>
            <a:r>
              <a:rPr lang="ru-RU" b="1" dirty="0" err="1"/>
              <a:t>хвороби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832" y="4672994"/>
            <a:ext cx="3883168" cy="218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69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634" y="211756"/>
            <a:ext cx="10096901" cy="6516303"/>
          </a:xfrm>
        </p:spPr>
        <p:txBody>
          <a:bodyPr>
            <a:normAutofit/>
          </a:bodyPr>
          <a:lstStyle/>
          <a:p>
            <a:r>
              <a:rPr lang="ru-RU" b="1" i="1" u="sng" dirty="0" err="1"/>
              <a:t>Раціональне</a:t>
            </a:r>
            <a:r>
              <a:rPr lang="ru-RU" b="1" i="1" u="sng" dirty="0"/>
              <a:t> </a:t>
            </a:r>
            <a:r>
              <a:rPr lang="ru-RU" b="1" i="1" u="sng" dirty="0" err="1"/>
              <a:t>харчування</a:t>
            </a:r>
            <a:r>
              <a:rPr lang="ru-RU" b="1" i="1" u="sng" dirty="0"/>
              <a:t> </a:t>
            </a:r>
            <a:r>
              <a:rPr lang="ru-RU" dirty="0"/>
              <a:t>–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повноцінне</a:t>
            </a:r>
            <a:r>
              <a:rPr lang="ru-RU" dirty="0"/>
              <a:t>, </a:t>
            </a:r>
            <a:r>
              <a:rPr lang="ru-RU" dirty="0" err="1"/>
              <a:t>збалансоване</a:t>
            </a:r>
            <a:r>
              <a:rPr lang="ru-RU" dirty="0"/>
              <a:t> за </a:t>
            </a:r>
            <a:r>
              <a:rPr lang="ru-RU" dirty="0" err="1"/>
              <a:t>всіма</a:t>
            </a:r>
            <a:r>
              <a:rPr lang="ru-RU" dirty="0"/>
              <a:t> </a:t>
            </a:r>
            <a:r>
              <a:rPr lang="ru-RU" dirty="0" err="1"/>
              <a:t>нутрієнтами</a:t>
            </a:r>
            <a:r>
              <a:rPr lang="ru-RU" dirty="0"/>
              <a:t>, </a:t>
            </a:r>
            <a:r>
              <a:rPr lang="ru-RU" dirty="0" err="1"/>
              <a:t>якісне</a:t>
            </a:r>
            <a:r>
              <a:rPr lang="ru-RU" dirty="0"/>
              <a:t> та </a:t>
            </a:r>
            <a:r>
              <a:rPr lang="ru-RU" dirty="0" err="1"/>
              <a:t>безпечне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яке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та </a:t>
            </a:r>
            <a:r>
              <a:rPr lang="ru-RU" dirty="0" err="1"/>
              <a:t>зміцнення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та </a:t>
            </a:r>
            <a:r>
              <a:rPr lang="ru-RU" dirty="0" err="1"/>
              <a:t>тривалості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ефективну</a:t>
            </a:r>
            <a:r>
              <a:rPr lang="ru-RU" dirty="0"/>
              <a:t> </a:t>
            </a:r>
            <a:r>
              <a:rPr lang="ru-RU" dirty="0" err="1"/>
              <a:t>профілактику</a:t>
            </a:r>
            <a:r>
              <a:rPr lang="ru-RU" dirty="0"/>
              <a:t> </a:t>
            </a:r>
            <a:r>
              <a:rPr lang="ru-RU" dirty="0" err="1"/>
              <a:t>аліментарних</a:t>
            </a:r>
            <a:r>
              <a:rPr lang="ru-RU" dirty="0"/>
              <a:t>, </a:t>
            </a:r>
            <a:r>
              <a:rPr lang="ru-RU" dirty="0" err="1"/>
              <a:t>аліментарно-залежних</a:t>
            </a:r>
            <a:r>
              <a:rPr lang="ru-RU" dirty="0"/>
              <a:t>, </a:t>
            </a:r>
            <a:r>
              <a:rPr lang="ru-RU" dirty="0" err="1"/>
              <a:t>трансаліментарних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і хвороб </a:t>
            </a:r>
            <a:r>
              <a:rPr lang="ru-RU" dirty="0" err="1"/>
              <a:t>харчової</a:t>
            </a:r>
            <a:r>
              <a:rPr lang="ru-RU" dirty="0"/>
              <a:t> </a:t>
            </a:r>
            <a:r>
              <a:rPr lang="ru-RU" dirty="0" err="1"/>
              <a:t>непереносимості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u="sng" dirty="0" err="1" smtClean="0"/>
              <a:t>Превентивне</a:t>
            </a:r>
            <a:r>
              <a:rPr lang="ru-RU" b="1" i="1" u="sng" dirty="0" smtClean="0"/>
              <a:t> </a:t>
            </a:r>
            <a:r>
              <a:rPr lang="ru-RU" b="1" i="1" u="sng" dirty="0" err="1"/>
              <a:t>харчування</a:t>
            </a:r>
            <a:r>
              <a:rPr lang="ru-RU" b="1" i="1" u="sng" dirty="0"/>
              <a:t> </a:t>
            </a:r>
            <a:r>
              <a:rPr lang="ru-RU" dirty="0" err="1"/>
              <a:t>запобігає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аліментарно-залежних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в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, </a:t>
            </a:r>
            <a:r>
              <a:rPr lang="ru-RU" dirty="0" err="1"/>
              <a:t>лікувально-профілактичне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(ЛПХ)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підвищенню</a:t>
            </a:r>
            <a:r>
              <a:rPr lang="ru-RU" dirty="0"/>
              <a:t> </a:t>
            </a:r>
            <a:r>
              <a:rPr lang="ru-RU" dirty="0" err="1"/>
              <a:t>опірності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робітників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 і </a:t>
            </a:r>
            <a:r>
              <a:rPr lang="ru-RU" dirty="0" err="1"/>
              <a:t>профілактиці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 Для </a:t>
            </a:r>
            <a:r>
              <a:rPr lang="ru-RU" dirty="0" err="1"/>
              <a:t>збереження</a:t>
            </a:r>
            <a:r>
              <a:rPr lang="ru-RU" dirty="0"/>
              <a:t> та </a:t>
            </a:r>
            <a:r>
              <a:rPr lang="ru-RU" dirty="0" err="1"/>
              <a:t>зміцнення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мешкають</a:t>
            </a:r>
            <a:r>
              <a:rPr lang="ru-RU" dirty="0"/>
              <a:t> у </a:t>
            </a:r>
            <a:r>
              <a:rPr lang="ru-RU" dirty="0" err="1"/>
              <a:t>несприятливих</a:t>
            </a:r>
            <a:r>
              <a:rPr lang="ru-RU" dirty="0"/>
              <a:t> </a:t>
            </a:r>
            <a:r>
              <a:rPr lang="ru-RU" dirty="0" err="1"/>
              <a:t>екологічних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b="1" i="1" u="sng" dirty="0" err="1"/>
              <a:t>екологічно-захисне</a:t>
            </a:r>
            <a:r>
              <a:rPr lang="ru-RU" b="1" i="1" u="sng" dirty="0"/>
              <a:t> </a:t>
            </a:r>
            <a:r>
              <a:rPr lang="ru-RU" b="1" i="1" u="sng" dirty="0" err="1"/>
              <a:t>харчування</a:t>
            </a:r>
            <a:r>
              <a:rPr lang="ru-RU" b="1" i="1" u="sng" dirty="0"/>
              <a:t> </a:t>
            </a:r>
            <a:r>
              <a:rPr lang="ru-RU" dirty="0"/>
              <a:t>як </a:t>
            </a:r>
            <a:r>
              <a:rPr lang="ru-RU" dirty="0" err="1"/>
              <a:t>потужний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опірності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ксенобіотиків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822" y="4831882"/>
            <a:ext cx="3922178" cy="21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29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644" y="182880"/>
            <a:ext cx="9347209" cy="6065519"/>
          </a:xfrm>
        </p:spPr>
        <p:txBody>
          <a:bodyPr/>
          <a:lstStyle/>
          <a:p>
            <a:r>
              <a:rPr lang="ru-RU" b="1" i="1" u="sng" dirty="0" err="1"/>
              <a:t>Лікувальне</a:t>
            </a:r>
            <a:r>
              <a:rPr lang="ru-RU" b="1" i="1" u="sng" dirty="0"/>
              <a:t> (</a:t>
            </a:r>
            <a:r>
              <a:rPr lang="ru-RU" b="1" i="1" u="sng" dirty="0" err="1"/>
              <a:t>дієтичне</a:t>
            </a:r>
            <a:r>
              <a:rPr lang="ru-RU" b="1" i="1" u="sng" dirty="0"/>
              <a:t>) </a:t>
            </a:r>
            <a:r>
              <a:rPr lang="ru-RU" b="1" i="1" u="sng" dirty="0" err="1"/>
              <a:t>харчування</a:t>
            </a:r>
            <a:r>
              <a:rPr lang="ru-RU" b="1" i="1" u="sng" dirty="0"/>
              <a:t> </a:t>
            </a:r>
            <a:r>
              <a:rPr lang="ru-RU" dirty="0" err="1"/>
              <a:t>хворої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– </a:t>
            </a:r>
            <a:r>
              <a:rPr lang="ru-RU" dirty="0" err="1"/>
              <a:t>невід’ємна</a:t>
            </a:r>
            <a:r>
              <a:rPr lang="ru-RU" dirty="0"/>
              <a:t> </a:t>
            </a:r>
            <a:r>
              <a:rPr lang="ru-RU" dirty="0" err="1"/>
              <a:t>складова</a:t>
            </a:r>
            <a:r>
              <a:rPr lang="ru-RU" dirty="0"/>
              <a:t>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вторинної</a:t>
            </a:r>
            <a:r>
              <a:rPr lang="ru-RU" dirty="0"/>
              <a:t> та </a:t>
            </a:r>
            <a:r>
              <a:rPr lang="ru-RU" dirty="0" err="1"/>
              <a:t>третинної</a:t>
            </a:r>
            <a:r>
              <a:rPr lang="ru-RU" dirty="0"/>
              <a:t>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– </a:t>
            </a:r>
            <a:r>
              <a:rPr lang="ru-RU" dirty="0" err="1"/>
              <a:t>спрямоване</a:t>
            </a:r>
            <a:r>
              <a:rPr lang="ru-RU" dirty="0"/>
              <a:t> на </a:t>
            </a:r>
            <a:r>
              <a:rPr lang="ru-RU" dirty="0" err="1"/>
              <a:t>відновлення</a:t>
            </a:r>
            <a:r>
              <a:rPr lang="ru-RU" dirty="0"/>
              <a:t> порушенного хворобою гомеостазу та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систем </a:t>
            </a:r>
            <a:r>
              <a:rPr lang="ru-RU" dirty="0" err="1"/>
              <a:t>організму</a:t>
            </a:r>
            <a:r>
              <a:rPr lang="ru-RU" dirty="0"/>
              <a:t> і повинно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відповідати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потребам в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речовинах</a:t>
            </a:r>
            <a:r>
              <a:rPr lang="ru-RU" dirty="0"/>
              <a:t> та </a:t>
            </a:r>
            <a:r>
              <a:rPr lang="ru-RU" dirty="0" err="1"/>
              <a:t>енергії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стану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та систем. </a:t>
            </a:r>
            <a:r>
              <a:rPr lang="ru-RU" dirty="0" err="1"/>
              <a:t>Лікувальне</a:t>
            </a:r>
            <a:r>
              <a:rPr lang="ru-RU" dirty="0"/>
              <a:t> (</a:t>
            </a:r>
            <a:r>
              <a:rPr lang="ru-RU" dirty="0" err="1"/>
              <a:t>дієтичне</a:t>
            </a:r>
            <a:r>
              <a:rPr lang="ru-RU" dirty="0"/>
              <a:t>)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в </a:t>
            </a:r>
            <a:r>
              <a:rPr lang="ru-RU" dirty="0" err="1"/>
              <a:t>лікувально-профілактичних</a:t>
            </a:r>
            <a:r>
              <a:rPr lang="ru-RU" dirty="0"/>
              <a:t>, санаторно-</a:t>
            </a:r>
            <a:r>
              <a:rPr lang="ru-RU" dirty="0" err="1"/>
              <a:t>курортних</a:t>
            </a:r>
            <a:r>
              <a:rPr lang="ru-RU" dirty="0"/>
              <a:t> закладах і </a:t>
            </a:r>
            <a:r>
              <a:rPr lang="ru-RU" dirty="0" err="1"/>
              <a:t>санаторіях-профілакторіях</a:t>
            </a:r>
            <a:r>
              <a:rPr lang="ru-RU" dirty="0"/>
              <a:t> і </a:t>
            </a:r>
            <a:r>
              <a:rPr lang="ru-RU" dirty="0" err="1"/>
              <a:t>досягається</a:t>
            </a:r>
            <a:r>
              <a:rPr lang="ru-RU" dirty="0"/>
              <a:t>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складених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 (</a:t>
            </a:r>
            <a:r>
              <a:rPr lang="ru-RU" dirty="0" err="1"/>
              <a:t>дієт</a:t>
            </a:r>
            <a:r>
              <a:rPr lang="ru-RU" dirty="0"/>
              <a:t>),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та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кулінарної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99" y="3778423"/>
            <a:ext cx="5370897" cy="259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1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472285" cy="6527532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Виділяють</a:t>
            </a:r>
            <a:r>
              <a:rPr lang="ru-RU" b="1" dirty="0"/>
              <a:t> 2 </a:t>
            </a:r>
            <a:r>
              <a:rPr lang="ru-RU" b="1" dirty="0" err="1"/>
              <a:t>стадії</a:t>
            </a:r>
            <a:r>
              <a:rPr lang="ru-RU" b="1" dirty="0"/>
              <a:t> </a:t>
            </a:r>
            <a:r>
              <a:rPr lang="ru-RU" b="1" dirty="0" err="1"/>
              <a:t>розладу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організму</a:t>
            </a:r>
            <a:r>
              <a:rPr lang="ru-RU" b="1" dirty="0"/>
              <a:t>:</a:t>
            </a:r>
          </a:p>
          <a:p>
            <a:r>
              <a:rPr lang="ru-RU" b="1" dirty="0" err="1"/>
              <a:t>суміжна</a:t>
            </a:r>
            <a:r>
              <a:rPr lang="ru-RU" b="1" dirty="0"/>
              <a:t> – </a:t>
            </a:r>
            <a:r>
              <a:rPr lang="ru-RU" b="1" dirty="0" err="1"/>
              <a:t>доклінічна</a:t>
            </a:r>
            <a:r>
              <a:rPr lang="ru-RU" b="1" dirty="0"/>
              <a:t>, латентна</a:t>
            </a:r>
          </a:p>
          <a:p>
            <a:r>
              <a:rPr lang="ru-RU" b="1" dirty="0" err="1"/>
              <a:t>маніфестна</a:t>
            </a:r>
            <a:r>
              <a:rPr lang="ru-RU" b="1" dirty="0"/>
              <a:t> – </a:t>
            </a:r>
            <a:r>
              <a:rPr lang="ru-RU" b="1" dirty="0" err="1"/>
              <a:t>яскраво</a:t>
            </a:r>
            <a:r>
              <a:rPr lang="ru-RU" b="1" dirty="0"/>
              <a:t> </a:t>
            </a:r>
            <a:r>
              <a:rPr lang="ru-RU" b="1" dirty="0" err="1"/>
              <a:t>виражені</a:t>
            </a:r>
            <a:r>
              <a:rPr lang="ru-RU" b="1" dirty="0"/>
              <a:t> </a:t>
            </a:r>
            <a:r>
              <a:rPr lang="ru-RU" b="1" dirty="0" err="1"/>
              <a:t>клінічні</a:t>
            </a:r>
            <a:r>
              <a:rPr lang="ru-RU" b="1" dirty="0"/>
              <a:t> прояви </a:t>
            </a:r>
            <a:r>
              <a:rPr lang="ru-RU" b="1" dirty="0" err="1"/>
              <a:t>хвороби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r>
              <a:rPr lang="ru-RU" b="1" u="sng" dirty="0" err="1" smtClean="0"/>
              <a:t>Класифікація</a:t>
            </a:r>
            <a:r>
              <a:rPr lang="ru-RU" b="1" u="sng" dirty="0" smtClean="0"/>
              <a:t> </a:t>
            </a:r>
            <a:r>
              <a:rPr lang="ru-RU" b="1" u="sng" dirty="0" err="1"/>
              <a:t>аліментарних</a:t>
            </a:r>
            <a:r>
              <a:rPr lang="ru-RU" b="1" u="sng" dirty="0"/>
              <a:t> </a:t>
            </a:r>
            <a:r>
              <a:rPr lang="ru-RU" b="1" u="sng" dirty="0" err="1"/>
              <a:t>захворювань</a:t>
            </a:r>
            <a:r>
              <a:rPr lang="ru-RU" b="1" u="sng" dirty="0"/>
              <a:t> (за Б.Л. </a:t>
            </a:r>
            <a:r>
              <a:rPr lang="ru-RU" b="1" u="sng" dirty="0" err="1"/>
              <a:t>Смолянським</a:t>
            </a:r>
            <a:r>
              <a:rPr lang="ru-RU" b="1" u="sng" dirty="0"/>
              <a:t>).</a:t>
            </a:r>
          </a:p>
          <a:p>
            <a:r>
              <a:rPr lang="ru-RU" dirty="0"/>
              <a:t>І. </a:t>
            </a:r>
            <a:r>
              <a:rPr lang="ru-RU" dirty="0" err="1"/>
              <a:t>Хвороби</a:t>
            </a:r>
            <a:r>
              <a:rPr lang="ru-RU" dirty="0"/>
              <a:t> і </a:t>
            </a:r>
            <a:r>
              <a:rPr lang="ru-RU" dirty="0" err="1"/>
              <a:t>синдроми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/>
              <a:t>1. </a:t>
            </a:r>
            <a:r>
              <a:rPr lang="ru-RU" dirty="0" err="1"/>
              <a:t>Білково-енергетична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(БЕН) </a:t>
            </a:r>
            <a:r>
              <a:rPr lang="en-US" dirty="0"/>
              <a:t>I-III </a:t>
            </a:r>
            <a:r>
              <a:rPr lang="ru-RU" dirty="0" smtClean="0"/>
              <a:t>ст.</a:t>
            </a:r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Білкова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квашіоркор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Вітамінна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:</a:t>
            </a:r>
          </a:p>
          <a:p>
            <a:r>
              <a:rPr lang="ru-RU" dirty="0" err="1"/>
              <a:t>віт</a:t>
            </a:r>
            <a:r>
              <a:rPr lang="ru-RU" dirty="0"/>
              <a:t>. А – </a:t>
            </a:r>
            <a:r>
              <a:rPr lang="ru-RU" dirty="0" err="1"/>
              <a:t>ксерофтальмія</a:t>
            </a:r>
            <a:r>
              <a:rPr lang="ru-RU" dirty="0"/>
              <a:t> “</a:t>
            </a:r>
            <a:r>
              <a:rPr lang="ru-RU" dirty="0" err="1"/>
              <a:t>куряча</a:t>
            </a:r>
            <a:r>
              <a:rPr lang="ru-RU" dirty="0"/>
              <a:t> </a:t>
            </a:r>
            <a:r>
              <a:rPr lang="ru-RU" dirty="0" err="1"/>
              <a:t>сліпота</a:t>
            </a:r>
            <a:r>
              <a:rPr lang="ru-RU" dirty="0"/>
              <a:t>”;</a:t>
            </a:r>
          </a:p>
          <a:p>
            <a:r>
              <a:rPr lang="ru-RU" dirty="0"/>
              <a:t> Д – </a:t>
            </a:r>
            <a:r>
              <a:rPr lang="ru-RU" dirty="0" err="1"/>
              <a:t>рахіт</a:t>
            </a:r>
            <a:r>
              <a:rPr lang="ru-RU" dirty="0"/>
              <a:t>;</a:t>
            </a:r>
          </a:p>
          <a:p>
            <a:r>
              <a:rPr lang="ru-RU" dirty="0"/>
              <a:t> С – цинга;</a:t>
            </a:r>
          </a:p>
          <a:p>
            <a:r>
              <a:rPr lang="ru-RU" dirty="0"/>
              <a:t> В12 – </a:t>
            </a:r>
            <a:r>
              <a:rPr lang="ru-RU" dirty="0" err="1"/>
              <a:t>анемія</a:t>
            </a:r>
            <a:r>
              <a:rPr lang="ru-RU" dirty="0"/>
              <a:t>;</a:t>
            </a:r>
          </a:p>
          <a:p>
            <a:r>
              <a:rPr lang="ru-RU" dirty="0"/>
              <a:t> В6, Е, К, </a:t>
            </a:r>
            <a:r>
              <a:rPr lang="ru-RU" dirty="0" err="1"/>
              <a:t>біотину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dirty="0" err="1"/>
              <a:t>тіамін</a:t>
            </a:r>
            <a:r>
              <a:rPr lang="ru-RU" dirty="0"/>
              <a:t> – </a:t>
            </a:r>
            <a:r>
              <a:rPr lang="ru-RU" dirty="0" err="1"/>
              <a:t>бері-бері</a:t>
            </a:r>
            <a:r>
              <a:rPr lang="ru-RU" dirty="0"/>
              <a:t>.</a:t>
            </a:r>
          </a:p>
          <a:p>
            <a:r>
              <a:rPr lang="ru-RU" dirty="0"/>
              <a:t> 4. </a:t>
            </a:r>
            <a:r>
              <a:rPr lang="ru-RU" dirty="0" err="1"/>
              <a:t>Мінеральна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: </a:t>
            </a:r>
            <a:r>
              <a:rPr lang="ru-RU" dirty="0" err="1"/>
              <a:t>залізо</a:t>
            </a:r>
            <a:r>
              <a:rPr lang="ru-RU" dirty="0"/>
              <a:t> – </a:t>
            </a:r>
            <a:r>
              <a:rPr lang="ru-RU" dirty="0" err="1"/>
              <a:t>анемія</a:t>
            </a:r>
            <a:r>
              <a:rPr lang="ru-RU" dirty="0"/>
              <a:t>; фтор – </a:t>
            </a:r>
            <a:r>
              <a:rPr lang="ru-RU" dirty="0" err="1"/>
              <a:t>карієс</a:t>
            </a:r>
            <a:r>
              <a:rPr lang="ru-RU" dirty="0"/>
              <a:t> </a:t>
            </a:r>
            <a:r>
              <a:rPr lang="ru-RU" dirty="0" err="1"/>
              <a:t>зубів</a:t>
            </a:r>
            <a:r>
              <a:rPr lang="ru-RU" dirty="0"/>
              <a:t>; йод </a:t>
            </a:r>
            <a:r>
              <a:rPr lang="ru-RU" dirty="0" smtClean="0"/>
              <a:t>–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797" y="2184935"/>
            <a:ext cx="4268203" cy="34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06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67377"/>
            <a:ext cx="11762072" cy="6925377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ендемічний</a:t>
            </a:r>
            <a:r>
              <a:rPr lang="ru-RU" dirty="0" smtClean="0"/>
              <a:t> </a:t>
            </a:r>
            <a:r>
              <a:rPr lang="ru-RU" dirty="0"/>
              <a:t>зоб; </a:t>
            </a:r>
            <a:r>
              <a:rPr lang="ru-RU" dirty="0" err="1"/>
              <a:t>кретинізм</a:t>
            </a:r>
            <a:r>
              <a:rPr lang="ru-RU" dirty="0"/>
              <a:t>;</a:t>
            </a:r>
          </a:p>
          <a:p>
            <a:r>
              <a:rPr lang="ru-RU" dirty="0"/>
              <a:t>5. </a:t>
            </a:r>
            <a:r>
              <a:rPr lang="ru-RU" dirty="0" err="1"/>
              <a:t>Недостатність</a:t>
            </a:r>
            <a:r>
              <a:rPr lang="ru-RU" dirty="0"/>
              <a:t> </a:t>
            </a:r>
            <a:r>
              <a:rPr lang="ru-RU" dirty="0" err="1"/>
              <a:t>незамінних</a:t>
            </a:r>
            <a:r>
              <a:rPr lang="ru-RU" dirty="0"/>
              <a:t> </a:t>
            </a:r>
            <a:r>
              <a:rPr lang="ru-RU" dirty="0" err="1"/>
              <a:t>поліненасичених</a:t>
            </a:r>
            <a:r>
              <a:rPr lang="ru-RU" dirty="0"/>
              <a:t> </a:t>
            </a:r>
            <a:r>
              <a:rPr lang="ru-RU" dirty="0" err="1"/>
              <a:t>жирних</a:t>
            </a:r>
            <a:r>
              <a:rPr lang="ru-RU" dirty="0"/>
              <a:t> кислот – ПНЖК.</a:t>
            </a:r>
          </a:p>
          <a:p>
            <a:r>
              <a:rPr lang="ru-RU" dirty="0"/>
              <a:t>6. </a:t>
            </a:r>
            <a:r>
              <a:rPr lang="ru-RU" dirty="0" err="1"/>
              <a:t>Неуточнені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амінокислот</a:t>
            </a:r>
            <a:r>
              <a:rPr lang="ru-RU" dirty="0"/>
              <a:t>, волокон)</a:t>
            </a:r>
          </a:p>
          <a:p>
            <a:r>
              <a:rPr lang="ru-RU" dirty="0"/>
              <a:t>ІІ. </a:t>
            </a:r>
            <a:r>
              <a:rPr lang="ru-RU" dirty="0" err="1"/>
              <a:t>Хвороби</a:t>
            </a:r>
            <a:r>
              <a:rPr lang="ru-RU" dirty="0"/>
              <a:t> і </a:t>
            </a:r>
            <a:r>
              <a:rPr lang="ru-RU" dirty="0" err="1"/>
              <a:t>синдроми</a:t>
            </a:r>
            <a:r>
              <a:rPr lang="ru-RU" dirty="0"/>
              <a:t> </a:t>
            </a:r>
            <a:r>
              <a:rPr lang="ru-RU" dirty="0" err="1"/>
              <a:t>надмірного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/>
              <a:t>1. </a:t>
            </a:r>
            <a:r>
              <a:rPr lang="ru-RU" dirty="0" err="1"/>
              <a:t>Енергетична</a:t>
            </a:r>
            <a:r>
              <a:rPr lang="ru-RU" dirty="0"/>
              <a:t> </a:t>
            </a:r>
            <a:r>
              <a:rPr lang="ru-RU" dirty="0" err="1"/>
              <a:t>надмірність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– </a:t>
            </a:r>
            <a:r>
              <a:rPr lang="ru-RU" dirty="0" err="1"/>
              <a:t>аліментарне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</a:t>
            </a:r>
            <a:r>
              <a:rPr lang="en-US" dirty="0"/>
              <a:t>I-IV</a:t>
            </a:r>
          </a:p>
          <a:p>
            <a:r>
              <a:rPr lang="ru-RU" dirty="0" err="1"/>
              <a:t>ступенів</a:t>
            </a:r>
            <a:r>
              <a:rPr lang="ru-RU" dirty="0"/>
              <a:t>.</a:t>
            </a:r>
          </a:p>
          <a:p>
            <a:r>
              <a:rPr lang="ru-RU" dirty="0"/>
              <a:t>2. Синдром </a:t>
            </a:r>
            <a:r>
              <a:rPr lang="ru-RU" dirty="0" err="1"/>
              <a:t>надмірності</a:t>
            </a:r>
            <a:r>
              <a:rPr lang="ru-RU" dirty="0"/>
              <a:t> ПНЖК.</a:t>
            </a:r>
          </a:p>
          <a:p>
            <a:r>
              <a:rPr lang="ru-RU" dirty="0"/>
              <a:t>3.Вітамінна </a:t>
            </a:r>
            <a:r>
              <a:rPr lang="ru-RU" dirty="0" err="1"/>
              <a:t>надмірність</a:t>
            </a:r>
            <a:r>
              <a:rPr lang="ru-RU" dirty="0"/>
              <a:t> – </a:t>
            </a:r>
            <a:r>
              <a:rPr lang="ru-RU" dirty="0" err="1"/>
              <a:t>гіпервітамінози</a:t>
            </a:r>
            <a:r>
              <a:rPr lang="ru-RU" dirty="0"/>
              <a:t> А і Д </a:t>
            </a:r>
            <a:r>
              <a:rPr lang="ru-RU" dirty="0" err="1"/>
              <a:t>гіперкаротинодермія</a:t>
            </a:r>
            <a:r>
              <a:rPr lang="ru-RU" dirty="0"/>
              <a:t>;</a:t>
            </a:r>
          </a:p>
          <a:p>
            <a:r>
              <a:rPr lang="ru-RU" dirty="0" err="1"/>
              <a:t>неуточнені</a:t>
            </a:r>
            <a:r>
              <a:rPr lang="ru-RU" dirty="0"/>
              <a:t> – </a:t>
            </a:r>
            <a:r>
              <a:rPr lang="ru-RU" dirty="0" err="1"/>
              <a:t>вітамінів</a:t>
            </a:r>
            <a:r>
              <a:rPr lang="ru-RU" dirty="0"/>
              <a:t> С, </a:t>
            </a:r>
            <a:r>
              <a:rPr lang="ru-RU" dirty="0" err="1" smtClean="0"/>
              <a:t>ніацину</a:t>
            </a:r>
            <a:r>
              <a:rPr lang="ru-RU" dirty="0"/>
              <a:t>.</a:t>
            </a:r>
          </a:p>
          <a:p>
            <a:r>
              <a:rPr lang="ru-RU" dirty="0"/>
              <a:t>4. Синдром </a:t>
            </a:r>
            <a:r>
              <a:rPr lang="ru-RU" dirty="0" err="1"/>
              <a:t>білкової</a:t>
            </a:r>
            <a:r>
              <a:rPr lang="ru-RU" dirty="0"/>
              <a:t> </a:t>
            </a:r>
            <a:r>
              <a:rPr lang="ru-RU" dirty="0" err="1"/>
              <a:t>надмірності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/>
              <a:t>5. </a:t>
            </a:r>
            <a:r>
              <a:rPr lang="ru-RU" dirty="0" err="1"/>
              <a:t>Мінеральна</a:t>
            </a:r>
            <a:r>
              <a:rPr lang="ru-RU" dirty="0"/>
              <a:t> </a:t>
            </a:r>
            <a:r>
              <a:rPr lang="ru-RU" dirty="0" err="1"/>
              <a:t>надмірність</a:t>
            </a:r>
            <a:r>
              <a:rPr lang="ru-RU" dirty="0"/>
              <a:t> Фтору, </a:t>
            </a:r>
            <a:r>
              <a:rPr lang="en-US" dirty="0"/>
              <a:t>Se, Mo, Co, </a:t>
            </a:r>
            <a:r>
              <a:rPr lang="en-US" dirty="0" err="1"/>
              <a:t>Fa</a:t>
            </a:r>
            <a:r>
              <a:rPr lang="en-US" dirty="0"/>
              <a:t>, </a:t>
            </a:r>
            <a:r>
              <a:rPr lang="en-US" dirty="0" err="1"/>
              <a:t>Ca</a:t>
            </a:r>
            <a:r>
              <a:rPr lang="en-US" dirty="0"/>
              <a:t>, P, Na.</a:t>
            </a:r>
          </a:p>
          <a:p>
            <a:r>
              <a:rPr lang="en-US" dirty="0"/>
              <a:t>6. </a:t>
            </a:r>
            <a:r>
              <a:rPr lang="ru-RU" dirty="0" err="1"/>
              <a:t>Неуточнені</a:t>
            </a:r>
            <a:r>
              <a:rPr lang="ru-RU" dirty="0"/>
              <a:t> – хвороба Кашина-Бека.</a:t>
            </a:r>
          </a:p>
          <a:p>
            <a:r>
              <a:rPr lang="ru-RU" dirty="0" err="1"/>
              <a:t>Недостатнє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і голод є </a:t>
            </a:r>
            <a:r>
              <a:rPr lang="ru-RU" dirty="0" err="1"/>
              <a:t>найважливішою</a:t>
            </a:r>
            <a:r>
              <a:rPr lang="ru-RU" dirty="0"/>
              <a:t> проблемою у</a:t>
            </a:r>
          </a:p>
          <a:p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частинах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.</a:t>
            </a:r>
          </a:p>
          <a:p>
            <a:r>
              <a:rPr lang="ru-RU" b="1" dirty="0"/>
              <a:t>В </a:t>
            </a:r>
            <a:r>
              <a:rPr lang="ru-RU" b="1" dirty="0" err="1"/>
              <a:t>Україні</a:t>
            </a:r>
            <a:r>
              <a:rPr lang="ru-RU" b="1" dirty="0"/>
              <a:t> ж </a:t>
            </a:r>
            <a:r>
              <a:rPr lang="ru-RU" b="1" dirty="0" err="1"/>
              <a:t>зустрічається</a:t>
            </a:r>
            <a:r>
              <a:rPr lang="ru-RU" b="1" dirty="0"/>
              <a:t> </a:t>
            </a:r>
            <a:r>
              <a:rPr lang="ru-RU" b="1" dirty="0" err="1"/>
              <a:t>аліментарні</a:t>
            </a:r>
            <a:r>
              <a:rPr lang="ru-RU" b="1" dirty="0"/>
              <a:t> </a:t>
            </a:r>
            <a:r>
              <a:rPr lang="ru-RU" b="1" dirty="0" err="1"/>
              <a:t>патології</a:t>
            </a:r>
            <a:r>
              <a:rPr lang="ru-RU" b="1" dirty="0"/>
              <a:t> в основному у </a:t>
            </a:r>
            <a:r>
              <a:rPr lang="ru-RU" b="1" dirty="0" err="1"/>
              <a:t>вигляді</a:t>
            </a:r>
            <a:r>
              <a:rPr lang="ru-RU" dirty="0"/>
              <a:t>:</a:t>
            </a:r>
          </a:p>
          <a:p>
            <a:r>
              <a:rPr lang="ru-RU" i="1" u="sng" dirty="0" err="1"/>
              <a:t>ожиріння</a:t>
            </a:r>
            <a:r>
              <a:rPr lang="ru-RU" i="1" u="sng" dirty="0"/>
              <a:t>, </a:t>
            </a:r>
            <a:r>
              <a:rPr lang="ru-RU" i="1" u="sng" dirty="0" err="1"/>
              <a:t>залізодефіцитної</a:t>
            </a:r>
            <a:r>
              <a:rPr lang="ru-RU" i="1" u="sng" dirty="0"/>
              <a:t> </a:t>
            </a:r>
            <a:r>
              <a:rPr lang="ru-RU" i="1" u="sng" dirty="0" err="1"/>
              <a:t>анемії</a:t>
            </a:r>
            <a:r>
              <a:rPr lang="ru-RU" i="1" u="sng" dirty="0"/>
              <a:t>, </a:t>
            </a:r>
            <a:r>
              <a:rPr lang="ru-RU" i="1" u="sng" dirty="0" err="1"/>
              <a:t>гіповітамінози</a:t>
            </a:r>
            <a:r>
              <a:rPr lang="ru-RU" i="1" u="sng" dirty="0"/>
              <a:t>, БЕН, </a:t>
            </a:r>
            <a:r>
              <a:rPr lang="ru-RU" i="1" u="sng" dirty="0" err="1"/>
              <a:t>авітамінози</a:t>
            </a:r>
            <a:r>
              <a:rPr lang="ru-RU" i="1" u="sng" dirty="0"/>
              <a:t>. У</a:t>
            </a:r>
          </a:p>
          <a:p>
            <a:r>
              <a:rPr lang="ru-RU" i="1" u="sng" dirty="0" err="1"/>
              <a:t>Західній</a:t>
            </a:r>
            <a:r>
              <a:rPr lang="ru-RU" i="1" u="sng" dirty="0"/>
              <a:t> </a:t>
            </a:r>
            <a:r>
              <a:rPr lang="ru-RU" i="1" u="sng" dirty="0" err="1"/>
              <a:t>Україні</a:t>
            </a:r>
            <a:r>
              <a:rPr lang="ru-RU" i="1" u="sng" dirty="0"/>
              <a:t> – </a:t>
            </a:r>
            <a:r>
              <a:rPr lang="ru-RU" i="1" u="sng" dirty="0" err="1"/>
              <a:t>ендемічний</a:t>
            </a:r>
            <a:r>
              <a:rPr lang="ru-RU" i="1" u="sng" dirty="0"/>
              <a:t> зоб.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07" y="2849076"/>
            <a:ext cx="3121793" cy="234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06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92505"/>
            <a:ext cx="9866974" cy="6665495"/>
          </a:xfrm>
        </p:spPr>
        <p:txBody>
          <a:bodyPr>
            <a:normAutofit/>
          </a:bodyPr>
          <a:lstStyle/>
          <a:p>
            <a:r>
              <a:rPr lang="ru-RU" b="1" dirty="0"/>
              <a:t>ВТОРИННІ ХВОРОБИ </a:t>
            </a:r>
            <a:r>
              <a:rPr lang="ru-RU" dirty="0"/>
              <a:t>–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ендогенні</a:t>
            </a:r>
            <a:r>
              <a:rPr lang="ru-RU" dirty="0"/>
              <a:t> причини – </a:t>
            </a:r>
            <a:r>
              <a:rPr lang="ru-RU" dirty="0" err="1"/>
              <a:t>захворювання</a:t>
            </a:r>
            <a:endParaRPr lang="ru-RU" dirty="0"/>
          </a:p>
          <a:p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і систем –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засвоєння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катаболізму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витрат</a:t>
            </a:r>
            <a:r>
              <a:rPr lang="ru-RU" dirty="0" smtClean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  <a:p>
            <a:r>
              <a:rPr lang="ru-RU" dirty="0"/>
              <a:t>- 1. </a:t>
            </a:r>
            <a:r>
              <a:rPr lang="ru-RU" b="1" dirty="0" err="1"/>
              <a:t>захвор</a:t>
            </a:r>
            <a:r>
              <a:rPr lang="ru-RU" b="1" dirty="0"/>
              <a:t>. </a:t>
            </a:r>
            <a:r>
              <a:rPr lang="ru-RU" b="1" dirty="0" err="1"/>
              <a:t>органів</a:t>
            </a:r>
            <a:r>
              <a:rPr lang="ru-RU" b="1" dirty="0"/>
              <a:t> </a:t>
            </a:r>
            <a:r>
              <a:rPr lang="ru-RU" b="1" dirty="0" err="1"/>
              <a:t>травлення</a:t>
            </a:r>
            <a:r>
              <a:rPr lang="ru-RU" b="1" dirty="0"/>
              <a:t> з </a:t>
            </a:r>
            <a:r>
              <a:rPr lang="ru-RU" b="1" dirty="0" err="1"/>
              <a:t>явищами</a:t>
            </a:r>
            <a:r>
              <a:rPr lang="ru-RU" b="1" dirty="0"/>
              <a:t> </a:t>
            </a:r>
            <a:r>
              <a:rPr lang="ru-RU" b="1" dirty="0" err="1"/>
              <a:t>порушення</a:t>
            </a:r>
            <a:r>
              <a:rPr lang="ru-RU" b="1" dirty="0"/>
              <a:t> </a:t>
            </a:r>
            <a:r>
              <a:rPr lang="ru-RU" b="1" dirty="0" err="1"/>
              <a:t>травлення</a:t>
            </a:r>
            <a:r>
              <a:rPr lang="ru-RU" b="1" dirty="0"/>
              <a:t>,</a:t>
            </a:r>
          </a:p>
          <a:p>
            <a:r>
              <a:rPr lang="ru-RU" b="1" dirty="0" err="1"/>
              <a:t>всмоктування</a:t>
            </a:r>
            <a:r>
              <a:rPr lang="ru-RU" b="1" dirty="0"/>
              <a:t> </a:t>
            </a:r>
            <a:r>
              <a:rPr lang="ru-RU" b="1" dirty="0" err="1"/>
              <a:t>нутрієнтів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мальдигестія</a:t>
            </a:r>
            <a:r>
              <a:rPr lang="ru-RU" dirty="0"/>
              <a:t>, </a:t>
            </a:r>
            <a:r>
              <a:rPr lang="ru-RU" dirty="0" err="1"/>
              <a:t>мальабсорбція</a:t>
            </a:r>
            <a:r>
              <a:rPr lang="ru-RU" dirty="0"/>
              <a:t>. При </a:t>
            </a:r>
            <a:r>
              <a:rPr lang="ru-RU" dirty="0" err="1" smtClean="0"/>
              <a:t>хронічному</a:t>
            </a:r>
            <a:r>
              <a:rPr lang="ru-RU" dirty="0" smtClean="0"/>
              <a:t> </a:t>
            </a:r>
            <a:r>
              <a:rPr lang="ru-RU" dirty="0" err="1" smtClean="0"/>
              <a:t>ентериті</a:t>
            </a:r>
            <a:r>
              <a:rPr lang="ru-RU" dirty="0"/>
              <a:t>, </a:t>
            </a:r>
            <a:r>
              <a:rPr lang="ru-RU" dirty="0" err="1" smtClean="0"/>
              <a:t>виразковому</a:t>
            </a:r>
            <a:r>
              <a:rPr lang="ru-RU" dirty="0" smtClean="0"/>
              <a:t> </a:t>
            </a:r>
            <a:r>
              <a:rPr lang="ru-RU" dirty="0" err="1"/>
              <a:t>коліті</a:t>
            </a:r>
            <a:r>
              <a:rPr lang="ru-RU" dirty="0"/>
              <a:t>, хр. </a:t>
            </a:r>
            <a:r>
              <a:rPr lang="ru-RU" dirty="0" err="1" smtClean="0"/>
              <a:t>панкреатиті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- 2. </a:t>
            </a:r>
            <a:r>
              <a:rPr lang="ru-RU" b="1" dirty="0" err="1"/>
              <a:t>вторинна</a:t>
            </a:r>
            <a:r>
              <a:rPr lang="ru-RU" b="1" dirty="0"/>
              <a:t> БЕН </a:t>
            </a:r>
            <a:r>
              <a:rPr lang="ru-RU" dirty="0"/>
              <a:t>– в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</a:t>
            </a:r>
          </a:p>
          <a:p>
            <a:r>
              <a:rPr lang="ru-RU" dirty="0" err="1"/>
              <a:t>онкологічних</a:t>
            </a:r>
            <a:r>
              <a:rPr lang="ru-RU" dirty="0"/>
              <a:t>, </a:t>
            </a:r>
            <a:r>
              <a:rPr lang="ru-RU" dirty="0" err="1"/>
              <a:t>хірургічних</a:t>
            </a:r>
            <a:r>
              <a:rPr lang="ru-RU" dirty="0"/>
              <a:t>.</a:t>
            </a:r>
          </a:p>
          <a:p>
            <a:r>
              <a:rPr lang="ru-RU" dirty="0"/>
              <a:t>- 3. </a:t>
            </a:r>
            <a:r>
              <a:rPr lang="ru-RU" b="1" dirty="0" err="1"/>
              <a:t>вторинні</a:t>
            </a:r>
            <a:r>
              <a:rPr lang="ru-RU" b="1" dirty="0"/>
              <a:t> </a:t>
            </a:r>
            <a:r>
              <a:rPr lang="ru-RU" b="1" dirty="0" err="1"/>
              <a:t>гіпо</a:t>
            </a:r>
            <a:r>
              <a:rPr lang="ru-RU" b="1" dirty="0"/>
              <a:t>, -</a:t>
            </a:r>
            <a:r>
              <a:rPr lang="ru-RU" b="1" dirty="0" err="1"/>
              <a:t>авітамінози</a:t>
            </a:r>
            <a:r>
              <a:rPr lang="ru-RU" b="1" dirty="0"/>
              <a:t> </a:t>
            </a:r>
            <a:r>
              <a:rPr lang="ru-RU" dirty="0"/>
              <a:t>– при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(</a:t>
            </a:r>
            <a:r>
              <a:rPr lang="ru-RU" dirty="0" err="1"/>
              <a:t>навіть</a:t>
            </a:r>
            <a:r>
              <a:rPr lang="ru-RU" dirty="0"/>
              <a:t> при</a:t>
            </a:r>
          </a:p>
          <a:p>
            <a:r>
              <a:rPr lang="ru-RU" dirty="0" err="1"/>
              <a:t>достатн</a:t>
            </a:r>
            <a:r>
              <a:rPr lang="ru-RU" dirty="0"/>
              <a:t>. </a:t>
            </a:r>
            <a:r>
              <a:rPr lang="ru-RU" dirty="0" err="1"/>
              <a:t>вживанні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– </a:t>
            </a:r>
            <a:r>
              <a:rPr lang="ru-RU" dirty="0" err="1"/>
              <a:t>вторинний</a:t>
            </a:r>
            <a:r>
              <a:rPr lang="ru-RU" dirty="0"/>
              <a:t> </a:t>
            </a:r>
            <a:r>
              <a:rPr lang="ru-RU" dirty="0" err="1"/>
              <a:t>рахіт</a:t>
            </a:r>
            <a:r>
              <a:rPr lang="ru-RU" dirty="0"/>
              <a:t> –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засв</a:t>
            </a:r>
            <a:r>
              <a:rPr lang="ru-RU" dirty="0"/>
              <a:t>. </a:t>
            </a:r>
            <a:r>
              <a:rPr lang="ru-RU" dirty="0" err="1"/>
              <a:t>віт</a:t>
            </a:r>
            <a:r>
              <a:rPr lang="ru-RU" dirty="0"/>
              <a:t> Д (</a:t>
            </a:r>
            <a:r>
              <a:rPr lang="ru-RU" dirty="0" err="1"/>
              <a:t>захв</a:t>
            </a:r>
            <a:r>
              <a:rPr lang="ru-RU" dirty="0"/>
              <a:t>.</a:t>
            </a:r>
          </a:p>
          <a:p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нирок</a:t>
            </a:r>
            <a:r>
              <a:rPr lang="ru-RU" dirty="0"/>
              <a:t>, </a:t>
            </a:r>
            <a:r>
              <a:rPr lang="ru-RU" dirty="0" err="1"/>
              <a:t>тонкої</a:t>
            </a:r>
            <a:r>
              <a:rPr lang="ru-RU" dirty="0"/>
              <a:t> кишки).</a:t>
            </a:r>
          </a:p>
          <a:p>
            <a:r>
              <a:rPr lang="ru-RU" dirty="0"/>
              <a:t>- 4. </a:t>
            </a:r>
            <a:r>
              <a:rPr lang="ru-RU" b="1" dirty="0" err="1"/>
              <a:t>природжені</a:t>
            </a:r>
            <a:r>
              <a:rPr lang="ru-RU" b="1" dirty="0"/>
              <a:t> </a:t>
            </a:r>
            <a:r>
              <a:rPr lang="ru-RU" b="1" dirty="0" err="1"/>
              <a:t>порушення</a:t>
            </a:r>
            <a:r>
              <a:rPr lang="ru-RU" b="1" dirty="0"/>
              <a:t> </a:t>
            </a:r>
            <a:r>
              <a:rPr lang="ru-RU" b="1" dirty="0" err="1"/>
              <a:t>обміну</a:t>
            </a:r>
            <a:r>
              <a:rPr lang="ru-RU" b="1" dirty="0"/>
              <a:t> і </a:t>
            </a:r>
            <a:r>
              <a:rPr lang="ru-RU" b="1" dirty="0" err="1"/>
              <a:t>функцій</a:t>
            </a:r>
            <a:r>
              <a:rPr lang="ru-RU" b="1" dirty="0"/>
              <a:t> </a:t>
            </a:r>
            <a:r>
              <a:rPr lang="ru-RU" b="1" dirty="0" err="1"/>
              <a:t>вітамінів</a:t>
            </a:r>
            <a:r>
              <a:rPr lang="ru-RU" b="1" dirty="0"/>
              <a:t> (</a:t>
            </a:r>
            <a:r>
              <a:rPr lang="ru-RU" b="1" dirty="0" err="1"/>
              <a:t>генетичні</a:t>
            </a:r>
            <a:endParaRPr lang="ru-RU" b="1" dirty="0"/>
          </a:p>
          <a:p>
            <a:r>
              <a:rPr lang="ru-RU" b="1" dirty="0" err="1"/>
              <a:t>дефекти</a:t>
            </a:r>
            <a:r>
              <a:rPr lang="ru-RU" b="1" dirty="0"/>
              <a:t>).</a:t>
            </a:r>
          </a:p>
          <a:p>
            <a:r>
              <a:rPr lang="ru-RU" dirty="0"/>
              <a:t>- 5. </a:t>
            </a:r>
            <a:r>
              <a:rPr lang="ru-RU" b="1" dirty="0" err="1"/>
              <a:t>Вторинна</a:t>
            </a:r>
            <a:r>
              <a:rPr lang="ru-RU" b="1" dirty="0"/>
              <a:t> </a:t>
            </a:r>
            <a:r>
              <a:rPr lang="ru-RU" b="1" dirty="0" err="1"/>
              <a:t>недостатність</a:t>
            </a:r>
            <a:r>
              <a:rPr lang="ru-RU" b="1" dirty="0"/>
              <a:t> </a:t>
            </a:r>
            <a:r>
              <a:rPr lang="ru-RU" b="1" dirty="0" err="1"/>
              <a:t>мінеральних</a:t>
            </a:r>
            <a:r>
              <a:rPr lang="ru-RU" b="1" dirty="0"/>
              <a:t> </a:t>
            </a:r>
            <a:r>
              <a:rPr lang="ru-RU" b="1" dirty="0" err="1"/>
              <a:t>речовин</a:t>
            </a:r>
            <a:r>
              <a:rPr lang="ru-RU" dirty="0"/>
              <a:t>. </a:t>
            </a:r>
            <a:r>
              <a:rPr lang="ru-RU" dirty="0" err="1" smtClean="0"/>
              <a:t>Вторинні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757" y="4764505"/>
            <a:ext cx="3140243" cy="209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6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92505"/>
            <a:ext cx="9866974" cy="6665495"/>
          </a:xfrm>
        </p:spPr>
        <p:txBody>
          <a:bodyPr>
            <a:normAutofit/>
          </a:bodyPr>
          <a:lstStyle/>
          <a:p>
            <a:r>
              <a:rPr lang="ru-RU" dirty="0" err="1" smtClean="0"/>
              <a:t>залізодеф.анемія</a:t>
            </a:r>
            <a:r>
              <a:rPr lang="ru-RU" dirty="0" smtClean="0"/>
              <a:t> </a:t>
            </a:r>
            <a:r>
              <a:rPr lang="ru-RU" dirty="0"/>
              <a:t>→ </a:t>
            </a:r>
            <a:r>
              <a:rPr lang="ru-RU" dirty="0" err="1"/>
              <a:t>крововтрати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засвоєння</a:t>
            </a:r>
            <a:r>
              <a:rPr lang="ru-RU" dirty="0"/>
              <a:t> </a:t>
            </a:r>
            <a:r>
              <a:rPr lang="en-US" dirty="0"/>
              <a:t>Fe.</a:t>
            </a:r>
          </a:p>
          <a:p>
            <a:r>
              <a:rPr lang="en-US" dirty="0"/>
              <a:t>- 6. </a:t>
            </a:r>
            <a:r>
              <a:rPr lang="ru-RU" b="1" dirty="0" err="1"/>
              <a:t>Вторинне</a:t>
            </a:r>
            <a:r>
              <a:rPr lang="ru-RU" b="1" dirty="0"/>
              <a:t> </a:t>
            </a:r>
            <a:r>
              <a:rPr lang="ru-RU" b="1" dirty="0" err="1"/>
              <a:t>ожиріння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зумовлено</a:t>
            </a:r>
            <a:r>
              <a:rPr lang="ru-RU" dirty="0"/>
              <a:t> </a:t>
            </a:r>
            <a:r>
              <a:rPr lang="ru-RU" dirty="0" err="1"/>
              <a:t>церебральними</a:t>
            </a:r>
            <a:r>
              <a:rPr lang="ru-RU" dirty="0"/>
              <a:t> </a:t>
            </a:r>
            <a:r>
              <a:rPr lang="ru-RU" dirty="0" err="1"/>
              <a:t>ендокринними</a:t>
            </a:r>
            <a:endParaRPr lang="ru-RU" dirty="0"/>
          </a:p>
          <a:p>
            <a:r>
              <a:rPr lang="ru-RU" dirty="0" err="1"/>
              <a:t>розладами</a:t>
            </a:r>
            <a:r>
              <a:rPr lang="ru-RU" dirty="0"/>
              <a:t>.</a:t>
            </a:r>
          </a:p>
          <a:p>
            <a:r>
              <a:rPr lang="ru-RU" dirty="0"/>
              <a:t>- 7. </a:t>
            </a:r>
            <a:r>
              <a:rPr lang="ru-RU" b="1" dirty="0" err="1"/>
              <a:t>Виникнення</a:t>
            </a:r>
            <a:r>
              <a:rPr lang="ru-RU" b="1" dirty="0"/>
              <a:t> </a:t>
            </a:r>
            <a:r>
              <a:rPr lang="ru-RU" b="1" dirty="0" err="1"/>
              <a:t>внаслідок</a:t>
            </a:r>
            <a:r>
              <a:rPr lang="ru-RU" b="1" dirty="0"/>
              <a:t> </a:t>
            </a:r>
            <a:r>
              <a:rPr lang="ru-RU" b="1" dirty="0" err="1"/>
              <a:t>фармакотерапії</a:t>
            </a:r>
            <a:r>
              <a:rPr lang="ru-RU" b="1" dirty="0"/>
              <a:t> </a:t>
            </a:r>
            <a:r>
              <a:rPr lang="ru-RU" b="1" dirty="0" err="1"/>
              <a:t>різних</a:t>
            </a:r>
            <a:r>
              <a:rPr lang="ru-RU" b="1" dirty="0"/>
              <a:t> </a:t>
            </a:r>
            <a:r>
              <a:rPr lang="ru-RU" b="1" dirty="0" err="1"/>
              <a:t>захворювань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ліки</a:t>
            </a:r>
            <a:endParaRPr lang="ru-RU" dirty="0"/>
          </a:p>
          <a:p>
            <a:r>
              <a:rPr lang="ru-RU" dirty="0" err="1"/>
              <a:t>пригнічують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посилюють</a:t>
            </a:r>
            <a:r>
              <a:rPr lang="ru-RU" dirty="0"/>
              <a:t> </a:t>
            </a:r>
            <a:r>
              <a:rPr lang="ru-RU" dirty="0" err="1"/>
              <a:t>апетит</a:t>
            </a:r>
            <a:r>
              <a:rPr lang="ru-RU" dirty="0"/>
              <a:t>)</a:t>
            </a:r>
          </a:p>
          <a:p>
            <a:r>
              <a:rPr lang="ru-RU" dirty="0" err="1"/>
              <a:t>антибіотики</a:t>
            </a:r>
            <a:r>
              <a:rPr lang="ru-RU" dirty="0"/>
              <a:t> – </a:t>
            </a:r>
            <a:r>
              <a:rPr lang="ru-RU" dirty="0" err="1"/>
              <a:t>дизбактеріз</a:t>
            </a:r>
            <a:r>
              <a:rPr lang="ru-RU" dirty="0"/>
              <a:t> →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.</a:t>
            </a:r>
          </a:p>
          <a:p>
            <a:r>
              <a:rPr lang="ru-RU" dirty="0" err="1"/>
              <a:t>діуретини</a:t>
            </a:r>
            <a:r>
              <a:rPr lang="ru-RU" dirty="0"/>
              <a:t> – </a:t>
            </a:r>
            <a:r>
              <a:rPr lang="ru-RU" dirty="0" err="1"/>
              <a:t>ввиводять</a:t>
            </a:r>
            <a:r>
              <a:rPr lang="ru-RU" dirty="0"/>
              <a:t> </a:t>
            </a:r>
            <a:r>
              <a:rPr lang="en-US" dirty="0"/>
              <a:t>Mg, K.</a:t>
            </a:r>
          </a:p>
          <a:p>
            <a:r>
              <a:rPr lang="ru-RU" dirty="0" err="1"/>
              <a:t>проносні</a:t>
            </a:r>
            <a:r>
              <a:rPr lang="ru-RU" dirty="0"/>
              <a:t> – </a:t>
            </a:r>
            <a:r>
              <a:rPr lang="ru-RU" dirty="0" err="1"/>
              <a:t>погіршення</a:t>
            </a:r>
            <a:r>
              <a:rPr lang="ru-RU" dirty="0"/>
              <a:t> </a:t>
            </a:r>
            <a:r>
              <a:rPr lang="ru-RU" dirty="0" err="1"/>
              <a:t>усмоктування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кишок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480" y="3821734"/>
            <a:ext cx="5399773" cy="30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897" y="0"/>
            <a:ext cx="9615637" cy="6858000"/>
          </a:xfrm>
        </p:spPr>
        <p:txBody>
          <a:bodyPr>
            <a:normAutofit/>
          </a:bodyPr>
          <a:lstStyle/>
          <a:p>
            <a:r>
              <a:rPr lang="ru-RU" dirty="0"/>
              <a:t>Режим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повинен </a:t>
            </a:r>
            <a:r>
              <a:rPr lang="ru-RU" dirty="0" err="1" smtClean="0"/>
              <a:t>будуватися</a:t>
            </a:r>
            <a:r>
              <a:rPr lang="ru-RU" dirty="0" smtClean="0"/>
              <a:t> </a:t>
            </a:r>
            <a:r>
              <a:rPr lang="ru-RU" dirty="0" err="1"/>
              <a:t>індивідуально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характеру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,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загального</a:t>
            </a:r>
            <a:r>
              <a:rPr lang="ru-RU" dirty="0"/>
              <a:t> та трудового </a:t>
            </a:r>
            <a:r>
              <a:rPr lang="ru-RU" dirty="0" err="1"/>
              <a:t>режимів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в будь-</a:t>
            </a:r>
            <a:r>
              <a:rPr lang="ru-RU" dirty="0" err="1"/>
              <a:t>якому</a:t>
            </a:r>
            <a:r>
              <a:rPr lang="ru-RU" dirty="0"/>
              <a:t> у </a:t>
            </a:r>
            <a:r>
              <a:rPr lang="ru-RU" dirty="0" err="1" smtClean="0"/>
              <a:t>разі</a:t>
            </a:r>
            <a:r>
              <a:rPr lang="ru-RU" dirty="0" smtClean="0"/>
              <a:t> при </a:t>
            </a:r>
            <a:r>
              <a:rPr lang="ru-RU" dirty="0" err="1" smtClean="0"/>
              <a:t>серцево-судинній</a:t>
            </a:r>
            <a:r>
              <a:rPr lang="ru-RU" dirty="0" smtClean="0"/>
              <a:t> </a:t>
            </a:r>
            <a:r>
              <a:rPr lang="ru-RU" dirty="0" err="1" smtClean="0"/>
              <a:t>патології</a:t>
            </a:r>
            <a:r>
              <a:rPr lang="ru-RU" dirty="0" smtClean="0"/>
              <a:t>,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захворюваннях</a:t>
            </a:r>
            <a:r>
              <a:rPr lang="ru-RU" dirty="0" smtClean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частий</a:t>
            </a:r>
            <a:r>
              <a:rPr lang="ru-RU" dirty="0"/>
              <a:t>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(5-6 </a:t>
            </a:r>
            <a:r>
              <a:rPr lang="ru-RU" dirty="0" err="1"/>
              <a:t>разів</a:t>
            </a:r>
            <a:r>
              <a:rPr lang="ru-RU" dirty="0"/>
              <a:t>). При </a:t>
            </a:r>
            <a:r>
              <a:rPr lang="ru-RU" dirty="0" err="1" smtClean="0"/>
              <a:t>п’ятиразовому</a:t>
            </a:r>
            <a:r>
              <a:rPr lang="ru-RU" dirty="0" smtClean="0"/>
              <a:t>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</a:t>
            </a:r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сніданок</a:t>
            </a:r>
            <a:r>
              <a:rPr lang="ru-RU" dirty="0"/>
              <a:t>, а при </a:t>
            </a:r>
            <a:r>
              <a:rPr lang="ru-RU" dirty="0" smtClean="0"/>
              <a:t>шестиразовому </a:t>
            </a:r>
            <a:r>
              <a:rPr lang="ru-RU" dirty="0"/>
              <a:t>- </a:t>
            </a:r>
            <a:r>
              <a:rPr lang="ru-RU" dirty="0" err="1"/>
              <a:t>ще</a:t>
            </a:r>
            <a:r>
              <a:rPr lang="ru-RU" dirty="0"/>
              <a:t> й </a:t>
            </a:r>
            <a:r>
              <a:rPr lang="ru-RU" dirty="0" err="1" smtClean="0"/>
              <a:t>полуденок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 err="1" smtClean="0"/>
              <a:t>Хворим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лихоманять</a:t>
            </a:r>
            <a:r>
              <a:rPr lang="ru-RU" dirty="0" smtClean="0"/>
              <a:t>, </a:t>
            </a:r>
            <a:r>
              <a:rPr lang="ru-RU" dirty="0" err="1" smtClean="0"/>
              <a:t>прийом</a:t>
            </a:r>
            <a:r>
              <a:rPr lang="ru-RU" dirty="0" smtClean="0"/>
              <a:t>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показаний в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коли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поліпшується</a:t>
            </a:r>
            <a:r>
              <a:rPr lang="ru-RU" dirty="0"/>
              <a:t> </a:t>
            </a:r>
            <a:r>
              <a:rPr lang="ru-RU" dirty="0" err="1"/>
              <a:t>апетит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17" y="3828256"/>
            <a:ext cx="4590521" cy="30297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738" y="3828256"/>
            <a:ext cx="4433773" cy="30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05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1402" y="0"/>
            <a:ext cx="9058451" cy="6858000"/>
          </a:xfrm>
        </p:spPr>
        <p:txBody>
          <a:bodyPr>
            <a:normAutofit/>
          </a:bodyPr>
          <a:lstStyle/>
          <a:p>
            <a:r>
              <a:rPr lang="ru-RU" b="1" i="1" u="sng" dirty="0" smtClean="0"/>
              <a:t>Система </a:t>
            </a:r>
            <a:r>
              <a:rPr lang="ru-RU" b="1" i="1" u="sng" dirty="0" err="1"/>
              <a:t>лікувального</a:t>
            </a:r>
            <a:r>
              <a:rPr lang="ru-RU" b="1" i="1" u="sng" dirty="0"/>
              <a:t> </a:t>
            </a:r>
            <a:r>
              <a:rPr lang="ru-RU" b="1" i="1" u="sng" dirty="0" err="1"/>
              <a:t>харчування</a:t>
            </a:r>
            <a:endParaRPr lang="ru-RU" b="1" i="1" u="sng" dirty="0"/>
          </a:p>
          <a:p>
            <a:endParaRPr lang="ru-RU" b="1" i="1" u="sng" dirty="0"/>
          </a:p>
          <a:p>
            <a:r>
              <a:rPr lang="ru-RU" dirty="0"/>
              <a:t>При </a:t>
            </a:r>
            <a:r>
              <a:rPr lang="ru-RU" dirty="0" err="1"/>
              <a:t>призначенні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в </a:t>
            </a:r>
            <a:r>
              <a:rPr lang="ru-RU" dirty="0" err="1"/>
              <a:t>принципі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 smtClean="0"/>
              <a:t>використовуватися</a:t>
            </a:r>
            <a:r>
              <a:rPr lang="ru-RU" dirty="0" smtClean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: </a:t>
            </a:r>
            <a:r>
              <a:rPr lang="ru-RU" dirty="0" err="1"/>
              <a:t>елементна</a:t>
            </a:r>
            <a:r>
              <a:rPr lang="ru-RU" dirty="0"/>
              <a:t> і </a:t>
            </a:r>
            <a:r>
              <a:rPr lang="ru-RU" dirty="0" err="1" smtClean="0"/>
              <a:t>дієтна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Елементна</a:t>
            </a:r>
            <a:r>
              <a:rPr lang="ru-RU" dirty="0"/>
              <a:t> система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розробку</a:t>
            </a:r>
            <a:r>
              <a:rPr lang="ru-RU" dirty="0"/>
              <a:t> для кожного хворого </a:t>
            </a:r>
            <a:r>
              <a:rPr lang="ru-RU" dirty="0" err="1"/>
              <a:t>індивідуальної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з </a:t>
            </a:r>
            <a:r>
              <a:rPr lang="ru-RU" dirty="0" err="1"/>
              <a:t>конкретним</a:t>
            </a:r>
            <a:r>
              <a:rPr lang="ru-RU" dirty="0"/>
              <a:t> </a:t>
            </a:r>
            <a:r>
              <a:rPr lang="ru-RU" dirty="0" err="1"/>
              <a:t>переліком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кожного з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добового</a:t>
            </a:r>
            <a:r>
              <a:rPr lang="ru-RU" dirty="0"/>
              <a:t> </a:t>
            </a:r>
            <a:r>
              <a:rPr lang="ru-RU" dirty="0" err="1"/>
              <a:t>харчового</a:t>
            </a:r>
            <a:r>
              <a:rPr lang="ru-RU" dirty="0"/>
              <a:t> </a:t>
            </a:r>
            <a:r>
              <a:rPr lang="ru-RU" dirty="0" err="1"/>
              <a:t>раціону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103" y="3328424"/>
            <a:ext cx="4819048" cy="352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0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756" y="4713171"/>
            <a:ext cx="3217244" cy="214482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443411" cy="6858000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b="1" i="1" u="sng" dirty="0" err="1" smtClean="0"/>
              <a:t>Дієтна</a:t>
            </a:r>
            <a:r>
              <a:rPr lang="ru-RU" b="1" i="1" u="sng" dirty="0" smtClean="0"/>
              <a:t> </a:t>
            </a:r>
            <a:r>
              <a:rPr lang="ru-RU" b="1" i="1" u="sng" dirty="0"/>
              <a:t>система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призначенням</a:t>
            </a:r>
            <a:r>
              <a:rPr lang="ru-RU" dirty="0"/>
              <a:t> у </a:t>
            </a:r>
            <a:r>
              <a:rPr lang="ru-RU" dirty="0" err="1"/>
              <a:t>індивідуальному</a:t>
            </a:r>
            <a:r>
              <a:rPr lang="ru-RU" dirty="0"/>
              <a:t> порядку </a:t>
            </a:r>
            <a:r>
              <a:rPr lang="ru-RU" dirty="0" err="1"/>
              <a:t>тієї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з числа </a:t>
            </a:r>
            <a:r>
              <a:rPr lang="ru-RU" dirty="0" err="1"/>
              <a:t>заздалегідь</a:t>
            </a:r>
            <a:r>
              <a:rPr lang="ru-RU" dirty="0"/>
              <a:t> </a:t>
            </a:r>
            <a:r>
              <a:rPr lang="ru-RU" dirty="0" err="1"/>
              <a:t>розроблених</a:t>
            </a:r>
            <a:r>
              <a:rPr lang="ru-RU" dirty="0"/>
              <a:t> і </a:t>
            </a:r>
            <a:r>
              <a:rPr lang="ru-RU" dirty="0" err="1"/>
              <a:t>апробованих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лікувально-профілактичних</a:t>
            </a:r>
            <a:r>
              <a:rPr lang="ru-RU" dirty="0"/>
              <a:t> </a:t>
            </a:r>
            <a:r>
              <a:rPr lang="ru-RU" dirty="0" err="1"/>
              <a:t>установах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в основному </a:t>
            </a:r>
            <a:r>
              <a:rPr lang="ru-RU" b="1" dirty="0" err="1" smtClean="0"/>
              <a:t>дієтна</a:t>
            </a:r>
            <a:r>
              <a:rPr lang="ru-RU" b="1" dirty="0" smtClean="0"/>
              <a:t> </a:t>
            </a:r>
            <a:r>
              <a:rPr lang="ru-RU" b="1" dirty="0"/>
              <a:t>система</a:t>
            </a:r>
            <a:r>
              <a:rPr lang="ru-RU" dirty="0"/>
              <a:t>. В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отримали</a:t>
            </a:r>
            <a:r>
              <a:rPr lang="ru-RU" dirty="0"/>
              <a:t> </a:t>
            </a:r>
            <a:r>
              <a:rPr lang="ru-RU" dirty="0" err="1"/>
              <a:t>переважне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рекомендовані</a:t>
            </a:r>
            <a:r>
              <a:rPr lang="ru-RU" dirty="0"/>
              <a:t> та </a:t>
            </a:r>
            <a:r>
              <a:rPr lang="ru-RU" dirty="0" err="1"/>
              <a:t>затверджені</a:t>
            </a:r>
            <a:r>
              <a:rPr lang="ru-RU" dirty="0"/>
              <a:t>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СРСР для </a:t>
            </a:r>
            <a:r>
              <a:rPr lang="ru-RU" dirty="0" err="1"/>
              <a:t>повсюдного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, </a:t>
            </a:r>
            <a:r>
              <a:rPr lang="ru-RU" dirty="0" err="1"/>
              <a:t>розроблені</a:t>
            </a:r>
            <a:r>
              <a:rPr lang="ru-RU" dirty="0"/>
              <a:t> в </a:t>
            </a:r>
            <a:r>
              <a:rPr lang="ru-RU" dirty="0" err="1"/>
              <a:t>клініці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Інституту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АМН СРСР, з номерною системою </a:t>
            </a:r>
            <a:r>
              <a:rPr lang="ru-RU" dirty="0" err="1"/>
              <a:t>позначення</a:t>
            </a:r>
            <a:r>
              <a:rPr lang="ru-RU" dirty="0"/>
              <a:t> за номенклатурою, </a:t>
            </a:r>
            <a:r>
              <a:rPr lang="ru-RU" dirty="0" err="1" smtClean="0"/>
              <a:t>запропонованою</a:t>
            </a:r>
            <a:r>
              <a:rPr lang="ru-RU" dirty="0" smtClean="0"/>
              <a:t> </a:t>
            </a:r>
            <a:r>
              <a:rPr lang="ru-RU" b="1" i="1" dirty="0"/>
              <a:t>М. І. Певзнером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система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іменована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як </a:t>
            </a:r>
            <a:r>
              <a:rPr lang="ru-RU" dirty="0" err="1"/>
              <a:t>групова</a:t>
            </a:r>
            <a:r>
              <a:rPr lang="ru-RU" dirty="0"/>
              <a:t>,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b="1" dirty="0"/>
              <a:t>15 </a:t>
            </a:r>
            <a:r>
              <a:rPr lang="ru-RU" b="1" dirty="0" err="1"/>
              <a:t>основних</a:t>
            </a:r>
            <a:r>
              <a:rPr lang="ru-RU" b="1" dirty="0"/>
              <a:t> </a:t>
            </a:r>
            <a:r>
              <a:rPr lang="ru-RU" b="1" dirty="0" err="1"/>
              <a:t>лікувальних</a:t>
            </a:r>
            <a:r>
              <a:rPr lang="ru-RU" b="1" dirty="0"/>
              <a:t> </a:t>
            </a:r>
            <a:r>
              <a:rPr lang="ru-RU" b="1" dirty="0" err="1"/>
              <a:t>дієт</a:t>
            </a:r>
            <a:r>
              <a:rPr lang="ru-RU" b="1" dirty="0"/>
              <a:t> (</a:t>
            </a:r>
            <a:r>
              <a:rPr lang="ru-RU" b="1" dirty="0" err="1"/>
              <a:t>столів</a:t>
            </a:r>
            <a:r>
              <a:rPr lang="ru-RU" b="1" dirty="0"/>
              <a:t>) і </a:t>
            </a:r>
            <a:r>
              <a:rPr lang="ru-RU" b="1" dirty="0" err="1"/>
              <a:t>групу</a:t>
            </a:r>
            <a:r>
              <a:rPr lang="ru-RU" b="1" dirty="0"/>
              <a:t> </a:t>
            </a:r>
            <a:r>
              <a:rPr lang="ru-RU" b="1" dirty="0" err="1"/>
              <a:t>контрастних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розвантажувальних</a:t>
            </a:r>
            <a:r>
              <a:rPr lang="ru-RU" b="1" dirty="0"/>
              <a:t>, </a:t>
            </a:r>
            <a:r>
              <a:rPr lang="ru-RU" b="1" dirty="0" err="1"/>
              <a:t>дієт</a:t>
            </a:r>
            <a:r>
              <a:rPr lang="ru-RU" b="1" dirty="0"/>
              <a:t>.</a:t>
            </a:r>
            <a:r>
              <a:rPr lang="ru-RU" dirty="0"/>
              <a:t>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(1, 4, 5, 7, 9, 10)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, </a:t>
            </a:r>
            <a:r>
              <a:rPr lang="ru-RU" dirty="0" err="1"/>
              <a:t>позначаються</a:t>
            </a:r>
            <a:r>
              <a:rPr lang="ru-RU" dirty="0"/>
              <a:t> </a:t>
            </a:r>
            <a:r>
              <a:rPr lang="ru-RU" dirty="0" err="1"/>
              <a:t>прописними</a:t>
            </a:r>
            <a:r>
              <a:rPr lang="ru-RU" dirty="0"/>
              <a:t> </a:t>
            </a:r>
            <a:r>
              <a:rPr lang="ru-RU" dirty="0" err="1"/>
              <a:t>літерами</a:t>
            </a:r>
            <a:r>
              <a:rPr lang="ru-RU" dirty="0"/>
              <a:t> </a:t>
            </a:r>
            <a:r>
              <a:rPr lang="ru-RU" dirty="0" err="1"/>
              <a:t>російського</a:t>
            </a:r>
            <a:r>
              <a:rPr lang="ru-RU" dirty="0"/>
              <a:t> </a:t>
            </a:r>
            <a:r>
              <a:rPr lang="ru-RU" dirty="0" err="1"/>
              <a:t>алфавіту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додаються</a:t>
            </a:r>
            <a:r>
              <a:rPr lang="ru-RU" dirty="0"/>
              <a:t> до номера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1а, 16, 5а і т. д.).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: </a:t>
            </a:r>
            <a:r>
              <a:rPr lang="ru-RU" b="1" dirty="0"/>
              <a:t>1) </a:t>
            </a:r>
            <a:r>
              <a:rPr lang="ru-RU" b="1" dirty="0" err="1"/>
              <a:t>показаннями</a:t>
            </a:r>
            <a:r>
              <a:rPr lang="ru-RU" b="1" dirty="0"/>
              <a:t> до </a:t>
            </a:r>
            <a:r>
              <a:rPr lang="ru-RU" b="1" dirty="0" err="1"/>
              <a:t>застосування</a:t>
            </a:r>
            <a:r>
              <a:rPr lang="ru-RU" b="1" dirty="0"/>
              <a:t>; 2) </a:t>
            </a:r>
            <a:r>
              <a:rPr lang="ru-RU" b="1" dirty="0" err="1"/>
              <a:t>цільовим</a:t>
            </a:r>
            <a:r>
              <a:rPr lang="ru-RU" b="1" dirty="0"/>
              <a:t> (</a:t>
            </a:r>
            <a:r>
              <a:rPr lang="ru-RU" b="1" dirty="0" err="1"/>
              <a:t>лікувальним</a:t>
            </a:r>
            <a:r>
              <a:rPr lang="ru-RU" b="1" dirty="0"/>
              <a:t>) </a:t>
            </a:r>
            <a:r>
              <a:rPr lang="ru-RU" b="1" dirty="0" err="1"/>
              <a:t>призначенням</a:t>
            </a:r>
            <a:r>
              <a:rPr lang="ru-RU" b="1" dirty="0"/>
              <a:t>; 3) </a:t>
            </a:r>
            <a:r>
              <a:rPr lang="ru-RU" b="1" dirty="0" err="1"/>
              <a:t>енергетичною</a:t>
            </a:r>
            <a:r>
              <a:rPr lang="ru-RU" b="1" dirty="0"/>
              <a:t> </a:t>
            </a:r>
            <a:r>
              <a:rPr lang="ru-RU" b="1" dirty="0" err="1"/>
              <a:t>цінністю</a:t>
            </a:r>
            <a:r>
              <a:rPr lang="ru-RU" b="1" dirty="0"/>
              <a:t> та </a:t>
            </a:r>
            <a:r>
              <a:rPr lang="ru-RU" b="1" dirty="0" err="1"/>
              <a:t>хімічним</a:t>
            </a:r>
            <a:r>
              <a:rPr lang="ru-RU" b="1" dirty="0"/>
              <a:t> складом; 4) </a:t>
            </a:r>
            <a:r>
              <a:rPr lang="ru-RU" b="1" dirty="0" err="1"/>
              <a:t>особливостями</a:t>
            </a:r>
            <a:r>
              <a:rPr lang="ru-RU" b="1" dirty="0"/>
              <a:t> </a:t>
            </a:r>
            <a:r>
              <a:rPr lang="ru-RU" b="1" dirty="0" err="1"/>
              <a:t>кулінарної</a:t>
            </a:r>
            <a:r>
              <a:rPr lang="ru-RU" b="1" dirty="0"/>
              <a:t> </a:t>
            </a:r>
            <a:r>
              <a:rPr lang="ru-RU" b="1" dirty="0" err="1"/>
              <a:t>обробки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; 5) режимом </a:t>
            </a:r>
            <a:r>
              <a:rPr lang="ru-RU" b="1" dirty="0" err="1"/>
              <a:t>харчування</a:t>
            </a:r>
            <a:r>
              <a:rPr lang="ru-RU" b="1" dirty="0"/>
              <a:t>; 6) </a:t>
            </a:r>
            <a:r>
              <a:rPr lang="ru-RU" b="1" dirty="0" err="1"/>
              <a:t>переліком</a:t>
            </a:r>
            <a:r>
              <a:rPr lang="ru-RU" b="1" dirty="0"/>
              <a:t> </a:t>
            </a:r>
            <a:r>
              <a:rPr lang="ru-RU" b="1" dirty="0" err="1"/>
              <a:t>дозволених</a:t>
            </a:r>
            <a:r>
              <a:rPr lang="ru-RU" b="1" dirty="0"/>
              <a:t> і </a:t>
            </a:r>
            <a:r>
              <a:rPr lang="ru-RU" b="1" dirty="0" err="1"/>
              <a:t>рекомендованих</a:t>
            </a:r>
            <a:r>
              <a:rPr lang="ru-RU" b="1" dirty="0"/>
              <a:t> </a:t>
            </a:r>
            <a:r>
              <a:rPr lang="ru-RU" b="1" dirty="0" err="1"/>
              <a:t>страв</a:t>
            </a:r>
            <a:r>
              <a:rPr lang="ru-RU" b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605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"/>
            <a:ext cx="10433785" cy="6410425"/>
          </a:xfrm>
        </p:spPr>
        <p:txBody>
          <a:bodyPr>
            <a:normAutofit/>
          </a:bodyPr>
          <a:lstStyle/>
          <a:p>
            <a:r>
              <a:rPr lang="ru-RU" dirty="0" err="1" smtClean="0"/>
              <a:t>Використовувана</a:t>
            </a:r>
            <a:r>
              <a:rPr lang="ru-RU" dirty="0" smtClean="0"/>
              <a:t> </a:t>
            </a:r>
            <a:r>
              <a:rPr lang="ru-RU" dirty="0"/>
              <a:t>система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b="1" dirty="0" err="1"/>
              <a:t>індивідуалізацію</a:t>
            </a:r>
            <a:r>
              <a:rPr lang="ru-RU" b="1" dirty="0"/>
              <a:t> </a:t>
            </a:r>
            <a:r>
              <a:rPr lang="ru-RU" b="1" dirty="0" err="1"/>
              <a:t>лікувального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досягається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як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з </a:t>
            </a:r>
            <a:r>
              <a:rPr lang="ru-RU" dirty="0" err="1"/>
              <a:t>відповідною</a:t>
            </a:r>
            <a:r>
              <a:rPr lang="ru-RU" dirty="0"/>
              <a:t> </a:t>
            </a:r>
            <a:r>
              <a:rPr lang="ru-RU" dirty="0" err="1"/>
              <a:t>корекцією</a:t>
            </a:r>
            <a:r>
              <a:rPr lang="ru-RU" dirty="0"/>
              <a:t> (шляхом </a:t>
            </a:r>
            <a:r>
              <a:rPr lang="ru-RU" dirty="0" err="1"/>
              <a:t>додавання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вилучення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і </a:t>
            </a:r>
            <a:r>
              <a:rPr lang="ru-RU" dirty="0" err="1"/>
              <a:t>страв</a:t>
            </a:r>
            <a:r>
              <a:rPr lang="ru-RU" dirty="0"/>
              <a:t>,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регулювати</a:t>
            </a:r>
            <a:r>
              <a:rPr lang="ru-RU" dirty="0"/>
              <a:t> </a:t>
            </a:r>
            <a:r>
              <a:rPr lang="ru-RU" dirty="0" err="1"/>
              <a:t>хімічний</a:t>
            </a:r>
            <a:r>
              <a:rPr lang="ru-RU" dirty="0"/>
              <a:t> склад і </a:t>
            </a:r>
            <a:r>
              <a:rPr lang="ru-RU" dirty="0" err="1"/>
              <a:t>кулінарну</a:t>
            </a:r>
            <a:r>
              <a:rPr lang="ru-RU" dirty="0"/>
              <a:t> </a:t>
            </a:r>
            <a:r>
              <a:rPr lang="ru-RU" dirty="0" err="1"/>
              <a:t>обробку</a:t>
            </a:r>
            <a:r>
              <a:rPr lang="ru-RU" dirty="0"/>
              <a:t>). При </a:t>
            </a:r>
            <a:r>
              <a:rPr lang="ru-RU" dirty="0" err="1"/>
              <a:t>додатковому</a:t>
            </a:r>
            <a:r>
              <a:rPr lang="ru-RU" dirty="0"/>
              <a:t> </a:t>
            </a:r>
            <a:r>
              <a:rPr lang="ru-RU" dirty="0" err="1"/>
              <a:t>призначенні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продуктами,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володіють</a:t>
            </a:r>
            <a:r>
              <a:rPr lang="ru-RU" dirty="0"/>
              <a:t> </a:t>
            </a:r>
            <a:r>
              <a:rPr lang="ru-RU" dirty="0" err="1"/>
              <a:t>певними</a:t>
            </a:r>
            <a:r>
              <a:rPr lang="ru-RU" dirty="0"/>
              <a:t> </a:t>
            </a:r>
            <a:r>
              <a:rPr lang="ru-RU" dirty="0" err="1"/>
              <a:t>лікувальними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 (сир, молоко, </a:t>
            </a:r>
            <a:r>
              <a:rPr lang="ru-RU" dirty="0" err="1"/>
              <a:t>печінка</a:t>
            </a:r>
            <a:r>
              <a:rPr lang="ru-RU" dirty="0"/>
              <a:t>, кавун, </a:t>
            </a:r>
            <a:r>
              <a:rPr lang="ru-RU" dirty="0" err="1"/>
              <a:t>яблука</a:t>
            </a:r>
            <a:r>
              <a:rPr lang="ru-RU" dirty="0"/>
              <a:t> і </a:t>
            </a:r>
            <a:r>
              <a:rPr lang="ru-RU" dirty="0" err="1"/>
              <a:t>тощо</a:t>
            </a:r>
            <a:r>
              <a:rPr lang="ru-RU" dirty="0"/>
              <a:t>). Без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різноманітності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одні</a:t>
            </a:r>
            <a:r>
              <a:rPr lang="ru-RU" dirty="0"/>
              <a:t> й </a:t>
            </a:r>
            <a:r>
              <a:rPr lang="ru-RU" dirty="0" err="1"/>
              <a:t>ті</a:t>
            </a:r>
            <a:r>
              <a:rPr lang="ru-RU" dirty="0"/>
              <a:t> ж </a:t>
            </a:r>
            <a:r>
              <a:rPr lang="ru-RU" dirty="0" err="1"/>
              <a:t>продукти</a:t>
            </a:r>
            <a:r>
              <a:rPr lang="ru-RU" dirty="0"/>
              <a:t> в </a:t>
            </a:r>
            <a:r>
              <a:rPr lang="ru-RU" dirty="0" err="1"/>
              <a:t>різній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страви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поєднаннях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в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. </a:t>
            </a:r>
            <a:r>
              <a:rPr lang="ru-RU" dirty="0" err="1"/>
              <a:t>Застосовувана</a:t>
            </a:r>
            <a:r>
              <a:rPr lang="ru-RU" dirty="0"/>
              <a:t> система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наступність</a:t>
            </a:r>
            <a:r>
              <a:rPr lang="ru-RU" dirty="0"/>
              <a:t> і </a:t>
            </a:r>
            <a:r>
              <a:rPr lang="ru-RU" dirty="0" err="1"/>
              <a:t>організацію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обслуговуванні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опікових</a:t>
            </a:r>
            <a:r>
              <a:rPr lang="ru-RU" dirty="0"/>
              <a:t> та </a:t>
            </a:r>
            <a:r>
              <a:rPr lang="ru-RU" dirty="0" err="1"/>
              <a:t>туберкульозних</a:t>
            </a:r>
            <a:r>
              <a:rPr lang="ru-RU" dirty="0"/>
              <a:t>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хворі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відсутністю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 smtClean="0"/>
              <a:t>напівресторанною</a:t>
            </a:r>
            <a:r>
              <a:rPr lang="ru-RU" dirty="0" smtClean="0"/>
              <a:t> системою </a:t>
            </a:r>
            <a:r>
              <a:rPr lang="ru-RU" dirty="0" err="1" smtClean="0"/>
              <a:t>попередніх</a:t>
            </a:r>
            <a:r>
              <a:rPr lang="ru-RU" dirty="0" smtClean="0"/>
              <a:t> </a:t>
            </a:r>
            <a:r>
              <a:rPr lang="ru-RU" dirty="0" err="1"/>
              <a:t>замовлень</a:t>
            </a:r>
            <a:r>
              <a:rPr lang="ru-RU" dirty="0"/>
              <a:t> з </a:t>
            </a:r>
            <a:r>
              <a:rPr lang="ru-RU" dirty="0" err="1"/>
              <a:t>наданням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з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пропонованих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одного з </a:t>
            </a:r>
            <a:r>
              <a:rPr lang="ru-RU" dirty="0" err="1"/>
              <a:t>варіантів</a:t>
            </a:r>
            <a:r>
              <a:rPr lang="ru-RU" dirty="0"/>
              <a:t> </a:t>
            </a:r>
            <a:r>
              <a:rPr lang="ru-RU" dirty="0" err="1"/>
              <a:t>комплексних</a:t>
            </a:r>
            <a:r>
              <a:rPr lang="ru-RU" dirty="0"/>
              <a:t> </a:t>
            </a:r>
            <a:r>
              <a:rPr lang="ru-RU" dirty="0" err="1"/>
              <a:t>раціонів</a:t>
            </a:r>
            <a:r>
              <a:rPr lang="ru-RU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286" y="3465095"/>
            <a:ext cx="2100714" cy="14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05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404" y="125128"/>
            <a:ext cx="8981449" cy="6732872"/>
          </a:xfrm>
        </p:spPr>
        <p:txBody>
          <a:bodyPr>
            <a:normAutofit/>
          </a:bodyPr>
          <a:lstStyle/>
          <a:p>
            <a:r>
              <a:rPr lang="ru-RU" dirty="0" err="1"/>
              <a:t>Загальне</a:t>
            </a:r>
            <a:r>
              <a:rPr lang="ru-RU" dirty="0"/>
              <a:t> </a:t>
            </a:r>
            <a:r>
              <a:rPr lang="ru-RU" dirty="0" err="1"/>
              <a:t>керівництво</a:t>
            </a:r>
            <a:r>
              <a:rPr lang="ru-RU" dirty="0"/>
              <a:t> </a:t>
            </a:r>
            <a:r>
              <a:rPr lang="ru-RU" dirty="0" err="1"/>
              <a:t>харчуванням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b="1" dirty="0" err="1"/>
              <a:t>головний</a:t>
            </a:r>
            <a:r>
              <a:rPr lang="ru-RU" b="1" dirty="0"/>
              <a:t> </a:t>
            </a:r>
            <a:r>
              <a:rPr lang="ru-RU" b="1" dirty="0" err="1"/>
              <a:t>лікар</a:t>
            </a:r>
            <a:r>
              <a:rPr lang="ru-RU" b="1" dirty="0"/>
              <a:t> </a:t>
            </a:r>
            <a:r>
              <a:rPr lang="ru-RU" b="1" dirty="0" err="1"/>
              <a:t>лікарні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b="1" dirty="0" smtClean="0"/>
              <a:t>заступник </a:t>
            </a:r>
            <a:r>
              <a:rPr lang="ru-RU" b="1" dirty="0"/>
              <a:t>з </a:t>
            </a:r>
            <a:r>
              <a:rPr lang="ru-RU" b="1" dirty="0" err="1"/>
              <a:t>лікувальної</a:t>
            </a:r>
            <a:r>
              <a:rPr lang="ru-RU" b="1" dirty="0"/>
              <a:t> </a:t>
            </a:r>
            <a:r>
              <a:rPr lang="ru-RU" b="1" dirty="0" err="1"/>
              <a:t>частини</a:t>
            </a:r>
            <a:r>
              <a:rPr lang="ru-RU" dirty="0"/>
              <a:t>. У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лікарень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b="1" dirty="0" err="1"/>
              <a:t>завідуючі</a:t>
            </a:r>
            <a:r>
              <a:rPr lang="ru-RU" b="1" dirty="0"/>
              <a:t> </a:t>
            </a:r>
            <a:r>
              <a:rPr lang="ru-RU" b="1" dirty="0" err="1"/>
              <a:t>відділеннями</a:t>
            </a:r>
            <a:r>
              <a:rPr lang="ru-RU" b="1" dirty="0"/>
              <a:t>. </a:t>
            </a:r>
            <a:r>
              <a:rPr lang="ru-RU" dirty="0" err="1"/>
              <a:t>Організаційне</a:t>
            </a:r>
            <a:r>
              <a:rPr lang="ru-RU" dirty="0"/>
              <a:t> і </a:t>
            </a:r>
            <a:r>
              <a:rPr lang="ru-RU" dirty="0" err="1"/>
              <a:t>науково-методичне</a:t>
            </a:r>
            <a:r>
              <a:rPr lang="ru-RU" dirty="0"/>
              <a:t> </a:t>
            </a:r>
            <a:r>
              <a:rPr lang="ru-RU" dirty="0" err="1"/>
              <a:t>керівництво</a:t>
            </a:r>
            <a:r>
              <a:rPr lang="ru-RU" dirty="0"/>
              <a:t> </a:t>
            </a:r>
            <a:r>
              <a:rPr lang="ru-RU" dirty="0" err="1"/>
              <a:t>лікувальним</a:t>
            </a:r>
            <a:r>
              <a:rPr lang="ru-RU" dirty="0"/>
              <a:t> </a:t>
            </a:r>
            <a:r>
              <a:rPr lang="ru-RU" dirty="0" err="1"/>
              <a:t>харчуванням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b="1" dirty="0" err="1"/>
              <a:t>лікар-дієтолог</a:t>
            </a:r>
            <a:r>
              <a:rPr lang="ru-RU" dirty="0"/>
              <a:t>. Посада </a:t>
            </a:r>
            <a:r>
              <a:rPr lang="ru-RU" dirty="0" err="1"/>
              <a:t>лікаря-дієтолога</a:t>
            </a:r>
            <a:r>
              <a:rPr lang="ru-RU" dirty="0"/>
              <a:t> </a:t>
            </a:r>
            <a:r>
              <a:rPr lang="ru-RU" dirty="0" err="1"/>
              <a:t>передбачена</a:t>
            </a:r>
            <a:r>
              <a:rPr lang="ru-RU" dirty="0"/>
              <a:t> у великих </a:t>
            </a:r>
            <a:r>
              <a:rPr lang="ru-RU" dirty="0" err="1"/>
              <a:t>лікарнях</a:t>
            </a:r>
            <a:r>
              <a:rPr lang="ru-RU" dirty="0"/>
              <a:t> з числом </a:t>
            </a:r>
            <a:r>
              <a:rPr lang="ru-RU" dirty="0" err="1"/>
              <a:t>ліжок</a:t>
            </a:r>
            <a:r>
              <a:rPr lang="ru-RU" dirty="0"/>
              <a:t> 500 і </a:t>
            </a:r>
            <a:r>
              <a:rPr lang="ru-RU" dirty="0" err="1"/>
              <a:t>вище</a:t>
            </a:r>
            <a:r>
              <a:rPr lang="ru-RU" dirty="0"/>
              <a:t>. При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ліжок</a:t>
            </a:r>
            <a:r>
              <a:rPr lang="ru-RU" dirty="0"/>
              <a:t> 300-500 </a:t>
            </a:r>
            <a:r>
              <a:rPr lang="ru-RU" dirty="0" err="1"/>
              <a:t>покладається</a:t>
            </a:r>
            <a:r>
              <a:rPr lang="ru-RU" dirty="0"/>
              <a:t> 0,5 ставки. У </a:t>
            </a:r>
            <a:r>
              <a:rPr lang="ru-RU" dirty="0" err="1"/>
              <a:t>лікарнях</a:t>
            </a:r>
            <a:r>
              <a:rPr lang="ru-RU" dirty="0"/>
              <a:t>, де посада </a:t>
            </a:r>
            <a:r>
              <a:rPr lang="ru-RU" dirty="0" err="1"/>
              <a:t>лікаря-дієтолога</a:t>
            </a:r>
            <a:r>
              <a:rPr lang="ru-RU" dirty="0"/>
              <a:t> не </a:t>
            </a:r>
            <a:r>
              <a:rPr lang="ru-RU" dirty="0" err="1"/>
              <a:t>передбачена</a:t>
            </a:r>
            <a:r>
              <a:rPr lang="ru-RU" dirty="0"/>
              <a:t>, </a:t>
            </a:r>
            <a:r>
              <a:rPr lang="ru-RU" dirty="0" err="1"/>
              <a:t>керівництво</a:t>
            </a:r>
            <a:r>
              <a:rPr lang="ru-RU" dirty="0"/>
              <a:t> </a:t>
            </a:r>
            <a:r>
              <a:rPr lang="ru-RU" dirty="0" err="1"/>
              <a:t>лікувальним</a:t>
            </a:r>
            <a:r>
              <a:rPr lang="ru-RU" dirty="0"/>
              <a:t> </a:t>
            </a:r>
            <a:r>
              <a:rPr lang="ru-RU" dirty="0" err="1"/>
              <a:t>харчуванням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наказу головного </a:t>
            </a:r>
            <a:r>
              <a:rPr lang="ru-RU" dirty="0" err="1"/>
              <a:t>лікаря</a:t>
            </a:r>
            <a:r>
              <a:rPr lang="ru-RU" dirty="0"/>
              <a:t> </a:t>
            </a:r>
            <a:r>
              <a:rPr lang="ru-RU" dirty="0" err="1"/>
              <a:t>покладається</a:t>
            </a:r>
            <a:r>
              <a:rPr lang="ru-RU" dirty="0"/>
              <a:t> на одного з </a:t>
            </a:r>
            <a:r>
              <a:rPr lang="ru-RU" dirty="0" err="1"/>
              <a:t>лікарів</a:t>
            </a:r>
            <a:r>
              <a:rPr lang="ru-RU" dirty="0"/>
              <a:t> (терапевта, </a:t>
            </a:r>
            <a:r>
              <a:rPr lang="ru-RU" dirty="0" err="1"/>
              <a:t>гастроентеролога</a:t>
            </a:r>
            <a:r>
              <a:rPr lang="ru-RU" dirty="0"/>
              <a:t> і т. д.). Для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</a:t>
            </a:r>
            <a:r>
              <a:rPr lang="ru-RU" dirty="0" err="1"/>
              <a:t>щодня</a:t>
            </a:r>
            <a:r>
              <a:rPr lang="ru-RU" dirty="0"/>
              <a:t> 1-2 год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на </a:t>
            </a:r>
            <a:r>
              <a:rPr lang="ru-RU" dirty="0" err="1" smtClean="0"/>
              <a:t>основній</a:t>
            </a:r>
            <a:r>
              <a:rPr lang="ru-RU" dirty="0" smtClean="0"/>
              <a:t> </a:t>
            </a:r>
            <a:r>
              <a:rPr lang="ru-RU" dirty="0" err="1"/>
              <a:t>спеціальності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85" y="3916932"/>
            <a:ext cx="2941068" cy="294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82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5128"/>
            <a:ext cx="10049853" cy="6732872"/>
          </a:xfrm>
        </p:spPr>
        <p:txBody>
          <a:bodyPr>
            <a:normAutofit/>
          </a:bodyPr>
          <a:lstStyle/>
          <a:p>
            <a:r>
              <a:rPr lang="ru-RU" dirty="0" smtClean="0"/>
              <a:t>Потреба у </a:t>
            </a:r>
            <a:r>
              <a:rPr lang="ru-RU" dirty="0" err="1" smtClean="0"/>
              <a:t>дієтсестрах</a:t>
            </a:r>
            <a:r>
              <a:rPr lang="ru-RU" dirty="0" smtClean="0"/>
              <a:t> </a:t>
            </a:r>
            <a:r>
              <a:rPr lang="ru-RU" dirty="0" err="1"/>
              <a:t>визначається</a:t>
            </a:r>
            <a:r>
              <a:rPr lang="ru-RU" dirty="0"/>
              <a:t> з </a:t>
            </a:r>
            <a:r>
              <a:rPr lang="ru-RU" dirty="0" err="1"/>
              <a:t>розрахунку</a:t>
            </a:r>
            <a:r>
              <a:rPr lang="ru-RU" dirty="0"/>
              <a:t> 1 ставка на 200 </a:t>
            </a:r>
            <a:r>
              <a:rPr lang="ru-RU" dirty="0" err="1"/>
              <a:t>ліжок</a:t>
            </a:r>
            <a:r>
              <a:rPr lang="ru-RU" dirty="0"/>
              <a:t>, а у </a:t>
            </a:r>
            <a:r>
              <a:rPr lang="ru-RU" dirty="0" err="1"/>
              <a:t>туберкульозних</a:t>
            </a:r>
            <a:r>
              <a:rPr lang="ru-RU" dirty="0"/>
              <a:t> та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лікарнях</a:t>
            </a:r>
            <a:r>
              <a:rPr lang="ru-RU" dirty="0"/>
              <a:t> на 100 </a:t>
            </a:r>
            <a:r>
              <a:rPr lang="ru-RU" dirty="0" err="1"/>
              <a:t>ліжок</a:t>
            </a:r>
            <a:r>
              <a:rPr lang="ru-RU" dirty="0"/>
              <a:t>. Посаду </a:t>
            </a:r>
            <a:r>
              <a:rPr lang="ru-RU" dirty="0" err="1"/>
              <a:t>дієтсестри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у </a:t>
            </a:r>
            <a:r>
              <a:rPr lang="ru-RU" dirty="0" err="1"/>
              <a:t>відділеннях</a:t>
            </a:r>
            <a:r>
              <a:rPr lang="ru-RU" dirty="0"/>
              <a:t> великих </a:t>
            </a:r>
            <a:r>
              <a:rPr lang="ru-RU" dirty="0" err="1"/>
              <a:t>лікарень</a:t>
            </a:r>
            <a:r>
              <a:rPr lang="ru-RU" dirty="0"/>
              <a:t>, де </a:t>
            </a:r>
            <a:r>
              <a:rPr lang="ru-RU" dirty="0" err="1"/>
              <a:t>належна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є особливо </a:t>
            </a:r>
            <a:r>
              <a:rPr lang="ru-RU" dirty="0" err="1"/>
              <a:t>важливою</a:t>
            </a:r>
            <a:r>
              <a:rPr lang="ru-RU" dirty="0"/>
              <a:t> (</a:t>
            </a:r>
            <a:r>
              <a:rPr lang="ru-RU" dirty="0" err="1"/>
              <a:t>гастроентерологічне</a:t>
            </a:r>
            <a:r>
              <a:rPr lang="ru-RU" dirty="0"/>
              <a:t>, </a:t>
            </a:r>
            <a:r>
              <a:rPr lang="ru-RU" dirty="0" err="1"/>
              <a:t>ендокринологічне</a:t>
            </a:r>
            <a:r>
              <a:rPr lang="ru-RU" dirty="0"/>
              <a:t>, </a:t>
            </a:r>
            <a:r>
              <a:rPr lang="ru-RU" dirty="0" err="1"/>
              <a:t>опікове</a:t>
            </a:r>
            <a:r>
              <a:rPr lang="ru-RU" dirty="0"/>
              <a:t>, </a:t>
            </a:r>
            <a:r>
              <a:rPr lang="ru-RU" dirty="0" err="1"/>
              <a:t>терапевтичне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). На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досвідчених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дієтсестер</a:t>
            </a:r>
            <a:r>
              <a:rPr lang="ru-RU" dirty="0" smtClean="0"/>
              <a:t> </a:t>
            </a:r>
            <a:r>
              <a:rPr lang="ru-RU" dirty="0" err="1"/>
              <a:t>покладається</a:t>
            </a:r>
            <a:r>
              <a:rPr lang="ru-RU" dirty="0"/>
              <a:t> </a:t>
            </a:r>
            <a:r>
              <a:rPr lang="ru-RU" dirty="0" err="1"/>
              <a:t>завідування</a:t>
            </a:r>
            <a:r>
              <a:rPr lang="ru-RU" dirty="0"/>
              <a:t> </a:t>
            </a:r>
            <a:r>
              <a:rPr lang="ru-RU" dirty="0" err="1" smtClean="0"/>
              <a:t>лікарняним</a:t>
            </a:r>
            <a:r>
              <a:rPr lang="ru-RU" dirty="0" smtClean="0"/>
              <a:t> </a:t>
            </a:r>
            <a:r>
              <a:rPr lang="ru-RU" dirty="0" err="1"/>
              <a:t>харчоблоком</a:t>
            </a:r>
            <a:r>
              <a:rPr lang="ru-RU" dirty="0"/>
              <a:t> (</a:t>
            </a:r>
            <a:r>
              <a:rPr lang="ru-RU" dirty="0" err="1"/>
              <a:t>кухнею</a:t>
            </a:r>
            <a:r>
              <a:rPr lang="ru-RU" dirty="0"/>
              <a:t>). </a:t>
            </a:r>
            <a:r>
              <a:rPr lang="ru-RU" dirty="0" err="1"/>
              <a:t>Дієтсестри</a:t>
            </a:r>
            <a:r>
              <a:rPr lang="ru-RU" dirty="0"/>
              <a:t> </a:t>
            </a:r>
            <a:r>
              <a:rPr lang="ru-RU" dirty="0" err="1"/>
              <a:t>відділень</a:t>
            </a:r>
            <a:r>
              <a:rPr lang="ru-RU" dirty="0"/>
              <a:t> </a:t>
            </a:r>
            <a:r>
              <a:rPr lang="ru-RU" dirty="0" err="1"/>
              <a:t>організовують</a:t>
            </a:r>
            <a:r>
              <a:rPr lang="ru-RU" dirty="0"/>
              <a:t> роботу </a:t>
            </a:r>
            <a:r>
              <a:rPr lang="ru-RU" dirty="0" err="1"/>
              <a:t>буфетниць</a:t>
            </a:r>
            <a:r>
              <a:rPr lang="ru-RU" dirty="0"/>
              <a:t> </a:t>
            </a:r>
            <a:r>
              <a:rPr lang="ru-RU" dirty="0" err="1"/>
              <a:t>відділень</a:t>
            </a:r>
            <a:r>
              <a:rPr lang="ru-RU" dirty="0"/>
              <a:t> і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підпорядкуванні</a:t>
            </a:r>
            <a:r>
              <a:rPr lang="ru-RU" dirty="0"/>
              <a:t> </a:t>
            </a:r>
            <a:r>
              <a:rPr lang="ru-RU" dirty="0" err="1"/>
              <a:t>старшої</a:t>
            </a:r>
            <a:r>
              <a:rPr lang="ru-RU" dirty="0"/>
              <a:t> </a:t>
            </a:r>
            <a:r>
              <a:rPr lang="ru-RU" dirty="0" err="1"/>
              <a:t>сестри</a:t>
            </a:r>
            <a:r>
              <a:rPr lang="ru-RU" dirty="0"/>
              <a:t> і </a:t>
            </a:r>
            <a:r>
              <a:rPr lang="ru-RU" dirty="0" err="1"/>
              <a:t>завідувача</a:t>
            </a:r>
            <a:r>
              <a:rPr lang="ru-RU" dirty="0"/>
              <a:t> </a:t>
            </a:r>
            <a:r>
              <a:rPr lang="ru-RU" dirty="0" err="1" smtClean="0"/>
              <a:t>відділенням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 smtClean="0"/>
              <a:t>дієтсестер</a:t>
            </a:r>
            <a:r>
              <a:rPr lang="ru-RU" dirty="0" smtClean="0"/>
              <a:t> </a:t>
            </a:r>
            <a:r>
              <a:rPr lang="ru-RU" dirty="0" err="1"/>
              <a:t>відділень</a:t>
            </a:r>
            <a:r>
              <a:rPr lang="ru-RU" dirty="0"/>
              <a:t> </a:t>
            </a:r>
            <a:r>
              <a:rPr lang="ru-RU" dirty="0" err="1"/>
              <a:t>організацію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у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старші</a:t>
            </a:r>
            <a:r>
              <a:rPr lang="ru-RU" dirty="0"/>
              <a:t> </a:t>
            </a:r>
            <a:r>
              <a:rPr lang="ru-RU" dirty="0" err="1"/>
              <a:t>сестри</a:t>
            </a:r>
            <a:r>
              <a:rPr lang="ru-RU" dirty="0"/>
              <a:t> </a:t>
            </a:r>
            <a:r>
              <a:rPr lang="ru-RU" dirty="0" err="1"/>
              <a:t>відділень</a:t>
            </a:r>
            <a:r>
              <a:rPr lang="ru-RU" dirty="0" smtClean="0"/>
              <a:t>.</a:t>
            </a:r>
          </a:p>
          <a:p>
            <a:r>
              <a:rPr lang="uk-UA" dirty="0" smtClean="0"/>
              <a:t>Приготуванням їжі на кухні керує старший кухар-бригадир (шеф-кухар). Він знаходиться у безпосередньому підпорядкуванні дієт-сестри.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61" y="4552750"/>
            <a:ext cx="3478639" cy="231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82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404" y="125128"/>
            <a:ext cx="8981449" cy="6732872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 err="1"/>
              <a:t>Отриманням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з </a:t>
            </a:r>
            <a:r>
              <a:rPr lang="ru-RU" dirty="0" err="1"/>
              <a:t>кухні</a:t>
            </a:r>
            <a:r>
              <a:rPr lang="ru-RU" dirty="0"/>
              <a:t>, </a:t>
            </a:r>
            <a:r>
              <a:rPr lang="ru-RU" dirty="0" err="1" smtClean="0"/>
              <a:t>порціонуванням</a:t>
            </a:r>
            <a:r>
              <a:rPr lang="ru-RU" dirty="0" smtClean="0"/>
              <a:t>, </a:t>
            </a:r>
            <a:r>
              <a:rPr lang="ru-RU" dirty="0" err="1"/>
              <a:t>підігрівом</a:t>
            </a:r>
            <a:r>
              <a:rPr lang="ru-RU" dirty="0"/>
              <a:t> і </a:t>
            </a:r>
            <a:r>
              <a:rPr lang="ru-RU" dirty="0" err="1"/>
              <a:t>роздачею</a:t>
            </a:r>
            <a:r>
              <a:rPr lang="ru-RU" dirty="0"/>
              <a:t> у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займаються</a:t>
            </a:r>
            <a:r>
              <a:rPr lang="ru-RU" dirty="0"/>
              <a:t> </a:t>
            </a:r>
            <a:r>
              <a:rPr lang="ru-RU" dirty="0" err="1"/>
              <a:t>буфетниці</a:t>
            </a:r>
            <a:r>
              <a:rPr lang="ru-RU" dirty="0"/>
              <a:t>. Вони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знайомі</a:t>
            </a:r>
            <a:r>
              <a:rPr lang="ru-RU" dirty="0"/>
              <a:t> з складом і </a:t>
            </a:r>
            <a:r>
              <a:rPr lang="ru-RU" dirty="0" err="1"/>
              <a:t>лікувальним</a:t>
            </a:r>
            <a:r>
              <a:rPr lang="ru-RU" dirty="0"/>
              <a:t>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 smtClean="0"/>
              <a:t>Складанням</a:t>
            </a:r>
            <a:r>
              <a:rPr lang="ru-RU" dirty="0" smtClean="0"/>
              <a:t> </a:t>
            </a:r>
            <a:r>
              <a:rPr lang="ru-RU" dirty="0" err="1"/>
              <a:t>розпорядку</a:t>
            </a:r>
            <a:r>
              <a:rPr lang="ru-RU" dirty="0"/>
              <a:t> дня і </a:t>
            </a:r>
            <a:r>
              <a:rPr lang="ru-RU" dirty="0" err="1" smtClean="0"/>
              <a:t>графіку</a:t>
            </a:r>
            <a:r>
              <a:rPr lang="ru-RU" dirty="0" smtClean="0"/>
              <a:t> </a:t>
            </a:r>
            <a:r>
              <a:rPr lang="ru-RU" dirty="0" err="1"/>
              <a:t>роботи</a:t>
            </a:r>
            <a:r>
              <a:rPr lang="ru-RU" dirty="0"/>
              <a:t> персоналу </a:t>
            </a:r>
            <a:r>
              <a:rPr lang="ru-RU" dirty="0" err="1"/>
              <a:t>харчоблоку</a:t>
            </a:r>
            <a:r>
              <a:rPr lang="ru-RU" dirty="0"/>
              <a:t> </a:t>
            </a:r>
            <a:r>
              <a:rPr lang="ru-RU" dirty="0" err="1"/>
              <a:t>займаються</a:t>
            </a:r>
            <a:r>
              <a:rPr lang="ru-RU" dirty="0"/>
              <a:t> </a:t>
            </a:r>
            <a:r>
              <a:rPr lang="ru-RU" dirty="0" err="1"/>
              <a:t>дієтсестра</a:t>
            </a:r>
            <a:r>
              <a:rPr lang="ru-RU" dirty="0"/>
              <a:t> - </a:t>
            </a:r>
            <a:r>
              <a:rPr lang="ru-RU" dirty="0" err="1"/>
              <a:t>завідувач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разом </a:t>
            </a:r>
            <a:r>
              <a:rPr lang="ru-RU" dirty="0" err="1"/>
              <a:t>із</a:t>
            </a:r>
            <a:r>
              <a:rPr lang="ru-RU" dirty="0"/>
              <a:t> шеф-кухарем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482" y="3324868"/>
            <a:ext cx="4730539" cy="287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82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7937625" cy="6858000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>З метою </a:t>
            </a:r>
            <a:r>
              <a:rPr lang="ru-RU" dirty="0" err="1"/>
              <a:t>координації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лікувального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 у </a:t>
            </a:r>
            <a:r>
              <a:rPr lang="ru-RU" dirty="0" err="1"/>
              <a:t>багатопрофільних</a:t>
            </a:r>
            <a:r>
              <a:rPr lang="ru-RU" dirty="0"/>
              <a:t> </a:t>
            </a:r>
            <a:r>
              <a:rPr lang="ru-RU" dirty="0" err="1"/>
              <a:t>лікарнях</a:t>
            </a:r>
            <a:r>
              <a:rPr lang="ru-RU" dirty="0"/>
              <a:t> з числом </a:t>
            </a:r>
            <a:r>
              <a:rPr lang="ru-RU" dirty="0" err="1"/>
              <a:t>ліжок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</a:t>
            </a:r>
            <a:r>
              <a:rPr lang="ru-RU" dirty="0" smtClean="0"/>
              <a:t>100 </a:t>
            </a:r>
            <a:r>
              <a:rPr lang="ru-RU" dirty="0" err="1" smtClean="0"/>
              <a:t>створюється</a:t>
            </a:r>
            <a:r>
              <a:rPr lang="ru-RU" dirty="0" smtClean="0"/>
              <a:t> </a:t>
            </a:r>
            <a:r>
              <a:rPr lang="ru-RU" b="1" dirty="0"/>
              <a:t>рада з </a:t>
            </a:r>
            <a:r>
              <a:rPr lang="ru-RU" b="1" dirty="0" err="1"/>
              <a:t>лікувального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у </a:t>
            </a:r>
            <a:r>
              <a:rPr lang="ru-RU" b="1" dirty="0" err="1"/>
              <a:t>складі</a:t>
            </a:r>
            <a:r>
              <a:rPr lang="ru-RU" b="1" dirty="0"/>
              <a:t> 7 - 11 </a:t>
            </a:r>
            <a:r>
              <a:rPr lang="ru-RU" b="1" dirty="0" err="1"/>
              <a:t>осіб</a:t>
            </a:r>
            <a:r>
              <a:rPr lang="ru-RU" b="1" dirty="0"/>
              <a:t>. </a:t>
            </a:r>
            <a:r>
              <a:rPr lang="ru-RU" dirty="0" smtClean="0"/>
              <a:t>ЇЇ </a:t>
            </a:r>
            <a:r>
              <a:rPr lang="ru-RU" dirty="0"/>
              <a:t>головою є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заступник головного </a:t>
            </a:r>
            <a:r>
              <a:rPr lang="ru-RU" dirty="0" err="1"/>
              <a:t>лікаря</a:t>
            </a:r>
            <a:r>
              <a:rPr lang="ru-RU" dirty="0"/>
              <a:t> з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а </a:t>
            </a:r>
            <a:r>
              <a:rPr lang="ru-RU" dirty="0" err="1"/>
              <a:t>відповідальним</a:t>
            </a:r>
            <a:r>
              <a:rPr lang="ru-RU" dirty="0"/>
              <a:t> секретарем - </a:t>
            </a:r>
            <a:r>
              <a:rPr lang="ru-RU" dirty="0" err="1"/>
              <a:t>лікар-дієтолог</a:t>
            </a:r>
            <a:r>
              <a:rPr lang="ru-RU" dirty="0"/>
              <a:t>. </a:t>
            </a:r>
            <a:r>
              <a:rPr lang="ru-RU" dirty="0" smtClean="0"/>
              <a:t>Склад </a:t>
            </a:r>
            <a:r>
              <a:rPr lang="ru-RU" dirty="0"/>
              <a:t>ради по </a:t>
            </a:r>
            <a:r>
              <a:rPr lang="ru-RU" dirty="0" err="1"/>
              <a:t>лікувальному</a:t>
            </a:r>
            <a:r>
              <a:rPr lang="ru-RU" dirty="0"/>
              <a:t> </a:t>
            </a:r>
            <a:r>
              <a:rPr lang="ru-RU" dirty="0" err="1"/>
              <a:t>харчуванню</a:t>
            </a:r>
            <a:r>
              <a:rPr lang="ru-RU" dirty="0"/>
              <a:t> </a:t>
            </a:r>
            <a:r>
              <a:rPr lang="ru-RU" dirty="0" err="1"/>
              <a:t>затверджується</a:t>
            </a:r>
            <a:r>
              <a:rPr lang="ru-RU" dirty="0"/>
              <a:t> наказом головного </a:t>
            </a:r>
            <a:r>
              <a:rPr lang="ru-RU" dirty="0" err="1"/>
              <a:t>лікаря</a:t>
            </a:r>
            <a:r>
              <a:rPr lang="ru-RU" dirty="0"/>
              <a:t> </a:t>
            </a:r>
            <a:r>
              <a:rPr lang="ru-RU" dirty="0" err="1"/>
              <a:t>лікувально-профілактичного</a:t>
            </a:r>
            <a:r>
              <a:rPr lang="ru-RU" dirty="0"/>
              <a:t> закладу. Рада </a:t>
            </a:r>
            <a:r>
              <a:rPr lang="ru-RU" dirty="0" smtClean="0"/>
              <a:t>з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скликається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не </a:t>
            </a:r>
            <a:r>
              <a:rPr lang="ru-RU" dirty="0" err="1"/>
              <a:t>рідше</a:t>
            </a:r>
            <a:r>
              <a:rPr lang="ru-RU" dirty="0"/>
              <a:t> 1 разу на 2 </a:t>
            </a:r>
            <a:r>
              <a:rPr lang="ru-RU" dirty="0" err="1"/>
              <a:t>місяці</a:t>
            </a:r>
            <a:r>
              <a:rPr lang="ru-RU" dirty="0"/>
              <a:t>. Рада </a:t>
            </a:r>
            <a:r>
              <a:rPr lang="ru-RU" dirty="0" err="1"/>
              <a:t>розробляє</a:t>
            </a:r>
            <a:r>
              <a:rPr lang="ru-RU" dirty="0"/>
              <a:t> 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дієтхарчування</a:t>
            </a:r>
            <a:r>
              <a:rPr lang="ru-RU" dirty="0"/>
              <a:t>, </a:t>
            </a:r>
            <a:r>
              <a:rPr lang="ru-RU" dirty="0" err="1"/>
              <a:t>поширює</a:t>
            </a:r>
            <a:r>
              <a:rPr lang="ru-RU" dirty="0"/>
              <a:t> </a:t>
            </a:r>
            <a:r>
              <a:rPr lang="ru-RU" dirty="0" err="1"/>
              <a:t>передові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та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 smtClean="0"/>
              <a:t>дієтсестер</a:t>
            </a:r>
            <a:r>
              <a:rPr lang="ru-RU" dirty="0"/>
              <a:t>, </a:t>
            </a:r>
            <a:r>
              <a:rPr lang="ru-RU" dirty="0" err="1"/>
              <a:t>кухарів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., </a:t>
            </a:r>
            <a:r>
              <a:rPr lang="ru-RU" dirty="0" err="1"/>
              <a:t>стверджує</a:t>
            </a:r>
            <a:r>
              <a:rPr lang="ru-RU" dirty="0"/>
              <a:t> для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, </a:t>
            </a:r>
            <a:r>
              <a:rPr lang="ru-RU" dirty="0" err="1"/>
              <a:t>зразкові</a:t>
            </a:r>
            <a:r>
              <a:rPr lang="ru-RU" dirty="0"/>
              <a:t> </a:t>
            </a:r>
            <a:r>
              <a:rPr lang="ru-RU" dirty="0" err="1"/>
              <a:t>сезонні</a:t>
            </a:r>
            <a:r>
              <a:rPr lang="ru-RU" dirty="0"/>
              <a:t> </a:t>
            </a:r>
            <a:r>
              <a:rPr lang="ru-RU" dirty="0" err="1"/>
              <a:t>семиденні</a:t>
            </a:r>
            <a:r>
              <a:rPr lang="ru-RU" dirty="0"/>
              <a:t> меню і </a:t>
            </a:r>
            <a:r>
              <a:rPr lang="ru-RU" dirty="0" err="1"/>
              <a:t>рецептури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, </a:t>
            </a:r>
            <a:r>
              <a:rPr lang="ru-RU" dirty="0" err="1"/>
              <a:t>розробляє</a:t>
            </a:r>
            <a:r>
              <a:rPr lang="ru-RU" dirty="0"/>
              <a:t> та </a:t>
            </a:r>
            <a:r>
              <a:rPr lang="ru-RU" dirty="0" err="1"/>
              <a:t>затверджує</a:t>
            </a:r>
            <a:r>
              <a:rPr lang="ru-RU" dirty="0"/>
              <a:t> </a:t>
            </a:r>
            <a:r>
              <a:rPr lang="ru-RU" dirty="0" err="1"/>
              <a:t>плани</a:t>
            </a:r>
            <a:r>
              <a:rPr lang="ru-RU" dirty="0"/>
              <a:t> з </a:t>
            </a:r>
            <a:r>
              <a:rPr lang="ru-RU" dirty="0" err="1"/>
              <a:t>підготовки</a:t>
            </a:r>
            <a:r>
              <a:rPr lang="ru-RU" dirty="0"/>
              <a:t>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персоналу,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займається</a:t>
            </a:r>
            <a:r>
              <a:rPr lang="ru-RU" dirty="0"/>
              <a:t>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організовує</a:t>
            </a:r>
            <a:r>
              <a:rPr lang="ru-RU" dirty="0"/>
              <a:t> </a:t>
            </a:r>
            <a:r>
              <a:rPr lang="ru-RU" dirty="0" err="1"/>
              <a:t>читання</a:t>
            </a:r>
            <a:r>
              <a:rPr lang="ru-RU" dirty="0"/>
              <a:t> </a:t>
            </a:r>
            <a:r>
              <a:rPr lang="ru-RU" dirty="0" err="1"/>
              <a:t>лекцій</a:t>
            </a:r>
            <a:r>
              <a:rPr lang="ru-RU" dirty="0"/>
              <a:t> і </a:t>
            </a:r>
            <a:r>
              <a:rPr lang="ru-RU" dirty="0" err="1"/>
              <a:t>доповідей</a:t>
            </a:r>
            <a:r>
              <a:rPr lang="ru-RU" dirty="0"/>
              <a:t> з </a:t>
            </a:r>
            <a:r>
              <a:rPr lang="ru-RU" dirty="0" err="1"/>
              <a:t>дієтології</a:t>
            </a:r>
            <a:r>
              <a:rPr lang="ru-RU" dirty="0"/>
              <a:t>. Рада </a:t>
            </a:r>
            <a:r>
              <a:rPr lang="ru-RU" dirty="0" err="1"/>
              <a:t>приймає</a:t>
            </a:r>
            <a:r>
              <a:rPr lang="ru-RU" dirty="0"/>
              <a:t> заходи з</a:t>
            </a:r>
            <a:r>
              <a:rPr lang="ru-RU" dirty="0" smtClean="0"/>
              <a:t> </a:t>
            </a:r>
            <a:r>
              <a:rPr lang="ru-RU" dirty="0" err="1" smtClean="0"/>
              <a:t>поліпшення</a:t>
            </a:r>
            <a:r>
              <a:rPr lang="ru-RU" dirty="0" smtClean="0"/>
              <a:t> </a:t>
            </a:r>
            <a:r>
              <a:rPr lang="ru-RU" dirty="0" err="1"/>
              <a:t>постачання</a:t>
            </a:r>
            <a:r>
              <a:rPr lang="ru-RU" dirty="0"/>
              <a:t> </a:t>
            </a:r>
            <a:r>
              <a:rPr lang="ru-RU" dirty="0" err="1" smtClean="0"/>
              <a:t>дієтпродуктами</a:t>
            </a:r>
            <a:r>
              <a:rPr lang="ru-RU" dirty="0" smtClean="0"/>
              <a:t>, </a:t>
            </a:r>
            <a:r>
              <a:rPr lang="ru-RU" dirty="0" err="1"/>
              <a:t>розглядає</a:t>
            </a:r>
            <a:r>
              <a:rPr lang="ru-RU" dirty="0"/>
              <a:t> і </a:t>
            </a:r>
            <a:r>
              <a:rPr lang="ru-RU" dirty="0" err="1"/>
              <a:t>затверджує</a:t>
            </a:r>
            <a:r>
              <a:rPr lang="ru-RU" dirty="0"/>
              <a:t> </a:t>
            </a:r>
            <a:r>
              <a:rPr lang="ru-RU" dirty="0" err="1"/>
              <a:t>плани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і </a:t>
            </a:r>
            <a:r>
              <a:rPr lang="ru-RU" dirty="0" err="1"/>
              <a:t>звіти</a:t>
            </a:r>
            <a:r>
              <a:rPr lang="ru-RU" dirty="0"/>
              <a:t> </a:t>
            </a:r>
            <a:r>
              <a:rPr lang="ru-RU" dirty="0" err="1" smtClean="0"/>
              <a:t>дієтолога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07" y="2271812"/>
            <a:ext cx="4292593" cy="280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82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298</TotalTime>
  <Words>2192</Words>
  <Application>Microsoft Office PowerPoint</Application>
  <PresentationFormat>Широкоэкранный</PresentationFormat>
  <Paragraphs>146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Ион</vt:lpstr>
      <vt:lpstr>ОДЕСЬКИЙ НАЦІОНАЛЬНИЙ  МЕДИЧНИЙ УНІВЕРСИТЕТ КАФЕДРА ГІГІЄНИ ТА МЕДИЧНОЇ ЕКОЛОГІЇ</vt:lpstr>
      <vt:lpstr>ПИТАННЯ ДЛЯ САМОПІДГОТОВКИ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 МЕДИЧНИЙ УНІВЕРСИТЕТ КАФЕДРА ГІГІЄНИ ТА МЕДИЧНОЇ ЕКОЛОГІЇ</dc:title>
  <dc:creator>Света</dc:creator>
  <cp:lastModifiedBy>Света</cp:lastModifiedBy>
  <cp:revision>24</cp:revision>
  <dcterms:created xsi:type="dcterms:W3CDTF">2021-03-05T08:30:22Z</dcterms:created>
  <dcterms:modified xsi:type="dcterms:W3CDTF">2021-03-09T12:26:56Z</dcterms:modified>
</cp:coreProperties>
</file>