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80" r:id="rId24"/>
    <p:sldId id="281" r:id="rId25"/>
    <p:sldId id="279" r:id="rId26"/>
    <p:sldId id="283" r:id="rId27"/>
    <p:sldId id="284" r:id="rId28"/>
    <p:sldId id="282" r:id="rId29"/>
    <p:sldId id="286" r:id="rId30"/>
    <p:sldId id="285" r:id="rId31"/>
    <p:sldId id="287" r:id="rId32"/>
    <p:sldId id="278" r:id="rId33"/>
    <p:sldId id="293" r:id="rId34"/>
    <p:sldId id="295" r:id="rId35"/>
    <p:sldId id="294" r:id="rId36"/>
    <p:sldId id="288" r:id="rId37"/>
    <p:sldId id="299" r:id="rId38"/>
    <p:sldId id="291" r:id="rId39"/>
    <p:sldId id="300" r:id="rId40"/>
    <p:sldId id="301" r:id="rId41"/>
    <p:sldId id="302" r:id="rId42"/>
    <p:sldId id="303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874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109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32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288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82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73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463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348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259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767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6975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71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0666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384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485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44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226D3-82AA-4E4A-BE7B-6AEC54F8A9F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39D0C32-A988-4810-9A27-50780318B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1324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0139" y="182881"/>
            <a:ext cx="10994473" cy="9432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/>
              <a:t>О</a:t>
            </a:r>
            <a:r>
              <a:rPr lang="uk-UA" sz="2800" b="1" i="1" dirty="0" smtClean="0"/>
              <a:t>ДЕСЬКИЙ НАЦІОНАЛЬНИЙ МЕДИЧНИЙ УНІВЕРСИТЕТ</a:t>
            </a:r>
            <a:br>
              <a:rPr lang="uk-UA" sz="2800" b="1" i="1" dirty="0" smtClean="0"/>
            </a:br>
            <a:r>
              <a:rPr lang="uk-UA" sz="2800" b="1" i="1" dirty="0" smtClean="0"/>
              <a:t>КАФЕДРА ГІГІЄНИ ТА МЕДИЧНОЇ ЕКОЛОГІЇ</a:t>
            </a:r>
            <a:endParaRPr lang="ru-RU" sz="28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6393" y="1944303"/>
            <a:ext cx="10898220" cy="3959360"/>
          </a:xfrm>
        </p:spPr>
        <p:txBody>
          <a:bodyPr>
            <a:normAutofit/>
          </a:bodyPr>
          <a:lstStyle/>
          <a:p>
            <a:r>
              <a:rPr lang="uk-UA" sz="3600" b="1" i="1" u="sng" dirty="0" smtClean="0"/>
              <a:t>ХВОРОБИ ОРГАНІВ ДИХАННЯ  ТА ДІЄТОТЕРАПІЯ</a:t>
            </a:r>
            <a:endParaRPr lang="ru-RU" sz="3600" b="1" i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184" y="3099334"/>
            <a:ext cx="7859228" cy="327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87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3555" y="250257"/>
            <a:ext cx="9541058" cy="6607743"/>
          </a:xfrm>
        </p:spPr>
        <p:txBody>
          <a:bodyPr>
            <a:normAutofit/>
          </a:bodyPr>
          <a:lstStyle/>
          <a:p>
            <a:r>
              <a:rPr lang="ru-RU" sz="2000" dirty="0" err="1"/>
              <a:t>Ди́хальна</a:t>
            </a:r>
            <a:r>
              <a:rPr lang="ru-RU" sz="2000" dirty="0"/>
              <a:t> </a:t>
            </a:r>
            <a:r>
              <a:rPr lang="ru-RU" sz="2000" dirty="0" err="1"/>
              <a:t>систе́ма</a:t>
            </a:r>
            <a:r>
              <a:rPr lang="ru-RU" sz="2000" dirty="0"/>
              <a:t> — </a:t>
            </a:r>
            <a:r>
              <a:rPr lang="ru-RU" sz="2000" dirty="0" err="1"/>
              <a:t>відкрита</a:t>
            </a:r>
            <a:r>
              <a:rPr lang="ru-RU" sz="2000" dirty="0"/>
              <a:t> система </a:t>
            </a:r>
            <a:r>
              <a:rPr lang="ru-RU" sz="2000" dirty="0" err="1"/>
              <a:t>організму</a:t>
            </a:r>
            <a:r>
              <a:rPr lang="ru-RU" sz="2000" dirty="0"/>
              <a:t>, яка </a:t>
            </a:r>
            <a:r>
              <a:rPr lang="ru-RU" sz="2000" dirty="0" err="1"/>
              <a:t>забезпечує</a:t>
            </a:r>
            <a:r>
              <a:rPr lang="ru-RU" sz="2000" dirty="0"/>
              <a:t> </a:t>
            </a:r>
            <a:r>
              <a:rPr lang="ru-RU" sz="2000" dirty="0" err="1"/>
              <a:t>газообмін</a:t>
            </a:r>
            <a:r>
              <a:rPr lang="ru-RU" sz="2000" dirty="0"/>
              <a:t>, </a:t>
            </a:r>
            <a:r>
              <a:rPr lang="ru-RU" sz="2000" dirty="0" err="1"/>
              <a:t>формування</a:t>
            </a:r>
            <a:r>
              <a:rPr lang="ru-RU" sz="2000" dirty="0"/>
              <a:t> гомеостазу в </a:t>
            </a:r>
            <a:r>
              <a:rPr lang="ru-RU" sz="2000" dirty="0" err="1"/>
              <a:t>трахеобронхіальних</a:t>
            </a:r>
            <a:r>
              <a:rPr lang="ru-RU" sz="2000" dirty="0"/>
              <a:t> шляхах, </a:t>
            </a:r>
            <a:r>
              <a:rPr lang="ru-RU" sz="2000" dirty="0" err="1"/>
              <a:t>очищення</a:t>
            </a:r>
            <a:r>
              <a:rPr lang="ru-RU" sz="2000" dirty="0"/>
              <a:t> </a:t>
            </a:r>
            <a:r>
              <a:rPr lang="ru-RU" sz="2000" dirty="0" err="1"/>
              <a:t>повітря</a:t>
            </a:r>
            <a:r>
              <a:rPr lang="ru-RU" sz="2000" dirty="0"/>
              <a:t>, яке </a:t>
            </a:r>
            <a:r>
              <a:rPr lang="ru-RU" sz="2000" dirty="0" err="1"/>
              <a:t>вдихається</a:t>
            </a:r>
            <a:r>
              <a:rPr lang="ru-RU" sz="2000" dirty="0"/>
              <a:t>,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чужорідних</a:t>
            </a:r>
            <a:r>
              <a:rPr lang="ru-RU" sz="2000" dirty="0"/>
              <a:t> </a:t>
            </a:r>
            <a:r>
              <a:rPr lang="ru-RU" sz="2000" dirty="0" err="1"/>
              <a:t>часток</a:t>
            </a:r>
            <a:r>
              <a:rPr lang="ru-RU" sz="2000" dirty="0"/>
              <a:t> і </a:t>
            </a:r>
            <a:r>
              <a:rPr lang="ru-RU" sz="2000" dirty="0" err="1"/>
              <a:t>мікроорганізмів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аналіз</a:t>
            </a:r>
            <a:r>
              <a:rPr lang="ru-RU" sz="2000" dirty="0"/>
              <a:t> пахучих </a:t>
            </a:r>
            <a:r>
              <a:rPr lang="ru-RU" sz="2000" dirty="0" err="1"/>
              <a:t>речовин</a:t>
            </a:r>
            <a:r>
              <a:rPr lang="ru-RU" sz="2000" dirty="0"/>
              <a:t> в атмосферному </a:t>
            </a:r>
            <a:r>
              <a:rPr lang="ru-RU" sz="2000" dirty="0" err="1"/>
              <a:t>середовищі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Для </a:t>
            </a:r>
            <a:r>
              <a:rPr lang="ru-RU" sz="2000" dirty="0" err="1"/>
              <a:t>підтримання</a:t>
            </a:r>
            <a:r>
              <a:rPr lang="ru-RU" sz="2000" dirty="0"/>
              <a:t> </a:t>
            </a:r>
            <a:r>
              <a:rPr lang="ru-RU" sz="2000" dirty="0" err="1"/>
              <a:t>дихальної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в нормальному </a:t>
            </a:r>
            <a:r>
              <a:rPr lang="ru-RU" sz="2000" dirty="0" err="1"/>
              <a:t>стані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значення</a:t>
            </a:r>
            <a:r>
              <a:rPr lang="ru-RU" sz="2000" dirty="0"/>
              <a:t> правильна </a:t>
            </a:r>
            <a:r>
              <a:rPr lang="ru-RU" sz="2000" dirty="0" err="1"/>
              <a:t>організація</a:t>
            </a:r>
            <a:r>
              <a:rPr lang="ru-RU" sz="2000" dirty="0"/>
              <a:t> </a:t>
            </a:r>
            <a:r>
              <a:rPr lang="ru-RU" sz="2000" dirty="0" err="1"/>
              <a:t>побуту</a:t>
            </a:r>
            <a:r>
              <a:rPr lang="ru-RU" sz="2000" dirty="0"/>
              <a:t>, </a:t>
            </a:r>
            <a:r>
              <a:rPr lang="ru-RU" sz="2000" dirty="0" err="1"/>
              <a:t>загартовування</a:t>
            </a:r>
            <a:r>
              <a:rPr lang="ru-RU" sz="2000" dirty="0"/>
              <a:t>, </a:t>
            </a:r>
            <a:r>
              <a:rPr lang="ru-RU" sz="2000" dirty="0" err="1"/>
              <a:t>дотримання</a:t>
            </a:r>
            <a:r>
              <a:rPr lang="ru-RU" sz="2000" dirty="0"/>
              <a:t> режиму </a:t>
            </a:r>
            <a:r>
              <a:rPr lang="ru-RU" sz="2000" dirty="0" err="1"/>
              <a:t>праці</a:t>
            </a:r>
            <a:r>
              <a:rPr lang="ru-RU" sz="2000" dirty="0"/>
              <a:t> і </a:t>
            </a:r>
            <a:r>
              <a:rPr lang="ru-RU" sz="2000" dirty="0" err="1"/>
              <a:t>відпочинку</a:t>
            </a:r>
            <a:r>
              <a:rPr lang="ru-RU" sz="2000" dirty="0"/>
              <a:t>, </a:t>
            </a:r>
            <a:r>
              <a:rPr lang="ru-RU" sz="2000" dirty="0" err="1"/>
              <a:t>харчування</a:t>
            </a:r>
            <a:r>
              <a:rPr lang="ru-RU" sz="2000" dirty="0"/>
              <a:t>. </a:t>
            </a:r>
            <a:r>
              <a:rPr lang="ru-RU" sz="2000" dirty="0" err="1"/>
              <a:t>Сприятливо</a:t>
            </a:r>
            <a:r>
              <a:rPr lang="ru-RU" sz="2000" dirty="0"/>
              <a:t> </a:t>
            </a:r>
            <a:r>
              <a:rPr lang="ru-RU" sz="2000" dirty="0" err="1"/>
              <a:t>впливають</a:t>
            </a:r>
            <a:r>
              <a:rPr lang="ru-RU" sz="2000" dirty="0"/>
              <a:t> на роботу </a:t>
            </a:r>
            <a:r>
              <a:rPr lang="ru-RU" sz="2000" dirty="0" err="1"/>
              <a:t>дихальної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</a:t>
            </a:r>
            <a:r>
              <a:rPr lang="ru-RU" sz="2000" dirty="0" err="1"/>
              <a:t>фізична</a:t>
            </a:r>
            <a:r>
              <a:rPr lang="ru-RU" sz="2000" dirty="0"/>
              <a:t> </a:t>
            </a:r>
            <a:r>
              <a:rPr lang="ru-RU" sz="2000" dirty="0" err="1"/>
              <a:t>праця</a:t>
            </a:r>
            <a:r>
              <a:rPr lang="ru-RU" sz="2000" dirty="0"/>
              <a:t>, </a:t>
            </a:r>
            <a:r>
              <a:rPr lang="ru-RU" sz="2000" dirty="0" err="1"/>
              <a:t>заняття</a:t>
            </a:r>
            <a:r>
              <a:rPr lang="ru-RU" sz="2000" dirty="0"/>
              <a:t> </a:t>
            </a:r>
            <a:r>
              <a:rPr lang="ru-RU" sz="2000" dirty="0" err="1"/>
              <a:t>фізкультурою</a:t>
            </a:r>
            <a:r>
              <a:rPr lang="ru-RU" sz="2000" dirty="0"/>
              <a:t> і спортом. </a:t>
            </a:r>
            <a:r>
              <a:rPr lang="ru-RU" sz="2000" dirty="0" err="1"/>
              <a:t>Потрібно</a:t>
            </a:r>
            <a:r>
              <a:rPr lang="ru-RU" sz="2000" dirty="0"/>
              <a:t> </a:t>
            </a:r>
            <a:r>
              <a:rPr lang="ru-RU" sz="2000" dirty="0" err="1"/>
              <a:t>вчитися</a:t>
            </a:r>
            <a:r>
              <a:rPr lang="ru-RU" sz="2000" dirty="0"/>
              <a:t> правильно </a:t>
            </a:r>
            <a:r>
              <a:rPr lang="ru-RU" sz="2000" dirty="0" err="1"/>
              <a:t>дихати</a:t>
            </a:r>
            <a:r>
              <a:rPr lang="ru-RU" sz="2000" dirty="0"/>
              <a:t>. Для </a:t>
            </a:r>
            <a:r>
              <a:rPr lang="ru-RU" sz="2000" dirty="0" err="1"/>
              <a:t>цього</a:t>
            </a:r>
            <a:r>
              <a:rPr lang="ru-RU" sz="2000" dirty="0"/>
              <a:t> треба </a:t>
            </a:r>
            <a:r>
              <a:rPr lang="ru-RU" sz="2000" dirty="0" err="1"/>
              <a:t>застосовувати</a:t>
            </a:r>
            <a:r>
              <a:rPr lang="ru-RU" sz="2000" dirty="0"/>
              <a:t> </a:t>
            </a:r>
            <a:r>
              <a:rPr lang="ru-RU" sz="2000" dirty="0" err="1"/>
              <a:t>комплекси</a:t>
            </a:r>
            <a:r>
              <a:rPr lang="ru-RU" sz="2000" dirty="0"/>
              <a:t> </a:t>
            </a:r>
            <a:r>
              <a:rPr lang="ru-RU" sz="2000" dirty="0" err="1"/>
              <a:t>фізичних</a:t>
            </a:r>
            <a:r>
              <a:rPr lang="ru-RU" sz="2000" dirty="0"/>
              <a:t> </a:t>
            </a:r>
            <a:r>
              <a:rPr lang="ru-RU" sz="2000" dirty="0" err="1"/>
              <a:t>вправ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розвивають</a:t>
            </a:r>
            <a:r>
              <a:rPr lang="ru-RU" sz="2000" dirty="0"/>
              <a:t> </a:t>
            </a:r>
            <a:r>
              <a:rPr lang="ru-RU" sz="2000" dirty="0" err="1"/>
              <a:t>дихання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4962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400" cy="1280890"/>
          </a:xfrm>
        </p:spPr>
        <p:txBody>
          <a:bodyPr/>
          <a:lstStyle/>
          <a:p>
            <a:r>
              <a:rPr lang="ru-RU" dirty="0"/>
              <a:t>Будова </a:t>
            </a:r>
            <a:r>
              <a:rPr lang="ru-RU" dirty="0" err="1"/>
              <a:t>дихальної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3" y="1424539"/>
            <a:ext cx="8915398" cy="5332396"/>
          </a:xfrm>
        </p:spPr>
        <p:txBody>
          <a:bodyPr>
            <a:noAutofit/>
          </a:bodyPr>
          <a:lstStyle/>
          <a:p>
            <a:r>
              <a:rPr lang="ru-RU" sz="2000" dirty="0" err="1"/>
              <a:t>Поділяється</a:t>
            </a:r>
            <a:r>
              <a:rPr lang="ru-RU" sz="2000" dirty="0"/>
              <a:t> на </a:t>
            </a:r>
            <a:r>
              <a:rPr lang="ru-RU" sz="2000" dirty="0" err="1"/>
              <a:t>повітроносні</a:t>
            </a:r>
            <a:r>
              <a:rPr lang="ru-RU" sz="2000" dirty="0"/>
              <a:t> шляхи і </a:t>
            </a:r>
            <a:r>
              <a:rPr lang="ru-RU" sz="2000" dirty="0" err="1"/>
              <a:t>респіраторний</a:t>
            </a:r>
            <a:r>
              <a:rPr lang="ru-RU" sz="2000" dirty="0"/>
              <a:t> </a:t>
            </a:r>
            <a:r>
              <a:rPr lang="ru-RU" sz="2000" dirty="0" err="1"/>
              <a:t>відділ</a:t>
            </a:r>
            <a:r>
              <a:rPr lang="ru-RU" sz="2000" dirty="0"/>
              <a:t>. </a:t>
            </a:r>
            <a:r>
              <a:rPr lang="ru-RU" sz="2000" dirty="0" err="1"/>
              <a:t>Респіраторний</a:t>
            </a:r>
            <a:r>
              <a:rPr lang="ru-RU" sz="2000" dirty="0"/>
              <a:t> </a:t>
            </a:r>
            <a:r>
              <a:rPr lang="ru-RU" sz="2000" dirty="0" err="1"/>
              <a:t>відділ</a:t>
            </a:r>
            <a:r>
              <a:rPr lang="ru-RU" sz="2000" dirty="0"/>
              <a:t> </a:t>
            </a:r>
            <a:r>
              <a:rPr lang="ru-RU" sz="2000" dirty="0" err="1"/>
              <a:t>складається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альвеолярних</a:t>
            </a:r>
            <a:r>
              <a:rPr lang="ru-RU" sz="2000" dirty="0"/>
              <a:t> </a:t>
            </a:r>
            <a:r>
              <a:rPr lang="ru-RU" sz="2000" dirty="0" err="1"/>
              <a:t>ходів</a:t>
            </a:r>
            <a:r>
              <a:rPr lang="ru-RU" sz="2000" dirty="0"/>
              <a:t> і альвеол,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утворюють</a:t>
            </a:r>
            <a:r>
              <a:rPr lang="ru-RU" sz="2000" dirty="0"/>
              <a:t> </a:t>
            </a:r>
            <a:r>
              <a:rPr lang="ru-RU" sz="2000" dirty="0" err="1"/>
              <a:t>ацинуси</a:t>
            </a:r>
            <a:r>
              <a:rPr lang="ru-RU" sz="2000" dirty="0"/>
              <a:t>. У них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газообмін</a:t>
            </a:r>
            <a:r>
              <a:rPr lang="ru-RU" sz="2000" dirty="0"/>
              <a:t>. </a:t>
            </a:r>
            <a:r>
              <a:rPr lang="ru-RU" sz="2000" dirty="0" err="1"/>
              <a:t>Повітроносні</a:t>
            </a:r>
            <a:r>
              <a:rPr lang="ru-RU" sz="2000" dirty="0"/>
              <a:t> шляхи </a:t>
            </a:r>
            <a:r>
              <a:rPr lang="ru-RU" sz="2000" dirty="0" err="1"/>
              <a:t>включають</a:t>
            </a:r>
            <a:r>
              <a:rPr lang="ru-RU" sz="2000" dirty="0"/>
              <a:t> </a:t>
            </a:r>
            <a:r>
              <a:rPr lang="ru-RU" sz="2000" dirty="0" err="1"/>
              <a:t>порожнину</a:t>
            </a:r>
            <a:r>
              <a:rPr lang="ru-RU" sz="2000" dirty="0"/>
              <a:t> носа, глотку, гортань, трахею, бронхи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калібрів</a:t>
            </a:r>
            <a:r>
              <a:rPr lang="ru-RU" sz="2000" dirty="0"/>
              <a:t>, </a:t>
            </a:r>
            <a:r>
              <a:rPr lang="ru-RU" sz="2000" dirty="0" err="1"/>
              <a:t>включаючи</a:t>
            </a:r>
            <a:r>
              <a:rPr lang="ru-RU" sz="2000" dirty="0"/>
              <a:t> </a:t>
            </a:r>
            <a:r>
              <a:rPr lang="ru-RU" sz="2000" dirty="0" err="1"/>
              <a:t>бронхіоли</a:t>
            </a:r>
            <a:r>
              <a:rPr lang="ru-RU" sz="2000" dirty="0"/>
              <a:t>. Тут </a:t>
            </a:r>
            <a:r>
              <a:rPr lang="ru-RU" sz="2000" dirty="0" err="1"/>
              <a:t>повітря</a:t>
            </a:r>
            <a:r>
              <a:rPr lang="ru-RU" sz="2000" dirty="0"/>
              <a:t> </a:t>
            </a:r>
            <a:r>
              <a:rPr lang="ru-RU" sz="2000" dirty="0" err="1"/>
              <a:t>зігрівається</a:t>
            </a:r>
            <a:r>
              <a:rPr lang="ru-RU" sz="2000" dirty="0"/>
              <a:t> (</a:t>
            </a:r>
            <a:r>
              <a:rPr lang="ru-RU" sz="2000" dirty="0" err="1"/>
              <a:t>охолоджується</a:t>
            </a:r>
            <a:r>
              <a:rPr lang="ru-RU" sz="2000" dirty="0"/>
              <a:t>), </a:t>
            </a:r>
            <a:r>
              <a:rPr lang="ru-RU" sz="2000" dirty="0" err="1"/>
              <a:t>очищається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різноманітних</a:t>
            </a:r>
            <a:r>
              <a:rPr lang="ru-RU" sz="2000" dirty="0"/>
              <a:t> </a:t>
            </a:r>
            <a:r>
              <a:rPr lang="ru-RU" sz="2000" dirty="0" err="1"/>
              <a:t>частинок</a:t>
            </a:r>
            <a:r>
              <a:rPr lang="ru-RU" sz="2000" dirty="0"/>
              <a:t> і </a:t>
            </a:r>
            <a:r>
              <a:rPr lang="ru-RU" sz="2000" dirty="0" err="1"/>
              <a:t>зволожується</a:t>
            </a:r>
            <a:r>
              <a:rPr lang="ru-RU" sz="2000" dirty="0"/>
              <a:t>.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відділ</a:t>
            </a:r>
            <a:r>
              <a:rPr lang="ru-RU" sz="2000" dirty="0"/>
              <a:t> </a:t>
            </a:r>
            <a:r>
              <a:rPr lang="ru-RU" sz="2000" dirty="0" err="1"/>
              <a:t>забезпечує</a:t>
            </a:r>
            <a:r>
              <a:rPr lang="ru-RU" sz="2000" dirty="0"/>
              <a:t> </a:t>
            </a:r>
            <a:r>
              <a:rPr lang="ru-RU" sz="2000" dirty="0" err="1"/>
              <a:t>голосоутворення</a:t>
            </a:r>
            <a:r>
              <a:rPr lang="ru-RU" sz="2000" dirty="0"/>
              <a:t>, нюх, </a:t>
            </a:r>
            <a:r>
              <a:rPr lang="ru-RU" sz="2000" dirty="0" err="1"/>
              <a:t>імунний</a:t>
            </a:r>
            <a:r>
              <a:rPr lang="ru-RU" sz="2000" dirty="0"/>
              <a:t> </a:t>
            </a:r>
            <a:r>
              <a:rPr lang="ru-RU" sz="2000" dirty="0" err="1"/>
              <a:t>захист</a:t>
            </a:r>
            <a:r>
              <a:rPr lang="ru-RU" sz="2000" dirty="0"/>
              <a:t>, </a:t>
            </a:r>
            <a:r>
              <a:rPr lang="ru-RU" sz="2000" dirty="0" err="1"/>
              <a:t>депонування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, </a:t>
            </a:r>
            <a:r>
              <a:rPr lang="ru-RU" sz="2000" dirty="0" err="1"/>
              <a:t>регулює</a:t>
            </a:r>
            <a:r>
              <a:rPr lang="ru-RU" sz="2000" dirty="0"/>
              <a:t> </a:t>
            </a:r>
            <a:r>
              <a:rPr lang="ru-RU" sz="2000" dirty="0" err="1"/>
              <a:t>згортання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, водно-</a:t>
            </a:r>
            <a:r>
              <a:rPr lang="ru-RU" sz="2000" dirty="0" err="1"/>
              <a:t>сольовий</a:t>
            </a:r>
            <a:r>
              <a:rPr lang="ru-RU" sz="2000" dirty="0"/>
              <a:t> баланс і </a:t>
            </a:r>
            <a:r>
              <a:rPr lang="ru-RU" sz="2000" dirty="0" err="1"/>
              <a:t>виконує</a:t>
            </a:r>
            <a:r>
              <a:rPr lang="ru-RU" sz="2000" dirty="0"/>
              <a:t> </a:t>
            </a:r>
            <a:r>
              <a:rPr lang="ru-RU" sz="2000" dirty="0" err="1"/>
              <a:t>ендокринну</a:t>
            </a:r>
            <a:r>
              <a:rPr lang="ru-RU" sz="2000" dirty="0"/>
              <a:t> </a:t>
            </a:r>
            <a:r>
              <a:rPr lang="ru-RU" sz="2000" dirty="0" err="1"/>
              <a:t>функцію</a:t>
            </a:r>
            <a:r>
              <a:rPr lang="ru-RU" sz="2000" dirty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90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400" cy="1280890"/>
          </a:xfrm>
        </p:spPr>
        <p:txBody>
          <a:bodyPr/>
          <a:lstStyle/>
          <a:p>
            <a:r>
              <a:rPr lang="ru-RU" dirty="0"/>
              <a:t>Будова </a:t>
            </a:r>
            <a:r>
              <a:rPr lang="ru-RU" dirty="0" err="1"/>
              <a:t>дихальної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3" y="1424539"/>
            <a:ext cx="8915398" cy="5332396"/>
          </a:xfrm>
        </p:spPr>
        <p:txBody>
          <a:bodyPr>
            <a:noAutofit/>
          </a:bodyPr>
          <a:lstStyle/>
          <a:p>
            <a:r>
              <a:rPr lang="uk-UA" b="1" i="1" u="sng" dirty="0" smtClean="0"/>
              <a:t>Стінка </a:t>
            </a:r>
            <a:r>
              <a:rPr lang="uk-UA" b="1" i="1" u="sng" dirty="0" err="1" smtClean="0"/>
              <a:t>повітроносних</a:t>
            </a:r>
            <a:r>
              <a:rPr lang="uk-UA" b="1" i="1" u="sng" dirty="0" smtClean="0"/>
              <a:t> шляхів складається з чотирьох оболонок:</a:t>
            </a:r>
            <a:endParaRPr lang="ru-RU" b="1" i="1" u="sng" dirty="0"/>
          </a:p>
          <a:p>
            <a:endParaRPr lang="ru-RU" dirty="0" smtClean="0"/>
          </a:p>
          <a:p>
            <a:r>
              <a:rPr lang="ru-RU" b="1" u="sng" dirty="0" err="1" smtClean="0"/>
              <a:t>слизова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err="1"/>
              <a:t>вкриває</a:t>
            </a:r>
            <a:r>
              <a:rPr lang="ru-RU" dirty="0"/>
              <a:t> </a:t>
            </a:r>
            <a:r>
              <a:rPr lang="ru-RU" dirty="0" err="1"/>
              <a:t>внутрішню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 </a:t>
            </a:r>
            <a:r>
              <a:rPr lang="ru-RU" dirty="0" err="1"/>
              <a:t>повітроносних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, </a:t>
            </a:r>
            <a:r>
              <a:rPr lang="ru-RU" dirty="0" err="1"/>
              <a:t>вкрита</a:t>
            </a:r>
            <a:r>
              <a:rPr lang="ru-RU" dirty="0"/>
              <a:t> </a:t>
            </a:r>
            <a:r>
              <a:rPr lang="ru-RU" dirty="0" err="1"/>
              <a:t>епітелієм</a:t>
            </a:r>
            <a:r>
              <a:rPr lang="ru-RU" dirty="0"/>
              <a:t>,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лежить</a:t>
            </a:r>
            <a:r>
              <a:rPr lang="ru-RU" dirty="0"/>
              <a:t> </a:t>
            </a:r>
            <a:r>
              <a:rPr lang="ru-RU" dirty="0" err="1"/>
              <a:t>власна</a:t>
            </a:r>
            <a:r>
              <a:rPr lang="ru-RU" dirty="0"/>
              <a:t> пластинка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. </a:t>
            </a:r>
            <a:r>
              <a:rPr lang="ru-RU" dirty="0" err="1"/>
              <a:t>Клітинний</a:t>
            </a:r>
            <a:r>
              <a:rPr lang="ru-RU" dirty="0"/>
              <a:t> склад </a:t>
            </a:r>
            <a:r>
              <a:rPr lang="ru-RU" dirty="0" err="1"/>
              <a:t>епітеліальної</a:t>
            </a:r>
            <a:r>
              <a:rPr lang="ru-RU" dirty="0"/>
              <a:t> пластинки та </a:t>
            </a:r>
            <a:r>
              <a:rPr lang="ru-RU" dirty="0" err="1"/>
              <a:t>кількість</a:t>
            </a:r>
            <a:r>
              <a:rPr lang="ru-RU" dirty="0"/>
              <a:t> гладеньких </a:t>
            </a:r>
            <a:r>
              <a:rPr lang="ru-RU" dirty="0" err="1"/>
              <a:t>міоцитів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повітроносних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.</a:t>
            </a:r>
          </a:p>
          <a:p>
            <a:r>
              <a:rPr lang="ru-RU" b="1" u="sng" dirty="0" err="1"/>
              <a:t>підслизова</a:t>
            </a:r>
            <a:r>
              <a:rPr lang="ru-RU" dirty="0"/>
              <a:t> — представлена </a:t>
            </a:r>
            <a:r>
              <a:rPr lang="ru-RU" dirty="0" err="1"/>
              <a:t>пухкою</a:t>
            </a:r>
            <a:r>
              <a:rPr lang="ru-RU" dirty="0"/>
              <a:t> волокнистою </a:t>
            </a:r>
            <a:r>
              <a:rPr lang="ru-RU" dirty="0" err="1"/>
              <a:t>сполучною</a:t>
            </a:r>
            <a:r>
              <a:rPr lang="ru-RU" dirty="0"/>
              <a:t> тканиною з великою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/>
              <a:t>кровоносних</a:t>
            </a:r>
            <a:r>
              <a:rPr lang="ru-RU" dirty="0"/>
              <a:t> </a:t>
            </a:r>
            <a:r>
              <a:rPr lang="ru-RU" dirty="0" err="1"/>
              <a:t>судин</a:t>
            </a:r>
            <a:endParaRPr lang="ru-RU" dirty="0"/>
          </a:p>
          <a:p>
            <a:r>
              <a:rPr lang="ru-RU" b="1" u="sng" dirty="0" err="1"/>
              <a:t>фіброзно-хрящова</a:t>
            </a:r>
            <a:r>
              <a:rPr lang="ru-RU" b="1" u="sng" dirty="0"/>
              <a:t> </a:t>
            </a:r>
            <a:r>
              <a:rPr lang="ru-RU" dirty="0"/>
              <a:t>— 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dirty="0" err="1"/>
              <a:t>хрящовою</a:t>
            </a:r>
            <a:r>
              <a:rPr lang="ru-RU" dirty="0"/>
              <a:t> тканиною та </a:t>
            </a:r>
            <a:r>
              <a:rPr lang="ru-RU" dirty="0" err="1"/>
              <a:t>може</a:t>
            </a:r>
            <a:r>
              <a:rPr lang="ru-RU" dirty="0"/>
              <a:t> бути представлена </a:t>
            </a:r>
            <a:r>
              <a:rPr lang="ru-RU" dirty="0" err="1"/>
              <a:t>гіаліновим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еластичним</a:t>
            </a:r>
            <a:r>
              <a:rPr lang="ru-RU" dirty="0"/>
              <a:t> </a:t>
            </a:r>
            <a:r>
              <a:rPr lang="ru-RU" dirty="0" err="1"/>
              <a:t>хрящем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утворює</a:t>
            </a:r>
            <a:r>
              <a:rPr lang="ru-RU" dirty="0"/>
              <a:t> </a:t>
            </a:r>
            <a:r>
              <a:rPr lang="ru-RU" dirty="0" err="1"/>
              <a:t>жорсткий</a:t>
            </a:r>
            <a:r>
              <a:rPr lang="ru-RU" dirty="0"/>
              <a:t> і </a:t>
            </a:r>
            <a:r>
              <a:rPr lang="ru-RU" dirty="0" err="1"/>
              <a:t>міцний</a:t>
            </a:r>
            <a:r>
              <a:rPr lang="ru-RU" dirty="0"/>
              <a:t> каркас,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</a:t>
            </a:r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відкритим</a:t>
            </a:r>
            <a:r>
              <a:rPr lang="ru-RU" dirty="0"/>
              <a:t> </a:t>
            </a:r>
            <a:r>
              <a:rPr lang="ru-RU" dirty="0" err="1"/>
              <a:t>просвіт</a:t>
            </a:r>
            <a:r>
              <a:rPr lang="ru-RU" dirty="0"/>
              <a:t> </a:t>
            </a:r>
            <a:r>
              <a:rPr lang="ru-RU" dirty="0" err="1"/>
              <a:t>повітроносних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для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основної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— </a:t>
            </a:r>
            <a:r>
              <a:rPr lang="ru-RU" dirty="0" err="1"/>
              <a:t>просування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endParaRPr lang="ru-RU" dirty="0"/>
          </a:p>
          <a:p>
            <a:r>
              <a:rPr lang="ru-RU" b="1" u="sng" dirty="0" err="1"/>
              <a:t>адвентиційна</a:t>
            </a:r>
            <a:r>
              <a:rPr lang="ru-RU" b="1" u="sng" dirty="0"/>
              <a:t> </a:t>
            </a:r>
            <a:r>
              <a:rPr lang="ru-RU" b="1" u="sng" dirty="0" err="1"/>
              <a:t>оболонка</a:t>
            </a:r>
            <a:r>
              <a:rPr lang="ru-RU" b="1" u="sng" dirty="0"/>
              <a:t> </a:t>
            </a:r>
            <a:r>
              <a:rPr lang="ru-RU" dirty="0"/>
              <a:t>— </a:t>
            </a:r>
            <a:r>
              <a:rPr lang="ru-RU" dirty="0" err="1"/>
              <a:t>побудована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волокнистої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901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424539"/>
            <a:ext cx="8911686" cy="5265019"/>
          </a:xfrm>
        </p:spPr>
        <p:txBody>
          <a:bodyPr>
            <a:noAutofit/>
          </a:bodyPr>
          <a:lstStyle/>
          <a:p>
            <a:r>
              <a:rPr lang="ru-RU" dirty="0"/>
              <a:t>Систему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становлять</a:t>
            </a:r>
            <a:r>
              <a:rPr lang="ru-RU" dirty="0"/>
              <a:t> </a:t>
            </a:r>
            <a:r>
              <a:rPr lang="ru-RU" dirty="0" err="1"/>
              <a:t>легені</a:t>
            </a:r>
            <a:r>
              <a:rPr lang="ru-RU" dirty="0"/>
              <a:t> і </a:t>
            </a:r>
            <a:r>
              <a:rPr lang="ru-RU" dirty="0" err="1"/>
              <a:t>повітроносні</a:t>
            </a:r>
            <a:r>
              <a:rPr lang="ru-RU" dirty="0"/>
              <a:t> шляхи (</a:t>
            </a:r>
            <a:r>
              <a:rPr lang="ru-RU" dirty="0" err="1"/>
              <a:t>носова</a:t>
            </a:r>
            <a:r>
              <a:rPr lang="ru-RU" dirty="0"/>
              <a:t> </a:t>
            </a:r>
            <a:r>
              <a:rPr lang="ru-RU" dirty="0" err="1"/>
              <a:t>порожнина</a:t>
            </a:r>
            <a:r>
              <a:rPr lang="ru-RU" dirty="0"/>
              <a:t>, носоглотка, гортань, трахея, бронхи). </a:t>
            </a:r>
            <a:r>
              <a:rPr lang="ru-RU" dirty="0" err="1"/>
              <a:t>Легені</a:t>
            </a:r>
            <a:r>
              <a:rPr lang="ru-RU" dirty="0"/>
              <a:t> </a:t>
            </a:r>
            <a:r>
              <a:rPr lang="ru-RU" dirty="0" err="1"/>
              <a:t>розміщені</a:t>
            </a:r>
            <a:r>
              <a:rPr lang="ru-RU" dirty="0"/>
              <a:t> в </a:t>
            </a:r>
            <a:r>
              <a:rPr lang="ru-RU" dirty="0" err="1"/>
              <a:t>грудній</a:t>
            </a:r>
            <a:r>
              <a:rPr lang="ru-RU" dirty="0"/>
              <a:t> </a:t>
            </a:r>
            <a:r>
              <a:rPr lang="ru-RU" dirty="0" err="1"/>
              <a:t>порожнині</a:t>
            </a:r>
            <a:r>
              <a:rPr lang="ru-RU" dirty="0"/>
              <a:t>, в них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і </a:t>
            </a:r>
            <a:r>
              <a:rPr lang="ru-RU" dirty="0" err="1"/>
              <a:t>вуглекислого</a:t>
            </a:r>
            <a:r>
              <a:rPr lang="ru-RU" dirty="0"/>
              <a:t> газу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кров'ю</a:t>
            </a:r>
            <a:r>
              <a:rPr lang="ru-RU" dirty="0"/>
              <a:t> і </a:t>
            </a:r>
            <a:r>
              <a:rPr lang="ru-RU" dirty="0" err="1"/>
              <a:t>атмосферним</a:t>
            </a:r>
            <a:r>
              <a:rPr lang="ru-RU" dirty="0"/>
              <a:t> </a:t>
            </a:r>
            <a:r>
              <a:rPr lang="ru-RU" dirty="0" err="1"/>
              <a:t>повітрям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Повітроносні</a:t>
            </a:r>
            <a:r>
              <a:rPr lang="ru-RU" dirty="0"/>
              <a:t> шляхи </a:t>
            </a:r>
            <a:r>
              <a:rPr lang="ru-RU" dirty="0" err="1"/>
              <a:t>починаються</a:t>
            </a:r>
            <a:r>
              <a:rPr lang="ru-RU" dirty="0"/>
              <a:t> носовою </a:t>
            </a:r>
            <a:r>
              <a:rPr lang="ru-RU" dirty="0" err="1"/>
              <a:t>порожниною</a:t>
            </a:r>
            <a:r>
              <a:rPr lang="ru-RU" dirty="0"/>
              <a:t>, </a:t>
            </a:r>
            <a:r>
              <a:rPr lang="ru-RU" dirty="0" err="1"/>
              <a:t>розділеною</a:t>
            </a:r>
            <a:r>
              <a:rPr lang="ru-RU" dirty="0"/>
              <a:t> </a:t>
            </a:r>
            <a:r>
              <a:rPr lang="ru-RU" dirty="0" err="1"/>
              <a:t>кістково-хрящовою</a:t>
            </a:r>
            <a:r>
              <a:rPr lang="ru-RU" dirty="0"/>
              <a:t> </a:t>
            </a:r>
            <a:r>
              <a:rPr lang="ru-RU" dirty="0" err="1"/>
              <a:t>перегородкою</a:t>
            </a:r>
            <a:r>
              <a:rPr lang="ru-RU" dirty="0"/>
              <a:t> на </a:t>
            </a:r>
            <a:r>
              <a:rPr lang="ru-RU" dirty="0" err="1"/>
              <a:t>ліву</a:t>
            </a:r>
            <a:r>
              <a:rPr lang="ru-RU" dirty="0"/>
              <a:t> і праву </a:t>
            </a:r>
            <a:r>
              <a:rPr lang="ru-RU" dirty="0" err="1"/>
              <a:t>частини</a:t>
            </a:r>
            <a:r>
              <a:rPr lang="ru-RU" dirty="0"/>
              <a:t>. </a:t>
            </a:r>
            <a:r>
              <a:rPr lang="ru-RU" dirty="0" err="1"/>
              <a:t>Стінки</a:t>
            </a:r>
            <a:r>
              <a:rPr lang="ru-RU" dirty="0"/>
              <a:t> </a:t>
            </a:r>
            <a:r>
              <a:rPr lang="ru-RU" dirty="0" err="1"/>
              <a:t>носової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 </a:t>
            </a:r>
            <a:r>
              <a:rPr lang="ru-RU" dirty="0" err="1"/>
              <a:t>вистелені</a:t>
            </a:r>
            <a:r>
              <a:rPr lang="ru-RU" dirty="0"/>
              <a:t> </a:t>
            </a:r>
            <a:r>
              <a:rPr lang="ru-RU" dirty="0" err="1"/>
              <a:t>слизовою</a:t>
            </a:r>
            <a:r>
              <a:rPr lang="ru-RU" dirty="0"/>
              <a:t> </a:t>
            </a:r>
            <a:r>
              <a:rPr lang="ru-RU" dirty="0" err="1"/>
              <a:t>оболонкою</a:t>
            </a:r>
            <a:r>
              <a:rPr lang="ru-RU" dirty="0"/>
              <a:t>, яка </a:t>
            </a:r>
            <a:r>
              <a:rPr lang="ru-RU" dirty="0" err="1"/>
              <a:t>вкрита</a:t>
            </a:r>
            <a:r>
              <a:rPr lang="ru-RU" dirty="0"/>
              <a:t> </a:t>
            </a:r>
            <a:r>
              <a:rPr lang="ru-RU" dirty="0" err="1"/>
              <a:t>війками</a:t>
            </a:r>
            <a:r>
              <a:rPr lang="ru-RU" dirty="0"/>
              <a:t>, пронизана </a:t>
            </a:r>
            <a:r>
              <a:rPr lang="ru-RU" dirty="0" err="1"/>
              <a:t>кровоносними</a:t>
            </a:r>
            <a:r>
              <a:rPr lang="ru-RU" dirty="0"/>
              <a:t> </a:t>
            </a:r>
            <a:r>
              <a:rPr lang="ru-RU" dirty="0" err="1"/>
              <a:t>судинами</a:t>
            </a:r>
            <a:r>
              <a:rPr lang="ru-RU" dirty="0"/>
              <a:t>, </a:t>
            </a:r>
            <a:r>
              <a:rPr lang="ru-RU" dirty="0" err="1"/>
              <a:t>сальними</a:t>
            </a:r>
            <a:r>
              <a:rPr lang="ru-RU" dirty="0"/>
              <a:t> і </a:t>
            </a:r>
            <a:r>
              <a:rPr lang="ru-RU" dirty="0" err="1"/>
              <a:t>потовими</a:t>
            </a:r>
            <a:r>
              <a:rPr lang="ru-RU" dirty="0"/>
              <a:t> </a:t>
            </a:r>
            <a:r>
              <a:rPr lang="ru-RU" dirty="0" err="1"/>
              <a:t>залозами</a:t>
            </a:r>
            <a:r>
              <a:rPr lang="ru-RU" dirty="0"/>
              <a:t>. З </a:t>
            </a:r>
            <a:r>
              <a:rPr lang="ru-RU" dirty="0" err="1"/>
              <a:t>носової</a:t>
            </a:r>
            <a:r>
              <a:rPr lang="ru-RU" dirty="0"/>
              <a:t> </a:t>
            </a:r>
            <a:r>
              <a:rPr lang="ru-RU" dirty="0" err="1"/>
              <a:t>порожнини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послідовно</a:t>
            </a:r>
            <a:r>
              <a:rPr lang="ru-RU" dirty="0"/>
              <a:t> </a:t>
            </a:r>
            <a:r>
              <a:rPr lang="ru-RU" dirty="0" err="1"/>
              <a:t>потрапляє</a:t>
            </a:r>
            <a:r>
              <a:rPr lang="ru-RU" dirty="0"/>
              <a:t> в носоглотку і гортань. </a:t>
            </a:r>
            <a:r>
              <a:rPr lang="ru-RU" dirty="0" err="1"/>
              <a:t>Вхід</a:t>
            </a:r>
            <a:r>
              <a:rPr lang="ru-RU" dirty="0"/>
              <a:t> до </a:t>
            </a:r>
            <a:r>
              <a:rPr lang="ru-RU" dirty="0" err="1"/>
              <a:t>гортані</a:t>
            </a:r>
            <a:r>
              <a:rPr lang="ru-RU" dirty="0"/>
              <a:t> при </a:t>
            </a:r>
            <a:r>
              <a:rPr lang="ru-RU" dirty="0" err="1"/>
              <a:t>ковтанні</a:t>
            </a:r>
            <a:r>
              <a:rPr lang="ru-RU" dirty="0"/>
              <a:t> </a:t>
            </a:r>
            <a:r>
              <a:rPr lang="ru-RU" dirty="0" err="1"/>
              <a:t>їжі</a:t>
            </a:r>
            <a:r>
              <a:rPr lang="ru-RU" dirty="0"/>
              <a:t> </a:t>
            </a:r>
            <a:r>
              <a:rPr lang="ru-RU" dirty="0" err="1"/>
              <a:t>закривається</a:t>
            </a:r>
            <a:r>
              <a:rPr lang="ru-RU" dirty="0"/>
              <a:t> </a:t>
            </a:r>
            <a:r>
              <a:rPr lang="ru-RU" dirty="0" err="1"/>
              <a:t>хрящовим</a:t>
            </a:r>
            <a:r>
              <a:rPr lang="ru-RU" dirty="0"/>
              <a:t> надгортанником. У </a:t>
            </a:r>
            <a:r>
              <a:rPr lang="ru-RU" dirty="0" err="1"/>
              <a:t>гортані</a:t>
            </a:r>
            <a:r>
              <a:rPr lang="ru-RU" dirty="0"/>
              <a:t> </a:t>
            </a:r>
            <a:r>
              <a:rPr lang="ru-RU" dirty="0" err="1"/>
              <a:t>розміщені</a:t>
            </a:r>
            <a:r>
              <a:rPr lang="ru-RU" dirty="0"/>
              <a:t> складки — </a:t>
            </a:r>
            <a:r>
              <a:rPr lang="ru-RU" dirty="0" err="1"/>
              <a:t>голосові</a:t>
            </a:r>
            <a:r>
              <a:rPr lang="ru-RU" dirty="0"/>
              <a:t> </a:t>
            </a:r>
            <a:r>
              <a:rPr lang="ru-RU" dirty="0" err="1"/>
              <a:t>зв'язки</a:t>
            </a:r>
            <a:r>
              <a:rPr lang="ru-RU" dirty="0"/>
              <a:t>, </a:t>
            </a:r>
            <a:r>
              <a:rPr lang="ru-RU" dirty="0" err="1"/>
              <a:t>щілина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називається</a:t>
            </a:r>
            <a:r>
              <a:rPr lang="ru-RU" dirty="0"/>
              <a:t> голосовою. </a:t>
            </a:r>
            <a:r>
              <a:rPr lang="ru-RU" dirty="0" err="1"/>
              <a:t>Нижній</a:t>
            </a:r>
            <a:r>
              <a:rPr lang="ru-RU" dirty="0"/>
              <a:t> </a:t>
            </a:r>
            <a:r>
              <a:rPr lang="ru-RU" dirty="0" err="1"/>
              <a:t>відділ</a:t>
            </a:r>
            <a:r>
              <a:rPr lang="ru-RU" dirty="0"/>
              <a:t> </a:t>
            </a:r>
            <a:r>
              <a:rPr lang="ru-RU" dirty="0" err="1"/>
              <a:t>гортані</a:t>
            </a:r>
            <a:r>
              <a:rPr lang="ru-RU" dirty="0"/>
              <a:t> переходить у трахею, </a:t>
            </a:r>
            <a:r>
              <a:rPr lang="ru-RU" dirty="0" err="1"/>
              <a:t>передня</a:t>
            </a:r>
            <a:r>
              <a:rPr lang="ru-RU" dirty="0"/>
              <a:t> </a:t>
            </a: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dirty="0" err="1"/>
              <a:t>хрящовими</a:t>
            </a:r>
            <a:r>
              <a:rPr lang="ru-RU" dirty="0"/>
              <a:t> </a:t>
            </a:r>
            <a:r>
              <a:rPr lang="ru-RU" dirty="0" err="1"/>
              <a:t>півкільцями</a:t>
            </a:r>
            <a:r>
              <a:rPr lang="ru-RU" dirty="0"/>
              <a:t>, а </a:t>
            </a:r>
            <a:r>
              <a:rPr lang="ru-RU" dirty="0" err="1"/>
              <a:t>задня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з гладеньких </a:t>
            </a:r>
            <a:r>
              <a:rPr lang="ru-RU" dirty="0" err="1"/>
              <a:t>м'язів</a:t>
            </a:r>
            <a:r>
              <a:rPr lang="ru-RU" dirty="0"/>
              <a:t> і </a:t>
            </a:r>
            <a:r>
              <a:rPr lang="ru-RU" dirty="0" err="1"/>
              <a:t>прилягає</a:t>
            </a:r>
            <a:r>
              <a:rPr lang="ru-RU" dirty="0"/>
              <a:t> до </a:t>
            </a:r>
            <a:r>
              <a:rPr lang="ru-RU" dirty="0" err="1"/>
              <a:t>стравоходу</a:t>
            </a:r>
            <a:r>
              <a:rPr lang="ru-RU" dirty="0"/>
              <a:t>. Трахея </a:t>
            </a:r>
            <a:r>
              <a:rPr lang="ru-RU" dirty="0" err="1"/>
              <a:t>розгалужується</a:t>
            </a:r>
            <a:r>
              <a:rPr lang="ru-RU" dirty="0"/>
              <a:t> на два бронхи,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у </a:t>
            </a:r>
            <a:r>
              <a:rPr lang="ru-RU" dirty="0" err="1"/>
              <a:t>ліву</a:t>
            </a:r>
            <a:r>
              <a:rPr lang="ru-RU" dirty="0"/>
              <a:t> і праву </a:t>
            </a:r>
            <a:r>
              <a:rPr lang="ru-RU" dirty="0" err="1"/>
              <a:t>легені</a:t>
            </a:r>
            <a:r>
              <a:rPr lang="ru-RU" dirty="0"/>
              <a:t>. Бронхи </a:t>
            </a:r>
            <a:r>
              <a:rPr lang="ru-RU" dirty="0" err="1"/>
              <a:t>розгалужуються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повітроносні</a:t>
            </a:r>
            <a:r>
              <a:rPr lang="ru-RU" dirty="0"/>
              <a:t> трубочки, </a:t>
            </a:r>
            <a:r>
              <a:rPr lang="ru-RU" dirty="0" err="1"/>
              <a:t>діаметр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зменшується</a:t>
            </a:r>
            <a:r>
              <a:rPr lang="ru-RU" dirty="0"/>
              <a:t>, і </a:t>
            </a:r>
            <a:r>
              <a:rPr lang="ru-RU" dirty="0" err="1"/>
              <a:t>закінчується</a:t>
            </a:r>
            <a:r>
              <a:rPr lang="ru-RU" dirty="0"/>
              <a:t> </a:t>
            </a:r>
            <a:r>
              <a:rPr lang="ru-RU" dirty="0" err="1"/>
              <a:t>гронами</a:t>
            </a:r>
            <a:r>
              <a:rPr lang="ru-RU" dirty="0"/>
              <a:t> </a:t>
            </a:r>
            <a:r>
              <a:rPr lang="ru-RU" dirty="0" err="1"/>
              <a:t>легеневих</a:t>
            </a:r>
            <a:r>
              <a:rPr lang="ru-RU" dirty="0"/>
              <a:t> </a:t>
            </a:r>
            <a:r>
              <a:rPr lang="ru-RU" dirty="0" err="1"/>
              <a:t>пухирців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4866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318661"/>
            <a:ext cx="8911686" cy="5539339"/>
          </a:xfrm>
        </p:spPr>
        <p:txBody>
          <a:bodyPr>
            <a:normAutofit/>
          </a:bodyPr>
          <a:lstStyle/>
          <a:p>
            <a:r>
              <a:rPr lang="ru-RU" sz="2000" dirty="0"/>
              <a:t>При </a:t>
            </a:r>
            <a:r>
              <a:rPr lang="ru-RU" sz="2000" dirty="0" err="1"/>
              <a:t>окисних</a:t>
            </a:r>
            <a:r>
              <a:rPr lang="ru-RU" sz="2000" dirty="0"/>
              <a:t> </a:t>
            </a:r>
            <a:r>
              <a:rPr lang="ru-RU" sz="2000" dirty="0" err="1"/>
              <a:t>процесах</a:t>
            </a:r>
            <a:r>
              <a:rPr lang="ru-RU" sz="2000" dirty="0"/>
              <a:t> </a:t>
            </a:r>
            <a:r>
              <a:rPr lang="ru-RU" sz="2000" dirty="0" err="1"/>
              <a:t>утворюються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 </a:t>
            </a:r>
            <a:r>
              <a:rPr lang="ru-RU" sz="2000" dirty="0" err="1"/>
              <a:t>розпаду</a:t>
            </a:r>
            <a:r>
              <a:rPr lang="ru-RU" sz="2000" dirty="0"/>
              <a:t> — </a:t>
            </a:r>
            <a:r>
              <a:rPr lang="ru-RU" sz="2000" dirty="0" err="1"/>
              <a:t>вуглекислий</a:t>
            </a:r>
            <a:r>
              <a:rPr lang="ru-RU" sz="2000" dirty="0"/>
              <a:t> газ, </a:t>
            </a:r>
            <a:r>
              <a:rPr lang="ru-RU" sz="2000" dirty="0" err="1"/>
              <a:t>який</a:t>
            </a:r>
            <a:r>
              <a:rPr lang="ru-RU" sz="2000" dirty="0"/>
              <a:t> повинен бути </a:t>
            </a:r>
            <a:r>
              <a:rPr lang="ru-RU" sz="2000" dirty="0" err="1"/>
              <a:t>виведений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. Таким чином, </a:t>
            </a:r>
            <a:r>
              <a:rPr lang="ru-RU" sz="2000" dirty="0" err="1"/>
              <a:t>одночасно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надходженням</a:t>
            </a:r>
            <a:r>
              <a:rPr lang="ru-RU" sz="2000" dirty="0"/>
              <a:t> </a:t>
            </a:r>
            <a:r>
              <a:rPr lang="ru-RU" sz="2000" dirty="0" err="1"/>
              <a:t>кисню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відбуватись</a:t>
            </a:r>
            <a:r>
              <a:rPr lang="ru-RU" sz="2000" dirty="0"/>
              <a:t> і </a:t>
            </a:r>
            <a:r>
              <a:rPr lang="ru-RU" sz="2000" dirty="0" err="1"/>
              <a:t>видалення</a:t>
            </a:r>
            <a:r>
              <a:rPr lang="ru-RU" sz="2000" dirty="0"/>
              <a:t> </a:t>
            </a:r>
            <a:r>
              <a:rPr lang="ru-RU" sz="2000" dirty="0" err="1"/>
              <a:t>вуглекислого</a:t>
            </a:r>
            <a:r>
              <a:rPr lang="ru-RU" sz="2000" dirty="0"/>
              <a:t> газу. </a:t>
            </a:r>
            <a:r>
              <a:rPr lang="ru-RU" sz="2000" dirty="0" err="1"/>
              <a:t>Цю</a:t>
            </a:r>
            <a:r>
              <a:rPr lang="ru-RU" sz="2000" dirty="0"/>
              <a:t> </a:t>
            </a:r>
            <a:r>
              <a:rPr lang="ru-RU" sz="2000" dirty="0" err="1"/>
              <a:t>функцію</a:t>
            </a:r>
            <a:r>
              <a:rPr lang="ru-RU" sz="2000" dirty="0"/>
              <a:t> </a:t>
            </a:r>
            <a:r>
              <a:rPr lang="ru-RU" sz="2000" dirty="0" err="1"/>
              <a:t>виконують</a:t>
            </a:r>
            <a:r>
              <a:rPr lang="ru-RU" sz="2000" dirty="0"/>
              <a:t> </a:t>
            </a:r>
            <a:r>
              <a:rPr lang="ru-RU" sz="2000" dirty="0" err="1"/>
              <a:t>органи</a:t>
            </a:r>
            <a:r>
              <a:rPr lang="ru-RU" sz="2000" dirty="0"/>
              <a:t> </a:t>
            </a:r>
            <a:r>
              <a:rPr lang="ru-RU" sz="2000" dirty="0" err="1"/>
              <a:t>дихання</a:t>
            </a:r>
            <a:r>
              <a:rPr lang="ru-RU" sz="2000" dirty="0"/>
              <a:t>. </a:t>
            </a:r>
            <a:r>
              <a:rPr lang="ru-RU" sz="2000" dirty="0" err="1"/>
              <a:t>Крім</a:t>
            </a:r>
            <a:r>
              <a:rPr lang="ru-RU" sz="2000" dirty="0"/>
              <a:t> </a:t>
            </a:r>
            <a:r>
              <a:rPr lang="ru-RU" sz="2000" dirty="0" err="1"/>
              <a:t>газообміну</a:t>
            </a:r>
            <a:r>
              <a:rPr lang="ru-RU" sz="2000" dirty="0"/>
              <a:t>, </a:t>
            </a:r>
            <a:r>
              <a:rPr lang="ru-RU" sz="2000" dirty="0" err="1"/>
              <a:t>дихання</a:t>
            </a:r>
            <a:r>
              <a:rPr lang="ru-RU" sz="2000" dirty="0"/>
              <a:t> є </a:t>
            </a:r>
            <a:r>
              <a:rPr lang="ru-RU" sz="2000" dirty="0" err="1"/>
              <a:t>важливим</a:t>
            </a:r>
            <a:r>
              <a:rPr lang="ru-RU" sz="2000" dirty="0"/>
              <a:t> фактором </a:t>
            </a:r>
            <a:r>
              <a:rPr lang="ru-RU" sz="2000" dirty="0" err="1"/>
              <a:t>теплорегуляції</a:t>
            </a:r>
            <a:r>
              <a:rPr lang="ru-RU" sz="2000" dirty="0"/>
              <a:t>. </a:t>
            </a:r>
            <a:r>
              <a:rPr lang="ru-RU" sz="2000" dirty="0" err="1"/>
              <a:t>Зігріваючи</a:t>
            </a:r>
            <a:r>
              <a:rPr lang="ru-RU" sz="2000" dirty="0"/>
              <a:t> </a:t>
            </a:r>
            <a:r>
              <a:rPr lang="ru-RU" sz="2000" dirty="0" err="1"/>
              <a:t>вдихуване</a:t>
            </a:r>
            <a:r>
              <a:rPr lang="ru-RU" sz="2000" dirty="0"/>
              <a:t> </a:t>
            </a:r>
            <a:r>
              <a:rPr lang="ru-RU" sz="2000" dirty="0" err="1"/>
              <a:t>повітря</a:t>
            </a:r>
            <a:r>
              <a:rPr lang="ru-RU" sz="2000" dirty="0"/>
              <a:t>, </a:t>
            </a:r>
            <a:r>
              <a:rPr lang="ru-RU" sz="2000" dirty="0" err="1"/>
              <a:t>легені</a:t>
            </a:r>
            <a:r>
              <a:rPr lang="ru-RU" sz="2000" dirty="0"/>
              <a:t> </a:t>
            </a:r>
            <a:r>
              <a:rPr lang="ru-RU" sz="2000" dirty="0" err="1"/>
              <a:t>втрачають</a:t>
            </a:r>
            <a:r>
              <a:rPr lang="ru-RU" sz="2000" dirty="0"/>
              <a:t> </a:t>
            </a:r>
            <a:r>
              <a:rPr lang="ru-RU" sz="2000" dirty="0" err="1"/>
              <a:t>теплову</a:t>
            </a:r>
            <a:r>
              <a:rPr lang="ru-RU" sz="2000" dirty="0"/>
              <a:t> </a:t>
            </a:r>
            <a:r>
              <a:rPr lang="ru-RU" sz="2000" dirty="0" err="1"/>
              <a:t>енергію</a:t>
            </a:r>
            <a:r>
              <a:rPr lang="ru-RU" sz="2000" dirty="0"/>
              <a:t>. </a:t>
            </a:r>
            <a:r>
              <a:rPr lang="ru-RU" sz="2000" dirty="0" err="1"/>
              <a:t>Значна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 </a:t>
            </a:r>
            <a:r>
              <a:rPr lang="ru-RU" sz="2000" dirty="0" err="1"/>
              <a:t>витрачається</a:t>
            </a:r>
            <a:r>
              <a:rPr lang="ru-RU" sz="2000" dirty="0"/>
              <a:t> при </a:t>
            </a:r>
            <a:r>
              <a:rPr lang="ru-RU" sz="2000" dirty="0" err="1"/>
              <a:t>випаровуванні</a:t>
            </a:r>
            <a:r>
              <a:rPr lang="ru-RU" sz="2000" dirty="0"/>
              <a:t> води з </a:t>
            </a:r>
            <a:r>
              <a:rPr lang="ru-RU" sz="2000" dirty="0" err="1"/>
              <a:t>величезної</a:t>
            </a:r>
            <a:r>
              <a:rPr lang="ru-RU" sz="2000" dirty="0"/>
              <a:t> </a:t>
            </a:r>
            <a:r>
              <a:rPr lang="ru-RU" sz="2000" dirty="0" err="1"/>
              <a:t>поверхні</a:t>
            </a:r>
            <a:r>
              <a:rPr lang="ru-RU" sz="2000" dirty="0"/>
              <a:t>. </a:t>
            </a:r>
            <a:r>
              <a:rPr lang="ru-RU" sz="2000" dirty="0" err="1"/>
              <a:t>Ще</a:t>
            </a:r>
            <a:r>
              <a:rPr lang="ru-RU" sz="2000" dirty="0"/>
              <a:t> </a:t>
            </a:r>
            <a:r>
              <a:rPr lang="ru-RU" sz="2000" dirty="0" err="1"/>
              <a:t>легені</a:t>
            </a:r>
            <a:r>
              <a:rPr lang="ru-RU" sz="2000" dirty="0"/>
              <a:t> </a:t>
            </a:r>
            <a:r>
              <a:rPr lang="ru-RU" sz="2000" dirty="0" err="1"/>
              <a:t>виконують</a:t>
            </a:r>
            <a:r>
              <a:rPr lang="ru-RU" sz="2000" dirty="0"/>
              <a:t> </a:t>
            </a:r>
            <a:r>
              <a:rPr lang="ru-RU" sz="2000" dirty="0" err="1"/>
              <a:t>функцію</a:t>
            </a:r>
            <a:r>
              <a:rPr lang="ru-RU" sz="2000" dirty="0"/>
              <a:t> </a:t>
            </a:r>
            <a:r>
              <a:rPr lang="ru-RU" sz="2000" dirty="0" err="1"/>
              <a:t>виділення</a:t>
            </a:r>
            <a:r>
              <a:rPr lang="ru-RU" sz="2000" dirty="0"/>
              <a:t>, через них </a:t>
            </a:r>
            <a:r>
              <a:rPr lang="ru-RU" sz="2000" dirty="0" err="1"/>
              <a:t>виводяться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вуглекислий</a:t>
            </a:r>
            <a:r>
              <a:rPr lang="ru-RU" sz="2000" dirty="0"/>
              <a:t> газ, </a:t>
            </a:r>
            <a:r>
              <a:rPr lang="ru-RU" sz="2000" dirty="0" err="1"/>
              <a:t>аміак</a:t>
            </a:r>
            <a:r>
              <a:rPr lang="ru-RU" sz="2000" dirty="0"/>
              <a:t> і </a:t>
            </a:r>
            <a:r>
              <a:rPr lang="ru-RU" sz="2000" dirty="0" err="1"/>
              <a:t>деякі</a:t>
            </a:r>
            <a:r>
              <a:rPr lang="ru-RU" sz="2000" dirty="0"/>
              <a:t> </a:t>
            </a:r>
            <a:r>
              <a:rPr lang="ru-RU" sz="2000" dirty="0" err="1"/>
              <a:t>інші</a:t>
            </a:r>
            <a:r>
              <a:rPr lang="ru-RU" sz="2000" dirty="0"/>
              <a:t> </a:t>
            </a:r>
            <a:r>
              <a:rPr lang="ru-RU" sz="2000" dirty="0" err="1"/>
              <a:t>леткі</a:t>
            </a:r>
            <a:r>
              <a:rPr lang="ru-RU" sz="2000" dirty="0"/>
              <a:t> </a:t>
            </a:r>
            <a:r>
              <a:rPr lang="ru-RU" sz="2000" dirty="0" err="1"/>
              <a:t>речовини</a:t>
            </a:r>
            <a:r>
              <a:rPr lang="ru-RU" sz="2000" dirty="0"/>
              <a:t>. При </a:t>
            </a:r>
            <a:r>
              <a:rPr lang="ru-RU" sz="2000" dirty="0" err="1"/>
              <a:t>відхаркуванні</a:t>
            </a:r>
            <a:r>
              <a:rPr lang="ru-RU" sz="2000" dirty="0"/>
              <a:t> і </a:t>
            </a:r>
            <a:r>
              <a:rPr lang="ru-RU" sz="2000" dirty="0" err="1"/>
              <a:t>кашлі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слизом</a:t>
            </a:r>
            <a:r>
              <a:rPr lang="ru-RU" sz="2000" dirty="0"/>
              <a:t> </a:t>
            </a:r>
            <a:r>
              <a:rPr lang="ru-RU" sz="2000" dirty="0" err="1"/>
              <a:t>видаляються</a:t>
            </a:r>
            <a:r>
              <a:rPr lang="ru-RU" sz="2000" dirty="0"/>
              <a:t> </a:t>
            </a:r>
            <a:r>
              <a:rPr lang="ru-RU" sz="2000" dirty="0" err="1"/>
              <a:t>деякі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 </a:t>
            </a:r>
            <a:r>
              <a:rPr lang="ru-RU" sz="2000" dirty="0" err="1"/>
              <a:t>обміну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частинки</a:t>
            </a:r>
            <a:r>
              <a:rPr lang="ru-RU" sz="2000" dirty="0"/>
              <a:t> пилу, </a:t>
            </a:r>
            <a:r>
              <a:rPr lang="ru-RU" sz="2000" dirty="0" err="1"/>
              <a:t>мікроорганізми</a:t>
            </a:r>
            <a:r>
              <a:rPr lang="ru-RU" sz="2000" dirty="0"/>
              <a:t> (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потрапляють</a:t>
            </a:r>
            <a:r>
              <a:rPr lang="ru-RU" sz="2000" dirty="0"/>
              <a:t> в </a:t>
            </a:r>
            <a:r>
              <a:rPr lang="ru-RU" sz="2000" dirty="0" err="1"/>
              <a:t>дихальні</a:t>
            </a:r>
            <a:r>
              <a:rPr lang="ru-RU" sz="2000" dirty="0"/>
              <a:t> шляхи) і </a:t>
            </a:r>
            <a:r>
              <a:rPr lang="ru-RU" sz="2000" dirty="0" err="1"/>
              <a:t>солі</a:t>
            </a:r>
            <a:r>
              <a:rPr lang="ru-RU" sz="2000" dirty="0"/>
              <a:t> </a:t>
            </a:r>
            <a:r>
              <a:rPr lang="ru-RU" sz="2000" dirty="0" err="1"/>
              <a:t>мінеральних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26469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2943" y="452387"/>
            <a:ext cx="9011669" cy="5458835"/>
          </a:xfrm>
        </p:spPr>
        <p:txBody>
          <a:bodyPr>
            <a:normAutofit/>
          </a:bodyPr>
          <a:lstStyle/>
          <a:p>
            <a:r>
              <a:rPr lang="ru-RU" sz="2000" dirty="0" err="1"/>
              <a:t>Дієтичне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відіграє</a:t>
            </a:r>
            <a:r>
              <a:rPr lang="ru-RU" sz="2000" dirty="0"/>
              <a:t> </a:t>
            </a:r>
            <a:r>
              <a:rPr lang="ru-RU" sz="2000" dirty="0" err="1"/>
              <a:t>важливу</a:t>
            </a:r>
            <a:r>
              <a:rPr lang="ru-RU" sz="2000" dirty="0"/>
              <a:t> роль при </a:t>
            </a:r>
            <a:r>
              <a:rPr lang="ru-RU" sz="2000" dirty="0" err="1"/>
              <a:t>проведенні</a:t>
            </a:r>
            <a:r>
              <a:rPr lang="ru-RU" sz="2000" dirty="0"/>
              <a:t> </a:t>
            </a:r>
            <a:r>
              <a:rPr lang="ru-RU" sz="2000" dirty="0" err="1"/>
              <a:t>комплексної</a:t>
            </a:r>
            <a:r>
              <a:rPr lang="ru-RU" sz="2000" dirty="0"/>
              <a:t> </a:t>
            </a:r>
            <a:r>
              <a:rPr lang="ru-RU" sz="2000" dirty="0" err="1"/>
              <a:t>терапії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дихання</a:t>
            </a:r>
            <a:r>
              <a:rPr lang="ru-RU" sz="2000" dirty="0"/>
              <a:t>. </a:t>
            </a:r>
            <a:r>
              <a:rPr lang="ru-RU" sz="2000" dirty="0" err="1"/>
              <a:t>Воно</a:t>
            </a:r>
            <a:r>
              <a:rPr lang="ru-RU" sz="2000" dirty="0"/>
              <a:t> </a:t>
            </a:r>
            <a:r>
              <a:rPr lang="ru-RU" sz="2000" dirty="0" err="1"/>
              <a:t>будується</a:t>
            </a:r>
            <a:r>
              <a:rPr lang="ru-RU" sz="2000" dirty="0"/>
              <a:t> </a:t>
            </a:r>
            <a:r>
              <a:rPr lang="ru-RU" sz="2000" dirty="0" err="1"/>
              <a:t>індивідуально</a:t>
            </a:r>
            <a:r>
              <a:rPr lang="ru-RU" sz="2000" dirty="0"/>
              <a:t> з </a:t>
            </a:r>
            <a:r>
              <a:rPr lang="ru-RU" sz="2000" dirty="0" err="1"/>
              <a:t>урахуванням</a:t>
            </a:r>
            <a:r>
              <a:rPr lang="ru-RU" sz="2000" dirty="0"/>
              <a:t> характеру основного </a:t>
            </a:r>
            <a:r>
              <a:rPr lang="ru-RU" sz="2000" dirty="0" err="1"/>
              <a:t>процесу</a:t>
            </a:r>
            <a:r>
              <a:rPr lang="ru-RU" sz="2000" dirty="0"/>
              <a:t> та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патогенетичних</a:t>
            </a:r>
            <a:r>
              <a:rPr lang="ru-RU" sz="2000" dirty="0"/>
              <a:t> </a:t>
            </a:r>
            <a:r>
              <a:rPr lang="ru-RU" sz="2000" dirty="0" err="1"/>
              <a:t>механізмів</a:t>
            </a:r>
            <a:r>
              <a:rPr lang="ru-RU" sz="2000" dirty="0"/>
              <a:t>, </a:t>
            </a:r>
            <a:r>
              <a:rPr lang="ru-RU" sz="2000" dirty="0" err="1"/>
              <a:t>ускладнень</a:t>
            </a:r>
            <a:r>
              <a:rPr lang="ru-RU" sz="2000" dirty="0"/>
              <a:t> і </a:t>
            </a:r>
            <a:r>
              <a:rPr lang="ru-RU" sz="2000" dirty="0" err="1"/>
              <a:t>супутніх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.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пам'ятати</a:t>
            </a:r>
            <a:r>
              <a:rPr lang="ru-RU" sz="2000" dirty="0"/>
              <a:t> про </a:t>
            </a:r>
            <a:r>
              <a:rPr lang="ru-RU" sz="2000" dirty="0" err="1"/>
              <a:t>можливе</a:t>
            </a:r>
            <a:r>
              <a:rPr lang="ru-RU" sz="2000" dirty="0"/>
              <a:t> </a:t>
            </a:r>
            <a:r>
              <a:rPr lang="ru-RU" sz="2000" dirty="0" err="1"/>
              <a:t>залучення</a:t>
            </a:r>
            <a:r>
              <a:rPr lang="ru-RU" sz="2000" dirty="0"/>
              <a:t> в </a:t>
            </a:r>
            <a:r>
              <a:rPr lang="ru-RU" sz="2000" dirty="0" err="1"/>
              <a:t>патологічний</a:t>
            </a:r>
            <a:r>
              <a:rPr lang="ru-RU" sz="2000" dirty="0"/>
              <a:t> </a:t>
            </a:r>
            <a:r>
              <a:rPr lang="ru-RU" sz="2000" dirty="0" err="1"/>
              <a:t>процес</a:t>
            </a:r>
            <a:r>
              <a:rPr lang="ru-RU" sz="2000" dirty="0"/>
              <a:t> </a:t>
            </a:r>
            <a:r>
              <a:rPr lang="ru-RU" sz="2000" dirty="0" err="1"/>
              <a:t>серцево-судинної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з </a:t>
            </a:r>
            <a:r>
              <a:rPr lang="ru-RU" sz="2000" dirty="0" err="1"/>
              <a:t>розвитком</a:t>
            </a:r>
            <a:r>
              <a:rPr lang="ru-RU" sz="2000" dirty="0"/>
              <a:t> </a:t>
            </a:r>
            <a:r>
              <a:rPr lang="ru-RU" sz="2000" dirty="0" err="1"/>
              <a:t>легеневого</a:t>
            </a:r>
            <a:r>
              <a:rPr lang="ru-RU" sz="2000" dirty="0"/>
              <a:t> </a:t>
            </a:r>
            <a:r>
              <a:rPr lang="ru-RU" sz="2000" dirty="0" err="1"/>
              <a:t>серця</a:t>
            </a:r>
            <a:r>
              <a:rPr lang="ru-RU" sz="2000" dirty="0"/>
              <a:t> і </a:t>
            </a:r>
            <a:r>
              <a:rPr lang="ru-RU" sz="2000" dirty="0" err="1"/>
              <a:t>недостатності</a:t>
            </a:r>
            <a:r>
              <a:rPr lang="ru-RU" sz="2000" dirty="0"/>
              <a:t> </a:t>
            </a:r>
            <a:r>
              <a:rPr lang="ru-RU" sz="2000" dirty="0" err="1"/>
              <a:t>кровообігу</a:t>
            </a:r>
            <a:r>
              <a:rPr lang="ru-RU" sz="2000" dirty="0"/>
              <a:t> за </a:t>
            </a:r>
            <a:r>
              <a:rPr lang="ru-RU" sz="2000" dirty="0" err="1" smtClean="0"/>
              <a:t>правошлуночковим</a:t>
            </a:r>
            <a:r>
              <a:rPr lang="ru-RU" sz="2000" dirty="0" smtClean="0"/>
              <a:t> типом. </a:t>
            </a:r>
            <a:r>
              <a:rPr lang="ru-RU" sz="2000" dirty="0" err="1"/>
              <a:t>Зокрема</a:t>
            </a:r>
            <a:r>
              <a:rPr lang="ru-RU" sz="2000" dirty="0"/>
              <a:t>, при </a:t>
            </a:r>
            <a:r>
              <a:rPr lang="ru-RU" sz="2000" dirty="0" err="1"/>
              <a:t>емфіземі</a:t>
            </a:r>
            <a:r>
              <a:rPr lang="ru-RU" sz="2000" dirty="0"/>
              <a:t> </a:t>
            </a:r>
            <a:r>
              <a:rPr lang="ru-RU" sz="2000" dirty="0" err="1"/>
              <a:t>легенів</a:t>
            </a:r>
            <a:r>
              <a:rPr lang="ru-RU" sz="2000" dirty="0"/>
              <a:t> </a:t>
            </a:r>
            <a:r>
              <a:rPr lang="ru-RU" sz="2000" dirty="0" err="1"/>
              <a:t>лікувальне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в основному </a:t>
            </a:r>
            <a:r>
              <a:rPr lang="ru-RU" sz="2000" dirty="0" err="1"/>
              <a:t>призначається</a:t>
            </a:r>
            <a:r>
              <a:rPr lang="ru-RU" sz="2000" dirty="0"/>
              <a:t>, </a:t>
            </a:r>
            <a:r>
              <a:rPr lang="ru-RU" sz="2000" dirty="0" err="1"/>
              <a:t>виходячи</a:t>
            </a:r>
            <a:r>
              <a:rPr lang="ru-RU" sz="2000" dirty="0"/>
              <a:t> з </a:t>
            </a:r>
            <a:r>
              <a:rPr lang="ru-RU" sz="2000" dirty="0" err="1"/>
              <a:t>функціонального</a:t>
            </a:r>
            <a:r>
              <a:rPr lang="ru-RU" sz="2000" dirty="0"/>
              <a:t> стану </a:t>
            </a:r>
            <a:r>
              <a:rPr lang="ru-RU" sz="2000" dirty="0" err="1"/>
              <a:t>серцево-судинної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0919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6533" y="258350"/>
            <a:ext cx="8911687" cy="1280890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9037" y="904775"/>
            <a:ext cx="10195576" cy="5852161"/>
          </a:xfrm>
        </p:spPr>
        <p:txBody>
          <a:bodyPr>
            <a:noAutofit/>
          </a:bodyPr>
          <a:lstStyle/>
          <a:p>
            <a:r>
              <a:rPr lang="ru-RU" sz="2000" dirty="0"/>
              <a:t>При </a:t>
            </a:r>
            <a:r>
              <a:rPr lang="ru-RU" sz="2000" dirty="0" err="1"/>
              <a:t>гострих</a:t>
            </a:r>
            <a:r>
              <a:rPr lang="ru-RU" sz="2000" dirty="0"/>
              <a:t> </a:t>
            </a:r>
            <a:r>
              <a:rPr lang="ru-RU" sz="2000" dirty="0" err="1"/>
              <a:t>пневмоніях</a:t>
            </a:r>
            <a:r>
              <a:rPr lang="ru-RU" sz="2000" dirty="0"/>
              <a:t> у </a:t>
            </a:r>
            <a:r>
              <a:rPr lang="ru-RU" sz="2000" dirty="0" err="1"/>
              <a:t>гарячковому</a:t>
            </a:r>
            <a:r>
              <a:rPr lang="ru-RU" sz="2000" dirty="0"/>
              <a:t> </a:t>
            </a:r>
            <a:r>
              <a:rPr lang="ru-RU" sz="2000" dirty="0" err="1"/>
              <a:t>періоді</a:t>
            </a:r>
            <a:r>
              <a:rPr lang="ru-RU" sz="2000" dirty="0"/>
              <a:t> </a:t>
            </a:r>
            <a:r>
              <a:rPr lang="ru-RU" sz="2000" dirty="0" err="1"/>
              <a:t>підвищується</a:t>
            </a:r>
            <a:r>
              <a:rPr lang="ru-RU" sz="2000" dirty="0"/>
              <a:t> </a:t>
            </a:r>
            <a:r>
              <a:rPr lang="ru-RU" sz="2000" dirty="0" err="1"/>
              <a:t>основний</a:t>
            </a:r>
            <a:r>
              <a:rPr lang="ru-RU" sz="2000" dirty="0"/>
              <a:t> </a:t>
            </a:r>
            <a:r>
              <a:rPr lang="ru-RU" sz="2000" dirty="0" err="1"/>
              <a:t>обмін</a:t>
            </a:r>
            <a:r>
              <a:rPr lang="ru-RU" sz="2000" dirty="0"/>
              <a:t>.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місце</a:t>
            </a:r>
            <a:r>
              <a:rPr lang="ru-RU" sz="2000" dirty="0"/>
              <a:t> </a:t>
            </a:r>
            <a:r>
              <a:rPr lang="ru-RU" sz="2000" dirty="0" err="1"/>
              <a:t>інтоксикація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людини</a:t>
            </a:r>
            <a:r>
              <a:rPr lang="ru-RU" sz="2000" dirty="0"/>
              <a:t> продуктами </a:t>
            </a:r>
            <a:r>
              <a:rPr lang="ru-RU" sz="2000" dirty="0" err="1"/>
              <a:t>життєдіяльності</a:t>
            </a:r>
            <a:r>
              <a:rPr lang="ru-RU" sz="2000" dirty="0"/>
              <a:t> </a:t>
            </a:r>
            <a:r>
              <a:rPr lang="ru-RU" sz="2000" dirty="0" err="1"/>
              <a:t>мікроорганізмів</a:t>
            </a:r>
            <a:r>
              <a:rPr lang="ru-RU" sz="2000" dirty="0"/>
              <a:t> і </a:t>
            </a:r>
            <a:r>
              <a:rPr lang="ru-RU" sz="2000" dirty="0" err="1"/>
              <a:t>тканинного</a:t>
            </a:r>
            <a:r>
              <a:rPr lang="ru-RU" sz="2000" dirty="0"/>
              <a:t> </a:t>
            </a:r>
            <a:r>
              <a:rPr lang="ru-RU" sz="2000" dirty="0" err="1"/>
              <a:t>розпаду</a:t>
            </a:r>
            <a:r>
              <a:rPr lang="ru-RU" sz="2000" dirty="0"/>
              <a:t>. </a:t>
            </a:r>
            <a:r>
              <a:rPr lang="ru-RU" sz="2000" dirty="0" err="1"/>
              <a:t>Підвищується</a:t>
            </a:r>
            <a:r>
              <a:rPr lang="ru-RU" sz="2000" dirty="0"/>
              <a:t> </a:t>
            </a:r>
            <a:r>
              <a:rPr lang="ru-RU" sz="2000" dirty="0" err="1"/>
              <a:t>навантаження</a:t>
            </a:r>
            <a:r>
              <a:rPr lang="ru-RU" sz="2000" dirty="0"/>
              <a:t> на </a:t>
            </a:r>
            <a:r>
              <a:rPr lang="ru-RU" sz="2000" dirty="0" err="1"/>
              <a:t>серцево-судинну</a:t>
            </a:r>
            <a:r>
              <a:rPr lang="ru-RU" sz="2000" dirty="0"/>
              <a:t> систему, в </a:t>
            </a:r>
            <a:r>
              <a:rPr lang="ru-RU" sz="2000" dirty="0" err="1"/>
              <a:t>результаті</a:t>
            </a:r>
            <a:r>
              <a:rPr lang="ru-RU" sz="2000" dirty="0"/>
              <a:t> </a:t>
            </a:r>
            <a:r>
              <a:rPr lang="ru-RU" sz="2000" dirty="0" err="1"/>
              <a:t>чого</a:t>
            </a:r>
            <a:r>
              <a:rPr lang="ru-RU" sz="2000" dirty="0"/>
              <a:t> у </a:t>
            </a:r>
            <a:r>
              <a:rPr lang="ru-RU" sz="2000" dirty="0" err="1"/>
              <a:t>важких</a:t>
            </a:r>
            <a:r>
              <a:rPr lang="ru-RU" sz="2000" dirty="0"/>
              <a:t> </a:t>
            </a:r>
            <a:r>
              <a:rPr lang="ru-RU" sz="2000" dirty="0" err="1"/>
              <a:t>випадках</a:t>
            </a:r>
            <a:r>
              <a:rPr lang="ru-RU" sz="2000" dirty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розвиватися</a:t>
            </a:r>
            <a:r>
              <a:rPr lang="ru-RU" sz="2000" dirty="0"/>
              <a:t> </a:t>
            </a:r>
            <a:r>
              <a:rPr lang="ru-RU" sz="2000" dirty="0" err="1"/>
              <a:t>недостатність</a:t>
            </a:r>
            <a:r>
              <a:rPr lang="ru-RU" sz="2000" dirty="0"/>
              <a:t> </a:t>
            </a:r>
            <a:r>
              <a:rPr lang="ru-RU" sz="2000" dirty="0" err="1"/>
              <a:t>кровообігу</a:t>
            </a:r>
            <a:r>
              <a:rPr lang="ru-RU" sz="2000" dirty="0"/>
              <a:t>. </a:t>
            </a:r>
            <a:r>
              <a:rPr lang="ru-RU" sz="2000" dirty="0" err="1"/>
              <a:t>Знижується</a:t>
            </a:r>
            <a:r>
              <a:rPr lang="ru-RU" sz="2000" dirty="0"/>
              <a:t> </a:t>
            </a:r>
            <a:r>
              <a:rPr lang="ru-RU" sz="2000" dirty="0" err="1"/>
              <a:t>функціональна</a:t>
            </a:r>
            <a:r>
              <a:rPr lang="ru-RU" sz="2000" dirty="0"/>
              <a:t> </a:t>
            </a:r>
            <a:r>
              <a:rPr lang="ru-RU" sz="2000" dirty="0" err="1"/>
              <a:t>діяльність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 smtClean="0"/>
              <a:t>травлення</a:t>
            </a:r>
            <a:r>
              <a:rPr lang="ru-RU" sz="2000" dirty="0" smtClean="0"/>
              <a:t>. </a:t>
            </a:r>
            <a:r>
              <a:rPr lang="ru-RU" sz="2000" dirty="0" err="1" smtClean="0"/>
              <a:t>Лікувальне</a:t>
            </a:r>
            <a:r>
              <a:rPr lang="ru-RU" sz="2000" dirty="0" smtClean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сприяти</a:t>
            </a:r>
            <a:r>
              <a:rPr lang="ru-RU" sz="2000" dirty="0"/>
              <a:t> </a:t>
            </a:r>
            <a:r>
              <a:rPr lang="ru-RU" sz="2000" dirty="0" err="1"/>
              <a:t>якнайшвидшому</a:t>
            </a:r>
            <a:r>
              <a:rPr lang="ru-RU" sz="2000" dirty="0"/>
              <a:t> </a:t>
            </a:r>
            <a:r>
              <a:rPr lang="ru-RU" sz="2000" dirty="0" err="1"/>
              <a:t>вирішенню</a:t>
            </a:r>
            <a:r>
              <a:rPr lang="ru-RU" sz="2000" dirty="0"/>
              <a:t> запального </a:t>
            </a:r>
            <a:r>
              <a:rPr lang="ru-RU" sz="2000" dirty="0" err="1"/>
              <a:t>процесу</a:t>
            </a:r>
            <a:r>
              <a:rPr lang="ru-RU" sz="2000" dirty="0"/>
              <a:t>, </a:t>
            </a:r>
            <a:r>
              <a:rPr lang="ru-RU" sz="2000" dirty="0" err="1"/>
              <a:t>дезінтоксикації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, </a:t>
            </a:r>
            <a:r>
              <a:rPr lang="ru-RU" sz="2000" dirty="0" err="1"/>
              <a:t>підвищенню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імунних</a:t>
            </a:r>
            <a:r>
              <a:rPr lang="ru-RU" sz="2000" dirty="0"/>
              <a:t> </a:t>
            </a:r>
            <a:r>
              <a:rPr lang="ru-RU" sz="2000" dirty="0" err="1"/>
              <a:t>властивостей</a:t>
            </a:r>
            <a:r>
              <a:rPr lang="ru-RU" sz="2000" dirty="0"/>
              <a:t> і </a:t>
            </a:r>
            <a:r>
              <a:rPr lang="ru-RU" sz="2000" dirty="0" err="1"/>
              <a:t>загальної</a:t>
            </a:r>
            <a:r>
              <a:rPr lang="ru-RU" sz="2000" dirty="0"/>
              <a:t> </a:t>
            </a:r>
            <a:r>
              <a:rPr lang="ru-RU" sz="2000" dirty="0" err="1"/>
              <a:t>реактивності</a:t>
            </a:r>
            <a:r>
              <a:rPr lang="ru-RU" sz="2000" dirty="0"/>
              <a:t>, </a:t>
            </a:r>
            <a:r>
              <a:rPr lang="ru-RU" sz="2000" dirty="0" err="1"/>
              <a:t>щадіння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серцево-судинної</a:t>
            </a:r>
            <a:r>
              <a:rPr lang="ru-RU" sz="2000" dirty="0"/>
              <a:t> і </a:t>
            </a:r>
            <a:r>
              <a:rPr lang="ru-RU" sz="2000" dirty="0" err="1"/>
              <a:t>травних</a:t>
            </a:r>
            <a:r>
              <a:rPr lang="ru-RU" sz="2000" dirty="0"/>
              <a:t> систем, </a:t>
            </a:r>
            <a:r>
              <a:rPr lang="ru-RU" sz="2000" dirty="0" err="1"/>
              <a:t>запобігання</a:t>
            </a:r>
            <a:r>
              <a:rPr lang="ru-RU" sz="2000" dirty="0"/>
              <a:t> </a:t>
            </a:r>
            <a:r>
              <a:rPr lang="ru-RU" sz="2000" dirty="0" err="1" smtClean="0"/>
              <a:t>можливим</a:t>
            </a:r>
            <a:r>
              <a:rPr lang="ru-RU" sz="2000" dirty="0" smtClean="0"/>
              <a:t> </a:t>
            </a:r>
            <a:r>
              <a:rPr lang="ru-RU" sz="2000" dirty="0" err="1" smtClean="0"/>
              <a:t>негативним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впливам</a:t>
            </a:r>
            <a:r>
              <a:rPr lang="ru-RU" sz="2000" dirty="0" smtClean="0"/>
              <a:t> </a:t>
            </a:r>
            <a:r>
              <a:rPr lang="ru-RU" sz="2000" dirty="0" err="1"/>
              <a:t>фармакотерапії</a:t>
            </a:r>
            <a:r>
              <a:rPr lang="ru-RU" sz="2000" dirty="0"/>
              <a:t>. </a:t>
            </a:r>
            <a:r>
              <a:rPr lang="ru-RU" sz="2000" dirty="0" err="1"/>
              <a:t>Протизапальний</a:t>
            </a:r>
            <a:r>
              <a:rPr lang="ru-RU" sz="2000" dirty="0"/>
              <a:t> </a:t>
            </a:r>
            <a:r>
              <a:rPr lang="ru-RU" sz="2000" dirty="0" err="1"/>
              <a:t>ефект</a:t>
            </a:r>
            <a:r>
              <a:rPr lang="ru-RU" sz="2000" dirty="0"/>
              <a:t> </a:t>
            </a:r>
            <a:r>
              <a:rPr lang="ru-RU" sz="2000" dirty="0" err="1"/>
              <a:t>забезпечується</a:t>
            </a:r>
            <a:r>
              <a:rPr lang="ru-RU" sz="2000" dirty="0"/>
              <a:t> </a:t>
            </a:r>
            <a:r>
              <a:rPr lang="ru-RU" sz="2000" dirty="0" err="1"/>
              <a:t>обмеженням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 (до 200-250 г), </a:t>
            </a:r>
            <a:r>
              <a:rPr lang="ru-RU" sz="2000" dirty="0" err="1"/>
              <a:t>солі</a:t>
            </a:r>
            <a:r>
              <a:rPr lang="ru-RU" sz="2000" dirty="0"/>
              <a:t> (до 6 - 7 г) і </a:t>
            </a:r>
            <a:r>
              <a:rPr lang="ru-RU" sz="2000" dirty="0" err="1"/>
              <a:t>збільшенням</a:t>
            </a:r>
            <a:r>
              <a:rPr lang="ru-RU" sz="2000" dirty="0"/>
              <a:t> </a:t>
            </a:r>
            <a:r>
              <a:rPr lang="ru-RU" sz="2000" dirty="0" err="1"/>
              <a:t>вмісту</a:t>
            </a:r>
            <a:r>
              <a:rPr lang="ru-RU" sz="2000" dirty="0"/>
              <a:t> в </a:t>
            </a:r>
            <a:r>
              <a:rPr lang="ru-RU" sz="2000" dirty="0" err="1"/>
              <a:t>раціоні</a:t>
            </a:r>
            <a:r>
              <a:rPr lang="ru-RU" sz="2000" dirty="0"/>
              <a:t> солей </a:t>
            </a:r>
            <a:r>
              <a:rPr lang="ru-RU" sz="2000" dirty="0" err="1"/>
              <a:t>кальцію</a:t>
            </a:r>
            <a:r>
              <a:rPr lang="ru-RU" sz="2000" dirty="0"/>
              <a:t>.</a:t>
            </a:r>
          </a:p>
          <a:p>
            <a:r>
              <a:rPr lang="ru-RU" sz="2000" dirty="0"/>
              <a:t>З метою </a:t>
            </a:r>
            <a:r>
              <a:rPr lang="ru-RU" sz="2000" dirty="0" err="1"/>
              <a:t>дезінтоксикації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показано </a:t>
            </a:r>
            <a:r>
              <a:rPr lang="ru-RU" sz="2000" dirty="0" err="1"/>
              <a:t>введення</a:t>
            </a:r>
            <a:r>
              <a:rPr lang="ru-RU" sz="2000" dirty="0"/>
              <a:t> </a:t>
            </a:r>
            <a:r>
              <a:rPr lang="ru-RU" sz="2000" dirty="0" err="1"/>
              <a:t>достатньої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 (особливо </a:t>
            </a:r>
            <a:r>
              <a:rPr lang="ru-RU" sz="2000" dirty="0" err="1"/>
              <a:t>аскорбінової</a:t>
            </a:r>
            <a:r>
              <a:rPr lang="ru-RU" sz="2000" dirty="0"/>
              <a:t> </a:t>
            </a:r>
            <a:r>
              <a:rPr lang="ru-RU" sz="2000" dirty="0" err="1"/>
              <a:t>кислоти</a:t>
            </a:r>
            <a:r>
              <a:rPr lang="ru-RU" sz="2000" dirty="0"/>
              <a:t>) і </a:t>
            </a:r>
            <a:r>
              <a:rPr lang="ru-RU" sz="2000" dirty="0" err="1"/>
              <a:t>рідке</a:t>
            </a:r>
            <a:r>
              <a:rPr lang="ru-RU" sz="2000" dirty="0"/>
              <a:t> і (до 1400-1700 мл); </a:t>
            </a:r>
            <a:r>
              <a:rPr lang="ru-RU" sz="2000" dirty="0" err="1"/>
              <a:t>природно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такої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 </a:t>
            </a:r>
            <a:r>
              <a:rPr lang="ru-RU" sz="2000" dirty="0" err="1"/>
              <a:t>дозволяється</a:t>
            </a:r>
            <a:r>
              <a:rPr lang="ru-RU" sz="2000" dirty="0"/>
              <a:t> </a:t>
            </a:r>
            <a:r>
              <a:rPr lang="ru-RU" sz="2000" dirty="0" err="1"/>
              <a:t>лише</a:t>
            </a:r>
            <a:r>
              <a:rPr lang="ru-RU" sz="2000" dirty="0"/>
              <a:t> при </a:t>
            </a:r>
            <a:r>
              <a:rPr lang="ru-RU" sz="2000" dirty="0" err="1"/>
              <a:t>відсутності</a:t>
            </a:r>
            <a:r>
              <a:rPr lang="ru-RU" sz="2000" dirty="0"/>
              <a:t> </a:t>
            </a:r>
            <a:r>
              <a:rPr lang="ru-RU" sz="2000" dirty="0" err="1"/>
              <a:t>серцевої</a:t>
            </a:r>
            <a:r>
              <a:rPr lang="ru-RU" sz="2000" dirty="0"/>
              <a:t> </a:t>
            </a:r>
            <a:r>
              <a:rPr lang="ru-RU" sz="2000" dirty="0" err="1"/>
              <a:t>декомпенсації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94001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1" y="462013"/>
            <a:ext cx="9310052" cy="1442987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4303" y="1116531"/>
            <a:ext cx="9560308" cy="5601903"/>
          </a:xfrm>
        </p:spPr>
        <p:txBody>
          <a:bodyPr>
            <a:noAutofit/>
          </a:bodyPr>
          <a:lstStyle/>
          <a:p>
            <a:endParaRPr lang="ru-RU" sz="2000" dirty="0" smtClean="0"/>
          </a:p>
          <a:p>
            <a:r>
              <a:rPr lang="ru-RU" sz="2000" dirty="0" err="1" smtClean="0"/>
              <a:t>Загальну</a:t>
            </a:r>
            <a:r>
              <a:rPr lang="ru-RU" sz="2000" dirty="0" smtClean="0"/>
              <a:t> </a:t>
            </a:r>
            <a:r>
              <a:rPr lang="ru-RU" sz="2000" dirty="0" err="1"/>
              <a:t>калорійність</a:t>
            </a:r>
            <a:r>
              <a:rPr lang="ru-RU" sz="2000" dirty="0"/>
              <a:t> </a:t>
            </a:r>
            <a:r>
              <a:rPr lang="ru-RU" sz="2000" dirty="0" err="1"/>
              <a:t>раціону</a:t>
            </a:r>
            <a:r>
              <a:rPr lang="ru-RU" sz="2000" dirty="0"/>
              <a:t> </a:t>
            </a:r>
            <a:r>
              <a:rPr lang="ru-RU" sz="2000" dirty="0" err="1"/>
              <a:t>рекомендується</a:t>
            </a:r>
            <a:r>
              <a:rPr lang="ru-RU" sz="2000" dirty="0"/>
              <a:t> на початку </a:t>
            </a:r>
            <a:r>
              <a:rPr lang="ru-RU" sz="2000" dirty="0" err="1"/>
              <a:t>захворювання</a:t>
            </a:r>
            <a:r>
              <a:rPr lang="ru-RU" sz="2000" dirty="0"/>
              <a:t> (в </a:t>
            </a:r>
            <a:r>
              <a:rPr lang="ru-RU" sz="2000" dirty="0" err="1"/>
              <a:t>гострому</a:t>
            </a:r>
            <a:r>
              <a:rPr lang="ru-RU" sz="2000" dirty="0"/>
              <a:t> </a:t>
            </a:r>
            <a:r>
              <a:rPr lang="ru-RU" sz="2000" dirty="0" err="1"/>
              <a:t>гарячковому</a:t>
            </a:r>
            <a:r>
              <a:rPr lang="ru-RU" sz="2000" dirty="0"/>
              <a:t> </a:t>
            </a:r>
            <a:r>
              <a:rPr lang="ru-RU" sz="2000" dirty="0" err="1"/>
              <a:t>періоді</a:t>
            </a:r>
            <a:r>
              <a:rPr lang="ru-RU" sz="2000" dirty="0"/>
              <a:t>) </a:t>
            </a:r>
            <a:r>
              <a:rPr lang="ru-RU" sz="2000" dirty="0" err="1"/>
              <a:t>значно</a:t>
            </a:r>
            <a:r>
              <a:rPr lang="ru-RU" sz="2000" dirty="0"/>
              <a:t> </a:t>
            </a:r>
            <a:r>
              <a:rPr lang="ru-RU" sz="2000" dirty="0" err="1"/>
              <a:t>знизити</a:t>
            </a:r>
            <a:r>
              <a:rPr lang="ru-RU" sz="2000" dirty="0"/>
              <a:t> (до 1500-1800 ккал)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обмеження</a:t>
            </a:r>
            <a:r>
              <a:rPr lang="ru-RU" sz="2000" dirty="0"/>
              <a:t>, </a:t>
            </a:r>
            <a:r>
              <a:rPr lang="ru-RU" sz="2000" dirty="0" err="1"/>
              <a:t>крім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,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вживаних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(50-60 г), </a:t>
            </a:r>
            <a:r>
              <a:rPr lang="ru-RU" sz="2000" dirty="0" err="1"/>
              <a:t>жирів</a:t>
            </a:r>
            <a:r>
              <a:rPr lang="ru-RU" sz="2000" dirty="0"/>
              <a:t> (30-40 г), </a:t>
            </a:r>
            <a:r>
              <a:rPr lang="ru-RU" sz="2000" dirty="0" err="1"/>
              <a:t>що</a:t>
            </a:r>
            <a:r>
              <a:rPr lang="ru-RU" sz="2000" dirty="0"/>
              <a:t> в </a:t>
            </a:r>
            <a:r>
              <a:rPr lang="ru-RU" sz="2000" dirty="0" err="1"/>
              <a:t>поєднанні</a:t>
            </a:r>
            <a:r>
              <a:rPr lang="ru-RU" sz="2000" dirty="0"/>
              <a:t> з </a:t>
            </a:r>
            <a:r>
              <a:rPr lang="ru-RU" sz="2000" dirty="0" err="1"/>
              <a:t>дробовим</a:t>
            </a:r>
            <a:r>
              <a:rPr lang="ru-RU" sz="2000" dirty="0"/>
              <a:t> </a:t>
            </a:r>
            <a:r>
              <a:rPr lang="ru-RU" sz="2000" dirty="0" err="1"/>
              <a:t>харчуванням</a:t>
            </a:r>
            <a:r>
              <a:rPr lang="ru-RU" sz="2000" dirty="0"/>
              <a:t> (</a:t>
            </a:r>
            <a:r>
              <a:rPr lang="ru-RU" sz="2000" dirty="0" err="1"/>
              <a:t>прийом</a:t>
            </a:r>
            <a:r>
              <a:rPr lang="ru-RU" sz="2000" dirty="0"/>
              <a:t> </a:t>
            </a:r>
            <a:r>
              <a:rPr lang="ru-RU" sz="2000" dirty="0" err="1"/>
              <a:t>їжі</a:t>
            </a:r>
            <a:r>
              <a:rPr lang="ru-RU" sz="2000" dirty="0"/>
              <a:t> до 6-7 </a:t>
            </a:r>
            <a:r>
              <a:rPr lang="ru-RU" sz="2000" dirty="0" err="1"/>
              <a:t>разів</a:t>
            </a:r>
            <a:r>
              <a:rPr lang="ru-RU" sz="2000" dirty="0"/>
              <a:t> на </a:t>
            </a:r>
            <a:r>
              <a:rPr lang="ru-RU" sz="2000" dirty="0" err="1"/>
              <a:t>добу</a:t>
            </a:r>
            <a:r>
              <a:rPr lang="ru-RU" sz="2000" dirty="0"/>
              <a:t>) і </a:t>
            </a:r>
            <a:r>
              <a:rPr lang="ru-RU" sz="2000" dirty="0" err="1"/>
              <a:t>вживанням</a:t>
            </a:r>
            <a:r>
              <a:rPr lang="ru-RU" sz="2000" dirty="0"/>
              <a:t> </a:t>
            </a:r>
            <a:r>
              <a:rPr lang="ru-RU" sz="2000" dirty="0" err="1"/>
              <a:t>переважно</a:t>
            </a:r>
            <a:r>
              <a:rPr lang="ru-RU" sz="2000" dirty="0"/>
              <a:t> </a:t>
            </a:r>
            <a:r>
              <a:rPr lang="ru-RU" sz="2000" dirty="0" err="1"/>
              <a:t>рідкої</a:t>
            </a:r>
            <a:r>
              <a:rPr lang="ru-RU" sz="2000" dirty="0"/>
              <a:t> і добре </a:t>
            </a:r>
            <a:r>
              <a:rPr lang="ru-RU" sz="2000" dirty="0" err="1"/>
              <a:t>подрібненої</a:t>
            </a:r>
            <a:r>
              <a:rPr lang="ru-RU" sz="2000" dirty="0"/>
              <a:t> </a:t>
            </a:r>
            <a:r>
              <a:rPr lang="ru-RU" sz="2000" dirty="0" err="1"/>
              <a:t>їжі</a:t>
            </a:r>
            <a:r>
              <a:rPr lang="ru-RU" sz="2000" dirty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щадіння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травлення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94001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для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пневмонії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8661" y="1232034"/>
            <a:ext cx="10185950" cy="5544151"/>
          </a:xfrm>
        </p:spPr>
        <p:txBody>
          <a:bodyPr>
            <a:noAutofit/>
          </a:bodyPr>
          <a:lstStyle/>
          <a:p>
            <a:r>
              <a:rPr lang="ru-RU" sz="2000" dirty="0" smtClean="0"/>
              <a:t>У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одужання</a:t>
            </a:r>
            <a:r>
              <a:rPr lang="ru-RU" sz="2000" dirty="0"/>
              <a:t>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значно</a:t>
            </a:r>
            <a:r>
              <a:rPr lang="ru-RU" sz="2000" dirty="0"/>
              <a:t> </a:t>
            </a:r>
            <a:r>
              <a:rPr lang="ru-RU" sz="2000" dirty="0" err="1"/>
              <a:t>підвищити</a:t>
            </a:r>
            <a:r>
              <a:rPr lang="ru-RU" sz="2000" dirty="0"/>
              <a:t> </a:t>
            </a:r>
            <a:r>
              <a:rPr lang="ru-RU" sz="2000" dirty="0" err="1"/>
              <a:t>калорійність</a:t>
            </a:r>
            <a:r>
              <a:rPr lang="ru-RU" sz="2000" dirty="0"/>
              <a:t> </a:t>
            </a:r>
            <a:r>
              <a:rPr lang="ru-RU" sz="2000" dirty="0" err="1"/>
              <a:t>добового</a:t>
            </a:r>
            <a:r>
              <a:rPr lang="ru-RU" sz="2000" dirty="0"/>
              <a:t> </a:t>
            </a:r>
            <a:r>
              <a:rPr lang="ru-RU" sz="2000" dirty="0" err="1"/>
              <a:t>раціону</a:t>
            </a:r>
            <a:r>
              <a:rPr lang="ru-RU" sz="2000" dirty="0"/>
              <a:t> (до 2500-3000 ккал) в основному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вмісту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(до 130-150 г), </a:t>
            </a:r>
            <a:r>
              <a:rPr lang="ru-RU" sz="2000" dirty="0" err="1"/>
              <a:t>жирів</a:t>
            </a:r>
            <a:r>
              <a:rPr lang="ru-RU" sz="2000" dirty="0"/>
              <a:t> (80 - 190 г) і в </a:t>
            </a:r>
            <a:r>
              <a:rPr lang="ru-RU" sz="2000" dirty="0" err="1"/>
              <a:t>меншій</a:t>
            </a:r>
            <a:r>
              <a:rPr lang="ru-RU" sz="2000" dirty="0"/>
              <a:t> </a:t>
            </a:r>
            <a:r>
              <a:rPr lang="ru-RU" sz="2000" dirty="0" err="1"/>
              <a:t>мірі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 (до 300-350 г</a:t>
            </a:r>
            <a:r>
              <a:rPr lang="ru-RU" sz="2000" dirty="0" smtClean="0"/>
              <a:t>). </a:t>
            </a:r>
            <a:r>
              <a:rPr lang="ru-RU" sz="2000" dirty="0" err="1"/>
              <a:t>Збагачення</a:t>
            </a:r>
            <a:r>
              <a:rPr lang="ru-RU" sz="2000" dirty="0"/>
              <a:t> </a:t>
            </a:r>
            <a:r>
              <a:rPr lang="ru-RU" sz="2000" dirty="0" err="1"/>
              <a:t>раціону</a:t>
            </a:r>
            <a:r>
              <a:rPr lang="ru-RU" sz="2000" dirty="0"/>
              <a:t> </a:t>
            </a:r>
            <a:r>
              <a:rPr lang="ru-RU" sz="2000" dirty="0" err="1" smtClean="0"/>
              <a:t>білком</a:t>
            </a:r>
            <a:r>
              <a:rPr lang="ru-RU" sz="2000" dirty="0" smtClean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поповненню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втрат</a:t>
            </a:r>
            <a:r>
              <a:rPr lang="ru-RU" sz="2000" dirty="0"/>
              <a:t> при </a:t>
            </a:r>
            <a:r>
              <a:rPr lang="ru-RU" sz="2000" dirty="0" err="1"/>
              <a:t>розпаді</a:t>
            </a:r>
            <a:r>
              <a:rPr lang="ru-RU" sz="2000" dirty="0"/>
              <a:t> тканин, </a:t>
            </a:r>
            <a:r>
              <a:rPr lang="ru-RU" sz="2000" dirty="0" err="1"/>
              <a:t>стимуляції</a:t>
            </a:r>
            <a:r>
              <a:rPr lang="ru-RU" sz="2000" dirty="0"/>
              <a:t> </a:t>
            </a:r>
            <a:r>
              <a:rPr lang="ru-RU" sz="2000" dirty="0" err="1"/>
              <a:t>репаративних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, </a:t>
            </a:r>
            <a:r>
              <a:rPr lang="ru-RU" sz="2000" dirty="0" err="1"/>
              <a:t>продукції</a:t>
            </a:r>
            <a:r>
              <a:rPr lang="ru-RU" sz="2000" dirty="0"/>
              <a:t> </a:t>
            </a:r>
            <a:r>
              <a:rPr lang="ru-RU" sz="2000" dirty="0" err="1"/>
              <a:t>антитіл</a:t>
            </a:r>
            <a:r>
              <a:rPr lang="ru-RU" sz="2000" dirty="0"/>
              <a:t>, </a:t>
            </a:r>
            <a:r>
              <a:rPr lang="ru-RU" sz="2000" dirty="0" err="1"/>
              <a:t>перешкоджає</a:t>
            </a:r>
            <a:r>
              <a:rPr lang="ru-RU" sz="2000" dirty="0"/>
              <a:t> </a:t>
            </a:r>
            <a:r>
              <a:rPr lang="ru-RU" sz="2000" dirty="0" err="1"/>
              <a:t>лейкопенії</a:t>
            </a:r>
            <a:r>
              <a:rPr lang="ru-RU" sz="2000" dirty="0"/>
              <a:t> на </a:t>
            </a:r>
            <a:r>
              <a:rPr lang="ru-RU" sz="2000" dirty="0" err="1" smtClean="0"/>
              <a:t>тлі</a:t>
            </a:r>
            <a:r>
              <a:rPr lang="ru-RU" sz="2000" dirty="0" smtClean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сульфаніламідних</a:t>
            </a:r>
            <a:r>
              <a:rPr lang="ru-RU" sz="2000" dirty="0"/>
              <a:t> </a:t>
            </a:r>
            <a:r>
              <a:rPr lang="ru-RU" sz="2000" dirty="0" err="1"/>
              <a:t>препаратів</a:t>
            </a:r>
            <a:r>
              <a:rPr lang="ru-RU" sz="2000" dirty="0"/>
              <a:t>. </a:t>
            </a:r>
            <a:r>
              <a:rPr lang="ru-RU" sz="2000" dirty="0" err="1"/>
              <a:t>Дозволяється</a:t>
            </a:r>
            <a:r>
              <a:rPr lang="ru-RU" sz="2000" dirty="0"/>
              <a:t>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 (до 10-12 г), вона </a:t>
            </a:r>
            <a:r>
              <a:rPr lang="ru-RU" sz="2000" dirty="0" err="1"/>
              <a:t>необхідна</a:t>
            </a:r>
            <a:r>
              <a:rPr lang="ru-RU" sz="2000" dirty="0"/>
              <a:t> для </a:t>
            </a:r>
            <a:r>
              <a:rPr lang="ru-RU" sz="2000" dirty="0" err="1"/>
              <a:t>вироблення</a:t>
            </a:r>
            <a:r>
              <a:rPr lang="ru-RU" sz="2000" dirty="0"/>
              <a:t> </a:t>
            </a:r>
            <a:r>
              <a:rPr lang="ru-RU" sz="2000" dirty="0" err="1"/>
              <a:t>соляної</a:t>
            </a:r>
            <a:r>
              <a:rPr lang="ru-RU" sz="2000" dirty="0"/>
              <a:t> </a:t>
            </a:r>
            <a:r>
              <a:rPr lang="ru-RU" sz="2000" dirty="0" err="1"/>
              <a:t>кислоти</a:t>
            </a:r>
            <a:r>
              <a:rPr lang="ru-RU" sz="2000" dirty="0"/>
              <a:t> </a:t>
            </a:r>
            <a:r>
              <a:rPr lang="ru-RU" sz="2000" dirty="0" err="1"/>
              <a:t>шлунком</a:t>
            </a:r>
            <a:r>
              <a:rPr lang="ru-RU" sz="2000" dirty="0"/>
              <a:t>,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підвищенню</a:t>
            </a:r>
            <a:r>
              <a:rPr lang="ru-RU" sz="2000" dirty="0"/>
              <a:t> </a:t>
            </a:r>
            <a:r>
              <a:rPr lang="ru-RU" sz="2000" dirty="0" err="1"/>
              <a:t>апетиту</a:t>
            </a:r>
            <a:r>
              <a:rPr lang="ru-RU" sz="2000" dirty="0"/>
              <a:t>. У </a:t>
            </a:r>
            <a:r>
              <a:rPr lang="ru-RU" sz="2000" dirty="0" err="1"/>
              <a:t>зв'язку</a:t>
            </a:r>
            <a:r>
              <a:rPr lang="ru-RU" sz="2000" dirty="0"/>
              <a:t> з </a:t>
            </a:r>
            <a:r>
              <a:rPr lang="ru-RU" sz="2000" dirty="0" err="1"/>
              <a:t>цим</a:t>
            </a:r>
            <a:r>
              <a:rPr lang="ru-RU" sz="2000" dirty="0"/>
              <a:t> показано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продуктів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стимулюють</a:t>
            </a:r>
            <a:r>
              <a:rPr lang="ru-RU" sz="2000" dirty="0"/>
              <a:t> </a:t>
            </a:r>
            <a:r>
              <a:rPr lang="ru-RU" sz="2000" dirty="0" err="1"/>
              <a:t>шлункову</a:t>
            </a:r>
            <a:r>
              <a:rPr lang="ru-RU" sz="2000" dirty="0"/>
              <a:t> </a:t>
            </a:r>
            <a:r>
              <a:rPr lang="ru-RU" sz="2000" dirty="0" err="1"/>
              <a:t>секрецію</a:t>
            </a:r>
            <a:r>
              <a:rPr lang="ru-RU" sz="2000" dirty="0"/>
              <a:t> і </a:t>
            </a:r>
            <a:r>
              <a:rPr lang="ru-RU" sz="2000" dirty="0" err="1" smtClean="0"/>
              <a:t>зовнішньосекреторну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діяльність</a:t>
            </a:r>
            <a:r>
              <a:rPr lang="ru-RU" sz="2000" dirty="0" smtClean="0"/>
              <a:t> </a:t>
            </a:r>
            <a:r>
              <a:rPr lang="ru-RU" sz="2000" dirty="0" err="1"/>
              <a:t>підшлункової</a:t>
            </a:r>
            <a:r>
              <a:rPr lang="ru-RU" sz="2000" dirty="0"/>
              <a:t> </a:t>
            </a:r>
            <a:r>
              <a:rPr lang="ru-RU" sz="2000" dirty="0" err="1"/>
              <a:t>залози</a:t>
            </a:r>
            <a:r>
              <a:rPr lang="ru-RU" sz="2000" dirty="0"/>
              <a:t> (</a:t>
            </a:r>
            <a:r>
              <a:rPr lang="ru-RU" sz="2000" dirty="0" err="1"/>
              <a:t>м'ясні</a:t>
            </a:r>
            <a:r>
              <a:rPr lang="ru-RU" sz="2000" dirty="0"/>
              <a:t> та </a:t>
            </a:r>
            <a:r>
              <a:rPr lang="ru-RU" sz="2000" dirty="0" err="1"/>
              <a:t>рибні</a:t>
            </a:r>
            <a:r>
              <a:rPr lang="ru-RU" sz="2000" dirty="0"/>
              <a:t> </a:t>
            </a:r>
            <a:r>
              <a:rPr lang="ru-RU" sz="2000" dirty="0" err="1"/>
              <a:t>бульйони</a:t>
            </a:r>
            <a:r>
              <a:rPr lang="ru-RU" sz="2000" dirty="0"/>
              <a:t>, </a:t>
            </a:r>
            <a:r>
              <a:rPr lang="ru-RU" sz="2000" dirty="0" err="1"/>
              <a:t>хлібний</a:t>
            </a:r>
            <a:r>
              <a:rPr lang="ru-RU" sz="2000" dirty="0"/>
              <a:t> квас, </a:t>
            </a:r>
            <a:r>
              <a:rPr lang="ru-RU" sz="2000" dirty="0" err="1"/>
              <a:t>соуси</a:t>
            </a:r>
            <a:r>
              <a:rPr lang="ru-RU" sz="2000" dirty="0"/>
              <a:t>, </a:t>
            </a:r>
            <a:r>
              <a:rPr lang="ru-RU" sz="2000" dirty="0" err="1"/>
              <a:t>прянощі</a:t>
            </a:r>
            <a:r>
              <a:rPr lang="ru-RU" sz="2000" dirty="0"/>
              <a:t> та </a:t>
            </a:r>
            <a:r>
              <a:rPr lang="ru-RU" sz="2000" dirty="0" err="1"/>
              <a:t>приправи</a:t>
            </a:r>
            <a:r>
              <a:rPr lang="ru-RU" sz="2000" dirty="0"/>
              <a:t>, </a:t>
            </a:r>
            <a:r>
              <a:rPr lang="ru-RU" sz="2000" dirty="0" err="1" smtClean="0"/>
              <a:t>кава</a:t>
            </a:r>
            <a:r>
              <a:rPr lang="ru-RU" sz="2000" dirty="0" smtClean="0"/>
              <a:t>, </a:t>
            </a:r>
            <a:r>
              <a:rPr lang="ru-RU" sz="2000" dirty="0"/>
              <a:t>какао, </a:t>
            </a:r>
            <a:r>
              <a:rPr lang="ru-RU" sz="2000" dirty="0" err="1"/>
              <a:t>фруктові</a:t>
            </a:r>
            <a:r>
              <a:rPr lang="ru-RU" sz="2000" dirty="0"/>
              <a:t> та </a:t>
            </a:r>
            <a:r>
              <a:rPr lang="ru-RU" sz="2000" dirty="0" err="1"/>
              <a:t>овочеві</a:t>
            </a:r>
            <a:r>
              <a:rPr lang="ru-RU" sz="2000" dirty="0"/>
              <a:t> соки і т. д.). У </a:t>
            </a:r>
            <a:r>
              <a:rPr lang="ru-RU" sz="2000" dirty="0" err="1"/>
              <a:t>міру</a:t>
            </a:r>
            <a:r>
              <a:rPr lang="ru-RU" sz="2000" dirty="0"/>
              <a:t> </a:t>
            </a:r>
            <a:r>
              <a:rPr lang="ru-RU" sz="2000" dirty="0" err="1"/>
              <a:t>одужання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прийомів</a:t>
            </a:r>
            <a:r>
              <a:rPr lang="ru-RU" sz="2000" dirty="0"/>
              <a:t> </a:t>
            </a:r>
            <a:r>
              <a:rPr lang="ru-RU" sz="2000" dirty="0" err="1"/>
              <a:t>їжі</a:t>
            </a:r>
            <a:r>
              <a:rPr lang="ru-RU" sz="2000" dirty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 бути </a:t>
            </a:r>
            <a:r>
              <a:rPr lang="ru-RU" sz="2000" dirty="0" err="1"/>
              <a:t>зменшено</a:t>
            </a:r>
            <a:r>
              <a:rPr lang="ru-RU" sz="2000" dirty="0"/>
              <a:t> до 4-5 </a:t>
            </a:r>
            <a:r>
              <a:rPr lang="ru-RU" sz="2000" dirty="0" err="1"/>
              <a:t>разів</a:t>
            </a:r>
            <a:r>
              <a:rPr lang="ru-RU" sz="2000" dirty="0"/>
              <a:t> на </a:t>
            </a:r>
            <a:r>
              <a:rPr lang="ru-RU" sz="2000" dirty="0" err="1"/>
              <a:t>добу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Дієтотерапія</a:t>
            </a:r>
            <a:r>
              <a:rPr lang="ru-RU" sz="2000" dirty="0"/>
              <a:t> при </a:t>
            </a:r>
            <a:r>
              <a:rPr lang="ru-RU" sz="2000" dirty="0" err="1"/>
              <a:t>загостреннях</a:t>
            </a:r>
            <a:r>
              <a:rPr lang="ru-RU" sz="2000" dirty="0"/>
              <a:t> </a:t>
            </a:r>
            <a:r>
              <a:rPr lang="ru-RU" sz="2000" dirty="0" err="1"/>
              <a:t>хронічної</a:t>
            </a:r>
            <a:r>
              <a:rPr lang="ru-RU" sz="2000" dirty="0"/>
              <a:t> </a:t>
            </a:r>
            <a:r>
              <a:rPr lang="ru-RU" sz="2000" dirty="0" err="1"/>
              <a:t>пневмонії</a:t>
            </a:r>
            <a:r>
              <a:rPr lang="ru-RU" sz="2000" dirty="0"/>
              <a:t> та ж, </a:t>
            </a:r>
            <a:r>
              <a:rPr lang="ru-RU" sz="2000" dirty="0" err="1"/>
              <a:t>що</a:t>
            </a:r>
            <a:r>
              <a:rPr lang="ru-RU" sz="2000" dirty="0"/>
              <a:t> і при </a:t>
            </a:r>
            <a:r>
              <a:rPr lang="ru-RU" sz="2000" dirty="0" err="1"/>
              <a:t>гострих</a:t>
            </a:r>
            <a:r>
              <a:rPr lang="ru-RU" sz="2000" dirty="0"/>
              <a:t> </a:t>
            </a:r>
            <a:r>
              <a:rPr lang="ru-RU" sz="2000" dirty="0" err="1"/>
              <a:t>пневмоніях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4001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673" y="624110"/>
            <a:ext cx="9800940" cy="1280890"/>
          </a:xfrm>
        </p:spPr>
        <p:txBody>
          <a:bodyPr/>
          <a:lstStyle/>
          <a:p>
            <a:pPr algn="ctr"/>
            <a:r>
              <a:rPr lang="ru-RU" b="1" dirty="0" err="1"/>
              <a:t>Хронічні</a:t>
            </a:r>
            <a:r>
              <a:rPr lang="ru-RU" b="1" dirty="0"/>
              <a:t> </a:t>
            </a:r>
            <a:r>
              <a:rPr lang="ru-RU" b="1" dirty="0" err="1" smtClean="0"/>
              <a:t>гнійні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</a:t>
            </a:r>
            <a:r>
              <a:rPr lang="ru-RU" b="1" dirty="0" err="1"/>
              <a:t>легень</a:t>
            </a:r>
            <a:r>
              <a:rPr lang="ru-RU" b="1" dirty="0"/>
              <a:t> і </a:t>
            </a:r>
            <a:r>
              <a:rPr lang="ru-RU" b="1" dirty="0" err="1"/>
              <a:t>дієта</a:t>
            </a:r>
            <a:r>
              <a:rPr lang="ru-RU" b="1" dirty="0"/>
              <a:t> при них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err="1"/>
              <a:t>Абсцеси</a:t>
            </a:r>
            <a:r>
              <a:rPr lang="ru-RU" sz="2000" dirty="0"/>
              <a:t> </a:t>
            </a:r>
            <a:r>
              <a:rPr lang="ru-RU" sz="2000" dirty="0" err="1"/>
              <a:t>легень</a:t>
            </a:r>
            <a:r>
              <a:rPr lang="ru-RU" sz="2000" dirty="0"/>
              <a:t> і </a:t>
            </a:r>
            <a:r>
              <a:rPr lang="ru-RU" sz="2000" dirty="0" err="1"/>
              <a:t>бронхоектатична</a:t>
            </a:r>
            <a:r>
              <a:rPr lang="ru-RU" sz="2000" dirty="0"/>
              <a:t> хвороба </a:t>
            </a:r>
            <a:r>
              <a:rPr lang="ru-RU" sz="2000" dirty="0" err="1"/>
              <a:t>характеризуються</a:t>
            </a:r>
            <a:r>
              <a:rPr lang="ru-RU" sz="2000" dirty="0"/>
              <a:t> </a:t>
            </a:r>
            <a:r>
              <a:rPr lang="ru-RU" sz="2000" dirty="0" err="1"/>
              <a:t>поєднанням</a:t>
            </a:r>
            <a:r>
              <a:rPr lang="ru-RU" sz="2000" dirty="0"/>
              <a:t> </a:t>
            </a:r>
            <a:r>
              <a:rPr lang="ru-RU" sz="2000" dirty="0" err="1"/>
              <a:t>гнійного</a:t>
            </a:r>
            <a:r>
              <a:rPr lang="ru-RU" sz="2000" dirty="0"/>
              <a:t> запального </a:t>
            </a:r>
            <a:r>
              <a:rPr lang="ru-RU" sz="2000" dirty="0" err="1"/>
              <a:t>процесу</a:t>
            </a:r>
            <a:r>
              <a:rPr lang="ru-RU" sz="2000" dirty="0"/>
              <a:t> з </a:t>
            </a:r>
            <a:r>
              <a:rPr lang="ru-RU" sz="2000" dirty="0" err="1"/>
              <a:t>деструкцією</a:t>
            </a:r>
            <a:r>
              <a:rPr lang="ru-RU" sz="2000" dirty="0"/>
              <a:t> </a:t>
            </a:r>
            <a:r>
              <a:rPr lang="ru-RU" sz="2000" dirty="0" err="1"/>
              <a:t>легеневої</a:t>
            </a:r>
            <a:r>
              <a:rPr lang="ru-RU" sz="2000" dirty="0"/>
              <a:t> </a:t>
            </a:r>
            <a:r>
              <a:rPr lang="ru-RU" sz="2000" dirty="0" err="1"/>
              <a:t>тканини</a:t>
            </a:r>
            <a:r>
              <a:rPr lang="ru-RU" sz="2000" dirty="0"/>
              <a:t>. </a:t>
            </a:r>
            <a:r>
              <a:rPr lang="ru-RU" sz="2000" dirty="0" err="1"/>
              <a:t>Застій</a:t>
            </a:r>
            <a:r>
              <a:rPr lang="ru-RU" sz="2000" dirty="0"/>
              <a:t> </a:t>
            </a:r>
            <a:r>
              <a:rPr lang="ru-RU" sz="2000" dirty="0" err="1"/>
              <a:t>гнійного</a:t>
            </a:r>
            <a:r>
              <a:rPr lang="ru-RU" sz="2000" dirty="0"/>
              <a:t> </a:t>
            </a:r>
            <a:r>
              <a:rPr lang="ru-RU" sz="2000" dirty="0" err="1"/>
              <a:t>вмісту</a:t>
            </a:r>
            <a:r>
              <a:rPr lang="ru-RU" sz="2000" dirty="0"/>
              <a:t> </a:t>
            </a:r>
            <a:r>
              <a:rPr lang="ru-RU" sz="2000" dirty="0" err="1"/>
              <a:t>веде</a:t>
            </a:r>
            <a:r>
              <a:rPr lang="ru-RU" sz="2000" dirty="0"/>
              <a:t> до </a:t>
            </a:r>
            <a:r>
              <a:rPr lang="ru-RU" sz="2000" dirty="0" err="1"/>
              <a:t>інтоксикації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. З </a:t>
            </a:r>
            <a:r>
              <a:rPr lang="ru-RU" sz="2000" dirty="0" err="1"/>
              <a:t>гнійною</a:t>
            </a:r>
            <a:r>
              <a:rPr lang="ru-RU" sz="2000" dirty="0"/>
              <a:t> мокротою губиться велика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. При великих </a:t>
            </a:r>
            <a:r>
              <a:rPr lang="ru-RU" sz="2000" dirty="0" err="1"/>
              <a:t>ураженнях</a:t>
            </a:r>
            <a:r>
              <a:rPr lang="ru-RU" sz="2000" dirty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розвиватися</a:t>
            </a:r>
            <a:r>
              <a:rPr lang="ru-RU" sz="2000" dirty="0"/>
              <a:t> </a:t>
            </a:r>
            <a:r>
              <a:rPr lang="ru-RU" sz="2000" dirty="0" err="1"/>
              <a:t>легенево-серцева</a:t>
            </a:r>
            <a:r>
              <a:rPr lang="ru-RU" sz="2000" dirty="0"/>
              <a:t> </a:t>
            </a:r>
            <a:r>
              <a:rPr lang="ru-RU" sz="2000" dirty="0" err="1"/>
              <a:t>недостатність</a:t>
            </a:r>
            <a:r>
              <a:rPr lang="ru-RU" sz="2000" dirty="0"/>
              <a:t>. </a:t>
            </a:r>
            <a:r>
              <a:rPr lang="ru-RU" sz="2000" dirty="0" err="1"/>
              <a:t>Тривалий</a:t>
            </a:r>
            <a:r>
              <a:rPr lang="ru-RU" sz="2000" dirty="0"/>
              <a:t> </a:t>
            </a:r>
            <a:r>
              <a:rPr lang="ru-RU" sz="2000" dirty="0" err="1"/>
              <a:t>гнійний</a:t>
            </a:r>
            <a:r>
              <a:rPr lang="ru-RU" sz="2000" dirty="0"/>
              <a:t> </a:t>
            </a:r>
            <a:r>
              <a:rPr lang="ru-RU" sz="2000" dirty="0" err="1"/>
              <a:t>процес</a:t>
            </a:r>
            <a:r>
              <a:rPr lang="ru-RU" sz="2000" dirty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супроводжуватися</a:t>
            </a:r>
            <a:r>
              <a:rPr lang="ru-RU" sz="2000" dirty="0"/>
              <a:t> </a:t>
            </a:r>
            <a:r>
              <a:rPr lang="ru-RU" sz="2000" dirty="0" err="1"/>
              <a:t>виснаженням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і вести до </a:t>
            </a:r>
            <a:r>
              <a:rPr lang="ru-RU" sz="2000" dirty="0" err="1" smtClean="0"/>
              <a:t>амілоїдозу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Лікувальне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необхідно</a:t>
            </a:r>
            <a:r>
              <a:rPr lang="ru-RU" sz="2000" dirty="0"/>
              <a:t> для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імунобіологічних</a:t>
            </a:r>
            <a:r>
              <a:rPr lang="ru-RU" sz="2000" dirty="0"/>
              <a:t> </a:t>
            </a:r>
            <a:r>
              <a:rPr lang="ru-RU" sz="2000" dirty="0" err="1"/>
              <a:t>захисних</a:t>
            </a:r>
            <a:r>
              <a:rPr lang="ru-RU" sz="2000" dirty="0"/>
              <a:t> сил </a:t>
            </a:r>
            <a:r>
              <a:rPr lang="ru-RU" sz="2000" dirty="0" err="1"/>
              <a:t>організму</a:t>
            </a:r>
            <a:r>
              <a:rPr lang="ru-RU" sz="2000" dirty="0"/>
              <a:t>, </a:t>
            </a:r>
            <a:r>
              <a:rPr lang="ru-RU" sz="2000" dirty="0" err="1"/>
              <a:t>поповнення</a:t>
            </a:r>
            <a:r>
              <a:rPr lang="ru-RU" sz="2000" dirty="0"/>
              <a:t> </a:t>
            </a:r>
            <a:r>
              <a:rPr lang="ru-RU" sz="2000" dirty="0" err="1"/>
              <a:t>втрат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 з мокротою; </a:t>
            </a:r>
            <a:r>
              <a:rPr lang="ru-RU" sz="2000" dirty="0" err="1"/>
              <a:t>воно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сприяти</a:t>
            </a:r>
            <a:r>
              <a:rPr lang="ru-RU" sz="2000" dirty="0"/>
              <a:t> </a:t>
            </a:r>
            <a:r>
              <a:rPr lang="ru-RU" sz="2000" dirty="0" err="1"/>
              <a:t>дезінтоксикації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, </a:t>
            </a:r>
            <a:r>
              <a:rPr lang="ru-RU" sz="2000" dirty="0" err="1" smtClean="0"/>
              <a:t>зменшенню</a:t>
            </a:r>
            <a:r>
              <a:rPr lang="ru-RU" sz="2000" dirty="0" smtClean="0"/>
              <a:t> </a:t>
            </a:r>
            <a:r>
              <a:rPr lang="ru-RU" sz="2000" dirty="0" err="1"/>
              <a:t>явищ</a:t>
            </a:r>
            <a:r>
              <a:rPr lang="ru-RU" sz="2000" dirty="0"/>
              <a:t> </a:t>
            </a:r>
            <a:r>
              <a:rPr lang="ru-RU" sz="2000" dirty="0" err="1"/>
              <a:t>запальної</a:t>
            </a:r>
            <a:r>
              <a:rPr lang="ru-RU" sz="2000" dirty="0"/>
              <a:t> </a:t>
            </a:r>
            <a:r>
              <a:rPr lang="ru-RU" sz="2000" dirty="0" err="1"/>
              <a:t>ексудації</a:t>
            </a:r>
            <a:r>
              <a:rPr lang="ru-RU" sz="2000" dirty="0"/>
              <a:t>, </a:t>
            </a:r>
            <a:r>
              <a:rPr lang="ru-RU" sz="2000" dirty="0" err="1" smtClean="0"/>
              <a:t>стимулюванню</a:t>
            </a:r>
            <a:r>
              <a:rPr lang="ru-RU" sz="2000" dirty="0" smtClean="0"/>
              <a:t> </a:t>
            </a:r>
            <a:r>
              <a:rPr lang="ru-RU" sz="2000" dirty="0" err="1"/>
              <a:t>репаративних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, </a:t>
            </a:r>
            <a:r>
              <a:rPr lang="ru-RU" sz="2000" dirty="0" err="1" smtClean="0"/>
              <a:t>щадінню</a:t>
            </a:r>
            <a:r>
              <a:rPr lang="ru-RU" sz="2000" dirty="0" smtClean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серцево-судинної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61716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673" y="624110"/>
            <a:ext cx="9800940" cy="1280890"/>
          </a:xfrm>
        </p:spPr>
        <p:txBody>
          <a:bodyPr/>
          <a:lstStyle/>
          <a:p>
            <a:pPr algn="ctr"/>
            <a:r>
              <a:rPr lang="ru-RU" b="1" dirty="0" err="1"/>
              <a:t>Хронічні</a:t>
            </a:r>
            <a:r>
              <a:rPr lang="ru-RU" b="1" dirty="0"/>
              <a:t> </a:t>
            </a:r>
            <a:r>
              <a:rPr lang="ru-RU" b="1" dirty="0" err="1" smtClean="0"/>
              <a:t>гнійні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</a:t>
            </a:r>
            <a:r>
              <a:rPr lang="ru-RU" b="1" dirty="0" err="1"/>
              <a:t>легень</a:t>
            </a:r>
            <a:r>
              <a:rPr lang="ru-RU" b="1" dirty="0"/>
              <a:t> і </a:t>
            </a:r>
            <a:r>
              <a:rPr lang="ru-RU" b="1" dirty="0" err="1"/>
              <a:t>дієта</a:t>
            </a:r>
            <a:r>
              <a:rPr lang="ru-RU" b="1" dirty="0"/>
              <a:t> при них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802" y="2646947"/>
            <a:ext cx="9598810" cy="3975234"/>
          </a:xfrm>
        </p:spPr>
        <p:txBody>
          <a:bodyPr>
            <a:noAutofit/>
          </a:bodyPr>
          <a:lstStyle/>
          <a:p>
            <a:r>
              <a:rPr lang="ru-RU" sz="2000" dirty="0" smtClean="0"/>
              <a:t>Для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загального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хворого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забезпечити</a:t>
            </a:r>
            <a:r>
              <a:rPr lang="ru-RU" sz="2000" dirty="0"/>
              <a:t> </a:t>
            </a:r>
            <a:r>
              <a:rPr lang="ru-RU" sz="2000" dirty="0" err="1"/>
              <a:t>достатню</a:t>
            </a:r>
            <a:r>
              <a:rPr lang="ru-RU" sz="2000" dirty="0"/>
              <a:t> </a:t>
            </a:r>
            <a:r>
              <a:rPr lang="ru-RU" sz="2000" dirty="0" err="1"/>
              <a:t>калорійність</a:t>
            </a:r>
            <a:r>
              <a:rPr lang="ru-RU" sz="2000" dirty="0"/>
              <a:t> </a:t>
            </a:r>
            <a:r>
              <a:rPr lang="ru-RU" sz="2000" dirty="0" err="1"/>
              <a:t>добового</a:t>
            </a:r>
            <a:r>
              <a:rPr lang="ru-RU" sz="2000" dirty="0"/>
              <a:t> </a:t>
            </a:r>
            <a:r>
              <a:rPr lang="ru-RU" sz="2000" dirty="0" err="1"/>
              <a:t>раціону</a:t>
            </a:r>
            <a:r>
              <a:rPr lang="ru-RU" sz="2000" dirty="0"/>
              <a:t> {2600-3000 ккал)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введення</a:t>
            </a:r>
            <a:r>
              <a:rPr lang="ru-RU" sz="2000" dirty="0"/>
              <a:t> </a:t>
            </a:r>
            <a:r>
              <a:rPr lang="ru-RU" sz="2000" dirty="0" err="1"/>
              <a:t>підвищеної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(130-160 г), - </a:t>
            </a:r>
            <a:r>
              <a:rPr lang="ru-RU" sz="2000" dirty="0" err="1"/>
              <a:t>помірної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 (350-400 г) і </a:t>
            </a:r>
            <a:r>
              <a:rPr lang="ru-RU" sz="2000" dirty="0" smtClean="0"/>
              <a:t> </a:t>
            </a:r>
            <a:r>
              <a:rPr lang="ru-RU" sz="2000" dirty="0" err="1" smtClean="0"/>
              <a:t>зниженої</a:t>
            </a:r>
            <a:r>
              <a:rPr lang="ru-RU" sz="2000" dirty="0" smtClean="0"/>
              <a:t> </a:t>
            </a:r>
            <a:r>
              <a:rPr lang="ru-RU" sz="2000" dirty="0"/>
              <a:t>- </a:t>
            </a:r>
            <a:r>
              <a:rPr lang="ru-RU" sz="2000" dirty="0" err="1"/>
              <a:t>жирів</a:t>
            </a:r>
            <a:r>
              <a:rPr lang="ru-RU" sz="2000" dirty="0"/>
              <a:t> (70-80 г </a:t>
            </a:r>
            <a:r>
              <a:rPr lang="ru-RU" sz="2000" dirty="0" smtClean="0"/>
              <a:t>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61716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672" y="556733"/>
            <a:ext cx="9800940" cy="1280890"/>
          </a:xfrm>
        </p:spPr>
        <p:txBody>
          <a:bodyPr/>
          <a:lstStyle/>
          <a:p>
            <a:pPr algn="ctr"/>
            <a:r>
              <a:rPr lang="ru-RU" b="1" dirty="0" err="1"/>
              <a:t>Хронічні</a:t>
            </a:r>
            <a:r>
              <a:rPr lang="ru-RU" b="1" dirty="0"/>
              <a:t> </a:t>
            </a:r>
            <a:r>
              <a:rPr lang="ru-RU" b="1" dirty="0" err="1" smtClean="0"/>
              <a:t>гнійні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</a:t>
            </a:r>
            <a:r>
              <a:rPr lang="ru-RU" b="1" dirty="0" err="1"/>
              <a:t>легень</a:t>
            </a:r>
            <a:r>
              <a:rPr lang="ru-RU" b="1" dirty="0"/>
              <a:t> і </a:t>
            </a:r>
            <a:r>
              <a:rPr lang="ru-RU" b="1" dirty="0" err="1"/>
              <a:t>дієта</a:t>
            </a:r>
            <a:r>
              <a:rPr lang="ru-RU" b="1" dirty="0"/>
              <a:t> при них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1937" y="2133599"/>
            <a:ext cx="9242675" cy="4353827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Вживання</a:t>
            </a:r>
            <a:r>
              <a:rPr lang="ru-RU" sz="2000" dirty="0" smtClean="0"/>
              <a:t> </a:t>
            </a:r>
            <a:r>
              <a:rPr lang="ru-RU" sz="2000" dirty="0" err="1"/>
              <a:t>підвищеної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підвищенню</a:t>
            </a:r>
            <a:r>
              <a:rPr lang="ru-RU" sz="2000" dirty="0"/>
              <a:t> </a:t>
            </a:r>
            <a:r>
              <a:rPr lang="ru-RU" sz="2000" dirty="0" err="1"/>
              <a:t>захисних</a:t>
            </a:r>
            <a:r>
              <a:rPr lang="ru-RU" sz="2000" dirty="0"/>
              <a:t> сил та </a:t>
            </a:r>
            <a:r>
              <a:rPr lang="ru-RU" sz="2000" dirty="0" err="1"/>
              <a:t>імунних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, </a:t>
            </a:r>
            <a:r>
              <a:rPr lang="ru-RU" sz="2000" dirty="0" err="1" smtClean="0"/>
              <a:t>поповненню</a:t>
            </a:r>
            <a:r>
              <a:rPr lang="ru-RU" sz="2000" dirty="0" smtClean="0"/>
              <a:t> </a:t>
            </a:r>
            <a:r>
              <a:rPr lang="ru-RU" sz="2000" dirty="0" err="1"/>
              <a:t>білка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витрачається</a:t>
            </a:r>
            <a:r>
              <a:rPr lang="ru-RU" sz="2000" dirty="0" smtClean="0"/>
              <a:t> </a:t>
            </a:r>
            <a:r>
              <a:rPr lang="ru-RU" sz="2000" dirty="0"/>
              <a:t>з </a:t>
            </a:r>
            <a:r>
              <a:rPr lang="ru-RU" sz="2000" dirty="0" err="1"/>
              <a:t>гнійною</a:t>
            </a:r>
            <a:r>
              <a:rPr lang="ru-RU" sz="2000" dirty="0"/>
              <a:t> мокротою, </a:t>
            </a:r>
            <a:r>
              <a:rPr lang="ru-RU" sz="2000" dirty="0" err="1"/>
              <a:t>стимулює</a:t>
            </a:r>
            <a:r>
              <a:rPr lang="ru-RU" sz="2000" dirty="0"/>
              <a:t> </a:t>
            </a:r>
            <a:r>
              <a:rPr lang="ru-RU" sz="2000" dirty="0" err="1" smtClean="0"/>
              <a:t>репаративні</a:t>
            </a:r>
            <a:r>
              <a:rPr lang="ru-RU" sz="2000" dirty="0" smtClean="0"/>
              <a:t> </a:t>
            </a:r>
            <a:r>
              <a:rPr lang="ru-RU" sz="2000" dirty="0" err="1"/>
              <a:t>процеси</a:t>
            </a:r>
            <a:r>
              <a:rPr lang="ru-RU" sz="2000" dirty="0"/>
              <a:t>. </a:t>
            </a:r>
            <a:r>
              <a:rPr lang="ru-RU" sz="2000" dirty="0" err="1"/>
              <a:t>Надмірне</a:t>
            </a:r>
            <a:r>
              <a:rPr lang="ru-RU" sz="2000" dirty="0"/>
              <a:t> </a:t>
            </a:r>
            <a:r>
              <a:rPr lang="ru-RU" sz="2000" dirty="0" err="1"/>
              <a:t>білкове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попереджає</a:t>
            </a:r>
            <a:r>
              <a:rPr lang="ru-RU" sz="2000" dirty="0"/>
              <a:t> і </a:t>
            </a:r>
            <a:r>
              <a:rPr lang="ru-RU" sz="2000" dirty="0" err="1"/>
              <a:t>затримує</a:t>
            </a:r>
            <a:r>
              <a:rPr lang="ru-RU" sz="2000" dirty="0"/>
              <a:t>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амілоїдозу</a:t>
            </a:r>
            <a:r>
              <a:rPr lang="ru-RU" sz="2000" dirty="0"/>
              <a:t>.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дбати</a:t>
            </a:r>
            <a:r>
              <a:rPr lang="ru-RU" sz="2000" dirty="0"/>
              <a:t> про </a:t>
            </a:r>
            <a:r>
              <a:rPr lang="ru-RU" sz="2000" dirty="0" err="1"/>
              <a:t>включення</a:t>
            </a:r>
            <a:r>
              <a:rPr lang="ru-RU" sz="2000" dirty="0"/>
              <a:t> в </a:t>
            </a:r>
            <a:r>
              <a:rPr lang="ru-RU" sz="2000" dirty="0" err="1"/>
              <a:t>раціон</a:t>
            </a:r>
            <a:r>
              <a:rPr lang="ru-RU" sz="2000" dirty="0"/>
              <a:t> </a:t>
            </a:r>
            <a:r>
              <a:rPr lang="ru-RU" sz="2000" dirty="0" err="1"/>
              <a:t>достатньої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повноцінних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</a:t>
            </a:r>
            <a:r>
              <a:rPr lang="ru-RU" sz="2000" dirty="0" err="1"/>
              <a:t>тваринного</a:t>
            </a:r>
            <a:r>
              <a:rPr lang="ru-RU" sz="2000" dirty="0"/>
              <a:t> </a:t>
            </a:r>
            <a:r>
              <a:rPr lang="ru-RU" sz="2000" dirty="0" err="1"/>
              <a:t>походження</a:t>
            </a:r>
            <a:r>
              <a:rPr lang="ru-RU" sz="2000" dirty="0"/>
              <a:t> (</a:t>
            </a:r>
            <a:r>
              <a:rPr lang="ru-RU" sz="2000" dirty="0" err="1"/>
              <a:t>м'ясо</a:t>
            </a:r>
            <a:r>
              <a:rPr lang="ru-RU" sz="2000" dirty="0"/>
              <a:t>, </a:t>
            </a:r>
            <a:r>
              <a:rPr lang="ru-RU" sz="2000" dirty="0" err="1"/>
              <a:t>риба</a:t>
            </a:r>
            <a:r>
              <a:rPr lang="ru-RU" sz="2000" dirty="0"/>
              <a:t>, сир, </a:t>
            </a:r>
            <a:r>
              <a:rPr lang="ru-RU" sz="2000" dirty="0" err="1"/>
              <a:t>яйця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.) При </a:t>
            </a:r>
            <a:r>
              <a:rPr lang="ru-RU" sz="2000" dirty="0" err="1"/>
              <a:t>загостренні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 </a:t>
            </a:r>
            <a:r>
              <a:rPr lang="ru-RU" sz="2000" dirty="0" err="1"/>
              <a:t>доцільно</a:t>
            </a:r>
            <a:r>
              <a:rPr lang="ru-RU" sz="2000" dirty="0"/>
              <a:t>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 (до 200-250 г), </a:t>
            </a:r>
            <a:r>
              <a:rPr lang="ru-RU" sz="2000" dirty="0" err="1"/>
              <a:t>що</a:t>
            </a:r>
            <a:r>
              <a:rPr lang="ru-RU" sz="2000" dirty="0"/>
              <a:t> в </a:t>
            </a:r>
            <a:r>
              <a:rPr lang="ru-RU" sz="2000" dirty="0" err="1"/>
              <a:t>поєднанні</a:t>
            </a:r>
            <a:r>
              <a:rPr lang="ru-RU" sz="2000" dirty="0"/>
              <a:t> з </a:t>
            </a:r>
            <a:r>
              <a:rPr lang="ru-RU" sz="2000" dirty="0" err="1"/>
              <a:t>обмеженням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 (6-8 г) і </a:t>
            </a:r>
            <a:r>
              <a:rPr lang="ru-RU" sz="2000" dirty="0" err="1"/>
              <a:t>введенням</a:t>
            </a:r>
            <a:r>
              <a:rPr lang="ru-RU" sz="2000" dirty="0"/>
              <a:t> </a:t>
            </a:r>
            <a:r>
              <a:rPr lang="ru-RU" sz="2000" dirty="0" smtClean="0"/>
              <a:t> </a:t>
            </a:r>
            <a:r>
              <a:rPr lang="ru-RU" sz="2000" dirty="0"/>
              <a:t>солей </a:t>
            </a:r>
            <a:r>
              <a:rPr lang="ru-RU" sz="2000" dirty="0" err="1"/>
              <a:t>кальцію</a:t>
            </a:r>
            <a:r>
              <a:rPr lang="ru-RU" sz="2000" dirty="0"/>
              <a:t> </a:t>
            </a:r>
            <a:r>
              <a:rPr lang="ru-RU" sz="2000" dirty="0" err="1"/>
              <a:t>спрямоване</a:t>
            </a:r>
            <a:r>
              <a:rPr lang="ru-RU" sz="2000" dirty="0"/>
              <a:t> на </a:t>
            </a:r>
            <a:r>
              <a:rPr lang="ru-RU" sz="2000" dirty="0" err="1"/>
              <a:t>зменшення</a:t>
            </a:r>
            <a:r>
              <a:rPr lang="ru-RU" sz="2000" dirty="0"/>
              <a:t> </a:t>
            </a:r>
            <a:r>
              <a:rPr lang="ru-RU" sz="2000" dirty="0" err="1" smtClean="0"/>
              <a:t>запальної</a:t>
            </a:r>
            <a:r>
              <a:rPr lang="ru-RU" sz="2000" dirty="0" smtClean="0"/>
              <a:t> </a:t>
            </a:r>
            <a:r>
              <a:rPr lang="ru-RU" sz="2000" dirty="0" err="1"/>
              <a:t>ексудації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61716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673" y="624110"/>
            <a:ext cx="9800940" cy="1280890"/>
          </a:xfrm>
        </p:spPr>
        <p:txBody>
          <a:bodyPr/>
          <a:lstStyle/>
          <a:p>
            <a:pPr algn="ctr"/>
            <a:r>
              <a:rPr lang="ru-RU" b="1" dirty="0" err="1"/>
              <a:t>Хронічні</a:t>
            </a:r>
            <a:r>
              <a:rPr lang="ru-RU" b="1" dirty="0"/>
              <a:t> </a:t>
            </a:r>
            <a:r>
              <a:rPr lang="ru-RU" b="1" dirty="0" err="1" smtClean="0"/>
              <a:t>гнійні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</a:t>
            </a:r>
            <a:r>
              <a:rPr lang="ru-RU" b="1" dirty="0" err="1"/>
              <a:t>легень</a:t>
            </a:r>
            <a:r>
              <a:rPr lang="ru-RU" b="1" dirty="0"/>
              <a:t> і </a:t>
            </a:r>
            <a:r>
              <a:rPr lang="ru-RU" b="1" dirty="0" err="1"/>
              <a:t>дієта</a:t>
            </a:r>
            <a:r>
              <a:rPr lang="ru-RU" b="1" dirty="0"/>
              <a:t> при них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err="1" smtClean="0"/>
              <a:t>Необхідність</a:t>
            </a:r>
            <a:r>
              <a:rPr lang="ru-RU" sz="2000" dirty="0" smtClean="0"/>
              <a:t> </a:t>
            </a:r>
            <a:r>
              <a:rPr lang="ru-RU" sz="2000" dirty="0"/>
              <a:t>невеликого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жирів</a:t>
            </a:r>
            <a:r>
              <a:rPr lang="ru-RU" sz="2000" dirty="0"/>
              <a:t> у </a:t>
            </a:r>
            <a:r>
              <a:rPr lang="ru-RU" sz="2000" dirty="0" err="1"/>
              <a:t>раціоні</a:t>
            </a:r>
            <a:r>
              <a:rPr lang="ru-RU" sz="2000" dirty="0"/>
              <a:t> </a:t>
            </a:r>
            <a:r>
              <a:rPr lang="ru-RU" sz="2000" dirty="0" err="1"/>
              <a:t>пояснюється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 smtClean="0"/>
              <a:t>властивістю</a:t>
            </a:r>
            <a:r>
              <a:rPr lang="ru-RU" sz="2000" dirty="0" smtClean="0"/>
              <a:t> </a:t>
            </a:r>
            <a:r>
              <a:rPr lang="ru-RU" sz="2000" dirty="0" err="1"/>
              <a:t>пригнічувати</a:t>
            </a:r>
            <a:r>
              <a:rPr lang="ru-RU" sz="2000" dirty="0"/>
              <a:t> і без того </a:t>
            </a:r>
            <a:r>
              <a:rPr lang="ru-RU" sz="2000" dirty="0" err="1"/>
              <a:t>знижений</a:t>
            </a:r>
            <a:r>
              <a:rPr lang="ru-RU" sz="2000" dirty="0"/>
              <a:t> </a:t>
            </a:r>
            <a:r>
              <a:rPr lang="ru-RU" sz="2000" dirty="0" err="1"/>
              <a:t>апетит</a:t>
            </a:r>
            <a:r>
              <a:rPr lang="ru-RU" sz="2000" dirty="0"/>
              <a:t> в </a:t>
            </a:r>
            <a:r>
              <a:rPr lang="ru-RU" sz="2000" dirty="0" err="1"/>
              <a:t>довгостроково</a:t>
            </a:r>
            <a:r>
              <a:rPr lang="ru-RU" sz="2000" dirty="0"/>
              <a:t> </a:t>
            </a:r>
            <a:r>
              <a:rPr lang="ru-RU" sz="2000" dirty="0" err="1" smtClean="0"/>
              <a:t>лихоманячих</a:t>
            </a:r>
            <a:r>
              <a:rPr lang="ru-RU" sz="2000" dirty="0" smtClean="0"/>
              <a:t> </a:t>
            </a:r>
            <a:r>
              <a:rPr lang="ru-RU" sz="2000" dirty="0" err="1"/>
              <a:t>хворих</a:t>
            </a:r>
            <a:r>
              <a:rPr lang="ru-RU" sz="2000" dirty="0"/>
              <a:t>.</a:t>
            </a:r>
          </a:p>
          <a:p>
            <a:r>
              <a:rPr lang="ru-RU" sz="2000" dirty="0" err="1" smtClean="0"/>
              <a:t>Гіпохлоридна</a:t>
            </a:r>
            <a:r>
              <a:rPr lang="ru-RU" sz="2000" dirty="0" smtClean="0"/>
              <a:t> </a:t>
            </a:r>
            <a:r>
              <a:rPr lang="ru-RU" sz="2000" dirty="0" err="1"/>
              <a:t>дієта</a:t>
            </a:r>
            <a:r>
              <a:rPr lang="ru-RU" sz="2000" dirty="0"/>
              <a:t> </a:t>
            </a:r>
            <a:r>
              <a:rPr lang="ru-RU" sz="2000" dirty="0" err="1"/>
              <a:t>надає</a:t>
            </a:r>
            <a:r>
              <a:rPr lang="ru-RU" sz="2000" dirty="0"/>
              <a:t> </a:t>
            </a:r>
            <a:r>
              <a:rPr lang="ru-RU" sz="2000" dirty="0" err="1" smtClean="0"/>
              <a:t>протизапального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ефекту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фіксації</a:t>
            </a:r>
            <a:r>
              <a:rPr lang="ru-RU" sz="2000" dirty="0"/>
              <a:t> солей </a:t>
            </a:r>
            <a:r>
              <a:rPr lang="ru-RU" sz="2000" dirty="0" err="1"/>
              <a:t>кальцію</a:t>
            </a:r>
            <a:r>
              <a:rPr lang="ru-RU" sz="2000" dirty="0"/>
              <a:t> в тканинах і </a:t>
            </a:r>
            <a:r>
              <a:rPr lang="ru-RU" sz="2000" dirty="0" err="1" smtClean="0"/>
              <a:t>зменшує</a:t>
            </a:r>
            <a:r>
              <a:rPr lang="ru-RU" sz="2000" dirty="0" smtClean="0"/>
              <a:t> </a:t>
            </a:r>
            <a:r>
              <a:rPr lang="ru-RU" sz="2000" dirty="0" err="1" smtClean="0"/>
              <a:t>затримку</a:t>
            </a:r>
            <a:r>
              <a:rPr lang="ru-RU" sz="2000" dirty="0" smtClean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 в </a:t>
            </a:r>
            <a:r>
              <a:rPr lang="ru-RU" sz="2000" dirty="0" err="1" smtClean="0"/>
              <a:t>організмі</a:t>
            </a:r>
            <a:r>
              <a:rPr lang="ru-RU" sz="2000" dirty="0" smtClean="0"/>
              <a:t>, </a:t>
            </a:r>
            <a:r>
              <a:rPr lang="ru-RU" sz="2000" dirty="0" err="1"/>
              <a:t>що</a:t>
            </a:r>
            <a:r>
              <a:rPr lang="ru-RU" sz="2000" dirty="0"/>
              <a:t> є одним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заходів</a:t>
            </a:r>
            <a:r>
              <a:rPr lang="ru-RU" sz="2000" dirty="0"/>
              <a:t> </a:t>
            </a:r>
            <a:r>
              <a:rPr lang="ru-RU" sz="2000" dirty="0" err="1"/>
              <a:t>профілактики</a:t>
            </a:r>
            <a:r>
              <a:rPr lang="ru-RU" sz="2000" dirty="0"/>
              <a:t> </a:t>
            </a:r>
            <a:r>
              <a:rPr lang="ru-RU" sz="2000" dirty="0" err="1"/>
              <a:t>недостатності</a:t>
            </a:r>
            <a:r>
              <a:rPr lang="ru-RU" sz="2000" dirty="0"/>
              <a:t> </a:t>
            </a:r>
            <a:r>
              <a:rPr lang="ru-RU" sz="2000" dirty="0" err="1"/>
              <a:t>кровообігу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61716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673" y="624110"/>
            <a:ext cx="9800940" cy="1280890"/>
          </a:xfrm>
        </p:spPr>
        <p:txBody>
          <a:bodyPr/>
          <a:lstStyle/>
          <a:p>
            <a:pPr algn="ctr"/>
            <a:r>
              <a:rPr lang="ru-RU" b="1" dirty="0" err="1"/>
              <a:t>Хронічні</a:t>
            </a:r>
            <a:r>
              <a:rPr lang="ru-RU" b="1" dirty="0"/>
              <a:t> </a:t>
            </a:r>
            <a:r>
              <a:rPr lang="ru-RU" b="1" dirty="0" err="1" smtClean="0"/>
              <a:t>гнійні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</a:t>
            </a:r>
            <a:r>
              <a:rPr lang="ru-RU" b="1" dirty="0" err="1"/>
              <a:t>легень</a:t>
            </a:r>
            <a:r>
              <a:rPr lang="ru-RU" b="1" dirty="0"/>
              <a:t> і </a:t>
            </a:r>
            <a:r>
              <a:rPr lang="ru-RU" b="1" dirty="0" err="1"/>
              <a:t>дієта</a:t>
            </a:r>
            <a:r>
              <a:rPr lang="ru-RU" b="1" dirty="0"/>
              <a:t> при них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Для </a:t>
            </a:r>
            <a:r>
              <a:rPr lang="ru-RU" sz="2000" dirty="0" err="1"/>
              <a:t>зменшення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мокротиння</a:t>
            </a:r>
            <a:r>
              <a:rPr lang="ru-RU" sz="2000" dirty="0"/>
              <a:t> і </a:t>
            </a:r>
            <a:r>
              <a:rPr lang="ru-RU" sz="2000" dirty="0" err="1"/>
              <a:t>полегшення-діяльності</a:t>
            </a:r>
            <a:r>
              <a:rPr lang="ru-RU" sz="2000" dirty="0"/>
              <a:t> </a:t>
            </a:r>
            <a:r>
              <a:rPr lang="ru-RU" sz="2000" dirty="0" err="1"/>
              <a:t>серцево-судинної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показано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вільної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 (до 700-800 мл</a:t>
            </a:r>
            <a:r>
              <a:rPr lang="ru-RU" sz="2000" dirty="0" smtClean="0"/>
              <a:t>). З </a:t>
            </a:r>
            <a:r>
              <a:rPr lang="ru-RU" sz="2000" dirty="0"/>
              <a:t>метою </a:t>
            </a:r>
            <a:r>
              <a:rPr lang="ru-RU" sz="2000" dirty="0" err="1"/>
              <a:t>стимуляції</a:t>
            </a:r>
            <a:r>
              <a:rPr lang="ru-RU" sz="2000" dirty="0"/>
              <a:t> </a:t>
            </a:r>
            <a:r>
              <a:rPr lang="ru-RU" sz="2000" dirty="0" err="1"/>
              <a:t>захисних</a:t>
            </a:r>
            <a:r>
              <a:rPr lang="ru-RU" sz="2000" dirty="0"/>
              <a:t> сил, </a:t>
            </a:r>
            <a:r>
              <a:rPr lang="ru-RU" sz="2000" dirty="0" err="1"/>
              <a:t>репаративних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 і </a:t>
            </a:r>
            <a:r>
              <a:rPr lang="ru-RU" sz="2000" dirty="0" err="1"/>
              <a:t>заповнення</a:t>
            </a:r>
            <a:r>
              <a:rPr lang="ru-RU" sz="2000" dirty="0"/>
              <a:t> </a:t>
            </a:r>
            <a:r>
              <a:rPr lang="ru-RU" sz="2000" dirty="0" err="1"/>
              <a:t>дефіциту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 </a:t>
            </a:r>
            <a:r>
              <a:rPr lang="ru-RU" sz="2000" dirty="0" err="1" smtClean="0"/>
              <a:t>показане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підвищене</a:t>
            </a:r>
            <a:r>
              <a:rPr lang="ru-RU" sz="2000" dirty="0" smtClean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введення</a:t>
            </a:r>
            <a:r>
              <a:rPr lang="ru-RU" sz="2000" dirty="0"/>
              <a:t> з </a:t>
            </a:r>
            <a:r>
              <a:rPr lang="ru-RU" sz="2000" dirty="0" err="1"/>
              <a:t>їжею</a:t>
            </a:r>
            <a:r>
              <a:rPr lang="ru-RU" sz="2000" dirty="0"/>
              <a:t> (особливо </a:t>
            </a:r>
            <a:r>
              <a:rPr lang="ru-RU" sz="2000" dirty="0" err="1"/>
              <a:t>ретинолу</a:t>
            </a:r>
            <a:r>
              <a:rPr lang="ru-RU" sz="2000" dirty="0"/>
              <a:t>, </a:t>
            </a:r>
            <a:r>
              <a:rPr lang="ru-RU" sz="2000" dirty="0" err="1"/>
              <a:t>аскорбінової</a:t>
            </a:r>
            <a:r>
              <a:rPr lang="ru-RU" sz="2000" dirty="0"/>
              <a:t> </a:t>
            </a:r>
            <a:r>
              <a:rPr lang="ru-RU" sz="2000" dirty="0" err="1"/>
              <a:t>кислоти</a:t>
            </a:r>
            <a:r>
              <a:rPr lang="ru-RU" sz="2000" dirty="0"/>
              <a:t>, </a:t>
            </a:r>
            <a:r>
              <a:rPr lang="ru-RU" sz="2000" dirty="0" err="1"/>
              <a:t>вітамінів</a:t>
            </a:r>
            <a:r>
              <a:rPr lang="ru-RU" sz="2000" dirty="0"/>
              <a:t> </a:t>
            </a:r>
            <a:r>
              <a:rPr lang="ru-RU" sz="2000" dirty="0" err="1"/>
              <a:t>групи</a:t>
            </a:r>
            <a:r>
              <a:rPr lang="ru-RU" sz="2000" dirty="0"/>
              <a:t> В). </a:t>
            </a:r>
            <a:r>
              <a:rPr lang="ru-RU" sz="2000" dirty="0" err="1"/>
              <a:t>Зокрема</a:t>
            </a:r>
            <a:r>
              <a:rPr lang="ru-RU" sz="2000" dirty="0"/>
              <a:t>, </a:t>
            </a:r>
            <a:r>
              <a:rPr lang="ru-RU" sz="2000" dirty="0" err="1"/>
              <a:t>аскорбінова</a:t>
            </a:r>
            <a:r>
              <a:rPr lang="ru-RU" sz="2000" dirty="0"/>
              <a:t> кислота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детоксикації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, разом з </a:t>
            </a:r>
            <a:r>
              <a:rPr lang="ru-RU" sz="2000" dirty="0" err="1"/>
              <a:t>тіаміном</a:t>
            </a:r>
            <a:r>
              <a:rPr lang="ru-RU" sz="2000" dirty="0"/>
              <a:t> і </a:t>
            </a:r>
            <a:r>
              <a:rPr lang="ru-RU" sz="2000" dirty="0" err="1"/>
              <a:t>рибофлавіном</a:t>
            </a:r>
            <a:r>
              <a:rPr lang="ru-RU" sz="2000" dirty="0"/>
              <a:t> вона </a:t>
            </a:r>
            <a:r>
              <a:rPr lang="ru-RU" sz="2000" dirty="0" err="1"/>
              <a:t>робить</a:t>
            </a:r>
            <a:r>
              <a:rPr lang="ru-RU" sz="2000" dirty="0"/>
              <a:t> </a:t>
            </a:r>
            <a:r>
              <a:rPr lang="ru-RU" sz="2000" dirty="0" err="1"/>
              <a:t>позитивний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на </a:t>
            </a:r>
            <a:r>
              <a:rPr lang="ru-RU" sz="2000" dirty="0" err="1"/>
              <a:t>окисні</a:t>
            </a:r>
            <a:r>
              <a:rPr lang="ru-RU" sz="2000" dirty="0"/>
              <a:t> </a:t>
            </a:r>
            <a:r>
              <a:rPr lang="ru-RU" sz="2000" dirty="0" err="1"/>
              <a:t>процеси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 і </a:t>
            </a:r>
            <a:r>
              <a:rPr lang="ru-RU" sz="2000" dirty="0" err="1"/>
              <a:t>білковий</a:t>
            </a:r>
            <a:r>
              <a:rPr lang="ru-RU" sz="2000" dirty="0"/>
              <a:t> </a:t>
            </a:r>
            <a:r>
              <a:rPr lang="ru-RU" sz="2000" dirty="0" err="1"/>
              <a:t>обмін</a:t>
            </a:r>
            <a:r>
              <a:rPr lang="ru-RU" sz="2000" dirty="0"/>
              <a:t>. </a:t>
            </a:r>
            <a:r>
              <a:rPr lang="ru-RU" sz="2000" dirty="0" err="1"/>
              <a:t>Ретинол</a:t>
            </a:r>
            <a:r>
              <a:rPr lang="ru-RU" sz="2000" dirty="0"/>
              <a:t> </a:t>
            </a:r>
            <a:r>
              <a:rPr lang="ru-RU" sz="2000" dirty="0" err="1"/>
              <a:t>покращує</a:t>
            </a:r>
            <a:r>
              <a:rPr lang="ru-RU" sz="2000" dirty="0"/>
              <a:t> </a:t>
            </a:r>
            <a:r>
              <a:rPr lang="ru-RU" sz="2000" dirty="0" err="1"/>
              <a:t>регенерацію</a:t>
            </a:r>
            <a:r>
              <a:rPr lang="ru-RU" sz="2000" dirty="0"/>
              <a:t> </a:t>
            </a:r>
            <a:r>
              <a:rPr lang="ru-RU" sz="2000" dirty="0" err="1"/>
              <a:t>слизової</a:t>
            </a:r>
            <a:r>
              <a:rPr lang="ru-RU" sz="2000" dirty="0"/>
              <a:t> </a:t>
            </a:r>
            <a:r>
              <a:rPr lang="ru-RU" sz="2000" dirty="0" err="1"/>
              <a:t>оболонки</a:t>
            </a:r>
            <a:r>
              <a:rPr lang="ru-RU" sz="2000" dirty="0"/>
              <a:t> </a:t>
            </a:r>
            <a:r>
              <a:rPr lang="ru-RU" sz="2000" dirty="0" err="1"/>
              <a:t>дихальних</a:t>
            </a:r>
            <a:r>
              <a:rPr lang="ru-RU" sz="2000" dirty="0"/>
              <a:t> </a:t>
            </a:r>
            <a:r>
              <a:rPr lang="ru-RU" sz="2000" dirty="0" err="1"/>
              <a:t>шляхів</a:t>
            </a:r>
            <a:r>
              <a:rPr lang="ru-RU" sz="2000" dirty="0"/>
              <a:t>. Для </a:t>
            </a:r>
            <a:r>
              <a:rPr lang="ru-RU" sz="2000" dirty="0" err="1"/>
              <a:t>збагачення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вітамінами</a:t>
            </a:r>
            <a:r>
              <a:rPr lang="ru-RU" sz="2000" dirty="0"/>
              <a:t> показано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багатих</a:t>
            </a:r>
            <a:r>
              <a:rPr lang="ru-RU" sz="2000" dirty="0"/>
              <a:t> ними </a:t>
            </a:r>
            <a:r>
              <a:rPr lang="ru-RU" sz="2000" dirty="0" err="1"/>
              <a:t>продуктів</a:t>
            </a:r>
            <a:r>
              <a:rPr lang="ru-RU" sz="2000" dirty="0"/>
              <a:t> (</a:t>
            </a:r>
            <a:r>
              <a:rPr lang="ru-RU" sz="2000" dirty="0" err="1"/>
              <a:t>дріжджі</a:t>
            </a:r>
            <a:r>
              <a:rPr lang="ru-RU" sz="2000" dirty="0"/>
              <a:t>, </a:t>
            </a:r>
            <a:r>
              <a:rPr lang="ru-RU" sz="2000" dirty="0" err="1"/>
              <a:t>відвар</a:t>
            </a:r>
            <a:r>
              <a:rPr lang="ru-RU" sz="2000" dirty="0"/>
              <a:t> </a:t>
            </a:r>
            <a:r>
              <a:rPr lang="ru-RU" sz="2000" dirty="0" err="1"/>
              <a:t>шипшини</a:t>
            </a:r>
            <a:r>
              <a:rPr lang="ru-RU" sz="2000" dirty="0"/>
              <a:t>, </a:t>
            </a:r>
            <a:r>
              <a:rPr lang="ru-RU" sz="2000" dirty="0" err="1"/>
              <a:t>овочі</a:t>
            </a:r>
            <a:r>
              <a:rPr lang="ru-RU" sz="2000" dirty="0"/>
              <a:t>, </a:t>
            </a:r>
            <a:r>
              <a:rPr lang="ru-RU" sz="2000" dirty="0" err="1"/>
              <a:t>фрукти</a:t>
            </a:r>
            <a:r>
              <a:rPr lang="ru-RU" sz="2000" dirty="0"/>
              <a:t>).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661716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673" y="624110"/>
            <a:ext cx="9800940" cy="1280890"/>
          </a:xfrm>
        </p:spPr>
        <p:txBody>
          <a:bodyPr/>
          <a:lstStyle/>
          <a:p>
            <a:pPr algn="ctr"/>
            <a:r>
              <a:rPr lang="ru-RU" b="1" dirty="0" err="1"/>
              <a:t>Хронічні</a:t>
            </a:r>
            <a:r>
              <a:rPr lang="ru-RU" b="1" dirty="0"/>
              <a:t> </a:t>
            </a:r>
            <a:r>
              <a:rPr lang="ru-RU" b="1" dirty="0" err="1" smtClean="0"/>
              <a:t>гнійні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</a:t>
            </a:r>
            <a:r>
              <a:rPr lang="ru-RU" b="1" dirty="0" err="1"/>
              <a:t>легень</a:t>
            </a:r>
            <a:r>
              <a:rPr lang="ru-RU" b="1" dirty="0"/>
              <a:t> і </a:t>
            </a:r>
            <a:r>
              <a:rPr lang="ru-RU" b="1" dirty="0" err="1"/>
              <a:t>дієта</a:t>
            </a:r>
            <a:r>
              <a:rPr lang="ru-RU" b="1" dirty="0"/>
              <a:t> при них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1444" y="2133599"/>
            <a:ext cx="8973168" cy="4536707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Поліпшенню</a:t>
            </a:r>
            <a:r>
              <a:rPr lang="ru-RU" sz="2000" dirty="0" smtClean="0"/>
              <a:t> </a:t>
            </a:r>
            <a:r>
              <a:rPr lang="ru-RU" sz="2000" dirty="0" err="1"/>
              <a:t>апетиту</a:t>
            </a:r>
            <a:r>
              <a:rPr lang="ru-RU" sz="2000" dirty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включення</a:t>
            </a:r>
            <a:r>
              <a:rPr lang="ru-RU" sz="2000" dirty="0"/>
              <a:t> в </a:t>
            </a:r>
            <a:r>
              <a:rPr lang="ru-RU" sz="2000" dirty="0" err="1"/>
              <a:t>раціон</a:t>
            </a:r>
            <a:r>
              <a:rPr lang="ru-RU" sz="2000" dirty="0"/>
              <a:t> </a:t>
            </a:r>
            <a:r>
              <a:rPr lang="ru-RU" sz="2000" dirty="0" err="1"/>
              <a:t>продуктів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стимулюють</a:t>
            </a:r>
            <a:r>
              <a:rPr lang="ru-RU" sz="2000" dirty="0"/>
              <a:t> </a:t>
            </a:r>
            <a:r>
              <a:rPr lang="ru-RU" sz="2000" dirty="0" err="1"/>
              <a:t>шлункову</a:t>
            </a:r>
            <a:r>
              <a:rPr lang="ru-RU" sz="2000" dirty="0"/>
              <a:t> </a:t>
            </a:r>
            <a:r>
              <a:rPr lang="ru-RU" sz="2000" dirty="0" err="1"/>
              <a:t>секрецію</a:t>
            </a:r>
            <a:r>
              <a:rPr lang="ru-RU" sz="2000" dirty="0"/>
              <a:t> (</a:t>
            </a:r>
            <a:r>
              <a:rPr lang="ru-RU" sz="2000" dirty="0" err="1"/>
              <a:t>м'ясні</a:t>
            </a:r>
            <a:r>
              <a:rPr lang="ru-RU" sz="2000" dirty="0"/>
              <a:t> та </a:t>
            </a:r>
            <a:r>
              <a:rPr lang="ru-RU" sz="2000" dirty="0" err="1"/>
              <a:t>рибні</a:t>
            </a:r>
            <a:r>
              <a:rPr lang="ru-RU" sz="2000" dirty="0"/>
              <a:t> навари, квас, </a:t>
            </a:r>
            <a:r>
              <a:rPr lang="ru-RU" sz="2000" dirty="0" err="1"/>
              <a:t>овочеві</a:t>
            </a:r>
            <a:r>
              <a:rPr lang="ru-RU" sz="2000" dirty="0"/>
              <a:t> і </a:t>
            </a:r>
            <a:r>
              <a:rPr lang="ru-RU" sz="2000" dirty="0" err="1"/>
              <a:t>фруктові</a:t>
            </a:r>
            <a:r>
              <a:rPr lang="ru-RU" sz="2000" dirty="0"/>
              <a:t> соки, </a:t>
            </a:r>
            <a:r>
              <a:rPr lang="ru-RU" sz="2000" dirty="0" err="1"/>
              <a:t>міцний</a:t>
            </a:r>
            <a:r>
              <a:rPr lang="ru-RU" sz="2000" dirty="0"/>
              <a:t> чай, </a:t>
            </a:r>
            <a:r>
              <a:rPr lang="ru-RU" sz="2000" dirty="0" err="1"/>
              <a:t>кава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)</a:t>
            </a:r>
          </a:p>
          <a:p>
            <a:r>
              <a:rPr lang="ru-RU" sz="2000" dirty="0"/>
              <a:t>У </a:t>
            </a:r>
            <a:r>
              <a:rPr lang="ru-RU" sz="2000" dirty="0" err="1"/>
              <a:t>випадках</a:t>
            </a:r>
            <a:r>
              <a:rPr lang="ru-RU" sz="2000" dirty="0"/>
              <a:t> </a:t>
            </a:r>
            <a:r>
              <a:rPr lang="ru-RU" sz="2000" dirty="0" err="1"/>
              <a:t>відсутності</a:t>
            </a:r>
            <a:r>
              <a:rPr lang="ru-RU" sz="2000" dirty="0"/>
              <a:t> </a:t>
            </a:r>
            <a:r>
              <a:rPr lang="ru-RU" sz="2000" dirty="0" err="1"/>
              <a:t>явищ</a:t>
            </a:r>
            <a:r>
              <a:rPr lang="ru-RU" sz="2000" dirty="0"/>
              <a:t> </a:t>
            </a:r>
            <a:r>
              <a:rPr lang="ru-RU" sz="2000" dirty="0" err="1"/>
              <a:t>серцевої</a:t>
            </a:r>
            <a:r>
              <a:rPr lang="ru-RU" sz="2000" dirty="0"/>
              <a:t> </a:t>
            </a:r>
            <a:r>
              <a:rPr lang="ru-RU" sz="2000" dirty="0" err="1"/>
              <a:t>недостатності</a:t>
            </a:r>
            <a:r>
              <a:rPr lang="ru-RU" sz="2000" dirty="0"/>
              <a:t> для </a:t>
            </a:r>
            <a:r>
              <a:rPr lang="ru-RU" sz="2000" dirty="0" err="1"/>
              <a:t>побудови</a:t>
            </a:r>
            <a:r>
              <a:rPr lang="ru-RU" sz="2000" dirty="0"/>
              <a:t> </a:t>
            </a:r>
            <a:r>
              <a:rPr lang="ru-RU" sz="2000" dirty="0" err="1"/>
              <a:t>дієтичного</a:t>
            </a:r>
            <a:r>
              <a:rPr lang="ru-RU" sz="2000" dirty="0"/>
              <a:t> режиму </a:t>
            </a:r>
            <a:r>
              <a:rPr lang="ru-RU" sz="2000" dirty="0" err="1"/>
              <a:t>доцільно</a:t>
            </a:r>
            <a:r>
              <a:rPr lang="ru-RU" sz="2000" dirty="0"/>
              <a:t> </a:t>
            </a:r>
            <a:r>
              <a:rPr lang="ru-RU" sz="2000" dirty="0" err="1"/>
              <a:t>брати</a:t>
            </a:r>
            <a:r>
              <a:rPr lang="ru-RU" sz="2000" dirty="0"/>
              <a:t> за основу </a:t>
            </a:r>
            <a:r>
              <a:rPr lang="ru-RU" sz="2000" dirty="0" err="1"/>
              <a:t>дієту</a:t>
            </a:r>
            <a:r>
              <a:rPr lang="ru-RU" sz="2000" dirty="0"/>
              <a:t> № 5. При </a:t>
            </a:r>
            <a:r>
              <a:rPr lang="ru-RU" sz="2000" dirty="0" err="1"/>
              <a:t>наявності</a:t>
            </a:r>
            <a:r>
              <a:rPr lang="ru-RU" sz="2000" dirty="0"/>
              <a:t> </a:t>
            </a:r>
            <a:r>
              <a:rPr lang="ru-RU" sz="2000" dirty="0" err="1"/>
              <a:t>недостатності</a:t>
            </a:r>
            <a:r>
              <a:rPr lang="ru-RU" sz="2000" dirty="0"/>
              <a:t> </a:t>
            </a:r>
            <a:r>
              <a:rPr lang="ru-RU" sz="2000" dirty="0" err="1"/>
              <a:t>кровообігу</a:t>
            </a:r>
            <a:r>
              <a:rPr lang="ru-RU" sz="2000" dirty="0"/>
              <a:t> </a:t>
            </a:r>
            <a:r>
              <a:rPr lang="ru-RU" sz="2000" dirty="0" err="1"/>
              <a:t>побудова</a:t>
            </a:r>
            <a:r>
              <a:rPr lang="ru-RU" sz="2000" dirty="0"/>
              <a:t> </a:t>
            </a:r>
            <a:r>
              <a:rPr lang="ru-RU" sz="2000" dirty="0" err="1"/>
              <a:t>лікувального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базуватися</a:t>
            </a:r>
            <a:r>
              <a:rPr lang="ru-RU" sz="2000" dirty="0"/>
              <a:t> на </a:t>
            </a:r>
            <a:r>
              <a:rPr lang="ru-RU" sz="2000" dirty="0" err="1"/>
              <a:t>дієтах</a:t>
            </a:r>
            <a:r>
              <a:rPr lang="ru-RU" sz="2000" dirty="0"/>
              <a:t> № 10 </a:t>
            </a:r>
            <a:r>
              <a:rPr lang="ru-RU" sz="2000" dirty="0" err="1"/>
              <a:t>або</a:t>
            </a:r>
            <a:r>
              <a:rPr lang="ru-RU" sz="2000" dirty="0"/>
              <a:t> 10а.</a:t>
            </a:r>
          </a:p>
        </p:txBody>
      </p:sp>
    </p:spTree>
    <p:extLst>
      <p:ext uri="{BB962C8B-B14F-4D97-AF65-F5344CB8AC3E}">
        <p14:creationId xmlns:p14="http://schemas.microsoft.com/office/powerpoint/2010/main" val="3661716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err="1"/>
              <a:t>Дієтотерапія</a:t>
            </a:r>
            <a:r>
              <a:rPr lang="ru-RU" b="1" i="1" u="sng" dirty="0"/>
              <a:t> при </a:t>
            </a:r>
            <a:r>
              <a:rPr lang="ru-RU" b="1" i="1" u="sng" dirty="0" err="1"/>
              <a:t>ексудативному</a:t>
            </a:r>
            <a:r>
              <a:rPr lang="ru-RU" b="1" i="1" u="sng" dirty="0"/>
              <a:t> </a:t>
            </a:r>
            <a:r>
              <a:rPr lang="ru-RU" b="1" i="1" u="sng" dirty="0" err="1"/>
              <a:t>плевриті</a:t>
            </a:r>
            <a:r>
              <a:rPr lang="ru-RU" b="1" i="1" u="sng" dirty="0"/>
              <a:t> і </a:t>
            </a:r>
            <a:r>
              <a:rPr lang="ru-RU" b="1" i="1" u="sng" dirty="0" err="1"/>
              <a:t>бронхіальній</a:t>
            </a:r>
            <a:r>
              <a:rPr lang="ru-RU" b="1" i="1" u="sng" dirty="0"/>
              <a:t> </a:t>
            </a:r>
            <a:r>
              <a:rPr lang="ru-RU" b="1" i="1" u="sng" dirty="0" err="1"/>
              <a:t>астмі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1905000"/>
            <a:ext cx="8911687" cy="4006222"/>
          </a:xfrm>
        </p:spPr>
        <p:txBody>
          <a:bodyPr>
            <a:noAutofit/>
          </a:bodyPr>
          <a:lstStyle/>
          <a:p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частіше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туберкульозну</a:t>
            </a:r>
            <a:r>
              <a:rPr lang="ru-RU" sz="2000" dirty="0"/>
              <a:t> і </a:t>
            </a:r>
            <a:r>
              <a:rPr lang="ru-RU" sz="2000" dirty="0" err="1"/>
              <a:t>рідше</a:t>
            </a:r>
            <a:r>
              <a:rPr lang="ru-RU" sz="2000" dirty="0"/>
              <a:t> </a:t>
            </a:r>
            <a:r>
              <a:rPr lang="ru-RU" sz="2000" dirty="0" err="1"/>
              <a:t>іншу</a:t>
            </a:r>
            <a:r>
              <a:rPr lang="ru-RU" sz="2000" dirty="0"/>
              <a:t> </a:t>
            </a:r>
            <a:r>
              <a:rPr lang="ru-RU" sz="2000" dirty="0" err="1"/>
              <a:t>етіологію</a:t>
            </a:r>
            <a:r>
              <a:rPr lang="ru-RU" sz="2000" dirty="0"/>
              <a:t> (</a:t>
            </a:r>
            <a:r>
              <a:rPr lang="ru-RU" sz="2000" dirty="0" err="1"/>
              <a:t>пневмокок</a:t>
            </a:r>
            <a:r>
              <a:rPr lang="ru-RU" sz="2000" dirty="0"/>
              <a:t>, </a:t>
            </a:r>
            <a:r>
              <a:rPr lang="ru-RU" sz="2000" dirty="0" err="1"/>
              <a:t>стафілокок</a:t>
            </a:r>
            <a:r>
              <a:rPr lang="ru-RU" sz="2000" dirty="0"/>
              <a:t>, </a:t>
            </a:r>
            <a:r>
              <a:rPr lang="ru-RU" sz="2000" dirty="0" err="1"/>
              <a:t>стрептокок</a:t>
            </a:r>
            <a:r>
              <a:rPr lang="ru-RU" sz="2000" dirty="0"/>
              <a:t> і </a:t>
            </a:r>
            <a:r>
              <a:rPr lang="ru-RU" sz="2000" dirty="0" err="1"/>
              <a:t>ін</a:t>
            </a:r>
            <a:r>
              <a:rPr lang="ru-RU" sz="2000" dirty="0"/>
              <a:t>) - </a:t>
            </a:r>
            <a:r>
              <a:rPr lang="ru-RU" sz="2000" dirty="0" err="1"/>
              <a:t>Воно</a:t>
            </a:r>
            <a:r>
              <a:rPr lang="ru-RU" sz="2000" dirty="0"/>
              <a:t> </a:t>
            </a:r>
            <a:r>
              <a:rPr lang="ru-RU" sz="2000" dirty="0" err="1"/>
              <a:t>характеризується</a:t>
            </a:r>
            <a:r>
              <a:rPr lang="ru-RU" sz="2000" dirty="0"/>
              <a:t> </a:t>
            </a:r>
            <a:r>
              <a:rPr lang="ru-RU" sz="2000" dirty="0" err="1"/>
              <a:t>запальним</a:t>
            </a:r>
            <a:r>
              <a:rPr lang="ru-RU" sz="2000" dirty="0"/>
              <a:t> </a:t>
            </a:r>
            <a:r>
              <a:rPr lang="ru-RU" sz="2000" dirty="0" err="1"/>
              <a:t>ураженням</a:t>
            </a:r>
            <a:r>
              <a:rPr lang="ru-RU" sz="2000" dirty="0"/>
              <a:t> </a:t>
            </a:r>
            <a:r>
              <a:rPr lang="ru-RU" sz="2000" dirty="0" err="1"/>
              <a:t>плеври</a:t>
            </a:r>
            <a:r>
              <a:rPr lang="ru-RU" sz="2000" dirty="0"/>
              <a:t>. </a:t>
            </a:r>
            <a:r>
              <a:rPr lang="ru-RU" sz="2000" dirty="0" err="1"/>
              <a:t>Плевральні</a:t>
            </a:r>
            <a:r>
              <a:rPr lang="ru-RU" sz="2000" dirty="0"/>
              <a:t> </a:t>
            </a:r>
            <a:r>
              <a:rPr lang="ru-RU" sz="2000" dirty="0" err="1"/>
              <a:t>порожнини</a:t>
            </a:r>
            <a:r>
              <a:rPr lang="ru-RU" sz="2000" dirty="0"/>
              <a:t> </a:t>
            </a:r>
            <a:r>
              <a:rPr lang="ru-RU" sz="2000" dirty="0" err="1"/>
              <a:t>заповнюються</a:t>
            </a:r>
            <a:r>
              <a:rPr lang="ru-RU" sz="2000" dirty="0"/>
              <a:t> </a:t>
            </a:r>
            <a:r>
              <a:rPr lang="ru-RU" sz="2000" dirty="0" err="1"/>
              <a:t>запальним</a:t>
            </a:r>
            <a:r>
              <a:rPr lang="ru-RU" sz="2000" dirty="0"/>
              <a:t> </a:t>
            </a:r>
            <a:r>
              <a:rPr lang="ru-RU" sz="2000" dirty="0" err="1"/>
              <a:t>ексудатом</a:t>
            </a:r>
            <a:r>
              <a:rPr lang="ru-RU" sz="2000" dirty="0"/>
              <a:t>, </a:t>
            </a:r>
            <a:r>
              <a:rPr lang="ru-RU" sz="2000" dirty="0" err="1"/>
              <a:t>багатим</a:t>
            </a:r>
            <a:r>
              <a:rPr lang="ru-RU" sz="2000" dirty="0"/>
              <a:t> </a:t>
            </a:r>
            <a:r>
              <a:rPr lang="ru-RU" sz="2000" dirty="0" err="1"/>
              <a:t>білком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Лікувальне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спрямовано</a:t>
            </a:r>
            <a:r>
              <a:rPr lang="ru-RU" sz="2000" dirty="0"/>
              <a:t> на </a:t>
            </a:r>
            <a:r>
              <a:rPr lang="ru-RU" sz="2000" dirty="0" err="1"/>
              <a:t>зменшення</a:t>
            </a:r>
            <a:r>
              <a:rPr lang="ru-RU" sz="2000" dirty="0"/>
              <a:t> </a:t>
            </a:r>
            <a:r>
              <a:rPr lang="ru-RU" sz="2000" dirty="0" err="1"/>
              <a:t>запальної</a:t>
            </a:r>
            <a:r>
              <a:rPr lang="ru-RU" sz="2000" dirty="0"/>
              <a:t> </a:t>
            </a:r>
            <a:r>
              <a:rPr lang="ru-RU" sz="2000" dirty="0" err="1"/>
              <a:t>ексудації</a:t>
            </a:r>
            <a:r>
              <a:rPr lang="ru-RU" sz="2000" dirty="0"/>
              <a:t>,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підвищеної</a:t>
            </a:r>
            <a:r>
              <a:rPr lang="ru-RU" sz="2000" dirty="0"/>
              <a:t> </a:t>
            </a:r>
            <a:r>
              <a:rPr lang="ru-RU" sz="2000" dirty="0" err="1"/>
              <a:t>реактивності</a:t>
            </a:r>
            <a:r>
              <a:rPr lang="ru-RU" sz="2000" dirty="0"/>
              <a:t>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забезпечується</a:t>
            </a:r>
            <a:r>
              <a:rPr lang="ru-RU" sz="2000" dirty="0"/>
              <a:t> </a:t>
            </a:r>
            <a:r>
              <a:rPr lang="ru-RU" sz="2000" dirty="0" err="1"/>
              <a:t>обмеженням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 (200-250 г), </a:t>
            </a:r>
            <a:r>
              <a:rPr lang="ru-RU" sz="2000" dirty="0" err="1"/>
              <a:t>солі</a:t>
            </a:r>
            <a:r>
              <a:rPr lang="ru-RU" sz="2000" dirty="0"/>
              <a:t> (до 3-5 г) і </a:t>
            </a:r>
            <a:r>
              <a:rPr lang="ru-RU" sz="2000" dirty="0" err="1"/>
              <a:t>збільшенням</a:t>
            </a:r>
            <a:r>
              <a:rPr lang="ru-RU" sz="2000" dirty="0"/>
              <a:t> </a:t>
            </a:r>
            <a:r>
              <a:rPr lang="ru-RU" sz="2000" dirty="0" err="1"/>
              <a:t>вмісту</a:t>
            </a:r>
            <a:r>
              <a:rPr lang="ru-RU" sz="2000" dirty="0"/>
              <a:t> в </a:t>
            </a:r>
            <a:r>
              <a:rPr lang="ru-RU" sz="2000" dirty="0" err="1"/>
              <a:t>дієті</a:t>
            </a:r>
            <a:r>
              <a:rPr lang="ru-RU" sz="2000" dirty="0"/>
              <a:t> солей </a:t>
            </a:r>
            <a:r>
              <a:rPr lang="ru-RU" sz="2000" dirty="0" err="1"/>
              <a:t>кальцію</a:t>
            </a:r>
            <a:r>
              <a:rPr lang="ru-RU" sz="2000" dirty="0"/>
              <a:t> (до 5 г); показано </a:t>
            </a:r>
            <a:r>
              <a:rPr lang="ru-RU" sz="2000" dirty="0" err="1"/>
              <a:t>деяке</a:t>
            </a:r>
            <a:r>
              <a:rPr lang="ru-RU" sz="2000" dirty="0"/>
              <a:t>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вільної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 (500 - 700 мл</a:t>
            </a:r>
            <a:r>
              <a:rPr lang="ru-RU" sz="2000" dirty="0" smtClean="0"/>
              <a:t>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5307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err="1"/>
              <a:t>Дієтотерапія</a:t>
            </a:r>
            <a:r>
              <a:rPr lang="ru-RU" b="1" i="1" u="sng" dirty="0"/>
              <a:t> при </a:t>
            </a:r>
            <a:r>
              <a:rPr lang="ru-RU" b="1" i="1" u="sng" dirty="0" err="1"/>
              <a:t>ексудативному</a:t>
            </a:r>
            <a:r>
              <a:rPr lang="ru-RU" b="1" i="1" u="sng" dirty="0"/>
              <a:t> </a:t>
            </a:r>
            <a:r>
              <a:rPr lang="ru-RU" b="1" i="1" u="sng" dirty="0" err="1"/>
              <a:t>плевриті</a:t>
            </a:r>
            <a:r>
              <a:rPr lang="ru-RU" b="1" i="1" u="sng" dirty="0"/>
              <a:t> і </a:t>
            </a:r>
            <a:r>
              <a:rPr lang="ru-RU" b="1" i="1" u="sng" dirty="0" err="1"/>
              <a:t>бронхіальній</a:t>
            </a:r>
            <a:r>
              <a:rPr lang="ru-RU" b="1" i="1" u="sng" dirty="0"/>
              <a:t> </a:t>
            </a:r>
            <a:r>
              <a:rPr lang="ru-RU" b="1" i="1" u="sng" dirty="0" err="1"/>
              <a:t>астмі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1904999"/>
            <a:ext cx="9675811" cy="4630555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Слід</a:t>
            </a:r>
            <a:r>
              <a:rPr lang="ru-RU" sz="2000" dirty="0" smtClean="0"/>
              <a:t> </a:t>
            </a:r>
            <a:r>
              <a:rPr lang="ru-RU" sz="2000" dirty="0" err="1"/>
              <a:t>дбати</a:t>
            </a:r>
            <a:r>
              <a:rPr lang="ru-RU" sz="2000" dirty="0"/>
              <a:t> про </a:t>
            </a:r>
            <a:r>
              <a:rPr lang="ru-RU" sz="2000" dirty="0" err="1"/>
              <a:t>введення</a:t>
            </a:r>
            <a:r>
              <a:rPr lang="ru-RU" sz="2000" dirty="0"/>
              <a:t> </a:t>
            </a:r>
            <a:r>
              <a:rPr lang="ru-RU" sz="2000" dirty="0" err="1"/>
              <a:t>достатньої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 (особливо </a:t>
            </a:r>
            <a:r>
              <a:rPr lang="ru-RU" sz="2000" dirty="0" err="1"/>
              <a:t>ретинолу</a:t>
            </a:r>
            <a:r>
              <a:rPr lang="ru-RU" sz="2000" dirty="0"/>
              <a:t>, </a:t>
            </a:r>
            <a:r>
              <a:rPr lang="ru-RU" sz="2000" dirty="0" err="1"/>
              <a:t>аскорбінової</a:t>
            </a:r>
            <a:r>
              <a:rPr lang="ru-RU" sz="2000" dirty="0"/>
              <a:t> </a:t>
            </a:r>
            <a:r>
              <a:rPr lang="ru-RU" sz="2000" dirty="0" err="1"/>
              <a:t>кислоти</a:t>
            </a:r>
            <a:r>
              <a:rPr lang="ru-RU" sz="2000" dirty="0"/>
              <a:t>, </a:t>
            </a:r>
            <a:r>
              <a:rPr lang="ru-RU" sz="2000" dirty="0" err="1"/>
              <a:t>вітаміну</a:t>
            </a:r>
            <a:r>
              <a:rPr lang="ru-RU" sz="2000" dirty="0"/>
              <a:t> Р, </a:t>
            </a:r>
            <a:r>
              <a:rPr lang="ru-RU" sz="2000" dirty="0" err="1"/>
              <a:t>вітаміну</a:t>
            </a:r>
            <a:r>
              <a:rPr lang="ru-RU" sz="2000" dirty="0"/>
              <a:t> Б</a:t>
            </a:r>
            <a:r>
              <a:rPr lang="ru-RU" sz="2000" dirty="0" smtClean="0"/>
              <a:t>). </a:t>
            </a:r>
            <a:r>
              <a:rPr lang="ru-RU" sz="2000" dirty="0" err="1" smtClean="0"/>
              <a:t>Виключаються</a:t>
            </a:r>
            <a:r>
              <a:rPr lang="ru-RU" sz="2000" dirty="0"/>
              <a:t>: </a:t>
            </a:r>
            <a:r>
              <a:rPr lang="ru-RU" sz="2000" dirty="0" err="1"/>
              <a:t>харчові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викликають</a:t>
            </a:r>
            <a:r>
              <a:rPr lang="ru-RU" sz="2000" dirty="0"/>
              <a:t> </a:t>
            </a:r>
            <a:r>
              <a:rPr lang="ru-RU" sz="2000" dirty="0" err="1"/>
              <a:t>спрагу</a:t>
            </a:r>
            <a:r>
              <a:rPr lang="ru-RU" sz="2000" dirty="0"/>
              <a:t> (</a:t>
            </a:r>
            <a:r>
              <a:rPr lang="ru-RU" sz="2000" dirty="0" err="1"/>
              <a:t>соління</a:t>
            </a:r>
            <a:r>
              <a:rPr lang="ru-RU" sz="2000" dirty="0"/>
              <a:t>,, </a:t>
            </a:r>
            <a:r>
              <a:rPr lang="ru-RU" sz="2000" dirty="0" err="1"/>
              <a:t>копченості</a:t>
            </a:r>
            <a:r>
              <a:rPr lang="ru-RU" sz="2000" dirty="0"/>
              <a:t>, </a:t>
            </a:r>
            <a:r>
              <a:rPr lang="ru-RU" sz="2000" dirty="0" err="1"/>
              <a:t>консерви</a:t>
            </a:r>
            <a:r>
              <a:rPr lang="ru-RU" sz="2000" dirty="0"/>
              <a:t>, </a:t>
            </a:r>
            <a:r>
              <a:rPr lang="ru-RU" sz="2000" dirty="0" err="1"/>
              <a:t>екстракти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.)</a:t>
            </a:r>
          </a:p>
          <a:p>
            <a:r>
              <a:rPr lang="ru-RU" sz="2000" dirty="0"/>
              <a:t>При </a:t>
            </a:r>
            <a:r>
              <a:rPr lang="ru-RU" sz="2000" dirty="0" err="1"/>
              <a:t>призначенні</a:t>
            </a:r>
            <a:r>
              <a:rPr lang="ru-RU" sz="2000" dirty="0"/>
              <a:t> </a:t>
            </a:r>
            <a:r>
              <a:rPr lang="ru-RU" sz="2000" dirty="0" err="1"/>
              <a:t>лікувального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на початку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основними</a:t>
            </a:r>
            <a:r>
              <a:rPr lang="ru-RU" sz="2000" dirty="0"/>
              <a:t> </a:t>
            </a:r>
            <a:r>
              <a:rPr lang="ru-RU" sz="2000" dirty="0" err="1"/>
              <a:t>повинні</a:t>
            </a:r>
            <a:r>
              <a:rPr lang="ru-RU" sz="2000" dirty="0"/>
              <a:t> бути </a:t>
            </a:r>
            <a:r>
              <a:rPr lang="ru-RU" sz="2000" dirty="0" err="1"/>
              <a:t>дієти</a:t>
            </a:r>
            <a:r>
              <a:rPr lang="ru-RU" sz="2000" dirty="0"/>
              <a:t> № 7а, 76, 7. У </a:t>
            </a:r>
            <a:r>
              <a:rPr lang="ru-RU" sz="2000" dirty="0" err="1"/>
              <a:t>подальшому</a:t>
            </a:r>
            <a:r>
              <a:rPr lang="ru-RU" sz="2000" dirty="0"/>
              <a:t> з </a:t>
            </a:r>
            <a:r>
              <a:rPr lang="ru-RU" sz="2000" dirty="0" err="1"/>
              <a:t>урахуванням</a:t>
            </a:r>
            <a:r>
              <a:rPr lang="ru-RU" sz="2000" dirty="0"/>
              <a:t> </a:t>
            </a:r>
            <a:r>
              <a:rPr lang="ru-RU" sz="2000" dirty="0" err="1"/>
              <a:t>туберкульозної</a:t>
            </a:r>
            <a:r>
              <a:rPr lang="ru-RU" sz="2000" dirty="0"/>
              <a:t> </a:t>
            </a:r>
            <a:r>
              <a:rPr lang="ru-RU" sz="2000" dirty="0" err="1"/>
              <a:t>етіології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доцільний</a:t>
            </a:r>
            <a:r>
              <a:rPr lang="ru-RU" sz="2000" dirty="0"/>
              <a:t> </a:t>
            </a:r>
            <a:r>
              <a:rPr lang="ru-RU" sz="2000" dirty="0" err="1"/>
              <a:t>переведення</a:t>
            </a:r>
            <a:r>
              <a:rPr lang="ru-RU" sz="2000" dirty="0"/>
              <a:t> </a:t>
            </a:r>
            <a:r>
              <a:rPr lang="ru-RU" sz="2000" dirty="0" err="1"/>
              <a:t>хворих</a:t>
            </a:r>
            <a:r>
              <a:rPr lang="ru-RU" sz="2000" dirty="0"/>
              <a:t> на </a:t>
            </a:r>
            <a:r>
              <a:rPr lang="ru-RU" sz="2000" dirty="0" err="1"/>
              <a:t>лікувальну</a:t>
            </a:r>
            <a:r>
              <a:rPr lang="ru-RU" sz="2000" dirty="0"/>
              <a:t> </a:t>
            </a:r>
            <a:r>
              <a:rPr lang="ru-RU" sz="2000" dirty="0" err="1"/>
              <a:t>дієту</a:t>
            </a:r>
            <a:r>
              <a:rPr lang="ru-RU" sz="2000" dirty="0"/>
              <a:t> № 11.</a:t>
            </a:r>
          </a:p>
          <a:p>
            <a:r>
              <a:rPr lang="ru-RU" sz="2000" dirty="0" err="1"/>
              <a:t>Бронхіальна</a:t>
            </a:r>
            <a:r>
              <a:rPr lang="ru-RU" sz="2000" dirty="0"/>
              <a:t> астма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алергічну</a:t>
            </a:r>
            <a:r>
              <a:rPr lang="ru-RU" sz="2000" dirty="0"/>
              <a:t> природу та </a:t>
            </a:r>
            <a:r>
              <a:rPr lang="ru-RU" sz="2000" dirty="0" err="1"/>
              <a:t>характеризується</a:t>
            </a:r>
            <a:r>
              <a:rPr lang="ru-RU" sz="2000" dirty="0"/>
              <a:t> </a:t>
            </a:r>
            <a:r>
              <a:rPr lang="ru-RU" sz="2000" dirty="0" err="1"/>
              <a:t>періодичними</a:t>
            </a:r>
            <a:r>
              <a:rPr lang="ru-RU" sz="2000" dirty="0"/>
              <a:t> </a:t>
            </a:r>
            <a:r>
              <a:rPr lang="ru-RU" sz="2000" dirty="0" err="1"/>
              <a:t>бронхоспазмом</a:t>
            </a:r>
            <a:r>
              <a:rPr lang="ru-RU" sz="2000" dirty="0"/>
              <a:t>. При </a:t>
            </a:r>
            <a:r>
              <a:rPr lang="ru-RU" sz="2000" dirty="0" err="1"/>
              <a:t>тривалому</a:t>
            </a:r>
            <a:r>
              <a:rPr lang="ru-RU" sz="2000" dirty="0"/>
              <a:t> і </a:t>
            </a:r>
            <a:r>
              <a:rPr lang="ru-RU" sz="2000" dirty="0" err="1"/>
              <a:t>наполегливому</a:t>
            </a:r>
            <a:r>
              <a:rPr lang="ru-RU" sz="2000" dirty="0"/>
              <a:t> </a:t>
            </a:r>
            <a:r>
              <a:rPr lang="ru-RU" sz="2000" dirty="0" err="1"/>
              <a:t>перебігу</a:t>
            </a:r>
            <a:r>
              <a:rPr lang="ru-RU" sz="2000" dirty="0"/>
              <a:t> </a:t>
            </a:r>
            <a:r>
              <a:rPr lang="ru-RU" sz="2000" dirty="0" err="1"/>
              <a:t>бронхіальна</a:t>
            </a:r>
            <a:r>
              <a:rPr lang="ru-RU" sz="2000" dirty="0"/>
              <a:t> астма </a:t>
            </a:r>
            <a:r>
              <a:rPr lang="ru-RU" sz="2000" dirty="0" err="1"/>
              <a:t>веде</a:t>
            </a:r>
            <a:r>
              <a:rPr lang="ru-RU" sz="2000" dirty="0"/>
              <a:t> до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емфіземи</a:t>
            </a:r>
            <a:r>
              <a:rPr lang="ru-RU" sz="2000" dirty="0"/>
              <a:t> </a:t>
            </a:r>
            <a:r>
              <a:rPr lang="ru-RU" sz="2000" dirty="0" err="1"/>
              <a:t>легенів</a:t>
            </a:r>
            <a:r>
              <a:rPr lang="ru-RU" sz="2000" dirty="0"/>
              <a:t> та </a:t>
            </a:r>
            <a:r>
              <a:rPr lang="ru-RU" sz="2000" dirty="0" err="1"/>
              <a:t>легеневого</a:t>
            </a:r>
            <a:r>
              <a:rPr lang="ru-RU" sz="2000" dirty="0"/>
              <a:t> </a:t>
            </a:r>
            <a:r>
              <a:rPr lang="ru-RU" sz="2000" dirty="0" err="1"/>
              <a:t>серця</a:t>
            </a:r>
            <a:r>
              <a:rPr lang="ru-RU" sz="2000" dirty="0"/>
              <a:t>, яке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ускладнюватися</a:t>
            </a:r>
            <a:r>
              <a:rPr lang="ru-RU" sz="2000" dirty="0"/>
              <a:t> </a:t>
            </a:r>
            <a:r>
              <a:rPr lang="ru-RU" sz="2000" dirty="0" err="1"/>
              <a:t>недостатністю</a:t>
            </a:r>
            <a:r>
              <a:rPr lang="ru-RU" sz="2000" dirty="0"/>
              <a:t> </a:t>
            </a:r>
            <a:r>
              <a:rPr lang="ru-RU" sz="2000" dirty="0" err="1"/>
              <a:t>кровообігу</a:t>
            </a:r>
            <a:r>
              <a:rPr lang="ru-RU" sz="2000" dirty="0"/>
              <a:t> за правожелудочковому типу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5307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err="1"/>
              <a:t>Дієтотерапія</a:t>
            </a:r>
            <a:r>
              <a:rPr lang="ru-RU" b="1" i="1" u="sng" dirty="0"/>
              <a:t> при </a:t>
            </a:r>
            <a:r>
              <a:rPr lang="ru-RU" b="1" i="1" u="sng" dirty="0" err="1"/>
              <a:t>ексудативному</a:t>
            </a:r>
            <a:r>
              <a:rPr lang="ru-RU" b="1" i="1" u="sng" dirty="0"/>
              <a:t> </a:t>
            </a:r>
            <a:r>
              <a:rPr lang="ru-RU" b="1" i="1" u="sng" dirty="0" err="1"/>
              <a:t>плевриті</a:t>
            </a:r>
            <a:r>
              <a:rPr lang="ru-RU" b="1" i="1" u="sng" dirty="0"/>
              <a:t> і </a:t>
            </a:r>
            <a:r>
              <a:rPr lang="ru-RU" b="1" i="1" u="sng" dirty="0" err="1"/>
              <a:t>бронхіальній</a:t>
            </a:r>
            <a:r>
              <a:rPr lang="ru-RU" b="1" i="1" u="sng" dirty="0"/>
              <a:t> </a:t>
            </a:r>
            <a:r>
              <a:rPr lang="ru-RU" b="1" i="1" u="sng" dirty="0" err="1"/>
              <a:t>астмі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6552" y="2502568"/>
            <a:ext cx="9618060" cy="3408654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Лікувальне</a:t>
            </a:r>
            <a:r>
              <a:rPr lang="ru-RU" sz="2000" dirty="0" smtClean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спрямоване</a:t>
            </a:r>
            <a:r>
              <a:rPr lang="ru-RU" sz="2000" dirty="0"/>
              <a:t> в першу </a:t>
            </a:r>
            <a:r>
              <a:rPr lang="ru-RU" sz="2000" dirty="0" err="1"/>
              <a:t>чергу</a:t>
            </a:r>
            <a:r>
              <a:rPr lang="ru-RU" sz="2000" dirty="0"/>
              <a:t> на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гіперергії</a:t>
            </a:r>
            <a:r>
              <a:rPr lang="ru-RU" sz="2000" dirty="0"/>
              <a:t> і </a:t>
            </a:r>
            <a:r>
              <a:rPr lang="ru-RU" sz="2000" dirty="0" err="1"/>
              <a:t>вегетативної</a:t>
            </a:r>
            <a:r>
              <a:rPr lang="ru-RU" sz="2000" dirty="0"/>
              <a:t> </a:t>
            </a:r>
            <a:r>
              <a:rPr lang="ru-RU" sz="2000" dirty="0" err="1"/>
              <a:t>дистонії</a:t>
            </a:r>
            <a:r>
              <a:rPr lang="ru-RU" sz="2000" dirty="0"/>
              <a:t>. З </a:t>
            </a:r>
            <a:r>
              <a:rPr lang="ru-RU" sz="2000" dirty="0" err="1"/>
              <a:t>цією</a:t>
            </a:r>
            <a:r>
              <a:rPr lang="ru-RU" sz="2000" dirty="0"/>
              <a:t> метою показано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, </a:t>
            </a:r>
            <a:r>
              <a:rPr lang="ru-RU" sz="2000" dirty="0" err="1"/>
              <a:t>солі</a:t>
            </a:r>
            <a:r>
              <a:rPr lang="ru-RU" sz="2000" dirty="0"/>
              <a:t> і </a:t>
            </a:r>
            <a:r>
              <a:rPr lang="ru-RU" sz="2000" dirty="0" err="1"/>
              <a:t>введення</a:t>
            </a:r>
            <a:r>
              <a:rPr lang="ru-RU" sz="2000" dirty="0"/>
              <a:t> </a:t>
            </a:r>
            <a:r>
              <a:rPr lang="ru-RU" sz="2000" dirty="0" err="1"/>
              <a:t>підвищеної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кальцію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Рекомендується</a:t>
            </a:r>
            <a:r>
              <a:rPr lang="ru-RU" sz="2000" dirty="0"/>
              <a:t> </a:t>
            </a:r>
            <a:r>
              <a:rPr lang="ru-RU" sz="2000" dirty="0" err="1"/>
              <a:t>включення</a:t>
            </a:r>
            <a:r>
              <a:rPr lang="ru-RU" sz="2000" dirty="0"/>
              <a:t> в </a:t>
            </a:r>
            <a:r>
              <a:rPr lang="ru-RU" sz="2000" dirty="0" err="1"/>
              <a:t>раціон</a:t>
            </a:r>
            <a:r>
              <a:rPr lang="ru-RU" sz="2000" dirty="0"/>
              <a:t> </a:t>
            </a:r>
            <a:r>
              <a:rPr lang="ru-RU" sz="2000" dirty="0" err="1"/>
              <a:t>продуктів</a:t>
            </a:r>
            <a:r>
              <a:rPr lang="ru-RU" sz="2000" dirty="0"/>
              <a:t>, </a:t>
            </a:r>
            <a:r>
              <a:rPr lang="ru-RU" sz="2000" dirty="0" err="1"/>
              <a:t>багатих</a:t>
            </a:r>
            <a:r>
              <a:rPr lang="ru-RU" sz="2000" dirty="0"/>
              <a:t> </a:t>
            </a:r>
            <a:r>
              <a:rPr lang="ru-RU" sz="2000" dirty="0" err="1"/>
              <a:t>кальцієм</a:t>
            </a:r>
            <a:r>
              <a:rPr lang="ru-RU" sz="2000" dirty="0"/>
              <a:t> (сир, молоко, сир та </a:t>
            </a:r>
            <a:r>
              <a:rPr lang="ru-RU" sz="2000" dirty="0" err="1"/>
              <a:t>ін</a:t>
            </a:r>
            <a:r>
              <a:rPr lang="ru-RU" sz="2000" dirty="0" smtClean="0"/>
              <a:t>.)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5307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err="1"/>
              <a:t>Дієтотерапія</a:t>
            </a:r>
            <a:r>
              <a:rPr lang="ru-RU" b="1" i="1" u="sng" dirty="0"/>
              <a:t> при </a:t>
            </a:r>
            <a:r>
              <a:rPr lang="ru-RU" b="1" i="1" u="sng" dirty="0" err="1"/>
              <a:t>ексудативному</a:t>
            </a:r>
            <a:r>
              <a:rPr lang="ru-RU" b="1" i="1" u="sng" dirty="0"/>
              <a:t> </a:t>
            </a:r>
            <a:r>
              <a:rPr lang="ru-RU" b="1" i="1" u="sng" dirty="0" err="1"/>
              <a:t>плевриті</a:t>
            </a:r>
            <a:r>
              <a:rPr lang="ru-RU" b="1" i="1" u="sng" dirty="0"/>
              <a:t> і </a:t>
            </a:r>
            <a:r>
              <a:rPr lang="ru-RU" b="1" i="1" u="sng" dirty="0" err="1"/>
              <a:t>бронхіальній</a:t>
            </a:r>
            <a:r>
              <a:rPr lang="ru-RU" b="1" i="1" u="sng" dirty="0"/>
              <a:t> </a:t>
            </a:r>
            <a:r>
              <a:rPr lang="ru-RU" b="1" i="1" u="sng" dirty="0" err="1"/>
              <a:t>астмі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3929" y="2079057"/>
            <a:ext cx="9550684" cy="4571999"/>
          </a:xfrm>
        </p:spPr>
        <p:txBody>
          <a:bodyPr>
            <a:noAutofit/>
          </a:bodyPr>
          <a:lstStyle/>
          <a:p>
            <a:r>
              <a:rPr lang="ru-RU" sz="2000" dirty="0" smtClean="0"/>
              <a:t>Не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вживати</a:t>
            </a:r>
            <a:r>
              <a:rPr lang="ru-RU" sz="2000" dirty="0"/>
              <a:t> </a:t>
            </a:r>
            <a:r>
              <a:rPr lang="ru-RU" sz="2000" dirty="0" err="1"/>
              <a:t>соління</a:t>
            </a:r>
            <a:r>
              <a:rPr lang="ru-RU" sz="2000" dirty="0"/>
              <a:t>, </a:t>
            </a:r>
            <a:r>
              <a:rPr lang="ru-RU" sz="2000" dirty="0" err="1"/>
              <a:t>маринади</a:t>
            </a:r>
            <a:r>
              <a:rPr lang="ru-RU" sz="2000" dirty="0"/>
              <a:t>, </a:t>
            </a:r>
            <a:r>
              <a:rPr lang="ru-RU" sz="2000" dirty="0" err="1"/>
              <a:t>оселедець</a:t>
            </a:r>
            <a:r>
              <a:rPr lang="ru-RU" sz="2000" dirty="0"/>
              <a:t>, </a:t>
            </a:r>
            <a:r>
              <a:rPr lang="ru-RU" sz="2000" dirty="0" err="1"/>
              <a:t>легкозасвоювані</a:t>
            </a:r>
            <a:r>
              <a:rPr lang="ru-RU" sz="2000" dirty="0"/>
              <a:t> </a:t>
            </a:r>
            <a:r>
              <a:rPr lang="ru-RU" sz="2000" dirty="0" err="1"/>
              <a:t>вуглеводи</a:t>
            </a:r>
            <a:r>
              <a:rPr lang="ru-RU" sz="2000" dirty="0"/>
              <a:t> (мед, </a:t>
            </a:r>
            <a:r>
              <a:rPr lang="ru-RU" sz="2000" dirty="0" err="1"/>
              <a:t>варення</a:t>
            </a:r>
            <a:r>
              <a:rPr lang="ru-RU" sz="2000" dirty="0"/>
              <a:t>, </a:t>
            </a:r>
            <a:r>
              <a:rPr lang="ru-RU" sz="2000" dirty="0" err="1"/>
              <a:t>цукор</a:t>
            </a:r>
            <a:r>
              <a:rPr lang="ru-RU" sz="2000" dirty="0"/>
              <a:t>, манна крупа, </a:t>
            </a:r>
            <a:r>
              <a:rPr lang="ru-RU" sz="2000" dirty="0" err="1"/>
              <a:t>картопля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.) </a:t>
            </a:r>
            <a:r>
              <a:rPr lang="ru-RU" sz="2000" dirty="0" err="1"/>
              <a:t>Підлягають</a:t>
            </a:r>
            <a:r>
              <a:rPr lang="ru-RU" sz="2000" dirty="0"/>
              <a:t> </a:t>
            </a:r>
            <a:r>
              <a:rPr lang="ru-RU" sz="2000" dirty="0" err="1"/>
              <a:t>обмеженню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, </a:t>
            </a:r>
            <a:r>
              <a:rPr lang="ru-RU" sz="2000" dirty="0" err="1"/>
              <a:t>збуджуючі</a:t>
            </a:r>
            <a:r>
              <a:rPr lang="ru-RU" sz="2000" dirty="0"/>
              <a:t> </a:t>
            </a:r>
            <a:r>
              <a:rPr lang="ru-RU" sz="2000" dirty="0" err="1"/>
              <a:t>нервову</a:t>
            </a:r>
            <a:r>
              <a:rPr lang="ru-RU" sz="2000" dirty="0"/>
              <a:t> систему (</a:t>
            </a:r>
            <a:r>
              <a:rPr lang="ru-RU" sz="2000" dirty="0" err="1"/>
              <a:t>міцна</a:t>
            </a:r>
            <a:r>
              <a:rPr lang="ru-RU" sz="2000" dirty="0"/>
              <a:t> </a:t>
            </a:r>
            <a:r>
              <a:rPr lang="ru-RU" sz="2000" dirty="0" err="1"/>
              <a:t>кава</a:t>
            </a:r>
            <a:r>
              <a:rPr lang="ru-RU" sz="2000" dirty="0"/>
              <a:t>, какао, </a:t>
            </a:r>
            <a:r>
              <a:rPr lang="ru-RU" sz="2000" dirty="0" err="1"/>
              <a:t>м'ясні</a:t>
            </a:r>
            <a:r>
              <a:rPr lang="ru-RU" sz="2000" dirty="0"/>
              <a:t> та </a:t>
            </a:r>
            <a:r>
              <a:rPr lang="ru-RU" sz="2000" dirty="0" err="1"/>
              <a:t>рибні</a:t>
            </a:r>
            <a:r>
              <a:rPr lang="ru-RU" sz="2000" dirty="0"/>
              <a:t> </a:t>
            </a:r>
            <a:r>
              <a:rPr lang="ru-RU" sz="2000" dirty="0" err="1"/>
              <a:t>бульйони</a:t>
            </a:r>
            <a:r>
              <a:rPr lang="ru-RU" sz="2000" dirty="0"/>
              <a:t>, </a:t>
            </a:r>
            <a:r>
              <a:rPr lang="ru-RU" sz="2000" dirty="0" err="1"/>
              <a:t>гострі</a:t>
            </a:r>
            <a:r>
              <a:rPr lang="ru-RU" sz="2000" dirty="0"/>
              <a:t> закуски, </a:t>
            </a:r>
            <a:r>
              <a:rPr lang="ru-RU" sz="2000" dirty="0" err="1"/>
              <a:t>спеції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.) </a:t>
            </a:r>
            <a:r>
              <a:rPr lang="ru-RU" sz="2000" dirty="0" err="1"/>
              <a:t>Виключаються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, </a:t>
            </a:r>
            <a:r>
              <a:rPr lang="ru-RU" sz="2000" dirty="0" err="1"/>
              <a:t>багаті</a:t>
            </a:r>
            <a:r>
              <a:rPr lang="ru-RU" sz="2000" dirty="0"/>
              <a:t> </a:t>
            </a:r>
            <a:r>
              <a:rPr lang="ru-RU" sz="2000" dirty="0" err="1"/>
              <a:t>щавлевою</a:t>
            </a:r>
            <a:r>
              <a:rPr lang="ru-RU" sz="2000" dirty="0"/>
              <a:t> кислотою (щавель, шпинат, салат), так як вона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виведенню</a:t>
            </a:r>
            <a:r>
              <a:rPr lang="ru-RU" sz="2000" dirty="0"/>
              <a:t> з </a:t>
            </a:r>
            <a:r>
              <a:rPr lang="ru-RU" sz="2000" dirty="0" err="1"/>
              <a:t>організму</a:t>
            </a:r>
            <a:r>
              <a:rPr lang="ru-RU" sz="2000" dirty="0"/>
              <a:t> солей </a:t>
            </a:r>
            <a:r>
              <a:rPr lang="ru-RU" sz="2000" dirty="0" err="1"/>
              <a:t>кальцію</a:t>
            </a:r>
            <a:r>
              <a:rPr lang="ru-RU" sz="2000" dirty="0"/>
              <a:t> 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5307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err="1"/>
              <a:t>Дієтотерапія</a:t>
            </a:r>
            <a:r>
              <a:rPr lang="ru-RU" b="1" i="1" u="sng" dirty="0"/>
              <a:t> при </a:t>
            </a:r>
            <a:r>
              <a:rPr lang="ru-RU" b="1" i="1" u="sng" dirty="0" err="1"/>
              <a:t>ексудативному</a:t>
            </a:r>
            <a:r>
              <a:rPr lang="ru-RU" b="1" i="1" u="sng" dirty="0"/>
              <a:t> </a:t>
            </a:r>
            <a:r>
              <a:rPr lang="ru-RU" b="1" i="1" u="sng" dirty="0" err="1"/>
              <a:t>плевриті</a:t>
            </a:r>
            <a:r>
              <a:rPr lang="ru-RU" b="1" i="1" u="sng" dirty="0"/>
              <a:t> і </a:t>
            </a:r>
            <a:r>
              <a:rPr lang="ru-RU" b="1" i="1" u="sng" dirty="0" err="1"/>
              <a:t>бронхіальній</a:t>
            </a:r>
            <a:r>
              <a:rPr lang="ru-RU" b="1" i="1" u="sng" dirty="0"/>
              <a:t> </a:t>
            </a:r>
            <a:r>
              <a:rPr lang="ru-RU" b="1" i="1" u="sng" dirty="0" err="1"/>
              <a:t>астмі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3553" y="2030932"/>
            <a:ext cx="9541059" cy="4706752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При </a:t>
            </a:r>
            <a:r>
              <a:rPr lang="ru-RU" sz="2000" dirty="0" err="1"/>
              <a:t>виявленні</a:t>
            </a:r>
            <a:r>
              <a:rPr lang="ru-RU" sz="2000" dirty="0"/>
              <a:t> </a:t>
            </a:r>
            <a:r>
              <a:rPr lang="ru-RU" sz="2000" dirty="0" err="1"/>
              <a:t>харчової</a:t>
            </a:r>
            <a:r>
              <a:rPr lang="ru-RU" sz="2000" dirty="0"/>
              <a:t> </a:t>
            </a:r>
            <a:r>
              <a:rPr lang="ru-RU" sz="2000" dirty="0" err="1"/>
              <a:t>алергії</a:t>
            </a:r>
            <a:r>
              <a:rPr lang="ru-RU" sz="2000" dirty="0"/>
              <a:t>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виключити</a:t>
            </a:r>
            <a:r>
              <a:rPr lang="ru-RU" sz="2000" dirty="0"/>
              <a:t> з </a:t>
            </a:r>
            <a:r>
              <a:rPr lang="ru-RU" sz="2000" dirty="0" err="1"/>
              <a:t>раціону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, до </a:t>
            </a:r>
            <a:r>
              <a:rPr lang="ru-RU" sz="2000" dirty="0" err="1"/>
              <a:t>яких</a:t>
            </a:r>
            <a:r>
              <a:rPr lang="ru-RU" sz="2000" dirty="0"/>
              <a:t> є </a:t>
            </a:r>
            <a:r>
              <a:rPr lang="ru-RU" sz="2000" dirty="0" err="1"/>
              <a:t>підвищена</a:t>
            </a:r>
            <a:r>
              <a:rPr lang="ru-RU" sz="2000" dirty="0"/>
              <a:t> </a:t>
            </a:r>
            <a:r>
              <a:rPr lang="ru-RU" sz="2000" dirty="0" err="1"/>
              <a:t>чутливість</a:t>
            </a:r>
            <a:r>
              <a:rPr lang="ru-RU" sz="2000" dirty="0"/>
              <a:t>,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проводити</a:t>
            </a:r>
            <a:r>
              <a:rPr lang="ru-RU" sz="2000" dirty="0"/>
              <a:t> </a:t>
            </a:r>
            <a:r>
              <a:rPr lang="ru-RU" sz="2000" dirty="0" err="1"/>
              <a:t>специфічну</a:t>
            </a:r>
            <a:r>
              <a:rPr lang="ru-RU" sz="2000" dirty="0"/>
              <a:t> </a:t>
            </a:r>
            <a:r>
              <a:rPr lang="ru-RU" sz="2000" dirty="0" err="1"/>
              <a:t>десенсибілізацію</a:t>
            </a:r>
            <a:r>
              <a:rPr lang="ru-RU" sz="2000" dirty="0"/>
              <a:t> шляхом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незначних</a:t>
            </a:r>
            <a:r>
              <a:rPr lang="ru-RU" sz="2000" dirty="0"/>
              <a:t> </a:t>
            </a:r>
            <a:r>
              <a:rPr lang="ru-RU" sz="2000" dirty="0" err="1"/>
              <a:t>кількостей</a:t>
            </a:r>
            <a:r>
              <a:rPr lang="ru-RU" sz="2000" dirty="0"/>
              <a:t> </a:t>
            </a:r>
            <a:r>
              <a:rPr lang="ru-RU" sz="2000" dirty="0" err="1"/>
              <a:t>продуктів-алергенів</a:t>
            </a:r>
            <a:r>
              <a:rPr lang="ru-RU" sz="2000" dirty="0"/>
              <a:t> за 1 год до </a:t>
            </a:r>
            <a:r>
              <a:rPr lang="ru-RU" sz="2000" dirty="0" err="1"/>
              <a:t>прийому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основної</a:t>
            </a:r>
            <a:r>
              <a:rPr lang="ru-RU" sz="2000" dirty="0"/>
              <a:t> </a:t>
            </a:r>
            <a:r>
              <a:rPr lang="ru-RU" sz="2000" dirty="0" err="1"/>
              <a:t>маси</a:t>
            </a:r>
            <a:r>
              <a:rPr lang="ru-RU" sz="2000" dirty="0"/>
              <a:t>.</a:t>
            </a:r>
          </a:p>
          <a:p>
            <a:r>
              <a:rPr lang="ru-RU" sz="2000" dirty="0"/>
              <a:t>У </a:t>
            </a:r>
            <a:r>
              <a:rPr lang="ru-RU" sz="2000" dirty="0" err="1"/>
              <a:t>разі</a:t>
            </a:r>
            <a:r>
              <a:rPr lang="ru-RU" sz="2000" dirty="0"/>
              <a:t> </a:t>
            </a:r>
            <a:r>
              <a:rPr lang="ru-RU" sz="2000" dirty="0" err="1"/>
              <a:t>ускладнення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легенево-серцевою</a:t>
            </a:r>
            <a:r>
              <a:rPr lang="ru-RU" sz="2000" dirty="0"/>
              <a:t> </a:t>
            </a:r>
            <a:r>
              <a:rPr lang="ru-RU" sz="2000" dirty="0" err="1"/>
              <a:t>недостатністю</a:t>
            </a:r>
            <a:r>
              <a:rPr lang="ru-RU" sz="2000" dirty="0"/>
              <a:t> </a:t>
            </a:r>
            <a:r>
              <a:rPr lang="ru-RU" sz="2000" dirty="0" err="1"/>
              <a:t>необхідні</a:t>
            </a:r>
            <a:r>
              <a:rPr lang="ru-RU" sz="2000" dirty="0"/>
              <a:t> </a:t>
            </a:r>
            <a:r>
              <a:rPr lang="ru-RU" sz="2000" dirty="0" err="1"/>
              <a:t>відповідні</a:t>
            </a:r>
            <a:r>
              <a:rPr lang="ru-RU" sz="2000" dirty="0"/>
              <a:t> </a:t>
            </a:r>
            <a:r>
              <a:rPr lang="ru-RU" sz="2000" dirty="0" err="1"/>
              <a:t>корективи</a:t>
            </a:r>
            <a:r>
              <a:rPr lang="ru-RU" sz="2000" dirty="0"/>
              <a:t> </a:t>
            </a:r>
            <a:r>
              <a:rPr lang="ru-RU" sz="2000" dirty="0" err="1"/>
              <a:t>дієти</a:t>
            </a:r>
            <a:r>
              <a:rPr lang="ru-RU" sz="2000" dirty="0"/>
              <a:t> (</a:t>
            </a:r>
            <a:r>
              <a:rPr lang="ru-RU" sz="2000" dirty="0" err="1"/>
              <a:t>виключення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, </a:t>
            </a:r>
            <a:r>
              <a:rPr lang="ru-RU" sz="2000" dirty="0" err="1"/>
              <a:t>збагачення</a:t>
            </a:r>
            <a:r>
              <a:rPr lang="ru-RU" sz="2000" dirty="0"/>
              <a:t> солями </a:t>
            </a:r>
            <a:r>
              <a:rPr lang="ru-RU" sz="2000" dirty="0" err="1"/>
              <a:t>калію</a:t>
            </a:r>
            <a:r>
              <a:rPr lang="ru-RU" sz="2000" dirty="0"/>
              <a:t>,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 і т. д.).</a:t>
            </a:r>
          </a:p>
        </p:txBody>
      </p:sp>
    </p:spTree>
    <p:extLst>
      <p:ext uri="{BB962C8B-B14F-4D97-AF65-F5344CB8AC3E}">
        <p14:creationId xmlns:p14="http://schemas.microsoft.com/office/powerpoint/2010/main" val="4065307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0417" y="1905001"/>
            <a:ext cx="9974195" cy="4669054"/>
          </a:xfrm>
        </p:spPr>
        <p:txBody>
          <a:bodyPr>
            <a:noAutofit/>
          </a:bodyPr>
          <a:lstStyle/>
          <a:p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викликається</a:t>
            </a:r>
            <a:r>
              <a:rPr lang="ru-RU" sz="2000" dirty="0"/>
              <a:t> </a:t>
            </a:r>
            <a:r>
              <a:rPr lang="ru-RU" sz="2000" dirty="0" err="1"/>
              <a:t>мікобактерією</a:t>
            </a:r>
            <a:r>
              <a:rPr lang="ru-RU" sz="2000" dirty="0"/>
              <a:t> </a:t>
            </a:r>
            <a:r>
              <a:rPr lang="ru-RU" sz="2000" dirty="0" err="1"/>
              <a:t>туберкульозу</a:t>
            </a:r>
            <a:r>
              <a:rPr lang="ru-RU" sz="2000" dirty="0"/>
              <a:t>. </a:t>
            </a:r>
            <a:r>
              <a:rPr lang="ru-RU" sz="2000" dirty="0" err="1"/>
              <a:t>Можуть</a:t>
            </a:r>
            <a:r>
              <a:rPr lang="ru-RU" sz="2000" dirty="0"/>
              <a:t> </a:t>
            </a:r>
            <a:r>
              <a:rPr lang="ru-RU" sz="2000" dirty="0" err="1"/>
              <a:t>уражатися</a:t>
            </a:r>
            <a:r>
              <a:rPr lang="ru-RU" sz="2000" dirty="0"/>
              <a:t> </a:t>
            </a:r>
            <a:r>
              <a:rPr lang="ru-RU" sz="2000" dirty="0" err="1"/>
              <a:t>різні</a:t>
            </a:r>
            <a:r>
              <a:rPr lang="ru-RU" sz="2000" dirty="0"/>
              <a:t> </a:t>
            </a:r>
            <a:r>
              <a:rPr lang="ru-RU" sz="2000" dirty="0" err="1"/>
              <a:t>органи</a:t>
            </a:r>
            <a:r>
              <a:rPr lang="ru-RU" sz="2000" dirty="0"/>
              <a:t> і </a:t>
            </a:r>
            <a:r>
              <a:rPr lang="ru-RU" sz="2000" dirty="0" err="1"/>
              <a:t>системи</a:t>
            </a:r>
            <a:r>
              <a:rPr lang="ru-RU" sz="2000" dirty="0"/>
              <a:t> (</a:t>
            </a:r>
            <a:r>
              <a:rPr lang="ru-RU" sz="2000" dirty="0" err="1"/>
              <a:t>легені</a:t>
            </a:r>
            <a:r>
              <a:rPr lang="ru-RU" sz="2000" dirty="0"/>
              <a:t>, кишечник, </a:t>
            </a:r>
            <a:r>
              <a:rPr lang="ru-RU" sz="2000" dirty="0" err="1"/>
              <a:t>кістки</a:t>
            </a:r>
            <a:r>
              <a:rPr lang="ru-RU" sz="2000" dirty="0"/>
              <a:t> і </a:t>
            </a:r>
            <a:r>
              <a:rPr lang="ru-RU" sz="2000" dirty="0" err="1"/>
              <a:t>суглоби</a:t>
            </a:r>
            <a:r>
              <a:rPr lang="ru-RU" sz="2000" dirty="0"/>
              <a:t>, </a:t>
            </a:r>
            <a:r>
              <a:rPr lang="ru-RU" sz="2000" dirty="0" err="1"/>
              <a:t>нирки</a:t>
            </a:r>
            <a:r>
              <a:rPr lang="ru-RU" sz="2000" dirty="0"/>
              <a:t>, </a:t>
            </a:r>
            <a:r>
              <a:rPr lang="ru-RU" sz="2000" dirty="0" err="1"/>
              <a:t>серозні</a:t>
            </a:r>
            <a:r>
              <a:rPr lang="ru-RU" sz="2000" dirty="0"/>
              <a:t> </a:t>
            </a:r>
            <a:r>
              <a:rPr lang="ru-RU" sz="2000" dirty="0" err="1"/>
              <a:t>оболонки</a:t>
            </a:r>
            <a:r>
              <a:rPr lang="ru-RU" sz="2000" dirty="0"/>
              <a:t>, гортань і носоглотка, </a:t>
            </a:r>
            <a:r>
              <a:rPr lang="ru-RU" sz="2000" dirty="0" err="1"/>
              <a:t>шкіра</a:t>
            </a:r>
            <a:r>
              <a:rPr lang="ru-RU" sz="2000" dirty="0"/>
              <a:t>, </a:t>
            </a:r>
            <a:r>
              <a:rPr lang="ru-RU" sz="2000" dirty="0" err="1"/>
              <a:t>печінка</a:t>
            </a:r>
            <a:r>
              <a:rPr lang="ru-RU" sz="2000" dirty="0"/>
              <a:t>, </a:t>
            </a:r>
            <a:r>
              <a:rPr lang="ru-RU" sz="2000" dirty="0" err="1"/>
              <a:t>серцево-судинна</a:t>
            </a:r>
            <a:r>
              <a:rPr lang="ru-RU" sz="2000" dirty="0"/>
              <a:t> система і т. д.).</a:t>
            </a:r>
          </a:p>
          <a:p>
            <a:r>
              <a:rPr lang="ru-RU" sz="2000" dirty="0" err="1"/>
              <a:t>Патогенетичні</a:t>
            </a:r>
            <a:r>
              <a:rPr lang="ru-RU" sz="2000" dirty="0"/>
              <a:t> </a:t>
            </a:r>
            <a:r>
              <a:rPr lang="ru-RU" sz="2000" dirty="0" err="1"/>
              <a:t>механізми</a:t>
            </a:r>
            <a:r>
              <a:rPr lang="ru-RU" sz="2000" dirty="0"/>
              <a:t> </a:t>
            </a:r>
            <a:r>
              <a:rPr lang="ru-RU" sz="2000" dirty="0" err="1"/>
              <a:t>визначають</a:t>
            </a:r>
            <a:r>
              <a:rPr lang="ru-RU" sz="2000" dirty="0"/>
              <a:t> </a:t>
            </a:r>
            <a:r>
              <a:rPr lang="ru-RU" sz="2000" dirty="0" err="1"/>
              <a:t>важливу</a:t>
            </a:r>
            <a:r>
              <a:rPr lang="ru-RU" sz="2000" dirty="0"/>
              <a:t> роль </a:t>
            </a:r>
            <a:r>
              <a:rPr lang="ru-RU" sz="2000" dirty="0" err="1"/>
              <a:t>лікувального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в </a:t>
            </a:r>
            <a:r>
              <a:rPr lang="ru-RU" sz="2000" dirty="0" err="1"/>
              <a:t>комплексній</a:t>
            </a:r>
            <a:r>
              <a:rPr lang="ru-RU" sz="2000" dirty="0"/>
              <a:t> </a:t>
            </a:r>
            <a:r>
              <a:rPr lang="ru-RU" sz="2000" dirty="0" err="1"/>
              <a:t>терапії</a:t>
            </a:r>
            <a:r>
              <a:rPr lang="ru-RU" sz="2000" dirty="0"/>
              <a:t> </a:t>
            </a:r>
            <a:r>
              <a:rPr lang="ru-RU" sz="2000" dirty="0" err="1"/>
              <a:t>туберкульозу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Дієтотерапія</a:t>
            </a:r>
            <a:r>
              <a:rPr lang="ru-RU" sz="2000" dirty="0"/>
              <a:t> </a:t>
            </a:r>
            <a:r>
              <a:rPr lang="ru-RU" sz="2000" dirty="0" err="1"/>
              <a:t>спрямована</a:t>
            </a:r>
            <a:r>
              <a:rPr lang="ru-RU" sz="2000" dirty="0"/>
              <a:t> на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захисних</a:t>
            </a:r>
            <a:r>
              <a:rPr lang="ru-RU" sz="2000" dirty="0"/>
              <a:t> сил </a:t>
            </a:r>
            <a:r>
              <a:rPr lang="ru-RU" sz="2000" dirty="0" err="1"/>
              <a:t>організму</a:t>
            </a:r>
            <a:r>
              <a:rPr lang="ru-RU" sz="2000" dirty="0"/>
              <a:t>, </a:t>
            </a:r>
            <a:r>
              <a:rPr lang="ru-RU" sz="2000" dirty="0" err="1"/>
              <a:t>стимуляцію</a:t>
            </a:r>
            <a:r>
              <a:rPr lang="ru-RU" sz="2000" dirty="0"/>
              <a:t> </a:t>
            </a:r>
            <a:r>
              <a:rPr lang="ru-RU" sz="2000" dirty="0" err="1"/>
              <a:t>репаративних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, </a:t>
            </a:r>
            <a:r>
              <a:rPr lang="ru-RU" sz="2000" dirty="0" err="1"/>
              <a:t>нормалізацію</a:t>
            </a:r>
            <a:r>
              <a:rPr lang="ru-RU" sz="2000" dirty="0"/>
              <a:t> </a:t>
            </a:r>
            <a:r>
              <a:rPr lang="ru-RU" sz="2000" dirty="0" err="1"/>
              <a:t>обмінних</a:t>
            </a:r>
            <a:r>
              <a:rPr lang="ru-RU" sz="2000" dirty="0"/>
              <a:t> </a:t>
            </a:r>
            <a:r>
              <a:rPr lang="ru-RU" sz="2000" dirty="0" err="1"/>
              <a:t>порушень</a:t>
            </a:r>
            <a:r>
              <a:rPr lang="ru-RU" sz="2000" dirty="0"/>
              <a:t>, </a:t>
            </a:r>
            <a:r>
              <a:rPr lang="ru-RU" sz="2000" dirty="0" err="1"/>
              <a:t>відновлення</a:t>
            </a:r>
            <a:r>
              <a:rPr lang="ru-RU" sz="2000" dirty="0"/>
              <a:t> </a:t>
            </a:r>
            <a:r>
              <a:rPr lang="ru-RU" sz="2000" dirty="0" err="1"/>
              <a:t>порушених</a:t>
            </a:r>
            <a:r>
              <a:rPr lang="ru-RU" sz="2000" dirty="0"/>
              <a:t> </a:t>
            </a:r>
            <a:r>
              <a:rPr lang="ru-RU" sz="2000" dirty="0" err="1"/>
              <a:t>функцій</a:t>
            </a:r>
            <a:r>
              <a:rPr lang="ru-RU" sz="2000" dirty="0"/>
              <a:t> і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гіперергії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8918" y="1905000"/>
            <a:ext cx="9935694" cy="4784558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Лікувальне</a:t>
            </a:r>
            <a:r>
              <a:rPr lang="ru-RU" sz="2000" dirty="0" smtClean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будуватися</a:t>
            </a:r>
            <a:r>
              <a:rPr lang="ru-RU" sz="2000" dirty="0"/>
              <a:t> з </a:t>
            </a:r>
            <a:r>
              <a:rPr lang="ru-RU" sz="2000" dirty="0" err="1"/>
              <a:t>урахуванням</a:t>
            </a:r>
            <a:r>
              <a:rPr lang="ru-RU" sz="2000" dirty="0"/>
              <a:t> </a:t>
            </a:r>
            <a:r>
              <a:rPr lang="ru-RU" sz="2000" dirty="0" err="1"/>
              <a:t>локалізації</a:t>
            </a:r>
            <a:r>
              <a:rPr lang="ru-RU" sz="2000" dirty="0"/>
              <a:t>, характеру </a:t>
            </a:r>
            <a:r>
              <a:rPr lang="ru-RU" sz="2000" dirty="0" err="1"/>
              <a:t>процесу</a:t>
            </a:r>
            <a:r>
              <a:rPr lang="ru-RU" sz="2000" dirty="0"/>
              <a:t>, </a:t>
            </a:r>
            <a:r>
              <a:rPr lang="ru-RU" sz="2000" dirty="0" err="1"/>
              <a:t>ступеня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, </a:t>
            </a:r>
            <a:r>
              <a:rPr lang="ru-RU" sz="2000" dirty="0" err="1"/>
              <a:t>реактивної</a:t>
            </a:r>
            <a:r>
              <a:rPr lang="ru-RU" sz="2000" dirty="0"/>
              <a:t> </a:t>
            </a:r>
            <a:r>
              <a:rPr lang="ru-RU" sz="2000" dirty="0" err="1"/>
              <a:t>здатності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, стану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травлення</a:t>
            </a:r>
            <a:r>
              <a:rPr lang="ru-RU" sz="2000" dirty="0"/>
              <a:t>, </a:t>
            </a:r>
            <a:r>
              <a:rPr lang="ru-RU" sz="2000" dirty="0" err="1"/>
              <a:t>вгодованості</a:t>
            </a:r>
            <a:r>
              <a:rPr lang="ru-RU" sz="2000" dirty="0"/>
              <a:t> і способу </a:t>
            </a:r>
            <a:r>
              <a:rPr lang="ru-RU" sz="2000" dirty="0" err="1"/>
              <a:t>життя</a:t>
            </a:r>
            <a:r>
              <a:rPr lang="ru-RU" sz="2000" dirty="0"/>
              <a:t> хворого, </a:t>
            </a:r>
            <a:r>
              <a:rPr lang="ru-RU" sz="2000" dirty="0" err="1"/>
              <a:t>супутніх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 та </a:t>
            </a:r>
            <a:r>
              <a:rPr lang="ru-RU" sz="2000" dirty="0" err="1"/>
              <a:t>ускладнень</a:t>
            </a:r>
            <a:r>
              <a:rPr lang="ru-RU" sz="2000" dirty="0"/>
              <a:t>, </a:t>
            </a:r>
            <a:r>
              <a:rPr lang="ru-RU" sz="2000" dirty="0" err="1"/>
              <a:t>функціонального</a:t>
            </a:r>
            <a:r>
              <a:rPr lang="ru-RU" sz="2000" dirty="0"/>
              <a:t> стану </a:t>
            </a:r>
            <a:r>
              <a:rPr lang="ru-RU" sz="2000" dirty="0" err="1"/>
              <a:t>уражених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.</a:t>
            </a:r>
          </a:p>
          <a:p>
            <a:r>
              <a:rPr lang="ru-RU" sz="2000" dirty="0"/>
              <a:t>При </a:t>
            </a:r>
            <a:r>
              <a:rPr lang="ru-RU" sz="2000" dirty="0" err="1"/>
              <a:t>розрахунку</a:t>
            </a:r>
            <a:r>
              <a:rPr lang="ru-RU" sz="2000" dirty="0"/>
              <a:t> </a:t>
            </a:r>
            <a:r>
              <a:rPr lang="ru-RU" sz="2000" dirty="0" err="1"/>
              <a:t>загальної</a:t>
            </a:r>
            <a:r>
              <a:rPr lang="ru-RU" sz="2000" dirty="0"/>
              <a:t> </a:t>
            </a:r>
            <a:r>
              <a:rPr lang="ru-RU" sz="2000" dirty="0" err="1"/>
              <a:t>калорійності</a:t>
            </a:r>
            <a:r>
              <a:rPr lang="ru-RU" sz="2000" dirty="0"/>
              <a:t>, </a:t>
            </a:r>
            <a:r>
              <a:rPr lang="ru-RU" sz="2000" dirty="0" err="1"/>
              <a:t>поряд</a:t>
            </a:r>
            <a:r>
              <a:rPr lang="ru-RU" sz="2000" dirty="0"/>
              <a:t> з </a:t>
            </a:r>
            <a:r>
              <a:rPr lang="ru-RU" sz="2000" dirty="0" err="1"/>
              <a:t>урахуванням</a:t>
            </a:r>
            <a:r>
              <a:rPr lang="ru-RU" sz="2000" dirty="0"/>
              <a:t> росту,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, </a:t>
            </a:r>
            <a:r>
              <a:rPr lang="ru-RU" sz="2000" dirty="0" err="1"/>
              <a:t>статі</a:t>
            </a:r>
            <a:r>
              <a:rPr lang="ru-RU" sz="2000" dirty="0"/>
              <a:t> і способу </a:t>
            </a:r>
            <a:r>
              <a:rPr lang="ru-RU" sz="2000" dirty="0" err="1"/>
              <a:t>життя</a:t>
            </a:r>
            <a:r>
              <a:rPr lang="ru-RU" sz="2000" dirty="0"/>
              <a:t> (режиму) хворого,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мати</a:t>
            </a:r>
            <a:r>
              <a:rPr lang="ru-RU" sz="2000" dirty="0"/>
              <a:t> на </a:t>
            </a:r>
            <a:r>
              <a:rPr lang="ru-RU" sz="2000" dirty="0" err="1"/>
              <a:t>увазі</a:t>
            </a:r>
            <a:r>
              <a:rPr lang="ru-RU" sz="2000" dirty="0"/>
              <a:t> </a:t>
            </a:r>
            <a:r>
              <a:rPr lang="ru-RU" sz="2000" dirty="0" err="1"/>
              <a:t>часте</a:t>
            </a:r>
            <a:r>
              <a:rPr lang="ru-RU" sz="2000" dirty="0"/>
              <a:t> </a:t>
            </a:r>
            <a:r>
              <a:rPr lang="ru-RU" sz="2000" dirty="0" err="1"/>
              <a:t>наявність</a:t>
            </a:r>
            <a:r>
              <a:rPr lang="ru-RU" sz="2000" dirty="0"/>
              <a:t> при </a:t>
            </a:r>
            <a:r>
              <a:rPr lang="ru-RU" sz="2000" dirty="0" err="1"/>
              <a:t>туберкульозі</a:t>
            </a:r>
            <a:r>
              <a:rPr lang="ru-RU" sz="2000" dirty="0"/>
              <a:t> </a:t>
            </a:r>
            <a:r>
              <a:rPr lang="ru-RU" sz="2000" dirty="0" err="1"/>
              <a:t>підвищеної</a:t>
            </a:r>
            <a:r>
              <a:rPr lang="ru-RU" sz="2000" dirty="0"/>
              <a:t> </a:t>
            </a:r>
            <a:r>
              <a:rPr lang="ru-RU" sz="2000" dirty="0" err="1"/>
              <a:t>витрати</a:t>
            </a:r>
            <a:r>
              <a:rPr lang="ru-RU" sz="2000" dirty="0"/>
              <a:t> </a:t>
            </a:r>
            <a:r>
              <a:rPr lang="ru-RU" sz="2000" dirty="0" err="1"/>
              <a:t>енергії</a:t>
            </a:r>
            <a:r>
              <a:rPr lang="ru-RU" sz="2000" dirty="0"/>
              <a:t>, </a:t>
            </a:r>
            <a:r>
              <a:rPr lang="ru-RU" sz="2000" dirty="0" err="1"/>
              <a:t>пов'язаного</a:t>
            </a:r>
            <a:r>
              <a:rPr lang="ru-RU" sz="2000" dirty="0"/>
              <a:t> з </a:t>
            </a:r>
            <a:r>
              <a:rPr lang="ru-RU" sz="2000" dirty="0" err="1"/>
              <a:t>інфекцією</a:t>
            </a:r>
            <a:r>
              <a:rPr lang="ru-RU" sz="2000" dirty="0"/>
              <a:t> і </a:t>
            </a:r>
            <a:r>
              <a:rPr lang="ru-RU" sz="2000" dirty="0" err="1"/>
              <a:t>гарячковим</a:t>
            </a:r>
            <a:r>
              <a:rPr lang="ru-RU" sz="2000" dirty="0"/>
              <a:t> станом М. В. Певзнер </a:t>
            </a:r>
            <a:r>
              <a:rPr lang="ru-RU" sz="2000" dirty="0" err="1"/>
              <a:t>рекомендує</a:t>
            </a:r>
            <a:r>
              <a:rPr lang="ru-RU" sz="2000" dirty="0"/>
              <a:t> </a:t>
            </a:r>
            <a:r>
              <a:rPr lang="ru-RU" sz="2000" dirty="0" err="1"/>
              <a:t>призначати</a:t>
            </a:r>
            <a:r>
              <a:rPr lang="ru-RU" sz="2000" dirty="0"/>
              <a:t> на </a:t>
            </a:r>
            <a:r>
              <a:rPr lang="ru-RU" sz="2000" dirty="0" err="1"/>
              <a:t>кожен</a:t>
            </a:r>
            <a:r>
              <a:rPr lang="ru-RU" sz="2000" dirty="0"/>
              <a:t> </a:t>
            </a:r>
            <a:r>
              <a:rPr lang="ru-RU" sz="2000" dirty="0" err="1"/>
              <a:t>кілограм</a:t>
            </a:r>
            <a:r>
              <a:rPr lang="ru-RU" sz="2000" dirty="0"/>
              <a:t>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 smtClean="0"/>
              <a:t>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2804" y="2300437"/>
            <a:ext cx="9521808" cy="3898231"/>
          </a:xfrm>
        </p:spPr>
        <p:txBody>
          <a:bodyPr>
            <a:noAutofit/>
          </a:bodyPr>
          <a:lstStyle/>
          <a:p>
            <a:r>
              <a:rPr lang="ru-RU" sz="2000" dirty="0" smtClean="0"/>
              <a:t>а</a:t>
            </a:r>
            <a:r>
              <a:rPr lang="ru-RU" sz="2000" dirty="0"/>
              <a:t>) при </a:t>
            </a:r>
            <a:r>
              <a:rPr lang="ru-RU" sz="2000" dirty="0" err="1"/>
              <a:t>режимі</a:t>
            </a:r>
            <a:r>
              <a:rPr lang="ru-RU" sz="2000" dirty="0"/>
              <a:t> </a:t>
            </a:r>
            <a:r>
              <a:rPr lang="ru-RU" sz="2000" dirty="0" err="1"/>
              <a:t>повного</a:t>
            </a:r>
            <a:r>
              <a:rPr lang="ru-RU" sz="2000" dirty="0"/>
              <a:t> </a:t>
            </a:r>
            <a:r>
              <a:rPr lang="ru-RU" sz="2000" dirty="0" err="1"/>
              <a:t>спокою</a:t>
            </a:r>
            <a:r>
              <a:rPr lang="ru-RU" sz="2000" dirty="0"/>
              <a:t> - 35 ккал;</a:t>
            </a:r>
          </a:p>
          <a:p>
            <a:r>
              <a:rPr lang="ru-RU" sz="2000" dirty="0"/>
              <a:t>б) при </a:t>
            </a:r>
            <a:r>
              <a:rPr lang="ru-RU" sz="2000" dirty="0" err="1"/>
              <a:t>режимі</a:t>
            </a:r>
            <a:r>
              <a:rPr lang="ru-RU" sz="2000" dirty="0"/>
              <a:t> </a:t>
            </a:r>
            <a:r>
              <a:rPr lang="ru-RU" sz="2000" dirty="0" err="1"/>
              <a:t>відносного</a:t>
            </a:r>
            <a:r>
              <a:rPr lang="ru-RU" sz="2000" dirty="0"/>
              <a:t> </a:t>
            </a:r>
            <a:r>
              <a:rPr lang="ru-RU" sz="2000" dirty="0" err="1"/>
              <a:t>спокою</a:t>
            </a:r>
            <a:r>
              <a:rPr lang="ru-RU" sz="2000" dirty="0"/>
              <a:t> (</a:t>
            </a:r>
            <a:r>
              <a:rPr lang="ru-RU" sz="2000" dirty="0" err="1"/>
              <a:t>лежання</a:t>
            </a:r>
            <a:r>
              <a:rPr lang="ru-RU" sz="2000" dirty="0"/>
              <a:t> - 5-6 год </a:t>
            </a:r>
            <a:r>
              <a:rPr lang="ru-RU" sz="2000" dirty="0" err="1"/>
              <a:t>протягом</a:t>
            </a:r>
            <a:r>
              <a:rPr lang="ru-RU" sz="2000" dirty="0"/>
              <a:t> дня) з невеликими-</a:t>
            </a:r>
            <a:r>
              <a:rPr lang="ru-RU" sz="2000" dirty="0" err="1"/>
              <a:t>прогулянками</a:t>
            </a:r>
            <a:r>
              <a:rPr lang="ru-RU" sz="2000" dirty="0"/>
              <a:t> - 40 ккал</a:t>
            </a:r>
            <a:r>
              <a:rPr lang="ru-RU" sz="2000" dirty="0" smtClean="0"/>
              <a:t>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в</a:t>
            </a:r>
            <a:r>
              <a:rPr lang="ru-RU" sz="2000" dirty="0"/>
              <a:t>) при </a:t>
            </a:r>
            <a:r>
              <a:rPr lang="ru-RU" sz="2000" dirty="0" err="1"/>
              <a:t>тренувальному</a:t>
            </a:r>
            <a:r>
              <a:rPr lang="ru-RU" sz="2000" dirty="0"/>
              <a:t> </a:t>
            </a:r>
            <a:r>
              <a:rPr lang="ru-RU" sz="2000" dirty="0" err="1"/>
              <a:t>режимі</a:t>
            </a:r>
            <a:r>
              <a:rPr lang="ru-RU" sz="2000" dirty="0"/>
              <a:t> (</a:t>
            </a:r>
            <a:r>
              <a:rPr lang="ru-RU" sz="2000" dirty="0" err="1"/>
              <a:t>лежання</a:t>
            </a:r>
            <a:r>
              <a:rPr lang="ru-RU" sz="2000" dirty="0"/>
              <a:t> 3,5 год </a:t>
            </a:r>
            <a:r>
              <a:rPr lang="ru-RU" sz="2000" dirty="0" err="1"/>
              <a:t>протягом</a:t>
            </a:r>
            <a:r>
              <a:rPr lang="ru-RU" sz="2000" dirty="0"/>
              <a:t> дня, </a:t>
            </a:r>
            <a:r>
              <a:rPr lang="ru-RU" sz="2000" dirty="0" err="1"/>
              <a:t>рухливі</a:t>
            </a:r>
            <a:r>
              <a:rPr lang="ru-RU" sz="2000" dirty="0"/>
              <a:t> </a:t>
            </a:r>
            <a:r>
              <a:rPr lang="ru-RU" sz="2000" dirty="0" err="1"/>
              <a:t>ігри</a:t>
            </a:r>
            <a:r>
              <a:rPr lang="ru-RU" sz="2000" dirty="0"/>
              <a:t> та </a:t>
            </a:r>
            <a:r>
              <a:rPr lang="ru-RU" sz="2000" dirty="0" err="1"/>
              <a:t>трудові</a:t>
            </a:r>
            <a:r>
              <a:rPr lang="ru-RU" sz="2000" dirty="0"/>
              <a:t> </a:t>
            </a:r>
            <a:r>
              <a:rPr lang="ru-RU" sz="2000" dirty="0" err="1"/>
              <a:t>процеси</a:t>
            </a:r>
            <a:r>
              <a:rPr lang="ru-RU" sz="2000" dirty="0"/>
              <a:t>) - 45 ккал;</a:t>
            </a:r>
          </a:p>
          <a:p>
            <a:r>
              <a:rPr lang="ru-RU" sz="2000" dirty="0"/>
              <a:t>г) при трудовому </a:t>
            </a:r>
            <a:r>
              <a:rPr lang="ru-RU" sz="2000" dirty="0" err="1"/>
              <a:t>режимі</a:t>
            </a:r>
            <a:r>
              <a:rPr lang="ru-RU" sz="2000" dirty="0"/>
              <a:t> з 2-годинним </a:t>
            </a:r>
            <a:r>
              <a:rPr lang="ru-RU" sz="2000" dirty="0" err="1"/>
              <a:t>відпочинком</a:t>
            </a:r>
            <a:r>
              <a:rPr lang="ru-RU" sz="2000" dirty="0"/>
              <a:t> </a:t>
            </a:r>
            <a:r>
              <a:rPr lang="ru-RU" sz="2000" dirty="0" err="1"/>
              <a:t>протягом</a:t>
            </a:r>
            <a:r>
              <a:rPr lang="ru-RU" sz="2000" dirty="0"/>
              <a:t> дня і </a:t>
            </a:r>
            <a:r>
              <a:rPr lang="ru-RU" sz="2000" dirty="0" err="1"/>
              <a:t>роботою</a:t>
            </a:r>
            <a:r>
              <a:rPr lang="ru-RU" sz="2000" dirty="0"/>
              <a:t> </a:t>
            </a:r>
            <a:r>
              <a:rPr lang="ru-RU" sz="2000" dirty="0" err="1"/>
              <a:t>протягом</a:t>
            </a:r>
            <a:r>
              <a:rPr lang="ru-RU" sz="2000" dirty="0"/>
              <a:t> 3-6 год - 50 ккал.</a:t>
            </a:r>
          </a:p>
          <a:p>
            <a:r>
              <a:rPr lang="ru-RU" sz="2000" dirty="0"/>
              <a:t>При </a:t>
            </a:r>
            <a:r>
              <a:rPr lang="ru-RU" sz="2000" dirty="0" err="1"/>
              <a:t>масі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 хворого </a:t>
            </a:r>
            <a:r>
              <a:rPr lang="ru-RU" sz="2000" dirty="0" err="1"/>
              <a:t>нижче</a:t>
            </a:r>
            <a:r>
              <a:rPr lang="ru-RU" sz="2000" dirty="0"/>
              <a:t> за норму і </a:t>
            </a:r>
            <a:r>
              <a:rPr lang="ru-RU" sz="2000" dirty="0" err="1"/>
              <a:t>прогресуючому</a:t>
            </a:r>
            <a:r>
              <a:rPr lang="ru-RU" sz="2000" dirty="0"/>
              <a:t> </a:t>
            </a:r>
            <a:r>
              <a:rPr lang="ru-RU" sz="2000" dirty="0" err="1"/>
              <a:t>схудненні</a:t>
            </a:r>
            <a:r>
              <a:rPr lang="ru-RU" sz="2000" dirty="0"/>
              <a:t> показано </a:t>
            </a:r>
            <a:r>
              <a:rPr lang="ru-RU" sz="2000" dirty="0" err="1"/>
              <a:t>призначення</a:t>
            </a:r>
            <a:r>
              <a:rPr lang="ru-RU" sz="2000" dirty="0"/>
              <a:t> </a:t>
            </a:r>
            <a:r>
              <a:rPr lang="ru-RU" sz="2000" dirty="0" err="1"/>
              <a:t>посиленого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, яке </a:t>
            </a:r>
            <a:r>
              <a:rPr lang="ru-RU" sz="2000" dirty="0" err="1"/>
              <a:t>передбачає</a:t>
            </a:r>
            <a:r>
              <a:rPr lang="ru-RU" sz="2000" dirty="0"/>
              <a:t>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калорійності</a:t>
            </a:r>
            <a:r>
              <a:rPr lang="ru-RU" sz="2000" dirty="0"/>
              <a:t> на 1 / 3 в </a:t>
            </a:r>
            <a:r>
              <a:rPr lang="ru-RU" sz="2000" dirty="0" err="1"/>
              <a:t>порівнянні</a:t>
            </a:r>
            <a:r>
              <a:rPr lang="ru-RU" sz="2000" dirty="0"/>
              <a:t> з </a:t>
            </a:r>
            <a:r>
              <a:rPr lang="ru-RU" sz="2000" dirty="0" err="1"/>
              <a:t>належною</a:t>
            </a:r>
            <a:r>
              <a:rPr lang="ru-RU" sz="2000" dirty="0"/>
              <a:t>. Не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вдаватися</a:t>
            </a:r>
            <a:r>
              <a:rPr lang="ru-RU" sz="2000" dirty="0"/>
              <a:t> до </a:t>
            </a:r>
            <a:r>
              <a:rPr lang="ru-RU" sz="2000" dirty="0" err="1"/>
              <a:t>посиленого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при </a:t>
            </a:r>
            <a:r>
              <a:rPr lang="ru-RU" sz="2000" dirty="0" err="1"/>
              <a:t>виражених</a:t>
            </a:r>
            <a:r>
              <a:rPr lang="ru-RU" sz="2000" dirty="0"/>
              <a:t> </a:t>
            </a:r>
            <a:r>
              <a:rPr lang="ru-RU" sz="2000" dirty="0" err="1"/>
              <a:t>порушеннях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шлунка</a:t>
            </a:r>
            <a:r>
              <a:rPr lang="ru-RU" sz="2000" dirty="0"/>
              <a:t>, кишечника, </a:t>
            </a:r>
            <a:r>
              <a:rPr lang="ru-RU" sz="2000" dirty="0" err="1"/>
              <a:t>печінки</a:t>
            </a:r>
            <a:r>
              <a:rPr lang="ru-RU" sz="2000" dirty="0"/>
              <a:t> і </a:t>
            </a:r>
            <a:r>
              <a:rPr lang="ru-RU" sz="2000" dirty="0" err="1"/>
              <a:t>серцево-судинної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.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4442" y="1904999"/>
            <a:ext cx="9050169" cy="4842309"/>
          </a:xfrm>
        </p:spPr>
        <p:txBody>
          <a:bodyPr>
            <a:noAutofit/>
          </a:bodyPr>
          <a:lstStyle/>
          <a:p>
            <a:endParaRPr lang="ru-RU" sz="2000" dirty="0"/>
          </a:p>
          <a:p>
            <a:r>
              <a:rPr lang="ru-RU" sz="2000" dirty="0" err="1" smtClean="0"/>
              <a:t>Практикувалося</a:t>
            </a:r>
            <a:r>
              <a:rPr lang="ru-RU" sz="2000" dirty="0" smtClean="0"/>
              <a:t> </a:t>
            </a:r>
            <a:r>
              <a:rPr lang="ru-RU" sz="2000" dirty="0" err="1"/>
              <a:t>раніше</a:t>
            </a:r>
            <a:r>
              <a:rPr lang="ru-RU" sz="2000" dirty="0"/>
              <a:t> </a:t>
            </a:r>
            <a:r>
              <a:rPr lang="ru-RU" sz="2000" dirty="0" err="1"/>
              <a:t>більш</a:t>
            </a:r>
            <a:r>
              <a:rPr lang="ru-RU" sz="2000" dirty="0"/>
              <a:t> </a:t>
            </a:r>
            <a:r>
              <a:rPr lang="ru-RU" sz="2000" dirty="0" err="1"/>
              <a:t>значне</a:t>
            </a:r>
            <a:r>
              <a:rPr lang="ru-RU" sz="2000" dirty="0"/>
              <a:t> </a:t>
            </a:r>
            <a:r>
              <a:rPr lang="ru-RU" sz="2000" dirty="0" err="1"/>
              <a:t>підвищення</a:t>
            </a:r>
            <a:r>
              <a:rPr lang="ru-RU" sz="2000" dirty="0"/>
              <a:t> </a:t>
            </a:r>
            <a:r>
              <a:rPr lang="ru-RU" sz="2000" dirty="0" err="1"/>
              <a:t>калорійності</a:t>
            </a:r>
            <a:r>
              <a:rPr lang="ru-RU" sz="2000" dirty="0"/>
              <a:t>, так </a:t>
            </a:r>
            <a:r>
              <a:rPr lang="ru-RU" sz="2000" dirty="0" err="1"/>
              <a:t>зване</a:t>
            </a:r>
            <a:r>
              <a:rPr lang="ru-RU" sz="2000" dirty="0"/>
              <a:t> «</a:t>
            </a:r>
            <a:r>
              <a:rPr lang="ru-RU" sz="2000" dirty="0" err="1"/>
              <a:t>надмірне</a:t>
            </a:r>
            <a:r>
              <a:rPr lang="ru-RU" sz="2000" dirty="0"/>
              <a:t>» </a:t>
            </a:r>
            <a:r>
              <a:rPr lang="ru-RU" sz="2000" dirty="0" err="1"/>
              <a:t>харчування</a:t>
            </a:r>
            <a:r>
              <a:rPr lang="ru-RU" sz="2000" dirty="0"/>
              <a:t>, себе не </a:t>
            </a:r>
            <a:r>
              <a:rPr lang="ru-RU" sz="2000" dirty="0" err="1"/>
              <a:t>виправдало</a:t>
            </a:r>
            <a:r>
              <a:rPr lang="ru-RU" sz="2000" dirty="0"/>
              <a:t>; </a:t>
            </a:r>
            <a:r>
              <a:rPr lang="ru-RU" sz="2000" dirty="0" err="1"/>
              <a:t>воно</a:t>
            </a:r>
            <a:r>
              <a:rPr lang="ru-RU" sz="2000" dirty="0"/>
              <a:t> </a:t>
            </a:r>
            <a:r>
              <a:rPr lang="ru-RU" sz="2000" dirty="0" err="1"/>
              <a:t>веде</a:t>
            </a:r>
            <a:r>
              <a:rPr lang="ru-RU" sz="2000" dirty="0"/>
              <a:t> до </a:t>
            </a:r>
            <a:r>
              <a:rPr lang="ru-RU" sz="2000" dirty="0" err="1"/>
              <a:t>перевантаження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травлення</a:t>
            </a:r>
            <a:r>
              <a:rPr lang="ru-RU" sz="2000" dirty="0"/>
              <a:t>, </a:t>
            </a:r>
            <a:r>
              <a:rPr lang="ru-RU" sz="2000" dirty="0" err="1"/>
              <a:t>проміжного</a:t>
            </a:r>
            <a:r>
              <a:rPr lang="ru-RU" sz="2000" dirty="0"/>
              <a:t> </a:t>
            </a:r>
            <a:r>
              <a:rPr lang="ru-RU" sz="2000" dirty="0" err="1"/>
              <a:t>обміну</a:t>
            </a:r>
            <a:r>
              <a:rPr lang="ru-RU" sz="2000" dirty="0"/>
              <a:t>, </a:t>
            </a:r>
            <a:r>
              <a:rPr lang="ru-RU" sz="2000" dirty="0" err="1"/>
              <a:t>перенапруження</a:t>
            </a:r>
            <a:r>
              <a:rPr lang="ru-RU" sz="2000" dirty="0"/>
              <a:t> </a:t>
            </a:r>
            <a:r>
              <a:rPr lang="ru-RU" sz="2000" dirty="0" err="1"/>
              <a:t>регуляторних</a:t>
            </a:r>
            <a:r>
              <a:rPr lang="ru-RU" sz="2000" dirty="0"/>
              <a:t> </a:t>
            </a:r>
            <a:r>
              <a:rPr lang="ru-RU" sz="2000" dirty="0" err="1"/>
              <a:t>механізмів</a:t>
            </a:r>
            <a:r>
              <a:rPr lang="ru-RU" sz="2000" dirty="0"/>
              <a:t>, </a:t>
            </a:r>
            <a:r>
              <a:rPr lang="ru-RU" sz="2000" dirty="0" err="1"/>
              <a:t>ослаблення</a:t>
            </a:r>
            <a:r>
              <a:rPr lang="ru-RU" sz="2000" dirty="0"/>
              <a:t> </a:t>
            </a:r>
            <a:r>
              <a:rPr lang="ru-RU" sz="2000" dirty="0" err="1"/>
              <a:t>захисних</a:t>
            </a:r>
            <a:r>
              <a:rPr lang="ru-RU" sz="2000" dirty="0"/>
              <a:t> сил і </a:t>
            </a:r>
            <a:r>
              <a:rPr lang="ru-RU" sz="2000" dirty="0" err="1"/>
              <a:t>підвищенню</a:t>
            </a:r>
            <a:r>
              <a:rPr lang="ru-RU" sz="2000" dirty="0"/>
              <a:t> </a:t>
            </a:r>
            <a:r>
              <a:rPr lang="ru-RU" sz="2000" dirty="0" err="1"/>
              <a:t>алергізації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. Про </a:t>
            </a:r>
            <a:r>
              <a:rPr lang="ru-RU" sz="2000" dirty="0" err="1"/>
              <a:t>благотворний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</a:t>
            </a:r>
            <a:r>
              <a:rPr lang="ru-RU" sz="2000" dirty="0" err="1"/>
              <a:t>посиленого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свідчить</a:t>
            </a:r>
            <a:r>
              <a:rPr lang="ru-RU" sz="2000" dirty="0"/>
              <a:t> не </a:t>
            </a:r>
            <a:r>
              <a:rPr lang="ru-RU" sz="2000" dirty="0" err="1"/>
              <a:t>стільки</a:t>
            </a:r>
            <a:r>
              <a:rPr lang="ru-RU" sz="2000" dirty="0"/>
              <a:t> 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, </a:t>
            </a:r>
            <a:r>
              <a:rPr lang="ru-RU" sz="2000" dirty="0" err="1"/>
              <a:t>скільки</a:t>
            </a:r>
            <a:r>
              <a:rPr lang="ru-RU" sz="2000" dirty="0"/>
              <a:t> </a:t>
            </a:r>
            <a:r>
              <a:rPr lang="ru-RU" sz="2000" dirty="0" err="1"/>
              <a:t>поліпшення</a:t>
            </a:r>
            <a:r>
              <a:rPr lang="ru-RU" sz="2000" dirty="0"/>
              <a:t> </a:t>
            </a:r>
            <a:r>
              <a:rPr lang="ru-RU" sz="2000" dirty="0" err="1"/>
              <a:t>апетиту</a:t>
            </a:r>
            <a:r>
              <a:rPr lang="ru-RU" sz="2000" dirty="0"/>
              <a:t>, настрою і </a:t>
            </a:r>
            <a:r>
              <a:rPr lang="ru-RU" sz="2000" dirty="0" err="1"/>
              <a:t>поява</a:t>
            </a:r>
            <a:r>
              <a:rPr lang="ru-RU" sz="2000" dirty="0"/>
              <a:t> </a:t>
            </a:r>
            <a:r>
              <a:rPr lang="ru-RU" sz="2000" dirty="0" err="1"/>
              <a:t>бадьорості</a:t>
            </a:r>
            <a:r>
              <a:rPr lang="ru-RU" sz="2000" dirty="0"/>
              <a:t>. Разом з </a:t>
            </a:r>
            <a:r>
              <a:rPr lang="ru-RU" sz="2000" dirty="0" err="1"/>
              <a:t>тим</a:t>
            </a:r>
            <a:r>
              <a:rPr lang="ru-RU" sz="2000" dirty="0"/>
              <a:t>, </a:t>
            </a:r>
            <a:r>
              <a:rPr lang="ru-RU" sz="2000" dirty="0" err="1"/>
              <a:t>якщо</a:t>
            </a:r>
            <a:r>
              <a:rPr lang="ru-RU" sz="2000" dirty="0"/>
              <a:t> </a:t>
            </a:r>
            <a:r>
              <a:rPr lang="ru-RU" sz="2000" dirty="0" err="1"/>
              <a:t>маса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 хворого при </a:t>
            </a:r>
            <a:r>
              <a:rPr lang="ru-RU" sz="2000" dirty="0" err="1"/>
              <a:t>посиленому</a:t>
            </a:r>
            <a:r>
              <a:rPr lang="ru-RU" sz="2000" dirty="0"/>
              <a:t> </a:t>
            </a:r>
            <a:r>
              <a:rPr lang="ru-RU" sz="2000" dirty="0" err="1"/>
              <a:t>харчуванні</a:t>
            </a:r>
            <a:r>
              <a:rPr lang="ru-RU" sz="2000" dirty="0"/>
              <a:t> не </a:t>
            </a:r>
            <a:r>
              <a:rPr lang="ru-RU" sz="2000" dirty="0" err="1"/>
              <a:t>збільшується</a:t>
            </a:r>
            <a:r>
              <a:rPr lang="ru-RU" sz="2000" dirty="0"/>
              <a:t>,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переглянути</a:t>
            </a:r>
            <a:r>
              <a:rPr lang="ru-RU" sz="2000" dirty="0"/>
              <a:t> </a:t>
            </a:r>
            <a:r>
              <a:rPr lang="ru-RU" sz="2000" dirty="0" err="1"/>
              <a:t>якісний</a:t>
            </a:r>
            <a:r>
              <a:rPr lang="ru-RU" sz="2000" dirty="0"/>
              <a:t> склад </a:t>
            </a:r>
            <a:r>
              <a:rPr lang="ru-RU" sz="2000" dirty="0" err="1"/>
              <a:t>їжі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4442" y="1904999"/>
            <a:ext cx="9050169" cy="4842309"/>
          </a:xfrm>
        </p:spPr>
        <p:txBody>
          <a:bodyPr>
            <a:noAutofit/>
          </a:bodyPr>
          <a:lstStyle/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У </a:t>
            </a:r>
            <a:r>
              <a:rPr lang="ru-RU" sz="2000" dirty="0" err="1"/>
              <a:t>зв'язку</a:t>
            </a:r>
            <a:r>
              <a:rPr lang="ru-RU" sz="2000" dirty="0"/>
              <a:t> з </a:t>
            </a:r>
            <a:r>
              <a:rPr lang="ru-RU" sz="2000" dirty="0" err="1"/>
              <a:t>посиленим</a:t>
            </a:r>
            <a:r>
              <a:rPr lang="ru-RU" sz="2000" dirty="0"/>
              <a:t> </a:t>
            </a:r>
            <a:r>
              <a:rPr lang="ru-RU" sz="2000" dirty="0" err="1"/>
              <a:t>білковим</a:t>
            </a:r>
            <a:r>
              <a:rPr lang="ru-RU" sz="2000" dirty="0"/>
              <a:t> </a:t>
            </a:r>
            <a:r>
              <a:rPr lang="ru-RU" sz="2000" dirty="0" err="1"/>
              <a:t>розпадом</a:t>
            </a:r>
            <a:r>
              <a:rPr lang="ru-RU" sz="2000" dirty="0"/>
              <a:t> показано </a:t>
            </a:r>
            <a:r>
              <a:rPr lang="ru-RU" sz="2000" dirty="0" err="1"/>
              <a:t>включення</a:t>
            </a:r>
            <a:r>
              <a:rPr lang="ru-RU" sz="2000" dirty="0"/>
              <a:t> в </a:t>
            </a:r>
            <a:r>
              <a:rPr lang="ru-RU" sz="2000" dirty="0" err="1"/>
              <a:t>раціон</a:t>
            </a:r>
            <a:r>
              <a:rPr lang="ru-RU" sz="2000" dirty="0"/>
              <a:t> </a:t>
            </a:r>
            <a:r>
              <a:rPr lang="ru-RU" sz="2000" dirty="0" err="1"/>
              <a:t>підвищеної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білка</a:t>
            </a:r>
            <a:r>
              <a:rPr lang="ru-RU" sz="2000" dirty="0"/>
              <a:t> (в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спалаху</a:t>
            </a:r>
            <a:r>
              <a:rPr lang="ru-RU" sz="2000" dirty="0"/>
              <a:t> до 2,5 г і поза </a:t>
            </a:r>
            <a:r>
              <a:rPr lang="ru-RU" sz="2000" dirty="0" err="1"/>
              <a:t>спалаху</a:t>
            </a:r>
            <a:r>
              <a:rPr lang="ru-RU" sz="2000" dirty="0"/>
              <a:t> </a:t>
            </a:r>
            <a:r>
              <a:rPr lang="ru-RU" sz="2000" dirty="0" err="1"/>
              <a:t>туберкульозного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 до 1,5-2 г на 1 кг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),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підвищенню</a:t>
            </a:r>
            <a:r>
              <a:rPr lang="ru-RU" sz="2000" dirty="0"/>
              <a:t> </a:t>
            </a:r>
            <a:r>
              <a:rPr lang="ru-RU" sz="2000" dirty="0" err="1"/>
              <a:t>опірності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до </a:t>
            </a:r>
            <a:r>
              <a:rPr lang="ru-RU" sz="2000" dirty="0" err="1"/>
              <a:t>туберкульозної</a:t>
            </a:r>
            <a:r>
              <a:rPr lang="ru-RU" sz="2000" dirty="0"/>
              <a:t> </a:t>
            </a:r>
            <a:r>
              <a:rPr lang="ru-RU" sz="2000" dirty="0" err="1"/>
              <a:t>інфекції</a:t>
            </a:r>
            <a:r>
              <a:rPr lang="ru-RU" sz="2000" dirty="0"/>
              <a:t>; не </a:t>
            </a:r>
            <a:r>
              <a:rPr lang="ru-RU" sz="2000" dirty="0" err="1"/>
              <a:t>менше</a:t>
            </a:r>
            <a:r>
              <a:rPr lang="ru-RU" sz="2000" dirty="0"/>
              <a:t> </a:t>
            </a:r>
            <a:r>
              <a:rPr lang="ru-RU" sz="2000" dirty="0" err="1"/>
              <a:t>половини</a:t>
            </a:r>
            <a:r>
              <a:rPr lang="ru-RU" sz="2000" dirty="0"/>
              <a:t> </a:t>
            </a:r>
            <a:r>
              <a:rPr lang="ru-RU" sz="2000" dirty="0" err="1"/>
              <a:t>належної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 </a:t>
            </a:r>
            <a:r>
              <a:rPr lang="ru-RU" sz="2000" dirty="0" err="1"/>
              <a:t>повинні</a:t>
            </a:r>
            <a:r>
              <a:rPr lang="ru-RU" sz="2000" dirty="0"/>
              <a:t> бути </a:t>
            </a:r>
            <a:r>
              <a:rPr lang="ru-RU" sz="2000" dirty="0" err="1"/>
              <a:t>тваринного</a:t>
            </a:r>
            <a:r>
              <a:rPr lang="ru-RU" sz="2000" dirty="0"/>
              <a:t> </a:t>
            </a:r>
            <a:r>
              <a:rPr lang="ru-RU" sz="2000" dirty="0" err="1"/>
              <a:t>походження</a:t>
            </a:r>
            <a:r>
              <a:rPr lang="ru-RU" sz="2000" dirty="0"/>
              <a:t> (</a:t>
            </a:r>
            <a:r>
              <a:rPr lang="ru-RU" sz="2000" dirty="0" err="1"/>
              <a:t>м'ясо</a:t>
            </a:r>
            <a:r>
              <a:rPr lang="ru-RU" sz="2000" dirty="0"/>
              <a:t>, </a:t>
            </a:r>
            <a:r>
              <a:rPr lang="ru-RU" sz="2000" dirty="0" err="1"/>
              <a:t>риба</a:t>
            </a:r>
            <a:r>
              <a:rPr lang="ru-RU" sz="2000" dirty="0"/>
              <a:t>, </a:t>
            </a:r>
            <a:r>
              <a:rPr lang="ru-RU" sz="2000" dirty="0" err="1"/>
              <a:t>яйця</a:t>
            </a:r>
            <a:r>
              <a:rPr lang="ru-RU" sz="2000" dirty="0"/>
              <a:t>, молоко, сир та </a:t>
            </a:r>
            <a:r>
              <a:rPr lang="ru-RU" sz="2000" dirty="0" err="1"/>
              <a:t>ін</a:t>
            </a:r>
            <a:r>
              <a:rPr lang="ru-RU" sz="2000" dirty="0" smtClean="0"/>
              <a:t>.)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Є </a:t>
            </a:r>
            <a:r>
              <a:rPr lang="ru-RU" sz="2000" dirty="0" err="1"/>
              <a:t>дані</a:t>
            </a:r>
            <a:r>
              <a:rPr lang="ru-RU" sz="2000" dirty="0"/>
              <a:t> про </a:t>
            </a:r>
            <a:r>
              <a:rPr lang="ru-RU" sz="2000" dirty="0" err="1"/>
              <a:t>можливе</a:t>
            </a:r>
            <a:r>
              <a:rPr lang="ru-RU" sz="2000" dirty="0"/>
              <a:t> </a:t>
            </a:r>
            <a:r>
              <a:rPr lang="ru-RU" sz="2000" dirty="0" err="1"/>
              <a:t>утворення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володіють</a:t>
            </a:r>
            <a:r>
              <a:rPr lang="ru-RU" sz="2000" dirty="0"/>
              <a:t> </a:t>
            </a:r>
            <a:r>
              <a:rPr lang="ru-RU" sz="2000" dirty="0" err="1" smtClean="0"/>
              <a:t>антибіотичною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дією</a:t>
            </a:r>
            <a:r>
              <a:rPr lang="ru-RU" sz="2000" dirty="0"/>
              <a:t>, в </a:t>
            </a:r>
            <a:r>
              <a:rPr lang="ru-RU" sz="2000" dirty="0" err="1"/>
              <a:t>процесі</a:t>
            </a:r>
            <a:r>
              <a:rPr lang="ru-RU" sz="2000" dirty="0"/>
              <a:t> </a:t>
            </a:r>
            <a:r>
              <a:rPr lang="ru-RU" sz="2000" dirty="0" err="1"/>
              <a:t>обміну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 таких </a:t>
            </a:r>
            <a:r>
              <a:rPr lang="ru-RU" sz="2000" dirty="0" err="1"/>
              <a:t>амінокислот</a:t>
            </a:r>
            <a:r>
              <a:rPr lang="ru-RU" sz="2000" dirty="0"/>
              <a:t>, як </a:t>
            </a:r>
            <a:r>
              <a:rPr lang="ru-RU" sz="2000" dirty="0" err="1"/>
              <a:t>аргінін</a:t>
            </a:r>
            <a:r>
              <a:rPr lang="ru-RU" sz="2000" dirty="0"/>
              <a:t>, триптофан, </a:t>
            </a:r>
            <a:r>
              <a:rPr lang="ru-RU" sz="2000" dirty="0" err="1"/>
              <a:t>фенілаланін</a:t>
            </a:r>
            <a:r>
              <a:rPr lang="ru-RU" sz="2000" dirty="0"/>
              <a:t>. Тому </a:t>
            </a:r>
            <a:r>
              <a:rPr lang="ru-RU" sz="2000" dirty="0" err="1"/>
              <a:t>доцільно</a:t>
            </a:r>
            <a:r>
              <a:rPr lang="ru-RU" sz="2000" dirty="0"/>
              <a:t> </a:t>
            </a:r>
            <a:r>
              <a:rPr lang="ru-RU" sz="2000" dirty="0" err="1"/>
              <a:t>рекомендувати</a:t>
            </a:r>
            <a:r>
              <a:rPr lang="ru-RU" sz="2000" dirty="0"/>
              <a:t> </a:t>
            </a:r>
            <a:r>
              <a:rPr lang="ru-RU" sz="2000" dirty="0" err="1"/>
              <a:t>включення</a:t>
            </a:r>
            <a:r>
              <a:rPr lang="ru-RU" sz="2000" dirty="0"/>
              <a:t> в </a:t>
            </a:r>
            <a:r>
              <a:rPr lang="ru-RU" sz="2000" dirty="0" err="1"/>
              <a:t>раціон</a:t>
            </a:r>
            <a:r>
              <a:rPr lang="ru-RU" sz="2000" dirty="0"/>
              <a:t> </a:t>
            </a:r>
            <a:r>
              <a:rPr lang="ru-RU" sz="2000" dirty="0" err="1"/>
              <a:t>харчових</a:t>
            </a:r>
            <a:r>
              <a:rPr lang="ru-RU" sz="2000" dirty="0"/>
              <a:t> </a:t>
            </a:r>
            <a:r>
              <a:rPr lang="ru-RU" sz="2000" dirty="0" err="1"/>
              <a:t>продуктів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містять</a:t>
            </a:r>
            <a:r>
              <a:rPr lang="ru-RU" sz="2000" dirty="0"/>
              <a:t> </a:t>
            </a:r>
            <a:r>
              <a:rPr lang="ru-RU" sz="2000" dirty="0" err="1"/>
              <a:t>ці</a:t>
            </a:r>
            <a:r>
              <a:rPr lang="ru-RU" sz="2000" dirty="0"/>
              <a:t> </a:t>
            </a:r>
            <a:r>
              <a:rPr lang="ru-RU" sz="2000" dirty="0" err="1"/>
              <a:t>амінокислоти</a:t>
            </a:r>
            <a:r>
              <a:rPr lang="ru-RU" sz="2000" dirty="0"/>
              <a:t> (молоко, сир, судак, </a:t>
            </a:r>
            <a:r>
              <a:rPr lang="ru-RU" sz="2000" dirty="0" err="1"/>
              <a:t>тріска</a:t>
            </a:r>
            <a:r>
              <a:rPr lang="ru-RU" sz="2000" dirty="0"/>
              <a:t>, </a:t>
            </a:r>
            <a:r>
              <a:rPr lang="ru-RU" sz="2000" dirty="0" err="1"/>
              <a:t>яловичина</a:t>
            </a:r>
            <a:r>
              <a:rPr lang="ru-RU" sz="2000" dirty="0"/>
              <a:t>, курка, баранина, свинина, </a:t>
            </a:r>
            <a:r>
              <a:rPr lang="ru-RU" sz="2000" dirty="0" err="1"/>
              <a:t>вівсяна</a:t>
            </a:r>
            <a:r>
              <a:rPr lang="ru-RU" sz="2000" dirty="0"/>
              <a:t> і </a:t>
            </a:r>
            <a:r>
              <a:rPr lang="ru-RU" sz="2000" dirty="0" err="1"/>
              <a:t>гречана</a:t>
            </a:r>
            <a:r>
              <a:rPr lang="ru-RU" sz="2000" dirty="0"/>
              <a:t> </a:t>
            </a:r>
            <a:r>
              <a:rPr lang="ru-RU" sz="2000" dirty="0" err="1"/>
              <a:t>крупи</a:t>
            </a:r>
            <a:r>
              <a:rPr lang="ru-RU" sz="2000" dirty="0"/>
              <a:t>, </a:t>
            </a:r>
            <a:r>
              <a:rPr lang="ru-RU" sz="2000" dirty="0" err="1"/>
              <a:t>пшоно</a:t>
            </a:r>
            <a:r>
              <a:rPr lang="ru-RU" sz="2000" dirty="0"/>
              <a:t>, рис, соя, </a:t>
            </a:r>
            <a:r>
              <a:rPr lang="ru-RU" sz="2000" dirty="0" err="1"/>
              <a:t>квасоля</a:t>
            </a:r>
            <a:r>
              <a:rPr lang="ru-RU" sz="2000" dirty="0"/>
              <a:t>, </a:t>
            </a:r>
            <a:r>
              <a:rPr lang="ru-RU" sz="2000" dirty="0" err="1"/>
              <a:t>ячмінь</a:t>
            </a:r>
            <a:r>
              <a:rPr lang="ru-RU" sz="2000" dirty="0"/>
              <a:t>, горох, </a:t>
            </a:r>
            <a:r>
              <a:rPr lang="ru-RU" sz="2000" dirty="0" err="1"/>
              <a:t>морква</a:t>
            </a:r>
            <a:r>
              <a:rPr lang="ru-RU" sz="2000" dirty="0"/>
              <a:t>, </a:t>
            </a:r>
            <a:r>
              <a:rPr lang="ru-RU" sz="2000" dirty="0" err="1"/>
              <a:t>картопля</a:t>
            </a:r>
            <a:r>
              <a:rPr lang="ru-RU" sz="2000" dirty="0"/>
              <a:t>, капуста та </a:t>
            </a:r>
            <a:r>
              <a:rPr lang="ru-RU" sz="2000" dirty="0" err="1"/>
              <a:t>ін</a:t>
            </a:r>
            <a:r>
              <a:rPr lang="ru-RU" sz="2000" dirty="0" smtClean="0"/>
              <a:t>.)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smtClean="0"/>
              <a:t>Поза </a:t>
            </a:r>
            <a:r>
              <a:rPr lang="ru-RU" sz="2000" dirty="0" err="1"/>
              <a:t>спалаху</a:t>
            </a:r>
            <a:r>
              <a:rPr lang="ru-RU" sz="2000" dirty="0"/>
              <a:t> </a:t>
            </a:r>
            <a:r>
              <a:rPr lang="ru-RU" sz="2000" dirty="0" err="1"/>
              <a:t>туберкульозного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забезпечувати</a:t>
            </a:r>
            <a:r>
              <a:rPr lang="ru-RU" sz="2000" dirty="0"/>
              <a:t> </a:t>
            </a:r>
            <a:r>
              <a:rPr lang="ru-RU" sz="2000" dirty="0" err="1"/>
              <a:t>організм</a:t>
            </a:r>
            <a:r>
              <a:rPr lang="ru-RU" sz="2000" dirty="0"/>
              <a:t> нормальною </a:t>
            </a:r>
            <a:r>
              <a:rPr lang="ru-RU" sz="2000" dirty="0" err="1"/>
              <a:t>кількістю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 (7 г на 1 кг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). При </a:t>
            </a:r>
            <a:r>
              <a:rPr lang="ru-RU" sz="2000" dirty="0" err="1"/>
              <a:t>активізації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 </a:t>
            </a:r>
            <a:r>
              <a:rPr lang="ru-RU" sz="2000" dirty="0" err="1"/>
              <a:t>рекомендується</a:t>
            </a:r>
            <a:r>
              <a:rPr lang="ru-RU" sz="2000" dirty="0"/>
              <a:t> </a:t>
            </a:r>
            <a:r>
              <a:rPr lang="ru-RU" sz="2000" dirty="0" err="1"/>
              <a:t>знижувати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у </a:t>
            </a:r>
            <a:r>
              <a:rPr lang="ru-RU" sz="2000" dirty="0" err="1"/>
              <a:t>раціоні</a:t>
            </a:r>
            <a:r>
              <a:rPr lang="ru-RU" sz="2000" dirty="0"/>
              <a:t> (до 4-5 г на 1 кг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),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протизапальну</a:t>
            </a:r>
            <a:r>
              <a:rPr lang="ru-RU" sz="2000" dirty="0"/>
              <a:t> </a:t>
            </a:r>
            <a:r>
              <a:rPr lang="ru-RU" sz="2000" dirty="0" err="1"/>
              <a:t>дію</a:t>
            </a:r>
            <a:r>
              <a:rPr lang="ru-RU" sz="2000" dirty="0"/>
              <a:t>.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, особливо </a:t>
            </a:r>
            <a:r>
              <a:rPr lang="ru-RU" sz="2000" dirty="0" err="1"/>
              <a:t>легкозасвоюваних</a:t>
            </a:r>
            <a:r>
              <a:rPr lang="ru-RU" sz="2000" dirty="0"/>
              <a:t> (</a:t>
            </a:r>
            <a:r>
              <a:rPr lang="ru-RU" sz="2000" dirty="0" err="1"/>
              <a:t>цукор</a:t>
            </a:r>
            <a:r>
              <a:rPr lang="ru-RU" sz="2000" dirty="0"/>
              <a:t>, мед, </a:t>
            </a:r>
            <a:r>
              <a:rPr lang="ru-RU" sz="2000" dirty="0" err="1"/>
              <a:t>варення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), показано при </a:t>
            </a:r>
            <a:r>
              <a:rPr lang="ru-RU" sz="2000" dirty="0" err="1"/>
              <a:t>порушеннях</a:t>
            </a:r>
            <a:r>
              <a:rPr lang="ru-RU" sz="2000" dirty="0"/>
              <a:t> </a:t>
            </a:r>
            <a:r>
              <a:rPr lang="ru-RU" sz="2000" dirty="0" err="1"/>
              <a:t>нервової</a:t>
            </a:r>
            <a:r>
              <a:rPr lang="ru-RU" sz="2000" dirty="0"/>
              <a:t> </a:t>
            </a:r>
            <a:r>
              <a:rPr lang="ru-RU" sz="2000" dirty="0" err="1"/>
              <a:t>регуляції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проявляються</a:t>
            </a:r>
            <a:r>
              <a:rPr lang="ru-RU" sz="2000" dirty="0"/>
              <a:t> </a:t>
            </a:r>
            <a:r>
              <a:rPr lang="ru-RU" sz="2000" dirty="0" err="1"/>
              <a:t>лабільністю</a:t>
            </a:r>
            <a:r>
              <a:rPr lang="ru-RU" sz="2000" dirty="0"/>
              <a:t> </a:t>
            </a:r>
            <a:r>
              <a:rPr lang="ru-RU" sz="2000" dirty="0" err="1"/>
              <a:t>вегетативної</a:t>
            </a:r>
            <a:r>
              <a:rPr lang="ru-RU" sz="2000" dirty="0"/>
              <a:t> </a:t>
            </a:r>
            <a:r>
              <a:rPr lang="ru-RU" sz="2000" dirty="0" err="1"/>
              <a:t>нервової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(</a:t>
            </a:r>
            <a:r>
              <a:rPr lang="ru-RU" sz="2000" dirty="0" err="1"/>
              <a:t>стерті</a:t>
            </a:r>
            <a:r>
              <a:rPr lang="ru-RU" sz="2000" dirty="0"/>
              <a:t> </a:t>
            </a:r>
            <a:r>
              <a:rPr lang="ru-RU" sz="2000" dirty="0" err="1"/>
              <a:t>симптоми</a:t>
            </a:r>
            <a:r>
              <a:rPr lang="ru-RU" sz="2000" dirty="0"/>
              <a:t> </a:t>
            </a:r>
            <a:r>
              <a:rPr lang="ru-RU" sz="2000" dirty="0" err="1"/>
              <a:t>гіпо</a:t>
            </a:r>
            <a:r>
              <a:rPr lang="ru-RU" sz="2000" dirty="0"/>
              <a:t>-та </a:t>
            </a:r>
            <a:r>
              <a:rPr lang="ru-RU" sz="2000" dirty="0" err="1"/>
              <a:t>гіперглікемії</a:t>
            </a:r>
            <a:r>
              <a:rPr lang="ru-RU" sz="2000" dirty="0"/>
              <a:t>), </a:t>
            </a:r>
            <a:r>
              <a:rPr lang="ru-RU" sz="2000" dirty="0" err="1"/>
              <a:t>гіперсенсибілізації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5941" y="1905000"/>
            <a:ext cx="9057612" cy="4439360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Раніше</a:t>
            </a:r>
            <a:r>
              <a:rPr lang="ru-RU" sz="2000" dirty="0" smtClean="0"/>
              <a:t> 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великої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жиру не </a:t>
            </a:r>
            <a:r>
              <a:rPr lang="ru-RU" sz="2000" dirty="0" err="1" smtClean="0"/>
              <a:t>рекомендувалося</a:t>
            </a:r>
            <a:r>
              <a:rPr lang="ru-RU" sz="2000" dirty="0" smtClean="0"/>
              <a:t>, </a:t>
            </a:r>
            <a:r>
              <a:rPr lang="ru-RU" sz="2000" dirty="0"/>
              <a:t>так як </a:t>
            </a:r>
            <a:r>
              <a:rPr lang="ru-RU" sz="2000" dirty="0" err="1"/>
              <a:t>він</a:t>
            </a:r>
            <a:r>
              <a:rPr lang="ru-RU" sz="2000" dirty="0"/>
              <a:t> чинить </a:t>
            </a:r>
            <a:r>
              <a:rPr lang="ru-RU" sz="2000" dirty="0" err="1"/>
              <a:t>негативний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на </a:t>
            </a:r>
            <a:r>
              <a:rPr lang="ru-RU" sz="2000" dirty="0" err="1"/>
              <a:t>організм</a:t>
            </a:r>
            <a:r>
              <a:rPr lang="ru-RU" sz="2000" dirty="0"/>
              <a:t>. </a:t>
            </a:r>
            <a:r>
              <a:rPr lang="ru-RU" sz="2000" dirty="0" err="1"/>
              <a:t>Надлишок</a:t>
            </a:r>
            <a:r>
              <a:rPr lang="ru-RU" sz="2000" dirty="0"/>
              <a:t> </a:t>
            </a:r>
            <a:r>
              <a:rPr lang="ru-RU" sz="2000" dirty="0" err="1"/>
              <a:t>жирів</a:t>
            </a:r>
            <a:r>
              <a:rPr lang="ru-RU" sz="2000" dirty="0"/>
              <a:t> у </a:t>
            </a:r>
            <a:r>
              <a:rPr lang="ru-RU" sz="2000" dirty="0" err="1"/>
              <a:t>раціоні</a:t>
            </a:r>
            <a:r>
              <a:rPr lang="ru-RU" sz="2000" dirty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 smtClean="0"/>
              <a:t>ацидотичним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зрушенням</a:t>
            </a:r>
            <a:r>
              <a:rPr lang="ru-RU" sz="2000" dirty="0" smtClean="0"/>
              <a:t>, </a:t>
            </a:r>
            <a:r>
              <a:rPr lang="ru-RU" sz="2000" dirty="0" err="1"/>
              <a:t>ускладнює</a:t>
            </a:r>
            <a:r>
              <a:rPr lang="ru-RU" sz="2000" dirty="0"/>
              <a:t> </a:t>
            </a:r>
            <a:r>
              <a:rPr lang="ru-RU" sz="2000" dirty="0" err="1"/>
              <a:t>діяльність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травлення</a:t>
            </a:r>
            <a:r>
              <a:rPr lang="ru-RU" sz="2000" dirty="0"/>
              <a:t>, </a:t>
            </a:r>
            <a:r>
              <a:rPr lang="ru-RU" sz="2000" dirty="0" err="1"/>
              <a:t>викликає</a:t>
            </a:r>
            <a:r>
              <a:rPr lang="ru-RU" sz="2000" dirty="0"/>
              <a:t> проноси, </a:t>
            </a:r>
            <a:r>
              <a:rPr lang="ru-RU" sz="2000" dirty="0" err="1"/>
              <a:t>жирову</a:t>
            </a:r>
            <a:r>
              <a:rPr lang="ru-RU" sz="2000" dirty="0"/>
              <a:t> </a:t>
            </a:r>
            <a:r>
              <a:rPr lang="ru-RU" sz="2000" dirty="0" err="1"/>
              <a:t>інфільтрацію</a:t>
            </a:r>
            <a:r>
              <a:rPr lang="ru-RU" sz="2000" dirty="0"/>
              <a:t> </a:t>
            </a:r>
            <a:r>
              <a:rPr lang="ru-RU" sz="2000" dirty="0" err="1"/>
              <a:t>печінки</a:t>
            </a:r>
            <a:r>
              <a:rPr lang="ru-RU" sz="2000" dirty="0"/>
              <a:t>, </a:t>
            </a:r>
            <a:r>
              <a:rPr lang="ru-RU" sz="2000" dirty="0" err="1"/>
              <a:t>пригнічує</a:t>
            </a:r>
            <a:r>
              <a:rPr lang="ru-RU" sz="2000" dirty="0"/>
              <a:t> і без того часто </a:t>
            </a:r>
            <a:r>
              <a:rPr lang="ru-RU" sz="2000" dirty="0" err="1"/>
              <a:t>знижену</a:t>
            </a:r>
            <a:r>
              <a:rPr lang="ru-RU" sz="2000" dirty="0"/>
              <a:t> </a:t>
            </a:r>
            <a:r>
              <a:rPr lang="ru-RU" sz="2000" dirty="0" err="1"/>
              <a:t>шлункову</a:t>
            </a:r>
            <a:r>
              <a:rPr lang="ru-RU" sz="2000" dirty="0"/>
              <a:t> </a:t>
            </a:r>
            <a:r>
              <a:rPr lang="ru-RU" sz="2000" dirty="0" err="1"/>
              <a:t>секрецію</a:t>
            </a:r>
            <a:r>
              <a:rPr lang="ru-RU" sz="2000" dirty="0"/>
              <a:t> і </a:t>
            </a:r>
            <a:r>
              <a:rPr lang="ru-RU" sz="2000" dirty="0" err="1"/>
              <a:t>апетит</a:t>
            </a:r>
            <a:r>
              <a:rPr lang="ru-RU" sz="2000" dirty="0"/>
              <a:t>. </a:t>
            </a:r>
            <a:r>
              <a:rPr lang="ru-RU" sz="2000" dirty="0" err="1"/>
              <a:t>Швидка</a:t>
            </a:r>
            <a:r>
              <a:rPr lang="ru-RU" sz="2000" dirty="0"/>
              <a:t> </a:t>
            </a:r>
            <a:r>
              <a:rPr lang="ru-RU" sz="2000" dirty="0" err="1"/>
              <a:t>насичуваність</a:t>
            </a:r>
            <a:r>
              <a:rPr lang="ru-RU" sz="2000" dirty="0"/>
              <a:t> </a:t>
            </a:r>
            <a:r>
              <a:rPr lang="ru-RU" sz="2000" dirty="0" err="1"/>
              <a:t>веде</a:t>
            </a:r>
            <a:r>
              <a:rPr lang="ru-RU" sz="2000" dirty="0"/>
              <a:t> до </a:t>
            </a:r>
            <a:r>
              <a:rPr lang="ru-RU" sz="2000" dirty="0" err="1"/>
              <a:t>недостатнього</a:t>
            </a:r>
            <a:r>
              <a:rPr lang="ru-RU" sz="2000" dirty="0"/>
              <a:t> </a:t>
            </a:r>
            <a:r>
              <a:rPr lang="ru-RU" sz="2000" dirty="0" err="1"/>
              <a:t>введення</a:t>
            </a:r>
            <a:r>
              <a:rPr lang="ru-RU" sz="2000" dirty="0"/>
              <a:t> в </a:t>
            </a:r>
            <a:r>
              <a:rPr lang="ru-RU" sz="2000" dirty="0" err="1"/>
              <a:t>організм</a:t>
            </a:r>
            <a:r>
              <a:rPr lang="ru-RU" sz="2000" dirty="0"/>
              <a:t> </a:t>
            </a:r>
            <a:r>
              <a:rPr lang="ru-RU" sz="2000" dirty="0" err="1"/>
              <a:t>білків</a:t>
            </a:r>
            <a:r>
              <a:rPr lang="ru-RU" sz="2000" dirty="0"/>
              <a:t>, </a:t>
            </a:r>
            <a:r>
              <a:rPr lang="ru-RU" sz="2000" dirty="0" err="1"/>
              <a:t>вітамінів</a:t>
            </a:r>
            <a:r>
              <a:rPr lang="ru-RU" sz="2000" dirty="0"/>
              <a:t> і </a:t>
            </a:r>
            <a:r>
              <a:rPr lang="ru-RU" sz="2000" dirty="0" err="1"/>
              <a:t>мінеральних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. В </a:t>
            </a:r>
            <a:r>
              <a:rPr lang="ru-RU" sz="2000" dirty="0" err="1"/>
              <a:t>даний</a:t>
            </a:r>
            <a:r>
              <a:rPr lang="ru-RU" sz="2000" dirty="0"/>
              <a:t> час </a:t>
            </a:r>
            <a:r>
              <a:rPr lang="ru-RU" sz="2000" dirty="0" err="1"/>
              <a:t>обгрунтовано</a:t>
            </a:r>
            <a:r>
              <a:rPr lang="ru-RU" sz="2000" dirty="0"/>
              <a:t> </a:t>
            </a:r>
            <a:r>
              <a:rPr lang="ru-RU" sz="2000" dirty="0" err="1"/>
              <a:t>доцільність</a:t>
            </a:r>
            <a:r>
              <a:rPr lang="ru-RU" sz="2000" dirty="0"/>
              <a:t> </a:t>
            </a:r>
            <a:r>
              <a:rPr lang="ru-RU" sz="2000" dirty="0" err="1"/>
              <a:t>певного</a:t>
            </a:r>
            <a:r>
              <a:rPr lang="ru-RU" sz="2000" dirty="0"/>
              <a:t>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жирів</a:t>
            </a:r>
            <a:r>
              <a:rPr lang="ru-RU" sz="2000" dirty="0"/>
              <a:t> у </a:t>
            </a:r>
            <a:r>
              <a:rPr lang="ru-RU" sz="2000" dirty="0" err="1"/>
              <a:t>раціоні</a:t>
            </a:r>
            <a:r>
              <a:rPr lang="ru-RU" sz="2000" dirty="0"/>
              <a:t> в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активізації</a:t>
            </a:r>
            <a:r>
              <a:rPr lang="ru-RU" sz="2000" dirty="0"/>
              <a:t> </a:t>
            </a:r>
            <a:r>
              <a:rPr lang="ru-RU" sz="2000" dirty="0" err="1"/>
              <a:t>туберкульозного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 (до 1 г на 1 кг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) і </a:t>
            </a:r>
            <a:r>
              <a:rPr lang="ru-RU" sz="2000" dirty="0" err="1"/>
              <a:t>нормальної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жирів</a:t>
            </a:r>
            <a:r>
              <a:rPr lang="ru-RU" sz="2000" dirty="0"/>
              <a:t> (1,5 г на 1 кг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) у </a:t>
            </a:r>
            <a:r>
              <a:rPr lang="ru-RU" sz="2000" dirty="0" err="1"/>
              <a:t>фазі</a:t>
            </a:r>
            <a:r>
              <a:rPr lang="ru-RU" sz="2000" dirty="0"/>
              <a:t> </a:t>
            </a:r>
            <a:r>
              <a:rPr lang="ru-RU" sz="2000" dirty="0" err="1"/>
              <a:t>ремісії</a:t>
            </a:r>
            <a:r>
              <a:rPr lang="ru-RU" sz="2000" dirty="0"/>
              <a:t>.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віддавати</a:t>
            </a:r>
            <a:r>
              <a:rPr lang="ru-RU" sz="2000" dirty="0"/>
              <a:t> </a:t>
            </a:r>
            <a:r>
              <a:rPr lang="ru-RU" sz="2000" dirty="0" err="1"/>
              <a:t>перевагу</a:t>
            </a:r>
            <a:r>
              <a:rPr lang="ru-RU" sz="2000" dirty="0"/>
              <a:t> вершковому маслу і </a:t>
            </a:r>
            <a:r>
              <a:rPr lang="ru-RU" sz="2000" dirty="0" err="1"/>
              <a:t>рослинних</a:t>
            </a:r>
            <a:r>
              <a:rPr lang="ru-RU" sz="2000" dirty="0"/>
              <a:t> жирах. </a:t>
            </a:r>
            <a:r>
              <a:rPr lang="ru-RU" sz="2000" dirty="0" err="1"/>
              <a:t>Останні</a:t>
            </a:r>
            <a:r>
              <a:rPr lang="ru-RU" sz="2000" dirty="0"/>
              <a:t> є </a:t>
            </a:r>
            <a:r>
              <a:rPr lang="ru-RU" sz="2000" dirty="0" err="1"/>
              <a:t>основним</a:t>
            </a:r>
            <a:r>
              <a:rPr lang="ru-RU" sz="2000" dirty="0"/>
              <a:t> </a:t>
            </a:r>
            <a:r>
              <a:rPr lang="ru-RU" sz="2000" dirty="0" err="1"/>
              <a:t>джерелом</a:t>
            </a:r>
            <a:r>
              <a:rPr lang="ru-RU" sz="2000" dirty="0"/>
              <a:t> </a:t>
            </a:r>
            <a:r>
              <a:rPr lang="ru-RU" sz="2000" dirty="0" err="1"/>
              <a:t>незамінних</a:t>
            </a:r>
            <a:r>
              <a:rPr lang="ru-RU" sz="2000" dirty="0"/>
              <a:t> </a:t>
            </a:r>
            <a:r>
              <a:rPr lang="ru-RU" sz="2000" dirty="0" err="1"/>
              <a:t>жирних</a:t>
            </a:r>
            <a:r>
              <a:rPr lang="ru-RU" sz="2000" dirty="0"/>
              <a:t> кислот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8153" y="2566738"/>
            <a:ext cx="8915400" cy="3777622"/>
          </a:xfrm>
        </p:spPr>
        <p:txBody>
          <a:bodyPr>
            <a:no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При </a:t>
            </a:r>
            <a:r>
              <a:rPr lang="ru-RU" sz="2000" dirty="0" err="1"/>
              <a:t>туберкульозі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місце</a:t>
            </a:r>
            <a:r>
              <a:rPr lang="ru-RU" sz="2000" dirty="0"/>
              <a:t> </a:t>
            </a:r>
            <a:r>
              <a:rPr lang="ru-RU" sz="2000" dirty="0" err="1"/>
              <a:t>підвищена</a:t>
            </a:r>
            <a:r>
              <a:rPr lang="ru-RU" sz="2000" dirty="0"/>
              <a:t> потреба у </a:t>
            </a:r>
            <a:r>
              <a:rPr lang="ru-RU" sz="2000" dirty="0" err="1"/>
              <a:t>вітамінах</a:t>
            </a:r>
            <a:r>
              <a:rPr lang="ru-RU" sz="2000" dirty="0"/>
              <a:t> (</a:t>
            </a:r>
            <a:r>
              <a:rPr lang="ru-RU" sz="2000" dirty="0" err="1"/>
              <a:t>ретинол</a:t>
            </a:r>
            <a:r>
              <a:rPr lang="ru-RU" sz="2000" dirty="0"/>
              <a:t>, </a:t>
            </a:r>
            <a:r>
              <a:rPr lang="ru-RU" sz="2000" dirty="0" err="1"/>
              <a:t>аскорбінова</a:t>
            </a:r>
            <a:r>
              <a:rPr lang="ru-RU" sz="2000" dirty="0"/>
              <a:t> кислота, </a:t>
            </a:r>
            <a:r>
              <a:rPr lang="ru-RU" sz="2000" dirty="0" err="1"/>
              <a:t>вітамін</a:t>
            </a:r>
            <a:r>
              <a:rPr lang="ru-RU" sz="2000" dirty="0"/>
              <a:t> О, </a:t>
            </a:r>
            <a:r>
              <a:rPr lang="ru-RU" sz="2000" dirty="0" err="1"/>
              <a:t>тіамін</a:t>
            </a:r>
            <a:r>
              <a:rPr lang="ru-RU" sz="2000" dirty="0"/>
              <a:t>, </a:t>
            </a:r>
            <a:r>
              <a:rPr lang="ru-RU" sz="2000" dirty="0" err="1"/>
              <a:t>рибофлавін</a:t>
            </a:r>
            <a:r>
              <a:rPr lang="ru-RU" sz="2000" dirty="0"/>
              <a:t>, </a:t>
            </a:r>
            <a:r>
              <a:rPr lang="ru-RU" sz="2000" dirty="0" err="1"/>
              <a:t>піридоксин</a:t>
            </a:r>
            <a:r>
              <a:rPr lang="ru-RU" sz="2000" dirty="0"/>
              <a:t>, </a:t>
            </a:r>
            <a:r>
              <a:rPr lang="ru-RU" sz="2000" dirty="0" err="1"/>
              <a:t>нікотинова</a:t>
            </a:r>
            <a:r>
              <a:rPr lang="ru-RU" sz="2000" dirty="0"/>
              <a:t> кислота), особливо при </a:t>
            </a:r>
            <a:r>
              <a:rPr lang="ru-RU" sz="2000" dirty="0" err="1"/>
              <a:t>наявності</a:t>
            </a:r>
            <a:r>
              <a:rPr lang="ru-RU" sz="2000" dirty="0"/>
              <a:t> </a:t>
            </a:r>
            <a:r>
              <a:rPr lang="ru-RU" sz="2000" dirty="0" err="1"/>
              <a:t>уражень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</a:t>
            </a:r>
            <a:r>
              <a:rPr lang="ru-RU" sz="2000" dirty="0" err="1"/>
              <a:t>травлення</a:t>
            </a:r>
            <a:r>
              <a:rPr lang="ru-RU" sz="2000" dirty="0"/>
              <a:t> (</a:t>
            </a:r>
            <a:r>
              <a:rPr lang="ru-RU" sz="2000" dirty="0" err="1"/>
              <a:t>ентероколіт</a:t>
            </a:r>
            <a:r>
              <a:rPr lang="ru-RU" sz="2000" dirty="0"/>
              <a:t>, гастрит, гепатит і т. д.),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ускладнюють</a:t>
            </a:r>
            <a:r>
              <a:rPr lang="ru-RU" sz="2000" dirty="0"/>
              <a:t> </a:t>
            </a:r>
            <a:r>
              <a:rPr lang="ru-RU" sz="2000" dirty="0" err="1"/>
              <a:t>засвоєння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 . </a:t>
            </a:r>
            <a:r>
              <a:rPr lang="ru-RU" sz="2000" dirty="0" err="1"/>
              <a:t>Недолік</a:t>
            </a:r>
            <a:r>
              <a:rPr lang="ru-RU" sz="2000" dirty="0"/>
              <a:t> </a:t>
            </a:r>
            <a:r>
              <a:rPr lang="ru-RU" sz="2000" dirty="0" err="1"/>
              <a:t>деяких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 (</a:t>
            </a:r>
            <a:r>
              <a:rPr lang="ru-RU" sz="2000" dirty="0" err="1"/>
              <a:t>піридоксин</a:t>
            </a:r>
            <a:r>
              <a:rPr lang="ru-RU" sz="2000" dirty="0"/>
              <a:t>, </a:t>
            </a:r>
            <a:r>
              <a:rPr lang="ru-RU" sz="2000" dirty="0" err="1"/>
              <a:t>аскорбінова</a:t>
            </a:r>
            <a:r>
              <a:rPr lang="ru-RU" sz="2000" dirty="0"/>
              <a:t> кислота та </a:t>
            </a:r>
            <a:r>
              <a:rPr lang="ru-RU" sz="2000" dirty="0" err="1"/>
              <a:t>ін</a:t>
            </a:r>
            <a:r>
              <a:rPr lang="ru-RU" sz="2000" dirty="0"/>
              <a:t>) </a:t>
            </a:r>
            <a:r>
              <a:rPr lang="ru-RU" sz="2000" dirty="0" err="1"/>
              <a:t>може</a:t>
            </a:r>
            <a:r>
              <a:rPr lang="ru-RU" sz="2000" dirty="0"/>
              <a:t> бути </a:t>
            </a:r>
            <a:r>
              <a:rPr lang="ru-RU" sz="2000" dirty="0" err="1"/>
              <a:t>викликаний</a:t>
            </a:r>
            <a:r>
              <a:rPr lang="ru-RU" sz="2000" dirty="0"/>
              <a:t> </a:t>
            </a:r>
            <a:r>
              <a:rPr lang="ru-RU" sz="2000" dirty="0" err="1"/>
              <a:t>застосуванням</a:t>
            </a:r>
            <a:r>
              <a:rPr lang="ru-RU" sz="2000" dirty="0"/>
              <a:t> ряду </a:t>
            </a:r>
            <a:r>
              <a:rPr lang="ru-RU" sz="2000" dirty="0" err="1"/>
              <a:t>антибактеріальних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/>
              <a:t> (ПАСК-</a:t>
            </a:r>
            <a:r>
              <a:rPr lang="ru-RU" sz="2000" dirty="0" err="1"/>
              <a:t>натрій</a:t>
            </a:r>
            <a:r>
              <a:rPr lang="ru-RU" sz="2000" dirty="0"/>
              <a:t>, </a:t>
            </a:r>
            <a:r>
              <a:rPr lang="ru-RU" sz="2000" dirty="0" err="1"/>
              <a:t>фтивазид</a:t>
            </a:r>
            <a:r>
              <a:rPr lang="ru-RU" sz="2000" dirty="0"/>
              <a:t>, </a:t>
            </a:r>
            <a:r>
              <a:rPr lang="ru-RU" sz="2000" dirty="0" err="1"/>
              <a:t>ізоніазид</a:t>
            </a:r>
            <a:r>
              <a:rPr lang="ru-RU" sz="2000" dirty="0"/>
              <a:t>, </a:t>
            </a:r>
            <a:r>
              <a:rPr lang="ru-RU" sz="2000" dirty="0" err="1"/>
              <a:t>ларусаі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.) У </a:t>
            </a:r>
            <a:r>
              <a:rPr lang="ru-RU" sz="2000" dirty="0" err="1"/>
              <a:t>експерименті</a:t>
            </a:r>
            <a:r>
              <a:rPr lang="ru-RU" sz="2000" dirty="0"/>
              <a:t> на </a:t>
            </a:r>
            <a:r>
              <a:rPr lang="ru-RU" sz="2000" dirty="0" err="1"/>
              <a:t>тваринах</a:t>
            </a:r>
            <a:r>
              <a:rPr lang="ru-RU" sz="2000" dirty="0"/>
              <a:t> доведена </a:t>
            </a:r>
            <a:r>
              <a:rPr lang="ru-RU" sz="2000" dirty="0" err="1"/>
              <a:t>підвищена</a:t>
            </a:r>
            <a:r>
              <a:rPr lang="ru-RU" sz="2000" dirty="0"/>
              <a:t> </a:t>
            </a:r>
            <a:r>
              <a:rPr lang="ru-RU" sz="2000" dirty="0" err="1"/>
              <a:t>сприйнятливість</a:t>
            </a:r>
            <a:r>
              <a:rPr lang="ru-RU" sz="2000" dirty="0"/>
              <a:t> до </a:t>
            </a:r>
            <a:r>
              <a:rPr lang="ru-RU" sz="2000" dirty="0" err="1"/>
              <a:t>туберкульозу</a:t>
            </a:r>
            <a:r>
              <a:rPr lang="ru-RU" sz="2000" dirty="0"/>
              <a:t> за </a:t>
            </a:r>
            <a:r>
              <a:rPr lang="ru-RU" sz="2000" dirty="0" err="1"/>
              <a:t>відсутності</a:t>
            </a:r>
            <a:r>
              <a:rPr lang="ru-RU" sz="2000" dirty="0"/>
              <a:t> в </a:t>
            </a:r>
            <a:r>
              <a:rPr lang="ru-RU" sz="2000" dirty="0" err="1"/>
              <a:t>харчовому</a:t>
            </a:r>
            <a:r>
              <a:rPr lang="ru-RU" sz="2000" dirty="0"/>
              <a:t> </a:t>
            </a:r>
            <a:r>
              <a:rPr lang="ru-RU" sz="2000" dirty="0" err="1"/>
              <a:t>раціоні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 (І. Я-Гольдберг). </a:t>
            </a:r>
            <a:r>
              <a:rPr lang="ru-RU" sz="2000" dirty="0" err="1"/>
              <a:t>Забезпечення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достатньою</a:t>
            </a:r>
            <a:r>
              <a:rPr lang="ru-RU" sz="2000" dirty="0"/>
              <a:t> </a:t>
            </a:r>
            <a:r>
              <a:rPr lang="ru-RU" sz="2000" dirty="0" err="1"/>
              <a:t>кількістю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 </a:t>
            </a:r>
            <a:r>
              <a:rPr lang="ru-RU" sz="2000" dirty="0" err="1"/>
              <a:t>робить</a:t>
            </a:r>
            <a:r>
              <a:rPr lang="ru-RU" sz="2000" dirty="0"/>
              <a:t> </a:t>
            </a:r>
            <a:r>
              <a:rPr lang="ru-RU" sz="2000" dirty="0" err="1"/>
              <a:t>благотворний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на </a:t>
            </a:r>
            <a:r>
              <a:rPr lang="ru-RU" sz="2000" dirty="0" err="1"/>
              <a:t>перебіг</a:t>
            </a:r>
            <a:r>
              <a:rPr lang="ru-RU" sz="2000" dirty="0"/>
              <a:t> </a:t>
            </a:r>
            <a:r>
              <a:rPr lang="ru-RU" sz="2000" dirty="0" err="1"/>
              <a:t>туберкульозу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err="1" smtClean="0"/>
              <a:t>Збіднення</a:t>
            </a:r>
            <a:r>
              <a:rPr lang="ru-RU" sz="2000" dirty="0" smtClean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кальцієм</a:t>
            </a:r>
            <a:r>
              <a:rPr lang="ru-RU" sz="2000" dirty="0"/>
              <a:t>,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протизапальну</a:t>
            </a:r>
            <a:r>
              <a:rPr lang="ru-RU" sz="2000" dirty="0"/>
              <a:t> і </a:t>
            </a:r>
            <a:r>
              <a:rPr lang="ru-RU" sz="2000" dirty="0" err="1"/>
              <a:t>десенсибілізуючу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</a:t>
            </a:r>
            <a:r>
              <a:rPr lang="ru-RU" sz="2000" dirty="0" err="1"/>
              <a:t>визначає</a:t>
            </a:r>
            <a:r>
              <a:rPr lang="ru-RU" sz="2000" dirty="0"/>
              <a:t> </a:t>
            </a:r>
            <a:r>
              <a:rPr lang="ru-RU" sz="2000" dirty="0" err="1"/>
              <a:t>необхідність</a:t>
            </a:r>
            <a:r>
              <a:rPr lang="ru-RU" sz="2000" dirty="0"/>
              <a:t> </a:t>
            </a:r>
            <a:r>
              <a:rPr lang="ru-RU" sz="2000" dirty="0" err="1"/>
              <a:t>збагачення</a:t>
            </a:r>
            <a:r>
              <a:rPr lang="ru-RU" sz="2000" dirty="0"/>
              <a:t> </a:t>
            </a:r>
            <a:r>
              <a:rPr lang="ru-RU" sz="2000" dirty="0" err="1"/>
              <a:t>раціону</a:t>
            </a:r>
            <a:r>
              <a:rPr lang="ru-RU" sz="2000" dirty="0"/>
              <a:t> солями </a:t>
            </a:r>
            <a:r>
              <a:rPr lang="ru-RU" sz="2000" dirty="0" err="1"/>
              <a:t>кальцію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багатих</a:t>
            </a:r>
            <a:r>
              <a:rPr lang="ru-RU" sz="2000" dirty="0"/>
              <a:t> ними </a:t>
            </a:r>
            <a:r>
              <a:rPr lang="ru-RU" sz="2000" dirty="0" err="1"/>
              <a:t>продуктів</a:t>
            </a:r>
            <a:r>
              <a:rPr lang="ru-RU" sz="2000" dirty="0"/>
              <a:t> (молоко, сир, сир, капуста, </a:t>
            </a:r>
            <a:r>
              <a:rPr lang="ru-RU" sz="2000" dirty="0" err="1"/>
              <a:t>листяний</a:t>
            </a:r>
            <a:r>
              <a:rPr lang="ru-RU" sz="2000" dirty="0"/>
              <a:t> салат, </a:t>
            </a:r>
            <a:r>
              <a:rPr lang="ru-RU" sz="2000" dirty="0" err="1"/>
              <a:t>бобові</a:t>
            </a:r>
            <a:r>
              <a:rPr lang="ru-RU" sz="2000" dirty="0"/>
              <a:t>, </a:t>
            </a:r>
            <a:r>
              <a:rPr lang="ru-RU" sz="2000" dirty="0" err="1"/>
              <a:t>родзинки</a:t>
            </a:r>
            <a:r>
              <a:rPr lang="ru-RU" sz="2000" dirty="0"/>
              <a:t> і т, д.). </a:t>
            </a:r>
            <a:r>
              <a:rPr lang="ru-RU" sz="2000" dirty="0" err="1"/>
              <a:t>Кращому</a:t>
            </a:r>
            <a:r>
              <a:rPr lang="ru-RU" sz="2000" dirty="0"/>
              <a:t> </a:t>
            </a:r>
            <a:r>
              <a:rPr lang="ru-RU" sz="2000" dirty="0" err="1"/>
              <a:t>засвоєнню</a:t>
            </a:r>
            <a:r>
              <a:rPr lang="ru-RU" sz="2000" dirty="0"/>
              <a:t> </a:t>
            </a:r>
            <a:r>
              <a:rPr lang="ru-RU" sz="2000" dirty="0" err="1"/>
              <a:t>кальцію</a:t>
            </a:r>
            <a:r>
              <a:rPr lang="ru-RU" sz="2000" dirty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введення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в </a:t>
            </a:r>
            <a:r>
              <a:rPr lang="ru-RU" sz="2000" dirty="0" err="1"/>
              <a:t>оптимальних</a:t>
            </a:r>
            <a:r>
              <a:rPr lang="ru-RU" sz="2000" dirty="0"/>
              <a:t> </a:t>
            </a:r>
            <a:r>
              <a:rPr lang="ru-RU" sz="2000" dirty="0" err="1"/>
              <a:t>співвідношеннях</a:t>
            </a:r>
            <a:r>
              <a:rPr lang="ru-RU" sz="2000" dirty="0"/>
              <a:t> з фосфором (1: 1 </a:t>
            </a:r>
            <a:r>
              <a:rPr lang="ru-RU" sz="2000" dirty="0" err="1"/>
              <a:t>або</a:t>
            </a:r>
            <a:r>
              <a:rPr lang="ru-RU" sz="2000" dirty="0"/>
              <a:t> 2: 1) і </a:t>
            </a:r>
            <a:r>
              <a:rPr lang="ru-RU" sz="2000" dirty="0" err="1"/>
              <a:t>забезпечення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достатньою</a:t>
            </a:r>
            <a:r>
              <a:rPr lang="ru-RU" sz="2000" dirty="0"/>
              <a:t> </a:t>
            </a:r>
            <a:r>
              <a:rPr lang="ru-RU" sz="2000" dirty="0" err="1"/>
              <a:t>кількістю</a:t>
            </a:r>
            <a:r>
              <a:rPr lang="ru-RU" sz="2000" dirty="0"/>
              <a:t> </a:t>
            </a:r>
            <a:r>
              <a:rPr lang="ru-RU" sz="2000" dirty="0" err="1"/>
              <a:t>вітаміну</a:t>
            </a:r>
            <a:r>
              <a:rPr lang="ru-RU" sz="2000" dirty="0"/>
              <a:t> б. </a:t>
            </a:r>
            <a:r>
              <a:rPr lang="ru-RU" sz="2000" dirty="0" err="1"/>
              <a:t>Фіксації</a:t>
            </a:r>
            <a:r>
              <a:rPr lang="ru-RU" sz="2000" dirty="0"/>
              <a:t> </a:t>
            </a:r>
            <a:r>
              <a:rPr lang="ru-RU" sz="2000" dirty="0" err="1"/>
              <a:t>кальцію</a:t>
            </a:r>
            <a:r>
              <a:rPr lang="ru-RU" sz="2000" dirty="0"/>
              <a:t> в тканинах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. </a:t>
            </a:r>
            <a:r>
              <a:rPr lang="ru-RU" sz="2000" dirty="0" err="1"/>
              <a:t>Рекомендується</a:t>
            </a:r>
            <a:r>
              <a:rPr lang="ru-RU" sz="2000" dirty="0"/>
              <a:t>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в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спалаху</a:t>
            </a:r>
            <a:r>
              <a:rPr lang="ru-RU" sz="2000" dirty="0"/>
              <a:t> </a:t>
            </a:r>
            <a:r>
              <a:rPr lang="ru-RU" sz="2000" dirty="0" err="1"/>
              <a:t>туберкульозного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 до 8 г і в </a:t>
            </a:r>
            <a:r>
              <a:rPr lang="ru-RU" sz="2000" dirty="0" err="1"/>
              <a:t>неактивній</a:t>
            </a:r>
            <a:r>
              <a:rPr lang="ru-RU" sz="2000" dirty="0"/>
              <a:t> </a:t>
            </a:r>
            <a:r>
              <a:rPr lang="ru-RU" sz="2000" dirty="0" err="1"/>
              <a:t>фазі</a:t>
            </a:r>
            <a:r>
              <a:rPr lang="ru-RU" sz="2000" dirty="0"/>
              <a:t> до 12 г на </a:t>
            </a:r>
            <a:r>
              <a:rPr lang="ru-RU" sz="2000" dirty="0" err="1"/>
              <a:t>добу</a:t>
            </a:r>
            <a:r>
              <a:rPr lang="ru-RU" sz="2000" dirty="0"/>
              <a:t>. </a:t>
            </a:r>
            <a:r>
              <a:rPr lang="ru-RU" sz="2000" dirty="0" err="1"/>
              <a:t>Наявність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 в </a:t>
            </a:r>
            <a:r>
              <a:rPr lang="ru-RU" sz="2000" dirty="0" err="1"/>
              <a:t>порожнинах</a:t>
            </a:r>
            <a:r>
              <a:rPr lang="ru-RU" sz="2000" dirty="0"/>
              <a:t> (</a:t>
            </a:r>
            <a:r>
              <a:rPr lang="ru-RU" sz="2000" dirty="0" err="1"/>
              <a:t>ексудативний</a:t>
            </a:r>
            <a:r>
              <a:rPr lang="ru-RU" sz="2000" dirty="0"/>
              <a:t> плеврит, </a:t>
            </a:r>
            <a:r>
              <a:rPr lang="ru-RU" sz="2000" dirty="0" err="1"/>
              <a:t>емпієма</a:t>
            </a:r>
            <a:r>
              <a:rPr lang="ru-RU" sz="2000" dirty="0"/>
              <a:t>, транссудат) служить </a:t>
            </a:r>
            <a:r>
              <a:rPr lang="ru-RU" sz="2000" dirty="0" err="1"/>
              <a:t>показанням</a:t>
            </a:r>
            <a:r>
              <a:rPr lang="ru-RU" sz="2000" dirty="0"/>
              <a:t> до </a:t>
            </a:r>
            <a:r>
              <a:rPr lang="ru-RU" sz="2000" dirty="0" err="1"/>
              <a:t>більш</a:t>
            </a:r>
            <a:r>
              <a:rPr lang="ru-RU" sz="2000" dirty="0"/>
              <a:t> </a:t>
            </a:r>
            <a:r>
              <a:rPr lang="ru-RU" sz="2000" dirty="0" err="1"/>
              <a:t>різкого</a:t>
            </a:r>
            <a:r>
              <a:rPr lang="ru-RU" sz="2000" dirty="0"/>
              <a:t>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 (2-4 г на </a:t>
            </a:r>
            <a:r>
              <a:rPr lang="ru-RU" sz="2000" dirty="0" err="1"/>
              <a:t>добу</a:t>
            </a:r>
            <a:r>
              <a:rPr lang="ru-RU" sz="2000" dirty="0"/>
              <a:t>),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розсмоктуванню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. Разом з </a:t>
            </a:r>
            <a:r>
              <a:rPr lang="ru-RU" sz="2000" dirty="0" err="1"/>
              <a:t>тим</a:t>
            </a:r>
            <a:r>
              <a:rPr lang="ru-RU" sz="2000" dirty="0"/>
              <a:t> </a:t>
            </a:r>
            <a:r>
              <a:rPr lang="ru-RU" sz="2000" dirty="0" err="1"/>
              <a:t>після</a:t>
            </a:r>
            <a:r>
              <a:rPr lang="ru-RU" sz="2000" dirty="0"/>
              <a:t> великих </a:t>
            </a:r>
            <a:r>
              <a:rPr lang="ru-RU" sz="2000" dirty="0" err="1"/>
              <a:t>крововтрат</a:t>
            </a:r>
            <a:r>
              <a:rPr lang="ru-RU" sz="2000" dirty="0"/>
              <a:t>, </a:t>
            </a:r>
            <a:r>
              <a:rPr lang="ru-RU" sz="2000" dirty="0" err="1"/>
              <a:t>профузних</a:t>
            </a:r>
            <a:r>
              <a:rPr lang="ru-RU" sz="2000" dirty="0"/>
              <a:t> </a:t>
            </a:r>
            <a:r>
              <a:rPr lang="ru-RU" sz="2000" dirty="0" err="1"/>
              <a:t>проносів</a:t>
            </a:r>
            <a:r>
              <a:rPr lang="ru-RU" sz="2000" dirty="0"/>
              <a:t>, </a:t>
            </a:r>
            <a:r>
              <a:rPr lang="ru-RU" sz="2000" dirty="0" err="1"/>
              <a:t>частої</a:t>
            </a:r>
            <a:r>
              <a:rPr lang="ru-RU" sz="2000" dirty="0"/>
              <a:t> </a:t>
            </a:r>
            <a:r>
              <a:rPr lang="ru-RU" sz="2000" dirty="0" err="1"/>
              <a:t>блювоти</a:t>
            </a:r>
            <a:r>
              <a:rPr lang="ru-RU" sz="2000" dirty="0"/>
              <a:t>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вводити</a:t>
            </a:r>
            <a:r>
              <a:rPr lang="ru-RU" sz="2000" dirty="0"/>
              <a:t> </a:t>
            </a:r>
            <a:r>
              <a:rPr lang="ru-RU" sz="2000" dirty="0" err="1"/>
              <a:t>підвищену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 (20-25 г на </a:t>
            </a:r>
            <a:r>
              <a:rPr lang="ru-RU" sz="2000" dirty="0" err="1"/>
              <a:t>добу</a:t>
            </a:r>
            <a:r>
              <a:rPr lang="ru-RU" sz="2000" dirty="0"/>
              <a:t>).</a:t>
            </a:r>
          </a:p>
          <a:p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забезпечувати</a:t>
            </a:r>
            <a:r>
              <a:rPr lang="ru-RU" sz="2000" dirty="0"/>
              <a:t> потребу </a:t>
            </a:r>
            <a:r>
              <a:rPr lang="ru-RU" sz="2000" dirty="0" err="1"/>
              <a:t>організму</a:t>
            </a:r>
            <a:r>
              <a:rPr lang="ru-RU" sz="2000" dirty="0"/>
              <a:t> в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мінеральних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(</a:t>
            </a:r>
            <a:r>
              <a:rPr lang="ru-RU" sz="2000" dirty="0" err="1"/>
              <a:t>залізо</a:t>
            </a:r>
            <a:r>
              <a:rPr lang="ru-RU" sz="2000" dirty="0"/>
              <a:t>, </a:t>
            </a:r>
            <a:r>
              <a:rPr lang="ru-RU" sz="2000" dirty="0" err="1"/>
              <a:t>магній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).</a:t>
            </a:r>
          </a:p>
          <a:p>
            <a:r>
              <a:rPr lang="ru-RU" sz="2000" dirty="0" err="1"/>
              <a:t>Оскільки</a:t>
            </a:r>
            <a:r>
              <a:rPr lang="ru-RU" sz="2000" dirty="0"/>
              <a:t> </a:t>
            </a:r>
            <a:r>
              <a:rPr lang="ru-RU" sz="2000" dirty="0" err="1"/>
              <a:t>тубінтоксікація</a:t>
            </a:r>
            <a:r>
              <a:rPr lang="ru-RU" sz="2000" dirty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підвищенню</a:t>
            </a:r>
            <a:r>
              <a:rPr lang="ru-RU" sz="2000" dirty="0"/>
              <a:t> </a:t>
            </a:r>
            <a:r>
              <a:rPr lang="ru-RU" sz="2000" dirty="0" err="1"/>
              <a:t>гідрофільності</a:t>
            </a:r>
            <a:r>
              <a:rPr lang="ru-RU" sz="2000" dirty="0"/>
              <a:t> тканин,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уникати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надмірної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5289" y="1973179"/>
            <a:ext cx="10099324" cy="3938043"/>
          </a:xfrm>
        </p:spPr>
        <p:txBody>
          <a:bodyPr>
            <a:noAutofit/>
          </a:bodyPr>
          <a:lstStyle/>
          <a:p>
            <a:r>
              <a:rPr lang="ru-RU" sz="2000" dirty="0" smtClean="0"/>
              <a:t>Для </a:t>
            </a:r>
            <a:r>
              <a:rPr lang="ru-RU" sz="2000" dirty="0" err="1"/>
              <a:t>підвищення</a:t>
            </a:r>
            <a:r>
              <a:rPr lang="ru-RU" sz="2000" dirty="0"/>
              <a:t> часто </a:t>
            </a:r>
            <a:r>
              <a:rPr lang="ru-RU" sz="2000" dirty="0" err="1"/>
              <a:t>зниженого</a:t>
            </a:r>
            <a:r>
              <a:rPr lang="ru-RU" sz="2000" dirty="0"/>
              <a:t> </a:t>
            </a:r>
            <a:r>
              <a:rPr lang="ru-RU" sz="2000" dirty="0" err="1"/>
              <a:t>апетиту</a:t>
            </a:r>
            <a:r>
              <a:rPr lang="ru-RU" sz="2000" dirty="0"/>
              <a:t> </a:t>
            </a:r>
            <a:r>
              <a:rPr lang="ru-RU" sz="2000" dirty="0" err="1"/>
              <a:t>рекомендується</a:t>
            </a:r>
            <a:r>
              <a:rPr lang="ru-RU" sz="2000" dirty="0"/>
              <a:t> </a:t>
            </a:r>
            <a:r>
              <a:rPr lang="ru-RU" sz="2000" dirty="0" err="1"/>
              <a:t>урізноманітнити</a:t>
            </a:r>
            <a:r>
              <a:rPr lang="ru-RU" sz="2000" dirty="0"/>
              <a:t> меню, </a:t>
            </a:r>
            <a:r>
              <a:rPr lang="ru-RU" sz="2000" dirty="0" err="1"/>
              <a:t>включати</a:t>
            </a:r>
            <a:r>
              <a:rPr lang="ru-RU" sz="2000" dirty="0"/>
              <a:t> в </a:t>
            </a:r>
            <a:r>
              <a:rPr lang="ru-RU" sz="2000" dirty="0" err="1"/>
              <a:t>нього</a:t>
            </a:r>
            <a:r>
              <a:rPr lang="ru-RU" sz="2000" dirty="0"/>
              <a:t> з </a:t>
            </a:r>
            <a:r>
              <a:rPr lang="ru-RU" sz="2000" dirty="0" err="1"/>
              <a:t>урахуванням</a:t>
            </a:r>
            <a:r>
              <a:rPr lang="ru-RU" sz="2000" dirty="0"/>
              <a:t> </a:t>
            </a:r>
            <a:r>
              <a:rPr lang="ru-RU" sz="2000" dirty="0" err="1"/>
              <a:t>можливих</a:t>
            </a:r>
            <a:r>
              <a:rPr lang="ru-RU" sz="2000" dirty="0"/>
              <a:t> </a:t>
            </a:r>
            <a:r>
              <a:rPr lang="ru-RU" sz="2000" dirty="0" err="1"/>
              <a:t>протипоказань</a:t>
            </a:r>
            <a:r>
              <a:rPr lang="ru-RU" sz="2000" dirty="0"/>
              <a:t> </a:t>
            </a:r>
            <a:r>
              <a:rPr lang="ru-RU" sz="2000" dirty="0" err="1"/>
              <a:t>стимулятори</a:t>
            </a:r>
            <a:r>
              <a:rPr lang="ru-RU" sz="2000" dirty="0"/>
              <a:t> </a:t>
            </a:r>
            <a:r>
              <a:rPr lang="ru-RU" sz="2000" dirty="0" err="1"/>
              <a:t>шлункової</a:t>
            </a:r>
            <a:r>
              <a:rPr lang="ru-RU" sz="2000" dirty="0"/>
              <a:t> </a:t>
            </a:r>
            <a:r>
              <a:rPr lang="ru-RU" sz="2000" dirty="0" err="1"/>
              <a:t>секреції</a:t>
            </a:r>
            <a:r>
              <a:rPr lang="ru-RU" sz="2000" dirty="0"/>
              <a:t> (</a:t>
            </a:r>
            <a:r>
              <a:rPr lang="ru-RU" sz="2000" dirty="0" err="1"/>
              <a:t>м'ясний</a:t>
            </a:r>
            <a:r>
              <a:rPr lang="ru-RU" sz="2000" dirty="0"/>
              <a:t> </a:t>
            </a:r>
            <a:r>
              <a:rPr lang="ru-RU" sz="2000" dirty="0" err="1"/>
              <a:t>бульйон</a:t>
            </a:r>
            <a:r>
              <a:rPr lang="ru-RU" sz="2000" dirty="0"/>
              <a:t>, </a:t>
            </a:r>
            <a:r>
              <a:rPr lang="ru-RU" sz="2000" dirty="0" err="1"/>
              <a:t>рибна</a:t>
            </a:r>
            <a:r>
              <a:rPr lang="ru-RU" sz="2000" dirty="0"/>
              <a:t> юшка, </a:t>
            </a:r>
            <a:r>
              <a:rPr lang="ru-RU" sz="2000" dirty="0" err="1"/>
              <a:t>оселедець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), </a:t>
            </a:r>
            <a:r>
              <a:rPr lang="ru-RU" sz="2000" dirty="0" err="1"/>
              <a:t>піклуватися</a:t>
            </a:r>
            <a:r>
              <a:rPr lang="ru-RU" sz="2000" dirty="0"/>
              <a:t> про </a:t>
            </a:r>
            <a:r>
              <a:rPr lang="ru-RU" sz="2000" dirty="0" err="1"/>
              <a:t>високі</a:t>
            </a:r>
            <a:r>
              <a:rPr lang="ru-RU" sz="2000" dirty="0"/>
              <a:t> </a:t>
            </a:r>
            <a:r>
              <a:rPr lang="ru-RU" sz="2000" dirty="0" err="1"/>
              <a:t>смакові</a:t>
            </a:r>
            <a:r>
              <a:rPr lang="ru-RU" sz="2000" dirty="0"/>
              <a:t> </a:t>
            </a:r>
            <a:r>
              <a:rPr lang="ru-RU" sz="2000" dirty="0" err="1"/>
              <a:t>якості</a:t>
            </a:r>
            <a:r>
              <a:rPr lang="ru-RU" sz="2000" dirty="0"/>
              <a:t> та гарному </a:t>
            </a:r>
            <a:r>
              <a:rPr lang="ru-RU" sz="2000" dirty="0" err="1"/>
              <a:t>оформленні</a:t>
            </a:r>
            <a:r>
              <a:rPr lang="ru-RU" sz="2000" dirty="0"/>
              <a:t> </a:t>
            </a:r>
            <a:r>
              <a:rPr lang="ru-RU" sz="2000" dirty="0" err="1"/>
              <a:t>страв</a:t>
            </a:r>
            <a:r>
              <a:rPr lang="ru-RU" sz="2000" dirty="0"/>
              <a:t>, </a:t>
            </a:r>
            <a:r>
              <a:rPr lang="ru-RU" sz="2000" dirty="0" err="1"/>
              <a:t>виробити</a:t>
            </a:r>
            <a:r>
              <a:rPr lang="ru-RU" sz="2000" dirty="0"/>
              <a:t> </a:t>
            </a:r>
            <a:r>
              <a:rPr lang="ru-RU" sz="2000" dirty="0" err="1"/>
              <a:t>індивідуальний</a:t>
            </a:r>
            <a:r>
              <a:rPr lang="ru-RU" sz="2000" dirty="0"/>
              <a:t> режим </a:t>
            </a:r>
            <a:r>
              <a:rPr lang="ru-RU" sz="2000" dirty="0" err="1"/>
              <a:t>харчування</a:t>
            </a:r>
            <a:r>
              <a:rPr lang="ru-RU" sz="2000" dirty="0"/>
              <a:t> з </a:t>
            </a:r>
            <a:r>
              <a:rPr lang="ru-RU" sz="2000" dirty="0" err="1"/>
              <a:t>регулярним</a:t>
            </a:r>
            <a:r>
              <a:rPr lang="ru-RU" sz="2000" dirty="0"/>
              <a:t> </a:t>
            </a:r>
            <a:r>
              <a:rPr lang="ru-RU" sz="2000" dirty="0" err="1"/>
              <a:t>прийомом</a:t>
            </a:r>
            <a:r>
              <a:rPr lang="ru-RU" sz="2000" dirty="0"/>
              <a:t> </a:t>
            </a:r>
            <a:r>
              <a:rPr lang="ru-RU" sz="2000" dirty="0" err="1"/>
              <a:t>їжі</a:t>
            </a:r>
            <a:r>
              <a:rPr lang="ru-RU" sz="2000" dirty="0"/>
              <a:t> і </a:t>
            </a:r>
            <a:r>
              <a:rPr lang="ru-RU" sz="2000" dirty="0" err="1"/>
              <a:t>вживанням</a:t>
            </a:r>
            <a:r>
              <a:rPr lang="ru-RU" sz="2000" dirty="0"/>
              <a:t> основного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зниження</a:t>
            </a:r>
            <a:r>
              <a:rPr lang="ru-RU" sz="2000" dirty="0"/>
              <a:t> </a:t>
            </a:r>
            <a:r>
              <a:rPr lang="ru-RU" sz="2000" dirty="0" err="1"/>
              <a:t>температури</a:t>
            </a:r>
            <a:r>
              <a:rPr lang="ru-RU" sz="2000" dirty="0"/>
              <a:t>. </a:t>
            </a:r>
            <a:r>
              <a:rPr lang="ru-RU" sz="2000" dirty="0" err="1"/>
              <a:t>Важливо</a:t>
            </a:r>
            <a:r>
              <a:rPr lang="ru-RU" sz="2000" dirty="0"/>
              <a:t> </a:t>
            </a:r>
            <a:r>
              <a:rPr lang="ru-RU" sz="2000" dirty="0" err="1"/>
              <a:t>створити</a:t>
            </a:r>
            <a:r>
              <a:rPr lang="ru-RU" sz="2000" dirty="0"/>
              <a:t> </a:t>
            </a:r>
            <a:r>
              <a:rPr lang="ru-RU" sz="2000" dirty="0" err="1"/>
              <a:t>сприятливу</a:t>
            </a:r>
            <a:r>
              <a:rPr lang="ru-RU" sz="2000" dirty="0"/>
              <a:t> </a:t>
            </a:r>
            <a:r>
              <a:rPr lang="ru-RU" sz="2000" dirty="0" err="1"/>
              <a:t>зовнішню</a:t>
            </a:r>
            <a:r>
              <a:rPr lang="ru-RU" sz="2000" dirty="0"/>
              <a:t> обстановку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їжі</a:t>
            </a:r>
            <a:r>
              <a:rPr lang="ru-RU" sz="2000" dirty="0"/>
              <a:t> (</a:t>
            </a:r>
            <a:r>
              <a:rPr lang="ru-RU" sz="2000" dirty="0" err="1"/>
              <a:t>чисте</a:t>
            </a:r>
            <a:r>
              <a:rPr lang="ru-RU" sz="2000" dirty="0"/>
              <a:t> і добре </a:t>
            </a:r>
            <a:r>
              <a:rPr lang="ru-RU" sz="2000" dirty="0" err="1"/>
              <a:t>провітреному</a:t>
            </a:r>
            <a:r>
              <a:rPr lang="ru-RU" sz="2000" dirty="0"/>
              <a:t> </a:t>
            </a:r>
            <a:r>
              <a:rPr lang="ru-RU" sz="2000" dirty="0" err="1"/>
              <a:t>приміщенні</a:t>
            </a:r>
            <a:r>
              <a:rPr lang="ru-RU" sz="2000" dirty="0"/>
              <a:t>, </a:t>
            </a:r>
            <a:r>
              <a:rPr lang="ru-RU" sz="2000" dirty="0" err="1"/>
              <a:t>відсутність</a:t>
            </a:r>
            <a:r>
              <a:rPr lang="ru-RU" sz="2000" dirty="0"/>
              <a:t> </a:t>
            </a:r>
            <a:r>
              <a:rPr lang="ru-RU" sz="2000" dirty="0" err="1"/>
              <a:t>зайвого</a:t>
            </a:r>
            <a:r>
              <a:rPr lang="ru-RU" sz="2000" dirty="0"/>
              <a:t> шуму, </a:t>
            </a:r>
            <a:r>
              <a:rPr lang="ru-RU" sz="2000" dirty="0" err="1"/>
              <a:t>приємне</a:t>
            </a:r>
            <a:r>
              <a:rPr lang="ru-RU" sz="2000" dirty="0"/>
              <a:t> </a:t>
            </a:r>
            <a:r>
              <a:rPr lang="ru-RU" sz="2000" dirty="0" err="1"/>
              <a:t>сусідство</a:t>
            </a:r>
            <a:r>
              <a:rPr lang="ru-RU" sz="2000" dirty="0"/>
              <a:t> і т. д.), при </a:t>
            </a:r>
            <a:r>
              <a:rPr lang="ru-RU" sz="2000" dirty="0" err="1"/>
              <a:t>перевтомі</a:t>
            </a:r>
            <a:r>
              <a:rPr lang="ru-RU" sz="2000" dirty="0"/>
              <a:t> - </a:t>
            </a:r>
            <a:r>
              <a:rPr lang="ru-RU" sz="2000" dirty="0" err="1"/>
              <a:t>короткочасний</a:t>
            </a:r>
            <a:r>
              <a:rPr lang="ru-RU" sz="2000" dirty="0"/>
              <a:t> </a:t>
            </a:r>
            <a:r>
              <a:rPr lang="ru-RU" sz="2000" dirty="0" err="1"/>
              <a:t>відпочинок</a:t>
            </a:r>
            <a:r>
              <a:rPr lang="ru-RU" sz="2000" dirty="0"/>
              <a:t> перед і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обіду</a:t>
            </a:r>
            <a:r>
              <a:rPr lang="ru-RU" sz="2000" dirty="0"/>
              <a:t>, </a:t>
            </a:r>
            <a:r>
              <a:rPr lang="ru-RU" sz="2000" dirty="0" err="1"/>
              <a:t>усунути</a:t>
            </a:r>
            <a:r>
              <a:rPr lang="ru-RU" sz="2000" dirty="0"/>
              <a:t> </a:t>
            </a:r>
            <a:r>
              <a:rPr lang="ru-RU" sz="2000" dirty="0" err="1"/>
              <a:t>можливий</a:t>
            </a:r>
            <a:r>
              <a:rPr lang="ru-RU" sz="2000" dirty="0"/>
              <a:t> </a:t>
            </a:r>
            <a:r>
              <a:rPr lang="ru-RU" sz="2000" dirty="0" err="1"/>
              <a:t>негативний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</a:t>
            </a:r>
            <a:r>
              <a:rPr lang="ru-RU" sz="2000" dirty="0" err="1"/>
              <a:t>деяких</a:t>
            </a:r>
            <a:r>
              <a:rPr lang="ru-RU" sz="2000" dirty="0"/>
              <a:t> </a:t>
            </a:r>
            <a:r>
              <a:rPr lang="ru-RU" sz="2000" dirty="0" err="1"/>
              <a:t>лікарських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/>
              <a:t>, </a:t>
            </a:r>
            <a:r>
              <a:rPr lang="ru-RU" sz="2000" dirty="0" err="1"/>
              <a:t>забезпечити</a:t>
            </a:r>
            <a:r>
              <a:rPr lang="ru-RU" sz="2000" dirty="0"/>
              <a:t> </a:t>
            </a:r>
            <a:r>
              <a:rPr lang="ru-RU" sz="2000" dirty="0" err="1"/>
              <a:t>організм</a:t>
            </a:r>
            <a:r>
              <a:rPr lang="ru-RU" sz="2000" dirty="0"/>
              <a:t> </a:t>
            </a:r>
            <a:r>
              <a:rPr lang="ru-RU" sz="2000" dirty="0" err="1"/>
              <a:t>достатньою</a:t>
            </a:r>
            <a:r>
              <a:rPr lang="ru-RU" sz="2000" dirty="0"/>
              <a:t> </a:t>
            </a:r>
            <a:r>
              <a:rPr lang="ru-RU" sz="2000" dirty="0" err="1"/>
              <a:t>кількістю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, </a:t>
            </a:r>
            <a:r>
              <a:rPr lang="ru-RU" sz="2000" dirty="0" err="1"/>
              <a:t>проводити</a:t>
            </a:r>
            <a:r>
              <a:rPr lang="ru-RU" sz="2000" dirty="0"/>
              <a:t> </a:t>
            </a:r>
            <a:r>
              <a:rPr lang="ru-RU" sz="2000" dirty="0" err="1"/>
              <a:t>активне</a:t>
            </a:r>
            <a:r>
              <a:rPr lang="ru-RU" sz="2000" dirty="0"/>
              <a:t> </a:t>
            </a:r>
            <a:r>
              <a:rPr lang="ru-RU" sz="2000" dirty="0" err="1"/>
              <a:t>лікування</a:t>
            </a:r>
            <a:r>
              <a:rPr lang="ru-RU" sz="2000" dirty="0"/>
              <a:t> </a:t>
            </a:r>
            <a:r>
              <a:rPr lang="ru-RU" sz="2000" dirty="0" err="1"/>
              <a:t>туберкульозного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2133600"/>
            <a:ext cx="8911687" cy="4450080"/>
          </a:xfrm>
        </p:spPr>
        <p:txBody>
          <a:bodyPr>
            <a:noAutofit/>
          </a:bodyPr>
          <a:lstStyle/>
          <a:p>
            <a:r>
              <a:rPr lang="ru-RU" sz="2000" dirty="0"/>
              <a:t>При </a:t>
            </a:r>
            <a:r>
              <a:rPr lang="ru-RU" sz="2000" dirty="0" err="1"/>
              <a:t>туберкульозному</a:t>
            </a:r>
            <a:r>
              <a:rPr lang="ru-RU" sz="2000" dirty="0"/>
              <a:t> </a:t>
            </a:r>
            <a:r>
              <a:rPr lang="ru-RU" sz="2000" dirty="0" err="1"/>
              <a:t>ураженні</a:t>
            </a:r>
            <a:r>
              <a:rPr lang="ru-RU" sz="2000" dirty="0"/>
              <a:t> кишечника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мати</a:t>
            </a:r>
            <a:r>
              <a:rPr lang="ru-RU" sz="2000" dirty="0"/>
              <a:t> на </a:t>
            </a:r>
            <a:r>
              <a:rPr lang="ru-RU" sz="2000" dirty="0" err="1"/>
              <a:t>увазі</a:t>
            </a:r>
            <a:r>
              <a:rPr lang="ru-RU" sz="2000" dirty="0"/>
              <a:t> </a:t>
            </a:r>
            <a:r>
              <a:rPr lang="ru-RU" sz="2000" dirty="0" err="1"/>
              <a:t>можливі</a:t>
            </a:r>
            <a:r>
              <a:rPr lang="ru-RU" sz="2000" dirty="0"/>
              <a:t>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засвоєння</a:t>
            </a:r>
            <a:r>
              <a:rPr lang="ru-RU" sz="2000" dirty="0"/>
              <a:t> </a:t>
            </a:r>
            <a:r>
              <a:rPr lang="ru-RU" sz="2000" dirty="0" err="1"/>
              <a:t>найважливіших</a:t>
            </a:r>
            <a:r>
              <a:rPr lang="ru-RU" sz="2000" dirty="0"/>
              <a:t> </a:t>
            </a:r>
            <a:r>
              <a:rPr lang="ru-RU" sz="2000" dirty="0" err="1"/>
              <a:t>харчових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(</a:t>
            </a:r>
            <a:r>
              <a:rPr lang="ru-RU" sz="2000" dirty="0" err="1"/>
              <a:t>білків</a:t>
            </a:r>
            <a:r>
              <a:rPr lang="ru-RU" sz="2000" dirty="0"/>
              <a:t>, </a:t>
            </a:r>
            <a:r>
              <a:rPr lang="ru-RU" sz="2000" dirty="0" err="1"/>
              <a:t>вітамінів</a:t>
            </a:r>
            <a:r>
              <a:rPr lang="ru-RU" sz="2000" dirty="0"/>
              <a:t>, </a:t>
            </a:r>
            <a:r>
              <a:rPr lang="ru-RU" sz="2000" dirty="0" err="1"/>
              <a:t>кальцію</a:t>
            </a:r>
            <a:r>
              <a:rPr lang="ru-RU" sz="2000" dirty="0"/>
              <a:t>, фосфору, </a:t>
            </a:r>
            <a:r>
              <a:rPr lang="ru-RU" sz="2000" dirty="0" err="1"/>
              <a:t>заліза</a:t>
            </a:r>
            <a:r>
              <a:rPr lang="ru-RU" sz="2000" dirty="0"/>
              <a:t> і т. Д,),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призводить</a:t>
            </a:r>
            <a:r>
              <a:rPr lang="ru-RU" sz="2000" dirty="0"/>
              <a:t> до </a:t>
            </a:r>
            <a:r>
              <a:rPr lang="ru-RU" sz="2000" dirty="0" err="1"/>
              <a:t>вираженого</a:t>
            </a:r>
            <a:r>
              <a:rPr lang="ru-RU" sz="2000" dirty="0"/>
              <a:t> </a:t>
            </a:r>
            <a:r>
              <a:rPr lang="ru-RU" sz="2000" dirty="0" err="1"/>
              <a:t>дефіциту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в </a:t>
            </a:r>
            <a:r>
              <a:rPr lang="ru-RU" sz="2000" dirty="0" err="1"/>
              <a:t>організмі</a:t>
            </a:r>
            <a:r>
              <a:rPr lang="ru-RU" sz="2000" dirty="0"/>
              <a:t> і </a:t>
            </a:r>
            <a:r>
              <a:rPr lang="ru-RU" sz="2000" dirty="0" err="1"/>
              <a:t>вимагає</a:t>
            </a:r>
            <a:r>
              <a:rPr lang="ru-RU" sz="2000" dirty="0"/>
              <a:t> </a:t>
            </a:r>
            <a:r>
              <a:rPr lang="ru-RU" sz="2000" dirty="0" err="1"/>
              <a:t>включення</a:t>
            </a:r>
            <a:r>
              <a:rPr lang="ru-RU" sz="2000" dirty="0"/>
              <a:t> в </a:t>
            </a:r>
            <a:r>
              <a:rPr lang="ru-RU" sz="2000" dirty="0" err="1"/>
              <a:t>раціон</a:t>
            </a:r>
            <a:r>
              <a:rPr lang="ru-RU" sz="2000" dirty="0"/>
              <a:t> </a:t>
            </a:r>
            <a:r>
              <a:rPr lang="ru-RU" sz="2000" dirty="0" smtClean="0"/>
              <a:t> </a:t>
            </a:r>
            <a:r>
              <a:rPr lang="ru-RU" sz="2000" dirty="0" err="1"/>
              <a:t>значно</a:t>
            </a:r>
            <a:r>
              <a:rPr lang="ru-RU" sz="2000" dirty="0"/>
              <a:t> </a:t>
            </a:r>
            <a:r>
              <a:rPr lang="ru-RU" sz="2000" dirty="0" err="1" smtClean="0"/>
              <a:t>підвищено</a:t>
            </a:r>
            <a:r>
              <a:rPr lang="uk-UA" sz="2000" dirty="0"/>
              <a:t>ї</a:t>
            </a:r>
            <a:r>
              <a:rPr lang="ru-RU" sz="2000" dirty="0" smtClean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. </a:t>
            </a:r>
            <a:r>
              <a:rPr lang="ru-RU" sz="2000" dirty="0" err="1"/>
              <a:t>Важлива</a:t>
            </a:r>
            <a:r>
              <a:rPr lang="ru-RU" sz="2000" dirty="0"/>
              <a:t> роль в </a:t>
            </a:r>
            <a:r>
              <a:rPr lang="ru-RU" sz="2000" dirty="0" err="1"/>
              <a:t>епітелізації</a:t>
            </a:r>
            <a:r>
              <a:rPr lang="ru-RU" sz="2000" dirty="0"/>
              <a:t> </a:t>
            </a:r>
            <a:r>
              <a:rPr lang="ru-RU" sz="2000" dirty="0" err="1"/>
              <a:t>виразок</a:t>
            </a:r>
            <a:r>
              <a:rPr lang="ru-RU" sz="2000" dirty="0"/>
              <a:t> кишечника </a:t>
            </a:r>
            <a:r>
              <a:rPr lang="ru-RU" sz="2000" dirty="0" err="1"/>
              <a:t>належить</a:t>
            </a:r>
            <a:r>
              <a:rPr lang="ru-RU" sz="2000" dirty="0"/>
              <a:t> </a:t>
            </a:r>
            <a:r>
              <a:rPr lang="ru-RU" sz="2000" dirty="0" err="1"/>
              <a:t>ретинолу</a:t>
            </a:r>
            <a:r>
              <a:rPr lang="ru-RU" sz="2000" dirty="0"/>
              <a:t>. </a:t>
            </a:r>
            <a:r>
              <a:rPr lang="ru-RU" sz="2000" dirty="0" err="1"/>
              <a:t>Профузні</a:t>
            </a:r>
            <a:r>
              <a:rPr lang="ru-RU" sz="2000" dirty="0"/>
              <a:t> проноси </a:t>
            </a:r>
            <a:r>
              <a:rPr lang="ru-RU" sz="2000" dirty="0" err="1"/>
              <a:t>визначають</a:t>
            </a:r>
            <a:r>
              <a:rPr lang="ru-RU" sz="2000" dirty="0"/>
              <a:t> </a:t>
            </a:r>
            <a:r>
              <a:rPr lang="ru-RU" sz="2000" dirty="0" err="1"/>
              <a:t>необхідність</a:t>
            </a:r>
            <a:r>
              <a:rPr lang="ru-RU" sz="2000" dirty="0"/>
              <a:t> </a:t>
            </a:r>
            <a:r>
              <a:rPr lang="ru-RU" sz="2000" dirty="0" err="1"/>
              <a:t>введення</a:t>
            </a:r>
            <a:r>
              <a:rPr lang="ru-RU" sz="2000" dirty="0"/>
              <a:t> </a:t>
            </a:r>
            <a:r>
              <a:rPr lang="ru-RU" sz="2000" dirty="0" err="1"/>
              <a:t>підвищеної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 (до 20 г). У </a:t>
            </a:r>
            <a:r>
              <a:rPr lang="ru-RU" sz="2000" dirty="0" err="1"/>
              <a:t>зв'язку</a:t>
            </a:r>
            <a:r>
              <a:rPr lang="ru-RU" sz="2000" dirty="0"/>
              <a:t> з поганою </a:t>
            </a:r>
            <a:r>
              <a:rPr lang="ru-RU" sz="2000" dirty="0" err="1"/>
              <a:t>переносимістю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жирів</a:t>
            </a:r>
            <a:r>
              <a:rPr lang="ru-RU" sz="2000" dirty="0"/>
              <a:t> в </a:t>
            </a:r>
            <a:r>
              <a:rPr lang="ru-RU" sz="2000" dirty="0" err="1"/>
              <a:t>дієті</a:t>
            </a:r>
            <a:r>
              <a:rPr lang="ru-RU" sz="2000" dirty="0"/>
              <a:t> </a:t>
            </a:r>
            <a:r>
              <a:rPr lang="ru-RU" sz="2000" dirty="0" err="1"/>
              <a:t>доцільно</a:t>
            </a:r>
            <a:r>
              <a:rPr lang="ru-RU" sz="2000" dirty="0"/>
              <a:t> </a:t>
            </a:r>
            <a:r>
              <a:rPr lang="ru-RU" sz="2000" dirty="0" err="1"/>
              <a:t>знизити</a:t>
            </a:r>
            <a:r>
              <a:rPr lang="ru-RU" sz="2000" dirty="0"/>
              <a:t>. При </a:t>
            </a:r>
            <a:r>
              <a:rPr lang="ru-RU" sz="2000" dirty="0" err="1"/>
              <a:t>переважанні</a:t>
            </a:r>
            <a:r>
              <a:rPr lang="ru-RU" sz="2000" dirty="0"/>
              <a:t> </a:t>
            </a:r>
            <a:r>
              <a:rPr lang="ru-RU" sz="2000" dirty="0" err="1"/>
              <a:t>бродильних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обмежити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у </a:t>
            </a:r>
            <a:r>
              <a:rPr lang="ru-RU" sz="2000" dirty="0" err="1"/>
              <a:t>дієті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 (</a:t>
            </a:r>
            <a:r>
              <a:rPr lang="ru-RU" sz="2000" dirty="0" err="1"/>
              <a:t>хліб</a:t>
            </a:r>
            <a:r>
              <a:rPr lang="ru-RU" sz="2000" dirty="0"/>
              <a:t>, </a:t>
            </a:r>
            <a:r>
              <a:rPr lang="ru-RU" sz="2000" dirty="0" err="1"/>
              <a:t>каші</a:t>
            </a:r>
            <a:r>
              <a:rPr lang="ru-RU" sz="2000" dirty="0"/>
              <a:t>, </a:t>
            </a:r>
            <a:r>
              <a:rPr lang="ru-RU" sz="2000" dirty="0" err="1"/>
              <a:t>овочі</a:t>
            </a:r>
            <a:r>
              <a:rPr lang="ru-RU" sz="2000" dirty="0"/>
              <a:t> і т. Д.).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err="1"/>
              <a:t>Виключаються</a:t>
            </a:r>
            <a:r>
              <a:rPr lang="ru-RU" sz="2000" dirty="0"/>
              <a:t>: </a:t>
            </a:r>
            <a:r>
              <a:rPr lang="ru-RU" sz="2000" dirty="0" err="1"/>
              <a:t>незбиране</a:t>
            </a:r>
            <a:r>
              <a:rPr lang="ru-RU" sz="2000" dirty="0"/>
              <a:t> молоко, </a:t>
            </a:r>
            <a:r>
              <a:rPr lang="ru-RU" sz="2000" dirty="0" err="1"/>
              <a:t>гострі</a:t>
            </a:r>
            <a:r>
              <a:rPr lang="ru-RU" sz="2000" dirty="0"/>
              <a:t> страви, </a:t>
            </a:r>
            <a:r>
              <a:rPr lang="ru-RU" sz="2000" dirty="0" err="1"/>
              <a:t>копченості</a:t>
            </a:r>
            <a:r>
              <a:rPr lang="ru-RU" sz="2000" dirty="0"/>
              <a:t>, </a:t>
            </a:r>
            <a:r>
              <a:rPr lang="ru-RU" sz="2000" dirty="0" err="1"/>
              <a:t>чорний</a:t>
            </a:r>
            <a:r>
              <a:rPr lang="ru-RU" sz="2000" dirty="0"/>
              <a:t> </a:t>
            </a:r>
            <a:r>
              <a:rPr lang="ru-RU" sz="2000" dirty="0" err="1"/>
              <a:t>хліб</a:t>
            </a:r>
            <a:r>
              <a:rPr lang="ru-RU" sz="2000" dirty="0"/>
              <a:t>, </a:t>
            </a:r>
            <a:r>
              <a:rPr lang="ru-RU" sz="2000" dirty="0" err="1"/>
              <a:t>газовані</a:t>
            </a:r>
            <a:r>
              <a:rPr lang="ru-RU" sz="2000" dirty="0"/>
              <a:t> </a:t>
            </a:r>
            <a:r>
              <a:rPr lang="ru-RU" sz="2000" dirty="0" err="1"/>
              <a:t>напої</a:t>
            </a:r>
            <a:r>
              <a:rPr lang="ru-RU" sz="2000" dirty="0"/>
              <a:t>, </a:t>
            </a:r>
            <a:r>
              <a:rPr lang="ru-RU" sz="2000" dirty="0" err="1"/>
              <a:t>холодні</a:t>
            </a:r>
            <a:r>
              <a:rPr lang="ru-RU" sz="2000" dirty="0"/>
              <a:t> страви, квас, </a:t>
            </a:r>
            <a:r>
              <a:rPr lang="ru-RU" sz="2000" dirty="0" err="1"/>
              <a:t>сирі</a:t>
            </a:r>
            <a:r>
              <a:rPr lang="ru-RU" sz="2000" dirty="0"/>
              <a:t> </a:t>
            </a:r>
            <a:r>
              <a:rPr lang="ru-RU" sz="2000" dirty="0" err="1"/>
              <a:t>овочі</a:t>
            </a:r>
            <a:r>
              <a:rPr lang="ru-RU" sz="2000" dirty="0"/>
              <a:t>, </a:t>
            </a:r>
            <a:r>
              <a:rPr lang="ru-RU" sz="2000" dirty="0" err="1"/>
              <a:t>жирне</a:t>
            </a:r>
            <a:r>
              <a:rPr lang="ru-RU" sz="2000" dirty="0"/>
              <a:t> </a:t>
            </a:r>
            <a:r>
              <a:rPr lang="ru-RU" sz="2000" dirty="0" err="1"/>
              <a:t>м'ясо</a:t>
            </a:r>
            <a:r>
              <a:rPr lang="ru-RU" sz="2000" dirty="0"/>
              <a:t>, </a:t>
            </a:r>
            <a:r>
              <a:rPr lang="ru-RU" sz="2000" dirty="0" err="1"/>
              <a:t>консерви</a:t>
            </a:r>
            <a:r>
              <a:rPr lang="ru-RU" sz="2000" dirty="0"/>
              <a:t>, </a:t>
            </a:r>
            <a:r>
              <a:rPr lang="ru-RU" sz="2000" dirty="0" err="1"/>
              <a:t>маринади</a:t>
            </a:r>
            <a:r>
              <a:rPr lang="ru-RU" sz="2000" dirty="0"/>
              <a:t>, сало, </a:t>
            </a:r>
            <a:r>
              <a:rPr lang="ru-RU" sz="2000" dirty="0" err="1"/>
              <a:t>сирі</a:t>
            </a:r>
            <a:r>
              <a:rPr lang="ru-RU" sz="2000" dirty="0"/>
              <a:t> </a:t>
            </a:r>
            <a:r>
              <a:rPr lang="ru-RU" sz="2000" dirty="0" err="1"/>
              <a:t>яйця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Дозволяється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слизових</a:t>
            </a:r>
            <a:r>
              <a:rPr lang="ru-RU" sz="2000" dirty="0"/>
              <a:t> і </a:t>
            </a:r>
            <a:r>
              <a:rPr lang="ru-RU" sz="2000" dirty="0" err="1"/>
              <a:t>протертих</a:t>
            </a:r>
            <a:r>
              <a:rPr lang="ru-RU" sz="2000" dirty="0"/>
              <a:t> </a:t>
            </a:r>
            <a:r>
              <a:rPr lang="ru-RU" sz="2000" dirty="0" err="1"/>
              <a:t>супів</a:t>
            </a:r>
            <a:r>
              <a:rPr lang="ru-RU" sz="2000" dirty="0"/>
              <a:t>, </a:t>
            </a:r>
            <a:r>
              <a:rPr lang="ru-RU" sz="2000" dirty="0" err="1"/>
              <a:t>неміцних</a:t>
            </a:r>
            <a:r>
              <a:rPr lang="ru-RU" sz="2000" dirty="0"/>
              <a:t> </a:t>
            </a:r>
            <a:r>
              <a:rPr lang="ru-RU" sz="2000" dirty="0" err="1"/>
              <a:t>бульйонів</a:t>
            </a:r>
            <a:r>
              <a:rPr lang="ru-RU" sz="2000" dirty="0"/>
              <a:t>, </a:t>
            </a:r>
            <a:r>
              <a:rPr lang="ru-RU" sz="2000" dirty="0" err="1"/>
              <a:t>відвареної</a:t>
            </a:r>
            <a:r>
              <a:rPr lang="ru-RU" sz="2000" dirty="0"/>
              <a:t> </a:t>
            </a:r>
            <a:r>
              <a:rPr lang="ru-RU" sz="2000" dirty="0" err="1"/>
              <a:t>риби</a:t>
            </a:r>
            <a:r>
              <a:rPr lang="ru-RU" sz="2000" dirty="0"/>
              <a:t>, суфле, </a:t>
            </a:r>
            <a:r>
              <a:rPr lang="ru-RU" sz="2000" dirty="0" err="1"/>
              <a:t>парових</a:t>
            </a:r>
            <a:r>
              <a:rPr lang="ru-RU" sz="2000" dirty="0"/>
              <a:t> котлет, фрикаделей, тефтелей з </a:t>
            </a:r>
            <a:r>
              <a:rPr lang="ru-RU" sz="2000" dirty="0" err="1"/>
              <a:t>нежирних</a:t>
            </a:r>
            <a:r>
              <a:rPr lang="ru-RU" sz="2000" dirty="0"/>
              <a:t> </a:t>
            </a:r>
            <a:r>
              <a:rPr lang="ru-RU" sz="2000" dirty="0" err="1"/>
              <a:t>сортів</a:t>
            </a:r>
            <a:r>
              <a:rPr lang="ru-RU" sz="2000" dirty="0"/>
              <a:t> </a:t>
            </a:r>
            <a:r>
              <a:rPr lang="ru-RU" sz="2000" dirty="0" err="1"/>
              <a:t>м'яса</a:t>
            </a:r>
            <a:r>
              <a:rPr lang="ru-RU" sz="2000" dirty="0"/>
              <a:t>, </a:t>
            </a:r>
            <a:r>
              <a:rPr lang="ru-RU" sz="2000" dirty="0" err="1"/>
              <a:t>різних</a:t>
            </a:r>
            <a:r>
              <a:rPr lang="ru-RU" sz="2000" dirty="0"/>
              <a:t> каш, </a:t>
            </a:r>
            <a:r>
              <a:rPr lang="ru-RU" sz="2000" dirty="0" err="1"/>
              <a:t>білих</a:t>
            </a:r>
            <a:r>
              <a:rPr lang="ru-RU" sz="2000" dirty="0"/>
              <a:t> </a:t>
            </a:r>
            <a:r>
              <a:rPr lang="ru-RU" sz="2000" dirty="0" err="1"/>
              <a:t>сухарів</a:t>
            </a:r>
            <a:r>
              <a:rPr lang="ru-RU" sz="2000" dirty="0"/>
              <a:t>, </a:t>
            </a:r>
            <a:r>
              <a:rPr lang="ru-RU" sz="2000" dirty="0" smtClean="0"/>
              <a:t>некислого </a:t>
            </a:r>
            <a:r>
              <a:rPr lang="ru-RU" sz="2000" dirty="0" err="1"/>
              <a:t>сиру</a:t>
            </a:r>
            <a:r>
              <a:rPr lang="ru-RU" sz="2000" dirty="0"/>
              <a:t>, </a:t>
            </a:r>
            <a:r>
              <a:rPr lang="ru-RU" sz="2000" dirty="0" err="1" smtClean="0"/>
              <a:t>негострого</a:t>
            </a:r>
            <a:r>
              <a:rPr lang="ru-RU" sz="2000" dirty="0" smtClean="0"/>
              <a:t> </a:t>
            </a:r>
            <a:r>
              <a:rPr lang="ru-RU" sz="2000" dirty="0" err="1"/>
              <a:t>сиру</a:t>
            </a:r>
            <a:r>
              <a:rPr lang="ru-RU" sz="2000" dirty="0"/>
              <a:t>, </a:t>
            </a:r>
            <a:r>
              <a:rPr lang="ru-RU" sz="2000" dirty="0" err="1"/>
              <a:t>киселів</a:t>
            </a:r>
            <a:r>
              <a:rPr lang="ru-RU" sz="2000" dirty="0"/>
              <a:t>, желе, </a:t>
            </a:r>
            <a:r>
              <a:rPr lang="ru-RU" sz="2000" dirty="0" err="1" smtClean="0"/>
              <a:t>вимоченого</a:t>
            </a:r>
            <a:r>
              <a:rPr lang="ru-RU" sz="2000" dirty="0" smtClean="0"/>
              <a:t> нежирного </a:t>
            </a:r>
            <a:r>
              <a:rPr lang="ru-RU" sz="2000" dirty="0" err="1"/>
              <a:t>оселедця</a:t>
            </a:r>
            <a:r>
              <a:rPr lang="ru-RU" sz="2000" dirty="0"/>
              <a:t>, </a:t>
            </a:r>
            <a:r>
              <a:rPr lang="ru-RU" sz="2000" dirty="0" err="1"/>
              <a:t>білкового</a:t>
            </a:r>
            <a:r>
              <a:rPr lang="ru-RU" sz="2000" dirty="0"/>
              <a:t> омлету, пудингу , вершкового масла, </a:t>
            </a:r>
            <a:r>
              <a:rPr lang="ru-RU" sz="2000" dirty="0" err="1"/>
              <a:t>варення</a:t>
            </a:r>
            <a:r>
              <a:rPr lang="ru-RU" sz="2000" dirty="0"/>
              <a:t> і </a:t>
            </a:r>
            <a:r>
              <a:rPr lang="ru-RU" sz="2000" dirty="0" err="1"/>
              <a:t>протертих</a:t>
            </a:r>
            <a:r>
              <a:rPr lang="ru-RU" sz="2000" dirty="0"/>
              <a:t> </a:t>
            </a:r>
            <a:r>
              <a:rPr lang="ru-RU" sz="2000" dirty="0" err="1"/>
              <a:t>овочів</a:t>
            </a:r>
            <a:r>
              <a:rPr lang="ru-RU" sz="2000" dirty="0"/>
              <a:t> (</a:t>
            </a:r>
            <a:r>
              <a:rPr lang="ru-RU" sz="2000" dirty="0" err="1"/>
              <a:t>морква</a:t>
            </a:r>
            <a:r>
              <a:rPr lang="ru-RU" sz="2000" dirty="0"/>
              <a:t>, </a:t>
            </a:r>
            <a:r>
              <a:rPr lang="ru-RU" sz="2000" dirty="0" err="1"/>
              <a:t>гарбуз</a:t>
            </a:r>
            <a:r>
              <a:rPr lang="ru-RU" sz="2000" dirty="0"/>
              <a:t>, </a:t>
            </a:r>
            <a:r>
              <a:rPr lang="ru-RU" sz="2000" dirty="0" err="1"/>
              <a:t>картопля</a:t>
            </a:r>
            <a:r>
              <a:rPr lang="ru-RU" sz="2000" dirty="0"/>
              <a:t>, кабачки та </a:t>
            </a:r>
            <a:r>
              <a:rPr lang="ru-RU" sz="2000" dirty="0" err="1"/>
              <a:t>ін</a:t>
            </a:r>
            <a:r>
              <a:rPr lang="ru-RU" sz="2000" dirty="0"/>
              <a:t>.), </a:t>
            </a:r>
            <a:r>
              <a:rPr lang="ru-RU" sz="2000" dirty="0" err="1"/>
              <a:t>сирих</a:t>
            </a:r>
            <a:r>
              <a:rPr lang="ru-RU" sz="2000" dirty="0"/>
              <a:t> </a:t>
            </a:r>
            <a:r>
              <a:rPr lang="ru-RU" sz="2000" dirty="0" err="1"/>
              <a:t>овочевих</a:t>
            </a:r>
            <a:r>
              <a:rPr lang="ru-RU" sz="2000" dirty="0"/>
              <a:t> і </a:t>
            </a:r>
            <a:r>
              <a:rPr lang="ru-RU" sz="2000" dirty="0" err="1"/>
              <a:t>фруктових</a:t>
            </a:r>
            <a:r>
              <a:rPr lang="ru-RU" sz="2000" dirty="0"/>
              <a:t> </a:t>
            </a:r>
            <a:r>
              <a:rPr lang="ru-RU" sz="2000" dirty="0" err="1"/>
              <a:t>соків</a:t>
            </a:r>
            <a:r>
              <a:rPr lang="ru-RU" sz="2000" dirty="0"/>
              <a:t>, </a:t>
            </a:r>
            <a:r>
              <a:rPr lang="ru-RU" sz="2000" dirty="0" err="1"/>
              <a:t>відвару</a:t>
            </a:r>
            <a:r>
              <a:rPr lang="ru-RU" sz="2000" dirty="0"/>
              <a:t> </a:t>
            </a:r>
            <a:r>
              <a:rPr lang="ru-RU" sz="2000" dirty="0" err="1"/>
              <a:t>шипшини</a:t>
            </a:r>
            <a:r>
              <a:rPr lang="ru-RU" sz="2000" dirty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2133600"/>
            <a:ext cx="8911687" cy="4055444"/>
          </a:xfrm>
        </p:spPr>
        <p:txBody>
          <a:bodyPr>
            <a:noAutofit/>
          </a:bodyPr>
          <a:lstStyle/>
          <a:p>
            <a:r>
              <a:rPr lang="ru-RU" sz="2000" dirty="0"/>
              <a:t>При </a:t>
            </a:r>
            <a:r>
              <a:rPr lang="ru-RU" sz="2000" dirty="0" err="1"/>
              <a:t>туберкульозному</a:t>
            </a:r>
            <a:r>
              <a:rPr lang="ru-RU" sz="2000" dirty="0"/>
              <a:t> </a:t>
            </a:r>
            <a:r>
              <a:rPr lang="ru-RU" sz="2000" dirty="0" err="1"/>
              <a:t>ураженні</a:t>
            </a:r>
            <a:r>
              <a:rPr lang="ru-RU" sz="2000" dirty="0"/>
              <a:t> </a:t>
            </a:r>
            <a:r>
              <a:rPr lang="ru-RU" sz="2000" dirty="0" err="1"/>
              <a:t>нирок</a:t>
            </a:r>
            <a:r>
              <a:rPr lang="ru-RU" sz="2000" dirty="0"/>
              <a:t>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виключити</a:t>
            </a:r>
            <a:r>
              <a:rPr lang="ru-RU" sz="2000" dirty="0"/>
              <a:t> з </a:t>
            </a:r>
            <a:r>
              <a:rPr lang="ru-RU" sz="2000" dirty="0" err="1"/>
              <a:t>ужитку</a:t>
            </a:r>
            <a:r>
              <a:rPr lang="ru-RU" sz="2000" dirty="0"/>
              <a:t> </a:t>
            </a:r>
            <a:r>
              <a:rPr lang="ru-RU" sz="2000" dirty="0" err="1"/>
              <a:t>дратівливі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 (</a:t>
            </a:r>
            <a:r>
              <a:rPr lang="ru-RU" sz="2000" dirty="0" err="1"/>
              <a:t>перець</a:t>
            </a:r>
            <a:r>
              <a:rPr lang="ru-RU" sz="2000" dirty="0"/>
              <a:t>, </a:t>
            </a:r>
            <a:r>
              <a:rPr lang="ru-RU" sz="2000" dirty="0" err="1"/>
              <a:t>гірчиця</a:t>
            </a:r>
            <a:r>
              <a:rPr lang="ru-RU" sz="2000" dirty="0"/>
              <a:t>, </a:t>
            </a:r>
            <a:r>
              <a:rPr lang="ru-RU" sz="2000" dirty="0" err="1"/>
              <a:t>хрін</a:t>
            </a:r>
            <a:r>
              <a:rPr lang="ru-RU" sz="2000" dirty="0"/>
              <a:t>, редька, алкоголь, </a:t>
            </a:r>
            <a:r>
              <a:rPr lang="ru-RU" sz="2000" dirty="0" err="1"/>
              <a:t>копченості</a:t>
            </a:r>
            <a:r>
              <a:rPr lang="ru-RU" sz="2000" dirty="0"/>
              <a:t>, </a:t>
            </a:r>
            <a:r>
              <a:rPr lang="ru-RU" sz="2000" dirty="0" err="1"/>
              <a:t>консерви</a:t>
            </a:r>
            <a:r>
              <a:rPr lang="ru-RU" sz="2000" dirty="0"/>
              <a:t>).</a:t>
            </a:r>
          </a:p>
          <a:p>
            <a:r>
              <a:rPr lang="ru-RU" sz="2000" dirty="0"/>
              <a:t>При </a:t>
            </a:r>
            <a:r>
              <a:rPr lang="ru-RU" sz="2000" dirty="0" err="1"/>
              <a:t>ексудативному</a:t>
            </a:r>
            <a:r>
              <a:rPr lang="ru-RU" sz="2000" dirty="0"/>
              <a:t> </a:t>
            </a:r>
            <a:r>
              <a:rPr lang="ru-RU" sz="2000" dirty="0" err="1"/>
              <a:t>плевриті</a:t>
            </a:r>
            <a:r>
              <a:rPr lang="ru-RU" sz="2000" dirty="0"/>
              <a:t>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вносити</a:t>
            </a:r>
            <a:r>
              <a:rPr lang="ru-RU" sz="2000" dirty="0"/>
              <a:t> </a:t>
            </a:r>
            <a:r>
              <a:rPr lang="ru-RU" sz="2000" dirty="0" err="1"/>
              <a:t>корективи</a:t>
            </a:r>
            <a:r>
              <a:rPr lang="ru-RU" sz="2000" dirty="0"/>
              <a:t>, </a:t>
            </a:r>
            <a:r>
              <a:rPr lang="ru-RU" sz="2000" dirty="0" err="1"/>
              <a:t>викладені</a:t>
            </a:r>
            <a:r>
              <a:rPr lang="ru-RU" sz="2000" dirty="0"/>
              <a:t> у </a:t>
            </a:r>
            <a:r>
              <a:rPr lang="ru-RU" sz="2000" dirty="0" err="1"/>
              <a:t>відповідному</a:t>
            </a:r>
            <a:r>
              <a:rPr lang="ru-RU" sz="2000" dirty="0"/>
              <a:t> </a:t>
            </a:r>
            <a:r>
              <a:rPr lang="ru-RU" sz="2000" dirty="0" err="1"/>
              <a:t>розділі</a:t>
            </a:r>
            <a:r>
              <a:rPr lang="ru-RU" sz="2000" dirty="0"/>
              <a:t> (див. «</a:t>
            </a:r>
            <a:r>
              <a:rPr lang="ru-RU" sz="2000" dirty="0" err="1"/>
              <a:t>Ексудативний</a:t>
            </a:r>
            <a:r>
              <a:rPr lang="ru-RU" sz="2000" dirty="0"/>
              <a:t> плеврит»). При </a:t>
            </a:r>
            <a:r>
              <a:rPr lang="ru-RU" sz="2000" dirty="0" err="1"/>
              <a:t>туберкульозному</a:t>
            </a:r>
            <a:r>
              <a:rPr lang="ru-RU" sz="2000" dirty="0"/>
              <a:t> </a:t>
            </a:r>
            <a:r>
              <a:rPr lang="ru-RU" sz="2000" dirty="0" err="1"/>
              <a:t>ураженні</a:t>
            </a:r>
            <a:r>
              <a:rPr lang="ru-RU" sz="2000" dirty="0"/>
              <a:t> </a:t>
            </a:r>
            <a:r>
              <a:rPr lang="ru-RU" sz="2000" dirty="0" err="1"/>
              <a:t>гортані</a:t>
            </a:r>
            <a:r>
              <a:rPr lang="ru-RU" sz="2000" dirty="0"/>
              <a:t> і носоглотки особливо </a:t>
            </a:r>
            <a:r>
              <a:rPr lang="ru-RU" sz="2000" dirty="0" err="1"/>
              <a:t>важливо</a:t>
            </a:r>
            <a:r>
              <a:rPr lang="ru-RU" sz="2000" dirty="0"/>
              <a:t> </a:t>
            </a:r>
            <a:r>
              <a:rPr lang="ru-RU" sz="2000" dirty="0" err="1"/>
              <a:t>забезпечити</a:t>
            </a:r>
            <a:r>
              <a:rPr lang="ru-RU" sz="2000" dirty="0"/>
              <a:t> </a:t>
            </a:r>
            <a:r>
              <a:rPr lang="ru-RU" sz="2000" dirty="0" err="1"/>
              <a:t>організм</a:t>
            </a:r>
            <a:r>
              <a:rPr lang="ru-RU" sz="2000" dirty="0"/>
              <a:t> </a:t>
            </a:r>
            <a:r>
              <a:rPr lang="ru-RU" sz="2000" dirty="0" err="1"/>
              <a:t>підвищеною</a:t>
            </a:r>
            <a:r>
              <a:rPr lang="ru-RU" sz="2000" dirty="0"/>
              <a:t> </a:t>
            </a:r>
            <a:r>
              <a:rPr lang="ru-RU" sz="2000" dirty="0" err="1"/>
              <a:t>кількістю</a:t>
            </a:r>
            <a:r>
              <a:rPr lang="ru-RU" sz="2000" dirty="0"/>
              <a:t> </a:t>
            </a:r>
            <a:r>
              <a:rPr lang="ru-RU" sz="2000" dirty="0" err="1"/>
              <a:t>ретинолу</a:t>
            </a:r>
            <a:r>
              <a:rPr lang="ru-RU" sz="2000" dirty="0"/>
              <a:t>, так як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відновленню</a:t>
            </a:r>
            <a:r>
              <a:rPr lang="ru-RU" sz="2000" dirty="0"/>
              <a:t> </a:t>
            </a:r>
            <a:r>
              <a:rPr lang="ru-RU" sz="2000" dirty="0" err="1"/>
              <a:t>пошкодженого</a:t>
            </a:r>
            <a:r>
              <a:rPr lang="ru-RU" sz="2000" dirty="0"/>
              <a:t> </a:t>
            </a:r>
            <a:r>
              <a:rPr lang="ru-RU" sz="2000" dirty="0" err="1"/>
              <a:t>епітелію</a:t>
            </a:r>
            <a:r>
              <a:rPr lang="ru-RU" sz="2000" dirty="0"/>
              <a:t> </a:t>
            </a:r>
            <a:r>
              <a:rPr lang="ru-RU" sz="2000" dirty="0" err="1"/>
              <a:t>слизової</a:t>
            </a:r>
            <a:r>
              <a:rPr lang="ru-RU" sz="2000" dirty="0"/>
              <a:t>. </a:t>
            </a:r>
            <a:r>
              <a:rPr lang="ru-RU" sz="2000" dirty="0" err="1"/>
              <a:t>Рекомендується</a:t>
            </a:r>
            <a:r>
              <a:rPr lang="ru-RU" sz="2000" dirty="0"/>
              <a:t> </a:t>
            </a:r>
            <a:r>
              <a:rPr lang="ru-RU" sz="2000" dirty="0" err="1"/>
              <a:t>повільний</a:t>
            </a:r>
            <a:r>
              <a:rPr lang="ru-RU" sz="2000" dirty="0"/>
              <a:t> </a:t>
            </a:r>
            <a:r>
              <a:rPr lang="ru-RU" sz="2000" dirty="0" err="1"/>
              <a:t>прийом</a:t>
            </a:r>
            <a:r>
              <a:rPr lang="ru-RU" sz="2000" dirty="0"/>
              <a:t> </a:t>
            </a:r>
            <a:r>
              <a:rPr lang="ru-RU" sz="2000" dirty="0" err="1"/>
              <a:t>їжі</a:t>
            </a:r>
            <a:r>
              <a:rPr lang="ru-RU" sz="2000" dirty="0"/>
              <a:t> в </a:t>
            </a:r>
            <a:r>
              <a:rPr lang="ru-RU" sz="2000" dirty="0" err="1"/>
              <a:t>рідкому</a:t>
            </a:r>
            <a:r>
              <a:rPr lang="ru-RU" sz="2000" dirty="0"/>
              <a:t>, </a:t>
            </a:r>
            <a:r>
              <a:rPr lang="ru-RU" sz="2000" dirty="0" err="1" smtClean="0"/>
              <a:t>желеподібному</a:t>
            </a:r>
            <a:r>
              <a:rPr lang="ru-RU" sz="2000" dirty="0" smtClean="0"/>
              <a:t>, </a:t>
            </a:r>
            <a:r>
              <a:rPr lang="ru-RU" sz="2000" dirty="0"/>
              <a:t>добре протертому і </a:t>
            </a:r>
            <a:r>
              <a:rPr lang="ru-RU" sz="2000" dirty="0" err="1"/>
              <a:t>кашкоподібного</a:t>
            </a:r>
            <a:r>
              <a:rPr lang="ru-RU" sz="2000" dirty="0"/>
              <a:t> </a:t>
            </a:r>
            <a:r>
              <a:rPr lang="ru-RU" sz="2000" dirty="0" err="1"/>
              <a:t>вигляді</a:t>
            </a:r>
            <a:r>
              <a:rPr lang="ru-RU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4935" y="1905000"/>
            <a:ext cx="9319677" cy="3619901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Рекомендується</a:t>
            </a:r>
            <a:r>
              <a:rPr lang="ru-RU" sz="2000" dirty="0" smtClean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слизових</a:t>
            </a:r>
            <a:r>
              <a:rPr lang="ru-RU" sz="2000" dirty="0"/>
              <a:t> </a:t>
            </a:r>
            <a:r>
              <a:rPr lang="ru-RU" sz="2000" dirty="0" err="1"/>
              <a:t>супів</a:t>
            </a:r>
            <a:r>
              <a:rPr lang="ru-RU" sz="2000" dirty="0"/>
              <a:t>, </a:t>
            </a:r>
            <a:r>
              <a:rPr lang="ru-RU" sz="2000" dirty="0" err="1"/>
              <a:t>неміцних</a:t>
            </a:r>
            <a:r>
              <a:rPr lang="ru-RU" sz="2000" dirty="0"/>
              <a:t> </a:t>
            </a:r>
            <a:r>
              <a:rPr lang="ru-RU" sz="2000" dirty="0" err="1"/>
              <a:t>застиглих</a:t>
            </a:r>
            <a:r>
              <a:rPr lang="ru-RU" sz="2000" dirty="0"/>
              <a:t> </a:t>
            </a:r>
            <a:r>
              <a:rPr lang="ru-RU" sz="2000" dirty="0" err="1"/>
              <a:t>бульйонів</a:t>
            </a:r>
            <a:r>
              <a:rPr lang="ru-RU" sz="2000" dirty="0"/>
              <a:t>, </a:t>
            </a:r>
            <a:r>
              <a:rPr lang="ru-RU" sz="2000" dirty="0" err="1" smtClean="0"/>
              <a:t>процідженого</a:t>
            </a:r>
            <a:r>
              <a:rPr lang="ru-RU" sz="2000" dirty="0" smtClean="0"/>
              <a:t> </a:t>
            </a:r>
            <a:r>
              <a:rPr lang="ru-RU" sz="2000" dirty="0" err="1"/>
              <a:t>холодцю</a:t>
            </a:r>
            <a:r>
              <a:rPr lang="ru-RU" sz="2000" dirty="0"/>
              <a:t>, </a:t>
            </a:r>
            <a:r>
              <a:rPr lang="ru-RU" sz="2000" dirty="0" err="1"/>
              <a:t>рідких</a:t>
            </a:r>
            <a:r>
              <a:rPr lang="ru-RU" sz="2000" dirty="0"/>
              <a:t> </a:t>
            </a:r>
            <a:r>
              <a:rPr lang="ru-RU" sz="2000" dirty="0" err="1"/>
              <a:t>молочних</a:t>
            </a:r>
            <a:r>
              <a:rPr lang="ru-RU" sz="2000" dirty="0"/>
              <a:t> каш, молока, </a:t>
            </a:r>
            <a:r>
              <a:rPr lang="ru-RU" sz="2000" dirty="0" err="1" smtClean="0"/>
              <a:t>неміцної</a:t>
            </a:r>
            <a:r>
              <a:rPr lang="ru-RU" sz="2000" dirty="0" smtClean="0"/>
              <a:t> </a:t>
            </a:r>
            <a:r>
              <a:rPr lang="ru-RU" sz="2000" dirty="0" err="1"/>
              <a:t>кави</a:t>
            </a:r>
            <a:r>
              <a:rPr lang="ru-RU" sz="2000" dirty="0"/>
              <a:t>, некрутого </a:t>
            </a:r>
            <a:r>
              <a:rPr lang="ru-RU" sz="2000" dirty="0" err="1"/>
              <a:t>картопляного</a:t>
            </a:r>
            <a:r>
              <a:rPr lang="ru-RU" sz="2000" dirty="0"/>
              <a:t> пюре, чаю з молоком. При </a:t>
            </a:r>
            <a:r>
              <a:rPr lang="ru-RU" sz="2000" dirty="0" err="1"/>
              <a:t>туберкульозі</a:t>
            </a:r>
            <a:r>
              <a:rPr lang="ru-RU" sz="2000" dirty="0"/>
              <a:t> </a:t>
            </a:r>
            <a:r>
              <a:rPr lang="ru-RU" sz="2000" dirty="0" err="1"/>
              <a:t>кісток</a:t>
            </a:r>
            <a:r>
              <a:rPr lang="ru-RU" sz="2000" dirty="0"/>
              <a:t> і </a:t>
            </a:r>
            <a:r>
              <a:rPr lang="ru-RU" sz="2000" dirty="0" err="1"/>
              <a:t>суглобів</a:t>
            </a:r>
            <a:r>
              <a:rPr lang="ru-RU" sz="2000" dirty="0"/>
              <a:t> </a:t>
            </a:r>
            <a:r>
              <a:rPr lang="ru-RU" sz="2000" dirty="0" err="1"/>
              <a:t>слід</a:t>
            </a:r>
            <a:r>
              <a:rPr lang="ru-RU" sz="2000" dirty="0"/>
              <a:t> особливо </a:t>
            </a:r>
            <a:r>
              <a:rPr lang="ru-RU" sz="2000" dirty="0" err="1"/>
              <a:t>дбати</a:t>
            </a:r>
            <a:r>
              <a:rPr lang="ru-RU" sz="2000" dirty="0"/>
              <a:t> про </a:t>
            </a:r>
            <a:r>
              <a:rPr lang="ru-RU" sz="2000" dirty="0" err="1"/>
              <a:t>забезпечення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</a:t>
            </a:r>
            <a:r>
              <a:rPr lang="ru-RU" sz="2000" dirty="0" err="1"/>
              <a:t>підвищеною</a:t>
            </a:r>
            <a:r>
              <a:rPr lang="ru-RU" sz="2000" dirty="0"/>
              <a:t> </a:t>
            </a:r>
            <a:r>
              <a:rPr lang="ru-RU" sz="2000" dirty="0" err="1"/>
              <a:t>кількістю</a:t>
            </a:r>
            <a:r>
              <a:rPr lang="ru-RU" sz="2000" dirty="0"/>
              <a:t> </a:t>
            </a:r>
            <a:r>
              <a:rPr lang="ru-RU" sz="2000" dirty="0" err="1"/>
              <a:t>кальцію</a:t>
            </a:r>
            <a:r>
              <a:rPr lang="ru-RU" sz="2000" dirty="0"/>
              <a:t> і фосфору. Для </a:t>
            </a:r>
            <a:r>
              <a:rPr lang="ru-RU" sz="2000" dirty="0" err="1"/>
              <a:t>кращого</a:t>
            </a:r>
            <a:r>
              <a:rPr lang="ru-RU" sz="2000" dirty="0"/>
              <a:t> </a:t>
            </a:r>
            <a:r>
              <a:rPr lang="ru-RU" sz="2000" dirty="0" err="1"/>
              <a:t>засвоєння</a:t>
            </a:r>
            <a:r>
              <a:rPr lang="ru-RU" sz="2000" dirty="0"/>
              <a:t> солей </a:t>
            </a:r>
            <a:r>
              <a:rPr lang="ru-RU" sz="2000" dirty="0" err="1"/>
              <a:t>кальцію</a:t>
            </a:r>
            <a:r>
              <a:rPr lang="ru-RU" sz="2000" dirty="0"/>
              <a:t> </a:t>
            </a:r>
            <a:r>
              <a:rPr lang="ru-RU" sz="2000" dirty="0" smtClean="0"/>
              <a:t>показаний </a:t>
            </a:r>
            <a:r>
              <a:rPr lang="ru-RU" sz="2000" dirty="0" err="1"/>
              <a:t>достатній</a:t>
            </a:r>
            <a:r>
              <a:rPr lang="ru-RU" sz="2000" dirty="0"/>
              <a:t> </a:t>
            </a:r>
            <a:r>
              <a:rPr lang="ru-RU" sz="2000" dirty="0" err="1"/>
              <a:t>вміст</a:t>
            </a:r>
            <a:r>
              <a:rPr lang="ru-RU" sz="2000" dirty="0"/>
              <a:t> в </a:t>
            </a:r>
            <a:r>
              <a:rPr lang="ru-RU" sz="2000" dirty="0" err="1"/>
              <a:t>раціоні</a:t>
            </a:r>
            <a:r>
              <a:rPr lang="ru-RU" sz="2000" dirty="0"/>
              <a:t> </a:t>
            </a:r>
            <a:r>
              <a:rPr lang="ru-RU" sz="2000" dirty="0" err="1"/>
              <a:t>вітаміну</a:t>
            </a:r>
            <a:r>
              <a:rPr lang="ru-RU" sz="2000" dirty="0"/>
              <a:t> В, </a:t>
            </a:r>
            <a:r>
              <a:rPr lang="ru-RU" sz="2000" dirty="0" err="1" smtClean="0"/>
              <a:t>який</a:t>
            </a:r>
            <a:r>
              <a:rPr lang="ru-RU" sz="2000" dirty="0" smtClean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, </a:t>
            </a:r>
            <a:r>
              <a:rPr lang="ru-RU" sz="2000" dirty="0" err="1"/>
              <a:t>зокрема</a:t>
            </a:r>
            <a:r>
              <a:rPr lang="ru-RU" sz="2000" dirty="0"/>
              <a:t>, </a:t>
            </a:r>
            <a:r>
              <a:rPr lang="ru-RU" sz="2000" dirty="0" err="1"/>
              <a:t>забезпечуватися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вживання</a:t>
            </a:r>
            <a:r>
              <a:rPr lang="ru-RU" sz="2000" dirty="0"/>
              <a:t> </a:t>
            </a:r>
            <a:r>
              <a:rPr lang="ru-RU" sz="2000" dirty="0" err="1"/>
              <a:t>риб'ячого</a:t>
            </a:r>
            <a:r>
              <a:rPr lang="ru-RU" sz="2000" dirty="0"/>
              <a:t> </a:t>
            </a:r>
            <a:r>
              <a:rPr lang="ru-RU" sz="2000" dirty="0" smtClean="0"/>
              <a:t>жиру.</a:t>
            </a:r>
          </a:p>
          <a:p>
            <a:pPr marL="0" indent="0">
              <a:buNone/>
            </a:pPr>
            <a:r>
              <a:rPr lang="uk-UA" sz="2000" dirty="0" smtClean="0"/>
              <a:t>    </a:t>
            </a:r>
            <a:r>
              <a:rPr lang="ru-RU" sz="2000" dirty="0" smtClean="0"/>
              <a:t>При </a:t>
            </a:r>
            <a:r>
              <a:rPr lang="ru-RU" sz="2000" dirty="0" err="1"/>
              <a:t>туберкульозному</a:t>
            </a:r>
            <a:r>
              <a:rPr lang="ru-RU" sz="2000" dirty="0"/>
              <a:t> </a:t>
            </a:r>
            <a:r>
              <a:rPr lang="ru-RU" sz="2000" dirty="0" err="1"/>
              <a:t>ураженні</a:t>
            </a:r>
            <a:r>
              <a:rPr lang="ru-RU" sz="2000" dirty="0"/>
              <a:t> </a:t>
            </a:r>
            <a:r>
              <a:rPr lang="ru-RU" sz="2000" dirty="0" err="1"/>
              <a:t>шкіри</a:t>
            </a:r>
            <a:r>
              <a:rPr lang="ru-RU" sz="2000" dirty="0"/>
              <a:t> (</a:t>
            </a:r>
            <a:r>
              <a:rPr lang="ru-RU" sz="2000" dirty="0" err="1"/>
              <a:t>вовчак</a:t>
            </a:r>
            <a:r>
              <a:rPr lang="ru-RU" sz="2000" dirty="0"/>
              <a:t>) </a:t>
            </a:r>
            <a:r>
              <a:rPr lang="ru-RU" sz="2000" dirty="0" err="1"/>
              <a:t>рекомендується</a:t>
            </a:r>
            <a:r>
              <a:rPr lang="ru-RU" sz="2000" dirty="0"/>
              <a:t> </a:t>
            </a:r>
            <a:r>
              <a:rPr lang="ru-RU" sz="2000" dirty="0" smtClean="0"/>
              <a:t>   </a:t>
            </a:r>
            <a:r>
              <a:rPr lang="ru-RU" sz="2000" dirty="0" err="1" smtClean="0"/>
              <a:t>помірне</a:t>
            </a:r>
            <a:r>
              <a:rPr lang="ru-RU" sz="2000" dirty="0" smtClean="0"/>
              <a:t>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вуглеводів</a:t>
            </a:r>
            <a:r>
              <a:rPr lang="ru-RU" sz="2000" dirty="0"/>
              <a:t>, </a:t>
            </a:r>
            <a:r>
              <a:rPr lang="ru-RU" sz="2000" dirty="0" err="1"/>
              <a:t>солі</a:t>
            </a:r>
            <a:r>
              <a:rPr lang="ru-RU" sz="2000" dirty="0"/>
              <a:t> (до 3-5 г) і </a:t>
            </a:r>
            <a:r>
              <a:rPr lang="ru-RU" sz="2000" dirty="0" err="1"/>
              <a:t>введення</a:t>
            </a:r>
            <a:r>
              <a:rPr lang="ru-RU" sz="2000" dirty="0"/>
              <a:t> в </a:t>
            </a:r>
            <a:r>
              <a:rPr lang="ru-RU" sz="2000" dirty="0" err="1"/>
              <a:t>підвищеній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 (</a:t>
            </a:r>
            <a:r>
              <a:rPr lang="ru-RU" sz="2000" dirty="0" err="1"/>
              <a:t>ретинол</a:t>
            </a:r>
            <a:r>
              <a:rPr lang="ru-RU" sz="2000" dirty="0"/>
              <a:t>, </a:t>
            </a:r>
            <a:r>
              <a:rPr lang="ru-RU" sz="2000" dirty="0" err="1"/>
              <a:t>аскорбінова</a:t>
            </a:r>
            <a:r>
              <a:rPr lang="ru-RU" sz="2000" dirty="0"/>
              <a:t> кислота).</a:t>
            </a:r>
          </a:p>
          <a:p>
            <a:r>
              <a:rPr lang="ru-RU" sz="2000" dirty="0" err="1"/>
              <a:t>Ураження</a:t>
            </a:r>
            <a:r>
              <a:rPr lang="ru-RU" sz="2000" dirty="0"/>
              <a:t> </a:t>
            </a:r>
            <a:r>
              <a:rPr lang="ru-RU" sz="2000" dirty="0" err="1"/>
              <a:t>печінки</a:t>
            </a:r>
            <a:r>
              <a:rPr lang="ru-RU" sz="2000" dirty="0"/>
              <a:t> </a:t>
            </a:r>
            <a:r>
              <a:rPr lang="ru-RU" sz="2000" dirty="0" err="1"/>
              <a:t>визначає</a:t>
            </a:r>
            <a:r>
              <a:rPr lang="ru-RU" sz="2000" dirty="0"/>
              <a:t> </a:t>
            </a:r>
            <a:r>
              <a:rPr lang="ru-RU" sz="2000" dirty="0" err="1"/>
              <a:t>доцільність</a:t>
            </a:r>
            <a:r>
              <a:rPr lang="ru-RU" sz="2000" dirty="0"/>
              <a:t> </a:t>
            </a:r>
            <a:r>
              <a:rPr lang="ru-RU" sz="2000" dirty="0" err="1"/>
              <a:t>виключення</a:t>
            </a:r>
            <a:r>
              <a:rPr lang="ru-RU" sz="2000" dirty="0"/>
              <a:t> </a:t>
            </a:r>
            <a:r>
              <a:rPr lang="ru-RU" sz="2000" dirty="0" err="1"/>
              <a:t>яєчних</a:t>
            </a:r>
            <a:r>
              <a:rPr lang="ru-RU" sz="2000" dirty="0"/>
              <a:t> </a:t>
            </a:r>
            <a:r>
              <a:rPr lang="ru-RU" sz="2000" dirty="0" err="1"/>
              <a:t>жовтків</a:t>
            </a:r>
            <a:r>
              <a:rPr lang="ru-RU" sz="2000" dirty="0"/>
              <a:t>, жирного </a:t>
            </a:r>
            <a:r>
              <a:rPr lang="ru-RU" sz="2000" dirty="0" err="1"/>
              <a:t>м'яса</a:t>
            </a:r>
            <a:r>
              <a:rPr lang="ru-RU" sz="2000" dirty="0"/>
              <a:t>, </a:t>
            </a:r>
            <a:r>
              <a:rPr lang="ru-RU" sz="2000" dirty="0" err="1"/>
              <a:t>риби</a:t>
            </a:r>
            <a:r>
              <a:rPr lang="ru-RU" sz="2000" dirty="0"/>
              <a:t> і </a:t>
            </a:r>
            <a:r>
              <a:rPr lang="ru-RU" sz="2000" dirty="0" err="1"/>
              <a:t>овочів</a:t>
            </a:r>
            <a:r>
              <a:rPr lang="ru-RU" sz="2000" dirty="0"/>
              <a:t>, </a:t>
            </a:r>
            <a:r>
              <a:rPr lang="ru-RU" sz="2000" dirty="0" err="1"/>
              <a:t>здобного</a:t>
            </a:r>
            <a:r>
              <a:rPr lang="ru-RU" sz="2000" dirty="0"/>
              <a:t> </a:t>
            </a:r>
            <a:r>
              <a:rPr lang="ru-RU" sz="2000" dirty="0" err="1"/>
              <a:t>тіста</a:t>
            </a:r>
            <a:r>
              <a:rPr lang="ru-RU" sz="2000" dirty="0"/>
              <a:t>, копченостей, </a:t>
            </a:r>
            <a:r>
              <a:rPr lang="ru-RU" sz="2000" dirty="0" err="1"/>
              <a:t>гострих</a:t>
            </a:r>
            <a:r>
              <a:rPr lang="ru-RU" sz="2000" dirty="0"/>
              <a:t> </a:t>
            </a:r>
            <a:r>
              <a:rPr lang="ru-RU" sz="2000" dirty="0" err="1"/>
              <a:t>страв</a:t>
            </a:r>
            <a:r>
              <a:rPr lang="ru-RU" sz="2000" dirty="0"/>
              <a:t>, </a:t>
            </a:r>
            <a:r>
              <a:rPr lang="ru-RU" sz="2000" dirty="0" err="1"/>
              <a:t>міцної</a:t>
            </a:r>
            <a:r>
              <a:rPr lang="ru-RU" sz="2000" dirty="0"/>
              <a:t> </a:t>
            </a:r>
            <a:r>
              <a:rPr lang="ru-RU" sz="2000" dirty="0" err="1"/>
              <a:t>кави</a:t>
            </a:r>
            <a:r>
              <a:rPr lang="ru-RU" sz="2000" dirty="0"/>
              <a:t>, </a:t>
            </a:r>
            <a:r>
              <a:rPr lang="ru-RU" sz="2000" dirty="0" err="1"/>
              <a:t>алкогольних</a:t>
            </a:r>
            <a:r>
              <a:rPr lang="ru-RU" sz="2000" dirty="0"/>
              <a:t> </a:t>
            </a:r>
            <a:r>
              <a:rPr lang="ru-RU" sz="2000" dirty="0" err="1"/>
              <a:t>напоїв</a:t>
            </a:r>
            <a:r>
              <a:rPr lang="ru-RU" sz="2000" dirty="0"/>
              <a:t>.</a:t>
            </a:r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При </a:t>
            </a:r>
            <a:r>
              <a:rPr lang="ru-RU" sz="2000" dirty="0" err="1" smtClean="0"/>
              <a:t>кровохарканні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важливо</a:t>
            </a:r>
            <a:r>
              <a:rPr lang="ru-RU" sz="2000" dirty="0" smtClean="0"/>
              <a:t> </a:t>
            </a:r>
            <a:r>
              <a:rPr lang="ru-RU" sz="2000" dirty="0" err="1"/>
              <a:t>забезпечити</a:t>
            </a:r>
            <a:r>
              <a:rPr lang="ru-RU" sz="2000" dirty="0"/>
              <a:t> </a:t>
            </a:r>
            <a:r>
              <a:rPr lang="ru-RU" sz="2000" dirty="0" err="1"/>
              <a:t>організм</a:t>
            </a:r>
            <a:r>
              <a:rPr lang="ru-RU" sz="2000" dirty="0"/>
              <a:t> </a:t>
            </a:r>
            <a:r>
              <a:rPr lang="ru-RU" sz="2000" dirty="0" err="1"/>
              <a:t>підвищеною</a:t>
            </a:r>
            <a:r>
              <a:rPr lang="ru-RU" sz="2000" dirty="0"/>
              <a:t> </a:t>
            </a:r>
            <a:r>
              <a:rPr lang="ru-RU" sz="2000" dirty="0" err="1"/>
              <a:t>кількістю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 (</a:t>
            </a:r>
            <a:r>
              <a:rPr lang="ru-RU" sz="2000" dirty="0" err="1"/>
              <a:t>аскорбінова</a:t>
            </a:r>
            <a:r>
              <a:rPr lang="ru-RU" sz="2000" dirty="0"/>
              <a:t> кислота, </a:t>
            </a:r>
            <a:r>
              <a:rPr lang="ru-RU" sz="2000" dirty="0" err="1"/>
              <a:t>вікасол</a:t>
            </a:r>
            <a:r>
              <a:rPr lang="ru-RU" sz="2000" dirty="0"/>
              <a:t>), солями </a:t>
            </a:r>
            <a:r>
              <a:rPr lang="ru-RU" sz="2000" dirty="0" err="1"/>
              <a:t>кальцію</a:t>
            </a:r>
            <a:r>
              <a:rPr lang="ru-RU" sz="2000" dirty="0"/>
              <a:t> і при великих </a:t>
            </a:r>
            <a:r>
              <a:rPr lang="ru-RU" sz="2000" dirty="0" err="1"/>
              <a:t>крововтратах</a:t>
            </a:r>
            <a:r>
              <a:rPr lang="ru-RU" sz="2000" dirty="0"/>
              <a:t> - </a:t>
            </a:r>
            <a:r>
              <a:rPr lang="ru-RU" sz="2000" dirty="0" err="1"/>
              <a:t>підвищеною</a:t>
            </a:r>
            <a:r>
              <a:rPr lang="ru-RU" sz="2000" dirty="0"/>
              <a:t> </a:t>
            </a:r>
            <a:r>
              <a:rPr lang="ru-RU" sz="2000" dirty="0" err="1"/>
              <a:t>кількістю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 (до 20-30 г на </a:t>
            </a:r>
            <a:r>
              <a:rPr lang="ru-RU" sz="2000" dirty="0" err="1"/>
              <a:t>добу</a:t>
            </a:r>
            <a:r>
              <a:rPr lang="ru-RU" sz="2000" dirty="0"/>
              <a:t>). </a:t>
            </a:r>
            <a:r>
              <a:rPr lang="ru-RU" sz="2000" dirty="0" err="1"/>
              <a:t>Рекомендуються</a:t>
            </a:r>
            <a:r>
              <a:rPr lang="ru-RU" sz="2000" dirty="0"/>
              <a:t> в </a:t>
            </a:r>
            <a:r>
              <a:rPr lang="ru-RU" sz="2000" dirty="0" err="1"/>
              <a:t>охолодженому</a:t>
            </a:r>
            <a:r>
              <a:rPr lang="ru-RU" sz="2000" dirty="0"/>
              <a:t> </a:t>
            </a:r>
            <a:r>
              <a:rPr lang="ru-RU" sz="2000" dirty="0" err="1"/>
              <a:t>вигляді</a:t>
            </a:r>
            <a:r>
              <a:rPr lang="ru-RU" sz="2000" dirty="0"/>
              <a:t> </a:t>
            </a:r>
            <a:r>
              <a:rPr lang="ru-RU" sz="2000" dirty="0" err="1"/>
              <a:t>киселі</a:t>
            </a:r>
            <a:r>
              <a:rPr lang="ru-RU" sz="2000" dirty="0"/>
              <a:t>, </a:t>
            </a:r>
            <a:r>
              <a:rPr lang="ru-RU" sz="2000" dirty="0" err="1"/>
              <a:t>фруктові</a:t>
            </a:r>
            <a:r>
              <a:rPr lang="ru-RU" sz="2000" dirty="0"/>
              <a:t> і </a:t>
            </a:r>
            <a:r>
              <a:rPr lang="ru-RU" sz="2000" dirty="0" err="1"/>
              <a:t>ягідні</a:t>
            </a:r>
            <a:r>
              <a:rPr lang="ru-RU" sz="2000" dirty="0"/>
              <a:t> желе, </a:t>
            </a:r>
            <a:r>
              <a:rPr lang="ru-RU" sz="2000" dirty="0" err="1"/>
              <a:t>протертий</a:t>
            </a:r>
            <a:r>
              <a:rPr lang="ru-RU" sz="2000" dirty="0"/>
              <a:t> сир з молоком, вершки, </a:t>
            </a:r>
            <a:r>
              <a:rPr lang="ru-RU" sz="2000" dirty="0" smtClean="0"/>
              <a:t>яйце, </a:t>
            </a:r>
            <a:r>
              <a:rPr lang="ru-RU" sz="2000" dirty="0" err="1"/>
              <a:t>рідка</a:t>
            </a:r>
            <a:r>
              <a:rPr lang="ru-RU" sz="2000" dirty="0"/>
              <a:t> манна </a:t>
            </a:r>
            <a:r>
              <a:rPr lang="ru-RU" sz="2000" dirty="0" err="1"/>
              <a:t>молочна</a:t>
            </a:r>
            <a:r>
              <a:rPr lang="ru-RU" sz="2000" dirty="0"/>
              <a:t> каша, </a:t>
            </a:r>
            <a:r>
              <a:rPr lang="ru-RU" sz="2000" dirty="0" err="1"/>
              <a:t>прохолодне</a:t>
            </a:r>
            <a:r>
              <a:rPr lang="ru-RU" sz="2000" dirty="0"/>
              <a:t> </a:t>
            </a:r>
            <a:r>
              <a:rPr lang="ru-RU" sz="2000" dirty="0" err="1"/>
              <a:t>пиття</a:t>
            </a:r>
            <a:r>
              <a:rPr lang="ru-RU" sz="2000" dirty="0"/>
              <a:t> (</a:t>
            </a:r>
            <a:r>
              <a:rPr lang="ru-RU" sz="2000" dirty="0" err="1"/>
              <a:t>томатний</a:t>
            </a:r>
            <a:r>
              <a:rPr lang="ru-RU" sz="2000" dirty="0"/>
              <a:t> </a:t>
            </a:r>
            <a:r>
              <a:rPr lang="ru-RU" sz="2000" dirty="0" err="1"/>
              <a:t>сік</a:t>
            </a:r>
            <a:r>
              <a:rPr lang="ru-RU" sz="2000" dirty="0"/>
              <a:t>, </a:t>
            </a:r>
            <a:r>
              <a:rPr lang="ru-RU" sz="2000" dirty="0" smtClean="0"/>
              <a:t> </a:t>
            </a:r>
            <a:r>
              <a:rPr lang="ru-RU" sz="2000" dirty="0" err="1"/>
              <a:t>лимонна</a:t>
            </a:r>
            <a:r>
              <a:rPr lang="ru-RU" sz="2000" dirty="0"/>
              <a:t> вода і т. Д</a:t>
            </a:r>
            <a:r>
              <a:rPr lang="ru-RU" sz="2000" dirty="0" smtClean="0"/>
              <a:t>.).</a:t>
            </a:r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/>
              <a:t>туберкульозі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5566" y="1905000"/>
            <a:ext cx="9079046" cy="4006222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При </a:t>
            </a:r>
            <a:r>
              <a:rPr lang="ru-RU" sz="2000" dirty="0" err="1"/>
              <a:t>ускладненні</a:t>
            </a:r>
            <a:r>
              <a:rPr lang="ru-RU" sz="2000" dirty="0"/>
              <a:t> </a:t>
            </a:r>
            <a:r>
              <a:rPr lang="ru-RU" sz="2000" dirty="0" err="1"/>
              <a:t>туберкульозу</a:t>
            </a:r>
            <a:r>
              <a:rPr lang="ru-RU" sz="2000" dirty="0"/>
              <a:t> </a:t>
            </a:r>
            <a:r>
              <a:rPr lang="ru-RU" sz="2000" dirty="0" err="1"/>
              <a:t>легенів</a:t>
            </a:r>
            <a:r>
              <a:rPr lang="ru-RU" sz="2000" dirty="0"/>
              <a:t> </a:t>
            </a:r>
            <a:r>
              <a:rPr lang="ru-RU" sz="2000" dirty="0" err="1"/>
              <a:t>легенево-серцевою</a:t>
            </a:r>
            <a:r>
              <a:rPr lang="ru-RU" sz="2000" dirty="0"/>
              <a:t> </a:t>
            </a:r>
            <a:r>
              <a:rPr lang="ru-RU" sz="2000" dirty="0" err="1"/>
              <a:t>недостатністю</a:t>
            </a:r>
            <a:r>
              <a:rPr lang="ru-RU" sz="2000" dirty="0"/>
              <a:t> показано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, </a:t>
            </a:r>
            <a:r>
              <a:rPr lang="ru-RU" sz="2000" dirty="0" err="1"/>
              <a:t>солі</a:t>
            </a:r>
            <a:r>
              <a:rPr lang="ru-RU" sz="2000" dirty="0"/>
              <a:t>, </a:t>
            </a:r>
            <a:r>
              <a:rPr lang="ru-RU" sz="2000" dirty="0" err="1"/>
              <a:t>збагачення</a:t>
            </a:r>
            <a:r>
              <a:rPr lang="ru-RU" sz="2000" dirty="0"/>
              <a:t> </a:t>
            </a:r>
            <a:r>
              <a:rPr lang="ru-RU" sz="2000" dirty="0" err="1"/>
              <a:t>раціону</a:t>
            </a:r>
            <a:r>
              <a:rPr lang="ru-RU" sz="2000" dirty="0"/>
              <a:t> солями </a:t>
            </a:r>
            <a:r>
              <a:rPr lang="ru-RU" sz="2000" dirty="0" err="1"/>
              <a:t>калію</a:t>
            </a:r>
            <a:r>
              <a:rPr lang="ru-RU" sz="2000" dirty="0"/>
              <a:t>, </a:t>
            </a:r>
            <a:r>
              <a:rPr lang="ru-RU" sz="2000" dirty="0" err="1"/>
              <a:t>проведення</a:t>
            </a:r>
            <a:r>
              <a:rPr lang="ru-RU" sz="2000" dirty="0"/>
              <a:t> </a:t>
            </a:r>
            <a:r>
              <a:rPr lang="ru-RU" sz="2000" dirty="0" err="1"/>
              <a:t>розвантажувальних</a:t>
            </a:r>
            <a:r>
              <a:rPr lang="ru-RU" sz="2000" dirty="0"/>
              <a:t> </a:t>
            </a:r>
            <a:r>
              <a:rPr lang="ru-RU" sz="2000" dirty="0" err="1" smtClean="0"/>
              <a:t>днів</a:t>
            </a:r>
            <a:r>
              <a:rPr lang="ru-RU" sz="2000" dirty="0" smtClean="0"/>
              <a:t>. </a:t>
            </a:r>
          </a:p>
          <a:p>
            <a:r>
              <a:rPr lang="ru-RU" sz="2000" dirty="0" smtClean="0"/>
              <a:t>При </a:t>
            </a:r>
            <a:r>
              <a:rPr lang="ru-RU" sz="2000" dirty="0" err="1"/>
              <a:t>ускладненні</a:t>
            </a:r>
            <a:r>
              <a:rPr lang="ru-RU" sz="2000" dirty="0"/>
              <a:t> </a:t>
            </a:r>
            <a:r>
              <a:rPr lang="ru-RU" sz="2000" dirty="0" err="1"/>
              <a:t>туберкульозу</a:t>
            </a:r>
            <a:r>
              <a:rPr lang="ru-RU" sz="2000" dirty="0"/>
              <a:t> </a:t>
            </a:r>
            <a:r>
              <a:rPr lang="ru-RU" sz="2000" dirty="0" err="1"/>
              <a:t>амілоїдозом</a:t>
            </a:r>
            <a:r>
              <a:rPr lang="ru-RU" sz="2000" dirty="0"/>
              <a:t> в </a:t>
            </a:r>
            <a:r>
              <a:rPr lang="ru-RU" sz="2000" dirty="0" err="1" smtClean="0"/>
              <a:t>альбумінуричній</a:t>
            </a:r>
            <a:r>
              <a:rPr lang="ru-RU" sz="2000" dirty="0" smtClean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 без </a:t>
            </a:r>
            <a:r>
              <a:rPr lang="ru-RU" sz="2000" dirty="0" err="1"/>
              <a:t>набряків</a:t>
            </a:r>
            <a:r>
              <a:rPr lang="ru-RU" sz="2000" dirty="0"/>
              <a:t> </a:t>
            </a:r>
            <a:r>
              <a:rPr lang="ru-RU" sz="2000" dirty="0" err="1"/>
              <a:t>добовий</a:t>
            </a:r>
            <a:r>
              <a:rPr lang="ru-RU" sz="2000" dirty="0"/>
              <a:t> </a:t>
            </a:r>
            <a:r>
              <a:rPr lang="ru-RU" sz="2000" dirty="0" err="1"/>
              <a:t>раціон</a:t>
            </a:r>
            <a:r>
              <a:rPr lang="ru-RU" sz="2000" dirty="0"/>
              <a:t> повинен </a:t>
            </a:r>
            <a:r>
              <a:rPr lang="ru-RU" sz="2000" dirty="0" err="1"/>
              <a:t>містити</a:t>
            </a:r>
            <a:r>
              <a:rPr lang="ru-RU" sz="2000" dirty="0"/>
              <a:t> на 1 кг </a:t>
            </a:r>
            <a:r>
              <a:rPr lang="ru-RU" sz="2000" dirty="0" err="1"/>
              <a:t>маси</a:t>
            </a:r>
            <a:r>
              <a:rPr lang="ru-RU" sz="2000" dirty="0"/>
              <a:t> хворого до 2 г </a:t>
            </a:r>
            <a:r>
              <a:rPr lang="ru-RU" sz="2000" dirty="0" err="1"/>
              <a:t>білка</a:t>
            </a:r>
            <a:r>
              <a:rPr lang="ru-RU" sz="2000" dirty="0"/>
              <a:t>,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жирів</a:t>
            </a:r>
            <a:r>
              <a:rPr lang="ru-RU" sz="2000" dirty="0"/>
              <a:t> і </a:t>
            </a:r>
            <a:r>
              <a:rPr lang="ru-RU" sz="2000" dirty="0" err="1"/>
              <a:t>вуглеводів</a:t>
            </a:r>
            <a:r>
              <a:rPr lang="ru-RU" sz="2000" dirty="0"/>
              <a:t> </a:t>
            </a:r>
            <a:r>
              <a:rPr lang="ru-RU" sz="2000" dirty="0" err="1"/>
              <a:t>відповідно</a:t>
            </a:r>
            <a:r>
              <a:rPr lang="ru-RU" sz="2000" dirty="0"/>
              <a:t> до характеру основного </a:t>
            </a:r>
            <a:r>
              <a:rPr lang="ru-RU" sz="2000" dirty="0" err="1"/>
              <a:t>процесу</a:t>
            </a:r>
            <a:r>
              <a:rPr lang="ru-RU" sz="2000" dirty="0"/>
              <a:t>. </a:t>
            </a:r>
            <a:r>
              <a:rPr lang="ru-RU" sz="2000" dirty="0" err="1"/>
              <a:t>Наявність</a:t>
            </a:r>
            <a:r>
              <a:rPr lang="ru-RU" sz="2000" dirty="0"/>
              <a:t> </a:t>
            </a:r>
            <a:r>
              <a:rPr lang="ru-RU" sz="2000" dirty="0" err="1"/>
              <a:t>набряків</a:t>
            </a:r>
            <a:r>
              <a:rPr lang="ru-RU" sz="2000" dirty="0"/>
              <a:t> </a:t>
            </a:r>
            <a:r>
              <a:rPr lang="ru-RU" sz="2000" dirty="0" err="1"/>
              <a:t>вимагає</a:t>
            </a:r>
            <a:r>
              <a:rPr lang="ru-RU" sz="2000" dirty="0"/>
              <a:t> </a:t>
            </a:r>
            <a:r>
              <a:rPr lang="ru-RU" sz="2000" dirty="0" err="1"/>
              <a:t>різкого</a:t>
            </a:r>
            <a:r>
              <a:rPr lang="ru-RU" sz="2000" dirty="0"/>
              <a:t> </a:t>
            </a:r>
            <a:r>
              <a:rPr lang="ru-RU" sz="2000" dirty="0" err="1"/>
              <a:t>обмеження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 (2-4 г).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2502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386038"/>
            <a:ext cx="8911686" cy="5274644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Лікувальне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хворобах </a:t>
            </a:r>
            <a:r>
              <a:rPr lang="ru-RU" dirty="0" err="1"/>
              <a:t>дихальної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і </a:t>
            </a:r>
            <a:r>
              <a:rPr lang="ru-RU" dirty="0" err="1"/>
              <a:t>туберкульозі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. </a:t>
            </a:r>
            <a:r>
              <a:rPr lang="ru-RU" dirty="0" err="1"/>
              <a:t>Дієта</a:t>
            </a:r>
            <a:r>
              <a:rPr lang="ru-RU" dirty="0"/>
              <a:t> при </a:t>
            </a:r>
            <a:r>
              <a:rPr lang="ru-RU" dirty="0" err="1"/>
              <a:t>захворюваннях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, особливо - при </a:t>
            </a:r>
            <a:r>
              <a:rPr lang="ru-RU" dirty="0" err="1"/>
              <a:t>бронхіальній</a:t>
            </a:r>
            <a:r>
              <a:rPr lang="ru-RU" dirty="0"/>
              <a:t> </a:t>
            </a:r>
            <a:r>
              <a:rPr lang="ru-RU" dirty="0" err="1"/>
              <a:t>астмі</a:t>
            </a:r>
            <a:r>
              <a:rPr lang="ru-RU" dirty="0"/>
              <a:t>,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гіпоалергенної</a:t>
            </a:r>
            <a:r>
              <a:rPr lang="ru-RU" dirty="0"/>
              <a:t> </a:t>
            </a:r>
            <a:r>
              <a:rPr lang="ru-RU" dirty="0" err="1"/>
              <a:t>вітамінізованої</a:t>
            </a:r>
            <a:r>
              <a:rPr lang="ru-RU" dirty="0"/>
              <a:t>, </a:t>
            </a:r>
            <a:r>
              <a:rPr lang="ru-RU" dirty="0" err="1"/>
              <a:t>різноманітної</a:t>
            </a:r>
            <a:r>
              <a:rPr lang="ru-RU" dirty="0"/>
              <a:t> </a:t>
            </a:r>
            <a:r>
              <a:rPr lang="ru-RU" dirty="0" err="1"/>
              <a:t>дієти</a:t>
            </a:r>
            <a:r>
              <a:rPr lang="ru-RU" dirty="0"/>
              <a:t>. У </a:t>
            </a:r>
            <a:r>
              <a:rPr lang="ru-RU" dirty="0" err="1"/>
              <a:t>сім'ї</a:t>
            </a:r>
            <a:r>
              <a:rPr lang="ru-RU" dirty="0"/>
              <a:t>, де є </a:t>
            </a:r>
            <a:r>
              <a:rPr lang="ru-RU" dirty="0" err="1"/>
              <a:t>хворий</a:t>
            </a:r>
            <a:r>
              <a:rPr lang="ru-RU" dirty="0"/>
              <a:t> на </a:t>
            </a:r>
            <a:r>
              <a:rPr lang="ru-RU" dirty="0" err="1"/>
              <a:t>бронхіальну</a:t>
            </a:r>
            <a:r>
              <a:rPr lang="ru-RU" dirty="0"/>
              <a:t> астму,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організувати</a:t>
            </a:r>
            <a:r>
              <a:rPr lang="ru-RU" dirty="0"/>
              <a:t> «</a:t>
            </a:r>
            <a:r>
              <a:rPr lang="ru-RU" dirty="0" err="1"/>
              <a:t>Солідарне</a:t>
            </a:r>
            <a:r>
              <a:rPr lang="ru-RU" dirty="0"/>
              <a:t>» </a:t>
            </a:r>
            <a:r>
              <a:rPr lang="ru-RU" dirty="0" err="1"/>
              <a:t>харчування</a:t>
            </a:r>
            <a:r>
              <a:rPr lang="ru-RU" dirty="0"/>
              <a:t>. Особливо </a:t>
            </a:r>
            <a:r>
              <a:rPr lang="ru-RU" dirty="0" err="1"/>
              <a:t>важлива</a:t>
            </a:r>
            <a:r>
              <a:rPr lang="ru-RU" dirty="0"/>
              <a:t> «</a:t>
            </a:r>
            <a:r>
              <a:rPr lang="ru-RU" dirty="0" err="1"/>
              <a:t>гастрономічна</a:t>
            </a:r>
            <a:r>
              <a:rPr lang="ru-RU" dirty="0"/>
              <a:t>» </a:t>
            </a:r>
            <a:r>
              <a:rPr lang="ru-RU" dirty="0" err="1"/>
              <a:t>солідарність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сім'ї</a:t>
            </a:r>
            <a:r>
              <a:rPr lang="ru-RU" dirty="0"/>
              <a:t> </a:t>
            </a:r>
            <a:r>
              <a:rPr lang="ru-RU" dirty="0" err="1"/>
              <a:t>навколо</a:t>
            </a:r>
            <a:r>
              <a:rPr lang="ru-RU" dirty="0"/>
              <a:t> хворого,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малюк</a:t>
            </a:r>
            <a:r>
              <a:rPr lang="ru-RU" dirty="0"/>
              <a:t>, </a:t>
            </a:r>
            <a:r>
              <a:rPr lang="ru-RU" dirty="0" err="1"/>
              <a:t>якому</a:t>
            </a:r>
            <a:r>
              <a:rPr lang="ru-RU" dirty="0"/>
              <a:t> все </a:t>
            </a:r>
            <a:r>
              <a:rPr lang="ru-RU" dirty="0" err="1"/>
              <a:t>хочеться</a:t>
            </a:r>
            <a:r>
              <a:rPr lang="ru-RU" dirty="0"/>
              <a:t> </a:t>
            </a:r>
            <a:r>
              <a:rPr lang="ru-RU" dirty="0" err="1"/>
              <a:t>спробувати</a:t>
            </a:r>
            <a:r>
              <a:rPr lang="ru-RU" dirty="0"/>
              <a:t> і </a:t>
            </a:r>
            <a:r>
              <a:rPr lang="ru-RU" dirty="0" err="1"/>
              <a:t>ніякі</a:t>
            </a:r>
            <a:r>
              <a:rPr lang="ru-RU" dirty="0"/>
              <a:t> заборони і </a:t>
            </a:r>
            <a:r>
              <a:rPr lang="ru-RU" dirty="0" err="1"/>
              <a:t>вмовляння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не </a:t>
            </a:r>
            <a:r>
              <a:rPr lang="ru-RU" dirty="0" err="1"/>
              <a:t>переконують</a:t>
            </a:r>
            <a:r>
              <a:rPr lang="ru-RU" dirty="0"/>
              <a:t>. З </a:t>
            </a:r>
            <a:r>
              <a:rPr lang="ru-RU" dirty="0" err="1"/>
              <a:t>раціону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бути </a:t>
            </a:r>
            <a:r>
              <a:rPr lang="ru-RU" dirty="0" err="1"/>
              <a:t>виключені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консерванти</a:t>
            </a:r>
            <a:r>
              <a:rPr lang="ru-RU" dirty="0"/>
              <a:t>, </a:t>
            </a:r>
            <a:r>
              <a:rPr lang="ru-RU" dirty="0" err="1"/>
              <a:t>емульгатори</a:t>
            </a:r>
            <a:r>
              <a:rPr lang="ru-RU" dirty="0"/>
              <a:t>, </a:t>
            </a:r>
            <a:r>
              <a:rPr lang="ru-RU" dirty="0" err="1"/>
              <a:t>штучні</a:t>
            </a:r>
            <a:r>
              <a:rPr lang="ru-RU" dirty="0"/>
              <a:t> </a:t>
            </a:r>
            <a:r>
              <a:rPr lang="ru-RU" dirty="0" err="1" smtClean="0"/>
              <a:t>барвники</a:t>
            </a:r>
            <a:r>
              <a:rPr lang="ru-RU" dirty="0"/>
              <a:t>. </a:t>
            </a:r>
            <a:r>
              <a:rPr lang="ru-RU" dirty="0" err="1"/>
              <a:t>Шкідливими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вважати</a:t>
            </a:r>
            <a:r>
              <a:rPr lang="ru-RU" dirty="0"/>
              <a:t> страви, </a:t>
            </a:r>
            <a:r>
              <a:rPr lang="ru-RU" dirty="0" err="1"/>
              <a:t>приготовані</a:t>
            </a:r>
            <a:r>
              <a:rPr lang="ru-RU" dirty="0"/>
              <a:t> на </a:t>
            </a:r>
            <a:r>
              <a:rPr lang="ru-RU" dirty="0" err="1" smtClean="0"/>
              <a:t>маслі</a:t>
            </a:r>
            <a:r>
              <a:rPr lang="ru-RU" dirty="0" smtClean="0"/>
              <a:t> </a:t>
            </a:r>
            <a:r>
              <a:rPr lang="ru-RU" dirty="0"/>
              <a:t>топленому, вершковому, тугоплавких жирах. За </a:t>
            </a:r>
            <a:r>
              <a:rPr lang="ru-RU" dirty="0" err="1"/>
              <a:t>даними</a:t>
            </a:r>
            <a:r>
              <a:rPr lang="ru-RU" dirty="0"/>
              <a:t> </a:t>
            </a:r>
            <a:r>
              <a:rPr lang="ru-RU" dirty="0" err="1"/>
              <a:t>останніх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, </a:t>
            </a:r>
            <a:r>
              <a:rPr lang="ru-RU" dirty="0" err="1"/>
              <a:t>середземноморська</a:t>
            </a:r>
            <a:r>
              <a:rPr lang="ru-RU" dirty="0"/>
              <a:t> </a:t>
            </a:r>
            <a:r>
              <a:rPr lang="ru-RU" dirty="0" err="1"/>
              <a:t>дієта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відрізняється</a:t>
            </a:r>
            <a:r>
              <a:rPr lang="ru-RU" dirty="0"/>
              <a:t> великою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/>
              <a:t>овочів</a:t>
            </a:r>
            <a:r>
              <a:rPr lang="ru-RU" dirty="0"/>
              <a:t> і </a:t>
            </a:r>
            <a:r>
              <a:rPr lang="ru-RU" dirty="0" err="1"/>
              <a:t>фруктів</a:t>
            </a:r>
            <a:r>
              <a:rPr lang="ru-RU" dirty="0"/>
              <a:t> і </a:t>
            </a:r>
            <a:r>
              <a:rPr lang="ru-RU" dirty="0" err="1"/>
              <a:t>низьким</a:t>
            </a:r>
            <a:r>
              <a:rPr lang="ru-RU" dirty="0"/>
              <a:t> </a:t>
            </a:r>
            <a:r>
              <a:rPr lang="ru-RU" dirty="0" err="1"/>
              <a:t>вмістом</a:t>
            </a:r>
            <a:r>
              <a:rPr lang="ru-RU" dirty="0"/>
              <a:t> </a:t>
            </a:r>
            <a:r>
              <a:rPr lang="ru-RU" dirty="0" err="1"/>
              <a:t>насичених</a:t>
            </a:r>
            <a:r>
              <a:rPr lang="ru-RU" dirty="0"/>
              <a:t> </a:t>
            </a:r>
            <a:r>
              <a:rPr lang="ru-RU" dirty="0" err="1"/>
              <a:t>жирів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запобігти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алергії</a:t>
            </a:r>
            <a:r>
              <a:rPr lang="ru-RU" dirty="0"/>
              <a:t> і </a:t>
            </a:r>
            <a:r>
              <a:rPr lang="ru-RU" dirty="0" err="1"/>
              <a:t>астми</a:t>
            </a:r>
            <a:r>
              <a:rPr lang="ru-RU" dirty="0"/>
              <a:t> у </a:t>
            </a:r>
            <a:r>
              <a:rPr lang="ru-RU" dirty="0" err="1" smtClean="0"/>
              <a:t>дітей</a:t>
            </a:r>
            <a:r>
              <a:rPr lang="ru-RU" dirty="0" smtClean="0"/>
              <a:t>.</a:t>
            </a:r>
          </a:p>
          <a:p>
            <a:r>
              <a:rPr lang="ru-RU" dirty="0" err="1"/>
              <a:t>Особливістю</a:t>
            </a:r>
            <a:r>
              <a:rPr lang="ru-RU" dirty="0"/>
              <a:t> </a:t>
            </a:r>
            <a:r>
              <a:rPr lang="ru-RU" dirty="0" err="1"/>
              <a:t>дієтичного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при </a:t>
            </a:r>
            <a:r>
              <a:rPr lang="ru-RU" dirty="0" err="1" smtClean="0"/>
              <a:t>туберкульозі</a:t>
            </a:r>
            <a:r>
              <a:rPr lang="ru-RU" dirty="0" smtClean="0"/>
              <a:t>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локалізації</a:t>
            </a:r>
            <a:r>
              <a:rPr lang="ru-RU" dirty="0"/>
              <a:t> є </a:t>
            </a:r>
            <a:r>
              <a:rPr lang="ru-RU" dirty="0" err="1"/>
              <a:t>підвищена</a:t>
            </a:r>
            <a:r>
              <a:rPr lang="ru-RU" dirty="0"/>
              <a:t> потреба </a:t>
            </a:r>
            <a:r>
              <a:rPr lang="ru-RU" dirty="0" err="1"/>
              <a:t>організму</a:t>
            </a:r>
            <a:r>
              <a:rPr lang="ru-RU" dirty="0"/>
              <a:t> хворого в </a:t>
            </a:r>
            <a:r>
              <a:rPr lang="ru-RU" dirty="0" err="1"/>
              <a:t>вітамінах</a:t>
            </a:r>
            <a:r>
              <a:rPr lang="ru-RU" dirty="0"/>
              <a:t> (перш за все </a:t>
            </a:r>
            <a:r>
              <a:rPr lang="ru-RU" dirty="0" err="1"/>
              <a:t>віт</a:t>
            </a:r>
            <a:r>
              <a:rPr lang="ru-RU" dirty="0"/>
              <a:t>. С, </a:t>
            </a:r>
            <a:r>
              <a:rPr lang="ru-RU" dirty="0" err="1"/>
              <a:t>вітамінів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В, </a:t>
            </a:r>
            <a:r>
              <a:rPr lang="ru-RU" dirty="0" err="1"/>
              <a:t>віт</a:t>
            </a:r>
            <a:r>
              <a:rPr lang="ru-RU" dirty="0"/>
              <a:t> А) і </a:t>
            </a:r>
            <a:r>
              <a:rPr lang="ru-RU" dirty="0" err="1"/>
              <a:t>мінеральних</a:t>
            </a:r>
            <a:r>
              <a:rPr lang="ru-RU" dirty="0"/>
              <a:t> </a:t>
            </a:r>
            <a:r>
              <a:rPr lang="ru-RU" dirty="0" err="1"/>
              <a:t>речовинах</a:t>
            </a:r>
            <a:r>
              <a:rPr lang="ru-RU" dirty="0"/>
              <a:t>. Показано </a:t>
            </a:r>
            <a:r>
              <a:rPr lang="ru-RU" dirty="0" err="1"/>
              <a:t>введення</a:t>
            </a:r>
            <a:r>
              <a:rPr lang="ru-RU" dirty="0"/>
              <a:t> в </a:t>
            </a:r>
            <a:r>
              <a:rPr lang="ru-RU" dirty="0" err="1"/>
              <a:t>раціон</a:t>
            </a:r>
            <a:r>
              <a:rPr lang="ru-RU" dirty="0"/>
              <a:t> таких </a:t>
            </a:r>
            <a:r>
              <a:rPr lang="ru-RU" dirty="0" err="1"/>
              <a:t>продуктів</a:t>
            </a:r>
            <a:r>
              <a:rPr lang="ru-RU" dirty="0"/>
              <a:t>, як </a:t>
            </a:r>
            <a:r>
              <a:rPr lang="ru-RU" dirty="0" err="1"/>
              <a:t>риб'ячий</a:t>
            </a:r>
            <a:r>
              <a:rPr lang="ru-RU" dirty="0"/>
              <a:t> жир, </a:t>
            </a:r>
            <a:r>
              <a:rPr lang="ru-RU" dirty="0" err="1"/>
              <a:t>яєчний</a:t>
            </a:r>
            <a:r>
              <a:rPr lang="ru-RU" dirty="0"/>
              <a:t> </a:t>
            </a:r>
            <a:r>
              <a:rPr lang="ru-RU" dirty="0" err="1"/>
              <a:t>жовток</a:t>
            </a:r>
            <a:r>
              <a:rPr lang="ru-RU" dirty="0"/>
              <a:t>, </a:t>
            </a:r>
            <a:r>
              <a:rPr lang="ru-RU" dirty="0" err="1"/>
              <a:t>морква</a:t>
            </a:r>
            <a:r>
              <a:rPr lang="ru-RU" dirty="0"/>
              <a:t>, </a:t>
            </a:r>
            <a:r>
              <a:rPr lang="ru-RU" dirty="0" err="1"/>
              <a:t>помідори</a:t>
            </a:r>
            <a:r>
              <a:rPr lang="ru-RU" dirty="0"/>
              <a:t>, </a:t>
            </a:r>
            <a:r>
              <a:rPr lang="ru-RU" dirty="0" err="1"/>
              <a:t>червоний</a:t>
            </a:r>
            <a:r>
              <a:rPr lang="ru-RU" dirty="0"/>
              <a:t> </a:t>
            </a:r>
            <a:r>
              <a:rPr lang="ru-RU" dirty="0" err="1"/>
              <a:t>перець</a:t>
            </a:r>
            <a:r>
              <a:rPr lang="ru-RU" dirty="0"/>
              <a:t> і </a:t>
            </a:r>
            <a:r>
              <a:rPr lang="ru-RU" dirty="0" err="1"/>
              <a:t>ін</a:t>
            </a:r>
            <a:r>
              <a:rPr lang="ru-RU" dirty="0"/>
              <a:t>.). Так як,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туберкульозної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 </a:t>
            </a:r>
            <a:r>
              <a:rPr lang="ru-RU" dirty="0" err="1"/>
              <a:t>компенсувати</a:t>
            </a:r>
            <a:r>
              <a:rPr lang="ru-RU" dirty="0"/>
              <a:t> </a:t>
            </a:r>
            <a:r>
              <a:rPr lang="ru-RU" dirty="0" err="1"/>
              <a:t>нестачу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 і </a:t>
            </a:r>
            <a:r>
              <a:rPr lang="ru-RU" dirty="0" err="1"/>
              <a:t>мінеральних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раціонального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smtClean="0"/>
              <a:t>складно, </a:t>
            </a:r>
            <a:r>
              <a:rPr lang="ru-RU" dirty="0" err="1"/>
              <a:t>обов'язково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прийом</a:t>
            </a:r>
            <a:r>
              <a:rPr lang="ru-RU" dirty="0"/>
              <a:t> </a:t>
            </a:r>
            <a:r>
              <a:rPr lang="ru-RU" dirty="0" err="1"/>
              <a:t>вітамінів</a:t>
            </a:r>
            <a:r>
              <a:rPr lang="ru-RU" dirty="0"/>
              <a:t> і </a:t>
            </a:r>
            <a:r>
              <a:rPr lang="ru-RU" dirty="0" err="1"/>
              <a:t>мінеральних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0956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8564" y="385011"/>
            <a:ext cx="9156048" cy="5526211"/>
          </a:xfrm>
        </p:spPr>
        <p:txBody>
          <a:bodyPr>
            <a:normAutofit/>
          </a:bodyPr>
          <a:lstStyle/>
          <a:p>
            <a:r>
              <a:rPr lang="ru-RU" sz="2000" dirty="0"/>
              <a:t>Для </a:t>
            </a:r>
            <a:r>
              <a:rPr lang="ru-RU" sz="2000" dirty="0" err="1"/>
              <a:t>хворих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зниженою</a:t>
            </a:r>
            <a:r>
              <a:rPr lang="ru-RU" sz="2000" dirty="0"/>
              <a:t> </a:t>
            </a:r>
            <a:r>
              <a:rPr lang="ru-RU" sz="2000" dirty="0" err="1"/>
              <a:t>реактивністю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, </a:t>
            </a:r>
            <a:r>
              <a:rPr lang="ru-RU" sz="2000" dirty="0" err="1"/>
              <a:t>загальною</a:t>
            </a:r>
            <a:r>
              <a:rPr lang="ru-RU" sz="2000" dirty="0"/>
              <a:t> </a:t>
            </a:r>
            <a:r>
              <a:rPr lang="ru-RU" sz="2000" dirty="0" err="1"/>
              <a:t>гіпотонією</a:t>
            </a:r>
            <a:r>
              <a:rPr lang="ru-RU" sz="2000" dirty="0"/>
              <a:t>, </a:t>
            </a:r>
            <a:r>
              <a:rPr lang="ru-RU" sz="2000" dirty="0" err="1"/>
              <a:t>незначним</a:t>
            </a:r>
            <a:r>
              <a:rPr lang="ru-RU" sz="2000" dirty="0"/>
              <a:t> </a:t>
            </a:r>
            <a:r>
              <a:rPr lang="ru-RU" sz="2000" dirty="0" err="1"/>
              <a:t>підвищенням</a:t>
            </a:r>
            <a:r>
              <a:rPr lang="ru-RU" sz="2000" dirty="0"/>
              <a:t> </a:t>
            </a:r>
            <a:r>
              <a:rPr lang="ru-RU" sz="2000" dirty="0" err="1"/>
              <a:t>температури</a:t>
            </a:r>
            <a:r>
              <a:rPr lang="ru-RU" sz="2000" dirty="0"/>
              <a:t>, з </a:t>
            </a:r>
            <a:r>
              <a:rPr lang="ru-RU" sz="2000" dirty="0" err="1"/>
              <a:t>млявим</a:t>
            </a:r>
            <a:r>
              <a:rPr lang="ru-RU" sz="2000" dirty="0"/>
              <a:t> </a:t>
            </a:r>
            <a:r>
              <a:rPr lang="ru-RU" sz="2000" dirty="0" err="1"/>
              <a:t>перебігом</a:t>
            </a:r>
            <a:r>
              <a:rPr lang="ru-RU" sz="2000" dirty="0"/>
              <a:t> </a:t>
            </a:r>
            <a:r>
              <a:rPr lang="ru-RU" sz="2000" dirty="0" err="1"/>
              <a:t>хвороби</a:t>
            </a:r>
            <a:r>
              <a:rPr lang="ru-RU" sz="2000" dirty="0"/>
              <a:t> </a:t>
            </a:r>
            <a:r>
              <a:rPr lang="ru-RU" sz="2000" dirty="0" err="1"/>
              <a:t>калорійність</a:t>
            </a:r>
            <a:r>
              <a:rPr lang="ru-RU" sz="2000" dirty="0"/>
              <a:t> </a:t>
            </a:r>
            <a:r>
              <a:rPr lang="ru-RU" sz="2000" dirty="0" err="1"/>
              <a:t>раціону</a:t>
            </a:r>
            <a:r>
              <a:rPr lang="ru-RU" sz="2000" dirty="0"/>
              <a:t> в межах 2700-3000 </a:t>
            </a:r>
            <a:r>
              <a:rPr lang="ru-RU" sz="2000" dirty="0" err="1"/>
              <a:t>ккалл</a:t>
            </a:r>
            <a:r>
              <a:rPr lang="ru-RU" sz="2000" dirty="0"/>
              <a:t>. </a:t>
            </a:r>
            <a:r>
              <a:rPr lang="ru-RU" sz="2000" dirty="0" err="1"/>
              <a:t>Дієта</a:t>
            </a:r>
            <a:r>
              <a:rPr lang="ru-RU" sz="2000" dirty="0"/>
              <a:t> </a:t>
            </a:r>
            <a:r>
              <a:rPr lang="ru-RU" sz="2000" dirty="0" err="1"/>
              <a:t>характеризується</a:t>
            </a:r>
            <a:r>
              <a:rPr lang="ru-RU" sz="2000" dirty="0"/>
              <a:t> </a:t>
            </a:r>
            <a:r>
              <a:rPr lang="ru-RU" sz="2000" dirty="0" err="1"/>
              <a:t>підвищеним</a:t>
            </a:r>
            <a:r>
              <a:rPr lang="ru-RU" sz="2000" dirty="0"/>
              <a:t> </a:t>
            </a:r>
            <a:r>
              <a:rPr lang="ru-RU" sz="2000" dirty="0" err="1"/>
              <a:t>вмістом</a:t>
            </a:r>
            <a:r>
              <a:rPr lang="ru-RU" sz="2000" dirty="0"/>
              <a:t> </a:t>
            </a:r>
            <a:r>
              <a:rPr lang="ru-RU" sz="2000" dirty="0" err="1"/>
              <a:t>аскорбінової</a:t>
            </a:r>
            <a:r>
              <a:rPr lang="ru-RU" sz="2000" dirty="0"/>
              <a:t> </a:t>
            </a:r>
            <a:r>
              <a:rPr lang="ru-RU" sz="2000" dirty="0" err="1"/>
              <a:t>кислоти</a:t>
            </a:r>
            <a:r>
              <a:rPr lang="ru-RU" sz="2000" dirty="0"/>
              <a:t>, </a:t>
            </a:r>
            <a:r>
              <a:rPr lang="ru-RU" sz="2000" dirty="0" err="1"/>
              <a:t>вітамінів</a:t>
            </a:r>
            <a:r>
              <a:rPr lang="ru-RU" sz="2000" dirty="0"/>
              <a:t> </a:t>
            </a:r>
            <a:r>
              <a:rPr lang="ru-RU" sz="2000" dirty="0" err="1"/>
              <a:t>групи</a:t>
            </a:r>
            <a:r>
              <a:rPr lang="ru-RU" sz="2000" dirty="0"/>
              <a:t> В. </a:t>
            </a:r>
            <a:r>
              <a:rPr lang="ru-RU" sz="2000" dirty="0" err="1"/>
              <a:t>Кулінарна</a:t>
            </a:r>
            <a:r>
              <a:rPr lang="ru-RU" sz="2000" dirty="0"/>
              <a:t> </a:t>
            </a:r>
            <a:r>
              <a:rPr lang="ru-RU" sz="2000" dirty="0" err="1"/>
              <a:t>обробка</a:t>
            </a:r>
            <a:r>
              <a:rPr lang="ru-RU" sz="2000" dirty="0"/>
              <a:t> </a:t>
            </a:r>
            <a:r>
              <a:rPr lang="ru-RU" sz="2000" dirty="0" err="1"/>
              <a:t>звичайна</a:t>
            </a:r>
            <a:r>
              <a:rPr lang="ru-RU" sz="2000" dirty="0"/>
              <a:t>,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дробове</a:t>
            </a:r>
            <a:r>
              <a:rPr lang="ru-RU" sz="2000" dirty="0"/>
              <a:t>.</a:t>
            </a:r>
          </a:p>
          <a:p>
            <a:r>
              <a:rPr lang="ru-RU" sz="2000" dirty="0"/>
              <a:t>При </a:t>
            </a:r>
            <a:r>
              <a:rPr lang="ru-RU" sz="2000" dirty="0" err="1"/>
              <a:t>дефіциті</a:t>
            </a:r>
            <a:r>
              <a:rPr lang="ru-RU" sz="2000" dirty="0"/>
              <a:t> </a:t>
            </a:r>
            <a:r>
              <a:rPr lang="ru-RU" sz="2000" dirty="0" err="1"/>
              <a:t>маси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 (</a:t>
            </a:r>
            <a:r>
              <a:rPr lang="ru-RU" sz="2000" dirty="0" err="1"/>
              <a:t>індекс</a:t>
            </a:r>
            <a:r>
              <a:rPr lang="ru-RU" sz="2000" dirty="0"/>
              <a:t> </a:t>
            </a:r>
            <a:r>
              <a:rPr lang="ru-RU" sz="2000" dirty="0" err="1"/>
              <a:t>Кетле</a:t>
            </a:r>
            <a:r>
              <a:rPr lang="ru-RU" sz="2000" dirty="0"/>
              <a:t> </a:t>
            </a:r>
            <a:r>
              <a:rPr lang="ru-RU" sz="2000" dirty="0" err="1"/>
              <a:t>нижче</a:t>
            </a:r>
            <a:r>
              <a:rPr lang="ru-RU" sz="2000" dirty="0"/>
              <a:t> 19.5), </a:t>
            </a:r>
            <a:r>
              <a:rPr lang="ru-RU" sz="2000" dirty="0" err="1"/>
              <a:t>підвищенні</a:t>
            </a:r>
            <a:r>
              <a:rPr lang="ru-RU" sz="2000" dirty="0"/>
              <a:t> </a:t>
            </a:r>
            <a:r>
              <a:rPr lang="ru-RU" sz="2000" dirty="0" err="1"/>
              <a:t>температури</a:t>
            </a:r>
            <a:r>
              <a:rPr lang="ru-RU" sz="2000" dirty="0"/>
              <a:t> до 38 </a:t>
            </a:r>
            <a:r>
              <a:rPr lang="ru-RU" sz="2000" dirty="0" err="1"/>
              <a:t>градусів</a:t>
            </a:r>
            <a:r>
              <a:rPr lang="ru-RU" sz="2000" dirty="0"/>
              <a:t> </a:t>
            </a:r>
            <a:r>
              <a:rPr lang="ru-RU" sz="2000" dirty="0" err="1"/>
              <a:t>Цельсія</a:t>
            </a:r>
            <a:r>
              <a:rPr lang="ru-RU" sz="2000" dirty="0"/>
              <a:t>, без </a:t>
            </a:r>
            <a:r>
              <a:rPr lang="ru-RU" sz="2000" dirty="0" err="1"/>
              <a:t>ознак</a:t>
            </a:r>
            <a:r>
              <a:rPr lang="ru-RU" sz="2000" dirty="0"/>
              <a:t> </a:t>
            </a:r>
            <a:r>
              <a:rPr lang="ru-RU" sz="2000" dirty="0" err="1"/>
              <a:t>посиленого</a:t>
            </a:r>
            <a:r>
              <a:rPr lang="ru-RU" sz="2000" dirty="0"/>
              <a:t> </a:t>
            </a:r>
            <a:r>
              <a:rPr lang="ru-RU" sz="2000" dirty="0" err="1"/>
              <a:t>руйнування</a:t>
            </a:r>
            <a:r>
              <a:rPr lang="ru-RU" sz="2000" dirty="0"/>
              <a:t> тканин в </a:t>
            </a:r>
            <a:r>
              <a:rPr lang="ru-RU" sz="2000" dirty="0" err="1"/>
              <a:t>осередках</a:t>
            </a:r>
            <a:r>
              <a:rPr lang="ru-RU" sz="2000" dirty="0"/>
              <a:t> </a:t>
            </a:r>
            <a:r>
              <a:rPr lang="ru-RU" sz="2000" dirty="0" err="1"/>
              <a:t>туберкульозного</a:t>
            </a:r>
            <a:r>
              <a:rPr lang="ru-RU" sz="2000" dirty="0"/>
              <a:t> </a:t>
            </a:r>
            <a:r>
              <a:rPr lang="ru-RU" sz="2000" dirty="0" err="1"/>
              <a:t>запалення</a:t>
            </a:r>
            <a:r>
              <a:rPr lang="ru-RU" sz="2000" dirty="0"/>
              <a:t> </a:t>
            </a:r>
            <a:r>
              <a:rPr lang="ru-RU" sz="2000" dirty="0" err="1"/>
              <a:t>добову</a:t>
            </a:r>
            <a:r>
              <a:rPr lang="ru-RU" sz="2000" dirty="0"/>
              <a:t> </a:t>
            </a:r>
            <a:r>
              <a:rPr lang="ru-RU" sz="2000" dirty="0" err="1"/>
              <a:t>калорійність</a:t>
            </a:r>
            <a:r>
              <a:rPr lang="ru-RU" sz="2000" dirty="0"/>
              <a:t> </a:t>
            </a:r>
            <a:r>
              <a:rPr lang="ru-RU" sz="2000" dirty="0" err="1"/>
              <a:t>раціону</a:t>
            </a:r>
            <a:r>
              <a:rPr lang="ru-RU" sz="2000" dirty="0"/>
              <a:t> </a:t>
            </a:r>
            <a:r>
              <a:rPr lang="ru-RU" sz="2000" dirty="0" err="1"/>
              <a:t>піднімають</a:t>
            </a:r>
            <a:r>
              <a:rPr lang="ru-RU" sz="2000" dirty="0"/>
              <a:t> до 3500 ккал. В </a:t>
            </a:r>
            <a:r>
              <a:rPr lang="ru-RU" sz="2000" dirty="0" err="1"/>
              <a:t>їжу</a:t>
            </a:r>
            <a:r>
              <a:rPr lang="ru-RU" sz="2000" dirty="0"/>
              <a:t> </a:t>
            </a:r>
            <a:r>
              <a:rPr lang="ru-RU" sz="2000" dirty="0" err="1"/>
              <a:t>вводять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 </a:t>
            </a:r>
            <a:r>
              <a:rPr lang="ru-RU" sz="2000" dirty="0" err="1"/>
              <a:t>багаті</a:t>
            </a:r>
            <a:r>
              <a:rPr lang="ru-RU" sz="2000" dirty="0"/>
              <a:t> </a:t>
            </a:r>
            <a:r>
              <a:rPr lang="ru-RU" sz="2000" dirty="0" err="1"/>
              <a:t>кальцієм</a:t>
            </a:r>
            <a:r>
              <a:rPr lang="ru-RU" sz="2000" dirty="0"/>
              <a:t> (молоко, </a:t>
            </a:r>
            <a:r>
              <a:rPr lang="ru-RU" sz="2000" dirty="0" err="1"/>
              <a:t>молочні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 - </a:t>
            </a:r>
            <a:r>
              <a:rPr lang="ru-RU" sz="2000" dirty="0" err="1"/>
              <a:t>кальцинований</a:t>
            </a:r>
            <a:r>
              <a:rPr lang="ru-RU" sz="2000" dirty="0"/>
              <a:t> сир, </a:t>
            </a:r>
            <a:r>
              <a:rPr lang="ru-RU" sz="2000" dirty="0" err="1"/>
              <a:t>яйця</a:t>
            </a:r>
            <a:r>
              <a:rPr lang="ru-RU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4434220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334" y="1007444"/>
            <a:ext cx="8915400" cy="3777622"/>
          </a:xfrm>
        </p:spPr>
        <p:txBody>
          <a:bodyPr>
            <a:normAutofit/>
          </a:bodyPr>
          <a:lstStyle/>
          <a:p>
            <a:r>
              <a:rPr lang="ru-RU" sz="2000" dirty="0"/>
              <a:t>У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загострення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(</a:t>
            </a:r>
            <a:r>
              <a:rPr lang="ru-RU" sz="2000" dirty="0" err="1"/>
              <a:t>висока</a:t>
            </a:r>
            <a:r>
              <a:rPr lang="ru-RU" sz="2000" dirty="0"/>
              <a:t> температура, </a:t>
            </a:r>
            <a:r>
              <a:rPr lang="ru-RU" sz="2000" dirty="0" err="1"/>
              <a:t>виражені</a:t>
            </a:r>
            <a:r>
              <a:rPr lang="ru-RU" sz="2000" dirty="0"/>
              <a:t> </a:t>
            </a:r>
            <a:r>
              <a:rPr lang="ru-RU" sz="2000" dirty="0" err="1"/>
              <a:t>явища</a:t>
            </a:r>
            <a:r>
              <a:rPr lang="ru-RU" sz="2000" dirty="0"/>
              <a:t> </a:t>
            </a:r>
            <a:r>
              <a:rPr lang="ru-RU" sz="2000" dirty="0" err="1"/>
              <a:t>інтоксикації</a:t>
            </a:r>
            <a:r>
              <a:rPr lang="ru-RU" sz="2000" dirty="0"/>
              <a:t>, </a:t>
            </a:r>
            <a:r>
              <a:rPr lang="ru-RU" sz="2000" dirty="0" err="1"/>
              <a:t>значне</a:t>
            </a:r>
            <a:r>
              <a:rPr lang="ru-RU" sz="2000" dirty="0"/>
              <a:t> </a:t>
            </a:r>
            <a:r>
              <a:rPr lang="ru-RU" sz="2000" dirty="0" err="1"/>
              <a:t>виснаження</a:t>
            </a:r>
            <a:r>
              <a:rPr lang="ru-RU" sz="2000" dirty="0"/>
              <a:t>) </a:t>
            </a:r>
            <a:r>
              <a:rPr lang="ru-RU" sz="2000" dirty="0" err="1"/>
              <a:t>необхідно</a:t>
            </a:r>
            <a:r>
              <a:rPr lang="ru-RU" sz="2000" dirty="0"/>
              <a:t> </a:t>
            </a:r>
            <a:r>
              <a:rPr lang="ru-RU" sz="2000" dirty="0" err="1"/>
              <a:t>вводити</a:t>
            </a:r>
            <a:r>
              <a:rPr lang="ru-RU" sz="2000" dirty="0"/>
              <a:t> </a:t>
            </a:r>
            <a:r>
              <a:rPr lang="ru-RU" sz="2000" dirty="0" err="1"/>
              <a:t>додаткові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аскорбінової</a:t>
            </a:r>
            <a:r>
              <a:rPr lang="ru-RU" sz="2000" dirty="0"/>
              <a:t> </a:t>
            </a:r>
            <a:r>
              <a:rPr lang="ru-RU" sz="2000" dirty="0" err="1"/>
              <a:t>кислоти</a:t>
            </a:r>
            <a:r>
              <a:rPr lang="ru-RU" sz="2000" dirty="0"/>
              <a:t>, </a:t>
            </a:r>
            <a:r>
              <a:rPr lang="ru-RU" sz="2000" dirty="0" err="1"/>
              <a:t>кальцію</a:t>
            </a:r>
            <a:r>
              <a:rPr lang="ru-RU" sz="2000" dirty="0"/>
              <a:t>. </a:t>
            </a:r>
            <a:r>
              <a:rPr lang="ru-RU" sz="2000" dirty="0" err="1"/>
              <a:t>Дієта</a:t>
            </a:r>
            <a:r>
              <a:rPr lang="ru-RU" sz="2000" dirty="0"/>
              <a:t> </a:t>
            </a:r>
            <a:r>
              <a:rPr lang="ru-RU" sz="2000" dirty="0" err="1"/>
              <a:t>побудована</a:t>
            </a:r>
            <a:r>
              <a:rPr lang="ru-RU" sz="2000" dirty="0"/>
              <a:t> в основному на </a:t>
            </a:r>
            <a:r>
              <a:rPr lang="ru-RU" sz="2000" dirty="0" err="1"/>
              <a:t>вживанні</a:t>
            </a:r>
            <a:r>
              <a:rPr lang="ru-RU" sz="2000" dirty="0"/>
              <a:t> </a:t>
            </a:r>
            <a:r>
              <a:rPr lang="ru-RU" sz="2000" dirty="0" err="1"/>
              <a:t>великої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свіжих</a:t>
            </a:r>
            <a:r>
              <a:rPr lang="ru-RU" sz="2000" dirty="0"/>
              <a:t> </a:t>
            </a:r>
            <a:r>
              <a:rPr lang="ru-RU" sz="2000" dirty="0" err="1"/>
              <a:t>соків</a:t>
            </a:r>
            <a:r>
              <a:rPr lang="ru-RU" sz="2000" dirty="0"/>
              <a:t>, </a:t>
            </a:r>
            <a:r>
              <a:rPr lang="ru-RU" sz="2000" dirty="0" err="1"/>
              <a:t>овочів</a:t>
            </a:r>
            <a:r>
              <a:rPr lang="ru-RU" sz="2000" dirty="0"/>
              <a:t>, </a:t>
            </a:r>
            <a:r>
              <a:rPr lang="ru-RU" sz="2000" dirty="0" err="1"/>
              <a:t>фруктів</a:t>
            </a:r>
            <a:r>
              <a:rPr lang="ru-RU" sz="2000" dirty="0"/>
              <a:t>. У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всю </a:t>
            </a:r>
            <a:r>
              <a:rPr lang="ru-RU" sz="2000" dirty="0" err="1"/>
              <a:t>їжу</a:t>
            </a:r>
            <a:r>
              <a:rPr lang="ru-RU" sz="2000" dirty="0"/>
              <a:t> </a:t>
            </a:r>
            <a:r>
              <a:rPr lang="ru-RU" sz="2000" dirty="0" err="1"/>
              <a:t>готують</a:t>
            </a:r>
            <a:r>
              <a:rPr lang="ru-RU" sz="2000" dirty="0"/>
              <a:t> в протертому </a:t>
            </a:r>
            <a:r>
              <a:rPr lang="ru-RU" sz="2000" dirty="0" err="1"/>
              <a:t>вигляді</a:t>
            </a:r>
            <a:r>
              <a:rPr lang="ru-RU" sz="2000" dirty="0"/>
              <a:t>. </a:t>
            </a:r>
            <a:r>
              <a:rPr lang="ru-RU" sz="2000" dirty="0" err="1"/>
              <a:t>Харчування</a:t>
            </a:r>
            <a:r>
              <a:rPr lang="ru-RU" sz="2000" dirty="0"/>
              <a:t> </a:t>
            </a:r>
            <a:r>
              <a:rPr lang="ru-RU" sz="2000" dirty="0" err="1"/>
              <a:t>дробове</a:t>
            </a:r>
            <a:r>
              <a:rPr lang="ru-RU" sz="2000" dirty="0"/>
              <a:t>, через </a:t>
            </a:r>
            <a:r>
              <a:rPr lang="ru-RU" sz="2000" dirty="0" err="1"/>
              <a:t>кожні</a:t>
            </a:r>
            <a:r>
              <a:rPr lang="ru-RU" sz="2000" dirty="0"/>
              <a:t> 2-3 </a:t>
            </a:r>
            <a:r>
              <a:rPr lang="ru-RU" sz="2000" dirty="0" err="1"/>
              <a:t>години</a:t>
            </a:r>
            <a:r>
              <a:rPr lang="ru-RU" sz="2000" dirty="0"/>
              <a:t>. </a:t>
            </a:r>
            <a:r>
              <a:rPr lang="ru-RU" sz="2000" dirty="0" err="1"/>
              <a:t>Якщо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протікає</a:t>
            </a:r>
            <a:r>
              <a:rPr lang="ru-RU" sz="2000" dirty="0"/>
              <a:t> з </a:t>
            </a:r>
            <a:r>
              <a:rPr lang="ru-RU" sz="2000" dirty="0" err="1"/>
              <a:t>алергічними</a:t>
            </a:r>
            <a:r>
              <a:rPr lang="ru-RU" sz="2000" dirty="0"/>
              <a:t> </a:t>
            </a:r>
            <a:r>
              <a:rPr lang="ru-RU" sz="2000" dirty="0" err="1"/>
              <a:t>реакціями</a:t>
            </a:r>
            <a:r>
              <a:rPr lang="ru-RU" sz="2000" dirty="0"/>
              <a:t> в </a:t>
            </a:r>
            <a:r>
              <a:rPr lang="ru-RU" sz="2000" dirty="0" err="1"/>
              <a:t>раціоні</a:t>
            </a:r>
            <a:r>
              <a:rPr lang="ru-RU" sz="2000" dirty="0"/>
              <a:t> </a:t>
            </a:r>
            <a:r>
              <a:rPr lang="ru-RU" sz="2000" dirty="0" err="1"/>
              <a:t>обмежують</a:t>
            </a:r>
            <a:r>
              <a:rPr lang="ru-RU" sz="2000" dirty="0"/>
              <a:t> </a:t>
            </a:r>
            <a:r>
              <a:rPr lang="ru-RU" sz="2000" dirty="0" err="1"/>
              <a:t>вуглеводи</a:t>
            </a:r>
            <a:r>
              <a:rPr lang="ru-RU" sz="2000" dirty="0"/>
              <a:t>, </a:t>
            </a:r>
            <a:r>
              <a:rPr lang="ru-RU" sz="2000" dirty="0" err="1"/>
              <a:t>переважно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dirty="0" err="1"/>
              <a:t>цукру</a:t>
            </a:r>
            <a:r>
              <a:rPr lang="ru-RU" sz="2000" dirty="0"/>
              <a:t>, меду, </a:t>
            </a:r>
            <a:r>
              <a:rPr lang="ru-RU" sz="2000" dirty="0" err="1"/>
              <a:t>солодощів</a:t>
            </a:r>
            <a:r>
              <a:rPr lang="ru-RU" sz="2000" dirty="0"/>
              <a:t>, </a:t>
            </a:r>
            <a:r>
              <a:rPr lang="ru-RU" sz="2000" dirty="0" err="1"/>
              <a:t>солодких</a:t>
            </a:r>
            <a:r>
              <a:rPr lang="ru-RU" sz="2000" dirty="0"/>
              <a:t> </a:t>
            </a:r>
            <a:r>
              <a:rPr lang="ru-RU" sz="2000" dirty="0" err="1"/>
              <a:t>фруктів</a:t>
            </a:r>
            <a:r>
              <a:rPr lang="ru-RU" sz="2000" dirty="0"/>
              <a:t>. При </a:t>
            </a:r>
            <a:r>
              <a:rPr lang="ru-RU" sz="2000" dirty="0" err="1"/>
              <a:t>схильності</a:t>
            </a:r>
            <a:r>
              <a:rPr lang="ru-RU" sz="2000" dirty="0"/>
              <a:t> до </a:t>
            </a:r>
            <a:r>
              <a:rPr lang="ru-RU" sz="2000" dirty="0" err="1"/>
              <a:t>утворення</a:t>
            </a:r>
            <a:r>
              <a:rPr lang="ru-RU" sz="2000" dirty="0"/>
              <a:t> </a:t>
            </a:r>
            <a:r>
              <a:rPr lang="ru-RU" sz="2000" dirty="0" err="1"/>
              <a:t>випотів</a:t>
            </a:r>
            <a:r>
              <a:rPr lang="ru-RU" sz="2000" dirty="0"/>
              <a:t> (</a:t>
            </a:r>
            <a:r>
              <a:rPr lang="ru-RU" sz="2000" dirty="0" err="1"/>
              <a:t>ексудат</a:t>
            </a:r>
            <a:r>
              <a:rPr lang="ru-RU" sz="2000" dirty="0"/>
              <a:t>, </a:t>
            </a:r>
            <a:r>
              <a:rPr lang="ru-RU" sz="2000" dirty="0" err="1"/>
              <a:t>транссудатів</a:t>
            </a:r>
            <a:r>
              <a:rPr lang="ru-RU" sz="2000" dirty="0"/>
              <a:t>) в </a:t>
            </a:r>
            <a:r>
              <a:rPr lang="ru-RU" sz="2000" dirty="0" err="1"/>
              <a:t>раціоні</a:t>
            </a:r>
            <a:r>
              <a:rPr lang="ru-RU" sz="2000" dirty="0"/>
              <a:t> </a:t>
            </a:r>
            <a:r>
              <a:rPr lang="ru-RU" sz="2000" dirty="0" err="1"/>
              <a:t>обмежують</a:t>
            </a:r>
            <a:r>
              <a:rPr lang="ru-RU" sz="2000" dirty="0"/>
              <a:t> </a:t>
            </a:r>
            <a:r>
              <a:rPr lang="ru-RU" sz="2000" dirty="0" err="1"/>
              <a:t>кухонну</a:t>
            </a:r>
            <a:r>
              <a:rPr lang="ru-RU" sz="2000" dirty="0"/>
              <a:t> </a:t>
            </a:r>
            <a:r>
              <a:rPr lang="ru-RU" sz="2000" dirty="0" err="1"/>
              <a:t>сіль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540529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243</TotalTime>
  <Words>4094</Words>
  <Application>Microsoft Office PowerPoint</Application>
  <PresentationFormat>Широкоэкранный</PresentationFormat>
  <Paragraphs>120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Arial</vt:lpstr>
      <vt:lpstr>Century Gothic</vt:lpstr>
      <vt:lpstr>Wingdings 3</vt:lpstr>
      <vt:lpstr>Легкий дым</vt:lpstr>
      <vt:lpstr>ОДЕСЬКИЙ НАЦІОНАЛЬНИЙ МЕДИЧНИЙ УНІВЕРСИТЕТ КАФЕДРА ГІГІЄНИ ТА МЕДИЧНОЇ ЕКОЛОГІЇ</vt:lpstr>
      <vt:lpstr>Презентация PowerPoint</vt:lpstr>
      <vt:lpstr>Будова дихальної системи</vt:lpstr>
      <vt:lpstr>Будова дихальної системи</vt:lpstr>
      <vt:lpstr>Система органів дихання людини</vt:lpstr>
      <vt:lpstr>Процес дихання</vt:lpstr>
      <vt:lpstr>Презентация PowerPoint</vt:lpstr>
      <vt:lpstr> Харчування для лікування пневмонії</vt:lpstr>
      <vt:lpstr> Харчування для лікування пневмонії</vt:lpstr>
      <vt:lpstr> Харчування для лікування пневмонії</vt:lpstr>
      <vt:lpstr>Хронічні гнійні захворювання легень і дієта при них</vt:lpstr>
      <vt:lpstr>Хронічні гнійні захворювання легень і дієта при них</vt:lpstr>
      <vt:lpstr>Хронічні гнійні захворювання легень і дієта при них</vt:lpstr>
      <vt:lpstr>Хронічні гнійні захворювання легень і дієта при них</vt:lpstr>
      <vt:lpstr>Хронічні гнійні захворювання легень і дієта при них</vt:lpstr>
      <vt:lpstr>Хронічні гнійні захворювання легень і дієта при них</vt:lpstr>
      <vt:lpstr>Дієтотерапія при ексудативному плевриті і бронхіальній астмі</vt:lpstr>
      <vt:lpstr>Дієтотерапія при ексудативному плевриті і бронхіальній астмі</vt:lpstr>
      <vt:lpstr>Дієтотерапія при ексудативному плевриті і бронхіальній астмі</vt:lpstr>
      <vt:lpstr>Дієтотерапія при ексудативному плевриті і бронхіальній астмі</vt:lpstr>
      <vt:lpstr>Дієтотерапія при ексудативному плевриті і бронхіальній астмі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Лікувальне харчування при туберкульозі</vt:lpstr>
      <vt:lpstr>ВИСНОВОК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ГІГІЄНИ ТА МЕДИЧНОЇ ЕКОЛОГІЇ</dc:title>
  <dc:creator>Света</dc:creator>
  <cp:lastModifiedBy>Света</cp:lastModifiedBy>
  <cp:revision>31</cp:revision>
  <dcterms:created xsi:type="dcterms:W3CDTF">2021-03-22T10:22:30Z</dcterms:created>
  <dcterms:modified xsi:type="dcterms:W3CDTF">2021-03-23T07:55:25Z</dcterms:modified>
</cp:coreProperties>
</file>