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8" autoAdjust="0"/>
    <p:restoredTop sz="94660"/>
  </p:normalViewPr>
  <p:slideViewPr>
    <p:cSldViewPr snapToGrid="0">
      <p:cViewPr varScale="1">
        <p:scale>
          <a:sx n="66" d="100"/>
          <a:sy n="66" d="100"/>
        </p:scale>
        <p:origin x="64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514E4-8710-443F-A1DB-5F85DE756827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1A00CCF-586D-461B-A7C3-C88E67CC21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508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514E4-8710-443F-A1DB-5F85DE756827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00CCF-586D-461B-A7C3-C88E67CC21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0889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514E4-8710-443F-A1DB-5F85DE756827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1A00CCF-586D-461B-A7C3-C88E67CC21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1394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514E4-8710-443F-A1DB-5F85DE756827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1A00CCF-586D-461B-A7C3-C88E67CC21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448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514E4-8710-443F-A1DB-5F85DE756827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1A00CCF-586D-461B-A7C3-C88E67CC21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0498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514E4-8710-443F-A1DB-5F85DE756827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00CCF-586D-461B-A7C3-C88E67CC21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7980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514E4-8710-443F-A1DB-5F85DE756827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00CCF-586D-461B-A7C3-C88E67CC21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125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514E4-8710-443F-A1DB-5F85DE756827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00CCF-586D-461B-A7C3-C88E67CC21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203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514E4-8710-443F-A1DB-5F85DE756827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1A00CCF-586D-461B-A7C3-C88E67CC21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92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514E4-8710-443F-A1DB-5F85DE756827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1A00CCF-586D-461B-A7C3-C88E67CC21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5466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514E4-8710-443F-A1DB-5F85DE756827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1A00CCF-586D-461B-A7C3-C88E67CC21EC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467307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514E4-8710-443F-A1DB-5F85DE756827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1A00CCF-586D-461B-A7C3-C88E67CC21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80879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514E4-8710-443F-A1DB-5F85DE756827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1A00CCF-586D-461B-A7C3-C88E67CC21EC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290160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514E4-8710-443F-A1DB-5F85DE756827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1A00CCF-586D-461B-A7C3-C88E67CC21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7645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514E4-8710-443F-A1DB-5F85DE756827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00CCF-586D-461B-A7C3-C88E67CC21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8870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514E4-8710-443F-A1DB-5F85DE756827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00CCF-586D-461B-A7C3-C88E67CC21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180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  <a:solidFill>
            <a:schemeClr val="accent1">
              <a:lumMod val="75000"/>
              <a:alpha val="40000"/>
            </a:schemeClr>
          </a:solidFill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0"/>
            <a:ext cx="2356674" cy="6853283"/>
            <a:chOff x="6627813" y="195452"/>
            <a:chExt cx="1952625" cy="5678299"/>
          </a:xfrm>
          <a:solidFill>
            <a:schemeClr val="accent1"/>
          </a:solidFill>
        </p:grpSpPr>
        <p:sp>
          <p:nvSpPr>
            <p:cNvPr id="11" name="Freeform 27"/>
            <p:cNvSpPr/>
            <p:nvPr/>
          </p:nvSpPr>
          <p:spPr bwMode="auto">
            <a:xfrm>
              <a:off x="6627813" y="19545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514E4-8710-443F-A1DB-5F85DE756827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1A00CCF-586D-461B-A7C3-C88E67CC21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81162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394" y="317634"/>
            <a:ext cx="10821219" cy="818147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ОДЕСЬКИЙ НАЦІОНАЛЬНИЙ МЕДИЧНИЙ УНІВЕРСИТЕТ</a:t>
            </a:r>
            <a:br>
              <a:rPr lang="ru-RU" sz="2800" dirty="0" smtClean="0"/>
            </a:br>
            <a:r>
              <a:rPr lang="ru-RU" sz="2800" dirty="0" smtClean="0"/>
              <a:t>КАФЕДРА ГІГІЄНИ ТА МЕДИЧНОЇ ЕКОЛОГІЇ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1541" y="1501541"/>
            <a:ext cx="10003071" cy="4402121"/>
          </a:xfrm>
        </p:spPr>
        <p:txBody>
          <a:bodyPr>
            <a:normAutofit/>
          </a:bodyPr>
          <a:lstStyle/>
          <a:p>
            <a:pPr algn="ctr"/>
            <a:r>
              <a:rPr lang="uk-UA" sz="2800" b="1" i="1" u="sng" dirty="0" smtClean="0"/>
              <a:t>ХАРЧУВАННЯ ПРИ ДЕЯКИХ ХІРУРГІЧНИХ ЗАХВОРЮВАННЯХ</a:t>
            </a:r>
            <a:endParaRPr lang="ru-RU" sz="2800" b="1" i="1" u="sng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5576" y="2674169"/>
            <a:ext cx="5715000" cy="380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709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00439" y="1684420"/>
            <a:ext cx="9136797" cy="4910195"/>
          </a:xfrm>
        </p:spPr>
        <p:txBody>
          <a:bodyPr>
            <a:normAutofit/>
          </a:bodyPr>
          <a:lstStyle/>
          <a:p>
            <a:r>
              <a:rPr lang="ru-RU" sz="2000" dirty="0" err="1"/>
              <a:t>Гостра</a:t>
            </a:r>
            <a:r>
              <a:rPr lang="ru-RU" sz="2000" dirty="0"/>
              <a:t> </a:t>
            </a:r>
            <a:r>
              <a:rPr lang="ru-RU" sz="2000" dirty="0" err="1"/>
              <a:t>хірургічна</a:t>
            </a:r>
            <a:r>
              <a:rPr lang="ru-RU" sz="2000" dirty="0"/>
              <a:t> </a:t>
            </a:r>
            <a:r>
              <a:rPr lang="ru-RU" sz="2000" dirty="0" err="1"/>
              <a:t>патологія</a:t>
            </a:r>
            <a:r>
              <a:rPr lang="ru-RU" sz="2000" dirty="0"/>
              <a:t> - </a:t>
            </a:r>
            <a:r>
              <a:rPr lang="ru-RU" sz="2000" dirty="0" err="1"/>
              <a:t>це</a:t>
            </a:r>
            <a:r>
              <a:rPr lang="ru-RU" sz="2000" dirty="0"/>
              <a:t> </a:t>
            </a:r>
            <a:r>
              <a:rPr lang="ru-RU" sz="2000" dirty="0" err="1"/>
              <a:t>захворювання</a:t>
            </a:r>
            <a:r>
              <a:rPr lang="ru-RU" sz="2000" dirty="0"/>
              <a:t>, яке </a:t>
            </a:r>
            <a:r>
              <a:rPr lang="ru-RU" sz="2000" dirty="0" err="1"/>
              <a:t>має</a:t>
            </a:r>
            <a:r>
              <a:rPr lang="ru-RU" sz="2000" dirty="0"/>
              <a:t> </a:t>
            </a:r>
            <a:r>
              <a:rPr lang="ru-RU" sz="2000" dirty="0" err="1"/>
              <a:t>раптовий</a:t>
            </a:r>
            <a:r>
              <a:rPr lang="ru-RU" sz="2000" dirty="0"/>
              <a:t> початок, </a:t>
            </a:r>
            <a:r>
              <a:rPr lang="ru-RU" sz="2000" dirty="0" err="1"/>
              <a:t>швидкий</a:t>
            </a:r>
            <a:r>
              <a:rPr lang="ru-RU" sz="2000" dirty="0"/>
              <a:t> </a:t>
            </a:r>
            <a:r>
              <a:rPr lang="ru-RU" sz="2000" dirty="0" err="1"/>
              <a:t>розвиток</a:t>
            </a:r>
            <a:r>
              <a:rPr lang="ru-RU" sz="2000" dirty="0"/>
              <a:t> і </a:t>
            </a:r>
            <a:r>
              <a:rPr lang="ru-RU" sz="2000" dirty="0" err="1"/>
              <a:t>катастрофічні</a:t>
            </a:r>
            <a:r>
              <a:rPr lang="ru-RU" sz="2000" dirty="0"/>
              <a:t> </a:t>
            </a:r>
            <a:r>
              <a:rPr lang="ru-RU" sz="2000" dirty="0" err="1"/>
              <a:t>наслідки</a:t>
            </a:r>
            <a:r>
              <a:rPr lang="ru-RU" sz="2000" dirty="0"/>
              <a:t> для </a:t>
            </a:r>
            <a:r>
              <a:rPr lang="ru-RU" sz="2000" dirty="0" err="1" smtClean="0"/>
              <a:t>пацієнта</a:t>
            </a:r>
            <a:r>
              <a:rPr lang="ru-RU" sz="2000" dirty="0"/>
              <a:t>, </a:t>
            </a:r>
            <a:r>
              <a:rPr lang="ru-RU" sz="2000" dirty="0" err="1"/>
              <a:t>якщо</a:t>
            </a:r>
            <a:r>
              <a:rPr lang="ru-RU" sz="2000" dirty="0"/>
              <a:t> </a:t>
            </a:r>
            <a:r>
              <a:rPr lang="ru-RU" sz="2000" dirty="0" err="1"/>
              <a:t>вчасно</a:t>
            </a:r>
            <a:r>
              <a:rPr lang="ru-RU" sz="2000" dirty="0"/>
              <a:t> не </a:t>
            </a:r>
            <a:r>
              <a:rPr lang="ru-RU" sz="2000" dirty="0" err="1"/>
              <a:t>звернутися</a:t>
            </a:r>
            <a:r>
              <a:rPr lang="ru-RU" sz="2000" dirty="0"/>
              <a:t> до </a:t>
            </a:r>
            <a:r>
              <a:rPr lang="ru-RU" sz="2000" dirty="0" err="1"/>
              <a:t>лікаря-хірурга</a:t>
            </a:r>
            <a:r>
              <a:rPr lang="ru-RU" sz="2000" dirty="0"/>
              <a:t>, особливо, коли </a:t>
            </a:r>
            <a:r>
              <a:rPr lang="ru-RU" sz="2000" dirty="0" err="1"/>
              <a:t>мова</a:t>
            </a:r>
            <a:r>
              <a:rPr lang="ru-RU" sz="2000" dirty="0"/>
              <a:t> </a:t>
            </a:r>
            <a:r>
              <a:rPr lang="ru-RU" sz="2000" dirty="0" err="1"/>
              <a:t>йде</a:t>
            </a:r>
            <a:r>
              <a:rPr lang="ru-RU" sz="2000" dirty="0"/>
              <a:t> про </a:t>
            </a:r>
            <a:r>
              <a:rPr lang="ru-RU" sz="2000" dirty="0" err="1" smtClean="0"/>
              <a:t>дітей</a:t>
            </a:r>
            <a:r>
              <a:rPr lang="ru-RU" sz="2000" dirty="0" smtClean="0"/>
              <a:t>.</a:t>
            </a:r>
          </a:p>
          <a:p>
            <a:r>
              <a:rPr lang="uk-UA" sz="2000" dirty="0" smtClean="0"/>
              <a:t>Для повноцінного ведення пацієнта у період розпалу гострої хірургічної симптоматики слід забезпечувати адекватне та раціональне щадне харчування, що сприятиме найбільш скорішому відновленню загального стану здоров’я, яке і буде розглянуто у цій презентації.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08606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err="1"/>
              <a:t>Загальні</a:t>
            </a:r>
            <a:r>
              <a:rPr lang="ru-RU" b="1" dirty="0"/>
              <a:t> </a:t>
            </a:r>
            <a:r>
              <a:rPr lang="ru-RU" b="1" dirty="0" err="1"/>
              <a:t>питання</a:t>
            </a:r>
            <a:r>
              <a:rPr lang="ru-RU" b="1" dirty="0"/>
              <a:t> </a:t>
            </a:r>
            <a:r>
              <a:rPr lang="ru-RU" b="1" dirty="0" err="1"/>
              <a:t>ролі</a:t>
            </a:r>
            <a:r>
              <a:rPr lang="ru-RU" b="1" dirty="0"/>
              <a:t> </a:t>
            </a:r>
            <a:r>
              <a:rPr lang="ru-RU" b="1" dirty="0" err="1"/>
              <a:t>харчування</a:t>
            </a:r>
            <a:r>
              <a:rPr lang="ru-RU" b="1" dirty="0"/>
              <a:t> </a:t>
            </a:r>
            <a:r>
              <a:rPr lang="ru-RU" b="1" dirty="0" err="1"/>
              <a:t>хворих</a:t>
            </a:r>
            <a:r>
              <a:rPr lang="ru-RU" b="1" dirty="0"/>
              <a:t> в </a:t>
            </a:r>
            <a:r>
              <a:rPr lang="ru-RU" b="1" dirty="0" err="1"/>
              <a:t>післяопераційний</a:t>
            </a:r>
            <a:r>
              <a:rPr lang="ru-RU" b="1" dirty="0"/>
              <a:t> </a:t>
            </a:r>
            <a:r>
              <a:rPr lang="ru-RU" b="1" dirty="0" err="1"/>
              <a:t>період</a:t>
            </a:r>
            <a:r>
              <a:rPr lang="ru-RU" b="1" dirty="0"/>
              <a:t>, </a:t>
            </a:r>
            <a:r>
              <a:rPr lang="ru-RU" b="1" dirty="0" err="1"/>
              <a:t>способи</a:t>
            </a:r>
            <a:r>
              <a:rPr lang="ru-RU" b="1" dirty="0"/>
              <a:t> </a:t>
            </a:r>
            <a:r>
              <a:rPr lang="ru-RU" b="1" dirty="0" err="1"/>
              <a:t>годування</a:t>
            </a:r>
            <a:r>
              <a:rPr lang="ru-RU" b="1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21819" y="1904999"/>
            <a:ext cx="8982793" cy="4505425"/>
          </a:xfrm>
        </p:spPr>
        <p:txBody>
          <a:bodyPr>
            <a:normAutofit/>
          </a:bodyPr>
          <a:lstStyle/>
          <a:p>
            <a:r>
              <a:rPr lang="ru-RU" sz="2000" dirty="0"/>
              <a:t>Абсолютна </a:t>
            </a:r>
            <a:r>
              <a:rPr lang="ru-RU" sz="2000" dirty="0" err="1"/>
              <a:t>більшість</a:t>
            </a:r>
            <a:r>
              <a:rPr lang="ru-RU" sz="2000" dirty="0"/>
              <a:t> </a:t>
            </a:r>
            <a:r>
              <a:rPr lang="ru-RU" sz="2000" dirty="0" err="1"/>
              <a:t>оперативних</a:t>
            </a:r>
            <a:r>
              <a:rPr lang="ru-RU" sz="2000" dirty="0"/>
              <a:t> </a:t>
            </a:r>
            <a:r>
              <a:rPr lang="ru-RU" sz="2000" dirty="0" err="1"/>
              <a:t>втручань</a:t>
            </a:r>
            <a:r>
              <a:rPr lang="ru-RU" sz="2000" dirty="0"/>
              <a:t>, особливо </a:t>
            </a:r>
            <a:r>
              <a:rPr lang="ru-RU" sz="2000" dirty="0" err="1"/>
              <a:t>планових</a:t>
            </a:r>
            <a:r>
              <a:rPr lang="ru-RU" sz="2000" dirty="0"/>
              <a:t>, </a:t>
            </a:r>
            <a:r>
              <a:rPr lang="ru-RU" sz="2000" dirty="0" err="1"/>
              <a:t>виконується</a:t>
            </a:r>
            <a:r>
              <a:rPr lang="ru-RU" sz="2000" dirty="0"/>
              <a:t> у </a:t>
            </a:r>
            <a:r>
              <a:rPr lang="ru-RU" sz="2000" dirty="0" err="1"/>
              <a:t>хворих</a:t>
            </a:r>
            <a:r>
              <a:rPr lang="ru-RU" sz="2000" dirty="0"/>
              <a:t> </a:t>
            </a:r>
            <a:r>
              <a:rPr lang="ru-RU" sz="2000" dirty="0" err="1"/>
              <a:t>натще</a:t>
            </a:r>
            <a:r>
              <a:rPr lang="ru-RU" sz="2000" dirty="0"/>
              <a:t>. </a:t>
            </a:r>
            <a:r>
              <a:rPr lang="ru-RU" sz="2000" dirty="0" err="1"/>
              <a:t>Цього</a:t>
            </a:r>
            <a:r>
              <a:rPr lang="ru-RU" sz="2000" dirty="0"/>
              <a:t> </a:t>
            </a:r>
            <a:r>
              <a:rPr lang="ru-RU" sz="2000" dirty="0" err="1"/>
              <a:t>вимагає</a:t>
            </a:r>
            <a:r>
              <a:rPr lang="ru-RU" sz="2000" dirty="0"/>
              <a:t> не </a:t>
            </a:r>
            <a:r>
              <a:rPr lang="ru-RU" sz="2000" dirty="0" err="1"/>
              <a:t>тільки</a:t>
            </a:r>
            <a:r>
              <a:rPr lang="ru-RU" sz="2000" dirty="0"/>
              <a:t> </a:t>
            </a:r>
            <a:r>
              <a:rPr lang="ru-RU" sz="2000" dirty="0" err="1"/>
              <a:t>особливість</a:t>
            </a:r>
            <a:r>
              <a:rPr lang="ru-RU" sz="2000" dirty="0"/>
              <a:t> самих </a:t>
            </a:r>
            <a:r>
              <a:rPr lang="ru-RU" sz="2000" dirty="0" err="1"/>
              <a:t>втручань</a:t>
            </a:r>
            <a:r>
              <a:rPr lang="ru-RU" sz="2000" dirty="0"/>
              <a:t>, але й </a:t>
            </a:r>
            <a:r>
              <a:rPr lang="ru-RU" sz="2000" dirty="0" err="1"/>
              <a:t>можливість</a:t>
            </a:r>
            <a:r>
              <a:rPr lang="ru-RU" sz="2000" dirty="0"/>
              <a:t> </a:t>
            </a:r>
            <a:r>
              <a:rPr lang="ru-RU" sz="2000" dirty="0" err="1"/>
              <a:t>виникнення</a:t>
            </a:r>
            <a:r>
              <a:rPr lang="ru-RU" sz="2000" dirty="0"/>
              <a:t> </a:t>
            </a:r>
            <a:r>
              <a:rPr lang="ru-RU" sz="2000" dirty="0" err="1"/>
              <a:t>ускладнень</a:t>
            </a:r>
            <a:r>
              <a:rPr lang="ru-RU" sz="2000" dirty="0"/>
              <a:t>, </a:t>
            </a:r>
            <a:r>
              <a:rPr lang="ru-RU" sz="2000" dirty="0" err="1"/>
              <a:t>пов'язаних</a:t>
            </a:r>
            <a:r>
              <a:rPr lang="ru-RU" sz="2000" dirty="0"/>
              <a:t> з </a:t>
            </a:r>
            <a:r>
              <a:rPr lang="ru-RU" sz="2000" dirty="0" err="1"/>
              <a:t>можливою</a:t>
            </a:r>
            <a:r>
              <a:rPr lang="ru-RU" sz="2000" dirty="0"/>
              <a:t> </a:t>
            </a:r>
            <a:r>
              <a:rPr lang="ru-RU" sz="2000" dirty="0" err="1"/>
              <a:t>регургітацією</a:t>
            </a:r>
            <a:r>
              <a:rPr lang="ru-RU" sz="2000" dirty="0"/>
              <a:t> </a:t>
            </a:r>
            <a:r>
              <a:rPr lang="ru-RU" sz="2000" dirty="0" err="1"/>
              <a:t>залишків</a:t>
            </a:r>
            <a:r>
              <a:rPr lang="ru-RU" sz="2000" dirty="0"/>
              <a:t> </a:t>
            </a:r>
            <a:r>
              <a:rPr lang="ru-RU" sz="2000" dirty="0" err="1"/>
              <a:t>їжі</a:t>
            </a:r>
            <a:r>
              <a:rPr lang="ru-RU" sz="2000" dirty="0"/>
              <a:t> </a:t>
            </a:r>
            <a:r>
              <a:rPr lang="ru-RU" sz="2000" dirty="0" err="1"/>
              <a:t>під</a:t>
            </a:r>
            <a:r>
              <a:rPr lang="ru-RU" sz="2000" dirty="0"/>
              <a:t> час </a:t>
            </a:r>
            <a:r>
              <a:rPr lang="ru-RU" sz="2000" dirty="0" err="1"/>
              <a:t>операції</a:t>
            </a:r>
            <a:r>
              <a:rPr lang="ru-RU" sz="2000" dirty="0"/>
              <a:t> та в </a:t>
            </a:r>
            <a:r>
              <a:rPr lang="ru-RU" sz="2000" dirty="0" err="1"/>
              <a:t>найближчому</a:t>
            </a:r>
            <a:r>
              <a:rPr lang="ru-RU" sz="2000" dirty="0"/>
              <a:t> </a:t>
            </a:r>
            <a:r>
              <a:rPr lang="ru-RU" sz="2000" dirty="0" err="1"/>
              <a:t>післяопераційному</a:t>
            </a:r>
            <a:r>
              <a:rPr lang="ru-RU" sz="2000" dirty="0"/>
              <a:t> </a:t>
            </a:r>
            <a:r>
              <a:rPr lang="ru-RU" sz="2000" dirty="0" err="1"/>
              <a:t>періоді</a:t>
            </a:r>
            <a:r>
              <a:rPr lang="ru-RU" sz="2000" dirty="0"/>
              <a:t> у </a:t>
            </a:r>
            <a:r>
              <a:rPr lang="ru-RU" sz="2000" dirty="0" err="1"/>
              <a:t>хворих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оперуються</a:t>
            </a:r>
            <a:r>
              <a:rPr lang="ru-RU" sz="2000" dirty="0"/>
              <a:t> </a:t>
            </a:r>
            <a:r>
              <a:rPr lang="ru-RU" sz="2000" dirty="0" err="1"/>
              <a:t>під</a:t>
            </a:r>
            <a:r>
              <a:rPr lang="ru-RU" sz="2000" dirty="0"/>
              <a:t> </a:t>
            </a:r>
            <a:r>
              <a:rPr lang="ru-RU" sz="2000" dirty="0" err="1"/>
              <a:t>загальним</a:t>
            </a:r>
            <a:r>
              <a:rPr lang="ru-RU" sz="2000" dirty="0"/>
              <a:t> </a:t>
            </a:r>
            <a:r>
              <a:rPr lang="ru-RU" sz="2000" dirty="0" err="1"/>
              <a:t>знеболюванням</a:t>
            </a:r>
            <a:r>
              <a:rPr lang="ru-RU" sz="2000" dirty="0"/>
              <a:t> (наркозом), з-за </a:t>
            </a:r>
            <a:r>
              <a:rPr lang="ru-RU" sz="2000" dirty="0" err="1"/>
              <a:t>дії</a:t>
            </a:r>
            <a:r>
              <a:rPr lang="ru-RU" sz="2000" dirty="0"/>
              <a:t> самих </a:t>
            </a:r>
            <a:r>
              <a:rPr lang="ru-RU" sz="2000" dirty="0" err="1"/>
              <a:t>наркотичних</a:t>
            </a:r>
            <a:r>
              <a:rPr lang="ru-RU" sz="2000" dirty="0"/>
              <a:t> </a:t>
            </a:r>
            <a:r>
              <a:rPr lang="ru-RU" sz="2000" dirty="0" err="1"/>
              <a:t>препаратів</a:t>
            </a:r>
            <a:r>
              <a:rPr lang="ru-RU" sz="2000" dirty="0"/>
              <a:t>. У </a:t>
            </a:r>
            <a:r>
              <a:rPr lang="ru-RU" sz="2000" dirty="0" err="1"/>
              <a:t>випадках</a:t>
            </a:r>
            <a:r>
              <a:rPr lang="ru-RU" sz="2000" dirty="0"/>
              <a:t> </a:t>
            </a:r>
            <a:r>
              <a:rPr lang="ru-RU" sz="2000" dirty="0" err="1"/>
              <a:t>екстрених</a:t>
            </a:r>
            <a:r>
              <a:rPr lang="ru-RU" sz="2000" dirty="0"/>
              <a:t> </a:t>
            </a:r>
            <a:r>
              <a:rPr lang="ru-RU" sz="2000" dirty="0" err="1"/>
              <a:t>оперативних</a:t>
            </a:r>
            <a:r>
              <a:rPr lang="ru-RU" sz="2000" dirty="0"/>
              <a:t> </a:t>
            </a:r>
            <a:r>
              <a:rPr lang="ru-RU" sz="2000" dirty="0" err="1"/>
              <a:t>втручань</a:t>
            </a:r>
            <a:r>
              <a:rPr lang="ru-RU" sz="2000" dirty="0"/>
              <a:t>, </a:t>
            </a:r>
            <a:r>
              <a:rPr lang="ru-RU" sz="2000" dirty="0" err="1"/>
              <a:t>якщо</a:t>
            </a:r>
            <a:r>
              <a:rPr lang="ru-RU" sz="2000" dirty="0"/>
              <a:t> </a:t>
            </a:r>
            <a:r>
              <a:rPr lang="ru-RU" sz="2000" dirty="0" err="1"/>
              <a:t>після</a:t>
            </a:r>
            <a:r>
              <a:rPr lang="ru-RU" sz="2000" dirty="0"/>
              <a:t> </a:t>
            </a:r>
            <a:r>
              <a:rPr lang="ru-RU" sz="2000" dirty="0" err="1"/>
              <a:t>прийому</a:t>
            </a:r>
            <a:r>
              <a:rPr lang="ru-RU" sz="2000" dirty="0"/>
              <a:t> </a:t>
            </a:r>
            <a:r>
              <a:rPr lang="ru-RU" sz="2000" dirty="0" err="1"/>
              <a:t>їжі</a:t>
            </a:r>
            <a:r>
              <a:rPr lang="ru-RU" sz="2000" dirty="0"/>
              <a:t> </a:t>
            </a:r>
            <a:r>
              <a:rPr lang="ru-RU" sz="2000" dirty="0" err="1"/>
              <a:t>пройшло</a:t>
            </a:r>
            <a:r>
              <a:rPr lang="ru-RU" sz="2000" dirty="0"/>
              <a:t> </a:t>
            </a:r>
            <a:r>
              <a:rPr lang="ru-RU" sz="2000" dirty="0" err="1"/>
              <a:t>менше</a:t>
            </a:r>
            <a:r>
              <a:rPr lang="ru-RU" sz="2000" dirty="0"/>
              <a:t> 3 годин, проводиться </a:t>
            </a:r>
            <a:r>
              <a:rPr lang="ru-RU" sz="2000" dirty="0" err="1"/>
              <a:t>промивання</a:t>
            </a:r>
            <a:r>
              <a:rPr lang="ru-RU" sz="2000" dirty="0"/>
              <a:t> </a:t>
            </a:r>
            <a:r>
              <a:rPr lang="ru-RU" sz="2000" dirty="0" err="1"/>
              <a:t>шлунку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5063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29315" y="943276"/>
            <a:ext cx="9175298" cy="5688530"/>
          </a:xfrm>
        </p:spPr>
        <p:txBody>
          <a:bodyPr>
            <a:normAutofit/>
          </a:bodyPr>
          <a:lstStyle/>
          <a:p>
            <a:r>
              <a:rPr lang="ru-RU" sz="2000" dirty="0"/>
              <a:t>В </a:t>
            </a:r>
            <a:r>
              <a:rPr lang="ru-RU" sz="2000" dirty="0" err="1"/>
              <a:t>післяопераційному</a:t>
            </a:r>
            <a:r>
              <a:rPr lang="ru-RU" sz="2000" dirty="0"/>
              <a:t> </a:t>
            </a:r>
            <a:r>
              <a:rPr lang="ru-RU" sz="2000" dirty="0" err="1"/>
              <a:t>періоді</a:t>
            </a:r>
            <a:r>
              <a:rPr lang="ru-RU" sz="2000" dirty="0"/>
              <a:t> </a:t>
            </a:r>
            <a:r>
              <a:rPr lang="ru-RU" sz="2000" dirty="0" err="1"/>
              <a:t>від</a:t>
            </a:r>
            <a:r>
              <a:rPr lang="ru-RU" sz="2000" dirty="0"/>
              <a:t> </a:t>
            </a:r>
            <a:r>
              <a:rPr lang="ru-RU" sz="2000" dirty="0" err="1"/>
              <a:t>раціонального</a:t>
            </a:r>
            <a:r>
              <a:rPr lang="ru-RU" sz="2000" dirty="0"/>
              <a:t> </a:t>
            </a:r>
            <a:r>
              <a:rPr lang="ru-RU" sz="2000" dirty="0" err="1"/>
              <a:t>харчування</a:t>
            </a:r>
            <a:r>
              <a:rPr lang="ru-RU" sz="2000" dirty="0"/>
              <a:t> </a:t>
            </a:r>
            <a:r>
              <a:rPr lang="ru-RU" sz="2000" dirty="0" err="1"/>
              <a:t>залежить</a:t>
            </a:r>
            <a:r>
              <a:rPr lang="ru-RU" sz="2000" dirty="0"/>
              <a:t> </a:t>
            </a:r>
            <a:r>
              <a:rPr lang="ru-RU" sz="2000" dirty="0" err="1"/>
              <a:t>кінцевий</a:t>
            </a:r>
            <a:r>
              <a:rPr lang="ru-RU" sz="2000" dirty="0"/>
              <a:t> результат </a:t>
            </a:r>
            <a:r>
              <a:rPr lang="ru-RU" sz="2000" dirty="0" err="1"/>
              <a:t>лікування</a:t>
            </a:r>
            <a:r>
              <a:rPr lang="ru-RU" sz="2000" dirty="0"/>
              <a:t> – </a:t>
            </a:r>
            <a:r>
              <a:rPr lang="ru-RU" sz="2000" dirty="0" err="1"/>
              <a:t>своєчасне</a:t>
            </a:r>
            <a:r>
              <a:rPr lang="ru-RU" sz="2000" dirty="0"/>
              <a:t> </a:t>
            </a:r>
            <a:r>
              <a:rPr lang="ru-RU" sz="2000" dirty="0" err="1"/>
              <a:t>одужання</a:t>
            </a:r>
            <a:r>
              <a:rPr lang="ru-RU" sz="2000" dirty="0"/>
              <a:t> хворого. </a:t>
            </a:r>
            <a:r>
              <a:rPr lang="ru-RU" sz="2000" dirty="0" err="1"/>
              <a:t>Недоліки</a:t>
            </a:r>
            <a:r>
              <a:rPr lang="ru-RU" sz="2000" dirty="0"/>
              <a:t> </a:t>
            </a:r>
            <a:r>
              <a:rPr lang="ru-RU" sz="2000" dirty="0" err="1"/>
              <a:t>живильних</a:t>
            </a:r>
            <a:r>
              <a:rPr lang="ru-RU" sz="2000" dirty="0"/>
              <a:t> </a:t>
            </a:r>
            <a:r>
              <a:rPr lang="ru-RU" sz="2000" dirty="0" err="1"/>
              <a:t>речовин</a:t>
            </a:r>
            <a:r>
              <a:rPr lang="ru-RU" sz="2000" dirty="0"/>
              <a:t> </a:t>
            </a:r>
            <a:r>
              <a:rPr lang="ru-RU" sz="2000" dirty="0" err="1"/>
              <a:t>значно</a:t>
            </a:r>
            <a:r>
              <a:rPr lang="ru-RU" sz="2000" dirty="0"/>
              <a:t> </a:t>
            </a:r>
            <a:r>
              <a:rPr lang="ru-RU" sz="2000" dirty="0" err="1"/>
              <a:t>уповільнюють</a:t>
            </a:r>
            <a:r>
              <a:rPr lang="ru-RU" sz="2000" dirty="0"/>
              <a:t> </a:t>
            </a:r>
            <a:r>
              <a:rPr lang="ru-RU" sz="2000" dirty="0" err="1"/>
              <a:t>загоєння</a:t>
            </a:r>
            <a:r>
              <a:rPr lang="ru-RU" sz="2000" dirty="0"/>
              <a:t> рани, </a:t>
            </a:r>
            <a:r>
              <a:rPr lang="ru-RU" sz="2000" dirty="0" err="1"/>
              <a:t>можуть</a:t>
            </a:r>
            <a:r>
              <a:rPr lang="ru-RU" sz="2000" dirty="0"/>
              <a:t> привести до </a:t>
            </a:r>
            <a:r>
              <a:rPr lang="ru-RU" sz="2000" dirty="0" err="1"/>
              <a:t>погіршення</a:t>
            </a:r>
            <a:r>
              <a:rPr lang="ru-RU" sz="2000" dirty="0"/>
              <a:t> стану хворого. У свою </a:t>
            </a:r>
            <a:r>
              <a:rPr lang="ru-RU" sz="2000" dirty="0" err="1"/>
              <a:t>чергу</a:t>
            </a:r>
            <a:r>
              <a:rPr lang="ru-RU" sz="2000" dirty="0"/>
              <a:t> </a:t>
            </a:r>
            <a:r>
              <a:rPr lang="ru-RU" sz="2000" dirty="0" err="1"/>
              <a:t>достатній</a:t>
            </a:r>
            <a:r>
              <a:rPr lang="ru-RU" sz="2000" dirty="0"/>
              <a:t> </a:t>
            </a:r>
            <a:r>
              <a:rPr lang="ru-RU" sz="2000" dirty="0" err="1"/>
              <a:t>харчовий</a:t>
            </a:r>
            <a:r>
              <a:rPr lang="ru-RU" sz="2000" dirty="0"/>
              <a:t> </a:t>
            </a:r>
            <a:r>
              <a:rPr lang="ru-RU" sz="2000" dirty="0" err="1"/>
              <a:t>раціон</a:t>
            </a:r>
            <a:r>
              <a:rPr lang="ru-RU" sz="2000" dirty="0"/>
              <a:t> служить </a:t>
            </a:r>
            <a:r>
              <a:rPr lang="ru-RU" sz="2000" dirty="0" err="1"/>
              <a:t>гарантією</a:t>
            </a:r>
            <a:r>
              <a:rPr lang="ru-RU" sz="2000" dirty="0"/>
              <a:t> </a:t>
            </a:r>
            <a:r>
              <a:rPr lang="ru-RU" sz="2000" dirty="0" err="1"/>
              <a:t>високої</a:t>
            </a:r>
            <a:r>
              <a:rPr lang="ru-RU" sz="2000" dirty="0"/>
              <a:t> </a:t>
            </a:r>
            <a:r>
              <a:rPr lang="ru-RU" sz="2000" dirty="0" err="1"/>
              <a:t>толерантності</a:t>
            </a:r>
            <a:r>
              <a:rPr lang="ru-RU" sz="2000" dirty="0"/>
              <a:t> до </a:t>
            </a:r>
            <a:r>
              <a:rPr lang="ru-RU" sz="2000" dirty="0" err="1"/>
              <a:t>операційної</a:t>
            </a:r>
            <a:r>
              <a:rPr lang="ru-RU" sz="2000" dirty="0"/>
              <a:t> </a:t>
            </a:r>
            <a:r>
              <a:rPr lang="ru-RU" sz="2000" dirty="0" err="1"/>
              <a:t>травми</a:t>
            </a:r>
            <a:r>
              <a:rPr lang="ru-RU" sz="2000" dirty="0"/>
              <a:t>, </a:t>
            </a:r>
            <a:r>
              <a:rPr lang="ru-RU" sz="2000" dirty="0" err="1"/>
              <a:t>підвищення</a:t>
            </a:r>
            <a:r>
              <a:rPr lang="ru-RU" sz="2000" dirty="0"/>
              <a:t> </a:t>
            </a:r>
            <a:r>
              <a:rPr lang="ru-RU" sz="2000" dirty="0" err="1"/>
              <a:t>рівня</a:t>
            </a:r>
            <a:r>
              <a:rPr lang="ru-RU" sz="2000" dirty="0"/>
              <a:t> </a:t>
            </a:r>
            <a:r>
              <a:rPr lang="ru-RU" sz="2000" dirty="0" err="1"/>
              <a:t>реакцій</a:t>
            </a:r>
            <a:r>
              <a:rPr lang="ru-RU" sz="2000" dirty="0"/>
              <a:t> </a:t>
            </a:r>
            <a:r>
              <a:rPr lang="ru-RU" sz="2000" dirty="0" err="1"/>
              <a:t>імунітету</a:t>
            </a:r>
            <a:r>
              <a:rPr lang="ru-RU" sz="2000" dirty="0"/>
              <a:t> і </a:t>
            </a:r>
            <a:r>
              <a:rPr lang="ru-RU" sz="2000" dirty="0" err="1"/>
              <a:t>адекватних</a:t>
            </a:r>
            <a:r>
              <a:rPr lang="ru-RU" sz="2000" dirty="0"/>
              <a:t> </a:t>
            </a:r>
            <a:r>
              <a:rPr lang="ru-RU" sz="2000" dirty="0" err="1"/>
              <a:t>репаративних</a:t>
            </a:r>
            <a:r>
              <a:rPr lang="ru-RU" sz="2000" dirty="0"/>
              <a:t> </a:t>
            </a:r>
            <a:r>
              <a:rPr lang="ru-RU" sz="2000" dirty="0" err="1"/>
              <a:t>процесів</a:t>
            </a:r>
            <a:r>
              <a:rPr lang="ru-RU" sz="2000" dirty="0"/>
              <a:t>. </a:t>
            </a:r>
            <a:r>
              <a:rPr lang="ru-RU" sz="2000" dirty="0" err="1"/>
              <a:t>Задоволення</a:t>
            </a:r>
            <a:r>
              <a:rPr lang="ru-RU" sz="2000" dirty="0"/>
              <a:t> </a:t>
            </a:r>
            <a:r>
              <a:rPr lang="ru-RU" sz="2000" dirty="0" err="1"/>
              <a:t>енергетичних</a:t>
            </a:r>
            <a:r>
              <a:rPr lang="ru-RU" sz="2000" dirty="0"/>
              <a:t> і </a:t>
            </a:r>
            <a:r>
              <a:rPr lang="ru-RU" sz="2000" dirty="0" err="1"/>
              <a:t>пластичних</a:t>
            </a:r>
            <a:r>
              <a:rPr lang="ru-RU" sz="2000" dirty="0"/>
              <a:t> потреб </a:t>
            </a:r>
            <a:r>
              <a:rPr lang="ru-RU" sz="2000" dirty="0" err="1"/>
              <a:t>організму</a:t>
            </a:r>
            <a:r>
              <a:rPr lang="ru-RU" sz="2000" dirty="0"/>
              <a:t> </a:t>
            </a:r>
            <a:r>
              <a:rPr lang="ru-RU" sz="2000" dirty="0" err="1"/>
              <a:t>хірургічного</a:t>
            </a:r>
            <a:r>
              <a:rPr lang="ru-RU" sz="2000" dirty="0"/>
              <a:t> хворого </a:t>
            </a:r>
            <a:r>
              <a:rPr lang="ru-RU" sz="2000" dirty="0" err="1"/>
              <a:t>забезпечується</a:t>
            </a:r>
            <a:r>
              <a:rPr lang="ru-RU" sz="2000" dirty="0"/>
              <a:t> </a:t>
            </a:r>
            <a:r>
              <a:rPr lang="ru-RU" sz="2000" dirty="0" err="1"/>
              <a:t>збалансованим</a:t>
            </a:r>
            <a:r>
              <a:rPr lang="ru-RU" sz="2000" dirty="0"/>
              <a:t> </a:t>
            </a:r>
            <a:r>
              <a:rPr lang="ru-RU" sz="2000" dirty="0" err="1"/>
              <a:t>харчуванням</a:t>
            </a:r>
            <a:r>
              <a:rPr lang="ru-RU" sz="2000" dirty="0"/>
              <a:t>. </a:t>
            </a:r>
            <a:r>
              <a:rPr lang="ru-RU" sz="2000" dirty="0" err="1"/>
              <a:t>Під</a:t>
            </a:r>
            <a:r>
              <a:rPr lang="ru-RU" sz="2000" dirty="0"/>
              <a:t> </a:t>
            </a:r>
            <a:r>
              <a:rPr lang="ru-RU" sz="2000" dirty="0" err="1"/>
              <a:t>цим</a:t>
            </a:r>
            <a:r>
              <a:rPr lang="ru-RU" sz="2000" dirty="0"/>
              <a:t> </a:t>
            </a:r>
            <a:r>
              <a:rPr lang="ru-RU" sz="2000" dirty="0" err="1"/>
              <a:t>розуміють</a:t>
            </a:r>
            <a:r>
              <a:rPr lang="ru-RU" sz="2000" dirty="0"/>
              <a:t> </a:t>
            </a:r>
            <a:r>
              <a:rPr lang="ru-RU" sz="2000" dirty="0" err="1"/>
              <a:t>надходження</a:t>
            </a:r>
            <a:r>
              <a:rPr lang="ru-RU" sz="2000" dirty="0"/>
              <a:t> до </a:t>
            </a:r>
            <a:r>
              <a:rPr lang="ru-RU" sz="2000" dirty="0" err="1"/>
              <a:t>організму</a:t>
            </a:r>
            <a:r>
              <a:rPr lang="ru-RU" sz="2000" dirty="0"/>
              <a:t> </a:t>
            </a:r>
            <a:r>
              <a:rPr lang="ru-RU" sz="2000" dirty="0" err="1"/>
              <a:t>достатньої</a:t>
            </a:r>
            <a:r>
              <a:rPr lang="ru-RU" sz="2000" dirty="0"/>
              <a:t> </a:t>
            </a:r>
            <a:r>
              <a:rPr lang="ru-RU" sz="2000" dirty="0" err="1"/>
              <a:t>кількості</a:t>
            </a:r>
            <a:r>
              <a:rPr lang="ru-RU" sz="2000" dirty="0"/>
              <a:t> </a:t>
            </a:r>
            <a:r>
              <a:rPr lang="ru-RU" sz="2000" dirty="0" err="1"/>
              <a:t>білків</a:t>
            </a:r>
            <a:r>
              <a:rPr lang="ru-RU" sz="2000" dirty="0"/>
              <a:t>, </a:t>
            </a:r>
            <a:r>
              <a:rPr lang="ru-RU" sz="2000" dirty="0" err="1"/>
              <a:t>жирів</a:t>
            </a:r>
            <a:r>
              <a:rPr lang="ru-RU" sz="2000" dirty="0"/>
              <a:t> та </a:t>
            </a:r>
            <a:r>
              <a:rPr lang="ru-RU" sz="2000" dirty="0" err="1"/>
              <a:t>вуглеводів</a:t>
            </a:r>
            <a:r>
              <a:rPr lang="ru-RU" sz="2000" dirty="0"/>
              <a:t> </a:t>
            </a:r>
            <a:r>
              <a:rPr lang="ru-RU" sz="2000" dirty="0" err="1"/>
              <a:t>відповідно</a:t>
            </a:r>
            <a:r>
              <a:rPr lang="ru-RU" sz="2000" dirty="0"/>
              <a:t> до </a:t>
            </a:r>
            <a:r>
              <a:rPr lang="ru-RU" sz="2000" dirty="0" err="1"/>
              <a:t>енерговитрат</a:t>
            </a:r>
            <a:r>
              <a:rPr lang="ru-RU" sz="2000" dirty="0"/>
              <a:t>, </a:t>
            </a:r>
            <a:r>
              <a:rPr lang="ru-RU" sz="2000" dirty="0" err="1"/>
              <a:t>які</a:t>
            </a:r>
            <a:r>
              <a:rPr lang="ru-RU" sz="2000" dirty="0"/>
              <a:t> </a:t>
            </a:r>
            <a:r>
              <a:rPr lang="ru-RU" sz="2000" dirty="0" err="1"/>
              <a:t>підвищуються</a:t>
            </a:r>
            <a:r>
              <a:rPr lang="ru-RU" sz="2000" dirty="0"/>
              <a:t> при </a:t>
            </a:r>
            <a:r>
              <a:rPr lang="ru-RU" sz="2000" dirty="0" err="1"/>
              <a:t>патологічному</a:t>
            </a:r>
            <a:r>
              <a:rPr lang="ru-RU" sz="2000" dirty="0"/>
              <a:t> </a:t>
            </a:r>
            <a:r>
              <a:rPr lang="ru-RU" sz="2000" dirty="0" err="1"/>
              <a:t>стані</a:t>
            </a:r>
            <a:r>
              <a:rPr lang="ru-RU" sz="2000" dirty="0"/>
              <a:t> у </a:t>
            </a:r>
            <a:r>
              <a:rPr lang="ru-RU" sz="2000" dirty="0" err="1"/>
              <a:t>зв'язку</a:t>
            </a:r>
            <a:r>
              <a:rPr lang="ru-RU" sz="2000" dirty="0"/>
              <a:t> </a:t>
            </a:r>
            <a:r>
              <a:rPr lang="ru-RU" sz="2000" dirty="0" err="1"/>
              <a:t>із</a:t>
            </a:r>
            <a:r>
              <a:rPr lang="ru-RU" sz="2000" dirty="0"/>
              <a:t> </a:t>
            </a:r>
            <a:r>
              <a:rPr lang="ru-RU" sz="2000" dirty="0" err="1"/>
              <a:t>збільшенням</a:t>
            </a:r>
            <a:r>
              <a:rPr lang="ru-RU" sz="2000" dirty="0"/>
              <a:t> основного </a:t>
            </a:r>
            <a:r>
              <a:rPr lang="ru-RU" sz="2000" dirty="0" err="1"/>
              <a:t>обміну</a:t>
            </a:r>
            <a:r>
              <a:rPr lang="ru-RU" sz="2000" dirty="0"/>
              <a:t>. </a:t>
            </a:r>
            <a:r>
              <a:rPr lang="ru-RU" sz="2000" dirty="0" err="1"/>
              <a:t>Оптимальним</a:t>
            </a:r>
            <a:r>
              <a:rPr lang="ru-RU" sz="2000" dirty="0"/>
              <a:t> </a:t>
            </a:r>
            <a:r>
              <a:rPr lang="ru-RU" sz="2000" dirty="0" err="1"/>
              <a:t>їх</a:t>
            </a:r>
            <a:r>
              <a:rPr lang="ru-RU" sz="2000" dirty="0"/>
              <a:t> </a:t>
            </a:r>
            <a:r>
              <a:rPr lang="ru-RU" sz="2000" dirty="0" err="1"/>
              <a:t>співвідношенням</a:t>
            </a:r>
            <a:r>
              <a:rPr lang="ru-RU" sz="2000" dirty="0"/>
              <a:t> є </a:t>
            </a:r>
            <a:r>
              <a:rPr lang="ru-RU" sz="2000" dirty="0" err="1"/>
              <a:t>добове</a:t>
            </a:r>
            <a:r>
              <a:rPr lang="ru-RU" sz="2000" dirty="0"/>
              <a:t> </a:t>
            </a:r>
            <a:r>
              <a:rPr lang="ru-RU" sz="2000" dirty="0" err="1"/>
              <a:t>надходження</a:t>
            </a:r>
            <a:r>
              <a:rPr lang="ru-RU" sz="2000" dirty="0"/>
              <a:t> </a:t>
            </a:r>
            <a:r>
              <a:rPr lang="ru-RU" sz="2000" dirty="0" err="1"/>
              <a:t>білків</a:t>
            </a:r>
            <a:r>
              <a:rPr lang="ru-RU" sz="2000" dirty="0"/>
              <a:t> – 13-17%, </a:t>
            </a:r>
            <a:r>
              <a:rPr lang="ru-RU" sz="2000" dirty="0" err="1"/>
              <a:t>жирів</a:t>
            </a:r>
            <a:r>
              <a:rPr lang="ru-RU" sz="2000" dirty="0"/>
              <a:t> – 30-35%, </a:t>
            </a:r>
            <a:r>
              <a:rPr lang="ru-RU" sz="2000" dirty="0" err="1"/>
              <a:t>вуглеводів</a:t>
            </a:r>
            <a:r>
              <a:rPr lang="ru-RU" sz="2000" dirty="0"/>
              <a:t> – 50-55% (</a:t>
            </a:r>
            <a:r>
              <a:rPr lang="ru-RU" sz="2000" dirty="0" err="1"/>
              <a:t>приблизно</a:t>
            </a:r>
            <a:r>
              <a:rPr lang="ru-RU" sz="2000" dirty="0"/>
              <a:t> 1:2:4).</a:t>
            </a:r>
          </a:p>
        </p:txBody>
      </p:sp>
    </p:spTree>
    <p:extLst>
      <p:ext uri="{BB962C8B-B14F-4D97-AF65-F5344CB8AC3E}">
        <p14:creationId xmlns:p14="http://schemas.microsoft.com/office/powerpoint/2010/main" val="2842878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41069" y="721895"/>
            <a:ext cx="8963543" cy="5189327"/>
          </a:xfrm>
        </p:spPr>
        <p:txBody>
          <a:bodyPr>
            <a:normAutofit/>
          </a:bodyPr>
          <a:lstStyle/>
          <a:p>
            <a:r>
              <a:rPr lang="ru-RU" sz="2000" dirty="0"/>
              <a:t>У </a:t>
            </a:r>
            <a:r>
              <a:rPr lang="ru-RU" sz="2000" dirty="0" err="1"/>
              <a:t>хірургічного</a:t>
            </a:r>
            <a:r>
              <a:rPr lang="ru-RU" sz="2000" dirty="0"/>
              <a:t> хворого </a:t>
            </a:r>
            <a:r>
              <a:rPr lang="ru-RU" sz="2000" dirty="0" err="1"/>
              <a:t>білок</a:t>
            </a:r>
            <a:r>
              <a:rPr lang="ru-RU" sz="2000" dirty="0"/>
              <a:t> служить </a:t>
            </a:r>
            <a:r>
              <a:rPr lang="ru-RU" sz="2000" dirty="0" err="1"/>
              <a:t>найважливішим</a:t>
            </a:r>
            <a:r>
              <a:rPr lang="ru-RU" sz="2000" dirty="0"/>
              <a:t> </a:t>
            </a:r>
            <a:r>
              <a:rPr lang="ru-RU" sz="2000" dirty="0" err="1"/>
              <a:t>пластичним</a:t>
            </a:r>
            <a:r>
              <a:rPr lang="ru-RU" sz="2000" dirty="0"/>
              <a:t> </a:t>
            </a:r>
            <a:r>
              <a:rPr lang="ru-RU" sz="2000" dirty="0" err="1"/>
              <a:t>матеріалом</a:t>
            </a:r>
            <a:r>
              <a:rPr lang="ru-RU" sz="2000" dirty="0"/>
              <a:t> для </a:t>
            </a:r>
            <a:r>
              <a:rPr lang="ru-RU" sz="2000" dirty="0" err="1"/>
              <a:t>регенерації</a:t>
            </a:r>
            <a:r>
              <a:rPr lang="ru-RU" sz="2000" dirty="0"/>
              <a:t> рани. З </a:t>
            </a:r>
            <a:r>
              <a:rPr lang="ru-RU" sz="2000" dirty="0" err="1"/>
              <a:t>білкових</a:t>
            </a:r>
            <a:r>
              <a:rPr lang="ru-RU" sz="2000" dirty="0"/>
              <a:t> структур </a:t>
            </a:r>
            <a:r>
              <a:rPr lang="ru-RU" sz="2000" dirty="0" err="1"/>
              <a:t>йде</a:t>
            </a:r>
            <a:r>
              <a:rPr lang="ru-RU" sz="2000" dirty="0"/>
              <a:t> </a:t>
            </a:r>
            <a:r>
              <a:rPr lang="ru-RU" sz="2000" dirty="0" err="1"/>
              <a:t>формування</a:t>
            </a:r>
            <a:r>
              <a:rPr lang="ru-RU" sz="2000" dirty="0"/>
              <a:t> </a:t>
            </a:r>
            <a:r>
              <a:rPr lang="ru-RU" sz="2000" dirty="0" err="1"/>
              <a:t>ферментів</a:t>
            </a:r>
            <a:r>
              <a:rPr lang="ru-RU" sz="2000" dirty="0"/>
              <a:t> і </a:t>
            </a:r>
            <a:r>
              <a:rPr lang="ru-RU" sz="2000" dirty="0" err="1"/>
              <a:t>інших</a:t>
            </a:r>
            <a:r>
              <a:rPr lang="ru-RU" sz="2000" dirty="0"/>
              <a:t> </a:t>
            </a:r>
            <a:r>
              <a:rPr lang="ru-RU" sz="2000" dirty="0" err="1"/>
              <a:t>біологічно</a:t>
            </a:r>
            <a:r>
              <a:rPr lang="ru-RU" sz="2000" dirty="0"/>
              <a:t> </a:t>
            </a:r>
            <a:r>
              <a:rPr lang="ru-RU" sz="2000" dirty="0" err="1"/>
              <a:t>активних</a:t>
            </a:r>
            <a:r>
              <a:rPr lang="ru-RU" sz="2000" dirty="0"/>
              <a:t> </a:t>
            </a:r>
            <a:r>
              <a:rPr lang="ru-RU" sz="2000" dirty="0" err="1"/>
              <a:t>речовин</a:t>
            </a:r>
            <a:r>
              <a:rPr lang="ru-RU" sz="2000" dirty="0"/>
              <a:t>, </a:t>
            </a:r>
            <a:r>
              <a:rPr lang="ru-RU" sz="2000" dirty="0" err="1"/>
              <a:t>протеїни</a:t>
            </a:r>
            <a:r>
              <a:rPr lang="ru-RU" sz="2000" dirty="0"/>
              <a:t> </a:t>
            </a:r>
            <a:r>
              <a:rPr lang="ru-RU" sz="2000" dirty="0" err="1"/>
              <a:t>складають</a:t>
            </a:r>
            <a:r>
              <a:rPr lang="ru-RU" sz="2000" dirty="0"/>
              <a:t> основу </a:t>
            </a:r>
            <a:r>
              <a:rPr lang="ru-RU" sz="2000" dirty="0" err="1"/>
              <a:t>імунних</a:t>
            </a:r>
            <a:r>
              <a:rPr lang="ru-RU" sz="2000" dirty="0"/>
              <a:t> </a:t>
            </a:r>
            <a:r>
              <a:rPr lang="ru-RU" sz="2000" dirty="0" err="1"/>
              <a:t>комплексів</a:t>
            </a:r>
            <a:r>
              <a:rPr lang="ru-RU" sz="2000" dirty="0"/>
              <a:t>, </a:t>
            </a:r>
            <a:r>
              <a:rPr lang="ru-RU" sz="2000" dirty="0" err="1"/>
              <a:t>які</a:t>
            </a:r>
            <a:r>
              <a:rPr lang="ru-RU" sz="2000" dirty="0"/>
              <a:t> </a:t>
            </a:r>
            <a:r>
              <a:rPr lang="ru-RU" sz="2000" dirty="0" err="1"/>
              <a:t>життєво</a:t>
            </a:r>
            <a:r>
              <a:rPr lang="ru-RU" sz="2000" dirty="0"/>
              <a:t> </a:t>
            </a:r>
            <a:r>
              <a:rPr lang="ru-RU" sz="2000" dirty="0" err="1"/>
              <a:t>необхідні</a:t>
            </a:r>
            <a:r>
              <a:rPr lang="ru-RU" sz="2000" dirty="0"/>
              <a:t> для </a:t>
            </a:r>
            <a:r>
              <a:rPr lang="ru-RU" sz="2000" dirty="0" err="1"/>
              <a:t>боротьби</a:t>
            </a:r>
            <a:r>
              <a:rPr lang="ru-RU" sz="2000" dirty="0"/>
              <a:t> з </a:t>
            </a:r>
            <a:r>
              <a:rPr lang="ru-RU" sz="2000" dirty="0" err="1"/>
              <a:t>інфекцією</a:t>
            </a:r>
            <a:r>
              <a:rPr lang="ru-RU" sz="2000" dirty="0"/>
              <a:t>. </a:t>
            </a:r>
            <a:r>
              <a:rPr lang="ru-RU" sz="2000" dirty="0" err="1"/>
              <a:t>Під</a:t>
            </a:r>
            <a:r>
              <a:rPr lang="ru-RU" sz="2000" dirty="0"/>
              <a:t> час </a:t>
            </a:r>
            <a:r>
              <a:rPr lang="ru-RU" sz="2000" dirty="0" err="1"/>
              <a:t>хвороби</a:t>
            </a:r>
            <a:r>
              <a:rPr lang="ru-RU" sz="2000" dirty="0"/>
              <a:t> в </a:t>
            </a:r>
            <a:r>
              <a:rPr lang="ru-RU" sz="2000" dirty="0" err="1"/>
              <a:t>організмі</a:t>
            </a:r>
            <a:r>
              <a:rPr lang="ru-RU" sz="2000" dirty="0"/>
              <a:t> </a:t>
            </a:r>
            <a:r>
              <a:rPr lang="ru-RU" sz="2000" dirty="0" err="1"/>
              <a:t>переважають</a:t>
            </a:r>
            <a:r>
              <a:rPr lang="ru-RU" sz="2000" dirty="0"/>
              <a:t> </a:t>
            </a:r>
            <a:r>
              <a:rPr lang="ru-RU" sz="2000" dirty="0" err="1"/>
              <a:t>процеси</a:t>
            </a:r>
            <a:r>
              <a:rPr lang="ru-RU" sz="2000" dirty="0"/>
              <a:t> </a:t>
            </a:r>
            <a:r>
              <a:rPr lang="ru-RU" sz="2000" dirty="0" err="1"/>
              <a:t>катаболізму</a:t>
            </a:r>
            <a:r>
              <a:rPr lang="ru-RU" sz="2000" dirty="0"/>
              <a:t>, </a:t>
            </a:r>
            <a:r>
              <a:rPr lang="ru-RU" sz="2000" dirty="0" err="1"/>
              <a:t>найбільший</a:t>
            </a:r>
            <a:r>
              <a:rPr lang="ru-RU" sz="2000" dirty="0"/>
              <a:t> </a:t>
            </a:r>
            <a:r>
              <a:rPr lang="ru-RU" sz="2000" dirty="0" err="1"/>
              <a:t>прояв</a:t>
            </a:r>
            <a:r>
              <a:rPr lang="ru-RU" sz="2000" dirty="0"/>
              <a:t> </a:t>
            </a:r>
            <a:r>
              <a:rPr lang="ru-RU" sz="2000" dirty="0" err="1"/>
              <a:t>яких</a:t>
            </a:r>
            <a:r>
              <a:rPr lang="ru-RU" sz="2000" dirty="0"/>
              <a:t> </a:t>
            </a:r>
            <a:r>
              <a:rPr lang="ru-RU" sz="2000" dirty="0" err="1"/>
              <a:t>виявляється</a:t>
            </a:r>
            <a:r>
              <a:rPr lang="ru-RU" sz="2000" dirty="0"/>
              <a:t> у </a:t>
            </a:r>
            <a:r>
              <a:rPr lang="ru-RU" sz="2000" dirty="0" err="1"/>
              <a:t>втраті</a:t>
            </a:r>
            <a:r>
              <a:rPr lang="ru-RU" sz="2000" dirty="0"/>
              <a:t>, перш за все, </a:t>
            </a:r>
            <a:r>
              <a:rPr lang="ru-RU" sz="2000" dirty="0" err="1"/>
              <a:t>білків</a:t>
            </a:r>
            <a:r>
              <a:rPr lang="ru-RU" sz="2000" dirty="0"/>
              <a:t> з коротким </a:t>
            </a:r>
            <a:r>
              <a:rPr lang="ru-RU" sz="2000" dirty="0" err="1"/>
              <a:t>періодом</a:t>
            </a:r>
            <a:r>
              <a:rPr lang="ru-RU" sz="2000" dirty="0"/>
              <a:t> </a:t>
            </a:r>
            <a:r>
              <a:rPr lang="ru-RU" sz="2000" dirty="0" err="1"/>
              <a:t>напіврозпаду</a:t>
            </a:r>
            <a:r>
              <a:rPr lang="ru-RU" sz="2000" dirty="0"/>
              <a:t> (</a:t>
            </a:r>
            <a:r>
              <a:rPr lang="ru-RU" sz="2000" dirty="0" err="1"/>
              <a:t>білки</a:t>
            </a:r>
            <a:r>
              <a:rPr lang="ru-RU" sz="2000" dirty="0"/>
              <a:t> </a:t>
            </a:r>
            <a:r>
              <a:rPr lang="ru-RU" sz="2000" dirty="0" err="1"/>
              <a:t>печінки</a:t>
            </a:r>
            <a:r>
              <a:rPr lang="ru-RU" sz="2000" dirty="0"/>
              <a:t> і </a:t>
            </a:r>
            <a:r>
              <a:rPr lang="ru-RU" sz="2000" dirty="0" err="1"/>
              <a:t>ферменти</a:t>
            </a:r>
            <a:r>
              <a:rPr lang="ru-RU" sz="2000" dirty="0"/>
              <a:t> </a:t>
            </a:r>
            <a:r>
              <a:rPr lang="ru-RU" sz="2000" dirty="0" err="1"/>
              <a:t>шлунково-кишкового</a:t>
            </a:r>
            <a:r>
              <a:rPr lang="ru-RU" sz="2000" dirty="0"/>
              <a:t> тракту). </a:t>
            </a:r>
            <a:r>
              <a:rPr lang="ru-RU" sz="2000" dirty="0" err="1"/>
              <a:t>Амінокислотний</a:t>
            </a:r>
            <a:r>
              <a:rPr lang="ru-RU" sz="2000" dirty="0"/>
              <a:t> дисбаланс,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виникає</a:t>
            </a:r>
            <a:r>
              <a:rPr lang="ru-RU" sz="2000" dirty="0"/>
              <a:t> при </a:t>
            </a:r>
            <a:r>
              <a:rPr lang="ru-RU" sz="2000" dirty="0" err="1"/>
              <a:t>цьому</a:t>
            </a:r>
            <a:r>
              <a:rPr lang="ru-RU" sz="2000" dirty="0"/>
              <a:t>, </a:t>
            </a:r>
            <a:r>
              <a:rPr lang="ru-RU" sz="2000" dirty="0" err="1"/>
              <a:t>нерідко</a:t>
            </a:r>
            <a:r>
              <a:rPr lang="ru-RU" sz="2000" dirty="0"/>
              <a:t> приводить до </a:t>
            </a:r>
            <a:r>
              <a:rPr lang="ru-RU" sz="2000" dirty="0" err="1"/>
              <a:t>токсичних</a:t>
            </a:r>
            <a:r>
              <a:rPr lang="ru-RU" sz="2000" dirty="0"/>
              <a:t> </a:t>
            </a:r>
            <a:r>
              <a:rPr lang="ru-RU" sz="2000" dirty="0" err="1"/>
              <a:t>реакцій</a:t>
            </a:r>
            <a:r>
              <a:rPr lang="ru-RU" sz="2000" dirty="0"/>
              <a:t>. </a:t>
            </a:r>
            <a:r>
              <a:rPr lang="ru-RU" sz="2000" dirty="0" err="1"/>
              <a:t>Найвиразніші</a:t>
            </a:r>
            <a:r>
              <a:rPr lang="ru-RU" sz="2000" dirty="0"/>
              <a:t> </a:t>
            </a:r>
            <a:r>
              <a:rPr lang="ru-RU" sz="2000" dirty="0" err="1"/>
              <a:t>зміни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зумовлені</a:t>
            </a:r>
            <a:r>
              <a:rPr lang="ru-RU" sz="2000" dirty="0"/>
              <a:t> </a:t>
            </a:r>
            <a:r>
              <a:rPr lang="ru-RU" sz="2000" dirty="0" err="1"/>
              <a:t>саме</a:t>
            </a:r>
            <a:r>
              <a:rPr lang="ru-RU" sz="2000" dirty="0"/>
              <a:t> </a:t>
            </a:r>
            <a:r>
              <a:rPr lang="ru-RU" sz="2000" dirty="0" err="1"/>
              <a:t>дефіцитом</a:t>
            </a:r>
            <a:r>
              <a:rPr lang="ru-RU" sz="2000" dirty="0"/>
              <a:t> </a:t>
            </a:r>
            <a:r>
              <a:rPr lang="ru-RU" sz="2000" dirty="0" err="1"/>
              <a:t>білку</a:t>
            </a:r>
            <a:r>
              <a:rPr lang="ru-RU" sz="2000" dirty="0"/>
              <a:t>, </a:t>
            </a:r>
            <a:r>
              <a:rPr lang="ru-RU" sz="2000" dirty="0" err="1"/>
              <a:t>проявляються</a:t>
            </a:r>
            <a:r>
              <a:rPr lang="ru-RU" sz="2000" dirty="0"/>
              <a:t> у </a:t>
            </a:r>
            <a:r>
              <a:rPr lang="ru-RU" sz="2000" dirty="0" err="1"/>
              <a:t>хворих</a:t>
            </a:r>
            <a:r>
              <a:rPr lang="ru-RU" sz="2000" dirty="0"/>
              <a:t> з </a:t>
            </a:r>
            <a:r>
              <a:rPr lang="ru-RU" sz="2000" dirty="0" err="1"/>
              <a:t>опіками</a:t>
            </a:r>
            <a:r>
              <a:rPr lang="ru-RU" sz="2000" dirty="0"/>
              <a:t>, коли </a:t>
            </a:r>
            <a:r>
              <a:rPr lang="ru-RU" sz="2000" dirty="0" err="1"/>
              <a:t>гіпопротеінемія</a:t>
            </a:r>
            <a:r>
              <a:rPr lang="ru-RU" sz="2000" dirty="0"/>
              <a:t> </a:t>
            </a:r>
            <a:r>
              <a:rPr lang="ru-RU" sz="2000" dirty="0" err="1"/>
              <a:t>стає</a:t>
            </a:r>
            <a:r>
              <a:rPr lang="ru-RU" sz="2000" dirty="0"/>
              <a:t> основною </a:t>
            </a:r>
            <a:r>
              <a:rPr lang="ru-RU" sz="2000" dirty="0" err="1"/>
              <a:t>складовою</a:t>
            </a:r>
            <a:r>
              <a:rPr lang="ru-RU" sz="2000" dirty="0"/>
              <a:t> </a:t>
            </a:r>
            <a:r>
              <a:rPr lang="ru-RU" sz="2000" dirty="0" err="1"/>
              <a:t>частиною</a:t>
            </a:r>
            <a:r>
              <a:rPr lang="ru-RU" sz="2000" dirty="0"/>
              <a:t> </a:t>
            </a:r>
            <a:r>
              <a:rPr lang="ru-RU" sz="2000" dirty="0" err="1"/>
              <a:t>опікової</a:t>
            </a:r>
            <a:r>
              <a:rPr lang="ru-RU" sz="2000" dirty="0"/>
              <a:t> </a:t>
            </a:r>
            <a:r>
              <a:rPr lang="ru-RU" sz="2000" dirty="0" err="1"/>
              <a:t>хвороби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74329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36809" y="567891"/>
            <a:ext cx="9367804" cy="6063915"/>
          </a:xfrm>
        </p:spPr>
        <p:txBody>
          <a:bodyPr>
            <a:normAutofit/>
          </a:bodyPr>
          <a:lstStyle/>
          <a:p>
            <a:r>
              <a:rPr lang="ru-RU" dirty="0" err="1"/>
              <a:t>Ліпіди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високу</a:t>
            </a:r>
            <a:r>
              <a:rPr lang="ru-RU" dirty="0"/>
              <a:t> </a:t>
            </a:r>
            <a:r>
              <a:rPr lang="ru-RU" dirty="0" err="1"/>
              <a:t>енергетичну</a:t>
            </a:r>
            <a:r>
              <a:rPr lang="ru-RU" dirty="0"/>
              <a:t> </a:t>
            </a:r>
            <a:r>
              <a:rPr lang="ru-RU" dirty="0" err="1"/>
              <a:t>цінність</a:t>
            </a:r>
            <a:r>
              <a:rPr lang="ru-RU" dirty="0"/>
              <a:t>.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замінити</a:t>
            </a:r>
            <a:r>
              <a:rPr lang="ru-RU" dirty="0"/>
              <a:t> по </a:t>
            </a:r>
            <a:r>
              <a:rPr lang="ru-RU" dirty="0" err="1"/>
              <a:t>калорійності</a:t>
            </a:r>
            <a:r>
              <a:rPr lang="ru-RU" dirty="0"/>
              <a:t> </a:t>
            </a:r>
            <a:r>
              <a:rPr lang="ru-RU" dirty="0" err="1"/>
              <a:t>іншими</a:t>
            </a:r>
            <a:r>
              <a:rPr lang="ru-RU" dirty="0"/>
              <a:t> </a:t>
            </a:r>
            <a:r>
              <a:rPr lang="ru-RU" dirty="0" err="1"/>
              <a:t>живильними</a:t>
            </a:r>
            <a:r>
              <a:rPr lang="ru-RU" dirty="0"/>
              <a:t> </a:t>
            </a:r>
            <a:r>
              <a:rPr lang="ru-RU" dirty="0" err="1"/>
              <a:t>речовинами</a:t>
            </a:r>
            <a:r>
              <a:rPr lang="ru-RU" dirty="0"/>
              <a:t>,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вуглеводами</a:t>
            </a:r>
            <a:r>
              <a:rPr lang="ru-RU" dirty="0"/>
              <a:t>. </a:t>
            </a:r>
            <a:r>
              <a:rPr lang="ru-RU" dirty="0" err="1"/>
              <a:t>Проте</a:t>
            </a:r>
            <a:r>
              <a:rPr lang="ru-RU" dirty="0"/>
              <a:t> </a:t>
            </a:r>
            <a:r>
              <a:rPr lang="ru-RU" dirty="0" err="1"/>
              <a:t>деякі</a:t>
            </a:r>
            <a:r>
              <a:rPr lang="ru-RU" dirty="0"/>
              <a:t> </a:t>
            </a:r>
            <a:r>
              <a:rPr lang="ru-RU" dirty="0" err="1"/>
              <a:t>жирні</a:t>
            </a:r>
            <a:r>
              <a:rPr lang="ru-RU" dirty="0"/>
              <a:t> </a:t>
            </a:r>
            <a:r>
              <a:rPr lang="ru-RU" dirty="0" err="1"/>
              <a:t>кислоти</a:t>
            </a:r>
            <a:r>
              <a:rPr lang="ru-RU" dirty="0"/>
              <a:t> є </a:t>
            </a:r>
            <a:r>
              <a:rPr lang="ru-RU" dirty="0" err="1"/>
              <a:t>незамінними</a:t>
            </a:r>
            <a:r>
              <a:rPr lang="ru-RU" dirty="0"/>
              <a:t>. Вони </a:t>
            </a:r>
            <a:r>
              <a:rPr lang="ru-RU" dirty="0" err="1"/>
              <a:t>беруть</a:t>
            </a:r>
            <a:r>
              <a:rPr lang="ru-RU" dirty="0"/>
              <a:t> участь у </a:t>
            </a:r>
            <a:r>
              <a:rPr lang="ru-RU" dirty="0" err="1"/>
              <a:t>формуванні</a:t>
            </a:r>
            <a:r>
              <a:rPr lang="ru-RU" dirty="0"/>
              <a:t> </a:t>
            </a:r>
            <a:r>
              <a:rPr lang="ru-RU" dirty="0" err="1"/>
              <a:t>фосфоліпідів</a:t>
            </a:r>
            <a:r>
              <a:rPr lang="ru-RU" dirty="0"/>
              <a:t> – </a:t>
            </a:r>
            <a:r>
              <a:rPr lang="ru-RU" dirty="0" err="1"/>
              <a:t>найважливішій</a:t>
            </a:r>
            <a:r>
              <a:rPr lang="ru-RU" dirty="0"/>
              <a:t> </a:t>
            </a:r>
            <a:r>
              <a:rPr lang="ru-RU" dirty="0" err="1"/>
              <a:t>складовій</a:t>
            </a:r>
            <a:r>
              <a:rPr lang="ru-RU" dirty="0"/>
              <a:t> </a:t>
            </a:r>
            <a:r>
              <a:rPr lang="ru-RU" dirty="0" err="1"/>
              <a:t>частині</a:t>
            </a:r>
            <a:r>
              <a:rPr lang="ru-RU" dirty="0"/>
              <a:t> </a:t>
            </a:r>
            <a:r>
              <a:rPr lang="ru-RU" dirty="0" err="1"/>
              <a:t>оболонки</a:t>
            </a:r>
            <a:r>
              <a:rPr lang="ru-RU" dirty="0"/>
              <a:t>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клітинних</a:t>
            </a:r>
            <a:r>
              <a:rPr lang="ru-RU" dirty="0"/>
              <a:t> структур. Тому </a:t>
            </a:r>
            <a:r>
              <a:rPr lang="ru-RU" dirty="0" err="1"/>
              <a:t>включення</a:t>
            </a:r>
            <a:r>
              <a:rPr lang="ru-RU" dirty="0"/>
              <a:t> </a:t>
            </a:r>
            <a:r>
              <a:rPr lang="ru-RU" dirty="0" err="1"/>
              <a:t>жирів</a:t>
            </a:r>
            <a:r>
              <a:rPr lang="ru-RU" dirty="0"/>
              <a:t> в </a:t>
            </a:r>
            <a:r>
              <a:rPr lang="ru-RU" dirty="0" err="1"/>
              <a:t>раціон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стає</a:t>
            </a:r>
            <a:r>
              <a:rPr lang="ru-RU" dirty="0"/>
              <a:t> </a:t>
            </a:r>
            <a:r>
              <a:rPr lang="ru-RU" dirty="0" err="1"/>
              <a:t>обов’язковим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 smtClean="0"/>
              <a:t>Вуглеводи</a:t>
            </a:r>
            <a:r>
              <a:rPr lang="ru-RU" dirty="0" smtClean="0"/>
              <a:t> </a:t>
            </a:r>
            <a:r>
              <a:rPr lang="ru-RU" dirty="0" err="1"/>
              <a:t>являють</a:t>
            </a:r>
            <a:r>
              <a:rPr lang="ru-RU" dirty="0"/>
              <a:t> собою </a:t>
            </a:r>
            <a:r>
              <a:rPr lang="ru-RU" dirty="0" err="1"/>
              <a:t>одне</a:t>
            </a:r>
            <a:r>
              <a:rPr lang="ru-RU" dirty="0"/>
              <a:t> з </a:t>
            </a:r>
            <a:r>
              <a:rPr lang="ru-RU" dirty="0" err="1"/>
              <a:t>основних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</a:t>
            </a:r>
            <a:r>
              <a:rPr lang="ru-RU" dirty="0" err="1"/>
              <a:t>енергії</a:t>
            </a:r>
            <a:r>
              <a:rPr lang="ru-RU" dirty="0"/>
              <a:t>. </a:t>
            </a:r>
            <a:r>
              <a:rPr lang="ru-RU" dirty="0" err="1"/>
              <a:t>Недолік</a:t>
            </a:r>
            <a:r>
              <a:rPr lang="ru-RU" dirty="0"/>
              <a:t> </a:t>
            </a:r>
            <a:r>
              <a:rPr lang="ru-RU" dirty="0" err="1"/>
              <a:t>вуглеводів</a:t>
            </a:r>
            <a:r>
              <a:rPr lang="ru-RU" dirty="0"/>
              <a:t> приводить до </a:t>
            </a:r>
            <a:r>
              <a:rPr lang="ru-RU" dirty="0" err="1"/>
              <a:t>швидкої</a:t>
            </a:r>
            <a:r>
              <a:rPr lang="ru-RU" dirty="0"/>
              <a:t> </a:t>
            </a:r>
            <a:r>
              <a:rPr lang="ru-RU" dirty="0" err="1"/>
              <a:t>утилізації</a:t>
            </a:r>
            <a:r>
              <a:rPr lang="ru-RU" dirty="0"/>
              <a:t> </a:t>
            </a:r>
            <a:r>
              <a:rPr lang="ru-RU" dirty="0" err="1"/>
              <a:t>жирів</a:t>
            </a:r>
            <a:r>
              <a:rPr lang="ru-RU" dirty="0"/>
              <a:t> і </a:t>
            </a:r>
            <a:r>
              <a:rPr lang="ru-RU" dirty="0" err="1"/>
              <a:t>білків</a:t>
            </a:r>
            <a:r>
              <a:rPr lang="ru-RU" dirty="0"/>
              <a:t> для </a:t>
            </a:r>
            <a:r>
              <a:rPr lang="ru-RU" dirty="0" err="1"/>
              <a:t>отримання</a:t>
            </a:r>
            <a:r>
              <a:rPr lang="ru-RU" dirty="0"/>
              <a:t> </a:t>
            </a:r>
            <a:r>
              <a:rPr lang="ru-RU" dirty="0" err="1"/>
              <a:t>необхідного</a:t>
            </a:r>
            <a:r>
              <a:rPr lang="ru-RU" dirty="0"/>
              <a:t> </a:t>
            </a:r>
            <a:r>
              <a:rPr lang="ru-RU" dirty="0" err="1"/>
              <a:t>енергетичного</a:t>
            </a:r>
            <a:r>
              <a:rPr lang="ru-RU" dirty="0"/>
              <a:t> </a:t>
            </a:r>
            <a:r>
              <a:rPr lang="ru-RU" dirty="0" err="1"/>
              <a:t>матеріалу</a:t>
            </a:r>
            <a:r>
              <a:rPr lang="ru-RU" dirty="0"/>
              <a:t>. </a:t>
            </a:r>
            <a:r>
              <a:rPr lang="ru-RU" dirty="0" err="1"/>
              <a:t>Така</a:t>
            </a:r>
            <a:r>
              <a:rPr lang="ru-RU" dirty="0"/>
              <a:t> </a:t>
            </a:r>
            <a:r>
              <a:rPr lang="ru-RU" dirty="0" err="1"/>
              <a:t>ситуація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викликати</a:t>
            </a:r>
            <a:r>
              <a:rPr lang="ru-RU" dirty="0"/>
              <a:t> </a:t>
            </a:r>
            <a:r>
              <a:rPr lang="ru-RU" dirty="0" err="1"/>
              <a:t>незворотні</a:t>
            </a:r>
            <a:r>
              <a:rPr lang="ru-RU" dirty="0"/>
              <a:t> </a:t>
            </a:r>
            <a:r>
              <a:rPr lang="ru-RU" dirty="0" err="1"/>
              <a:t>зміни</a:t>
            </a:r>
            <a:r>
              <a:rPr lang="ru-RU" dirty="0"/>
              <a:t> </a:t>
            </a:r>
            <a:r>
              <a:rPr lang="ru-RU" dirty="0" err="1"/>
              <a:t>обміну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в </a:t>
            </a:r>
            <a:r>
              <a:rPr lang="ru-RU" dirty="0" err="1"/>
              <a:t>організмі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привести до </a:t>
            </a:r>
            <a:r>
              <a:rPr lang="ru-RU" dirty="0" err="1"/>
              <a:t>загибелі</a:t>
            </a:r>
            <a:r>
              <a:rPr lang="ru-RU" dirty="0"/>
              <a:t> </a:t>
            </a:r>
            <a:r>
              <a:rPr lang="ru-RU" dirty="0" err="1"/>
              <a:t>пацієнта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Крім</a:t>
            </a:r>
            <a:r>
              <a:rPr lang="ru-RU" dirty="0"/>
              <a:t> </a:t>
            </a:r>
            <a:r>
              <a:rPr lang="ru-RU" dirty="0" err="1"/>
              <a:t>білків</a:t>
            </a:r>
            <a:r>
              <a:rPr lang="ru-RU" dirty="0"/>
              <a:t>, </a:t>
            </a:r>
            <a:r>
              <a:rPr lang="ru-RU" dirty="0" err="1"/>
              <a:t>жирів</a:t>
            </a:r>
            <a:r>
              <a:rPr lang="ru-RU" dirty="0"/>
              <a:t> і </a:t>
            </a:r>
            <a:r>
              <a:rPr lang="ru-RU" dirty="0" err="1"/>
              <a:t>вуглеводів</a:t>
            </a:r>
            <a:r>
              <a:rPr lang="ru-RU" dirty="0"/>
              <a:t> в </a:t>
            </a:r>
            <a:r>
              <a:rPr lang="ru-RU" dirty="0" err="1"/>
              <a:t>раціон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обов'язково</a:t>
            </a:r>
            <a:r>
              <a:rPr lang="ru-RU" dirty="0"/>
              <a:t> </a:t>
            </a:r>
            <a:r>
              <a:rPr lang="ru-RU" dirty="0" err="1"/>
              <a:t>входять</a:t>
            </a:r>
            <a:r>
              <a:rPr lang="ru-RU" dirty="0"/>
              <a:t> </a:t>
            </a:r>
            <a:r>
              <a:rPr lang="ru-RU" dirty="0" err="1"/>
              <a:t>вітаміни</a:t>
            </a:r>
            <a:r>
              <a:rPr lang="ru-RU" dirty="0"/>
              <a:t>, </a:t>
            </a:r>
            <a:r>
              <a:rPr lang="ru-RU" dirty="0" err="1"/>
              <a:t>мікроелементи</a:t>
            </a:r>
            <a:r>
              <a:rPr lang="ru-RU" dirty="0"/>
              <a:t> і вода.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враховується</a:t>
            </a:r>
            <a:r>
              <a:rPr lang="ru-RU" dirty="0"/>
              <a:t> при </a:t>
            </a:r>
            <a:r>
              <a:rPr lang="ru-RU" dirty="0" err="1"/>
              <a:t>створенні</a:t>
            </a:r>
            <a:r>
              <a:rPr lang="ru-RU" dirty="0"/>
              <a:t> </a:t>
            </a:r>
            <a:r>
              <a:rPr lang="ru-RU" dirty="0" err="1"/>
              <a:t>відповідних</a:t>
            </a:r>
            <a:r>
              <a:rPr lang="ru-RU" dirty="0"/>
              <a:t> </a:t>
            </a:r>
            <a:r>
              <a:rPr lang="ru-RU" dirty="0" err="1"/>
              <a:t>дієт</a:t>
            </a:r>
            <a:r>
              <a:rPr lang="ru-RU" dirty="0"/>
              <a:t>. </a:t>
            </a:r>
            <a:r>
              <a:rPr lang="ru-RU" dirty="0" err="1"/>
              <a:t>Добова</a:t>
            </a:r>
            <a:r>
              <a:rPr lang="ru-RU" dirty="0"/>
              <a:t> потреба в </a:t>
            </a:r>
            <a:r>
              <a:rPr lang="ru-RU" dirty="0" err="1"/>
              <a:t>енергії</a:t>
            </a:r>
            <a:r>
              <a:rPr lang="ru-RU" dirty="0"/>
              <a:t> у </a:t>
            </a:r>
            <a:r>
              <a:rPr lang="ru-RU" dirty="0" err="1"/>
              <a:t>здорової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обставин</a:t>
            </a:r>
            <a:r>
              <a:rPr lang="ru-RU" dirty="0"/>
              <a:t> (</a:t>
            </a:r>
            <a:r>
              <a:rPr lang="ru-RU" dirty="0" err="1"/>
              <a:t>вік</a:t>
            </a:r>
            <a:r>
              <a:rPr lang="ru-RU" dirty="0"/>
              <a:t>, </a:t>
            </a:r>
            <a:r>
              <a:rPr lang="ru-RU" dirty="0" err="1"/>
              <a:t>маса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, </a:t>
            </a:r>
            <a:r>
              <a:rPr lang="ru-RU" dirty="0" err="1"/>
              <a:t>конституція</a:t>
            </a:r>
            <a:r>
              <a:rPr lang="ru-RU" dirty="0"/>
              <a:t>, вид </a:t>
            </a:r>
            <a:r>
              <a:rPr lang="ru-RU" dirty="0" err="1"/>
              <a:t>професійної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) </a:t>
            </a:r>
            <a:r>
              <a:rPr lang="ru-RU" dirty="0" err="1"/>
              <a:t>складає</a:t>
            </a:r>
            <a:r>
              <a:rPr lang="ru-RU" dirty="0"/>
              <a:t> 2550 – 4300 Ккал. У </a:t>
            </a:r>
            <a:r>
              <a:rPr lang="ru-RU" dirty="0" err="1"/>
              <a:t>хворих</a:t>
            </a:r>
            <a:r>
              <a:rPr lang="ru-RU" dirty="0"/>
              <a:t> вона </a:t>
            </a:r>
            <a:r>
              <a:rPr lang="ru-RU" dirty="0" err="1"/>
              <a:t>значно</a:t>
            </a:r>
            <a:r>
              <a:rPr lang="ru-RU" dirty="0"/>
              <a:t> </a:t>
            </a:r>
            <a:r>
              <a:rPr lang="ru-RU" dirty="0" err="1"/>
              <a:t>знижується</a:t>
            </a:r>
            <a:r>
              <a:rPr lang="ru-RU" dirty="0"/>
              <a:t> (1900 – 2300 Ккал), особливо у тих,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знаходяться</a:t>
            </a:r>
            <a:r>
              <a:rPr lang="ru-RU" dirty="0"/>
              <a:t> на </a:t>
            </a:r>
            <a:r>
              <a:rPr lang="ru-RU" dirty="0" err="1"/>
              <a:t>ліжковому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строгому </a:t>
            </a:r>
            <a:r>
              <a:rPr lang="ru-RU" dirty="0" err="1"/>
              <a:t>ліжковому</a:t>
            </a:r>
            <a:r>
              <a:rPr lang="ru-RU" dirty="0"/>
              <a:t> </a:t>
            </a:r>
            <a:r>
              <a:rPr lang="ru-RU" dirty="0" err="1"/>
              <a:t>режимі</a:t>
            </a:r>
            <a:r>
              <a:rPr lang="ru-RU" dirty="0"/>
              <a:t>. </a:t>
            </a:r>
            <a:r>
              <a:rPr lang="ru-RU" dirty="0" err="1"/>
              <a:t>Добова</a:t>
            </a:r>
            <a:r>
              <a:rPr lang="ru-RU" dirty="0"/>
              <a:t> потреба у </a:t>
            </a:r>
            <a:r>
              <a:rPr lang="ru-RU" dirty="0" err="1"/>
              <a:t>воді</a:t>
            </a:r>
            <a:r>
              <a:rPr lang="ru-RU" dirty="0"/>
              <a:t> </a:t>
            </a:r>
            <a:r>
              <a:rPr lang="ru-RU" dirty="0" err="1"/>
              <a:t>складає</a:t>
            </a:r>
            <a:r>
              <a:rPr lang="ru-RU" dirty="0"/>
              <a:t> 2,5 </a:t>
            </a:r>
            <a:r>
              <a:rPr lang="ru-RU" dirty="0" err="1"/>
              <a:t>літри</a:t>
            </a:r>
            <a:r>
              <a:rPr lang="ru-RU" dirty="0"/>
              <a:t>, </a:t>
            </a:r>
            <a:r>
              <a:rPr lang="ru-RU" dirty="0" err="1"/>
              <a:t>істотна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частина</a:t>
            </a:r>
            <a:r>
              <a:rPr lang="ru-RU" dirty="0"/>
              <a:t> </a:t>
            </a:r>
            <a:r>
              <a:rPr lang="ru-RU" dirty="0" err="1"/>
              <a:t>поступає</a:t>
            </a:r>
            <a:r>
              <a:rPr lang="ru-RU" dirty="0"/>
              <a:t> з </a:t>
            </a:r>
            <a:r>
              <a:rPr lang="ru-RU" dirty="0" err="1"/>
              <a:t>харчовими</a:t>
            </a:r>
            <a:r>
              <a:rPr lang="ru-RU" dirty="0"/>
              <a:t> продуктами і 1,5 </a:t>
            </a:r>
            <a:r>
              <a:rPr lang="ru-RU" dirty="0" err="1"/>
              <a:t>літри</a:t>
            </a:r>
            <a:r>
              <a:rPr lang="ru-RU" dirty="0"/>
              <a:t> </a:t>
            </a:r>
            <a:r>
              <a:rPr lang="ru-RU" dirty="0" err="1"/>
              <a:t>заповнюється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рідини</a:t>
            </a:r>
            <a:r>
              <a:rPr lang="ru-RU" dirty="0"/>
              <a:t> (чай, компот,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напої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495631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07419" y="394637"/>
            <a:ext cx="9897194" cy="6140918"/>
          </a:xfrm>
        </p:spPr>
        <p:txBody>
          <a:bodyPr>
            <a:normAutofit lnSpcReduction="10000"/>
          </a:bodyPr>
          <a:lstStyle/>
          <a:p>
            <a:r>
              <a:rPr lang="ru-RU" sz="2800" dirty="0"/>
              <a:t>В </a:t>
            </a:r>
            <a:r>
              <a:rPr lang="ru-RU" sz="2800" dirty="0" err="1"/>
              <a:t>післяопераційному</a:t>
            </a:r>
            <a:r>
              <a:rPr lang="ru-RU" sz="2800" dirty="0"/>
              <a:t> </a:t>
            </a:r>
            <a:r>
              <a:rPr lang="ru-RU" sz="2800" dirty="0" err="1"/>
              <a:t>періоді</a:t>
            </a:r>
            <a:r>
              <a:rPr lang="ru-RU" sz="2800" dirty="0"/>
              <a:t> </a:t>
            </a:r>
            <a:r>
              <a:rPr lang="ru-RU" sz="2800" dirty="0" err="1"/>
              <a:t>існують</a:t>
            </a:r>
            <a:r>
              <a:rPr lang="ru-RU" sz="2800" dirty="0"/>
              <a:t> </a:t>
            </a:r>
            <a:r>
              <a:rPr lang="ru-RU" sz="2800" dirty="0" err="1"/>
              <a:t>кілька</a:t>
            </a:r>
            <a:r>
              <a:rPr lang="ru-RU" sz="2800" dirty="0"/>
              <a:t> </a:t>
            </a:r>
            <a:r>
              <a:rPr lang="ru-RU" sz="2800" dirty="0" err="1"/>
              <a:t>засобів</a:t>
            </a:r>
            <a:r>
              <a:rPr lang="ru-RU" sz="2800" dirty="0"/>
              <a:t> </a:t>
            </a:r>
            <a:r>
              <a:rPr lang="ru-RU" sz="2800" dirty="0" err="1"/>
              <a:t>харчування</a:t>
            </a:r>
            <a:r>
              <a:rPr lang="ru-RU" sz="2800" dirty="0"/>
              <a:t> хворого:</a:t>
            </a:r>
          </a:p>
          <a:p>
            <a:endParaRPr lang="ru-RU" b="1" i="1" u="sng" dirty="0"/>
          </a:p>
          <a:p>
            <a:r>
              <a:rPr lang="ru-RU" sz="2400" dirty="0"/>
              <a:t>1. </a:t>
            </a:r>
            <a:r>
              <a:rPr lang="ru-RU" sz="2400" dirty="0" err="1"/>
              <a:t>Природне</a:t>
            </a:r>
            <a:r>
              <a:rPr lang="ru-RU" sz="2400" dirty="0"/>
              <a:t> – </a:t>
            </a:r>
            <a:r>
              <a:rPr lang="ru-RU" sz="2400" dirty="0" err="1"/>
              <a:t>звичайне</a:t>
            </a:r>
            <a:r>
              <a:rPr lang="ru-RU" sz="2400" dirty="0"/>
              <a:t> </a:t>
            </a:r>
            <a:r>
              <a:rPr lang="ru-RU" sz="2400" dirty="0" err="1"/>
              <a:t>ентеральне</a:t>
            </a:r>
            <a:r>
              <a:rPr lang="ru-RU" sz="2400" dirty="0"/>
              <a:t> </a:t>
            </a:r>
            <a:r>
              <a:rPr lang="ru-RU" sz="2400" dirty="0" err="1"/>
              <a:t>харчування</a:t>
            </a:r>
            <a:r>
              <a:rPr lang="ru-RU" sz="2400" dirty="0"/>
              <a:t>, </a:t>
            </a:r>
            <a:r>
              <a:rPr lang="ru-RU" sz="2400" dirty="0" err="1"/>
              <a:t>прийом</a:t>
            </a:r>
            <a:r>
              <a:rPr lang="ru-RU" sz="2400" dirty="0"/>
              <a:t> </a:t>
            </a:r>
            <a:r>
              <a:rPr lang="ru-RU" sz="2400" dirty="0" err="1"/>
              <a:t>їжі</a:t>
            </a:r>
            <a:r>
              <a:rPr lang="ru-RU" sz="2400" dirty="0"/>
              <a:t> </a:t>
            </a:r>
            <a:r>
              <a:rPr lang="ru-RU" sz="2400" dirty="0" err="1"/>
              <a:t>здійснюється</a:t>
            </a:r>
            <a:r>
              <a:rPr lang="ru-RU" sz="2400" dirty="0"/>
              <a:t> через рота;</a:t>
            </a:r>
          </a:p>
          <a:p>
            <a:endParaRPr lang="ru-RU" sz="2400" dirty="0"/>
          </a:p>
          <a:p>
            <a:r>
              <a:rPr lang="ru-RU" sz="2400" dirty="0"/>
              <a:t>2. </a:t>
            </a:r>
            <a:r>
              <a:rPr lang="ru-RU" sz="2400" dirty="0" err="1"/>
              <a:t>Штучне</a:t>
            </a:r>
            <a:r>
              <a:rPr lang="ru-RU" sz="2400" dirty="0"/>
              <a:t> – </a:t>
            </a:r>
            <a:r>
              <a:rPr lang="ru-RU" sz="2400" dirty="0" err="1"/>
              <a:t>прийом</a:t>
            </a:r>
            <a:r>
              <a:rPr lang="ru-RU" sz="2400" dirty="0"/>
              <a:t> </a:t>
            </a:r>
            <a:r>
              <a:rPr lang="ru-RU" sz="2400" dirty="0" err="1"/>
              <a:t>їжі</a:t>
            </a:r>
            <a:r>
              <a:rPr lang="ru-RU" sz="2400" dirty="0"/>
              <a:t> </a:t>
            </a:r>
            <a:r>
              <a:rPr lang="ru-RU" sz="2400" dirty="0" err="1"/>
              <a:t>здійснюється</a:t>
            </a:r>
            <a:r>
              <a:rPr lang="ru-RU" sz="2400" dirty="0"/>
              <a:t> через </a:t>
            </a:r>
            <a:r>
              <a:rPr lang="ru-RU" sz="2400" dirty="0" err="1"/>
              <a:t>спеціальні</a:t>
            </a:r>
            <a:r>
              <a:rPr lang="ru-RU" sz="2400" dirty="0"/>
              <a:t> </a:t>
            </a:r>
            <a:r>
              <a:rPr lang="ru-RU" sz="2400" dirty="0" err="1"/>
              <a:t>пристосування</a:t>
            </a:r>
            <a:r>
              <a:rPr lang="ru-RU" sz="2400" dirty="0"/>
              <a:t>, </a:t>
            </a:r>
            <a:r>
              <a:rPr lang="ru-RU" sz="2400" dirty="0" err="1"/>
              <a:t>або</a:t>
            </a:r>
            <a:r>
              <a:rPr lang="ru-RU" sz="2400" dirty="0"/>
              <a:t> з </a:t>
            </a:r>
            <a:r>
              <a:rPr lang="ru-RU" sz="2400" dirty="0" err="1"/>
              <a:t>використанням</a:t>
            </a:r>
            <a:r>
              <a:rPr lang="ru-RU" sz="2400" dirty="0"/>
              <a:t> </a:t>
            </a:r>
            <a:r>
              <a:rPr lang="ru-RU" sz="2400" dirty="0" err="1"/>
              <a:t>спеціально</a:t>
            </a:r>
            <a:r>
              <a:rPr lang="ru-RU" sz="2400" dirty="0"/>
              <a:t> </a:t>
            </a:r>
            <a:r>
              <a:rPr lang="ru-RU" sz="2400" dirty="0" err="1"/>
              <a:t>підібраних</a:t>
            </a:r>
            <a:r>
              <a:rPr lang="ru-RU" sz="2400" dirty="0"/>
              <a:t> </a:t>
            </a:r>
            <a:r>
              <a:rPr lang="ru-RU" sz="2400" dirty="0" err="1"/>
              <a:t>сумішей</a:t>
            </a:r>
            <a:r>
              <a:rPr lang="ru-RU" sz="2400" dirty="0"/>
              <a:t>, </a:t>
            </a:r>
            <a:r>
              <a:rPr lang="ru-RU" sz="2400" dirty="0" err="1"/>
              <a:t>які</a:t>
            </a:r>
            <a:r>
              <a:rPr lang="ru-RU" sz="2400" dirty="0"/>
              <a:t> </a:t>
            </a:r>
            <a:r>
              <a:rPr lang="ru-RU" sz="2400" dirty="0" err="1"/>
              <a:t>необхідні</a:t>
            </a:r>
            <a:r>
              <a:rPr lang="ru-RU" sz="2400" dirty="0"/>
              <a:t> для </a:t>
            </a:r>
            <a:r>
              <a:rPr lang="ru-RU" sz="2400" dirty="0" err="1"/>
              <a:t>підтримання</a:t>
            </a:r>
            <a:r>
              <a:rPr lang="ru-RU" sz="2400" dirty="0"/>
              <a:t> </a:t>
            </a:r>
            <a:r>
              <a:rPr lang="ru-RU" sz="2400" dirty="0" err="1"/>
              <a:t>енергетичного</a:t>
            </a:r>
            <a:r>
              <a:rPr lang="ru-RU" sz="2400" dirty="0"/>
              <a:t> балансу </a:t>
            </a:r>
            <a:r>
              <a:rPr lang="ru-RU" sz="2400" dirty="0" err="1"/>
              <a:t>організму</a:t>
            </a:r>
            <a:r>
              <a:rPr lang="ru-RU" sz="2400" dirty="0"/>
              <a:t>:</a:t>
            </a:r>
          </a:p>
          <a:p>
            <a:endParaRPr lang="ru-RU" sz="2400" dirty="0"/>
          </a:p>
          <a:p>
            <a:r>
              <a:rPr lang="ru-RU" sz="2400" dirty="0"/>
              <a:t>А) </a:t>
            </a:r>
            <a:r>
              <a:rPr lang="ru-RU" sz="2400" dirty="0" err="1"/>
              <a:t>Ентеральне</a:t>
            </a:r>
            <a:r>
              <a:rPr lang="ru-RU" sz="2400" dirty="0"/>
              <a:t> (через </a:t>
            </a:r>
            <a:r>
              <a:rPr lang="ru-RU" sz="2400" dirty="0" err="1"/>
              <a:t>шлунково-кишковий</a:t>
            </a:r>
            <a:r>
              <a:rPr lang="ru-RU" sz="2400" dirty="0"/>
              <a:t> шлях):</a:t>
            </a:r>
          </a:p>
          <a:p>
            <a:endParaRPr lang="ru-RU" sz="2400" dirty="0"/>
          </a:p>
          <a:p>
            <a:r>
              <a:rPr lang="ru-RU" sz="2400" dirty="0" smtClean="0"/>
              <a:t>- </a:t>
            </a:r>
            <a:r>
              <a:rPr lang="ru-RU" sz="2400" dirty="0"/>
              <a:t>через </a:t>
            </a:r>
            <a:r>
              <a:rPr lang="ru-RU" sz="2400" dirty="0" err="1"/>
              <a:t>шлунковий</a:t>
            </a:r>
            <a:r>
              <a:rPr lang="ru-RU" sz="2400" dirty="0"/>
              <a:t>, </a:t>
            </a:r>
            <a:r>
              <a:rPr lang="ru-RU" sz="2400" dirty="0" err="1"/>
              <a:t>інтестінальний</a:t>
            </a:r>
            <a:r>
              <a:rPr lang="ru-RU" sz="2400" dirty="0"/>
              <a:t> зонд</a:t>
            </a:r>
            <a:r>
              <a:rPr lang="ru-RU" sz="2400" dirty="0" smtClean="0"/>
              <a:t>;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69921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53415" y="202131"/>
            <a:ext cx="10051198" cy="6333423"/>
          </a:xfrm>
        </p:spPr>
        <p:txBody>
          <a:bodyPr>
            <a:normAutofit/>
          </a:bodyPr>
          <a:lstStyle/>
          <a:p>
            <a:endParaRPr lang="ru-RU" dirty="0"/>
          </a:p>
          <a:p>
            <a:r>
              <a:rPr lang="ru-RU" sz="2000" dirty="0"/>
              <a:t>- через штучно </a:t>
            </a:r>
            <a:r>
              <a:rPr lang="ru-RU" sz="2000" dirty="0" err="1"/>
              <a:t>утворені</a:t>
            </a:r>
            <a:r>
              <a:rPr lang="ru-RU" sz="2000" dirty="0"/>
              <a:t> </a:t>
            </a:r>
            <a:r>
              <a:rPr lang="ru-RU" sz="2000" dirty="0" err="1"/>
              <a:t>сполучення</a:t>
            </a:r>
            <a:r>
              <a:rPr lang="ru-RU" sz="2000" dirty="0"/>
              <a:t> (</a:t>
            </a:r>
            <a:r>
              <a:rPr lang="ru-RU" sz="2000" dirty="0" err="1"/>
              <a:t>нориці</a:t>
            </a:r>
            <a:r>
              <a:rPr lang="ru-RU" sz="2000" dirty="0"/>
              <a:t>) – </a:t>
            </a:r>
            <a:r>
              <a:rPr lang="ru-RU" sz="2000" dirty="0" err="1"/>
              <a:t>гастростому</a:t>
            </a:r>
            <a:r>
              <a:rPr lang="ru-RU" sz="2000" dirty="0"/>
              <a:t> (</a:t>
            </a:r>
            <a:r>
              <a:rPr lang="ru-RU" sz="2000" dirty="0" err="1"/>
              <a:t>сполучення</a:t>
            </a:r>
            <a:r>
              <a:rPr lang="ru-RU" sz="2000" dirty="0"/>
              <a:t> з </a:t>
            </a:r>
            <a:r>
              <a:rPr lang="ru-RU" sz="2000" dirty="0" err="1"/>
              <a:t>шлунком</a:t>
            </a:r>
            <a:r>
              <a:rPr lang="ru-RU" sz="2000" dirty="0"/>
              <a:t>), </a:t>
            </a:r>
            <a:r>
              <a:rPr lang="ru-RU" sz="2000" dirty="0" err="1"/>
              <a:t>ентеростому</a:t>
            </a:r>
            <a:r>
              <a:rPr lang="ru-RU" sz="2000" dirty="0"/>
              <a:t> (</a:t>
            </a:r>
            <a:r>
              <a:rPr lang="ru-RU" sz="2000" dirty="0" err="1"/>
              <a:t>сполучення</a:t>
            </a:r>
            <a:r>
              <a:rPr lang="ru-RU" sz="2000" dirty="0"/>
              <a:t> з тонкою </a:t>
            </a:r>
            <a:r>
              <a:rPr lang="ru-RU" sz="2000" dirty="0" err="1"/>
              <a:t>кишкою</a:t>
            </a:r>
            <a:r>
              <a:rPr lang="ru-RU" sz="2000" dirty="0"/>
              <a:t>);</a:t>
            </a:r>
          </a:p>
          <a:p>
            <a:endParaRPr lang="ru-RU" sz="2000" dirty="0"/>
          </a:p>
          <a:p>
            <a:r>
              <a:rPr lang="ru-RU" sz="2000" dirty="0"/>
              <a:t>- за </a:t>
            </a:r>
            <a:r>
              <a:rPr lang="ru-RU" sz="2000" dirty="0" err="1"/>
              <a:t>допомогою</a:t>
            </a:r>
            <a:r>
              <a:rPr lang="ru-RU" sz="2000" dirty="0"/>
              <a:t> </a:t>
            </a:r>
            <a:r>
              <a:rPr lang="ru-RU" sz="2000" dirty="0" err="1"/>
              <a:t>клізм</a:t>
            </a:r>
            <a:r>
              <a:rPr lang="ru-RU" sz="2000" dirty="0"/>
              <a:t>;</a:t>
            </a:r>
          </a:p>
          <a:p>
            <a:endParaRPr lang="ru-RU" sz="2000" dirty="0"/>
          </a:p>
          <a:p>
            <a:r>
              <a:rPr lang="ru-RU" sz="2000" dirty="0"/>
              <a:t>Б) </a:t>
            </a:r>
            <a:r>
              <a:rPr lang="ru-RU" sz="2000" dirty="0" err="1"/>
              <a:t>Парентеральне</a:t>
            </a:r>
            <a:r>
              <a:rPr lang="ru-RU" sz="2000" dirty="0"/>
              <a:t> (</a:t>
            </a:r>
            <a:r>
              <a:rPr lang="ru-RU" sz="2000" dirty="0" err="1"/>
              <a:t>минаючи</a:t>
            </a:r>
            <a:r>
              <a:rPr lang="ru-RU" sz="2000" dirty="0"/>
              <a:t> </a:t>
            </a:r>
            <a:r>
              <a:rPr lang="ru-RU" sz="2000" dirty="0" err="1"/>
              <a:t>шлунково-кишковий</a:t>
            </a:r>
            <a:r>
              <a:rPr lang="ru-RU" sz="2000" dirty="0"/>
              <a:t> шлях):</a:t>
            </a:r>
          </a:p>
          <a:p>
            <a:endParaRPr lang="ru-RU" sz="2000" dirty="0"/>
          </a:p>
          <a:p>
            <a:r>
              <a:rPr lang="ru-RU" sz="2000" dirty="0"/>
              <a:t>- через </a:t>
            </a:r>
            <a:r>
              <a:rPr lang="ru-RU" sz="2000" dirty="0" err="1"/>
              <a:t>судини</a:t>
            </a:r>
            <a:r>
              <a:rPr lang="ru-RU" sz="2000" dirty="0"/>
              <a:t> – </a:t>
            </a:r>
            <a:r>
              <a:rPr lang="ru-RU" sz="2000" dirty="0" err="1"/>
              <a:t>внутрішньовенно</a:t>
            </a:r>
            <a:r>
              <a:rPr lang="ru-RU" sz="2000" dirty="0"/>
              <a:t>, </a:t>
            </a:r>
            <a:r>
              <a:rPr lang="ru-RU" sz="2000" dirty="0" err="1"/>
              <a:t>внутрішньоартеріально</a:t>
            </a:r>
            <a:r>
              <a:rPr lang="ru-RU" sz="2000" dirty="0"/>
              <a:t>, </a:t>
            </a:r>
            <a:r>
              <a:rPr lang="ru-RU" sz="2000" dirty="0" err="1"/>
              <a:t>ендолімфально</a:t>
            </a:r>
            <a:r>
              <a:rPr lang="ru-RU" sz="2000" dirty="0"/>
              <a:t>;</a:t>
            </a:r>
          </a:p>
          <a:p>
            <a:endParaRPr lang="ru-RU" sz="2000" dirty="0"/>
          </a:p>
          <a:p>
            <a:r>
              <a:rPr lang="ru-RU" sz="2000" dirty="0"/>
              <a:t>- </a:t>
            </a:r>
            <a:r>
              <a:rPr lang="ru-RU" sz="2000" dirty="0" err="1"/>
              <a:t>підшкірно</a:t>
            </a:r>
            <a:r>
              <a:rPr lang="ru-RU" sz="2000" dirty="0"/>
              <a:t>, </a:t>
            </a:r>
            <a:r>
              <a:rPr lang="ru-RU" sz="2000" dirty="0" err="1"/>
              <a:t>внутрішньом’язово</a:t>
            </a:r>
            <a:r>
              <a:rPr lang="ru-RU" sz="2000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069921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45920" y="442761"/>
            <a:ext cx="9858692" cy="6160169"/>
          </a:xfrm>
        </p:spPr>
        <p:txBody>
          <a:bodyPr>
            <a:noAutofit/>
          </a:bodyPr>
          <a:lstStyle/>
          <a:p>
            <a:r>
              <a:rPr lang="ru-RU" sz="2000" dirty="0"/>
              <a:t>3. </a:t>
            </a:r>
            <a:r>
              <a:rPr lang="ru-RU" sz="2000" b="1" i="1" u="sng" dirty="0" err="1"/>
              <a:t>Комбіноване</a:t>
            </a:r>
            <a:r>
              <a:rPr lang="ru-RU" sz="2000" dirty="0"/>
              <a:t> – з </a:t>
            </a:r>
            <a:r>
              <a:rPr lang="ru-RU" sz="2000" dirty="0" err="1"/>
              <a:t>використанням</a:t>
            </a:r>
            <a:r>
              <a:rPr lang="ru-RU" sz="2000" dirty="0"/>
              <a:t> </a:t>
            </a:r>
            <a:r>
              <a:rPr lang="ru-RU" sz="2000" dirty="0" err="1"/>
              <a:t>комбінації</a:t>
            </a:r>
            <a:r>
              <a:rPr lang="ru-RU" sz="2000" dirty="0"/>
              <a:t> природного та штучного </a:t>
            </a:r>
            <a:r>
              <a:rPr lang="ru-RU" sz="2000" dirty="0" err="1"/>
              <a:t>шляхів</a:t>
            </a:r>
            <a:r>
              <a:rPr lang="ru-RU" sz="2000" dirty="0"/>
              <a:t> </a:t>
            </a:r>
            <a:r>
              <a:rPr lang="ru-RU" sz="2000" dirty="0" err="1"/>
              <a:t>введення</a:t>
            </a:r>
            <a:r>
              <a:rPr lang="ru-RU" sz="2000" dirty="0"/>
              <a:t> </a:t>
            </a:r>
            <a:r>
              <a:rPr lang="ru-RU" sz="2000" dirty="0" err="1"/>
              <a:t>харчових</a:t>
            </a:r>
            <a:r>
              <a:rPr lang="ru-RU" sz="2000" dirty="0"/>
              <a:t> </a:t>
            </a:r>
            <a:r>
              <a:rPr lang="ru-RU" sz="2000" dirty="0" err="1"/>
              <a:t>речовин</a:t>
            </a:r>
            <a:r>
              <a:rPr lang="ru-RU" sz="2000" dirty="0"/>
              <a:t> в </a:t>
            </a:r>
            <a:r>
              <a:rPr lang="ru-RU" sz="2000" dirty="0" err="1"/>
              <a:t>залежності</a:t>
            </a:r>
            <a:r>
              <a:rPr lang="ru-RU" sz="2000" dirty="0"/>
              <a:t> </a:t>
            </a:r>
            <a:r>
              <a:rPr lang="ru-RU" sz="2000" dirty="0" err="1"/>
              <a:t>від</a:t>
            </a:r>
            <a:r>
              <a:rPr lang="ru-RU" sz="2000" dirty="0"/>
              <a:t> стану хворого та </a:t>
            </a:r>
            <a:r>
              <a:rPr lang="ru-RU" sz="2000" dirty="0" err="1"/>
              <a:t>спеціальних</a:t>
            </a:r>
            <a:r>
              <a:rPr lang="ru-RU" sz="2000" dirty="0"/>
              <a:t> </a:t>
            </a:r>
            <a:r>
              <a:rPr lang="ru-RU" sz="2000" dirty="0" err="1"/>
              <a:t>показань</a:t>
            </a:r>
            <a:r>
              <a:rPr lang="ru-RU" sz="2000" dirty="0"/>
              <a:t>.</a:t>
            </a:r>
          </a:p>
          <a:p>
            <a:endParaRPr lang="ru-RU" sz="2000" dirty="0"/>
          </a:p>
          <a:p>
            <a:r>
              <a:rPr lang="ru-RU" sz="2000" dirty="0" err="1" smtClean="0"/>
              <a:t>Природне</a:t>
            </a:r>
            <a:r>
              <a:rPr lang="ru-RU" sz="2000" dirty="0" smtClean="0"/>
              <a:t> </a:t>
            </a:r>
            <a:r>
              <a:rPr lang="ru-RU" sz="2000" dirty="0" err="1"/>
              <a:t>ентеральне</a:t>
            </a:r>
            <a:r>
              <a:rPr lang="ru-RU" sz="2000" dirty="0"/>
              <a:t> </a:t>
            </a:r>
            <a:r>
              <a:rPr lang="ru-RU" sz="2000" dirty="0" err="1"/>
              <a:t>харчування</a:t>
            </a:r>
            <a:r>
              <a:rPr lang="ru-RU" sz="2000" dirty="0"/>
              <a:t> </a:t>
            </a:r>
            <a:r>
              <a:rPr lang="ru-RU" sz="2000" dirty="0" err="1"/>
              <a:t>здійснюється</a:t>
            </a:r>
            <a:r>
              <a:rPr lang="ru-RU" sz="2000" dirty="0"/>
              <a:t> з </a:t>
            </a:r>
            <a:r>
              <a:rPr lang="ru-RU" sz="2000" dirty="0" err="1"/>
              <a:t>урахуванням</a:t>
            </a:r>
            <a:r>
              <a:rPr lang="ru-RU" sz="2000" dirty="0"/>
              <a:t> </a:t>
            </a:r>
            <a:r>
              <a:rPr lang="ru-RU" sz="2000" dirty="0" err="1"/>
              <a:t>дієтичних</a:t>
            </a:r>
            <a:r>
              <a:rPr lang="ru-RU" sz="2000" dirty="0"/>
              <a:t> </a:t>
            </a:r>
            <a:r>
              <a:rPr lang="ru-RU" sz="2000" dirty="0" err="1"/>
              <a:t>показань</a:t>
            </a:r>
            <a:r>
              <a:rPr lang="ru-RU" sz="2000" dirty="0"/>
              <a:t> для кожного хворого </a:t>
            </a:r>
            <a:r>
              <a:rPr lang="ru-RU" sz="2000" dirty="0" err="1"/>
              <a:t>індивідуально</a:t>
            </a:r>
            <a:r>
              <a:rPr lang="ru-RU" sz="2000" dirty="0"/>
              <a:t>.</a:t>
            </a:r>
          </a:p>
          <a:p>
            <a:endParaRPr lang="ru-RU" sz="2000" dirty="0"/>
          </a:p>
          <a:p>
            <a:r>
              <a:rPr lang="ru-RU" sz="2000" dirty="0" err="1"/>
              <a:t>Ентеральне</a:t>
            </a:r>
            <a:r>
              <a:rPr lang="ru-RU" sz="2000" dirty="0"/>
              <a:t> </a:t>
            </a:r>
            <a:r>
              <a:rPr lang="ru-RU" sz="2000" dirty="0" err="1"/>
              <a:t>зондове</a:t>
            </a:r>
            <a:r>
              <a:rPr lang="ru-RU" sz="2000" dirty="0"/>
              <a:t> </a:t>
            </a:r>
            <a:r>
              <a:rPr lang="ru-RU" sz="2000" dirty="0" err="1"/>
              <a:t>харчування</a:t>
            </a:r>
            <a:r>
              <a:rPr lang="ru-RU" sz="2000" dirty="0"/>
              <a:t> </a:t>
            </a:r>
            <a:r>
              <a:rPr lang="ru-RU" sz="2000" dirty="0" err="1"/>
              <a:t>здійснюється</a:t>
            </a:r>
            <a:r>
              <a:rPr lang="ru-RU" sz="2000" dirty="0"/>
              <a:t> через зонд, </a:t>
            </a:r>
            <a:r>
              <a:rPr lang="ru-RU" sz="2000" dirty="0" err="1"/>
              <a:t>який</a:t>
            </a:r>
            <a:r>
              <a:rPr lang="ru-RU" sz="2000" dirty="0"/>
              <a:t> заведений в </a:t>
            </a:r>
            <a:r>
              <a:rPr lang="ru-RU" sz="2000" dirty="0" err="1"/>
              <a:t>шлунок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в </a:t>
            </a:r>
            <a:r>
              <a:rPr lang="ru-RU" sz="2000" dirty="0" err="1"/>
              <a:t>тонку</a:t>
            </a:r>
            <a:r>
              <a:rPr lang="ru-RU" sz="2000" dirty="0"/>
              <a:t> кишку. </a:t>
            </a:r>
            <a:r>
              <a:rPr lang="ru-RU" sz="2000" b="1" i="1" u="sng" dirty="0" err="1"/>
              <a:t>Воно</a:t>
            </a:r>
            <a:r>
              <a:rPr lang="ru-RU" sz="2000" b="1" i="1" u="sng" dirty="0"/>
              <a:t> </a:t>
            </a:r>
            <a:r>
              <a:rPr lang="ru-RU" sz="2000" b="1" i="1" u="sng" dirty="0" err="1"/>
              <a:t>показане</a:t>
            </a:r>
            <a:r>
              <a:rPr lang="ru-RU" sz="2000" b="1" i="1" u="sng" dirty="0"/>
              <a:t> при:</a:t>
            </a:r>
          </a:p>
          <a:p>
            <a:endParaRPr lang="ru-RU" sz="2000" dirty="0"/>
          </a:p>
          <a:p>
            <a:r>
              <a:rPr lang="ru-RU" sz="2000" dirty="0"/>
              <a:t>– </a:t>
            </a:r>
            <a:r>
              <a:rPr lang="ru-RU" sz="2000" dirty="0" err="1"/>
              <a:t>порушенні</a:t>
            </a:r>
            <a:r>
              <a:rPr lang="ru-RU" sz="2000" dirty="0"/>
              <a:t> </a:t>
            </a:r>
            <a:r>
              <a:rPr lang="ru-RU" sz="2000" dirty="0" err="1"/>
              <a:t>свідомості</a:t>
            </a:r>
            <a:r>
              <a:rPr lang="ru-RU" sz="2000" dirty="0"/>
              <a:t> </a:t>
            </a:r>
            <a:r>
              <a:rPr lang="ru-RU" sz="2000" dirty="0" err="1"/>
              <a:t>внаслідок</a:t>
            </a:r>
            <a:r>
              <a:rPr lang="ru-RU" sz="2000" dirty="0"/>
              <a:t> черепно-</a:t>
            </a:r>
            <a:r>
              <a:rPr lang="ru-RU" sz="2000" dirty="0" err="1"/>
              <a:t>мозкової</a:t>
            </a:r>
            <a:r>
              <a:rPr lang="ru-RU" sz="2000" dirty="0"/>
              <a:t> </a:t>
            </a:r>
            <a:r>
              <a:rPr lang="ru-RU" sz="2000" dirty="0" err="1"/>
              <a:t>травми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важкої</a:t>
            </a:r>
            <a:r>
              <a:rPr lang="ru-RU" sz="2000" dirty="0"/>
              <a:t> </a:t>
            </a:r>
            <a:r>
              <a:rPr lang="ru-RU" sz="2000" dirty="0" err="1"/>
              <a:t>інтоксикації</a:t>
            </a:r>
            <a:r>
              <a:rPr lang="ru-RU" sz="2000" dirty="0" smtClean="0"/>
              <a:t>;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964667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76926" y="606392"/>
            <a:ext cx="9627685" cy="5245767"/>
          </a:xfrm>
        </p:spPr>
        <p:txBody>
          <a:bodyPr>
            <a:noAutofit/>
          </a:bodyPr>
          <a:lstStyle/>
          <a:p>
            <a:endParaRPr lang="ru-RU" sz="2000" dirty="0"/>
          </a:p>
          <a:p>
            <a:r>
              <a:rPr lang="ru-RU" sz="2000" dirty="0"/>
              <a:t>– </a:t>
            </a:r>
            <a:r>
              <a:rPr lang="ru-RU" sz="2000" dirty="0" err="1"/>
              <a:t>наявності</a:t>
            </a:r>
            <a:r>
              <a:rPr lang="ru-RU" sz="2000" dirty="0"/>
              <a:t> </a:t>
            </a:r>
            <a:r>
              <a:rPr lang="ru-RU" sz="2000" dirty="0" err="1"/>
              <a:t>механічних</a:t>
            </a:r>
            <a:r>
              <a:rPr lang="ru-RU" sz="2000" dirty="0"/>
              <a:t> </a:t>
            </a:r>
            <a:r>
              <a:rPr lang="ru-RU" sz="2000" dirty="0" err="1"/>
              <a:t>бар'єрів</a:t>
            </a:r>
            <a:r>
              <a:rPr lang="ru-RU" sz="2000" dirty="0"/>
              <a:t> в </a:t>
            </a:r>
            <a:r>
              <a:rPr lang="ru-RU" sz="2000" dirty="0" err="1"/>
              <a:t>порожнині</a:t>
            </a:r>
            <a:r>
              <a:rPr lang="ru-RU" sz="2000" dirty="0"/>
              <a:t> рота, глотки і </a:t>
            </a:r>
            <a:r>
              <a:rPr lang="ru-RU" sz="2000" dirty="0" err="1"/>
              <a:t>стравоходу</a:t>
            </a:r>
            <a:r>
              <a:rPr lang="ru-RU" sz="2000" dirty="0"/>
              <a:t> (</a:t>
            </a:r>
            <a:r>
              <a:rPr lang="ru-RU" sz="2000" dirty="0" err="1"/>
              <a:t>пухлини</a:t>
            </a:r>
            <a:r>
              <a:rPr lang="ru-RU" sz="2000" dirty="0"/>
              <a:t> і </a:t>
            </a:r>
            <a:r>
              <a:rPr lang="ru-RU" sz="2000" dirty="0" err="1"/>
              <a:t>стриктури</a:t>
            </a:r>
            <a:r>
              <a:rPr lang="ru-RU" sz="2000" dirty="0"/>
              <a:t>);</a:t>
            </a:r>
          </a:p>
          <a:p>
            <a:endParaRPr lang="ru-RU" sz="2000" dirty="0"/>
          </a:p>
          <a:p>
            <a:r>
              <a:rPr lang="ru-RU" sz="2000" dirty="0"/>
              <a:t>– станах,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супроводжуються</a:t>
            </a:r>
            <a:r>
              <a:rPr lang="ru-RU" sz="2000" dirty="0"/>
              <a:t> </a:t>
            </a:r>
            <a:r>
              <a:rPr lang="ru-RU" sz="2000" dirty="0" err="1"/>
              <a:t>підвищеним</a:t>
            </a:r>
            <a:r>
              <a:rPr lang="ru-RU" sz="2000" dirty="0"/>
              <a:t> </a:t>
            </a:r>
            <a:r>
              <a:rPr lang="ru-RU" sz="2000" dirty="0" err="1"/>
              <a:t>катаболізмом</a:t>
            </a:r>
            <a:r>
              <a:rPr lang="ru-RU" sz="2000" dirty="0"/>
              <a:t> (сепсис, </a:t>
            </a:r>
            <a:r>
              <a:rPr lang="ru-RU" sz="2000" dirty="0" err="1"/>
              <a:t>опікова</a:t>
            </a:r>
            <a:r>
              <a:rPr lang="ru-RU" sz="2000" dirty="0"/>
              <a:t> хвороба, </a:t>
            </a:r>
            <a:r>
              <a:rPr lang="ru-RU" sz="2000" dirty="0" err="1"/>
              <a:t>політравма</a:t>
            </a:r>
            <a:r>
              <a:rPr lang="ru-RU" sz="2000" dirty="0"/>
              <a:t>);</a:t>
            </a:r>
          </a:p>
          <a:p>
            <a:endParaRPr lang="ru-RU" sz="2000" dirty="0"/>
          </a:p>
          <a:p>
            <a:r>
              <a:rPr lang="ru-RU" sz="2000" dirty="0"/>
              <a:t>– </a:t>
            </a:r>
            <a:r>
              <a:rPr lang="ru-RU" sz="2000" dirty="0" err="1"/>
              <a:t>анорексії</a:t>
            </a:r>
            <a:r>
              <a:rPr lang="ru-RU" sz="2000" dirty="0"/>
              <a:t> будь-</a:t>
            </a:r>
            <a:r>
              <a:rPr lang="ru-RU" sz="2000" dirty="0" err="1"/>
              <a:t>якого</a:t>
            </a:r>
            <a:r>
              <a:rPr lang="ru-RU" sz="2000" dirty="0"/>
              <a:t> </a:t>
            </a:r>
            <a:r>
              <a:rPr lang="ru-RU" sz="2000" dirty="0" err="1"/>
              <a:t>походження</a:t>
            </a:r>
            <a:r>
              <a:rPr lang="ru-RU" sz="2000" dirty="0"/>
              <a:t>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9646673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96178" y="1771048"/>
            <a:ext cx="9608434" cy="4081112"/>
          </a:xfrm>
        </p:spPr>
        <p:txBody>
          <a:bodyPr>
            <a:noAutofit/>
          </a:bodyPr>
          <a:lstStyle/>
          <a:p>
            <a:r>
              <a:rPr lang="ru-RU" sz="2000" dirty="0" err="1" smtClean="0"/>
              <a:t>Зондове</a:t>
            </a:r>
            <a:r>
              <a:rPr lang="ru-RU" sz="2000" dirty="0" smtClean="0"/>
              <a:t> </a:t>
            </a:r>
            <a:r>
              <a:rPr lang="ru-RU" sz="2000" dirty="0" err="1"/>
              <a:t>харчування</a:t>
            </a:r>
            <a:r>
              <a:rPr lang="ru-RU" sz="2000" dirty="0"/>
              <a:t> </a:t>
            </a:r>
            <a:r>
              <a:rPr lang="ru-RU" sz="2000" dirty="0" err="1"/>
              <a:t>протипоказане</a:t>
            </a:r>
            <a:r>
              <a:rPr lang="ru-RU" sz="2000" dirty="0"/>
              <a:t> при:</a:t>
            </a:r>
          </a:p>
          <a:p>
            <a:endParaRPr lang="ru-RU" sz="2000" dirty="0"/>
          </a:p>
          <a:p>
            <a:r>
              <a:rPr lang="ru-RU" sz="2000" dirty="0"/>
              <a:t>– </a:t>
            </a:r>
            <a:r>
              <a:rPr lang="ru-RU" sz="2000" dirty="0" err="1"/>
              <a:t>порушеннях</a:t>
            </a:r>
            <a:r>
              <a:rPr lang="ru-RU" sz="2000" dirty="0"/>
              <a:t> </a:t>
            </a:r>
            <a:r>
              <a:rPr lang="ru-RU" sz="2000" dirty="0" err="1"/>
              <a:t>пасажу</a:t>
            </a:r>
            <a:r>
              <a:rPr lang="ru-RU" sz="2000" dirty="0"/>
              <a:t> і </a:t>
            </a:r>
            <a:r>
              <a:rPr lang="ru-RU" sz="2000" dirty="0" err="1"/>
              <a:t>всмоктування</a:t>
            </a:r>
            <a:r>
              <a:rPr lang="ru-RU" sz="2000" dirty="0"/>
              <a:t> в </a:t>
            </a:r>
            <a:r>
              <a:rPr lang="ru-RU" sz="2000" dirty="0" err="1"/>
              <a:t>тонкій</a:t>
            </a:r>
            <a:r>
              <a:rPr lang="ru-RU" sz="2000" dirty="0"/>
              <a:t> </a:t>
            </a:r>
            <a:r>
              <a:rPr lang="ru-RU" sz="2000" dirty="0" err="1"/>
              <a:t>кишці</a:t>
            </a:r>
            <a:r>
              <a:rPr lang="ru-RU" sz="2000" dirty="0"/>
              <a:t>;</a:t>
            </a:r>
          </a:p>
          <a:p>
            <a:endParaRPr lang="ru-RU" sz="2000" dirty="0"/>
          </a:p>
          <a:p>
            <a:r>
              <a:rPr lang="ru-RU" sz="2000" dirty="0"/>
              <a:t>– </a:t>
            </a:r>
            <a:r>
              <a:rPr lang="ru-RU" sz="2000" dirty="0" err="1"/>
              <a:t>гострій</a:t>
            </a:r>
            <a:r>
              <a:rPr lang="ru-RU" sz="2000" dirty="0"/>
              <a:t> </a:t>
            </a:r>
            <a:r>
              <a:rPr lang="ru-RU" sz="2000" dirty="0" err="1"/>
              <a:t>кровотечі</a:t>
            </a:r>
            <a:r>
              <a:rPr lang="ru-RU" sz="2000" dirty="0"/>
              <a:t> з </a:t>
            </a:r>
            <a:r>
              <a:rPr lang="ru-RU" sz="2000" dirty="0" err="1"/>
              <a:t>верхніх</a:t>
            </a:r>
            <a:r>
              <a:rPr lang="ru-RU" sz="2000" dirty="0"/>
              <a:t> </a:t>
            </a:r>
            <a:r>
              <a:rPr lang="ru-RU" sz="2000" dirty="0" err="1"/>
              <a:t>відділів</a:t>
            </a:r>
            <a:r>
              <a:rPr lang="ru-RU" sz="2000" dirty="0"/>
              <a:t> </a:t>
            </a:r>
            <a:r>
              <a:rPr lang="ru-RU" sz="2000" dirty="0" err="1"/>
              <a:t>шлунково-кишкового</a:t>
            </a:r>
            <a:r>
              <a:rPr lang="ru-RU" sz="2000" dirty="0"/>
              <a:t> тракту;</a:t>
            </a:r>
          </a:p>
          <a:p>
            <a:endParaRPr lang="ru-RU" sz="2000" dirty="0"/>
          </a:p>
          <a:p>
            <a:r>
              <a:rPr lang="ru-RU" sz="2000" dirty="0"/>
              <a:t>– </a:t>
            </a:r>
            <a:r>
              <a:rPr lang="ru-RU" sz="2000" dirty="0" err="1"/>
              <a:t>неусувній</a:t>
            </a:r>
            <a:r>
              <a:rPr lang="ru-RU" sz="2000" dirty="0"/>
              <a:t> </a:t>
            </a:r>
            <a:r>
              <a:rPr lang="ru-RU" sz="2000" dirty="0" err="1"/>
              <a:t>блювоті</a:t>
            </a:r>
            <a:r>
              <a:rPr lang="ru-RU" sz="2000" dirty="0"/>
              <a:t> і </a:t>
            </a:r>
            <a:r>
              <a:rPr lang="ru-RU" sz="2000" dirty="0" err="1"/>
              <a:t>діареї</a:t>
            </a:r>
            <a:r>
              <a:rPr lang="ru-RU" sz="2000" dirty="0" smtClean="0"/>
              <a:t>;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9646673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28800" y="1568918"/>
            <a:ext cx="9675811" cy="4283242"/>
          </a:xfrm>
        </p:spPr>
        <p:txBody>
          <a:bodyPr>
            <a:noAutofit/>
          </a:bodyPr>
          <a:lstStyle/>
          <a:p>
            <a:endParaRPr lang="ru-RU" sz="2000" dirty="0"/>
          </a:p>
          <a:p>
            <a:r>
              <a:rPr lang="ru-RU" sz="2000" dirty="0"/>
              <a:t>– </a:t>
            </a:r>
            <a:r>
              <a:rPr lang="ru-RU" sz="2000" dirty="0" err="1"/>
              <a:t>динамічній</a:t>
            </a:r>
            <a:r>
              <a:rPr lang="ru-RU" sz="2000" dirty="0"/>
              <a:t> </a:t>
            </a:r>
            <a:r>
              <a:rPr lang="ru-RU" sz="2000" dirty="0" err="1"/>
              <a:t>кишковій</a:t>
            </a:r>
            <a:r>
              <a:rPr lang="ru-RU" sz="2000" dirty="0"/>
              <a:t> </a:t>
            </a:r>
            <a:r>
              <a:rPr lang="ru-RU" sz="2000" dirty="0" err="1"/>
              <a:t>непрохідності</a:t>
            </a:r>
            <a:r>
              <a:rPr lang="ru-RU" sz="2000" dirty="0"/>
              <a:t>;</a:t>
            </a:r>
          </a:p>
          <a:p>
            <a:endParaRPr lang="ru-RU" sz="2000" dirty="0"/>
          </a:p>
          <a:p>
            <a:r>
              <a:rPr lang="ru-RU" sz="2000" dirty="0"/>
              <a:t>– </a:t>
            </a:r>
            <a:r>
              <a:rPr lang="ru-RU" sz="2000" dirty="0" err="1"/>
              <a:t>парезі</a:t>
            </a:r>
            <a:r>
              <a:rPr lang="ru-RU" sz="2000" dirty="0"/>
              <a:t> кишечника </a:t>
            </a:r>
            <a:r>
              <a:rPr lang="ru-RU" sz="2000" dirty="0" err="1"/>
              <a:t>після</a:t>
            </a:r>
            <a:r>
              <a:rPr lang="ru-RU" sz="2000" dirty="0"/>
              <a:t> </a:t>
            </a:r>
            <a:r>
              <a:rPr lang="ru-RU" sz="2000" dirty="0" err="1"/>
              <a:t>хірургічних</a:t>
            </a:r>
            <a:r>
              <a:rPr lang="ru-RU" sz="2000" dirty="0"/>
              <a:t> </a:t>
            </a:r>
            <a:r>
              <a:rPr lang="ru-RU" sz="2000" dirty="0" err="1"/>
              <a:t>втручань</a:t>
            </a:r>
            <a:r>
              <a:rPr lang="ru-RU" sz="2000" dirty="0"/>
              <a:t>;</a:t>
            </a:r>
          </a:p>
          <a:p>
            <a:endParaRPr lang="ru-RU" sz="2000" dirty="0"/>
          </a:p>
          <a:p>
            <a:r>
              <a:rPr lang="ru-RU" sz="2000" dirty="0"/>
              <a:t>– </a:t>
            </a:r>
            <a:r>
              <a:rPr lang="ru-RU" sz="2000" dirty="0" err="1"/>
              <a:t>аномалії</a:t>
            </a:r>
            <a:r>
              <a:rPr lang="ru-RU" sz="2000" dirty="0"/>
              <a:t> </a:t>
            </a:r>
            <a:r>
              <a:rPr lang="ru-RU" sz="2000" dirty="0" err="1"/>
              <a:t>розвитку</a:t>
            </a:r>
            <a:r>
              <a:rPr lang="ru-RU" sz="2000" dirty="0"/>
              <a:t> </a:t>
            </a:r>
            <a:r>
              <a:rPr lang="ru-RU" sz="2000" dirty="0" err="1"/>
              <a:t>шлунково-кишкового</a:t>
            </a:r>
            <a:r>
              <a:rPr lang="ru-RU" sz="2000" dirty="0"/>
              <a:t> тракту;</a:t>
            </a:r>
          </a:p>
          <a:p>
            <a:endParaRPr lang="ru-RU" sz="2000" dirty="0"/>
          </a:p>
          <a:p>
            <a:r>
              <a:rPr lang="ru-RU" sz="2000" dirty="0" err="1"/>
              <a:t>ішемії</a:t>
            </a:r>
            <a:r>
              <a:rPr lang="ru-RU" sz="2000" dirty="0"/>
              <a:t> кишок, </a:t>
            </a:r>
            <a:r>
              <a:rPr lang="ru-RU" sz="2000" dirty="0" err="1"/>
              <a:t>неспроможності</a:t>
            </a:r>
            <a:r>
              <a:rPr lang="ru-RU" sz="2000" dirty="0"/>
              <a:t> </a:t>
            </a:r>
            <a:r>
              <a:rPr lang="ru-RU" sz="2000" dirty="0" err="1"/>
              <a:t>кишкового</a:t>
            </a:r>
            <a:r>
              <a:rPr lang="ru-RU" sz="2000" dirty="0"/>
              <a:t> анастомозу.</a:t>
            </a:r>
          </a:p>
        </p:txBody>
      </p:sp>
    </p:spTree>
    <p:extLst>
      <p:ext uri="{BB962C8B-B14F-4D97-AF65-F5344CB8AC3E}">
        <p14:creationId xmlns:p14="http://schemas.microsoft.com/office/powerpoint/2010/main" val="9646673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40556" y="346509"/>
            <a:ext cx="9464056" cy="6208295"/>
          </a:xfrm>
        </p:spPr>
        <p:txBody>
          <a:bodyPr>
            <a:normAutofit/>
          </a:bodyPr>
          <a:lstStyle/>
          <a:p>
            <a:r>
              <a:rPr lang="ru-RU" dirty="0" err="1"/>
              <a:t>Якщо</a:t>
            </a:r>
            <a:r>
              <a:rPr lang="ru-RU" dirty="0"/>
              <a:t> зонд </a:t>
            </a:r>
            <a:r>
              <a:rPr lang="ru-RU" dirty="0" err="1"/>
              <a:t>встановлюється</a:t>
            </a:r>
            <a:r>
              <a:rPr lang="ru-RU" dirty="0"/>
              <a:t> в </a:t>
            </a:r>
            <a:r>
              <a:rPr lang="ru-RU" dirty="0" err="1"/>
              <a:t>шлунок</a:t>
            </a:r>
            <a:r>
              <a:rPr lang="ru-RU" dirty="0"/>
              <a:t>, то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нічим</a:t>
            </a:r>
            <a:r>
              <a:rPr lang="ru-RU" dirty="0"/>
              <a:t> не </a:t>
            </a:r>
            <a:r>
              <a:rPr lang="ru-RU" dirty="0" err="1"/>
              <a:t>відрізняється</a:t>
            </a:r>
            <a:r>
              <a:rPr lang="ru-RU" dirty="0"/>
              <a:t> </a:t>
            </a:r>
            <a:r>
              <a:rPr lang="ru-RU" dirty="0" err="1"/>
              <a:t>технічно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методики, </a:t>
            </a:r>
            <a:r>
              <a:rPr lang="ru-RU" dirty="0" err="1"/>
              <a:t>що</a:t>
            </a:r>
            <a:r>
              <a:rPr lang="ru-RU" dirty="0"/>
              <a:t> описана для </a:t>
            </a:r>
            <a:r>
              <a:rPr lang="ru-RU" dirty="0" err="1"/>
              <a:t>промивання</a:t>
            </a:r>
            <a:r>
              <a:rPr lang="ru-RU" dirty="0"/>
              <a:t> </a:t>
            </a:r>
            <a:r>
              <a:rPr lang="ru-RU" dirty="0" err="1"/>
              <a:t>шлунку</a:t>
            </a:r>
            <a:r>
              <a:rPr lang="ru-RU" dirty="0"/>
              <a:t>. </a:t>
            </a:r>
            <a:r>
              <a:rPr lang="ru-RU" dirty="0" err="1"/>
              <a:t>Тільки</a:t>
            </a:r>
            <a:r>
              <a:rPr lang="ru-RU" dirty="0"/>
              <a:t> з метою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встановлюють</a:t>
            </a:r>
            <a:r>
              <a:rPr lang="ru-RU" dirty="0"/>
              <a:t> зонд </a:t>
            </a:r>
            <a:r>
              <a:rPr lang="ru-RU" dirty="0" err="1"/>
              <a:t>меншого</a:t>
            </a:r>
            <a:r>
              <a:rPr lang="ru-RU" dirty="0"/>
              <a:t> </a:t>
            </a:r>
            <a:r>
              <a:rPr lang="ru-RU" dirty="0" err="1"/>
              <a:t>діаметру</a:t>
            </a:r>
            <a:r>
              <a:rPr lang="ru-RU" dirty="0"/>
              <a:t> – 0,3 – 0,5 см на </a:t>
            </a:r>
            <a:r>
              <a:rPr lang="ru-RU" dirty="0" err="1"/>
              <a:t>відміну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товстого</a:t>
            </a:r>
            <a:r>
              <a:rPr lang="ru-RU" dirty="0"/>
              <a:t> (1,0 см) зонду для </a:t>
            </a:r>
            <a:r>
              <a:rPr lang="ru-RU" dirty="0" err="1"/>
              <a:t>промивання</a:t>
            </a:r>
            <a:r>
              <a:rPr lang="ru-RU" dirty="0"/>
              <a:t> </a:t>
            </a:r>
            <a:r>
              <a:rPr lang="ru-RU" dirty="0" err="1"/>
              <a:t>шлунку</a:t>
            </a:r>
            <a:r>
              <a:rPr lang="ru-RU" dirty="0"/>
              <a:t>. </a:t>
            </a:r>
            <a:r>
              <a:rPr lang="ru-RU" dirty="0" err="1"/>
              <a:t>Інтестінальні</a:t>
            </a:r>
            <a:r>
              <a:rPr lang="ru-RU" dirty="0"/>
              <a:t> </a:t>
            </a:r>
            <a:r>
              <a:rPr lang="ru-RU" dirty="0" err="1"/>
              <a:t>зонди</a:t>
            </a:r>
            <a:r>
              <a:rPr lang="ru-RU" dirty="0"/>
              <a:t> </a:t>
            </a:r>
            <a:r>
              <a:rPr lang="ru-RU" dirty="0" err="1"/>
              <a:t>можливо</a:t>
            </a:r>
            <a:r>
              <a:rPr lang="ru-RU" dirty="0"/>
              <a:t> </a:t>
            </a:r>
            <a:r>
              <a:rPr lang="ru-RU" dirty="0" err="1"/>
              <a:t>встановлювати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інтраопераційно</a:t>
            </a:r>
            <a:r>
              <a:rPr lang="ru-RU" dirty="0"/>
              <a:t>, </a:t>
            </a:r>
            <a:r>
              <a:rPr lang="ru-RU" dirty="0" err="1"/>
              <a:t>хоча</a:t>
            </a:r>
            <a:r>
              <a:rPr lang="ru-RU" dirty="0"/>
              <a:t> в </a:t>
            </a:r>
            <a:r>
              <a:rPr lang="ru-RU" dirty="0" err="1"/>
              <a:t>літературі</a:t>
            </a:r>
            <a:r>
              <a:rPr lang="ru-RU" dirty="0"/>
              <a:t> </a:t>
            </a:r>
            <a:r>
              <a:rPr lang="ru-RU" dirty="0" err="1"/>
              <a:t>наведені</a:t>
            </a:r>
            <a:r>
              <a:rPr lang="ru-RU" dirty="0"/>
              <a:t> </a:t>
            </a:r>
            <a:r>
              <a:rPr lang="ru-RU" dirty="0" err="1"/>
              <a:t>описання</a:t>
            </a:r>
            <a:r>
              <a:rPr lang="ru-RU" dirty="0"/>
              <a:t> методик </a:t>
            </a:r>
            <a:r>
              <a:rPr lang="ru-RU" dirty="0" err="1"/>
              <a:t>проведення</a:t>
            </a:r>
            <a:r>
              <a:rPr lang="ru-RU" dirty="0"/>
              <a:t> такого зонду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езофагогастродуоденоскопії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Для </a:t>
            </a:r>
            <a:r>
              <a:rPr lang="ru-RU" dirty="0" err="1"/>
              <a:t>годування</a:t>
            </a:r>
            <a:r>
              <a:rPr lang="ru-RU" dirty="0"/>
              <a:t> через </a:t>
            </a:r>
            <a:r>
              <a:rPr lang="ru-RU" dirty="0" err="1"/>
              <a:t>зонди</a:t>
            </a:r>
            <a:r>
              <a:rPr lang="ru-RU" dirty="0"/>
              <a:t> </a:t>
            </a:r>
            <a:r>
              <a:rPr lang="ru-RU" dirty="0" err="1"/>
              <a:t>використовують</a:t>
            </a:r>
            <a:r>
              <a:rPr lang="ru-RU" dirty="0"/>
              <a:t> </a:t>
            </a:r>
            <a:r>
              <a:rPr lang="ru-RU" dirty="0" err="1"/>
              <a:t>суміші</a:t>
            </a:r>
            <a:r>
              <a:rPr lang="ru-RU" dirty="0"/>
              <a:t>, </a:t>
            </a:r>
            <a:r>
              <a:rPr lang="ru-RU" dirty="0" err="1"/>
              <a:t>приготовлені</a:t>
            </a:r>
            <a:r>
              <a:rPr lang="ru-RU" dirty="0"/>
              <a:t> з </a:t>
            </a:r>
            <a:r>
              <a:rPr lang="ru-RU" dirty="0" err="1"/>
              <a:t>рідких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(сливки, молоко, </a:t>
            </a:r>
            <a:r>
              <a:rPr lang="ru-RU" dirty="0" err="1"/>
              <a:t>бульйони</a:t>
            </a:r>
            <a:r>
              <a:rPr lang="ru-RU" dirty="0"/>
              <a:t>, </a:t>
            </a:r>
            <a:r>
              <a:rPr lang="ru-RU" dirty="0" err="1"/>
              <a:t>яйця</a:t>
            </a:r>
            <a:r>
              <a:rPr lang="ru-RU" dirty="0"/>
              <a:t>, соки) у </a:t>
            </a:r>
            <a:r>
              <a:rPr lang="ru-RU" dirty="0" err="1"/>
              <a:t>поєднанні</a:t>
            </a:r>
            <a:r>
              <a:rPr lang="ru-RU" dirty="0"/>
              <a:t> з </a:t>
            </a:r>
            <a:r>
              <a:rPr lang="ru-RU" dirty="0" err="1"/>
              <a:t>легкорозчинними</a:t>
            </a:r>
            <a:r>
              <a:rPr lang="ru-RU" dirty="0"/>
              <a:t> (</a:t>
            </a:r>
            <a:r>
              <a:rPr lang="ru-RU" dirty="0" err="1"/>
              <a:t>сухе</a:t>
            </a:r>
            <a:r>
              <a:rPr lang="ru-RU" dirty="0"/>
              <a:t> молоко, </a:t>
            </a:r>
            <a:r>
              <a:rPr lang="ru-RU" dirty="0" err="1"/>
              <a:t>цукор</a:t>
            </a:r>
            <a:r>
              <a:rPr lang="ru-RU" dirty="0"/>
              <a:t>, </a:t>
            </a:r>
            <a:r>
              <a:rPr lang="ru-RU" dirty="0" err="1"/>
              <a:t>крохмаль</a:t>
            </a:r>
            <a:r>
              <a:rPr lang="ru-RU" dirty="0"/>
              <a:t>)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подрібненими</a:t>
            </a:r>
            <a:r>
              <a:rPr lang="ru-RU" dirty="0"/>
              <a:t> (</a:t>
            </a:r>
            <a:r>
              <a:rPr lang="ru-RU" dirty="0" err="1"/>
              <a:t>м'ясо</a:t>
            </a:r>
            <a:r>
              <a:rPr lang="ru-RU" dirty="0"/>
              <a:t>, </a:t>
            </a:r>
            <a:r>
              <a:rPr lang="ru-RU" dirty="0" err="1"/>
              <a:t>риба</a:t>
            </a:r>
            <a:r>
              <a:rPr lang="ru-RU" dirty="0"/>
              <a:t>, сир) компонентами. </a:t>
            </a:r>
            <a:r>
              <a:rPr lang="ru-RU" dirty="0" err="1"/>
              <a:t>Висококалорійні</a:t>
            </a:r>
            <a:r>
              <a:rPr lang="ru-RU" dirty="0"/>
              <a:t> і </a:t>
            </a:r>
            <a:r>
              <a:rPr lang="ru-RU" dirty="0" err="1"/>
              <a:t>зручні</a:t>
            </a:r>
            <a:r>
              <a:rPr lang="ru-RU" dirty="0"/>
              <a:t> </a:t>
            </a:r>
            <a:r>
              <a:rPr lang="ru-RU" dirty="0" err="1"/>
              <a:t>суміші</a:t>
            </a:r>
            <a:r>
              <a:rPr lang="ru-RU" dirty="0"/>
              <a:t> з </a:t>
            </a:r>
            <a:r>
              <a:rPr lang="ru-RU" dirty="0" err="1"/>
              <a:t>продуктів</a:t>
            </a:r>
            <a:r>
              <a:rPr lang="ru-RU" dirty="0"/>
              <a:t> </a:t>
            </a:r>
            <a:r>
              <a:rPr lang="ru-RU" dirty="0" err="1"/>
              <a:t>дитячого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, </a:t>
            </a:r>
            <a:r>
              <a:rPr lang="ru-RU" dirty="0" err="1"/>
              <a:t>спеціальні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 </a:t>
            </a:r>
            <a:r>
              <a:rPr lang="ru-RU" dirty="0" err="1"/>
              <a:t>ентерального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(</a:t>
            </a:r>
            <a:r>
              <a:rPr lang="ru-RU" dirty="0" err="1"/>
              <a:t>білкові</a:t>
            </a:r>
            <a:r>
              <a:rPr lang="ru-RU" dirty="0"/>
              <a:t>, </a:t>
            </a:r>
            <a:r>
              <a:rPr lang="ru-RU" dirty="0" err="1"/>
              <a:t>знежирені</a:t>
            </a:r>
            <a:r>
              <a:rPr lang="ru-RU" dirty="0"/>
              <a:t>), </a:t>
            </a:r>
            <a:r>
              <a:rPr lang="ru-RU" dirty="0" err="1"/>
              <a:t>консервовані</a:t>
            </a:r>
            <a:r>
              <a:rPr lang="ru-RU" dirty="0"/>
              <a:t> </a:t>
            </a:r>
            <a:r>
              <a:rPr lang="ru-RU" dirty="0" err="1"/>
              <a:t>суміші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гомогенізують</a:t>
            </a:r>
            <a:r>
              <a:rPr lang="ru-RU" dirty="0"/>
              <a:t>, з </a:t>
            </a:r>
            <a:r>
              <a:rPr lang="ru-RU" dirty="0" err="1"/>
              <a:t>натуральних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промислово</a:t>
            </a:r>
            <a:r>
              <a:rPr lang="ru-RU" dirty="0"/>
              <a:t> </a:t>
            </a:r>
            <a:r>
              <a:rPr lang="ru-RU" dirty="0" err="1"/>
              <a:t>виготовлені</a:t>
            </a:r>
            <a:r>
              <a:rPr lang="ru-RU" dirty="0"/>
              <a:t> </a:t>
            </a:r>
            <a:r>
              <a:rPr lang="ru-RU" dirty="0" err="1"/>
              <a:t>спеціальні</a:t>
            </a:r>
            <a:r>
              <a:rPr lang="ru-RU" dirty="0"/>
              <a:t> </a:t>
            </a:r>
            <a:r>
              <a:rPr lang="ru-RU" dirty="0" err="1"/>
              <a:t>фармацевтичні</a:t>
            </a:r>
            <a:r>
              <a:rPr lang="ru-RU" dirty="0"/>
              <a:t> </a:t>
            </a:r>
            <a:r>
              <a:rPr lang="ru-RU" dirty="0" err="1"/>
              <a:t>швидкорозчинні</a:t>
            </a:r>
            <a:r>
              <a:rPr lang="ru-RU" dirty="0"/>
              <a:t> </a:t>
            </a:r>
            <a:r>
              <a:rPr lang="ru-RU" dirty="0" err="1"/>
              <a:t>суміші</a:t>
            </a:r>
            <a:r>
              <a:rPr lang="ru-RU" dirty="0"/>
              <a:t> з </a:t>
            </a:r>
            <a:r>
              <a:rPr lang="ru-RU" dirty="0" err="1"/>
              <a:t>білків</a:t>
            </a:r>
            <a:r>
              <a:rPr lang="ru-RU" dirty="0"/>
              <a:t>, </a:t>
            </a:r>
            <a:r>
              <a:rPr lang="ru-RU" dirty="0" err="1"/>
              <a:t>жирів</a:t>
            </a:r>
            <a:r>
              <a:rPr lang="ru-RU" dirty="0"/>
              <a:t> і </a:t>
            </a:r>
            <a:r>
              <a:rPr lang="ru-RU" dirty="0" err="1"/>
              <a:t>вуглеводів</a:t>
            </a:r>
            <a:r>
              <a:rPr lang="ru-RU" dirty="0"/>
              <a:t>, </a:t>
            </a:r>
            <a:r>
              <a:rPr lang="ru-RU" dirty="0" err="1"/>
              <a:t>наприклад</a:t>
            </a:r>
            <a:r>
              <a:rPr lang="ru-RU" dirty="0"/>
              <a:t> «</a:t>
            </a:r>
            <a:r>
              <a:rPr lang="ru-RU" dirty="0" err="1"/>
              <a:t>Берламін</a:t>
            </a:r>
            <a:r>
              <a:rPr lang="ru-RU" dirty="0"/>
              <a:t>», </a:t>
            </a:r>
            <a:r>
              <a:rPr lang="ru-RU" dirty="0" err="1"/>
              <a:t>компанії</a:t>
            </a:r>
            <a:r>
              <a:rPr lang="ru-RU" dirty="0"/>
              <a:t> «</a:t>
            </a:r>
            <a:r>
              <a:rPr lang="ru-RU" dirty="0" err="1"/>
              <a:t>Берлін-Хемі</a:t>
            </a:r>
            <a:r>
              <a:rPr lang="ru-RU" dirty="0"/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val="6796360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4185" y="644893"/>
            <a:ext cx="9300427" cy="5890661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При зондовому </a:t>
            </a:r>
            <a:r>
              <a:rPr lang="ru-RU" dirty="0" err="1"/>
              <a:t>харчуванні</a:t>
            </a:r>
            <a:r>
              <a:rPr lang="ru-RU" dirty="0"/>
              <a:t> для </a:t>
            </a:r>
            <a:r>
              <a:rPr lang="ru-RU" dirty="0" err="1"/>
              <a:t>звикання</a:t>
            </a:r>
            <a:r>
              <a:rPr lang="ru-RU" dirty="0"/>
              <a:t> до </a:t>
            </a:r>
            <a:r>
              <a:rPr lang="ru-RU" dirty="0" err="1"/>
              <a:t>нових</a:t>
            </a:r>
            <a:r>
              <a:rPr lang="ru-RU" dirty="0"/>
              <a:t> умов </a:t>
            </a:r>
            <a:r>
              <a:rPr lang="ru-RU" dirty="0" err="1"/>
              <a:t>надходження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в перший день </a:t>
            </a:r>
            <a:r>
              <a:rPr lang="ru-RU" dirty="0" err="1"/>
              <a:t>вводять</a:t>
            </a:r>
            <a:r>
              <a:rPr lang="ru-RU" dirty="0"/>
              <a:t> 50% </a:t>
            </a:r>
            <a:r>
              <a:rPr lang="ru-RU" dirty="0" err="1"/>
              <a:t>добової</a:t>
            </a:r>
            <a:r>
              <a:rPr lang="ru-RU" dirty="0"/>
              <a:t> </a:t>
            </a:r>
            <a:r>
              <a:rPr lang="ru-RU" dirty="0" err="1"/>
              <a:t>норми</a:t>
            </a:r>
            <a:r>
              <a:rPr lang="ru-RU" dirty="0"/>
              <a:t> </a:t>
            </a:r>
            <a:r>
              <a:rPr lang="ru-RU" dirty="0" err="1"/>
              <a:t>калорій</a:t>
            </a:r>
            <a:r>
              <a:rPr lang="ru-RU" dirty="0"/>
              <a:t>. </a:t>
            </a:r>
            <a:r>
              <a:rPr lang="ru-RU" dirty="0" err="1"/>
              <a:t>Далі</a:t>
            </a:r>
            <a:r>
              <a:rPr lang="ru-RU" dirty="0"/>
              <a:t> дозу </a:t>
            </a:r>
            <a:r>
              <a:rPr lang="ru-RU" dirty="0" err="1"/>
              <a:t>поступово</a:t>
            </a:r>
            <a:r>
              <a:rPr lang="ru-RU" dirty="0"/>
              <a:t> </a:t>
            </a:r>
            <a:r>
              <a:rPr lang="ru-RU" dirty="0" err="1"/>
              <a:t>збільшують</a:t>
            </a:r>
            <a:r>
              <a:rPr lang="ru-RU" dirty="0"/>
              <a:t>, а з четвертого дня </a:t>
            </a:r>
            <a:r>
              <a:rPr lang="ru-RU" dirty="0" err="1"/>
              <a:t>дають</a:t>
            </a:r>
            <a:r>
              <a:rPr lang="ru-RU" dirty="0"/>
              <a:t> </a:t>
            </a:r>
            <a:r>
              <a:rPr lang="ru-RU" dirty="0" err="1"/>
              <a:t>повний</a:t>
            </a:r>
            <a:r>
              <a:rPr lang="ru-RU" dirty="0"/>
              <a:t> </a:t>
            </a:r>
            <a:r>
              <a:rPr lang="ru-RU" dirty="0" err="1"/>
              <a:t>розрахунковий</a:t>
            </a:r>
            <a:r>
              <a:rPr lang="ru-RU" dirty="0"/>
              <a:t> </a:t>
            </a:r>
            <a:r>
              <a:rPr lang="ru-RU" dirty="0" err="1"/>
              <a:t>об'єм</a:t>
            </a:r>
            <a:r>
              <a:rPr lang="ru-RU" dirty="0"/>
              <a:t>. </a:t>
            </a:r>
            <a:r>
              <a:rPr lang="ru-RU" dirty="0" err="1"/>
              <a:t>Рівномірне</a:t>
            </a:r>
            <a:r>
              <a:rPr lang="ru-RU" dirty="0"/>
              <a:t> </a:t>
            </a:r>
            <a:r>
              <a:rPr lang="ru-RU" dirty="0" err="1"/>
              <a:t>надходження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доби</a:t>
            </a:r>
            <a:r>
              <a:rPr lang="ru-RU" dirty="0"/>
              <a:t> </a:t>
            </a:r>
            <a:r>
              <a:rPr lang="ru-RU" dirty="0" err="1"/>
              <a:t>досягається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спеціальних</a:t>
            </a:r>
            <a:r>
              <a:rPr lang="ru-RU" dirty="0"/>
              <a:t> </a:t>
            </a:r>
            <a:r>
              <a:rPr lang="ru-RU" dirty="0" err="1"/>
              <a:t>насосів</a:t>
            </a:r>
            <a:r>
              <a:rPr lang="ru-RU" dirty="0"/>
              <a:t>,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чітким</a:t>
            </a:r>
            <a:r>
              <a:rPr lang="ru-RU" dirty="0"/>
              <a:t> </a:t>
            </a:r>
            <a:r>
              <a:rPr lang="ru-RU" dirty="0" err="1"/>
              <a:t>погодинним</a:t>
            </a:r>
            <a:r>
              <a:rPr lang="ru-RU" dirty="0"/>
              <a:t> </a:t>
            </a:r>
            <a:r>
              <a:rPr lang="ru-RU" dirty="0" err="1"/>
              <a:t>розпорядком</a:t>
            </a:r>
            <a:r>
              <a:rPr lang="ru-RU" dirty="0"/>
              <a:t> </a:t>
            </a:r>
            <a:r>
              <a:rPr lang="ru-RU" dirty="0" err="1"/>
              <a:t>введення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. Тим самим </a:t>
            </a:r>
            <a:r>
              <a:rPr lang="ru-RU" dirty="0" err="1"/>
              <a:t>одночасно</a:t>
            </a:r>
            <a:r>
              <a:rPr lang="ru-RU" dirty="0"/>
              <a:t> </a:t>
            </a:r>
            <a:r>
              <a:rPr lang="ru-RU" dirty="0" err="1"/>
              <a:t>попереджають</a:t>
            </a:r>
            <a:r>
              <a:rPr lang="ru-RU" dirty="0"/>
              <a:t> </a:t>
            </a:r>
            <a:r>
              <a:rPr lang="ru-RU" dirty="0" err="1"/>
              <a:t>нудоту</a:t>
            </a:r>
            <a:r>
              <a:rPr lang="ru-RU" dirty="0"/>
              <a:t>, </a:t>
            </a:r>
            <a:r>
              <a:rPr lang="ru-RU" dirty="0" err="1"/>
              <a:t>блювоту</a:t>
            </a:r>
            <a:r>
              <a:rPr lang="ru-RU" dirty="0"/>
              <a:t>, </a:t>
            </a:r>
            <a:r>
              <a:rPr lang="ru-RU" dirty="0" err="1"/>
              <a:t>демпінг</a:t>
            </a:r>
            <a:r>
              <a:rPr lang="ru-RU" dirty="0"/>
              <a:t>-синдром і </a:t>
            </a:r>
            <a:r>
              <a:rPr lang="ru-RU" dirty="0" err="1"/>
              <a:t>діарею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Харчування</a:t>
            </a:r>
            <a:r>
              <a:rPr lang="ru-RU" dirty="0"/>
              <a:t> через </a:t>
            </a:r>
            <a:r>
              <a:rPr lang="ru-RU" dirty="0" err="1"/>
              <a:t>гастростому</a:t>
            </a:r>
            <a:r>
              <a:rPr lang="ru-RU" dirty="0"/>
              <a:t> </a:t>
            </a:r>
            <a:r>
              <a:rPr lang="ru-RU" dirty="0" err="1"/>
              <a:t>починають</a:t>
            </a:r>
            <a:r>
              <a:rPr lang="ru-RU" dirty="0"/>
              <a:t> на </a:t>
            </a:r>
            <a:r>
              <a:rPr lang="ru-RU" dirty="0" err="1"/>
              <a:t>другий</a:t>
            </a:r>
            <a:r>
              <a:rPr lang="ru-RU" dirty="0"/>
              <a:t> день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операції</a:t>
            </a:r>
            <a:r>
              <a:rPr lang="ru-RU" dirty="0"/>
              <a:t>. У </a:t>
            </a:r>
            <a:r>
              <a:rPr lang="ru-RU" dirty="0" err="1"/>
              <a:t>шлунок</a:t>
            </a:r>
            <a:r>
              <a:rPr lang="ru-RU" dirty="0"/>
              <a:t> за один раз </a:t>
            </a:r>
            <a:r>
              <a:rPr lang="ru-RU" dirty="0" err="1"/>
              <a:t>вводять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шприца Жане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самопливом</a:t>
            </a:r>
            <a:r>
              <a:rPr lang="ru-RU" dirty="0"/>
              <a:t> через воронку, </a:t>
            </a:r>
            <a:r>
              <a:rPr lang="ru-RU" dirty="0" err="1"/>
              <a:t>сполучену</a:t>
            </a:r>
            <a:r>
              <a:rPr lang="ru-RU" dirty="0"/>
              <a:t> з </a:t>
            </a:r>
            <a:r>
              <a:rPr lang="ru-RU" dirty="0" err="1"/>
              <a:t>трубкою</a:t>
            </a:r>
            <a:r>
              <a:rPr lang="ru-RU" dirty="0"/>
              <a:t>, по 100-150 мл </a:t>
            </a:r>
            <a:r>
              <a:rPr lang="ru-RU" dirty="0" err="1"/>
              <a:t>суміші</a:t>
            </a:r>
            <a:r>
              <a:rPr lang="ru-RU" dirty="0"/>
              <a:t> через </a:t>
            </a:r>
            <a:r>
              <a:rPr lang="ru-RU" dirty="0" err="1"/>
              <a:t>кожні</a:t>
            </a:r>
            <a:r>
              <a:rPr lang="ru-RU" dirty="0"/>
              <a:t> 2-3 </a:t>
            </a:r>
            <a:r>
              <a:rPr lang="ru-RU" dirty="0" err="1"/>
              <a:t>години</a:t>
            </a:r>
            <a:r>
              <a:rPr lang="ru-RU" dirty="0"/>
              <a:t>.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годування</a:t>
            </a:r>
            <a:r>
              <a:rPr lang="ru-RU" dirty="0"/>
              <a:t> трубку </a:t>
            </a:r>
            <a:r>
              <a:rPr lang="ru-RU" dirty="0" err="1"/>
              <a:t>промивають</a:t>
            </a:r>
            <a:r>
              <a:rPr lang="ru-RU" dirty="0"/>
              <a:t> водою і на </a:t>
            </a:r>
            <a:r>
              <a:rPr lang="ru-RU" dirty="0" err="1"/>
              <a:t>неї</a:t>
            </a:r>
            <a:r>
              <a:rPr lang="ru-RU" dirty="0"/>
              <a:t> </a:t>
            </a:r>
            <a:r>
              <a:rPr lang="ru-RU" dirty="0" err="1"/>
              <a:t>накладають</a:t>
            </a:r>
            <a:r>
              <a:rPr lang="ru-RU" dirty="0"/>
              <a:t> </a:t>
            </a:r>
            <a:r>
              <a:rPr lang="ru-RU" dirty="0" err="1"/>
              <a:t>затискувач</a:t>
            </a:r>
            <a:r>
              <a:rPr lang="ru-RU" dirty="0"/>
              <a:t>. Через 5-7 </a:t>
            </a:r>
            <a:r>
              <a:rPr lang="ru-RU" dirty="0" err="1"/>
              <a:t>днів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вводити</a:t>
            </a:r>
            <a:r>
              <a:rPr lang="ru-RU" dirty="0"/>
              <a:t> </a:t>
            </a:r>
            <a:r>
              <a:rPr lang="ru-RU" dirty="0" err="1"/>
              <a:t>кашкоподібну</a:t>
            </a:r>
            <a:r>
              <a:rPr lang="ru-RU" dirty="0"/>
              <a:t> </a:t>
            </a:r>
            <a:r>
              <a:rPr lang="ru-RU" dirty="0" err="1"/>
              <a:t>їжу</a:t>
            </a:r>
            <a:r>
              <a:rPr lang="ru-RU" dirty="0"/>
              <a:t> по 400-500 мл 4-5 </a:t>
            </a:r>
            <a:r>
              <a:rPr lang="ru-RU" dirty="0" err="1"/>
              <a:t>разів</a:t>
            </a:r>
            <a:r>
              <a:rPr lang="ru-RU" dirty="0"/>
              <a:t> на </a:t>
            </a:r>
            <a:r>
              <a:rPr lang="ru-RU" dirty="0" err="1"/>
              <a:t>добу</a:t>
            </a:r>
            <a:r>
              <a:rPr lang="ru-RU" dirty="0"/>
              <a:t>. Для </a:t>
            </a:r>
            <a:r>
              <a:rPr lang="ru-RU" dirty="0" err="1"/>
              <a:t>приготування</a:t>
            </a:r>
            <a:r>
              <a:rPr lang="ru-RU" dirty="0"/>
              <a:t> </a:t>
            </a:r>
            <a:r>
              <a:rPr lang="ru-RU" dirty="0" err="1"/>
              <a:t>сумішей</a:t>
            </a:r>
            <a:r>
              <a:rPr lang="ru-RU" dirty="0"/>
              <a:t> </a:t>
            </a:r>
            <a:r>
              <a:rPr lang="ru-RU" dirty="0" err="1"/>
              <a:t>рекомендують</a:t>
            </a:r>
            <a:r>
              <a:rPr lang="ru-RU" dirty="0"/>
              <a:t> </a:t>
            </a:r>
            <a:r>
              <a:rPr lang="ru-RU" dirty="0" err="1"/>
              <a:t>ті</a:t>
            </a:r>
            <a:r>
              <a:rPr lang="ru-RU" dirty="0"/>
              <a:t> ж </a:t>
            </a:r>
            <a:r>
              <a:rPr lang="ru-RU" dirty="0" err="1"/>
              <a:t>харчові</a:t>
            </a:r>
            <a:r>
              <a:rPr lang="ru-RU" dirty="0"/>
              <a:t> </a:t>
            </a:r>
            <a:r>
              <a:rPr lang="ru-RU" dirty="0" err="1"/>
              <a:t>субстрати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використовують</a:t>
            </a:r>
            <a:r>
              <a:rPr lang="ru-RU" dirty="0"/>
              <a:t> для </a:t>
            </a:r>
            <a:r>
              <a:rPr lang="ru-RU" dirty="0" err="1"/>
              <a:t>харчування</a:t>
            </a:r>
            <a:r>
              <a:rPr lang="ru-RU" dirty="0"/>
              <a:t> через зонд.</a:t>
            </a:r>
          </a:p>
          <a:p>
            <a:endParaRPr lang="ru-RU" dirty="0"/>
          </a:p>
          <a:p>
            <a:r>
              <a:rPr lang="ru-RU" dirty="0"/>
              <a:t>У </a:t>
            </a:r>
            <a:r>
              <a:rPr lang="ru-RU" dirty="0" err="1"/>
              <a:t>зв'язку</a:t>
            </a:r>
            <a:r>
              <a:rPr lang="ru-RU" dirty="0"/>
              <a:t> з </a:t>
            </a:r>
            <a:r>
              <a:rPr lang="ru-RU" dirty="0" err="1"/>
              <a:t>тим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іноді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трубкою</a:t>
            </a:r>
            <a:r>
              <a:rPr lang="ru-RU" dirty="0"/>
              <a:t> і </a:t>
            </a:r>
            <a:r>
              <a:rPr lang="ru-RU" dirty="0" err="1"/>
              <a:t>стінкою</a:t>
            </a:r>
            <a:r>
              <a:rPr lang="ru-RU" dirty="0"/>
              <a:t> штучного </a:t>
            </a:r>
            <a:r>
              <a:rPr lang="ru-RU" dirty="0" err="1"/>
              <a:t>норицевого</a:t>
            </a:r>
            <a:r>
              <a:rPr lang="ru-RU" dirty="0"/>
              <a:t> ходу </a:t>
            </a:r>
            <a:r>
              <a:rPr lang="ru-RU" dirty="0" err="1"/>
              <a:t>спостерігається</a:t>
            </a:r>
            <a:r>
              <a:rPr lang="ru-RU" dirty="0"/>
              <a:t> </a:t>
            </a:r>
            <a:r>
              <a:rPr lang="ru-RU" dirty="0" err="1"/>
              <a:t>підтікання</a:t>
            </a:r>
            <a:r>
              <a:rPr lang="ru-RU" dirty="0"/>
              <a:t> </a:t>
            </a:r>
            <a:r>
              <a:rPr lang="ru-RU" dirty="0" err="1"/>
              <a:t>шлункового</a:t>
            </a:r>
            <a:r>
              <a:rPr lang="ru-RU" dirty="0"/>
              <a:t> </a:t>
            </a:r>
            <a:r>
              <a:rPr lang="ru-RU" dirty="0" err="1"/>
              <a:t>вмісту</a:t>
            </a:r>
            <a:r>
              <a:rPr lang="ru-RU" dirty="0"/>
              <a:t> </a:t>
            </a:r>
            <a:r>
              <a:rPr lang="ru-RU" dirty="0" err="1"/>
              <a:t>уздовж</a:t>
            </a:r>
            <a:r>
              <a:rPr lang="ru-RU" dirty="0"/>
              <a:t> трубки, і </a:t>
            </a:r>
            <a:r>
              <a:rPr lang="ru-RU" dirty="0" err="1"/>
              <a:t>шкіра</a:t>
            </a:r>
            <a:r>
              <a:rPr lang="ru-RU" dirty="0"/>
              <a:t> </a:t>
            </a:r>
            <a:r>
              <a:rPr lang="ru-RU" dirty="0" err="1"/>
              <a:t>навколо</a:t>
            </a:r>
            <a:r>
              <a:rPr lang="ru-RU" dirty="0"/>
              <a:t> </a:t>
            </a:r>
            <a:r>
              <a:rPr lang="ru-RU" dirty="0" err="1"/>
              <a:t>мацерується</a:t>
            </a:r>
            <a:r>
              <a:rPr lang="ru-RU" dirty="0"/>
              <a:t>, </a:t>
            </a:r>
            <a:r>
              <a:rPr lang="ru-RU" dirty="0" err="1"/>
              <a:t>необхідний</a:t>
            </a:r>
            <a:r>
              <a:rPr lang="ru-RU" dirty="0"/>
              <a:t> </a:t>
            </a:r>
            <a:r>
              <a:rPr lang="ru-RU" dirty="0" err="1"/>
              <a:t>ретельний</a:t>
            </a:r>
            <a:r>
              <a:rPr lang="ru-RU" dirty="0"/>
              <a:t> догляд за </a:t>
            </a:r>
            <a:r>
              <a:rPr lang="ru-RU" dirty="0" err="1"/>
              <a:t>шкірою</a:t>
            </a:r>
            <a:r>
              <a:rPr lang="ru-RU" dirty="0"/>
              <a:t> </a:t>
            </a:r>
            <a:r>
              <a:rPr lang="ru-RU" dirty="0" err="1"/>
              <a:t>біля</a:t>
            </a:r>
            <a:r>
              <a:rPr lang="ru-RU" dirty="0"/>
              <a:t> </a:t>
            </a:r>
            <a:r>
              <a:rPr lang="ru-RU" dirty="0" err="1"/>
              <a:t>гастростоми</a:t>
            </a:r>
            <a:r>
              <a:rPr lang="ru-RU" dirty="0"/>
              <a:t>. </a:t>
            </a:r>
            <a:r>
              <a:rPr lang="ru-RU" dirty="0" err="1"/>
              <a:t>Після</a:t>
            </a:r>
            <a:r>
              <a:rPr lang="ru-RU" dirty="0"/>
              <a:t> кожного </a:t>
            </a:r>
            <a:r>
              <a:rPr lang="ru-RU" dirty="0" err="1"/>
              <a:t>годування</a:t>
            </a:r>
            <a:r>
              <a:rPr lang="ru-RU" dirty="0"/>
              <a:t> в </a:t>
            </a:r>
            <a:r>
              <a:rPr lang="ru-RU" dirty="0" err="1"/>
              <a:t>області</a:t>
            </a:r>
            <a:r>
              <a:rPr lang="ru-RU" dirty="0"/>
              <a:t> </a:t>
            </a:r>
            <a:r>
              <a:rPr lang="ru-RU" dirty="0" err="1"/>
              <a:t>стоми</a:t>
            </a:r>
            <a:r>
              <a:rPr lang="ru-RU" dirty="0"/>
              <a:t> </a:t>
            </a:r>
            <a:r>
              <a:rPr lang="ru-RU" dirty="0" err="1"/>
              <a:t>виконують</a:t>
            </a:r>
            <a:r>
              <a:rPr lang="ru-RU" dirty="0"/>
              <a:t> туалет </a:t>
            </a:r>
            <a:r>
              <a:rPr lang="ru-RU" dirty="0" err="1"/>
              <a:t>шкіри</a:t>
            </a:r>
            <a:r>
              <a:rPr lang="ru-RU" dirty="0"/>
              <a:t>, </a:t>
            </a:r>
            <a:r>
              <a:rPr lang="ru-RU" dirty="0" err="1"/>
              <a:t>протираючи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ватним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марлевим</a:t>
            </a:r>
            <a:r>
              <a:rPr lang="ru-RU" dirty="0"/>
              <a:t> тампоном, </a:t>
            </a:r>
            <a:r>
              <a:rPr lang="ru-RU" dirty="0" err="1"/>
              <a:t>змоченим</a:t>
            </a:r>
            <a:r>
              <a:rPr lang="ru-RU" dirty="0"/>
              <a:t> 0,1-0,5% </a:t>
            </a:r>
            <a:r>
              <a:rPr lang="ru-RU" dirty="0" err="1"/>
              <a:t>розчином</a:t>
            </a:r>
            <a:r>
              <a:rPr lang="ru-RU" dirty="0"/>
              <a:t> перманганату </a:t>
            </a:r>
            <a:r>
              <a:rPr lang="ru-RU" dirty="0" err="1"/>
              <a:t>калію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розчином</a:t>
            </a:r>
            <a:r>
              <a:rPr lang="ru-RU" dirty="0"/>
              <a:t> </a:t>
            </a:r>
            <a:r>
              <a:rPr lang="ru-RU" dirty="0" err="1"/>
              <a:t>фурациліну</a:t>
            </a:r>
            <a:r>
              <a:rPr lang="ru-RU" dirty="0"/>
              <a:t> 1:5000. </a:t>
            </a:r>
            <a:r>
              <a:rPr lang="ru-RU" dirty="0" err="1"/>
              <a:t>Ретельно</a:t>
            </a:r>
            <a:r>
              <a:rPr lang="ru-RU" dirty="0"/>
              <a:t> осушивши </a:t>
            </a:r>
            <a:r>
              <a:rPr lang="ru-RU" dirty="0" err="1"/>
              <a:t>шкіру</a:t>
            </a:r>
            <a:r>
              <a:rPr lang="ru-RU" dirty="0"/>
              <a:t>, на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поверхню</a:t>
            </a:r>
            <a:r>
              <a:rPr lang="ru-RU" dirty="0"/>
              <a:t> </a:t>
            </a:r>
            <a:r>
              <a:rPr lang="ru-RU" dirty="0" err="1"/>
              <a:t>наносять</a:t>
            </a:r>
            <a:r>
              <a:rPr lang="ru-RU" dirty="0"/>
              <a:t> шар пасти </a:t>
            </a:r>
            <a:r>
              <a:rPr lang="ru-RU" dirty="0" err="1"/>
              <a:t>Лассара</a:t>
            </a:r>
            <a:r>
              <a:rPr lang="ru-RU" dirty="0"/>
              <a:t>, </a:t>
            </a:r>
            <a:r>
              <a:rPr lang="ru-RU" dirty="0" err="1"/>
              <a:t>судокрему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цинкової</a:t>
            </a:r>
            <a:r>
              <a:rPr lang="ru-RU" dirty="0"/>
              <a:t> пасти і </a:t>
            </a:r>
            <a:r>
              <a:rPr lang="ru-RU" dirty="0" err="1"/>
              <a:t>накладають</a:t>
            </a:r>
            <a:r>
              <a:rPr lang="ru-RU" dirty="0"/>
              <a:t> </a:t>
            </a:r>
            <a:r>
              <a:rPr lang="ru-RU" dirty="0" err="1"/>
              <a:t>асептичну</a:t>
            </a:r>
            <a:r>
              <a:rPr lang="ru-RU" dirty="0"/>
              <a:t> </a:t>
            </a:r>
            <a:r>
              <a:rPr lang="ru-RU" dirty="0" err="1"/>
              <a:t>пов'язку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82464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27183" y="433137"/>
            <a:ext cx="9377429" cy="6246796"/>
          </a:xfrm>
        </p:spPr>
        <p:txBody>
          <a:bodyPr>
            <a:normAutofit/>
          </a:bodyPr>
          <a:lstStyle/>
          <a:p>
            <a:r>
              <a:rPr lang="ru-RU" dirty="0"/>
              <a:t>При </a:t>
            </a:r>
            <a:r>
              <a:rPr lang="ru-RU" dirty="0" err="1"/>
              <a:t>деяких</a:t>
            </a:r>
            <a:r>
              <a:rPr lang="ru-RU" dirty="0"/>
              <a:t> </a:t>
            </a:r>
            <a:r>
              <a:rPr lang="ru-RU" dirty="0" err="1"/>
              <a:t>захворюваннях</a:t>
            </a:r>
            <a:r>
              <a:rPr lang="ru-RU" dirty="0"/>
              <a:t> </a:t>
            </a:r>
            <a:r>
              <a:rPr lang="ru-RU" dirty="0" err="1"/>
              <a:t>шлунку</a:t>
            </a:r>
            <a:r>
              <a:rPr lang="ru-RU" dirty="0"/>
              <a:t> (</a:t>
            </a:r>
            <a:r>
              <a:rPr lang="ru-RU" dirty="0" err="1"/>
              <a:t>поразка</a:t>
            </a:r>
            <a:r>
              <a:rPr lang="ru-RU" dirty="0"/>
              <a:t> </a:t>
            </a:r>
            <a:r>
              <a:rPr lang="ru-RU" dirty="0" err="1"/>
              <a:t>пухлиною</a:t>
            </a:r>
            <a:r>
              <a:rPr lang="ru-RU" dirty="0"/>
              <a:t>, </a:t>
            </a:r>
            <a:r>
              <a:rPr lang="ru-RU" dirty="0" err="1"/>
              <a:t>хімічний</a:t>
            </a:r>
            <a:r>
              <a:rPr lang="ru-RU" dirty="0"/>
              <a:t> </a:t>
            </a:r>
            <a:r>
              <a:rPr lang="ru-RU" dirty="0" err="1"/>
              <a:t>опік</a:t>
            </a:r>
            <a:r>
              <a:rPr lang="ru-RU" dirty="0"/>
              <a:t>) для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накладають</a:t>
            </a:r>
            <a:r>
              <a:rPr lang="ru-RU" dirty="0"/>
              <a:t> </a:t>
            </a:r>
            <a:r>
              <a:rPr lang="ru-RU" dirty="0" err="1"/>
              <a:t>ентеростому</a:t>
            </a:r>
            <a:r>
              <a:rPr lang="ru-RU" dirty="0"/>
              <a:t> – </a:t>
            </a:r>
            <a:r>
              <a:rPr lang="ru-RU" dirty="0" err="1"/>
              <a:t>штучну</a:t>
            </a:r>
            <a:r>
              <a:rPr lang="ru-RU" dirty="0"/>
              <a:t> </a:t>
            </a:r>
            <a:r>
              <a:rPr lang="ru-RU" dirty="0" err="1"/>
              <a:t>норицю</a:t>
            </a:r>
            <a:r>
              <a:rPr lang="ru-RU" dirty="0"/>
              <a:t> з тонкою </a:t>
            </a:r>
            <a:r>
              <a:rPr lang="ru-RU" dirty="0" err="1"/>
              <a:t>кишкою</a:t>
            </a:r>
            <a:r>
              <a:rPr lang="ru-RU" dirty="0"/>
              <a:t> (</a:t>
            </a:r>
            <a:r>
              <a:rPr lang="ru-RU" dirty="0" err="1"/>
              <a:t>найчастіше</a:t>
            </a:r>
            <a:r>
              <a:rPr lang="ru-RU" dirty="0"/>
              <a:t> – </a:t>
            </a:r>
            <a:r>
              <a:rPr lang="ru-RU" dirty="0" err="1"/>
              <a:t>єюностому</a:t>
            </a:r>
            <a:r>
              <a:rPr lang="ru-RU" dirty="0"/>
              <a:t>). Через трубку в кишку </a:t>
            </a:r>
            <a:r>
              <a:rPr lang="ru-RU" dirty="0" err="1"/>
              <a:t>вводять</a:t>
            </a:r>
            <a:r>
              <a:rPr lang="ru-RU" dirty="0"/>
              <a:t> </a:t>
            </a:r>
            <a:r>
              <a:rPr lang="ru-RU" dirty="0" err="1"/>
              <a:t>харчові</a:t>
            </a:r>
            <a:r>
              <a:rPr lang="ru-RU" dirty="0"/>
              <a:t> </a:t>
            </a:r>
            <a:r>
              <a:rPr lang="ru-RU" dirty="0" err="1"/>
              <a:t>суміші</a:t>
            </a:r>
            <a:r>
              <a:rPr lang="ru-RU" dirty="0"/>
              <a:t>, </a:t>
            </a:r>
            <a:r>
              <a:rPr lang="ru-RU" dirty="0" err="1"/>
              <a:t>хімічний</a:t>
            </a:r>
            <a:r>
              <a:rPr lang="ru-RU" dirty="0"/>
              <a:t> склад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наближається</a:t>
            </a:r>
            <a:r>
              <a:rPr lang="ru-RU" dirty="0"/>
              <a:t> до </a:t>
            </a:r>
            <a:r>
              <a:rPr lang="ru-RU" dirty="0" err="1"/>
              <a:t>хімусу</a:t>
            </a:r>
            <a:r>
              <a:rPr lang="ru-RU" dirty="0"/>
              <a:t> </a:t>
            </a:r>
            <a:r>
              <a:rPr lang="ru-RU" dirty="0" err="1"/>
              <a:t>здорової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. </a:t>
            </a:r>
            <a:r>
              <a:rPr lang="ru-RU" dirty="0" err="1"/>
              <a:t>Спочатку</a:t>
            </a:r>
            <a:r>
              <a:rPr lang="ru-RU" dirty="0"/>
              <a:t> </a:t>
            </a:r>
            <a:r>
              <a:rPr lang="ru-RU" dirty="0" err="1"/>
              <a:t>використовують</a:t>
            </a:r>
            <a:r>
              <a:rPr lang="ru-RU" dirty="0"/>
              <a:t> </a:t>
            </a:r>
            <a:r>
              <a:rPr lang="ru-RU" dirty="0" err="1"/>
              <a:t>сольовий</a:t>
            </a:r>
            <a:r>
              <a:rPr lang="ru-RU" dirty="0"/>
              <a:t> </a:t>
            </a:r>
            <a:r>
              <a:rPr lang="ru-RU" dirty="0" err="1"/>
              <a:t>розчин</a:t>
            </a:r>
            <a:r>
              <a:rPr lang="ru-RU" dirty="0"/>
              <a:t> з </a:t>
            </a:r>
            <a:r>
              <a:rPr lang="ru-RU" dirty="0" err="1"/>
              <a:t>додаванням</a:t>
            </a:r>
            <a:r>
              <a:rPr lang="ru-RU" dirty="0"/>
              <a:t> </a:t>
            </a:r>
            <a:r>
              <a:rPr lang="ru-RU" dirty="0" err="1"/>
              <a:t>глюкози</a:t>
            </a:r>
            <a:r>
              <a:rPr lang="ru-RU" dirty="0"/>
              <a:t>, яка </a:t>
            </a:r>
            <a:r>
              <a:rPr lang="ru-RU" dirty="0" err="1"/>
              <a:t>стимулює</a:t>
            </a:r>
            <a:r>
              <a:rPr lang="ru-RU" dirty="0"/>
              <a:t> </a:t>
            </a:r>
            <a:r>
              <a:rPr lang="ru-RU" dirty="0" err="1"/>
              <a:t>всмоктування</a:t>
            </a:r>
            <a:r>
              <a:rPr lang="ru-RU" dirty="0"/>
              <a:t>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. Через 3-4 </a:t>
            </a:r>
            <a:r>
              <a:rPr lang="ru-RU" dirty="0" err="1"/>
              <a:t>дні</a:t>
            </a:r>
            <a:r>
              <a:rPr lang="ru-RU" dirty="0"/>
              <a:t> </a:t>
            </a:r>
            <a:r>
              <a:rPr lang="ru-RU" dirty="0" err="1"/>
              <a:t>додають</a:t>
            </a:r>
            <a:r>
              <a:rPr lang="ru-RU" dirty="0"/>
              <a:t> </a:t>
            </a:r>
            <a:r>
              <a:rPr lang="ru-RU" dirty="0" err="1"/>
              <a:t>білкові</a:t>
            </a:r>
            <a:r>
              <a:rPr lang="ru-RU" dirty="0"/>
              <a:t> </a:t>
            </a:r>
            <a:r>
              <a:rPr lang="ru-RU" dirty="0" err="1"/>
              <a:t>розчини</a:t>
            </a:r>
            <a:r>
              <a:rPr lang="ru-RU" dirty="0"/>
              <a:t> (</a:t>
            </a:r>
            <a:r>
              <a:rPr lang="ru-RU" dirty="0" err="1"/>
              <a:t>гидролізін</a:t>
            </a:r>
            <a:r>
              <a:rPr lang="ru-RU" dirty="0"/>
              <a:t>, </a:t>
            </a:r>
            <a:r>
              <a:rPr lang="ru-RU" dirty="0" err="1"/>
              <a:t>амінопептід</a:t>
            </a:r>
            <a:r>
              <a:rPr lang="ru-RU" dirty="0"/>
              <a:t>). І, </a:t>
            </a:r>
            <a:r>
              <a:rPr lang="ru-RU" dirty="0" err="1"/>
              <a:t>нарешті</a:t>
            </a:r>
            <a:r>
              <a:rPr lang="ru-RU" dirty="0"/>
              <a:t>, </a:t>
            </a:r>
            <a:r>
              <a:rPr lang="ru-RU" dirty="0" err="1"/>
              <a:t>останнім</a:t>
            </a:r>
            <a:r>
              <a:rPr lang="ru-RU" dirty="0"/>
              <a:t> </a:t>
            </a:r>
            <a:r>
              <a:rPr lang="ru-RU" dirty="0" err="1"/>
              <a:t>етапом</a:t>
            </a:r>
            <a:r>
              <a:rPr lang="ru-RU" dirty="0"/>
              <a:t> </a:t>
            </a:r>
            <a:r>
              <a:rPr lang="ru-RU" dirty="0" err="1"/>
              <a:t>пристосовної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є </a:t>
            </a:r>
            <a:r>
              <a:rPr lang="ru-RU" dirty="0" err="1"/>
              <a:t>підключення</a:t>
            </a:r>
            <a:r>
              <a:rPr lang="ru-RU" dirty="0"/>
              <a:t> </a:t>
            </a:r>
            <a:r>
              <a:rPr lang="ru-RU" dirty="0" err="1"/>
              <a:t>жирових</a:t>
            </a:r>
            <a:r>
              <a:rPr lang="ru-RU" dirty="0"/>
              <a:t> </a:t>
            </a:r>
            <a:r>
              <a:rPr lang="ru-RU" dirty="0" err="1"/>
              <a:t>емульсій</a:t>
            </a:r>
            <a:r>
              <a:rPr lang="ru-RU" dirty="0"/>
              <a:t> (</a:t>
            </a:r>
            <a:r>
              <a:rPr lang="ru-RU" dirty="0" err="1"/>
              <a:t>ліпозін</a:t>
            </a:r>
            <a:r>
              <a:rPr lang="ru-RU" dirty="0"/>
              <a:t>) та </a:t>
            </a:r>
            <a:r>
              <a:rPr lang="ru-RU" dirty="0" err="1"/>
              <a:t>багатокомпонентних</a:t>
            </a:r>
            <a:r>
              <a:rPr lang="ru-RU" dirty="0"/>
              <a:t> </a:t>
            </a:r>
            <a:r>
              <a:rPr lang="ru-RU" dirty="0" err="1"/>
              <a:t>сумішей</a:t>
            </a:r>
            <a:r>
              <a:rPr lang="ru-RU" dirty="0"/>
              <a:t> («</a:t>
            </a:r>
            <a:r>
              <a:rPr lang="ru-RU" dirty="0" err="1"/>
              <a:t>Берламін</a:t>
            </a:r>
            <a:r>
              <a:rPr lang="ru-RU" dirty="0"/>
              <a:t>», </a:t>
            </a:r>
            <a:r>
              <a:rPr lang="ru-RU" dirty="0" err="1"/>
              <a:t>дитячі</a:t>
            </a:r>
            <a:r>
              <a:rPr lang="ru-RU" dirty="0"/>
              <a:t> </a:t>
            </a:r>
            <a:r>
              <a:rPr lang="ru-RU" dirty="0" err="1"/>
              <a:t>харчові</a:t>
            </a:r>
            <a:r>
              <a:rPr lang="ru-RU" dirty="0"/>
              <a:t> </a:t>
            </a:r>
            <a:r>
              <a:rPr lang="ru-RU" dirty="0" err="1"/>
              <a:t>суміші</a:t>
            </a:r>
            <a:r>
              <a:rPr lang="ru-RU" dirty="0"/>
              <a:t>).</a:t>
            </a:r>
          </a:p>
          <a:p>
            <a:endParaRPr lang="ru-RU" dirty="0"/>
          </a:p>
          <a:p>
            <a:r>
              <a:rPr lang="ru-RU" dirty="0"/>
              <a:t>Догляд за </a:t>
            </a:r>
            <a:r>
              <a:rPr lang="ru-RU" dirty="0" err="1"/>
              <a:t>ентеростомою</a:t>
            </a:r>
            <a:r>
              <a:rPr lang="ru-RU" dirty="0"/>
              <a:t> </a:t>
            </a:r>
            <a:r>
              <a:rPr lang="ru-RU" dirty="0" err="1"/>
              <a:t>здійснюють</a:t>
            </a:r>
            <a:r>
              <a:rPr lang="ru-RU" dirty="0"/>
              <a:t> </a:t>
            </a:r>
            <a:r>
              <a:rPr lang="ru-RU" dirty="0" err="1"/>
              <a:t>аналогічним</a:t>
            </a:r>
            <a:r>
              <a:rPr lang="ru-RU" dirty="0"/>
              <a:t> чином, як і за </a:t>
            </a:r>
            <a:r>
              <a:rPr lang="ru-RU" dirty="0" err="1"/>
              <a:t>гастростомою</a:t>
            </a:r>
            <a:r>
              <a:rPr lang="ru-RU" dirty="0"/>
              <a:t>. </a:t>
            </a:r>
            <a:r>
              <a:rPr lang="ru-RU" dirty="0" err="1"/>
              <a:t>Найбільшу</a:t>
            </a:r>
            <a:r>
              <a:rPr lang="ru-RU" dirty="0"/>
              <a:t> </a:t>
            </a:r>
            <a:r>
              <a:rPr lang="ru-RU" dirty="0" err="1"/>
              <a:t>небезпеку</a:t>
            </a:r>
            <a:r>
              <a:rPr lang="ru-RU" dirty="0"/>
              <a:t> </a:t>
            </a:r>
            <a:r>
              <a:rPr lang="ru-RU" dirty="0" err="1"/>
              <a:t>являє</a:t>
            </a:r>
            <a:r>
              <a:rPr lang="ru-RU" dirty="0"/>
              <a:t> </a:t>
            </a:r>
            <a:r>
              <a:rPr lang="ru-RU" dirty="0" err="1"/>
              <a:t>неспроможність</a:t>
            </a:r>
            <a:r>
              <a:rPr lang="ru-RU" dirty="0"/>
              <a:t> </a:t>
            </a:r>
            <a:r>
              <a:rPr lang="ru-RU" dirty="0" err="1"/>
              <a:t>швів</a:t>
            </a:r>
            <a:r>
              <a:rPr lang="ru-RU" dirty="0"/>
              <a:t>, </a:t>
            </a:r>
            <a:r>
              <a:rPr lang="ru-RU" dirty="0" err="1"/>
              <a:t>якими</a:t>
            </a:r>
            <a:r>
              <a:rPr lang="ru-RU" dirty="0"/>
              <a:t> </a:t>
            </a:r>
            <a:r>
              <a:rPr lang="ru-RU" dirty="0" err="1"/>
              <a:t>фіксують</a:t>
            </a:r>
            <a:r>
              <a:rPr lang="ru-RU" dirty="0"/>
              <a:t> </a:t>
            </a:r>
            <a:r>
              <a:rPr lang="ru-RU" dirty="0" err="1"/>
              <a:t>стінку</a:t>
            </a:r>
            <a:r>
              <a:rPr lang="ru-RU" dirty="0"/>
              <a:t> </a:t>
            </a:r>
            <a:r>
              <a:rPr lang="ru-RU" dirty="0" err="1"/>
              <a:t>шлунку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кишки до </a:t>
            </a:r>
            <a:r>
              <a:rPr lang="ru-RU" dirty="0" err="1"/>
              <a:t>парієтальної</a:t>
            </a:r>
            <a:r>
              <a:rPr lang="ru-RU" dirty="0"/>
              <a:t> </a:t>
            </a:r>
            <a:r>
              <a:rPr lang="ru-RU" dirty="0" err="1"/>
              <a:t>очеревини</a:t>
            </a:r>
            <a:r>
              <a:rPr lang="ru-RU" dirty="0"/>
              <a:t>. В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випадку</a:t>
            </a:r>
            <a:r>
              <a:rPr lang="ru-RU" dirty="0"/>
              <a:t> </a:t>
            </a:r>
            <a:r>
              <a:rPr lang="ru-RU" dirty="0" err="1"/>
              <a:t>відбувається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відходження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передньої</a:t>
            </a:r>
            <a:r>
              <a:rPr lang="ru-RU" dirty="0"/>
              <a:t> </a:t>
            </a:r>
            <a:r>
              <a:rPr lang="ru-RU" dirty="0" err="1"/>
              <a:t>черевної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 і </a:t>
            </a:r>
            <a:r>
              <a:rPr lang="ru-RU" dirty="0" err="1"/>
              <a:t>затікання</a:t>
            </a:r>
            <a:r>
              <a:rPr lang="ru-RU" dirty="0"/>
              <a:t> </a:t>
            </a:r>
            <a:r>
              <a:rPr lang="ru-RU" dirty="0" err="1"/>
              <a:t>шлункового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кишкового</a:t>
            </a:r>
            <a:r>
              <a:rPr lang="ru-RU" dirty="0"/>
              <a:t> </a:t>
            </a:r>
            <a:r>
              <a:rPr lang="ru-RU" dirty="0" err="1"/>
              <a:t>вмісту</a:t>
            </a:r>
            <a:r>
              <a:rPr lang="ru-RU" dirty="0"/>
              <a:t> в </a:t>
            </a:r>
            <a:r>
              <a:rPr lang="ru-RU" dirty="0" err="1"/>
              <a:t>черевну</a:t>
            </a:r>
            <a:r>
              <a:rPr lang="ru-RU" dirty="0"/>
              <a:t> </a:t>
            </a:r>
            <a:r>
              <a:rPr lang="ru-RU" dirty="0" err="1"/>
              <a:t>порожнину</a:t>
            </a:r>
            <a:r>
              <a:rPr lang="ru-RU" dirty="0"/>
              <a:t> з </a:t>
            </a:r>
            <a:r>
              <a:rPr lang="ru-RU" dirty="0" err="1"/>
              <a:t>розвитком</a:t>
            </a:r>
            <a:r>
              <a:rPr lang="ru-RU" dirty="0"/>
              <a:t> </a:t>
            </a:r>
            <a:r>
              <a:rPr lang="ru-RU" dirty="0" err="1"/>
              <a:t>перитоніту</a:t>
            </a:r>
            <a:r>
              <a:rPr lang="ru-RU" dirty="0"/>
              <a:t>. </a:t>
            </a:r>
            <a:r>
              <a:rPr lang="ru-RU" dirty="0" err="1"/>
              <a:t>Лікують</a:t>
            </a:r>
            <a:r>
              <a:rPr lang="ru-RU" dirty="0"/>
              <a:t> </a:t>
            </a:r>
            <a:r>
              <a:rPr lang="ru-RU" dirty="0" err="1"/>
              <a:t>таке</a:t>
            </a:r>
            <a:r>
              <a:rPr lang="ru-RU" dirty="0"/>
              <a:t> </a:t>
            </a:r>
            <a:r>
              <a:rPr lang="ru-RU" dirty="0" err="1"/>
              <a:t>ускладнення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smtClean="0"/>
              <a:t>оперативно.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66613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54442" y="298383"/>
            <a:ext cx="9050170" cy="5612839"/>
          </a:xfrm>
        </p:spPr>
        <p:txBody>
          <a:bodyPr/>
          <a:lstStyle/>
          <a:p>
            <a:r>
              <a:rPr lang="ru-RU" dirty="0" err="1"/>
              <a:t>Рідко</a:t>
            </a:r>
            <a:r>
              <a:rPr lang="ru-RU" dirty="0"/>
              <a:t>, але </a:t>
            </a:r>
            <a:r>
              <a:rPr lang="ru-RU" dirty="0" err="1"/>
              <a:t>додатково</a:t>
            </a:r>
            <a:r>
              <a:rPr lang="ru-RU" dirty="0"/>
              <a:t> </a:t>
            </a:r>
            <a:r>
              <a:rPr lang="ru-RU" dirty="0" err="1"/>
              <a:t>можливо</a:t>
            </a:r>
            <a:r>
              <a:rPr lang="ru-RU" dirty="0"/>
              <a:t> </a:t>
            </a:r>
            <a:r>
              <a:rPr lang="ru-RU" dirty="0" err="1"/>
              <a:t>використовувати</a:t>
            </a:r>
            <a:r>
              <a:rPr lang="ru-RU" dirty="0"/>
              <a:t> </a:t>
            </a:r>
            <a:r>
              <a:rPr lang="ru-RU" dirty="0" err="1"/>
              <a:t>інший</a:t>
            </a:r>
            <a:r>
              <a:rPr lang="ru-RU" dirty="0"/>
              <a:t> </a:t>
            </a:r>
            <a:r>
              <a:rPr lang="ru-RU" dirty="0" err="1"/>
              <a:t>ентеральний</a:t>
            </a:r>
            <a:r>
              <a:rPr lang="ru-RU" dirty="0"/>
              <a:t> </a:t>
            </a:r>
            <a:r>
              <a:rPr lang="ru-RU" dirty="0" err="1"/>
              <a:t>спосіб</a:t>
            </a:r>
            <a:r>
              <a:rPr lang="ru-RU" dirty="0"/>
              <a:t> для </a:t>
            </a:r>
            <a:r>
              <a:rPr lang="ru-RU" dirty="0" err="1"/>
              <a:t>деяких</a:t>
            </a:r>
            <a:r>
              <a:rPr lang="ru-RU" dirty="0"/>
              <a:t> </a:t>
            </a:r>
            <a:r>
              <a:rPr lang="ru-RU" dirty="0" err="1"/>
              <a:t>хворих</a:t>
            </a:r>
            <a:r>
              <a:rPr lang="ru-RU" dirty="0"/>
              <a:t> – </a:t>
            </a:r>
            <a:r>
              <a:rPr lang="ru-RU" dirty="0" err="1"/>
              <a:t>годування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харчувальних</a:t>
            </a:r>
            <a:r>
              <a:rPr lang="ru-RU" dirty="0"/>
              <a:t> </a:t>
            </a:r>
            <a:r>
              <a:rPr lang="ru-RU" dirty="0" err="1"/>
              <a:t>клізм</a:t>
            </a:r>
            <a:r>
              <a:rPr lang="ru-RU" dirty="0"/>
              <a:t>. При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засобі</a:t>
            </a:r>
            <a:r>
              <a:rPr lang="ru-RU" dirty="0"/>
              <a:t> </a:t>
            </a:r>
            <a:r>
              <a:rPr lang="ru-RU" dirty="0" err="1"/>
              <a:t>харчувальні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 </a:t>
            </a:r>
            <a:r>
              <a:rPr lang="ru-RU" dirty="0" err="1"/>
              <a:t>вводяться</a:t>
            </a:r>
            <a:r>
              <a:rPr lang="ru-RU" dirty="0"/>
              <a:t> в </a:t>
            </a:r>
            <a:r>
              <a:rPr lang="ru-RU" dirty="0" err="1"/>
              <a:t>пряму</a:t>
            </a:r>
            <a:r>
              <a:rPr lang="ru-RU" dirty="0"/>
              <a:t> кишку. За 1 годину до </a:t>
            </a:r>
            <a:r>
              <a:rPr lang="ru-RU" dirty="0" err="1"/>
              <a:t>харчувальної</a:t>
            </a:r>
            <a:r>
              <a:rPr lang="ru-RU" dirty="0"/>
              <a:t> </a:t>
            </a:r>
            <a:r>
              <a:rPr lang="ru-RU" dirty="0" err="1"/>
              <a:t>клізми</a:t>
            </a:r>
            <a:r>
              <a:rPr lang="ru-RU" dirty="0"/>
              <a:t> </a:t>
            </a:r>
            <a:r>
              <a:rPr lang="ru-RU" dirty="0" err="1"/>
              <a:t>рекомендується</a:t>
            </a:r>
            <a:r>
              <a:rPr lang="ru-RU" dirty="0"/>
              <a:t> провести </a:t>
            </a:r>
            <a:r>
              <a:rPr lang="ru-RU" dirty="0" err="1"/>
              <a:t>очисну</a:t>
            </a:r>
            <a:r>
              <a:rPr lang="ru-RU" dirty="0"/>
              <a:t> </a:t>
            </a:r>
            <a:r>
              <a:rPr lang="ru-RU" dirty="0" err="1"/>
              <a:t>клізму</a:t>
            </a:r>
            <a:r>
              <a:rPr lang="ru-RU" dirty="0"/>
              <a:t>. </a:t>
            </a:r>
            <a:r>
              <a:rPr lang="ru-RU" dirty="0" err="1"/>
              <a:t>Введення</a:t>
            </a:r>
            <a:r>
              <a:rPr lang="ru-RU" dirty="0"/>
              <a:t> в </a:t>
            </a:r>
            <a:r>
              <a:rPr lang="ru-RU" dirty="0" err="1"/>
              <a:t>пряму</a:t>
            </a:r>
            <a:r>
              <a:rPr lang="ru-RU" dirty="0"/>
              <a:t> кишку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проводитись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гумових</a:t>
            </a:r>
            <a:r>
              <a:rPr lang="ru-RU" dirty="0"/>
              <a:t> </a:t>
            </a:r>
            <a:r>
              <a:rPr lang="ru-RU" dirty="0" err="1"/>
              <a:t>мікроклізм</a:t>
            </a:r>
            <a:r>
              <a:rPr lang="ru-RU" dirty="0"/>
              <a:t> </a:t>
            </a:r>
            <a:r>
              <a:rPr lang="ru-RU" dirty="0" err="1"/>
              <a:t>ємкістю</a:t>
            </a:r>
            <a:r>
              <a:rPr lang="ru-RU" dirty="0"/>
              <a:t> 100 – 150 мл з </a:t>
            </a:r>
            <a:r>
              <a:rPr lang="ru-RU" dirty="0" err="1"/>
              <a:t>повільним</a:t>
            </a:r>
            <a:r>
              <a:rPr lang="ru-RU" dirty="0"/>
              <a:t> </a:t>
            </a:r>
            <a:r>
              <a:rPr lang="ru-RU" dirty="0" err="1"/>
              <a:t>введенням</a:t>
            </a:r>
            <a:r>
              <a:rPr lang="ru-RU" dirty="0"/>
              <a:t> </a:t>
            </a:r>
            <a:r>
              <a:rPr lang="ru-RU" dirty="0" err="1"/>
              <a:t>харчових</a:t>
            </a:r>
            <a:r>
              <a:rPr lang="ru-RU" dirty="0"/>
              <a:t> </a:t>
            </a:r>
            <a:r>
              <a:rPr lang="ru-RU" dirty="0" err="1"/>
              <a:t>розчинів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краплинного</a:t>
            </a:r>
            <a:r>
              <a:rPr lang="ru-RU" dirty="0"/>
              <a:t> </a:t>
            </a:r>
            <a:r>
              <a:rPr lang="ru-RU" dirty="0" err="1"/>
              <a:t>введення</a:t>
            </a:r>
            <a:r>
              <a:rPr lang="ru-RU" dirty="0"/>
              <a:t> з </a:t>
            </a:r>
            <a:r>
              <a:rPr lang="ru-RU" dirty="0" err="1"/>
              <a:t>використанням</a:t>
            </a:r>
            <a:r>
              <a:rPr lang="ru-RU" dirty="0"/>
              <a:t> </a:t>
            </a:r>
            <a:r>
              <a:rPr lang="ru-RU" dirty="0" err="1"/>
              <a:t>крапельниці</a:t>
            </a:r>
            <a:r>
              <a:rPr lang="ru-RU" dirty="0"/>
              <a:t>, </a:t>
            </a:r>
            <a:r>
              <a:rPr lang="ru-RU" dirty="0" err="1"/>
              <a:t>з’єднаної</a:t>
            </a:r>
            <a:r>
              <a:rPr lang="ru-RU" dirty="0"/>
              <a:t> з </a:t>
            </a:r>
            <a:r>
              <a:rPr lang="ru-RU" dirty="0" err="1"/>
              <a:t>гумовою</a:t>
            </a:r>
            <a:r>
              <a:rPr lang="ru-RU" dirty="0"/>
              <a:t> </a:t>
            </a:r>
            <a:r>
              <a:rPr lang="ru-RU" dirty="0" err="1"/>
              <a:t>трубкою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вводиться в </a:t>
            </a:r>
            <a:r>
              <a:rPr lang="ru-RU" dirty="0" err="1"/>
              <a:t>пряму</a:t>
            </a:r>
            <a:r>
              <a:rPr lang="ru-RU" dirty="0"/>
              <a:t> кишку. </a:t>
            </a:r>
            <a:r>
              <a:rPr lang="ru-RU" dirty="0" err="1"/>
              <a:t>Краплинно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вводити</a:t>
            </a:r>
            <a:r>
              <a:rPr lang="ru-RU" dirty="0"/>
              <a:t> 500 – 1000 мл </a:t>
            </a:r>
            <a:r>
              <a:rPr lang="ru-RU" dirty="0" err="1"/>
              <a:t>харчових</a:t>
            </a:r>
            <a:r>
              <a:rPr lang="ru-RU" dirty="0"/>
              <a:t> </a:t>
            </a:r>
            <a:r>
              <a:rPr lang="ru-RU" dirty="0" err="1"/>
              <a:t>розчинів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швидкістю</a:t>
            </a:r>
            <a:r>
              <a:rPr lang="ru-RU" dirty="0"/>
              <a:t> 30 – 40 </a:t>
            </a:r>
            <a:r>
              <a:rPr lang="ru-RU" dirty="0" err="1"/>
              <a:t>крапель</a:t>
            </a:r>
            <a:r>
              <a:rPr lang="ru-RU" dirty="0"/>
              <a:t> за </a:t>
            </a:r>
            <a:r>
              <a:rPr lang="ru-RU" dirty="0" err="1"/>
              <a:t>хвилину</a:t>
            </a:r>
            <a:r>
              <a:rPr lang="ru-RU" dirty="0"/>
              <a:t>. Для </a:t>
            </a:r>
            <a:r>
              <a:rPr lang="ru-RU" dirty="0" err="1"/>
              <a:t>харчувальних</a:t>
            </a:r>
            <a:r>
              <a:rPr lang="ru-RU" dirty="0"/>
              <a:t> </a:t>
            </a:r>
            <a:r>
              <a:rPr lang="ru-RU" dirty="0" err="1"/>
              <a:t>клізм</a:t>
            </a:r>
            <a:r>
              <a:rPr lang="ru-RU" dirty="0"/>
              <a:t> </a:t>
            </a:r>
            <a:r>
              <a:rPr lang="ru-RU" dirty="0" err="1"/>
              <a:t>використовують</a:t>
            </a:r>
            <a:r>
              <a:rPr lang="ru-RU" dirty="0"/>
              <a:t> </a:t>
            </a:r>
            <a:r>
              <a:rPr lang="ru-RU" dirty="0" err="1"/>
              <a:t>розчини</a:t>
            </a:r>
            <a:r>
              <a:rPr lang="ru-RU" dirty="0"/>
              <a:t> 5 % </a:t>
            </a:r>
            <a:r>
              <a:rPr lang="ru-RU" dirty="0" err="1"/>
              <a:t>глюкози</a:t>
            </a:r>
            <a:r>
              <a:rPr lang="ru-RU" dirty="0"/>
              <a:t>, 0,9 % </a:t>
            </a:r>
            <a:r>
              <a:rPr lang="ru-RU" dirty="0" err="1"/>
              <a:t>розчин</a:t>
            </a:r>
            <a:r>
              <a:rPr lang="ru-RU" dirty="0"/>
              <a:t> </a:t>
            </a:r>
            <a:r>
              <a:rPr lang="ru-RU" dirty="0" err="1"/>
              <a:t>натрію</a:t>
            </a:r>
            <a:r>
              <a:rPr lang="ru-RU" dirty="0"/>
              <a:t> </a:t>
            </a:r>
            <a:r>
              <a:rPr lang="ru-RU" dirty="0" err="1"/>
              <a:t>хлоріду</a:t>
            </a:r>
            <a:r>
              <a:rPr lang="ru-RU" dirty="0"/>
              <a:t> (</a:t>
            </a:r>
            <a:r>
              <a:rPr lang="ru-RU" dirty="0" err="1"/>
              <a:t>фізіологічний</a:t>
            </a:r>
            <a:r>
              <a:rPr lang="ru-RU" dirty="0"/>
              <a:t> </a:t>
            </a:r>
            <a:r>
              <a:rPr lang="ru-RU" dirty="0" err="1"/>
              <a:t>розчин</a:t>
            </a:r>
            <a:r>
              <a:rPr lang="ru-RU" dirty="0"/>
              <a:t> </a:t>
            </a:r>
            <a:r>
              <a:rPr lang="ru-RU" dirty="0" err="1"/>
              <a:t>натрію</a:t>
            </a:r>
            <a:r>
              <a:rPr lang="ru-RU" dirty="0"/>
              <a:t> </a:t>
            </a:r>
            <a:r>
              <a:rPr lang="ru-RU" dirty="0" err="1"/>
              <a:t>хлоріду</a:t>
            </a:r>
            <a:r>
              <a:rPr lang="ru-RU" dirty="0"/>
              <a:t>), </a:t>
            </a:r>
            <a:r>
              <a:rPr lang="ru-RU" dirty="0" err="1"/>
              <a:t>суміші</a:t>
            </a:r>
            <a:r>
              <a:rPr lang="ru-RU" dirty="0"/>
              <a:t> </a:t>
            </a:r>
            <a:r>
              <a:rPr lang="ru-RU" dirty="0" err="1"/>
              <a:t>амінокислот</a:t>
            </a:r>
            <a:r>
              <a:rPr lang="ru-RU" dirty="0"/>
              <a:t>. Для </a:t>
            </a:r>
            <a:r>
              <a:rPr lang="ru-RU" dirty="0" err="1"/>
              <a:t>покращання</a:t>
            </a:r>
            <a:r>
              <a:rPr lang="ru-RU" dirty="0"/>
              <a:t> </a:t>
            </a:r>
            <a:r>
              <a:rPr lang="ru-RU" dirty="0" err="1"/>
              <a:t>всмоктування</a:t>
            </a:r>
            <a:r>
              <a:rPr lang="ru-RU" dirty="0"/>
              <a:t> температуру </a:t>
            </a:r>
            <a:r>
              <a:rPr lang="ru-RU" dirty="0" err="1"/>
              <a:t>сумішей</a:t>
            </a:r>
            <a:r>
              <a:rPr lang="ru-RU" dirty="0"/>
              <a:t> </a:t>
            </a:r>
            <a:r>
              <a:rPr lang="ru-RU" dirty="0" err="1"/>
              <a:t>рекомендується</a:t>
            </a:r>
            <a:r>
              <a:rPr lang="ru-RU" dirty="0"/>
              <a:t> </a:t>
            </a:r>
            <a:r>
              <a:rPr lang="ru-RU" dirty="0" err="1"/>
              <a:t>доводити</a:t>
            </a:r>
            <a:r>
              <a:rPr lang="ru-RU" dirty="0"/>
              <a:t> до 37 – 40 °С.</a:t>
            </a:r>
          </a:p>
        </p:txBody>
      </p:sp>
    </p:spTree>
    <p:extLst>
      <p:ext uri="{BB962C8B-B14F-4D97-AF65-F5344CB8AC3E}">
        <p14:creationId xmlns:p14="http://schemas.microsoft.com/office/powerpoint/2010/main" val="24812734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25566" y="394636"/>
            <a:ext cx="9079046" cy="5516586"/>
          </a:xfrm>
        </p:spPr>
        <p:txBody>
          <a:bodyPr>
            <a:normAutofit/>
          </a:bodyPr>
          <a:lstStyle/>
          <a:p>
            <a:r>
              <a:rPr lang="ru-RU" dirty="0"/>
              <a:t>При </a:t>
            </a:r>
            <a:r>
              <a:rPr lang="ru-RU" dirty="0" err="1"/>
              <a:t>неможливості</a:t>
            </a:r>
            <a:r>
              <a:rPr lang="ru-RU" dirty="0"/>
              <a:t> </a:t>
            </a:r>
            <a:r>
              <a:rPr lang="ru-RU" dirty="0" err="1"/>
              <a:t>годування</a:t>
            </a:r>
            <a:r>
              <a:rPr lang="ru-RU" dirty="0"/>
              <a:t> </a:t>
            </a:r>
            <a:r>
              <a:rPr lang="ru-RU" dirty="0" err="1"/>
              <a:t>природнім</a:t>
            </a:r>
            <a:r>
              <a:rPr lang="ru-RU" dirty="0"/>
              <a:t> шляхом </a:t>
            </a:r>
            <a:r>
              <a:rPr lang="ru-RU" dirty="0" err="1"/>
              <a:t>або</a:t>
            </a:r>
            <a:r>
              <a:rPr lang="ru-RU" dirty="0"/>
              <a:t> через зонд,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необхідності</a:t>
            </a:r>
            <a:r>
              <a:rPr lang="ru-RU" dirty="0"/>
              <a:t> </a:t>
            </a:r>
            <a:r>
              <a:rPr lang="ru-RU" dirty="0" err="1"/>
              <a:t>доповнювати</a:t>
            </a:r>
            <a:r>
              <a:rPr lang="ru-RU" dirty="0"/>
              <a:t> </a:t>
            </a:r>
            <a:r>
              <a:rPr lang="ru-RU" dirty="0" err="1"/>
              <a:t>природні</a:t>
            </a:r>
            <a:r>
              <a:rPr lang="ru-RU" dirty="0"/>
              <a:t> шляхи </a:t>
            </a:r>
            <a:r>
              <a:rPr lang="ru-RU" dirty="0" err="1"/>
              <a:t>надходження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, </a:t>
            </a:r>
            <a:r>
              <a:rPr lang="ru-RU" dirty="0" err="1"/>
              <a:t>використовують</a:t>
            </a:r>
            <a:r>
              <a:rPr lang="ru-RU" dirty="0"/>
              <a:t> </a:t>
            </a:r>
            <a:r>
              <a:rPr lang="ru-RU" dirty="0" err="1"/>
              <a:t>парентеральне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, як </a:t>
            </a:r>
            <a:r>
              <a:rPr lang="ru-RU" dirty="0" err="1"/>
              <a:t>найпростіший</a:t>
            </a:r>
            <a:r>
              <a:rPr lang="ru-RU" dirty="0"/>
              <a:t> </a:t>
            </a:r>
            <a:r>
              <a:rPr lang="ru-RU" dirty="0" err="1"/>
              <a:t>спосіб</a:t>
            </a:r>
            <a:r>
              <a:rPr lang="ru-RU" dirty="0"/>
              <a:t> </a:t>
            </a:r>
            <a:r>
              <a:rPr lang="ru-RU" dirty="0" err="1"/>
              <a:t>постачання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 </a:t>
            </a:r>
            <a:r>
              <a:rPr lang="ru-RU" dirty="0" err="1"/>
              <a:t>живильними</a:t>
            </a:r>
            <a:r>
              <a:rPr lang="ru-RU" dirty="0"/>
              <a:t> </a:t>
            </a:r>
            <a:r>
              <a:rPr lang="ru-RU" dirty="0" err="1"/>
              <a:t>речовинами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операції</a:t>
            </a:r>
            <a:r>
              <a:rPr lang="ru-RU" dirty="0"/>
              <a:t> та в </a:t>
            </a:r>
            <a:r>
              <a:rPr lang="ru-RU" dirty="0" err="1"/>
              <a:t>післяопераційному</a:t>
            </a:r>
            <a:r>
              <a:rPr lang="ru-RU" dirty="0"/>
              <a:t> </a:t>
            </a:r>
            <a:r>
              <a:rPr lang="ru-RU" dirty="0" err="1"/>
              <a:t>періоді</a:t>
            </a:r>
            <a:r>
              <a:rPr lang="ru-RU" dirty="0"/>
              <a:t>. Для </a:t>
            </a:r>
            <a:r>
              <a:rPr lang="ru-RU" dirty="0" err="1"/>
              <a:t>цього</a:t>
            </a:r>
            <a:r>
              <a:rPr lang="ru-RU" dirty="0"/>
              <a:t> з </a:t>
            </a:r>
            <a:r>
              <a:rPr lang="ru-RU" dirty="0" err="1"/>
              <a:t>окремих</a:t>
            </a:r>
            <a:r>
              <a:rPr lang="ru-RU" dirty="0"/>
              <a:t> </a:t>
            </a:r>
            <a:r>
              <a:rPr lang="ru-RU" dirty="0" err="1"/>
              <a:t>харчових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</a:t>
            </a:r>
            <a:r>
              <a:rPr lang="ru-RU" dirty="0" err="1"/>
              <a:t>складають</a:t>
            </a:r>
            <a:r>
              <a:rPr lang="ru-RU" dirty="0"/>
              <a:t> </a:t>
            </a:r>
            <a:r>
              <a:rPr lang="ru-RU" dirty="0" err="1"/>
              <a:t>розчини</a:t>
            </a:r>
            <a:r>
              <a:rPr lang="ru-RU" dirty="0"/>
              <a:t>, </a:t>
            </a:r>
            <a:r>
              <a:rPr lang="ru-RU" dirty="0" err="1"/>
              <a:t>куди</a:t>
            </a:r>
            <a:r>
              <a:rPr lang="ru-RU" dirty="0"/>
              <a:t> </a:t>
            </a:r>
            <a:r>
              <a:rPr lang="ru-RU" dirty="0" err="1"/>
              <a:t>входять</a:t>
            </a:r>
            <a:r>
              <a:rPr lang="ru-RU" dirty="0"/>
              <a:t> </a:t>
            </a:r>
            <a:r>
              <a:rPr lang="ru-RU" dirty="0" err="1"/>
              <a:t>білки</a:t>
            </a:r>
            <a:r>
              <a:rPr lang="ru-RU" dirty="0"/>
              <a:t>, </a:t>
            </a:r>
            <a:r>
              <a:rPr lang="ru-RU" dirty="0" err="1"/>
              <a:t>жири</a:t>
            </a:r>
            <a:r>
              <a:rPr lang="ru-RU" dirty="0"/>
              <a:t>, </a:t>
            </a:r>
            <a:r>
              <a:rPr lang="ru-RU" dirty="0" err="1"/>
              <a:t>вуглеводи</a:t>
            </a:r>
            <a:r>
              <a:rPr lang="ru-RU" dirty="0"/>
              <a:t>, вода і </a:t>
            </a:r>
            <a:r>
              <a:rPr lang="ru-RU" dirty="0" err="1"/>
              <a:t>електроліти</a:t>
            </a:r>
            <a:r>
              <a:rPr lang="ru-RU" dirty="0"/>
              <a:t>, </a:t>
            </a:r>
            <a:r>
              <a:rPr lang="ru-RU" dirty="0" err="1"/>
              <a:t>забезпечуючи</a:t>
            </a:r>
            <a:r>
              <a:rPr lang="ru-RU" dirty="0"/>
              <a:t> </a:t>
            </a:r>
            <a:r>
              <a:rPr lang="ru-RU" dirty="0" err="1"/>
              <a:t>повне</a:t>
            </a:r>
            <a:r>
              <a:rPr lang="ru-RU" dirty="0"/>
              <a:t> </a:t>
            </a:r>
            <a:r>
              <a:rPr lang="ru-RU" dirty="0" err="1"/>
              <a:t>задоволення</a:t>
            </a:r>
            <a:r>
              <a:rPr lang="ru-RU" dirty="0"/>
              <a:t> </a:t>
            </a:r>
            <a:r>
              <a:rPr lang="ru-RU" dirty="0" err="1"/>
              <a:t>енергетичних</a:t>
            </a:r>
            <a:r>
              <a:rPr lang="ru-RU" dirty="0"/>
              <a:t> і </a:t>
            </a:r>
            <a:r>
              <a:rPr lang="ru-RU" dirty="0" err="1"/>
              <a:t>пластичних</a:t>
            </a:r>
            <a:r>
              <a:rPr lang="ru-RU" dirty="0"/>
              <a:t> потреб </a:t>
            </a:r>
            <a:r>
              <a:rPr lang="ru-RU" dirty="0" err="1"/>
              <a:t>організму</a:t>
            </a:r>
            <a:r>
              <a:rPr lang="ru-RU" dirty="0"/>
              <a:t>. При </a:t>
            </a:r>
            <a:r>
              <a:rPr lang="ru-RU" dirty="0" err="1"/>
              <a:t>необхідності</a:t>
            </a:r>
            <a:r>
              <a:rPr lang="ru-RU" dirty="0"/>
              <a:t> </a:t>
            </a:r>
            <a:r>
              <a:rPr lang="ru-RU" dirty="0" err="1"/>
              <a:t>таке</a:t>
            </a:r>
            <a:r>
              <a:rPr lang="ru-RU" dirty="0"/>
              <a:t> </a:t>
            </a:r>
            <a:r>
              <a:rPr lang="ru-RU" dirty="0" err="1"/>
              <a:t>повноцінне</a:t>
            </a:r>
            <a:r>
              <a:rPr lang="ru-RU" dirty="0"/>
              <a:t> </a:t>
            </a:r>
            <a:r>
              <a:rPr lang="ru-RU" dirty="0" err="1"/>
              <a:t>висококалорійне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(до 3000 Ккал на </a:t>
            </a:r>
            <a:r>
              <a:rPr lang="ru-RU" dirty="0" err="1"/>
              <a:t>добу</a:t>
            </a:r>
            <a:r>
              <a:rPr lang="ru-RU" dirty="0"/>
              <a:t>)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використовувати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тривалого</a:t>
            </a:r>
            <a:r>
              <a:rPr lang="ru-RU" dirty="0"/>
              <a:t> (роками) часу. Для </a:t>
            </a:r>
            <a:r>
              <a:rPr lang="ru-RU" dirty="0" err="1"/>
              <a:t>введення</a:t>
            </a:r>
            <a:r>
              <a:rPr lang="ru-RU" dirty="0"/>
              <a:t> </a:t>
            </a:r>
            <a:r>
              <a:rPr lang="ru-RU" dirty="0" err="1"/>
              <a:t>живильних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</a:t>
            </a:r>
            <a:r>
              <a:rPr lang="ru-RU" dirty="0" err="1"/>
              <a:t>парентеральним</a:t>
            </a:r>
            <a:r>
              <a:rPr lang="ru-RU" dirty="0"/>
              <a:t> шляхом </a:t>
            </a:r>
            <a:r>
              <a:rPr lang="ru-RU" dirty="0" err="1"/>
              <a:t>катетерізіруют</a:t>
            </a:r>
            <a:r>
              <a:rPr lang="ru-RU" dirty="0"/>
              <a:t> </a:t>
            </a:r>
            <a:r>
              <a:rPr lang="ru-RU" dirty="0" err="1"/>
              <a:t>магістральні</a:t>
            </a:r>
            <a:r>
              <a:rPr lang="ru-RU" dirty="0"/>
              <a:t> </a:t>
            </a:r>
            <a:r>
              <a:rPr lang="ru-RU" dirty="0" err="1"/>
              <a:t>судини</a:t>
            </a:r>
            <a:r>
              <a:rPr lang="ru-RU" dirty="0"/>
              <a:t>, </a:t>
            </a:r>
            <a:r>
              <a:rPr lang="ru-RU" dirty="0" err="1"/>
              <a:t>найчастіше</a:t>
            </a:r>
            <a:r>
              <a:rPr lang="ru-RU" dirty="0"/>
              <a:t> </a:t>
            </a:r>
            <a:r>
              <a:rPr lang="ru-RU" dirty="0" err="1"/>
              <a:t>вени</a:t>
            </a:r>
            <a:r>
              <a:rPr lang="ru-RU" dirty="0"/>
              <a:t>.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рідко</a:t>
            </a:r>
            <a:r>
              <a:rPr lang="ru-RU" dirty="0"/>
              <a:t>, але </a:t>
            </a:r>
            <a:r>
              <a:rPr lang="ru-RU" dirty="0" err="1"/>
              <a:t>можливо</a:t>
            </a:r>
            <a:r>
              <a:rPr lang="ru-RU" dirty="0"/>
              <a:t> </a:t>
            </a:r>
            <a:r>
              <a:rPr lang="ru-RU" dirty="0" err="1"/>
              <a:t>використовувати</a:t>
            </a:r>
            <a:r>
              <a:rPr lang="ru-RU" dirty="0"/>
              <a:t> з </a:t>
            </a:r>
            <a:r>
              <a:rPr lang="ru-RU" dirty="0" err="1"/>
              <a:t>цією</a:t>
            </a:r>
            <a:r>
              <a:rPr lang="ru-RU" dirty="0"/>
              <a:t> метою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судини</a:t>
            </a:r>
            <a:r>
              <a:rPr lang="ru-RU" dirty="0"/>
              <a:t> (</a:t>
            </a:r>
            <a:r>
              <a:rPr lang="ru-RU" dirty="0" err="1"/>
              <a:t>артерії</a:t>
            </a:r>
            <a:r>
              <a:rPr lang="ru-RU" dirty="0"/>
              <a:t>, </a:t>
            </a:r>
            <a:r>
              <a:rPr lang="ru-RU" dirty="0" err="1"/>
              <a:t>лімфатичні</a:t>
            </a:r>
            <a:r>
              <a:rPr lang="ru-RU" dirty="0"/>
              <a:t>),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вводити</a:t>
            </a:r>
            <a:r>
              <a:rPr lang="ru-RU" dirty="0"/>
              <a:t> </a:t>
            </a:r>
            <a:r>
              <a:rPr lang="ru-RU" dirty="0" err="1"/>
              <a:t>розчини</a:t>
            </a:r>
            <a:r>
              <a:rPr lang="ru-RU" dirty="0"/>
              <a:t> </a:t>
            </a:r>
            <a:r>
              <a:rPr lang="ru-RU" dirty="0" err="1"/>
              <a:t>повільно</a:t>
            </a:r>
            <a:r>
              <a:rPr lang="ru-RU" dirty="0"/>
              <a:t> </a:t>
            </a:r>
            <a:r>
              <a:rPr lang="ru-RU" dirty="0" err="1"/>
              <a:t>підшкірно</a:t>
            </a:r>
            <a:r>
              <a:rPr lang="ru-RU" dirty="0"/>
              <a:t>, </a:t>
            </a:r>
            <a:r>
              <a:rPr lang="ru-RU" dirty="0" err="1"/>
              <a:t>внутрішньом’язово</a:t>
            </a:r>
            <a:r>
              <a:rPr lang="ru-RU" dirty="0"/>
              <a:t>, та в </a:t>
            </a:r>
            <a:r>
              <a:rPr lang="ru-RU" dirty="0" err="1"/>
              <a:t>сучасній</a:t>
            </a:r>
            <a:r>
              <a:rPr lang="ru-RU" dirty="0"/>
              <a:t> </a:t>
            </a:r>
            <a:r>
              <a:rPr lang="ru-RU" dirty="0" err="1"/>
              <a:t>медичній</a:t>
            </a:r>
            <a:r>
              <a:rPr lang="ru-RU" dirty="0"/>
              <a:t> </a:t>
            </a:r>
            <a:r>
              <a:rPr lang="ru-RU" dirty="0" err="1"/>
              <a:t>практиці</a:t>
            </a:r>
            <a:r>
              <a:rPr lang="ru-RU" dirty="0"/>
              <a:t> </a:t>
            </a:r>
            <a:r>
              <a:rPr lang="ru-RU" dirty="0" err="1"/>
              <a:t>ці</a:t>
            </a:r>
            <a:r>
              <a:rPr lang="ru-RU" dirty="0"/>
              <a:t> шляхи </a:t>
            </a:r>
            <a:r>
              <a:rPr lang="ru-RU" dirty="0" err="1"/>
              <a:t>майже</a:t>
            </a:r>
            <a:r>
              <a:rPr lang="ru-RU" dirty="0"/>
              <a:t> не </a:t>
            </a:r>
            <a:r>
              <a:rPr lang="ru-RU" dirty="0" err="1"/>
              <a:t>використовують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77362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26669" y="298383"/>
            <a:ext cx="9877944" cy="6323797"/>
          </a:xfrm>
        </p:spPr>
        <p:txBody>
          <a:bodyPr>
            <a:normAutofit/>
          </a:bodyPr>
          <a:lstStyle/>
          <a:p>
            <a:r>
              <a:rPr lang="ru-RU" sz="2000" dirty="0" err="1"/>
              <a:t>Сучасні</a:t>
            </a:r>
            <a:r>
              <a:rPr lang="ru-RU" sz="2000" dirty="0"/>
              <a:t> </a:t>
            </a:r>
            <a:r>
              <a:rPr lang="ru-RU" sz="2000" dirty="0" err="1"/>
              <a:t>препарати</a:t>
            </a:r>
            <a:r>
              <a:rPr lang="ru-RU" sz="2000" dirty="0"/>
              <a:t> для парентерального </a:t>
            </a:r>
            <a:r>
              <a:rPr lang="ru-RU" sz="2000" dirty="0" err="1"/>
              <a:t>харчування</a:t>
            </a:r>
            <a:r>
              <a:rPr lang="ru-RU" sz="2000" dirty="0"/>
              <a:t> </a:t>
            </a:r>
            <a:r>
              <a:rPr lang="ru-RU" sz="2000" dirty="0" err="1"/>
              <a:t>представлені</a:t>
            </a:r>
            <a:r>
              <a:rPr lang="ru-RU" sz="2000" dirty="0"/>
              <a:t> </a:t>
            </a:r>
            <a:r>
              <a:rPr lang="ru-RU" sz="2000" dirty="0" err="1"/>
              <a:t>найчастіше</a:t>
            </a:r>
            <a:r>
              <a:rPr lang="ru-RU" sz="2000" dirty="0"/>
              <a:t> </a:t>
            </a:r>
            <a:r>
              <a:rPr lang="ru-RU" sz="2000" dirty="0" err="1"/>
              <a:t>амінокислотними</a:t>
            </a:r>
            <a:r>
              <a:rPr lang="ru-RU" sz="2000" dirty="0"/>
              <a:t> препаратами та </a:t>
            </a:r>
            <a:r>
              <a:rPr lang="ru-RU" sz="2000" dirty="0" err="1"/>
              <a:t>сумішами</a:t>
            </a:r>
            <a:r>
              <a:rPr lang="ru-RU" sz="2000" dirty="0"/>
              <a:t> </a:t>
            </a:r>
            <a:r>
              <a:rPr lang="ru-RU" sz="2000" dirty="0" err="1"/>
              <a:t>їх</a:t>
            </a:r>
            <a:r>
              <a:rPr lang="ru-RU" sz="2000" dirty="0"/>
              <a:t> з </a:t>
            </a:r>
            <a:r>
              <a:rPr lang="ru-RU" sz="2000" dirty="0" err="1"/>
              <a:t>іншими</a:t>
            </a:r>
            <a:r>
              <a:rPr lang="ru-RU" sz="2000" dirty="0"/>
              <a:t> </a:t>
            </a:r>
            <a:r>
              <a:rPr lang="ru-RU" sz="2000" dirty="0" err="1"/>
              <a:t>харчовими</a:t>
            </a:r>
            <a:r>
              <a:rPr lang="ru-RU" sz="2000" dirty="0"/>
              <a:t> </a:t>
            </a:r>
            <a:r>
              <a:rPr lang="ru-RU" sz="2000" dirty="0" err="1"/>
              <a:t>складовими</a:t>
            </a:r>
            <a:r>
              <a:rPr lang="ru-RU" sz="2000" dirty="0"/>
              <a:t>. </a:t>
            </a:r>
            <a:r>
              <a:rPr lang="ru-RU" sz="2000" dirty="0" err="1"/>
              <a:t>Амінокислоти</a:t>
            </a:r>
            <a:r>
              <a:rPr lang="ru-RU" sz="2000" dirty="0"/>
              <a:t>, на </a:t>
            </a:r>
            <a:r>
              <a:rPr lang="ru-RU" sz="2000" dirty="0" err="1"/>
              <a:t>відміну</a:t>
            </a:r>
            <a:r>
              <a:rPr lang="ru-RU" sz="2000" dirty="0"/>
              <a:t> </a:t>
            </a:r>
            <a:r>
              <a:rPr lang="ru-RU" sz="2000" dirty="0" err="1"/>
              <a:t>від</a:t>
            </a:r>
            <a:r>
              <a:rPr lang="ru-RU" sz="2000" dirty="0"/>
              <a:t> </a:t>
            </a:r>
            <a:r>
              <a:rPr lang="ru-RU" sz="2000" dirty="0" err="1"/>
              <a:t>білків</a:t>
            </a:r>
            <a:r>
              <a:rPr lang="ru-RU" sz="2000" dirty="0"/>
              <a:t>, не </a:t>
            </a:r>
            <a:r>
              <a:rPr lang="ru-RU" sz="2000" dirty="0" err="1"/>
              <a:t>володіють</a:t>
            </a:r>
            <a:r>
              <a:rPr lang="ru-RU" sz="2000" dirty="0"/>
              <a:t> </a:t>
            </a:r>
            <a:r>
              <a:rPr lang="ru-RU" sz="2000" dirty="0" err="1"/>
              <a:t>ні</a:t>
            </a:r>
            <a:r>
              <a:rPr lang="ru-RU" sz="2000" dirty="0"/>
              <a:t> видовою, </a:t>
            </a:r>
            <a:r>
              <a:rPr lang="ru-RU" sz="2000" dirty="0" err="1"/>
              <a:t>ні</a:t>
            </a:r>
            <a:r>
              <a:rPr lang="ru-RU" sz="2000" dirty="0"/>
              <a:t> </a:t>
            </a:r>
            <a:r>
              <a:rPr lang="ru-RU" sz="2000" dirty="0" err="1"/>
              <a:t>тканинною</a:t>
            </a:r>
            <a:r>
              <a:rPr lang="ru-RU" sz="2000" dirty="0"/>
              <a:t> </a:t>
            </a:r>
            <a:r>
              <a:rPr lang="ru-RU" sz="2000" dirty="0" err="1"/>
              <a:t>специфічністю</a:t>
            </a:r>
            <a:r>
              <a:rPr lang="ru-RU" sz="2000" dirty="0"/>
              <a:t>. </a:t>
            </a:r>
            <a:r>
              <a:rPr lang="ru-RU" sz="2000" dirty="0" err="1"/>
              <a:t>Їх</a:t>
            </a:r>
            <a:r>
              <a:rPr lang="ru-RU" sz="2000" dirty="0"/>
              <a:t> </a:t>
            </a:r>
            <a:r>
              <a:rPr lang="ru-RU" sz="2000" dirty="0" err="1"/>
              <a:t>розчини</a:t>
            </a:r>
            <a:r>
              <a:rPr lang="ru-RU" sz="2000" dirty="0"/>
              <a:t> в чистому </a:t>
            </a:r>
            <a:r>
              <a:rPr lang="ru-RU" sz="2000" dirty="0" err="1"/>
              <a:t>вигляді</a:t>
            </a:r>
            <a:r>
              <a:rPr lang="ru-RU" sz="2000" dirty="0"/>
              <a:t>, а </a:t>
            </a:r>
            <a:r>
              <a:rPr lang="ru-RU" sz="2000" dirty="0" err="1"/>
              <a:t>також</a:t>
            </a:r>
            <a:r>
              <a:rPr lang="ru-RU" sz="2000" dirty="0"/>
              <a:t> </a:t>
            </a:r>
            <a:r>
              <a:rPr lang="ru-RU" sz="2000" dirty="0" err="1"/>
              <a:t>гидролізати</a:t>
            </a:r>
            <a:r>
              <a:rPr lang="ru-RU" sz="2000" dirty="0"/>
              <a:t> </a:t>
            </a:r>
            <a:r>
              <a:rPr lang="ru-RU" sz="2000" dirty="0" err="1"/>
              <a:t>білків</a:t>
            </a:r>
            <a:r>
              <a:rPr lang="ru-RU" sz="2000" dirty="0"/>
              <a:t> при </a:t>
            </a:r>
            <a:r>
              <a:rPr lang="ru-RU" sz="2000" dirty="0" err="1"/>
              <a:t>достатньому</a:t>
            </a:r>
            <a:r>
              <a:rPr lang="ru-RU" sz="2000" dirty="0"/>
              <a:t> </a:t>
            </a:r>
            <a:r>
              <a:rPr lang="ru-RU" sz="2000" dirty="0" err="1"/>
              <a:t>ступені</a:t>
            </a:r>
            <a:r>
              <a:rPr lang="ru-RU" sz="2000" dirty="0"/>
              <a:t> </a:t>
            </a:r>
            <a:r>
              <a:rPr lang="ru-RU" sz="2000" dirty="0" err="1"/>
              <a:t>гідролізу</a:t>
            </a:r>
            <a:r>
              <a:rPr lang="ru-RU" sz="2000" dirty="0"/>
              <a:t> і </a:t>
            </a:r>
            <a:r>
              <a:rPr lang="ru-RU" sz="2000" dirty="0" err="1"/>
              <a:t>очищення</a:t>
            </a:r>
            <a:r>
              <a:rPr lang="ru-RU" sz="2000" dirty="0"/>
              <a:t>, не </a:t>
            </a:r>
            <a:r>
              <a:rPr lang="ru-RU" sz="2000" dirty="0" err="1"/>
              <a:t>повинні</a:t>
            </a:r>
            <a:r>
              <a:rPr lang="ru-RU" sz="2000" dirty="0"/>
              <a:t> </a:t>
            </a:r>
            <a:r>
              <a:rPr lang="ru-RU" sz="2000" dirty="0" err="1"/>
              <a:t>викликати</a:t>
            </a:r>
            <a:r>
              <a:rPr lang="ru-RU" sz="2000" dirty="0"/>
              <a:t> </a:t>
            </a:r>
            <a:r>
              <a:rPr lang="ru-RU" sz="2000" dirty="0" err="1"/>
              <a:t>побічних</a:t>
            </a:r>
            <a:r>
              <a:rPr lang="ru-RU" sz="2000" dirty="0"/>
              <a:t> </a:t>
            </a:r>
            <a:r>
              <a:rPr lang="ru-RU" sz="2000" dirty="0" err="1"/>
              <a:t>ефектів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зумовлені</a:t>
            </a:r>
            <a:r>
              <a:rPr lang="ru-RU" sz="2000" dirty="0"/>
              <a:t> </a:t>
            </a:r>
            <a:r>
              <a:rPr lang="ru-RU" sz="2000" dirty="0" err="1"/>
              <a:t>сенсибілізацією</a:t>
            </a:r>
            <a:r>
              <a:rPr lang="ru-RU" sz="2000" dirty="0"/>
              <a:t>. В той же час вони </a:t>
            </a:r>
            <a:r>
              <a:rPr lang="ru-RU" sz="2000" dirty="0" err="1"/>
              <a:t>цілком</a:t>
            </a:r>
            <a:r>
              <a:rPr lang="ru-RU" sz="2000" dirty="0"/>
              <a:t> </a:t>
            </a:r>
            <a:r>
              <a:rPr lang="ru-RU" sz="2000" dirty="0" err="1"/>
              <a:t>забезпечують</a:t>
            </a:r>
            <a:r>
              <a:rPr lang="ru-RU" sz="2000" dirty="0"/>
              <a:t> потребу </a:t>
            </a:r>
            <a:r>
              <a:rPr lang="ru-RU" sz="2000" dirty="0" err="1"/>
              <a:t>організму</a:t>
            </a:r>
            <a:r>
              <a:rPr lang="ru-RU" sz="2000" dirty="0"/>
              <a:t> в </a:t>
            </a:r>
            <a:r>
              <a:rPr lang="ru-RU" sz="2000" dirty="0" err="1"/>
              <a:t>білках</a:t>
            </a:r>
            <a:r>
              <a:rPr lang="ru-RU" sz="2000" dirty="0"/>
              <a:t>. Для </a:t>
            </a:r>
            <a:r>
              <a:rPr lang="ru-RU" sz="2000" dirty="0" err="1"/>
              <a:t>повноцінного</a:t>
            </a:r>
            <a:r>
              <a:rPr lang="ru-RU" sz="2000" dirty="0"/>
              <a:t> </a:t>
            </a:r>
            <a:r>
              <a:rPr lang="ru-RU" sz="2000" dirty="0" err="1"/>
              <a:t>білкового</a:t>
            </a:r>
            <a:r>
              <a:rPr lang="ru-RU" sz="2000" dirty="0"/>
              <a:t> </a:t>
            </a:r>
            <a:r>
              <a:rPr lang="ru-RU" sz="2000" dirty="0" err="1"/>
              <a:t>харчування</a:t>
            </a:r>
            <a:r>
              <a:rPr lang="ru-RU" sz="2000" dirty="0"/>
              <a:t> </a:t>
            </a:r>
            <a:r>
              <a:rPr lang="ru-RU" sz="2000" dirty="0" err="1"/>
              <a:t>необхідно</a:t>
            </a:r>
            <a:r>
              <a:rPr lang="ru-RU" sz="2000" dirty="0"/>
              <a:t>, </a:t>
            </a:r>
            <a:r>
              <a:rPr lang="ru-RU" sz="2000" dirty="0" err="1"/>
              <a:t>щоб</a:t>
            </a:r>
            <a:r>
              <a:rPr lang="ru-RU" sz="2000" dirty="0"/>
              <a:t> </a:t>
            </a:r>
            <a:r>
              <a:rPr lang="ru-RU" sz="2000" dirty="0" err="1"/>
              <a:t>отримані</a:t>
            </a:r>
            <a:r>
              <a:rPr lang="ru-RU" sz="2000" dirty="0"/>
              <a:t> </a:t>
            </a:r>
            <a:r>
              <a:rPr lang="ru-RU" sz="2000" dirty="0" err="1"/>
              <a:t>препарати</a:t>
            </a:r>
            <a:r>
              <a:rPr lang="ru-RU" sz="2000" dirty="0"/>
              <a:t> </a:t>
            </a:r>
            <a:r>
              <a:rPr lang="ru-RU" sz="2000" dirty="0" err="1"/>
              <a:t>містили</a:t>
            </a:r>
            <a:r>
              <a:rPr lang="ru-RU" sz="2000" dirty="0"/>
              <a:t> </a:t>
            </a:r>
            <a:r>
              <a:rPr lang="ru-RU" sz="2000" dirty="0" err="1"/>
              <a:t>набір</a:t>
            </a:r>
            <a:r>
              <a:rPr lang="ru-RU" sz="2000" dirty="0"/>
              <a:t> </a:t>
            </a:r>
            <a:r>
              <a:rPr lang="ru-RU" sz="2000" dirty="0" err="1"/>
              <a:t>амінокислот</a:t>
            </a:r>
            <a:r>
              <a:rPr lang="ru-RU" sz="2000" dirty="0"/>
              <a:t>, </a:t>
            </a:r>
            <a:r>
              <a:rPr lang="ru-RU" sz="2000" dirty="0" err="1"/>
              <a:t>зокрема</a:t>
            </a:r>
            <a:r>
              <a:rPr lang="ru-RU" sz="2000" dirty="0"/>
              <a:t>, </a:t>
            </a:r>
            <a:r>
              <a:rPr lang="ru-RU" sz="2000" dirty="0" err="1"/>
              <a:t>незамінні</a:t>
            </a:r>
            <a:r>
              <a:rPr lang="ru-RU" sz="2000" dirty="0"/>
              <a:t> </a:t>
            </a:r>
            <a:r>
              <a:rPr lang="ru-RU" sz="2000" dirty="0" err="1"/>
              <a:t>амінокислоти</a:t>
            </a:r>
            <a:r>
              <a:rPr lang="ru-RU" sz="2000" dirty="0"/>
              <a:t>, </a:t>
            </a:r>
            <a:r>
              <a:rPr lang="ru-RU" sz="2000" dirty="0" err="1"/>
              <a:t>включаючи</a:t>
            </a:r>
            <a:r>
              <a:rPr lang="ru-RU" sz="2000" dirty="0"/>
              <a:t> </a:t>
            </a:r>
            <a:r>
              <a:rPr lang="ru-RU" sz="2000" dirty="0" err="1"/>
              <a:t>тріптофан</a:t>
            </a:r>
            <a:r>
              <a:rPr lang="ru-RU" sz="2000" dirty="0"/>
              <a:t>.</a:t>
            </a:r>
          </a:p>
          <a:p>
            <a:endParaRPr lang="ru-RU" sz="2000" dirty="0"/>
          </a:p>
          <a:p>
            <a:r>
              <a:rPr lang="ru-RU" sz="2000" dirty="0" err="1"/>
              <a:t>Препарати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існують</a:t>
            </a:r>
            <a:r>
              <a:rPr lang="ru-RU" sz="2000" dirty="0"/>
              <a:t> в </a:t>
            </a:r>
            <a:r>
              <a:rPr lang="ru-RU" sz="2000" dirty="0" err="1"/>
              <a:t>сьогоденні</a:t>
            </a:r>
            <a:r>
              <a:rPr lang="ru-RU" sz="2000" dirty="0"/>
              <a:t>, для парентерального </a:t>
            </a:r>
            <a:r>
              <a:rPr lang="ru-RU" sz="2000" dirty="0" err="1"/>
              <a:t>білкового</a:t>
            </a:r>
            <a:r>
              <a:rPr lang="ru-RU" sz="2000" dirty="0"/>
              <a:t> </a:t>
            </a:r>
            <a:r>
              <a:rPr lang="ru-RU" sz="2000" dirty="0" err="1"/>
              <a:t>харчування</a:t>
            </a:r>
            <a:r>
              <a:rPr lang="ru-RU" sz="2000" dirty="0"/>
              <a:t> </a:t>
            </a:r>
            <a:r>
              <a:rPr lang="ru-RU" sz="2000" dirty="0" err="1"/>
              <a:t>представлені</a:t>
            </a:r>
            <a:r>
              <a:rPr lang="ru-RU" sz="2000" dirty="0"/>
              <a:t> </a:t>
            </a:r>
            <a:r>
              <a:rPr lang="ru-RU" sz="2000" dirty="0" err="1"/>
              <a:t>гидролізатами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отримуються</a:t>
            </a:r>
            <a:r>
              <a:rPr lang="ru-RU" sz="2000" dirty="0"/>
              <a:t> з </a:t>
            </a:r>
            <a:r>
              <a:rPr lang="ru-RU" sz="2000" dirty="0" err="1"/>
              <a:t>білків</a:t>
            </a:r>
            <a:r>
              <a:rPr lang="ru-RU" sz="2000" dirty="0"/>
              <a:t> </a:t>
            </a:r>
            <a:r>
              <a:rPr lang="ru-RU" sz="2000" dirty="0" err="1"/>
              <a:t>крові</a:t>
            </a:r>
            <a:r>
              <a:rPr lang="ru-RU" sz="2000" dirty="0"/>
              <a:t> </a:t>
            </a:r>
            <a:r>
              <a:rPr lang="ru-RU" sz="2000" dirty="0" err="1"/>
              <a:t>великої</a:t>
            </a:r>
            <a:r>
              <a:rPr lang="ru-RU" sz="2000" dirty="0"/>
              <a:t> </a:t>
            </a:r>
            <a:r>
              <a:rPr lang="ru-RU" sz="2000" dirty="0" err="1"/>
              <a:t>рогатої</a:t>
            </a:r>
            <a:r>
              <a:rPr lang="ru-RU" sz="2000" dirty="0"/>
              <a:t> </a:t>
            </a:r>
            <a:r>
              <a:rPr lang="ru-RU" sz="2000" dirty="0" err="1"/>
              <a:t>худоби</a:t>
            </a:r>
            <a:r>
              <a:rPr lang="ru-RU" sz="2000" dirty="0"/>
              <a:t> (</a:t>
            </a:r>
            <a:r>
              <a:rPr lang="ru-RU" sz="2000" dirty="0" err="1"/>
              <a:t>розчин</a:t>
            </a:r>
            <a:r>
              <a:rPr lang="ru-RU" sz="2000" dirty="0"/>
              <a:t> </a:t>
            </a:r>
            <a:r>
              <a:rPr lang="ru-RU" sz="2000" dirty="0" err="1"/>
              <a:t>гидролізіна</a:t>
            </a:r>
            <a:r>
              <a:rPr lang="ru-RU" sz="2000" dirty="0"/>
              <a:t>, </a:t>
            </a:r>
            <a:r>
              <a:rPr lang="ru-RU" sz="2000" dirty="0" err="1"/>
              <a:t>фібріносол</a:t>
            </a:r>
            <a:r>
              <a:rPr lang="ru-RU" sz="2000" dirty="0"/>
              <a:t>) і </a:t>
            </a:r>
            <a:r>
              <a:rPr lang="ru-RU" sz="2000" dirty="0" err="1"/>
              <a:t>людини</a:t>
            </a:r>
            <a:r>
              <a:rPr lang="ru-RU" sz="2000" dirty="0"/>
              <a:t> (</a:t>
            </a:r>
            <a:r>
              <a:rPr lang="ru-RU" sz="2000" dirty="0" err="1"/>
              <a:t>амінокровін</a:t>
            </a:r>
            <a:r>
              <a:rPr lang="ru-RU" sz="2000" dirty="0"/>
              <a:t>, </a:t>
            </a:r>
            <a:r>
              <a:rPr lang="ru-RU" sz="2000" dirty="0" err="1"/>
              <a:t>інфузамін</a:t>
            </a:r>
            <a:r>
              <a:rPr lang="ru-RU" sz="2000" dirty="0"/>
              <a:t>), з </a:t>
            </a:r>
            <a:r>
              <a:rPr lang="ru-RU" sz="2000" dirty="0" err="1"/>
              <a:t>казеїну</a:t>
            </a:r>
            <a:r>
              <a:rPr lang="ru-RU" sz="2000" dirty="0"/>
              <a:t> і </a:t>
            </a:r>
            <a:r>
              <a:rPr lang="ru-RU" sz="2000" dirty="0" err="1"/>
              <a:t>інших</a:t>
            </a:r>
            <a:r>
              <a:rPr lang="ru-RU" sz="2000" dirty="0"/>
              <a:t> </a:t>
            </a:r>
            <a:r>
              <a:rPr lang="ru-RU" sz="2000" dirty="0" err="1"/>
              <a:t>білків</a:t>
            </a:r>
            <a:r>
              <a:rPr lang="ru-RU" sz="2000" dirty="0"/>
              <a:t> (</a:t>
            </a:r>
            <a:r>
              <a:rPr lang="ru-RU" sz="2000" dirty="0" err="1"/>
              <a:t>гідролізат</a:t>
            </a:r>
            <a:r>
              <a:rPr lang="ru-RU" sz="2000" dirty="0"/>
              <a:t> </a:t>
            </a:r>
            <a:r>
              <a:rPr lang="ru-RU" sz="2000" dirty="0" err="1"/>
              <a:t>казеїну</a:t>
            </a:r>
            <a:r>
              <a:rPr lang="ru-RU" sz="2000" dirty="0"/>
              <a:t>, </a:t>
            </a:r>
            <a:r>
              <a:rPr lang="ru-RU" sz="2000" dirty="0" err="1"/>
              <a:t>амінотроф</a:t>
            </a:r>
            <a:r>
              <a:rPr lang="ru-RU" sz="2000" dirty="0"/>
              <a:t>, </a:t>
            </a:r>
            <a:r>
              <a:rPr lang="ru-RU" sz="2000" dirty="0" err="1"/>
              <a:t>амікин</a:t>
            </a:r>
            <a:r>
              <a:rPr lang="ru-RU" sz="2000" dirty="0"/>
              <a:t>), а </a:t>
            </a:r>
            <a:r>
              <a:rPr lang="ru-RU" sz="2000" dirty="0" err="1"/>
              <a:t>також</a:t>
            </a:r>
            <a:r>
              <a:rPr lang="ru-RU" sz="2000" dirty="0"/>
              <a:t> препаратами, </a:t>
            </a:r>
            <a:r>
              <a:rPr lang="ru-RU" sz="2000" dirty="0" err="1"/>
              <a:t>сумішами</a:t>
            </a:r>
            <a:r>
              <a:rPr lang="ru-RU" sz="2000" dirty="0"/>
              <a:t> "</a:t>
            </a:r>
            <a:r>
              <a:rPr lang="ru-RU" sz="2000" dirty="0" err="1"/>
              <a:t>чистих</a:t>
            </a:r>
            <a:r>
              <a:rPr lang="ru-RU" sz="2000" dirty="0"/>
              <a:t>" </a:t>
            </a:r>
            <a:r>
              <a:rPr lang="ru-RU" sz="2000" dirty="0" err="1"/>
              <a:t>амінокислот</a:t>
            </a:r>
            <a:r>
              <a:rPr lang="ru-RU" sz="2000" dirty="0"/>
              <a:t> (</a:t>
            </a:r>
            <a:r>
              <a:rPr lang="ru-RU" sz="2000" dirty="0" err="1"/>
              <a:t>поліамін</a:t>
            </a:r>
            <a:r>
              <a:rPr lang="ru-RU" sz="2000" dirty="0"/>
              <a:t>, </a:t>
            </a:r>
            <a:r>
              <a:rPr lang="ru-RU" sz="2000" dirty="0" err="1"/>
              <a:t>альвезін</a:t>
            </a:r>
            <a:r>
              <a:rPr lang="ru-RU" sz="2000" dirty="0"/>
              <a:t> та </a:t>
            </a:r>
            <a:r>
              <a:rPr lang="ru-RU" sz="2000" dirty="0" err="1"/>
              <a:t>інші</a:t>
            </a:r>
            <a:r>
              <a:rPr lang="ru-RU" sz="2000" dirty="0"/>
              <a:t>). </a:t>
            </a:r>
            <a:r>
              <a:rPr lang="ru-RU" sz="2000" dirty="0" err="1"/>
              <a:t>Іноді</a:t>
            </a:r>
            <a:r>
              <a:rPr lang="ru-RU" sz="2000" dirty="0"/>
              <a:t> </a:t>
            </a:r>
            <a:r>
              <a:rPr lang="ru-RU" sz="2000" dirty="0" err="1"/>
              <a:t>амінокислоти</a:t>
            </a:r>
            <a:r>
              <a:rPr lang="ru-RU" sz="2000" dirty="0"/>
              <a:t> </a:t>
            </a:r>
            <a:r>
              <a:rPr lang="ru-RU" sz="2000" dirty="0" err="1"/>
              <a:t>використовують</a:t>
            </a:r>
            <a:r>
              <a:rPr lang="ru-RU" sz="2000" dirty="0"/>
              <a:t> у </a:t>
            </a:r>
            <a:r>
              <a:rPr lang="ru-RU" sz="2000" dirty="0" err="1"/>
              <a:t>поєднанні</a:t>
            </a:r>
            <a:r>
              <a:rPr lang="ru-RU" sz="2000" dirty="0"/>
              <a:t> з </a:t>
            </a:r>
            <a:r>
              <a:rPr lang="ru-RU" sz="2000" dirty="0" err="1"/>
              <a:t>розчинами</a:t>
            </a:r>
            <a:r>
              <a:rPr lang="ru-RU" sz="2000" dirty="0"/>
              <a:t> </a:t>
            </a:r>
            <a:r>
              <a:rPr lang="ru-RU" sz="2000" dirty="0" err="1"/>
              <a:t>глюкози</a:t>
            </a:r>
            <a:r>
              <a:rPr lang="ru-RU" sz="2000" dirty="0"/>
              <a:t>, </a:t>
            </a:r>
            <a:r>
              <a:rPr lang="ru-RU" sz="2000" dirty="0" err="1"/>
              <a:t>жировими</a:t>
            </a:r>
            <a:r>
              <a:rPr lang="ru-RU" sz="2000" dirty="0"/>
              <a:t> </a:t>
            </a:r>
            <a:r>
              <a:rPr lang="ru-RU" sz="2000" dirty="0" err="1"/>
              <a:t>емульсіями</a:t>
            </a:r>
            <a:r>
              <a:rPr lang="ru-RU" sz="2000" dirty="0"/>
              <a:t>, </a:t>
            </a:r>
            <a:r>
              <a:rPr lang="ru-RU" sz="2000" dirty="0" err="1"/>
              <a:t>вітамінами</a:t>
            </a:r>
            <a:r>
              <a:rPr lang="ru-RU" sz="2000" dirty="0"/>
              <a:t>. </a:t>
            </a:r>
            <a:r>
              <a:rPr lang="ru-RU" sz="2000" dirty="0" err="1"/>
              <a:t>Також</a:t>
            </a:r>
            <a:r>
              <a:rPr lang="ru-RU" sz="2000" dirty="0"/>
              <a:t> для парентерального </a:t>
            </a:r>
            <a:r>
              <a:rPr lang="ru-RU" sz="2000" dirty="0" err="1"/>
              <a:t>харчування</a:t>
            </a:r>
            <a:r>
              <a:rPr lang="ru-RU" sz="2000" dirty="0"/>
              <a:t> </a:t>
            </a:r>
            <a:r>
              <a:rPr lang="ru-RU" sz="2000" dirty="0" err="1"/>
              <a:t>іноді</a:t>
            </a:r>
            <a:r>
              <a:rPr lang="ru-RU" sz="2000" dirty="0"/>
              <a:t> </a:t>
            </a:r>
            <a:r>
              <a:rPr lang="ru-RU" sz="2000" dirty="0" err="1"/>
              <a:t>використовують</a:t>
            </a:r>
            <a:r>
              <a:rPr lang="ru-RU" sz="2000" dirty="0"/>
              <a:t> </a:t>
            </a:r>
            <a:r>
              <a:rPr lang="ru-RU" sz="2000" dirty="0" err="1"/>
              <a:t>препарати</a:t>
            </a:r>
            <a:r>
              <a:rPr lang="ru-RU" sz="2000" dirty="0"/>
              <a:t> </a:t>
            </a:r>
            <a:r>
              <a:rPr lang="ru-RU" sz="2000" dirty="0" err="1"/>
              <a:t>крові</a:t>
            </a:r>
            <a:r>
              <a:rPr lang="ru-RU" sz="2000" dirty="0"/>
              <a:t>, в першу </a:t>
            </a:r>
            <a:r>
              <a:rPr lang="ru-RU" sz="2000" dirty="0" err="1"/>
              <a:t>чергу</a:t>
            </a:r>
            <a:r>
              <a:rPr lang="ru-RU" sz="2000" dirty="0"/>
              <a:t> плазму, але </a:t>
            </a:r>
            <a:r>
              <a:rPr lang="ru-RU" sz="2000" dirty="0" err="1"/>
              <a:t>це</a:t>
            </a:r>
            <a:r>
              <a:rPr lang="ru-RU" sz="2000" dirty="0"/>
              <a:t> </a:t>
            </a:r>
            <a:r>
              <a:rPr lang="ru-RU" sz="2000" dirty="0" err="1"/>
              <a:t>занадто</a:t>
            </a:r>
            <a:r>
              <a:rPr lang="ru-RU" sz="2000" dirty="0"/>
              <a:t> дорого.</a:t>
            </a:r>
          </a:p>
        </p:txBody>
      </p:sp>
    </p:spTree>
    <p:extLst>
      <p:ext uri="{BB962C8B-B14F-4D97-AF65-F5344CB8AC3E}">
        <p14:creationId xmlns:p14="http://schemas.microsoft.com/office/powerpoint/2010/main" val="9675419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i="1" u="sng" dirty="0" err="1"/>
              <a:t>Дієтичне</a:t>
            </a:r>
            <a:r>
              <a:rPr lang="ru-RU" sz="4000" b="1" i="1" u="sng" dirty="0"/>
              <a:t> </a:t>
            </a:r>
            <a:r>
              <a:rPr lang="ru-RU" sz="4000" b="1" i="1" u="sng" dirty="0" err="1"/>
              <a:t>природне</a:t>
            </a:r>
            <a:r>
              <a:rPr lang="ru-RU" sz="4000" b="1" i="1" u="sng" dirty="0"/>
              <a:t> </a:t>
            </a:r>
            <a:r>
              <a:rPr lang="ru-RU" sz="4000" b="1" i="1" u="sng" dirty="0" err="1"/>
              <a:t>ентеральне</a:t>
            </a:r>
            <a:r>
              <a:rPr lang="ru-RU" sz="4000" b="1" i="1" u="sng" dirty="0"/>
              <a:t> </a:t>
            </a:r>
            <a:r>
              <a:rPr lang="ru-RU" sz="4000" b="1" i="1" u="sng" dirty="0" err="1"/>
              <a:t>харчування</a:t>
            </a:r>
            <a:r>
              <a:rPr lang="ru-RU" sz="4000" b="1" i="1" u="sng" dirty="0"/>
              <a:t> </a:t>
            </a:r>
            <a:r>
              <a:rPr lang="ru-RU" sz="4000" b="1" i="1" u="sng" dirty="0" err="1"/>
              <a:t>хірургічного</a:t>
            </a:r>
            <a:r>
              <a:rPr lang="ru-RU" sz="4000" b="1" i="1" u="sng" dirty="0"/>
              <a:t> хворого.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9154" y="2059806"/>
            <a:ext cx="10455458" cy="4581626"/>
          </a:xfrm>
        </p:spPr>
        <p:txBody>
          <a:bodyPr>
            <a:noAutofit/>
          </a:bodyPr>
          <a:lstStyle/>
          <a:p>
            <a:r>
              <a:rPr lang="ru-RU" sz="2000" dirty="0" err="1"/>
              <a:t>Дієта</a:t>
            </a:r>
            <a:r>
              <a:rPr lang="ru-RU" sz="2000" dirty="0"/>
              <a:t> – </a:t>
            </a:r>
            <a:r>
              <a:rPr lang="ru-RU" sz="2000" dirty="0" err="1"/>
              <a:t>це</a:t>
            </a:r>
            <a:r>
              <a:rPr lang="ru-RU" sz="2000" dirty="0"/>
              <a:t> режим </a:t>
            </a:r>
            <a:r>
              <a:rPr lang="ru-RU" sz="2000" dirty="0" err="1"/>
              <a:t>харчування</a:t>
            </a:r>
            <a:r>
              <a:rPr lang="ru-RU" sz="2000" dirty="0"/>
              <a:t> </a:t>
            </a:r>
            <a:r>
              <a:rPr lang="ru-RU" sz="2000" dirty="0" err="1"/>
              <a:t>здорової</a:t>
            </a:r>
            <a:r>
              <a:rPr lang="ru-RU" sz="2000" dirty="0"/>
              <a:t> та </a:t>
            </a:r>
            <a:r>
              <a:rPr lang="ru-RU" sz="2000" dirty="0" err="1"/>
              <a:t>хворої</a:t>
            </a:r>
            <a:r>
              <a:rPr lang="ru-RU" sz="2000" dirty="0"/>
              <a:t> </a:t>
            </a:r>
            <a:r>
              <a:rPr lang="ru-RU" sz="2000" dirty="0" err="1"/>
              <a:t>людини</a:t>
            </a:r>
            <a:r>
              <a:rPr lang="ru-RU" sz="2000" dirty="0"/>
              <a:t>, </a:t>
            </a:r>
            <a:r>
              <a:rPr lang="ru-RU" sz="2000" dirty="0" err="1"/>
              <a:t>який</a:t>
            </a:r>
            <a:r>
              <a:rPr lang="ru-RU" sz="2000" dirty="0"/>
              <a:t> </a:t>
            </a:r>
            <a:r>
              <a:rPr lang="ru-RU" sz="2000" dirty="0" err="1"/>
              <a:t>визначає</a:t>
            </a:r>
            <a:r>
              <a:rPr lang="ru-RU" sz="2000" dirty="0"/>
              <a:t> </a:t>
            </a:r>
            <a:r>
              <a:rPr lang="ru-RU" sz="2000" dirty="0" err="1"/>
              <a:t>якісний</a:t>
            </a:r>
            <a:r>
              <a:rPr lang="ru-RU" sz="2000" dirty="0"/>
              <a:t> склад </a:t>
            </a:r>
            <a:r>
              <a:rPr lang="ru-RU" sz="2000" dirty="0" err="1"/>
              <a:t>їжі</a:t>
            </a:r>
            <a:r>
              <a:rPr lang="ru-RU" sz="2000" dirty="0"/>
              <a:t>, </a:t>
            </a:r>
            <a:r>
              <a:rPr lang="ru-RU" sz="2000" dirty="0" err="1"/>
              <a:t>її</a:t>
            </a:r>
            <a:r>
              <a:rPr lang="ru-RU" sz="2000" dirty="0"/>
              <a:t> </a:t>
            </a:r>
            <a:r>
              <a:rPr lang="ru-RU" sz="2000" dirty="0" err="1"/>
              <a:t>кількість</a:t>
            </a:r>
            <a:r>
              <a:rPr lang="ru-RU" sz="2000" dirty="0"/>
              <a:t> (</a:t>
            </a:r>
            <a:r>
              <a:rPr lang="ru-RU" sz="2000" dirty="0" err="1"/>
              <a:t>зокрема</a:t>
            </a:r>
            <a:r>
              <a:rPr lang="ru-RU" sz="2000" dirty="0"/>
              <a:t> </a:t>
            </a:r>
            <a:r>
              <a:rPr lang="ru-RU" sz="2000" dirty="0" err="1"/>
              <a:t>основних</a:t>
            </a:r>
            <a:r>
              <a:rPr lang="ru-RU" sz="2000" dirty="0"/>
              <a:t> </a:t>
            </a:r>
            <a:r>
              <a:rPr lang="ru-RU" sz="2000" dirty="0" err="1"/>
              <a:t>складових</a:t>
            </a:r>
            <a:r>
              <a:rPr lang="ru-RU" sz="2000" dirty="0"/>
              <a:t> </a:t>
            </a:r>
            <a:r>
              <a:rPr lang="ru-RU" sz="2000" dirty="0" err="1"/>
              <a:t>частин</a:t>
            </a:r>
            <a:r>
              <a:rPr lang="ru-RU" sz="2000" dirty="0"/>
              <a:t>), а </a:t>
            </a:r>
            <a:r>
              <a:rPr lang="ru-RU" sz="2000" dirty="0" err="1"/>
              <a:t>також</a:t>
            </a:r>
            <a:r>
              <a:rPr lang="ru-RU" sz="2000" dirty="0"/>
              <a:t> час і частоту </a:t>
            </a:r>
            <a:r>
              <a:rPr lang="ru-RU" sz="2000" dirty="0" err="1"/>
              <a:t>прийому</a:t>
            </a:r>
            <a:r>
              <a:rPr lang="ru-RU" sz="2000" dirty="0"/>
              <a:t>.</a:t>
            </a:r>
          </a:p>
          <a:p>
            <a:endParaRPr lang="ru-RU" sz="2000" dirty="0"/>
          </a:p>
          <a:p>
            <a:r>
              <a:rPr lang="ru-RU" sz="2000" dirty="0" err="1" smtClean="0"/>
              <a:t>Дієтотерапія</a:t>
            </a:r>
            <a:r>
              <a:rPr lang="ru-RU" sz="2000" dirty="0" smtClean="0"/>
              <a:t> </a:t>
            </a:r>
            <a:r>
              <a:rPr lang="ru-RU" sz="2000" dirty="0"/>
              <a:t>– </a:t>
            </a:r>
            <a:r>
              <a:rPr lang="ru-RU" sz="2000" dirty="0" err="1"/>
              <a:t>це</a:t>
            </a:r>
            <a:r>
              <a:rPr lang="ru-RU" sz="2000" dirty="0"/>
              <a:t> </a:t>
            </a:r>
            <a:r>
              <a:rPr lang="ru-RU" sz="2000" dirty="0" err="1"/>
              <a:t>лікувальне</a:t>
            </a:r>
            <a:r>
              <a:rPr lang="ru-RU" sz="2000" dirty="0"/>
              <a:t> </a:t>
            </a:r>
            <a:r>
              <a:rPr lang="ru-RU" sz="2000" dirty="0" err="1"/>
              <a:t>харчування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є </a:t>
            </a:r>
            <a:r>
              <a:rPr lang="ru-RU" sz="2000" dirty="0" err="1"/>
              <a:t>необхідною</a:t>
            </a:r>
            <a:r>
              <a:rPr lang="ru-RU" sz="2000" dirty="0"/>
              <a:t> </a:t>
            </a:r>
            <a:r>
              <a:rPr lang="ru-RU" sz="2000" dirty="0" err="1"/>
              <a:t>складовою</a:t>
            </a:r>
            <a:r>
              <a:rPr lang="ru-RU" sz="2000" dirty="0"/>
              <a:t> </a:t>
            </a:r>
            <a:r>
              <a:rPr lang="ru-RU" sz="2000" dirty="0" err="1"/>
              <a:t>частиною</a:t>
            </a:r>
            <a:r>
              <a:rPr lang="ru-RU" sz="2000" dirty="0"/>
              <a:t> </a:t>
            </a:r>
            <a:r>
              <a:rPr lang="ru-RU" sz="2000" dirty="0" err="1"/>
              <a:t>всього</a:t>
            </a:r>
            <a:r>
              <a:rPr lang="ru-RU" sz="2000" dirty="0"/>
              <a:t> </a:t>
            </a:r>
            <a:r>
              <a:rPr lang="ru-RU" sz="2000" dirty="0" err="1"/>
              <a:t>лікувального</a:t>
            </a:r>
            <a:r>
              <a:rPr lang="ru-RU" sz="2000" dirty="0"/>
              <a:t> </a:t>
            </a:r>
            <a:r>
              <a:rPr lang="ru-RU" sz="2000" dirty="0" err="1"/>
              <a:t>процесу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4379448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i="1" u="sng" dirty="0" err="1"/>
              <a:t>Дієтичне</a:t>
            </a:r>
            <a:r>
              <a:rPr lang="ru-RU" sz="4000" b="1" i="1" u="sng" dirty="0"/>
              <a:t> </a:t>
            </a:r>
            <a:r>
              <a:rPr lang="ru-RU" sz="4000" b="1" i="1" u="sng" dirty="0" err="1"/>
              <a:t>природне</a:t>
            </a:r>
            <a:r>
              <a:rPr lang="ru-RU" sz="4000" b="1" i="1" u="sng" dirty="0"/>
              <a:t> </a:t>
            </a:r>
            <a:r>
              <a:rPr lang="ru-RU" sz="4000" b="1" i="1" u="sng" dirty="0" err="1"/>
              <a:t>ентеральне</a:t>
            </a:r>
            <a:r>
              <a:rPr lang="ru-RU" sz="4000" b="1" i="1" u="sng" dirty="0"/>
              <a:t> </a:t>
            </a:r>
            <a:r>
              <a:rPr lang="ru-RU" sz="4000" b="1" i="1" u="sng" dirty="0" err="1"/>
              <a:t>харчування</a:t>
            </a:r>
            <a:r>
              <a:rPr lang="ru-RU" sz="4000" b="1" i="1" u="sng" dirty="0"/>
              <a:t> </a:t>
            </a:r>
            <a:r>
              <a:rPr lang="ru-RU" sz="4000" b="1" i="1" u="sng" dirty="0" err="1"/>
              <a:t>хірургічного</a:t>
            </a:r>
            <a:r>
              <a:rPr lang="ru-RU" sz="4000" b="1" i="1" u="sng" dirty="0"/>
              <a:t> хворого.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2152" y="1904999"/>
            <a:ext cx="10532460" cy="4794183"/>
          </a:xfrm>
        </p:spPr>
        <p:txBody>
          <a:bodyPr>
            <a:noAutofit/>
          </a:bodyPr>
          <a:lstStyle/>
          <a:p>
            <a:endParaRPr lang="ru-RU" sz="2000" dirty="0"/>
          </a:p>
          <a:p>
            <a:r>
              <a:rPr lang="ru-RU" sz="2000" dirty="0"/>
              <a:t>При природному </a:t>
            </a:r>
            <a:r>
              <a:rPr lang="ru-RU" sz="2000" dirty="0" err="1"/>
              <a:t>харчування</a:t>
            </a:r>
            <a:r>
              <a:rPr lang="ru-RU" sz="2000" dirty="0"/>
              <a:t> </a:t>
            </a:r>
            <a:r>
              <a:rPr lang="ru-RU" sz="2000" dirty="0" err="1"/>
              <a:t>лікар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лікує</a:t>
            </a:r>
            <a:r>
              <a:rPr lang="ru-RU" sz="2000" dirty="0"/>
              <a:t>, </a:t>
            </a:r>
            <a:r>
              <a:rPr lang="ru-RU" sz="2000" dirty="0" err="1"/>
              <a:t>призначає</a:t>
            </a:r>
            <a:r>
              <a:rPr lang="ru-RU" sz="2000" dirty="0"/>
              <a:t> </a:t>
            </a:r>
            <a:r>
              <a:rPr lang="ru-RU" sz="2000" dirty="0" err="1"/>
              <a:t>відповідну</a:t>
            </a:r>
            <a:r>
              <a:rPr lang="ru-RU" sz="2000" dirty="0"/>
              <a:t> </a:t>
            </a:r>
            <a:r>
              <a:rPr lang="ru-RU" sz="2000" dirty="0" err="1"/>
              <a:t>дієту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стіл</a:t>
            </a:r>
            <a:r>
              <a:rPr lang="ru-RU" sz="2000" dirty="0"/>
              <a:t>. У </a:t>
            </a:r>
            <a:r>
              <a:rPr lang="ru-RU" sz="2000" dirty="0" err="1"/>
              <a:t>нашій</a:t>
            </a:r>
            <a:r>
              <a:rPr lang="ru-RU" sz="2000" dirty="0"/>
              <a:t> </a:t>
            </a:r>
            <a:r>
              <a:rPr lang="ru-RU" sz="2000" dirty="0" err="1"/>
              <a:t>країні</a:t>
            </a:r>
            <a:r>
              <a:rPr lang="ru-RU" sz="2000" dirty="0"/>
              <a:t> </a:t>
            </a:r>
            <a:r>
              <a:rPr lang="ru-RU" sz="2000" dirty="0" err="1"/>
              <a:t>вже</a:t>
            </a:r>
            <a:r>
              <a:rPr lang="ru-RU" sz="2000" dirty="0"/>
              <a:t> </a:t>
            </a:r>
            <a:r>
              <a:rPr lang="ru-RU" sz="2000" dirty="0" err="1"/>
              <a:t>багато</a:t>
            </a:r>
            <a:r>
              <a:rPr lang="ru-RU" sz="2000" dirty="0"/>
              <a:t> </a:t>
            </a:r>
            <a:r>
              <a:rPr lang="ru-RU" sz="2000" dirty="0" err="1"/>
              <a:t>років</a:t>
            </a:r>
            <a:r>
              <a:rPr lang="ru-RU" sz="2000" dirty="0"/>
              <a:t> </a:t>
            </a:r>
            <a:r>
              <a:rPr lang="ru-RU" sz="2000" dirty="0" err="1"/>
              <a:t>існує</a:t>
            </a:r>
            <a:r>
              <a:rPr lang="ru-RU" sz="2000" dirty="0"/>
              <a:t> </a:t>
            </a:r>
            <a:r>
              <a:rPr lang="ru-RU" sz="2000" dirty="0" err="1"/>
              <a:t>єдина</a:t>
            </a:r>
            <a:r>
              <a:rPr lang="ru-RU" sz="2000" dirty="0"/>
              <a:t> система </a:t>
            </a:r>
            <a:r>
              <a:rPr lang="ru-RU" sz="2000" dirty="0" err="1"/>
              <a:t>дієтичного</a:t>
            </a:r>
            <a:r>
              <a:rPr lang="ru-RU" sz="2000" dirty="0"/>
              <a:t> </a:t>
            </a:r>
            <a:r>
              <a:rPr lang="ru-RU" sz="2000" dirty="0" err="1"/>
              <a:t>харчування</a:t>
            </a:r>
            <a:r>
              <a:rPr lang="ru-RU" sz="2000" dirty="0"/>
              <a:t> за </a:t>
            </a:r>
            <a:r>
              <a:rPr lang="ru-RU" sz="2000" dirty="0" err="1"/>
              <a:t>Н.І.Певзнером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включає</a:t>
            </a:r>
            <a:r>
              <a:rPr lang="ru-RU" sz="2000" dirty="0"/>
              <a:t> 15 </a:t>
            </a:r>
            <a:r>
              <a:rPr lang="ru-RU" sz="2000" dirty="0" err="1"/>
              <a:t>основних</a:t>
            </a:r>
            <a:r>
              <a:rPr lang="ru-RU" sz="2000" dirty="0"/>
              <a:t> </a:t>
            </a:r>
            <a:r>
              <a:rPr lang="ru-RU" sz="2000" dirty="0" err="1"/>
              <a:t>дієт</a:t>
            </a:r>
            <a:r>
              <a:rPr lang="ru-RU" sz="2000" dirty="0"/>
              <a:t>. У </a:t>
            </a:r>
            <a:r>
              <a:rPr lang="ru-RU" sz="2000" dirty="0" err="1"/>
              <a:t>загальнохірургічному</a:t>
            </a:r>
            <a:r>
              <a:rPr lang="ru-RU" sz="2000" dirty="0"/>
              <a:t> </a:t>
            </a:r>
            <a:r>
              <a:rPr lang="ru-RU" sz="2000" dirty="0" err="1"/>
              <a:t>відділенні</a:t>
            </a:r>
            <a:r>
              <a:rPr lang="ru-RU" sz="2000" dirty="0"/>
              <a:t> </a:t>
            </a:r>
            <a:r>
              <a:rPr lang="ru-RU" sz="2000" dirty="0" err="1"/>
              <a:t>найчастіше</a:t>
            </a:r>
            <a:r>
              <a:rPr lang="ru-RU" sz="2000" dirty="0"/>
              <a:t> </a:t>
            </a:r>
            <a:r>
              <a:rPr lang="ru-RU" sz="2000" dirty="0" err="1"/>
              <a:t>використовують</a:t>
            </a:r>
            <a:r>
              <a:rPr lang="ru-RU" sz="2000" dirty="0"/>
              <a:t> </a:t>
            </a:r>
            <a:r>
              <a:rPr lang="ru-RU" sz="2000" dirty="0" err="1"/>
              <a:t>дієти</a:t>
            </a:r>
            <a:r>
              <a:rPr lang="ru-RU" sz="2000" dirty="0"/>
              <a:t> </a:t>
            </a:r>
            <a:r>
              <a:rPr lang="en-US" sz="2000" dirty="0"/>
              <a:t>N0-</a:t>
            </a:r>
            <a:r>
              <a:rPr lang="ru-RU" sz="2000" dirty="0"/>
              <a:t>а, </a:t>
            </a:r>
            <a:r>
              <a:rPr lang="en-US" sz="2000" dirty="0"/>
              <a:t>N0-</a:t>
            </a:r>
            <a:r>
              <a:rPr lang="ru-RU" sz="2000" dirty="0"/>
              <a:t>б, </a:t>
            </a:r>
            <a:r>
              <a:rPr lang="en-US" sz="2000" dirty="0"/>
              <a:t>N0-</a:t>
            </a:r>
            <a:r>
              <a:rPr lang="ru-RU" sz="2000" dirty="0"/>
              <a:t>в, </a:t>
            </a:r>
            <a:r>
              <a:rPr lang="en-US" sz="2000" dirty="0"/>
              <a:t>N1-</a:t>
            </a:r>
            <a:r>
              <a:rPr lang="ru-RU" sz="2000" dirty="0"/>
              <a:t>а, </a:t>
            </a:r>
            <a:r>
              <a:rPr lang="en-US" sz="2000" dirty="0"/>
              <a:t>N1, </a:t>
            </a:r>
            <a:r>
              <a:rPr lang="ru-RU" sz="2000" dirty="0" err="1"/>
              <a:t>Мейленграхта</a:t>
            </a:r>
            <a:r>
              <a:rPr lang="ru-RU" sz="2000" dirty="0"/>
              <a:t>, </a:t>
            </a:r>
            <a:r>
              <a:rPr lang="en-US" sz="2000" dirty="0"/>
              <a:t>N5-</a:t>
            </a:r>
            <a:r>
              <a:rPr lang="ru-RU" sz="2000" dirty="0"/>
              <a:t>а, </a:t>
            </a:r>
            <a:r>
              <a:rPr lang="en-US" sz="2000" dirty="0"/>
              <a:t>N9, N11, N15.</a:t>
            </a:r>
          </a:p>
          <a:p>
            <a:endParaRPr lang="en-US" sz="2000" dirty="0"/>
          </a:p>
          <a:p>
            <a:r>
              <a:rPr lang="ru-RU" sz="2000" dirty="0" err="1"/>
              <a:t>Нульова</a:t>
            </a:r>
            <a:r>
              <a:rPr lang="ru-RU" sz="2000" dirty="0"/>
              <a:t> </a:t>
            </a:r>
            <a:r>
              <a:rPr lang="ru-RU" sz="2000" dirty="0" err="1"/>
              <a:t>дієта</a:t>
            </a:r>
            <a:r>
              <a:rPr lang="ru-RU" sz="2000" dirty="0"/>
              <a:t> показана </a:t>
            </a:r>
            <a:r>
              <a:rPr lang="ru-RU" sz="2000" dirty="0" err="1"/>
              <a:t>після</a:t>
            </a:r>
            <a:r>
              <a:rPr lang="ru-RU" sz="2000" dirty="0"/>
              <a:t> </a:t>
            </a:r>
            <a:r>
              <a:rPr lang="ru-RU" sz="2000" dirty="0" err="1"/>
              <a:t>операцій</a:t>
            </a:r>
            <a:r>
              <a:rPr lang="ru-RU" sz="2000" dirty="0"/>
              <a:t> на органах </a:t>
            </a:r>
            <a:r>
              <a:rPr lang="ru-RU" sz="2000" dirty="0" err="1"/>
              <a:t>шлунково-кишкового</a:t>
            </a:r>
            <a:r>
              <a:rPr lang="ru-RU" sz="2000" dirty="0"/>
              <a:t> тракту, при </a:t>
            </a:r>
            <a:r>
              <a:rPr lang="ru-RU" sz="2000" dirty="0" err="1"/>
              <a:t>напівнепритомному</a:t>
            </a:r>
            <a:r>
              <a:rPr lang="ru-RU" sz="2000" dirty="0"/>
              <a:t> </a:t>
            </a:r>
            <a:r>
              <a:rPr lang="ru-RU" sz="2000" dirty="0" err="1"/>
              <a:t>стані</a:t>
            </a:r>
            <a:r>
              <a:rPr lang="ru-RU" sz="2000" dirty="0"/>
              <a:t> (черепно-</a:t>
            </a:r>
            <a:r>
              <a:rPr lang="ru-RU" sz="2000" dirty="0" err="1"/>
              <a:t>мозкова</a:t>
            </a:r>
            <a:r>
              <a:rPr lang="ru-RU" sz="2000" dirty="0"/>
              <a:t> травма). </a:t>
            </a:r>
            <a:r>
              <a:rPr lang="ru-RU" sz="2000" dirty="0" err="1"/>
              <a:t>Ця</a:t>
            </a:r>
            <a:r>
              <a:rPr lang="ru-RU" sz="2000" dirty="0"/>
              <a:t> </a:t>
            </a:r>
            <a:r>
              <a:rPr lang="ru-RU" sz="2000" dirty="0" err="1"/>
              <a:t>дієта</a:t>
            </a:r>
            <a:r>
              <a:rPr lang="ru-RU" sz="2000" dirty="0"/>
              <a:t> </a:t>
            </a:r>
            <a:r>
              <a:rPr lang="ru-RU" sz="2000" dirty="0" err="1"/>
              <a:t>забезпечує</a:t>
            </a:r>
            <a:r>
              <a:rPr lang="ru-RU" sz="2000" dirty="0"/>
              <a:t> </a:t>
            </a:r>
            <a:r>
              <a:rPr lang="ru-RU" sz="2000" dirty="0" err="1"/>
              <a:t>мінімальне</a:t>
            </a:r>
            <a:r>
              <a:rPr lang="ru-RU" sz="2000" dirty="0"/>
              <a:t> </a:t>
            </a:r>
            <a:r>
              <a:rPr lang="ru-RU" sz="2000" dirty="0" err="1"/>
              <a:t>хімічне</a:t>
            </a:r>
            <a:r>
              <a:rPr lang="ru-RU" sz="2000" dirty="0"/>
              <a:t>, </a:t>
            </a:r>
            <a:r>
              <a:rPr lang="ru-RU" sz="2000" dirty="0" err="1"/>
              <a:t>механічне</a:t>
            </a:r>
            <a:r>
              <a:rPr lang="ru-RU" sz="2000" dirty="0"/>
              <a:t> і </a:t>
            </a:r>
            <a:r>
              <a:rPr lang="ru-RU" sz="2000" dirty="0" err="1"/>
              <a:t>термічне</a:t>
            </a:r>
            <a:r>
              <a:rPr lang="ru-RU" sz="2000" dirty="0"/>
              <a:t> </a:t>
            </a:r>
            <a:r>
              <a:rPr lang="ru-RU" sz="2000" dirty="0" err="1"/>
              <a:t>подразнення</a:t>
            </a:r>
            <a:r>
              <a:rPr lang="ru-RU" sz="2000" dirty="0"/>
              <a:t> </a:t>
            </a:r>
            <a:r>
              <a:rPr lang="ru-RU" sz="2000" dirty="0" err="1"/>
              <a:t>органів</a:t>
            </a:r>
            <a:r>
              <a:rPr lang="ru-RU" sz="2000" dirty="0"/>
              <a:t> </a:t>
            </a:r>
            <a:r>
              <a:rPr lang="ru-RU" sz="2000" dirty="0" err="1"/>
              <a:t>травлення</a:t>
            </a:r>
            <a:r>
              <a:rPr lang="ru-RU" sz="2000" dirty="0"/>
              <a:t>, </a:t>
            </a:r>
            <a:r>
              <a:rPr lang="ru-RU" sz="2000" dirty="0" err="1"/>
              <a:t>попереджує</a:t>
            </a:r>
            <a:r>
              <a:rPr lang="ru-RU" sz="2000" dirty="0"/>
              <a:t> метеоризм і </a:t>
            </a:r>
            <a:r>
              <a:rPr lang="ru-RU" sz="2000" dirty="0" err="1"/>
              <a:t>забезпечує</a:t>
            </a:r>
            <a:r>
              <a:rPr lang="ru-RU" sz="2000" dirty="0"/>
              <a:t> </a:t>
            </a:r>
            <a:r>
              <a:rPr lang="ru-RU" sz="2000" dirty="0" err="1"/>
              <a:t>харчувальними</a:t>
            </a:r>
            <a:r>
              <a:rPr lang="ru-RU" sz="2000" dirty="0"/>
              <a:t> </a:t>
            </a:r>
            <a:r>
              <a:rPr lang="ru-RU" sz="2000" dirty="0" err="1"/>
              <a:t>речовинами</a:t>
            </a:r>
            <a:r>
              <a:rPr lang="ru-RU" sz="2000" dirty="0"/>
              <a:t>, коли </a:t>
            </a:r>
            <a:r>
              <a:rPr lang="ru-RU" sz="2000" dirty="0" err="1"/>
              <a:t>утруднений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неможливий</a:t>
            </a:r>
            <a:r>
              <a:rPr lang="ru-RU" sz="2000" dirty="0"/>
              <a:t> </a:t>
            </a:r>
            <a:r>
              <a:rPr lang="ru-RU" sz="2000" dirty="0" err="1"/>
              <a:t>прийом</a:t>
            </a:r>
            <a:r>
              <a:rPr lang="ru-RU" sz="2000" dirty="0"/>
              <a:t> </a:t>
            </a:r>
            <a:r>
              <a:rPr lang="ru-RU" sz="2000" dirty="0" err="1"/>
              <a:t>звичайної</a:t>
            </a:r>
            <a:r>
              <a:rPr lang="ru-RU" sz="2000" dirty="0"/>
              <a:t> </a:t>
            </a:r>
            <a:r>
              <a:rPr lang="ru-RU" sz="2000" dirty="0" err="1"/>
              <a:t>їжі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379448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92429" y="346509"/>
            <a:ext cx="9512183" cy="6333424"/>
          </a:xfrm>
        </p:spPr>
        <p:txBody>
          <a:bodyPr>
            <a:normAutofit/>
          </a:bodyPr>
          <a:lstStyle/>
          <a:p>
            <a:r>
              <a:rPr lang="ru-RU" dirty="0" err="1"/>
              <a:t>Дієта</a:t>
            </a:r>
            <a:r>
              <a:rPr lang="ru-RU" dirty="0"/>
              <a:t> </a:t>
            </a:r>
            <a:r>
              <a:rPr lang="en-US" dirty="0"/>
              <a:t>N0-</a:t>
            </a:r>
            <a:r>
              <a:rPr lang="ru-RU" dirty="0"/>
              <a:t>а </a:t>
            </a:r>
            <a:r>
              <a:rPr lang="ru-RU" dirty="0" err="1"/>
              <a:t>призначається</a:t>
            </a:r>
            <a:r>
              <a:rPr lang="ru-RU" dirty="0"/>
              <a:t> на 2-3 </a:t>
            </a:r>
            <a:r>
              <a:rPr lang="ru-RU" dirty="0" err="1"/>
              <a:t>доби</a:t>
            </a:r>
            <a:r>
              <a:rPr lang="ru-RU" dirty="0"/>
              <a:t>, </a:t>
            </a:r>
            <a:r>
              <a:rPr lang="ru-RU" dirty="0" err="1"/>
              <a:t>включає</a:t>
            </a:r>
            <a:r>
              <a:rPr lang="ru-RU" dirty="0"/>
              <a:t> </a:t>
            </a:r>
            <a:r>
              <a:rPr lang="ru-RU" dirty="0" err="1"/>
              <a:t>желеподібні</a:t>
            </a:r>
            <a:r>
              <a:rPr lang="ru-RU" dirty="0"/>
              <a:t> і </a:t>
            </a:r>
            <a:r>
              <a:rPr lang="ru-RU" dirty="0" err="1"/>
              <a:t>рідкі</a:t>
            </a:r>
            <a:r>
              <a:rPr lang="ru-RU" dirty="0"/>
              <a:t> блюда, </a:t>
            </a:r>
            <a:r>
              <a:rPr lang="ru-RU" dirty="0" err="1"/>
              <a:t>загальний</a:t>
            </a:r>
            <a:r>
              <a:rPr lang="ru-RU" dirty="0"/>
              <a:t> </a:t>
            </a:r>
            <a:r>
              <a:rPr lang="ru-RU" dirty="0" err="1"/>
              <a:t>об'єм</a:t>
            </a:r>
            <a:r>
              <a:rPr lang="ru-RU" dirty="0"/>
              <a:t> </a:t>
            </a:r>
            <a:r>
              <a:rPr lang="ru-RU" dirty="0" err="1"/>
              <a:t>рідини</a:t>
            </a:r>
            <a:r>
              <a:rPr lang="ru-RU" dirty="0"/>
              <a:t> становить 1,8 – 2,2 </a:t>
            </a:r>
            <a:r>
              <a:rPr lang="ru-RU" dirty="0" err="1"/>
              <a:t>літри</a:t>
            </a:r>
            <a:r>
              <a:rPr lang="ru-RU" dirty="0"/>
              <a:t>, </a:t>
            </a:r>
            <a:r>
              <a:rPr lang="ru-RU" dirty="0" err="1"/>
              <a:t>їх</a:t>
            </a:r>
            <a:r>
              <a:rPr lang="ru-RU" dirty="0"/>
              <a:t> температура – не </a:t>
            </a:r>
            <a:r>
              <a:rPr lang="ru-RU" dirty="0" err="1"/>
              <a:t>вище</a:t>
            </a:r>
            <a:r>
              <a:rPr lang="ru-RU" dirty="0"/>
              <a:t> 45°С. </a:t>
            </a:r>
            <a:r>
              <a:rPr lang="ru-RU" dirty="0" err="1"/>
              <a:t>Їжу</a:t>
            </a:r>
            <a:r>
              <a:rPr lang="ru-RU" dirty="0"/>
              <a:t> </a:t>
            </a:r>
            <a:r>
              <a:rPr lang="ru-RU" dirty="0" err="1"/>
              <a:t>вживають</a:t>
            </a:r>
            <a:r>
              <a:rPr lang="ru-RU" dirty="0"/>
              <a:t> 7 – 8 </a:t>
            </a:r>
            <a:r>
              <a:rPr lang="ru-RU" dirty="0" err="1"/>
              <a:t>разів</a:t>
            </a:r>
            <a:r>
              <a:rPr lang="ru-RU" dirty="0"/>
              <a:t> на </a:t>
            </a:r>
            <a:r>
              <a:rPr lang="ru-RU" dirty="0" err="1"/>
              <a:t>добу</a:t>
            </a:r>
            <a:r>
              <a:rPr lang="ru-RU" dirty="0"/>
              <a:t> </a:t>
            </a:r>
            <a:r>
              <a:rPr lang="ru-RU" dirty="0" err="1"/>
              <a:t>об'ємом</a:t>
            </a:r>
            <a:r>
              <a:rPr lang="ru-RU" dirty="0"/>
              <a:t> не </a:t>
            </a:r>
            <a:r>
              <a:rPr lang="ru-RU" dirty="0" err="1"/>
              <a:t>більше</a:t>
            </a:r>
            <a:r>
              <a:rPr lang="ru-RU" dirty="0"/>
              <a:t> 300 г за </a:t>
            </a:r>
            <a:r>
              <a:rPr lang="ru-RU" dirty="0" err="1"/>
              <a:t>прийом</a:t>
            </a:r>
            <a:r>
              <a:rPr lang="ru-RU" dirty="0"/>
              <a:t>. Дозволений </a:t>
            </a:r>
            <a:r>
              <a:rPr lang="ru-RU" dirty="0" err="1"/>
              <a:t>знежирений</a:t>
            </a:r>
            <a:r>
              <a:rPr lang="ru-RU" dirty="0"/>
              <a:t> </a:t>
            </a:r>
            <a:r>
              <a:rPr lang="ru-RU" dirty="0" err="1"/>
              <a:t>м'ясний</a:t>
            </a:r>
            <a:r>
              <a:rPr lang="ru-RU" dirty="0"/>
              <a:t> </a:t>
            </a:r>
            <a:r>
              <a:rPr lang="ru-RU" dirty="0" err="1"/>
              <a:t>бульйон</a:t>
            </a:r>
            <a:r>
              <a:rPr lang="ru-RU" dirty="0"/>
              <a:t>, </a:t>
            </a:r>
            <a:r>
              <a:rPr lang="ru-RU" dirty="0" err="1"/>
              <a:t>рисовий</a:t>
            </a:r>
            <a:r>
              <a:rPr lang="ru-RU" dirty="0"/>
              <a:t> </a:t>
            </a:r>
            <a:r>
              <a:rPr lang="ru-RU" dirty="0" err="1"/>
              <a:t>відвар</a:t>
            </a:r>
            <a:r>
              <a:rPr lang="ru-RU" dirty="0"/>
              <a:t> з </a:t>
            </a:r>
            <a:r>
              <a:rPr lang="ru-RU" dirty="0" err="1"/>
              <a:t>вершковим</a:t>
            </a:r>
            <a:r>
              <a:rPr lang="ru-RU" dirty="0"/>
              <a:t> маслом, </a:t>
            </a:r>
            <a:r>
              <a:rPr lang="ru-RU" dirty="0" err="1"/>
              <a:t>ягідний</a:t>
            </a:r>
            <a:r>
              <a:rPr lang="ru-RU" dirty="0"/>
              <a:t> </a:t>
            </a:r>
            <a:r>
              <a:rPr lang="ru-RU" dirty="0" err="1"/>
              <a:t>кисіль</a:t>
            </a:r>
            <a:r>
              <a:rPr lang="ru-RU" dirty="0"/>
              <a:t>, </a:t>
            </a:r>
            <a:r>
              <a:rPr lang="ru-RU" dirty="0" err="1"/>
              <a:t>проціджений</a:t>
            </a:r>
            <a:r>
              <a:rPr lang="ru-RU" dirty="0"/>
              <a:t> компот, </a:t>
            </a:r>
            <a:r>
              <a:rPr lang="ru-RU" dirty="0" err="1"/>
              <a:t>настій</a:t>
            </a:r>
            <a:r>
              <a:rPr lang="ru-RU" dirty="0"/>
              <a:t> </a:t>
            </a:r>
            <a:r>
              <a:rPr lang="ru-RU" dirty="0" err="1"/>
              <a:t>шипшини</a:t>
            </a:r>
            <a:r>
              <a:rPr lang="ru-RU" dirty="0"/>
              <a:t>, </a:t>
            </a:r>
            <a:r>
              <a:rPr lang="ru-RU" dirty="0" err="1"/>
              <a:t>свіжі</a:t>
            </a:r>
            <a:r>
              <a:rPr lang="ru-RU" dirty="0"/>
              <a:t> фруктово-</a:t>
            </a:r>
            <a:r>
              <a:rPr lang="ru-RU" dirty="0" err="1"/>
              <a:t>ягідні</a:t>
            </a:r>
            <a:r>
              <a:rPr lang="ru-RU" dirty="0"/>
              <a:t> соки, чай з лимоном. Через 2 – 3 </a:t>
            </a:r>
            <a:r>
              <a:rPr lang="ru-RU" dirty="0" err="1"/>
              <a:t>дні</a:t>
            </a:r>
            <a:r>
              <a:rPr lang="ru-RU" dirty="0"/>
              <a:t> при </a:t>
            </a:r>
            <a:r>
              <a:rPr lang="ru-RU" dirty="0" err="1"/>
              <a:t>поліпшенні</a:t>
            </a:r>
            <a:r>
              <a:rPr lang="ru-RU" dirty="0"/>
              <a:t> стану </a:t>
            </a:r>
            <a:r>
              <a:rPr lang="ru-RU" dirty="0" err="1"/>
              <a:t>додають</a:t>
            </a:r>
            <a:r>
              <a:rPr lang="ru-RU" dirty="0"/>
              <a:t> </a:t>
            </a:r>
            <a:r>
              <a:rPr lang="ru-RU" dirty="0" err="1"/>
              <a:t>відварене</a:t>
            </a:r>
            <a:r>
              <a:rPr lang="ru-RU" dirty="0"/>
              <a:t> яйце, 50 мл сливок. </a:t>
            </a:r>
            <a:r>
              <a:rPr lang="ru-RU" dirty="0" err="1"/>
              <a:t>Забороняють</a:t>
            </a:r>
            <a:r>
              <a:rPr lang="ru-RU" dirty="0"/>
              <a:t> </a:t>
            </a:r>
            <a:r>
              <a:rPr lang="ru-RU" dirty="0" err="1"/>
              <a:t>щільні</a:t>
            </a:r>
            <a:r>
              <a:rPr lang="ru-RU" dirty="0"/>
              <a:t> і </a:t>
            </a:r>
            <a:r>
              <a:rPr lang="ru-RU" dirty="0" err="1"/>
              <a:t>пюреподібні</a:t>
            </a:r>
            <a:r>
              <a:rPr lang="ru-RU" dirty="0"/>
              <a:t> блюда, </a:t>
            </a:r>
            <a:r>
              <a:rPr lang="ru-RU" dirty="0" err="1"/>
              <a:t>газовані</a:t>
            </a:r>
            <a:r>
              <a:rPr lang="ru-RU" dirty="0"/>
              <a:t> </a:t>
            </a:r>
            <a:r>
              <a:rPr lang="ru-RU" dirty="0" err="1"/>
              <a:t>напої</a:t>
            </a:r>
            <a:r>
              <a:rPr lang="ru-RU" dirty="0"/>
              <a:t>, </a:t>
            </a:r>
            <a:r>
              <a:rPr lang="ru-RU" dirty="0" err="1"/>
              <a:t>цілісне</a:t>
            </a:r>
            <a:r>
              <a:rPr lang="ru-RU" dirty="0"/>
              <a:t> молоко.</a:t>
            </a:r>
          </a:p>
          <a:p>
            <a:endParaRPr lang="ru-RU" dirty="0"/>
          </a:p>
          <a:p>
            <a:r>
              <a:rPr lang="ru-RU" dirty="0" err="1"/>
              <a:t>Дієта</a:t>
            </a:r>
            <a:r>
              <a:rPr lang="ru-RU" dirty="0"/>
              <a:t> </a:t>
            </a:r>
            <a:r>
              <a:rPr lang="en-US" dirty="0"/>
              <a:t>N0-</a:t>
            </a:r>
            <a:r>
              <a:rPr lang="ru-RU" dirty="0"/>
              <a:t>б </a:t>
            </a:r>
            <a:r>
              <a:rPr lang="ru-RU" dirty="0" err="1"/>
              <a:t>призначається</a:t>
            </a:r>
            <a:r>
              <a:rPr lang="ru-RU" dirty="0"/>
              <a:t> на 2-4 </a:t>
            </a:r>
            <a:r>
              <a:rPr lang="ru-RU" dirty="0" err="1"/>
              <a:t>дні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en-US" dirty="0"/>
              <a:t>N0-</a:t>
            </a:r>
            <a:r>
              <a:rPr lang="ru-RU" dirty="0"/>
              <a:t>а. У </a:t>
            </a:r>
            <a:r>
              <a:rPr lang="ru-RU" dirty="0" err="1"/>
              <a:t>неї</a:t>
            </a:r>
            <a:r>
              <a:rPr lang="ru-RU" dirty="0"/>
              <a:t> </a:t>
            </a:r>
            <a:r>
              <a:rPr lang="ru-RU" dirty="0" err="1"/>
              <a:t>включають</a:t>
            </a:r>
            <a:r>
              <a:rPr lang="ru-RU" dirty="0"/>
              <a:t> </a:t>
            </a:r>
            <a:r>
              <a:rPr lang="ru-RU" dirty="0" err="1"/>
              <a:t>рідкі</a:t>
            </a:r>
            <a:r>
              <a:rPr lang="ru-RU" dirty="0"/>
              <a:t> </a:t>
            </a:r>
            <a:r>
              <a:rPr lang="ru-RU" dirty="0" err="1"/>
              <a:t>протерті</a:t>
            </a:r>
            <a:r>
              <a:rPr lang="ru-RU" dirty="0"/>
              <a:t> </a:t>
            </a:r>
            <a:r>
              <a:rPr lang="ru-RU" dirty="0" err="1"/>
              <a:t>каші</a:t>
            </a:r>
            <a:r>
              <a:rPr lang="ru-RU" dirty="0"/>
              <a:t> з геркулесу, гречки і рису,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зварені</a:t>
            </a:r>
            <a:r>
              <a:rPr lang="ru-RU" dirty="0"/>
              <a:t> на </a:t>
            </a:r>
            <a:r>
              <a:rPr lang="ru-RU" dirty="0" err="1"/>
              <a:t>м'ясному</a:t>
            </a:r>
            <a:r>
              <a:rPr lang="ru-RU" dirty="0"/>
              <a:t> </a:t>
            </a:r>
            <a:r>
              <a:rPr lang="ru-RU" dirty="0" err="1"/>
              <a:t>бульйоні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воді</a:t>
            </a:r>
            <a:r>
              <a:rPr lang="ru-RU" dirty="0"/>
              <a:t>, </a:t>
            </a:r>
            <a:r>
              <a:rPr lang="ru-RU" dirty="0" err="1"/>
              <a:t>слизові</a:t>
            </a:r>
            <a:r>
              <a:rPr lang="ru-RU" dirty="0"/>
              <a:t> </a:t>
            </a:r>
            <a:r>
              <a:rPr lang="ru-RU" dirty="0" err="1"/>
              <a:t>круп'яні</a:t>
            </a:r>
            <a:r>
              <a:rPr lang="ru-RU" dirty="0"/>
              <a:t> </a:t>
            </a:r>
            <a:r>
              <a:rPr lang="ru-RU" dirty="0" err="1"/>
              <a:t>супи</a:t>
            </a:r>
            <a:r>
              <a:rPr lang="ru-RU" dirty="0"/>
              <a:t> на </a:t>
            </a:r>
            <a:r>
              <a:rPr lang="ru-RU" dirty="0" err="1"/>
              <a:t>овочевому</a:t>
            </a:r>
            <a:r>
              <a:rPr lang="ru-RU" dirty="0"/>
              <a:t> </a:t>
            </a:r>
            <a:r>
              <a:rPr lang="ru-RU" dirty="0" err="1"/>
              <a:t>відварі</a:t>
            </a:r>
            <a:r>
              <a:rPr lang="ru-RU" dirty="0"/>
              <a:t>, </a:t>
            </a:r>
            <a:r>
              <a:rPr lang="ru-RU" dirty="0" err="1"/>
              <a:t>паровий</a:t>
            </a:r>
            <a:r>
              <a:rPr lang="ru-RU" dirty="0"/>
              <a:t> </a:t>
            </a:r>
            <a:r>
              <a:rPr lang="ru-RU" dirty="0" err="1"/>
              <a:t>білковий</a:t>
            </a:r>
            <a:r>
              <a:rPr lang="ru-RU" dirty="0"/>
              <a:t> омлет, </a:t>
            </a:r>
            <a:r>
              <a:rPr lang="ru-RU" dirty="0" err="1"/>
              <a:t>парове</a:t>
            </a:r>
            <a:r>
              <a:rPr lang="ru-RU" dirty="0"/>
              <a:t> суфле </a:t>
            </a:r>
            <a:r>
              <a:rPr lang="ru-RU" dirty="0" err="1"/>
              <a:t>або</a:t>
            </a:r>
            <a:r>
              <a:rPr lang="ru-RU" dirty="0"/>
              <a:t> пюре з </a:t>
            </a:r>
            <a:r>
              <a:rPr lang="ru-RU" dirty="0" err="1"/>
              <a:t>нежирної</a:t>
            </a:r>
            <a:r>
              <a:rPr lang="ru-RU" dirty="0"/>
              <a:t> </a:t>
            </a:r>
            <a:r>
              <a:rPr lang="ru-RU" dirty="0" err="1"/>
              <a:t>риби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м'яса</a:t>
            </a:r>
            <a:r>
              <a:rPr lang="ru-RU" dirty="0"/>
              <a:t>. </a:t>
            </a:r>
            <a:r>
              <a:rPr lang="ru-RU" dirty="0" err="1"/>
              <a:t>Їжу</a:t>
            </a:r>
            <a:r>
              <a:rPr lang="ru-RU" dirty="0"/>
              <a:t> </a:t>
            </a:r>
            <a:r>
              <a:rPr lang="ru-RU" dirty="0" err="1"/>
              <a:t>дають</a:t>
            </a:r>
            <a:r>
              <a:rPr lang="ru-RU" dirty="0"/>
              <a:t> не </a:t>
            </a:r>
            <a:r>
              <a:rPr lang="ru-RU" dirty="0" err="1"/>
              <a:t>більше</a:t>
            </a:r>
            <a:r>
              <a:rPr lang="ru-RU" dirty="0"/>
              <a:t> 350 – 400 г на </a:t>
            </a:r>
            <a:r>
              <a:rPr lang="ru-RU" dirty="0" err="1"/>
              <a:t>прийом</a:t>
            </a:r>
            <a:r>
              <a:rPr lang="ru-RU" dirty="0"/>
              <a:t> 6 </a:t>
            </a:r>
            <a:r>
              <a:rPr lang="ru-RU" dirty="0" err="1"/>
              <a:t>разів</a:t>
            </a:r>
            <a:r>
              <a:rPr lang="ru-RU" dirty="0"/>
              <a:t> на </a:t>
            </a:r>
            <a:r>
              <a:rPr lang="ru-RU" dirty="0" err="1"/>
              <a:t>добу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Дієта</a:t>
            </a:r>
            <a:r>
              <a:rPr lang="ru-RU" dirty="0"/>
              <a:t> </a:t>
            </a:r>
            <a:r>
              <a:rPr lang="en-US" dirty="0"/>
              <a:t>N0-</a:t>
            </a:r>
            <a:r>
              <a:rPr lang="ru-RU" dirty="0"/>
              <a:t>в є </a:t>
            </a:r>
            <a:r>
              <a:rPr lang="ru-RU" dirty="0" err="1"/>
              <a:t>продовженням</a:t>
            </a:r>
            <a:r>
              <a:rPr lang="ru-RU" dirty="0"/>
              <a:t> </a:t>
            </a:r>
            <a:r>
              <a:rPr lang="ru-RU" dirty="0" err="1"/>
              <a:t>попереднього</a:t>
            </a:r>
            <a:r>
              <a:rPr lang="ru-RU" dirty="0"/>
              <a:t> </a:t>
            </a:r>
            <a:r>
              <a:rPr lang="ru-RU" dirty="0" err="1"/>
              <a:t>дієтичного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і служить для плавного переходу до </a:t>
            </a:r>
            <a:r>
              <a:rPr lang="ru-RU" dirty="0" err="1"/>
              <a:t>фізіологічного</a:t>
            </a:r>
            <a:r>
              <a:rPr lang="ru-RU" dirty="0"/>
              <a:t> </a:t>
            </a:r>
            <a:r>
              <a:rPr lang="ru-RU" dirty="0" err="1"/>
              <a:t>повноцінного</a:t>
            </a:r>
            <a:r>
              <a:rPr lang="ru-RU" dirty="0"/>
              <a:t> </a:t>
            </a:r>
            <a:r>
              <a:rPr lang="ru-RU" dirty="0" err="1"/>
              <a:t>прийому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. У </a:t>
            </a:r>
            <a:r>
              <a:rPr lang="ru-RU" dirty="0" err="1"/>
              <a:t>цю</a:t>
            </a:r>
            <a:r>
              <a:rPr lang="ru-RU" dirty="0"/>
              <a:t> </a:t>
            </a:r>
            <a:r>
              <a:rPr lang="ru-RU" dirty="0" err="1"/>
              <a:t>дієту</a:t>
            </a:r>
            <a:r>
              <a:rPr lang="ru-RU" dirty="0"/>
              <a:t> </a:t>
            </a:r>
            <a:r>
              <a:rPr lang="ru-RU" dirty="0" err="1"/>
              <a:t>входять</a:t>
            </a:r>
            <a:r>
              <a:rPr lang="ru-RU" dirty="0"/>
              <a:t> </a:t>
            </a:r>
            <a:r>
              <a:rPr lang="ru-RU" dirty="0" err="1"/>
              <a:t>супи-креми</a:t>
            </a:r>
            <a:r>
              <a:rPr lang="ru-RU" dirty="0"/>
              <a:t> і </a:t>
            </a:r>
            <a:r>
              <a:rPr lang="ru-RU" dirty="0" err="1"/>
              <a:t>супи</a:t>
            </a:r>
            <a:r>
              <a:rPr lang="ru-RU" dirty="0"/>
              <a:t>-пюре, </a:t>
            </a:r>
            <a:r>
              <a:rPr lang="ru-RU" dirty="0" err="1"/>
              <a:t>приготовані</a:t>
            </a:r>
            <a:r>
              <a:rPr lang="ru-RU" dirty="0"/>
              <a:t> на пару блюда з протертого </a:t>
            </a:r>
            <a:r>
              <a:rPr lang="ru-RU" dirty="0" err="1"/>
              <a:t>відварного</a:t>
            </a:r>
            <a:r>
              <a:rPr lang="ru-RU" dirty="0"/>
              <a:t> </a:t>
            </a:r>
            <a:r>
              <a:rPr lang="ru-RU" dirty="0" err="1"/>
              <a:t>м'яса</a:t>
            </a:r>
            <a:r>
              <a:rPr lang="ru-RU" dirty="0"/>
              <a:t>, курки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риби</a:t>
            </a:r>
            <a:r>
              <a:rPr lang="ru-RU" dirty="0"/>
              <a:t>, </a:t>
            </a:r>
            <a:r>
              <a:rPr lang="ru-RU" dirty="0" err="1"/>
              <a:t>свіжий</a:t>
            </a:r>
            <a:r>
              <a:rPr lang="ru-RU" dirty="0"/>
              <a:t> сир, </a:t>
            </a:r>
            <a:r>
              <a:rPr lang="ru-RU" dirty="0" err="1"/>
              <a:t>кисломолочні</a:t>
            </a:r>
            <a:r>
              <a:rPr lang="ru-RU" dirty="0"/>
              <a:t> </a:t>
            </a:r>
            <a:r>
              <a:rPr lang="ru-RU" dirty="0" err="1"/>
              <a:t>напої</a:t>
            </a:r>
            <a:r>
              <a:rPr lang="ru-RU" dirty="0"/>
              <a:t>, </a:t>
            </a:r>
            <a:r>
              <a:rPr lang="ru-RU" dirty="0" err="1"/>
              <a:t>овочеві</a:t>
            </a:r>
            <a:r>
              <a:rPr lang="ru-RU" dirty="0"/>
              <a:t> і </a:t>
            </a:r>
            <a:r>
              <a:rPr lang="ru-RU" dirty="0" err="1"/>
              <a:t>фруктові</a:t>
            </a:r>
            <a:r>
              <a:rPr lang="ru-RU" dirty="0"/>
              <a:t> пюре, 50 – 75 г </a:t>
            </a:r>
            <a:r>
              <a:rPr lang="ru-RU" dirty="0" err="1"/>
              <a:t>білих</a:t>
            </a:r>
            <a:r>
              <a:rPr lang="ru-RU" dirty="0"/>
              <a:t> </a:t>
            </a:r>
            <a:r>
              <a:rPr lang="ru-RU" dirty="0" err="1"/>
              <a:t>сухарів</a:t>
            </a:r>
            <a:r>
              <a:rPr lang="ru-RU" dirty="0"/>
              <a:t>. У кашу </a:t>
            </a:r>
            <a:r>
              <a:rPr lang="ru-RU" dirty="0" err="1"/>
              <a:t>додають</a:t>
            </a:r>
            <a:r>
              <a:rPr lang="ru-RU" dirty="0"/>
              <a:t> молоко. </a:t>
            </a:r>
            <a:r>
              <a:rPr lang="ru-RU" dirty="0" err="1"/>
              <a:t>Їжу</a:t>
            </a:r>
            <a:r>
              <a:rPr lang="ru-RU" dirty="0"/>
              <a:t> </a:t>
            </a:r>
            <a:r>
              <a:rPr lang="ru-RU" dirty="0" err="1"/>
              <a:t>дають</a:t>
            </a:r>
            <a:r>
              <a:rPr lang="ru-RU" dirty="0"/>
              <a:t> 6 </a:t>
            </a:r>
            <a:r>
              <a:rPr lang="ru-RU" dirty="0" err="1"/>
              <a:t>разів</a:t>
            </a:r>
            <a:r>
              <a:rPr lang="ru-RU" dirty="0"/>
              <a:t> на </a:t>
            </a:r>
            <a:r>
              <a:rPr lang="ru-RU" dirty="0" err="1"/>
              <a:t>добу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415405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67815" y="413886"/>
            <a:ext cx="9136797" cy="5909912"/>
          </a:xfrm>
        </p:spPr>
        <p:txBody>
          <a:bodyPr>
            <a:normAutofit/>
          </a:bodyPr>
          <a:lstStyle/>
          <a:p>
            <a:r>
              <a:rPr lang="ru-RU" dirty="0" err="1"/>
              <a:t>Дієта</a:t>
            </a:r>
            <a:r>
              <a:rPr lang="ru-RU" dirty="0"/>
              <a:t> </a:t>
            </a:r>
            <a:r>
              <a:rPr lang="en-US" dirty="0"/>
              <a:t>N1-</a:t>
            </a:r>
            <a:r>
              <a:rPr lang="ru-RU" dirty="0"/>
              <a:t>а </a:t>
            </a:r>
            <a:r>
              <a:rPr lang="ru-RU" dirty="0" err="1"/>
              <a:t>призначається</a:t>
            </a:r>
            <a:r>
              <a:rPr lang="ru-RU" dirty="0"/>
              <a:t> через 6 – 7 </a:t>
            </a:r>
            <a:r>
              <a:rPr lang="ru-RU" dirty="0" err="1"/>
              <a:t>днів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операцій</a:t>
            </a:r>
            <a:r>
              <a:rPr lang="ru-RU" dirty="0"/>
              <a:t> на </a:t>
            </a:r>
            <a:r>
              <a:rPr lang="ru-RU" dirty="0" err="1"/>
              <a:t>шлунку</a:t>
            </a:r>
            <a:r>
              <a:rPr lang="ru-RU" dirty="0"/>
              <a:t> з метою </a:t>
            </a:r>
            <a:r>
              <a:rPr lang="ru-RU" dirty="0" err="1"/>
              <a:t>мінімального</a:t>
            </a:r>
            <a:r>
              <a:rPr lang="ru-RU" dirty="0"/>
              <a:t> </a:t>
            </a:r>
            <a:r>
              <a:rPr lang="ru-RU" dirty="0" err="1"/>
              <a:t>подразнення</a:t>
            </a:r>
            <a:r>
              <a:rPr lang="ru-RU" dirty="0"/>
              <a:t> травного тракту при </a:t>
            </a:r>
            <a:r>
              <a:rPr lang="ru-RU" dirty="0" err="1"/>
              <a:t>дотриманні</a:t>
            </a:r>
            <a:r>
              <a:rPr lang="ru-RU" dirty="0"/>
              <a:t> </a:t>
            </a:r>
            <a:r>
              <a:rPr lang="ru-RU" dirty="0" err="1"/>
              <a:t>ліжкового</a:t>
            </a:r>
            <a:r>
              <a:rPr lang="ru-RU" dirty="0"/>
              <a:t> режиму. </a:t>
            </a:r>
            <a:r>
              <a:rPr lang="ru-RU" dirty="0" err="1"/>
              <a:t>Їжу</a:t>
            </a:r>
            <a:r>
              <a:rPr lang="ru-RU" dirty="0"/>
              <a:t> </a:t>
            </a:r>
            <a:r>
              <a:rPr lang="ru-RU" dirty="0" err="1"/>
              <a:t>готують</a:t>
            </a:r>
            <a:r>
              <a:rPr lang="ru-RU" dirty="0"/>
              <a:t> в </a:t>
            </a:r>
            <a:r>
              <a:rPr lang="ru-RU" dirty="0" err="1"/>
              <a:t>рідкому</a:t>
            </a:r>
            <a:r>
              <a:rPr lang="ru-RU" dirty="0"/>
              <a:t> і </a:t>
            </a:r>
            <a:r>
              <a:rPr lang="ru-RU" dirty="0" err="1"/>
              <a:t>напіврідкому</a:t>
            </a:r>
            <a:r>
              <a:rPr lang="ru-RU" dirty="0"/>
              <a:t> </a:t>
            </a:r>
            <a:r>
              <a:rPr lang="ru-RU" dirty="0" err="1"/>
              <a:t>вигляді</a:t>
            </a:r>
            <a:r>
              <a:rPr lang="ru-RU" dirty="0"/>
              <a:t> і </a:t>
            </a:r>
            <a:r>
              <a:rPr lang="ru-RU" dirty="0" err="1"/>
              <a:t>приймають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кожні</a:t>
            </a:r>
            <a:r>
              <a:rPr lang="ru-RU" dirty="0"/>
              <a:t> 2 – 3 </a:t>
            </a:r>
            <a:r>
              <a:rPr lang="ru-RU" dirty="0" err="1"/>
              <a:t>години</a:t>
            </a:r>
            <a:r>
              <a:rPr lang="ru-RU" dirty="0"/>
              <a:t>. Для </a:t>
            </a:r>
            <a:r>
              <a:rPr lang="ru-RU" dirty="0" err="1"/>
              <a:t>приготування</a:t>
            </a:r>
            <a:r>
              <a:rPr lang="ru-RU" dirty="0"/>
              <a:t> блюд (</a:t>
            </a:r>
            <a:r>
              <a:rPr lang="ru-RU" dirty="0" err="1"/>
              <a:t>парове</a:t>
            </a:r>
            <a:r>
              <a:rPr lang="ru-RU" dirty="0"/>
              <a:t> суфле </a:t>
            </a:r>
            <a:r>
              <a:rPr lang="ru-RU" dirty="0" err="1"/>
              <a:t>або</a:t>
            </a:r>
            <a:r>
              <a:rPr lang="ru-RU" dirty="0"/>
              <a:t> пюре) </a:t>
            </a:r>
            <a:r>
              <a:rPr lang="ru-RU" dirty="0" err="1"/>
              <a:t>використовують</a:t>
            </a:r>
            <a:r>
              <a:rPr lang="ru-RU" dirty="0"/>
              <a:t> </a:t>
            </a:r>
            <a:r>
              <a:rPr lang="ru-RU" dirty="0" err="1"/>
              <a:t>нежирну</a:t>
            </a:r>
            <a:r>
              <a:rPr lang="ru-RU" dirty="0"/>
              <a:t> </a:t>
            </a:r>
            <a:r>
              <a:rPr lang="ru-RU" dirty="0" err="1"/>
              <a:t>рибу</a:t>
            </a:r>
            <a:r>
              <a:rPr lang="ru-RU" dirty="0"/>
              <a:t> і </a:t>
            </a:r>
            <a:r>
              <a:rPr lang="ru-RU" dirty="0" err="1"/>
              <a:t>м'ясо</a:t>
            </a:r>
            <a:r>
              <a:rPr lang="ru-RU" dirty="0"/>
              <a:t>. </a:t>
            </a:r>
            <a:r>
              <a:rPr lang="ru-RU" dirty="0" err="1"/>
              <a:t>Обмежують</a:t>
            </a:r>
            <a:r>
              <a:rPr lang="ru-RU" dirty="0"/>
              <a:t> суфле з </a:t>
            </a:r>
            <a:r>
              <a:rPr lang="ru-RU" dirty="0" err="1"/>
              <a:t>свіжого</a:t>
            </a:r>
            <a:r>
              <a:rPr lang="ru-RU" dirty="0"/>
              <a:t> </a:t>
            </a:r>
            <a:r>
              <a:rPr lang="ru-RU" dirty="0" err="1"/>
              <a:t>сиру</a:t>
            </a:r>
            <a:r>
              <a:rPr lang="ru-RU" dirty="0"/>
              <a:t>. </a:t>
            </a:r>
            <a:r>
              <a:rPr lang="ru-RU" dirty="0" err="1"/>
              <a:t>Дозволене</a:t>
            </a:r>
            <a:r>
              <a:rPr lang="ru-RU" dirty="0"/>
              <a:t> молоко, сливки, </a:t>
            </a:r>
            <a:r>
              <a:rPr lang="ru-RU" dirty="0" err="1"/>
              <a:t>несолоне</a:t>
            </a:r>
            <a:r>
              <a:rPr lang="ru-RU" dirty="0"/>
              <a:t> </a:t>
            </a:r>
            <a:r>
              <a:rPr lang="ru-RU" dirty="0" err="1"/>
              <a:t>вершкове</a:t>
            </a:r>
            <a:r>
              <a:rPr lang="ru-RU" dirty="0"/>
              <a:t> масло, </a:t>
            </a:r>
            <a:r>
              <a:rPr lang="ru-RU" dirty="0" err="1"/>
              <a:t>молочні</a:t>
            </a:r>
            <a:r>
              <a:rPr lang="ru-RU" dirty="0"/>
              <a:t> </a:t>
            </a:r>
            <a:r>
              <a:rPr lang="ru-RU" dirty="0" err="1"/>
              <a:t>каші</a:t>
            </a:r>
            <a:r>
              <a:rPr lang="ru-RU" dirty="0"/>
              <a:t> з </a:t>
            </a:r>
            <a:r>
              <a:rPr lang="ru-RU" dirty="0" err="1"/>
              <a:t>протертих</a:t>
            </a:r>
            <a:r>
              <a:rPr lang="ru-RU" dirty="0"/>
              <a:t> круп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дитячого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, </a:t>
            </a:r>
            <a:r>
              <a:rPr lang="ru-RU" dirty="0" err="1"/>
              <a:t>овочі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гомогенізують</a:t>
            </a:r>
            <a:r>
              <a:rPr lang="ru-RU" dirty="0"/>
              <a:t>, </a:t>
            </a:r>
            <a:r>
              <a:rPr lang="ru-RU" dirty="0" err="1"/>
              <a:t>молочний</a:t>
            </a:r>
            <a:r>
              <a:rPr lang="ru-RU" dirty="0"/>
              <a:t> суп, </a:t>
            </a:r>
            <a:r>
              <a:rPr lang="ru-RU" dirty="0" err="1"/>
              <a:t>слизовий</a:t>
            </a:r>
            <a:r>
              <a:rPr lang="ru-RU" dirty="0"/>
              <a:t> </a:t>
            </a:r>
            <a:r>
              <a:rPr lang="ru-RU" dirty="0" err="1"/>
              <a:t>відвар</a:t>
            </a:r>
            <a:r>
              <a:rPr lang="ru-RU" dirty="0"/>
              <a:t> на </a:t>
            </a:r>
            <a:r>
              <a:rPr lang="ru-RU" dirty="0" err="1"/>
              <a:t>молоці</a:t>
            </a:r>
            <a:r>
              <a:rPr lang="ru-RU" dirty="0"/>
              <a:t>, </a:t>
            </a:r>
            <a:r>
              <a:rPr lang="ru-RU" dirty="0" err="1"/>
              <a:t>киселі</a:t>
            </a:r>
            <a:r>
              <a:rPr lang="ru-RU" dirty="0"/>
              <a:t>, желе з </a:t>
            </a:r>
            <a:r>
              <a:rPr lang="ru-RU" dirty="0" err="1"/>
              <a:t>некислих</a:t>
            </a:r>
            <a:r>
              <a:rPr lang="ru-RU" dirty="0"/>
              <a:t> </a:t>
            </a:r>
            <a:r>
              <a:rPr lang="ru-RU" dirty="0" err="1"/>
              <a:t>ягід</a:t>
            </a:r>
            <a:r>
              <a:rPr lang="ru-RU" dirty="0"/>
              <a:t>, </a:t>
            </a:r>
            <a:r>
              <a:rPr lang="ru-RU" dirty="0" err="1"/>
              <a:t>неміцний</a:t>
            </a:r>
            <a:r>
              <a:rPr lang="ru-RU" dirty="0"/>
              <a:t> чай, </a:t>
            </a:r>
            <a:r>
              <a:rPr lang="ru-RU" dirty="0" err="1"/>
              <a:t>відвар</a:t>
            </a:r>
            <a:r>
              <a:rPr lang="ru-RU" dirty="0"/>
              <a:t> </a:t>
            </a:r>
            <a:r>
              <a:rPr lang="ru-RU" dirty="0" err="1"/>
              <a:t>шипшини</a:t>
            </a:r>
            <a:r>
              <a:rPr lang="ru-RU" dirty="0"/>
              <a:t>. </a:t>
            </a:r>
            <a:r>
              <a:rPr lang="ru-RU" dirty="0" err="1"/>
              <a:t>Виключають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збуджують</a:t>
            </a:r>
            <a:r>
              <a:rPr lang="ru-RU" dirty="0"/>
              <a:t> </a:t>
            </a:r>
            <a:r>
              <a:rPr lang="ru-RU" dirty="0" err="1"/>
              <a:t>секрецію</a:t>
            </a:r>
            <a:r>
              <a:rPr lang="ru-RU" dirty="0"/>
              <a:t> </a:t>
            </a:r>
            <a:r>
              <a:rPr lang="ru-RU" dirty="0" err="1"/>
              <a:t>шлунку</a:t>
            </a:r>
            <a:r>
              <a:rPr lang="ru-RU" dirty="0"/>
              <a:t>, </a:t>
            </a:r>
            <a:r>
              <a:rPr lang="ru-RU" dirty="0" err="1"/>
              <a:t>гарячі</a:t>
            </a:r>
            <a:r>
              <a:rPr lang="ru-RU" dirty="0"/>
              <a:t> і </a:t>
            </a:r>
            <a:r>
              <a:rPr lang="ru-RU" dirty="0" err="1"/>
              <a:t>холодні</a:t>
            </a:r>
            <a:r>
              <a:rPr lang="ru-RU" dirty="0"/>
              <a:t> блюда, сметану, </a:t>
            </a:r>
            <a:r>
              <a:rPr lang="ru-RU" dirty="0" err="1"/>
              <a:t>звичайний</a:t>
            </a:r>
            <a:r>
              <a:rPr lang="ru-RU" dirty="0"/>
              <a:t> сир, </a:t>
            </a:r>
            <a:r>
              <a:rPr lang="ru-RU" dirty="0" err="1"/>
              <a:t>хліб</a:t>
            </a:r>
            <a:r>
              <a:rPr lang="ru-RU" dirty="0"/>
              <a:t>, </a:t>
            </a:r>
            <a:r>
              <a:rPr lang="ru-RU" dirty="0" err="1"/>
              <a:t>борошняні</a:t>
            </a:r>
            <a:r>
              <a:rPr lang="ru-RU" dirty="0"/>
              <a:t> і </a:t>
            </a:r>
            <a:r>
              <a:rPr lang="ru-RU" dirty="0" err="1"/>
              <a:t>кондитерські</a:t>
            </a:r>
            <a:r>
              <a:rPr lang="ru-RU" dirty="0"/>
              <a:t> </a:t>
            </a:r>
            <a:r>
              <a:rPr lang="ru-RU" dirty="0" err="1"/>
              <a:t>вироби</a:t>
            </a:r>
            <a:r>
              <a:rPr lang="ru-RU" dirty="0"/>
              <a:t>, </a:t>
            </a:r>
            <a:r>
              <a:rPr lang="ru-RU" dirty="0" err="1"/>
              <a:t>фрукти</a:t>
            </a:r>
            <a:r>
              <a:rPr lang="ru-RU" dirty="0"/>
              <a:t> і </a:t>
            </a:r>
            <a:r>
              <a:rPr lang="ru-RU" dirty="0" err="1"/>
              <a:t>ягоди</a:t>
            </a:r>
            <a:r>
              <a:rPr lang="ru-RU" dirty="0"/>
              <a:t> в сирому </a:t>
            </a:r>
            <a:r>
              <a:rPr lang="ru-RU" dirty="0" err="1"/>
              <a:t>вигляді</a:t>
            </a:r>
            <a:r>
              <a:rPr lang="ru-RU" dirty="0"/>
              <a:t>, </a:t>
            </a:r>
            <a:r>
              <a:rPr lang="ru-RU" dirty="0" err="1"/>
              <a:t>соуси</a:t>
            </a:r>
            <a:r>
              <a:rPr lang="ru-RU" dirty="0"/>
              <a:t>, </a:t>
            </a:r>
            <a:r>
              <a:rPr lang="ru-RU" dirty="0" err="1"/>
              <a:t>прянощі</a:t>
            </a:r>
            <a:r>
              <a:rPr lang="ru-RU" dirty="0"/>
              <a:t>, </a:t>
            </a:r>
            <a:r>
              <a:rPr lang="ru-RU" dirty="0" err="1"/>
              <a:t>каву</a:t>
            </a:r>
            <a:r>
              <a:rPr lang="ru-RU" dirty="0"/>
              <a:t>, какао, </a:t>
            </a:r>
            <a:r>
              <a:rPr lang="ru-RU" dirty="0" err="1"/>
              <a:t>газовані</a:t>
            </a:r>
            <a:r>
              <a:rPr lang="ru-RU" dirty="0"/>
              <a:t> </a:t>
            </a:r>
            <a:r>
              <a:rPr lang="ru-RU" dirty="0" err="1"/>
              <a:t>напої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Дієта</a:t>
            </a:r>
            <a:r>
              <a:rPr lang="ru-RU" dirty="0"/>
              <a:t> </a:t>
            </a:r>
            <a:r>
              <a:rPr lang="en-US" dirty="0"/>
              <a:t>N1 </a:t>
            </a:r>
            <a:r>
              <a:rPr lang="ru-RU" dirty="0"/>
              <a:t>показана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операцій</a:t>
            </a:r>
            <a:r>
              <a:rPr lang="ru-RU" dirty="0"/>
              <a:t> на </a:t>
            </a:r>
            <a:r>
              <a:rPr lang="ru-RU" dirty="0" err="1"/>
              <a:t>шлунку</a:t>
            </a:r>
            <a:r>
              <a:rPr lang="ru-RU" dirty="0"/>
              <a:t> як </a:t>
            </a:r>
            <a:r>
              <a:rPr lang="ru-RU" dirty="0" err="1"/>
              <a:t>перехідне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дієти</a:t>
            </a:r>
            <a:r>
              <a:rPr lang="ru-RU" dirty="0"/>
              <a:t> </a:t>
            </a:r>
            <a:r>
              <a:rPr lang="en-US" dirty="0"/>
              <a:t>N1-</a:t>
            </a:r>
            <a:r>
              <a:rPr lang="ru-RU" dirty="0"/>
              <a:t>а до </a:t>
            </a:r>
            <a:r>
              <a:rPr lang="ru-RU" dirty="0" err="1"/>
              <a:t>фізіологічно</a:t>
            </a:r>
            <a:r>
              <a:rPr lang="ru-RU" dirty="0"/>
              <a:t> </a:t>
            </a:r>
            <a:r>
              <a:rPr lang="ru-RU" dirty="0" err="1"/>
              <a:t>повноцінної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. Вона </a:t>
            </a:r>
            <a:r>
              <a:rPr lang="ru-RU" dirty="0" err="1"/>
              <a:t>призначена</a:t>
            </a:r>
            <a:r>
              <a:rPr lang="ru-RU" dirty="0"/>
              <a:t> для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запальної</a:t>
            </a:r>
            <a:r>
              <a:rPr lang="ru-RU" dirty="0"/>
              <a:t> </a:t>
            </a:r>
            <a:r>
              <a:rPr lang="ru-RU" dirty="0" err="1"/>
              <a:t>реакції</a:t>
            </a:r>
            <a:r>
              <a:rPr lang="ru-RU" dirty="0"/>
              <a:t> і </a:t>
            </a:r>
            <a:r>
              <a:rPr lang="ru-RU" dirty="0" err="1"/>
              <a:t>загоєння</a:t>
            </a:r>
            <a:r>
              <a:rPr lang="ru-RU" dirty="0"/>
              <a:t> </a:t>
            </a:r>
            <a:r>
              <a:rPr lang="ru-RU" dirty="0" err="1"/>
              <a:t>слизової</a:t>
            </a:r>
            <a:r>
              <a:rPr lang="ru-RU" dirty="0"/>
              <a:t> </a:t>
            </a:r>
            <a:r>
              <a:rPr lang="ru-RU" dirty="0" err="1"/>
              <a:t>оболонки</a:t>
            </a:r>
            <a:r>
              <a:rPr lang="ru-RU" dirty="0"/>
              <a:t> </a:t>
            </a:r>
            <a:r>
              <a:rPr lang="ru-RU" dirty="0" err="1"/>
              <a:t>шлункового</a:t>
            </a:r>
            <a:r>
              <a:rPr lang="ru-RU" dirty="0"/>
              <a:t> тракту шляхом </a:t>
            </a:r>
            <a:r>
              <a:rPr lang="ru-RU" dirty="0" err="1"/>
              <a:t>обмеження</a:t>
            </a:r>
            <a:r>
              <a:rPr lang="ru-RU" dirty="0"/>
              <a:t> </a:t>
            </a:r>
            <a:r>
              <a:rPr lang="ru-RU" dirty="0" err="1"/>
              <a:t>термічних</a:t>
            </a:r>
            <a:r>
              <a:rPr lang="ru-RU" dirty="0"/>
              <a:t>, </a:t>
            </a:r>
            <a:r>
              <a:rPr lang="ru-RU" dirty="0" err="1"/>
              <a:t>хімічних</a:t>
            </a:r>
            <a:r>
              <a:rPr lang="ru-RU" dirty="0"/>
              <a:t> і </a:t>
            </a:r>
            <a:r>
              <a:rPr lang="ru-RU" dirty="0" err="1"/>
              <a:t>механічних</a:t>
            </a:r>
            <a:r>
              <a:rPr lang="ru-RU" dirty="0"/>
              <a:t> </a:t>
            </a:r>
            <a:r>
              <a:rPr lang="ru-RU" dirty="0" err="1"/>
              <a:t>подразників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102052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56059" y="336883"/>
            <a:ext cx="9348553" cy="6208295"/>
          </a:xfrm>
        </p:spPr>
        <p:txBody>
          <a:bodyPr>
            <a:normAutofit/>
          </a:bodyPr>
          <a:lstStyle/>
          <a:p>
            <a:r>
              <a:rPr lang="ru-RU" dirty="0"/>
              <a:t>За </a:t>
            </a:r>
            <a:r>
              <a:rPr lang="ru-RU" dirty="0" err="1"/>
              <a:t>хімічним</a:t>
            </a:r>
            <a:r>
              <a:rPr lang="ru-RU" dirty="0"/>
              <a:t> складом і </a:t>
            </a:r>
            <a:r>
              <a:rPr lang="ru-RU" dirty="0" err="1"/>
              <a:t>енергетичною</a:t>
            </a:r>
            <a:r>
              <a:rPr lang="ru-RU" dirty="0"/>
              <a:t> </a:t>
            </a:r>
            <a:r>
              <a:rPr lang="ru-RU" dirty="0" err="1"/>
              <a:t>цінностю</a:t>
            </a:r>
            <a:r>
              <a:rPr lang="ru-RU" dirty="0"/>
              <a:t> </a:t>
            </a:r>
            <a:r>
              <a:rPr lang="ru-RU" dirty="0" err="1"/>
              <a:t>ця</a:t>
            </a:r>
            <a:r>
              <a:rPr lang="ru-RU" dirty="0"/>
              <a:t> </a:t>
            </a:r>
            <a:r>
              <a:rPr lang="ru-RU" dirty="0" err="1"/>
              <a:t>дієта</a:t>
            </a:r>
            <a:r>
              <a:rPr lang="ru-RU" dirty="0"/>
              <a:t> </a:t>
            </a:r>
            <a:r>
              <a:rPr lang="ru-RU" dirty="0" err="1"/>
              <a:t>фізіологічна</a:t>
            </a:r>
            <a:r>
              <a:rPr lang="ru-RU" dirty="0"/>
              <a:t>. Блюда </a:t>
            </a:r>
            <a:r>
              <a:rPr lang="ru-RU" dirty="0" err="1"/>
              <a:t>готують</a:t>
            </a:r>
            <a:r>
              <a:rPr lang="ru-RU" dirty="0"/>
              <a:t> в основному в протертому </a:t>
            </a:r>
            <a:r>
              <a:rPr lang="ru-RU" dirty="0" err="1"/>
              <a:t>вигляді</a:t>
            </a:r>
            <a:r>
              <a:rPr lang="ru-RU" dirty="0"/>
              <a:t>, </a:t>
            </a:r>
            <a:r>
              <a:rPr lang="ru-RU" dirty="0" err="1"/>
              <a:t>зварені</a:t>
            </a:r>
            <a:r>
              <a:rPr lang="ru-RU" dirty="0"/>
              <a:t> у </a:t>
            </a:r>
            <a:r>
              <a:rPr lang="ru-RU" dirty="0" err="1"/>
              <a:t>воді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на пару, з </a:t>
            </a:r>
            <a:r>
              <a:rPr lang="ru-RU" dirty="0" err="1"/>
              <a:t>використанням</a:t>
            </a:r>
            <a:r>
              <a:rPr lang="ru-RU" dirty="0"/>
              <a:t> </a:t>
            </a:r>
            <a:r>
              <a:rPr lang="ru-RU" dirty="0" err="1"/>
              <a:t>нежирних</a:t>
            </a:r>
            <a:r>
              <a:rPr lang="ru-RU" dirty="0"/>
              <a:t> </a:t>
            </a:r>
            <a:r>
              <a:rPr lang="ru-RU" dirty="0" err="1"/>
              <a:t>сортів</a:t>
            </a:r>
            <a:r>
              <a:rPr lang="ru-RU" dirty="0"/>
              <a:t> </a:t>
            </a:r>
            <a:r>
              <a:rPr lang="ru-RU" dirty="0" err="1"/>
              <a:t>м'яса</a:t>
            </a:r>
            <a:r>
              <a:rPr lang="ru-RU" dirty="0"/>
              <a:t> і </a:t>
            </a:r>
            <a:r>
              <a:rPr lang="ru-RU" dirty="0" err="1"/>
              <a:t>риби</a:t>
            </a:r>
            <a:r>
              <a:rPr lang="ru-RU" dirty="0"/>
              <a:t>. Дозволено </a:t>
            </a:r>
            <a:r>
              <a:rPr lang="ru-RU" dirty="0" err="1"/>
              <a:t>вживати</a:t>
            </a:r>
            <a:r>
              <a:rPr lang="ru-RU" dirty="0"/>
              <a:t> </a:t>
            </a:r>
            <a:r>
              <a:rPr lang="ru-RU" dirty="0" err="1"/>
              <a:t>парові</a:t>
            </a:r>
            <a:r>
              <a:rPr lang="ru-RU" dirty="0"/>
              <a:t> </a:t>
            </a:r>
            <a:r>
              <a:rPr lang="ru-RU" dirty="0" err="1"/>
              <a:t>котлети</a:t>
            </a:r>
            <a:r>
              <a:rPr lang="ru-RU" dirty="0"/>
              <a:t>, битки, суфле, пюре, </a:t>
            </a:r>
            <a:r>
              <a:rPr lang="ru-RU" dirty="0" err="1"/>
              <a:t>заливне</a:t>
            </a:r>
            <a:r>
              <a:rPr lang="ru-RU" dirty="0"/>
              <a:t> на </a:t>
            </a:r>
            <a:r>
              <a:rPr lang="ru-RU" dirty="0" err="1"/>
              <a:t>овочевому</a:t>
            </a:r>
            <a:r>
              <a:rPr lang="ru-RU" dirty="0"/>
              <a:t> </a:t>
            </a:r>
            <a:r>
              <a:rPr lang="ru-RU" dirty="0" err="1"/>
              <a:t>відварі</a:t>
            </a:r>
            <a:r>
              <a:rPr lang="ru-RU" dirty="0"/>
              <a:t>. З </a:t>
            </a:r>
            <a:r>
              <a:rPr lang="ru-RU" dirty="0" err="1"/>
              <a:t>молочних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</a:t>
            </a:r>
            <a:r>
              <a:rPr lang="ru-RU" dirty="0" err="1"/>
              <a:t>рекомендують</a:t>
            </a:r>
            <a:r>
              <a:rPr lang="ru-RU" dirty="0"/>
              <a:t> </a:t>
            </a:r>
            <a:r>
              <a:rPr lang="ru-RU" dirty="0" err="1"/>
              <a:t>некислий</a:t>
            </a:r>
            <a:r>
              <a:rPr lang="ru-RU" dirty="0"/>
              <a:t> </a:t>
            </a:r>
            <a:r>
              <a:rPr lang="ru-RU" dirty="0" err="1"/>
              <a:t>протертий</a:t>
            </a:r>
            <a:r>
              <a:rPr lang="ru-RU" dirty="0"/>
              <a:t> сир, сметану, </a:t>
            </a:r>
            <a:r>
              <a:rPr lang="ru-RU" dirty="0" err="1"/>
              <a:t>негострий</a:t>
            </a:r>
            <a:r>
              <a:rPr lang="ru-RU" dirty="0"/>
              <a:t> сир, вареники, </a:t>
            </a:r>
            <a:r>
              <a:rPr lang="ru-RU" dirty="0" err="1"/>
              <a:t>сирники</a:t>
            </a:r>
            <a:r>
              <a:rPr lang="ru-RU" dirty="0"/>
              <a:t>, </a:t>
            </a:r>
            <a:r>
              <a:rPr lang="ru-RU" dirty="0" err="1"/>
              <a:t>напівв'язку</a:t>
            </a:r>
            <a:r>
              <a:rPr lang="ru-RU" dirty="0"/>
              <a:t> кашу на </a:t>
            </a:r>
            <a:r>
              <a:rPr lang="ru-RU" dirty="0" err="1"/>
              <a:t>молоці</a:t>
            </a:r>
            <a:r>
              <a:rPr lang="ru-RU" dirty="0"/>
              <a:t>, пудинг, </a:t>
            </a:r>
            <a:r>
              <a:rPr lang="ru-RU" dirty="0" err="1"/>
              <a:t>парову</a:t>
            </a:r>
            <a:r>
              <a:rPr lang="ru-RU" dirty="0"/>
              <a:t> </a:t>
            </a:r>
            <a:r>
              <a:rPr lang="ru-RU" dirty="0" err="1"/>
              <a:t>яєчню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омлет.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вживати</a:t>
            </a:r>
            <a:r>
              <a:rPr lang="ru-RU" dirty="0"/>
              <a:t> </a:t>
            </a:r>
            <a:r>
              <a:rPr lang="ru-RU" dirty="0" err="1"/>
              <a:t>підсушений</a:t>
            </a:r>
            <a:r>
              <a:rPr lang="ru-RU" dirty="0"/>
              <a:t> </a:t>
            </a:r>
            <a:r>
              <a:rPr lang="ru-RU" dirty="0" err="1"/>
              <a:t>пшеничний</a:t>
            </a:r>
            <a:r>
              <a:rPr lang="ru-RU" dirty="0"/>
              <a:t> </a:t>
            </a:r>
            <a:r>
              <a:rPr lang="ru-RU" dirty="0" err="1"/>
              <a:t>хліб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вчорашньої</a:t>
            </a:r>
            <a:r>
              <a:rPr lang="ru-RU" dirty="0"/>
              <a:t> </a:t>
            </a:r>
            <a:r>
              <a:rPr lang="ru-RU" dirty="0" err="1"/>
              <a:t>випічки</a:t>
            </a:r>
            <a:r>
              <a:rPr lang="ru-RU" dirty="0"/>
              <a:t>, </a:t>
            </a:r>
            <a:r>
              <a:rPr lang="ru-RU" dirty="0" err="1"/>
              <a:t>відварну</a:t>
            </a:r>
            <a:r>
              <a:rPr lang="ru-RU" dirty="0"/>
              <a:t> </a:t>
            </a:r>
            <a:r>
              <a:rPr lang="ru-RU" dirty="0" err="1"/>
              <a:t>картоплю</a:t>
            </a:r>
            <a:r>
              <a:rPr lang="ru-RU" dirty="0"/>
              <a:t>, </a:t>
            </a:r>
            <a:r>
              <a:rPr lang="ru-RU" dirty="0" err="1"/>
              <a:t>моркву</a:t>
            </a:r>
            <a:r>
              <a:rPr lang="ru-RU" dirty="0"/>
              <a:t>, </a:t>
            </a:r>
            <a:r>
              <a:rPr lang="ru-RU" dirty="0" err="1"/>
              <a:t>буряк</a:t>
            </a:r>
            <a:r>
              <a:rPr lang="ru-RU" dirty="0"/>
              <a:t>, </a:t>
            </a:r>
            <a:r>
              <a:rPr lang="ru-RU" dirty="0" err="1"/>
              <a:t>супи</a:t>
            </a:r>
            <a:r>
              <a:rPr lang="ru-RU" dirty="0"/>
              <a:t> з </a:t>
            </a:r>
            <a:r>
              <a:rPr lang="ru-RU" dirty="0" err="1"/>
              <a:t>протертих</a:t>
            </a:r>
            <a:r>
              <a:rPr lang="ru-RU" dirty="0"/>
              <a:t> </a:t>
            </a:r>
            <a:r>
              <a:rPr lang="ru-RU" dirty="0" err="1"/>
              <a:t>овочів</a:t>
            </a:r>
            <a:r>
              <a:rPr lang="ru-RU" dirty="0"/>
              <a:t>, </a:t>
            </a:r>
            <a:r>
              <a:rPr lang="ru-RU" dirty="0" err="1"/>
              <a:t>цукор</a:t>
            </a:r>
            <a:r>
              <a:rPr lang="ru-RU" dirty="0"/>
              <a:t>, мед, </a:t>
            </a:r>
            <a:r>
              <a:rPr lang="ru-RU" dirty="0" err="1"/>
              <a:t>свіжі</a:t>
            </a:r>
            <a:r>
              <a:rPr lang="ru-RU" dirty="0"/>
              <a:t> </a:t>
            </a:r>
            <a:r>
              <a:rPr lang="ru-RU" dirty="0" err="1"/>
              <a:t>стиглі</a:t>
            </a:r>
            <a:r>
              <a:rPr lang="ru-RU" dirty="0"/>
              <a:t> </a:t>
            </a:r>
            <a:r>
              <a:rPr lang="ru-RU" dirty="0" err="1"/>
              <a:t>ягоди</a:t>
            </a:r>
            <a:r>
              <a:rPr lang="ru-RU" dirty="0"/>
              <a:t> і </a:t>
            </a:r>
            <a:r>
              <a:rPr lang="ru-RU" dirty="0" err="1"/>
              <a:t>фрукти</a:t>
            </a:r>
            <a:r>
              <a:rPr lang="ru-RU" dirty="0"/>
              <a:t>, </a:t>
            </a:r>
            <a:r>
              <a:rPr lang="ru-RU" dirty="0" err="1"/>
              <a:t>слабке</a:t>
            </a:r>
            <a:r>
              <a:rPr lang="ru-RU" dirty="0"/>
              <a:t> какао, </a:t>
            </a:r>
            <a:r>
              <a:rPr lang="ru-RU" dirty="0" err="1"/>
              <a:t>каву</a:t>
            </a:r>
            <a:r>
              <a:rPr lang="ru-RU" dirty="0"/>
              <a:t> з молоком, соки з </a:t>
            </a:r>
            <a:r>
              <a:rPr lang="ru-RU" dirty="0" err="1"/>
              <a:t>фруктів</a:t>
            </a:r>
            <a:r>
              <a:rPr lang="ru-RU" dirty="0"/>
              <a:t> і </a:t>
            </a:r>
            <a:r>
              <a:rPr lang="ru-RU" dirty="0" err="1"/>
              <a:t>ягід</a:t>
            </a:r>
            <a:r>
              <a:rPr lang="ru-RU" dirty="0"/>
              <a:t>. Не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використовувати</a:t>
            </a:r>
            <a:r>
              <a:rPr lang="ru-RU" dirty="0"/>
              <a:t> блюда в </a:t>
            </a:r>
            <a:r>
              <a:rPr lang="ru-RU" dirty="0" err="1"/>
              <a:t>гарячому</a:t>
            </a:r>
            <a:r>
              <a:rPr lang="ru-RU" dirty="0"/>
              <a:t> і холодному </a:t>
            </a:r>
            <a:r>
              <a:rPr lang="ru-RU" dirty="0" err="1"/>
              <a:t>вигляді</a:t>
            </a:r>
            <a:r>
              <a:rPr lang="ru-RU" dirty="0"/>
              <a:t>, </a:t>
            </a:r>
            <a:r>
              <a:rPr lang="ru-RU" dirty="0" err="1"/>
              <a:t>майже</a:t>
            </a:r>
            <a:r>
              <a:rPr lang="ru-RU" dirty="0"/>
              <a:t>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ковбасні</a:t>
            </a:r>
            <a:r>
              <a:rPr lang="ru-RU" dirty="0"/>
              <a:t> </a:t>
            </a:r>
            <a:r>
              <a:rPr lang="ru-RU" dirty="0" err="1"/>
              <a:t>вироби</a:t>
            </a:r>
            <a:r>
              <a:rPr lang="ru-RU" dirty="0"/>
              <a:t>, </a:t>
            </a:r>
            <a:r>
              <a:rPr lang="ru-RU" dirty="0" err="1"/>
              <a:t>гостру</a:t>
            </a:r>
            <a:r>
              <a:rPr lang="ru-RU" dirty="0"/>
              <a:t> і </a:t>
            </a:r>
            <a:r>
              <a:rPr lang="ru-RU" dirty="0" err="1"/>
              <a:t>солону</a:t>
            </a:r>
            <a:r>
              <a:rPr lang="ru-RU" dirty="0"/>
              <a:t> </a:t>
            </a:r>
            <a:r>
              <a:rPr lang="ru-RU" dirty="0" err="1"/>
              <a:t>їжу</a:t>
            </a:r>
            <a:r>
              <a:rPr lang="ru-RU" dirty="0"/>
              <a:t>, </a:t>
            </a:r>
            <a:r>
              <a:rPr lang="ru-RU" dirty="0" err="1"/>
              <a:t>міцні</a:t>
            </a:r>
            <a:r>
              <a:rPr lang="ru-RU" dirty="0"/>
              <a:t> </a:t>
            </a:r>
            <a:r>
              <a:rPr lang="ru-RU" dirty="0" err="1"/>
              <a:t>бульйони</a:t>
            </a:r>
            <a:r>
              <a:rPr lang="ru-RU" dirty="0"/>
              <a:t>, </a:t>
            </a:r>
            <a:r>
              <a:rPr lang="ru-RU" dirty="0" err="1"/>
              <a:t>копченину</a:t>
            </a:r>
            <a:r>
              <a:rPr lang="ru-RU" dirty="0"/>
              <a:t>, </a:t>
            </a:r>
            <a:r>
              <a:rPr lang="ru-RU" dirty="0" err="1"/>
              <a:t>кислі</a:t>
            </a:r>
            <a:r>
              <a:rPr lang="ru-RU" dirty="0"/>
              <a:t> і </a:t>
            </a:r>
            <a:r>
              <a:rPr lang="ru-RU" dirty="0" err="1"/>
              <a:t>недозрілі</a:t>
            </a:r>
            <a:r>
              <a:rPr lang="ru-RU" dirty="0"/>
              <a:t> </a:t>
            </a:r>
            <a:r>
              <a:rPr lang="ru-RU" dirty="0" err="1"/>
              <a:t>ягоди</a:t>
            </a:r>
            <a:r>
              <a:rPr lang="ru-RU" dirty="0"/>
              <a:t> і </a:t>
            </a:r>
            <a:r>
              <a:rPr lang="ru-RU" dirty="0" err="1"/>
              <a:t>фрукти</a:t>
            </a:r>
            <a:r>
              <a:rPr lang="ru-RU" dirty="0"/>
              <a:t>, шоколад, </a:t>
            </a:r>
            <a:r>
              <a:rPr lang="ru-RU" dirty="0" err="1"/>
              <a:t>морозиво</a:t>
            </a:r>
            <a:r>
              <a:rPr lang="ru-RU" dirty="0"/>
              <a:t>, квас, </a:t>
            </a:r>
            <a:r>
              <a:rPr lang="ru-RU" dirty="0" err="1"/>
              <a:t>чорну</a:t>
            </a:r>
            <a:r>
              <a:rPr lang="ru-RU" dirty="0"/>
              <a:t> </a:t>
            </a:r>
            <a:r>
              <a:rPr lang="ru-RU" dirty="0" err="1"/>
              <a:t>каву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Близька</a:t>
            </a:r>
            <a:r>
              <a:rPr lang="ru-RU" dirty="0"/>
              <a:t> до </a:t>
            </a:r>
            <a:r>
              <a:rPr lang="ru-RU" dirty="0" err="1"/>
              <a:t>дієти</a:t>
            </a:r>
            <a:r>
              <a:rPr lang="ru-RU" dirty="0"/>
              <a:t> </a:t>
            </a:r>
            <a:r>
              <a:rPr lang="en-US" dirty="0"/>
              <a:t>N1 </a:t>
            </a:r>
            <a:r>
              <a:rPr lang="ru-RU" dirty="0" err="1"/>
              <a:t>дієта</a:t>
            </a:r>
            <a:r>
              <a:rPr lang="ru-RU" dirty="0"/>
              <a:t> </a:t>
            </a:r>
            <a:r>
              <a:rPr lang="ru-RU" dirty="0" err="1"/>
              <a:t>Мейленграхта</a:t>
            </a:r>
            <a:r>
              <a:rPr lang="ru-RU" dirty="0"/>
              <a:t>, яку </a:t>
            </a:r>
            <a:r>
              <a:rPr lang="ru-RU" dirty="0" err="1"/>
              <a:t>використовують</a:t>
            </a:r>
            <a:r>
              <a:rPr lang="ru-RU" dirty="0"/>
              <a:t> при </a:t>
            </a:r>
            <a:r>
              <a:rPr lang="ru-RU" dirty="0" err="1"/>
              <a:t>кровотечах</a:t>
            </a:r>
            <a:r>
              <a:rPr lang="ru-RU" dirty="0"/>
              <a:t> з </a:t>
            </a:r>
            <a:r>
              <a:rPr lang="ru-RU" dirty="0" err="1"/>
              <a:t>верхніх</a:t>
            </a:r>
            <a:r>
              <a:rPr lang="ru-RU" dirty="0"/>
              <a:t> </a:t>
            </a:r>
            <a:r>
              <a:rPr lang="ru-RU" dirty="0" err="1"/>
              <a:t>відділів</a:t>
            </a:r>
            <a:r>
              <a:rPr lang="ru-RU" dirty="0"/>
              <a:t> </a:t>
            </a:r>
            <a:r>
              <a:rPr lang="ru-RU" dirty="0" err="1"/>
              <a:t>шлунково-кишкового</a:t>
            </a:r>
            <a:r>
              <a:rPr lang="ru-RU" dirty="0"/>
              <a:t> тракту. </a:t>
            </a:r>
            <a:r>
              <a:rPr lang="ru-RU" dirty="0" err="1"/>
              <a:t>Їжа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пюреподібну</a:t>
            </a:r>
            <a:r>
              <a:rPr lang="ru-RU" dirty="0"/>
              <a:t> </a:t>
            </a:r>
            <a:r>
              <a:rPr lang="ru-RU" dirty="0" err="1"/>
              <a:t>консистенцію</a:t>
            </a:r>
            <a:r>
              <a:rPr lang="ru-RU" dirty="0"/>
              <a:t>, </a:t>
            </a:r>
            <a:r>
              <a:rPr lang="ru-RU" dirty="0" err="1"/>
              <a:t>містить</a:t>
            </a:r>
            <a:r>
              <a:rPr lang="ru-RU" dirty="0"/>
              <a:t> омлет, </a:t>
            </a:r>
            <a:r>
              <a:rPr lang="ru-RU" dirty="0" err="1"/>
              <a:t>вівсяну</a:t>
            </a:r>
            <a:r>
              <a:rPr lang="ru-RU" dirty="0"/>
              <a:t> кашу, сметану, </a:t>
            </a:r>
            <a:r>
              <a:rPr lang="ru-RU" dirty="0" err="1"/>
              <a:t>картопляне</a:t>
            </a:r>
            <a:r>
              <a:rPr lang="ru-RU" dirty="0"/>
              <a:t> пюре, битки, </a:t>
            </a:r>
            <a:r>
              <a:rPr lang="ru-RU" dirty="0" err="1"/>
              <a:t>парові</a:t>
            </a:r>
            <a:r>
              <a:rPr lang="ru-RU" dirty="0"/>
              <a:t> </a:t>
            </a:r>
            <a:r>
              <a:rPr lang="ru-RU" dirty="0" err="1"/>
              <a:t>котлети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свіжий</a:t>
            </a:r>
            <a:r>
              <a:rPr lang="ru-RU" dirty="0"/>
              <a:t> </a:t>
            </a:r>
            <a:r>
              <a:rPr lang="ru-RU" dirty="0" err="1"/>
              <a:t>хліб</a:t>
            </a:r>
            <a:r>
              <a:rPr lang="ru-RU" dirty="0"/>
              <a:t>. Разом з </a:t>
            </a:r>
            <a:r>
              <a:rPr lang="ru-RU" dirty="0" err="1"/>
              <a:t>лікарськими</a:t>
            </a:r>
            <a:r>
              <a:rPr lang="ru-RU" dirty="0"/>
              <a:t> </a:t>
            </a:r>
            <a:r>
              <a:rPr lang="ru-RU" dirty="0" err="1"/>
              <a:t>засобами</a:t>
            </a:r>
            <a:r>
              <a:rPr lang="ru-RU" dirty="0"/>
              <a:t> </a:t>
            </a:r>
            <a:r>
              <a:rPr lang="ru-RU" dirty="0" err="1"/>
              <a:t>ці</a:t>
            </a:r>
            <a:r>
              <a:rPr lang="ru-RU" dirty="0"/>
              <a:t> блюда </a:t>
            </a:r>
            <a:r>
              <a:rPr lang="ru-RU" dirty="0" err="1"/>
              <a:t>пригнічують</a:t>
            </a:r>
            <a:r>
              <a:rPr lang="ru-RU" dirty="0"/>
              <a:t> </a:t>
            </a:r>
            <a:r>
              <a:rPr lang="ru-RU" dirty="0" err="1"/>
              <a:t>кислу</a:t>
            </a:r>
            <a:r>
              <a:rPr lang="ru-RU" dirty="0"/>
              <a:t> </a:t>
            </a:r>
            <a:r>
              <a:rPr lang="ru-RU" dirty="0" err="1"/>
              <a:t>реакцію</a:t>
            </a:r>
            <a:r>
              <a:rPr lang="ru-RU" dirty="0"/>
              <a:t> </a:t>
            </a:r>
            <a:r>
              <a:rPr lang="ru-RU" dirty="0" err="1"/>
              <a:t>шлункового</a:t>
            </a:r>
            <a:r>
              <a:rPr lang="ru-RU" dirty="0"/>
              <a:t> </a:t>
            </a:r>
            <a:r>
              <a:rPr lang="ru-RU" dirty="0" err="1"/>
              <a:t>вмісту</a:t>
            </a:r>
            <a:r>
              <a:rPr lang="ru-RU" dirty="0"/>
              <a:t>. Температура </a:t>
            </a:r>
            <a:r>
              <a:rPr lang="ru-RU" dirty="0" err="1"/>
              <a:t>їжі</a:t>
            </a:r>
            <a:r>
              <a:rPr lang="ru-RU" dirty="0"/>
              <a:t> не </a:t>
            </a:r>
            <a:r>
              <a:rPr lang="ru-RU" dirty="0" err="1"/>
              <a:t>перевищує</a:t>
            </a:r>
            <a:r>
              <a:rPr lang="ru-RU" dirty="0"/>
              <a:t> 40°С.</a:t>
            </a:r>
          </a:p>
        </p:txBody>
      </p:sp>
    </p:spTree>
    <p:extLst>
      <p:ext uri="{BB962C8B-B14F-4D97-AF65-F5344CB8AC3E}">
        <p14:creationId xmlns:p14="http://schemas.microsoft.com/office/powerpoint/2010/main" val="2308669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30932" y="250257"/>
            <a:ext cx="9473680" cy="6352674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Дієта</a:t>
            </a:r>
            <a:r>
              <a:rPr lang="ru-RU" dirty="0"/>
              <a:t> </a:t>
            </a:r>
            <a:r>
              <a:rPr lang="en-US" dirty="0"/>
              <a:t>N5-</a:t>
            </a:r>
            <a:r>
              <a:rPr lang="ru-RU" dirty="0"/>
              <a:t>а </a:t>
            </a:r>
            <a:r>
              <a:rPr lang="ru-RU" dirty="0" err="1"/>
              <a:t>використовується</a:t>
            </a:r>
            <a:r>
              <a:rPr lang="ru-RU" dirty="0"/>
              <a:t> при </a:t>
            </a:r>
            <a:r>
              <a:rPr lang="ru-RU" dirty="0" err="1"/>
              <a:t>гострому</a:t>
            </a:r>
            <a:r>
              <a:rPr lang="ru-RU" dirty="0"/>
              <a:t> </a:t>
            </a:r>
            <a:r>
              <a:rPr lang="ru-RU" dirty="0" err="1"/>
              <a:t>холециститі</a:t>
            </a:r>
            <a:r>
              <a:rPr lang="ru-RU" dirty="0"/>
              <a:t> через 3 – 7 </a:t>
            </a:r>
            <a:r>
              <a:rPr lang="ru-RU" dirty="0" err="1"/>
              <a:t>днів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початку </a:t>
            </a:r>
            <a:r>
              <a:rPr lang="ru-RU" dirty="0" err="1"/>
              <a:t>захворювання</a:t>
            </a:r>
            <a:r>
              <a:rPr lang="ru-RU" dirty="0"/>
              <a:t>, на 5 – 6 </a:t>
            </a:r>
            <a:r>
              <a:rPr lang="ru-RU" dirty="0" err="1"/>
              <a:t>добу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операцій</a:t>
            </a:r>
            <a:r>
              <a:rPr lang="ru-RU" dirty="0"/>
              <a:t> на </a:t>
            </a:r>
            <a:r>
              <a:rPr lang="ru-RU" dirty="0" err="1"/>
              <a:t>жовчовивідних</a:t>
            </a:r>
            <a:r>
              <a:rPr lang="ru-RU" dirty="0"/>
              <a:t> шляхах і при </a:t>
            </a:r>
            <a:r>
              <a:rPr lang="ru-RU" dirty="0" err="1"/>
              <a:t>гострому</a:t>
            </a:r>
            <a:r>
              <a:rPr lang="ru-RU" dirty="0"/>
              <a:t> </a:t>
            </a:r>
            <a:r>
              <a:rPr lang="ru-RU" dirty="0" err="1"/>
              <a:t>панкреатиті</a:t>
            </a:r>
            <a:r>
              <a:rPr lang="ru-RU" dirty="0"/>
              <a:t>. </a:t>
            </a:r>
            <a:r>
              <a:rPr lang="ru-RU" dirty="0" err="1"/>
              <a:t>Вживається</a:t>
            </a:r>
            <a:r>
              <a:rPr lang="ru-RU" dirty="0"/>
              <a:t> </a:t>
            </a:r>
            <a:r>
              <a:rPr lang="ru-RU" dirty="0" err="1"/>
              <a:t>механічно</a:t>
            </a:r>
            <a:r>
              <a:rPr lang="ru-RU" dirty="0"/>
              <a:t> і </a:t>
            </a:r>
            <a:r>
              <a:rPr lang="ru-RU" dirty="0" err="1"/>
              <a:t>хімічно</a:t>
            </a:r>
            <a:r>
              <a:rPr lang="ru-RU" dirty="0"/>
              <a:t> </a:t>
            </a:r>
            <a:r>
              <a:rPr lang="ru-RU" dirty="0" err="1"/>
              <a:t>щадна</a:t>
            </a:r>
            <a:r>
              <a:rPr lang="ru-RU" dirty="0"/>
              <a:t> </a:t>
            </a:r>
            <a:r>
              <a:rPr lang="ru-RU" dirty="0" err="1"/>
              <a:t>їжа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підтримує</a:t>
            </a:r>
            <a:r>
              <a:rPr lang="ru-RU" dirty="0"/>
              <a:t> </a:t>
            </a:r>
            <a:r>
              <a:rPr lang="ru-RU" dirty="0" err="1"/>
              <a:t>функціональний</a:t>
            </a:r>
            <a:r>
              <a:rPr lang="ru-RU" dirty="0"/>
              <a:t> </a:t>
            </a:r>
            <a:r>
              <a:rPr lang="ru-RU" dirty="0" err="1"/>
              <a:t>спокій</a:t>
            </a:r>
            <a:r>
              <a:rPr lang="ru-RU" dirty="0"/>
              <a:t>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травлення</a:t>
            </a:r>
            <a:r>
              <a:rPr lang="ru-RU" dirty="0"/>
              <a:t>. Блюда </a:t>
            </a:r>
            <a:r>
              <a:rPr lang="ru-RU" dirty="0" err="1"/>
              <a:t>готують</a:t>
            </a:r>
            <a:r>
              <a:rPr lang="ru-RU" dirty="0"/>
              <a:t> </a:t>
            </a:r>
            <a:r>
              <a:rPr lang="ru-RU" dirty="0" err="1"/>
              <a:t>вареними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протертими</a:t>
            </a:r>
            <a:r>
              <a:rPr lang="ru-RU" dirty="0"/>
              <a:t>, </a:t>
            </a:r>
            <a:r>
              <a:rPr lang="ru-RU" dirty="0" err="1"/>
              <a:t>подають</a:t>
            </a:r>
            <a:r>
              <a:rPr lang="ru-RU" dirty="0"/>
              <a:t> в теплому </a:t>
            </a:r>
            <a:r>
              <a:rPr lang="ru-RU" dirty="0" err="1"/>
              <a:t>вигляді</a:t>
            </a:r>
            <a:r>
              <a:rPr lang="ru-RU" dirty="0"/>
              <a:t>. </a:t>
            </a:r>
            <a:r>
              <a:rPr lang="ru-RU" dirty="0" err="1"/>
              <a:t>Їжу</a:t>
            </a:r>
            <a:r>
              <a:rPr lang="ru-RU" dirty="0"/>
              <a:t> </a:t>
            </a:r>
            <a:r>
              <a:rPr lang="ru-RU" dirty="0" err="1"/>
              <a:t>приймають</a:t>
            </a:r>
            <a:r>
              <a:rPr lang="ru-RU" dirty="0"/>
              <a:t> 5 – 6 </a:t>
            </a:r>
            <a:r>
              <a:rPr lang="ru-RU" dirty="0" err="1"/>
              <a:t>разів</a:t>
            </a:r>
            <a:r>
              <a:rPr lang="ru-RU" dirty="0"/>
              <a:t> на день. Для </a:t>
            </a:r>
            <a:r>
              <a:rPr lang="ru-RU" dirty="0" err="1"/>
              <a:t>приготування</a:t>
            </a:r>
            <a:r>
              <a:rPr lang="ru-RU" dirty="0"/>
              <a:t> блюд </a:t>
            </a:r>
            <a:r>
              <a:rPr lang="ru-RU" dirty="0" err="1"/>
              <a:t>використовують</a:t>
            </a:r>
            <a:r>
              <a:rPr lang="ru-RU" dirty="0"/>
              <a:t> </a:t>
            </a:r>
            <a:r>
              <a:rPr lang="ru-RU" dirty="0" err="1"/>
              <a:t>нежирне</a:t>
            </a:r>
            <a:r>
              <a:rPr lang="ru-RU" dirty="0"/>
              <a:t> </a:t>
            </a:r>
            <a:r>
              <a:rPr lang="ru-RU" dirty="0" err="1"/>
              <a:t>м'ясо</a:t>
            </a:r>
            <a:r>
              <a:rPr lang="ru-RU" dirty="0"/>
              <a:t> і </a:t>
            </a:r>
            <a:r>
              <a:rPr lang="ru-RU" dirty="0" err="1"/>
              <a:t>рибу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виробів</a:t>
            </a:r>
            <a:r>
              <a:rPr lang="ru-RU" dirty="0"/>
              <a:t> з </a:t>
            </a:r>
            <a:r>
              <a:rPr lang="ru-RU" dirty="0" err="1"/>
              <a:t>котлетної</a:t>
            </a:r>
            <a:r>
              <a:rPr lang="ru-RU" dirty="0"/>
              <a:t> </a:t>
            </a:r>
            <a:r>
              <a:rPr lang="ru-RU" dirty="0" err="1"/>
              <a:t>маси</a:t>
            </a:r>
            <a:r>
              <a:rPr lang="ru-RU" dirty="0"/>
              <a:t>, </a:t>
            </a:r>
            <a:r>
              <a:rPr lang="ru-RU" dirty="0" err="1"/>
              <a:t>знежирений</a:t>
            </a:r>
            <a:r>
              <a:rPr lang="ru-RU" dirty="0"/>
              <a:t> сир, </a:t>
            </a:r>
            <a:r>
              <a:rPr lang="ru-RU" dirty="0" err="1"/>
              <a:t>некислу</a:t>
            </a:r>
            <a:r>
              <a:rPr lang="ru-RU" dirty="0"/>
              <a:t> сметану і сир. </a:t>
            </a:r>
            <a:r>
              <a:rPr lang="ru-RU" dirty="0" err="1"/>
              <a:t>Можливо</a:t>
            </a:r>
            <a:r>
              <a:rPr lang="ru-RU" dirty="0"/>
              <a:t> </a:t>
            </a:r>
            <a:r>
              <a:rPr lang="ru-RU" dirty="0" err="1"/>
              <a:t>вживання</a:t>
            </a:r>
            <a:r>
              <a:rPr lang="ru-RU" dirty="0"/>
              <a:t> парового омлету, </a:t>
            </a:r>
            <a:r>
              <a:rPr lang="ru-RU" dirty="0" err="1"/>
              <a:t>каші</a:t>
            </a:r>
            <a:r>
              <a:rPr lang="ru-RU" dirty="0"/>
              <a:t> на </a:t>
            </a:r>
            <a:r>
              <a:rPr lang="ru-RU" dirty="0" err="1"/>
              <a:t>молоці</a:t>
            </a:r>
            <a:r>
              <a:rPr lang="ru-RU" dirty="0"/>
              <a:t> </a:t>
            </a:r>
            <a:r>
              <a:rPr lang="ru-RU" dirty="0" err="1"/>
              <a:t>навпіл</a:t>
            </a:r>
            <a:r>
              <a:rPr lang="ru-RU" dirty="0"/>
              <a:t> з водою, </a:t>
            </a:r>
            <a:r>
              <a:rPr lang="ru-RU" dirty="0" err="1"/>
              <a:t>відварної</a:t>
            </a:r>
            <a:r>
              <a:rPr lang="ru-RU" dirty="0"/>
              <a:t> </a:t>
            </a:r>
            <a:r>
              <a:rPr lang="ru-RU" dirty="0" err="1"/>
              <a:t>вермішелі</a:t>
            </a:r>
            <a:r>
              <a:rPr lang="ru-RU" dirty="0"/>
              <a:t>, пшеничного </a:t>
            </a:r>
            <a:r>
              <a:rPr lang="ru-RU" dirty="0" err="1"/>
              <a:t>хлібу</a:t>
            </a:r>
            <a:r>
              <a:rPr lang="ru-RU" dirty="0"/>
              <a:t>, </a:t>
            </a:r>
            <a:r>
              <a:rPr lang="ru-RU" dirty="0" err="1"/>
              <a:t>печива</a:t>
            </a:r>
            <a:r>
              <a:rPr lang="ru-RU" dirty="0"/>
              <a:t>, </a:t>
            </a:r>
            <a:r>
              <a:rPr lang="ru-RU" dirty="0" err="1"/>
              <a:t>картопляного</a:t>
            </a:r>
            <a:r>
              <a:rPr lang="ru-RU" dirty="0"/>
              <a:t> пюре, молочного киселю, </a:t>
            </a:r>
            <a:r>
              <a:rPr lang="ru-RU" dirty="0" err="1"/>
              <a:t>протертих</a:t>
            </a:r>
            <a:r>
              <a:rPr lang="ru-RU" dirty="0"/>
              <a:t> </a:t>
            </a:r>
            <a:r>
              <a:rPr lang="ru-RU" dirty="0" err="1"/>
              <a:t>сухофруктів</a:t>
            </a:r>
            <a:r>
              <a:rPr lang="ru-RU" dirty="0"/>
              <a:t>, меду, </a:t>
            </a:r>
            <a:r>
              <a:rPr lang="ru-RU" dirty="0" err="1"/>
              <a:t>цукор</a:t>
            </a:r>
            <a:r>
              <a:rPr lang="ru-RU" dirty="0"/>
              <a:t>, чаю з молоком, лимоном, </a:t>
            </a:r>
            <a:r>
              <a:rPr lang="ru-RU" dirty="0" err="1"/>
              <a:t>солодких</a:t>
            </a:r>
            <a:r>
              <a:rPr lang="ru-RU" dirty="0"/>
              <a:t> фруктово-</a:t>
            </a:r>
            <a:r>
              <a:rPr lang="ru-RU" dirty="0" err="1"/>
              <a:t>ягідних</a:t>
            </a:r>
            <a:r>
              <a:rPr lang="ru-RU" dirty="0"/>
              <a:t> </a:t>
            </a:r>
            <a:r>
              <a:rPr lang="ru-RU" dirty="0" err="1"/>
              <a:t>соків</a:t>
            </a:r>
            <a:r>
              <a:rPr lang="ru-RU" dirty="0"/>
              <a:t>, томатного соку, </a:t>
            </a:r>
            <a:r>
              <a:rPr lang="ru-RU" dirty="0" err="1"/>
              <a:t>відвару</a:t>
            </a:r>
            <a:r>
              <a:rPr lang="ru-RU" dirty="0"/>
              <a:t> </a:t>
            </a:r>
            <a:r>
              <a:rPr lang="ru-RU" dirty="0" err="1"/>
              <a:t>шипшини</a:t>
            </a:r>
            <a:r>
              <a:rPr lang="ru-RU" dirty="0"/>
              <a:t>. </a:t>
            </a:r>
            <a:r>
              <a:rPr lang="ru-RU" dirty="0" err="1"/>
              <a:t>Виключають</a:t>
            </a:r>
            <a:r>
              <a:rPr lang="ru-RU" dirty="0"/>
              <a:t> з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багаті</a:t>
            </a:r>
            <a:r>
              <a:rPr lang="ru-RU" dirty="0"/>
              <a:t> </a:t>
            </a:r>
            <a:r>
              <a:rPr lang="ru-RU" dirty="0" err="1"/>
              <a:t>екстрактними</a:t>
            </a:r>
            <a:r>
              <a:rPr lang="ru-RU" dirty="0"/>
              <a:t> </a:t>
            </a:r>
            <a:r>
              <a:rPr lang="ru-RU" dirty="0" err="1"/>
              <a:t>речовинами</a:t>
            </a:r>
            <a:r>
              <a:rPr lang="ru-RU" dirty="0"/>
              <a:t>, грубою </a:t>
            </a:r>
            <a:r>
              <a:rPr lang="ru-RU" dirty="0" err="1"/>
              <a:t>клітковиною</a:t>
            </a:r>
            <a:r>
              <a:rPr lang="ru-RU" dirty="0"/>
              <a:t>, </a:t>
            </a:r>
            <a:r>
              <a:rPr lang="ru-RU" dirty="0" err="1"/>
              <a:t>жирні</a:t>
            </a:r>
            <a:r>
              <a:rPr lang="ru-RU" dirty="0"/>
              <a:t> і </a:t>
            </a:r>
            <a:r>
              <a:rPr lang="ru-RU" dirty="0" err="1"/>
              <a:t>смажені</a:t>
            </a:r>
            <a:r>
              <a:rPr lang="ru-RU" dirty="0"/>
              <a:t> блюда, </a:t>
            </a:r>
            <a:r>
              <a:rPr lang="ru-RU" dirty="0" err="1"/>
              <a:t>копченину</a:t>
            </a:r>
            <a:r>
              <a:rPr lang="ru-RU" dirty="0"/>
              <a:t>, </a:t>
            </a:r>
            <a:r>
              <a:rPr lang="ru-RU" dirty="0" err="1"/>
              <a:t>свіжий</a:t>
            </a:r>
            <a:r>
              <a:rPr lang="ru-RU" dirty="0"/>
              <a:t> і </a:t>
            </a:r>
            <a:r>
              <a:rPr lang="ru-RU" dirty="0" err="1"/>
              <a:t>житній</a:t>
            </a:r>
            <a:r>
              <a:rPr lang="ru-RU" dirty="0"/>
              <a:t> </a:t>
            </a:r>
            <a:r>
              <a:rPr lang="ru-RU" dirty="0" err="1"/>
              <a:t>хліб</a:t>
            </a:r>
            <a:r>
              <a:rPr lang="ru-RU" dirty="0"/>
              <a:t>, </a:t>
            </a:r>
            <a:r>
              <a:rPr lang="ru-RU" dirty="0" err="1"/>
              <a:t>здобне</a:t>
            </a:r>
            <a:r>
              <a:rPr lang="ru-RU" dirty="0"/>
              <a:t> і </a:t>
            </a:r>
            <a:r>
              <a:rPr lang="ru-RU" dirty="0" err="1"/>
              <a:t>листкове</a:t>
            </a:r>
            <a:r>
              <a:rPr lang="ru-RU" dirty="0"/>
              <a:t> </a:t>
            </a:r>
            <a:r>
              <a:rPr lang="ru-RU" dirty="0" err="1"/>
              <a:t>тісто</a:t>
            </a:r>
            <a:r>
              <a:rPr lang="ru-RU" dirty="0"/>
              <a:t>, </a:t>
            </a:r>
            <a:r>
              <a:rPr lang="ru-RU" dirty="0" err="1"/>
              <a:t>гриби</a:t>
            </a:r>
            <a:r>
              <a:rPr lang="ru-RU" dirty="0"/>
              <a:t>, </a:t>
            </a:r>
            <a:r>
              <a:rPr lang="ru-RU" dirty="0" err="1"/>
              <a:t>холодну</a:t>
            </a:r>
            <a:r>
              <a:rPr lang="ru-RU" dirty="0"/>
              <a:t> закуску, шоколад, </a:t>
            </a:r>
            <a:r>
              <a:rPr lang="ru-RU" dirty="0" err="1"/>
              <a:t>морозиво</a:t>
            </a:r>
            <a:r>
              <a:rPr lang="ru-RU" dirty="0"/>
              <a:t>, </a:t>
            </a:r>
            <a:r>
              <a:rPr lang="ru-RU" dirty="0" err="1"/>
              <a:t>прянощі</a:t>
            </a:r>
            <a:r>
              <a:rPr lang="ru-RU" dirty="0"/>
              <a:t>, какао, </a:t>
            </a:r>
            <a:r>
              <a:rPr lang="ru-RU" dirty="0" err="1"/>
              <a:t>чорну</a:t>
            </a:r>
            <a:r>
              <a:rPr lang="ru-RU" dirty="0"/>
              <a:t> </a:t>
            </a:r>
            <a:r>
              <a:rPr lang="ru-RU" dirty="0" err="1"/>
              <a:t>каву</a:t>
            </a:r>
            <a:r>
              <a:rPr lang="ru-RU" dirty="0"/>
              <a:t>, </a:t>
            </a:r>
            <a:r>
              <a:rPr lang="ru-RU" dirty="0" err="1"/>
              <a:t>газовані</a:t>
            </a:r>
            <a:r>
              <a:rPr lang="ru-RU" dirty="0"/>
              <a:t> і </a:t>
            </a:r>
            <a:r>
              <a:rPr lang="ru-RU" dirty="0" err="1"/>
              <a:t>холодні</a:t>
            </a:r>
            <a:r>
              <a:rPr lang="ru-RU" dirty="0"/>
              <a:t> </a:t>
            </a:r>
            <a:r>
              <a:rPr lang="ru-RU" dirty="0" err="1"/>
              <a:t>напої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Дієта</a:t>
            </a:r>
            <a:r>
              <a:rPr lang="ru-RU" dirty="0"/>
              <a:t> </a:t>
            </a:r>
            <a:r>
              <a:rPr lang="en-US" dirty="0"/>
              <a:t>N9 </a:t>
            </a:r>
            <a:r>
              <a:rPr lang="ru-RU" dirty="0"/>
              <a:t>показана при </a:t>
            </a:r>
            <a:r>
              <a:rPr lang="ru-RU" dirty="0" err="1"/>
              <a:t>цукровому</a:t>
            </a:r>
            <a:r>
              <a:rPr lang="ru-RU" dirty="0"/>
              <a:t> </a:t>
            </a:r>
            <a:r>
              <a:rPr lang="ru-RU" dirty="0" err="1"/>
              <a:t>діабеті</a:t>
            </a:r>
            <a:r>
              <a:rPr lang="ru-RU" dirty="0"/>
              <a:t>. Вона </a:t>
            </a:r>
            <a:r>
              <a:rPr lang="ru-RU" dirty="0" err="1"/>
              <a:t>сприяє</a:t>
            </a:r>
            <a:r>
              <a:rPr lang="ru-RU" dirty="0"/>
              <a:t> </a:t>
            </a:r>
            <a:r>
              <a:rPr lang="ru-RU" dirty="0" err="1"/>
              <a:t>нормалізації</a:t>
            </a:r>
            <a:r>
              <a:rPr lang="ru-RU" dirty="0"/>
              <a:t> </a:t>
            </a:r>
            <a:r>
              <a:rPr lang="ru-RU" dirty="0" err="1"/>
              <a:t>вуглеводного</a:t>
            </a:r>
            <a:r>
              <a:rPr lang="ru-RU" dirty="0"/>
              <a:t> </a:t>
            </a:r>
            <a:r>
              <a:rPr lang="ru-RU" dirty="0" err="1"/>
              <a:t>обміну</a:t>
            </a:r>
            <a:r>
              <a:rPr lang="ru-RU" dirty="0"/>
              <a:t>. При </a:t>
            </a:r>
            <a:r>
              <a:rPr lang="ru-RU" dirty="0" err="1"/>
              <a:t>цій</a:t>
            </a:r>
            <a:r>
              <a:rPr lang="ru-RU" dirty="0"/>
              <a:t> </a:t>
            </a:r>
            <a:r>
              <a:rPr lang="ru-RU" dirty="0" err="1"/>
              <a:t>дієті</a:t>
            </a:r>
            <a:r>
              <a:rPr lang="ru-RU" dirty="0"/>
              <a:t> </a:t>
            </a:r>
            <a:r>
              <a:rPr lang="ru-RU" dirty="0" err="1"/>
              <a:t>енергетична</a:t>
            </a:r>
            <a:r>
              <a:rPr lang="ru-RU" dirty="0"/>
              <a:t> </a:t>
            </a:r>
            <a:r>
              <a:rPr lang="ru-RU" dirty="0" err="1"/>
              <a:t>цінність</a:t>
            </a:r>
            <a:r>
              <a:rPr lang="ru-RU" dirty="0"/>
              <a:t> </a:t>
            </a:r>
            <a:r>
              <a:rPr lang="ru-RU" dirty="0" err="1"/>
              <a:t>помірно</a:t>
            </a:r>
            <a:r>
              <a:rPr lang="ru-RU" dirty="0"/>
              <a:t> </a:t>
            </a:r>
            <a:r>
              <a:rPr lang="ru-RU" dirty="0" err="1"/>
              <a:t>знижена</a:t>
            </a:r>
            <a:r>
              <a:rPr lang="ru-RU" dirty="0"/>
              <a:t>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зменшеного</a:t>
            </a:r>
            <a:r>
              <a:rPr lang="ru-RU" dirty="0"/>
              <a:t> </a:t>
            </a:r>
            <a:r>
              <a:rPr lang="ru-RU" dirty="0" err="1"/>
              <a:t>вмісту</a:t>
            </a:r>
            <a:r>
              <a:rPr lang="ru-RU" dirty="0"/>
              <a:t> в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вуглеводів</a:t>
            </a:r>
            <a:r>
              <a:rPr lang="ru-RU" dirty="0"/>
              <a:t> і </a:t>
            </a:r>
            <a:r>
              <a:rPr lang="ru-RU" dirty="0" err="1"/>
              <a:t>жирів</a:t>
            </a:r>
            <a:r>
              <a:rPr lang="ru-RU" dirty="0"/>
              <a:t>. </a:t>
            </a:r>
            <a:r>
              <a:rPr lang="ru-RU" dirty="0" err="1"/>
              <a:t>Замість</a:t>
            </a:r>
            <a:r>
              <a:rPr lang="ru-RU" dirty="0"/>
              <a:t> </a:t>
            </a:r>
            <a:r>
              <a:rPr lang="ru-RU" dirty="0" err="1"/>
              <a:t>цукру</a:t>
            </a:r>
            <a:r>
              <a:rPr lang="ru-RU" dirty="0"/>
              <a:t> і </a:t>
            </a:r>
            <a:r>
              <a:rPr lang="ru-RU" dirty="0" err="1"/>
              <a:t>солодощів</a:t>
            </a:r>
            <a:r>
              <a:rPr lang="ru-RU" dirty="0"/>
              <a:t> </a:t>
            </a:r>
            <a:r>
              <a:rPr lang="ru-RU" dirty="0" err="1"/>
              <a:t>використовують</a:t>
            </a:r>
            <a:r>
              <a:rPr lang="ru-RU" dirty="0"/>
              <a:t> </a:t>
            </a:r>
            <a:r>
              <a:rPr lang="ru-RU" dirty="0" err="1"/>
              <a:t>замінники</a:t>
            </a:r>
            <a:r>
              <a:rPr lang="ru-RU" dirty="0"/>
              <a:t>, </a:t>
            </a:r>
            <a:r>
              <a:rPr lang="ru-RU" dirty="0" err="1"/>
              <a:t>помірно</a:t>
            </a:r>
            <a:r>
              <a:rPr lang="ru-RU" dirty="0"/>
              <a:t> </a:t>
            </a:r>
            <a:r>
              <a:rPr lang="ru-RU" dirty="0" err="1"/>
              <a:t>обмежена</a:t>
            </a:r>
            <a:r>
              <a:rPr lang="ru-RU" dirty="0"/>
              <a:t> </a:t>
            </a:r>
            <a:r>
              <a:rPr lang="ru-RU" dirty="0" err="1"/>
              <a:t>куховарська</a:t>
            </a:r>
            <a:r>
              <a:rPr lang="ru-RU" dirty="0"/>
              <a:t> </a:t>
            </a:r>
            <a:r>
              <a:rPr lang="ru-RU" dirty="0" err="1"/>
              <a:t>сіль</a:t>
            </a:r>
            <a:r>
              <a:rPr lang="ru-RU" dirty="0"/>
              <a:t>. </a:t>
            </a:r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виключаються</a:t>
            </a:r>
            <a:r>
              <a:rPr lang="ru-RU" dirty="0"/>
              <a:t>, </a:t>
            </a:r>
            <a:r>
              <a:rPr lang="ru-RU" dirty="0" err="1"/>
              <a:t>жирні</a:t>
            </a:r>
            <a:r>
              <a:rPr lang="ru-RU" dirty="0"/>
              <a:t> </a:t>
            </a:r>
            <a:r>
              <a:rPr lang="ru-RU" dirty="0" err="1"/>
              <a:t>сорти</a:t>
            </a:r>
            <a:r>
              <a:rPr lang="ru-RU" dirty="0"/>
              <a:t> </a:t>
            </a:r>
            <a:r>
              <a:rPr lang="ru-RU" dirty="0" err="1"/>
              <a:t>м'яса</a:t>
            </a:r>
            <a:r>
              <a:rPr lang="ru-RU" dirty="0"/>
              <a:t> і </a:t>
            </a:r>
            <a:r>
              <a:rPr lang="ru-RU" dirty="0" err="1"/>
              <a:t>риби</a:t>
            </a:r>
            <a:r>
              <a:rPr lang="ru-RU" dirty="0"/>
              <a:t>, </a:t>
            </a:r>
            <a:r>
              <a:rPr lang="ru-RU" dirty="0" err="1"/>
              <a:t>солоні</a:t>
            </a:r>
            <a:r>
              <a:rPr lang="ru-RU" dirty="0"/>
              <a:t> </a:t>
            </a:r>
            <a:r>
              <a:rPr lang="ru-RU" dirty="0" err="1"/>
              <a:t>сири</a:t>
            </a:r>
            <a:r>
              <a:rPr lang="ru-RU" dirty="0"/>
              <a:t>, рис, манна крупа і </a:t>
            </a:r>
            <a:r>
              <a:rPr lang="ru-RU" dirty="0" err="1"/>
              <a:t>макарони</a:t>
            </a:r>
            <a:r>
              <a:rPr lang="ru-RU" dirty="0"/>
              <a:t>, </a:t>
            </a:r>
            <a:r>
              <a:rPr lang="ru-RU" dirty="0" err="1"/>
              <a:t>вироби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здобного</a:t>
            </a:r>
            <a:r>
              <a:rPr lang="ru-RU" dirty="0"/>
              <a:t> і </a:t>
            </a:r>
            <a:r>
              <a:rPr lang="ru-RU" dirty="0" err="1"/>
              <a:t>листкового</a:t>
            </a:r>
            <a:r>
              <a:rPr lang="ru-RU" dirty="0"/>
              <a:t> </a:t>
            </a:r>
            <a:r>
              <a:rPr lang="ru-RU" dirty="0" err="1"/>
              <a:t>тісту</a:t>
            </a:r>
            <a:r>
              <a:rPr lang="ru-RU" dirty="0"/>
              <a:t>, </a:t>
            </a:r>
            <a:r>
              <a:rPr lang="ru-RU" dirty="0" err="1"/>
              <a:t>солоні</a:t>
            </a:r>
            <a:r>
              <a:rPr lang="ru-RU" dirty="0"/>
              <a:t> і </a:t>
            </a:r>
            <a:r>
              <a:rPr lang="ru-RU" dirty="0" err="1"/>
              <a:t>мариновані</a:t>
            </a:r>
            <a:r>
              <a:rPr lang="ru-RU" dirty="0"/>
              <a:t> </a:t>
            </a:r>
            <a:r>
              <a:rPr lang="ru-RU" dirty="0" err="1"/>
              <a:t>овочі</a:t>
            </a:r>
            <a:r>
              <a:rPr lang="ru-RU" dirty="0"/>
              <a:t>, виноград, </a:t>
            </a:r>
            <a:r>
              <a:rPr lang="ru-RU" dirty="0" err="1"/>
              <a:t>родзинки</a:t>
            </a:r>
            <a:r>
              <a:rPr lang="ru-RU" dirty="0"/>
              <a:t>, </a:t>
            </a:r>
            <a:r>
              <a:rPr lang="ru-RU" dirty="0" err="1"/>
              <a:t>банани</a:t>
            </a:r>
            <a:r>
              <a:rPr lang="ru-RU" dirty="0"/>
              <a:t>, </a:t>
            </a:r>
            <a:r>
              <a:rPr lang="ru-RU" dirty="0" err="1"/>
              <a:t>цукор</a:t>
            </a:r>
            <a:r>
              <a:rPr lang="ru-RU" dirty="0"/>
              <a:t>, мед, </a:t>
            </a:r>
            <a:r>
              <a:rPr lang="ru-RU" dirty="0" err="1"/>
              <a:t>вариво</a:t>
            </a:r>
            <a:r>
              <a:rPr lang="ru-RU" dirty="0"/>
              <a:t>, </a:t>
            </a:r>
            <a:r>
              <a:rPr lang="ru-RU" dirty="0" err="1"/>
              <a:t>цукерки</a:t>
            </a:r>
            <a:r>
              <a:rPr lang="ru-RU" dirty="0"/>
              <a:t>, </a:t>
            </a:r>
            <a:r>
              <a:rPr lang="ru-RU" dirty="0" err="1"/>
              <a:t>морозиво</a:t>
            </a:r>
            <a:r>
              <a:rPr lang="ru-RU" dirty="0"/>
              <a:t>, </a:t>
            </a:r>
            <a:r>
              <a:rPr lang="ru-RU" dirty="0" err="1"/>
              <a:t>солодкі</a:t>
            </a:r>
            <a:r>
              <a:rPr lang="ru-RU" dirty="0"/>
              <a:t> соки.</a:t>
            </a:r>
          </a:p>
        </p:txBody>
      </p:sp>
    </p:spTree>
    <p:extLst>
      <p:ext uri="{BB962C8B-B14F-4D97-AF65-F5344CB8AC3E}">
        <p14:creationId xmlns:p14="http://schemas.microsoft.com/office/powerpoint/2010/main" val="24808970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57677" y="481263"/>
            <a:ext cx="9894770" cy="6044665"/>
          </a:xfrm>
        </p:spPr>
        <p:txBody>
          <a:bodyPr>
            <a:normAutofit/>
          </a:bodyPr>
          <a:lstStyle/>
          <a:p>
            <a:r>
              <a:rPr lang="ru-RU" dirty="0" err="1"/>
              <a:t>Дієта</a:t>
            </a:r>
            <a:r>
              <a:rPr lang="ru-RU" dirty="0"/>
              <a:t> </a:t>
            </a:r>
            <a:r>
              <a:rPr lang="en-US" dirty="0"/>
              <a:t>N11 </a:t>
            </a:r>
            <a:r>
              <a:rPr lang="ru-RU" dirty="0" err="1"/>
              <a:t>призначається</a:t>
            </a:r>
            <a:r>
              <a:rPr lang="ru-RU" dirty="0"/>
              <a:t> при </a:t>
            </a:r>
            <a:r>
              <a:rPr lang="ru-RU" dirty="0" err="1"/>
              <a:t>виснаженні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операції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травми</a:t>
            </a:r>
            <a:r>
              <a:rPr lang="ru-RU" dirty="0"/>
              <a:t>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відсутності</a:t>
            </a:r>
            <a:r>
              <a:rPr lang="ru-RU" dirty="0"/>
              <a:t> хвороб </a:t>
            </a:r>
            <a:r>
              <a:rPr lang="ru-RU" dirty="0" err="1"/>
              <a:t>травної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. Вона </a:t>
            </a:r>
            <a:r>
              <a:rPr lang="ru-RU" dirty="0" err="1"/>
              <a:t>цілеспрямована</a:t>
            </a:r>
            <a:r>
              <a:rPr lang="ru-RU" dirty="0"/>
              <a:t> на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захисних</a:t>
            </a:r>
            <a:r>
              <a:rPr lang="ru-RU" dirty="0"/>
              <a:t> сил </a:t>
            </a:r>
            <a:r>
              <a:rPr lang="ru-RU" dirty="0" err="1"/>
              <a:t>організму</a:t>
            </a:r>
            <a:r>
              <a:rPr lang="ru-RU" dirty="0"/>
              <a:t> і </a:t>
            </a:r>
            <a:r>
              <a:rPr lang="ru-RU" dirty="0" err="1"/>
              <a:t>поліпшення</a:t>
            </a:r>
            <a:r>
              <a:rPr lang="ru-RU" dirty="0"/>
              <a:t> стану </a:t>
            </a:r>
            <a:r>
              <a:rPr lang="ru-RU" dirty="0" err="1"/>
              <a:t>обміну</a:t>
            </a:r>
            <a:r>
              <a:rPr lang="ru-RU" dirty="0"/>
              <a:t>. </a:t>
            </a:r>
            <a:r>
              <a:rPr lang="ru-RU" dirty="0" err="1"/>
              <a:t>Використані</a:t>
            </a:r>
            <a:r>
              <a:rPr lang="ru-RU" dirty="0"/>
              <a:t> при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 </a:t>
            </a:r>
            <a:r>
              <a:rPr lang="ru-RU" dirty="0" err="1"/>
              <a:t>містять</a:t>
            </a:r>
            <a:r>
              <a:rPr lang="ru-RU" dirty="0"/>
              <a:t> </a:t>
            </a:r>
            <a:r>
              <a:rPr lang="ru-RU" dirty="0" err="1"/>
              <a:t>збільшену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білків</a:t>
            </a:r>
            <a:r>
              <a:rPr lang="ru-RU" dirty="0"/>
              <a:t>, </a:t>
            </a:r>
            <a:r>
              <a:rPr lang="ru-RU" dirty="0" err="1"/>
              <a:t>вітамінів</a:t>
            </a:r>
            <a:r>
              <a:rPr lang="ru-RU" dirty="0"/>
              <a:t>, </a:t>
            </a:r>
            <a:r>
              <a:rPr lang="ru-RU" dirty="0" err="1"/>
              <a:t>мінеральних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. </a:t>
            </a:r>
            <a:r>
              <a:rPr lang="ru-RU" dirty="0" err="1"/>
              <a:t>Кулінарна</a:t>
            </a:r>
            <a:r>
              <a:rPr lang="ru-RU" dirty="0"/>
              <a:t> </a:t>
            </a:r>
            <a:r>
              <a:rPr lang="ru-RU" dirty="0" err="1"/>
              <a:t>обробка</a:t>
            </a:r>
            <a:r>
              <a:rPr lang="ru-RU" dirty="0"/>
              <a:t> і температура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звичайна</a:t>
            </a:r>
            <a:r>
              <a:rPr lang="ru-RU" dirty="0"/>
              <a:t>.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здійснюється</a:t>
            </a:r>
            <a:r>
              <a:rPr lang="ru-RU" dirty="0"/>
              <a:t> 5 </a:t>
            </a:r>
            <a:r>
              <a:rPr lang="ru-RU" dirty="0" err="1"/>
              <a:t>разів</a:t>
            </a:r>
            <a:r>
              <a:rPr lang="ru-RU" dirty="0"/>
              <a:t> на </a:t>
            </a:r>
            <a:r>
              <a:rPr lang="ru-RU" dirty="0" err="1"/>
              <a:t>добу</a:t>
            </a:r>
            <a:r>
              <a:rPr lang="ru-RU" dirty="0"/>
              <a:t> з </a:t>
            </a:r>
            <a:r>
              <a:rPr lang="ru-RU" dirty="0" err="1"/>
              <a:t>вживанням</a:t>
            </a:r>
            <a:r>
              <a:rPr lang="ru-RU" dirty="0"/>
              <a:t> </a:t>
            </a:r>
            <a:r>
              <a:rPr lang="ru-RU" dirty="0" err="1"/>
              <a:t>звичайної</a:t>
            </a:r>
            <a:r>
              <a:rPr lang="ru-RU" dirty="0"/>
              <a:t> </a:t>
            </a:r>
            <a:r>
              <a:rPr lang="ru-RU" dirty="0" err="1"/>
              <a:t>рідини</a:t>
            </a:r>
            <a:r>
              <a:rPr lang="ru-RU" dirty="0"/>
              <a:t> до 1,5 </a:t>
            </a:r>
            <a:r>
              <a:rPr lang="ru-RU" dirty="0" err="1"/>
              <a:t>літрів</a:t>
            </a:r>
            <a:r>
              <a:rPr lang="ru-RU" dirty="0"/>
              <a:t>. </a:t>
            </a:r>
            <a:r>
              <a:rPr lang="ru-RU" dirty="0" err="1"/>
              <a:t>Рекомендований</a:t>
            </a:r>
            <a:r>
              <a:rPr lang="ru-RU" dirty="0"/>
              <a:t> </a:t>
            </a:r>
            <a:r>
              <a:rPr lang="ru-RU" dirty="0" err="1"/>
              <a:t>перелік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різноманітний</a:t>
            </a:r>
            <a:r>
              <a:rPr lang="ru-RU" dirty="0"/>
              <a:t>, </a:t>
            </a:r>
            <a:r>
              <a:rPr lang="ru-RU" dirty="0" err="1"/>
              <a:t>починаючи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м'ясних</a:t>
            </a:r>
            <a:r>
              <a:rPr lang="ru-RU" dirty="0"/>
              <a:t> і </a:t>
            </a:r>
            <a:r>
              <a:rPr lang="ru-RU" dirty="0" err="1"/>
              <a:t>рибних</a:t>
            </a:r>
            <a:r>
              <a:rPr lang="ru-RU" dirty="0"/>
              <a:t> блюд і </a:t>
            </a:r>
            <a:r>
              <a:rPr lang="ru-RU" dirty="0" err="1"/>
              <a:t>кінчаючи</a:t>
            </a:r>
            <a:r>
              <a:rPr lang="ru-RU" dirty="0"/>
              <a:t> </a:t>
            </a:r>
            <a:r>
              <a:rPr lang="ru-RU" dirty="0" err="1"/>
              <a:t>різними</a:t>
            </a:r>
            <a:r>
              <a:rPr lang="ru-RU" dirty="0"/>
              <a:t> </a:t>
            </a:r>
            <a:r>
              <a:rPr lang="ru-RU" dirty="0" err="1"/>
              <a:t>борошняними</a:t>
            </a:r>
            <a:r>
              <a:rPr lang="ru-RU" dirty="0"/>
              <a:t> </a:t>
            </a:r>
            <a:r>
              <a:rPr lang="ru-RU" dirty="0" err="1"/>
              <a:t>виробами</a:t>
            </a:r>
            <a:r>
              <a:rPr lang="ru-RU" dirty="0"/>
              <a:t>. </a:t>
            </a:r>
            <a:r>
              <a:rPr lang="ru-RU" dirty="0" err="1"/>
              <a:t>Виняток</a:t>
            </a:r>
            <a:r>
              <a:rPr lang="ru-RU" dirty="0"/>
              <a:t> </a:t>
            </a:r>
            <a:r>
              <a:rPr lang="ru-RU" dirty="0" err="1"/>
              <a:t>становлять</a:t>
            </a:r>
            <a:r>
              <a:rPr lang="ru-RU" dirty="0"/>
              <a:t>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жирне</a:t>
            </a:r>
            <a:r>
              <a:rPr lang="ru-RU" dirty="0"/>
              <a:t> </a:t>
            </a:r>
            <a:r>
              <a:rPr lang="ru-RU" dirty="0" err="1"/>
              <a:t>м'ясо</a:t>
            </a:r>
            <a:r>
              <a:rPr lang="ru-RU" dirty="0"/>
              <a:t> і птах, </a:t>
            </a:r>
            <a:r>
              <a:rPr lang="ru-RU" dirty="0" err="1"/>
              <a:t>баранячий</a:t>
            </a:r>
            <a:r>
              <a:rPr lang="ru-RU" dirty="0"/>
              <a:t>, </a:t>
            </a:r>
            <a:r>
              <a:rPr lang="ru-RU" dirty="0" err="1"/>
              <a:t>яловичий</a:t>
            </a:r>
            <a:r>
              <a:rPr lang="ru-RU" dirty="0"/>
              <a:t> і </a:t>
            </a:r>
            <a:r>
              <a:rPr lang="ru-RU" dirty="0" err="1"/>
              <a:t>кулінарний</a:t>
            </a:r>
            <a:r>
              <a:rPr lang="ru-RU" dirty="0"/>
              <a:t> </a:t>
            </a:r>
            <a:r>
              <a:rPr lang="ru-RU" dirty="0" err="1"/>
              <a:t>жири</a:t>
            </a:r>
            <a:r>
              <a:rPr lang="ru-RU" dirty="0"/>
              <a:t>, </a:t>
            </a:r>
            <a:r>
              <a:rPr lang="ru-RU" dirty="0" err="1"/>
              <a:t>гострі</a:t>
            </a:r>
            <a:r>
              <a:rPr lang="ru-RU" dirty="0"/>
              <a:t> і </a:t>
            </a:r>
            <a:r>
              <a:rPr lang="ru-RU" dirty="0" err="1"/>
              <a:t>жирні</a:t>
            </a:r>
            <a:r>
              <a:rPr lang="ru-RU" dirty="0"/>
              <a:t> </a:t>
            </a:r>
            <a:r>
              <a:rPr lang="ru-RU" dirty="0" err="1"/>
              <a:t>соуси</a:t>
            </a:r>
            <a:r>
              <a:rPr lang="ru-RU" dirty="0"/>
              <a:t>, </a:t>
            </a:r>
            <a:r>
              <a:rPr lang="ru-RU" dirty="0" err="1"/>
              <a:t>торти</a:t>
            </a:r>
            <a:r>
              <a:rPr lang="ru-RU" dirty="0"/>
              <a:t> і </a:t>
            </a:r>
            <a:r>
              <a:rPr lang="ru-RU" dirty="0" err="1"/>
              <a:t>тістечка</a:t>
            </a:r>
            <a:r>
              <a:rPr lang="ru-RU" dirty="0"/>
              <a:t> з великою </a:t>
            </a:r>
            <a:r>
              <a:rPr lang="ru-RU" dirty="0" err="1"/>
              <a:t>кількістю</a:t>
            </a:r>
            <a:r>
              <a:rPr lang="ru-RU" dirty="0"/>
              <a:t> крему.</a:t>
            </a:r>
          </a:p>
          <a:p>
            <a:endParaRPr lang="ru-RU" dirty="0"/>
          </a:p>
          <a:p>
            <a:r>
              <a:rPr lang="ru-RU" dirty="0" err="1"/>
              <a:t>Дієта</a:t>
            </a:r>
            <a:r>
              <a:rPr lang="ru-RU" dirty="0"/>
              <a:t> </a:t>
            </a:r>
            <a:r>
              <a:rPr lang="en-US" dirty="0"/>
              <a:t>N15 </a:t>
            </a:r>
            <a:r>
              <a:rPr lang="ru-RU" dirty="0" err="1"/>
              <a:t>використовується</a:t>
            </a:r>
            <a:r>
              <a:rPr lang="ru-RU" dirty="0"/>
              <a:t> при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захворюваннях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не </a:t>
            </a:r>
            <a:r>
              <a:rPr lang="ru-RU" dirty="0" err="1"/>
              <a:t>вимагають</a:t>
            </a:r>
            <a:r>
              <a:rPr lang="ru-RU" dirty="0"/>
              <a:t> </a:t>
            </a:r>
            <a:r>
              <a:rPr lang="ru-RU" dirty="0" err="1"/>
              <a:t>спеціального</a:t>
            </a:r>
            <a:r>
              <a:rPr lang="ru-RU" dirty="0"/>
              <a:t> </a:t>
            </a:r>
            <a:r>
              <a:rPr lang="ru-RU" dirty="0" err="1"/>
              <a:t>лікувального</a:t>
            </a:r>
            <a:r>
              <a:rPr lang="ru-RU" dirty="0"/>
              <a:t> режиму </a:t>
            </a:r>
            <a:r>
              <a:rPr lang="ru-RU" dirty="0" err="1"/>
              <a:t>харчування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в </a:t>
            </a:r>
            <a:r>
              <a:rPr lang="ru-RU" dirty="0" err="1"/>
              <a:t>перехідний</a:t>
            </a:r>
            <a:r>
              <a:rPr lang="ru-RU" dirty="0"/>
              <a:t> </a:t>
            </a:r>
            <a:r>
              <a:rPr lang="ru-RU" dirty="0" err="1"/>
              <a:t>етап</a:t>
            </a:r>
            <a:r>
              <a:rPr lang="ru-RU" dirty="0"/>
              <a:t> до </a:t>
            </a:r>
            <a:r>
              <a:rPr lang="ru-RU" dirty="0" err="1"/>
              <a:t>звичайного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дієт</a:t>
            </a:r>
            <a:r>
              <a:rPr lang="ru-RU" dirty="0"/>
              <a:t>. Вона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фізіологічно</a:t>
            </a:r>
            <a:r>
              <a:rPr lang="ru-RU" dirty="0"/>
              <a:t> </a:t>
            </a:r>
            <a:r>
              <a:rPr lang="ru-RU" dirty="0" err="1"/>
              <a:t>повноцінне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. </a:t>
            </a:r>
            <a:r>
              <a:rPr lang="ru-RU" dirty="0" err="1"/>
              <a:t>Білки</a:t>
            </a:r>
            <a:r>
              <a:rPr lang="ru-RU" dirty="0"/>
              <a:t>, </a:t>
            </a:r>
            <a:r>
              <a:rPr lang="ru-RU" dirty="0" err="1"/>
              <a:t>жири</a:t>
            </a:r>
            <a:r>
              <a:rPr lang="ru-RU" dirty="0"/>
              <a:t> і </a:t>
            </a:r>
            <a:r>
              <a:rPr lang="ru-RU" dirty="0" err="1"/>
              <a:t>вуглеводи</a:t>
            </a:r>
            <a:r>
              <a:rPr lang="ru-RU" dirty="0"/>
              <a:t> </a:t>
            </a:r>
            <a:r>
              <a:rPr lang="ru-RU" dirty="0" err="1"/>
              <a:t>містяться</a:t>
            </a:r>
            <a:r>
              <a:rPr lang="ru-RU" dirty="0"/>
              <a:t> в </a:t>
            </a:r>
            <a:r>
              <a:rPr lang="ru-RU" dirty="0" err="1"/>
              <a:t>кількості</a:t>
            </a:r>
            <a:r>
              <a:rPr lang="ru-RU" dirty="0"/>
              <a:t>, </a:t>
            </a:r>
            <a:r>
              <a:rPr lang="ru-RU" dirty="0" err="1"/>
              <a:t>необхідній</a:t>
            </a:r>
            <a:r>
              <a:rPr lang="ru-RU" dirty="0"/>
              <a:t> для </a:t>
            </a:r>
            <a:r>
              <a:rPr lang="ru-RU" dirty="0" err="1"/>
              <a:t>здорової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, яка не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фізичного</a:t>
            </a:r>
            <a:r>
              <a:rPr lang="ru-RU" dirty="0"/>
              <a:t> </a:t>
            </a:r>
            <a:r>
              <a:rPr lang="ru-RU" dirty="0" err="1"/>
              <a:t>навантаження</a:t>
            </a:r>
            <a:r>
              <a:rPr lang="ru-RU" dirty="0"/>
              <a:t>, а </a:t>
            </a:r>
            <a:r>
              <a:rPr lang="ru-RU" dirty="0" err="1"/>
              <a:t>вітаміни</a:t>
            </a:r>
            <a:r>
              <a:rPr lang="ru-RU" dirty="0"/>
              <a:t> – в </a:t>
            </a:r>
            <a:r>
              <a:rPr lang="ru-RU" dirty="0" err="1"/>
              <a:t>підвищеній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. Температура </a:t>
            </a:r>
            <a:r>
              <a:rPr lang="ru-RU" dirty="0" err="1"/>
              <a:t>їжі</a:t>
            </a:r>
            <a:r>
              <a:rPr lang="ru-RU" dirty="0"/>
              <a:t>,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кулінарна</a:t>
            </a:r>
            <a:r>
              <a:rPr lang="ru-RU" dirty="0"/>
              <a:t> </a:t>
            </a:r>
            <a:r>
              <a:rPr lang="ru-RU" dirty="0" err="1"/>
              <a:t>обробка</a:t>
            </a:r>
            <a:r>
              <a:rPr lang="ru-RU" dirty="0"/>
              <a:t> </a:t>
            </a:r>
            <a:r>
              <a:rPr lang="ru-RU" dirty="0" err="1"/>
              <a:t>звичайні</a:t>
            </a:r>
            <a:r>
              <a:rPr lang="ru-RU" dirty="0"/>
              <a:t>.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рідини</a:t>
            </a:r>
            <a:r>
              <a:rPr lang="ru-RU" dirty="0"/>
              <a:t> не </a:t>
            </a:r>
            <a:r>
              <a:rPr lang="ru-RU" dirty="0" err="1"/>
              <a:t>обмежують</a:t>
            </a:r>
            <a:r>
              <a:rPr lang="ru-RU" dirty="0"/>
              <a:t>. </a:t>
            </a:r>
            <a:r>
              <a:rPr lang="ru-RU" dirty="0" err="1"/>
              <a:t>Їжу</a:t>
            </a:r>
            <a:r>
              <a:rPr lang="ru-RU" dirty="0"/>
              <a:t> </a:t>
            </a:r>
            <a:r>
              <a:rPr lang="ru-RU" dirty="0" err="1"/>
              <a:t>вживають</a:t>
            </a:r>
            <a:r>
              <a:rPr lang="ru-RU" dirty="0"/>
              <a:t> 4 – 5 </a:t>
            </a:r>
            <a:r>
              <a:rPr lang="ru-RU" dirty="0" err="1"/>
              <a:t>разів</a:t>
            </a:r>
            <a:r>
              <a:rPr lang="ru-RU" dirty="0"/>
              <a:t> на </a:t>
            </a:r>
            <a:r>
              <a:rPr lang="ru-RU" dirty="0" err="1"/>
              <a:t>добу</a:t>
            </a:r>
            <a:r>
              <a:rPr lang="ru-RU" dirty="0"/>
              <a:t>. </a:t>
            </a:r>
            <a:r>
              <a:rPr lang="ru-RU" dirty="0" err="1"/>
              <a:t>Рекомендують</a:t>
            </a:r>
            <a:r>
              <a:rPr lang="ru-RU" dirty="0"/>
              <a:t> </a:t>
            </a:r>
            <a:r>
              <a:rPr lang="ru-RU" dirty="0" err="1"/>
              <a:t>щоденне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кисломолочних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, </a:t>
            </a:r>
            <a:r>
              <a:rPr lang="ru-RU" dirty="0" err="1"/>
              <a:t>свіжих</a:t>
            </a:r>
            <a:r>
              <a:rPr lang="ru-RU" dirty="0"/>
              <a:t> </a:t>
            </a:r>
            <a:r>
              <a:rPr lang="ru-RU" dirty="0" err="1"/>
              <a:t>овочів</a:t>
            </a:r>
            <a:r>
              <a:rPr lang="ru-RU" dirty="0"/>
              <a:t> і </a:t>
            </a:r>
            <a:r>
              <a:rPr lang="ru-RU" dirty="0" err="1"/>
              <a:t>фруктів</a:t>
            </a:r>
            <a:r>
              <a:rPr lang="ru-RU" dirty="0"/>
              <a:t>, соки, </a:t>
            </a:r>
            <a:r>
              <a:rPr lang="ru-RU" dirty="0" err="1"/>
              <a:t>відвар</a:t>
            </a:r>
            <a:r>
              <a:rPr lang="ru-RU" dirty="0"/>
              <a:t> </a:t>
            </a:r>
            <a:r>
              <a:rPr lang="ru-RU" dirty="0" err="1"/>
              <a:t>шипшини</a:t>
            </a:r>
            <a:r>
              <a:rPr lang="ru-RU" dirty="0"/>
              <a:t>. При </a:t>
            </a:r>
            <a:r>
              <a:rPr lang="ru-RU" dirty="0" err="1"/>
              <a:t>цій</a:t>
            </a:r>
            <a:r>
              <a:rPr lang="ru-RU" dirty="0"/>
              <a:t> </a:t>
            </a:r>
            <a:r>
              <a:rPr lang="ru-RU" dirty="0" err="1"/>
              <a:t>дієті</a:t>
            </a:r>
            <a:r>
              <a:rPr lang="ru-RU" dirty="0"/>
              <a:t> </a:t>
            </a:r>
            <a:r>
              <a:rPr lang="ru-RU" dirty="0" err="1"/>
              <a:t>обмеження</a:t>
            </a:r>
            <a:r>
              <a:rPr lang="ru-RU" dirty="0"/>
              <a:t> </a:t>
            </a:r>
            <a:r>
              <a:rPr lang="ru-RU" dirty="0" err="1"/>
              <a:t>стосуються</a:t>
            </a:r>
            <a:r>
              <a:rPr lang="ru-RU" dirty="0"/>
              <a:t> </a:t>
            </a:r>
            <a:r>
              <a:rPr lang="ru-RU" dirty="0" err="1"/>
              <a:t>спецій</a:t>
            </a:r>
            <a:r>
              <a:rPr lang="ru-RU" dirty="0"/>
              <a:t>, </a:t>
            </a:r>
            <a:r>
              <a:rPr lang="ru-RU" dirty="0" err="1"/>
              <a:t>виключають</a:t>
            </a:r>
            <a:r>
              <a:rPr lang="ru-RU" dirty="0"/>
              <a:t> </a:t>
            </a:r>
            <a:r>
              <a:rPr lang="ru-RU" dirty="0" err="1"/>
              <a:t>жирні</a:t>
            </a:r>
            <a:r>
              <a:rPr lang="ru-RU" dirty="0"/>
              <a:t> </a:t>
            </a:r>
            <a:r>
              <a:rPr lang="ru-RU" dirty="0" err="1"/>
              <a:t>сорти</a:t>
            </a:r>
            <a:r>
              <a:rPr lang="ru-RU" dirty="0"/>
              <a:t> </a:t>
            </a:r>
            <a:r>
              <a:rPr lang="ru-RU" dirty="0" err="1"/>
              <a:t>м'яса</a:t>
            </a:r>
            <a:r>
              <a:rPr lang="ru-RU" dirty="0"/>
              <a:t>, </a:t>
            </a:r>
            <a:r>
              <a:rPr lang="ru-RU" dirty="0" err="1"/>
              <a:t>яловичий</a:t>
            </a:r>
            <a:r>
              <a:rPr lang="ru-RU" dirty="0"/>
              <a:t>, </a:t>
            </a:r>
            <a:r>
              <a:rPr lang="ru-RU" dirty="0" err="1"/>
              <a:t>баранячий</a:t>
            </a:r>
            <a:r>
              <a:rPr lang="ru-RU" dirty="0"/>
              <a:t>, свинячий і </a:t>
            </a:r>
            <a:r>
              <a:rPr lang="ru-RU" dirty="0" err="1"/>
              <a:t>кулінарний</a:t>
            </a:r>
            <a:r>
              <a:rPr lang="ru-RU" dirty="0"/>
              <a:t> </a:t>
            </a:r>
            <a:r>
              <a:rPr lang="ru-RU" dirty="0" err="1"/>
              <a:t>жири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34398876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Garamond-Trebuchet MS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F20B7C8E-B819-43F3-AAF9-EE50B1A836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132</TotalTime>
  <Words>3203</Words>
  <Application>Microsoft Office PowerPoint</Application>
  <PresentationFormat>Широкоэкранный</PresentationFormat>
  <Paragraphs>102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Arial</vt:lpstr>
      <vt:lpstr>Garamond</vt:lpstr>
      <vt:lpstr>Trebuchet MS</vt:lpstr>
      <vt:lpstr>Wingdings 3</vt:lpstr>
      <vt:lpstr>Легкий дым</vt:lpstr>
      <vt:lpstr>ОДЕСЬКИЙ НАЦІОНАЛЬНИЙ МЕДИЧНИЙ УНІВЕРСИТЕТ КАФЕДРА ГІГІЄНИ ТА МЕДИЧНОЇ ЕКОЛОГІЇ</vt:lpstr>
      <vt:lpstr>Презентация PowerPoint</vt:lpstr>
      <vt:lpstr>Загальні питання ролі харчування хворих в післяопераційний період, способи годування.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Дієтичне природне ентеральне харчування хірургічного хворого.</vt:lpstr>
      <vt:lpstr>Дієтичне природне ентеральне харчування хірургічного хворого.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 КАФЕДРА ГІГІЄНИ ТА МЕДИЧНОЇ ЕКОЛОГІЇ</dc:title>
  <dc:creator>Света</dc:creator>
  <cp:lastModifiedBy>Света</cp:lastModifiedBy>
  <cp:revision>16</cp:revision>
  <dcterms:created xsi:type="dcterms:W3CDTF">2021-03-23T09:19:05Z</dcterms:created>
  <dcterms:modified xsi:type="dcterms:W3CDTF">2021-03-23T11:44:13Z</dcterms:modified>
</cp:coreProperties>
</file>