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40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748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1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07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0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9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768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1375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58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625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42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072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23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8E54470-119A-47E5-B207-2480DD57638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52B07-B8ED-4920-80BC-687E4EB5A6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447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274" y="856648"/>
            <a:ext cx="9037336" cy="1289786"/>
          </a:xfrm>
        </p:spPr>
        <p:txBody>
          <a:bodyPr/>
          <a:lstStyle/>
          <a:p>
            <a:pPr algn="ctr"/>
            <a:r>
              <a:rPr lang="ru-RU" sz="2800" b="1" dirty="0" smtClean="0"/>
              <a:t>ОДЕСЬКИЙ НАЦ</a:t>
            </a:r>
            <a:r>
              <a:rPr lang="uk-UA" sz="2800" b="1" dirty="0" smtClean="0"/>
              <a:t>ІОНАЛЬНИЙ МЕДИЧНИЙ УНІВЕРСИТЕТ</a:t>
            </a:r>
            <a:br>
              <a:rPr lang="uk-UA" sz="2800" b="1" dirty="0" smtClean="0"/>
            </a:br>
            <a:r>
              <a:rPr lang="uk-UA" sz="2800" b="1" dirty="0" smtClean="0"/>
              <a:t>КАФЕДРА ГІГЄНИ ТА МЕДИЧНОЇ ЕКОЛОГІЇ</a:t>
            </a:r>
            <a:br>
              <a:rPr lang="uk-UA" sz="2800" b="1" dirty="0" smtClean="0"/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6274" y="1790299"/>
            <a:ext cx="9114339" cy="3848501"/>
          </a:xfrm>
        </p:spPr>
        <p:txBody>
          <a:bodyPr/>
          <a:lstStyle/>
          <a:p>
            <a:endParaRPr lang="uk-UA" dirty="0" smtClean="0"/>
          </a:p>
          <a:p>
            <a:pPr algn="ctr"/>
            <a:r>
              <a:rPr lang="uk-UA" b="1" i="1" u="sng" dirty="0" smtClean="0"/>
              <a:t>Система стандартних дієт в медичній організації, хірургічні дієти, розвантажувальні і спеціалізовані дієти, спеціальні раціони</a:t>
            </a:r>
            <a:endParaRPr lang="ru-RU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10" y="3332998"/>
            <a:ext cx="3239453" cy="323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8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Ідеальна</a:t>
            </a:r>
            <a:r>
              <a:rPr lang="ru-RU" b="1" dirty="0"/>
              <a:t> </a:t>
            </a:r>
            <a:r>
              <a:rPr lang="ru-RU" b="1" dirty="0" err="1"/>
              <a:t>дієта</a:t>
            </a:r>
            <a:r>
              <a:rPr lang="ru-RU" b="1" dirty="0"/>
              <a:t>: </a:t>
            </a:r>
            <a:r>
              <a:rPr lang="ru-RU" b="1" dirty="0" err="1"/>
              <a:t>цілі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за Певзнером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Мануїл</a:t>
            </a:r>
            <a:r>
              <a:rPr lang="ru-RU" dirty="0"/>
              <a:t> Певзнер </a:t>
            </a:r>
            <a:r>
              <a:rPr lang="ru-RU" dirty="0" err="1"/>
              <a:t>присвятив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30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розробці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напрацюваннях</a:t>
            </a:r>
            <a:r>
              <a:rPr lang="ru-RU" dirty="0"/>
              <a:t> включений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особистий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, а й 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медиків</a:t>
            </a:r>
            <a:r>
              <a:rPr lang="ru-RU" dirty="0"/>
              <a:t> </a:t>
            </a:r>
            <a:r>
              <a:rPr lang="ru-RU" dirty="0" err="1"/>
              <a:t>Німеччини</a:t>
            </a:r>
            <a:r>
              <a:rPr lang="ru-RU" dirty="0"/>
              <a:t>, </a:t>
            </a:r>
            <a:r>
              <a:rPr lang="ru-RU" dirty="0" err="1"/>
              <a:t>Австрії</a:t>
            </a:r>
            <a:r>
              <a:rPr lang="ru-RU" dirty="0"/>
              <a:t> та </a:t>
            </a:r>
            <a:r>
              <a:rPr lang="ru-RU" dirty="0" err="1"/>
              <a:t>Франції</a:t>
            </a:r>
            <a:r>
              <a:rPr lang="ru-RU" dirty="0"/>
              <a:t>. Сам </a:t>
            </a:r>
            <a:r>
              <a:rPr lang="ru-RU" dirty="0" err="1"/>
              <a:t>дієтолог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підкреслював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не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замінити</a:t>
            </a:r>
            <a:r>
              <a:rPr lang="ru-RU" dirty="0"/>
              <a:t> </a:t>
            </a:r>
            <a:r>
              <a:rPr lang="ru-RU" dirty="0" err="1"/>
              <a:t>повноцінного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при </a:t>
            </a:r>
            <a:r>
              <a:rPr lang="ru-RU" dirty="0" err="1"/>
              <a:t>захворюваннях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з систем. Але вони в </a:t>
            </a:r>
            <a:r>
              <a:rPr lang="ru-RU" dirty="0" err="1"/>
              <a:t>змозі</a:t>
            </a:r>
            <a:r>
              <a:rPr lang="ru-RU" dirty="0"/>
              <a:t> </a:t>
            </a:r>
            <a:r>
              <a:rPr lang="ru-RU" dirty="0" err="1"/>
              <a:t>полегшити</a:t>
            </a:r>
            <a:r>
              <a:rPr lang="ru-RU" dirty="0"/>
              <a:t> </a:t>
            </a:r>
            <a:r>
              <a:rPr lang="ru-RU" dirty="0" err="1"/>
              <a:t>одужання</a:t>
            </a:r>
            <a:r>
              <a:rPr lang="ru-RU" dirty="0"/>
              <a:t> й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позбутися</a:t>
            </a:r>
            <a:r>
              <a:rPr lang="ru-RU" dirty="0"/>
              <a:t> причини </a:t>
            </a:r>
            <a:r>
              <a:rPr lang="ru-RU" dirty="0" err="1"/>
              <a:t>хвороби</a:t>
            </a:r>
            <a:r>
              <a:rPr lang="ru-RU" dirty="0"/>
              <a:t>,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/>
              <a:t>мінімум</a:t>
            </a:r>
            <a:r>
              <a:rPr lang="ru-RU" dirty="0"/>
              <a:t> </a:t>
            </a:r>
            <a:r>
              <a:rPr lang="ru-RU" dirty="0" err="1"/>
              <a:t>медикаментів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система </a:t>
            </a:r>
            <a:r>
              <a:rPr lang="ru-RU" dirty="0" err="1"/>
              <a:t>столів</a:t>
            </a:r>
            <a:r>
              <a:rPr lang="ru-RU" dirty="0"/>
              <a:t> за Певзнером — </a:t>
            </a:r>
            <a:r>
              <a:rPr lang="ru-RU" dirty="0" err="1"/>
              <a:t>справжня</a:t>
            </a:r>
            <a:r>
              <a:rPr lang="ru-RU" dirty="0"/>
              <a:t> </a:t>
            </a:r>
            <a:r>
              <a:rPr lang="ru-RU" dirty="0" err="1"/>
              <a:t>знахідка</a:t>
            </a:r>
            <a:r>
              <a:rPr lang="ru-RU" dirty="0"/>
              <a:t> для людей з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22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505"/>
            <a:ext cx="10741794" cy="6054291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Ось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бачив</a:t>
            </a:r>
            <a:r>
              <a:rPr lang="ru-RU" dirty="0"/>
              <a:t> </a:t>
            </a:r>
            <a:r>
              <a:rPr lang="ru-RU" dirty="0" err="1"/>
              <a:t>ідеальний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сам </a:t>
            </a:r>
            <a:r>
              <a:rPr lang="ru-RU" b="1" i="1" dirty="0" err="1"/>
              <a:t>Мануїл</a:t>
            </a:r>
            <a:r>
              <a:rPr lang="ru-RU" b="1" i="1" dirty="0"/>
              <a:t> </a:t>
            </a:r>
            <a:r>
              <a:rPr lang="ru-RU" b="1" i="1" dirty="0" err="1"/>
              <a:t>Ісаакович</a:t>
            </a:r>
            <a:r>
              <a:rPr lang="ru-RU" b="1" i="1" dirty="0"/>
              <a:t> Певзнер </a:t>
            </a:r>
            <a:r>
              <a:rPr lang="ru-RU" dirty="0"/>
              <a:t>(</a:t>
            </a:r>
            <a:r>
              <a:rPr lang="ru-RU" dirty="0" err="1"/>
              <a:t>витяг</a:t>
            </a:r>
            <a:r>
              <a:rPr lang="ru-RU" dirty="0"/>
              <a:t> з книги </a:t>
            </a:r>
            <a:r>
              <a:rPr lang="ru-RU" dirty="0" err="1"/>
              <a:t>дієтолога</a:t>
            </a:r>
            <a:r>
              <a:rPr lang="ru-RU" dirty="0"/>
              <a:t> </a:t>
            </a:r>
            <a:r>
              <a:rPr lang="ru-RU" b="1" dirty="0"/>
              <a:t>«</a:t>
            </a:r>
            <a:r>
              <a:rPr lang="ru-RU" b="1" dirty="0" err="1"/>
              <a:t>Основи</a:t>
            </a:r>
            <a:r>
              <a:rPr lang="ru-RU" b="1" dirty="0"/>
              <a:t> </a:t>
            </a:r>
            <a:r>
              <a:rPr lang="ru-RU" b="1" dirty="0" err="1"/>
              <a:t>лікувального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»): </a:t>
            </a:r>
            <a:endParaRPr lang="ru-RU" b="1" dirty="0" smtClean="0"/>
          </a:p>
          <a:p>
            <a:pPr algn="ctr"/>
            <a:r>
              <a:rPr lang="ru-RU" i="1" u="sng" dirty="0" smtClean="0"/>
              <a:t>«</a:t>
            </a:r>
            <a:r>
              <a:rPr lang="ru-RU" i="1" u="sng" dirty="0" err="1"/>
              <a:t>Лікувальне</a:t>
            </a:r>
            <a:r>
              <a:rPr lang="ru-RU" i="1" u="sng" dirty="0"/>
              <a:t> </a:t>
            </a:r>
            <a:r>
              <a:rPr lang="ru-RU" i="1" u="sng" dirty="0" err="1"/>
              <a:t>харчування</a:t>
            </a:r>
            <a:r>
              <a:rPr lang="ru-RU" i="1" u="sng" dirty="0"/>
              <a:t> повинно </a:t>
            </a:r>
            <a:r>
              <a:rPr lang="ru-RU" i="1" u="sng" dirty="0" err="1"/>
              <a:t>відповідати</a:t>
            </a:r>
            <a:r>
              <a:rPr lang="ru-RU" i="1" u="sng" dirty="0"/>
              <a:t> таким </a:t>
            </a:r>
            <a:r>
              <a:rPr lang="ru-RU" i="1" u="sng" dirty="0" err="1"/>
              <a:t>вимогам</a:t>
            </a:r>
            <a:r>
              <a:rPr lang="ru-RU" dirty="0"/>
              <a:t>: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хворого, але й бути </a:t>
            </a:r>
            <a:r>
              <a:rPr lang="ru-RU" dirty="0" err="1"/>
              <a:t>лікувальним</a:t>
            </a:r>
            <a:r>
              <a:rPr lang="ru-RU" dirty="0"/>
              <a:t> </a:t>
            </a:r>
            <a:r>
              <a:rPr lang="ru-RU" dirty="0" err="1"/>
              <a:t>засобом</a:t>
            </a:r>
            <a:r>
              <a:rPr lang="ru-RU" dirty="0"/>
              <a:t>.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клінічну</a:t>
            </a:r>
            <a:r>
              <a:rPr lang="ru-RU" dirty="0"/>
              <a:t> картину </a:t>
            </a:r>
            <a:r>
              <a:rPr lang="ru-RU" dirty="0" err="1"/>
              <a:t>хвороби</a:t>
            </a:r>
            <a:r>
              <a:rPr lang="ru-RU" dirty="0"/>
              <a:t>, характер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й </a:t>
            </a:r>
            <a:r>
              <a:rPr lang="ru-RU" dirty="0" err="1"/>
              <a:t>темпи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. </a:t>
            </a:r>
            <a:r>
              <a:rPr lang="ru-RU" dirty="0" err="1"/>
              <a:t>Діяти</a:t>
            </a:r>
            <a:r>
              <a:rPr lang="ru-RU" dirty="0"/>
              <a:t> на </a:t>
            </a:r>
            <a:r>
              <a:rPr lang="ru-RU" dirty="0" err="1"/>
              <a:t>регуляторні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й бути </a:t>
            </a:r>
            <a:r>
              <a:rPr lang="ru-RU" dirty="0" err="1"/>
              <a:t>терапією</a:t>
            </a:r>
            <a:r>
              <a:rPr lang="ru-RU" dirty="0"/>
              <a:t> нейрогуморальною і </a:t>
            </a:r>
            <a:r>
              <a:rPr lang="ru-RU" dirty="0" err="1"/>
              <a:t>конституціональною</a:t>
            </a:r>
            <a:r>
              <a:rPr lang="ru-RU" dirty="0"/>
              <a:t>. </a:t>
            </a:r>
            <a:r>
              <a:rPr lang="ru-RU" dirty="0" err="1"/>
              <a:t>Впливаючи</a:t>
            </a:r>
            <a:r>
              <a:rPr lang="ru-RU" dirty="0"/>
              <a:t> на </a:t>
            </a:r>
            <a:r>
              <a:rPr lang="ru-RU" dirty="0" err="1"/>
              <a:t>реактивну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вразливість</a:t>
            </a:r>
            <a:r>
              <a:rPr lang="ru-RU" dirty="0"/>
              <a:t> до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підвищувати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терапевтичних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а й </a:t>
            </a:r>
            <a:r>
              <a:rPr lang="ru-RU" dirty="0" err="1"/>
              <a:t>зменшувати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рецидивів</a:t>
            </a:r>
            <a:r>
              <a:rPr lang="ru-RU" dirty="0"/>
              <a:t> при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. Бути </a:t>
            </a:r>
            <a:r>
              <a:rPr lang="ru-RU" dirty="0" err="1"/>
              <a:t>самодостатнім</a:t>
            </a:r>
            <a:r>
              <a:rPr lang="ru-RU" dirty="0"/>
              <a:t> </a:t>
            </a:r>
            <a:r>
              <a:rPr lang="ru-RU" dirty="0" err="1"/>
              <a:t>терапевтичним</a:t>
            </a:r>
            <a:r>
              <a:rPr lang="ru-RU" dirty="0"/>
              <a:t> фактором при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Бути </a:t>
            </a:r>
            <a:r>
              <a:rPr lang="ru-RU" dirty="0" err="1"/>
              <a:t>ефективним</a:t>
            </a:r>
            <a:r>
              <a:rPr lang="ru-RU" dirty="0"/>
              <a:t> у тих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не </a:t>
            </a:r>
            <a:r>
              <a:rPr lang="ru-RU" dirty="0" err="1"/>
              <a:t>допомагають</a:t>
            </a:r>
            <a:r>
              <a:rPr lang="ru-RU" dirty="0"/>
              <a:t>. </a:t>
            </a:r>
            <a:r>
              <a:rPr lang="ru-RU" dirty="0" err="1"/>
              <a:t>Застосовуватися</a:t>
            </a:r>
            <a:r>
              <a:rPr lang="ru-RU" dirty="0"/>
              <a:t> до </a:t>
            </a:r>
            <a:r>
              <a:rPr lang="ru-RU" dirty="0" err="1"/>
              <a:t>всіх</a:t>
            </a:r>
            <a:r>
              <a:rPr lang="ru-RU" dirty="0"/>
              <a:t> без </a:t>
            </a:r>
            <a:r>
              <a:rPr lang="ru-RU" dirty="0" err="1"/>
              <a:t>винятку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так як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інгредієнти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процесах</a:t>
            </a:r>
            <a:r>
              <a:rPr lang="ru-RU" dirty="0"/>
              <a:t> </a:t>
            </a:r>
            <a:r>
              <a:rPr lang="ru-RU" dirty="0" err="1"/>
              <a:t>проміжного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Бути </a:t>
            </a:r>
            <a:r>
              <a:rPr lang="ru-RU" dirty="0" err="1"/>
              <a:t>обов’язковим</a:t>
            </a:r>
            <a:r>
              <a:rPr lang="ru-RU" dirty="0"/>
              <a:t> фоном, на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терапевтичні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. </a:t>
            </a:r>
            <a:r>
              <a:rPr lang="ru-RU" dirty="0" err="1"/>
              <a:t>Призначатися</a:t>
            </a:r>
            <a:r>
              <a:rPr lang="ru-RU" dirty="0"/>
              <a:t> з </a:t>
            </a:r>
            <a:r>
              <a:rPr lang="ru-RU" dirty="0" err="1"/>
              <a:t>профілактичною</a:t>
            </a:r>
            <a:r>
              <a:rPr lang="ru-RU" dirty="0"/>
              <a:t> метою при </a:t>
            </a:r>
            <a:r>
              <a:rPr lang="ru-RU" dirty="0" err="1"/>
              <a:t>диспансеризації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у тих </a:t>
            </a:r>
            <a:r>
              <a:rPr lang="ru-RU" dirty="0" err="1"/>
              <a:t>випадках</a:t>
            </a:r>
            <a:r>
              <a:rPr lang="ru-RU" dirty="0"/>
              <a:t>, коли хвороба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скрито</a:t>
            </a:r>
            <a:r>
              <a:rPr lang="ru-RU" dirty="0"/>
              <a:t>. Є </a:t>
            </a:r>
            <a:r>
              <a:rPr lang="ru-RU" dirty="0" err="1"/>
              <a:t>профілактичним</a:t>
            </a:r>
            <a:r>
              <a:rPr lang="ru-RU" dirty="0"/>
              <a:t> заходом </a:t>
            </a:r>
            <a:r>
              <a:rPr lang="ru-RU" dirty="0" err="1"/>
              <a:t>проти</a:t>
            </a:r>
            <a:r>
              <a:rPr lang="ru-RU" dirty="0"/>
              <a:t> переходу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у </a:t>
            </a:r>
            <a:r>
              <a:rPr lang="ru-RU" dirty="0" err="1"/>
              <a:t>хронічні</a:t>
            </a:r>
            <a:r>
              <a:rPr lang="ru-RU" dirty="0"/>
              <a:t>. При </a:t>
            </a:r>
            <a:r>
              <a:rPr lang="ru-RU" dirty="0" err="1"/>
              <a:t>періодичному</a:t>
            </a:r>
            <a:r>
              <a:rPr lang="ru-RU" dirty="0"/>
              <a:t> </a:t>
            </a:r>
            <a:r>
              <a:rPr lang="ru-RU" dirty="0" err="1"/>
              <a:t>призначенні</a:t>
            </a:r>
            <a:r>
              <a:rPr lang="ru-RU" dirty="0"/>
              <a:t>, на короткий час </a:t>
            </a:r>
            <a:r>
              <a:rPr lang="ru-RU" dirty="0" err="1"/>
              <a:t>затримувати</a:t>
            </a:r>
            <a:r>
              <a:rPr lang="ru-RU" dirty="0"/>
              <a:t> </a:t>
            </a:r>
            <a:r>
              <a:rPr lang="ru-RU" dirty="0" err="1"/>
              <a:t>подальший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й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рецидивів</a:t>
            </a:r>
            <a:r>
              <a:rPr lang="ru-RU" dirty="0"/>
              <a:t>. </a:t>
            </a:r>
            <a:r>
              <a:rPr lang="ru-RU" dirty="0" err="1"/>
              <a:t>Закріплювати</a:t>
            </a:r>
            <a:r>
              <a:rPr lang="ru-RU" dirty="0"/>
              <a:t> </a:t>
            </a:r>
            <a:r>
              <a:rPr lang="ru-RU" dirty="0" err="1"/>
              <a:t>позитивний</a:t>
            </a:r>
            <a:r>
              <a:rPr lang="ru-RU" dirty="0"/>
              <a:t> результат </a:t>
            </a:r>
            <a:r>
              <a:rPr lang="ru-RU" dirty="0" err="1"/>
              <a:t>тієї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8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для </a:t>
            </a:r>
            <a:r>
              <a:rPr lang="ru-RU" dirty="0" err="1"/>
              <a:t>дієтичних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 за Певзнером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60776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заборон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існують</a:t>
            </a:r>
            <a:r>
              <a:rPr lang="ru-RU" dirty="0"/>
              <a:t> для кожного столу, є ряд </a:t>
            </a:r>
            <a:r>
              <a:rPr lang="ru-RU" b="1" dirty="0" err="1"/>
              <a:t>загальних</a:t>
            </a:r>
            <a:r>
              <a:rPr lang="ru-RU" b="1" dirty="0"/>
              <a:t> </a:t>
            </a:r>
            <a:r>
              <a:rPr lang="ru-RU" b="1" dirty="0" err="1"/>
              <a:t>рекомендацій</a:t>
            </a:r>
            <a:r>
              <a:rPr lang="ru-RU" b="1" dirty="0"/>
              <a:t>,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дотримувався</a:t>
            </a:r>
            <a:r>
              <a:rPr lang="ru-RU" b="1" dirty="0"/>
              <a:t> М. Певзнер</a:t>
            </a:r>
            <a:r>
              <a:rPr lang="ru-RU" dirty="0"/>
              <a:t>. </a:t>
            </a:r>
            <a:r>
              <a:rPr lang="ru-RU" dirty="0" err="1"/>
              <a:t>Засновані</a:t>
            </a:r>
            <a:r>
              <a:rPr lang="ru-RU" dirty="0"/>
              <a:t> вони 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особистому</a:t>
            </a:r>
            <a:r>
              <a:rPr lang="ru-RU" dirty="0"/>
              <a:t> </a:t>
            </a:r>
            <a:r>
              <a:rPr lang="ru-RU" dirty="0" err="1"/>
              <a:t>досвіді</a:t>
            </a:r>
            <a:r>
              <a:rPr lang="ru-RU" dirty="0"/>
              <a:t> </a:t>
            </a:r>
            <a:r>
              <a:rPr lang="ru-RU" dirty="0" err="1"/>
              <a:t>дієтолога</a:t>
            </a:r>
            <a:r>
              <a:rPr lang="ru-RU" dirty="0"/>
              <a:t> і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переконаннях</a:t>
            </a:r>
            <a:r>
              <a:rPr lang="ru-RU" dirty="0"/>
              <a:t>. 1. Так,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спогадів</a:t>
            </a:r>
            <a:r>
              <a:rPr lang="ru-RU" dirty="0"/>
              <a:t> </a:t>
            </a:r>
            <a:r>
              <a:rPr lang="ru-RU" dirty="0" err="1"/>
              <a:t>колег</a:t>
            </a:r>
            <a:r>
              <a:rPr lang="ru-RU" dirty="0"/>
              <a:t> </a:t>
            </a:r>
            <a:r>
              <a:rPr lang="ru-RU" dirty="0" err="1"/>
              <a:t>Мануїла</a:t>
            </a:r>
            <a:r>
              <a:rPr lang="ru-RU" dirty="0"/>
              <a:t> </a:t>
            </a:r>
            <a:r>
              <a:rPr lang="ru-RU" dirty="0" err="1"/>
              <a:t>Ісааковича</a:t>
            </a:r>
            <a:r>
              <a:rPr lang="ru-RU" dirty="0"/>
              <a:t> </a:t>
            </a:r>
            <a:r>
              <a:rPr lang="ru-RU" dirty="0" err="1"/>
              <a:t>дізнаємося</a:t>
            </a:r>
            <a:r>
              <a:rPr lang="ru-RU" dirty="0"/>
              <a:t> про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нелюбов</a:t>
            </a:r>
            <a:r>
              <a:rPr lang="ru-RU" dirty="0"/>
              <a:t> до </a:t>
            </a:r>
            <a:r>
              <a:rPr lang="ru-RU" dirty="0" err="1"/>
              <a:t>спецій</a:t>
            </a:r>
            <a:r>
              <a:rPr lang="ru-RU" dirty="0"/>
              <a:t>. «Певзнер </a:t>
            </a:r>
            <a:r>
              <a:rPr lang="ru-RU" dirty="0" err="1"/>
              <a:t>рішуче</a:t>
            </a:r>
            <a:r>
              <a:rPr lang="ru-RU" dirty="0"/>
              <a:t> </a:t>
            </a:r>
            <a:r>
              <a:rPr lang="ru-RU" dirty="0" err="1"/>
              <a:t>виступав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прянощів</a:t>
            </a:r>
            <a:r>
              <a:rPr lang="ru-RU" dirty="0"/>
              <a:t> у </a:t>
            </a:r>
            <a:r>
              <a:rPr lang="ru-RU" dirty="0" err="1"/>
              <a:t>радянській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, як </a:t>
            </a:r>
            <a:r>
              <a:rPr lang="ru-RU" dirty="0" err="1"/>
              <a:t>збуджуючих</a:t>
            </a:r>
            <a:r>
              <a:rPr lang="ru-RU" dirty="0"/>
              <a:t>, так </a:t>
            </a:r>
            <a:r>
              <a:rPr lang="ru-RU" dirty="0" err="1"/>
              <a:t>шкідливих</a:t>
            </a:r>
            <a:r>
              <a:rPr lang="ru-RU" dirty="0"/>
              <a:t>», — </a:t>
            </a:r>
            <a:r>
              <a:rPr lang="ru-RU" dirty="0" err="1"/>
              <a:t>пишуть</a:t>
            </a:r>
            <a:r>
              <a:rPr lang="ru-RU" dirty="0"/>
              <a:t> вони.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обмежувався</a:t>
            </a:r>
            <a:r>
              <a:rPr lang="ru-RU" dirty="0"/>
              <a:t> </a:t>
            </a:r>
            <a:r>
              <a:rPr lang="ru-RU" dirty="0" err="1"/>
              <a:t>сіллю</a:t>
            </a:r>
            <a:r>
              <a:rPr lang="ru-RU" dirty="0"/>
              <a:t> й </a:t>
            </a:r>
            <a:r>
              <a:rPr lang="ru-RU" dirty="0" err="1"/>
              <a:t>чорним</a:t>
            </a:r>
            <a:r>
              <a:rPr lang="ru-RU" dirty="0"/>
              <a:t> перцем. 2.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справжнім</a:t>
            </a:r>
            <a:r>
              <a:rPr lang="ru-RU" dirty="0"/>
              <a:t> злом </a:t>
            </a:r>
            <a:r>
              <a:rPr lang="ru-RU" dirty="0" err="1"/>
              <a:t>радянський</a:t>
            </a:r>
            <a:r>
              <a:rPr lang="ru-RU" dirty="0"/>
              <a:t> </a:t>
            </a:r>
            <a:r>
              <a:rPr lang="ru-RU" dirty="0" err="1"/>
              <a:t>дієтолог</a:t>
            </a:r>
            <a:r>
              <a:rPr lang="ru-RU" dirty="0"/>
              <a:t> </a:t>
            </a:r>
            <a:r>
              <a:rPr lang="ru-RU" dirty="0" err="1"/>
              <a:t>вважав</a:t>
            </a:r>
            <a:r>
              <a:rPr lang="ru-RU" dirty="0"/>
              <a:t> </a:t>
            </a:r>
            <a:r>
              <a:rPr lang="ru-RU" dirty="0" err="1"/>
              <a:t>смажені</a:t>
            </a:r>
            <a:r>
              <a:rPr lang="ru-RU" dirty="0"/>
              <a:t> страви: «… люто проклинав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смажені</a:t>
            </a:r>
            <a:r>
              <a:rPr lang="ru-RU" dirty="0"/>
              <a:t> страви й </a:t>
            </a:r>
            <a:r>
              <a:rPr lang="ru-RU" dirty="0" err="1"/>
              <a:t>рекомендував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готувати</a:t>
            </a:r>
            <a:r>
              <a:rPr lang="ru-RU" dirty="0"/>
              <a:t> на вершковому </a:t>
            </a:r>
            <a:r>
              <a:rPr lang="ru-RU" dirty="0" err="1"/>
              <a:t>маслі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маргарині</a:t>
            </a:r>
            <a:r>
              <a:rPr lang="ru-RU" dirty="0"/>
              <a:t>». 3. </a:t>
            </a:r>
            <a:r>
              <a:rPr lang="ru-RU" dirty="0" err="1"/>
              <a:t>Третя</a:t>
            </a:r>
            <a:r>
              <a:rPr lang="ru-RU" dirty="0"/>
              <a:t> </a:t>
            </a:r>
            <a:r>
              <a:rPr lang="ru-RU" dirty="0" err="1"/>
              <a:t>особливість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систем </a:t>
            </a:r>
            <a:r>
              <a:rPr lang="ru-RU" dirty="0" err="1"/>
              <a:t>харчування</a:t>
            </a:r>
            <a:r>
              <a:rPr lang="ru-RU" dirty="0"/>
              <a:t> за Певзнером — </a:t>
            </a:r>
            <a:r>
              <a:rPr lang="ru-RU" dirty="0" err="1"/>
              <a:t>облік</a:t>
            </a:r>
            <a:r>
              <a:rPr lang="ru-RU" dirty="0"/>
              <a:t> складу </a:t>
            </a:r>
            <a:r>
              <a:rPr lang="ru-RU" dirty="0" err="1"/>
              <a:t>споживаних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. </a:t>
            </a:r>
            <a:r>
              <a:rPr lang="ru-RU" dirty="0" err="1"/>
              <a:t>Мануїл</a:t>
            </a:r>
            <a:r>
              <a:rPr lang="ru-RU" dirty="0"/>
              <a:t> Певзнер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послідовники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першими в </a:t>
            </a:r>
            <a:r>
              <a:rPr lang="ru-RU" dirty="0" err="1"/>
              <a:t>радянській</a:t>
            </a:r>
            <a:r>
              <a:rPr lang="ru-RU" dirty="0"/>
              <a:t> </a:t>
            </a:r>
            <a:r>
              <a:rPr lang="ru-RU" dirty="0" err="1"/>
              <a:t>дієтології</a:t>
            </a:r>
            <a:r>
              <a:rPr lang="ru-RU" dirty="0"/>
              <a:t>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ратував</a:t>
            </a:r>
            <a:r>
              <a:rPr lang="ru-RU" dirty="0"/>
              <a:t> за </a:t>
            </a:r>
            <a:r>
              <a:rPr lang="ru-RU" dirty="0" err="1"/>
              <a:t>формальний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до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і </a:t>
            </a:r>
            <a:r>
              <a:rPr lang="ru-RU" dirty="0" err="1"/>
              <a:t>пропонував</a:t>
            </a:r>
            <a:r>
              <a:rPr lang="ru-RU" dirty="0"/>
              <a:t> </a:t>
            </a:r>
            <a:r>
              <a:rPr lang="ru-RU" dirty="0" err="1"/>
              <a:t>прораховувати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в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вуглеводів</a:t>
            </a:r>
            <a:r>
              <a:rPr lang="ru-RU" dirty="0"/>
              <a:t> і </a:t>
            </a:r>
            <a:r>
              <a:rPr lang="ru-RU" dirty="0" err="1"/>
              <a:t>мінеральних</a:t>
            </a:r>
            <a:r>
              <a:rPr lang="ru-RU" dirty="0"/>
              <a:t> солей. 4. Певзнер </a:t>
            </a:r>
            <a:r>
              <a:rPr lang="ru-RU" dirty="0" err="1"/>
              <a:t>вважав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найважливішу</a:t>
            </a:r>
            <a:r>
              <a:rPr lang="ru-RU" dirty="0"/>
              <a:t> роль у </a:t>
            </a:r>
            <a:r>
              <a:rPr lang="ru-RU" dirty="0" err="1"/>
              <a:t>лікуванні</a:t>
            </a:r>
            <a:r>
              <a:rPr lang="ru-RU" dirty="0"/>
              <a:t> й </a:t>
            </a:r>
            <a:r>
              <a:rPr lang="ru-RU" dirty="0" err="1"/>
              <a:t>підтримці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з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 </a:t>
            </a:r>
            <a:r>
              <a:rPr lang="ru-RU" dirty="0" err="1"/>
              <a:t>грають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та </a:t>
            </a:r>
            <a:r>
              <a:rPr lang="ru-RU" dirty="0" err="1"/>
              <a:t>вітаміни</a:t>
            </a:r>
            <a:r>
              <a:rPr lang="ru-RU" dirty="0"/>
              <a:t>. </a:t>
            </a:r>
            <a:r>
              <a:rPr lang="ru-RU" dirty="0" err="1"/>
              <a:t>Споживати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органічно</a:t>
            </a:r>
            <a:r>
              <a:rPr lang="ru-RU" dirty="0"/>
              <a:t> з </a:t>
            </a:r>
            <a:r>
              <a:rPr lang="ru-RU" dirty="0" err="1"/>
              <a:t>сирих</a:t>
            </a:r>
            <a:r>
              <a:rPr lang="ru-RU" dirty="0"/>
              <a:t> </a:t>
            </a:r>
            <a:r>
              <a:rPr lang="ru-RU" dirty="0" err="1"/>
              <a:t>овочей</a:t>
            </a:r>
            <a:r>
              <a:rPr lang="ru-RU" dirty="0"/>
              <a:t>, </a:t>
            </a:r>
            <a:r>
              <a:rPr lang="ru-RU" dirty="0" err="1"/>
              <a:t>фруктів</a:t>
            </a:r>
            <a:r>
              <a:rPr lang="ru-RU" dirty="0"/>
              <a:t> та </a:t>
            </a:r>
            <a:r>
              <a:rPr lang="ru-RU" dirty="0" err="1"/>
              <a:t>ягід</a:t>
            </a:r>
            <a:r>
              <a:rPr lang="ru-RU" dirty="0"/>
              <a:t>, </a:t>
            </a:r>
            <a:r>
              <a:rPr lang="ru-RU" dirty="0" err="1"/>
              <a:t>стверджував</a:t>
            </a:r>
            <a:r>
              <a:rPr lang="ru-RU" dirty="0"/>
              <a:t> </a:t>
            </a:r>
            <a:r>
              <a:rPr lang="ru-RU" dirty="0" err="1"/>
              <a:t>дієтолог</a:t>
            </a:r>
            <a:r>
              <a:rPr lang="ru-RU" dirty="0"/>
              <a:t>. При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тракту, коли </a:t>
            </a:r>
            <a:r>
              <a:rPr lang="ru-RU" dirty="0" err="1"/>
              <a:t>жоден</a:t>
            </a:r>
            <a:r>
              <a:rPr lang="ru-RU" dirty="0"/>
              <a:t> з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не </a:t>
            </a:r>
            <a:r>
              <a:rPr lang="ru-RU" dirty="0" err="1"/>
              <a:t>міг</a:t>
            </a:r>
            <a:r>
              <a:rPr lang="ru-RU" dirty="0"/>
              <a:t> бути введений у </a:t>
            </a:r>
            <a:r>
              <a:rPr lang="ru-RU" dirty="0" err="1"/>
              <a:t>раціон</a:t>
            </a:r>
            <a:r>
              <a:rPr lang="ru-RU" dirty="0"/>
              <a:t>, Певзнер </a:t>
            </a:r>
            <a:r>
              <a:rPr lang="ru-RU" dirty="0" err="1"/>
              <a:t>пропонував</a:t>
            </a:r>
            <a:r>
              <a:rPr lang="ru-RU" dirty="0"/>
              <a:t> </a:t>
            </a:r>
            <a:r>
              <a:rPr lang="ru-RU" dirty="0" err="1"/>
              <a:t>свіжовичавлені</a:t>
            </a:r>
            <a:r>
              <a:rPr lang="ru-RU" dirty="0"/>
              <a:t> соки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2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453416"/>
            <a:ext cx="9595168" cy="5404584"/>
          </a:xfrm>
        </p:spPr>
        <p:txBody>
          <a:bodyPr>
            <a:normAutofit/>
          </a:bodyPr>
          <a:lstStyle/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дванадцятипалої</a:t>
            </a:r>
            <a:r>
              <a:rPr lang="ru-RU" dirty="0"/>
              <a:t> кишки та </a:t>
            </a:r>
            <a:r>
              <a:rPr lang="ru-RU" dirty="0" err="1"/>
              <a:t>шлунку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на </a:t>
            </a:r>
            <a:r>
              <a:rPr lang="ru-RU" dirty="0" err="1"/>
              <a:t>початкових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мінімізувати</a:t>
            </a:r>
            <a:r>
              <a:rPr lang="ru-RU" dirty="0"/>
              <a:t> прояви язви та гастриту. Основу меню </a:t>
            </a:r>
            <a:r>
              <a:rPr lang="ru-RU" dirty="0" err="1"/>
              <a:t>дієти</a:t>
            </a:r>
            <a:r>
              <a:rPr lang="ru-RU" dirty="0"/>
              <a:t> 1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овочеві</a:t>
            </a:r>
            <a:r>
              <a:rPr lang="ru-RU" dirty="0"/>
              <a:t> </a:t>
            </a:r>
            <a:r>
              <a:rPr lang="ru-RU" dirty="0" err="1"/>
              <a:t>супи</a:t>
            </a:r>
            <a:r>
              <a:rPr lang="ru-RU" dirty="0"/>
              <a:t> й </a:t>
            </a:r>
            <a:r>
              <a:rPr lang="ru-RU" dirty="0" err="1"/>
              <a:t>каші</a:t>
            </a:r>
            <a:r>
              <a:rPr lang="ru-RU" dirty="0"/>
              <a:t>.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та </a:t>
            </a:r>
            <a:r>
              <a:rPr lang="ru-RU" dirty="0" err="1"/>
              <a:t>холодної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яка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зашкодити</a:t>
            </a:r>
            <a:r>
              <a:rPr lang="ru-RU" dirty="0"/>
              <a:t> </a:t>
            </a:r>
            <a:r>
              <a:rPr lang="ru-RU" dirty="0" err="1"/>
              <a:t>стінкам</a:t>
            </a:r>
            <a:r>
              <a:rPr lang="ru-RU" dirty="0"/>
              <a:t> кишечника. </a:t>
            </a:r>
            <a:r>
              <a:rPr lang="ru-RU" dirty="0" err="1"/>
              <a:t>Дотримуватися</a:t>
            </a:r>
            <a:r>
              <a:rPr lang="ru-RU" dirty="0"/>
              <a:t> такого режиму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2-х </a:t>
            </a:r>
            <a:r>
              <a:rPr lang="ru-RU" dirty="0" err="1"/>
              <a:t>тижнів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споживаних</a:t>
            </a:r>
            <a:r>
              <a:rPr lang="ru-RU" dirty="0"/>
              <a:t> з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становити</a:t>
            </a:r>
            <a:r>
              <a:rPr lang="ru-RU" dirty="0"/>
              <a:t> 2400-2600 ккал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86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453416"/>
            <a:ext cx="9403742" cy="4794984"/>
          </a:xfrm>
        </p:spPr>
        <p:txBody>
          <a:bodyPr/>
          <a:lstStyle/>
          <a:p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хвороб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шлунково-кишкового</a:t>
            </a:r>
            <a:r>
              <a:rPr lang="ru-RU" dirty="0"/>
              <a:t> тракту.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— </a:t>
            </a:r>
            <a:r>
              <a:rPr lang="ru-RU" dirty="0" err="1"/>
              <a:t>нежирні</a:t>
            </a:r>
            <a:r>
              <a:rPr lang="ru-RU" dirty="0"/>
              <a:t> </a:t>
            </a:r>
            <a:r>
              <a:rPr lang="ru-RU" dirty="0" err="1"/>
              <a:t>супи</a:t>
            </a:r>
            <a:r>
              <a:rPr lang="ru-RU" dirty="0"/>
              <a:t> та </a:t>
            </a:r>
            <a:r>
              <a:rPr lang="ru-RU" dirty="0" err="1"/>
              <a:t>бульйони</a:t>
            </a:r>
            <a:r>
              <a:rPr lang="ru-RU" dirty="0"/>
              <a:t>. </a:t>
            </a:r>
            <a:r>
              <a:rPr lang="ru-RU" dirty="0" err="1"/>
              <a:t>Виключити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</a:t>
            </a:r>
            <a:r>
              <a:rPr lang="ru-RU" dirty="0" err="1"/>
              <a:t>страв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цукор</a:t>
            </a:r>
            <a:r>
              <a:rPr lang="ru-RU" dirty="0"/>
              <a:t>, </a:t>
            </a:r>
            <a:r>
              <a:rPr lang="ru-RU" dirty="0" err="1"/>
              <a:t>аби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690" y="2987307"/>
            <a:ext cx="5252585" cy="350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96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підійте</a:t>
            </a:r>
            <a:r>
              <a:rPr lang="ru-RU" dirty="0"/>
              <a:t> при запорах,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наслідком</a:t>
            </a:r>
            <a:r>
              <a:rPr lang="ru-RU" dirty="0"/>
              <a:t> неправильного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/>
              <a:t>нормалізувати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/>
              <a:t>нежирних</a:t>
            </a:r>
            <a:r>
              <a:rPr lang="ru-RU" dirty="0"/>
              <a:t> </a:t>
            </a:r>
            <a:r>
              <a:rPr lang="ru-RU" dirty="0" err="1"/>
              <a:t>сортів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, сир та </a:t>
            </a:r>
            <a:r>
              <a:rPr lang="ru-RU" dirty="0" err="1"/>
              <a:t>кефір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533" y="3553416"/>
            <a:ext cx="4689775" cy="31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4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Призначається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режим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кишкових</a:t>
            </a:r>
            <a:r>
              <a:rPr lang="ru-RU" dirty="0"/>
              <a:t> хворобах.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цього</a:t>
            </a:r>
            <a:r>
              <a:rPr lang="ru-RU" dirty="0"/>
              <a:t> режиму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теплу </a:t>
            </a:r>
            <a:r>
              <a:rPr lang="ru-RU" dirty="0" err="1"/>
              <a:t>їжу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відварені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, пюре та </a:t>
            </a:r>
            <a:r>
              <a:rPr lang="ru-RU" dirty="0" err="1"/>
              <a:t>каші</a:t>
            </a:r>
            <a:r>
              <a:rPr lang="ru-RU" dirty="0"/>
              <a:t>.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маленькими </a:t>
            </a:r>
            <a:r>
              <a:rPr lang="ru-RU" dirty="0" err="1"/>
              <a:t>порціями</a:t>
            </a:r>
            <a:r>
              <a:rPr lang="ru-RU" dirty="0"/>
              <a:t> 6 </a:t>
            </a:r>
            <a:r>
              <a:rPr lang="ru-RU" dirty="0" err="1"/>
              <a:t>разів</a:t>
            </a:r>
            <a:r>
              <a:rPr lang="ru-RU" dirty="0"/>
              <a:t> на день.</a:t>
            </a:r>
          </a:p>
        </p:txBody>
      </p:sp>
    </p:spTree>
    <p:extLst>
      <p:ext uri="{BB962C8B-B14F-4D97-AF65-F5344CB8AC3E}">
        <p14:creationId xmlns:p14="http://schemas.microsoft.com/office/powerpoint/2010/main" val="197254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Дієта</a:t>
            </a:r>
            <a:r>
              <a:rPr lang="ru-RU" dirty="0" smtClean="0"/>
              <a:t> </a:t>
            </a:r>
            <a:r>
              <a:rPr lang="ru-RU" dirty="0"/>
              <a:t>за Певзнером: </a:t>
            </a:r>
            <a:r>
              <a:rPr lang="ru-RU" dirty="0" err="1" smtClean="0"/>
              <a:t>стіл</a:t>
            </a:r>
            <a:r>
              <a:rPr lang="ru-RU" dirty="0" smtClean="0"/>
              <a:t> </a:t>
            </a:r>
            <a:r>
              <a:rPr lang="ru-RU" dirty="0"/>
              <a:t>№ 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684422"/>
            <a:ext cx="9403742" cy="4563978"/>
          </a:xfrm>
        </p:spPr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номер 5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проблем з </a:t>
            </a:r>
            <a:r>
              <a:rPr lang="ru-RU" dirty="0" err="1"/>
              <a:t>печінкою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з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 З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виключити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, </a:t>
            </a:r>
            <a:r>
              <a:rPr lang="ru-RU" dirty="0" err="1"/>
              <a:t>копчені</a:t>
            </a:r>
            <a:r>
              <a:rPr lang="ru-RU" dirty="0"/>
              <a:t> страви, </a:t>
            </a:r>
            <a:r>
              <a:rPr lang="ru-RU" dirty="0" err="1"/>
              <a:t>мариновані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кислі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ягоди</a:t>
            </a:r>
            <a:r>
              <a:rPr lang="ru-RU" dirty="0"/>
              <a:t> і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жирне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і </a:t>
            </a:r>
            <a:r>
              <a:rPr lang="ru-RU" dirty="0" err="1"/>
              <a:t>рибу</a:t>
            </a:r>
            <a:r>
              <a:rPr lang="ru-RU" dirty="0"/>
              <a:t>, </a:t>
            </a:r>
            <a:r>
              <a:rPr lang="ru-RU" dirty="0" err="1"/>
              <a:t>алкогольні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. У меню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включити</a:t>
            </a:r>
            <a:r>
              <a:rPr lang="ru-RU" dirty="0"/>
              <a:t>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некислі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ягоди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білкову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, </a:t>
            </a:r>
            <a:r>
              <a:rPr lang="ru-RU" dirty="0" err="1"/>
              <a:t>супи</a:t>
            </a:r>
            <a:r>
              <a:rPr lang="ru-RU" dirty="0"/>
              <a:t>, </a:t>
            </a:r>
            <a:r>
              <a:rPr lang="ru-RU" dirty="0" err="1"/>
              <a:t>бульйони</a:t>
            </a:r>
            <a:r>
              <a:rPr lang="ru-RU" dirty="0"/>
              <a:t>, </a:t>
            </a:r>
            <a:r>
              <a:rPr lang="ru-RU" dirty="0" err="1"/>
              <a:t>приготовлені</a:t>
            </a:r>
            <a:r>
              <a:rPr lang="ru-RU" dirty="0"/>
              <a:t> на </a:t>
            </a:r>
            <a:r>
              <a:rPr lang="ru-RU" dirty="0" err="1"/>
              <a:t>овочевих</a:t>
            </a:r>
            <a:r>
              <a:rPr lang="ru-RU" dirty="0"/>
              <a:t> </a:t>
            </a:r>
            <a:r>
              <a:rPr lang="ru-RU" dirty="0" err="1"/>
              <a:t>бульйонах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нежирному </a:t>
            </a:r>
            <a:r>
              <a:rPr lang="ru-RU" dirty="0" err="1" smtClean="0"/>
              <a:t>м’ясі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614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Показаннями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режиму </a:t>
            </a:r>
            <a:r>
              <a:rPr lang="ru-RU" dirty="0" err="1"/>
              <a:t>харчування</a:t>
            </a:r>
            <a:r>
              <a:rPr lang="ru-RU" dirty="0"/>
              <a:t> є </a:t>
            </a:r>
            <a:r>
              <a:rPr lang="ru-RU" dirty="0" err="1"/>
              <a:t>нирковокам’яна</a:t>
            </a:r>
            <a:r>
              <a:rPr lang="ru-RU" dirty="0"/>
              <a:t> й </a:t>
            </a:r>
            <a:r>
              <a:rPr lang="ru-RU" dirty="0" err="1"/>
              <a:t>сечокам’яна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У </a:t>
            </a:r>
            <a:r>
              <a:rPr lang="ru-RU" dirty="0" err="1"/>
              <a:t>його</a:t>
            </a:r>
            <a:r>
              <a:rPr lang="ru-RU" dirty="0"/>
              <a:t> правила входить </a:t>
            </a:r>
            <a:r>
              <a:rPr lang="ru-RU" dirty="0" err="1"/>
              <a:t>шестиразовий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невеликими </a:t>
            </a:r>
            <a:r>
              <a:rPr lang="ru-RU" dirty="0" err="1"/>
              <a:t>порціями</a:t>
            </a:r>
            <a:r>
              <a:rPr lang="ru-RU" dirty="0"/>
              <a:t>.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прибрати</a:t>
            </a:r>
            <a:r>
              <a:rPr lang="ru-RU" dirty="0"/>
              <a:t> з меню </a:t>
            </a:r>
            <a:r>
              <a:rPr lang="ru-RU" dirty="0" err="1"/>
              <a:t>ковбасу</a:t>
            </a:r>
            <a:r>
              <a:rPr lang="ru-RU" dirty="0"/>
              <a:t>, </a:t>
            </a:r>
            <a:r>
              <a:rPr lang="ru-RU" dirty="0" err="1"/>
              <a:t>копчені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борошно</a:t>
            </a:r>
            <a:r>
              <a:rPr lang="ru-RU" dirty="0"/>
              <a:t>, </a:t>
            </a:r>
            <a:r>
              <a:rPr lang="ru-RU" dirty="0" err="1"/>
              <a:t>здобні</a:t>
            </a:r>
            <a:r>
              <a:rPr lang="ru-RU" dirty="0"/>
              <a:t> та </a:t>
            </a:r>
            <a:r>
              <a:rPr lang="ru-RU" dirty="0" err="1"/>
              <a:t>солодкі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.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ягоди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 та </a:t>
            </a:r>
            <a:r>
              <a:rPr lang="ru-RU" dirty="0" err="1"/>
              <a:t>кисломолочні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059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357162"/>
            <a:ext cx="9403742" cy="4891237"/>
          </a:xfrm>
        </p:spPr>
        <p:txBody>
          <a:bodyPr>
            <a:normAutofit/>
          </a:bodyPr>
          <a:lstStyle/>
          <a:p>
            <a:r>
              <a:rPr lang="ru-RU" dirty="0" err="1"/>
              <a:t>Доречно</a:t>
            </a:r>
            <a:r>
              <a:rPr lang="ru-RU" dirty="0"/>
              <a:t>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</a:t>
            </a:r>
            <a:r>
              <a:rPr lang="ru-RU" dirty="0" err="1"/>
              <a:t>стіл</a:t>
            </a:r>
            <a:r>
              <a:rPr lang="ru-RU" dirty="0"/>
              <a:t> №7 при </a:t>
            </a:r>
            <a:r>
              <a:rPr lang="ru-RU" dirty="0" err="1"/>
              <a:t>ниркових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нефриті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«</a:t>
            </a:r>
            <a:r>
              <a:rPr lang="ru-RU" dirty="0" err="1"/>
              <a:t>нирковою</a:t>
            </a:r>
            <a:r>
              <a:rPr lang="ru-RU" dirty="0"/>
              <a:t>» </a:t>
            </a:r>
            <a:r>
              <a:rPr lang="ru-RU" dirty="0" err="1"/>
              <a:t>дієтою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норма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 становить </a:t>
            </a:r>
            <a:r>
              <a:rPr lang="ru-RU" dirty="0" err="1"/>
              <a:t>мінімум</a:t>
            </a:r>
            <a:r>
              <a:rPr lang="ru-RU" dirty="0"/>
              <a:t> 3500 ккал, а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5-6 </a:t>
            </a:r>
            <a:r>
              <a:rPr lang="ru-RU" dirty="0" err="1"/>
              <a:t>разів</a:t>
            </a:r>
            <a:r>
              <a:rPr lang="ru-RU" dirty="0"/>
              <a:t> на день. </a:t>
            </a:r>
            <a:r>
              <a:rPr lang="ru-RU" dirty="0" err="1"/>
              <a:t>Важливим</a:t>
            </a:r>
            <a:r>
              <a:rPr lang="ru-RU" dirty="0"/>
              <a:t> правилом при </a:t>
            </a:r>
            <a:r>
              <a:rPr lang="ru-RU" dirty="0" err="1"/>
              <a:t>складанні</a:t>
            </a:r>
            <a:r>
              <a:rPr lang="ru-RU" dirty="0"/>
              <a:t> меню є </a:t>
            </a:r>
            <a:r>
              <a:rPr lang="ru-RU" dirty="0" err="1"/>
              <a:t>мінімізація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— на день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споживати</a:t>
            </a:r>
            <a:r>
              <a:rPr lang="ru-RU" dirty="0"/>
              <a:t> максимум 2-3 г.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 smtClean="0"/>
              <a:t>підвищений</a:t>
            </a:r>
            <a:r>
              <a:rPr lang="ru-RU" dirty="0" smtClean="0"/>
              <a:t>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, </a:t>
            </a:r>
            <a:r>
              <a:rPr lang="ru-RU" dirty="0" err="1"/>
              <a:t>сіль</a:t>
            </a:r>
            <a:r>
              <a:rPr lang="ru-RU" dirty="0"/>
              <a:t> </a:t>
            </a:r>
            <a:r>
              <a:rPr lang="ru-RU" dirty="0" err="1" smtClean="0"/>
              <a:t>прибрати</a:t>
            </a:r>
            <a:r>
              <a:rPr lang="ru-RU" dirty="0" smtClean="0"/>
              <a:t> </a:t>
            </a:r>
            <a:r>
              <a:rPr lang="ru-RU" dirty="0" err="1"/>
              <a:t>взагалі</a:t>
            </a:r>
            <a:r>
              <a:rPr lang="ru-RU" dirty="0"/>
              <a:t>.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, яка </a:t>
            </a:r>
            <a:r>
              <a:rPr lang="ru-RU" dirty="0" err="1"/>
              <a:t>споживається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, не повинна </a:t>
            </a:r>
            <a:r>
              <a:rPr lang="ru-RU" dirty="0" err="1"/>
              <a:t>перевищувати</a:t>
            </a:r>
            <a:r>
              <a:rPr lang="ru-RU" dirty="0"/>
              <a:t> 1 л. </a:t>
            </a:r>
            <a:r>
              <a:rPr lang="ru-RU" dirty="0" err="1" smtClean="0"/>
              <a:t>Прибрати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бобові</a:t>
            </a:r>
            <a:r>
              <a:rPr lang="ru-RU" dirty="0"/>
              <a:t>, </a:t>
            </a:r>
            <a:r>
              <a:rPr lang="ru-RU" dirty="0" err="1"/>
              <a:t>жирну</a:t>
            </a:r>
            <a:r>
              <a:rPr lang="ru-RU" dirty="0"/>
              <a:t> </a:t>
            </a:r>
            <a:r>
              <a:rPr lang="ru-RU" dirty="0" err="1"/>
              <a:t>рибу</a:t>
            </a:r>
            <a:r>
              <a:rPr lang="ru-RU" dirty="0"/>
              <a:t> та </a:t>
            </a:r>
            <a:r>
              <a:rPr lang="ru-RU" dirty="0" err="1"/>
              <a:t>м’ясо</a:t>
            </a:r>
            <a:r>
              <a:rPr lang="ru-RU" dirty="0"/>
              <a:t>, </a:t>
            </a:r>
            <a:r>
              <a:rPr lang="ru-RU" dirty="0" err="1"/>
              <a:t>мариновані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копченості</a:t>
            </a:r>
            <a:r>
              <a:rPr lang="ru-RU" dirty="0"/>
              <a:t>,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консервації</a:t>
            </a:r>
            <a:r>
              <a:rPr lang="ru-RU" dirty="0"/>
              <a:t> та </a:t>
            </a:r>
            <a:r>
              <a:rPr lang="ru-RU" dirty="0" err="1"/>
              <a:t>ковбасу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46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дієту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ожиріння</a:t>
            </a:r>
            <a:r>
              <a:rPr lang="ru-RU" dirty="0"/>
              <a:t>. З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прибрати</a:t>
            </a:r>
            <a:r>
              <a:rPr lang="ru-RU" dirty="0"/>
              <a:t> </a:t>
            </a:r>
            <a:r>
              <a:rPr lang="ru-RU" dirty="0" err="1"/>
              <a:t>солодощі</a:t>
            </a:r>
            <a:r>
              <a:rPr lang="ru-RU" dirty="0"/>
              <a:t>, </a:t>
            </a:r>
            <a:r>
              <a:rPr lang="ru-RU" dirty="0" err="1"/>
              <a:t>газовані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хліб</a:t>
            </a:r>
            <a:r>
              <a:rPr lang="ru-RU" dirty="0"/>
              <a:t> з </a:t>
            </a:r>
            <a:r>
              <a:rPr lang="ru-RU" dirty="0" err="1"/>
              <a:t>борошна</a:t>
            </a:r>
            <a:r>
              <a:rPr lang="ru-RU" dirty="0"/>
              <a:t>, </a:t>
            </a:r>
            <a:r>
              <a:rPr lang="ru-RU" dirty="0" err="1"/>
              <a:t>жирне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,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висококалорійні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і страви.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режим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зайва</a:t>
            </a:r>
            <a:r>
              <a:rPr lang="ru-RU" dirty="0"/>
              <a:t> вага.</a:t>
            </a:r>
          </a:p>
        </p:txBody>
      </p:sp>
    </p:spTree>
    <p:extLst>
      <p:ext uri="{BB962C8B-B14F-4D97-AF65-F5344CB8AC3E}">
        <p14:creationId xmlns:p14="http://schemas.microsoft.com/office/powerpoint/2010/main" val="942383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742174"/>
            <a:ext cx="9403742" cy="4506226"/>
          </a:xfrm>
        </p:spPr>
        <p:txBody>
          <a:bodyPr/>
          <a:lstStyle/>
          <a:p>
            <a:r>
              <a:rPr lang="ru-RU" dirty="0" err="1" smtClean="0"/>
              <a:t>Використовується</a:t>
            </a:r>
            <a:r>
              <a:rPr lang="ru-RU" dirty="0" smtClean="0"/>
              <a:t> </a:t>
            </a:r>
            <a:r>
              <a:rPr lang="ru-RU" dirty="0"/>
              <a:t>вона на 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вживається</a:t>
            </a:r>
            <a:r>
              <a:rPr lang="ru-RU" dirty="0"/>
              <a:t> 6 </a:t>
            </a:r>
            <a:r>
              <a:rPr lang="ru-RU" dirty="0" err="1"/>
              <a:t>разів</a:t>
            </a:r>
            <a:r>
              <a:rPr lang="ru-RU" dirty="0"/>
              <a:t> на день маленькими </a:t>
            </a:r>
            <a:r>
              <a:rPr lang="ru-RU" dirty="0" err="1"/>
              <a:t>порціями</a:t>
            </a:r>
            <a:r>
              <a:rPr lang="ru-RU" dirty="0"/>
              <a:t>. У меню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входити</a:t>
            </a:r>
            <a:r>
              <a:rPr lang="ru-RU" dirty="0"/>
              <a:t> </a:t>
            </a:r>
            <a:r>
              <a:rPr lang="ru-RU" dirty="0" err="1"/>
              <a:t>огірки</a:t>
            </a:r>
            <a:r>
              <a:rPr lang="ru-RU" dirty="0"/>
              <a:t>, </a:t>
            </a:r>
            <a:r>
              <a:rPr lang="ru-RU" dirty="0" err="1"/>
              <a:t>помідори</a:t>
            </a:r>
            <a:r>
              <a:rPr lang="ru-RU" dirty="0"/>
              <a:t>, нежирна </a:t>
            </a:r>
            <a:r>
              <a:rPr lang="ru-RU" dirty="0" err="1"/>
              <a:t>риба</a:t>
            </a:r>
            <a:r>
              <a:rPr lang="ru-RU" dirty="0"/>
              <a:t>, </a:t>
            </a:r>
            <a:r>
              <a:rPr lang="ru-RU" dirty="0" err="1"/>
              <a:t>нежирний</a:t>
            </a:r>
            <a:r>
              <a:rPr lang="ru-RU" dirty="0"/>
              <a:t> сир, капуста, </a:t>
            </a:r>
            <a:r>
              <a:rPr lang="ru-RU" dirty="0" err="1"/>
              <a:t>грибні</a:t>
            </a:r>
            <a:r>
              <a:rPr lang="ru-RU" dirty="0"/>
              <a:t> </a:t>
            </a:r>
            <a:r>
              <a:rPr lang="ru-RU" dirty="0" err="1"/>
              <a:t>соуси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78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7516" y="1463040"/>
            <a:ext cx="9472337" cy="4785359"/>
          </a:xfrm>
        </p:spPr>
        <p:txBody>
          <a:bodyPr/>
          <a:lstStyle/>
          <a:p>
            <a:r>
              <a:rPr lang="ru-RU" dirty="0" err="1"/>
              <a:t>Показання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— </a:t>
            </a:r>
            <a:r>
              <a:rPr lang="ru-RU" dirty="0" err="1"/>
              <a:t>серцево-судинна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норма </a:t>
            </a:r>
            <a:r>
              <a:rPr lang="ru-RU" dirty="0" err="1"/>
              <a:t>споживаних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 повинна </a:t>
            </a:r>
            <a:r>
              <a:rPr lang="ru-RU" dirty="0" err="1"/>
              <a:t>складати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2000 ккал. </a:t>
            </a:r>
            <a:r>
              <a:rPr lang="ru-RU" dirty="0" err="1"/>
              <a:t>Прибрати</a:t>
            </a:r>
            <a:r>
              <a:rPr lang="ru-RU" dirty="0"/>
              <a:t> з меню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кондитерські</a:t>
            </a:r>
            <a:r>
              <a:rPr lang="ru-RU" dirty="0"/>
              <a:t>, </a:t>
            </a:r>
            <a:r>
              <a:rPr lang="ru-RU" dirty="0" err="1"/>
              <a:t>здобні</a:t>
            </a:r>
            <a:r>
              <a:rPr lang="ru-RU" dirty="0"/>
              <a:t>, </a:t>
            </a:r>
            <a:r>
              <a:rPr lang="ru-RU" dirty="0" err="1"/>
              <a:t>солодкі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напівфабрикати</a:t>
            </a:r>
            <a:r>
              <a:rPr lang="ru-RU" dirty="0"/>
              <a:t>, фаст-фуд, </a:t>
            </a:r>
            <a:r>
              <a:rPr lang="ru-RU" dirty="0" err="1"/>
              <a:t>спиртні</a:t>
            </a:r>
            <a:r>
              <a:rPr lang="ru-RU" dirty="0"/>
              <a:t> й </a:t>
            </a:r>
            <a:r>
              <a:rPr lang="ru-RU" dirty="0" err="1"/>
              <a:t>газовані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323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559294"/>
            <a:ext cx="9403742" cy="4689106"/>
          </a:xfrm>
        </p:spPr>
        <p:txBody>
          <a:bodyPr/>
          <a:lstStyle/>
          <a:p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в </a:t>
            </a:r>
            <a:r>
              <a:rPr lang="ru-RU" dirty="0" err="1"/>
              <a:t>боротьбі</a:t>
            </a:r>
            <a:r>
              <a:rPr lang="ru-RU" dirty="0"/>
              <a:t> з </a:t>
            </a:r>
            <a:r>
              <a:rPr lang="ru-RU" dirty="0" err="1"/>
              <a:t>туберкульозом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вагітності</a:t>
            </a:r>
            <a:r>
              <a:rPr lang="ru-RU" dirty="0"/>
              <a:t> для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гемоглобіну</a:t>
            </a:r>
            <a:r>
              <a:rPr lang="ru-RU" dirty="0"/>
              <a:t>. У рамках </a:t>
            </a:r>
            <a:r>
              <a:rPr lang="ru-RU" dirty="0" err="1"/>
              <a:t>дієти</a:t>
            </a:r>
            <a:r>
              <a:rPr lang="ru-RU" dirty="0"/>
              <a:t> 11 за Певзнером, меню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наситити</a:t>
            </a:r>
            <a:r>
              <a:rPr lang="ru-RU" dirty="0"/>
              <a:t> фруктами, </a:t>
            </a:r>
            <a:r>
              <a:rPr lang="ru-RU" dirty="0" err="1"/>
              <a:t>овочами</a:t>
            </a:r>
            <a:r>
              <a:rPr lang="ru-RU" dirty="0"/>
              <a:t>, кашами, </a:t>
            </a:r>
            <a:r>
              <a:rPr lang="ru-RU" dirty="0" err="1"/>
              <a:t>молочними</a:t>
            </a:r>
            <a:r>
              <a:rPr lang="ru-RU" dirty="0"/>
              <a:t> продуктами, </a:t>
            </a:r>
            <a:r>
              <a:rPr lang="ru-RU" dirty="0" err="1"/>
              <a:t>нежирними</a:t>
            </a:r>
            <a:r>
              <a:rPr lang="ru-RU" dirty="0"/>
              <a:t> сортами </a:t>
            </a:r>
            <a:r>
              <a:rPr lang="ru-RU" dirty="0" err="1"/>
              <a:t>м’яса</a:t>
            </a:r>
            <a:r>
              <a:rPr lang="ru-RU" dirty="0"/>
              <a:t> та </a:t>
            </a:r>
            <a:r>
              <a:rPr lang="ru-RU" dirty="0" err="1"/>
              <a:t>риби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4424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 за Певзнером: </a:t>
            </a:r>
            <a:r>
              <a:rPr lang="ru-RU" dirty="0" err="1"/>
              <a:t>стіл</a:t>
            </a:r>
            <a:r>
              <a:rPr lang="ru-RU" dirty="0"/>
              <a:t> № 12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виправлення</a:t>
            </a:r>
            <a:r>
              <a:rPr lang="ru-RU" dirty="0"/>
              <a:t> </a:t>
            </a:r>
            <a:r>
              <a:rPr lang="ru-RU" dirty="0" err="1"/>
              <a:t>несправностей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З меню </a:t>
            </a:r>
            <a:r>
              <a:rPr lang="ru-RU" dirty="0" err="1"/>
              <a:t>прибираються</a:t>
            </a:r>
            <a:r>
              <a:rPr lang="ru-RU" dirty="0"/>
              <a:t> </a:t>
            </a:r>
            <a:r>
              <a:rPr lang="ru-RU" dirty="0" err="1"/>
              <a:t>спиртні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кава</a:t>
            </a:r>
            <a:r>
              <a:rPr lang="ru-RU" dirty="0"/>
              <a:t>, </a:t>
            </a:r>
            <a:r>
              <a:rPr lang="ru-RU" dirty="0" err="1"/>
              <a:t>жирні</a:t>
            </a:r>
            <a:r>
              <a:rPr lang="ru-RU" dirty="0"/>
              <a:t>, </a:t>
            </a:r>
            <a:r>
              <a:rPr lang="ru-RU" dirty="0" err="1"/>
              <a:t>смажені</a:t>
            </a:r>
            <a:r>
              <a:rPr lang="ru-RU" dirty="0"/>
              <a:t> та </a:t>
            </a:r>
            <a:r>
              <a:rPr lang="ru-RU" dirty="0" err="1"/>
              <a:t>гострі</a:t>
            </a:r>
            <a:r>
              <a:rPr lang="ru-RU" dirty="0"/>
              <a:t> страви. У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включити</a:t>
            </a:r>
            <a:r>
              <a:rPr lang="ru-RU" dirty="0"/>
              <a:t> </a:t>
            </a:r>
            <a:r>
              <a:rPr lang="ru-RU" dirty="0" err="1"/>
              <a:t>сухофрукти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відсотком</a:t>
            </a:r>
            <a:r>
              <a:rPr lang="ru-RU" dirty="0"/>
              <a:t> </a:t>
            </a:r>
            <a:r>
              <a:rPr lang="ru-RU" dirty="0" err="1"/>
              <a:t>жирності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норма </a:t>
            </a:r>
            <a:r>
              <a:rPr lang="ru-RU" dirty="0" err="1"/>
              <a:t>калорій</a:t>
            </a:r>
            <a:r>
              <a:rPr lang="ru-RU" dirty="0"/>
              <a:t> при </a:t>
            </a:r>
            <a:r>
              <a:rPr lang="ru-RU" dirty="0" err="1"/>
              <a:t>дієті</a:t>
            </a:r>
            <a:r>
              <a:rPr lang="ru-RU" dirty="0"/>
              <a:t> 12 становить 2300-2400 </a:t>
            </a:r>
            <a:r>
              <a:rPr lang="ru-RU" dirty="0" err="1"/>
              <a:t>кКал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608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Призначається</a:t>
            </a:r>
            <a:r>
              <a:rPr lang="ru-RU" dirty="0"/>
              <a:t> при </a:t>
            </a:r>
            <a:r>
              <a:rPr lang="ru-RU" dirty="0" err="1"/>
              <a:t>боротьбі</a:t>
            </a:r>
            <a:r>
              <a:rPr lang="ru-RU" dirty="0"/>
              <a:t> з </a:t>
            </a:r>
            <a:r>
              <a:rPr lang="ru-RU" dirty="0" err="1"/>
              <a:t>інфекційними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норма </a:t>
            </a:r>
            <a:r>
              <a:rPr lang="ru-RU" dirty="0" err="1"/>
              <a:t>калорій</a:t>
            </a:r>
            <a:r>
              <a:rPr lang="ru-RU" dirty="0"/>
              <a:t> — 2200 </a:t>
            </a:r>
            <a:r>
              <a:rPr lang="ru-RU" dirty="0" err="1"/>
              <a:t>кКал</a:t>
            </a:r>
            <a:r>
              <a:rPr lang="ru-RU" dirty="0"/>
              <a:t>. З меню </a:t>
            </a:r>
            <a:r>
              <a:rPr lang="ru-RU" dirty="0" err="1"/>
              <a:t>прибираються</a:t>
            </a:r>
            <a:r>
              <a:rPr lang="ru-RU" dirty="0"/>
              <a:t> </a:t>
            </a:r>
            <a:r>
              <a:rPr lang="ru-RU" dirty="0" err="1"/>
              <a:t>смажені</a:t>
            </a:r>
            <a:r>
              <a:rPr lang="ru-RU" dirty="0"/>
              <a:t>, </a:t>
            </a:r>
            <a:r>
              <a:rPr lang="ru-RU" dirty="0" err="1"/>
              <a:t>тушковані</a:t>
            </a:r>
            <a:r>
              <a:rPr lang="ru-RU" dirty="0"/>
              <a:t> та </a:t>
            </a:r>
            <a:r>
              <a:rPr lang="ru-RU" dirty="0" err="1"/>
              <a:t>запечені</a:t>
            </a:r>
            <a:r>
              <a:rPr lang="ru-RU" dirty="0"/>
              <a:t> страви.</a:t>
            </a:r>
          </a:p>
        </p:txBody>
      </p:sp>
    </p:spTree>
    <p:extLst>
      <p:ext uri="{BB962C8B-B14F-4D97-AF65-F5344CB8AC3E}">
        <p14:creationId xmlns:p14="http://schemas.microsoft.com/office/powerpoint/2010/main" val="1641170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14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Застосовується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сечокам’яної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норма </a:t>
            </a:r>
            <a:r>
              <a:rPr lang="ru-RU" dirty="0" err="1"/>
              <a:t>калорій</a:t>
            </a:r>
            <a:r>
              <a:rPr lang="ru-RU" dirty="0"/>
              <a:t> — 2700-3100 </a:t>
            </a:r>
            <a:r>
              <a:rPr lang="ru-RU" dirty="0" err="1"/>
              <a:t>кКал</a:t>
            </a:r>
            <a:r>
              <a:rPr lang="ru-RU" dirty="0"/>
              <a:t>. На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споживати</a:t>
            </a:r>
            <a:r>
              <a:rPr lang="ru-RU" dirty="0"/>
              <a:t> 100 г </a:t>
            </a:r>
            <a:r>
              <a:rPr lang="ru-RU" dirty="0" err="1"/>
              <a:t>білків</a:t>
            </a:r>
            <a:r>
              <a:rPr lang="ru-RU" dirty="0"/>
              <a:t>, 100 г </a:t>
            </a:r>
            <a:r>
              <a:rPr lang="ru-RU" dirty="0" err="1"/>
              <a:t>жирів</a:t>
            </a:r>
            <a:r>
              <a:rPr lang="ru-RU" dirty="0"/>
              <a:t>, 400 г </a:t>
            </a:r>
            <a:r>
              <a:rPr lang="ru-RU" dirty="0" err="1"/>
              <a:t>вуглеводів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вживається</a:t>
            </a:r>
            <a:r>
              <a:rPr lang="ru-RU" dirty="0"/>
              <a:t> 4 рази на день, 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будь-</a:t>
            </a:r>
            <a:r>
              <a:rPr lang="ru-RU" dirty="0" err="1"/>
              <a:t>яким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618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за Певзнером: </a:t>
            </a:r>
            <a:r>
              <a:rPr lang="ru-RU" dirty="0" err="1"/>
              <a:t>стіл</a:t>
            </a:r>
            <a:r>
              <a:rPr lang="ru-RU" dirty="0"/>
              <a:t> № 15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Розроблено</a:t>
            </a:r>
            <a:r>
              <a:rPr lang="ru-RU" dirty="0"/>
              <a:t> для </a:t>
            </a:r>
            <a:r>
              <a:rPr lang="ru-RU" dirty="0" err="1" smtClean="0"/>
              <a:t>пацієнтів</a:t>
            </a:r>
            <a:r>
              <a:rPr lang="ru-RU" dirty="0" smtClean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виходять</a:t>
            </a:r>
            <a:r>
              <a:rPr lang="ru-RU" dirty="0"/>
              <a:t> з </a:t>
            </a:r>
            <a:r>
              <a:rPr lang="ru-RU" dirty="0" err="1"/>
              <a:t>дієти</a:t>
            </a:r>
            <a:r>
              <a:rPr lang="ru-RU" dirty="0"/>
              <a:t> й </a:t>
            </a:r>
            <a:r>
              <a:rPr lang="ru-RU" dirty="0" err="1"/>
              <a:t>повертаються</a:t>
            </a:r>
            <a:r>
              <a:rPr lang="ru-RU" dirty="0"/>
              <a:t> до </a:t>
            </a:r>
            <a:r>
              <a:rPr lang="ru-RU" dirty="0" err="1"/>
              <a:t>звичайного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. У меню </a:t>
            </a:r>
            <a:r>
              <a:rPr lang="ru-RU" dirty="0" err="1"/>
              <a:t>додаються</a:t>
            </a:r>
            <a:r>
              <a:rPr lang="ru-RU" dirty="0"/>
              <a:t>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каші</a:t>
            </a:r>
            <a:r>
              <a:rPr lang="ru-RU" dirty="0"/>
              <a:t> та </a:t>
            </a:r>
            <a:r>
              <a:rPr lang="ru-RU" dirty="0" err="1"/>
              <a:t>бульйони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3455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/>
              <a:t>Нульова</a:t>
            </a:r>
            <a:r>
              <a:rPr lang="ru-RU" b="1" u="sng" dirty="0"/>
              <a:t>, </a:t>
            </a:r>
            <a:r>
              <a:rPr lang="ru-RU" b="1" u="sng" dirty="0" err="1"/>
              <a:t>або</a:t>
            </a:r>
            <a:r>
              <a:rPr lang="ru-RU" b="1" u="sng" dirty="0"/>
              <a:t> </a:t>
            </a:r>
            <a:r>
              <a:rPr lang="ru-RU" b="1" u="sng" dirty="0" err="1"/>
              <a:t>хірургічна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dirty="0"/>
              <a:t>показана: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на </a:t>
            </a:r>
            <a:r>
              <a:rPr lang="ru-RU" dirty="0" err="1"/>
              <a:t>травних</a:t>
            </a:r>
            <a:r>
              <a:rPr lang="ru-RU" dirty="0"/>
              <a:t> органах;</a:t>
            </a:r>
          </a:p>
          <a:p>
            <a:r>
              <a:rPr lang="ru-RU" dirty="0"/>
              <a:t>при </a:t>
            </a:r>
            <a:r>
              <a:rPr lang="ru-RU" dirty="0" err="1"/>
              <a:t>порушеннях</a:t>
            </a:r>
            <a:r>
              <a:rPr lang="ru-RU" dirty="0"/>
              <a:t> </a:t>
            </a:r>
            <a:r>
              <a:rPr lang="ru-RU" dirty="0" err="1"/>
              <a:t>мозкового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, черепно-</a:t>
            </a:r>
            <a:r>
              <a:rPr lang="ru-RU" dirty="0" err="1"/>
              <a:t>мозкових</a:t>
            </a:r>
            <a:r>
              <a:rPr lang="ru-RU" dirty="0"/>
              <a:t> травмах,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 smtClean="0"/>
              <a:t>напівнепритомним</a:t>
            </a:r>
            <a:r>
              <a:rPr lang="ru-RU" dirty="0" smtClean="0"/>
              <a:t> станом;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температурою.</a:t>
            </a:r>
          </a:p>
        </p:txBody>
      </p:sp>
    </p:spTree>
    <p:extLst>
      <p:ext uri="{BB962C8B-B14F-4D97-AF65-F5344CB8AC3E}">
        <p14:creationId xmlns:p14="http://schemas.microsoft.com/office/powerpoint/2010/main" val="380339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/>
              <a:t>Нульову</a:t>
            </a:r>
            <a:r>
              <a:rPr lang="ru-RU" b="1" u="sng" dirty="0"/>
              <a:t>, </a:t>
            </a:r>
            <a:r>
              <a:rPr lang="ru-RU" b="1" u="sng" dirty="0" err="1"/>
              <a:t>або</a:t>
            </a:r>
            <a:r>
              <a:rPr lang="ru-RU" b="1" u="sng" dirty="0"/>
              <a:t> </a:t>
            </a:r>
            <a:r>
              <a:rPr lang="ru-RU" b="1" u="sng" dirty="0" err="1"/>
              <a:t>хірургічну</a:t>
            </a:r>
            <a:r>
              <a:rPr lang="ru-RU" b="1" u="sng" dirty="0"/>
              <a:t> </a:t>
            </a:r>
            <a:r>
              <a:rPr lang="ru-RU" b="1" u="sng" dirty="0" err="1"/>
              <a:t>дієту</a:t>
            </a:r>
            <a:r>
              <a:rPr lang="ru-RU" b="1" u="sng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з метою: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в тих </a:t>
            </a:r>
            <a:r>
              <a:rPr lang="ru-RU" dirty="0" err="1"/>
              <a:t>умовах</a:t>
            </a:r>
            <a:r>
              <a:rPr lang="ru-RU" dirty="0"/>
              <a:t>, коли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звичайної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є </a:t>
            </a:r>
            <a:r>
              <a:rPr lang="ru-RU" dirty="0" err="1"/>
              <a:t>неможливим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ускладнено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протипоказано</a:t>
            </a:r>
            <a:r>
              <a:rPr lang="ru-RU" dirty="0"/>
              <a:t>;</a:t>
            </a:r>
          </a:p>
          <a:p>
            <a:r>
              <a:rPr lang="ru-RU" dirty="0"/>
              <a:t>максимального </a:t>
            </a:r>
            <a:r>
              <a:rPr lang="ru-RU" dirty="0" err="1"/>
              <a:t>розвантаження</a:t>
            </a:r>
            <a:r>
              <a:rPr lang="ru-RU" dirty="0"/>
              <a:t> і </a:t>
            </a:r>
            <a:r>
              <a:rPr lang="ru-RU" dirty="0" err="1"/>
              <a:t>щадіння</a:t>
            </a:r>
            <a:r>
              <a:rPr lang="ru-RU" dirty="0"/>
              <a:t> </a:t>
            </a:r>
            <a:r>
              <a:rPr lang="ru-RU" dirty="0" err="1"/>
              <a:t>травних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;</a:t>
            </a:r>
          </a:p>
          <a:p>
            <a:r>
              <a:rPr lang="ru-RU" dirty="0" err="1"/>
              <a:t>попередження</a:t>
            </a:r>
            <a:r>
              <a:rPr lang="ru-RU" dirty="0"/>
              <a:t> метеоризму (</a:t>
            </a:r>
            <a:r>
              <a:rPr lang="ru-RU" dirty="0" err="1"/>
              <a:t>здуття</a:t>
            </a:r>
            <a:r>
              <a:rPr lang="ru-RU" dirty="0"/>
              <a:t> кишечника).</a:t>
            </a:r>
          </a:p>
        </p:txBody>
      </p:sp>
    </p:spTree>
    <p:extLst>
      <p:ext uri="{BB962C8B-B14F-4D97-AF65-F5344CB8AC3E}">
        <p14:creationId xmlns:p14="http://schemas.microsoft.com/office/powerpoint/2010/main" val="1307620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154" y="0"/>
            <a:ext cx="9000699" cy="624839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Нульова</a:t>
            </a:r>
            <a:r>
              <a:rPr lang="ru-RU" b="1" dirty="0"/>
              <a:t> </a:t>
            </a:r>
            <a:r>
              <a:rPr lang="ru-RU" b="1" dirty="0" err="1"/>
              <a:t>дієта</a:t>
            </a:r>
            <a:r>
              <a:rPr lang="ru-RU" b="1" dirty="0"/>
              <a:t>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/>
              <a:t>максимально </a:t>
            </a:r>
            <a:r>
              <a:rPr lang="ru-RU" dirty="0" err="1"/>
              <a:t>можливим</a:t>
            </a:r>
            <a:r>
              <a:rPr lang="ru-RU" dirty="0"/>
              <a:t> </a:t>
            </a:r>
            <a:r>
              <a:rPr lang="ru-RU" dirty="0" err="1"/>
              <a:t>механічно</a:t>
            </a:r>
            <a:r>
              <a:rPr lang="ru-RU" dirty="0"/>
              <a:t> і </a:t>
            </a:r>
            <a:r>
              <a:rPr lang="ru-RU" dirty="0" err="1"/>
              <a:t>хімічно</a:t>
            </a:r>
            <a:r>
              <a:rPr lang="ru-RU" dirty="0"/>
              <a:t> </a:t>
            </a:r>
            <a:r>
              <a:rPr lang="ru-RU" dirty="0" err="1"/>
              <a:t>щадним</a:t>
            </a:r>
            <a:r>
              <a:rPr lang="ru-RU" dirty="0"/>
              <a:t> </a:t>
            </a:r>
            <a:r>
              <a:rPr lang="ru-RU" dirty="0" err="1"/>
              <a:t>харчуванням</a:t>
            </a:r>
            <a:r>
              <a:rPr lang="ru-RU" dirty="0"/>
              <a:t> (</a:t>
            </a:r>
            <a:r>
              <a:rPr lang="ru-RU" dirty="0" err="1"/>
              <a:t>рідкі</a:t>
            </a:r>
            <a:r>
              <a:rPr lang="ru-RU" dirty="0"/>
              <a:t>, </a:t>
            </a:r>
            <a:r>
              <a:rPr lang="ru-RU" dirty="0" err="1"/>
              <a:t>напіврідкі</a:t>
            </a:r>
            <a:r>
              <a:rPr lang="ru-RU" dirty="0"/>
              <a:t>, </a:t>
            </a:r>
            <a:r>
              <a:rPr lang="ru-RU" dirty="0" err="1"/>
              <a:t>желеподібні</a:t>
            </a:r>
            <a:r>
              <a:rPr lang="ru-RU" dirty="0"/>
              <a:t>, </a:t>
            </a:r>
            <a:r>
              <a:rPr lang="ru-RU" dirty="0" err="1"/>
              <a:t>протерті</a:t>
            </a:r>
            <a:r>
              <a:rPr lang="ru-RU" dirty="0"/>
              <a:t> страви)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 smtClean="0"/>
              <a:t>дієт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послідовно</a:t>
            </a:r>
            <a:r>
              <a:rPr lang="ru-RU" dirty="0"/>
              <a:t> </a:t>
            </a:r>
            <a:r>
              <a:rPr lang="ru-RU" dirty="0" err="1"/>
              <a:t>призначаються</a:t>
            </a:r>
            <a:r>
              <a:rPr lang="ru-RU" dirty="0"/>
              <a:t> хворому (</a:t>
            </a:r>
            <a:r>
              <a:rPr lang="ru-RU" dirty="0" err="1"/>
              <a:t>дієти</a:t>
            </a:r>
            <a:r>
              <a:rPr lang="ru-RU" dirty="0"/>
              <a:t> № 0А, № 0Б, № 0В). У </a:t>
            </a:r>
            <a:r>
              <a:rPr lang="ru-RU" dirty="0" err="1"/>
              <a:t>раціонах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 </a:t>
            </a:r>
            <a:r>
              <a:rPr lang="ru-RU" dirty="0" err="1" smtClean="0"/>
              <a:t>містяться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/>
              <a:t>засвоювані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білки</a:t>
            </a:r>
            <a:r>
              <a:rPr lang="ru-RU" dirty="0"/>
              <a:t>, </a:t>
            </a:r>
            <a:r>
              <a:rPr lang="ru-RU" dirty="0" err="1"/>
              <a:t>жири</a:t>
            </a:r>
            <a:r>
              <a:rPr lang="ru-RU" dirty="0"/>
              <a:t> і </a:t>
            </a:r>
            <a:r>
              <a:rPr lang="ru-RU" dirty="0" err="1"/>
              <a:t>вуглеводи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 в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підвищеної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і </a:t>
            </a:r>
            <a:r>
              <a:rPr lang="ru-RU" dirty="0" err="1"/>
              <a:t>вітамінів</a:t>
            </a:r>
            <a:r>
              <a:rPr lang="ru-RU" dirty="0"/>
              <a:t>. </a:t>
            </a:r>
            <a:r>
              <a:rPr lang="ru-RU" dirty="0" err="1"/>
              <a:t>Вводяться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на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. </a:t>
            </a:r>
            <a:r>
              <a:rPr lang="ru-RU" dirty="0" err="1"/>
              <a:t>Показані</a:t>
            </a:r>
            <a:r>
              <a:rPr lang="ru-RU" dirty="0"/>
              <a:t> </a:t>
            </a:r>
            <a:r>
              <a:rPr lang="ru-RU" dirty="0" err="1"/>
              <a:t>часті</a:t>
            </a:r>
            <a:r>
              <a:rPr lang="ru-RU" dirty="0"/>
              <a:t> </a:t>
            </a:r>
            <a:r>
              <a:rPr lang="ru-RU" dirty="0" err="1"/>
              <a:t>прийоми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невеликими </a:t>
            </a:r>
            <a:r>
              <a:rPr lang="ru-RU" dirty="0" err="1"/>
              <a:t>порційними</a:t>
            </a:r>
            <a:r>
              <a:rPr lang="ru-RU" dirty="0"/>
              <a:t> </a:t>
            </a:r>
            <a:r>
              <a:rPr lang="ru-RU" dirty="0" err="1"/>
              <a:t>частинами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dirty="0" err="1"/>
              <a:t>Примітка</a:t>
            </a:r>
            <a:r>
              <a:rPr lang="ru-RU" dirty="0"/>
              <a:t> 1. </a:t>
            </a:r>
            <a:r>
              <a:rPr lang="ru-RU" dirty="0" err="1"/>
              <a:t>Дієту</a:t>
            </a:r>
            <a:r>
              <a:rPr lang="ru-RU" dirty="0"/>
              <a:t> № 0Б і </a:t>
            </a:r>
            <a:r>
              <a:rPr lang="ru-RU" dirty="0" err="1"/>
              <a:t>дієту</a:t>
            </a:r>
            <a:r>
              <a:rPr lang="ru-RU" dirty="0"/>
              <a:t> № 0В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дієтами</a:t>
            </a:r>
            <a:r>
              <a:rPr lang="ru-RU" dirty="0"/>
              <a:t> № 1А і № 1Б </a:t>
            </a:r>
            <a:r>
              <a:rPr lang="ru-RU" dirty="0" err="1"/>
              <a:t>хірургічними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Примітка</a:t>
            </a:r>
            <a:r>
              <a:rPr lang="ru-RU" dirty="0"/>
              <a:t> 2. При </a:t>
            </a:r>
            <a:r>
              <a:rPr lang="ru-RU" dirty="0" err="1"/>
              <a:t>нульових</a:t>
            </a:r>
            <a:r>
              <a:rPr lang="ru-RU" dirty="0"/>
              <a:t> </a:t>
            </a:r>
            <a:r>
              <a:rPr lang="ru-RU" dirty="0" err="1"/>
              <a:t>дієтах</a:t>
            </a:r>
            <a:r>
              <a:rPr lang="ru-RU" dirty="0"/>
              <a:t> показано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 smtClean="0"/>
              <a:t>енпітів</a:t>
            </a:r>
            <a:r>
              <a:rPr lang="ru-RU" dirty="0" smtClean="0"/>
              <a:t>, </a:t>
            </a:r>
            <a:r>
              <a:rPr lang="ru-RU" dirty="0" err="1"/>
              <a:t>інпітана</a:t>
            </a:r>
            <a:r>
              <a:rPr lang="ru-RU" dirty="0"/>
              <a:t>, </a:t>
            </a:r>
            <a:r>
              <a:rPr lang="ru-RU" dirty="0" err="1" smtClean="0"/>
              <a:t>оволакта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Примітка</a:t>
            </a:r>
            <a:r>
              <a:rPr lang="ru-RU" dirty="0"/>
              <a:t> 3.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нульових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 1 </a:t>
            </a:r>
            <a:r>
              <a:rPr lang="ru-RU" dirty="0" err="1"/>
              <a:t>або</a:t>
            </a:r>
            <a:r>
              <a:rPr lang="ru-RU" dirty="0"/>
              <a:t> № 1 </a:t>
            </a:r>
            <a:r>
              <a:rPr lang="ru-RU" dirty="0" err="1"/>
              <a:t>хірургічна</a:t>
            </a:r>
            <a:r>
              <a:rPr lang="ru-RU" dirty="0"/>
              <a:t>, яка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 1 </a:t>
            </a:r>
            <a:r>
              <a:rPr lang="ru-RU" dirty="0" err="1"/>
              <a:t>включенням</a:t>
            </a:r>
            <a:r>
              <a:rPr lang="ru-RU" dirty="0"/>
              <a:t> в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 smtClean="0"/>
              <a:t>неміцних</a:t>
            </a:r>
            <a:r>
              <a:rPr lang="ru-RU" dirty="0" smtClean="0"/>
              <a:t> </a:t>
            </a:r>
            <a:r>
              <a:rPr lang="ru-RU" dirty="0" err="1" smtClean="0"/>
              <a:t>м'ясних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рибних</a:t>
            </a:r>
            <a:r>
              <a:rPr lang="ru-RU" dirty="0"/>
              <a:t> </a:t>
            </a:r>
            <a:r>
              <a:rPr lang="ru-RU" dirty="0" err="1"/>
              <a:t>бульйонів</a:t>
            </a:r>
            <a:r>
              <a:rPr lang="ru-RU" dirty="0"/>
              <a:t>, </a:t>
            </a:r>
            <a:r>
              <a:rPr lang="ru-RU" dirty="0" err="1"/>
              <a:t>відварів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 і </a:t>
            </a:r>
            <a:r>
              <a:rPr lang="ru-RU" dirty="0" err="1"/>
              <a:t>введенням</a:t>
            </a:r>
            <a:r>
              <a:rPr lang="ru-RU" dirty="0"/>
              <a:t> </a:t>
            </a:r>
            <a:r>
              <a:rPr lang="ru-RU" dirty="0" err="1"/>
              <a:t>обмежень</a:t>
            </a:r>
            <a:r>
              <a:rPr lang="ru-RU" dirty="0"/>
              <a:t> на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цільного</a:t>
            </a:r>
            <a:r>
              <a:rPr lang="ru-RU" dirty="0"/>
              <a:t> молока.</a:t>
            </a:r>
          </a:p>
        </p:txBody>
      </p:sp>
    </p:spTree>
    <p:extLst>
      <p:ext uri="{BB962C8B-B14F-4D97-AF65-F5344CB8AC3E}">
        <p14:creationId xmlns:p14="http://schemas.microsoft.com/office/powerpoint/2010/main" val="870175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Дієта</a:t>
            </a:r>
            <a:r>
              <a:rPr lang="ru-RU" dirty="0" smtClean="0"/>
              <a:t> </a:t>
            </a:r>
            <a:r>
              <a:rPr lang="ru-RU" dirty="0"/>
              <a:t>№ 0А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1896" y="1347538"/>
            <a:ext cx="9760016" cy="551046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Хімічний</a:t>
            </a:r>
            <a:r>
              <a:rPr lang="ru-RU" dirty="0"/>
              <a:t> склад:</a:t>
            </a:r>
          </a:p>
          <a:p>
            <a:endParaRPr lang="ru-RU" dirty="0"/>
          </a:p>
          <a:p>
            <a:r>
              <a:rPr lang="ru-RU" dirty="0"/>
              <a:t>5 г </a:t>
            </a:r>
            <a:r>
              <a:rPr lang="ru-RU" dirty="0" err="1"/>
              <a:t>білків</a:t>
            </a:r>
            <a:r>
              <a:rPr lang="ru-RU" dirty="0"/>
              <a:t>;</a:t>
            </a:r>
          </a:p>
          <a:p>
            <a:r>
              <a:rPr lang="ru-RU" dirty="0"/>
              <a:t>15-20 г </a:t>
            </a:r>
            <a:r>
              <a:rPr lang="ru-RU" dirty="0" err="1"/>
              <a:t>жирів</a:t>
            </a:r>
            <a:r>
              <a:rPr lang="ru-RU" dirty="0"/>
              <a:t>;</a:t>
            </a:r>
          </a:p>
          <a:p>
            <a:r>
              <a:rPr lang="ru-RU" dirty="0"/>
              <a:t>150 г </a:t>
            </a:r>
            <a:r>
              <a:rPr lang="ru-RU" dirty="0" err="1"/>
              <a:t>вуглеводів</a:t>
            </a:r>
            <a:r>
              <a:rPr lang="ru-RU" dirty="0"/>
              <a:t>;</a:t>
            </a:r>
          </a:p>
          <a:p>
            <a:r>
              <a:rPr lang="ru-RU" dirty="0"/>
              <a:t>1 г </a:t>
            </a:r>
            <a:r>
              <a:rPr lang="ru-RU" dirty="0" err="1"/>
              <a:t>солі</a:t>
            </a:r>
            <a:r>
              <a:rPr lang="ru-RU" dirty="0"/>
              <a:t>;</a:t>
            </a:r>
          </a:p>
          <a:p>
            <a:r>
              <a:rPr lang="ru-RU" dirty="0"/>
              <a:t>1,8-2,2 л </a:t>
            </a:r>
            <a:r>
              <a:rPr lang="ru-RU" dirty="0" err="1"/>
              <a:t>рідини</a:t>
            </a:r>
            <a:r>
              <a:rPr lang="ru-RU" dirty="0"/>
              <a:t>.</a:t>
            </a:r>
          </a:p>
          <a:p>
            <a:r>
              <a:rPr lang="ru-RU" b="1" dirty="0" err="1"/>
              <a:t>Енергоцінність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750-800 </a:t>
            </a:r>
            <a:r>
              <a:rPr lang="ru-RU" dirty="0" err="1"/>
              <a:t>калорій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№ 0А, як правило, </a:t>
            </a:r>
            <a:r>
              <a:rPr lang="ru-RU" dirty="0" err="1"/>
              <a:t>призначається</a:t>
            </a:r>
            <a:r>
              <a:rPr lang="ru-RU" dirty="0"/>
              <a:t> на 2-3 </a:t>
            </a:r>
            <a:r>
              <a:rPr lang="ru-RU" dirty="0" err="1" smtClean="0"/>
              <a:t>дні</a:t>
            </a:r>
            <a:r>
              <a:rPr lang="ru-RU" dirty="0" smtClean="0"/>
              <a:t>. </a:t>
            </a:r>
            <a:r>
              <a:rPr lang="ru-RU" dirty="0" err="1"/>
              <a:t>Допускається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рідких</a:t>
            </a:r>
            <a:r>
              <a:rPr lang="ru-RU" dirty="0"/>
              <a:t> і </a:t>
            </a:r>
            <a:r>
              <a:rPr lang="ru-RU" dirty="0" err="1"/>
              <a:t>желеподібних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. Температура </a:t>
            </a:r>
            <a:r>
              <a:rPr lang="ru-RU" dirty="0" err="1"/>
              <a:t>їжі</a:t>
            </a:r>
            <a:r>
              <a:rPr lang="ru-RU" dirty="0"/>
              <a:t> не повинна </a:t>
            </a:r>
            <a:r>
              <a:rPr lang="ru-RU" dirty="0" err="1"/>
              <a:t>перевищувати</a:t>
            </a:r>
            <a:r>
              <a:rPr lang="ru-RU" dirty="0"/>
              <a:t> 45 </a:t>
            </a:r>
            <a:r>
              <a:rPr lang="ru-RU" dirty="0" err="1"/>
              <a:t>градусів</a:t>
            </a:r>
            <a:r>
              <a:rPr lang="ru-RU" dirty="0"/>
              <a:t>. У </a:t>
            </a:r>
            <a:r>
              <a:rPr lang="ru-RU" dirty="0" err="1"/>
              <a:t>раціон</a:t>
            </a:r>
            <a:r>
              <a:rPr lang="ru-RU" dirty="0"/>
              <a:t> вводиться до 200 мг </a:t>
            </a:r>
            <a:r>
              <a:rPr lang="ru-RU" dirty="0" err="1"/>
              <a:t>вітаміну</a:t>
            </a:r>
            <a:r>
              <a:rPr lang="ru-RU" dirty="0"/>
              <a:t> С,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призначень</a:t>
            </a:r>
            <a:r>
              <a:rPr lang="ru-RU" dirty="0"/>
              <a:t>. </a:t>
            </a:r>
            <a:r>
              <a:rPr lang="ru-RU" dirty="0" err="1"/>
              <a:t>Рекомендований</a:t>
            </a:r>
            <a:r>
              <a:rPr lang="ru-RU" dirty="0"/>
              <a:t> </a:t>
            </a:r>
            <a:r>
              <a:rPr lang="ru-RU" dirty="0" smtClean="0"/>
              <a:t>семи-</a:t>
            </a:r>
            <a:r>
              <a:rPr lang="ru-RU" dirty="0" err="1" smtClean="0"/>
              <a:t>восьмиразовий</a:t>
            </a:r>
            <a:r>
              <a:rPr lang="ru-RU" dirty="0" smtClean="0"/>
              <a:t> </a:t>
            </a:r>
            <a:r>
              <a:rPr lang="ru-RU" dirty="0"/>
              <a:t>режим </a:t>
            </a:r>
            <a:r>
              <a:rPr lang="ru-RU" dirty="0" err="1"/>
              <a:t>харчування</a:t>
            </a:r>
            <a:r>
              <a:rPr lang="ru-RU" dirty="0"/>
              <a:t>, на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200-300 </a:t>
            </a:r>
            <a:r>
              <a:rPr lang="ru-RU" dirty="0" err="1" smtClean="0"/>
              <a:t>грамів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812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774" y="250258"/>
            <a:ext cx="9145079" cy="6607742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Рекомендації</a:t>
            </a:r>
            <a:r>
              <a:rPr lang="ru-RU" sz="3200" b="1" dirty="0"/>
              <a:t> </a:t>
            </a:r>
            <a:r>
              <a:rPr lang="ru-RU" sz="3200" b="1" dirty="0" err="1" smtClean="0"/>
              <a:t>щодо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продуктів</a:t>
            </a:r>
            <a:r>
              <a:rPr lang="ru-RU" sz="3200" b="1" dirty="0" smtClean="0"/>
              <a:t> </a:t>
            </a:r>
            <a:r>
              <a:rPr lang="ru-RU" sz="3200" b="1" dirty="0"/>
              <a:t>і </a:t>
            </a:r>
            <a:r>
              <a:rPr lang="ru-RU" sz="3200" b="1" dirty="0" err="1" smtClean="0"/>
              <a:t>страв</a:t>
            </a:r>
            <a:endParaRPr lang="ru-RU" sz="3200" b="1" dirty="0"/>
          </a:p>
          <a:p>
            <a:r>
              <a:rPr lang="ru-RU" dirty="0" err="1"/>
              <a:t>неміцний</a:t>
            </a:r>
            <a:r>
              <a:rPr lang="ru-RU" dirty="0"/>
              <a:t> і </a:t>
            </a:r>
            <a:r>
              <a:rPr lang="ru-RU" dirty="0" err="1"/>
              <a:t>нежирний</a:t>
            </a:r>
            <a:r>
              <a:rPr lang="ru-RU" dirty="0"/>
              <a:t> </a:t>
            </a:r>
            <a:r>
              <a:rPr lang="ru-RU" dirty="0" err="1"/>
              <a:t>м'ясний</a:t>
            </a:r>
            <a:r>
              <a:rPr lang="ru-RU" dirty="0"/>
              <a:t> </a:t>
            </a:r>
            <a:r>
              <a:rPr lang="ru-RU" dirty="0" err="1"/>
              <a:t>бульйон</a:t>
            </a:r>
            <a:r>
              <a:rPr lang="ru-RU" dirty="0"/>
              <a:t>,</a:t>
            </a:r>
          </a:p>
          <a:p>
            <a:r>
              <a:rPr lang="ru-RU" dirty="0" err="1"/>
              <a:t>відвар</a:t>
            </a:r>
            <a:r>
              <a:rPr lang="ru-RU" dirty="0"/>
              <a:t> рису з </a:t>
            </a:r>
            <a:r>
              <a:rPr lang="ru-RU" dirty="0" err="1"/>
              <a:t>додаванням</a:t>
            </a:r>
            <a:r>
              <a:rPr lang="ru-RU" dirty="0"/>
              <a:t> </a:t>
            </a:r>
            <a:r>
              <a:rPr lang="ru-RU" dirty="0" err="1"/>
              <a:t>вершків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вершкового масла,</a:t>
            </a:r>
          </a:p>
          <a:p>
            <a:r>
              <a:rPr lang="ru-RU" dirty="0" err="1"/>
              <a:t>проціджений</a:t>
            </a:r>
            <a:r>
              <a:rPr lang="ru-RU" dirty="0"/>
              <a:t> компот,</a:t>
            </a:r>
          </a:p>
          <a:p>
            <a:r>
              <a:rPr lang="ru-RU" dirty="0" err="1"/>
              <a:t>рідкий</a:t>
            </a:r>
            <a:r>
              <a:rPr lang="ru-RU" dirty="0"/>
              <a:t> </a:t>
            </a:r>
            <a:r>
              <a:rPr lang="ru-RU" dirty="0" err="1"/>
              <a:t>кисіль</a:t>
            </a:r>
            <a:r>
              <a:rPr lang="ru-RU" dirty="0"/>
              <a:t> з </a:t>
            </a:r>
            <a:r>
              <a:rPr lang="ru-RU" dirty="0" err="1"/>
              <a:t>ягід</a:t>
            </a:r>
            <a:r>
              <a:rPr lang="ru-RU" dirty="0"/>
              <a:t>,</a:t>
            </a:r>
          </a:p>
          <a:p>
            <a:r>
              <a:rPr lang="ru-RU" dirty="0" err="1"/>
              <a:t>солодкий</a:t>
            </a:r>
            <a:r>
              <a:rPr lang="ru-RU" dirty="0"/>
              <a:t> </a:t>
            </a:r>
            <a:r>
              <a:rPr lang="ru-RU" dirty="0" err="1"/>
              <a:t>відвар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,</a:t>
            </a:r>
          </a:p>
          <a:p>
            <a:r>
              <a:rPr lang="ru-RU" dirty="0" err="1"/>
              <a:t>свіжі</a:t>
            </a:r>
            <a:r>
              <a:rPr lang="ru-RU" dirty="0"/>
              <a:t> соки з </a:t>
            </a:r>
            <a:r>
              <a:rPr lang="ru-RU" dirty="0" err="1"/>
              <a:t>фруктів</a:t>
            </a:r>
            <a:r>
              <a:rPr lang="ru-RU" dirty="0"/>
              <a:t> і </a:t>
            </a:r>
            <a:r>
              <a:rPr lang="ru-RU" dirty="0" err="1"/>
              <a:t>ягід</a:t>
            </a:r>
            <a:r>
              <a:rPr lang="ru-RU" dirty="0"/>
              <a:t>, </a:t>
            </a:r>
            <a:r>
              <a:rPr lang="ru-RU" dirty="0" err="1"/>
              <a:t>розведені</a:t>
            </a:r>
            <a:r>
              <a:rPr lang="ru-RU" dirty="0"/>
              <a:t> </a:t>
            </a:r>
            <a:r>
              <a:rPr lang="ru-RU" dirty="0" err="1"/>
              <a:t>солодкою</a:t>
            </a:r>
            <a:r>
              <a:rPr lang="ru-RU" dirty="0"/>
              <a:t> водою в 2-3 рази, в </a:t>
            </a:r>
            <a:r>
              <a:rPr lang="ru-RU" dirty="0" err="1"/>
              <a:t>кількості</a:t>
            </a:r>
            <a:r>
              <a:rPr lang="ru-RU" dirty="0"/>
              <a:t> до 50 мл на 1 </a:t>
            </a:r>
            <a:r>
              <a:rPr lang="ru-RU" dirty="0" err="1"/>
              <a:t>прийом</a:t>
            </a:r>
            <a:r>
              <a:rPr lang="ru-RU" dirty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стан </a:t>
            </a:r>
            <a:r>
              <a:rPr lang="ru-RU" dirty="0" err="1"/>
              <a:t>покращується</a:t>
            </a:r>
            <a:r>
              <a:rPr lang="ru-RU" dirty="0"/>
              <a:t>, то на </a:t>
            </a:r>
            <a:r>
              <a:rPr lang="ru-RU" dirty="0" err="1"/>
              <a:t>третій</a:t>
            </a:r>
            <a:r>
              <a:rPr lang="ru-RU" dirty="0"/>
              <a:t> день в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додається</a:t>
            </a:r>
            <a:r>
              <a:rPr lang="ru-RU" dirty="0"/>
              <a:t> яйце</a:t>
            </a:r>
            <a:r>
              <a:rPr lang="ru-RU" dirty="0" smtClean="0"/>
              <a:t>, </a:t>
            </a:r>
            <a:r>
              <a:rPr lang="ru-RU" dirty="0"/>
              <a:t>10 г вершкового масла і 50 мл </a:t>
            </a:r>
            <a:r>
              <a:rPr lang="ru-RU" dirty="0" err="1"/>
              <a:t>вершків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4072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880"/>
            <a:ext cx="10049853" cy="6477802"/>
          </a:xfrm>
        </p:spPr>
        <p:txBody>
          <a:bodyPr>
            <a:normAutofit fontScale="85000" lnSpcReduction="20000"/>
          </a:bodyPr>
          <a:lstStyle/>
          <a:p>
            <a:r>
              <a:rPr lang="ru-RU" sz="3600" b="1" dirty="0" err="1"/>
              <a:t>Зразкове</a:t>
            </a:r>
            <a:r>
              <a:rPr lang="ru-RU" sz="3600" b="1" dirty="0"/>
              <a:t> меню </a:t>
            </a:r>
            <a:r>
              <a:rPr lang="ru-RU" sz="3600" b="1" dirty="0" err="1"/>
              <a:t>дієти</a:t>
            </a:r>
            <a:r>
              <a:rPr lang="ru-RU" sz="3600" b="1" dirty="0"/>
              <a:t> № 0А</a:t>
            </a:r>
          </a:p>
          <a:p>
            <a:r>
              <a:rPr lang="ru-RU" dirty="0"/>
              <a:t>О 8 </a:t>
            </a:r>
            <a:r>
              <a:rPr lang="ru-RU" dirty="0" err="1"/>
              <a:t>годині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100 г теплого чаю, </a:t>
            </a:r>
            <a:r>
              <a:rPr lang="ru-RU" dirty="0" err="1"/>
              <a:t>підсолодженого</a:t>
            </a:r>
            <a:r>
              <a:rPr lang="ru-RU" dirty="0"/>
              <a:t> 10 г </a:t>
            </a:r>
            <a:r>
              <a:rPr lang="ru-RU" dirty="0" err="1"/>
              <a:t>цукру</a:t>
            </a:r>
            <a:r>
              <a:rPr lang="ru-RU" dirty="0"/>
              <a:t>, і </a:t>
            </a:r>
            <a:r>
              <a:rPr lang="ru-RU" dirty="0" err="1"/>
              <a:t>така</a:t>
            </a:r>
            <a:r>
              <a:rPr lang="ru-RU" dirty="0"/>
              <a:t> ж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рідкого</a:t>
            </a:r>
            <a:r>
              <a:rPr lang="ru-RU" dirty="0"/>
              <a:t> киселю з </a:t>
            </a:r>
            <a:r>
              <a:rPr lang="ru-RU" dirty="0" err="1"/>
              <a:t>фруктів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ягід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 10 </a:t>
            </a:r>
            <a:r>
              <a:rPr lang="ru-RU" dirty="0" err="1"/>
              <a:t>годині</a:t>
            </a:r>
            <a:r>
              <a:rPr lang="ru-RU" dirty="0"/>
              <a:t> рекомендовано </a:t>
            </a:r>
            <a:r>
              <a:rPr lang="ru-RU" dirty="0" err="1"/>
              <a:t>споживання</a:t>
            </a:r>
            <a:r>
              <a:rPr lang="ru-RU" dirty="0"/>
              <a:t> 180 г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компоту з </a:t>
            </a:r>
            <a:r>
              <a:rPr lang="ru-RU" dirty="0" err="1"/>
              <a:t>яблук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 12 </a:t>
            </a:r>
            <a:r>
              <a:rPr lang="ru-RU" dirty="0" err="1"/>
              <a:t>годині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200 г </a:t>
            </a:r>
            <a:r>
              <a:rPr lang="ru-RU" dirty="0" err="1"/>
              <a:t>неміцного</a:t>
            </a:r>
            <a:r>
              <a:rPr lang="ru-RU" dirty="0"/>
              <a:t> </a:t>
            </a:r>
            <a:r>
              <a:rPr lang="ru-RU" dirty="0" err="1"/>
              <a:t>м'ясного</a:t>
            </a:r>
            <a:r>
              <a:rPr lang="ru-RU" dirty="0"/>
              <a:t> </a:t>
            </a:r>
            <a:r>
              <a:rPr lang="ru-RU" dirty="0" err="1"/>
              <a:t>бульйону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10 г вершкового масла.</a:t>
            </a:r>
          </a:p>
          <a:p>
            <a:endParaRPr lang="ru-RU" dirty="0"/>
          </a:p>
          <a:p>
            <a:r>
              <a:rPr lang="ru-RU" dirty="0"/>
              <a:t>О 14 </a:t>
            </a:r>
            <a:r>
              <a:rPr lang="ru-RU" dirty="0" err="1"/>
              <a:t>годині</a:t>
            </a:r>
            <a:r>
              <a:rPr lang="ru-RU" dirty="0"/>
              <a:t> показано </a:t>
            </a:r>
            <a:r>
              <a:rPr lang="ru-RU" dirty="0" err="1"/>
              <a:t>споживання</a:t>
            </a:r>
            <a:r>
              <a:rPr lang="ru-RU" dirty="0"/>
              <a:t> 150 г желе з </a:t>
            </a:r>
            <a:r>
              <a:rPr lang="ru-RU" dirty="0" err="1"/>
              <a:t>фруктів</a:t>
            </a:r>
            <a:r>
              <a:rPr lang="ru-RU" dirty="0"/>
              <a:t>, 150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 16 </a:t>
            </a:r>
            <a:r>
              <a:rPr lang="ru-RU" dirty="0" err="1"/>
              <a:t>годині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150-200 г чаю з </a:t>
            </a:r>
            <a:r>
              <a:rPr lang="ru-RU" dirty="0" smtClean="0"/>
              <a:t>лимоном та 10-15 </a:t>
            </a:r>
            <a:r>
              <a:rPr lang="ru-RU" dirty="0"/>
              <a:t>г </a:t>
            </a:r>
            <a:r>
              <a:rPr lang="ru-RU" dirty="0" err="1"/>
              <a:t>цукру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 18 </a:t>
            </a:r>
            <a:r>
              <a:rPr lang="ru-RU" dirty="0" err="1"/>
              <a:t>годині</a:t>
            </a:r>
            <a:r>
              <a:rPr lang="ru-RU" dirty="0"/>
              <a:t> </a:t>
            </a:r>
            <a:r>
              <a:rPr lang="ru-RU" dirty="0" err="1"/>
              <a:t>бажаним</a:t>
            </a:r>
            <a:r>
              <a:rPr lang="ru-RU" dirty="0"/>
              <a:t> буде </a:t>
            </a:r>
            <a:r>
              <a:rPr lang="ru-RU" dirty="0" err="1"/>
              <a:t>споживання</a:t>
            </a:r>
            <a:r>
              <a:rPr lang="ru-RU" dirty="0"/>
              <a:t> 180 г рисового </a:t>
            </a:r>
            <a:r>
              <a:rPr lang="ru-RU" dirty="0" err="1"/>
              <a:t>відвару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10 г вершкового масла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вершків</a:t>
            </a:r>
            <a:r>
              <a:rPr lang="ru-RU" dirty="0"/>
              <a:t>, 100-150 г желе з </a:t>
            </a:r>
            <a:r>
              <a:rPr lang="ru-RU" dirty="0" err="1"/>
              <a:t>фруктів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 20 </a:t>
            </a:r>
            <a:r>
              <a:rPr lang="ru-RU" dirty="0" err="1"/>
              <a:t>годині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180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Перед </a:t>
            </a:r>
            <a:r>
              <a:rPr lang="ru-RU" dirty="0" err="1"/>
              <a:t>нічним</a:t>
            </a:r>
            <a:r>
              <a:rPr lang="ru-RU" dirty="0"/>
              <a:t> сном показано </a:t>
            </a:r>
            <a:r>
              <a:rPr lang="ru-RU" dirty="0" err="1"/>
              <a:t>споживання</a:t>
            </a:r>
            <a:r>
              <a:rPr lang="ru-RU" dirty="0"/>
              <a:t> 180 г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компоту.</a:t>
            </a:r>
          </a:p>
        </p:txBody>
      </p:sp>
    </p:spTree>
    <p:extLst>
      <p:ext uri="{BB962C8B-B14F-4D97-AF65-F5344CB8AC3E}">
        <p14:creationId xmlns:p14="http://schemas.microsoft.com/office/powerpoint/2010/main" val="61342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№ 0Б, </a:t>
            </a:r>
            <a:r>
              <a:rPr lang="ru-RU" dirty="0" err="1"/>
              <a:t>або</a:t>
            </a:r>
            <a:r>
              <a:rPr lang="ru-RU" dirty="0"/>
              <a:t> № 1А </a:t>
            </a:r>
            <a:r>
              <a:rPr lang="ru-RU" dirty="0" err="1"/>
              <a:t>хірургічна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395663"/>
            <a:ext cx="10990831" cy="5168765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/>
              <a:t>Хімічний</a:t>
            </a:r>
            <a:r>
              <a:rPr lang="ru-RU" b="1" dirty="0"/>
              <a:t> склад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40-50 г </a:t>
            </a:r>
            <a:r>
              <a:rPr lang="ru-RU" dirty="0" err="1"/>
              <a:t>білків</a:t>
            </a:r>
            <a:r>
              <a:rPr lang="ru-RU" dirty="0"/>
              <a:t>;</a:t>
            </a:r>
          </a:p>
          <a:p>
            <a:r>
              <a:rPr lang="ru-RU" dirty="0"/>
              <a:t>40-50 г </a:t>
            </a:r>
            <a:r>
              <a:rPr lang="ru-RU" dirty="0" err="1"/>
              <a:t>жирів</a:t>
            </a:r>
            <a:r>
              <a:rPr lang="ru-RU" dirty="0"/>
              <a:t>;</a:t>
            </a:r>
          </a:p>
          <a:p>
            <a:r>
              <a:rPr lang="ru-RU" dirty="0"/>
              <a:t>250 г </a:t>
            </a:r>
            <a:r>
              <a:rPr lang="ru-RU" dirty="0" err="1"/>
              <a:t>вуглеводів</a:t>
            </a:r>
            <a:r>
              <a:rPr lang="ru-RU" dirty="0"/>
              <a:t>;</a:t>
            </a:r>
          </a:p>
          <a:p>
            <a:r>
              <a:rPr lang="ru-RU" dirty="0"/>
              <a:t>4-5 г </a:t>
            </a:r>
            <a:r>
              <a:rPr lang="ru-RU" dirty="0" err="1"/>
              <a:t>солі</a:t>
            </a:r>
            <a:r>
              <a:rPr lang="ru-RU" dirty="0"/>
              <a:t>;</a:t>
            </a:r>
          </a:p>
          <a:p>
            <a:r>
              <a:rPr lang="ru-RU" dirty="0"/>
              <a:t>до 2 л </a:t>
            </a:r>
            <a:r>
              <a:rPr lang="ru-RU" dirty="0" err="1"/>
              <a:t>рідини</a:t>
            </a:r>
            <a:r>
              <a:rPr lang="ru-RU" dirty="0"/>
              <a:t>.</a:t>
            </a:r>
          </a:p>
          <a:p>
            <a:r>
              <a:rPr lang="ru-RU" b="1" dirty="0" err="1"/>
              <a:t>Енергоцінність</a:t>
            </a:r>
            <a:r>
              <a:rPr lang="ru-RU" b="1" dirty="0"/>
              <a:t> </a:t>
            </a:r>
            <a:r>
              <a:rPr lang="ru-RU" b="1" dirty="0" err="1"/>
              <a:t>дієти</a:t>
            </a:r>
            <a:r>
              <a:rPr lang="ru-RU" b="1" dirty="0"/>
              <a:t> </a:t>
            </a:r>
            <a:r>
              <a:rPr lang="ru-RU" dirty="0" err="1"/>
              <a:t>дорівнює</a:t>
            </a:r>
            <a:r>
              <a:rPr lang="ru-RU" dirty="0"/>
              <a:t> 1500-1600 </a:t>
            </a:r>
            <a:r>
              <a:rPr lang="ru-RU" dirty="0" err="1"/>
              <a:t>калорій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№ 1А показана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 0А.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на 2-4 </a:t>
            </a:r>
            <a:r>
              <a:rPr lang="ru-RU" dirty="0" err="1" smtClean="0"/>
              <a:t>дні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дієті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доповнюється</a:t>
            </a:r>
            <a:r>
              <a:rPr lang="ru-RU" dirty="0"/>
              <a:t> </a:t>
            </a:r>
            <a:r>
              <a:rPr lang="ru-RU" dirty="0" err="1"/>
              <a:t>рідкими</a:t>
            </a:r>
            <a:r>
              <a:rPr lang="ru-RU" dirty="0"/>
              <a:t> </a:t>
            </a:r>
            <a:r>
              <a:rPr lang="ru-RU" dirty="0" err="1"/>
              <a:t>протертими</a:t>
            </a:r>
            <a:r>
              <a:rPr lang="ru-RU" dirty="0"/>
              <a:t> кашами з геркулесу, </a:t>
            </a:r>
            <a:r>
              <a:rPr lang="ru-RU" dirty="0" err="1"/>
              <a:t>рисової</a:t>
            </a:r>
            <a:r>
              <a:rPr lang="ru-RU" dirty="0"/>
              <a:t>, </a:t>
            </a:r>
            <a:r>
              <a:rPr lang="ru-RU" dirty="0" err="1"/>
              <a:t>гречаної</a:t>
            </a:r>
            <a:r>
              <a:rPr lang="ru-RU" dirty="0"/>
              <a:t> </a:t>
            </a:r>
            <a:r>
              <a:rPr lang="ru-RU" dirty="0" err="1"/>
              <a:t>крупи</a:t>
            </a:r>
            <a:r>
              <a:rPr lang="ru-RU" dirty="0"/>
              <a:t>, </a:t>
            </a:r>
            <a:r>
              <a:rPr lang="ru-RU" dirty="0" err="1"/>
              <a:t>приготованими</a:t>
            </a:r>
            <a:r>
              <a:rPr lang="ru-RU" dirty="0"/>
              <a:t> на </a:t>
            </a:r>
            <a:r>
              <a:rPr lang="ru-RU" dirty="0" err="1"/>
              <a:t>м'ясному</a:t>
            </a:r>
            <a:r>
              <a:rPr lang="ru-RU" dirty="0"/>
              <a:t> </a:t>
            </a:r>
            <a:r>
              <a:rPr lang="ru-RU" dirty="0" err="1"/>
              <a:t>бульйоні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суміші</a:t>
            </a:r>
            <a:r>
              <a:rPr lang="ru-RU" dirty="0"/>
              <a:t> води і </a:t>
            </a:r>
            <a:r>
              <a:rPr lang="ru-RU" dirty="0" err="1"/>
              <a:t>слизовими</a:t>
            </a:r>
            <a:r>
              <a:rPr lang="ru-RU" dirty="0"/>
              <a:t> </a:t>
            </a:r>
            <a:r>
              <a:rPr lang="ru-RU" dirty="0" err="1"/>
              <a:t>круп'яними</a:t>
            </a:r>
            <a:r>
              <a:rPr lang="ru-RU" dirty="0"/>
              <a:t> супами на </a:t>
            </a:r>
            <a:r>
              <a:rPr lang="ru-RU" dirty="0" err="1"/>
              <a:t>овочевих</a:t>
            </a:r>
            <a:r>
              <a:rPr lang="ru-RU" dirty="0"/>
              <a:t> </a:t>
            </a:r>
            <a:r>
              <a:rPr lang="ru-RU" dirty="0" err="1"/>
              <a:t>відварах</a:t>
            </a:r>
            <a:r>
              <a:rPr lang="ru-RU" dirty="0"/>
              <a:t>, </a:t>
            </a:r>
            <a:r>
              <a:rPr lang="ru-RU" dirty="0" err="1"/>
              <a:t>слабкими</a:t>
            </a:r>
            <a:r>
              <a:rPr lang="ru-RU" dirty="0"/>
              <a:t> </a:t>
            </a:r>
            <a:r>
              <a:rPr lang="ru-RU" dirty="0" err="1"/>
              <a:t>знежиреними</a:t>
            </a:r>
            <a:r>
              <a:rPr lang="ru-RU" dirty="0"/>
              <a:t> </a:t>
            </a:r>
            <a:r>
              <a:rPr lang="ru-RU" dirty="0" err="1"/>
              <a:t>м'ясними</a:t>
            </a:r>
            <a:r>
              <a:rPr lang="ru-RU" dirty="0"/>
              <a:t> </a:t>
            </a:r>
            <a:r>
              <a:rPr lang="ru-RU" dirty="0" err="1"/>
              <a:t>бульйонами</a:t>
            </a:r>
            <a:r>
              <a:rPr lang="ru-RU" dirty="0"/>
              <a:t> з манною крупою, </a:t>
            </a:r>
            <a:r>
              <a:rPr lang="ru-RU" dirty="0" err="1"/>
              <a:t>паровими</a:t>
            </a:r>
            <a:r>
              <a:rPr lang="ru-RU" dirty="0"/>
              <a:t> </a:t>
            </a:r>
            <a:r>
              <a:rPr lang="ru-RU" dirty="0" err="1"/>
              <a:t>білковими</a:t>
            </a:r>
            <a:r>
              <a:rPr lang="ru-RU" dirty="0"/>
              <a:t> омлетами, </a:t>
            </a:r>
            <a:r>
              <a:rPr lang="ru-RU" dirty="0" err="1" smtClean="0"/>
              <a:t>яйцями</a:t>
            </a:r>
            <a:r>
              <a:rPr lang="ru-RU" dirty="0" smtClean="0"/>
              <a:t>, </a:t>
            </a:r>
            <a:r>
              <a:rPr lang="ru-RU" dirty="0" err="1"/>
              <a:t>паровими</a:t>
            </a:r>
            <a:r>
              <a:rPr lang="ru-RU" dirty="0"/>
              <a:t> суфле </a:t>
            </a:r>
            <a:r>
              <a:rPr lang="ru-RU" dirty="0" err="1"/>
              <a:t>або</a:t>
            </a:r>
            <a:r>
              <a:rPr lang="ru-RU" dirty="0"/>
              <a:t> пюре, </a:t>
            </a:r>
            <a:r>
              <a:rPr lang="ru-RU" dirty="0" err="1"/>
              <a:t>приготованими</a:t>
            </a:r>
            <a:r>
              <a:rPr lang="ru-RU" dirty="0"/>
              <a:t> з нежирного </a:t>
            </a:r>
            <a:r>
              <a:rPr lang="ru-RU" dirty="0" err="1"/>
              <a:t>м'яса</a:t>
            </a:r>
            <a:r>
              <a:rPr lang="ru-RU" dirty="0"/>
              <a:t>, </a:t>
            </a:r>
            <a:r>
              <a:rPr lang="ru-RU" dirty="0" err="1"/>
              <a:t>риби</a:t>
            </a:r>
            <a:r>
              <a:rPr lang="ru-RU" dirty="0"/>
              <a:t> без жиру, </a:t>
            </a:r>
            <a:r>
              <a:rPr lang="ru-RU" dirty="0" err="1"/>
              <a:t>сухожиль</a:t>
            </a:r>
            <a:r>
              <a:rPr lang="ru-RU" dirty="0"/>
              <a:t>, </a:t>
            </a:r>
            <a:r>
              <a:rPr lang="ru-RU" dirty="0" err="1"/>
              <a:t>фасцій</a:t>
            </a:r>
            <a:r>
              <a:rPr lang="ru-RU" dirty="0"/>
              <a:t>, </a:t>
            </a:r>
            <a:r>
              <a:rPr lang="ru-RU" dirty="0" err="1" smtClean="0"/>
              <a:t>шкіри,не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 100 </a:t>
            </a:r>
            <a:r>
              <a:rPr lang="ru-RU" dirty="0"/>
              <a:t>г </a:t>
            </a:r>
            <a:r>
              <a:rPr lang="ru-RU" dirty="0" err="1"/>
              <a:t>вершків</a:t>
            </a:r>
            <a:r>
              <a:rPr lang="ru-RU" dirty="0"/>
              <a:t>, </a:t>
            </a:r>
            <a:r>
              <a:rPr lang="ru-RU" dirty="0" err="1"/>
              <a:t>некислих</a:t>
            </a:r>
            <a:r>
              <a:rPr lang="ru-RU" dirty="0"/>
              <a:t> </a:t>
            </a:r>
            <a:r>
              <a:rPr lang="ru-RU" dirty="0" err="1"/>
              <a:t>ягідних</a:t>
            </a:r>
            <a:r>
              <a:rPr lang="ru-RU" dirty="0"/>
              <a:t> желе і </a:t>
            </a:r>
            <a:r>
              <a:rPr lang="ru-RU" dirty="0" err="1"/>
              <a:t>мусів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63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0770" y="86628"/>
            <a:ext cx="9299083" cy="5958038"/>
          </a:xfrm>
        </p:spPr>
        <p:txBody>
          <a:bodyPr>
            <a:normAutofit fontScale="85000" lnSpcReduction="20000"/>
          </a:bodyPr>
          <a:lstStyle/>
          <a:p>
            <a:r>
              <a:rPr lang="ru-RU" sz="3000" b="1" dirty="0" err="1"/>
              <a:t>Зразкове</a:t>
            </a:r>
            <a:r>
              <a:rPr lang="ru-RU" sz="3000" b="1" dirty="0"/>
              <a:t> меню </a:t>
            </a:r>
            <a:r>
              <a:rPr lang="ru-RU" sz="3000" b="1" dirty="0" err="1"/>
              <a:t>дієти</a:t>
            </a:r>
            <a:r>
              <a:rPr lang="ru-RU" sz="3000" b="1" dirty="0"/>
              <a:t> № 1А</a:t>
            </a:r>
          </a:p>
          <a:p>
            <a:r>
              <a:rPr lang="ru-RU" dirty="0"/>
              <a:t>На перший </a:t>
            </a:r>
            <a:r>
              <a:rPr lang="ru-RU" dirty="0" err="1"/>
              <a:t>сніданок</a:t>
            </a:r>
            <a:r>
              <a:rPr lang="ru-RU" dirty="0"/>
              <a:t> рекомендовано </a:t>
            </a:r>
            <a:r>
              <a:rPr lang="ru-RU" dirty="0" err="1"/>
              <a:t>споживання</a:t>
            </a:r>
            <a:r>
              <a:rPr lang="ru-RU" dirty="0"/>
              <a:t> 200 г </a:t>
            </a:r>
            <a:r>
              <a:rPr lang="ru-RU" dirty="0" err="1"/>
              <a:t>рідкої</a:t>
            </a:r>
            <a:r>
              <a:rPr lang="ru-RU" dirty="0"/>
              <a:t> </a:t>
            </a:r>
            <a:r>
              <a:rPr lang="ru-RU" dirty="0" err="1" smtClean="0"/>
              <a:t>протертої</a:t>
            </a:r>
            <a:r>
              <a:rPr lang="ru-RU" dirty="0" smtClean="0"/>
              <a:t> </a:t>
            </a:r>
            <a:r>
              <a:rPr lang="ru-RU" dirty="0" err="1"/>
              <a:t>гречаної</a:t>
            </a:r>
            <a:r>
              <a:rPr lang="ru-RU" dirty="0"/>
              <a:t>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воді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молока і 5 г вершкового масла, парового </a:t>
            </a:r>
            <a:r>
              <a:rPr lang="ru-RU" dirty="0" err="1"/>
              <a:t>білкового</a:t>
            </a:r>
            <a:r>
              <a:rPr lang="ru-RU" dirty="0"/>
              <a:t> омлету з 2 </a:t>
            </a:r>
            <a:r>
              <a:rPr lang="ru-RU" dirty="0" err="1"/>
              <a:t>яєць</a:t>
            </a:r>
            <a:r>
              <a:rPr lang="ru-RU" dirty="0"/>
              <a:t>, чаю з лимоном.</a:t>
            </a:r>
          </a:p>
          <a:p>
            <a:endParaRPr lang="ru-RU" dirty="0"/>
          </a:p>
          <a:p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сніданок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100 г </a:t>
            </a:r>
            <a:r>
              <a:rPr lang="ru-RU" dirty="0" err="1"/>
              <a:t>вершків</a:t>
            </a:r>
            <a:r>
              <a:rPr lang="ru-RU" dirty="0"/>
              <a:t>, 100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Як </a:t>
            </a:r>
            <a:r>
              <a:rPr lang="ru-RU" dirty="0" err="1" smtClean="0"/>
              <a:t>обід</a:t>
            </a:r>
            <a:r>
              <a:rPr lang="ru-RU" dirty="0" smtClean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200 г </a:t>
            </a:r>
            <a:r>
              <a:rPr lang="ru-RU" dirty="0" err="1"/>
              <a:t>м'ясного</a:t>
            </a:r>
            <a:r>
              <a:rPr lang="ru-RU" dirty="0"/>
              <a:t> </a:t>
            </a:r>
            <a:r>
              <a:rPr lang="ru-RU" dirty="0" err="1"/>
              <a:t>бульйону</a:t>
            </a:r>
            <a:r>
              <a:rPr lang="ru-RU" dirty="0"/>
              <a:t> з манною крупою, 50 г парового суфле з вареного </a:t>
            </a:r>
            <a:r>
              <a:rPr lang="ru-RU" dirty="0" err="1"/>
              <a:t>м'яса</a:t>
            </a:r>
            <a:r>
              <a:rPr lang="ru-RU" dirty="0"/>
              <a:t>, 100 г </a:t>
            </a:r>
            <a:r>
              <a:rPr lang="ru-RU" dirty="0" err="1"/>
              <a:t>відвару</a:t>
            </a:r>
            <a:r>
              <a:rPr lang="ru-RU" dirty="0"/>
              <a:t> компоту.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полуденок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smtClean="0"/>
              <a:t>, </a:t>
            </a:r>
            <a:r>
              <a:rPr lang="ru-RU" dirty="0"/>
              <a:t>150 г желе з </a:t>
            </a:r>
            <a:r>
              <a:rPr lang="ru-RU" dirty="0" err="1"/>
              <a:t>фруктів</a:t>
            </a:r>
            <a:r>
              <a:rPr lang="ru-RU" dirty="0"/>
              <a:t>, 100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Вечеря </a:t>
            </a:r>
            <a:r>
              <a:rPr lang="ru-RU" dirty="0" err="1"/>
              <a:t>складається</a:t>
            </a:r>
            <a:r>
              <a:rPr lang="ru-RU" dirty="0"/>
              <a:t> з 50 г парового суфле з </a:t>
            </a:r>
            <a:r>
              <a:rPr lang="ru-RU" dirty="0" err="1" smtClean="0"/>
              <a:t>відвареною</a:t>
            </a:r>
            <a:r>
              <a:rPr lang="ru-RU" dirty="0" smtClean="0"/>
              <a:t> </a:t>
            </a:r>
            <a:r>
              <a:rPr lang="ru-RU" dirty="0" err="1"/>
              <a:t>рибою</a:t>
            </a:r>
            <a:r>
              <a:rPr lang="ru-RU" dirty="0"/>
              <a:t>, 200 г </a:t>
            </a:r>
            <a:r>
              <a:rPr lang="ru-RU" dirty="0" err="1"/>
              <a:t>рідкої</a:t>
            </a:r>
            <a:r>
              <a:rPr lang="ru-RU" dirty="0"/>
              <a:t> </a:t>
            </a:r>
            <a:r>
              <a:rPr lang="ru-RU" dirty="0" err="1" smtClean="0"/>
              <a:t>протертої</a:t>
            </a:r>
            <a:r>
              <a:rPr lang="ru-RU" dirty="0" smtClean="0"/>
              <a:t> </a:t>
            </a:r>
            <a:r>
              <a:rPr lang="ru-RU" dirty="0" err="1" smtClean="0"/>
              <a:t>геркулесової</a:t>
            </a:r>
            <a:r>
              <a:rPr lang="ru-RU" dirty="0" smtClean="0"/>
              <a:t>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м'ясному</a:t>
            </a:r>
            <a:r>
              <a:rPr lang="ru-RU" dirty="0"/>
              <a:t> </a:t>
            </a:r>
            <a:r>
              <a:rPr lang="ru-RU" dirty="0" err="1"/>
              <a:t>бульйоні</a:t>
            </a:r>
            <a:r>
              <a:rPr lang="ru-RU" dirty="0"/>
              <a:t> з 5 г вершкового масла, чаю з лимоном.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ніч</a:t>
            </a:r>
            <a:r>
              <a:rPr lang="ru-RU" dirty="0"/>
              <a:t> показано </a:t>
            </a:r>
            <a:r>
              <a:rPr lang="ru-RU" dirty="0" err="1"/>
              <a:t>споживання</a:t>
            </a:r>
            <a:r>
              <a:rPr lang="ru-RU" dirty="0"/>
              <a:t> 150 г желе з </a:t>
            </a:r>
            <a:r>
              <a:rPr lang="ru-RU" dirty="0" err="1"/>
              <a:t>фруктів</a:t>
            </a:r>
            <a:r>
              <a:rPr lang="ru-RU" dirty="0"/>
              <a:t>, 100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 smtClean="0"/>
              <a:t>.</a:t>
            </a:r>
          </a:p>
          <a:p>
            <a:r>
              <a:rPr lang="ru-RU" dirty="0"/>
              <a:t>На весь день </a:t>
            </a:r>
            <a:r>
              <a:rPr lang="ru-RU" dirty="0" smtClean="0"/>
              <a:t> </a:t>
            </a:r>
            <a:r>
              <a:rPr lang="ru-RU" dirty="0" err="1"/>
              <a:t>тільки</a:t>
            </a:r>
            <a:r>
              <a:rPr lang="ru-RU" dirty="0"/>
              <a:t> 20 г масла вершкового і 50 г </a:t>
            </a:r>
            <a:r>
              <a:rPr lang="ru-RU" dirty="0" err="1"/>
              <a:t>цукру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7752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887" y="452718"/>
            <a:ext cx="9636948" cy="615686"/>
          </a:xfrm>
        </p:spPr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№ 0В, </a:t>
            </a:r>
            <a:r>
              <a:rPr lang="ru-RU" dirty="0" err="1"/>
              <a:t>або</a:t>
            </a:r>
            <a:r>
              <a:rPr lang="ru-RU" dirty="0"/>
              <a:t> 1Б </a:t>
            </a:r>
            <a:r>
              <a:rPr lang="ru-RU" dirty="0" err="1"/>
              <a:t>хірургічна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51284"/>
            <a:ext cx="10049854" cy="4997116"/>
          </a:xfrm>
        </p:spPr>
        <p:txBody>
          <a:bodyPr>
            <a:noAutofit/>
          </a:bodyPr>
          <a:lstStyle/>
          <a:p>
            <a:r>
              <a:rPr lang="ru-RU" sz="1800" b="1" i="1" u="sng" dirty="0" err="1"/>
              <a:t>Хімічний</a:t>
            </a:r>
            <a:r>
              <a:rPr lang="ru-RU" sz="1800" b="1" i="1" u="sng" dirty="0"/>
              <a:t> склад:</a:t>
            </a:r>
          </a:p>
          <a:p>
            <a:endParaRPr lang="ru-RU" sz="1800" dirty="0"/>
          </a:p>
          <a:p>
            <a:r>
              <a:rPr lang="ru-RU" sz="1800" dirty="0"/>
              <a:t>80-90 г </a:t>
            </a:r>
            <a:r>
              <a:rPr lang="ru-RU" sz="1800" dirty="0" err="1"/>
              <a:t>білків</a:t>
            </a:r>
            <a:r>
              <a:rPr lang="ru-RU" sz="1800" dirty="0"/>
              <a:t>;</a:t>
            </a:r>
          </a:p>
          <a:p>
            <a:r>
              <a:rPr lang="ru-RU" sz="1800" dirty="0"/>
              <a:t>65-70 г </a:t>
            </a:r>
            <a:r>
              <a:rPr lang="ru-RU" sz="1800" dirty="0" err="1"/>
              <a:t>жирів</a:t>
            </a:r>
            <a:r>
              <a:rPr lang="ru-RU" sz="1800" dirty="0"/>
              <a:t>;</a:t>
            </a:r>
          </a:p>
          <a:p>
            <a:r>
              <a:rPr lang="ru-RU" sz="1800" dirty="0"/>
              <a:t>320-350 г </a:t>
            </a:r>
            <a:r>
              <a:rPr lang="ru-RU" sz="1800" dirty="0" err="1"/>
              <a:t>вуглеводів</a:t>
            </a:r>
            <a:r>
              <a:rPr lang="ru-RU" sz="1800" dirty="0"/>
              <a:t>;</a:t>
            </a:r>
          </a:p>
          <a:p>
            <a:r>
              <a:rPr lang="ru-RU" sz="1800" dirty="0"/>
              <a:t>6-7 г </a:t>
            </a:r>
            <a:r>
              <a:rPr lang="ru-RU" sz="1800" dirty="0" err="1"/>
              <a:t>солі</a:t>
            </a:r>
            <a:r>
              <a:rPr lang="ru-RU" sz="1800" dirty="0"/>
              <a:t>.</a:t>
            </a:r>
          </a:p>
          <a:p>
            <a:r>
              <a:rPr lang="ru-RU" sz="1800" b="1" i="1" dirty="0" err="1"/>
              <a:t>Енергоцінність</a:t>
            </a:r>
            <a:r>
              <a:rPr lang="ru-RU" sz="1800" dirty="0"/>
              <a:t> становить 2100-2300 </a:t>
            </a:r>
            <a:r>
              <a:rPr lang="ru-RU" sz="1800" dirty="0" err="1"/>
              <a:t>калорій</a:t>
            </a:r>
            <a:r>
              <a:rPr lang="ru-RU" sz="1800" dirty="0"/>
              <a:t>.</a:t>
            </a:r>
          </a:p>
          <a:p>
            <a:endParaRPr lang="ru-RU" sz="1800" dirty="0"/>
          </a:p>
          <a:p>
            <a:r>
              <a:rPr lang="ru-RU" sz="1800" dirty="0" err="1"/>
              <a:t>Хірургічна</a:t>
            </a:r>
            <a:r>
              <a:rPr lang="ru-RU" sz="1800" dirty="0"/>
              <a:t> </a:t>
            </a:r>
            <a:r>
              <a:rPr lang="ru-RU" sz="1800" dirty="0" err="1"/>
              <a:t>дієта</a:t>
            </a:r>
            <a:r>
              <a:rPr lang="ru-RU" sz="1800" dirty="0"/>
              <a:t> 1Б </a:t>
            </a:r>
            <a:r>
              <a:rPr lang="ru-RU" sz="1800" dirty="0" err="1"/>
              <a:t>застосовується</a:t>
            </a:r>
            <a:r>
              <a:rPr lang="ru-RU" sz="1800" dirty="0"/>
              <a:t> з метою </a:t>
            </a:r>
            <a:r>
              <a:rPr lang="ru-RU" sz="1800" dirty="0" err="1"/>
              <a:t>розширення</a:t>
            </a:r>
            <a:r>
              <a:rPr lang="ru-RU" sz="1800" dirty="0"/>
              <a:t> </a:t>
            </a:r>
            <a:r>
              <a:rPr lang="ru-RU" sz="1800" dirty="0" err="1"/>
              <a:t>раціону</a:t>
            </a:r>
            <a:r>
              <a:rPr lang="ru-RU" sz="1800" dirty="0"/>
              <a:t> і в </a:t>
            </a:r>
            <a:r>
              <a:rPr lang="ru-RU" sz="1800" dirty="0" err="1"/>
              <a:t>якості</a:t>
            </a:r>
            <a:r>
              <a:rPr lang="ru-RU" sz="1800" dirty="0"/>
              <a:t> переходу до </a:t>
            </a:r>
            <a:r>
              <a:rPr lang="ru-RU" sz="1800" dirty="0" err="1" smtClean="0"/>
              <a:t>фізіологічно</a:t>
            </a:r>
            <a:r>
              <a:rPr lang="ru-RU" sz="1800" dirty="0" smtClean="0"/>
              <a:t> нормального </a:t>
            </a:r>
            <a:r>
              <a:rPr lang="ru-RU" sz="1800" dirty="0" err="1"/>
              <a:t>харчування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80532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887" y="452718"/>
            <a:ext cx="9636948" cy="615686"/>
          </a:xfrm>
        </p:spPr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№ 0В, </a:t>
            </a:r>
            <a:r>
              <a:rPr lang="ru-RU" dirty="0" err="1"/>
              <a:t>або</a:t>
            </a:r>
            <a:r>
              <a:rPr lang="ru-RU" dirty="0"/>
              <a:t> 1Б </a:t>
            </a:r>
            <a:r>
              <a:rPr lang="ru-RU" dirty="0" err="1"/>
              <a:t>хірургічна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888" y="1251284"/>
            <a:ext cx="8277726" cy="4997116"/>
          </a:xfrm>
        </p:spPr>
        <p:txBody>
          <a:bodyPr>
            <a:noAutofit/>
          </a:bodyPr>
          <a:lstStyle/>
          <a:p>
            <a:endParaRPr lang="ru-RU" sz="1800" dirty="0"/>
          </a:p>
          <a:p>
            <a:r>
              <a:rPr lang="ru-RU" sz="1800" dirty="0"/>
              <a:t>У </a:t>
            </a:r>
            <a:r>
              <a:rPr lang="ru-RU" sz="1800" dirty="0" err="1"/>
              <a:t>раціон</a:t>
            </a:r>
            <a:r>
              <a:rPr lang="ru-RU" sz="1800" dirty="0"/>
              <a:t> </a:t>
            </a:r>
            <a:r>
              <a:rPr lang="ru-RU" sz="1800" dirty="0" err="1" smtClean="0"/>
              <a:t>додаються</a:t>
            </a:r>
            <a:r>
              <a:rPr lang="ru-RU" sz="1800" dirty="0" smtClean="0"/>
              <a:t>: </a:t>
            </a:r>
            <a:r>
              <a:rPr lang="ru-RU" sz="1800" dirty="0" err="1" smtClean="0"/>
              <a:t>пюреподібні</a:t>
            </a:r>
            <a:r>
              <a:rPr lang="ru-RU" sz="1800" dirty="0" smtClean="0"/>
              <a:t> </a:t>
            </a:r>
            <a:r>
              <a:rPr lang="ru-RU" sz="1800" dirty="0"/>
              <a:t>і </a:t>
            </a:r>
            <a:r>
              <a:rPr lang="ru-RU" sz="1800" dirty="0" err="1"/>
              <a:t>кремоподібні</a:t>
            </a:r>
            <a:r>
              <a:rPr lang="ru-RU" sz="1800" dirty="0"/>
              <a:t> </a:t>
            </a:r>
            <a:r>
              <a:rPr lang="ru-RU" sz="1800" dirty="0" err="1" smtClean="0"/>
              <a:t>супи</a:t>
            </a:r>
            <a:r>
              <a:rPr lang="ru-RU" sz="1800" dirty="0" smtClean="0"/>
              <a:t>, страви </a:t>
            </a:r>
            <a:r>
              <a:rPr lang="ru-RU" sz="1800" dirty="0"/>
              <a:t>з </a:t>
            </a:r>
            <a:r>
              <a:rPr lang="ru-RU" sz="1800" dirty="0" err="1"/>
              <a:t>протертим</a:t>
            </a:r>
            <a:r>
              <a:rPr lang="ru-RU" sz="1800" dirty="0"/>
              <a:t> </a:t>
            </a:r>
            <a:r>
              <a:rPr lang="ru-RU" sz="1800" dirty="0" err="1"/>
              <a:t>вареним</a:t>
            </a:r>
            <a:r>
              <a:rPr lang="ru-RU" sz="1800" dirty="0"/>
              <a:t> </a:t>
            </a:r>
            <a:r>
              <a:rPr lang="ru-RU" sz="1800" dirty="0" err="1"/>
              <a:t>м'ясом</a:t>
            </a:r>
            <a:r>
              <a:rPr lang="ru-RU" sz="1800" dirty="0"/>
              <a:t>, </a:t>
            </a:r>
            <a:r>
              <a:rPr lang="ru-RU" sz="1800" dirty="0" err="1"/>
              <a:t>куркою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рибою</a:t>
            </a:r>
            <a:r>
              <a:rPr lang="ru-RU" sz="1800" dirty="0"/>
              <a:t>, </a:t>
            </a:r>
            <a:r>
              <a:rPr lang="ru-RU" sz="1800" dirty="0" err="1"/>
              <a:t>приготовані</a:t>
            </a:r>
            <a:r>
              <a:rPr lang="ru-RU" sz="1800" dirty="0"/>
              <a:t> на </a:t>
            </a:r>
            <a:r>
              <a:rPr lang="ru-RU" sz="1800" dirty="0" err="1" smtClean="0"/>
              <a:t>парі</a:t>
            </a:r>
            <a:r>
              <a:rPr lang="ru-RU" sz="1800" dirty="0" smtClean="0"/>
              <a:t>, </a:t>
            </a:r>
            <a:r>
              <a:rPr lang="ru-RU" sz="1800" dirty="0" err="1" smtClean="0"/>
              <a:t>свіжий</a:t>
            </a:r>
            <a:r>
              <a:rPr lang="ru-RU" sz="1800" dirty="0" smtClean="0"/>
              <a:t> </a:t>
            </a:r>
            <a:r>
              <a:rPr lang="ru-RU" sz="1800" dirty="0"/>
              <a:t>сир, </a:t>
            </a:r>
            <a:r>
              <a:rPr lang="ru-RU" sz="1800" dirty="0" err="1"/>
              <a:t>протертий</a:t>
            </a:r>
            <a:r>
              <a:rPr lang="ru-RU" sz="1800" dirty="0"/>
              <a:t> з </a:t>
            </a:r>
            <a:r>
              <a:rPr lang="ru-RU" sz="1800" dirty="0" err="1"/>
              <a:t>додаванням</a:t>
            </a:r>
            <a:r>
              <a:rPr lang="ru-RU" sz="1800" dirty="0"/>
              <a:t> </a:t>
            </a:r>
            <a:r>
              <a:rPr lang="ru-RU" sz="1800" dirty="0" err="1"/>
              <a:t>вершків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молока до виду </a:t>
            </a:r>
            <a:r>
              <a:rPr lang="ru-RU" sz="1800" dirty="0" err="1"/>
              <a:t>густої</a:t>
            </a:r>
            <a:r>
              <a:rPr lang="ru-RU" sz="1800" dirty="0"/>
              <a:t> </a:t>
            </a:r>
            <a:r>
              <a:rPr lang="ru-RU" sz="1800" dirty="0" err="1" smtClean="0"/>
              <a:t>сметани</a:t>
            </a:r>
            <a:r>
              <a:rPr lang="ru-RU" sz="1800" dirty="0" smtClean="0"/>
              <a:t>, </a:t>
            </a:r>
            <a:r>
              <a:rPr lang="ru-RU" sz="1800" dirty="0" err="1" smtClean="0"/>
              <a:t>сирні</a:t>
            </a:r>
            <a:r>
              <a:rPr lang="ru-RU" sz="1800" dirty="0" smtClean="0"/>
              <a:t> </a:t>
            </a:r>
            <a:r>
              <a:rPr lang="ru-RU" sz="1800" dirty="0"/>
              <a:t>страви на </a:t>
            </a:r>
            <a:r>
              <a:rPr lang="ru-RU" sz="1800" dirty="0" err="1" smtClean="0"/>
              <a:t>парі</a:t>
            </a:r>
            <a:r>
              <a:rPr lang="ru-RU" sz="1800" dirty="0" smtClean="0"/>
              <a:t>, </a:t>
            </a:r>
            <a:r>
              <a:rPr lang="ru-RU" sz="1800" dirty="0" err="1" smtClean="0"/>
              <a:t>кисломолочні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напої</a:t>
            </a:r>
            <a:r>
              <a:rPr lang="ru-RU" sz="1800" dirty="0" smtClean="0"/>
              <a:t>, </a:t>
            </a:r>
            <a:r>
              <a:rPr lang="ru-RU" sz="1800" dirty="0" err="1" smtClean="0"/>
              <a:t>запечені</a:t>
            </a:r>
            <a:r>
              <a:rPr lang="ru-RU" sz="1800" dirty="0" smtClean="0"/>
              <a:t> </a:t>
            </a:r>
            <a:r>
              <a:rPr lang="ru-RU" sz="1800" dirty="0" err="1" smtClean="0"/>
              <a:t>яблука</a:t>
            </a:r>
            <a:r>
              <a:rPr lang="ru-RU" sz="1800" dirty="0" smtClean="0"/>
              <a:t>, пюре </a:t>
            </a:r>
            <a:r>
              <a:rPr lang="ru-RU" sz="1800" dirty="0"/>
              <a:t>з </a:t>
            </a:r>
            <a:r>
              <a:rPr lang="ru-RU" sz="1800" dirty="0" err="1"/>
              <a:t>фруктів</a:t>
            </a:r>
            <a:r>
              <a:rPr lang="ru-RU" sz="1800" dirty="0"/>
              <a:t> і </a:t>
            </a:r>
            <a:r>
              <a:rPr lang="ru-RU" sz="1800" dirty="0" err="1"/>
              <a:t>овочів</a:t>
            </a:r>
            <a:r>
              <a:rPr lang="ru-RU" sz="1800" dirty="0"/>
              <a:t> в протертому </a:t>
            </a:r>
            <a:r>
              <a:rPr lang="ru-RU" sz="1800" dirty="0" err="1" smtClean="0"/>
              <a:t>вигляді</a:t>
            </a:r>
            <a:r>
              <a:rPr lang="ru-RU" sz="1800" dirty="0" smtClean="0"/>
              <a:t>, до </a:t>
            </a:r>
            <a:r>
              <a:rPr lang="ru-RU" sz="1800" dirty="0"/>
              <a:t>100 г </a:t>
            </a:r>
            <a:r>
              <a:rPr lang="ru-RU" sz="1800" dirty="0" err="1"/>
              <a:t>сухарів</a:t>
            </a:r>
            <a:r>
              <a:rPr lang="ru-RU" sz="1800" dirty="0"/>
              <a:t> з </a:t>
            </a:r>
            <a:r>
              <a:rPr lang="ru-RU" sz="1800" dirty="0" err="1"/>
              <a:t>білого</a:t>
            </a:r>
            <a:r>
              <a:rPr lang="ru-RU" sz="1800" dirty="0"/>
              <a:t> </a:t>
            </a:r>
            <a:r>
              <a:rPr lang="ru-RU" sz="1800" dirty="0" err="1" smtClean="0"/>
              <a:t>хліба</a:t>
            </a:r>
            <a:r>
              <a:rPr lang="ru-RU" sz="1800" dirty="0" smtClean="0"/>
              <a:t>, </a:t>
            </a:r>
            <a:r>
              <a:rPr lang="ru-RU" sz="1800" dirty="0" err="1" smtClean="0"/>
              <a:t>молочні</a:t>
            </a:r>
            <a:r>
              <a:rPr lang="ru-RU" sz="1800" dirty="0" smtClean="0"/>
              <a:t> </a:t>
            </a:r>
            <a:r>
              <a:rPr lang="ru-RU" sz="1800" dirty="0" err="1"/>
              <a:t>каші</a:t>
            </a:r>
            <a:r>
              <a:rPr lang="ru-RU" sz="1800" dirty="0" smtClean="0"/>
              <a:t>.</a:t>
            </a:r>
          </a:p>
          <a:p>
            <a:endParaRPr lang="uk-UA" sz="1800" dirty="0"/>
          </a:p>
          <a:p>
            <a:r>
              <a:rPr lang="ru-RU" sz="1800" dirty="0" smtClean="0"/>
              <a:t>У </a:t>
            </a:r>
            <a:r>
              <a:rPr lang="ru-RU" sz="1800" dirty="0"/>
              <a:t>чай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додавати</a:t>
            </a:r>
            <a:r>
              <a:rPr lang="ru-RU" sz="1800" dirty="0"/>
              <a:t> молоко. </a:t>
            </a:r>
            <a:r>
              <a:rPr lang="ru-RU" sz="1800" dirty="0" err="1"/>
              <a:t>Рекомендований</a:t>
            </a:r>
            <a:r>
              <a:rPr lang="ru-RU" sz="1800" dirty="0"/>
              <a:t> </a:t>
            </a:r>
            <a:r>
              <a:rPr lang="ru-RU" sz="1800" dirty="0" err="1"/>
              <a:t>шестиразовий</a:t>
            </a:r>
            <a:r>
              <a:rPr lang="ru-RU" sz="1800" dirty="0"/>
              <a:t> режим </a:t>
            </a:r>
            <a:r>
              <a:rPr lang="ru-RU" sz="1800" dirty="0" err="1"/>
              <a:t>харчування</a:t>
            </a:r>
            <a:r>
              <a:rPr lang="ru-RU" sz="1800" dirty="0"/>
              <a:t> </a:t>
            </a:r>
            <a:r>
              <a:rPr lang="ru-RU" sz="1800" dirty="0" err="1"/>
              <a:t>їжею</a:t>
            </a:r>
            <a:r>
              <a:rPr lang="ru-RU" sz="1800" dirty="0"/>
              <a:t>, температура </a:t>
            </a:r>
            <a:r>
              <a:rPr lang="ru-RU" sz="1800" dirty="0" err="1"/>
              <a:t>якої</a:t>
            </a:r>
            <a:r>
              <a:rPr lang="ru-RU" sz="1800" dirty="0"/>
              <a:t> не повинна </a:t>
            </a:r>
            <a:r>
              <a:rPr lang="ru-RU" sz="1800" dirty="0" err="1"/>
              <a:t>перевищувати</a:t>
            </a:r>
            <a:r>
              <a:rPr lang="ru-RU" sz="1800" dirty="0"/>
              <a:t> 50 </a:t>
            </a:r>
            <a:r>
              <a:rPr lang="ru-RU" sz="1800" dirty="0" err="1"/>
              <a:t>градусів</a:t>
            </a:r>
            <a:r>
              <a:rPr lang="ru-RU" sz="1800" dirty="0"/>
              <a:t> (</a:t>
            </a:r>
            <a:r>
              <a:rPr lang="ru-RU" sz="1800" dirty="0" err="1"/>
              <a:t>гарячі</a:t>
            </a:r>
            <a:r>
              <a:rPr lang="ru-RU" sz="1800" dirty="0"/>
              <a:t> страви) і бути </a:t>
            </a:r>
            <a:r>
              <a:rPr lang="ru-RU" sz="1800" dirty="0" err="1"/>
              <a:t>менше</a:t>
            </a:r>
            <a:r>
              <a:rPr lang="ru-RU" sz="1800" dirty="0"/>
              <a:t> 20 </a:t>
            </a:r>
            <a:r>
              <a:rPr lang="ru-RU" sz="1800" dirty="0" err="1"/>
              <a:t>градусів</a:t>
            </a:r>
            <a:r>
              <a:rPr lang="ru-RU" sz="1800" dirty="0"/>
              <a:t> (</a:t>
            </a:r>
            <a:r>
              <a:rPr lang="ru-RU" sz="1800" dirty="0" err="1"/>
              <a:t>холодні</a:t>
            </a:r>
            <a:r>
              <a:rPr lang="ru-RU" sz="1800" dirty="0"/>
              <a:t> страви</a:t>
            </a:r>
            <a:r>
              <a:rPr lang="ru-RU" sz="1800" dirty="0" smtClean="0"/>
              <a:t>).</a:t>
            </a:r>
          </a:p>
          <a:p>
            <a:endParaRPr lang="uk-UA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80532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7002"/>
            <a:ext cx="10453035" cy="6780998"/>
          </a:xfrm>
        </p:spPr>
        <p:txBody>
          <a:bodyPr>
            <a:normAutofit/>
          </a:bodyPr>
          <a:lstStyle/>
          <a:p>
            <a:r>
              <a:rPr lang="ru-RU" dirty="0"/>
              <a:t>Перший </a:t>
            </a:r>
            <a:r>
              <a:rPr lang="ru-RU" dirty="0" err="1"/>
              <a:t>сніданок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 smtClean="0"/>
              <a:t>яйця</a:t>
            </a:r>
            <a:r>
              <a:rPr lang="ru-RU" dirty="0" smtClean="0"/>
              <a:t>, </a:t>
            </a:r>
            <a:r>
              <a:rPr lang="ru-RU" dirty="0"/>
              <a:t>200 г </a:t>
            </a:r>
            <a:r>
              <a:rPr lang="ru-RU" dirty="0" err="1"/>
              <a:t>манної</a:t>
            </a:r>
            <a:r>
              <a:rPr lang="ru-RU" dirty="0"/>
              <a:t>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молоці</a:t>
            </a:r>
            <a:r>
              <a:rPr lang="ru-RU" dirty="0"/>
              <a:t> з 5 г вершкового масла, </a:t>
            </a:r>
            <a:r>
              <a:rPr lang="ru-RU" dirty="0" err="1"/>
              <a:t>солодкого</a:t>
            </a:r>
            <a:r>
              <a:rPr lang="ru-RU" dirty="0"/>
              <a:t> чаю з лимоном </a:t>
            </a:r>
            <a:r>
              <a:rPr lang="ru-RU" dirty="0" err="1"/>
              <a:t>або</a:t>
            </a:r>
            <a:r>
              <a:rPr lang="ru-RU" dirty="0"/>
              <a:t> чаю з молоком.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сніданок</a:t>
            </a:r>
            <a:r>
              <a:rPr lang="ru-RU" dirty="0"/>
              <a:t> дозволено </a:t>
            </a:r>
            <a:r>
              <a:rPr lang="ru-RU" dirty="0" err="1"/>
              <a:t>споживання</a:t>
            </a:r>
            <a:r>
              <a:rPr lang="ru-RU" dirty="0"/>
              <a:t> 120 г </a:t>
            </a:r>
            <a:r>
              <a:rPr lang="ru-RU" dirty="0" err="1"/>
              <a:t>сиру</a:t>
            </a:r>
            <a:r>
              <a:rPr lang="ru-RU" dirty="0"/>
              <a:t>, протертого з вершками, 100 г </a:t>
            </a:r>
            <a:r>
              <a:rPr lang="ru-RU" dirty="0" err="1"/>
              <a:t>печених</a:t>
            </a:r>
            <a:r>
              <a:rPr lang="ru-RU" dirty="0"/>
              <a:t> </a:t>
            </a:r>
            <a:r>
              <a:rPr lang="ru-RU" dirty="0" err="1"/>
              <a:t>яблук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пюре, 180 г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обід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300 г </a:t>
            </a:r>
            <a:r>
              <a:rPr lang="ru-RU" dirty="0" err="1"/>
              <a:t>овочевого</a:t>
            </a:r>
            <a:r>
              <a:rPr lang="ru-RU" dirty="0"/>
              <a:t> супу-крему, 100 г </a:t>
            </a:r>
            <a:r>
              <a:rPr lang="ru-RU" dirty="0" err="1"/>
              <a:t>м'ясних</a:t>
            </a:r>
            <a:r>
              <a:rPr lang="ru-RU" dirty="0"/>
              <a:t> котлет на пару, 150 г желе з </a:t>
            </a:r>
            <a:r>
              <a:rPr lang="ru-RU" dirty="0" err="1"/>
              <a:t>фруктів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полуденок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білкового</a:t>
            </a:r>
            <a:r>
              <a:rPr lang="ru-RU" dirty="0"/>
              <a:t> омлету на </a:t>
            </a:r>
            <a:r>
              <a:rPr lang="ru-RU" dirty="0" smtClean="0"/>
              <a:t>пар</a:t>
            </a:r>
            <a:r>
              <a:rPr lang="uk-UA" dirty="0" smtClean="0"/>
              <a:t>і</a:t>
            </a:r>
            <a:r>
              <a:rPr lang="ru-RU" dirty="0" smtClean="0"/>
              <a:t>, </a:t>
            </a:r>
            <a:r>
              <a:rPr lang="ru-RU" dirty="0"/>
              <a:t>180 г соку з </a:t>
            </a:r>
            <a:r>
              <a:rPr lang="ru-RU" dirty="0" err="1"/>
              <a:t>фруктів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Вечеря </a:t>
            </a:r>
            <a:r>
              <a:rPr lang="ru-RU" dirty="0" err="1"/>
              <a:t>включає</a:t>
            </a:r>
            <a:r>
              <a:rPr lang="ru-RU" dirty="0"/>
              <a:t> в себе 100 г парового суфле з </a:t>
            </a:r>
            <a:r>
              <a:rPr lang="ru-RU" dirty="0" err="1"/>
              <a:t>вареної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, 200 г геркулесовой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молоці</a:t>
            </a:r>
            <a:r>
              <a:rPr lang="ru-RU" dirty="0"/>
              <a:t> з 5 г вершкового масла, чаю з 50 г молока.</a:t>
            </a:r>
          </a:p>
          <a:p>
            <a:endParaRPr lang="ru-RU" dirty="0"/>
          </a:p>
          <a:p>
            <a:r>
              <a:rPr lang="ru-RU" dirty="0"/>
              <a:t>Перед </a:t>
            </a:r>
            <a:r>
              <a:rPr lang="ru-RU" dirty="0" err="1" smtClean="0"/>
              <a:t>відходом</a:t>
            </a:r>
            <a:r>
              <a:rPr lang="ru-RU" dirty="0" smtClean="0"/>
              <a:t> до сну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180 г </a:t>
            </a:r>
            <a:r>
              <a:rPr lang="ru-RU" dirty="0" err="1"/>
              <a:t>кефіру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923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РОЗВАНТАЖУВАЛЬНІ ДІЄТИ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u="sng" dirty="0" err="1"/>
              <a:t>Розвантажувальні</a:t>
            </a:r>
            <a:r>
              <a:rPr lang="ru-RU" b="1" u="sng" dirty="0"/>
              <a:t> </a:t>
            </a:r>
            <a:r>
              <a:rPr lang="ru-RU" b="1" u="sng" dirty="0" err="1"/>
              <a:t>дієти</a:t>
            </a:r>
            <a:r>
              <a:rPr lang="ru-RU" b="1" u="sng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при </a:t>
            </a:r>
            <a:r>
              <a:rPr lang="ru-RU" dirty="0" err="1"/>
              <a:t>надмірному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і </a:t>
            </a:r>
            <a:r>
              <a:rPr lang="ru-RU" dirty="0" err="1"/>
              <a:t>ожирінні</a:t>
            </a:r>
            <a:r>
              <a:rPr lang="ru-RU" dirty="0"/>
              <a:t> в тих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smtClean="0"/>
              <a:t>коли </a:t>
            </a:r>
            <a:r>
              <a:rPr lang="ru-RU" dirty="0" err="1"/>
              <a:t>малокалорійна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ru-RU" dirty="0" err="1"/>
              <a:t>недостатньоефективна</a:t>
            </a:r>
            <a:r>
              <a:rPr lang="ru-RU" dirty="0"/>
              <a:t>. </a:t>
            </a:r>
            <a:r>
              <a:rPr lang="ru-RU" dirty="0" err="1"/>
              <a:t>Стимулюють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 smtClean="0"/>
              <a:t>витрачанню</a:t>
            </a:r>
            <a:r>
              <a:rPr lang="ru-RU" dirty="0" smtClean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жирових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</a:t>
            </a:r>
          </a:p>
          <a:p>
            <a:r>
              <a:rPr lang="ru-RU" b="1" dirty="0" err="1"/>
              <a:t>Розвантажувальні</a:t>
            </a:r>
            <a:r>
              <a:rPr lang="ru-RU" b="1" dirty="0"/>
              <a:t> </a:t>
            </a:r>
            <a:r>
              <a:rPr lang="ru-RU" b="1" dirty="0" err="1"/>
              <a:t>дні</a:t>
            </a:r>
            <a:r>
              <a:rPr lang="ru-RU" b="1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влаштовувати</a:t>
            </a:r>
            <a:r>
              <a:rPr lang="ru-RU" dirty="0"/>
              <a:t> у </a:t>
            </a:r>
            <a:r>
              <a:rPr lang="ru-RU" dirty="0" err="1"/>
              <a:t>вільні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дні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подібних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 характерна </a:t>
            </a:r>
            <a:r>
              <a:rPr lang="ru-RU" dirty="0" err="1"/>
              <a:t>деяка</a:t>
            </a:r>
            <a:r>
              <a:rPr lang="ru-RU" dirty="0"/>
              <a:t> </a:t>
            </a:r>
            <a:r>
              <a:rPr lang="ru-RU" b="1" dirty="0" err="1"/>
              <a:t>однобічність</a:t>
            </a:r>
            <a:r>
              <a:rPr lang="ru-RU" b="1" dirty="0"/>
              <a:t> і </a:t>
            </a:r>
            <a:r>
              <a:rPr lang="ru-RU" b="1" dirty="0" err="1"/>
              <a:t>порушення</a:t>
            </a:r>
            <a:r>
              <a:rPr lang="ru-RU" b="1" dirty="0"/>
              <a:t> принципу </a:t>
            </a:r>
            <a:r>
              <a:rPr lang="ru-RU" b="1" dirty="0" err="1"/>
              <a:t>збалансованого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dirty="0"/>
              <a:t>. Тому,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i="1" u="sng" dirty="0"/>
              <a:t>1-2 рази на </a:t>
            </a:r>
            <a:r>
              <a:rPr lang="ru-RU" i="1" u="sng" dirty="0" err="1"/>
              <a:t>тиждень</a:t>
            </a:r>
            <a:r>
              <a:rPr lang="ru-RU" dirty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страждає</a:t>
            </a:r>
            <a:r>
              <a:rPr lang="ru-RU" dirty="0" smtClean="0"/>
              <a:t> </a:t>
            </a:r>
            <a:r>
              <a:rPr lang="ru-RU" dirty="0" err="1"/>
              <a:t>певними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 і </a:t>
            </a:r>
            <a:r>
              <a:rPr lang="ru-RU" dirty="0" err="1" smtClean="0"/>
              <a:t>вирішила</a:t>
            </a:r>
            <a:r>
              <a:rPr lang="ru-RU" dirty="0" smtClean="0"/>
              <a:t> </a:t>
            </a:r>
            <a:r>
              <a:rPr lang="ru-RU" dirty="0" err="1" smtClean="0"/>
              <a:t>трохи</a:t>
            </a:r>
            <a:r>
              <a:rPr lang="ru-RU" dirty="0" smtClean="0"/>
              <a:t> </a:t>
            </a:r>
            <a:r>
              <a:rPr lang="ru-RU" dirty="0" err="1"/>
              <a:t>розвантажити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, то </a:t>
            </a:r>
            <a:r>
              <a:rPr lang="ru-RU" dirty="0" err="1" smtClean="0"/>
              <a:t>обов'язково</a:t>
            </a:r>
            <a:r>
              <a:rPr lang="ru-RU" dirty="0" smtClean="0"/>
              <a:t> треба </a:t>
            </a:r>
            <a:r>
              <a:rPr lang="ru-RU" dirty="0" err="1" smtClean="0"/>
              <a:t>радитися</a:t>
            </a:r>
            <a:r>
              <a:rPr lang="ru-RU" dirty="0" smtClean="0"/>
              <a:t> з </a:t>
            </a:r>
            <a:r>
              <a:rPr lang="ru-RU" dirty="0" err="1"/>
              <a:t>лікарем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34737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88758"/>
            <a:ext cx="8952573" cy="6497053"/>
          </a:xfrm>
        </p:spPr>
        <p:txBody>
          <a:bodyPr>
            <a:normAutofit/>
          </a:bodyPr>
          <a:lstStyle/>
          <a:p>
            <a:r>
              <a:rPr lang="ru-RU" b="1" dirty="0" err="1"/>
              <a:t>Розвантажувальний</a:t>
            </a:r>
            <a:r>
              <a:rPr lang="ru-RU" b="1" dirty="0"/>
              <a:t> день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зигзаг в </a:t>
            </a:r>
            <a:r>
              <a:rPr lang="ru-RU" dirty="0" err="1"/>
              <a:t>харчуванні</a:t>
            </a:r>
            <a:r>
              <a:rPr lang="ru-RU" dirty="0"/>
              <a:t>, </a:t>
            </a:r>
            <a:r>
              <a:rPr lang="ru-RU" dirty="0" err="1" smtClean="0"/>
              <a:t>своєрідний</a:t>
            </a:r>
            <a:r>
              <a:rPr lang="ru-RU" dirty="0" smtClean="0"/>
              <a:t> </a:t>
            </a:r>
            <a:r>
              <a:rPr lang="ru-RU" dirty="0" err="1"/>
              <a:t>струс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втрачає</a:t>
            </a:r>
            <a:r>
              <a:rPr lang="ru-RU" dirty="0"/>
              <a:t> за </a:t>
            </a:r>
            <a:r>
              <a:rPr lang="ru-RU" b="1" dirty="0" err="1"/>
              <a:t>добу</a:t>
            </a:r>
            <a:r>
              <a:rPr lang="ru-RU" b="1" dirty="0"/>
              <a:t> 500-800 г </a:t>
            </a:r>
            <a:r>
              <a:rPr lang="ru-RU" b="1" dirty="0" err="1"/>
              <a:t>маси</a:t>
            </a:r>
            <a:r>
              <a:rPr lang="ru-RU" b="1" dirty="0"/>
              <a:t>.</a:t>
            </a:r>
          </a:p>
          <a:p>
            <a:endParaRPr lang="ru-RU" dirty="0"/>
          </a:p>
          <a:p>
            <a:r>
              <a:rPr lang="ru-RU" b="1" dirty="0" err="1"/>
              <a:t>Розвантажувальні</a:t>
            </a:r>
            <a:r>
              <a:rPr lang="ru-RU" b="1" dirty="0"/>
              <a:t> </a:t>
            </a:r>
            <a:r>
              <a:rPr lang="ru-RU" b="1" dirty="0" err="1" smtClean="0"/>
              <a:t>дієти</a:t>
            </a:r>
            <a:r>
              <a:rPr lang="ru-RU" b="1" dirty="0" smtClean="0"/>
              <a:t>. </a:t>
            </a:r>
            <a:r>
              <a:rPr lang="ru-RU" dirty="0" smtClean="0"/>
              <a:t>Для </a:t>
            </a:r>
            <a:r>
              <a:rPr lang="ru-RU" dirty="0"/>
              <a:t>таких </a:t>
            </a:r>
            <a:r>
              <a:rPr lang="ru-RU" dirty="0" err="1"/>
              <a:t>дієт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чергування</a:t>
            </a:r>
            <a:r>
              <a:rPr lang="ru-RU" dirty="0"/>
              <a:t>. </a:t>
            </a:r>
            <a:r>
              <a:rPr lang="ru-RU" dirty="0" err="1"/>
              <a:t>Фруктові</a:t>
            </a:r>
            <a:r>
              <a:rPr lang="ru-RU" dirty="0"/>
              <a:t> (</a:t>
            </a:r>
            <a:r>
              <a:rPr lang="ru-RU" dirty="0" err="1"/>
              <a:t>овочеві</a:t>
            </a:r>
            <a:r>
              <a:rPr lang="ru-RU" dirty="0"/>
              <a:t>)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переносяться</a:t>
            </a:r>
            <a:r>
              <a:rPr lang="ru-RU" dirty="0"/>
              <a:t> легко, так як </a:t>
            </a:r>
            <a:r>
              <a:rPr lang="ru-RU" dirty="0" err="1"/>
              <a:t>досить</a:t>
            </a:r>
            <a:r>
              <a:rPr lang="ru-RU" dirty="0"/>
              <a:t> великий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ситості</a:t>
            </a:r>
            <a:r>
              <a:rPr lang="ru-RU" dirty="0"/>
              <a:t> </a:t>
            </a:r>
            <a:r>
              <a:rPr lang="ru-RU" dirty="0" smtClean="0"/>
              <a:t>і рефлекторно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 smtClean="0"/>
              <a:t>харчовий</a:t>
            </a:r>
            <a:r>
              <a:rPr lang="ru-RU" dirty="0" smtClean="0"/>
              <a:t> </a:t>
            </a:r>
            <a:r>
              <a:rPr lang="ru-RU" dirty="0"/>
              <a:t>центр. Добре переноситься і </a:t>
            </a:r>
            <a:r>
              <a:rPr lang="ru-RU" dirty="0" err="1"/>
              <a:t>білкова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, вона </a:t>
            </a:r>
            <a:r>
              <a:rPr lang="ru-RU" dirty="0" err="1"/>
              <a:t>прискорює</a:t>
            </a:r>
            <a:r>
              <a:rPr lang="ru-RU" dirty="0"/>
              <a:t>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і </a:t>
            </a:r>
            <a:r>
              <a:rPr lang="ru-RU" dirty="0" err="1"/>
              <a:t>жирів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домінуванням</a:t>
            </a:r>
            <a:r>
              <a:rPr lang="ru-RU" dirty="0"/>
              <a:t> в </a:t>
            </a:r>
            <a:r>
              <a:rPr lang="ru-RU" dirty="0" err="1"/>
              <a:t>розвантажувальних</a:t>
            </a:r>
            <a:r>
              <a:rPr lang="ru-RU" dirty="0"/>
              <a:t> </a:t>
            </a:r>
            <a:r>
              <a:rPr lang="ru-RU" dirty="0" err="1"/>
              <a:t>дієтах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ділять</a:t>
            </a:r>
            <a:r>
              <a:rPr lang="ru-RU" dirty="0"/>
              <a:t> на </a:t>
            </a:r>
            <a:r>
              <a:rPr lang="ru-RU" dirty="0" err="1" smtClean="0"/>
              <a:t>білкові</a:t>
            </a:r>
            <a:r>
              <a:rPr lang="ru-RU" dirty="0" smtClean="0"/>
              <a:t>, </a:t>
            </a:r>
            <a:r>
              <a:rPr lang="ru-RU" dirty="0" err="1" smtClean="0"/>
              <a:t>цукрові</a:t>
            </a:r>
            <a:r>
              <a:rPr lang="ru-RU" dirty="0"/>
              <a:t>, </a:t>
            </a:r>
            <a:r>
              <a:rPr lang="ru-RU" dirty="0" err="1"/>
              <a:t>фруктові</a:t>
            </a:r>
            <a:r>
              <a:rPr lang="ru-RU" dirty="0"/>
              <a:t>, </a:t>
            </a:r>
            <a:r>
              <a:rPr lang="ru-RU" dirty="0" err="1"/>
              <a:t>овочеві</a:t>
            </a:r>
            <a:r>
              <a:rPr lang="ru-RU" dirty="0"/>
              <a:t>, </a:t>
            </a:r>
            <a:r>
              <a:rPr lang="ru-RU" dirty="0" smtClean="0"/>
              <a:t>рисово-</a:t>
            </a:r>
            <a:r>
              <a:rPr lang="ru-RU" dirty="0" err="1" smtClean="0"/>
              <a:t>фруктові</a:t>
            </a:r>
            <a:r>
              <a:rPr lang="ru-RU" dirty="0" smtClean="0"/>
              <a:t>, </a:t>
            </a:r>
            <a:r>
              <a:rPr lang="ru-RU" dirty="0"/>
              <a:t>і </a:t>
            </a:r>
            <a:r>
              <a:rPr lang="ru-RU" dirty="0" err="1"/>
              <a:t>жирові</a:t>
            </a:r>
            <a:r>
              <a:rPr lang="ru-RU" dirty="0"/>
              <a:t> (сметана, вершки); </a:t>
            </a:r>
            <a:r>
              <a:rPr lang="ru-RU" dirty="0" smtClean="0"/>
              <a:t>за набором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- на </a:t>
            </a:r>
            <a:r>
              <a:rPr lang="ru-RU" dirty="0" err="1"/>
              <a:t>вегетаріанські</a:t>
            </a:r>
            <a:r>
              <a:rPr lang="ru-RU" dirty="0"/>
              <a:t>, </a:t>
            </a:r>
            <a:r>
              <a:rPr lang="ru-RU" dirty="0" err="1"/>
              <a:t>цукрові</a:t>
            </a:r>
            <a:r>
              <a:rPr lang="ru-RU" dirty="0"/>
              <a:t>, </a:t>
            </a:r>
            <a:r>
              <a:rPr lang="ru-RU" dirty="0" err="1"/>
              <a:t>м'ясні</a:t>
            </a:r>
            <a:r>
              <a:rPr lang="ru-RU" dirty="0"/>
              <a:t> та </a:t>
            </a:r>
            <a:r>
              <a:rPr lang="ru-RU" dirty="0" err="1"/>
              <a:t>рибні</a:t>
            </a:r>
            <a:r>
              <a:rPr lang="ru-RU" dirty="0"/>
              <a:t>, </a:t>
            </a:r>
            <a:r>
              <a:rPr lang="ru-RU" dirty="0" err="1"/>
              <a:t>рідинні</a:t>
            </a:r>
            <a:r>
              <a:rPr lang="ru-RU" dirty="0"/>
              <a:t>, </a:t>
            </a:r>
            <a:r>
              <a:rPr lang="ru-RU" dirty="0" err="1"/>
              <a:t>комбіновані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1225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3276" y="67378"/>
            <a:ext cx="9106578" cy="6699182"/>
          </a:xfrm>
        </p:spPr>
        <p:txBody>
          <a:bodyPr>
            <a:normAutofit fontScale="92500" lnSpcReduction="10000"/>
          </a:bodyPr>
          <a:lstStyle/>
          <a:p>
            <a:r>
              <a:rPr lang="ru-RU" b="1" u="sng" dirty="0" err="1"/>
              <a:t>Чайна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/>
              <a:t>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гастриті</a:t>
            </a:r>
            <a:r>
              <a:rPr lang="ru-RU" dirty="0"/>
              <a:t> і </a:t>
            </a:r>
            <a:r>
              <a:rPr lang="ru-RU" dirty="0" err="1"/>
              <a:t>ентероколіті</a:t>
            </a:r>
            <a:r>
              <a:rPr lang="ru-RU" dirty="0"/>
              <a:t> - </a:t>
            </a:r>
            <a:r>
              <a:rPr lang="ru-RU" dirty="0" err="1"/>
              <a:t>сім</a:t>
            </a:r>
            <a:r>
              <a:rPr lang="ru-RU" dirty="0"/>
              <a:t>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smtClean="0"/>
              <a:t>день по </a:t>
            </a:r>
            <a:r>
              <a:rPr lang="ru-RU" dirty="0" err="1"/>
              <a:t>склянці</a:t>
            </a:r>
            <a:r>
              <a:rPr lang="ru-RU" dirty="0"/>
              <a:t> чаю з 10 г </a:t>
            </a:r>
            <a:r>
              <a:rPr lang="ru-RU" dirty="0" err="1"/>
              <a:t>цукру</a:t>
            </a:r>
            <a:endParaRPr lang="ru-RU" dirty="0"/>
          </a:p>
          <a:p>
            <a:endParaRPr lang="ru-RU" dirty="0"/>
          </a:p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/>
              <a:t>змішана</a:t>
            </a:r>
            <a:endParaRPr lang="ru-RU" b="1" u="sng" dirty="0"/>
          </a:p>
          <a:p>
            <a:r>
              <a:rPr lang="ru-RU" dirty="0"/>
              <a:t>6 склянок теплого молока.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350 г нежирного </a:t>
            </a:r>
            <a:r>
              <a:rPr lang="ru-RU" dirty="0" err="1"/>
              <a:t>відвареного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 і 50-60 г </a:t>
            </a:r>
            <a:r>
              <a:rPr lang="ru-RU" dirty="0" err="1"/>
              <a:t>овочів</a:t>
            </a:r>
            <a:r>
              <a:rPr lang="ru-RU" dirty="0"/>
              <a:t>, </a:t>
            </a:r>
            <a:r>
              <a:rPr lang="ru-RU" dirty="0" err="1"/>
              <a:t>розподіливши</a:t>
            </a:r>
            <a:r>
              <a:rPr lang="ru-RU" dirty="0"/>
              <a:t> і те і </a:t>
            </a:r>
            <a:r>
              <a:rPr lang="ru-RU" dirty="0" err="1"/>
              <a:t>інше</a:t>
            </a:r>
            <a:r>
              <a:rPr lang="ru-RU" dirty="0"/>
              <a:t> на 4 </a:t>
            </a:r>
            <a:r>
              <a:rPr lang="ru-RU" dirty="0" err="1"/>
              <a:t>прийоми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 </a:t>
            </a:r>
            <a:r>
              <a:rPr lang="ru-RU" dirty="0" err="1"/>
              <a:t>розвантажувальний</a:t>
            </a:r>
            <a:r>
              <a:rPr lang="ru-RU" dirty="0"/>
              <a:t> день. </a:t>
            </a:r>
            <a:r>
              <a:rPr lang="ru-RU" dirty="0" err="1"/>
              <a:t>М'ясо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замінити</a:t>
            </a:r>
            <a:r>
              <a:rPr lang="ru-RU" dirty="0"/>
              <a:t> </a:t>
            </a:r>
            <a:r>
              <a:rPr lang="ru-RU" dirty="0" err="1"/>
              <a:t>відвареною</a:t>
            </a:r>
            <a:r>
              <a:rPr lang="ru-RU" dirty="0"/>
              <a:t> </a:t>
            </a:r>
            <a:r>
              <a:rPr lang="ru-RU" dirty="0" err="1"/>
              <a:t>рибою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 err="1"/>
              <a:t>Сокова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/>
              <a:t>При </a:t>
            </a:r>
            <a:r>
              <a:rPr lang="ru-RU" dirty="0" err="1"/>
              <a:t>ожирінні</a:t>
            </a:r>
            <a:r>
              <a:rPr lang="ru-RU" dirty="0"/>
              <a:t>, </a:t>
            </a:r>
            <a:r>
              <a:rPr lang="ru-RU" dirty="0" err="1"/>
              <a:t>атеросклерозі</a:t>
            </a:r>
            <a:r>
              <a:rPr lang="ru-RU" dirty="0"/>
              <a:t>, </a:t>
            </a:r>
            <a:r>
              <a:rPr lang="ru-RU" dirty="0" err="1"/>
              <a:t>гіпертонічній</a:t>
            </a:r>
            <a:r>
              <a:rPr lang="ru-RU" dirty="0"/>
              <a:t> </a:t>
            </a:r>
            <a:r>
              <a:rPr lang="ru-RU" dirty="0" err="1"/>
              <a:t>хворобі</a:t>
            </a:r>
            <a:r>
              <a:rPr lang="ru-RU" dirty="0"/>
              <a:t> та </a:t>
            </a: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, хворобах </a:t>
            </a:r>
            <a:r>
              <a:rPr lang="ru-RU" dirty="0" err="1"/>
              <a:t>нирок</a:t>
            </a:r>
            <a:r>
              <a:rPr lang="ru-RU" dirty="0"/>
              <a:t>, </a:t>
            </a:r>
            <a:r>
              <a:rPr lang="ru-RU" dirty="0" err="1"/>
              <a:t>печінки</a:t>
            </a:r>
            <a:r>
              <a:rPr lang="ru-RU" dirty="0"/>
              <a:t> та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овочевий</a:t>
            </a:r>
            <a:r>
              <a:rPr lang="ru-RU" dirty="0"/>
              <a:t> день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/>
              <a:t>соки (500 мг).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свіжоприготований</a:t>
            </a:r>
            <a:r>
              <a:rPr lang="ru-RU" dirty="0"/>
              <a:t> </a:t>
            </a:r>
            <a:r>
              <a:rPr lang="ru-RU" dirty="0" err="1"/>
              <a:t>морквяний</a:t>
            </a:r>
            <a:r>
              <a:rPr lang="ru-RU" dirty="0"/>
              <a:t> (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) і </a:t>
            </a:r>
            <a:r>
              <a:rPr lang="ru-RU" dirty="0" err="1"/>
              <a:t>витриманий</a:t>
            </a:r>
            <a:r>
              <a:rPr lang="ru-RU" dirty="0"/>
              <a:t> в холодильнику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годин </a:t>
            </a:r>
            <a:r>
              <a:rPr lang="ru-RU" dirty="0" err="1"/>
              <a:t>буряковий</a:t>
            </a:r>
            <a:r>
              <a:rPr lang="ru-RU" dirty="0"/>
              <a:t> (одна </a:t>
            </a:r>
            <a:r>
              <a:rPr lang="ru-RU" dirty="0" err="1"/>
              <a:t>частина</a:t>
            </a:r>
            <a:r>
              <a:rPr lang="ru-RU" dirty="0"/>
              <a:t>). </a:t>
            </a:r>
            <a:r>
              <a:rPr lang="ru-RU" dirty="0" err="1"/>
              <a:t>Випити</a:t>
            </a:r>
            <a:r>
              <a:rPr lang="ru-RU" dirty="0"/>
              <a:t> </a:t>
            </a:r>
            <a:r>
              <a:rPr lang="ru-RU" dirty="0" err="1"/>
              <a:t>суміш</a:t>
            </a:r>
            <a:r>
              <a:rPr lang="ru-RU" dirty="0"/>
              <a:t> за </a:t>
            </a:r>
            <a:r>
              <a:rPr lang="ru-RU" dirty="0" err="1"/>
              <a:t>п'ять</a:t>
            </a:r>
            <a:r>
              <a:rPr lang="ru-RU" dirty="0"/>
              <a:t> </a:t>
            </a:r>
            <a:r>
              <a:rPr lang="ru-RU" dirty="0" err="1"/>
              <a:t>прийомів</a:t>
            </a:r>
            <a:r>
              <a:rPr lang="ru-RU" dirty="0"/>
              <a:t> і </a:t>
            </a:r>
            <a:r>
              <a:rPr lang="ru-RU" dirty="0" err="1"/>
              <a:t>обов'язково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по 150-200 г </a:t>
            </a:r>
            <a:r>
              <a:rPr lang="ru-RU" dirty="0" smtClean="0"/>
              <a:t> </a:t>
            </a:r>
            <a:r>
              <a:rPr lang="ru-RU" dirty="0" err="1"/>
              <a:t>клітковини</a:t>
            </a:r>
            <a:r>
              <a:rPr lang="ru-RU" dirty="0"/>
              <a:t> (</a:t>
            </a:r>
            <a:r>
              <a:rPr lang="ru-RU" dirty="0" err="1"/>
              <a:t>віджимання</a:t>
            </a:r>
            <a:r>
              <a:rPr lang="ru-RU" dirty="0"/>
              <a:t>), яка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соку, плюс </a:t>
            </a:r>
            <a:r>
              <a:rPr lang="ru-RU" dirty="0" err="1"/>
              <a:t>столова</a:t>
            </a:r>
            <a:r>
              <a:rPr lang="ru-RU" dirty="0"/>
              <a:t> ложка </a:t>
            </a:r>
            <a:r>
              <a:rPr lang="ru-RU" dirty="0" err="1"/>
              <a:t>сметани</a:t>
            </a:r>
            <a:r>
              <a:rPr lang="ru-RU" dirty="0"/>
              <a:t> (</a:t>
            </a:r>
            <a:r>
              <a:rPr lang="ru-RU" dirty="0" err="1"/>
              <a:t>рослинна</a:t>
            </a:r>
            <a:r>
              <a:rPr lang="ru-RU" dirty="0"/>
              <a:t> </a:t>
            </a:r>
            <a:r>
              <a:rPr lang="ru-RU" dirty="0" err="1"/>
              <a:t>олія</a:t>
            </a:r>
            <a:r>
              <a:rPr lang="ru-RU" dirty="0"/>
              <a:t>). </a:t>
            </a:r>
            <a:r>
              <a:rPr lang="ru-RU" dirty="0" err="1"/>
              <a:t>Сік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невеликими </a:t>
            </a:r>
            <a:r>
              <a:rPr lang="ru-RU" dirty="0" err="1"/>
              <a:t>ковтками</a:t>
            </a:r>
            <a:r>
              <a:rPr lang="ru-RU" dirty="0"/>
              <a:t>, </a:t>
            </a:r>
            <a:r>
              <a:rPr lang="ru-RU" dirty="0" err="1"/>
              <a:t>потримавши</a:t>
            </a:r>
            <a:r>
              <a:rPr lang="ru-RU" dirty="0"/>
              <a:t> в </a:t>
            </a:r>
            <a:r>
              <a:rPr lang="ru-RU" dirty="0" err="1"/>
              <a:t>роті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7675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394" y="0"/>
            <a:ext cx="9366460" cy="6858000"/>
          </a:xfrm>
        </p:spPr>
        <p:txBody>
          <a:bodyPr>
            <a:normAutofit/>
          </a:bodyPr>
          <a:lstStyle/>
          <a:p>
            <a:r>
              <a:rPr lang="ru-RU" b="1" u="sng" dirty="0" err="1"/>
              <a:t>Молочна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 smtClean="0"/>
              <a:t>1-1,5 </a:t>
            </a:r>
            <a:r>
              <a:rPr lang="ru-RU" dirty="0"/>
              <a:t>л молока </a:t>
            </a:r>
            <a:r>
              <a:rPr lang="ru-RU" dirty="0" err="1"/>
              <a:t>випити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дня </a:t>
            </a:r>
            <a:r>
              <a:rPr lang="ru-RU" dirty="0" smtClean="0"/>
              <a:t>у </a:t>
            </a:r>
            <a:r>
              <a:rPr lang="ru-RU" dirty="0" err="1" smtClean="0"/>
              <a:t>шість-вісім</a:t>
            </a:r>
            <a:r>
              <a:rPr lang="ru-RU" dirty="0" smtClean="0"/>
              <a:t> </a:t>
            </a:r>
            <a:r>
              <a:rPr lang="ru-RU" dirty="0" err="1"/>
              <a:t>прийомів</a:t>
            </a:r>
            <a:r>
              <a:rPr lang="ru-RU" dirty="0"/>
              <a:t>.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молоко невеликими </a:t>
            </a:r>
            <a:r>
              <a:rPr lang="ru-RU" dirty="0" err="1"/>
              <a:t>ковтками</a:t>
            </a:r>
            <a:r>
              <a:rPr lang="ru-RU" dirty="0"/>
              <a:t>, </a:t>
            </a:r>
            <a:r>
              <a:rPr lang="ru-RU" dirty="0" err="1"/>
              <a:t>подовше</a:t>
            </a:r>
            <a:r>
              <a:rPr lang="ru-RU" dirty="0"/>
              <a:t> </a:t>
            </a:r>
            <a:r>
              <a:rPr lang="ru-RU" dirty="0" err="1"/>
              <a:t>затримуючи</a:t>
            </a:r>
            <a:r>
              <a:rPr lang="ru-RU" dirty="0"/>
              <a:t> в </a:t>
            </a:r>
            <a:r>
              <a:rPr lang="ru-RU" dirty="0" err="1"/>
              <a:t>роті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розвантажувальний</a:t>
            </a:r>
            <a:r>
              <a:rPr lang="ru-RU" dirty="0"/>
              <a:t> день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хорошої</a:t>
            </a:r>
            <a:r>
              <a:rPr lang="ru-RU" dirty="0"/>
              <a:t> </a:t>
            </a:r>
            <a:r>
              <a:rPr lang="ru-RU" dirty="0" err="1"/>
              <a:t>переносимості</a:t>
            </a:r>
            <a:r>
              <a:rPr lang="ru-RU" dirty="0"/>
              <a:t> молока, </a:t>
            </a:r>
            <a:r>
              <a:rPr lang="ru-RU" dirty="0" err="1"/>
              <a:t>оскільки</a:t>
            </a:r>
            <a:r>
              <a:rPr lang="ru-RU" dirty="0"/>
              <a:t> не у </a:t>
            </a:r>
            <a:r>
              <a:rPr lang="ru-RU" dirty="0" err="1"/>
              <a:t>всіх</a:t>
            </a:r>
            <a:r>
              <a:rPr lang="ru-RU" dirty="0"/>
              <a:t> людей є </a:t>
            </a:r>
            <a:r>
              <a:rPr lang="ru-RU" dirty="0" err="1" smtClean="0"/>
              <a:t>лактаза</a:t>
            </a:r>
            <a:r>
              <a:rPr lang="ru-RU" dirty="0" smtClean="0"/>
              <a:t> </a:t>
            </a:r>
            <a:r>
              <a:rPr lang="ru-RU" dirty="0"/>
              <a:t>- фермент,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розщепленню</a:t>
            </a:r>
            <a:r>
              <a:rPr lang="ru-RU" dirty="0" smtClean="0"/>
              <a:t>.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нестерпність</a:t>
            </a:r>
            <a:r>
              <a:rPr lang="ru-RU" dirty="0"/>
              <a:t> молока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чутливістю</a:t>
            </a:r>
            <a:r>
              <a:rPr lang="ru-RU" dirty="0"/>
              <a:t> (</a:t>
            </a:r>
            <a:r>
              <a:rPr lang="ru-RU" dirty="0" err="1"/>
              <a:t>алергією</a:t>
            </a:r>
            <a:r>
              <a:rPr lang="ru-RU" dirty="0"/>
              <a:t>) до </a:t>
            </a:r>
            <a:r>
              <a:rPr lang="ru-RU" dirty="0" err="1"/>
              <a:t>білка</a:t>
            </a:r>
            <a:r>
              <a:rPr lang="ru-RU" dirty="0"/>
              <a:t> молока. </a:t>
            </a:r>
          </a:p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/>
              <a:t>із</a:t>
            </a:r>
            <a:r>
              <a:rPr lang="ru-RU" b="1" u="sng" dirty="0"/>
              <a:t> </a:t>
            </a:r>
            <a:r>
              <a:rPr lang="ru-RU" b="1" u="sng" dirty="0" err="1"/>
              <a:t>сухофруктів</a:t>
            </a:r>
            <a:endParaRPr lang="ru-RU" b="1" u="sng" dirty="0"/>
          </a:p>
          <a:p>
            <a:r>
              <a:rPr lang="ru-RU" dirty="0"/>
              <a:t>При </a:t>
            </a:r>
            <a:r>
              <a:rPr lang="ru-RU" dirty="0" err="1"/>
              <a:t>гіпертонічній</a:t>
            </a:r>
            <a:r>
              <a:rPr lang="ru-RU" dirty="0"/>
              <a:t> </a:t>
            </a:r>
            <a:r>
              <a:rPr lang="ru-RU" dirty="0" err="1"/>
              <a:t>хворобі</a:t>
            </a:r>
            <a:r>
              <a:rPr lang="ru-RU" dirty="0"/>
              <a:t>,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нефриті</a:t>
            </a:r>
            <a:r>
              <a:rPr lang="ru-RU" dirty="0"/>
              <a:t>, хворобах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- по 100 г </a:t>
            </a:r>
            <a:r>
              <a:rPr lang="ru-RU" dirty="0" err="1"/>
              <a:t>розмоченого</a:t>
            </a:r>
            <a:r>
              <a:rPr lang="ru-RU" dirty="0"/>
              <a:t> </a:t>
            </a:r>
            <a:r>
              <a:rPr lang="ru-RU" dirty="0" err="1"/>
              <a:t>чорносливу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кураги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прокип'ячених</a:t>
            </a:r>
            <a:r>
              <a:rPr lang="ru-RU" dirty="0" smtClean="0"/>
              <a:t> </a:t>
            </a:r>
            <a:r>
              <a:rPr lang="ru-RU" dirty="0" err="1"/>
              <a:t>родзинок</a:t>
            </a:r>
            <a:r>
              <a:rPr lang="ru-RU" dirty="0"/>
              <a:t> 5 </a:t>
            </a:r>
            <a:r>
              <a:rPr lang="ru-RU" dirty="0" err="1"/>
              <a:t>разів</a:t>
            </a:r>
            <a:r>
              <a:rPr lang="ru-RU" dirty="0"/>
              <a:t> на день.</a:t>
            </a:r>
          </a:p>
          <a:p>
            <a:endParaRPr lang="ru-RU" dirty="0"/>
          </a:p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/>
              <a:t>вівсяна</a:t>
            </a:r>
            <a:endParaRPr lang="ru-RU" b="1" u="sng" dirty="0"/>
          </a:p>
          <a:p>
            <a:r>
              <a:rPr lang="ru-RU" dirty="0" smtClean="0"/>
              <a:t>При </a:t>
            </a: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r>
              <a:rPr lang="ru-RU" dirty="0"/>
              <a:t>, </a:t>
            </a:r>
            <a:r>
              <a:rPr lang="ru-RU" dirty="0" err="1"/>
              <a:t>атеросклерозі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 - по 140 г </a:t>
            </a:r>
            <a:r>
              <a:rPr lang="ru-RU" dirty="0" err="1"/>
              <a:t>вівсяної</a:t>
            </a:r>
            <a:r>
              <a:rPr lang="ru-RU" dirty="0"/>
              <a:t>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воді</a:t>
            </a:r>
            <a:r>
              <a:rPr lang="ru-RU" dirty="0"/>
              <a:t> 5 </a:t>
            </a:r>
            <a:r>
              <a:rPr lang="ru-RU" dirty="0" err="1"/>
              <a:t>разів</a:t>
            </a:r>
            <a:r>
              <a:rPr lang="ru-RU" dirty="0"/>
              <a:t> на день, </a:t>
            </a:r>
            <a:r>
              <a:rPr lang="ru-RU" dirty="0" err="1"/>
              <a:t>всього</a:t>
            </a:r>
            <a:r>
              <a:rPr lang="ru-RU" dirty="0"/>
              <a:t> 700 г </a:t>
            </a:r>
            <a:r>
              <a:rPr lang="ru-RU" dirty="0" err="1"/>
              <a:t>каші</a:t>
            </a:r>
            <a:r>
              <a:rPr lang="ru-RU" dirty="0"/>
              <a:t> (200 г </a:t>
            </a:r>
            <a:r>
              <a:rPr lang="ru-RU" dirty="0" err="1"/>
              <a:t>вівсяної</a:t>
            </a:r>
            <a:r>
              <a:rPr lang="ru-RU" dirty="0"/>
              <a:t> </a:t>
            </a:r>
            <a:r>
              <a:rPr lang="ru-RU" dirty="0" err="1"/>
              <a:t>крупи</a:t>
            </a:r>
            <a:r>
              <a:rPr lang="ru-RU" dirty="0"/>
              <a:t>); 1-2 </a:t>
            </a:r>
            <a:r>
              <a:rPr lang="ru-RU" dirty="0" smtClean="0"/>
              <a:t>склянки чаю </a:t>
            </a:r>
            <a:r>
              <a:rPr lang="ru-RU" dirty="0"/>
              <a:t>і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0266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387" y="77002"/>
            <a:ext cx="9597467" cy="6780998"/>
          </a:xfrm>
        </p:spPr>
        <p:txBody>
          <a:bodyPr>
            <a:normAutofit/>
          </a:bodyPr>
          <a:lstStyle/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/>
              <a:t>огіркова</a:t>
            </a:r>
            <a:endParaRPr lang="ru-RU" b="1" u="sng" dirty="0"/>
          </a:p>
          <a:p>
            <a:r>
              <a:rPr lang="ru-RU" dirty="0" smtClean="0"/>
              <a:t>1,5 </a:t>
            </a:r>
            <a:r>
              <a:rPr lang="ru-RU" dirty="0"/>
              <a:t>кг </a:t>
            </a:r>
            <a:r>
              <a:rPr lang="ru-RU" dirty="0" err="1"/>
              <a:t>свіжих</a:t>
            </a:r>
            <a:r>
              <a:rPr lang="ru-RU" dirty="0"/>
              <a:t> </a:t>
            </a:r>
            <a:r>
              <a:rPr lang="ru-RU" dirty="0" err="1"/>
              <a:t>огірків</a:t>
            </a:r>
            <a:r>
              <a:rPr lang="ru-RU" dirty="0"/>
              <a:t> (15-20 штук)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п'ять</a:t>
            </a:r>
            <a:r>
              <a:rPr lang="ru-RU" dirty="0"/>
              <a:t> </a:t>
            </a:r>
            <a:r>
              <a:rPr lang="ru-RU" dirty="0" err="1"/>
              <a:t>порцій</a:t>
            </a:r>
            <a:r>
              <a:rPr lang="ru-RU" dirty="0"/>
              <a:t>. На вечерю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50 г </a:t>
            </a:r>
            <a:r>
              <a:rPr lang="ru-RU" dirty="0" err="1"/>
              <a:t>відвареного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одне</a:t>
            </a:r>
            <a:r>
              <a:rPr lang="ru-RU" dirty="0"/>
              <a:t> яйце, 2-3 г </a:t>
            </a:r>
            <a:r>
              <a:rPr lang="ru-RU" dirty="0" err="1"/>
              <a:t>кухонної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) і </a:t>
            </a:r>
            <a:r>
              <a:rPr lang="ru-RU" dirty="0" err="1"/>
              <a:t>випити</a:t>
            </a:r>
            <a:r>
              <a:rPr lang="ru-RU" dirty="0"/>
              <a:t> стакан </a:t>
            </a:r>
            <a:r>
              <a:rPr lang="ru-RU" dirty="0" err="1"/>
              <a:t>несолодкого</a:t>
            </a:r>
            <a:r>
              <a:rPr lang="ru-RU" dirty="0"/>
              <a:t> чаю (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).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калорійності</a:t>
            </a:r>
            <a:r>
              <a:rPr lang="ru-RU" dirty="0"/>
              <a:t> </a:t>
            </a:r>
            <a:r>
              <a:rPr lang="ru-RU" dirty="0" err="1"/>
              <a:t>огірків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розвантажувальні</a:t>
            </a:r>
            <a:r>
              <a:rPr lang="ru-RU" dirty="0"/>
              <a:t> </a:t>
            </a:r>
            <a:r>
              <a:rPr lang="ru-RU" dirty="0" err="1"/>
              <a:t>дні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 err="1"/>
              <a:t>Овочева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 smtClean="0"/>
              <a:t>1,2-1,8 </a:t>
            </a:r>
            <a:r>
              <a:rPr lang="ru-RU" dirty="0"/>
              <a:t>кг </a:t>
            </a:r>
            <a:r>
              <a:rPr lang="ru-RU" dirty="0" err="1"/>
              <a:t>овочів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картоплі</a:t>
            </a:r>
            <a:r>
              <a:rPr lang="ru-RU" dirty="0"/>
              <a:t>) в будь-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кулінарній</a:t>
            </a:r>
            <a:r>
              <a:rPr lang="ru-RU" dirty="0"/>
              <a:t> </a:t>
            </a:r>
            <a:r>
              <a:rPr lang="ru-RU" dirty="0" err="1"/>
              <a:t>обробці</a:t>
            </a:r>
            <a:r>
              <a:rPr lang="ru-RU" dirty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сирих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салатів</a:t>
            </a:r>
            <a:r>
              <a:rPr lang="ru-RU" dirty="0"/>
              <a:t>, </a:t>
            </a:r>
            <a:r>
              <a:rPr lang="ru-RU" dirty="0" err="1"/>
              <a:t>вінегретів</a:t>
            </a:r>
            <a:r>
              <a:rPr lang="ru-RU" dirty="0"/>
              <a:t> </a:t>
            </a:r>
            <a:r>
              <a:rPr lang="ru-RU" dirty="0" err="1"/>
              <a:t>з'їсти</a:t>
            </a:r>
            <a:r>
              <a:rPr lang="ru-RU" dirty="0"/>
              <a:t> за </a:t>
            </a:r>
            <a:r>
              <a:rPr lang="ru-RU" dirty="0" err="1"/>
              <a:t>шість</a:t>
            </a:r>
            <a:r>
              <a:rPr lang="ru-RU" dirty="0"/>
              <a:t> </a:t>
            </a:r>
            <a:r>
              <a:rPr lang="ru-RU" dirty="0" err="1"/>
              <a:t>прийомів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 smtClean="0"/>
              <a:t>вінегрет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b="1" u="sng" dirty="0" err="1" smtClean="0"/>
              <a:t>Рибна</a:t>
            </a:r>
            <a:r>
              <a:rPr lang="ru-RU" b="1" u="sng" dirty="0" smtClean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 err="1"/>
              <a:t>З'їсти</a:t>
            </a:r>
            <a:r>
              <a:rPr lang="ru-RU" dirty="0"/>
              <a:t> 5 </a:t>
            </a:r>
            <a:r>
              <a:rPr lang="ru-RU" dirty="0" err="1"/>
              <a:t>разів</a:t>
            </a:r>
            <a:r>
              <a:rPr lang="ru-RU" dirty="0"/>
              <a:t> на день по 100 г </a:t>
            </a:r>
            <a:r>
              <a:rPr lang="ru-RU" dirty="0" err="1"/>
              <a:t>несолоної</a:t>
            </a:r>
            <a:r>
              <a:rPr lang="ru-RU" dirty="0"/>
              <a:t> </a:t>
            </a:r>
            <a:r>
              <a:rPr lang="ru-RU" dirty="0" err="1"/>
              <a:t>вареної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 з </a:t>
            </a:r>
            <a:r>
              <a:rPr lang="ru-RU" dirty="0" err="1"/>
              <a:t>гарніром</a:t>
            </a:r>
            <a:r>
              <a:rPr lang="ru-RU" dirty="0"/>
              <a:t> (капуста, </a:t>
            </a:r>
            <a:r>
              <a:rPr lang="ru-RU" dirty="0" err="1"/>
              <a:t>огірки</a:t>
            </a:r>
            <a:r>
              <a:rPr lang="ru-RU" dirty="0"/>
              <a:t>, </a:t>
            </a:r>
            <a:r>
              <a:rPr lang="ru-RU" dirty="0" err="1"/>
              <a:t>помідори</a:t>
            </a:r>
            <a:r>
              <a:rPr lang="ru-RU" dirty="0"/>
              <a:t>). На </a:t>
            </a:r>
            <a:r>
              <a:rPr lang="ru-RU" dirty="0" err="1"/>
              <a:t>сніданок</a:t>
            </a:r>
            <a:r>
              <a:rPr lang="ru-RU" dirty="0"/>
              <a:t> і </a:t>
            </a:r>
            <a:r>
              <a:rPr lang="ru-RU" dirty="0" err="1"/>
              <a:t>обід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по </a:t>
            </a:r>
            <a:r>
              <a:rPr lang="ru-RU" dirty="0" err="1"/>
              <a:t>склянці</a:t>
            </a:r>
            <a:r>
              <a:rPr lang="ru-RU" dirty="0"/>
              <a:t> чаю без </a:t>
            </a:r>
            <a:r>
              <a:rPr lang="ru-RU" dirty="0" err="1"/>
              <a:t>цукру</a:t>
            </a:r>
            <a:r>
              <a:rPr lang="ru-RU" dirty="0"/>
              <a:t>, </a:t>
            </a:r>
            <a:r>
              <a:rPr lang="ru-RU" dirty="0" err="1"/>
              <a:t>кава</a:t>
            </a:r>
            <a:r>
              <a:rPr lang="ru-RU" dirty="0"/>
              <a:t> з лимоном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відвар</a:t>
            </a:r>
            <a:r>
              <a:rPr lang="ru-RU" dirty="0" smtClean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1594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65" y="0"/>
            <a:ext cx="9491588" cy="6858000"/>
          </a:xfrm>
        </p:spPr>
        <p:txBody>
          <a:bodyPr>
            <a:normAutofit/>
          </a:bodyPr>
          <a:lstStyle/>
          <a:p>
            <a:r>
              <a:rPr lang="ru-RU" b="1" u="sng" dirty="0" err="1"/>
              <a:t>Кавунова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/>
              <a:t>При </a:t>
            </a:r>
            <a:r>
              <a:rPr lang="ru-RU" dirty="0" err="1"/>
              <a:t>гіпертонічній</a:t>
            </a:r>
            <a:r>
              <a:rPr lang="ru-RU" dirty="0"/>
              <a:t> </a:t>
            </a:r>
            <a:r>
              <a:rPr lang="ru-RU" dirty="0" err="1"/>
              <a:t>хворобі</a:t>
            </a:r>
            <a:r>
              <a:rPr lang="ru-RU" dirty="0"/>
              <a:t>,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нефриті</a:t>
            </a:r>
            <a:r>
              <a:rPr lang="ru-RU" dirty="0"/>
              <a:t>, </a:t>
            </a:r>
            <a:r>
              <a:rPr lang="ru-RU" dirty="0" err="1"/>
              <a:t>подагрі</a:t>
            </a:r>
            <a:r>
              <a:rPr lang="ru-RU" dirty="0"/>
              <a:t>, хворобах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ожирінні</a:t>
            </a:r>
            <a:r>
              <a:rPr lang="ru-RU" dirty="0"/>
              <a:t> - </a:t>
            </a:r>
            <a:r>
              <a:rPr lang="ru-RU" b="1" dirty="0"/>
              <a:t>по 300-400 г </a:t>
            </a:r>
            <a:r>
              <a:rPr lang="ru-RU" b="1" dirty="0" err="1"/>
              <a:t>м'якоті</a:t>
            </a:r>
            <a:r>
              <a:rPr lang="ru-RU" b="1" dirty="0"/>
              <a:t> кавуна 5 </a:t>
            </a:r>
            <a:r>
              <a:rPr lang="ru-RU" b="1" dirty="0" err="1"/>
              <a:t>разів</a:t>
            </a:r>
            <a:r>
              <a:rPr lang="ru-RU" b="1" dirty="0"/>
              <a:t> на день.</a:t>
            </a:r>
          </a:p>
          <a:p>
            <a:endParaRPr lang="ru-RU" dirty="0"/>
          </a:p>
          <a:p>
            <a:r>
              <a:rPr lang="ru-RU" b="1" u="sng" dirty="0" err="1"/>
              <a:t>Сирна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en-US" b="1" i="1" dirty="0"/>
              <a:t>I </a:t>
            </a:r>
            <a:r>
              <a:rPr lang="ru-RU" b="1" i="1" dirty="0" err="1"/>
              <a:t>варіант</a:t>
            </a:r>
            <a:endParaRPr lang="ru-RU" b="1" i="1" dirty="0"/>
          </a:p>
          <a:p>
            <a:endParaRPr lang="ru-RU" dirty="0"/>
          </a:p>
          <a:p>
            <a:r>
              <a:rPr lang="ru-RU" dirty="0" err="1"/>
              <a:t>Чотири</a:t>
            </a:r>
            <a:r>
              <a:rPr lang="ru-RU" dirty="0"/>
              <a:t> рази в день </a:t>
            </a:r>
            <a:r>
              <a:rPr lang="ru-RU" dirty="0" err="1"/>
              <a:t>з'їсти</a:t>
            </a:r>
            <a:r>
              <a:rPr lang="ru-RU" dirty="0"/>
              <a:t> по 100 г </a:t>
            </a:r>
            <a:r>
              <a:rPr lang="ru-RU" dirty="0" err="1"/>
              <a:t>свіжого</a:t>
            </a:r>
            <a:r>
              <a:rPr lang="ru-RU" dirty="0"/>
              <a:t> </a:t>
            </a:r>
            <a:r>
              <a:rPr lang="ru-RU" dirty="0" err="1"/>
              <a:t>знежиреного</a:t>
            </a:r>
            <a:r>
              <a:rPr lang="ru-RU" dirty="0"/>
              <a:t> </a:t>
            </a:r>
            <a:r>
              <a:rPr lang="ru-RU" dirty="0" err="1"/>
              <a:t>сиру</a:t>
            </a:r>
            <a:r>
              <a:rPr lang="ru-RU" dirty="0"/>
              <a:t> (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домашнього</a:t>
            </a:r>
            <a:r>
              <a:rPr lang="ru-RU" dirty="0"/>
              <a:t>) з </a:t>
            </a:r>
            <a:r>
              <a:rPr lang="ru-RU" dirty="0" err="1"/>
              <a:t>пшеничними</a:t>
            </a:r>
            <a:r>
              <a:rPr lang="ru-RU" dirty="0"/>
              <a:t> </a:t>
            </a:r>
            <a:r>
              <a:rPr lang="ru-RU" dirty="0" err="1"/>
              <a:t>харчовими</a:t>
            </a:r>
            <a:r>
              <a:rPr lang="ru-RU" dirty="0"/>
              <a:t> </a:t>
            </a:r>
            <a:r>
              <a:rPr lang="ru-RU" dirty="0" err="1"/>
              <a:t>висівками</a:t>
            </a:r>
            <a:r>
              <a:rPr lang="ru-RU" dirty="0"/>
              <a:t> (1-2 </a:t>
            </a:r>
            <a:r>
              <a:rPr lang="ru-RU" dirty="0" err="1"/>
              <a:t>чайні</a:t>
            </a:r>
            <a:r>
              <a:rPr lang="ru-RU" dirty="0"/>
              <a:t> ложки).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запарюють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, а через 20-30 </a:t>
            </a:r>
            <a:r>
              <a:rPr lang="ru-RU" dirty="0" err="1"/>
              <a:t>хв</a:t>
            </a:r>
            <a:r>
              <a:rPr lang="ru-RU" dirty="0"/>
              <a:t>. </a:t>
            </a:r>
            <a:r>
              <a:rPr lang="ru-RU" dirty="0" err="1"/>
              <a:t>рідину</a:t>
            </a:r>
            <a:r>
              <a:rPr lang="ru-RU" dirty="0"/>
              <a:t> </a:t>
            </a:r>
            <a:r>
              <a:rPr lang="ru-RU" dirty="0" err="1"/>
              <a:t>зливають</a:t>
            </a:r>
            <a:r>
              <a:rPr lang="ru-RU" dirty="0"/>
              <a:t>. Сир добре </a:t>
            </a:r>
            <a:r>
              <a:rPr lang="ru-RU" dirty="0" err="1"/>
              <a:t>поєднується</a:t>
            </a:r>
            <a:r>
              <a:rPr lang="ru-RU" dirty="0"/>
              <a:t> з медом, фруктами, ягодами та </a:t>
            </a:r>
            <a:r>
              <a:rPr lang="ru-RU" dirty="0" err="1"/>
              <a:t>овочами</a:t>
            </a:r>
            <a:r>
              <a:rPr lang="ru-RU" dirty="0"/>
              <a:t>, тому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бажано</a:t>
            </a:r>
            <a:r>
              <a:rPr lang="ru-RU" dirty="0"/>
              <a:t> </a:t>
            </a:r>
            <a:r>
              <a:rPr lang="ru-RU" dirty="0" err="1"/>
              <a:t>додавати</a:t>
            </a:r>
            <a:r>
              <a:rPr lang="ru-RU" dirty="0"/>
              <a:t> перед </a:t>
            </a:r>
            <a:r>
              <a:rPr lang="ru-RU" dirty="0" err="1"/>
              <a:t>їжею</a:t>
            </a:r>
            <a:r>
              <a:rPr lang="ru-RU" dirty="0"/>
              <a:t> в </a:t>
            </a:r>
            <a:r>
              <a:rPr lang="ru-RU" dirty="0" err="1"/>
              <a:t>кожну</a:t>
            </a:r>
            <a:r>
              <a:rPr lang="ru-RU" dirty="0"/>
              <a:t> </a:t>
            </a:r>
            <a:r>
              <a:rPr lang="ru-RU" dirty="0" err="1"/>
              <a:t>порцію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smtClean="0"/>
              <a:t>З </a:t>
            </a:r>
            <a:r>
              <a:rPr lang="ru-RU" dirty="0" err="1"/>
              <a:t>добової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сиру</a:t>
            </a:r>
            <a:r>
              <a:rPr lang="ru-RU" dirty="0"/>
              <a:t> (400 г)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приготувати</a:t>
            </a:r>
            <a:r>
              <a:rPr lang="ru-RU" dirty="0"/>
              <a:t> </a:t>
            </a:r>
            <a:r>
              <a:rPr lang="ru-RU" dirty="0" err="1"/>
              <a:t>сирні</a:t>
            </a:r>
            <a:r>
              <a:rPr lang="ru-RU" dirty="0"/>
              <a:t> </a:t>
            </a:r>
            <a:r>
              <a:rPr lang="ru-RU" dirty="0" err="1"/>
              <a:t>запіканки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в них </a:t>
            </a:r>
            <a:r>
              <a:rPr lang="ru-RU" dirty="0" err="1"/>
              <a:t>фруктів</a:t>
            </a:r>
            <a:r>
              <a:rPr lang="ru-RU" dirty="0"/>
              <a:t>, </a:t>
            </a:r>
            <a:r>
              <a:rPr lang="ru-RU" dirty="0" err="1"/>
              <a:t>сухофруктів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. </a:t>
            </a:r>
            <a:r>
              <a:rPr lang="ru-RU" dirty="0" smtClean="0"/>
              <a:t>На </a:t>
            </a:r>
            <a:r>
              <a:rPr lang="ru-RU" dirty="0" err="1"/>
              <a:t>сніданок</a:t>
            </a:r>
            <a:r>
              <a:rPr lang="ru-RU" dirty="0"/>
              <a:t> і вечерю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по </a:t>
            </a:r>
            <a:r>
              <a:rPr lang="ru-RU" dirty="0" err="1"/>
              <a:t>склянці</a:t>
            </a:r>
            <a:r>
              <a:rPr lang="ru-RU" dirty="0"/>
              <a:t> </a:t>
            </a:r>
            <a:r>
              <a:rPr lang="ru-RU" dirty="0" err="1"/>
              <a:t>кефіру</a:t>
            </a:r>
            <a:r>
              <a:rPr lang="ru-RU" dirty="0"/>
              <a:t> (</a:t>
            </a:r>
            <a:r>
              <a:rPr lang="ru-RU" dirty="0" err="1"/>
              <a:t>кисляку</a:t>
            </a:r>
            <a:r>
              <a:rPr lang="ru-RU" dirty="0"/>
              <a:t>, </a:t>
            </a:r>
            <a:r>
              <a:rPr lang="ru-RU" dirty="0" err="1"/>
              <a:t>ряжанки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81741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65" y="67378"/>
            <a:ext cx="9846644" cy="6790622"/>
          </a:xfrm>
        </p:spPr>
        <p:txBody>
          <a:bodyPr>
            <a:normAutofit/>
          </a:bodyPr>
          <a:lstStyle/>
          <a:p>
            <a:r>
              <a:rPr lang="en-US" b="1" dirty="0"/>
              <a:t>II </a:t>
            </a:r>
            <a:r>
              <a:rPr lang="ru-RU" b="1" dirty="0" err="1"/>
              <a:t>варіант</a:t>
            </a:r>
            <a:endParaRPr lang="ru-RU" b="1" dirty="0"/>
          </a:p>
          <a:p>
            <a:endParaRPr lang="ru-RU" dirty="0"/>
          </a:p>
          <a:p>
            <a:r>
              <a:rPr lang="ru-RU" b="1" u="sng" dirty="0"/>
              <a:t>Творожно-</a:t>
            </a:r>
            <a:r>
              <a:rPr lang="ru-RU" b="1" u="sng" dirty="0" err="1"/>
              <a:t>кефірна</a:t>
            </a:r>
            <a:r>
              <a:rPr lang="ru-RU" b="1" u="sng" dirty="0"/>
              <a:t> (</a:t>
            </a:r>
            <a:r>
              <a:rPr lang="ru-RU" b="1" u="sng" dirty="0" err="1"/>
              <a:t>молочна</a:t>
            </a:r>
            <a:r>
              <a:rPr lang="ru-RU" b="1" u="sng" dirty="0"/>
              <a:t>) </a:t>
            </a:r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dirty="0"/>
              <a:t>- по 60 г </a:t>
            </a:r>
            <a:r>
              <a:rPr lang="ru-RU" dirty="0" err="1"/>
              <a:t>сиру</a:t>
            </a:r>
            <a:r>
              <a:rPr lang="ru-RU" dirty="0"/>
              <a:t> 9</a:t>
            </a:r>
            <a:r>
              <a:rPr lang="ru-RU" dirty="0" smtClean="0"/>
              <a:t>% </a:t>
            </a:r>
            <a:r>
              <a:rPr lang="ru-RU" dirty="0" err="1"/>
              <a:t>жирності</a:t>
            </a:r>
            <a:r>
              <a:rPr lang="ru-RU" dirty="0"/>
              <a:t> і 1 </a:t>
            </a:r>
            <a:r>
              <a:rPr lang="ru-RU" dirty="0" err="1"/>
              <a:t>склянці</a:t>
            </a:r>
            <a:r>
              <a:rPr lang="ru-RU" dirty="0"/>
              <a:t> молока 5 </a:t>
            </a:r>
            <a:r>
              <a:rPr lang="ru-RU" dirty="0" err="1"/>
              <a:t>разів</a:t>
            </a:r>
            <a:r>
              <a:rPr lang="ru-RU" dirty="0"/>
              <a:t> на день.</a:t>
            </a:r>
          </a:p>
          <a:p>
            <a:endParaRPr lang="ru-RU" dirty="0"/>
          </a:p>
          <a:p>
            <a:r>
              <a:rPr lang="en-US" b="1" dirty="0"/>
              <a:t>III </a:t>
            </a:r>
            <a:r>
              <a:rPr lang="ru-RU" b="1" dirty="0" err="1"/>
              <a:t>варіант</a:t>
            </a:r>
            <a:endParaRPr lang="ru-RU" b="1" dirty="0"/>
          </a:p>
          <a:p>
            <a:endParaRPr lang="ru-RU" dirty="0"/>
          </a:p>
          <a:p>
            <a:r>
              <a:rPr lang="ru-RU" dirty="0" err="1"/>
              <a:t>З'їсти</a:t>
            </a:r>
            <a:r>
              <a:rPr lang="ru-RU" dirty="0"/>
              <a:t> 500 г нежирного </a:t>
            </a:r>
            <a:r>
              <a:rPr lang="ru-RU" dirty="0" err="1"/>
              <a:t>сиру</a:t>
            </a:r>
            <a:r>
              <a:rPr lang="ru-RU" dirty="0"/>
              <a:t> з </a:t>
            </a:r>
            <a:r>
              <a:rPr lang="ru-RU" dirty="0" err="1"/>
              <a:t>двома</a:t>
            </a:r>
            <a:r>
              <a:rPr lang="ru-RU" dirty="0"/>
              <a:t> склянками </a:t>
            </a:r>
            <a:r>
              <a:rPr lang="ru-RU" dirty="0" err="1"/>
              <a:t>кефіру</a:t>
            </a:r>
            <a:r>
              <a:rPr lang="ru-RU" dirty="0"/>
              <a:t> за 5 </a:t>
            </a:r>
            <a:r>
              <a:rPr lang="ru-RU" dirty="0" err="1"/>
              <a:t>прийомів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 smtClean="0"/>
              <a:t>кефірна</a:t>
            </a:r>
            <a:endParaRPr lang="ru-RU" b="1" u="sng" dirty="0"/>
          </a:p>
          <a:p>
            <a:r>
              <a:rPr lang="ru-RU" dirty="0"/>
              <a:t>1-15 л </a:t>
            </a:r>
            <a:r>
              <a:rPr lang="ru-RU" dirty="0" err="1"/>
              <a:t>свіжого</a:t>
            </a:r>
            <a:r>
              <a:rPr lang="ru-RU" dirty="0"/>
              <a:t> </a:t>
            </a:r>
            <a:r>
              <a:rPr lang="ru-RU" dirty="0" err="1"/>
              <a:t>одноденного</a:t>
            </a:r>
            <a:r>
              <a:rPr lang="ru-RU" dirty="0"/>
              <a:t> </a:t>
            </a:r>
            <a:r>
              <a:rPr lang="ru-RU" dirty="0" err="1"/>
              <a:t>кефіру</a:t>
            </a:r>
            <a:r>
              <a:rPr lang="ru-RU" dirty="0"/>
              <a:t> без </a:t>
            </a:r>
            <a:r>
              <a:rPr lang="ru-RU" dirty="0" err="1"/>
              <a:t>цукру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за </a:t>
            </a:r>
            <a:r>
              <a:rPr lang="ru-RU" dirty="0" err="1"/>
              <a:t>п'ять-шість</a:t>
            </a:r>
            <a:r>
              <a:rPr lang="ru-RU" dirty="0"/>
              <a:t> </a:t>
            </a:r>
            <a:r>
              <a:rPr lang="ru-RU" dirty="0" err="1"/>
              <a:t>прийомів</a:t>
            </a:r>
            <a:r>
              <a:rPr lang="ru-RU" dirty="0"/>
              <a:t> через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проміжки</a:t>
            </a:r>
            <a:r>
              <a:rPr lang="ru-RU" dirty="0"/>
              <a:t> часу. </a:t>
            </a:r>
            <a:r>
              <a:rPr lang="ru-RU" dirty="0" err="1"/>
              <a:t>Кисле</a:t>
            </a:r>
            <a:r>
              <a:rPr lang="ru-RU" dirty="0"/>
              <a:t> молоко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поєднувати</a:t>
            </a:r>
            <a:r>
              <a:rPr lang="ru-RU" dirty="0"/>
              <a:t> з </a:t>
            </a:r>
            <a:r>
              <a:rPr lang="ru-RU" dirty="0" err="1"/>
              <a:t>солодкими</a:t>
            </a:r>
            <a:r>
              <a:rPr lang="ru-RU" dirty="0"/>
              <a:t> фруктами і </a:t>
            </a:r>
            <a:r>
              <a:rPr lang="ru-RU" dirty="0" err="1"/>
              <a:t>овочами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67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65" y="67378"/>
            <a:ext cx="9846644" cy="6790622"/>
          </a:xfrm>
        </p:spPr>
        <p:txBody>
          <a:bodyPr>
            <a:normAutofit/>
          </a:bodyPr>
          <a:lstStyle/>
          <a:p>
            <a:r>
              <a:rPr lang="uk-UA" b="1" u="sng" dirty="0" smtClean="0"/>
              <a:t>М’ясна дієта</a:t>
            </a:r>
          </a:p>
          <a:p>
            <a:r>
              <a:rPr lang="en-US" b="1" dirty="0" smtClean="0"/>
              <a:t>I </a:t>
            </a:r>
            <a:r>
              <a:rPr lang="ru-RU" b="1" dirty="0" err="1"/>
              <a:t>варіант</a:t>
            </a:r>
            <a:endParaRPr lang="ru-RU" b="1" dirty="0"/>
          </a:p>
          <a:p>
            <a:endParaRPr lang="ru-RU" dirty="0"/>
          </a:p>
          <a:p>
            <a:r>
              <a:rPr lang="ru-RU" dirty="0" smtClean="0"/>
              <a:t>400 </a:t>
            </a:r>
            <a:r>
              <a:rPr lang="ru-RU" dirty="0"/>
              <a:t>г нежирного </a:t>
            </a:r>
            <a:r>
              <a:rPr lang="ru-RU" dirty="0" err="1"/>
              <a:t>м'яса</a:t>
            </a:r>
            <a:r>
              <a:rPr lang="ru-RU" dirty="0"/>
              <a:t>, </a:t>
            </a:r>
            <a:r>
              <a:rPr lang="ru-RU" dirty="0" err="1"/>
              <a:t>звареного</a:t>
            </a:r>
            <a:r>
              <a:rPr lang="ru-RU" dirty="0"/>
              <a:t> без </a:t>
            </a:r>
            <a:r>
              <a:rPr lang="ru-RU" dirty="0" err="1"/>
              <a:t>солі</a:t>
            </a:r>
            <a:r>
              <a:rPr lang="ru-RU" dirty="0"/>
              <a:t>,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порції</a:t>
            </a:r>
            <a:r>
              <a:rPr lang="ru-RU" dirty="0"/>
              <a:t>, </a:t>
            </a:r>
            <a:r>
              <a:rPr lang="ru-RU" dirty="0" err="1"/>
              <a:t>кожну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з </a:t>
            </a:r>
            <a:r>
              <a:rPr lang="ru-RU" dirty="0" err="1"/>
              <a:t>овочевим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картоплі</a:t>
            </a:r>
            <a:r>
              <a:rPr lang="ru-RU" dirty="0"/>
              <a:t>) </a:t>
            </a:r>
            <a:r>
              <a:rPr lang="ru-RU" dirty="0" err="1"/>
              <a:t>гарніром</a:t>
            </a:r>
            <a:r>
              <a:rPr lang="ru-RU" dirty="0"/>
              <a:t> (150-300 г). </a:t>
            </a:r>
            <a:r>
              <a:rPr lang="ru-RU" dirty="0" err="1"/>
              <a:t>Крім</a:t>
            </a:r>
            <a:r>
              <a:rPr lang="ru-RU" dirty="0"/>
              <a:t> того, в </a:t>
            </a:r>
            <a:r>
              <a:rPr lang="ru-RU" dirty="0" err="1"/>
              <a:t>цей</a:t>
            </a:r>
            <a:r>
              <a:rPr lang="ru-RU" dirty="0"/>
              <a:t> день на </a:t>
            </a:r>
            <a:r>
              <a:rPr lang="ru-RU" dirty="0" err="1"/>
              <a:t>сніданок</a:t>
            </a:r>
            <a:r>
              <a:rPr lang="ru-RU" dirty="0"/>
              <a:t> і вечерю </a:t>
            </a:r>
            <a:r>
              <a:rPr lang="ru-RU" dirty="0" err="1"/>
              <a:t>бажано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 по </a:t>
            </a:r>
            <a:r>
              <a:rPr lang="ru-RU" dirty="0" err="1"/>
              <a:t>склянці</a:t>
            </a:r>
            <a:r>
              <a:rPr lang="ru-RU" dirty="0"/>
              <a:t> </a:t>
            </a:r>
            <a:r>
              <a:rPr lang="ru-RU" dirty="0" err="1"/>
              <a:t>несолодкого</a:t>
            </a:r>
            <a:r>
              <a:rPr lang="ru-RU" dirty="0"/>
              <a:t> чаю (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6733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65" y="67378"/>
            <a:ext cx="9846644" cy="6790622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II </a:t>
            </a:r>
            <a:r>
              <a:rPr lang="uk-UA" b="1" u="sng" dirty="0" smtClean="0"/>
              <a:t>варіант</a:t>
            </a:r>
            <a:endParaRPr lang="ru-RU" b="1" u="sng" dirty="0" smtClean="0"/>
          </a:p>
          <a:p>
            <a:r>
              <a:rPr lang="ru-RU" dirty="0" smtClean="0"/>
              <a:t>200-250 </a:t>
            </a:r>
            <a:r>
              <a:rPr lang="ru-RU" dirty="0"/>
              <a:t>г нежирного </a:t>
            </a:r>
            <a:r>
              <a:rPr lang="ru-RU" dirty="0" err="1"/>
              <a:t>відвареного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, 2 склянки чаю без </a:t>
            </a:r>
            <a:r>
              <a:rPr lang="ru-RU" dirty="0" err="1"/>
              <a:t>цукру</a:t>
            </a:r>
            <a:r>
              <a:rPr lang="ru-RU" dirty="0"/>
              <a:t> і 1-2 склянки будь-</a:t>
            </a:r>
            <a:r>
              <a:rPr lang="ru-RU" dirty="0" err="1"/>
              <a:t>якого</a:t>
            </a:r>
            <a:r>
              <a:rPr lang="ru-RU" dirty="0"/>
              <a:t> соку. </a:t>
            </a:r>
            <a:r>
              <a:rPr lang="ru-RU" dirty="0" err="1" smtClean="0"/>
              <a:t>Їжу</a:t>
            </a:r>
            <a:r>
              <a:rPr lang="ru-RU" dirty="0" smtClean="0"/>
              <a:t> </a:t>
            </a:r>
            <a:r>
              <a:rPr lang="ru-RU" dirty="0" err="1"/>
              <a:t>розподілити</a:t>
            </a:r>
            <a:r>
              <a:rPr lang="ru-RU" dirty="0"/>
              <a:t> на 5-6 </a:t>
            </a:r>
            <a:r>
              <a:rPr lang="ru-RU" dirty="0" err="1"/>
              <a:t>прийомів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 err="1"/>
              <a:t>Дієта</a:t>
            </a:r>
            <a:r>
              <a:rPr lang="ru-RU" b="1" u="sng" dirty="0"/>
              <a:t> рисово-</a:t>
            </a:r>
            <a:r>
              <a:rPr lang="ru-RU" b="1" u="sng" dirty="0" err="1"/>
              <a:t>компотна</a:t>
            </a:r>
            <a:endParaRPr lang="ru-RU" b="1" u="sng" dirty="0"/>
          </a:p>
          <a:p>
            <a:r>
              <a:rPr lang="ru-RU" dirty="0"/>
              <a:t>При </a:t>
            </a:r>
            <a:r>
              <a:rPr lang="ru-RU" dirty="0" err="1"/>
              <a:t>гіпертонічній</a:t>
            </a:r>
            <a:r>
              <a:rPr lang="ru-RU" dirty="0"/>
              <a:t> </a:t>
            </a:r>
            <a:r>
              <a:rPr lang="ru-RU" dirty="0" err="1"/>
              <a:t>хворобі</a:t>
            </a:r>
            <a:r>
              <a:rPr lang="ru-RU" dirty="0"/>
              <a:t>,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, хворобах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- 6 </a:t>
            </a:r>
            <a:r>
              <a:rPr lang="ru-RU" dirty="0" err="1"/>
              <a:t>разів</a:t>
            </a:r>
            <a:r>
              <a:rPr lang="ru-RU" dirty="0"/>
              <a:t> на день по </a:t>
            </a:r>
            <a:r>
              <a:rPr lang="ru-RU" dirty="0" err="1"/>
              <a:t>склянці</a:t>
            </a:r>
            <a:r>
              <a:rPr lang="ru-RU" dirty="0"/>
              <a:t> </a:t>
            </a:r>
            <a:r>
              <a:rPr lang="ru-RU" dirty="0" err="1"/>
              <a:t>солодкого</a:t>
            </a:r>
            <a:r>
              <a:rPr lang="ru-RU" dirty="0"/>
              <a:t> компоту, 2 рази разом з </a:t>
            </a:r>
            <a:r>
              <a:rPr lang="ru-RU" dirty="0" err="1"/>
              <a:t>солодкою</a:t>
            </a:r>
            <a:r>
              <a:rPr lang="ru-RU" dirty="0"/>
              <a:t> рисовою кашею, </a:t>
            </a:r>
            <a:r>
              <a:rPr lang="ru-RU" dirty="0" err="1"/>
              <a:t>звареною</a:t>
            </a:r>
            <a:r>
              <a:rPr lang="ru-RU" dirty="0"/>
              <a:t> на </a:t>
            </a:r>
            <a:r>
              <a:rPr lang="ru-RU" dirty="0" err="1"/>
              <a:t>воді</a:t>
            </a:r>
            <a:r>
              <a:rPr lang="ru-RU" dirty="0"/>
              <a:t> без </a:t>
            </a:r>
            <a:r>
              <a:rPr lang="ru-RU" dirty="0" err="1"/>
              <a:t>солі</a:t>
            </a:r>
            <a:r>
              <a:rPr lang="ru-RU" dirty="0"/>
              <a:t>. На день 15 кг </a:t>
            </a:r>
            <a:r>
              <a:rPr lang="ru-RU" dirty="0" err="1"/>
              <a:t>свіжих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240 г сухих </a:t>
            </a:r>
            <a:r>
              <a:rPr lang="ru-RU" dirty="0" err="1"/>
              <a:t>фруктів</a:t>
            </a:r>
            <a:r>
              <a:rPr lang="ru-RU" dirty="0"/>
              <a:t>, 50 г рису, 120 г </a:t>
            </a:r>
            <a:r>
              <a:rPr lang="ru-RU" dirty="0" err="1"/>
              <a:t>цукру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 err="1"/>
              <a:t>Дієта</a:t>
            </a:r>
            <a:r>
              <a:rPr lang="ru-RU" b="1" u="sng" dirty="0"/>
              <a:t> </a:t>
            </a:r>
            <a:r>
              <a:rPr lang="ru-RU" b="1" u="sng" dirty="0" err="1"/>
              <a:t>сметанна</a:t>
            </a:r>
            <a:r>
              <a:rPr lang="ru-RU" b="1" u="sng" dirty="0"/>
              <a:t> (</a:t>
            </a:r>
            <a:r>
              <a:rPr lang="ru-RU" b="1" u="sng" dirty="0" err="1"/>
              <a:t>жирова</a:t>
            </a:r>
            <a:r>
              <a:rPr lang="ru-RU" b="1" u="sng" dirty="0"/>
              <a:t>)</a:t>
            </a:r>
          </a:p>
          <a:p>
            <a:r>
              <a:rPr lang="ru-RU" dirty="0"/>
              <a:t>При </a:t>
            </a:r>
            <a:r>
              <a:rPr lang="ru-RU" dirty="0" err="1"/>
              <a:t>ожирінні</a:t>
            </a:r>
            <a:r>
              <a:rPr lang="ru-RU" dirty="0"/>
              <a:t>, </a:t>
            </a:r>
            <a:r>
              <a:rPr lang="ru-RU" dirty="0" err="1"/>
              <a:t>рідше</a:t>
            </a:r>
            <a:r>
              <a:rPr lang="ru-RU" dirty="0"/>
              <a:t> - при </a:t>
            </a: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 - по 80 г </a:t>
            </a:r>
            <a:r>
              <a:rPr lang="ru-RU" dirty="0" err="1"/>
              <a:t>сметани</a:t>
            </a:r>
            <a:r>
              <a:rPr lang="ru-RU" dirty="0"/>
              <a:t> 20-30%-</a:t>
            </a:r>
            <a:r>
              <a:rPr lang="ru-RU" dirty="0" err="1"/>
              <a:t>ної</a:t>
            </a:r>
            <a:r>
              <a:rPr lang="ru-RU" dirty="0"/>
              <a:t> </a:t>
            </a:r>
            <a:r>
              <a:rPr lang="ru-RU" dirty="0" err="1"/>
              <a:t>жирності</a:t>
            </a:r>
            <a:r>
              <a:rPr lang="ru-RU" dirty="0"/>
              <a:t> 5 </a:t>
            </a:r>
            <a:r>
              <a:rPr lang="ru-RU" dirty="0" err="1"/>
              <a:t>разів</a:t>
            </a:r>
            <a:r>
              <a:rPr lang="ru-RU" dirty="0"/>
              <a:t> на день і 1-2 склянки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06733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1896" y="154004"/>
            <a:ext cx="9327958" cy="6094395"/>
          </a:xfrm>
        </p:spPr>
        <p:txBody>
          <a:bodyPr>
            <a:normAutofit/>
          </a:bodyPr>
          <a:lstStyle/>
          <a:p>
            <a:r>
              <a:rPr lang="ru-RU" b="1" u="sng" dirty="0" err="1"/>
              <a:t>Яблучна</a:t>
            </a:r>
            <a:r>
              <a:rPr lang="ru-RU" b="1" u="sng" dirty="0"/>
              <a:t> </a:t>
            </a:r>
            <a:r>
              <a:rPr lang="ru-RU" b="1" u="sng" dirty="0" err="1"/>
              <a:t>дієта</a:t>
            </a:r>
            <a:endParaRPr lang="ru-RU" b="1" u="sng" dirty="0"/>
          </a:p>
          <a:p>
            <a:r>
              <a:rPr lang="ru-RU" dirty="0" smtClean="0"/>
              <a:t>1,5-2 </a:t>
            </a:r>
            <a:r>
              <a:rPr lang="ru-RU" dirty="0"/>
              <a:t>кг </a:t>
            </a:r>
            <a:r>
              <a:rPr lang="ru-RU" dirty="0" err="1"/>
              <a:t>сирих</a:t>
            </a:r>
            <a:r>
              <a:rPr lang="ru-RU" dirty="0"/>
              <a:t> </a:t>
            </a:r>
            <a:r>
              <a:rPr lang="ru-RU" dirty="0" err="1"/>
              <a:t>яблук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п'ять</a:t>
            </a:r>
            <a:r>
              <a:rPr lang="ru-RU" dirty="0"/>
              <a:t> </a:t>
            </a:r>
            <a:r>
              <a:rPr lang="ru-RU" dirty="0" err="1" smtClean="0"/>
              <a:t>порцій</a:t>
            </a:r>
            <a:r>
              <a:rPr lang="ru-RU" dirty="0" smtClean="0"/>
              <a:t> у </a:t>
            </a:r>
            <a:r>
              <a:rPr lang="ru-RU" dirty="0" err="1"/>
              <a:t>необробленому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яблучних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. </a:t>
            </a:r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1663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/>
              <a:t>Сучасне</a:t>
            </a:r>
            <a:r>
              <a:rPr lang="ru-RU" sz="2400" dirty="0"/>
              <a:t> </a:t>
            </a:r>
            <a:r>
              <a:rPr lang="ru-RU" sz="2400" dirty="0" err="1"/>
              <a:t>нормування</a:t>
            </a:r>
            <a:r>
              <a:rPr lang="ru-RU" sz="2400" dirty="0"/>
              <a:t> </a:t>
            </a:r>
            <a:r>
              <a:rPr lang="ru-RU" sz="2400" dirty="0" err="1"/>
              <a:t>раціонального</a:t>
            </a:r>
            <a:r>
              <a:rPr lang="ru-RU" sz="2400" dirty="0"/>
              <a:t> </a:t>
            </a:r>
            <a:r>
              <a:rPr lang="ru-RU" sz="2400" dirty="0" err="1"/>
              <a:t>харчування</a:t>
            </a:r>
            <a:r>
              <a:rPr lang="ru-RU" sz="2400" dirty="0"/>
              <a:t> </a:t>
            </a:r>
            <a:r>
              <a:rPr lang="ru-RU" sz="2400" dirty="0" err="1"/>
              <a:t>спортсменів</a:t>
            </a:r>
            <a:r>
              <a:rPr lang="ru-RU" sz="2400" dirty="0"/>
              <a:t> </a:t>
            </a:r>
            <a:r>
              <a:rPr lang="ru-RU" sz="2400" dirty="0" err="1"/>
              <a:t>включає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, як </a:t>
            </a:r>
            <a:r>
              <a:rPr lang="ru-RU" sz="2400" dirty="0" err="1"/>
              <a:t>гігієнічної</a:t>
            </a:r>
            <a:r>
              <a:rPr lang="ru-RU" sz="2400" dirty="0"/>
              <a:t> так і </a:t>
            </a:r>
            <a:r>
              <a:rPr lang="ru-RU" sz="2400" dirty="0" err="1"/>
              <a:t>дієтологічної</a:t>
            </a:r>
            <a:r>
              <a:rPr lang="ru-RU" sz="2400" dirty="0"/>
              <a:t> </a:t>
            </a:r>
            <a:r>
              <a:rPr lang="ru-RU" sz="2400" dirty="0" err="1"/>
              <a:t>регламентації</a:t>
            </a:r>
            <a:r>
              <a:rPr lang="ru-RU" sz="2400" dirty="0"/>
              <a:t> 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43293"/>
            <a:ext cx="9086108" cy="4704016"/>
          </a:xfrm>
        </p:spPr>
        <p:txBody>
          <a:bodyPr>
            <a:normAutofit/>
          </a:bodyPr>
          <a:lstStyle/>
          <a:p>
            <a:r>
              <a:rPr lang="ru-RU" dirty="0" err="1"/>
              <a:t>нормування</a:t>
            </a:r>
            <a:r>
              <a:rPr lang="ru-RU" dirty="0"/>
              <a:t> </a:t>
            </a:r>
            <a:r>
              <a:rPr lang="ru-RU" dirty="0" err="1"/>
              <a:t>хімічного</a:t>
            </a:r>
            <a:r>
              <a:rPr lang="ru-RU" dirty="0"/>
              <a:t> складу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нормування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режиму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спортсменів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асортименту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переліку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нормування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та </a:t>
            </a:r>
            <a:r>
              <a:rPr lang="ru-RU" dirty="0" err="1"/>
              <a:t>маси</a:t>
            </a:r>
            <a:r>
              <a:rPr lang="ru-RU" dirty="0"/>
              <a:t> (ваги)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63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/>
              <a:t>Сучасне</a:t>
            </a:r>
            <a:r>
              <a:rPr lang="ru-RU" sz="2400" dirty="0"/>
              <a:t> </a:t>
            </a:r>
            <a:r>
              <a:rPr lang="ru-RU" sz="2400" dirty="0" err="1"/>
              <a:t>нормування</a:t>
            </a:r>
            <a:r>
              <a:rPr lang="ru-RU" sz="2400" dirty="0"/>
              <a:t> </a:t>
            </a:r>
            <a:r>
              <a:rPr lang="ru-RU" sz="2400" dirty="0" err="1"/>
              <a:t>раціонального</a:t>
            </a:r>
            <a:r>
              <a:rPr lang="ru-RU" sz="2400" dirty="0"/>
              <a:t> </a:t>
            </a:r>
            <a:r>
              <a:rPr lang="ru-RU" sz="2400" dirty="0" err="1"/>
              <a:t>харчування</a:t>
            </a:r>
            <a:r>
              <a:rPr lang="ru-RU" sz="2400" dirty="0"/>
              <a:t> </a:t>
            </a:r>
            <a:r>
              <a:rPr lang="ru-RU" sz="2400" dirty="0" err="1"/>
              <a:t>спортсменів</a:t>
            </a:r>
            <a:r>
              <a:rPr lang="ru-RU" sz="2400" dirty="0"/>
              <a:t> </a:t>
            </a:r>
            <a:r>
              <a:rPr lang="ru-RU" sz="2400" dirty="0" err="1"/>
              <a:t>включає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, як </a:t>
            </a:r>
            <a:r>
              <a:rPr lang="ru-RU" sz="2400" dirty="0" err="1"/>
              <a:t>гігієнічної</a:t>
            </a:r>
            <a:r>
              <a:rPr lang="ru-RU" sz="2400" dirty="0"/>
              <a:t> так і </a:t>
            </a:r>
            <a:r>
              <a:rPr lang="ru-RU" sz="2400" dirty="0" err="1"/>
              <a:t>дієтологічної</a:t>
            </a:r>
            <a:r>
              <a:rPr lang="ru-RU" sz="2400" dirty="0"/>
              <a:t> </a:t>
            </a:r>
            <a:r>
              <a:rPr lang="ru-RU" sz="2400" dirty="0" err="1"/>
              <a:t>регламентації</a:t>
            </a:r>
            <a:r>
              <a:rPr lang="ru-RU" sz="2400" dirty="0"/>
              <a:t> 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43293"/>
            <a:ext cx="9086108" cy="4704016"/>
          </a:xfrm>
        </p:spPr>
        <p:txBody>
          <a:bodyPr>
            <a:normAutofit fontScale="92500" lnSpcReduction="20000"/>
          </a:bodyPr>
          <a:lstStyle/>
          <a:p>
            <a:r>
              <a:rPr lang="ru-RU" smtClean="0"/>
              <a:t>визначення </a:t>
            </a:r>
            <a:r>
              <a:rPr lang="ru-RU" dirty="0" err="1"/>
              <a:t>видів</a:t>
            </a:r>
            <a:r>
              <a:rPr lang="ru-RU" dirty="0"/>
              <a:t> (виду)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споживаються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ступеню</a:t>
            </a:r>
            <a:r>
              <a:rPr lang="ru-RU" dirty="0"/>
              <a:t> </a:t>
            </a:r>
            <a:r>
              <a:rPr lang="ru-RU" dirty="0" err="1"/>
              <a:t>легкотравності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та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гостроти</a:t>
            </a:r>
            <a:r>
              <a:rPr lang="ru-RU" dirty="0"/>
              <a:t> (</a:t>
            </a:r>
            <a:r>
              <a:rPr lang="ru-RU" dirty="0" err="1"/>
              <a:t>солоні</a:t>
            </a:r>
            <a:r>
              <a:rPr lang="ru-RU" dirty="0"/>
              <a:t>, </a:t>
            </a:r>
            <a:r>
              <a:rPr lang="ru-RU" dirty="0" err="1"/>
              <a:t>кислі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 );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смакових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показань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ступеню</a:t>
            </a:r>
            <a:r>
              <a:rPr lang="ru-RU" dirty="0"/>
              <a:t> </a:t>
            </a:r>
            <a:r>
              <a:rPr lang="ru-RU" dirty="0" err="1"/>
              <a:t>розрідженості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(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 err="1"/>
              <a:t>регламентація</a:t>
            </a:r>
            <a:r>
              <a:rPr lang="ru-RU" dirty="0"/>
              <a:t> </a:t>
            </a:r>
            <a:r>
              <a:rPr lang="ru-RU" dirty="0" err="1"/>
              <a:t>безпечності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 та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763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766" y="240633"/>
            <a:ext cx="9424212" cy="6795434"/>
          </a:xfrm>
        </p:spPr>
        <p:txBody>
          <a:bodyPr>
            <a:noAutofit/>
          </a:bodyPr>
          <a:lstStyle/>
          <a:p>
            <a:r>
              <a:rPr lang="ru-RU" dirty="0"/>
              <a:t>В </a:t>
            </a:r>
            <a:r>
              <a:rPr lang="ru-RU" b="1" i="1" u="sng" dirty="0" err="1"/>
              <a:t>класифікації</a:t>
            </a:r>
            <a:r>
              <a:rPr lang="ru-RU" b="1" i="1" u="sng" dirty="0"/>
              <a:t> </a:t>
            </a:r>
            <a:r>
              <a:rPr lang="ru-RU" b="1" i="1" u="sng" dirty="0" err="1"/>
              <a:t>харчового</a:t>
            </a:r>
            <a:r>
              <a:rPr lang="ru-RU" b="1" i="1" u="sng" dirty="0"/>
              <a:t> статусу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b="1" i="1" dirty="0" err="1"/>
              <a:t>Оптимальний</a:t>
            </a:r>
            <a:r>
              <a:rPr lang="ru-RU" dirty="0"/>
              <a:t>, коли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фізіологічний</a:t>
            </a:r>
            <a:r>
              <a:rPr lang="ru-RU" dirty="0"/>
              <a:t> стан і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зросту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статі</a:t>
            </a:r>
            <a:r>
              <a:rPr lang="ru-RU" dirty="0"/>
              <a:t>, </a:t>
            </a:r>
            <a:r>
              <a:rPr lang="ru-RU" dirty="0" err="1"/>
              <a:t>важкості</a:t>
            </a:r>
            <a:r>
              <a:rPr lang="ru-RU" dirty="0"/>
              <a:t>, </a:t>
            </a:r>
            <a:r>
              <a:rPr lang="ru-RU" dirty="0" err="1"/>
              <a:t>інтенсивності</a:t>
            </a:r>
            <a:r>
              <a:rPr lang="ru-RU" dirty="0"/>
              <a:t> та </a:t>
            </a:r>
            <a:r>
              <a:rPr lang="ru-RU" dirty="0" err="1"/>
              <a:t>напруженості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яка </a:t>
            </a:r>
            <a:r>
              <a:rPr lang="ru-RU" dirty="0" err="1"/>
              <a:t>виконується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 smtClean="0"/>
              <a:t>Надлишковий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спадковою</a:t>
            </a:r>
            <a:r>
              <a:rPr lang="ru-RU" dirty="0"/>
              <a:t> </a:t>
            </a:r>
            <a:r>
              <a:rPr lang="ru-RU" dirty="0" err="1"/>
              <a:t>схильністю</a:t>
            </a:r>
            <a:r>
              <a:rPr lang="ru-RU" dirty="0"/>
              <a:t>, </a:t>
            </a:r>
            <a:r>
              <a:rPr lang="ru-RU" dirty="0" err="1"/>
              <a:t>переїданням</a:t>
            </a:r>
            <a:r>
              <a:rPr lang="ru-RU" dirty="0"/>
              <a:t>, </a:t>
            </a:r>
            <a:r>
              <a:rPr lang="ru-RU" dirty="0" err="1"/>
              <a:t>недостатніми</a:t>
            </a:r>
            <a:r>
              <a:rPr lang="ru-RU" dirty="0"/>
              <a:t> </a:t>
            </a:r>
            <a:r>
              <a:rPr lang="ru-RU" dirty="0" err="1"/>
              <a:t>фізичними</a:t>
            </a:r>
            <a:r>
              <a:rPr lang="ru-RU" dirty="0"/>
              <a:t> </a:t>
            </a:r>
            <a:r>
              <a:rPr lang="ru-RU" dirty="0" err="1"/>
              <a:t>навантаженнями</a:t>
            </a:r>
            <a:r>
              <a:rPr lang="ru-RU" dirty="0"/>
              <a:t>,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ожирінням</a:t>
            </a:r>
            <a:r>
              <a:rPr lang="ru-RU" dirty="0"/>
              <a:t>, яке </a:t>
            </a:r>
            <a:r>
              <a:rPr lang="ru-RU" dirty="0" err="1"/>
              <a:t>буває</a:t>
            </a:r>
            <a:r>
              <a:rPr lang="ru-RU" dirty="0"/>
              <a:t> 4-ох </a:t>
            </a:r>
            <a:r>
              <a:rPr lang="ru-RU" dirty="0" err="1"/>
              <a:t>ступенів</a:t>
            </a:r>
            <a:r>
              <a:rPr lang="ru-RU" dirty="0"/>
              <a:t> (1- </a:t>
            </a:r>
            <a:r>
              <a:rPr lang="ru-RU" dirty="0" err="1"/>
              <a:t>жировідкладення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на 15-20 %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; 2- </a:t>
            </a:r>
            <a:r>
              <a:rPr lang="ru-RU" dirty="0" err="1"/>
              <a:t>ступеню</a:t>
            </a:r>
            <a:r>
              <a:rPr lang="ru-RU" dirty="0"/>
              <a:t> - 30-49 %; 3 – на 50-99 %; 4- на 100 % і </a:t>
            </a:r>
            <a:r>
              <a:rPr lang="ru-RU" dirty="0" err="1"/>
              <a:t>більше</a:t>
            </a:r>
            <a:r>
              <a:rPr lang="ru-RU" dirty="0"/>
              <a:t> ).</a:t>
            </a:r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b="1" i="1" dirty="0" err="1"/>
              <a:t>Недостатній</a:t>
            </a:r>
            <a:r>
              <a:rPr lang="ru-RU" dirty="0"/>
              <a:t>, коли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відстає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зросту</a:t>
            </a:r>
            <a:r>
              <a:rPr lang="ru-RU" dirty="0"/>
              <a:t>, -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недоїданням</a:t>
            </a:r>
            <a:r>
              <a:rPr lang="ru-RU" dirty="0"/>
              <a:t> (</a:t>
            </a:r>
            <a:r>
              <a:rPr lang="ru-RU" dirty="0" err="1"/>
              <a:t>кількісним</a:t>
            </a:r>
            <a:r>
              <a:rPr lang="ru-RU" dirty="0"/>
              <a:t> і </a:t>
            </a:r>
            <a:r>
              <a:rPr lang="ru-RU" dirty="0" err="1"/>
              <a:t>якісним</a:t>
            </a:r>
            <a:r>
              <a:rPr lang="ru-RU" dirty="0"/>
              <a:t>), </a:t>
            </a:r>
            <a:r>
              <a:rPr lang="ru-RU" dirty="0" err="1"/>
              <a:t>важкою</a:t>
            </a:r>
            <a:r>
              <a:rPr lang="ru-RU" dirty="0"/>
              <a:t> та </a:t>
            </a:r>
            <a:r>
              <a:rPr lang="ru-RU" dirty="0" err="1"/>
              <a:t>інтенсивною</a:t>
            </a:r>
            <a:r>
              <a:rPr lang="ru-RU" dirty="0"/>
              <a:t>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, </a:t>
            </a:r>
            <a:r>
              <a:rPr lang="ru-RU" dirty="0" err="1"/>
              <a:t>психоемоційним</a:t>
            </a:r>
            <a:r>
              <a:rPr lang="ru-RU" dirty="0"/>
              <a:t> </a:t>
            </a:r>
            <a:r>
              <a:rPr lang="ru-RU" dirty="0" err="1"/>
              <a:t>напруженням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769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65" y="-144379"/>
            <a:ext cx="9462713" cy="7180446"/>
          </a:xfrm>
        </p:spPr>
        <p:txBody>
          <a:bodyPr>
            <a:noAutofit/>
          </a:bodyPr>
          <a:lstStyle/>
          <a:p>
            <a:endParaRPr lang="ru-RU" dirty="0"/>
          </a:p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наведених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, проф. П.Е. </a:t>
            </a:r>
            <a:r>
              <a:rPr lang="ru-RU" dirty="0" err="1"/>
              <a:t>Калмиков</a:t>
            </a:r>
            <a:r>
              <a:rPr lang="ru-RU" dirty="0"/>
              <a:t> ( СПб., РФ; цит. за В.Г. </a:t>
            </a:r>
            <a:r>
              <a:rPr lang="ru-RU" dirty="0" err="1"/>
              <a:t>Бардовим</a:t>
            </a:r>
            <a:r>
              <a:rPr lang="ru-RU" dirty="0"/>
              <a:t>, 2006 )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b="1" dirty="0" err="1"/>
              <a:t>категорії</a:t>
            </a:r>
            <a:r>
              <a:rPr lang="ru-RU" b="1" dirty="0"/>
              <a:t> статусу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b="1" dirty="0"/>
              <a:t>4.Передхворобливий ( </a:t>
            </a:r>
            <a:r>
              <a:rPr lang="ru-RU" b="1" dirty="0" err="1"/>
              <a:t>преморбідний</a:t>
            </a:r>
            <a:r>
              <a:rPr lang="ru-RU" b="1" dirty="0"/>
              <a:t> ), </a:t>
            </a:r>
            <a:r>
              <a:rPr lang="ru-RU" dirty="0" err="1"/>
              <a:t>обумовлений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названого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тими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фізіологічного</a:t>
            </a:r>
            <a:r>
              <a:rPr lang="ru-RU" dirty="0"/>
              <a:t> стану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вираженими</a:t>
            </a:r>
            <a:r>
              <a:rPr lang="ru-RU" dirty="0"/>
              <a:t> дефектами в </a:t>
            </a:r>
            <a:r>
              <a:rPr lang="ru-RU" dirty="0" err="1"/>
              <a:t>раціоні</a:t>
            </a:r>
            <a:r>
              <a:rPr lang="ru-RU" dirty="0"/>
              <a:t> ( </a:t>
            </a:r>
            <a:r>
              <a:rPr lang="ru-RU" dirty="0" err="1"/>
              <a:t>енергетична</a:t>
            </a:r>
            <a:r>
              <a:rPr lang="ru-RU" dirty="0"/>
              <a:t>, </a:t>
            </a:r>
            <a:r>
              <a:rPr lang="ru-RU" dirty="0" err="1"/>
              <a:t>білкова</a:t>
            </a:r>
            <a:r>
              <a:rPr lang="ru-RU" dirty="0"/>
              <a:t>, </a:t>
            </a:r>
            <a:r>
              <a:rPr lang="ru-RU" dirty="0" err="1"/>
              <a:t>жирова</a:t>
            </a:r>
            <a:r>
              <a:rPr lang="ru-RU" dirty="0"/>
              <a:t>, </a:t>
            </a:r>
            <a:r>
              <a:rPr lang="ru-RU" dirty="0" err="1"/>
              <a:t>вітамінна</a:t>
            </a:r>
            <a:r>
              <a:rPr lang="ru-RU" dirty="0"/>
              <a:t>, макро- </a:t>
            </a:r>
            <a:r>
              <a:rPr lang="ru-RU" dirty="0" err="1"/>
              <a:t>мікроелементна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).</a:t>
            </a:r>
          </a:p>
          <a:p>
            <a:endParaRPr lang="ru-RU" dirty="0"/>
          </a:p>
          <a:p>
            <a:r>
              <a:rPr lang="ru-RU" dirty="0"/>
              <a:t>5.</a:t>
            </a:r>
            <a:r>
              <a:rPr lang="ru-RU" b="1" dirty="0"/>
              <a:t>Хворобливий-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,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тією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іншою</a:t>
            </a:r>
            <a:r>
              <a:rPr lang="ru-RU" dirty="0"/>
              <a:t> хворобою, </a:t>
            </a:r>
            <a:r>
              <a:rPr lang="ru-RU" dirty="0" err="1"/>
              <a:t>голодуванням</a:t>
            </a:r>
            <a:r>
              <a:rPr lang="ru-RU" dirty="0"/>
              <a:t> (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вираженими</a:t>
            </a:r>
            <a:r>
              <a:rPr lang="ru-RU" dirty="0"/>
              <a:t> дефектами в </a:t>
            </a:r>
            <a:r>
              <a:rPr lang="ru-RU" dirty="0" err="1"/>
              <a:t>раціоні</a:t>
            </a:r>
            <a:r>
              <a:rPr lang="ru-RU" dirty="0"/>
              <a:t> - </a:t>
            </a:r>
            <a:r>
              <a:rPr lang="ru-RU" dirty="0" err="1"/>
              <a:t>кількісними</a:t>
            </a:r>
            <a:r>
              <a:rPr lang="ru-RU" dirty="0"/>
              <a:t> та </a:t>
            </a:r>
            <a:r>
              <a:rPr lang="ru-RU" dirty="0" err="1"/>
              <a:t>якісними</a:t>
            </a:r>
            <a:r>
              <a:rPr lang="ru-RU" dirty="0"/>
              <a:t> ). </a:t>
            </a:r>
            <a:r>
              <a:rPr lang="ru-RU" dirty="0" err="1"/>
              <a:t>Голодування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проявлятися</a:t>
            </a:r>
            <a:r>
              <a:rPr lang="ru-RU" dirty="0"/>
              <a:t> у </a:t>
            </a:r>
            <a:r>
              <a:rPr lang="ru-RU" dirty="0" err="1"/>
              <a:t>двох</a:t>
            </a:r>
            <a:r>
              <a:rPr lang="ru-RU" dirty="0"/>
              <a:t> формах - </a:t>
            </a:r>
            <a:r>
              <a:rPr lang="ru-RU" b="1" dirty="0" err="1"/>
              <a:t>кахексії</a:t>
            </a:r>
            <a:r>
              <a:rPr lang="ru-RU" b="1" dirty="0"/>
              <a:t> ( </a:t>
            </a:r>
            <a:r>
              <a:rPr lang="ru-RU" b="1" dirty="0" err="1"/>
              <a:t>сильне</a:t>
            </a:r>
            <a:r>
              <a:rPr lang="ru-RU" b="1" dirty="0"/>
              <a:t> </a:t>
            </a:r>
            <a:r>
              <a:rPr lang="ru-RU" b="1" dirty="0" err="1"/>
              <a:t>схуднення</a:t>
            </a:r>
            <a:r>
              <a:rPr lang="ru-RU" b="1" dirty="0"/>
              <a:t> , маразм ), </a:t>
            </a:r>
            <a:r>
              <a:rPr lang="ru-RU" b="1" i="1" dirty="0" err="1"/>
              <a:t>набряковій</a:t>
            </a:r>
            <a:r>
              <a:rPr lang="ru-RU" b="1" i="1" dirty="0"/>
              <a:t> (</a:t>
            </a:r>
            <a:r>
              <a:rPr lang="ru-RU" b="1" i="1" dirty="0" err="1"/>
              <a:t>квашіоркор</a:t>
            </a:r>
            <a:r>
              <a:rPr lang="ru-RU" b="1" i="1" dirty="0"/>
              <a:t> ), </a:t>
            </a:r>
            <a:r>
              <a:rPr lang="ru-RU" dirty="0"/>
              <a:t>яка </a:t>
            </a:r>
            <a:r>
              <a:rPr lang="ru-RU" dirty="0" err="1"/>
              <a:t>обумовлена</a:t>
            </a:r>
            <a:r>
              <a:rPr lang="ru-RU" dirty="0"/>
              <a:t> у першу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відсутністю</a:t>
            </a:r>
            <a:r>
              <a:rPr lang="ru-RU" dirty="0"/>
              <a:t> у </a:t>
            </a:r>
            <a:r>
              <a:rPr lang="ru-RU" dirty="0" err="1"/>
              <a:t>раціоні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. </a:t>
            </a:r>
            <a:r>
              <a:rPr lang="ru-RU" dirty="0" err="1"/>
              <a:t>Вітамінне</a:t>
            </a:r>
            <a:r>
              <a:rPr lang="ru-RU" dirty="0"/>
              <a:t> </a:t>
            </a:r>
            <a:r>
              <a:rPr lang="ru-RU" dirty="0" err="1"/>
              <a:t>голодування</a:t>
            </a:r>
            <a:r>
              <a:rPr lang="ru-RU" dirty="0"/>
              <a:t> - в </a:t>
            </a:r>
            <a:r>
              <a:rPr lang="ru-RU" dirty="0" err="1"/>
              <a:t>авітамінозах</a:t>
            </a:r>
            <a:r>
              <a:rPr lang="ru-RU" dirty="0"/>
              <a:t> ( цинга, </a:t>
            </a:r>
            <a:r>
              <a:rPr lang="ru-RU" dirty="0" err="1"/>
              <a:t>бері-бері</a:t>
            </a:r>
            <a:r>
              <a:rPr lang="ru-RU" dirty="0"/>
              <a:t>, </a:t>
            </a:r>
            <a:r>
              <a:rPr lang="ru-RU" dirty="0" err="1"/>
              <a:t>рахіт</a:t>
            </a:r>
            <a:r>
              <a:rPr lang="ru-RU" dirty="0"/>
              <a:t>, </a:t>
            </a:r>
            <a:r>
              <a:rPr lang="ru-RU" dirty="0" err="1"/>
              <a:t>тощо</a:t>
            </a:r>
            <a:r>
              <a:rPr lang="ru-RU" dirty="0"/>
              <a:t> ),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нутрієнтів</a:t>
            </a:r>
            <a:r>
              <a:rPr lang="ru-RU" dirty="0"/>
              <a:t>- у </a:t>
            </a:r>
            <a:r>
              <a:rPr lang="ru-RU" dirty="0" err="1"/>
              <a:t>відповідних</a:t>
            </a:r>
            <a:r>
              <a:rPr lang="ru-RU" dirty="0"/>
              <a:t> видах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Схеми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статусу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насамперед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контингенту, </a:t>
            </a:r>
            <a:r>
              <a:rPr lang="ru-RU" dirty="0" err="1"/>
              <a:t>харчовий</a:t>
            </a:r>
            <a:r>
              <a:rPr lang="ru-RU" dirty="0"/>
              <a:t> статус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вивчається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4769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1896" y="0"/>
            <a:ext cx="9327958" cy="6248399"/>
          </a:xfrm>
        </p:spPr>
        <p:txBody>
          <a:bodyPr>
            <a:normAutofit/>
          </a:bodyPr>
          <a:lstStyle/>
          <a:p>
            <a:r>
              <a:rPr lang="ru-RU" dirty="0"/>
              <a:t>Для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балансу та </a:t>
            </a:r>
            <a:r>
              <a:rPr lang="ru-RU" dirty="0" err="1"/>
              <a:t>попередження</a:t>
            </a:r>
            <a:r>
              <a:rPr lang="ru-RU" dirty="0"/>
              <a:t> набору </a:t>
            </a:r>
            <a:r>
              <a:rPr lang="ru-RU" dirty="0" err="1" smtClean="0"/>
              <a:t>зайвої</a:t>
            </a:r>
            <a:r>
              <a:rPr lang="ru-RU" dirty="0" smtClean="0"/>
              <a:t> ваги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b="1" dirty="0"/>
              <a:t>правила</a:t>
            </a:r>
            <a:r>
              <a:rPr lang="ru-RU" dirty="0"/>
              <a:t>:</a:t>
            </a:r>
          </a:p>
          <a:p>
            <a:r>
              <a:rPr lang="ru-RU" dirty="0"/>
              <a:t>✓ </a:t>
            </a:r>
            <a:r>
              <a:rPr lang="ru-RU" dirty="0" err="1"/>
              <a:t>Споживати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натуральні</a:t>
            </a:r>
            <a:r>
              <a:rPr lang="ru-RU" dirty="0"/>
              <a:t> </a:t>
            </a:r>
            <a:r>
              <a:rPr lang="ru-RU" dirty="0" err="1"/>
              <a:t>рослинні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багаті</a:t>
            </a:r>
            <a:r>
              <a:rPr lang="ru-RU" dirty="0"/>
              <a:t> на</a:t>
            </a:r>
          </a:p>
          <a:p>
            <a:r>
              <a:rPr lang="ru-RU" dirty="0" err="1"/>
              <a:t>харчові</a:t>
            </a:r>
            <a:r>
              <a:rPr lang="ru-RU" dirty="0"/>
              <a:t> волокна,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 (1,5</a:t>
            </a:r>
          </a:p>
          <a:p>
            <a:r>
              <a:rPr lang="ru-RU" dirty="0"/>
              <a:t>ккал – 2,5 ккал/г)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обробленими</a:t>
            </a:r>
            <a:r>
              <a:rPr lang="ru-RU" dirty="0"/>
              <a:t>.</a:t>
            </a:r>
          </a:p>
          <a:p>
            <a:r>
              <a:rPr lang="ru-RU" dirty="0"/>
              <a:t>✓ </a:t>
            </a:r>
            <a:r>
              <a:rPr lang="ru-RU" dirty="0" err="1"/>
              <a:t>Обирати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, жиру та </a:t>
            </a:r>
            <a:r>
              <a:rPr lang="ru-RU" dirty="0" err="1"/>
              <a:t>відповідно</a:t>
            </a:r>
            <a:r>
              <a:rPr lang="ru-RU" dirty="0"/>
              <a:t> з</a:t>
            </a:r>
          </a:p>
          <a:p>
            <a:r>
              <a:rPr lang="ru-RU" dirty="0" err="1"/>
              <a:t>незначною</a:t>
            </a:r>
            <a:r>
              <a:rPr lang="ru-RU" dirty="0"/>
              <a:t> </a:t>
            </a:r>
            <a:r>
              <a:rPr lang="ru-RU" dirty="0" err="1"/>
              <a:t>енергетичною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.</a:t>
            </a:r>
          </a:p>
          <a:p>
            <a:r>
              <a:rPr lang="ru-RU" dirty="0"/>
              <a:t>✓ </a:t>
            </a:r>
            <a:r>
              <a:rPr lang="ru-RU" dirty="0" err="1"/>
              <a:t>Споживати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. </a:t>
            </a:r>
            <a:r>
              <a:rPr lang="ru-RU" dirty="0" err="1"/>
              <a:t>Обмежити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endParaRPr lang="ru-RU" dirty="0"/>
          </a:p>
          <a:p>
            <a:r>
              <a:rPr lang="ru-RU" dirty="0" err="1"/>
              <a:t>соків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200 мл на день.</a:t>
            </a:r>
          </a:p>
          <a:p>
            <a:r>
              <a:rPr lang="ru-RU" dirty="0"/>
              <a:t>✓ Регулярно </a:t>
            </a:r>
            <a:r>
              <a:rPr lang="ru-RU" dirty="0" err="1"/>
              <a:t>зважуватись</a:t>
            </a:r>
            <a:r>
              <a:rPr lang="ru-RU" dirty="0"/>
              <a:t> та </a:t>
            </a:r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власну</a:t>
            </a:r>
            <a:r>
              <a:rPr lang="ru-RU" dirty="0"/>
              <a:t> вагу,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це</a:t>
            </a:r>
            <a:endParaRPr lang="ru-RU" dirty="0"/>
          </a:p>
          <a:p>
            <a:r>
              <a:rPr lang="ru-RU" dirty="0" err="1"/>
              <a:t>принаймні</a:t>
            </a:r>
            <a:r>
              <a:rPr lang="ru-RU" dirty="0"/>
              <a:t> раз на </a:t>
            </a:r>
            <a:r>
              <a:rPr lang="ru-RU" dirty="0" err="1"/>
              <a:t>тиждень</a:t>
            </a:r>
            <a:r>
              <a:rPr lang="ru-RU" dirty="0"/>
              <a:t>.</a:t>
            </a:r>
          </a:p>
          <a:p>
            <a:r>
              <a:rPr lang="ru-RU" dirty="0"/>
              <a:t>✓ </a:t>
            </a:r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займатись</a:t>
            </a:r>
            <a:r>
              <a:rPr lang="ru-RU" dirty="0"/>
              <a:t> </a:t>
            </a:r>
            <a:r>
              <a:rPr lang="ru-RU" dirty="0" err="1"/>
              <a:t>фізичними</a:t>
            </a:r>
            <a:r>
              <a:rPr lang="ru-RU" dirty="0"/>
              <a:t> </a:t>
            </a:r>
            <a:r>
              <a:rPr lang="ru-RU" dirty="0" err="1"/>
              <a:t>вправами</a:t>
            </a:r>
            <a:r>
              <a:rPr lang="ru-RU" dirty="0"/>
              <a:t>, </a:t>
            </a:r>
            <a:r>
              <a:rPr lang="ru-RU" dirty="0" err="1"/>
              <a:t>щонайменше</a:t>
            </a:r>
            <a:r>
              <a:rPr lang="ru-RU" dirty="0"/>
              <a:t> 30</a:t>
            </a:r>
          </a:p>
          <a:p>
            <a:r>
              <a:rPr lang="ru-RU" dirty="0" err="1"/>
              <a:t>хвилин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73914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648</TotalTime>
  <Words>3975</Words>
  <Application>Microsoft Office PowerPoint</Application>
  <PresentationFormat>Широкоэкранный</PresentationFormat>
  <Paragraphs>258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Wingdings 3</vt:lpstr>
      <vt:lpstr>Ион</vt:lpstr>
      <vt:lpstr>ОДЕСЬКИЙ НАЦІОНАЛЬНИЙ МЕДИЧНИЙ УНІВЕРСИТЕТ КАФЕДРА ГІГЄНИ ТА МЕДИЧНОЇ ЕКОЛОГІЇ </vt:lpstr>
      <vt:lpstr>Ідеальна дієта: цілі харчування за Певзнером</vt:lpstr>
      <vt:lpstr>Презентация PowerPoint</vt:lpstr>
      <vt:lpstr>Загальні рекомендації для дієтичних столів за Певзнером</vt:lpstr>
      <vt:lpstr>Дієта за Певзнером: стіл № 1</vt:lpstr>
      <vt:lpstr>Дієта за Певзнером: стіл № 2</vt:lpstr>
      <vt:lpstr>Дієта за Певзнером: стіл № 3</vt:lpstr>
      <vt:lpstr>Дієта за Певзнером: стіл № 4</vt:lpstr>
      <vt:lpstr>Дієта за Певзнером: стіл № 5</vt:lpstr>
      <vt:lpstr>Дієта за Певзнером: стіл № 6</vt:lpstr>
      <vt:lpstr>Дієта за Певзнером: стіл № 7</vt:lpstr>
      <vt:lpstr>Дієта за Певзнером: стіл № 8</vt:lpstr>
      <vt:lpstr>Дієта за Певзнером: стіл № 9</vt:lpstr>
      <vt:lpstr>Дієта за Певзнером: стіл № 10</vt:lpstr>
      <vt:lpstr>Дієта за Певзнером: стіл № 11</vt:lpstr>
      <vt:lpstr>Дієта  за Певзнером: стіл № 12</vt:lpstr>
      <vt:lpstr>Дієта за Певзнером: стіл № 13</vt:lpstr>
      <vt:lpstr>Дієта за Певзнером: стіл № 14</vt:lpstr>
      <vt:lpstr>Дієта за Певзнером: стіл № 15</vt:lpstr>
      <vt:lpstr>Нульова, або хірургічна дієта показана:</vt:lpstr>
      <vt:lpstr>Нульову, або хірургічну дієту призначають з метою:</vt:lpstr>
      <vt:lpstr>Презентация PowerPoint</vt:lpstr>
      <vt:lpstr>Дієта № 0А</vt:lpstr>
      <vt:lpstr>Презентация PowerPoint</vt:lpstr>
      <vt:lpstr>Презентация PowerPoint</vt:lpstr>
      <vt:lpstr>Дієта № 0Б, або № 1А хірургічна</vt:lpstr>
      <vt:lpstr>Презентация PowerPoint</vt:lpstr>
      <vt:lpstr>Дієта № 0В, або 1Б хірургічна</vt:lpstr>
      <vt:lpstr>Дієта № 0В, або 1Б хірургічна</vt:lpstr>
      <vt:lpstr>Презентация PowerPoint</vt:lpstr>
      <vt:lpstr>РОЗВАНТАЖУВАЛЬНІ ДІЄТИ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Сучасне нормування раціонального харчування спортсменів включає такі основні положення, як гігієнічної так і дієтологічної регламентації :</vt:lpstr>
      <vt:lpstr>Сучасне нормування раціонального харчування спортсменів включає такі основні положення, як гігієнічної так і дієтологічної регламентації 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Света</cp:lastModifiedBy>
  <cp:revision>40</cp:revision>
  <dcterms:created xsi:type="dcterms:W3CDTF">2021-03-15T07:31:36Z</dcterms:created>
  <dcterms:modified xsi:type="dcterms:W3CDTF">2021-03-16T08:43:02Z</dcterms:modified>
</cp:coreProperties>
</file>