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43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59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25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1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70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6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86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64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6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3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8704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7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3576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16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793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7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15CAC-E7A0-4548-B8E0-821D2CF09638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1DEF301-A342-4774-A382-73EFD7F8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2131" y="134754"/>
            <a:ext cx="11877574" cy="148228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ОДЕСЬКИЙ НАЦ</a:t>
            </a:r>
            <a:r>
              <a:rPr lang="uk-UA" sz="3200" b="1" dirty="0" smtClean="0"/>
              <a:t>ІОНАЛЬНИЙ МЕДИЧНИЙ УНІВЕРСИТЕТ</a:t>
            </a:r>
            <a:br>
              <a:rPr lang="uk-UA" sz="3200" b="1" dirty="0" smtClean="0"/>
            </a:br>
            <a:r>
              <a:rPr lang="uk-UA" sz="3200" b="1" dirty="0" smtClean="0"/>
              <a:t>КАФЕДРА ГІГІЄНИ ТА МЕДИЧНОЇ ЕКОЛОГІЇ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6295" y="2021305"/>
            <a:ext cx="9868317" cy="3882357"/>
          </a:xfrm>
        </p:spPr>
        <p:txBody>
          <a:bodyPr>
            <a:normAutofit/>
          </a:bodyPr>
          <a:lstStyle/>
          <a:p>
            <a:pPr algn="ctr"/>
            <a:r>
              <a:rPr lang="uk-UA" sz="4000" b="1" i="1" u="sng" dirty="0" smtClean="0"/>
              <a:t>ХВОРОБИ НИРОК, СЕЧОВИВІДНИХ ШЛЯХІВ І ДІЄТОТЕРАПІЯ</a:t>
            </a:r>
            <a:endParaRPr lang="ru-RU" sz="4000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925" y="3409516"/>
            <a:ext cx="4399056" cy="32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4" y="202131"/>
            <a:ext cx="9156047" cy="6574054"/>
          </a:xfrm>
        </p:spPr>
        <p:txBody>
          <a:bodyPr>
            <a:normAutofit/>
          </a:bodyPr>
          <a:lstStyle/>
          <a:p>
            <a:r>
              <a:rPr lang="ru-RU" sz="2000" dirty="0" err="1"/>
              <a:t>Правильне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є простим та </a:t>
            </a:r>
            <a:r>
              <a:rPr lang="ru-RU" sz="2000" dirty="0" err="1"/>
              <a:t>вірним</a:t>
            </a:r>
            <a:r>
              <a:rPr lang="ru-RU" sz="2000" dirty="0"/>
              <a:t> </a:t>
            </a:r>
            <a:r>
              <a:rPr lang="ru-RU" sz="2000" dirty="0" err="1"/>
              <a:t>засобом</a:t>
            </a:r>
            <a:r>
              <a:rPr lang="ru-RU" sz="2000" dirty="0"/>
              <a:t> </a:t>
            </a:r>
            <a:r>
              <a:rPr lang="ru-RU" sz="2000" dirty="0" err="1"/>
              <a:t>залишатися</a:t>
            </a:r>
            <a:r>
              <a:rPr lang="ru-RU" sz="2000" dirty="0"/>
              <a:t> </a:t>
            </a:r>
            <a:r>
              <a:rPr lang="ru-RU" sz="2000" dirty="0" err="1"/>
              <a:t>здоровим</a:t>
            </a:r>
            <a:r>
              <a:rPr lang="ru-RU" sz="2000" dirty="0"/>
              <a:t>, </a:t>
            </a:r>
            <a:r>
              <a:rPr lang="ru-RU" sz="2000" dirty="0" err="1"/>
              <a:t>адже</a:t>
            </a:r>
            <a:r>
              <a:rPr lang="ru-RU" sz="2000" dirty="0"/>
              <a:t> </a:t>
            </a:r>
            <a:r>
              <a:rPr lang="ru-RU" sz="2000" dirty="0" err="1"/>
              <a:t>однією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причин </a:t>
            </a:r>
            <a:r>
              <a:rPr lang="ru-RU" sz="2000" dirty="0" err="1"/>
              <a:t>багатьох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є </a:t>
            </a:r>
            <a:r>
              <a:rPr lang="ru-RU" sz="2000" dirty="0" err="1"/>
              <a:t>саме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шкідливої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та </a:t>
            </a:r>
            <a:r>
              <a:rPr lang="ru-RU" sz="2000" dirty="0" err="1"/>
              <a:t>неправильний</a:t>
            </a:r>
            <a:r>
              <a:rPr lang="ru-RU" sz="2000" dirty="0"/>
              <a:t> </a:t>
            </a:r>
            <a:r>
              <a:rPr lang="ru-RU" sz="2000" dirty="0" err="1"/>
              <a:t>питний</a:t>
            </a:r>
            <a:r>
              <a:rPr lang="ru-RU" sz="2000" dirty="0"/>
              <a:t> режим.</a:t>
            </a:r>
          </a:p>
          <a:p>
            <a:endParaRPr lang="ru-RU" sz="2000" dirty="0"/>
          </a:p>
          <a:p>
            <a:r>
              <a:rPr lang="ru-RU" sz="2000" dirty="0" err="1"/>
              <a:t>Від</a:t>
            </a:r>
            <a:r>
              <a:rPr lang="ru-RU" sz="2000" dirty="0"/>
              <a:t> наших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харчових</a:t>
            </a:r>
            <a:r>
              <a:rPr lang="ru-RU" sz="2000" dirty="0"/>
              <a:t> </a:t>
            </a:r>
            <a:r>
              <a:rPr lang="ru-RU" sz="2000" dirty="0" err="1"/>
              <a:t>звичок</a:t>
            </a:r>
            <a:r>
              <a:rPr lang="ru-RU" sz="2000" dirty="0"/>
              <a:t> </a:t>
            </a:r>
            <a:r>
              <a:rPr lang="ru-RU" sz="2000" dirty="0" err="1"/>
              <a:t>переважно</a:t>
            </a:r>
            <a:r>
              <a:rPr lang="ru-RU" sz="2000" dirty="0"/>
              <a:t> </a:t>
            </a:r>
            <a:r>
              <a:rPr lang="ru-RU" sz="2000" dirty="0" err="1"/>
              <a:t>страждають</a:t>
            </a:r>
            <a:r>
              <a:rPr lang="ru-RU" sz="2000" dirty="0"/>
              <a:t> </a:t>
            </a:r>
            <a:r>
              <a:rPr lang="ru-RU" sz="2000" dirty="0" err="1"/>
              <a:t>печінка</a:t>
            </a:r>
            <a:r>
              <a:rPr lang="ru-RU" sz="2000" dirty="0"/>
              <a:t> та </a:t>
            </a:r>
            <a:r>
              <a:rPr lang="ru-RU" sz="2000" b="1" dirty="0" err="1"/>
              <a:t>нирки</a:t>
            </a:r>
            <a:r>
              <a:rPr lang="ru-RU" sz="2000" dirty="0"/>
              <a:t>, </a:t>
            </a:r>
            <a:r>
              <a:rPr lang="ru-RU" sz="2000" dirty="0" err="1"/>
              <a:t>адже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вони </a:t>
            </a:r>
            <a:r>
              <a:rPr lang="ru-RU" sz="2000" dirty="0" err="1"/>
              <a:t>стають</a:t>
            </a:r>
            <a:r>
              <a:rPr lang="ru-RU" sz="2000" dirty="0"/>
              <a:t> </a:t>
            </a:r>
            <a:r>
              <a:rPr lang="ru-RU" sz="2000" dirty="0" err="1"/>
              <a:t>змушені</a:t>
            </a:r>
            <a:r>
              <a:rPr lang="ru-RU" sz="2000" dirty="0"/>
              <a:t> </a:t>
            </a:r>
            <a:r>
              <a:rPr lang="ru-RU" sz="2000" dirty="0" err="1"/>
              <a:t>фільтрувати</a:t>
            </a:r>
            <a:r>
              <a:rPr lang="ru-RU" sz="2000" dirty="0"/>
              <a:t> та </a:t>
            </a:r>
            <a:r>
              <a:rPr lang="ru-RU" sz="2000" dirty="0" err="1"/>
              <a:t>виводити</a:t>
            </a:r>
            <a:r>
              <a:rPr lang="ru-RU" sz="2000" dirty="0"/>
              <a:t> з </a:t>
            </a:r>
            <a:r>
              <a:rPr lang="ru-RU" sz="2000" dirty="0" err="1"/>
              <a:t>організму</a:t>
            </a:r>
            <a:r>
              <a:rPr lang="ru-RU" sz="2000" dirty="0"/>
              <a:t> все те,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спожив</a:t>
            </a:r>
            <a:r>
              <a:rPr lang="ru-RU" sz="2000" dirty="0"/>
              <a:t> наш </a:t>
            </a:r>
            <a:r>
              <a:rPr lang="ru-RU" sz="2000" dirty="0" err="1"/>
              <a:t>примхливий</a:t>
            </a:r>
            <a:r>
              <a:rPr lang="ru-RU" sz="2000" dirty="0"/>
              <a:t> </a:t>
            </a:r>
            <a:r>
              <a:rPr lang="ru-RU" sz="2000" dirty="0" err="1"/>
              <a:t>шлунок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/>
              <a:t>Фактично</a:t>
            </a:r>
            <a:r>
              <a:rPr lang="ru-RU" sz="2000" dirty="0"/>
              <a:t> </a:t>
            </a:r>
            <a:r>
              <a:rPr lang="ru-RU" sz="2000" b="1" i="1" u="sng" dirty="0" err="1"/>
              <a:t>нирки</a:t>
            </a:r>
            <a:r>
              <a:rPr lang="ru-RU" sz="2000" b="1" i="1" u="sng" dirty="0"/>
              <a:t> є </a:t>
            </a:r>
            <a:r>
              <a:rPr lang="ru-RU" sz="2000" b="1" i="1" u="sng" dirty="0" err="1"/>
              <a:t>фільтром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нашого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організму</a:t>
            </a:r>
            <a:r>
              <a:rPr lang="ru-RU" sz="2000" dirty="0"/>
              <a:t>.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надважливий</a:t>
            </a:r>
            <a:r>
              <a:rPr lang="ru-RU" sz="2000" dirty="0"/>
              <a:t> орган </a:t>
            </a:r>
            <a:r>
              <a:rPr lang="ru-RU" sz="2000" dirty="0" err="1"/>
              <a:t>фільтрує</a:t>
            </a:r>
            <a:r>
              <a:rPr lang="ru-RU" sz="2000" dirty="0"/>
              <a:t> і </a:t>
            </a:r>
            <a:r>
              <a:rPr lang="ru-RU" sz="2000" dirty="0" err="1"/>
              <a:t>виводить</a:t>
            </a:r>
            <a:r>
              <a:rPr lang="ru-RU" sz="2000" dirty="0"/>
              <a:t> з </a:t>
            </a:r>
            <a:r>
              <a:rPr lang="ru-RU" sz="2000" dirty="0" err="1"/>
              <a:t>організму</a:t>
            </a:r>
            <a:r>
              <a:rPr lang="ru-RU" sz="2000" dirty="0"/>
              <a:t> шлаки та </a:t>
            </a:r>
            <a:r>
              <a:rPr lang="ru-RU" sz="2000" dirty="0" err="1"/>
              <a:t>шкідливі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. </a:t>
            </a:r>
            <a:r>
              <a:rPr lang="ru-RU" sz="2000" dirty="0" err="1"/>
              <a:t>Відповідно</a:t>
            </a:r>
            <a:r>
              <a:rPr lang="ru-RU" sz="2000" dirty="0"/>
              <a:t>, вони й </a:t>
            </a:r>
            <a:r>
              <a:rPr lang="ru-RU" sz="2000" dirty="0" err="1"/>
              <a:t>найбільш</a:t>
            </a:r>
            <a:r>
              <a:rPr lang="ru-RU" sz="2000" dirty="0"/>
              <a:t> </a:t>
            </a:r>
            <a:r>
              <a:rPr lang="ru-RU" sz="2000" dirty="0" err="1"/>
              <a:t>уразливі</a:t>
            </a:r>
            <a:r>
              <a:rPr lang="ru-RU" sz="2000" dirty="0"/>
              <a:t>, а </a:t>
            </a:r>
            <a:r>
              <a:rPr lang="ru-RU" sz="2000" dirty="0" err="1"/>
              <a:t>їхнє</a:t>
            </a:r>
            <a:r>
              <a:rPr lang="ru-RU" sz="2000" dirty="0"/>
              <a:t> </a:t>
            </a:r>
            <a:r>
              <a:rPr lang="ru-RU" sz="2000" dirty="0" err="1"/>
              <a:t>здоров’я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. </a:t>
            </a:r>
            <a:r>
              <a:rPr lang="ru-RU" sz="2000" dirty="0" err="1"/>
              <a:t>Проте</a:t>
            </a:r>
            <a:r>
              <a:rPr lang="ru-RU" sz="2000" dirty="0"/>
              <a:t>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дотримуватися</a:t>
            </a:r>
            <a:r>
              <a:rPr lang="ru-RU" sz="2000" dirty="0"/>
              <a:t> </a:t>
            </a:r>
            <a:r>
              <a:rPr lang="ru-RU" sz="2000" b="1" u="sng" dirty="0" err="1"/>
              <a:t>дієти</a:t>
            </a:r>
            <a:r>
              <a:rPr lang="ru-RU" sz="2000" dirty="0"/>
              <a:t>, яка </a:t>
            </a:r>
            <a:r>
              <a:rPr lang="ru-RU" sz="2000" dirty="0" err="1"/>
              <a:t>захистить</a:t>
            </a:r>
            <a:r>
              <a:rPr lang="ru-RU" sz="2000" dirty="0"/>
              <a:t> </a:t>
            </a:r>
            <a:r>
              <a:rPr lang="ru-RU" sz="2000" dirty="0" err="1"/>
              <a:t>цей</a:t>
            </a:r>
            <a:r>
              <a:rPr lang="ru-RU" sz="2000" dirty="0"/>
              <a:t> орган,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зберегти</a:t>
            </a:r>
            <a:r>
              <a:rPr lang="ru-RU" sz="2000" dirty="0"/>
              <a:t> як </a:t>
            </a:r>
            <a:r>
              <a:rPr lang="ru-RU" sz="2000" dirty="0" err="1"/>
              <a:t>здоров’я</a:t>
            </a:r>
            <a:r>
              <a:rPr lang="ru-RU" sz="2000" dirty="0"/>
              <a:t>, так і красу, </a:t>
            </a:r>
            <a:r>
              <a:rPr lang="ru-RU" sz="2000" dirty="0" err="1"/>
              <a:t>адже</a:t>
            </a:r>
            <a:r>
              <a:rPr lang="ru-RU" sz="2000" dirty="0"/>
              <a:t> </a:t>
            </a:r>
            <a:r>
              <a:rPr lang="ru-RU" sz="2000" dirty="0" err="1"/>
              <a:t>профілактика</a:t>
            </a:r>
            <a:r>
              <a:rPr lang="ru-RU" sz="2000" dirty="0"/>
              <a:t> </a:t>
            </a:r>
            <a:r>
              <a:rPr lang="ru-RU" sz="2000" dirty="0" err="1"/>
              <a:t>набагато</a:t>
            </a:r>
            <a:r>
              <a:rPr lang="ru-RU" sz="2000" dirty="0"/>
              <a:t> </a:t>
            </a:r>
            <a:r>
              <a:rPr lang="ru-RU" sz="2000" dirty="0" err="1"/>
              <a:t>ефективніше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56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5309" y="0"/>
            <a:ext cx="9329303" cy="6858000"/>
          </a:xfrm>
        </p:spPr>
        <p:txBody>
          <a:bodyPr>
            <a:normAutofit/>
          </a:bodyPr>
          <a:lstStyle/>
          <a:p>
            <a:r>
              <a:rPr lang="ru-RU" sz="2000" b="1" u="sng" dirty="0" err="1"/>
              <a:t>Хронічна</a:t>
            </a:r>
            <a:r>
              <a:rPr lang="ru-RU" sz="2000" b="1" u="sng" dirty="0"/>
              <a:t> </a:t>
            </a:r>
            <a:r>
              <a:rPr lang="ru-RU" sz="2000" b="1" u="sng" dirty="0" err="1"/>
              <a:t>ниркова</a:t>
            </a:r>
            <a:r>
              <a:rPr lang="ru-RU" sz="2000" b="1" u="sng" dirty="0"/>
              <a:t> </a:t>
            </a:r>
            <a:r>
              <a:rPr lang="ru-RU" sz="2000" b="1" u="sng" dirty="0" err="1"/>
              <a:t>недостатність</a:t>
            </a:r>
            <a:r>
              <a:rPr lang="ru-RU" sz="2000" b="1" u="sng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хворобливий</a:t>
            </a:r>
            <a:r>
              <a:rPr lang="ru-RU" sz="2000" dirty="0"/>
              <a:t> стан,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розвивається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загибелі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нефронів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і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поступовим</a:t>
            </a:r>
            <a:r>
              <a:rPr lang="ru-RU" sz="2000" dirty="0"/>
              <a:t> і </a:t>
            </a:r>
            <a:r>
              <a:rPr lang="ru-RU" sz="2000" dirty="0" err="1"/>
              <a:t>тривалим</a:t>
            </a:r>
            <a:r>
              <a:rPr lang="ru-RU" sz="2000" dirty="0"/>
              <a:t> </a:t>
            </a:r>
            <a:r>
              <a:rPr lang="ru-RU" sz="2000" dirty="0" err="1"/>
              <a:t>прогресуванням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видільної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b="1" i="1" dirty="0" err="1"/>
              <a:t>уремічної</a:t>
            </a:r>
            <a:r>
              <a:rPr lang="ru-RU" sz="2000" b="1" i="1" dirty="0"/>
              <a:t> </a:t>
            </a:r>
            <a:r>
              <a:rPr lang="ru-RU" sz="2000" b="1" i="1" dirty="0" err="1"/>
              <a:t>інтоксикації</a:t>
            </a:r>
            <a:r>
              <a:rPr lang="ru-RU" sz="2000" b="1" i="1" dirty="0"/>
              <a:t>.</a:t>
            </a:r>
          </a:p>
          <a:p>
            <a:r>
              <a:rPr lang="ru-RU" sz="2000" b="1" dirty="0" err="1"/>
              <a:t>Етіологія</a:t>
            </a:r>
            <a:r>
              <a:rPr lang="ru-RU" sz="2000" b="1" dirty="0"/>
              <a:t> і </a:t>
            </a:r>
            <a:r>
              <a:rPr lang="ru-RU" sz="2000" b="1" dirty="0" err="1"/>
              <a:t>патанатомія</a:t>
            </a:r>
            <a:r>
              <a:rPr lang="ru-RU" sz="2000" dirty="0"/>
              <a:t>.   </a:t>
            </a:r>
            <a:r>
              <a:rPr lang="ru-RU" sz="2000" i="1" dirty="0" err="1"/>
              <a:t>Хронічна</a:t>
            </a:r>
            <a:r>
              <a:rPr lang="ru-RU" sz="2000" i="1" dirty="0"/>
              <a:t> </a:t>
            </a:r>
            <a:r>
              <a:rPr lang="ru-RU" sz="2000" i="1" dirty="0" err="1"/>
              <a:t>ниркова</a:t>
            </a:r>
            <a:r>
              <a:rPr lang="ru-RU" sz="2000" i="1" dirty="0"/>
              <a:t> </a:t>
            </a:r>
            <a:r>
              <a:rPr lang="ru-RU" sz="2000" i="1" dirty="0" err="1"/>
              <a:t>недостатність</a:t>
            </a:r>
            <a:r>
              <a:rPr lang="ru-RU" sz="2000" i="1" dirty="0"/>
              <a:t> </a:t>
            </a:r>
            <a:r>
              <a:rPr lang="ru-RU" sz="2000" dirty="0" err="1"/>
              <a:t>розвивається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b="1" i="1" dirty="0" err="1"/>
              <a:t>тривалих</a:t>
            </a:r>
            <a:r>
              <a:rPr lang="ru-RU" sz="2000" b="1" i="1" dirty="0"/>
              <a:t> </a:t>
            </a:r>
            <a:r>
              <a:rPr lang="ru-RU" sz="2000" b="1" i="1" dirty="0" err="1"/>
              <a:t>хронічних</a:t>
            </a:r>
            <a:r>
              <a:rPr lang="ru-RU" sz="2000" b="1" i="1" dirty="0"/>
              <a:t> </a:t>
            </a:r>
            <a:r>
              <a:rPr lang="ru-RU" sz="2000" b="1" i="1" dirty="0" err="1"/>
              <a:t>захворювань</a:t>
            </a:r>
            <a:r>
              <a:rPr lang="ru-RU" sz="2000" b="1" i="1" dirty="0"/>
              <a:t> </a:t>
            </a:r>
            <a:r>
              <a:rPr lang="ru-RU" sz="2000" b="1" i="1" dirty="0" err="1"/>
              <a:t>нирок</a:t>
            </a:r>
            <a:r>
              <a:rPr lang="ru-RU" sz="2000" dirty="0"/>
              <a:t>, особливо </a:t>
            </a:r>
            <a:r>
              <a:rPr lang="ru-RU" sz="2000" dirty="0" err="1"/>
              <a:t>хронічного</a:t>
            </a:r>
            <a:r>
              <a:rPr lang="ru-RU" sz="2000" dirty="0"/>
              <a:t> </a:t>
            </a:r>
            <a:r>
              <a:rPr lang="ru-RU" sz="2000" dirty="0" err="1"/>
              <a:t>гломерулонефриту</a:t>
            </a:r>
            <a:r>
              <a:rPr lang="ru-RU" sz="2000" dirty="0"/>
              <a:t> і </a:t>
            </a:r>
            <a:r>
              <a:rPr lang="ru-RU" sz="2000" dirty="0" err="1"/>
              <a:t>хронічного</a:t>
            </a:r>
            <a:r>
              <a:rPr lang="ru-RU" sz="2000" dirty="0"/>
              <a:t> </a:t>
            </a:r>
            <a:r>
              <a:rPr lang="ru-RU" sz="2000" dirty="0" err="1"/>
              <a:t>пієлонефриту</a:t>
            </a:r>
            <a:r>
              <a:rPr lang="ru-RU" sz="2000" dirty="0"/>
              <a:t>, </a:t>
            </a:r>
            <a:r>
              <a:rPr lang="ru-RU" sz="2000" dirty="0" err="1"/>
              <a:t>амілоідозу</a:t>
            </a:r>
            <a:r>
              <a:rPr lang="ru-RU" sz="2000" dirty="0"/>
              <a:t>, </a:t>
            </a:r>
            <a:r>
              <a:rPr lang="ru-RU" sz="2000" dirty="0" err="1"/>
              <a:t>полікістозу</a:t>
            </a:r>
            <a:r>
              <a:rPr lang="ru-RU" sz="2000" dirty="0"/>
              <a:t> та </a:t>
            </a:r>
            <a:r>
              <a:rPr lang="ru-RU" sz="2000" dirty="0" err="1"/>
              <a:t>туберкульозу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.</a:t>
            </a:r>
          </a:p>
          <a:p>
            <a:r>
              <a:rPr lang="ru-RU" sz="2000" dirty="0"/>
              <a:t>     </a:t>
            </a:r>
            <a:r>
              <a:rPr lang="ru-RU" sz="2000" b="1" dirty="0"/>
              <a:t>Причинами ХНН у </a:t>
            </a:r>
            <a:r>
              <a:rPr lang="ru-RU" sz="2000" b="1" dirty="0" err="1"/>
              <a:t>дітей</a:t>
            </a:r>
            <a:r>
              <a:rPr lang="ru-RU" sz="2000" b="1" dirty="0"/>
              <a:t> </a:t>
            </a:r>
            <a:r>
              <a:rPr lang="ru-RU" sz="2000" dirty="0"/>
              <a:t>є (в порядку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статистичної</a:t>
            </a:r>
            <a:r>
              <a:rPr lang="ru-RU" sz="2000" dirty="0"/>
              <a:t> ваги): </a:t>
            </a:r>
            <a:r>
              <a:rPr lang="ru-RU" sz="2000" dirty="0" err="1"/>
              <a:t>мікробно-запальні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на </a:t>
            </a:r>
            <a:r>
              <a:rPr lang="ru-RU" sz="2000" dirty="0" err="1"/>
              <a:t>тлі</a:t>
            </a:r>
            <a:r>
              <a:rPr lang="ru-RU" sz="2000" dirty="0"/>
              <a:t> </a:t>
            </a:r>
            <a:r>
              <a:rPr lang="ru-RU" sz="2000" dirty="0" err="1"/>
              <a:t>аномалій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сечовивідної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та </a:t>
            </a:r>
            <a:r>
              <a:rPr lang="ru-RU" sz="2000" dirty="0" err="1"/>
              <a:t>обструктивних</a:t>
            </a:r>
            <a:r>
              <a:rPr lang="ru-RU" sz="2000" dirty="0"/>
              <a:t>  </a:t>
            </a:r>
            <a:r>
              <a:rPr lang="ru-RU" sz="2000" dirty="0" err="1"/>
              <a:t>нефропатій</a:t>
            </a:r>
            <a:r>
              <a:rPr lang="ru-RU" sz="2000" dirty="0"/>
              <a:t>,  </a:t>
            </a:r>
            <a:r>
              <a:rPr lang="ru-RU" sz="2000" dirty="0" err="1"/>
              <a:t>гломерулопатії</a:t>
            </a:r>
            <a:r>
              <a:rPr lang="ru-RU" sz="2000" dirty="0"/>
              <a:t> (</a:t>
            </a:r>
            <a:r>
              <a:rPr lang="ru-RU" sz="2000" dirty="0" err="1"/>
              <a:t>імунокомплексні</a:t>
            </a:r>
            <a:r>
              <a:rPr lang="ru-RU" sz="2000" dirty="0"/>
              <a:t>, </a:t>
            </a:r>
            <a:r>
              <a:rPr lang="ru-RU" sz="2000" dirty="0" err="1"/>
              <a:t>фокальний</a:t>
            </a:r>
            <a:r>
              <a:rPr lang="ru-RU" sz="2000" dirty="0"/>
              <a:t> </a:t>
            </a:r>
            <a:r>
              <a:rPr lang="ru-RU" sz="2000" dirty="0" err="1"/>
              <a:t>сегментарний</a:t>
            </a:r>
            <a:r>
              <a:rPr lang="ru-RU" sz="2000" dirty="0"/>
              <a:t> </a:t>
            </a:r>
            <a:r>
              <a:rPr lang="ru-RU" sz="2000" dirty="0" err="1"/>
              <a:t>гломерулосклероз</a:t>
            </a:r>
            <a:r>
              <a:rPr lang="ru-RU" sz="2000" dirty="0"/>
              <a:t>, </a:t>
            </a:r>
            <a:r>
              <a:rPr lang="en-US" sz="2000" dirty="0"/>
              <a:t>IgA </a:t>
            </a:r>
            <a:r>
              <a:rPr lang="ru-RU" sz="2000" dirty="0" err="1"/>
              <a:t>нефропатія</a:t>
            </a:r>
            <a:r>
              <a:rPr lang="ru-RU" sz="2000" dirty="0"/>
              <a:t>, синдром </a:t>
            </a:r>
            <a:r>
              <a:rPr lang="ru-RU" sz="2000" dirty="0" err="1"/>
              <a:t>Альпорта</a:t>
            </a:r>
            <a:r>
              <a:rPr lang="ru-RU" sz="2000" dirty="0"/>
              <a:t>), </a:t>
            </a:r>
            <a:r>
              <a:rPr lang="ru-RU" sz="2000" dirty="0" err="1" smtClean="0"/>
              <a:t>тубулопатіЇ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b="1" dirty="0"/>
              <a:t>У </a:t>
            </a:r>
            <a:r>
              <a:rPr lang="ru-RU" sz="2000" b="1" dirty="0" err="1"/>
              <a:t>дорослих</a:t>
            </a:r>
            <a:r>
              <a:rPr lang="ru-RU" sz="2000" dirty="0"/>
              <a:t>:  </a:t>
            </a:r>
            <a:r>
              <a:rPr lang="ru-RU" sz="2000" dirty="0" err="1"/>
              <a:t>діабетична</a:t>
            </a:r>
            <a:r>
              <a:rPr lang="ru-RU" sz="2000" dirty="0"/>
              <a:t> </a:t>
            </a:r>
            <a:r>
              <a:rPr lang="ru-RU" sz="2000" dirty="0" err="1"/>
              <a:t>нефропатія</a:t>
            </a:r>
            <a:r>
              <a:rPr lang="ru-RU" sz="2000" dirty="0"/>
              <a:t>,  </a:t>
            </a:r>
            <a:r>
              <a:rPr lang="ru-RU" sz="2000" dirty="0" err="1"/>
              <a:t>гіпертонічна</a:t>
            </a:r>
            <a:r>
              <a:rPr lang="ru-RU" sz="2000" dirty="0"/>
              <a:t> хвороба (</a:t>
            </a:r>
            <a:r>
              <a:rPr lang="ru-RU" sz="2000" dirty="0" err="1"/>
              <a:t>гіперактивність</a:t>
            </a:r>
            <a:r>
              <a:rPr lang="ru-RU" sz="2000" dirty="0"/>
              <a:t> </a:t>
            </a:r>
            <a:r>
              <a:rPr lang="ru-RU" sz="2000" dirty="0" err="1"/>
              <a:t>симпатичної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), </a:t>
            </a:r>
            <a:r>
              <a:rPr lang="ru-RU" sz="2000" dirty="0" err="1"/>
              <a:t>системний</a:t>
            </a:r>
            <a:r>
              <a:rPr lang="ru-RU" sz="2000" dirty="0"/>
              <a:t> атеросклероз,  </a:t>
            </a:r>
            <a:r>
              <a:rPr lang="ru-RU" sz="2000" dirty="0" err="1"/>
              <a:t>гломерулонефрит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dirty="0"/>
              <a:t>    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8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5309" y="0"/>
            <a:ext cx="9329303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  <a:r>
              <a:rPr lang="ru-RU" b="1" dirty="0" err="1"/>
              <a:t>Розвиток</a:t>
            </a:r>
            <a:r>
              <a:rPr lang="ru-RU" b="1" dirty="0"/>
              <a:t> ХНН </a:t>
            </a:r>
            <a:r>
              <a:rPr lang="ru-RU" dirty="0" err="1"/>
              <a:t>пов,язаний</a:t>
            </a:r>
            <a:r>
              <a:rPr lang="ru-RU" dirty="0"/>
              <a:t> з </a:t>
            </a:r>
            <a:r>
              <a:rPr lang="ru-RU" b="1" i="1" dirty="0" err="1"/>
              <a:t>затримкою</a:t>
            </a:r>
            <a:r>
              <a:rPr lang="ru-RU" b="1" i="1" dirty="0"/>
              <a:t> </a:t>
            </a:r>
            <a:r>
              <a:rPr lang="ru-RU" b="1" i="1" dirty="0" err="1"/>
              <a:t>азотистих</a:t>
            </a:r>
            <a:r>
              <a:rPr lang="ru-RU" b="1" i="1" dirty="0"/>
              <a:t> </a:t>
            </a:r>
            <a:r>
              <a:rPr lang="ru-RU" b="1" i="1" dirty="0" err="1"/>
              <a:t>шлаків</a:t>
            </a:r>
            <a:r>
              <a:rPr lang="ru-RU" b="1" i="1" dirty="0"/>
              <a:t>, ацидозом, </a:t>
            </a:r>
            <a:r>
              <a:rPr lang="ru-RU" b="1" i="1" dirty="0" err="1"/>
              <a:t>глибокими</a:t>
            </a:r>
            <a:r>
              <a:rPr lang="ru-RU" b="1" i="1" dirty="0"/>
              <a:t> </a:t>
            </a:r>
            <a:r>
              <a:rPr lang="ru-RU" b="1" i="1" dirty="0" err="1"/>
              <a:t>порушеннями</a:t>
            </a:r>
            <a:r>
              <a:rPr lang="ru-RU" b="1" i="1" dirty="0"/>
              <a:t> балансу </a:t>
            </a:r>
            <a:r>
              <a:rPr lang="ru-RU" b="1" i="1" dirty="0" err="1"/>
              <a:t>електролітів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в свою </a:t>
            </a:r>
            <a:r>
              <a:rPr lang="ru-RU" b="1" i="1" dirty="0" err="1"/>
              <a:t>чергу</a:t>
            </a:r>
            <a:r>
              <a:rPr lang="ru-RU" b="1" i="1" dirty="0"/>
              <a:t> </a:t>
            </a:r>
            <a:r>
              <a:rPr lang="ru-RU" b="1" i="1" dirty="0" err="1"/>
              <a:t>призводить</a:t>
            </a:r>
            <a:r>
              <a:rPr lang="ru-RU" b="1" i="1" dirty="0"/>
              <a:t> до </a:t>
            </a:r>
            <a:r>
              <a:rPr lang="ru-RU" b="1" i="1" dirty="0" err="1"/>
              <a:t>глибоких</a:t>
            </a:r>
            <a:r>
              <a:rPr lang="ru-RU" b="1" i="1" dirty="0"/>
              <a:t> </a:t>
            </a:r>
            <a:r>
              <a:rPr lang="ru-RU" b="1" i="1" dirty="0" err="1"/>
              <a:t>порушень</a:t>
            </a:r>
            <a:r>
              <a:rPr lang="ru-RU" b="1" i="1" dirty="0"/>
              <a:t> </a:t>
            </a:r>
            <a:r>
              <a:rPr lang="ru-RU" b="1" i="1" dirty="0" err="1"/>
              <a:t>клітинного</a:t>
            </a:r>
            <a:r>
              <a:rPr lang="ru-RU" b="1" i="1" dirty="0"/>
              <a:t> </a:t>
            </a:r>
            <a:r>
              <a:rPr lang="ru-RU" b="1" i="1" dirty="0" err="1"/>
              <a:t>метаболізму</a:t>
            </a:r>
            <a:r>
              <a:rPr lang="ru-RU" b="1" i="1" dirty="0"/>
              <a:t>.</a:t>
            </a:r>
            <a:r>
              <a:rPr lang="ru-RU" dirty="0"/>
              <a:t> По </a:t>
            </a:r>
            <a:r>
              <a:rPr lang="ru-RU" dirty="0" err="1"/>
              <a:t>мірі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втрачається</a:t>
            </a:r>
            <a:r>
              <a:rPr lang="ru-RU" dirty="0"/>
              <a:t> </a:t>
            </a:r>
            <a:r>
              <a:rPr lang="ru-RU" dirty="0" err="1"/>
              <a:t>морфологічна</a:t>
            </a:r>
            <a:r>
              <a:rPr lang="ru-RU" dirty="0"/>
              <a:t> </a:t>
            </a:r>
            <a:r>
              <a:rPr lang="ru-RU" dirty="0" err="1"/>
              <a:t>особливість</a:t>
            </a:r>
            <a:r>
              <a:rPr lang="ru-RU" dirty="0"/>
              <a:t> </a:t>
            </a:r>
            <a:r>
              <a:rPr lang="ru-RU" dirty="0" err="1"/>
              <a:t>висхідного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превалювати</a:t>
            </a:r>
            <a:r>
              <a:rPr lang="ru-RU" dirty="0"/>
              <a:t> </a:t>
            </a:r>
            <a:r>
              <a:rPr lang="ru-RU" b="1" i="1" dirty="0" err="1"/>
              <a:t>фібропластичні</a:t>
            </a:r>
            <a:r>
              <a:rPr lang="ru-RU" b="1" i="1" dirty="0"/>
              <a:t> </a:t>
            </a:r>
            <a:r>
              <a:rPr lang="ru-RU" b="1" i="1" dirty="0" err="1"/>
              <a:t>процеси</a:t>
            </a:r>
            <a:r>
              <a:rPr lang="ru-RU" b="1" i="1" dirty="0"/>
              <a:t>.</a:t>
            </a:r>
            <a:r>
              <a:rPr lang="ru-RU" dirty="0"/>
              <a:t> </a:t>
            </a:r>
            <a:r>
              <a:rPr lang="ru-RU" i="1" u="sng" dirty="0"/>
              <a:t>Результатом </a:t>
            </a:r>
            <a:r>
              <a:rPr lang="ru-RU" i="1" u="sng" dirty="0" err="1"/>
              <a:t>фібропластичного</a:t>
            </a:r>
            <a:r>
              <a:rPr lang="ru-RU" i="1" u="sng" dirty="0"/>
              <a:t> </a:t>
            </a:r>
            <a:r>
              <a:rPr lang="ru-RU" i="1" u="sng" dirty="0" err="1"/>
              <a:t>процесу</a:t>
            </a:r>
            <a:r>
              <a:rPr lang="ru-RU" i="1" u="sng" dirty="0"/>
              <a:t> </a:t>
            </a:r>
            <a:r>
              <a:rPr lang="ru-RU" dirty="0"/>
              <a:t>є </a:t>
            </a:r>
            <a:r>
              <a:rPr lang="ru-RU" b="1" dirty="0" err="1"/>
              <a:t>скорочення</a:t>
            </a:r>
            <a:r>
              <a:rPr lang="ru-RU" b="1" dirty="0"/>
              <a:t> </a:t>
            </a:r>
            <a:r>
              <a:rPr lang="ru-RU" b="1" dirty="0" err="1"/>
              <a:t>кількості</a:t>
            </a:r>
            <a:r>
              <a:rPr lang="ru-RU" b="1" dirty="0"/>
              <a:t> </a:t>
            </a:r>
            <a:r>
              <a:rPr lang="ru-RU" b="1" dirty="0" err="1"/>
              <a:t>діючих</a:t>
            </a:r>
            <a:r>
              <a:rPr lang="ru-RU" b="1" dirty="0"/>
              <a:t> </a:t>
            </a:r>
            <a:r>
              <a:rPr lang="ru-RU" b="1" dirty="0" err="1"/>
              <a:t>нефронів</a:t>
            </a:r>
            <a:r>
              <a:rPr lang="ru-RU" b="1" dirty="0"/>
              <a:t> в </a:t>
            </a:r>
            <a:r>
              <a:rPr lang="ru-RU" b="1" dirty="0" err="1"/>
              <a:t>комбінаціі</a:t>
            </a:r>
            <a:r>
              <a:rPr lang="ru-RU" b="1" dirty="0"/>
              <a:t> з </a:t>
            </a:r>
            <a:r>
              <a:rPr lang="ru-RU" b="1" dirty="0" err="1"/>
              <a:t>гіпертрофією</a:t>
            </a:r>
            <a:r>
              <a:rPr lang="ru-RU" b="1" dirty="0"/>
              <a:t> </a:t>
            </a:r>
            <a:r>
              <a:rPr lang="ru-RU" b="1" dirty="0" err="1"/>
              <a:t>багатьох</a:t>
            </a:r>
            <a:r>
              <a:rPr lang="ru-RU" b="1" dirty="0"/>
              <a:t> з них.</a:t>
            </a:r>
          </a:p>
          <a:p>
            <a:r>
              <a:rPr lang="ru-RU" dirty="0"/>
              <a:t>  У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незворотні</a:t>
            </a:r>
            <a:r>
              <a:rPr lang="ru-RU" dirty="0"/>
              <a:t>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: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функціонуючих</a:t>
            </a:r>
            <a:r>
              <a:rPr lang="ru-RU" dirty="0"/>
              <a:t> </a:t>
            </a:r>
            <a:r>
              <a:rPr lang="ru-RU" dirty="0" err="1"/>
              <a:t>клубочків</a:t>
            </a:r>
            <a:r>
              <a:rPr lang="ru-RU" dirty="0"/>
              <a:t>, </a:t>
            </a:r>
            <a:r>
              <a:rPr lang="ru-RU" dirty="0" err="1"/>
              <a:t>атрофія</a:t>
            </a:r>
            <a:r>
              <a:rPr lang="ru-RU" dirty="0"/>
              <a:t> і </a:t>
            </a:r>
            <a:r>
              <a:rPr lang="ru-RU" dirty="0" err="1"/>
              <a:t>зморщення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 . </a:t>
            </a:r>
            <a:r>
              <a:rPr lang="ru-RU" dirty="0" err="1"/>
              <a:t>Розгорнута</a:t>
            </a:r>
            <a:r>
              <a:rPr lang="ru-RU" dirty="0"/>
              <a:t> </a:t>
            </a:r>
            <a:r>
              <a:rPr lang="ru-RU" dirty="0" err="1"/>
              <a:t>клінічна</a:t>
            </a:r>
            <a:r>
              <a:rPr lang="ru-RU" dirty="0"/>
              <a:t> картина </a:t>
            </a:r>
            <a:r>
              <a:rPr lang="ru-RU" dirty="0" err="1"/>
              <a:t>розвивається</a:t>
            </a:r>
            <a:r>
              <a:rPr lang="ru-RU" dirty="0"/>
              <a:t> при </a:t>
            </a:r>
            <a:r>
              <a:rPr lang="ru-RU" dirty="0" err="1"/>
              <a:t>зменшенні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нефронів</a:t>
            </a:r>
            <a:r>
              <a:rPr lang="ru-RU" dirty="0"/>
              <a:t> до 30-10%.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основного </a:t>
            </a:r>
            <a:r>
              <a:rPr lang="ru-RU" dirty="0" err="1"/>
              <a:t>захворювання</a:t>
            </a:r>
            <a:r>
              <a:rPr lang="ru-RU" dirty="0"/>
              <a:t> і </a:t>
            </a:r>
            <a:r>
              <a:rPr lang="ru-RU" dirty="0" err="1"/>
              <a:t>компенсаторної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. Так,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темпи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- при активному </a:t>
            </a:r>
            <a:r>
              <a:rPr lang="ru-RU" dirty="0" err="1"/>
              <a:t>вовчаковому</a:t>
            </a:r>
            <a:r>
              <a:rPr lang="ru-RU" dirty="0"/>
              <a:t> </a:t>
            </a:r>
            <a:r>
              <a:rPr lang="ru-RU" dirty="0" err="1"/>
              <a:t>нефриті</a:t>
            </a:r>
            <a:r>
              <a:rPr lang="ru-RU" dirty="0"/>
              <a:t>, </a:t>
            </a:r>
            <a:r>
              <a:rPr lang="ru-RU" dirty="0" err="1"/>
              <a:t>діабетичній</a:t>
            </a:r>
            <a:r>
              <a:rPr lang="ru-RU" dirty="0"/>
              <a:t> та </a:t>
            </a:r>
            <a:r>
              <a:rPr lang="ru-RU" dirty="0" err="1"/>
              <a:t>амілоідній</a:t>
            </a:r>
            <a:r>
              <a:rPr lang="ru-RU" dirty="0"/>
              <a:t> </a:t>
            </a:r>
            <a:r>
              <a:rPr lang="ru-RU" dirty="0" err="1"/>
              <a:t>нефропатії</a:t>
            </a:r>
            <a:r>
              <a:rPr lang="ru-RU" dirty="0"/>
              <a:t>.</a:t>
            </a:r>
          </a:p>
          <a:p>
            <a:r>
              <a:rPr lang="ru-RU" dirty="0"/>
              <a:t>  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невпинне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паренхіми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гемодинамічна</a:t>
            </a:r>
            <a:r>
              <a:rPr lang="ru-RU" dirty="0"/>
              <a:t> </a:t>
            </a:r>
            <a:r>
              <a:rPr lang="ru-RU" dirty="0" err="1"/>
              <a:t>адаптація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нефронів</a:t>
            </a:r>
            <a:r>
              <a:rPr lang="ru-RU" dirty="0"/>
              <a:t> 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гіперперфузією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більшої</a:t>
            </a:r>
            <a:r>
              <a:rPr lang="ru-RU" dirty="0"/>
              <a:t> </a:t>
            </a:r>
            <a:r>
              <a:rPr lang="ru-RU" dirty="0" err="1"/>
              <a:t>гіпертрофіії</a:t>
            </a:r>
            <a:r>
              <a:rPr lang="ru-RU" dirty="0"/>
              <a:t> та </a:t>
            </a:r>
            <a:r>
              <a:rPr lang="ru-RU" dirty="0" err="1"/>
              <a:t>подальшого</a:t>
            </a:r>
            <a:r>
              <a:rPr lang="ru-RU" dirty="0"/>
              <a:t> склерозу клубочкового </a:t>
            </a:r>
            <a:r>
              <a:rPr lang="ru-RU" dirty="0" err="1"/>
              <a:t>апарату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8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8189" y="1366787"/>
            <a:ext cx="9146423" cy="5168767"/>
          </a:xfrm>
        </p:spPr>
        <p:txBody>
          <a:bodyPr>
            <a:noAutofit/>
          </a:bodyPr>
          <a:lstStyle/>
          <a:p>
            <a:r>
              <a:rPr lang="ru-RU" sz="2000" dirty="0" err="1"/>
              <a:t>Клінічна</a:t>
            </a:r>
            <a:r>
              <a:rPr lang="ru-RU" sz="2000" dirty="0"/>
              <a:t> картина </a:t>
            </a:r>
            <a:r>
              <a:rPr lang="ru-RU" sz="2000" dirty="0" err="1"/>
              <a:t>хронічної</a:t>
            </a:r>
            <a:r>
              <a:rPr lang="ru-RU" sz="2000" dirty="0"/>
              <a:t> </a:t>
            </a:r>
            <a:r>
              <a:rPr lang="ru-RU" sz="2000" dirty="0" err="1"/>
              <a:t>ниркової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ступенем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, </a:t>
            </a:r>
            <a:r>
              <a:rPr lang="ru-RU" sz="2000" dirty="0" err="1"/>
              <a:t>змінами</a:t>
            </a:r>
            <a:r>
              <a:rPr lang="ru-RU" sz="2000" dirty="0"/>
              <a:t> у </a:t>
            </a:r>
            <a:r>
              <a:rPr lang="ru-RU" sz="2000" dirty="0" err="1"/>
              <a:t>серцево-судинній</a:t>
            </a:r>
            <a:r>
              <a:rPr lang="ru-RU" sz="2000" dirty="0"/>
              <a:t>, </a:t>
            </a:r>
            <a:r>
              <a:rPr lang="ru-RU" sz="2000" dirty="0" err="1"/>
              <a:t>нервовій</a:t>
            </a:r>
            <a:r>
              <a:rPr lang="ru-RU" sz="2000" dirty="0"/>
              <a:t> і </a:t>
            </a:r>
            <a:r>
              <a:rPr lang="ru-RU" sz="2000" dirty="0" err="1"/>
              <a:t>кровотворній</a:t>
            </a:r>
            <a:r>
              <a:rPr lang="ru-RU" sz="2000" dirty="0"/>
              <a:t> системах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/>
              <a:t>порушеннями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шлунково-кишкового</a:t>
            </a:r>
            <a:r>
              <a:rPr lang="ru-RU" sz="2000" dirty="0"/>
              <a:t> тракту.</a:t>
            </a:r>
          </a:p>
          <a:p>
            <a:r>
              <a:rPr lang="ru-RU" sz="2000" b="1" u="sng" dirty="0" err="1"/>
              <a:t>Виділяють</a:t>
            </a:r>
            <a:r>
              <a:rPr lang="ru-RU" sz="2000" b="1" u="sng" dirty="0"/>
              <a:t>   </a:t>
            </a:r>
            <a:r>
              <a:rPr lang="ru-RU" sz="2000" b="1" u="sng" dirty="0" err="1"/>
              <a:t>клінічні</a:t>
            </a:r>
            <a:r>
              <a:rPr lang="ru-RU" sz="2000" b="1" u="sng" dirty="0"/>
              <a:t>   </a:t>
            </a:r>
            <a:r>
              <a:rPr lang="ru-RU" sz="2000" b="1" u="sng" dirty="0" err="1"/>
              <a:t>критерії</a:t>
            </a:r>
            <a:r>
              <a:rPr lang="ru-RU" sz="2000" b="1" u="sng" dirty="0"/>
              <a:t>:</a:t>
            </a:r>
          </a:p>
          <a:p>
            <a:r>
              <a:rPr lang="ru-RU" sz="2000" b="1" dirty="0"/>
              <a:t>  </a:t>
            </a:r>
            <a:r>
              <a:rPr lang="ru-RU" sz="2000" b="1" dirty="0" err="1"/>
              <a:t>Основні</a:t>
            </a:r>
            <a:r>
              <a:rPr lang="ru-RU" sz="2000" b="1" dirty="0"/>
              <a:t>:</a:t>
            </a:r>
          </a:p>
          <a:p>
            <a:r>
              <a:rPr lang="ru-RU" sz="2000" dirty="0"/>
              <a:t>•   </a:t>
            </a:r>
            <a:r>
              <a:rPr lang="ru-RU" sz="2000" b="1" i="1" dirty="0" err="1"/>
              <a:t>симптоми</a:t>
            </a:r>
            <a:r>
              <a:rPr lang="ru-RU" sz="2000" b="1" i="1" dirty="0"/>
              <a:t> </a:t>
            </a:r>
            <a:r>
              <a:rPr lang="ru-RU" sz="2000" b="1" i="1" dirty="0" err="1"/>
              <a:t>ендогенної</a:t>
            </a:r>
            <a:r>
              <a:rPr lang="ru-RU" sz="2000" b="1" i="1" dirty="0"/>
              <a:t> </a:t>
            </a:r>
            <a:r>
              <a:rPr lang="ru-RU" sz="2000" b="1" i="1" dirty="0" err="1"/>
              <a:t>інтоксикації</a:t>
            </a:r>
            <a:endParaRPr lang="ru-RU" sz="2000" b="1" i="1" dirty="0"/>
          </a:p>
          <a:p>
            <a:r>
              <a:rPr lang="ru-RU" sz="2000" dirty="0"/>
              <a:t>     В </a:t>
            </a:r>
            <a:r>
              <a:rPr lang="ru-RU" sz="2000" dirty="0" err="1"/>
              <a:t>ранній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ХНН </a:t>
            </a:r>
            <a:r>
              <a:rPr lang="ru-RU" sz="2000" dirty="0" err="1"/>
              <a:t>скарги</a:t>
            </a:r>
            <a:r>
              <a:rPr lang="ru-RU" sz="2000" dirty="0"/>
              <a:t> на </a:t>
            </a:r>
            <a:r>
              <a:rPr lang="ru-RU" sz="2000" dirty="0" err="1"/>
              <a:t>підвищену</a:t>
            </a:r>
            <a:r>
              <a:rPr lang="ru-RU" sz="2000" dirty="0"/>
              <a:t> </a:t>
            </a:r>
            <a:r>
              <a:rPr lang="ru-RU" sz="2000" dirty="0" err="1"/>
              <a:t>втомлюваність</a:t>
            </a:r>
            <a:r>
              <a:rPr lang="ru-RU" sz="2000" dirty="0"/>
              <a:t>, </a:t>
            </a:r>
            <a:r>
              <a:rPr lang="ru-RU" sz="2000" dirty="0" err="1"/>
              <a:t>погіршення</a:t>
            </a:r>
            <a:r>
              <a:rPr lang="ru-RU" sz="2000" dirty="0"/>
              <a:t>  аппетиту. </a:t>
            </a:r>
            <a:r>
              <a:rPr lang="ru-RU" sz="2000" dirty="0" err="1"/>
              <a:t>Хворі</a:t>
            </a:r>
            <a:r>
              <a:rPr lang="ru-RU" sz="2000" dirty="0"/>
              <a:t> </a:t>
            </a:r>
            <a:r>
              <a:rPr lang="ru-RU" sz="2000" dirty="0" err="1"/>
              <a:t>апатичні</a:t>
            </a:r>
            <a:r>
              <a:rPr lang="ru-RU" sz="2000" dirty="0"/>
              <a:t>, </a:t>
            </a:r>
            <a:r>
              <a:rPr lang="ru-RU" sz="2000" dirty="0" err="1"/>
              <a:t>малорухливі</a:t>
            </a:r>
            <a:r>
              <a:rPr lang="ru-RU" sz="2000" dirty="0"/>
              <a:t>,  </a:t>
            </a:r>
            <a:r>
              <a:rPr lang="ru-RU" sz="2000" dirty="0" err="1"/>
              <a:t>турбує</a:t>
            </a:r>
            <a:r>
              <a:rPr lang="ru-RU" sz="2000" dirty="0"/>
              <a:t> </a:t>
            </a:r>
            <a:r>
              <a:rPr lang="ru-RU" sz="2000" dirty="0" err="1"/>
              <a:t>загальна</a:t>
            </a:r>
            <a:r>
              <a:rPr lang="ru-RU" sz="2000" dirty="0"/>
              <a:t> </a:t>
            </a:r>
            <a:r>
              <a:rPr lang="ru-RU" sz="2000" dirty="0" err="1"/>
              <a:t>слабкість</a:t>
            </a:r>
            <a:r>
              <a:rPr lang="ru-RU" sz="2000" dirty="0"/>
              <a:t>,  </a:t>
            </a:r>
            <a:r>
              <a:rPr lang="ru-RU" sz="2000" dirty="0" err="1"/>
              <a:t>сердцебиття</a:t>
            </a:r>
            <a:r>
              <a:rPr lang="ru-RU" sz="2000" dirty="0"/>
              <a:t>, </a:t>
            </a:r>
            <a:r>
              <a:rPr lang="ru-RU" sz="2000" dirty="0" err="1"/>
              <a:t>головний</a:t>
            </a:r>
            <a:r>
              <a:rPr lang="ru-RU" sz="2000" dirty="0"/>
              <a:t> </a:t>
            </a:r>
            <a:r>
              <a:rPr lang="ru-RU" sz="2000" dirty="0" err="1"/>
              <a:t>біль</a:t>
            </a:r>
            <a:r>
              <a:rPr lang="ru-RU" sz="2000" dirty="0"/>
              <a:t>, </a:t>
            </a:r>
            <a:r>
              <a:rPr lang="ru-RU" sz="2000" dirty="0" err="1"/>
              <a:t>головокружіння</a:t>
            </a:r>
            <a:r>
              <a:rPr lang="ru-RU" sz="2000" dirty="0"/>
              <a:t>, </a:t>
            </a:r>
            <a:r>
              <a:rPr lang="ru-RU" sz="2000" dirty="0" err="1"/>
              <a:t>роздратованість</a:t>
            </a:r>
            <a:r>
              <a:rPr lang="ru-RU" sz="2000" dirty="0"/>
              <a:t>, </a:t>
            </a:r>
            <a:r>
              <a:rPr lang="ru-RU" sz="2000" dirty="0" err="1"/>
              <a:t>порушення</a:t>
            </a:r>
            <a:r>
              <a:rPr lang="ru-RU" sz="2000" dirty="0"/>
              <a:t> сну.  В </a:t>
            </a:r>
            <a:r>
              <a:rPr lang="ru-RU" sz="2000" dirty="0" err="1"/>
              <a:t>вираженій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</a:t>
            </a:r>
            <a:r>
              <a:rPr lang="ru-RU" sz="2000" dirty="0" err="1"/>
              <a:t>хворі</a:t>
            </a:r>
            <a:r>
              <a:rPr lang="ru-RU" sz="2000" dirty="0"/>
              <a:t>  </a:t>
            </a:r>
            <a:r>
              <a:rPr lang="ru-RU" sz="2000" dirty="0" err="1"/>
              <a:t>загальмовані</a:t>
            </a:r>
            <a:r>
              <a:rPr lang="ru-RU" sz="2000" dirty="0"/>
              <a:t>, </a:t>
            </a:r>
            <a:r>
              <a:rPr lang="ru-RU" sz="2000" dirty="0" err="1"/>
              <a:t>пригнічені</a:t>
            </a:r>
            <a:r>
              <a:rPr lang="ru-RU" sz="2000" dirty="0"/>
              <a:t>, </a:t>
            </a:r>
            <a:r>
              <a:rPr lang="ru-RU" sz="2000" dirty="0" err="1"/>
              <a:t>рідше</a:t>
            </a:r>
            <a:r>
              <a:rPr lang="ru-RU" sz="2000" dirty="0"/>
              <a:t> </a:t>
            </a:r>
            <a:r>
              <a:rPr lang="ru-RU" sz="2000" dirty="0" err="1"/>
              <a:t>збуджені</a:t>
            </a:r>
            <a:r>
              <a:rPr lang="ru-RU" sz="2000" dirty="0"/>
              <a:t> . </a:t>
            </a:r>
            <a:r>
              <a:rPr lang="ru-RU" sz="2000" dirty="0" err="1"/>
              <a:t>Наростаюча</a:t>
            </a:r>
            <a:r>
              <a:rPr lang="ru-RU" sz="2000" dirty="0"/>
              <a:t> </a:t>
            </a:r>
            <a:r>
              <a:rPr lang="ru-RU" sz="2000" dirty="0" err="1"/>
              <a:t>вялість</a:t>
            </a:r>
            <a:r>
              <a:rPr lang="ru-RU" sz="2000" dirty="0"/>
              <a:t>, </a:t>
            </a:r>
            <a:r>
              <a:rPr lang="ru-RU" sz="2000" dirty="0" err="1"/>
              <a:t>втомлюваність</a:t>
            </a:r>
            <a:r>
              <a:rPr lang="ru-RU" sz="2000" dirty="0"/>
              <a:t>, </a:t>
            </a: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бодрості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нічного</a:t>
            </a:r>
            <a:r>
              <a:rPr lang="ru-RU" sz="2000" dirty="0"/>
              <a:t> сну в </a:t>
            </a:r>
            <a:r>
              <a:rPr lang="ru-RU" sz="2000" dirty="0" err="1"/>
              <a:t>подальшому</a:t>
            </a:r>
            <a:r>
              <a:rPr lang="ru-RU" sz="2000" dirty="0"/>
              <a:t> </a:t>
            </a:r>
            <a:r>
              <a:rPr lang="ru-RU" sz="2000" dirty="0" err="1"/>
              <a:t>змінюються</a:t>
            </a:r>
            <a:r>
              <a:rPr lang="ru-RU" sz="2000" dirty="0"/>
              <a:t>  </a:t>
            </a:r>
            <a:r>
              <a:rPr lang="ru-RU" sz="2000" dirty="0" err="1"/>
              <a:t>сонливістю</a:t>
            </a:r>
            <a:r>
              <a:rPr lang="ru-RU" sz="2000" dirty="0"/>
              <a:t>, яка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переходити</a:t>
            </a:r>
            <a:r>
              <a:rPr lang="ru-RU" sz="2000" dirty="0"/>
              <a:t> в сопор і кому.</a:t>
            </a:r>
          </a:p>
          <a:p>
            <a:r>
              <a:rPr lang="ru-RU" sz="2000" dirty="0"/>
              <a:t>•   </a:t>
            </a:r>
            <a:r>
              <a:rPr lang="ru-RU" sz="2000" b="1" i="1" dirty="0" err="1" smtClean="0"/>
              <a:t>олігурія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78763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8189" y="1366787"/>
            <a:ext cx="9146423" cy="5168767"/>
          </a:xfrm>
        </p:spPr>
        <p:txBody>
          <a:bodyPr>
            <a:noAutofit/>
          </a:bodyPr>
          <a:lstStyle/>
          <a:p>
            <a:r>
              <a:rPr lang="ru-RU" sz="2000" dirty="0" smtClean="0"/>
              <a:t> </a:t>
            </a:r>
            <a:r>
              <a:rPr lang="ru-RU" sz="2000" dirty="0" err="1" smtClean="0"/>
              <a:t>Клубочкова</a:t>
            </a:r>
            <a:r>
              <a:rPr lang="ru-RU" sz="2000" dirty="0" smtClean="0"/>
              <a:t> </a:t>
            </a:r>
            <a:r>
              <a:rPr lang="ru-RU" sz="2000" dirty="0" err="1"/>
              <a:t>фільтрація</a:t>
            </a:r>
            <a:r>
              <a:rPr lang="ru-RU" sz="2000" dirty="0"/>
              <a:t> </a:t>
            </a:r>
            <a:r>
              <a:rPr lang="ru-RU" sz="2000" dirty="0" err="1"/>
              <a:t>стійко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: </a:t>
            </a:r>
            <a:r>
              <a:rPr lang="ru-RU" sz="2000" dirty="0" err="1"/>
              <a:t>від</a:t>
            </a:r>
            <a:r>
              <a:rPr lang="ru-RU" sz="2000" dirty="0"/>
              <a:t> 40 мл/</a:t>
            </a:r>
            <a:r>
              <a:rPr lang="ru-RU" sz="2000" dirty="0" err="1"/>
              <a:t>хв</a:t>
            </a:r>
            <a:r>
              <a:rPr lang="ru-RU" sz="2000" dirty="0"/>
              <a:t> при </a:t>
            </a:r>
            <a:r>
              <a:rPr lang="ru-RU" sz="2000" dirty="0" err="1"/>
              <a:t>вираженій</a:t>
            </a:r>
            <a:r>
              <a:rPr lang="ru-RU" sz="2000" dirty="0"/>
              <a:t> </a:t>
            </a:r>
            <a:r>
              <a:rPr lang="ru-RU" sz="2000" dirty="0" err="1"/>
              <a:t>нирковій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 і до 10 — 5 мл/</a:t>
            </a:r>
            <a:r>
              <a:rPr lang="ru-RU" sz="2000" dirty="0" err="1"/>
              <a:t>хв</a:t>
            </a:r>
            <a:r>
              <a:rPr lang="ru-RU" sz="2000" dirty="0"/>
              <a:t> у </a:t>
            </a:r>
            <a:r>
              <a:rPr lang="ru-RU" sz="2000" dirty="0" err="1"/>
              <a:t>термінальній</a:t>
            </a:r>
            <a:r>
              <a:rPr lang="ru-RU" sz="2000" dirty="0"/>
              <a:t> </a:t>
            </a:r>
            <a:r>
              <a:rPr lang="ru-RU" sz="2000" dirty="0" err="1"/>
              <a:t>фазі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. </a:t>
            </a:r>
            <a:r>
              <a:rPr lang="ru-RU" sz="2000" dirty="0" err="1"/>
              <a:t>Виникає</a:t>
            </a:r>
            <a:r>
              <a:rPr lang="ru-RU" sz="2000" dirty="0"/>
              <a:t> </a:t>
            </a:r>
            <a:r>
              <a:rPr lang="ru-RU" sz="2000" dirty="0" err="1"/>
              <a:t>поліурія</a:t>
            </a:r>
            <a:r>
              <a:rPr lang="ru-RU" sz="2000" dirty="0"/>
              <a:t>, яка </a:t>
            </a:r>
            <a:r>
              <a:rPr lang="ru-RU" sz="2000" dirty="0" err="1"/>
              <a:t>згодом</a:t>
            </a:r>
            <a:r>
              <a:rPr lang="ru-RU" sz="2000" dirty="0"/>
              <a:t> </a:t>
            </a:r>
            <a:r>
              <a:rPr lang="ru-RU" sz="2000" dirty="0" err="1"/>
              <a:t>змінюється</a:t>
            </a:r>
            <a:r>
              <a:rPr lang="ru-RU" sz="2000" dirty="0"/>
              <a:t> </a:t>
            </a:r>
            <a:r>
              <a:rPr lang="ru-RU" sz="2000" dirty="0" err="1"/>
              <a:t>олігурією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анурією</a:t>
            </a:r>
            <a:r>
              <a:rPr lang="ru-RU" sz="2000" dirty="0"/>
              <a:t>.</a:t>
            </a:r>
          </a:p>
          <a:p>
            <a:r>
              <a:rPr lang="ru-RU" sz="2000" dirty="0"/>
              <a:t>•   </a:t>
            </a:r>
            <a:r>
              <a:rPr lang="ru-RU" sz="2000" b="1" i="1" dirty="0" err="1"/>
              <a:t>набряки</a:t>
            </a:r>
            <a:r>
              <a:rPr lang="ru-RU" sz="2000" b="1" i="1" dirty="0"/>
              <a:t> </a:t>
            </a:r>
          </a:p>
          <a:p>
            <a:r>
              <a:rPr lang="ru-RU" sz="2000" dirty="0"/>
              <a:t>   </a:t>
            </a:r>
            <a:r>
              <a:rPr lang="ru-RU" sz="2000" dirty="0" err="1"/>
              <a:t>Пастозність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набряки</a:t>
            </a:r>
            <a:r>
              <a:rPr lang="ru-RU" sz="2000" dirty="0"/>
              <a:t>  на </a:t>
            </a:r>
            <a:r>
              <a:rPr lang="ru-RU" sz="2000" dirty="0" err="1"/>
              <a:t>обличчі</a:t>
            </a:r>
            <a:r>
              <a:rPr lang="ru-RU" sz="2000" dirty="0"/>
              <a:t>, в </a:t>
            </a:r>
            <a:r>
              <a:rPr lang="ru-RU" sz="2000" dirty="0" err="1"/>
              <a:t>поперековій</a:t>
            </a:r>
            <a:r>
              <a:rPr lang="ru-RU" sz="2000" dirty="0"/>
              <a:t> </a:t>
            </a:r>
            <a:r>
              <a:rPr lang="ru-RU" sz="2000" dirty="0" err="1"/>
              <a:t>ділянці</a:t>
            </a:r>
            <a:r>
              <a:rPr lang="ru-RU" sz="2000" dirty="0"/>
              <a:t>, на </a:t>
            </a:r>
            <a:r>
              <a:rPr lang="ru-RU" sz="2000" dirty="0" err="1"/>
              <a:t>нижніх</a:t>
            </a:r>
            <a:r>
              <a:rPr lang="ru-RU" sz="2000" dirty="0"/>
              <a:t>    </a:t>
            </a:r>
            <a:r>
              <a:rPr lang="ru-RU" sz="2000" dirty="0" err="1" smtClean="0"/>
              <a:t>кінцівках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87638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8189" y="1366787"/>
            <a:ext cx="9146423" cy="5168767"/>
          </a:xfrm>
        </p:spPr>
        <p:txBody>
          <a:bodyPr>
            <a:noAutofit/>
          </a:bodyPr>
          <a:lstStyle/>
          <a:p>
            <a:r>
              <a:rPr lang="ru-RU" sz="2000" dirty="0" smtClean="0"/>
              <a:t>•   </a:t>
            </a:r>
            <a:r>
              <a:rPr lang="ru-RU" sz="2000" b="1" i="1" dirty="0" err="1"/>
              <a:t>нудота</a:t>
            </a:r>
            <a:r>
              <a:rPr lang="ru-RU" sz="2000" b="1" i="1" dirty="0"/>
              <a:t>, </a:t>
            </a:r>
            <a:r>
              <a:rPr lang="ru-RU" sz="2000" b="1" i="1" dirty="0" err="1"/>
              <a:t>блювота</a:t>
            </a:r>
            <a:endParaRPr lang="ru-RU" sz="2000" b="1" i="1" dirty="0"/>
          </a:p>
          <a:p>
            <a:r>
              <a:rPr lang="ru-RU" sz="2000" dirty="0"/>
              <a:t>   </a:t>
            </a:r>
            <a:r>
              <a:rPr lang="ru-RU" sz="2000" dirty="0" err="1"/>
              <a:t>Хворі</a:t>
            </a:r>
            <a:r>
              <a:rPr lang="ru-RU" sz="2000" dirty="0"/>
              <a:t> </a:t>
            </a:r>
            <a:r>
              <a:rPr lang="ru-RU" sz="2000" dirty="0" err="1"/>
              <a:t>поступово</a:t>
            </a:r>
            <a:r>
              <a:rPr lang="ru-RU" sz="2000" dirty="0"/>
              <a:t> </a:t>
            </a:r>
            <a:r>
              <a:rPr lang="ru-RU" sz="2000" dirty="0" err="1"/>
              <a:t>втрачають</a:t>
            </a:r>
            <a:r>
              <a:rPr lang="ru-RU" sz="2000" dirty="0"/>
              <a:t> </a:t>
            </a:r>
            <a:r>
              <a:rPr lang="ru-RU" sz="2000" dirty="0" err="1"/>
              <a:t>апетит</a:t>
            </a:r>
            <a:r>
              <a:rPr lang="ru-RU" sz="2000" dirty="0"/>
              <a:t>, особливо до </a:t>
            </a:r>
            <a:r>
              <a:rPr lang="ru-RU" sz="2000" dirty="0" err="1"/>
              <a:t>м'ясної</a:t>
            </a:r>
            <a:r>
              <a:rPr lang="ru-RU" sz="2000" dirty="0"/>
              <a:t>   </a:t>
            </a:r>
            <a:r>
              <a:rPr lang="ru-RU" sz="2000" dirty="0" err="1"/>
              <a:t>їжі</a:t>
            </a:r>
            <a:r>
              <a:rPr lang="ru-RU" sz="2000" dirty="0"/>
              <a:t>. </a:t>
            </a:r>
            <a:r>
              <a:rPr lang="ru-RU" sz="2000" dirty="0" err="1"/>
              <a:t>Спостерігаються</a:t>
            </a:r>
            <a:r>
              <a:rPr lang="ru-RU" sz="2000" dirty="0"/>
              <a:t> </a:t>
            </a:r>
            <a:r>
              <a:rPr lang="ru-RU" sz="2000" dirty="0" err="1"/>
              <a:t>диспептичні</a:t>
            </a:r>
            <a:r>
              <a:rPr lang="ru-RU" sz="2000" dirty="0"/>
              <a:t> </a:t>
            </a:r>
            <a:r>
              <a:rPr lang="ru-RU" sz="2000" dirty="0" err="1"/>
              <a:t>явища</a:t>
            </a:r>
            <a:r>
              <a:rPr lang="ru-RU" sz="2000" dirty="0"/>
              <a:t> — </a:t>
            </a:r>
            <a:r>
              <a:rPr lang="ru-RU" sz="2000" dirty="0" err="1"/>
              <a:t>нудота</a:t>
            </a:r>
            <a:r>
              <a:rPr lang="ru-RU" sz="2000" dirty="0"/>
              <a:t>, </a:t>
            </a:r>
            <a:r>
              <a:rPr lang="ru-RU" sz="2000" dirty="0" err="1"/>
              <a:t>блювота</a:t>
            </a:r>
            <a:r>
              <a:rPr lang="ru-RU" sz="2000" dirty="0"/>
              <a:t>, </a:t>
            </a:r>
            <a:r>
              <a:rPr lang="ru-RU" sz="2000" dirty="0" err="1"/>
              <a:t>спрага</a:t>
            </a:r>
            <a:r>
              <a:rPr lang="ru-RU" sz="2000" dirty="0"/>
              <a:t>, </a:t>
            </a:r>
            <a:r>
              <a:rPr lang="ru-RU" sz="2000" dirty="0" err="1"/>
              <a:t>сухість</a:t>
            </a:r>
            <a:r>
              <a:rPr lang="ru-RU" sz="2000" dirty="0"/>
              <a:t> в </a:t>
            </a:r>
            <a:r>
              <a:rPr lang="ru-RU" sz="2000" dirty="0" err="1"/>
              <a:t>роті</a:t>
            </a:r>
            <a:r>
              <a:rPr lang="ru-RU" sz="2000" dirty="0"/>
              <a:t>,   проноси.  </a:t>
            </a:r>
          </a:p>
          <a:p>
            <a:r>
              <a:rPr lang="ru-RU" sz="2000" dirty="0"/>
              <a:t>   </a:t>
            </a:r>
            <a:r>
              <a:rPr lang="ru-RU" sz="2000" dirty="0" err="1"/>
              <a:t>Блювота</a:t>
            </a:r>
            <a:r>
              <a:rPr lang="ru-RU" sz="2000" dirty="0"/>
              <a:t> та проноси  </a:t>
            </a:r>
            <a:r>
              <a:rPr lang="ru-RU" sz="2000" dirty="0" err="1"/>
              <a:t>призводять</a:t>
            </a:r>
            <a:r>
              <a:rPr lang="ru-RU" sz="2000" dirty="0"/>
              <a:t> до </a:t>
            </a:r>
            <a:r>
              <a:rPr lang="ru-RU" sz="2000" dirty="0" err="1"/>
              <a:t>зменшення</a:t>
            </a:r>
            <a:r>
              <a:rPr lang="ru-RU" sz="2000" dirty="0"/>
              <a:t> в  </a:t>
            </a:r>
            <a:r>
              <a:rPr lang="ru-RU" sz="2000" dirty="0" err="1"/>
              <a:t>організмі</a:t>
            </a:r>
            <a:r>
              <a:rPr lang="ru-RU" sz="2000" dirty="0"/>
              <a:t> </a:t>
            </a:r>
            <a:r>
              <a:rPr lang="ru-RU" sz="2000" dirty="0" err="1"/>
              <a:t>электролітів</a:t>
            </a:r>
            <a:r>
              <a:rPr lang="ru-RU" sz="2000" dirty="0"/>
              <a:t>. Часто   </a:t>
            </a:r>
            <a:r>
              <a:rPr lang="ru-RU" sz="2000" dirty="0" err="1"/>
              <a:t>спостерігаються</a:t>
            </a:r>
            <a:r>
              <a:rPr lang="ru-RU" sz="2000" dirty="0"/>
              <a:t>  </a:t>
            </a:r>
            <a:r>
              <a:rPr lang="ru-RU" sz="2000" dirty="0" err="1"/>
              <a:t>вздуття</a:t>
            </a:r>
            <a:r>
              <a:rPr lang="ru-RU" sz="2000" dirty="0"/>
              <a:t>  живота,  </a:t>
            </a:r>
            <a:r>
              <a:rPr lang="ru-RU" sz="2000" dirty="0" err="1"/>
              <a:t>біль</a:t>
            </a:r>
            <a:r>
              <a:rPr lang="ru-RU" sz="2000" dirty="0"/>
              <a:t> в </a:t>
            </a:r>
            <a:r>
              <a:rPr lang="ru-RU" sz="2000" dirty="0" err="1"/>
              <a:t>брюшній</a:t>
            </a:r>
            <a:r>
              <a:rPr lang="ru-RU" sz="2000" dirty="0"/>
              <a:t> </a:t>
            </a:r>
            <a:r>
              <a:rPr lang="ru-RU" sz="2000" dirty="0" err="1"/>
              <a:t>порожнині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нагадує</a:t>
            </a:r>
            <a:r>
              <a:rPr lang="ru-RU" sz="2000" dirty="0"/>
              <a:t> </a:t>
            </a:r>
            <a:r>
              <a:rPr lang="ru-RU" sz="2000" dirty="0" err="1"/>
              <a:t>клініку</a:t>
            </a:r>
            <a:r>
              <a:rPr lang="ru-RU" sz="2000" dirty="0"/>
              <a:t> </a:t>
            </a:r>
            <a:r>
              <a:rPr lang="ru-RU" sz="2000" dirty="0" err="1" smtClean="0"/>
              <a:t>паралітичної</a:t>
            </a:r>
            <a:r>
              <a:rPr lang="ru-RU" sz="2000" dirty="0" smtClean="0"/>
              <a:t> </a:t>
            </a:r>
            <a:r>
              <a:rPr lang="ru-RU" sz="2000" dirty="0" err="1"/>
              <a:t>непрохідності</a:t>
            </a:r>
            <a:r>
              <a:rPr lang="ru-RU" sz="2000" dirty="0"/>
              <a:t>. </a:t>
            </a:r>
            <a:r>
              <a:rPr lang="ru-RU" sz="2000" dirty="0" err="1"/>
              <a:t>Кислотність</a:t>
            </a:r>
            <a:r>
              <a:rPr lang="ru-RU" sz="2000" dirty="0"/>
              <a:t> </a:t>
            </a:r>
            <a:r>
              <a:rPr lang="ru-RU" sz="2000" dirty="0" err="1"/>
              <a:t>шлункового</a:t>
            </a:r>
            <a:r>
              <a:rPr lang="ru-RU" sz="2000" dirty="0"/>
              <a:t>  соку і особливо </a:t>
            </a:r>
            <a:r>
              <a:rPr lang="ru-RU" sz="2000" dirty="0" err="1" smtClean="0"/>
              <a:t>деб</a:t>
            </a:r>
            <a:r>
              <a:rPr lang="uk-UA" sz="2000" dirty="0"/>
              <a:t>і</a:t>
            </a:r>
            <a:r>
              <a:rPr lang="ru-RU" sz="2000" dirty="0" smtClean="0"/>
              <a:t>т-час </a:t>
            </a:r>
            <a:r>
              <a:rPr lang="ru-RU" sz="2000" dirty="0" err="1"/>
              <a:t>соляної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 </a:t>
            </a:r>
            <a:r>
              <a:rPr lang="ru-RU" sz="2000" dirty="0" err="1"/>
              <a:t>знижені</a:t>
            </a:r>
            <a:r>
              <a:rPr lang="ru-RU" sz="2000" dirty="0"/>
              <a:t>. </a:t>
            </a:r>
            <a:r>
              <a:rPr lang="ru-RU" sz="2000" dirty="0" err="1"/>
              <a:t>Збільшується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азотистих</a:t>
            </a:r>
            <a:r>
              <a:rPr lang="ru-RU" sz="2000" dirty="0"/>
              <a:t> </a:t>
            </a:r>
            <a:r>
              <a:rPr lang="ru-RU" sz="2000" dirty="0" err="1"/>
              <a:t>шлаків</a:t>
            </a:r>
            <a:r>
              <a:rPr lang="ru-RU" sz="2000" dirty="0"/>
              <a:t>, </a:t>
            </a:r>
            <a:r>
              <a:rPr lang="ru-RU" sz="2000" dirty="0" err="1" smtClean="0"/>
              <a:t>з’являється</a:t>
            </a:r>
            <a:r>
              <a:rPr lang="ru-RU" sz="2000" dirty="0" smtClean="0"/>
              <a:t> </a:t>
            </a:r>
            <a:r>
              <a:rPr lang="ru-RU" sz="2000" dirty="0"/>
              <a:t>запах </a:t>
            </a:r>
            <a:r>
              <a:rPr lang="ru-RU" sz="2000" dirty="0" err="1"/>
              <a:t>аміака</a:t>
            </a:r>
            <a:r>
              <a:rPr lang="ru-RU" sz="2000" dirty="0"/>
              <a:t> з рота, </a:t>
            </a:r>
            <a:r>
              <a:rPr lang="ru-RU" sz="2000" dirty="0" err="1"/>
              <a:t>розвиваються</a:t>
            </a:r>
            <a:r>
              <a:rPr lang="ru-RU" sz="2000" dirty="0"/>
              <a:t> </a:t>
            </a:r>
            <a:r>
              <a:rPr lang="ru-RU" sz="2000" dirty="0" smtClean="0"/>
              <a:t>стоматит</a:t>
            </a:r>
            <a:r>
              <a:rPr lang="ru-RU" sz="2000" dirty="0"/>
              <a:t>, </a:t>
            </a:r>
            <a:r>
              <a:rPr lang="ru-RU" sz="2000" dirty="0" err="1"/>
              <a:t>перитоніт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прогностично</a:t>
            </a:r>
            <a:r>
              <a:rPr lang="ru-RU" sz="2000" dirty="0"/>
              <a:t> </a:t>
            </a:r>
            <a:r>
              <a:rPr lang="ru-RU" sz="2000" dirty="0" err="1"/>
              <a:t>несприятливо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87638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2944" y="1357162"/>
            <a:ext cx="9011668" cy="550083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  </a:t>
            </a:r>
            <a:r>
              <a:rPr lang="ru-RU" sz="3600" dirty="0" err="1"/>
              <a:t>Можливі</a:t>
            </a:r>
            <a:r>
              <a:rPr lang="ru-RU" sz="3600" dirty="0"/>
              <a:t> прояви</a:t>
            </a:r>
          </a:p>
          <a:p>
            <a:r>
              <a:rPr lang="ru-RU" sz="3600" dirty="0"/>
              <a:t>•   </a:t>
            </a:r>
            <a:r>
              <a:rPr lang="ru-RU" sz="3600" b="1" i="1" dirty="0" err="1"/>
              <a:t>артеріальна</a:t>
            </a:r>
            <a:r>
              <a:rPr lang="ru-RU" sz="3600" b="1" i="1" dirty="0"/>
              <a:t> </a:t>
            </a:r>
            <a:r>
              <a:rPr lang="ru-RU" sz="3600" b="1" i="1" dirty="0" err="1"/>
              <a:t>гіпертензія</a:t>
            </a:r>
            <a:r>
              <a:rPr lang="ru-RU" sz="3600" b="1" i="1" dirty="0"/>
              <a:t>   </a:t>
            </a:r>
          </a:p>
          <a:p>
            <a:r>
              <a:rPr lang="ru-RU" sz="3600" dirty="0"/>
              <a:t> З </a:t>
            </a:r>
            <a:r>
              <a:rPr lang="ru-RU" sz="3600" dirty="0" err="1"/>
              <a:t>включенням</a:t>
            </a:r>
            <a:r>
              <a:rPr lang="ru-RU" sz="3600" dirty="0"/>
              <a:t> в </a:t>
            </a:r>
            <a:r>
              <a:rPr lang="ru-RU" sz="3600" dirty="0" err="1"/>
              <a:t>процес</a:t>
            </a:r>
            <a:r>
              <a:rPr lang="ru-RU" sz="3600" dirty="0"/>
              <a:t> </a:t>
            </a:r>
            <a:r>
              <a:rPr lang="ru-RU" sz="3600" dirty="0" err="1"/>
              <a:t>серцево-судинної</a:t>
            </a:r>
            <a:r>
              <a:rPr lang="ru-RU" sz="3600" dirty="0"/>
              <a:t> </a:t>
            </a:r>
            <a:r>
              <a:rPr lang="ru-RU" sz="3600" dirty="0" err="1"/>
              <a:t>системи</a:t>
            </a:r>
            <a:r>
              <a:rPr lang="ru-RU" sz="3600" dirty="0"/>
              <a:t> </a:t>
            </a:r>
            <a:r>
              <a:rPr lang="ru-RU" sz="3600" dirty="0" err="1"/>
              <a:t>артериальний</a:t>
            </a:r>
            <a:r>
              <a:rPr lang="ru-RU" sz="3600" dirty="0"/>
              <a:t> </a:t>
            </a:r>
            <a:r>
              <a:rPr lang="ru-RU" sz="3600" dirty="0" err="1"/>
              <a:t>тиск</a:t>
            </a:r>
            <a:r>
              <a:rPr lang="ru-RU" sz="3600" dirty="0"/>
              <a:t> у </a:t>
            </a:r>
            <a:r>
              <a:rPr lang="ru-RU" sz="3600" dirty="0" err="1"/>
              <a:t>більшості</a:t>
            </a:r>
            <a:r>
              <a:rPr lang="ru-RU" sz="3600" dirty="0"/>
              <a:t> </a:t>
            </a:r>
            <a:r>
              <a:rPr lang="ru-RU" sz="3600" dirty="0" err="1"/>
              <a:t>хворих</a:t>
            </a:r>
            <a:r>
              <a:rPr lang="ru-RU" sz="3600" dirty="0"/>
              <a:t> </a:t>
            </a:r>
            <a:r>
              <a:rPr lang="ru-RU" sz="3600" dirty="0" err="1"/>
              <a:t>підвищений</a:t>
            </a:r>
            <a:r>
              <a:rPr lang="ru-RU" sz="3600" dirty="0"/>
              <a:t>, </a:t>
            </a:r>
            <a:r>
              <a:rPr lang="ru-RU" sz="3600" dirty="0" err="1"/>
              <a:t>ступінь</a:t>
            </a:r>
            <a:r>
              <a:rPr lang="ru-RU" sz="3600" dirty="0"/>
              <a:t> </a:t>
            </a:r>
            <a:r>
              <a:rPr lang="ru-RU" sz="3600" dirty="0" err="1"/>
              <a:t>гіпертензії</a:t>
            </a:r>
            <a:r>
              <a:rPr lang="ru-RU" sz="3600" dirty="0"/>
              <a:t> </a:t>
            </a:r>
            <a:r>
              <a:rPr lang="ru-RU" sz="3600" dirty="0" err="1"/>
              <a:t>паралельна</a:t>
            </a:r>
            <a:r>
              <a:rPr lang="ru-RU" sz="3600" dirty="0"/>
              <a:t> </a:t>
            </a:r>
            <a:r>
              <a:rPr lang="ru-RU" sz="3600" dirty="0" err="1"/>
              <a:t>важкості</a:t>
            </a:r>
            <a:r>
              <a:rPr lang="ru-RU" sz="3600" dirty="0"/>
              <a:t> ХНН. </a:t>
            </a:r>
            <a:r>
              <a:rPr lang="ru-RU" sz="3600" dirty="0" err="1"/>
              <a:t>Постійно</a:t>
            </a:r>
            <a:r>
              <a:rPr lang="ru-RU" sz="3600" dirty="0"/>
              <a:t> </a:t>
            </a:r>
            <a:r>
              <a:rPr lang="ru-RU" sz="3600" dirty="0" err="1"/>
              <a:t>наростаюча</a:t>
            </a:r>
            <a:r>
              <a:rPr lang="ru-RU" sz="3600" dirty="0"/>
              <a:t> </a:t>
            </a:r>
            <a:r>
              <a:rPr lang="ru-RU" sz="3600" dirty="0" err="1"/>
              <a:t>артеріальна</a:t>
            </a:r>
            <a:r>
              <a:rPr lang="ru-RU" sz="3600" dirty="0"/>
              <a:t>  </a:t>
            </a:r>
            <a:r>
              <a:rPr lang="ru-RU" sz="3600" dirty="0" err="1"/>
              <a:t>гіпертензія</a:t>
            </a:r>
            <a:r>
              <a:rPr lang="ru-RU" sz="3600" dirty="0"/>
              <a:t>, яку часто </a:t>
            </a:r>
            <a:r>
              <a:rPr lang="ru-RU" sz="3600" dirty="0" err="1"/>
              <a:t>називають</a:t>
            </a:r>
            <a:r>
              <a:rPr lang="ru-RU" sz="3600" dirty="0"/>
              <a:t> </a:t>
            </a:r>
            <a:r>
              <a:rPr lang="ru-RU" sz="3600" dirty="0" err="1"/>
              <a:t>злоякісною</a:t>
            </a:r>
            <a:r>
              <a:rPr lang="ru-RU" sz="3600" dirty="0"/>
              <a:t> </a:t>
            </a:r>
            <a:r>
              <a:rPr lang="ru-RU" sz="3600" dirty="0" err="1"/>
              <a:t>гіпертонією</a:t>
            </a:r>
            <a:r>
              <a:rPr lang="ru-RU" sz="3600" dirty="0"/>
              <a:t>,  </a:t>
            </a:r>
            <a:r>
              <a:rPr lang="ru-RU" sz="3600" dirty="0" err="1"/>
              <a:t>супроводжується</a:t>
            </a:r>
            <a:r>
              <a:rPr lang="ru-RU" sz="3600" dirty="0"/>
              <a:t> </a:t>
            </a:r>
            <a:r>
              <a:rPr lang="ru-RU" sz="3600" dirty="0" err="1"/>
              <a:t>гіпертрофією</a:t>
            </a:r>
            <a:r>
              <a:rPr lang="ru-RU" sz="3600" dirty="0"/>
              <a:t> </a:t>
            </a:r>
            <a:r>
              <a:rPr lang="ru-RU" sz="3600" dirty="0" err="1"/>
              <a:t>лівого</a:t>
            </a:r>
            <a:r>
              <a:rPr lang="ru-RU" sz="3600" dirty="0"/>
              <a:t> </a:t>
            </a:r>
            <a:r>
              <a:rPr lang="ru-RU" sz="3600" dirty="0" err="1"/>
              <a:t>шлуночка</a:t>
            </a:r>
            <a:r>
              <a:rPr lang="ru-RU" sz="3600" dirty="0"/>
              <a:t>, </a:t>
            </a:r>
            <a:r>
              <a:rPr lang="ru-RU" sz="3600" dirty="0" err="1"/>
              <a:t>розвитком</a:t>
            </a:r>
            <a:r>
              <a:rPr lang="ru-RU" sz="3600" dirty="0"/>
              <a:t> </a:t>
            </a:r>
            <a:r>
              <a:rPr lang="ru-RU" sz="3600" dirty="0" err="1"/>
              <a:t>серцевої</a:t>
            </a:r>
            <a:r>
              <a:rPr lang="ru-RU" sz="3600" dirty="0"/>
              <a:t> </a:t>
            </a:r>
            <a:r>
              <a:rPr lang="ru-RU" sz="3600" dirty="0" err="1"/>
              <a:t>недостатності</a:t>
            </a:r>
            <a:r>
              <a:rPr lang="ru-RU" sz="3600" dirty="0"/>
              <a:t>, </a:t>
            </a:r>
            <a:r>
              <a:rPr lang="ru-RU" sz="3600" dirty="0" err="1"/>
              <a:t>серцевої</a:t>
            </a:r>
            <a:r>
              <a:rPr lang="ru-RU" sz="3600" dirty="0"/>
              <a:t> </a:t>
            </a:r>
            <a:r>
              <a:rPr lang="ru-RU" sz="3600" dirty="0" err="1"/>
              <a:t>астми</a:t>
            </a:r>
            <a:r>
              <a:rPr lang="ru-RU" sz="3600" dirty="0"/>
              <a:t>, </a:t>
            </a:r>
            <a:r>
              <a:rPr lang="ru-RU" sz="3600" dirty="0" err="1"/>
              <a:t>аритміями</a:t>
            </a:r>
            <a:r>
              <a:rPr lang="ru-RU" sz="3600" dirty="0"/>
              <a:t>.</a:t>
            </a:r>
          </a:p>
          <a:p>
            <a:r>
              <a:rPr lang="ru-RU" sz="3600" dirty="0"/>
              <a:t>     </a:t>
            </a:r>
            <a:r>
              <a:rPr lang="ru-RU" sz="3600" dirty="0" err="1" smtClean="0"/>
              <a:t>Виникнення</a:t>
            </a:r>
            <a:r>
              <a:rPr lang="ru-RU" sz="3600" dirty="0" smtClean="0"/>
              <a:t> </a:t>
            </a:r>
            <a:r>
              <a:rPr lang="ru-RU" sz="3600" dirty="0" err="1"/>
              <a:t>вторинної</a:t>
            </a:r>
            <a:r>
              <a:rPr lang="ru-RU" sz="3600" dirty="0"/>
              <a:t> </a:t>
            </a:r>
            <a:r>
              <a:rPr lang="ru-RU" sz="3600" dirty="0" err="1"/>
              <a:t>дистрофії</a:t>
            </a:r>
            <a:r>
              <a:rPr lang="ru-RU" sz="3600" dirty="0"/>
              <a:t> </a:t>
            </a:r>
            <a:r>
              <a:rPr lang="ru-RU" sz="3600" dirty="0" err="1"/>
              <a:t>міокарда</a:t>
            </a:r>
            <a:r>
              <a:rPr lang="ru-RU" sz="3600" dirty="0"/>
              <a:t>,  як </a:t>
            </a:r>
            <a:r>
              <a:rPr lang="ru-RU" sz="3600" dirty="0" err="1"/>
              <a:t>наслідок</a:t>
            </a:r>
            <a:r>
              <a:rPr lang="ru-RU" sz="3600" dirty="0"/>
              <a:t> </a:t>
            </a:r>
            <a:r>
              <a:rPr lang="ru-RU" sz="3600" dirty="0" err="1"/>
              <a:t>аутоінтоксикації</a:t>
            </a:r>
            <a:r>
              <a:rPr lang="ru-RU" sz="3600" dirty="0"/>
              <a:t>, </a:t>
            </a:r>
            <a:r>
              <a:rPr lang="ru-RU" sz="3600" dirty="0" err="1"/>
              <a:t>призводить</a:t>
            </a:r>
            <a:r>
              <a:rPr lang="ru-RU" sz="3600" dirty="0"/>
              <a:t> до </a:t>
            </a:r>
            <a:r>
              <a:rPr lang="ru-RU" sz="3600" dirty="0" err="1"/>
              <a:t>серцевої</a:t>
            </a:r>
            <a:r>
              <a:rPr lang="ru-RU" sz="3600" dirty="0"/>
              <a:t> </a:t>
            </a:r>
            <a:r>
              <a:rPr lang="ru-RU" sz="3600" dirty="0" err="1"/>
              <a:t>недостатності</a:t>
            </a:r>
            <a:r>
              <a:rPr lang="ru-RU" sz="3600" dirty="0"/>
              <a:t> того </a:t>
            </a:r>
            <a:r>
              <a:rPr lang="ru-RU" sz="3600" dirty="0" err="1"/>
              <a:t>чи</a:t>
            </a:r>
            <a:r>
              <a:rPr lang="ru-RU" sz="3600" dirty="0"/>
              <a:t> </a:t>
            </a:r>
            <a:r>
              <a:rPr lang="ru-RU" sz="3600" dirty="0" err="1"/>
              <a:t>іншого</a:t>
            </a:r>
            <a:r>
              <a:rPr lang="ru-RU" sz="3600" dirty="0"/>
              <a:t> </a:t>
            </a:r>
            <a:r>
              <a:rPr lang="ru-RU" sz="3600" dirty="0" err="1"/>
              <a:t>ступеня</a:t>
            </a:r>
            <a:r>
              <a:rPr lang="ru-RU" sz="3600" dirty="0"/>
              <a:t> </a:t>
            </a:r>
            <a:r>
              <a:rPr lang="ru-RU" sz="3600" dirty="0" err="1"/>
              <a:t>вираженості</a:t>
            </a:r>
            <a:r>
              <a:rPr lang="ru-RU" sz="3600" dirty="0"/>
              <a:t>. Тони </a:t>
            </a:r>
            <a:r>
              <a:rPr lang="ru-RU" sz="3600" dirty="0" err="1"/>
              <a:t>серця</a:t>
            </a:r>
            <a:r>
              <a:rPr lang="ru-RU" sz="3600" dirty="0"/>
              <a:t> </a:t>
            </a:r>
            <a:r>
              <a:rPr lang="ru-RU" sz="3600" dirty="0" err="1"/>
              <a:t>послаблені</a:t>
            </a:r>
            <a:r>
              <a:rPr lang="ru-RU" sz="3600" dirty="0"/>
              <a:t>, </a:t>
            </a:r>
            <a:r>
              <a:rPr lang="ru-RU" sz="3600" dirty="0" err="1"/>
              <a:t>вислуховуються</a:t>
            </a:r>
            <a:r>
              <a:rPr lang="ru-RU" sz="3600" dirty="0"/>
              <a:t> </a:t>
            </a:r>
            <a:r>
              <a:rPr lang="ru-RU" sz="3600" dirty="0" err="1"/>
              <a:t>функціональні</a:t>
            </a:r>
            <a:r>
              <a:rPr lang="ru-RU" sz="3600" dirty="0"/>
              <a:t> </a:t>
            </a:r>
            <a:r>
              <a:rPr lang="ru-RU" sz="3600" dirty="0" err="1"/>
              <a:t>серцеві</a:t>
            </a:r>
            <a:r>
              <a:rPr lang="ru-RU" sz="3600" dirty="0"/>
              <a:t> шуми, </a:t>
            </a:r>
            <a:r>
              <a:rPr lang="ru-RU" sz="3600" dirty="0" err="1"/>
              <a:t>відмічаються</a:t>
            </a:r>
            <a:r>
              <a:rPr lang="ru-RU" sz="3600" dirty="0"/>
              <a:t> </a:t>
            </a:r>
            <a:r>
              <a:rPr lang="ru-RU" sz="3600" dirty="0" err="1"/>
              <a:t>застійні</a:t>
            </a:r>
            <a:r>
              <a:rPr lang="ru-RU" sz="3600" dirty="0"/>
              <a:t> </a:t>
            </a:r>
            <a:r>
              <a:rPr lang="ru-RU" sz="3600" dirty="0" err="1"/>
              <a:t>явища</a:t>
            </a:r>
            <a:r>
              <a:rPr lang="ru-RU" sz="3600" dirty="0"/>
              <a:t> в </a:t>
            </a:r>
            <a:r>
              <a:rPr lang="ru-RU" sz="3600" dirty="0" err="1"/>
              <a:t>легенях</a:t>
            </a:r>
            <a:r>
              <a:rPr lang="ru-RU" sz="3600" dirty="0"/>
              <a:t>, </a:t>
            </a:r>
            <a:r>
              <a:rPr lang="ru-RU" sz="3600" dirty="0" err="1"/>
              <a:t>пеічінка</a:t>
            </a:r>
            <a:r>
              <a:rPr lang="ru-RU" sz="3600" dirty="0"/>
              <a:t> </a:t>
            </a:r>
            <a:r>
              <a:rPr lang="ru-RU" sz="3600" dirty="0" err="1"/>
              <a:t>збільшена</a:t>
            </a:r>
            <a:r>
              <a:rPr lang="ru-RU" sz="3600" dirty="0"/>
              <a:t>. При </a:t>
            </a:r>
            <a:r>
              <a:rPr lang="ru-RU" sz="3600" dirty="0" err="1"/>
              <a:t>обстеженні</a:t>
            </a:r>
            <a:r>
              <a:rPr lang="ru-RU" sz="3600" dirty="0"/>
              <a:t> очного дна </a:t>
            </a:r>
            <a:r>
              <a:rPr lang="ru-RU" sz="3600" dirty="0" err="1"/>
              <a:t>визначають</a:t>
            </a:r>
            <a:r>
              <a:rPr lang="ru-RU" sz="3600" dirty="0"/>
              <a:t> </a:t>
            </a:r>
            <a:r>
              <a:rPr lang="ru-RU" sz="3600" dirty="0" err="1"/>
              <a:t>ретинопатію</a:t>
            </a:r>
            <a:r>
              <a:rPr lang="ru-RU" sz="3600" dirty="0"/>
              <a:t> і </a:t>
            </a:r>
            <a:r>
              <a:rPr lang="ru-RU" sz="3600" dirty="0" err="1"/>
              <a:t>ангіосклероз</a:t>
            </a:r>
            <a:r>
              <a:rPr lang="ru-RU" sz="3600" dirty="0"/>
              <a:t>, </a:t>
            </a:r>
            <a:r>
              <a:rPr lang="ru-RU" sz="3600" dirty="0" err="1" smtClean="0"/>
              <a:t>які</a:t>
            </a:r>
            <a:r>
              <a:rPr lang="ru-RU" sz="3600" dirty="0" smtClean="0"/>
              <a:t> </a:t>
            </a:r>
            <a:r>
              <a:rPr lang="ru-RU" sz="3600" dirty="0" err="1" smtClean="0"/>
              <a:t>нагадують</a:t>
            </a:r>
            <a:r>
              <a:rPr lang="ru-RU" sz="3600" dirty="0" smtClean="0"/>
              <a:t> </a:t>
            </a:r>
            <a:r>
              <a:rPr lang="ru-RU" sz="3600" dirty="0" err="1"/>
              <a:t>таку</a:t>
            </a:r>
            <a:r>
              <a:rPr lang="ru-RU" sz="3600" dirty="0"/>
              <a:t> при </a:t>
            </a:r>
            <a:r>
              <a:rPr lang="ru-RU" sz="3600" dirty="0" err="1"/>
              <a:t>гіпертонічній</a:t>
            </a:r>
            <a:r>
              <a:rPr lang="ru-RU" sz="3600" dirty="0"/>
              <a:t> </a:t>
            </a:r>
            <a:r>
              <a:rPr lang="ru-RU" sz="3600" dirty="0" err="1"/>
              <a:t>хворобі</a:t>
            </a:r>
            <a:r>
              <a:rPr lang="ru-RU" sz="3600" dirty="0"/>
              <a:t>.  </a:t>
            </a:r>
          </a:p>
          <a:p>
            <a:r>
              <a:rPr lang="ru-RU" sz="3600" dirty="0"/>
              <a:t>   </a:t>
            </a:r>
            <a:r>
              <a:rPr lang="ru-RU" sz="3600" dirty="0" err="1"/>
              <a:t>Класичний</a:t>
            </a:r>
            <a:r>
              <a:rPr lang="ru-RU" sz="3600" dirty="0"/>
              <a:t> </a:t>
            </a:r>
            <a:r>
              <a:rPr lang="ru-RU" sz="3600" b="1" i="1" dirty="0" err="1"/>
              <a:t>вияв</a:t>
            </a:r>
            <a:r>
              <a:rPr lang="ru-RU" sz="3600" b="1" i="1" dirty="0"/>
              <a:t> </a:t>
            </a:r>
            <a:r>
              <a:rPr lang="ru-RU" sz="3600" b="1" i="1" dirty="0" err="1"/>
              <a:t>хронічної</a:t>
            </a:r>
            <a:r>
              <a:rPr lang="ru-RU" sz="3600" b="1" i="1" dirty="0"/>
              <a:t> </a:t>
            </a:r>
            <a:r>
              <a:rPr lang="ru-RU" sz="3600" b="1" i="1" dirty="0" err="1"/>
              <a:t>уремії</a:t>
            </a:r>
            <a:r>
              <a:rPr lang="ru-RU" sz="3600" b="1" i="1" dirty="0"/>
              <a:t> </a:t>
            </a:r>
            <a:r>
              <a:rPr lang="ru-RU" sz="3600" dirty="0"/>
              <a:t>— </a:t>
            </a:r>
            <a:r>
              <a:rPr lang="ru-RU" sz="3600" dirty="0" err="1"/>
              <a:t>розвиток</a:t>
            </a:r>
            <a:r>
              <a:rPr lang="ru-RU" sz="3600" dirty="0"/>
              <a:t> перикардиту, </a:t>
            </a:r>
            <a:r>
              <a:rPr lang="ru-RU" sz="3600" dirty="0" err="1"/>
              <a:t>який</a:t>
            </a:r>
            <a:r>
              <a:rPr lang="ru-RU" sz="3600" dirty="0"/>
              <a:t> </a:t>
            </a:r>
            <a:r>
              <a:rPr lang="ru-RU" sz="3600" dirty="0" err="1"/>
              <a:t>нерідко</a:t>
            </a:r>
            <a:r>
              <a:rPr lang="ru-RU" sz="3600" dirty="0"/>
              <a:t> </a:t>
            </a:r>
            <a:r>
              <a:rPr lang="ru-RU" sz="3600" dirty="0" err="1"/>
              <a:t>проявляється</a:t>
            </a:r>
            <a:r>
              <a:rPr lang="ru-RU" sz="3600" dirty="0"/>
              <a:t> </a:t>
            </a:r>
            <a:r>
              <a:rPr lang="ru-RU" sz="3600" dirty="0" err="1"/>
              <a:t>тільки</a:t>
            </a:r>
            <a:r>
              <a:rPr lang="ru-RU" sz="3600" dirty="0"/>
              <a:t> шумом </a:t>
            </a:r>
            <a:r>
              <a:rPr lang="ru-RU" sz="3600" dirty="0" err="1"/>
              <a:t>тертя</a:t>
            </a:r>
            <a:r>
              <a:rPr lang="ru-RU" sz="3600" dirty="0"/>
              <a:t> перикарда.</a:t>
            </a:r>
          </a:p>
          <a:p>
            <a:r>
              <a:rPr lang="ru-RU" sz="3600" dirty="0"/>
              <a:t>   </a:t>
            </a:r>
            <a:r>
              <a:rPr lang="ru-RU" sz="3600" b="1" i="1" dirty="0" err="1"/>
              <a:t>порушення</a:t>
            </a:r>
            <a:r>
              <a:rPr lang="ru-RU" sz="3600" b="1" i="1" dirty="0"/>
              <a:t> </a:t>
            </a:r>
            <a:r>
              <a:rPr lang="ru-RU" sz="3600" b="1" i="1" dirty="0" err="1"/>
              <a:t>сечопуску</a:t>
            </a:r>
            <a:r>
              <a:rPr lang="ru-RU" sz="3600" b="1" i="1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78763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2944" y="1357162"/>
            <a:ext cx="9011668" cy="5500838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 smtClean="0"/>
              <a:t>•    </a:t>
            </a:r>
            <a:r>
              <a:rPr lang="ru-RU" sz="3600" b="1" i="1" dirty="0" err="1"/>
              <a:t>макрогематурія</a:t>
            </a:r>
            <a:r>
              <a:rPr lang="ru-RU" sz="3600" b="1" i="1" dirty="0"/>
              <a:t>  </a:t>
            </a:r>
            <a:r>
              <a:rPr lang="ru-RU" sz="3600" b="1" i="1" dirty="0" err="1"/>
              <a:t>або</a:t>
            </a:r>
            <a:r>
              <a:rPr lang="ru-RU" sz="3600" b="1" i="1" dirty="0"/>
              <a:t> </a:t>
            </a:r>
            <a:r>
              <a:rPr lang="ru-RU" sz="3600" b="1" i="1" dirty="0" err="1"/>
              <a:t>мікрогематурія</a:t>
            </a:r>
            <a:endParaRPr lang="ru-RU" sz="3600" b="1" i="1" dirty="0"/>
          </a:p>
          <a:p>
            <a:r>
              <a:rPr lang="ru-RU" sz="3600" dirty="0"/>
              <a:t> В </a:t>
            </a:r>
            <a:r>
              <a:rPr lang="ru-RU" sz="3600" dirty="0" err="1"/>
              <a:t>сечі</a:t>
            </a:r>
            <a:r>
              <a:rPr lang="ru-RU" sz="3600" dirty="0"/>
              <a:t> - </a:t>
            </a:r>
            <a:r>
              <a:rPr lang="ru-RU" sz="3600" dirty="0" err="1"/>
              <a:t>протеінурія</a:t>
            </a:r>
            <a:r>
              <a:rPr lang="ru-RU" sz="3600" dirty="0"/>
              <a:t>, </a:t>
            </a:r>
            <a:r>
              <a:rPr lang="ru-RU" sz="3600" dirty="0" err="1"/>
              <a:t>еритроцитурія</a:t>
            </a:r>
            <a:r>
              <a:rPr lang="ru-RU" sz="3600" dirty="0"/>
              <a:t>, </a:t>
            </a:r>
            <a:r>
              <a:rPr lang="ru-RU" sz="3600" dirty="0" err="1"/>
              <a:t>циліндрурія</a:t>
            </a:r>
            <a:r>
              <a:rPr lang="ru-RU" sz="3600" dirty="0"/>
              <a:t>, </a:t>
            </a:r>
            <a:r>
              <a:rPr lang="ru-RU" sz="3600" dirty="0" err="1"/>
              <a:t>лейкоцитурія</a:t>
            </a:r>
            <a:r>
              <a:rPr lang="ru-RU" sz="3600" dirty="0"/>
              <a:t>. При </a:t>
            </a:r>
            <a:r>
              <a:rPr lang="ru-RU" sz="3600" dirty="0" err="1"/>
              <a:t>постановці</a:t>
            </a:r>
            <a:r>
              <a:rPr lang="ru-RU" sz="3600" dirty="0"/>
              <a:t> </a:t>
            </a:r>
            <a:r>
              <a:rPr lang="ru-RU" sz="3600" dirty="0" err="1"/>
              <a:t>проби</a:t>
            </a:r>
            <a:r>
              <a:rPr lang="ru-RU" sz="3600" dirty="0"/>
              <a:t> по </a:t>
            </a:r>
            <a:r>
              <a:rPr lang="ru-RU" sz="3600" dirty="0" err="1"/>
              <a:t>Зимницькому</a:t>
            </a:r>
            <a:r>
              <a:rPr lang="ru-RU" sz="3600" dirty="0"/>
              <a:t> </a:t>
            </a:r>
            <a:r>
              <a:rPr lang="ru-RU" sz="3600" dirty="0" err="1"/>
              <a:t>виявляють</a:t>
            </a:r>
            <a:r>
              <a:rPr lang="ru-RU" sz="3600" dirty="0"/>
              <a:t> </a:t>
            </a:r>
            <a:r>
              <a:rPr lang="ru-RU" sz="3600" b="1" dirty="0" err="1"/>
              <a:t>гіпоізостенурію</a:t>
            </a:r>
            <a:r>
              <a:rPr lang="ru-RU" sz="3600" dirty="0"/>
              <a:t>, яка </a:t>
            </a:r>
            <a:r>
              <a:rPr lang="ru-RU" sz="3600" dirty="0" err="1"/>
              <a:t>поєднується</a:t>
            </a:r>
            <a:r>
              <a:rPr lang="ru-RU" sz="3600" dirty="0"/>
              <a:t> </a:t>
            </a:r>
            <a:r>
              <a:rPr lang="ru-RU" sz="3600" dirty="0" smtClean="0"/>
              <a:t> </a:t>
            </a:r>
            <a:r>
              <a:rPr lang="ru-RU" sz="3600" dirty="0"/>
              <a:t>з </a:t>
            </a:r>
            <a:r>
              <a:rPr lang="ru-RU" sz="3600" dirty="0" err="1"/>
              <a:t>поліурією</a:t>
            </a:r>
            <a:r>
              <a:rPr lang="ru-RU" sz="3600" dirty="0"/>
              <a:t>, </a:t>
            </a:r>
            <a:r>
              <a:rPr lang="ru-RU" sz="3600" dirty="0" err="1"/>
              <a:t>відмічають</a:t>
            </a:r>
            <a:r>
              <a:rPr lang="ru-RU" sz="3600" dirty="0"/>
              <a:t> </a:t>
            </a:r>
            <a:r>
              <a:rPr lang="ru-RU" sz="3600" dirty="0" err="1"/>
              <a:t>переважання</a:t>
            </a:r>
            <a:r>
              <a:rPr lang="ru-RU" sz="3600" dirty="0"/>
              <a:t>  </a:t>
            </a:r>
            <a:r>
              <a:rPr lang="ru-RU" sz="3600" dirty="0" err="1"/>
              <a:t>нічного</a:t>
            </a:r>
            <a:r>
              <a:rPr lang="ru-RU" sz="3600" dirty="0"/>
              <a:t> </a:t>
            </a:r>
            <a:r>
              <a:rPr lang="ru-RU" sz="3600" dirty="0" err="1"/>
              <a:t>діуреза</a:t>
            </a:r>
            <a:r>
              <a:rPr lang="ru-RU" sz="3600" dirty="0"/>
              <a:t>. </a:t>
            </a:r>
            <a:r>
              <a:rPr lang="ru-RU" sz="3600" dirty="0" err="1"/>
              <a:t>Вміст</a:t>
            </a:r>
            <a:r>
              <a:rPr lang="ru-RU" sz="3600" dirty="0"/>
              <a:t> азоту </a:t>
            </a:r>
            <a:r>
              <a:rPr lang="ru-RU" sz="3600" dirty="0" err="1"/>
              <a:t>сечовини</a:t>
            </a:r>
            <a:r>
              <a:rPr lang="ru-RU" sz="3600" dirty="0"/>
              <a:t> в </a:t>
            </a:r>
            <a:r>
              <a:rPr lang="ru-RU" sz="3600" dirty="0" err="1"/>
              <a:t>залишковому</a:t>
            </a:r>
            <a:r>
              <a:rPr lang="ru-RU" sz="3600" dirty="0"/>
              <a:t>  </a:t>
            </a:r>
            <a:r>
              <a:rPr lang="ru-RU" sz="3600" dirty="0" err="1"/>
              <a:t>азоті</a:t>
            </a:r>
            <a:r>
              <a:rPr lang="ru-RU" sz="3600" dirty="0"/>
              <a:t> </a:t>
            </a:r>
            <a:r>
              <a:rPr lang="ru-RU" sz="3600" dirty="0" err="1"/>
              <a:t>зростає</a:t>
            </a:r>
            <a:r>
              <a:rPr lang="ru-RU" sz="3600" dirty="0"/>
              <a:t> до 80 і </a:t>
            </a:r>
            <a:r>
              <a:rPr lang="ru-RU" sz="3600" dirty="0" err="1"/>
              <a:t>навіть</a:t>
            </a:r>
            <a:r>
              <a:rPr lang="ru-RU" sz="3600" dirty="0"/>
              <a:t> 95% (в </a:t>
            </a:r>
            <a:r>
              <a:rPr lang="ru-RU" sz="3600" dirty="0" err="1"/>
              <a:t>нормі</a:t>
            </a:r>
            <a:r>
              <a:rPr lang="ru-RU" sz="3600" dirty="0"/>
              <a:t> 40—50%). </a:t>
            </a:r>
            <a:r>
              <a:rPr lang="ru-RU" sz="3600" b="1" dirty="0" err="1"/>
              <a:t>Найбільш</a:t>
            </a:r>
            <a:r>
              <a:rPr lang="ru-RU" sz="3600" b="1" dirty="0"/>
              <a:t> </a:t>
            </a:r>
            <a:r>
              <a:rPr lang="ru-RU" sz="3600" b="1" dirty="0" err="1"/>
              <a:t>важкі</a:t>
            </a:r>
            <a:r>
              <a:rPr lang="ru-RU" sz="3600" b="1" dirty="0"/>
              <a:t>  </a:t>
            </a:r>
            <a:r>
              <a:rPr lang="ru-RU" sz="3600" b="1" dirty="0" err="1"/>
              <a:t>ураження</a:t>
            </a:r>
            <a:r>
              <a:rPr lang="ru-RU" sz="3600" b="1" dirty="0"/>
              <a:t> </a:t>
            </a:r>
            <a:r>
              <a:rPr lang="ru-RU" sz="3600" b="1" dirty="0" err="1"/>
              <a:t>органів</a:t>
            </a:r>
            <a:r>
              <a:rPr lang="ru-RU" sz="3600" b="1" dirty="0"/>
              <a:t> и систем </a:t>
            </a:r>
            <a:r>
              <a:rPr lang="ru-RU" sz="3600" b="1" dirty="0" err="1"/>
              <a:t>організму</a:t>
            </a:r>
            <a:r>
              <a:rPr lang="ru-RU" sz="3600" b="1" dirty="0"/>
              <a:t> </a:t>
            </a:r>
            <a:r>
              <a:rPr lang="ru-RU" sz="3600" b="1" dirty="0" err="1"/>
              <a:t>виникають</a:t>
            </a:r>
            <a:r>
              <a:rPr lang="ru-RU" sz="3600" b="1" dirty="0"/>
              <a:t>  при </a:t>
            </a:r>
            <a:r>
              <a:rPr lang="ru-RU" sz="3600" b="1" dirty="0" err="1"/>
              <a:t>рівні</a:t>
            </a:r>
            <a:r>
              <a:rPr lang="ru-RU" sz="3600" b="1" dirty="0"/>
              <a:t> </a:t>
            </a:r>
            <a:r>
              <a:rPr lang="ru-RU" sz="3600" b="1" dirty="0" err="1"/>
              <a:t>сечовини</a:t>
            </a:r>
            <a:r>
              <a:rPr lang="ru-RU" sz="3600" b="1" dirty="0"/>
              <a:t> в </a:t>
            </a:r>
            <a:r>
              <a:rPr lang="ru-RU" sz="3600" b="1" dirty="0" err="1"/>
              <a:t>крові</a:t>
            </a:r>
            <a:r>
              <a:rPr lang="ru-RU" sz="3600" b="1" dirty="0"/>
              <a:t> 300 </a:t>
            </a:r>
            <a:r>
              <a:rPr lang="ru-RU" sz="3600" b="1" dirty="0" err="1"/>
              <a:t>ммоль</a:t>
            </a:r>
            <a:r>
              <a:rPr lang="ru-RU" sz="3600" b="1" dirty="0"/>
              <a:t>/л і </a:t>
            </a:r>
            <a:r>
              <a:rPr lang="ru-RU" sz="3600" b="1" dirty="0" err="1"/>
              <a:t>вище</a:t>
            </a:r>
            <a:r>
              <a:rPr lang="ru-RU" sz="3600" b="1" dirty="0"/>
              <a:t>.</a:t>
            </a:r>
          </a:p>
          <a:p>
            <a:r>
              <a:rPr lang="ru-RU" sz="3600" dirty="0"/>
              <a:t>•   </a:t>
            </a:r>
            <a:r>
              <a:rPr lang="ru-RU" sz="3600" b="1" dirty="0" err="1"/>
              <a:t>свербіння</a:t>
            </a:r>
            <a:r>
              <a:rPr lang="ru-RU" sz="3600" b="1" dirty="0"/>
              <a:t> </a:t>
            </a:r>
            <a:r>
              <a:rPr lang="ru-RU" sz="3600" b="1" dirty="0" err="1"/>
              <a:t>шкіри</a:t>
            </a:r>
            <a:r>
              <a:rPr lang="ru-RU" sz="3600" b="1" dirty="0"/>
              <a:t> </a:t>
            </a:r>
          </a:p>
          <a:p>
            <a:r>
              <a:rPr lang="ru-RU" sz="3600" dirty="0" err="1"/>
              <a:t>Хворі</a:t>
            </a:r>
            <a:r>
              <a:rPr lang="ru-RU" sz="3600" dirty="0"/>
              <a:t>  </a:t>
            </a:r>
            <a:r>
              <a:rPr lang="ru-RU" sz="3600" dirty="0" err="1"/>
              <a:t>скаржаться</a:t>
            </a:r>
            <a:r>
              <a:rPr lang="ru-RU" sz="3600" dirty="0"/>
              <a:t> на </a:t>
            </a:r>
            <a:r>
              <a:rPr lang="ru-RU" sz="3600" dirty="0" err="1"/>
              <a:t>сухість</a:t>
            </a:r>
            <a:r>
              <a:rPr lang="ru-RU" sz="3600" dirty="0"/>
              <a:t> </a:t>
            </a:r>
            <a:r>
              <a:rPr lang="ru-RU" sz="3600" dirty="0" err="1"/>
              <a:t>шкіри</a:t>
            </a:r>
            <a:r>
              <a:rPr lang="ru-RU" sz="3600" dirty="0"/>
              <a:t>, </a:t>
            </a:r>
            <a:r>
              <a:rPr lang="ru-RU" sz="3600" dirty="0" err="1"/>
              <a:t>свербіж</a:t>
            </a:r>
            <a:r>
              <a:rPr lang="ru-RU" sz="3600" dirty="0"/>
              <a:t>, з </a:t>
            </a:r>
            <a:r>
              <a:rPr lang="ru-RU" sz="3600" dirty="0" err="1"/>
              <a:t>слідами</a:t>
            </a:r>
            <a:r>
              <a:rPr lang="ru-RU" sz="3600" dirty="0"/>
              <a:t> </a:t>
            </a:r>
            <a:r>
              <a:rPr lang="ru-RU" sz="3600" dirty="0" err="1"/>
              <a:t>розчосів</a:t>
            </a:r>
            <a:r>
              <a:rPr lang="ru-RU" sz="3600" dirty="0"/>
              <a:t> </a:t>
            </a:r>
          </a:p>
          <a:p>
            <a:r>
              <a:rPr lang="ru-RU" sz="3600" dirty="0"/>
              <a:t>•    </a:t>
            </a:r>
            <a:r>
              <a:rPr lang="ru-RU" sz="3600" b="1" dirty="0" err="1"/>
              <a:t>крововиливи</a:t>
            </a:r>
            <a:endParaRPr lang="ru-RU" sz="3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638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9057" y="202131"/>
            <a:ext cx="9396680" cy="6546489"/>
          </a:xfrm>
        </p:spPr>
        <p:txBody>
          <a:bodyPr>
            <a:noAutofit/>
          </a:bodyPr>
          <a:lstStyle/>
          <a:p>
            <a:r>
              <a:rPr lang="ru-RU" sz="2000" dirty="0"/>
              <a:t>На </a:t>
            </a:r>
            <a:r>
              <a:rPr lang="ru-RU" sz="2000" dirty="0" err="1"/>
              <a:t>фоні</a:t>
            </a:r>
            <a:r>
              <a:rPr lang="ru-RU" sz="2000" dirty="0"/>
              <a:t> ХНН </a:t>
            </a:r>
            <a:r>
              <a:rPr lang="ru-RU" sz="2000" dirty="0" err="1"/>
              <a:t>можуть</a:t>
            </a:r>
            <a:r>
              <a:rPr lang="ru-RU" sz="2000" dirty="0"/>
              <a:t> бути  </a:t>
            </a:r>
            <a:r>
              <a:rPr lang="ru-RU" sz="2000" b="1" dirty="0" err="1"/>
              <a:t>явища</a:t>
            </a:r>
            <a:r>
              <a:rPr lang="ru-RU" sz="2000" b="1" dirty="0"/>
              <a:t> </a:t>
            </a:r>
            <a:r>
              <a:rPr lang="ru-RU" sz="2000" b="1" dirty="0" err="1"/>
              <a:t>геморагічного</a:t>
            </a:r>
            <a:r>
              <a:rPr lang="ru-RU" sz="2000" b="1" dirty="0"/>
              <a:t> </a:t>
            </a:r>
            <a:r>
              <a:rPr lang="ru-RU" sz="2000" b="1" dirty="0" err="1"/>
              <a:t>діатеза</a:t>
            </a:r>
            <a:r>
              <a:rPr lang="ru-RU" sz="2000" dirty="0"/>
              <a:t>, </a:t>
            </a:r>
            <a:r>
              <a:rPr lang="ru-RU" sz="2000" dirty="0" err="1"/>
              <a:t>обумовлені</a:t>
            </a:r>
            <a:r>
              <a:rPr lang="ru-RU" sz="2000" dirty="0"/>
              <a:t> </a:t>
            </a:r>
            <a:r>
              <a:rPr lang="ru-RU" sz="2000" dirty="0" err="1"/>
              <a:t>ураженням</a:t>
            </a:r>
            <a:r>
              <a:rPr lang="ru-RU" sz="2000" dirty="0"/>
              <a:t>   </a:t>
            </a:r>
            <a:r>
              <a:rPr lang="ru-RU" sz="2000" dirty="0" err="1"/>
              <a:t>капілярів</a:t>
            </a:r>
            <a:r>
              <a:rPr lang="ru-RU" sz="2000" dirty="0"/>
              <a:t> та </a:t>
            </a:r>
            <a:r>
              <a:rPr lang="ru-RU" sz="2000" dirty="0" err="1"/>
              <a:t>порушеннями</a:t>
            </a:r>
            <a:r>
              <a:rPr lang="ru-RU" sz="2000" dirty="0"/>
              <a:t>  в </a:t>
            </a:r>
            <a:r>
              <a:rPr lang="ru-RU" sz="2000" dirty="0" err="1"/>
              <a:t>системі</a:t>
            </a:r>
            <a:r>
              <a:rPr lang="ru-RU" sz="2000" dirty="0"/>
              <a:t> </a:t>
            </a:r>
            <a:r>
              <a:rPr lang="ru-RU" sz="2000" dirty="0" err="1"/>
              <a:t>згортання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шлунково-кишкові</a:t>
            </a:r>
            <a:r>
              <a:rPr lang="ru-RU" sz="2000" dirty="0"/>
              <a:t> </a:t>
            </a:r>
            <a:r>
              <a:rPr lang="ru-RU" sz="2000" dirty="0" err="1"/>
              <a:t>кровотечі</a:t>
            </a:r>
            <a:r>
              <a:rPr lang="ru-RU" sz="2000" dirty="0"/>
              <a:t>,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виразок</a:t>
            </a:r>
            <a:r>
              <a:rPr lang="ru-RU" sz="2000" dirty="0"/>
              <a:t>.</a:t>
            </a:r>
          </a:p>
          <a:p>
            <a:r>
              <a:rPr lang="ru-RU" sz="2000" dirty="0"/>
              <a:t>      У </a:t>
            </a:r>
            <a:r>
              <a:rPr lang="ru-RU" sz="2000" dirty="0" err="1"/>
              <a:t>легенях</a:t>
            </a:r>
            <a:r>
              <a:rPr lang="ru-RU" sz="2000" dirty="0"/>
              <a:t> при </a:t>
            </a:r>
            <a:r>
              <a:rPr lang="ru-RU" sz="2000" dirty="0" err="1"/>
              <a:t>наростанні</a:t>
            </a:r>
            <a:r>
              <a:rPr lang="ru-RU" sz="2000" dirty="0"/>
              <a:t> </a:t>
            </a:r>
            <a:r>
              <a:rPr lang="ru-RU" sz="2000" dirty="0" err="1"/>
              <a:t>явищ</a:t>
            </a:r>
            <a:r>
              <a:rPr lang="ru-RU" sz="2000" dirty="0"/>
              <a:t> </a:t>
            </a:r>
            <a:r>
              <a:rPr lang="ru-RU" sz="2000" dirty="0" err="1"/>
              <a:t>хронічної</a:t>
            </a:r>
            <a:r>
              <a:rPr lang="ru-RU" sz="2000" dirty="0"/>
              <a:t> </a:t>
            </a:r>
            <a:r>
              <a:rPr lang="ru-RU" sz="2000" dirty="0" err="1"/>
              <a:t>ниркової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вислуховуються</a:t>
            </a:r>
            <a:r>
              <a:rPr lang="ru-RU" sz="2000" dirty="0"/>
              <a:t> </a:t>
            </a:r>
            <a:r>
              <a:rPr lang="ru-RU" sz="2000" dirty="0" err="1"/>
              <a:t>вологі</a:t>
            </a:r>
            <a:r>
              <a:rPr lang="ru-RU" sz="2000" dirty="0"/>
              <a:t> хрипи, </a:t>
            </a:r>
            <a:r>
              <a:rPr lang="ru-RU" sz="2000" dirty="0" err="1"/>
              <a:t>зявляються</a:t>
            </a:r>
            <a:r>
              <a:rPr lang="ru-RU" sz="2000" dirty="0"/>
              <a:t> </a:t>
            </a:r>
            <a:r>
              <a:rPr lang="ru-RU" sz="2000" dirty="0" err="1"/>
              <a:t>задишка</a:t>
            </a:r>
            <a:r>
              <a:rPr lang="ru-RU" sz="2000" dirty="0"/>
              <a:t>, невеликий </a:t>
            </a:r>
            <a:r>
              <a:rPr lang="ru-RU" sz="2000" dirty="0" err="1"/>
              <a:t>кашіль</a:t>
            </a:r>
            <a:r>
              <a:rPr lang="ru-RU" sz="2000" dirty="0"/>
              <a:t> з </a:t>
            </a:r>
            <a:r>
              <a:rPr lang="ru-RU" sz="2000" dirty="0" err="1"/>
              <a:t>виділенням</a:t>
            </a:r>
            <a:r>
              <a:rPr lang="ru-RU" sz="2000" dirty="0"/>
              <a:t> </a:t>
            </a:r>
            <a:r>
              <a:rPr lang="ru-RU" sz="2000" dirty="0" err="1"/>
              <a:t>малої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мокроти</a:t>
            </a:r>
            <a:r>
              <a:rPr lang="ru-RU" sz="2000" dirty="0"/>
              <a:t>. </a:t>
            </a:r>
            <a:r>
              <a:rPr lang="ru-RU" sz="2000" dirty="0" err="1"/>
              <a:t>Рентгенологічно</a:t>
            </a:r>
            <a:r>
              <a:rPr lang="ru-RU" sz="2000" dirty="0"/>
              <a:t> </a:t>
            </a:r>
            <a:r>
              <a:rPr lang="ru-RU" sz="2000" dirty="0" err="1"/>
              <a:t>визначиють</a:t>
            </a:r>
            <a:r>
              <a:rPr lang="ru-RU" sz="2000" dirty="0"/>
              <a:t> </a:t>
            </a:r>
            <a:r>
              <a:rPr lang="ru-RU" sz="2000" dirty="0" err="1"/>
              <a:t>вєєроподібні</a:t>
            </a:r>
            <a:r>
              <a:rPr lang="ru-RU" sz="2000" dirty="0"/>
              <a:t>,  </a:t>
            </a:r>
            <a:r>
              <a:rPr lang="ru-RU" sz="2000" dirty="0" err="1"/>
              <a:t>лучисті</a:t>
            </a:r>
            <a:r>
              <a:rPr lang="ru-RU" sz="2000" dirty="0"/>
              <a:t>, </a:t>
            </a:r>
            <a:r>
              <a:rPr lang="ru-RU" sz="2000" dirty="0" err="1"/>
              <a:t>облакоподібні</a:t>
            </a:r>
            <a:r>
              <a:rPr lang="ru-RU" sz="2000" dirty="0"/>
              <a:t> </a:t>
            </a:r>
            <a:r>
              <a:rPr lang="ru-RU" sz="2000" dirty="0" err="1"/>
              <a:t>прикорневі</a:t>
            </a:r>
            <a:r>
              <a:rPr lang="ru-RU" sz="2000" dirty="0"/>
              <a:t> </a:t>
            </a:r>
            <a:r>
              <a:rPr lang="ru-RU" sz="2000" dirty="0" err="1"/>
              <a:t>тіні</a:t>
            </a:r>
            <a:r>
              <a:rPr lang="ru-RU" sz="2000" dirty="0"/>
              <a:t>, часто в </a:t>
            </a:r>
            <a:r>
              <a:rPr lang="ru-RU" sz="2000" dirty="0" err="1"/>
              <a:t>формі</a:t>
            </a:r>
            <a:r>
              <a:rPr lang="ru-RU" sz="2000" dirty="0"/>
              <a:t> </a:t>
            </a:r>
            <a:r>
              <a:rPr lang="ru-RU" sz="2000" dirty="0" err="1"/>
              <a:t>метелика</a:t>
            </a:r>
            <a:r>
              <a:rPr lang="ru-RU" sz="2000" dirty="0"/>
              <a:t>- так званий симптом </a:t>
            </a:r>
            <a:r>
              <a:rPr lang="ru-RU" sz="2000" dirty="0" err="1"/>
              <a:t>уремічної</a:t>
            </a:r>
            <a:r>
              <a:rPr lang="ru-RU" sz="2000" dirty="0"/>
              <a:t> </a:t>
            </a:r>
            <a:r>
              <a:rPr lang="ru-RU" sz="2000" dirty="0" err="1"/>
              <a:t>легені</a:t>
            </a:r>
            <a:r>
              <a:rPr lang="ru-RU" sz="2000" dirty="0"/>
              <a:t> (</a:t>
            </a:r>
            <a:r>
              <a:rPr lang="ru-RU" sz="2000" dirty="0" err="1"/>
              <a:t>повязаний</a:t>
            </a:r>
            <a:r>
              <a:rPr lang="ru-RU" sz="2000" dirty="0"/>
              <a:t> з </a:t>
            </a:r>
            <a:r>
              <a:rPr lang="ru-RU" sz="2000" dirty="0" err="1"/>
              <a:t>набряком</a:t>
            </a:r>
            <a:r>
              <a:rPr lang="ru-RU" sz="2000" dirty="0"/>
              <a:t> </a:t>
            </a:r>
            <a:r>
              <a:rPr lang="ru-RU" sz="2000" dirty="0" err="1"/>
              <a:t>легенів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затримки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і </a:t>
            </a:r>
            <a:r>
              <a:rPr lang="ru-RU" sz="2000" dirty="0" err="1"/>
              <a:t>солі</a:t>
            </a:r>
            <a:r>
              <a:rPr lang="ru-RU" sz="2000" dirty="0" smtClean="0"/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84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9057" y="202131"/>
            <a:ext cx="9396680" cy="6546489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Постійним</a:t>
            </a:r>
            <a:r>
              <a:rPr lang="ru-RU" sz="2000" dirty="0" smtClean="0"/>
              <a:t> </a:t>
            </a:r>
            <a:r>
              <a:rPr lang="ru-RU" sz="2000" dirty="0"/>
              <a:t>симптомом  </a:t>
            </a:r>
            <a:r>
              <a:rPr lang="ru-RU" sz="2000" dirty="0" err="1"/>
              <a:t>симптомом</a:t>
            </a:r>
            <a:r>
              <a:rPr lang="ru-RU" sz="2000" dirty="0"/>
              <a:t> ХНН </a:t>
            </a:r>
            <a:r>
              <a:rPr lang="ru-RU" sz="2000" dirty="0" err="1"/>
              <a:t>являється</a:t>
            </a:r>
            <a:r>
              <a:rPr lang="ru-RU" sz="2000" dirty="0"/>
              <a:t> </a:t>
            </a:r>
            <a:r>
              <a:rPr lang="ru-RU" sz="2000" b="1" dirty="0" err="1"/>
              <a:t>анемія</a:t>
            </a:r>
            <a:r>
              <a:rPr lang="ru-RU" sz="2000" dirty="0"/>
              <a:t>, </a:t>
            </a:r>
            <a:r>
              <a:rPr lang="ru-RU" sz="2000" dirty="0" err="1"/>
              <a:t>викликана</a:t>
            </a:r>
            <a:r>
              <a:rPr lang="ru-RU" sz="2000" dirty="0"/>
              <a:t> </a:t>
            </a:r>
            <a:r>
              <a:rPr lang="ru-RU" sz="2000" b="1" dirty="0" err="1"/>
              <a:t>послабленням</a:t>
            </a:r>
            <a:r>
              <a:rPr lang="ru-RU" sz="2000" b="1" dirty="0"/>
              <a:t> </a:t>
            </a:r>
            <a:r>
              <a:rPr lang="ru-RU" sz="2000" b="1" dirty="0" err="1"/>
              <a:t>еритропоезу</a:t>
            </a:r>
            <a:r>
              <a:rPr lang="ru-RU" sz="2000" dirty="0"/>
              <a:t>, </a:t>
            </a:r>
            <a:r>
              <a:rPr lang="ru-RU" sz="2000" dirty="0" err="1"/>
              <a:t>посиленим</a:t>
            </a:r>
            <a:r>
              <a:rPr lang="ru-RU" sz="2000" dirty="0"/>
              <a:t> </a:t>
            </a:r>
            <a:r>
              <a:rPr lang="ru-RU" sz="2000" dirty="0" err="1"/>
              <a:t>руйнуваням</a:t>
            </a:r>
            <a:r>
              <a:rPr lang="ru-RU" sz="2000" dirty="0"/>
              <a:t> </a:t>
            </a:r>
            <a:r>
              <a:rPr lang="ru-RU" sz="2000" dirty="0" err="1"/>
              <a:t>еритроцитів</a:t>
            </a:r>
            <a:r>
              <a:rPr lang="ru-RU" sz="2000" dirty="0"/>
              <a:t>, </a:t>
            </a:r>
            <a:r>
              <a:rPr lang="ru-RU" sz="2000" dirty="0" err="1"/>
              <a:t>кровотечами</a:t>
            </a:r>
            <a:r>
              <a:rPr lang="ru-RU" sz="2000" dirty="0"/>
              <a:t>. Вона </a:t>
            </a:r>
            <a:r>
              <a:rPr lang="ru-RU" sz="2000" dirty="0" err="1"/>
              <a:t>ще</a:t>
            </a:r>
            <a:r>
              <a:rPr lang="ru-RU" sz="2000" dirty="0"/>
              <a:t>  </a:t>
            </a:r>
            <a:r>
              <a:rPr lang="ru-RU" sz="2000" dirty="0" err="1"/>
              <a:t>більше</a:t>
            </a:r>
            <a:r>
              <a:rPr lang="ru-RU" sz="2000" dirty="0"/>
              <a:t> </a:t>
            </a:r>
            <a:r>
              <a:rPr lang="ru-RU" sz="2000" dirty="0" err="1"/>
              <a:t>посилює</a:t>
            </a:r>
            <a:r>
              <a:rPr lang="ru-RU" sz="2000" dirty="0"/>
              <a:t> </a:t>
            </a:r>
            <a:r>
              <a:rPr lang="ru-RU" sz="2000" dirty="0" err="1"/>
              <a:t>гіпоксемію</a:t>
            </a:r>
            <a:r>
              <a:rPr lang="ru-RU" sz="2000" dirty="0"/>
              <a:t>, </a:t>
            </a:r>
            <a:r>
              <a:rPr lang="ru-RU" sz="2000" dirty="0" err="1"/>
              <a:t>серцево-судинні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, </a:t>
            </a:r>
            <a:r>
              <a:rPr lang="ru-RU" sz="2000" dirty="0" err="1"/>
              <a:t>розлади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.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лейкоцитів</a:t>
            </a:r>
            <a:r>
              <a:rPr lang="ru-RU" sz="2000" dirty="0"/>
              <a:t> в </a:t>
            </a:r>
            <a:r>
              <a:rPr lang="ru-RU" sz="2000" dirty="0" err="1"/>
              <a:t>крові</a:t>
            </a:r>
            <a:r>
              <a:rPr lang="ru-RU" sz="2000" dirty="0"/>
              <a:t>  </a:t>
            </a:r>
            <a:r>
              <a:rPr lang="ru-RU" sz="2000" dirty="0" err="1"/>
              <a:t>іноді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 </a:t>
            </a:r>
            <a:r>
              <a:rPr lang="ru-RU" sz="2000" dirty="0" err="1"/>
              <a:t>помірно</a:t>
            </a:r>
            <a:r>
              <a:rPr lang="ru-RU" sz="2000" dirty="0"/>
              <a:t>, ШОЄ </a:t>
            </a:r>
            <a:r>
              <a:rPr lang="ru-RU" sz="2000" dirty="0" err="1"/>
              <a:t>збільшена</a:t>
            </a:r>
            <a:r>
              <a:rPr lang="ru-RU" sz="2000" dirty="0"/>
              <a:t>. В </a:t>
            </a:r>
            <a:r>
              <a:rPr lang="ru-RU" sz="2000" dirty="0" err="1"/>
              <a:t>пізній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 ХНН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зявитися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 типу </a:t>
            </a:r>
            <a:r>
              <a:rPr lang="ru-RU" sz="2000" dirty="0" err="1"/>
              <a:t>Куссмауля</a:t>
            </a:r>
            <a:r>
              <a:rPr lang="ru-RU" sz="2000" dirty="0"/>
              <a:t>, </a:t>
            </a:r>
            <a:r>
              <a:rPr lang="ru-RU" sz="2000" dirty="0" err="1"/>
              <a:t>Чейн</a:t>
            </a:r>
            <a:r>
              <a:rPr lang="ru-RU" sz="2000" dirty="0"/>
              <a:t>- Стокса.</a:t>
            </a:r>
          </a:p>
          <a:p>
            <a:r>
              <a:rPr lang="ru-RU" sz="2000" dirty="0"/>
              <a:t>    </a:t>
            </a:r>
            <a:r>
              <a:rPr lang="ru-RU" sz="2000" b="1" i="1" dirty="0" err="1"/>
              <a:t>Ураження</a:t>
            </a:r>
            <a:r>
              <a:rPr lang="ru-RU" sz="2000" b="1" i="1" dirty="0"/>
              <a:t> </a:t>
            </a:r>
            <a:r>
              <a:rPr lang="ru-RU" sz="2000" b="1" i="1" dirty="0" err="1"/>
              <a:t>кістково-суглобової</a:t>
            </a:r>
            <a:r>
              <a:rPr lang="ru-RU" sz="2000" b="1" i="1" dirty="0"/>
              <a:t> </a:t>
            </a:r>
            <a:r>
              <a:rPr lang="ru-RU" sz="2000" b="1" i="1" dirty="0" err="1"/>
              <a:t>системи</a:t>
            </a:r>
            <a:r>
              <a:rPr lang="ru-RU" sz="2000" b="1" i="1" dirty="0"/>
              <a:t> </a:t>
            </a:r>
            <a:r>
              <a:rPr lang="ru-RU" sz="2000" dirty="0" err="1"/>
              <a:t>характеризуються</a:t>
            </a:r>
            <a:r>
              <a:rPr lang="ru-RU" sz="2000" dirty="0"/>
              <a:t> </a:t>
            </a:r>
            <a:r>
              <a:rPr lang="ru-RU" sz="2000" dirty="0" err="1"/>
              <a:t>розвитком</a:t>
            </a:r>
            <a:r>
              <a:rPr lang="ru-RU" sz="2000" dirty="0"/>
              <a:t> остеопорозу,  </a:t>
            </a:r>
            <a:r>
              <a:rPr lang="ru-RU" sz="2000" dirty="0" err="1"/>
              <a:t>накопиченням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у </a:t>
            </a:r>
            <a:r>
              <a:rPr lang="ru-RU" sz="2000" dirty="0" err="1"/>
              <a:t>суглобах</a:t>
            </a:r>
            <a:r>
              <a:rPr lang="ru-RU" sz="2000" dirty="0"/>
              <a:t>, </a:t>
            </a:r>
            <a:r>
              <a:rPr lang="ru-RU" sz="2000" dirty="0" err="1"/>
              <a:t>виникненням</a:t>
            </a:r>
            <a:r>
              <a:rPr lang="ru-RU" sz="2000" dirty="0"/>
              <a:t> «</a:t>
            </a:r>
            <a:r>
              <a:rPr lang="ru-RU" sz="2000" dirty="0" err="1"/>
              <a:t>вторинної</a:t>
            </a:r>
            <a:r>
              <a:rPr lang="ru-RU" sz="2000" dirty="0"/>
              <a:t> </a:t>
            </a:r>
            <a:r>
              <a:rPr lang="ru-RU" sz="2000" dirty="0" err="1"/>
              <a:t>подагри</a:t>
            </a:r>
            <a:r>
              <a:rPr lang="ru-RU" sz="2000" dirty="0"/>
              <a:t>». </a:t>
            </a:r>
            <a:r>
              <a:rPr lang="ru-RU" sz="2000" dirty="0" err="1"/>
              <a:t>Турбує</a:t>
            </a:r>
            <a:r>
              <a:rPr lang="ru-RU" sz="2000" dirty="0"/>
              <a:t> </a:t>
            </a:r>
            <a:r>
              <a:rPr lang="ru-RU" sz="2000" dirty="0" err="1"/>
              <a:t>біль</a:t>
            </a:r>
            <a:r>
              <a:rPr lang="ru-RU" sz="2000" dirty="0"/>
              <a:t> в </a:t>
            </a:r>
            <a:r>
              <a:rPr lang="ru-RU" sz="2000" dirty="0" err="1"/>
              <a:t>кістках</a:t>
            </a:r>
            <a:r>
              <a:rPr lang="ru-RU" sz="2000" dirty="0"/>
              <a:t>.   </a:t>
            </a:r>
            <a:r>
              <a:rPr lang="ru-RU" sz="2000" dirty="0" err="1"/>
              <a:t>Це</a:t>
            </a:r>
            <a:r>
              <a:rPr lang="ru-RU" sz="2000" dirty="0"/>
              <a:t>  </a:t>
            </a:r>
            <a:r>
              <a:rPr lang="ru-RU" sz="2000" dirty="0" err="1"/>
              <a:t>являється</a:t>
            </a:r>
            <a:r>
              <a:rPr lang="ru-RU" sz="2000" dirty="0"/>
              <a:t>  результатом </a:t>
            </a:r>
            <a:r>
              <a:rPr lang="ru-RU" sz="2000" dirty="0" err="1"/>
              <a:t>гіпокальціємії</a:t>
            </a:r>
            <a:r>
              <a:rPr lang="ru-RU" sz="2000" dirty="0"/>
              <a:t> та </a:t>
            </a:r>
            <a:r>
              <a:rPr lang="ru-RU" sz="2000" dirty="0" err="1"/>
              <a:t>гіперфосфатемії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  У </a:t>
            </a:r>
            <a:r>
              <a:rPr lang="ru-RU" sz="2000" dirty="0" err="1"/>
              <a:t>крові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(у </a:t>
            </a:r>
            <a:r>
              <a:rPr lang="ru-RU" sz="2000" dirty="0" err="1"/>
              <a:t>термінальній</a:t>
            </a:r>
            <a:r>
              <a:rPr lang="ru-RU" sz="2000" dirty="0"/>
              <a:t> </a:t>
            </a:r>
            <a:r>
              <a:rPr lang="ru-RU" sz="2000" dirty="0" err="1"/>
              <a:t>фазі</a:t>
            </a:r>
            <a:r>
              <a:rPr lang="ru-RU" sz="2000" dirty="0"/>
              <a:t> </a:t>
            </a:r>
            <a:r>
              <a:rPr lang="ru-RU" sz="2000" dirty="0" err="1"/>
              <a:t>більше</a:t>
            </a:r>
            <a:r>
              <a:rPr lang="ru-RU" sz="2000" dirty="0"/>
              <a:t> 1,055 </a:t>
            </a:r>
            <a:r>
              <a:rPr lang="ru-RU" sz="2000" dirty="0" err="1"/>
              <a:t>мкмоль</a:t>
            </a:r>
            <a:r>
              <a:rPr lang="ru-RU" sz="2000" dirty="0"/>
              <a:t>), </a:t>
            </a:r>
            <a:r>
              <a:rPr lang="ru-RU" sz="2000" dirty="0" err="1"/>
              <a:t>сечовини</a:t>
            </a:r>
            <a:r>
              <a:rPr lang="ru-RU" sz="2000" dirty="0"/>
              <a:t>, </a:t>
            </a:r>
            <a:r>
              <a:rPr lang="ru-RU" sz="2000" dirty="0" err="1"/>
              <a:t>знижується</a:t>
            </a:r>
            <a:r>
              <a:rPr lang="ru-RU" sz="2000" dirty="0"/>
              <a:t> </a:t>
            </a:r>
            <a:r>
              <a:rPr lang="ru-RU" sz="2000" dirty="0" err="1"/>
              <a:t>концентрація</a:t>
            </a:r>
            <a:r>
              <a:rPr lang="ru-RU" sz="2000" dirty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, </a:t>
            </a:r>
            <a:r>
              <a:rPr lang="ru-RU" sz="2000" dirty="0" err="1"/>
              <a:t>натрію</a:t>
            </a:r>
            <a:r>
              <a:rPr lang="ru-RU" sz="2000" dirty="0"/>
              <a:t>, </a:t>
            </a:r>
            <a:r>
              <a:rPr lang="ru-RU" sz="2000" dirty="0" err="1"/>
              <a:t>зростає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калію</a:t>
            </a:r>
            <a:r>
              <a:rPr lang="ru-RU" sz="2000" dirty="0"/>
              <a:t> і </a:t>
            </a:r>
            <a:r>
              <a:rPr lang="ru-RU" sz="2000" dirty="0" err="1"/>
              <a:t>магнію</a:t>
            </a:r>
            <a:r>
              <a:rPr lang="ru-RU" sz="2000" dirty="0"/>
              <a:t>, </a:t>
            </a:r>
            <a:r>
              <a:rPr lang="ru-RU" sz="2000" dirty="0" err="1"/>
              <a:t>виникає</a:t>
            </a:r>
            <a:r>
              <a:rPr lang="ru-RU" sz="2000" dirty="0"/>
              <a:t> </a:t>
            </a:r>
            <a:r>
              <a:rPr lang="ru-RU" sz="2000" dirty="0" err="1"/>
              <a:t>зсув</a:t>
            </a:r>
            <a:r>
              <a:rPr lang="ru-RU" sz="2000" dirty="0"/>
              <a:t> кислотно-</a:t>
            </a:r>
            <a:r>
              <a:rPr lang="ru-RU" sz="2000" dirty="0" err="1"/>
              <a:t>лужної</a:t>
            </a:r>
            <a:r>
              <a:rPr lang="ru-RU" sz="2000" dirty="0"/>
              <a:t> </a:t>
            </a:r>
            <a:r>
              <a:rPr lang="ru-RU" sz="2000" dirty="0" err="1"/>
              <a:t>рівноваги</a:t>
            </a:r>
            <a:r>
              <a:rPr lang="ru-RU" sz="2000" dirty="0"/>
              <a:t> у </a:t>
            </a:r>
            <a:r>
              <a:rPr lang="ru-RU" sz="2000" dirty="0" err="1"/>
              <a:t>бік</a:t>
            </a:r>
            <a:r>
              <a:rPr lang="ru-RU" sz="2000" dirty="0"/>
              <a:t> </a:t>
            </a:r>
            <a:r>
              <a:rPr lang="ru-RU" sz="2000" dirty="0" err="1"/>
              <a:t>декомпенсованого</a:t>
            </a:r>
            <a:r>
              <a:rPr lang="ru-RU" sz="2000" dirty="0"/>
              <a:t> </a:t>
            </a:r>
            <a:r>
              <a:rPr lang="ru-RU" sz="2000" dirty="0" err="1"/>
              <a:t>метаболічного</a:t>
            </a:r>
            <a:r>
              <a:rPr lang="ru-RU" sz="2000" dirty="0"/>
              <a:t> ацидозу.</a:t>
            </a:r>
          </a:p>
          <a:p>
            <a:r>
              <a:rPr lang="ru-RU" sz="2000" dirty="0"/>
              <a:t> </a:t>
            </a:r>
            <a:r>
              <a:rPr lang="ru-RU" sz="2000" dirty="0" err="1"/>
              <a:t>Велике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в </a:t>
            </a:r>
            <a:r>
              <a:rPr lang="ru-RU" sz="2000" dirty="0" err="1"/>
              <a:t>розпізнанні</a:t>
            </a:r>
            <a:r>
              <a:rPr lang="ru-RU" sz="2000" dirty="0"/>
              <a:t> ХНН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стадійність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в </a:t>
            </a:r>
            <a:r>
              <a:rPr lang="ru-RU" sz="2000" dirty="0" err="1"/>
              <a:t>неоднаковій</a:t>
            </a:r>
            <a:r>
              <a:rPr lang="ru-RU" sz="2000" dirty="0"/>
              <a:t> </a:t>
            </a:r>
            <a:r>
              <a:rPr lang="ru-RU" sz="2000" dirty="0" err="1"/>
              <a:t>ступені</a:t>
            </a:r>
            <a:r>
              <a:rPr lang="ru-RU" sz="2000" dirty="0"/>
              <a:t> </a:t>
            </a:r>
            <a:r>
              <a:rPr lang="ru-RU" sz="2000" dirty="0" err="1"/>
              <a:t>порушуються</a:t>
            </a:r>
            <a:r>
              <a:rPr lang="ru-RU" sz="2000" dirty="0"/>
              <a:t> 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– </a:t>
            </a:r>
            <a:r>
              <a:rPr lang="ru-RU" sz="2000" dirty="0" err="1"/>
              <a:t>азотовидільна</a:t>
            </a:r>
            <a:r>
              <a:rPr lang="ru-RU" sz="2000" dirty="0"/>
              <a:t>, </a:t>
            </a:r>
            <a:r>
              <a:rPr lang="ru-RU" sz="2000" dirty="0" err="1"/>
              <a:t>гомеостатична</a:t>
            </a:r>
            <a:r>
              <a:rPr lang="ru-RU" sz="2000" dirty="0"/>
              <a:t>, </a:t>
            </a:r>
            <a:r>
              <a:rPr lang="ru-RU" sz="2000" dirty="0" err="1"/>
              <a:t>гемопоетична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684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Клінічно</a:t>
            </a:r>
            <a:r>
              <a:rPr lang="ru-RU" dirty="0" smtClean="0"/>
              <a:t>  </a:t>
            </a:r>
            <a:r>
              <a:rPr lang="ru-RU" dirty="0" err="1"/>
              <a:t>виділяють</a:t>
            </a:r>
            <a:r>
              <a:rPr lang="ru-RU" dirty="0"/>
              <a:t>  </a:t>
            </a:r>
            <a:r>
              <a:rPr lang="ru-RU" dirty="0" err="1"/>
              <a:t>фази</a:t>
            </a:r>
            <a:r>
              <a:rPr lang="ru-RU" dirty="0"/>
              <a:t> </a:t>
            </a:r>
            <a:r>
              <a:rPr lang="ru-RU" dirty="0" err="1"/>
              <a:t>вираженої</a:t>
            </a:r>
            <a:r>
              <a:rPr lang="ru-RU" dirty="0"/>
              <a:t> ХНН: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u="sng" dirty="0"/>
              <a:t>Початкова </a:t>
            </a:r>
            <a:r>
              <a:rPr lang="ru-RU" sz="2000" b="1" u="sng" dirty="0" err="1"/>
              <a:t>стадія</a:t>
            </a:r>
            <a:r>
              <a:rPr lang="ru-RU" sz="2000" b="1" u="sng" dirty="0"/>
              <a:t> </a:t>
            </a:r>
            <a:r>
              <a:rPr lang="ru-RU" u="sng" dirty="0"/>
              <a:t>- </a:t>
            </a:r>
            <a:r>
              <a:rPr lang="ru-RU" dirty="0"/>
              <a:t>	 </a:t>
            </a:r>
          </a:p>
          <a:p>
            <a:r>
              <a:rPr lang="ru-RU" sz="2000" dirty="0"/>
              <a:t>     Для </a:t>
            </a:r>
            <a:r>
              <a:rPr lang="ru-RU" sz="2000" dirty="0" err="1"/>
              <a:t>початкової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(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клубочкової</a:t>
            </a:r>
            <a:r>
              <a:rPr lang="ru-RU" sz="2000" dirty="0"/>
              <a:t> </a:t>
            </a:r>
            <a:r>
              <a:rPr lang="ru-RU" sz="2000" dirty="0" err="1"/>
              <a:t>фільтрації</a:t>
            </a:r>
            <a:r>
              <a:rPr lang="ru-RU" sz="2000" dirty="0"/>
              <a:t> до 40-60 мл\</a:t>
            </a:r>
            <a:r>
              <a:rPr lang="ru-RU" sz="2000" dirty="0" err="1"/>
              <a:t>хв</a:t>
            </a:r>
            <a:r>
              <a:rPr lang="ru-RU" sz="2000" dirty="0"/>
              <a:t>) </a:t>
            </a:r>
            <a:r>
              <a:rPr lang="ru-RU" sz="2000" dirty="0" err="1"/>
              <a:t>характерний</a:t>
            </a:r>
            <a:r>
              <a:rPr lang="ru-RU" sz="2000" dirty="0"/>
              <a:t> </a:t>
            </a:r>
            <a:r>
              <a:rPr lang="ru-RU" sz="2000" dirty="0" err="1"/>
              <a:t>типовий</a:t>
            </a:r>
            <a:r>
              <a:rPr lang="ru-RU" sz="2000" dirty="0"/>
              <a:t> </a:t>
            </a:r>
            <a:r>
              <a:rPr lang="ru-RU" sz="2000" dirty="0" err="1"/>
              <a:t>латентний</a:t>
            </a:r>
            <a:r>
              <a:rPr lang="ru-RU" sz="2000" dirty="0"/>
              <a:t> </a:t>
            </a:r>
            <a:r>
              <a:rPr lang="ru-RU" sz="2000" dirty="0" err="1"/>
              <a:t>перебіг</a:t>
            </a:r>
            <a:r>
              <a:rPr lang="ru-RU" sz="2000" dirty="0"/>
              <a:t> з </a:t>
            </a:r>
            <a:r>
              <a:rPr lang="ru-RU" sz="2000" dirty="0" err="1"/>
              <a:t>поліурією</a:t>
            </a:r>
            <a:r>
              <a:rPr lang="ru-RU" sz="2000" dirty="0"/>
              <a:t>, </a:t>
            </a:r>
            <a:r>
              <a:rPr lang="ru-RU" sz="2000" dirty="0" err="1"/>
              <a:t>гіпертензією</a:t>
            </a:r>
            <a:r>
              <a:rPr lang="ru-RU" sz="2000" dirty="0"/>
              <a:t>, </a:t>
            </a:r>
            <a:r>
              <a:rPr lang="ru-RU" sz="2000" dirty="0" err="1"/>
              <a:t>помірно</a:t>
            </a:r>
            <a:r>
              <a:rPr lang="ru-RU" sz="2000" dirty="0"/>
              <a:t> </a:t>
            </a:r>
            <a:r>
              <a:rPr lang="ru-RU" sz="2000" dirty="0" err="1"/>
              <a:t>вираженою</a:t>
            </a:r>
            <a:r>
              <a:rPr lang="ru-RU" sz="2000" dirty="0"/>
              <a:t> </a:t>
            </a:r>
            <a:r>
              <a:rPr lang="ru-RU" sz="2000" dirty="0" err="1"/>
              <a:t>анемією.Остання</a:t>
            </a:r>
            <a:r>
              <a:rPr lang="ru-RU" sz="2000" dirty="0"/>
              <a:t> </a:t>
            </a:r>
            <a:r>
              <a:rPr lang="ru-RU" sz="2000" dirty="0" err="1"/>
              <a:t>викликана</a:t>
            </a:r>
            <a:r>
              <a:rPr lang="ru-RU" sz="2000" dirty="0"/>
              <a:t> </a:t>
            </a:r>
            <a:r>
              <a:rPr lang="ru-RU" sz="2000" dirty="0" err="1"/>
              <a:t>зниженням</a:t>
            </a:r>
            <a:r>
              <a:rPr lang="ru-RU" sz="2000" dirty="0"/>
              <a:t> синтезу </a:t>
            </a:r>
            <a:r>
              <a:rPr lang="ru-RU" sz="2000" dirty="0" err="1"/>
              <a:t>ниркового</a:t>
            </a:r>
            <a:r>
              <a:rPr lang="ru-RU" sz="2000" dirty="0"/>
              <a:t> </a:t>
            </a:r>
            <a:r>
              <a:rPr lang="ru-RU" sz="2000" dirty="0" err="1"/>
              <a:t>еритропоетина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</a:t>
            </a:r>
            <a:r>
              <a:rPr lang="ru-RU" sz="2000" b="1" u="sng" dirty="0"/>
              <a:t>Консервативна </a:t>
            </a:r>
            <a:r>
              <a:rPr lang="ru-RU" sz="2000" b="1" u="sng" dirty="0" err="1"/>
              <a:t>стадія</a:t>
            </a:r>
            <a:r>
              <a:rPr lang="ru-RU" sz="2000" b="1" u="sng" dirty="0"/>
              <a:t> </a:t>
            </a:r>
            <a:r>
              <a:rPr lang="ru-RU" sz="2000" dirty="0"/>
              <a:t>-</a:t>
            </a:r>
          </a:p>
          <a:p>
            <a:r>
              <a:rPr lang="ru-RU" sz="2000" dirty="0" err="1"/>
              <a:t>Рівень</a:t>
            </a:r>
            <a:r>
              <a:rPr lang="ru-RU" sz="2000" dirty="0"/>
              <a:t> </a:t>
            </a:r>
            <a:r>
              <a:rPr lang="ru-RU" sz="2000" dirty="0" err="1"/>
              <a:t>кратинемії</a:t>
            </a:r>
            <a:r>
              <a:rPr lang="ru-RU" sz="2000" dirty="0"/>
              <a:t> </a:t>
            </a:r>
            <a:r>
              <a:rPr lang="ru-RU" sz="2000" dirty="0" err="1"/>
              <a:t>досягає</a:t>
            </a:r>
            <a:r>
              <a:rPr lang="ru-RU" sz="2000" dirty="0"/>
              <a:t> 458-534 </a:t>
            </a:r>
            <a:r>
              <a:rPr lang="ru-RU" sz="2000" dirty="0" err="1"/>
              <a:t>мкмоль</a:t>
            </a:r>
            <a:r>
              <a:rPr lang="ru-RU" sz="2000" dirty="0"/>
              <a:t>\л  та </a:t>
            </a:r>
            <a:r>
              <a:rPr lang="ru-RU" sz="2000" dirty="0" err="1"/>
              <a:t>клубочкова</a:t>
            </a:r>
            <a:r>
              <a:rPr lang="ru-RU" sz="2000" dirty="0"/>
              <a:t> </a:t>
            </a:r>
            <a:r>
              <a:rPr lang="ru-RU" sz="2000" dirty="0" err="1"/>
              <a:t>фільтрація</a:t>
            </a:r>
            <a:r>
              <a:rPr lang="ru-RU" sz="2000" dirty="0"/>
              <a:t> </a:t>
            </a:r>
            <a:r>
              <a:rPr lang="ru-RU" sz="2000" dirty="0" err="1"/>
              <a:t>зменшується</a:t>
            </a:r>
            <a:r>
              <a:rPr lang="ru-RU" sz="2000" dirty="0"/>
              <a:t> до 40-15 мл\</a:t>
            </a:r>
            <a:r>
              <a:rPr lang="ru-RU" sz="2000" dirty="0" err="1"/>
              <a:t>хв</a:t>
            </a:r>
            <a:r>
              <a:rPr lang="ru-RU" sz="2000" dirty="0"/>
              <a:t>, характерна </a:t>
            </a:r>
            <a:r>
              <a:rPr lang="ru-RU" sz="2000" dirty="0" err="1"/>
              <a:t>поліурія</a:t>
            </a:r>
            <a:r>
              <a:rPr lang="ru-RU" sz="2000" dirty="0"/>
              <a:t> з </a:t>
            </a:r>
            <a:r>
              <a:rPr lang="ru-RU" sz="2000" dirty="0" err="1"/>
              <a:t>ніктурією</a:t>
            </a:r>
            <a:r>
              <a:rPr lang="ru-RU" sz="2000" dirty="0"/>
              <a:t>,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  <a:r>
              <a:rPr lang="ru-RU" sz="2000" dirty="0" err="1"/>
              <a:t>гіпертонія</a:t>
            </a:r>
            <a:r>
              <a:rPr lang="ru-RU" sz="2000" dirty="0"/>
              <a:t> і </a:t>
            </a:r>
            <a:r>
              <a:rPr lang="ru-RU" sz="2000" dirty="0" err="1"/>
              <a:t>анемія</a:t>
            </a:r>
            <a:r>
              <a:rPr lang="ru-RU" sz="2000" dirty="0"/>
              <a:t>. На </a:t>
            </a:r>
            <a:r>
              <a:rPr lang="ru-RU" sz="2000" dirty="0" err="1"/>
              <a:t>даній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</a:t>
            </a:r>
            <a:r>
              <a:rPr lang="ru-RU" sz="2000" dirty="0" err="1"/>
              <a:t>ефективна</a:t>
            </a:r>
            <a:r>
              <a:rPr lang="ru-RU" sz="2000" dirty="0"/>
              <a:t> консервативна </a:t>
            </a:r>
            <a:r>
              <a:rPr lang="ru-RU" sz="2000" dirty="0" err="1"/>
              <a:t>терапія</a:t>
            </a:r>
            <a:r>
              <a:rPr lang="ru-RU" sz="2000" dirty="0"/>
              <a:t>, </a:t>
            </a:r>
            <a:r>
              <a:rPr lang="ru-RU" sz="2000" dirty="0" err="1"/>
              <a:t>діалізні</a:t>
            </a:r>
            <a:r>
              <a:rPr lang="ru-RU" sz="2000" dirty="0"/>
              <a:t> </a:t>
            </a:r>
            <a:r>
              <a:rPr lang="ru-RU" sz="2000" dirty="0" err="1"/>
              <a:t>методи</a:t>
            </a:r>
            <a:r>
              <a:rPr lang="ru-RU" sz="2000" dirty="0"/>
              <a:t> не </a:t>
            </a:r>
            <a:r>
              <a:rPr lang="ru-RU" sz="2000" dirty="0" err="1"/>
              <a:t>застосовуються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18594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Клінчно</a:t>
            </a:r>
            <a:r>
              <a:rPr lang="ru-RU" dirty="0"/>
              <a:t>  </a:t>
            </a:r>
            <a:r>
              <a:rPr lang="ru-RU" dirty="0" err="1"/>
              <a:t>виділяють</a:t>
            </a:r>
            <a:r>
              <a:rPr lang="ru-RU" dirty="0"/>
              <a:t>  </a:t>
            </a:r>
            <a:r>
              <a:rPr lang="ru-RU" dirty="0" err="1"/>
              <a:t>фази</a:t>
            </a:r>
            <a:r>
              <a:rPr lang="ru-RU" dirty="0"/>
              <a:t> </a:t>
            </a:r>
            <a:r>
              <a:rPr lang="ru-RU" dirty="0" err="1"/>
              <a:t>вираженої</a:t>
            </a:r>
            <a:r>
              <a:rPr lang="ru-RU" dirty="0"/>
              <a:t> ХНН: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     </a:t>
            </a:r>
            <a:r>
              <a:rPr lang="ru-RU" sz="2000" b="1" dirty="0" err="1"/>
              <a:t>Термінальна</a:t>
            </a:r>
            <a:r>
              <a:rPr lang="ru-RU" sz="2000" b="1" dirty="0"/>
              <a:t> </a:t>
            </a:r>
            <a:r>
              <a:rPr lang="ru-RU" sz="2000" b="1" dirty="0" err="1"/>
              <a:t>стадія</a:t>
            </a:r>
            <a:r>
              <a:rPr lang="ru-RU" sz="2000" b="1" dirty="0"/>
              <a:t> -</a:t>
            </a:r>
          </a:p>
          <a:p>
            <a:r>
              <a:rPr lang="ru-RU" sz="2000" dirty="0" err="1"/>
              <a:t>Клубочкова</a:t>
            </a:r>
            <a:r>
              <a:rPr lang="ru-RU" sz="2000" dirty="0"/>
              <a:t> </a:t>
            </a:r>
            <a:r>
              <a:rPr lang="ru-RU" sz="2000" dirty="0" err="1"/>
              <a:t>фільтрація</a:t>
            </a:r>
            <a:r>
              <a:rPr lang="ru-RU" sz="2000" dirty="0"/>
              <a:t> </a:t>
            </a:r>
            <a:r>
              <a:rPr lang="ru-RU" sz="2000" dirty="0" err="1"/>
              <a:t>нижче</a:t>
            </a:r>
            <a:r>
              <a:rPr lang="ru-RU" sz="2000" dirty="0"/>
              <a:t> 458-534 </a:t>
            </a:r>
            <a:r>
              <a:rPr lang="ru-RU" sz="2000" dirty="0" err="1"/>
              <a:t>мкмоль</a:t>
            </a:r>
            <a:r>
              <a:rPr lang="ru-RU" sz="2000" dirty="0"/>
              <a:t>\л і </a:t>
            </a:r>
            <a:r>
              <a:rPr lang="ru-RU" sz="2000" dirty="0" err="1"/>
              <a:t>клубочкова</a:t>
            </a:r>
            <a:r>
              <a:rPr lang="ru-RU" sz="2000" dirty="0"/>
              <a:t> </a:t>
            </a:r>
            <a:r>
              <a:rPr lang="ru-RU" sz="2000" dirty="0" err="1"/>
              <a:t>фільтрація</a:t>
            </a:r>
            <a:r>
              <a:rPr lang="ru-RU" sz="2000" dirty="0"/>
              <a:t> </a:t>
            </a:r>
            <a:r>
              <a:rPr lang="ru-RU" sz="2000" dirty="0" err="1"/>
              <a:t>нижче</a:t>
            </a:r>
            <a:r>
              <a:rPr lang="ru-RU" sz="2000" dirty="0"/>
              <a:t> 10-15 мл\</a:t>
            </a:r>
            <a:r>
              <a:rPr lang="ru-RU" sz="2000" dirty="0" err="1"/>
              <a:t>хв</a:t>
            </a:r>
            <a:r>
              <a:rPr lang="ru-RU" sz="2000" dirty="0"/>
              <a:t>.  </a:t>
            </a:r>
            <a:r>
              <a:rPr lang="ru-RU" sz="2000" dirty="0" err="1"/>
              <a:t>Поліурія</a:t>
            </a:r>
            <a:r>
              <a:rPr lang="ru-RU" sz="2000" dirty="0"/>
              <a:t>  </a:t>
            </a:r>
            <a:r>
              <a:rPr lang="ru-RU" sz="2000" dirty="0" err="1"/>
              <a:t>змінюється</a:t>
            </a:r>
            <a:r>
              <a:rPr lang="ru-RU" sz="2000" dirty="0"/>
              <a:t> </a:t>
            </a:r>
            <a:r>
              <a:rPr lang="ru-RU" sz="2000" dirty="0" err="1"/>
              <a:t>олігурією</a:t>
            </a:r>
            <a:r>
              <a:rPr lang="ru-RU" sz="2000" dirty="0"/>
              <a:t>. </a:t>
            </a:r>
            <a:r>
              <a:rPr lang="ru-RU" sz="2000" dirty="0" err="1"/>
              <a:t>Хворі</a:t>
            </a:r>
            <a:r>
              <a:rPr lang="ru-RU" sz="2000" dirty="0"/>
              <a:t> </a:t>
            </a:r>
            <a:r>
              <a:rPr lang="ru-RU" sz="2000" dirty="0" err="1"/>
              <a:t>вялі</a:t>
            </a:r>
            <a:r>
              <a:rPr lang="ru-RU" sz="2000" dirty="0"/>
              <a:t>, </a:t>
            </a:r>
            <a:r>
              <a:rPr lang="ru-RU" sz="2000" dirty="0" err="1"/>
              <a:t>апатичні</a:t>
            </a:r>
            <a:r>
              <a:rPr lang="ru-RU" sz="2000" dirty="0"/>
              <a:t>. </a:t>
            </a:r>
            <a:r>
              <a:rPr lang="ru-RU" sz="2000" dirty="0" err="1"/>
              <a:t>Відмічається</a:t>
            </a:r>
            <a:r>
              <a:rPr lang="ru-RU" sz="2000" dirty="0"/>
              <a:t> </a:t>
            </a:r>
            <a:r>
              <a:rPr lang="ru-RU" sz="2000" dirty="0" err="1"/>
              <a:t>різке</a:t>
            </a:r>
            <a:r>
              <a:rPr lang="ru-RU" sz="2000" dirty="0"/>
              <a:t>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апетиту</a:t>
            </a:r>
            <a:r>
              <a:rPr lang="ru-RU" sz="2000" dirty="0"/>
              <a:t> до </a:t>
            </a:r>
            <a:r>
              <a:rPr lang="ru-RU" sz="2000" dirty="0" err="1"/>
              <a:t>анорексії</a:t>
            </a:r>
            <a:r>
              <a:rPr lang="ru-RU" sz="2000" dirty="0"/>
              <a:t>, </a:t>
            </a:r>
            <a:r>
              <a:rPr lang="ru-RU" sz="2000" dirty="0" err="1"/>
              <a:t>сухість</a:t>
            </a:r>
            <a:r>
              <a:rPr lang="ru-RU" sz="2000" dirty="0"/>
              <a:t> </a:t>
            </a:r>
            <a:r>
              <a:rPr lang="ru-RU" sz="2000" dirty="0" err="1"/>
              <a:t>шкіри</a:t>
            </a:r>
            <a:r>
              <a:rPr lang="ru-RU" sz="2000" dirty="0"/>
              <a:t> та </a:t>
            </a:r>
            <a:r>
              <a:rPr lang="ru-RU" sz="2000" dirty="0" err="1"/>
              <a:t>неприємний</a:t>
            </a:r>
            <a:r>
              <a:rPr lang="ru-RU" sz="2000" dirty="0"/>
              <a:t> смак в </a:t>
            </a:r>
            <a:r>
              <a:rPr lang="ru-RU" sz="2000" dirty="0" err="1"/>
              <a:t>роті</a:t>
            </a:r>
            <a:r>
              <a:rPr lang="ru-RU" sz="2000" dirty="0"/>
              <a:t>, часта тошнота.     </a:t>
            </a:r>
            <a:r>
              <a:rPr lang="ru-RU" sz="2000" dirty="0" err="1"/>
              <a:t>Типові</a:t>
            </a:r>
            <a:r>
              <a:rPr lang="ru-RU" sz="2000" dirty="0"/>
              <a:t> </a:t>
            </a:r>
            <a:r>
              <a:rPr lang="ru-RU" sz="2000" dirty="0" err="1"/>
              <a:t>різка</a:t>
            </a:r>
            <a:r>
              <a:rPr lang="ru-RU" sz="2000" dirty="0"/>
              <a:t> </a:t>
            </a:r>
            <a:r>
              <a:rPr lang="ru-RU" sz="2000" dirty="0" err="1"/>
              <a:t>слабкість</a:t>
            </a:r>
            <a:r>
              <a:rPr lang="ru-RU" sz="2000" dirty="0"/>
              <a:t>, </a:t>
            </a:r>
            <a:r>
              <a:rPr lang="ru-RU" sz="2000" dirty="0" err="1"/>
              <a:t>інверсія</a:t>
            </a:r>
            <a:r>
              <a:rPr lang="ru-RU" sz="2000" dirty="0"/>
              <a:t> сну, </a:t>
            </a:r>
            <a:r>
              <a:rPr lang="ru-RU" sz="2000" dirty="0" err="1"/>
              <a:t>шкірний</a:t>
            </a:r>
            <a:r>
              <a:rPr lang="ru-RU" sz="2000" dirty="0"/>
              <a:t> зуд, </a:t>
            </a:r>
            <a:r>
              <a:rPr lang="ru-RU" sz="2000" dirty="0" err="1"/>
              <a:t>тонічні</a:t>
            </a:r>
            <a:r>
              <a:rPr lang="ru-RU" sz="2000" dirty="0"/>
              <a:t> судороги. </a:t>
            </a:r>
            <a:r>
              <a:rPr lang="ru-RU" sz="2000" dirty="0" err="1"/>
              <a:t>Гіпертензія</a:t>
            </a:r>
            <a:r>
              <a:rPr lang="ru-RU" sz="2000" dirty="0"/>
              <a:t> </a:t>
            </a:r>
            <a:r>
              <a:rPr lang="ru-RU" sz="2000" dirty="0" err="1"/>
              <a:t>приймає</a:t>
            </a:r>
            <a:r>
              <a:rPr lang="ru-RU" sz="2000" dirty="0"/>
              <a:t>   </a:t>
            </a:r>
            <a:r>
              <a:rPr lang="ru-RU" sz="2000" dirty="0" err="1"/>
              <a:t>важкоконтрольований</a:t>
            </a:r>
            <a:r>
              <a:rPr lang="ru-RU" sz="2000" dirty="0"/>
              <a:t> </a:t>
            </a:r>
            <a:r>
              <a:rPr lang="ru-RU" sz="2000" dirty="0" err="1"/>
              <a:t>перебіг</a:t>
            </a:r>
            <a:r>
              <a:rPr lang="ru-RU" sz="2000" dirty="0"/>
              <a:t>,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різкої</a:t>
            </a:r>
            <a:r>
              <a:rPr lang="ru-RU" sz="2000" dirty="0"/>
              <a:t> </a:t>
            </a:r>
            <a:r>
              <a:rPr lang="ru-RU" sz="2000" dirty="0" err="1"/>
              <a:t>втрати</a:t>
            </a:r>
            <a:r>
              <a:rPr lang="ru-RU" sz="2000" dirty="0"/>
              <a:t> </a:t>
            </a:r>
            <a:r>
              <a:rPr lang="ru-RU" sz="2000" dirty="0" err="1"/>
              <a:t>зору</a:t>
            </a:r>
            <a:r>
              <a:rPr lang="ru-RU" sz="2000" dirty="0"/>
              <a:t>, </a:t>
            </a:r>
            <a:r>
              <a:rPr lang="ru-RU" sz="2000" dirty="0" err="1"/>
              <a:t>гострої</a:t>
            </a:r>
            <a:r>
              <a:rPr lang="ru-RU" sz="2000" dirty="0"/>
              <a:t> </a:t>
            </a:r>
            <a:r>
              <a:rPr lang="ru-RU" sz="2000" dirty="0" err="1"/>
              <a:t>лівошлуночкової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з </a:t>
            </a:r>
            <a:r>
              <a:rPr lang="ru-RU" sz="2000" dirty="0" err="1"/>
              <a:t>набряком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. </a:t>
            </a:r>
            <a:r>
              <a:rPr lang="ru-RU" sz="2000" dirty="0" err="1"/>
              <a:t>Шкіра</a:t>
            </a:r>
            <a:r>
              <a:rPr lang="ru-RU" sz="2000" dirty="0"/>
              <a:t> </a:t>
            </a:r>
            <a:r>
              <a:rPr lang="ru-RU" sz="2000" dirty="0" err="1"/>
              <a:t>бліда</a:t>
            </a:r>
            <a:r>
              <a:rPr lang="ru-RU" sz="2000" dirty="0"/>
              <a:t>, </a:t>
            </a:r>
            <a:r>
              <a:rPr lang="ru-RU" sz="2000" dirty="0" err="1"/>
              <a:t>жовтушна</a:t>
            </a:r>
            <a:r>
              <a:rPr lang="ru-RU" sz="2000" dirty="0"/>
              <a:t>, суха, часто з </a:t>
            </a:r>
            <a:r>
              <a:rPr lang="ru-RU" sz="2000" dirty="0" err="1"/>
              <a:t>сірим</a:t>
            </a:r>
            <a:r>
              <a:rPr lang="ru-RU" sz="2000" dirty="0"/>
              <a:t> </a:t>
            </a:r>
            <a:r>
              <a:rPr lang="ru-RU" sz="2000" dirty="0" err="1"/>
              <a:t>відтінком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анемії</a:t>
            </a:r>
            <a:r>
              <a:rPr lang="ru-RU" sz="2000" dirty="0"/>
              <a:t> та </a:t>
            </a:r>
            <a:r>
              <a:rPr lang="ru-RU" sz="2000" dirty="0" err="1"/>
              <a:t>прокрашування</a:t>
            </a:r>
            <a:r>
              <a:rPr lang="ru-RU" sz="2000" dirty="0"/>
              <a:t> </a:t>
            </a:r>
            <a:r>
              <a:rPr lang="ru-RU" sz="2000" dirty="0" err="1"/>
              <a:t>урохромами</a:t>
            </a:r>
            <a:r>
              <a:rPr lang="ru-RU" sz="2000" dirty="0"/>
              <a:t>. Часто </a:t>
            </a:r>
            <a:r>
              <a:rPr lang="ru-RU" sz="2000" dirty="0" err="1"/>
              <a:t>розвиваються</a:t>
            </a:r>
            <a:r>
              <a:rPr lang="ru-RU" sz="2000" dirty="0"/>
              <a:t> </a:t>
            </a:r>
            <a:r>
              <a:rPr lang="ru-RU" sz="2000" dirty="0" err="1"/>
              <a:t>моноартрити</a:t>
            </a:r>
            <a:r>
              <a:rPr lang="ru-RU" sz="2000" dirty="0"/>
              <a:t>,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вторинної</a:t>
            </a:r>
            <a:r>
              <a:rPr lang="ru-RU" sz="2000" dirty="0"/>
              <a:t>  </a:t>
            </a:r>
            <a:r>
              <a:rPr lang="ru-RU" sz="2000" dirty="0" err="1"/>
              <a:t>подагри</a:t>
            </a:r>
            <a:r>
              <a:rPr lang="ru-RU" sz="2000" dirty="0"/>
              <a:t>, </a:t>
            </a:r>
            <a:r>
              <a:rPr lang="ru-RU" sz="2000" dirty="0" err="1"/>
              <a:t>парестезії</a:t>
            </a:r>
            <a:r>
              <a:rPr lang="ru-RU" sz="2000" dirty="0"/>
              <a:t> та </a:t>
            </a:r>
            <a:r>
              <a:rPr lang="ru-RU" sz="2000" dirty="0" err="1"/>
              <a:t>різка</a:t>
            </a:r>
            <a:r>
              <a:rPr lang="ru-RU" sz="2000" dirty="0"/>
              <a:t> </a:t>
            </a:r>
            <a:r>
              <a:rPr lang="ru-RU" sz="2000" dirty="0" err="1"/>
              <a:t>слабкість</a:t>
            </a:r>
            <a:r>
              <a:rPr lang="ru-RU" sz="2000" dirty="0"/>
              <a:t> в </a:t>
            </a:r>
            <a:r>
              <a:rPr lang="ru-RU" sz="2000" dirty="0" err="1"/>
              <a:t>нижніх</a:t>
            </a:r>
            <a:r>
              <a:rPr lang="ru-RU" sz="2000" dirty="0"/>
              <a:t> </a:t>
            </a:r>
            <a:r>
              <a:rPr lang="ru-RU" sz="2000" dirty="0" err="1"/>
              <a:t>кінцівках</a:t>
            </a:r>
            <a:r>
              <a:rPr lang="ru-RU" sz="2000" dirty="0"/>
              <a:t> (</a:t>
            </a:r>
            <a:r>
              <a:rPr lang="ru-RU" sz="2000" dirty="0" err="1"/>
              <a:t>полінейропатії</a:t>
            </a:r>
            <a:r>
              <a:rPr lang="ru-RU" sz="2000" dirty="0"/>
              <a:t>), </a:t>
            </a:r>
            <a:r>
              <a:rPr lang="ru-RU" sz="2000" dirty="0" err="1"/>
              <a:t>носові</a:t>
            </a:r>
            <a:r>
              <a:rPr lang="ru-RU" sz="2000" dirty="0"/>
              <a:t> </a:t>
            </a:r>
            <a:r>
              <a:rPr lang="ru-RU" sz="2000" dirty="0" err="1"/>
              <a:t>кровотечі</a:t>
            </a:r>
            <a:r>
              <a:rPr lang="ru-RU" sz="2000" dirty="0"/>
              <a:t>.</a:t>
            </a:r>
          </a:p>
          <a:p>
            <a:r>
              <a:rPr lang="ru-RU" sz="2000" dirty="0"/>
              <a:t> При </a:t>
            </a:r>
            <a:r>
              <a:rPr lang="ru-RU" sz="2000" dirty="0" err="1"/>
              <a:t>цій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показаний </a:t>
            </a:r>
            <a:r>
              <a:rPr lang="ru-RU" sz="2000" dirty="0" err="1"/>
              <a:t>гемодіаліз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пересадка </a:t>
            </a:r>
            <a:r>
              <a:rPr lang="ru-RU" sz="2000" dirty="0" err="1"/>
              <a:t>нирки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594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Диференційна</a:t>
            </a:r>
            <a:r>
              <a:rPr lang="ru-RU" dirty="0"/>
              <a:t>  </a:t>
            </a:r>
            <a:r>
              <a:rPr lang="ru-RU" dirty="0" err="1"/>
              <a:t>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520793"/>
            <a:ext cx="8911686" cy="5337208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проводити</a:t>
            </a:r>
            <a:r>
              <a:rPr lang="ru-RU" sz="2000" dirty="0"/>
              <a:t> з </a:t>
            </a:r>
            <a:r>
              <a:rPr lang="ru-RU" sz="2000" dirty="0" err="1"/>
              <a:t>гіпохлоретичною</a:t>
            </a:r>
            <a:r>
              <a:rPr lang="ru-RU" sz="2000" dirty="0"/>
              <a:t> </a:t>
            </a:r>
            <a:r>
              <a:rPr lang="ru-RU" sz="2000" dirty="0" err="1"/>
              <a:t>азотемією</a:t>
            </a:r>
            <a:r>
              <a:rPr lang="ru-RU" sz="2000" dirty="0"/>
              <a:t> (при </a:t>
            </a:r>
            <a:r>
              <a:rPr lang="ru-RU" sz="2000" dirty="0" err="1"/>
              <a:t>відсутності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на перенесений </a:t>
            </a:r>
            <a:r>
              <a:rPr lang="ru-RU" sz="2000" dirty="0" err="1"/>
              <a:t>гломерулонефрит</a:t>
            </a:r>
            <a:r>
              <a:rPr lang="ru-RU" sz="2000" dirty="0"/>
              <a:t>), </a:t>
            </a:r>
            <a:r>
              <a:rPr lang="ru-RU" sz="2000" dirty="0" err="1" smtClean="0"/>
              <a:t>гепаторенальним</a:t>
            </a:r>
            <a:r>
              <a:rPr lang="ru-RU" sz="2000" dirty="0"/>
              <a:t>, </a:t>
            </a:r>
            <a:r>
              <a:rPr lang="ru-RU" sz="2000" dirty="0" err="1"/>
              <a:t>панкреаторенальним</a:t>
            </a:r>
            <a:r>
              <a:rPr lang="ru-RU" sz="2000" dirty="0"/>
              <a:t> та </a:t>
            </a:r>
            <a:r>
              <a:rPr lang="ru-RU" sz="2000" dirty="0" err="1"/>
              <a:t>екстраренальним</a:t>
            </a:r>
            <a:r>
              <a:rPr lang="ru-RU" sz="2000" dirty="0"/>
              <a:t> </a:t>
            </a:r>
            <a:r>
              <a:rPr lang="ru-RU" sz="2000" dirty="0" err="1" smtClean="0"/>
              <a:t>нирковими</a:t>
            </a:r>
            <a:r>
              <a:rPr lang="ru-RU" sz="2000" dirty="0" smtClean="0"/>
              <a:t> </a:t>
            </a:r>
            <a:r>
              <a:rPr lang="ru-RU" sz="2000" dirty="0"/>
              <a:t>синдромами при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 smtClean="0"/>
              <a:t>захворюваннях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               </a:t>
            </a:r>
            <a:r>
              <a:rPr lang="ru-RU" sz="2000" b="1" u="sng" dirty="0" err="1"/>
              <a:t>Гіпохлоремічна</a:t>
            </a:r>
            <a:r>
              <a:rPr lang="ru-RU" sz="2000" b="1" u="sng" dirty="0"/>
              <a:t> </a:t>
            </a:r>
            <a:r>
              <a:rPr lang="ru-RU" sz="2000" b="1" u="sng" dirty="0" err="1"/>
              <a:t>азотемія</a:t>
            </a:r>
            <a:r>
              <a:rPr lang="ru-RU" sz="2000" b="1" u="sng" dirty="0"/>
              <a:t> </a:t>
            </a:r>
            <a:r>
              <a:rPr lang="ru-RU" sz="2000" dirty="0" err="1"/>
              <a:t>виникає</a:t>
            </a:r>
            <a:r>
              <a:rPr lang="ru-RU" sz="2000" dirty="0"/>
              <a:t> у </a:t>
            </a:r>
            <a:r>
              <a:rPr lang="ru-RU" sz="2000" dirty="0" err="1"/>
              <a:t>випадаках</a:t>
            </a:r>
            <a:r>
              <a:rPr lang="ru-RU" sz="2000" dirty="0"/>
              <a:t>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втрати</a:t>
            </a:r>
            <a:r>
              <a:rPr lang="ru-RU" sz="2000" dirty="0"/>
              <a:t> </a:t>
            </a:r>
            <a:r>
              <a:rPr lang="ru-RU" sz="2000" dirty="0" err="1"/>
              <a:t>хлорідів</a:t>
            </a:r>
            <a:r>
              <a:rPr lang="ru-RU" sz="2000" dirty="0"/>
              <a:t> (</a:t>
            </a:r>
            <a:r>
              <a:rPr lang="ru-RU" sz="2000" dirty="0" err="1"/>
              <a:t>часті</a:t>
            </a:r>
            <a:r>
              <a:rPr lang="ru-RU" sz="2000" dirty="0"/>
              <a:t> </a:t>
            </a:r>
            <a:r>
              <a:rPr lang="ru-RU" sz="2000" dirty="0" err="1"/>
              <a:t>рвоти</a:t>
            </a:r>
            <a:r>
              <a:rPr lang="ru-RU" sz="2000" dirty="0"/>
              <a:t>, проноси, </a:t>
            </a:r>
            <a:r>
              <a:rPr lang="ru-RU" sz="2000" dirty="0" err="1"/>
              <a:t>зловживання</a:t>
            </a:r>
            <a:r>
              <a:rPr lang="ru-RU" sz="2000" dirty="0"/>
              <a:t> </a:t>
            </a:r>
            <a:r>
              <a:rPr lang="ru-RU" sz="2000" dirty="0" err="1"/>
              <a:t>сечогінними</a:t>
            </a:r>
            <a:r>
              <a:rPr lang="ru-RU" sz="2000" dirty="0"/>
              <a:t> </a:t>
            </a:r>
            <a:r>
              <a:rPr lang="ru-RU" sz="2000" dirty="0" err="1"/>
              <a:t>засобами</a:t>
            </a:r>
            <a:r>
              <a:rPr lang="ru-RU" sz="2000" dirty="0"/>
              <a:t>). Вона </a:t>
            </a:r>
            <a:r>
              <a:rPr lang="ru-RU" sz="2000" dirty="0" err="1"/>
              <a:t>проявляється</a:t>
            </a:r>
            <a:r>
              <a:rPr lang="ru-RU" sz="2000" dirty="0"/>
              <a:t> </a:t>
            </a:r>
            <a:r>
              <a:rPr lang="ru-RU" sz="2000" dirty="0" err="1"/>
              <a:t>підвищеним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в </a:t>
            </a:r>
            <a:r>
              <a:rPr lang="ru-RU" sz="2000" dirty="0" err="1"/>
              <a:t>крові</a:t>
            </a:r>
            <a:r>
              <a:rPr lang="ru-RU" sz="2000" dirty="0"/>
              <a:t> </a:t>
            </a:r>
            <a:r>
              <a:rPr lang="ru-RU" sz="2000" dirty="0" err="1"/>
              <a:t>несечовинного</a:t>
            </a:r>
            <a:r>
              <a:rPr lang="ru-RU" sz="2000" dirty="0"/>
              <a:t> азоту, </a:t>
            </a:r>
            <a:r>
              <a:rPr lang="ru-RU" sz="2000" dirty="0" err="1"/>
              <a:t>зниженням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натрію</a:t>
            </a:r>
            <a:r>
              <a:rPr lang="ru-RU" sz="2000" dirty="0"/>
              <a:t> та </a:t>
            </a:r>
            <a:r>
              <a:rPr lang="ru-RU" sz="2000" dirty="0" err="1"/>
              <a:t>хлоридів</a:t>
            </a:r>
            <a:r>
              <a:rPr lang="ru-RU" sz="2000" dirty="0"/>
              <a:t> в </a:t>
            </a:r>
            <a:r>
              <a:rPr lang="ru-RU" sz="2000" dirty="0" err="1"/>
              <a:t>крові</a:t>
            </a:r>
            <a:r>
              <a:rPr lang="ru-RU" sz="2000" dirty="0"/>
              <a:t>, алкалозом та </a:t>
            </a:r>
            <a:r>
              <a:rPr lang="ru-RU" sz="2000" dirty="0" err="1"/>
              <a:t>зазвичай</a:t>
            </a:r>
            <a:r>
              <a:rPr lang="ru-RU" sz="2000" dirty="0"/>
              <a:t> </a:t>
            </a:r>
            <a:r>
              <a:rPr lang="ru-RU" sz="2000" dirty="0" err="1"/>
              <a:t>незначно</a:t>
            </a:r>
            <a:r>
              <a:rPr lang="ru-RU" sz="2000" dirty="0"/>
              <a:t> </a:t>
            </a:r>
            <a:r>
              <a:rPr lang="ru-RU" sz="2000" dirty="0" err="1"/>
              <a:t>вираженими</a:t>
            </a:r>
            <a:r>
              <a:rPr lang="ru-RU" sz="2000" dirty="0"/>
              <a:t> </a:t>
            </a:r>
            <a:r>
              <a:rPr lang="ru-RU" sz="2000" dirty="0" err="1"/>
              <a:t>змінами</a:t>
            </a:r>
            <a:r>
              <a:rPr lang="ru-RU" sz="2000" dirty="0"/>
              <a:t> в </a:t>
            </a:r>
            <a:r>
              <a:rPr lang="ru-RU" sz="2000" dirty="0" err="1"/>
              <a:t>сечі</a:t>
            </a:r>
            <a:r>
              <a:rPr lang="ru-RU" sz="2000" dirty="0"/>
              <a:t>.      </a:t>
            </a:r>
          </a:p>
        </p:txBody>
      </p:sp>
    </p:spTree>
    <p:extLst>
      <p:ext uri="{BB962C8B-B14F-4D97-AF65-F5344CB8AC3E}">
        <p14:creationId xmlns:p14="http://schemas.microsoft.com/office/powerpoint/2010/main" val="1106684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Диференційна</a:t>
            </a:r>
            <a:r>
              <a:rPr lang="ru-RU" dirty="0"/>
              <a:t>  </a:t>
            </a:r>
            <a:r>
              <a:rPr lang="ru-RU" dirty="0" err="1"/>
              <a:t>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549" y="1366787"/>
            <a:ext cx="9695062" cy="5491213"/>
          </a:xfrm>
        </p:spPr>
        <p:txBody>
          <a:bodyPr>
            <a:noAutofit/>
          </a:bodyPr>
          <a:lstStyle/>
          <a:p>
            <a:r>
              <a:rPr lang="ru-RU" sz="2000" dirty="0" smtClean="0"/>
              <a:t>       </a:t>
            </a:r>
            <a:r>
              <a:rPr lang="ru-RU" sz="2000" dirty="0" err="1"/>
              <a:t>Гепаторенальний</a:t>
            </a:r>
            <a:r>
              <a:rPr lang="ru-RU" sz="2000" dirty="0"/>
              <a:t> та </a:t>
            </a:r>
            <a:r>
              <a:rPr lang="ru-RU" sz="2000" dirty="0" err="1"/>
              <a:t>панкреаторенальні</a:t>
            </a:r>
            <a:r>
              <a:rPr lang="ru-RU" sz="2000" dirty="0"/>
              <a:t> </a:t>
            </a:r>
            <a:r>
              <a:rPr lang="ru-RU" sz="2000" dirty="0" err="1"/>
              <a:t>синдроми</a:t>
            </a:r>
            <a:r>
              <a:rPr lang="ru-RU" sz="2000" dirty="0"/>
              <a:t> </a:t>
            </a:r>
            <a:r>
              <a:rPr lang="ru-RU" sz="2000" dirty="0" err="1"/>
              <a:t>розвиваються</a:t>
            </a:r>
            <a:r>
              <a:rPr lang="ru-RU" sz="2000" dirty="0"/>
              <a:t> при </a:t>
            </a:r>
            <a:r>
              <a:rPr lang="ru-RU" sz="2000" dirty="0" err="1"/>
              <a:t>важких</a:t>
            </a:r>
            <a:r>
              <a:rPr lang="ru-RU" sz="2000" dirty="0"/>
              <a:t> </a:t>
            </a:r>
            <a:r>
              <a:rPr lang="ru-RU" sz="2000" dirty="0" err="1"/>
              <a:t>ураженнях</a:t>
            </a:r>
            <a:r>
              <a:rPr lang="ru-RU" sz="2000" dirty="0"/>
              <a:t> </a:t>
            </a:r>
            <a:r>
              <a:rPr lang="ru-RU" sz="2000" dirty="0" err="1" smtClean="0"/>
              <a:t>печінки</a:t>
            </a:r>
            <a:r>
              <a:rPr lang="ru-RU" sz="2000" dirty="0" smtClean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підшлункової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, </a:t>
            </a:r>
            <a:r>
              <a:rPr lang="ru-RU" sz="2000" dirty="0" err="1"/>
              <a:t>характеризуються</a:t>
            </a:r>
            <a:r>
              <a:rPr lang="ru-RU" sz="2000" dirty="0"/>
              <a:t> </a:t>
            </a:r>
            <a:r>
              <a:rPr lang="ru-RU" sz="2000" dirty="0" err="1"/>
              <a:t>збільшенням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залишкового</a:t>
            </a:r>
            <a:r>
              <a:rPr lang="ru-RU" sz="2000" dirty="0"/>
              <a:t> азоту в </a:t>
            </a:r>
            <a:r>
              <a:rPr lang="ru-RU" sz="2000" dirty="0" err="1"/>
              <a:t>крові</a:t>
            </a:r>
            <a:r>
              <a:rPr lang="ru-RU" sz="2000" dirty="0"/>
              <a:t> при нормальному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зниженому</a:t>
            </a:r>
            <a:r>
              <a:rPr lang="ru-RU" sz="2000" dirty="0"/>
              <a:t> </a:t>
            </a:r>
            <a:r>
              <a:rPr lang="ru-RU" sz="2000" dirty="0" err="1"/>
              <a:t>рівні</a:t>
            </a:r>
            <a:r>
              <a:rPr lang="ru-RU" sz="2000" dirty="0"/>
              <a:t> </a:t>
            </a:r>
            <a:r>
              <a:rPr lang="ru-RU" sz="2000" dirty="0" err="1"/>
              <a:t>сечовини</a:t>
            </a:r>
            <a:r>
              <a:rPr lang="ru-RU" sz="2000" dirty="0"/>
              <a:t>, </a:t>
            </a:r>
            <a:r>
              <a:rPr lang="ru-RU" sz="2000" b="1" dirty="0" err="1"/>
              <a:t>високому</a:t>
            </a:r>
            <a:r>
              <a:rPr lang="ru-RU" sz="2000" b="1" dirty="0"/>
              <a:t>  </a:t>
            </a:r>
            <a:r>
              <a:rPr lang="ru-RU" sz="2000" b="1" dirty="0" err="1"/>
              <a:t>коефіцієнті</a:t>
            </a:r>
            <a:r>
              <a:rPr lang="ru-RU" sz="2000" b="1" dirty="0"/>
              <a:t> </a:t>
            </a:r>
            <a:r>
              <a:rPr lang="ru-RU" sz="2000" b="1" dirty="0" err="1"/>
              <a:t>креатинін-сечовина</a:t>
            </a:r>
            <a:r>
              <a:rPr lang="ru-RU" sz="2000" b="1" dirty="0"/>
              <a:t>,</a:t>
            </a:r>
            <a:r>
              <a:rPr lang="ru-RU" sz="2000" dirty="0"/>
              <a:t>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поряд</a:t>
            </a:r>
            <a:r>
              <a:rPr lang="ru-RU" sz="2000" dirty="0"/>
              <a:t> з симптомами </a:t>
            </a:r>
            <a:r>
              <a:rPr lang="ru-RU" sz="2000" dirty="0" err="1"/>
              <a:t>ниркового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ураження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підшлункової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   Для </a:t>
            </a:r>
            <a:r>
              <a:rPr lang="ru-RU" sz="2000" b="1" dirty="0" err="1"/>
              <a:t>екстраренального</a:t>
            </a:r>
            <a:r>
              <a:rPr lang="ru-RU" sz="2000" b="1" dirty="0"/>
              <a:t> </a:t>
            </a:r>
            <a:r>
              <a:rPr lang="ru-RU" sz="2000" b="1" dirty="0" err="1"/>
              <a:t>ниркового</a:t>
            </a:r>
            <a:r>
              <a:rPr lang="ru-RU" sz="2000" b="1" dirty="0"/>
              <a:t> </a:t>
            </a:r>
            <a:r>
              <a:rPr lang="ru-RU" sz="2000" b="1" dirty="0" smtClean="0"/>
              <a:t>синдрому </a:t>
            </a:r>
            <a:r>
              <a:rPr lang="ru-RU" sz="2000" dirty="0"/>
              <a:t>при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захворюваннях</a:t>
            </a:r>
            <a:r>
              <a:rPr lang="ru-RU" sz="2000" dirty="0"/>
              <a:t> (сепсис, </a:t>
            </a:r>
            <a:r>
              <a:rPr lang="ru-RU" sz="2000" dirty="0" err="1"/>
              <a:t>пневмонія</a:t>
            </a:r>
            <a:r>
              <a:rPr lang="ru-RU" sz="2000" dirty="0"/>
              <a:t>, </a:t>
            </a:r>
            <a:r>
              <a:rPr lang="ru-RU" sz="2000" dirty="0" err="1"/>
              <a:t>злоякісні</a:t>
            </a:r>
            <a:r>
              <a:rPr lang="ru-RU" sz="2000" dirty="0"/>
              <a:t> </a:t>
            </a:r>
            <a:r>
              <a:rPr lang="ru-RU" sz="2000" dirty="0" err="1"/>
              <a:t>новоутворення</a:t>
            </a:r>
            <a:r>
              <a:rPr lang="ru-RU" sz="2000" dirty="0"/>
              <a:t>) </a:t>
            </a:r>
            <a:r>
              <a:rPr lang="ru-RU" sz="2000" dirty="0" err="1"/>
              <a:t>типові</a:t>
            </a:r>
            <a:r>
              <a:rPr lang="ru-RU" sz="2000" dirty="0"/>
              <a:t> </a:t>
            </a:r>
            <a:r>
              <a:rPr lang="ru-RU" sz="2000" dirty="0" err="1" smtClean="0"/>
              <a:t>підвищення</a:t>
            </a:r>
            <a:r>
              <a:rPr lang="ru-RU" sz="2000" dirty="0" smtClean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</a:t>
            </a:r>
            <a:r>
              <a:rPr lang="ru-RU" sz="2000" dirty="0" err="1"/>
              <a:t>залишкового</a:t>
            </a:r>
            <a:r>
              <a:rPr lang="ru-RU" sz="2000" dirty="0"/>
              <a:t> азоту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розпаду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(</a:t>
            </a:r>
            <a:r>
              <a:rPr lang="ru-RU" sz="2000" b="1" dirty="0" err="1"/>
              <a:t>катаболічна</a:t>
            </a:r>
            <a:r>
              <a:rPr lang="ru-RU" sz="2000" b="1" dirty="0"/>
              <a:t> </a:t>
            </a:r>
            <a:r>
              <a:rPr lang="ru-RU" sz="2000" b="1" dirty="0" err="1"/>
              <a:t>азотемія</a:t>
            </a:r>
            <a:r>
              <a:rPr lang="ru-RU" sz="2000" dirty="0"/>
              <a:t>),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електролітного</a:t>
            </a:r>
            <a:r>
              <a:rPr lang="ru-RU" sz="2000" dirty="0"/>
              <a:t> балансу, ацидоз.</a:t>
            </a:r>
          </a:p>
          <a:p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ниркова</a:t>
            </a:r>
            <a:r>
              <a:rPr lang="ru-RU" sz="2000" dirty="0"/>
              <a:t> </a:t>
            </a:r>
            <a:r>
              <a:rPr lang="ru-RU" sz="2000" dirty="0" err="1"/>
              <a:t>недостатність</a:t>
            </a:r>
            <a:r>
              <a:rPr lang="ru-RU" sz="2000" dirty="0"/>
              <a:t> </a:t>
            </a:r>
            <a:r>
              <a:rPr lang="ru-RU" sz="2000" dirty="0" err="1" smtClean="0"/>
              <a:t>з’являється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форі</a:t>
            </a:r>
            <a:r>
              <a:rPr lang="ru-RU" sz="2000" dirty="0"/>
              <a:t> </a:t>
            </a:r>
            <a:r>
              <a:rPr lang="ru-RU" sz="2000" dirty="0" err="1"/>
              <a:t>загострення</a:t>
            </a:r>
            <a:r>
              <a:rPr lang="ru-RU" sz="2000" dirty="0"/>
              <a:t> </a:t>
            </a:r>
            <a:r>
              <a:rPr lang="ru-RU" sz="2000" dirty="0" err="1"/>
              <a:t>хронічного</a:t>
            </a:r>
            <a:r>
              <a:rPr lang="ru-RU" sz="2000" dirty="0"/>
              <a:t> </a:t>
            </a:r>
            <a:r>
              <a:rPr lang="ru-RU" sz="2000" dirty="0" err="1"/>
              <a:t>гломерулонефриту</a:t>
            </a:r>
            <a:r>
              <a:rPr lang="ru-RU" sz="2000" dirty="0"/>
              <a:t>, </a:t>
            </a:r>
            <a:r>
              <a:rPr lang="ru-RU" sz="2000" dirty="0" err="1"/>
              <a:t>пієлонефриту</a:t>
            </a:r>
            <a:r>
              <a:rPr lang="ru-RU" sz="2000" dirty="0"/>
              <a:t> при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олігоанурії</a:t>
            </a:r>
            <a:r>
              <a:rPr lang="ru-RU" sz="2000" dirty="0"/>
              <a:t>, то в </a:t>
            </a:r>
            <a:r>
              <a:rPr lang="ru-RU" sz="2000" dirty="0" err="1"/>
              <a:t>диференційній</a:t>
            </a:r>
            <a:r>
              <a:rPr lang="ru-RU" sz="2000" dirty="0"/>
              <a:t> </a:t>
            </a:r>
            <a:r>
              <a:rPr lang="ru-RU" sz="2000" dirty="0" err="1"/>
              <a:t>діагностиці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анамнез, </a:t>
            </a:r>
            <a:r>
              <a:rPr lang="ru-RU" sz="2000" dirty="0" err="1" smtClean="0"/>
              <a:t>зв’язок</a:t>
            </a:r>
            <a:r>
              <a:rPr lang="ru-RU" sz="2000" dirty="0" smtClean="0"/>
              <a:t> </a:t>
            </a:r>
            <a:r>
              <a:rPr lang="ru-RU" sz="2000" dirty="0"/>
              <a:t>з </a:t>
            </a:r>
            <a:r>
              <a:rPr lang="ru-RU" sz="2000" dirty="0" err="1"/>
              <a:t>перенесеною</a:t>
            </a:r>
            <a:r>
              <a:rPr lang="ru-RU" sz="2000" dirty="0"/>
              <a:t> </a:t>
            </a:r>
            <a:r>
              <a:rPr lang="ru-RU" sz="2000" dirty="0" err="1"/>
              <a:t>інфекцією</a:t>
            </a:r>
            <a:r>
              <a:rPr lang="ru-RU" sz="2000" dirty="0"/>
              <a:t>, </a:t>
            </a:r>
            <a:r>
              <a:rPr lang="ru-RU" sz="2000" dirty="0" err="1"/>
              <a:t>інтоксикацією</a:t>
            </a:r>
            <a:r>
              <a:rPr lang="ru-RU" sz="2000" dirty="0"/>
              <a:t>, </a:t>
            </a:r>
            <a:r>
              <a:rPr lang="ru-RU" sz="2000" dirty="0" err="1"/>
              <a:t>переохолодженням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6684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err="1"/>
              <a:t>Критерії</a:t>
            </a:r>
            <a:r>
              <a:rPr lang="ru-RU" b="1" i="1" u="sng" dirty="0"/>
              <a:t>   </a:t>
            </a:r>
            <a:r>
              <a:rPr lang="ru-RU" b="1" i="1" u="sng" dirty="0" err="1"/>
              <a:t>діагнозу</a:t>
            </a:r>
            <a:r>
              <a:rPr lang="ru-RU" b="1" i="1" u="sng" dirty="0"/>
              <a:t> ХНН: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1. </a:t>
            </a:r>
            <a:r>
              <a:rPr lang="ru-RU" sz="2200" dirty="0" err="1"/>
              <a:t>Ураження</a:t>
            </a:r>
            <a:r>
              <a:rPr lang="ru-RU" sz="2200" dirty="0"/>
              <a:t>  </a:t>
            </a:r>
            <a:r>
              <a:rPr lang="ru-RU" sz="2200" dirty="0" err="1"/>
              <a:t>нирок</a:t>
            </a:r>
            <a:r>
              <a:rPr lang="ru-RU" sz="2200" dirty="0"/>
              <a:t> в </a:t>
            </a:r>
            <a:r>
              <a:rPr lang="ru-RU" sz="2200" dirty="0" err="1"/>
              <a:t>анамнезі</a:t>
            </a:r>
            <a:r>
              <a:rPr lang="ru-RU" sz="2200" dirty="0"/>
              <a:t>. </a:t>
            </a:r>
          </a:p>
          <a:p>
            <a:r>
              <a:rPr lang="ru-RU" sz="2200" dirty="0"/>
              <a:t>2. </a:t>
            </a:r>
            <a:r>
              <a:rPr lang="ru-RU" sz="2200" dirty="0" err="1"/>
              <a:t>Поліурія</a:t>
            </a:r>
            <a:r>
              <a:rPr lang="ru-RU" sz="2200" dirty="0"/>
              <a:t> з </a:t>
            </a:r>
            <a:r>
              <a:rPr lang="ru-RU" sz="2200" dirty="0" err="1"/>
              <a:t>ніктурією</a:t>
            </a:r>
            <a:r>
              <a:rPr lang="ru-RU" sz="2200" dirty="0"/>
              <a:t>.               </a:t>
            </a:r>
          </a:p>
          <a:p>
            <a:r>
              <a:rPr lang="ru-RU" sz="2200" dirty="0"/>
              <a:t>3. </a:t>
            </a:r>
            <a:r>
              <a:rPr lang="ru-RU" sz="2200" dirty="0" err="1"/>
              <a:t>Стійка</a:t>
            </a:r>
            <a:r>
              <a:rPr lang="ru-RU" sz="2200" dirty="0"/>
              <a:t> </a:t>
            </a:r>
            <a:r>
              <a:rPr lang="ru-RU" sz="2200" dirty="0" err="1"/>
              <a:t>артерільна</a:t>
            </a:r>
            <a:r>
              <a:rPr lang="ru-RU" sz="2200" dirty="0"/>
              <a:t> </a:t>
            </a:r>
            <a:r>
              <a:rPr lang="ru-RU" sz="2200" dirty="0" err="1"/>
              <a:t>гіпертонія</a:t>
            </a:r>
            <a:r>
              <a:rPr lang="ru-RU" sz="2200" dirty="0"/>
              <a:t>. </a:t>
            </a:r>
          </a:p>
          <a:p>
            <a:r>
              <a:rPr lang="ru-RU" sz="2200" dirty="0"/>
              <a:t>4. </a:t>
            </a:r>
            <a:r>
              <a:rPr lang="ru-RU" sz="2200" dirty="0" err="1" smtClean="0"/>
              <a:t>Зменшення</a:t>
            </a:r>
            <a:r>
              <a:rPr lang="ru-RU" sz="2200" dirty="0" smtClean="0"/>
              <a:t> </a:t>
            </a:r>
            <a:r>
              <a:rPr lang="ru-RU" sz="2200" dirty="0" err="1"/>
              <a:t>розмірів</a:t>
            </a:r>
            <a:r>
              <a:rPr lang="ru-RU" sz="2200" dirty="0"/>
              <a:t> </a:t>
            </a:r>
            <a:r>
              <a:rPr lang="ru-RU" sz="2200" dirty="0" err="1"/>
              <a:t>нирок</a:t>
            </a:r>
            <a:r>
              <a:rPr lang="ru-RU" sz="2200" dirty="0"/>
              <a:t> за  </a:t>
            </a:r>
            <a:r>
              <a:rPr lang="ru-RU" sz="2200" dirty="0" err="1"/>
              <a:t>даними</a:t>
            </a:r>
            <a:r>
              <a:rPr lang="ru-RU" sz="2200" dirty="0"/>
              <a:t>  ультразвукового </a:t>
            </a:r>
            <a:r>
              <a:rPr lang="ru-RU" sz="2200" dirty="0" err="1"/>
              <a:t>або</a:t>
            </a:r>
            <a:r>
              <a:rPr lang="ru-RU" sz="2200" dirty="0"/>
              <a:t>  </a:t>
            </a:r>
            <a:r>
              <a:rPr lang="ru-RU" sz="2200" dirty="0" err="1" smtClean="0"/>
              <a:t>ренгенологічного</a:t>
            </a:r>
            <a:r>
              <a:rPr lang="ru-RU" sz="2200" dirty="0" smtClean="0"/>
              <a:t>  </a:t>
            </a:r>
            <a:r>
              <a:rPr lang="ru-RU" sz="2200" dirty="0" err="1"/>
              <a:t>дослідження</a:t>
            </a:r>
            <a:r>
              <a:rPr lang="ru-RU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5530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err="1"/>
              <a:t>Критерії</a:t>
            </a:r>
            <a:r>
              <a:rPr lang="ru-RU" b="1" i="1" u="sng" dirty="0"/>
              <a:t>   </a:t>
            </a:r>
            <a:r>
              <a:rPr lang="ru-RU" b="1" i="1" u="sng" dirty="0" err="1"/>
              <a:t>діагнозу</a:t>
            </a:r>
            <a:r>
              <a:rPr lang="ru-RU" b="1" i="1" u="sng" dirty="0"/>
              <a:t> ХНН: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4" y="2133599"/>
            <a:ext cx="9156048" cy="454633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 </a:t>
            </a:r>
            <a:r>
              <a:rPr lang="ru-RU" sz="2200" dirty="0"/>
              <a:t>5. </a:t>
            </a:r>
            <a:r>
              <a:rPr lang="ru-RU" sz="2200" dirty="0" err="1"/>
              <a:t>Наявність</a:t>
            </a:r>
            <a:r>
              <a:rPr lang="ru-RU" sz="2200" dirty="0"/>
              <a:t> </a:t>
            </a:r>
            <a:r>
              <a:rPr lang="ru-RU" sz="2200" dirty="0" err="1"/>
              <a:t>характерних</a:t>
            </a:r>
            <a:r>
              <a:rPr lang="ru-RU" sz="2200" dirty="0"/>
              <a:t> </a:t>
            </a:r>
            <a:r>
              <a:rPr lang="ru-RU" sz="2200" dirty="0" err="1"/>
              <a:t>лабораторних</a:t>
            </a:r>
            <a:r>
              <a:rPr lang="ru-RU" sz="2200" dirty="0"/>
              <a:t> </a:t>
            </a:r>
            <a:r>
              <a:rPr lang="ru-RU" sz="2200" dirty="0" err="1"/>
              <a:t>проявів</a:t>
            </a:r>
            <a:r>
              <a:rPr lang="ru-RU" sz="2200" dirty="0"/>
              <a:t>:  </a:t>
            </a:r>
            <a:r>
              <a:rPr lang="ru-RU" sz="2200" dirty="0" err="1"/>
              <a:t>нормохромна</a:t>
            </a:r>
            <a:r>
              <a:rPr lang="ru-RU" sz="2200" dirty="0"/>
              <a:t> </a:t>
            </a:r>
            <a:r>
              <a:rPr lang="ru-RU" sz="2200" dirty="0" err="1"/>
              <a:t>анемія</a:t>
            </a:r>
            <a:r>
              <a:rPr lang="ru-RU" sz="2200" dirty="0"/>
              <a:t>; </a:t>
            </a:r>
          </a:p>
          <a:p>
            <a:r>
              <a:rPr lang="ru-RU" sz="2200" dirty="0"/>
              <a:t>   </a:t>
            </a:r>
            <a:r>
              <a:rPr lang="ru-RU" sz="2200" dirty="0" err="1" smtClean="0"/>
              <a:t>зменшення</a:t>
            </a:r>
            <a:r>
              <a:rPr lang="ru-RU" sz="2200" dirty="0" smtClean="0"/>
              <a:t> </a:t>
            </a:r>
            <a:r>
              <a:rPr lang="ru-RU" sz="2200" dirty="0" err="1"/>
              <a:t>концентраційної</a:t>
            </a:r>
            <a:r>
              <a:rPr lang="ru-RU" sz="2200" dirty="0"/>
              <a:t>  </a:t>
            </a:r>
            <a:r>
              <a:rPr lang="ru-RU" sz="2200" dirty="0" err="1"/>
              <a:t>здатності</a:t>
            </a:r>
            <a:r>
              <a:rPr lang="ru-RU" sz="2200" dirty="0"/>
              <a:t> </a:t>
            </a:r>
            <a:r>
              <a:rPr lang="ru-RU" sz="2200" dirty="0" err="1"/>
              <a:t>нирок</a:t>
            </a:r>
            <a:r>
              <a:rPr lang="ru-RU" sz="2200" dirty="0"/>
              <a:t> </a:t>
            </a:r>
            <a:r>
              <a:rPr lang="ru-RU" sz="2200" dirty="0" err="1"/>
              <a:t>зі</a:t>
            </a:r>
            <a:r>
              <a:rPr lang="ru-RU" sz="2200" dirty="0"/>
              <a:t> </a:t>
            </a:r>
            <a:r>
              <a:rPr lang="ru-RU" sz="2200" dirty="0" err="1" smtClean="0"/>
              <a:t>зниженням</a:t>
            </a:r>
            <a:r>
              <a:rPr lang="ru-RU" sz="2200" dirty="0" smtClean="0"/>
              <a:t> </a:t>
            </a:r>
            <a:r>
              <a:rPr lang="ru-RU" sz="2200" dirty="0" err="1"/>
              <a:t>швидкості</a:t>
            </a:r>
            <a:r>
              <a:rPr lang="ru-RU" sz="2200" dirty="0"/>
              <a:t>  </a:t>
            </a:r>
            <a:r>
              <a:rPr lang="ru-RU" sz="2200" dirty="0" err="1"/>
              <a:t>клубочкової</a:t>
            </a:r>
            <a:r>
              <a:rPr lang="ru-RU" sz="2200" dirty="0"/>
              <a:t> </a:t>
            </a:r>
            <a:r>
              <a:rPr lang="ru-RU" sz="2200" dirty="0" err="1"/>
              <a:t>фільтрації</a:t>
            </a:r>
            <a:r>
              <a:rPr lang="ru-RU" sz="2200" dirty="0"/>
              <a:t> – ШКФ (при  </a:t>
            </a:r>
            <a:r>
              <a:rPr lang="ru-RU" sz="2200" dirty="0" err="1"/>
              <a:t>добовому</a:t>
            </a:r>
            <a:r>
              <a:rPr lang="ru-RU" sz="2200" dirty="0"/>
              <a:t> </a:t>
            </a:r>
            <a:r>
              <a:rPr lang="ru-RU" sz="2200" dirty="0" err="1"/>
              <a:t>діурезі</a:t>
            </a:r>
            <a:r>
              <a:rPr lang="ru-RU" sz="2200" dirty="0"/>
              <a:t> не </a:t>
            </a:r>
            <a:r>
              <a:rPr lang="ru-RU" sz="2200" dirty="0" err="1"/>
              <a:t>менше</a:t>
            </a:r>
            <a:r>
              <a:rPr lang="ru-RU" sz="2200" dirty="0"/>
              <a:t> 1,5 л) </a:t>
            </a:r>
            <a:r>
              <a:rPr lang="ru-RU" sz="2200" dirty="0" err="1"/>
              <a:t>менше</a:t>
            </a:r>
            <a:r>
              <a:rPr lang="ru-RU" sz="2200" dirty="0"/>
              <a:t> 60 мл/</a:t>
            </a:r>
            <a:r>
              <a:rPr lang="ru-RU" sz="2200" dirty="0" err="1"/>
              <a:t>хвил</a:t>
            </a:r>
            <a:r>
              <a:rPr lang="ru-RU" sz="2200" dirty="0"/>
              <a:t> та </a:t>
            </a:r>
            <a:r>
              <a:rPr lang="ru-RU" sz="2200" dirty="0" err="1"/>
              <a:t>відсутності</a:t>
            </a:r>
            <a:r>
              <a:rPr lang="ru-RU" sz="2200" dirty="0"/>
              <a:t> </a:t>
            </a:r>
            <a:r>
              <a:rPr lang="ru-RU" sz="2200" dirty="0" err="1" smtClean="0"/>
              <a:t>функціонального</a:t>
            </a:r>
            <a:r>
              <a:rPr lang="ru-RU" sz="2200" dirty="0" smtClean="0"/>
              <a:t> </a:t>
            </a:r>
            <a:r>
              <a:rPr lang="ru-RU" sz="2200" dirty="0" err="1"/>
              <a:t>ниркового</a:t>
            </a:r>
            <a:r>
              <a:rPr lang="ru-RU" sz="2200" dirty="0"/>
              <a:t> резерву; </a:t>
            </a:r>
          </a:p>
          <a:p>
            <a:r>
              <a:rPr lang="ru-RU" sz="2200" dirty="0" err="1"/>
              <a:t>гіперфосфатемія</a:t>
            </a:r>
            <a:r>
              <a:rPr lang="ru-RU" sz="2200" dirty="0"/>
              <a:t> в  </a:t>
            </a:r>
            <a:r>
              <a:rPr lang="ru-RU" sz="2200" dirty="0" err="1" smtClean="0"/>
              <a:t>поєднанні</a:t>
            </a:r>
            <a:r>
              <a:rPr lang="ru-RU" sz="2200" dirty="0" smtClean="0"/>
              <a:t> </a:t>
            </a:r>
            <a:r>
              <a:rPr lang="ru-RU" sz="2200" dirty="0"/>
              <a:t>з  </a:t>
            </a:r>
            <a:r>
              <a:rPr lang="ru-RU" sz="2200" dirty="0" err="1"/>
              <a:t>гіпокальціємією</a:t>
            </a:r>
            <a:r>
              <a:rPr lang="ru-RU" sz="2200" dirty="0"/>
              <a:t>; </a:t>
            </a:r>
            <a:r>
              <a:rPr lang="ru-RU" sz="2200" dirty="0" err="1"/>
              <a:t>азотемія</a:t>
            </a:r>
            <a:r>
              <a:rPr lang="ru-RU" sz="2200" dirty="0"/>
              <a:t> (при </a:t>
            </a:r>
            <a:r>
              <a:rPr lang="ru-RU" sz="2200" dirty="0" err="1"/>
              <a:t>зниженнні</a:t>
            </a:r>
            <a:r>
              <a:rPr lang="ru-RU" sz="2200" dirty="0"/>
              <a:t>  ШКФ до 30–40 мл/</a:t>
            </a:r>
            <a:r>
              <a:rPr lang="ru-RU" sz="2200" dirty="0" err="1"/>
              <a:t>хвил</a:t>
            </a:r>
            <a:r>
              <a:rPr lang="ru-RU" sz="2200" dirty="0"/>
              <a:t>): </a:t>
            </a:r>
            <a:r>
              <a:rPr lang="ru-RU" sz="2200" dirty="0" err="1"/>
              <a:t>підвищення</a:t>
            </a:r>
            <a:r>
              <a:rPr lang="ru-RU" sz="2200" dirty="0"/>
              <a:t>  </a:t>
            </a:r>
            <a:r>
              <a:rPr lang="ru-RU" sz="2200" dirty="0" err="1"/>
              <a:t>рівня</a:t>
            </a:r>
            <a:r>
              <a:rPr lang="ru-RU" sz="2200" dirty="0"/>
              <a:t> </a:t>
            </a:r>
            <a:r>
              <a:rPr lang="ru-RU" sz="2200" dirty="0" err="1"/>
              <a:t>креатиніну</a:t>
            </a:r>
            <a:r>
              <a:rPr lang="ru-RU" sz="2200" dirty="0"/>
              <a:t>,  </a:t>
            </a:r>
            <a:r>
              <a:rPr lang="ru-RU" sz="2200" dirty="0" err="1"/>
              <a:t>сечовини</a:t>
            </a:r>
            <a:r>
              <a:rPr lang="ru-RU" sz="2200" dirty="0"/>
              <a:t>  та </a:t>
            </a:r>
            <a:r>
              <a:rPr lang="ru-RU" sz="2200" dirty="0" err="1"/>
              <a:t>сечової</a:t>
            </a:r>
            <a:r>
              <a:rPr lang="ru-RU" sz="2200" dirty="0"/>
              <a:t> </a:t>
            </a:r>
            <a:r>
              <a:rPr lang="ru-RU" sz="2200" dirty="0" err="1"/>
              <a:t>кислоти</a:t>
            </a:r>
            <a:r>
              <a:rPr lang="ru-RU" sz="2200" dirty="0"/>
              <a:t> в </a:t>
            </a:r>
            <a:r>
              <a:rPr lang="ru-RU" sz="2200" dirty="0" err="1"/>
              <a:t>сироватці</a:t>
            </a:r>
            <a:r>
              <a:rPr lang="ru-RU" sz="2200" dirty="0"/>
              <a:t> </a:t>
            </a:r>
            <a:r>
              <a:rPr lang="ru-RU" sz="2200" dirty="0" err="1"/>
              <a:t>крові</a:t>
            </a:r>
            <a:r>
              <a:rPr lang="ru-RU" sz="2200" dirty="0"/>
              <a:t>; </a:t>
            </a:r>
            <a:r>
              <a:rPr lang="ru-RU" sz="2200" dirty="0" err="1"/>
              <a:t>зниження</a:t>
            </a:r>
            <a:r>
              <a:rPr lang="ru-RU" sz="2200" dirty="0"/>
              <a:t> </a:t>
            </a:r>
            <a:r>
              <a:rPr lang="ru-RU" sz="2200" dirty="0" err="1"/>
              <a:t>відносної</a:t>
            </a:r>
            <a:r>
              <a:rPr lang="ru-RU" sz="2200" dirty="0"/>
              <a:t> </a:t>
            </a:r>
            <a:r>
              <a:rPr lang="ru-RU" sz="2200" dirty="0" err="1"/>
              <a:t>щільності</a:t>
            </a:r>
            <a:r>
              <a:rPr lang="ru-RU" sz="2200" dirty="0"/>
              <a:t> та </a:t>
            </a:r>
            <a:r>
              <a:rPr lang="ru-RU" sz="2200" dirty="0" err="1"/>
              <a:t>осмолярності</a:t>
            </a:r>
            <a:r>
              <a:rPr lang="ru-RU" sz="2200" dirty="0"/>
              <a:t> </a:t>
            </a:r>
            <a:r>
              <a:rPr lang="ru-RU" sz="2200" dirty="0" err="1"/>
              <a:t>сечі</a:t>
            </a:r>
            <a:r>
              <a:rPr lang="ru-RU" sz="22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530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808" y="67377"/>
            <a:ext cx="9367804" cy="6790623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Консервативне</a:t>
            </a:r>
            <a:r>
              <a:rPr lang="ru-RU" b="1" i="1" u="sng" dirty="0"/>
              <a:t> </a:t>
            </a:r>
            <a:r>
              <a:rPr lang="ru-RU" b="1" i="1" u="sng" dirty="0" err="1"/>
              <a:t>лікування</a:t>
            </a:r>
            <a:r>
              <a:rPr lang="ru-RU" b="1" i="1" u="sng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хронічну</a:t>
            </a:r>
            <a:r>
              <a:rPr lang="ru-RU" dirty="0"/>
              <a:t> </a:t>
            </a:r>
            <a:r>
              <a:rPr lang="ru-RU" dirty="0" err="1"/>
              <a:t>ниркову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(ХНН) </a:t>
            </a:r>
            <a:r>
              <a:rPr lang="ru-RU" dirty="0" err="1"/>
              <a:t>одночасно</a:t>
            </a:r>
            <a:r>
              <a:rPr lang="ru-RU" dirty="0"/>
              <a:t> є і </a:t>
            </a:r>
            <a:r>
              <a:rPr lang="ru-RU" dirty="0" err="1"/>
              <a:t>патогенетичним</a:t>
            </a:r>
            <a:r>
              <a:rPr lang="ru-RU" dirty="0"/>
              <a:t>, і </a:t>
            </a:r>
            <a:r>
              <a:rPr lang="ru-RU" dirty="0" err="1"/>
              <a:t>симптоматичним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 ХНН І </a:t>
            </a:r>
            <a:r>
              <a:rPr lang="ru-RU" dirty="0" err="1"/>
              <a:t>і</a:t>
            </a:r>
            <a:r>
              <a:rPr lang="ru-RU" dirty="0"/>
              <a:t> ІІ </a:t>
            </a:r>
            <a:r>
              <a:rPr lang="ru-RU" dirty="0" err="1"/>
              <a:t>ступенів</a:t>
            </a:r>
            <a:r>
              <a:rPr lang="ru-RU" dirty="0"/>
              <a:t> з метою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залишкової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,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гомеостазу,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азотистого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уповільнення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шляхом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патогенетичні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.</a:t>
            </a:r>
          </a:p>
          <a:p>
            <a:r>
              <a:rPr lang="ru-RU" dirty="0"/>
              <a:t>         </a:t>
            </a:r>
            <a:r>
              <a:rPr lang="ru-RU" b="1" dirty="0" err="1"/>
              <a:t>Лікування</a:t>
            </a:r>
            <a:r>
              <a:rPr lang="ru-RU" dirty="0"/>
              <a:t> хворого </a:t>
            </a:r>
            <a:r>
              <a:rPr lang="ru-RU" b="1" dirty="0"/>
              <a:t>на </a:t>
            </a:r>
            <a:r>
              <a:rPr lang="ru-RU" b="1" dirty="0" err="1"/>
              <a:t>додіалізному</a:t>
            </a:r>
            <a:r>
              <a:rPr lang="ru-RU" b="1" dirty="0"/>
              <a:t> </a:t>
            </a:r>
            <a:r>
              <a:rPr lang="ru-RU" b="1" dirty="0" err="1"/>
              <a:t>етапі</a:t>
            </a:r>
            <a:r>
              <a:rPr lang="ru-RU" b="1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загальноприйнятим</a:t>
            </a:r>
            <a:r>
              <a:rPr lang="ru-RU" dirty="0"/>
              <a:t> на </a:t>
            </a:r>
            <a:r>
              <a:rPr lang="ru-RU" dirty="0" err="1"/>
              <a:t>теперішній</a:t>
            </a:r>
            <a:r>
              <a:rPr lang="ru-RU" dirty="0"/>
              <a:t> час принципам,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полягають</a:t>
            </a:r>
            <a:r>
              <a:rPr lang="ru-RU" dirty="0"/>
              <a:t> у </a:t>
            </a:r>
            <a:r>
              <a:rPr lang="ru-RU" dirty="0" err="1"/>
              <a:t>забезпеченні</a:t>
            </a:r>
            <a:r>
              <a:rPr lang="ru-RU" dirty="0"/>
              <a:t> </a:t>
            </a:r>
            <a:r>
              <a:rPr lang="ru-RU" b="1" i="1" dirty="0" err="1"/>
              <a:t>повноцінного</a:t>
            </a:r>
            <a:r>
              <a:rPr lang="ru-RU" b="1" i="1" dirty="0"/>
              <a:t> </a:t>
            </a:r>
            <a:r>
              <a:rPr lang="ru-RU" b="1" i="1" dirty="0" err="1"/>
              <a:t>дієтичного</a:t>
            </a:r>
            <a:r>
              <a:rPr lang="ru-RU" b="1" i="1" dirty="0"/>
              <a:t> </a:t>
            </a:r>
            <a:r>
              <a:rPr lang="ru-RU" b="1" i="1" dirty="0" err="1"/>
              <a:t>харчування</a:t>
            </a:r>
            <a:r>
              <a:rPr lang="ru-RU" b="1" i="1" dirty="0"/>
              <a:t> з </a:t>
            </a:r>
            <a:r>
              <a:rPr lang="ru-RU" b="1" i="1" dirty="0" err="1"/>
              <a:t>адекватним</a:t>
            </a:r>
            <a:r>
              <a:rPr lang="ru-RU" b="1" i="1" dirty="0"/>
              <a:t> </a:t>
            </a:r>
            <a:r>
              <a:rPr lang="ru-RU" b="1" i="1" dirty="0" err="1"/>
              <a:t>вмістом</a:t>
            </a:r>
            <a:r>
              <a:rPr lang="ru-RU" b="1" i="1" dirty="0"/>
              <a:t> </a:t>
            </a:r>
            <a:r>
              <a:rPr lang="ru-RU" b="1" i="1" dirty="0" err="1"/>
              <a:t>білка</a:t>
            </a:r>
            <a:r>
              <a:rPr lang="ru-RU" b="1" i="1" dirty="0"/>
              <a:t>, фосфору, </a:t>
            </a:r>
            <a:r>
              <a:rPr lang="ru-RU" b="1" i="1" dirty="0" err="1"/>
              <a:t>калію</a:t>
            </a:r>
            <a:r>
              <a:rPr lang="ru-RU" b="1" i="1" dirty="0"/>
              <a:t>, </a:t>
            </a:r>
            <a:r>
              <a:rPr lang="ru-RU" b="1" i="1" dirty="0" err="1"/>
              <a:t>вітамінів</a:t>
            </a:r>
            <a:r>
              <a:rPr lang="ru-RU" b="1" i="1" dirty="0"/>
              <a:t>; </a:t>
            </a:r>
            <a:r>
              <a:rPr lang="ru-RU" b="1" i="1" dirty="0" err="1"/>
              <a:t>корекції</a:t>
            </a:r>
            <a:r>
              <a:rPr lang="ru-RU" b="1" i="1" dirty="0"/>
              <a:t> азотистого балансу шляхом </a:t>
            </a:r>
            <a:r>
              <a:rPr lang="ru-RU" b="1" i="1" dirty="0" err="1"/>
              <a:t>виведення</a:t>
            </a:r>
            <a:r>
              <a:rPr lang="ru-RU" b="1" i="1" dirty="0"/>
              <a:t> </a:t>
            </a:r>
            <a:r>
              <a:rPr lang="ru-RU" b="1" i="1" dirty="0" err="1"/>
              <a:t>азотистих</a:t>
            </a:r>
            <a:r>
              <a:rPr lang="ru-RU" b="1" i="1" dirty="0"/>
              <a:t> </a:t>
            </a:r>
            <a:r>
              <a:rPr lang="ru-RU" b="1" i="1" dirty="0" err="1"/>
              <a:t>шлаків</a:t>
            </a:r>
            <a:r>
              <a:rPr lang="ru-RU" b="1" i="1" dirty="0"/>
              <a:t>; </a:t>
            </a:r>
            <a:r>
              <a:rPr lang="ru-RU" b="1" i="1" dirty="0" err="1"/>
              <a:t>контролі</a:t>
            </a:r>
            <a:r>
              <a:rPr lang="ru-RU" b="1" i="1" dirty="0"/>
              <a:t> за </a:t>
            </a:r>
            <a:r>
              <a:rPr lang="ru-RU" b="1" i="1" dirty="0" err="1"/>
              <a:t>рівнем</a:t>
            </a:r>
            <a:r>
              <a:rPr lang="ru-RU" b="1" i="1" dirty="0"/>
              <a:t> </a:t>
            </a:r>
            <a:r>
              <a:rPr lang="ru-RU" b="1" i="1" dirty="0" err="1"/>
              <a:t>артеріального</a:t>
            </a:r>
            <a:r>
              <a:rPr lang="ru-RU" b="1" i="1" dirty="0"/>
              <a:t> </a:t>
            </a:r>
            <a:r>
              <a:rPr lang="ru-RU" b="1" i="1" dirty="0" err="1"/>
              <a:t>тиску</a:t>
            </a:r>
            <a:r>
              <a:rPr lang="ru-RU" b="1" i="1" dirty="0"/>
              <a:t> (АТ); </a:t>
            </a:r>
            <a:r>
              <a:rPr lang="ru-RU" b="1" i="1" dirty="0" err="1"/>
              <a:t>забезпеченні</a:t>
            </a:r>
            <a:r>
              <a:rPr lang="ru-RU" b="1" i="1" dirty="0"/>
              <a:t> </a:t>
            </a:r>
            <a:r>
              <a:rPr lang="ru-RU" b="1" i="1" dirty="0" err="1"/>
              <a:t>корекції</a:t>
            </a:r>
            <a:r>
              <a:rPr lang="ru-RU" b="1" i="1" dirty="0"/>
              <a:t> водно-</a:t>
            </a:r>
            <a:r>
              <a:rPr lang="ru-RU" b="1" i="1" dirty="0" err="1"/>
              <a:t>сольового</a:t>
            </a:r>
            <a:r>
              <a:rPr lang="ru-RU" b="1" i="1" dirty="0"/>
              <a:t> та кислотно-</a:t>
            </a:r>
            <a:r>
              <a:rPr lang="ru-RU" b="1" i="1" dirty="0" err="1"/>
              <a:t>лужного</a:t>
            </a:r>
            <a:r>
              <a:rPr lang="ru-RU" b="1" i="1" dirty="0"/>
              <a:t> стану, </a:t>
            </a:r>
            <a:r>
              <a:rPr lang="ru-RU" b="1" i="1" dirty="0" err="1"/>
              <a:t>анемії</a:t>
            </a:r>
            <a:r>
              <a:rPr lang="ru-RU" b="1" i="1" dirty="0"/>
              <a:t>; </a:t>
            </a:r>
            <a:r>
              <a:rPr lang="ru-RU" b="1" i="1" dirty="0" err="1"/>
              <a:t>профілактики</a:t>
            </a:r>
            <a:r>
              <a:rPr lang="ru-RU" b="1" i="1" dirty="0"/>
              <a:t> </a:t>
            </a:r>
            <a:r>
              <a:rPr lang="ru-RU" b="1" i="1" dirty="0" err="1"/>
              <a:t>гіперпаратиреозу</a:t>
            </a:r>
            <a:r>
              <a:rPr lang="ru-RU" b="1" i="1" dirty="0"/>
              <a:t>; </a:t>
            </a:r>
            <a:r>
              <a:rPr lang="ru-RU" b="1" i="1" dirty="0" err="1"/>
              <a:t>заходів</a:t>
            </a:r>
            <a:r>
              <a:rPr lang="ru-RU" b="1" i="1" dirty="0"/>
              <a:t> </a:t>
            </a:r>
            <a:r>
              <a:rPr lang="ru-RU" b="1" i="1" dirty="0" err="1"/>
              <a:t>щодо</a:t>
            </a:r>
            <a:r>
              <a:rPr lang="ru-RU" b="1" i="1" dirty="0"/>
              <a:t> </a:t>
            </a:r>
            <a:r>
              <a:rPr lang="ru-RU" b="1" i="1" dirty="0" err="1"/>
              <a:t>корекції</a:t>
            </a:r>
            <a:r>
              <a:rPr lang="ru-RU" b="1" i="1" dirty="0"/>
              <a:t> гемостазу; </a:t>
            </a:r>
            <a:r>
              <a:rPr lang="ru-RU" b="1" i="1" dirty="0" err="1"/>
              <a:t>лікування</a:t>
            </a:r>
            <a:r>
              <a:rPr lang="ru-RU" b="1" i="1" dirty="0"/>
              <a:t> </a:t>
            </a:r>
            <a:r>
              <a:rPr lang="ru-RU" b="1" i="1" dirty="0" err="1"/>
              <a:t>інфекційних</a:t>
            </a:r>
            <a:r>
              <a:rPr lang="ru-RU" b="1" i="1" dirty="0"/>
              <a:t> </a:t>
            </a:r>
            <a:r>
              <a:rPr lang="ru-RU" b="1" i="1" dirty="0" err="1"/>
              <a:t>ускладнень</a:t>
            </a:r>
            <a:r>
              <a:rPr lang="ru-RU" b="1" i="1" dirty="0"/>
              <a:t> </a:t>
            </a:r>
            <a:r>
              <a:rPr lang="ru-RU" b="1" i="1" dirty="0" err="1"/>
              <a:t>тощо</a:t>
            </a:r>
            <a:r>
              <a:rPr lang="ru-RU" b="1" i="1" dirty="0" smtClean="0"/>
              <a:t>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614467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808" y="67377"/>
            <a:ext cx="9367804" cy="6790623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</a:t>
            </a:r>
            <a:r>
              <a:rPr lang="ru-RU" dirty="0"/>
              <a:t>Для </a:t>
            </a:r>
            <a:r>
              <a:rPr lang="ru-RU" dirty="0" err="1"/>
              <a:t>ефективного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розуміти</a:t>
            </a:r>
            <a:r>
              <a:rPr lang="ru-RU" dirty="0"/>
              <a:t> причину </a:t>
            </a:r>
            <a:r>
              <a:rPr lang="ru-RU" dirty="0" err="1"/>
              <a:t>їх</a:t>
            </a:r>
            <a:r>
              <a:rPr lang="ru-RU" dirty="0"/>
              <a:t> стану, знати </a:t>
            </a:r>
            <a:r>
              <a:rPr lang="ru-RU" dirty="0" err="1"/>
              <a:t>очікувану</a:t>
            </a:r>
            <a:r>
              <a:rPr lang="ru-RU" dirty="0"/>
              <a:t>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ХНН, </a:t>
            </a:r>
            <a:r>
              <a:rPr lang="ru-RU" dirty="0" err="1"/>
              <a:t>орієнтуватися</a:t>
            </a:r>
            <a:r>
              <a:rPr lang="ru-RU" dirty="0"/>
              <a:t> в </a:t>
            </a:r>
            <a:r>
              <a:rPr lang="ru-RU" dirty="0" err="1"/>
              <a:t>профілактичних</a:t>
            </a:r>
            <a:r>
              <a:rPr lang="ru-RU" dirty="0"/>
              <a:t> та </a:t>
            </a:r>
            <a:r>
              <a:rPr lang="ru-RU" dirty="0" err="1"/>
              <a:t>лікувальних</a:t>
            </a:r>
            <a:r>
              <a:rPr lang="ru-RU" dirty="0"/>
              <a:t> заходах,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загальмувати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; знати </a:t>
            </a:r>
            <a:r>
              <a:rPr lang="ru-RU" dirty="0" err="1"/>
              <a:t>місце</a:t>
            </a:r>
            <a:r>
              <a:rPr lang="ru-RU" dirty="0"/>
              <a:t> і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особистої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консервативного </a:t>
            </a:r>
            <a:r>
              <a:rPr lang="ru-RU" dirty="0" err="1"/>
              <a:t>лікування</a:t>
            </a:r>
            <a:r>
              <a:rPr lang="ru-RU" dirty="0"/>
              <a:t>. Для </a:t>
            </a:r>
            <a:r>
              <a:rPr lang="ru-RU" dirty="0" err="1"/>
              <a:t>досягнення</a:t>
            </a:r>
            <a:r>
              <a:rPr lang="ru-RU" dirty="0"/>
              <a:t> позитивного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консервативної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співпраця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лікаря</a:t>
            </a:r>
            <a:r>
              <a:rPr lang="ru-RU" dirty="0"/>
              <a:t>.              </a:t>
            </a:r>
            <a:r>
              <a:rPr lang="ru-RU" dirty="0" err="1"/>
              <a:t>Особливе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повна</a:t>
            </a:r>
            <a:r>
              <a:rPr lang="ru-RU" dirty="0"/>
              <a:t> </a:t>
            </a:r>
            <a:r>
              <a:rPr lang="ru-RU" dirty="0" err="1" smtClean="0"/>
              <a:t>проінформованість</a:t>
            </a:r>
            <a:r>
              <a:rPr lang="ru-RU" dirty="0" smtClean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важливості</a:t>
            </a:r>
            <a:r>
              <a:rPr lang="ru-RU" dirty="0"/>
              <a:t> контролю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та води, </a:t>
            </a:r>
            <a:r>
              <a:rPr lang="ru-RU" dirty="0" err="1"/>
              <a:t>повноцінного</a:t>
            </a:r>
            <a:r>
              <a:rPr lang="ru-RU" dirty="0"/>
              <a:t> і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і </a:t>
            </a:r>
            <a:r>
              <a:rPr lang="ru-RU" dirty="0" err="1"/>
              <a:t>усвідомлення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інформувати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про </a:t>
            </a:r>
            <a:r>
              <a:rPr lang="ru-RU" dirty="0" err="1"/>
              <a:t>появу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провісниками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ХНН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uk-UA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467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8169" y="1530417"/>
            <a:ext cx="9897194" cy="4244741"/>
          </a:xfrm>
        </p:spPr>
        <p:txBody>
          <a:bodyPr>
            <a:noAutofit/>
          </a:bodyPr>
          <a:lstStyle/>
          <a:p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хворих</a:t>
            </a:r>
            <a:r>
              <a:rPr lang="ru-RU" sz="2000" dirty="0"/>
              <a:t> на ХНН </a:t>
            </a:r>
            <a:r>
              <a:rPr lang="ru-RU" sz="2000" dirty="0" err="1"/>
              <a:t>має</a:t>
            </a:r>
            <a:r>
              <a:rPr lang="ru-RU" sz="2000" dirty="0"/>
              <a:t> бути </a:t>
            </a:r>
            <a:r>
              <a:rPr lang="ru-RU" sz="2000" dirty="0" err="1"/>
              <a:t>повноцінним</a:t>
            </a:r>
            <a:r>
              <a:rPr lang="ru-RU" sz="2000" dirty="0"/>
              <a:t>, про </a:t>
            </a:r>
            <a:r>
              <a:rPr lang="ru-RU" sz="2000" dirty="0" err="1"/>
              <a:t>що</a:t>
            </a:r>
            <a:r>
              <a:rPr lang="ru-RU" sz="2000" dirty="0"/>
              <a:t> вони </a:t>
            </a:r>
            <a:r>
              <a:rPr lang="ru-RU" sz="2000" dirty="0" err="1"/>
              <a:t>повинні</a:t>
            </a:r>
            <a:r>
              <a:rPr lang="ru-RU" sz="2000" dirty="0"/>
              <a:t> знати з часу </a:t>
            </a:r>
            <a:r>
              <a:rPr lang="ru-RU" sz="2000" dirty="0" err="1"/>
              <a:t>встановлення</a:t>
            </a:r>
            <a:r>
              <a:rPr lang="ru-RU" sz="2000" dirty="0"/>
              <a:t> </a:t>
            </a:r>
            <a:r>
              <a:rPr lang="ru-RU" sz="2000" dirty="0" err="1"/>
              <a:t>даного</a:t>
            </a:r>
            <a:r>
              <a:rPr lang="ru-RU" sz="2000" dirty="0"/>
              <a:t> </a:t>
            </a:r>
            <a:r>
              <a:rPr lang="ru-RU" sz="2000" dirty="0" err="1"/>
              <a:t>діагнозу</a:t>
            </a:r>
            <a:r>
              <a:rPr lang="ru-RU" sz="2000" dirty="0"/>
              <a:t>. </a:t>
            </a:r>
            <a:r>
              <a:rPr lang="ru-RU" sz="2000" b="1" dirty="0"/>
              <a:t>Основою </a:t>
            </a:r>
            <a:r>
              <a:rPr lang="ru-RU" sz="2000" b="1" dirty="0" err="1"/>
              <a:t>дієти</a:t>
            </a:r>
            <a:r>
              <a:rPr lang="ru-RU" sz="2000" b="1" dirty="0"/>
              <a:t> є принцип </a:t>
            </a:r>
            <a:r>
              <a:rPr lang="ru-RU" sz="2000" b="1" dirty="0" err="1"/>
              <a:t>вживання</a:t>
            </a:r>
            <a:r>
              <a:rPr lang="ru-RU" sz="2000" b="1" dirty="0"/>
              <a:t> </a:t>
            </a:r>
            <a:r>
              <a:rPr lang="ru-RU" sz="2000" b="1" dirty="0" err="1"/>
              <a:t>такої</a:t>
            </a:r>
            <a:r>
              <a:rPr lang="ru-RU" sz="2000" b="1" dirty="0"/>
              <a:t> </a:t>
            </a:r>
            <a:r>
              <a:rPr lang="ru-RU" sz="2000" b="1" dirty="0" err="1"/>
              <a:t>кількості</a:t>
            </a:r>
            <a:r>
              <a:rPr lang="ru-RU" sz="2000" b="1" dirty="0"/>
              <a:t> </a:t>
            </a:r>
            <a:r>
              <a:rPr lang="ru-RU" sz="2000" b="1" dirty="0" err="1"/>
              <a:t>білка</a:t>
            </a:r>
            <a:r>
              <a:rPr lang="ru-RU" sz="2000" b="1" dirty="0"/>
              <a:t> та фосфору, яка в </a:t>
            </a:r>
            <a:r>
              <a:rPr lang="ru-RU" sz="2000" b="1" dirty="0" err="1"/>
              <a:t>умовах</a:t>
            </a:r>
            <a:r>
              <a:rPr lang="ru-RU" sz="2000" b="1" dirty="0"/>
              <a:t> </a:t>
            </a:r>
            <a:r>
              <a:rPr lang="ru-RU" sz="2000" b="1" dirty="0" err="1"/>
              <a:t>зниження</a:t>
            </a:r>
            <a:r>
              <a:rPr lang="ru-RU" sz="2000" b="1" dirty="0"/>
              <a:t> </a:t>
            </a:r>
            <a:r>
              <a:rPr lang="ru-RU" sz="2000" b="1" dirty="0" err="1"/>
              <a:t>функції</a:t>
            </a:r>
            <a:r>
              <a:rPr lang="ru-RU" sz="2000" b="1" dirty="0"/>
              <a:t> </a:t>
            </a:r>
            <a:r>
              <a:rPr lang="ru-RU" sz="2000" b="1" dirty="0" err="1"/>
              <a:t>нирок</a:t>
            </a:r>
            <a:r>
              <a:rPr lang="ru-RU" sz="2000" b="1" dirty="0"/>
              <a:t> </a:t>
            </a:r>
            <a:r>
              <a:rPr lang="ru-RU" sz="2000" b="1" dirty="0" err="1"/>
              <a:t>задовольняє</a:t>
            </a:r>
            <a:r>
              <a:rPr lang="ru-RU" sz="2000" b="1" dirty="0"/>
              <a:t> потреби </a:t>
            </a:r>
            <a:r>
              <a:rPr lang="ru-RU" sz="2000" b="1" dirty="0" err="1"/>
              <a:t>організму</a:t>
            </a:r>
            <a:r>
              <a:rPr lang="ru-RU" sz="2000" b="1" dirty="0"/>
              <a:t> в </a:t>
            </a:r>
            <a:r>
              <a:rPr lang="ru-RU" sz="2000" b="1" dirty="0" err="1"/>
              <a:t>незамінних</a:t>
            </a:r>
            <a:r>
              <a:rPr lang="ru-RU" sz="2000" b="1" dirty="0"/>
              <a:t> </a:t>
            </a:r>
            <a:r>
              <a:rPr lang="ru-RU" sz="2000" b="1" dirty="0" err="1"/>
              <a:t>амінокислотах</a:t>
            </a:r>
            <a:r>
              <a:rPr lang="ru-RU" sz="2000" b="1" dirty="0"/>
              <a:t> та </a:t>
            </a:r>
            <a:r>
              <a:rPr lang="ru-RU" sz="2000" b="1" dirty="0" err="1"/>
              <a:t>високоенергетичних</a:t>
            </a:r>
            <a:r>
              <a:rPr lang="ru-RU" sz="2000" b="1" dirty="0"/>
              <a:t> </a:t>
            </a:r>
            <a:r>
              <a:rPr lang="ru-RU" sz="2000" b="1" dirty="0" err="1"/>
              <a:t>речовинах</a:t>
            </a:r>
            <a:r>
              <a:rPr lang="ru-RU" sz="2000" b="1" dirty="0"/>
              <a:t>.</a:t>
            </a:r>
          </a:p>
          <a:p>
            <a:r>
              <a:rPr lang="ru-RU" sz="2000" dirty="0" err="1"/>
              <a:t>Патогенетичним</a:t>
            </a:r>
            <a:r>
              <a:rPr lang="ru-RU" sz="2000" dirty="0"/>
              <a:t> </a:t>
            </a:r>
            <a:r>
              <a:rPr lang="ru-RU" sz="2000" dirty="0" err="1"/>
              <a:t>обґрунтуванням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 </a:t>
            </a:r>
            <a:r>
              <a:rPr lang="ru-RU" sz="2000" dirty="0" err="1"/>
              <a:t>малобілкової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 у </a:t>
            </a:r>
            <a:r>
              <a:rPr lang="ru-RU" sz="2000" dirty="0" err="1"/>
              <a:t>разі</a:t>
            </a:r>
            <a:r>
              <a:rPr lang="ru-RU" sz="2000" dirty="0"/>
              <a:t> ХНН стало </a:t>
            </a:r>
            <a:r>
              <a:rPr lang="ru-RU" sz="2000" dirty="0" err="1"/>
              <a:t>вивчення</a:t>
            </a:r>
            <a:r>
              <a:rPr lang="ru-RU" sz="2000" dirty="0"/>
              <a:t> </a:t>
            </a:r>
            <a:r>
              <a:rPr lang="ru-RU" sz="2000" dirty="0" err="1"/>
              <a:t>впливу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компонентів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на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. У </a:t>
            </a:r>
            <a:r>
              <a:rPr lang="ru-RU" sz="2000" dirty="0" err="1"/>
              <a:t>хворих</a:t>
            </a:r>
            <a:r>
              <a:rPr lang="ru-RU" sz="2000" dirty="0"/>
              <a:t> з </a:t>
            </a:r>
            <a:r>
              <a:rPr lang="ru-RU" sz="2000" dirty="0" err="1"/>
              <a:t>нирковою</a:t>
            </a:r>
            <a:r>
              <a:rPr lang="ru-RU" sz="2000" dirty="0"/>
              <a:t> </a:t>
            </a:r>
            <a:r>
              <a:rPr lang="ru-RU" sz="2000" dirty="0" err="1"/>
              <a:t>недостатністю</a:t>
            </a:r>
            <a:r>
              <a:rPr lang="ru-RU" sz="2000" dirty="0"/>
              <a:t> </a:t>
            </a:r>
            <a:r>
              <a:rPr lang="ru-RU" sz="2000" dirty="0" err="1"/>
              <a:t>нормо</a:t>
            </a:r>
            <a:r>
              <a:rPr lang="ru-RU" sz="2000" dirty="0"/>
              <a:t>-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багатобілкова</a:t>
            </a:r>
            <a:r>
              <a:rPr lang="ru-RU" sz="2000" dirty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здатна</a:t>
            </a:r>
            <a:r>
              <a:rPr lang="ru-RU" sz="2000" dirty="0"/>
              <a:t> </a:t>
            </a:r>
            <a:r>
              <a:rPr lang="ru-RU" sz="2000" dirty="0" err="1"/>
              <a:t>поглибити</a:t>
            </a:r>
            <a:r>
              <a:rPr lang="ru-RU" sz="2000" dirty="0"/>
              <a:t> </a:t>
            </a:r>
            <a:r>
              <a:rPr lang="ru-RU" sz="2000" dirty="0" err="1"/>
              <a:t>структурну</a:t>
            </a:r>
            <a:r>
              <a:rPr lang="ru-RU" sz="2000" dirty="0"/>
              <a:t> та </a:t>
            </a:r>
            <a:r>
              <a:rPr lang="ru-RU" sz="2000" dirty="0" err="1"/>
              <a:t>функціональну</a:t>
            </a:r>
            <a:r>
              <a:rPr lang="ru-RU" sz="2000" dirty="0"/>
              <a:t> </a:t>
            </a:r>
            <a:r>
              <a:rPr lang="ru-RU" sz="2000" dirty="0" err="1"/>
              <a:t>перебудову</a:t>
            </a:r>
            <a:r>
              <a:rPr lang="ru-RU" sz="2000" dirty="0"/>
              <a:t> </a:t>
            </a:r>
            <a:r>
              <a:rPr lang="ru-RU" sz="2000" dirty="0" err="1"/>
              <a:t>збережених</a:t>
            </a:r>
            <a:r>
              <a:rPr lang="ru-RU" sz="2000" dirty="0"/>
              <a:t> </a:t>
            </a:r>
            <a:r>
              <a:rPr lang="ru-RU" sz="2000" dirty="0" err="1"/>
              <a:t>нефронів</a:t>
            </a:r>
            <a:r>
              <a:rPr lang="ru-RU" sz="2000" dirty="0"/>
              <a:t>, </a:t>
            </a:r>
            <a:r>
              <a:rPr lang="ru-RU" sz="2000" dirty="0" err="1"/>
              <a:t>прискорити</a:t>
            </a:r>
            <a:r>
              <a:rPr lang="ru-RU" sz="2000" dirty="0"/>
              <a:t> </a:t>
            </a:r>
            <a:r>
              <a:rPr lang="ru-RU" sz="2000" dirty="0" err="1"/>
              <a:t>прогресування</a:t>
            </a:r>
            <a:r>
              <a:rPr lang="ru-RU" sz="2000" dirty="0"/>
              <a:t> ХНН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93472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7301" y="77001"/>
            <a:ext cx="9637311" cy="6622181"/>
          </a:xfrm>
        </p:spPr>
        <p:txBody>
          <a:bodyPr>
            <a:noAutofit/>
          </a:bodyPr>
          <a:lstStyle/>
          <a:p>
            <a:r>
              <a:rPr lang="ru-RU" sz="2000" b="1" i="1" dirty="0" err="1" smtClean="0"/>
              <a:t>Малобілкова</a:t>
            </a:r>
            <a:r>
              <a:rPr lang="ru-RU" sz="2000" b="1" i="1" dirty="0" smtClean="0"/>
              <a:t> </a:t>
            </a:r>
            <a:r>
              <a:rPr lang="ru-RU" sz="2000" b="1" i="1" dirty="0" err="1"/>
              <a:t>дієта</a:t>
            </a:r>
            <a:r>
              <a:rPr lang="ru-RU" sz="2000" b="1" i="1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покращенню</a:t>
            </a:r>
            <a:r>
              <a:rPr lang="ru-RU" sz="2000" dirty="0"/>
              <a:t> </a:t>
            </a:r>
            <a:r>
              <a:rPr lang="ru-RU" sz="2000" dirty="0" err="1"/>
              <a:t>загального</a:t>
            </a:r>
            <a:r>
              <a:rPr lang="ru-RU" sz="2000" dirty="0"/>
              <a:t> стану хворого, </a:t>
            </a:r>
            <a:r>
              <a:rPr lang="ru-RU" sz="2000" dirty="0" err="1"/>
              <a:t>зменшенню</a:t>
            </a:r>
            <a:r>
              <a:rPr lang="ru-RU" sz="2000" dirty="0"/>
              <a:t> </a:t>
            </a:r>
            <a:r>
              <a:rPr lang="ru-RU" sz="2000" dirty="0" err="1"/>
              <a:t>диспептичних</a:t>
            </a:r>
            <a:r>
              <a:rPr lang="ru-RU" sz="2000" dirty="0"/>
              <a:t> </a:t>
            </a:r>
            <a:r>
              <a:rPr lang="ru-RU" sz="2000" dirty="0" err="1"/>
              <a:t>явищ</a:t>
            </a:r>
            <a:r>
              <a:rPr lang="ru-RU" sz="2000" dirty="0"/>
              <a:t>; у </a:t>
            </a:r>
            <a:r>
              <a:rPr lang="ru-RU" sz="2000" dirty="0" err="1"/>
              <a:t>хворих</a:t>
            </a:r>
            <a:r>
              <a:rPr lang="ru-RU" sz="2000" dirty="0"/>
              <a:t> </a:t>
            </a:r>
            <a:r>
              <a:rPr lang="ru-RU" sz="2000" dirty="0" err="1"/>
              <a:t>покращується</a:t>
            </a:r>
            <a:r>
              <a:rPr lang="ru-RU" sz="2000" dirty="0"/>
              <a:t> </a:t>
            </a:r>
            <a:r>
              <a:rPr lang="ru-RU" sz="2000" dirty="0" err="1"/>
              <a:t>апетит</a:t>
            </a:r>
            <a:r>
              <a:rPr lang="ru-RU" sz="2000" dirty="0"/>
              <a:t>, </a:t>
            </a:r>
            <a:r>
              <a:rPr lang="ru-RU" sz="2000" dirty="0" err="1"/>
              <a:t>зменшується</a:t>
            </a:r>
            <a:r>
              <a:rPr lang="ru-RU" sz="2000" dirty="0"/>
              <a:t> </a:t>
            </a:r>
            <a:r>
              <a:rPr lang="ru-RU" sz="2000" dirty="0" err="1"/>
              <a:t>концентрація</a:t>
            </a:r>
            <a:r>
              <a:rPr lang="ru-RU" sz="2000" dirty="0"/>
              <a:t> </a:t>
            </a:r>
            <a:r>
              <a:rPr lang="ru-RU" sz="2000" dirty="0" err="1"/>
              <a:t>сечовини</a:t>
            </a:r>
            <a:r>
              <a:rPr lang="ru-RU" sz="2000" dirty="0"/>
              <a:t>, </a:t>
            </a:r>
            <a:r>
              <a:rPr lang="ru-RU" sz="2000" dirty="0" err="1"/>
              <a:t>креатиніну</a:t>
            </a:r>
            <a:r>
              <a:rPr lang="ru-RU" sz="2000" dirty="0"/>
              <a:t> в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коригується</a:t>
            </a:r>
            <a:r>
              <a:rPr lang="ru-RU" sz="2000" dirty="0"/>
              <a:t> </a:t>
            </a:r>
            <a:r>
              <a:rPr lang="ru-RU" sz="2000" dirty="0" err="1"/>
              <a:t>метаболічний</a:t>
            </a:r>
            <a:r>
              <a:rPr lang="ru-RU" sz="2000" dirty="0"/>
              <a:t> ацидоз.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харчового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</a:t>
            </a:r>
            <a:r>
              <a:rPr lang="ru-RU" sz="2000" dirty="0" err="1"/>
              <a:t>зменшує</a:t>
            </a:r>
            <a:r>
              <a:rPr lang="ru-RU" sz="2000" dirty="0"/>
              <a:t> </a:t>
            </a:r>
            <a:r>
              <a:rPr lang="ru-RU" sz="2000" dirty="0" err="1"/>
              <a:t>гемодинамічне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 на клубочки, </a:t>
            </a:r>
            <a:r>
              <a:rPr lang="ru-RU" sz="2000" dirty="0" err="1"/>
              <a:t>знижує</a:t>
            </a:r>
            <a:r>
              <a:rPr lang="ru-RU" sz="2000" dirty="0"/>
              <a:t> </a:t>
            </a:r>
            <a:r>
              <a:rPr lang="ru-RU" sz="2000" dirty="0" err="1"/>
              <a:t>інтоксикацію</a:t>
            </a:r>
            <a:r>
              <a:rPr lang="ru-RU" sz="2000" dirty="0"/>
              <a:t>,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збереженню</a:t>
            </a:r>
            <a:r>
              <a:rPr lang="ru-RU" sz="2000" dirty="0"/>
              <a:t> </a:t>
            </a:r>
            <a:r>
              <a:rPr lang="ru-RU" sz="2000" dirty="0" err="1"/>
              <a:t>залишкової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нефронів</a:t>
            </a:r>
            <a:r>
              <a:rPr lang="ru-RU" sz="2000" dirty="0"/>
              <a:t> та </a:t>
            </a:r>
            <a:r>
              <a:rPr lang="ru-RU" sz="2000" dirty="0" err="1"/>
              <a:t>гальмуванню</a:t>
            </a:r>
            <a:r>
              <a:rPr lang="ru-RU" sz="2000" dirty="0"/>
              <a:t> </a:t>
            </a:r>
            <a:r>
              <a:rPr lang="ru-RU" sz="2000" dirty="0" err="1"/>
              <a:t>прогресування</a:t>
            </a:r>
            <a:r>
              <a:rPr lang="ru-RU" sz="2000" dirty="0"/>
              <a:t> ХНН. </a:t>
            </a:r>
            <a:r>
              <a:rPr lang="ru-RU" sz="2000" dirty="0" err="1"/>
              <a:t>Використання</a:t>
            </a:r>
            <a:r>
              <a:rPr lang="ru-RU" sz="2000" dirty="0"/>
              <a:t> </a:t>
            </a:r>
            <a:r>
              <a:rPr lang="ru-RU" sz="2000" dirty="0" err="1"/>
              <a:t>харчових</a:t>
            </a:r>
            <a:r>
              <a:rPr lang="ru-RU" sz="2000" dirty="0"/>
              <a:t> добавок у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есенціальних</a:t>
            </a:r>
            <a:r>
              <a:rPr lang="ru-RU" sz="2000" dirty="0"/>
              <a:t> </a:t>
            </a:r>
            <a:r>
              <a:rPr lang="ru-RU" sz="2000" dirty="0" err="1"/>
              <a:t>амінокислот</a:t>
            </a:r>
            <a:r>
              <a:rPr lang="ru-RU" sz="2000" dirty="0"/>
              <a:t> (ЕА)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кетоаналогів</a:t>
            </a:r>
            <a:r>
              <a:rPr lang="ru-RU" sz="2000" dirty="0"/>
              <a:t> </a:t>
            </a:r>
            <a:r>
              <a:rPr lang="ru-RU" sz="2000" dirty="0" err="1"/>
              <a:t>покращує</a:t>
            </a:r>
            <a:r>
              <a:rPr lang="ru-RU" sz="2000" dirty="0"/>
              <a:t> </a:t>
            </a:r>
            <a:r>
              <a:rPr lang="ru-RU" sz="2000" dirty="0" err="1"/>
              <a:t>засвоєння</a:t>
            </a:r>
            <a:r>
              <a:rPr lang="ru-RU" sz="2000" dirty="0"/>
              <a:t> азоту та </a:t>
            </a:r>
            <a:r>
              <a:rPr lang="ru-RU" sz="2000" dirty="0" err="1"/>
              <a:t>зменшує</a:t>
            </a:r>
            <a:r>
              <a:rPr lang="ru-RU" sz="2000" dirty="0"/>
              <a:t> потребу в </a:t>
            </a:r>
            <a:r>
              <a:rPr lang="ru-RU" sz="2000" dirty="0" err="1"/>
              <a:t>білку</a:t>
            </a:r>
            <a:r>
              <a:rPr lang="ru-RU" sz="2000" dirty="0"/>
              <a:t>, </a:t>
            </a:r>
            <a:r>
              <a:rPr lang="ru-RU" sz="2000" dirty="0" err="1"/>
              <a:t>запобігає</a:t>
            </a:r>
            <a:r>
              <a:rPr lang="ru-RU" sz="2000" dirty="0"/>
              <a:t> </a:t>
            </a:r>
            <a:r>
              <a:rPr lang="ru-RU" sz="2000" dirty="0" err="1"/>
              <a:t>розвиткові</a:t>
            </a:r>
            <a:r>
              <a:rPr lang="ru-RU" sz="2000" dirty="0"/>
              <a:t> </a:t>
            </a:r>
            <a:r>
              <a:rPr lang="ru-RU" sz="2000" dirty="0" err="1"/>
              <a:t>полінейропатії</a:t>
            </a:r>
            <a:r>
              <a:rPr lang="ru-RU" sz="2000" dirty="0"/>
              <a:t>.</a:t>
            </a:r>
          </a:p>
          <a:p>
            <a:r>
              <a:rPr lang="ru-RU" sz="2000" b="1" dirty="0" err="1"/>
              <a:t>Заміна</a:t>
            </a:r>
            <a:r>
              <a:rPr lang="ru-RU" sz="2000" b="1" dirty="0"/>
              <a:t> </a:t>
            </a:r>
            <a:r>
              <a:rPr lang="ru-RU" sz="2000" b="1" dirty="0" err="1"/>
              <a:t>тваринного</a:t>
            </a:r>
            <a:r>
              <a:rPr lang="ru-RU" sz="2000" b="1" dirty="0"/>
              <a:t> </a:t>
            </a:r>
            <a:r>
              <a:rPr lang="ru-RU" sz="2000" b="1" dirty="0" err="1"/>
              <a:t>білка</a:t>
            </a:r>
            <a:r>
              <a:rPr lang="ru-RU" sz="2000" b="1" dirty="0"/>
              <a:t> в </a:t>
            </a:r>
            <a:r>
              <a:rPr lang="ru-RU" sz="2000" b="1" dirty="0" err="1"/>
              <a:t>харчовому</a:t>
            </a:r>
            <a:r>
              <a:rPr lang="ru-RU" sz="2000" b="1" dirty="0"/>
              <a:t> </a:t>
            </a:r>
            <a:r>
              <a:rPr lang="ru-RU" sz="2000" b="1" dirty="0" err="1"/>
              <a:t>раціоні</a:t>
            </a:r>
            <a:r>
              <a:rPr lang="ru-RU" sz="2000" b="1" dirty="0"/>
              <a:t> хворого з ХНН на </a:t>
            </a:r>
            <a:r>
              <a:rPr lang="ru-RU" sz="2000" b="1" dirty="0" err="1"/>
              <a:t>рослинний</a:t>
            </a:r>
            <a:r>
              <a:rPr lang="ru-RU" sz="2000" b="1" dirty="0"/>
              <a:t> </a:t>
            </a:r>
            <a:r>
              <a:rPr lang="ru-RU" sz="2000" dirty="0" err="1"/>
              <a:t>зменшує</a:t>
            </a:r>
            <a:r>
              <a:rPr lang="ru-RU" sz="2000" dirty="0"/>
              <a:t> </a:t>
            </a:r>
            <a:r>
              <a:rPr lang="ru-RU" sz="2000" dirty="0" err="1"/>
              <a:t>харчове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 фосфором — </a:t>
            </a:r>
            <a:r>
              <a:rPr lang="ru-RU" sz="2000" dirty="0" err="1"/>
              <a:t>ще</a:t>
            </a:r>
            <a:r>
              <a:rPr lang="ru-RU" sz="2000" dirty="0"/>
              <a:t> одним компонентом,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нефротоксичний</a:t>
            </a:r>
            <a:r>
              <a:rPr lang="ru-RU" sz="2000" dirty="0"/>
              <a:t> </a:t>
            </a:r>
            <a:r>
              <a:rPr lang="ru-RU" sz="2000" dirty="0" err="1"/>
              <a:t>ефект</a:t>
            </a:r>
            <a:r>
              <a:rPr lang="ru-RU" sz="2000" dirty="0"/>
              <a:t>, </a:t>
            </a:r>
            <a:r>
              <a:rPr lang="ru-RU" sz="2000" dirty="0" err="1"/>
              <a:t>опосередкований</a:t>
            </a:r>
            <a:r>
              <a:rPr lang="ru-RU" sz="2000" dirty="0"/>
              <a:t> </a:t>
            </a:r>
            <a:r>
              <a:rPr lang="ru-RU" sz="2000" dirty="0" err="1"/>
              <a:t>паратиреоїдним</a:t>
            </a:r>
            <a:r>
              <a:rPr lang="ru-RU" sz="2000" dirty="0"/>
              <a:t> гормоном. Фосфор </a:t>
            </a:r>
            <a:r>
              <a:rPr lang="ru-RU" sz="2000" dirty="0" err="1"/>
              <a:t>ушкоджує</a:t>
            </a:r>
            <a:r>
              <a:rPr lang="ru-RU" sz="2000" dirty="0"/>
              <a:t> </a:t>
            </a:r>
            <a:r>
              <a:rPr lang="ru-RU" sz="2000" dirty="0" err="1"/>
              <a:t>нирки</a:t>
            </a:r>
            <a:r>
              <a:rPr lang="ru-RU" sz="2000" dirty="0"/>
              <a:t> шляхом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відкладання</a:t>
            </a:r>
            <a:r>
              <a:rPr lang="ru-RU" sz="2000" dirty="0"/>
              <a:t> фосфату </a:t>
            </a:r>
            <a:r>
              <a:rPr lang="ru-RU" sz="2000" dirty="0" err="1"/>
              <a:t>кальцію</a:t>
            </a:r>
            <a:r>
              <a:rPr lang="ru-RU" sz="2000" dirty="0"/>
              <a:t> в </a:t>
            </a:r>
            <a:r>
              <a:rPr lang="ru-RU" sz="2000" dirty="0" err="1"/>
              <a:t>ниркову</a:t>
            </a:r>
            <a:r>
              <a:rPr lang="ru-RU" sz="2000" dirty="0"/>
              <a:t> тканину, </a:t>
            </a:r>
            <a:r>
              <a:rPr lang="ru-RU" sz="2000" dirty="0" err="1"/>
              <a:t>подібно</a:t>
            </a:r>
            <a:r>
              <a:rPr lang="ru-RU" sz="2000" dirty="0"/>
              <a:t> </a:t>
            </a:r>
            <a:r>
              <a:rPr lang="ru-RU" sz="2000" dirty="0" err="1"/>
              <a:t>білку</a:t>
            </a:r>
            <a:r>
              <a:rPr lang="ru-RU" sz="2000" dirty="0"/>
              <a:t>, </a:t>
            </a:r>
            <a:r>
              <a:rPr lang="ru-RU" sz="2000" dirty="0" err="1"/>
              <a:t>впливає</a:t>
            </a:r>
            <a:r>
              <a:rPr lang="ru-RU" sz="2000" dirty="0"/>
              <a:t> на </a:t>
            </a:r>
            <a:r>
              <a:rPr lang="ru-RU" sz="2000" dirty="0" err="1"/>
              <a:t>ниркову</a:t>
            </a:r>
            <a:r>
              <a:rPr lang="ru-RU" sz="2000" dirty="0"/>
              <a:t> </a:t>
            </a:r>
            <a:r>
              <a:rPr lang="ru-RU" sz="2000" dirty="0" err="1"/>
              <a:t>гемодинаміку</a:t>
            </a:r>
            <a:r>
              <a:rPr lang="ru-RU" sz="2000" dirty="0"/>
              <a:t>. Контроль за </a:t>
            </a:r>
            <a:r>
              <a:rPr lang="ru-RU" sz="2000" dirty="0" err="1"/>
              <a:t>рівнем</a:t>
            </a:r>
            <a:r>
              <a:rPr lang="ru-RU" sz="2000" dirty="0"/>
              <a:t> фосфору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запобігати</a:t>
            </a:r>
            <a:r>
              <a:rPr lang="ru-RU" sz="2000" dirty="0"/>
              <a:t> </a:t>
            </a:r>
            <a:r>
              <a:rPr lang="ru-RU" sz="2000" dirty="0" err="1"/>
              <a:t>розвиткові</a:t>
            </a:r>
            <a:r>
              <a:rPr lang="ru-RU" sz="2000" dirty="0"/>
              <a:t> </a:t>
            </a:r>
            <a:r>
              <a:rPr lang="ru-RU" sz="2000" dirty="0" err="1"/>
              <a:t>вторинного</a:t>
            </a:r>
            <a:r>
              <a:rPr lang="ru-RU" sz="2000" dirty="0"/>
              <a:t> </a:t>
            </a:r>
            <a:r>
              <a:rPr lang="ru-RU" sz="2000" dirty="0" err="1"/>
              <a:t>гіперпаратиреозу</a:t>
            </a:r>
            <a:r>
              <a:rPr lang="ru-RU" sz="2000" dirty="0"/>
              <a:t> та </a:t>
            </a:r>
            <a:r>
              <a:rPr lang="ru-RU" sz="2000" dirty="0" err="1"/>
              <a:t>сприяти</a:t>
            </a:r>
            <a:r>
              <a:rPr lang="ru-RU" sz="2000" dirty="0"/>
              <a:t> </a:t>
            </a:r>
            <a:r>
              <a:rPr lang="ru-RU" sz="2000" dirty="0" err="1"/>
              <a:t>збереженню</a:t>
            </a:r>
            <a:r>
              <a:rPr lang="ru-RU" sz="2000" dirty="0"/>
              <a:t> </a:t>
            </a:r>
            <a:r>
              <a:rPr lang="ru-RU" sz="2000" dirty="0" err="1"/>
              <a:t>залишкової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. </a:t>
            </a:r>
            <a:r>
              <a:rPr lang="ru-RU" sz="2000" dirty="0" err="1"/>
              <a:t>Дієта</a:t>
            </a:r>
            <a:r>
              <a:rPr lang="ru-RU" sz="2000" dirty="0"/>
              <a:t> з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та фосфору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зниженню</a:t>
            </a:r>
            <a:r>
              <a:rPr lang="ru-RU" sz="2000" dirty="0"/>
              <a:t> </a:t>
            </a:r>
            <a:r>
              <a:rPr lang="ru-RU" sz="2000" dirty="0" err="1"/>
              <a:t>гіпертригліцеридемії</a:t>
            </a:r>
            <a:r>
              <a:rPr lang="ru-RU" sz="2000" dirty="0"/>
              <a:t>, </a:t>
            </a:r>
            <a:r>
              <a:rPr lang="ru-RU" sz="2000" dirty="0" err="1"/>
              <a:t>збільшує</a:t>
            </a:r>
            <a:r>
              <a:rPr lang="ru-RU" sz="2000" dirty="0"/>
              <a:t> </a:t>
            </a:r>
            <a:r>
              <a:rPr lang="ru-RU" sz="2000" dirty="0" err="1"/>
              <a:t>чутливість</a:t>
            </a:r>
            <a:r>
              <a:rPr lang="ru-RU" sz="2000" dirty="0"/>
              <a:t> до </a:t>
            </a:r>
            <a:r>
              <a:rPr lang="ru-RU" sz="2000" dirty="0" err="1"/>
              <a:t>інсуліну</a:t>
            </a:r>
            <a:r>
              <a:rPr lang="ru-RU" sz="2000" dirty="0"/>
              <a:t> тканин у </a:t>
            </a:r>
            <a:r>
              <a:rPr lang="ru-RU" sz="2000" dirty="0" err="1"/>
              <a:t>хворих</a:t>
            </a:r>
            <a:r>
              <a:rPr lang="ru-RU" sz="2000" dirty="0"/>
              <a:t> на </a:t>
            </a:r>
            <a:r>
              <a:rPr lang="ru-RU" sz="2000" dirty="0" err="1"/>
              <a:t>діабетичну</a:t>
            </a:r>
            <a:r>
              <a:rPr lang="ru-RU" sz="2000" dirty="0"/>
              <a:t> </a:t>
            </a:r>
            <a:r>
              <a:rPr lang="ru-RU" sz="2000" dirty="0" err="1"/>
              <a:t>нефропатію</a:t>
            </a:r>
            <a:r>
              <a:rPr lang="ru-RU" sz="2000" dirty="0"/>
              <a:t> в </a:t>
            </a:r>
            <a:r>
              <a:rPr lang="ru-RU" sz="2000" dirty="0" err="1"/>
              <a:t>стадії</a:t>
            </a:r>
            <a:r>
              <a:rPr lang="ru-RU" sz="2000" dirty="0"/>
              <a:t> ХНН.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93472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1680" y="250257"/>
            <a:ext cx="9492932" cy="6535554"/>
          </a:xfrm>
        </p:spPr>
        <p:txBody>
          <a:bodyPr>
            <a:normAutofit/>
          </a:bodyPr>
          <a:lstStyle/>
          <a:p>
            <a:r>
              <a:rPr lang="ru-RU" dirty="0" err="1"/>
              <a:t>Використання</a:t>
            </a:r>
            <a:r>
              <a:rPr lang="ru-RU" dirty="0"/>
              <a:t> в </a:t>
            </a:r>
            <a:r>
              <a:rPr lang="ru-RU" dirty="0" err="1"/>
              <a:t>дієті</a:t>
            </a:r>
            <a:r>
              <a:rPr lang="ru-RU" dirty="0"/>
              <a:t> хворого ЕА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кетоаналогів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гальмуванням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ХНН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альбуміну</a:t>
            </a:r>
            <a:r>
              <a:rPr lang="ru-RU" dirty="0"/>
              <a:t>, </a:t>
            </a:r>
            <a:r>
              <a:rPr lang="ru-RU" dirty="0" err="1"/>
              <a:t>зниженню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тригліцеридів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запобігає</a:t>
            </a:r>
            <a:r>
              <a:rPr lang="ru-RU" dirty="0"/>
              <a:t> </a:t>
            </a:r>
            <a:r>
              <a:rPr lang="ru-RU" dirty="0" err="1"/>
              <a:t>розвиткові</a:t>
            </a:r>
            <a:r>
              <a:rPr lang="ru-RU" dirty="0"/>
              <a:t> атеросклерозу. </a:t>
            </a:r>
            <a:r>
              <a:rPr lang="ru-RU" dirty="0" err="1"/>
              <a:t>Кальцієві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кетоаналогів</a:t>
            </a:r>
            <a:r>
              <a:rPr lang="ru-RU" dirty="0"/>
              <a:t> ЕА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фосфатів</a:t>
            </a:r>
            <a:r>
              <a:rPr lang="ru-RU" dirty="0"/>
              <a:t> у </a:t>
            </a:r>
            <a:r>
              <a:rPr lang="ru-RU" dirty="0" err="1"/>
              <a:t>шлунково-кишковому</a:t>
            </a:r>
            <a:r>
              <a:rPr lang="ru-RU" dirty="0"/>
              <a:t> </a:t>
            </a:r>
            <a:r>
              <a:rPr lang="ru-RU" dirty="0" err="1"/>
              <a:t>тракті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та </a:t>
            </a:r>
            <a:r>
              <a:rPr lang="ru-RU" dirty="0" err="1"/>
              <a:t>кальцитріолу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паратиреоїдного</a:t>
            </a:r>
            <a:r>
              <a:rPr lang="ru-RU" dirty="0"/>
              <a:t> гормону.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срияє</a:t>
            </a:r>
            <a:r>
              <a:rPr lang="ru-RU" dirty="0"/>
              <a:t>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ренальної</a:t>
            </a:r>
            <a:r>
              <a:rPr lang="ru-RU" dirty="0"/>
              <a:t> </a:t>
            </a:r>
            <a:r>
              <a:rPr lang="ru-RU" dirty="0" err="1"/>
              <a:t>остеодистрофії</a:t>
            </a:r>
            <a:r>
              <a:rPr lang="ru-RU" dirty="0"/>
              <a:t> з </a:t>
            </a:r>
            <a:r>
              <a:rPr lang="ru-RU" dirty="0" err="1"/>
              <a:t>редукцією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остеофіброзу</a:t>
            </a:r>
            <a:r>
              <a:rPr lang="ru-RU" dirty="0"/>
              <a:t> та </a:t>
            </a:r>
            <a:r>
              <a:rPr lang="ru-RU" dirty="0" err="1"/>
              <a:t>остеомаляції</a:t>
            </a:r>
            <a:r>
              <a:rPr lang="ru-RU" dirty="0"/>
              <a:t>.</a:t>
            </a:r>
          </a:p>
          <a:p>
            <a:r>
              <a:rPr lang="ru-RU" dirty="0" err="1"/>
              <a:t>Загальноприйнятим</a:t>
            </a:r>
            <a:r>
              <a:rPr lang="ru-RU" dirty="0"/>
              <a:t> </a:t>
            </a:r>
            <a:r>
              <a:rPr lang="ru-RU" dirty="0" err="1"/>
              <a:t>оптимальним</a:t>
            </a:r>
            <a:r>
              <a:rPr lang="ru-RU" dirty="0"/>
              <a:t> часом початку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у хворого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кліренсу</a:t>
            </a:r>
            <a:r>
              <a:rPr lang="ru-RU" dirty="0"/>
              <a:t> </a:t>
            </a:r>
            <a:r>
              <a:rPr lang="ru-RU" dirty="0" err="1"/>
              <a:t>креатиніну</a:t>
            </a:r>
            <a:r>
              <a:rPr lang="ru-RU" dirty="0"/>
              <a:t> до 50–60 мл/</a:t>
            </a:r>
            <a:r>
              <a:rPr lang="ru-RU" dirty="0" err="1"/>
              <a:t>хв</a:t>
            </a:r>
            <a:r>
              <a:rPr lang="ru-RU" dirty="0"/>
              <a:t> та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креатиніну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— 0,18–0,20 </a:t>
            </a:r>
            <a:r>
              <a:rPr lang="ru-RU" dirty="0" err="1"/>
              <a:t>ммоль</a:t>
            </a:r>
            <a:r>
              <a:rPr lang="ru-RU" dirty="0"/>
              <a:t>/л.</a:t>
            </a:r>
          </a:p>
          <a:p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 до </a:t>
            </a:r>
            <a:r>
              <a:rPr lang="ru-RU" dirty="0" err="1"/>
              <a:t>організму</a:t>
            </a:r>
            <a:r>
              <a:rPr lang="ru-RU" dirty="0"/>
              <a:t> хворого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розраховуватися</a:t>
            </a:r>
            <a:r>
              <a:rPr lang="ru-RU" dirty="0"/>
              <a:t> за </a:t>
            </a:r>
            <a:r>
              <a:rPr lang="ru-RU" dirty="0" err="1"/>
              <a:t>рівнем</a:t>
            </a:r>
            <a:r>
              <a:rPr lang="ru-RU" dirty="0"/>
              <a:t> ШКФ (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клубочкової</a:t>
            </a:r>
            <a:r>
              <a:rPr lang="ru-RU" dirty="0"/>
              <a:t> </a:t>
            </a:r>
            <a:r>
              <a:rPr lang="ru-RU" dirty="0" err="1"/>
              <a:t>фільтрації</a:t>
            </a:r>
            <a:r>
              <a:rPr lang="ru-RU" dirty="0"/>
              <a:t>):</a:t>
            </a:r>
          </a:p>
          <a:p>
            <a:r>
              <a:rPr lang="ru-RU" dirty="0"/>
              <a:t>• при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значенні</a:t>
            </a:r>
            <a:r>
              <a:rPr lang="ru-RU" dirty="0"/>
              <a:t> 50–70 мл/</a:t>
            </a:r>
            <a:r>
              <a:rPr lang="ru-RU" dirty="0" err="1"/>
              <a:t>хв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1 г/кг/</a:t>
            </a:r>
            <a:r>
              <a:rPr lang="ru-RU" dirty="0" err="1"/>
              <a:t>добу</a:t>
            </a:r>
            <a:r>
              <a:rPr lang="ru-RU" dirty="0"/>
              <a:t>;</a:t>
            </a:r>
          </a:p>
          <a:p>
            <a:r>
              <a:rPr lang="ru-RU" dirty="0"/>
              <a:t>• при 10–40 мл/</a:t>
            </a:r>
            <a:r>
              <a:rPr lang="ru-RU" dirty="0" err="1"/>
              <a:t>хв</a:t>
            </a:r>
            <a:r>
              <a:rPr lang="ru-RU" dirty="0"/>
              <a:t> — 0,5–0,6 г/кг/</a:t>
            </a:r>
            <a:r>
              <a:rPr lang="ru-RU" dirty="0" err="1"/>
              <a:t>добу</a:t>
            </a:r>
            <a:r>
              <a:rPr lang="ru-RU" dirty="0"/>
              <a:t>;</a:t>
            </a:r>
          </a:p>
          <a:p>
            <a:r>
              <a:rPr lang="ru-RU" dirty="0"/>
              <a:t>• при 5–10 мл/</a:t>
            </a:r>
            <a:r>
              <a:rPr lang="ru-RU" dirty="0" err="1"/>
              <a:t>хв</a:t>
            </a:r>
            <a:r>
              <a:rPr lang="ru-RU" dirty="0"/>
              <a:t> — 0,3–0,4 г/кг/</a:t>
            </a:r>
            <a:r>
              <a:rPr lang="ru-RU" dirty="0" err="1"/>
              <a:t>добу</a:t>
            </a:r>
            <a:r>
              <a:rPr lang="ru-RU" dirty="0"/>
              <a:t>;</a:t>
            </a:r>
          </a:p>
          <a:p>
            <a:r>
              <a:rPr lang="ru-RU" dirty="0"/>
              <a:t>• &lt; 5 мл/</a:t>
            </a:r>
            <a:r>
              <a:rPr lang="ru-RU" dirty="0" err="1"/>
              <a:t>хв</a:t>
            </a:r>
            <a:r>
              <a:rPr lang="ru-RU" dirty="0"/>
              <a:t> — </a:t>
            </a:r>
            <a:r>
              <a:rPr lang="ru-RU" dirty="0" err="1"/>
              <a:t>хворий</a:t>
            </a:r>
            <a:r>
              <a:rPr lang="ru-RU" dirty="0"/>
              <a:t> переводиться на </a:t>
            </a:r>
            <a:r>
              <a:rPr lang="ru-RU" dirty="0" err="1"/>
              <a:t>гемодіаліз</a:t>
            </a:r>
            <a:r>
              <a:rPr lang="ru-RU" dirty="0"/>
              <a:t> та </a:t>
            </a:r>
            <a:r>
              <a:rPr lang="ru-RU" dirty="0" err="1"/>
              <a:t>призначається</a:t>
            </a:r>
            <a:r>
              <a:rPr lang="ru-RU" dirty="0"/>
              <a:t> </a:t>
            </a:r>
            <a:r>
              <a:rPr lang="ru-RU" dirty="0" err="1"/>
              <a:t>фізіологічна</a:t>
            </a:r>
            <a:r>
              <a:rPr lang="ru-RU" dirty="0"/>
              <a:t> квота </a:t>
            </a:r>
            <a:r>
              <a:rPr lang="ru-RU" dirty="0" err="1"/>
              <a:t>білка</a:t>
            </a:r>
            <a:r>
              <a:rPr lang="ru-RU" dirty="0"/>
              <a:t> (1 г/кг/</a:t>
            </a:r>
            <a:r>
              <a:rPr lang="ru-RU" dirty="0" err="1"/>
              <a:t>добу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59419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6317" y="115503"/>
            <a:ext cx="9098296" cy="6660682"/>
          </a:xfrm>
        </p:spPr>
        <p:txBody>
          <a:bodyPr>
            <a:normAutofit/>
          </a:bodyPr>
          <a:lstStyle/>
          <a:p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використовувати</a:t>
            </a:r>
            <a:r>
              <a:rPr lang="ru-RU" sz="2000" dirty="0"/>
              <a:t> три </a:t>
            </a:r>
            <a:r>
              <a:rPr lang="ru-RU" sz="2000" dirty="0" err="1"/>
              <a:t>варіанти</a:t>
            </a:r>
            <a:r>
              <a:rPr lang="ru-RU" sz="2000" dirty="0"/>
              <a:t> </a:t>
            </a:r>
            <a:r>
              <a:rPr lang="ru-RU" sz="2000" dirty="0" err="1"/>
              <a:t>малобілкової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:</a:t>
            </a:r>
          </a:p>
          <a:p>
            <a:r>
              <a:rPr lang="ru-RU" sz="2000" dirty="0"/>
              <a:t>1. </a:t>
            </a:r>
            <a:r>
              <a:rPr lang="ru-RU" sz="2000" dirty="0" err="1"/>
              <a:t>Рівень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до 0,25 </a:t>
            </a:r>
            <a:r>
              <a:rPr lang="ru-RU" sz="2000" dirty="0" err="1"/>
              <a:t>ммоль</a:t>
            </a:r>
            <a:r>
              <a:rPr lang="ru-RU" sz="2000" dirty="0"/>
              <a:t>/л.</a:t>
            </a:r>
          </a:p>
          <a:p>
            <a:r>
              <a:rPr lang="ru-RU" sz="2000" dirty="0"/>
              <a:t>1.А. У </a:t>
            </a:r>
            <a:r>
              <a:rPr lang="ru-RU" sz="2000" dirty="0" err="1"/>
              <a:t>разі</a:t>
            </a:r>
            <a:r>
              <a:rPr lang="ru-RU" sz="2000" dirty="0"/>
              <a:t> природного </a:t>
            </a:r>
            <a:r>
              <a:rPr lang="ru-RU" sz="2000" dirty="0" err="1"/>
              <a:t>повільного</a:t>
            </a:r>
            <a:r>
              <a:rPr lang="ru-RU" sz="2000" dirty="0"/>
              <a:t> </a:t>
            </a:r>
            <a:r>
              <a:rPr lang="ru-RU" sz="2000" dirty="0" err="1"/>
              <a:t>прогресування</a:t>
            </a:r>
            <a:r>
              <a:rPr lang="ru-RU" sz="2000" dirty="0"/>
              <a:t> ХНН (</a:t>
            </a:r>
            <a:r>
              <a:rPr lang="ru-RU" sz="2000" dirty="0" err="1"/>
              <a:t>хронічний</a:t>
            </a:r>
            <a:r>
              <a:rPr lang="ru-RU" sz="2000" dirty="0"/>
              <a:t> </a:t>
            </a:r>
            <a:r>
              <a:rPr lang="ru-RU" sz="2000" dirty="0" err="1"/>
              <a:t>пієлонефрит</a:t>
            </a:r>
            <a:r>
              <a:rPr lang="ru-RU" sz="2000" dirty="0"/>
              <a:t>, </a:t>
            </a:r>
            <a:r>
              <a:rPr lang="ru-RU" sz="2000" dirty="0" err="1"/>
              <a:t>подагрична</a:t>
            </a:r>
            <a:r>
              <a:rPr lang="ru-RU" sz="2000" dirty="0"/>
              <a:t> </a:t>
            </a:r>
            <a:r>
              <a:rPr lang="ru-RU" sz="2000" dirty="0" err="1"/>
              <a:t>нефропатія</a:t>
            </a:r>
            <a:r>
              <a:rPr lang="ru-RU" sz="2000" dirty="0"/>
              <a:t>, ГН з </a:t>
            </a:r>
            <a:r>
              <a:rPr lang="ru-RU" sz="2000" dirty="0" err="1"/>
              <a:t>латентним</a:t>
            </a:r>
            <a:r>
              <a:rPr lang="ru-RU" sz="2000" dirty="0"/>
              <a:t> </a:t>
            </a:r>
            <a:r>
              <a:rPr lang="ru-RU" sz="2000" dirty="0" err="1"/>
              <a:t>перебігом</a:t>
            </a:r>
            <a:r>
              <a:rPr lang="ru-RU" sz="2000" dirty="0"/>
              <a:t>, </a:t>
            </a:r>
            <a:r>
              <a:rPr lang="ru-RU" sz="2000" dirty="0" err="1"/>
              <a:t>первинний</a:t>
            </a:r>
            <a:r>
              <a:rPr lang="ru-RU" sz="2000" dirty="0"/>
              <a:t> нефросклероз) на </a:t>
            </a:r>
            <a:r>
              <a:rPr lang="ru-RU" sz="2000" dirty="0" err="1"/>
              <a:t>фоні</a:t>
            </a:r>
            <a:r>
              <a:rPr lang="ru-RU" sz="2000" dirty="0"/>
              <a:t> </a:t>
            </a:r>
            <a:r>
              <a:rPr lang="ru-RU" sz="2000" dirty="0" err="1"/>
              <a:t>стабільних</a:t>
            </a:r>
            <a:r>
              <a:rPr lang="ru-RU" sz="2000" dirty="0"/>
              <a:t> </a:t>
            </a:r>
            <a:r>
              <a:rPr lang="ru-RU" sz="2000" dirty="0" err="1"/>
              <a:t>показників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і КФ </a:t>
            </a:r>
            <a:r>
              <a:rPr lang="ru-RU" sz="2000" dirty="0" err="1"/>
              <a:t>протягом</a:t>
            </a:r>
            <a:r>
              <a:rPr lang="ru-RU" sz="2000" dirty="0"/>
              <a:t> 6–8 </a:t>
            </a:r>
            <a:r>
              <a:rPr lang="ru-RU" sz="2000" dirty="0" err="1"/>
              <a:t>місяців</a:t>
            </a:r>
            <a:r>
              <a:rPr lang="ru-RU" sz="2000" dirty="0"/>
              <a:t> за </a:t>
            </a:r>
            <a:r>
              <a:rPr lang="ru-RU" sz="2000" dirty="0" err="1"/>
              <a:t>збереженим</a:t>
            </a:r>
            <a:r>
              <a:rPr lang="ru-RU" sz="2000" dirty="0"/>
              <a:t> </a:t>
            </a:r>
            <a:r>
              <a:rPr lang="ru-RU" sz="2000" dirty="0" err="1"/>
              <a:t>функціональним</a:t>
            </a:r>
            <a:r>
              <a:rPr lang="ru-RU" sz="2000" dirty="0"/>
              <a:t> </a:t>
            </a:r>
            <a:r>
              <a:rPr lang="ru-RU" sz="2000" dirty="0" err="1"/>
              <a:t>нирковим</a:t>
            </a:r>
            <a:r>
              <a:rPr lang="ru-RU" sz="2000" dirty="0"/>
              <a:t> резервом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застосовувати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з </a:t>
            </a:r>
            <a:r>
              <a:rPr lang="ru-RU" sz="2000" dirty="0" err="1"/>
              <a:t>помірним</a:t>
            </a:r>
            <a:r>
              <a:rPr lang="ru-RU" sz="2000" dirty="0"/>
              <a:t>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— 0,9–1,0 г/кг/</a:t>
            </a:r>
            <a:r>
              <a:rPr lang="ru-RU" sz="2000" dirty="0" err="1"/>
              <a:t>добу</a:t>
            </a:r>
            <a:r>
              <a:rPr lang="ru-RU" sz="2000" dirty="0"/>
              <a:t>, </a:t>
            </a:r>
            <a:r>
              <a:rPr lang="ru-RU" sz="2000" dirty="0" err="1"/>
              <a:t>калорійність</a:t>
            </a:r>
            <a:r>
              <a:rPr lang="ru-RU" sz="2000" dirty="0"/>
              <a:t> не </a:t>
            </a:r>
            <a:r>
              <a:rPr lang="ru-RU" sz="2000" dirty="0" err="1"/>
              <a:t>нижче</a:t>
            </a:r>
            <a:r>
              <a:rPr lang="ru-RU" sz="2000" dirty="0"/>
              <a:t> 35 ккал/кг, </a:t>
            </a:r>
            <a:r>
              <a:rPr lang="ru-RU" sz="2000" dirty="0" err="1"/>
              <a:t>переважне</a:t>
            </a:r>
            <a:r>
              <a:rPr lang="ru-RU" sz="2000" dirty="0"/>
              <a:t> </a:t>
            </a:r>
            <a:r>
              <a:rPr lang="ru-RU" sz="2000" dirty="0" err="1"/>
              <a:t>використання</a:t>
            </a:r>
            <a:r>
              <a:rPr lang="ru-RU" sz="2000" dirty="0"/>
              <a:t> </a:t>
            </a:r>
            <a:r>
              <a:rPr lang="ru-RU" sz="2000" dirty="0" err="1"/>
              <a:t>рослинного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(до 85 %).</a:t>
            </a:r>
          </a:p>
          <a:p>
            <a:r>
              <a:rPr lang="ru-RU" sz="2000" dirty="0"/>
              <a:t>1.Б. У </a:t>
            </a:r>
            <a:r>
              <a:rPr lang="ru-RU" sz="2000" dirty="0" err="1"/>
              <a:t>разі</a:t>
            </a:r>
            <a:r>
              <a:rPr lang="ru-RU" sz="2000" dirty="0"/>
              <a:t> </a:t>
            </a:r>
            <a:r>
              <a:rPr lang="ru-RU" sz="2000" dirty="0" err="1"/>
              <a:t>швидкого</a:t>
            </a:r>
            <a:r>
              <a:rPr lang="ru-RU" sz="2000" dirty="0"/>
              <a:t> природного </a:t>
            </a:r>
            <a:r>
              <a:rPr lang="ru-RU" sz="2000" dirty="0" err="1"/>
              <a:t>прогресування</a:t>
            </a:r>
            <a:r>
              <a:rPr lang="ru-RU" sz="2000" dirty="0"/>
              <a:t> ХНН (</a:t>
            </a:r>
            <a:r>
              <a:rPr lang="ru-RU" sz="2000" dirty="0" err="1"/>
              <a:t>діабетична</a:t>
            </a:r>
            <a:r>
              <a:rPr lang="ru-RU" sz="2000" dirty="0"/>
              <a:t> </a:t>
            </a:r>
            <a:r>
              <a:rPr lang="ru-RU" sz="2000" dirty="0" err="1"/>
              <a:t>нефропатія</a:t>
            </a:r>
            <a:r>
              <a:rPr lang="ru-RU" sz="2000" dirty="0"/>
              <a:t>, </a:t>
            </a:r>
            <a:r>
              <a:rPr lang="ru-RU" sz="2000" dirty="0" err="1"/>
              <a:t>перебіг</a:t>
            </a:r>
            <a:r>
              <a:rPr lang="ru-RU" sz="2000" dirty="0"/>
              <a:t> ГН з </a:t>
            </a:r>
            <a:r>
              <a:rPr lang="ru-RU" sz="2000" dirty="0" err="1"/>
              <a:t>нефротичним</a:t>
            </a:r>
            <a:r>
              <a:rPr lang="ru-RU" sz="2000" dirty="0"/>
              <a:t> синдромом, </a:t>
            </a:r>
            <a:r>
              <a:rPr lang="ru-RU" sz="2000" dirty="0" err="1"/>
              <a:t>раннім</a:t>
            </a:r>
            <a:r>
              <a:rPr lang="ru-RU" sz="2000" dirty="0"/>
              <a:t> </a:t>
            </a:r>
            <a:r>
              <a:rPr lang="ru-RU" sz="2000" dirty="0" err="1"/>
              <a:t>приєднанням</a:t>
            </a:r>
            <a:r>
              <a:rPr lang="ru-RU" sz="2000" dirty="0"/>
              <a:t> </a:t>
            </a:r>
            <a:r>
              <a:rPr lang="ru-RU" sz="2000" dirty="0" err="1"/>
              <a:t>гіпертензії</a:t>
            </a:r>
            <a:r>
              <a:rPr lang="ru-RU" sz="2000" dirty="0"/>
              <a:t>) на </a:t>
            </a:r>
            <a:r>
              <a:rPr lang="ru-RU" sz="2000" dirty="0" err="1"/>
              <a:t>фоні</a:t>
            </a:r>
            <a:r>
              <a:rPr lang="ru-RU" sz="2000" dirty="0"/>
              <a:t> </a:t>
            </a:r>
            <a:r>
              <a:rPr lang="ru-RU" sz="2000" dirty="0" err="1"/>
              <a:t>зниження</a:t>
            </a:r>
            <a:r>
              <a:rPr lang="ru-RU" sz="2000" dirty="0"/>
              <a:t> КФ </a:t>
            </a:r>
            <a:r>
              <a:rPr lang="ru-RU" sz="2000" dirty="0" err="1"/>
              <a:t>протягом</a:t>
            </a:r>
            <a:r>
              <a:rPr lang="ru-RU" sz="2000" dirty="0"/>
              <a:t> 6–8 </a:t>
            </a:r>
            <a:r>
              <a:rPr lang="ru-RU" sz="2000" dirty="0" err="1"/>
              <a:t>місяців</a:t>
            </a:r>
            <a:r>
              <a:rPr lang="ru-RU" sz="2000" dirty="0"/>
              <a:t> </a:t>
            </a:r>
            <a:r>
              <a:rPr lang="ru-RU" sz="2000" dirty="0" err="1"/>
              <a:t>більше</a:t>
            </a:r>
            <a:r>
              <a:rPr lang="ru-RU" sz="2000" dirty="0"/>
              <a:t> </a:t>
            </a:r>
            <a:r>
              <a:rPr lang="ru-RU" sz="2000" dirty="0" err="1"/>
              <a:t>ніж</a:t>
            </a:r>
            <a:r>
              <a:rPr lang="ru-RU" sz="2000" dirty="0"/>
              <a:t> на 20 % та </a:t>
            </a:r>
            <a:r>
              <a:rPr lang="ru-RU" sz="2000" dirty="0" err="1"/>
              <a:t>відсутнього</a:t>
            </a:r>
            <a:r>
              <a:rPr lang="ru-RU" sz="2000" dirty="0"/>
              <a:t> </a:t>
            </a:r>
            <a:r>
              <a:rPr lang="ru-RU" sz="2000" dirty="0" err="1"/>
              <a:t>функціонального</a:t>
            </a:r>
            <a:r>
              <a:rPr lang="ru-RU" sz="2000" dirty="0"/>
              <a:t> </a:t>
            </a:r>
            <a:r>
              <a:rPr lang="ru-RU" sz="2000" dirty="0" err="1"/>
              <a:t>ниркового</a:t>
            </a:r>
            <a:r>
              <a:rPr lang="ru-RU" sz="2000" dirty="0"/>
              <a:t> резерву </a:t>
            </a:r>
            <a:r>
              <a:rPr lang="ru-RU" sz="2000" dirty="0" err="1"/>
              <a:t>застосовують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зменшенням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до 0,6–0,7 г/кг/</a:t>
            </a:r>
            <a:r>
              <a:rPr lang="ru-RU" sz="2000" dirty="0" err="1"/>
              <a:t>добу</a:t>
            </a:r>
            <a:r>
              <a:rPr lang="ru-RU" sz="2000" dirty="0"/>
              <a:t> і </a:t>
            </a:r>
            <a:r>
              <a:rPr lang="ru-RU" sz="2000" dirty="0" err="1"/>
              <a:t>калорійністю</a:t>
            </a:r>
            <a:r>
              <a:rPr lang="ru-RU" sz="2000" dirty="0"/>
              <a:t> 35–40 ккал/кг.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15463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9057" y="96253"/>
            <a:ext cx="9425555" cy="6631806"/>
          </a:xfrm>
        </p:spPr>
        <p:txBody>
          <a:bodyPr>
            <a:normAutofit/>
          </a:bodyPr>
          <a:lstStyle/>
          <a:p>
            <a:r>
              <a:rPr lang="ru-RU" sz="2000" dirty="0"/>
              <a:t>2. </a:t>
            </a:r>
            <a:r>
              <a:rPr lang="ru-RU" sz="2000" dirty="0" err="1"/>
              <a:t>Рівень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0,25–0,5 </a:t>
            </a:r>
            <a:r>
              <a:rPr lang="ru-RU" sz="2000" dirty="0" err="1"/>
              <a:t>ммоль</a:t>
            </a:r>
            <a:r>
              <a:rPr lang="ru-RU" sz="2000" dirty="0"/>
              <a:t>/л.</a:t>
            </a:r>
          </a:p>
          <a:p>
            <a:r>
              <a:rPr lang="ru-RU" sz="2000" dirty="0" err="1"/>
              <a:t>Застосовують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з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до 0,5–0,6 г/кг/</a:t>
            </a:r>
            <a:r>
              <a:rPr lang="ru-RU" sz="2000" dirty="0" err="1"/>
              <a:t>добу</a:t>
            </a:r>
            <a:r>
              <a:rPr lang="ru-RU" sz="2000" dirty="0"/>
              <a:t>, </a:t>
            </a:r>
            <a:r>
              <a:rPr lang="ru-RU" sz="2000" dirty="0" err="1"/>
              <a:t>калію</a:t>
            </a:r>
            <a:r>
              <a:rPr lang="ru-RU" sz="2000" dirty="0"/>
              <a:t> — до 2,7 г/</a:t>
            </a:r>
            <a:r>
              <a:rPr lang="ru-RU" sz="2000" dirty="0" err="1"/>
              <a:t>добу</a:t>
            </a:r>
            <a:r>
              <a:rPr lang="ru-RU" sz="2000" dirty="0"/>
              <a:t>, фосфору — до 700 мг/</a:t>
            </a:r>
            <a:r>
              <a:rPr lang="ru-RU" sz="2000" dirty="0" err="1"/>
              <a:t>добу</a:t>
            </a:r>
            <a:r>
              <a:rPr lang="ru-RU" sz="2000" dirty="0"/>
              <a:t>, </a:t>
            </a:r>
            <a:r>
              <a:rPr lang="ru-RU" sz="2000" dirty="0" err="1"/>
              <a:t>калорійність</a:t>
            </a:r>
            <a:r>
              <a:rPr lang="ru-RU" sz="2000" dirty="0"/>
              <a:t> — 33–40 ккал/кг. </a:t>
            </a:r>
            <a:r>
              <a:rPr lang="ru-RU" sz="2000" dirty="0" err="1"/>
              <a:t>Обмежують</a:t>
            </a:r>
            <a:r>
              <a:rPr lang="ru-RU" sz="2000" dirty="0"/>
              <a:t> в </a:t>
            </a:r>
            <a:r>
              <a:rPr lang="ru-RU" sz="2000" dirty="0" err="1"/>
              <a:t>харчовому</a:t>
            </a:r>
            <a:r>
              <a:rPr lang="ru-RU" sz="2000" dirty="0"/>
              <a:t>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фосфор та </a:t>
            </a:r>
            <a:r>
              <a:rPr lang="ru-RU" sz="2000" dirty="0" err="1"/>
              <a:t>калій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є </a:t>
            </a:r>
            <a:r>
              <a:rPr lang="ru-RU" sz="2000" dirty="0" err="1"/>
              <a:t>ознаки</a:t>
            </a:r>
            <a:r>
              <a:rPr lang="ru-RU" sz="2000" dirty="0"/>
              <a:t> негативного азотистого балансу, то </a:t>
            </a:r>
            <a:r>
              <a:rPr lang="ru-RU" sz="2000" dirty="0" err="1"/>
              <a:t>призначають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 </a:t>
            </a:r>
            <a:r>
              <a:rPr lang="ru-RU" sz="2000" dirty="0" err="1"/>
              <a:t>есенціальних</a:t>
            </a:r>
            <a:r>
              <a:rPr lang="ru-RU" sz="2000" dirty="0"/>
              <a:t> </a:t>
            </a:r>
            <a:r>
              <a:rPr lang="ru-RU" sz="2000" dirty="0" err="1"/>
              <a:t>амінокислот</a:t>
            </a:r>
            <a:r>
              <a:rPr lang="ru-RU" sz="2000" dirty="0"/>
              <a:t>.</a:t>
            </a:r>
          </a:p>
          <a:p>
            <a:r>
              <a:rPr lang="ru-RU" sz="2000" dirty="0"/>
              <a:t>3. </a:t>
            </a:r>
            <a:r>
              <a:rPr lang="ru-RU" sz="2000" dirty="0" err="1"/>
              <a:t>Рівень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 </a:t>
            </a:r>
            <a:r>
              <a:rPr lang="ru-RU" sz="2000" dirty="0" err="1"/>
              <a:t>понад</a:t>
            </a:r>
            <a:r>
              <a:rPr lang="ru-RU" sz="2000" dirty="0"/>
              <a:t> 0,5 </a:t>
            </a:r>
            <a:r>
              <a:rPr lang="ru-RU" sz="2000" dirty="0" err="1"/>
              <a:t>ммоль</a:t>
            </a:r>
            <a:r>
              <a:rPr lang="ru-RU" sz="2000" dirty="0"/>
              <a:t>/л.</a:t>
            </a:r>
          </a:p>
          <a:p>
            <a:r>
              <a:rPr lang="ru-RU" sz="2000" dirty="0"/>
              <a:t>3.А. За </a:t>
            </a:r>
            <a:r>
              <a:rPr lang="ru-RU" sz="2000" dirty="0" err="1"/>
              <a:t>умови</a:t>
            </a:r>
            <a:r>
              <a:rPr lang="ru-RU" sz="2000" dirty="0"/>
              <a:t> </a:t>
            </a:r>
            <a:r>
              <a:rPr lang="ru-RU" sz="2000" dirty="0" err="1"/>
              <a:t>стабільного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креатиніну</a:t>
            </a:r>
            <a:r>
              <a:rPr lang="ru-RU" sz="2000" dirty="0"/>
              <a:t> та КФ </a:t>
            </a:r>
            <a:r>
              <a:rPr lang="ru-RU" sz="2000" dirty="0" err="1"/>
              <a:t>протягом</a:t>
            </a:r>
            <a:r>
              <a:rPr lang="ru-RU" sz="2000" dirty="0"/>
              <a:t> 6 </a:t>
            </a:r>
            <a:r>
              <a:rPr lang="ru-RU" sz="2000" dirty="0" err="1"/>
              <a:t>місяців</a:t>
            </a:r>
            <a:r>
              <a:rPr lang="ru-RU" sz="2000" dirty="0"/>
              <a:t> та </a:t>
            </a:r>
            <a:r>
              <a:rPr lang="ru-RU" sz="2000" dirty="0" err="1"/>
              <a:t>відсутності</a:t>
            </a:r>
            <a:r>
              <a:rPr lang="ru-RU" sz="2000" dirty="0"/>
              <a:t> </a:t>
            </a:r>
            <a:r>
              <a:rPr lang="ru-RU" sz="2000" dirty="0" err="1"/>
              <a:t>ознак</a:t>
            </a:r>
            <a:r>
              <a:rPr lang="ru-RU" sz="2000" dirty="0"/>
              <a:t> </a:t>
            </a:r>
            <a:r>
              <a:rPr lang="ru-RU" sz="2000" dirty="0" err="1"/>
              <a:t>уремічної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 </a:t>
            </a:r>
            <a:r>
              <a:rPr lang="ru-RU" sz="2000" dirty="0" err="1"/>
              <a:t>застосовується</a:t>
            </a:r>
            <a:r>
              <a:rPr lang="ru-RU" sz="2000" dirty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з </a:t>
            </a:r>
            <a:r>
              <a:rPr lang="ru-RU" sz="2000" dirty="0" err="1"/>
              <a:t>вживанням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0,5–0,6 г/кг/</a:t>
            </a:r>
            <a:r>
              <a:rPr lang="ru-RU" sz="2000" dirty="0" err="1"/>
              <a:t>добу</a:t>
            </a:r>
            <a:r>
              <a:rPr lang="ru-RU" sz="2000" dirty="0"/>
              <a:t>, </a:t>
            </a:r>
            <a:r>
              <a:rPr lang="ru-RU" sz="2000" dirty="0" err="1"/>
              <a:t>калорійністю</a:t>
            </a:r>
            <a:r>
              <a:rPr lang="ru-RU" sz="2000" dirty="0"/>
              <a:t> 2700–3000 ккал/</a:t>
            </a:r>
            <a:r>
              <a:rPr lang="ru-RU" sz="2000" dirty="0" err="1"/>
              <a:t>добу</a:t>
            </a:r>
            <a:r>
              <a:rPr lang="ru-RU" sz="2000" dirty="0"/>
              <a:t> та </a:t>
            </a:r>
            <a:r>
              <a:rPr lang="ru-RU" sz="2000" dirty="0" err="1"/>
              <a:t>значним</a:t>
            </a:r>
            <a:r>
              <a:rPr lang="ru-RU" sz="2000" dirty="0"/>
              <a:t> </a:t>
            </a:r>
            <a:r>
              <a:rPr lang="ru-RU" sz="2000" dirty="0" err="1"/>
              <a:t>зниженням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</a:t>
            </a:r>
            <a:r>
              <a:rPr lang="ru-RU" sz="2000" dirty="0" err="1"/>
              <a:t>калію</a:t>
            </a:r>
            <a:r>
              <a:rPr lang="ru-RU" sz="2000" dirty="0"/>
              <a:t> (до 1,6 г/</a:t>
            </a:r>
            <a:r>
              <a:rPr lang="ru-RU" sz="2000" dirty="0" err="1"/>
              <a:t>добу</a:t>
            </a:r>
            <a:r>
              <a:rPr lang="ru-RU" sz="2000" dirty="0"/>
              <a:t>) і фосфору (до 400 мг/</a:t>
            </a:r>
            <a:r>
              <a:rPr lang="ru-RU" sz="2000" dirty="0" err="1"/>
              <a:t>добу</a:t>
            </a:r>
            <a:r>
              <a:rPr lang="ru-RU" sz="2000" dirty="0"/>
              <a:t>).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формується</a:t>
            </a:r>
            <a:r>
              <a:rPr lang="ru-RU" sz="2000" dirty="0"/>
              <a:t> синдром </a:t>
            </a:r>
            <a:r>
              <a:rPr lang="ru-RU" sz="2000" dirty="0" err="1"/>
              <a:t>недостатнього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та негативного азотистого балансу, то </a:t>
            </a:r>
            <a:r>
              <a:rPr lang="ru-RU" sz="2000" dirty="0" err="1"/>
              <a:t>призначають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 </a:t>
            </a:r>
            <a:r>
              <a:rPr lang="ru-RU" sz="2000" dirty="0" err="1"/>
              <a:t>незамінних</a:t>
            </a:r>
            <a:r>
              <a:rPr lang="ru-RU" sz="2000" dirty="0"/>
              <a:t> </a:t>
            </a:r>
            <a:r>
              <a:rPr lang="ru-RU" sz="2000" dirty="0" err="1"/>
              <a:t>амінокислот</a:t>
            </a:r>
            <a:r>
              <a:rPr lang="ru-RU" sz="2000" dirty="0"/>
              <a:t> (</a:t>
            </a:r>
            <a:r>
              <a:rPr lang="ru-RU" sz="2000" dirty="0" err="1"/>
              <a:t>кетостерил</a:t>
            </a:r>
            <a:r>
              <a:rPr lang="ru-RU" sz="2000" dirty="0"/>
              <a:t>, </a:t>
            </a:r>
            <a:r>
              <a:rPr lang="ru-RU" sz="2000" dirty="0" err="1"/>
              <a:t>кетоперлен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), </a:t>
            </a:r>
            <a:r>
              <a:rPr lang="ru-RU" sz="2000" dirty="0" err="1"/>
              <a:t>соєві</a:t>
            </a:r>
            <a:r>
              <a:rPr lang="ru-RU" sz="2000" dirty="0"/>
              <a:t> </a:t>
            </a:r>
            <a:r>
              <a:rPr lang="ru-RU" sz="2000" dirty="0" err="1"/>
              <a:t>харчові</a:t>
            </a:r>
            <a:r>
              <a:rPr lang="ru-RU" sz="2000" dirty="0"/>
              <a:t> добавки.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52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3061" y="0"/>
            <a:ext cx="9271551" cy="6858000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/>
              <a:t>3.Б. За </a:t>
            </a:r>
            <a:r>
              <a:rPr lang="ru-RU" sz="2000" dirty="0" err="1"/>
              <a:t>умови</a:t>
            </a:r>
            <a:r>
              <a:rPr lang="ru-RU" sz="2000" dirty="0"/>
              <a:t>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фільтраційної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з </a:t>
            </a:r>
            <a:r>
              <a:rPr lang="ru-RU" sz="2000" dirty="0" err="1"/>
              <a:t>невпинним</a:t>
            </a:r>
            <a:r>
              <a:rPr lang="ru-RU" sz="2000" dirty="0"/>
              <a:t> </a:t>
            </a:r>
            <a:r>
              <a:rPr lang="ru-RU" sz="2000" dirty="0" err="1"/>
              <a:t>прогресуванням</a:t>
            </a:r>
            <a:r>
              <a:rPr lang="ru-RU" sz="2000" dirty="0"/>
              <a:t> </a:t>
            </a:r>
            <a:r>
              <a:rPr lang="ru-RU" sz="2000" dirty="0" err="1"/>
              <a:t>протягом</a:t>
            </a:r>
            <a:r>
              <a:rPr lang="ru-RU" sz="2000" dirty="0"/>
              <a:t> 6 </a:t>
            </a:r>
            <a:r>
              <a:rPr lang="ru-RU" sz="2000" dirty="0" err="1"/>
              <a:t>місяців</a:t>
            </a:r>
            <a:r>
              <a:rPr lang="ru-RU" sz="2000" dirty="0"/>
              <a:t> та </a:t>
            </a:r>
            <a:r>
              <a:rPr lang="ru-RU" sz="2000" dirty="0" err="1"/>
              <a:t>ознак</a:t>
            </a:r>
            <a:r>
              <a:rPr lang="ru-RU" sz="2000" dirty="0"/>
              <a:t> </a:t>
            </a:r>
            <a:r>
              <a:rPr lang="ru-RU" sz="2000" dirty="0" err="1"/>
              <a:t>уремічної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зниженням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до 0,3–0,4 г/кг/</a:t>
            </a:r>
            <a:r>
              <a:rPr lang="ru-RU" sz="2000" dirty="0" err="1"/>
              <a:t>добу</a:t>
            </a:r>
            <a:r>
              <a:rPr lang="ru-RU" sz="2000" dirty="0"/>
              <a:t> та </a:t>
            </a:r>
            <a:r>
              <a:rPr lang="ru-RU" sz="2000" dirty="0" err="1"/>
              <a:t>калорійністю</a:t>
            </a:r>
            <a:r>
              <a:rPr lang="ru-RU" sz="2000" dirty="0"/>
              <a:t> 2700–2900 ккал/</a:t>
            </a:r>
            <a:r>
              <a:rPr lang="ru-RU" sz="2000" dirty="0" err="1"/>
              <a:t>добу</a:t>
            </a:r>
            <a:r>
              <a:rPr lang="ru-RU" sz="2000" dirty="0"/>
              <a:t>; </a:t>
            </a:r>
            <a:r>
              <a:rPr lang="ru-RU" sz="2000" dirty="0" err="1"/>
              <a:t>калій</a:t>
            </a:r>
            <a:r>
              <a:rPr lang="ru-RU" sz="2000" dirty="0"/>
              <a:t> — 1,6 г/</a:t>
            </a:r>
            <a:r>
              <a:rPr lang="ru-RU" sz="2000" dirty="0" err="1"/>
              <a:t>добу</a:t>
            </a:r>
            <a:r>
              <a:rPr lang="ru-RU" sz="2000" dirty="0"/>
              <a:t>, фосфор — 400 мг/</a:t>
            </a:r>
            <a:r>
              <a:rPr lang="ru-RU" sz="2000" dirty="0" err="1"/>
              <a:t>добу</a:t>
            </a:r>
            <a:r>
              <a:rPr lang="ru-RU" sz="2000" dirty="0"/>
              <a:t>.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загрожує</a:t>
            </a:r>
            <a:r>
              <a:rPr lang="ru-RU" sz="2000" dirty="0"/>
              <a:t> </a:t>
            </a:r>
            <a:r>
              <a:rPr lang="ru-RU" sz="2000" dirty="0" err="1"/>
              <a:t>швидким</a:t>
            </a:r>
            <a:r>
              <a:rPr lang="ru-RU" sz="2000" dirty="0"/>
              <a:t> </a:t>
            </a:r>
            <a:r>
              <a:rPr lang="ru-RU" sz="2000" dirty="0" err="1"/>
              <a:t>розвитком</a:t>
            </a:r>
            <a:r>
              <a:rPr lang="ru-RU" sz="2000" dirty="0"/>
              <a:t> негативного азотистого балансу з </a:t>
            </a:r>
            <a:r>
              <a:rPr lang="ru-RU" sz="2000" dirty="0" err="1"/>
              <a:t>ускладненнями</a:t>
            </a:r>
            <a:r>
              <a:rPr lang="ru-RU" sz="2000" dirty="0"/>
              <a:t> (</a:t>
            </a:r>
            <a:r>
              <a:rPr lang="ru-RU" sz="2000" dirty="0" err="1"/>
              <a:t>поглиблення</a:t>
            </a:r>
            <a:r>
              <a:rPr lang="ru-RU" sz="2000" dirty="0"/>
              <a:t> ацидозу, </a:t>
            </a:r>
            <a:r>
              <a:rPr lang="ru-RU" sz="2000" dirty="0" err="1"/>
              <a:t>гіперкатаболізму</a:t>
            </a:r>
            <a:r>
              <a:rPr lang="ru-RU" sz="2000" dirty="0"/>
              <a:t>, </a:t>
            </a:r>
            <a:r>
              <a:rPr lang="ru-RU" sz="2000" dirty="0" err="1"/>
              <a:t>гіперкаліємії</a:t>
            </a:r>
            <a:r>
              <a:rPr lang="ru-RU" sz="2000" dirty="0"/>
              <a:t>). Тому </a:t>
            </a:r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харчові</a:t>
            </a:r>
            <a:r>
              <a:rPr lang="ru-RU" sz="2000" dirty="0"/>
              <a:t> </a:t>
            </a:r>
            <a:r>
              <a:rPr lang="ru-RU" sz="2000" dirty="0" err="1"/>
              <a:t>висококалорійні</a:t>
            </a:r>
            <a:r>
              <a:rPr lang="ru-RU" sz="2000" dirty="0"/>
              <a:t> добавки (мед, вершки, </a:t>
            </a:r>
            <a:r>
              <a:rPr lang="ru-RU" sz="2000" dirty="0" err="1"/>
              <a:t>морозиво</a:t>
            </a:r>
            <a:r>
              <a:rPr lang="ru-RU" sz="2000" dirty="0"/>
              <a:t>, </a:t>
            </a:r>
            <a:r>
              <a:rPr lang="ru-RU" sz="2000" dirty="0" err="1"/>
              <a:t>солодкі</a:t>
            </a:r>
            <a:r>
              <a:rPr lang="ru-RU" sz="2000" dirty="0"/>
              <a:t> </a:t>
            </a:r>
            <a:r>
              <a:rPr lang="ru-RU" sz="2000" dirty="0" err="1"/>
              <a:t>фрукти</a:t>
            </a:r>
            <a:r>
              <a:rPr lang="ru-RU" sz="2000" dirty="0"/>
              <a:t>, </a:t>
            </a:r>
            <a:r>
              <a:rPr lang="ru-RU" sz="2000" dirty="0" err="1"/>
              <a:t>розчини</a:t>
            </a:r>
            <a:r>
              <a:rPr lang="ru-RU" sz="2000" dirty="0"/>
              <a:t> </a:t>
            </a:r>
            <a:r>
              <a:rPr lang="ru-RU" sz="2000" dirty="0" err="1"/>
              <a:t>глюкози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), </a:t>
            </a:r>
            <a:r>
              <a:rPr lang="ru-RU" sz="2000" dirty="0" err="1"/>
              <a:t>віддаючи</a:t>
            </a:r>
            <a:r>
              <a:rPr lang="ru-RU" sz="2000" dirty="0"/>
              <a:t> </a:t>
            </a:r>
            <a:r>
              <a:rPr lang="ru-RU" sz="2000" dirty="0" err="1"/>
              <a:t>перевагу</a:t>
            </a:r>
            <a:r>
              <a:rPr lang="ru-RU" sz="2000" dirty="0"/>
              <a:t> </a:t>
            </a:r>
            <a:r>
              <a:rPr lang="ru-RU" sz="2000" dirty="0" err="1"/>
              <a:t>кетоаналогам</a:t>
            </a:r>
            <a:r>
              <a:rPr lang="ru-RU" sz="2000" dirty="0"/>
              <a:t> ЕА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u="sng" dirty="0" err="1"/>
              <a:t>Малобілкова</a:t>
            </a:r>
            <a:r>
              <a:rPr lang="ru-RU" sz="2000" b="1" u="sng" dirty="0"/>
              <a:t> та </a:t>
            </a:r>
            <a:r>
              <a:rPr lang="ru-RU" sz="2000" b="1" u="sng" dirty="0" err="1"/>
              <a:t>малофосфорна</a:t>
            </a:r>
            <a:r>
              <a:rPr lang="ru-RU" sz="2000" b="1" u="sng" dirty="0"/>
              <a:t> </a:t>
            </a:r>
            <a:r>
              <a:rPr lang="ru-RU" sz="2000" b="1" u="sng" dirty="0" err="1"/>
              <a:t>дієта</a:t>
            </a:r>
            <a:r>
              <a:rPr lang="ru-RU" sz="2000" b="1" u="sng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погано </a:t>
            </a:r>
            <a:r>
              <a:rPr lang="ru-RU" sz="2000" dirty="0" err="1"/>
              <a:t>переноситися</a:t>
            </a:r>
            <a:r>
              <a:rPr lang="ru-RU" sz="2000" dirty="0"/>
              <a:t> </a:t>
            </a:r>
            <a:r>
              <a:rPr lang="ru-RU" sz="2000" dirty="0" err="1"/>
              <a:t>хворими</a:t>
            </a:r>
            <a:r>
              <a:rPr lang="ru-RU" sz="2000" dirty="0"/>
              <a:t>, </a:t>
            </a:r>
            <a:r>
              <a:rPr lang="ru-RU" sz="2000" dirty="0" err="1"/>
              <a:t>виконання</a:t>
            </a:r>
            <a:r>
              <a:rPr lang="ru-RU" sz="2000" dirty="0"/>
              <a:t> </a:t>
            </a:r>
            <a:r>
              <a:rPr lang="ru-RU" sz="2000" dirty="0" err="1"/>
              <a:t>дієтичних</a:t>
            </a:r>
            <a:r>
              <a:rPr lang="ru-RU" sz="2000" dirty="0"/>
              <a:t> </a:t>
            </a:r>
            <a:r>
              <a:rPr lang="ru-RU" sz="2000" dirty="0" err="1"/>
              <a:t>рекомендацій</a:t>
            </a:r>
            <a:r>
              <a:rPr lang="ru-RU" sz="2000" dirty="0"/>
              <a:t> </a:t>
            </a:r>
            <a:r>
              <a:rPr lang="ru-RU" sz="2000" dirty="0" err="1"/>
              <a:t>супроводжується</a:t>
            </a:r>
            <a:r>
              <a:rPr lang="ru-RU" sz="2000" dirty="0"/>
              <a:t> </a:t>
            </a:r>
            <a:r>
              <a:rPr lang="ru-RU" sz="2000" dirty="0" err="1"/>
              <a:t>певними</a:t>
            </a:r>
            <a:r>
              <a:rPr lang="ru-RU" sz="2000" dirty="0"/>
              <a:t> </a:t>
            </a:r>
            <a:r>
              <a:rPr lang="ru-RU" sz="2000" dirty="0" err="1"/>
              <a:t>труднощами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потребує</a:t>
            </a:r>
            <a:r>
              <a:rPr lang="ru-RU" sz="2000" dirty="0"/>
              <a:t> </a:t>
            </a:r>
            <a:r>
              <a:rPr lang="ru-RU" sz="2000" dirty="0" err="1"/>
              <a:t>ретельного</a:t>
            </a:r>
            <a:r>
              <a:rPr lang="ru-RU" sz="2000" dirty="0"/>
              <a:t> контролю, основою </a:t>
            </a:r>
            <a:r>
              <a:rPr lang="ru-RU" sz="2000" dirty="0" err="1"/>
              <a:t>якого</a:t>
            </a:r>
            <a:r>
              <a:rPr lang="ru-RU" sz="2000" dirty="0"/>
              <a:t> є:</a:t>
            </a:r>
          </a:p>
          <a:p>
            <a:r>
              <a:rPr lang="ru-RU" sz="2000" dirty="0"/>
              <a:t>• </a:t>
            </a:r>
            <a:r>
              <a:rPr lang="ru-RU" sz="2000" b="1" dirty="0" err="1"/>
              <a:t>ведення</a:t>
            </a:r>
            <a:r>
              <a:rPr lang="ru-RU" sz="2000" b="1" dirty="0"/>
              <a:t> </a:t>
            </a:r>
            <a:r>
              <a:rPr lang="ru-RU" sz="2000" b="1" dirty="0" err="1"/>
              <a:t>харчового</a:t>
            </a:r>
            <a:r>
              <a:rPr lang="ru-RU" sz="2000" b="1" dirty="0"/>
              <a:t> </a:t>
            </a:r>
            <a:r>
              <a:rPr lang="ru-RU" sz="2000" b="1" dirty="0" err="1"/>
              <a:t>щоденника</a:t>
            </a:r>
            <a:r>
              <a:rPr lang="ru-RU" sz="2000" b="1" dirty="0"/>
              <a:t> </a:t>
            </a:r>
            <a:r>
              <a:rPr lang="ru-RU" sz="2000" dirty="0"/>
              <a:t>з </a:t>
            </a:r>
            <a:r>
              <a:rPr lang="ru-RU" sz="2000" dirty="0" err="1"/>
              <a:t>використанням</a:t>
            </a:r>
            <a:r>
              <a:rPr lang="ru-RU" sz="2000" dirty="0"/>
              <a:t> </a:t>
            </a:r>
            <a:r>
              <a:rPr lang="ru-RU" sz="2000" dirty="0" err="1"/>
              <a:t>таблиць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відомості</a:t>
            </a:r>
            <a:r>
              <a:rPr lang="ru-RU" sz="2000" dirty="0"/>
              <a:t> про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основних</a:t>
            </a:r>
            <a:r>
              <a:rPr lang="ru-RU" sz="2000" dirty="0"/>
              <a:t> </a:t>
            </a:r>
            <a:r>
              <a:rPr lang="ru-RU" sz="2000" dirty="0" err="1"/>
              <a:t>компонентів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(</a:t>
            </a:r>
            <a:r>
              <a:rPr lang="ru-RU" sz="2000" dirty="0" err="1"/>
              <a:t>білок</a:t>
            </a:r>
            <a:r>
              <a:rPr lang="ru-RU" sz="2000" dirty="0"/>
              <a:t>, </a:t>
            </a:r>
            <a:r>
              <a:rPr lang="ru-RU" sz="2000" dirty="0" err="1"/>
              <a:t>вуглеводи</a:t>
            </a:r>
            <a:r>
              <a:rPr lang="ru-RU" sz="2000" dirty="0"/>
              <a:t>, </a:t>
            </a:r>
            <a:r>
              <a:rPr lang="ru-RU" sz="2000" dirty="0" err="1"/>
              <a:t>жири</a:t>
            </a:r>
            <a:r>
              <a:rPr lang="ru-RU" sz="2000" dirty="0"/>
              <a:t>, </a:t>
            </a:r>
            <a:r>
              <a:rPr lang="ru-RU" sz="2000" dirty="0" err="1"/>
              <a:t>електроліти</a:t>
            </a:r>
            <a:r>
              <a:rPr lang="ru-RU" sz="2000" dirty="0"/>
              <a:t>, </a:t>
            </a:r>
            <a:r>
              <a:rPr lang="ru-RU" sz="2000" dirty="0" err="1"/>
              <a:t>мікроелементи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);</a:t>
            </a:r>
          </a:p>
          <a:p>
            <a:r>
              <a:rPr lang="ru-RU" sz="2000" dirty="0"/>
              <a:t>• </a:t>
            </a:r>
            <a:r>
              <a:rPr lang="ru-RU" sz="2000" b="1" dirty="0" err="1"/>
              <a:t>антропометричні</a:t>
            </a:r>
            <a:r>
              <a:rPr lang="ru-RU" sz="2000" b="1" dirty="0"/>
              <a:t> </a:t>
            </a:r>
            <a:r>
              <a:rPr lang="ru-RU" sz="2000" b="1" dirty="0" err="1"/>
              <a:t>виміри</a:t>
            </a:r>
            <a:r>
              <a:rPr lang="ru-RU" sz="2000" b="1" dirty="0"/>
              <a:t> </a:t>
            </a:r>
            <a:r>
              <a:rPr lang="ru-RU" sz="2000" dirty="0"/>
              <a:t>(</a:t>
            </a:r>
            <a:r>
              <a:rPr lang="ru-RU" sz="2000" dirty="0" err="1"/>
              <a:t>вимірювання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  <a:r>
              <a:rPr lang="ru-RU" sz="2000" dirty="0" err="1"/>
              <a:t>індексу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  <a:r>
              <a:rPr lang="ru-RU" sz="2000" dirty="0" err="1"/>
              <a:t>товщини</a:t>
            </a:r>
            <a:r>
              <a:rPr lang="ru-RU" sz="2000" dirty="0"/>
              <a:t> </a:t>
            </a:r>
            <a:r>
              <a:rPr lang="ru-RU" sz="2000" dirty="0" err="1"/>
              <a:t>підлопаткової</a:t>
            </a:r>
            <a:r>
              <a:rPr lang="ru-RU" sz="2000" dirty="0"/>
              <a:t> </a:t>
            </a:r>
            <a:r>
              <a:rPr lang="ru-RU" sz="2000" dirty="0" err="1"/>
              <a:t>підшкірно-жирової</a:t>
            </a:r>
            <a:r>
              <a:rPr lang="ru-RU" sz="2000" dirty="0"/>
              <a:t> складки, </a:t>
            </a:r>
            <a:r>
              <a:rPr lang="ru-RU" sz="2000" dirty="0" err="1"/>
              <a:t>обвід</a:t>
            </a:r>
            <a:r>
              <a:rPr lang="ru-RU" sz="2000" dirty="0"/>
              <a:t> плеча та </a:t>
            </a:r>
            <a:r>
              <a:rPr lang="ru-RU" sz="2000" dirty="0" err="1"/>
              <a:t>розрахування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у </a:t>
            </a:r>
            <a:r>
              <a:rPr lang="ru-RU" sz="2000" dirty="0" err="1"/>
              <a:t>відсотках</a:t>
            </a:r>
            <a:r>
              <a:rPr lang="ru-RU" sz="2000" dirty="0"/>
              <a:t> до </a:t>
            </a:r>
            <a:r>
              <a:rPr lang="ru-RU" sz="2000" dirty="0" err="1"/>
              <a:t>ідеальної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);</a:t>
            </a:r>
          </a:p>
          <a:p>
            <a:r>
              <a:rPr lang="ru-RU" sz="2000" dirty="0"/>
              <a:t>• </a:t>
            </a:r>
            <a:r>
              <a:rPr lang="ru-RU" sz="2000" b="1" dirty="0" err="1"/>
              <a:t>моніторинг</a:t>
            </a:r>
            <a:r>
              <a:rPr lang="ru-RU" sz="2000" b="1" dirty="0"/>
              <a:t> </a:t>
            </a:r>
            <a:r>
              <a:rPr lang="ru-RU" sz="2000" b="1" dirty="0" err="1"/>
              <a:t>лабораторних</a:t>
            </a:r>
            <a:r>
              <a:rPr lang="ru-RU" sz="2000" b="1" dirty="0"/>
              <a:t> </a:t>
            </a:r>
            <a:r>
              <a:rPr lang="ru-RU" sz="2000" b="1" dirty="0" err="1"/>
              <a:t>показників</a:t>
            </a:r>
            <a:r>
              <a:rPr lang="ru-RU" sz="2000" b="1" dirty="0"/>
              <a:t> </a:t>
            </a:r>
            <a:r>
              <a:rPr lang="ru-RU" sz="2000" dirty="0"/>
              <a:t>(глюкоза, </a:t>
            </a:r>
            <a:r>
              <a:rPr lang="ru-RU" sz="2000" dirty="0" err="1"/>
              <a:t>загальний</a:t>
            </a:r>
            <a:r>
              <a:rPr lang="ru-RU" sz="2000" dirty="0"/>
              <a:t> </a:t>
            </a:r>
            <a:r>
              <a:rPr lang="ru-RU" sz="2000" dirty="0" err="1"/>
              <a:t>білок</a:t>
            </a:r>
            <a:r>
              <a:rPr lang="ru-RU" sz="2000" dirty="0"/>
              <a:t>, </a:t>
            </a:r>
            <a:r>
              <a:rPr lang="ru-RU" sz="2000" dirty="0" err="1"/>
              <a:t>протеїнограма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холестерин, </a:t>
            </a:r>
            <a:r>
              <a:rPr lang="ru-RU" sz="2000" dirty="0" err="1"/>
              <a:t>тригліцериди</a:t>
            </a:r>
            <a:r>
              <a:rPr lang="ru-RU" sz="2000" dirty="0"/>
              <a:t>, бета-</a:t>
            </a:r>
            <a:r>
              <a:rPr lang="ru-RU" sz="2000" dirty="0" err="1"/>
              <a:t>ліпопротеїди</a:t>
            </a:r>
            <a:r>
              <a:rPr lang="ru-RU" sz="2000" dirty="0"/>
              <a:t>, </a:t>
            </a:r>
            <a:r>
              <a:rPr lang="ru-RU" sz="2000" dirty="0" err="1"/>
              <a:t>сечовина</a:t>
            </a:r>
            <a:r>
              <a:rPr lang="ru-RU" sz="2000" dirty="0"/>
              <a:t>, </a:t>
            </a:r>
            <a:r>
              <a:rPr lang="ru-RU" sz="2000" dirty="0" err="1"/>
              <a:t>креатинін</a:t>
            </a:r>
            <a:r>
              <a:rPr lang="ru-RU" sz="2000" dirty="0"/>
              <a:t>, </a:t>
            </a:r>
            <a:r>
              <a:rPr lang="ru-RU" sz="2000" dirty="0" err="1"/>
              <a:t>калій</a:t>
            </a:r>
            <a:r>
              <a:rPr lang="ru-RU" sz="2000" dirty="0"/>
              <a:t>, </a:t>
            </a:r>
            <a:r>
              <a:rPr lang="ru-RU" sz="2000" dirty="0" err="1"/>
              <a:t>кальцій</a:t>
            </a:r>
            <a:r>
              <a:rPr lang="ru-RU" sz="2000" dirty="0"/>
              <a:t>, фосфор, </a:t>
            </a:r>
            <a:r>
              <a:rPr lang="ru-RU" sz="2000" dirty="0" err="1"/>
              <a:t>натрій</a:t>
            </a:r>
            <a:r>
              <a:rPr lang="ru-RU" sz="2000" dirty="0"/>
              <a:t>, хлор, </a:t>
            </a:r>
            <a:r>
              <a:rPr lang="ru-RU" sz="2000" dirty="0" err="1"/>
              <a:t>бікарбонати</a:t>
            </a:r>
            <a:r>
              <a:rPr lang="ru-RU" sz="2000" dirty="0"/>
              <a:t> та рН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гемоглобін</a:t>
            </a:r>
            <a:r>
              <a:rPr lang="ru-RU" sz="2000" dirty="0"/>
              <a:t>, </a:t>
            </a:r>
            <a:r>
              <a:rPr lang="ru-RU" sz="2000" dirty="0" err="1"/>
              <a:t>лімфоцити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гематокрит, </a:t>
            </a:r>
            <a:r>
              <a:rPr lang="ru-RU" sz="2000" dirty="0" err="1"/>
              <a:t>трансферин</a:t>
            </a:r>
            <a:r>
              <a:rPr lang="ru-RU" sz="2000" dirty="0"/>
              <a:t>);</a:t>
            </a:r>
          </a:p>
          <a:p>
            <a:r>
              <a:rPr lang="ru-RU" sz="2000" dirty="0"/>
              <a:t>• </a:t>
            </a:r>
            <a:r>
              <a:rPr lang="ru-RU" sz="2000" b="1" dirty="0"/>
              <a:t>контроль за </a:t>
            </a:r>
            <a:r>
              <a:rPr lang="ru-RU" sz="2000" b="1" dirty="0" err="1"/>
              <a:t>добовим</a:t>
            </a:r>
            <a:r>
              <a:rPr lang="ru-RU" sz="2000" b="1" dirty="0"/>
              <a:t> </a:t>
            </a:r>
            <a:r>
              <a:rPr lang="ru-RU" sz="2000" b="1" dirty="0" err="1"/>
              <a:t>вживання</a:t>
            </a:r>
            <a:r>
              <a:rPr lang="ru-RU" sz="2000" b="1" dirty="0"/>
              <a:t> </a:t>
            </a:r>
            <a:r>
              <a:rPr lang="ru-RU" sz="2000" b="1" dirty="0" err="1"/>
              <a:t>білка</a:t>
            </a:r>
            <a:r>
              <a:rPr lang="ru-RU" sz="2000" b="1" dirty="0"/>
              <a:t> </a:t>
            </a:r>
            <a:r>
              <a:rPr lang="ru-RU" sz="2000" dirty="0"/>
              <a:t>шляхом контролю за </a:t>
            </a:r>
            <a:r>
              <a:rPr lang="ru-RU" sz="2000" dirty="0" err="1"/>
              <a:t>добовою</a:t>
            </a:r>
            <a:r>
              <a:rPr lang="ru-RU" sz="2000" dirty="0"/>
              <a:t> </a:t>
            </a:r>
            <a:r>
              <a:rPr lang="ru-RU" sz="2000" dirty="0" err="1"/>
              <a:t>екскрецією</a:t>
            </a:r>
            <a:r>
              <a:rPr lang="ru-RU" sz="2000" dirty="0"/>
              <a:t> </a:t>
            </a:r>
            <a:r>
              <a:rPr lang="ru-RU" sz="2000" dirty="0" err="1"/>
              <a:t>сечовини</a:t>
            </a:r>
            <a:r>
              <a:rPr lang="ru-RU" sz="2000" dirty="0"/>
              <a:t> (азоту </a:t>
            </a:r>
            <a:r>
              <a:rPr lang="ru-RU" sz="2000" dirty="0" err="1"/>
              <a:t>сечовини</a:t>
            </a:r>
            <a:r>
              <a:rPr lang="ru-RU" sz="2000" dirty="0"/>
              <a:t>).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55772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312" y="115503"/>
            <a:ext cx="9252300" cy="5795719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Протипоказання</a:t>
            </a:r>
            <a:r>
              <a:rPr lang="ru-RU" b="1" i="1" u="sng" dirty="0"/>
              <a:t> до </a:t>
            </a:r>
            <a:r>
              <a:rPr lang="ru-RU" b="1" i="1" u="sng" dirty="0" err="1"/>
              <a:t>малобілкової</a:t>
            </a:r>
            <a:r>
              <a:rPr lang="ru-RU" b="1" i="1" u="sng" dirty="0"/>
              <a:t> </a:t>
            </a:r>
            <a:r>
              <a:rPr lang="ru-RU" b="1" i="1" u="sng" dirty="0" err="1"/>
              <a:t>дієти</a:t>
            </a:r>
            <a:r>
              <a:rPr lang="ru-RU" b="1" i="1" u="sng" dirty="0"/>
              <a:t>:</a:t>
            </a:r>
          </a:p>
          <a:p>
            <a:r>
              <a:rPr lang="ru-RU" dirty="0"/>
              <a:t>1. </a:t>
            </a:r>
            <a:r>
              <a:rPr lang="ru-RU" b="1" i="1" dirty="0" err="1"/>
              <a:t>Абсолютні</a:t>
            </a:r>
            <a:r>
              <a:rPr lang="ru-RU" dirty="0"/>
              <a:t>: тяжка </a:t>
            </a:r>
            <a:r>
              <a:rPr lang="ru-RU" dirty="0" err="1"/>
              <a:t>анорексія</a:t>
            </a:r>
            <a:r>
              <a:rPr lang="ru-RU" dirty="0"/>
              <a:t> та </a:t>
            </a:r>
            <a:r>
              <a:rPr lang="ru-RU" dirty="0" err="1"/>
              <a:t>невпинна</a:t>
            </a:r>
            <a:r>
              <a:rPr lang="ru-RU" dirty="0"/>
              <a:t> </a:t>
            </a:r>
            <a:r>
              <a:rPr lang="ru-RU" dirty="0" err="1"/>
              <a:t>блювота</a:t>
            </a:r>
            <a:r>
              <a:rPr lang="ru-RU" dirty="0"/>
              <a:t>; </a:t>
            </a:r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/>
              <a:t>катаболізм</a:t>
            </a:r>
            <a:r>
              <a:rPr lang="ru-RU" dirty="0"/>
              <a:t>; тяжка, </a:t>
            </a:r>
            <a:r>
              <a:rPr lang="ru-RU" dirty="0" err="1"/>
              <a:t>некоригована</a:t>
            </a:r>
            <a:r>
              <a:rPr lang="ru-RU" dirty="0"/>
              <a:t> </a:t>
            </a:r>
            <a:r>
              <a:rPr lang="ru-RU" dirty="0" err="1"/>
              <a:t>медикаментозними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гіпертензія</a:t>
            </a:r>
            <a:r>
              <a:rPr lang="ru-RU" dirty="0"/>
              <a:t>; </a:t>
            </a:r>
            <a:r>
              <a:rPr lang="ru-RU" dirty="0" err="1"/>
              <a:t>погана</a:t>
            </a:r>
            <a:r>
              <a:rPr lang="ru-RU" dirty="0"/>
              <a:t> </a:t>
            </a:r>
            <a:r>
              <a:rPr lang="ru-RU" dirty="0" err="1"/>
              <a:t>переносимість</a:t>
            </a:r>
            <a:r>
              <a:rPr lang="ru-RU" dirty="0"/>
              <a:t> </a:t>
            </a:r>
            <a:r>
              <a:rPr lang="ru-RU" dirty="0" err="1"/>
              <a:t>дієтичних</a:t>
            </a:r>
            <a:r>
              <a:rPr lang="ru-RU" dirty="0"/>
              <a:t> </a:t>
            </a:r>
            <a:r>
              <a:rPr lang="ru-RU" dirty="0" err="1"/>
              <a:t>обмежень</a:t>
            </a:r>
            <a:r>
              <a:rPr lang="ru-RU" dirty="0"/>
              <a:t>; </a:t>
            </a:r>
            <a:r>
              <a:rPr lang="ru-RU" dirty="0" err="1"/>
              <a:t>різко</a:t>
            </a:r>
            <a:r>
              <a:rPr lang="ru-RU" dirty="0"/>
              <a:t> </a:t>
            </a:r>
            <a:r>
              <a:rPr lang="ru-RU" dirty="0" err="1"/>
              <a:t>знижена</a:t>
            </a:r>
            <a:r>
              <a:rPr lang="ru-RU" dirty="0"/>
              <a:t> </a:t>
            </a:r>
            <a:r>
              <a:rPr lang="ru-RU" dirty="0" err="1"/>
              <a:t>залишкова</a:t>
            </a:r>
            <a:r>
              <a:rPr lang="ru-RU" dirty="0"/>
              <a:t> </a:t>
            </a:r>
            <a:r>
              <a:rPr lang="ru-RU" dirty="0" err="1"/>
              <a:t>функція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(КФ &lt; 5 мл/</a:t>
            </a:r>
            <a:r>
              <a:rPr lang="ru-RU" dirty="0" err="1"/>
              <a:t>хв</a:t>
            </a:r>
            <a:r>
              <a:rPr lang="ru-RU" dirty="0"/>
              <a:t>), особливо з </a:t>
            </a:r>
            <a:r>
              <a:rPr lang="ru-RU" dirty="0" err="1"/>
              <a:t>олігурією</a:t>
            </a:r>
            <a:r>
              <a:rPr lang="ru-RU" dirty="0"/>
              <a:t>, резистентною до </a:t>
            </a:r>
            <a:r>
              <a:rPr lang="ru-RU" dirty="0" err="1"/>
              <a:t>сечогінної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; стан </a:t>
            </a:r>
            <a:r>
              <a:rPr lang="ru-RU" dirty="0" err="1"/>
              <a:t>після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, </a:t>
            </a:r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інфекційні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ускладнення</a:t>
            </a:r>
            <a:r>
              <a:rPr lang="ru-RU" dirty="0"/>
              <a:t> ХНН (перикардит, неврит </a:t>
            </a:r>
            <a:r>
              <a:rPr lang="ru-RU" dirty="0" err="1"/>
              <a:t>тощо</a:t>
            </a:r>
            <a:r>
              <a:rPr lang="ru-RU" dirty="0"/>
              <a:t>);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 </a:t>
            </a:r>
            <a:r>
              <a:rPr lang="ru-RU" dirty="0" err="1"/>
              <a:t>сечових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та </a:t>
            </a:r>
            <a:r>
              <a:rPr lang="ru-RU" dirty="0" err="1"/>
              <a:t>нездатність</a:t>
            </a:r>
            <a:r>
              <a:rPr lang="ru-RU" dirty="0"/>
              <a:t> до </a:t>
            </a:r>
            <a:r>
              <a:rPr lang="ru-RU" dirty="0" err="1"/>
              <a:t>випорожнення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; </a:t>
            </a:r>
            <a:r>
              <a:rPr lang="ru-RU" dirty="0" err="1"/>
              <a:t>зловживання</a:t>
            </a:r>
            <a:r>
              <a:rPr lang="ru-RU" dirty="0"/>
              <a:t> алкоголем, </a:t>
            </a:r>
            <a:r>
              <a:rPr lang="ru-RU" dirty="0" err="1"/>
              <a:t>ліками</a:t>
            </a:r>
            <a:r>
              <a:rPr lang="ru-RU" dirty="0"/>
              <a:t>; </a:t>
            </a:r>
            <a:r>
              <a:rPr lang="ru-RU" dirty="0" err="1"/>
              <a:t>психічні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; </a:t>
            </a:r>
            <a:r>
              <a:rPr lang="ru-RU" dirty="0" err="1"/>
              <a:t>побутова</a:t>
            </a:r>
            <a:r>
              <a:rPr lang="ru-RU" dirty="0"/>
              <a:t> </a:t>
            </a:r>
            <a:r>
              <a:rPr lang="ru-RU" dirty="0" err="1"/>
              <a:t>невлаштованість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b="1" i="1" dirty="0" err="1"/>
              <a:t>Відносні</a:t>
            </a:r>
            <a:r>
              <a:rPr lang="ru-RU" dirty="0"/>
              <a:t>: </a:t>
            </a:r>
            <a:r>
              <a:rPr lang="ru-RU" dirty="0" err="1"/>
              <a:t>кахексія</a:t>
            </a:r>
            <a:r>
              <a:rPr lang="ru-RU" dirty="0"/>
              <a:t> до початку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(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80 % </a:t>
            </a:r>
            <a:r>
              <a:rPr lang="ru-RU" dirty="0" err="1"/>
              <a:t>нормальної</a:t>
            </a:r>
            <a:r>
              <a:rPr lang="ru-RU" dirty="0"/>
              <a:t>); тяжкий </a:t>
            </a:r>
            <a:r>
              <a:rPr lang="ru-RU" dirty="0" err="1"/>
              <a:t>нефротичний</a:t>
            </a:r>
            <a:r>
              <a:rPr lang="ru-RU" dirty="0"/>
              <a:t> синдром,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зберігається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 в </a:t>
            </a:r>
            <a:r>
              <a:rPr lang="ru-RU" dirty="0" err="1"/>
              <a:t>дієті</a:t>
            </a:r>
            <a:r>
              <a:rPr lang="ru-RU" dirty="0"/>
              <a:t>; </a:t>
            </a:r>
            <a:r>
              <a:rPr lang="ru-RU" dirty="0" err="1"/>
              <a:t>гіперкальціємія</a:t>
            </a:r>
            <a:r>
              <a:rPr lang="ru-RU" dirty="0"/>
              <a:t>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кетоаналогів</a:t>
            </a:r>
            <a:r>
              <a:rPr lang="ru-RU" dirty="0"/>
              <a:t> </a:t>
            </a:r>
            <a:r>
              <a:rPr lang="ru-RU" dirty="0" err="1"/>
              <a:t>амінокислот</a:t>
            </a:r>
            <a:r>
              <a:rPr lang="ru-RU" dirty="0"/>
              <a:t>; </a:t>
            </a:r>
            <a:r>
              <a:rPr lang="ru-RU" dirty="0" err="1"/>
              <a:t>вік</a:t>
            </a:r>
            <a:r>
              <a:rPr lang="ru-RU" dirty="0"/>
              <a:t> до 18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75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439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/>
              <a:t>КОРЕКЦІЯ ГІПЕРАЗОТЕМІЇ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4914" y="1164657"/>
            <a:ext cx="10777085" cy="569334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Корекція</a:t>
            </a:r>
            <a:r>
              <a:rPr lang="ru-RU" dirty="0"/>
              <a:t> </a:t>
            </a:r>
            <a:r>
              <a:rPr lang="ru-RU" dirty="0" err="1"/>
              <a:t>гіперазотемії</a:t>
            </a:r>
            <a:r>
              <a:rPr lang="ru-RU" dirty="0"/>
              <a:t> </a:t>
            </a:r>
            <a:r>
              <a:rPr lang="ru-RU" dirty="0" err="1"/>
              <a:t>реалізується</a:t>
            </a:r>
            <a:r>
              <a:rPr lang="ru-RU" dirty="0"/>
              <a:t> методами </a:t>
            </a:r>
            <a:r>
              <a:rPr lang="ru-RU" b="1" i="1" dirty="0" err="1"/>
              <a:t>ентеросорбції</a:t>
            </a:r>
            <a:r>
              <a:rPr lang="ru-RU" b="1" i="1" dirty="0"/>
              <a:t> та </a:t>
            </a:r>
            <a:r>
              <a:rPr lang="ru-RU" b="1" i="1" dirty="0" err="1"/>
              <a:t>кишкового</a:t>
            </a:r>
            <a:r>
              <a:rPr lang="ru-RU" b="1" i="1" dirty="0"/>
              <a:t> </a:t>
            </a:r>
            <a:r>
              <a:rPr lang="ru-RU" b="1" i="1" dirty="0" err="1"/>
              <a:t>діалізу</a:t>
            </a:r>
            <a:r>
              <a:rPr lang="ru-RU" dirty="0"/>
              <a:t>.</a:t>
            </a:r>
          </a:p>
          <a:p>
            <a:r>
              <a:rPr lang="ru-RU" dirty="0"/>
              <a:t>З метою </a:t>
            </a:r>
            <a:r>
              <a:rPr lang="ru-RU" b="1" i="1" dirty="0" err="1"/>
              <a:t>ентеросорбції</a:t>
            </a:r>
            <a:r>
              <a:rPr lang="ru-RU" b="1" i="1" dirty="0"/>
              <a:t> </a:t>
            </a:r>
            <a:r>
              <a:rPr lang="ru-RU" b="1" i="1" dirty="0" err="1"/>
              <a:t>використовують</a:t>
            </a:r>
            <a:r>
              <a:rPr lang="ru-RU" b="1" i="1" dirty="0"/>
              <a:t> окислений </a:t>
            </a:r>
            <a:r>
              <a:rPr lang="ru-RU" b="1" i="1" dirty="0" err="1"/>
              <a:t>крохмаль</a:t>
            </a:r>
            <a:r>
              <a:rPr lang="ru-RU" b="1" i="1" dirty="0"/>
              <a:t>, </a:t>
            </a:r>
            <a:r>
              <a:rPr lang="ru-RU" b="1" i="1" dirty="0" err="1"/>
              <a:t>оксицелюлозу</a:t>
            </a:r>
            <a:r>
              <a:rPr lang="ru-RU" b="1" i="1" dirty="0"/>
              <a:t>, </a:t>
            </a:r>
            <a:r>
              <a:rPr lang="ru-RU" b="1" i="1" dirty="0" err="1"/>
              <a:t>активоване</a:t>
            </a:r>
            <a:r>
              <a:rPr lang="ru-RU" b="1" i="1" dirty="0"/>
              <a:t> </a:t>
            </a:r>
            <a:r>
              <a:rPr lang="ru-RU" b="1" i="1" dirty="0" err="1"/>
              <a:t>вугілля</a:t>
            </a:r>
            <a:r>
              <a:rPr lang="ru-RU" b="1" i="1" dirty="0"/>
              <a:t> та </a:t>
            </a:r>
            <a:r>
              <a:rPr lang="ru-RU" b="1" i="1" dirty="0" err="1"/>
              <a:t>його</a:t>
            </a:r>
            <a:r>
              <a:rPr lang="ru-RU" b="1" i="1" dirty="0"/>
              <a:t> </a:t>
            </a:r>
            <a:r>
              <a:rPr lang="ru-RU" b="1" i="1" dirty="0" err="1"/>
              <a:t>препарати</a:t>
            </a:r>
            <a:r>
              <a:rPr lang="ru-RU" b="1" i="1" dirty="0"/>
              <a:t>, </a:t>
            </a:r>
            <a:r>
              <a:rPr lang="ru-RU" b="1" i="1" dirty="0" err="1"/>
              <a:t>ентеросгель</a:t>
            </a:r>
            <a:r>
              <a:rPr lang="ru-RU" b="1" i="1" dirty="0"/>
              <a:t>, </a:t>
            </a:r>
            <a:r>
              <a:rPr lang="ru-RU" b="1" i="1" dirty="0" err="1"/>
              <a:t>енсорал</a:t>
            </a:r>
            <a:r>
              <a:rPr lang="ru-RU" b="1" i="1" dirty="0"/>
              <a:t>, </a:t>
            </a:r>
            <a:r>
              <a:rPr lang="ru-RU" b="1" i="1" dirty="0" err="1"/>
              <a:t>ентеродез</a:t>
            </a:r>
            <a:r>
              <a:rPr lang="ru-RU" b="1" i="1" dirty="0"/>
              <a:t>, </a:t>
            </a:r>
            <a:r>
              <a:rPr lang="ru-RU" b="1" i="1" dirty="0" err="1"/>
              <a:t>поліфепан</a:t>
            </a:r>
            <a:r>
              <a:rPr lang="ru-RU" b="1" i="1" dirty="0"/>
              <a:t>, </a:t>
            </a:r>
            <a:r>
              <a:rPr lang="ru-RU" b="1" i="1" dirty="0" err="1"/>
              <a:t>іонообмінні</a:t>
            </a:r>
            <a:r>
              <a:rPr lang="ru-RU" b="1" i="1" dirty="0"/>
              <a:t> смоли </a:t>
            </a:r>
            <a:r>
              <a:rPr lang="ru-RU" b="1" i="1" dirty="0" err="1"/>
              <a:t>тощо</a:t>
            </a:r>
            <a:r>
              <a:rPr lang="ru-RU" b="1" i="1" dirty="0"/>
              <a:t>.</a:t>
            </a:r>
          </a:p>
          <a:p>
            <a:r>
              <a:rPr lang="ru-RU" dirty="0"/>
              <a:t>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ентеросорбції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зникають</a:t>
            </a:r>
            <a:r>
              <a:rPr lang="ru-RU" dirty="0"/>
              <a:t> </a:t>
            </a:r>
            <a:r>
              <a:rPr lang="ru-RU" dirty="0" err="1"/>
              <a:t>клінічні</a:t>
            </a:r>
            <a:r>
              <a:rPr lang="ru-RU" dirty="0"/>
              <a:t> прояви </a:t>
            </a:r>
            <a:r>
              <a:rPr lang="ru-RU" dirty="0" err="1"/>
              <a:t>гастроентеропатії</a:t>
            </a:r>
            <a:r>
              <a:rPr lang="ru-RU" dirty="0"/>
              <a:t>, </a:t>
            </a:r>
            <a:r>
              <a:rPr lang="ru-RU" dirty="0" err="1"/>
              <a:t>покращується</a:t>
            </a:r>
            <a:r>
              <a:rPr lang="ru-RU" dirty="0"/>
              <a:t> </a:t>
            </a:r>
            <a:r>
              <a:rPr lang="ru-RU" dirty="0" err="1"/>
              <a:t>апетит</a:t>
            </a:r>
            <a:r>
              <a:rPr lang="ru-RU" dirty="0"/>
              <a:t>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сечовини</a:t>
            </a:r>
            <a:r>
              <a:rPr lang="ru-RU" dirty="0"/>
              <a:t>, </a:t>
            </a:r>
            <a:r>
              <a:rPr lang="ru-RU" dirty="0" err="1"/>
              <a:t>креатиніну</a:t>
            </a:r>
            <a:r>
              <a:rPr lang="ru-RU" dirty="0"/>
              <a:t>, </a:t>
            </a:r>
            <a:r>
              <a:rPr lang="ru-RU" dirty="0" err="1"/>
              <a:t>сечової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, </a:t>
            </a:r>
            <a:r>
              <a:rPr lang="ru-RU" dirty="0" err="1"/>
              <a:t>гуанідинів</a:t>
            </a:r>
            <a:r>
              <a:rPr lang="ru-RU" dirty="0"/>
              <a:t>, </a:t>
            </a:r>
            <a:r>
              <a:rPr lang="ru-RU" dirty="0" err="1"/>
              <a:t>фенолів</a:t>
            </a:r>
            <a:r>
              <a:rPr lang="ru-RU" dirty="0"/>
              <a:t>. На </a:t>
            </a:r>
            <a:r>
              <a:rPr lang="ru-RU" dirty="0" err="1"/>
              <a:t>додіалізному</a:t>
            </a:r>
            <a:r>
              <a:rPr lang="ru-RU" dirty="0"/>
              <a:t>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переривчасті</a:t>
            </a:r>
            <a:r>
              <a:rPr lang="ru-RU" dirty="0"/>
              <a:t> </a:t>
            </a:r>
            <a:r>
              <a:rPr lang="ru-RU" dirty="0" err="1"/>
              <a:t>курси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ентеросорбентів</a:t>
            </a:r>
            <a:r>
              <a:rPr lang="ru-RU" dirty="0"/>
              <a:t> з метою </a:t>
            </a:r>
            <a:r>
              <a:rPr lang="ru-RU" dirty="0" err="1"/>
              <a:t>ліквідації</a:t>
            </a:r>
            <a:r>
              <a:rPr lang="ru-RU" dirty="0"/>
              <a:t> та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вторинним</a:t>
            </a:r>
            <a:r>
              <a:rPr lang="ru-RU" dirty="0"/>
              <a:t> </a:t>
            </a:r>
            <a:r>
              <a:rPr lang="ru-RU" dirty="0" err="1"/>
              <a:t>ефектам</a:t>
            </a:r>
            <a:r>
              <a:rPr lang="ru-RU" dirty="0"/>
              <a:t> </a:t>
            </a:r>
            <a:r>
              <a:rPr lang="ru-RU" dirty="0" err="1"/>
              <a:t>ентеросорбції</a:t>
            </a:r>
            <a:r>
              <a:rPr lang="ru-RU" dirty="0"/>
              <a:t> (</a:t>
            </a:r>
            <a:r>
              <a:rPr lang="ru-RU" dirty="0" err="1"/>
              <a:t>болі</a:t>
            </a:r>
            <a:r>
              <a:rPr lang="ru-RU" dirty="0"/>
              <a:t> в </a:t>
            </a:r>
            <a:r>
              <a:rPr lang="ru-RU" dirty="0" err="1"/>
              <a:t>животі</a:t>
            </a:r>
            <a:r>
              <a:rPr lang="ru-RU" dirty="0"/>
              <a:t>, запори,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азотемії</a:t>
            </a:r>
            <a:r>
              <a:rPr lang="ru-RU" dirty="0"/>
              <a:t>). </a:t>
            </a:r>
            <a:r>
              <a:rPr lang="ru-RU" dirty="0" err="1"/>
              <a:t>Враховуючи</a:t>
            </a:r>
            <a:r>
              <a:rPr lang="ru-RU" dirty="0"/>
              <a:t> </a:t>
            </a:r>
            <a:r>
              <a:rPr lang="ru-RU" dirty="0" err="1"/>
              <a:t>незначне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в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ХНН </a:t>
            </a:r>
            <a:r>
              <a:rPr lang="ru-RU" dirty="0" err="1"/>
              <a:t>продуктів</a:t>
            </a:r>
            <a:r>
              <a:rPr lang="ru-RU" dirty="0"/>
              <a:t> азотистого </a:t>
            </a:r>
            <a:r>
              <a:rPr lang="ru-RU" dirty="0" err="1"/>
              <a:t>обміну</a:t>
            </a:r>
            <a:r>
              <a:rPr lang="ru-RU" dirty="0"/>
              <a:t> та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азотемії</a:t>
            </a:r>
            <a:r>
              <a:rPr lang="ru-RU" dirty="0"/>
              <a:t>, на </a:t>
            </a:r>
            <a:r>
              <a:rPr lang="ru-RU" dirty="0" err="1"/>
              <a:t>сьогодні</a:t>
            </a:r>
            <a:r>
              <a:rPr lang="ru-RU" dirty="0"/>
              <a:t> метод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</a:t>
            </a:r>
          </a:p>
          <a:p>
            <a:r>
              <a:rPr lang="ru-RU" b="1" i="1" dirty="0"/>
              <a:t>Метод </a:t>
            </a:r>
            <a:r>
              <a:rPr lang="ru-RU" b="1" i="1" dirty="0" err="1"/>
              <a:t>кишкового</a:t>
            </a:r>
            <a:r>
              <a:rPr lang="ru-RU" b="1" i="1" dirty="0"/>
              <a:t> </a:t>
            </a:r>
            <a:r>
              <a:rPr lang="ru-RU" b="1" i="1" dirty="0" err="1"/>
              <a:t>діалізу</a:t>
            </a:r>
            <a:r>
              <a:rPr lang="ru-RU" b="1" i="1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небажання</a:t>
            </a:r>
            <a:r>
              <a:rPr lang="ru-RU" dirty="0"/>
              <a:t> хворого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малобілкової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. </a:t>
            </a:r>
            <a:r>
              <a:rPr lang="ru-RU" dirty="0" err="1"/>
              <a:t>Кишковий</a:t>
            </a:r>
            <a:r>
              <a:rPr lang="ru-RU" dirty="0"/>
              <a:t> </a:t>
            </a:r>
            <a:r>
              <a:rPr lang="ru-RU" dirty="0" err="1"/>
              <a:t>діаліз</a:t>
            </a:r>
            <a:r>
              <a:rPr lang="ru-RU" dirty="0"/>
              <a:t> проводиться шляхом </a:t>
            </a:r>
            <a:r>
              <a:rPr lang="ru-RU" dirty="0" err="1"/>
              <a:t>перфузії</a:t>
            </a:r>
            <a:r>
              <a:rPr lang="ru-RU" dirty="0"/>
              <a:t> </a:t>
            </a:r>
            <a:r>
              <a:rPr lang="ru-RU" dirty="0" err="1"/>
              <a:t>кишківника</a:t>
            </a:r>
            <a:r>
              <a:rPr lang="ru-RU" dirty="0"/>
              <a:t> </a:t>
            </a:r>
            <a:r>
              <a:rPr lang="ru-RU" dirty="0" err="1"/>
              <a:t>бікарбонатним</a:t>
            </a:r>
            <a:r>
              <a:rPr lang="ru-RU" dirty="0"/>
              <a:t> </a:t>
            </a:r>
            <a:r>
              <a:rPr lang="ru-RU" dirty="0" err="1"/>
              <a:t>гіперосмолярним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Янга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прийомом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 (</a:t>
            </a:r>
            <a:r>
              <a:rPr lang="ru-RU" dirty="0" err="1"/>
              <a:t>вживання</a:t>
            </a:r>
            <a:r>
              <a:rPr lang="ru-RU" dirty="0"/>
              <a:t> 3–6–7 </a:t>
            </a:r>
            <a:r>
              <a:rPr lang="ru-RU" dirty="0" err="1"/>
              <a:t>літрів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за 1–3–4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виділенню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до 5 г </a:t>
            </a:r>
            <a:r>
              <a:rPr lang="ru-RU" dirty="0" err="1"/>
              <a:t>небілкового</a:t>
            </a:r>
            <a:r>
              <a:rPr lang="ru-RU" dirty="0"/>
              <a:t> азоту, на 20–35 % </a:t>
            </a:r>
            <a:r>
              <a:rPr lang="ru-RU" dirty="0" err="1"/>
              <a:t>зменшує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сечовини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зменшує</a:t>
            </a:r>
            <a:r>
              <a:rPr lang="ru-RU" dirty="0"/>
              <a:t> </a:t>
            </a:r>
            <a:r>
              <a:rPr lang="ru-RU" dirty="0" err="1"/>
              <a:t>метаболічний</a:t>
            </a:r>
            <a:r>
              <a:rPr lang="ru-RU" dirty="0"/>
              <a:t> ацидоз).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проносних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—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ксиліту</a:t>
            </a:r>
            <a:r>
              <a:rPr lang="ru-RU" dirty="0"/>
              <a:t>, </a:t>
            </a:r>
            <a:r>
              <a:rPr lang="ru-RU" dirty="0" err="1"/>
              <a:t>сорбіту</a:t>
            </a:r>
            <a:r>
              <a:rPr lang="ru-RU" dirty="0"/>
              <a:t> (75–80 г на 0,5 л води).</a:t>
            </a:r>
          </a:p>
          <a:p>
            <a:r>
              <a:rPr lang="ru-RU" b="1" i="1" dirty="0" err="1"/>
              <a:t>Ефективність</a:t>
            </a:r>
            <a:r>
              <a:rPr lang="ru-RU" b="1" i="1" dirty="0"/>
              <a:t> парентерального </a:t>
            </a:r>
            <a:r>
              <a:rPr lang="ru-RU" b="1" i="1" dirty="0" err="1"/>
              <a:t>застосування</a:t>
            </a:r>
            <a:r>
              <a:rPr lang="ru-RU" b="1" i="1" dirty="0"/>
              <a:t> </a:t>
            </a:r>
            <a:r>
              <a:rPr lang="ru-RU" dirty="0" err="1"/>
              <a:t>гіпоазотемічних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(</a:t>
            </a:r>
            <a:r>
              <a:rPr lang="ru-RU" dirty="0" err="1"/>
              <a:t>леспенефрил</a:t>
            </a:r>
            <a:r>
              <a:rPr lang="ru-RU" dirty="0"/>
              <a:t>, </a:t>
            </a:r>
            <a:r>
              <a:rPr lang="ru-RU" dirty="0" err="1"/>
              <a:t>леспефлан</a:t>
            </a:r>
            <a:r>
              <a:rPr lang="ru-RU" dirty="0"/>
              <a:t>, </a:t>
            </a:r>
            <a:r>
              <a:rPr lang="ru-RU" dirty="0" err="1"/>
              <a:t>хофітол</a:t>
            </a:r>
            <a:r>
              <a:rPr lang="ru-RU" dirty="0"/>
              <a:t>, </a:t>
            </a:r>
            <a:r>
              <a:rPr lang="ru-RU" dirty="0" err="1"/>
              <a:t>гіфларин</a:t>
            </a:r>
            <a:r>
              <a:rPr lang="ru-RU" dirty="0"/>
              <a:t>) </a:t>
            </a:r>
            <a:r>
              <a:rPr lang="ru-RU" dirty="0" err="1"/>
              <a:t>невисока</a:t>
            </a:r>
            <a:r>
              <a:rPr lang="ru-RU" dirty="0"/>
              <a:t>,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гіпоазотемічного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 коротка.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84676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3022</Words>
  <Application>Microsoft Office PowerPoint</Application>
  <PresentationFormat>Широкоэкранный</PresentationFormat>
  <Paragraphs>115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Презентация PowerPoint</vt:lpstr>
      <vt:lpstr>Презентация PowerPoint</vt:lpstr>
      <vt:lpstr>Презентация PowerPoint</vt:lpstr>
      <vt:lpstr>Клінічна картина:</vt:lpstr>
      <vt:lpstr>Клінічна картина:</vt:lpstr>
      <vt:lpstr>Клінічна картина:</vt:lpstr>
      <vt:lpstr>Клінічна картина:</vt:lpstr>
      <vt:lpstr>Клінічна картина:</vt:lpstr>
      <vt:lpstr>Презентация PowerPoint</vt:lpstr>
      <vt:lpstr>Презентация PowerPoint</vt:lpstr>
      <vt:lpstr>Клінічно  виділяють  фази вираженої ХНН:</vt:lpstr>
      <vt:lpstr>Клінчно  виділяють  фази вираженої ХНН:</vt:lpstr>
      <vt:lpstr> Диференційна  діагностика</vt:lpstr>
      <vt:lpstr> Диференційна  діагностика</vt:lpstr>
      <vt:lpstr>Критерії   діагнозу ХНН:</vt:lpstr>
      <vt:lpstr>Критерії   діагнозу ХНН: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КОРЕКЦІЯ ГІПЕРАЗОТЕМІЇ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Света</cp:lastModifiedBy>
  <cp:revision>21</cp:revision>
  <dcterms:created xsi:type="dcterms:W3CDTF">2021-03-18T08:19:02Z</dcterms:created>
  <dcterms:modified xsi:type="dcterms:W3CDTF">2021-03-22T07:09:32Z</dcterms:modified>
</cp:coreProperties>
</file>