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  <p:sldMasterId id="2147483796" r:id="rId2"/>
  </p:sldMasterIdLst>
  <p:sldIdLst>
    <p:sldId id="256" r:id="rId3"/>
    <p:sldId id="261" r:id="rId4"/>
    <p:sldId id="262" r:id="rId5"/>
    <p:sldId id="264" r:id="rId6"/>
    <p:sldId id="265" r:id="rId7"/>
    <p:sldId id="263" r:id="rId8"/>
    <p:sldId id="268" r:id="rId9"/>
    <p:sldId id="267" r:id="rId10"/>
    <p:sldId id="266" r:id="rId11"/>
    <p:sldId id="269" r:id="rId12"/>
    <p:sldId id="270" r:id="rId13"/>
    <p:sldId id="271" r:id="rId14"/>
    <p:sldId id="273" r:id="rId15"/>
    <p:sldId id="276" r:id="rId16"/>
    <p:sldId id="275" r:id="rId17"/>
    <p:sldId id="274" r:id="rId18"/>
    <p:sldId id="278" r:id="rId19"/>
    <p:sldId id="277" r:id="rId20"/>
    <p:sldId id="279" r:id="rId21"/>
    <p:sldId id="257" r:id="rId22"/>
    <p:sldId id="258" r:id="rId23"/>
    <p:sldId id="259" r:id="rId24"/>
    <p:sldId id="26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21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071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907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67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692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12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370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79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217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690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1359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7563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6719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1778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3140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54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004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2264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0120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8254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7301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24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236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1268A-4E6D-46F6-900F-E30366CEFE44}" type="datetimeFigureOut">
              <a:rPr lang="ru-RU" smtClean="0"/>
              <a:pPr/>
              <a:t>10.04.2021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41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4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5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6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7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8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9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9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0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1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1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2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3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3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5.png"/><Relationship Id="rId2" Type="http://schemas.openxmlformats.org/officeDocument/2006/relationships/video" Target="../media/media15.mp4"/><Relationship Id="rId1" Type="http://schemas.openxmlformats.org/officeDocument/2006/relationships/video" Target="../media/media14.mp4"/><Relationship Id="rId6" Type="http://schemas.microsoft.com/office/2007/relationships/media" Target="../media/media15.mp4"/><Relationship Id="rId5" Type="http://schemas.openxmlformats.org/officeDocument/2006/relationships/image" Target="../media/image14.png"/><Relationship Id="rId4" Type="http://schemas.microsoft.com/office/2007/relationships/media" Target="../media/media14.mp4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6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6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7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7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8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8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9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9.mp4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0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20.mp4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Кохера</a:t>
            </a:r>
            <a:r>
              <a:rPr lang="ru-RU" dirty="0" smtClean="0"/>
              <a:t>-Волковича</a:t>
            </a:r>
            <a:endParaRPr lang="ru-RU" dirty="0"/>
          </a:p>
        </p:txBody>
      </p:sp>
      <p:pic>
        <p:nvPicPr>
          <p:cNvPr id="7" name="video_2021-03-31_14-32-0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5992" y="1095375"/>
            <a:ext cx="3455376" cy="4843463"/>
          </a:xfrm>
          <a:ln w="111125">
            <a:solidFill>
              <a:schemeClr val="accent5">
                <a:alpha val="0"/>
              </a:schemeClr>
            </a:solidFill>
          </a:ln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скаржиться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у </a:t>
            </a:r>
            <a:r>
              <a:rPr lang="ru-RU" dirty="0" err="1"/>
              <a:t>надчеревній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 smtClean="0"/>
              <a:t>колопупковій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 smtClean="0"/>
              <a:t>змістився</a:t>
            </a:r>
            <a:r>
              <a:rPr lang="ru-RU" dirty="0" smtClean="0"/>
              <a:t> </a:t>
            </a:r>
            <a:r>
              <a:rPr lang="ru-RU" dirty="0"/>
              <a:t>в праву </a:t>
            </a:r>
            <a:r>
              <a:rPr lang="ru-RU" dirty="0" err="1"/>
              <a:t>клубову</a:t>
            </a:r>
            <a:r>
              <a:rPr lang="ru-RU" dirty="0"/>
              <a:t> область.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іннервації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. Першим </a:t>
            </a:r>
            <a:r>
              <a:rPr lang="ru-RU" dirty="0" err="1"/>
              <a:t>активується</a:t>
            </a:r>
            <a:r>
              <a:rPr lang="ru-RU" dirty="0"/>
              <a:t> великий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стовбур</a:t>
            </a:r>
            <a:r>
              <a:rPr lang="ru-RU" dirty="0"/>
              <a:t> (</a:t>
            </a:r>
            <a:r>
              <a:rPr lang="en-US" dirty="0"/>
              <a:t>Pl. </a:t>
            </a:r>
            <a:r>
              <a:rPr lang="en-US" dirty="0" err="1"/>
              <a:t>Caeliacus</a:t>
            </a:r>
            <a:r>
              <a:rPr lang="en-US" dirty="0"/>
              <a:t>, </a:t>
            </a:r>
            <a:r>
              <a:rPr lang="ru-RU" dirty="0" err="1"/>
              <a:t>проекція</a:t>
            </a:r>
            <a:r>
              <a:rPr lang="ru-RU" dirty="0"/>
              <a:t> - </a:t>
            </a:r>
            <a:r>
              <a:rPr lang="ru-RU" dirty="0" err="1" smtClean="0"/>
              <a:t>епігастральна</a:t>
            </a:r>
            <a:r>
              <a:rPr lang="ru-RU" dirty="0" smtClean="0"/>
              <a:t> </a:t>
            </a:r>
            <a:r>
              <a:rPr lang="ru-RU" dirty="0"/>
              <a:t>область, </a:t>
            </a:r>
            <a:r>
              <a:rPr lang="ru-RU" dirty="0" err="1" smtClean="0"/>
              <a:t>колопупкова</a:t>
            </a:r>
            <a:r>
              <a:rPr lang="ru-RU" dirty="0" smtClean="0"/>
              <a:t> </a:t>
            </a:r>
            <a:r>
              <a:rPr lang="ru-RU" dirty="0"/>
              <a:t>область),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зміщується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smtClean="0"/>
              <a:t>локально.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74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Кушніренко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скаржиться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кашлю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/ </a:t>
            </a:r>
            <a:r>
              <a:rPr lang="ru-RU" dirty="0" err="1"/>
              <a:t>посилюється</a:t>
            </a:r>
            <a:r>
              <a:rPr lang="ru-RU" dirty="0"/>
              <a:t> при </a:t>
            </a:r>
            <a:r>
              <a:rPr lang="ru-RU" dirty="0" err="1"/>
              <a:t>кашлі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підвищенням</a:t>
            </a:r>
            <a:r>
              <a:rPr lang="ru-RU" dirty="0"/>
              <a:t> тиску в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і натягом </a:t>
            </a:r>
            <a:r>
              <a:rPr lang="ru-RU" dirty="0" err="1"/>
              <a:t>очеревини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кашлю.</a:t>
            </a:r>
          </a:p>
        </p:txBody>
      </p:sp>
      <p:pic>
        <p:nvPicPr>
          <p:cNvPr id="3" name="video_2021-03-31_14-41-5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6726" y="1095863"/>
            <a:ext cx="3454642" cy="4842704"/>
          </a:xfrm>
        </p:spPr>
      </p:pic>
    </p:spTree>
    <p:extLst>
      <p:ext uri="{BB962C8B-B14F-4D97-AF65-F5344CB8AC3E}">
        <p14:creationId xmlns:p14="http://schemas.microsoft.com/office/powerpoint/2010/main" xmlns="" val="24994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Ровзинга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Лівою</a:t>
            </a:r>
            <a:r>
              <a:rPr lang="ru-RU" dirty="0"/>
              <a:t> рукою </a:t>
            </a:r>
            <a:r>
              <a:rPr lang="ru-RU" dirty="0" err="1"/>
              <a:t>фіксується</a:t>
            </a:r>
            <a:r>
              <a:rPr lang="ru-RU" dirty="0"/>
              <a:t> </a:t>
            </a:r>
            <a:r>
              <a:rPr lang="ru-RU" dirty="0" err="1" smtClean="0"/>
              <a:t>сигмовидна</a:t>
            </a:r>
            <a:r>
              <a:rPr lang="ru-RU" dirty="0" smtClean="0"/>
              <a:t> кишка </a:t>
            </a:r>
            <a:r>
              <a:rPr lang="ru-RU" dirty="0"/>
              <a:t>в </a:t>
            </a:r>
            <a:r>
              <a:rPr lang="ru-RU" dirty="0" err="1"/>
              <a:t>лівій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. Правою рукою </a:t>
            </a:r>
            <a:r>
              <a:rPr lang="ru-RU" dirty="0" err="1" smtClean="0"/>
              <a:t>виконуються</a:t>
            </a:r>
            <a:r>
              <a:rPr lang="ru-RU" dirty="0" smtClean="0"/>
              <a:t> </a:t>
            </a:r>
            <a:r>
              <a:rPr lang="ru-RU" dirty="0" err="1" smtClean="0"/>
              <a:t>поштовхоподібні</a:t>
            </a:r>
            <a:r>
              <a:rPr lang="ru-RU" dirty="0" smtClean="0"/>
              <a:t> </a:t>
            </a:r>
            <a:r>
              <a:rPr lang="ru-RU" dirty="0" err="1" smtClean="0"/>
              <a:t>рухи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бік</a:t>
            </a:r>
            <a:r>
              <a:rPr lang="ru-RU" dirty="0"/>
              <a:t> </a:t>
            </a:r>
            <a:r>
              <a:rPr lang="ru-RU" dirty="0" err="1" smtClean="0"/>
              <a:t>низхідної</a:t>
            </a:r>
            <a:r>
              <a:rPr lang="ru-RU" dirty="0" smtClean="0"/>
              <a:t> </a:t>
            </a:r>
            <a:r>
              <a:rPr lang="ru-RU" dirty="0" err="1"/>
              <a:t>ободової</a:t>
            </a:r>
            <a:r>
              <a:rPr lang="ru-RU" dirty="0"/>
              <a:t> кишки.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відзначає</a:t>
            </a:r>
            <a:r>
              <a:rPr lang="ru-RU" dirty="0"/>
              <a:t> </a:t>
            </a:r>
            <a:r>
              <a:rPr lang="ru-RU" dirty="0" err="1"/>
              <a:t>появу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у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міграцією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дистальних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товстої</a:t>
            </a:r>
            <a:r>
              <a:rPr lang="ru-RU" dirty="0"/>
              <a:t> кишки до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червоподібного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, </a:t>
            </a:r>
            <a:r>
              <a:rPr lang="ru-RU" dirty="0" err="1"/>
              <a:t>підвищуючи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просвіті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 smtClean="0"/>
              <a:t>появи</a:t>
            </a:r>
            <a:r>
              <a:rPr lang="ru-RU" dirty="0" smtClean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синдрому.</a:t>
            </a:r>
          </a:p>
        </p:txBody>
      </p:sp>
      <p:pic>
        <p:nvPicPr>
          <p:cNvPr id="5" name="video_2021-03-31_14-44-38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28626" y="1095863"/>
            <a:ext cx="3492742" cy="4842704"/>
          </a:xfrm>
        </p:spPr>
      </p:pic>
    </p:spTree>
    <p:extLst>
      <p:ext uri="{BB962C8B-B14F-4D97-AF65-F5344CB8AC3E}">
        <p14:creationId xmlns:p14="http://schemas.microsoft.com/office/powerpoint/2010/main" xmlns="" val="24324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Образцова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Одночасна</a:t>
            </a:r>
            <a:r>
              <a:rPr lang="ru-RU" dirty="0"/>
              <a:t> </a:t>
            </a:r>
            <a:r>
              <a:rPr lang="ru-RU" dirty="0" err="1"/>
              <a:t>пальпація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згинання</a:t>
            </a:r>
            <a:r>
              <a:rPr lang="ru-RU" dirty="0"/>
              <a:t> правого стегна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 smtClean="0"/>
              <a:t>появу</a:t>
            </a:r>
            <a:r>
              <a:rPr lang="ru-RU" dirty="0" smtClean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endParaRPr lang="ru-RU" dirty="0"/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розташуванням</a:t>
            </a:r>
            <a:r>
              <a:rPr lang="ru-RU" dirty="0"/>
              <a:t> </a:t>
            </a:r>
            <a:r>
              <a:rPr lang="ru-RU" dirty="0" err="1"/>
              <a:t>апендикса</a:t>
            </a:r>
            <a:r>
              <a:rPr lang="ru-RU" dirty="0"/>
              <a:t> </a:t>
            </a:r>
            <a:r>
              <a:rPr lang="ru-RU" dirty="0" err="1"/>
              <a:t>ретроперитонеально</a:t>
            </a:r>
            <a:r>
              <a:rPr lang="ru-RU" dirty="0"/>
              <a:t> </a:t>
            </a:r>
            <a:r>
              <a:rPr lang="ru-RU" dirty="0" err="1"/>
              <a:t>ретроцекально</a:t>
            </a:r>
            <a:r>
              <a:rPr lang="ru-RU" dirty="0"/>
              <a:t>, коли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прилягає</a:t>
            </a:r>
            <a:r>
              <a:rPr lang="ru-RU" dirty="0"/>
              <a:t> до </a:t>
            </a:r>
            <a:r>
              <a:rPr lang="en-US" dirty="0"/>
              <a:t>m. </a:t>
            </a:r>
            <a:r>
              <a:rPr lang="en-US" dirty="0" err="1"/>
              <a:t>Ileopsoas</a:t>
            </a:r>
            <a:r>
              <a:rPr lang="en-US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</a:t>
            </a:r>
            <a:r>
              <a:rPr lang="ru-RU" dirty="0" err="1"/>
              <a:t>поверхневий</a:t>
            </a:r>
            <a:r>
              <a:rPr lang="ru-RU" dirty="0"/>
              <a:t> </a:t>
            </a:r>
            <a:r>
              <a:rPr lang="ru-RU" dirty="0" err="1"/>
              <a:t>міозит</a:t>
            </a:r>
            <a:r>
              <a:rPr lang="ru-RU" dirty="0"/>
              <a:t> </a:t>
            </a:r>
            <a:r>
              <a:rPr lang="ru-RU" dirty="0" err="1"/>
              <a:t>останньої</a:t>
            </a:r>
            <a:r>
              <a:rPr lang="ru-RU" dirty="0"/>
              <a:t>. </a:t>
            </a:r>
            <a:r>
              <a:rPr lang="ru-RU" dirty="0" err="1"/>
              <a:t>Рухи</a:t>
            </a:r>
            <a:r>
              <a:rPr lang="ru-RU" dirty="0"/>
              <a:t> в </a:t>
            </a:r>
            <a:r>
              <a:rPr lang="ru-RU" dirty="0" err="1" smtClean="0"/>
              <a:t>запаленому</a:t>
            </a:r>
            <a:r>
              <a:rPr lang="ru-RU" dirty="0" smtClean="0"/>
              <a:t> </a:t>
            </a:r>
            <a:r>
              <a:rPr lang="ru-RU" dirty="0" err="1"/>
              <a:t>м'язі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появі</a:t>
            </a:r>
            <a:r>
              <a:rPr lang="ru-RU" dirty="0"/>
              <a:t> болю в </a:t>
            </a:r>
            <a:r>
              <a:rPr lang="ru-RU" dirty="0" err="1"/>
              <a:t>проекції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 з одного боку, а з </a:t>
            </a:r>
            <a:r>
              <a:rPr lang="ru-RU" dirty="0" err="1"/>
              <a:t>іншого</a:t>
            </a:r>
            <a:r>
              <a:rPr lang="ru-RU" dirty="0"/>
              <a:t> - при </a:t>
            </a:r>
            <a:r>
              <a:rPr lang="ru-RU" dirty="0" err="1"/>
              <a:t>скороченні</a:t>
            </a:r>
            <a:r>
              <a:rPr lang="ru-RU" dirty="0"/>
              <a:t> </a:t>
            </a:r>
            <a:r>
              <a:rPr lang="ru-RU" dirty="0" err="1"/>
              <a:t>м'яза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власна</a:t>
            </a:r>
            <a:r>
              <a:rPr lang="ru-RU" dirty="0"/>
              <a:t> </a:t>
            </a:r>
            <a:r>
              <a:rPr lang="ru-RU" dirty="0" err="1"/>
              <a:t>фасція</a:t>
            </a:r>
            <a:r>
              <a:rPr lang="ru-RU" dirty="0"/>
              <a:t> </a:t>
            </a:r>
            <a:r>
              <a:rPr lang="ru-RU" dirty="0" smtClean="0"/>
              <a:t>тереться о </a:t>
            </a:r>
            <a:r>
              <a:rPr lang="ru-RU" dirty="0" err="1" smtClean="0"/>
              <a:t>серозну</a:t>
            </a:r>
            <a:r>
              <a:rPr lang="ru-RU" dirty="0" smtClean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</a:t>
            </a:r>
          </a:p>
        </p:txBody>
      </p:sp>
      <p:pic>
        <p:nvPicPr>
          <p:cNvPr id="3" name="video_2021-03-31_14-51-3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14400" y="1095863"/>
            <a:ext cx="3006968" cy="4842704"/>
          </a:xfr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145113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Коупа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/>
              <a:t>поява</a:t>
            </a:r>
            <a:r>
              <a:rPr lang="ru-RU" dirty="0"/>
              <a:t> болю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 при </a:t>
            </a:r>
            <a:r>
              <a:rPr lang="ru-RU" dirty="0" err="1"/>
              <a:t>ротації</a:t>
            </a:r>
            <a:r>
              <a:rPr lang="ru-RU" dirty="0"/>
              <a:t> правого стегна.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тими</a:t>
            </a:r>
            <a:r>
              <a:rPr lang="ru-RU" dirty="0"/>
              <a:t> ж </a:t>
            </a:r>
            <a:r>
              <a:rPr lang="ru-RU" dirty="0" err="1"/>
              <a:t>механізмами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й у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/>
              <a:t>Образцова. 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smtClean="0"/>
              <a:t>с-</a:t>
            </a:r>
            <a:r>
              <a:rPr lang="ru-RU" dirty="0" err="1" smtClean="0"/>
              <a:t>мі</a:t>
            </a:r>
            <a:r>
              <a:rPr lang="ru-RU" dirty="0" smtClean="0"/>
              <a:t> </a:t>
            </a:r>
            <a:r>
              <a:rPr lang="ru-RU" dirty="0" err="1"/>
              <a:t>бере</a:t>
            </a:r>
            <a:r>
              <a:rPr lang="ru-RU" dirty="0"/>
              <a:t> участь </a:t>
            </a:r>
            <a:r>
              <a:rPr lang="ru-RU" dirty="0" err="1"/>
              <a:t>m.obturatorius</a:t>
            </a:r>
            <a:r>
              <a:rPr lang="ru-RU" dirty="0"/>
              <a:t>.</a:t>
            </a:r>
          </a:p>
        </p:txBody>
      </p:sp>
      <p:pic>
        <p:nvPicPr>
          <p:cNvPr id="3" name="video_2021-03-31_14-57-39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42976" y="1095863"/>
            <a:ext cx="2978392" cy="4842704"/>
          </a:xfr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25158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Щьоткіна-Блюмберга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</a:t>
            </a:r>
            <a:r>
              <a:rPr lang="ru-RU" dirty="0"/>
              <a:t>при </a:t>
            </a:r>
            <a:r>
              <a:rPr lang="ru-RU" dirty="0" err="1"/>
              <a:t>повільному</a:t>
            </a:r>
            <a:r>
              <a:rPr lang="ru-RU" dirty="0"/>
              <a:t> </a:t>
            </a:r>
            <a:r>
              <a:rPr lang="ru-RU" dirty="0" err="1"/>
              <a:t>зануренні</a:t>
            </a:r>
            <a:r>
              <a:rPr lang="ru-RU" dirty="0"/>
              <a:t> </a:t>
            </a:r>
            <a:r>
              <a:rPr lang="ru-RU" dirty="0" err="1"/>
              <a:t>долоні</a:t>
            </a:r>
            <a:r>
              <a:rPr lang="ru-RU" dirty="0"/>
              <a:t> і </a:t>
            </a:r>
            <a:r>
              <a:rPr lang="ru-RU" dirty="0" err="1" smtClean="0"/>
              <a:t>одночасному</a:t>
            </a:r>
            <a:r>
              <a:rPr lang="ru-RU" dirty="0" smtClean="0"/>
              <a:t> </a:t>
            </a:r>
            <a:r>
              <a:rPr lang="ru-RU" dirty="0" err="1"/>
              <a:t>різкому</a:t>
            </a:r>
            <a:r>
              <a:rPr lang="ru-RU" dirty="0"/>
              <a:t> </a:t>
            </a:r>
            <a:r>
              <a:rPr lang="ru-RU" dirty="0" err="1"/>
              <a:t>відведенні</a:t>
            </a:r>
            <a:r>
              <a:rPr lang="ru-RU" dirty="0"/>
              <a:t> </a:t>
            </a:r>
            <a:r>
              <a:rPr lang="ru-RU" dirty="0" err="1"/>
              <a:t>пальців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обумовлений</a:t>
            </a:r>
            <a:r>
              <a:rPr lang="ru-RU" dirty="0"/>
              <a:t> з одного боку </a:t>
            </a:r>
            <a:r>
              <a:rPr lang="ru-RU" dirty="0" err="1"/>
              <a:t>виникненням</a:t>
            </a:r>
            <a:r>
              <a:rPr lang="ru-RU" dirty="0"/>
              <a:t> </a:t>
            </a:r>
            <a:r>
              <a:rPr lang="ru-RU" dirty="0" err="1"/>
              <a:t>коливань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 smtClean="0"/>
              <a:t>маніпуляції</a:t>
            </a:r>
            <a:r>
              <a:rPr lang="ru-RU" dirty="0" smtClean="0"/>
              <a:t>, </a:t>
            </a:r>
            <a:r>
              <a:rPr lang="ru-RU" dirty="0"/>
              <a:t>а з </a:t>
            </a:r>
            <a:r>
              <a:rPr lang="ru-RU" dirty="0" err="1"/>
              <a:t>іншого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«</a:t>
            </a:r>
            <a:r>
              <a:rPr lang="ru-RU" dirty="0" err="1"/>
              <a:t>налипання</a:t>
            </a:r>
            <a:r>
              <a:rPr lang="ru-RU" dirty="0"/>
              <a:t>» </a:t>
            </a:r>
            <a:r>
              <a:rPr lang="ru-RU" dirty="0" err="1"/>
              <a:t>парієтальної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на </a:t>
            </a:r>
            <a:r>
              <a:rPr lang="ru-RU" dirty="0" err="1"/>
              <a:t>запалену</a:t>
            </a:r>
            <a:r>
              <a:rPr lang="ru-RU" dirty="0"/>
              <a:t> серозную </a:t>
            </a:r>
            <a:r>
              <a:rPr lang="ru-RU" dirty="0" err="1"/>
              <a:t>оболонку</a:t>
            </a:r>
            <a:r>
              <a:rPr lang="ru-RU" dirty="0"/>
              <a:t>.</a:t>
            </a:r>
          </a:p>
        </p:txBody>
      </p:sp>
      <p:pic>
        <p:nvPicPr>
          <p:cNvPr id="8" name="video_2021-03-31_15-01-47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3"/>
          </a:xfrm>
        </p:spPr>
      </p:pic>
    </p:spTree>
    <p:extLst>
      <p:ext uri="{BB962C8B-B14F-4D97-AF65-F5344CB8AC3E}">
        <p14:creationId xmlns:p14="http://schemas.microsoft.com/office/powerpoint/2010/main" xmlns="" val="18243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Раздольського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</a:t>
            </a:r>
            <a:r>
              <a:rPr lang="ru-RU" dirty="0"/>
              <a:t>при </a:t>
            </a:r>
            <a:r>
              <a:rPr lang="ru-RU" dirty="0" err="1"/>
              <a:t>слабкому</a:t>
            </a:r>
            <a:r>
              <a:rPr lang="ru-RU" dirty="0"/>
              <a:t> </a:t>
            </a:r>
            <a:r>
              <a:rPr lang="ru-RU" dirty="0" err="1"/>
              <a:t>постукуванні</a:t>
            </a:r>
            <a:r>
              <a:rPr lang="ru-RU" dirty="0"/>
              <a:t> по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стінці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– див. С-м </a:t>
            </a:r>
            <a:r>
              <a:rPr lang="ru-RU" dirty="0" err="1" smtClean="0"/>
              <a:t>Щьоткіна-Блюмберга</a:t>
            </a:r>
            <a:r>
              <a:rPr lang="ru-RU" dirty="0"/>
              <a:t>.</a:t>
            </a:r>
          </a:p>
        </p:txBody>
      </p:sp>
      <p:pic>
        <p:nvPicPr>
          <p:cNvPr id="5" name="video_2021-03-31_14-50-2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23901" y="1095863"/>
            <a:ext cx="3197468" cy="4842704"/>
          </a:xfrm>
        </p:spPr>
      </p:pic>
    </p:spTree>
    <p:extLst>
      <p:ext uri="{BB962C8B-B14F-4D97-AF65-F5344CB8AC3E}">
        <p14:creationId xmlns:p14="http://schemas.microsoft.com/office/powerpoint/2010/main" xmlns="" val="96815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Воскресенського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болів</a:t>
            </a:r>
            <a:r>
              <a:rPr lang="ru-RU" dirty="0"/>
              <a:t> при </a:t>
            </a:r>
            <a:r>
              <a:rPr lang="ru-RU" dirty="0" err="1"/>
              <a:t>ковзних</a:t>
            </a:r>
            <a:r>
              <a:rPr lang="ru-RU" dirty="0"/>
              <a:t> </a:t>
            </a:r>
            <a:r>
              <a:rPr lang="ru-RU" dirty="0" err="1"/>
              <a:t>рухах</a:t>
            </a:r>
            <a:r>
              <a:rPr lang="ru-RU" dirty="0"/>
              <a:t> з </a:t>
            </a:r>
            <a:r>
              <a:rPr lang="ru-RU" dirty="0" err="1" smtClean="0"/>
              <a:t>епігастральної</a:t>
            </a:r>
            <a:r>
              <a:rPr lang="ru-RU" dirty="0" smtClean="0"/>
              <a:t> </a:t>
            </a:r>
            <a:r>
              <a:rPr lang="ru-RU" dirty="0" err="1" smtClean="0"/>
              <a:t>ділянки</a:t>
            </a:r>
            <a:r>
              <a:rPr lang="ru-RU" dirty="0" smtClean="0"/>
              <a:t> </a:t>
            </a:r>
            <a:r>
              <a:rPr lang="ru-RU" dirty="0"/>
              <a:t>в праву </a:t>
            </a:r>
            <a:r>
              <a:rPr lang="ru-RU" dirty="0" err="1"/>
              <a:t>клубову</a:t>
            </a:r>
            <a:r>
              <a:rPr lang="ru-RU" dirty="0"/>
              <a:t> область.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му</a:t>
            </a:r>
            <a:r>
              <a:rPr lang="ru-RU" dirty="0"/>
              <a:t> – див. С-м </a:t>
            </a:r>
            <a:r>
              <a:rPr lang="ru-RU" dirty="0" err="1"/>
              <a:t>Щьоткіна-Блюмберга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video_2021-03-31_15-05-3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7717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Точка Мак-</a:t>
            </a:r>
            <a:r>
              <a:rPr lang="ru-RU" dirty="0" err="1" smtClean="0"/>
              <a:t>Бурнея</a:t>
            </a:r>
            <a:r>
              <a:rPr lang="ru-RU" dirty="0" smtClean="0"/>
              <a:t> и доступ Мак-</a:t>
            </a:r>
            <a:r>
              <a:rPr lang="ru-RU" dirty="0" err="1" smtClean="0"/>
              <a:t>Бурнея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/>
              <a:t>Точка Мак-</a:t>
            </a:r>
            <a:r>
              <a:rPr lang="ru-RU" dirty="0" err="1"/>
              <a:t>Бурнея</a:t>
            </a:r>
            <a:r>
              <a:rPr lang="ru-RU" dirty="0"/>
              <a:t>. </a:t>
            </a:r>
            <a:r>
              <a:rPr lang="ru-RU" dirty="0" err="1"/>
              <a:t>Розташовується</a:t>
            </a:r>
            <a:r>
              <a:rPr lang="ru-RU" dirty="0"/>
              <a:t> на </a:t>
            </a:r>
            <a:r>
              <a:rPr lang="ru-RU" dirty="0" err="1"/>
              <a:t>кордоні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і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, </a:t>
            </a:r>
            <a:r>
              <a:rPr lang="ru-RU" dirty="0" err="1"/>
              <a:t>проведеної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пупком і </a:t>
            </a:r>
            <a:r>
              <a:rPr lang="ru-RU" dirty="0" smtClean="0"/>
              <a:t>правою </a:t>
            </a:r>
            <a:r>
              <a:rPr lang="ru-RU" dirty="0" err="1" smtClean="0"/>
              <a:t>передньою</a:t>
            </a:r>
            <a:r>
              <a:rPr lang="ru-RU" dirty="0" smtClean="0"/>
              <a:t> </a:t>
            </a:r>
            <a:r>
              <a:rPr lang="ru-RU" dirty="0" err="1" smtClean="0"/>
              <a:t>верхньою</a:t>
            </a:r>
            <a:r>
              <a:rPr lang="ru-RU" dirty="0" smtClean="0"/>
              <a:t> </a:t>
            </a:r>
            <a:r>
              <a:rPr lang="ru-RU" dirty="0" err="1"/>
              <a:t>остю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endParaRPr lang="ru-RU" dirty="0"/>
          </a:p>
          <a:p>
            <a:pPr algn="just"/>
            <a:r>
              <a:rPr lang="ru-RU" dirty="0"/>
              <a:t>Доступ Мак-</a:t>
            </a:r>
            <a:r>
              <a:rPr lang="ru-RU" dirty="0" err="1"/>
              <a:t>Бурнея</a:t>
            </a:r>
            <a:r>
              <a:rPr lang="ru-RU" dirty="0"/>
              <a:t> </a:t>
            </a:r>
            <a:r>
              <a:rPr lang="ru-RU" dirty="0" smtClean="0"/>
              <a:t>проводиться </a:t>
            </a:r>
            <a:r>
              <a:rPr lang="ru-RU" dirty="0"/>
              <a:t>через </a:t>
            </a:r>
            <a:r>
              <a:rPr lang="ru-RU" dirty="0" err="1"/>
              <a:t>однойменну</a:t>
            </a:r>
            <a:r>
              <a:rPr lang="ru-RU" dirty="0"/>
              <a:t> точку так,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верхня</a:t>
            </a:r>
            <a:r>
              <a:rPr lang="ru-RU" dirty="0"/>
              <a:t> </a:t>
            </a:r>
            <a:r>
              <a:rPr lang="ru-RU" dirty="0" err="1"/>
              <a:t>третина</a:t>
            </a:r>
            <a:r>
              <a:rPr lang="ru-RU" dirty="0"/>
              <a:t> </a:t>
            </a:r>
            <a:r>
              <a:rPr lang="ru-RU" dirty="0" err="1"/>
              <a:t>розрізу</a:t>
            </a:r>
            <a:r>
              <a:rPr lang="ru-RU" dirty="0"/>
              <a:t> </a:t>
            </a:r>
            <a:r>
              <a:rPr lang="ru-RU" dirty="0" err="1"/>
              <a:t>розташовується</a:t>
            </a:r>
            <a:r>
              <a:rPr lang="ru-RU" dirty="0"/>
              <a:t> над точкою, а </a:t>
            </a:r>
            <a:r>
              <a:rPr lang="ru-RU" dirty="0" err="1" smtClean="0"/>
              <a:t>останні</a:t>
            </a:r>
            <a:r>
              <a:rPr lang="ru-RU" dirty="0" smtClean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- </a:t>
            </a:r>
            <a:r>
              <a:rPr lang="ru-RU" dirty="0" err="1"/>
              <a:t>під</a:t>
            </a:r>
            <a:r>
              <a:rPr lang="ru-RU" dirty="0"/>
              <a:t> точкою.</a:t>
            </a:r>
          </a:p>
        </p:txBody>
      </p:sp>
      <p:pic>
        <p:nvPicPr>
          <p:cNvPr id="3" name="video_2021-03-31_15-07-5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7766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Точка </a:t>
            </a:r>
            <a:r>
              <a:rPr lang="ru-RU" dirty="0" err="1" smtClean="0"/>
              <a:t>Ленандера</a:t>
            </a:r>
            <a:r>
              <a:rPr lang="ru-RU" dirty="0" smtClean="0"/>
              <a:t> и доступ </a:t>
            </a:r>
            <a:r>
              <a:rPr lang="ru-RU" dirty="0" err="1" smtClean="0"/>
              <a:t>Ленандера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/>
              <a:t>Точка </a:t>
            </a:r>
            <a:r>
              <a:rPr lang="ru-RU" dirty="0" err="1"/>
              <a:t>Ленандера</a:t>
            </a:r>
            <a:r>
              <a:rPr lang="ru-RU" dirty="0"/>
              <a:t>. </a:t>
            </a:r>
            <a:r>
              <a:rPr lang="ru-RU" dirty="0" err="1"/>
              <a:t>Розташовується</a:t>
            </a:r>
            <a:r>
              <a:rPr lang="ru-RU" dirty="0"/>
              <a:t> на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і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</a:t>
            </a:r>
            <a:r>
              <a:rPr lang="en-US" dirty="0" err="1"/>
              <a:t>linea</a:t>
            </a:r>
            <a:r>
              <a:rPr lang="en-US" dirty="0"/>
              <a:t> </a:t>
            </a:r>
            <a:r>
              <a:rPr lang="en-US" dirty="0" err="1"/>
              <a:t>bispinatum</a:t>
            </a:r>
            <a:r>
              <a:rPr lang="en-US" dirty="0"/>
              <a:t> </a:t>
            </a:r>
            <a:r>
              <a:rPr lang="ru-RU" dirty="0"/>
              <a:t>і </a:t>
            </a:r>
            <a:r>
              <a:rPr lang="ru-RU" dirty="0" err="1"/>
              <a:t>зовнішньої</a:t>
            </a:r>
            <a:r>
              <a:rPr lang="ru-RU" dirty="0"/>
              <a:t> </a:t>
            </a:r>
            <a:r>
              <a:rPr lang="ru-RU" dirty="0" err="1"/>
              <a:t>параректальной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  <a:r>
              <a:rPr lang="ru-RU" dirty="0" err="1"/>
              <a:t>праворуч</a:t>
            </a:r>
            <a:endParaRPr lang="ru-RU" dirty="0"/>
          </a:p>
          <a:p>
            <a:pPr algn="just"/>
            <a:r>
              <a:rPr lang="ru-RU" dirty="0"/>
              <a:t>Доступ </a:t>
            </a:r>
            <a:r>
              <a:rPr lang="ru-RU" dirty="0" err="1"/>
              <a:t>Ленандера</a:t>
            </a:r>
            <a:r>
              <a:rPr lang="ru-RU" dirty="0"/>
              <a:t> </a:t>
            </a:r>
            <a:r>
              <a:rPr lang="ru-RU" dirty="0" err="1"/>
              <a:t>проводитися</a:t>
            </a:r>
            <a:r>
              <a:rPr lang="ru-RU" dirty="0"/>
              <a:t> через </a:t>
            </a:r>
            <a:r>
              <a:rPr lang="ru-RU" dirty="0" err="1"/>
              <a:t>однойменну</a:t>
            </a:r>
            <a:r>
              <a:rPr lang="ru-RU" dirty="0"/>
              <a:t> точку так,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верхня</a:t>
            </a:r>
            <a:r>
              <a:rPr lang="ru-RU" dirty="0"/>
              <a:t> половина </a:t>
            </a:r>
            <a:r>
              <a:rPr lang="ru-RU" dirty="0" err="1"/>
              <a:t>розрізу</a:t>
            </a:r>
            <a:r>
              <a:rPr lang="ru-RU" dirty="0"/>
              <a:t> </a:t>
            </a:r>
            <a:r>
              <a:rPr lang="ru-RU" dirty="0" err="1"/>
              <a:t>розташовується</a:t>
            </a:r>
            <a:r>
              <a:rPr lang="ru-RU" dirty="0"/>
              <a:t> над точкою, а </a:t>
            </a:r>
            <a:r>
              <a:rPr lang="ru-RU" dirty="0" err="1"/>
              <a:t>інша</a:t>
            </a:r>
            <a:r>
              <a:rPr lang="ru-RU" dirty="0"/>
              <a:t> половина - </a:t>
            </a:r>
            <a:r>
              <a:rPr lang="ru-RU" dirty="0" err="1"/>
              <a:t>під</a:t>
            </a:r>
            <a:r>
              <a:rPr lang="ru-RU" dirty="0"/>
              <a:t> точкою.</a:t>
            </a:r>
          </a:p>
        </p:txBody>
      </p:sp>
      <p:pic>
        <p:nvPicPr>
          <p:cNvPr id="5" name="video_2021-03-31_15-12-0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27792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Сітковського</a:t>
            </a:r>
            <a:r>
              <a:rPr lang="ru-RU" dirty="0" smtClean="0"/>
              <a:t> и </a:t>
            </a:r>
            <a:r>
              <a:rPr lang="ru-RU" dirty="0" err="1" smtClean="0"/>
              <a:t>Бартомьє-Міхельсона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err="1"/>
              <a:t>Об'єктивні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Перевіряються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 smtClean="0"/>
              <a:t>Сітковського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в </a:t>
            </a:r>
            <a:r>
              <a:rPr lang="ru-RU" dirty="0" err="1"/>
              <a:t>положенні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 smtClean="0"/>
              <a:t>Бартомьє-Міхельсона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в </a:t>
            </a:r>
            <a:r>
              <a:rPr lang="ru-RU" dirty="0" err="1" smtClean="0"/>
              <a:t>положенні</a:t>
            </a:r>
            <a:r>
              <a:rPr lang="ru-RU" dirty="0" smtClean="0"/>
              <a:t> </a:t>
            </a:r>
            <a:r>
              <a:rPr lang="ru-RU" dirty="0" err="1" smtClean="0"/>
              <a:t>пацієнта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анатомічними</a:t>
            </a:r>
            <a:r>
              <a:rPr lang="ru-RU" dirty="0"/>
              <a:t> </a:t>
            </a:r>
            <a:r>
              <a:rPr lang="ru-RU" dirty="0" err="1" smtClean="0"/>
              <a:t>особливостями</a:t>
            </a:r>
            <a:r>
              <a:rPr lang="ru-RU" dirty="0" smtClean="0"/>
              <a:t> </a:t>
            </a:r>
            <a:r>
              <a:rPr lang="ru-RU" dirty="0" err="1"/>
              <a:t>органів</a:t>
            </a:r>
            <a:r>
              <a:rPr lang="ru-RU" dirty="0"/>
              <a:t>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- </a:t>
            </a:r>
            <a:r>
              <a:rPr lang="ru-RU" dirty="0" err="1"/>
              <a:t>сліпа</a:t>
            </a:r>
            <a:r>
              <a:rPr lang="ru-RU" dirty="0"/>
              <a:t> кишка з </a:t>
            </a:r>
            <a:r>
              <a:rPr lang="ru-RU" dirty="0" err="1"/>
              <a:t>апендиксом</a:t>
            </a:r>
            <a:r>
              <a:rPr lang="ru-RU" dirty="0"/>
              <a:t> </a:t>
            </a:r>
            <a:r>
              <a:rPr lang="ru-RU" dirty="0" err="1"/>
              <a:t>фіксовані</a:t>
            </a:r>
            <a:r>
              <a:rPr lang="ru-RU" dirty="0"/>
              <a:t> </a:t>
            </a:r>
            <a:r>
              <a:rPr lang="ru-RU" dirty="0" err="1"/>
              <a:t>зв'язками</a:t>
            </a:r>
            <a:r>
              <a:rPr lang="ru-RU" dirty="0"/>
              <a:t> в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</a:t>
            </a:r>
            <a:r>
              <a:rPr lang="ru-RU" dirty="0" err="1"/>
              <a:t>малорухливі</a:t>
            </a:r>
            <a:r>
              <a:rPr lang="ru-RU" dirty="0"/>
              <a:t>. У </a:t>
            </a:r>
            <a:r>
              <a:rPr lang="ru-RU" dirty="0" err="1"/>
              <a:t>положенні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тяжіння</a:t>
            </a:r>
            <a:r>
              <a:rPr lang="ru-RU" dirty="0"/>
              <a:t> </a:t>
            </a:r>
            <a:r>
              <a:rPr lang="ru-RU" dirty="0" err="1"/>
              <a:t>апендикс</a:t>
            </a:r>
            <a:r>
              <a:rPr lang="ru-RU" dirty="0"/>
              <a:t>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брижею</a:t>
            </a:r>
            <a:r>
              <a:rPr lang="ru-RU" dirty="0" smtClean="0"/>
              <a:t> </a:t>
            </a:r>
            <a:r>
              <a:rPr lang="ru-RU" dirty="0" err="1"/>
              <a:t>натягуються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і </a:t>
            </a:r>
            <a:r>
              <a:rPr lang="ru-RU" dirty="0" err="1" smtClean="0"/>
              <a:t>посилює</a:t>
            </a:r>
            <a:r>
              <a:rPr lang="ru-RU" dirty="0" smtClean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 </a:t>
            </a:r>
            <a:r>
              <a:rPr lang="ru-RU" dirty="0" smtClean="0"/>
              <a:t>(С-м </a:t>
            </a:r>
            <a:r>
              <a:rPr lang="ru-RU" dirty="0" err="1" smtClean="0"/>
              <a:t>Сітковського</a:t>
            </a:r>
            <a:r>
              <a:rPr lang="ru-RU" dirty="0"/>
              <a:t>); в такому </a:t>
            </a:r>
            <a:r>
              <a:rPr lang="ru-RU" dirty="0" err="1" smtClean="0"/>
              <a:t>положенні</a:t>
            </a:r>
            <a:r>
              <a:rPr lang="ru-RU" dirty="0" smtClean="0"/>
              <a:t> </a:t>
            </a:r>
            <a:r>
              <a:rPr lang="ru-RU" dirty="0" err="1" smtClean="0"/>
              <a:t>петлі</a:t>
            </a:r>
            <a:r>
              <a:rPr lang="ru-RU" dirty="0" smtClean="0"/>
              <a:t> </a:t>
            </a:r>
            <a:r>
              <a:rPr lang="ru-RU" dirty="0"/>
              <a:t>тонкого кишечника і великий сальник </a:t>
            </a:r>
            <a:r>
              <a:rPr lang="ru-RU" dirty="0" err="1"/>
              <a:t>зміщуються</a:t>
            </a:r>
            <a:r>
              <a:rPr lang="ru-RU" dirty="0"/>
              <a:t> </a:t>
            </a:r>
            <a:r>
              <a:rPr lang="ru-RU" dirty="0" err="1"/>
              <a:t>вліво</a:t>
            </a:r>
            <a:r>
              <a:rPr lang="ru-RU" dirty="0"/>
              <a:t>, </a:t>
            </a:r>
            <a:r>
              <a:rPr lang="ru-RU" dirty="0" err="1"/>
              <a:t>роблячи</a:t>
            </a:r>
            <a:r>
              <a:rPr lang="ru-RU" dirty="0"/>
              <a:t> </a:t>
            </a:r>
            <a:r>
              <a:rPr lang="ru-RU" dirty="0" err="1"/>
              <a:t>червоподібний</a:t>
            </a:r>
            <a:r>
              <a:rPr lang="ru-RU" dirty="0"/>
              <a:t> </a:t>
            </a:r>
            <a:r>
              <a:rPr lang="ru-RU" dirty="0" err="1"/>
              <a:t>відросток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доступним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. </a:t>
            </a:r>
            <a:r>
              <a:rPr lang="ru-RU" dirty="0" smtClean="0"/>
              <a:t>(С-м </a:t>
            </a:r>
            <a:r>
              <a:rPr lang="ru-RU" dirty="0" err="1" smtClean="0"/>
              <a:t>Бартомьє-Міхельсона</a:t>
            </a:r>
            <a:r>
              <a:rPr lang="ru-RU" dirty="0"/>
              <a:t>)</a:t>
            </a:r>
          </a:p>
        </p:txBody>
      </p:sp>
      <p:pic>
        <p:nvPicPr>
          <p:cNvPr id="5" name="video_2021-03-31_15-15-07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5546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и точка </a:t>
            </a:r>
            <a:r>
              <a:rPr lang="ru-RU" dirty="0" err="1" smtClean="0"/>
              <a:t>Кера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Точка </a:t>
            </a:r>
            <a:r>
              <a:rPr lang="ru-RU" dirty="0" err="1"/>
              <a:t>Кера</a:t>
            </a:r>
            <a:r>
              <a:rPr lang="ru-RU" dirty="0"/>
              <a:t> - точка на </a:t>
            </a:r>
            <a:r>
              <a:rPr lang="ru-RU" dirty="0" err="1"/>
              <a:t>перетині</a:t>
            </a:r>
            <a:r>
              <a:rPr lang="ru-RU" dirty="0"/>
              <a:t> краю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реберної</a:t>
            </a:r>
            <a:r>
              <a:rPr lang="ru-RU" dirty="0"/>
              <a:t> дуги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краєм</a:t>
            </a:r>
            <a:r>
              <a:rPr lang="ru-RU" dirty="0"/>
              <a:t> правого прямого </a:t>
            </a:r>
            <a:r>
              <a:rPr lang="ru-RU" dirty="0" err="1"/>
              <a:t>м'яза</a:t>
            </a:r>
            <a:r>
              <a:rPr lang="ru-RU" dirty="0"/>
              <a:t> </a:t>
            </a:r>
            <a:r>
              <a:rPr lang="ru-RU" dirty="0" smtClean="0"/>
              <a:t>живота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точці</a:t>
            </a:r>
            <a:r>
              <a:rPr lang="ru-RU" dirty="0"/>
              <a:t> </a:t>
            </a:r>
            <a:r>
              <a:rPr lang="ru-RU" dirty="0" err="1"/>
              <a:t>Кера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 smtClean="0"/>
              <a:t>найближчим</a:t>
            </a:r>
            <a:r>
              <a:rPr lang="ru-RU" dirty="0" smtClean="0"/>
              <a:t> </a:t>
            </a:r>
            <a:r>
              <a:rPr lang="ru-RU" dirty="0" err="1"/>
              <a:t>розташуванням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до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r>
              <a:rPr lang="ru-RU" dirty="0"/>
              <a:t>.</a:t>
            </a:r>
          </a:p>
        </p:txBody>
      </p:sp>
      <p:pic>
        <p:nvPicPr>
          <p:cNvPr id="3" name="Точка Кера-Kerr-point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16494" cy="4842704"/>
          </a:xfrm>
        </p:spPr>
      </p:pic>
    </p:spTree>
    <p:extLst>
      <p:ext uri="{BB962C8B-B14F-4D97-AF65-F5344CB8AC3E}">
        <p14:creationId xmlns:p14="http://schemas.microsoft.com/office/powerpoint/2010/main" xmlns="" val="246841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Ортнера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Ортнера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 smtClean="0"/>
              <a:t>поштовхоподібних</a:t>
            </a:r>
            <a:r>
              <a:rPr lang="ru-RU" dirty="0" smtClean="0"/>
              <a:t> </a:t>
            </a:r>
            <a:r>
              <a:rPr lang="ru-RU" dirty="0" err="1" smtClean="0"/>
              <a:t>рухах</a:t>
            </a:r>
            <a:r>
              <a:rPr lang="ru-RU" dirty="0" smtClean="0"/>
              <a:t> </a:t>
            </a:r>
            <a:r>
              <a:rPr lang="ru-RU" dirty="0"/>
              <a:t>ребром </a:t>
            </a:r>
            <a:r>
              <a:rPr lang="ru-RU" dirty="0" err="1"/>
              <a:t>долоні</a:t>
            </a:r>
            <a:r>
              <a:rPr lang="ru-RU" dirty="0"/>
              <a:t> по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реберної</a:t>
            </a:r>
            <a:r>
              <a:rPr lang="ru-RU" dirty="0"/>
              <a:t> </a:t>
            </a:r>
            <a:r>
              <a:rPr lang="ru-RU" dirty="0" err="1" smtClean="0"/>
              <a:t>дузі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подразненням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серозної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при </a:t>
            </a:r>
            <a:r>
              <a:rPr lang="ru-RU" dirty="0" err="1"/>
              <a:t>постукуванні</a:t>
            </a:r>
            <a:r>
              <a:rPr lang="ru-RU" dirty="0"/>
              <a:t> по </a:t>
            </a:r>
            <a:r>
              <a:rPr lang="ru-RU" dirty="0" err="1"/>
              <a:t>реберної</a:t>
            </a:r>
            <a:r>
              <a:rPr lang="ru-RU" dirty="0"/>
              <a:t> </a:t>
            </a:r>
            <a:r>
              <a:rPr lang="ru-RU" dirty="0" err="1"/>
              <a:t>дузі</a:t>
            </a:r>
            <a:endParaRPr lang="ru-RU" dirty="0"/>
          </a:p>
        </p:txBody>
      </p:sp>
      <p:pic>
        <p:nvPicPr>
          <p:cNvPr id="3" name="Ортнера-Orthner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6200000">
            <a:off x="-41566" y="1975632"/>
            <a:ext cx="4842704" cy="3083166"/>
          </a:xfrm>
        </p:spPr>
      </p:pic>
    </p:spTree>
    <p:extLst>
      <p:ext uri="{BB962C8B-B14F-4D97-AF65-F5344CB8AC3E}">
        <p14:creationId xmlns:p14="http://schemas.microsoft.com/office/powerpoint/2010/main" xmlns="" val="75196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Мерфі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512778" y="1207475"/>
            <a:ext cx="5269522" cy="5181601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Объективный симптом</a:t>
            </a:r>
          </a:p>
          <a:p>
            <a:pPr algn="just"/>
            <a:r>
              <a:rPr lang="ru-RU" dirty="0" smtClean="0"/>
              <a:t>С-м </a:t>
            </a:r>
            <a:r>
              <a:rPr lang="ru-RU" dirty="0" err="1"/>
              <a:t>Мерфі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подразненням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серозної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pic>
        <p:nvPicPr>
          <p:cNvPr id="5" name="Мерфі- Murphy eu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-1249973" y="2457450"/>
            <a:ext cx="5181600" cy="2681653"/>
          </a:xfrm>
        </p:spPr>
      </p:pic>
      <p:pic>
        <p:nvPicPr>
          <p:cNvPr id="8" name="Мерфі-Murphy u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2681654" y="1207476"/>
            <a:ext cx="2831123" cy="5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84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Мюсси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Мюссе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при 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ніжками</a:t>
            </a:r>
            <a:r>
              <a:rPr lang="ru-RU" dirty="0"/>
              <a:t> грудино-ключично-</a:t>
            </a:r>
            <a:r>
              <a:rPr lang="ru-RU" dirty="0" err="1"/>
              <a:t>соскоподібного</a:t>
            </a:r>
            <a:r>
              <a:rPr lang="ru-RU" dirty="0"/>
              <a:t> </a:t>
            </a:r>
            <a:r>
              <a:rPr lang="ru-RU" dirty="0" err="1" smtClean="0"/>
              <a:t>м'яза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можливим</a:t>
            </a:r>
            <a:r>
              <a:rPr lang="ru-RU" dirty="0"/>
              <a:t> </a:t>
            </a:r>
            <a:r>
              <a:rPr lang="ru-RU" dirty="0" err="1" smtClean="0"/>
              <a:t>подразненням</a:t>
            </a:r>
            <a:r>
              <a:rPr lang="ru-RU" dirty="0" smtClean="0"/>
              <a:t> </a:t>
            </a:r>
            <a:r>
              <a:rPr lang="ru-RU" dirty="0" err="1" smtClean="0"/>
              <a:t>діафрагмального</a:t>
            </a:r>
            <a:r>
              <a:rPr lang="ru-RU" dirty="0" smtClean="0"/>
              <a:t> </a:t>
            </a:r>
            <a:r>
              <a:rPr lang="ru-RU" dirty="0"/>
              <a:t>нерва 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холециститі</a:t>
            </a:r>
            <a:r>
              <a:rPr lang="ru-RU" dirty="0"/>
              <a:t> / </a:t>
            </a:r>
            <a:r>
              <a:rPr lang="ru-RU" dirty="0" err="1"/>
              <a:t>поддіафрагмальних</a:t>
            </a:r>
            <a:r>
              <a:rPr lang="ru-RU" dirty="0"/>
              <a:t> </a:t>
            </a:r>
            <a:r>
              <a:rPr lang="ru-RU" dirty="0" err="1"/>
              <a:t>абсцесах</a:t>
            </a:r>
            <a:endParaRPr lang="ru-RU" dirty="0"/>
          </a:p>
        </p:txBody>
      </p:sp>
      <p:pic>
        <p:nvPicPr>
          <p:cNvPr id="5" name="Мюссі-Phrenicus-sign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83223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224008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Симптомы </a:t>
            </a:r>
            <a:r>
              <a:rPr lang="ru-RU" dirty="0" err="1" smtClean="0"/>
              <a:t>Кулена</a:t>
            </a:r>
            <a:r>
              <a:rPr lang="ru-RU" dirty="0" smtClean="0"/>
              <a:t> і Грея-</a:t>
            </a:r>
            <a:r>
              <a:rPr lang="ru-RU" dirty="0" err="1" smtClean="0"/>
              <a:t>Турнера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Об'єктивні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endParaRPr lang="ru-RU" dirty="0" smtClean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Кулена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петехій</a:t>
            </a:r>
            <a:r>
              <a:rPr lang="ru-RU" dirty="0"/>
              <a:t> і </a:t>
            </a:r>
            <a:r>
              <a:rPr lang="ru-RU" dirty="0" err="1" smtClean="0"/>
              <a:t>екхімозів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околопупковій</a:t>
            </a:r>
            <a:r>
              <a:rPr lang="ru-RU" dirty="0" smtClean="0"/>
              <a:t> </a:t>
            </a:r>
            <a:r>
              <a:rPr lang="ru-RU" dirty="0" err="1" smtClean="0"/>
              <a:t>області</a:t>
            </a:r>
            <a:endParaRPr lang="ru-RU" dirty="0" smtClean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Грея-</a:t>
            </a:r>
            <a:r>
              <a:rPr lang="ru-RU" dirty="0" err="1"/>
              <a:t>Турнера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петехій</a:t>
            </a:r>
            <a:r>
              <a:rPr lang="ru-RU" dirty="0"/>
              <a:t> і </a:t>
            </a:r>
            <a:r>
              <a:rPr lang="ru-RU" dirty="0" err="1" smtClean="0"/>
              <a:t>екхімозів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бічних</a:t>
            </a:r>
            <a:r>
              <a:rPr lang="ru-RU" dirty="0"/>
              <a:t> областях </a:t>
            </a:r>
            <a:r>
              <a:rPr lang="ru-RU" dirty="0" smtClean="0"/>
              <a:t>живота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 smtClean="0"/>
              <a:t>капіляротоксикозом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активацією</a:t>
            </a:r>
            <a:r>
              <a:rPr lang="ru-RU" dirty="0"/>
              <a:t> </a:t>
            </a:r>
            <a:r>
              <a:rPr lang="ru-RU" dirty="0" err="1"/>
              <a:t>калікреїн-кінінової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 smtClean="0"/>
              <a:t>гіперпротеаземії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панкреатиті</a:t>
            </a:r>
            <a:r>
              <a:rPr lang="ru-RU" dirty="0"/>
              <a:t>.</a:t>
            </a:r>
          </a:p>
        </p:txBody>
      </p:sp>
      <p:pic>
        <p:nvPicPr>
          <p:cNvPr id="5" name="Клуена та Грея-Турнера- Cullen and Turner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15861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Керте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 smtClean="0"/>
              <a:t>С-м </a:t>
            </a:r>
            <a:r>
              <a:rPr lang="ru-RU" dirty="0" err="1" smtClean="0"/>
              <a:t>Керте</a:t>
            </a:r>
            <a:r>
              <a:rPr lang="ru-RU" dirty="0" smtClean="0"/>
              <a:t> - </a:t>
            </a:r>
            <a:r>
              <a:rPr lang="ru-RU" dirty="0"/>
              <a:t>пальпаторно </a:t>
            </a:r>
            <a:r>
              <a:rPr lang="ru-RU" dirty="0" err="1" smtClean="0"/>
              <a:t>визначається</a:t>
            </a:r>
            <a:r>
              <a:rPr lang="ru-RU" dirty="0" smtClean="0"/>
              <a:t> як </a:t>
            </a:r>
            <a:r>
              <a:rPr lang="ru-RU" dirty="0" err="1"/>
              <a:t>болючий</a:t>
            </a:r>
            <a:r>
              <a:rPr lang="ru-RU" dirty="0"/>
              <a:t> </a:t>
            </a:r>
            <a:r>
              <a:rPr lang="ru-RU" dirty="0" err="1" smtClean="0"/>
              <a:t>інфільтрат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займає</a:t>
            </a:r>
            <a:r>
              <a:rPr lang="ru-RU" dirty="0"/>
              <a:t> </a:t>
            </a:r>
            <a:r>
              <a:rPr lang="ru-RU" dirty="0" err="1" smtClean="0"/>
              <a:t>епігастральну</a:t>
            </a:r>
            <a:r>
              <a:rPr lang="ru-RU" dirty="0" smtClean="0"/>
              <a:t> </a:t>
            </a:r>
            <a:r>
              <a:rPr lang="ru-RU" dirty="0" err="1" smtClean="0"/>
              <a:t>ділянку</a:t>
            </a:r>
            <a:endParaRPr lang="ru-RU" dirty="0" smtClean="0"/>
          </a:p>
        </p:txBody>
      </p:sp>
      <p:pic>
        <p:nvPicPr>
          <p:cNvPr id="5" name="Керте-Kerte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07702" cy="4842704"/>
          </a:xfrm>
        </p:spPr>
      </p:pic>
    </p:spTree>
    <p:extLst>
      <p:ext uri="{BB962C8B-B14F-4D97-AF65-F5344CB8AC3E}">
        <p14:creationId xmlns:p14="http://schemas.microsoft.com/office/powerpoint/2010/main" xmlns="" val="28639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Мейо-</a:t>
            </a:r>
            <a:r>
              <a:rPr lang="ru-RU" dirty="0" err="1" smtClean="0"/>
              <a:t>Робсона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Мейо-</a:t>
            </a:r>
            <a:r>
              <a:rPr lang="ru-RU" dirty="0" err="1"/>
              <a:t>Робсона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лівому</a:t>
            </a:r>
            <a:r>
              <a:rPr lang="ru-RU" dirty="0"/>
              <a:t> реберно-хребетному </a:t>
            </a:r>
            <a:r>
              <a:rPr lang="ru-RU" dirty="0" err="1" smtClean="0"/>
              <a:t>куті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близьким</a:t>
            </a:r>
            <a:r>
              <a:rPr lang="ru-RU" dirty="0"/>
              <a:t> </a:t>
            </a:r>
            <a:r>
              <a:rPr lang="ru-RU" dirty="0" err="1" smtClean="0"/>
              <a:t>розташуванням</a:t>
            </a:r>
            <a:r>
              <a:rPr lang="ru-RU" dirty="0" smtClean="0"/>
              <a:t> </a:t>
            </a:r>
            <a:r>
              <a:rPr lang="ru-RU" dirty="0"/>
              <a:t>хвоста і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до </a:t>
            </a:r>
            <a:r>
              <a:rPr lang="ru-RU" dirty="0" err="1"/>
              <a:t>м'язів</a:t>
            </a:r>
            <a:r>
              <a:rPr lang="ru-RU" dirty="0"/>
              <a:t> в </a:t>
            </a:r>
            <a:r>
              <a:rPr lang="ru-RU" dirty="0" err="1"/>
              <a:t>даній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endParaRPr lang="ru-RU" dirty="0"/>
          </a:p>
        </p:txBody>
      </p:sp>
      <p:pic>
        <p:nvPicPr>
          <p:cNvPr id="5" name="Мейо-Робсона- Robson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6200000">
            <a:off x="-41570" y="1975629"/>
            <a:ext cx="4842708" cy="3083168"/>
          </a:xfrm>
        </p:spPr>
      </p:pic>
    </p:spTree>
    <p:extLst>
      <p:ext uri="{BB962C8B-B14F-4D97-AF65-F5344CB8AC3E}">
        <p14:creationId xmlns:p14="http://schemas.microsoft.com/office/powerpoint/2010/main" xmlns="" val="280330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Курвуазьє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Курвуазьє</a:t>
            </a:r>
            <a:r>
              <a:rPr lang="ru-RU" dirty="0"/>
              <a:t> - пальпаторно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безболісний</a:t>
            </a:r>
            <a:r>
              <a:rPr lang="ru-RU" dirty="0"/>
              <a:t>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в правому </a:t>
            </a:r>
            <a:r>
              <a:rPr lang="ru-RU" dirty="0" err="1" smtClean="0"/>
              <a:t>підребер'ї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відсутністю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</a:t>
            </a:r>
            <a:r>
              <a:rPr lang="ru-RU" dirty="0" err="1"/>
              <a:t>жовчі</a:t>
            </a:r>
            <a:r>
              <a:rPr lang="ru-RU" dirty="0"/>
              <a:t> з </a:t>
            </a:r>
            <a:r>
              <a:rPr lang="ru-RU" dirty="0" err="1"/>
              <a:t>міхура</a:t>
            </a:r>
            <a:r>
              <a:rPr lang="ru-RU" dirty="0"/>
              <a:t> в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/>
              <a:t>блоку </a:t>
            </a:r>
            <a:r>
              <a:rPr lang="ru-RU" dirty="0" err="1"/>
              <a:t>нижчих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пухлина</a:t>
            </a:r>
            <a:r>
              <a:rPr lang="ru-RU" dirty="0"/>
              <a:t> головки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 smtClean="0"/>
              <a:t>протокова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</a:t>
            </a:r>
            <a:r>
              <a:rPr lang="ru-RU" dirty="0" err="1"/>
              <a:t>пухлина</a:t>
            </a:r>
            <a:r>
              <a:rPr lang="ru-RU" dirty="0"/>
              <a:t> фатерова </a:t>
            </a:r>
            <a:r>
              <a:rPr lang="ru-RU" dirty="0" smtClean="0"/>
              <a:t>сосочка</a:t>
            </a:r>
            <a:r>
              <a:rPr lang="ru-RU" dirty="0"/>
              <a:t>)</a:t>
            </a:r>
          </a:p>
        </p:txBody>
      </p:sp>
      <p:pic>
        <p:nvPicPr>
          <p:cNvPr id="3" name="Курвуазьє-Courvoisier's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3574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14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25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2906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4923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137</TotalTime>
  <Words>883</Words>
  <Application>Microsoft Office PowerPoint</Application>
  <PresentationFormat>Произвольный</PresentationFormat>
  <Paragraphs>68</Paragraphs>
  <Slides>23</Slides>
  <Notes>0</Notes>
  <HiddenSlides>0</HiddenSlides>
  <MMClips>20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HDOfficeLightV0</vt:lpstr>
      <vt:lpstr>Тема Office</vt:lpstr>
      <vt:lpstr>Симптом Кохера-Волковича</vt:lpstr>
      <vt:lpstr>Симптом Кушніренко</vt:lpstr>
      <vt:lpstr>Симптом Ровзинга</vt:lpstr>
      <vt:lpstr>Симптом Образцова</vt:lpstr>
      <vt:lpstr>Симптом Коупа</vt:lpstr>
      <vt:lpstr>Симптом Щьоткіна-Блюмберга</vt:lpstr>
      <vt:lpstr>Симптом Раздольського</vt:lpstr>
      <vt:lpstr>Симптом Воскресенського</vt:lpstr>
      <vt:lpstr>Точка Мак-Бурнея и доступ Мак-Бурнея</vt:lpstr>
      <vt:lpstr>Точка Ленандера и доступ Ленандера</vt:lpstr>
      <vt:lpstr>Симптом Сітковського и Бартомьє-Міхельсона</vt:lpstr>
      <vt:lpstr>Симптом и точка Кера</vt:lpstr>
      <vt:lpstr>Симптом Ортнера</vt:lpstr>
      <vt:lpstr>Симптом Мерфі</vt:lpstr>
      <vt:lpstr>Симптом Мюсси</vt:lpstr>
      <vt:lpstr>Симптомы Кулена і Грея-Турнера</vt:lpstr>
      <vt:lpstr>Симптом Керте</vt:lpstr>
      <vt:lpstr>Симптом Мейо-Робсона</vt:lpstr>
      <vt:lpstr>Симптом Курвуазьє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Симптом Кохера-Волковича</dc:title>
  <dc:creator>Вадим</dc:creator>
  <cp:lastModifiedBy>XTreme.ws</cp:lastModifiedBy>
  <cp:revision>16</cp:revision>
  <dcterms:created xsi:type="dcterms:W3CDTF">2021-03-31T11:28:01Z</dcterms:created>
  <dcterms:modified xsi:type="dcterms:W3CDTF">2021-04-10T05:25:50Z</dcterms:modified>
</cp:coreProperties>
</file>