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Lst>
  <p:sldSz cx="9144000" cy="6858000" type="screen4x3"/>
  <p:notesSz cx="6858000" cy="9144000"/>
  <p:defaultTextStyle>
    <a:defPPr>
      <a:defRPr lang="ru-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170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07FFC75-ED3E-43A7-9BD4-E9F9B8D240BD}"/>
              </a:ext>
            </a:extLst>
          </p:cNvPr>
          <p:cNvSpPr>
            <a:spLocks noGrp="1"/>
          </p:cNvSpPr>
          <p:nvPr>
            <p:ph type="title"/>
          </p:nvPr>
        </p:nvSpPr>
        <p:spPr/>
        <p:txBody>
          <a:bodyPr/>
          <a:lstStyle/>
          <a:p>
            <a:r>
              <a:rPr lang="ru-RU"/>
              <a:t>Образец заголовка</a:t>
            </a:r>
            <a:endParaRPr lang="ru-UA"/>
          </a:p>
        </p:txBody>
      </p:sp>
      <p:sp>
        <p:nvSpPr>
          <p:cNvPr id="3" name="Дата 2">
            <a:extLst>
              <a:ext uri="{FF2B5EF4-FFF2-40B4-BE49-F238E27FC236}">
                <a16:creationId xmlns:a16="http://schemas.microsoft.com/office/drawing/2014/main" id="{44AA17D0-65A1-4862-9973-7B0AD81ED8E4}"/>
              </a:ext>
            </a:extLst>
          </p:cNvPr>
          <p:cNvSpPr>
            <a:spLocks noGrp="1"/>
          </p:cNvSpPr>
          <p:nvPr>
            <p:ph type="dt" sz="half" idx="10"/>
          </p:nvPr>
        </p:nvSpPr>
        <p:spPr/>
        <p:txBody>
          <a:bodyPr/>
          <a:lstStyle/>
          <a:p>
            <a:fld id="{D0D87BF1-F760-4CFF-AF39-322E3D56A916}" type="datetimeFigureOut">
              <a:rPr lang="ru-UA" smtClean="0"/>
              <a:t>04/03/2021</a:t>
            </a:fld>
            <a:endParaRPr lang="ru-UA"/>
          </a:p>
        </p:txBody>
      </p:sp>
      <p:sp>
        <p:nvSpPr>
          <p:cNvPr id="4" name="Нижний колонтитул 3">
            <a:extLst>
              <a:ext uri="{FF2B5EF4-FFF2-40B4-BE49-F238E27FC236}">
                <a16:creationId xmlns:a16="http://schemas.microsoft.com/office/drawing/2014/main" id="{7BE95B6E-DDBF-417D-833F-F2546748A406}"/>
              </a:ext>
            </a:extLst>
          </p:cNvPr>
          <p:cNvSpPr>
            <a:spLocks noGrp="1"/>
          </p:cNvSpPr>
          <p:nvPr>
            <p:ph type="ftr" sz="quarter" idx="11"/>
          </p:nvPr>
        </p:nvSpPr>
        <p:spPr/>
        <p:txBody>
          <a:bodyPr/>
          <a:lstStyle/>
          <a:p>
            <a:endParaRPr lang="ru-UA"/>
          </a:p>
        </p:txBody>
      </p:sp>
      <p:sp>
        <p:nvSpPr>
          <p:cNvPr id="5" name="Номер слайда 4">
            <a:extLst>
              <a:ext uri="{FF2B5EF4-FFF2-40B4-BE49-F238E27FC236}">
                <a16:creationId xmlns:a16="http://schemas.microsoft.com/office/drawing/2014/main" id="{9FAC2B9C-E73F-4613-BD83-5F6C452A4A89}"/>
              </a:ext>
            </a:extLst>
          </p:cNvPr>
          <p:cNvSpPr>
            <a:spLocks noGrp="1"/>
          </p:cNvSpPr>
          <p:nvPr>
            <p:ph type="sldNum" sz="quarter" idx="12"/>
          </p:nvPr>
        </p:nvSpPr>
        <p:spPr/>
        <p:txBody>
          <a:bodyPr/>
          <a:lstStyle/>
          <a:p>
            <a:fld id="{9C95B27D-7680-4F28-BE52-01C2D0B4DAAD}" type="slidenum">
              <a:rPr lang="ru-UA" smtClean="0"/>
              <a:t>‹#›</a:t>
            </a:fld>
            <a:endParaRPr lang="ru-UA"/>
          </a:p>
        </p:txBody>
      </p:sp>
    </p:spTree>
    <p:extLst>
      <p:ext uri="{BB962C8B-B14F-4D97-AF65-F5344CB8AC3E}">
        <p14:creationId xmlns:p14="http://schemas.microsoft.com/office/powerpoint/2010/main" val="2964996420"/>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5791690-F231-4D7D-B5A1-FABCADE31730}"/>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endParaRPr lang="ru-UA"/>
          </a:p>
        </p:txBody>
      </p:sp>
      <p:sp>
        <p:nvSpPr>
          <p:cNvPr id="3" name="Текст 2">
            <a:extLst>
              <a:ext uri="{FF2B5EF4-FFF2-40B4-BE49-F238E27FC236}">
                <a16:creationId xmlns:a16="http://schemas.microsoft.com/office/drawing/2014/main" id="{F677C894-5C1F-48C3-A7A6-25124EC3A45E}"/>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Дата 3">
            <a:extLst>
              <a:ext uri="{FF2B5EF4-FFF2-40B4-BE49-F238E27FC236}">
                <a16:creationId xmlns:a16="http://schemas.microsoft.com/office/drawing/2014/main" id="{A7A9DB5E-784C-479E-953F-B2C7E9127B34}"/>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D0D87BF1-F760-4CFF-AF39-322E3D56A916}" type="datetimeFigureOut">
              <a:rPr lang="ru-UA" smtClean="0"/>
              <a:t>04/03/2021</a:t>
            </a:fld>
            <a:endParaRPr lang="ru-UA"/>
          </a:p>
        </p:txBody>
      </p:sp>
      <p:sp>
        <p:nvSpPr>
          <p:cNvPr id="5" name="Нижний колонтитул 4">
            <a:extLst>
              <a:ext uri="{FF2B5EF4-FFF2-40B4-BE49-F238E27FC236}">
                <a16:creationId xmlns:a16="http://schemas.microsoft.com/office/drawing/2014/main" id="{E1EF45F5-66BF-495F-B2E6-4F9D15F041CF}"/>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ru-UA"/>
          </a:p>
        </p:txBody>
      </p:sp>
      <p:sp>
        <p:nvSpPr>
          <p:cNvPr id="6" name="Номер слайда 5">
            <a:extLst>
              <a:ext uri="{FF2B5EF4-FFF2-40B4-BE49-F238E27FC236}">
                <a16:creationId xmlns:a16="http://schemas.microsoft.com/office/drawing/2014/main" id="{1225EDC8-D405-4174-AEA4-3AD0A0F08472}"/>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C95B27D-7680-4F28-BE52-01C2D0B4DAAD}" type="slidenum">
              <a:rPr lang="ru-UA" smtClean="0"/>
              <a:t>‹#›</a:t>
            </a:fld>
            <a:endParaRPr lang="ru-UA"/>
          </a:p>
        </p:txBody>
      </p:sp>
    </p:spTree>
    <p:extLst>
      <p:ext uri="{BB962C8B-B14F-4D97-AF65-F5344CB8AC3E}">
        <p14:creationId xmlns:p14="http://schemas.microsoft.com/office/powerpoint/2010/main" val="1037945757"/>
      </p:ext>
    </p:extLst>
  </p:cSld>
  <p:clrMap bg1="lt1" tx1="dk1" bg2="lt2" tx2="dk2" accent1="accent1" accent2="accent2" accent3="accent3" accent4="accent4" accent5="accent5" accent6="accent6" hlink="hlink" folHlink="folHlink"/>
  <p:sldLayoutIdLst>
    <p:sldLayoutId id="2147483654" r:id="rId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ru-UA"/>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2C0B1BB1-FDDC-4C65-97FA-313487E8437F}"/>
              </a:ext>
            </a:extLst>
          </p:cNvPr>
          <p:cNvSpPr>
            <a:spLocks noGrp="1"/>
          </p:cNvSpPr>
          <p:nvPr>
            <p:ph type="title"/>
          </p:nvPr>
        </p:nvSpPr>
        <p:spPr/>
        <p:txBody>
          <a:bodyPr/>
          <a:lstStyle/>
          <a:p>
            <a:pPr algn="ctr"/>
            <a:r>
              <a:rPr lang="en-US" sz="2800"/>
              <a:t>Cone-beam computed tomography in the diagnosis of diseases of the maxillofacial region.</a:t>
            </a:r>
            <a:endParaRPr lang="ru-RU" sz="2800" dirty="0"/>
          </a:p>
        </p:txBody>
      </p:sp>
      <p:pic>
        <p:nvPicPr>
          <p:cNvPr id="3" name="Рисунок 2">
            <a:extLst>
              <a:ext uri="{FF2B5EF4-FFF2-40B4-BE49-F238E27FC236}">
                <a16:creationId xmlns:a16="http://schemas.microsoft.com/office/drawing/2014/main" id="{12B6FDED-2BD5-44A8-BDF1-06B13DCF7C55}"/>
              </a:ext>
            </a:extLst>
          </p:cNvPr>
          <p:cNvPicPr/>
          <p:nvPr/>
        </p:nvPicPr>
        <p:blipFill>
          <a:blip r:embed="rId2"/>
          <a:stretch>
            <a:fillRect/>
          </a:stretch>
        </p:blipFill>
        <p:spPr>
          <a:xfrm>
            <a:off x="217502" y="559294"/>
            <a:ext cx="8708995" cy="6156664"/>
          </a:xfrm>
          <a:prstGeom prst="rect">
            <a:avLst/>
          </a:prstGeom>
        </p:spPr>
      </p:pic>
    </p:spTree>
    <p:extLst>
      <p:ext uri="{BB962C8B-B14F-4D97-AF65-F5344CB8AC3E}">
        <p14:creationId xmlns:p14="http://schemas.microsoft.com/office/powerpoint/2010/main" val="38749876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A562E238-FFBE-4A3A-832E-AFCDD1AD89C2}"/>
              </a:ext>
            </a:extLst>
          </p:cNvPr>
          <p:cNvSpPr>
            <a:spLocks noGrp="1"/>
          </p:cNvSpPr>
          <p:nvPr>
            <p:ph type="title"/>
          </p:nvPr>
        </p:nvSpPr>
        <p:spPr/>
        <p:txBody>
          <a:bodyPr/>
          <a:lstStyle/>
          <a:p>
            <a:endParaRPr lang="ru-UA"/>
          </a:p>
        </p:txBody>
      </p:sp>
      <p:pic>
        <p:nvPicPr>
          <p:cNvPr id="3" name="Рисунок 2">
            <a:extLst>
              <a:ext uri="{FF2B5EF4-FFF2-40B4-BE49-F238E27FC236}">
                <a16:creationId xmlns:a16="http://schemas.microsoft.com/office/drawing/2014/main" id="{6C657FCB-79C9-4DF7-8F72-68C73BA6731D}"/>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4354734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5CF6A4EA-B9CB-4974-9AAB-61AB819D02F3}"/>
              </a:ext>
            </a:extLst>
          </p:cNvPr>
          <p:cNvSpPr>
            <a:spLocks noGrp="1"/>
          </p:cNvSpPr>
          <p:nvPr>
            <p:ph type="title"/>
          </p:nvPr>
        </p:nvSpPr>
        <p:spPr/>
        <p:txBody>
          <a:bodyPr/>
          <a:lstStyle/>
          <a:p>
            <a:endParaRPr lang="ru-UA"/>
          </a:p>
        </p:txBody>
      </p:sp>
      <p:pic>
        <p:nvPicPr>
          <p:cNvPr id="3" name="Рисунок 2">
            <a:extLst>
              <a:ext uri="{FF2B5EF4-FFF2-40B4-BE49-F238E27FC236}">
                <a16:creationId xmlns:a16="http://schemas.microsoft.com/office/drawing/2014/main" id="{8C572156-5CF5-416C-B2E9-9172C134C088}"/>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598075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FCFD4812-2463-483E-81FF-0842FE9373E9}"/>
              </a:ext>
            </a:extLst>
          </p:cNvPr>
          <p:cNvSpPr>
            <a:spLocks noGrp="1"/>
          </p:cNvSpPr>
          <p:nvPr>
            <p:ph type="title"/>
          </p:nvPr>
        </p:nvSpPr>
        <p:spPr/>
        <p:txBody>
          <a:bodyPr/>
          <a:lstStyle/>
          <a:p>
            <a:endParaRPr lang="ru-UA"/>
          </a:p>
        </p:txBody>
      </p:sp>
      <p:pic>
        <p:nvPicPr>
          <p:cNvPr id="3" name="Рисунок 2">
            <a:extLst>
              <a:ext uri="{FF2B5EF4-FFF2-40B4-BE49-F238E27FC236}">
                <a16:creationId xmlns:a16="http://schemas.microsoft.com/office/drawing/2014/main" id="{A37A3F6D-F387-40B1-A0CB-3CE80E546377}"/>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0357107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492D72EB-58A9-4B74-89A0-AB19648FEEBE}"/>
              </a:ext>
            </a:extLst>
          </p:cNvPr>
          <p:cNvSpPr>
            <a:spLocks noGrp="1"/>
          </p:cNvSpPr>
          <p:nvPr>
            <p:ph type="title"/>
          </p:nvPr>
        </p:nvSpPr>
        <p:spPr/>
        <p:txBody>
          <a:bodyPr/>
          <a:lstStyle/>
          <a:p>
            <a:endParaRPr lang="ru-UA"/>
          </a:p>
        </p:txBody>
      </p:sp>
      <p:pic>
        <p:nvPicPr>
          <p:cNvPr id="3" name="Рисунок 2">
            <a:extLst>
              <a:ext uri="{FF2B5EF4-FFF2-40B4-BE49-F238E27FC236}">
                <a16:creationId xmlns:a16="http://schemas.microsoft.com/office/drawing/2014/main" id="{C136EEEB-ABC3-497D-BA07-CC83E1860094}"/>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799339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F96B18DF-175E-45FA-80DE-53ECEDEFD596}"/>
              </a:ext>
            </a:extLst>
          </p:cNvPr>
          <p:cNvSpPr>
            <a:spLocks noGrp="1"/>
          </p:cNvSpPr>
          <p:nvPr>
            <p:ph type="title"/>
          </p:nvPr>
        </p:nvSpPr>
        <p:spPr/>
        <p:txBody>
          <a:bodyPr/>
          <a:lstStyle/>
          <a:p>
            <a:endParaRPr lang="ru-UA"/>
          </a:p>
        </p:txBody>
      </p:sp>
      <p:pic>
        <p:nvPicPr>
          <p:cNvPr id="3" name="Рисунок 2">
            <a:extLst>
              <a:ext uri="{FF2B5EF4-FFF2-40B4-BE49-F238E27FC236}">
                <a16:creationId xmlns:a16="http://schemas.microsoft.com/office/drawing/2014/main" id="{DC3E89FC-6758-4E56-94AA-EE3786B15D99}"/>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9685404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094A0C01-5B7F-4656-920A-43BAD538532E}"/>
              </a:ext>
            </a:extLst>
          </p:cNvPr>
          <p:cNvSpPr>
            <a:spLocks noGrp="1"/>
          </p:cNvSpPr>
          <p:nvPr>
            <p:ph type="title"/>
          </p:nvPr>
        </p:nvSpPr>
        <p:spPr/>
        <p:txBody>
          <a:bodyPr/>
          <a:lstStyle/>
          <a:p>
            <a:endParaRPr lang="ru-UA"/>
          </a:p>
        </p:txBody>
      </p:sp>
      <p:pic>
        <p:nvPicPr>
          <p:cNvPr id="3" name="Рисунок 2">
            <a:extLst>
              <a:ext uri="{FF2B5EF4-FFF2-40B4-BE49-F238E27FC236}">
                <a16:creationId xmlns:a16="http://schemas.microsoft.com/office/drawing/2014/main" id="{15A9F008-4490-4B37-B470-379125917FE3}"/>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3980190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231E5562-4210-439F-9105-86E3438AB29D}"/>
              </a:ext>
            </a:extLst>
          </p:cNvPr>
          <p:cNvSpPr>
            <a:spLocks noGrp="1"/>
          </p:cNvSpPr>
          <p:nvPr>
            <p:ph type="title"/>
          </p:nvPr>
        </p:nvSpPr>
        <p:spPr/>
        <p:txBody>
          <a:bodyPr/>
          <a:lstStyle/>
          <a:p>
            <a:endParaRPr lang="ru-UA"/>
          </a:p>
        </p:txBody>
      </p:sp>
      <p:pic>
        <p:nvPicPr>
          <p:cNvPr id="3" name="Рисунок 2">
            <a:extLst>
              <a:ext uri="{FF2B5EF4-FFF2-40B4-BE49-F238E27FC236}">
                <a16:creationId xmlns:a16="http://schemas.microsoft.com/office/drawing/2014/main" id="{36769BA9-D8A4-4649-9D92-91929831FC26}"/>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1792199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B8A819E9-275C-482D-B25D-025203FA27B1}"/>
              </a:ext>
            </a:extLst>
          </p:cNvPr>
          <p:cNvSpPr>
            <a:spLocks noGrp="1"/>
          </p:cNvSpPr>
          <p:nvPr>
            <p:ph type="title"/>
          </p:nvPr>
        </p:nvSpPr>
        <p:spPr/>
        <p:txBody>
          <a:bodyPr/>
          <a:lstStyle/>
          <a:p>
            <a:endParaRPr lang="ru-UA"/>
          </a:p>
        </p:txBody>
      </p:sp>
      <p:pic>
        <p:nvPicPr>
          <p:cNvPr id="3" name="Рисунок 2">
            <a:extLst>
              <a:ext uri="{FF2B5EF4-FFF2-40B4-BE49-F238E27FC236}">
                <a16:creationId xmlns:a16="http://schemas.microsoft.com/office/drawing/2014/main" id="{D02FE6C7-4DE0-4A14-A0A0-342037853866}"/>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4266093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5C439D68-13F1-4938-BF14-377B1397B720}"/>
              </a:ext>
            </a:extLst>
          </p:cNvPr>
          <p:cNvSpPr>
            <a:spLocks noGrp="1"/>
          </p:cNvSpPr>
          <p:nvPr>
            <p:ph type="title"/>
          </p:nvPr>
        </p:nvSpPr>
        <p:spPr/>
        <p:txBody>
          <a:bodyPr/>
          <a:lstStyle/>
          <a:p>
            <a:endParaRPr lang="ru-UA"/>
          </a:p>
        </p:txBody>
      </p:sp>
      <p:pic>
        <p:nvPicPr>
          <p:cNvPr id="3" name="Рисунок 2">
            <a:extLst>
              <a:ext uri="{FF2B5EF4-FFF2-40B4-BE49-F238E27FC236}">
                <a16:creationId xmlns:a16="http://schemas.microsoft.com/office/drawing/2014/main" id="{31938338-465F-46C1-AA14-51FE2CD01FF4}"/>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593177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977F2FAF-3292-4BEB-9203-4D53AF00C147}"/>
              </a:ext>
            </a:extLst>
          </p:cNvPr>
          <p:cNvSpPr>
            <a:spLocks noGrp="1"/>
          </p:cNvSpPr>
          <p:nvPr>
            <p:ph type="title"/>
          </p:nvPr>
        </p:nvSpPr>
        <p:spPr/>
        <p:txBody>
          <a:bodyPr/>
          <a:lstStyle/>
          <a:p>
            <a:endParaRPr lang="ru-UA"/>
          </a:p>
        </p:txBody>
      </p:sp>
      <p:pic>
        <p:nvPicPr>
          <p:cNvPr id="3" name="Рисунок 2">
            <a:extLst>
              <a:ext uri="{FF2B5EF4-FFF2-40B4-BE49-F238E27FC236}">
                <a16:creationId xmlns:a16="http://schemas.microsoft.com/office/drawing/2014/main" id="{0DCE05A8-29B7-4334-A619-407700A06795}"/>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0958109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0B5F4631-F1A6-4DD6-BE29-7B815AD4453F}"/>
              </a:ext>
            </a:extLst>
          </p:cNvPr>
          <p:cNvSpPr>
            <a:spLocks noGrp="1"/>
          </p:cNvSpPr>
          <p:nvPr>
            <p:ph type="title"/>
          </p:nvPr>
        </p:nvSpPr>
        <p:spPr/>
        <p:txBody>
          <a:bodyPr/>
          <a:lstStyle/>
          <a:p>
            <a:endParaRPr lang="ru-UA"/>
          </a:p>
        </p:txBody>
      </p:sp>
      <p:pic>
        <p:nvPicPr>
          <p:cNvPr id="3" name="Рисунок 2">
            <a:extLst>
              <a:ext uri="{FF2B5EF4-FFF2-40B4-BE49-F238E27FC236}">
                <a16:creationId xmlns:a16="http://schemas.microsoft.com/office/drawing/2014/main" id="{0E35043E-4D75-487B-9D7C-B0E3215156F2}"/>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8431077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5AEBC9E2-2CCD-4FEC-AB57-C3477BA36060}"/>
              </a:ext>
            </a:extLst>
          </p:cNvPr>
          <p:cNvSpPr>
            <a:spLocks noGrp="1"/>
          </p:cNvSpPr>
          <p:nvPr>
            <p:ph type="title"/>
          </p:nvPr>
        </p:nvSpPr>
        <p:spPr/>
        <p:txBody>
          <a:bodyPr/>
          <a:lstStyle/>
          <a:p>
            <a:endParaRPr lang="ru-UA"/>
          </a:p>
        </p:txBody>
      </p:sp>
      <p:pic>
        <p:nvPicPr>
          <p:cNvPr id="3" name="Рисунок 2">
            <a:extLst>
              <a:ext uri="{FF2B5EF4-FFF2-40B4-BE49-F238E27FC236}">
                <a16:creationId xmlns:a16="http://schemas.microsoft.com/office/drawing/2014/main" id="{C2D54E8E-8AFD-43E9-A51B-A9724387A0B7}"/>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7449731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A951B7BA-2C35-4ED2-A03D-8CF51D9541EF}"/>
              </a:ext>
            </a:extLst>
          </p:cNvPr>
          <p:cNvSpPr>
            <a:spLocks noGrp="1"/>
          </p:cNvSpPr>
          <p:nvPr>
            <p:ph type="title"/>
          </p:nvPr>
        </p:nvSpPr>
        <p:spPr/>
        <p:txBody>
          <a:bodyPr/>
          <a:lstStyle/>
          <a:p>
            <a:endParaRPr lang="ru-UA"/>
          </a:p>
        </p:txBody>
      </p:sp>
      <p:pic>
        <p:nvPicPr>
          <p:cNvPr id="3" name="Рисунок 2">
            <a:extLst>
              <a:ext uri="{FF2B5EF4-FFF2-40B4-BE49-F238E27FC236}">
                <a16:creationId xmlns:a16="http://schemas.microsoft.com/office/drawing/2014/main" id="{54FB2CFE-9463-4E35-80F0-342EE7F7CAFD}"/>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800370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E7714EE4-6560-4C24-9592-B4495A18D0CA}"/>
              </a:ext>
            </a:extLst>
          </p:cNvPr>
          <p:cNvSpPr>
            <a:spLocks noGrp="1"/>
          </p:cNvSpPr>
          <p:nvPr>
            <p:ph type="title"/>
          </p:nvPr>
        </p:nvSpPr>
        <p:spPr/>
        <p:txBody>
          <a:bodyPr/>
          <a:lstStyle/>
          <a:p>
            <a:r>
              <a:rPr lang="en-US" sz="1800"/>
              <a:t>Basic interface when working on a tomograph</a:t>
            </a:r>
            <a:r>
              <a:rPr lang="ru-RU" sz="1800"/>
              <a:t> </a:t>
            </a:r>
            <a:r>
              <a:rPr lang="en-US" sz="1800"/>
              <a:t>Galileos, Sirona</a:t>
            </a:r>
            <a:endParaRPr lang="ru-RU" sz="1800" dirty="0"/>
          </a:p>
        </p:txBody>
      </p:sp>
      <p:pic>
        <p:nvPicPr>
          <p:cNvPr id="3" name="Рисунок 2">
            <a:extLst>
              <a:ext uri="{FF2B5EF4-FFF2-40B4-BE49-F238E27FC236}">
                <a16:creationId xmlns:a16="http://schemas.microsoft.com/office/drawing/2014/main" id="{3A3F6834-C85B-46FB-9336-DB62978B3DAB}"/>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8291825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FF56CA8F-95C1-4396-99E0-039DC292A004}"/>
              </a:ext>
            </a:extLst>
          </p:cNvPr>
          <p:cNvSpPr>
            <a:spLocks noGrp="1"/>
          </p:cNvSpPr>
          <p:nvPr>
            <p:ph type="title"/>
          </p:nvPr>
        </p:nvSpPr>
        <p:spPr/>
        <p:txBody>
          <a:bodyPr/>
          <a:lstStyle/>
          <a:p>
            <a:endParaRPr lang="ru-UA"/>
          </a:p>
        </p:txBody>
      </p:sp>
      <p:pic>
        <p:nvPicPr>
          <p:cNvPr id="3" name="Рисунок 2">
            <a:extLst>
              <a:ext uri="{FF2B5EF4-FFF2-40B4-BE49-F238E27FC236}">
                <a16:creationId xmlns:a16="http://schemas.microsoft.com/office/drawing/2014/main" id="{B6AEDD91-BF6E-4183-BC50-492601963652}"/>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1055707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EF4FAA7C-5079-407A-A7D5-2806D47CABF5}"/>
              </a:ext>
            </a:extLst>
          </p:cNvPr>
          <p:cNvSpPr>
            <a:spLocks noGrp="1"/>
          </p:cNvSpPr>
          <p:nvPr>
            <p:ph type="title"/>
          </p:nvPr>
        </p:nvSpPr>
        <p:spPr/>
        <p:txBody>
          <a:bodyPr/>
          <a:lstStyle/>
          <a:p>
            <a:endParaRPr lang="ru-UA"/>
          </a:p>
        </p:txBody>
      </p:sp>
      <p:pic>
        <p:nvPicPr>
          <p:cNvPr id="3" name="Рисунок 2">
            <a:extLst>
              <a:ext uri="{FF2B5EF4-FFF2-40B4-BE49-F238E27FC236}">
                <a16:creationId xmlns:a16="http://schemas.microsoft.com/office/drawing/2014/main" id="{2D38245F-A794-4601-9AA9-0A1C1F28189D}"/>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0487100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40E99F7D-DC59-467F-AAE3-DC21F473E8CE}"/>
              </a:ext>
            </a:extLst>
          </p:cNvPr>
          <p:cNvSpPr>
            <a:spLocks noGrp="1"/>
          </p:cNvSpPr>
          <p:nvPr>
            <p:ph type="title"/>
          </p:nvPr>
        </p:nvSpPr>
        <p:spPr/>
        <p:txBody>
          <a:bodyPr/>
          <a:lstStyle/>
          <a:p>
            <a:endParaRPr lang="ru-UA"/>
          </a:p>
        </p:txBody>
      </p:sp>
      <p:pic>
        <p:nvPicPr>
          <p:cNvPr id="3" name="Рисунок 2">
            <a:extLst>
              <a:ext uri="{FF2B5EF4-FFF2-40B4-BE49-F238E27FC236}">
                <a16:creationId xmlns:a16="http://schemas.microsoft.com/office/drawing/2014/main" id="{75B56932-AA1C-443A-9636-6ED0C8417FC0}"/>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40549210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71E2766A-11B2-4C6F-B9D2-CD6FB891DE7A}"/>
              </a:ext>
            </a:extLst>
          </p:cNvPr>
          <p:cNvSpPr>
            <a:spLocks noGrp="1"/>
          </p:cNvSpPr>
          <p:nvPr>
            <p:ph type="title"/>
          </p:nvPr>
        </p:nvSpPr>
        <p:spPr/>
        <p:txBody>
          <a:bodyPr/>
          <a:lstStyle/>
          <a:p>
            <a:endParaRPr lang="ru-UA"/>
          </a:p>
        </p:txBody>
      </p:sp>
      <p:pic>
        <p:nvPicPr>
          <p:cNvPr id="3" name="Рисунок 2">
            <a:extLst>
              <a:ext uri="{FF2B5EF4-FFF2-40B4-BE49-F238E27FC236}">
                <a16:creationId xmlns:a16="http://schemas.microsoft.com/office/drawing/2014/main" id="{A286B546-1E8D-49E9-B430-8F0A56FF3DA3}"/>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0483418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53DB052D-A5BA-4B54-AF50-0676D23B9340}"/>
              </a:ext>
            </a:extLst>
          </p:cNvPr>
          <p:cNvSpPr>
            <a:spLocks noGrp="1"/>
          </p:cNvSpPr>
          <p:nvPr>
            <p:ph type="title"/>
          </p:nvPr>
        </p:nvSpPr>
        <p:spPr/>
        <p:txBody>
          <a:bodyPr/>
          <a:lstStyle/>
          <a:p>
            <a:endParaRPr lang="ru-RU"/>
          </a:p>
        </p:txBody>
      </p:sp>
      <p:pic>
        <p:nvPicPr>
          <p:cNvPr id="3" name="Рисунок 2">
            <a:extLst>
              <a:ext uri="{FF2B5EF4-FFF2-40B4-BE49-F238E27FC236}">
                <a16:creationId xmlns:a16="http://schemas.microsoft.com/office/drawing/2014/main" id="{872F7D13-74CF-4C17-ADD7-EB2EB47E18C7}"/>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7003147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3560C8AE-7C39-4FC7-88C1-FC182113AE0A}"/>
              </a:ext>
            </a:extLst>
          </p:cNvPr>
          <p:cNvSpPr>
            <a:spLocks noGrp="1"/>
          </p:cNvSpPr>
          <p:nvPr>
            <p:ph type="title"/>
          </p:nvPr>
        </p:nvSpPr>
        <p:spPr/>
        <p:txBody>
          <a:bodyPr/>
          <a:lstStyle/>
          <a:p>
            <a:r>
              <a:rPr lang="en-US" sz="2000"/>
              <a:t>The interface of the panoramic tomogram option (the names may differ slightly in different devices) consists of several windows.</a:t>
            </a:r>
            <a:endParaRPr lang="ru-RU" sz="2000" dirty="0"/>
          </a:p>
        </p:txBody>
      </p:sp>
      <p:pic>
        <p:nvPicPr>
          <p:cNvPr id="3" name="Рисунок 2">
            <a:extLst>
              <a:ext uri="{FF2B5EF4-FFF2-40B4-BE49-F238E27FC236}">
                <a16:creationId xmlns:a16="http://schemas.microsoft.com/office/drawing/2014/main" id="{D3C5357D-C683-47F9-853F-18437BB3A3D7}"/>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5733683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8F384077-93CE-4314-8E3E-352397808562}"/>
              </a:ext>
            </a:extLst>
          </p:cNvPr>
          <p:cNvSpPr>
            <a:spLocks noGrp="1"/>
          </p:cNvSpPr>
          <p:nvPr>
            <p:ph type="title"/>
          </p:nvPr>
        </p:nvSpPr>
        <p:spPr/>
        <p:txBody>
          <a:bodyPr/>
          <a:lstStyle/>
          <a:p>
            <a:endParaRPr lang="ru-UA"/>
          </a:p>
        </p:txBody>
      </p:sp>
      <p:pic>
        <p:nvPicPr>
          <p:cNvPr id="3" name="Рисунок 2">
            <a:extLst>
              <a:ext uri="{FF2B5EF4-FFF2-40B4-BE49-F238E27FC236}">
                <a16:creationId xmlns:a16="http://schemas.microsoft.com/office/drawing/2014/main" id="{E7ED49E1-A9A0-453A-841B-4997F56E57AE}"/>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5111594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92FD33C5-A6A6-4F41-92A1-2EEFDFC0E5F3}"/>
              </a:ext>
            </a:extLst>
          </p:cNvPr>
          <p:cNvSpPr>
            <a:spLocks noGrp="1"/>
          </p:cNvSpPr>
          <p:nvPr>
            <p:ph type="title"/>
          </p:nvPr>
        </p:nvSpPr>
        <p:spPr/>
        <p:txBody>
          <a:bodyPr/>
          <a:lstStyle/>
          <a:p>
            <a:pPr algn="ctr"/>
            <a:r>
              <a:rPr lang="en-US"/>
              <a:t>three-dimensional rendering - dental assistant</a:t>
            </a:r>
            <a:endParaRPr lang="ru-RU" dirty="0"/>
          </a:p>
        </p:txBody>
      </p:sp>
      <p:pic>
        <p:nvPicPr>
          <p:cNvPr id="3" name="Рисунок 2">
            <a:extLst>
              <a:ext uri="{FF2B5EF4-FFF2-40B4-BE49-F238E27FC236}">
                <a16:creationId xmlns:a16="http://schemas.microsoft.com/office/drawing/2014/main" id="{A1AFC84D-B914-4F1C-AC5D-B59FFC01743E}"/>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9006117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607301E2-8491-4DF7-B751-671D88F47413}"/>
              </a:ext>
            </a:extLst>
          </p:cNvPr>
          <p:cNvSpPr>
            <a:spLocks noGrp="1"/>
          </p:cNvSpPr>
          <p:nvPr>
            <p:ph type="title"/>
          </p:nvPr>
        </p:nvSpPr>
        <p:spPr/>
        <p:txBody>
          <a:bodyPr/>
          <a:lstStyle/>
          <a:p>
            <a:endParaRPr lang="ru-UA"/>
          </a:p>
        </p:txBody>
      </p:sp>
      <p:pic>
        <p:nvPicPr>
          <p:cNvPr id="3" name="Рисунок 2">
            <a:extLst>
              <a:ext uri="{FF2B5EF4-FFF2-40B4-BE49-F238E27FC236}">
                <a16:creationId xmlns:a16="http://schemas.microsoft.com/office/drawing/2014/main" id="{53928738-5EF1-43E5-A0D0-4BADAC4CC415}"/>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3837037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2FB817BA-20C8-4C39-904B-78953BD14FD9}"/>
              </a:ext>
            </a:extLst>
          </p:cNvPr>
          <p:cNvSpPr>
            <a:spLocks noGrp="1"/>
          </p:cNvSpPr>
          <p:nvPr>
            <p:ph type="title"/>
          </p:nvPr>
        </p:nvSpPr>
        <p:spPr/>
        <p:txBody>
          <a:bodyPr/>
          <a:lstStyle/>
          <a:p>
            <a:endParaRPr lang="ru-UA"/>
          </a:p>
        </p:txBody>
      </p:sp>
      <p:pic>
        <p:nvPicPr>
          <p:cNvPr id="3" name="Рисунок 2">
            <a:extLst>
              <a:ext uri="{FF2B5EF4-FFF2-40B4-BE49-F238E27FC236}">
                <a16:creationId xmlns:a16="http://schemas.microsoft.com/office/drawing/2014/main" id="{B3DCB0DB-E6EB-48FA-932E-A649DABA561E}"/>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3814458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4E46ECE4-20FF-4C4F-B418-25D6738C45A5}"/>
              </a:ext>
            </a:extLst>
          </p:cNvPr>
          <p:cNvSpPr>
            <a:spLocks noGrp="1"/>
          </p:cNvSpPr>
          <p:nvPr>
            <p:ph type="title"/>
          </p:nvPr>
        </p:nvSpPr>
        <p:spPr/>
        <p:txBody>
          <a:bodyPr/>
          <a:lstStyle/>
          <a:p>
            <a:r>
              <a:rPr lang="en-US" sz="2000"/>
              <a:t>Interface for planning of TMJ treatment (Gendex CB-500 device)</a:t>
            </a:r>
            <a:endParaRPr lang="ru-RU" sz="2000" dirty="0"/>
          </a:p>
        </p:txBody>
      </p:sp>
      <p:pic>
        <p:nvPicPr>
          <p:cNvPr id="3" name="Рисунок 2">
            <a:extLst>
              <a:ext uri="{FF2B5EF4-FFF2-40B4-BE49-F238E27FC236}">
                <a16:creationId xmlns:a16="http://schemas.microsoft.com/office/drawing/2014/main" id="{12246E08-39BC-4ACA-9184-5B3D41548173}"/>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6223476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9AFF8995-B510-4E5C-8092-32DD35FFF3AE}"/>
              </a:ext>
            </a:extLst>
          </p:cNvPr>
          <p:cNvSpPr>
            <a:spLocks noGrp="1"/>
          </p:cNvSpPr>
          <p:nvPr>
            <p:ph type="title"/>
          </p:nvPr>
        </p:nvSpPr>
        <p:spPr/>
        <p:txBody>
          <a:bodyPr/>
          <a:lstStyle/>
          <a:p>
            <a:r>
              <a:rPr lang="ru-RU" sz="2400" b="1" cap="all"/>
              <a:t>    </a:t>
            </a:r>
            <a:r>
              <a:rPr lang="en-US" sz="2400" b="1" cap="all"/>
              <a:t>CONDYLOGRAPHY is a recording of TMJ movements.</a:t>
            </a:r>
            <a:endParaRPr lang="ru-RU" sz="2400" dirty="0"/>
          </a:p>
        </p:txBody>
      </p:sp>
      <p:pic>
        <p:nvPicPr>
          <p:cNvPr id="3" name="Рисунок 2">
            <a:extLst>
              <a:ext uri="{FF2B5EF4-FFF2-40B4-BE49-F238E27FC236}">
                <a16:creationId xmlns:a16="http://schemas.microsoft.com/office/drawing/2014/main" id="{CE01CF28-78B5-4846-8557-FB25539F24BD}"/>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5055637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F17A3EAE-866B-43CF-B912-79766731744F}"/>
              </a:ext>
            </a:extLst>
          </p:cNvPr>
          <p:cNvSpPr>
            <a:spLocks noGrp="1"/>
          </p:cNvSpPr>
          <p:nvPr>
            <p:ph type="title"/>
          </p:nvPr>
        </p:nvSpPr>
        <p:spPr/>
        <p:txBody>
          <a:bodyPr/>
          <a:lstStyle/>
          <a:p>
            <a:r>
              <a:rPr lang="ru-RU" sz="2400" b="1" cap="all"/>
              <a:t>     </a:t>
            </a:r>
            <a:r>
              <a:rPr lang="en-US" sz="2400" b="1" cap="all"/>
              <a:t>CONDYLOGRAPHY is a recording of TMJ movements</a:t>
            </a:r>
            <a:endParaRPr lang="ru-RU" sz="2400" dirty="0"/>
          </a:p>
        </p:txBody>
      </p:sp>
      <p:pic>
        <p:nvPicPr>
          <p:cNvPr id="3" name="Рисунок 2">
            <a:extLst>
              <a:ext uri="{FF2B5EF4-FFF2-40B4-BE49-F238E27FC236}">
                <a16:creationId xmlns:a16="http://schemas.microsoft.com/office/drawing/2014/main" id="{3B66B3A7-5852-4CF9-A8AB-54E99333F5BB}"/>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9946227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12A6ECBE-C2A0-4445-9D1F-04D74A35FF26}"/>
              </a:ext>
            </a:extLst>
          </p:cNvPr>
          <p:cNvSpPr>
            <a:spLocks noGrp="1"/>
          </p:cNvSpPr>
          <p:nvPr>
            <p:ph type="title"/>
          </p:nvPr>
        </p:nvSpPr>
        <p:spPr/>
        <p:txBody>
          <a:bodyPr/>
          <a:lstStyle/>
          <a:p>
            <a:endParaRPr lang="ru-UA"/>
          </a:p>
        </p:txBody>
      </p:sp>
      <p:pic>
        <p:nvPicPr>
          <p:cNvPr id="3" name="Рисунок 2">
            <a:extLst>
              <a:ext uri="{FF2B5EF4-FFF2-40B4-BE49-F238E27FC236}">
                <a16:creationId xmlns:a16="http://schemas.microsoft.com/office/drawing/2014/main" id="{6B80BBED-2AF5-444C-A2FA-136B915934C6}"/>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7932152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2BEB6EF1-10C9-4873-913B-D6E4E8F9DCC5}"/>
              </a:ext>
            </a:extLst>
          </p:cNvPr>
          <p:cNvSpPr>
            <a:spLocks noGrp="1"/>
          </p:cNvSpPr>
          <p:nvPr>
            <p:ph type="title"/>
          </p:nvPr>
        </p:nvSpPr>
        <p:spPr/>
        <p:txBody>
          <a:bodyPr/>
          <a:lstStyle/>
          <a:p>
            <a:endParaRPr lang="ru-UA"/>
          </a:p>
        </p:txBody>
      </p:sp>
      <p:pic>
        <p:nvPicPr>
          <p:cNvPr id="3" name="Рисунок 2">
            <a:extLst>
              <a:ext uri="{FF2B5EF4-FFF2-40B4-BE49-F238E27FC236}">
                <a16:creationId xmlns:a16="http://schemas.microsoft.com/office/drawing/2014/main" id="{835371DB-F5E0-4809-9ACB-87A8E4401472}"/>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1323679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30D27CC9-0328-48EE-BE3B-B48C49358769}"/>
              </a:ext>
            </a:extLst>
          </p:cNvPr>
          <p:cNvSpPr>
            <a:spLocks noGrp="1"/>
          </p:cNvSpPr>
          <p:nvPr>
            <p:ph type="title"/>
          </p:nvPr>
        </p:nvSpPr>
        <p:spPr/>
        <p:txBody>
          <a:bodyPr/>
          <a:lstStyle/>
          <a:p>
            <a:endParaRPr lang="ru-UA"/>
          </a:p>
        </p:txBody>
      </p:sp>
      <p:pic>
        <p:nvPicPr>
          <p:cNvPr id="3" name="Рисунок 2">
            <a:extLst>
              <a:ext uri="{FF2B5EF4-FFF2-40B4-BE49-F238E27FC236}">
                <a16:creationId xmlns:a16="http://schemas.microsoft.com/office/drawing/2014/main" id="{DE8C8F40-B640-4233-8124-3BC314DCA8E8}"/>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5095865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398648B7-3F50-4F16-9F54-19847D4EC08B}"/>
              </a:ext>
            </a:extLst>
          </p:cNvPr>
          <p:cNvSpPr>
            <a:spLocks noGrp="1"/>
          </p:cNvSpPr>
          <p:nvPr>
            <p:ph type="title"/>
          </p:nvPr>
        </p:nvSpPr>
        <p:spPr/>
        <p:txBody>
          <a:bodyPr/>
          <a:lstStyle/>
          <a:p>
            <a:endParaRPr lang="ru-UA"/>
          </a:p>
        </p:txBody>
      </p:sp>
      <p:pic>
        <p:nvPicPr>
          <p:cNvPr id="3" name="Рисунок 2">
            <a:extLst>
              <a:ext uri="{FF2B5EF4-FFF2-40B4-BE49-F238E27FC236}">
                <a16:creationId xmlns:a16="http://schemas.microsoft.com/office/drawing/2014/main" id="{2BF1584E-91C4-456F-8ACE-F25BC9F15EC6}"/>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0281930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F92918AE-C4A2-4320-9E44-C17D86152954}"/>
              </a:ext>
            </a:extLst>
          </p:cNvPr>
          <p:cNvSpPr>
            <a:spLocks noGrp="1"/>
          </p:cNvSpPr>
          <p:nvPr>
            <p:ph type="title"/>
          </p:nvPr>
        </p:nvSpPr>
        <p:spPr/>
        <p:txBody>
          <a:bodyPr/>
          <a:lstStyle/>
          <a:p>
            <a:endParaRPr lang="ru-UA"/>
          </a:p>
        </p:txBody>
      </p:sp>
      <p:pic>
        <p:nvPicPr>
          <p:cNvPr id="3" name="Рисунок 2">
            <a:extLst>
              <a:ext uri="{FF2B5EF4-FFF2-40B4-BE49-F238E27FC236}">
                <a16:creationId xmlns:a16="http://schemas.microsoft.com/office/drawing/2014/main" id="{6A6F4F55-412D-4F6F-BBA8-B52CDB7F9424}"/>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2401125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2B475D5E-CE1B-4C50-9724-D3601A236AAC}"/>
              </a:ext>
            </a:extLst>
          </p:cNvPr>
          <p:cNvSpPr>
            <a:spLocks noGrp="1"/>
          </p:cNvSpPr>
          <p:nvPr>
            <p:ph type="title"/>
          </p:nvPr>
        </p:nvSpPr>
        <p:spPr/>
        <p:txBody>
          <a:bodyPr/>
          <a:lstStyle/>
          <a:p>
            <a:endParaRPr lang="ru-UA"/>
          </a:p>
        </p:txBody>
      </p:sp>
      <p:pic>
        <p:nvPicPr>
          <p:cNvPr id="3" name="Рисунок 2">
            <a:extLst>
              <a:ext uri="{FF2B5EF4-FFF2-40B4-BE49-F238E27FC236}">
                <a16:creationId xmlns:a16="http://schemas.microsoft.com/office/drawing/2014/main" id="{FFA3CA73-9F40-42D9-B6B1-D7C3BF9EA926}"/>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89983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39DE6FE8-7AAD-4968-A817-4BB96C2E63A9}"/>
              </a:ext>
            </a:extLst>
          </p:cNvPr>
          <p:cNvSpPr>
            <a:spLocks noGrp="1"/>
          </p:cNvSpPr>
          <p:nvPr>
            <p:ph type="title"/>
          </p:nvPr>
        </p:nvSpPr>
        <p:spPr/>
        <p:txBody>
          <a:bodyPr/>
          <a:lstStyle/>
          <a:p>
            <a:endParaRPr lang="ru-UA"/>
          </a:p>
        </p:txBody>
      </p:sp>
      <p:pic>
        <p:nvPicPr>
          <p:cNvPr id="3" name="Рисунок 2">
            <a:extLst>
              <a:ext uri="{FF2B5EF4-FFF2-40B4-BE49-F238E27FC236}">
                <a16:creationId xmlns:a16="http://schemas.microsoft.com/office/drawing/2014/main" id="{1063091D-9DD7-4F1F-9C53-125AA2BD47F2}"/>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5798713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C60CFC6D-6429-4FD2-9BCC-D46D3007EBFD}"/>
              </a:ext>
            </a:extLst>
          </p:cNvPr>
          <p:cNvSpPr>
            <a:spLocks noGrp="1"/>
          </p:cNvSpPr>
          <p:nvPr>
            <p:ph type="title"/>
          </p:nvPr>
        </p:nvSpPr>
        <p:spPr/>
        <p:txBody>
          <a:bodyPr/>
          <a:lstStyle/>
          <a:p>
            <a:endParaRPr lang="ru-UA"/>
          </a:p>
        </p:txBody>
      </p:sp>
      <p:pic>
        <p:nvPicPr>
          <p:cNvPr id="3" name="Рисунок 2">
            <a:extLst>
              <a:ext uri="{FF2B5EF4-FFF2-40B4-BE49-F238E27FC236}">
                <a16:creationId xmlns:a16="http://schemas.microsoft.com/office/drawing/2014/main" id="{03A26D4F-F483-437D-A1B3-47EFB6D8D809}"/>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7547373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4C44A4B0-715C-4743-AC32-1E7244BB3DDF}"/>
              </a:ext>
            </a:extLst>
          </p:cNvPr>
          <p:cNvSpPr>
            <a:spLocks noGrp="1"/>
          </p:cNvSpPr>
          <p:nvPr>
            <p:ph type="title"/>
          </p:nvPr>
        </p:nvSpPr>
        <p:spPr/>
        <p:txBody>
          <a:bodyPr/>
          <a:lstStyle/>
          <a:p>
            <a:endParaRPr lang="ru-UA"/>
          </a:p>
        </p:txBody>
      </p:sp>
      <p:pic>
        <p:nvPicPr>
          <p:cNvPr id="3" name="Рисунок 2">
            <a:extLst>
              <a:ext uri="{FF2B5EF4-FFF2-40B4-BE49-F238E27FC236}">
                <a16:creationId xmlns:a16="http://schemas.microsoft.com/office/drawing/2014/main" id="{C5FEF56F-9AA2-4550-ADF0-CA379493E4CE}"/>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41678669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FEA14A98-ADB9-47B5-8943-9C9C3B047D8F}"/>
              </a:ext>
            </a:extLst>
          </p:cNvPr>
          <p:cNvSpPr>
            <a:spLocks noGrp="1"/>
          </p:cNvSpPr>
          <p:nvPr>
            <p:ph type="title"/>
          </p:nvPr>
        </p:nvSpPr>
        <p:spPr/>
        <p:txBody>
          <a:bodyPr/>
          <a:lstStyle/>
          <a:p>
            <a:endParaRPr lang="ru-UA"/>
          </a:p>
        </p:txBody>
      </p:sp>
      <p:pic>
        <p:nvPicPr>
          <p:cNvPr id="3" name="Рисунок 2">
            <a:extLst>
              <a:ext uri="{FF2B5EF4-FFF2-40B4-BE49-F238E27FC236}">
                <a16:creationId xmlns:a16="http://schemas.microsoft.com/office/drawing/2014/main" id="{C945057C-7254-429C-86C6-D71F1FFEB053}"/>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0278027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DFD13656-CD7E-4148-859E-A4CB255E6459}"/>
              </a:ext>
            </a:extLst>
          </p:cNvPr>
          <p:cNvSpPr>
            <a:spLocks noGrp="1"/>
          </p:cNvSpPr>
          <p:nvPr>
            <p:ph type="title"/>
          </p:nvPr>
        </p:nvSpPr>
        <p:spPr/>
        <p:txBody>
          <a:bodyPr/>
          <a:lstStyle/>
          <a:p>
            <a:endParaRPr lang="ru-UA"/>
          </a:p>
        </p:txBody>
      </p:sp>
      <p:pic>
        <p:nvPicPr>
          <p:cNvPr id="3" name="Рисунок 2">
            <a:extLst>
              <a:ext uri="{FF2B5EF4-FFF2-40B4-BE49-F238E27FC236}">
                <a16:creationId xmlns:a16="http://schemas.microsoft.com/office/drawing/2014/main" id="{1A54E7FC-3B21-4ED1-8958-650FE6D24163}"/>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8976035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44D5C242-C6B2-402C-9A60-81C0D6DE37F9}"/>
              </a:ext>
            </a:extLst>
          </p:cNvPr>
          <p:cNvSpPr>
            <a:spLocks noGrp="1"/>
          </p:cNvSpPr>
          <p:nvPr>
            <p:ph type="title"/>
          </p:nvPr>
        </p:nvSpPr>
        <p:spPr/>
        <p:txBody>
          <a:bodyPr/>
          <a:lstStyle/>
          <a:p>
            <a:endParaRPr lang="ru-UA"/>
          </a:p>
        </p:txBody>
      </p:sp>
      <p:pic>
        <p:nvPicPr>
          <p:cNvPr id="3" name="Рисунок 2">
            <a:extLst>
              <a:ext uri="{FF2B5EF4-FFF2-40B4-BE49-F238E27FC236}">
                <a16:creationId xmlns:a16="http://schemas.microsoft.com/office/drawing/2014/main" id="{9BF24770-386D-4EE0-BD92-33AB80773CF2}"/>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7380691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21422717-1A0B-473B-AD0C-6F10AF8E6675}"/>
              </a:ext>
            </a:extLst>
          </p:cNvPr>
          <p:cNvSpPr>
            <a:spLocks noGrp="1"/>
          </p:cNvSpPr>
          <p:nvPr>
            <p:ph type="title"/>
          </p:nvPr>
        </p:nvSpPr>
        <p:spPr/>
        <p:txBody>
          <a:bodyPr/>
          <a:lstStyle/>
          <a:p>
            <a:endParaRPr lang="ru-UA"/>
          </a:p>
        </p:txBody>
      </p:sp>
      <p:pic>
        <p:nvPicPr>
          <p:cNvPr id="3" name="Рисунок 2">
            <a:extLst>
              <a:ext uri="{FF2B5EF4-FFF2-40B4-BE49-F238E27FC236}">
                <a16:creationId xmlns:a16="http://schemas.microsoft.com/office/drawing/2014/main" id="{A59A7199-432B-4213-B762-4D0FED78279B}"/>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2579122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6341FD21-D45C-4738-8C5E-3864DD12D4BE}"/>
              </a:ext>
            </a:extLst>
          </p:cNvPr>
          <p:cNvSpPr>
            <a:spLocks noGrp="1"/>
          </p:cNvSpPr>
          <p:nvPr>
            <p:ph type="title"/>
          </p:nvPr>
        </p:nvSpPr>
        <p:spPr/>
        <p:txBody>
          <a:bodyPr/>
          <a:lstStyle/>
          <a:p>
            <a:endParaRPr lang="ru-UA"/>
          </a:p>
        </p:txBody>
      </p:sp>
      <p:pic>
        <p:nvPicPr>
          <p:cNvPr id="3" name="Рисунок 2">
            <a:extLst>
              <a:ext uri="{FF2B5EF4-FFF2-40B4-BE49-F238E27FC236}">
                <a16:creationId xmlns:a16="http://schemas.microsoft.com/office/drawing/2014/main" id="{842CD555-8B0B-4E10-AA6E-A897F93B4833}"/>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5721657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921F25A5-0C7F-4540-83B4-5019553C30F5}"/>
              </a:ext>
            </a:extLst>
          </p:cNvPr>
          <p:cNvSpPr>
            <a:spLocks noGrp="1"/>
          </p:cNvSpPr>
          <p:nvPr>
            <p:ph type="title"/>
          </p:nvPr>
        </p:nvSpPr>
        <p:spPr/>
        <p:txBody>
          <a:bodyPr/>
          <a:lstStyle/>
          <a:p>
            <a:r>
              <a:rPr lang="en-US" sz="2000"/>
              <a:t>CLCT: coronary, sagittal and axial sections. Centering for occlusive tooth caries 4.5</a:t>
            </a:r>
            <a:endParaRPr lang="ru-RU" sz="2000" dirty="0"/>
          </a:p>
        </p:txBody>
      </p:sp>
      <p:pic>
        <p:nvPicPr>
          <p:cNvPr id="3" name="Рисунок 2">
            <a:extLst>
              <a:ext uri="{FF2B5EF4-FFF2-40B4-BE49-F238E27FC236}">
                <a16:creationId xmlns:a16="http://schemas.microsoft.com/office/drawing/2014/main" id="{284F7930-73B4-4238-894A-0EC0757AC45A}"/>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7909997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024D815C-5768-467E-B4BC-2363890CB268}"/>
              </a:ext>
            </a:extLst>
          </p:cNvPr>
          <p:cNvSpPr>
            <a:spLocks noGrp="1"/>
          </p:cNvSpPr>
          <p:nvPr>
            <p:ph type="title"/>
          </p:nvPr>
        </p:nvSpPr>
        <p:spPr/>
        <p:txBody>
          <a:bodyPr/>
          <a:lstStyle/>
          <a:p>
            <a:r>
              <a:rPr lang="en-US" sz="2000"/>
              <a:t>Periapical abscess of tooth 4.5 with a fistula in the soft tissues of the body of the LF vestibularly (reliably visualized on the sagittal section - white arrow) and in the mandibular canal</a:t>
            </a:r>
            <a:r>
              <a:rPr lang="ru-RU" sz="2000"/>
              <a:t>.</a:t>
            </a:r>
            <a:endParaRPr lang="ru-RU" sz="2000" dirty="0"/>
          </a:p>
        </p:txBody>
      </p:sp>
      <p:pic>
        <p:nvPicPr>
          <p:cNvPr id="3" name="Рисунок 2">
            <a:extLst>
              <a:ext uri="{FF2B5EF4-FFF2-40B4-BE49-F238E27FC236}">
                <a16:creationId xmlns:a16="http://schemas.microsoft.com/office/drawing/2014/main" id="{D9CADA9B-1E5F-4C2C-A580-DA2E9E65E7D1}"/>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3934787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8219BD82-9B31-47ED-8714-629FEB716886}"/>
              </a:ext>
            </a:extLst>
          </p:cNvPr>
          <p:cNvSpPr>
            <a:spLocks noGrp="1"/>
          </p:cNvSpPr>
          <p:nvPr>
            <p:ph type="title"/>
          </p:nvPr>
        </p:nvSpPr>
        <p:spPr/>
        <p:txBody>
          <a:bodyPr/>
          <a:lstStyle/>
          <a:p>
            <a:r>
              <a:rPr lang="en-US" sz="2000"/>
              <a:t>Two fistulas in soft tissues Additional canal in the middle third of the distal root of the tooth 3.6 (black arrow), lateral granuloma (white arrow)</a:t>
            </a:r>
            <a:endParaRPr lang="ru-RU" sz="2000" dirty="0"/>
          </a:p>
        </p:txBody>
      </p:sp>
      <p:pic>
        <p:nvPicPr>
          <p:cNvPr id="3" name="Рисунок 2">
            <a:extLst>
              <a:ext uri="{FF2B5EF4-FFF2-40B4-BE49-F238E27FC236}">
                <a16:creationId xmlns:a16="http://schemas.microsoft.com/office/drawing/2014/main" id="{21B6A727-F994-4CD7-8991-6B22B5980E76}"/>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5788296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23B8809B-CD58-4FA5-B7EF-C52426F85545}"/>
              </a:ext>
            </a:extLst>
          </p:cNvPr>
          <p:cNvSpPr>
            <a:spLocks noGrp="1"/>
          </p:cNvSpPr>
          <p:nvPr>
            <p:ph type="title"/>
          </p:nvPr>
        </p:nvSpPr>
        <p:spPr/>
        <p:txBody>
          <a:bodyPr/>
          <a:lstStyle/>
          <a:p>
            <a:r>
              <a:rPr lang="en-US" sz="2000"/>
              <a:t>Chronic periodontitis of tooth 3.3: a - fragment of OPTG; b - KLKT, sagittal section: the additional root is visualized orally, its channel is not sealed</a:t>
            </a:r>
            <a:r>
              <a:rPr lang="ru-RU" sz="2000"/>
              <a:t>.</a:t>
            </a:r>
            <a:endParaRPr lang="ru-RU" sz="2000" dirty="0"/>
          </a:p>
        </p:txBody>
      </p:sp>
      <p:pic>
        <p:nvPicPr>
          <p:cNvPr id="3" name="Рисунок 2">
            <a:extLst>
              <a:ext uri="{FF2B5EF4-FFF2-40B4-BE49-F238E27FC236}">
                <a16:creationId xmlns:a16="http://schemas.microsoft.com/office/drawing/2014/main" id="{EFF8AC10-C8C9-43D9-8091-C654E59FC1C2}"/>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3598268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9E1EE296-A96F-4C1B-8E94-58CBD27AE98A}"/>
              </a:ext>
            </a:extLst>
          </p:cNvPr>
          <p:cNvSpPr>
            <a:spLocks noGrp="1"/>
          </p:cNvSpPr>
          <p:nvPr>
            <p:ph type="title"/>
          </p:nvPr>
        </p:nvSpPr>
        <p:spPr/>
        <p:txBody>
          <a:bodyPr/>
          <a:lstStyle/>
          <a:p>
            <a:r>
              <a:rPr lang="en-US" sz="2000"/>
              <a:t>C-shaped configuration of the tooth root 4.6: a - 2 root canals are visualized on the tangent section, which merge into the apical third; b - on the axial section - 1 channel C-shaped</a:t>
            </a:r>
            <a:endParaRPr lang="ru-RU" sz="2000" dirty="0"/>
          </a:p>
        </p:txBody>
      </p:sp>
      <p:pic>
        <p:nvPicPr>
          <p:cNvPr id="3" name="Рисунок 2">
            <a:extLst>
              <a:ext uri="{FF2B5EF4-FFF2-40B4-BE49-F238E27FC236}">
                <a16:creationId xmlns:a16="http://schemas.microsoft.com/office/drawing/2014/main" id="{75B2824A-DF88-45D7-9700-B5C5609EE89A}"/>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5821920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A8E8ECD1-1E33-4B02-87E7-9C031069B902}"/>
              </a:ext>
            </a:extLst>
          </p:cNvPr>
          <p:cNvSpPr>
            <a:spLocks noGrp="1"/>
          </p:cNvSpPr>
          <p:nvPr>
            <p:ph type="title"/>
          </p:nvPr>
        </p:nvSpPr>
        <p:spPr/>
        <p:txBody>
          <a:bodyPr/>
          <a:lstStyle/>
          <a:p>
            <a:r>
              <a:rPr lang="en-US" sz="2000"/>
              <a:t>External and internal resorption of the tooth root 4.5:</a:t>
            </a:r>
            <a:endParaRPr lang="ru-RU" sz="2000" dirty="0"/>
          </a:p>
        </p:txBody>
      </p:sp>
      <p:pic>
        <p:nvPicPr>
          <p:cNvPr id="3" name="Рисунок 2">
            <a:extLst>
              <a:ext uri="{FF2B5EF4-FFF2-40B4-BE49-F238E27FC236}">
                <a16:creationId xmlns:a16="http://schemas.microsoft.com/office/drawing/2014/main" id="{7799AECA-F5B5-4459-93A9-8E23F615B70F}"/>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41419549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B17BC674-B405-4A4D-B731-8023CCC1C159}"/>
              </a:ext>
            </a:extLst>
          </p:cNvPr>
          <p:cNvSpPr>
            <a:spLocks noGrp="1"/>
          </p:cNvSpPr>
          <p:nvPr>
            <p:ph type="title"/>
          </p:nvPr>
        </p:nvSpPr>
        <p:spPr/>
        <p:txBody>
          <a:bodyPr/>
          <a:lstStyle/>
          <a:p>
            <a:r>
              <a:rPr lang="en-US" sz="2000"/>
              <a:t>Fracture of the root of the tooth 1.7: a - longitudinal section: dilated periodontal fissure of the apical third of the root (distally and at the apex); b - sagittal section: longitudinal iatrogenic fracture of the palatine root, which caused the inflammatory process</a:t>
            </a:r>
            <a:endParaRPr lang="ru-RU" sz="2000" dirty="0"/>
          </a:p>
        </p:txBody>
      </p:sp>
      <p:pic>
        <p:nvPicPr>
          <p:cNvPr id="3" name="Рисунок 2">
            <a:extLst>
              <a:ext uri="{FF2B5EF4-FFF2-40B4-BE49-F238E27FC236}">
                <a16:creationId xmlns:a16="http://schemas.microsoft.com/office/drawing/2014/main" id="{FBB12F2E-DA1A-4FBA-B108-7281B36657A7}"/>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4990606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3FA06A15-96FE-4F0A-ADF1-0754FC4F2710}"/>
              </a:ext>
            </a:extLst>
          </p:cNvPr>
          <p:cNvSpPr>
            <a:spLocks noGrp="1"/>
          </p:cNvSpPr>
          <p:nvPr>
            <p:ph type="title"/>
          </p:nvPr>
        </p:nvSpPr>
        <p:spPr/>
        <p:txBody>
          <a:bodyPr/>
          <a:lstStyle/>
          <a:p>
            <a:r>
              <a:rPr lang="en-US" sz="2000"/>
              <a:t>The usual structure of the lower molars involves the presence of two roots and three root canals. Quite often in the distal root of these teeth there are two channels (38% of the first lower molars and 28% of the second lower molars), which are not detected in two-dimensional images.</a:t>
            </a:r>
            <a:endParaRPr lang="ru-RU" sz="2000" dirty="0"/>
          </a:p>
        </p:txBody>
      </p:sp>
      <p:pic>
        <p:nvPicPr>
          <p:cNvPr id="3" name="Рисунок 2">
            <a:extLst>
              <a:ext uri="{FF2B5EF4-FFF2-40B4-BE49-F238E27FC236}">
                <a16:creationId xmlns:a16="http://schemas.microsoft.com/office/drawing/2014/main" id="{52299EB2-8245-4850-8016-A1334C1B40FD}"/>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6248443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453558F1-5D2E-46BE-8DE4-8ACF5AF3BFC9}"/>
              </a:ext>
            </a:extLst>
          </p:cNvPr>
          <p:cNvSpPr>
            <a:spLocks noGrp="1"/>
          </p:cNvSpPr>
          <p:nvPr>
            <p:ph type="title"/>
          </p:nvPr>
        </p:nvSpPr>
        <p:spPr/>
        <p:txBody>
          <a:bodyPr/>
          <a:lstStyle/>
          <a:p>
            <a:r>
              <a:rPr lang="en-US" sz="2000"/>
              <a:t>Removal of filling material for the apex of the distal root of the tooth 3.7: on the coronary section - in the mandibular canal, on the sagittal - reliably does not penetrate into the lumen of the channel</a:t>
            </a:r>
            <a:r>
              <a:rPr lang="ru-RU" sz="2000"/>
              <a:t>.</a:t>
            </a:r>
            <a:endParaRPr lang="ru-RU" sz="2000" dirty="0"/>
          </a:p>
        </p:txBody>
      </p:sp>
      <p:pic>
        <p:nvPicPr>
          <p:cNvPr id="3" name="Рисунок 2">
            <a:extLst>
              <a:ext uri="{FF2B5EF4-FFF2-40B4-BE49-F238E27FC236}">
                <a16:creationId xmlns:a16="http://schemas.microsoft.com/office/drawing/2014/main" id="{C4B60370-ED6B-4164-9BB2-EB6B84D9E408}"/>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40294892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A3EFD2C8-45D5-4D32-982A-00F4BA902C91}"/>
              </a:ext>
            </a:extLst>
          </p:cNvPr>
          <p:cNvSpPr>
            <a:spLocks noGrp="1"/>
          </p:cNvSpPr>
          <p:nvPr>
            <p:ph type="title"/>
          </p:nvPr>
        </p:nvSpPr>
        <p:spPr/>
        <p:txBody>
          <a:bodyPr/>
          <a:lstStyle/>
          <a:p>
            <a:endParaRPr lang="ru-UA"/>
          </a:p>
        </p:txBody>
      </p:sp>
      <p:pic>
        <p:nvPicPr>
          <p:cNvPr id="3" name="Рисунок 2">
            <a:extLst>
              <a:ext uri="{FF2B5EF4-FFF2-40B4-BE49-F238E27FC236}">
                <a16:creationId xmlns:a16="http://schemas.microsoft.com/office/drawing/2014/main" id="{C0F585D4-76E8-4CDA-B275-7462666D46F0}"/>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1781818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EFAB6BB1-115D-496F-92B6-019CB87C09CD}"/>
              </a:ext>
            </a:extLst>
          </p:cNvPr>
          <p:cNvSpPr>
            <a:spLocks noGrp="1"/>
          </p:cNvSpPr>
          <p:nvPr>
            <p:ph type="title"/>
          </p:nvPr>
        </p:nvSpPr>
        <p:spPr/>
        <p:txBody>
          <a:bodyPr/>
          <a:lstStyle/>
          <a:p>
            <a:r>
              <a:rPr lang="en-US" sz="2000"/>
              <a:t>Denticle at the mouth of the distal root canal of tooth 4.7 (intersection of coordinate axes</a:t>
            </a:r>
            <a:endParaRPr lang="ru-RU" sz="2000" dirty="0"/>
          </a:p>
        </p:txBody>
      </p:sp>
      <p:pic>
        <p:nvPicPr>
          <p:cNvPr id="3" name="Рисунок 2">
            <a:extLst>
              <a:ext uri="{FF2B5EF4-FFF2-40B4-BE49-F238E27FC236}">
                <a16:creationId xmlns:a16="http://schemas.microsoft.com/office/drawing/2014/main" id="{2CF7A9F5-7E7C-4CBA-AFDE-273FF649FFAD}"/>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5734614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C8451F19-1459-4357-A09A-59DB2505AEE0}"/>
              </a:ext>
            </a:extLst>
          </p:cNvPr>
          <p:cNvSpPr>
            <a:spLocks noGrp="1"/>
          </p:cNvSpPr>
          <p:nvPr>
            <p:ph type="title"/>
          </p:nvPr>
        </p:nvSpPr>
        <p:spPr/>
        <p:txBody>
          <a:bodyPr/>
          <a:lstStyle/>
          <a:p>
            <a:r>
              <a:rPr lang="en-US" sz="2000"/>
              <a:t>Application in periodontology. Performing 2D radiography can lead to incorrect assessment of the degree of destruction of bone tissue due to errors due to the projection overlap and, as a result, to inaccuracies in determining reliable anatomical landmarks. Only 3D-visualization allows you to make sections perpendicular to the axis of the dental arch and accurately measure bone defects on the vestibular and oral sides (dehiscence, fenestration) (drawings).</a:t>
            </a:r>
            <a:endParaRPr lang="ru-RU" sz="2000" dirty="0"/>
          </a:p>
        </p:txBody>
      </p:sp>
      <p:pic>
        <p:nvPicPr>
          <p:cNvPr id="3" name="Рисунок 2">
            <a:extLst>
              <a:ext uri="{FF2B5EF4-FFF2-40B4-BE49-F238E27FC236}">
                <a16:creationId xmlns:a16="http://schemas.microsoft.com/office/drawing/2014/main" id="{FAD3A5AA-0A05-449F-8DF7-F74C4C3B6249}"/>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5023910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531F84D2-F37E-4E1D-B962-053EC5E378EF}"/>
              </a:ext>
            </a:extLst>
          </p:cNvPr>
          <p:cNvSpPr>
            <a:spLocks noGrp="1"/>
          </p:cNvSpPr>
          <p:nvPr>
            <p:ph type="title"/>
          </p:nvPr>
        </p:nvSpPr>
        <p:spPr/>
        <p:txBody>
          <a:bodyPr/>
          <a:lstStyle/>
          <a:p>
            <a:r>
              <a:rPr lang="en-US" sz="2000"/>
              <a:t>Resorption of the walls of the alveoli of the tooth 3.5 orally and distally by 2/3 of the root length, vestibular and mesial - by 1/2</a:t>
            </a:r>
            <a:endParaRPr lang="ru-RU" sz="2000" dirty="0"/>
          </a:p>
        </p:txBody>
      </p:sp>
      <p:pic>
        <p:nvPicPr>
          <p:cNvPr id="3" name="Рисунок 2">
            <a:extLst>
              <a:ext uri="{FF2B5EF4-FFF2-40B4-BE49-F238E27FC236}">
                <a16:creationId xmlns:a16="http://schemas.microsoft.com/office/drawing/2014/main" id="{098BD45B-A4E2-4447-BFC4-73943A5FE3A7}"/>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5993537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42AF9875-30C4-4362-B3DC-379C6E9A7593}"/>
              </a:ext>
            </a:extLst>
          </p:cNvPr>
          <p:cNvSpPr>
            <a:spLocks noGrp="1"/>
          </p:cNvSpPr>
          <p:nvPr>
            <p:ph type="title"/>
          </p:nvPr>
        </p:nvSpPr>
        <p:spPr/>
        <p:txBody>
          <a:bodyPr/>
          <a:lstStyle/>
          <a:p>
            <a:r>
              <a:rPr lang="en-US" sz="2000"/>
              <a:t>Chronic periodontitis of tooth 4.6 (furcation lesions). Chronic periodontitis of both roots.</a:t>
            </a:r>
            <a:endParaRPr lang="ru-RU" sz="2000" dirty="0"/>
          </a:p>
        </p:txBody>
      </p:sp>
      <p:pic>
        <p:nvPicPr>
          <p:cNvPr id="3" name="Рисунок 2">
            <a:extLst>
              <a:ext uri="{FF2B5EF4-FFF2-40B4-BE49-F238E27FC236}">
                <a16:creationId xmlns:a16="http://schemas.microsoft.com/office/drawing/2014/main" id="{E2393A9E-AA76-4A87-B785-B139957C642D}"/>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0070097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EC28636F-4E7D-4511-8988-DC7864B79316}"/>
              </a:ext>
            </a:extLst>
          </p:cNvPr>
          <p:cNvSpPr>
            <a:spLocks noGrp="1"/>
          </p:cNvSpPr>
          <p:nvPr>
            <p:ph type="title"/>
          </p:nvPr>
        </p:nvSpPr>
        <p:spPr/>
        <p:txBody>
          <a:bodyPr/>
          <a:lstStyle/>
          <a:p>
            <a:r>
              <a:rPr lang="en-US" sz="2000"/>
              <a:t>Apical granuloma of tooth 2.2 with a fistula in the soft tissues of the RF vestibular</a:t>
            </a:r>
            <a:endParaRPr lang="ru-RU" sz="2000" dirty="0"/>
          </a:p>
        </p:txBody>
      </p:sp>
      <p:pic>
        <p:nvPicPr>
          <p:cNvPr id="3" name="Рисунок 2">
            <a:extLst>
              <a:ext uri="{FF2B5EF4-FFF2-40B4-BE49-F238E27FC236}">
                <a16:creationId xmlns:a16="http://schemas.microsoft.com/office/drawing/2014/main" id="{FABED4DE-2844-41E6-A4BE-B96722A99DBF}"/>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91476405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C1C841BE-4E8E-4E8A-8C57-D44C16FDB309}"/>
              </a:ext>
            </a:extLst>
          </p:cNvPr>
          <p:cNvSpPr>
            <a:spLocks noGrp="1"/>
          </p:cNvSpPr>
          <p:nvPr>
            <p:ph type="title"/>
          </p:nvPr>
        </p:nvSpPr>
        <p:spPr/>
        <p:txBody>
          <a:bodyPr/>
          <a:lstStyle/>
          <a:p>
            <a:r>
              <a:rPr lang="en-US" sz="2000" i="1"/>
              <a:t>Preparation of dental implant surgery and evaluation of its effectiveness. Identification of optimal access and study of anatomical features of RF for sinus lifting operations.</a:t>
            </a:r>
            <a:endParaRPr lang="ru-RU" sz="2000" i="1" dirty="0"/>
          </a:p>
        </p:txBody>
      </p:sp>
      <p:pic>
        <p:nvPicPr>
          <p:cNvPr id="3" name="Рисунок 2">
            <a:extLst>
              <a:ext uri="{FF2B5EF4-FFF2-40B4-BE49-F238E27FC236}">
                <a16:creationId xmlns:a16="http://schemas.microsoft.com/office/drawing/2014/main" id="{ACA31EEB-674C-4026-A804-E622CBEE9CF3}"/>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404951981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6D99100A-828F-4582-8341-6A8B0E5E6F9F}"/>
              </a:ext>
            </a:extLst>
          </p:cNvPr>
          <p:cNvSpPr>
            <a:spLocks noGrp="1"/>
          </p:cNvSpPr>
          <p:nvPr>
            <p:ph type="title"/>
          </p:nvPr>
        </p:nvSpPr>
        <p:spPr/>
        <p:txBody>
          <a:bodyPr/>
          <a:lstStyle/>
          <a:p>
            <a:r>
              <a:rPr lang="en-US" sz="2000"/>
              <a:t>Preparation of dental implant surgery and evaluation of its effectiveness. Identification of optimal access and study of anatomical features of RF for sinus lifting operations.</a:t>
            </a:r>
            <a:br>
              <a:rPr lang="ru-RU" sz="2000"/>
            </a:br>
            <a:endParaRPr lang="ru-RU" sz="2000" dirty="0"/>
          </a:p>
        </p:txBody>
      </p:sp>
      <p:pic>
        <p:nvPicPr>
          <p:cNvPr id="3" name="Рисунок 2">
            <a:extLst>
              <a:ext uri="{FF2B5EF4-FFF2-40B4-BE49-F238E27FC236}">
                <a16:creationId xmlns:a16="http://schemas.microsoft.com/office/drawing/2014/main" id="{DD1E81D3-BBB5-4905-A29F-52C9B57F57B1}"/>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07473044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A46FCE9B-E1F3-459B-A7F2-EB02B5912650}"/>
              </a:ext>
            </a:extLst>
          </p:cNvPr>
          <p:cNvSpPr>
            <a:spLocks noGrp="1"/>
          </p:cNvSpPr>
          <p:nvPr>
            <p:ph type="title"/>
          </p:nvPr>
        </p:nvSpPr>
        <p:spPr/>
        <p:txBody>
          <a:bodyPr/>
          <a:lstStyle/>
          <a:p>
            <a:r>
              <a:rPr lang="en-US" sz="2000"/>
              <a:t>Tracing "of the mandibular canals, virtual implant planning</a:t>
            </a:r>
            <a:endParaRPr lang="ru-RU" sz="2000" dirty="0"/>
          </a:p>
        </p:txBody>
      </p:sp>
      <p:pic>
        <p:nvPicPr>
          <p:cNvPr id="3" name="Рисунок 2">
            <a:extLst>
              <a:ext uri="{FF2B5EF4-FFF2-40B4-BE49-F238E27FC236}">
                <a16:creationId xmlns:a16="http://schemas.microsoft.com/office/drawing/2014/main" id="{8F4E7AD1-92E5-4CD6-AF77-6CAD592A9040}"/>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77102214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ECECFB20-95C6-499D-98BF-0F24AAA3FB21}"/>
              </a:ext>
            </a:extLst>
          </p:cNvPr>
          <p:cNvSpPr>
            <a:spLocks noGrp="1"/>
          </p:cNvSpPr>
          <p:nvPr>
            <p:ph type="title"/>
          </p:nvPr>
        </p:nvSpPr>
        <p:spPr/>
        <p:txBody>
          <a:bodyPr/>
          <a:lstStyle/>
          <a:p>
            <a:r>
              <a:rPr lang="ru-RU" sz="2000"/>
              <a:t>. </a:t>
            </a:r>
            <a:r>
              <a:rPr lang="en-US" sz="2000"/>
              <a:t>Root cyst of the frontal part of the woofer (including the roots of the teeth 3.2-4.1, with thin and exploding cortical plates vestibularly and lingually), the threat of pathological fracture</a:t>
            </a:r>
            <a:endParaRPr lang="ru-RU" sz="2000" dirty="0"/>
          </a:p>
        </p:txBody>
      </p:sp>
      <p:pic>
        <p:nvPicPr>
          <p:cNvPr id="3" name="Рисунок 2">
            <a:extLst>
              <a:ext uri="{FF2B5EF4-FFF2-40B4-BE49-F238E27FC236}">
                <a16:creationId xmlns:a16="http://schemas.microsoft.com/office/drawing/2014/main" id="{89041392-E903-46B8-93D4-8E8BD0061DC7}"/>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418515853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FF0F9720-ACB9-4C29-86CD-67C680A03856}"/>
              </a:ext>
            </a:extLst>
          </p:cNvPr>
          <p:cNvSpPr>
            <a:spLocks noGrp="1"/>
          </p:cNvSpPr>
          <p:nvPr>
            <p:ph type="title"/>
          </p:nvPr>
        </p:nvSpPr>
        <p:spPr/>
        <p:txBody>
          <a:bodyPr/>
          <a:lstStyle/>
          <a:p>
            <a:pPr algn="ctr"/>
            <a:br>
              <a:rPr lang="ru-RU" sz="2000"/>
            </a:br>
            <a:r>
              <a:rPr lang="en-US" sz="2000"/>
              <a:t>Search for retained and dystopian teeth and planning the operation of their removal overcomplete incisors-microdentia, dystopia (rotation of 180 °), eruption into cavities</a:t>
            </a:r>
            <a:endParaRPr lang="ru-RU" sz="2000" dirty="0"/>
          </a:p>
        </p:txBody>
      </p:sp>
      <p:pic>
        <p:nvPicPr>
          <p:cNvPr id="3" name="Рисунок 2">
            <a:extLst>
              <a:ext uri="{FF2B5EF4-FFF2-40B4-BE49-F238E27FC236}">
                <a16:creationId xmlns:a16="http://schemas.microsoft.com/office/drawing/2014/main" id="{EC792211-997A-41BD-B9B8-D37480890A20}"/>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63028607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F0525A77-C723-472C-9743-91FE56C09EE7}"/>
              </a:ext>
            </a:extLst>
          </p:cNvPr>
          <p:cNvSpPr>
            <a:spLocks noGrp="1"/>
          </p:cNvSpPr>
          <p:nvPr>
            <p:ph type="title"/>
          </p:nvPr>
        </p:nvSpPr>
        <p:spPr/>
        <p:txBody>
          <a:bodyPr/>
          <a:lstStyle/>
          <a:p>
            <a:pPr algn="ctr"/>
            <a:r>
              <a:rPr lang="en-US" sz="2000"/>
              <a:t>Acute arthritis of the left TMJ - local osteoporosis and usurpation of the cortical plate.</a:t>
            </a:r>
            <a:endParaRPr lang="ru-RU" sz="2000" dirty="0"/>
          </a:p>
        </p:txBody>
      </p:sp>
      <p:pic>
        <p:nvPicPr>
          <p:cNvPr id="3" name="Рисунок 2">
            <a:extLst>
              <a:ext uri="{FF2B5EF4-FFF2-40B4-BE49-F238E27FC236}">
                <a16:creationId xmlns:a16="http://schemas.microsoft.com/office/drawing/2014/main" id="{385D864E-5CEA-4ED1-A639-22EE79FA9E41}"/>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1058670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9C94F640-5999-43F5-9520-EC36406782B7}"/>
              </a:ext>
            </a:extLst>
          </p:cNvPr>
          <p:cNvSpPr>
            <a:spLocks noGrp="1"/>
          </p:cNvSpPr>
          <p:nvPr>
            <p:ph type="title"/>
          </p:nvPr>
        </p:nvSpPr>
        <p:spPr/>
        <p:txBody>
          <a:bodyPr/>
          <a:lstStyle/>
          <a:p>
            <a:pPr algn="ctr"/>
            <a:r>
              <a:rPr lang="en-US" sz="2000"/>
              <a:t>Bilateral recurrent dislocation</a:t>
            </a:r>
            <a:endParaRPr lang="ru-RU" sz="2000" dirty="0"/>
          </a:p>
        </p:txBody>
      </p:sp>
      <p:pic>
        <p:nvPicPr>
          <p:cNvPr id="3" name="Рисунок 2">
            <a:extLst>
              <a:ext uri="{FF2B5EF4-FFF2-40B4-BE49-F238E27FC236}">
                <a16:creationId xmlns:a16="http://schemas.microsoft.com/office/drawing/2014/main" id="{27B95864-1240-4B74-AEA5-826787F43C3E}"/>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44370943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8BF11D68-590E-4793-BB5E-01C33C2DBF76}"/>
              </a:ext>
            </a:extLst>
          </p:cNvPr>
          <p:cNvSpPr>
            <a:spLocks noGrp="1"/>
          </p:cNvSpPr>
          <p:nvPr>
            <p:ph type="title"/>
          </p:nvPr>
        </p:nvSpPr>
        <p:spPr/>
        <p:txBody>
          <a:bodyPr/>
          <a:lstStyle/>
          <a:p>
            <a:r>
              <a:rPr lang="en-US" sz="2000"/>
              <a:t>apical granuloma (red arrow), squeezing the lower wall of the HPV; distal-buccal canal - uneven filling to the apical third.</a:t>
            </a:r>
            <a:endParaRPr lang="ru-RU" sz="2000" dirty="0"/>
          </a:p>
        </p:txBody>
      </p:sp>
      <p:pic>
        <p:nvPicPr>
          <p:cNvPr id="3" name="Рисунок 2">
            <a:extLst>
              <a:ext uri="{FF2B5EF4-FFF2-40B4-BE49-F238E27FC236}">
                <a16:creationId xmlns:a16="http://schemas.microsoft.com/office/drawing/2014/main" id="{B9927A84-7421-49A9-87B3-80405DAD6042}"/>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98943934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0177611F-FAF9-4679-8099-3A183BBF21D6}"/>
              </a:ext>
            </a:extLst>
          </p:cNvPr>
          <p:cNvSpPr>
            <a:spLocks noGrp="1"/>
          </p:cNvSpPr>
          <p:nvPr>
            <p:ph type="title"/>
          </p:nvPr>
        </p:nvSpPr>
        <p:spPr/>
        <p:txBody>
          <a:bodyPr/>
          <a:lstStyle/>
          <a:p>
            <a:endParaRPr lang="ru-UA"/>
          </a:p>
        </p:txBody>
      </p:sp>
      <p:pic>
        <p:nvPicPr>
          <p:cNvPr id="3" name="Рисунок 2">
            <a:extLst>
              <a:ext uri="{FF2B5EF4-FFF2-40B4-BE49-F238E27FC236}">
                <a16:creationId xmlns:a16="http://schemas.microsoft.com/office/drawing/2014/main" id="{493E4777-54B0-4756-A177-1B67FD3E9C31}"/>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89370732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89FC30A1-420F-4B8E-B13B-7E37AB3DDC18}"/>
              </a:ext>
            </a:extLst>
          </p:cNvPr>
          <p:cNvSpPr>
            <a:spLocks noGrp="1"/>
          </p:cNvSpPr>
          <p:nvPr>
            <p:ph type="title"/>
          </p:nvPr>
        </p:nvSpPr>
        <p:spPr/>
        <p:txBody>
          <a:bodyPr/>
          <a:lstStyle/>
          <a:p>
            <a:r>
              <a:rPr lang="en-US" sz="2000"/>
              <a:t>Chronic hyperplastic maxillary sinusitis, hyperplasia of the lower nasal concha, conha bullosa of the middle nasal concha</a:t>
            </a:r>
            <a:endParaRPr lang="ru-RU" sz="2000" dirty="0"/>
          </a:p>
        </p:txBody>
      </p:sp>
      <p:pic>
        <p:nvPicPr>
          <p:cNvPr id="3" name="Рисунок 2">
            <a:extLst>
              <a:ext uri="{FF2B5EF4-FFF2-40B4-BE49-F238E27FC236}">
                <a16:creationId xmlns:a16="http://schemas.microsoft.com/office/drawing/2014/main" id="{5F4301BF-BE69-4F59-A9BE-77CEEEAD7C97}"/>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13766286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67ABC4EA-D49C-4B21-8851-E0FD65EC837A}"/>
              </a:ext>
            </a:extLst>
          </p:cNvPr>
          <p:cNvSpPr>
            <a:spLocks noGrp="1"/>
          </p:cNvSpPr>
          <p:nvPr>
            <p:ph type="title"/>
          </p:nvPr>
        </p:nvSpPr>
        <p:spPr/>
        <p:txBody>
          <a:bodyPr/>
          <a:lstStyle/>
          <a:p>
            <a:r>
              <a:rPr lang="en-US" sz="2400"/>
              <a:t>Volumetric computed tomography (CT) of the paranasal sinuses, an objective radiological method that allows you to get a reliable picture of the condition of the paranasal sinuses and structures of the nasal cavity.</a:t>
            </a:r>
            <a:endParaRPr lang="ru-RU" sz="2400" dirty="0"/>
          </a:p>
        </p:txBody>
      </p:sp>
      <p:pic>
        <p:nvPicPr>
          <p:cNvPr id="3" name="Рисунок 2">
            <a:extLst>
              <a:ext uri="{FF2B5EF4-FFF2-40B4-BE49-F238E27FC236}">
                <a16:creationId xmlns:a16="http://schemas.microsoft.com/office/drawing/2014/main" id="{D1E3146F-322E-438C-A9E6-DD7F25915EBE}"/>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62427312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BA5AE149-F46A-4A63-A1FC-234738565F90}"/>
              </a:ext>
            </a:extLst>
          </p:cNvPr>
          <p:cNvSpPr>
            <a:spLocks noGrp="1"/>
          </p:cNvSpPr>
          <p:nvPr>
            <p:ph type="title"/>
          </p:nvPr>
        </p:nvSpPr>
        <p:spPr/>
        <p:txBody>
          <a:bodyPr/>
          <a:lstStyle/>
          <a:p>
            <a:endParaRPr lang="ru-UA"/>
          </a:p>
        </p:txBody>
      </p:sp>
      <p:pic>
        <p:nvPicPr>
          <p:cNvPr id="3" name="Рисунок 2">
            <a:extLst>
              <a:ext uri="{FF2B5EF4-FFF2-40B4-BE49-F238E27FC236}">
                <a16:creationId xmlns:a16="http://schemas.microsoft.com/office/drawing/2014/main" id="{8419E9E8-19D4-4182-8AAB-7B60AFDDF9DA}"/>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75544416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1C9BF5AB-B882-42CC-A928-A49ABE93D5DB}"/>
              </a:ext>
            </a:extLst>
          </p:cNvPr>
          <p:cNvSpPr>
            <a:spLocks noGrp="1"/>
          </p:cNvSpPr>
          <p:nvPr>
            <p:ph type="title"/>
          </p:nvPr>
        </p:nvSpPr>
        <p:spPr/>
        <p:txBody>
          <a:bodyPr/>
          <a:lstStyle/>
          <a:p>
            <a:endParaRPr lang="ru-UA"/>
          </a:p>
        </p:txBody>
      </p:sp>
      <p:pic>
        <p:nvPicPr>
          <p:cNvPr id="3" name="Рисунок 2">
            <a:extLst>
              <a:ext uri="{FF2B5EF4-FFF2-40B4-BE49-F238E27FC236}">
                <a16:creationId xmlns:a16="http://schemas.microsoft.com/office/drawing/2014/main" id="{2F7FD7BF-BB96-47CC-9CE4-A540FFC81582}"/>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49743883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E38DB07B-D2E6-403C-8EA9-420E4ACFA694}"/>
              </a:ext>
            </a:extLst>
          </p:cNvPr>
          <p:cNvSpPr>
            <a:spLocks noGrp="1"/>
          </p:cNvSpPr>
          <p:nvPr>
            <p:ph type="title"/>
          </p:nvPr>
        </p:nvSpPr>
        <p:spPr/>
        <p:txBody>
          <a:bodyPr/>
          <a:lstStyle/>
          <a:p>
            <a:pPr fontAlgn="base"/>
            <a:r>
              <a:rPr lang="ru-RU" sz="2400"/>
              <a:t>		</a:t>
            </a:r>
            <a:r>
              <a:rPr lang="en-US" sz="2400"/>
              <a:t>CLCT in otorhinolaryngology</a:t>
            </a:r>
            <a:endParaRPr lang="ru-RU" sz="2400" dirty="0"/>
          </a:p>
        </p:txBody>
      </p:sp>
      <p:pic>
        <p:nvPicPr>
          <p:cNvPr id="3" name="Рисунок 2">
            <a:extLst>
              <a:ext uri="{FF2B5EF4-FFF2-40B4-BE49-F238E27FC236}">
                <a16:creationId xmlns:a16="http://schemas.microsoft.com/office/drawing/2014/main" id="{B02C1DC8-50D3-4E30-8BA8-3C15E469E6F6}"/>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39314303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FF9CAD20-F8B8-4A9F-A7F0-5C1DCB8D892B}"/>
              </a:ext>
            </a:extLst>
          </p:cNvPr>
          <p:cNvSpPr>
            <a:spLocks noGrp="1"/>
          </p:cNvSpPr>
          <p:nvPr>
            <p:ph type="title"/>
          </p:nvPr>
        </p:nvSpPr>
        <p:spPr/>
        <p:txBody>
          <a:bodyPr/>
          <a:lstStyle/>
          <a:p>
            <a:endParaRPr lang="ru-UA"/>
          </a:p>
        </p:txBody>
      </p:sp>
      <p:pic>
        <p:nvPicPr>
          <p:cNvPr id="3" name="Рисунок 2">
            <a:extLst>
              <a:ext uri="{FF2B5EF4-FFF2-40B4-BE49-F238E27FC236}">
                <a16:creationId xmlns:a16="http://schemas.microsoft.com/office/drawing/2014/main" id="{ECF2F221-0979-4F50-8744-0A2C7B896478}"/>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421483472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279FEB18-9EA5-40B2-997B-E60EF818F833}"/>
              </a:ext>
            </a:extLst>
          </p:cNvPr>
          <p:cNvSpPr>
            <a:spLocks noGrp="1"/>
          </p:cNvSpPr>
          <p:nvPr>
            <p:ph type="title"/>
          </p:nvPr>
        </p:nvSpPr>
        <p:spPr/>
        <p:txBody>
          <a:bodyPr/>
          <a:lstStyle/>
          <a:p>
            <a:endParaRPr lang="ru-UA"/>
          </a:p>
        </p:txBody>
      </p:sp>
      <p:pic>
        <p:nvPicPr>
          <p:cNvPr id="3" name="Рисунок 2">
            <a:extLst>
              <a:ext uri="{FF2B5EF4-FFF2-40B4-BE49-F238E27FC236}">
                <a16:creationId xmlns:a16="http://schemas.microsoft.com/office/drawing/2014/main" id="{A7B44FA7-261A-4ADF-9A46-EAE3100AB49B}"/>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81153675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10A33D93-957A-48D7-8711-13FA0526EB40}"/>
              </a:ext>
            </a:extLst>
          </p:cNvPr>
          <p:cNvSpPr>
            <a:spLocks noGrp="1"/>
          </p:cNvSpPr>
          <p:nvPr>
            <p:ph type="title"/>
          </p:nvPr>
        </p:nvSpPr>
        <p:spPr/>
        <p:txBody>
          <a:bodyPr/>
          <a:lstStyle/>
          <a:p>
            <a:endParaRPr lang="ru-UA"/>
          </a:p>
        </p:txBody>
      </p:sp>
      <p:pic>
        <p:nvPicPr>
          <p:cNvPr id="3" name="Рисунок 2">
            <a:extLst>
              <a:ext uri="{FF2B5EF4-FFF2-40B4-BE49-F238E27FC236}">
                <a16:creationId xmlns:a16="http://schemas.microsoft.com/office/drawing/2014/main" id="{65E14529-5138-4A9B-9FF8-5057DA9855A0}"/>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69125271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2798AF3B-1F80-40F6-BD83-7854549610CF}"/>
              </a:ext>
            </a:extLst>
          </p:cNvPr>
          <p:cNvSpPr>
            <a:spLocks noGrp="1"/>
          </p:cNvSpPr>
          <p:nvPr>
            <p:ph type="title"/>
          </p:nvPr>
        </p:nvSpPr>
        <p:spPr/>
        <p:txBody>
          <a:bodyPr/>
          <a:lstStyle/>
          <a:p>
            <a:endParaRPr lang="ru-UA"/>
          </a:p>
        </p:txBody>
      </p:sp>
      <p:pic>
        <p:nvPicPr>
          <p:cNvPr id="3" name="Рисунок 2">
            <a:extLst>
              <a:ext uri="{FF2B5EF4-FFF2-40B4-BE49-F238E27FC236}">
                <a16:creationId xmlns:a16="http://schemas.microsoft.com/office/drawing/2014/main" id="{BA68E758-18F7-4E29-8777-B195D7172D51}"/>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32513773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hidden="1">
            <a:extLst>
              <a:ext uri="{FF2B5EF4-FFF2-40B4-BE49-F238E27FC236}">
                <a16:creationId xmlns:a16="http://schemas.microsoft.com/office/drawing/2014/main" id="{835FEF1F-E96A-4BBB-81F4-41187B486143}"/>
              </a:ext>
            </a:extLst>
          </p:cNvPr>
          <p:cNvSpPr>
            <a:spLocks noGrp="1"/>
          </p:cNvSpPr>
          <p:nvPr>
            <p:ph type="title"/>
          </p:nvPr>
        </p:nvSpPr>
        <p:spPr/>
        <p:txBody>
          <a:bodyPr/>
          <a:lstStyle/>
          <a:p>
            <a:endParaRPr lang="ru-UA"/>
          </a:p>
        </p:txBody>
      </p:sp>
      <p:pic>
        <p:nvPicPr>
          <p:cNvPr id="3" name="Рисунок 2">
            <a:extLst>
              <a:ext uri="{FF2B5EF4-FFF2-40B4-BE49-F238E27FC236}">
                <a16:creationId xmlns:a16="http://schemas.microsoft.com/office/drawing/2014/main" id="{E481CB2C-44EC-44B0-9795-5BEE35585C3F}"/>
              </a:ext>
            </a:extLst>
          </p:cNvPr>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4243918508"/>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763</Words>
  <Application>Microsoft Office PowerPoint</Application>
  <PresentationFormat>Экран (4:3)</PresentationFormat>
  <Paragraphs>32</Paragraphs>
  <Slides>76</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76</vt:i4>
      </vt:variant>
    </vt:vector>
  </HeadingPairs>
  <TitlesOfParts>
    <vt:vector size="80" baseType="lpstr">
      <vt:lpstr>Arial</vt:lpstr>
      <vt:lpstr>Calibri</vt:lpstr>
      <vt:lpstr>Calibri Light</vt:lpstr>
      <vt:lpstr>Тема Office</vt:lpstr>
      <vt:lpstr>Cone-beam computed tomography in the diagnosis of diseases of the maxillofacial region.</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Basic interface when working on a tomograph Galileos, Sirona</vt:lpstr>
      <vt:lpstr>Презентация PowerPoint</vt:lpstr>
      <vt:lpstr>Презентация PowerPoint</vt:lpstr>
      <vt:lpstr>Презентация PowerPoint</vt:lpstr>
      <vt:lpstr>Презентация PowerPoint</vt:lpstr>
      <vt:lpstr>Презентация PowerPoint</vt:lpstr>
      <vt:lpstr>The interface of the panoramic tomogram option (the names may differ slightly in different devices) consists of several windows.</vt:lpstr>
      <vt:lpstr>Презентация PowerPoint</vt:lpstr>
      <vt:lpstr>three-dimensional rendering - dental assistant</vt:lpstr>
      <vt:lpstr>Презентация PowerPoint</vt:lpstr>
      <vt:lpstr>Презентация PowerPoint</vt:lpstr>
      <vt:lpstr>Interface for planning of TMJ treatment (Gendex CB-500 device)</vt:lpstr>
      <vt:lpstr>    CONDYLOGRAPHY is a recording of TMJ movements.</vt:lpstr>
      <vt:lpstr>     CONDYLOGRAPHY is a recording of TMJ movements</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CLCT: coronary, sagittal and axial sections. Centering for occlusive tooth caries 4.5</vt:lpstr>
      <vt:lpstr>Periapical abscess of tooth 4.5 with a fistula in the soft tissues of the body of the LF vestibularly (reliably visualized on the sagittal section - white arrow) and in the mandibular canal.</vt:lpstr>
      <vt:lpstr>Two fistulas in soft tissues Additional canal in the middle third of the distal root of the tooth 3.6 (black arrow), lateral granuloma (white arrow)</vt:lpstr>
      <vt:lpstr>Chronic periodontitis of tooth 3.3: a - fragment of OPTG; b - KLKT, sagittal section: the additional root is visualized orally, its channel is not sealed.</vt:lpstr>
      <vt:lpstr>C-shaped configuration of the tooth root 4.6: a - 2 root canals are visualized on the tangent section, which merge into the apical third; b - on the axial section - 1 channel C-shaped</vt:lpstr>
      <vt:lpstr>External and internal resorption of the tooth root 4.5:</vt:lpstr>
      <vt:lpstr>Fracture of the root of the tooth 1.7: a - longitudinal section: dilated periodontal fissure of the apical third of the root (distally and at the apex); b - sagittal section: longitudinal iatrogenic fracture of the palatine root, which caused the inflammatory process</vt:lpstr>
      <vt:lpstr>The usual structure of the lower molars involves the presence of two roots and three root canals. Quite often in the distal root of these teeth there are two channels (38% of the first lower molars and 28% of the second lower molars), which are not detected in two-dimensional images.</vt:lpstr>
      <vt:lpstr>Removal of filling material for the apex of the distal root of the tooth 3.7: on the coronary section - in the mandibular canal, on the sagittal - reliably does not penetrate into the lumen of the channel.</vt:lpstr>
      <vt:lpstr>Презентация PowerPoint</vt:lpstr>
      <vt:lpstr>Denticle at the mouth of the distal root canal of tooth 4.7 (intersection of coordinate axes</vt:lpstr>
      <vt:lpstr>Application in periodontology. Performing 2D radiography can lead to incorrect assessment of the degree of destruction of bone tissue due to errors due to the projection overlap and, as a result, to inaccuracies in determining reliable anatomical landmarks. Only 3D-visualization allows you to make sections perpendicular to the axis of the dental arch and accurately measure bone defects on the vestibular and oral sides (dehiscence, fenestration) (drawings).</vt:lpstr>
      <vt:lpstr>Resorption of the walls of the alveoli of the tooth 3.5 orally and distally by 2/3 of the root length, vestibular and mesial - by 1/2</vt:lpstr>
      <vt:lpstr>Chronic periodontitis of tooth 4.6 (furcation lesions). Chronic periodontitis of both roots.</vt:lpstr>
      <vt:lpstr>Apical granuloma of tooth 2.2 with a fistula in the soft tissues of the RF vestibular</vt:lpstr>
      <vt:lpstr>Preparation of dental implant surgery and evaluation of its effectiveness. Identification of optimal access and study of anatomical features of RF for sinus lifting operations.</vt:lpstr>
      <vt:lpstr>Preparation of dental implant surgery and evaluation of its effectiveness. Identification of optimal access and study of anatomical features of RF for sinus lifting operations. </vt:lpstr>
      <vt:lpstr>Tracing "of the mandibular canals, virtual implant planning</vt:lpstr>
      <vt:lpstr>. Root cyst of the frontal part of the woofer (including the roots of the teeth 3.2-4.1, with thin and exploding cortical plates vestibularly and lingually), the threat of pathological fracture</vt:lpstr>
      <vt:lpstr> Search for retained and dystopian teeth and planning the operation of their removal overcomplete incisors-microdentia, dystopia (rotation of 180 °), eruption into cavities</vt:lpstr>
      <vt:lpstr>Acute arthritis of the left TMJ - local osteoporosis and usurpation of the cortical plate.</vt:lpstr>
      <vt:lpstr>Bilateral recurrent dislocation</vt:lpstr>
      <vt:lpstr>apical granuloma (red arrow), squeezing the lower wall of the HPV; distal-buccal canal - uneven filling to the apical third.</vt:lpstr>
      <vt:lpstr>Презентация PowerPoint</vt:lpstr>
      <vt:lpstr>Chronic hyperplastic maxillary sinusitis, hyperplasia of the lower nasal concha, conha bullosa of the middle nasal concha</vt:lpstr>
      <vt:lpstr>Volumetric computed tomography (CT) of the paranasal sinuses, an objective radiological method that allows you to get a reliable picture of the condition of the paranasal sinuses and structures of the nasal cavity.</vt:lpstr>
      <vt:lpstr>Презентация PowerPoint</vt:lpstr>
      <vt:lpstr>Презентация PowerPoint</vt:lpstr>
      <vt:lpstr>  CLCT in otorhinolaryngology</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Cone-beam computed tomography in the diagnosis of diseases of the maxillofacial region.</dc:title>
  <dc:creator>Катерина Михайлівна Дойкова</dc:creator>
  <cp:lastModifiedBy>Катерина Михайлівна Дойкова</cp:lastModifiedBy>
  <cp:revision>3</cp:revision>
  <dcterms:created xsi:type="dcterms:W3CDTF">2021-02-24T09:55:04Z</dcterms:created>
  <dcterms:modified xsi:type="dcterms:W3CDTF">2021-04-03T18:04:45Z</dcterms:modified>
</cp:coreProperties>
</file>