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2" r:id="rId1"/>
  </p:sldMasterIdLst>
  <p:sldIdLst>
    <p:sldId id="256" r:id="rId2"/>
    <p:sldId id="290" r:id="rId3"/>
    <p:sldId id="265" r:id="rId4"/>
    <p:sldId id="262" r:id="rId5"/>
    <p:sldId id="306" r:id="rId6"/>
    <p:sldId id="307" r:id="rId7"/>
    <p:sldId id="308" r:id="rId8"/>
    <p:sldId id="309" r:id="rId9"/>
    <p:sldId id="310" r:id="rId10"/>
    <p:sldId id="311" r:id="rId11"/>
    <p:sldId id="312" r:id="rId12"/>
    <p:sldId id="313" r:id="rId13"/>
    <p:sldId id="314" r:id="rId14"/>
    <p:sldId id="315" r:id="rId15"/>
    <p:sldId id="257" r:id="rId16"/>
    <p:sldId id="263" r:id="rId17"/>
    <p:sldId id="304" r:id="rId18"/>
    <p:sldId id="305" r:id="rId19"/>
    <p:sldId id="258" r:id="rId20"/>
    <p:sldId id="271" r:id="rId21"/>
    <p:sldId id="259" r:id="rId22"/>
    <p:sldId id="260" r:id="rId23"/>
    <p:sldId id="261" r:id="rId24"/>
    <p:sldId id="291" r:id="rId25"/>
    <p:sldId id="297" r:id="rId26"/>
    <p:sldId id="298" r:id="rId27"/>
    <p:sldId id="299" r:id="rId28"/>
    <p:sldId id="300" r:id="rId29"/>
    <p:sldId id="301" r:id="rId30"/>
    <p:sldId id="302" r:id="rId31"/>
    <p:sldId id="303" r:id="rId32"/>
    <p:sldId id="274" r:id="rId33"/>
    <p:sldId id="275"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sorterViewPr>
    <p:cViewPr>
      <p:scale>
        <a:sx n="100" d="100"/>
        <a:sy n="100" d="100"/>
      </p:scale>
      <p:origin x="0" y="-60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4AAD347D-5ACD-4C99-B74B-A9C85AD731AF}" type="datetimeFigureOut">
              <a:rPr lang="en-US" smtClean="0"/>
              <a:t>4/5/2021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0675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509A250-FF31-4206-8172-F9D3106AACB1}" type="datetimeFigureOut">
              <a:rPr lang="en-US" smtClean="0"/>
              <a:t>4/5/2021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20878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796027F-7875-4030-9381-8BD8C4F21935}" type="datetimeFigureOut">
              <a:rPr lang="en-US" smtClean="0"/>
              <a:t>4/5/2021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99463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796027F-7875-4030-9381-8BD8C4F21935}" type="datetimeFigureOut">
              <a:rPr lang="en-US" smtClean="0"/>
              <a:t>4/5/2021</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52608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796027F-7875-4030-9381-8BD8C4F21935}" type="datetimeFigureOut">
              <a:rPr lang="en-US" smtClean="0"/>
              <a:t>4/5/2021</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9" name="Номер слайда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9874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509A250-FF31-4206-8172-F9D3106AACB1}" type="datetimeFigureOut">
              <a:rPr lang="en-US" smtClean="0"/>
              <a:t>4/5/2021</a:t>
            </a:fld>
            <a:endParaRPr lang="en-US" dirty="0"/>
          </a:p>
        </p:txBody>
      </p:sp>
      <p:sp>
        <p:nvSpPr>
          <p:cNvPr id="4" name="Нижний колонтитул 3"/>
          <p:cNvSpPr>
            <a:spLocks noGrp="1"/>
          </p:cNvSpPr>
          <p:nvPr>
            <p:ph type="ftr" sz="quarter" idx="11"/>
          </p:nvPr>
        </p:nvSpPr>
        <p:spPr/>
        <p:txBody>
          <a:bodyPr/>
          <a:lstStyle/>
          <a:p>
            <a:endParaRPr lang="en-US" dirty="0"/>
          </a:p>
        </p:txBody>
      </p:sp>
      <p:sp>
        <p:nvSpPr>
          <p:cNvPr id="5" name="Номер слайда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41237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509A250-FF31-4206-8172-F9D3106AACB1}" type="datetimeFigureOut">
              <a:rPr lang="en-US" smtClean="0"/>
              <a:t>4/5/2021</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3887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509A250-FF31-4206-8172-F9D3106AACB1}" type="datetimeFigureOut">
              <a:rPr lang="en-US" smtClean="0"/>
              <a:t>4/5/2021</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702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509A250-FF31-4206-8172-F9D3106AACB1}" type="datetimeFigureOut">
              <a:rPr lang="en-US" smtClean="0"/>
              <a:t>4/5/2021</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54118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509A250-FF31-4206-8172-F9D3106AACB1}" type="datetimeFigureOut">
              <a:rPr lang="en-US" smtClean="0"/>
              <a:t>4/5/2021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95428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509A250-FF31-4206-8172-F9D3106AACB1}" type="datetimeFigureOut">
              <a:rPr lang="en-US" smtClean="0"/>
              <a:t>4/5/2021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45394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4/5/2021</a:t>
            </a:fld>
            <a:endParaRPr lang="en-US"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40055661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3" Type="http://schemas.microsoft.com/office/2007/relationships/media" Target="../media/media3.mp3"/><Relationship Id="rId7" Type="http://schemas.openxmlformats.org/officeDocument/2006/relationships/image" Target="../media/image4.jpe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jpeg"/><Relationship Id="rId5" Type="http://schemas.openxmlformats.org/officeDocument/2006/relationships/slideLayout" Target="../slideLayouts/slideLayout7.xml"/><Relationship Id="rId10" Type="http://schemas.openxmlformats.org/officeDocument/2006/relationships/image" Target="../media/image2.png"/><Relationship Id="rId4" Type="http://schemas.openxmlformats.org/officeDocument/2006/relationships/audio" Target="../media/media3.mp3"/><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12.jpe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microsoft.com/office/2007/relationships/media" Target="../media/media7.mp3"/><Relationship Id="rId7" Type="http://schemas.openxmlformats.org/officeDocument/2006/relationships/image" Target="../media/image2.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3.png"/><Relationship Id="rId5" Type="http://schemas.openxmlformats.org/officeDocument/2006/relationships/slideLayout" Target="../slideLayouts/slideLayout7.xml"/><Relationship Id="rId4" Type="http://schemas.openxmlformats.org/officeDocument/2006/relationships/audio" Target="../media/media7.mp3"/></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1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1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17.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18.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19.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20.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3" Type="http://schemas.microsoft.com/office/2007/relationships/media" Target="../media/media19.mp3"/><Relationship Id="rId7" Type="http://schemas.openxmlformats.org/officeDocument/2006/relationships/image" Target="../media/image23.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22.jpeg"/><Relationship Id="rId5" Type="http://schemas.openxmlformats.org/officeDocument/2006/relationships/slideLayout" Target="../slideLayouts/slideLayout7.xml"/><Relationship Id="rId10" Type="http://schemas.openxmlformats.org/officeDocument/2006/relationships/image" Target="../media/image2.png"/><Relationship Id="rId4" Type="http://schemas.openxmlformats.org/officeDocument/2006/relationships/audio" Target="../media/media19.mp3"/><Relationship Id="rId9" Type="http://schemas.openxmlformats.org/officeDocument/2006/relationships/image" Target="../media/image25.jpe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1.mp3"/><Relationship Id="rId7" Type="http://schemas.openxmlformats.org/officeDocument/2006/relationships/image" Target="../media/image27.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26.jpeg"/><Relationship Id="rId5" Type="http://schemas.openxmlformats.org/officeDocument/2006/relationships/slideLayout" Target="../slideLayouts/slideLayout7.xml"/><Relationship Id="rId4" Type="http://schemas.openxmlformats.org/officeDocument/2006/relationships/audio" Target="../media/media21.mp3"/></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3.mp3"/><Relationship Id="rId7" Type="http://schemas.openxmlformats.org/officeDocument/2006/relationships/image" Target="../media/image29.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28.jpeg"/><Relationship Id="rId5" Type="http://schemas.openxmlformats.org/officeDocument/2006/relationships/slideLayout" Target="../slideLayouts/slideLayout7.xml"/><Relationship Id="rId4" Type="http://schemas.openxmlformats.org/officeDocument/2006/relationships/audio" Target="../media/media23.mp3"/></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25.mp3"/><Relationship Id="rId7" Type="http://schemas.openxmlformats.org/officeDocument/2006/relationships/image" Target="../media/image1.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30.jpeg"/><Relationship Id="rId5" Type="http://schemas.openxmlformats.org/officeDocument/2006/relationships/slideLayout" Target="../slideLayouts/slideLayout7.xml"/><Relationship Id="rId4" Type="http://schemas.openxmlformats.org/officeDocument/2006/relationships/audio" Target="../media/media25.mp3"/><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34.jpe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1.png"/><Relationship Id="rId5" Type="http://schemas.openxmlformats.org/officeDocument/2006/relationships/image" Target="../media/image33.pn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2.png"/><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8.mp3"/><Relationship Id="rId1" Type="http://schemas.microsoft.com/office/2007/relationships/media" Target="../media/media28.mp3"/><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2.png"/><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image" Target="../media/image2.png"/><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mp3"/><Relationship Id="rId1" Type="http://schemas.microsoft.com/office/2007/relationships/media" Target="../media/media32.mp3"/><Relationship Id="rId6" Type="http://schemas.openxmlformats.org/officeDocument/2006/relationships/image" Target="../media/image2.png"/><Relationship Id="rId5" Type="http://schemas.openxmlformats.org/officeDocument/2006/relationships/image" Target="../media/image48.jpeg"/><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3.mp3"/><Relationship Id="rId1" Type="http://schemas.microsoft.com/office/2007/relationships/media" Target="../media/media33.mp3"/><Relationship Id="rId6" Type="http://schemas.openxmlformats.org/officeDocument/2006/relationships/image" Target="../media/image2.png"/><Relationship Id="rId5" Type="http://schemas.openxmlformats.org/officeDocument/2006/relationships/image" Target="../media/image50.jpeg"/><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4.mp3"/><Relationship Id="rId1" Type="http://schemas.microsoft.com/office/2007/relationships/media" Target="../media/media34.mp3"/><Relationship Id="rId6" Type="http://schemas.openxmlformats.org/officeDocument/2006/relationships/image" Target="../media/image2.png"/><Relationship Id="rId5" Type="http://schemas.openxmlformats.org/officeDocument/2006/relationships/image" Target="../media/image52.jpeg"/><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35.mp3"/><Relationship Id="rId1" Type="http://schemas.microsoft.com/office/2007/relationships/media" Target="../media/media35.mp3"/><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slideLayout" Target="../slideLayouts/slideLayout7.xml"/><Relationship Id="rId7" Type="http://schemas.openxmlformats.org/officeDocument/2006/relationships/image" Target="../media/image59.jpeg"/><Relationship Id="rId2" Type="http://schemas.openxmlformats.org/officeDocument/2006/relationships/audio" Target="../media/media36.mp3"/><Relationship Id="rId1" Type="http://schemas.microsoft.com/office/2007/relationships/media" Target="../media/media36.mp3"/><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2.png"/><Relationship Id="rId4" Type="http://schemas.openxmlformats.org/officeDocument/2006/relationships/image" Target="../media/image56.jpeg"/><Relationship Id="rId9"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2.png"/><Relationship Id="rId5" Type="http://schemas.openxmlformats.org/officeDocument/2006/relationships/image" Target="../media/image63.jpeg"/><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image" Target="../media/image2.png"/><Relationship Id="rId5" Type="http://schemas.openxmlformats.org/officeDocument/2006/relationships/image" Target="../media/image65.jpeg"/><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9.mp3"/><Relationship Id="rId1" Type="http://schemas.microsoft.com/office/2007/relationships/media" Target="../media/media39.mp3"/><Relationship Id="rId6" Type="http://schemas.openxmlformats.org/officeDocument/2006/relationships/image" Target="../media/image2.png"/><Relationship Id="rId5" Type="http://schemas.openxmlformats.org/officeDocument/2006/relationships/image" Target="../media/image67.png"/><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0.mp3"/><Relationship Id="rId1" Type="http://schemas.microsoft.com/office/2007/relationships/media" Target="../media/media40.mp3"/><Relationship Id="rId6" Type="http://schemas.openxmlformats.org/officeDocument/2006/relationships/image" Target="../media/image2.png"/><Relationship Id="rId5" Type="http://schemas.openxmlformats.org/officeDocument/2006/relationships/image" Target="../media/image69.jpe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4530" y="972064"/>
            <a:ext cx="8646082" cy="2570205"/>
          </a:xfrm>
        </p:spPr>
        <p:txBody>
          <a:bodyPr/>
          <a:lstStyle/>
          <a:p>
            <a:r>
              <a:rPr lang="en-US" sz="4800" dirty="0">
                <a:solidFill>
                  <a:schemeClr val="tx1"/>
                </a:solidFill>
                <a:latin typeface="Helvetica Neue"/>
              </a:rPr>
              <a:t>Principles and methods of Radiation Therapy</a:t>
            </a:r>
            <a:br>
              <a:rPr lang="en-US" sz="4800" dirty="0">
                <a:solidFill>
                  <a:srgbClr val="504C48"/>
                </a:solidFill>
                <a:latin typeface="Helvetica Neue"/>
              </a:rPr>
            </a:br>
            <a:endParaRPr lang="uk-UA" sz="4800" b="1" dirty="0"/>
          </a:p>
        </p:txBody>
      </p:sp>
      <p:sp>
        <p:nvSpPr>
          <p:cNvPr id="3" name="Подзаголовок 2"/>
          <p:cNvSpPr>
            <a:spLocks noGrp="1"/>
          </p:cNvSpPr>
          <p:nvPr>
            <p:ph type="subTitle" idx="1"/>
          </p:nvPr>
        </p:nvSpPr>
        <p:spPr>
          <a:xfrm>
            <a:off x="938437" y="4712182"/>
            <a:ext cx="4573015" cy="667264"/>
          </a:xfrm>
        </p:spPr>
        <p:txBody>
          <a:bodyPr>
            <a:noAutofit/>
          </a:bodyPr>
          <a:lstStyle/>
          <a:p>
            <a:pPr lvl="0" algn="l">
              <a:lnSpc>
                <a:spcPct val="100000"/>
              </a:lnSpc>
              <a:spcBef>
                <a:spcPts val="0"/>
              </a:spcBef>
            </a:pPr>
            <a:r>
              <a:rPr lang="en-US" sz="2000" b="1" dirty="0">
                <a:latin typeface="Times New Roman" panose="02020603050405020304" pitchFamily="18" charset="0"/>
                <a:cs typeface="Times New Roman" panose="02020603050405020304" pitchFamily="18" charset="0"/>
              </a:rPr>
              <a:t>Department of Radiation Diagnostics, Therapy and Radiation Medicine, </a:t>
            </a:r>
            <a:r>
              <a:rPr lang="en-US" sz="2000" b="1" dirty="0" err="1">
                <a:latin typeface="Times New Roman" panose="02020603050405020304" pitchFamily="18" charset="0"/>
                <a:cs typeface="Times New Roman" panose="02020603050405020304" pitchFamily="18" charset="0"/>
              </a:rPr>
              <a:t>ONMedU</a:t>
            </a:r>
            <a:r>
              <a:rPr lang="ru-RU"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Kovtun</a:t>
            </a:r>
            <a:r>
              <a:rPr lang="ru-RU" sz="20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a:t>
            </a:r>
            <a:r>
              <a:rPr lang="ru-RU" sz="2000"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V</a:t>
            </a:r>
            <a:r>
              <a:rPr lang="ru-RU" sz="2000" b="1"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rotWithShape="1">
          <a:blip r:embed="rId4"/>
          <a:srcRect l="12188" t="23219" r="12187" b="10839"/>
          <a:stretch/>
        </p:blipFill>
        <p:spPr>
          <a:xfrm>
            <a:off x="6911546" y="3542269"/>
            <a:ext cx="4596714" cy="3007090"/>
          </a:xfrm>
          <a:prstGeom prst="rect">
            <a:avLst/>
          </a:prstGeom>
        </p:spPr>
      </p:pic>
      <p:pic>
        <p:nvPicPr>
          <p:cNvPr id="5" name="_d1_apihost.ru_voice60216186105f016397019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80612" y="240356"/>
            <a:ext cx="609600" cy="609600"/>
          </a:xfrm>
          <a:prstGeom prst="rect">
            <a:avLst/>
          </a:prstGeom>
        </p:spPr>
      </p:pic>
    </p:spTree>
    <p:extLst>
      <p:ext uri="{BB962C8B-B14F-4D97-AF65-F5344CB8AC3E}">
        <p14:creationId xmlns:p14="http://schemas.microsoft.com/office/powerpoint/2010/main" val="1921670608"/>
      </p:ext>
    </p:extLst>
  </p:cSld>
  <p:clrMapOvr>
    <a:masterClrMapping/>
  </p:clrMapOvr>
  <mc:AlternateContent xmlns:mc="http://schemas.openxmlformats.org/markup-compatibility/2006" xmlns:p14="http://schemas.microsoft.com/office/powerpoint/2010/main">
    <mc:Choice Requires="p14">
      <p:transition spd="slow" p14:dur="2750" advClick="0" advTm="33000"/>
    </mc:Choice>
    <mc:Fallback xmlns="">
      <p:transition spd="slow" advClick="0" advTm="3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remove"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Brief History of Radiation Therapy &lt;ul&gt;&lt;li&gt;The first patient was treated with radiation in 1896, two months after the disc..."/>
          <p:cNvPicPr>
            <a:picLocks noChangeAspect="1" noChangeArrowheads="1"/>
          </p:cNvPicPr>
          <p:nvPr/>
        </p:nvPicPr>
        <p:blipFill rotWithShape="1">
          <a:blip r:embed="rId6">
            <a:extLst>
              <a:ext uri="{28A0092B-C50C-407E-A947-70E740481C1C}">
                <a14:useLocalDpi xmlns:a14="http://schemas.microsoft.com/office/drawing/2010/main" val="0"/>
              </a:ext>
            </a:extLst>
          </a:blip>
          <a:srcRect l="4884" t="6652" r="8629"/>
          <a:stretch/>
        </p:blipFill>
        <p:spPr bwMode="auto">
          <a:xfrm>
            <a:off x="486031" y="263611"/>
            <a:ext cx="5338120" cy="3599936"/>
          </a:xfrm>
          <a:prstGeom prst="rect">
            <a:avLst/>
          </a:prstGeom>
          <a:noFill/>
          <a:extLst>
            <a:ext uri="{909E8E84-426E-40DD-AFC4-6F175D3DCCD1}">
              <a14:hiddenFill xmlns:a14="http://schemas.microsoft.com/office/drawing/2010/main">
                <a:solidFill>
                  <a:srgbClr val="FFFFFF"/>
                </a:solidFill>
              </a14:hiddenFill>
            </a:ext>
          </a:extLst>
        </p:spPr>
      </p:pic>
      <p:pic>
        <p:nvPicPr>
          <p:cNvPr id="49156" name="Picture 4" descr="Methods of Delivering Radiation Therapy Early 1950s Today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86616" y="263611"/>
            <a:ext cx="5445211" cy="3534032"/>
          </a:xfrm>
          <a:prstGeom prst="rect">
            <a:avLst/>
          </a:prstGeom>
          <a:noFill/>
          <a:extLst>
            <a:ext uri="{909E8E84-426E-40DD-AFC4-6F175D3DCCD1}">
              <a14:hiddenFill xmlns:a14="http://schemas.microsoft.com/office/drawing/2010/main">
                <a:solidFill>
                  <a:srgbClr val="FFFFFF"/>
                </a:solidFill>
              </a14:hiddenFill>
            </a:ext>
          </a:extLst>
        </p:spPr>
      </p:pic>
      <p:pic>
        <p:nvPicPr>
          <p:cNvPr id="49158" name="Picture 6" descr="How Is Radiation Therapy Used? &lt;ul&gt;&lt;li&gt;Radiation therapy is used two different ways.   &lt;/li&gt;&lt;/ul&gt;&lt;ul&gt;&lt;li&gt;To cure cancer: &l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031" y="3863547"/>
            <a:ext cx="5338120" cy="2862647"/>
          </a:xfrm>
          <a:prstGeom prst="rect">
            <a:avLst/>
          </a:prstGeom>
          <a:noFill/>
          <a:extLst>
            <a:ext uri="{909E8E84-426E-40DD-AFC4-6F175D3DCCD1}">
              <a14:hiddenFill xmlns:a14="http://schemas.microsoft.com/office/drawing/2010/main">
                <a:solidFill>
                  <a:srgbClr val="FFFFFF"/>
                </a:solidFill>
              </a14:hiddenFill>
            </a:ext>
          </a:extLst>
        </p:spPr>
      </p:pic>
      <p:pic>
        <p:nvPicPr>
          <p:cNvPr id="49160" name="Picture 8" descr="Meet the Radiation Oncology Team &lt;ul&gt;&lt;li&gt;Radiation Oncologist &lt;/li&gt;&lt;/ul&gt;&lt;ul&gt;&lt;ul&gt;&lt;li&gt;The doctor who oversees the radiation ..."/>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86616" y="3797643"/>
            <a:ext cx="5445211" cy="2928551"/>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5e5fa86ce61568344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030129" y="512204"/>
            <a:ext cx="609600" cy="609600"/>
          </a:xfrm>
          <a:prstGeom prst="rect">
            <a:avLst/>
          </a:prstGeom>
        </p:spPr>
      </p:pic>
      <p:pic>
        <p:nvPicPr>
          <p:cNvPr id="3" name="_d1_apihost.ru_voice60215ff7adf4019975396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958647" y="1545323"/>
            <a:ext cx="609600" cy="609600"/>
          </a:xfrm>
          <a:prstGeom prst="rect">
            <a:avLst/>
          </a:prstGeom>
        </p:spPr>
      </p:pic>
    </p:spTree>
    <p:extLst>
      <p:ext uri="{BB962C8B-B14F-4D97-AF65-F5344CB8AC3E}">
        <p14:creationId xmlns:p14="http://schemas.microsoft.com/office/powerpoint/2010/main" val="3024673389"/>
      </p:ext>
    </p:extLst>
  </p:cSld>
  <p:clrMapOvr>
    <a:masterClrMapping/>
  </p:clrMapOvr>
  <mc:AlternateContent xmlns:mc="http://schemas.openxmlformats.org/markup-compatibility/2006" xmlns:p14="http://schemas.microsoft.com/office/powerpoint/2010/main">
    <mc:Choice Requires="p14">
      <p:transition spd="slow" p14:dur="175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344" fill="hold"/>
                                        <p:tgtEl>
                                          <p:spTgt spid="2"/>
                                        </p:tgtEl>
                                      </p:cBhvr>
                                    </p:cmd>
                                  </p:childTnLst>
                                </p:cTn>
                              </p:par>
                            </p:childTnLst>
                          </p:cTn>
                        </p:par>
                        <p:par>
                          <p:cTn id="7" fill="hold">
                            <p:stCondLst>
                              <p:cond delay="61344"/>
                            </p:stCondLst>
                            <p:childTnLst>
                              <p:par>
                                <p:cTn id="8" presetID="1" presetClass="mediacall" presetSubtype="0" fill="hold" nodeType="afterEffect">
                                  <p:stCondLst>
                                    <p:cond delay="0"/>
                                  </p:stCondLst>
                                  <p:childTnLst>
                                    <p:cmd type="call" cmd="playFrom(0.0)">
                                      <p:cBhvr>
                                        <p:cTn id="9" dur="221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remove" display="0">
                  <p:stCondLst>
                    <p:cond delay="indefinite"/>
                  </p:stCondLst>
                  <p:endCondLst>
                    <p:cond evt="onStopAudio" delay="0">
                      <p:tgtEl>
                        <p:sldTgt/>
                      </p:tgtEl>
                    </p:cond>
                  </p:endCondLst>
                </p:cTn>
                <p:tgtEl>
                  <p:spTgt spid="2"/>
                </p:tgtEl>
              </p:cMediaNode>
            </p:audio>
            <p:audio>
              <p:cMediaNode vol="80000" showWhenStopped="0">
                <p:cTn id="11" fill="remove"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lassification of radiation therapy by theClassification of radiation therapy by the&#10;method of use:method of use:&#10;Individ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709" y="1158574"/>
            <a:ext cx="5396729" cy="456247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a:stretch>
            <a:fillRect/>
          </a:stretch>
        </p:blipFill>
        <p:spPr>
          <a:xfrm>
            <a:off x="5799438" y="1158574"/>
            <a:ext cx="6078239" cy="4560203"/>
          </a:xfrm>
          <a:prstGeom prst="rect">
            <a:avLst/>
          </a:prstGeom>
        </p:spPr>
      </p:pic>
      <p:pic>
        <p:nvPicPr>
          <p:cNvPr id="3" name="_d1_apihost.ru_voice60216419061a088575024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88940" y="611059"/>
            <a:ext cx="609600" cy="609600"/>
          </a:xfrm>
          <a:prstGeom prst="rect">
            <a:avLst/>
          </a:prstGeom>
        </p:spPr>
      </p:pic>
    </p:spTree>
    <p:extLst>
      <p:ext uri="{BB962C8B-B14F-4D97-AF65-F5344CB8AC3E}">
        <p14:creationId xmlns:p14="http://schemas.microsoft.com/office/powerpoint/2010/main" val="74565730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2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artificial sources of ionizing radiation used in medicineThe artificial sources of ionizing radiation used in medic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132" y="477795"/>
            <a:ext cx="5759192" cy="4471713"/>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a:stretch>
            <a:fillRect/>
          </a:stretch>
        </p:blipFill>
        <p:spPr>
          <a:xfrm>
            <a:off x="341457" y="477795"/>
            <a:ext cx="4529721" cy="3896498"/>
          </a:xfrm>
          <a:prstGeom prst="rect">
            <a:avLst/>
          </a:prstGeom>
        </p:spPr>
      </p:pic>
      <p:pic>
        <p:nvPicPr>
          <p:cNvPr id="3" name="Рисунок 2"/>
          <p:cNvPicPr>
            <a:picLocks noChangeAspect="1"/>
          </p:cNvPicPr>
          <p:nvPr/>
        </p:nvPicPr>
        <p:blipFill>
          <a:blip r:embed="rId6"/>
          <a:stretch>
            <a:fillRect/>
          </a:stretch>
        </p:blipFill>
        <p:spPr>
          <a:xfrm>
            <a:off x="6091205" y="5007173"/>
            <a:ext cx="4194412" cy="1727991"/>
          </a:xfrm>
          <a:prstGeom prst="rect">
            <a:avLst/>
          </a:prstGeom>
        </p:spPr>
      </p:pic>
      <p:pic>
        <p:nvPicPr>
          <p:cNvPr id="3076" name="Picture 4" descr="Types of Radiation Therapy &lt;ul&gt;&lt;li&gt;Radiation therapy can be delivered two ways – externally and internally.  &lt;/li&gt;&lt;/ul&gt;&lt;u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456" y="4374292"/>
            <a:ext cx="4529721" cy="2767527"/>
          </a:xfrm>
          <a:prstGeom prst="rect">
            <a:avLst/>
          </a:prstGeom>
          <a:noFill/>
          <a:extLst>
            <a:ext uri="{909E8E84-426E-40DD-AFC4-6F175D3DCCD1}">
              <a14:hiddenFill xmlns:a14="http://schemas.microsoft.com/office/drawing/2010/main">
                <a:solidFill>
                  <a:srgbClr val="FFFFFF"/>
                </a:solidFill>
              </a14:hiddenFill>
            </a:ext>
          </a:extLst>
        </p:spPr>
      </p:pic>
      <p:pic>
        <p:nvPicPr>
          <p:cNvPr id="4" name="_d1_apihost.ru_voice6021675a657fb15908535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076728" y="273308"/>
            <a:ext cx="609600" cy="609600"/>
          </a:xfrm>
          <a:prstGeom prst="rect">
            <a:avLst/>
          </a:prstGeom>
        </p:spPr>
      </p:pic>
    </p:spTree>
    <p:extLst>
      <p:ext uri="{BB962C8B-B14F-4D97-AF65-F5344CB8AC3E}">
        <p14:creationId xmlns:p14="http://schemas.microsoft.com/office/powerpoint/2010/main" val="1131539318"/>
      </p:ext>
    </p:extLst>
  </p:cSld>
  <p:clrMapOvr>
    <a:masterClrMapping/>
  </p:clrMapOvr>
  <mc:AlternateContent xmlns:mc="http://schemas.openxmlformats.org/markup-compatibility/2006" xmlns:p14="http://schemas.microsoft.com/office/powerpoint/2010/main">
    <mc:Choice Requires="p14">
      <p:transition spd="slow" p14:dur="125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0259" y="869255"/>
            <a:ext cx="4407243" cy="5078313"/>
          </a:xfrm>
          <a:prstGeom prst="rect">
            <a:avLst/>
          </a:prstGeom>
        </p:spPr>
        <p:txBody>
          <a:bodyPr wrap="square">
            <a:spAutoFit/>
          </a:bodyPr>
          <a:lstStyle/>
          <a:p>
            <a:r>
              <a:rPr lang="en-US" dirty="0"/>
              <a:t>Radiation therapy with 3D planning is the most common and versatile type of radiation therapy. Before starting treatment, a CT scan of the body is done. Sometimes an additional MRI or PET scan is required. Based on these imaging techniques, doctors determine the exact location of the tumor and plan treatment. During treatment, the tumor will be irradiated with several beams at different angles. The device will wrap around the patient who needs to lie still. This allows you to accurately select the treatment for the shape and size of the tumor, as well as reduce damage to healthy tissues. </a:t>
            </a:r>
            <a:endParaRPr lang="ru-RU" dirty="0"/>
          </a:p>
          <a:p>
            <a:r>
              <a:rPr lang="en-US" dirty="0"/>
              <a:t>3DCRT therapy is used for the following types of cancer: - Brain cancer; - Head and neck cancer; - Lungs' cancer; - Breast cancer; -  Liver cancer; -  Prostate cancer</a:t>
            </a:r>
            <a:endParaRPr lang="ru-RU" dirty="0"/>
          </a:p>
        </p:txBody>
      </p:sp>
      <p:pic>
        <p:nvPicPr>
          <p:cNvPr id="3" name="Рисунок 2"/>
          <p:cNvPicPr>
            <a:picLocks noChangeAspect="1"/>
          </p:cNvPicPr>
          <p:nvPr/>
        </p:nvPicPr>
        <p:blipFill rotWithShape="1">
          <a:blip r:embed="rId6"/>
          <a:srcRect l="-162" t="14527"/>
          <a:stretch/>
        </p:blipFill>
        <p:spPr>
          <a:xfrm>
            <a:off x="6063048" y="1120346"/>
            <a:ext cx="4770223" cy="2605216"/>
          </a:xfrm>
          <a:prstGeom prst="rect">
            <a:avLst/>
          </a:prstGeom>
        </p:spPr>
      </p:pic>
      <p:pic>
        <p:nvPicPr>
          <p:cNvPr id="4" name="_d1_apihost.ru_voice6021650b1620585830242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77264" y="259655"/>
            <a:ext cx="609600" cy="609600"/>
          </a:xfrm>
          <a:prstGeom prst="rect">
            <a:avLst/>
          </a:prstGeom>
        </p:spPr>
      </p:pic>
      <p:pic>
        <p:nvPicPr>
          <p:cNvPr id="5" name="_d1_apihost.ru_voice6021660200ee125263249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277264" y="1759971"/>
            <a:ext cx="609600" cy="609600"/>
          </a:xfrm>
          <a:prstGeom prst="rect">
            <a:avLst/>
          </a:prstGeom>
        </p:spPr>
      </p:pic>
    </p:spTree>
    <p:extLst>
      <p:ext uri="{BB962C8B-B14F-4D97-AF65-F5344CB8AC3E}">
        <p14:creationId xmlns:p14="http://schemas.microsoft.com/office/powerpoint/2010/main" val="2308800441"/>
      </p:ext>
    </p:extLst>
  </p:cSld>
  <p:clrMapOvr>
    <a:masterClrMapping/>
  </p:clrMapOvr>
  <mc:AlternateContent xmlns:mc="http://schemas.openxmlformats.org/markup-compatibility/2006" xmlns:p14="http://schemas.microsoft.com/office/powerpoint/2010/main">
    <mc:Choice Requires="p14">
      <p:transition spd="slow" p14:dur="125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08" fill="hold"/>
                                        <p:tgtEl>
                                          <p:spTgt spid="4"/>
                                        </p:tgtEl>
                                      </p:cBhvr>
                                    </p:cmd>
                                  </p:childTnLst>
                                </p:cTn>
                              </p:par>
                            </p:childTnLst>
                          </p:cTn>
                        </p:par>
                        <p:par>
                          <p:cTn id="7" fill="hold">
                            <p:stCondLst>
                              <p:cond delay="37008"/>
                            </p:stCondLst>
                            <p:childTnLst>
                              <p:par>
                                <p:cTn id="8" presetID="1" presetClass="mediacall" presetSubtype="0" fill="hold" nodeType="afterEffect">
                                  <p:stCondLst>
                                    <p:cond delay="0"/>
                                  </p:stCondLst>
                                  <p:childTnLst>
                                    <p:cmd type="call" cmd="playFrom(0.0)">
                                      <p:cBhvr>
                                        <p:cTn id="9" dur="115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remove" display="0">
                  <p:stCondLst>
                    <p:cond delay="indefinite"/>
                  </p:stCondLst>
                  <p:endCondLst>
                    <p:cond evt="onStopAudio" delay="0">
                      <p:tgtEl>
                        <p:sldTgt/>
                      </p:tgtEl>
                    </p:cond>
                  </p:endCondLst>
                </p:cTn>
                <p:tgtEl>
                  <p:spTgt spid="4"/>
                </p:tgtEl>
              </p:cMediaNode>
            </p:audio>
            <p:audio>
              <p:cMediaNode vol="80000" showWhenStopped="0">
                <p:cTn id="11" fill="remove"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5017" y="699348"/>
            <a:ext cx="4283676" cy="4524315"/>
          </a:xfrm>
          <a:prstGeom prst="rect">
            <a:avLst/>
          </a:prstGeom>
        </p:spPr>
        <p:txBody>
          <a:bodyPr wrap="square">
            <a:spAutoFit/>
          </a:bodyPr>
          <a:lstStyle/>
          <a:p>
            <a:r>
              <a:rPr lang="en-US" dirty="0"/>
              <a:t>MODULATED INTENSITY RADIOTHERAPY (IMRT)</a:t>
            </a:r>
          </a:p>
          <a:p>
            <a:r>
              <a:rPr lang="en-US" dirty="0"/>
              <a:t>During IMRT therapy, a 3D model of the patient's body is created based on CT and MRI images. With the help of computer programs, the trajectory and intensity of the beam movement are calculated. During the treatment, several intensely modulated fields are formed that irradiate the cancer from several directions. IMRT therapy uses a device called </a:t>
            </a:r>
            <a:r>
              <a:rPr lang="en-US" dirty="0" err="1"/>
              <a:t>Linac</a:t>
            </a:r>
            <a:r>
              <a:rPr lang="en-US" dirty="0"/>
              <a:t>.</a:t>
            </a:r>
          </a:p>
          <a:p>
            <a:r>
              <a:rPr lang="en-US" dirty="0"/>
              <a:t>Most often, IMRT is used to treat the following types of cancer: prostate; breasts; head and neck; lungs; brain; digestive tract; lymphomas; sarcomas; uterus and ovaries; some types of pediatric tumors</a:t>
            </a:r>
            <a:r>
              <a:rPr lang="ru-RU" dirty="0"/>
              <a:t>.</a:t>
            </a:r>
          </a:p>
        </p:txBody>
      </p:sp>
      <p:pic>
        <p:nvPicPr>
          <p:cNvPr id="3" name="_d1_apihost.ru_voice602168a5c6e2c40256187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90735" y="314496"/>
            <a:ext cx="609600" cy="609600"/>
          </a:xfrm>
          <a:prstGeom prst="rect">
            <a:avLst/>
          </a:prstGeom>
        </p:spPr>
      </p:pic>
      <p:pic>
        <p:nvPicPr>
          <p:cNvPr id="4" name="Рисунок 3"/>
          <p:cNvPicPr>
            <a:picLocks noChangeAspect="1"/>
          </p:cNvPicPr>
          <p:nvPr/>
        </p:nvPicPr>
        <p:blipFill rotWithShape="1">
          <a:blip r:embed="rId5"/>
          <a:srcRect l="184" t="12635"/>
          <a:stretch/>
        </p:blipFill>
        <p:spPr>
          <a:xfrm>
            <a:off x="5659393" y="1359243"/>
            <a:ext cx="4753747" cy="2662881"/>
          </a:xfrm>
          <a:prstGeom prst="rect">
            <a:avLst/>
          </a:prstGeom>
        </p:spPr>
      </p:pic>
    </p:spTree>
    <p:extLst>
      <p:ext uri="{BB962C8B-B14F-4D97-AF65-F5344CB8AC3E}">
        <p14:creationId xmlns:p14="http://schemas.microsoft.com/office/powerpoint/2010/main" val="1816898721"/>
      </p:ext>
    </p:extLst>
  </p:cSld>
  <p:clrMapOvr>
    <a:masterClrMapping/>
  </p:clrMapOvr>
  <mc:AlternateContent xmlns:mc="http://schemas.openxmlformats.org/markup-compatibility/2006" xmlns:p14="http://schemas.microsoft.com/office/powerpoint/2010/main">
    <mc:Choice Requires="p14">
      <p:transition spd="slow" p14:dur="225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7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3254" y="903750"/>
            <a:ext cx="3822357" cy="5355312"/>
          </a:xfrm>
          <a:prstGeom prst="rect">
            <a:avLst/>
          </a:prstGeom>
        </p:spPr>
        <p:txBody>
          <a:bodyPr wrap="square">
            <a:spAutoFit/>
          </a:bodyPr>
          <a:lstStyle/>
          <a:p>
            <a:r>
              <a:rPr lang="en-US" dirty="0"/>
              <a:t>VOLUME-MODULATED IRRADIATION (VMAT)</a:t>
            </a:r>
          </a:p>
          <a:p>
            <a:endParaRPr lang="en-US" dirty="0"/>
          </a:p>
          <a:p>
            <a:r>
              <a:rPr lang="en-US" dirty="0"/>
              <a:t>Volume modulated therapy is a modern radiation therapy technique that delivers a dose of radiation continuously while rotating the treatment device 360 ​​degrees. This technique accurately modulates the radiation dose to the tumor while minimizing damage to the organs surrounding the tumor. Volume Modulated Therapy is also known as </a:t>
            </a:r>
            <a:r>
              <a:rPr lang="en-US" dirty="0" err="1"/>
              <a:t>RapidArc</a:t>
            </a:r>
            <a:r>
              <a:rPr lang="en-US" dirty="0"/>
              <a:t>.</a:t>
            </a:r>
          </a:p>
          <a:p>
            <a:r>
              <a:rPr lang="en-US" dirty="0"/>
              <a:t>VMAT therapy is used to treat tumors located close to sensitive organs: Head and neck cancer; Brain cancer; Prostate cancer; Liver cancer; Pancreas cancer; Stomach cancer; Lungs' cancer.</a:t>
            </a:r>
            <a:endParaRPr lang="ru-RU" dirty="0"/>
          </a:p>
        </p:txBody>
      </p:sp>
      <p:pic>
        <p:nvPicPr>
          <p:cNvPr id="3" name="Рисунок 2"/>
          <p:cNvPicPr>
            <a:picLocks noChangeAspect="1"/>
          </p:cNvPicPr>
          <p:nvPr/>
        </p:nvPicPr>
        <p:blipFill rotWithShape="1">
          <a:blip r:embed="rId4"/>
          <a:srcRect l="184" t="13446"/>
          <a:stretch/>
        </p:blipFill>
        <p:spPr>
          <a:xfrm>
            <a:off x="5338118" y="1993556"/>
            <a:ext cx="4753747" cy="2638167"/>
          </a:xfrm>
          <a:prstGeom prst="rect">
            <a:avLst/>
          </a:prstGeom>
        </p:spPr>
      </p:pic>
      <p:pic>
        <p:nvPicPr>
          <p:cNvPr id="4" name="_d1_apihost.ru_voice602169e5c107591166720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2551" y="438064"/>
            <a:ext cx="609600" cy="609600"/>
          </a:xfrm>
          <a:prstGeom prst="rect">
            <a:avLst/>
          </a:prstGeom>
        </p:spPr>
      </p:pic>
    </p:spTree>
    <p:extLst>
      <p:ext uri="{BB962C8B-B14F-4D97-AF65-F5344CB8AC3E}">
        <p14:creationId xmlns:p14="http://schemas.microsoft.com/office/powerpoint/2010/main" val="3101864091"/>
      </p:ext>
    </p:extLst>
  </p:cSld>
  <p:clrMapOvr>
    <a:masterClrMapping/>
  </p:clrMapOvr>
  <mc:AlternateContent xmlns:mc="http://schemas.openxmlformats.org/markup-compatibility/2006" xmlns:p14="http://schemas.microsoft.com/office/powerpoint/2010/main">
    <mc:Choice Requires="p14">
      <p:transition spd="slow" p14:dur="175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7967" y="1335205"/>
            <a:ext cx="6096000" cy="3693319"/>
          </a:xfrm>
          <a:prstGeom prst="rect">
            <a:avLst/>
          </a:prstGeom>
        </p:spPr>
        <p:txBody>
          <a:bodyPr>
            <a:spAutoFit/>
          </a:bodyPr>
          <a:lstStyle/>
          <a:p>
            <a:r>
              <a:rPr lang="en-US" dirty="0"/>
              <a:t>RADIOTHERAPY WITH VISUAL CONTROL (IGRT)</a:t>
            </a:r>
          </a:p>
          <a:p>
            <a:r>
              <a:rPr lang="en-US" dirty="0"/>
              <a:t>IGRT therapy is often given in combination with other types of radiation therapy. She uses rapid X-rays before, during or after the radiation to pinpoint the location of the tumor. This data is used to fine tune the hardware. The computer program built into the device adjusts to the rhythm and depth of breathing of each patient, which also reduces the level of unwanted irradiation of healthy tissues.</a:t>
            </a:r>
          </a:p>
          <a:p>
            <a:r>
              <a:rPr lang="en-US" dirty="0"/>
              <a:t>The equipment for taking pictures is installed in the device itself. The resulting images are compared with MRI, CT, or PET scans taken at the time of diagnosis. IGRT therapy is most often used in relation to tumors located in mobile areas of the body: Lung cancer; Prostate cancer; Head and neck cancer.</a:t>
            </a:r>
            <a:endParaRPr lang="ru-RU" dirty="0"/>
          </a:p>
        </p:txBody>
      </p:sp>
      <p:pic>
        <p:nvPicPr>
          <p:cNvPr id="3" name="_d1_apihost.ru_voice60216b12a5a9e4432510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400832" y="347448"/>
            <a:ext cx="609600" cy="609600"/>
          </a:xfrm>
          <a:prstGeom prst="rect">
            <a:avLst/>
          </a:prstGeom>
        </p:spPr>
      </p:pic>
      <p:pic>
        <p:nvPicPr>
          <p:cNvPr id="4" name="Рисунок 3"/>
          <p:cNvPicPr>
            <a:picLocks noChangeAspect="1"/>
          </p:cNvPicPr>
          <p:nvPr/>
        </p:nvPicPr>
        <p:blipFill rotWithShape="1">
          <a:blip r:embed="rId5"/>
          <a:srcRect l="-692" t="12365"/>
          <a:stretch/>
        </p:blipFill>
        <p:spPr>
          <a:xfrm>
            <a:off x="7101016" y="2207741"/>
            <a:ext cx="4795451" cy="2671118"/>
          </a:xfrm>
          <a:prstGeom prst="rect">
            <a:avLst/>
          </a:prstGeom>
        </p:spPr>
      </p:pic>
    </p:spTree>
    <p:extLst>
      <p:ext uri="{BB962C8B-B14F-4D97-AF65-F5344CB8AC3E}">
        <p14:creationId xmlns:p14="http://schemas.microsoft.com/office/powerpoint/2010/main" val="699199776"/>
      </p:ext>
    </p:extLst>
  </p:cSld>
  <p:clrMapOvr>
    <a:masterClrMapping/>
  </p:clrMapOvr>
  <mc:AlternateContent xmlns:mc="http://schemas.openxmlformats.org/markup-compatibility/2006" xmlns:p14="http://schemas.microsoft.com/office/powerpoint/2010/main">
    <mc:Choice Requires="p14">
      <p:transition spd="slow" p14:dur="275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5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8583" y="706043"/>
            <a:ext cx="3789405" cy="5355312"/>
          </a:xfrm>
          <a:prstGeom prst="rect">
            <a:avLst/>
          </a:prstGeom>
        </p:spPr>
        <p:txBody>
          <a:bodyPr wrap="square">
            <a:spAutoFit/>
          </a:bodyPr>
          <a:lstStyle/>
          <a:p>
            <a:r>
              <a:rPr lang="en-US" dirty="0"/>
              <a:t>STEREOTAXIC RADIOTHERAPY (SRS / SRT)</a:t>
            </a:r>
          </a:p>
          <a:p>
            <a:r>
              <a:rPr lang="en-US" dirty="0"/>
              <a:t>Stereotactic radiotherapy is used to treat brain tumors. It is an attractive alternative to neurosurgery as it allows the patient to be cured without any incisions or anesthesia. When using this procedure, radioactive radiation is concentrated on the neoplasm, and damage to healthy tissues is minimized. If the tumor is removed in one session, the procedure is called radiosurgery (SRS); if several sessions are needed, this is stereotaxic radiotherapy (SRT). SRS is used primarily in the treatment of small brain masses, both benign and malignant. It can also be used to remove metastases.</a:t>
            </a:r>
            <a:endParaRPr lang="ru-RU" dirty="0"/>
          </a:p>
        </p:txBody>
      </p:sp>
      <p:pic>
        <p:nvPicPr>
          <p:cNvPr id="3" name="_d1_apihost.ru_voice60216c38b651787132637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25113" y="487491"/>
            <a:ext cx="609600" cy="609600"/>
          </a:xfrm>
          <a:prstGeom prst="rect">
            <a:avLst/>
          </a:prstGeom>
        </p:spPr>
      </p:pic>
      <p:pic>
        <p:nvPicPr>
          <p:cNvPr id="4" name="Рисунок 3"/>
          <p:cNvPicPr>
            <a:picLocks noChangeAspect="1"/>
          </p:cNvPicPr>
          <p:nvPr/>
        </p:nvPicPr>
        <p:blipFill rotWithShape="1">
          <a:blip r:embed="rId5"/>
          <a:srcRect l="-365" t="13446"/>
          <a:stretch/>
        </p:blipFill>
        <p:spPr>
          <a:xfrm>
            <a:off x="5865341" y="2064614"/>
            <a:ext cx="4779920" cy="2638169"/>
          </a:xfrm>
          <a:prstGeom prst="rect">
            <a:avLst/>
          </a:prstGeom>
        </p:spPr>
      </p:pic>
    </p:spTree>
    <p:extLst>
      <p:ext uri="{BB962C8B-B14F-4D97-AF65-F5344CB8AC3E}">
        <p14:creationId xmlns:p14="http://schemas.microsoft.com/office/powerpoint/2010/main" val="3534208885"/>
      </p:ext>
    </p:extLst>
  </p:cSld>
  <p:clrMapOvr>
    <a:masterClrMapping/>
  </p:clrMapOvr>
  <mc:AlternateContent xmlns:mc="http://schemas.openxmlformats.org/markup-compatibility/2006" xmlns:p14="http://schemas.microsoft.com/office/powerpoint/2010/main">
    <mc:Choice Requires="p14">
      <p:transition spd="slow" p14:dur="25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0130" y="1450536"/>
            <a:ext cx="6096000" cy="3693319"/>
          </a:xfrm>
          <a:prstGeom prst="rect">
            <a:avLst/>
          </a:prstGeom>
        </p:spPr>
        <p:txBody>
          <a:bodyPr>
            <a:spAutoFit/>
          </a:bodyPr>
          <a:lstStyle/>
          <a:p>
            <a:r>
              <a:rPr lang="en-US" dirty="0"/>
              <a:t>Brachytherapy is a type of radiation therapy in which a radiation source is placed inside the body, directly into the tumor. This allows for the safe use of higher doses of radiation than with external radiation therapy. This procedure requires surgery. In foreign clinics, minimally invasive methods are preferred, since they are less traumatic and easier to tolerate by patients. Its features depend on the organ in which the radiation source is placed. The substance is transported in a special protective capsule, so it does not irradiate internal organs on the way to the tumor.</a:t>
            </a:r>
          </a:p>
          <a:p>
            <a:r>
              <a:rPr lang="en-US" dirty="0"/>
              <a:t>Brachytherapy is used for such </a:t>
            </a:r>
            <a:r>
              <a:rPr lang="en-US" dirty="0" err="1"/>
              <a:t>oncologies</a:t>
            </a:r>
            <a:r>
              <a:rPr lang="en-US" dirty="0"/>
              <a:t>:</a:t>
            </a:r>
          </a:p>
          <a:p>
            <a:r>
              <a:rPr lang="en-US" dirty="0"/>
              <a:t>Prostate cancer; Gynecological cancer; Lungs' cancer; Esophageal carcinoma; Skin cancer; Soft tissue cancer.</a:t>
            </a:r>
            <a:endParaRPr lang="ru-RU" dirty="0"/>
          </a:p>
        </p:txBody>
      </p:sp>
      <p:pic>
        <p:nvPicPr>
          <p:cNvPr id="3" name="_d1_apihost.ru_voice60216f709a41111940591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417308" y="602821"/>
            <a:ext cx="609600" cy="609600"/>
          </a:xfrm>
          <a:prstGeom prst="rect">
            <a:avLst/>
          </a:prstGeom>
        </p:spPr>
      </p:pic>
      <p:pic>
        <p:nvPicPr>
          <p:cNvPr id="4" name="Рисунок 3"/>
          <p:cNvPicPr>
            <a:picLocks noChangeAspect="1"/>
          </p:cNvPicPr>
          <p:nvPr/>
        </p:nvPicPr>
        <p:blipFill>
          <a:blip r:embed="rId5"/>
          <a:stretch>
            <a:fillRect/>
          </a:stretch>
        </p:blipFill>
        <p:spPr>
          <a:xfrm>
            <a:off x="6606232" y="1773195"/>
            <a:ext cx="4762500" cy="3048000"/>
          </a:xfrm>
          <a:prstGeom prst="rect">
            <a:avLst/>
          </a:prstGeom>
        </p:spPr>
      </p:pic>
    </p:spTree>
    <p:extLst>
      <p:ext uri="{BB962C8B-B14F-4D97-AF65-F5344CB8AC3E}">
        <p14:creationId xmlns:p14="http://schemas.microsoft.com/office/powerpoint/2010/main" val="2945585869"/>
      </p:ext>
    </p:extLst>
  </p:cSld>
  <p:clrMapOvr>
    <a:masterClrMapping/>
  </p:clrMapOvr>
  <mc:AlternateContent xmlns:mc="http://schemas.openxmlformats.org/markup-compatibility/2006" xmlns:p14="http://schemas.microsoft.com/office/powerpoint/2010/main">
    <mc:Choice Requires="p14">
      <p:transition spd="slow" p14:dur="25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8411" y="1255915"/>
            <a:ext cx="6096000" cy="4247317"/>
          </a:xfrm>
          <a:prstGeom prst="rect">
            <a:avLst/>
          </a:prstGeom>
        </p:spPr>
        <p:txBody>
          <a:bodyPr>
            <a:spAutoFit/>
          </a:bodyPr>
          <a:lstStyle/>
          <a:p>
            <a:r>
              <a:rPr lang="en-US" dirty="0"/>
              <a:t>SURFACE X-RAY THERAPY (SXRT)</a:t>
            </a:r>
          </a:p>
          <a:p>
            <a:r>
              <a:rPr lang="en-US" dirty="0"/>
              <a:t>Superficial X-ray therapy uses rays that do not penetrate deep into the tissues of the body. Therefore, it is used in the treatment of skin cancer, for example: Basal cell carcinoma; Squamous cell carcinoma; Kaposi's sarcomas; Non-melanoma skin cancer; Keloid scars. During the procedure, the boundaries of the tumor are drawn on the skin with a pencil in order to make it easier to adjust the equipment. A thin lead coating is also made with a slot at the site of formation to protect nearby tissues. SXRT therapy is recommended in cases where Mohs surgery is not possible or recommended. These cases include: Patients over 70; Patients with serious concomitant diseases; Taking anticoagulants or antiplatelet agents; The location of the tumor in areas that are unfavorable for surgery, such as the eyelids or the wings of the nose.</a:t>
            </a:r>
            <a:endParaRPr lang="ru-RU" dirty="0"/>
          </a:p>
        </p:txBody>
      </p:sp>
      <p:pic>
        <p:nvPicPr>
          <p:cNvPr id="3" name="_d1_apihost.ru_voice60217113548e41794972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623253" y="380399"/>
            <a:ext cx="609600" cy="609600"/>
          </a:xfrm>
          <a:prstGeom prst="rect">
            <a:avLst/>
          </a:prstGeom>
        </p:spPr>
      </p:pic>
      <p:pic>
        <p:nvPicPr>
          <p:cNvPr id="4" name="Рисунок 3"/>
          <p:cNvPicPr>
            <a:picLocks noChangeAspect="1"/>
          </p:cNvPicPr>
          <p:nvPr/>
        </p:nvPicPr>
        <p:blipFill>
          <a:blip r:embed="rId5"/>
          <a:stretch>
            <a:fillRect/>
          </a:stretch>
        </p:blipFill>
        <p:spPr>
          <a:xfrm>
            <a:off x="6754512" y="1855573"/>
            <a:ext cx="4762500" cy="3048000"/>
          </a:xfrm>
          <a:prstGeom prst="rect">
            <a:avLst/>
          </a:prstGeom>
        </p:spPr>
      </p:pic>
    </p:spTree>
    <p:extLst>
      <p:ext uri="{BB962C8B-B14F-4D97-AF65-F5344CB8AC3E}">
        <p14:creationId xmlns:p14="http://schemas.microsoft.com/office/powerpoint/2010/main" val="105174430"/>
      </p:ext>
    </p:extLst>
  </p:cSld>
  <p:clrMapOvr>
    <a:masterClrMapping/>
  </p:clrMapOvr>
  <mc:AlternateContent xmlns:mc="http://schemas.openxmlformats.org/markup-compatibility/2006" xmlns:p14="http://schemas.microsoft.com/office/powerpoint/2010/main">
    <mc:Choice Requires="p14">
      <p:transition spd="slow" p14:dur="275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8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 y="1414497"/>
            <a:ext cx="5222789" cy="3693319"/>
          </a:xfrm>
          <a:prstGeom prst="rect">
            <a:avLst/>
          </a:prstGeom>
        </p:spPr>
        <p:txBody>
          <a:bodyPr wrap="square">
            <a:spAutoFit/>
          </a:bodyPr>
          <a:lstStyle/>
          <a:p>
            <a:r>
              <a:rPr lang="en-US" dirty="0"/>
              <a:t>INTRAOPERATIVE RADIOTHERAPY (IORT) Intraoperative radiation therapy is performed during an operation to remove a tumor. The advantage of intraoperative therapy is that it is performed in one session instead of a long course of radiotherapy. IORT therapy is only used in some older patients with stage 0-2 breast cancer. Irradiation is carried out after removal of the tumor using a special apparatus. The procedure takes about 10 minutes. The effectiveness of intraoperative radiation therapy is the same as that of traditional radiation therapy, but the number of side effects is significantly less due to the shorter duration of the procedure.</a:t>
            </a:r>
            <a:endParaRPr lang="ru-RU" dirty="0"/>
          </a:p>
        </p:txBody>
      </p:sp>
      <p:pic>
        <p:nvPicPr>
          <p:cNvPr id="3" name="_d1_apihost.ru_voice602172068016622289594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824183" y="561631"/>
            <a:ext cx="609600" cy="609600"/>
          </a:xfrm>
          <a:prstGeom prst="rect">
            <a:avLst/>
          </a:prstGeom>
        </p:spPr>
      </p:pic>
      <p:pic>
        <p:nvPicPr>
          <p:cNvPr id="4" name="Рисунок 3"/>
          <p:cNvPicPr>
            <a:picLocks noChangeAspect="1"/>
          </p:cNvPicPr>
          <p:nvPr/>
        </p:nvPicPr>
        <p:blipFill>
          <a:blip r:embed="rId5"/>
          <a:stretch>
            <a:fillRect/>
          </a:stretch>
        </p:blipFill>
        <p:spPr>
          <a:xfrm>
            <a:off x="6342620" y="1591963"/>
            <a:ext cx="4762500" cy="3048000"/>
          </a:xfrm>
          <a:prstGeom prst="rect">
            <a:avLst/>
          </a:prstGeom>
        </p:spPr>
      </p:pic>
    </p:spTree>
    <p:extLst>
      <p:ext uri="{BB962C8B-B14F-4D97-AF65-F5344CB8AC3E}">
        <p14:creationId xmlns:p14="http://schemas.microsoft.com/office/powerpoint/2010/main" val="1679616368"/>
      </p:ext>
    </p:extLst>
  </p:cSld>
  <p:clrMapOvr>
    <a:masterClrMapping/>
  </p:clrMapOvr>
  <mc:AlternateContent xmlns:mc="http://schemas.openxmlformats.org/markup-compatibility/2006" xmlns:p14="http://schemas.microsoft.com/office/powerpoint/2010/main">
    <mc:Choice Requires="p14">
      <p:transition spd="slow" p14:dur="25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7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0833" y="1071595"/>
            <a:ext cx="4712043" cy="4801314"/>
          </a:xfrm>
          <a:prstGeom prst="rect">
            <a:avLst/>
          </a:prstGeom>
        </p:spPr>
        <p:txBody>
          <a:bodyPr wrap="square">
            <a:spAutoFit/>
          </a:bodyPr>
          <a:lstStyle/>
          <a:p>
            <a:r>
              <a:rPr lang="en-US" dirty="0"/>
              <a:t>RADIOACTIVE IODINE TREATMENT</a:t>
            </a:r>
          </a:p>
          <a:p>
            <a:endParaRPr lang="en-US" dirty="0"/>
          </a:p>
          <a:p>
            <a:r>
              <a:rPr lang="en-US" dirty="0"/>
              <a:t>Radioactive iodine therapy is used in the treatment of thyroid cancer. The method is effective because iodine is actively absorbed by this particular organ. The procedure is prescribed to patients after surgery to remove the thyroid gland, provided that the patient has tissue remnants. The procedure is performed 4 weeks after the operation. Radioactive iodine is used in the form of capsules or, in rare cases, a liquid solution. Treatment with radioactive iodine is associated with minimal side effects, but requires strict adherence to safety rules. How to behave before, during and after treatment, the attending physician will tell you more specifically.</a:t>
            </a:r>
            <a:endParaRPr lang="ru-RU" dirty="0"/>
          </a:p>
        </p:txBody>
      </p:sp>
      <p:pic>
        <p:nvPicPr>
          <p:cNvPr id="3" name="_d1_apihost.ru_voice602172e091e2108736197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23967" y="322735"/>
            <a:ext cx="609600" cy="609600"/>
          </a:xfrm>
          <a:prstGeom prst="rect">
            <a:avLst/>
          </a:prstGeom>
        </p:spPr>
      </p:pic>
      <p:pic>
        <p:nvPicPr>
          <p:cNvPr id="4" name="Рисунок 3"/>
          <p:cNvPicPr>
            <a:picLocks noChangeAspect="1"/>
          </p:cNvPicPr>
          <p:nvPr/>
        </p:nvPicPr>
        <p:blipFill>
          <a:blip r:embed="rId5"/>
          <a:stretch>
            <a:fillRect/>
          </a:stretch>
        </p:blipFill>
        <p:spPr>
          <a:xfrm>
            <a:off x="5742717" y="1699054"/>
            <a:ext cx="4762500" cy="3048000"/>
          </a:xfrm>
          <a:prstGeom prst="rect">
            <a:avLst/>
          </a:prstGeom>
        </p:spPr>
      </p:pic>
    </p:spTree>
    <p:extLst>
      <p:ext uri="{BB962C8B-B14F-4D97-AF65-F5344CB8AC3E}">
        <p14:creationId xmlns:p14="http://schemas.microsoft.com/office/powerpoint/2010/main" val="595265411"/>
      </p:ext>
    </p:extLst>
  </p:cSld>
  <p:clrMapOvr>
    <a:masterClrMapping/>
  </p:clrMapOvr>
  <mc:AlternateContent xmlns:mc="http://schemas.openxmlformats.org/markup-compatibility/2006" xmlns:p14="http://schemas.microsoft.com/office/powerpoint/2010/main">
    <mc:Choice Requires="p14">
      <p:transition spd="slow" p14:dur="275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0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9643" y="498696"/>
            <a:ext cx="6096000" cy="6186309"/>
          </a:xfrm>
          <a:prstGeom prst="rect">
            <a:avLst/>
          </a:prstGeom>
        </p:spPr>
        <p:txBody>
          <a:bodyPr>
            <a:spAutoFit/>
          </a:bodyPr>
          <a:lstStyle/>
          <a:p>
            <a:r>
              <a:rPr lang="en-US" dirty="0"/>
              <a:t>SUMMARY</a:t>
            </a:r>
          </a:p>
          <a:p>
            <a:r>
              <a:rPr lang="en-US" dirty="0"/>
              <a:t> There are various options for radiotherapy that are used depending on the type of oncology, the size and location of the tumor, and the patient's condition. Types of radiation therapy for prostate cancer: external beam radiation therapy, 3D-CRT, IMRT, stereotactic radiation therapy, brachytherapy, etc. Types of radiation therapy for breast cancer: external beam radiation therapy, brachytherapy, intraoperative radiation therapy, IMRT, 3DCRT.</a:t>
            </a:r>
          </a:p>
          <a:p>
            <a:r>
              <a:rPr lang="en-US" dirty="0"/>
              <a:t> Radiation therapy with three-dimensional planning - tumor irradiation based on the construction of a 3D-model of an organ from CT and MRI images.</a:t>
            </a:r>
          </a:p>
          <a:p>
            <a:r>
              <a:rPr lang="en-US" dirty="0"/>
              <a:t>IMRT and </a:t>
            </a:r>
            <a:r>
              <a:rPr lang="en-US" dirty="0" err="1"/>
              <a:t>RapidArc</a:t>
            </a:r>
            <a:r>
              <a:rPr lang="en-US" dirty="0"/>
              <a:t> use machines that can wrap around the patient to accurately irradiate the tumor from different angles.</a:t>
            </a:r>
          </a:p>
          <a:p>
            <a:r>
              <a:rPr lang="en-US" dirty="0"/>
              <a:t>During IGRT therapy, intermediate body images are taken to more accurately direct the treatment beam. Stereotactic radiosurgery is used to treat head and brain tumors.</a:t>
            </a:r>
          </a:p>
          <a:p>
            <a:r>
              <a:rPr lang="en-US" dirty="0"/>
              <a:t>  Brachytherapy - placing a radiation source inside the body, next to the tumor.</a:t>
            </a:r>
          </a:p>
          <a:p>
            <a:r>
              <a:rPr lang="en-US" dirty="0"/>
              <a:t> SXRT is used to treat certain types of skin cancer as an alternative to surgery. IORT is performed during breast cancer surgery instead of a long course of radiation therapy.</a:t>
            </a:r>
            <a:endParaRPr lang="ru-RU" dirty="0"/>
          </a:p>
        </p:txBody>
      </p:sp>
      <p:pic>
        <p:nvPicPr>
          <p:cNvPr id="3" name="_d1_apihost.ru_voice6021743af12cb76432353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86431" y="1204184"/>
            <a:ext cx="609600" cy="609600"/>
          </a:xfrm>
          <a:prstGeom prst="rect">
            <a:avLst/>
          </a:prstGeom>
        </p:spPr>
      </p:pic>
    </p:spTree>
    <p:extLst>
      <p:ext uri="{BB962C8B-B14F-4D97-AF65-F5344CB8AC3E}">
        <p14:creationId xmlns:p14="http://schemas.microsoft.com/office/powerpoint/2010/main" val="2111065638"/>
      </p:ext>
    </p:extLst>
  </p:cSld>
  <p:clrMapOvr>
    <a:masterClrMapping/>
  </p:clrMapOvr>
  <mc:AlternateContent xmlns:mc="http://schemas.openxmlformats.org/markup-compatibility/2006" xmlns:p14="http://schemas.microsoft.com/office/powerpoint/2010/main">
    <mc:Choice Requires="p14">
      <p:transition spd="slow" p14:dur="6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2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26292" y="895501"/>
            <a:ext cx="8386119" cy="4801314"/>
          </a:xfrm>
          <a:prstGeom prst="rect">
            <a:avLst/>
          </a:prstGeom>
        </p:spPr>
        <p:txBody>
          <a:bodyPr wrap="square">
            <a:spAutoFit/>
          </a:bodyPr>
          <a:lstStyle/>
          <a:p>
            <a:r>
              <a:rPr lang="en-US" dirty="0">
                <a:solidFill>
                  <a:srgbClr val="3B3835"/>
                </a:solidFill>
                <a:latin typeface="Helvetica Neue"/>
              </a:rPr>
              <a:t>    Radiation therapy - is one of the sections of medical radiology, which is examining the use of ionizing radiation for the treatment of various human diseases.</a:t>
            </a:r>
          </a:p>
          <a:p>
            <a:r>
              <a:rPr lang="en-US" dirty="0">
                <a:solidFill>
                  <a:srgbClr val="3B3835"/>
                </a:solidFill>
                <a:latin typeface="Helvetica Neue"/>
              </a:rPr>
              <a:t> Radiation for the treatment of various human diseases. </a:t>
            </a:r>
          </a:p>
          <a:p>
            <a:r>
              <a:rPr lang="en-US" dirty="0">
                <a:solidFill>
                  <a:srgbClr val="3B3835"/>
                </a:solidFill>
                <a:latin typeface="Helvetica Neue"/>
              </a:rPr>
              <a:t>International classification of malignant tumors in the International classification of malignant tumors in the system TNM, which is used in oncology reflects the state system TNM, which is used in oncology reflects the state of the primary tumor and its regional and distant of the primary tumor and its regional and distant metastases (T - tumor, N - nodules, M - metastasis). </a:t>
            </a:r>
          </a:p>
          <a:p>
            <a:r>
              <a:rPr lang="en-US" dirty="0">
                <a:solidFill>
                  <a:srgbClr val="3B3835"/>
                </a:solidFill>
                <a:latin typeface="Helvetica Neue"/>
              </a:rPr>
              <a:t>    This allows you to choose the tactics of treatment of cancer patients. In modern oncology main methods of treatment of patients with malignant tumors is surgical treatment of patients with malignant tumors is surgical and radiation, and the combination of these methods and radiation, and the combination of these methods greatly improves treatment outcomes. On the greatly improves treatment outcomes. On the effectiveness of radiation therapy in the treatment of effectiveness of radiation therapy in the treatment of inoperable cases ranked first place inoperable cases ranked first place.</a:t>
            </a:r>
            <a:endParaRPr lang="ru-RU" dirty="0"/>
          </a:p>
        </p:txBody>
      </p:sp>
      <p:pic>
        <p:nvPicPr>
          <p:cNvPr id="5" name="Рисунок 4"/>
          <p:cNvPicPr>
            <a:picLocks noChangeAspect="1"/>
          </p:cNvPicPr>
          <p:nvPr/>
        </p:nvPicPr>
        <p:blipFill rotWithShape="1">
          <a:blip r:embed="rId4"/>
          <a:srcRect l="12729" t="67297" r="37124" b="10664"/>
          <a:stretch/>
        </p:blipFill>
        <p:spPr>
          <a:xfrm>
            <a:off x="9028670" y="832022"/>
            <a:ext cx="3048000" cy="1005016"/>
          </a:xfrm>
          <a:prstGeom prst="rect">
            <a:avLst/>
          </a:prstGeom>
        </p:spPr>
      </p:pic>
      <p:pic>
        <p:nvPicPr>
          <p:cNvPr id="2" name="_d1_apihost.ru_voice6021758cd5b1f00995295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075" y="92075"/>
            <a:ext cx="609600" cy="609600"/>
          </a:xfrm>
          <a:prstGeom prst="rect">
            <a:avLst/>
          </a:prstGeom>
        </p:spPr>
      </p:pic>
    </p:spTree>
    <p:extLst>
      <p:ext uri="{BB962C8B-B14F-4D97-AF65-F5344CB8AC3E}">
        <p14:creationId xmlns:p14="http://schemas.microsoft.com/office/powerpoint/2010/main" val="1709120800"/>
      </p:ext>
    </p:extLst>
  </p:cSld>
  <p:clrMapOvr>
    <a:masterClrMapping/>
  </p:clrMapOvr>
  <mc:AlternateContent xmlns:mc="http://schemas.openxmlformats.org/markup-compatibility/2006" xmlns:p14="http://schemas.microsoft.com/office/powerpoint/2010/main">
    <mc:Choice Requires="p14">
      <p:transition spd="slow" p14:dur="25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xternal exposureExternal exposure is performed using apparatusis performed using apparatus&#10;in which the source of ionizin..."/>
          <p:cNvPicPr>
            <a:picLocks noChangeAspect="1" noChangeArrowheads="1"/>
          </p:cNvPicPr>
          <p:nvPr/>
        </p:nvPicPr>
        <p:blipFill rotWithShape="1">
          <a:blip r:embed="rId6">
            <a:extLst>
              <a:ext uri="{28A0092B-C50C-407E-A947-70E740481C1C}">
                <a14:useLocalDpi xmlns:a14="http://schemas.microsoft.com/office/drawing/2010/main" val="0"/>
              </a:ext>
            </a:extLst>
          </a:blip>
          <a:srcRect l="4527" t="13787" r="6546" b="25004"/>
          <a:stretch/>
        </p:blipFill>
        <p:spPr bwMode="auto">
          <a:xfrm>
            <a:off x="617837" y="354228"/>
            <a:ext cx="4905632" cy="2792627"/>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rotWithShape="1">
          <a:blip r:embed="rId7"/>
          <a:srcRect l="20792" t="7832" r="19844" b="11781"/>
          <a:stretch/>
        </p:blipFill>
        <p:spPr>
          <a:xfrm>
            <a:off x="6400799" y="354228"/>
            <a:ext cx="3608173" cy="2792627"/>
          </a:xfrm>
          <a:prstGeom prst="rect">
            <a:avLst/>
          </a:prstGeom>
        </p:spPr>
      </p:pic>
      <p:pic>
        <p:nvPicPr>
          <p:cNvPr id="4100" name="Picture 4" descr="External Radiation Therapy &lt;ul&gt;&lt;ul&gt;&lt;li&gt;Proton Beam Therapy &lt;/li&gt;&lt;/ul&gt;&lt;/ul&gt;&lt;ul&gt;&lt;ul&gt;&lt;ul&gt;&lt;li&gt;Uses protons rather than X-rays ..."/>
          <p:cNvPicPr>
            <a:picLocks noChangeAspect="1" noChangeArrowheads="1"/>
          </p:cNvPicPr>
          <p:nvPr/>
        </p:nvPicPr>
        <p:blipFill rotWithShape="1">
          <a:blip r:embed="rId8">
            <a:extLst>
              <a:ext uri="{28A0092B-C50C-407E-A947-70E740481C1C}">
                <a14:useLocalDpi xmlns:a14="http://schemas.microsoft.com/office/drawing/2010/main" val="0"/>
              </a:ext>
            </a:extLst>
          </a:blip>
          <a:srcRect l="1594" t="8297" r="3655" b="5819"/>
          <a:stretch/>
        </p:blipFill>
        <p:spPr bwMode="auto">
          <a:xfrm>
            <a:off x="867031" y="3374253"/>
            <a:ext cx="4407243" cy="315509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nternal Radiation Therapy &lt;ul&gt;&lt;li&gt;Places radioactive material into tumor or surrounding tissue. &lt;/li&gt;&lt;/ul&gt;&lt;ul&gt;&lt;ul&gt;&lt;li&gt;Al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3708" y="3403944"/>
            <a:ext cx="4387763" cy="3095710"/>
          </a:xfrm>
          <a:prstGeom prst="rect">
            <a:avLst/>
          </a:prstGeom>
          <a:noFill/>
          <a:extLst>
            <a:ext uri="{909E8E84-426E-40DD-AFC4-6F175D3DCCD1}">
              <a14:hiddenFill xmlns:a14="http://schemas.microsoft.com/office/drawing/2010/main">
                <a:solidFill>
                  <a:srgbClr val="FFFFFF"/>
                </a:solidFill>
              </a14:hiddenFill>
            </a:ext>
          </a:extLst>
        </p:spPr>
      </p:pic>
      <p:pic>
        <p:nvPicPr>
          <p:cNvPr id="3" name="_d1_apihost.ru_voice6021765886c0271457688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075" y="92075"/>
            <a:ext cx="609600" cy="609600"/>
          </a:xfrm>
          <a:prstGeom prst="rect">
            <a:avLst/>
          </a:prstGeom>
        </p:spPr>
      </p:pic>
      <p:pic>
        <p:nvPicPr>
          <p:cNvPr id="4" name="_d1_apihost.ru_voice6021770b9d15684569558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66215" y="2027967"/>
            <a:ext cx="609600" cy="609600"/>
          </a:xfrm>
          <a:prstGeom prst="rect">
            <a:avLst/>
          </a:prstGeom>
        </p:spPr>
      </p:pic>
    </p:spTree>
    <p:extLst>
      <p:ext uri="{BB962C8B-B14F-4D97-AF65-F5344CB8AC3E}">
        <p14:creationId xmlns:p14="http://schemas.microsoft.com/office/powerpoint/2010/main" val="4134865214"/>
      </p:ext>
    </p:extLst>
  </p:cSld>
  <p:clrMapOvr>
    <a:masterClrMapping/>
  </p:clrMapOvr>
  <mc:AlternateContent xmlns:mc="http://schemas.openxmlformats.org/markup-compatibility/2006" xmlns:p14="http://schemas.microsoft.com/office/powerpoint/2010/main">
    <mc:Choice Requires="p14">
      <p:transition spd="slow" p14:dur="5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936" fill="hold"/>
                                        <p:tgtEl>
                                          <p:spTgt spid="3"/>
                                        </p:tgtEl>
                                      </p:cBhvr>
                                    </p:cmd>
                                  </p:childTnLst>
                                </p:cTn>
                              </p:par>
                            </p:childTnLst>
                          </p:cTn>
                        </p:par>
                        <p:par>
                          <p:cTn id="7" fill="hold">
                            <p:stCondLst>
                              <p:cond delay="54936"/>
                            </p:stCondLst>
                            <p:childTnLst>
                              <p:par>
                                <p:cTn id="8" presetID="1" presetClass="mediacall" presetSubtype="0" fill="hold" nodeType="afterEffect">
                                  <p:stCondLst>
                                    <p:cond delay="0"/>
                                  </p:stCondLst>
                                  <p:childTnLst>
                                    <p:cmd type="call" cmd="playFrom(0.0)">
                                      <p:cBhvr>
                                        <p:cTn id="9" dur="66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remove" display="0">
                  <p:stCondLst>
                    <p:cond delay="indefinite"/>
                  </p:stCondLst>
                  <p:endCondLst>
                    <p:cond evt="onStopAudio" delay="0">
                      <p:tgtEl>
                        <p:sldTgt/>
                      </p:tgtEl>
                    </p:cond>
                  </p:endCondLst>
                </p:cTn>
                <p:tgtEl>
                  <p:spTgt spid="3"/>
                </p:tgtEl>
              </p:cMediaNode>
            </p:audio>
            <p:audio>
              <p:cMediaNode vol="80000" showWhenStopped="0">
                <p:cTn id="11" fill="remove"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mbination treatmentCombination treatment - a combination of RT with surgical- a combination of RT with surgical&#10;treatm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668" y="1372757"/>
            <a:ext cx="6076950" cy="456247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7"/>
          <a:stretch>
            <a:fillRect/>
          </a:stretch>
        </p:blipFill>
        <p:spPr>
          <a:xfrm>
            <a:off x="6113761" y="1372757"/>
            <a:ext cx="6078239" cy="4560203"/>
          </a:xfrm>
          <a:prstGeom prst="rect">
            <a:avLst/>
          </a:prstGeom>
        </p:spPr>
      </p:pic>
      <p:pic>
        <p:nvPicPr>
          <p:cNvPr id="3" name="_d1_apihost.ru_voice602177c9caa1823294143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969242" y="306259"/>
            <a:ext cx="609600" cy="609600"/>
          </a:xfrm>
          <a:prstGeom prst="rect">
            <a:avLst/>
          </a:prstGeom>
        </p:spPr>
      </p:pic>
      <p:pic>
        <p:nvPicPr>
          <p:cNvPr id="4" name="_d1_apihost.ru_voice6021788143d8933135206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0150475" y="1550172"/>
            <a:ext cx="609600" cy="609600"/>
          </a:xfrm>
          <a:prstGeom prst="rect">
            <a:avLst/>
          </a:prstGeom>
        </p:spPr>
      </p:pic>
    </p:spTree>
    <p:extLst>
      <p:ext uri="{BB962C8B-B14F-4D97-AF65-F5344CB8AC3E}">
        <p14:creationId xmlns:p14="http://schemas.microsoft.com/office/powerpoint/2010/main" val="650436318"/>
      </p:ext>
    </p:extLst>
  </p:cSld>
  <p:clrMapOvr>
    <a:masterClrMapping/>
  </p:clrMapOvr>
  <mc:AlternateContent xmlns:mc="http://schemas.openxmlformats.org/markup-compatibility/2006" xmlns:p14="http://schemas.microsoft.com/office/powerpoint/2010/main">
    <mc:Choice Requires="p14">
      <p:transition spd="slow" p14:dur="325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192" fill="hold"/>
                                        <p:tgtEl>
                                          <p:spTgt spid="3"/>
                                        </p:tgtEl>
                                      </p:cBhvr>
                                    </p:cmd>
                                  </p:childTnLst>
                                </p:cTn>
                              </p:par>
                            </p:childTnLst>
                          </p:cTn>
                        </p:par>
                        <p:par>
                          <p:cTn id="7" fill="hold">
                            <p:stCondLst>
                              <p:cond delay="48192"/>
                            </p:stCondLst>
                            <p:childTnLst>
                              <p:par>
                                <p:cTn id="8" presetID="1" presetClass="mediacall" presetSubtype="0" fill="hold" nodeType="afterEffect">
                                  <p:stCondLst>
                                    <p:cond delay="0"/>
                                  </p:stCondLst>
                                  <p:childTnLst>
                                    <p:cmd type="call" cmd="playFrom(0.0)">
                                      <p:cBhvr>
                                        <p:cTn id="9" dur="512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remove" display="0">
                  <p:stCondLst>
                    <p:cond delay="indefinite"/>
                  </p:stCondLst>
                  <p:endCondLst>
                    <p:cond evt="onStopAudio" delay="0">
                      <p:tgtEl>
                        <p:sldTgt/>
                      </p:tgtEl>
                    </p:cond>
                  </p:endCondLst>
                </p:cTn>
                <p:tgtEl>
                  <p:spTgt spid="3"/>
                </p:tgtEl>
              </p:cMediaNode>
            </p:audio>
            <p:audio>
              <p:cMediaNode vol="80000" showWhenStopped="0">
                <p:cTn id="11" fill="remove"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asic principles of radiation therapyBasic principles of radiation therapy&#10;of tumor and non-tumor diseasesof tumor and n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148" y="1471613"/>
            <a:ext cx="6076950" cy="456247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7"/>
          <a:stretch>
            <a:fillRect/>
          </a:stretch>
        </p:blipFill>
        <p:spPr>
          <a:xfrm>
            <a:off x="5775366" y="1467789"/>
            <a:ext cx="6078239" cy="4566300"/>
          </a:xfrm>
          <a:prstGeom prst="rect">
            <a:avLst/>
          </a:prstGeom>
        </p:spPr>
      </p:pic>
      <p:pic>
        <p:nvPicPr>
          <p:cNvPr id="4" name="_d1_apihost.ru_voice602179f5bb94c53791345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94886" y="355686"/>
            <a:ext cx="609600" cy="609600"/>
          </a:xfrm>
          <a:prstGeom prst="rect">
            <a:avLst/>
          </a:prstGeom>
        </p:spPr>
      </p:pic>
      <p:pic>
        <p:nvPicPr>
          <p:cNvPr id="5" name="_d1_apihost.ru_voice60217a729b09f50233956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293740" y="1723167"/>
            <a:ext cx="609600" cy="609600"/>
          </a:xfrm>
          <a:prstGeom prst="rect">
            <a:avLst/>
          </a:prstGeom>
        </p:spPr>
      </p:pic>
    </p:spTree>
    <p:extLst>
      <p:ext uri="{BB962C8B-B14F-4D97-AF65-F5344CB8AC3E}">
        <p14:creationId xmlns:p14="http://schemas.microsoft.com/office/powerpoint/2010/main" val="3200877144"/>
      </p:ext>
    </p:extLst>
  </p:cSld>
  <p:clrMapOvr>
    <a:masterClrMapping/>
  </p:clrMapOvr>
  <mc:AlternateContent xmlns:mc="http://schemas.openxmlformats.org/markup-compatibility/2006" xmlns:p14="http://schemas.microsoft.com/office/powerpoint/2010/main">
    <mc:Choice Requires="p14">
      <p:transition spd="slow" p14:dur="275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856" fill="hold"/>
                                        <p:tgtEl>
                                          <p:spTgt spid="4"/>
                                        </p:tgtEl>
                                      </p:cBhvr>
                                    </p:cmd>
                                  </p:childTnLst>
                                </p:cTn>
                              </p:par>
                            </p:childTnLst>
                          </p:cTn>
                        </p:par>
                        <p:par>
                          <p:cTn id="7" fill="hold">
                            <p:stCondLst>
                              <p:cond delay="32856"/>
                            </p:stCondLst>
                            <p:childTnLst>
                              <p:par>
                                <p:cTn id="8" presetID="1" presetClass="mediacall" presetSubtype="0" fill="hold" nodeType="afterEffect">
                                  <p:stCondLst>
                                    <p:cond delay="0"/>
                                  </p:stCondLst>
                                  <p:childTnLst>
                                    <p:cmd type="call" cmd="playFrom(0.0)">
                                      <p:cBhvr>
                                        <p:cTn id="9" dur="408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remove" display="0">
                  <p:stCondLst>
                    <p:cond delay="indefinite"/>
                  </p:stCondLst>
                  <p:endCondLst>
                    <p:cond evt="onStopAudio" delay="0">
                      <p:tgtEl>
                        <p:sldTgt/>
                      </p:tgtEl>
                    </p:cond>
                  </p:endCondLst>
                </p:cTn>
                <p:tgtEl>
                  <p:spTgt spid="4"/>
                </p:tgtEl>
              </p:cMediaNode>
            </p:audio>
            <p:audio>
              <p:cMediaNode vol="80000" showWhenStopped="0">
                <p:cTn id="11" fill="remove"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6151" y="724581"/>
            <a:ext cx="6096000" cy="1754326"/>
          </a:xfrm>
          <a:prstGeom prst="rect">
            <a:avLst/>
          </a:prstGeom>
        </p:spPr>
        <p:txBody>
          <a:bodyPr>
            <a:spAutoFit/>
          </a:bodyPr>
          <a:lstStyle/>
          <a:p>
            <a:r>
              <a:rPr lang="en-US" dirty="0">
                <a:solidFill>
                  <a:srgbClr val="3B3835"/>
                </a:solidFill>
                <a:latin typeface="Helvetica Neue"/>
              </a:rPr>
              <a:t>The main goal of radiation therapy is to determine the optimal dose of radiation to determine the optimal dose of radiation to the pathological focus with minimal the pathological focus with minimal damage to normal tissues located in the damage to normal tissues located in the area of exposure​​area of exposure.</a:t>
            </a:r>
            <a:endParaRPr lang="ru-RU" dirty="0"/>
          </a:p>
        </p:txBody>
      </p:sp>
      <p:pic>
        <p:nvPicPr>
          <p:cNvPr id="30722" name="Picture 2" descr="Radiation Physics &lt;ul&gt;&lt;li&gt;Basis – ionizing particles interact with cellular molecules &lt;/li&gt;&lt;/ul&gt;&lt;ul&gt;&lt;li&gt;Relies on transf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4465" y="2842055"/>
            <a:ext cx="5758249" cy="3649642"/>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rotWithShape="1">
          <a:blip r:embed="rId7"/>
          <a:srcRect l="62235" t="24142" r="12214" b="33004"/>
          <a:stretch/>
        </p:blipFill>
        <p:spPr>
          <a:xfrm>
            <a:off x="9943070" y="527222"/>
            <a:ext cx="1614617" cy="2842054"/>
          </a:xfrm>
          <a:prstGeom prst="rect">
            <a:avLst/>
          </a:prstGeom>
        </p:spPr>
      </p:pic>
      <p:pic>
        <p:nvPicPr>
          <p:cNvPr id="4" name="Рисунок 3"/>
          <p:cNvPicPr>
            <a:picLocks noChangeAspect="1"/>
          </p:cNvPicPr>
          <p:nvPr/>
        </p:nvPicPr>
        <p:blipFill>
          <a:blip r:embed="rId8"/>
          <a:stretch>
            <a:fillRect/>
          </a:stretch>
        </p:blipFill>
        <p:spPr>
          <a:xfrm>
            <a:off x="148924" y="2842054"/>
            <a:ext cx="4727876" cy="3649642"/>
          </a:xfrm>
          <a:prstGeom prst="rect">
            <a:avLst/>
          </a:prstGeom>
        </p:spPr>
      </p:pic>
      <p:pic>
        <p:nvPicPr>
          <p:cNvPr id="5" name="_d1_apihost.ru_voice60217bea0c98a68454508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798010" y="361433"/>
            <a:ext cx="609600" cy="609600"/>
          </a:xfrm>
          <a:prstGeom prst="rect">
            <a:avLst/>
          </a:prstGeom>
        </p:spPr>
      </p:pic>
      <p:pic>
        <p:nvPicPr>
          <p:cNvPr id="6" name="_d1_apihost.ru_voice60217c6668b4311747267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760940" y="2050881"/>
            <a:ext cx="609600" cy="609600"/>
          </a:xfrm>
          <a:prstGeom prst="rect">
            <a:avLst/>
          </a:prstGeom>
        </p:spPr>
      </p:pic>
    </p:spTree>
    <p:extLst>
      <p:ext uri="{BB962C8B-B14F-4D97-AF65-F5344CB8AC3E}">
        <p14:creationId xmlns:p14="http://schemas.microsoft.com/office/powerpoint/2010/main" val="719324123"/>
      </p:ext>
    </p:extLst>
  </p:cSld>
  <p:clrMapOvr>
    <a:masterClrMapping/>
  </p:clrMapOvr>
  <mc:AlternateContent xmlns:mc="http://schemas.openxmlformats.org/markup-compatibility/2006" xmlns:p14="http://schemas.microsoft.com/office/powerpoint/2010/main">
    <mc:Choice Requires="p14">
      <p:transition spd="slow" p14:dur="175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528" fill="hold"/>
                                        <p:tgtEl>
                                          <p:spTgt spid="5"/>
                                        </p:tgtEl>
                                      </p:cBhvr>
                                    </p:cmd>
                                  </p:childTnLst>
                                </p:cTn>
                              </p:par>
                            </p:childTnLst>
                          </p:cTn>
                        </p:par>
                        <p:par>
                          <p:cTn id="7" fill="hold">
                            <p:stCondLst>
                              <p:cond delay="48528"/>
                            </p:stCondLst>
                            <p:childTnLst>
                              <p:par>
                                <p:cTn id="8" presetID="1" presetClass="mediacall" presetSubtype="0" fill="hold" nodeType="afterEffect">
                                  <p:stCondLst>
                                    <p:cond delay="0"/>
                                  </p:stCondLst>
                                  <p:childTnLst>
                                    <p:cmd type="call" cmd="playFrom(0.0)">
                                      <p:cBhvr>
                                        <p:cTn id="9" dur="180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remove" display="0">
                  <p:stCondLst>
                    <p:cond delay="indefinite"/>
                  </p:stCondLst>
                  <p:endCondLst>
                    <p:cond evt="onStopAudio" delay="0">
                      <p:tgtEl>
                        <p:sldTgt/>
                      </p:tgtEl>
                    </p:cond>
                  </p:endCondLst>
                </p:cTn>
                <p:tgtEl>
                  <p:spTgt spid="5"/>
                </p:tgtEl>
              </p:cMediaNode>
            </p:audio>
            <p:audio>
              <p:cMediaNode vol="80000" showWhenStopped="0">
                <p:cTn id="11" fill="remove"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reradiationPreradiation periodperiod&#10;Radiation therapist should psychologicallyRadiation therapist should psychologically..."/>
          <p:cNvPicPr>
            <a:picLocks noChangeAspect="1" noChangeArrowheads="1"/>
          </p:cNvPicPr>
          <p:nvPr/>
        </p:nvPicPr>
        <p:blipFill rotWithShape="1">
          <a:blip r:embed="rId4">
            <a:extLst>
              <a:ext uri="{28A0092B-C50C-407E-A947-70E740481C1C}">
                <a14:useLocalDpi xmlns:a14="http://schemas.microsoft.com/office/drawing/2010/main" val="0"/>
              </a:ext>
            </a:extLst>
          </a:blip>
          <a:srcRect l="4760" t="7468" r="4551" b="30241"/>
          <a:stretch/>
        </p:blipFill>
        <p:spPr bwMode="auto">
          <a:xfrm>
            <a:off x="337751" y="4399006"/>
            <a:ext cx="5511114" cy="233954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rotWithShape="1">
          <a:blip r:embed="rId5"/>
          <a:srcRect l="1344" t="6019" r="125" b="532"/>
          <a:stretch/>
        </p:blipFill>
        <p:spPr>
          <a:xfrm>
            <a:off x="6063049" y="313038"/>
            <a:ext cx="5988908" cy="3962400"/>
          </a:xfrm>
          <a:prstGeom prst="rect">
            <a:avLst/>
          </a:prstGeom>
        </p:spPr>
      </p:pic>
      <p:pic>
        <p:nvPicPr>
          <p:cNvPr id="3" name="Рисунок 2"/>
          <p:cNvPicPr>
            <a:picLocks noChangeAspect="1"/>
          </p:cNvPicPr>
          <p:nvPr/>
        </p:nvPicPr>
        <p:blipFill rotWithShape="1">
          <a:blip r:embed="rId6"/>
          <a:srcRect l="11509" t="7502" r="11103" b="10303"/>
          <a:stretch/>
        </p:blipFill>
        <p:spPr>
          <a:xfrm>
            <a:off x="337751" y="313038"/>
            <a:ext cx="5511114" cy="3962400"/>
          </a:xfrm>
          <a:prstGeom prst="rect">
            <a:avLst/>
          </a:prstGeom>
        </p:spPr>
      </p:pic>
      <p:pic>
        <p:nvPicPr>
          <p:cNvPr id="12292" name="Picture 4" descr="Goal = radiation zone precisely around    the prostate cancer with small margin    bladder                      prostateRa..."/>
          <p:cNvPicPr>
            <a:picLocks noChangeAspect="1" noChangeArrowheads="1"/>
          </p:cNvPicPr>
          <p:nvPr/>
        </p:nvPicPr>
        <p:blipFill rotWithShape="1">
          <a:blip r:embed="rId7">
            <a:extLst>
              <a:ext uri="{28A0092B-C50C-407E-A947-70E740481C1C}">
                <a14:useLocalDpi xmlns:a14="http://schemas.microsoft.com/office/drawing/2010/main" val="0"/>
              </a:ext>
            </a:extLst>
          </a:blip>
          <a:srcRect r="906" b="6507"/>
          <a:stretch/>
        </p:blipFill>
        <p:spPr bwMode="auto">
          <a:xfrm>
            <a:off x="6845643" y="4399006"/>
            <a:ext cx="4374292" cy="2248929"/>
          </a:xfrm>
          <a:prstGeom prst="rect">
            <a:avLst/>
          </a:prstGeom>
          <a:noFill/>
          <a:extLst>
            <a:ext uri="{909E8E84-426E-40DD-AFC4-6F175D3DCCD1}">
              <a14:hiddenFill xmlns:a14="http://schemas.microsoft.com/office/drawing/2010/main">
                <a:solidFill>
                  <a:srgbClr val="FFFFFF"/>
                </a:solidFill>
              </a14:hiddenFill>
            </a:ext>
          </a:extLst>
        </p:spPr>
      </p:pic>
      <p:pic>
        <p:nvPicPr>
          <p:cNvPr id="4" name="_d1_apihost.ru_voice60217d5397bb987706037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69026" y="553394"/>
            <a:ext cx="609600" cy="609600"/>
          </a:xfrm>
          <a:prstGeom prst="rect">
            <a:avLst/>
          </a:prstGeom>
        </p:spPr>
      </p:pic>
    </p:spTree>
    <p:extLst>
      <p:ext uri="{BB962C8B-B14F-4D97-AF65-F5344CB8AC3E}">
        <p14:creationId xmlns:p14="http://schemas.microsoft.com/office/powerpoint/2010/main" val="480012584"/>
      </p:ext>
    </p:extLst>
  </p:cSld>
  <p:clrMapOvr>
    <a:masterClrMapping/>
  </p:clrMapOvr>
  <mc:AlternateContent xmlns:mc="http://schemas.openxmlformats.org/markup-compatibility/2006" xmlns:p14="http://schemas.microsoft.com/office/powerpoint/2010/main">
    <mc:Choice Requires="p14">
      <p:transition spd="slow" p14:dur="35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3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9859" y="471776"/>
            <a:ext cx="7792995" cy="2585323"/>
          </a:xfrm>
          <a:prstGeom prst="rect">
            <a:avLst/>
          </a:prstGeom>
        </p:spPr>
        <p:txBody>
          <a:bodyPr wrap="square">
            <a:spAutoFit/>
          </a:bodyPr>
          <a:lstStyle/>
          <a:p>
            <a:r>
              <a:rPr lang="en-US" dirty="0">
                <a:solidFill>
                  <a:srgbClr val="3B3835"/>
                </a:solidFill>
                <a:latin typeface="Helvetica Neue"/>
              </a:rPr>
              <a:t>The main principles of radiotherapy:</a:t>
            </a:r>
          </a:p>
          <a:p>
            <a:r>
              <a:rPr lang="en-US" dirty="0">
                <a:solidFill>
                  <a:srgbClr val="3B3835"/>
                </a:solidFill>
                <a:latin typeface="Helvetica Neue"/>
              </a:rPr>
              <a:t> - Radiotherapy appointed strictly on the in </a:t>
            </a:r>
            <a:r>
              <a:rPr lang="en-US" dirty="0" err="1">
                <a:solidFill>
                  <a:srgbClr val="3B3835"/>
                </a:solidFill>
                <a:latin typeface="Helvetica Neue"/>
              </a:rPr>
              <a:t>dications</a:t>
            </a:r>
            <a:r>
              <a:rPr lang="en-US" dirty="0">
                <a:solidFill>
                  <a:srgbClr val="3B3835"/>
                </a:solidFill>
                <a:latin typeface="Helvetica Neue"/>
              </a:rPr>
              <a:t>;</a:t>
            </a:r>
          </a:p>
          <a:p>
            <a:r>
              <a:rPr lang="en-US" dirty="0">
                <a:solidFill>
                  <a:srgbClr val="3B3835"/>
                </a:solidFill>
                <a:latin typeface="Helvetica Neue"/>
              </a:rPr>
              <a:t> - The absence of contraindications;</a:t>
            </a:r>
          </a:p>
          <a:p>
            <a:r>
              <a:rPr lang="en-US" dirty="0">
                <a:solidFill>
                  <a:srgbClr val="3B3835"/>
                </a:solidFill>
                <a:latin typeface="Helvetica Neue"/>
              </a:rPr>
              <a:t>- Selection of the optimal dose of radiation;</a:t>
            </a:r>
          </a:p>
          <a:p>
            <a:r>
              <a:rPr lang="en-US" dirty="0">
                <a:solidFill>
                  <a:srgbClr val="3B3835"/>
                </a:solidFill>
                <a:latin typeface="Helvetica Neue"/>
              </a:rPr>
              <a:t>- Minimal exposure to surrounding normal;</a:t>
            </a:r>
          </a:p>
          <a:p>
            <a:pPr marL="285750" indent="-285750">
              <a:buFontTx/>
              <a:buChar char="-"/>
            </a:pPr>
            <a:r>
              <a:rPr lang="en-US" dirty="0">
                <a:solidFill>
                  <a:srgbClr val="3B3835"/>
                </a:solidFill>
                <a:latin typeface="Helvetica Neue"/>
              </a:rPr>
              <a:t>Course of radiotherapy must be the shortest and most radical;</a:t>
            </a:r>
          </a:p>
          <a:p>
            <a:pPr marL="285750" indent="-285750">
              <a:buFontTx/>
              <a:buChar char="-"/>
            </a:pPr>
            <a:r>
              <a:rPr lang="en-US" dirty="0">
                <a:solidFill>
                  <a:srgbClr val="3B3835"/>
                </a:solidFill>
                <a:latin typeface="Helvetica Neue"/>
              </a:rPr>
              <a:t> Radiotherapy should be accompanied by therapeutic measures aimed at improving the therapeutic measures aimed at improving the body's defense power;</a:t>
            </a:r>
            <a:endParaRPr lang="ru-RU" dirty="0"/>
          </a:p>
        </p:txBody>
      </p:sp>
      <p:pic>
        <p:nvPicPr>
          <p:cNvPr id="31746" name="Picture 2" descr="External Beam Irradiation &lt;ul&gt;&lt;li&gt;Dual-energy linear accelerators generate: &lt;/li&gt;&lt;/ul&gt;&lt;ul&gt;&lt;ul&gt;&lt;li&gt;Low energy megavoltage 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794" y="3123002"/>
            <a:ext cx="5541061" cy="3590836"/>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External Beam Irradiation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7892" y="3123002"/>
            <a:ext cx="5040055" cy="3590836"/>
          </a:xfrm>
          <a:prstGeom prst="rect">
            <a:avLst/>
          </a:prstGeom>
          <a:noFill/>
          <a:extLst>
            <a:ext uri="{909E8E84-426E-40DD-AFC4-6F175D3DCCD1}">
              <a14:hiddenFill xmlns:a14="http://schemas.microsoft.com/office/drawing/2010/main">
                <a:solidFill>
                  <a:srgbClr val="FFFFFF"/>
                </a:solidFill>
              </a14:hiddenFill>
            </a:ext>
          </a:extLst>
        </p:spPr>
      </p:pic>
      <p:pic>
        <p:nvPicPr>
          <p:cNvPr id="3" name="_d1_apihost.ru_voice60217dda616ed07324225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76335" y="471776"/>
            <a:ext cx="609600" cy="609600"/>
          </a:xfrm>
          <a:prstGeom prst="rect">
            <a:avLst/>
          </a:prstGeom>
        </p:spPr>
      </p:pic>
    </p:spTree>
    <p:extLst>
      <p:ext uri="{BB962C8B-B14F-4D97-AF65-F5344CB8AC3E}">
        <p14:creationId xmlns:p14="http://schemas.microsoft.com/office/powerpoint/2010/main" val="3624712514"/>
      </p:ext>
    </p:extLst>
  </p:cSld>
  <p:clrMapOvr>
    <a:masterClrMapping/>
  </p:clrMapOvr>
  <mc:AlternateContent xmlns:mc="http://schemas.openxmlformats.org/markup-compatibility/2006" xmlns:p14="http://schemas.microsoft.com/office/powerpoint/2010/main">
    <mc:Choice Requires="p14">
      <p:transition spd="slow" p14:dur="25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rachytherapy &lt;ul&gt;&lt;li&gt;Radioactive source in direct contact with tumor &lt;/li&gt;&lt;/ul&gt;&lt;ul&gt;&lt;ul&gt;&lt;li&gt;Interstitial implants, intraca..."/>
          <p:cNvPicPr>
            <a:picLocks noChangeAspect="1" noChangeArrowheads="1"/>
          </p:cNvPicPr>
          <p:nvPr/>
        </p:nvPicPr>
        <p:blipFill rotWithShape="1">
          <a:blip r:embed="rId4">
            <a:extLst>
              <a:ext uri="{28A0092B-C50C-407E-A947-70E740481C1C}">
                <a14:useLocalDpi xmlns:a14="http://schemas.microsoft.com/office/drawing/2010/main" val="0"/>
              </a:ext>
            </a:extLst>
          </a:blip>
          <a:srcRect l="-323" t="5965" b="22657"/>
          <a:stretch/>
        </p:blipFill>
        <p:spPr bwMode="auto">
          <a:xfrm>
            <a:off x="477794" y="345988"/>
            <a:ext cx="4835610" cy="29573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rachytherapy &lt;ul&gt;&lt;li&gt;Limitations &lt;/li&gt;&lt;/ul&gt;&lt;ul&gt;&lt;ul&gt;&lt;li&gt;Tumor must be accessible &lt;/li&gt;&lt;/ul&gt;&lt;/ul&gt;&lt;ul&gt;&lt;ul&gt;&lt;li&gt;Well-demarcate..."/>
          <p:cNvPicPr>
            <a:picLocks noChangeAspect="1" noChangeArrowheads="1"/>
          </p:cNvPicPr>
          <p:nvPr/>
        </p:nvPicPr>
        <p:blipFill rotWithShape="1">
          <a:blip r:embed="rId5">
            <a:extLst>
              <a:ext uri="{28A0092B-C50C-407E-A947-70E740481C1C}">
                <a14:useLocalDpi xmlns:a14="http://schemas.microsoft.com/office/drawing/2010/main" val="0"/>
              </a:ext>
            </a:extLst>
          </a:blip>
          <a:srcRect l="567" t="4970" r="1" b="37570"/>
          <a:stretch/>
        </p:blipFill>
        <p:spPr bwMode="auto">
          <a:xfrm>
            <a:off x="6030097" y="345989"/>
            <a:ext cx="5771722" cy="295738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rachytherapy "/>
          <p:cNvPicPr>
            <a:picLocks noChangeAspect="1" noChangeArrowheads="1"/>
          </p:cNvPicPr>
          <p:nvPr/>
        </p:nvPicPr>
        <p:blipFill rotWithShape="1">
          <a:blip r:embed="rId6">
            <a:extLst>
              <a:ext uri="{28A0092B-C50C-407E-A947-70E740481C1C}">
                <a14:useLocalDpi xmlns:a14="http://schemas.microsoft.com/office/drawing/2010/main" val="0"/>
              </a:ext>
            </a:extLst>
          </a:blip>
          <a:srcRect l="1062" t="7500" r="-1" b="29219"/>
          <a:stretch/>
        </p:blipFill>
        <p:spPr bwMode="auto">
          <a:xfrm>
            <a:off x="2421924" y="3381632"/>
            <a:ext cx="6860618" cy="3291017"/>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7ea6756b214736639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265804" y="292442"/>
            <a:ext cx="609600" cy="609600"/>
          </a:xfrm>
          <a:prstGeom prst="rect">
            <a:avLst/>
          </a:prstGeom>
        </p:spPr>
      </p:pic>
    </p:spTree>
    <p:extLst>
      <p:ext uri="{BB962C8B-B14F-4D97-AF65-F5344CB8AC3E}">
        <p14:creationId xmlns:p14="http://schemas.microsoft.com/office/powerpoint/2010/main" val="1164628793"/>
      </p:ext>
    </p:extLst>
  </p:cSld>
  <p:clrMapOvr>
    <a:masterClrMapping/>
  </p:clrMapOvr>
  <mc:AlternateContent xmlns:mc="http://schemas.openxmlformats.org/markup-compatibility/2006" xmlns:p14="http://schemas.microsoft.com/office/powerpoint/2010/main">
    <mc:Choice Requires="p14">
      <p:transition spd="slow" p14:dur="175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4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Radiobiology &lt;ul&gt;&lt;li&gt;Ionizing radiation ejects an electron from a target molecule &lt;/li&gt;&lt;/ul&gt;&lt;ul&gt;&lt;li&gt;Distributed randomly 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4184" y="503152"/>
            <a:ext cx="4160108" cy="50778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adiobiology "/>
          <p:cNvPicPr>
            <a:picLocks noChangeAspect="1" noChangeArrowheads="1"/>
          </p:cNvPicPr>
          <p:nvPr/>
        </p:nvPicPr>
        <p:blipFill rotWithShape="1">
          <a:blip r:embed="rId5">
            <a:extLst>
              <a:ext uri="{28A0092B-C50C-407E-A947-70E740481C1C}">
                <a14:useLocalDpi xmlns:a14="http://schemas.microsoft.com/office/drawing/2010/main" val="0"/>
              </a:ext>
            </a:extLst>
          </a:blip>
          <a:srcRect l="29120" t="7661" r="25737" b="3952"/>
          <a:stretch/>
        </p:blipFill>
        <p:spPr bwMode="auto">
          <a:xfrm>
            <a:off x="4769708" y="503151"/>
            <a:ext cx="3064474" cy="496613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adiobiology &lt;ul&gt;&lt;li&gt;Random cell death &lt;/li&gt;&lt;/ul&gt;&lt;ul&gt;&lt;ul&gt;&lt;li&gt;Deposition of energy &amp; injury is random event &lt;/li&gt;&lt;/ul&gt;&lt;/ul&gt;..."/>
          <p:cNvPicPr>
            <a:picLocks noChangeAspect="1" noChangeArrowheads="1"/>
          </p:cNvPicPr>
          <p:nvPr/>
        </p:nvPicPr>
        <p:blipFill rotWithShape="1">
          <a:blip r:embed="rId6">
            <a:extLst>
              <a:ext uri="{28A0092B-C50C-407E-A947-70E740481C1C}">
                <a14:useLocalDpi xmlns:a14="http://schemas.microsoft.com/office/drawing/2010/main" val="0"/>
              </a:ext>
            </a:extLst>
          </a:blip>
          <a:srcRect l="6072" t="7893" r="8629" b="15917"/>
          <a:stretch/>
        </p:blipFill>
        <p:spPr bwMode="auto">
          <a:xfrm>
            <a:off x="0" y="503151"/>
            <a:ext cx="4769708" cy="5077856"/>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801bd396700595848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93858" y="289783"/>
            <a:ext cx="609600" cy="609600"/>
          </a:xfrm>
          <a:prstGeom prst="rect">
            <a:avLst/>
          </a:prstGeom>
        </p:spPr>
      </p:pic>
    </p:spTree>
    <p:extLst>
      <p:ext uri="{BB962C8B-B14F-4D97-AF65-F5344CB8AC3E}">
        <p14:creationId xmlns:p14="http://schemas.microsoft.com/office/powerpoint/2010/main" val="1167081513"/>
      </p:ext>
    </p:extLst>
  </p:cSld>
  <p:clrMapOvr>
    <a:masterClrMapping/>
  </p:clrMapOvr>
  <mc:AlternateContent xmlns:mc="http://schemas.openxmlformats.org/markup-compatibility/2006" xmlns:p14="http://schemas.microsoft.com/office/powerpoint/2010/main">
    <mc:Choice Requires="p14">
      <p:transition spd="slow" p14:dur="275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4 R’s of radiation biology &lt;ul&gt;&lt;li&gt;R epair of cellular damage &lt;/li&gt;&lt;/ul&gt;&lt;ul&gt;&lt;li&gt;R eoxygenation of the tumor &lt;/li&gt;&lt;/ul&gt;&lt;ul&gt;..."/>
          <p:cNvPicPr>
            <a:picLocks noChangeAspect="1" noChangeArrowheads="1"/>
          </p:cNvPicPr>
          <p:nvPr/>
        </p:nvPicPr>
        <p:blipFill rotWithShape="1">
          <a:blip r:embed="rId4">
            <a:extLst>
              <a:ext uri="{28A0092B-C50C-407E-A947-70E740481C1C}">
                <a14:useLocalDpi xmlns:a14="http://schemas.microsoft.com/office/drawing/2010/main" val="0"/>
              </a:ext>
            </a:extLst>
          </a:blip>
          <a:srcRect l="2866" t="6075" r="3164" b="18208"/>
          <a:stretch/>
        </p:blipFill>
        <p:spPr bwMode="auto">
          <a:xfrm>
            <a:off x="560173" y="1062680"/>
            <a:ext cx="5156888" cy="4497860"/>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Repair of sublethal injury &lt;ul&gt;&lt;li&gt;Sublethal injury – cells exposed to sparse ionization fields, can be repaired &lt;/li&gt;&lt;/ul..."/>
          <p:cNvPicPr>
            <a:picLocks noChangeAspect="1" noChangeArrowheads="1"/>
          </p:cNvPicPr>
          <p:nvPr/>
        </p:nvPicPr>
        <p:blipFill rotWithShape="1">
          <a:blip r:embed="rId5">
            <a:extLst>
              <a:ext uri="{28A0092B-C50C-407E-A947-70E740481C1C}">
                <a14:useLocalDpi xmlns:a14="http://schemas.microsoft.com/office/drawing/2010/main" val="0"/>
              </a:ext>
            </a:extLst>
          </a:blip>
          <a:srcRect l="5360" t="7178" r="6134" b="13781"/>
          <a:stretch/>
        </p:blipFill>
        <p:spPr bwMode="auto">
          <a:xfrm>
            <a:off x="5955956" y="1062680"/>
            <a:ext cx="6137189" cy="4497860"/>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810c8360393298599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7621" y="453080"/>
            <a:ext cx="609600" cy="609600"/>
          </a:xfrm>
          <a:prstGeom prst="rect">
            <a:avLst/>
          </a:prstGeom>
        </p:spPr>
      </p:pic>
    </p:spTree>
    <p:extLst>
      <p:ext uri="{BB962C8B-B14F-4D97-AF65-F5344CB8AC3E}">
        <p14:creationId xmlns:p14="http://schemas.microsoft.com/office/powerpoint/2010/main" val="196139168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Treatment Principles &lt;ul&gt;&lt;li&gt;Size and location of primary &lt;/li&gt;&lt;/ul&gt;&lt;ul&gt;&lt;li&gt;Presence/absence and extent/incidence of regio..."/>
          <p:cNvPicPr>
            <a:picLocks noChangeAspect="1" noChangeArrowheads="1"/>
          </p:cNvPicPr>
          <p:nvPr/>
        </p:nvPicPr>
        <p:blipFill rotWithShape="1">
          <a:blip r:embed="rId4">
            <a:extLst>
              <a:ext uri="{28A0092B-C50C-407E-A947-70E740481C1C}">
                <a14:useLocalDpi xmlns:a14="http://schemas.microsoft.com/office/drawing/2010/main" val="0"/>
              </a:ext>
            </a:extLst>
          </a:blip>
          <a:srcRect l="5122" t="6870" r="6966" b="12981"/>
          <a:stretch/>
        </p:blipFill>
        <p:spPr bwMode="auto">
          <a:xfrm>
            <a:off x="906163" y="1079158"/>
            <a:ext cx="5379308" cy="4168346"/>
          </a:xfrm>
          <a:prstGeom prst="rect">
            <a:avLst/>
          </a:prstGeom>
          <a:noFill/>
          <a:extLst>
            <a:ext uri="{909E8E84-426E-40DD-AFC4-6F175D3DCCD1}">
              <a14:hiddenFill xmlns:a14="http://schemas.microsoft.com/office/drawing/2010/main">
                <a:solidFill>
                  <a:srgbClr val="FFFFFF"/>
                </a:solidFill>
              </a14:hiddenFill>
            </a:ext>
          </a:extLst>
        </p:spPr>
      </p:pic>
      <p:pic>
        <p:nvPicPr>
          <p:cNvPr id="38916" name="Picture 4" descr="Treatment Principles &lt;ul&gt;&lt;li&gt;Surgical salvage of primary radiation failures is better than radiation salvage of surgical f..."/>
          <p:cNvPicPr>
            <a:picLocks noChangeAspect="1" noChangeArrowheads="1"/>
          </p:cNvPicPr>
          <p:nvPr/>
        </p:nvPicPr>
        <p:blipFill rotWithShape="1">
          <a:blip r:embed="rId5">
            <a:extLst>
              <a:ext uri="{28A0092B-C50C-407E-A947-70E740481C1C}">
                <a14:useLocalDpi xmlns:a14="http://schemas.microsoft.com/office/drawing/2010/main" val="0"/>
              </a:ext>
            </a:extLst>
          </a:blip>
          <a:srcRect l="6073" t="7027" r="8629" b="19951"/>
          <a:stretch/>
        </p:blipFill>
        <p:spPr bwMode="auto">
          <a:xfrm>
            <a:off x="6565557" y="1079158"/>
            <a:ext cx="5239263" cy="4168345"/>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881eb861d41731899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30129" y="314497"/>
            <a:ext cx="609600" cy="609600"/>
          </a:xfrm>
          <a:prstGeom prst="rect">
            <a:avLst/>
          </a:prstGeom>
        </p:spPr>
      </p:pic>
    </p:spTree>
    <p:extLst>
      <p:ext uri="{BB962C8B-B14F-4D97-AF65-F5344CB8AC3E}">
        <p14:creationId xmlns:p14="http://schemas.microsoft.com/office/powerpoint/2010/main" val="713425630"/>
      </p:ext>
    </p:extLst>
  </p:cSld>
  <p:clrMapOvr>
    <a:masterClrMapping/>
  </p:clrMapOvr>
  <mc:AlternateContent xmlns:mc="http://schemas.openxmlformats.org/markup-compatibility/2006" xmlns:p14="http://schemas.microsoft.com/office/powerpoint/2010/main">
    <mc:Choice Requires="p14">
      <p:transition spd="slow" p14:dur="25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8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Shrinking field technique &lt;ul&gt;&lt;li&gt;Initial dose = 45 to 50 Gy (4.5 to 5.0 weeks) &lt;/li&gt;&lt;/ul&gt;&lt;ul&gt;&lt;ul&gt;&lt;li&gt;Given through large ..."/>
          <p:cNvPicPr>
            <a:picLocks noChangeAspect="1" noChangeArrowheads="1"/>
          </p:cNvPicPr>
          <p:nvPr/>
        </p:nvPicPr>
        <p:blipFill rotWithShape="1">
          <a:blip r:embed="rId4">
            <a:extLst>
              <a:ext uri="{28A0092B-C50C-407E-A947-70E740481C1C}">
                <a14:useLocalDpi xmlns:a14="http://schemas.microsoft.com/office/drawing/2010/main" val="0"/>
              </a:ext>
            </a:extLst>
          </a:blip>
          <a:srcRect l="5359" t="7819" r="11718" b="6645"/>
          <a:stretch/>
        </p:blipFill>
        <p:spPr bwMode="auto">
          <a:xfrm>
            <a:off x="370703" y="1194485"/>
            <a:ext cx="5750010" cy="4448433"/>
          </a:xfrm>
          <a:prstGeom prst="rect">
            <a:avLst/>
          </a:prstGeom>
          <a:noFill/>
          <a:extLst>
            <a:ext uri="{909E8E84-426E-40DD-AFC4-6F175D3DCCD1}">
              <a14:hiddenFill xmlns:a14="http://schemas.microsoft.com/office/drawing/2010/main">
                <a:solidFill>
                  <a:srgbClr val="FFFFFF"/>
                </a:solidFill>
              </a14:hiddenFill>
            </a:ext>
          </a:extLst>
        </p:spPr>
      </p:pic>
      <p:pic>
        <p:nvPicPr>
          <p:cNvPr id="39940" name="Picture 4" descr="Shrinking field technique "/>
          <p:cNvPicPr>
            <a:picLocks noChangeAspect="1" noChangeArrowheads="1"/>
          </p:cNvPicPr>
          <p:nvPr/>
        </p:nvPicPr>
        <p:blipFill rotWithShape="1">
          <a:blip r:embed="rId5">
            <a:extLst>
              <a:ext uri="{28A0092B-C50C-407E-A947-70E740481C1C}">
                <a14:useLocalDpi xmlns:a14="http://schemas.microsoft.com/office/drawing/2010/main" val="0"/>
              </a:ext>
            </a:extLst>
          </a:blip>
          <a:srcRect l="5241" t="7344" r="4827" b="18207"/>
          <a:stretch/>
        </p:blipFill>
        <p:spPr bwMode="auto">
          <a:xfrm>
            <a:off x="6293708" y="1194486"/>
            <a:ext cx="5832389" cy="4448433"/>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8aa19a9e879208368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28767" y="330972"/>
            <a:ext cx="609600" cy="609600"/>
          </a:xfrm>
          <a:prstGeom prst="rect">
            <a:avLst/>
          </a:prstGeom>
        </p:spPr>
      </p:pic>
    </p:spTree>
    <p:extLst>
      <p:ext uri="{BB962C8B-B14F-4D97-AF65-F5344CB8AC3E}">
        <p14:creationId xmlns:p14="http://schemas.microsoft.com/office/powerpoint/2010/main" val="3904688332"/>
      </p:ext>
    </p:extLst>
  </p:cSld>
  <p:clrMapOvr>
    <a:masterClrMapping/>
  </p:clrMapOvr>
  <mc:AlternateContent xmlns:mc="http://schemas.openxmlformats.org/markup-compatibility/2006" xmlns:p14="http://schemas.microsoft.com/office/powerpoint/2010/main">
    <mc:Choice Requires="p14">
      <p:transition spd="slow" p14:dur="3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2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ombined Modalities &lt;ul&gt;&lt;li&gt;Surgery and XRT complement each other &lt;/li&gt;&lt;/ul&gt;&lt;ul&gt;&lt;li&gt;Surgery – removes gross tumor (bulky t..."/>
          <p:cNvPicPr>
            <a:picLocks noChangeAspect="1" noChangeArrowheads="1"/>
          </p:cNvPicPr>
          <p:nvPr/>
        </p:nvPicPr>
        <p:blipFill rotWithShape="1">
          <a:blip r:embed="rId4">
            <a:extLst>
              <a:ext uri="{28A0092B-C50C-407E-A947-70E740481C1C}">
                <a14:useLocalDpi xmlns:a14="http://schemas.microsoft.com/office/drawing/2010/main" val="0"/>
              </a:ext>
            </a:extLst>
          </a:blip>
          <a:srcRect l="5004" t="7343" r="7680" b="14248"/>
          <a:stretch/>
        </p:blipFill>
        <p:spPr bwMode="auto">
          <a:xfrm>
            <a:off x="189471" y="1161536"/>
            <a:ext cx="5577017" cy="4077730"/>
          </a:xfrm>
          <a:prstGeom prst="rect">
            <a:avLst/>
          </a:prstGeom>
          <a:noFill/>
          <a:extLst>
            <a:ext uri="{909E8E84-426E-40DD-AFC4-6F175D3DCCD1}">
              <a14:hiddenFill xmlns:a14="http://schemas.microsoft.com/office/drawing/2010/main">
                <a:solidFill>
                  <a:srgbClr val="FFFFFF"/>
                </a:solidFill>
              </a14:hiddenFill>
            </a:ext>
          </a:extLst>
        </p:spPr>
      </p:pic>
      <p:pic>
        <p:nvPicPr>
          <p:cNvPr id="40964" name="Picture 4" descr="Preoperative XRT &lt;ul&gt;&lt;li&gt;Advantages &lt;/li&gt;&lt;/ul&gt;&lt;ul&gt;&lt;ul&gt;&lt;li&gt;Unresectable lesions may become resectable &lt;/li&gt;&lt;/ul&gt;&lt;/ul&gt;&lt;ul&gt;&lt;u..."/>
          <p:cNvPicPr>
            <a:picLocks noChangeAspect="1" noChangeArrowheads="1"/>
          </p:cNvPicPr>
          <p:nvPr/>
        </p:nvPicPr>
        <p:blipFill rotWithShape="1">
          <a:blip r:embed="rId5">
            <a:extLst>
              <a:ext uri="{28A0092B-C50C-407E-A947-70E740481C1C}">
                <a14:useLocalDpi xmlns:a14="http://schemas.microsoft.com/office/drawing/2010/main" val="0"/>
              </a:ext>
            </a:extLst>
          </a:blip>
          <a:srcRect l="3696" t="7976" r="3520" b="10923"/>
          <a:stretch/>
        </p:blipFill>
        <p:spPr bwMode="auto">
          <a:xfrm>
            <a:off x="5898293" y="1161536"/>
            <a:ext cx="6236042" cy="4077730"/>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8b83db77a70104672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26691" y="479253"/>
            <a:ext cx="609600" cy="609600"/>
          </a:xfrm>
          <a:prstGeom prst="rect">
            <a:avLst/>
          </a:prstGeom>
        </p:spPr>
      </p:pic>
    </p:spTree>
    <p:extLst>
      <p:ext uri="{BB962C8B-B14F-4D97-AF65-F5344CB8AC3E}">
        <p14:creationId xmlns:p14="http://schemas.microsoft.com/office/powerpoint/2010/main" val="949922992"/>
      </p:ext>
    </p:extLst>
  </p:cSld>
  <p:clrMapOvr>
    <a:masterClrMapping/>
  </p:clrMapOvr>
  <mc:AlternateContent xmlns:mc="http://schemas.openxmlformats.org/markup-compatibility/2006" xmlns:p14="http://schemas.microsoft.com/office/powerpoint/2010/main">
    <mc:Choice Requires="p14">
      <p:transition spd="slow" p14:dur="25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ostoperative XRT &lt;ul&gt;&lt;li&gt;Advantages &lt;/li&gt;&lt;/ul&gt;&lt;ul&gt;&lt;ul&gt;&lt;li&gt;Better surgical staging &lt;/li&gt;&lt;/ul&gt;&lt;/ul&gt;&lt;ul&gt;&lt;ul&gt;&lt;li&gt;Greater dose..."/>
          <p:cNvPicPr>
            <a:picLocks noChangeAspect="1" noChangeArrowheads="1"/>
          </p:cNvPicPr>
          <p:nvPr/>
        </p:nvPicPr>
        <p:blipFill rotWithShape="1">
          <a:blip r:embed="rId4">
            <a:extLst>
              <a:ext uri="{28A0092B-C50C-407E-A947-70E740481C1C}">
                <a14:useLocalDpi xmlns:a14="http://schemas.microsoft.com/office/drawing/2010/main" val="0"/>
              </a:ext>
            </a:extLst>
          </a:blip>
          <a:srcRect l="5240" t="7818" r="4989" b="4586"/>
          <a:stretch/>
        </p:blipFill>
        <p:spPr bwMode="auto">
          <a:xfrm>
            <a:off x="189469" y="1383957"/>
            <a:ext cx="6224801" cy="4555524"/>
          </a:xfrm>
          <a:prstGeom prst="rect">
            <a:avLst/>
          </a:prstGeom>
          <a:noFill/>
          <a:extLst>
            <a:ext uri="{909E8E84-426E-40DD-AFC4-6F175D3DCCD1}">
              <a14:hiddenFill xmlns:a14="http://schemas.microsoft.com/office/drawing/2010/main">
                <a:solidFill>
                  <a:srgbClr val="FFFFFF"/>
                </a:solidFill>
              </a14:hiddenFill>
            </a:ext>
          </a:extLst>
        </p:spPr>
      </p:pic>
      <p:pic>
        <p:nvPicPr>
          <p:cNvPr id="41988" name="Picture 4" descr="Complications &lt;ul&gt;&lt;li&gt;Acute Tissue Reactions &lt;/li&gt;&lt;/ul&gt;&lt;ul&gt;&lt;li&gt;Late Tissue Reactions &lt;/li&gt;&lt;/ul&gt;"/>
          <p:cNvPicPr>
            <a:picLocks noChangeAspect="1" noChangeArrowheads="1"/>
          </p:cNvPicPr>
          <p:nvPr/>
        </p:nvPicPr>
        <p:blipFill rotWithShape="1">
          <a:blip r:embed="rId5">
            <a:extLst>
              <a:ext uri="{28A0092B-C50C-407E-A947-70E740481C1C}">
                <a14:useLocalDpi xmlns:a14="http://schemas.microsoft.com/office/drawing/2010/main" val="0"/>
              </a:ext>
            </a:extLst>
          </a:blip>
          <a:srcRect l="6147" t="7026" r="27087" b="57810"/>
          <a:stretch/>
        </p:blipFill>
        <p:spPr bwMode="auto">
          <a:xfrm>
            <a:off x="6471935" y="2273644"/>
            <a:ext cx="5552303" cy="1828801"/>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8c8d08bd145160180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873611" y="405113"/>
            <a:ext cx="609600" cy="609600"/>
          </a:xfrm>
          <a:prstGeom prst="rect">
            <a:avLst/>
          </a:prstGeom>
        </p:spPr>
      </p:pic>
    </p:spTree>
    <p:extLst>
      <p:ext uri="{BB962C8B-B14F-4D97-AF65-F5344CB8AC3E}">
        <p14:creationId xmlns:p14="http://schemas.microsoft.com/office/powerpoint/2010/main" val="4020106842"/>
      </p:ext>
    </p:extLst>
  </p:cSld>
  <p:clrMapOvr>
    <a:masterClrMapping/>
  </p:clrMapOvr>
  <mc:AlternateContent xmlns:mc="http://schemas.openxmlformats.org/markup-compatibility/2006" xmlns:p14="http://schemas.microsoft.com/office/powerpoint/2010/main">
    <mc:Choice Requires="p14">
      <p:transition spd="slow" p14:dur="225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cute Toxicity &lt;ul&gt;&lt;li&gt;Mucositis – intensity-limiting side effect  for aggressive schedules &lt;/li&gt;&lt;/ul&gt;&lt;ul&gt;&lt;li&gt;Accelerated ..."/>
          <p:cNvPicPr>
            <a:picLocks noChangeAspect="1" noChangeArrowheads="1"/>
          </p:cNvPicPr>
          <p:nvPr/>
        </p:nvPicPr>
        <p:blipFill rotWithShape="1">
          <a:blip r:embed="rId4">
            <a:extLst>
              <a:ext uri="{28A0092B-C50C-407E-A947-70E740481C1C}">
                <a14:useLocalDpi xmlns:a14="http://schemas.microsoft.com/office/drawing/2010/main" val="0"/>
              </a:ext>
            </a:extLst>
          </a:blip>
          <a:srcRect l="5360" t="6868" r="907" b="24702"/>
          <a:stretch/>
        </p:blipFill>
        <p:spPr bwMode="auto">
          <a:xfrm>
            <a:off x="205946" y="370705"/>
            <a:ext cx="6227806" cy="355874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a:stretch>
            <a:fillRect/>
          </a:stretch>
        </p:blipFill>
        <p:spPr>
          <a:xfrm>
            <a:off x="6540027" y="370705"/>
            <a:ext cx="5322460" cy="3558745"/>
          </a:xfrm>
          <a:prstGeom prst="rect">
            <a:avLst/>
          </a:prstGeom>
        </p:spPr>
      </p:pic>
      <p:pic>
        <p:nvPicPr>
          <p:cNvPr id="43012" name="Picture 4" descr="Acute Toxicity "/>
          <p:cNvPicPr>
            <a:picLocks noChangeAspect="1" noChangeArrowheads="1"/>
          </p:cNvPicPr>
          <p:nvPr/>
        </p:nvPicPr>
        <p:blipFill rotWithShape="1">
          <a:blip r:embed="rId6">
            <a:extLst>
              <a:ext uri="{28A0092B-C50C-407E-A947-70E740481C1C}">
                <a14:useLocalDpi xmlns:a14="http://schemas.microsoft.com/office/drawing/2010/main" val="0"/>
              </a:ext>
            </a:extLst>
          </a:blip>
          <a:srcRect l="1797" t="32370" r="1737" b="23120"/>
          <a:stretch/>
        </p:blipFill>
        <p:spPr bwMode="auto">
          <a:xfrm>
            <a:off x="3031524" y="4110682"/>
            <a:ext cx="6689125" cy="2314832"/>
          </a:xfrm>
          <a:prstGeom prst="rect">
            <a:avLst/>
          </a:prstGeom>
          <a:noFill/>
          <a:extLst>
            <a:ext uri="{909E8E84-426E-40DD-AFC4-6F175D3DCCD1}">
              <a14:hiddenFill xmlns:a14="http://schemas.microsoft.com/office/drawing/2010/main">
                <a:solidFill>
                  <a:srgbClr val="FFFFFF"/>
                </a:solidFill>
              </a14:hiddenFill>
            </a:ext>
          </a:extLst>
        </p:spPr>
      </p:pic>
      <p:pic>
        <p:nvPicPr>
          <p:cNvPr id="3" name="_d1_apihost.ru_voice60218e67125e93374791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075" y="92075"/>
            <a:ext cx="609600" cy="609600"/>
          </a:xfrm>
          <a:prstGeom prst="rect">
            <a:avLst/>
          </a:prstGeom>
        </p:spPr>
      </p:pic>
    </p:spTree>
    <p:extLst>
      <p:ext uri="{BB962C8B-B14F-4D97-AF65-F5344CB8AC3E}">
        <p14:creationId xmlns:p14="http://schemas.microsoft.com/office/powerpoint/2010/main" val="3600309534"/>
      </p:ext>
    </p:extLst>
  </p:cSld>
  <p:clrMapOvr>
    <a:masterClrMapping/>
  </p:clrMapOvr>
  <mc:AlternateContent xmlns:mc="http://schemas.openxmlformats.org/markup-compatibility/2006" xmlns:p14="http://schemas.microsoft.com/office/powerpoint/2010/main">
    <mc:Choice Requires="p14">
      <p:transition spd="slow" p14:dur="375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1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ate Toxicity &lt;ul&gt;&lt;li&gt;Injury tends to be permanent &lt;/li&gt;&lt;/ul&gt;&lt;ul&gt;&lt;li&gt;Cells with low turnover (fibroblasts, neurons) &lt;/li&gt;&lt;..."/>
          <p:cNvPicPr>
            <a:picLocks noChangeAspect="1" noChangeArrowheads="1"/>
          </p:cNvPicPr>
          <p:nvPr/>
        </p:nvPicPr>
        <p:blipFill rotWithShape="1">
          <a:blip r:embed="rId4">
            <a:extLst>
              <a:ext uri="{28A0092B-C50C-407E-A947-70E740481C1C}">
                <a14:useLocalDpi xmlns:a14="http://schemas.microsoft.com/office/drawing/2010/main" val="0"/>
              </a:ext>
            </a:extLst>
          </a:blip>
          <a:srcRect l="5479" t="7817" r="11006" b="27872"/>
          <a:stretch/>
        </p:blipFill>
        <p:spPr bwMode="auto">
          <a:xfrm>
            <a:off x="123569" y="510748"/>
            <a:ext cx="4209534" cy="3344562"/>
          </a:xfrm>
          <a:prstGeom prst="rect">
            <a:avLst/>
          </a:prstGeom>
          <a:noFill/>
          <a:extLst>
            <a:ext uri="{909E8E84-426E-40DD-AFC4-6F175D3DCCD1}">
              <a14:hiddenFill xmlns:a14="http://schemas.microsoft.com/office/drawing/2010/main">
                <a:solidFill>
                  <a:srgbClr val="FFFFFF"/>
                </a:solidFill>
              </a14:hiddenFill>
            </a:ext>
          </a:extLst>
        </p:spPr>
      </p:pic>
      <p:pic>
        <p:nvPicPr>
          <p:cNvPr id="44036" name="Picture 4" descr="Late Toxicity "/>
          <p:cNvPicPr>
            <a:picLocks noChangeAspect="1" noChangeArrowheads="1"/>
          </p:cNvPicPr>
          <p:nvPr/>
        </p:nvPicPr>
        <p:blipFill rotWithShape="1">
          <a:blip r:embed="rId5">
            <a:extLst>
              <a:ext uri="{28A0092B-C50C-407E-A947-70E740481C1C}">
                <a14:useLocalDpi xmlns:a14="http://schemas.microsoft.com/office/drawing/2010/main" val="0"/>
              </a:ext>
            </a:extLst>
          </a:blip>
          <a:srcRect l="21516" t="6709" r="20985" b="7437"/>
          <a:stretch/>
        </p:blipFill>
        <p:spPr bwMode="auto">
          <a:xfrm>
            <a:off x="9078097" y="510748"/>
            <a:ext cx="3015049" cy="3344562"/>
          </a:xfrm>
          <a:prstGeom prst="rect">
            <a:avLst/>
          </a:prstGeom>
          <a:noFill/>
          <a:extLst>
            <a:ext uri="{909E8E84-426E-40DD-AFC4-6F175D3DCCD1}">
              <a14:hiddenFill xmlns:a14="http://schemas.microsoft.com/office/drawing/2010/main">
                <a:solidFill>
                  <a:srgbClr val="FFFFFF"/>
                </a:solidFill>
              </a14:hiddenFill>
            </a:ext>
          </a:extLst>
        </p:spPr>
      </p:pic>
      <p:pic>
        <p:nvPicPr>
          <p:cNvPr id="44038" name="Picture 6" descr="Late Toxicity &lt;ul&gt;&lt;li&gt;Xerostomia &lt;/li&gt;&lt;/ul&gt;&lt;ul&gt;&lt;ul&gt;&lt;li&gt;Injury to serous acinar cells &lt;/li&gt;&lt;/ul&gt;&lt;/ul&gt;&lt;ul&gt;&lt;ul&gt;&lt;li&gt;May have p..."/>
          <p:cNvPicPr>
            <a:picLocks noChangeAspect="1" noChangeArrowheads="1"/>
          </p:cNvPicPr>
          <p:nvPr/>
        </p:nvPicPr>
        <p:blipFill rotWithShape="1">
          <a:blip r:embed="rId6">
            <a:extLst>
              <a:ext uri="{28A0092B-C50C-407E-A947-70E740481C1C}">
                <a14:useLocalDpi xmlns:a14="http://schemas.microsoft.com/office/drawing/2010/main" val="0"/>
              </a:ext>
            </a:extLst>
          </a:blip>
          <a:srcRect l="5834" t="8499" r="8628" b="18161"/>
          <a:stretch/>
        </p:blipFill>
        <p:spPr bwMode="auto">
          <a:xfrm>
            <a:off x="4646141" y="510748"/>
            <a:ext cx="4308390" cy="3344562"/>
          </a:xfrm>
          <a:prstGeom prst="rect">
            <a:avLst/>
          </a:prstGeom>
          <a:noFill/>
          <a:extLst>
            <a:ext uri="{909E8E84-426E-40DD-AFC4-6F175D3DCCD1}">
              <a14:hiddenFill xmlns:a14="http://schemas.microsoft.com/office/drawing/2010/main">
                <a:solidFill>
                  <a:srgbClr val="FFFFFF"/>
                </a:solidFill>
              </a14:hiddenFill>
            </a:ext>
          </a:extLst>
        </p:spPr>
      </p:pic>
      <p:pic>
        <p:nvPicPr>
          <p:cNvPr id="44040" name="Picture 8" descr="Late Toxicity "/>
          <p:cNvPicPr>
            <a:picLocks noChangeAspect="1" noChangeArrowheads="1"/>
          </p:cNvPicPr>
          <p:nvPr/>
        </p:nvPicPr>
        <p:blipFill rotWithShape="1">
          <a:blip r:embed="rId7">
            <a:extLst>
              <a:ext uri="{28A0092B-C50C-407E-A947-70E740481C1C}">
                <a14:useLocalDpi xmlns:a14="http://schemas.microsoft.com/office/drawing/2010/main" val="0"/>
              </a:ext>
            </a:extLst>
          </a:blip>
          <a:srcRect l="17358" t="18906" r="15639" b="20743"/>
          <a:stretch/>
        </p:blipFill>
        <p:spPr bwMode="auto">
          <a:xfrm>
            <a:off x="123570" y="3863545"/>
            <a:ext cx="4283674" cy="2784390"/>
          </a:xfrm>
          <a:prstGeom prst="rect">
            <a:avLst/>
          </a:prstGeom>
          <a:noFill/>
          <a:extLst>
            <a:ext uri="{909E8E84-426E-40DD-AFC4-6F175D3DCCD1}">
              <a14:hiddenFill xmlns:a14="http://schemas.microsoft.com/office/drawing/2010/main">
                <a:solidFill>
                  <a:srgbClr val="FFFFFF"/>
                </a:solidFill>
              </a14:hiddenFill>
            </a:ext>
          </a:extLst>
        </p:spPr>
      </p:pic>
      <p:pic>
        <p:nvPicPr>
          <p:cNvPr id="44042" name="Picture 10" descr="Late Toxicity &lt;ul&gt;&lt;li&gt;Fibrosis &lt;/li&gt;&lt;/ul&gt;&lt;ul&gt;&lt;ul&gt;&lt;li&gt;Serious problem, total dose limiting factor &lt;/li&gt;&lt;/ul&gt;&lt;/ul&gt;&lt;ul&gt;&lt;ul&gt;&lt;l..."/>
          <p:cNvPicPr>
            <a:picLocks noChangeAspect="1" noChangeArrowheads="1"/>
          </p:cNvPicPr>
          <p:nvPr/>
        </p:nvPicPr>
        <p:blipFill rotWithShape="1">
          <a:blip r:embed="rId8">
            <a:extLst>
              <a:ext uri="{28A0092B-C50C-407E-A947-70E740481C1C}">
                <a14:useLocalDpi xmlns:a14="http://schemas.microsoft.com/office/drawing/2010/main" val="0"/>
              </a:ext>
            </a:extLst>
          </a:blip>
          <a:srcRect l="5241" t="7343" r="3995" b="23594"/>
          <a:stretch/>
        </p:blipFill>
        <p:spPr bwMode="auto">
          <a:xfrm>
            <a:off x="4530813" y="3962399"/>
            <a:ext cx="4423718" cy="2586681"/>
          </a:xfrm>
          <a:prstGeom prst="rect">
            <a:avLst/>
          </a:prstGeom>
          <a:noFill/>
          <a:extLst>
            <a:ext uri="{909E8E84-426E-40DD-AFC4-6F175D3DCCD1}">
              <a14:hiddenFill xmlns:a14="http://schemas.microsoft.com/office/drawing/2010/main">
                <a:solidFill>
                  <a:srgbClr val="FFFFFF"/>
                </a:solidFill>
              </a14:hiddenFill>
            </a:ext>
          </a:extLst>
        </p:spPr>
      </p:pic>
      <p:pic>
        <p:nvPicPr>
          <p:cNvPr id="44044" name="Picture 12" descr="Late Toxicity "/>
          <p:cNvPicPr>
            <a:picLocks noChangeAspect="1" noChangeArrowheads="1"/>
          </p:cNvPicPr>
          <p:nvPr/>
        </p:nvPicPr>
        <p:blipFill rotWithShape="1">
          <a:blip r:embed="rId9">
            <a:extLst>
              <a:ext uri="{28A0092B-C50C-407E-A947-70E740481C1C}">
                <a14:useLocalDpi xmlns:a14="http://schemas.microsoft.com/office/drawing/2010/main" val="0"/>
              </a:ext>
            </a:extLst>
          </a:blip>
          <a:srcRect l="16765" t="24292" r="16587" b="17259"/>
          <a:stretch/>
        </p:blipFill>
        <p:spPr bwMode="auto">
          <a:xfrm>
            <a:off x="9020432" y="3962399"/>
            <a:ext cx="3072714" cy="2586681"/>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8fcd05e1d59102039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075" y="92075"/>
            <a:ext cx="609600" cy="609600"/>
          </a:xfrm>
          <a:prstGeom prst="rect">
            <a:avLst/>
          </a:prstGeom>
        </p:spPr>
      </p:pic>
    </p:spTree>
    <p:extLst>
      <p:ext uri="{BB962C8B-B14F-4D97-AF65-F5344CB8AC3E}">
        <p14:creationId xmlns:p14="http://schemas.microsoft.com/office/powerpoint/2010/main" val="3287405500"/>
      </p:ext>
    </p:extLst>
  </p:cSld>
  <p:clrMapOvr>
    <a:masterClrMapping/>
  </p:clrMapOvr>
  <mc:AlternateContent xmlns:mc="http://schemas.openxmlformats.org/markup-compatibility/2006" xmlns:p14="http://schemas.microsoft.com/office/powerpoint/2010/main">
    <mc:Choice Requires="p14">
      <p:transition spd="slow" p14:dur="325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Late Toxicity &lt;ul&gt;&lt;li&gt;Central Nervous System &lt;/li&gt;&lt;/ul&gt;&lt;ul&gt;&lt;ul&gt;&lt;li&gt;Devastating to patients &lt;/li&gt;&lt;/ul&gt;&lt;/ul&gt;&lt;ul&gt;&lt;ul&gt;&lt;li&gt;Myel..."/>
          <p:cNvPicPr>
            <a:picLocks noChangeAspect="1" noChangeArrowheads="1"/>
          </p:cNvPicPr>
          <p:nvPr/>
        </p:nvPicPr>
        <p:blipFill rotWithShape="1">
          <a:blip r:embed="rId4">
            <a:extLst>
              <a:ext uri="{28A0092B-C50C-407E-A947-70E740481C1C}">
                <a14:useLocalDpi xmlns:a14="http://schemas.microsoft.com/office/drawing/2010/main" val="0"/>
              </a:ext>
            </a:extLst>
          </a:blip>
          <a:srcRect l="5202" t="6701" r="5157" b="13224"/>
          <a:stretch/>
        </p:blipFill>
        <p:spPr bwMode="auto">
          <a:xfrm>
            <a:off x="230660" y="1342770"/>
            <a:ext cx="4835609" cy="3937686"/>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Conclusions &lt;ul&gt;&lt;li&gt;XRT key role in treatment of H&amp;N cancer &lt;/li&gt;&lt;/ul&gt;&lt;ul&gt;&lt;li&gt;Fundamentals of radiation physics and radiob..."/>
          <p:cNvPicPr>
            <a:picLocks noChangeAspect="1" noChangeArrowheads="1"/>
          </p:cNvPicPr>
          <p:nvPr/>
        </p:nvPicPr>
        <p:blipFill rotWithShape="1">
          <a:blip r:embed="rId5">
            <a:extLst>
              <a:ext uri="{28A0092B-C50C-407E-A947-70E740481C1C}">
                <a14:useLocalDpi xmlns:a14="http://schemas.microsoft.com/office/drawing/2010/main" val="0"/>
              </a:ext>
            </a:extLst>
          </a:blip>
          <a:srcRect l="4648" t="7074" r="2927" b="29725"/>
          <a:stretch/>
        </p:blipFill>
        <p:spPr bwMode="auto">
          <a:xfrm>
            <a:off x="5329882" y="1342770"/>
            <a:ext cx="6409037" cy="3937686"/>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90d08c2237831098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075" y="92075"/>
            <a:ext cx="609600" cy="609600"/>
          </a:xfrm>
          <a:prstGeom prst="rect">
            <a:avLst/>
          </a:prstGeom>
        </p:spPr>
      </p:pic>
    </p:spTree>
    <p:extLst>
      <p:ext uri="{BB962C8B-B14F-4D97-AF65-F5344CB8AC3E}">
        <p14:creationId xmlns:p14="http://schemas.microsoft.com/office/powerpoint/2010/main" val="4020587401"/>
      </p:ext>
    </p:extLst>
  </p:cSld>
  <p:clrMapOvr>
    <a:masterClrMapping/>
  </p:clrMapOvr>
  <mc:AlternateContent xmlns:mc="http://schemas.openxmlformats.org/markup-compatibility/2006" xmlns:p14="http://schemas.microsoft.com/office/powerpoint/2010/main">
    <mc:Choice Requires="p14">
      <p:transition spd="slow" p14:dur="3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6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adiation periodRadiation period&#10;treatment of a patient characterized by certaintreatment of a patient characterized by 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7532" y="1463374"/>
            <a:ext cx="6076950" cy="456247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Brain Imaging "/>
          <p:cNvPicPr>
            <a:picLocks noChangeAspect="1" noChangeArrowheads="1"/>
          </p:cNvPicPr>
          <p:nvPr/>
        </p:nvPicPr>
        <p:blipFill rotWithShape="1">
          <a:blip r:embed="rId5">
            <a:extLst>
              <a:ext uri="{28A0092B-C50C-407E-A947-70E740481C1C}">
                <a14:useLocalDpi xmlns:a14="http://schemas.microsoft.com/office/drawing/2010/main" val="0"/>
              </a:ext>
            </a:extLst>
          </a:blip>
          <a:srcRect l="11673" t="-839" r="45083" b="13990"/>
          <a:stretch/>
        </p:blipFill>
        <p:spPr bwMode="auto">
          <a:xfrm>
            <a:off x="1013255" y="1235677"/>
            <a:ext cx="2998572" cy="4712042"/>
          </a:xfrm>
          <a:prstGeom prst="rect">
            <a:avLst/>
          </a:prstGeom>
          <a:noFill/>
          <a:extLst>
            <a:ext uri="{909E8E84-426E-40DD-AFC4-6F175D3DCCD1}">
              <a14:hiddenFill xmlns:a14="http://schemas.microsoft.com/office/drawing/2010/main">
                <a:solidFill>
                  <a:srgbClr val="FFFFFF"/>
                </a:solidFill>
              </a14:hiddenFill>
            </a:ext>
          </a:extLst>
        </p:spPr>
      </p:pic>
      <p:pic>
        <p:nvPicPr>
          <p:cNvPr id="2" name="_d1_apihost.ru_voice602191b7c89c042797014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075" y="92075"/>
            <a:ext cx="609600" cy="609600"/>
          </a:xfrm>
          <a:prstGeom prst="rect">
            <a:avLst/>
          </a:prstGeom>
        </p:spPr>
      </p:pic>
    </p:spTree>
    <p:extLst>
      <p:ext uri="{BB962C8B-B14F-4D97-AF65-F5344CB8AC3E}">
        <p14:creationId xmlns:p14="http://schemas.microsoft.com/office/powerpoint/2010/main" val="1818345321"/>
      </p:ext>
    </p:extLst>
  </p:cSld>
  <p:clrMapOvr>
    <a:masterClrMapping/>
  </p:clrMapOvr>
  <mc:AlternateContent xmlns:mc="http://schemas.openxmlformats.org/markup-compatibility/2006" xmlns:p14="http://schemas.microsoft.com/office/powerpoint/2010/main">
    <mc:Choice Requires="p14">
      <p:transition spd="slow" p14:dur="225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5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postradiationpostradiation periodperiod&#10;evaluatevaluatinging the effectiveness of treatmentthe effectiveness of treatment&#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40" y="1315094"/>
            <a:ext cx="5799438" cy="456247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a:stretch>
            <a:fillRect/>
          </a:stretch>
        </p:blipFill>
        <p:spPr>
          <a:xfrm>
            <a:off x="5965480" y="1315094"/>
            <a:ext cx="6078239" cy="4560203"/>
          </a:xfrm>
          <a:prstGeom prst="rect">
            <a:avLst/>
          </a:prstGeom>
        </p:spPr>
      </p:pic>
      <p:pic>
        <p:nvPicPr>
          <p:cNvPr id="3" name="_d1_apihost.ru_voice602192de3ea2c7421000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075" y="92075"/>
            <a:ext cx="609600" cy="609600"/>
          </a:xfrm>
          <a:prstGeom prst="rect">
            <a:avLst/>
          </a:prstGeom>
        </p:spPr>
      </p:pic>
    </p:spTree>
    <p:extLst>
      <p:ext uri="{BB962C8B-B14F-4D97-AF65-F5344CB8AC3E}">
        <p14:creationId xmlns:p14="http://schemas.microsoft.com/office/powerpoint/2010/main" val="789460855"/>
      </p:ext>
    </p:extLst>
  </p:cSld>
  <p:clrMapOvr>
    <a:masterClrMapping/>
  </p:clrMapOvr>
  <mc:AlternateContent xmlns:mc="http://schemas.openxmlformats.org/markup-compatibility/2006" xmlns:p14="http://schemas.microsoft.com/office/powerpoint/2010/main">
    <mc:Choice Requires="p14">
      <p:transition spd="slow" p14:dur="3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4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91797" y="3244334"/>
            <a:ext cx="6664004" cy="830997"/>
          </a:xfrm>
          <a:prstGeom prst="rect">
            <a:avLst/>
          </a:prstGeom>
        </p:spPr>
        <p:txBody>
          <a:bodyPr wrap="none">
            <a:spAutoFit/>
          </a:bodyPr>
          <a:lstStyle/>
          <a:p>
            <a:r>
              <a:rPr lang="en-US" sz="4800" dirty="0">
                <a:solidFill>
                  <a:srgbClr val="3B3835"/>
                </a:solidFill>
                <a:latin typeface="Helvetica Neue"/>
              </a:rPr>
              <a:t>Thank you for attention!</a:t>
            </a:r>
            <a:endParaRPr lang="ru-RU" sz="4800" dirty="0"/>
          </a:p>
        </p:txBody>
      </p:sp>
      <p:pic>
        <p:nvPicPr>
          <p:cNvPr id="46082" name="Picture 2" descr="Radiation Oncology&#10;By Michael Chin MD&#10; "/>
          <p:cNvPicPr>
            <a:picLocks noChangeAspect="1" noChangeArrowheads="1"/>
          </p:cNvPicPr>
          <p:nvPr/>
        </p:nvPicPr>
        <p:blipFill rotWithShape="1">
          <a:blip r:embed="rId4">
            <a:extLst>
              <a:ext uri="{28A0092B-C50C-407E-A947-70E740481C1C}">
                <a14:useLocalDpi xmlns:a14="http://schemas.microsoft.com/office/drawing/2010/main" val="0"/>
              </a:ext>
            </a:extLst>
          </a:blip>
          <a:srcRect l="18979" t="29676" r="18935" b="21394"/>
          <a:stretch/>
        </p:blipFill>
        <p:spPr bwMode="auto">
          <a:xfrm>
            <a:off x="832021" y="856735"/>
            <a:ext cx="3772930" cy="2581188"/>
          </a:xfrm>
          <a:prstGeom prst="rect">
            <a:avLst/>
          </a:prstGeom>
          <a:noFill/>
          <a:extLst>
            <a:ext uri="{909E8E84-426E-40DD-AFC4-6F175D3DCCD1}">
              <a14:hiddenFill xmlns:a14="http://schemas.microsoft.com/office/drawing/2010/main">
                <a:solidFill>
                  <a:srgbClr val="FFFFFF"/>
                </a:solidFill>
              </a14:hiddenFill>
            </a:ext>
          </a:extLst>
        </p:spPr>
      </p:pic>
      <p:pic>
        <p:nvPicPr>
          <p:cNvPr id="46084" name="Picture 4" descr="Facts&#10;• Nearly two-thirds of all cancer patients will&#10;receive radiation therapy during their illness.&#10;• Medicare and Medic..."/>
          <p:cNvPicPr>
            <a:picLocks noChangeAspect="1" noChangeArrowheads="1"/>
          </p:cNvPicPr>
          <p:nvPr/>
        </p:nvPicPr>
        <p:blipFill rotWithShape="1">
          <a:blip r:embed="rId5">
            <a:extLst>
              <a:ext uri="{28A0092B-C50C-407E-A947-70E740481C1C}">
                <a14:useLocalDpi xmlns:a14="http://schemas.microsoft.com/office/drawing/2010/main" val="0"/>
              </a:ext>
            </a:extLst>
          </a:blip>
          <a:srcRect l="28619" t="55857" r="30307" b="6226"/>
          <a:stretch/>
        </p:blipFill>
        <p:spPr bwMode="auto">
          <a:xfrm>
            <a:off x="1136824" y="3880023"/>
            <a:ext cx="2998571" cy="2133602"/>
          </a:xfrm>
          <a:prstGeom prst="rect">
            <a:avLst/>
          </a:prstGeom>
          <a:noFill/>
          <a:extLst>
            <a:ext uri="{909E8E84-426E-40DD-AFC4-6F175D3DCCD1}">
              <a14:hiddenFill xmlns:a14="http://schemas.microsoft.com/office/drawing/2010/main">
                <a:solidFill>
                  <a:srgbClr val="FFFFFF"/>
                </a:solidFill>
              </a14:hiddenFill>
            </a:ext>
          </a:extLst>
        </p:spPr>
      </p:pic>
      <p:pic>
        <p:nvPicPr>
          <p:cNvPr id="3" name="_d1_apihost.ru_voice6021938db55d860094244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075" y="92075"/>
            <a:ext cx="609600" cy="609600"/>
          </a:xfrm>
          <a:prstGeom prst="rect">
            <a:avLst/>
          </a:prstGeom>
        </p:spPr>
      </p:pic>
    </p:spTree>
    <p:extLst>
      <p:ext uri="{BB962C8B-B14F-4D97-AF65-F5344CB8AC3E}">
        <p14:creationId xmlns:p14="http://schemas.microsoft.com/office/powerpoint/2010/main" val="3978313639"/>
      </p:ext>
    </p:extLst>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1893</TotalTime>
  <Words>1692</Words>
  <Application>Microsoft Office PowerPoint</Application>
  <PresentationFormat>Широкоэкранный</PresentationFormat>
  <Paragraphs>45</Paragraphs>
  <Slides>34</Slides>
  <Notes>0</Notes>
  <HiddenSlides>0</HiddenSlides>
  <MMClips>40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34</vt:i4>
      </vt:variant>
    </vt:vector>
  </HeadingPairs>
  <TitlesOfParts>
    <vt:vector size="40" baseType="lpstr">
      <vt:lpstr>Arial</vt:lpstr>
      <vt:lpstr>Calibri</vt:lpstr>
      <vt:lpstr>Calibri Light</vt:lpstr>
      <vt:lpstr>Helvetica Neue</vt:lpstr>
      <vt:lpstr>Times New Roman</vt:lpstr>
      <vt:lpstr>Тема Office</vt:lpstr>
      <vt:lpstr>Principles and methods of Radiation Therapy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Комплексная лучевая диагностика органов грудной клетки</dc:title>
  <dc:creator>doikova_katya@list.ru</dc:creator>
  <cp:lastModifiedBy>Катерина Михайлівна Дойкова</cp:lastModifiedBy>
  <cp:revision>202</cp:revision>
  <dcterms:created xsi:type="dcterms:W3CDTF">2018-03-08T20:03:12Z</dcterms:created>
  <dcterms:modified xsi:type="dcterms:W3CDTF">2021-04-05T11:27:06Z</dcterms:modified>
</cp:coreProperties>
</file>