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89" r:id="rId5"/>
    <p:sldId id="258" r:id="rId6"/>
    <p:sldId id="259" r:id="rId7"/>
    <p:sldId id="260" r:id="rId8"/>
    <p:sldId id="261" r:id="rId9"/>
    <p:sldId id="263" r:id="rId10"/>
    <p:sldId id="262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5" r:id="rId22"/>
    <p:sldId id="276" r:id="rId23"/>
    <p:sldId id="274" r:id="rId24"/>
    <p:sldId id="286" r:id="rId25"/>
    <p:sldId id="277" r:id="rId26"/>
    <p:sldId id="287" r:id="rId27"/>
    <p:sldId id="288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57" r:id="rId3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0" y="3714752"/>
            <a:ext cx="8429684" cy="1793167"/>
          </a:xfrm>
        </p:spPr>
        <p:txBody>
          <a:bodyPr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>
              <a:defRPr/>
            </a:pPr>
            <a:r>
              <a:rPr lang="uk-UA" sz="3600" cap="none" dirty="0" smtClean="0">
                <a:ln/>
                <a:solidFill>
                  <a:schemeClr val="tx1"/>
                </a:solidFill>
                <a:effectLst/>
              </a:rPr>
              <a:t>Практичне заняття №3 </a:t>
            </a:r>
            <a:br>
              <a:rPr lang="uk-UA" sz="3600" cap="none" dirty="0" smtClean="0">
                <a:ln/>
                <a:solidFill>
                  <a:schemeClr val="tx1"/>
                </a:solidFill>
                <a:effectLst/>
              </a:rPr>
            </a:br>
            <a:r>
              <a:rPr lang="uk-UA" sz="3600" cap="none" dirty="0" err="1" smtClean="0">
                <a:ln/>
                <a:solidFill>
                  <a:schemeClr val="tx1"/>
                </a:solidFill>
                <a:effectLst/>
              </a:rPr>
              <a:t>“Хронічні</a:t>
            </a:r>
            <a:r>
              <a:rPr lang="uk-UA" sz="3600" cap="none" dirty="0" smtClean="0">
                <a:solidFill>
                  <a:schemeClr val="tx1"/>
                </a:solidFill>
              </a:rPr>
              <a:t> ускладнення цукрового діабету: </a:t>
            </a:r>
            <a:r>
              <a:rPr lang="uk-UA" sz="3600" cap="none" dirty="0" err="1" smtClean="0">
                <a:solidFill>
                  <a:schemeClr val="tx1"/>
                </a:solidFill>
              </a:rPr>
              <a:t>макроангіопатії</a:t>
            </a:r>
            <a:r>
              <a:rPr lang="uk-UA" sz="3600" cap="none" dirty="0" smtClean="0">
                <a:solidFill>
                  <a:schemeClr val="tx1"/>
                </a:solidFill>
              </a:rPr>
              <a:t>, </a:t>
            </a:r>
            <a:r>
              <a:rPr lang="uk-UA" sz="3600" cap="none" dirty="0" err="1" smtClean="0">
                <a:solidFill>
                  <a:schemeClr val="tx1"/>
                </a:solidFill>
              </a:rPr>
              <a:t>мікроангіопатії</a:t>
            </a:r>
            <a:r>
              <a:rPr lang="uk-UA" sz="3600" cap="none" dirty="0" smtClean="0">
                <a:solidFill>
                  <a:schemeClr val="tx1"/>
                </a:solidFill>
              </a:rPr>
              <a:t>, </a:t>
            </a:r>
            <a:r>
              <a:rPr lang="uk-UA" sz="3600" cap="none" dirty="0" err="1" smtClean="0">
                <a:solidFill>
                  <a:schemeClr val="tx1"/>
                </a:solidFill>
              </a:rPr>
              <a:t>нейропатії</a:t>
            </a:r>
            <a:r>
              <a:rPr lang="uk-UA" sz="3600" cap="none" dirty="0" smtClean="0">
                <a:solidFill>
                  <a:schemeClr val="tx1"/>
                </a:solidFill>
              </a:rPr>
              <a:t>, синдром діабетичної </a:t>
            </a:r>
            <a:r>
              <a:rPr lang="uk-UA" sz="3600" cap="none" smtClean="0">
                <a:solidFill>
                  <a:schemeClr val="tx1"/>
                </a:solidFill>
              </a:rPr>
              <a:t>стопи.”</a:t>
            </a:r>
            <a:r>
              <a:rPr lang="uk-UA" sz="4000" cap="none" dirty="0" smtClean="0">
                <a:ln/>
                <a:solidFill>
                  <a:schemeClr val="tx1"/>
                </a:solidFill>
                <a:effectLst/>
              </a:rPr>
              <a:t/>
            </a:r>
            <a:br>
              <a:rPr lang="uk-UA" sz="4000" cap="none" dirty="0" smtClean="0">
                <a:ln/>
                <a:solidFill>
                  <a:schemeClr val="tx1"/>
                </a:solidFill>
                <a:effectLst/>
              </a:rPr>
            </a:br>
            <a:endParaRPr lang="ru-RU" sz="4000" cap="none" dirty="0">
              <a:ln/>
              <a:solidFill>
                <a:schemeClr val="tx1"/>
              </a:solidFill>
              <a:effectLst/>
            </a:endParaRPr>
          </a:p>
        </p:txBody>
      </p:sp>
      <p:pic>
        <p:nvPicPr>
          <p:cNvPr id="3075" name="Рисунок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571480"/>
            <a:ext cx="928688" cy="92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0" y="0"/>
            <a:ext cx="9144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dirty="0" err="1">
                <a:latin typeface="+mn-lt"/>
              </a:rPr>
              <a:t>Одеський</a:t>
            </a:r>
            <a:r>
              <a:rPr lang="ru-RU" sz="3200" dirty="0">
                <a:latin typeface="+mn-lt"/>
              </a:rPr>
              <a:t> </a:t>
            </a:r>
            <a:r>
              <a:rPr lang="uk-UA" sz="3200" dirty="0">
                <a:latin typeface="+mn-lt"/>
              </a:rPr>
              <a:t>національний медичний університет</a:t>
            </a:r>
          </a:p>
          <a:p>
            <a:pPr algn="ctr">
              <a:defRPr/>
            </a:pPr>
            <a:r>
              <a:rPr lang="uk-UA" sz="3200" dirty="0">
                <a:latin typeface="+mn-lt"/>
              </a:rPr>
              <a:t>Кафедра внутрішньої медицини №1</a:t>
            </a:r>
          </a:p>
          <a:p>
            <a:pPr algn="ctr">
              <a:defRPr/>
            </a:pPr>
            <a:r>
              <a:rPr lang="uk-UA" sz="3200" dirty="0">
                <a:latin typeface="+mn-lt"/>
              </a:rPr>
              <a:t>з курсом серцево-судинної патології</a:t>
            </a:r>
            <a:endParaRPr lang="ru-RU" sz="3200" dirty="0">
              <a:latin typeface="+mn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chemeClr val="tx1"/>
                </a:solidFill>
              </a:rPr>
              <a:t>Класифікація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28662" y="1785926"/>
            <a:ext cx="58579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код МКХ 10 :</a:t>
            </a:r>
            <a:r>
              <a:rPr lang="ru-RU" sz="2800" dirty="0" smtClean="0"/>
              <a:t> Е 10. </a:t>
            </a:r>
            <a:r>
              <a:rPr lang="ru-RU" sz="2800" dirty="0" err="1" smtClean="0"/>
              <a:t>або</a:t>
            </a:r>
            <a:r>
              <a:rPr lang="ru-RU" sz="2800" dirty="0" smtClean="0"/>
              <a:t> Е 11.</a:t>
            </a:r>
          </a:p>
          <a:p>
            <a:r>
              <a:rPr lang="ru-RU" sz="2800" dirty="0" smtClean="0"/>
              <a:t>.2 – </a:t>
            </a:r>
            <a:r>
              <a:rPr lang="ru-RU" sz="2800" dirty="0" err="1" smtClean="0"/>
              <a:t>Діабетична</a:t>
            </a:r>
            <a:r>
              <a:rPr lang="ru-RU" sz="2800" dirty="0" smtClean="0"/>
              <a:t> </a:t>
            </a:r>
            <a:r>
              <a:rPr lang="ru-RU" sz="2800" dirty="0" err="1" smtClean="0"/>
              <a:t>нефропатія</a:t>
            </a:r>
            <a:endParaRPr lang="ru-RU" sz="2800" dirty="0" smtClean="0"/>
          </a:p>
          <a:p>
            <a:r>
              <a:rPr lang="ru-RU" sz="2800" dirty="0" smtClean="0"/>
              <a:t>.3 – </a:t>
            </a:r>
            <a:r>
              <a:rPr lang="ru-RU" sz="2800" dirty="0" err="1" smtClean="0"/>
              <a:t>Діабетична</a:t>
            </a:r>
            <a:r>
              <a:rPr lang="ru-RU" sz="2800" dirty="0" smtClean="0"/>
              <a:t> </a:t>
            </a:r>
            <a:r>
              <a:rPr lang="ru-RU" sz="2800" dirty="0" err="1" smtClean="0"/>
              <a:t>ретинопатія</a:t>
            </a:r>
            <a:endParaRPr lang="ru-RU" sz="2800" dirty="0" smtClean="0"/>
          </a:p>
          <a:p>
            <a:r>
              <a:rPr lang="ru-RU" sz="2800" dirty="0" smtClean="0"/>
              <a:t>.4 – </a:t>
            </a:r>
            <a:r>
              <a:rPr lang="ru-RU" sz="2800" dirty="0" err="1" smtClean="0"/>
              <a:t>Діабетична</a:t>
            </a:r>
            <a:r>
              <a:rPr lang="ru-RU" sz="2800" dirty="0" smtClean="0"/>
              <a:t> </a:t>
            </a:r>
            <a:r>
              <a:rPr lang="ru-RU" sz="2800" dirty="0" err="1" smtClean="0"/>
              <a:t>невропатія</a:t>
            </a:r>
            <a:endParaRPr lang="ru-RU" sz="2800" dirty="0" smtClean="0"/>
          </a:p>
          <a:p>
            <a:r>
              <a:rPr lang="ru-RU" sz="2800" dirty="0" smtClean="0"/>
              <a:t>.5 – </a:t>
            </a:r>
            <a:r>
              <a:rPr lang="ru-RU" sz="2800" dirty="0" err="1" smtClean="0"/>
              <a:t>Діабетична</a:t>
            </a:r>
            <a:r>
              <a:rPr lang="ru-RU" sz="2800" dirty="0" smtClean="0"/>
              <a:t> </a:t>
            </a:r>
            <a:r>
              <a:rPr lang="ru-RU" sz="2800" dirty="0" err="1" smtClean="0"/>
              <a:t>ангіопатія</a:t>
            </a:r>
            <a:endParaRPr lang="ru-RU" sz="2800" dirty="0" smtClean="0"/>
          </a:p>
          <a:p>
            <a:r>
              <a:rPr lang="ru-RU" sz="2800" dirty="0" smtClean="0"/>
              <a:t>.6 – </a:t>
            </a:r>
            <a:r>
              <a:rPr lang="ru-RU" sz="2800" dirty="0" err="1" smtClean="0"/>
              <a:t>Інші</a:t>
            </a:r>
            <a:r>
              <a:rPr lang="ru-RU" sz="2800" dirty="0" smtClean="0"/>
              <a:t> </a:t>
            </a:r>
            <a:r>
              <a:rPr lang="ru-RU" sz="2800" dirty="0" err="1" smtClean="0"/>
              <a:t>уточнені</a:t>
            </a:r>
            <a:r>
              <a:rPr lang="ru-RU" sz="2800" dirty="0" smtClean="0"/>
              <a:t>  </a:t>
            </a:r>
            <a:r>
              <a:rPr lang="ru-RU" sz="2800" dirty="0" err="1" smtClean="0"/>
              <a:t>ускладнення</a:t>
            </a:r>
            <a:endParaRPr lang="ru-RU" sz="2800" dirty="0" smtClean="0"/>
          </a:p>
          <a:p>
            <a:r>
              <a:rPr lang="ru-RU" sz="2800" dirty="0" smtClean="0"/>
              <a:t>.7 – </a:t>
            </a:r>
            <a:r>
              <a:rPr lang="ru-RU" sz="2800" dirty="0" err="1" smtClean="0"/>
              <a:t>Множинні</a:t>
            </a:r>
            <a:r>
              <a:rPr lang="ru-RU" sz="2800" dirty="0" smtClean="0"/>
              <a:t> </a:t>
            </a:r>
            <a:r>
              <a:rPr lang="ru-RU" sz="2800" dirty="0" err="1" smtClean="0"/>
              <a:t>ускладнення</a:t>
            </a:r>
            <a:endParaRPr lang="ru-RU" sz="2800" dirty="0" smtClean="0"/>
          </a:p>
          <a:p>
            <a:r>
              <a:rPr lang="ru-RU" sz="2800" dirty="0" smtClean="0"/>
              <a:t>.8 – Не </a:t>
            </a:r>
            <a:r>
              <a:rPr lang="ru-RU" sz="2800" dirty="0" err="1" smtClean="0"/>
              <a:t>уточнені</a:t>
            </a:r>
            <a:r>
              <a:rPr lang="ru-RU" sz="2800" dirty="0" smtClean="0"/>
              <a:t> </a:t>
            </a:r>
            <a:r>
              <a:rPr lang="ru-RU" sz="2800" dirty="0" err="1" smtClean="0"/>
              <a:t>ускладнення</a:t>
            </a:r>
            <a:endParaRPr lang="ru-RU" sz="2800" dirty="0" smtClean="0"/>
          </a:p>
          <a:p>
            <a:r>
              <a:rPr lang="ru-RU" sz="2800" dirty="0" smtClean="0"/>
              <a:t>.9 - </a:t>
            </a:r>
            <a:r>
              <a:rPr lang="ru-RU" sz="2800" dirty="0" err="1" smtClean="0"/>
              <a:t>Цукровий</a:t>
            </a:r>
            <a:r>
              <a:rPr lang="ru-RU" sz="2800" dirty="0" smtClean="0"/>
              <a:t> </a:t>
            </a:r>
            <a:r>
              <a:rPr lang="ru-RU" sz="2800" dirty="0" err="1" smtClean="0"/>
              <a:t>діабет</a:t>
            </a:r>
            <a:r>
              <a:rPr lang="ru-RU" sz="2800" dirty="0" smtClean="0"/>
              <a:t> без </a:t>
            </a:r>
            <a:r>
              <a:rPr lang="ru-RU" sz="2800" dirty="0" err="1" smtClean="0"/>
              <a:t>ускладнень</a:t>
            </a:r>
            <a:endParaRPr lang="ru-RU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4282" y="1142984"/>
            <a:ext cx="871543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Код МКХ 10</a:t>
            </a:r>
            <a:r>
              <a:rPr lang="ru-RU" sz="2800" dirty="0" smtClean="0"/>
              <a:t> – Е 10.3 </a:t>
            </a:r>
            <a:r>
              <a:rPr lang="ru-RU" sz="2800" dirty="0" err="1" smtClean="0"/>
              <a:t>або</a:t>
            </a:r>
            <a:r>
              <a:rPr lang="ru-RU" sz="2800" dirty="0" smtClean="0"/>
              <a:t> Е 11.3</a:t>
            </a:r>
          </a:p>
          <a:p>
            <a:r>
              <a:rPr lang="ru-RU" sz="2800" b="1" dirty="0" err="1" smtClean="0"/>
              <a:t>Визначення</a:t>
            </a:r>
            <a:r>
              <a:rPr lang="ru-RU" sz="2800" b="1" dirty="0" smtClean="0"/>
              <a:t>:</a:t>
            </a:r>
            <a:r>
              <a:rPr lang="ru-RU" sz="2800" dirty="0" smtClean="0"/>
              <a:t> </a:t>
            </a:r>
            <a:r>
              <a:rPr lang="ru-RU" sz="2800" dirty="0" err="1" smtClean="0"/>
              <a:t>Діабетична</a:t>
            </a:r>
            <a:r>
              <a:rPr lang="ru-RU" sz="2800" dirty="0" smtClean="0"/>
              <a:t> </a:t>
            </a:r>
            <a:r>
              <a:rPr lang="ru-RU" sz="2800" dirty="0" err="1" smtClean="0"/>
              <a:t>ретинопатія</a:t>
            </a:r>
            <a:r>
              <a:rPr lang="ru-RU" sz="2800" dirty="0" smtClean="0"/>
              <a:t> (ДР) – </a:t>
            </a:r>
            <a:r>
              <a:rPr lang="ru-RU" sz="2800" dirty="0" err="1" smtClean="0"/>
              <a:t>мікроангіопатія</a:t>
            </a:r>
            <a:r>
              <a:rPr lang="ru-RU" sz="2800" dirty="0" smtClean="0"/>
              <a:t> </a:t>
            </a:r>
            <a:r>
              <a:rPr lang="ru-RU" sz="2800" dirty="0" err="1" smtClean="0"/>
              <a:t>судин</a:t>
            </a:r>
            <a:r>
              <a:rPr lang="ru-RU" sz="2800" dirty="0" smtClean="0"/>
              <a:t> </a:t>
            </a:r>
            <a:r>
              <a:rPr lang="ru-RU" sz="2800" dirty="0" err="1" smtClean="0"/>
              <a:t>сітківки</a:t>
            </a:r>
            <a:r>
              <a:rPr lang="ru-RU" sz="2800" dirty="0" smtClean="0"/>
              <a:t> ока при </a:t>
            </a:r>
            <a:r>
              <a:rPr lang="ru-RU" sz="2800" dirty="0" err="1" smtClean="0"/>
              <a:t>цукровому</a:t>
            </a:r>
            <a:r>
              <a:rPr lang="ru-RU" sz="2800" dirty="0" smtClean="0"/>
              <a:t> </a:t>
            </a:r>
            <a:r>
              <a:rPr lang="ru-RU" sz="2800" dirty="0" err="1" smtClean="0"/>
              <a:t>діабеті</a:t>
            </a:r>
            <a:r>
              <a:rPr lang="ru-RU" sz="2800" dirty="0" smtClean="0"/>
              <a:t>, в </a:t>
            </a:r>
            <a:r>
              <a:rPr lang="ru-RU" sz="2800" dirty="0" err="1" smtClean="0"/>
              <a:t>термінальній</a:t>
            </a:r>
            <a:r>
              <a:rPr lang="ru-RU" sz="2800" dirty="0" smtClean="0"/>
              <a:t> </a:t>
            </a:r>
            <a:r>
              <a:rPr lang="ru-RU" sz="2800" dirty="0" err="1" smtClean="0"/>
              <a:t>стадії</a:t>
            </a:r>
            <a:r>
              <a:rPr lang="ru-RU" sz="2800" dirty="0" smtClean="0"/>
              <a:t> </a:t>
            </a:r>
            <a:r>
              <a:rPr lang="ru-RU" sz="2800" dirty="0" err="1" smtClean="0"/>
              <a:t>призводить</a:t>
            </a:r>
            <a:r>
              <a:rPr lang="ru-RU" sz="2800" dirty="0" smtClean="0"/>
              <a:t> до </a:t>
            </a:r>
            <a:r>
              <a:rPr lang="ru-RU" sz="2800" dirty="0" err="1" smtClean="0"/>
              <a:t>повної</a:t>
            </a:r>
            <a:r>
              <a:rPr lang="ru-RU" sz="2800" dirty="0" smtClean="0"/>
              <a:t> </a:t>
            </a:r>
            <a:r>
              <a:rPr lang="ru-RU" sz="2800" dirty="0" err="1" smtClean="0"/>
              <a:t>втрати</a:t>
            </a:r>
            <a:r>
              <a:rPr lang="ru-RU" sz="2800" dirty="0" smtClean="0"/>
              <a:t> </a:t>
            </a:r>
            <a:r>
              <a:rPr lang="ru-RU" sz="2800" dirty="0" err="1" smtClean="0"/>
              <a:t>зору</a:t>
            </a:r>
            <a:r>
              <a:rPr lang="ru-RU" sz="2800" dirty="0" smtClean="0"/>
              <a:t>. </a:t>
            </a:r>
            <a:r>
              <a:rPr lang="ru-RU" sz="2800" dirty="0" err="1" smtClean="0"/>
              <a:t>Більш</a:t>
            </a:r>
            <a:r>
              <a:rPr lang="ru-RU" sz="2800" dirty="0" smtClean="0"/>
              <a:t> часто </a:t>
            </a:r>
            <a:r>
              <a:rPr lang="ru-RU" sz="2800" dirty="0" err="1" smtClean="0"/>
              <a:t>розвивається</a:t>
            </a:r>
            <a:r>
              <a:rPr lang="ru-RU" sz="2800" dirty="0" smtClean="0"/>
              <a:t> у </a:t>
            </a:r>
            <a:r>
              <a:rPr lang="ru-RU" sz="2800" dirty="0" err="1" smtClean="0"/>
              <a:t>дітей</a:t>
            </a:r>
            <a:r>
              <a:rPr lang="ru-RU" sz="2800" dirty="0" smtClean="0"/>
              <a:t> </a:t>
            </a:r>
            <a:r>
              <a:rPr lang="ru-RU" sz="2800" dirty="0" err="1" smtClean="0"/>
              <a:t>підліткового</a:t>
            </a:r>
            <a:r>
              <a:rPr lang="ru-RU" sz="2800" dirty="0" smtClean="0"/>
              <a:t> </a:t>
            </a:r>
            <a:r>
              <a:rPr lang="ru-RU" sz="2800" dirty="0" err="1" smtClean="0"/>
              <a:t>віку</a:t>
            </a:r>
            <a:r>
              <a:rPr lang="ru-RU" sz="2800" dirty="0" smtClean="0"/>
              <a:t>, </a:t>
            </a:r>
            <a:r>
              <a:rPr lang="ru-RU" sz="2800" dirty="0" err="1" smtClean="0"/>
              <a:t>ніж</a:t>
            </a:r>
            <a:r>
              <a:rPr lang="ru-RU" sz="2800" dirty="0" smtClean="0"/>
              <a:t> </a:t>
            </a:r>
            <a:r>
              <a:rPr lang="ru-RU" sz="2800" dirty="0" err="1" smtClean="0"/>
              <a:t>молодшого</a:t>
            </a:r>
            <a:r>
              <a:rPr lang="ru-RU" sz="2800" dirty="0" smtClean="0"/>
              <a:t> </a:t>
            </a:r>
            <a:r>
              <a:rPr lang="ru-RU" sz="2800" dirty="0" err="1" smtClean="0"/>
              <a:t>віку</a:t>
            </a:r>
            <a:r>
              <a:rPr lang="ru-RU" sz="2800" dirty="0" smtClean="0"/>
              <a:t>.</a:t>
            </a:r>
            <a:endParaRPr lang="ru-RU" sz="2800" dirty="0"/>
          </a:p>
        </p:txBody>
      </p:sp>
      <p:pic>
        <p:nvPicPr>
          <p:cNvPr id="4098" name="Picture 2" descr="РЕТИНОПАТИ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4942" y="3903446"/>
            <a:ext cx="3929058" cy="2954553"/>
          </a:xfrm>
          <a:prstGeom prst="rect">
            <a:avLst/>
          </a:prstGeom>
          <a:noFill/>
        </p:spPr>
      </p:pic>
      <p:pic>
        <p:nvPicPr>
          <p:cNvPr id="4100" name="Picture 4" descr="Пролиферативная диабетическая ретинопатия — интернет- журнал &quot;Актуальная  эндокринология&quot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3912967"/>
            <a:ext cx="3643338" cy="294503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chemeClr val="tx1"/>
                </a:solidFill>
              </a:rPr>
              <a:t>Стадії </a:t>
            </a:r>
            <a:r>
              <a:rPr lang="uk-UA" dirty="0" err="1" smtClean="0">
                <a:solidFill>
                  <a:schemeClr val="tx1"/>
                </a:solidFill>
              </a:rPr>
              <a:t>ретінопатії</a:t>
            </a:r>
            <a:r>
              <a:rPr lang="uk-UA" dirty="0" smtClean="0">
                <a:solidFill>
                  <a:schemeClr val="tx1"/>
                </a:solidFill>
              </a:rPr>
              <a:t> </a:t>
            </a:r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428596" y="1356360"/>
          <a:ext cx="8286808" cy="4609054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90074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38606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9764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/>
                        <a:t>Критерії</a:t>
                      </a:r>
                      <a:r>
                        <a:rPr lang="ru-RU" sz="1400" dirty="0"/>
                        <a:t> </a:t>
                      </a:r>
                      <a:r>
                        <a:rPr lang="ru-RU" sz="1400" dirty="0" err="1"/>
                        <a:t>діагностики</a:t>
                      </a:r>
                      <a:endParaRPr lang="ru-RU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39843" marR="39843" marT="19922" marB="19922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56235">
                <a:tc>
                  <a:txBody>
                    <a:bodyPr/>
                    <a:lstStyle/>
                    <a:p>
                      <a:r>
                        <a:rPr lang="en-US" sz="1400"/>
                        <a:t>I – </a:t>
                      </a:r>
                      <a:r>
                        <a:rPr lang="ru-RU" sz="1400"/>
                        <a:t>непроліферативна ретинопатія</a:t>
                      </a:r>
                      <a:endParaRPr lang="ru-RU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Скарг немає;</a:t>
                      </a:r>
                    </a:p>
                    <a:p>
                      <a:r>
                        <a:rPr lang="ru-RU" sz="1400"/>
                        <a:t>Гострота зору нормальна;</a:t>
                      </a:r>
                    </a:p>
                    <a:p>
                      <a:r>
                        <a:rPr lang="ru-RU" sz="1400"/>
                        <a:t>На сітківці мікроаневризми, набряк (переважно в макулярній зоні), крововиливи, тверді та м¢які ексудативні вогнища</a:t>
                      </a:r>
                      <a:endParaRPr lang="ru-RU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195294">
                <a:tc>
                  <a:txBody>
                    <a:bodyPr/>
                    <a:lstStyle/>
                    <a:p>
                      <a:r>
                        <a:rPr lang="en-US" sz="1400" dirty="0"/>
                        <a:t>II – </a:t>
                      </a:r>
                      <a:r>
                        <a:rPr lang="ru-RU" sz="1400" dirty="0" err="1"/>
                        <a:t>передпроліфера-тивна</a:t>
                      </a:r>
                      <a:r>
                        <a:rPr lang="ru-RU" sz="1400" dirty="0"/>
                        <a:t> </a:t>
                      </a:r>
                      <a:r>
                        <a:rPr lang="ru-RU" sz="1400" dirty="0" err="1"/>
                        <a:t>ретинопатія</a:t>
                      </a:r>
                      <a:endParaRPr lang="ru-RU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 err="1"/>
                        <a:t>Гострота</a:t>
                      </a:r>
                      <a:r>
                        <a:rPr lang="ru-RU" sz="1400" dirty="0"/>
                        <a:t> </a:t>
                      </a:r>
                      <a:r>
                        <a:rPr lang="ru-RU" sz="1400" dirty="0" err="1"/>
                        <a:t>зору</a:t>
                      </a:r>
                      <a:r>
                        <a:rPr lang="ru-RU" sz="1400" dirty="0"/>
                        <a:t> </a:t>
                      </a:r>
                      <a:r>
                        <a:rPr lang="ru-RU" sz="1400" dirty="0" err="1"/>
                        <a:t>знижена</a:t>
                      </a:r>
                      <a:r>
                        <a:rPr lang="ru-RU" sz="1400" dirty="0"/>
                        <a:t>;</a:t>
                      </a:r>
                    </a:p>
                    <a:p>
                      <a:r>
                        <a:rPr lang="ru-RU" sz="1400" dirty="0" err="1"/>
                        <a:t>Поряд</a:t>
                      </a:r>
                      <a:r>
                        <a:rPr lang="ru-RU" sz="1400" dirty="0"/>
                        <a:t> </a:t>
                      </a:r>
                      <a:r>
                        <a:rPr lang="ru-RU" sz="1400" dirty="0" err="1"/>
                        <a:t>зі</a:t>
                      </a:r>
                      <a:r>
                        <a:rPr lang="ru-RU" sz="1400" dirty="0"/>
                        <a:t> </a:t>
                      </a:r>
                      <a:r>
                        <a:rPr lang="ru-RU" sz="1400" dirty="0" err="1"/>
                        <a:t>змінами</a:t>
                      </a:r>
                      <a:r>
                        <a:rPr lang="ru-RU" sz="1400" dirty="0"/>
                        <a:t>, </a:t>
                      </a:r>
                      <a:r>
                        <a:rPr lang="ru-RU" sz="1400" dirty="0" err="1"/>
                        <a:t>характерними</a:t>
                      </a:r>
                      <a:r>
                        <a:rPr lang="ru-RU" sz="1400" dirty="0"/>
                        <a:t> для І ст. </a:t>
                      </a:r>
                      <a:r>
                        <a:rPr lang="ru-RU" sz="1400" dirty="0" err="1"/>
                        <a:t>є</a:t>
                      </a:r>
                      <a:r>
                        <a:rPr lang="ru-RU" sz="1400" dirty="0"/>
                        <a:t> </a:t>
                      </a:r>
                      <a:r>
                        <a:rPr lang="ru-RU" sz="1400" dirty="0" err="1"/>
                        <a:t>аномалії</a:t>
                      </a:r>
                      <a:r>
                        <a:rPr lang="ru-RU" sz="1400" dirty="0"/>
                        <a:t> </a:t>
                      </a:r>
                      <a:r>
                        <a:rPr lang="ru-RU" sz="1400" dirty="0" err="1"/>
                        <a:t>венозних</a:t>
                      </a:r>
                      <a:r>
                        <a:rPr lang="ru-RU" sz="1400" dirty="0"/>
                        <a:t> </a:t>
                      </a:r>
                      <a:r>
                        <a:rPr lang="ru-RU" sz="1400" dirty="0" err="1"/>
                        <a:t>судин</a:t>
                      </a:r>
                      <a:r>
                        <a:rPr lang="ru-RU" sz="1400" dirty="0"/>
                        <a:t>  (</a:t>
                      </a:r>
                      <a:r>
                        <a:rPr lang="ru-RU" sz="1400" dirty="0" err="1"/>
                        <a:t>вервичеподібність</a:t>
                      </a:r>
                      <a:r>
                        <a:rPr lang="ru-RU" sz="1400" dirty="0"/>
                        <a:t>, </a:t>
                      </a:r>
                      <a:r>
                        <a:rPr lang="ru-RU" sz="1400" dirty="0" err="1"/>
                        <a:t>звивистість</a:t>
                      </a:r>
                      <a:r>
                        <a:rPr lang="ru-RU" sz="1400" dirty="0"/>
                        <a:t>, </a:t>
                      </a:r>
                      <a:r>
                        <a:rPr lang="ru-RU" sz="1400" dirty="0" err="1"/>
                        <a:t>петлі</a:t>
                      </a:r>
                      <a:r>
                        <a:rPr lang="ru-RU" sz="1400" dirty="0"/>
                        <a:t>, </a:t>
                      </a:r>
                      <a:r>
                        <a:rPr lang="ru-RU" sz="1400" dirty="0" err="1"/>
                        <a:t>подвоєння</a:t>
                      </a:r>
                      <a:r>
                        <a:rPr lang="ru-RU" sz="1400" dirty="0"/>
                        <a:t> та </a:t>
                      </a:r>
                      <a:r>
                        <a:rPr lang="ru-RU" sz="1400" dirty="0" err="1"/>
                        <a:t>значні</a:t>
                      </a:r>
                      <a:r>
                        <a:rPr lang="ru-RU" sz="1400" dirty="0"/>
                        <a:t> </a:t>
                      </a:r>
                      <a:r>
                        <a:rPr lang="ru-RU" sz="1400" dirty="0" err="1"/>
                        <a:t>коливання</a:t>
                      </a:r>
                      <a:r>
                        <a:rPr lang="ru-RU" sz="1400" dirty="0"/>
                        <a:t> </a:t>
                      </a:r>
                      <a:r>
                        <a:rPr lang="ru-RU" sz="1400" dirty="0" err="1"/>
                        <a:t>калібру</a:t>
                      </a:r>
                      <a:r>
                        <a:rPr lang="ru-RU" sz="1400" dirty="0"/>
                        <a:t> </a:t>
                      </a:r>
                      <a:r>
                        <a:rPr lang="ru-RU" sz="1400" dirty="0" err="1"/>
                        <a:t>судин</a:t>
                      </a:r>
                      <a:r>
                        <a:rPr lang="ru-RU" sz="1400" dirty="0"/>
                        <a:t>), велика </a:t>
                      </a:r>
                      <a:r>
                        <a:rPr lang="ru-RU" sz="1400" dirty="0" err="1"/>
                        <a:t>кількість</a:t>
                      </a:r>
                      <a:r>
                        <a:rPr lang="ru-RU" sz="1400" dirty="0"/>
                        <a:t> </a:t>
                      </a:r>
                      <a:r>
                        <a:rPr lang="ru-RU" sz="1400" dirty="0" err="1"/>
                        <a:t>ексудатів</a:t>
                      </a:r>
                      <a:r>
                        <a:rPr lang="ru-RU" sz="1400" dirty="0"/>
                        <a:t>, </a:t>
                      </a:r>
                      <a:r>
                        <a:rPr lang="ru-RU" sz="1400" dirty="0" err="1"/>
                        <a:t>інтраретинальні</a:t>
                      </a:r>
                      <a:r>
                        <a:rPr lang="ru-RU" sz="1400" dirty="0"/>
                        <a:t> </a:t>
                      </a:r>
                      <a:r>
                        <a:rPr lang="ru-RU" sz="1400" dirty="0" err="1"/>
                        <a:t>мікросудинні</a:t>
                      </a:r>
                      <a:r>
                        <a:rPr lang="ru-RU" sz="1400" dirty="0"/>
                        <a:t> </a:t>
                      </a:r>
                      <a:r>
                        <a:rPr lang="ru-RU" sz="1400" dirty="0" err="1"/>
                        <a:t>аномалії</a:t>
                      </a:r>
                      <a:r>
                        <a:rPr lang="ru-RU" sz="1400" dirty="0"/>
                        <a:t>, </a:t>
                      </a:r>
                      <a:r>
                        <a:rPr lang="ru-RU" sz="1400" dirty="0" err="1"/>
                        <a:t>велика</a:t>
                      </a:r>
                      <a:r>
                        <a:rPr lang="ru-RU" sz="1400" dirty="0"/>
                        <a:t> </a:t>
                      </a:r>
                      <a:r>
                        <a:rPr lang="ru-RU" sz="1400" dirty="0" err="1"/>
                        <a:t>кількість</a:t>
                      </a:r>
                      <a:r>
                        <a:rPr lang="ru-RU" sz="1400" dirty="0"/>
                        <a:t> </a:t>
                      </a:r>
                      <a:r>
                        <a:rPr lang="ru-RU" sz="1400" dirty="0" err="1"/>
                        <a:t>ретинальних</a:t>
                      </a:r>
                      <a:r>
                        <a:rPr lang="ru-RU" sz="1400" dirty="0"/>
                        <a:t> </a:t>
                      </a:r>
                      <a:r>
                        <a:rPr lang="ru-RU" sz="1400" dirty="0" err="1"/>
                        <a:t>геморагій</a:t>
                      </a:r>
                      <a:r>
                        <a:rPr lang="ru-RU" sz="1400" dirty="0"/>
                        <a:t>, </a:t>
                      </a:r>
                      <a:r>
                        <a:rPr lang="ru-RU" sz="1400" dirty="0" err="1"/>
                        <a:t>різної</a:t>
                      </a:r>
                      <a:r>
                        <a:rPr lang="ru-RU" sz="1400" dirty="0"/>
                        <a:t> </a:t>
                      </a:r>
                      <a:r>
                        <a:rPr lang="ru-RU" sz="1400" dirty="0" err="1"/>
                        <a:t>інтенсивності</a:t>
                      </a:r>
                      <a:r>
                        <a:rPr lang="ru-RU" sz="1400" dirty="0"/>
                        <a:t> </a:t>
                      </a:r>
                      <a:r>
                        <a:rPr lang="ru-RU" sz="1400" dirty="0" err="1"/>
                        <a:t>скотоми</a:t>
                      </a:r>
                      <a:endParaRPr lang="ru-RU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314824">
                <a:tc>
                  <a:txBody>
                    <a:bodyPr/>
                    <a:lstStyle/>
                    <a:p>
                      <a:r>
                        <a:rPr lang="en-US" sz="1400"/>
                        <a:t>III – </a:t>
                      </a:r>
                      <a:r>
                        <a:rPr lang="ru-RU" sz="1400"/>
                        <a:t>проліферативна ретинопатія</a:t>
                      </a:r>
                      <a:endParaRPr lang="ru-RU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 err="1"/>
                        <a:t>Різке</a:t>
                      </a:r>
                      <a:r>
                        <a:rPr lang="ru-RU" sz="1400" dirty="0"/>
                        <a:t> </a:t>
                      </a:r>
                      <a:r>
                        <a:rPr lang="ru-RU" sz="1400" dirty="0" err="1"/>
                        <a:t>зниження</a:t>
                      </a:r>
                      <a:r>
                        <a:rPr lang="ru-RU" sz="1400" dirty="0"/>
                        <a:t> </a:t>
                      </a:r>
                      <a:r>
                        <a:rPr lang="ru-RU" sz="1400" dirty="0" err="1"/>
                        <a:t>гостроти</a:t>
                      </a:r>
                      <a:r>
                        <a:rPr lang="ru-RU" sz="1400" dirty="0"/>
                        <a:t> </a:t>
                      </a:r>
                      <a:r>
                        <a:rPr lang="ru-RU" sz="1400" dirty="0" err="1"/>
                        <a:t>зору</a:t>
                      </a:r>
                      <a:r>
                        <a:rPr lang="ru-RU" sz="1400" dirty="0"/>
                        <a:t> до </a:t>
                      </a:r>
                      <a:r>
                        <a:rPr lang="ru-RU" sz="1400" dirty="0" err="1"/>
                        <a:t>повної</a:t>
                      </a:r>
                      <a:r>
                        <a:rPr lang="ru-RU" sz="1400" dirty="0"/>
                        <a:t> </a:t>
                      </a:r>
                      <a:r>
                        <a:rPr lang="ru-RU" sz="1400" dirty="0" err="1"/>
                        <a:t>сліпоти</a:t>
                      </a:r>
                      <a:r>
                        <a:rPr lang="ru-RU" sz="1400" dirty="0"/>
                        <a:t>;</a:t>
                      </a:r>
                    </a:p>
                    <a:p>
                      <a:r>
                        <a:rPr lang="ru-RU" sz="1400" dirty="0" err="1"/>
                        <a:t>Неоваскуляризація</a:t>
                      </a:r>
                      <a:r>
                        <a:rPr lang="ru-RU" sz="1400" dirty="0"/>
                        <a:t> диску </a:t>
                      </a:r>
                      <a:r>
                        <a:rPr lang="ru-RU" sz="1400" dirty="0" err="1"/>
                        <a:t>зорового</a:t>
                      </a:r>
                      <a:r>
                        <a:rPr lang="ru-RU" sz="1400" dirty="0"/>
                        <a:t> нерву та </a:t>
                      </a:r>
                      <a:r>
                        <a:rPr lang="ru-RU" sz="1400" dirty="0" err="1"/>
                        <a:t>інших</a:t>
                      </a:r>
                      <a:r>
                        <a:rPr lang="ru-RU" sz="1400" dirty="0"/>
                        <a:t> </a:t>
                      </a:r>
                      <a:r>
                        <a:rPr lang="ru-RU" sz="1400" dirty="0" err="1"/>
                        <a:t>відділів</a:t>
                      </a:r>
                      <a:r>
                        <a:rPr lang="ru-RU" sz="1400" dirty="0"/>
                        <a:t> </a:t>
                      </a:r>
                      <a:r>
                        <a:rPr lang="ru-RU" sz="1400" dirty="0" err="1"/>
                        <a:t>сітківки</a:t>
                      </a:r>
                      <a:r>
                        <a:rPr lang="ru-RU" sz="1400" dirty="0"/>
                        <a:t>;</a:t>
                      </a:r>
                    </a:p>
                    <a:p>
                      <a:r>
                        <a:rPr lang="ru-RU" sz="1400" dirty="0" err="1"/>
                        <a:t>Крововиливи</a:t>
                      </a:r>
                      <a:r>
                        <a:rPr lang="ru-RU" sz="1400" dirty="0"/>
                        <a:t> в </a:t>
                      </a:r>
                      <a:r>
                        <a:rPr lang="ru-RU" sz="1400" dirty="0" err="1"/>
                        <a:t>скловидне</a:t>
                      </a:r>
                      <a:r>
                        <a:rPr lang="ru-RU" sz="1400" dirty="0"/>
                        <a:t> </a:t>
                      </a:r>
                      <a:r>
                        <a:rPr lang="ru-RU" sz="1400" dirty="0" err="1"/>
                        <a:t>тіло</a:t>
                      </a:r>
                      <a:r>
                        <a:rPr lang="ru-RU" sz="1400" dirty="0"/>
                        <a:t>;</a:t>
                      </a:r>
                    </a:p>
                    <a:p>
                      <a:r>
                        <a:rPr lang="ru-RU" sz="1400" dirty="0" err="1"/>
                        <a:t>Утворення</a:t>
                      </a:r>
                      <a:r>
                        <a:rPr lang="ru-RU" sz="1400" dirty="0"/>
                        <a:t> </a:t>
                      </a:r>
                      <a:r>
                        <a:rPr lang="ru-RU" sz="1400" dirty="0" err="1"/>
                        <a:t>фіброзної</a:t>
                      </a:r>
                      <a:r>
                        <a:rPr lang="ru-RU" sz="1400" dirty="0"/>
                        <a:t> </a:t>
                      </a:r>
                      <a:r>
                        <a:rPr lang="ru-RU" sz="1400" dirty="0" err="1"/>
                        <a:t>тканини</a:t>
                      </a:r>
                      <a:r>
                        <a:rPr lang="ru-RU" sz="1400" dirty="0"/>
                        <a:t> в </a:t>
                      </a:r>
                      <a:r>
                        <a:rPr lang="ru-RU" sz="1400" dirty="0" err="1"/>
                        <a:t>ділянці</a:t>
                      </a:r>
                      <a:r>
                        <a:rPr lang="ru-RU" sz="1400" dirty="0"/>
                        <a:t> </a:t>
                      </a:r>
                      <a:r>
                        <a:rPr lang="ru-RU" sz="1400" dirty="0" err="1"/>
                        <a:t>преретинальних</a:t>
                      </a:r>
                      <a:r>
                        <a:rPr lang="ru-RU" sz="1400" dirty="0"/>
                        <a:t> </a:t>
                      </a:r>
                      <a:r>
                        <a:rPr lang="ru-RU" sz="1400" dirty="0" err="1"/>
                        <a:t>крововиливів</a:t>
                      </a:r>
                      <a:r>
                        <a:rPr lang="ru-RU" sz="1400" dirty="0"/>
                        <a:t>,</a:t>
                      </a:r>
                    </a:p>
                    <a:p>
                      <a:r>
                        <a:rPr lang="ru-RU" sz="1400" dirty="0" err="1"/>
                        <a:t>Ускладнення</a:t>
                      </a:r>
                      <a:r>
                        <a:rPr lang="ru-RU" sz="1400" dirty="0"/>
                        <a:t> ДР ІІІ:</a:t>
                      </a:r>
                    </a:p>
                    <a:p>
                      <a:pPr>
                        <a:buFont typeface="+mj-lt"/>
                        <a:buAutoNum type="arabicPeriod"/>
                      </a:pPr>
                      <a:r>
                        <a:rPr lang="ru-RU" sz="1400" dirty="0" err="1"/>
                        <a:t>Фракційне</a:t>
                      </a:r>
                      <a:r>
                        <a:rPr lang="ru-RU" sz="1400" dirty="0"/>
                        <a:t> </a:t>
                      </a:r>
                      <a:r>
                        <a:rPr lang="ru-RU" sz="1400" dirty="0" err="1"/>
                        <a:t>відшарування</a:t>
                      </a:r>
                      <a:r>
                        <a:rPr lang="ru-RU" sz="1400" dirty="0"/>
                        <a:t> </a:t>
                      </a:r>
                      <a:r>
                        <a:rPr lang="ru-RU" sz="1400" dirty="0" err="1"/>
                        <a:t>сітківки</a:t>
                      </a:r>
                      <a:endParaRPr lang="ru-RU" sz="1400" dirty="0"/>
                    </a:p>
                    <a:p>
                      <a:pPr>
                        <a:buFont typeface="+mj-lt"/>
                        <a:buAutoNum type="arabicPeriod"/>
                      </a:pPr>
                      <a:r>
                        <a:rPr lang="ru-RU" sz="1400" dirty="0" err="1"/>
                        <a:t>Рубеоз</a:t>
                      </a:r>
                      <a:r>
                        <a:rPr lang="ru-RU" sz="1400" dirty="0"/>
                        <a:t> </a:t>
                      </a:r>
                      <a:r>
                        <a:rPr lang="ru-RU" sz="1400" dirty="0" err="1"/>
                        <a:t>райдужки</a:t>
                      </a:r>
                      <a:endParaRPr lang="ru-RU" sz="1400" dirty="0"/>
                    </a:p>
                    <a:p>
                      <a:pPr>
                        <a:buFont typeface="+mj-lt"/>
                        <a:buAutoNum type="arabicPeriod"/>
                      </a:pPr>
                      <a:r>
                        <a:rPr lang="ru-RU" sz="1400" dirty="0" err="1"/>
                        <a:t>Вторинна</a:t>
                      </a:r>
                      <a:r>
                        <a:rPr lang="ru-RU" sz="1400" dirty="0"/>
                        <a:t> глаукома</a:t>
                      </a:r>
                      <a:endParaRPr lang="ru-RU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>
                <a:solidFill>
                  <a:schemeClr val="tx1"/>
                </a:solidFill>
              </a:rPr>
              <a:t>Методи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дослідження</a:t>
            </a:r>
            <a:r>
              <a:rPr lang="ru-RU" dirty="0" smtClean="0">
                <a:solidFill>
                  <a:schemeClr val="tx1"/>
                </a:solidFill>
              </a:rPr>
              <a:t> ДР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71472" y="1285860"/>
            <a:ext cx="735811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 smtClean="0"/>
              <a:t>Обов‘язкові</a:t>
            </a:r>
            <a:r>
              <a:rPr lang="ru-RU" sz="2800" dirty="0" smtClean="0"/>
              <a:t>:</a:t>
            </a:r>
          </a:p>
          <a:p>
            <a:r>
              <a:rPr lang="ru-RU" sz="2800" dirty="0" smtClean="0"/>
              <a:t>- </a:t>
            </a:r>
            <a:r>
              <a:rPr lang="ru-RU" sz="2800" dirty="0" err="1" smtClean="0"/>
              <a:t>зовнішній</a:t>
            </a:r>
            <a:r>
              <a:rPr lang="ru-RU" sz="2800" dirty="0" smtClean="0"/>
              <a:t> </a:t>
            </a:r>
            <a:r>
              <a:rPr lang="ru-RU" sz="2800" dirty="0" err="1" smtClean="0"/>
              <a:t>огляд</a:t>
            </a:r>
            <a:r>
              <a:rPr lang="ru-RU" sz="2800" dirty="0" smtClean="0"/>
              <a:t> очного </a:t>
            </a:r>
            <a:r>
              <a:rPr lang="ru-RU" sz="2800" dirty="0" err="1" smtClean="0"/>
              <a:t>яблука</a:t>
            </a:r>
            <a:r>
              <a:rPr lang="ru-RU" sz="2800" dirty="0" smtClean="0"/>
              <a:t>, </a:t>
            </a:r>
            <a:r>
              <a:rPr lang="ru-RU" sz="2800" dirty="0" err="1" smtClean="0"/>
              <a:t>дослідження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гостроти</a:t>
            </a:r>
            <a:r>
              <a:rPr lang="ru-RU" sz="2800" dirty="0" smtClean="0"/>
              <a:t> </a:t>
            </a:r>
            <a:r>
              <a:rPr lang="ru-RU" sz="2800" dirty="0" err="1" smtClean="0"/>
              <a:t>зору</a:t>
            </a:r>
            <a:r>
              <a:rPr lang="ru-RU" sz="2800" dirty="0" smtClean="0"/>
              <a:t> </a:t>
            </a:r>
            <a:r>
              <a:rPr lang="ru-RU" sz="2800" dirty="0" err="1" smtClean="0"/>
              <a:t>і</a:t>
            </a:r>
            <a:r>
              <a:rPr lang="ru-RU" sz="2800" dirty="0" smtClean="0"/>
              <a:t> </a:t>
            </a:r>
            <a:r>
              <a:rPr lang="ru-RU" sz="2800" dirty="0" err="1" smtClean="0"/>
              <a:t>полів</a:t>
            </a:r>
            <a:r>
              <a:rPr lang="ru-RU" sz="2800" dirty="0" smtClean="0"/>
              <a:t> </a:t>
            </a:r>
            <a:r>
              <a:rPr lang="ru-RU" sz="2800" dirty="0" err="1" smtClean="0"/>
              <a:t>зору</a:t>
            </a:r>
            <a:r>
              <a:rPr lang="ru-RU" sz="2800" dirty="0" smtClean="0"/>
              <a:t> один раз у </a:t>
            </a:r>
            <a:r>
              <a:rPr lang="ru-RU" sz="2800" dirty="0" err="1" smtClean="0"/>
              <a:t>шість</a:t>
            </a:r>
            <a:r>
              <a:rPr lang="ru-RU" sz="2800" dirty="0" smtClean="0"/>
              <a:t> </a:t>
            </a:r>
            <a:r>
              <a:rPr lang="ru-RU" sz="2800" dirty="0" err="1" smtClean="0"/>
              <a:t>місяців</a:t>
            </a:r>
            <a:r>
              <a:rPr lang="ru-RU" sz="2800" dirty="0" smtClean="0"/>
              <a:t>;</a:t>
            </a:r>
          </a:p>
          <a:p>
            <a:pPr>
              <a:buFontTx/>
              <a:buChar char="-"/>
            </a:pPr>
            <a:r>
              <a:rPr lang="ru-RU" sz="2800" dirty="0" err="1" smtClean="0"/>
              <a:t>визначення</a:t>
            </a:r>
            <a:r>
              <a:rPr lang="ru-RU" sz="2800" dirty="0" smtClean="0"/>
              <a:t> </a:t>
            </a:r>
            <a:r>
              <a:rPr lang="ru-RU" sz="2800" dirty="0" err="1" smtClean="0"/>
              <a:t>рівня</a:t>
            </a:r>
            <a:r>
              <a:rPr lang="ru-RU" sz="2800" dirty="0" smtClean="0"/>
              <a:t> </a:t>
            </a:r>
            <a:r>
              <a:rPr lang="ru-RU" sz="2800" dirty="0" err="1" smtClean="0"/>
              <a:t>внутрішньо-очного</a:t>
            </a:r>
            <a:r>
              <a:rPr lang="ru-RU" sz="2800" dirty="0" smtClean="0"/>
              <a:t> </a:t>
            </a:r>
            <a:r>
              <a:rPr lang="ru-RU" sz="2800" dirty="0" err="1" smtClean="0"/>
              <a:t>тиску</a:t>
            </a:r>
            <a:r>
              <a:rPr lang="ru-RU" sz="2800" dirty="0" smtClean="0"/>
              <a:t> один раз у 12 </a:t>
            </a:r>
            <a:r>
              <a:rPr lang="ru-RU" sz="2800" dirty="0" err="1" smtClean="0"/>
              <a:t>місяців</a:t>
            </a:r>
            <a:r>
              <a:rPr lang="ru-RU" sz="2800" dirty="0" smtClean="0"/>
              <a:t> у </a:t>
            </a:r>
            <a:r>
              <a:rPr lang="ru-RU" sz="2800" dirty="0" err="1" smtClean="0"/>
              <a:t>пацієнтів</a:t>
            </a:r>
            <a:r>
              <a:rPr lang="ru-RU" sz="2800" dirty="0" smtClean="0"/>
              <a:t> </a:t>
            </a:r>
            <a:r>
              <a:rPr lang="ru-RU" sz="2800" dirty="0" err="1" smtClean="0"/>
              <a:t>зі</a:t>
            </a:r>
            <a:r>
              <a:rPr lang="ru-RU" sz="2800" dirty="0" smtClean="0"/>
              <a:t> стажем СД 10 </a:t>
            </a:r>
            <a:r>
              <a:rPr lang="ru-RU" sz="2800" dirty="0" err="1" smtClean="0"/>
              <a:t>і</a:t>
            </a:r>
            <a:r>
              <a:rPr lang="ru-RU" sz="2800" dirty="0" smtClean="0"/>
              <a:t> </a:t>
            </a:r>
            <a:r>
              <a:rPr lang="ru-RU" sz="2800" dirty="0" err="1" smtClean="0"/>
              <a:t>більш</a:t>
            </a:r>
            <a:r>
              <a:rPr lang="ru-RU" sz="2800" dirty="0" smtClean="0"/>
              <a:t> </a:t>
            </a:r>
            <a:r>
              <a:rPr lang="ru-RU" sz="2800" dirty="0" err="1" smtClean="0"/>
              <a:t>років</a:t>
            </a:r>
            <a:r>
              <a:rPr lang="ru-RU" sz="2800" dirty="0" smtClean="0"/>
              <a:t>;</a:t>
            </a:r>
          </a:p>
          <a:p>
            <a:pPr>
              <a:buFontTx/>
              <a:buChar char="-"/>
            </a:pPr>
            <a:r>
              <a:rPr lang="ru-RU" sz="2800" dirty="0" err="1" smtClean="0"/>
              <a:t>Біомікроскопія</a:t>
            </a:r>
            <a:r>
              <a:rPr lang="ru-RU" sz="2800" dirty="0" smtClean="0"/>
              <a:t> </a:t>
            </a:r>
            <a:r>
              <a:rPr lang="ru-RU" sz="2800" dirty="0" err="1" smtClean="0"/>
              <a:t>кришталика</a:t>
            </a:r>
            <a:r>
              <a:rPr lang="ru-RU" sz="2800" dirty="0" smtClean="0"/>
              <a:t> </a:t>
            </a:r>
            <a:r>
              <a:rPr lang="ru-RU" sz="2800" dirty="0" err="1" smtClean="0"/>
              <a:t>і</a:t>
            </a:r>
            <a:r>
              <a:rPr lang="ru-RU" sz="2800" dirty="0" smtClean="0"/>
              <a:t> </a:t>
            </a:r>
            <a:r>
              <a:rPr lang="ru-RU" sz="2800" dirty="0" err="1" smtClean="0"/>
              <a:t>скловидного</a:t>
            </a:r>
            <a:r>
              <a:rPr lang="ru-RU" sz="2800" dirty="0" smtClean="0"/>
              <a:t> </a:t>
            </a:r>
            <a:r>
              <a:rPr lang="ru-RU" sz="2800" dirty="0" err="1" smtClean="0"/>
              <a:t>тіла</a:t>
            </a:r>
            <a:r>
              <a:rPr lang="ru-RU" sz="2800" dirty="0" smtClean="0"/>
              <a:t> за </a:t>
            </a:r>
            <a:r>
              <a:rPr lang="ru-RU" sz="2800" dirty="0" err="1" smtClean="0"/>
              <a:t>допомогою</a:t>
            </a:r>
            <a:r>
              <a:rPr lang="ru-RU" sz="2800" dirty="0" smtClean="0"/>
              <a:t> </a:t>
            </a:r>
            <a:r>
              <a:rPr lang="ru-RU" sz="2800" dirty="0" err="1" smtClean="0"/>
              <a:t>щільової</a:t>
            </a:r>
            <a:r>
              <a:rPr lang="ru-RU" sz="2800" dirty="0" smtClean="0"/>
              <a:t> </a:t>
            </a:r>
            <a:r>
              <a:rPr lang="ru-RU" sz="2800" dirty="0" err="1" smtClean="0"/>
              <a:t>лампи</a:t>
            </a:r>
            <a:endParaRPr lang="ru-RU" sz="2800" dirty="0" smtClean="0"/>
          </a:p>
          <a:p>
            <a:pPr>
              <a:buFontTx/>
              <a:buChar char="-"/>
            </a:pPr>
            <a:r>
              <a:rPr lang="ru-RU" sz="2800" dirty="0" smtClean="0"/>
              <a:t>Пряма </a:t>
            </a:r>
            <a:r>
              <a:rPr lang="ru-RU" sz="2800" dirty="0" err="1" smtClean="0"/>
              <a:t>або</a:t>
            </a:r>
            <a:r>
              <a:rPr lang="ru-RU" sz="2800" dirty="0" smtClean="0"/>
              <a:t> </a:t>
            </a:r>
            <a:r>
              <a:rPr lang="ru-RU" sz="2800" dirty="0" err="1" smtClean="0"/>
              <a:t>зворотна</a:t>
            </a:r>
            <a:r>
              <a:rPr lang="ru-RU" sz="2800" dirty="0" smtClean="0"/>
              <a:t> </a:t>
            </a:r>
            <a:r>
              <a:rPr lang="ru-RU" sz="2800" dirty="0" err="1" smtClean="0"/>
              <a:t>офтальмоскопія</a:t>
            </a:r>
            <a:r>
              <a:rPr lang="ru-RU" sz="2800" dirty="0" smtClean="0"/>
              <a:t> </a:t>
            </a:r>
            <a:r>
              <a:rPr lang="ru-RU" sz="2800" dirty="0" err="1" smtClean="0"/>
              <a:t>із</a:t>
            </a:r>
            <a:r>
              <a:rPr lang="ru-RU" sz="2800" dirty="0" smtClean="0"/>
              <a:t> широкою </a:t>
            </a:r>
            <a:r>
              <a:rPr lang="ru-RU" sz="2800" dirty="0" err="1" smtClean="0"/>
              <a:t>зіницею</a:t>
            </a:r>
            <a:r>
              <a:rPr lang="ru-RU" sz="2800" dirty="0" smtClean="0"/>
              <a:t> один раз у 12 </a:t>
            </a:r>
            <a:r>
              <a:rPr lang="ru-RU" sz="2800" dirty="0" err="1" smtClean="0"/>
              <a:t>місяців</a:t>
            </a:r>
            <a:r>
              <a:rPr lang="ru-RU" sz="2800" dirty="0" smtClean="0"/>
              <a:t>, при </a:t>
            </a:r>
            <a:r>
              <a:rPr lang="ru-RU" sz="2800" dirty="0" err="1" smtClean="0"/>
              <a:t>виявленні</a:t>
            </a:r>
            <a:r>
              <a:rPr lang="ru-RU" sz="2800" dirty="0" smtClean="0"/>
              <a:t> </a:t>
            </a:r>
            <a:r>
              <a:rPr lang="ru-RU" sz="2800" dirty="0" err="1" smtClean="0"/>
              <a:t>ускладнень</a:t>
            </a:r>
            <a:r>
              <a:rPr lang="ru-RU" sz="2800" dirty="0" smtClean="0"/>
              <a:t> </a:t>
            </a:r>
            <a:r>
              <a:rPr lang="ru-RU" sz="2800" dirty="0" err="1" smtClean="0"/>
              <a:t>кожні</a:t>
            </a:r>
            <a:r>
              <a:rPr lang="ru-RU" sz="2800" dirty="0" smtClean="0"/>
              <a:t> 3 – 6 </a:t>
            </a:r>
            <a:r>
              <a:rPr lang="ru-RU" sz="2800" dirty="0" err="1" smtClean="0"/>
              <a:t>місяців</a:t>
            </a:r>
            <a:r>
              <a:rPr lang="ru-RU" sz="2800" dirty="0" smtClean="0"/>
              <a:t>;</a:t>
            </a:r>
            <a:endParaRPr lang="ru-RU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>
                <a:solidFill>
                  <a:schemeClr val="tx1"/>
                </a:solidFill>
              </a:rPr>
              <a:t>Методи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дослідження</a:t>
            </a:r>
            <a:r>
              <a:rPr lang="ru-RU" dirty="0" smtClean="0">
                <a:solidFill>
                  <a:schemeClr val="tx1"/>
                </a:solidFill>
              </a:rPr>
              <a:t> ДР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0034" y="1582341"/>
            <a:ext cx="821537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 smtClean="0"/>
              <a:t>Додаткові</a:t>
            </a:r>
            <a:endParaRPr lang="ru-RU" sz="2400" dirty="0" smtClean="0"/>
          </a:p>
          <a:p>
            <a:r>
              <a:rPr lang="ru-RU" sz="2400" dirty="0" smtClean="0"/>
              <a:t>- </a:t>
            </a:r>
            <a:r>
              <a:rPr lang="ru-RU" sz="2400" dirty="0" err="1" smtClean="0"/>
              <a:t>Фотографування</a:t>
            </a:r>
            <a:r>
              <a:rPr lang="ru-RU" sz="2400" dirty="0" smtClean="0"/>
              <a:t> </a:t>
            </a:r>
            <a:r>
              <a:rPr lang="ru-RU" sz="2400" dirty="0" err="1" smtClean="0"/>
              <a:t>судин</a:t>
            </a:r>
            <a:r>
              <a:rPr lang="ru-RU" sz="2400" dirty="0" smtClean="0"/>
              <a:t> очного дна за </a:t>
            </a:r>
            <a:r>
              <a:rPr lang="ru-RU" sz="2400" dirty="0" err="1" smtClean="0"/>
              <a:t>допомогою</a:t>
            </a:r>
            <a:r>
              <a:rPr lang="ru-RU" sz="2400" dirty="0" smtClean="0"/>
              <a:t> </a:t>
            </a:r>
            <a:r>
              <a:rPr lang="ru-RU" sz="2400" dirty="0" err="1" smtClean="0"/>
              <a:t>фундус-камери</a:t>
            </a:r>
            <a:r>
              <a:rPr lang="ru-RU" sz="2400" dirty="0" smtClean="0"/>
              <a:t>.</a:t>
            </a:r>
          </a:p>
          <a:p>
            <a:r>
              <a:rPr lang="ru-RU" sz="2400" dirty="0" smtClean="0"/>
              <a:t>- Флуоресцентна </a:t>
            </a:r>
            <a:r>
              <a:rPr lang="ru-RU" sz="2400" dirty="0" err="1" smtClean="0"/>
              <a:t>ангіографія</a:t>
            </a:r>
            <a:endParaRPr lang="ru-RU" sz="2400" dirty="0" smtClean="0"/>
          </a:p>
          <a:p>
            <a:r>
              <a:rPr lang="ru-RU" sz="2400" dirty="0" smtClean="0"/>
              <a:t>- </a:t>
            </a:r>
            <a:r>
              <a:rPr lang="ru-RU" sz="2400" dirty="0" err="1" smtClean="0"/>
              <a:t>Електрофізіологічні</a:t>
            </a:r>
            <a:r>
              <a:rPr lang="ru-RU" sz="2400" dirty="0" smtClean="0"/>
              <a:t> </a:t>
            </a:r>
            <a:r>
              <a:rPr lang="ru-RU" sz="2400" dirty="0" err="1" smtClean="0"/>
              <a:t>методи</a:t>
            </a:r>
            <a:r>
              <a:rPr lang="ru-RU" sz="2400" dirty="0" smtClean="0"/>
              <a:t> </a:t>
            </a:r>
            <a:r>
              <a:rPr lang="ru-RU" sz="2400" dirty="0" err="1" smtClean="0"/>
              <a:t>дослідження</a:t>
            </a:r>
            <a:r>
              <a:rPr lang="ru-RU" sz="2400" dirty="0" smtClean="0"/>
              <a:t> для </a:t>
            </a:r>
            <a:r>
              <a:rPr lang="ru-RU" sz="2400" dirty="0" err="1" smtClean="0"/>
              <a:t>визначення</a:t>
            </a:r>
            <a:r>
              <a:rPr lang="ru-RU" sz="2400" dirty="0" smtClean="0"/>
              <a:t> </a:t>
            </a:r>
            <a:r>
              <a:rPr lang="ru-RU" sz="2400" dirty="0" err="1" smtClean="0"/>
              <a:t>функціонального</a:t>
            </a:r>
            <a:r>
              <a:rPr lang="ru-RU" sz="2400" dirty="0" smtClean="0"/>
              <a:t> стану </a:t>
            </a:r>
            <a:r>
              <a:rPr lang="ru-RU" sz="2400" dirty="0" err="1" smtClean="0"/>
              <a:t>зорового</a:t>
            </a:r>
            <a:r>
              <a:rPr lang="ru-RU" sz="2400" dirty="0" smtClean="0"/>
              <a:t> нерва та </a:t>
            </a:r>
            <a:r>
              <a:rPr lang="ru-RU" sz="2400" dirty="0" err="1" smtClean="0"/>
              <a:t>сітківки</a:t>
            </a:r>
            <a:endParaRPr lang="ru-RU" sz="2400" dirty="0" smtClean="0"/>
          </a:p>
          <a:p>
            <a:r>
              <a:rPr lang="ru-RU" sz="2400" dirty="0" smtClean="0"/>
              <a:t>- УЗД при </a:t>
            </a:r>
            <a:r>
              <a:rPr lang="ru-RU" sz="2400" dirty="0" err="1" smtClean="0"/>
              <a:t>наявності</a:t>
            </a:r>
            <a:r>
              <a:rPr lang="ru-RU" sz="2400" dirty="0" smtClean="0"/>
              <a:t> </a:t>
            </a:r>
            <a:r>
              <a:rPr lang="ru-RU" sz="2400" dirty="0" err="1" smtClean="0"/>
              <a:t>значних</a:t>
            </a:r>
            <a:r>
              <a:rPr lang="ru-RU" sz="2400" dirty="0" smtClean="0"/>
              <a:t> </a:t>
            </a:r>
            <a:r>
              <a:rPr lang="ru-RU" sz="2400" dirty="0" err="1" smtClean="0"/>
              <a:t>помутнінь</a:t>
            </a:r>
            <a:r>
              <a:rPr lang="ru-RU" sz="2400" dirty="0" smtClean="0"/>
              <a:t> у </a:t>
            </a:r>
            <a:r>
              <a:rPr lang="ru-RU" sz="2400" dirty="0" err="1" smtClean="0"/>
              <a:t>скло</a:t>
            </a:r>
            <a:r>
              <a:rPr lang="ru-RU" sz="2400" dirty="0" smtClean="0"/>
              <a:t> видному </a:t>
            </a:r>
            <a:r>
              <a:rPr lang="ru-RU" sz="2400" dirty="0" err="1" smtClean="0"/>
              <a:t>тілі</a:t>
            </a:r>
            <a:r>
              <a:rPr lang="ru-RU" sz="2400" dirty="0" smtClean="0"/>
              <a:t> та </a:t>
            </a:r>
            <a:r>
              <a:rPr lang="ru-RU" sz="2400" dirty="0" err="1" smtClean="0"/>
              <a:t>кришталику</a:t>
            </a:r>
            <a:r>
              <a:rPr lang="ru-RU" sz="2400" dirty="0" smtClean="0"/>
              <a:t>.</a:t>
            </a:r>
          </a:p>
          <a:p>
            <a:r>
              <a:rPr lang="ru-RU" sz="2400" dirty="0" smtClean="0"/>
              <a:t>При </a:t>
            </a:r>
            <a:r>
              <a:rPr lang="ru-RU" sz="2400" dirty="0" err="1" smtClean="0"/>
              <a:t>раптовому</a:t>
            </a:r>
            <a:r>
              <a:rPr lang="ru-RU" sz="2400" dirty="0" smtClean="0"/>
              <a:t> </a:t>
            </a:r>
            <a:r>
              <a:rPr lang="ru-RU" sz="2400" dirty="0" err="1" smtClean="0"/>
              <a:t>зниженні</a:t>
            </a:r>
            <a:r>
              <a:rPr lang="ru-RU" sz="2400" dirty="0" smtClean="0"/>
              <a:t> </a:t>
            </a:r>
            <a:r>
              <a:rPr lang="ru-RU" sz="2400" dirty="0" err="1" smtClean="0"/>
              <a:t>гостроти</a:t>
            </a:r>
            <a:r>
              <a:rPr lang="ru-RU" sz="2400" dirty="0" smtClean="0"/>
              <a:t> </a:t>
            </a:r>
            <a:r>
              <a:rPr lang="ru-RU" sz="2400" dirty="0" err="1" smtClean="0"/>
              <a:t>зору</a:t>
            </a:r>
            <a:r>
              <a:rPr lang="ru-RU" sz="2400" dirty="0" smtClean="0"/>
              <a:t> </a:t>
            </a:r>
            <a:r>
              <a:rPr lang="ru-RU" sz="2400" dirty="0" err="1" smtClean="0"/>
              <a:t>або</a:t>
            </a:r>
            <a:r>
              <a:rPr lang="ru-RU" sz="2400" dirty="0" smtClean="0"/>
              <a:t> </a:t>
            </a:r>
            <a:r>
              <a:rPr lang="ru-RU" sz="2400" dirty="0" err="1" smtClean="0"/>
              <a:t>поява</a:t>
            </a:r>
            <a:r>
              <a:rPr lang="ru-RU" sz="2400" dirty="0" smtClean="0"/>
              <a:t> </a:t>
            </a:r>
            <a:r>
              <a:rPr lang="ru-RU" sz="2400" dirty="0" err="1" smtClean="0"/>
              <a:t>яких-небудь</a:t>
            </a:r>
            <a:r>
              <a:rPr lang="ru-RU" sz="2400" dirty="0" smtClean="0"/>
              <a:t> </a:t>
            </a:r>
            <a:r>
              <a:rPr lang="ru-RU" sz="2400" dirty="0" err="1" smtClean="0"/>
              <a:t>інших</a:t>
            </a:r>
            <a:r>
              <a:rPr lang="ru-RU" sz="2400" dirty="0" smtClean="0"/>
              <a:t> </a:t>
            </a:r>
            <a:r>
              <a:rPr lang="ru-RU" sz="2400" dirty="0" err="1" smtClean="0"/>
              <a:t>скарг</a:t>
            </a:r>
            <a:r>
              <a:rPr lang="ru-RU" sz="2400" dirty="0" smtClean="0"/>
              <a:t> на </a:t>
            </a:r>
            <a:r>
              <a:rPr lang="ru-RU" sz="2400" dirty="0" err="1" smtClean="0"/>
              <a:t>зір</a:t>
            </a:r>
            <a:r>
              <a:rPr lang="ru-RU" sz="2400" dirty="0" smtClean="0"/>
              <a:t> </a:t>
            </a:r>
            <a:r>
              <a:rPr lang="ru-RU" sz="2400" dirty="0" err="1" smtClean="0"/>
              <a:t>обстеження</a:t>
            </a:r>
            <a:r>
              <a:rPr lang="ru-RU" sz="2400" dirty="0" smtClean="0"/>
              <a:t> </a:t>
            </a:r>
            <a:r>
              <a:rPr lang="ru-RU" sz="2400" dirty="0" err="1" smtClean="0"/>
              <a:t>окулістом</a:t>
            </a:r>
            <a:r>
              <a:rPr lang="ru-RU" sz="2400" dirty="0" smtClean="0"/>
              <a:t> </a:t>
            </a:r>
            <a:r>
              <a:rPr lang="ru-RU" sz="2400" dirty="0" err="1" smtClean="0"/>
              <a:t>повинний</a:t>
            </a:r>
            <a:r>
              <a:rPr lang="ru-RU" sz="2400" dirty="0" smtClean="0"/>
              <a:t> </a:t>
            </a:r>
            <a:r>
              <a:rPr lang="ru-RU" sz="2400" dirty="0" err="1" smtClean="0"/>
              <a:t>проводитися</a:t>
            </a:r>
            <a:r>
              <a:rPr lang="ru-RU" sz="2400" dirty="0" smtClean="0"/>
              <a:t> </a:t>
            </a:r>
            <a:r>
              <a:rPr lang="ru-RU" sz="2400" dirty="0" err="1" smtClean="0"/>
              <a:t>негайно</a:t>
            </a:r>
            <a:r>
              <a:rPr lang="ru-RU" sz="2400" dirty="0" smtClean="0"/>
              <a:t>.</a:t>
            </a:r>
            <a:endParaRPr lang="ru-RU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>
                <a:solidFill>
                  <a:schemeClr val="tx1"/>
                </a:solidFill>
              </a:rPr>
              <a:t>Лікування</a:t>
            </a:r>
            <a:r>
              <a:rPr lang="ru-RU" dirty="0" smtClean="0">
                <a:solidFill>
                  <a:schemeClr val="tx1"/>
                </a:solidFill>
              </a:rPr>
              <a:t> ДР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14282" y="1285860"/>
            <a:ext cx="8572560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Повинно </a:t>
            </a:r>
            <a:r>
              <a:rPr lang="ru-RU" sz="2400" dirty="0" err="1" smtClean="0"/>
              <a:t>здійснюватися</a:t>
            </a:r>
            <a:r>
              <a:rPr lang="ru-RU" sz="2400" dirty="0" smtClean="0"/>
              <a:t> </a:t>
            </a:r>
            <a:r>
              <a:rPr lang="ru-RU" sz="2400" dirty="0" err="1" smtClean="0"/>
              <a:t>спільно</a:t>
            </a:r>
            <a:r>
              <a:rPr lang="ru-RU" sz="2400" dirty="0" smtClean="0"/>
              <a:t> </a:t>
            </a:r>
            <a:r>
              <a:rPr lang="ru-RU" sz="2400" dirty="0" err="1" smtClean="0"/>
              <a:t>ендокринологом</a:t>
            </a:r>
            <a:r>
              <a:rPr lang="ru-RU" sz="2400" dirty="0" smtClean="0"/>
              <a:t> </a:t>
            </a:r>
            <a:r>
              <a:rPr lang="ru-RU" sz="2400" dirty="0" err="1" smtClean="0"/>
              <a:t>і</a:t>
            </a:r>
            <a:r>
              <a:rPr lang="ru-RU" sz="2400" dirty="0" smtClean="0"/>
              <a:t> </a:t>
            </a:r>
            <a:r>
              <a:rPr lang="ru-RU" sz="2400" dirty="0" err="1" smtClean="0"/>
              <a:t>окулістом</a:t>
            </a:r>
            <a:r>
              <a:rPr lang="ru-RU" sz="2400" dirty="0" smtClean="0"/>
              <a:t>.</a:t>
            </a:r>
          </a:p>
          <a:p>
            <a:pPr marL="342900" indent="-342900">
              <a:buAutoNum type="arabicPeriod"/>
            </a:pPr>
            <a:r>
              <a:rPr lang="ru-RU" sz="2400" dirty="0" smtClean="0"/>
              <a:t>  </a:t>
            </a:r>
            <a:r>
              <a:rPr lang="ru-RU" sz="2400" dirty="0" err="1" smtClean="0"/>
              <a:t>Компенсація</a:t>
            </a:r>
            <a:r>
              <a:rPr lang="ru-RU" sz="2400" dirty="0" smtClean="0"/>
              <a:t> </a:t>
            </a:r>
            <a:r>
              <a:rPr lang="ru-RU" sz="2400" dirty="0" err="1" smtClean="0"/>
              <a:t>вуглеводного</a:t>
            </a:r>
            <a:r>
              <a:rPr lang="ru-RU" sz="2400" dirty="0" smtClean="0"/>
              <a:t> </a:t>
            </a:r>
            <a:r>
              <a:rPr lang="ru-RU" sz="2400" dirty="0" err="1" smtClean="0"/>
              <a:t>обміну</a:t>
            </a:r>
            <a:r>
              <a:rPr lang="ru-RU" sz="2400" dirty="0" smtClean="0"/>
              <a:t> (НвА1с </a:t>
            </a:r>
            <a:r>
              <a:rPr lang="ru-RU" sz="2400" u="sng" dirty="0" smtClean="0"/>
              <a:t>&lt;</a:t>
            </a:r>
            <a:r>
              <a:rPr lang="ru-RU" sz="2400" dirty="0" smtClean="0"/>
              <a:t> 7,0-7,5%). </a:t>
            </a:r>
            <a:r>
              <a:rPr lang="ru-RU" sz="2400" dirty="0" err="1" smtClean="0"/>
              <a:t>Між</a:t>
            </a:r>
            <a:r>
              <a:rPr lang="ru-RU" sz="2400" dirty="0" smtClean="0"/>
              <a:t> </a:t>
            </a:r>
            <a:r>
              <a:rPr lang="ru-RU" sz="2400" dirty="0" err="1" smtClean="0"/>
              <a:t>ступенем</a:t>
            </a:r>
            <a:r>
              <a:rPr lang="ru-RU" sz="2400" dirty="0" smtClean="0"/>
              <a:t> </a:t>
            </a:r>
            <a:r>
              <a:rPr lang="ru-RU" sz="2400" dirty="0" err="1" smtClean="0"/>
              <a:t>компенсації</a:t>
            </a:r>
            <a:r>
              <a:rPr lang="ru-RU" sz="2400" dirty="0" smtClean="0"/>
              <a:t> </a:t>
            </a:r>
            <a:r>
              <a:rPr lang="ru-RU" sz="2400" dirty="0" err="1" smtClean="0"/>
              <a:t>глікемії</a:t>
            </a:r>
            <a:r>
              <a:rPr lang="ru-RU" sz="2400" dirty="0" smtClean="0"/>
              <a:t> </a:t>
            </a:r>
            <a:r>
              <a:rPr lang="ru-RU" sz="2400" dirty="0" err="1" smtClean="0"/>
              <a:t>і</a:t>
            </a:r>
            <a:r>
              <a:rPr lang="ru-RU" sz="2400" dirty="0" smtClean="0"/>
              <a:t> </a:t>
            </a:r>
            <a:r>
              <a:rPr lang="ru-RU" sz="2400" dirty="0" err="1" smtClean="0"/>
              <a:t>розвитком</a:t>
            </a:r>
            <a:r>
              <a:rPr lang="ru-RU" sz="2400" dirty="0" smtClean="0"/>
              <a:t> ДР </a:t>
            </a:r>
            <a:r>
              <a:rPr lang="ru-RU" sz="2400" dirty="0" err="1" smtClean="0"/>
              <a:t>існує</a:t>
            </a:r>
            <a:r>
              <a:rPr lang="ru-RU" sz="2400" dirty="0" smtClean="0"/>
              <a:t> </a:t>
            </a:r>
            <a:r>
              <a:rPr lang="ru-RU" sz="2400" dirty="0" err="1" smtClean="0"/>
              <a:t>чітка</a:t>
            </a:r>
            <a:r>
              <a:rPr lang="ru-RU" sz="2400" dirty="0" smtClean="0"/>
              <a:t> </a:t>
            </a:r>
            <a:r>
              <a:rPr lang="ru-RU" sz="2400" dirty="0" err="1" smtClean="0"/>
              <a:t>залежність</a:t>
            </a:r>
            <a:r>
              <a:rPr lang="ru-RU" sz="2400" dirty="0" smtClean="0"/>
              <a:t>.</a:t>
            </a:r>
          </a:p>
          <a:p>
            <a:pPr marL="342900" indent="-342900">
              <a:buAutoNum type="arabicPeriod"/>
            </a:pPr>
            <a:r>
              <a:rPr lang="ru-RU" sz="2400" dirty="0" err="1" smtClean="0"/>
              <a:t>Використання</a:t>
            </a:r>
            <a:r>
              <a:rPr lang="ru-RU" sz="2400" dirty="0" smtClean="0"/>
              <a:t> в </a:t>
            </a:r>
            <a:r>
              <a:rPr lang="ru-RU" sz="2400" dirty="0" err="1" smtClean="0"/>
              <a:t>лікувальних</a:t>
            </a:r>
            <a:r>
              <a:rPr lang="ru-RU" sz="2400" dirty="0" smtClean="0"/>
              <a:t> </a:t>
            </a:r>
            <a:r>
              <a:rPr lang="ru-RU" sz="2400" dirty="0" err="1" smtClean="0"/>
              <a:t>і</a:t>
            </a:r>
            <a:r>
              <a:rPr lang="ru-RU" sz="2400" dirty="0" smtClean="0"/>
              <a:t> </a:t>
            </a:r>
            <a:r>
              <a:rPr lang="ru-RU" sz="2400" dirty="0" err="1" smtClean="0"/>
              <a:t>профілактичних</a:t>
            </a:r>
            <a:r>
              <a:rPr lang="ru-RU" sz="2400" dirty="0" smtClean="0"/>
              <a:t> </a:t>
            </a:r>
            <a:r>
              <a:rPr lang="ru-RU" sz="2400" dirty="0" err="1" smtClean="0"/>
              <a:t>цілях</a:t>
            </a:r>
            <a:r>
              <a:rPr lang="ru-RU" sz="2400" dirty="0" smtClean="0"/>
              <a:t> </a:t>
            </a:r>
            <a:r>
              <a:rPr lang="ru-RU" sz="2400" dirty="0" err="1" smtClean="0"/>
              <a:t>ангіопротекторів</a:t>
            </a:r>
            <a:r>
              <a:rPr lang="ru-RU" sz="2400" dirty="0" smtClean="0"/>
              <a:t> </a:t>
            </a:r>
            <a:r>
              <a:rPr lang="ru-RU" sz="2400" dirty="0" err="1" smtClean="0"/>
              <a:t>визнано</a:t>
            </a:r>
            <a:r>
              <a:rPr lang="ru-RU" sz="2400" dirty="0" smtClean="0"/>
              <a:t> </a:t>
            </a:r>
            <a:r>
              <a:rPr lang="ru-RU" sz="2400" dirty="0" err="1" smtClean="0"/>
              <a:t>малоефективним</a:t>
            </a:r>
            <a:r>
              <a:rPr lang="ru-RU" sz="2400" dirty="0" smtClean="0"/>
              <a:t>, особливо на </a:t>
            </a:r>
            <a:r>
              <a:rPr lang="ru-RU" sz="2400" dirty="0" err="1" smtClean="0"/>
              <a:t>тлі</a:t>
            </a:r>
            <a:r>
              <a:rPr lang="ru-RU" sz="2400" dirty="0" smtClean="0"/>
              <a:t> </a:t>
            </a:r>
            <a:r>
              <a:rPr lang="ru-RU" sz="2400" dirty="0" err="1" smtClean="0"/>
              <a:t>незадовільної</a:t>
            </a:r>
            <a:r>
              <a:rPr lang="ru-RU" sz="2400" dirty="0" smtClean="0"/>
              <a:t> </a:t>
            </a:r>
            <a:r>
              <a:rPr lang="ru-RU" sz="2400" dirty="0" err="1" smtClean="0"/>
              <a:t>компенсації</a:t>
            </a:r>
            <a:r>
              <a:rPr lang="ru-RU" sz="2400" dirty="0" smtClean="0"/>
              <a:t> </a:t>
            </a:r>
            <a:r>
              <a:rPr lang="ru-RU" sz="2400" dirty="0" err="1" smtClean="0"/>
              <a:t>вуглеводного</a:t>
            </a:r>
            <a:r>
              <a:rPr lang="ru-RU" sz="2400" dirty="0" smtClean="0"/>
              <a:t> </a:t>
            </a:r>
            <a:r>
              <a:rPr lang="ru-RU" sz="2400" dirty="0" err="1" smtClean="0"/>
              <a:t>обміну</a:t>
            </a:r>
            <a:endParaRPr lang="ru-RU" sz="2400" dirty="0" smtClean="0"/>
          </a:p>
          <a:p>
            <a:r>
              <a:rPr lang="uk-UA" sz="2400" dirty="0" smtClean="0"/>
              <a:t> 3. </a:t>
            </a:r>
            <a:r>
              <a:rPr lang="ru-RU" sz="2400" dirty="0" err="1" smtClean="0"/>
              <a:t>Найбільш</a:t>
            </a:r>
            <a:r>
              <a:rPr lang="ru-RU" sz="2400" dirty="0" smtClean="0"/>
              <a:t> </a:t>
            </a:r>
            <a:r>
              <a:rPr lang="ru-RU" sz="2400" dirty="0" err="1" smtClean="0"/>
              <a:t>ефективним</a:t>
            </a:r>
            <a:r>
              <a:rPr lang="ru-RU" sz="2400" dirty="0" smtClean="0"/>
              <a:t> для </a:t>
            </a:r>
            <a:r>
              <a:rPr lang="ru-RU" sz="2400" dirty="0" err="1" smtClean="0"/>
              <a:t>лікування</a:t>
            </a:r>
            <a:r>
              <a:rPr lang="ru-RU" sz="2400" dirty="0" smtClean="0"/>
              <a:t> ДР </a:t>
            </a:r>
            <a:r>
              <a:rPr lang="ru-RU" sz="2400" dirty="0" err="1" smtClean="0"/>
              <a:t>і</a:t>
            </a:r>
            <a:r>
              <a:rPr lang="ru-RU" sz="2400" dirty="0" smtClean="0"/>
              <a:t> </a:t>
            </a:r>
            <a:r>
              <a:rPr lang="ru-RU" sz="2400" dirty="0" err="1" smtClean="0"/>
              <a:t>профілактики</a:t>
            </a:r>
            <a:r>
              <a:rPr lang="ru-RU" sz="2400" dirty="0" smtClean="0"/>
              <a:t> </a:t>
            </a:r>
            <a:r>
              <a:rPr lang="ru-RU" sz="2400" dirty="0" err="1" smtClean="0"/>
              <a:t>сліпоти</a:t>
            </a:r>
            <a:r>
              <a:rPr lang="ru-RU" sz="2400" dirty="0" smtClean="0"/>
              <a:t> в </a:t>
            </a:r>
            <a:r>
              <a:rPr lang="ru-RU" sz="2400" dirty="0" err="1" smtClean="0"/>
              <a:t>даний</a:t>
            </a:r>
            <a:r>
              <a:rPr lang="ru-RU" sz="2400" dirty="0" smtClean="0"/>
              <a:t> час </a:t>
            </a:r>
            <a:r>
              <a:rPr lang="ru-RU" sz="2400" dirty="0" err="1" smtClean="0"/>
              <a:t>є</a:t>
            </a:r>
            <a:r>
              <a:rPr lang="ru-RU" sz="2400" dirty="0" smtClean="0"/>
              <a:t> </a:t>
            </a:r>
            <a:r>
              <a:rPr lang="ru-RU" sz="2400" dirty="0" err="1" smtClean="0"/>
              <a:t>лазерна</a:t>
            </a:r>
            <a:r>
              <a:rPr lang="ru-RU" sz="2400" dirty="0" smtClean="0"/>
              <a:t> </a:t>
            </a:r>
            <a:r>
              <a:rPr lang="ru-RU" sz="2400" dirty="0" err="1" smtClean="0"/>
              <a:t>фотокоагуляція</a:t>
            </a:r>
            <a:r>
              <a:rPr lang="ru-RU" sz="2400" dirty="0" smtClean="0"/>
              <a:t> (ЛФК).</a:t>
            </a:r>
          </a:p>
          <a:p>
            <a:r>
              <a:rPr lang="ru-RU" sz="2400" dirty="0" err="1" smtClean="0"/>
              <a:t>Використовують</a:t>
            </a:r>
            <a:r>
              <a:rPr lang="ru-RU" sz="2400" dirty="0" smtClean="0"/>
              <a:t> 3 </a:t>
            </a:r>
            <a:r>
              <a:rPr lang="ru-RU" sz="2400" dirty="0" err="1" smtClean="0"/>
              <a:t>основних</a:t>
            </a:r>
            <a:r>
              <a:rPr lang="ru-RU" sz="2400" dirty="0" smtClean="0"/>
              <a:t> </a:t>
            </a:r>
            <a:r>
              <a:rPr lang="ru-RU" sz="2400" dirty="0" err="1" smtClean="0"/>
              <a:t>методи</a:t>
            </a:r>
            <a:r>
              <a:rPr lang="ru-RU" sz="2400" dirty="0" smtClean="0"/>
              <a:t> ЛФК: </a:t>
            </a:r>
            <a:r>
              <a:rPr lang="ru-RU" sz="2400" dirty="0" err="1" smtClean="0"/>
              <a:t>фокальна</a:t>
            </a:r>
            <a:r>
              <a:rPr lang="ru-RU" sz="2400" dirty="0" smtClean="0"/>
              <a:t> ЛФК, </a:t>
            </a:r>
            <a:r>
              <a:rPr lang="ru-RU" sz="2400" dirty="0" err="1" smtClean="0"/>
              <a:t>бар'єрна</a:t>
            </a:r>
            <a:r>
              <a:rPr lang="ru-RU" sz="2400" dirty="0" smtClean="0"/>
              <a:t> ЛФК, </a:t>
            </a:r>
            <a:r>
              <a:rPr lang="ru-RU" sz="2400" dirty="0" err="1" smtClean="0"/>
              <a:t>панретинальна</a:t>
            </a:r>
            <a:r>
              <a:rPr lang="ru-RU" sz="2400" dirty="0" smtClean="0"/>
              <a:t> ЛФК</a:t>
            </a:r>
          </a:p>
          <a:p>
            <a:pPr marL="342900" indent="-342900"/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>
                <a:solidFill>
                  <a:schemeClr val="tx1"/>
                </a:solidFill>
              </a:rPr>
              <a:t>Діабетична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нефропатія</a:t>
            </a:r>
            <a:r>
              <a:rPr lang="ru-RU" dirty="0" smtClean="0">
                <a:solidFill>
                  <a:schemeClr val="tx1"/>
                </a:solidFill>
              </a:rPr>
              <a:t> (ДН)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5720" y="1428736"/>
            <a:ext cx="857256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err="1" smtClean="0"/>
              <a:t>Діабетична</a:t>
            </a:r>
            <a:r>
              <a:rPr lang="ru-RU" sz="3200" dirty="0" smtClean="0"/>
              <a:t> </a:t>
            </a:r>
            <a:r>
              <a:rPr lang="ru-RU" sz="3200" dirty="0" err="1" smtClean="0"/>
              <a:t>нефропатія</a:t>
            </a:r>
            <a:r>
              <a:rPr lang="ru-RU" sz="3200" dirty="0" smtClean="0"/>
              <a:t> (ДН) – </a:t>
            </a:r>
            <a:r>
              <a:rPr lang="ru-RU" sz="3200" dirty="0" err="1" smtClean="0"/>
              <a:t>специфічне</a:t>
            </a:r>
            <a:r>
              <a:rPr lang="ru-RU" sz="3200" dirty="0" smtClean="0"/>
              <a:t> </a:t>
            </a:r>
            <a:r>
              <a:rPr lang="ru-RU" sz="3200" dirty="0" err="1" smtClean="0"/>
              <a:t>ураження</a:t>
            </a:r>
            <a:r>
              <a:rPr lang="ru-RU" sz="3200" dirty="0" smtClean="0"/>
              <a:t> </a:t>
            </a:r>
            <a:r>
              <a:rPr lang="ru-RU" sz="3200" dirty="0" err="1" smtClean="0"/>
              <a:t>судин</a:t>
            </a:r>
            <a:r>
              <a:rPr lang="ru-RU" sz="3200" dirty="0" smtClean="0"/>
              <a:t> </a:t>
            </a:r>
            <a:r>
              <a:rPr lang="ru-RU" sz="3200" dirty="0" err="1" smtClean="0"/>
              <a:t>нирок</a:t>
            </a:r>
            <a:r>
              <a:rPr lang="ru-RU" sz="3200" dirty="0" smtClean="0"/>
              <a:t> при </a:t>
            </a:r>
            <a:r>
              <a:rPr lang="ru-RU" sz="3200" dirty="0" err="1" smtClean="0"/>
              <a:t>цукровому</a:t>
            </a:r>
            <a:r>
              <a:rPr lang="ru-RU" sz="3200" dirty="0" smtClean="0"/>
              <a:t> </a:t>
            </a:r>
            <a:r>
              <a:rPr lang="ru-RU" sz="3200" dirty="0" err="1" smtClean="0"/>
              <a:t>діабеті</a:t>
            </a:r>
            <a:r>
              <a:rPr lang="ru-RU" sz="3200" dirty="0" smtClean="0"/>
              <a:t> (ЦД), </a:t>
            </a:r>
            <a:r>
              <a:rPr lang="ru-RU" sz="3200" dirty="0" err="1" smtClean="0"/>
              <a:t>що</a:t>
            </a:r>
            <a:r>
              <a:rPr lang="ru-RU" sz="3200" dirty="0" smtClean="0"/>
              <a:t> </a:t>
            </a:r>
            <a:r>
              <a:rPr lang="ru-RU" sz="3200" dirty="0" err="1" smtClean="0"/>
              <a:t>супроводжується</a:t>
            </a:r>
            <a:r>
              <a:rPr lang="ru-RU" sz="3200" dirty="0" smtClean="0"/>
              <a:t> </a:t>
            </a:r>
            <a:r>
              <a:rPr lang="ru-RU" sz="3200" dirty="0" err="1" smtClean="0"/>
              <a:t>формуванням</a:t>
            </a:r>
            <a:r>
              <a:rPr lang="ru-RU" sz="3200" dirty="0" smtClean="0"/>
              <a:t> </a:t>
            </a:r>
            <a:r>
              <a:rPr lang="ru-RU" sz="3200" dirty="0" err="1" smtClean="0"/>
              <a:t>вузликового</a:t>
            </a:r>
            <a:r>
              <a:rPr lang="ru-RU" sz="3200" dirty="0" smtClean="0"/>
              <a:t> </a:t>
            </a:r>
            <a:r>
              <a:rPr lang="ru-RU" sz="3200" dirty="0" err="1" smtClean="0"/>
              <a:t>або</a:t>
            </a:r>
            <a:r>
              <a:rPr lang="ru-RU" sz="3200" dirty="0" smtClean="0"/>
              <a:t> </a:t>
            </a:r>
            <a:r>
              <a:rPr lang="ru-RU" sz="3200" dirty="0" err="1" smtClean="0"/>
              <a:t>дифузного</a:t>
            </a:r>
            <a:r>
              <a:rPr lang="ru-RU" sz="3200" dirty="0" smtClean="0"/>
              <a:t> </a:t>
            </a:r>
            <a:r>
              <a:rPr lang="ru-RU" sz="3200" dirty="0" err="1" smtClean="0"/>
              <a:t>гломерулосклероза</a:t>
            </a:r>
            <a:r>
              <a:rPr lang="ru-RU" sz="3200" dirty="0" smtClean="0"/>
              <a:t>, </a:t>
            </a:r>
            <a:r>
              <a:rPr lang="ru-RU" sz="3200" dirty="0" err="1" smtClean="0"/>
              <a:t>термінальна</a:t>
            </a:r>
            <a:r>
              <a:rPr lang="ru-RU" sz="3200" dirty="0" smtClean="0"/>
              <a:t> </a:t>
            </a:r>
            <a:r>
              <a:rPr lang="ru-RU" sz="3200" dirty="0" err="1" smtClean="0"/>
              <a:t>стадія</a:t>
            </a:r>
            <a:r>
              <a:rPr lang="ru-RU" sz="3200" dirty="0" smtClean="0"/>
              <a:t> </a:t>
            </a:r>
            <a:r>
              <a:rPr lang="ru-RU" sz="3200" dirty="0" err="1" smtClean="0"/>
              <a:t>якого</a:t>
            </a:r>
            <a:r>
              <a:rPr lang="ru-RU" sz="3200" dirty="0" smtClean="0"/>
              <a:t> </a:t>
            </a:r>
            <a:r>
              <a:rPr lang="ru-RU" sz="3200" dirty="0" err="1" smtClean="0"/>
              <a:t>характеризується</a:t>
            </a:r>
            <a:r>
              <a:rPr lang="ru-RU" sz="3200" dirty="0" smtClean="0"/>
              <a:t> </a:t>
            </a:r>
            <a:r>
              <a:rPr lang="ru-RU" sz="3200" dirty="0" err="1" smtClean="0"/>
              <a:t>розвитком</a:t>
            </a:r>
            <a:r>
              <a:rPr lang="ru-RU" sz="3200" dirty="0" smtClean="0"/>
              <a:t> ХНН.</a:t>
            </a:r>
          </a:p>
          <a:p>
            <a:r>
              <a:rPr lang="ru-RU" sz="3200" dirty="0" err="1" smtClean="0"/>
              <a:t>Ризик</a:t>
            </a:r>
            <a:r>
              <a:rPr lang="ru-RU" sz="3200" dirty="0" smtClean="0"/>
              <a:t> </a:t>
            </a:r>
            <a:r>
              <a:rPr lang="ru-RU" sz="3200" dirty="0" err="1" smtClean="0"/>
              <a:t>розвитку</a:t>
            </a:r>
            <a:r>
              <a:rPr lang="ru-RU" sz="3200" dirty="0" smtClean="0"/>
              <a:t> </a:t>
            </a:r>
            <a:r>
              <a:rPr lang="ru-RU" sz="3200" dirty="0" err="1" smtClean="0"/>
              <a:t>нефропатії</a:t>
            </a:r>
            <a:r>
              <a:rPr lang="ru-RU" sz="3200" dirty="0" smtClean="0"/>
              <a:t> </a:t>
            </a:r>
            <a:r>
              <a:rPr lang="ru-RU" sz="3200" dirty="0" err="1" smtClean="0"/>
              <a:t>вище</a:t>
            </a:r>
            <a:r>
              <a:rPr lang="ru-RU" sz="3200" dirty="0" smtClean="0"/>
              <a:t> в </a:t>
            </a:r>
            <a:r>
              <a:rPr lang="ru-RU" sz="3200" dirty="0" err="1" smtClean="0"/>
              <a:t>хворих</a:t>
            </a:r>
            <a:r>
              <a:rPr lang="ru-RU" sz="3200" dirty="0" smtClean="0"/>
              <a:t> </a:t>
            </a:r>
            <a:r>
              <a:rPr lang="ru-RU" sz="3200" dirty="0" err="1" smtClean="0"/>
              <a:t>з</a:t>
            </a:r>
            <a:r>
              <a:rPr lang="ru-RU" sz="3200" dirty="0" smtClean="0"/>
              <a:t> початком </a:t>
            </a:r>
            <a:r>
              <a:rPr lang="ru-RU" sz="3200" dirty="0" err="1" smtClean="0"/>
              <a:t>цукрового</a:t>
            </a:r>
            <a:r>
              <a:rPr lang="ru-RU" sz="3200" dirty="0" smtClean="0"/>
              <a:t> </a:t>
            </a:r>
            <a:r>
              <a:rPr lang="ru-RU" sz="3200" dirty="0" err="1" smtClean="0"/>
              <a:t>діабету</a:t>
            </a:r>
            <a:r>
              <a:rPr lang="ru-RU" sz="3200" dirty="0" smtClean="0"/>
              <a:t> в пубертатному </a:t>
            </a:r>
            <a:r>
              <a:rPr lang="ru-RU" sz="3200" dirty="0" err="1" smtClean="0"/>
              <a:t>віці</a:t>
            </a:r>
            <a:r>
              <a:rPr lang="ru-RU" sz="3200" dirty="0" smtClean="0"/>
              <a:t> в </a:t>
            </a:r>
            <a:r>
              <a:rPr lang="ru-RU" sz="3200" dirty="0" err="1" smtClean="0"/>
              <a:t>порівнянні</a:t>
            </a:r>
            <a:r>
              <a:rPr lang="ru-RU" sz="3200" dirty="0" smtClean="0"/>
              <a:t> </a:t>
            </a:r>
            <a:r>
              <a:rPr lang="ru-RU" sz="3200" dirty="0" err="1" smtClean="0"/>
              <a:t>з</a:t>
            </a:r>
            <a:r>
              <a:rPr lang="ru-RU" sz="3200" dirty="0" smtClean="0"/>
              <a:t> </a:t>
            </a:r>
            <a:r>
              <a:rPr lang="ru-RU" sz="3200" dirty="0" err="1" smtClean="0"/>
              <a:t>хворими</a:t>
            </a:r>
            <a:r>
              <a:rPr lang="ru-RU" sz="3200" dirty="0" smtClean="0"/>
              <a:t>, у кого дебют </a:t>
            </a:r>
            <a:r>
              <a:rPr lang="ru-RU" sz="3200" dirty="0" err="1" smtClean="0"/>
              <a:t>захворювання</a:t>
            </a:r>
            <a:r>
              <a:rPr lang="ru-RU" sz="3200" dirty="0" smtClean="0"/>
              <a:t> припав на </a:t>
            </a:r>
            <a:r>
              <a:rPr lang="ru-RU" sz="3200" dirty="0" err="1" smtClean="0"/>
              <a:t>вік</a:t>
            </a:r>
            <a:r>
              <a:rPr lang="ru-RU" sz="3200" dirty="0" smtClean="0"/>
              <a:t> до 10 </a:t>
            </a:r>
            <a:r>
              <a:rPr lang="ru-RU" sz="3200" dirty="0" err="1" smtClean="0"/>
              <a:t>років</a:t>
            </a:r>
            <a:r>
              <a:rPr lang="ru-RU" sz="3200" dirty="0" smtClean="0"/>
              <a:t>.</a:t>
            </a:r>
            <a:endParaRPr lang="ru-RU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>
                <a:solidFill>
                  <a:schemeClr val="tx1"/>
                </a:solidFill>
              </a:rPr>
              <a:t>Класифікація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стадій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розвитку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діабетичної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нефропатії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0" y="1928802"/>
          <a:ext cx="8858280" cy="3530632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1993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98622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87894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22379">
                <a:tc>
                  <a:txBody>
                    <a:bodyPr/>
                    <a:lstStyle/>
                    <a:p>
                      <a:pPr algn="ctr"/>
                      <a:r>
                        <a:rPr lang="ru-RU" sz="1400"/>
                        <a:t>Терміни</a:t>
                      </a:r>
                    </a:p>
                    <a:p>
                      <a:pPr algn="ctr"/>
                      <a:r>
                        <a:rPr lang="ru-RU" sz="1400"/>
                        <a:t>розвитку</a:t>
                      </a:r>
                      <a:endParaRPr lang="ru-RU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25560" marR="25560" marT="12780" marB="12780"/>
                </a:tc>
                <a:tc>
                  <a:txBody>
                    <a:bodyPr/>
                    <a:lstStyle/>
                    <a:p>
                      <a:endParaRPr lang="ru-RU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25560" marR="25560" marT="12780" marB="1278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83568"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I – </a:t>
                      </a:r>
                      <a:r>
                        <a:rPr lang="ru-RU" sz="1400"/>
                        <a:t>Стадія гіперфункції нирок</a:t>
                      </a:r>
                      <a:endParaRPr lang="ru-RU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Збільшення ШКФ*</a:t>
                      </a:r>
                    </a:p>
                    <a:p>
                      <a:r>
                        <a:rPr lang="ru-RU" sz="1400"/>
                        <a:t>Збільшення НК**</a:t>
                      </a:r>
                    </a:p>
                    <a:p>
                      <a:r>
                        <a:rPr lang="ru-RU" sz="1400"/>
                        <a:t>Гіпертрофія нирок</a:t>
                      </a:r>
                    </a:p>
                    <a:p>
                      <a:r>
                        <a:rPr lang="ru-RU" sz="1400"/>
                        <a:t>Нормоальбумінурія (&lt; 30 мг/добу)</a:t>
                      </a:r>
                      <a:endParaRPr lang="ru-RU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Розвивається в дебюті захворювання</a:t>
                      </a:r>
                      <a:endParaRPr lang="ru-RU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436542">
                <a:tc>
                  <a:txBody>
                    <a:bodyPr/>
                    <a:lstStyle/>
                    <a:p>
                      <a:pPr algn="ctr"/>
                      <a:r>
                        <a:rPr lang="ru-RU" sz="1400"/>
                        <a:t>II – стадія початкових структурних змін у нирках</a:t>
                      </a:r>
                      <a:endParaRPr lang="ru-RU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400" dirty="0" err="1"/>
                        <a:t>Потовщення</a:t>
                      </a:r>
                      <a:r>
                        <a:rPr lang="ru-RU" sz="1400" dirty="0"/>
                        <a:t> </a:t>
                      </a:r>
                      <a:r>
                        <a:rPr lang="ru-RU" sz="1400" dirty="0" err="1"/>
                        <a:t>базальних</a:t>
                      </a:r>
                      <a:r>
                        <a:rPr lang="ru-RU" sz="1400" dirty="0"/>
                        <a:t> мембран </a:t>
                      </a:r>
                      <a:r>
                        <a:rPr lang="ru-RU" sz="1400" dirty="0" err="1"/>
                        <a:t>капілярів</a:t>
                      </a:r>
                      <a:r>
                        <a:rPr lang="ru-RU" sz="1400" dirty="0"/>
                        <a:t> </a:t>
                      </a:r>
                      <a:r>
                        <a:rPr lang="ru-RU" sz="1400" dirty="0" err="1"/>
                        <a:t>клубочків</a:t>
                      </a:r>
                      <a:endParaRPr lang="ru-RU" sz="1400" dirty="0"/>
                    </a:p>
                    <a:p>
                      <a:r>
                        <a:rPr lang="ru-RU" sz="1400" dirty="0" err="1"/>
                        <a:t>Розширення</a:t>
                      </a:r>
                      <a:r>
                        <a:rPr lang="ru-RU" sz="1400" dirty="0"/>
                        <a:t> </a:t>
                      </a:r>
                      <a:r>
                        <a:rPr lang="ru-RU" sz="1400" dirty="0" err="1"/>
                        <a:t>мезангіума</a:t>
                      </a:r>
                      <a:endParaRPr lang="ru-RU" sz="1400" dirty="0"/>
                    </a:p>
                    <a:p>
                      <a:r>
                        <a:rPr lang="ru-RU" sz="1400" dirty="0" err="1"/>
                        <a:t>Зберігається</a:t>
                      </a:r>
                      <a:r>
                        <a:rPr lang="ru-RU" sz="1400" dirty="0"/>
                        <a:t> </a:t>
                      </a:r>
                      <a:r>
                        <a:rPr lang="ru-RU" sz="1400" dirty="0" err="1"/>
                        <a:t>висока</a:t>
                      </a:r>
                      <a:r>
                        <a:rPr lang="ru-RU" sz="1400" dirty="0"/>
                        <a:t> ШКФ</a:t>
                      </a:r>
                    </a:p>
                    <a:p>
                      <a:r>
                        <a:rPr lang="ru-RU" sz="1400" dirty="0" err="1"/>
                        <a:t>Нормоальбумінурія</a:t>
                      </a:r>
                      <a:r>
                        <a:rPr lang="ru-RU" sz="1400" dirty="0"/>
                        <a:t> (&lt; 30 мг/</a:t>
                      </a:r>
                      <a:r>
                        <a:rPr lang="ru-RU" sz="1400" dirty="0" err="1"/>
                        <a:t>добу</a:t>
                      </a:r>
                      <a:r>
                        <a:rPr lang="ru-RU" sz="1400" dirty="0"/>
                        <a:t>)</a:t>
                      </a:r>
                      <a:endParaRPr lang="ru-RU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2-5 років від початку діабету</a:t>
                      </a:r>
                      <a:endParaRPr lang="ru-RU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1827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ІІІ - ДН, </a:t>
                      </a:r>
                      <a:r>
                        <a:rPr lang="ru-RU" sz="1400" dirty="0" err="1"/>
                        <a:t>що</a:t>
                      </a:r>
                      <a:r>
                        <a:rPr lang="ru-RU" sz="1400" dirty="0"/>
                        <a:t> </a:t>
                      </a:r>
                      <a:r>
                        <a:rPr lang="ru-RU" sz="1400" dirty="0" err="1"/>
                        <a:t>починається</a:t>
                      </a:r>
                      <a:endParaRPr lang="ru-RU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Мікроальбумінурія (від 30 до 300 мг/добу)</a:t>
                      </a:r>
                    </a:p>
                    <a:p>
                      <a:r>
                        <a:rPr lang="ru-RU" sz="1400"/>
                        <a:t>ШКФ висока або нормальна</a:t>
                      </a:r>
                    </a:p>
                    <a:p>
                      <a:r>
                        <a:rPr lang="ru-RU" sz="1400"/>
                        <a:t>Нестійке підвищення АТ</a:t>
                      </a:r>
                      <a:endParaRPr lang="ru-RU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5-15 </a:t>
                      </a:r>
                      <a:r>
                        <a:rPr lang="ru-RU" sz="1400" dirty="0" err="1"/>
                        <a:t>років</a:t>
                      </a:r>
                      <a:r>
                        <a:rPr lang="ru-RU" sz="1400" dirty="0"/>
                        <a:t> </a:t>
                      </a:r>
                      <a:r>
                        <a:rPr lang="ru-RU" sz="1400" dirty="0" err="1"/>
                        <a:t>від</a:t>
                      </a:r>
                      <a:r>
                        <a:rPr lang="ru-RU" sz="1400" dirty="0"/>
                        <a:t> початку </a:t>
                      </a:r>
                      <a:r>
                        <a:rPr lang="ru-RU" sz="1400" dirty="0" err="1"/>
                        <a:t>діабету</a:t>
                      </a:r>
                      <a:endParaRPr lang="ru-RU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>
                <a:solidFill>
                  <a:schemeClr val="tx1"/>
                </a:solidFill>
              </a:rPr>
              <a:t>Класифікація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стадій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розвитку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діабетичної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нефропатії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42909" y="1500174"/>
          <a:ext cx="7715304" cy="4786347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257176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7176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57176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804746">
                <a:tc>
                  <a:txBody>
                    <a:bodyPr/>
                    <a:lstStyle/>
                    <a:p>
                      <a:r>
                        <a:rPr lang="en-US" sz="1400">
                          <a:latin typeface="Times New Roman" pitchFamily="18" charset="0"/>
                          <a:cs typeface="Times New Roman" pitchFamily="18" charset="0"/>
                        </a:rPr>
                        <a:t>IV – </a:t>
                      </a:r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стадія вираженої ДН</a:t>
                      </a:r>
                      <a:endParaRPr lang="ru-RU" sz="14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Склероз 50-75% клубочків</a:t>
                      </a:r>
                    </a:p>
                    <a:p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Протеїнурія (більш 500 мг/добу)</a:t>
                      </a:r>
                    </a:p>
                    <a:p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ШКФ нормальна або помірно знижена</a:t>
                      </a:r>
                    </a:p>
                    <a:p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Стабільна артеріальна гіпертензія</a:t>
                      </a:r>
                      <a:endParaRPr lang="ru-RU" sz="14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10-25 років від початку діабету</a:t>
                      </a:r>
                      <a:endParaRPr lang="ru-RU" sz="14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981601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imes New Roman" pitchFamily="18" charset="0"/>
                          <a:cs typeface="Times New Roman" pitchFamily="18" charset="0"/>
                        </a:rPr>
                        <a:t>V  -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стадія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уремії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Тотальний дифузійний або вузликовий гломерулосклероз.</a:t>
                      </a:r>
                    </a:p>
                    <a:p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Зниження ШКФ &lt; 10 мл/хв.</a:t>
                      </a:r>
                    </a:p>
                    <a:p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Артеріальна гіпертензія</a:t>
                      </a:r>
                    </a:p>
                    <a:p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Порушення азотвиділяючої функції нирок (збільшення креатиніну, сечовини)</a:t>
                      </a:r>
                    </a:p>
                    <a:p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Симптоми інтоксикації</a:t>
                      </a:r>
                      <a:endParaRPr lang="ru-RU" sz="14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Більше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15-20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років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від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початку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діабету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або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5-7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років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від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появи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протеїнурії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chemeClr val="tx1"/>
                </a:solidFill>
              </a:rPr>
              <a:t>Діагностика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42910" y="1997839"/>
            <a:ext cx="814393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err="1" smtClean="0"/>
              <a:t>Обов‘язкові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методи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дослідження</a:t>
            </a:r>
            <a:r>
              <a:rPr lang="ru-RU" sz="2800" b="1" dirty="0" smtClean="0"/>
              <a:t>:</a:t>
            </a:r>
            <a:endParaRPr lang="ru-RU" sz="2800" dirty="0" smtClean="0"/>
          </a:p>
          <a:p>
            <a:r>
              <a:rPr lang="ru-RU" sz="2800" dirty="0" smtClean="0"/>
              <a:t>- </a:t>
            </a:r>
            <a:r>
              <a:rPr lang="ru-RU" sz="2800" dirty="0" err="1" smtClean="0"/>
              <a:t>Дослідження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мікроальбумінурії</a:t>
            </a:r>
            <a:r>
              <a:rPr lang="ru-RU" sz="2800" dirty="0" smtClean="0"/>
              <a:t> (МАУ) </a:t>
            </a:r>
            <a:r>
              <a:rPr lang="ru-RU" sz="2800" dirty="0" err="1" smtClean="0"/>
              <a:t>трикратно</a:t>
            </a:r>
            <a:endParaRPr lang="ru-RU" sz="2800" dirty="0" smtClean="0"/>
          </a:p>
          <a:p>
            <a:r>
              <a:rPr lang="ru-RU" sz="2800" dirty="0" smtClean="0"/>
              <a:t>- </a:t>
            </a:r>
            <a:r>
              <a:rPr lang="ru-RU" sz="2800" dirty="0" err="1" smtClean="0"/>
              <a:t>Дослідження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протеїнурії</a:t>
            </a:r>
            <a:r>
              <a:rPr lang="ru-RU" sz="2800" dirty="0" smtClean="0"/>
              <a:t> (у </a:t>
            </a:r>
            <a:r>
              <a:rPr lang="ru-RU" sz="2800" dirty="0" err="1" smtClean="0"/>
              <a:t>загальному</a:t>
            </a:r>
            <a:r>
              <a:rPr lang="ru-RU" sz="2800" dirty="0" smtClean="0"/>
              <a:t> </a:t>
            </a:r>
            <a:r>
              <a:rPr lang="ru-RU" sz="2800" dirty="0" err="1" smtClean="0"/>
              <a:t>аналізі</a:t>
            </a:r>
            <a:r>
              <a:rPr lang="ru-RU" sz="2800" dirty="0" smtClean="0"/>
              <a:t> </a:t>
            </a:r>
            <a:r>
              <a:rPr lang="ru-RU" sz="2800" dirty="0" err="1" smtClean="0"/>
              <a:t>сечі</a:t>
            </a:r>
            <a:r>
              <a:rPr lang="ru-RU" sz="2800" dirty="0" smtClean="0"/>
              <a:t> </a:t>
            </a:r>
            <a:r>
              <a:rPr lang="ru-RU" sz="2800" dirty="0" err="1" smtClean="0"/>
              <a:t>або</a:t>
            </a:r>
            <a:r>
              <a:rPr lang="ru-RU" sz="2800" dirty="0" smtClean="0"/>
              <a:t> </a:t>
            </a:r>
            <a:r>
              <a:rPr lang="ru-RU" sz="2800" dirty="0" err="1" smtClean="0"/>
              <a:t>у</a:t>
            </a:r>
            <a:r>
              <a:rPr lang="ru-RU" sz="2800" dirty="0" smtClean="0"/>
              <a:t> </a:t>
            </a:r>
            <a:r>
              <a:rPr lang="ru-RU" sz="2800" dirty="0" err="1" smtClean="0"/>
              <a:t>сечі</a:t>
            </a:r>
            <a:r>
              <a:rPr lang="ru-RU" sz="2800" dirty="0" smtClean="0"/>
              <a:t>, </a:t>
            </a:r>
            <a:r>
              <a:rPr lang="ru-RU" sz="2800" dirty="0" err="1" smtClean="0"/>
              <a:t>що</a:t>
            </a:r>
            <a:r>
              <a:rPr lang="ru-RU" sz="2800" dirty="0" smtClean="0"/>
              <a:t> </a:t>
            </a:r>
            <a:r>
              <a:rPr lang="ru-RU" sz="2800" dirty="0" err="1" smtClean="0"/>
              <a:t>зібрана</a:t>
            </a:r>
            <a:r>
              <a:rPr lang="ru-RU" sz="2800" dirty="0" smtClean="0"/>
              <a:t> за </a:t>
            </a:r>
            <a:r>
              <a:rPr lang="ru-RU" sz="2800" dirty="0" err="1" smtClean="0"/>
              <a:t>добу</a:t>
            </a:r>
            <a:r>
              <a:rPr lang="ru-RU" sz="2800" dirty="0" smtClean="0"/>
              <a:t>)</a:t>
            </a:r>
          </a:p>
          <a:p>
            <a:r>
              <a:rPr lang="ru-RU" sz="2800" dirty="0" smtClean="0"/>
              <a:t>- </a:t>
            </a:r>
            <a:r>
              <a:rPr lang="ru-RU" sz="2800" dirty="0" err="1" smtClean="0"/>
              <a:t>Дослідження</a:t>
            </a:r>
            <a:r>
              <a:rPr lang="ru-RU" sz="2800" dirty="0" smtClean="0"/>
              <a:t> осаду </a:t>
            </a:r>
            <a:r>
              <a:rPr lang="ru-RU" sz="2800" dirty="0" err="1" smtClean="0"/>
              <a:t>сечі</a:t>
            </a:r>
            <a:r>
              <a:rPr lang="ru-RU" sz="2800" dirty="0" smtClean="0"/>
              <a:t> (</a:t>
            </a:r>
            <a:r>
              <a:rPr lang="ru-RU" sz="2800" dirty="0" err="1" smtClean="0"/>
              <a:t>еритроцити</a:t>
            </a:r>
            <a:r>
              <a:rPr lang="ru-RU" sz="2800" dirty="0" smtClean="0"/>
              <a:t>, </a:t>
            </a:r>
            <a:r>
              <a:rPr lang="ru-RU" sz="2800" dirty="0" err="1" smtClean="0"/>
              <a:t>лейкоцити</a:t>
            </a:r>
            <a:r>
              <a:rPr lang="ru-RU" sz="2800" dirty="0" smtClean="0"/>
              <a:t>)</a:t>
            </a:r>
          </a:p>
          <a:p>
            <a:r>
              <a:rPr lang="ru-RU" sz="2800" dirty="0" smtClean="0"/>
              <a:t>- </a:t>
            </a:r>
            <a:r>
              <a:rPr lang="ru-RU" sz="2800" dirty="0" err="1" smtClean="0"/>
              <a:t>Дослідження</a:t>
            </a:r>
            <a:r>
              <a:rPr lang="ru-RU" sz="2800" dirty="0" smtClean="0"/>
              <a:t> креатину та </a:t>
            </a:r>
            <a:r>
              <a:rPr lang="ru-RU" sz="2800" dirty="0" err="1" smtClean="0"/>
              <a:t>сечовини</a:t>
            </a:r>
            <a:r>
              <a:rPr lang="ru-RU" sz="2800" dirty="0" smtClean="0"/>
              <a:t> </a:t>
            </a:r>
            <a:r>
              <a:rPr lang="ru-RU" sz="2800" dirty="0" err="1" smtClean="0"/>
              <a:t>сироватки</a:t>
            </a:r>
            <a:r>
              <a:rPr lang="ru-RU" sz="2800" dirty="0" smtClean="0"/>
              <a:t> </a:t>
            </a:r>
            <a:r>
              <a:rPr lang="ru-RU" sz="2800" dirty="0" err="1" smtClean="0"/>
              <a:t>крові</a:t>
            </a:r>
            <a:endParaRPr lang="ru-RU" sz="2800" dirty="0" smtClean="0"/>
          </a:p>
          <a:p>
            <a:r>
              <a:rPr lang="ru-RU" sz="2800" dirty="0" smtClean="0"/>
              <a:t>- </a:t>
            </a:r>
            <a:r>
              <a:rPr lang="ru-RU" sz="2800" dirty="0" err="1" smtClean="0"/>
              <a:t>Дослідження</a:t>
            </a:r>
            <a:r>
              <a:rPr lang="ru-RU" sz="2800" dirty="0" smtClean="0"/>
              <a:t> ШКФ</a:t>
            </a:r>
            <a:endParaRPr lang="ru-RU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chemeClr val="tx1"/>
                </a:solidFill>
              </a:rPr>
              <a:t>Діагностика </a:t>
            </a:r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500035" y="1643051"/>
          <a:ext cx="8358244" cy="4292673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181994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5697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10065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8067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068634">
                <a:tc>
                  <a:txBody>
                    <a:bodyPr/>
                    <a:lstStyle/>
                    <a:p>
                      <a:pPr algn="ctr"/>
                      <a:r>
                        <a:rPr lang="ru-RU" sz="1600"/>
                        <a:t>Концентрація альбуміну в ранковій порції сечі, мкг/хв.</a:t>
                      </a:r>
                      <a:endParaRPr lang="ru-RU" sz="160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/>
                        <a:t>Концентрація альбуміну в ранковій порції сечі ***, мг/л</a:t>
                      </a:r>
                      <a:endParaRPr lang="ru-RU" sz="160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/>
                        <a:t>Співвідношення альбумін/креатинін сечі***,  мг/ммоль</a:t>
                      </a:r>
                      <a:endParaRPr lang="ru-RU" sz="160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6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45156" marR="45156" marT="22578" marB="22578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98164">
                <a:tc>
                  <a:txBody>
                    <a:bodyPr/>
                    <a:lstStyle/>
                    <a:p>
                      <a:r>
                        <a:rPr lang="ru-RU" sz="1600"/>
                        <a:t>Нормоальбумінурія</a:t>
                      </a:r>
                      <a:endParaRPr lang="ru-RU" sz="160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/>
                        <a:t>&lt; 20</a:t>
                      </a:r>
                      <a:endParaRPr lang="ru-RU" sz="160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/>
                        <a:t>&lt; 30</a:t>
                      </a:r>
                      <a:endParaRPr lang="ru-RU" sz="160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/>
                        <a:t>&lt; 2,5 (чоловіки)</a:t>
                      </a:r>
                    </a:p>
                    <a:p>
                      <a:pPr algn="ctr"/>
                      <a:r>
                        <a:rPr lang="ru-RU" sz="1600"/>
                        <a:t>&lt; 3,5 (жінки)</a:t>
                      </a:r>
                      <a:endParaRPr lang="ru-RU" sz="160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30885">
                <a:tc>
                  <a:txBody>
                    <a:bodyPr/>
                    <a:lstStyle/>
                    <a:p>
                      <a:r>
                        <a:rPr lang="ru-RU" sz="1600"/>
                        <a:t>Мікроальбумінурія*</a:t>
                      </a:r>
                      <a:endParaRPr lang="ru-RU" sz="160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/>
                        <a:t>20-200</a:t>
                      </a:r>
                      <a:endParaRPr lang="ru-RU" sz="160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/>
                        <a:t>30-300</a:t>
                      </a:r>
                      <a:endParaRPr lang="ru-RU" sz="160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/>
                        <a:t>2,5-25,0 (чоловіки)</a:t>
                      </a:r>
                    </a:p>
                    <a:p>
                      <a:pPr algn="ctr"/>
                      <a:r>
                        <a:rPr lang="ru-RU" sz="1600"/>
                        <a:t>3,5-25,0 (жінки)</a:t>
                      </a:r>
                      <a:endParaRPr lang="ru-RU" sz="160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17159">
                <a:tc>
                  <a:txBody>
                    <a:bodyPr/>
                    <a:lstStyle/>
                    <a:p>
                      <a:r>
                        <a:rPr lang="ru-RU" sz="1600"/>
                        <a:t>Протеїнурія**</a:t>
                      </a:r>
                      <a:endParaRPr lang="ru-RU" sz="160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/>
                        <a:t>&gt; 200</a:t>
                      </a:r>
                      <a:endParaRPr lang="ru-RU" sz="160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/>
                        <a:t>&gt; 300</a:t>
                      </a:r>
                      <a:endParaRPr lang="ru-RU" sz="160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&gt; 25</a:t>
                      </a:r>
                      <a:endParaRPr lang="ru-RU" sz="16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500034" y="5929330"/>
            <a:ext cx="83582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* </a:t>
            </a:r>
            <a:r>
              <a:rPr lang="ru-RU" dirty="0" smtClean="0"/>
              <a:t>У </a:t>
            </a:r>
            <a:r>
              <a:rPr lang="ru-RU" dirty="0" err="1" smtClean="0"/>
              <a:t>разі</a:t>
            </a:r>
            <a:r>
              <a:rPr lang="ru-RU" dirty="0" smtClean="0"/>
              <a:t> </a:t>
            </a:r>
            <a:r>
              <a:rPr lang="ru-RU" dirty="0" err="1" smtClean="0"/>
              <a:t>виявлення</a:t>
            </a:r>
            <a:r>
              <a:rPr lang="ru-RU" dirty="0" smtClean="0"/>
              <a:t> МАУ – </a:t>
            </a:r>
            <a:r>
              <a:rPr lang="ru-RU" dirty="0" err="1" smtClean="0"/>
              <a:t>повторити</a:t>
            </a:r>
            <a:r>
              <a:rPr lang="ru-RU" dirty="0" smtClean="0"/>
              <a:t> </a:t>
            </a:r>
            <a:r>
              <a:rPr lang="ru-RU" dirty="0" err="1" smtClean="0"/>
              <a:t>дослідження</a:t>
            </a:r>
            <a:r>
              <a:rPr lang="ru-RU" dirty="0" smtClean="0"/>
              <a:t> </a:t>
            </a:r>
            <a:r>
              <a:rPr lang="ru-RU" dirty="0" err="1" smtClean="0"/>
              <a:t>тричі</a:t>
            </a:r>
            <a:r>
              <a:rPr lang="ru-RU" dirty="0" smtClean="0"/>
              <a:t> </a:t>
            </a:r>
            <a:r>
              <a:rPr lang="ru-RU" dirty="0" err="1" smtClean="0"/>
              <a:t>протягом</a:t>
            </a:r>
            <a:r>
              <a:rPr lang="ru-RU" dirty="0" smtClean="0"/>
              <a:t> 2-3 </a:t>
            </a:r>
            <a:r>
              <a:rPr lang="ru-RU" dirty="0" err="1" smtClean="0"/>
              <a:t>місяців</a:t>
            </a:r>
            <a:r>
              <a:rPr lang="ru-RU" dirty="0" smtClean="0"/>
              <a:t>,</a:t>
            </a:r>
          </a:p>
          <a:p>
            <a:r>
              <a:rPr lang="ru-RU" dirty="0" smtClean="0"/>
              <a:t>** У </a:t>
            </a:r>
            <a:r>
              <a:rPr lang="ru-RU" dirty="0" err="1" smtClean="0"/>
              <a:t>разі</a:t>
            </a:r>
            <a:r>
              <a:rPr lang="ru-RU" dirty="0" smtClean="0"/>
              <a:t> </a:t>
            </a:r>
            <a:r>
              <a:rPr lang="ru-RU" dirty="0" err="1" smtClean="0"/>
              <a:t>виявлення</a:t>
            </a:r>
            <a:r>
              <a:rPr lang="ru-RU" dirty="0" smtClean="0"/>
              <a:t> </a:t>
            </a:r>
            <a:r>
              <a:rPr lang="ru-RU" dirty="0" err="1" smtClean="0"/>
              <a:t>протеїнурії</a:t>
            </a:r>
            <a:r>
              <a:rPr lang="ru-RU" dirty="0" smtClean="0"/>
              <a:t> – </a:t>
            </a:r>
            <a:r>
              <a:rPr lang="ru-RU" dirty="0" err="1" smtClean="0"/>
              <a:t>повторити</a:t>
            </a:r>
            <a:r>
              <a:rPr lang="ru-RU" dirty="0" smtClean="0"/>
              <a:t> </a:t>
            </a:r>
            <a:r>
              <a:rPr lang="ru-RU" dirty="0" err="1" smtClean="0"/>
              <a:t>дослідження</a:t>
            </a:r>
            <a:r>
              <a:rPr lang="ru-RU" dirty="0" smtClean="0"/>
              <a:t> </a:t>
            </a:r>
            <a:r>
              <a:rPr lang="ru-RU" dirty="0" err="1" smtClean="0"/>
              <a:t>тричі</a:t>
            </a:r>
            <a:r>
              <a:rPr lang="ru-RU" dirty="0" smtClean="0"/>
              <a:t> </a:t>
            </a:r>
            <a:r>
              <a:rPr lang="ru-RU" dirty="0" err="1" smtClean="0"/>
              <a:t>протягом</a:t>
            </a:r>
            <a:r>
              <a:rPr lang="ru-RU" dirty="0" smtClean="0"/>
              <a:t> </a:t>
            </a:r>
            <a:r>
              <a:rPr lang="ru-RU" dirty="0" err="1" smtClean="0"/>
              <a:t>місяця</a:t>
            </a:r>
            <a:endParaRPr lang="ru-RU" dirty="0" smtClean="0"/>
          </a:p>
          <a:p>
            <a:r>
              <a:rPr lang="ru-RU" dirty="0" smtClean="0"/>
              <a:t>*** </a:t>
            </a:r>
            <a:r>
              <a:rPr lang="ru-RU" dirty="0" err="1" smtClean="0"/>
              <a:t>Альтернативне</a:t>
            </a:r>
            <a:r>
              <a:rPr lang="ru-RU" dirty="0" smtClean="0"/>
              <a:t> </a:t>
            </a:r>
            <a:r>
              <a:rPr lang="ru-RU" dirty="0" err="1" smtClean="0"/>
              <a:t>дослідження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chemeClr val="tx1"/>
                </a:solidFill>
              </a:rPr>
              <a:t>Лікування </a:t>
            </a:r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571472" y="1397000"/>
          <a:ext cx="7858179" cy="4173288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350046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35771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49189">
                <a:tc>
                  <a:txBody>
                    <a:bodyPr/>
                    <a:lstStyle/>
                    <a:p>
                      <a:pPr algn="ctr"/>
                      <a:r>
                        <a:rPr lang="ru-RU" sz="1800"/>
                        <a:t>Лікувальний захід</a:t>
                      </a:r>
                      <a:endParaRPr lang="ru-RU" sz="18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800">
                        <a:latin typeface="+mn-lt"/>
                      </a:endParaRPr>
                    </a:p>
                  </a:txBody>
                  <a:tcPr marL="36613" marR="36613" marT="18306" marB="18306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29513">
                <a:tc>
                  <a:txBody>
                    <a:bodyPr/>
                    <a:lstStyle/>
                    <a:p>
                      <a:r>
                        <a:rPr lang="ru-RU" sz="1800"/>
                        <a:t>Гіперглікемія</a:t>
                      </a:r>
                      <a:endParaRPr lang="ru-RU" sz="18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800"/>
                        <a:t>Ретельний контроль глікемії</a:t>
                      </a:r>
                      <a:endParaRPr lang="ru-RU" sz="18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59027">
                <a:tc>
                  <a:txBody>
                    <a:bodyPr/>
                    <a:lstStyle/>
                    <a:p>
                      <a:r>
                        <a:rPr lang="ru-RU" sz="1800"/>
                        <a:t>Артеріальна гіпертензія</a:t>
                      </a:r>
                      <a:endParaRPr lang="ru-RU" sz="18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800"/>
                        <a:t>Антигіпертензивні препарати</a:t>
                      </a:r>
                      <a:endParaRPr lang="ru-RU" sz="18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78703">
                <a:tc>
                  <a:txBody>
                    <a:bodyPr/>
                    <a:lstStyle/>
                    <a:p>
                      <a:r>
                        <a:rPr lang="ru-RU" sz="1800"/>
                        <a:t>Внутрішньоклубочкова гіпертензія</a:t>
                      </a:r>
                      <a:endParaRPr lang="ru-RU" sz="18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800"/>
                        <a:t>Інгібітори АПФ, блокатори кальцієвих каналів, моксонідін, дієта з низьким вмістом білка</a:t>
                      </a:r>
                      <a:endParaRPr lang="ru-RU" sz="18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29513">
                <a:tc>
                  <a:txBody>
                    <a:bodyPr/>
                    <a:lstStyle/>
                    <a:p>
                      <a:r>
                        <a:rPr lang="ru-RU" sz="1800"/>
                        <a:t>Гіперліпідемія</a:t>
                      </a:r>
                      <a:endParaRPr lang="ru-RU" sz="18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800"/>
                        <a:t>Антиліпідемічні препарати</a:t>
                      </a:r>
                      <a:endParaRPr lang="ru-RU" sz="18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39351">
                <a:tc>
                  <a:txBody>
                    <a:bodyPr/>
                    <a:lstStyle/>
                    <a:p>
                      <a:r>
                        <a:rPr lang="ru-RU" sz="1800"/>
                        <a:t>Оксидативний стрес</a:t>
                      </a:r>
                      <a:endParaRPr lang="ru-RU" sz="18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800"/>
                        <a:t>Антиоксиданти (актовегін, токоферол, віт.С, тощо)</a:t>
                      </a:r>
                      <a:endParaRPr lang="ru-RU" sz="18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878703">
                <a:tc>
                  <a:txBody>
                    <a:bodyPr/>
                    <a:lstStyle/>
                    <a:p>
                      <a:r>
                        <a:rPr lang="ru-RU" sz="1800"/>
                        <a:t>Підвищення поліолового обміну</a:t>
                      </a:r>
                      <a:endParaRPr lang="ru-RU" sz="18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800" dirty="0" err="1"/>
                        <a:t>Інгібітори</a:t>
                      </a:r>
                      <a:r>
                        <a:rPr lang="ru-RU" sz="1800" dirty="0"/>
                        <a:t> </a:t>
                      </a:r>
                      <a:r>
                        <a:rPr lang="ru-RU" sz="1800" dirty="0" err="1"/>
                        <a:t>альдозоредуктази</a:t>
                      </a:r>
                      <a:endParaRPr lang="ru-RU" sz="18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85722" y="1397000"/>
          <a:ext cx="8143931" cy="4754880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121444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1444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35732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7163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78608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230038">
                <a:tc>
                  <a:txBody>
                    <a:bodyPr/>
                    <a:lstStyle/>
                    <a:p>
                      <a:pPr algn="ctr"/>
                      <a:r>
                        <a:rPr lang="ru-RU" sz="1800"/>
                        <a:t>ДН І-ІІ ст.</a:t>
                      </a:r>
                      <a:endParaRPr lang="ru-RU" sz="180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/>
                        <a:t>ДН ІІІ ст.</a:t>
                      </a:r>
                      <a:endParaRPr lang="ru-RU" sz="180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/>
                        <a:t>ДН І</a:t>
                      </a:r>
                      <a:r>
                        <a:rPr lang="en-US" sz="1600"/>
                        <a:t>V </a:t>
                      </a:r>
                      <a:r>
                        <a:rPr lang="ru-RU" sz="1600"/>
                        <a:t>ст.</a:t>
                      </a:r>
                      <a:endParaRPr lang="ru-RU" sz="16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/>
                        <a:t>ДН </a:t>
                      </a:r>
                      <a:r>
                        <a:rPr lang="en-US" sz="1600"/>
                        <a:t>V </a:t>
                      </a:r>
                      <a:r>
                        <a:rPr lang="ru-RU" sz="1600"/>
                        <a:t>ст.</a:t>
                      </a:r>
                      <a:endParaRPr lang="ru-RU" sz="16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600">
                        <a:latin typeface="+mn-lt"/>
                      </a:endParaRPr>
                    </a:p>
                  </a:txBody>
                  <a:tcPr marL="25560" marR="25560" marT="12780" marB="1278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916981">
                <a:tc>
                  <a:txBody>
                    <a:bodyPr/>
                    <a:lstStyle/>
                    <a:p>
                      <a:r>
                        <a:rPr lang="ru-RU" sz="1800"/>
                        <a:t>Критерії ефективності лікування</a:t>
                      </a:r>
                      <a:endParaRPr lang="ru-RU" sz="180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/>
                        <a:t>Компенсація діабету</a:t>
                      </a:r>
                    </a:p>
                    <a:p>
                      <a:pPr algn="l"/>
                      <a:r>
                        <a:rPr lang="ru-RU" sz="1800"/>
                        <a:t>(НвА1с&lt;7%)</a:t>
                      </a:r>
                    </a:p>
                    <a:p>
                      <a:pPr algn="l"/>
                      <a:r>
                        <a:rPr lang="ru-RU" sz="1800"/>
                        <a:t>Нормальні показники АТ</a:t>
                      </a:r>
                    </a:p>
                    <a:p>
                      <a:pPr algn="l"/>
                      <a:r>
                        <a:rPr lang="ru-RU" sz="1800"/>
                        <a:t> </a:t>
                      </a:r>
                      <a:endParaRPr lang="ru-RU" sz="180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/>
                        <a:t>Компенсація діабету</a:t>
                      </a:r>
                    </a:p>
                    <a:p>
                      <a:pPr algn="l"/>
                      <a:r>
                        <a:rPr lang="ru-RU" sz="1600"/>
                        <a:t>(НвА1с&lt;7%)</a:t>
                      </a:r>
                    </a:p>
                    <a:p>
                      <a:pPr algn="l"/>
                      <a:r>
                        <a:rPr lang="ru-RU" sz="1600"/>
                        <a:t>Нормальні показники АТ</a:t>
                      </a:r>
                    </a:p>
                    <a:p>
                      <a:pPr algn="l"/>
                      <a:r>
                        <a:rPr lang="ru-RU" sz="1600"/>
                        <a:t>Зменшення або відсутність МАУ</a:t>
                      </a:r>
                      <a:endParaRPr lang="ru-RU" sz="16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ru-RU" sz="1600"/>
                        <a:t>Компенсація діабету (НвА1с&lt;7%)</a:t>
                      </a:r>
                    </a:p>
                    <a:p>
                      <a:r>
                        <a:rPr lang="ru-RU" sz="1600"/>
                        <a:t>АТ - 120-130 / 75-80 мм рт.ст. Покращення загального стану, ліквідація набряків.</a:t>
                      </a:r>
                    </a:p>
                    <a:p>
                      <a:r>
                        <a:rPr lang="ru-RU" sz="1600"/>
                        <a:t>Покращення електролітного, білкового, жирового обміну</a:t>
                      </a:r>
                      <a:endParaRPr lang="ru-RU" sz="16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380226">
                <a:tc>
                  <a:txBody>
                    <a:bodyPr/>
                    <a:lstStyle/>
                    <a:p>
                      <a:r>
                        <a:rPr lang="ru-RU" sz="1800"/>
                        <a:t>Покази до госпіталізації</a:t>
                      </a:r>
                      <a:endParaRPr lang="ru-RU" sz="180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/>
                        <a:t>Декомпенсація діабету</a:t>
                      </a:r>
                      <a:endParaRPr lang="ru-RU" sz="180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/>
                        <a:t>Декомпенсація діабету</a:t>
                      </a:r>
                    </a:p>
                    <a:p>
                      <a:pPr algn="l"/>
                      <a:r>
                        <a:rPr lang="ru-RU" sz="1600"/>
                        <a:t>Некоригована артеріальна гіпертензія</a:t>
                      </a:r>
                    </a:p>
                    <a:p>
                      <a:r>
                        <a:rPr lang="ru-RU" sz="1600"/>
                        <a:t> </a:t>
                      </a:r>
                      <a:endParaRPr lang="ru-RU" sz="16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/>
                        <a:t>Декомпенсація діабету</a:t>
                      </a:r>
                    </a:p>
                    <a:p>
                      <a:pPr algn="l"/>
                      <a:r>
                        <a:rPr lang="ru-RU" sz="1600"/>
                        <a:t>Некоригована артеріальна гіпертензія</a:t>
                      </a:r>
                      <a:endParaRPr lang="ru-RU" sz="16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 err="1"/>
                        <a:t>Декомпенсація</a:t>
                      </a:r>
                      <a:r>
                        <a:rPr lang="ru-RU" sz="1600" dirty="0"/>
                        <a:t> </a:t>
                      </a:r>
                      <a:r>
                        <a:rPr lang="ru-RU" sz="1600" dirty="0" err="1"/>
                        <a:t>діабету</a:t>
                      </a:r>
                      <a:endParaRPr lang="ru-RU" sz="1600" dirty="0"/>
                    </a:p>
                    <a:p>
                      <a:pPr algn="l"/>
                      <a:r>
                        <a:rPr lang="ru-RU" sz="1600" dirty="0" err="1"/>
                        <a:t>Некоригована</a:t>
                      </a:r>
                      <a:r>
                        <a:rPr lang="ru-RU" sz="1600" dirty="0"/>
                        <a:t> </a:t>
                      </a:r>
                      <a:r>
                        <a:rPr lang="ru-RU" sz="1600" dirty="0" err="1"/>
                        <a:t>артеріальна</a:t>
                      </a:r>
                      <a:r>
                        <a:rPr lang="ru-RU" sz="1600" dirty="0"/>
                        <a:t> </a:t>
                      </a:r>
                      <a:r>
                        <a:rPr lang="ru-RU" sz="1600" dirty="0" err="1"/>
                        <a:t>гіпертензія</a:t>
                      </a:r>
                      <a:endParaRPr lang="ru-RU" sz="1600" dirty="0"/>
                    </a:p>
                    <a:p>
                      <a:r>
                        <a:rPr lang="ru-RU" sz="1600" dirty="0" err="1"/>
                        <a:t>Нефротичний</a:t>
                      </a:r>
                      <a:r>
                        <a:rPr lang="ru-RU" sz="1600" dirty="0"/>
                        <a:t> синдром</a:t>
                      </a:r>
                      <a:endParaRPr lang="ru-RU" sz="16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36755">
                <a:tc>
                  <a:txBody>
                    <a:bodyPr/>
                    <a:lstStyle/>
                    <a:p>
                      <a:r>
                        <a:rPr lang="ru-RU" sz="1800"/>
                        <a:t>Профілактичні заходи</a:t>
                      </a:r>
                      <a:endParaRPr lang="ru-RU" sz="180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r>
                        <a:rPr lang="ru-RU" sz="1800" dirty="0" err="1"/>
                        <a:t>Підтримка</a:t>
                      </a:r>
                      <a:r>
                        <a:rPr lang="ru-RU" sz="1800" dirty="0"/>
                        <a:t> </a:t>
                      </a:r>
                      <a:r>
                        <a:rPr lang="ru-RU" sz="1800" dirty="0" err="1"/>
                        <a:t>стабільної</a:t>
                      </a:r>
                      <a:r>
                        <a:rPr lang="ru-RU" sz="1800" dirty="0"/>
                        <a:t> </a:t>
                      </a:r>
                      <a:r>
                        <a:rPr lang="ru-RU" sz="1800" dirty="0" err="1"/>
                        <a:t>компенсації</a:t>
                      </a:r>
                      <a:r>
                        <a:rPr lang="ru-RU" sz="1800" dirty="0"/>
                        <a:t>  </a:t>
                      </a:r>
                      <a:r>
                        <a:rPr lang="ru-RU" sz="1800" dirty="0" err="1"/>
                        <a:t>діабету</a:t>
                      </a:r>
                      <a:endParaRPr lang="ru-RU" sz="1800" dirty="0"/>
                    </a:p>
                    <a:p>
                      <a:r>
                        <a:rPr lang="ru-RU" sz="1800" dirty="0" err="1"/>
                        <a:t>Дієтотерапія</a:t>
                      </a:r>
                      <a:endParaRPr lang="ru-RU" sz="1800" dirty="0"/>
                    </a:p>
                    <a:p>
                      <a:r>
                        <a:rPr lang="ru-RU" sz="1800" dirty="0"/>
                        <a:t>Контроль </a:t>
                      </a:r>
                      <a:r>
                        <a:rPr lang="ru-RU" sz="1800" dirty="0" err="1"/>
                        <a:t>і</a:t>
                      </a:r>
                      <a:r>
                        <a:rPr lang="ru-RU" sz="1800" dirty="0"/>
                        <a:t> </a:t>
                      </a:r>
                      <a:r>
                        <a:rPr lang="ru-RU" sz="1800" dirty="0" err="1"/>
                        <a:t>корекція</a:t>
                      </a:r>
                      <a:r>
                        <a:rPr lang="ru-RU" sz="1800" dirty="0"/>
                        <a:t> АТ</a:t>
                      </a:r>
                      <a:endParaRPr lang="ru-RU" sz="1800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714348" y="928670"/>
          <a:ext cx="7715305" cy="5120640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154306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4306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4306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4306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54306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427789">
                <a:tc>
                  <a:txBody>
                    <a:bodyPr/>
                    <a:lstStyle/>
                    <a:p>
                      <a:r>
                        <a:rPr lang="ru-RU" sz="1600"/>
                        <a:t>Диспансерне спостереження</a:t>
                      </a:r>
                      <a:endParaRPr lang="ru-RU" sz="16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600"/>
                        <a:t>Довічно</a:t>
                      </a:r>
                      <a:endParaRPr lang="ru-RU" sz="16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3895">
                <a:tc>
                  <a:txBody>
                    <a:bodyPr/>
                    <a:lstStyle/>
                    <a:p>
                      <a:r>
                        <a:rPr lang="ru-RU" sz="1600"/>
                        <a:t>Показники:</a:t>
                      </a:r>
                      <a:endParaRPr lang="ru-RU" sz="16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600"/>
                        <a:t>Частота досліджень</a:t>
                      </a:r>
                      <a:endParaRPr lang="ru-RU" sz="16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13895">
                <a:tc>
                  <a:txBody>
                    <a:bodyPr/>
                    <a:lstStyle/>
                    <a:p>
                      <a:r>
                        <a:rPr lang="ru-RU" sz="1600"/>
                        <a:t>НвА1с</a:t>
                      </a:r>
                      <a:endParaRPr lang="ru-RU" sz="16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600"/>
                        <a:t>1 раз на 3 міс.</a:t>
                      </a:r>
                      <a:endParaRPr lang="ru-RU" sz="16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600"/>
                        <a:t>1 раз на 3 міс.</a:t>
                      </a:r>
                      <a:endParaRPr lang="ru-RU" sz="16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600"/>
                        <a:t>1 раз на 3 міс.</a:t>
                      </a:r>
                      <a:endParaRPr lang="ru-RU" sz="16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600"/>
                        <a:t>1 раз на 3 міс.</a:t>
                      </a:r>
                      <a:endParaRPr lang="ru-RU" sz="16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13895">
                <a:tc>
                  <a:txBody>
                    <a:bodyPr/>
                    <a:lstStyle/>
                    <a:p>
                      <a:r>
                        <a:rPr lang="ru-RU" sz="1600"/>
                        <a:t>Альбумінурія</a:t>
                      </a:r>
                      <a:endParaRPr lang="ru-RU" sz="16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600"/>
                        <a:t>1 раз на рік</a:t>
                      </a:r>
                      <a:endParaRPr lang="ru-RU" sz="16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600"/>
                        <a:t>1 раз на рік</a:t>
                      </a:r>
                      <a:endParaRPr lang="ru-RU" sz="16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/>
                        <a:t>­­--</a:t>
                      </a:r>
                      <a:endParaRPr lang="ru-RU" sz="16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/>
                        <a:t>­­--</a:t>
                      </a:r>
                      <a:endParaRPr lang="ru-RU" sz="16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13895">
                <a:tc>
                  <a:txBody>
                    <a:bodyPr/>
                    <a:lstStyle/>
                    <a:p>
                      <a:r>
                        <a:rPr lang="ru-RU" sz="1600"/>
                        <a:t>Протеїнурія</a:t>
                      </a:r>
                      <a:endParaRPr lang="ru-RU" sz="16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/>
                        <a:t>--</a:t>
                      </a:r>
                      <a:endParaRPr lang="ru-RU" sz="16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/>
                        <a:t>--</a:t>
                      </a:r>
                      <a:endParaRPr lang="ru-RU" sz="16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600"/>
                        <a:t>1 раз на 6 міс.</a:t>
                      </a:r>
                      <a:endParaRPr lang="ru-RU" sz="16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600"/>
                        <a:t>1 раз на міс.</a:t>
                      </a:r>
                      <a:endParaRPr lang="ru-RU" sz="16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20842">
                <a:tc>
                  <a:txBody>
                    <a:bodyPr/>
                    <a:lstStyle/>
                    <a:p>
                      <a:r>
                        <a:rPr lang="ru-RU" sz="1600"/>
                        <a:t>Рівень АТ</a:t>
                      </a:r>
                      <a:endParaRPr lang="ru-RU" sz="16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600"/>
                        <a:t>1 раз на 3 міс.</a:t>
                      </a:r>
                      <a:endParaRPr lang="ru-RU" sz="16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600"/>
                        <a:t>1 раз на міс. (при норм. АТ)</a:t>
                      </a:r>
                      <a:endParaRPr lang="ru-RU" sz="16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600"/>
                        <a:t>Регулярно</a:t>
                      </a:r>
                      <a:endParaRPr lang="ru-RU" sz="16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600"/>
                        <a:t>Щоденно</a:t>
                      </a:r>
                      <a:endParaRPr lang="ru-RU" sz="16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34737">
                <a:tc>
                  <a:txBody>
                    <a:bodyPr/>
                    <a:lstStyle/>
                    <a:p>
                      <a:r>
                        <a:rPr lang="ru-RU" sz="1600"/>
                        <a:t>Креатинін, сечовина сироватки крові</a:t>
                      </a:r>
                      <a:endParaRPr lang="ru-RU" sz="16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600"/>
                        <a:t>1 раз на рік</a:t>
                      </a:r>
                      <a:endParaRPr lang="ru-RU" sz="16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600"/>
                        <a:t>1 раз на рік</a:t>
                      </a:r>
                      <a:endParaRPr lang="ru-RU" sz="16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600"/>
                        <a:t>1 раз на 3-6 міс.</a:t>
                      </a:r>
                      <a:endParaRPr lang="ru-RU" sz="16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600"/>
                        <a:t>1 раз на міс.</a:t>
                      </a:r>
                      <a:endParaRPr lang="ru-RU" sz="16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27789">
                <a:tc>
                  <a:txBody>
                    <a:bodyPr/>
                    <a:lstStyle/>
                    <a:p>
                      <a:r>
                        <a:rPr lang="ru-RU" sz="1600"/>
                        <a:t>Ліпіди сироватки</a:t>
                      </a:r>
                      <a:endParaRPr lang="ru-RU" sz="16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600"/>
                        <a:t>1 раз на рік</a:t>
                      </a:r>
                      <a:endParaRPr lang="ru-RU" sz="16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600"/>
                        <a:t>1 раз на рік (при норм. значенні)</a:t>
                      </a:r>
                      <a:endParaRPr lang="ru-RU" sz="16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600"/>
                        <a:t>1 раз на 6 міс.</a:t>
                      </a:r>
                      <a:endParaRPr lang="ru-RU" sz="16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600"/>
                        <a:t>1 раз на 3 міс.</a:t>
                      </a:r>
                      <a:endParaRPr lang="ru-RU" sz="16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20842">
                <a:tc>
                  <a:txBody>
                    <a:bodyPr/>
                    <a:lstStyle/>
                    <a:p>
                      <a:r>
                        <a:rPr lang="ru-RU" sz="1600"/>
                        <a:t>Заг.білок/альбуміни сироватки</a:t>
                      </a:r>
                      <a:endParaRPr lang="ru-RU" sz="16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/>
                        <a:t>--</a:t>
                      </a:r>
                      <a:endParaRPr lang="ru-RU" sz="16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/>
                        <a:t>--</a:t>
                      </a:r>
                      <a:endParaRPr lang="ru-RU" sz="16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600"/>
                        <a:t>1 раз на 6 міс.</a:t>
                      </a:r>
                      <a:endParaRPr lang="ru-RU" sz="16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/>
                        <a:t>1 раз на 3 міс.</a:t>
                      </a:r>
                      <a:endParaRPr lang="ru-RU" sz="16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13895">
                <a:tc>
                  <a:txBody>
                    <a:bodyPr/>
                    <a:lstStyle/>
                    <a:p>
                      <a:r>
                        <a:rPr lang="ru-RU" sz="1600"/>
                        <a:t>ШКФ</a:t>
                      </a:r>
                      <a:endParaRPr lang="ru-RU" sz="16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/>
                        <a:t>--</a:t>
                      </a:r>
                      <a:endParaRPr lang="ru-RU" sz="16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/>
                        <a:t>--</a:t>
                      </a:r>
                      <a:endParaRPr lang="ru-RU" sz="16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600"/>
                        <a:t>1 раз на 6-12 міс.</a:t>
                      </a:r>
                      <a:endParaRPr lang="ru-RU" sz="16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600"/>
                        <a:t>1 раз на міс.</a:t>
                      </a:r>
                      <a:endParaRPr lang="ru-RU" sz="16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13895">
                <a:tc>
                  <a:txBody>
                    <a:bodyPr/>
                    <a:lstStyle/>
                    <a:p>
                      <a:r>
                        <a:rPr lang="ru-RU" sz="1600"/>
                        <a:t>Калій сироватки</a:t>
                      </a:r>
                      <a:endParaRPr lang="ru-RU" sz="16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/>
                        <a:t>­­--</a:t>
                      </a:r>
                      <a:endParaRPr lang="ru-RU" sz="16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/>
                        <a:t>--</a:t>
                      </a:r>
                      <a:endParaRPr lang="ru-RU" sz="16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600"/>
                        <a:t> </a:t>
                      </a:r>
                      <a:endParaRPr lang="ru-RU" sz="16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600"/>
                        <a:t>1 раз на міс.</a:t>
                      </a:r>
                      <a:endParaRPr lang="ru-RU" sz="16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13895">
                <a:tc>
                  <a:txBody>
                    <a:bodyPr/>
                    <a:lstStyle/>
                    <a:p>
                      <a:r>
                        <a:rPr lang="ru-RU" sz="1600"/>
                        <a:t>ЕКГ</a:t>
                      </a:r>
                      <a:endParaRPr lang="ru-RU" sz="16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600"/>
                        <a:t>1 раз на рік</a:t>
                      </a:r>
                      <a:endParaRPr lang="ru-RU" sz="16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600"/>
                        <a:t>1 раз на рік</a:t>
                      </a:r>
                      <a:endParaRPr lang="ru-RU" sz="16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r>
                        <a:rPr lang="ru-RU" sz="1600"/>
                        <a:t>Рекомендації кардіолога</a:t>
                      </a:r>
                      <a:endParaRPr lang="ru-RU" sz="16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20842">
                <a:tc>
                  <a:txBody>
                    <a:bodyPr/>
                    <a:lstStyle/>
                    <a:p>
                      <a:r>
                        <a:rPr lang="ru-RU" sz="1600"/>
                        <a:t>Загальний Нв крові</a:t>
                      </a:r>
                      <a:endParaRPr lang="ru-RU" sz="16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600"/>
                        <a:t>1 раз на 6 міс.</a:t>
                      </a:r>
                      <a:endParaRPr lang="ru-RU" sz="16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600"/>
                        <a:t>1 раз на 6 міс.</a:t>
                      </a:r>
                      <a:endParaRPr lang="ru-RU" sz="16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600"/>
                        <a:t>1 раз на 3 міс.</a:t>
                      </a:r>
                      <a:endParaRPr lang="ru-RU" sz="16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1 раз на 1 </a:t>
                      </a:r>
                      <a:r>
                        <a:rPr lang="ru-RU" sz="1600" dirty="0" err="1"/>
                        <a:t>міс</a:t>
                      </a:r>
                      <a:r>
                        <a:rPr lang="ru-RU" sz="1600" dirty="0"/>
                        <a:t>.</a:t>
                      </a:r>
                      <a:endParaRPr lang="ru-RU" sz="16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13895">
                <a:tc>
                  <a:txBody>
                    <a:bodyPr/>
                    <a:lstStyle/>
                    <a:p>
                      <a:r>
                        <a:rPr lang="ru-RU" sz="1600"/>
                        <a:t>Очне дно</a:t>
                      </a:r>
                      <a:endParaRPr lang="ru-RU" sz="16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600"/>
                        <a:t>1 раз на рік</a:t>
                      </a:r>
                      <a:endParaRPr lang="ru-RU" sz="16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600" dirty="0" err="1"/>
                        <a:t>Рекомендації</a:t>
                      </a:r>
                      <a:r>
                        <a:rPr lang="ru-RU" sz="1600" dirty="0"/>
                        <a:t> </a:t>
                      </a:r>
                      <a:r>
                        <a:rPr lang="ru-RU" sz="1600" dirty="0" err="1"/>
                        <a:t>окуліста</a:t>
                      </a:r>
                      <a:endParaRPr lang="ru-RU" sz="16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>
                <a:solidFill>
                  <a:schemeClr val="tx1"/>
                </a:solidFill>
              </a:rPr>
              <a:t>Діабетична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невропатія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5720" y="1643050"/>
            <a:ext cx="864399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Код МКХ 10:</a:t>
            </a:r>
            <a:endParaRPr lang="ru-RU" sz="2400" dirty="0" smtClean="0"/>
          </a:p>
          <a:p>
            <a:r>
              <a:rPr lang="ru-RU" sz="2400" dirty="0" smtClean="0"/>
              <a:t>Е 10.4 </a:t>
            </a:r>
            <a:r>
              <a:rPr lang="ru-RU" sz="2400" dirty="0" err="1" smtClean="0"/>
              <a:t>або</a:t>
            </a:r>
            <a:r>
              <a:rPr lang="ru-RU" sz="2400" dirty="0" smtClean="0"/>
              <a:t> Е 11.4 – </a:t>
            </a:r>
            <a:r>
              <a:rPr lang="ru-RU" sz="2400" dirty="0" err="1" smtClean="0"/>
              <a:t>Діабетична</a:t>
            </a:r>
            <a:r>
              <a:rPr lang="ru-RU" sz="2400" dirty="0" smtClean="0"/>
              <a:t> </a:t>
            </a:r>
            <a:r>
              <a:rPr lang="ru-RU" sz="2400" dirty="0" err="1" smtClean="0"/>
              <a:t>невропатія</a:t>
            </a:r>
            <a:endParaRPr lang="ru-RU" sz="2400" dirty="0" smtClean="0"/>
          </a:p>
          <a:p>
            <a:r>
              <a:rPr lang="en-US" sz="2400" dirty="0" smtClean="0"/>
              <a:t>G 63.2 – </a:t>
            </a:r>
            <a:r>
              <a:rPr lang="ru-RU" sz="2400" dirty="0" err="1" smtClean="0"/>
              <a:t>поліневропатія</a:t>
            </a:r>
            <a:endParaRPr lang="ru-RU" sz="2400" dirty="0" smtClean="0"/>
          </a:p>
          <a:p>
            <a:r>
              <a:rPr lang="en-US" sz="2400" dirty="0" smtClean="0"/>
              <a:t>G99.0 – </a:t>
            </a:r>
            <a:r>
              <a:rPr lang="ru-RU" sz="2400" dirty="0" err="1" smtClean="0"/>
              <a:t>поліневропатія</a:t>
            </a:r>
            <a:r>
              <a:rPr lang="ru-RU" sz="2400" dirty="0" smtClean="0"/>
              <a:t> автономна, </a:t>
            </a:r>
            <a:r>
              <a:rPr lang="ru-RU" sz="2400" dirty="0" err="1" smtClean="0"/>
              <a:t>невропатія</a:t>
            </a:r>
            <a:r>
              <a:rPr lang="ru-RU" sz="2400" dirty="0" smtClean="0"/>
              <a:t> автономна</a:t>
            </a:r>
          </a:p>
          <a:p>
            <a:r>
              <a:rPr lang="en-US" sz="2400" dirty="0" smtClean="0"/>
              <a:t>G59.0 - </a:t>
            </a:r>
            <a:r>
              <a:rPr lang="ru-RU" sz="2400" dirty="0" err="1" smtClean="0"/>
              <a:t>мононевропатія</a:t>
            </a:r>
            <a:endParaRPr lang="ru-RU" sz="2400" dirty="0" smtClean="0"/>
          </a:p>
          <a:p>
            <a:r>
              <a:rPr lang="en-US" sz="2400" dirty="0" smtClean="0"/>
              <a:t>G73.0 - </a:t>
            </a:r>
            <a:r>
              <a:rPr lang="ru-RU" sz="2400" dirty="0" err="1" smtClean="0"/>
              <a:t>аміотрофія</a:t>
            </a:r>
            <a:endParaRPr lang="ru-RU" sz="2400" dirty="0" smtClean="0"/>
          </a:p>
          <a:p>
            <a:r>
              <a:rPr lang="ru-RU" sz="2400" b="1" dirty="0" err="1" smtClean="0"/>
              <a:t>Визначення</a:t>
            </a:r>
            <a:r>
              <a:rPr lang="ru-RU" sz="2400" b="1" dirty="0" smtClean="0"/>
              <a:t>: </a:t>
            </a:r>
            <a:r>
              <a:rPr lang="ru-RU" sz="2400" dirty="0" err="1" smtClean="0"/>
              <a:t>Діабетична</a:t>
            </a:r>
            <a:r>
              <a:rPr lang="ru-RU" sz="2400" dirty="0" smtClean="0"/>
              <a:t> </a:t>
            </a:r>
            <a:r>
              <a:rPr lang="ru-RU" sz="2400" dirty="0" err="1" smtClean="0"/>
              <a:t>невропатія</a:t>
            </a:r>
            <a:r>
              <a:rPr lang="ru-RU" sz="2400" dirty="0" smtClean="0"/>
              <a:t> (ДН) </a:t>
            </a:r>
            <a:r>
              <a:rPr lang="ru-RU" sz="2400" b="1" dirty="0" smtClean="0"/>
              <a:t>– </a:t>
            </a:r>
            <a:r>
              <a:rPr lang="ru-RU" sz="2400" dirty="0" err="1" smtClean="0"/>
              <a:t>ураження</a:t>
            </a:r>
            <a:r>
              <a:rPr lang="ru-RU" sz="2400" dirty="0" smtClean="0"/>
              <a:t> </a:t>
            </a:r>
            <a:r>
              <a:rPr lang="ru-RU" sz="2400" dirty="0" err="1" smtClean="0"/>
              <a:t>нервової</a:t>
            </a:r>
            <a:r>
              <a:rPr lang="ru-RU" sz="2400" dirty="0" smtClean="0"/>
              <a:t> </a:t>
            </a:r>
            <a:r>
              <a:rPr lang="ru-RU" sz="2400" dirty="0" err="1" smtClean="0"/>
              <a:t>системи</a:t>
            </a:r>
            <a:r>
              <a:rPr lang="ru-RU" sz="2400" dirty="0" smtClean="0"/>
              <a:t> при </a:t>
            </a:r>
            <a:r>
              <a:rPr lang="ru-RU" sz="2400" dirty="0" err="1" smtClean="0"/>
              <a:t>цукровому</a:t>
            </a:r>
            <a:r>
              <a:rPr lang="ru-RU" sz="2400" dirty="0" smtClean="0"/>
              <a:t> </a:t>
            </a:r>
            <a:r>
              <a:rPr lang="ru-RU" sz="2400" dirty="0" err="1" smtClean="0"/>
              <a:t>діабеті</a:t>
            </a:r>
            <a:endParaRPr lang="ru-RU" sz="2400" dirty="0"/>
          </a:p>
        </p:txBody>
      </p:sp>
      <p:pic>
        <p:nvPicPr>
          <p:cNvPr id="34818" name="Picture 2" descr="Диабетическая полинейропатия нижних конечностей. Осложнение с замедленным  действием. | Заметки диабетика | Яндекс Дзен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7752" y="4417955"/>
            <a:ext cx="4286248" cy="244004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chemeClr val="tx1"/>
                </a:solidFill>
              </a:rPr>
              <a:t>Класифікація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28596" y="1582341"/>
            <a:ext cx="642940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/>
              <a:t>1.   </a:t>
            </a:r>
            <a:r>
              <a:rPr lang="ru-RU" sz="2400" b="1" i="1" dirty="0" err="1" smtClean="0"/>
              <a:t>Периферична</a:t>
            </a:r>
            <a:r>
              <a:rPr lang="ru-RU" sz="2400" b="1" i="1" dirty="0" smtClean="0"/>
              <a:t>:</a:t>
            </a:r>
            <a:endParaRPr lang="ru-RU" sz="2400" dirty="0" smtClean="0"/>
          </a:p>
          <a:p>
            <a:r>
              <a:rPr lang="ru-RU" sz="2400" dirty="0" smtClean="0"/>
              <a:t>1.1.   </a:t>
            </a:r>
            <a:r>
              <a:rPr lang="ru-RU" sz="2400" dirty="0" err="1" smtClean="0"/>
              <a:t>Соматична</a:t>
            </a:r>
            <a:endParaRPr lang="ru-RU" sz="2400" dirty="0" smtClean="0"/>
          </a:p>
          <a:p>
            <a:r>
              <a:rPr lang="ru-RU" sz="2400" dirty="0" smtClean="0"/>
              <a:t>- </a:t>
            </a:r>
            <a:r>
              <a:rPr lang="ru-RU" sz="2400" dirty="0" err="1" smtClean="0"/>
              <a:t>Дифузна</a:t>
            </a:r>
            <a:r>
              <a:rPr lang="ru-RU" sz="2400" dirty="0" smtClean="0"/>
              <a:t> </a:t>
            </a:r>
            <a:r>
              <a:rPr lang="ru-RU" sz="2400" dirty="0" err="1" smtClean="0"/>
              <a:t>симетрична</a:t>
            </a:r>
            <a:r>
              <a:rPr lang="ru-RU" sz="2400" dirty="0" smtClean="0"/>
              <a:t> дистальна </a:t>
            </a:r>
            <a:r>
              <a:rPr lang="ru-RU" sz="2400" dirty="0" err="1" smtClean="0"/>
              <a:t>сенсорно-моторна</a:t>
            </a:r>
            <a:r>
              <a:rPr lang="ru-RU" sz="2400" dirty="0" smtClean="0"/>
              <a:t> </a:t>
            </a:r>
            <a:r>
              <a:rPr lang="ru-RU" sz="2400" dirty="0" err="1" smtClean="0"/>
              <a:t>невропатія</a:t>
            </a:r>
            <a:r>
              <a:rPr lang="ru-RU" sz="2400" dirty="0" smtClean="0"/>
              <a:t> (яка </a:t>
            </a:r>
            <a:r>
              <a:rPr lang="ru-RU" sz="2400" dirty="0" err="1" smtClean="0"/>
              <a:t>зветься</a:t>
            </a:r>
            <a:r>
              <a:rPr lang="ru-RU" sz="2400" dirty="0" smtClean="0"/>
              <a:t> </a:t>
            </a:r>
            <a:r>
              <a:rPr lang="ru-RU" sz="2400" dirty="0" err="1" smtClean="0"/>
              <a:t>поліневропатією</a:t>
            </a:r>
            <a:r>
              <a:rPr lang="ru-RU" sz="2400" dirty="0" smtClean="0"/>
              <a:t>)</a:t>
            </a:r>
          </a:p>
          <a:p>
            <a:r>
              <a:rPr lang="ru-RU" sz="2400" dirty="0" smtClean="0"/>
              <a:t>- </a:t>
            </a:r>
            <a:r>
              <a:rPr lang="ru-RU" sz="2400" dirty="0" err="1" smtClean="0"/>
              <a:t>Діабетична</a:t>
            </a:r>
            <a:r>
              <a:rPr lang="ru-RU" sz="2400" dirty="0" smtClean="0"/>
              <a:t> </a:t>
            </a:r>
            <a:r>
              <a:rPr lang="ru-RU" sz="2400" dirty="0" err="1" smtClean="0"/>
              <a:t>аміотрофія</a:t>
            </a:r>
            <a:r>
              <a:rPr lang="ru-RU" sz="2400" dirty="0" smtClean="0"/>
              <a:t> (</a:t>
            </a:r>
            <a:r>
              <a:rPr lang="ru-RU" sz="2400" dirty="0" err="1" smtClean="0"/>
              <a:t>гостра</a:t>
            </a:r>
            <a:r>
              <a:rPr lang="ru-RU" sz="2400" dirty="0" smtClean="0"/>
              <a:t> проксимальна </a:t>
            </a:r>
            <a:r>
              <a:rPr lang="ru-RU" sz="2400" dirty="0" err="1" smtClean="0"/>
              <a:t>рухова</a:t>
            </a:r>
            <a:r>
              <a:rPr lang="ru-RU" sz="2400" dirty="0" smtClean="0"/>
              <a:t> </a:t>
            </a:r>
            <a:r>
              <a:rPr lang="ru-RU" sz="2400" dirty="0" err="1" smtClean="0"/>
              <a:t>невропатія</a:t>
            </a:r>
            <a:r>
              <a:rPr lang="ru-RU" sz="2400" dirty="0" smtClean="0"/>
              <a:t>)</a:t>
            </a:r>
          </a:p>
          <a:p>
            <a:r>
              <a:rPr lang="ru-RU" sz="2400" dirty="0" smtClean="0"/>
              <a:t>- </a:t>
            </a:r>
            <a:r>
              <a:rPr lang="ru-RU" sz="2400" dirty="0" err="1" smtClean="0"/>
              <a:t>Дифузна</a:t>
            </a:r>
            <a:r>
              <a:rPr lang="ru-RU" sz="2400" dirty="0" smtClean="0"/>
              <a:t> </a:t>
            </a:r>
            <a:r>
              <a:rPr lang="ru-RU" sz="2400" dirty="0" err="1" smtClean="0"/>
              <a:t>моторна</a:t>
            </a:r>
            <a:r>
              <a:rPr lang="ru-RU" sz="2400" dirty="0" smtClean="0"/>
              <a:t> </a:t>
            </a:r>
            <a:r>
              <a:rPr lang="ru-RU" sz="2400" dirty="0" err="1" smtClean="0"/>
              <a:t>невропатія</a:t>
            </a:r>
            <a:r>
              <a:rPr lang="ru-RU" sz="2400" dirty="0" smtClean="0"/>
              <a:t> (</a:t>
            </a:r>
            <a:r>
              <a:rPr lang="ru-RU" sz="2400" dirty="0" err="1" smtClean="0"/>
              <a:t>важка</a:t>
            </a:r>
            <a:r>
              <a:rPr lang="ru-RU" sz="2400" dirty="0" smtClean="0"/>
              <a:t> форма </a:t>
            </a:r>
            <a:r>
              <a:rPr lang="ru-RU" sz="2400" dirty="0" err="1" smtClean="0"/>
              <a:t>діабетичної</a:t>
            </a:r>
            <a:r>
              <a:rPr lang="ru-RU" sz="2400" dirty="0" smtClean="0"/>
              <a:t> </a:t>
            </a:r>
            <a:r>
              <a:rPr lang="ru-RU" sz="2400" dirty="0" err="1" smtClean="0"/>
              <a:t>аміотрофії</a:t>
            </a:r>
            <a:r>
              <a:rPr lang="ru-RU" sz="2400" dirty="0" smtClean="0"/>
              <a:t>)</a:t>
            </a:r>
          </a:p>
          <a:p>
            <a:r>
              <a:rPr lang="ru-RU" sz="2400" dirty="0" smtClean="0"/>
              <a:t>- </a:t>
            </a:r>
            <a:r>
              <a:rPr lang="ru-RU" sz="2400" dirty="0" err="1" smtClean="0"/>
              <a:t>Гостра</a:t>
            </a:r>
            <a:r>
              <a:rPr lang="ru-RU" sz="2400" dirty="0" smtClean="0"/>
              <a:t> </a:t>
            </a:r>
            <a:r>
              <a:rPr lang="ru-RU" sz="2400" dirty="0" err="1" smtClean="0"/>
              <a:t>больова</a:t>
            </a:r>
            <a:r>
              <a:rPr lang="ru-RU" sz="2400" dirty="0" smtClean="0"/>
              <a:t> </a:t>
            </a:r>
            <a:r>
              <a:rPr lang="ru-RU" sz="2400" dirty="0" err="1" smtClean="0"/>
              <a:t>невропатія</a:t>
            </a:r>
            <a:endParaRPr lang="ru-RU" sz="2400" dirty="0" smtClean="0"/>
          </a:p>
          <a:p>
            <a:r>
              <a:rPr lang="ru-RU" sz="2400" dirty="0" smtClean="0"/>
              <a:t>- </a:t>
            </a:r>
            <a:r>
              <a:rPr lang="ru-RU" sz="2400" dirty="0" err="1" smtClean="0"/>
              <a:t>Інсуліновий</a:t>
            </a:r>
            <a:r>
              <a:rPr lang="ru-RU" sz="2400" dirty="0" smtClean="0"/>
              <a:t> неврит</a:t>
            </a:r>
          </a:p>
          <a:p>
            <a:r>
              <a:rPr lang="ru-RU" sz="2400" dirty="0" smtClean="0"/>
              <a:t>- </a:t>
            </a:r>
            <a:r>
              <a:rPr lang="ru-RU" sz="2400" dirty="0" err="1" smtClean="0"/>
              <a:t>Мононевропатії</a:t>
            </a:r>
            <a:r>
              <a:rPr lang="ru-RU" sz="2400" dirty="0" smtClean="0"/>
              <a:t> (</a:t>
            </a:r>
            <a:r>
              <a:rPr lang="ru-RU" sz="2400" dirty="0" err="1" smtClean="0"/>
              <a:t>периферичних</a:t>
            </a:r>
            <a:r>
              <a:rPr lang="ru-RU" sz="2400" dirty="0" smtClean="0"/>
              <a:t>, </a:t>
            </a:r>
            <a:r>
              <a:rPr lang="ru-RU" sz="2400" dirty="0" err="1" smtClean="0"/>
              <a:t>черепно-мозкових</a:t>
            </a:r>
            <a:r>
              <a:rPr lang="ru-RU" sz="2400" dirty="0" smtClean="0"/>
              <a:t> </a:t>
            </a:r>
            <a:r>
              <a:rPr lang="ru-RU" sz="2400" dirty="0" err="1" smtClean="0"/>
              <a:t>нервів</a:t>
            </a:r>
            <a:r>
              <a:rPr lang="ru-RU" sz="2400" dirty="0" smtClean="0"/>
              <a:t>)</a:t>
            </a:r>
            <a:endParaRPr lang="ru-RU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chemeClr val="tx1"/>
                </a:solidFill>
              </a:rPr>
              <a:t>Класифікація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8596" y="1166843"/>
            <a:ext cx="821537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1.2.   </a:t>
            </a:r>
            <a:r>
              <a:rPr lang="ru-RU" sz="2400" dirty="0" err="1" smtClean="0"/>
              <a:t>Вегетативна</a:t>
            </a:r>
            <a:r>
              <a:rPr lang="ru-RU" sz="2400" dirty="0" smtClean="0"/>
              <a:t> (автономна ДН)</a:t>
            </a:r>
          </a:p>
          <a:p>
            <a:r>
              <a:rPr lang="ru-RU" sz="2400" dirty="0" smtClean="0"/>
              <a:t>- </a:t>
            </a:r>
            <a:r>
              <a:rPr lang="ru-RU" sz="2400" dirty="0" err="1" smtClean="0"/>
              <a:t>Кардіопатія</a:t>
            </a:r>
            <a:endParaRPr lang="ru-RU" sz="2400" dirty="0" smtClean="0"/>
          </a:p>
          <a:p>
            <a:r>
              <a:rPr lang="ru-RU" sz="2400" dirty="0" smtClean="0"/>
              <a:t>- </a:t>
            </a:r>
            <a:r>
              <a:rPr lang="ru-RU" sz="2400" dirty="0" err="1" smtClean="0"/>
              <a:t>Невропатія</a:t>
            </a:r>
            <a:r>
              <a:rPr lang="ru-RU" sz="2400" dirty="0" smtClean="0"/>
              <a:t> </a:t>
            </a:r>
            <a:r>
              <a:rPr lang="ru-RU" sz="2400" dirty="0" err="1" smtClean="0"/>
              <a:t>сечового</a:t>
            </a:r>
            <a:r>
              <a:rPr lang="ru-RU" sz="2400" dirty="0" smtClean="0"/>
              <a:t> </a:t>
            </a:r>
            <a:r>
              <a:rPr lang="ru-RU" sz="2400" dirty="0" err="1" smtClean="0"/>
              <a:t>міхура</a:t>
            </a:r>
            <a:endParaRPr lang="ru-RU" sz="2400" dirty="0" smtClean="0"/>
          </a:p>
          <a:p>
            <a:r>
              <a:rPr lang="ru-RU" sz="2400" dirty="0" smtClean="0"/>
              <a:t>- </a:t>
            </a:r>
            <a:r>
              <a:rPr lang="ru-RU" sz="2400" dirty="0" err="1" smtClean="0"/>
              <a:t>Порушення</a:t>
            </a:r>
            <a:r>
              <a:rPr lang="ru-RU" sz="2400" dirty="0" smtClean="0"/>
              <a:t> </a:t>
            </a:r>
            <a:r>
              <a:rPr lang="ru-RU" sz="2400" dirty="0" err="1" smtClean="0"/>
              <a:t>терморегуляції</a:t>
            </a:r>
            <a:endParaRPr lang="ru-RU" sz="2400" dirty="0" smtClean="0"/>
          </a:p>
          <a:p>
            <a:r>
              <a:rPr lang="ru-RU" sz="2400" dirty="0" smtClean="0"/>
              <a:t>- </a:t>
            </a:r>
            <a:r>
              <a:rPr lang="ru-RU" sz="2400" dirty="0" err="1" smtClean="0"/>
              <a:t>Невропатія</a:t>
            </a:r>
            <a:r>
              <a:rPr lang="ru-RU" sz="2400" dirty="0" smtClean="0"/>
              <a:t> </a:t>
            </a:r>
            <a:r>
              <a:rPr lang="ru-RU" sz="2400" dirty="0" err="1" smtClean="0"/>
              <a:t>шлунку</a:t>
            </a:r>
            <a:endParaRPr lang="ru-RU" sz="2400" dirty="0" smtClean="0"/>
          </a:p>
          <a:p>
            <a:r>
              <a:rPr lang="ru-RU" sz="2400" dirty="0" smtClean="0"/>
              <a:t>- </a:t>
            </a:r>
            <a:r>
              <a:rPr lang="ru-RU" sz="2400" dirty="0" err="1" smtClean="0"/>
              <a:t>Невропатія</a:t>
            </a:r>
            <a:r>
              <a:rPr lang="ru-RU" sz="2400" dirty="0" smtClean="0"/>
              <a:t> </a:t>
            </a:r>
            <a:r>
              <a:rPr lang="ru-RU" sz="2400" dirty="0" err="1" smtClean="0"/>
              <a:t>товстого</a:t>
            </a:r>
            <a:r>
              <a:rPr lang="ru-RU" sz="2400" dirty="0" smtClean="0"/>
              <a:t>, тонкого кишечнику, </a:t>
            </a:r>
            <a:r>
              <a:rPr lang="ru-RU" sz="2400" dirty="0" err="1" smtClean="0"/>
              <a:t>прямої</a:t>
            </a:r>
            <a:r>
              <a:rPr lang="ru-RU" sz="2400" dirty="0" smtClean="0"/>
              <a:t> кишки, </a:t>
            </a:r>
            <a:r>
              <a:rPr lang="ru-RU" sz="2400" dirty="0" err="1" smtClean="0"/>
              <a:t>ануса</a:t>
            </a:r>
            <a:endParaRPr lang="ru-RU" sz="2400" dirty="0" smtClean="0"/>
          </a:p>
          <a:p>
            <a:r>
              <a:rPr lang="ru-RU" sz="2400" dirty="0" smtClean="0"/>
              <a:t>- </a:t>
            </a:r>
            <a:r>
              <a:rPr lang="ru-RU" sz="2400" dirty="0" err="1" smtClean="0"/>
              <a:t>Шкіри</a:t>
            </a:r>
            <a:endParaRPr lang="ru-RU" sz="2400" dirty="0" smtClean="0"/>
          </a:p>
          <a:p>
            <a:r>
              <a:rPr lang="ru-RU" sz="2400" dirty="0" smtClean="0"/>
              <a:t>- </a:t>
            </a:r>
            <a:r>
              <a:rPr lang="ru-RU" sz="2400" dirty="0" err="1" smtClean="0"/>
              <a:t>Безсимптомні</a:t>
            </a:r>
            <a:r>
              <a:rPr lang="ru-RU" sz="2400" dirty="0" smtClean="0"/>
              <a:t> </a:t>
            </a:r>
            <a:r>
              <a:rPr lang="ru-RU" sz="2400" dirty="0" err="1" smtClean="0"/>
              <a:t>гіпоглікемії</a:t>
            </a:r>
            <a:r>
              <a:rPr lang="ru-RU" sz="2400" dirty="0" smtClean="0"/>
              <a:t> (</a:t>
            </a:r>
            <a:r>
              <a:rPr lang="ru-RU" sz="2400" dirty="0" err="1" smtClean="0"/>
              <a:t>зниження</a:t>
            </a:r>
            <a:r>
              <a:rPr lang="ru-RU" sz="2400" dirty="0" smtClean="0"/>
              <a:t> </a:t>
            </a:r>
            <a:r>
              <a:rPr lang="ru-RU" sz="2400" dirty="0" err="1" smtClean="0"/>
              <a:t>відчуття</a:t>
            </a:r>
            <a:r>
              <a:rPr lang="ru-RU" sz="2400" dirty="0" smtClean="0"/>
              <a:t> </a:t>
            </a:r>
            <a:r>
              <a:rPr lang="ru-RU" sz="2400" dirty="0" err="1" smtClean="0"/>
              <a:t>гіпоглікемії</a:t>
            </a:r>
            <a:r>
              <a:rPr lang="ru-RU" sz="2400" dirty="0" smtClean="0"/>
              <a:t>)</a:t>
            </a:r>
          </a:p>
          <a:p>
            <a:r>
              <a:rPr lang="ru-RU" sz="2400" dirty="0" smtClean="0"/>
              <a:t>- </a:t>
            </a:r>
            <a:r>
              <a:rPr lang="ru-RU" sz="2400" dirty="0" err="1" smtClean="0"/>
              <a:t>Вазомоторні</a:t>
            </a:r>
            <a:r>
              <a:rPr lang="ru-RU" sz="2400" dirty="0" smtClean="0"/>
              <a:t> </a:t>
            </a:r>
            <a:r>
              <a:rPr lang="ru-RU" sz="2400" dirty="0" err="1" smtClean="0"/>
              <a:t>порушення</a:t>
            </a:r>
            <a:r>
              <a:rPr lang="ru-RU" sz="2400" dirty="0" smtClean="0"/>
              <a:t> (</a:t>
            </a:r>
            <a:r>
              <a:rPr lang="ru-RU" sz="2400" dirty="0" err="1" smtClean="0"/>
              <a:t>суглоб</a:t>
            </a:r>
            <a:r>
              <a:rPr lang="ru-RU" sz="2400" dirty="0" smtClean="0"/>
              <a:t> </a:t>
            </a:r>
            <a:r>
              <a:rPr lang="ru-RU" sz="2400" dirty="0" err="1" smtClean="0"/>
              <a:t>Шарко</a:t>
            </a:r>
            <a:r>
              <a:rPr lang="ru-RU" sz="2400" dirty="0" smtClean="0"/>
              <a:t>, </a:t>
            </a:r>
            <a:r>
              <a:rPr lang="ru-RU" sz="2400" dirty="0" err="1" smtClean="0"/>
              <a:t>невропатичні</a:t>
            </a:r>
            <a:r>
              <a:rPr lang="ru-RU" sz="2400" dirty="0" smtClean="0"/>
              <a:t> </a:t>
            </a:r>
            <a:r>
              <a:rPr lang="ru-RU" sz="2400" dirty="0" err="1" smtClean="0"/>
              <a:t>набряки</a:t>
            </a:r>
            <a:r>
              <a:rPr lang="ru-RU" sz="2400" dirty="0" smtClean="0"/>
              <a:t>)</a:t>
            </a:r>
          </a:p>
          <a:p>
            <a:r>
              <a:rPr lang="ru-RU" sz="2400" dirty="0" smtClean="0"/>
              <a:t>- </a:t>
            </a:r>
            <a:r>
              <a:rPr lang="ru-RU" sz="2400" dirty="0" err="1" smtClean="0"/>
              <a:t>Порушення</a:t>
            </a:r>
            <a:r>
              <a:rPr lang="ru-RU" sz="2400" dirty="0" smtClean="0"/>
              <a:t> тонусу </a:t>
            </a:r>
            <a:r>
              <a:rPr lang="ru-RU" sz="2400" dirty="0" err="1" smtClean="0"/>
              <a:t>бронхів</a:t>
            </a:r>
            <a:endParaRPr lang="ru-RU" sz="2400" dirty="0" smtClean="0"/>
          </a:p>
          <a:p>
            <a:r>
              <a:rPr lang="ru-RU" sz="2400" dirty="0" smtClean="0"/>
              <a:t>- </a:t>
            </a:r>
            <a:r>
              <a:rPr lang="ru-RU" sz="2400" dirty="0" err="1" smtClean="0"/>
              <a:t>Розширення</a:t>
            </a:r>
            <a:r>
              <a:rPr lang="ru-RU" sz="2400" dirty="0" smtClean="0"/>
              <a:t> вен на ступнях</a:t>
            </a:r>
          </a:p>
          <a:p>
            <a:r>
              <a:rPr lang="ru-RU" sz="2400" dirty="0" smtClean="0"/>
              <a:t>- </a:t>
            </a:r>
            <a:r>
              <a:rPr lang="ru-RU" sz="2400" dirty="0" err="1" smtClean="0"/>
              <a:t>Порушення</a:t>
            </a:r>
            <a:r>
              <a:rPr lang="ru-RU" sz="2400" dirty="0" smtClean="0"/>
              <a:t> </a:t>
            </a:r>
            <a:r>
              <a:rPr lang="ru-RU" sz="2400" dirty="0" err="1" smtClean="0"/>
              <a:t>зіничних</a:t>
            </a:r>
            <a:r>
              <a:rPr lang="ru-RU" sz="2400" dirty="0" smtClean="0"/>
              <a:t> </a:t>
            </a:r>
            <a:r>
              <a:rPr lang="ru-RU" sz="2400" dirty="0" err="1" smtClean="0"/>
              <a:t>рефлексів</a:t>
            </a:r>
            <a:endParaRPr lang="ru-RU" sz="2400" dirty="0" smtClean="0"/>
          </a:p>
          <a:p>
            <a:r>
              <a:rPr lang="ru-RU" sz="2400" dirty="0" smtClean="0"/>
              <a:t>- </a:t>
            </a:r>
            <a:r>
              <a:rPr lang="ru-RU" sz="2400" dirty="0" err="1" smtClean="0"/>
              <a:t>Імпотенція</a:t>
            </a:r>
            <a:r>
              <a:rPr lang="ru-RU" sz="2400" dirty="0" smtClean="0"/>
              <a:t>, ретроградна </a:t>
            </a:r>
            <a:r>
              <a:rPr lang="ru-RU" sz="2400" dirty="0" err="1" smtClean="0"/>
              <a:t>еякуляція</a:t>
            </a:r>
            <a:endParaRPr lang="ru-RU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chemeClr val="tx1"/>
                </a:solidFill>
              </a:rPr>
              <a:t>Класифікація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4282" y="1428736"/>
            <a:ext cx="835824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2.   </a:t>
            </a:r>
            <a:r>
              <a:rPr lang="ru-RU" sz="2800" b="1" i="1" dirty="0" smtClean="0"/>
              <a:t>Центральна </a:t>
            </a:r>
            <a:r>
              <a:rPr lang="ru-RU" sz="2800" dirty="0" smtClean="0"/>
              <a:t>(</a:t>
            </a:r>
            <a:r>
              <a:rPr lang="ru-RU" sz="2800" dirty="0" err="1" smtClean="0"/>
              <a:t>зміни</a:t>
            </a:r>
            <a:r>
              <a:rPr lang="ru-RU" sz="2800" dirty="0" smtClean="0"/>
              <a:t> </a:t>
            </a:r>
            <a:r>
              <a:rPr lang="ru-RU" sz="2800" dirty="0" err="1" smtClean="0"/>
              <a:t>функціонування</a:t>
            </a:r>
            <a:r>
              <a:rPr lang="ru-RU" sz="2800" dirty="0" smtClean="0"/>
              <a:t> головного та спинного </a:t>
            </a:r>
            <a:r>
              <a:rPr lang="ru-RU" sz="2800" dirty="0" err="1" smtClean="0"/>
              <a:t>мозку</a:t>
            </a:r>
            <a:r>
              <a:rPr lang="ru-RU" sz="2800" dirty="0" smtClean="0"/>
              <a:t>)</a:t>
            </a:r>
          </a:p>
          <a:p>
            <a:r>
              <a:rPr lang="ru-RU" sz="2800" dirty="0" smtClean="0"/>
              <a:t>- </a:t>
            </a:r>
            <a:r>
              <a:rPr lang="ru-RU" sz="2800" dirty="0" err="1" smtClean="0"/>
              <a:t>Церебрастенічний</a:t>
            </a:r>
            <a:r>
              <a:rPr lang="ru-RU" sz="2800" dirty="0" smtClean="0"/>
              <a:t> синдром</a:t>
            </a:r>
          </a:p>
          <a:p>
            <a:r>
              <a:rPr lang="ru-RU" sz="2800" dirty="0" smtClean="0"/>
              <a:t>- </a:t>
            </a:r>
            <a:r>
              <a:rPr lang="ru-RU" sz="2800" dirty="0" err="1" smtClean="0"/>
              <a:t>Енцефалопатія</a:t>
            </a:r>
            <a:endParaRPr lang="ru-RU" sz="2800" dirty="0" smtClean="0"/>
          </a:p>
          <a:p>
            <a:r>
              <a:rPr lang="ru-RU" sz="2800" dirty="0" smtClean="0"/>
              <a:t>- </a:t>
            </a:r>
            <a:r>
              <a:rPr lang="ru-RU" sz="2800" dirty="0" err="1" smtClean="0"/>
              <a:t>Дисциркуляторні</a:t>
            </a:r>
            <a:r>
              <a:rPr lang="ru-RU" sz="2800" dirty="0" smtClean="0"/>
              <a:t> </a:t>
            </a:r>
            <a:r>
              <a:rPr lang="ru-RU" sz="2800" dirty="0" err="1" smtClean="0"/>
              <a:t>розлади</a:t>
            </a:r>
            <a:r>
              <a:rPr lang="ru-RU" sz="2800" dirty="0" smtClean="0"/>
              <a:t> </a:t>
            </a:r>
            <a:r>
              <a:rPr lang="ru-RU" sz="2800" dirty="0" err="1" smtClean="0"/>
              <a:t>судинного</a:t>
            </a:r>
            <a:r>
              <a:rPr lang="ru-RU" sz="2800" dirty="0" smtClean="0"/>
              <a:t> генезу</a:t>
            </a:r>
          </a:p>
          <a:p>
            <a:r>
              <a:rPr lang="ru-RU" sz="2800" dirty="0" smtClean="0"/>
              <a:t>- </a:t>
            </a:r>
            <a:r>
              <a:rPr lang="ru-RU" sz="2800" dirty="0" err="1" smtClean="0"/>
              <a:t>Мієлопатія</a:t>
            </a:r>
            <a:endParaRPr lang="ru-RU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>
                <a:solidFill>
                  <a:schemeClr val="tx1"/>
                </a:solidFill>
              </a:rPr>
              <a:t>Діагностика</a:t>
            </a:r>
            <a:br>
              <a:rPr lang="uk-UA" dirty="0" smtClean="0">
                <a:solidFill>
                  <a:schemeClr val="tx1"/>
                </a:solidFill>
              </a:rPr>
            </a:b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1142984"/>
            <a:ext cx="8715436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1.   </a:t>
            </a:r>
            <a:r>
              <a:rPr lang="ru-RU" sz="2000" dirty="0" err="1" smtClean="0"/>
              <a:t>Огляд</a:t>
            </a:r>
            <a:r>
              <a:rPr lang="ru-RU" sz="2000" dirty="0" smtClean="0"/>
              <a:t> </a:t>
            </a:r>
            <a:r>
              <a:rPr lang="ru-RU" sz="2000" dirty="0" err="1" smtClean="0"/>
              <a:t>ніг</a:t>
            </a:r>
            <a:r>
              <a:rPr lang="ru-RU" sz="2000" dirty="0" smtClean="0"/>
              <a:t> для </a:t>
            </a:r>
            <a:r>
              <a:rPr lang="ru-RU" sz="2000" dirty="0" err="1" smtClean="0"/>
              <a:t>виявлення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сухості</a:t>
            </a:r>
            <a:r>
              <a:rPr lang="ru-RU" sz="2000" dirty="0" smtClean="0"/>
              <a:t> </a:t>
            </a:r>
            <a:r>
              <a:rPr lang="ru-RU" sz="2000" dirty="0" err="1" smtClean="0"/>
              <a:t>шкіри</a:t>
            </a:r>
            <a:r>
              <a:rPr lang="ru-RU" sz="2000" dirty="0" smtClean="0"/>
              <a:t>, </a:t>
            </a:r>
            <a:r>
              <a:rPr lang="ru-RU" sz="2000" dirty="0" err="1" smtClean="0"/>
              <a:t>гіперкератозу</a:t>
            </a:r>
            <a:r>
              <a:rPr lang="ru-RU" sz="2000" dirty="0" smtClean="0"/>
              <a:t>, </a:t>
            </a:r>
            <a:r>
              <a:rPr lang="ru-RU" sz="2000" dirty="0" err="1" smtClean="0"/>
              <a:t>мозолів</a:t>
            </a:r>
            <a:r>
              <a:rPr lang="ru-RU" sz="2000" dirty="0" smtClean="0"/>
              <a:t>, </a:t>
            </a:r>
            <a:r>
              <a:rPr lang="ru-RU" sz="2000" dirty="0" err="1" smtClean="0"/>
              <a:t>інфікованих</a:t>
            </a:r>
            <a:r>
              <a:rPr lang="ru-RU" sz="2000" dirty="0" smtClean="0"/>
              <a:t> </a:t>
            </a:r>
            <a:r>
              <a:rPr lang="ru-RU" sz="2000" dirty="0" err="1" smtClean="0"/>
              <a:t>уражень</a:t>
            </a:r>
            <a:r>
              <a:rPr lang="ru-RU" sz="2000" dirty="0" smtClean="0"/>
              <a:t> </a:t>
            </a:r>
            <a:r>
              <a:rPr lang="ru-RU" sz="2000" dirty="0" err="1" smtClean="0"/>
              <a:t>шкіри</a:t>
            </a:r>
            <a:r>
              <a:rPr lang="ru-RU" sz="2000" dirty="0" smtClean="0"/>
              <a:t>, </a:t>
            </a:r>
            <a:r>
              <a:rPr lang="ru-RU" sz="2000" dirty="0" err="1" smtClean="0"/>
              <a:t>порушеного</a:t>
            </a:r>
            <a:r>
              <a:rPr lang="ru-RU" sz="2000" dirty="0" smtClean="0"/>
              <a:t> росту </a:t>
            </a:r>
            <a:r>
              <a:rPr lang="ru-RU" sz="2000" dirty="0" err="1" smtClean="0"/>
              <a:t>нігтів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2.   </a:t>
            </a:r>
            <a:r>
              <a:rPr lang="ru-RU" sz="2000" dirty="0" err="1" smtClean="0"/>
              <a:t>Оцінка</a:t>
            </a:r>
            <a:r>
              <a:rPr lang="ru-RU" sz="2000" dirty="0" smtClean="0"/>
              <a:t> </a:t>
            </a:r>
            <a:r>
              <a:rPr lang="ru-RU" sz="2000" dirty="0" err="1" smtClean="0"/>
              <a:t>сухожильних</a:t>
            </a:r>
            <a:r>
              <a:rPr lang="ru-RU" sz="2000" dirty="0" smtClean="0"/>
              <a:t> </a:t>
            </a:r>
            <a:r>
              <a:rPr lang="ru-RU" sz="2000" dirty="0" err="1" smtClean="0"/>
              <a:t>рефлексів</a:t>
            </a:r>
            <a:r>
              <a:rPr lang="ru-RU" sz="2000" dirty="0" smtClean="0"/>
              <a:t> (</a:t>
            </a:r>
            <a:r>
              <a:rPr lang="ru-RU" sz="2000" dirty="0" err="1" smtClean="0"/>
              <a:t>колінного</a:t>
            </a:r>
            <a:r>
              <a:rPr lang="ru-RU" sz="2000" dirty="0" smtClean="0"/>
              <a:t>, </a:t>
            </a:r>
            <a:r>
              <a:rPr lang="ru-RU" sz="2000" dirty="0" err="1" smtClean="0"/>
              <a:t>ахіллового</a:t>
            </a:r>
            <a:r>
              <a:rPr lang="ru-RU" sz="2000" dirty="0" smtClean="0"/>
              <a:t>).</a:t>
            </a:r>
          </a:p>
          <a:p>
            <a:r>
              <a:rPr lang="ru-RU" sz="2000" dirty="0" smtClean="0"/>
              <a:t>3.   </a:t>
            </a:r>
            <a:r>
              <a:rPr lang="ru-RU" sz="2000" dirty="0" err="1" smtClean="0"/>
              <a:t>Оцінка</a:t>
            </a:r>
            <a:r>
              <a:rPr lang="ru-RU" sz="2000" dirty="0" smtClean="0"/>
              <a:t> </a:t>
            </a:r>
            <a:r>
              <a:rPr lang="ru-RU" sz="2000" dirty="0" err="1" smtClean="0"/>
              <a:t>тактильної</a:t>
            </a:r>
            <a:r>
              <a:rPr lang="ru-RU" sz="2000" dirty="0" smtClean="0"/>
              <a:t> </a:t>
            </a:r>
            <a:r>
              <a:rPr lang="ru-RU" sz="2000" dirty="0" err="1" smtClean="0"/>
              <a:t>чутливості</a:t>
            </a:r>
            <a:r>
              <a:rPr lang="ru-RU" sz="2000" dirty="0" smtClean="0"/>
              <a:t> (</a:t>
            </a:r>
            <a:r>
              <a:rPr lang="ru-RU" sz="2000" dirty="0" err="1" smtClean="0"/>
              <a:t>монофіламентом</a:t>
            </a:r>
            <a:r>
              <a:rPr lang="ru-RU" sz="2000" dirty="0" smtClean="0"/>
              <a:t>).</a:t>
            </a:r>
          </a:p>
          <a:p>
            <a:r>
              <a:rPr lang="ru-RU" sz="2000" dirty="0" smtClean="0"/>
              <a:t>4.   </a:t>
            </a:r>
            <a:r>
              <a:rPr lang="ru-RU" sz="2000" dirty="0" err="1" smtClean="0"/>
              <a:t>Оцінка</a:t>
            </a:r>
            <a:r>
              <a:rPr lang="ru-RU" sz="2000" dirty="0" smtClean="0"/>
              <a:t> </a:t>
            </a:r>
            <a:r>
              <a:rPr lang="ru-RU" sz="2000" dirty="0" err="1" smtClean="0"/>
              <a:t>больової</a:t>
            </a:r>
            <a:r>
              <a:rPr lang="ru-RU" sz="2000" dirty="0" smtClean="0"/>
              <a:t> </a:t>
            </a:r>
            <a:r>
              <a:rPr lang="ru-RU" sz="2000" dirty="0" err="1" smtClean="0"/>
              <a:t>чутливості</a:t>
            </a:r>
            <a:r>
              <a:rPr lang="ru-RU" sz="2000" dirty="0" smtClean="0"/>
              <a:t> (тупим </a:t>
            </a:r>
            <a:r>
              <a:rPr lang="ru-RU" sz="2000" dirty="0" err="1" smtClean="0"/>
              <a:t>кінцем</a:t>
            </a:r>
            <a:r>
              <a:rPr lang="ru-RU" sz="2000" dirty="0" smtClean="0"/>
              <a:t> </a:t>
            </a:r>
            <a:r>
              <a:rPr lang="ru-RU" sz="2000" dirty="0" err="1" smtClean="0"/>
              <a:t>голки</a:t>
            </a:r>
            <a:r>
              <a:rPr lang="ru-RU" sz="2000" dirty="0" smtClean="0"/>
              <a:t>)</a:t>
            </a:r>
          </a:p>
          <a:p>
            <a:r>
              <a:rPr lang="ru-RU" sz="2000" dirty="0" smtClean="0"/>
              <a:t>5.   </a:t>
            </a:r>
            <a:r>
              <a:rPr lang="ru-RU" sz="2000" dirty="0" err="1" smtClean="0"/>
              <a:t>Оцінка</a:t>
            </a:r>
            <a:r>
              <a:rPr lang="ru-RU" sz="2000" dirty="0" smtClean="0"/>
              <a:t> </a:t>
            </a:r>
            <a:r>
              <a:rPr lang="ru-RU" sz="2000" dirty="0" err="1" smtClean="0"/>
              <a:t>температурної</a:t>
            </a:r>
            <a:r>
              <a:rPr lang="ru-RU" sz="2000" dirty="0" smtClean="0"/>
              <a:t> </a:t>
            </a:r>
            <a:r>
              <a:rPr lang="ru-RU" sz="2000" dirty="0" err="1" smtClean="0"/>
              <a:t>чутливості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6.   </a:t>
            </a:r>
            <a:r>
              <a:rPr lang="ru-RU" sz="2000" dirty="0" err="1" smtClean="0"/>
              <a:t>Оцінка</a:t>
            </a:r>
            <a:r>
              <a:rPr lang="ru-RU" sz="2000" dirty="0" smtClean="0"/>
              <a:t> </a:t>
            </a:r>
            <a:r>
              <a:rPr lang="ru-RU" sz="2000" dirty="0" err="1" smtClean="0"/>
              <a:t>пропріоцептивної</a:t>
            </a:r>
            <a:r>
              <a:rPr lang="ru-RU" sz="2000" dirty="0" smtClean="0"/>
              <a:t> </a:t>
            </a:r>
            <a:r>
              <a:rPr lang="ru-RU" sz="2000" dirty="0" err="1" smtClean="0"/>
              <a:t>чутливості</a:t>
            </a:r>
            <a:r>
              <a:rPr lang="ru-RU" sz="2000" dirty="0" smtClean="0"/>
              <a:t> (сенситивна </a:t>
            </a:r>
            <a:r>
              <a:rPr lang="ru-RU" sz="2000" dirty="0" err="1" smtClean="0"/>
              <a:t>атаксія</a:t>
            </a:r>
            <a:r>
              <a:rPr lang="ru-RU" sz="2000" dirty="0" smtClean="0"/>
              <a:t> – </a:t>
            </a:r>
            <a:r>
              <a:rPr lang="ru-RU" sz="2000" dirty="0" err="1" smtClean="0"/>
              <a:t>нестійкість</a:t>
            </a:r>
            <a:r>
              <a:rPr lang="ru-RU" sz="2000" dirty="0" smtClean="0"/>
              <a:t> у </a:t>
            </a:r>
            <a:r>
              <a:rPr lang="ru-RU" sz="2000" dirty="0" err="1" smtClean="0"/>
              <a:t>позі</a:t>
            </a:r>
            <a:r>
              <a:rPr lang="ru-RU" sz="2000" dirty="0" smtClean="0"/>
              <a:t> </a:t>
            </a:r>
            <a:r>
              <a:rPr lang="ru-RU" sz="2000" dirty="0" err="1" smtClean="0"/>
              <a:t>Ромберга</a:t>
            </a:r>
            <a:r>
              <a:rPr lang="ru-RU" sz="2000" dirty="0" smtClean="0"/>
              <a:t>)</a:t>
            </a:r>
          </a:p>
          <a:p>
            <a:r>
              <a:rPr lang="ru-RU" sz="2000" dirty="0" smtClean="0"/>
              <a:t>7.   </a:t>
            </a:r>
            <a:r>
              <a:rPr lang="ru-RU" sz="2000" dirty="0" err="1" smtClean="0"/>
              <a:t>Визначення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вібраційної</a:t>
            </a:r>
            <a:r>
              <a:rPr lang="ru-RU" sz="2000" dirty="0" smtClean="0"/>
              <a:t> </a:t>
            </a:r>
            <a:r>
              <a:rPr lang="ru-RU" sz="2000" dirty="0" err="1" smtClean="0"/>
              <a:t>чутливості</a:t>
            </a:r>
            <a:r>
              <a:rPr lang="ru-RU" sz="2000" dirty="0" smtClean="0"/>
              <a:t> (</a:t>
            </a:r>
            <a:r>
              <a:rPr lang="ru-RU" sz="2000" dirty="0" err="1" smtClean="0"/>
              <a:t>градуйованим</a:t>
            </a:r>
            <a:r>
              <a:rPr lang="ru-RU" sz="2000" dirty="0" smtClean="0"/>
              <a:t> камертоном).</a:t>
            </a:r>
          </a:p>
          <a:p>
            <a:r>
              <a:rPr lang="ru-RU" sz="2000" dirty="0" smtClean="0"/>
              <a:t>8.   </a:t>
            </a:r>
            <a:r>
              <a:rPr lang="ru-RU" sz="2000" dirty="0" err="1" smtClean="0"/>
              <a:t>Електроміографія</a:t>
            </a:r>
            <a:r>
              <a:rPr lang="ru-RU" sz="2000" dirty="0" smtClean="0"/>
              <a:t> (ЕМГ) - </a:t>
            </a:r>
            <a:r>
              <a:rPr lang="ru-RU" sz="2000" dirty="0" err="1" smtClean="0"/>
              <a:t>стимуляція</a:t>
            </a:r>
            <a:r>
              <a:rPr lang="ru-RU" sz="2000" dirty="0" smtClean="0"/>
              <a:t> сенсорного </a:t>
            </a:r>
            <a:r>
              <a:rPr lang="ru-RU" sz="2000" dirty="0" err="1" smtClean="0"/>
              <a:t>ікроножного</a:t>
            </a:r>
            <a:r>
              <a:rPr lang="ru-RU" sz="2000" dirty="0" smtClean="0"/>
              <a:t> нерва (</a:t>
            </a:r>
            <a:r>
              <a:rPr lang="en-US" sz="2000" dirty="0" smtClean="0"/>
              <a:t>n. </a:t>
            </a:r>
            <a:r>
              <a:rPr lang="en-US" sz="2000" dirty="0" err="1" smtClean="0"/>
              <a:t>Suralis</a:t>
            </a:r>
            <a:r>
              <a:rPr lang="en-US" sz="2000" dirty="0" smtClean="0"/>
              <a:t> </a:t>
            </a:r>
            <a:r>
              <a:rPr lang="en-US" sz="2000" dirty="0" err="1" smtClean="0"/>
              <a:t>dextr</a:t>
            </a:r>
            <a:r>
              <a:rPr lang="en-US" sz="2000" dirty="0" smtClean="0"/>
              <a:t>.)  </a:t>
            </a:r>
            <a:r>
              <a:rPr lang="ru-RU" sz="2000" dirty="0" smtClean="0"/>
              <a:t>та </a:t>
            </a:r>
            <a:r>
              <a:rPr lang="ru-RU" sz="2000" dirty="0" err="1" smtClean="0"/>
              <a:t>рухового</a:t>
            </a:r>
            <a:r>
              <a:rPr lang="ru-RU" sz="2000" dirty="0" smtClean="0"/>
              <a:t> (</a:t>
            </a:r>
            <a:r>
              <a:rPr lang="en-US" sz="2000" dirty="0" smtClean="0"/>
              <a:t>n. </a:t>
            </a:r>
            <a:r>
              <a:rPr lang="en-US" sz="2000" dirty="0" err="1" smtClean="0"/>
              <a:t>peroneus</a:t>
            </a:r>
            <a:r>
              <a:rPr lang="en-US" sz="2000" dirty="0" smtClean="0"/>
              <a:t> </a:t>
            </a:r>
            <a:r>
              <a:rPr lang="en-US" sz="2000" dirty="0" err="1" smtClean="0"/>
              <a:t>dextr</a:t>
            </a:r>
            <a:r>
              <a:rPr lang="en-US" sz="2000" dirty="0" smtClean="0"/>
              <a:t>.)</a:t>
            </a:r>
          </a:p>
          <a:p>
            <a:r>
              <a:rPr lang="en-US" sz="2000" dirty="0" smtClean="0"/>
              <a:t>- </a:t>
            </a:r>
            <a:r>
              <a:rPr lang="ru-RU" sz="2000" dirty="0" err="1" smtClean="0"/>
              <a:t>амплітуда</a:t>
            </a:r>
            <a:r>
              <a:rPr lang="ru-RU" sz="2000" dirty="0" smtClean="0"/>
              <a:t> </a:t>
            </a:r>
            <a:r>
              <a:rPr lang="ru-RU" sz="2000" dirty="0" err="1" smtClean="0"/>
              <a:t>потенціалу</a:t>
            </a:r>
            <a:r>
              <a:rPr lang="ru-RU" sz="2000" dirty="0" smtClean="0"/>
              <a:t> </a:t>
            </a:r>
            <a:r>
              <a:rPr lang="ru-RU" sz="2000" dirty="0" err="1" smtClean="0"/>
              <a:t>дії</a:t>
            </a:r>
            <a:endParaRPr lang="ru-RU" sz="2000" dirty="0" smtClean="0"/>
          </a:p>
          <a:p>
            <a:r>
              <a:rPr lang="ru-RU" sz="2000" dirty="0" smtClean="0"/>
              <a:t>- </a:t>
            </a:r>
            <a:r>
              <a:rPr lang="ru-RU" sz="2000" dirty="0" err="1" smtClean="0"/>
              <a:t>амплітуда</a:t>
            </a:r>
            <a:r>
              <a:rPr lang="ru-RU" sz="2000" dirty="0" smtClean="0"/>
              <a:t> </a:t>
            </a:r>
            <a:r>
              <a:rPr lang="ru-RU" sz="2000" dirty="0" err="1" smtClean="0"/>
              <a:t>М-відповіді</a:t>
            </a:r>
            <a:r>
              <a:rPr lang="ru-RU" sz="2000" dirty="0" smtClean="0"/>
              <a:t> </a:t>
            </a:r>
            <a:r>
              <a:rPr lang="ru-RU" sz="2000" dirty="0" err="1" smtClean="0"/>
              <a:t>швидкості</a:t>
            </a:r>
            <a:r>
              <a:rPr lang="ru-RU" sz="2000" dirty="0" smtClean="0"/>
              <a:t> </a:t>
            </a:r>
            <a:r>
              <a:rPr lang="ru-RU" sz="2000" dirty="0" err="1" smtClean="0"/>
              <a:t>поширення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збудження</a:t>
            </a:r>
            <a:endParaRPr lang="ru-RU" sz="2000" dirty="0" smtClean="0"/>
          </a:p>
          <a:p>
            <a:r>
              <a:rPr lang="ru-RU" sz="2000" dirty="0" smtClean="0"/>
              <a:t>9.   </a:t>
            </a:r>
            <a:r>
              <a:rPr lang="ru-RU" sz="2000" dirty="0" err="1" smtClean="0"/>
              <a:t>Виявлення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ортостатичної</a:t>
            </a:r>
            <a:r>
              <a:rPr lang="ru-RU" sz="2000" dirty="0" smtClean="0"/>
              <a:t> </a:t>
            </a:r>
            <a:r>
              <a:rPr lang="ru-RU" sz="2000" dirty="0" err="1" smtClean="0"/>
              <a:t>гіпотензії</a:t>
            </a:r>
            <a:r>
              <a:rPr lang="ru-RU" sz="2000" dirty="0" smtClean="0"/>
              <a:t> (</a:t>
            </a:r>
            <a:r>
              <a:rPr lang="ru-RU" sz="2000" dirty="0" err="1" smtClean="0"/>
              <a:t>зниження</a:t>
            </a:r>
            <a:r>
              <a:rPr lang="ru-RU" sz="2000" dirty="0" smtClean="0"/>
              <a:t> АТ </a:t>
            </a:r>
            <a:r>
              <a:rPr lang="ru-RU" sz="2000" u="sng" dirty="0" smtClean="0"/>
              <a:t>&gt;</a:t>
            </a:r>
            <a:r>
              <a:rPr lang="ru-RU" sz="2000" dirty="0" smtClean="0"/>
              <a:t> 30 мм </a:t>
            </a:r>
            <a:r>
              <a:rPr lang="ru-RU" sz="2000" dirty="0" err="1" smtClean="0"/>
              <a:t>рт.ст</a:t>
            </a:r>
            <a:r>
              <a:rPr lang="ru-RU" sz="2000" dirty="0" smtClean="0"/>
              <a:t>. при </a:t>
            </a:r>
            <a:r>
              <a:rPr lang="ru-RU" sz="2000" dirty="0" err="1" smtClean="0"/>
              <a:t>переміні</a:t>
            </a:r>
            <a:r>
              <a:rPr lang="ru-RU" sz="2000" dirty="0" smtClean="0"/>
              <a:t> </a:t>
            </a:r>
            <a:r>
              <a:rPr lang="ru-RU" sz="2000" dirty="0" err="1" smtClean="0"/>
              <a:t>положення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з</a:t>
            </a:r>
            <a:r>
              <a:rPr lang="ru-RU" sz="2000" dirty="0" smtClean="0"/>
              <a:t> </a:t>
            </a:r>
            <a:r>
              <a:rPr lang="ru-RU" sz="2000" dirty="0" err="1" smtClean="0"/>
              <a:t>лежачого</a:t>
            </a:r>
            <a:r>
              <a:rPr lang="ru-RU" sz="2000" dirty="0" smtClean="0"/>
              <a:t> на стояче)</a:t>
            </a:r>
          </a:p>
          <a:p>
            <a:r>
              <a:rPr lang="ru-RU" sz="2000" dirty="0" smtClean="0"/>
              <a:t>10.  Проба </a:t>
            </a:r>
            <a:r>
              <a:rPr lang="ru-RU" sz="2000" dirty="0" err="1" smtClean="0"/>
              <a:t>Вальсальви</a:t>
            </a:r>
            <a:r>
              <a:rPr lang="ru-RU" sz="2000" dirty="0" smtClean="0"/>
              <a:t> (</a:t>
            </a:r>
            <a:r>
              <a:rPr lang="ru-RU" sz="2000" dirty="0" err="1" smtClean="0"/>
              <a:t>прискорення</a:t>
            </a:r>
            <a:r>
              <a:rPr lang="ru-RU" sz="2000" dirty="0" smtClean="0"/>
              <a:t> ЧСС при </a:t>
            </a:r>
            <a:r>
              <a:rPr lang="ru-RU" sz="2000" dirty="0" err="1" smtClean="0"/>
              <a:t>напруженні</a:t>
            </a:r>
            <a:r>
              <a:rPr lang="ru-RU" sz="2000" dirty="0" smtClean="0"/>
              <a:t>, </a:t>
            </a:r>
            <a:r>
              <a:rPr lang="ru-RU" sz="2000" dirty="0" err="1" smtClean="0"/>
              <a:t>натужуванні</a:t>
            </a:r>
            <a:r>
              <a:rPr lang="ru-RU" sz="2000" dirty="0" smtClean="0"/>
              <a:t>)</a:t>
            </a:r>
          </a:p>
          <a:p>
            <a:r>
              <a:rPr lang="ru-RU" sz="2000" dirty="0" smtClean="0"/>
              <a:t>11.  </a:t>
            </a:r>
            <a:r>
              <a:rPr lang="ru-RU" sz="2000" dirty="0" err="1" smtClean="0"/>
              <a:t>Зміна</a:t>
            </a:r>
            <a:r>
              <a:rPr lang="ru-RU" sz="2000" dirty="0" smtClean="0"/>
              <a:t> ЧСС на </a:t>
            </a:r>
            <a:r>
              <a:rPr lang="ru-RU" sz="2000" dirty="0" err="1" smtClean="0"/>
              <a:t>вдиху</a:t>
            </a:r>
            <a:r>
              <a:rPr lang="ru-RU" sz="2000" dirty="0" smtClean="0"/>
              <a:t> та на </a:t>
            </a:r>
            <a:r>
              <a:rPr lang="ru-RU" sz="2000" dirty="0" err="1" smtClean="0"/>
              <a:t>видиху</a:t>
            </a:r>
            <a:r>
              <a:rPr lang="ru-RU" sz="2000" dirty="0" smtClean="0"/>
              <a:t>. </a:t>
            </a:r>
            <a:endParaRPr lang="ru-RU" sz="2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err="1" smtClean="0">
                <a:solidFill>
                  <a:schemeClr val="tx1"/>
                </a:solidFill>
              </a:rPr>
              <a:t>Монофіламент</a:t>
            </a:r>
            <a:r>
              <a:rPr lang="uk-UA" dirty="0" smtClean="0">
                <a:solidFill>
                  <a:schemeClr val="tx1"/>
                </a:solidFill>
              </a:rPr>
              <a:t> 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4034" name="Picture 2" descr="Монофиламент для диагностики диабетической нейропатии: цены, производител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214422"/>
            <a:ext cx="4204246" cy="2928958"/>
          </a:xfrm>
          <a:prstGeom prst="rect">
            <a:avLst/>
          </a:prstGeom>
          <a:noFill/>
        </p:spPr>
      </p:pic>
      <p:pic>
        <p:nvPicPr>
          <p:cNvPr id="44036" name="Picture 4" descr="Монофиламент 10г для диагностики диабетической нейропатии - купить по цене  2 800Р в интернет-магазине | НДМ-ТРЕЙД"/>
          <p:cNvPicPr>
            <a:picLocks noChangeAspect="1" noChangeArrowheads="1"/>
          </p:cNvPicPr>
          <p:nvPr/>
        </p:nvPicPr>
        <p:blipFill>
          <a:blip r:embed="rId3" cstate="print"/>
          <a:srcRect t="16747" b="17224"/>
          <a:stretch>
            <a:fillRect/>
          </a:stretch>
        </p:blipFill>
        <p:spPr bwMode="auto">
          <a:xfrm>
            <a:off x="4167174" y="3571852"/>
            <a:ext cx="4976826" cy="32861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chemeClr val="tx1"/>
                </a:solidFill>
              </a:rPr>
              <a:t>Стадії ДПН.</a:t>
            </a:r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500035" y="1303020"/>
          <a:ext cx="8358246" cy="5437894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228601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0722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24387">
                <a:tc>
                  <a:txBody>
                    <a:bodyPr/>
                    <a:lstStyle/>
                    <a:p>
                      <a:pPr algn="ctr"/>
                      <a:r>
                        <a:rPr lang="ru-RU" sz="1800"/>
                        <a:t>Характеристика</a:t>
                      </a:r>
                      <a:endParaRPr lang="ru-RU" sz="18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800">
                        <a:latin typeface="+mn-lt"/>
                      </a:endParaRPr>
                    </a:p>
                  </a:txBody>
                  <a:tcPr marL="43699" marR="43699" marT="21849" marB="21849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17677">
                <a:tc>
                  <a:txBody>
                    <a:bodyPr/>
                    <a:lstStyle/>
                    <a:p>
                      <a:r>
                        <a:rPr lang="ru-RU" sz="1800"/>
                        <a:t>Стадія 0</a:t>
                      </a:r>
                    </a:p>
                    <a:p>
                      <a:r>
                        <a:rPr lang="ru-RU" sz="1800"/>
                        <a:t>(невропатія відсутня)</a:t>
                      </a:r>
                      <a:endParaRPr lang="ru-RU" sz="18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800"/>
                        <a:t>Симптомів та ознак ДПН немає, автономні тести негативні, при ЕМГ дослідженні моторних та сенсорних периферичних нервів (не менше 2-х на одному боці) патології не виявляється</a:t>
                      </a:r>
                      <a:endParaRPr lang="ru-RU" sz="18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86581">
                <a:tc rowSpan="2">
                  <a:txBody>
                    <a:bodyPr/>
                    <a:lstStyle/>
                    <a:p>
                      <a:r>
                        <a:rPr lang="ru-RU" sz="1800"/>
                        <a:t>Стадія 1.</a:t>
                      </a:r>
                    </a:p>
                    <a:p>
                      <a:r>
                        <a:rPr lang="ru-RU" sz="1800"/>
                        <a:t>Субклінічна</a:t>
                      </a:r>
                      <a:endParaRPr lang="ru-RU" sz="18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800"/>
                        <a:t>1А. Симптомів та об‘єктивних неврологічних ознак ДПН немає. Наявність 2-х будь-яких змін, виявлених при ЕМГ дослідженні моторного та сенсорного нервів, або позитивні автономні тести (Вальсальви, проба з глибоким диханням)</a:t>
                      </a:r>
                      <a:endParaRPr lang="ru-RU" sz="18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2438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/>
                        <a:t>1Б. Симптомів немає. При клінічному дослідженні виявляють 2 або більше об‘єктивних неврологічних ознак ДПН на одному боці.</a:t>
                      </a:r>
                      <a:endParaRPr lang="ru-RU" sz="18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24387">
                <a:tc rowSpan="2">
                  <a:txBody>
                    <a:bodyPr/>
                    <a:lstStyle/>
                    <a:p>
                      <a:r>
                        <a:rPr lang="ru-RU" sz="1800"/>
                        <a:t>Стадія 2.</a:t>
                      </a:r>
                    </a:p>
                    <a:p>
                      <a:r>
                        <a:rPr lang="ru-RU" sz="1800"/>
                        <a:t>Клінічна</a:t>
                      </a:r>
                      <a:endParaRPr lang="ru-RU" sz="18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800"/>
                        <a:t>2А. Характерні для ДПН скарги. Чуттєві, рухові, автономні порушення, без ознак слабкості згиначів стопи (хворий може втриматись на п‘ятах)</a:t>
                      </a:r>
                      <a:endParaRPr lang="ru-RU" sz="18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6219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/>
                        <a:t>2Б. Те ж + ознаки слабкості згиначів стопи (хворий не може втриматись на п‘ятах)</a:t>
                      </a:r>
                      <a:endParaRPr lang="ru-RU" sz="18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24387">
                <a:tc>
                  <a:txBody>
                    <a:bodyPr/>
                    <a:lstStyle/>
                    <a:p>
                      <a:r>
                        <a:rPr lang="ru-RU" sz="1800"/>
                        <a:t>Стадія 3. Важка.</a:t>
                      </a:r>
                      <a:endParaRPr lang="ru-RU" sz="18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800" dirty="0" err="1"/>
                        <a:t>Невропатія</a:t>
                      </a:r>
                      <a:r>
                        <a:rPr lang="ru-RU" sz="1800" dirty="0"/>
                        <a:t> </a:t>
                      </a:r>
                      <a:r>
                        <a:rPr lang="ru-RU" sz="1800" dirty="0" err="1"/>
                        <a:t>з</a:t>
                      </a:r>
                      <a:r>
                        <a:rPr lang="ru-RU" sz="1800" dirty="0"/>
                        <a:t> </a:t>
                      </a:r>
                      <a:r>
                        <a:rPr lang="ru-RU" sz="1800" dirty="0" err="1"/>
                        <a:t>порушенням</a:t>
                      </a:r>
                      <a:r>
                        <a:rPr lang="ru-RU" sz="1800" dirty="0"/>
                        <a:t> </a:t>
                      </a:r>
                      <a:r>
                        <a:rPr lang="ru-RU" sz="1800" dirty="0" err="1"/>
                        <a:t>працездатності</a:t>
                      </a:r>
                      <a:endParaRPr lang="ru-RU" sz="18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chemeClr val="tx1"/>
                </a:solidFill>
              </a:rPr>
              <a:t>Камертон 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6082" name="Picture 2" descr="Клиническое базовое исследование чувствительности : laesus_de_liro —  LiveJourna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1357298"/>
            <a:ext cx="9090545" cy="55007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7106" name="Picture 2" descr="Schein Orthopädie Service K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001156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err="1" smtClean="0"/>
              <a:t>Вегетативна</a:t>
            </a:r>
            <a:r>
              <a:rPr lang="ru-RU" b="1" i="1" dirty="0" smtClean="0"/>
              <a:t> (автономна) </a:t>
            </a:r>
            <a:r>
              <a:rPr lang="ru-RU" b="1" i="1" dirty="0" err="1" smtClean="0"/>
              <a:t>невропатія</a:t>
            </a:r>
            <a:r>
              <a:rPr lang="ru-RU" dirty="0" smtClean="0"/>
              <a:t> – </a:t>
            </a:r>
            <a:r>
              <a:rPr lang="ru-RU" dirty="0" err="1" smtClean="0"/>
              <a:t>розвивається</a:t>
            </a:r>
            <a:r>
              <a:rPr lang="ru-RU" dirty="0" smtClean="0"/>
              <a:t> </a:t>
            </a:r>
            <a:r>
              <a:rPr lang="ru-RU" dirty="0" err="1" smtClean="0"/>
              <a:t>зазвичай</a:t>
            </a:r>
            <a:r>
              <a:rPr lang="ru-RU" dirty="0" smtClean="0"/>
              <a:t> через 5-10 </a:t>
            </a:r>
            <a:r>
              <a:rPr lang="ru-RU" dirty="0" err="1" smtClean="0"/>
              <a:t>років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початку ЦД. У </a:t>
            </a:r>
            <a:r>
              <a:rPr lang="ru-RU" dirty="0" err="1" smtClean="0"/>
              <a:t>більшості</a:t>
            </a:r>
            <a:r>
              <a:rPr lang="ru-RU" dirty="0" smtClean="0"/>
              <a:t> </a:t>
            </a:r>
            <a:r>
              <a:rPr lang="ru-RU" dirty="0" err="1" smtClean="0"/>
              <a:t>хворих</a:t>
            </a:r>
            <a:r>
              <a:rPr lang="ru-RU" dirty="0" smtClean="0"/>
              <a:t> вона </a:t>
            </a:r>
            <a:r>
              <a:rPr lang="ru-RU" dirty="0" err="1" smtClean="0"/>
              <a:t>має</a:t>
            </a:r>
            <a:r>
              <a:rPr lang="ru-RU" dirty="0" smtClean="0"/>
              <a:t> </a:t>
            </a:r>
            <a:r>
              <a:rPr lang="ru-RU" dirty="0" err="1" smtClean="0"/>
              <a:t>безсимптомний</a:t>
            </a:r>
            <a:r>
              <a:rPr lang="ru-RU" dirty="0" smtClean="0"/>
              <a:t> </a:t>
            </a:r>
            <a:r>
              <a:rPr lang="ru-RU" dirty="0" err="1" smtClean="0"/>
              <a:t>перебіг</a:t>
            </a:r>
            <a:r>
              <a:rPr lang="ru-RU" dirty="0" smtClean="0"/>
              <a:t>, </a:t>
            </a:r>
            <a:r>
              <a:rPr lang="ru-RU" dirty="0" err="1" smtClean="0"/>
              <a:t>поки</a:t>
            </a:r>
            <a:r>
              <a:rPr lang="ru-RU" dirty="0" smtClean="0"/>
              <a:t> </a:t>
            </a:r>
            <a:r>
              <a:rPr lang="ru-RU" dirty="0" err="1" smtClean="0"/>
              <a:t>патологічні</a:t>
            </a:r>
            <a:r>
              <a:rPr lang="ru-RU" dirty="0" smtClean="0"/>
              <a:t> </a:t>
            </a:r>
            <a:r>
              <a:rPr lang="ru-RU" dirty="0" err="1" smtClean="0"/>
              <a:t>зміни</a:t>
            </a:r>
            <a:r>
              <a:rPr lang="ru-RU" dirty="0" smtClean="0"/>
              <a:t> не </a:t>
            </a:r>
            <a:r>
              <a:rPr lang="ru-RU" dirty="0" err="1" smtClean="0"/>
              <a:t>стануть</a:t>
            </a:r>
            <a:r>
              <a:rPr lang="ru-RU" dirty="0" smtClean="0"/>
              <a:t> </a:t>
            </a:r>
            <a:r>
              <a:rPr lang="ru-RU" dirty="0" err="1" smtClean="0"/>
              <a:t>стійкими</a:t>
            </a:r>
            <a:r>
              <a:rPr lang="ru-RU" dirty="0" smtClean="0"/>
              <a:t>. Автономна </a:t>
            </a:r>
            <a:r>
              <a:rPr lang="ru-RU" dirty="0" err="1" smtClean="0"/>
              <a:t>невропатія</a:t>
            </a:r>
            <a:r>
              <a:rPr lang="ru-RU" dirty="0" smtClean="0"/>
              <a:t> </a:t>
            </a:r>
            <a:r>
              <a:rPr lang="ru-RU" dirty="0" err="1" smtClean="0"/>
              <a:t>спричиняє</a:t>
            </a:r>
            <a:r>
              <a:rPr lang="ru-RU" dirty="0" smtClean="0"/>
              <a:t> </a:t>
            </a:r>
            <a:r>
              <a:rPr lang="ru-RU" dirty="0" err="1" smtClean="0"/>
              <a:t>порушення</a:t>
            </a:r>
            <a:r>
              <a:rPr lang="ru-RU" dirty="0" smtClean="0"/>
              <a:t> </a:t>
            </a:r>
            <a:r>
              <a:rPr lang="ru-RU" dirty="0" err="1" smtClean="0"/>
              <a:t>рухової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сенсорної</a:t>
            </a:r>
            <a:r>
              <a:rPr lang="ru-RU" dirty="0" smtClean="0"/>
              <a:t> </a:t>
            </a:r>
            <a:r>
              <a:rPr lang="ru-RU" dirty="0" err="1" smtClean="0"/>
              <a:t>функції</a:t>
            </a:r>
            <a:r>
              <a:rPr lang="ru-RU" dirty="0" smtClean="0"/>
              <a:t> </a:t>
            </a:r>
            <a:r>
              <a:rPr lang="ru-RU" dirty="0" err="1" smtClean="0"/>
              <a:t>різних</a:t>
            </a:r>
            <a:r>
              <a:rPr lang="ru-RU" dirty="0" smtClean="0"/>
              <a:t> </a:t>
            </a:r>
            <a:r>
              <a:rPr lang="ru-RU" dirty="0" err="1" smtClean="0"/>
              <a:t>органів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систем.</a:t>
            </a:r>
          </a:p>
          <a:p>
            <a:r>
              <a:rPr lang="ru-RU" dirty="0" err="1" smtClean="0"/>
              <a:t>Клініка</a:t>
            </a:r>
            <a:r>
              <a:rPr lang="ru-RU" dirty="0" smtClean="0"/>
              <a:t> </a:t>
            </a:r>
            <a:r>
              <a:rPr lang="ru-RU" dirty="0" err="1" smtClean="0"/>
              <a:t>залежить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змін</a:t>
            </a:r>
            <a:r>
              <a:rPr lang="ru-RU" dirty="0" smtClean="0"/>
              <a:t> </a:t>
            </a:r>
            <a:r>
              <a:rPr lang="ru-RU" dirty="0" err="1" smtClean="0"/>
              <a:t>іннервації</a:t>
            </a:r>
            <a:r>
              <a:rPr lang="ru-RU" dirty="0" smtClean="0"/>
              <a:t> того </a:t>
            </a:r>
            <a:r>
              <a:rPr lang="ru-RU" dirty="0" err="1" smtClean="0"/>
              <a:t>чи</a:t>
            </a:r>
            <a:r>
              <a:rPr lang="ru-RU" dirty="0" smtClean="0"/>
              <a:t> </a:t>
            </a:r>
            <a:r>
              <a:rPr lang="ru-RU" dirty="0" err="1" smtClean="0"/>
              <a:t>іншого</a:t>
            </a:r>
            <a:r>
              <a:rPr lang="ru-RU" dirty="0" smtClean="0"/>
              <a:t> органу:</a:t>
            </a:r>
          </a:p>
          <a:p>
            <a:r>
              <a:rPr lang="ru-RU" dirty="0" smtClean="0"/>
              <a:t>- </a:t>
            </a:r>
            <a:r>
              <a:rPr lang="ru-RU" u="sng" dirty="0" err="1" smtClean="0"/>
              <a:t>Кардіопатія</a:t>
            </a:r>
            <a:r>
              <a:rPr lang="ru-RU" dirty="0" smtClean="0"/>
              <a:t>: </a:t>
            </a:r>
            <a:r>
              <a:rPr lang="ru-RU" dirty="0" err="1" smtClean="0"/>
              <a:t>Головокружіння</a:t>
            </a:r>
            <a:r>
              <a:rPr lang="ru-RU" dirty="0" smtClean="0"/>
              <a:t> при </a:t>
            </a:r>
            <a:r>
              <a:rPr lang="ru-RU" dirty="0" err="1" smtClean="0"/>
              <a:t>вставанні</a:t>
            </a:r>
            <a:r>
              <a:rPr lang="ru-RU" dirty="0" smtClean="0"/>
              <a:t> як </a:t>
            </a:r>
            <a:r>
              <a:rPr lang="ru-RU" dirty="0" err="1" smtClean="0"/>
              <a:t>прояв</a:t>
            </a:r>
            <a:r>
              <a:rPr lang="ru-RU" dirty="0" smtClean="0"/>
              <a:t> </a:t>
            </a:r>
            <a:r>
              <a:rPr lang="ru-RU" dirty="0" err="1" smtClean="0"/>
              <a:t>ортостатичної</a:t>
            </a:r>
            <a:r>
              <a:rPr lang="ru-RU" dirty="0" smtClean="0"/>
              <a:t> </a:t>
            </a:r>
            <a:r>
              <a:rPr lang="ru-RU" dirty="0" err="1" smtClean="0"/>
              <a:t>гіпотонії</a:t>
            </a:r>
            <a:r>
              <a:rPr lang="ru-RU" dirty="0" smtClean="0"/>
              <a:t>; </a:t>
            </a:r>
            <a:r>
              <a:rPr lang="ru-RU" dirty="0" err="1" smtClean="0"/>
              <a:t>зниження</a:t>
            </a:r>
            <a:r>
              <a:rPr lang="ru-RU" dirty="0" smtClean="0"/>
              <a:t> АТ при </a:t>
            </a:r>
            <a:r>
              <a:rPr lang="ru-RU" dirty="0" err="1" smtClean="0"/>
              <a:t>вставанні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ліжка</a:t>
            </a:r>
            <a:r>
              <a:rPr lang="ru-RU" dirty="0" smtClean="0"/>
              <a:t> </a:t>
            </a:r>
            <a:r>
              <a:rPr lang="ru-RU" dirty="0" err="1" smtClean="0"/>
              <a:t>більш</a:t>
            </a:r>
            <a:r>
              <a:rPr lang="ru-RU" dirty="0" smtClean="0"/>
              <a:t>, </a:t>
            </a:r>
            <a:r>
              <a:rPr lang="ru-RU" dirty="0" err="1" smtClean="0"/>
              <a:t>ніж</a:t>
            </a:r>
            <a:r>
              <a:rPr lang="ru-RU" dirty="0" smtClean="0"/>
              <a:t> на 30 </a:t>
            </a:r>
            <a:r>
              <a:rPr lang="ru-RU" dirty="0" err="1" smtClean="0"/>
              <a:t>мм.рт.ст</a:t>
            </a:r>
            <a:r>
              <a:rPr lang="ru-RU" dirty="0" smtClean="0"/>
              <a:t>.; </a:t>
            </a:r>
            <a:r>
              <a:rPr lang="ru-RU" dirty="0" err="1" smtClean="0"/>
              <a:t>аритмії</a:t>
            </a:r>
            <a:r>
              <a:rPr lang="ru-RU" dirty="0" smtClean="0"/>
              <a:t>; </a:t>
            </a:r>
            <a:r>
              <a:rPr lang="ru-RU" dirty="0" err="1" smtClean="0"/>
              <a:t>постійна</a:t>
            </a:r>
            <a:r>
              <a:rPr lang="ru-RU" dirty="0" smtClean="0"/>
              <a:t> </a:t>
            </a:r>
            <a:r>
              <a:rPr lang="ru-RU" dirty="0" err="1" smtClean="0"/>
              <a:t>тахікардія</a:t>
            </a:r>
            <a:r>
              <a:rPr lang="ru-RU" dirty="0" smtClean="0"/>
              <a:t>, </a:t>
            </a:r>
            <a:r>
              <a:rPr lang="ru-RU" dirty="0" err="1" smtClean="0"/>
              <a:t>тахікардія</a:t>
            </a:r>
            <a:r>
              <a:rPr lang="ru-RU" dirty="0" smtClean="0"/>
              <a:t> </a:t>
            </a:r>
            <a:r>
              <a:rPr lang="ru-RU" dirty="0" err="1" smtClean="0"/>
              <a:t>спокою</a:t>
            </a:r>
            <a:r>
              <a:rPr lang="ru-RU" dirty="0" smtClean="0"/>
              <a:t>, негативна проба </a:t>
            </a:r>
            <a:r>
              <a:rPr lang="ru-RU" dirty="0" err="1" smtClean="0"/>
              <a:t>Вальсальви</a:t>
            </a:r>
            <a:r>
              <a:rPr lang="ru-RU" dirty="0" smtClean="0"/>
              <a:t>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брадикардія</a:t>
            </a:r>
            <a:r>
              <a:rPr lang="ru-RU" dirty="0" smtClean="0"/>
              <a:t>; </a:t>
            </a:r>
            <a:r>
              <a:rPr lang="ru-RU" dirty="0" err="1" smtClean="0"/>
              <a:t>зниження</a:t>
            </a:r>
            <a:r>
              <a:rPr lang="ru-RU" dirty="0" smtClean="0"/>
              <a:t> </a:t>
            </a:r>
            <a:r>
              <a:rPr lang="ru-RU" dirty="0" err="1" smtClean="0"/>
              <a:t>коефіцієнту</a:t>
            </a:r>
            <a:r>
              <a:rPr lang="ru-RU" dirty="0" smtClean="0"/>
              <a:t> </a:t>
            </a:r>
            <a:r>
              <a:rPr lang="ru-RU" dirty="0" err="1" smtClean="0"/>
              <a:t>Вальсальви</a:t>
            </a:r>
            <a:r>
              <a:rPr lang="ru-RU" dirty="0" smtClean="0"/>
              <a:t> </a:t>
            </a:r>
            <a:r>
              <a:rPr lang="ru-RU" u="sng" dirty="0" smtClean="0"/>
              <a:t>&lt;</a:t>
            </a:r>
            <a:r>
              <a:rPr lang="ru-RU" dirty="0" smtClean="0"/>
              <a:t> 0,21 (по ЕКГ: </a:t>
            </a:r>
            <a:r>
              <a:rPr lang="en-US" dirty="0" smtClean="0"/>
              <a:t>max R-R </a:t>
            </a:r>
            <a:r>
              <a:rPr lang="ru-RU" dirty="0" smtClean="0"/>
              <a:t>на </a:t>
            </a:r>
            <a:r>
              <a:rPr lang="ru-RU" dirty="0" err="1" smtClean="0"/>
              <a:t>видиху</a:t>
            </a:r>
            <a:r>
              <a:rPr lang="ru-RU" dirty="0" smtClean="0"/>
              <a:t> / </a:t>
            </a:r>
            <a:r>
              <a:rPr lang="en-US" dirty="0" smtClean="0"/>
              <a:t>max R-R  </a:t>
            </a:r>
            <a:r>
              <a:rPr lang="ru-RU" dirty="0" smtClean="0"/>
              <a:t>на </a:t>
            </a:r>
            <a:r>
              <a:rPr lang="ru-RU" dirty="0" err="1" smtClean="0"/>
              <a:t>вдиху</a:t>
            </a:r>
            <a:r>
              <a:rPr lang="ru-RU" dirty="0" smtClean="0"/>
              <a:t>. В </a:t>
            </a:r>
            <a:r>
              <a:rPr lang="ru-RU" dirty="0" err="1" smtClean="0"/>
              <a:t>нормі</a:t>
            </a:r>
            <a:r>
              <a:rPr lang="ru-RU" dirty="0" smtClean="0"/>
              <a:t> </a:t>
            </a:r>
            <a:r>
              <a:rPr lang="ru-RU" dirty="0" err="1" smtClean="0"/>
              <a:t>він</a:t>
            </a:r>
            <a:r>
              <a:rPr lang="ru-RU" dirty="0" smtClean="0"/>
              <a:t> &gt;0,21); </a:t>
            </a:r>
            <a:r>
              <a:rPr lang="ru-RU" dirty="0" err="1" smtClean="0"/>
              <a:t>раптова</a:t>
            </a:r>
            <a:r>
              <a:rPr lang="ru-RU" dirty="0" smtClean="0"/>
              <a:t> смерть.</a:t>
            </a:r>
          </a:p>
          <a:p>
            <a:r>
              <a:rPr lang="ru-RU" dirty="0" smtClean="0"/>
              <a:t>- </a:t>
            </a:r>
            <a:r>
              <a:rPr lang="ru-RU" u="sng" dirty="0" err="1" smtClean="0"/>
              <a:t>Невропатія</a:t>
            </a:r>
            <a:r>
              <a:rPr lang="ru-RU" u="sng" dirty="0" smtClean="0"/>
              <a:t> </a:t>
            </a:r>
            <a:r>
              <a:rPr lang="ru-RU" u="sng" dirty="0" err="1" smtClean="0"/>
              <a:t>сечового</a:t>
            </a:r>
            <a:r>
              <a:rPr lang="ru-RU" u="sng" dirty="0" smtClean="0"/>
              <a:t> </a:t>
            </a:r>
            <a:r>
              <a:rPr lang="ru-RU" u="sng" dirty="0" err="1" smtClean="0"/>
              <a:t>міхура</a:t>
            </a:r>
            <a:r>
              <a:rPr lang="ru-RU" dirty="0" smtClean="0"/>
              <a:t>: </a:t>
            </a:r>
            <a:r>
              <a:rPr lang="ru-RU" dirty="0" err="1" smtClean="0"/>
              <a:t>Атонія</a:t>
            </a:r>
            <a:r>
              <a:rPr lang="ru-RU" dirty="0" smtClean="0"/>
              <a:t> </a:t>
            </a:r>
            <a:r>
              <a:rPr lang="ru-RU" dirty="0" err="1" smtClean="0"/>
              <a:t>його</a:t>
            </a:r>
            <a:r>
              <a:rPr lang="ru-RU" dirty="0" smtClean="0"/>
              <a:t>, </a:t>
            </a:r>
            <a:r>
              <a:rPr lang="ru-RU" dirty="0" err="1" smtClean="0"/>
              <a:t>зменшення</a:t>
            </a:r>
            <a:r>
              <a:rPr lang="ru-RU" dirty="0" smtClean="0"/>
              <a:t> </a:t>
            </a:r>
            <a:r>
              <a:rPr lang="ru-RU" dirty="0" err="1" smtClean="0"/>
              <a:t>частоти</a:t>
            </a:r>
            <a:r>
              <a:rPr lang="ru-RU" dirty="0" smtClean="0"/>
              <a:t> </a:t>
            </a:r>
            <a:r>
              <a:rPr lang="ru-RU" dirty="0" err="1" smtClean="0"/>
              <a:t>сечовипускань</a:t>
            </a:r>
            <a:r>
              <a:rPr lang="ru-RU" dirty="0" smtClean="0"/>
              <a:t>, </a:t>
            </a:r>
            <a:r>
              <a:rPr lang="ru-RU" dirty="0" err="1" smtClean="0"/>
              <a:t>нетримання</a:t>
            </a:r>
            <a:r>
              <a:rPr lang="ru-RU" dirty="0" smtClean="0"/>
              <a:t> </a:t>
            </a:r>
            <a:r>
              <a:rPr lang="ru-RU" dirty="0" err="1" smtClean="0"/>
              <a:t>сечі</a:t>
            </a:r>
            <a:r>
              <a:rPr lang="ru-RU" dirty="0" smtClean="0"/>
              <a:t> (</a:t>
            </a:r>
            <a:r>
              <a:rPr lang="ru-RU" dirty="0" err="1" smtClean="0"/>
              <a:t>самоспорожнювання</a:t>
            </a:r>
            <a:r>
              <a:rPr lang="ru-RU" dirty="0" smtClean="0"/>
              <a:t> </a:t>
            </a:r>
            <a:r>
              <a:rPr lang="ru-RU" dirty="0" err="1" smtClean="0"/>
              <a:t>його</a:t>
            </a:r>
            <a:r>
              <a:rPr lang="ru-RU" dirty="0" smtClean="0"/>
              <a:t>), </a:t>
            </a:r>
            <a:r>
              <a:rPr lang="ru-RU" dirty="0" err="1" smtClean="0"/>
              <a:t>збільшення</a:t>
            </a:r>
            <a:r>
              <a:rPr lang="ru-RU" dirty="0" smtClean="0"/>
              <a:t> </a:t>
            </a:r>
            <a:r>
              <a:rPr lang="ru-RU" dirty="0" err="1" smtClean="0"/>
              <a:t>розмірів</a:t>
            </a:r>
            <a:r>
              <a:rPr lang="ru-RU" dirty="0" smtClean="0"/>
              <a:t> </a:t>
            </a:r>
            <a:r>
              <a:rPr lang="ru-RU" dirty="0" err="1" smtClean="0"/>
              <a:t>сечового</a:t>
            </a:r>
            <a:r>
              <a:rPr lang="ru-RU" dirty="0" smtClean="0"/>
              <a:t> </a:t>
            </a:r>
            <a:r>
              <a:rPr lang="ru-RU" dirty="0" err="1" smtClean="0"/>
              <a:t>міхура</a:t>
            </a:r>
            <a:r>
              <a:rPr lang="ru-RU" dirty="0" smtClean="0"/>
              <a:t> за </a:t>
            </a:r>
            <a:r>
              <a:rPr lang="ru-RU" dirty="0" err="1" smtClean="0"/>
              <a:t>даними</a:t>
            </a:r>
            <a:r>
              <a:rPr lang="ru-RU" dirty="0" smtClean="0"/>
              <a:t> УЗД</a:t>
            </a:r>
          </a:p>
          <a:p>
            <a:r>
              <a:rPr lang="ru-RU" dirty="0" smtClean="0"/>
              <a:t>- </a:t>
            </a:r>
            <a:r>
              <a:rPr lang="ru-RU" u="sng" dirty="0" err="1" smtClean="0"/>
              <a:t>Імпотенція</a:t>
            </a:r>
            <a:r>
              <a:rPr lang="ru-RU" u="sng" dirty="0" smtClean="0"/>
              <a:t>, ретроградна </a:t>
            </a:r>
            <a:r>
              <a:rPr lang="ru-RU" u="sng" dirty="0" err="1" smtClean="0"/>
              <a:t>еякуляція</a:t>
            </a:r>
            <a:r>
              <a:rPr lang="ru-RU" dirty="0" smtClean="0"/>
              <a:t> (у </a:t>
            </a:r>
            <a:r>
              <a:rPr lang="ru-RU" dirty="0" err="1" smtClean="0"/>
              <a:t>сечовий</a:t>
            </a:r>
            <a:r>
              <a:rPr lang="ru-RU" dirty="0" smtClean="0"/>
              <a:t> </a:t>
            </a:r>
            <a:r>
              <a:rPr lang="ru-RU" dirty="0" err="1" smtClean="0"/>
              <a:t>міхур</a:t>
            </a:r>
            <a:r>
              <a:rPr lang="ru-RU" dirty="0" smtClean="0"/>
              <a:t>) – </a:t>
            </a:r>
            <a:r>
              <a:rPr lang="ru-RU" dirty="0" err="1" smtClean="0"/>
              <a:t>у</a:t>
            </a:r>
            <a:r>
              <a:rPr lang="ru-RU" dirty="0" smtClean="0"/>
              <a:t> старших </a:t>
            </a:r>
            <a:r>
              <a:rPr lang="ru-RU" dirty="0" err="1" smtClean="0"/>
              <a:t>підлітків</a:t>
            </a:r>
            <a:endParaRPr lang="ru-RU" dirty="0" smtClean="0"/>
          </a:p>
          <a:p>
            <a:r>
              <a:rPr lang="ru-RU" dirty="0" smtClean="0"/>
              <a:t>- </a:t>
            </a:r>
            <a:r>
              <a:rPr lang="ru-RU" u="sng" dirty="0" err="1" smtClean="0"/>
              <a:t>Невропатія</a:t>
            </a:r>
            <a:r>
              <a:rPr lang="ru-RU" u="sng" dirty="0" smtClean="0"/>
              <a:t> </a:t>
            </a:r>
            <a:r>
              <a:rPr lang="ru-RU" u="sng" dirty="0" err="1" smtClean="0"/>
              <a:t>шлунку</a:t>
            </a:r>
            <a:r>
              <a:rPr lang="ru-RU" dirty="0" smtClean="0"/>
              <a:t>: </a:t>
            </a:r>
            <a:r>
              <a:rPr lang="ru-RU" dirty="0" err="1" smtClean="0"/>
              <a:t>Гастропарез</a:t>
            </a:r>
            <a:r>
              <a:rPr lang="ru-RU" dirty="0" smtClean="0"/>
              <a:t> - велика </a:t>
            </a:r>
            <a:r>
              <a:rPr lang="ru-RU" dirty="0" err="1" smtClean="0"/>
              <a:t>втрата</a:t>
            </a:r>
            <a:r>
              <a:rPr lang="ru-RU" dirty="0" smtClean="0"/>
              <a:t> у </a:t>
            </a:r>
            <a:r>
              <a:rPr lang="ru-RU" dirty="0" err="1" smtClean="0"/>
              <a:t>вазі</a:t>
            </a:r>
            <a:r>
              <a:rPr lang="ru-RU" dirty="0" smtClean="0"/>
              <a:t>, </a:t>
            </a:r>
            <a:r>
              <a:rPr lang="ru-RU" dirty="0" err="1" smtClean="0"/>
              <a:t>відчуття</a:t>
            </a:r>
            <a:r>
              <a:rPr lang="ru-RU" dirty="0" smtClean="0"/>
              <a:t> </a:t>
            </a:r>
            <a:r>
              <a:rPr lang="ru-RU" dirty="0" err="1" smtClean="0"/>
              <a:t>переповнення</a:t>
            </a:r>
            <a:r>
              <a:rPr lang="ru-RU" dirty="0" smtClean="0"/>
              <a:t> </a:t>
            </a:r>
            <a:r>
              <a:rPr lang="ru-RU" dirty="0" err="1" smtClean="0"/>
              <a:t>шлунка</a:t>
            </a:r>
            <a:r>
              <a:rPr lang="ru-RU" dirty="0" smtClean="0"/>
              <a:t>, </a:t>
            </a:r>
            <a:r>
              <a:rPr lang="ru-RU" dirty="0" err="1" smtClean="0"/>
              <a:t>нудота</a:t>
            </a:r>
            <a:r>
              <a:rPr lang="ru-RU" dirty="0" smtClean="0"/>
              <a:t>, </a:t>
            </a:r>
            <a:r>
              <a:rPr lang="ru-RU" dirty="0" err="1" smtClean="0"/>
              <a:t>блювання</a:t>
            </a:r>
            <a:r>
              <a:rPr lang="ru-RU" dirty="0" smtClean="0"/>
              <a:t>, </a:t>
            </a:r>
            <a:r>
              <a:rPr lang="ru-RU" dirty="0" err="1" smtClean="0"/>
              <a:t>анорексія</a:t>
            </a:r>
            <a:r>
              <a:rPr lang="ru-RU" dirty="0" smtClean="0"/>
              <a:t>, </a:t>
            </a:r>
            <a:r>
              <a:rPr lang="ru-RU" dirty="0" err="1" smtClean="0"/>
              <a:t>рефлюкс</a:t>
            </a:r>
            <a:endParaRPr lang="ru-RU" dirty="0" smtClean="0"/>
          </a:p>
          <a:p>
            <a:r>
              <a:rPr lang="ru-RU" dirty="0" smtClean="0"/>
              <a:t>- </a:t>
            </a:r>
            <a:r>
              <a:rPr lang="ru-RU" u="sng" dirty="0" err="1" smtClean="0"/>
              <a:t>Невропатія</a:t>
            </a:r>
            <a:r>
              <a:rPr lang="ru-RU" u="sng" dirty="0" smtClean="0"/>
              <a:t> </a:t>
            </a:r>
            <a:r>
              <a:rPr lang="ru-RU" u="sng" dirty="0" err="1" smtClean="0"/>
              <a:t>товстого</a:t>
            </a:r>
            <a:r>
              <a:rPr lang="ru-RU" u="sng" dirty="0" smtClean="0"/>
              <a:t>, тонкого кишечнику, </a:t>
            </a:r>
            <a:r>
              <a:rPr lang="ru-RU" u="sng" dirty="0" err="1" smtClean="0"/>
              <a:t>прямої</a:t>
            </a:r>
            <a:r>
              <a:rPr lang="ru-RU" u="sng" dirty="0" smtClean="0"/>
              <a:t> кишки, </a:t>
            </a:r>
            <a:r>
              <a:rPr lang="ru-RU" u="sng" dirty="0" err="1" smtClean="0"/>
              <a:t>анусу</a:t>
            </a:r>
            <a:r>
              <a:rPr lang="ru-RU" dirty="0" smtClean="0"/>
              <a:t>: </a:t>
            </a:r>
            <a:r>
              <a:rPr lang="ru-RU" dirty="0" err="1" smtClean="0"/>
              <a:t>Їх</a:t>
            </a:r>
            <a:r>
              <a:rPr lang="ru-RU" dirty="0" smtClean="0"/>
              <a:t> </a:t>
            </a:r>
            <a:r>
              <a:rPr lang="ru-RU" dirty="0" err="1" smtClean="0"/>
              <a:t>дисфункція</a:t>
            </a:r>
            <a:r>
              <a:rPr lang="ru-RU" dirty="0" smtClean="0"/>
              <a:t>, </a:t>
            </a:r>
            <a:r>
              <a:rPr lang="ru-RU" dirty="0" err="1" smtClean="0"/>
              <a:t>діарея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виникає</a:t>
            </a:r>
            <a:r>
              <a:rPr lang="ru-RU" dirty="0" smtClean="0"/>
              <a:t> </a:t>
            </a:r>
            <a:r>
              <a:rPr lang="ru-RU" dirty="0" err="1" smtClean="0"/>
              <a:t>після</a:t>
            </a:r>
            <a:r>
              <a:rPr lang="ru-RU" dirty="0" smtClean="0"/>
              <a:t> кожного </a:t>
            </a:r>
            <a:r>
              <a:rPr lang="ru-RU" dirty="0" err="1" smtClean="0"/>
              <a:t>прийому</a:t>
            </a:r>
            <a:r>
              <a:rPr lang="ru-RU" dirty="0" smtClean="0"/>
              <a:t> </a:t>
            </a:r>
            <a:r>
              <a:rPr lang="ru-RU" dirty="0" err="1" smtClean="0"/>
              <a:t>їжі</a:t>
            </a:r>
            <a:r>
              <a:rPr lang="ru-RU" dirty="0" smtClean="0"/>
              <a:t>,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частіше</a:t>
            </a:r>
            <a:r>
              <a:rPr lang="ru-RU" dirty="0" smtClean="0"/>
              <a:t> в </a:t>
            </a:r>
            <a:r>
              <a:rPr lang="ru-RU" dirty="0" err="1" smtClean="0"/>
              <a:t>нічний</a:t>
            </a:r>
            <a:r>
              <a:rPr lang="ru-RU" dirty="0" smtClean="0"/>
              <a:t> час, запори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переміна</a:t>
            </a:r>
            <a:r>
              <a:rPr lang="ru-RU" dirty="0" smtClean="0"/>
              <a:t> </a:t>
            </a:r>
            <a:r>
              <a:rPr lang="ru-RU" dirty="0" err="1" smtClean="0"/>
              <a:t>запорів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проносів</a:t>
            </a:r>
            <a:r>
              <a:rPr lang="ru-RU" dirty="0" smtClean="0"/>
              <a:t>.</a:t>
            </a:r>
          </a:p>
          <a:p>
            <a:r>
              <a:rPr lang="ru-RU" dirty="0" smtClean="0"/>
              <a:t>- </a:t>
            </a:r>
            <a:r>
              <a:rPr lang="ru-RU" u="sng" dirty="0" err="1" smtClean="0"/>
              <a:t>Невропатія</a:t>
            </a:r>
            <a:r>
              <a:rPr lang="ru-RU" u="sng" dirty="0" smtClean="0"/>
              <a:t> </a:t>
            </a:r>
            <a:r>
              <a:rPr lang="ru-RU" u="sng" dirty="0" err="1" smtClean="0"/>
              <a:t>шкіри</a:t>
            </a:r>
            <a:r>
              <a:rPr lang="ru-RU" dirty="0" smtClean="0"/>
              <a:t>: </a:t>
            </a:r>
            <a:r>
              <a:rPr lang="ru-RU" dirty="0" err="1" smtClean="0"/>
              <a:t>Порушення</a:t>
            </a:r>
            <a:r>
              <a:rPr lang="ru-RU" dirty="0" smtClean="0"/>
              <a:t> </a:t>
            </a:r>
            <a:r>
              <a:rPr lang="ru-RU" dirty="0" err="1" smtClean="0"/>
              <a:t>потовиділення</a:t>
            </a:r>
            <a:r>
              <a:rPr lang="ru-RU" dirty="0" smtClean="0"/>
              <a:t> - </a:t>
            </a:r>
            <a:r>
              <a:rPr lang="ru-RU" dirty="0" err="1" smtClean="0"/>
              <a:t>пітливість</a:t>
            </a:r>
            <a:r>
              <a:rPr lang="ru-RU" dirty="0" smtClean="0"/>
              <a:t> </a:t>
            </a:r>
            <a:r>
              <a:rPr lang="ru-RU" dirty="0" err="1" smtClean="0"/>
              <a:t>після</a:t>
            </a:r>
            <a:r>
              <a:rPr lang="ru-RU" dirty="0" smtClean="0"/>
              <a:t> </a:t>
            </a:r>
            <a:r>
              <a:rPr lang="ru-RU" dirty="0" err="1" smtClean="0"/>
              <a:t>прийому</a:t>
            </a:r>
            <a:r>
              <a:rPr lang="ru-RU" dirty="0" smtClean="0"/>
              <a:t> </a:t>
            </a:r>
            <a:r>
              <a:rPr lang="ru-RU" dirty="0" err="1" smtClean="0"/>
              <a:t>їжі</a:t>
            </a:r>
            <a:r>
              <a:rPr lang="ru-RU" dirty="0" smtClean="0"/>
              <a:t> (особливо </a:t>
            </a:r>
            <a:r>
              <a:rPr lang="ru-RU" dirty="0" err="1" smtClean="0"/>
              <a:t>гострої</a:t>
            </a:r>
            <a:r>
              <a:rPr lang="ru-RU" dirty="0" smtClean="0"/>
              <a:t>), </a:t>
            </a:r>
            <a:r>
              <a:rPr lang="ru-RU" dirty="0" err="1" smtClean="0"/>
              <a:t>сухість</a:t>
            </a:r>
            <a:r>
              <a:rPr lang="ru-RU" dirty="0" smtClean="0"/>
              <a:t> </a:t>
            </a:r>
            <a:r>
              <a:rPr lang="ru-RU" dirty="0" err="1" smtClean="0"/>
              <a:t>ніг</a:t>
            </a:r>
            <a:r>
              <a:rPr lang="ru-RU" dirty="0" smtClean="0"/>
              <a:t> (</a:t>
            </a:r>
            <a:r>
              <a:rPr lang="ru-RU" dirty="0" err="1" smtClean="0"/>
              <a:t>ангідроз</a:t>
            </a:r>
            <a:r>
              <a:rPr lang="ru-RU" dirty="0" smtClean="0"/>
              <a:t>)</a:t>
            </a:r>
          </a:p>
          <a:p>
            <a:r>
              <a:rPr lang="ru-RU" dirty="0" smtClean="0"/>
              <a:t>- </a:t>
            </a:r>
            <a:r>
              <a:rPr lang="ru-RU" dirty="0" err="1" smtClean="0"/>
              <a:t>Іноді</a:t>
            </a:r>
            <a:r>
              <a:rPr lang="ru-RU" dirty="0" smtClean="0"/>
              <a:t> першим симптомом </a:t>
            </a:r>
            <a:r>
              <a:rPr lang="ru-RU" dirty="0" err="1" smtClean="0"/>
              <a:t>невропатії</a:t>
            </a:r>
            <a:r>
              <a:rPr lang="ru-RU" dirty="0" smtClean="0"/>
              <a:t> </a:t>
            </a:r>
            <a:r>
              <a:rPr lang="ru-RU" dirty="0" err="1" smtClean="0"/>
              <a:t>є</a:t>
            </a:r>
            <a:r>
              <a:rPr lang="ru-RU" dirty="0" smtClean="0"/>
              <a:t> </a:t>
            </a:r>
            <a:r>
              <a:rPr lang="ru-RU" dirty="0" err="1" smtClean="0"/>
              <a:t>спотворення</a:t>
            </a:r>
            <a:r>
              <a:rPr lang="ru-RU" dirty="0" smtClean="0"/>
              <a:t> </a:t>
            </a:r>
            <a:r>
              <a:rPr lang="ru-RU" dirty="0" err="1" smtClean="0"/>
              <a:t>смакової</a:t>
            </a:r>
            <a:r>
              <a:rPr lang="ru-RU" dirty="0" smtClean="0"/>
              <a:t> </a:t>
            </a:r>
            <a:r>
              <a:rPr lang="ru-RU" dirty="0" err="1" smtClean="0"/>
              <a:t>чутливості</a:t>
            </a:r>
            <a:r>
              <a:rPr lang="ru-RU" dirty="0" smtClean="0"/>
              <a:t>: </a:t>
            </a:r>
            <a:r>
              <a:rPr lang="ru-RU" dirty="0" err="1" smtClean="0"/>
              <a:t>зниження</a:t>
            </a:r>
            <a:r>
              <a:rPr lang="ru-RU" dirty="0" smtClean="0"/>
              <a:t> </a:t>
            </a:r>
            <a:r>
              <a:rPr lang="ru-RU" dirty="0" err="1" smtClean="0"/>
              <a:t>відчуття</a:t>
            </a:r>
            <a:r>
              <a:rPr lang="ru-RU" dirty="0" smtClean="0"/>
              <a:t> </a:t>
            </a:r>
            <a:r>
              <a:rPr lang="ru-RU" dirty="0" err="1" smtClean="0"/>
              <a:t>солодкого</a:t>
            </a:r>
            <a:r>
              <a:rPr lang="ru-RU" dirty="0" smtClean="0"/>
              <a:t>, </a:t>
            </a:r>
            <a:r>
              <a:rPr lang="ru-RU" dirty="0" err="1" smtClean="0"/>
              <a:t>солоного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кислого (</a:t>
            </a:r>
            <a:r>
              <a:rPr lang="ru-RU" dirty="0" err="1" smtClean="0"/>
              <a:t>підвищення</a:t>
            </a:r>
            <a:r>
              <a:rPr lang="ru-RU" dirty="0" smtClean="0"/>
              <a:t> порогу </a:t>
            </a:r>
            <a:r>
              <a:rPr lang="ru-RU" dirty="0" err="1" smtClean="0"/>
              <a:t>чутливості</a:t>
            </a:r>
            <a:r>
              <a:rPr lang="ru-RU" dirty="0" smtClean="0"/>
              <a:t>); </a:t>
            </a:r>
            <a:r>
              <a:rPr lang="ru-RU" dirty="0" err="1" smtClean="0"/>
              <a:t>спотворення</a:t>
            </a:r>
            <a:r>
              <a:rPr lang="ru-RU" dirty="0" smtClean="0"/>
              <a:t> </a:t>
            </a:r>
            <a:r>
              <a:rPr lang="ru-RU" dirty="0" err="1" smtClean="0"/>
              <a:t>сприйняття</a:t>
            </a:r>
            <a:r>
              <a:rPr lang="ru-RU" dirty="0" smtClean="0"/>
              <a:t> кислого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солоного</a:t>
            </a:r>
            <a:r>
              <a:rPr lang="ru-RU" dirty="0" smtClean="0"/>
              <a:t> (</a:t>
            </a:r>
            <a:r>
              <a:rPr lang="ru-RU" dirty="0" err="1" smtClean="0"/>
              <a:t>сприймаються</a:t>
            </a:r>
            <a:r>
              <a:rPr lang="ru-RU" dirty="0" smtClean="0"/>
              <a:t> </a:t>
            </a:r>
            <a:r>
              <a:rPr lang="ru-RU" dirty="0" err="1" smtClean="0"/>
              <a:t>навпаки</a:t>
            </a:r>
            <a:r>
              <a:rPr lang="ru-RU" dirty="0" smtClean="0"/>
              <a:t>), а </a:t>
            </a:r>
            <a:r>
              <a:rPr lang="ru-RU" dirty="0" err="1" smtClean="0"/>
              <a:t>також</a:t>
            </a:r>
            <a:r>
              <a:rPr lang="ru-RU" dirty="0" smtClean="0"/>
              <a:t> </a:t>
            </a:r>
            <a:r>
              <a:rPr lang="ru-RU" dirty="0" err="1" smtClean="0"/>
              <a:t>солодкого</a:t>
            </a:r>
            <a:r>
              <a:rPr lang="ru-RU" dirty="0" smtClean="0"/>
              <a:t>, </a:t>
            </a:r>
            <a:r>
              <a:rPr lang="ru-RU" dirty="0" err="1" smtClean="0"/>
              <a:t>котре</a:t>
            </a:r>
            <a:r>
              <a:rPr lang="ru-RU" dirty="0" smtClean="0"/>
              <a:t> в </a:t>
            </a:r>
            <a:r>
              <a:rPr lang="ru-RU" dirty="0" err="1" smtClean="0"/>
              <a:t>малих</a:t>
            </a:r>
            <a:r>
              <a:rPr lang="ru-RU" dirty="0" smtClean="0"/>
              <a:t> </a:t>
            </a:r>
            <a:r>
              <a:rPr lang="ru-RU" dirty="0" err="1" smtClean="0"/>
              <a:t>кількостях</a:t>
            </a:r>
            <a:r>
              <a:rPr lang="ru-RU" dirty="0" smtClean="0"/>
              <a:t> </a:t>
            </a:r>
            <a:r>
              <a:rPr lang="ru-RU" dirty="0" err="1" smtClean="0"/>
              <a:t>сприймається</a:t>
            </a:r>
            <a:r>
              <a:rPr lang="ru-RU" dirty="0" smtClean="0"/>
              <a:t> як </a:t>
            </a:r>
            <a:r>
              <a:rPr lang="ru-RU" dirty="0" err="1" smtClean="0"/>
              <a:t>гірке</a:t>
            </a:r>
            <a:r>
              <a:rPr lang="ru-RU" dirty="0" smtClean="0"/>
              <a:t>, у великих </a:t>
            </a:r>
            <a:r>
              <a:rPr lang="ru-RU" dirty="0" err="1" smtClean="0"/>
              <a:t>сприймається</a:t>
            </a:r>
            <a:r>
              <a:rPr lang="ru-RU" dirty="0" smtClean="0"/>
              <a:t> нормально.</a:t>
            </a:r>
            <a:endParaRPr lang="ru-RU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1166843"/>
            <a:ext cx="864399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/>
              <a:t>Центральна</a:t>
            </a:r>
            <a:r>
              <a:rPr lang="ru-RU" sz="2400" dirty="0" smtClean="0"/>
              <a:t> </a:t>
            </a:r>
            <a:r>
              <a:rPr lang="ru-RU" sz="2400" b="1" i="1" dirty="0" err="1" smtClean="0"/>
              <a:t>невропатія</a:t>
            </a:r>
            <a:endParaRPr lang="ru-RU" sz="2400" dirty="0" smtClean="0"/>
          </a:p>
          <a:p>
            <a:r>
              <a:rPr lang="ru-RU" sz="2400" dirty="0" smtClean="0"/>
              <a:t>- </a:t>
            </a:r>
            <a:r>
              <a:rPr lang="ru-RU" sz="2400" u="sng" dirty="0" err="1" smtClean="0"/>
              <a:t>Церебрастенічний</a:t>
            </a:r>
            <a:r>
              <a:rPr lang="ru-RU" sz="2400" u="sng" dirty="0" smtClean="0"/>
              <a:t> синдром</a:t>
            </a:r>
            <a:r>
              <a:rPr lang="ru-RU" sz="2400" dirty="0" smtClean="0"/>
              <a:t>: </a:t>
            </a:r>
            <a:r>
              <a:rPr lang="ru-RU" sz="2400" dirty="0" err="1" smtClean="0"/>
              <a:t>неврозоподібний</a:t>
            </a:r>
            <a:r>
              <a:rPr lang="ru-RU" sz="2400" dirty="0" smtClean="0"/>
              <a:t> стан, </a:t>
            </a:r>
            <a:r>
              <a:rPr lang="ru-RU" sz="2400" dirty="0" err="1" smtClean="0"/>
              <a:t>порушення</a:t>
            </a:r>
            <a:r>
              <a:rPr lang="ru-RU" sz="2400" dirty="0" smtClean="0"/>
              <a:t> сну, </a:t>
            </a:r>
            <a:r>
              <a:rPr lang="ru-RU" sz="2400" dirty="0" err="1" smtClean="0"/>
              <a:t>зниження</a:t>
            </a:r>
            <a:r>
              <a:rPr lang="ru-RU" sz="2400" dirty="0" smtClean="0"/>
              <a:t> </a:t>
            </a:r>
            <a:r>
              <a:rPr lang="ru-RU" sz="2400" dirty="0" err="1" smtClean="0"/>
              <a:t>пам’яті</a:t>
            </a:r>
            <a:r>
              <a:rPr lang="ru-RU" sz="2400" dirty="0" smtClean="0"/>
              <a:t>, </a:t>
            </a:r>
            <a:r>
              <a:rPr lang="ru-RU" sz="2400" dirty="0" err="1" smtClean="0"/>
              <a:t>апатія</a:t>
            </a:r>
            <a:r>
              <a:rPr lang="ru-RU" sz="2400" dirty="0" smtClean="0"/>
              <a:t>, </a:t>
            </a:r>
            <a:r>
              <a:rPr lang="ru-RU" sz="2400" dirty="0" err="1" smtClean="0"/>
              <a:t>пригнічений</a:t>
            </a:r>
            <a:r>
              <a:rPr lang="ru-RU" sz="2400" dirty="0" smtClean="0"/>
              <a:t> стан, </a:t>
            </a:r>
            <a:r>
              <a:rPr lang="ru-RU" sz="2400" dirty="0" err="1" smtClean="0"/>
              <a:t>депресія</a:t>
            </a:r>
            <a:r>
              <a:rPr lang="ru-RU" sz="2400" dirty="0" smtClean="0"/>
              <a:t> по типу </a:t>
            </a:r>
            <a:r>
              <a:rPr lang="ru-RU" sz="2400" dirty="0" err="1" smtClean="0"/>
              <a:t>астено-іпохондричного</a:t>
            </a:r>
            <a:r>
              <a:rPr lang="ru-RU" sz="2400" dirty="0" smtClean="0"/>
              <a:t> синдрому, </a:t>
            </a:r>
            <a:r>
              <a:rPr lang="ru-RU" sz="2400" dirty="0" err="1" smtClean="0"/>
              <a:t>обессивно-фобічний</a:t>
            </a:r>
            <a:r>
              <a:rPr lang="ru-RU" sz="2400" dirty="0" smtClean="0"/>
              <a:t> синдром, </a:t>
            </a:r>
            <a:r>
              <a:rPr lang="ru-RU" sz="2400" dirty="0" err="1" smtClean="0"/>
              <a:t>тощо</a:t>
            </a:r>
            <a:endParaRPr lang="ru-RU" sz="2400" dirty="0" smtClean="0"/>
          </a:p>
          <a:p>
            <a:r>
              <a:rPr lang="ru-RU" sz="2400" dirty="0" smtClean="0"/>
              <a:t>- </a:t>
            </a:r>
            <a:r>
              <a:rPr lang="ru-RU" sz="2400" u="sng" dirty="0" err="1" smtClean="0"/>
              <a:t>Енцефалопатія</a:t>
            </a:r>
            <a:r>
              <a:rPr lang="ru-RU" sz="2400" dirty="0" smtClean="0"/>
              <a:t>: </a:t>
            </a:r>
            <a:r>
              <a:rPr lang="ru-RU" sz="2400" dirty="0" err="1" smtClean="0"/>
              <a:t>стійка</a:t>
            </a:r>
            <a:r>
              <a:rPr lang="ru-RU" sz="2400" dirty="0" smtClean="0"/>
              <a:t> </a:t>
            </a:r>
            <a:r>
              <a:rPr lang="ru-RU" sz="2400" dirty="0" err="1" smtClean="0"/>
              <a:t>органічна</a:t>
            </a:r>
            <a:r>
              <a:rPr lang="ru-RU" sz="2400" dirty="0" smtClean="0"/>
              <a:t> </a:t>
            </a:r>
            <a:r>
              <a:rPr lang="ru-RU" sz="2400" dirty="0" err="1" smtClean="0"/>
              <a:t>церебральна</a:t>
            </a:r>
            <a:r>
              <a:rPr lang="ru-RU" sz="2400" dirty="0" smtClean="0"/>
              <a:t> </a:t>
            </a:r>
            <a:r>
              <a:rPr lang="ru-RU" sz="2400" dirty="0" err="1" smtClean="0"/>
              <a:t>патологія</a:t>
            </a:r>
            <a:r>
              <a:rPr lang="ru-RU" sz="2400" dirty="0" smtClean="0"/>
              <a:t> </a:t>
            </a:r>
            <a:r>
              <a:rPr lang="ru-RU" sz="2400" dirty="0" err="1" smtClean="0"/>
              <a:t>з</a:t>
            </a:r>
            <a:r>
              <a:rPr lang="ru-RU" sz="2400" dirty="0" smtClean="0"/>
              <a:t> </a:t>
            </a:r>
            <a:r>
              <a:rPr lang="ru-RU" sz="2400" dirty="0" err="1" smtClean="0"/>
              <a:t>відповідними</a:t>
            </a:r>
            <a:r>
              <a:rPr lang="ru-RU" sz="2400" dirty="0" smtClean="0"/>
              <a:t> </a:t>
            </a:r>
            <a:r>
              <a:rPr lang="ru-RU" sz="2400" dirty="0" err="1" smtClean="0"/>
              <a:t>клінічними</a:t>
            </a:r>
            <a:r>
              <a:rPr lang="ru-RU" sz="2400" dirty="0" smtClean="0"/>
              <a:t> </a:t>
            </a:r>
            <a:r>
              <a:rPr lang="ru-RU" sz="2400" dirty="0" err="1" smtClean="0"/>
              <a:t>ознаками</a:t>
            </a:r>
            <a:r>
              <a:rPr lang="ru-RU" sz="2400" dirty="0" smtClean="0"/>
              <a:t> та </a:t>
            </a:r>
            <a:r>
              <a:rPr lang="ru-RU" sz="2400" dirty="0" err="1" smtClean="0"/>
              <a:t>змінами</a:t>
            </a:r>
            <a:r>
              <a:rPr lang="ru-RU" sz="2400" dirty="0" smtClean="0"/>
              <a:t> в </a:t>
            </a:r>
            <a:r>
              <a:rPr lang="ru-RU" sz="2400" dirty="0" err="1" smtClean="0"/>
              <a:t>неврологічному</a:t>
            </a:r>
            <a:r>
              <a:rPr lang="ru-RU" sz="2400" dirty="0" smtClean="0"/>
              <a:t> </a:t>
            </a:r>
            <a:r>
              <a:rPr lang="ru-RU" sz="2400" dirty="0" err="1" smtClean="0"/>
              <a:t>статусі</a:t>
            </a:r>
            <a:r>
              <a:rPr lang="ru-RU" sz="2400" dirty="0" smtClean="0"/>
              <a:t>.</a:t>
            </a:r>
          </a:p>
          <a:p>
            <a:r>
              <a:rPr lang="ru-RU" sz="2400" dirty="0" smtClean="0"/>
              <a:t>- </a:t>
            </a:r>
            <a:r>
              <a:rPr lang="ru-RU" sz="2400" u="sng" dirty="0" err="1" smtClean="0"/>
              <a:t>Дисциркуляторні</a:t>
            </a:r>
            <a:r>
              <a:rPr lang="ru-RU" sz="2400" u="sng" dirty="0" smtClean="0"/>
              <a:t> </a:t>
            </a:r>
            <a:r>
              <a:rPr lang="ru-RU" sz="2400" u="sng" dirty="0" err="1" smtClean="0"/>
              <a:t>розлади</a:t>
            </a:r>
            <a:r>
              <a:rPr lang="ru-RU" sz="2400" u="sng" dirty="0" smtClean="0"/>
              <a:t> </a:t>
            </a:r>
            <a:r>
              <a:rPr lang="ru-RU" sz="2400" u="sng" dirty="0" err="1" smtClean="0"/>
              <a:t>судинного</a:t>
            </a:r>
            <a:r>
              <a:rPr lang="ru-RU" sz="2400" u="sng" dirty="0" smtClean="0"/>
              <a:t> генезу</a:t>
            </a:r>
            <a:r>
              <a:rPr lang="ru-RU" sz="2400" dirty="0" smtClean="0"/>
              <a:t>: </a:t>
            </a:r>
            <a:r>
              <a:rPr lang="ru-RU" sz="2400" dirty="0" err="1" smtClean="0"/>
              <a:t>головокружіння</a:t>
            </a:r>
            <a:r>
              <a:rPr lang="ru-RU" sz="2400" dirty="0" smtClean="0"/>
              <a:t>, шум у </a:t>
            </a:r>
            <a:r>
              <a:rPr lang="ru-RU" sz="2400" dirty="0" err="1" smtClean="0"/>
              <a:t>вухах</a:t>
            </a:r>
            <a:r>
              <a:rPr lang="ru-RU" sz="2400" dirty="0" smtClean="0"/>
              <a:t>, </a:t>
            </a:r>
            <a:r>
              <a:rPr lang="ru-RU" sz="2400" dirty="0" err="1" smtClean="0"/>
              <a:t>нестійкість</a:t>
            </a:r>
            <a:r>
              <a:rPr lang="ru-RU" sz="2400" dirty="0" smtClean="0"/>
              <a:t> </a:t>
            </a:r>
            <a:r>
              <a:rPr lang="ru-RU" sz="2400" dirty="0" err="1" smtClean="0"/>
              <a:t>психіки</a:t>
            </a:r>
            <a:r>
              <a:rPr lang="ru-RU" sz="2400" dirty="0" smtClean="0"/>
              <a:t>, </a:t>
            </a:r>
            <a:r>
              <a:rPr lang="ru-RU" sz="2400" dirty="0" err="1" smtClean="0"/>
              <a:t>коливання</a:t>
            </a:r>
            <a:r>
              <a:rPr lang="ru-RU" sz="2400" dirty="0" smtClean="0"/>
              <a:t> </a:t>
            </a:r>
            <a:r>
              <a:rPr lang="ru-RU" sz="2400" dirty="0" err="1" smtClean="0"/>
              <a:t>мнестичних</a:t>
            </a:r>
            <a:r>
              <a:rPr lang="ru-RU" sz="2400" dirty="0" smtClean="0"/>
              <a:t> </a:t>
            </a:r>
            <a:r>
              <a:rPr lang="ru-RU" sz="2400" dirty="0" err="1" smtClean="0"/>
              <a:t>порушень</a:t>
            </a:r>
            <a:r>
              <a:rPr lang="ru-RU" sz="2400" dirty="0" smtClean="0"/>
              <a:t>, </a:t>
            </a:r>
            <a:r>
              <a:rPr lang="ru-RU" sz="2400" dirty="0" err="1" smtClean="0"/>
              <a:t>дисфоричні</a:t>
            </a:r>
            <a:r>
              <a:rPr lang="ru-RU" sz="2400" dirty="0" smtClean="0"/>
              <a:t> </a:t>
            </a:r>
            <a:r>
              <a:rPr lang="ru-RU" sz="2400" dirty="0" err="1" smtClean="0"/>
              <a:t>розлади</a:t>
            </a:r>
            <a:r>
              <a:rPr lang="ru-RU" sz="2400" dirty="0" smtClean="0"/>
              <a:t>, </a:t>
            </a:r>
            <a:r>
              <a:rPr lang="ru-RU" sz="2400" dirty="0" err="1" smtClean="0"/>
              <a:t>порушення</a:t>
            </a:r>
            <a:r>
              <a:rPr lang="ru-RU" sz="2400" dirty="0" smtClean="0"/>
              <a:t> темпу </a:t>
            </a:r>
            <a:r>
              <a:rPr lang="ru-RU" sz="2400" dirty="0" err="1" smtClean="0"/>
              <a:t>психічної</a:t>
            </a:r>
            <a:r>
              <a:rPr lang="ru-RU" sz="2400" dirty="0" smtClean="0"/>
              <a:t> </a:t>
            </a:r>
            <a:r>
              <a:rPr lang="ru-RU" sz="2400" dirty="0" err="1" smtClean="0"/>
              <a:t>діяльності</a:t>
            </a:r>
            <a:r>
              <a:rPr lang="ru-RU" sz="2400" dirty="0" smtClean="0"/>
              <a:t>.</a:t>
            </a:r>
            <a:endParaRPr lang="ru-RU" sz="24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chemeClr val="tx1"/>
                </a:solidFill>
              </a:rPr>
              <a:t>Лікування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71472" y="1214422"/>
            <a:ext cx="8143932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1.   </a:t>
            </a:r>
            <a:r>
              <a:rPr lang="ru-RU" sz="2000" u="sng" dirty="0" err="1" smtClean="0"/>
              <a:t>Компенсація</a:t>
            </a:r>
            <a:r>
              <a:rPr lang="ru-RU" sz="2000" u="sng" dirty="0" smtClean="0"/>
              <a:t> </a:t>
            </a:r>
            <a:r>
              <a:rPr lang="ru-RU" sz="2000" u="sng" dirty="0" err="1" smtClean="0"/>
              <a:t>цукрового</a:t>
            </a:r>
            <a:r>
              <a:rPr lang="ru-RU" sz="2000" u="sng" dirty="0" smtClean="0"/>
              <a:t> </a:t>
            </a:r>
            <a:r>
              <a:rPr lang="ru-RU" sz="2000" u="sng" dirty="0" err="1" smtClean="0"/>
              <a:t>діабету</a:t>
            </a:r>
            <a:r>
              <a:rPr lang="ru-RU" sz="2000" u="sng" dirty="0" smtClean="0"/>
              <a:t> (НвА1с &lt; 7,0-7,5%).</a:t>
            </a:r>
            <a:endParaRPr lang="ru-RU" sz="2000" dirty="0" smtClean="0"/>
          </a:p>
          <a:p>
            <a:r>
              <a:rPr lang="ru-RU" sz="2000" dirty="0" smtClean="0"/>
              <a:t>2.   </a:t>
            </a:r>
            <a:r>
              <a:rPr lang="ru-RU" sz="2000" u="sng" dirty="0" err="1" smtClean="0"/>
              <a:t>Медикаментозне</a:t>
            </a:r>
            <a:r>
              <a:rPr lang="ru-RU" sz="2000" u="sng" dirty="0" smtClean="0"/>
              <a:t> </a:t>
            </a:r>
            <a:r>
              <a:rPr lang="ru-RU" sz="2000" u="sng" dirty="0" err="1" smtClean="0"/>
              <a:t>лікування</a:t>
            </a:r>
            <a:r>
              <a:rPr lang="ru-RU" sz="2000" u="sng" dirty="0" smtClean="0"/>
              <a:t>:</a:t>
            </a:r>
            <a:endParaRPr lang="ru-RU" sz="2000" dirty="0" smtClean="0"/>
          </a:p>
          <a:p>
            <a:r>
              <a:rPr lang="ru-RU" sz="2000" dirty="0" smtClean="0"/>
              <a:t>а.   </a:t>
            </a:r>
            <a:r>
              <a:rPr lang="en-US" sz="2000" b="1" i="1" dirty="0" smtClean="0"/>
              <a:t>a-</a:t>
            </a:r>
            <a:r>
              <a:rPr lang="ru-RU" sz="2000" b="1" i="1" dirty="0" err="1" smtClean="0"/>
              <a:t>ліпоєва</a:t>
            </a:r>
            <a:r>
              <a:rPr lang="ru-RU" sz="2000" b="1" i="1" dirty="0" smtClean="0"/>
              <a:t> </a:t>
            </a:r>
            <a:r>
              <a:rPr lang="ru-RU" sz="2000" dirty="0" smtClean="0"/>
              <a:t>(</a:t>
            </a:r>
            <a:r>
              <a:rPr lang="ru-RU" sz="2000" dirty="0" err="1" smtClean="0"/>
              <a:t>тіоктова</a:t>
            </a:r>
            <a:r>
              <a:rPr lang="ru-RU" sz="2000" dirty="0" smtClean="0"/>
              <a:t>)</a:t>
            </a:r>
            <a:r>
              <a:rPr lang="ru-RU" sz="2000" b="1" i="1" dirty="0" smtClean="0"/>
              <a:t> кислота</a:t>
            </a:r>
            <a:endParaRPr lang="ru-RU" sz="2000" dirty="0" smtClean="0"/>
          </a:p>
          <a:p>
            <a:r>
              <a:rPr lang="ru-RU" sz="2000" dirty="0" smtClean="0"/>
              <a:t>- </a:t>
            </a:r>
            <a:r>
              <a:rPr lang="ru-RU" sz="2000" dirty="0" err="1" smtClean="0"/>
              <a:t>гіпоглікемічна</a:t>
            </a:r>
            <a:r>
              <a:rPr lang="ru-RU" sz="2000" dirty="0" smtClean="0"/>
              <a:t> </a:t>
            </a:r>
            <a:r>
              <a:rPr lang="ru-RU" sz="2000" dirty="0" err="1" smtClean="0"/>
              <a:t>дія</a:t>
            </a:r>
            <a:r>
              <a:rPr lang="ru-RU" sz="2000" dirty="0" smtClean="0"/>
              <a:t> (</a:t>
            </a:r>
            <a:r>
              <a:rPr lang="ru-RU" sz="2000" dirty="0" err="1" smtClean="0"/>
              <a:t>поліпшення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чутливості</a:t>
            </a:r>
            <a:r>
              <a:rPr lang="ru-RU" sz="2000" dirty="0" smtClean="0"/>
              <a:t> до </a:t>
            </a:r>
            <a:r>
              <a:rPr lang="ru-RU" sz="2000" dirty="0" err="1" smtClean="0"/>
              <a:t>інсуліну</a:t>
            </a:r>
            <a:r>
              <a:rPr lang="ru-RU" sz="2000" dirty="0" smtClean="0"/>
              <a:t>),</a:t>
            </a:r>
          </a:p>
          <a:p>
            <a:r>
              <a:rPr lang="ru-RU" sz="2000" dirty="0" smtClean="0"/>
              <a:t>- </a:t>
            </a:r>
            <a:r>
              <a:rPr lang="ru-RU" sz="2000" dirty="0" err="1" smtClean="0"/>
              <a:t>гіполіпідемічна</a:t>
            </a:r>
            <a:r>
              <a:rPr lang="ru-RU" sz="2000" dirty="0" smtClean="0"/>
              <a:t> </a:t>
            </a:r>
            <a:r>
              <a:rPr lang="ru-RU" sz="2000" dirty="0" err="1" smtClean="0"/>
              <a:t>дія</a:t>
            </a:r>
            <a:endParaRPr lang="ru-RU" sz="2000" dirty="0" smtClean="0"/>
          </a:p>
          <a:p>
            <a:r>
              <a:rPr lang="ru-RU" sz="2000" dirty="0" smtClean="0"/>
              <a:t>- </a:t>
            </a:r>
            <a:r>
              <a:rPr lang="ru-RU" sz="2000" dirty="0" err="1" smtClean="0"/>
              <a:t>антиоксидантна</a:t>
            </a:r>
            <a:r>
              <a:rPr lang="ru-RU" sz="2000" dirty="0" smtClean="0"/>
              <a:t>, </a:t>
            </a:r>
            <a:r>
              <a:rPr lang="ru-RU" sz="2000" dirty="0" err="1" smtClean="0"/>
              <a:t>детоксикуюча</a:t>
            </a:r>
            <a:r>
              <a:rPr lang="ru-RU" sz="2000" dirty="0" smtClean="0"/>
              <a:t> </a:t>
            </a:r>
            <a:r>
              <a:rPr lang="ru-RU" sz="2000" dirty="0" err="1" smtClean="0"/>
              <a:t>дія</a:t>
            </a:r>
            <a:r>
              <a:rPr lang="ru-RU" sz="2000" dirty="0" smtClean="0"/>
              <a:t> (у т.ч. як донатор </a:t>
            </a:r>
            <a:r>
              <a:rPr lang="en-US" sz="2000" dirty="0" smtClean="0"/>
              <a:t>SH-</a:t>
            </a:r>
            <a:r>
              <a:rPr lang="ru-RU" sz="2000" dirty="0" err="1" smtClean="0"/>
              <a:t>груп</a:t>
            </a:r>
            <a:r>
              <a:rPr lang="ru-RU" sz="2000" dirty="0" smtClean="0"/>
              <a:t>)</a:t>
            </a:r>
          </a:p>
          <a:p>
            <a:r>
              <a:rPr lang="ru-RU" sz="2000" dirty="0" smtClean="0"/>
              <a:t>- </a:t>
            </a:r>
            <a:r>
              <a:rPr lang="ru-RU" sz="2000" dirty="0" err="1" smtClean="0"/>
              <a:t>нейротропна</a:t>
            </a:r>
            <a:r>
              <a:rPr lang="ru-RU" sz="2000" dirty="0" smtClean="0"/>
              <a:t> - </a:t>
            </a:r>
            <a:r>
              <a:rPr lang="ru-RU" sz="2000" dirty="0" err="1" smtClean="0"/>
              <a:t>покращує</a:t>
            </a:r>
            <a:r>
              <a:rPr lang="ru-RU" sz="2000" dirty="0" smtClean="0"/>
              <a:t> </a:t>
            </a:r>
            <a:r>
              <a:rPr lang="ru-RU" sz="2000" dirty="0" err="1" smtClean="0"/>
              <a:t>проведення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нервового</a:t>
            </a:r>
            <a:r>
              <a:rPr lang="ru-RU" sz="2000" dirty="0" smtClean="0"/>
              <a:t> </a:t>
            </a:r>
            <a:r>
              <a:rPr lang="ru-RU" sz="2000" dirty="0" err="1" smtClean="0"/>
              <a:t>імпульсу</a:t>
            </a:r>
            <a:r>
              <a:rPr lang="ru-RU" sz="2000" dirty="0" smtClean="0"/>
              <a:t> (</a:t>
            </a:r>
            <a:r>
              <a:rPr lang="ru-RU" sz="2000" dirty="0" err="1" smtClean="0"/>
              <a:t>знижує</a:t>
            </a:r>
            <a:r>
              <a:rPr lang="ru-RU" sz="2000" dirty="0" smtClean="0"/>
              <a:t> </a:t>
            </a:r>
            <a:r>
              <a:rPr lang="ru-RU" sz="2000" dirty="0" err="1" smtClean="0"/>
              <a:t>перекисне</a:t>
            </a:r>
            <a:r>
              <a:rPr lang="ru-RU" sz="2000" dirty="0" smtClean="0"/>
              <a:t> </a:t>
            </a:r>
            <a:r>
              <a:rPr lang="ru-RU" sz="2000" dirty="0" err="1" smtClean="0"/>
              <a:t>оксилення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ліпідів</a:t>
            </a:r>
            <a:r>
              <a:rPr lang="ru-RU" sz="2000" dirty="0" smtClean="0"/>
              <a:t> у </a:t>
            </a:r>
            <a:r>
              <a:rPr lang="ru-RU" sz="2000" dirty="0" err="1" smtClean="0"/>
              <a:t>периферичних</a:t>
            </a:r>
            <a:r>
              <a:rPr lang="ru-RU" sz="2000" dirty="0" smtClean="0"/>
              <a:t> нервах, </a:t>
            </a:r>
            <a:r>
              <a:rPr lang="ru-RU" sz="2000" dirty="0" err="1" smtClean="0"/>
              <a:t>поліпшує</a:t>
            </a:r>
            <a:r>
              <a:rPr lang="ru-RU" sz="2000" dirty="0" smtClean="0"/>
              <a:t> </a:t>
            </a:r>
            <a:r>
              <a:rPr lang="ru-RU" sz="2000" dirty="0" err="1" smtClean="0"/>
              <a:t>ендоневральний</a:t>
            </a:r>
            <a:r>
              <a:rPr lang="ru-RU" sz="2000" dirty="0" smtClean="0"/>
              <a:t> </a:t>
            </a:r>
            <a:r>
              <a:rPr lang="ru-RU" sz="2000" dirty="0" err="1" smtClean="0"/>
              <a:t>кровотік</a:t>
            </a:r>
            <a:r>
              <a:rPr lang="ru-RU" sz="2000" dirty="0" smtClean="0"/>
              <a:t>)</a:t>
            </a:r>
          </a:p>
          <a:p>
            <a:r>
              <a:rPr lang="ru-RU" sz="2000" dirty="0" smtClean="0"/>
              <a:t>- </a:t>
            </a:r>
            <a:r>
              <a:rPr lang="ru-RU" sz="2000" dirty="0" err="1" smtClean="0"/>
              <a:t>енергетична</a:t>
            </a:r>
            <a:r>
              <a:rPr lang="ru-RU" sz="2000" dirty="0" smtClean="0"/>
              <a:t> </a:t>
            </a:r>
            <a:r>
              <a:rPr lang="ru-RU" sz="2000" dirty="0" err="1" smtClean="0"/>
              <a:t>дія</a:t>
            </a:r>
            <a:endParaRPr lang="ru-RU" sz="2000" dirty="0" smtClean="0"/>
          </a:p>
          <a:p>
            <a:r>
              <a:rPr lang="ru-RU" sz="2000" dirty="0" smtClean="0"/>
              <a:t>- </a:t>
            </a:r>
            <a:r>
              <a:rPr lang="ru-RU" sz="2000" dirty="0" err="1" smtClean="0"/>
              <a:t>покращує</a:t>
            </a:r>
            <a:r>
              <a:rPr lang="ru-RU" sz="2000" dirty="0" smtClean="0"/>
              <a:t> </a:t>
            </a:r>
            <a:r>
              <a:rPr lang="ru-RU" sz="2000" dirty="0" err="1" smtClean="0"/>
              <a:t>регенерацію</a:t>
            </a:r>
            <a:r>
              <a:rPr lang="ru-RU" sz="2000" dirty="0" smtClean="0"/>
              <a:t> (</a:t>
            </a:r>
            <a:r>
              <a:rPr lang="ru-RU" sz="2000" dirty="0" err="1" smtClean="0"/>
              <a:t>стимулює</a:t>
            </a:r>
            <a:r>
              <a:rPr lang="ru-RU" sz="2000" dirty="0" smtClean="0"/>
              <a:t> </a:t>
            </a:r>
            <a:r>
              <a:rPr lang="ru-RU" sz="2000" dirty="0" err="1" smtClean="0"/>
              <a:t>ріст</a:t>
            </a:r>
            <a:r>
              <a:rPr lang="ru-RU" sz="2000" dirty="0" smtClean="0"/>
              <a:t> </a:t>
            </a:r>
            <a:r>
              <a:rPr lang="ru-RU" sz="2000" dirty="0" err="1" smtClean="0"/>
              <a:t>нових</a:t>
            </a:r>
            <a:r>
              <a:rPr lang="ru-RU" sz="2000" dirty="0" smtClean="0"/>
              <a:t> </a:t>
            </a:r>
            <a:r>
              <a:rPr lang="ru-RU" sz="2000" dirty="0" err="1" smtClean="0"/>
              <a:t>нервових</a:t>
            </a:r>
            <a:r>
              <a:rPr lang="ru-RU" sz="2000" dirty="0" smtClean="0"/>
              <a:t> волокон)</a:t>
            </a:r>
          </a:p>
          <a:p>
            <a:r>
              <a:rPr lang="ru-RU" sz="2000" dirty="0" smtClean="0"/>
              <a:t>- </a:t>
            </a:r>
            <a:r>
              <a:rPr lang="ru-RU" sz="2000" dirty="0" err="1" smtClean="0"/>
              <a:t>імунотропний</a:t>
            </a:r>
            <a:r>
              <a:rPr lang="ru-RU" sz="2000" dirty="0" smtClean="0"/>
              <a:t> </a:t>
            </a:r>
            <a:r>
              <a:rPr lang="ru-RU" sz="2000" dirty="0" err="1" smtClean="0"/>
              <a:t>ефект</a:t>
            </a:r>
            <a:r>
              <a:rPr lang="ru-RU" sz="2000" dirty="0" smtClean="0"/>
              <a:t>  ( </a:t>
            </a:r>
            <a:r>
              <a:rPr lang="ru-RU" sz="2000" dirty="0" err="1" smtClean="0"/>
              <a:t>збільшує</a:t>
            </a:r>
            <a:r>
              <a:rPr lang="ru-RU" sz="2000" dirty="0" smtClean="0"/>
              <a:t> </a:t>
            </a:r>
            <a:r>
              <a:rPr lang="ru-RU" sz="2000" dirty="0" err="1" smtClean="0"/>
              <a:t>вміст</a:t>
            </a:r>
            <a:r>
              <a:rPr lang="ru-RU" sz="2000" dirty="0" smtClean="0"/>
              <a:t> </a:t>
            </a:r>
            <a:r>
              <a:rPr lang="ru-RU" sz="2000" dirty="0" err="1" smtClean="0"/>
              <a:t>усіх</a:t>
            </a:r>
            <a:r>
              <a:rPr lang="ru-RU" sz="2000" dirty="0" smtClean="0"/>
              <a:t> </a:t>
            </a:r>
            <a:r>
              <a:rPr lang="ru-RU" sz="2000" dirty="0" err="1" smtClean="0"/>
              <a:t>субпопуляцій</a:t>
            </a:r>
            <a:r>
              <a:rPr lang="ru-RU" sz="2000" dirty="0" smtClean="0"/>
              <a:t> </a:t>
            </a:r>
            <a:r>
              <a:rPr lang="ru-RU" sz="2000" dirty="0" err="1" smtClean="0"/>
              <a:t>Т-лімфоцитів</a:t>
            </a:r>
            <a:r>
              <a:rPr lang="ru-RU" sz="2000" dirty="0" smtClean="0"/>
              <a:t>)</a:t>
            </a:r>
          </a:p>
          <a:p>
            <a:r>
              <a:rPr lang="ru-RU" sz="2000" dirty="0" smtClean="0"/>
              <a:t>- </a:t>
            </a:r>
            <a:r>
              <a:rPr lang="ru-RU" sz="2000" dirty="0" err="1" smtClean="0"/>
              <a:t>призначається</a:t>
            </a:r>
            <a:r>
              <a:rPr lang="ru-RU" sz="2000" dirty="0" smtClean="0"/>
              <a:t> за </a:t>
            </a:r>
            <a:r>
              <a:rPr lang="ru-RU" sz="2000" dirty="0" err="1" smtClean="0"/>
              <a:t>наступною</a:t>
            </a:r>
            <a:r>
              <a:rPr lang="ru-RU" sz="2000" dirty="0" smtClean="0"/>
              <a:t> схемою:</a:t>
            </a:r>
            <a:endParaRPr lang="ru-RU" sz="2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chemeClr val="tx1"/>
                </a:solidFill>
              </a:rPr>
              <a:t>Лікування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1428736"/>
            <a:ext cx="828680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 smtClean="0"/>
              <a:t>Дітям</a:t>
            </a:r>
            <a:r>
              <a:rPr lang="ru-RU" sz="2000" dirty="0" smtClean="0"/>
              <a:t> </a:t>
            </a:r>
            <a:r>
              <a:rPr lang="ru-RU" sz="2000" dirty="0" err="1" smtClean="0"/>
              <a:t>з</a:t>
            </a:r>
            <a:r>
              <a:rPr lang="ru-RU" sz="2000" dirty="0" smtClean="0"/>
              <a:t> </a:t>
            </a:r>
            <a:r>
              <a:rPr lang="ru-RU" sz="2000" dirty="0" err="1" smtClean="0"/>
              <a:t>масою</a:t>
            </a:r>
            <a:r>
              <a:rPr lang="ru-RU" sz="2000" dirty="0" smtClean="0"/>
              <a:t> </a:t>
            </a:r>
            <a:r>
              <a:rPr lang="ru-RU" sz="2000" dirty="0" err="1" smtClean="0"/>
              <a:t>тіла</a:t>
            </a:r>
            <a:r>
              <a:rPr lang="ru-RU" sz="2000" dirty="0" smtClean="0"/>
              <a:t> до 20 кг – 200 мг/</a:t>
            </a:r>
            <a:r>
              <a:rPr lang="ru-RU" sz="2000" dirty="0" err="1" smtClean="0"/>
              <a:t>добу</a:t>
            </a:r>
            <a:r>
              <a:rPr lang="ru-RU" sz="2000" dirty="0" smtClean="0"/>
              <a:t>;</a:t>
            </a:r>
          </a:p>
          <a:p>
            <a:r>
              <a:rPr lang="ru-RU" sz="2000" dirty="0" smtClean="0"/>
              <a:t>                                   </a:t>
            </a:r>
            <a:r>
              <a:rPr lang="ru-RU" sz="2000" dirty="0" err="1" smtClean="0"/>
              <a:t>Від</a:t>
            </a:r>
            <a:r>
              <a:rPr lang="ru-RU" sz="2000" dirty="0" smtClean="0"/>
              <a:t> 20 до 40 кг – 300 - 400 мг/</a:t>
            </a:r>
            <a:r>
              <a:rPr lang="ru-RU" sz="2000" dirty="0" err="1" smtClean="0"/>
              <a:t>добу</a:t>
            </a:r>
            <a:endParaRPr lang="ru-RU" sz="2000" dirty="0" smtClean="0"/>
          </a:p>
          <a:p>
            <a:r>
              <a:rPr lang="ru-RU" sz="2000" dirty="0" smtClean="0"/>
              <a:t>                                   </a:t>
            </a:r>
            <a:r>
              <a:rPr lang="ru-RU" sz="2000" dirty="0" err="1" smtClean="0"/>
              <a:t>Більш</a:t>
            </a:r>
            <a:r>
              <a:rPr lang="ru-RU" sz="2000" dirty="0" smtClean="0"/>
              <a:t> 40 кг – 600 мг/</a:t>
            </a:r>
            <a:r>
              <a:rPr lang="ru-RU" sz="2000" dirty="0" err="1" smtClean="0"/>
              <a:t>добу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Препарат </a:t>
            </a:r>
            <a:r>
              <a:rPr lang="ru-RU" sz="2000" dirty="0" err="1" smtClean="0"/>
              <a:t>вводять</a:t>
            </a:r>
            <a:r>
              <a:rPr lang="ru-RU" sz="2000" dirty="0" smtClean="0"/>
              <a:t> </a:t>
            </a:r>
            <a:r>
              <a:rPr lang="ru-RU" sz="2000" dirty="0" err="1" smtClean="0"/>
              <a:t>внутрішньовенно</a:t>
            </a:r>
            <a:r>
              <a:rPr lang="ru-RU" sz="2000" dirty="0" smtClean="0"/>
              <a:t> </a:t>
            </a:r>
            <a:r>
              <a:rPr lang="ru-RU" sz="2000" dirty="0" err="1" smtClean="0"/>
              <a:t>крапельно</a:t>
            </a:r>
            <a:r>
              <a:rPr lang="ru-RU" sz="2000" dirty="0" smtClean="0"/>
              <a:t> на 50-200 мл 0,9% </a:t>
            </a:r>
            <a:r>
              <a:rPr lang="ru-RU" sz="2000" dirty="0" err="1" smtClean="0"/>
              <a:t>розчину</a:t>
            </a:r>
            <a:r>
              <a:rPr lang="ru-RU" sz="2000" dirty="0" smtClean="0"/>
              <a:t> </a:t>
            </a:r>
            <a:r>
              <a:rPr lang="ru-RU" sz="2000" dirty="0" err="1" smtClean="0"/>
              <a:t>натрію</a:t>
            </a:r>
            <a:r>
              <a:rPr lang="ru-RU" sz="2000" dirty="0" smtClean="0"/>
              <a:t> хлориду </a:t>
            </a:r>
            <a:r>
              <a:rPr lang="ru-RU" sz="2000" dirty="0" err="1" smtClean="0"/>
              <a:t>протягом</a:t>
            </a:r>
            <a:r>
              <a:rPr lang="ru-RU" sz="2000" dirty="0" smtClean="0"/>
              <a:t> 30-40 </a:t>
            </a:r>
            <a:r>
              <a:rPr lang="ru-RU" sz="2000" dirty="0" err="1" smtClean="0"/>
              <a:t>хв</a:t>
            </a:r>
            <a:r>
              <a:rPr lang="ru-RU" sz="2000" dirty="0" smtClean="0"/>
              <a:t>. </a:t>
            </a:r>
            <a:r>
              <a:rPr lang="ru-RU" sz="2000" dirty="0" err="1" smtClean="0"/>
              <a:t>щодня</a:t>
            </a:r>
            <a:r>
              <a:rPr lang="ru-RU" sz="2000" dirty="0" smtClean="0"/>
              <a:t> №10 (</a:t>
            </a:r>
            <a:r>
              <a:rPr lang="ru-RU" sz="2000" dirty="0" err="1" smtClean="0"/>
              <a:t>тіогамма</a:t>
            </a:r>
            <a:r>
              <a:rPr lang="ru-RU" sz="2000" dirty="0" smtClean="0"/>
              <a:t> турбо – </a:t>
            </a:r>
            <a:r>
              <a:rPr lang="ru-RU" sz="2000" dirty="0" err="1" smtClean="0"/>
              <a:t>готовий</a:t>
            </a:r>
            <a:r>
              <a:rPr lang="ru-RU" sz="2000" dirty="0" smtClean="0"/>
              <a:t> для </a:t>
            </a:r>
            <a:r>
              <a:rPr lang="ru-RU" sz="2000" dirty="0" err="1" smtClean="0"/>
              <a:t>введення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розчин</a:t>
            </a:r>
            <a:r>
              <a:rPr lang="ru-RU" sz="2000" dirty="0" smtClean="0"/>
              <a:t> по 600 мг), </a:t>
            </a:r>
            <a:r>
              <a:rPr lang="ru-RU" sz="2000" dirty="0" err="1" smtClean="0"/>
              <a:t>потім</a:t>
            </a:r>
            <a:r>
              <a:rPr lang="ru-RU" sz="2000" dirty="0" smtClean="0"/>
              <a:t> у таблетках у </a:t>
            </a:r>
            <a:r>
              <a:rPr lang="ru-RU" sz="2000" dirty="0" err="1" smtClean="0"/>
              <a:t>тій</a:t>
            </a:r>
            <a:r>
              <a:rPr lang="ru-RU" sz="2000" dirty="0" smtClean="0"/>
              <a:t> </a:t>
            </a:r>
            <a:r>
              <a:rPr lang="ru-RU" sz="2000" dirty="0" err="1" smtClean="0"/>
              <a:t>самій</a:t>
            </a:r>
            <a:r>
              <a:rPr lang="ru-RU" sz="2000" dirty="0" smtClean="0"/>
              <a:t> </a:t>
            </a:r>
            <a:r>
              <a:rPr lang="ru-RU" sz="2000" dirty="0" err="1" smtClean="0"/>
              <a:t>добовій</a:t>
            </a:r>
            <a:r>
              <a:rPr lang="ru-RU" sz="2000" dirty="0" smtClean="0"/>
              <a:t> </a:t>
            </a:r>
            <a:r>
              <a:rPr lang="ru-RU" sz="2000" dirty="0" err="1" smtClean="0"/>
              <a:t>дозі</a:t>
            </a:r>
            <a:r>
              <a:rPr lang="ru-RU" sz="2000" dirty="0" smtClean="0"/>
              <a:t> </a:t>
            </a:r>
            <a:r>
              <a:rPr lang="ru-RU" sz="2000" dirty="0" err="1" smtClean="0"/>
              <a:t>ранком</a:t>
            </a:r>
            <a:r>
              <a:rPr lang="ru-RU" sz="2000" dirty="0" smtClean="0"/>
              <a:t> за 30-45 </a:t>
            </a:r>
            <a:r>
              <a:rPr lang="ru-RU" sz="2000" dirty="0" err="1" smtClean="0"/>
              <a:t>хв</a:t>
            </a:r>
            <a:r>
              <a:rPr lang="ru-RU" sz="2000" dirty="0" smtClean="0"/>
              <a:t>. до </a:t>
            </a:r>
            <a:r>
              <a:rPr lang="ru-RU" sz="2000" dirty="0" err="1" smtClean="0"/>
              <a:t>їжі</a:t>
            </a:r>
            <a:r>
              <a:rPr lang="ru-RU" sz="2000" dirty="0" smtClean="0"/>
              <a:t> </a:t>
            </a:r>
            <a:r>
              <a:rPr lang="ru-RU" sz="2000" dirty="0" err="1" smtClean="0"/>
              <a:t>протягом</a:t>
            </a:r>
            <a:r>
              <a:rPr lang="ru-RU" sz="2000" dirty="0" smtClean="0"/>
              <a:t> 2 </a:t>
            </a:r>
            <a:r>
              <a:rPr lang="ru-RU" sz="2000" dirty="0" err="1" smtClean="0"/>
              <a:t>місяців</a:t>
            </a:r>
            <a:r>
              <a:rPr lang="ru-RU" sz="2000" dirty="0" smtClean="0"/>
              <a:t>. 2 </a:t>
            </a:r>
            <a:r>
              <a:rPr lang="ru-RU" sz="2000" dirty="0" err="1" smtClean="0"/>
              <a:t>курси</a:t>
            </a:r>
            <a:r>
              <a:rPr lang="ru-RU" sz="2000" dirty="0" smtClean="0"/>
              <a:t> на </a:t>
            </a:r>
            <a:r>
              <a:rPr lang="ru-RU" sz="2000" dirty="0" err="1" smtClean="0"/>
              <a:t>рік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 </a:t>
            </a:r>
          </a:p>
          <a:p>
            <a:r>
              <a:rPr lang="ru-RU" sz="2000" dirty="0" smtClean="0"/>
              <a:t>   </a:t>
            </a:r>
            <a:r>
              <a:rPr lang="ru-RU" sz="2000" b="1" i="1" dirty="0" smtClean="0"/>
              <a:t>Комплекс </a:t>
            </a:r>
            <a:r>
              <a:rPr lang="ru-RU" sz="2000" b="1" i="1" dirty="0" err="1" smtClean="0"/>
              <a:t>вітамінів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групи</a:t>
            </a:r>
            <a:r>
              <a:rPr lang="ru-RU" sz="2000" b="1" i="1" dirty="0" smtClean="0"/>
              <a:t> В </a:t>
            </a:r>
            <a:r>
              <a:rPr lang="ru-RU" sz="2000" dirty="0" smtClean="0"/>
              <a:t>у </a:t>
            </a:r>
            <a:r>
              <a:rPr lang="ru-RU" sz="2000" dirty="0" err="1" smtClean="0"/>
              <a:t>віковому</a:t>
            </a:r>
            <a:r>
              <a:rPr lang="ru-RU" sz="2000" dirty="0" smtClean="0"/>
              <a:t> </a:t>
            </a:r>
            <a:r>
              <a:rPr lang="ru-RU" sz="2000" dirty="0" err="1" smtClean="0"/>
              <a:t>дозуванні</a:t>
            </a:r>
            <a:r>
              <a:rPr lang="ru-RU" sz="2000" dirty="0" smtClean="0"/>
              <a:t> </a:t>
            </a:r>
            <a:r>
              <a:rPr lang="ru-RU" sz="2000" dirty="0" err="1" smtClean="0"/>
              <a:t>протягом</a:t>
            </a:r>
            <a:r>
              <a:rPr lang="ru-RU" sz="2000" dirty="0" smtClean="0"/>
              <a:t> 2-3 </a:t>
            </a:r>
            <a:r>
              <a:rPr lang="ru-RU" sz="2000" dirty="0" err="1" smtClean="0"/>
              <a:t>міс</a:t>
            </a:r>
            <a:r>
              <a:rPr lang="ru-RU" sz="2000" dirty="0" smtClean="0"/>
              <a:t>., особливо </a:t>
            </a:r>
            <a:r>
              <a:rPr lang="ru-RU" sz="2000" dirty="0" err="1" smtClean="0"/>
              <a:t>жиророзчинна</a:t>
            </a:r>
            <a:r>
              <a:rPr lang="ru-RU" sz="2000" dirty="0" smtClean="0"/>
              <a:t> форма віт.В1 – </a:t>
            </a:r>
            <a:r>
              <a:rPr lang="ru-RU" sz="2000" b="1" i="1" dirty="0" err="1" smtClean="0"/>
              <a:t>бенфотіамін</a:t>
            </a:r>
            <a:r>
              <a:rPr lang="ru-RU" sz="2000" b="1" i="1" dirty="0" smtClean="0"/>
              <a:t> </a:t>
            </a:r>
            <a:r>
              <a:rPr lang="ru-RU" sz="2000" dirty="0" smtClean="0"/>
              <a:t>(по 100 мг 1-2 рази на день - 1-3 </a:t>
            </a:r>
            <a:r>
              <a:rPr lang="ru-RU" sz="2000" dirty="0" err="1" smtClean="0"/>
              <a:t>міс</a:t>
            </a:r>
            <a:r>
              <a:rPr lang="ru-RU" sz="2000" dirty="0" smtClean="0"/>
              <a:t>., 2 </a:t>
            </a:r>
            <a:r>
              <a:rPr lang="ru-RU" sz="2000" dirty="0" err="1" smtClean="0"/>
              <a:t>курси</a:t>
            </a:r>
            <a:r>
              <a:rPr lang="ru-RU" sz="2000" dirty="0" smtClean="0"/>
              <a:t> на </a:t>
            </a:r>
            <a:r>
              <a:rPr lang="ru-RU" sz="2000" dirty="0" err="1" smtClean="0"/>
              <a:t>рік</a:t>
            </a:r>
            <a:r>
              <a:rPr lang="ru-RU" sz="2000" dirty="0" smtClean="0"/>
              <a:t>).</a:t>
            </a:r>
          </a:p>
          <a:p>
            <a:r>
              <a:rPr lang="ru-RU" sz="2000" dirty="0" smtClean="0"/>
              <a:t>в.   </a:t>
            </a:r>
            <a:r>
              <a:rPr lang="ru-RU" sz="2000" dirty="0" err="1" smtClean="0"/>
              <a:t>Зниження</a:t>
            </a:r>
            <a:r>
              <a:rPr lang="ru-RU" sz="2000" dirty="0" smtClean="0"/>
              <a:t> болю та судом: НПЗС, </a:t>
            </a:r>
            <a:r>
              <a:rPr lang="ru-RU" sz="2000" dirty="0" err="1" smtClean="0"/>
              <a:t>трициклічні</a:t>
            </a:r>
            <a:r>
              <a:rPr lang="ru-RU" sz="2000" dirty="0" smtClean="0"/>
              <a:t> </a:t>
            </a:r>
            <a:r>
              <a:rPr lang="ru-RU" sz="2000" dirty="0" err="1" smtClean="0"/>
              <a:t>антидепресанти</a:t>
            </a:r>
            <a:r>
              <a:rPr lang="ru-RU" sz="2000" dirty="0" smtClean="0"/>
              <a:t>, </a:t>
            </a:r>
            <a:r>
              <a:rPr lang="ru-RU" sz="2000" dirty="0" err="1" smtClean="0"/>
              <a:t>карбамазепін</a:t>
            </a:r>
            <a:r>
              <a:rPr lang="ru-RU" sz="2000" dirty="0" smtClean="0"/>
              <a:t>, </a:t>
            </a:r>
            <a:r>
              <a:rPr lang="ru-RU" sz="2000" dirty="0" err="1" smtClean="0"/>
              <a:t>міорелаксанти</a:t>
            </a:r>
            <a:r>
              <a:rPr lang="ru-RU" sz="2000" dirty="0" smtClean="0"/>
              <a:t>, </a:t>
            </a:r>
            <a:r>
              <a:rPr lang="ru-RU" sz="2000" dirty="0" err="1" smtClean="0"/>
              <a:t>проти</a:t>
            </a:r>
            <a:r>
              <a:rPr lang="ru-RU" sz="2000" dirty="0" smtClean="0"/>
              <a:t> </a:t>
            </a:r>
            <a:r>
              <a:rPr lang="ru-RU" sz="2000" dirty="0" err="1" smtClean="0"/>
              <a:t>судомні</a:t>
            </a:r>
            <a:r>
              <a:rPr lang="ru-RU" sz="2000" dirty="0" smtClean="0"/>
              <a:t>, </a:t>
            </a:r>
            <a:r>
              <a:rPr lang="ru-RU" sz="2000" dirty="0" err="1" smtClean="0"/>
              <a:t>мільгамма</a:t>
            </a:r>
            <a:r>
              <a:rPr lang="ru-RU" sz="2000" dirty="0" smtClean="0"/>
              <a:t> (в/м </a:t>
            </a:r>
            <a:r>
              <a:rPr lang="ru-RU" sz="2000" dirty="0" err="1" smtClean="0"/>
              <a:t>щодня</a:t>
            </a:r>
            <a:r>
              <a:rPr lang="ru-RU" sz="2000" dirty="0" smtClean="0"/>
              <a:t> </a:t>
            </a:r>
            <a:r>
              <a:rPr lang="ru-RU" sz="2000" dirty="0" err="1" smtClean="0"/>
              <a:t>або</a:t>
            </a:r>
            <a:r>
              <a:rPr lang="ru-RU" sz="2000" dirty="0" smtClean="0"/>
              <a:t> через день № 5-10)</a:t>
            </a:r>
            <a:endParaRPr lang="ru-RU" sz="20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chemeClr val="tx1"/>
                </a:solidFill>
              </a:rPr>
              <a:t>Лікування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1285860"/>
            <a:ext cx="835824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г. </a:t>
            </a:r>
            <a:r>
              <a:rPr lang="ru-RU" sz="2000" dirty="0" err="1" smtClean="0"/>
              <a:t>Судинорозширювальні</a:t>
            </a:r>
            <a:r>
              <a:rPr lang="ru-RU" sz="2000" dirty="0" smtClean="0"/>
              <a:t> (</a:t>
            </a:r>
            <a:r>
              <a:rPr lang="ru-RU" sz="2000" dirty="0" err="1" smtClean="0"/>
              <a:t>пентоксіфіллін</a:t>
            </a:r>
            <a:r>
              <a:rPr lang="ru-RU" sz="2000" dirty="0" smtClean="0"/>
              <a:t>, </a:t>
            </a:r>
            <a:r>
              <a:rPr lang="ru-RU" sz="2000" dirty="0" err="1" smtClean="0"/>
              <a:t>препарати</a:t>
            </a:r>
            <a:r>
              <a:rPr lang="ru-RU" sz="2000" dirty="0" smtClean="0"/>
              <a:t> </a:t>
            </a:r>
            <a:r>
              <a:rPr lang="ru-RU" sz="2000" dirty="0" err="1" smtClean="0"/>
              <a:t>нікотинової</a:t>
            </a:r>
            <a:r>
              <a:rPr lang="ru-RU" sz="2000" dirty="0" smtClean="0"/>
              <a:t> </a:t>
            </a:r>
            <a:r>
              <a:rPr lang="ru-RU" sz="2000" dirty="0" err="1" smtClean="0"/>
              <a:t>кислоти</a:t>
            </a:r>
            <a:r>
              <a:rPr lang="ru-RU" sz="2000" dirty="0" smtClean="0"/>
              <a:t> </a:t>
            </a:r>
            <a:r>
              <a:rPr lang="ru-RU" sz="2000" dirty="0" err="1" smtClean="0"/>
              <a:t>тощо</a:t>
            </a:r>
            <a:r>
              <a:rPr lang="ru-RU" sz="2000" dirty="0" smtClean="0"/>
              <a:t>)</a:t>
            </a:r>
          </a:p>
          <a:p>
            <a:r>
              <a:rPr lang="ru-RU" sz="2000" dirty="0" smtClean="0"/>
              <a:t>д.   </a:t>
            </a:r>
            <a:r>
              <a:rPr lang="ru-RU" sz="2000" dirty="0" err="1" smtClean="0"/>
              <a:t>метаболічна</a:t>
            </a:r>
            <a:r>
              <a:rPr lang="ru-RU" sz="2000" dirty="0" smtClean="0"/>
              <a:t> </a:t>
            </a:r>
            <a:r>
              <a:rPr lang="ru-RU" sz="2000" dirty="0" err="1" smtClean="0"/>
              <a:t>терапія</a:t>
            </a:r>
            <a:r>
              <a:rPr lang="ru-RU" sz="2000" dirty="0" smtClean="0"/>
              <a:t> (</a:t>
            </a:r>
            <a:r>
              <a:rPr lang="ru-RU" sz="2000" dirty="0" err="1" smtClean="0"/>
              <a:t>актовегін</a:t>
            </a:r>
            <a:r>
              <a:rPr lang="ru-RU" sz="2000" dirty="0" smtClean="0"/>
              <a:t>, </a:t>
            </a:r>
            <a:r>
              <a:rPr lang="ru-RU" sz="2000" dirty="0" err="1" smtClean="0"/>
              <a:t>солкосеріл</a:t>
            </a:r>
            <a:r>
              <a:rPr lang="ru-RU" sz="2000" dirty="0" smtClean="0"/>
              <a:t>, </a:t>
            </a:r>
            <a:r>
              <a:rPr lang="ru-RU" sz="2000" dirty="0" err="1" smtClean="0"/>
              <a:t>цитохром</a:t>
            </a:r>
            <a:r>
              <a:rPr lang="ru-RU" sz="2000" dirty="0" smtClean="0"/>
              <a:t> С, </a:t>
            </a:r>
            <a:r>
              <a:rPr lang="ru-RU" sz="2000" dirty="0" err="1" smtClean="0"/>
              <a:t>інстенон</a:t>
            </a:r>
            <a:r>
              <a:rPr lang="ru-RU" sz="2000" dirty="0" smtClean="0"/>
              <a:t>, </a:t>
            </a:r>
            <a:r>
              <a:rPr lang="el-GR" sz="2000" dirty="0" smtClean="0"/>
              <a:t>γ-</a:t>
            </a:r>
            <a:r>
              <a:rPr lang="ru-RU" sz="2000" dirty="0" err="1" smtClean="0"/>
              <a:t>ліноленова</a:t>
            </a:r>
            <a:r>
              <a:rPr lang="ru-RU" sz="2000" dirty="0" smtClean="0"/>
              <a:t> </a:t>
            </a:r>
            <a:r>
              <a:rPr lang="ru-RU" sz="2000" dirty="0" err="1" smtClean="0"/>
              <a:t>к-та</a:t>
            </a:r>
            <a:r>
              <a:rPr lang="ru-RU" sz="2000" dirty="0" smtClean="0"/>
              <a:t>, </a:t>
            </a:r>
            <a:r>
              <a:rPr lang="ru-RU" sz="2000" dirty="0" err="1" smtClean="0"/>
              <a:t>тощо</a:t>
            </a:r>
            <a:r>
              <a:rPr lang="ru-RU" sz="2000" dirty="0" smtClean="0"/>
              <a:t>)</a:t>
            </a:r>
          </a:p>
          <a:p>
            <a:r>
              <a:rPr lang="ru-RU" sz="2000" dirty="0" smtClean="0"/>
              <a:t>е.   При </a:t>
            </a:r>
            <a:r>
              <a:rPr lang="ru-RU" sz="2000" dirty="0" err="1" smtClean="0"/>
              <a:t>вегетативних</a:t>
            </a:r>
            <a:r>
              <a:rPr lang="ru-RU" sz="2000" dirty="0" smtClean="0"/>
              <a:t> </a:t>
            </a:r>
            <a:r>
              <a:rPr lang="ru-RU" sz="2000" dirty="0" err="1" smtClean="0"/>
              <a:t>розладах</a:t>
            </a:r>
            <a:r>
              <a:rPr lang="ru-RU" sz="2000" dirty="0" smtClean="0"/>
              <a:t> </a:t>
            </a:r>
            <a:r>
              <a:rPr lang="ru-RU" sz="2000" dirty="0" err="1" smtClean="0"/>
              <a:t>використовуються</a:t>
            </a:r>
            <a:r>
              <a:rPr lang="ru-RU" sz="2000" dirty="0" smtClean="0"/>
              <a:t> </a:t>
            </a:r>
            <a:r>
              <a:rPr lang="ru-RU" sz="2000" dirty="0" err="1" smtClean="0"/>
              <a:t>препарати</a:t>
            </a:r>
            <a:r>
              <a:rPr lang="ru-RU" sz="2000" dirty="0" smtClean="0"/>
              <a:t> симптоматичного ряду, </a:t>
            </a:r>
            <a:r>
              <a:rPr lang="ru-RU" sz="2000" dirty="0" err="1" smtClean="0"/>
              <a:t>дія</a:t>
            </a:r>
            <a:r>
              <a:rPr lang="ru-RU" sz="2000" dirty="0" smtClean="0"/>
              <a:t> </a:t>
            </a:r>
            <a:r>
              <a:rPr lang="ru-RU" sz="2000" dirty="0" err="1" smtClean="0"/>
              <a:t>яких</a:t>
            </a:r>
            <a:r>
              <a:rPr lang="ru-RU" sz="2000" dirty="0" smtClean="0"/>
              <a:t> </a:t>
            </a:r>
            <a:r>
              <a:rPr lang="ru-RU" sz="2000" dirty="0" err="1" smtClean="0"/>
              <a:t>спрямована</a:t>
            </a:r>
            <a:r>
              <a:rPr lang="ru-RU" sz="2000" dirty="0" smtClean="0"/>
              <a:t> на </a:t>
            </a:r>
            <a:r>
              <a:rPr lang="ru-RU" sz="2000" dirty="0" err="1" smtClean="0"/>
              <a:t>відшкодування</a:t>
            </a:r>
            <a:r>
              <a:rPr lang="ru-RU" sz="2000" dirty="0" smtClean="0"/>
              <a:t> </a:t>
            </a:r>
            <a:r>
              <a:rPr lang="ru-RU" sz="2000" dirty="0" err="1" smtClean="0"/>
              <a:t>утраченої</a:t>
            </a:r>
            <a:r>
              <a:rPr lang="ru-RU" sz="2000" dirty="0" smtClean="0"/>
              <a:t> </a:t>
            </a:r>
            <a:r>
              <a:rPr lang="ru-RU" sz="2000" dirty="0" err="1" smtClean="0"/>
              <a:t>функції</a:t>
            </a:r>
            <a:r>
              <a:rPr lang="ru-RU" sz="2000" dirty="0" smtClean="0"/>
              <a:t> органа:</a:t>
            </a:r>
          </a:p>
          <a:p>
            <a:r>
              <a:rPr lang="ru-RU" sz="2000" dirty="0" smtClean="0"/>
              <a:t>- </a:t>
            </a:r>
            <a:r>
              <a:rPr lang="ru-RU" sz="2000" dirty="0" err="1" smtClean="0"/>
              <a:t>Збільшення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нервово-м‘язової</a:t>
            </a:r>
            <a:r>
              <a:rPr lang="ru-RU" sz="2000" dirty="0" smtClean="0"/>
              <a:t> </a:t>
            </a:r>
            <a:r>
              <a:rPr lang="ru-RU" sz="2000" dirty="0" err="1" smtClean="0"/>
              <a:t>провідності</a:t>
            </a:r>
            <a:r>
              <a:rPr lang="ru-RU" sz="2000" dirty="0" smtClean="0"/>
              <a:t>: </a:t>
            </a:r>
            <a:r>
              <a:rPr lang="ru-RU" sz="2000" dirty="0" err="1" smtClean="0"/>
              <a:t>антихолінестеразні</a:t>
            </a:r>
            <a:r>
              <a:rPr lang="ru-RU" sz="2000" dirty="0" smtClean="0"/>
              <a:t> </a:t>
            </a:r>
            <a:r>
              <a:rPr lang="ru-RU" sz="2000" dirty="0" err="1" smtClean="0"/>
              <a:t>препарати</a:t>
            </a:r>
            <a:r>
              <a:rPr lang="ru-RU" sz="2000" dirty="0" smtClean="0"/>
              <a:t> (</a:t>
            </a:r>
            <a:r>
              <a:rPr lang="ru-RU" sz="2000" dirty="0" err="1" smtClean="0"/>
              <a:t>прозерін</a:t>
            </a:r>
            <a:r>
              <a:rPr lang="ru-RU" sz="2000" dirty="0" smtClean="0"/>
              <a:t>, </a:t>
            </a:r>
            <a:r>
              <a:rPr lang="ru-RU" sz="2000" dirty="0" err="1" smtClean="0"/>
              <a:t>неостігмін</a:t>
            </a:r>
            <a:r>
              <a:rPr lang="ru-RU" sz="2000" dirty="0" smtClean="0"/>
              <a:t>, </a:t>
            </a:r>
            <a:r>
              <a:rPr lang="ru-RU" sz="2000" dirty="0" err="1" smtClean="0"/>
              <a:t>убретід</a:t>
            </a:r>
            <a:r>
              <a:rPr lang="ru-RU" sz="2000" dirty="0" smtClean="0"/>
              <a:t>) у </a:t>
            </a:r>
            <a:r>
              <a:rPr lang="ru-RU" sz="2000" dirty="0" err="1" smtClean="0"/>
              <a:t>віковому</a:t>
            </a:r>
            <a:r>
              <a:rPr lang="ru-RU" sz="2000" dirty="0" smtClean="0"/>
              <a:t> </a:t>
            </a:r>
            <a:r>
              <a:rPr lang="ru-RU" sz="2000" dirty="0" err="1" smtClean="0"/>
              <a:t>дозуванні</a:t>
            </a:r>
            <a:endParaRPr lang="ru-RU" sz="2000" dirty="0" smtClean="0"/>
          </a:p>
          <a:p>
            <a:r>
              <a:rPr lang="ru-RU" sz="2000" dirty="0" smtClean="0"/>
              <a:t>- При </a:t>
            </a:r>
            <a:r>
              <a:rPr lang="ru-RU" sz="2000" u="sng" dirty="0" err="1" smtClean="0"/>
              <a:t>ортостатичній</a:t>
            </a:r>
            <a:r>
              <a:rPr lang="ru-RU" sz="2000" u="sng" dirty="0" smtClean="0"/>
              <a:t> </a:t>
            </a:r>
            <a:r>
              <a:rPr lang="ru-RU" sz="2000" u="sng" dirty="0" err="1" smtClean="0"/>
              <a:t>гіпотонії</a:t>
            </a:r>
            <a:r>
              <a:rPr lang="ru-RU" sz="2000" u="sng" dirty="0" smtClean="0"/>
              <a:t> </a:t>
            </a:r>
            <a:r>
              <a:rPr lang="ru-RU" sz="2000" dirty="0" smtClean="0"/>
              <a:t>для </a:t>
            </a:r>
            <a:r>
              <a:rPr lang="ru-RU" sz="2000" dirty="0" err="1" smtClean="0"/>
              <a:t>підтримання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постійного</a:t>
            </a:r>
            <a:r>
              <a:rPr lang="ru-RU" sz="2000" dirty="0" smtClean="0"/>
              <a:t> </a:t>
            </a:r>
            <a:r>
              <a:rPr lang="ru-RU" sz="2000" dirty="0" err="1" smtClean="0"/>
              <a:t>об‘єму</a:t>
            </a:r>
            <a:r>
              <a:rPr lang="ru-RU" sz="2000" dirty="0" smtClean="0"/>
              <a:t> </a:t>
            </a:r>
            <a:r>
              <a:rPr lang="ru-RU" sz="2000" dirty="0" err="1" smtClean="0"/>
              <a:t>крові</a:t>
            </a:r>
            <a:r>
              <a:rPr lang="ru-RU" sz="2000" dirty="0" smtClean="0"/>
              <a:t> у вертикальному </a:t>
            </a:r>
            <a:r>
              <a:rPr lang="ru-RU" sz="2000" dirty="0" err="1" smtClean="0"/>
              <a:t>положенні</a:t>
            </a:r>
            <a:endParaRPr lang="ru-RU" sz="2000" dirty="0" smtClean="0"/>
          </a:p>
          <a:p>
            <a:r>
              <a:rPr lang="ru-RU" sz="2000" dirty="0" smtClean="0"/>
              <a:t>1.   Для </a:t>
            </a:r>
            <a:r>
              <a:rPr lang="ru-RU" sz="2000" dirty="0" err="1" smtClean="0"/>
              <a:t>збільшення</a:t>
            </a:r>
            <a:r>
              <a:rPr lang="ru-RU" sz="2000" dirty="0" smtClean="0"/>
              <a:t> ОЦК:</a:t>
            </a:r>
          </a:p>
          <a:p>
            <a:r>
              <a:rPr lang="ru-RU" sz="2000" dirty="0" smtClean="0"/>
              <a:t>- </a:t>
            </a:r>
            <a:r>
              <a:rPr lang="ru-RU" sz="2000" dirty="0" err="1" smtClean="0"/>
              <a:t>Високе</a:t>
            </a:r>
            <a:r>
              <a:rPr lang="ru-RU" sz="2000" dirty="0" smtClean="0"/>
              <a:t> </a:t>
            </a:r>
            <a:r>
              <a:rPr lang="ru-RU" sz="2000" dirty="0" err="1" smtClean="0"/>
              <a:t>положення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голови</a:t>
            </a:r>
            <a:r>
              <a:rPr lang="ru-RU" sz="2000" dirty="0" smtClean="0"/>
              <a:t>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верхньої</a:t>
            </a:r>
            <a:r>
              <a:rPr lang="ru-RU" sz="2000" dirty="0" smtClean="0"/>
              <a:t> </a:t>
            </a:r>
            <a:r>
              <a:rPr lang="ru-RU" sz="2000" dirty="0" err="1" smtClean="0"/>
              <a:t>частини</a:t>
            </a:r>
            <a:r>
              <a:rPr lang="ru-RU" sz="2000" dirty="0" smtClean="0"/>
              <a:t> </a:t>
            </a:r>
            <a:r>
              <a:rPr lang="ru-RU" sz="2000" dirty="0" err="1" smtClean="0"/>
              <a:t>тулуба</a:t>
            </a:r>
            <a:r>
              <a:rPr lang="ru-RU" sz="2000" dirty="0" smtClean="0"/>
              <a:t> </a:t>
            </a:r>
            <a:r>
              <a:rPr lang="ru-RU" sz="2000" dirty="0" err="1" smtClean="0"/>
              <a:t>під</a:t>
            </a:r>
            <a:r>
              <a:rPr lang="ru-RU" sz="2000" dirty="0" smtClean="0"/>
              <a:t> час сну</a:t>
            </a:r>
          </a:p>
          <a:p>
            <a:r>
              <a:rPr lang="ru-RU" sz="2000" dirty="0" smtClean="0"/>
              <a:t>- </a:t>
            </a:r>
            <a:r>
              <a:rPr lang="ru-RU" sz="2000" dirty="0" err="1" smtClean="0"/>
              <a:t>Прийом</a:t>
            </a:r>
            <a:r>
              <a:rPr lang="ru-RU" sz="2000" dirty="0" smtClean="0"/>
              <a:t> </a:t>
            </a:r>
            <a:r>
              <a:rPr lang="ru-RU" sz="2000" dirty="0" err="1" smtClean="0"/>
              <a:t>їжі</a:t>
            </a:r>
            <a:r>
              <a:rPr lang="ru-RU" sz="2000" dirty="0" smtClean="0"/>
              <a:t> часто – 5-6 </a:t>
            </a:r>
            <a:r>
              <a:rPr lang="ru-RU" sz="2000" dirty="0" err="1" smtClean="0"/>
              <a:t>разів</a:t>
            </a:r>
            <a:r>
              <a:rPr lang="ru-RU" sz="2000" dirty="0" smtClean="0"/>
              <a:t> на </a:t>
            </a:r>
            <a:r>
              <a:rPr lang="ru-RU" sz="2000" dirty="0" err="1" smtClean="0"/>
              <a:t>добу</a:t>
            </a:r>
            <a:endParaRPr lang="ru-RU" sz="2000" dirty="0" smtClean="0"/>
          </a:p>
          <a:p>
            <a:r>
              <a:rPr lang="ru-RU" sz="2000" dirty="0" smtClean="0"/>
              <a:t>- </a:t>
            </a:r>
            <a:r>
              <a:rPr lang="ru-RU" sz="2000" dirty="0" err="1" smtClean="0"/>
              <a:t>Прийом</a:t>
            </a:r>
            <a:r>
              <a:rPr lang="ru-RU" sz="2000" dirty="0" smtClean="0"/>
              <a:t> </a:t>
            </a:r>
            <a:r>
              <a:rPr lang="ru-RU" sz="2000" dirty="0" err="1" smtClean="0"/>
              <a:t>повареної</a:t>
            </a:r>
            <a:r>
              <a:rPr lang="ru-RU" sz="2000" dirty="0" smtClean="0"/>
              <a:t> </a:t>
            </a:r>
            <a:r>
              <a:rPr lang="ru-RU" sz="2000" dirty="0" err="1" smtClean="0"/>
              <a:t>солі</a:t>
            </a:r>
            <a:r>
              <a:rPr lang="ru-RU" sz="2000" dirty="0" smtClean="0"/>
              <a:t> 3-4 г/</a:t>
            </a:r>
            <a:r>
              <a:rPr lang="ru-RU" sz="2000" dirty="0" err="1" smtClean="0"/>
              <a:t>добу</a:t>
            </a:r>
            <a:r>
              <a:rPr lang="ru-RU" sz="2000" dirty="0" smtClean="0"/>
              <a:t>, </a:t>
            </a:r>
            <a:r>
              <a:rPr lang="ru-RU" sz="2000" dirty="0" err="1" smtClean="0"/>
              <a:t>рідини</a:t>
            </a:r>
            <a:r>
              <a:rPr lang="ru-RU" sz="2000" dirty="0" smtClean="0"/>
              <a:t> – до 2,5-3 л/</a:t>
            </a:r>
            <a:r>
              <a:rPr lang="ru-RU" sz="2000" dirty="0" err="1" smtClean="0"/>
              <a:t>добу</a:t>
            </a:r>
            <a:endParaRPr lang="ru-RU" sz="2000" dirty="0" smtClean="0"/>
          </a:p>
          <a:p>
            <a:r>
              <a:rPr lang="ru-RU" sz="2000" dirty="0" smtClean="0"/>
              <a:t>- </a:t>
            </a:r>
            <a:r>
              <a:rPr lang="ru-RU" sz="2000" dirty="0" err="1" smtClean="0"/>
              <a:t>Туге</a:t>
            </a:r>
            <a:r>
              <a:rPr lang="ru-RU" sz="2000" dirty="0" smtClean="0"/>
              <a:t> </a:t>
            </a:r>
            <a:r>
              <a:rPr lang="ru-RU" sz="2000" dirty="0" err="1" smtClean="0"/>
              <a:t>бинтування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ніг</a:t>
            </a:r>
            <a:r>
              <a:rPr lang="ru-RU" sz="2000" dirty="0" smtClean="0"/>
              <a:t>, тазового пояса, живота, </a:t>
            </a:r>
            <a:r>
              <a:rPr lang="ru-RU" sz="2000" dirty="0" err="1" smtClean="0"/>
              <a:t>еластичні</a:t>
            </a:r>
            <a:r>
              <a:rPr lang="ru-RU" sz="2000" dirty="0" smtClean="0"/>
              <a:t> </a:t>
            </a:r>
            <a:r>
              <a:rPr lang="ru-RU" sz="2000" dirty="0" err="1" smtClean="0"/>
              <a:t>панчохи</a:t>
            </a:r>
            <a:endParaRPr lang="ru-RU" sz="2000" dirty="0" smtClean="0"/>
          </a:p>
          <a:p>
            <a:r>
              <a:rPr lang="ru-RU" sz="2000" dirty="0" smtClean="0"/>
              <a:t>- </a:t>
            </a:r>
            <a:r>
              <a:rPr lang="ru-RU" sz="2000" dirty="0" err="1" smtClean="0"/>
              <a:t>Рухова</a:t>
            </a:r>
            <a:r>
              <a:rPr lang="ru-RU" sz="2000" dirty="0" smtClean="0"/>
              <a:t> </a:t>
            </a:r>
            <a:r>
              <a:rPr lang="ru-RU" sz="2000" dirty="0" err="1" smtClean="0"/>
              <a:t>активність</a:t>
            </a:r>
            <a:r>
              <a:rPr lang="ru-RU" sz="2000" dirty="0" smtClean="0"/>
              <a:t> </a:t>
            </a:r>
            <a:r>
              <a:rPr lang="ru-RU" sz="2000" dirty="0" err="1" smtClean="0"/>
              <a:t>з</a:t>
            </a:r>
            <a:r>
              <a:rPr lang="ru-RU" sz="2000" dirty="0" smtClean="0"/>
              <a:t> </a:t>
            </a:r>
            <a:r>
              <a:rPr lang="ru-RU" sz="2000" dirty="0" err="1" smtClean="0"/>
              <a:t>ізотонічними</a:t>
            </a:r>
            <a:r>
              <a:rPr lang="ru-RU" sz="2000" dirty="0" smtClean="0"/>
              <a:t> </a:t>
            </a:r>
            <a:r>
              <a:rPr lang="ru-RU" sz="2000" dirty="0" err="1" smtClean="0"/>
              <a:t>навантаженнями</a:t>
            </a:r>
            <a:endParaRPr lang="ru-RU" sz="2000" dirty="0" smtClean="0"/>
          </a:p>
          <a:p>
            <a:r>
              <a:rPr lang="ru-RU" sz="2000" dirty="0" smtClean="0"/>
              <a:t>- </a:t>
            </a:r>
            <a:r>
              <a:rPr lang="ru-RU" sz="2000" dirty="0" err="1" smtClean="0"/>
              <a:t>Заборона</a:t>
            </a:r>
            <a:r>
              <a:rPr lang="ru-RU" sz="2000" dirty="0" smtClean="0"/>
              <a:t> </a:t>
            </a:r>
            <a:r>
              <a:rPr lang="ru-RU" sz="2000" dirty="0" err="1" smtClean="0"/>
              <a:t>тривалого</a:t>
            </a:r>
            <a:r>
              <a:rPr lang="ru-RU" sz="2000" dirty="0" smtClean="0"/>
              <a:t> </a:t>
            </a:r>
            <a:r>
              <a:rPr lang="ru-RU" sz="2000" dirty="0" err="1" smtClean="0"/>
              <a:t>перебування</a:t>
            </a:r>
            <a:r>
              <a:rPr lang="ru-RU" sz="2000" dirty="0" smtClean="0"/>
              <a:t> у </a:t>
            </a:r>
            <a:r>
              <a:rPr lang="ru-RU" sz="2000" dirty="0" err="1" smtClean="0"/>
              <a:t>ліжку</a:t>
            </a:r>
            <a:endParaRPr lang="ru-RU" sz="20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chemeClr val="tx1"/>
                </a:solidFill>
              </a:rPr>
              <a:t>Лікування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00034" y="1720840"/>
            <a:ext cx="814393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2.   </a:t>
            </a:r>
            <a:r>
              <a:rPr lang="ru-RU" sz="2800" dirty="0" err="1" smtClean="0"/>
              <a:t>Підвищення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активності</a:t>
            </a:r>
            <a:r>
              <a:rPr lang="ru-RU" sz="2800" dirty="0" smtClean="0"/>
              <a:t> </a:t>
            </a:r>
            <a:r>
              <a:rPr lang="ru-RU" sz="2800" dirty="0" err="1" smtClean="0"/>
              <a:t>симпатичної</a:t>
            </a:r>
            <a:r>
              <a:rPr lang="ru-RU" sz="2800" dirty="0" smtClean="0"/>
              <a:t> </a:t>
            </a:r>
            <a:r>
              <a:rPr lang="ru-RU" sz="2800" dirty="0" err="1" smtClean="0"/>
              <a:t>нервової</a:t>
            </a:r>
            <a:r>
              <a:rPr lang="ru-RU" sz="2800" dirty="0" smtClean="0"/>
              <a:t> </a:t>
            </a:r>
            <a:r>
              <a:rPr lang="ru-RU" sz="2800" dirty="0" err="1" smtClean="0"/>
              <a:t>системи</a:t>
            </a:r>
            <a:r>
              <a:rPr lang="ru-RU" sz="2800" dirty="0" smtClean="0"/>
              <a:t>:</a:t>
            </a:r>
          </a:p>
          <a:p>
            <a:r>
              <a:rPr lang="ru-RU" sz="2800" dirty="0" smtClean="0"/>
              <a:t>- </a:t>
            </a:r>
            <a:r>
              <a:rPr lang="ru-RU" sz="2800" dirty="0" err="1" smtClean="0"/>
              <a:t>мінералокортикоїди</a:t>
            </a:r>
            <a:r>
              <a:rPr lang="ru-RU" sz="2800" dirty="0" smtClean="0"/>
              <a:t> (</a:t>
            </a:r>
            <a:r>
              <a:rPr lang="ru-RU" sz="2800" dirty="0" err="1" smtClean="0"/>
              <a:t>флудрокортизон</a:t>
            </a:r>
            <a:r>
              <a:rPr lang="ru-RU" sz="2800" dirty="0" smtClean="0"/>
              <a:t>)</a:t>
            </a:r>
          </a:p>
          <a:p>
            <a:r>
              <a:rPr lang="ru-RU" sz="2800" dirty="0" smtClean="0"/>
              <a:t>- </a:t>
            </a:r>
            <a:r>
              <a:rPr lang="en-US" sz="2800" dirty="0" smtClean="0"/>
              <a:t>a-</a:t>
            </a:r>
            <a:r>
              <a:rPr lang="ru-RU" sz="2800" dirty="0" err="1" smtClean="0"/>
              <a:t>адреноміметики</a:t>
            </a:r>
            <a:endParaRPr lang="ru-RU" sz="2800" dirty="0" smtClean="0"/>
          </a:p>
          <a:p>
            <a:r>
              <a:rPr lang="ru-RU" sz="2800" dirty="0" smtClean="0"/>
              <a:t>- </a:t>
            </a:r>
            <a:r>
              <a:rPr lang="ru-RU" sz="2800" dirty="0" err="1" smtClean="0"/>
              <a:t>Зменшення</a:t>
            </a:r>
            <a:r>
              <a:rPr lang="ru-RU" sz="2800" dirty="0" smtClean="0"/>
              <a:t>  </a:t>
            </a:r>
            <a:r>
              <a:rPr lang="ru-RU" sz="2800" dirty="0" err="1" smtClean="0"/>
              <a:t>вазодилятації</a:t>
            </a:r>
            <a:r>
              <a:rPr lang="ru-RU" sz="2800" dirty="0" smtClean="0"/>
              <a:t>: НПЗС, </a:t>
            </a:r>
            <a:r>
              <a:rPr lang="el-GR" sz="2800" dirty="0" smtClean="0"/>
              <a:t>β-</a:t>
            </a:r>
            <a:r>
              <a:rPr lang="ru-RU" sz="2800" dirty="0" err="1" smtClean="0"/>
              <a:t>блокатори</a:t>
            </a:r>
            <a:endParaRPr lang="ru-RU" sz="2800" dirty="0" smtClean="0"/>
          </a:p>
          <a:p>
            <a:r>
              <a:rPr lang="en-US" sz="2800" b="1" dirty="0" smtClean="0"/>
              <a:t>a. </a:t>
            </a:r>
            <a:r>
              <a:rPr lang="ru-RU" sz="2800" b="1" u="sng" dirty="0" err="1" smtClean="0"/>
              <a:t>Невропатія</a:t>
            </a:r>
            <a:r>
              <a:rPr lang="ru-RU" sz="2800" b="1" u="sng" dirty="0" smtClean="0"/>
              <a:t> </a:t>
            </a:r>
            <a:r>
              <a:rPr lang="ru-RU" sz="2800" b="1" u="sng" dirty="0" err="1" smtClean="0"/>
              <a:t>сечового</a:t>
            </a:r>
            <a:r>
              <a:rPr lang="ru-RU" sz="2800" b="1" u="sng" dirty="0" smtClean="0"/>
              <a:t> </a:t>
            </a:r>
            <a:r>
              <a:rPr lang="ru-RU" sz="2800" b="1" u="sng" dirty="0" err="1" smtClean="0"/>
              <a:t>міхура</a:t>
            </a:r>
            <a:endParaRPr lang="ru-RU" sz="2800" b="1" dirty="0" smtClean="0"/>
          </a:p>
          <a:p>
            <a:r>
              <a:rPr lang="ru-RU" sz="2800" dirty="0" smtClean="0"/>
              <a:t>- </a:t>
            </a:r>
            <a:r>
              <a:rPr lang="ru-RU" sz="2800" dirty="0" err="1" smtClean="0"/>
              <a:t>Підвищення</a:t>
            </a:r>
            <a:r>
              <a:rPr lang="ru-RU" sz="2800" dirty="0" smtClean="0"/>
              <a:t> </a:t>
            </a:r>
            <a:r>
              <a:rPr lang="ru-RU" sz="2800" dirty="0" err="1" smtClean="0"/>
              <a:t>скорочення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детрузора</a:t>
            </a:r>
            <a:r>
              <a:rPr lang="ru-RU" sz="2800" dirty="0" smtClean="0"/>
              <a:t> – </a:t>
            </a:r>
            <a:r>
              <a:rPr lang="ru-RU" sz="2800" dirty="0" err="1" smtClean="0"/>
              <a:t>холінергічні</a:t>
            </a:r>
            <a:r>
              <a:rPr lang="ru-RU" sz="2800" dirty="0" smtClean="0"/>
              <a:t> </a:t>
            </a:r>
            <a:r>
              <a:rPr lang="ru-RU" sz="2800" dirty="0" err="1" smtClean="0"/>
              <a:t>препарати</a:t>
            </a:r>
            <a:endParaRPr lang="ru-RU" sz="2800" dirty="0" smtClean="0"/>
          </a:p>
          <a:p>
            <a:r>
              <a:rPr lang="ru-RU" sz="2800" dirty="0" smtClean="0"/>
              <a:t>- </a:t>
            </a:r>
            <a:r>
              <a:rPr lang="ru-RU" sz="2800" dirty="0" err="1" smtClean="0"/>
              <a:t>Поліпшення</a:t>
            </a:r>
            <a:r>
              <a:rPr lang="ru-RU" sz="2800" dirty="0" smtClean="0"/>
              <a:t> </a:t>
            </a:r>
            <a:r>
              <a:rPr lang="ru-RU" sz="2800" dirty="0" err="1" smtClean="0"/>
              <a:t>роботи</a:t>
            </a:r>
            <a:r>
              <a:rPr lang="ru-RU" sz="2800" dirty="0" smtClean="0"/>
              <a:t> </a:t>
            </a:r>
            <a:r>
              <a:rPr lang="ru-RU" sz="2800" dirty="0" err="1" smtClean="0"/>
              <a:t>сфінктера</a:t>
            </a:r>
            <a:r>
              <a:rPr lang="ru-RU" sz="2800" dirty="0" smtClean="0"/>
              <a:t> – </a:t>
            </a:r>
            <a:r>
              <a:rPr lang="el-GR" sz="2800" dirty="0" smtClean="0"/>
              <a:t>α-</a:t>
            </a:r>
            <a:r>
              <a:rPr lang="ru-RU" sz="2800" dirty="0" err="1" smtClean="0"/>
              <a:t>адреноміметики</a:t>
            </a:r>
            <a:endParaRPr lang="ru-RU" sz="2800" dirty="0" smtClean="0"/>
          </a:p>
          <a:p>
            <a:r>
              <a:rPr lang="ru-RU" sz="2800" dirty="0" smtClean="0"/>
              <a:t>- </a:t>
            </a:r>
            <a:r>
              <a:rPr lang="ru-RU" sz="2800" dirty="0" err="1" smtClean="0"/>
              <a:t>Електростимуляція</a:t>
            </a:r>
            <a:r>
              <a:rPr lang="ru-RU" sz="2800" dirty="0" smtClean="0"/>
              <a:t> </a:t>
            </a:r>
            <a:r>
              <a:rPr lang="ru-RU" sz="2800" dirty="0" err="1" smtClean="0"/>
              <a:t>м'язів</a:t>
            </a:r>
            <a:r>
              <a:rPr lang="ru-RU" sz="2800" dirty="0" smtClean="0"/>
              <a:t> тазового пояса</a:t>
            </a:r>
            <a:endParaRPr lang="ru-RU" sz="28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500042"/>
            <a:ext cx="8501122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 </a:t>
            </a:r>
            <a:r>
              <a:rPr lang="ru-RU" sz="2800" u="sng" dirty="0" err="1" smtClean="0"/>
              <a:t>Фізіотерапевтичне</a:t>
            </a:r>
            <a:r>
              <a:rPr lang="ru-RU" sz="2800" u="sng" dirty="0" smtClean="0"/>
              <a:t> </a:t>
            </a:r>
            <a:r>
              <a:rPr lang="ru-RU" sz="2800" u="sng" dirty="0" err="1" smtClean="0"/>
              <a:t>лікування</a:t>
            </a:r>
            <a:r>
              <a:rPr lang="ru-RU" sz="2800" u="sng" dirty="0" smtClean="0"/>
              <a:t>:</a:t>
            </a:r>
            <a:endParaRPr lang="ru-RU" sz="2800" dirty="0" smtClean="0"/>
          </a:p>
          <a:p>
            <a:r>
              <a:rPr lang="ru-RU" sz="2800" dirty="0" smtClean="0"/>
              <a:t>- </a:t>
            </a:r>
            <a:r>
              <a:rPr lang="ru-RU" sz="2800" dirty="0" err="1" smtClean="0"/>
              <a:t>Діадинамотерапія</a:t>
            </a:r>
            <a:r>
              <a:rPr lang="ru-RU" sz="2800" dirty="0" smtClean="0"/>
              <a:t>;</a:t>
            </a:r>
          </a:p>
          <a:p>
            <a:r>
              <a:rPr lang="ru-RU" sz="2800" dirty="0" smtClean="0"/>
              <a:t>- </a:t>
            </a:r>
            <a:r>
              <a:rPr lang="ru-RU" sz="2800" dirty="0" err="1" smtClean="0"/>
              <a:t>індуктотермія</a:t>
            </a:r>
            <a:r>
              <a:rPr lang="ru-RU" sz="2800" dirty="0" smtClean="0"/>
              <a:t>;</a:t>
            </a:r>
          </a:p>
          <a:p>
            <a:r>
              <a:rPr lang="ru-RU" sz="2800" dirty="0" smtClean="0"/>
              <a:t>- </a:t>
            </a:r>
            <a:r>
              <a:rPr lang="ru-RU" sz="2800" dirty="0" err="1" smtClean="0"/>
              <a:t>магнітотерапія</a:t>
            </a:r>
            <a:r>
              <a:rPr lang="ru-RU" sz="2800" dirty="0" smtClean="0"/>
              <a:t>;</a:t>
            </a:r>
          </a:p>
          <a:p>
            <a:r>
              <a:rPr lang="ru-RU" sz="2800" dirty="0" smtClean="0"/>
              <a:t>- </a:t>
            </a:r>
            <a:r>
              <a:rPr lang="ru-RU" sz="2800" dirty="0" err="1" smtClean="0"/>
              <a:t>гелій-неоновий</a:t>
            </a:r>
            <a:r>
              <a:rPr lang="ru-RU" sz="2800" dirty="0" smtClean="0"/>
              <a:t> лазер;</a:t>
            </a:r>
          </a:p>
          <a:p>
            <a:r>
              <a:rPr lang="ru-RU" sz="2800" dirty="0" smtClean="0"/>
              <a:t>- </a:t>
            </a:r>
            <a:r>
              <a:rPr lang="ru-RU" sz="2800" dirty="0" err="1" smtClean="0"/>
              <a:t>лазеропунктура</a:t>
            </a:r>
            <a:r>
              <a:rPr lang="ru-RU" sz="2800" dirty="0" smtClean="0"/>
              <a:t>;</a:t>
            </a:r>
          </a:p>
          <a:p>
            <a:r>
              <a:rPr lang="ru-RU" sz="2800" dirty="0" smtClean="0"/>
              <a:t>- </a:t>
            </a:r>
            <a:r>
              <a:rPr lang="ru-RU" sz="2800" dirty="0" err="1" smtClean="0"/>
              <a:t>електрофорез</a:t>
            </a:r>
            <a:r>
              <a:rPr lang="ru-RU" sz="2800" dirty="0" smtClean="0"/>
              <a:t> </a:t>
            </a:r>
            <a:r>
              <a:rPr lang="ru-RU" sz="2800" dirty="0" err="1" smtClean="0"/>
              <a:t>з</a:t>
            </a:r>
            <a:r>
              <a:rPr lang="ru-RU" sz="2800" dirty="0" smtClean="0"/>
              <a:t> </a:t>
            </a:r>
            <a:r>
              <a:rPr lang="ru-RU" sz="2800" dirty="0" err="1" smtClean="0"/>
              <a:t>нікотиновою</a:t>
            </a:r>
            <a:r>
              <a:rPr lang="ru-RU" sz="2800" dirty="0" smtClean="0"/>
              <a:t> кислотою, </a:t>
            </a:r>
            <a:r>
              <a:rPr lang="ru-RU" sz="2800" dirty="0" err="1" smtClean="0"/>
              <a:t>еуфіліном</a:t>
            </a:r>
            <a:r>
              <a:rPr lang="ru-RU" sz="2800" dirty="0" smtClean="0"/>
              <a:t>, </a:t>
            </a:r>
            <a:r>
              <a:rPr lang="ru-RU" sz="2800" dirty="0" err="1" smtClean="0"/>
              <a:t>новокаїном</a:t>
            </a:r>
            <a:r>
              <a:rPr lang="ru-RU" sz="2800" dirty="0" smtClean="0"/>
              <a:t>, </a:t>
            </a:r>
            <a:r>
              <a:rPr lang="ru-RU" sz="2800" dirty="0" err="1" smtClean="0"/>
              <a:t>прозеріном</a:t>
            </a:r>
            <a:r>
              <a:rPr lang="ru-RU" sz="2800" dirty="0" smtClean="0"/>
              <a:t> на </a:t>
            </a:r>
            <a:r>
              <a:rPr lang="ru-RU" sz="2800" dirty="0" err="1" smtClean="0"/>
              <a:t>гомілки</a:t>
            </a:r>
            <a:r>
              <a:rPr lang="ru-RU" sz="2800" dirty="0" smtClean="0"/>
              <a:t>;</a:t>
            </a:r>
          </a:p>
          <a:p>
            <a:r>
              <a:rPr lang="ru-RU" sz="2800" dirty="0" smtClean="0"/>
              <a:t>- </a:t>
            </a:r>
            <a:r>
              <a:rPr lang="ru-RU" sz="2800" dirty="0" err="1" smtClean="0"/>
              <a:t>вовняні</a:t>
            </a:r>
            <a:r>
              <a:rPr lang="ru-RU" sz="2800" dirty="0" smtClean="0"/>
              <a:t> </a:t>
            </a:r>
            <a:r>
              <a:rPr lang="ru-RU" sz="2800" dirty="0" err="1" smtClean="0"/>
              <a:t>вкутування</a:t>
            </a:r>
            <a:r>
              <a:rPr lang="ru-RU" sz="2800" dirty="0" smtClean="0"/>
              <a:t>;</a:t>
            </a:r>
          </a:p>
          <a:p>
            <a:r>
              <a:rPr lang="ru-RU" sz="2800" dirty="0" smtClean="0"/>
              <a:t>- </a:t>
            </a:r>
            <a:r>
              <a:rPr lang="ru-RU" sz="2800" dirty="0" err="1" smtClean="0"/>
              <a:t>контрастні</a:t>
            </a:r>
            <a:r>
              <a:rPr lang="ru-RU" sz="2800" dirty="0" smtClean="0"/>
              <a:t> </a:t>
            </a:r>
            <a:r>
              <a:rPr lang="ru-RU" sz="2800" dirty="0" err="1" smtClean="0"/>
              <a:t>ванни</a:t>
            </a:r>
            <a:r>
              <a:rPr lang="ru-RU" sz="2800" dirty="0" smtClean="0"/>
              <a:t> на </a:t>
            </a:r>
            <a:r>
              <a:rPr lang="ru-RU" sz="2800" dirty="0" err="1" smtClean="0"/>
              <a:t>уражені</a:t>
            </a:r>
            <a:r>
              <a:rPr lang="ru-RU" sz="2800" dirty="0" smtClean="0"/>
              <a:t> </a:t>
            </a:r>
            <a:r>
              <a:rPr lang="ru-RU" sz="2800" dirty="0" err="1" smtClean="0"/>
              <a:t>кінцівки</a:t>
            </a:r>
            <a:r>
              <a:rPr lang="ru-RU" sz="2800" dirty="0" smtClean="0"/>
              <a:t>;</a:t>
            </a:r>
          </a:p>
          <a:p>
            <a:r>
              <a:rPr lang="ru-RU" sz="2800" dirty="0" smtClean="0"/>
              <a:t>- </a:t>
            </a:r>
            <a:r>
              <a:rPr lang="ru-RU" sz="2800" dirty="0" err="1" smtClean="0"/>
              <a:t>масаж</a:t>
            </a:r>
            <a:r>
              <a:rPr lang="ru-RU" sz="2800" dirty="0" smtClean="0"/>
              <a:t> </a:t>
            </a:r>
            <a:r>
              <a:rPr lang="ru-RU" sz="2800" dirty="0" err="1" smtClean="0"/>
              <a:t>нижніх</a:t>
            </a:r>
            <a:r>
              <a:rPr lang="ru-RU" sz="2800" dirty="0" smtClean="0"/>
              <a:t> </a:t>
            </a:r>
            <a:r>
              <a:rPr lang="ru-RU" sz="2800" dirty="0" err="1" smtClean="0"/>
              <a:t>кінцівок</a:t>
            </a:r>
            <a:r>
              <a:rPr lang="ru-RU" sz="2800" dirty="0" smtClean="0"/>
              <a:t>;</a:t>
            </a:r>
          </a:p>
          <a:p>
            <a:r>
              <a:rPr lang="ru-RU" sz="2800" dirty="0" smtClean="0"/>
              <a:t>- </a:t>
            </a:r>
            <a:r>
              <a:rPr lang="ru-RU" sz="2800" dirty="0" err="1" smtClean="0"/>
              <a:t>гіпербарична</a:t>
            </a:r>
            <a:r>
              <a:rPr lang="ru-RU" sz="2800" dirty="0" smtClean="0"/>
              <a:t> </a:t>
            </a:r>
            <a:r>
              <a:rPr lang="ru-RU" sz="2800" dirty="0" err="1" smtClean="0"/>
              <a:t>оксигенація</a:t>
            </a:r>
            <a:endParaRPr lang="ru-RU" sz="2800" dirty="0" smtClean="0"/>
          </a:p>
          <a:p>
            <a:r>
              <a:rPr lang="ru-RU" sz="2800" dirty="0" smtClean="0"/>
              <a:t>- </a:t>
            </a:r>
            <a:r>
              <a:rPr lang="ru-RU" sz="2800" dirty="0" err="1" smtClean="0"/>
              <a:t>мікрохвильова</a:t>
            </a:r>
            <a:r>
              <a:rPr lang="ru-RU" sz="2800" dirty="0" smtClean="0"/>
              <a:t> </a:t>
            </a:r>
            <a:r>
              <a:rPr lang="ru-RU" sz="2800" dirty="0" err="1" smtClean="0"/>
              <a:t>резонансна</a:t>
            </a:r>
            <a:r>
              <a:rPr lang="ru-RU" sz="2800" dirty="0" smtClean="0"/>
              <a:t> </a:t>
            </a:r>
            <a:r>
              <a:rPr lang="ru-RU" sz="2800" dirty="0" err="1" smtClean="0"/>
              <a:t>терапія</a:t>
            </a:r>
            <a:endParaRPr lang="ru-RU" sz="28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4" descr="G 0-009 Природа, пейзаж, фотообои по индивидуальным размерам. Озеро, горы,  цветы. — Натяжные потолки и фотообои в Николаев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071563" y="285750"/>
            <a:ext cx="4600575" cy="7699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uk-UA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Дякую за увагу!</a:t>
            </a:r>
            <a:endParaRPr lang="ru-RU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FBB49BD2A1011A41A33242F859E88359" ma:contentTypeVersion="10" ma:contentTypeDescription="Створення нового документа." ma:contentTypeScope="" ma:versionID="e4887fa8cccfc770a68d5a1485ce83f8">
  <xsd:schema xmlns:xsd="http://www.w3.org/2001/XMLSchema" xmlns:xs="http://www.w3.org/2001/XMLSchema" xmlns:p="http://schemas.microsoft.com/office/2006/metadata/properties" xmlns:ns2="c39354ad-cce7-45e1-9b2a-feefd85ab206" targetNamespace="http://schemas.microsoft.com/office/2006/metadata/properties" ma:root="true" ma:fieldsID="a580df7d2551347869ae2a8e1b9f6a1d" ns2:_="">
    <xsd:import namespace="c39354ad-cce7-45e1-9b2a-feefd85ab20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9354ad-cce7-45e1-9b2a-feefd85ab20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вмісту"/>
        <xsd:element ref="dc:title" minOccurs="0" maxOccurs="1" ma:index="4" ma:displayName="Заголовок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7469A0C-E9C4-46C7-8B9E-085536F062D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5BA8BC2-845E-4016-BA6F-D87A46C279C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39354ad-cce7-45e1-9b2a-feefd85ab20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B6F0F20-F8CE-4BE8-9475-D522E7D5E5E9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65</TotalTime>
  <Words>1188</Words>
  <Application>Microsoft Office PowerPoint</Application>
  <PresentationFormat>Экран (4:3)</PresentationFormat>
  <Paragraphs>359</Paragraphs>
  <Slides>32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Апекс</vt:lpstr>
      <vt:lpstr>Практичне заняття №3  “Хронічні ускладнення цукрового діабету: макроангіопатії, мікроангіопатії, нейропатії, синдром діабетичної стопи.” </vt:lpstr>
      <vt:lpstr>Класифікація </vt:lpstr>
      <vt:lpstr>Слайд 3</vt:lpstr>
      <vt:lpstr>Стадії ретінопатії </vt:lpstr>
      <vt:lpstr>Методи дослідження ДР</vt:lpstr>
      <vt:lpstr>Методи дослідження ДР</vt:lpstr>
      <vt:lpstr>Лікування ДР </vt:lpstr>
      <vt:lpstr>Діабетична нефропатія (ДН)</vt:lpstr>
      <vt:lpstr>Класифікація стадій розвитку діабетичної нефропатії </vt:lpstr>
      <vt:lpstr>Класифікація стадій розвитку діабетичної нефропатії </vt:lpstr>
      <vt:lpstr>Діагностика </vt:lpstr>
      <vt:lpstr>Діагностика </vt:lpstr>
      <vt:lpstr>Лікування </vt:lpstr>
      <vt:lpstr>Слайд 14</vt:lpstr>
      <vt:lpstr>Слайд 15</vt:lpstr>
      <vt:lpstr>Діабетична невропатія</vt:lpstr>
      <vt:lpstr>Класифікація </vt:lpstr>
      <vt:lpstr>Класифікація </vt:lpstr>
      <vt:lpstr>Класифікація </vt:lpstr>
      <vt:lpstr>Діагностика </vt:lpstr>
      <vt:lpstr>Монофіламент </vt:lpstr>
      <vt:lpstr>Стадії ДПН.</vt:lpstr>
      <vt:lpstr>Камертон </vt:lpstr>
      <vt:lpstr>Слайд 24</vt:lpstr>
      <vt:lpstr>Слайд 25</vt:lpstr>
      <vt:lpstr>Слайд 26</vt:lpstr>
      <vt:lpstr>Лікування </vt:lpstr>
      <vt:lpstr>Лікування </vt:lpstr>
      <vt:lpstr>Лікування </vt:lpstr>
      <vt:lpstr>Лікування </vt:lpstr>
      <vt:lpstr>Слайд 31</vt:lpstr>
      <vt:lpstr>Слайд 32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Хронічні ускладнення цукрового діабету.</dc:title>
  <dc:creator>ноут</dc:creator>
  <cp:lastModifiedBy>Komp</cp:lastModifiedBy>
  <cp:revision>6</cp:revision>
  <dcterms:created xsi:type="dcterms:W3CDTF">2020-09-27T21:57:44Z</dcterms:created>
  <dcterms:modified xsi:type="dcterms:W3CDTF">2023-02-13T13:04:50Z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0x010100FBB49BD2A1011A41A33242F859E88359</vt:lpwstr>
  </property>
</Properties>
</file>