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4"/>
  </p:sldMasterIdLst>
  <p:notesMasterIdLst>
    <p:notesMasterId r:id="rId29"/>
  </p:notesMasterIdLst>
  <p:sldIdLst>
    <p:sldId id="284" r:id="rId5"/>
    <p:sldId id="26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0" r:id="rId17"/>
    <p:sldId id="271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5143500" type="screen16x9"/>
  <p:notesSz cx="6858000" cy="9144000"/>
  <p:embeddedFontLst>
    <p:embeddedFont>
      <p:font typeface="Lato" charset="0"/>
      <p:regular r:id="rId30"/>
      <p:bold r:id="rId31"/>
      <p:italic r:id="rId32"/>
      <p:boldItalic r:id="rId33"/>
    </p:embeddedFont>
    <p:embeddedFont>
      <p:font typeface="Book Antiqua" pitchFamily="18" charset="0"/>
      <p:regular r:id="rId34"/>
      <p:bold r:id="rId35"/>
      <p:italic r:id="rId36"/>
      <p:boldItalic r:id="rId37"/>
    </p:embeddedFont>
    <p:embeddedFont>
      <p:font typeface="Wingdings 2" pitchFamily="18" charset="2"/>
      <p:regular r:id="rId38"/>
    </p:embeddedFont>
    <p:embeddedFont>
      <p:font typeface="Montserrat" charset="-52"/>
      <p:regular r:id="rId39"/>
      <p:bold r:id="rId40"/>
      <p:italic r:id="rId41"/>
      <p:boldItalic r:id="rId42"/>
    </p:embeddedFont>
    <p:embeddedFont>
      <p:font typeface="Wingdings 3" pitchFamily="18" charset="2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-372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c6f73a04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c6f73a04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6f73a04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c6f73a04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c6f73a04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c6f73a04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c6f73a04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c6f73a04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c6f73a04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c6f73a04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6f73a04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c6f73a04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c6f73a04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c6f73a04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c6f73a04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c6f73a04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c6f73a04f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c6f73a04f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06242abb8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06242abb8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028700"/>
            <a:ext cx="8229600" cy="137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498774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7086600" cy="137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1880840"/>
            <a:ext cx="7086600" cy="1132284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4812507"/>
            <a:ext cx="7620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151335"/>
            <a:ext cx="4041775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771651"/>
            <a:ext cx="4041775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1143001"/>
            <a:ext cx="3008313" cy="3451622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5486400" cy="3917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373981"/>
            <a:ext cx="5486400" cy="29718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875090"/>
            <a:ext cx="5486400" cy="3977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7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2/13/2023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4812507"/>
            <a:ext cx="762000" cy="273844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4699" y="3456431"/>
            <a:ext cx="8429684" cy="1344875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defRPr/>
            </a:pPr>
            <a:r>
              <a:rPr lang="uk-UA" sz="3200" cap="none" dirty="0" smtClean="0">
                <a:ln/>
                <a:solidFill>
                  <a:schemeClr val="tx1"/>
                </a:solidFill>
                <a:effectLst/>
              </a:rPr>
              <a:t>Практичне заняття №8</a:t>
            </a:r>
            <a:br>
              <a:rPr lang="uk-UA" sz="3200" cap="none" dirty="0" smtClean="0">
                <a:ln/>
                <a:solidFill>
                  <a:schemeClr val="tx1"/>
                </a:solidFill>
                <a:effectLst/>
              </a:rPr>
            </a:br>
            <a:r>
              <a:rPr lang="uk-UA" sz="3200" cap="none" dirty="0" err="1" smtClean="0">
                <a:ln/>
                <a:solidFill>
                  <a:schemeClr val="tx1"/>
                </a:solidFill>
                <a:effectLst/>
              </a:rPr>
              <a:t>“Захворювання</a:t>
            </a:r>
            <a:r>
              <a:rPr lang="uk-UA" sz="3200" cap="none" dirty="0" smtClean="0">
                <a:ln/>
                <a:solidFill>
                  <a:schemeClr val="tx1"/>
                </a:solidFill>
                <a:effectLst/>
              </a:rPr>
              <a:t> </a:t>
            </a:r>
            <a:r>
              <a:rPr lang="uk-UA" sz="3200" cap="none" dirty="0" err="1" smtClean="0">
                <a:ln/>
                <a:solidFill>
                  <a:schemeClr val="tx1"/>
                </a:solidFill>
                <a:effectLst/>
              </a:rPr>
              <a:t>гіпоталамо-гіпофізарної</a:t>
            </a:r>
            <a:r>
              <a:rPr lang="uk-UA" sz="3200" cap="none" dirty="0" smtClean="0">
                <a:ln/>
                <a:solidFill>
                  <a:schemeClr val="tx1"/>
                </a:solidFill>
                <a:effectLst/>
              </a:rPr>
              <a:t> системи: хвороба </a:t>
            </a:r>
            <a:r>
              <a:rPr lang="uk-UA" sz="3200" cap="none" dirty="0" err="1" smtClean="0">
                <a:ln/>
                <a:solidFill>
                  <a:schemeClr val="tx1"/>
                </a:solidFill>
                <a:effectLst/>
              </a:rPr>
              <a:t>Іценко-Кушинга</a:t>
            </a:r>
            <a:r>
              <a:rPr lang="uk-UA" sz="3200" cap="none" dirty="0" smtClean="0">
                <a:ln/>
                <a:solidFill>
                  <a:schemeClr val="tx1"/>
                </a:solidFill>
                <a:effectLst/>
              </a:rPr>
              <a:t>. Акромегалія. </a:t>
            </a:r>
            <a:r>
              <a:rPr lang="uk-UA" sz="3200" cap="none" dirty="0" err="1" smtClean="0">
                <a:ln/>
                <a:solidFill>
                  <a:schemeClr val="tx1"/>
                </a:solidFill>
                <a:effectLst/>
              </a:rPr>
              <a:t>Гіпопітуїтаризм</a:t>
            </a:r>
            <a:r>
              <a:rPr lang="uk-UA" sz="3200" cap="none" dirty="0" smtClean="0">
                <a:ln/>
                <a:solidFill>
                  <a:schemeClr val="tx1"/>
                </a:solidFill>
                <a:effectLst/>
              </a:rPr>
              <a:t>, нецукровий </a:t>
            </a:r>
            <a:r>
              <a:rPr lang="uk-UA" sz="3200" cap="none" smtClean="0">
                <a:ln/>
                <a:solidFill>
                  <a:schemeClr val="tx1"/>
                </a:solidFill>
                <a:effectLst/>
              </a:rPr>
              <a:t>діабет.”</a:t>
            </a:r>
            <a:r>
              <a:rPr lang="uk-UA" sz="4000" cap="none" dirty="0" smtClean="0">
                <a:ln/>
                <a:solidFill>
                  <a:schemeClr val="tx1"/>
                </a:solidFill>
                <a:effectLst/>
              </a:rPr>
              <a:t/>
            </a:r>
            <a:br>
              <a:rPr lang="uk-UA" sz="4000" cap="none" dirty="0" smtClean="0">
                <a:ln/>
                <a:solidFill>
                  <a:schemeClr val="tx1"/>
                </a:solidFill>
                <a:effectLst/>
              </a:rPr>
            </a:br>
            <a:endParaRPr lang="ru-RU" sz="4000" cap="none" dirty="0">
              <a:ln/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5688" y="0"/>
            <a:ext cx="7353295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dirty="0" err="1">
                <a:solidFill>
                  <a:schemeClr val="tx1"/>
                </a:solidFill>
                <a:latin typeface="+mn-lt"/>
              </a:rPr>
              <a:t>Одеський</a:t>
            </a:r>
            <a:r>
              <a:rPr lang="ru-RU" sz="28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2800" dirty="0">
                <a:solidFill>
                  <a:schemeClr val="tx1"/>
                </a:solidFill>
                <a:latin typeface="+mn-lt"/>
              </a:rPr>
              <a:t>національний медичний університет</a:t>
            </a:r>
          </a:p>
          <a:p>
            <a:pPr algn="ctr">
              <a:defRPr/>
            </a:pPr>
            <a:r>
              <a:rPr lang="uk-UA" sz="2800" dirty="0">
                <a:solidFill>
                  <a:schemeClr val="tx1"/>
                </a:solidFill>
                <a:latin typeface="+mn-lt"/>
              </a:rPr>
              <a:t>Кафедра внутрішньої медицини №1</a:t>
            </a:r>
          </a:p>
          <a:p>
            <a:pPr algn="ctr">
              <a:defRPr/>
            </a:pPr>
            <a:r>
              <a:rPr lang="uk-UA" sz="2800" dirty="0">
                <a:solidFill>
                  <a:schemeClr val="tx1"/>
                </a:solidFill>
                <a:latin typeface="+mn-lt"/>
              </a:rPr>
              <a:t>з курсом серцево-судинної патології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Гіпоталамо-гіпофізарна систе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65" y="57807"/>
            <a:ext cx="9159765" cy="5085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>
            <a:spLocks noGrp="1"/>
          </p:cNvSpPr>
          <p:nvPr>
            <p:ph type="title"/>
          </p:nvPr>
        </p:nvSpPr>
        <p:spPr>
          <a:xfrm>
            <a:off x="644550" y="125600"/>
            <a:ext cx="4395536" cy="7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tx1"/>
                </a:solidFill>
              </a:rPr>
              <a:t>Хвороба Іценка-Кушинга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141" name="Google Shape;141;p14"/>
          <p:cNvSpPr txBox="1"/>
          <p:nvPr/>
        </p:nvSpPr>
        <p:spPr>
          <a:xfrm>
            <a:off x="381000" y="1042200"/>
            <a:ext cx="4908300" cy="41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FFFFFF"/>
                </a:solidFill>
              </a:rPr>
              <a:t>Хвороба Іценка-Кушинга - нейроендокринне захворювання, для якого характерне порушення механізму регуляції в системі гіпоталамус-гіпофіз-наднирникові залози. </a:t>
            </a:r>
            <a:endParaRPr sz="18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FFFFFF"/>
                </a:solidFill>
              </a:rPr>
              <a:t>Хворіють частіше жінки віком 20-40 років.</a:t>
            </a:r>
            <a:endParaRPr sz="18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FFFFFF"/>
                </a:solidFill>
              </a:rPr>
              <a:t>Етіологія: Точно не встановлено. Часто виникає після пологів, травми черепа, струсу мозку, запальних та інших уражень ЦНС. </a:t>
            </a:r>
            <a:endParaRPr sz="1800" dirty="0">
              <a:solidFill>
                <a:srgbClr val="FFFFFF"/>
              </a:solidFill>
            </a:endParaRPr>
          </a:p>
        </p:txBody>
      </p:sp>
      <p:sp>
        <p:nvSpPr>
          <p:cNvPr id="142" name="Google Shape;142;p14"/>
          <p:cNvSpPr txBox="1"/>
          <p:nvPr/>
        </p:nvSpPr>
        <p:spPr>
          <a:xfrm>
            <a:off x="5569325" y="2476500"/>
            <a:ext cx="64545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</a:rPr>
              <a:t>Клініка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1"/>
          </p:nvPr>
        </p:nvSpPr>
        <p:spPr>
          <a:xfrm>
            <a:off x="1297500" y="986125"/>
            <a:ext cx="7038900" cy="34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800"/>
              <a:t>Загальна слабкість, зниження працездатності, стійке підвищення АТ, біль у кістках, хребті, диспластичне ожиріння з надмірним відкладенням підшкірної жирової клітковини в ділянці живота, спини, грудей. Гіперпігментація, сухість шкіри, гірсутизм. Поява на шкірі живота, плечей, стегон, смуг-розтягнень. Порушення менструального циклу. Поганий настрій.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</a:rPr>
              <a:t>Лікування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55" name="Google Shape;155;p16"/>
          <p:cNvSpPr txBox="1">
            <a:spLocks noGrp="1"/>
          </p:cNvSpPr>
          <p:nvPr>
            <p:ph type="body" idx="1"/>
          </p:nvPr>
        </p:nvSpPr>
        <p:spPr>
          <a:xfrm>
            <a:off x="1297500" y="1019725"/>
            <a:ext cx="7230300" cy="34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Застосовують хірургічні, променеві, та медикаментозні методи в комбінації або як монотерапію.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Медикаментозне лікування: Хлодитан в комбінації з резерпіном. Антагоністи дофаміну (Перлодел). Бромокрептин. Перитол. Анаболічні гормони (Метандростенолон, Ретаболіл)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Хворі з хворобою Іценка-Кушінга перебувають на диспансерному нагляді протягом усього життя.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6"/>
          <p:cNvSpPr txBox="1">
            <a:spLocks noGrp="1"/>
          </p:cNvSpPr>
          <p:nvPr>
            <p:ph type="body" idx="2"/>
          </p:nvPr>
        </p:nvSpPr>
        <p:spPr>
          <a:xfrm rot="1228">
            <a:off x="7496663" y="1567441"/>
            <a:ext cx="8397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tx1"/>
                </a:solidFill>
              </a:rPr>
              <a:t>Гігантизм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17"/>
          <p:cNvSpPr txBox="1">
            <a:spLocks noGrp="1"/>
          </p:cNvSpPr>
          <p:nvPr>
            <p:ph type="body" idx="1"/>
          </p:nvPr>
        </p:nvSpPr>
        <p:spPr>
          <a:xfrm>
            <a:off x="1075775" y="941300"/>
            <a:ext cx="7687200" cy="34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Гігантизм - хвороба підлітків, яка характеризиється прискореним пропорційним ростом кісток скелета.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800">
                <a:latin typeface="Arial"/>
                <a:ea typeface="Arial"/>
                <a:cs typeface="Arial"/>
                <a:sym typeface="Arial"/>
              </a:rPr>
              <a:t>Етіологія: Надмірна секреція соматотропіну в молодшому віці, коли відкриті зони росту. Найчастіша причина ацидофільна аденома гіпофіза, яка секретує надмірну кількість соматотропіну. Також відзначають інфекцію, травму, Крововиливи в ділянці гіпофізу. 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>
            <a:spLocks noGrp="1"/>
          </p:cNvSpPr>
          <p:nvPr>
            <p:ph type="title"/>
          </p:nvPr>
        </p:nvSpPr>
        <p:spPr>
          <a:xfrm>
            <a:off x="311700" y="124922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168" name="Google Shape;168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 </a:t>
            </a:r>
            <a:endParaRPr/>
          </a:p>
        </p:txBody>
      </p:sp>
      <p:pic>
        <p:nvPicPr>
          <p:cNvPr id="169" name="Google Shape;16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25" y="77300"/>
            <a:ext cx="9054325" cy="498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pic>
        <p:nvPicPr>
          <p:cNvPr id="175" name="Google Shape;17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650" y="77949"/>
            <a:ext cx="6798150" cy="470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 txBox="1">
            <a:spLocks noGrp="1"/>
          </p:cNvSpPr>
          <p:nvPr>
            <p:ph type="title" idx="4294967295"/>
          </p:nvPr>
        </p:nvSpPr>
        <p:spPr>
          <a:xfrm>
            <a:off x="0" y="101600"/>
            <a:ext cx="7597775" cy="11080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</a:rPr>
              <a:t>Клініка: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2" name="Google Shape;182;p20"/>
          <p:cNvSpPr txBox="1">
            <a:spLocks noGrp="1"/>
          </p:cNvSpPr>
          <p:nvPr>
            <p:ph type="body" idx="4294967295"/>
          </p:nvPr>
        </p:nvSpPr>
        <p:spPr>
          <a:xfrm>
            <a:off x="0" y="1311275"/>
            <a:ext cx="7597775" cy="2168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Надмірно високий зріст, зниження фізичної і психічної працездатності, порушення менструального циклу у дівчат, підвищення внутрішньочерепного тиску, Нерідко приєднується ожиріння. Порушення з боку серцево-судинної системи (Зміна АТ, екстрасистолія, серцева недостатність).  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 txBox="1">
            <a:spLocks noGrp="1"/>
          </p:cNvSpPr>
          <p:nvPr>
            <p:ph type="title"/>
          </p:nvPr>
        </p:nvSpPr>
        <p:spPr>
          <a:xfrm>
            <a:off x="823850" y="230600"/>
            <a:ext cx="4587000" cy="61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tx1"/>
                </a:solidFill>
              </a:rPr>
              <a:t>Лікування: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974900" y="1183100"/>
            <a:ext cx="4359000" cy="36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</a:rPr>
              <a:t>Застосування рентгенотерапії, імплантація радіоактивних ізотопів, телегамматерапія. За необхідності призначають статеві гормони, дегідратаційну терапію.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</a:rPr>
              <a:t>Кріодеструкція.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tx1"/>
                </a:solidFill>
              </a:rPr>
              <a:t>Акромегалія.</a:t>
            </a:r>
            <a:endParaRPr sz="30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</p:txBody>
      </p:sp>
      <p:sp>
        <p:nvSpPr>
          <p:cNvPr id="194" name="Google Shape;194;p22"/>
          <p:cNvSpPr txBox="1">
            <a:spLocks noGrp="1"/>
          </p:cNvSpPr>
          <p:nvPr>
            <p:ph type="body" idx="1"/>
          </p:nvPr>
        </p:nvSpPr>
        <p:spPr>
          <a:xfrm>
            <a:off x="519735" y="835185"/>
            <a:ext cx="4115328" cy="39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latin typeface="Arial"/>
                <a:ea typeface="Arial"/>
                <a:cs typeface="Arial"/>
                <a:sym typeface="Arial"/>
              </a:rPr>
              <a:t>Акромегалія - захворювання гіпофіза, яке зумовлене надмірним синтезом гормону росту еозинофільними клітинами передньої його частки, внаслідок чого відбувається непропорційний ріст скелета, мяких тканин, внутрішніх органів. 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5412450" y="963700"/>
            <a:ext cx="3485100" cy="32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</a:rPr>
              <a:t>Етіологія: 95% аденома гіпофіза. Травми черепа, інфекційне ураження гіпоталамуса. Генетична схильність. Психічні травми, вагітність, пологи.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sp>
        <p:nvSpPr>
          <p:cNvPr id="201" name="Google Shape;201;p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 </a:t>
            </a:r>
            <a:endParaRPr/>
          </a:p>
        </p:txBody>
      </p:sp>
      <p:pic>
        <p:nvPicPr>
          <p:cNvPr id="202" name="Google Shape;20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925" y="112050"/>
            <a:ext cx="3159200" cy="414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9201" y="301150"/>
            <a:ext cx="2247900" cy="397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Гіпопітуїтаризм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9806" y="1603329"/>
            <a:ext cx="58700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Синдром, </a:t>
            </a:r>
            <a:r>
              <a:rPr lang="ru-RU" sz="3200" dirty="0" err="1" smtClean="0">
                <a:solidFill>
                  <a:schemeClr val="tx1"/>
                </a:solidFill>
              </a:rPr>
              <a:t>спричинений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</a:rPr>
              <a:t>дефіцитом</a:t>
            </a:r>
            <a:r>
              <a:rPr lang="ru-RU" sz="3200" dirty="0" smtClean="0">
                <a:solidFill>
                  <a:schemeClr val="tx1"/>
                </a:solidFill>
              </a:rPr>
              <a:t> одного </a:t>
            </a:r>
            <a:r>
              <a:rPr lang="ru-RU" sz="3200" dirty="0" err="1" smtClean="0">
                <a:solidFill>
                  <a:schemeClr val="tx1"/>
                </a:solidFill>
              </a:rPr>
              <a:t>або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</a:rPr>
              <a:t>декількох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</a:rPr>
              <a:t>гормонів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</a:rPr>
              <a:t>гіпофіза</a:t>
            </a:r>
            <a:r>
              <a:rPr lang="ru-RU" sz="3200" dirty="0" smtClean="0">
                <a:solidFill>
                  <a:schemeClr val="tx1"/>
                </a:solidFill>
              </a:rPr>
              <a:t> (</a:t>
            </a:r>
            <a:r>
              <a:rPr lang="ru-RU" sz="3200" dirty="0" err="1" smtClean="0">
                <a:solidFill>
                  <a:schemeClr val="tx1"/>
                </a:solidFill>
              </a:rPr>
              <a:t>недостатність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</a:rPr>
              <a:t>усіх</a:t>
            </a:r>
            <a:r>
              <a:rPr lang="ru-RU" sz="3200" dirty="0" smtClean="0">
                <a:solidFill>
                  <a:schemeClr val="tx1"/>
                </a:solidFill>
              </a:rPr>
              <a:t> — </a:t>
            </a:r>
            <a:r>
              <a:rPr lang="ru-RU" sz="3200" dirty="0" err="1" smtClean="0">
                <a:solidFill>
                  <a:schemeClr val="tx1"/>
                </a:solidFill>
              </a:rPr>
              <a:t>пангіпопітуїтаризм</a:t>
            </a:r>
            <a:r>
              <a:rPr lang="ru-RU" sz="3200" dirty="0" smtClean="0">
                <a:solidFill>
                  <a:schemeClr val="tx1"/>
                </a:solidFill>
              </a:rPr>
              <a:t>).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Причини: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144" y="912449"/>
            <a:ext cx="87761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1) </a:t>
            </a:r>
            <a:r>
              <a:rPr lang="ru-RU" sz="1800" dirty="0" err="1" smtClean="0">
                <a:solidFill>
                  <a:schemeClr val="tx1"/>
                </a:solidFill>
              </a:rPr>
              <a:t>пухлини</a:t>
            </a:r>
            <a:r>
              <a:rPr lang="ru-RU" sz="1800" dirty="0" smtClean="0">
                <a:solidFill>
                  <a:schemeClr val="tx1"/>
                </a:solidFill>
              </a:rPr>
              <a:t> — </a:t>
            </a:r>
            <a:r>
              <a:rPr lang="ru-RU" sz="1800" dirty="0" err="1" smtClean="0">
                <a:solidFill>
                  <a:schemeClr val="tx1"/>
                </a:solidFill>
              </a:rPr>
              <a:t>гіпофізу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аденоми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кісти</a:t>
            </a:r>
            <a:r>
              <a:rPr lang="ru-RU" sz="1800" dirty="0" smtClean="0">
                <a:solidFill>
                  <a:schemeClr val="tx1"/>
                </a:solidFill>
              </a:rPr>
              <a:t>), </a:t>
            </a:r>
            <a:r>
              <a:rPr lang="ru-RU" sz="1800" dirty="0" err="1" smtClean="0">
                <a:solidFill>
                  <a:schemeClr val="tx1"/>
                </a:solidFill>
              </a:rPr>
              <a:t>гіпоталамусу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краніофарингіома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гермінома</a:t>
            </a:r>
            <a:r>
              <a:rPr lang="ru-RU" sz="1800" dirty="0" smtClean="0">
                <a:solidFill>
                  <a:schemeClr val="tx1"/>
                </a:solidFill>
              </a:rPr>
              <a:t>), </a:t>
            </a:r>
            <a:r>
              <a:rPr lang="ru-RU" sz="1800" dirty="0" err="1" smtClean="0">
                <a:solidFill>
                  <a:schemeClr val="tx1"/>
                </a:solidFill>
              </a:rPr>
              <a:t>ділянки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перехресту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зорових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нервів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менінгіоми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гліобластоми</a:t>
            </a:r>
            <a:r>
              <a:rPr lang="ru-RU" sz="1800" dirty="0" smtClean="0">
                <a:solidFill>
                  <a:schemeClr val="tx1"/>
                </a:solidFill>
              </a:rPr>
              <a:t>), </a:t>
            </a:r>
            <a:r>
              <a:rPr lang="ru-RU" sz="1800" dirty="0" err="1" smtClean="0">
                <a:solidFill>
                  <a:schemeClr val="tx1"/>
                </a:solidFill>
              </a:rPr>
              <a:t>метастази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найчастіше</a:t>
            </a:r>
            <a:r>
              <a:rPr lang="ru-RU" sz="1800" dirty="0" smtClean="0">
                <a:solidFill>
                  <a:schemeClr val="tx1"/>
                </a:solidFill>
              </a:rPr>
              <a:t> рак </a:t>
            </a:r>
            <a:r>
              <a:rPr lang="ru-RU" sz="1800" dirty="0" err="1" smtClean="0">
                <a:solidFill>
                  <a:schemeClr val="tx1"/>
                </a:solidFill>
              </a:rPr>
              <a:t>молочної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залози</a:t>
            </a:r>
            <a:r>
              <a:rPr lang="ru-RU" sz="1800" dirty="0" smtClean="0">
                <a:solidFill>
                  <a:schemeClr val="tx1"/>
                </a:solidFill>
              </a:rPr>
              <a:t>);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2) </a:t>
            </a:r>
            <a:r>
              <a:rPr lang="ru-RU" sz="1800" dirty="0" err="1" smtClean="0">
                <a:solidFill>
                  <a:schemeClr val="tx1"/>
                </a:solidFill>
              </a:rPr>
              <a:t>черепно-мозкові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травми</a:t>
            </a:r>
            <a:r>
              <a:rPr lang="ru-RU" sz="1800" dirty="0" smtClean="0">
                <a:solidFill>
                  <a:schemeClr val="tx1"/>
                </a:solidFill>
              </a:rPr>
              <a:t> та </a:t>
            </a:r>
            <a:r>
              <a:rPr lang="ru-RU" sz="1800" dirty="0" err="1" smtClean="0">
                <a:solidFill>
                  <a:schemeClr val="tx1"/>
                </a:solidFill>
              </a:rPr>
              <a:t>ятрогенні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пошкодження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інтраопераційні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внаслідок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променевої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терапії</a:t>
            </a:r>
            <a:r>
              <a:rPr lang="ru-RU" sz="1800" dirty="0" smtClean="0">
                <a:solidFill>
                  <a:schemeClr val="tx1"/>
                </a:solidFill>
              </a:rPr>
              <a:t>) </a:t>
            </a:r>
            <a:r>
              <a:rPr lang="ru-RU" sz="1800" dirty="0" err="1" smtClean="0">
                <a:solidFill>
                  <a:schemeClr val="tx1"/>
                </a:solidFill>
              </a:rPr>
              <a:t>гіпоталамусу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ніжки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або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гіпофізу</a:t>
            </a:r>
            <a:r>
              <a:rPr lang="ru-RU" sz="1800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3) </a:t>
            </a:r>
            <a:r>
              <a:rPr lang="ru-RU" sz="1800" dirty="0" err="1" smtClean="0">
                <a:solidFill>
                  <a:schemeClr val="tx1"/>
                </a:solidFill>
              </a:rPr>
              <a:t>судинні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порушення</a:t>
            </a:r>
            <a:r>
              <a:rPr lang="ru-RU" sz="1800" dirty="0" smtClean="0">
                <a:solidFill>
                  <a:schemeClr val="tx1"/>
                </a:solidFill>
              </a:rPr>
              <a:t> — </a:t>
            </a:r>
            <a:r>
              <a:rPr lang="ru-RU" sz="1800" dirty="0" err="1" smtClean="0">
                <a:solidFill>
                  <a:schemeClr val="tx1"/>
                </a:solidFill>
              </a:rPr>
              <a:t>післяпологовий</a:t>
            </a:r>
            <a:r>
              <a:rPr lang="ru-RU" sz="1800" dirty="0" smtClean="0">
                <a:solidFill>
                  <a:schemeClr val="tx1"/>
                </a:solidFill>
              </a:rPr>
              <a:t> некроз </a:t>
            </a:r>
            <a:r>
              <a:rPr lang="ru-RU" sz="1800" dirty="0" err="1" smtClean="0">
                <a:solidFill>
                  <a:schemeClr val="tx1"/>
                </a:solidFill>
              </a:rPr>
              <a:t>гіпофізу</a:t>
            </a:r>
            <a:r>
              <a:rPr lang="ru-RU" sz="1800" dirty="0" smtClean="0">
                <a:solidFill>
                  <a:schemeClr val="tx1"/>
                </a:solidFill>
              </a:rPr>
              <a:t> (синдром Шихана), </a:t>
            </a:r>
            <a:r>
              <a:rPr lang="ru-RU" sz="1800" dirty="0" err="1" smtClean="0">
                <a:solidFill>
                  <a:schemeClr val="tx1"/>
                </a:solidFill>
              </a:rPr>
              <a:t>інсульт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гіпофізу</a:t>
            </a:r>
            <a:r>
              <a:rPr lang="ru-RU" sz="1800" dirty="0" smtClean="0">
                <a:solidFill>
                  <a:schemeClr val="tx1"/>
                </a:solidFill>
              </a:rPr>
              <a:t>, аневризма </a:t>
            </a:r>
            <a:r>
              <a:rPr lang="ru-RU" sz="1800" dirty="0" err="1" smtClean="0">
                <a:solidFill>
                  <a:schemeClr val="tx1"/>
                </a:solidFill>
              </a:rPr>
              <a:t>внутрішньої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сонної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артерії</a:t>
            </a:r>
            <a:r>
              <a:rPr lang="ru-RU" sz="1800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4) </a:t>
            </a:r>
            <a:r>
              <a:rPr lang="ru-RU" sz="1800" dirty="0" err="1" smtClean="0">
                <a:solidFill>
                  <a:schemeClr val="tx1"/>
                </a:solidFill>
              </a:rPr>
              <a:t>запальні</a:t>
            </a:r>
            <a:r>
              <a:rPr lang="ru-RU" sz="1800" dirty="0" smtClean="0">
                <a:solidFill>
                  <a:schemeClr val="tx1"/>
                </a:solidFill>
              </a:rPr>
              <a:t> та </a:t>
            </a:r>
            <a:r>
              <a:rPr lang="ru-RU" sz="1800" dirty="0" err="1" smtClean="0">
                <a:solidFill>
                  <a:schemeClr val="tx1"/>
                </a:solidFill>
              </a:rPr>
              <a:t>інфільтративні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зміни</a:t>
            </a:r>
            <a:r>
              <a:rPr lang="ru-RU" sz="1800" dirty="0" smtClean="0">
                <a:solidFill>
                  <a:schemeClr val="tx1"/>
                </a:solidFill>
              </a:rPr>
              <a:t> — </a:t>
            </a:r>
            <a:r>
              <a:rPr lang="ru-RU" sz="1800" dirty="0" err="1" smtClean="0">
                <a:solidFill>
                  <a:schemeClr val="tx1"/>
                </a:solidFill>
              </a:rPr>
              <a:t>гранулематозні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саркоїдоз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туберкульоз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сифіліс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гістіоцитоз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</a:t>
            </a:r>
            <a:r>
              <a:rPr lang="ru-RU" sz="1800" dirty="0" smtClean="0">
                <a:solidFill>
                  <a:schemeClr val="tx1"/>
                </a:solidFill>
              </a:rPr>
              <a:t> </a:t>
            </a:r>
            <a:r>
              <a:rPr lang="ru-RU" sz="1800" dirty="0" err="1" smtClean="0">
                <a:solidFill>
                  <a:schemeClr val="tx1"/>
                </a:solidFill>
              </a:rPr>
              <a:t>клітин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Лангерганса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гранулематозний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васкуліт</a:t>
            </a:r>
            <a:r>
              <a:rPr lang="ru-RU" sz="1800" dirty="0" smtClean="0">
                <a:solidFill>
                  <a:schemeClr val="tx1"/>
                </a:solidFill>
              </a:rPr>
              <a:t> [</a:t>
            </a:r>
            <a:r>
              <a:rPr lang="ru-RU" sz="1800" dirty="0" err="1" smtClean="0">
                <a:solidFill>
                  <a:schemeClr val="tx1"/>
                </a:solidFill>
              </a:rPr>
              <a:t>Вегенера</a:t>
            </a:r>
            <a:r>
              <a:rPr lang="ru-RU" sz="1800" dirty="0" smtClean="0">
                <a:solidFill>
                  <a:schemeClr val="tx1"/>
                </a:solidFill>
              </a:rPr>
              <a:t>]), </a:t>
            </a:r>
            <a:r>
              <a:rPr lang="ru-RU" sz="1800" dirty="0" err="1" smtClean="0">
                <a:solidFill>
                  <a:schemeClr val="tx1"/>
                </a:solidFill>
              </a:rPr>
              <a:t>лімфоцитарний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аутоімунний</a:t>
            </a:r>
            <a:r>
              <a:rPr lang="ru-RU" sz="1800" dirty="0" smtClean="0">
                <a:solidFill>
                  <a:schemeClr val="tx1"/>
                </a:solidFill>
              </a:rPr>
              <a:t>) </a:t>
            </a:r>
            <a:r>
              <a:rPr lang="ru-RU" sz="1800" dirty="0" err="1" smtClean="0">
                <a:solidFill>
                  <a:schemeClr val="tx1"/>
                </a:solidFill>
              </a:rPr>
              <a:t>гіпофізит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енцефаліт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або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менінгіт</a:t>
            </a:r>
            <a:r>
              <a:rPr lang="ru-RU" sz="1800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5) </a:t>
            </a:r>
            <a:r>
              <a:rPr lang="ru-RU" sz="1800" dirty="0" err="1" smtClean="0">
                <a:solidFill>
                  <a:schemeClr val="tx1"/>
                </a:solidFill>
              </a:rPr>
              <a:t>вроджені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або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набуті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аномалії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гіпоплазія</a:t>
            </a:r>
            <a:r>
              <a:rPr lang="ru-RU" sz="1800" dirty="0" smtClean="0">
                <a:solidFill>
                  <a:schemeClr val="tx1"/>
                </a:solidFill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</a:rPr>
              <a:t>аплазія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гіпофізу</a:t>
            </a:r>
            <a:r>
              <a:rPr lang="ru-RU" sz="1800" dirty="0" smtClean="0">
                <a:solidFill>
                  <a:schemeClr val="tx1"/>
                </a:solidFill>
              </a:rPr>
              <a:t>);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6) </a:t>
            </a:r>
            <a:r>
              <a:rPr lang="ru-RU" sz="1800" dirty="0" err="1" smtClean="0">
                <a:solidFill>
                  <a:schemeClr val="tx1"/>
                </a:solidFill>
              </a:rPr>
              <a:t>ізольований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дефіцит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гормонів</a:t>
            </a:r>
            <a:r>
              <a:rPr lang="ru-RU" sz="1800" dirty="0" smtClean="0">
                <a:solidFill>
                  <a:schemeClr val="tx1"/>
                </a:solidFill>
              </a:rPr>
              <a:t> — СТГ </a:t>
            </a:r>
            <a:r>
              <a:rPr lang="ru-RU" sz="1800" dirty="0" err="1" smtClean="0">
                <a:solidFill>
                  <a:schemeClr val="tx1"/>
                </a:solidFill>
              </a:rPr>
              <a:t>або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гонадотропінів</a:t>
            </a:r>
            <a:r>
              <a:rPr lang="ru-RU" sz="1800" dirty="0" smtClean="0">
                <a:solidFill>
                  <a:schemeClr val="tx1"/>
                </a:solidFill>
              </a:rPr>
              <a:t> (при </a:t>
            </a:r>
            <a:r>
              <a:rPr lang="ru-RU" sz="1800" dirty="0" err="1" smtClean="0">
                <a:solidFill>
                  <a:schemeClr val="tx1"/>
                </a:solidFill>
              </a:rPr>
              <a:t>синдромі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Колмена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дефіцит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ГнРГ</a:t>
            </a:r>
            <a:r>
              <a:rPr lang="ru-RU" sz="1800" dirty="0" smtClean="0">
                <a:solidFill>
                  <a:schemeClr val="tx1"/>
                </a:solidFill>
              </a:rPr>
              <a:t> → </a:t>
            </a:r>
            <a:r>
              <a:rPr lang="ru-RU" sz="1800" dirty="0" err="1" smtClean="0">
                <a:solidFill>
                  <a:schemeClr val="tx1"/>
                </a:solidFill>
              </a:rPr>
              <a:t>гіпогонадотропний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гіпогонадизм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із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порушенням</a:t>
            </a:r>
            <a:r>
              <a:rPr lang="ru-RU" sz="1800" dirty="0" smtClean="0">
                <a:solidFill>
                  <a:schemeClr val="tx1"/>
                </a:solidFill>
              </a:rPr>
              <a:t> нюху); </a:t>
            </a:r>
            <a:r>
              <a:rPr lang="ru-RU" sz="1800" dirty="0" err="1" smtClean="0">
                <a:solidFill>
                  <a:schemeClr val="tx1"/>
                </a:solidFill>
              </a:rPr>
              <a:t>ізольовані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дефіцити</a:t>
            </a:r>
            <a:r>
              <a:rPr lang="ru-RU" sz="1800" dirty="0" smtClean="0">
                <a:solidFill>
                  <a:schemeClr val="tx1"/>
                </a:solidFill>
              </a:rPr>
              <a:t> АКТГ, ТТГ </a:t>
            </a:r>
            <a:r>
              <a:rPr lang="ru-RU" sz="1800" dirty="0" err="1" smtClean="0">
                <a:solidFill>
                  <a:schemeClr val="tx1"/>
                </a:solidFill>
              </a:rPr>
              <a:t>і</a:t>
            </a:r>
            <a:r>
              <a:rPr lang="ru-RU" sz="1800" dirty="0" smtClean="0">
                <a:solidFill>
                  <a:schemeClr val="tx1"/>
                </a:solidFill>
              </a:rPr>
              <a:t> ПРЛ </a:t>
            </a:r>
            <a:r>
              <a:rPr lang="ru-RU" sz="1800" dirty="0" err="1" smtClean="0">
                <a:solidFill>
                  <a:schemeClr val="tx1"/>
                </a:solidFill>
              </a:rPr>
              <a:t>зустрічаються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дуже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рідко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Обстеження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8883" y="802035"/>
            <a:ext cx="843980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1. </a:t>
            </a:r>
            <a:r>
              <a:rPr lang="ru-RU" sz="2000" b="1" dirty="0" err="1" smtClean="0">
                <a:solidFill>
                  <a:schemeClr val="tx1"/>
                </a:solidFill>
              </a:rPr>
              <a:t>Лабораторні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дослідження</a:t>
            </a:r>
            <a:r>
              <a:rPr lang="ru-RU" sz="2000" b="1" dirty="0" smtClean="0">
                <a:solidFill>
                  <a:schemeClr val="tx1"/>
                </a:solidFill>
              </a:rPr>
              <a:t>: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1) </a:t>
            </a:r>
            <a:r>
              <a:rPr lang="ru-RU" sz="2000" dirty="0" err="1" smtClean="0">
                <a:solidFill>
                  <a:schemeClr val="tx1"/>
                </a:solidFill>
              </a:rPr>
              <a:t>зниження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рівня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гормонів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периферичних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ендокринних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залоз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одночасно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із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низьким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рівнем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відповідних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тропних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гормонів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гіпофіза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або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зниження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рівня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IGF-1 </a:t>
            </a:r>
            <a:r>
              <a:rPr lang="ru-RU" sz="2000" dirty="0" err="1" smtClean="0">
                <a:solidFill>
                  <a:schemeClr val="tx1"/>
                </a:solidFill>
              </a:rPr>
              <a:t>і</a:t>
            </a:r>
            <a:r>
              <a:rPr lang="ru-RU" sz="2000" dirty="0" smtClean="0">
                <a:solidFill>
                  <a:schemeClr val="tx1"/>
                </a:solidFill>
              </a:rPr>
              <a:t> СТГ;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2) </a:t>
            </a:r>
            <a:r>
              <a:rPr lang="ru-RU" sz="2000" dirty="0" err="1" smtClean="0">
                <a:solidFill>
                  <a:schemeClr val="tx1"/>
                </a:solidFill>
              </a:rPr>
              <a:t>пригнічена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секреція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гормонів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гіпофізу</a:t>
            </a:r>
            <a:r>
              <a:rPr lang="ru-RU" sz="2000" dirty="0" smtClean="0">
                <a:solidFill>
                  <a:schemeClr val="tx1"/>
                </a:solidFill>
              </a:rPr>
              <a:t> у </a:t>
            </a:r>
            <a:r>
              <a:rPr lang="ru-RU" sz="2000" dirty="0" err="1" smtClean="0">
                <a:solidFill>
                  <a:schemeClr val="tx1"/>
                </a:solidFill>
              </a:rPr>
              <a:t>відповідь</a:t>
            </a:r>
            <a:r>
              <a:rPr lang="ru-RU" sz="2000" dirty="0" smtClean="0">
                <a:solidFill>
                  <a:schemeClr val="tx1"/>
                </a:solidFill>
              </a:rPr>
              <a:t> на </a:t>
            </a:r>
            <a:r>
              <a:rPr lang="ru-RU" sz="2000" dirty="0" err="1" smtClean="0">
                <a:solidFill>
                  <a:schemeClr val="tx1"/>
                </a:solidFill>
              </a:rPr>
              <a:t>стимуляцію</a:t>
            </a:r>
            <a:r>
              <a:rPr lang="ru-RU" sz="2000" dirty="0" smtClean="0">
                <a:solidFill>
                  <a:schemeClr val="tx1"/>
                </a:solidFill>
              </a:rPr>
              <a:t> — </a:t>
            </a:r>
            <a:r>
              <a:rPr lang="ru-RU" sz="2000" dirty="0" err="1" smtClean="0">
                <a:solidFill>
                  <a:schemeClr val="tx1"/>
                </a:solidFill>
              </a:rPr>
              <a:t>інсуліном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або</a:t>
            </a:r>
            <a:r>
              <a:rPr lang="ru-RU" sz="2000" dirty="0" smtClean="0">
                <a:solidFill>
                  <a:schemeClr val="tx1"/>
                </a:solidFill>
              </a:rPr>
              <a:t> СРГ (СТГ), КРГ (АКТГ), </a:t>
            </a:r>
            <a:r>
              <a:rPr lang="ru-RU" sz="2000" dirty="0" err="1" smtClean="0">
                <a:solidFill>
                  <a:schemeClr val="tx1"/>
                </a:solidFill>
              </a:rPr>
              <a:t>ГнРГ</a:t>
            </a:r>
            <a:r>
              <a:rPr lang="ru-RU" sz="2000" dirty="0" smtClean="0">
                <a:solidFill>
                  <a:schemeClr val="tx1"/>
                </a:solidFill>
              </a:rPr>
              <a:t> (</a:t>
            </a:r>
            <a:r>
              <a:rPr lang="ru-RU" sz="2000" dirty="0" err="1" smtClean="0">
                <a:solidFill>
                  <a:schemeClr val="tx1"/>
                </a:solidFill>
              </a:rPr>
              <a:t>гонадотропіни</a:t>
            </a:r>
            <a:r>
              <a:rPr lang="ru-RU" sz="2000" dirty="0" smtClean="0">
                <a:solidFill>
                  <a:schemeClr val="tx1"/>
                </a:solidFill>
              </a:rPr>
              <a:t>), ТРГ (ТТГ </a:t>
            </a:r>
            <a:r>
              <a:rPr lang="ru-RU" sz="2000" dirty="0" err="1" smtClean="0">
                <a:solidFill>
                  <a:schemeClr val="tx1"/>
                </a:solidFill>
              </a:rPr>
              <a:t>і</a:t>
            </a:r>
            <a:r>
              <a:rPr lang="ru-RU" sz="2000" dirty="0" smtClean="0">
                <a:solidFill>
                  <a:schemeClr val="tx1"/>
                </a:solidFill>
              </a:rPr>
              <a:t> пролактин);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3) </a:t>
            </a:r>
            <a:r>
              <a:rPr lang="ru-RU" sz="2000" dirty="0" err="1" smtClean="0">
                <a:solidFill>
                  <a:schemeClr val="tx1"/>
                </a:solidFill>
              </a:rPr>
              <a:t>електролітні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порушення</a:t>
            </a:r>
            <a:r>
              <a:rPr lang="ru-RU" sz="2000" dirty="0" smtClean="0">
                <a:solidFill>
                  <a:schemeClr val="tx1"/>
                </a:solidFill>
              </a:rPr>
              <a:t> при </a:t>
            </a:r>
            <a:r>
              <a:rPr lang="ru-RU" sz="2000" dirty="0" err="1" smtClean="0">
                <a:solidFill>
                  <a:schemeClr val="tx1"/>
                </a:solidFill>
              </a:rPr>
              <a:t>вторинному</a:t>
            </a:r>
            <a:r>
              <a:rPr lang="ru-RU" sz="2000" dirty="0" smtClean="0">
                <a:solidFill>
                  <a:schemeClr val="tx1"/>
                </a:solidFill>
              </a:rPr>
              <a:t> </a:t>
            </a:r>
            <a:r>
              <a:rPr lang="ru-RU" sz="2000" b="1" dirty="0" err="1" smtClean="0">
                <a:solidFill>
                  <a:schemeClr val="tx1"/>
                </a:solidFill>
              </a:rPr>
              <a:t>гіпокортицизмі</a:t>
            </a:r>
            <a:r>
              <a:rPr lang="ru-RU" sz="2000" dirty="0" smtClean="0">
                <a:solidFill>
                  <a:schemeClr val="tx1"/>
                </a:solidFill>
              </a:rPr>
              <a:t> </a:t>
            </a:r>
            <a:r>
              <a:rPr lang="ru-RU" sz="2000" dirty="0" err="1" smtClean="0">
                <a:solidFill>
                  <a:schemeClr val="tx1"/>
                </a:solidFill>
              </a:rPr>
              <a:t>зазвичай</a:t>
            </a:r>
            <a:r>
              <a:rPr lang="ru-RU" sz="2000" dirty="0" smtClean="0">
                <a:solidFill>
                  <a:schemeClr val="tx1"/>
                </a:solidFill>
              </a:rPr>
              <a:t> не </a:t>
            </a:r>
            <a:r>
              <a:rPr lang="ru-RU" sz="2000" dirty="0" err="1" smtClean="0">
                <a:solidFill>
                  <a:schemeClr val="tx1"/>
                </a:solidFill>
              </a:rPr>
              <a:t>спостерігаються</a:t>
            </a:r>
            <a:r>
              <a:rPr lang="ru-RU" sz="2000" dirty="0" smtClean="0">
                <a:solidFill>
                  <a:schemeClr val="tx1"/>
                </a:solidFill>
              </a:rPr>
              <a:t> — на </a:t>
            </a:r>
            <a:r>
              <a:rPr lang="ru-RU" sz="2000" dirty="0" err="1" smtClean="0">
                <a:solidFill>
                  <a:schemeClr val="tx1"/>
                </a:solidFill>
              </a:rPr>
              <a:t>відміну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від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гіпонатріємії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гіперкаліємії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і</a:t>
            </a:r>
            <a:r>
              <a:rPr lang="ru-RU" sz="2000" dirty="0" smtClean="0">
                <a:solidFill>
                  <a:schemeClr val="tx1"/>
                </a:solidFill>
              </a:rPr>
              <a:t> </a:t>
            </a:r>
            <a:r>
              <a:rPr lang="ru-RU" sz="2000" dirty="0" err="1" smtClean="0">
                <a:solidFill>
                  <a:schemeClr val="tx1"/>
                </a:solidFill>
              </a:rPr>
              <a:t>гіповолемії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що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переважають</a:t>
            </a:r>
            <a:r>
              <a:rPr lang="ru-RU" sz="2000" dirty="0" smtClean="0">
                <a:solidFill>
                  <a:schemeClr val="tx1"/>
                </a:solidFill>
              </a:rPr>
              <a:t> у </a:t>
            </a:r>
            <a:r>
              <a:rPr lang="ru-RU" sz="2000" dirty="0" err="1" smtClean="0">
                <a:solidFill>
                  <a:schemeClr val="tx1"/>
                </a:solidFill>
              </a:rPr>
              <a:t>картині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первинного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гіпокортицизму</a:t>
            </a:r>
            <a:r>
              <a:rPr lang="ru-RU" sz="2000" dirty="0" smtClean="0">
                <a:solidFill>
                  <a:schemeClr val="tx1"/>
                </a:solidFill>
              </a:rPr>
              <a:t> (</a:t>
            </a:r>
            <a:r>
              <a:rPr lang="ru-RU" sz="2000" dirty="0" err="1" smtClean="0">
                <a:solidFill>
                  <a:schemeClr val="tx1"/>
                </a:solidFill>
              </a:rPr>
              <a:t>секреція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мінералокортикостероїдів</a:t>
            </a:r>
            <a:r>
              <a:rPr lang="ru-RU" sz="2000" dirty="0" smtClean="0">
                <a:solidFill>
                  <a:schemeClr val="tx1"/>
                </a:solidFill>
              </a:rPr>
              <a:t> не порушена, </a:t>
            </a:r>
            <a:r>
              <a:rPr lang="ru-RU" sz="2000" dirty="0" err="1" smtClean="0">
                <a:solidFill>
                  <a:schemeClr val="tx1"/>
                </a:solidFill>
              </a:rPr>
              <a:t>оскільки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залежить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від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ренін-ангіотензинової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системи</a:t>
            </a:r>
            <a:r>
              <a:rPr lang="ru-RU" sz="2000" dirty="0" smtClean="0">
                <a:solidFill>
                  <a:schemeClr val="tx1"/>
                </a:solidFill>
              </a:rPr>
              <a:t>, а не </a:t>
            </a:r>
            <a:r>
              <a:rPr lang="ru-RU" sz="2000" dirty="0" err="1" smtClean="0">
                <a:solidFill>
                  <a:schemeClr val="tx1"/>
                </a:solidFill>
              </a:rPr>
              <a:t>від</a:t>
            </a:r>
            <a:r>
              <a:rPr lang="ru-RU" sz="2000" dirty="0" smtClean="0">
                <a:solidFill>
                  <a:schemeClr val="tx1"/>
                </a:solidFill>
              </a:rPr>
              <a:t> АКТГ).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Обстеження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1944" y="1374757"/>
            <a:ext cx="72100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2. МРТ </a:t>
            </a:r>
            <a:r>
              <a:rPr lang="ru-RU" sz="2400" b="1" dirty="0" err="1" smtClean="0">
                <a:solidFill>
                  <a:schemeClr val="tx1"/>
                </a:solidFill>
              </a:rPr>
              <a:t>ділянки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турецького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сідла</a:t>
            </a:r>
            <a:r>
              <a:rPr lang="ru-RU" sz="2400" b="1" dirty="0" smtClean="0">
                <a:solidFill>
                  <a:schemeClr val="tx1"/>
                </a:solidFill>
              </a:rPr>
              <a:t>:</a:t>
            </a:r>
            <a:r>
              <a:rPr lang="ru-RU" sz="2400" dirty="0" smtClean="0">
                <a:solidFill>
                  <a:schemeClr val="tx1"/>
                </a:solidFill>
              </a:rPr>
              <a:t> </a:t>
            </a:r>
            <a:r>
              <a:rPr lang="ru-RU" sz="2400" dirty="0" err="1" smtClean="0">
                <a:solidFill>
                  <a:schemeClr val="tx1"/>
                </a:solidFill>
              </a:rPr>
              <a:t>виконується</a:t>
            </a:r>
            <a:r>
              <a:rPr lang="ru-RU" sz="2400" dirty="0" smtClean="0">
                <a:solidFill>
                  <a:schemeClr val="tx1"/>
                </a:solidFill>
              </a:rPr>
              <a:t> у кожному </a:t>
            </a:r>
            <a:r>
              <a:rPr lang="ru-RU" sz="2400" dirty="0" err="1" smtClean="0">
                <a:solidFill>
                  <a:schemeClr val="tx1"/>
                </a:solidFill>
              </a:rPr>
              <a:t>випадку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гіпопітуїтаризму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</a:t>
            </a:r>
            <a:r>
              <a:rPr lang="ru-RU" sz="2400" dirty="0" smtClean="0">
                <a:solidFill>
                  <a:schemeClr val="tx1"/>
                </a:solidFill>
              </a:rPr>
              <a:t> метою </a:t>
            </a:r>
            <a:r>
              <a:rPr lang="ru-RU" sz="2400" dirty="0" err="1" smtClean="0">
                <a:solidFill>
                  <a:schemeClr val="tx1"/>
                </a:solidFill>
              </a:rPr>
              <a:t>виявлення</a:t>
            </a:r>
            <a:r>
              <a:rPr lang="ru-RU" sz="2400" dirty="0" smtClean="0">
                <a:solidFill>
                  <a:schemeClr val="tx1"/>
                </a:solidFill>
              </a:rPr>
              <a:t> причини </a:t>
            </a:r>
            <a:r>
              <a:rPr lang="ru-RU" sz="2400" dirty="0" err="1" smtClean="0">
                <a:solidFill>
                  <a:schemeClr val="tx1"/>
                </a:solidFill>
              </a:rPr>
              <a:t>ураження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3. </a:t>
            </a:r>
            <a:r>
              <a:rPr lang="ru-RU" sz="2400" b="1" dirty="0" err="1" smtClean="0">
                <a:solidFill>
                  <a:schemeClr val="tx1"/>
                </a:solidFill>
              </a:rPr>
              <a:t>Обстеження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полів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</a:rPr>
              <a:t>зору</a:t>
            </a:r>
            <a:r>
              <a:rPr lang="ru-RU" sz="2400" b="1" dirty="0" smtClean="0">
                <a:solidFill>
                  <a:schemeClr val="tx1"/>
                </a:solidFill>
              </a:rPr>
              <a:t>:</a:t>
            </a:r>
            <a:r>
              <a:rPr lang="ru-RU" sz="2400" dirty="0" smtClean="0">
                <a:solidFill>
                  <a:schemeClr val="tx1"/>
                </a:solidFill>
              </a:rPr>
              <a:t> при </a:t>
            </a:r>
            <a:r>
              <a:rPr lang="ru-RU" sz="2400" dirty="0" err="1" smtClean="0">
                <a:solidFill>
                  <a:schemeClr val="tx1"/>
                </a:solidFill>
              </a:rPr>
              <a:t>підозрі</a:t>
            </a:r>
            <a:r>
              <a:rPr lang="ru-RU" sz="2400" dirty="0" smtClean="0">
                <a:solidFill>
                  <a:schemeClr val="tx1"/>
                </a:solidFill>
              </a:rPr>
              <a:t> на </a:t>
            </a:r>
            <a:r>
              <a:rPr lang="ru-RU" sz="2400" dirty="0" err="1" smtClean="0">
                <a:solidFill>
                  <a:schemeClr val="tx1"/>
                </a:solidFill>
              </a:rPr>
              <a:t>патологічний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процес</a:t>
            </a:r>
            <a:r>
              <a:rPr lang="ru-RU" sz="2400" dirty="0" smtClean="0">
                <a:solidFill>
                  <a:schemeClr val="tx1"/>
                </a:solidFill>
              </a:rPr>
              <a:t> в </a:t>
            </a:r>
            <a:r>
              <a:rPr lang="ru-RU" sz="2400" dirty="0" err="1" smtClean="0">
                <a:solidFill>
                  <a:schemeClr val="tx1"/>
                </a:solidFill>
              </a:rPr>
              <a:t>ділянці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перехресту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зорових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нервів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Лікування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5518" y="1293292"/>
            <a:ext cx="66004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tx1"/>
                </a:solidFill>
              </a:rPr>
              <a:t>Замісна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терапія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дефіциту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гормонів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err="1" smtClean="0">
                <a:solidFill>
                  <a:schemeClr val="tx1"/>
                </a:solidFill>
              </a:rPr>
              <a:t>Вторинна</a:t>
            </a:r>
            <a:r>
              <a:rPr lang="ru-RU" sz="2400" dirty="0" smtClean="0">
                <a:solidFill>
                  <a:schemeClr val="tx1"/>
                </a:solidFill>
              </a:rPr>
              <a:t> (</a:t>
            </a:r>
            <a:r>
              <a:rPr lang="ru-RU" sz="2400" dirty="0" err="1" smtClean="0">
                <a:solidFill>
                  <a:schemeClr val="tx1"/>
                </a:solidFill>
              </a:rPr>
              <a:t>гіпофізарна</a:t>
            </a:r>
            <a:r>
              <a:rPr lang="ru-RU" sz="2400" dirty="0" smtClean="0">
                <a:solidFill>
                  <a:schemeClr val="tx1"/>
                </a:solidFill>
              </a:rPr>
              <a:t>) </a:t>
            </a:r>
            <a:r>
              <a:rPr lang="ru-RU" sz="2400" dirty="0" err="1" smtClean="0">
                <a:solidFill>
                  <a:schemeClr val="tx1"/>
                </a:solidFill>
              </a:rPr>
              <a:t>або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третинна</a:t>
            </a:r>
            <a:r>
              <a:rPr lang="ru-RU" sz="2400" dirty="0" smtClean="0">
                <a:solidFill>
                  <a:schemeClr val="tx1"/>
                </a:solidFill>
              </a:rPr>
              <a:t> (</a:t>
            </a:r>
            <a:r>
              <a:rPr lang="ru-RU" sz="2400" dirty="0" err="1" smtClean="0">
                <a:solidFill>
                  <a:schemeClr val="tx1"/>
                </a:solidFill>
              </a:rPr>
              <a:t>гіпоталамічна</a:t>
            </a:r>
            <a:r>
              <a:rPr lang="ru-RU" sz="2400" dirty="0" smtClean="0">
                <a:solidFill>
                  <a:schemeClr val="tx1"/>
                </a:solidFill>
              </a:rPr>
              <a:t>) </a:t>
            </a:r>
            <a:r>
              <a:rPr lang="ru-RU" sz="2400" dirty="0" err="1" smtClean="0">
                <a:solidFill>
                  <a:schemeClr val="tx1"/>
                </a:solidFill>
              </a:rPr>
              <a:t>гормональна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недостатність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лікуються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аналогічно</a:t>
            </a:r>
            <a:r>
              <a:rPr lang="ru-RU" sz="2400" dirty="0" smtClean="0">
                <a:solidFill>
                  <a:schemeClr val="tx1"/>
                </a:solidFill>
              </a:rPr>
              <a:t>, шляхом </a:t>
            </a:r>
            <a:r>
              <a:rPr lang="ru-RU" sz="2400" dirty="0" err="1" smtClean="0">
                <a:solidFill>
                  <a:schemeClr val="tx1"/>
                </a:solidFill>
              </a:rPr>
              <a:t>введенням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відповідних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периферичних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гормонів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Нецукровий діабет 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Нецукровий діабет - захворювання зумовлене абсолютним дефіцитом антидіуретичного гормону (</a:t>
            </a:r>
            <a:r>
              <a:rPr lang="uk-UA" dirty="0" err="1"/>
              <a:t>АДГ</a:t>
            </a:r>
            <a:r>
              <a:rPr lang="uk-UA" dirty="0"/>
              <a:t>). Існує нирковий варіант — нечутливість рецепторів ниркових </a:t>
            </a:r>
            <a:r>
              <a:rPr lang="uk-UA" dirty="0" err="1"/>
              <a:t>канальців</a:t>
            </a:r>
            <a:r>
              <a:rPr lang="uk-UA" dirty="0"/>
              <a:t> до </a:t>
            </a:r>
            <a:r>
              <a:rPr lang="uk-UA" dirty="0" err="1"/>
              <a:t>АДГ</a:t>
            </a:r>
            <a:r>
              <a:rPr lang="uk-UA" dirty="0"/>
              <a:t>. Впер­ше описав клініку захворювання Томас </a:t>
            </a:r>
            <a:r>
              <a:rPr lang="uk-UA" dirty="0" err="1"/>
              <a:t>Уілліс</a:t>
            </a:r>
            <a:r>
              <a:rPr lang="uk-UA" dirty="0"/>
              <a:t> в 1674 р. і назвав на відміну від цукро­вого діабету — діабет </a:t>
            </a:r>
            <a:r>
              <a:rPr lang="uk-UA" dirty="0" err="1"/>
              <a:t>безсмаковий</a:t>
            </a:r>
            <a:r>
              <a:rPr lang="uk-UA" dirty="0"/>
              <a:t>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25668" y="0"/>
            <a:ext cx="8229600" cy="857250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chemeClr val="tx1"/>
                </a:solidFill>
              </a:rPr>
              <a:t>Етіологія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err="1">
                <a:solidFill>
                  <a:schemeClr val="tx1"/>
                </a:solidFill>
              </a:rPr>
              <a:t>і</a:t>
            </a:r>
            <a:r>
              <a:rPr lang="ru-RU" sz="3600" b="1" dirty="0">
                <a:solidFill>
                  <a:schemeClr val="tx1"/>
                </a:solidFill>
              </a:rPr>
              <a:t> патогенез.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1738" y="951310"/>
            <a:ext cx="8445062" cy="419219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800" dirty="0"/>
              <a:t>У </a:t>
            </a:r>
            <a:r>
              <a:rPr lang="ru-RU" sz="2800" dirty="0" err="1"/>
              <a:t>виникненні</a:t>
            </a:r>
            <a:r>
              <a:rPr lang="ru-RU" sz="2800" dirty="0"/>
              <a:t> </a:t>
            </a:r>
            <a:r>
              <a:rPr lang="ru-RU" sz="2800" dirty="0" err="1"/>
              <a:t>захворювання</a:t>
            </a:r>
            <a:r>
              <a:rPr lang="ru-RU" sz="2800" dirty="0"/>
              <a:t> </a:t>
            </a:r>
            <a:r>
              <a:rPr lang="ru-RU" sz="2800" dirty="0" err="1"/>
              <a:t>мають</a:t>
            </a:r>
            <a:r>
              <a:rPr lang="ru-RU" sz="2800" dirty="0"/>
              <a:t> </a:t>
            </a:r>
            <a:r>
              <a:rPr lang="ru-RU" sz="2800" dirty="0" err="1"/>
              <a:t>значення</a:t>
            </a:r>
            <a:r>
              <a:rPr lang="ru-RU" sz="2800" dirty="0"/>
              <a:t> </a:t>
            </a:r>
            <a:r>
              <a:rPr lang="ru-RU" sz="2800" dirty="0" err="1"/>
              <a:t>нейротропні</a:t>
            </a:r>
            <a:r>
              <a:rPr lang="ru-RU" sz="2800" dirty="0"/>
              <a:t> </a:t>
            </a:r>
            <a:r>
              <a:rPr lang="ru-RU" sz="2800" dirty="0" err="1"/>
              <a:t>вірусні</a:t>
            </a:r>
            <a:r>
              <a:rPr lang="ru-RU" sz="2800" dirty="0"/>
              <a:t> </a:t>
            </a:r>
            <a:r>
              <a:rPr lang="ru-RU" sz="2800" dirty="0" err="1"/>
              <a:t>інфекції</a:t>
            </a:r>
            <a:r>
              <a:rPr lang="ru-RU" sz="2800" dirty="0"/>
              <a:t> (</a:t>
            </a:r>
            <a:r>
              <a:rPr lang="ru-RU" sz="2800" dirty="0" err="1"/>
              <a:t>грип</a:t>
            </a:r>
            <a:r>
              <a:rPr lang="ru-RU" sz="2800" dirty="0"/>
              <a:t>), </a:t>
            </a:r>
            <a:r>
              <a:rPr lang="ru-RU" sz="2800" dirty="0" err="1"/>
              <a:t>інші</a:t>
            </a:r>
            <a:r>
              <a:rPr lang="ru-RU" sz="2800" dirty="0"/>
              <a:t> </a:t>
            </a:r>
            <a:r>
              <a:rPr lang="ru-RU" sz="2800" dirty="0" err="1"/>
              <a:t>гострі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хронічні</a:t>
            </a:r>
            <a:r>
              <a:rPr lang="ru-RU" sz="2800" dirty="0"/>
              <a:t> </a:t>
            </a:r>
            <a:r>
              <a:rPr lang="ru-RU" sz="2800" dirty="0" err="1"/>
              <a:t>інфекції</a:t>
            </a:r>
            <a:r>
              <a:rPr lang="ru-RU" sz="2800" dirty="0"/>
              <a:t>. </a:t>
            </a:r>
            <a:r>
              <a:rPr lang="ru-RU" sz="2800" dirty="0" err="1"/>
              <a:t>Діабет</a:t>
            </a:r>
            <a:r>
              <a:rPr lang="ru-RU" sz="2800" dirty="0"/>
              <a:t> </a:t>
            </a:r>
            <a:r>
              <a:rPr lang="ru-RU" sz="2800" dirty="0" err="1"/>
              <a:t>може</a:t>
            </a:r>
            <a:r>
              <a:rPr lang="ru-RU" sz="2800" dirty="0"/>
              <a:t> </a:t>
            </a:r>
            <a:r>
              <a:rPr lang="ru-RU" sz="2800" dirty="0" err="1"/>
              <a:t>виникнути</a:t>
            </a:r>
            <a:r>
              <a:rPr lang="ru-RU" sz="2800" dirty="0"/>
              <a:t> в </a:t>
            </a:r>
            <a:r>
              <a:rPr lang="ru-RU" sz="2800" dirty="0" err="1"/>
              <a:t>результаті</a:t>
            </a:r>
            <a:r>
              <a:rPr lang="ru-RU" sz="2800" dirty="0"/>
              <a:t> </a:t>
            </a:r>
            <a:r>
              <a:rPr lang="ru-RU" sz="2800" dirty="0" err="1"/>
              <a:t>черепно-мозкових</a:t>
            </a:r>
            <a:r>
              <a:rPr lang="ru-RU" sz="2800" dirty="0"/>
              <a:t> травм, </a:t>
            </a:r>
            <a:r>
              <a:rPr lang="ru-RU" sz="2800" dirty="0" err="1"/>
              <a:t>пухлин</a:t>
            </a:r>
            <a:r>
              <a:rPr lang="ru-RU" sz="2800" dirty="0"/>
              <a:t> </a:t>
            </a:r>
            <a:r>
              <a:rPr lang="ru-RU" sz="2800" dirty="0" err="1"/>
              <a:t>гіпофіза</a:t>
            </a:r>
            <a:r>
              <a:rPr lang="ru-RU" sz="2800" dirty="0"/>
              <a:t> </a:t>
            </a:r>
            <a:r>
              <a:rPr lang="ru-RU" sz="2800" dirty="0" err="1"/>
              <a:t>і</a:t>
            </a:r>
            <a:r>
              <a:rPr lang="ru-RU" sz="2800" dirty="0"/>
              <a:t> </a:t>
            </a:r>
            <a:r>
              <a:rPr lang="ru-RU" sz="2800" dirty="0" err="1"/>
              <a:t>гіпоталамуса</a:t>
            </a:r>
            <a:r>
              <a:rPr lang="ru-RU" sz="2800" dirty="0"/>
              <a:t>. В </a:t>
            </a:r>
            <a:r>
              <a:rPr lang="ru-RU" sz="2800" dirty="0" err="1"/>
              <a:t>ряді</a:t>
            </a:r>
            <a:r>
              <a:rPr lang="ru-RU" sz="2800" dirty="0"/>
              <a:t> </a:t>
            </a:r>
            <a:r>
              <a:rPr lang="ru-RU" sz="2800" dirty="0" err="1"/>
              <a:t>випадків</a:t>
            </a:r>
            <a:r>
              <a:rPr lang="ru-RU" sz="2800" dirty="0"/>
              <a:t> </a:t>
            </a:r>
            <a:r>
              <a:rPr lang="ru-RU" sz="2800" dirty="0" err="1"/>
              <a:t>він</a:t>
            </a:r>
            <a:r>
              <a:rPr lang="ru-RU" sz="2800" dirty="0"/>
              <a:t> </a:t>
            </a:r>
            <a:r>
              <a:rPr lang="ru-RU" sz="2800" dirty="0" err="1"/>
              <a:t>розвивається</a:t>
            </a:r>
            <a:r>
              <a:rPr lang="ru-RU" sz="2800" dirty="0"/>
              <a:t> при </a:t>
            </a:r>
            <a:r>
              <a:rPr lang="ru-RU" sz="2800" dirty="0" err="1"/>
              <a:t>ендокринних</a:t>
            </a:r>
            <a:r>
              <a:rPr lang="ru-RU" sz="2800" dirty="0"/>
              <a:t> </a:t>
            </a:r>
            <a:r>
              <a:rPr lang="ru-RU" sz="2800" dirty="0" err="1"/>
              <a:t>захворюваннях</a:t>
            </a:r>
            <a:r>
              <a:rPr lang="ru-RU" sz="2800" dirty="0"/>
              <a:t> </a:t>
            </a:r>
            <a:r>
              <a:rPr lang="ru-RU" sz="2800" dirty="0" err="1"/>
              <a:t>гіпоталамо-гіпофізарного</a:t>
            </a:r>
            <a:r>
              <a:rPr lang="ru-RU" sz="2800" dirty="0"/>
              <a:t> генезу (синдром </a:t>
            </a:r>
            <a:r>
              <a:rPr lang="ru-RU" sz="2800" dirty="0" err="1"/>
              <a:t>Шиєна</a:t>
            </a:r>
            <a:r>
              <a:rPr lang="ru-RU" sz="2800" dirty="0"/>
              <a:t>, </a:t>
            </a:r>
            <a:r>
              <a:rPr lang="ru-RU" sz="2800" dirty="0" err="1"/>
              <a:t>акромегалія</a:t>
            </a:r>
            <a:r>
              <a:rPr lang="ru-RU" sz="2800" dirty="0"/>
              <a:t>, хвороба </a:t>
            </a:r>
            <a:r>
              <a:rPr lang="ru-RU" sz="2800" dirty="0" err="1"/>
              <a:t>Іценко-Кушинга</a:t>
            </a:r>
            <a:r>
              <a:rPr lang="ru-RU" sz="2800" dirty="0"/>
              <a:t>).</a:t>
            </a:r>
          </a:p>
          <a:p>
            <a:pPr>
              <a:lnSpc>
                <a:spcPct val="80000"/>
              </a:lnSpc>
            </a:pPr>
            <a:r>
              <a:rPr lang="ru-RU" sz="2800" dirty="0" err="1"/>
              <a:t>Дефіцит</a:t>
            </a:r>
            <a:r>
              <a:rPr lang="ru-RU" sz="2800" dirty="0"/>
              <a:t> АДГ </a:t>
            </a:r>
            <a:r>
              <a:rPr lang="ru-RU" sz="2800" dirty="0" err="1"/>
              <a:t>веде</a:t>
            </a:r>
            <a:r>
              <a:rPr lang="ru-RU" sz="2800" dirty="0"/>
              <a:t> до </a:t>
            </a:r>
            <a:r>
              <a:rPr lang="ru-RU" sz="2800" dirty="0" err="1"/>
              <a:t>зменшення</a:t>
            </a:r>
            <a:r>
              <a:rPr lang="ru-RU" sz="2800" dirty="0"/>
              <a:t> </a:t>
            </a:r>
            <a:r>
              <a:rPr lang="ru-RU" sz="2800" dirty="0" err="1"/>
              <a:t>реабсорбції</a:t>
            </a:r>
            <a:r>
              <a:rPr lang="ru-RU" sz="2800" dirty="0"/>
              <a:t> води в </a:t>
            </a:r>
            <a:r>
              <a:rPr lang="ru-RU" sz="2800" dirty="0" err="1"/>
              <a:t>канальцях</a:t>
            </a:r>
            <a:r>
              <a:rPr lang="ru-RU" sz="2800" dirty="0"/>
              <a:t> </a:t>
            </a:r>
            <a:r>
              <a:rPr lang="ru-RU" sz="2800" dirty="0" err="1"/>
              <a:t>нирок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викликає</a:t>
            </a:r>
            <a:r>
              <a:rPr lang="ru-RU" sz="2800" dirty="0"/>
              <a:t> </a:t>
            </a:r>
            <a:r>
              <a:rPr lang="ru-RU" sz="2800" dirty="0" err="1"/>
              <a:t>збільшення</a:t>
            </a:r>
            <a:r>
              <a:rPr lang="ru-RU" sz="2800" dirty="0"/>
              <a:t> </a:t>
            </a:r>
            <a:r>
              <a:rPr lang="ru-RU" sz="2800" dirty="0" err="1"/>
              <a:t>діурезу</a:t>
            </a:r>
            <a:r>
              <a:rPr lang="ru-RU" sz="2800" dirty="0"/>
              <a:t> (</a:t>
            </a:r>
            <a:r>
              <a:rPr lang="ru-RU" sz="2800" dirty="0" err="1"/>
              <a:t>поліурія</a:t>
            </a:r>
            <a:r>
              <a:rPr lang="ru-RU" sz="2800" dirty="0"/>
              <a:t>). </a:t>
            </a:r>
            <a:r>
              <a:rPr lang="ru-RU" sz="2800" dirty="0" err="1"/>
              <a:t>Зневоднення</a:t>
            </a:r>
            <a:r>
              <a:rPr lang="ru-RU" sz="2800" dirty="0"/>
              <a:t> </a:t>
            </a:r>
            <a:r>
              <a:rPr lang="ru-RU" sz="2800" dirty="0" err="1"/>
              <a:t>супроводжується</a:t>
            </a:r>
            <a:r>
              <a:rPr lang="ru-RU" sz="2800" dirty="0"/>
              <a:t> </a:t>
            </a:r>
            <a:r>
              <a:rPr lang="ru-RU" sz="2800" dirty="0" err="1"/>
              <a:t>подразненням</a:t>
            </a:r>
            <a:r>
              <a:rPr lang="ru-RU" sz="2800" dirty="0"/>
              <a:t> центру </a:t>
            </a:r>
            <a:r>
              <a:rPr lang="ru-RU" sz="2800" dirty="0" err="1"/>
              <a:t>спраги</a:t>
            </a:r>
            <a:r>
              <a:rPr lang="ru-RU" sz="2800" dirty="0"/>
              <a:t> в </a:t>
            </a:r>
            <a:r>
              <a:rPr lang="ru-RU" sz="2800" dirty="0" err="1"/>
              <a:t>гіпоталамусі</a:t>
            </a:r>
            <a:r>
              <a:rPr lang="ru-RU" sz="2800" dirty="0"/>
              <a:t>, результатом </a:t>
            </a:r>
            <a:r>
              <a:rPr lang="ru-RU" sz="2800" dirty="0" err="1"/>
              <a:t>чого</a:t>
            </a:r>
            <a:r>
              <a:rPr lang="ru-RU" sz="2800" dirty="0"/>
              <a:t> </a:t>
            </a:r>
            <a:r>
              <a:rPr lang="ru-RU" sz="2800" dirty="0" err="1"/>
              <a:t>є</a:t>
            </a:r>
            <a:r>
              <a:rPr lang="ru-RU" sz="2800" dirty="0"/>
              <a:t> </a:t>
            </a:r>
            <a:r>
              <a:rPr lang="ru-RU" sz="2800" dirty="0" err="1"/>
              <a:t>полідипсія</a:t>
            </a:r>
            <a:r>
              <a:rPr lang="ru-RU" sz="2800" dirty="0"/>
              <a:t>.</a:t>
            </a:r>
            <a:r>
              <a:rPr lang="uk-UA" sz="2800" dirty="0"/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36179" y="0"/>
            <a:ext cx="8229600" cy="857250"/>
          </a:xfrm>
        </p:spPr>
        <p:txBody>
          <a:bodyPr/>
          <a:lstStyle/>
          <a:p>
            <a:r>
              <a:rPr lang="uk-UA" b="1" dirty="0">
                <a:solidFill>
                  <a:schemeClr val="tx1"/>
                </a:solidFill>
              </a:rPr>
              <a:t>Клінічна картина.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51310"/>
            <a:ext cx="8229600" cy="419219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uk-UA" sz="2400" dirty="0"/>
              <a:t>Розрізняють симптоми, що обумовлені дефіцитом вазопресину та ураженням </a:t>
            </a:r>
            <a:r>
              <a:rPr lang="uk-UA" sz="2400" dirty="0" err="1"/>
              <a:t>гіпоталамо-гіпофізарної</a:t>
            </a:r>
            <a:r>
              <a:rPr lang="uk-UA" sz="2400" dirty="0"/>
              <a:t> системи.</a:t>
            </a:r>
          </a:p>
          <a:p>
            <a:pPr>
              <a:lnSpc>
                <a:spcPct val="80000"/>
              </a:lnSpc>
            </a:pPr>
            <a:r>
              <a:rPr lang="uk-UA" sz="2400" dirty="0"/>
              <a:t>Початок</a:t>
            </a:r>
            <a:r>
              <a:rPr lang="uk-UA" sz="2400" i="1" dirty="0"/>
              <a:t> </a:t>
            </a:r>
            <a:r>
              <a:rPr lang="uk-UA" sz="2400" dirty="0"/>
              <a:t>гострий або поступовий. У дітей першим симптомом захворювання може бути енурез.</a:t>
            </a:r>
          </a:p>
          <a:p>
            <a:pPr>
              <a:lnSpc>
                <a:spcPct val="80000"/>
              </a:lnSpc>
            </a:pPr>
            <a:r>
              <a:rPr lang="uk-UA" sz="2400" dirty="0"/>
              <a:t>Головними симптомами захворювання є поліурія і </a:t>
            </a:r>
            <a:r>
              <a:rPr lang="uk-UA" sz="2400" dirty="0" err="1"/>
              <a:t>полідипсія</a:t>
            </a:r>
            <a:r>
              <a:rPr lang="uk-UA" sz="2400" i="1" dirty="0"/>
              <a:t>. </a:t>
            </a:r>
            <a:r>
              <a:rPr lang="uk-UA" sz="2400" dirty="0"/>
              <a:t>Добова кількість сечі у дітей може сягати 5-10 л, у дорослих–10-40 л Дегідратація викликає сухість шкіри та слизових оболонок, відсутність пітливості, закрепи, мерзлуватість, тахікардію, вегетативну дистонію.</a:t>
            </a:r>
          </a:p>
          <a:p>
            <a:pPr>
              <a:lnSpc>
                <a:spcPct val="80000"/>
              </a:lnSpc>
            </a:pPr>
            <a:r>
              <a:rPr lang="uk-UA" sz="2400" dirty="0"/>
              <a:t>Обмеження рідини таким хворим небезпечне, можливий коматозний стан, декомпенсація захворювання, яка проявляється підвищенням температури тіла, </a:t>
            </a:r>
            <a:r>
              <a:rPr lang="uk-UA" sz="2400" dirty="0" err="1"/>
              <a:t>колаптоїдним</a:t>
            </a:r>
            <a:r>
              <a:rPr lang="uk-UA" sz="2400" dirty="0"/>
              <a:t> станом, психічними розладами. Введення води, глюкози, гіпотонічного (0,45%) розчину хлориду </a:t>
            </a:r>
            <a:r>
              <a:rPr lang="uk-UA" sz="2400" dirty="0" err="1"/>
              <a:t>натрія</a:t>
            </a:r>
            <a:r>
              <a:rPr lang="uk-UA" sz="2400" dirty="0"/>
              <a:t> тамує важкий стан хворого.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269" y="86916"/>
            <a:ext cx="8413531" cy="4752975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uk-UA" sz="2400" b="1" dirty="0"/>
              <a:t>Перебіг</a:t>
            </a:r>
            <a:r>
              <a:rPr lang="uk-UA" sz="2400" i="1" dirty="0"/>
              <a:t> </a:t>
            </a:r>
            <a:r>
              <a:rPr lang="uk-UA" sz="2400" dirty="0"/>
              <a:t>нецукрового діабету у дітей проявляється затримкою фізичного та статевого розвитку. У дорослих мужчин – імпотенція, у жінок – розлади менструального циклу, мимовільні викидні, безплідність.</a:t>
            </a:r>
          </a:p>
          <a:p>
            <a:pPr>
              <a:lnSpc>
                <a:spcPct val="80000"/>
              </a:lnSpc>
            </a:pPr>
            <a:r>
              <a:rPr lang="uk-UA" sz="2400" dirty="0"/>
              <a:t>З боку внутрішніх органів – зниження секреції шлунка, лабільність пульсу та артеріального тиску. При наявності пухлини гіпофізу – виникають ознаки, пов’язані з підвищенням внутрішньочерепного тиску або ендокринними розладами: біль голови, </a:t>
            </a:r>
            <a:r>
              <a:rPr lang="uk-UA" sz="2400" dirty="0" err="1"/>
              <a:t>бітемпоральна</a:t>
            </a:r>
            <a:r>
              <a:rPr lang="uk-UA" sz="2400" dirty="0"/>
              <a:t> </a:t>
            </a:r>
            <a:r>
              <a:rPr lang="uk-UA" sz="2400" dirty="0" err="1"/>
              <a:t>геміанопсія</a:t>
            </a:r>
            <a:r>
              <a:rPr lang="uk-UA" sz="2400" dirty="0"/>
              <a:t>, параліч очних м’язів, набряк дисків зорових нервів, зниження зору.</a:t>
            </a:r>
            <a:endParaRPr lang="uk-UA" sz="2400" u="sng" dirty="0"/>
          </a:p>
          <a:p>
            <a:pPr>
              <a:lnSpc>
                <a:spcPct val="80000"/>
              </a:lnSpc>
            </a:pPr>
            <a:r>
              <a:rPr lang="uk-UA" sz="2400" u="sng" dirty="0"/>
              <a:t>При рентгенографії турецького сідла</a:t>
            </a:r>
            <a:r>
              <a:rPr lang="uk-UA" sz="2400" i="1" dirty="0"/>
              <a:t> – </a:t>
            </a:r>
            <a:r>
              <a:rPr lang="uk-UA" sz="2400" dirty="0"/>
              <a:t>збільшення його розмірів, деструкція спинки, </a:t>
            </a:r>
            <a:r>
              <a:rPr lang="uk-UA" sz="2400" dirty="0" err="1"/>
              <a:t>кальцинати</a:t>
            </a:r>
            <a:r>
              <a:rPr lang="uk-UA" sz="2400" dirty="0"/>
              <a:t>.</a:t>
            </a:r>
            <a:endParaRPr lang="uk-UA" sz="2400" u="sng" dirty="0"/>
          </a:p>
          <a:p>
            <a:pPr>
              <a:lnSpc>
                <a:spcPct val="80000"/>
              </a:lnSpc>
            </a:pPr>
            <a:r>
              <a:rPr lang="uk-UA" sz="2400" u="sng" dirty="0"/>
              <a:t>Аналіз сечі</a:t>
            </a:r>
            <a:r>
              <a:rPr lang="uk-UA" sz="2400" i="1" dirty="0"/>
              <a:t> </a:t>
            </a:r>
            <a:r>
              <a:rPr lang="uk-UA" sz="2400" dirty="0"/>
              <a:t>– низька відносна щільність – 1000-1005.</a:t>
            </a:r>
          </a:p>
          <a:p>
            <a:pPr>
              <a:lnSpc>
                <a:spcPct val="80000"/>
              </a:lnSpc>
            </a:pPr>
            <a:r>
              <a:rPr lang="uk-UA" sz="2400" dirty="0"/>
              <a:t>Для встановлення причини захворювання необхідно дослідити стан </a:t>
            </a:r>
            <a:r>
              <a:rPr lang="uk-UA" sz="2400" dirty="0" err="1"/>
              <a:t>гіпоталамо-гіпофізарної</a:t>
            </a:r>
            <a:r>
              <a:rPr lang="uk-UA" sz="2400" dirty="0"/>
              <a:t> системи</a:t>
            </a:r>
            <a:r>
              <a:rPr lang="uk-UA" sz="2400" i="1" dirty="0"/>
              <a:t> </a:t>
            </a:r>
            <a:r>
              <a:rPr lang="uk-UA" sz="2400" dirty="0"/>
              <a:t>(детальне рентгенологічне, неврологічне і офтальмологічне обстеження).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916"/>
            <a:ext cx="9144000" cy="5056584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uk-UA" sz="2200" b="1" dirty="0"/>
              <a:t>Диференціальний діагноз</a:t>
            </a:r>
            <a:r>
              <a:rPr lang="uk-UA" sz="2200" i="1" dirty="0"/>
              <a:t> </a:t>
            </a:r>
            <a:r>
              <a:rPr lang="uk-UA" sz="2200" dirty="0"/>
              <a:t>проводиться з цукровим діабетом, психогенною </a:t>
            </a:r>
            <a:r>
              <a:rPr lang="uk-UA" sz="2200" dirty="0" err="1"/>
              <a:t>полідипсією</a:t>
            </a:r>
            <a:r>
              <a:rPr lang="uk-UA" sz="2200" dirty="0"/>
              <a:t>, хронічним дифузним </a:t>
            </a:r>
            <a:r>
              <a:rPr lang="uk-UA" sz="2200" dirty="0" err="1"/>
              <a:t>гломерулонефритом</a:t>
            </a:r>
            <a:r>
              <a:rPr lang="uk-UA" sz="2200" dirty="0"/>
              <a:t> в стадії компенсаторної поліурії, з </a:t>
            </a:r>
            <a:r>
              <a:rPr lang="uk-UA" sz="2200" dirty="0" err="1"/>
              <a:t>гіперпаратиреозом</a:t>
            </a:r>
            <a:r>
              <a:rPr lang="uk-UA" sz="2200" dirty="0"/>
              <a:t> і первинним </a:t>
            </a:r>
            <a:r>
              <a:rPr lang="uk-UA" sz="2200" dirty="0" err="1"/>
              <a:t>альдостеронізмом</a:t>
            </a:r>
            <a:r>
              <a:rPr lang="uk-UA" sz="2200" dirty="0"/>
              <a:t>.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dirty="0"/>
              <a:t>При </a:t>
            </a:r>
            <a:r>
              <a:rPr lang="ru-RU" sz="2200" dirty="0" err="1"/>
              <a:t>цукровому</a:t>
            </a:r>
            <a:r>
              <a:rPr lang="ru-RU" sz="2200" dirty="0"/>
              <a:t> </a:t>
            </a:r>
            <a:r>
              <a:rPr lang="ru-RU" sz="2200" dirty="0" err="1"/>
              <a:t>діабеті</a:t>
            </a:r>
            <a:r>
              <a:rPr lang="ru-RU" sz="2200" i="1" dirty="0"/>
              <a:t> </a:t>
            </a:r>
            <a:r>
              <a:rPr lang="ru-RU" sz="2200" dirty="0" err="1"/>
              <a:t>поліурія</a:t>
            </a:r>
            <a:r>
              <a:rPr lang="ru-RU" sz="2200" dirty="0"/>
              <a:t> </a:t>
            </a:r>
            <a:r>
              <a:rPr lang="ru-RU" sz="2200" dirty="0" err="1"/>
              <a:t>рідко</a:t>
            </a:r>
            <a:r>
              <a:rPr lang="ru-RU" sz="2200" dirty="0"/>
              <a:t> </a:t>
            </a:r>
            <a:r>
              <a:rPr lang="ru-RU" sz="2200" dirty="0" err="1"/>
              <a:t>досягає</a:t>
            </a:r>
            <a:r>
              <a:rPr lang="ru-RU" sz="2200" dirty="0"/>
              <a:t> </a:t>
            </a:r>
            <a:r>
              <a:rPr lang="ru-RU" sz="2200" dirty="0" err="1"/>
              <a:t>високого</a:t>
            </a:r>
            <a:r>
              <a:rPr lang="ru-RU" sz="2200" dirty="0"/>
              <a:t> </a:t>
            </a:r>
            <a:r>
              <a:rPr lang="ru-RU" sz="2200" dirty="0" err="1"/>
              <a:t>рівня</a:t>
            </a:r>
            <a:r>
              <a:rPr lang="ru-RU" sz="2200" dirty="0"/>
              <a:t>, </a:t>
            </a:r>
            <a:r>
              <a:rPr lang="ru-RU" sz="2200" dirty="0" err="1"/>
              <a:t>має</a:t>
            </a:r>
            <a:r>
              <a:rPr lang="ru-RU" sz="2200" dirty="0"/>
              <a:t> </a:t>
            </a:r>
            <a:r>
              <a:rPr lang="ru-RU" sz="2200" dirty="0" err="1"/>
              <a:t>місце</a:t>
            </a:r>
            <a:r>
              <a:rPr lang="ru-RU" sz="2200" dirty="0"/>
              <a:t> </a:t>
            </a:r>
            <a:r>
              <a:rPr lang="ru-RU" sz="2200" dirty="0" err="1"/>
              <a:t>гіперглікемія</a:t>
            </a:r>
            <a:r>
              <a:rPr lang="ru-RU" sz="2200" dirty="0"/>
              <a:t>, </a:t>
            </a:r>
            <a:r>
              <a:rPr lang="ru-RU" sz="2200" dirty="0" err="1"/>
              <a:t>глюкозурія</a:t>
            </a:r>
            <a:r>
              <a:rPr lang="ru-RU" sz="2200" dirty="0"/>
              <a:t> та </a:t>
            </a:r>
            <a:r>
              <a:rPr lang="ru-RU" sz="2200" dirty="0" err="1"/>
              <a:t>відносна</a:t>
            </a:r>
            <a:r>
              <a:rPr lang="ru-RU" sz="2200" dirty="0"/>
              <a:t> </a:t>
            </a:r>
            <a:r>
              <a:rPr lang="ru-RU" sz="2200" dirty="0" err="1"/>
              <a:t>висока</a:t>
            </a:r>
            <a:r>
              <a:rPr lang="ru-RU" sz="2200" dirty="0"/>
              <a:t> </a:t>
            </a:r>
            <a:r>
              <a:rPr lang="ru-RU" sz="2200" dirty="0" err="1"/>
              <a:t>щільність</a:t>
            </a:r>
            <a:r>
              <a:rPr lang="ru-RU" sz="2200" dirty="0"/>
              <a:t> </a:t>
            </a:r>
            <a:r>
              <a:rPr lang="ru-RU" sz="2200" dirty="0" err="1"/>
              <a:t>сечі</a:t>
            </a:r>
            <a:r>
              <a:rPr lang="ru-RU" sz="2200" dirty="0"/>
              <a:t>. При </a:t>
            </a:r>
            <a:r>
              <a:rPr lang="ru-RU" sz="2200" dirty="0" err="1"/>
              <a:t>психогенній</a:t>
            </a:r>
            <a:r>
              <a:rPr lang="ru-RU" sz="2200" dirty="0"/>
              <a:t> </a:t>
            </a:r>
            <a:r>
              <a:rPr lang="ru-RU" sz="2200" dirty="0" err="1"/>
              <a:t>полідипсії</a:t>
            </a:r>
            <a:r>
              <a:rPr lang="ru-RU" sz="2200" i="1" dirty="0"/>
              <a:t> </a:t>
            </a:r>
            <a:r>
              <a:rPr lang="ru-RU" sz="2200" dirty="0" err="1"/>
              <a:t>обмеження</a:t>
            </a:r>
            <a:r>
              <a:rPr lang="ru-RU" sz="2200" dirty="0"/>
              <a:t> </a:t>
            </a:r>
            <a:r>
              <a:rPr lang="ru-RU" sz="2200" dirty="0" err="1"/>
              <a:t>прийому</a:t>
            </a:r>
            <a:r>
              <a:rPr lang="ru-RU" sz="2200" dirty="0"/>
              <a:t> </a:t>
            </a:r>
            <a:r>
              <a:rPr lang="ru-RU" sz="2200" dirty="0" err="1"/>
              <a:t>рідини</a:t>
            </a:r>
            <a:r>
              <a:rPr lang="ru-RU" sz="2200" dirty="0"/>
              <a:t> </a:t>
            </a:r>
            <a:r>
              <a:rPr lang="ru-RU" sz="2200" dirty="0" err="1"/>
              <a:t>веде</a:t>
            </a:r>
            <a:r>
              <a:rPr lang="ru-RU" sz="2200" dirty="0"/>
              <a:t> до </a:t>
            </a:r>
            <a:r>
              <a:rPr lang="ru-RU" sz="2200" dirty="0" err="1"/>
              <a:t>зменшення</a:t>
            </a:r>
            <a:r>
              <a:rPr lang="ru-RU" sz="2200" dirty="0"/>
              <a:t> </a:t>
            </a:r>
            <a:r>
              <a:rPr lang="ru-RU" sz="2200" dirty="0" err="1"/>
              <a:t>діурезу</a:t>
            </a:r>
            <a:r>
              <a:rPr lang="ru-RU" sz="2200" dirty="0"/>
              <a:t> </a:t>
            </a:r>
            <a:r>
              <a:rPr lang="ru-RU" sz="2200" dirty="0" err="1"/>
              <a:t>і</a:t>
            </a:r>
            <a:r>
              <a:rPr lang="ru-RU" sz="2200" dirty="0"/>
              <a:t> </a:t>
            </a:r>
            <a:r>
              <a:rPr lang="ru-RU" sz="2200" dirty="0" err="1"/>
              <a:t>підвищення</a:t>
            </a:r>
            <a:r>
              <a:rPr lang="ru-RU" sz="2200" dirty="0"/>
              <a:t> </a:t>
            </a:r>
            <a:r>
              <a:rPr lang="ru-RU" sz="2200" dirty="0" err="1"/>
              <a:t>відносної</a:t>
            </a:r>
            <a:r>
              <a:rPr lang="ru-RU" sz="2200" dirty="0"/>
              <a:t> </a:t>
            </a:r>
            <a:r>
              <a:rPr lang="ru-RU" sz="2200" dirty="0" err="1"/>
              <a:t>щільності</a:t>
            </a:r>
            <a:r>
              <a:rPr lang="ru-RU" sz="2200" dirty="0"/>
              <a:t> </a:t>
            </a:r>
            <a:r>
              <a:rPr lang="ru-RU" sz="2200" dirty="0" err="1"/>
              <a:t>сечі</a:t>
            </a:r>
            <a:r>
              <a:rPr lang="ru-RU" sz="2200" dirty="0"/>
              <a:t> </a:t>
            </a:r>
            <a:r>
              <a:rPr lang="ru-RU" sz="2200" dirty="0" err="1"/>
              <a:t>до</a:t>
            </a:r>
            <a:r>
              <a:rPr lang="ru-RU" sz="2200" dirty="0"/>
              <a:t> 1025 </a:t>
            </a:r>
            <a:r>
              <a:rPr lang="ru-RU" sz="2200" dirty="0" err="1"/>
              <a:t>і</a:t>
            </a:r>
            <a:r>
              <a:rPr lang="ru-RU" sz="2200" dirty="0"/>
              <a:t> </a:t>
            </a:r>
            <a:r>
              <a:rPr lang="ru-RU" sz="2200" dirty="0" err="1"/>
              <a:t>вище</a:t>
            </a:r>
            <a:r>
              <a:rPr lang="ru-RU" sz="2200" dirty="0"/>
              <a:t>, </a:t>
            </a:r>
            <a:r>
              <a:rPr lang="ru-RU" sz="2200" dirty="0" err="1"/>
              <a:t>чого</a:t>
            </a:r>
            <a:r>
              <a:rPr lang="ru-RU" sz="2200" dirty="0"/>
              <a:t> не </a:t>
            </a:r>
            <a:r>
              <a:rPr lang="ru-RU" sz="2200" dirty="0" err="1"/>
              <a:t>спостерігається</a:t>
            </a:r>
            <a:r>
              <a:rPr lang="ru-RU" sz="2200" dirty="0"/>
              <a:t> при </a:t>
            </a:r>
            <a:r>
              <a:rPr lang="ru-RU" sz="2200" dirty="0" err="1"/>
              <a:t>нецукровому</a:t>
            </a:r>
            <a:r>
              <a:rPr lang="ru-RU" sz="2200" dirty="0"/>
              <a:t> </a:t>
            </a:r>
            <a:r>
              <a:rPr lang="ru-RU" sz="2200" dirty="0" err="1"/>
              <a:t>діабеті</a:t>
            </a:r>
            <a:r>
              <a:rPr lang="ru-RU" sz="2200" i="1" dirty="0"/>
              <a:t>. </a:t>
            </a:r>
            <a:r>
              <a:rPr lang="ru-RU" sz="2200" dirty="0" err="1"/>
              <a:t>Вказану</a:t>
            </a:r>
            <a:r>
              <a:rPr lang="ru-RU" sz="2200" dirty="0"/>
              <a:t> пробу особи </a:t>
            </a:r>
            <a:r>
              <a:rPr lang="ru-RU" sz="2200" dirty="0" err="1"/>
              <a:t>з</a:t>
            </a:r>
            <a:r>
              <a:rPr lang="ru-RU" sz="2200" dirty="0"/>
              <a:t> психогенною </a:t>
            </a:r>
            <a:r>
              <a:rPr lang="ru-RU" sz="2200" dirty="0" err="1"/>
              <a:t>полідипсією</a:t>
            </a:r>
            <a:r>
              <a:rPr lang="ru-RU" sz="2200" dirty="0"/>
              <a:t> на </a:t>
            </a:r>
            <a:r>
              <a:rPr lang="ru-RU" sz="2200" dirty="0" err="1"/>
              <a:t>відміну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хворих</a:t>
            </a:r>
            <a:r>
              <a:rPr lang="ru-RU" sz="2200" dirty="0"/>
              <a:t> </a:t>
            </a:r>
            <a:r>
              <a:rPr lang="ru-RU" sz="2200" dirty="0" err="1"/>
              <a:t>з</a:t>
            </a:r>
            <a:r>
              <a:rPr lang="ru-RU" sz="2200" dirty="0"/>
              <a:t> </a:t>
            </a:r>
            <a:r>
              <a:rPr lang="ru-RU" sz="2200" dirty="0" err="1"/>
              <a:t>нецукровим</a:t>
            </a:r>
            <a:r>
              <a:rPr lang="ru-RU" sz="2200" dirty="0"/>
              <a:t> </a:t>
            </a:r>
            <a:r>
              <a:rPr lang="ru-RU" sz="2200" dirty="0" err="1"/>
              <a:t>діабетом</a:t>
            </a:r>
            <a:r>
              <a:rPr lang="ru-RU" sz="2200" dirty="0"/>
              <a:t>, </a:t>
            </a:r>
            <a:r>
              <a:rPr lang="ru-RU" sz="2200" dirty="0" err="1"/>
              <a:t>переносять</a:t>
            </a:r>
            <a:r>
              <a:rPr lang="ru-RU" sz="2200" dirty="0"/>
              <a:t> </a:t>
            </a:r>
            <a:r>
              <a:rPr lang="ru-RU" sz="2200" dirty="0" err="1"/>
              <a:t>відносно</a:t>
            </a:r>
            <a:r>
              <a:rPr lang="ru-RU" sz="2200" dirty="0"/>
              <a:t> легко, </a:t>
            </a:r>
            <a:r>
              <a:rPr lang="ru-RU" sz="2200" dirty="0" err="1"/>
              <a:t>дегідратація</a:t>
            </a:r>
            <a:r>
              <a:rPr lang="ru-RU" sz="2200" dirty="0"/>
              <a:t> при </a:t>
            </a:r>
            <a:r>
              <a:rPr lang="ru-RU" sz="2200" dirty="0" err="1"/>
              <a:t>цьому</a:t>
            </a:r>
            <a:r>
              <a:rPr lang="ru-RU" sz="2200" dirty="0"/>
              <a:t> не </a:t>
            </a:r>
            <a:r>
              <a:rPr lang="ru-RU" sz="2200" dirty="0" err="1"/>
              <a:t>наступає</a:t>
            </a:r>
            <a:r>
              <a:rPr lang="ru-RU" sz="2200" dirty="0"/>
              <a:t>. </a:t>
            </a:r>
            <a:r>
              <a:rPr lang="ru-RU" sz="2200" dirty="0" err="1"/>
              <a:t>Застосування</a:t>
            </a:r>
            <a:r>
              <a:rPr lang="ru-RU" sz="2200" dirty="0"/>
              <a:t> </a:t>
            </a:r>
            <a:r>
              <a:rPr lang="ru-RU" sz="2200" dirty="0" err="1"/>
              <a:t>діуретиків</a:t>
            </a:r>
            <a:r>
              <a:rPr lang="ru-RU" sz="2200" dirty="0"/>
              <a:t> при </a:t>
            </a:r>
            <a:r>
              <a:rPr lang="ru-RU" sz="2200" dirty="0" err="1"/>
              <a:t>нецукровому</a:t>
            </a:r>
            <a:r>
              <a:rPr lang="ru-RU" sz="2200" dirty="0"/>
              <a:t> </a:t>
            </a:r>
            <a:r>
              <a:rPr lang="ru-RU" sz="2200" dirty="0" err="1"/>
              <a:t>діабеті</a:t>
            </a:r>
            <a:r>
              <a:rPr lang="ru-RU" sz="2200" dirty="0"/>
              <a:t> </a:t>
            </a:r>
            <a:r>
              <a:rPr lang="ru-RU" sz="2200" dirty="0" err="1"/>
              <a:t>викликає</a:t>
            </a:r>
            <a:r>
              <a:rPr lang="ru-RU" sz="2200" dirty="0"/>
              <a:t> </a:t>
            </a:r>
            <a:r>
              <a:rPr lang="ru-RU" sz="2200" dirty="0" err="1"/>
              <a:t>парадоксальний</a:t>
            </a:r>
            <a:r>
              <a:rPr lang="ru-RU" sz="2200" dirty="0"/>
              <a:t> </a:t>
            </a:r>
            <a:r>
              <a:rPr lang="ru-RU" sz="2200" dirty="0" err="1"/>
              <a:t>ефект</a:t>
            </a:r>
            <a:r>
              <a:rPr lang="ru-RU" sz="2200" dirty="0"/>
              <a:t> – </a:t>
            </a:r>
            <a:r>
              <a:rPr lang="ru-RU" sz="2200" dirty="0" err="1"/>
              <a:t>зниження</a:t>
            </a:r>
            <a:r>
              <a:rPr lang="ru-RU" sz="2200" dirty="0"/>
              <a:t> </a:t>
            </a:r>
            <a:r>
              <a:rPr lang="ru-RU" sz="2200" dirty="0" err="1"/>
              <a:t>діурезу</a:t>
            </a:r>
            <a:r>
              <a:rPr lang="ru-RU" sz="2200" dirty="0"/>
              <a:t>. У </a:t>
            </a:r>
            <a:r>
              <a:rPr lang="ru-RU" sz="2200" dirty="0" err="1"/>
              <a:t>відміну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нецукрового</a:t>
            </a:r>
            <a:r>
              <a:rPr lang="ru-RU" sz="2200" dirty="0"/>
              <a:t> </a:t>
            </a:r>
            <a:r>
              <a:rPr lang="ru-RU" sz="2200" dirty="0" err="1"/>
              <a:t>діабету</a:t>
            </a:r>
            <a:r>
              <a:rPr lang="ru-RU" sz="2200" dirty="0"/>
              <a:t> </a:t>
            </a:r>
            <a:r>
              <a:rPr lang="ru-RU" sz="2200" dirty="0" err="1"/>
              <a:t>хронічна</a:t>
            </a:r>
            <a:r>
              <a:rPr lang="ru-RU" sz="2200" dirty="0"/>
              <a:t> </a:t>
            </a:r>
            <a:r>
              <a:rPr lang="ru-RU" sz="2200" dirty="0" err="1"/>
              <a:t>ниркова</a:t>
            </a:r>
            <a:r>
              <a:rPr lang="ru-RU" sz="2200" dirty="0"/>
              <a:t> </a:t>
            </a:r>
            <a:r>
              <a:rPr lang="ru-RU" sz="2200" dirty="0" err="1"/>
              <a:t>недостатність</a:t>
            </a:r>
            <a:r>
              <a:rPr lang="ru-RU" sz="2200" dirty="0"/>
              <a:t> </a:t>
            </a:r>
            <a:r>
              <a:rPr lang="ru-RU" sz="2200" dirty="0" err="1"/>
              <a:t>супроводжується</a:t>
            </a:r>
            <a:r>
              <a:rPr lang="ru-RU" sz="2200" dirty="0"/>
              <a:t> </a:t>
            </a:r>
            <a:r>
              <a:rPr lang="ru-RU" sz="2200" dirty="0" err="1"/>
              <a:t>поліурією</a:t>
            </a:r>
            <a:r>
              <a:rPr lang="ru-RU" sz="2200" dirty="0"/>
              <a:t> (3-5л), </a:t>
            </a:r>
            <a:r>
              <a:rPr lang="ru-RU" sz="2200" dirty="0" err="1"/>
              <a:t>гіпоізостенурією</a:t>
            </a:r>
            <a:r>
              <a:rPr lang="ru-RU" sz="2200" dirty="0"/>
              <a:t> в межах 1010-1012, </a:t>
            </a:r>
            <a:r>
              <a:rPr lang="ru-RU" sz="2200" dirty="0" err="1"/>
              <a:t>азотемією</a:t>
            </a:r>
            <a:r>
              <a:rPr lang="ru-RU" sz="2200" dirty="0"/>
              <a:t>, </a:t>
            </a:r>
            <a:r>
              <a:rPr lang="ru-RU" sz="2200" dirty="0" err="1"/>
              <a:t>гіпертензією</a:t>
            </a:r>
            <a:r>
              <a:rPr lang="ru-RU" sz="2200" dirty="0"/>
              <a:t> та </a:t>
            </a:r>
            <a:r>
              <a:rPr lang="ru-RU" sz="2200" dirty="0" err="1"/>
              <a:t>патологічними</a:t>
            </a:r>
            <a:r>
              <a:rPr lang="ru-RU" sz="2200" dirty="0"/>
              <a:t> </a:t>
            </a:r>
            <a:r>
              <a:rPr lang="uk-UA" sz="2200" dirty="0"/>
              <a:t>змінами в сечі. </a:t>
            </a:r>
            <a:r>
              <a:rPr lang="uk-UA" sz="2200" dirty="0" err="1"/>
              <a:t>Гіперпаратиреоз</a:t>
            </a:r>
            <a:r>
              <a:rPr lang="uk-UA" sz="2200" i="1" dirty="0"/>
              <a:t> </a:t>
            </a:r>
            <a:r>
              <a:rPr lang="uk-UA" sz="2200" dirty="0"/>
              <a:t>характеризується підвищенням рівня кальцію в сироватці крові, остеопорозом, патологічними переломами кісток, сечокам’яною хворобою. Для </a:t>
            </a:r>
            <a:r>
              <a:rPr lang="uk-UA" sz="2200" dirty="0" err="1"/>
              <a:t>гіперальдостеронізму</a:t>
            </a:r>
            <a:r>
              <a:rPr lang="uk-UA" sz="2200" dirty="0"/>
              <a:t> властиві крім поліурії та </a:t>
            </a:r>
            <a:r>
              <a:rPr lang="uk-UA" sz="2200" dirty="0" err="1"/>
              <a:t>полідипсії</a:t>
            </a:r>
            <a:r>
              <a:rPr lang="uk-UA" sz="2200" dirty="0"/>
              <a:t> </a:t>
            </a:r>
            <a:r>
              <a:rPr lang="uk-UA" sz="2200" dirty="0" err="1"/>
              <a:t>м’язева</a:t>
            </a:r>
            <a:r>
              <a:rPr lang="uk-UA" sz="2200" dirty="0"/>
              <a:t> слабість, судоми, </a:t>
            </a:r>
            <a:r>
              <a:rPr lang="uk-UA" sz="2200" dirty="0" err="1"/>
              <a:t>гіпокаліємія</a:t>
            </a:r>
            <a:r>
              <a:rPr lang="uk-UA" sz="2200" dirty="0"/>
              <a:t>, гіпертензія, зсув </a:t>
            </a:r>
            <a:r>
              <a:rPr lang="uk-UA" sz="2200" dirty="0" err="1"/>
              <a:t>рН</a:t>
            </a:r>
            <a:r>
              <a:rPr lang="uk-UA" sz="2200" dirty="0"/>
              <a:t> сечі в лужну сторону (7-9).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916"/>
            <a:ext cx="8229600" cy="486132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uk-UA" sz="2800" b="1"/>
              <a:t>Прогноз </a:t>
            </a:r>
            <a:r>
              <a:rPr lang="uk-UA" sz="2800"/>
              <a:t>при нецукровому діабеті непухлинного генезу відносно життя сприятливий. При вперше виявленому захворюванні необхідне етіологічне лікування.</a:t>
            </a:r>
            <a:endParaRPr lang="uk-UA" sz="2800" b="1"/>
          </a:p>
          <a:p>
            <a:pPr>
              <a:lnSpc>
                <a:spcPct val="90000"/>
              </a:lnSpc>
            </a:pPr>
            <a:r>
              <a:rPr lang="uk-UA" sz="2800" b="1"/>
              <a:t>Лікування </a:t>
            </a:r>
            <a:r>
              <a:rPr lang="uk-UA" sz="2800"/>
              <a:t>(етіологічне, патогенетичне, симптоматичне). </a:t>
            </a:r>
          </a:p>
          <a:p>
            <a:pPr>
              <a:lnSpc>
                <a:spcPct val="90000"/>
              </a:lnSpc>
            </a:pPr>
            <a:r>
              <a:rPr lang="uk-UA" sz="2800"/>
              <a:t>При запальному процесі в гіпоталамо-гіпофізарній ділянці призначають антибіотики (протиревматичні, протитуберкульозні засоби).</a:t>
            </a:r>
          </a:p>
          <a:p>
            <a:pPr>
              <a:lnSpc>
                <a:spcPct val="90000"/>
              </a:lnSpc>
            </a:pPr>
            <a:r>
              <a:rPr lang="uk-UA" sz="2800"/>
              <a:t>При наявності пухлини – нейрохірургічне лікування; променева терапія, кріодеструкція. Після радикального лікування – замісна гормональна терапія.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G 0-009 Природа, пейзаж, фотообои по индивидуальным размерам. Озеро, горы,  цветы. — Натяжные потолки и фотообои в Николаев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71564" y="214312"/>
            <a:ext cx="46153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</a:t>
            </a:r>
            <a:endParaRPr 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BB49BD2A1011A41A33242F859E88359" ma:contentTypeVersion="10" ma:contentTypeDescription="Створення нового документа." ma:contentTypeScope="" ma:versionID="e4887fa8cccfc770a68d5a1485ce83f8">
  <xsd:schema xmlns:xsd="http://www.w3.org/2001/XMLSchema" xmlns:xs="http://www.w3.org/2001/XMLSchema" xmlns:p="http://schemas.microsoft.com/office/2006/metadata/properties" xmlns:ns2="c39354ad-cce7-45e1-9b2a-feefd85ab206" targetNamespace="http://schemas.microsoft.com/office/2006/metadata/properties" ma:root="true" ma:fieldsID="a580df7d2551347869ae2a8e1b9f6a1d" ns2:_="">
    <xsd:import namespace="c39354ad-cce7-45e1-9b2a-feefd85ab2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9354ad-cce7-45e1-9b2a-feefd85ab2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4C49BE-B8D2-4D6A-8412-46E9C7C4E54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7587DCC-9A8B-450A-8868-66FFA58EC2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690652-308D-45E1-83C7-47A5ACC2BD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9354ad-cce7-45e1-9b2a-feefd85ab2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</TotalTime>
  <Words>1072</Words>
  <Application>Microsoft Office PowerPoint</Application>
  <PresentationFormat>Экран (16:9)</PresentationFormat>
  <Paragraphs>76</Paragraphs>
  <Slides>24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Arial</vt:lpstr>
      <vt:lpstr>Times New Roman</vt:lpstr>
      <vt:lpstr>Lucida Sans</vt:lpstr>
      <vt:lpstr>Lato</vt:lpstr>
      <vt:lpstr>Book Antiqua</vt:lpstr>
      <vt:lpstr>Wingdings 2</vt:lpstr>
      <vt:lpstr>Montserrat</vt:lpstr>
      <vt:lpstr>Wingdings</vt:lpstr>
      <vt:lpstr>Wingdings 3</vt:lpstr>
      <vt:lpstr>Апекс</vt:lpstr>
      <vt:lpstr>Практичне заняття №8 “Захворювання гіпоталамо-гіпофізарної системи: хвороба Іценко-Кушинга. Акромегалія. Гіпопітуїтаризм, нецукровий діабет.” </vt:lpstr>
      <vt:lpstr>Слайд 2</vt:lpstr>
      <vt:lpstr>Хвороба Іценка-Кушинга</vt:lpstr>
      <vt:lpstr>Клініка</vt:lpstr>
      <vt:lpstr>Лікування</vt:lpstr>
      <vt:lpstr>Гігантизм </vt:lpstr>
      <vt:lpstr> </vt:lpstr>
      <vt:lpstr> </vt:lpstr>
      <vt:lpstr>Клініка: </vt:lpstr>
      <vt:lpstr>Лікування:</vt:lpstr>
      <vt:lpstr>Акромегалія. </vt:lpstr>
      <vt:lpstr> </vt:lpstr>
      <vt:lpstr> Гіпопітуїтаризм </vt:lpstr>
      <vt:lpstr>Причини:</vt:lpstr>
      <vt:lpstr>Обстеження </vt:lpstr>
      <vt:lpstr>Обстеження </vt:lpstr>
      <vt:lpstr>Лікування </vt:lpstr>
      <vt:lpstr>Нецукровий діабет </vt:lpstr>
      <vt:lpstr>Етіологія і патогенез.</vt:lpstr>
      <vt:lpstr>Клінічна картина.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Захворювання гіпоталамо-гіпофізарної системи </dc:title>
  <cp:lastModifiedBy>Komp</cp:lastModifiedBy>
  <cp:revision>5</cp:revision>
  <dcterms:modified xsi:type="dcterms:W3CDTF">2023-02-13T12:51:37Z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0x010100FBB49BD2A1011A41A33242F859E88359</vt:lpwstr>
  </property>
</Properties>
</file>