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2" r:id="rId4"/>
    <p:sldId id="271" r:id="rId5"/>
    <p:sldId id="274" r:id="rId6"/>
    <p:sldId id="287" r:id="rId7"/>
    <p:sldId id="275" r:id="rId8"/>
    <p:sldId id="288" r:id="rId9"/>
    <p:sldId id="276" r:id="rId10"/>
    <p:sldId id="277" r:id="rId11"/>
    <p:sldId id="278" r:id="rId12"/>
    <p:sldId id="281" r:id="rId13"/>
    <p:sldId id="279" r:id="rId14"/>
    <p:sldId id="280" r:id="rId15"/>
    <p:sldId id="270" r:id="rId16"/>
    <p:sldId id="283" r:id="rId17"/>
    <p:sldId id="289" r:id="rId18"/>
    <p:sldId id="282" r:id="rId19"/>
    <p:sldId id="284" r:id="rId20"/>
    <p:sldId id="290" r:id="rId21"/>
    <p:sldId id="286" r:id="rId22"/>
    <p:sldId id="291" r:id="rId23"/>
    <p:sldId id="292" r:id="rId24"/>
    <p:sldId id="285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710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F3E35-4AD5-4F8E-BB69-0C130C705E2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C9210-D57B-4128-A4E5-56FE80B39F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791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C9210-D57B-4128-A4E5-56FE80B39F2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8190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C9210-D57B-4128-A4E5-56FE80B39F22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277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308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452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826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295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687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138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045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91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224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28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B6C47-E52B-4350-ACC2-11620DC811FF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1D393-CEA9-4696-A80B-E6526AC215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052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12" Type="http://schemas.openxmlformats.org/officeDocument/2006/relationships/image" Target="../media/image1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jpeg"/><Relationship Id="rId10" Type="http://schemas.openxmlformats.org/officeDocument/2006/relationships/image" Target="../media/image111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11" Type="http://schemas.openxmlformats.org/officeDocument/2006/relationships/image" Target="../media/image123.jpeg"/><Relationship Id="rId5" Type="http://schemas.openxmlformats.org/officeDocument/2006/relationships/image" Target="../media/image117.jpeg"/><Relationship Id="rId10" Type="http://schemas.openxmlformats.org/officeDocument/2006/relationships/image" Target="../media/image122.jpeg"/><Relationship Id="rId4" Type="http://schemas.openxmlformats.org/officeDocument/2006/relationships/image" Target="../media/image116.png"/><Relationship Id="rId9" Type="http://schemas.openxmlformats.org/officeDocument/2006/relationships/image" Target="../media/image12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jpe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02543"/>
            <a:ext cx="12192000" cy="1460843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Современное оборудование и методики в </a:t>
            </a:r>
            <a:r>
              <a:rPr lang="ru-RU" sz="4400" b="1" dirty="0" err="1" smtClean="0">
                <a:solidFill>
                  <a:srgbClr val="FF0000"/>
                </a:solidFill>
              </a:rPr>
              <a:t>лапароскопической</a:t>
            </a:r>
            <a:r>
              <a:rPr lang="ru-RU" sz="4400" b="1" dirty="0" smtClean="0">
                <a:solidFill>
                  <a:srgbClr val="FF0000"/>
                </a:solidFill>
              </a:rPr>
              <a:t> хирургии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743" y="5588329"/>
            <a:ext cx="11654972" cy="1102756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Проф. Малиновский А.В.</a:t>
            </a:r>
            <a:endParaRPr lang="en-US" sz="3200" dirty="0" smtClean="0"/>
          </a:p>
          <a:p>
            <a:r>
              <a:rPr lang="ru-RU" sz="3200" dirty="0" smtClean="0"/>
              <a:t>Зав. кафедрой роботизированной и эндоскопической хирургии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653" y="1798527"/>
            <a:ext cx="5850027" cy="374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347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614" y="0"/>
            <a:ext cx="11364686" cy="9701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Преимущества минимально-инвазивной хирургии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4" y="1017814"/>
            <a:ext cx="9129712" cy="547823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Уменьшение послеоперационной боли</a:t>
            </a:r>
            <a:endParaRPr lang="en-US" dirty="0" smtClean="0"/>
          </a:p>
          <a:p>
            <a:r>
              <a:rPr lang="ru-RU" dirty="0" smtClean="0"/>
              <a:t>Уменьшение кровопотери и степени операционной травмы</a:t>
            </a:r>
          </a:p>
          <a:p>
            <a:r>
              <a:rPr lang="ru-RU" dirty="0" smtClean="0"/>
              <a:t>Ранняя активизация</a:t>
            </a:r>
          </a:p>
          <a:p>
            <a:r>
              <a:rPr lang="ru-RU" dirty="0" smtClean="0"/>
              <a:t>Ускорение восстановления функции желудочно-кишечного тракта </a:t>
            </a:r>
          </a:p>
          <a:p>
            <a:r>
              <a:rPr lang="ru-RU" dirty="0" smtClean="0"/>
              <a:t>Уменьшение частоты сердечно-сосудистых, респираторных и тромботических осложнений </a:t>
            </a:r>
          </a:p>
          <a:p>
            <a:r>
              <a:rPr lang="ru-RU" dirty="0" smtClean="0"/>
              <a:t>Уменьшение частоты раневых осложнений</a:t>
            </a:r>
          </a:p>
          <a:p>
            <a:r>
              <a:rPr lang="ru-RU" dirty="0" smtClean="0"/>
              <a:t>Улучшение косметического эффекта </a:t>
            </a:r>
          </a:p>
          <a:p>
            <a:r>
              <a:rPr lang="ru-RU" dirty="0" smtClean="0"/>
              <a:t>Уменьшение частоты развития послеоперационных грыж и спаек</a:t>
            </a:r>
          </a:p>
          <a:p>
            <a:r>
              <a:rPr lang="ru-RU" dirty="0" smtClean="0"/>
              <a:t>Улучшение функциональных и онкологических результатов ряда операций 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72576" y="830433"/>
            <a:ext cx="2814638" cy="1874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72576" y="2869670"/>
            <a:ext cx="2814638" cy="18404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72576" y="4770698"/>
            <a:ext cx="2414588" cy="188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187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614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Разделы минимально-инвазивной хирургии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863994"/>
            <a:ext cx="8676965" cy="584018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Лапароскопическая</a:t>
            </a:r>
            <a:r>
              <a:rPr lang="ru-RU" dirty="0" smtClean="0"/>
              <a:t> хирургия</a:t>
            </a:r>
          </a:p>
          <a:p>
            <a:r>
              <a:rPr lang="ru-RU" dirty="0" smtClean="0"/>
              <a:t>Гибкая оперативная эндоскопия</a:t>
            </a:r>
          </a:p>
          <a:p>
            <a:r>
              <a:rPr lang="ru-RU" dirty="0" smtClean="0"/>
              <a:t>Интервенционный ультразвук (</a:t>
            </a:r>
            <a:r>
              <a:rPr lang="ru-RU" dirty="0" err="1" smtClean="0"/>
              <a:t>чрезкожные</a:t>
            </a:r>
            <a:r>
              <a:rPr lang="ru-RU" dirty="0" smtClean="0"/>
              <a:t> вмешательства)</a:t>
            </a:r>
          </a:p>
          <a:p>
            <a:r>
              <a:rPr lang="ru-RU" dirty="0" err="1" smtClean="0"/>
              <a:t>Эндоваскулярная</a:t>
            </a:r>
            <a:r>
              <a:rPr lang="ru-RU" dirty="0" smtClean="0"/>
              <a:t> хирургия</a:t>
            </a:r>
          </a:p>
          <a:p>
            <a:r>
              <a:rPr lang="ru-RU" dirty="0" err="1" smtClean="0"/>
              <a:t>Торакоскопическая</a:t>
            </a:r>
            <a:r>
              <a:rPr lang="ru-RU" dirty="0" smtClean="0"/>
              <a:t> хирургия</a:t>
            </a:r>
          </a:p>
          <a:p>
            <a:r>
              <a:rPr lang="ru-RU" dirty="0" err="1" smtClean="0"/>
              <a:t>Эндоурология</a:t>
            </a:r>
            <a:endParaRPr lang="ru-RU" dirty="0" smtClean="0"/>
          </a:p>
          <a:p>
            <a:r>
              <a:rPr lang="ru-RU" dirty="0" smtClean="0"/>
              <a:t>Риноскопическая хирургия</a:t>
            </a:r>
          </a:p>
          <a:p>
            <a:r>
              <a:rPr lang="ru-RU" dirty="0" err="1" smtClean="0"/>
              <a:t>Артроскопическая</a:t>
            </a:r>
            <a:r>
              <a:rPr lang="ru-RU" dirty="0" smtClean="0"/>
              <a:t> хирургия</a:t>
            </a:r>
          </a:p>
          <a:p>
            <a:r>
              <a:rPr lang="ru-RU" dirty="0" err="1" smtClean="0"/>
              <a:t>Краниоскопическая</a:t>
            </a:r>
            <a:r>
              <a:rPr lang="ru-RU" dirty="0" smtClean="0"/>
              <a:t> хирургия и эндоскопические операции на спинном мозге и позвоночнике</a:t>
            </a:r>
          </a:p>
          <a:p>
            <a:r>
              <a:rPr lang="ru-RU" dirty="0" err="1" smtClean="0"/>
              <a:t>Фетоскопическая</a:t>
            </a:r>
            <a:r>
              <a:rPr lang="ru-RU" dirty="0" smtClean="0"/>
              <a:t> хирургия</a:t>
            </a:r>
          </a:p>
          <a:p>
            <a:r>
              <a:rPr lang="ru-RU" dirty="0" smtClean="0"/>
              <a:t>Эндоскопическая хирургия </a:t>
            </a:r>
            <a:r>
              <a:rPr lang="ru-RU" smtClean="0"/>
              <a:t>щитовидной железы</a:t>
            </a:r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45620" y="4852028"/>
            <a:ext cx="3150059" cy="18667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45620" y="2924245"/>
            <a:ext cx="3150059" cy="17301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45621" y="940786"/>
            <a:ext cx="3150059" cy="181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126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6339" y="918140"/>
            <a:ext cx="2157695" cy="33681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Лапароскопическое</a:t>
            </a:r>
            <a:r>
              <a:rPr lang="ru-RU" sz="3600" b="1" dirty="0" smtClean="0">
                <a:solidFill>
                  <a:srgbClr val="FF0000"/>
                </a:solidFill>
              </a:rPr>
              <a:t> оборудование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1" y="970188"/>
            <a:ext cx="6844584" cy="5887811"/>
          </a:xfrm>
        </p:spPr>
        <p:txBody>
          <a:bodyPr>
            <a:normAutofit/>
          </a:bodyPr>
          <a:lstStyle/>
          <a:p>
            <a:r>
              <a:rPr lang="ru-RU" dirty="0" err="1" smtClean="0"/>
              <a:t>Эндовидеосистема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Процессор видеокамеры </a:t>
            </a:r>
          </a:p>
          <a:p>
            <a:pPr lvl="1"/>
            <a:r>
              <a:rPr lang="ru-RU" dirty="0" smtClean="0"/>
              <a:t>Видеокамера с оптикой </a:t>
            </a:r>
            <a:endParaRPr lang="en-US" dirty="0" smtClean="0"/>
          </a:p>
          <a:p>
            <a:pPr lvl="1"/>
            <a:r>
              <a:rPr lang="ru-RU" dirty="0" smtClean="0"/>
              <a:t>Мониторы</a:t>
            </a:r>
          </a:p>
          <a:p>
            <a:pPr lvl="1"/>
            <a:r>
              <a:rPr lang="ru-RU" dirty="0" smtClean="0"/>
              <a:t>Осветитель со </a:t>
            </a:r>
            <a:r>
              <a:rPr lang="ru-RU" dirty="0" err="1" smtClean="0"/>
              <a:t>световодом</a:t>
            </a:r>
            <a:endParaRPr lang="ru-RU" dirty="0" smtClean="0"/>
          </a:p>
          <a:p>
            <a:r>
              <a:rPr lang="ru-RU" dirty="0" err="1" smtClean="0"/>
              <a:t>Инсуффлятор</a:t>
            </a:r>
            <a:endParaRPr lang="ru-RU" dirty="0" smtClean="0"/>
          </a:p>
          <a:p>
            <a:r>
              <a:rPr lang="ru-RU" dirty="0" smtClean="0"/>
              <a:t>Аспиратор-ирригатор</a:t>
            </a:r>
          </a:p>
          <a:p>
            <a:r>
              <a:rPr lang="ru-RU" dirty="0" smtClean="0"/>
              <a:t>Электрохирургический блок</a:t>
            </a:r>
          </a:p>
          <a:p>
            <a:r>
              <a:rPr lang="ru-RU" dirty="0" smtClean="0"/>
              <a:t>Дополнительные электрохирургические блоки (</a:t>
            </a:r>
            <a:r>
              <a:rPr lang="en-US" dirty="0" err="1" smtClean="0"/>
              <a:t>LigaSure</a:t>
            </a:r>
            <a:r>
              <a:rPr lang="en-US" dirty="0" smtClean="0"/>
              <a:t>, </a:t>
            </a:r>
            <a:r>
              <a:rPr lang="ru-RU" dirty="0" smtClean="0"/>
              <a:t>ультразвуковой скальпель) </a:t>
            </a:r>
          </a:p>
          <a:p>
            <a:r>
              <a:rPr lang="ru-RU" dirty="0" smtClean="0"/>
              <a:t>Дополнительные аппараты (</a:t>
            </a:r>
            <a:r>
              <a:rPr lang="ru-RU" dirty="0" err="1" smtClean="0"/>
              <a:t>морцеллятор</a:t>
            </a:r>
            <a:r>
              <a:rPr lang="ru-RU" dirty="0" smtClean="0"/>
              <a:t>, </a:t>
            </a:r>
            <a:r>
              <a:rPr lang="ru-RU" dirty="0" err="1" smtClean="0"/>
              <a:t>шейвер</a:t>
            </a:r>
            <a:r>
              <a:rPr lang="ru-RU" dirty="0" smtClean="0"/>
              <a:t>, </a:t>
            </a:r>
            <a:r>
              <a:rPr lang="ru-RU" dirty="0" err="1" smtClean="0"/>
              <a:t>эндопомпа</a:t>
            </a:r>
            <a:r>
              <a:rPr lang="ru-RU" dirty="0" smtClean="0"/>
              <a:t>, эвакуатор дыма)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9735" y="756216"/>
            <a:ext cx="2381250" cy="1685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25263" y="117602"/>
            <a:ext cx="2298515" cy="22985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1019" y="3958193"/>
            <a:ext cx="2269966" cy="14799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86650" y="5533683"/>
            <a:ext cx="3705225" cy="12287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46472" y="2706422"/>
            <a:ext cx="2945528" cy="25369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17535" y="2083301"/>
            <a:ext cx="3446899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504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02482" y="4248790"/>
            <a:ext cx="2621507" cy="122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9742" y="4178671"/>
            <a:ext cx="3249450" cy="1207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0000"/>
                </a:solidFill>
              </a:rPr>
              <a:t>Л</a:t>
            </a:r>
            <a:r>
              <a:rPr lang="ru-RU" sz="3600" b="1" dirty="0" err="1" smtClean="0">
                <a:solidFill>
                  <a:srgbClr val="FF0000"/>
                </a:solidFill>
              </a:rPr>
              <a:t>апароскопический</a:t>
            </a:r>
            <a:r>
              <a:rPr lang="ru-RU" sz="3600" b="1" dirty="0" smtClean="0">
                <a:solidFill>
                  <a:srgbClr val="FF0000"/>
                </a:solidFill>
              </a:rPr>
              <a:t> инструментарий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9"/>
            <a:ext cx="6595150" cy="5744936"/>
          </a:xfrm>
        </p:spPr>
        <p:txBody>
          <a:bodyPr>
            <a:normAutofit/>
          </a:bodyPr>
          <a:lstStyle/>
          <a:p>
            <a:r>
              <a:rPr lang="ru-RU" dirty="0" smtClean="0"/>
              <a:t>Оптика (3-, 5-, 10-мм; 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 smtClean="0"/>
              <a:t>, 30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 smtClean="0"/>
              <a:t>, 45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 smtClean="0"/>
              <a:t>)</a:t>
            </a:r>
          </a:p>
          <a:p>
            <a:r>
              <a:rPr lang="ru-RU" dirty="0" smtClean="0"/>
              <a:t>Игла </a:t>
            </a:r>
            <a:r>
              <a:rPr lang="ru-RU" dirty="0" err="1" smtClean="0"/>
              <a:t>Вереша</a:t>
            </a:r>
            <a:endParaRPr lang="ru-RU" dirty="0" smtClean="0"/>
          </a:p>
          <a:p>
            <a:r>
              <a:rPr lang="ru-RU" dirty="0" smtClean="0"/>
              <a:t>Троакары </a:t>
            </a:r>
            <a:r>
              <a:rPr lang="ru-RU" dirty="0"/>
              <a:t>(3-, 5-, </a:t>
            </a:r>
            <a:r>
              <a:rPr lang="ru-RU" dirty="0" smtClean="0"/>
              <a:t>10-, 15-мм; с лепестковым и полуавтоматическим  клапаном; </a:t>
            </a:r>
            <a:r>
              <a:rPr lang="ru-RU" dirty="0"/>
              <a:t>с защитой, </a:t>
            </a:r>
            <a:r>
              <a:rPr lang="ru-RU" dirty="0" smtClean="0"/>
              <a:t>с прозрачным стилетом)</a:t>
            </a:r>
          </a:p>
          <a:p>
            <a:r>
              <a:rPr lang="ru-RU" dirty="0"/>
              <a:t>Зажимы (3-, 5-, 10-мм</a:t>
            </a:r>
            <a:r>
              <a:rPr lang="ru-RU" dirty="0" smtClean="0"/>
              <a:t>) (зубчатые, атравматические, диссекторы, биполярные, специальные)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4740" y="702128"/>
            <a:ext cx="1238250" cy="1238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54747" y="702128"/>
            <a:ext cx="1238250" cy="1238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84754" y="702128"/>
            <a:ext cx="1238250" cy="1238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42763" y="1878594"/>
            <a:ext cx="4280241" cy="7639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42763" y="2650187"/>
            <a:ext cx="3119438" cy="11183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92646" y="3735434"/>
            <a:ext cx="3608729" cy="56510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6918" y="5214938"/>
            <a:ext cx="5417194" cy="15113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5400000">
            <a:off x="5151460" y="2380737"/>
            <a:ext cx="3303934" cy="88667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67302" y="5615239"/>
            <a:ext cx="1625256" cy="87043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997609" y="5479639"/>
            <a:ext cx="2007532" cy="129055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096779" y="5372394"/>
            <a:ext cx="1847915" cy="134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204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5" y="4904733"/>
            <a:ext cx="5695495" cy="16018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Лапароскопический</a:t>
            </a:r>
            <a:r>
              <a:rPr lang="ru-RU" sz="3600" b="1" dirty="0" smtClean="0">
                <a:solidFill>
                  <a:srgbClr val="FF0000"/>
                </a:solidFill>
              </a:rPr>
              <a:t> инструментарий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9"/>
            <a:ext cx="5956753" cy="5744936"/>
          </a:xfrm>
        </p:spPr>
        <p:txBody>
          <a:bodyPr>
            <a:normAutofit/>
          </a:bodyPr>
          <a:lstStyle/>
          <a:p>
            <a:r>
              <a:rPr lang="ru-RU" dirty="0" smtClean="0"/>
              <a:t>Электроды (</a:t>
            </a:r>
            <a:r>
              <a:rPr lang="en-US" dirty="0" smtClean="0"/>
              <a:t>L-</a:t>
            </a:r>
            <a:r>
              <a:rPr lang="ru-RU" dirty="0" smtClean="0"/>
              <a:t>образный, ложкообразный, шарообразный)</a:t>
            </a:r>
          </a:p>
          <a:p>
            <a:r>
              <a:rPr lang="ru-RU" dirty="0" smtClean="0"/>
              <a:t>Ножницы (</a:t>
            </a:r>
            <a:r>
              <a:rPr lang="ru-RU" dirty="0"/>
              <a:t>3-, </a:t>
            </a:r>
            <a:r>
              <a:rPr lang="ru-RU" dirty="0" smtClean="0"/>
              <a:t>5-мм) </a:t>
            </a:r>
          </a:p>
          <a:p>
            <a:r>
              <a:rPr lang="ru-RU" dirty="0" smtClean="0"/>
              <a:t>Трубка аспиратора-ирригатора </a:t>
            </a:r>
            <a:r>
              <a:rPr lang="ru-RU" dirty="0"/>
              <a:t>(3-, 5-мм)</a:t>
            </a:r>
            <a:r>
              <a:rPr lang="ru-RU" dirty="0" smtClean="0"/>
              <a:t>  </a:t>
            </a:r>
          </a:p>
          <a:p>
            <a:r>
              <a:rPr lang="ru-RU" dirty="0"/>
              <a:t>Иглодержатель </a:t>
            </a:r>
            <a:r>
              <a:rPr lang="ru-RU" dirty="0" smtClean="0"/>
              <a:t>(5-мм</a:t>
            </a:r>
            <a:r>
              <a:rPr lang="ru-RU" dirty="0"/>
              <a:t>)</a:t>
            </a:r>
            <a:endParaRPr lang="ru-RU" dirty="0" smtClean="0"/>
          </a:p>
          <a:p>
            <a:r>
              <a:rPr lang="ru-RU" dirty="0" smtClean="0"/>
              <a:t>Клип-аппликатор (5-мм)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4453" y="766762"/>
            <a:ext cx="1609725" cy="16097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30304" y="766762"/>
            <a:ext cx="1538288" cy="15382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45496" y="826292"/>
            <a:ext cx="1490663" cy="14906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9353" y="2192450"/>
            <a:ext cx="2048224" cy="11001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353550" y="2162458"/>
            <a:ext cx="2090738" cy="11301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2010" y="5170519"/>
            <a:ext cx="1687481" cy="16874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92817" y="2933743"/>
            <a:ext cx="882428" cy="20573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48964" y="3206181"/>
            <a:ext cx="1238250" cy="12382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47633" y="5401407"/>
            <a:ext cx="5703629" cy="8179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22437" y="3722394"/>
            <a:ext cx="1633418" cy="16581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54686" y="3327578"/>
            <a:ext cx="1936141" cy="200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484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Лапароскопический</a:t>
            </a:r>
            <a:r>
              <a:rPr lang="ru-RU" sz="3600" b="1" dirty="0" smtClean="0">
                <a:solidFill>
                  <a:srgbClr val="FF0000"/>
                </a:solidFill>
              </a:rPr>
              <a:t> инструментарий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1" y="970188"/>
            <a:ext cx="6513967" cy="5887812"/>
          </a:xfrm>
        </p:spPr>
        <p:txBody>
          <a:bodyPr>
            <a:normAutofit/>
          </a:bodyPr>
          <a:lstStyle/>
          <a:p>
            <a:r>
              <a:rPr lang="ru-RU" dirty="0" smtClean="0"/>
              <a:t>Ретракторы (веерообразный, кольцевидный, </a:t>
            </a:r>
            <a:r>
              <a:rPr lang="ru-RU" dirty="0" err="1" smtClean="0"/>
              <a:t>Натансона</a:t>
            </a:r>
            <a:r>
              <a:rPr lang="ru-RU" dirty="0" smtClean="0"/>
              <a:t>), система внешней фиксации</a:t>
            </a:r>
          </a:p>
          <a:p>
            <a:r>
              <a:rPr lang="ru-RU" dirty="0" smtClean="0"/>
              <a:t>Игла для наложения </a:t>
            </a:r>
            <a:r>
              <a:rPr lang="ru-RU" dirty="0" err="1" smtClean="0"/>
              <a:t>трансфасциальных</a:t>
            </a:r>
            <a:r>
              <a:rPr lang="ru-RU" dirty="0" smtClean="0"/>
              <a:t> швов, аппарат </a:t>
            </a:r>
            <a:r>
              <a:rPr lang="ru-RU" dirty="0"/>
              <a:t>для фиксации сетчатых имплантатов</a:t>
            </a:r>
          </a:p>
          <a:p>
            <a:r>
              <a:rPr lang="ru-RU" dirty="0" smtClean="0"/>
              <a:t>Сшивающие аппараты (линейные, циркулярные, </a:t>
            </a:r>
            <a:r>
              <a:rPr lang="en-US" dirty="0" err="1" smtClean="0"/>
              <a:t>EndoStich</a:t>
            </a:r>
            <a:r>
              <a:rPr lang="ru-RU" dirty="0" smtClean="0"/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3800" y="970188"/>
            <a:ext cx="4255440" cy="587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1584309"/>
            <a:ext cx="4179207" cy="8939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2288" y="2286498"/>
            <a:ext cx="2814637" cy="2920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96806" y="2614612"/>
            <a:ext cx="2057401" cy="20574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440" y="4672013"/>
            <a:ext cx="3995738" cy="15486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67700" y="5010245"/>
            <a:ext cx="3833813" cy="17987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60904" y="4539575"/>
            <a:ext cx="2821265" cy="226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656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72" y="2743797"/>
            <a:ext cx="1635921" cy="12410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Лапароскопический</a:t>
            </a:r>
            <a:r>
              <a:rPr lang="ru-RU" sz="3600" b="1" dirty="0" smtClean="0">
                <a:solidFill>
                  <a:srgbClr val="FF0000"/>
                </a:solidFill>
              </a:rPr>
              <a:t> инструментарий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087" y="842962"/>
            <a:ext cx="7347437" cy="5786437"/>
          </a:xfrm>
        </p:spPr>
        <p:txBody>
          <a:bodyPr>
            <a:normAutofit/>
          </a:bodyPr>
          <a:lstStyle/>
          <a:p>
            <a:r>
              <a:rPr lang="ru-RU" dirty="0" smtClean="0"/>
              <a:t>Баллоны-диссекторы</a:t>
            </a:r>
          </a:p>
          <a:p>
            <a:r>
              <a:rPr lang="ru-RU" dirty="0" smtClean="0"/>
              <a:t>Канюля </a:t>
            </a:r>
            <a:r>
              <a:rPr lang="ru-RU" dirty="0" err="1" smtClean="0"/>
              <a:t>Хассона</a:t>
            </a:r>
            <a:endParaRPr lang="ru-RU" dirty="0" smtClean="0"/>
          </a:p>
          <a:p>
            <a:r>
              <a:rPr lang="ru-RU" dirty="0" err="1" smtClean="0"/>
              <a:t>Ранорасширители</a:t>
            </a:r>
            <a:r>
              <a:rPr lang="ru-RU" dirty="0" smtClean="0"/>
              <a:t> и мешки для извлечения органов</a:t>
            </a:r>
            <a:endParaRPr lang="en-US" dirty="0" smtClean="0"/>
          </a:p>
          <a:p>
            <a:r>
              <a:rPr lang="ru-RU" dirty="0" err="1" smtClean="0"/>
              <a:t>Холангиографический</a:t>
            </a:r>
            <a:r>
              <a:rPr lang="ru-RU" dirty="0" smtClean="0"/>
              <a:t> зажим, корзинки для извлечения желчных камней</a:t>
            </a:r>
          </a:p>
          <a:p>
            <a:r>
              <a:rPr lang="ru-RU" dirty="0" smtClean="0"/>
              <a:t>Специальные наборы (для </a:t>
            </a:r>
            <a:r>
              <a:rPr lang="ru-RU" dirty="0" err="1" smtClean="0"/>
              <a:t>однопортовой</a:t>
            </a:r>
            <a:r>
              <a:rPr lang="ru-RU" dirty="0" smtClean="0"/>
              <a:t> хирургии, </a:t>
            </a:r>
            <a:r>
              <a:rPr lang="ru-RU" dirty="0" err="1" smtClean="0"/>
              <a:t>трансанальной</a:t>
            </a:r>
            <a:r>
              <a:rPr lang="ru-RU" dirty="0" smtClean="0"/>
              <a:t> эндоскопической микрохирургии и пр.) и инструменты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43775" y="842961"/>
            <a:ext cx="2300288" cy="19008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94228" y="842960"/>
            <a:ext cx="2285121" cy="19008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24269" y="2937223"/>
            <a:ext cx="3455080" cy="12990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2087" y="4996020"/>
            <a:ext cx="1834754" cy="16333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88940" y="5239820"/>
            <a:ext cx="2361895" cy="11457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13275" y="4992183"/>
            <a:ext cx="3195015" cy="15285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44350" y="4236290"/>
            <a:ext cx="3560151" cy="228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964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92350" y="970187"/>
            <a:ext cx="2667000" cy="3238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Эндоскопическое оборудование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8"/>
            <a:ext cx="5967528" cy="5887811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Эндовидеосистема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Процессор видеокамеры совмещенный с осветителем и </a:t>
            </a:r>
            <a:r>
              <a:rPr lang="ru-RU" dirty="0" err="1" smtClean="0"/>
              <a:t>инсуффлятором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Монитор</a:t>
            </a:r>
          </a:p>
          <a:p>
            <a:r>
              <a:rPr lang="ru-RU" dirty="0" smtClean="0"/>
              <a:t>Эндоскопы:</a:t>
            </a:r>
          </a:p>
          <a:p>
            <a:pPr lvl="1"/>
            <a:r>
              <a:rPr lang="ru-RU" dirty="0" smtClean="0"/>
              <a:t>Гастроскоп</a:t>
            </a:r>
          </a:p>
          <a:p>
            <a:pPr lvl="1"/>
            <a:r>
              <a:rPr lang="ru-RU" dirty="0" err="1" smtClean="0"/>
              <a:t>Колоноскоп</a:t>
            </a:r>
            <a:endParaRPr lang="ru-RU" dirty="0" smtClean="0"/>
          </a:p>
          <a:p>
            <a:pPr lvl="1"/>
            <a:r>
              <a:rPr lang="ru-RU" dirty="0" err="1" smtClean="0"/>
              <a:t>Дуоденоскоп</a:t>
            </a:r>
            <a:endParaRPr lang="ru-RU" dirty="0" smtClean="0"/>
          </a:p>
          <a:p>
            <a:pPr lvl="1"/>
            <a:r>
              <a:rPr lang="ru-RU" dirty="0" err="1" smtClean="0"/>
              <a:t>Бронхоскоп</a:t>
            </a:r>
            <a:endParaRPr lang="ru-RU" dirty="0" smtClean="0"/>
          </a:p>
          <a:p>
            <a:r>
              <a:rPr lang="ru-RU" dirty="0" smtClean="0"/>
              <a:t>Аспиратор</a:t>
            </a:r>
          </a:p>
          <a:p>
            <a:r>
              <a:rPr lang="ru-RU" dirty="0" smtClean="0"/>
              <a:t>Электрохирургический блок</a:t>
            </a:r>
          </a:p>
          <a:p>
            <a:r>
              <a:rPr lang="ru-RU" dirty="0" smtClean="0"/>
              <a:t>Дополнительные блоки (ультразвуковой аппарат, </a:t>
            </a:r>
            <a:r>
              <a:rPr lang="ru-RU" dirty="0" err="1" smtClean="0"/>
              <a:t>инсуффлятор</a:t>
            </a:r>
            <a:r>
              <a:rPr lang="ru-RU" dirty="0" smtClean="0"/>
              <a:t> углекислого газа)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7730" y="789212"/>
            <a:ext cx="4484480" cy="31744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3908" y="4389662"/>
            <a:ext cx="2365870" cy="23658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9345" y="4208687"/>
            <a:ext cx="3388564" cy="237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69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1331" y="608235"/>
            <a:ext cx="2916014" cy="29160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Эндоскопический инструментарий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1" y="970188"/>
            <a:ext cx="5771017" cy="588781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Биопсийные</a:t>
            </a:r>
            <a:r>
              <a:rPr lang="ru-RU" dirty="0" smtClean="0"/>
              <a:t> щипцы</a:t>
            </a:r>
          </a:p>
          <a:p>
            <a:r>
              <a:rPr lang="ru-RU" dirty="0" smtClean="0"/>
              <a:t>Щипцы для «горячей» биопсии</a:t>
            </a:r>
          </a:p>
          <a:p>
            <a:r>
              <a:rPr lang="ru-RU" dirty="0" err="1"/>
              <a:t>Полипэктомическая</a:t>
            </a:r>
            <a:r>
              <a:rPr lang="ru-RU" dirty="0"/>
              <a:t> петля</a:t>
            </a:r>
          </a:p>
          <a:p>
            <a:r>
              <a:rPr lang="ru-RU" dirty="0" err="1"/>
              <a:t>Накладыватель</a:t>
            </a:r>
            <a:r>
              <a:rPr lang="ru-RU" dirty="0"/>
              <a:t> петель-лигатур</a:t>
            </a:r>
          </a:p>
          <a:p>
            <a:r>
              <a:rPr lang="ru-RU" dirty="0"/>
              <a:t>Ирригатор</a:t>
            </a:r>
          </a:p>
          <a:p>
            <a:r>
              <a:rPr lang="ru-RU" dirty="0" smtClean="0"/>
              <a:t>Инъекционная игла</a:t>
            </a:r>
          </a:p>
          <a:p>
            <a:r>
              <a:rPr lang="ru-RU" dirty="0" smtClean="0"/>
              <a:t>Зонды для коагуляции (</a:t>
            </a:r>
            <a:r>
              <a:rPr lang="ru-RU" dirty="0" err="1" smtClean="0"/>
              <a:t>монополярной</a:t>
            </a:r>
            <a:r>
              <a:rPr lang="ru-RU" dirty="0" smtClean="0"/>
              <a:t>, биполярной) </a:t>
            </a:r>
          </a:p>
          <a:p>
            <a:r>
              <a:rPr lang="ru-RU" dirty="0" smtClean="0"/>
              <a:t>Зонд для </a:t>
            </a:r>
            <a:r>
              <a:rPr lang="ru-RU" dirty="0" err="1" smtClean="0"/>
              <a:t>аргоно</a:t>
            </a:r>
            <a:r>
              <a:rPr lang="ru-RU" dirty="0" smtClean="0"/>
              <a:t>-плазменной коагуляции   </a:t>
            </a:r>
          </a:p>
          <a:p>
            <a:r>
              <a:rPr lang="ru-RU" dirty="0" smtClean="0"/>
              <a:t>Дистальный </a:t>
            </a:r>
            <a:r>
              <a:rPr lang="ru-RU" dirty="0" err="1" smtClean="0"/>
              <a:t>колпачек</a:t>
            </a:r>
            <a:endParaRPr lang="ru-RU" dirty="0" smtClean="0"/>
          </a:p>
          <a:p>
            <a:r>
              <a:rPr lang="ru-RU" dirty="0" err="1" smtClean="0"/>
              <a:t>Лигатор</a:t>
            </a:r>
            <a:r>
              <a:rPr lang="ru-RU" dirty="0" smtClean="0"/>
              <a:t> для </a:t>
            </a:r>
            <a:r>
              <a:rPr lang="ru-RU" dirty="0" err="1" smtClean="0"/>
              <a:t>варикозно</a:t>
            </a:r>
            <a:r>
              <a:rPr lang="ru-RU" dirty="0" smtClean="0"/>
              <a:t>-расширенных вен пищевода</a:t>
            </a:r>
          </a:p>
          <a:p>
            <a:r>
              <a:rPr lang="ru-RU" dirty="0" smtClean="0"/>
              <a:t>Клип-аппликатор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29012" y="970188"/>
            <a:ext cx="2420406" cy="16331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26766" y="975289"/>
            <a:ext cx="2173589" cy="1628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26631" y="3209137"/>
            <a:ext cx="2605088" cy="16746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01050" y="2844963"/>
            <a:ext cx="3214688" cy="25379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07667" y="4983873"/>
            <a:ext cx="2359356" cy="1774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90783" y="455289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554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7372863" y="4031806"/>
            <a:ext cx="2486025" cy="2486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21" y="0"/>
            <a:ext cx="11364686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Эндоскопический инструментарий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322" y="970189"/>
            <a:ext cx="6999742" cy="5702074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П</a:t>
            </a:r>
            <a:r>
              <a:rPr lang="ru-RU" dirty="0" err="1" smtClean="0"/>
              <a:t>етля</a:t>
            </a:r>
            <a:r>
              <a:rPr lang="ru-RU" dirty="0" smtClean="0"/>
              <a:t> для резекции слизистой</a:t>
            </a:r>
          </a:p>
          <a:p>
            <a:r>
              <a:rPr lang="ru-RU" dirty="0" smtClean="0"/>
              <a:t>Ножи для подслизистой </a:t>
            </a:r>
            <a:r>
              <a:rPr lang="ru-RU" dirty="0" err="1" smtClean="0"/>
              <a:t>диссекции</a:t>
            </a:r>
            <a:endParaRPr lang="ru-RU" dirty="0" smtClean="0"/>
          </a:p>
          <a:p>
            <a:r>
              <a:rPr lang="ru-RU" dirty="0" smtClean="0"/>
              <a:t>Проводники</a:t>
            </a:r>
          </a:p>
          <a:p>
            <a:r>
              <a:rPr lang="ru-RU" dirty="0" smtClean="0"/>
              <a:t>Бужи и баллоны-дилататоры для стриктур ЖКТ</a:t>
            </a:r>
          </a:p>
          <a:p>
            <a:r>
              <a:rPr lang="ru-RU" dirty="0" err="1" smtClean="0"/>
              <a:t>Саморасправляющиеся</a:t>
            </a:r>
            <a:r>
              <a:rPr lang="ru-RU" dirty="0" smtClean="0"/>
              <a:t> </a:t>
            </a:r>
            <a:r>
              <a:rPr lang="ru-RU" dirty="0" err="1" smtClean="0"/>
              <a:t>стенты</a:t>
            </a:r>
            <a:r>
              <a:rPr lang="ru-RU" dirty="0" smtClean="0"/>
              <a:t> для ЖКТ</a:t>
            </a:r>
          </a:p>
          <a:p>
            <a:r>
              <a:rPr lang="ru-RU" dirty="0" smtClean="0"/>
              <a:t>Набор для </a:t>
            </a:r>
            <a:r>
              <a:rPr lang="ru-RU" dirty="0" err="1" smtClean="0"/>
              <a:t>чрезкожной</a:t>
            </a:r>
            <a:r>
              <a:rPr lang="ru-RU" dirty="0" smtClean="0"/>
              <a:t> </a:t>
            </a:r>
            <a:r>
              <a:rPr lang="ru-RU" dirty="0" err="1" smtClean="0"/>
              <a:t>гастростомии</a:t>
            </a:r>
            <a:endParaRPr lang="ru-RU" dirty="0"/>
          </a:p>
          <a:p>
            <a:r>
              <a:rPr lang="ru-RU" dirty="0" err="1" smtClean="0"/>
              <a:t>Холангиографический</a:t>
            </a:r>
            <a:r>
              <a:rPr lang="ru-RU" dirty="0" smtClean="0"/>
              <a:t> катетер</a:t>
            </a:r>
          </a:p>
          <a:p>
            <a:r>
              <a:rPr lang="ru-RU" dirty="0" err="1" smtClean="0"/>
              <a:t>Папиллотомы</a:t>
            </a:r>
            <a:r>
              <a:rPr lang="ru-RU" dirty="0" smtClean="0"/>
              <a:t> (</a:t>
            </a:r>
            <a:r>
              <a:rPr lang="uk-UA" dirty="0" err="1" smtClean="0"/>
              <a:t>игольчатый</a:t>
            </a:r>
            <a:r>
              <a:rPr lang="uk-UA" dirty="0" smtClean="0"/>
              <a:t>, </a:t>
            </a:r>
            <a:r>
              <a:rPr lang="uk-UA" dirty="0" err="1" smtClean="0"/>
              <a:t>струнный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Бужи и баллоны-дилататоры для желчных протоков  </a:t>
            </a:r>
          </a:p>
          <a:p>
            <a:r>
              <a:rPr lang="ru-RU" dirty="0" smtClean="0"/>
              <a:t>Баллоны-экстракторы и корзинки </a:t>
            </a:r>
            <a:r>
              <a:rPr lang="ru-RU" dirty="0" err="1" smtClean="0"/>
              <a:t>Дормиа</a:t>
            </a:r>
            <a:r>
              <a:rPr lang="ru-RU" dirty="0" smtClean="0"/>
              <a:t> для </a:t>
            </a:r>
            <a:r>
              <a:rPr lang="ru-RU" dirty="0"/>
              <a:t>желчных камней</a:t>
            </a:r>
          </a:p>
          <a:p>
            <a:r>
              <a:rPr lang="ru-RU" dirty="0" err="1"/>
              <a:t>Саморасправляющиеся</a:t>
            </a:r>
            <a:r>
              <a:rPr lang="ru-RU" dirty="0"/>
              <a:t> </a:t>
            </a:r>
            <a:r>
              <a:rPr lang="ru-RU" dirty="0" smtClean="0"/>
              <a:t>и пластиковые </a:t>
            </a:r>
            <a:r>
              <a:rPr lang="ru-RU" dirty="0" err="1" smtClean="0"/>
              <a:t>стенты</a:t>
            </a:r>
            <a:r>
              <a:rPr lang="ru-RU" dirty="0" smtClean="0"/>
              <a:t> для желчных протоков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4619" y="913700"/>
            <a:ext cx="1981200" cy="1981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3090861"/>
            <a:ext cx="2559343" cy="14042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82150" y="3021854"/>
            <a:ext cx="2705049" cy="14732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45819" y="736765"/>
            <a:ext cx="3422399" cy="22595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58888" y="452913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849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2692" y="845805"/>
            <a:ext cx="2366997" cy="20784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3933" y="3465170"/>
            <a:ext cx="3392830" cy="33928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5"/>
            <a:ext cx="12192000" cy="90011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Оборудование и инструментарий для </a:t>
            </a:r>
            <a:r>
              <a:rPr lang="ru-RU" sz="3600" b="1" dirty="0" err="1" smtClean="0">
                <a:solidFill>
                  <a:srgbClr val="FF0000"/>
                </a:solidFill>
              </a:rPr>
              <a:t>чрезкожных</a:t>
            </a:r>
            <a:r>
              <a:rPr lang="ru-RU" sz="3600" b="1" dirty="0" smtClean="0">
                <a:solidFill>
                  <a:srgbClr val="FF0000"/>
                </a:solidFill>
              </a:rPr>
              <a:t> операций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419" y="900114"/>
            <a:ext cx="11609161" cy="5643562"/>
          </a:xfrm>
        </p:spPr>
        <p:txBody>
          <a:bodyPr>
            <a:normAutofit/>
          </a:bodyPr>
          <a:lstStyle/>
          <a:p>
            <a:r>
              <a:rPr lang="ru-RU" dirty="0" smtClean="0"/>
              <a:t>Ультразвуковой аппарат экспертного класса </a:t>
            </a:r>
          </a:p>
          <a:p>
            <a:r>
              <a:rPr lang="ru-RU" dirty="0" smtClean="0"/>
              <a:t>Пункционные иглы </a:t>
            </a:r>
            <a:r>
              <a:rPr lang="ru-RU" dirty="0" err="1" smtClean="0"/>
              <a:t>Хиба</a:t>
            </a:r>
            <a:endParaRPr lang="ru-RU" dirty="0" smtClean="0"/>
          </a:p>
          <a:p>
            <a:r>
              <a:rPr lang="ru-RU" dirty="0" smtClean="0"/>
              <a:t>Дилататоры</a:t>
            </a:r>
          </a:p>
          <a:p>
            <a:r>
              <a:rPr lang="ru-RU" dirty="0" smtClean="0"/>
              <a:t>Дренажи (прямые, «</a:t>
            </a:r>
            <a:r>
              <a:rPr lang="en-US" dirty="0" smtClean="0"/>
              <a:t>pig tail</a:t>
            </a:r>
            <a:r>
              <a:rPr lang="ru-RU" dirty="0" smtClean="0"/>
              <a:t>»)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err="1" smtClean="0"/>
              <a:t>Ангиограф</a:t>
            </a:r>
            <a:r>
              <a:rPr lang="ru-RU" dirty="0" smtClean="0"/>
              <a:t> (С-арка)</a:t>
            </a:r>
          </a:p>
          <a:p>
            <a:r>
              <a:rPr lang="ru-RU" dirty="0" err="1" smtClean="0"/>
              <a:t>Интродьюсеры</a:t>
            </a:r>
            <a:endParaRPr lang="ru-RU" dirty="0" smtClean="0"/>
          </a:p>
          <a:p>
            <a:r>
              <a:rPr lang="ru-RU" dirty="0" smtClean="0"/>
              <a:t>Ангиографические катетеры</a:t>
            </a:r>
          </a:p>
          <a:p>
            <a:r>
              <a:rPr lang="ru-RU" dirty="0" err="1" smtClean="0"/>
              <a:t>Эмболы</a:t>
            </a:r>
            <a:endParaRPr lang="ru-RU" dirty="0" smtClean="0"/>
          </a:p>
          <a:p>
            <a:r>
              <a:rPr lang="ru-RU" dirty="0" err="1" smtClean="0"/>
              <a:t>Стенты</a:t>
            </a: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" y="2800350"/>
            <a:ext cx="12192000" cy="1427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Оборудование и инструментарий для </a:t>
            </a:r>
            <a:r>
              <a:rPr lang="ru-RU" sz="3600" b="1" dirty="0" err="1" smtClean="0">
                <a:solidFill>
                  <a:srgbClr val="FF0000"/>
                </a:solidFill>
              </a:rPr>
              <a:t>эндоваскулярных</a:t>
            </a:r>
            <a:r>
              <a:rPr lang="ru-RU" sz="3600" b="1" dirty="0" smtClean="0">
                <a:solidFill>
                  <a:srgbClr val="FF0000"/>
                </a:solidFill>
              </a:rPr>
              <a:t> операций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95922" y="3721894"/>
            <a:ext cx="2950368" cy="2950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7535779" y="4475984"/>
            <a:ext cx="3016361" cy="15081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9868" y="867429"/>
            <a:ext cx="3610711" cy="195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460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Принципы </a:t>
            </a:r>
            <a:r>
              <a:rPr lang="ru-RU" sz="3600" b="1" dirty="0" err="1" smtClean="0">
                <a:solidFill>
                  <a:srgbClr val="FF0000"/>
                </a:solidFill>
              </a:rPr>
              <a:t>лапароскопической</a:t>
            </a:r>
            <a:r>
              <a:rPr lang="ru-RU" sz="3600" b="1" dirty="0" smtClean="0">
                <a:solidFill>
                  <a:srgbClr val="FF0000"/>
                </a:solidFill>
              </a:rPr>
              <a:t> хирургии и правила безопасности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817789"/>
            <a:ext cx="11637736" cy="5478236"/>
          </a:xfrm>
        </p:spPr>
        <p:txBody>
          <a:bodyPr>
            <a:normAutofit/>
          </a:bodyPr>
          <a:lstStyle/>
          <a:p>
            <a:r>
              <a:rPr lang="ru-RU" dirty="0" smtClean="0"/>
              <a:t>Наложение </a:t>
            </a:r>
            <a:r>
              <a:rPr lang="ru-RU" dirty="0" err="1" smtClean="0"/>
              <a:t>пневмоперитонеума</a:t>
            </a:r>
            <a:endParaRPr lang="ru-RU" dirty="0" smtClean="0"/>
          </a:p>
          <a:p>
            <a:r>
              <a:rPr lang="ru-RU" dirty="0" smtClean="0"/>
              <a:t>Безопасное введение троакаров</a:t>
            </a:r>
          </a:p>
          <a:p>
            <a:r>
              <a:rPr lang="ru-RU" dirty="0" smtClean="0"/>
              <a:t>Введение инструментов с соблюдением правила треугольника</a:t>
            </a:r>
          </a:p>
          <a:p>
            <a:r>
              <a:rPr lang="ru-RU" dirty="0" smtClean="0"/>
              <a:t>Использование </a:t>
            </a:r>
            <a:r>
              <a:rPr lang="ru-RU" dirty="0" err="1" smtClean="0"/>
              <a:t>тракции</a:t>
            </a:r>
            <a:r>
              <a:rPr lang="ru-RU" dirty="0" smtClean="0"/>
              <a:t> , </a:t>
            </a:r>
            <a:r>
              <a:rPr lang="ru-RU" dirty="0" err="1" smtClean="0"/>
              <a:t>контртракции</a:t>
            </a:r>
            <a:r>
              <a:rPr lang="ru-RU" dirty="0" smtClean="0"/>
              <a:t> и гравитации </a:t>
            </a:r>
          </a:p>
          <a:p>
            <a:r>
              <a:rPr lang="ru-RU" dirty="0" smtClean="0"/>
              <a:t>Рациональное использование оптики</a:t>
            </a:r>
          </a:p>
          <a:p>
            <a:r>
              <a:rPr lang="ru-RU" dirty="0" smtClean="0"/>
              <a:t>Визуальный контроль положения инструментов </a:t>
            </a:r>
          </a:p>
          <a:p>
            <a:r>
              <a:rPr lang="ru-RU" dirty="0" smtClean="0"/>
              <a:t>Безопасное использование электрохирургических инструментов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1326" y="4429125"/>
            <a:ext cx="2065111" cy="2243137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640" y="4453438"/>
            <a:ext cx="2733335" cy="2218824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8788" y="4429125"/>
            <a:ext cx="2763335" cy="2243137"/>
          </a:xfrm>
          <a:prstGeom prst="rect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45499" y="4429125"/>
            <a:ext cx="2220817" cy="224313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2910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Ограничения </a:t>
            </a:r>
            <a:r>
              <a:rPr lang="ru-RU" sz="3600" b="1" dirty="0" err="1" smtClean="0">
                <a:solidFill>
                  <a:srgbClr val="FF0000"/>
                </a:solidFill>
              </a:rPr>
              <a:t>лапароскопических</a:t>
            </a:r>
            <a:r>
              <a:rPr lang="ru-RU" sz="3600" b="1" dirty="0" smtClean="0">
                <a:solidFill>
                  <a:srgbClr val="FF0000"/>
                </a:solidFill>
              </a:rPr>
              <a:t> операций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1017814"/>
            <a:ext cx="11637736" cy="5478236"/>
          </a:xfrm>
        </p:spPr>
        <p:txBody>
          <a:bodyPr>
            <a:normAutofit/>
          </a:bodyPr>
          <a:lstStyle/>
          <a:p>
            <a:r>
              <a:rPr lang="ru-RU" dirty="0" smtClean="0">
                <a:sym typeface="Wingdings 3" panose="05040102010807070707" pitchFamily="18" charset="2"/>
              </a:rPr>
              <a:t>Спаечный процесс после перенесенных операций, перитонита, </a:t>
            </a:r>
            <a:r>
              <a:rPr lang="ru-RU" dirty="0" err="1" smtClean="0">
                <a:sym typeface="Wingdings 3" panose="05040102010807070707" pitchFamily="18" charset="2"/>
              </a:rPr>
              <a:t>гемоперитонеума</a:t>
            </a:r>
            <a:endParaRPr lang="ru-RU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Сердечная и дыхательная недостаточность тяжелой степени</a:t>
            </a:r>
            <a:endParaRPr lang="ru-RU" dirty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Запущенные случаи (например, плотный </a:t>
            </a:r>
            <a:r>
              <a:rPr lang="ru-RU" dirty="0" err="1" smtClean="0">
                <a:sym typeface="Wingdings 3" panose="05040102010807070707" pitchFamily="18" charset="2"/>
              </a:rPr>
              <a:t>паравезикальный</a:t>
            </a:r>
            <a:r>
              <a:rPr lang="ru-RU" dirty="0" smtClean="0">
                <a:sym typeface="Wingdings 3" panose="05040102010807070707" pitchFamily="18" charset="2"/>
              </a:rPr>
              <a:t> инфильтрат, опухоли больших размеров, прорастание опухолей в соседние структуры)</a:t>
            </a:r>
          </a:p>
          <a:p>
            <a:endParaRPr lang="ru-RU" dirty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Отсутствие доступа к органу (например, состояние после резекции желудка по Бильрот-2 для эндоскопической </a:t>
            </a:r>
            <a:r>
              <a:rPr lang="ru-RU" dirty="0" err="1" smtClean="0">
                <a:sym typeface="Wingdings 3" panose="05040102010807070707" pitchFamily="18" charset="2"/>
              </a:rPr>
              <a:t>папиллотомии</a:t>
            </a:r>
            <a:r>
              <a:rPr lang="ru-RU" dirty="0" smtClean="0">
                <a:sym typeface="Wingdings 3" panose="05040102010807070707" pitchFamily="18" charset="2"/>
              </a:rPr>
              <a:t>)</a:t>
            </a:r>
          </a:p>
          <a:p>
            <a:r>
              <a:rPr lang="ru-RU" dirty="0">
                <a:sym typeface="Wingdings 3" panose="05040102010807070707" pitchFamily="18" charset="2"/>
              </a:rPr>
              <a:t>Запущенные случаи (например, </a:t>
            </a:r>
            <a:r>
              <a:rPr lang="ru-RU" dirty="0" smtClean="0">
                <a:sym typeface="Wingdings 3" panose="05040102010807070707" pitchFamily="18" charset="2"/>
              </a:rPr>
              <a:t>крупные полипы с широким основанием, крупные конкременты </a:t>
            </a:r>
            <a:r>
              <a:rPr lang="ru-RU" dirty="0" err="1" smtClean="0">
                <a:sym typeface="Wingdings 3" panose="05040102010807070707" pitchFamily="18" charset="2"/>
              </a:rPr>
              <a:t>холедоха</a:t>
            </a:r>
            <a:r>
              <a:rPr lang="ru-RU" dirty="0" smtClean="0">
                <a:sym typeface="Wingdings 3" panose="05040102010807070707" pitchFamily="18" charset="2"/>
              </a:rPr>
              <a:t>)</a:t>
            </a:r>
            <a:endParaRPr lang="ru-RU" dirty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Специфические ограничения (</a:t>
            </a:r>
            <a:r>
              <a:rPr lang="ru-RU" dirty="0" err="1" smtClean="0">
                <a:sym typeface="Wingdings 3" panose="05040102010807070707" pitchFamily="18" charset="2"/>
              </a:rPr>
              <a:t>периампулярные</a:t>
            </a:r>
            <a:r>
              <a:rPr lang="ru-RU" dirty="0" smtClean="0">
                <a:sym typeface="Wingdings 3" panose="05040102010807070707" pitchFamily="18" charset="2"/>
              </a:rPr>
              <a:t> дивертикулы)  </a:t>
            </a: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482" y="3438525"/>
            <a:ext cx="12192000" cy="970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Ограничения эндоскопических операций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526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171" y="26728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</a:rPr>
              <a:t>М</a:t>
            </a:r>
            <a:r>
              <a:rPr lang="ru-RU" b="1" smtClean="0">
                <a:solidFill>
                  <a:srgbClr val="FF0000"/>
                </a:solidFill>
              </a:rPr>
              <a:t>инимально</a:t>
            </a:r>
            <a:r>
              <a:rPr lang="ru-RU" b="1" dirty="0" smtClean="0">
                <a:solidFill>
                  <a:srgbClr val="FF0000"/>
                </a:solidFill>
              </a:rPr>
              <a:t>-инвазивные операции в абдоминальной хирургии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114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58375" y="2453752"/>
            <a:ext cx="2306500" cy="24526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Патология желчевыводящих путей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800100"/>
            <a:ext cx="6875235" cy="6057899"/>
          </a:xfrm>
        </p:spPr>
        <p:txBody>
          <a:bodyPr>
            <a:normAutofit/>
          </a:bodyPr>
          <a:lstStyle/>
          <a:p>
            <a:r>
              <a:rPr lang="ru-RU" sz="2600" dirty="0" smtClean="0"/>
              <a:t>Хронический и острый калькулезный холецистит </a:t>
            </a:r>
            <a:r>
              <a:rPr lang="ru-RU" sz="2600" dirty="0" smtClean="0">
                <a:sym typeface="Wingdings 3" panose="05040102010807070707" pitchFamily="18" charset="2"/>
              </a:rPr>
              <a:t>– </a:t>
            </a:r>
            <a:r>
              <a:rPr lang="ru-RU" sz="2600" b="1" dirty="0" err="1" smtClean="0">
                <a:sym typeface="Wingdings 3" panose="05040102010807070707" pitchFamily="18" charset="2"/>
              </a:rPr>
              <a:t>лапароскопическая</a:t>
            </a:r>
            <a:r>
              <a:rPr lang="ru-RU" sz="2600" b="1" dirty="0" smtClean="0">
                <a:sym typeface="Wingdings 3" panose="05040102010807070707" pitchFamily="18" charset="2"/>
              </a:rPr>
              <a:t> </a:t>
            </a:r>
            <a:r>
              <a:rPr lang="ru-RU" sz="2600" b="1" dirty="0" err="1" smtClean="0">
                <a:sym typeface="Wingdings 3" panose="05040102010807070707" pitchFamily="18" charset="2"/>
              </a:rPr>
              <a:t>холецистэктомия</a:t>
            </a:r>
            <a:endParaRPr lang="ru-RU" sz="2600" b="1" dirty="0" smtClean="0">
              <a:sym typeface="Wingdings 3" panose="05040102010807070707" pitchFamily="18" charset="2"/>
            </a:endParaRPr>
          </a:p>
          <a:p>
            <a:r>
              <a:rPr lang="ru-RU" sz="2600" dirty="0" err="1" smtClean="0">
                <a:sym typeface="Wingdings 3" panose="05040102010807070707" pitchFamily="18" charset="2"/>
              </a:rPr>
              <a:t>Холедохолитиаз</a:t>
            </a:r>
            <a:r>
              <a:rPr lang="ru-RU" sz="2600" dirty="0" smtClean="0">
                <a:sym typeface="Wingdings 3" panose="05040102010807070707" pitchFamily="18" charset="2"/>
              </a:rPr>
              <a:t> с сочетании с калькулезным холециститом – </a:t>
            </a:r>
            <a:r>
              <a:rPr lang="ru-RU" sz="2600" b="1" dirty="0" smtClean="0">
                <a:sym typeface="Wingdings 3" panose="05040102010807070707" pitchFamily="18" charset="2"/>
              </a:rPr>
              <a:t>эндоскопическая </a:t>
            </a:r>
            <a:r>
              <a:rPr lang="ru-RU" sz="2600" b="1" dirty="0" err="1" smtClean="0">
                <a:sym typeface="Wingdings 3" panose="05040102010807070707" pitchFamily="18" charset="2"/>
              </a:rPr>
              <a:t>папиллотомия</a:t>
            </a:r>
            <a:r>
              <a:rPr lang="ru-RU" sz="2600" b="1" dirty="0" smtClean="0">
                <a:sym typeface="Wingdings 3" panose="05040102010807070707" pitchFamily="18" charset="2"/>
              </a:rPr>
              <a:t>, извлечение конкрементов с последующей </a:t>
            </a:r>
            <a:r>
              <a:rPr lang="ru-RU" sz="2600" b="1" dirty="0" err="1" smtClean="0">
                <a:sym typeface="Wingdings 3" panose="05040102010807070707" pitchFamily="18" charset="2"/>
              </a:rPr>
              <a:t>лапароскопической</a:t>
            </a:r>
            <a:r>
              <a:rPr lang="ru-RU" sz="2600" b="1" dirty="0" smtClean="0">
                <a:sym typeface="Wingdings 3" panose="05040102010807070707" pitchFamily="18" charset="2"/>
              </a:rPr>
              <a:t> </a:t>
            </a:r>
            <a:r>
              <a:rPr lang="ru-RU" sz="2600" b="1" dirty="0" err="1" smtClean="0">
                <a:sym typeface="Wingdings 3" panose="05040102010807070707" pitchFamily="18" charset="2"/>
              </a:rPr>
              <a:t>холецистэктомией</a:t>
            </a:r>
            <a:r>
              <a:rPr lang="ru-RU" sz="2600" b="1" dirty="0" smtClean="0">
                <a:sym typeface="Wingdings 3" panose="05040102010807070707" pitchFamily="18" charset="2"/>
              </a:rPr>
              <a:t> </a:t>
            </a:r>
            <a:r>
              <a:rPr lang="ru-RU" sz="2600" i="1" dirty="0" smtClean="0">
                <a:sym typeface="Wingdings 3" panose="05040102010807070707" pitchFamily="18" charset="2"/>
              </a:rPr>
              <a:t>или </a:t>
            </a:r>
            <a:r>
              <a:rPr lang="ru-RU" sz="2600" b="1" dirty="0" err="1">
                <a:sym typeface="Wingdings 3" panose="05040102010807070707" pitchFamily="18" charset="2"/>
              </a:rPr>
              <a:t>лапароскопическая</a:t>
            </a:r>
            <a:r>
              <a:rPr lang="ru-RU" sz="2600" b="1" dirty="0">
                <a:sym typeface="Wingdings 3" panose="05040102010807070707" pitchFamily="18" charset="2"/>
              </a:rPr>
              <a:t> </a:t>
            </a:r>
            <a:r>
              <a:rPr lang="ru-RU" sz="2600" b="1" dirty="0" err="1" smtClean="0">
                <a:sym typeface="Wingdings 3" panose="05040102010807070707" pitchFamily="18" charset="2"/>
              </a:rPr>
              <a:t>холецистэктомия</a:t>
            </a:r>
            <a:r>
              <a:rPr lang="ru-RU" sz="2600" b="1" dirty="0">
                <a:sym typeface="Wingdings 3" panose="05040102010807070707" pitchFamily="18" charset="2"/>
              </a:rPr>
              <a:t>,</a:t>
            </a:r>
            <a:r>
              <a:rPr lang="ru-RU" sz="2600" b="1" dirty="0" smtClean="0">
                <a:sym typeface="Wingdings 3" panose="05040102010807070707" pitchFamily="18" charset="2"/>
              </a:rPr>
              <a:t> </a:t>
            </a:r>
            <a:r>
              <a:rPr lang="ru-RU" sz="2600" b="1" dirty="0" err="1" smtClean="0">
                <a:sym typeface="Wingdings 3" panose="05040102010807070707" pitchFamily="18" charset="2"/>
              </a:rPr>
              <a:t>холедохолитотомия</a:t>
            </a:r>
            <a:r>
              <a:rPr lang="ru-RU" sz="2600" b="1" dirty="0" smtClean="0">
                <a:sym typeface="Wingdings 3" panose="05040102010807070707" pitchFamily="18" charset="2"/>
              </a:rPr>
              <a:t>, </a:t>
            </a:r>
            <a:r>
              <a:rPr lang="ru-RU" sz="2600" b="1" dirty="0" err="1" smtClean="0">
                <a:sym typeface="Wingdings 3" panose="05040102010807070707" pitchFamily="18" charset="2"/>
              </a:rPr>
              <a:t>холедохостомия</a:t>
            </a:r>
            <a:endParaRPr lang="ru-RU" sz="2600" b="1" dirty="0" smtClean="0">
              <a:sym typeface="Wingdings 3" panose="05040102010807070707" pitchFamily="18" charset="2"/>
            </a:endParaRPr>
          </a:p>
          <a:p>
            <a:endParaRPr lang="ru-RU" sz="2600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19319" y="732735"/>
            <a:ext cx="2023987" cy="20070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45879" y="732735"/>
            <a:ext cx="2239565" cy="20183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81849" y="2749813"/>
            <a:ext cx="2676526" cy="22500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75" y="4962901"/>
            <a:ext cx="2061353" cy="16903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33808" y="4933159"/>
            <a:ext cx="1846390" cy="18430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51014" y="4919799"/>
            <a:ext cx="1860019" cy="18698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46910" y="4995127"/>
            <a:ext cx="1189264" cy="17779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410295" y="4734703"/>
            <a:ext cx="1675149" cy="205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252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Патология желчевыводящих путей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614" y="800100"/>
            <a:ext cx="5879874" cy="6057899"/>
          </a:xfrm>
        </p:spPr>
        <p:txBody>
          <a:bodyPr>
            <a:normAutofit/>
          </a:bodyPr>
          <a:lstStyle/>
          <a:p>
            <a:r>
              <a:rPr lang="ru-RU" dirty="0" smtClean="0">
                <a:sym typeface="Wingdings 3" panose="05040102010807070707" pitchFamily="18" charset="2"/>
              </a:rPr>
              <a:t>Рак головки поджелудочной железы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эндоскопическое </a:t>
            </a:r>
            <a:r>
              <a:rPr lang="ru-RU" b="1" dirty="0" err="1" smtClean="0">
                <a:sym typeface="Wingdings 3" panose="05040102010807070707" pitchFamily="18" charset="2"/>
              </a:rPr>
              <a:t>стентирование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i="1" dirty="0" smtClean="0">
                <a:sym typeface="Wingdings 3" panose="05040102010807070707" pitchFamily="18" charset="2"/>
              </a:rPr>
              <a:t>или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чрезкожная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чрезпеченочная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холангиостомия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Рак проксимальных отделов внепеченочных желчных протоков – </a:t>
            </a:r>
            <a:r>
              <a:rPr lang="ru-RU" b="1" dirty="0" err="1">
                <a:sym typeface="Wingdings 3" panose="05040102010807070707" pitchFamily="18" charset="2"/>
              </a:rPr>
              <a:t>чрезкожная</a:t>
            </a:r>
            <a:r>
              <a:rPr lang="ru-RU" b="1" dirty="0">
                <a:sym typeface="Wingdings 3" panose="05040102010807070707" pitchFamily="18" charset="2"/>
              </a:rPr>
              <a:t> </a:t>
            </a:r>
            <a:r>
              <a:rPr lang="ru-RU" b="1" dirty="0" err="1">
                <a:sym typeface="Wingdings 3" panose="05040102010807070707" pitchFamily="18" charset="2"/>
              </a:rPr>
              <a:t>чрезпеченочная</a:t>
            </a:r>
            <a:r>
              <a:rPr lang="ru-RU" b="1" dirty="0">
                <a:sym typeface="Wingdings 3" panose="05040102010807070707" pitchFamily="18" charset="2"/>
              </a:rPr>
              <a:t> </a:t>
            </a:r>
            <a:r>
              <a:rPr lang="ru-RU" b="1" dirty="0" err="1">
                <a:sym typeface="Wingdings 3" panose="05040102010807070707" pitchFamily="18" charset="2"/>
              </a:rPr>
              <a:t>холангиостомия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Ранний рак или аденома Фатерова сосочка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эндоскопическая </a:t>
            </a:r>
            <a:r>
              <a:rPr lang="ru-RU" b="1" dirty="0" err="1" smtClean="0">
                <a:sym typeface="Wingdings 3" panose="05040102010807070707" pitchFamily="18" charset="2"/>
              </a:rPr>
              <a:t>папиллэктомия</a:t>
            </a:r>
            <a:r>
              <a:rPr lang="ru-RU" b="1" dirty="0">
                <a:sym typeface="Wingdings 3" panose="05040102010807070707" pitchFamily="18" charset="2"/>
              </a:rPr>
              <a:t>, </a:t>
            </a:r>
            <a:r>
              <a:rPr lang="ru-RU" b="1" dirty="0" err="1" smtClean="0">
                <a:sym typeface="Wingdings 3" panose="05040102010807070707" pitchFamily="18" charset="2"/>
              </a:rPr>
              <a:t>стентирование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 err="1" smtClean="0">
                <a:sym typeface="Wingdings 3" panose="05040102010807070707" pitchFamily="18" charset="2"/>
              </a:rPr>
              <a:t>Стенозирующий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ru-RU" dirty="0" err="1" smtClean="0">
                <a:sym typeface="Wingdings 3" panose="05040102010807070707" pitchFamily="18" charset="2"/>
              </a:rPr>
              <a:t>папиллит</a:t>
            </a:r>
            <a:r>
              <a:rPr lang="ru-RU" dirty="0" smtClean="0">
                <a:sym typeface="Wingdings 3" panose="05040102010807070707" pitchFamily="18" charset="2"/>
              </a:rPr>
              <a:t> - </a:t>
            </a:r>
            <a:r>
              <a:rPr lang="ru-RU" b="1" dirty="0">
                <a:sym typeface="Wingdings 3" panose="05040102010807070707" pitchFamily="18" charset="2"/>
              </a:rPr>
              <a:t>эндоскопическая </a:t>
            </a:r>
            <a:r>
              <a:rPr lang="ru-RU" b="1" dirty="0" err="1" smtClean="0">
                <a:sym typeface="Wingdings 3" panose="05040102010807070707" pitchFamily="18" charset="2"/>
              </a:rPr>
              <a:t>папиллотомия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ru-RU" b="1" dirty="0" err="1" smtClean="0">
                <a:sym typeface="Wingdings 3" panose="05040102010807070707" pitchFamily="18" charset="2"/>
              </a:rPr>
              <a:t>стентирование</a:t>
            </a:r>
            <a:endParaRPr lang="ru-RU" b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4617" y="800100"/>
            <a:ext cx="1809751" cy="26283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97489" y="830358"/>
            <a:ext cx="3575449" cy="27843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86488" y="3829049"/>
            <a:ext cx="2719388" cy="23877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37450" y="3829049"/>
            <a:ext cx="2295525" cy="233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182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Патология печени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3" y="789213"/>
            <a:ext cx="8866868" cy="606878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Непаразитарные кисты печени крупных размеров </a:t>
            </a:r>
            <a:r>
              <a:rPr lang="ru-RU" dirty="0" smtClean="0">
                <a:sym typeface="Wingdings 3" panose="05040102010807070707" pitchFamily="18" charset="2"/>
              </a:rPr>
              <a:t>с </a:t>
            </a:r>
            <a:r>
              <a:rPr lang="ru-RU" dirty="0">
                <a:sym typeface="Wingdings 3" panose="05040102010807070707" pitchFamily="18" charset="2"/>
              </a:rPr>
              <a:t>поверхностной локализацией в </a:t>
            </a:r>
            <a:r>
              <a:rPr lang="ru-RU" dirty="0" smtClean="0">
                <a:sym typeface="Wingdings 3" panose="05040102010807070707" pitchFamily="18" charset="2"/>
              </a:rPr>
              <a:t>передних сегментах (3</a:t>
            </a:r>
            <a:r>
              <a:rPr lang="ru-RU" dirty="0">
                <a:sym typeface="Wingdings 3" panose="05040102010807070707" pitchFamily="18" charset="2"/>
              </a:rPr>
              <a:t>, 4б, 5, </a:t>
            </a:r>
            <a:r>
              <a:rPr lang="ru-RU" dirty="0" smtClean="0">
                <a:sym typeface="Wingdings 3" panose="05040102010807070707" pitchFamily="18" charset="2"/>
              </a:rPr>
              <a:t>6)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лапароскопическая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фенестрация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/>
              <a:t>Непаразитарные кисты печени </a:t>
            </a:r>
            <a:r>
              <a:rPr lang="ru-RU" dirty="0" smtClean="0"/>
              <a:t>мелких размеров, </a:t>
            </a:r>
            <a:r>
              <a:rPr lang="ru-RU" dirty="0" smtClean="0">
                <a:sym typeface="Wingdings 3" panose="05040102010807070707" pitchFamily="18" charset="2"/>
              </a:rPr>
              <a:t>с внутрипеченочной локализацией, </a:t>
            </a:r>
            <a:r>
              <a:rPr lang="ru-RU" dirty="0">
                <a:sym typeface="Wingdings 3" panose="05040102010807070707" pitchFamily="18" charset="2"/>
              </a:rPr>
              <a:t>в </a:t>
            </a:r>
            <a:r>
              <a:rPr lang="ru-RU" dirty="0" smtClean="0">
                <a:sym typeface="Wingdings 3" panose="05040102010807070707" pitchFamily="18" charset="2"/>
              </a:rPr>
              <a:t>задних сегментах (6, 7, 8, 4а, 2) </a:t>
            </a:r>
            <a:r>
              <a:rPr lang="ru-RU" dirty="0">
                <a:sym typeface="Wingdings 3" panose="05040102010807070707" pitchFamily="18" charset="2"/>
              </a:rPr>
              <a:t>– </a:t>
            </a:r>
            <a:r>
              <a:rPr lang="ru-RU" b="1" dirty="0" err="1" smtClean="0">
                <a:sym typeface="Wingdings 3" panose="05040102010807070707" pitchFamily="18" charset="2"/>
              </a:rPr>
              <a:t>чрезкожная</a:t>
            </a:r>
            <a:r>
              <a:rPr lang="ru-RU" b="1" dirty="0" smtClean="0">
                <a:sym typeface="Wingdings 3" panose="05040102010807070707" pitchFamily="18" charset="2"/>
              </a:rPr>
              <a:t> аспирация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ru-RU" dirty="0" smtClean="0"/>
              <a:t>Эхинококковые кисты </a:t>
            </a:r>
            <a:r>
              <a:rPr lang="ru-RU" dirty="0"/>
              <a:t>печени крупных размеров </a:t>
            </a:r>
            <a:r>
              <a:rPr lang="ru-RU" dirty="0">
                <a:sym typeface="Wingdings 3" panose="05040102010807070707" pitchFamily="18" charset="2"/>
              </a:rPr>
              <a:t>с поверхностной локализацией в передних сегментах </a:t>
            </a:r>
            <a:r>
              <a:rPr lang="ru-RU" dirty="0" smtClean="0">
                <a:sym typeface="Wingdings 3" panose="05040102010807070707" pitchFamily="18" charset="2"/>
              </a:rPr>
              <a:t>– </a:t>
            </a:r>
            <a:r>
              <a:rPr lang="ru-RU" b="1" dirty="0" err="1">
                <a:sym typeface="Wingdings 3" panose="05040102010807070707" pitchFamily="18" charset="2"/>
              </a:rPr>
              <a:t>лапароскопическая</a:t>
            </a:r>
            <a:r>
              <a:rPr lang="ru-RU" b="1" dirty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эхинококкэктомия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/>
              <a:t>Эхинококковые кисты печени мелких размеров, </a:t>
            </a:r>
            <a:r>
              <a:rPr lang="ru-RU" dirty="0">
                <a:sym typeface="Wingdings 3" panose="05040102010807070707" pitchFamily="18" charset="2"/>
              </a:rPr>
              <a:t>с внутрипеченочной локализацией, в задних сегментах</a:t>
            </a:r>
            <a:r>
              <a:rPr lang="ru-RU" dirty="0" smtClean="0">
                <a:sym typeface="Wingdings 3" panose="05040102010807070707" pitchFamily="18" charset="2"/>
              </a:rPr>
              <a:t> </a:t>
            </a:r>
            <a:r>
              <a:rPr lang="ru-RU" dirty="0">
                <a:sym typeface="Wingdings 3" panose="05040102010807070707" pitchFamily="18" charset="2"/>
              </a:rPr>
              <a:t>– </a:t>
            </a:r>
            <a:r>
              <a:rPr lang="ru-RU" b="1" dirty="0" err="1" smtClean="0">
                <a:sym typeface="Wingdings 3" panose="05040102010807070707" pitchFamily="18" charset="2"/>
              </a:rPr>
              <a:t>чрезкожное</a:t>
            </a:r>
            <a:r>
              <a:rPr lang="ru-RU" b="1" dirty="0" smtClean="0">
                <a:sym typeface="Wingdings 3" panose="05040102010807070707" pitchFamily="18" charset="2"/>
              </a:rPr>
              <a:t> дренирование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Опухоли печени небольших размеров с локализацией в передних сегментах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лапароскопическая</a:t>
            </a:r>
            <a:r>
              <a:rPr lang="ru-RU" b="1" dirty="0" smtClean="0">
                <a:sym typeface="Wingdings 3" panose="05040102010807070707" pitchFamily="18" charset="2"/>
              </a:rPr>
              <a:t> резекция печени</a:t>
            </a:r>
          </a:p>
          <a:p>
            <a:r>
              <a:rPr lang="ru-RU" dirty="0" smtClean="0">
                <a:sym typeface="Wingdings 3" panose="05040102010807070707" pitchFamily="18" charset="2"/>
              </a:rPr>
              <a:t>Абсцессы печени - </a:t>
            </a:r>
            <a:r>
              <a:rPr lang="ru-RU" b="1" dirty="0" err="1">
                <a:sym typeface="Wingdings 3" panose="05040102010807070707" pitchFamily="18" charset="2"/>
              </a:rPr>
              <a:t>чрезкожное</a:t>
            </a:r>
            <a:r>
              <a:rPr lang="ru-RU" b="1" dirty="0">
                <a:sym typeface="Wingdings 3" panose="05040102010807070707" pitchFamily="18" charset="2"/>
              </a:rPr>
              <a:t> дренирование</a:t>
            </a:r>
            <a:endParaRPr lang="ru-RU" b="1" dirty="0" smtClean="0">
              <a:sym typeface="Wingdings 3" panose="05040102010807070707" pitchFamily="18" charset="2"/>
            </a:endParaRPr>
          </a:p>
          <a:p>
            <a:pPr marL="0" indent="0">
              <a:buNone/>
            </a:pPr>
            <a:endParaRPr lang="ru-RU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5939" y="309322"/>
            <a:ext cx="2343149" cy="1910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17793" y="2339678"/>
            <a:ext cx="2983707" cy="18425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356711" y="4301690"/>
            <a:ext cx="2644789" cy="23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1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Патология верхних отделов ЖКТ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842963"/>
            <a:ext cx="4266293" cy="6015037"/>
          </a:xfrm>
        </p:spPr>
        <p:txBody>
          <a:bodyPr>
            <a:normAutofit/>
          </a:bodyPr>
          <a:lstStyle/>
          <a:p>
            <a:r>
              <a:rPr lang="ru-RU" dirty="0" err="1" smtClean="0">
                <a:sym typeface="Wingdings 3" panose="05040102010807070707" pitchFamily="18" charset="2"/>
              </a:rPr>
              <a:t>Ахалазия</a:t>
            </a:r>
            <a:r>
              <a:rPr lang="ru-RU" dirty="0" smtClean="0">
                <a:sym typeface="Wingdings 3" panose="05040102010807070707" pitchFamily="18" charset="2"/>
              </a:rPr>
              <a:t> пищевода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лапароскопическая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кардиомиотомия</a:t>
            </a:r>
            <a:r>
              <a:rPr lang="ru-RU" b="1" dirty="0" smtClean="0">
                <a:sym typeface="Wingdings 3" panose="05040102010807070707" pitchFamily="18" charset="2"/>
              </a:rPr>
              <a:t>, </a:t>
            </a:r>
            <a:r>
              <a:rPr lang="ru-RU" b="1" dirty="0" err="1" smtClean="0">
                <a:sym typeface="Wingdings 3" panose="05040102010807070707" pitchFamily="18" charset="2"/>
              </a:rPr>
              <a:t>фундопликация</a:t>
            </a:r>
            <a:r>
              <a:rPr lang="ru-RU" b="1" dirty="0" smtClean="0">
                <a:sym typeface="Wingdings 3" panose="05040102010807070707" pitchFamily="18" charset="2"/>
              </a:rPr>
              <a:t> по Дору</a:t>
            </a:r>
          </a:p>
          <a:p>
            <a:r>
              <a:rPr lang="ru-RU" dirty="0" smtClean="0">
                <a:sym typeface="Wingdings 3" panose="05040102010807070707" pitchFamily="18" charset="2"/>
              </a:rPr>
              <a:t>Грыжа пищеводного отверстия диафрагмы, рефрактерная ГЭРБ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лапароскопическая</a:t>
            </a:r>
            <a:r>
              <a:rPr lang="ru-RU" b="1" dirty="0" smtClean="0">
                <a:sym typeface="Wingdings 3" panose="05040102010807070707" pitchFamily="18" charset="2"/>
              </a:rPr>
              <a:t> пластика пищеводного отверстия, в </a:t>
            </a:r>
            <a:r>
              <a:rPr lang="ru-RU" b="1" dirty="0" err="1" smtClean="0">
                <a:sym typeface="Wingdings 3" panose="05040102010807070707" pitchFamily="18" charset="2"/>
              </a:rPr>
              <a:t>т.ч</a:t>
            </a:r>
            <a:r>
              <a:rPr lang="ru-RU" b="1" dirty="0" smtClean="0">
                <a:sym typeface="Wingdings 3" panose="05040102010807070707" pitchFamily="18" charset="2"/>
              </a:rPr>
              <a:t>. аллопластика, </a:t>
            </a:r>
            <a:r>
              <a:rPr lang="ru-RU" b="1" dirty="0" err="1" smtClean="0">
                <a:sym typeface="Wingdings 3" panose="05040102010807070707" pitchFamily="18" charset="2"/>
              </a:rPr>
              <a:t>фундопликация</a:t>
            </a:r>
            <a:r>
              <a:rPr lang="ru-RU" b="1" dirty="0" smtClean="0">
                <a:sym typeface="Wingdings 3" panose="05040102010807070707" pitchFamily="18" charset="2"/>
              </a:rPr>
              <a:t> по </a:t>
            </a:r>
            <a:r>
              <a:rPr lang="ru-RU" b="1" dirty="0" err="1" smtClean="0">
                <a:sym typeface="Wingdings 3" panose="05040102010807070707" pitchFamily="18" charset="2"/>
              </a:rPr>
              <a:t>Ниссену</a:t>
            </a:r>
            <a:endParaRPr lang="ru-RU" b="1" dirty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6579" y="840545"/>
            <a:ext cx="1766078" cy="22185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7302" y="840545"/>
            <a:ext cx="1748350" cy="2118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66655" y="754342"/>
            <a:ext cx="1794341" cy="23481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18654" y="3113276"/>
            <a:ext cx="2836386" cy="19766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3660" y="2919006"/>
            <a:ext cx="2847975" cy="20480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69031" y="4787110"/>
            <a:ext cx="2881379" cy="18565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881413" y="4229100"/>
            <a:ext cx="1689284" cy="239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08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Патология верхних отделов ЖКТ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728663"/>
            <a:ext cx="6309406" cy="612933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Полипы пищевода, желудка – </a:t>
            </a:r>
            <a:r>
              <a:rPr lang="ru-RU" b="1" dirty="0" smtClean="0"/>
              <a:t>эндоскопическая </a:t>
            </a:r>
            <a:r>
              <a:rPr lang="ru-RU" b="1" dirty="0" err="1" smtClean="0"/>
              <a:t>полипэктомия</a:t>
            </a:r>
            <a:endParaRPr lang="ru-RU" b="1" dirty="0" smtClean="0"/>
          </a:p>
          <a:p>
            <a:r>
              <a:rPr lang="ru-RU" dirty="0" err="1" smtClean="0">
                <a:sym typeface="Wingdings 3" panose="05040102010807070707" pitchFamily="18" charset="2"/>
              </a:rPr>
              <a:t>Варикозно</a:t>
            </a:r>
            <a:r>
              <a:rPr lang="en-US" dirty="0" smtClean="0">
                <a:sym typeface="Wingdings 3" panose="05040102010807070707" pitchFamily="18" charset="2"/>
              </a:rPr>
              <a:t>-</a:t>
            </a:r>
            <a:r>
              <a:rPr lang="ru-RU" dirty="0" smtClean="0">
                <a:sym typeface="Wingdings 3" panose="05040102010807070707" pitchFamily="18" charset="2"/>
              </a:rPr>
              <a:t>расширенные вены пищевода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эндоскопическое </a:t>
            </a:r>
            <a:r>
              <a:rPr lang="ru-RU" b="1" dirty="0" err="1" smtClean="0">
                <a:sym typeface="Wingdings 3" panose="05040102010807070707" pitchFamily="18" charset="2"/>
              </a:rPr>
              <a:t>лигирование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Язвенные желудочно-кишечные кровотечения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эндоскопический гемостаз (коагуляция, </a:t>
            </a:r>
            <a:r>
              <a:rPr lang="ru-RU" b="1" dirty="0" err="1" smtClean="0">
                <a:sym typeface="Wingdings 3" panose="05040102010807070707" pitchFamily="18" charset="2"/>
              </a:rPr>
              <a:t>клипирование</a:t>
            </a:r>
            <a:r>
              <a:rPr lang="ru-RU" b="1" dirty="0" smtClean="0">
                <a:sym typeface="Wingdings 3" panose="05040102010807070707" pitchFamily="18" charset="2"/>
              </a:rPr>
              <a:t>, инъекционный)</a:t>
            </a:r>
          </a:p>
          <a:p>
            <a:r>
              <a:rPr lang="ru-RU" dirty="0" smtClean="0">
                <a:sym typeface="Wingdings 3" panose="05040102010807070707" pitchFamily="18" charset="2"/>
              </a:rPr>
              <a:t>Рак пищевода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эндоскопическое </a:t>
            </a:r>
            <a:r>
              <a:rPr lang="ru-RU" b="1" dirty="0" err="1" smtClean="0">
                <a:sym typeface="Wingdings 3" panose="05040102010807070707" pitchFamily="18" charset="2"/>
              </a:rPr>
              <a:t>стентирование</a:t>
            </a:r>
            <a:r>
              <a:rPr lang="ru-RU" b="1" dirty="0" smtClean="0">
                <a:sym typeface="Wingdings 3" panose="05040102010807070707" pitchFamily="18" charset="2"/>
              </a:rPr>
              <a:t>, эндоскопическая </a:t>
            </a:r>
            <a:r>
              <a:rPr lang="ru-RU" b="1" dirty="0" err="1" smtClean="0">
                <a:sym typeface="Wingdings 3" panose="05040102010807070707" pitchFamily="18" charset="2"/>
              </a:rPr>
              <a:t>гастростомия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Стеноз привратника или </a:t>
            </a:r>
            <a:r>
              <a:rPr lang="ru-RU" dirty="0" err="1" smtClean="0">
                <a:sym typeface="Wingdings 3" panose="05040102010807070707" pitchFamily="18" charset="2"/>
              </a:rPr>
              <a:t>гастростаз</a:t>
            </a:r>
            <a:r>
              <a:rPr lang="ru-RU" dirty="0" smtClean="0">
                <a:sym typeface="Wingdings 3" panose="05040102010807070707" pitchFamily="18" charset="2"/>
              </a:rPr>
              <a:t> после наложения </a:t>
            </a:r>
            <a:r>
              <a:rPr lang="ru-RU" dirty="0" err="1" smtClean="0">
                <a:sym typeface="Wingdings 3" panose="05040102010807070707" pitchFamily="18" charset="2"/>
              </a:rPr>
              <a:t>гастроэнтероанастомоза</a:t>
            </a:r>
            <a:r>
              <a:rPr lang="ru-RU" dirty="0" smtClean="0">
                <a:sym typeface="Wingdings 3" panose="05040102010807070707" pitchFamily="18" charset="2"/>
              </a:rPr>
              <a:t>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эндоскопическое проведение зонда для питания</a:t>
            </a:r>
          </a:p>
          <a:p>
            <a:r>
              <a:rPr lang="ru-RU" dirty="0" smtClean="0">
                <a:sym typeface="Wingdings 3" panose="05040102010807070707" pitchFamily="18" charset="2"/>
              </a:rPr>
              <a:t>Стеноз пищеводно-кишечного анастомоза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эндоскопическая баллонная дилатация</a:t>
            </a:r>
            <a:endParaRPr lang="en-US" b="1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Ранний рак желудка - </a:t>
            </a:r>
            <a:r>
              <a:rPr lang="ru-RU" b="1" dirty="0" err="1" smtClean="0">
                <a:sym typeface="Wingdings 3" panose="05040102010807070707" pitchFamily="18" charset="2"/>
              </a:rPr>
              <a:t>мукозэктомия</a:t>
            </a:r>
            <a:endParaRPr lang="ru-RU" b="1" dirty="0">
              <a:sym typeface="Wingdings 3" panose="05040102010807070707" pitchFamily="18" charset="2"/>
            </a:endParaRPr>
          </a:p>
          <a:p>
            <a:endParaRPr lang="ru-RU" i="1" dirty="0" smtClean="0">
              <a:sym typeface="Wingdings 3" panose="05040102010807070707" pitchFamily="18" charset="2"/>
            </a:endParaRPr>
          </a:p>
          <a:p>
            <a:endParaRPr lang="ru-RU" dirty="0">
              <a:sym typeface="Wingdings 3" panose="05040102010807070707" pitchFamily="18" charset="2"/>
            </a:endParaRPr>
          </a:p>
          <a:p>
            <a:endParaRPr lang="ru-RU" dirty="0" smtClean="0">
              <a:sym typeface="Wingdings 3" panose="05040102010807070707" pitchFamily="18" charset="2"/>
            </a:endParaRP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8336" y="2599024"/>
            <a:ext cx="1719263" cy="17253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86723" y="2543740"/>
            <a:ext cx="1785938" cy="18358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21785" y="2605130"/>
            <a:ext cx="1700213" cy="17214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42166" y="728663"/>
            <a:ext cx="1501833" cy="16800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12273" y="485094"/>
            <a:ext cx="1709725" cy="19293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76987" y="799155"/>
            <a:ext cx="1896932" cy="16770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78566" y="5214264"/>
            <a:ext cx="1415944" cy="14778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60572" y="4530456"/>
            <a:ext cx="1426693" cy="14780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053327" y="5214264"/>
            <a:ext cx="1457326" cy="146757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581050" y="4467396"/>
            <a:ext cx="1485901" cy="149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67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Патология толстой кишки, прочая патология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828676"/>
            <a:ext cx="4009118" cy="5829299"/>
          </a:xfrm>
        </p:spPr>
        <p:txBody>
          <a:bodyPr>
            <a:normAutofit/>
          </a:bodyPr>
          <a:lstStyle/>
          <a:p>
            <a:r>
              <a:rPr lang="ru-RU" dirty="0" smtClean="0">
                <a:sym typeface="Wingdings 3" panose="05040102010807070707" pitchFamily="18" charset="2"/>
              </a:rPr>
              <a:t>Аденомы ободочной кишки – </a:t>
            </a:r>
            <a:r>
              <a:rPr lang="ru-RU" b="1" dirty="0"/>
              <a:t>эндоскопическая </a:t>
            </a:r>
            <a:r>
              <a:rPr lang="ru-RU" b="1" dirty="0" err="1" smtClean="0"/>
              <a:t>полипэктомия</a:t>
            </a:r>
            <a:endParaRPr lang="ru-RU" b="1" dirty="0" smtClean="0"/>
          </a:p>
          <a:p>
            <a:r>
              <a:rPr lang="ru-RU" dirty="0" smtClean="0">
                <a:sym typeface="Wingdings 3" panose="05040102010807070707" pitchFamily="18" charset="2"/>
              </a:rPr>
              <a:t>Рак правой половины ободочной кишки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лапароскопически-ассистированная</a:t>
            </a:r>
            <a:r>
              <a:rPr lang="ru-RU" b="1" dirty="0" smtClean="0">
                <a:sym typeface="Wingdings 3" panose="05040102010807070707" pitchFamily="18" charset="2"/>
              </a:rPr>
              <a:t> правосторонняя </a:t>
            </a:r>
            <a:r>
              <a:rPr lang="ru-RU" b="1" dirty="0" err="1" smtClean="0">
                <a:sym typeface="Wingdings 3" panose="05040102010807070707" pitchFamily="18" charset="2"/>
              </a:rPr>
              <a:t>гемиколэктомия</a:t>
            </a:r>
            <a:endParaRPr lang="ru-RU" b="1" dirty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Рак сигмовидной кишки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лапароскопическая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сигмоидэктомия</a:t>
            </a:r>
            <a:endParaRPr lang="ru-RU" b="1" dirty="0" smtClean="0">
              <a:sym typeface="Wingdings 3" panose="05040102010807070707" pitchFamily="18" charset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0512" y="828676"/>
            <a:ext cx="1518250" cy="15075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6238" y="835433"/>
            <a:ext cx="1547168" cy="1533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40794" y="877707"/>
            <a:ext cx="2076451" cy="14912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65761" y="843773"/>
            <a:ext cx="1528763" cy="15591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2675" y="2549523"/>
            <a:ext cx="1921487" cy="16652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2787" y="2575342"/>
            <a:ext cx="1992539" cy="16394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633951" y="2575342"/>
            <a:ext cx="2167399" cy="16492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40319" y="4613352"/>
            <a:ext cx="1863843" cy="17859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22787" y="4613352"/>
            <a:ext cx="2821213" cy="17937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462625" y="4626129"/>
            <a:ext cx="2267413" cy="186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298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Патология толстой кишки, прочая патология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828676"/>
            <a:ext cx="5609318" cy="602932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ym typeface="Wingdings 3" panose="05040102010807070707" pitchFamily="18" charset="2"/>
              </a:rPr>
              <a:t>Острый аппендицит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лапароскопическая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аппендэктомия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Толстокишечная непроходимость – </a:t>
            </a:r>
            <a:r>
              <a:rPr lang="ru-RU" b="1" dirty="0" smtClean="0">
                <a:sym typeface="Wingdings 3" panose="05040102010807070707" pitchFamily="18" charset="2"/>
              </a:rPr>
              <a:t>эндоскопическое </a:t>
            </a:r>
            <a:r>
              <a:rPr lang="ru-RU" b="1" dirty="0" err="1" smtClean="0">
                <a:sym typeface="Wingdings 3" panose="05040102010807070707" pitchFamily="18" charset="2"/>
              </a:rPr>
              <a:t>стентирование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Паховая грыжа – </a:t>
            </a:r>
            <a:r>
              <a:rPr lang="ru-RU" b="1" dirty="0" err="1" smtClean="0">
                <a:sym typeface="Wingdings 3" panose="05040102010807070707" pitchFamily="18" charset="2"/>
              </a:rPr>
              <a:t>аллогерниопластика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en-US" b="1" dirty="0" smtClean="0">
                <a:sym typeface="Wingdings 3" panose="05040102010807070707" pitchFamily="18" charset="2"/>
              </a:rPr>
              <a:t>TAPP </a:t>
            </a:r>
            <a:r>
              <a:rPr lang="ru-RU" b="1" dirty="0" smtClean="0">
                <a:sym typeface="Wingdings 3" panose="05040102010807070707" pitchFamily="18" charset="2"/>
              </a:rPr>
              <a:t>или </a:t>
            </a:r>
            <a:r>
              <a:rPr lang="en-US" b="1" dirty="0" smtClean="0">
                <a:sym typeface="Wingdings 3" panose="05040102010807070707" pitchFamily="18" charset="2"/>
              </a:rPr>
              <a:t>TEP </a:t>
            </a:r>
            <a:endParaRPr lang="ru-RU" b="1" dirty="0" smtClean="0">
              <a:sym typeface="Wingdings 3" panose="05040102010807070707" pitchFamily="18" charset="2"/>
            </a:endParaRPr>
          </a:p>
          <a:p>
            <a:r>
              <a:rPr lang="ru-RU" dirty="0" smtClean="0">
                <a:sym typeface="Wingdings 3" panose="05040102010807070707" pitchFamily="18" charset="2"/>
              </a:rPr>
              <a:t>Пупочная, </a:t>
            </a:r>
            <a:r>
              <a:rPr lang="ru-RU" dirty="0" err="1" smtClean="0">
                <a:sym typeface="Wingdings 3" panose="05040102010807070707" pitchFamily="18" charset="2"/>
              </a:rPr>
              <a:t>эпигастральная</a:t>
            </a:r>
            <a:r>
              <a:rPr lang="ru-RU" dirty="0" smtClean="0">
                <a:sym typeface="Wingdings 3" panose="05040102010807070707" pitchFamily="18" charset="2"/>
              </a:rPr>
              <a:t> и послеоперационная грыжа – </a:t>
            </a:r>
            <a:r>
              <a:rPr lang="ru-RU" b="1" dirty="0" err="1" smtClean="0">
                <a:sym typeface="Wingdings 3" panose="05040102010807070707" pitchFamily="18" charset="2"/>
              </a:rPr>
              <a:t>аллогерниопластика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en-US" b="1" dirty="0" smtClean="0">
                <a:sym typeface="Wingdings 3" panose="05040102010807070707" pitchFamily="18" charset="2"/>
              </a:rPr>
              <a:t>IPOM</a:t>
            </a:r>
          </a:p>
          <a:p>
            <a:r>
              <a:rPr lang="ru-RU" dirty="0" smtClean="0">
                <a:sym typeface="Wingdings 3" panose="05040102010807070707" pitchFamily="18" charset="2"/>
              </a:rPr>
              <a:t>Аденома надпочечника – </a:t>
            </a:r>
            <a:r>
              <a:rPr lang="ru-RU" b="1" dirty="0" err="1" smtClean="0">
                <a:sym typeface="Wingdings 3" panose="05040102010807070707" pitchFamily="18" charset="2"/>
              </a:rPr>
              <a:t>лапароскопчиеская</a:t>
            </a:r>
            <a:r>
              <a:rPr lang="ru-RU" b="1" dirty="0" smtClean="0">
                <a:sym typeface="Wingdings 3" panose="05040102010807070707" pitchFamily="18" charset="2"/>
              </a:rPr>
              <a:t> </a:t>
            </a:r>
            <a:r>
              <a:rPr lang="ru-RU" b="1" dirty="0" err="1" smtClean="0">
                <a:sym typeface="Wingdings 3" panose="05040102010807070707" pitchFamily="18" charset="2"/>
              </a:rPr>
              <a:t>адреналэктомия</a:t>
            </a:r>
            <a:endParaRPr lang="ru-RU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55399" y="749590"/>
            <a:ext cx="1614289" cy="19066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0840" y="2730390"/>
            <a:ext cx="2428875" cy="1727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50553" y="2730390"/>
            <a:ext cx="2545215" cy="17273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9136" y="4584839"/>
            <a:ext cx="1923408" cy="20764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15277" y="4827308"/>
            <a:ext cx="2793906" cy="18339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21878" y="5057491"/>
            <a:ext cx="2387148" cy="1530018"/>
          </a:xfrm>
          <a:prstGeom prst="rect">
            <a:avLst/>
          </a:prstGeom>
        </p:spPr>
      </p:pic>
      <p:pic>
        <p:nvPicPr>
          <p:cNvPr id="13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2684" y="828676"/>
            <a:ext cx="2613084" cy="178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3264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1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Бариатрическая</a:t>
            </a:r>
            <a:r>
              <a:rPr lang="ru-RU" sz="3600" b="1" dirty="0" smtClean="0">
                <a:solidFill>
                  <a:srgbClr val="FF0000"/>
                </a:solidFill>
              </a:rPr>
              <a:t> хирургия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32" y="828676"/>
            <a:ext cx="5609318" cy="602932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ym typeface="Wingdings 3" panose="05040102010807070707" pitchFamily="18" charset="2"/>
              </a:rPr>
              <a:t>ИМТ</a:t>
            </a:r>
            <a:r>
              <a:rPr lang="ru-RU" dirty="0">
                <a:sym typeface="Wingdings 3" panose="05040102010807070707" pitchFamily="18" charset="2"/>
              </a:rPr>
              <a:t> </a:t>
            </a:r>
            <a:r>
              <a:rPr lang="en-US" dirty="0" smtClean="0">
                <a:sym typeface="Wingdings 3" panose="05040102010807070707" pitchFamily="18" charset="2"/>
              </a:rPr>
              <a:t>&lt;</a:t>
            </a:r>
            <a:r>
              <a:rPr lang="ru-RU" dirty="0" smtClean="0">
                <a:sym typeface="Wingdings 3" panose="05040102010807070707" pitchFamily="18" charset="2"/>
              </a:rPr>
              <a:t> 35 кг/м2 или </a:t>
            </a:r>
            <a:r>
              <a:rPr lang="en-US" dirty="0" smtClean="0">
                <a:sym typeface="Wingdings 3" panose="05040102010807070707" pitchFamily="18" charset="2"/>
              </a:rPr>
              <a:t>&gt;</a:t>
            </a:r>
            <a:r>
              <a:rPr lang="ru-RU" dirty="0" smtClean="0">
                <a:sym typeface="Wingdings 3" panose="05040102010807070707" pitchFamily="18" charset="2"/>
              </a:rPr>
              <a:t> 50 кг/м2 при высоком риске операции – </a:t>
            </a:r>
            <a:r>
              <a:rPr lang="ru-RU" b="1" dirty="0" smtClean="0">
                <a:sym typeface="Wingdings 3" panose="05040102010807070707" pitchFamily="18" charset="2"/>
              </a:rPr>
              <a:t>установка внутрижелудочного баллона</a:t>
            </a:r>
          </a:p>
          <a:p>
            <a:r>
              <a:rPr lang="ru-RU" dirty="0">
                <a:sym typeface="Wingdings 3" panose="05040102010807070707" pitchFamily="18" charset="2"/>
              </a:rPr>
              <a:t>ИМТ </a:t>
            </a:r>
            <a:r>
              <a:rPr lang="en-US" dirty="0">
                <a:sym typeface="Wingdings 3" panose="05040102010807070707" pitchFamily="18" charset="2"/>
              </a:rPr>
              <a:t>&gt;</a:t>
            </a:r>
            <a:r>
              <a:rPr lang="ru-RU" dirty="0" smtClean="0">
                <a:sym typeface="Wingdings 3" panose="05040102010807070707" pitchFamily="18" charset="2"/>
              </a:rPr>
              <a:t> 40 </a:t>
            </a:r>
            <a:r>
              <a:rPr lang="ru-RU" dirty="0">
                <a:sym typeface="Wingdings 3" panose="05040102010807070707" pitchFamily="18" charset="2"/>
              </a:rPr>
              <a:t>кг/м2 </a:t>
            </a:r>
            <a:r>
              <a:rPr lang="ru-RU" dirty="0" smtClean="0">
                <a:sym typeface="Wingdings 3" panose="05040102010807070707" pitchFamily="18" charset="2"/>
              </a:rPr>
              <a:t>или </a:t>
            </a:r>
            <a:r>
              <a:rPr lang="en-US" dirty="0" smtClean="0">
                <a:sym typeface="Wingdings 3" panose="05040102010807070707" pitchFamily="18" charset="2"/>
              </a:rPr>
              <a:t>&gt;</a:t>
            </a:r>
            <a:r>
              <a:rPr lang="ru-RU" dirty="0" smtClean="0">
                <a:sym typeface="Wingdings 3" panose="05040102010807070707" pitchFamily="18" charset="2"/>
              </a:rPr>
              <a:t> 35 кг/м2 в сочетании с сахарным диабетом, ДОА крупных суставов, синдромом ночного апноэ и пр. ассоциированными сопутствующими заболеваниями – </a:t>
            </a:r>
            <a:r>
              <a:rPr lang="ru-RU" b="1" dirty="0" smtClean="0">
                <a:sym typeface="Wingdings 3" panose="05040102010807070707" pitchFamily="18" charset="2"/>
              </a:rPr>
              <a:t>рукавная резекция желудка (</a:t>
            </a:r>
            <a:r>
              <a:rPr lang="en-US" b="1" dirty="0" smtClean="0">
                <a:sym typeface="Wingdings 3" panose="05040102010807070707" pitchFamily="18" charset="2"/>
              </a:rPr>
              <a:t>Sleeve - resection</a:t>
            </a:r>
            <a:r>
              <a:rPr lang="ru-RU" b="1" dirty="0" smtClean="0">
                <a:sym typeface="Wingdings 3" panose="05040102010807070707" pitchFamily="18" charset="2"/>
              </a:rPr>
              <a:t>)   </a:t>
            </a:r>
          </a:p>
          <a:p>
            <a:r>
              <a:rPr lang="ru-RU" dirty="0">
                <a:sym typeface="Wingdings 3" panose="05040102010807070707" pitchFamily="18" charset="2"/>
              </a:rPr>
              <a:t>ИМТ </a:t>
            </a:r>
            <a:r>
              <a:rPr lang="en-US" dirty="0">
                <a:sym typeface="Wingdings 3" panose="05040102010807070707" pitchFamily="18" charset="2"/>
              </a:rPr>
              <a:t>&gt;</a:t>
            </a:r>
            <a:r>
              <a:rPr lang="ru-RU" dirty="0">
                <a:sym typeface="Wingdings 3" panose="05040102010807070707" pitchFamily="18" charset="2"/>
              </a:rPr>
              <a:t> </a:t>
            </a:r>
            <a:r>
              <a:rPr lang="ru-RU" dirty="0" smtClean="0">
                <a:sym typeface="Wingdings 3" panose="05040102010807070707" pitchFamily="18" charset="2"/>
              </a:rPr>
              <a:t>50 – 60 кг/м2 в сочетании с сахарным диабетом – </a:t>
            </a:r>
            <a:r>
              <a:rPr lang="ru-RU" b="1" dirty="0" err="1" smtClean="0">
                <a:sym typeface="Wingdings 3" panose="05040102010807070707" pitchFamily="18" charset="2"/>
              </a:rPr>
              <a:t>гастрошунтирование</a:t>
            </a:r>
            <a:r>
              <a:rPr lang="ru-RU" b="1" dirty="0" smtClean="0">
                <a:sym typeface="Wingdings 3" panose="05040102010807070707" pitchFamily="18" charset="2"/>
              </a:rPr>
              <a:t> (</a:t>
            </a:r>
            <a:r>
              <a:rPr lang="en-US" b="1" dirty="0" smtClean="0">
                <a:sym typeface="Wingdings 3" panose="05040102010807070707" pitchFamily="18" charset="2"/>
              </a:rPr>
              <a:t>Roux-</a:t>
            </a:r>
            <a:r>
              <a:rPr lang="en-US" b="1" dirty="0" err="1" smtClean="0">
                <a:sym typeface="Wingdings 3" panose="05040102010807070707" pitchFamily="18" charset="2"/>
              </a:rPr>
              <a:t>en</a:t>
            </a:r>
            <a:r>
              <a:rPr lang="en-US" b="1" dirty="0" smtClean="0">
                <a:sym typeface="Wingdings 3" panose="05040102010807070707" pitchFamily="18" charset="2"/>
              </a:rPr>
              <a:t>-Y gastric bypass, mini-gastric bypass</a:t>
            </a:r>
            <a:r>
              <a:rPr lang="ru-RU" dirty="0" smtClean="0">
                <a:sym typeface="Wingdings 3" panose="05040102010807070707" pitchFamily="18" charset="2"/>
              </a:rPr>
              <a:t>)</a:t>
            </a:r>
            <a:endParaRPr lang="ru-RU" b="1" dirty="0" smtClean="0"/>
          </a:p>
        </p:txBody>
      </p:sp>
      <p:pic>
        <p:nvPicPr>
          <p:cNvPr id="1028" name="Picture 4" descr="Mini Gastric Bypass - Dr Nikolas Valsamidis Minimal Invasive Surgery,  Adjusted Gastric Band, Mini Gastric Bypass, Sleeve Gastrectomy, R &amp; Υ Gastric  Bypass | Νικόλαος Βαλσαμίδης Νικόλαος Βαλσαμίδης Eλάχιστα Eπεμβατική  Xειρουργική, Χειρουργικ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5363" y="3843338"/>
            <a:ext cx="1967324" cy="279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1340" y="3741561"/>
            <a:ext cx="2833657" cy="28097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4997" y="899384"/>
            <a:ext cx="2508056" cy="2529615"/>
          </a:xfrm>
          <a:prstGeom prst="rect">
            <a:avLst/>
          </a:prstGeom>
        </p:spPr>
      </p:pic>
      <p:pic>
        <p:nvPicPr>
          <p:cNvPr id="1030" name="Picture 6" descr="Желудочный баллон - Gastric balloon - qwe.wik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8363" y="1055510"/>
            <a:ext cx="26670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897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171" y="2672897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Благодарю за внимание!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22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1000</Words>
  <Application>Microsoft Office PowerPoint</Application>
  <PresentationFormat>Произвольный</PresentationFormat>
  <Paragraphs>183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Современное оборудование и методики в лапароскопической хирургии</vt:lpstr>
      <vt:lpstr>Преимущества минимально-инвазивной хирургии</vt:lpstr>
      <vt:lpstr>Разделы минимально-инвазивной хирургии</vt:lpstr>
      <vt:lpstr>Лапароскопическое оборудование</vt:lpstr>
      <vt:lpstr>Лапароскопический инструментарий</vt:lpstr>
      <vt:lpstr>Лапароскопический инструментарий</vt:lpstr>
      <vt:lpstr>Лапароскопический инструментарий</vt:lpstr>
      <vt:lpstr>Лапароскопический инструментарий</vt:lpstr>
      <vt:lpstr>Эндоскопическое оборудование</vt:lpstr>
      <vt:lpstr>Эндоскопический инструментарий</vt:lpstr>
      <vt:lpstr>Эндоскопический инструментарий </vt:lpstr>
      <vt:lpstr>Оборудование и инструментарий для чрезкожных операций</vt:lpstr>
      <vt:lpstr>Принципы лапароскопической хирургии и правила безопасности</vt:lpstr>
      <vt:lpstr>Ограничения лапароскопических операций</vt:lpstr>
      <vt:lpstr>Минимально-инвазивные операции в абдоминальной хирургии</vt:lpstr>
      <vt:lpstr>Патология желчевыводящих путей</vt:lpstr>
      <vt:lpstr>Патология желчевыводящих путей</vt:lpstr>
      <vt:lpstr>Патология печени</vt:lpstr>
      <vt:lpstr>Патология верхних отделов ЖКТ</vt:lpstr>
      <vt:lpstr>Патология верхних отделов ЖКТ</vt:lpstr>
      <vt:lpstr>Патология толстой кишки, прочая патология</vt:lpstr>
      <vt:lpstr>Патология толстой кишки, прочая патология</vt:lpstr>
      <vt:lpstr>Бариатрическая хирургия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безопасности  лапароскопических  операций</dc:title>
  <dc:creator>Андрей Малиновский</dc:creator>
  <cp:lastModifiedBy>user</cp:lastModifiedBy>
  <cp:revision>95</cp:revision>
  <dcterms:created xsi:type="dcterms:W3CDTF">2018-02-18T19:45:20Z</dcterms:created>
  <dcterms:modified xsi:type="dcterms:W3CDTF">2020-09-03T12:53:21Z</dcterms:modified>
</cp:coreProperties>
</file>