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7" autoAdjust="0"/>
  </p:normalViewPr>
  <p:slideViewPr>
    <p:cSldViewPr>
      <p:cViewPr>
        <p:scale>
          <a:sx n="78" d="100"/>
          <a:sy n="78" d="100"/>
        </p:scale>
        <p:origin x="-84" y="-25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4381500"/>
            <a:ext cx="12192000" cy="2476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6743700" y="0"/>
                </a:lnTo>
                <a:lnTo>
                  <a:pt x="6489700" y="0"/>
                </a:lnTo>
                <a:lnTo>
                  <a:pt x="0" y="0"/>
                </a:lnTo>
                <a:lnTo>
                  <a:pt x="0" y="6858000"/>
                </a:lnTo>
                <a:lnTo>
                  <a:pt x="6743700" y="6858000"/>
                </a:lnTo>
                <a:lnTo>
                  <a:pt x="6743700" y="647700"/>
                </a:lnTo>
                <a:lnTo>
                  <a:pt x="12192000" y="6477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01700" y="647700"/>
            <a:ext cx="4953000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0762" y="685800"/>
            <a:ext cx="1037653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8509" y="3352800"/>
            <a:ext cx="10634980" cy="2651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1A9D525-2536-894E-9B9E-60704D20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Ministry of health of Ukraine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Odessa National Medical University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	Department of Robotic and Endoscopic Surgery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Simulation medicine cycle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dirty="0" smtClean="0"/>
              <a:t>simulation medicine cycle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tr-TR" b="1" i="0" dirty="0">
                <a:solidFill>
                  <a:schemeClr val="accent1"/>
                </a:solidFill>
                <a:effectLst/>
                <a:latin typeface="Linux Libertine"/>
              </a:rPr>
              <a:t/>
            </a:r>
            <a:br>
              <a:rPr lang="tr-TR" b="1" i="0" dirty="0">
                <a:solidFill>
                  <a:schemeClr val="accent1"/>
                </a:solidFill>
                <a:effectLst/>
                <a:latin typeface="Linux Libertine"/>
              </a:rPr>
            </a:b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1</a:t>
            </a:r>
            <a:endParaRPr lang="ru-RU" dirty="0" smtClean="0"/>
          </a:p>
          <a:p>
            <a:r>
              <a:rPr lang="en-US" dirty="0" smtClean="0"/>
              <a:t> Basic life support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480160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37523" y="1168400"/>
            <a:ext cx="2668270" cy="126492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39725" marR="5080" indent="-327660">
              <a:lnSpc>
                <a:spcPts val="4600"/>
              </a:lnSpc>
              <a:spcBef>
                <a:spcPts val="720"/>
              </a:spcBef>
            </a:pPr>
            <a:r>
              <a:rPr sz="4300" spc="285" dirty="0"/>
              <a:t>BASIC</a:t>
            </a:r>
            <a:r>
              <a:rPr sz="4300" spc="-180" dirty="0"/>
              <a:t> </a:t>
            </a:r>
            <a:r>
              <a:rPr sz="4300" spc="-150" dirty="0"/>
              <a:t>LIFE  </a:t>
            </a:r>
            <a:r>
              <a:rPr sz="4300" spc="75" dirty="0"/>
              <a:t>SU</a:t>
            </a:r>
            <a:r>
              <a:rPr sz="4300" spc="80" dirty="0"/>
              <a:t>P</a:t>
            </a:r>
            <a:r>
              <a:rPr sz="4300" spc="150" dirty="0"/>
              <a:t>P</a:t>
            </a:r>
            <a:r>
              <a:rPr sz="4300" spc="830" dirty="0"/>
              <a:t>O</a:t>
            </a:r>
            <a:r>
              <a:rPr sz="4300" spc="110" dirty="0"/>
              <a:t>R</a:t>
            </a:r>
            <a:r>
              <a:rPr sz="4300" spc="-670" dirty="0"/>
              <a:t>T</a:t>
            </a:r>
            <a:endParaRPr sz="4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4181" y="711200"/>
            <a:ext cx="729360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30" dirty="0"/>
              <a:t>WHAT </a:t>
            </a:r>
            <a:r>
              <a:rPr sz="4000" spc="-75" dirty="0"/>
              <a:t>IS </a:t>
            </a:r>
            <a:r>
              <a:rPr sz="4000" spc="265" dirty="0"/>
              <a:t>BASIC </a:t>
            </a:r>
            <a:r>
              <a:rPr sz="4000" spc="-140" dirty="0"/>
              <a:t>LIFE </a:t>
            </a:r>
            <a:r>
              <a:rPr sz="4000" spc="80" dirty="0"/>
              <a:t>SUPPORT</a:t>
            </a:r>
            <a:r>
              <a:rPr sz="4000" spc="-690" dirty="0"/>
              <a:t> </a:t>
            </a:r>
            <a:r>
              <a:rPr sz="4000" spc="890" dirty="0"/>
              <a:t>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64540" y="2133600"/>
            <a:ext cx="10380980" cy="3827779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241300" marR="5080" indent="-228600">
              <a:lnSpc>
                <a:spcPct val="78900"/>
              </a:lnSpc>
              <a:spcBef>
                <a:spcPts val="80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0" dirty="0">
                <a:solidFill>
                  <a:srgbClr val="FEB376"/>
                </a:solidFill>
                <a:latin typeface="Trebuchet MS"/>
                <a:cs typeface="Trebuchet MS"/>
              </a:rPr>
              <a:t>It’s </a:t>
            </a:r>
            <a:r>
              <a:rPr sz="2800" spc="440" dirty="0">
                <a:solidFill>
                  <a:srgbClr val="FEB376"/>
                </a:solidFill>
                <a:latin typeface="Trebuchet MS"/>
                <a:cs typeface="Trebuchet MS"/>
              </a:rPr>
              <a:t>a </a:t>
            </a:r>
            <a:r>
              <a:rPr sz="2800" spc="245" dirty="0">
                <a:solidFill>
                  <a:srgbClr val="FEB376"/>
                </a:solidFill>
                <a:latin typeface="Trebuchet MS"/>
                <a:cs typeface="Trebuchet MS"/>
              </a:rPr>
              <a:t>sequence </a:t>
            </a:r>
            <a:r>
              <a:rPr sz="2800" spc="85" dirty="0">
                <a:solidFill>
                  <a:srgbClr val="FEB376"/>
                </a:solidFill>
                <a:latin typeface="Trebuchet MS"/>
                <a:cs typeface="Trebuchet MS"/>
              </a:rPr>
              <a:t>of </a:t>
            </a:r>
            <a:r>
              <a:rPr sz="2800" spc="165" dirty="0">
                <a:solidFill>
                  <a:srgbClr val="FEB376"/>
                </a:solidFill>
                <a:latin typeface="Trebuchet MS"/>
                <a:cs typeface="Trebuchet MS"/>
              </a:rPr>
              <a:t>procedures </a:t>
            </a:r>
            <a:r>
              <a:rPr sz="2800" spc="140" dirty="0">
                <a:solidFill>
                  <a:srgbClr val="FEB376"/>
                </a:solidFill>
                <a:latin typeface="Trebuchet MS"/>
                <a:cs typeface="Trebuchet MS"/>
              </a:rPr>
              <a:t>performed </a:t>
            </a:r>
            <a:r>
              <a:rPr sz="2800" spc="80" dirty="0">
                <a:solidFill>
                  <a:srgbClr val="FEB376"/>
                </a:solidFill>
                <a:latin typeface="Trebuchet MS"/>
                <a:cs typeface="Trebuchet MS"/>
              </a:rPr>
              <a:t>to </a:t>
            </a:r>
            <a:r>
              <a:rPr sz="2800" spc="30" dirty="0">
                <a:solidFill>
                  <a:srgbClr val="FEB376"/>
                </a:solidFill>
                <a:latin typeface="Trebuchet MS"/>
                <a:cs typeface="Trebuchet MS"/>
              </a:rPr>
              <a:t>restore </a:t>
            </a:r>
            <a:r>
              <a:rPr sz="2800" spc="100" dirty="0">
                <a:solidFill>
                  <a:srgbClr val="FEB376"/>
                </a:solidFill>
                <a:latin typeface="Trebuchet MS"/>
                <a:cs typeface="Trebuchet MS"/>
              </a:rPr>
              <a:t>the  </a:t>
            </a:r>
            <a:r>
              <a:rPr sz="2800" spc="70" dirty="0">
                <a:solidFill>
                  <a:srgbClr val="FEB376"/>
                </a:solidFill>
                <a:latin typeface="Trebuchet MS"/>
                <a:cs typeface="Trebuchet MS"/>
              </a:rPr>
              <a:t>circulation</a:t>
            </a:r>
            <a:r>
              <a:rPr sz="2800" spc="-65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85" dirty="0">
                <a:solidFill>
                  <a:srgbClr val="FEB376"/>
                </a:solidFill>
                <a:latin typeface="Trebuchet MS"/>
                <a:cs typeface="Trebuchet MS"/>
              </a:rPr>
              <a:t>of</a:t>
            </a:r>
            <a:r>
              <a:rPr sz="2800" spc="-75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225" dirty="0">
                <a:solidFill>
                  <a:srgbClr val="FEB376"/>
                </a:solidFill>
                <a:latin typeface="Trebuchet MS"/>
                <a:cs typeface="Trebuchet MS"/>
              </a:rPr>
              <a:t>oxygenated</a:t>
            </a:r>
            <a:r>
              <a:rPr sz="2800" spc="-75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220" dirty="0">
                <a:solidFill>
                  <a:srgbClr val="FEB376"/>
                </a:solidFill>
                <a:latin typeface="Trebuchet MS"/>
                <a:cs typeface="Trebuchet MS"/>
              </a:rPr>
              <a:t>blood</a:t>
            </a:r>
            <a:r>
              <a:rPr sz="2800" spc="-75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FEB376"/>
                </a:solidFill>
                <a:latin typeface="Trebuchet MS"/>
                <a:cs typeface="Trebuchet MS"/>
              </a:rPr>
              <a:t>after</a:t>
            </a:r>
            <a:r>
              <a:rPr sz="2800" spc="-75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440" dirty="0">
                <a:solidFill>
                  <a:srgbClr val="FEB376"/>
                </a:solidFill>
                <a:latin typeface="Trebuchet MS"/>
                <a:cs typeface="Trebuchet MS"/>
              </a:rPr>
              <a:t>a</a:t>
            </a:r>
            <a:r>
              <a:rPr sz="2800" spc="-70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215" dirty="0">
                <a:solidFill>
                  <a:srgbClr val="FEB376"/>
                </a:solidFill>
                <a:latin typeface="Trebuchet MS"/>
                <a:cs typeface="Trebuchet MS"/>
              </a:rPr>
              <a:t>sudden</a:t>
            </a:r>
            <a:r>
              <a:rPr sz="2800" spc="-65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FEB376"/>
                </a:solidFill>
                <a:latin typeface="Trebuchet MS"/>
                <a:cs typeface="Trebuchet MS"/>
              </a:rPr>
              <a:t>respiratory  </a:t>
            </a:r>
            <a:r>
              <a:rPr sz="2800" spc="40" dirty="0">
                <a:solidFill>
                  <a:srgbClr val="FEB376"/>
                </a:solidFill>
                <a:latin typeface="Trebuchet MS"/>
                <a:cs typeface="Trebuchet MS"/>
              </a:rPr>
              <a:t>or </a:t>
            </a:r>
            <a:r>
              <a:rPr sz="2800" spc="225" dirty="0">
                <a:solidFill>
                  <a:srgbClr val="FEB376"/>
                </a:solidFill>
                <a:latin typeface="Trebuchet MS"/>
                <a:cs typeface="Trebuchet MS"/>
              </a:rPr>
              <a:t>cardiac</a:t>
            </a:r>
            <a:r>
              <a:rPr sz="2800" spc="-190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-35" dirty="0">
                <a:solidFill>
                  <a:srgbClr val="FEB376"/>
                </a:solidFill>
                <a:latin typeface="Trebuchet MS"/>
                <a:cs typeface="Trebuchet MS"/>
              </a:rPr>
              <a:t>arrest.</a:t>
            </a:r>
            <a:endParaRPr sz="2800">
              <a:latin typeface="Trebuchet MS"/>
              <a:cs typeface="Trebuchet MS"/>
            </a:endParaRPr>
          </a:p>
          <a:p>
            <a:pPr marL="241300" marR="305435" indent="-228600">
              <a:lnSpc>
                <a:spcPts val="2700"/>
              </a:lnSpc>
              <a:spcBef>
                <a:spcPts val="980"/>
              </a:spcBef>
              <a:buClr>
                <a:srgbClr val="FEB376"/>
              </a:buClr>
              <a:buFont typeface="Arial"/>
              <a:buChar char="•"/>
              <a:tabLst>
                <a:tab pos="437515" algn="l"/>
                <a:tab pos="438150" algn="l"/>
              </a:tabLst>
            </a:pPr>
            <a:r>
              <a:rPr dirty="0"/>
              <a:t>	</a:t>
            </a:r>
            <a:r>
              <a:rPr sz="2800" spc="170" dirty="0">
                <a:solidFill>
                  <a:srgbClr val="FEB376"/>
                </a:solidFill>
                <a:latin typeface="Trebuchet MS"/>
                <a:cs typeface="Trebuchet MS"/>
              </a:rPr>
              <a:t>Chest</a:t>
            </a:r>
            <a:r>
              <a:rPr sz="2800" spc="-75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130" dirty="0">
                <a:solidFill>
                  <a:srgbClr val="FEB376"/>
                </a:solidFill>
                <a:latin typeface="Trebuchet MS"/>
                <a:cs typeface="Trebuchet MS"/>
              </a:rPr>
              <a:t>compressions</a:t>
            </a:r>
            <a:r>
              <a:rPr sz="2800" spc="-70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320" dirty="0">
                <a:solidFill>
                  <a:srgbClr val="FEB376"/>
                </a:solidFill>
                <a:latin typeface="Trebuchet MS"/>
                <a:cs typeface="Trebuchet MS"/>
              </a:rPr>
              <a:t>and</a:t>
            </a:r>
            <a:r>
              <a:rPr sz="2800" spc="-80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150" dirty="0">
                <a:solidFill>
                  <a:srgbClr val="FEB376"/>
                </a:solidFill>
                <a:latin typeface="Trebuchet MS"/>
                <a:cs typeface="Trebuchet MS"/>
              </a:rPr>
              <a:t>pulmonary</a:t>
            </a:r>
            <a:r>
              <a:rPr sz="2800" spc="-70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FEB376"/>
                </a:solidFill>
                <a:latin typeface="Trebuchet MS"/>
                <a:cs typeface="Trebuchet MS"/>
              </a:rPr>
              <a:t>ventillations</a:t>
            </a:r>
            <a:r>
              <a:rPr sz="2800" spc="-70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345" dirty="0">
                <a:solidFill>
                  <a:srgbClr val="FEB376"/>
                </a:solidFill>
                <a:latin typeface="Trebuchet MS"/>
                <a:cs typeface="Trebuchet MS"/>
              </a:rPr>
              <a:t>can</a:t>
            </a:r>
            <a:r>
              <a:rPr sz="2800" spc="-70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320" dirty="0">
                <a:solidFill>
                  <a:srgbClr val="FEB376"/>
                </a:solidFill>
                <a:latin typeface="Trebuchet MS"/>
                <a:cs typeface="Trebuchet MS"/>
              </a:rPr>
              <a:t>be  </a:t>
            </a:r>
            <a:r>
              <a:rPr sz="2800" spc="285" dirty="0">
                <a:solidFill>
                  <a:srgbClr val="FEB376"/>
                </a:solidFill>
                <a:latin typeface="Trebuchet MS"/>
                <a:cs typeface="Trebuchet MS"/>
              </a:rPr>
              <a:t>done </a:t>
            </a:r>
            <a:r>
              <a:rPr sz="2800" spc="235" dirty="0">
                <a:solidFill>
                  <a:srgbClr val="FEB376"/>
                </a:solidFill>
                <a:latin typeface="Trebuchet MS"/>
                <a:cs typeface="Trebuchet MS"/>
              </a:rPr>
              <a:t>by </a:t>
            </a:r>
            <a:r>
              <a:rPr sz="2800" spc="254" dirty="0">
                <a:solidFill>
                  <a:srgbClr val="FEB376"/>
                </a:solidFill>
                <a:latin typeface="Trebuchet MS"/>
                <a:cs typeface="Trebuchet MS"/>
              </a:rPr>
              <a:t>anyone </a:t>
            </a:r>
            <a:r>
              <a:rPr sz="2800" spc="245" dirty="0">
                <a:solidFill>
                  <a:srgbClr val="FEB376"/>
                </a:solidFill>
                <a:latin typeface="Trebuchet MS"/>
                <a:cs typeface="Trebuchet MS"/>
              </a:rPr>
              <a:t>who </a:t>
            </a:r>
            <a:r>
              <a:rPr sz="2800" spc="135" dirty="0">
                <a:solidFill>
                  <a:srgbClr val="FEB376"/>
                </a:solidFill>
                <a:latin typeface="Trebuchet MS"/>
                <a:cs typeface="Trebuchet MS"/>
              </a:rPr>
              <a:t>knows </a:t>
            </a:r>
            <a:r>
              <a:rPr sz="2800" spc="250" dirty="0">
                <a:solidFill>
                  <a:srgbClr val="FEB376"/>
                </a:solidFill>
                <a:latin typeface="Trebuchet MS"/>
                <a:cs typeface="Trebuchet MS"/>
              </a:rPr>
              <a:t>how </a:t>
            </a:r>
            <a:r>
              <a:rPr sz="2800" spc="80" dirty="0">
                <a:solidFill>
                  <a:srgbClr val="FEB376"/>
                </a:solidFill>
                <a:latin typeface="Trebuchet MS"/>
                <a:cs typeface="Trebuchet MS"/>
              </a:rPr>
              <a:t>to </a:t>
            </a:r>
            <a:r>
              <a:rPr sz="2800" spc="335" dirty="0">
                <a:solidFill>
                  <a:srgbClr val="FEB376"/>
                </a:solidFill>
                <a:latin typeface="Trebuchet MS"/>
                <a:cs typeface="Trebuchet MS"/>
              </a:rPr>
              <a:t>do </a:t>
            </a:r>
            <a:r>
              <a:rPr sz="2800" spc="-200" dirty="0">
                <a:solidFill>
                  <a:srgbClr val="FEB376"/>
                </a:solidFill>
                <a:latin typeface="Trebuchet MS"/>
                <a:cs typeface="Trebuchet MS"/>
              </a:rPr>
              <a:t>it </a:t>
            </a:r>
            <a:r>
              <a:rPr sz="2800" spc="-254" dirty="0">
                <a:solidFill>
                  <a:srgbClr val="FEB376"/>
                </a:solidFill>
                <a:latin typeface="Trebuchet MS"/>
                <a:cs typeface="Trebuchet MS"/>
              </a:rPr>
              <a:t>,  </a:t>
            </a:r>
            <a:r>
              <a:rPr sz="2800" spc="100" dirty="0">
                <a:solidFill>
                  <a:srgbClr val="FEB376"/>
                </a:solidFill>
                <a:latin typeface="Trebuchet MS"/>
                <a:cs typeface="Trebuchet MS"/>
              </a:rPr>
              <a:t>ANYWHERE,IMMEDIATELY </a:t>
            </a:r>
            <a:r>
              <a:rPr sz="2800" spc="-15" dirty="0">
                <a:solidFill>
                  <a:srgbClr val="FEB376"/>
                </a:solidFill>
                <a:latin typeface="Trebuchet MS"/>
                <a:cs typeface="Trebuchet MS"/>
              </a:rPr>
              <a:t>WITHOUT </a:t>
            </a:r>
            <a:r>
              <a:rPr sz="2800" spc="250" dirty="0">
                <a:solidFill>
                  <a:srgbClr val="FEB376"/>
                </a:solidFill>
                <a:latin typeface="Trebuchet MS"/>
                <a:cs typeface="Trebuchet MS"/>
              </a:rPr>
              <a:t>ANY</a:t>
            </a:r>
            <a:r>
              <a:rPr sz="2800" spc="-275" dirty="0">
                <a:solidFill>
                  <a:srgbClr val="FEB376"/>
                </a:solidFill>
                <a:latin typeface="Trebuchet MS"/>
                <a:cs typeface="Trebuchet MS"/>
              </a:rPr>
              <a:t> </a:t>
            </a:r>
            <a:r>
              <a:rPr sz="2800" spc="45" dirty="0">
                <a:solidFill>
                  <a:srgbClr val="FEB376"/>
                </a:solidFill>
                <a:latin typeface="Trebuchet MS"/>
                <a:cs typeface="Trebuchet MS"/>
              </a:rPr>
              <a:t>EQUIPMENT!!</a:t>
            </a:r>
            <a:endParaRPr sz="2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210" dirty="0">
                <a:solidFill>
                  <a:srgbClr val="FEB376"/>
                </a:solidFill>
                <a:latin typeface="Trebuchet MS"/>
                <a:cs typeface="Trebuchet MS"/>
              </a:rPr>
              <a:t>AIRWAY</a:t>
            </a:r>
            <a:endParaRPr sz="3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100" dirty="0">
                <a:solidFill>
                  <a:srgbClr val="FEB376"/>
                </a:solidFill>
                <a:latin typeface="Trebuchet MS"/>
                <a:cs typeface="Trebuchet MS"/>
              </a:rPr>
              <a:t>BREATHING</a:t>
            </a:r>
            <a:endParaRPr sz="3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60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170" dirty="0">
                <a:solidFill>
                  <a:srgbClr val="FEB376"/>
                </a:solidFill>
                <a:latin typeface="Trebuchet MS"/>
                <a:cs typeface="Trebuchet MS"/>
              </a:rPr>
              <a:t>CIRCULATION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210300"/>
            <a:chOff x="0" y="0"/>
            <a:chExt cx="12192000" cy="62103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447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7700" y="647700"/>
              <a:ext cx="10896600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41800" y="876300"/>
              <a:ext cx="3708400" cy="5105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09700" y="1752600"/>
            <a:ext cx="10160000" cy="499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STEPS</a:t>
            </a:r>
            <a:r>
              <a:rPr spc="-95" dirty="0"/>
              <a:t> </a:t>
            </a:r>
            <a:r>
              <a:rPr spc="75" dirty="0"/>
              <a:t>TO</a:t>
            </a:r>
            <a:r>
              <a:rPr spc="-90" dirty="0"/>
              <a:t> </a:t>
            </a:r>
            <a:r>
              <a:rPr spc="225" dirty="0"/>
              <a:t>PERFORM</a:t>
            </a:r>
            <a:r>
              <a:rPr spc="-80" dirty="0"/>
              <a:t> </a:t>
            </a:r>
            <a:r>
              <a:rPr spc="530" dirty="0"/>
              <a:t>ON</a:t>
            </a:r>
            <a:r>
              <a:rPr spc="-90" dirty="0"/>
              <a:t> </a:t>
            </a:r>
            <a:r>
              <a:rPr spc="-30" dirty="0"/>
              <a:t>BLS</a:t>
            </a:r>
            <a:r>
              <a:rPr spc="-95" dirty="0"/>
              <a:t> </a:t>
            </a:r>
            <a:r>
              <a:rPr spc="195" dirty="0"/>
              <a:t>(BASIC</a:t>
            </a:r>
            <a:r>
              <a:rPr spc="-90" dirty="0"/>
              <a:t> </a:t>
            </a:r>
            <a:r>
              <a:rPr spc="-125" dirty="0"/>
              <a:t>LIFE</a:t>
            </a:r>
            <a:r>
              <a:rPr spc="-95" dirty="0"/>
              <a:t> </a:t>
            </a:r>
            <a:r>
              <a:rPr spc="75" dirty="0"/>
              <a:t>SUPPORT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69968" y="1181100"/>
            <a:ext cx="168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spc="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36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240" y="2075179"/>
            <a:ext cx="10161638" cy="399340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760"/>
              </a:spcBef>
            </a:pPr>
            <a:r>
              <a:rPr sz="3200" spc="330" dirty="0">
                <a:solidFill>
                  <a:srgbClr val="00B0F0"/>
                </a:solidFill>
                <a:latin typeface="Trebuchet MS"/>
                <a:cs typeface="Trebuchet MS"/>
              </a:rPr>
              <a:t>APPROACH</a:t>
            </a:r>
            <a:r>
              <a:rPr sz="3200" spc="-85" dirty="0">
                <a:solidFill>
                  <a:srgbClr val="00B0F0"/>
                </a:solidFill>
                <a:latin typeface="Trebuchet MS"/>
                <a:cs typeface="Trebuchet MS"/>
              </a:rPr>
              <a:t> </a:t>
            </a:r>
            <a:r>
              <a:rPr sz="3200" spc="50" dirty="0">
                <a:solidFill>
                  <a:srgbClr val="00B0F0"/>
                </a:solidFill>
                <a:latin typeface="Trebuchet MS"/>
                <a:cs typeface="Trebuchet MS"/>
              </a:rPr>
              <a:t>SAFELY</a:t>
            </a:r>
            <a:endParaRPr sz="3200" dirty="0">
              <a:latin typeface="Trebuchet MS"/>
              <a:cs typeface="Trebuchet MS"/>
            </a:endParaRPr>
          </a:p>
          <a:p>
            <a:pPr marL="2286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28600" algn="l"/>
              </a:tabLst>
            </a:pPr>
            <a:r>
              <a:rPr sz="3200" spc="300" dirty="0">
                <a:solidFill>
                  <a:srgbClr val="00B0F0"/>
                </a:solidFill>
                <a:latin typeface="Trebuchet MS"/>
                <a:cs typeface="Trebuchet MS"/>
              </a:rPr>
              <a:t>CHECK</a:t>
            </a:r>
            <a:r>
              <a:rPr sz="3200" spc="-114" dirty="0">
                <a:solidFill>
                  <a:srgbClr val="00B0F0"/>
                </a:solidFill>
                <a:latin typeface="Trebuchet MS"/>
                <a:cs typeface="Trebuchet MS"/>
              </a:rPr>
              <a:t> </a:t>
            </a:r>
            <a:r>
              <a:rPr sz="3200" spc="155" dirty="0" smtClean="0">
                <a:solidFill>
                  <a:srgbClr val="00B0F0"/>
                </a:solidFill>
                <a:latin typeface="Trebuchet MS"/>
                <a:cs typeface="Trebuchet MS"/>
              </a:rPr>
              <a:t>RESPONSE</a:t>
            </a:r>
            <a:endParaRPr sz="3200" dirty="0">
              <a:latin typeface="Trebuchet MS"/>
              <a:cs typeface="Trebuchet MS"/>
            </a:endParaRPr>
          </a:p>
          <a:p>
            <a:pPr marL="2286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28600" algn="l"/>
              </a:tabLst>
            </a:pPr>
            <a:r>
              <a:rPr sz="3200" spc="60" dirty="0">
                <a:solidFill>
                  <a:srgbClr val="00B0F0"/>
                </a:solidFill>
                <a:latin typeface="Trebuchet MS"/>
                <a:cs typeface="Trebuchet MS"/>
              </a:rPr>
              <a:t>SHOUT </a:t>
            </a:r>
            <a:r>
              <a:rPr sz="3200" spc="190" dirty="0">
                <a:solidFill>
                  <a:srgbClr val="00B0F0"/>
                </a:solidFill>
                <a:latin typeface="Trebuchet MS"/>
                <a:cs typeface="Trebuchet MS"/>
              </a:rPr>
              <a:t>FOR</a:t>
            </a:r>
            <a:r>
              <a:rPr sz="3200" spc="-235" dirty="0">
                <a:solidFill>
                  <a:srgbClr val="00B0F0"/>
                </a:solidFill>
                <a:latin typeface="Trebuchet MS"/>
                <a:cs typeface="Trebuchet MS"/>
              </a:rPr>
              <a:t> </a:t>
            </a:r>
            <a:r>
              <a:rPr sz="3200" spc="10" dirty="0" smtClean="0">
                <a:solidFill>
                  <a:srgbClr val="00B0F0"/>
                </a:solidFill>
                <a:latin typeface="Trebuchet MS"/>
                <a:cs typeface="Trebuchet MS"/>
              </a:rPr>
              <a:t>HELP</a:t>
            </a:r>
            <a:r>
              <a:rPr lang="uk-UA" sz="3200" spc="10" dirty="0" smtClean="0">
                <a:solidFill>
                  <a:srgbClr val="00B0F0"/>
                </a:solidFill>
                <a:latin typeface="Trebuchet MS"/>
                <a:cs typeface="Trebuchet MS"/>
              </a:rPr>
              <a:t>+</a:t>
            </a:r>
            <a:r>
              <a:rPr sz="3200" spc="215" dirty="0" smtClean="0">
                <a:solidFill>
                  <a:srgbClr val="00B0F0"/>
                </a:solidFill>
                <a:latin typeface="Trebuchet MS"/>
                <a:cs typeface="Trebuchet MS"/>
              </a:rPr>
              <a:t>CALL</a:t>
            </a:r>
            <a:r>
              <a:rPr sz="3200" spc="-90" dirty="0" smtClean="0">
                <a:solidFill>
                  <a:srgbClr val="00B0F0"/>
                </a:solidFill>
                <a:latin typeface="Trebuchet MS"/>
                <a:cs typeface="Trebuchet MS"/>
              </a:rPr>
              <a:t> </a:t>
            </a:r>
            <a:r>
              <a:rPr sz="3200" spc="95" dirty="0">
                <a:solidFill>
                  <a:srgbClr val="00B0F0"/>
                </a:solidFill>
                <a:latin typeface="Trebuchet MS"/>
                <a:cs typeface="Trebuchet MS"/>
              </a:rPr>
              <a:t>122</a:t>
            </a:r>
            <a:endParaRPr sz="3200" dirty="0">
              <a:latin typeface="Trebuchet MS"/>
              <a:cs typeface="Trebuchet MS"/>
            </a:endParaRPr>
          </a:p>
          <a:p>
            <a:pPr marL="228600" indent="-228600">
              <a:spcBef>
                <a:spcPts val="660"/>
              </a:spcBef>
              <a:buFont typeface="Arial"/>
              <a:buChar char="•"/>
              <a:tabLst>
                <a:tab pos="228600" algn="l"/>
              </a:tabLst>
            </a:pPr>
            <a:r>
              <a:rPr lang="en-AU" sz="3200" spc="265" dirty="0">
                <a:solidFill>
                  <a:srgbClr val="00B0F0"/>
                </a:solidFill>
                <a:latin typeface="Trebuchet MS"/>
                <a:cs typeface="Trebuchet MS"/>
              </a:rPr>
              <a:t>OPEN</a:t>
            </a:r>
            <a:r>
              <a:rPr lang="en-AU" sz="3200" spc="-90" dirty="0">
                <a:solidFill>
                  <a:srgbClr val="00B0F0"/>
                </a:solidFill>
                <a:latin typeface="Trebuchet MS"/>
                <a:cs typeface="Trebuchet MS"/>
              </a:rPr>
              <a:t> </a:t>
            </a:r>
            <a:r>
              <a:rPr lang="en-AU" sz="3200" spc="204" dirty="0" smtClean="0">
                <a:solidFill>
                  <a:srgbClr val="00B0F0"/>
                </a:solidFill>
                <a:latin typeface="Trebuchet MS"/>
                <a:cs typeface="Trebuchet MS"/>
              </a:rPr>
              <a:t>AIRWAY</a:t>
            </a:r>
            <a:r>
              <a:rPr lang="uk-UA" sz="3200" spc="204" dirty="0" smtClean="0">
                <a:solidFill>
                  <a:srgbClr val="00B0F0"/>
                </a:solidFill>
                <a:latin typeface="Trebuchet MS"/>
                <a:cs typeface="Trebuchet MS"/>
              </a:rPr>
              <a:t>+</a:t>
            </a:r>
            <a:r>
              <a:rPr lang="en-US" sz="3200" spc="204" smtClean="0">
                <a:solidFill>
                  <a:srgbClr val="00B0F0"/>
                </a:solidFill>
                <a:latin typeface="Trebuchet MS"/>
                <a:cs typeface="Trebuchet MS"/>
              </a:rPr>
              <a:t>CHECK BREATHING (PULSE IF YOU KNOW HOW TO DO IT)</a:t>
            </a:r>
            <a:endParaRPr lang="en-AU" sz="3200" dirty="0">
              <a:latin typeface="Trebuchet MS"/>
              <a:cs typeface="Trebuchet MS"/>
            </a:endParaRPr>
          </a:p>
          <a:p>
            <a:pPr marL="2286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28600" algn="l"/>
              </a:tabLst>
            </a:pPr>
            <a:r>
              <a:rPr sz="3200" spc="65" dirty="0" smtClean="0">
                <a:solidFill>
                  <a:srgbClr val="00B0F0"/>
                </a:solidFill>
                <a:latin typeface="Trebuchet MS"/>
                <a:cs typeface="Trebuchet MS"/>
              </a:rPr>
              <a:t>CHEST </a:t>
            </a:r>
            <a:r>
              <a:rPr sz="3200" spc="260" dirty="0">
                <a:solidFill>
                  <a:srgbClr val="00B0F0"/>
                </a:solidFill>
                <a:latin typeface="Trebuchet MS"/>
                <a:cs typeface="Trebuchet MS"/>
              </a:rPr>
              <a:t>COMPRESSIONS</a:t>
            </a:r>
            <a:r>
              <a:rPr sz="3200" spc="-280" dirty="0">
                <a:solidFill>
                  <a:srgbClr val="00B0F0"/>
                </a:solidFill>
                <a:latin typeface="Trebuchet MS"/>
                <a:cs typeface="Trebuchet MS"/>
              </a:rPr>
              <a:t> </a:t>
            </a:r>
            <a:r>
              <a:rPr sz="3200" spc="95" dirty="0">
                <a:solidFill>
                  <a:srgbClr val="00B0F0"/>
                </a:solidFill>
                <a:latin typeface="Trebuchet MS"/>
                <a:cs typeface="Trebuchet MS"/>
              </a:rPr>
              <a:t>30</a:t>
            </a:r>
            <a:endParaRPr sz="3200" dirty="0">
              <a:latin typeface="Trebuchet MS"/>
              <a:cs typeface="Trebuchet MS"/>
            </a:endParaRPr>
          </a:p>
          <a:p>
            <a:pPr marL="2286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28600" algn="l"/>
              </a:tabLst>
            </a:pPr>
            <a:r>
              <a:rPr sz="3200" spc="130" dirty="0" smtClean="0">
                <a:solidFill>
                  <a:srgbClr val="00B0F0"/>
                </a:solidFill>
                <a:latin typeface="Trebuchet MS"/>
                <a:cs typeface="Trebuchet MS"/>
              </a:rPr>
              <a:t>2RESCUE</a:t>
            </a:r>
            <a:r>
              <a:rPr sz="3200" spc="-85" dirty="0" smtClean="0">
                <a:solidFill>
                  <a:srgbClr val="00B0F0"/>
                </a:solidFill>
                <a:latin typeface="Trebuchet MS"/>
                <a:cs typeface="Trebuchet MS"/>
              </a:rPr>
              <a:t> </a:t>
            </a:r>
            <a:r>
              <a:rPr sz="3200" spc="100" dirty="0">
                <a:solidFill>
                  <a:srgbClr val="00B0F0"/>
                </a:solidFill>
                <a:latin typeface="Trebuchet MS"/>
                <a:cs typeface="Trebuchet MS"/>
              </a:rPr>
              <a:t>BREATHING</a:t>
            </a:r>
            <a:endParaRPr sz="3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3543300"/>
            <a:chOff x="0" y="0"/>
            <a:chExt cx="12192000" cy="35433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447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5000" y="1104900"/>
              <a:ext cx="3568700" cy="2438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35000" y="3759200"/>
            <a:ext cx="3568700" cy="2451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52340" y="2087879"/>
            <a:ext cx="6451600" cy="264160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13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2200" spc="195" dirty="0">
                <a:solidFill>
                  <a:srgbClr val="FFFFFF"/>
                </a:solidFill>
                <a:latin typeface="Trebuchet MS"/>
                <a:cs typeface="Trebuchet MS"/>
              </a:rPr>
              <a:t>CHECKING</a:t>
            </a:r>
            <a:r>
              <a:rPr sz="2200" spc="-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90" dirty="0">
                <a:solidFill>
                  <a:srgbClr val="FFFFFF"/>
                </a:solidFill>
                <a:latin typeface="Trebuchet MS"/>
                <a:cs typeface="Trebuchet MS"/>
              </a:rPr>
              <a:t>RESPONSIVENESS</a:t>
            </a:r>
            <a:endParaRPr sz="2200">
              <a:latin typeface="Trebuchet MS"/>
              <a:cs typeface="Trebuchet MS"/>
            </a:endParaRPr>
          </a:p>
          <a:p>
            <a:pPr marL="241300" marR="380365" indent="-228600">
              <a:lnSpc>
                <a:spcPts val="2300"/>
              </a:lnSpc>
              <a:spcBef>
                <a:spcPts val="11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145" dirty="0">
                <a:solidFill>
                  <a:srgbClr val="FFFFFF"/>
                </a:solidFill>
                <a:latin typeface="Trebuchet MS"/>
                <a:cs typeface="Trebuchet MS"/>
              </a:rPr>
              <a:t>Shake</a:t>
            </a:r>
            <a:r>
              <a:rPr sz="22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shoulders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gently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5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FFFFFF"/>
                </a:solidFill>
                <a:latin typeface="Trebuchet MS"/>
                <a:cs typeface="Trebuchet MS"/>
              </a:rPr>
              <a:t>ask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rebuchet MS"/>
                <a:cs typeface="Trebuchet MS"/>
              </a:rPr>
              <a:t>hey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70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rebuchet MS"/>
                <a:cs typeface="Trebuchet MS"/>
              </a:rPr>
              <a:t>you  </a:t>
            </a:r>
            <a:r>
              <a:rPr sz="2200" spc="95" dirty="0">
                <a:solidFill>
                  <a:srgbClr val="FFFFFF"/>
                </a:solidFill>
                <a:latin typeface="Trebuchet MS"/>
                <a:cs typeface="Trebuchet MS"/>
              </a:rPr>
              <a:t>here</a:t>
            </a:r>
            <a:r>
              <a:rPr sz="22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85" dirty="0">
                <a:solidFill>
                  <a:srgbClr val="FFFFFF"/>
                </a:solidFill>
                <a:latin typeface="Trebuchet MS"/>
                <a:cs typeface="Trebuchet MS"/>
              </a:rPr>
              <a:t>me,?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25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Trebuchet MS"/>
                <a:cs typeface="Trebuchet MS"/>
              </a:rPr>
              <a:t>alright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90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2200">
              <a:latin typeface="Trebuchet MS"/>
              <a:cs typeface="Trebuchet MS"/>
            </a:endParaRPr>
          </a:p>
          <a:p>
            <a:pPr marL="241300" marR="5080" indent="-228600">
              <a:lnSpc>
                <a:spcPts val="2400"/>
              </a:lnSpc>
              <a:spcBef>
                <a:spcPts val="1019"/>
              </a:spcBef>
              <a:buFont typeface="Arial"/>
              <a:buChar char="•"/>
              <a:tabLst>
                <a:tab pos="240665" algn="l"/>
                <a:tab pos="241300" algn="l"/>
                <a:tab pos="3150870" algn="l"/>
              </a:tabLst>
            </a:pPr>
            <a:r>
              <a:rPr sz="2200" spc="-120" dirty="0">
                <a:solidFill>
                  <a:srgbClr val="FFFFFF"/>
                </a:solidFill>
                <a:latin typeface="Trebuchet MS"/>
                <a:cs typeface="Trebuchet MS"/>
              </a:rPr>
              <a:t>If </a:t>
            </a:r>
            <a:r>
              <a:rPr sz="2200" spc="180" dirty="0">
                <a:solidFill>
                  <a:srgbClr val="FFFFFF"/>
                </a:solidFill>
                <a:latin typeface="Trebuchet MS"/>
                <a:cs typeface="Trebuchet MS"/>
              </a:rPr>
              <a:t>he </a:t>
            </a:r>
            <a:r>
              <a:rPr sz="2200" spc="3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200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5" dirty="0">
                <a:solidFill>
                  <a:srgbClr val="FFFFFF"/>
                </a:solidFill>
                <a:latin typeface="Trebuchet MS"/>
                <a:cs typeface="Trebuchet MS"/>
              </a:rPr>
              <a:t>she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FFFFFF"/>
                </a:solidFill>
                <a:latin typeface="Trebuchet MS"/>
                <a:cs typeface="Trebuchet MS"/>
              </a:rPr>
              <a:t>responds	</a:t>
            </a:r>
            <a:r>
              <a:rPr sz="2200" spc="145" dirty="0">
                <a:solidFill>
                  <a:srgbClr val="FFFFFF"/>
                </a:solidFill>
                <a:latin typeface="Trebuchet MS"/>
                <a:cs typeface="Trebuchet MS"/>
              </a:rPr>
              <a:t>leave</a:t>
            </a:r>
            <a:r>
              <a:rPr sz="22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FFFFFF"/>
                </a:solidFill>
                <a:latin typeface="Trebuchet MS"/>
                <a:cs typeface="Trebuchet MS"/>
              </a:rPr>
              <a:t>them</a:t>
            </a:r>
            <a:r>
              <a:rPr sz="22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5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Trebuchet MS"/>
                <a:cs typeface="Trebuchet MS"/>
              </a:rPr>
              <a:t>find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FFFFFF"/>
                </a:solidFill>
                <a:latin typeface="Trebuchet MS"/>
                <a:cs typeface="Trebuchet MS"/>
              </a:rPr>
              <a:t>out  </a:t>
            </a:r>
            <a:r>
              <a:rPr sz="2200" spc="130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2200" spc="150" dirty="0">
                <a:solidFill>
                  <a:srgbClr val="FFFFFF"/>
                </a:solidFill>
                <a:latin typeface="Trebuchet MS"/>
                <a:cs typeface="Trebuchet MS"/>
              </a:rPr>
              <a:t>wrong </a:t>
            </a:r>
            <a:r>
              <a:rPr sz="2200" spc="-200" dirty="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reasses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regulary, 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until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the  </a:t>
            </a:r>
            <a:r>
              <a:rPr sz="2200" spc="180" dirty="0">
                <a:solidFill>
                  <a:srgbClr val="FFFFFF"/>
                </a:solidFill>
                <a:latin typeface="Trebuchet MS"/>
                <a:cs typeface="Trebuchet MS"/>
              </a:rPr>
              <a:t>emergency</a:t>
            </a:r>
            <a:r>
              <a:rPr sz="22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rebuchet MS"/>
                <a:cs typeface="Trebuchet MS"/>
              </a:rPr>
              <a:t>comes.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27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SHOUT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rebuchet MS"/>
                <a:cs typeface="Trebuchet MS"/>
              </a:rPr>
              <a:t>ANYBODY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Trebuchet MS"/>
                <a:cs typeface="Trebuchet MS"/>
              </a:rPr>
              <a:t>FURTHER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Trebuchet MS"/>
                <a:cs typeface="Trebuchet MS"/>
              </a:rPr>
              <a:t>HELP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160" dirty="0">
                <a:solidFill>
                  <a:srgbClr val="FFFFFF"/>
                </a:solidFill>
                <a:latin typeface="Trebuchet MS"/>
                <a:cs typeface="Trebuchet MS"/>
              </a:rPr>
              <a:t>!!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0" y="2235200"/>
            <a:ext cx="3644900" cy="265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52340" y="2087879"/>
            <a:ext cx="6617334" cy="337820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30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CHEST </a:t>
            </a:r>
            <a:r>
              <a:rPr sz="2200" spc="175" dirty="0">
                <a:solidFill>
                  <a:srgbClr val="FFFFFF"/>
                </a:solidFill>
                <a:latin typeface="Trebuchet MS"/>
                <a:cs typeface="Trebuchet MS"/>
              </a:rPr>
              <a:t>COMPRESSIONS</a:t>
            </a:r>
            <a:r>
              <a:rPr sz="22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200" dirty="0">
                <a:solidFill>
                  <a:srgbClr val="FFFFFF"/>
                </a:solidFill>
                <a:latin typeface="Trebuchet MS"/>
                <a:cs typeface="Trebuchet MS"/>
              </a:rPr>
              <a:t>:</a:t>
            </a:r>
            <a:endParaRPr sz="2200">
              <a:latin typeface="Trebuchet MS"/>
              <a:cs typeface="Trebuchet MS"/>
            </a:endParaRPr>
          </a:p>
          <a:p>
            <a:pPr marL="241300" marR="233045" indent="-228600">
              <a:lnSpc>
                <a:spcPts val="2300"/>
              </a:lnSpc>
              <a:spcBef>
                <a:spcPts val="11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5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rebuchet MS"/>
                <a:cs typeface="Trebuchet MS"/>
              </a:rPr>
              <a:t>placing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90" dirty="0">
                <a:solidFill>
                  <a:srgbClr val="FFFFFF"/>
                </a:solidFill>
                <a:latin typeface="Trebuchet MS"/>
                <a:cs typeface="Trebuchet MS"/>
              </a:rPr>
              <a:t>heel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20" dirty="0">
                <a:solidFill>
                  <a:srgbClr val="FFFFFF"/>
                </a:solidFill>
                <a:latin typeface="Trebuchet MS"/>
                <a:cs typeface="Trebuchet MS"/>
              </a:rPr>
              <a:t>hand</a:t>
            </a:r>
            <a:r>
              <a:rPr sz="22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Trebuchet MS"/>
                <a:cs typeface="Trebuchet MS"/>
              </a:rPr>
              <a:t>centre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of  </a:t>
            </a:r>
            <a:r>
              <a:rPr sz="2200" spc="50" dirty="0">
                <a:solidFill>
                  <a:srgbClr val="FFFFFF"/>
                </a:solidFill>
                <a:latin typeface="Trebuchet MS"/>
                <a:cs typeface="Trebuchet MS"/>
              </a:rPr>
              <a:t>chest,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150" dirty="0">
                <a:solidFill>
                  <a:srgbClr val="FFFFFF"/>
                </a:solidFill>
                <a:latin typeface="Trebuchet MS"/>
                <a:cs typeface="Trebuchet MS"/>
              </a:rPr>
              <a:t>Place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other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20" dirty="0">
                <a:solidFill>
                  <a:srgbClr val="FFFFFF"/>
                </a:solidFill>
                <a:latin typeface="Trebuchet MS"/>
                <a:cs typeface="Trebuchet MS"/>
              </a:rPr>
              <a:t>hand</a:t>
            </a:r>
            <a:r>
              <a:rPr sz="22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Trebuchet MS"/>
                <a:cs typeface="Trebuchet MS"/>
              </a:rPr>
              <a:t>top,interlock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fingers</a:t>
            </a:r>
            <a:endParaRPr sz="2200">
              <a:latin typeface="Trebuchet MS"/>
              <a:cs typeface="Trebuchet MS"/>
            </a:endParaRPr>
          </a:p>
          <a:p>
            <a:pPr marL="241300" marR="821690" indent="-228600">
              <a:lnSpc>
                <a:spcPct val="89000"/>
              </a:lnSpc>
              <a:spcBef>
                <a:spcPts val="105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145" dirty="0">
                <a:solidFill>
                  <a:srgbClr val="FFFFFF"/>
                </a:solidFill>
                <a:latin typeface="Trebuchet MS"/>
                <a:cs typeface="Trebuchet MS"/>
              </a:rPr>
              <a:t>Compress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Trebuchet MS"/>
                <a:cs typeface="Trebuchet MS"/>
              </a:rPr>
              <a:t>chest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5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rate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100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5" dirty="0">
                <a:solidFill>
                  <a:srgbClr val="FFFFFF"/>
                </a:solidFill>
                <a:latin typeface="Trebuchet MS"/>
                <a:cs typeface="Trebuchet MS"/>
              </a:rPr>
              <a:t>b/m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200" dirty="0">
                <a:solidFill>
                  <a:srgbClr val="FFFFFF"/>
                </a:solidFill>
                <a:latin typeface="Trebuchet MS"/>
                <a:cs typeface="Trebuchet MS"/>
              </a:rPr>
              <a:t>,  </a:t>
            </a:r>
            <a:r>
              <a:rPr sz="2200" spc="155" dirty="0">
                <a:solidFill>
                  <a:srgbClr val="FFFFFF"/>
                </a:solidFill>
                <a:latin typeface="Trebuchet MS"/>
                <a:cs typeface="Trebuchet MS"/>
              </a:rPr>
              <a:t>depth </a:t>
            </a:r>
            <a:r>
              <a:rPr sz="2200" spc="-190" dirty="0">
                <a:solidFill>
                  <a:srgbClr val="FFFFFF"/>
                </a:solidFill>
                <a:latin typeface="Trebuchet MS"/>
                <a:cs typeface="Trebuchet MS"/>
              </a:rPr>
              <a:t>till </a:t>
            </a:r>
            <a:r>
              <a:rPr sz="2200" spc="210" dirty="0">
                <a:solidFill>
                  <a:srgbClr val="FFFFFF"/>
                </a:solidFill>
                <a:latin typeface="Trebuchet MS"/>
                <a:cs typeface="Trebuchet MS"/>
              </a:rPr>
              <a:t>5cm </a:t>
            </a:r>
            <a:r>
              <a:rPr sz="2200" spc="50" dirty="0">
                <a:solidFill>
                  <a:srgbClr val="FFFFFF"/>
                </a:solidFill>
                <a:latin typeface="Trebuchet MS"/>
                <a:cs typeface="Trebuchet MS"/>
              </a:rPr>
              <a:t>there </a:t>
            </a:r>
            <a:r>
              <a:rPr sz="2200" spc="90" dirty="0">
                <a:solidFill>
                  <a:srgbClr val="FFFFFF"/>
                </a:solidFill>
                <a:latin typeface="Trebuchet MS"/>
                <a:cs typeface="Trebuchet MS"/>
              </a:rPr>
              <a:t>should </a:t>
            </a:r>
            <a:r>
              <a:rPr sz="2200" spc="245" dirty="0">
                <a:solidFill>
                  <a:srgbClr val="FFFFFF"/>
                </a:solidFill>
                <a:latin typeface="Trebuchet MS"/>
                <a:cs typeface="Trebuchet MS"/>
              </a:rPr>
              <a:t>be </a:t>
            </a:r>
            <a:r>
              <a:rPr sz="2200" spc="150" dirty="0">
                <a:solidFill>
                  <a:srgbClr val="FFFFFF"/>
                </a:solidFill>
                <a:latin typeface="Trebuchet MS"/>
                <a:cs typeface="Trebuchet MS"/>
              </a:rPr>
              <a:t>equal  </a:t>
            </a:r>
            <a:r>
              <a:rPr sz="2200" spc="110" dirty="0">
                <a:solidFill>
                  <a:srgbClr val="FFFFFF"/>
                </a:solidFill>
                <a:latin typeface="Trebuchet MS"/>
                <a:cs typeface="Trebuchet MS"/>
              </a:rPr>
              <a:t>compression </a:t>
            </a:r>
            <a:r>
              <a:rPr sz="2200" spc="25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200" spc="-3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Trebuchet MS"/>
                <a:cs typeface="Trebuchet MS"/>
              </a:rPr>
              <a:t>relaxation </a:t>
            </a:r>
            <a:r>
              <a:rPr sz="2200" spc="-20" dirty="0">
                <a:solidFill>
                  <a:srgbClr val="FFFFFF"/>
                </a:solidFill>
                <a:latin typeface="Trebuchet MS"/>
                <a:cs typeface="Trebuchet MS"/>
              </a:rPr>
              <a:t>ratio.</a:t>
            </a:r>
            <a:endParaRPr sz="2200">
              <a:latin typeface="Trebuchet MS"/>
              <a:cs typeface="Trebuchet MS"/>
            </a:endParaRPr>
          </a:p>
          <a:p>
            <a:pPr marL="241300" marR="5080" indent="-228600">
              <a:lnSpc>
                <a:spcPts val="2400"/>
              </a:lnSpc>
              <a:spcBef>
                <a:spcPts val="10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275" dirty="0">
                <a:solidFill>
                  <a:srgbClr val="FFFFFF"/>
                </a:solidFill>
                <a:latin typeface="Trebuchet MS"/>
                <a:cs typeface="Trebuchet MS"/>
              </a:rPr>
              <a:t>Change</a:t>
            </a:r>
            <a:r>
              <a:rPr sz="22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rebuchet MS"/>
                <a:cs typeface="Trebuchet MS"/>
              </a:rPr>
              <a:t>CPR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Trebuchet MS"/>
                <a:cs typeface="Trebuchet MS"/>
              </a:rPr>
              <a:t>operator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FFFFFF"/>
                </a:solidFill>
                <a:latin typeface="Trebuchet MS"/>
                <a:cs typeface="Trebuchet MS"/>
              </a:rPr>
              <a:t>every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22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min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5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rebuchet MS"/>
                <a:cs typeface="Trebuchet MS"/>
              </a:rPr>
              <a:t>keep  </a:t>
            </a:r>
            <a:r>
              <a:rPr sz="2200" spc="240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rebuchet MS"/>
                <a:cs typeface="Trebuchet MS"/>
              </a:rPr>
              <a:t>eye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patient.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3035300"/>
            <a:chOff x="0" y="0"/>
            <a:chExt cx="12192000" cy="3035300"/>
          </a:xfrm>
        </p:grpSpPr>
        <p:sp>
          <p:nvSpPr>
            <p:cNvPr id="3" name="object 3"/>
            <p:cNvSpPr/>
            <p:nvPr/>
          </p:nvSpPr>
          <p:spPr>
            <a:xfrm>
              <a:off x="685800" y="838200"/>
              <a:ext cx="2311400" cy="21971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0900" y="1257300"/>
              <a:ext cx="1968500" cy="1346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36900" y="838200"/>
              <a:ext cx="2298700" cy="2197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02000" y="1257300"/>
              <a:ext cx="1968500" cy="1346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85800" y="3200400"/>
            <a:ext cx="4749800" cy="2857500"/>
            <a:chOff x="685800" y="3200400"/>
            <a:chExt cx="4749800" cy="2857500"/>
          </a:xfrm>
        </p:grpSpPr>
        <p:sp>
          <p:nvSpPr>
            <p:cNvPr id="8" name="object 8"/>
            <p:cNvSpPr/>
            <p:nvPr/>
          </p:nvSpPr>
          <p:spPr>
            <a:xfrm>
              <a:off x="685800" y="3200400"/>
              <a:ext cx="4749800" cy="28575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92200" y="3403600"/>
              <a:ext cx="3937000" cy="24384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174740" y="2080260"/>
            <a:ext cx="4157979" cy="81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000"/>
              </a:lnSpc>
              <a:spcBef>
                <a:spcPts val="100"/>
              </a:spcBef>
            </a:pPr>
            <a:r>
              <a:rPr sz="1900" spc="150" dirty="0"/>
              <a:t>OPEN </a:t>
            </a:r>
            <a:r>
              <a:rPr sz="1900" spc="120" dirty="0"/>
              <a:t>AIRWAY</a:t>
            </a:r>
            <a:r>
              <a:rPr sz="1900" spc="-390" dirty="0"/>
              <a:t> </a:t>
            </a:r>
            <a:r>
              <a:rPr sz="1900" spc="25" dirty="0"/>
              <a:t>BY </a:t>
            </a:r>
            <a:r>
              <a:rPr sz="1900" spc="-65" dirty="0"/>
              <a:t>TRIPLE </a:t>
            </a:r>
            <a:r>
              <a:rPr sz="1900" spc="140" dirty="0"/>
              <a:t>MANEUVER  HEAD </a:t>
            </a:r>
            <a:r>
              <a:rPr sz="1900" spc="-10" dirty="0"/>
              <a:t>TILT+CHIN </a:t>
            </a:r>
            <a:r>
              <a:rPr sz="1900" spc="5" dirty="0"/>
              <a:t>LIFT+JAW</a:t>
            </a:r>
            <a:r>
              <a:rPr sz="1900" spc="-300" dirty="0"/>
              <a:t> </a:t>
            </a:r>
            <a:r>
              <a:rPr sz="1900" spc="-75" dirty="0"/>
              <a:t>THRUST</a:t>
            </a:r>
            <a:endParaRPr sz="1900"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5408930" marR="5080">
              <a:lnSpc>
                <a:spcPts val="2000"/>
              </a:lnSpc>
              <a:spcBef>
                <a:spcPts val="400"/>
              </a:spcBef>
            </a:pPr>
            <a:r>
              <a:rPr spc="200" dirty="0"/>
              <a:t>Check</a:t>
            </a:r>
            <a:r>
              <a:rPr spc="-65" dirty="0"/>
              <a:t> </a:t>
            </a:r>
            <a:r>
              <a:rPr spc="-15" dirty="0"/>
              <a:t>for</a:t>
            </a:r>
            <a:r>
              <a:rPr spc="-50" dirty="0"/>
              <a:t> </a:t>
            </a:r>
            <a:r>
              <a:rPr spc="95" dirty="0"/>
              <a:t>breathing</a:t>
            </a:r>
            <a:r>
              <a:rPr spc="-60" dirty="0"/>
              <a:t> </a:t>
            </a:r>
            <a:r>
              <a:rPr spc="75" dirty="0"/>
              <a:t>,lOOK</a:t>
            </a:r>
            <a:r>
              <a:rPr spc="-55" dirty="0"/>
              <a:t> </a:t>
            </a:r>
            <a:r>
              <a:rPr spc="-65" dirty="0"/>
              <a:t>,LISTEN</a:t>
            </a:r>
            <a:r>
              <a:rPr spc="-60" dirty="0"/>
              <a:t> </a:t>
            </a:r>
            <a:r>
              <a:rPr spc="130" dirty="0"/>
              <a:t>,AND</a:t>
            </a:r>
            <a:r>
              <a:rPr spc="-55" dirty="0"/>
              <a:t> </a:t>
            </a:r>
            <a:r>
              <a:rPr spc="-45" dirty="0"/>
              <a:t>FEEL  </a:t>
            </a:r>
            <a:r>
              <a:rPr spc="195" dirty="0"/>
              <a:t>NORMAL</a:t>
            </a:r>
            <a:r>
              <a:rPr spc="-55" dirty="0"/>
              <a:t> </a:t>
            </a:r>
            <a:r>
              <a:rPr spc="55" dirty="0"/>
              <a:t>BREATHING</a:t>
            </a:r>
            <a:r>
              <a:rPr spc="-45" dirty="0"/>
              <a:t> </a:t>
            </a:r>
            <a:r>
              <a:rPr spc="-40" dirty="0"/>
              <a:t>,SEE</a:t>
            </a:r>
            <a:r>
              <a:rPr spc="-55" dirty="0"/>
              <a:t> </a:t>
            </a:r>
            <a:r>
              <a:rPr spc="90" dirty="0"/>
              <a:t>chest</a:t>
            </a:r>
            <a:r>
              <a:rPr spc="-50" dirty="0"/>
              <a:t> </a:t>
            </a:r>
            <a:r>
              <a:rPr spc="125" dirty="0"/>
              <a:t>movements</a:t>
            </a:r>
            <a:r>
              <a:rPr spc="-50" dirty="0"/>
              <a:t> </a:t>
            </a:r>
            <a:r>
              <a:rPr spc="-175" dirty="0"/>
              <a:t>.</a:t>
            </a:r>
          </a:p>
          <a:p>
            <a:pPr marL="5408930">
              <a:lnSpc>
                <a:spcPct val="100000"/>
              </a:lnSpc>
              <a:spcBef>
                <a:spcPts val="800"/>
              </a:spcBef>
            </a:pPr>
            <a:r>
              <a:rPr spc="80" dirty="0"/>
              <a:t>RESCUE </a:t>
            </a:r>
            <a:r>
              <a:rPr spc="55" dirty="0"/>
              <a:t>BREATHING</a:t>
            </a:r>
            <a:r>
              <a:rPr spc="-185" dirty="0"/>
              <a:t> </a:t>
            </a:r>
            <a:r>
              <a:rPr spc="-175" dirty="0"/>
              <a:t>:</a:t>
            </a:r>
          </a:p>
          <a:p>
            <a:pPr marL="5408930" marR="77470">
              <a:lnSpc>
                <a:spcPct val="89900"/>
              </a:lnSpc>
              <a:spcBef>
                <a:spcPts val="950"/>
              </a:spcBef>
            </a:pPr>
            <a:r>
              <a:rPr spc="80" dirty="0"/>
              <a:t>Pinch </a:t>
            </a:r>
            <a:r>
              <a:rPr spc="65" dirty="0"/>
              <a:t>nose, </a:t>
            </a:r>
            <a:r>
              <a:rPr spc="95" dirty="0"/>
              <a:t>take </a:t>
            </a:r>
            <a:r>
              <a:rPr spc="85" dirty="0"/>
              <a:t>normal </a:t>
            </a:r>
            <a:r>
              <a:rPr spc="95" dirty="0"/>
              <a:t>breath </a:t>
            </a:r>
            <a:r>
              <a:rPr spc="165" dirty="0"/>
              <a:t>place </a:t>
            </a:r>
            <a:r>
              <a:rPr spc="-40" dirty="0"/>
              <a:t>lips  </a:t>
            </a:r>
            <a:r>
              <a:rPr spc="90" dirty="0"/>
              <a:t>over</a:t>
            </a:r>
            <a:r>
              <a:rPr spc="-45" dirty="0"/>
              <a:t> </a:t>
            </a:r>
            <a:r>
              <a:rPr spc="110" dirty="0"/>
              <a:t>mouth</a:t>
            </a:r>
            <a:r>
              <a:rPr spc="-45" dirty="0"/>
              <a:t> </a:t>
            </a:r>
            <a:r>
              <a:rPr spc="50" dirty="0"/>
              <a:t>,blow</a:t>
            </a:r>
            <a:r>
              <a:rPr spc="-55" dirty="0"/>
              <a:t> </a:t>
            </a:r>
            <a:r>
              <a:rPr spc="-50" dirty="0"/>
              <a:t>until</a:t>
            </a:r>
            <a:r>
              <a:rPr spc="-55" dirty="0"/>
              <a:t> </a:t>
            </a:r>
            <a:r>
              <a:rPr spc="70" dirty="0"/>
              <a:t>the</a:t>
            </a:r>
            <a:r>
              <a:rPr spc="-50" dirty="0"/>
              <a:t> </a:t>
            </a:r>
            <a:r>
              <a:rPr spc="90" dirty="0"/>
              <a:t>chest</a:t>
            </a:r>
            <a:r>
              <a:rPr spc="-45" dirty="0"/>
              <a:t> rises</a:t>
            </a:r>
            <a:r>
              <a:rPr spc="-50" dirty="0"/>
              <a:t> </a:t>
            </a:r>
            <a:r>
              <a:rPr spc="40" dirty="0"/>
              <a:t>,take</a:t>
            </a:r>
            <a:r>
              <a:rPr spc="-45" dirty="0"/>
              <a:t> </a:t>
            </a:r>
            <a:r>
              <a:rPr spc="55" dirty="0"/>
              <a:t>1  </a:t>
            </a:r>
            <a:r>
              <a:rPr spc="150" dirty="0"/>
              <a:t>sec</a:t>
            </a:r>
            <a:r>
              <a:rPr spc="-60" dirty="0"/>
              <a:t> </a:t>
            </a:r>
            <a:r>
              <a:rPr spc="20" dirty="0"/>
              <a:t>,allow</a:t>
            </a:r>
            <a:r>
              <a:rPr spc="-55" dirty="0"/>
              <a:t> </a:t>
            </a:r>
            <a:r>
              <a:rPr spc="90" dirty="0"/>
              <a:t>chest</a:t>
            </a:r>
            <a:r>
              <a:rPr spc="-45" dirty="0"/>
              <a:t> </a:t>
            </a:r>
            <a:r>
              <a:rPr spc="60" dirty="0"/>
              <a:t>to</a:t>
            </a:r>
            <a:r>
              <a:rPr spc="-50" dirty="0"/>
              <a:t> </a:t>
            </a:r>
            <a:r>
              <a:rPr spc="35" dirty="0"/>
              <a:t>fall,and</a:t>
            </a:r>
            <a:r>
              <a:rPr spc="-50" dirty="0"/>
              <a:t> </a:t>
            </a:r>
            <a:r>
              <a:rPr spc="105" dirty="0"/>
              <a:t>repeat</a:t>
            </a:r>
            <a:r>
              <a:rPr spc="-45" dirty="0"/>
              <a:t> </a:t>
            </a:r>
            <a:r>
              <a:rPr spc="114" dirty="0"/>
              <a:t>again.</a:t>
            </a:r>
          </a:p>
          <a:p>
            <a:pPr marL="5396230">
              <a:lnSpc>
                <a:spcPct val="100000"/>
              </a:lnSpc>
            </a:pPr>
            <a:endParaRPr sz="2200"/>
          </a:p>
          <a:p>
            <a:pPr marL="5408930">
              <a:lnSpc>
                <a:spcPct val="100000"/>
              </a:lnSpc>
              <a:spcBef>
                <a:spcPts val="1365"/>
              </a:spcBef>
            </a:pPr>
            <a:r>
              <a:rPr spc="95" dirty="0"/>
              <a:t>CONTINUE</a:t>
            </a:r>
            <a:r>
              <a:rPr spc="-60" dirty="0"/>
              <a:t> </a:t>
            </a:r>
            <a:r>
              <a:rPr spc="170" dirty="0"/>
              <a:t>CPR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210300"/>
            <a:chOff x="0" y="0"/>
            <a:chExt cx="12192000" cy="62103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447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7700" y="647700"/>
              <a:ext cx="10896600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70200" y="876300"/>
              <a:ext cx="6451600" cy="5105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223000"/>
            <a:chOff x="0" y="0"/>
            <a:chExt cx="12192000" cy="6223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1447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78400" y="749303"/>
              <a:ext cx="6527800" cy="54736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64540" y="2374900"/>
            <a:ext cx="3054985" cy="4851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1700"/>
              </a:lnSpc>
              <a:spcBef>
                <a:spcPts val="3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600" spc="9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6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95" dirty="0">
                <a:solidFill>
                  <a:srgbClr val="FFFFFF"/>
                </a:solidFill>
                <a:latin typeface="Trebuchet MS"/>
                <a:cs typeface="Trebuchet MS"/>
              </a:rPr>
              <a:t>FOREIGN</a:t>
            </a:r>
            <a:r>
              <a:rPr sz="16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140" dirty="0">
                <a:solidFill>
                  <a:srgbClr val="FFFFFF"/>
                </a:solidFill>
                <a:latin typeface="Trebuchet MS"/>
                <a:cs typeface="Trebuchet MS"/>
              </a:rPr>
              <a:t>BODY</a:t>
            </a:r>
            <a:r>
              <a:rPr sz="16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Trebuchet MS"/>
                <a:cs typeface="Trebuchet MS"/>
              </a:rPr>
              <a:t>AIRWAY  </a:t>
            </a:r>
            <a:r>
              <a:rPr sz="1600" spc="55" dirty="0">
                <a:solidFill>
                  <a:srgbClr val="FFFFFF"/>
                </a:solidFill>
                <a:latin typeface="Trebuchet MS"/>
                <a:cs typeface="Trebuchet MS"/>
              </a:rPr>
              <a:t>OBSTRUCTION</a:t>
            </a:r>
            <a:r>
              <a:rPr sz="16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145" dirty="0">
                <a:solidFill>
                  <a:srgbClr val="FFFFFF"/>
                </a:solidFill>
                <a:latin typeface="Trebuchet MS"/>
                <a:cs typeface="Trebuchet MS"/>
              </a:rPr>
              <a:t>REMOVAL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229</Words>
  <Application>Microsoft Office PowerPoint</Application>
  <PresentationFormat>Произвольный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Ministry of health of Ukraine Odessa National Medical University  Department of Robotic and Endoscopic Surgery Simulation medicine cycle  simulation medicine cycle  </vt:lpstr>
      <vt:lpstr>BASIC LIFE  SUPPORT</vt:lpstr>
      <vt:lpstr>WHAT IS BASIC LIFE SUPPORT ?</vt:lpstr>
      <vt:lpstr>Презентация PowerPoint</vt:lpstr>
      <vt:lpstr>Презентация PowerPoint</vt:lpstr>
      <vt:lpstr>STEPS TO PERFORM ON BLS (BASIC LIFE SUPPORT</vt:lpstr>
      <vt:lpstr>Презентация PowerPoint</vt:lpstr>
      <vt:lpstr>Презентация PowerPoint</vt:lpstr>
      <vt:lpstr>OPEN AIRWAY BY TRIPLE MANEUVER  HEAD TILT+CHIN LIFT+JAW THRUST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 Ministry of health of Ukraine Odessa National Medical University  Department of Robotic and Endoscopic Surgery Simulation medicine cycle  simulation medicine cycle  </dc:title>
  <cp:lastModifiedBy>Misha</cp:lastModifiedBy>
  <cp:revision>3</cp:revision>
  <dcterms:created xsi:type="dcterms:W3CDTF">2020-10-16T08:48:03Z</dcterms:created>
  <dcterms:modified xsi:type="dcterms:W3CDTF">2021-04-21T07:29:36Z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2020-10-05T00:00:00Z</vt:filetime>
  </property>
  <property fmtid="{D5CDD505-2E9C-101B-9397-08002B2CF9AE}" pid="3" name="LastSaved">
    <vt:filetime>2020-10-16T00:00:00Z</vt:filetime>
  </property>
</Properties>
</file>