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4" r:id="rId1"/>
    <p:sldMasterId id="2147483796" r:id="rId2"/>
  </p:sldMasterIdLst>
  <p:sldIdLst>
    <p:sldId id="256" r:id="rId3"/>
    <p:sldId id="261" r:id="rId4"/>
    <p:sldId id="262" r:id="rId5"/>
    <p:sldId id="264" r:id="rId6"/>
    <p:sldId id="265" r:id="rId7"/>
    <p:sldId id="263" r:id="rId8"/>
    <p:sldId id="268" r:id="rId9"/>
    <p:sldId id="267" r:id="rId10"/>
    <p:sldId id="266" r:id="rId11"/>
    <p:sldId id="269" r:id="rId12"/>
    <p:sldId id="270" r:id="rId13"/>
    <p:sldId id="271" r:id="rId14"/>
    <p:sldId id="273" r:id="rId15"/>
    <p:sldId id="276" r:id="rId16"/>
    <p:sldId id="275" r:id="rId17"/>
    <p:sldId id="274" r:id="rId18"/>
    <p:sldId id="278" r:id="rId19"/>
    <p:sldId id="277" r:id="rId20"/>
    <p:sldId id="279" r:id="rId21"/>
    <p:sldId id="257" r:id="rId22"/>
    <p:sldId id="258" r:id="rId23"/>
    <p:sldId id="259" r:id="rId24"/>
    <p:sldId id="260" r:id="rId2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9" d="100"/>
          <a:sy n="109" d="100"/>
        </p:scale>
        <p:origin x="6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4530"/>
            <a:ext cx="9144000" cy="2387600"/>
          </a:xfrm>
        </p:spPr>
        <p:txBody>
          <a:bodyPr anchor="b">
            <a:normAutofit/>
          </a:bodyPr>
          <a:lstStyle>
            <a:lvl1pPr algn="ctr">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240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3361268A-4E6D-46F6-900F-E30366CEFE44}" type="datetimeFigureOut">
              <a:rPr lang="ru-RU" smtClean="0"/>
              <a:t>09.04.2021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D2D8C0F-0B40-4106-B7F1-712E588A8D57}" type="slidenum">
              <a:rPr lang="ru-RU" smtClean="0"/>
              <a:t>‹#›</a:t>
            </a:fld>
            <a:endParaRPr lang="ru-RU"/>
          </a:p>
        </p:txBody>
      </p:sp>
    </p:spTree>
    <p:extLst>
      <p:ext uri="{BB962C8B-B14F-4D97-AF65-F5344CB8AC3E}">
        <p14:creationId xmlns:p14="http://schemas.microsoft.com/office/powerpoint/2010/main" val="1912117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3361268A-4E6D-46F6-900F-E30366CEFE44}" type="datetimeFigureOut">
              <a:rPr lang="ru-RU" smtClean="0"/>
              <a:t>09.04.2021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D2D8C0F-0B40-4106-B7F1-712E588A8D57}" type="slidenum">
              <a:rPr lang="ru-RU" smtClean="0"/>
              <a:t>‹#›</a:t>
            </a:fld>
            <a:endParaRPr lang="ru-RU"/>
          </a:p>
        </p:txBody>
      </p:sp>
    </p:spTree>
    <p:extLst>
      <p:ext uri="{BB962C8B-B14F-4D97-AF65-F5344CB8AC3E}">
        <p14:creationId xmlns:p14="http://schemas.microsoft.com/office/powerpoint/2010/main" val="12707149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831850" y="1712423"/>
            <a:ext cx="10515600" cy="2851208"/>
          </a:xfrm>
        </p:spPr>
        <p:txBody>
          <a:bodyPr anchor="b">
            <a:normAutofit/>
          </a:bodyPr>
          <a:lstStyle>
            <a:lvl1pPr>
              <a:defRPr sz="6000" b="0"/>
            </a:lvl1pPr>
          </a:lstStyle>
          <a:p>
            <a:r>
              <a:rPr lang="ru-RU" smtClean="0"/>
              <a:t>Образец заголовка</a:t>
            </a:r>
            <a:endParaRPr lang="en-US" dirty="0"/>
          </a:p>
        </p:txBody>
      </p:sp>
      <p:sp>
        <p:nvSpPr>
          <p:cNvPr id="3" name="Text Placeholder 2"/>
          <p:cNvSpPr>
            <a:spLocks noGrp="1"/>
          </p:cNvSpPr>
          <p:nvPr>
            <p:ph type="body" idx="1"/>
          </p:nvPr>
        </p:nvSpPr>
        <p:spPr>
          <a:xfrm>
            <a:off x="831850" y="4552633"/>
            <a:ext cx="10515600" cy="1500187"/>
          </a:xfrm>
        </p:spPr>
        <p:txBody>
          <a:bodyPr anchor="t">
            <a:normAutofit/>
          </a:bodyPr>
          <a:lstStyle>
            <a:lvl1pPr marL="0" indent="0">
              <a:buNone/>
              <a:defRPr sz="24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361268A-4E6D-46F6-900F-E30366CEFE44}" type="datetimeFigureOut">
              <a:rPr lang="ru-RU" smtClean="0"/>
              <a:t>09.04.2021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D2D8C0F-0B40-4106-B7F1-712E588A8D57}" type="slidenum">
              <a:rPr lang="ru-RU" smtClean="0"/>
              <a:t>‹#›</a:t>
            </a:fld>
            <a:endParaRPr lang="ru-RU"/>
          </a:p>
        </p:txBody>
      </p:sp>
    </p:spTree>
    <p:extLst>
      <p:ext uri="{BB962C8B-B14F-4D97-AF65-F5344CB8AC3E}">
        <p14:creationId xmlns:p14="http://schemas.microsoft.com/office/powerpoint/2010/main" val="7690748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845127" y="1828800"/>
            <a:ext cx="5181600" cy="435133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172200" y="1828800"/>
            <a:ext cx="5181600" cy="435133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3361268A-4E6D-46F6-900F-E30366CEFE44}" type="datetimeFigureOut">
              <a:rPr lang="ru-RU" smtClean="0"/>
              <a:t>09.04.2021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D2D8C0F-0B40-4106-B7F1-712E588A8D57}" type="slidenum">
              <a:rPr lang="ru-RU" smtClean="0"/>
              <a:t>‹#›</a:t>
            </a:fld>
            <a:endParaRPr lang="ru-RU"/>
          </a:p>
        </p:txBody>
      </p:sp>
    </p:spTree>
    <p:extLst>
      <p:ext uri="{BB962C8B-B14F-4D97-AF65-F5344CB8AC3E}">
        <p14:creationId xmlns:p14="http://schemas.microsoft.com/office/powerpoint/2010/main" val="11326740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45127" y="1681850"/>
            <a:ext cx="5156200" cy="825699"/>
          </a:xfrm>
        </p:spPr>
        <p:txBody>
          <a:bodyPr anchor="b">
            <a:normAutofit/>
          </a:bodyP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845127" y="2507550"/>
            <a:ext cx="5156200" cy="36805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172200" y="1681851"/>
            <a:ext cx="5181601" cy="825698"/>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172200" y="2507550"/>
            <a:ext cx="5181601" cy="36805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Date Placeholder 6"/>
          <p:cNvSpPr>
            <a:spLocks noGrp="1"/>
          </p:cNvSpPr>
          <p:nvPr>
            <p:ph type="dt" sz="half" idx="10"/>
          </p:nvPr>
        </p:nvSpPr>
        <p:spPr/>
        <p:txBody>
          <a:bodyPr/>
          <a:lstStyle/>
          <a:p>
            <a:fld id="{3361268A-4E6D-46F6-900F-E30366CEFE44}" type="datetimeFigureOut">
              <a:rPr lang="ru-RU" smtClean="0"/>
              <a:t>09.04.2021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5D2D8C0F-0B40-4106-B7F1-712E588A8D57}" type="slidenum">
              <a:rPr lang="ru-RU" smtClean="0"/>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extLst>
      <p:ext uri="{BB962C8B-B14F-4D97-AF65-F5344CB8AC3E}">
        <p14:creationId xmlns:p14="http://schemas.microsoft.com/office/powerpoint/2010/main" val="1126921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Только заголовок">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3361268A-4E6D-46F6-900F-E30366CEFE44}" type="datetimeFigureOut">
              <a:rPr lang="ru-RU" smtClean="0"/>
              <a:t>09.04.2021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5D2D8C0F-0B40-4106-B7F1-712E588A8D57}" type="slidenum">
              <a:rPr lang="ru-RU" smtClean="0"/>
              <a:t>‹#›</a:t>
            </a:fld>
            <a:endParaRPr lang="ru-RU"/>
          </a:p>
        </p:txBody>
      </p:sp>
      <p:sp>
        <p:nvSpPr>
          <p:cNvPr id="6" name="Title 5"/>
          <p:cNvSpPr>
            <a:spLocks noGrp="1"/>
          </p:cNvSpPr>
          <p:nvPr>
            <p:ph type="title"/>
          </p:nvPr>
        </p:nvSpPr>
        <p:spPr/>
        <p:txBody>
          <a:bodyPr/>
          <a:lstStyle/>
          <a:p>
            <a:r>
              <a:rPr lang="ru-RU" smtClean="0"/>
              <a:t>Образец заголовка</a:t>
            </a:r>
            <a:endParaRPr lang="en-US"/>
          </a:p>
        </p:txBody>
      </p:sp>
    </p:spTree>
    <p:extLst>
      <p:ext uri="{BB962C8B-B14F-4D97-AF65-F5344CB8AC3E}">
        <p14:creationId xmlns:p14="http://schemas.microsoft.com/office/powerpoint/2010/main" val="34121247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61268A-4E6D-46F6-900F-E30366CEFE44}" type="datetimeFigureOut">
              <a:rPr lang="ru-RU" smtClean="0"/>
              <a:t>09.04.2021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5D2D8C0F-0B40-4106-B7F1-712E588A8D57}" type="slidenum">
              <a:rPr lang="ru-RU" smtClean="0"/>
              <a:t>‹#›</a:t>
            </a:fld>
            <a:endParaRPr lang="ru-RU"/>
          </a:p>
        </p:txBody>
      </p:sp>
    </p:spTree>
    <p:extLst>
      <p:ext uri="{BB962C8B-B14F-4D97-AF65-F5344CB8AC3E}">
        <p14:creationId xmlns:p14="http://schemas.microsoft.com/office/powerpoint/2010/main" val="35737077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197"/>
          </a:xfrm>
        </p:spPr>
        <p:txBody>
          <a:bodyPr anchor="b">
            <a:normAutofit/>
          </a:bodyPr>
          <a:lstStyle>
            <a:lvl1pPr>
              <a:defRPr sz="3200" b="0"/>
            </a:lvl1pPr>
          </a:lstStyle>
          <a:p>
            <a:r>
              <a:rPr lang="ru-RU" smtClean="0"/>
              <a:t>Образец заголовка</a:t>
            </a:r>
            <a:endParaRPr lang="en-US" dirty="0"/>
          </a:p>
        </p:txBody>
      </p:sp>
      <p:sp>
        <p:nvSpPr>
          <p:cNvPr id="3" name="Content Placeholder 2"/>
          <p:cNvSpPr>
            <a:spLocks noGrp="1"/>
          </p:cNvSpPr>
          <p:nvPr>
            <p:ph idx="1"/>
          </p:nvPr>
        </p:nvSpPr>
        <p:spPr>
          <a:xfrm>
            <a:off x="5181600" y="990600"/>
            <a:ext cx="6172200" cy="4876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841248" y="2057399"/>
            <a:ext cx="3931920" cy="3810001"/>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3361268A-4E6D-46F6-900F-E30366CEFE44}" type="datetimeFigureOut">
              <a:rPr lang="ru-RU" smtClean="0"/>
              <a:t>09.04.2021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D2D8C0F-0B40-4106-B7F1-712E588A8D57}" type="slidenum">
              <a:rPr lang="ru-RU" smtClean="0"/>
              <a:t>‹#›</a:t>
            </a:fld>
            <a:endParaRPr lang="ru-RU"/>
          </a:p>
        </p:txBody>
      </p:sp>
    </p:spTree>
    <p:extLst>
      <p:ext uri="{BB962C8B-B14F-4D97-AF65-F5344CB8AC3E}">
        <p14:creationId xmlns:p14="http://schemas.microsoft.com/office/powerpoint/2010/main" val="1136797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200"/>
          </a:xfrm>
        </p:spPr>
        <p:txBody>
          <a:bodyPr anchor="b">
            <a:normAutofit/>
          </a:bodyPr>
          <a:lstStyle>
            <a:lvl1pPr>
              <a:defRPr sz="3200" b="0"/>
            </a:lvl1pPr>
          </a:lstStyle>
          <a:p>
            <a:r>
              <a:rPr lang="ru-RU" smtClean="0"/>
              <a:t>Образец заголовка</a:t>
            </a:r>
            <a:endParaRPr lang="en-US" dirty="0"/>
          </a:p>
        </p:txBody>
      </p:sp>
      <p:sp>
        <p:nvSpPr>
          <p:cNvPr id="3" name="Picture Placeholder 2"/>
          <p:cNvSpPr>
            <a:spLocks noGrp="1"/>
          </p:cNvSpPr>
          <p:nvPr>
            <p:ph type="pic" idx="1"/>
          </p:nvPr>
        </p:nvSpPr>
        <p:spPr>
          <a:xfrm>
            <a:off x="5181600" y="990600"/>
            <a:ext cx="6172200" cy="4876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41248" y="2057400"/>
            <a:ext cx="3931920" cy="3810000"/>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3361268A-4E6D-46F6-900F-E30366CEFE44}" type="datetimeFigureOut">
              <a:rPr lang="ru-RU" smtClean="0"/>
              <a:t>09.04.2021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D2D8C0F-0B40-4106-B7F1-712E588A8D57}" type="slidenum">
              <a:rPr lang="ru-RU" smtClean="0"/>
              <a:t>‹#›</a:t>
            </a:fld>
            <a:endParaRPr lang="ru-RU"/>
          </a:p>
        </p:txBody>
      </p:sp>
    </p:spTree>
    <p:extLst>
      <p:ext uri="{BB962C8B-B14F-4D97-AF65-F5344CB8AC3E}">
        <p14:creationId xmlns:p14="http://schemas.microsoft.com/office/powerpoint/2010/main" val="1492174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3361268A-4E6D-46F6-900F-E30366CEFE44}" type="datetimeFigureOut">
              <a:rPr lang="ru-RU" smtClean="0"/>
              <a:t>09.04.2021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D2D8C0F-0B40-4106-B7F1-712E588A8D57}" type="slidenum">
              <a:rPr lang="ru-RU" smtClean="0"/>
              <a:t>‹#›</a:t>
            </a:fld>
            <a:endParaRPr lang="ru-RU"/>
          </a:p>
        </p:txBody>
      </p:sp>
    </p:spTree>
    <p:extLst>
      <p:ext uri="{BB962C8B-B14F-4D97-AF65-F5344CB8AC3E}">
        <p14:creationId xmlns:p14="http://schemas.microsoft.com/office/powerpoint/2010/main" val="16569074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0362"/>
            <a:ext cx="2628900" cy="5811838"/>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838200" y="360362"/>
            <a:ext cx="7734300" cy="581183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3361268A-4E6D-46F6-900F-E30366CEFE44}" type="datetimeFigureOut">
              <a:rPr lang="ru-RU" smtClean="0"/>
              <a:t>09.04.2021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D2D8C0F-0B40-4106-B7F1-712E588A8D57}" type="slidenum">
              <a:rPr lang="ru-RU" smtClean="0"/>
              <a:t>‹#›</a:t>
            </a:fld>
            <a:endParaRPr lang="ru-RU"/>
          </a:p>
        </p:txBody>
      </p:sp>
    </p:spTree>
    <p:extLst>
      <p:ext uri="{BB962C8B-B14F-4D97-AF65-F5344CB8AC3E}">
        <p14:creationId xmlns:p14="http://schemas.microsoft.com/office/powerpoint/2010/main" val="8213594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3361268A-4E6D-46F6-900F-E30366CEFE44}" type="datetimeFigureOut">
              <a:rPr lang="ru-RU" smtClean="0"/>
              <a:t>09.04.2021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D2D8C0F-0B40-4106-B7F1-712E588A8D57}" type="slidenum">
              <a:rPr lang="ru-RU" smtClean="0"/>
              <a:t>‹#›</a:t>
            </a:fld>
            <a:endParaRPr lang="ru-RU"/>
          </a:p>
        </p:txBody>
      </p:sp>
    </p:spTree>
    <p:extLst>
      <p:ext uri="{BB962C8B-B14F-4D97-AF65-F5344CB8AC3E}">
        <p14:creationId xmlns:p14="http://schemas.microsoft.com/office/powerpoint/2010/main" val="16975630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361268A-4E6D-46F6-900F-E30366CEFE44}" type="datetimeFigureOut">
              <a:rPr lang="ru-RU" smtClean="0"/>
              <a:t>09.04.2021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D2D8C0F-0B40-4106-B7F1-712E588A8D57}" type="slidenum">
              <a:rPr lang="ru-RU" smtClean="0"/>
              <a:t>‹#›</a:t>
            </a:fld>
            <a:endParaRPr lang="ru-RU"/>
          </a:p>
        </p:txBody>
      </p:sp>
    </p:spTree>
    <p:extLst>
      <p:ext uri="{BB962C8B-B14F-4D97-AF65-F5344CB8AC3E}">
        <p14:creationId xmlns:p14="http://schemas.microsoft.com/office/powerpoint/2010/main" val="27267199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3361268A-4E6D-46F6-900F-E30366CEFE44}" type="datetimeFigureOut">
              <a:rPr lang="ru-RU" smtClean="0"/>
              <a:t>09.04.2021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D2D8C0F-0B40-4106-B7F1-712E588A8D57}" type="slidenum">
              <a:rPr lang="ru-RU" smtClean="0"/>
              <a:t>‹#›</a:t>
            </a:fld>
            <a:endParaRPr lang="ru-RU"/>
          </a:p>
        </p:txBody>
      </p:sp>
    </p:spTree>
    <p:extLst>
      <p:ext uri="{BB962C8B-B14F-4D97-AF65-F5344CB8AC3E}">
        <p14:creationId xmlns:p14="http://schemas.microsoft.com/office/powerpoint/2010/main" val="40817785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3361268A-4E6D-46F6-900F-E30366CEFE44}" type="datetimeFigureOut">
              <a:rPr lang="ru-RU" smtClean="0"/>
              <a:t>09.04.2021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D2D8C0F-0B40-4106-B7F1-712E588A8D57}" type="slidenum">
              <a:rPr lang="ru-RU" smtClean="0"/>
              <a:t>‹#›</a:t>
            </a:fld>
            <a:endParaRPr lang="ru-RU"/>
          </a:p>
        </p:txBody>
      </p:sp>
    </p:spTree>
    <p:extLst>
      <p:ext uri="{BB962C8B-B14F-4D97-AF65-F5344CB8AC3E}">
        <p14:creationId xmlns:p14="http://schemas.microsoft.com/office/powerpoint/2010/main" val="6331408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3361268A-4E6D-46F6-900F-E30366CEFE44}" type="datetimeFigureOut">
              <a:rPr lang="ru-RU" smtClean="0"/>
              <a:t>09.04.2021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5D2D8C0F-0B40-4106-B7F1-712E588A8D57}" type="slidenum">
              <a:rPr lang="ru-RU" smtClean="0"/>
              <a:t>‹#›</a:t>
            </a:fld>
            <a:endParaRPr lang="ru-RU"/>
          </a:p>
        </p:txBody>
      </p:sp>
    </p:spTree>
    <p:extLst>
      <p:ext uri="{BB962C8B-B14F-4D97-AF65-F5344CB8AC3E}">
        <p14:creationId xmlns:p14="http://schemas.microsoft.com/office/powerpoint/2010/main" val="5025434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3361268A-4E6D-46F6-900F-E30366CEFE44}" type="datetimeFigureOut">
              <a:rPr lang="ru-RU" smtClean="0"/>
              <a:t>09.04.2021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D2D8C0F-0B40-4106-B7F1-712E588A8D57}" type="slidenum">
              <a:rPr lang="ru-RU" smtClean="0"/>
              <a:t>‹#›</a:t>
            </a:fld>
            <a:endParaRPr lang="ru-RU"/>
          </a:p>
        </p:txBody>
      </p:sp>
    </p:spTree>
    <p:extLst>
      <p:ext uri="{BB962C8B-B14F-4D97-AF65-F5344CB8AC3E}">
        <p14:creationId xmlns:p14="http://schemas.microsoft.com/office/powerpoint/2010/main" val="2480047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361268A-4E6D-46F6-900F-E30366CEFE44}" type="datetimeFigureOut">
              <a:rPr lang="ru-RU" smtClean="0"/>
              <a:t>09.04.2021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D2D8C0F-0B40-4106-B7F1-712E588A8D57}" type="slidenum">
              <a:rPr lang="ru-RU" smtClean="0"/>
              <a:t>‹#›</a:t>
            </a:fld>
            <a:endParaRPr lang="ru-RU"/>
          </a:p>
        </p:txBody>
      </p:sp>
    </p:spTree>
    <p:extLst>
      <p:ext uri="{BB962C8B-B14F-4D97-AF65-F5344CB8AC3E}">
        <p14:creationId xmlns:p14="http://schemas.microsoft.com/office/powerpoint/2010/main" val="19822647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3361268A-4E6D-46F6-900F-E30366CEFE44}" type="datetimeFigureOut">
              <a:rPr lang="ru-RU" smtClean="0"/>
              <a:t>09.04.2021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D2D8C0F-0B40-4106-B7F1-712E588A8D57}" type="slidenum">
              <a:rPr lang="ru-RU" smtClean="0"/>
              <a:t>‹#›</a:t>
            </a:fld>
            <a:endParaRPr lang="ru-RU"/>
          </a:p>
        </p:txBody>
      </p:sp>
    </p:spTree>
    <p:extLst>
      <p:ext uri="{BB962C8B-B14F-4D97-AF65-F5344CB8AC3E}">
        <p14:creationId xmlns:p14="http://schemas.microsoft.com/office/powerpoint/2010/main" val="41401204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3361268A-4E6D-46F6-900F-E30366CEFE44}" type="datetimeFigureOut">
              <a:rPr lang="ru-RU" smtClean="0"/>
              <a:t>09.04.2021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D2D8C0F-0B40-4106-B7F1-712E588A8D57}" type="slidenum">
              <a:rPr lang="ru-RU" smtClean="0"/>
              <a:t>‹#›</a:t>
            </a:fld>
            <a:endParaRPr lang="ru-RU"/>
          </a:p>
        </p:txBody>
      </p:sp>
    </p:spTree>
    <p:extLst>
      <p:ext uri="{BB962C8B-B14F-4D97-AF65-F5344CB8AC3E}">
        <p14:creationId xmlns:p14="http://schemas.microsoft.com/office/powerpoint/2010/main" val="20382544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361268A-4E6D-46F6-900F-E30366CEFE44}" type="datetimeFigureOut">
              <a:rPr lang="ru-RU" smtClean="0"/>
              <a:t>09.04.2021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D2D8C0F-0B40-4106-B7F1-712E588A8D57}" type="slidenum">
              <a:rPr lang="ru-RU" smtClean="0"/>
              <a:t>‹#›</a:t>
            </a:fld>
            <a:endParaRPr lang="ru-RU"/>
          </a:p>
        </p:txBody>
      </p:sp>
    </p:spTree>
    <p:extLst>
      <p:ext uri="{BB962C8B-B14F-4D97-AF65-F5344CB8AC3E}">
        <p14:creationId xmlns:p14="http://schemas.microsoft.com/office/powerpoint/2010/main" val="17173017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361268A-4E6D-46F6-900F-E30366CEFE44}" type="datetimeFigureOut">
              <a:rPr lang="ru-RU" smtClean="0"/>
              <a:t>09.04.2021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D2D8C0F-0B40-4106-B7F1-712E588A8D57}" type="slidenum">
              <a:rPr lang="ru-RU" smtClean="0"/>
              <a:t>‹#›</a:t>
            </a:fld>
            <a:endParaRPr lang="ru-RU"/>
          </a:p>
        </p:txBody>
      </p:sp>
    </p:spTree>
    <p:extLst>
      <p:ext uri="{BB962C8B-B14F-4D97-AF65-F5344CB8AC3E}">
        <p14:creationId xmlns:p14="http://schemas.microsoft.com/office/powerpoint/2010/main" val="7022457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5127" y="365760"/>
            <a:ext cx="10515600" cy="1325562"/>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845127" y="1828800"/>
            <a:ext cx="10515600" cy="4351337"/>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fld id="{3361268A-4E6D-46F6-900F-E30366CEFE44}" type="datetimeFigureOut">
              <a:rPr lang="ru-RU" smtClean="0"/>
              <a:t>09.04.2021</a:t>
            </a:fld>
            <a:endParaRPr lang="ru-R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00">
                <a:solidFill>
                  <a:schemeClr val="tx1">
                    <a:lumMod val="65000"/>
                    <a:lumOff val="35000"/>
                  </a:schemeClr>
                </a:solidFill>
              </a:defRPr>
            </a:lvl1pPr>
          </a:lstStyle>
          <a:p>
            <a:endParaRPr lang="ru-RU"/>
          </a:p>
        </p:txBody>
      </p:sp>
      <p:sp>
        <p:nvSpPr>
          <p:cNvPr id="6" name="Slide Number Placeholder 5"/>
          <p:cNvSpPr>
            <a:spLocks noGrp="1"/>
          </p:cNvSpPr>
          <p:nvPr>
            <p:ph type="sldNum" sz="quarter" idx="4"/>
          </p:nvPr>
        </p:nvSpPr>
        <p:spPr>
          <a:xfrm>
            <a:off x="8617527" y="6356350"/>
            <a:ext cx="274320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5D2D8C0F-0B40-4106-B7F1-712E588A8D57}" type="slidenum">
              <a:rPr lang="ru-RU" smtClean="0"/>
              <a:t>‹#›</a:t>
            </a:fld>
            <a:endParaRPr lang="ru-RU"/>
          </a:p>
        </p:txBody>
      </p:sp>
    </p:spTree>
    <p:extLst>
      <p:ext uri="{BB962C8B-B14F-4D97-AF65-F5344CB8AC3E}">
        <p14:creationId xmlns:p14="http://schemas.microsoft.com/office/powerpoint/2010/main" val="3462365346"/>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2"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2" pitchFamily="18"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2" pitchFamily="18"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61268A-4E6D-46F6-900F-E30366CEFE44}" type="datetimeFigureOut">
              <a:rPr lang="ru-RU" smtClean="0"/>
              <a:t>09.04.2021</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2D8C0F-0B40-4106-B7F1-712E588A8D57}" type="slidenum">
              <a:rPr lang="ru-RU" smtClean="0"/>
              <a:t>‹#›</a:t>
            </a:fld>
            <a:endParaRPr lang="ru-RU"/>
          </a:p>
        </p:txBody>
      </p:sp>
    </p:spTree>
    <p:extLst>
      <p:ext uri="{BB962C8B-B14F-4D97-AF65-F5344CB8AC3E}">
        <p14:creationId xmlns:p14="http://schemas.microsoft.com/office/powerpoint/2010/main" val="819413338"/>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video" Target="../media/media6.mp4"/><Relationship Id="rId1" Type="http://schemas.microsoft.com/office/2007/relationships/media" Target="../media/media6.mp4"/><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video" Target="../media/media7.mp4"/><Relationship Id="rId1" Type="http://schemas.microsoft.com/office/2007/relationships/media" Target="../media/media7.mp4"/><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video" Target="../media/media8.mp4"/><Relationship Id="rId1" Type="http://schemas.microsoft.com/office/2007/relationships/media" Target="../media/media8.mp4"/><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video" Target="../media/media9.mp4"/><Relationship Id="rId1" Type="http://schemas.microsoft.com/office/2007/relationships/media" Target="../media/media9.mp4"/><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video" Target="../media/media10.mp4"/><Relationship Id="rId1" Type="http://schemas.microsoft.com/office/2007/relationships/media" Target="../media/media10.mp4"/><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video" Target="../media/media11.mp4"/><Relationship Id="rId1" Type="http://schemas.microsoft.com/office/2007/relationships/media" Target="../media/media11.mp4"/><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video" Target="../media/media12.mp4"/><Relationship Id="rId1" Type="http://schemas.microsoft.com/office/2007/relationships/media" Target="../media/media12.mp4"/><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video" Target="../media/media13.mp4"/><Relationship Id="rId1" Type="http://schemas.microsoft.com/office/2007/relationships/media" Target="../media/media13.mp4"/><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microsoft.com/office/2007/relationships/media" Target="../media/media15.mp4"/><Relationship Id="rId7" Type="http://schemas.openxmlformats.org/officeDocument/2006/relationships/image" Target="../media/image15.png"/><Relationship Id="rId2" Type="http://schemas.openxmlformats.org/officeDocument/2006/relationships/video" Target="../media/media14.mp4"/><Relationship Id="rId1" Type="http://schemas.microsoft.com/office/2007/relationships/media" Target="../media/media14.mp4"/><Relationship Id="rId6" Type="http://schemas.openxmlformats.org/officeDocument/2006/relationships/image" Target="../media/image14.png"/><Relationship Id="rId5" Type="http://schemas.openxmlformats.org/officeDocument/2006/relationships/slideLayout" Target="../slideLayouts/slideLayout15.xml"/><Relationship Id="rId4" Type="http://schemas.openxmlformats.org/officeDocument/2006/relationships/video" Target="../media/media15.mp4"/></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video" Target="../media/media16.mp4"/><Relationship Id="rId1" Type="http://schemas.microsoft.com/office/2007/relationships/media" Target="../media/media16.mp4"/><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video" Target="../media/media17.mp4"/><Relationship Id="rId1" Type="http://schemas.microsoft.com/office/2007/relationships/media" Target="../media/media17.mp4"/><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video" Target="../media/media18.mp4"/><Relationship Id="rId1" Type="http://schemas.microsoft.com/office/2007/relationships/media" Target="../media/media18.mp4"/><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video" Target="../media/media19.mp4"/><Relationship Id="rId1" Type="http://schemas.microsoft.com/office/2007/relationships/media" Target="../media/media19.mp4"/><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video" Target="../media/media20.mp4"/><Relationship Id="rId1" Type="http://schemas.microsoft.com/office/2007/relationships/media" Target="../media/media20.mp4"/><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838200" y="365126"/>
            <a:ext cx="10515600" cy="470144"/>
          </a:xfrm>
        </p:spPr>
        <p:txBody>
          <a:bodyPr>
            <a:normAutofit fontScale="90000"/>
          </a:bodyPr>
          <a:lstStyle/>
          <a:p>
            <a:pPr algn="ctr"/>
            <a:r>
              <a:rPr lang="en-US" dirty="0" smtClean="0"/>
              <a:t>Kocher sign</a:t>
            </a:r>
            <a:endParaRPr lang="ru-RU" dirty="0"/>
          </a:p>
        </p:txBody>
      </p:sp>
      <p:pic>
        <p:nvPicPr>
          <p:cNvPr id="7" name="video_2021-03-31_14-32-03">
            <a:hlinkClick r:id="" action="ppaction://media"/>
          </p:cNvPr>
          <p:cNvPicPr>
            <a:picLocks noGrp="1" noChangeAspect="1"/>
          </p:cNvPicPr>
          <p:nvPr>
            <p:ph sz="half" idx="1"/>
            <a:videoFile r:link="rId2"/>
            <p:extLst>
              <p:ext uri="{DAA4B4D4-6D71-4841-9C94-3DE7FCFB9230}">
                <p14:media xmlns:p14="http://schemas.microsoft.com/office/powerpoint/2010/main" r:embed="rId1"/>
              </p:ext>
            </p:extLst>
          </p:nvPr>
        </p:nvPicPr>
        <p:blipFill>
          <a:blip r:embed="rId4"/>
          <a:stretch>
            <a:fillRect/>
          </a:stretch>
        </p:blipFill>
        <p:spPr>
          <a:xfrm>
            <a:off x="465992" y="1095375"/>
            <a:ext cx="3455376" cy="4843463"/>
          </a:xfrm>
          <a:ln w="111125">
            <a:solidFill>
              <a:schemeClr val="accent5">
                <a:alpha val="0"/>
              </a:schemeClr>
            </a:solidFill>
          </a:ln>
        </p:spPr>
      </p:pic>
      <p:sp>
        <p:nvSpPr>
          <p:cNvPr id="6" name="Объект 5"/>
          <p:cNvSpPr>
            <a:spLocks noGrp="1"/>
          </p:cNvSpPr>
          <p:nvPr>
            <p:ph sz="half" idx="2"/>
          </p:nvPr>
        </p:nvSpPr>
        <p:spPr>
          <a:xfrm>
            <a:off x="3921368" y="1095863"/>
            <a:ext cx="7432431" cy="4842704"/>
          </a:xfrm>
        </p:spPr>
        <p:txBody>
          <a:bodyPr/>
          <a:lstStyle/>
          <a:p>
            <a:pPr algn="just"/>
            <a:r>
              <a:rPr lang="en-US" dirty="0"/>
              <a:t>Subjective symptom. </a:t>
            </a:r>
            <a:endParaRPr lang="en-US" dirty="0" smtClean="0"/>
          </a:p>
          <a:p>
            <a:pPr algn="just"/>
            <a:r>
              <a:rPr lang="en-US" dirty="0" smtClean="0"/>
              <a:t>The </a:t>
            </a:r>
            <a:r>
              <a:rPr lang="en-US" dirty="0"/>
              <a:t>patient complains that the pain was previously in the epigastric region or in the umbilical region, and then shifted to the right iliac region</a:t>
            </a:r>
            <a:r>
              <a:rPr lang="en-US" dirty="0" smtClean="0"/>
              <a:t>.</a:t>
            </a:r>
            <a:endParaRPr lang="ru-RU" dirty="0" smtClean="0"/>
          </a:p>
          <a:p>
            <a:pPr algn="just"/>
            <a:r>
              <a:rPr lang="en-US" dirty="0" smtClean="0"/>
              <a:t>The </a:t>
            </a:r>
            <a:r>
              <a:rPr lang="en-US" dirty="0"/>
              <a:t>pathogenesis </a:t>
            </a:r>
            <a:r>
              <a:rPr lang="en-US" dirty="0" smtClean="0"/>
              <a:t>is </a:t>
            </a:r>
            <a:r>
              <a:rPr lang="en-US" dirty="0"/>
              <a:t>explained by the peculiarity of the innervation of the digestive organs. The first to activate a large nerve trunk (Pl. </a:t>
            </a:r>
            <a:r>
              <a:rPr lang="en-US" dirty="0" err="1"/>
              <a:t>Caeliacus</a:t>
            </a:r>
            <a:r>
              <a:rPr lang="en-US" dirty="0"/>
              <a:t>, projection - epigastric region, umbilical region), and then the pain is displaced more locally.</a:t>
            </a:r>
            <a:endParaRPr lang="ru-RU" dirty="0"/>
          </a:p>
        </p:txBody>
      </p:sp>
    </p:spTree>
    <p:extLst>
      <p:ext uri="{BB962C8B-B14F-4D97-AF65-F5344CB8AC3E}">
        <p14:creationId xmlns:p14="http://schemas.microsoft.com/office/powerpoint/2010/main" val="1887449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69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838200" y="365126"/>
            <a:ext cx="10515600" cy="470144"/>
          </a:xfrm>
        </p:spPr>
        <p:txBody>
          <a:bodyPr>
            <a:normAutofit fontScale="90000"/>
          </a:bodyPr>
          <a:lstStyle/>
          <a:p>
            <a:pPr algn="ctr"/>
            <a:r>
              <a:rPr lang="en-US" dirty="0" err="1" smtClean="0"/>
              <a:t>Kushnirenko</a:t>
            </a:r>
            <a:r>
              <a:rPr lang="en-US" dirty="0" smtClean="0"/>
              <a:t> sign</a:t>
            </a:r>
            <a:endParaRPr lang="ru-RU" dirty="0"/>
          </a:p>
        </p:txBody>
      </p:sp>
      <p:sp>
        <p:nvSpPr>
          <p:cNvPr id="6" name="Объект 5"/>
          <p:cNvSpPr>
            <a:spLocks noGrp="1"/>
          </p:cNvSpPr>
          <p:nvPr>
            <p:ph sz="half" idx="2"/>
          </p:nvPr>
        </p:nvSpPr>
        <p:spPr>
          <a:xfrm>
            <a:off x="3921368" y="1095863"/>
            <a:ext cx="7432431" cy="4842704"/>
          </a:xfrm>
        </p:spPr>
        <p:txBody>
          <a:bodyPr/>
          <a:lstStyle/>
          <a:p>
            <a:pPr algn="just"/>
            <a:r>
              <a:rPr lang="en-US" dirty="0"/>
              <a:t>Subjective symptom</a:t>
            </a:r>
            <a:r>
              <a:rPr lang="en-US" dirty="0" smtClean="0"/>
              <a:t>.</a:t>
            </a:r>
            <a:endParaRPr lang="ru-RU" dirty="0" smtClean="0"/>
          </a:p>
          <a:p>
            <a:pPr algn="just"/>
            <a:r>
              <a:rPr lang="en-US" dirty="0" smtClean="0"/>
              <a:t> </a:t>
            </a:r>
            <a:r>
              <a:rPr lang="en-US" dirty="0"/>
              <a:t>The patient complains that during coughing, pain appears / </a:t>
            </a:r>
            <a:r>
              <a:rPr lang="en-US" dirty="0" smtClean="0"/>
              <a:t>intensifies</a:t>
            </a:r>
            <a:r>
              <a:rPr lang="ru-RU" dirty="0" smtClean="0"/>
              <a:t> </a:t>
            </a:r>
            <a:r>
              <a:rPr lang="en-US" dirty="0" smtClean="0"/>
              <a:t>in right ileac region.</a:t>
            </a:r>
            <a:endParaRPr lang="ru-RU" dirty="0" smtClean="0"/>
          </a:p>
          <a:p>
            <a:pPr algn="just"/>
            <a:r>
              <a:rPr lang="en-US" dirty="0" smtClean="0"/>
              <a:t>The </a:t>
            </a:r>
            <a:r>
              <a:rPr lang="en-US" dirty="0"/>
              <a:t>pathogenesis </a:t>
            </a:r>
            <a:r>
              <a:rPr lang="en-US" dirty="0" smtClean="0"/>
              <a:t>is </a:t>
            </a:r>
            <a:r>
              <a:rPr lang="en-US" dirty="0"/>
              <a:t>explained by an increase in pressure in the abdominal cavity and tension of the peritoneum during coughing.</a:t>
            </a:r>
            <a:endParaRPr lang="ru-RU" dirty="0"/>
          </a:p>
        </p:txBody>
      </p:sp>
      <p:pic>
        <p:nvPicPr>
          <p:cNvPr id="3" name="video_2021-03-31_14-41-53">
            <a:hlinkClick r:id="" action="ppaction://media"/>
          </p:cNvPr>
          <p:cNvPicPr>
            <a:picLocks noGrp="1" noChangeAspect="1"/>
          </p:cNvPicPr>
          <p:nvPr>
            <p:ph sz="half" idx="1"/>
            <a:videoFile r:link="rId2"/>
            <p:extLst>
              <p:ext uri="{DAA4B4D4-6D71-4841-9C94-3DE7FCFB9230}">
                <p14:media xmlns:p14="http://schemas.microsoft.com/office/powerpoint/2010/main" r:embed="rId1"/>
              </p:ext>
            </p:extLst>
          </p:nvPr>
        </p:nvPicPr>
        <p:blipFill>
          <a:blip r:embed="rId4"/>
          <a:stretch>
            <a:fillRect/>
          </a:stretch>
        </p:blipFill>
        <p:spPr>
          <a:xfrm>
            <a:off x="466726" y="1095863"/>
            <a:ext cx="3454642" cy="4842704"/>
          </a:xfrm>
        </p:spPr>
      </p:pic>
    </p:spTree>
    <p:extLst>
      <p:ext uri="{BB962C8B-B14F-4D97-AF65-F5344CB8AC3E}">
        <p14:creationId xmlns:p14="http://schemas.microsoft.com/office/powerpoint/2010/main" val="249949022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838200" y="365126"/>
            <a:ext cx="10515600" cy="470144"/>
          </a:xfrm>
        </p:spPr>
        <p:txBody>
          <a:bodyPr>
            <a:normAutofit fontScale="90000"/>
          </a:bodyPr>
          <a:lstStyle/>
          <a:p>
            <a:pPr algn="ctr"/>
            <a:r>
              <a:rPr lang="en-US" dirty="0" err="1" smtClean="0"/>
              <a:t>Rovsing</a:t>
            </a:r>
            <a:r>
              <a:rPr lang="en-US" dirty="0" smtClean="0"/>
              <a:t> sign</a:t>
            </a:r>
            <a:endParaRPr lang="ru-RU" dirty="0"/>
          </a:p>
        </p:txBody>
      </p:sp>
      <p:sp>
        <p:nvSpPr>
          <p:cNvPr id="6" name="Объект 5"/>
          <p:cNvSpPr>
            <a:spLocks noGrp="1"/>
          </p:cNvSpPr>
          <p:nvPr>
            <p:ph sz="half" idx="2"/>
          </p:nvPr>
        </p:nvSpPr>
        <p:spPr>
          <a:xfrm>
            <a:off x="3921368" y="1095863"/>
            <a:ext cx="7432431" cy="4842704"/>
          </a:xfrm>
        </p:spPr>
        <p:txBody>
          <a:bodyPr>
            <a:normAutofit lnSpcReduction="10000"/>
          </a:bodyPr>
          <a:lstStyle/>
          <a:p>
            <a:pPr algn="just"/>
            <a:r>
              <a:rPr lang="en-US" dirty="0"/>
              <a:t>Objective symptom. </a:t>
            </a:r>
            <a:endParaRPr lang="en-US" dirty="0" smtClean="0"/>
          </a:p>
          <a:p>
            <a:pPr algn="just"/>
            <a:r>
              <a:rPr lang="en-US" dirty="0" smtClean="0"/>
              <a:t>The </a:t>
            </a:r>
            <a:r>
              <a:rPr lang="en-US" dirty="0"/>
              <a:t>sigmoid colon is fixed in the left ileum with the left hand. </a:t>
            </a:r>
            <a:r>
              <a:rPr lang="en-US" dirty="0" smtClean="0"/>
              <a:t>With the right </a:t>
            </a:r>
            <a:r>
              <a:rPr lang="en-US" dirty="0"/>
              <a:t>hand </a:t>
            </a:r>
            <a:r>
              <a:rPr lang="en-US" dirty="0" smtClean="0"/>
              <a:t>the examiner is making pushing movements </a:t>
            </a:r>
            <a:r>
              <a:rPr lang="en-US" dirty="0"/>
              <a:t>towards the descending colon. The patient notes the appearance / intensification of pain in the right iliac region</a:t>
            </a:r>
            <a:r>
              <a:rPr lang="en-US" dirty="0" smtClean="0"/>
              <a:t>. </a:t>
            </a:r>
          </a:p>
          <a:p>
            <a:pPr algn="just"/>
            <a:r>
              <a:rPr lang="en-US" dirty="0" smtClean="0"/>
              <a:t>The </a:t>
            </a:r>
            <a:r>
              <a:rPr lang="en-US" dirty="0"/>
              <a:t>pathogenesis </a:t>
            </a:r>
            <a:r>
              <a:rPr lang="en-US" dirty="0" smtClean="0"/>
              <a:t>is </a:t>
            </a:r>
            <a:r>
              <a:rPr lang="en-US" dirty="0"/>
              <a:t>explained by the migration of gases from the distal colon to the base of the appendix, increasing the pressure in its lumen, which leads to an increase / appearance of pain syndrome.</a:t>
            </a:r>
            <a:endParaRPr lang="ru-RU" dirty="0"/>
          </a:p>
        </p:txBody>
      </p:sp>
      <p:pic>
        <p:nvPicPr>
          <p:cNvPr id="5" name="video_2021-03-31_14-44-38">
            <a:hlinkClick r:id="" action="ppaction://media"/>
          </p:cNvPr>
          <p:cNvPicPr>
            <a:picLocks noGrp="1" noChangeAspect="1"/>
          </p:cNvPicPr>
          <p:nvPr>
            <p:ph sz="half" idx="1"/>
            <a:videoFile r:link="rId2"/>
            <p:extLst>
              <p:ext uri="{DAA4B4D4-6D71-4841-9C94-3DE7FCFB9230}">
                <p14:media xmlns:p14="http://schemas.microsoft.com/office/powerpoint/2010/main" r:embed="rId1"/>
              </p:ext>
            </p:extLst>
          </p:nvPr>
        </p:nvPicPr>
        <p:blipFill>
          <a:blip r:embed="rId4"/>
          <a:stretch>
            <a:fillRect/>
          </a:stretch>
        </p:blipFill>
        <p:spPr>
          <a:xfrm>
            <a:off x="428626" y="1095863"/>
            <a:ext cx="3492742" cy="4842704"/>
          </a:xfrm>
        </p:spPr>
      </p:pic>
    </p:spTree>
    <p:extLst>
      <p:ext uri="{BB962C8B-B14F-4D97-AF65-F5344CB8AC3E}">
        <p14:creationId xmlns:p14="http://schemas.microsoft.com/office/powerpoint/2010/main" val="24324463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838200" y="365126"/>
            <a:ext cx="10515600" cy="470144"/>
          </a:xfrm>
        </p:spPr>
        <p:txBody>
          <a:bodyPr>
            <a:normAutofit fontScale="90000"/>
          </a:bodyPr>
          <a:lstStyle/>
          <a:p>
            <a:pPr algn="ctr"/>
            <a:r>
              <a:rPr lang="en-US" dirty="0" err="1" smtClean="0"/>
              <a:t>Obraztsov</a:t>
            </a:r>
            <a:r>
              <a:rPr lang="en-US" dirty="0" smtClean="0"/>
              <a:t> sign</a:t>
            </a:r>
            <a:endParaRPr lang="ru-RU" dirty="0"/>
          </a:p>
        </p:txBody>
      </p:sp>
      <p:sp>
        <p:nvSpPr>
          <p:cNvPr id="6" name="Объект 5"/>
          <p:cNvSpPr>
            <a:spLocks noGrp="1"/>
          </p:cNvSpPr>
          <p:nvPr>
            <p:ph sz="half" idx="2"/>
          </p:nvPr>
        </p:nvSpPr>
        <p:spPr>
          <a:xfrm>
            <a:off x="3921368" y="1095863"/>
            <a:ext cx="7432431" cy="4842704"/>
          </a:xfrm>
        </p:spPr>
        <p:txBody>
          <a:bodyPr>
            <a:normAutofit fontScale="92500" lnSpcReduction="10000"/>
          </a:bodyPr>
          <a:lstStyle/>
          <a:p>
            <a:pPr algn="just"/>
            <a:r>
              <a:rPr lang="en-US" dirty="0"/>
              <a:t>Objective symptom. </a:t>
            </a:r>
            <a:endParaRPr lang="en-US" dirty="0" smtClean="0"/>
          </a:p>
          <a:p>
            <a:pPr algn="just"/>
            <a:r>
              <a:rPr lang="en-US" dirty="0" smtClean="0"/>
              <a:t>Simultaneous </a:t>
            </a:r>
            <a:r>
              <a:rPr lang="en-US" dirty="0"/>
              <a:t>palpation of the right iliac region and flexion of the right hip causes an increase / appearance of pain in the right iliac </a:t>
            </a:r>
            <a:r>
              <a:rPr lang="en-US" dirty="0" smtClean="0"/>
              <a:t>region</a:t>
            </a:r>
          </a:p>
          <a:p>
            <a:pPr algn="just"/>
            <a:r>
              <a:rPr lang="en-US" dirty="0" smtClean="0"/>
              <a:t>The </a:t>
            </a:r>
            <a:r>
              <a:rPr lang="en-US" dirty="0"/>
              <a:t>pathogenesis </a:t>
            </a:r>
            <a:r>
              <a:rPr lang="en-US" dirty="0" smtClean="0"/>
              <a:t>is </a:t>
            </a:r>
            <a:r>
              <a:rPr lang="en-US" dirty="0"/>
              <a:t>explained by the </a:t>
            </a:r>
            <a:r>
              <a:rPr lang="en-US" dirty="0" smtClean="0"/>
              <a:t>localization </a:t>
            </a:r>
            <a:r>
              <a:rPr lang="en-US" dirty="0"/>
              <a:t>of the appendix </a:t>
            </a:r>
            <a:r>
              <a:rPr lang="en-US" dirty="0" err="1"/>
              <a:t>retroperitoneally</a:t>
            </a:r>
            <a:r>
              <a:rPr lang="en-US" dirty="0"/>
              <a:t> </a:t>
            </a:r>
            <a:r>
              <a:rPr lang="en-US" dirty="0" err="1" smtClean="0"/>
              <a:t>retrocecally</a:t>
            </a:r>
            <a:r>
              <a:rPr lang="en-US" dirty="0" smtClean="0"/>
              <a:t>, </a:t>
            </a:r>
            <a:r>
              <a:rPr lang="en-US" dirty="0"/>
              <a:t>when it is closely adjacent to m. </a:t>
            </a:r>
            <a:r>
              <a:rPr lang="en-US" dirty="0" err="1"/>
              <a:t>Ileopsoas</a:t>
            </a:r>
            <a:r>
              <a:rPr lang="en-US" dirty="0"/>
              <a:t>, causing superficial myositis of </a:t>
            </a:r>
            <a:r>
              <a:rPr lang="en-US" dirty="0" smtClean="0"/>
              <a:t>it. </a:t>
            </a:r>
            <a:r>
              <a:rPr lang="en-US" dirty="0"/>
              <a:t>Movements in the inflamed muscle lead to the appearance of pain in the projection of the appendix on the one hand, and on the other, when the muscle contracts, its own fascia rubs against the serous membrane of the appendix, which also causes pain syndrome.</a:t>
            </a:r>
            <a:endParaRPr lang="ru-RU" dirty="0"/>
          </a:p>
        </p:txBody>
      </p:sp>
      <p:pic>
        <p:nvPicPr>
          <p:cNvPr id="3" name="video_2021-03-31_14-51-30">
            <a:hlinkClick r:id="" action="ppaction://media"/>
          </p:cNvPr>
          <p:cNvPicPr>
            <a:picLocks noGrp="1" noChangeAspect="1"/>
          </p:cNvPicPr>
          <p:nvPr>
            <p:ph sz="half" idx="1"/>
            <a:videoFile r:link="rId2"/>
            <p:extLst>
              <p:ext uri="{DAA4B4D4-6D71-4841-9C94-3DE7FCFB9230}">
                <p14:media xmlns:p14="http://schemas.microsoft.com/office/powerpoint/2010/main" r:embed="rId1"/>
              </p:ext>
            </p:extLst>
          </p:nvPr>
        </p:nvPicPr>
        <p:blipFill>
          <a:blip r:embed="rId4"/>
          <a:stretch>
            <a:fillRect/>
          </a:stretch>
        </p:blipFill>
        <p:spPr>
          <a:xfrm>
            <a:off x="914400" y="1095863"/>
            <a:ext cx="3006968" cy="4842704"/>
          </a:xfrm>
          <a:scene3d>
            <a:camera prst="orthographicFront">
              <a:rot lat="10800000" lon="10800000" rev="0"/>
            </a:camera>
            <a:lightRig rig="threePt" dir="t"/>
          </a:scene3d>
        </p:spPr>
      </p:pic>
    </p:spTree>
    <p:extLst>
      <p:ext uri="{BB962C8B-B14F-4D97-AF65-F5344CB8AC3E}">
        <p14:creationId xmlns:p14="http://schemas.microsoft.com/office/powerpoint/2010/main" val="145113782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838200" y="365126"/>
            <a:ext cx="10515600" cy="470144"/>
          </a:xfrm>
        </p:spPr>
        <p:txBody>
          <a:bodyPr>
            <a:normAutofit fontScale="90000"/>
          </a:bodyPr>
          <a:lstStyle/>
          <a:p>
            <a:pPr algn="ctr"/>
            <a:r>
              <a:rPr lang="en-US" dirty="0" smtClean="0"/>
              <a:t>Coup sign</a:t>
            </a:r>
            <a:endParaRPr lang="ru-RU" dirty="0"/>
          </a:p>
        </p:txBody>
      </p:sp>
      <p:sp>
        <p:nvSpPr>
          <p:cNvPr id="6" name="Объект 5"/>
          <p:cNvSpPr>
            <a:spLocks noGrp="1"/>
          </p:cNvSpPr>
          <p:nvPr>
            <p:ph sz="half" idx="2"/>
          </p:nvPr>
        </p:nvSpPr>
        <p:spPr>
          <a:xfrm>
            <a:off x="3921368" y="1095863"/>
            <a:ext cx="7432431" cy="4842704"/>
          </a:xfrm>
        </p:spPr>
        <p:txBody>
          <a:bodyPr>
            <a:normAutofit/>
          </a:bodyPr>
          <a:lstStyle/>
          <a:p>
            <a:pPr algn="just"/>
            <a:r>
              <a:rPr lang="en-US" dirty="0"/>
              <a:t>Objective symptom. </a:t>
            </a:r>
            <a:endParaRPr lang="en-US" dirty="0" smtClean="0"/>
          </a:p>
          <a:p>
            <a:pPr algn="just"/>
            <a:r>
              <a:rPr lang="en-US" dirty="0" smtClean="0"/>
              <a:t>Increase </a:t>
            </a:r>
            <a:r>
              <a:rPr lang="en-US" dirty="0"/>
              <a:t>/ appearance of pain in the right iliac region during rotation of the right hip</a:t>
            </a:r>
            <a:r>
              <a:rPr lang="en-US" dirty="0" smtClean="0"/>
              <a:t>.</a:t>
            </a:r>
          </a:p>
          <a:p>
            <a:pPr algn="just"/>
            <a:r>
              <a:rPr lang="en-US" dirty="0" smtClean="0"/>
              <a:t>The </a:t>
            </a:r>
            <a:r>
              <a:rPr lang="en-US" dirty="0"/>
              <a:t>pathogenesis </a:t>
            </a:r>
            <a:r>
              <a:rPr lang="en-US" dirty="0" smtClean="0"/>
              <a:t>is </a:t>
            </a:r>
            <a:r>
              <a:rPr lang="en-US" dirty="0"/>
              <a:t>explained by the same mechanisms as that </a:t>
            </a:r>
            <a:r>
              <a:rPr lang="en-US" dirty="0" smtClean="0"/>
              <a:t>of </a:t>
            </a:r>
            <a:r>
              <a:rPr lang="en-US" dirty="0" err="1" smtClean="0"/>
              <a:t>Obraztsov</a:t>
            </a:r>
            <a:r>
              <a:rPr lang="en-US" dirty="0" smtClean="0"/>
              <a:t> sign. </a:t>
            </a:r>
            <a:r>
              <a:rPr lang="en-US" dirty="0"/>
              <a:t>In this case </a:t>
            </a:r>
            <a:r>
              <a:rPr lang="en-US" dirty="0" err="1"/>
              <a:t>m.obturatorius</a:t>
            </a:r>
            <a:r>
              <a:rPr lang="en-US" dirty="0"/>
              <a:t> participates.</a:t>
            </a:r>
            <a:endParaRPr lang="ru-RU" dirty="0"/>
          </a:p>
        </p:txBody>
      </p:sp>
      <p:pic>
        <p:nvPicPr>
          <p:cNvPr id="3" name="video_2021-03-31_14-57-39">
            <a:hlinkClick r:id="" action="ppaction://media"/>
          </p:cNvPr>
          <p:cNvPicPr>
            <a:picLocks noGrp="1" noChangeAspect="1"/>
          </p:cNvPicPr>
          <p:nvPr>
            <p:ph sz="half" idx="1"/>
            <a:videoFile r:link="rId2"/>
            <p:extLst>
              <p:ext uri="{DAA4B4D4-6D71-4841-9C94-3DE7FCFB9230}">
                <p14:media xmlns:p14="http://schemas.microsoft.com/office/powerpoint/2010/main" r:embed="rId1"/>
              </p:ext>
            </p:extLst>
          </p:nvPr>
        </p:nvPicPr>
        <p:blipFill>
          <a:blip r:embed="rId4"/>
          <a:stretch>
            <a:fillRect/>
          </a:stretch>
        </p:blipFill>
        <p:spPr>
          <a:xfrm>
            <a:off x="942976" y="1095863"/>
            <a:ext cx="2978392" cy="4842704"/>
          </a:xfrm>
          <a:scene3d>
            <a:camera prst="orthographicFront">
              <a:rot lat="10800000" lon="10800000" rev="0"/>
            </a:camera>
            <a:lightRig rig="threePt" dir="t"/>
          </a:scene3d>
        </p:spPr>
      </p:pic>
    </p:spTree>
    <p:extLst>
      <p:ext uri="{BB962C8B-B14F-4D97-AF65-F5344CB8AC3E}">
        <p14:creationId xmlns:p14="http://schemas.microsoft.com/office/powerpoint/2010/main" val="251588444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838200" y="365126"/>
            <a:ext cx="10515600" cy="470144"/>
          </a:xfrm>
        </p:spPr>
        <p:txBody>
          <a:bodyPr>
            <a:normAutofit fontScale="90000"/>
          </a:bodyPr>
          <a:lstStyle/>
          <a:p>
            <a:pPr algn="ctr"/>
            <a:r>
              <a:rPr lang="en-US" dirty="0" smtClean="0"/>
              <a:t>Blumberg sign</a:t>
            </a:r>
            <a:endParaRPr lang="ru-RU" dirty="0"/>
          </a:p>
        </p:txBody>
      </p:sp>
      <p:sp>
        <p:nvSpPr>
          <p:cNvPr id="6" name="Объект 5"/>
          <p:cNvSpPr>
            <a:spLocks noGrp="1"/>
          </p:cNvSpPr>
          <p:nvPr>
            <p:ph sz="half" idx="2"/>
          </p:nvPr>
        </p:nvSpPr>
        <p:spPr>
          <a:xfrm>
            <a:off x="3921368" y="1095863"/>
            <a:ext cx="7432431" cy="4842704"/>
          </a:xfrm>
        </p:spPr>
        <p:txBody>
          <a:bodyPr/>
          <a:lstStyle/>
          <a:p>
            <a:pPr algn="just"/>
            <a:r>
              <a:rPr lang="en-US" dirty="0"/>
              <a:t>Objective symptom. </a:t>
            </a:r>
            <a:endParaRPr lang="en-US" dirty="0" smtClean="0"/>
          </a:p>
          <a:p>
            <a:pPr algn="just"/>
            <a:r>
              <a:rPr lang="en-US" dirty="0" smtClean="0"/>
              <a:t>The </a:t>
            </a:r>
            <a:r>
              <a:rPr lang="en-US" dirty="0"/>
              <a:t>appearance / intensification of pain with slow immersion of the palm and one-part sharp abduction of the fingers</a:t>
            </a:r>
            <a:r>
              <a:rPr lang="en-US" dirty="0" smtClean="0"/>
              <a:t>.</a:t>
            </a:r>
          </a:p>
          <a:p>
            <a:pPr algn="just"/>
            <a:r>
              <a:rPr lang="en-US" dirty="0" smtClean="0"/>
              <a:t>The </a:t>
            </a:r>
            <a:r>
              <a:rPr lang="en-US" dirty="0"/>
              <a:t>pathogenesis of SM is caused, on the one hand, by the occurrence of vibrations of the peritoneum during such a test of </a:t>
            </a:r>
            <a:r>
              <a:rPr lang="en-US" dirty="0" smtClean="0"/>
              <a:t>sign, </a:t>
            </a:r>
            <a:r>
              <a:rPr lang="en-US" dirty="0"/>
              <a:t>and on the other, due to the "adhesion" of the parietal peritoneum to the inflamed serous membrane.</a:t>
            </a:r>
            <a:endParaRPr lang="ru-RU" dirty="0"/>
          </a:p>
        </p:txBody>
      </p:sp>
      <p:pic>
        <p:nvPicPr>
          <p:cNvPr id="8" name="video_2021-03-31_15-01-47">
            <a:hlinkClick r:id="" action="ppaction://media"/>
          </p:cNvPr>
          <p:cNvPicPr>
            <a:picLocks noGrp="1" noChangeAspect="1"/>
          </p:cNvPicPr>
          <p:nvPr>
            <p:ph sz="half" idx="1"/>
            <a:videoFile r:link="rId2"/>
            <p:extLst>
              <p:ext uri="{DAA4B4D4-6D71-4841-9C94-3DE7FCFB9230}">
                <p14:media xmlns:p14="http://schemas.microsoft.com/office/powerpoint/2010/main" r:embed="rId1"/>
              </p:ext>
            </p:extLst>
          </p:nvPr>
        </p:nvPicPr>
        <p:blipFill>
          <a:blip r:embed="rId4"/>
          <a:stretch>
            <a:fillRect/>
          </a:stretch>
        </p:blipFill>
        <p:spPr>
          <a:xfrm>
            <a:off x="838200" y="1095863"/>
            <a:ext cx="3083168" cy="4842703"/>
          </a:xfrm>
        </p:spPr>
      </p:pic>
    </p:spTree>
    <p:extLst>
      <p:ext uri="{BB962C8B-B14F-4D97-AF65-F5344CB8AC3E}">
        <p14:creationId xmlns:p14="http://schemas.microsoft.com/office/powerpoint/2010/main" val="18243378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video>
              <p:cMediaNode vol="80000">
                <p:cTn id="7" fill="hold" display="0">
                  <p:stCondLst>
                    <p:cond delay="indefinite"/>
                  </p:stCondLst>
                </p:cTn>
                <p:tgtEl>
                  <p:spTgt spid="8"/>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838200" y="365126"/>
            <a:ext cx="10515600" cy="470144"/>
          </a:xfrm>
        </p:spPr>
        <p:txBody>
          <a:bodyPr>
            <a:normAutofit fontScale="90000"/>
          </a:bodyPr>
          <a:lstStyle/>
          <a:p>
            <a:pPr algn="ctr"/>
            <a:r>
              <a:rPr lang="en-US" dirty="0" err="1" smtClean="0"/>
              <a:t>Razdolsky</a:t>
            </a:r>
            <a:r>
              <a:rPr lang="en-US" dirty="0" smtClean="0"/>
              <a:t> sign</a:t>
            </a:r>
            <a:endParaRPr lang="ru-RU" dirty="0"/>
          </a:p>
        </p:txBody>
      </p:sp>
      <p:sp>
        <p:nvSpPr>
          <p:cNvPr id="6" name="Объект 5"/>
          <p:cNvSpPr>
            <a:spLocks noGrp="1"/>
          </p:cNvSpPr>
          <p:nvPr>
            <p:ph sz="half" idx="2"/>
          </p:nvPr>
        </p:nvSpPr>
        <p:spPr>
          <a:xfrm>
            <a:off x="3921368" y="1095863"/>
            <a:ext cx="7432431" cy="4842704"/>
          </a:xfrm>
        </p:spPr>
        <p:txBody>
          <a:bodyPr/>
          <a:lstStyle/>
          <a:p>
            <a:pPr algn="just"/>
            <a:r>
              <a:rPr lang="en-US" dirty="0"/>
              <a:t>Objective symptom. </a:t>
            </a:r>
            <a:endParaRPr lang="en-US" dirty="0" smtClean="0"/>
          </a:p>
          <a:p>
            <a:pPr algn="just"/>
            <a:r>
              <a:rPr lang="en-US" dirty="0" smtClean="0"/>
              <a:t>The </a:t>
            </a:r>
            <a:r>
              <a:rPr lang="en-US" dirty="0"/>
              <a:t>appearance / intensification of pain with weak tapping on the anterior abdominal wall</a:t>
            </a:r>
            <a:r>
              <a:rPr lang="en-US" dirty="0" smtClean="0"/>
              <a:t>.</a:t>
            </a:r>
          </a:p>
          <a:p>
            <a:pPr algn="just"/>
            <a:r>
              <a:rPr lang="en-US" dirty="0" smtClean="0"/>
              <a:t>Pathogenesis </a:t>
            </a:r>
            <a:r>
              <a:rPr lang="en-US" dirty="0"/>
              <a:t>of </a:t>
            </a:r>
            <a:r>
              <a:rPr lang="en-US" dirty="0" smtClean="0"/>
              <a:t>sign </a:t>
            </a:r>
            <a:r>
              <a:rPr lang="en-US" dirty="0"/>
              <a:t>- </a:t>
            </a:r>
            <a:r>
              <a:rPr lang="en-US" dirty="0" smtClean="0"/>
              <a:t>see </a:t>
            </a:r>
            <a:r>
              <a:rPr lang="en-US" dirty="0" err="1" smtClean="0"/>
              <a:t>Shchetkin</a:t>
            </a:r>
            <a:r>
              <a:rPr lang="en-US" dirty="0" smtClean="0"/>
              <a:t>-Blumberg</a:t>
            </a:r>
            <a:r>
              <a:rPr lang="en-US" dirty="0"/>
              <a:t> </a:t>
            </a:r>
            <a:r>
              <a:rPr lang="en-US" dirty="0" smtClean="0"/>
              <a:t>sign</a:t>
            </a:r>
            <a:endParaRPr lang="ru-RU" dirty="0"/>
          </a:p>
        </p:txBody>
      </p:sp>
      <p:pic>
        <p:nvPicPr>
          <p:cNvPr id="5" name="video_2021-03-31_14-50-20">
            <a:hlinkClick r:id="" action="ppaction://media"/>
          </p:cNvPr>
          <p:cNvPicPr>
            <a:picLocks noGrp="1" noChangeAspect="1"/>
          </p:cNvPicPr>
          <p:nvPr>
            <p:ph sz="half" idx="1"/>
            <a:videoFile r:link="rId2"/>
            <p:extLst>
              <p:ext uri="{DAA4B4D4-6D71-4841-9C94-3DE7FCFB9230}">
                <p14:media xmlns:p14="http://schemas.microsoft.com/office/powerpoint/2010/main" r:embed="rId1"/>
              </p:ext>
            </p:extLst>
          </p:nvPr>
        </p:nvPicPr>
        <p:blipFill>
          <a:blip r:embed="rId4"/>
          <a:stretch>
            <a:fillRect/>
          </a:stretch>
        </p:blipFill>
        <p:spPr>
          <a:xfrm>
            <a:off x="723901" y="1095863"/>
            <a:ext cx="3197468" cy="4842704"/>
          </a:xfrm>
        </p:spPr>
      </p:pic>
    </p:spTree>
    <p:extLst>
      <p:ext uri="{BB962C8B-B14F-4D97-AF65-F5344CB8AC3E}">
        <p14:creationId xmlns:p14="http://schemas.microsoft.com/office/powerpoint/2010/main" val="96815686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838200" y="365126"/>
            <a:ext cx="10515600" cy="470144"/>
          </a:xfrm>
        </p:spPr>
        <p:txBody>
          <a:bodyPr>
            <a:normAutofit fontScale="90000"/>
          </a:bodyPr>
          <a:lstStyle/>
          <a:p>
            <a:pPr algn="ctr"/>
            <a:r>
              <a:rPr lang="en-US" dirty="0" err="1" smtClean="0"/>
              <a:t>Voskresensky</a:t>
            </a:r>
            <a:r>
              <a:rPr lang="en-US" dirty="0" smtClean="0"/>
              <a:t> sign</a:t>
            </a:r>
            <a:endParaRPr lang="ru-RU" dirty="0"/>
          </a:p>
        </p:txBody>
      </p:sp>
      <p:sp>
        <p:nvSpPr>
          <p:cNvPr id="6" name="Объект 5"/>
          <p:cNvSpPr>
            <a:spLocks noGrp="1"/>
          </p:cNvSpPr>
          <p:nvPr>
            <p:ph sz="half" idx="2"/>
          </p:nvPr>
        </p:nvSpPr>
        <p:spPr>
          <a:xfrm>
            <a:off x="3921368" y="1095863"/>
            <a:ext cx="7432431" cy="4842704"/>
          </a:xfrm>
        </p:spPr>
        <p:txBody>
          <a:bodyPr/>
          <a:lstStyle/>
          <a:p>
            <a:pPr algn="just"/>
            <a:r>
              <a:rPr lang="en-US" dirty="0"/>
              <a:t>Objective symptom. </a:t>
            </a:r>
            <a:endParaRPr lang="en-US" dirty="0" smtClean="0"/>
          </a:p>
          <a:p>
            <a:pPr algn="just"/>
            <a:r>
              <a:rPr lang="en-US" dirty="0" smtClean="0"/>
              <a:t>The </a:t>
            </a:r>
            <a:r>
              <a:rPr lang="en-US" dirty="0"/>
              <a:t>appearance / intensification of pain during sliding movements from the epigastric region to the right iliac region</a:t>
            </a:r>
            <a:r>
              <a:rPr lang="en-US" dirty="0" smtClean="0"/>
              <a:t>.</a:t>
            </a:r>
          </a:p>
          <a:p>
            <a:pPr algn="just"/>
            <a:r>
              <a:rPr lang="en-US" dirty="0"/>
              <a:t>Pathogenesis of sign - see </a:t>
            </a:r>
            <a:r>
              <a:rPr lang="en-US" dirty="0" err="1"/>
              <a:t>Shchetkin</a:t>
            </a:r>
            <a:r>
              <a:rPr lang="en-US" dirty="0"/>
              <a:t>-Blumberg sign</a:t>
            </a:r>
            <a:endParaRPr lang="ru-RU" dirty="0"/>
          </a:p>
          <a:p>
            <a:pPr marL="0" indent="0" algn="just">
              <a:buNone/>
            </a:pPr>
            <a:endParaRPr lang="ru-RU" dirty="0"/>
          </a:p>
        </p:txBody>
      </p:sp>
      <p:pic>
        <p:nvPicPr>
          <p:cNvPr id="3" name="video_2021-03-31_15-05-33">
            <a:hlinkClick r:id="" action="ppaction://media"/>
          </p:cNvPr>
          <p:cNvPicPr>
            <a:picLocks noGrp="1" noChangeAspect="1"/>
          </p:cNvPicPr>
          <p:nvPr>
            <p:ph sz="half" idx="1"/>
            <a:videoFile r:link="rId2"/>
            <p:extLst>
              <p:ext uri="{DAA4B4D4-6D71-4841-9C94-3DE7FCFB9230}">
                <p14:media xmlns:p14="http://schemas.microsoft.com/office/powerpoint/2010/main" r:embed="rId1"/>
              </p:ext>
            </p:extLst>
          </p:nvPr>
        </p:nvPicPr>
        <p:blipFill>
          <a:blip r:embed="rId4"/>
          <a:stretch>
            <a:fillRect/>
          </a:stretch>
        </p:blipFill>
        <p:spPr>
          <a:xfrm>
            <a:off x="838200" y="1095863"/>
            <a:ext cx="3083168" cy="4842704"/>
          </a:xfrm>
        </p:spPr>
      </p:pic>
    </p:spTree>
    <p:extLst>
      <p:ext uri="{BB962C8B-B14F-4D97-AF65-F5344CB8AC3E}">
        <p14:creationId xmlns:p14="http://schemas.microsoft.com/office/powerpoint/2010/main" val="377176536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838200" y="365126"/>
            <a:ext cx="10515600" cy="470144"/>
          </a:xfrm>
        </p:spPr>
        <p:txBody>
          <a:bodyPr>
            <a:normAutofit fontScale="90000"/>
          </a:bodyPr>
          <a:lstStyle/>
          <a:p>
            <a:pPr algn="ctr"/>
            <a:r>
              <a:rPr lang="en-US" dirty="0" err="1" smtClean="0"/>
              <a:t>McBurney</a:t>
            </a:r>
            <a:r>
              <a:rPr lang="en-US" dirty="0" smtClean="0"/>
              <a:t> point and sign</a:t>
            </a:r>
            <a:endParaRPr lang="ru-RU" dirty="0"/>
          </a:p>
        </p:txBody>
      </p:sp>
      <p:sp>
        <p:nvSpPr>
          <p:cNvPr id="6" name="Объект 5"/>
          <p:cNvSpPr>
            <a:spLocks noGrp="1"/>
          </p:cNvSpPr>
          <p:nvPr>
            <p:ph sz="half" idx="2"/>
          </p:nvPr>
        </p:nvSpPr>
        <p:spPr>
          <a:xfrm>
            <a:off x="3921368" y="1095863"/>
            <a:ext cx="7432431" cy="4842704"/>
          </a:xfrm>
        </p:spPr>
        <p:txBody>
          <a:bodyPr/>
          <a:lstStyle/>
          <a:p>
            <a:pPr algn="just"/>
            <a:r>
              <a:rPr lang="en-US" dirty="0" err="1"/>
              <a:t>McBurney</a:t>
            </a:r>
            <a:r>
              <a:rPr lang="en-US" dirty="0"/>
              <a:t> Point. Located on the border of the outer and middle third of the line drawn between the </a:t>
            </a:r>
            <a:r>
              <a:rPr lang="en-US" dirty="0" err="1" smtClean="0"/>
              <a:t>umbillicus</a:t>
            </a:r>
            <a:r>
              <a:rPr lang="en-US" dirty="0" smtClean="0"/>
              <a:t> </a:t>
            </a:r>
            <a:r>
              <a:rPr lang="en-US" dirty="0"/>
              <a:t>and the right anterior superior iliac </a:t>
            </a:r>
            <a:r>
              <a:rPr lang="en-US" dirty="0" smtClean="0"/>
              <a:t>spine</a:t>
            </a:r>
          </a:p>
          <a:p>
            <a:pPr algn="just"/>
            <a:r>
              <a:rPr lang="en-US" dirty="0" err="1" smtClean="0"/>
              <a:t>McBurney's</a:t>
            </a:r>
            <a:r>
              <a:rPr lang="en-US" dirty="0" smtClean="0"/>
              <a:t> </a:t>
            </a:r>
            <a:r>
              <a:rPr lang="en-US" dirty="0"/>
              <a:t>access is made through the point of the same name so that the upper third of the cut is located above the point, and the remaining two thirds - below the point.</a:t>
            </a:r>
            <a:endParaRPr lang="ru-RU" dirty="0"/>
          </a:p>
        </p:txBody>
      </p:sp>
      <p:pic>
        <p:nvPicPr>
          <p:cNvPr id="3" name="video_2021-03-31_15-07-50">
            <a:hlinkClick r:id="" action="ppaction://media"/>
          </p:cNvPr>
          <p:cNvPicPr>
            <a:picLocks noGrp="1" noChangeAspect="1"/>
          </p:cNvPicPr>
          <p:nvPr>
            <p:ph sz="half" idx="1"/>
            <a:videoFile r:link="rId2"/>
            <p:extLst>
              <p:ext uri="{DAA4B4D4-6D71-4841-9C94-3DE7FCFB9230}">
                <p14:media xmlns:p14="http://schemas.microsoft.com/office/powerpoint/2010/main" r:embed="rId1"/>
              </p:ext>
            </p:extLst>
          </p:nvPr>
        </p:nvPicPr>
        <p:blipFill>
          <a:blip r:embed="rId4"/>
          <a:stretch>
            <a:fillRect/>
          </a:stretch>
        </p:blipFill>
        <p:spPr>
          <a:xfrm>
            <a:off x="838200" y="1095863"/>
            <a:ext cx="3083168" cy="4842704"/>
          </a:xfrm>
        </p:spPr>
      </p:pic>
    </p:spTree>
    <p:extLst>
      <p:ext uri="{BB962C8B-B14F-4D97-AF65-F5344CB8AC3E}">
        <p14:creationId xmlns:p14="http://schemas.microsoft.com/office/powerpoint/2010/main" val="77664190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838200" y="365126"/>
            <a:ext cx="10515600" cy="470144"/>
          </a:xfrm>
        </p:spPr>
        <p:txBody>
          <a:bodyPr>
            <a:normAutofit fontScale="90000"/>
          </a:bodyPr>
          <a:lstStyle/>
          <a:p>
            <a:pPr algn="ctr"/>
            <a:r>
              <a:rPr lang="en-US" dirty="0" err="1" smtClean="0"/>
              <a:t>LeNander</a:t>
            </a:r>
            <a:r>
              <a:rPr lang="en-US" dirty="0" smtClean="0"/>
              <a:t> point and surgical access</a:t>
            </a:r>
            <a:endParaRPr lang="ru-RU" dirty="0"/>
          </a:p>
        </p:txBody>
      </p:sp>
      <p:sp>
        <p:nvSpPr>
          <p:cNvPr id="6" name="Объект 5"/>
          <p:cNvSpPr>
            <a:spLocks noGrp="1"/>
          </p:cNvSpPr>
          <p:nvPr>
            <p:ph sz="half" idx="2"/>
          </p:nvPr>
        </p:nvSpPr>
        <p:spPr>
          <a:xfrm>
            <a:off x="3921368" y="1095863"/>
            <a:ext cx="7432431" cy="4842704"/>
          </a:xfrm>
        </p:spPr>
        <p:txBody>
          <a:bodyPr/>
          <a:lstStyle/>
          <a:p>
            <a:pPr algn="just"/>
            <a:r>
              <a:rPr lang="en-US" dirty="0" err="1" smtClean="0"/>
              <a:t>LeNander</a:t>
            </a:r>
            <a:r>
              <a:rPr lang="en-US" dirty="0" smtClean="0"/>
              <a:t> </a:t>
            </a:r>
            <a:r>
              <a:rPr lang="en-US" dirty="0"/>
              <a:t>point. Located at the intersection of the outer and middle third of the </a:t>
            </a:r>
            <a:r>
              <a:rPr lang="en-US" dirty="0" err="1"/>
              <a:t>linea</a:t>
            </a:r>
            <a:r>
              <a:rPr lang="en-US" dirty="0"/>
              <a:t> </a:t>
            </a:r>
            <a:r>
              <a:rPr lang="en-US" dirty="0" err="1"/>
              <a:t>bispinatum</a:t>
            </a:r>
            <a:r>
              <a:rPr lang="en-US" dirty="0"/>
              <a:t> and the outer </a:t>
            </a:r>
            <a:r>
              <a:rPr lang="en-US" dirty="0" err="1"/>
              <a:t>pararectal</a:t>
            </a:r>
            <a:r>
              <a:rPr lang="en-US" dirty="0"/>
              <a:t> line on the </a:t>
            </a:r>
            <a:r>
              <a:rPr lang="en-US" dirty="0" smtClean="0"/>
              <a:t>right</a:t>
            </a:r>
          </a:p>
          <a:p>
            <a:pPr algn="just"/>
            <a:r>
              <a:rPr lang="en-US" dirty="0" err="1" smtClean="0"/>
              <a:t>LeNander's</a:t>
            </a:r>
            <a:r>
              <a:rPr lang="en-US" dirty="0" smtClean="0"/>
              <a:t> </a:t>
            </a:r>
            <a:r>
              <a:rPr lang="en-US" dirty="0"/>
              <a:t>access is made through the point of the same name so that the upper half of the cut is located above the point, and the remaining half - below the point</a:t>
            </a:r>
            <a:r>
              <a:rPr lang="ru-RU" dirty="0" smtClean="0"/>
              <a:t>.</a:t>
            </a:r>
            <a:endParaRPr lang="ru-RU" dirty="0"/>
          </a:p>
        </p:txBody>
      </p:sp>
      <p:pic>
        <p:nvPicPr>
          <p:cNvPr id="5" name="video_2021-03-31_15-12-00">
            <a:hlinkClick r:id="" action="ppaction://media"/>
          </p:cNvPr>
          <p:cNvPicPr>
            <a:picLocks noGrp="1" noChangeAspect="1"/>
          </p:cNvPicPr>
          <p:nvPr>
            <p:ph sz="half" idx="1"/>
            <a:videoFile r:link="rId2"/>
            <p:extLst>
              <p:ext uri="{DAA4B4D4-6D71-4841-9C94-3DE7FCFB9230}">
                <p14:media xmlns:p14="http://schemas.microsoft.com/office/powerpoint/2010/main" r:embed="rId1"/>
              </p:ext>
            </p:extLst>
          </p:nvPr>
        </p:nvPicPr>
        <p:blipFill>
          <a:blip r:embed="rId4"/>
          <a:stretch>
            <a:fillRect/>
          </a:stretch>
        </p:blipFill>
        <p:spPr>
          <a:xfrm>
            <a:off x="838200" y="1095863"/>
            <a:ext cx="3083168" cy="4842704"/>
          </a:xfrm>
        </p:spPr>
      </p:pic>
    </p:spTree>
    <p:extLst>
      <p:ext uri="{BB962C8B-B14F-4D97-AF65-F5344CB8AC3E}">
        <p14:creationId xmlns:p14="http://schemas.microsoft.com/office/powerpoint/2010/main" val="277927594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838200" y="365126"/>
            <a:ext cx="10515600" cy="470144"/>
          </a:xfrm>
        </p:spPr>
        <p:txBody>
          <a:bodyPr>
            <a:normAutofit fontScale="90000"/>
          </a:bodyPr>
          <a:lstStyle/>
          <a:p>
            <a:pPr algn="ctr"/>
            <a:r>
              <a:rPr lang="en-US" dirty="0" err="1" smtClean="0"/>
              <a:t>Sitkovsky</a:t>
            </a:r>
            <a:r>
              <a:rPr lang="ru-RU" dirty="0" smtClean="0"/>
              <a:t> </a:t>
            </a:r>
            <a:r>
              <a:rPr lang="en-US" dirty="0" smtClean="0"/>
              <a:t>and</a:t>
            </a:r>
            <a:r>
              <a:rPr lang="ru-RU" dirty="0" smtClean="0"/>
              <a:t> </a:t>
            </a:r>
            <a:r>
              <a:rPr lang="en-US" dirty="0" err="1" smtClean="0"/>
              <a:t>Bartomier</a:t>
            </a:r>
            <a:r>
              <a:rPr lang="en-US" dirty="0" smtClean="0"/>
              <a:t>-Michelson sign</a:t>
            </a:r>
            <a:endParaRPr lang="ru-RU" dirty="0"/>
          </a:p>
        </p:txBody>
      </p:sp>
      <p:sp>
        <p:nvSpPr>
          <p:cNvPr id="6" name="Объект 5"/>
          <p:cNvSpPr>
            <a:spLocks noGrp="1"/>
          </p:cNvSpPr>
          <p:nvPr>
            <p:ph sz="half" idx="2"/>
          </p:nvPr>
        </p:nvSpPr>
        <p:spPr>
          <a:xfrm>
            <a:off x="3921368" y="1095863"/>
            <a:ext cx="7432431" cy="4842704"/>
          </a:xfrm>
        </p:spPr>
        <p:txBody>
          <a:bodyPr>
            <a:normAutofit fontScale="77500" lnSpcReduction="20000"/>
          </a:bodyPr>
          <a:lstStyle/>
          <a:p>
            <a:pPr algn="just"/>
            <a:r>
              <a:rPr lang="en-US" dirty="0"/>
              <a:t>Objective symptoms. </a:t>
            </a:r>
            <a:endParaRPr lang="en-US" dirty="0" smtClean="0"/>
          </a:p>
          <a:p>
            <a:pPr algn="just"/>
            <a:r>
              <a:rPr lang="en-US" dirty="0" smtClean="0"/>
              <a:t>They </a:t>
            </a:r>
            <a:r>
              <a:rPr lang="en-US" dirty="0"/>
              <a:t>are checked in a patient who is lying on his left side</a:t>
            </a:r>
            <a:r>
              <a:rPr lang="en-US" dirty="0" smtClean="0"/>
              <a:t>.</a:t>
            </a:r>
          </a:p>
          <a:p>
            <a:pPr algn="just"/>
            <a:r>
              <a:rPr lang="en-US" dirty="0" smtClean="0"/>
              <a:t>S-m </a:t>
            </a:r>
            <a:r>
              <a:rPr lang="en-US" dirty="0" err="1"/>
              <a:t>Sitkovsky</a:t>
            </a:r>
            <a:r>
              <a:rPr lang="en-US" dirty="0"/>
              <a:t> - the appearance / intensification of pain in the position on the left side</a:t>
            </a:r>
            <a:r>
              <a:rPr lang="en-US" dirty="0" smtClean="0"/>
              <a:t>.</a:t>
            </a:r>
          </a:p>
          <a:p>
            <a:pPr algn="just"/>
            <a:r>
              <a:rPr lang="en-US" dirty="0" smtClean="0"/>
              <a:t>S</a:t>
            </a:r>
            <a:r>
              <a:rPr lang="en-US" dirty="0"/>
              <a:t>. </a:t>
            </a:r>
            <a:r>
              <a:rPr lang="en-US" dirty="0" err="1"/>
              <a:t>Bartomier</a:t>
            </a:r>
            <a:r>
              <a:rPr lang="en-US" dirty="0"/>
              <a:t>-Michelson - the appearance / intensification of pain on palpation of the right iliac region in the position on the left side</a:t>
            </a:r>
            <a:r>
              <a:rPr lang="en-US" dirty="0" smtClean="0"/>
              <a:t>.</a:t>
            </a:r>
          </a:p>
          <a:p>
            <a:pPr algn="just"/>
            <a:r>
              <a:rPr lang="en-US" dirty="0" smtClean="0"/>
              <a:t>The </a:t>
            </a:r>
            <a:r>
              <a:rPr lang="en-US" dirty="0"/>
              <a:t>pathogenesis is due to the anatomical features of the organs in the right </a:t>
            </a:r>
            <a:r>
              <a:rPr lang="en-US" dirty="0" err="1"/>
              <a:t>ileal</a:t>
            </a:r>
            <a:r>
              <a:rPr lang="en-US" dirty="0"/>
              <a:t> region, - the cecum with the appendix are fixed by ligaments in the right </a:t>
            </a:r>
            <a:r>
              <a:rPr lang="en-US" dirty="0" err="1"/>
              <a:t>ileal</a:t>
            </a:r>
            <a:r>
              <a:rPr lang="en-US" dirty="0"/>
              <a:t> region, are inactive. In the position on the left side, due to the force of gravity, the appendix with its mesentery is stretched, which increases the pain syndrome. </a:t>
            </a:r>
            <a:r>
              <a:rPr lang="en-US" dirty="0" smtClean="0"/>
              <a:t>(</a:t>
            </a:r>
            <a:r>
              <a:rPr lang="en-US" dirty="0" err="1" smtClean="0"/>
              <a:t>Sitkovsky</a:t>
            </a:r>
            <a:r>
              <a:rPr lang="en-US" dirty="0"/>
              <a:t>); in this position, the previously located loops of the small intestine and the greater </a:t>
            </a:r>
            <a:r>
              <a:rPr lang="en-US" dirty="0" err="1"/>
              <a:t>omentum</a:t>
            </a:r>
            <a:r>
              <a:rPr lang="en-US" dirty="0"/>
              <a:t> are displaced to the left, making the appendix more accessible to palpation. </a:t>
            </a:r>
            <a:r>
              <a:rPr lang="en-US" dirty="0" smtClean="0"/>
              <a:t>(</a:t>
            </a:r>
            <a:r>
              <a:rPr lang="en-US" dirty="0" err="1" smtClean="0"/>
              <a:t>Bartomier</a:t>
            </a:r>
            <a:r>
              <a:rPr lang="en-US" dirty="0" smtClean="0"/>
              <a:t>-Michelson</a:t>
            </a:r>
            <a:r>
              <a:rPr lang="ru-RU" dirty="0" smtClean="0"/>
              <a:t>)</a:t>
            </a:r>
            <a:endParaRPr lang="ru-RU" dirty="0"/>
          </a:p>
        </p:txBody>
      </p:sp>
      <p:pic>
        <p:nvPicPr>
          <p:cNvPr id="5" name="video_2021-03-31_15-15-07">
            <a:hlinkClick r:id="" action="ppaction://media"/>
          </p:cNvPr>
          <p:cNvPicPr>
            <a:picLocks noGrp="1" noChangeAspect="1"/>
          </p:cNvPicPr>
          <p:nvPr>
            <p:ph sz="half" idx="1"/>
            <a:videoFile r:link="rId2"/>
            <p:extLst>
              <p:ext uri="{DAA4B4D4-6D71-4841-9C94-3DE7FCFB9230}">
                <p14:media xmlns:p14="http://schemas.microsoft.com/office/powerpoint/2010/main" r:embed="rId1"/>
              </p:ext>
            </p:extLst>
          </p:nvPr>
        </p:nvPicPr>
        <p:blipFill>
          <a:blip r:embed="rId4"/>
          <a:stretch>
            <a:fillRect/>
          </a:stretch>
        </p:blipFill>
        <p:spPr>
          <a:xfrm>
            <a:off x="838200" y="1095863"/>
            <a:ext cx="3083168" cy="4842704"/>
          </a:xfrm>
        </p:spPr>
      </p:pic>
    </p:spTree>
    <p:extLst>
      <p:ext uri="{BB962C8B-B14F-4D97-AF65-F5344CB8AC3E}">
        <p14:creationId xmlns:p14="http://schemas.microsoft.com/office/powerpoint/2010/main" val="355466522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838200" y="365126"/>
            <a:ext cx="10515600" cy="470144"/>
          </a:xfrm>
        </p:spPr>
        <p:txBody>
          <a:bodyPr>
            <a:normAutofit fontScale="90000"/>
          </a:bodyPr>
          <a:lstStyle/>
          <a:p>
            <a:pPr algn="ctr"/>
            <a:r>
              <a:rPr lang="en-US" dirty="0" smtClean="0"/>
              <a:t>Ker point and sign</a:t>
            </a:r>
            <a:endParaRPr lang="ru-RU" dirty="0"/>
          </a:p>
        </p:txBody>
      </p:sp>
      <p:sp>
        <p:nvSpPr>
          <p:cNvPr id="6" name="Объект 5"/>
          <p:cNvSpPr>
            <a:spLocks noGrp="1"/>
          </p:cNvSpPr>
          <p:nvPr>
            <p:ph sz="half" idx="2"/>
          </p:nvPr>
        </p:nvSpPr>
        <p:spPr>
          <a:xfrm>
            <a:off x="3921368" y="1095863"/>
            <a:ext cx="7432431" cy="4842704"/>
          </a:xfrm>
        </p:spPr>
        <p:txBody>
          <a:bodyPr>
            <a:normAutofit/>
          </a:bodyPr>
          <a:lstStyle/>
          <a:p>
            <a:pPr algn="just"/>
            <a:r>
              <a:rPr lang="en-US" dirty="0"/>
              <a:t>Subjective symptom</a:t>
            </a:r>
            <a:r>
              <a:rPr lang="en-US" dirty="0" smtClean="0"/>
              <a:t>.</a:t>
            </a:r>
          </a:p>
          <a:p>
            <a:pPr algn="just"/>
            <a:r>
              <a:rPr lang="en-US" dirty="0" smtClean="0"/>
              <a:t>Ker </a:t>
            </a:r>
            <a:r>
              <a:rPr lang="en-US" dirty="0"/>
              <a:t>point - a point at the intersection of the edge of the right costal arch with the outer edge of the right rectus abdominis </a:t>
            </a:r>
            <a:r>
              <a:rPr lang="en-US" dirty="0" smtClean="0"/>
              <a:t>muscle</a:t>
            </a:r>
          </a:p>
          <a:p>
            <a:pPr algn="just"/>
            <a:r>
              <a:rPr lang="en-US" dirty="0" smtClean="0"/>
              <a:t>Ker sign- </a:t>
            </a:r>
            <a:r>
              <a:rPr lang="en-US" dirty="0"/>
              <a:t>the appearance / intensification of pain on palpation at the point of </a:t>
            </a:r>
            <a:r>
              <a:rPr lang="en-US" dirty="0" smtClean="0"/>
              <a:t>Ker. </a:t>
            </a:r>
          </a:p>
          <a:p>
            <a:pPr algn="just"/>
            <a:r>
              <a:rPr lang="en-US" dirty="0" smtClean="0"/>
              <a:t>The </a:t>
            </a:r>
            <a:r>
              <a:rPr lang="en-US" dirty="0"/>
              <a:t>pathogenesis is due to the closest location of the gallbladder to the anterior abdominal wall at this point.</a:t>
            </a:r>
            <a:endParaRPr lang="ru-RU" dirty="0"/>
          </a:p>
        </p:txBody>
      </p:sp>
      <p:pic>
        <p:nvPicPr>
          <p:cNvPr id="3" name="Точка Кера-Kerr-point">
            <a:hlinkClick r:id="" action="ppaction://media"/>
          </p:cNvPr>
          <p:cNvPicPr>
            <a:picLocks noGrp="1" noChangeAspect="1"/>
          </p:cNvPicPr>
          <p:nvPr>
            <p:ph sz="half" idx="1"/>
            <a:videoFile r:link="rId2"/>
            <p:extLst>
              <p:ext uri="{DAA4B4D4-6D71-4841-9C94-3DE7FCFB9230}">
                <p14:media xmlns:p14="http://schemas.microsoft.com/office/powerpoint/2010/main" r:embed="rId1"/>
              </p:ext>
            </p:extLst>
          </p:nvPr>
        </p:nvPicPr>
        <p:blipFill>
          <a:blip r:embed="rId4"/>
          <a:stretch>
            <a:fillRect/>
          </a:stretch>
        </p:blipFill>
        <p:spPr>
          <a:xfrm>
            <a:off x="838200" y="1095863"/>
            <a:ext cx="3016494" cy="4842704"/>
          </a:xfrm>
        </p:spPr>
      </p:pic>
    </p:spTree>
    <p:extLst>
      <p:ext uri="{BB962C8B-B14F-4D97-AF65-F5344CB8AC3E}">
        <p14:creationId xmlns:p14="http://schemas.microsoft.com/office/powerpoint/2010/main" val="246841807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838200" y="365126"/>
            <a:ext cx="10515600" cy="470144"/>
          </a:xfrm>
        </p:spPr>
        <p:txBody>
          <a:bodyPr>
            <a:normAutofit fontScale="90000"/>
          </a:bodyPr>
          <a:lstStyle/>
          <a:p>
            <a:pPr algn="ctr"/>
            <a:r>
              <a:rPr lang="en-US" dirty="0" err="1" smtClean="0"/>
              <a:t>Orthner</a:t>
            </a:r>
            <a:r>
              <a:rPr lang="en-US" dirty="0" smtClean="0"/>
              <a:t> sign</a:t>
            </a:r>
            <a:endParaRPr lang="ru-RU" dirty="0"/>
          </a:p>
        </p:txBody>
      </p:sp>
      <p:sp>
        <p:nvSpPr>
          <p:cNvPr id="6" name="Объект 5"/>
          <p:cNvSpPr>
            <a:spLocks noGrp="1"/>
          </p:cNvSpPr>
          <p:nvPr>
            <p:ph sz="half" idx="2"/>
          </p:nvPr>
        </p:nvSpPr>
        <p:spPr>
          <a:xfrm>
            <a:off x="3921368" y="1095863"/>
            <a:ext cx="7432431" cy="4842704"/>
          </a:xfrm>
        </p:spPr>
        <p:txBody>
          <a:bodyPr>
            <a:normAutofit/>
          </a:bodyPr>
          <a:lstStyle/>
          <a:p>
            <a:pPr algn="just"/>
            <a:r>
              <a:rPr lang="en-US" dirty="0"/>
              <a:t>Objective </a:t>
            </a:r>
            <a:r>
              <a:rPr lang="en-US" dirty="0" smtClean="0"/>
              <a:t>symptom</a:t>
            </a:r>
          </a:p>
          <a:p>
            <a:pPr algn="just"/>
            <a:r>
              <a:rPr lang="en-US" dirty="0" err="1" smtClean="0"/>
              <a:t>Orthner</a:t>
            </a:r>
            <a:r>
              <a:rPr lang="en-US" dirty="0" smtClean="0"/>
              <a:t> </a:t>
            </a:r>
            <a:r>
              <a:rPr lang="en-US" dirty="0"/>
              <a:t>- the appearance / intensification of pain when tapping with the edge of the palm along the right costal </a:t>
            </a:r>
            <a:r>
              <a:rPr lang="en-US" dirty="0" smtClean="0"/>
              <a:t>arch</a:t>
            </a:r>
          </a:p>
          <a:p>
            <a:pPr algn="just"/>
            <a:r>
              <a:rPr lang="en-US" dirty="0" smtClean="0"/>
              <a:t>The </a:t>
            </a:r>
            <a:r>
              <a:rPr lang="en-US" dirty="0"/>
              <a:t>pathogenesis is caused by irritation of the peritoneum in the right </a:t>
            </a:r>
            <a:r>
              <a:rPr lang="en-US" dirty="0" err="1"/>
              <a:t>hypochondrium</a:t>
            </a:r>
            <a:r>
              <a:rPr lang="en-US" dirty="0"/>
              <a:t> and the serous membrane of the gallbladder when tapping along the costal arch</a:t>
            </a:r>
            <a:endParaRPr lang="ru-RU" dirty="0"/>
          </a:p>
        </p:txBody>
      </p:sp>
      <p:pic>
        <p:nvPicPr>
          <p:cNvPr id="3" name="Ортнера-Orthner">
            <a:hlinkClick r:id="" action="ppaction://media"/>
          </p:cNvPr>
          <p:cNvPicPr>
            <a:picLocks noGrp="1" noChangeAspect="1"/>
          </p:cNvPicPr>
          <p:nvPr>
            <p:ph sz="half" idx="1"/>
            <a:videoFile r:link="rId2"/>
            <p:extLst>
              <p:ext uri="{DAA4B4D4-6D71-4841-9C94-3DE7FCFB9230}">
                <p14:media xmlns:p14="http://schemas.microsoft.com/office/powerpoint/2010/main" r:embed="rId1"/>
              </p:ext>
            </p:extLst>
          </p:nvPr>
        </p:nvPicPr>
        <p:blipFill>
          <a:blip r:embed="rId4"/>
          <a:stretch>
            <a:fillRect/>
          </a:stretch>
        </p:blipFill>
        <p:spPr>
          <a:xfrm rot="16200000">
            <a:off x="-41566" y="1975632"/>
            <a:ext cx="4842704" cy="3083166"/>
          </a:xfrm>
        </p:spPr>
      </p:pic>
    </p:spTree>
    <p:extLst>
      <p:ext uri="{BB962C8B-B14F-4D97-AF65-F5344CB8AC3E}">
        <p14:creationId xmlns:p14="http://schemas.microsoft.com/office/powerpoint/2010/main" val="7519695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838200" y="365126"/>
            <a:ext cx="10515600" cy="470144"/>
          </a:xfrm>
        </p:spPr>
        <p:txBody>
          <a:bodyPr>
            <a:normAutofit fontScale="90000"/>
          </a:bodyPr>
          <a:lstStyle/>
          <a:p>
            <a:pPr algn="ctr"/>
            <a:r>
              <a:rPr lang="en-US" dirty="0" smtClean="0"/>
              <a:t>Murphy sign</a:t>
            </a:r>
            <a:endParaRPr lang="ru-RU" dirty="0"/>
          </a:p>
        </p:txBody>
      </p:sp>
      <p:sp>
        <p:nvSpPr>
          <p:cNvPr id="6" name="Объект 5"/>
          <p:cNvSpPr>
            <a:spLocks noGrp="1"/>
          </p:cNvSpPr>
          <p:nvPr>
            <p:ph sz="half" idx="2"/>
          </p:nvPr>
        </p:nvSpPr>
        <p:spPr>
          <a:xfrm>
            <a:off x="5512778" y="1207475"/>
            <a:ext cx="5269522" cy="5181601"/>
          </a:xfrm>
        </p:spPr>
        <p:txBody>
          <a:bodyPr>
            <a:normAutofit/>
          </a:bodyPr>
          <a:lstStyle/>
          <a:p>
            <a:pPr algn="just"/>
            <a:r>
              <a:rPr lang="en-US" dirty="0"/>
              <a:t>Objective </a:t>
            </a:r>
            <a:r>
              <a:rPr lang="en-US" dirty="0" smtClean="0"/>
              <a:t>symptom</a:t>
            </a:r>
          </a:p>
          <a:p>
            <a:pPr algn="just"/>
            <a:r>
              <a:rPr lang="en-US" dirty="0" smtClean="0"/>
              <a:t>Murphy sign- </a:t>
            </a:r>
            <a:r>
              <a:rPr lang="en-US" dirty="0"/>
              <a:t>the appearance / intensification of pain with deep palpation in the right </a:t>
            </a:r>
            <a:r>
              <a:rPr lang="en-US" dirty="0" err="1" smtClean="0"/>
              <a:t>hypochondrium</a:t>
            </a:r>
            <a:endParaRPr lang="en-US" dirty="0" smtClean="0"/>
          </a:p>
          <a:p>
            <a:pPr algn="just"/>
            <a:r>
              <a:rPr lang="en-US" dirty="0" smtClean="0"/>
              <a:t>The </a:t>
            </a:r>
            <a:r>
              <a:rPr lang="en-US" dirty="0"/>
              <a:t>pathogenesis is caused by irritation of the peritoneum in the right </a:t>
            </a:r>
            <a:r>
              <a:rPr lang="en-US" dirty="0" err="1"/>
              <a:t>hypochondrium</a:t>
            </a:r>
            <a:r>
              <a:rPr lang="en-US" dirty="0"/>
              <a:t> and the serous membrane of the gallbladder with deep palpation of the gallbladder</a:t>
            </a:r>
            <a:endParaRPr lang="ru-RU" dirty="0"/>
          </a:p>
        </p:txBody>
      </p:sp>
      <p:pic>
        <p:nvPicPr>
          <p:cNvPr id="5" name="Мерфі- Murphy eu">
            <a:hlinkClick r:id="" action="ppaction://media"/>
          </p:cNvPr>
          <p:cNvPicPr>
            <a:picLocks noGrp="1" noChangeAspect="1"/>
          </p:cNvPicPr>
          <p:nvPr>
            <p:ph sz="half" idx="1"/>
            <a:videoFile r:link="rId2"/>
            <p:extLst>
              <p:ext uri="{DAA4B4D4-6D71-4841-9C94-3DE7FCFB9230}">
                <p14:media xmlns:p14="http://schemas.microsoft.com/office/powerpoint/2010/main" r:embed="rId1"/>
              </p:ext>
            </p:extLst>
          </p:nvPr>
        </p:nvPicPr>
        <p:blipFill>
          <a:blip r:embed="rId6"/>
          <a:stretch>
            <a:fillRect/>
          </a:stretch>
        </p:blipFill>
        <p:spPr>
          <a:xfrm rot="5400000">
            <a:off x="-1249973" y="2457450"/>
            <a:ext cx="5181600" cy="2681653"/>
          </a:xfrm>
        </p:spPr>
      </p:pic>
      <p:pic>
        <p:nvPicPr>
          <p:cNvPr id="8" name="Мерфі-Murphy us">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2681654" y="1207476"/>
            <a:ext cx="2831123" cy="5193323"/>
          </a:xfrm>
          <a:prstGeom prst="rect">
            <a:avLst/>
          </a:prstGeom>
        </p:spPr>
      </p:pic>
    </p:spTree>
    <p:extLst>
      <p:ext uri="{BB962C8B-B14F-4D97-AF65-F5344CB8AC3E}">
        <p14:creationId xmlns:p14="http://schemas.microsoft.com/office/powerpoint/2010/main" val="349841927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video>
              <p:cMediaNode vol="80000">
                <p:cTn id="13" fill="hold" display="0">
                  <p:stCondLst>
                    <p:cond delay="indefinite"/>
                  </p:stCondLst>
                </p:cTn>
                <p:tgtEl>
                  <p:spTgt spid="8"/>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838200" y="365126"/>
            <a:ext cx="10515600" cy="470144"/>
          </a:xfrm>
        </p:spPr>
        <p:txBody>
          <a:bodyPr>
            <a:normAutofit fontScale="90000"/>
          </a:bodyPr>
          <a:lstStyle/>
          <a:p>
            <a:pPr algn="ctr"/>
            <a:r>
              <a:rPr lang="en-US" dirty="0" err="1" smtClean="0"/>
              <a:t>Mussi</a:t>
            </a:r>
            <a:r>
              <a:rPr lang="en-US" dirty="0" smtClean="0"/>
              <a:t> sign</a:t>
            </a:r>
            <a:endParaRPr lang="ru-RU" dirty="0"/>
          </a:p>
        </p:txBody>
      </p:sp>
      <p:sp>
        <p:nvSpPr>
          <p:cNvPr id="6" name="Объект 5"/>
          <p:cNvSpPr>
            <a:spLocks noGrp="1"/>
          </p:cNvSpPr>
          <p:nvPr>
            <p:ph sz="half" idx="2"/>
          </p:nvPr>
        </p:nvSpPr>
        <p:spPr>
          <a:xfrm>
            <a:off x="3921368" y="1095863"/>
            <a:ext cx="7432431" cy="4842704"/>
          </a:xfrm>
        </p:spPr>
        <p:txBody>
          <a:bodyPr>
            <a:normAutofit/>
          </a:bodyPr>
          <a:lstStyle/>
          <a:p>
            <a:pPr algn="just"/>
            <a:r>
              <a:rPr lang="en-US" dirty="0"/>
              <a:t>Objective </a:t>
            </a:r>
            <a:r>
              <a:rPr lang="en-US" dirty="0" smtClean="0"/>
              <a:t>symptom</a:t>
            </a:r>
          </a:p>
          <a:p>
            <a:pPr algn="just"/>
            <a:r>
              <a:rPr lang="en-US" dirty="0" err="1" smtClean="0"/>
              <a:t>Mussi</a:t>
            </a:r>
            <a:r>
              <a:rPr lang="en-US" dirty="0" smtClean="0"/>
              <a:t> </a:t>
            </a:r>
            <a:r>
              <a:rPr lang="en-US" dirty="0"/>
              <a:t>- the appearance / intensification of pain of palpation between the legs of the sternocleidomastoid </a:t>
            </a:r>
            <a:r>
              <a:rPr lang="en-US" dirty="0" smtClean="0"/>
              <a:t>muscle</a:t>
            </a:r>
          </a:p>
          <a:p>
            <a:pPr algn="just"/>
            <a:r>
              <a:rPr lang="en-US" dirty="0" smtClean="0"/>
              <a:t>Pathogenesis </a:t>
            </a:r>
            <a:r>
              <a:rPr lang="en-US" dirty="0"/>
              <a:t>due to possible irritation of the phrenic nerve in acute </a:t>
            </a:r>
            <a:r>
              <a:rPr lang="en-US" dirty="0" err="1"/>
              <a:t>cholecystitis</a:t>
            </a:r>
            <a:r>
              <a:rPr lang="en-US" dirty="0"/>
              <a:t> / </a:t>
            </a:r>
            <a:r>
              <a:rPr lang="en-US" dirty="0" err="1"/>
              <a:t>subphrenic</a:t>
            </a:r>
            <a:r>
              <a:rPr lang="en-US" dirty="0"/>
              <a:t> abscesses</a:t>
            </a:r>
            <a:endParaRPr lang="ru-RU" dirty="0"/>
          </a:p>
        </p:txBody>
      </p:sp>
      <p:pic>
        <p:nvPicPr>
          <p:cNvPr id="5" name="Мюссі-Phrenicus-sign">
            <a:hlinkClick r:id="" action="ppaction://media"/>
          </p:cNvPr>
          <p:cNvPicPr>
            <a:picLocks noGrp="1" noChangeAspect="1"/>
          </p:cNvPicPr>
          <p:nvPr>
            <p:ph sz="half" idx="1"/>
            <a:videoFile r:link="rId2"/>
            <p:extLst>
              <p:ext uri="{DAA4B4D4-6D71-4841-9C94-3DE7FCFB9230}">
                <p14:media xmlns:p14="http://schemas.microsoft.com/office/powerpoint/2010/main" r:embed="rId1"/>
              </p:ext>
            </p:extLst>
          </p:nvPr>
        </p:nvPicPr>
        <p:blipFill>
          <a:blip r:embed="rId4"/>
          <a:stretch>
            <a:fillRect/>
          </a:stretch>
        </p:blipFill>
        <p:spPr>
          <a:xfrm>
            <a:off x="583223" y="1095863"/>
            <a:ext cx="3083168" cy="4842704"/>
          </a:xfrm>
        </p:spPr>
      </p:pic>
    </p:spTree>
    <p:extLst>
      <p:ext uri="{BB962C8B-B14F-4D97-AF65-F5344CB8AC3E}">
        <p14:creationId xmlns:p14="http://schemas.microsoft.com/office/powerpoint/2010/main" val="224008974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838200" y="365126"/>
            <a:ext cx="10515600" cy="470144"/>
          </a:xfrm>
        </p:spPr>
        <p:txBody>
          <a:bodyPr>
            <a:normAutofit fontScale="90000"/>
          </a:bodyPr>
          <a:lstStyle/>
          <a:p>
            <a:pPr algn="ctr"/>
            <a:r>
              <a:rPr lang="ru-RU" dirty="0" smtClean="0"/>
              <a:t> </a:t>
            </a:r>
            <a:r>
              <a:rPr lang="en-US" dirty="0" err="1"/>
              <a:t>Culen</a:t>
            </a:r>
            <a:r>
              <a:rPr lang="ru-RU" dirty="0" smtClean="0"/>
              <a:t> </a:t>
            </a:r>
            <a:r>
              <a:rPr lang="en-US" dirty="0" smtClean="0"/>
              <a:t>and</a:t>
            </a:r>
            <a:r>
              <a:rPr lang="en-US" dirty="0" smtClean="0"/>
              <a:t> Gray-Turner signs</a:t>
            </a:r>
            <a:endParaRPr lang="ru-RU" dirty="0"/>
          </a:p>
        </p:txBody>
      </p:sp>
      <p:sp>
        <p:nvSpPr>
          <p:cNvPr id="6" name="Объект 5"/>
          <p:cNvSpPr>
            <a:spLocks noGrp="1"/>
          </p:cNvSpPr>
          <p:nvPr>
            <p:ph sz="half" idx="2"/>
          </p:nvPr>
        </p:nvSpPr>
        <p:spPr>
          <a:xfrm>
            <a:off x="3921368" y="1095863"/>
            <a:ext cx="7432431" cy="4842704"/>
          </a:xfrm>
        </p:spPr>
        <p:txBody>
          <a:bodyPr>
            <a:normAutofit/>
          </a:bodyPr>
          <a:lstStyle/>
          <a:p>
            <a:pPr algn="just"/>
            <a:r>
              <a:rPr lang="en-US" dirty="0"/>
              <a:t>Objective </a:t>
            </a:r>
            <a:r>
              <a:rPr lang="en-US" dirty="0" smtClean="0"/>
              <a:t>symptoms</a:t>
            </a:r>
          </a:p>
          <a:p>
            <a:pPr algn="just"/>
            <a:r>
              <a:rPr lang="en-US" dirty="0" err="1" smtClean="0"/>
              <a:t>Culen</a:t>
            </a:r>
            <a:r>
              <a:rPr lang="en-US" dirty="0" smtClean="0"/>
              <a:t> sign- </a:t>
            </a:r>
            <a:r>
              <a:rPr lang="en-US" dirty="0"/>
              <a:t>the appearance of </a:t>
            </a:r>
            <a:r>
              <a:rPr lang="en-US" dirty="0" err="1"/>
              <a:t>petechiae</a:t>
            </a:r>
            <a:r>
              <a:rPr lang="en-US" dirty="0"/>
              <a:t> and ecchymosis in the umbilical </a:t>
            </a:r>
            <a:r>
              <a:rPr lang="en-US" dirty="0" smtClean="0"/>
              <a:t>region</a:t>
            </a:r>
          </a:p>
          <a:p>
            <a:pPr algn="just"/>
            <a:r>
              <a:rPr lang="en-US" dirty="0" smtClean="0"/>
              <a:t>Gray-Turner sign </a:t>
            </a:r>
            <a:r>
              <a:rPr lang="en-US" dirty="0"/>
              <a:t>- the appearance of </a:t>
            </a:r>
            <a:r>
              <a:rPr lang="en-US" dirty="0" err="1"/>
              <a:t>petechiae</a:t>
            </a:r>
            <a:r>
              <a:rPr lang="en-US" dirty="0"/>
              <a:t> and ecchymosis in the lateral areas of the </a:t>
            </a:r>
            <a:r>
              <a:rPr lang="en-US" dirty="0" smtClean="0"/>
              <a:t>abdomen</a:t>
            </a:r>
          </a:p>
          <a:p>
            <a:pPr algn="just"/>
            <a:r>
              <a:rPr lang="en-US" dirty="0" smtClean="0"/>
              <a:t>The </a:t>
            </a:r>
            <a:r>
              <a:rPr lang="en-US" dirty="0"/>
              <a:t>pathogenesis is due to </a:t>
            </a:r>
            <a:r>
              <a:rPr lang="en-US" dirty="0" err="1"/>
              <a:t>capillarotoxicosis</a:t>
            </a:r>
            <a:r>
              <a:rPr lang="en-US" dirty="0"/>
              <a:t> and activation of the </a:t>
            </a:r>
            <a:r>
              <a:rPr lang="en-US" dirty="0" err="1"/>
              <a:t>kallikrein-kinin</a:t>
            </a:r>
            <a:r>
              <a:rPr lang="en-US" dirty="0"/>
              <a:t> system as a result of </a:t>
            </a:r>
            <a:r>
              <a:rPr lang="en-US" dirty="0" err="1"/>
              <a:t>hyperproteasemia</a:t>
            </a:r>
            <a:r>
              <a:rPr lang="en-US" dirty="0"/>
              <a:t> in acute pancreatitis.</a:t>
            </a:r>
            <a:endParaRPr lang="ru-RU" dirty="0"/>
          </a:p>
        </p:txBody>
      </p:sp>
      <p:pic>
        <p:nvPicPr>
          <p:cNvPr id="5" name="Клуена та Грея-Турнера- Cullen and Turner">
            <a:hlinkClick r:id="" action="ppaction://media"/>
          </p:cNvPr>
          <p:cNvPicPr>
            <a:picLocks noGrp="1" noChangeAspect="1"/>
          </p:cNvPicPr>
          <p:nvPr>
            <p:ph sz="half" idx="1"/>
            <a:videoFile r:link="rId2"/>
            <p:extLst>
              <p:ext uri="{DAA4B4D4-6D71-4841-9C94-3DE7FCFB9230}">
                <p14:media xmlns:p14="http://schemas.microsoft.com/office/powerpoint/2010/main" r:embed="rId1"/>
              </p:ext>
            </p:extLst>
          </p:nvPr>
        </p:nvPicPr>
        <p:blipFill>
          <a:blip r:embed="rId4"/>
          <a:stretch>
            <a:fillRect/>
          </a:stretch>
        </p:blipFill>
        <p:spPr>
          <a:xfrm>
            <a:off x="838200" y="1095863"/>
            <a:ext cx="3083168" cy="4842704"/>
          </a:xfrm>
        </p:spPr>
      </p:pic>
    </p:spTree>
    <p:extLst>
      <p:ext uri="{BB962C8B-B14F-4D97-AF65-F5344CB8AC3E}">
        <p14:creationId xmlns:p14="http://schemas.microsoft.com/office/powerpoint/2010/main" val="158617484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838200" y="365126"/>
            <a:ext cx="10515600" cy="470144"/>
          </a:xfrm>
        </p:spPr>
        <p:txBody>
          <a:bodyPr>
            <a:normAutofit fontScale="90000"/>
          </a:bodyPr>
          <a:lstStyle/>
          <a:p>
            <a:pPr algn="ctr"/>
            <a:r>
              <a:rPr lang="en-US" dirty="0" err="1" smtClean="0"/>
              <a:t>Kerte</a:t>
            </a:r>
            <a:r>
              <a:rPr lang="en-US" dirty="0" smtClean="0"/>
              <a:t> sign</a:t>
            </a:r>
            <a:endParaRPr lang="ru-RU" dirty="0"/>
          </a:p>
        </p:txBody>
      </p:sp>
      <p:sp>
        <p:nvSpPr>
          <p:cNvPr id="6" name="Объект 5"/>
          <p:cNvSpPr>
            <a:spLocks noGrp="1"/>
          </p:cNvSpPr>
          <p:nvPr>
            <p:ph sz="half" idx="2"/>
          </p:nvPr>
        </p:nvSpPr>
        <p:spPr>
          <a:xfrm>
            <a:off x="3921368" y="1095863"/>
            <a:ext cx="7432431" cy="4842704"/>
          </a:xfrm>
        </p:spPr>
        <p:txBody>
          <a:bodyPr>
            <a:normAutofit/>
          </a:bodyPr>
          <a:lstStyle/>
          <a:p>
            <a:pPr algn="just"/>
            <a:r>
              <a:rPr lang="en-US" dirty="0"/>
              <a:t>Objective </a:t>
            </a:r>
            <a:r>
              <a:rPr lang="en-US" dirty="0" smtClean="0"/>
              <a:t>symptom</a:t>
            </a:r>
          </a:p>
          <a:p>
            <a:pPr algn="just"/>
            <a:r>
              <a:rPr lang="en-US" dirty="0" err="1" smtClean="0"/>
              <a:t>Kerte</a:t>
            </a:r>
            <a:r>
              <a:rPr lang="en-US" dirty="0" smtClean="0"/>
              <a:t> sign- </a:t>
            </a:r>
            <a:r>
              <a:rPr lang="en-US" dirty="0"/>
              <a:t>palpable painful infiltrate occupying the epigastric region</a:t>
            </a:r>
            <a:endParaRPr lang="ru-RU" dirty="0" smtClean="0"/>
          </a:p>
        </p:txBody>
      </p:sp>
      <p:pic>
        <p:nvPicPr>
          <p:cNvPr id="5" name="Керте-Kerte">
            <a:hlinkClick r:id="" action="ppaction://media"/>
          </p:cNvPr>
          <p:cNvPicPr>
            <a:picLocks noGrp="1" noChangeAspect="1"/>
          </p:cNvPicPr>
          <p:nvPr>
            <p:ph sz="half" idx="1"/>
            <a:videoFile r:link="rId2"/>
            <p:extLst>
              <p:ext uri="{DAA4B4D4-6D71-4841-9C94-3DE7FCFB9230}">
                <p14:media xmlns:p14="http://schemas.microsoft.com/office/powerpoint/2010/main" r:embed="rId1"/>
              </p:ext>
            </p:extLst>
          </p:nvPr>
        </p:nvPicPr>
        <p:blipFill>
          <a:blip r:embed="rId4"/>
          <a:stretch>
            <a:fillRect/>
          </a:stretch>
        </p:blipFill>
        <p:spPr>
          <a:xfrm>
            <a:off x="838200" y="1095863"/>
            <a:ext cx="3007702" cy="4842704"/>
          </a:xfrm>
        </p:spPr>
      </p:pic>
    </p:spTree>
    <p:extLst>
      <p:ext uri="{BB962C8B-B14F-4D97-AF65-F5344CB8AC3E}">
        <p14:creationId xmlns:p14="http://schemas.microsoft.com/office/powerpoint/2010/main" val="286393318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838200" y="365126"/>
            <a:ext cx="10515600" cy="470144"/>
          </a:xfrm>
        </p:spPr>
        <p:txBody>
          <a:bodyPr>
            <a:normAutofit fontScale="90000"/>
          </a:bodyPr>
          <a:lstStyle/>
          <a:p>
            <a:pPr algn="ctr"/>
            <a:r>
              <a:rPr lang="en-US" dirty="0" err="1" smtClean="0"/>
              <a:t>Mayot</a:t>
            </a:r>
            <a:r>
              <a:rPr lang="en-US" dirty="0" smtClean="0"/>
              <a:t>-Robson sign</a:t>
            </a:r>
            <a:endParaRPr lang="ru-RU" dirty="0"/>
          </a:p>
        </p:txBody>
      </p:sp>
      <p:sp>
        <p:nvSpPr>
          <p:cNvPr id="6" name="Объект 5"/>
          <p:cNvSpPr>
            <a:spLocks noGrp="1"/>
          </p:cNvSpPr>
          <p:nvPr>
            <p:ph sz="half" idx="2"/>
          </p:nvPr>
        </p:nvSpPr>
        <p:spPr>
          <a:xfrm>
            <a:off x="3921368" y="1095863"/>
            <a:ext cx="7432431" cy="4842704"/>
          </a:xfrm>
        </p:spPr>
        <p:txBody>
          <a:bodyPr>
            <a:normAutofit/>
          </a:bodyPr>
          <a:lstStyle/>
          <a:p>
            <a:pPr algn="just"/>
            <a:r>
              <a:rPr lang="en-US" dirty="0"/>
              <a:t>Objective </a:t>
            </a:r>
            <a:r>
              <a:rPr lang="en-US" dirty="0" smtClean="0"/>
              <a:t>symptom</a:t>
            </a:r>
          </a:p>
          <a:p>
            <a:pPr algn="just"/>
            <a:r>
              <a:rPr lang="en-US" dirty="0" smtClean="0"/>
              <a:t>S</a:t>
            </a:r>
            <a:r>
              <a:rPr lang="en-US" dirty="0"/>
              <a:t>. </a:t>
            </a:r>
            <a:r>
              <a:rPr lang="en-US" dirty="0" err="1" smtClean="0"/>
              <a:t>Mayot</a:t>
            </a:r>
            <a:r>
              <a:rPr lang="en-US" dirty="0" smtClean="0"/>
              <a:t>-Robson </a:t>
            </a:r>
            <a:r>
              <a:rPr lang="en-US" dirty="0"/>
              <a:t>- the appearance of pain on palpation in the left costal-vertebral </a:t>
            </a:r>
            <a:r>
              <a:rPr lang="en-US" dirty="0" smtClean="0"/>
              <a:t>angle</a:t>
            </a:r>
          </a:p>
          <a:p>
            <a:pPr algn="just"/>
            <a:r>
              <a:rPr lang="en-US" dirty="0" smtClean="0"/>
              <a:t>The </a:t>
            </a:r>
            <a:r>
              <a:rPr lang="en-US" dirty="0"/>
              <a:t>pathogenesis is due to the close fit of the tail and body of the pancreas to the muscles at this point</a:t>
            </a:r>
            <a:endParaRPr lang="ru-RU" dirty="0"/>
          </a:p>
        </p:txBody>
      </p:sp>
      <p:pic>
        <p:nvPicPr>
          <p:cNvPr id="5" name="Мейо-Робсона- Robson">
            <a:hlinkClick r:id="" action="ppaction://media"/>
          </p:cNvPr>
          <p:cNvPicPr>
            <a:picLocks noGrp="1" noChangeAspect="1"/>
          </p:cNvPicPr>
          <p:nvPr>
            <p:ph sz="half" idx="1"/>
            <a:videoFile r:link="rId2"/>
            <p:extLst>
              <p:ext uri="{DAA4B4D4-6D71-4841-9C94-3DE7FCFB9230}">
                <p14:media xmlns:p14="http://schemas.microsoft.com/office/powerpoint/2010/main" r:embed="rId1"/>
              </p:ext>
            </p:extLst>
          </p:nvPr>
        </p:nvPicPr>
        <p:blipFill>
          <a:blip r:embed="rId4"/>
          <a:stretch>
            <a:fillRect/>
          </a:stretch>
        </p:blipFill>
        <p:spPr>
          <a:xfrm rot="16200000">
            <a:off x="-41570" y="1975629"/>
            <a:ext cx="4842708" cy="3083168"/>
          </a:xfrm>
        </p:spPr>
      </p:pic>
    </p:spTree>
    <p:extLst>
      <p:ext uri="{BB962C8B-B14F-4D97-AF65-F5344CB8AC3E}">
        <p14:creationId xmlns:p14="http://schemas.microsoft.com/office/powerpoint/2010/main" val="280330587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838200" y="365126"/>
            <a:ext cx="10515600" cy="470144"/>
          </a:xfrm>
        </p:spPr>
        <p:txBody>
          <a:bodyPr>
            <a:normAutofit fontScale="90000"/>
          </a:bodyPr>
          <a:lstStyle/>
          <a:p>
            <a:pPr algn="ctr"/>
            <a:r>
              <a:rPr lang="en-US" dirty="0"/>
              <a:t>Courvoisier</a:t>
            </a:r>
            <a:r>
              <a:rPr lang="ru-RU" dirty="0"/>
              <a:t> </a:t>
            </a:r>
            <a:r>
              <a:rPr lang="en-US" dirty="0"/>
              <a:t>sign</a:t>
            </a:r>
            <a:endParaRPr lang="ru-RU" dirty="0"/>
          </a:p>
        </p:txBody>
      </p:sp>
      <p:sp>
        <p:nvSpPr>
          <p:cNvPr id="6" name="Объект 5"/>
          <p:cNvSpPr>
            <a:spLocks noGrp="1"/>
          </p:cNvSpPr>
          <p:nvPr>
            <p:ph sz="half" idx="2"/>
          </p:nvPr>
        </p:nvSpPr>
        <p:spPr>
          <a:xfrm>
            <a:off x="3921368" y="1095863"/>
            <a:ext cx="7432431" cy="4842704"/>
          </a:xfrm>
        </p:spPr>
        <p:txBody>
          <a:bodyPr>
            <a:normAutofit/>
          </a:bodyPr>
          <a:lstStyle/>
          <a:p>
            <a:pPr algn="just"/>
            <a:r>
              <a:rPr lang="en-US" dirty="0"/>
              <a:t>Objective </a:t>
            </a:r>
            <a:r>
              <a:rPr lang="en-US" dirty="0" smtClean="0"/>
              <a:t>symptom</a:t>
            </a:r>
            <a:endParaRPr lang="ru-RU" dirty="0" smtClean="0"/>
          </a:p>
          <a:p>
            <a:pPr algn="just"/>
            <a:r>
              <a:rPr lang="en-US" dirty="0" smtClean="0"/>
              <a:t>Courvoisier</a:t>
            </a:r>
            <a:r>
              <a:rPr lang="ru-RU" dirty="0" smtClean="0"/>
              <a:t> </a:t>
            </a:r>
            <a:r>
              <a:rPr lang="en-US" dirty="0" smtClean="0"/>
              <a:t>sign </a:t>
            </a:r>
            <a:r>
              <a:rPr lang="en-US" dirty="0"/>
              <a:t>- palpable painless gallbladder in the right </a:t>
            </a:r>
            <a:r>
              <a:rPr lang="en-US" dirty="0" err="1" smtClean="0"/>
              <a:t>hypochondrium</a:t>
            </a:r>
            <a:endParaRPr lang="en-US" dirty="0" smtClean="0"/>
          </a:p>
          <a:p>
            <a:pPr algn="just"/>
            <a:r>
              <a:rPr lang="en-US" dirty="0" smtClean="0"/>
              <a:t>The </a:t>
            </a:r>
            <a:r>
              <a:rPr lang="en-US" dirty="0"/>
              <a:t>pathogenesis is due to the lack of evacuation of bile from the bladder as a consequence of the block of the underlying biliary tract (tumor of the head of the pancreas, tumor of the ducts, tumor of the </a:t>
            </a:r>
            <a:r>
              <a:rPr lang="en-US" dirty="0" smtClean="0"/>
              <a:t>papilla </a:t>
            </a:r>
            <a:r>
              <a:rPr lang="en-US" dirty="0" err="1" smtClean="0"/>
              <a:t>duodeni</a:t>
            </a:r>
            <a:r>
              <a:rPr lang="en-US" dirty="0" smtClean="0"/>
              <a:t>)</a:t>
            </a:r>
            <a:endParaRPr lang="ru-RU" dirty="0"/>
          </a:p>
        </p:txBody>
      </p:sp>
      <p:pic>
        <p:nvPicPr>
          <p:cNvPr id="3" name="Курвуазьє-Courvoisier's">
            <a:hlinkClick r:id="" action="ppaction://media"/>
          </p:cNvPr>
          <p:cNvPicPr>
            <a:picLocks noGrp="1" noChangeAspect="1"/>
          </p:cNvPicPr>
          <p:nvPr>
            <p:ph sz="half" idx="1"/>
            <a:videoFile r:link="rId2"/>
            <p:extLst>
              <p:ext uri="{DAA4B4D4-6D71-4841-9C94-3DE7FCFB9230}">
                <p14:media xmlns:p14="http://schemas.microsoft.com/office/powerpoint/2010/main" r:embed="rId1"/>
              </p:ext>
            </p:extLst>
          </p:nvPr>
        </p:nvPicPr>
        <p:blipFill>
          <a:blip r:embed="rId4"/>
          <a:stretch>
            <a:fillRect/>
          </a:stretch>
        </p:blipFill>
        <p:spPr>
          <a:xfrm>
            <a:off x="838200" y="1095863"/>
            <a:ext cx="3083168" cy="4842704"/>
          </a:xfrm>
        </p:spPr>
      </p:pic>
    </p:spTree>
    <p:extLst>
      <p:ext uri="{BB962C8B-B14F-4D97-AF65-F5344CB8AC3E}">
        <p14:creationId xmlns:p14="http://schemas.microsoft.com/office/powerpoint/2010/main" val="335740380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p:txBody>
          <a:bodyPr/>
          <a:lstStyle/>
          <a:p>
            <a:endParaRPr lang="ru-RU" dirty="0"/>
          </a:p>
        </p:txBody>
      </p:sp>
    </p:spTree>
    <p:extLst>
      <p:ext uri="{BB962C8B-B14F-4D97-AF65-F5344CB8AC3E}">
        <p14:creationId xmlns:p14="http://schemas.microsoft.com/office/powerpoint/2010/main" val="143141711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spTree>
    <p:extLst>
      <p:ext uri="{BB962C8B-B14F-4D97-AF65-F5344CB8AC3E}">
        <p14:creationId xmlns:p14="http://schemas.microsoft.com/office/powerpoint/2010/main" val="402254880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spTree>
    <p:extLst>
      <p:ext uri="{BB962C8B-B14F-4D97-AF65-F5344CB8AC3E}">
        <p14:creationId xmlns:p14="http://schemas.microsoft.com/office/powerpoint/2010/main" val="10929067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spTree>
    <p:extLst>
      <p:ext uri="{BB962C8B-B14F-4D97-AF65-F5344CB8AC3E}">
        <p14:creationId xmlns:p14="http://schemas.microsoft.com/office/powerpoint/2010/main" val="173249236"/>
      </p:ext>
    </p:extLst>
  </p:cSld>
  <p:clrMapOvr>
    <a:masterClrMapping/>
  </p:clrMapOvr>
</p:sld>
</file>

<file path=ppt/theme/theme1.xml><?xml version="1.0" encoding="utf-8"?>
<a:theme xmlns:a="http://schemas.openxmlformats.org/drawingml/2006/main" name="HDOfficeLightV0">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Аспект</Template>
  <TotalTime>156</TotalTime>
  <Words>1153</Words>
  <Application>Microsoft Office PowerPoint</Application>
  <PresentationFormat>Широкоэкранный</PresentationFormat>
  <Paragraphs>77</Paragraphs>
  <Slides>23</Slides>
  <Notes>0</Notes>
  <HiddenSlides>0</HiddenSlides>
  <MMClips>20</MMClips>
  <ScaleCrop>false</ScaleCrop>
  <HeadingPairs>
    <vt:vector size="6" baseType="variant">
      <vt:variant>
        <vt:lpstr>Использованные шрифты</vt:lpstr>
      </vt:variant>
      <vt:variant>
        <vt:i4>4</vt:i4>
      </vt:variant>
      <vt:variant>
        <vt:lpstr>Тема</vt:lpstr>
      </vt:variant>
      <vt:variant>
        <vt:i4>2</vt:i4>
      </vt:variant>
      <vt:variant>
        <vt:lpstr>Заголовки слайдов</vt:lpstr>
      </vt:variant>
      <vt:variant>
        <vt:i4>23</vt:i4>
      </vt:variant>
    </vt:vector>
  </HeadingPairs>
  <TitlesOfParts>
    <vt:vector size="29" baseType="lpstr">
      <vt:lpstr>Arial</vt:lpstr>
      <vt:lpstr>Calibri</vt:lpstr>
      <vt:lpstr>Calibri Light</vt:lpstr>
      <vt:lpstr>Wingdings 2</vt:lpstr>
      <vt:lpstr>HDOfficeLightV0</vt:lpstr>
      <vt:lpstr>Тема Office</vt:lpstr>
      <vt:lpstr>Kocher sign</vt:lpstr>
      <vt:lpstr>Kushnirenko sign</vt:lpstr>
      <vt:lpstr>Rovsing sign</vt:lpstr>
      <vt:lpstr>Obraztsov sign</vt:lpstr>
      <vt:lpstr>Coup sign</vt:lpstr>
      <vt:lpstr>Blumberg sign</vt:lpstr>
      <vt:lpstr>Razdolsky sign</vt:lpstr>
      <vt:lpstr>Voskresensky sign</vt:lpstr>
      <vt:lpstr>McBurney point and sign</vt:lpstr>
      <vt:lpstr>LeNander point and surgical access</vt:lpstr>
      <vt:lpstr>Sitkovsky and Bartomier-Michelson sign</vt:lpstr>
      <vt:lpstr>Ker point and sign</vt:lpstr>
      <vt:lpstr>Orthner sign</vt:lpstr>
      <vt:lpstr>Murphy sign</vt:lpstr>
      <vt:lpstr>Mussi sign</vt:lpstr>
      <vt:lpstr> Culen and Gray-Turner signs</vt:lpstr>
      <vt:lpstr>Kerte sign</vt:lpstr>
      <vt:lpstr>Mayot-Robson sign</vt:lpstr>
      <vt:lpstr>Courvoisier sign</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Симптом Кохера-Волковича</dc:title>
  <dc:creator>Вадим</dc:creator>
  <cp:lastModifiedBy>Вадим</cp:lastModifiedBy>
  <cp:revision>16</cp:revision>
  <dcterms:created xsi:type="dcterms:W3CDTF">2021-03-31T11:28:01Z</dcterms:created>
  <dcterms:modified xsi:type="dcterms:W3CDTF">2021-04-09T09:12:55Z</dcterms:modified>
</cp:coreProperties>
</file>