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2"/>
  </p:notesMasterIdLst>
  <p:sldIdLst>
    <p:sldId id="256" r:id="rId2"/>
    <p:sldId id="275" r:id="rId3"/>
    <p:sldId id="271" r:id="rId4"/>
    <p:sldId id="272" r:id="rId5"/>
    <p:sldId id="273" r:id="rId6"/>
    <p:sldId id="276" r:id="rId7"/>
    <p:sldId id="277" r:id="rId8"/>
    <p:sldId id="300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51" r:id="rId20"/>
    <p:sldId id="352" r:id="rId21"/>
    <p:sldId id="353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8" r:id="rId41"/>
    <p:sldId id="339" r:id="rId42"/>
    <p:sldId id="340" r:id="rId43"/>
    <p:sldId id="341" r:id="rId44"/>
    <p:sldId id="342" r:id="rId45"/>
    <p:sldId id="343" r:id="rId46"/>
    <p:sldId id="344" r:id="rId47"/>
    <p:sldId id="345" r:id="rId48"/>
    <p:sldId id="350" r:id="rId49"/>
    <p:sldId id="260" r:id="rId50"/>
    <p:sldId id="349" r:id="rId5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4660"/>
  </p:normalViewPr>
  <p:slideViewPr>
    <p:cSldViewPr snapToGrid="0">
      <p:cViewPr varScale="1">
        <p:scale>
          <a:sx n="83" d="100"/>
          <a:sy n="83" d="100"/>
        </p:scale>
        <p:origin x="70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12BDA-EAE2-49C9-99AD-49BB8D0E7D5A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AADD2-630F-4AF1-9A19-C6D70363727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5419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AADD2-630F-4AF1-9A19-C6D703637270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964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AADD2-630F-4AF1-9A19-C6D703637270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7235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4675D-2B0E-4BCA-9D80-3D9DC7A9CD5B}" type="datetime1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157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64D0-E165-414D-9F6A-882AB1E504F0}" type="datetime1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6951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F72CF-C7BD-46CF-B5B4-880588B6D5A4}" type="datetime1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419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D7C19-E8FA-4775-9DDA-9E99BE6558D0}" type="datetime1">
              <a:rPr lang="uk-UA" smtClean="0"/>
              <a:t>09.03.2021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6584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5C30-51C7-415A-AF5C-A4CFF9616D10}" type="datetime1">
              <a:rPr lang="uk-UA" smtClean="0"/>
              <a:t>09.03.2021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488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621A-BE17-4E5F-9BAC-921BEA9F7AB1}" type="datetime1">
              <a:rPr lang="uk-UA" smtClean="0"/>
              <a:t>09.03.2021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4200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9F87-8360-4EF6-A817-43945CFF2899}" type="datetime1">
              <a:rPr lang="uk-UA" smtClean="0"/>
              <a:t>09.03.2021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9906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0108A-32D2-4D0F-BE02-A2D1228CD179}" type="datetime1">
              <a:rPr lang="uk-UA" smtClean="0"/>
              <a:t>09.03.2021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5501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FD1D-3332-4DE0-BF72-E293E447AC6D}" type="datetime1">
              <a:rPr lang="uk-UA" smtClean="0"/>
              <a:t>09.03.2021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1720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E4362-E7BF-462A-97EF-4186087964A4}" type="datetime1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0552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5DA9E-CFE2-42DB-A1A7-55F19FA7A550}" type="datetime1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154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9E39-EDE0-4BA6-96F7-71219FA9AFC7}" type="datetime1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8837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68B09-3982-4B81-8DF6-E48B6A0ABF23}" type="datetime1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90854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9209C-2CBF-4B52-9807-718E88CB03A0}" type="datetime1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19851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F44E-95CC-4B76-B2E8-AD555B6DC730}" type="datetime1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1705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4BBF-B6F6-43AD-B7E9-8D08F9D9BF3F}" type="datetime1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7026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EDDE5-CB3D-4E73-A5BB-D88BC28A7024}" type="datetime1">
              <a:rPr lang="uk-UA" smtClean="0"/>
              <a:t>09.03.2021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B835EAE-7467-4947-9CF8-7C3B5B22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4177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3867" y="160097"/>
            <a:ext cx="7766936" cy="1646302"/>
          </a:xfrm>
        </p:spPr>
        <p:txBody>
          <a:bodyPr/>
          <a:lstStyle/>
          <a:p>
            <a:pPr algn="ctr"/>
            <a:r>
              <a:rPr lang="uk-UA" dirty="0" smtClean="0"/>
              <a:t>Семінарське заняття 1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61613" y="4752796"/>
            <a:ext cx="7766936" cy="1398622"/>
          </a:xfrm>
        </p:spPr>
        <p:txBody>
          <a:bodyPr>
            <a:noAutofit/>
          </a:bodyPr>
          <a:lstStyle/>
          <a:p>
            <a:r>
              <a:rPr lang="uk-UA" sz="1400" dirty="0" smtClean="0">
                <a:solidFill>
                  <a:schemeClr val="tx1"/>
                </a:solidFill>
              </a:rPr>
              <a:t>Презентацію підготували</a:t>
            </a:r>
          </a:p>
          <a:p>
            <a:r>
              <a:rPr lang="uk-UA" sz="1400" dirty="0">
                <a:solidFill>
                  <a:schemeClr val="tx1"/>
                </a:solidFill>
              </a:rPr>
              <a:t>д</a:t>
            </a:r>
            <a:r>
              <a:rPr lang="uk-UA" sz="1400" dirty="0" smtClean="0">
                <a:solidFill>
                  <a:schemeClr val="tx1"/>
                </a:solidFill>
              </a:rPr>
              <a:t>. </a:t>
            </a:r>
            <a:r>
              <a:rPr lang="uk-UA" sz="1400" dirty="0" err="1" smtClean="0">
                <a:solidFill>
                  <a:schemeClr val="tx1"/>
                </a:solidFill>
              </a:rPr>
              <a:t>фарм</a:t>
            </a:r>
            <a:r>
              <a:rPr lang="uk-UA" sz="1400" dirty="0" smtClean="0">
                <a:solidFill>
                  <a:schemeClr val="tx1"/>
                </a:solidFill>
              </a:rPr>
              <a:t>. н. Борисюк І. Ю.</a:t>
            </a:r>
          </a:p>
          <a:p>
            <a:r>
              <a:rPr lang="uk-UA" sz="1400" dirty="0" smtClean="0">
                <a:solidFill>
                  <a:schemeClr val="tx1"/>
                </a:solidFill>
              </a:rPr>
              <a:t>доц., </a:t>
            </a:r>
            <a:r>
              <a:rPr lang="uk-UA" sz="1400" dirty="0" err="1" smtClean="0">
                <a:solidFill>
                  <a:schemeClr val="tx1"/>
                </a:solidFill>
              </a:rPr>
              <a:t>к.фарм.н</a:t>
            </a:r>
            <a:r>
              <a:rPr lang="uk-UA" sz="1400" dirty="0" smtClean="0">
                <a:solidFill>
                  <a:schemeClr val="tx1"/>
                </a:solidFill>
              </a:rPr>
              <a:t>. </a:t>
            </a:r>
            <a:r>
              <a:rPr lang="uk-UA" sz="1400" dirty="0" err="1" smtClean="0">
                <a:solidFill>
                  <a:schemeClr val="tx1"/>
                </a:solidFill>
              </a:rPr>
              <a:t>Фізор</a:t>
            </a:r>
            <a:r>
              <a:rPr lang="uk-UA" sz="1400" dirty="0" smtClean="0">
                <a:solidFill>
                  <a:schemeClr val="tx1"/>
                </a:solidFill>
              </a:rPr>
              <a:t> Н. С.</a:t>
            </a:r>
          </a:p>
          <a:p>
            <a:r>
              <a:rPr lang="uk-UA" sz="1400" dirty="0" smtClean="0">
                <a:solidFill>
                  <a:schemeClr val="tx1"/>
                </a:solidFill>
              </a:rPr>
              <a:t>ас., </a:t>
            </a:r>
            <a:r>
              <a:rPr lang="uk-UA" sz="1400" dirty="0" err="1" smtClean="0">
                <a:solidFill>
                  <a:schemeClr val="tx1"/>
                </a:solidFill>
              </a:rPr>
              <a:t>к.б.н</a:t>
            </a:r>
            <a:r>
              <a:rPr lang="uk-UA" sz="1400" dirty="0" smtClean="0">
                <a:solidFill>
                  <a:schemeClr val="tx1"/>
                </a:solidFill>
              </a:rPr>
              <a:t>. Валіводзь І. П.</a:t>
            </a:r>
            <a:endParaRPr lang="uk-UA" sz="14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221142"/>
              </p:ext>
            </p:extLst>
          </p:nvPr>
        </p:nvGraphicFramePr>
        <p:xfrm>
          <a:off x="823152" y="1748278"/>
          <a:ext cx="9540047" cy="20686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540047">
                  <a:extLst>
                    <a:ext uri="{9D8B030D-6E8A-4147-A177-3AD203B41FA5}">
                      <a16:colId xmlns:a16="http://schemas.microsoft.com/office/drawing/2014/main" val="3549438577"/>
                    </a:ext>
                  </a:extLst>
                </a:gridCol>
              </a:tblGrid>
              <a:tr h="191135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Тема : Приготування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гомеопатичних матричних настойок згідно ДФУ та контроль їх якості. Потенціювання матричних настойок гомеопатичних.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Дилюції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гомеопатичні. Технологія рідких гомеопатичних розведень, оформлення до відпуску та контроль їх якості. Технологія базисних препаратів, рідких гомеопатичних лікарських форм, оформлення до відпуску та контроль їх якості.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Тритурації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гомеопатичні. Технологія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тритурацій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гомеопатичних, оформлення до відпуску та контроль їх якості.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6747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7320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5"/>
          <p:cNvSpPr>
            <a:spLocks noChangeArrowheads="1"/>
          </p:cNvSpPr>
          <p:nvPr/>
        </p:nvSpPr>
        <p:spPr bwMode="auto">
          <a:xfrm>
            <a:off x="1989056" y="22511"/>
            <a:ext cx="906858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Класифікація</a:t>
            </a:r>
            <a:r>
              <a:rPr kumimoji="0" lang="ru-RU" alt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гомеопатичних</a:t>
            </a:r>
            <a:r>
              <a:rPr kumimoji="0" lang="ru-RU" alt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препаратів</a:t>
            </a:r>
            <a:r>
              <a:rPr kumimoji="0" lang="ru-RU" alt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за способом </a:t>
            </a:r>
            <a:r>
              <a:rPr kumimoji="0" lang="ru-RU" alt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введення</a:t>
            </a:r>
            <a:endParaRPr kumimoji="0" lang="uk-UA" alt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" name="Группа 117"/>
          <p:cNvGrpSpPr>
            <a:grpSpLocks/>
          </p:cNvGrpSpPr>
          <p:nvPr/>
        </p:nvGrpSpPr>
        <p:grpSpPr bwMode="auto">
          <a:xfrm>
            <a:off x="1809945" y="886120"/>
            <a:ext cx="9078013" cy="5373278"/>
            <a:chOff x="949" y="4970"/>
            <a:chExt cx="9275" cy="6532"/>
          </a:xfrm>
        </p:grpSpPr>
        <p:sp>
          <p:nvSpPr>
            <p:cNvPr id="6" name="Line 97"/>
            <p:cNvSpPr>
              <a:spLocks noChangeShapeType="1"/>
            </p:cNvSpPr>
            <p:nvPr/>
          </p:nvSpPr>
          <p:spPr bwMode="auto">
            <a:xfrm>
              <a:off x="1562" y="7242"/>
              <a:ext cx="1" cy="42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7" name="Line 98"/>
            <p:cNvSpPr>
              <a:spLocks noChangeShapeType="1"/>
            </p:cNvSpPr>
            <p:nvPr/>
          </p:nvSpPr>
          <p:spPr bwMode="auto">
            <a:xfrm>
              <a:off x="3124" y="7242"/>
              <a:ext cx="1" cy="42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8" name="Line 99"/>
            <p:cNvSpPr>
              <a:spLocks noChangeShapeType="1"/>
            </p:cNvSpPr>
            <p:nvPr/>
          </p:nvSpPr>
          <p:spPr bwMode="auto">
            <a:xfrm>
              <a:off x="3124" y="6816"/>
              <a:ext cx="1" cy="42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9" name="Line 100"/>
            <p:cNvSpPr>
              <a:spLocks noChangeShapeType="1"/>
            </p:cNvSpPr>
            <p:nvPr/>
          </p:nvSpPr>
          <p:spPr bwMode="auto">
            <a:xfrm>
              <a:off x="1562" y="7242"/>
              <a:ext cx="3321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0" name="Line 101"/>
            <p:cNvSpPr>
              <a:spLocks noChangeShapeType="1"/>
            </p:cNvSpPr>
            <p:nvPr/>
          </p:nvSpPr>
          <p:spPr bwMode="auto">
            <a:xfrm>
              <a:off x="3408" y="5964"/>
              <a:ext cx="1" cy="28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1" name="Line 102"/>
            <p:cNvSpPr>
              <a:spLocks noChangeShapeType="1"/>
            </p:cNvSpPr>
            <p:nvPr/>
          </p:nvSpPr>
          <p:spPr bwMode="auto">
            <a:xfrm>
              <a:off x="8378" y="5964"/>
              <a:ext cx="1" cy="28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2" name="Line 103"/>
            <p:cNvSpPr>
              <a:spLocks noChangeShapeType="1"/>
            </p:cNvSpPr>
            <p:nvPr/>
          </p:nvSpPr>
          <p:spPr bwMode="auto">
            <a:xfrm>
              <a:off x="5874" y="5539"/>
              <a:ext cx="1" cy="42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3" name="Line 104"/>
            <p:cNvSpPr>
              <a:spLocks noChangeShapeType="1"/>
            </p:cNvSpPr>
            <p:nvPr/>
          </p:nvSpPr>
          <p:spPr bwMode="auto">
            <a:xfrm>
              <a:off x="3408" y="5964"/>
              <a:ext cx="497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4" name="Rectangle 105"/>
            <p:cNvSpPr>
              <a:spLocks noChangeArrowheads="1"/>
            </p:cNvSpPr>
            <p:nvPr/>
          </p:nvSpPr>
          <p:spPr bwMode="auto">
            <a:xfrm>
              <a:off x="3628" y="4970"/>
              <a:ext cx="4447" cy="568"/>
            </a:xfrm>
            <a:prstGeom prst="rect">
              <a:avLst/>
            </a:prstGeom>
            <a:solidFill>
              <a:srgbClr val="EAEAEA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Гомеопатич</a:t>
              </a:r>
              <a:r>
                <a:rPr kumimoji="0" lang="uk-UA" alt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ні</a:t>
              </a:r>
              <a:r>
                <a:rPr kumimoji="0" lang="ru-RU" alt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препарат</a:t>
              </a:r>
              <a:r>
                <a:rPr kumimoji="0" lang="uk-UA" alt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и</a:t>
              </a:r>
              <a:endParaRPr kumimoji="0" lang="uk-UA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06"/>
            <p:cNvSpPr>
              <a:spLocks noChangeArrowheads="1"/>
            </p:cNvSpPr>
            <p:nvPr/>
          </p:nvSpPr>
          <p:spPr bwMode="auto">
            <a:xfrm>
              <a:off x="1846" y="6248"/>
              <a:ext cx="3079" cy="568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Е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нтеральн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</a:t>
              </a:r>
              <a:endParaRPr kumimoji="0" lang="uk-UA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07"/>
            <p:cNvSpPr>
              <a:spLocks noChangeArrowheads="1"/>
            </p:cNvSpPr>
            <p:nvPr/>
          </p:nvSpPr>
          <p:spPr bwMode="auto">
            <a:xfrm>
              <a:off x="6816" y="6248"/>
              <a:ext cx="3124" cy="568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Парентеральн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</a:t>
              </a:r>
              <a:endParaRPr kumimoji="0" lang="uk-UA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08"/>
            <p:cNvSpPr>
              <a:spLocks noChangeArrowheads="1"/>
            </p:cNvSpPr>
            <p:nvPr/>
          </p:nvSpPr>
          <p:spPr bwMode="auto">
            <a:xfrm>
              <a:off x="972" y="9515"/>
              <a:ext cx="1418" cy="1987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и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люц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ії</a:t>
              </a:r>
              <a:endParaRPr kumimoji="0" lang="uk-UA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Таблетки</a:t>
              </a:r>
              <a:endParaRPr kumimoji="0" lang="ru-RU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Порошки</a:t>
              </a:r>
              <a:endParaRPr kumimoji="0" lang="ru-RU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(тритурац</a:t>
              </a:r>
              <a:r>
                <a:rPr kumimoji="0" lang="uk-UA" altLang="uk-UA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ії</a:t>
              </a:r>
              <a:r>
                <a:rPr kumimoji="0" lang="ru-RU" altLang="uk-UA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kumimoji="0" lang="ru-RU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09"/>
            <p:cNvSpPr>
              <a:spLocks noChangeArrowheads="1"/>
            </p:cNvSpPr>
            <p:nvPr/>
          </p:nvSpPr>
          <p:spPr bwMode="auto">
            <a:xfrm>
              <a:off x="4107" y="9526"/>
              <a:ext cx="1532" cy="1976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Супозитор</a:t>
              </a:r>
              <a:r>
                <a:rPr kumimoji="0" lang="uk-UA" altLang="uk-UA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ії</a:t>
              </a:r>
              <a:endPara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10"/>
            <p:cNvSpPr>
              <a:spLocks noChangeArrowheads="1"/>
            </p:cNvSpPr>
            <p:nvPr/>
          </p:nvSpPr>
          <p:spPr bwMode="auto">
            <a:xfrm>
              <a:off x="2511" y="9514"/>
              <a:ext cx="1418" cy="1988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Гранул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и</a:t>
              </a:r>
              <a:endParaRPr kumimoji="0" lang="uk-UA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Субл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нгвальн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таблетки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11"/>
            <p:cNvSpPr>
              <a:spLocks noChangeArrowheads="1"/>
            </p:cNvSpPr>
            <p:nvPr/>
          </p:nvSpPr>
          <p:spPr bwMode="auto">
            <a:xfrm>
              <a:off x="5703" y="9514"/>
              <a:ext cx="1418" cy="1988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Маз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</a:t>
              </a:r>
              <a:endParaRPr kumimoji="0" lang="uk-UA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Олії</a:t>
              </a:r>
              <a:endParaRPr kumimoji="0" lang="uk-UA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Оподельдоки</a:t>
              </a:r>
              <a:endParaRPr kumimoji="0" lang="ru-RU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12"/>
            <p:cNvSpPr>
              <a:spLocks noChangeArrowheads="1"/>
            </p:cNvSpPr>
            <p:nvPr/>
          </p:nvSpPr>
          <p:spPr bwMode="auto">
            <a:xfrm>
              <a:off x="7242" y="9514"/>
              <a:ext cx="2224" cy="1988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Очні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к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апли</a:t>
              </a:r>
              <a:endParaRPr kumimoji="0" lang="ru-RU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Очні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маз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</a:t>
              </a:r>
              <a:endParaRPr kumimoji="0" lang="uk-UA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Вушні краплі</a:t>
              </a:r>
              <a:endParaRPr kumimoji="0" lang="ru-RU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К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апл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для носа</a:t>
              </a:r>
              <a:endParaRPr kumimoji="0" lang="ru-RU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Назальн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ий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спрей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Line 113"/>
            <p:cNvSpPr>
              <a:spLocks noChangeShapeType="1"/>
            </p:cNvSpPr>
            <p:nvPr/>
          </p:nvSpPr>
          <p:spPr bwMode="auto">
            <a:xfrm>
              <a:off x="6421" y="7243"/>
              <a:ext cx="1" cy="42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23" name="Line 114"/>
            <p:cNvSpPr>
              <a:spLocks noChangeShapeType="1"/>
            </p:cNvSpPr>
            <p:nvPr/>
          </p:nvSpPr>
          <p:spPr bwMode="auto">
            <a:xfrm>
              <a:off x="8093" y="7243"/>
              <a:ext cx="1" cy="42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24" name="Line 115"/>
            <p:cNvSpPr>
              <a:spLocks noChangeShapeType="1"/>
            </p:cNvSpPr>
            <p:nvPr/>
          </p:nvSpPr>
          <p:spPr bwMode="auto">
            <a:xfrm>
              <a:off x="8093" y="6829"/>
              <a:ext cx="1" cy="42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25" name="Line 116"/>
            <p:cNvSpPr>
              <a:spLocks noChangeShapeType="1"/>
            </p:cNvSpPr>
            <p:nvPr/>
          </p:nvSpPr>
          <p:spPr bwMode="auto">
            <a:xfrm>
              <a:off x="6421" y="7241"/>
              <a:ext cx="3364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26" name="Line 117"/>
            <p:cNvSpPr>
              <a:spLocks noChangeShapeType="1"/>
            </p:cNvSpPr>
            <p:nvPr/>
          </p:nvSpPr>
          <p:spPr bwMode="auto">
            <a:xfrm>
              <a:off x="4882" y="7243"/>
              <a:ext cx="1" cy="42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27" name="Line 118"/>
            <p:cNvSpPr>
              <a:spLocks noChangeShapeType="1"/>
            </p:cNvSpPr>
            <p:nvPr/>
          </p:nvSpPr>
          <p:spPr bwMode="auto">
            <a:xfrm>
              <a:off x="9784" y="7243"/>
              <a:ext cx="1" cy="42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28" name="Line 119"/>
            <p:cNvSpPr>
              <a:spLocks noChangeShapeType="1"/>
            </p:cNvSpPr>
            <p:nvPr/>
          </p:nvSpPr>
          <p:spPr bwMode="auto">
            <a:xfrm flipH="1">
              <a:off x="1562" y="8598"/>
              <a:ext cx="0" cy="91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29" name="Line 120"/>
            <p:cNvSpPr>
              <a:spLocks noChangeShapeType="1"/>
            </p:cNvSpPr>
            <p:nvPr/>
          </p:nvSpPr>
          <p:spPr bwMode="auto">
            <a:xfrm>
              <a:off x="3124" y="8415"/>
              <a:ext cx="1" cy="108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30" name="Line 121"/>
            <p:cNvSpPr>
              <a:spLocks noChangeShapeType="1"/>
            </p:cNvSpPr>
            <p:nvPr/>
          </p:nvSpPr>
          <p:spPr bwMode="auto">
            <a:xfrm>
              <a:off x="4882" y="8249"/>
              <a:ext cx="1" cy="126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31" name="Line 122"/>
            <p:cNvSpPr>
              <a:spLocks noChangeShapeType="1"/>
            </p:cNvSpPr>
            <p:nvPr/>
          </p:nvSpPr>
          <p:spPr bwMode="auto">
            <a:xfrm>
              <a:off x="6421" y="8965"/>
              <a:ext cx="1" cy="54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32" name="Line 123"/>
            <p:cNvSpPr>
              <a:spLocks noChangeShapeType="1"/>
            </p:cNvSpPr>
            <p:nvPr/>
          </p:nvSpPr>
          <p:spPr bwMode="auto">
            <a:xfrm>
              <a:off x="8094" y="9088"/>
              <a:ext cx="0" cy="42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33" name="Rectangle 124"/>
            <p:cNvSpPr>
              <a:spLocks noChangeArrowheads="1"/>
            </p:cNvSpPr>
            <p:nvPr/>
          </p:nvSpPr>
          <p:spPr bwMode="auto">
            <a:xfrm>
              <a:off x="949" y="7668"/>
              <a:ext cx="1418" cy="142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Перораль</a:t>
              </a:r>
              <a:r>
                <a:rPr kumimoji="0" lang="uk-UA" altLang="uk-UA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ні</a:t>
              </a:r>
              <a:endPara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125"/>
            <p:cNvSpPr>
              <a:spLocks noChangeArrowheads="1"/>
            </p:cNvSpPr>
            <p:nvPr/>
          </p:nvSpPr>
          <p:spPr bwMode="auto">
            <a:xfrm>
              <a:off x="4084" y="7668"/>
              <a:ext cx="1532" cy="142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Ректальн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</a:t>
              </a:r>
              <a:endParaRPr kumimoji="0" lang="uk-UA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126"/>
            <p:cNvSpPr>
              <a:spLocks noChangeArrowheads="1"/>
            </p:cNvSpPr>
            <p:nvPr/>
          </p:nvSpPr>
          <p:spPr bwMode="auto">
            <a:xfrm>
              <a:off x="5680" y="7668"/>
              <a:ext cx="1418" cy="142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Для нанесен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ня 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на 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шкіру</a:t>
              </a:r>
              <a:endParaRPr kumimoji="0" lang="uk-UA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127"/>
            <p:cNvSpPr>
              <a:spLocks noChangeArrowheads="1"/>
            </p:cNvSpPr>
            <p:nvPr/>
          </p:nvSpPr>
          <p:spPr bwMode="auto">
            <a:xfrm>
              <a:off x="2488" y="7668"/>
              <a:ext cx="1418" cy="142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Субл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нгвальн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</a:t>
              </a:r>
              <a:endParaRPr kumimoji="0" lang="uk-UA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128"/>
            <p:cNvSpPr>
              <a:spLocks noChangeArrowheads="1"/>
            </p:cNvSpPr>
            <p:nvPr/>
          </p:nvSpPr>
          <p:spPr bwMode="auto">
            <a:xfrm>
              <a:off x="7219" y="7668"/>
              <a:ext cx="1654" cy="142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Для нанесен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я наслиз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ові 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оболо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нки</a:t>
              </a:r>
              <a:endParaRPr kumimoji="0" lang="uk-UA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129"/>
            <p:cNvSpPr>
              <a:spLocks noChangeArrowheads="1"/>
            </p:cNvSpPr>
            <p:nvPr/>
          </p:nvSpPr>
          <p:spPr bwMode="auto">
            <a:xfrm>
              <a:off x="8986" y="7668"/>
              <a:ext cx="1238" cy="142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Ін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’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єкційні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9" name="Rectangle 50"/>
          <p:cNvSpPr>
            <a:spLocks noChangeArrowheads="1"/>
          </p:cNvSpPr>
          <p:nvPr/>
        </p:nvSpPr>
        <p:spPr bwMode="auto">
          <a:xfrm>
            <a:off x="-1" y="457199"/>
            <a:ext cx="1934228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5553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9621" y="226243"/>
            <a:ext cx="9813303" cy="5815119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/>
              <a:t>Всі гомеопатичні засоби за способом використання поділяються на дві групи препаратів</a:t>
            </a:r>
            <a:r>
              <a:rPr lang="uk-UA" sz="2000" b="1" dirty="0" smtClean="0"/>
              <a:t>:</a:t>
            </a:r>
          </a:p>
          <a:p>
            <a:pPr algn="just"/>
            <a:r>
              <a:rPr lang="uk-UA" sz="2400" dirty="0" smtClean="0"/>
              <a:t> </a:t>
            </a:r>
            <a:r>
              <a:rPr lang="uk-UA" sz="2400" u="sng" dirty="0">
                <a:solidFill>
                  <a:srgbClr val="FFC000"/>
                </a:solidFill>
              </a:rPr>
              <a:t>для внутрішнього і для зовнішнього застосування. </a:t>
            </a:r>
            <a:endParaRPr lang="uk-UA" sz="2400" u="sng" dirty="0" smtClean="0">
              <a:solidFill>
                <a:srgbClr val="FFC000"/>
              </a:solidFill>
            </a:endParaRPr>
          </a:p>
          <a:p>
            <a:pPr algn="just"/>
            <a:r>
              <a:rPr lang="uk-UA" sz="2400" dirty="0" smtClean="0">
                <a:solidFill>
                  <a:srgbClr val="FFC000"/>
                </a:solidFill>
              </a:rPr>
              <a:t>Для </a:t>
            </a:r>
            <a:r>
              <a:rPr lang="uk-UA" sz="2400" dirty="0">
                <a:solidFill>
                  <a:srgbClr val="FFC000"/>
                </a:solidFill>
              </a:rPr>
              <a:t>внутрішнього прийому</a:t>
            </a:r>
            <a:r>
              <a:rPr lang="uk-UA" sz="2400" dirty="0"/>
              <a:t>: </a:t>
            </a:r>
            <a:endParaRPr lang="uk-UA" sz="2400" dirty="0" smtClean="0"/>
          </a:p>
          <a:p>
            <a:pPr algn="just"/>
            <a:r>
              <a:rPr lang="uk-UA" sz="2400" dirty="0" smtClean="0"/>
              <a:t>- </a:t>
            </a:r>
            <a:r>
              <a:rPr lang="uk-UA" sz="2400" dirty="0"/>
              <a:t>краплі на спиртовій та водній </a:t>
            </a:r>
            <a:r>
              <a:rPr lang="uk-UA" sz="2400" dirty="0" smtClean="0"/>
              <a:t>основах; </a:t>
            </a:r>
          </a:p>
          <a:p>
            <a:pPr algn="just"/>
            <a:r>
              <a:rPr lang="uk-UA" sz="2400" dirty="0" smtClean="0"/>
              <a:t>- </a:t>
            </a:r>
            <a:r>
              <a:rPr lang="uk-UA" sz="2400" dirty="0"/>
              <a:t>порошки</a:t>
            </a:r>
            <a:r>
              <a:rPr lang="uk-UA" sz="2400" dirty="0" smtClean="0"/>
              <a:t>;</a:t>
            </a:r>
          </a:p>
          <a:p>
            <a:pPr algn="just"/>
            <a:r>
              <a:rPr lang="uk-UA" sz="2400" dirty="0" smtClean="0"/>
              <a:t> </a:t>
            </a:r>
            <a:r>
              <a:rPr lang="uk-UA" sz="2400" dirty="0"/>
              <a:t>- гранули (з готових маленьких цукрових драже, які потім </a:t>
            </a:r>
            <a:r>
              <a:rPr lang="uk-UA" sz="2400" dirty="0" smtClean="0"/>
              <a:t>насичуються </a:t>
            </a:r>
            <a:r>
              <a:rPr lang="uk-UA" sz="2400" dirty="0"/>
              <a:t>настоянкою препарату потрібного розведення або з цільної маси, вже насиченою відповідної лікарської </a:t>
            </a:r>
            <a:r>
              <a:rPr lang="uk-UA" sz="2400" dirty="0" smtClean="0"/>
              <a:t>настоянкою);</a:t>
            </a:r>
          </a:p>
          <a:p>
            <a:pPr algn="just"/>
            <a:r>
              <a:rPr lang="uk-UA" sz="2400" dirty="0" smtClean="0"/>
              <a:t> </a:t>
            </a:r>
            <a:r>
              <a:rPr lang="uk-UA" sz="2400" dirty="0"/>
              <a:t>- таблетки (застосовуються рідше, пресують з цукрової маси, яка просякнута рідким препаратом необхідного розведення.); </a:t>
            </a:r>
            <a:endParaRPr lang="uk-UA" sz="2400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9232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Ін'єкційні розчини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uk-UA" sz="2000" dirty="0" smtClean="0"/>
              <a:t>ін'єкційні розчини </a:t>
            </a:r>
            <a:r>
              <a:rPr lang="uk-UA" sz="2000" dirty="0"/>
              <a:t>(поки вельми </a:t>
            </a:r>
            <a:r>
              <a:rPr lang="uk-UA" sz="2000" dirty="0" err="1"/>
              <a:t>рідко</a:t>
            </a:r>
            <a:r>
              <a:rPr lang="uk-UA" sz="2000" dirty="0"/>
              <a:t>, як новинки останніх років, це препарати комплексного лікування «</a:t>
            </a:r>
            <a:r>
              <a:rPr lang="uk-UA" sz="2000" dirty="0" err="1"/>
              <a:t>Мукоза-композитум</a:t>
            </a:r>
            <a:r>
              <a:rPr lang="uk-UA" sz="2000" dirty="0"/>
              <a:t>», «</a:t>
            </a:r>
            <a:r>
              <a:rPr lang="uk-UA" sz="2000" dirty="0" err="1"/>
              <a:t>Гепар-композитум</a:t>
            </a:r>
            <a:r>
              <a:rPr lang="uk-UA" sz="2000" dirty="0"/>
              <a:t>», «</a:t>
            </a:r>
            <a:r>
              <a:rPr lang="uk-UA" sz="2000" dirty="0" err="1"/>
              <a:t>Траумель</a:t>
            </a:r>
            <a:r>
              <a:rPr lang="uk-UA" sz="2000" dirty="0"/>
              <a:t>» та інші.). </a:t>
            </a:r>
            <a:endParaRPr lang="uk-UA" sz="2000" dirty="0" smtClean="0"/>
          </a:p>
          <a:p>
            <a:pPr algn="just"/>
            <a:r>
              <a:rPr lang="uk-UA" dirty="0"/>
              <a:t>Ін'єкційні препарати, що містять тільки один активний інгредієнт, можуть називатися </a:t>
            </a:r>
            <a:r>
              <a:rPr lang="uk-UA" dirty="0" err="1"/>
              <a:t>ин'єлі</a:t>
            </a:r>
            <a:r>
              <a:rPr lang="uk-UA" dirty="0"/>
              <a:t> — </a:t>
            </a:r>
            <a:r>
              <a:rPr lang="en-US" dirty="0" err="1"/>
              <a:t>inijeel</a:t>
            </a:r>
            <a:r>
              <a:rPr lang="en-US" dirty="0"/>
              <a:t> (</a:t>
            </a:r>
            <a:r>
              <a:rPr lang="uk-UA" dirty="0"/>
              <a:t>утворено від лат. </a:t>
            </a:r>
            <a:r>
              <a:rPr lang="en-US" dirty="0" err="1"/>
              <a:t>injectio</a:t>
            </a:r>
            <a:r>
              <a:rPr lang="en-US" dirty="0"/>
              <a:t>, </a:t>
            </a:r>
            <a:r>
              <a:rPr lang="en-US" dirty="0" err="1"/>
              <a:t>onis</a:t>
            </a:r>
            <a:r>
              <a:rPr lang="en-US" dirty="0"/>
              <a:t> f — </a:t>
            </a:r>
            <a:r>
              <a:rPr lang="uk-UA" dirty="0"/>
              <a:t>ін'єкція). Наприклад, препарати фірми </a:t>
            </a:r>
            <a:r>
              <a:rPr lang="en-US" dirty="0"/>
              <a:t>Heel: Belladonna-</a:t>
            </a:r>
            <a:r>
              <a:rPr lang="en-US" dirty="0" err="1"/>
              <a:t>Injeel</a:t>
            </a:r>
            <a:r>
              <a:rPr lang="en-US" dirty="0"/>
              <a:t>, </a:t>
            </a:r>
            <a:r>
              <a:rPr lang="en-US" dirty="0" err="1"/>
              <a:t>Angio-Injeel</a:t>
            </a:r>
            <a:r>
              <a:rPr lang="en-US" dirty="0"/>
              <a:t>. </a:t>
            </a:r>
            <a:r>
              <a:rPr lang="uk-UA" dirty="0"/>
              <a:t>Комплексні ін'єкційні та пероральні препарати звичайної і по­силеної дії називаються </a:t>
            </a:r>
            <a:r>
              <a:rPr lang="uk-UA" dirty="0" err="1"/>
              <a:t>гомакорди</a:t>
            </a:r>
            <a:r>
              <a:rPr lang="uk-UA" dirty="0"/>
              <a:t> — </a:t>
            </a:r>
            <a:r>
              <a:rPr lang="en-US" dirty="0" err="1"/>
              <a:t>homacord</a:t>
            </a:r>
            <a:r>
              <a:rPr lang="en-US" dirty="0"/>
              <a:t>. </a:t>
            </a:r>
            <a:r>
              <a:rPr lang="uk-UA" dirty="0"/>
              <a:t>Наприклад: </a:t>
            </a:r>
            <a:r>
              <a:rPr lang="en-US" dirty="0"/>
              <a:t>Belladonna-</a:t>
            </a:r>
            <a:r>
              <a:rPr lang="en-US" dirty="0" err="1"/>
              <a:t>Homacord</a:t>
            </a:r>
            <a:r>
              <a:rPr lang="en-US" dirty="0"/>
              <a:t>. </a:t>
            </a:r>
            <a:r>
              <a:rPr lang="uk-UA" dirty="0"/>
              <a:t>Лікарські засоби в гомеопатії, як і в алопатії, підрозділяються на дозовані (ін'єкційні препарати, гранули, таблетки, свічки) і недозовані (</a:t>
            </a:r>
            <a:r>
              <a:rPr lang="uk-UA" dirty="0" err="1"/>
              <a:t>оподельдоки</a:t>
            </a:r>
            <a:r>
              <a:rPr lang="uk-UA" dirty="0"/>
              <a:t>, мазі, олії). Шляхи введення гомео­патичних ліків: </a:t>
            </a:r>
            <a:r>
              <a:rPr lang="en-US" dirty="0"/>
              <a:t>per </a:t>
            </a:r>
            <a:r>
              <a:rPr lang="en-US" dirty="0" err="1"/>
              <a:t>os</a:t>
            </a:r>
            <a:r>
              <a:rPr lang="en-US" dirty="0"/>
              <a:t> (</a:t>
            </a:r>
            <a:r>
              <a:rPr lang="uk-UA" dirty="0" err="1"/>
              <a:t>перорально</a:t>
            </a:r>
            <a:r>
              <a:rPr lang="uk-UA" dirty="0"/>
              <a:t>), </a:t>
            </a:r>
            <a:r>
              <a:rPr lang="en-US" dirty="0"/>
              <a:t>sub </a:t>
            </a:r>
            <a:r>
              <a:rPr lang="en-US" dirty="0" err="1"/>
              <a:t>linguam</a:t>
            </a:r>
            <a:r>
              <a:rPr lang="en-US" dirty="0"/>
              <a:t> (</a:t>
            </a:r>
            <a:r>
              <a:rPr lang="uk-UA" dirty="0" err="1"/>
              <a:t>сублінгвально</a:t>
            </a:r>
            <a:r>
              <a:rPr lang="uk-UA" dirty="0"/>
              <a:t>), </a:t>
            </a:r>
            <a:r>
              <a:rPr lang="en-US" dirty="0"/>
              <a:t>per rectum (</a:t>
            </a:r>
            <a:r>
              <a:rPr lang="uk-UA" dirty="0" err="1"/>
              <a:t>ректально</a:t>
            </a:r>
            <a:r>
              <a:rPr lang="uk-UA" dirty="0"/>
              <a:t>), </a:t>
            </a:r>
            <a:r>
              <a:rPr lang="en-US" dirty="0"/>
              <a:t>per </a:t>
            </a:r>
            <a:r>
              <a:rPr lang="en-US" dirty="0" err="1"/>
              <a:t>injectionem</a:t>
            </a:r>
            <a:r>
              <a:rPr lang="en-US" dirty="0"/>
              <a:t> (</a:t>
            </a:r>
            <a:r>
              <a:rPr lang="uk-UA" dirty="0" err="1"/>
              <a:t>ин'єкційно</a:t>
            </a:r>
            <a:r>
              <a:rPr lang="uk-UA" dirty="0"/>
              <a:t>), </a:t>
            </a:r>
            <a:r>
              <a:rPr lang="en-US" dirty="0"/>
              <a:t>supra </a:t>
            </a:r>
            <a:r>
              <a:rPr lang="en-US" dirty="0" err="1"/>
              <a:t>cutem</a:t>
            </a:r>
            <a:r>
              <a:rPr lang="en-US" dirty="0"/>
              <a:t> (</a:t>
            </a:r>
            <a:r>
              <a:rPr lang="uk-UA" dirty="0" err="1"/>
              <a:t>супраку-танно</a:t>
            </a:r>
            <a:r>
              <a:rPr lang="uk-UA" dirty="0"/>
              <a:t>), нанесенням на слизові оболонки.</a:t>
            </a:r>
            <a:endParaRPr lang="uk-UA" sz="2000" dirty="0" smtClean="0"/>
          </a:p>
          <a:p>
            <a:pPr algn="just"/>
            <a:endParaRPr lang="uk-UA" sz="2000" dirty="0"/>
          </a:p>
          <a:p>
            <a:pPr algn="just"/>
            <a:endParaRPr lang="uk-UA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5951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32509"/>
            <a:ext cx="8664402" cy="5708853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uk-UA" sz="2000" b="1" dirty="0">
                <a:solidFill>
                  <a:srgbClr val="FFC000"/>
                </a:solidFill>
              </a:rPr>
              <a:t>Для зовнішнього застосування: </a:t>
            </a:r>
            <a:endParaRPr lang="uk-UA" sz="2000" b="1" dirty="0" smtClean="0">
              <a:solidFill>
                <a:srgbClr val="FFC000"/>
              </a:solidFill>
            </a:endParaRPr>
          </a:p>
          <a:p>
            <a:pPr algn="just"/>
            <a:r>
              <a:rPr lang="uk-UA" sz="2000" dirty="0" smtClean="0"/>
              <a:t>- </a:t>
            </a:r>
            <a:r>
              <a:rPr lang="uk-UA" sz="2000" dirty="0"/>
              <a:t>мазі (готують на основі вазеліну або ланоліну, до яких додається вказане розведення препарату.); </a:t>
            </a:r>
            <a:endParaRPr lang="uk-UA" sz="2000" dirty="0" smtClean="0"/>
          </a:p>
          <a:p>
            <a:pPr algn="just"/>
            <a:r>
              <a:rPr lang="uk-UA" sz="2000" dirty="0" smtClean="0"/>
              <a:t>Комбіновані </a:t>
            </a:r>
            <a:r>
              <a:rPr lang="uk-UA" sz="2000" dirty="0"/>
              <a:t>мазі - багатокомпонентні, іноді мають комерційні назви ( «Плазмін», «</a:t>
            </a:r>
            <a:r>
              <a:rPr lang="uk-UA" sz="2000" dirty="0" err="1"/>
              <a:t>Коріза</a:t>
            </a:r>
            <a:r>
              <a:rPr lang="uk-UA" sz="2000" dirty="0"/>
              <a:t>», «</a:t>
            </a:r>
            <a:r>
              <a:rPr lang="uk-UA" sz="2000" dirty="0" err="1"/>
              <a:t>Лінін</a:t>
            </a:r>
            <a:r>
              <a:rPr lang="uk-UA" sz="2000" dirty="0"/>
              <a:t>). </a:t>
            </a:r>
            <a:endParaRPr lang="uk-UA" sz="2000" dirty="0" smtClean="0"/>
          </a:p>
          <a:p>
            <a:pPr algn="just"/>
            <a:r>
              <a:rPr lang="uk-UA" sz="2000" dirty="0" smtClean="0"/>
              <a:t>Хвойна </a:t>
            </a:r>
            <a:r>
              <a:rPr lang="uk-UA" sz="2000" dirty="0"/>
              <a:t>мазь готується зі свіжих хвойних голок; з листя волоського горіха - мазь </a:t>
            </a:r>
            <a:r>
              <a:rPr lang="uk-UA" sz="2000" dirty="0" err="1"/>
              <a:t>Ковтуновича</a:t>
            </a:r>
            <a:r>
              <a:rPr lang="uk-UA" sz="2000" dirty="0" smtClean="0"/>
              <a:t>.</a:t>
            </a:r>
          </a:p>
          <a:p>
            <a:pPr algn="just"/>
            <a:r>
              <a:rPr lang="uk-UA" sz="2000" dirty="0" smtClean="0"/>
              <a:t> </a:t>
            </a:r>
            <a:r>
              <a:rPr lang="uk-UA" sz="2000" dirty="0"/>
              <a:t>- масла (готують на основі персикового, соняшникової, або іншого рослинного масла, до якого так само додають необхідну розведення гомеопатичного препарату) </a:t>
            </a:r>
            <a:endParaRPr lang="uk-UA" sz="2000" dirty="0" smtClean="0"/>
          </a:p>
          <a:p>
            <a:pPr algn="just"/>
            <a:r>
              <a:rPr lang="uk-UA" sz="2000" dirty="0" smtClean="0"/>
              <a:t>- </a:t>
            </a:r>
            <a:r>
              <a:rPr lang="uk-UA" sz="2000" dirty="0" err="1" smtClean="0"/>
              <a:t>оподельдоки</a:t>
            </a:r>
            <a:r>
              <a:rPr lang="uk-UA" sz="2000" dirty="0" smtClean="0"/>
              <a:t> </a:t>
            </a:r>
            <a:r>
              <a:rPr lang="uk-UA" sz="2000" dirty="0"/>
              <a:t>або лініменти (це лікарська речовина на емульсійної основі.); </a:t>
            </a:r>
            <a:endParaRPr lang="uk-UA" sz="2000" dirty="0" smtClean="0"/>
          </a:p>
          <a:p>
            <a:pPr algn="just"/>
            <a:r>
              <a:rPr lang="uk-UA" sz="2000" dirty="0" smtClean="0"/>
              <a:t>- </a:t>
            </a:r>
            <a:r>
              <a:rPr lang="uk-UA" sz="2000" dirty="0"/>
              <a:t>чиста фіта, або її розведення (чиста фіта і подальші її розведення застосовуються у вигляді розтирань, </a:t>
            </a:r>
            <a:r>
              <a:rPr lang="uk-UA" sz="2000" dirty="0" smtClean="0"/>
              <a:t>ванночок, </a:t>
            </a:r>
            <a:r>
              <a:rPr lang="uk-UA" sz="2000" dirty="0"/>
              <a:t>пов'язок, крапель для носа, для очей, або вух.); </a:t>
            </a:r>
            <a:endParaRPr lang="uk-UA" sz="2000" dirty="0" smtClean="0"/>
          </a:p>
          <a:p>
            <a:pPr algn="just"/>
            <a:r>
              <a:rPr lang="uk-UA" sz="2000" dirty="0" smtClean="0"/>
              <a:t>- </a:t>
            </a:r>
            <a:r>
              <a:rPr lang="uk-UA" sz="2000" dirty="0" err="1"/>
              <a:t>спреї</a:t>
            </a:r>
            <a:r>
              <a:rPr lang="uk-UA" sz="2000" dirty="0"/>
              <a:t> (як і </a:t>
            </a:r>
            <a:r>
              <a:rPr lang="uk-UA" sz="2000" dirty="0" smtClean="0"/>
              <a:t>гомеопатичні </a:t>
            </a:r>
            <a:r>
              <a:rPr lang="uk-UA" sz="2000" dirty="0"/>
              <a:t>ампули для ін'єкцій) тільки починають освоюватися на терені </a:t>
            </a:r>
            <a:r>
              <a:rPr lang="uk-UA" sz="2000" dirty="0" smtClean="0"/>
              <a:t>гомеопатичної фармації. </a:t>
            </a:r>
            <a:r>
              <a:rPr lang="uk-UA" sz="2000" dirty="0"/>
              <a:t>Як, наприклад, </a:t>
            </a:r>
            <a:r>
              <a:rPr lang="uk-UA" sz="2000" dirty="0" err="1"/>
              <a:t>спрей</a:t>
            </a:r>
            <a:r>
              <a:rPr lang="uk-UA" sz="2000" dirty="0"/>
              <a:t> для носа «</a:t>
            </a:r>
            <a:r>
              <a:rPr lang="uk-UA" sz="2000" dirty="0" err="1"/>
              <a:t>Еуфорбіум-композіторіум</a:t>
            </a:r>
            <a:r>
              <a:rPr lang="uk-UA" sz="2000" dirty="0"/>
              <a:t>» (</a:t>
            </a:r>
            <a:r>
              <a:rPr lang="uk-UA" sz="2000" dirty="0" err="1"/>
              <a:t>Назентропфен</a:t>
            </a:r>
            <a:r>
              <a:rPr lang="uk-UA" sz="2000" dirty="0"/>
              <a:t>). </a:t>
            </a:r>
            <a:endParaRPr lang="uk-UA" sz="2000" dirty="0" smtClean="0"/>
          </a:p>
          <a:p>
            <a:r>
              <a:rPr lang="uk-UA" sz="2000" dirty="0"/>
              <a:t>У книзі «Гомеопатичні лікарські засоби» В. Швабе, що є гомеопа­тичною фармакопеєю, лікарські засоби поділяться на такі групи:</a:t>
            </a:r>
          </a:p>
          <a:p>
            <a:r>
              <a:rPr lang="uk-UA" sz="2000" dirty="0"/>
              <a:t> рідкі ліки (</a:t>
            </a:r>
            <a:r>
              <a:rPr lang="uk-UA" sz="2000" dirty="0" err="1"/>
              <a:t>дилюції</a:t>
            </a:r>
            <a:r>
              <a:rPr lang="uk-UA" sz="2000" dirty="0"/>
              <a:t>) — </a:t>
            </a:r>
            <a:r>
              <a:rPr lang="en-US" sz="2000" dirty="0" err="1"/>
              <a:t>dilutiones</a:t>
            </a:r>
            <a:r>
              <a:rPr lang="en-US" sz="2000" dirty="0"/>
              <a:t> (</a:t>
            </a:r>
            <a:r>
              <a:rPr lang="en-US" sz="2000" dirty="0" err="1"/>
              <a:t>dilutio</a:t>
            </a:r>
            <a:r>
              <a:rPr lang="en-US" sz="2000" dirty="0"/>
              <a:t> </a:t>
            </a:r>
            <a:r>
              <a:rPr lang="uk-UA" sz="2000" dirty="0"/>
              <a:t>)</a:t>
            </a:r>
          </a:p>
          <a:p>
            <a:r>
              <a:rPr lang="uk-UA" sz="2000" dirty="0"/>
              <a:t>ліки в порошку (</a:t>
            </a:r>
            <a:r>
              <a:rPr lang="uk-UA" sz="2000" dirty="0" err="1"/>
              <a:t>тритурації</a:t>
            </a:r>
            <a:r>
              <a:rPr lang="uk-UA" sz="2000" dirty="0"/>
              <a:t>) — </a:t>
            </a:r>
            <a:r>
              <a:rPr lang="en-US" sz="2000" dirty="0" err="1"/>
              <a:t>triturationes</a:t>
            </a:r>
            <a:r>
              <a:rPr lang="en-US" sz="2000" dirty="0"/>
              <a:t> (</a:t>
            </a:r>
            <a:r>
              <a:rPr lang="en-US" sz="2000" dirty="0" err="1"/>
              <a:t>trituratio</a:t>
            </a:r>
            <a:r>
              <a:rPr lang="uk-UA" sz="2000" dirty="0"/>
              <a:t>)</a:t>
            </a:r>
            <a:endParaRPr lang="en-US" sz="2000" dirty="0"/>
          </a:p>
          <a:p>
            <a:r>
              <a:rPr lang="uk-UA" sz="2000" dirty="0"/>
              <a:t>ліки в крупинках (гранули та кульки) — </a:t>
            </a:r>
            <a:r>
              <a:rPr lang="en-US" sz="2000" dirty="0" err="1"/>
              <a:t>granula</a:t>
            </a:r>
            <a:r>
              <a:rPr lang="en-US" sz="2000" dirty="0"/>
              <a:t> et </a:t>
            </a:r>
            <a:r>
              <a:rPr lang="en-US" sz="2000" dirty="0" err="1"/>
              <a:t>globuli</a:t>
            </a:r>
            <a:endParaRPr lang="en-US" sz="2000" dirty="0"/>
          </a:p>
          <a:p>
            <a:r>
              <a:rPr lang="en-US" sz="2000" dirty="0"/>
              <a:t>(</a:t>
            </a:r>
            <a:r>
              <a:rPr lang="en-US" sz="2000" dirty="0" err="1"/>
              <a:t>granulum</a:t>
            </a:r>
            <a:r>
              <a:rPr lang="en-US" sz="2000" dirty="0"/>
              <a:t>, </a:t>
            </a:r>
            <a:r>
              <a:rPr lang="en-US" sz="2000" dirty="0" err="1"/>
              <a:t>globulus</a:t>
            </a:r>
            <a:r>
              <a:rPr lang="en-US" sz="2000" dirty="0"/>
              <a:t>) </a:t>
            </a:r>
            <a:endParaRPr lang="uk-UA" sz="2000" dirty="0"/>
          </a:p>
          <a:p>
            <a:r>
              <a:rPr lang="uk-UA" sz="2000" dirty="0"/>
              <a:t>мазі — </a:t>
            </a:r>
            <a:r>
              <a:rPr lang="en-US" sz="2000" dirty="0" err="1"/>
              <a:t>unguenta</a:t>
            </a:r>
            <a:r>
              <a:rPr lang="en-US" sz="2000" dirty="0"/>
              <a:t> (</a:t>
            </a:r>
            <a:r>
              <a:rPr lang="en-US" sz="2000" dirty="0" err="1"/>
              <a:t>unguntum</a:t>
            </a:r>
            <a:r>
              <a:rPr lang="en-US" sz="2000" dirty="0"/>
              <a:t>)</a:t>
            </a:r>
          </a:p>
          <a:p>
            <a:r>
              <a:rPr lang="uk-UA" sz="2000" dirty="0"/>
              <a:t>рідини для розтирання (</a:t>
            </a:r>
            <a:r>
              <a:rPr lang="uk-UA" sz="2000" dirty="0" err="1"/>
              <a:t>оподельдоки</a:t>
            </a:r>
            <a:r>
              <a:rPr lang="uk-UA" sz="2000" dirty="0"/>
              <a:t>) — </a:t>
            </a:r>
            <a:r>
              <a:rPr lang="en-US" sz="2000" dirty="0" err="1"/>
              <a:t>opodeldoca</a:t>
            </a:r>
            <a:r>
              <a:rPr lang="en-US" sz="2000" dirty="0"/>
              <a:t> (</a:t>
            </a:r>
            <a:r>
              <a:rPr lang="en-US" sz="2000" dirty="0" err="1"/>
              <a:t>opod</a:t>
            </a:r>
            <a:r>
              <a:rPr lang="en-US" sz="2000" dirty="0"/>
              <a:t>.).</a:t>
            </a:r>
          </a:p>
          <a:p>
            <a:pPr algn="just"/>
            <a:endParaRPr lang="uk-UA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7605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"/>
          <p:cNvSpPr>
            <a:spLocks noChangeArrowheads="1"/>
          </p:cNvSpPr>
          <p:nvPr/>
        </p:nvSpPr>
        <p:spPr bwMode="auto">
          <a:xfrm>
            <a:off x="3287118" y="378260"/>
            <a:ext cx="6144952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Дисперсолог</a:t>
            </a:r>
            <a:r>
              <a:rPr kumimoji="0" lang="uk-UA" alt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і</a:t>
            </a:r>
            <a:r>
              <a:rPr kumimoji="0" lang="ru-RU" alt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ч</a:t>
            </a:r>
            <a:r>
              <a:rPr kumimoji="0" lang="uk-UA" alt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</a:t>
            </a:r>
            <a:r>
              <a:rPr kumimoji="0" lang="ru-RU" alt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класиф</a:t>
            </a:r>
            <a:r>
              <a:rPr kumimoji="0" lang="uk-UA" alt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і</a:t>
            </a:r>
            <a:r>
              <a:rPr kumimoji="0" lang="ru-RU" alt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кац</a:t>
            </a:r>
            <a:r>
              <a:rPr kumimoji="0" lang="uk-UA" alt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і</a:t>
            </a:r>
            <a:r>
              <a:rPr kumimoji="0" lang="ru-RU" alt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я</a:t>
            </a:r>
            <a:endParaRPr kumimoji="0" lang="uk-UA" alt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" name="Группа 80"/>
          <p:cNvGrpSpPr>
            <a:grpSpLocks/>
          </p:cNvGrpSpPr>
          <p:nvPr/>
        </p:nvGrpSpPr>
        <p:grpSpPr bwMode="auto">
          <a:xfrm>
            <a:off x="915508" y="1293826"/>
            <a:ext cx="10315624" cy="5112661"/>
            <a:chOff x="1377" y="2272"/>
            <a:chExt cx="9841" cy="6811"/>
          </a:xfrm>
        </p:grpSpPr>
        <p:grpSp>
          <p:nvGrpSpPr>
            <p:cNvPr id="6" name="Group 131"/>
            <p:cNvGrpSpPr>
              <a:grpSpLocks/>
            </p:cNvGrpSpPr>
            <p:nvPr/>
          </p:nvGrpSpPr>
          <p:grpSpPr bwMode="auto">
            <a:xfrm>
              <a:off x="3550" y="2811"/>
              <a:ext cx="5131" cy="597"/>
              <a:chOff x="0" y="-13"/>
              <a:chExt cx="20524" cy="20013"/>
            </a:xfrm>
          </p:grpSpPr>
          <p:sp>
            <p:nvSpPr>
              <p:cNvPr id="38" name="Line 132"/>
              <p:cNvSpPr>
                <a:spLocks noChangeShapeType="1"/>
              </p:cNvSpPr>
              <p:nvPr/>
            </p:nvSpPr>
            <p:spPr bwMode="auto">
              <a:xfrm>
                <a:off x="0" y="11957"/>
                <a:ext cx="4" cy="804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 type="none" w="sm" len="lg"/>
                <a:tailEnd type="non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/>
              </a:p>
            </p:txBody>
          </p:sp>
          <p:sp>
            <p:nvSpPr>
              <p:cNvPr id="39" name="Line 133"/>
              <p:cNvSpPr>
                <a:spLocks noChangeShapeType="1"/>
              </p:cNvSpPr>
              <p:nvPr/>
            </p:nvSpPr>
            <p:spPr bwMode="auto">
              <a:xfrm>
                <a:off x="20520" y="11957"/>
                <a:ext cx="4" cy="804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 type="none" w="sm" len="lg"/>
                <a:tailEnd type="non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/>
              </a:p>
            </p:txBody>
          </p:sp>
          <p:sp>
            <p:nvSpPr>
              <p:cNvPr id="40" name="Line 134"/>
              <p:cNvSpPr>
                <a:spLocks noChangeShapeType="1"/>
              </p:cNvSpPr>
              <p:nvPr/>
            </p:nvSpPr>
            <p:spPr bwMode="auto">
              <a:xfrm>
                <a:off x="10488" y="-13"/>
                <a:ext cx="4" cy="1204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 type="none" w="sm" len="lg"/>
                <a:tailEnd type="non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/>
              </a:p>
            </p:txBody>
          </p:sp>
          <p:sp>
            <p:nvSpPr>
              <p:cNvPr id="41" name="Line 135"/>
              <p:cNvSpPr>
                <a:spLocks noChangeShapeType="1"/>
              </p:cNvSpPr>
              <p:nvPr/>
            </p:nvSpPr>
            <p:spPr bwMode="auto">
              <a:xfrm>
                <a:off x="0" y="11957"/>
                <a:ext cx="20524" cy="3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 type="none" w="sm" len="lg"/>
                <a:tailEnd type="non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/>
              </a:p>
            </p:txBody>
          </p:sp>
        </p:grpSp>
        <p:sp>
          <p:nvSpPr>
            <p:cNvPr id="7" name="Rectangle 136"/>
            <p:cNvSpPr>
              <a:spLocks noChangeArrowheads="1"/>
            </p:cNvSpPr>
            <p:nvPr/>
          </p:nvSpPr>
          <p:spPr bwMode="auto">
            <a:xfrm>
              <a:off x="3931" y="2272"/>
              <a:ext cx="4447" cy="636"/>
            </a:xfrm>
            <a:prstGeom prst="rect">
              <a:avLst/>
            </a:prstGeom>
            <a:solidFill>
              <a:srgbClr val="EAEAEA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000" b="1" i="0" u="none" strike="noStrike" cap="none" normalizeH="0" baseline="0" dirty="0" smtClean="0">
                  <a:ln>
                    <a:noFill/>
                  </a:ln>
                  <a:solidFill>
                    <a:srgbClr val="FFC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За типом </a:t>
              </a:r>
              <a:r>
                <a:rPr kumimoji="0" lang="ru-RU" altLang="uk-UA" sz="2000" b="1" i="0" u="none" strike="noStrike" cap="none" normalizeH="0" baseline="0" dirty="0" err="1" smtClean="0">
                  <a:ln>
                    <a:noFill/>
                  </a:ln>
                  <a:solidFill>
                    <a:srgbClr val="FFC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дисперсних</a:t>
              </a:r>
              <a:r>
                <a:rPr kumimoji="0" lang="ru-RU" altLang="uk-UA" sz="2000" b="1" i="0" u="none" strike="noStrike" cap="none" normalizeH="0" baseline="0" dirty="0" smtClean="0">
                  <a:ln>
                    <a:noFill/>
                  </a:ln>
                  <a:solidFill>
                    <a:srgbClr val="FFC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систем</a:t>
              </a:r>
              <a:endParaRPr kumimoji="0" lang="ru-RU" altLang="uk-UA" sz="20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Line 137"/>
            <p:cNvSpPr>
              <a:spLocks noChangeShapeType="1"/>
            </p:cNvSpPr>
            <p:nvPr/>
          </p:nvSpPr>
          <p:spPr bwMode="auto">
            <a:xfrm>
              <a:off x="1988" y="3971"/>
              <a:ext cx="1" cy="51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9" name="Line 138"/>
            <p:cNvSpPr>
              <a:spLocks noChangeShapeType="1"/>
            </p:cNvSpPr>
            <p:nvPr/>
          </p:nvSpPr>
          <p:spPr bwMode="auto">
            <a:xfrm>
              <a:off x="3382" y="3976"/>
              <a:ext cx="1" cy="39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0" name="Line 139"/>
            <p:cNvSpPr>
              <a:spLocks noChangeShapeType="1"/>
            </p:cNvSpPr>
            <p:nvPr/>
          </p:nvSpPr>
          <p:spPr bwMode="auto">
            <a:xfrm>
              <a:off x="4806" y="3976"/>
              <a:ext cx="1" cy="39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1" name="Line 140"/>
            <p:cNvSpPr>
              <a:spLocks noChangeShapeType="1"/>
            </p:cNvSpPr>
            <p:nvPr/>
          </p:nvSpPr>
          <p:spPr bwMode="auto">
            <a:xfrm flipH="1">
              <a:off x="9230" y="3971"/>
              <a:ext cx="0" cy="42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2" name="Line 141"/>
            <p:cNvSpPr>
              <a:spLocks noChangeShapeType="1"/>
            </p:cNvSpPr>
            <p:nvPr/>
          </p:nvSpPr>
          <p:spPr bwMode="auto">
            <a:xfrm>
              <a:off x="10480" y="3976"/>
              <a:ext cx="1" cy="39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3" name="Line 142"/>
            <p:cNvSpPr>
              <a:spLocks noChangeShapeType="1"/>
            </p:cNvSpPr>
            <p:nvPr/>
          </p:nvSpPr>
          <p:spPr bwMode="auto">
            <a:xfrm>
              <a:off x="7384" y="3971"/>
              <a:ext cx="0" cy="42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4" name="Line 143"/>
            <p:cNvSpPr>
              <a:spLocks noChangeShapeType="1"/>
            </p:cNvSpPr>
            <p:nvPr/>
          </p:nvSpPr>
          <p:spPr bwMode="auto">
            <a:xfrm>
              <a:off x="6288" y="3976"/>
              <a:ext cx="1" cy="39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5" name="Line 144"/>
            <p:cNvSpPr>
              <a:spLocks noChangeShapeType="1"/>
            </p:cNvSpPr>
            <p:nvPr/>
          </p:nvSpPr>
          <p:spPr bwMode="auto">
            <a:xfrm>
              <a:off x="10508" y="5959"/>
              <a:ext cx="1" cy="39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6" name="Line 145"/>
            <p:cNvSpPr>
              <a:spLocks noChangeShapeType="1"/>
            </p:cNvSpPr>
            <p:nvPr/>
          </p:nvSpPr>
          <p:spPr bwMode="auto">
            <a:xfrm>
              <a:off x="9230" y="5959"/>
              <a:ext cx="1" cy="34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7" name="Line 146"/>
            <p:cNvSpPr>
              <a:spLocks noChangeShapeType="1"/>
            </p:cNvSpPr>
            <p:nvPr/>
          </p:nvSpPr>
          <p:spPr bwMode="auto">
            <a:xfrm>
              <a:off x="2040" y="5973"/>
              <a:ext cx="1" cy="34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8" name="Line 147"/>
            <p:cNvSpPr>
              <a:spLocks noChangeShapeType="1"/>
            </p:cNvSpPr>
            <p:nvPr/>
          </p:nvSpPr>
          <p:spPr bwMode="auto">
            <a:xfrm>
              <a:off x="3381" y="5959"/>
              <a:ext cx="1" cy="43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9" name="Line 148"/>
            <p:cNvSpPr>
              <a:spLocks noChangeShapeType="1"/>
            </p:cNvSpPr>
            <p:nvPr/>
          </p:nvSpPr>
          <p:spPr bwMode="auto">
            <a:xfrm>
              <a:off x="4788" y="5817"/>
              <a:ext cx="1" cy="45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20" name="Line 149"/>
            <p:cNvSpPr>
              <a:spLocks noChangeShapeType="1"/>
            </p:cNvSpPr>
            <p:nvPr/>
          </p:nvSpPr>
          <p:spPr bwMode="auto">
            <a:xfrm>
              <a:off x="7668" y="5817"/>
              <a:ext cx="0" cy="71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21" name="Line 150"/>
            <p:cNvSpPr>
              <a:spLocks noChangeShapeType="1"/>
            </p:cNvSpPr>
            <p:nvPr/>
          </p:nvSpPr>
          <p:spPr bwMode="auto">
            <a:xfrm flipH="1">
              <a:off x="6248" y="5817"/>
              <a:ext cx="0" cy="56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22" name="Rectangle 151"/>
            <p:cNvSpPr>
              <a:spLocks noChangeArrowheads="1"/>
            </p:cNvSpPr>
            <p:nvPr/>
          </p:nvSpPr>
          <p:spPr bwMode="auto">
            <a:xfrm>
              <a:off x="1420" y="3403"/>
              <a:ext cx="6106" cy="680"/>
            </a:xfrm>
            <a:prstGeom prst="rect">
              <a:avLst/>
            </a:prstGeom>
            <a:solidFill>
              <a:srgbClr val="FFFFFF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3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Вільно-дисперсні</a:t>
              </a:r>
              <a:r>
                <a:rPr kumimoji="0" lang="ru-RU" altLang="uk-UA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13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системи</a:t>
              </a:r>
              <a:endParaRPr kumimoji="0" lang="ru-RU" altLang="uk-UA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52"/>
            <p:cNvSpPr>
              <a:spLocks noChangeArrowheads="1"/>
            </p:cNvSpPr>
            <p:nvPr/>
          </p:nvSpPr>
          <p:spPr bwMode="auto">
            <a:xfrm>
              <a:off x="7810" y="3403"/>
              <a:ext cx="3364" cy="661"/>
            </a:xfrm>
            <a:prstGeom prst="rect">
              <a:avLst/>
            </a:prstGeom>
            <a:solidFill>
              <a:srgbClr val="FFFFFF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Зв</a:t>
              </a:r>
              <a:r>
                <a:rPr kumimoji="0" lang="ru-RU" alt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’</a:t>
              </a:r>
              <a:r>
                <a:rPr kumimoji="0" lang="ru-RU" alt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яз</a:t>
              </a:r>
              <a:r>
                <a:rPr kumimoji="0" lang="uk-UA" alt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а</a:t>
              </a:r>
              <a:r>
                <a:rPr kumimoji="0" lang="ru-RU" alt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но-дисперсні системи</a:t>
              </a:r>
              <a:endParaRPr kumimoji="0" lang="ru-RU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153"/>
            <p:cNvSpPr>
              <a:spLocks noChangeArrowheads="1"/>
            </p:cNvSpPr>
            <p:nvPr/>
          </p:nvSpPr>
          <p:spPr bwMode="auto">
            <a:xfrm>
              <a:off x="1377" y="4371"/>
              <a:ext cx="1198" cy="156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системи</a:t>
              </a:r>
              <a:r>
                <a:rPr kumimoji="0" lang="ru-RU" altLang="uk-UA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з </a:t>
              </a:r>
              <a:r>
                <a:rPr kumimoji="0" lang="ru-RU" altLang="uk-UA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повітрян</a:t>
              </a:r>
              <a:r>
                <a:rPr kumimoji="0" lang="uk-UA" altLang="uk-UA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им</a:t>
              </a:r>
              <a:r>
                <a:rPr kumimoji="0" lang="uk-UA" altLang="uk-UA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дисперсій</a:t>
              </a:r>
              <a:r>
                <a:rPr kumimoji="0" lang="uk-UA" altLang="uk-UA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ним середовищем</a:t>
              </a:r>
              <a:endParaRPr kumimoji="0" lang="uk-UA" altLang="uk-UA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u-RU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154"/>
            <p:cNvSpPr>
              <a:spLocks noChangeArrowheads="1"/>
            </p:cNvSpPr>
            <p:nvPr/>
          </p:nvSpPr>
          <p:spPr bwMode="auto">
            <a:xfrm>
              <a:off x="2679" y="4371"/>
              <a:ext cx="1369" cy="1588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системи з рідким дисперсійним середовищем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155"/>
            <p:cNvSpPr>
              <a:spLocks noChangeArrowheads="1"/>
            </p:cNvSpPr>
            <p:nvPr/>
          </p:nvSpPr>
          <p:spPr bwMode="auto">
            <a:xfrm>
              <a:off x="4104" y="4372"/>
              <a:ext cx="1369" cy="1593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системи</a:t>
              </a:r>
              <a:r>
                <a:rPr kumimoji="0" lang="ru-RU" altLang="uk-UA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з </a:t>
              </a:r>
              <a:r>
                <a:rPr kumimoji="0" lang="ru-RU" altLang="uk-UA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пластичн</a:t>
              </a:r>
              <a:r>
                <a:rPr kumimoji="0" lang="uk-UA" altLang="uk-UA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им</a:t>
              </a:r>
              <a:r>
                <a:rPr kumimoji="0" lang="ru-RU" altLang="uk-UA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дисперсійним</a:t>
              </a:r>
              <a:r>
                <a:rPr kumimoji="0" lang="ru-RU" altLang="uk-UA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середовищем</a:t>
              </a:r>
              <a:endParaRPr kumimoji="0" lang="ru-RU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156"/>
            <p:cNvSpPr>
              <a:spLocks noChangeArrowheads="1"/>
            </p:cNvSpPr>
            <p:nvPr/>
          </p:nvSpPr>
          <p:spPr bwMode="auto">
            <a:xfrm>
              <a:off x="8520" y="4397"/>
              <a:ext cx="1312" cy="156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системи без дисперсійного середовища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157"/>
            <p:cNvSpPr>
              <a:spLocks noChangeArrowheads="1"/>
            </p:cNvSpPr>
            <p:nvPr/>
          </p:nvSpPr>
          <p:spPr bwMode="auto">
            <a:xfrm>
              <a:off x="9940" y="4383"/>
              <a:ext cx="1278" cy="1576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просочені зв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’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язно-дисперсні системи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158"/>
            <p:cNvSpPr>
              <a:spLocks noChangeArrowheads="1"/>
            </p:cNvSpPr>
            <p:nvPr/>
          </p:nvSpPr>
          <p:spPr bwMode="auto">
            <a:xfrm>
              <a:off x="6958" y="4372"/>
              <a:ext cx="1420" cy="158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системи з газоподібн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им 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дисперсійним</a:t>
              </a:r>
              <a:r>
                <a:rPr kumimoji="0" lang="ru-RU" alt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середовищем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159"/>
            <p:cNvSpPr>
              <a:spLocks noChangeArrowheads="1"/>
            </p:cNvSpPr>
            <p:nvPr/>
          </p:nvSpPr>
          <p:spPr bwMode="auto">
            <a:xfrm>
              <a:off x="5586" y="4372"/>
              <a:ext cx="1230" cy="1593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системи з твердим дисперсійним</a:t>
              </a:r>
              <a:r>
                <a:rPr kumimoji="0" lang="ru-RU" alt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середовищем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160"/>
            <p:cNvSpPr>
              <a:spLocks noChangeArrowheads="1"/>
            </p:cNvSpPr>
            <p:nvPr/>
          </p:nvSpPr>
          <p:spPr bwMode="auto">
            <a:xfrm>
              <a:off x="9940" y="6243"/>
              <a:ext cx="1278" cy="284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оподельдок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и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гліцеринові супозиторії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161"/>
            <p:cNvSpPr>
              <a:spLocks noChangeArrowheads="1"/>
            </p:cNvSpPr>
            <p:nvPr/>
          </p:nvSpPr>
          <p:spPr bwMode="auto">
            <a:xfrm>
              <a:off x="8520" y="6243"/>
              <a:ext cx="1312" cy="284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таблетки, гранулы, драже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162"/>
            <p:cNvSpPr>
              <a:spLocks noChangeArrowheads="1"/>
            </p:cNvSpPr>
            <p:nvPr/>
          </p:nvSpPr>
          <p:spPr bwMode="auto">
            <a:xfrm>
              <a:off x="1420" y="6243"/>
              <a:ext cx="1198" cy="284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порошки (тритурац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ії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163"/>
            <p:cNvSpPr>
              <a:spLocks noChangeArrowheads="1"/>
            </p:cNvSpPr>
            <p:nvPr/>
          </p:nvSpPr>
          <p:spPr bwMode="auto">
            <a:xfrm>
              <a:off x="2716" y="6243"/>
              <a:ext cx="1260" cy="282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есенції, настоянки, розчини, краплі, ін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’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єкційні лікарські форми, масла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164"/>
            <p:cNvSpPr>
              <a:spLocks noChangeArrowheads="1"/>
            </p:cNvSpPr>
            <p:nvPr/>
          </p:nvSpPr>
          <p:spPr bwMode="auto">
            <a:xfrm>
              <a:off x="4118" y="6243"/>
              <a:ext cx="1312" cy="284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мазі, супозиторії (методом вик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а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чування і</a:t>
              </a:r>
              <a:endParaRPr kumimoji="0" lang="ru-RU" alt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виливання на основі желатинових</a:t>
              </a:r>
              <a:r>
                <a:rPr kumimoji="0" lang="ru-RU" alt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гелів)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165"/>
            <p:cNvSpPr>
              <a:spLocks noChangeArrowheads="1"/>
            </p:cNvSpPr>
            <p:nvPr/>
          </p:nvSpPr>
          <p:spPr bwMode="auto">
            <a:xfrm>
              <a:off x="6958" y="6243"/>
              <a:ext cx="1420" cy="284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назальн</a:t>
              </a:r>
              <a:r>
                <a:rPr kumimoji="0" lang="uk-UA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ий</a:t>
              </a: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спрей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166"/>
            <p:cNvSpPr>
              <a:spLocks noChangeArrowheads="1"/>
            </p:cNvSpPr>
            <p:nvPr/>
          </p:nvSpPr>
          <p:spPr bwMode="auto">
            <a:xfrm>
              <a:off x="5538" y="6243"/>
              <a:ext cx="1278" cy="284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супозиторії (методом виливання на основі жирових мас і ПЕГ)</a:t>
              </a:r>
              <a:endParaRPr kumimoji="0" lang="ru-RU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2" name="Rectangle 56"/>
          <p:cNvSpPr>
            <a:spLocks noChangeArrowheads="1"/>
          </p:cNvSpPr>
          <p:nvPr/>
        </p:nvSpPr>
        <p:spPr bwMode="auto">
          <a:xfrm>
            <a:off x="2929927" y="156937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9296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2429164" y="970260"/>
            <a:ext cx="7767269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2000" b="0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kumimoji="0" lang="ru-RU" altLang="uk-UA" sz="20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2000" b="0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kumimoji="0" lang="ru-RU" altLang="uk-UA" sz="20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kumimoji="0" lang="ru-RU" altLang="uk-UA" sz="2000" b="0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kumimoji="0" lang="ru-RU" altLang="uk-UA" sz="20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2000" b="0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гомеопатичних</a:t>
            </a:r>
            <a:r>
              <a:rPr kumimoji="0" lang="ru-RU" altLang="uk-UA" sz="20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2000" b="0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endParaRPr kumimoji="0" lang="uk-UA" altLang="uk-UA" sz="20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" name="Группа 72"/>
          <p:cNvGrpSpPr>
            <a:grpSpLocks/>
          </p:cNvGrpSpPr>
          <p:nvPr/>
        </p:nvGrpSpPr>
        <p:grpSpPr bwMode="auto">
          <a:xfrm>
            <a:off x="1809946" y="1819374"/>
            <a:ext cx="8936611" cy="2441542"/>
            <a:chOff x="994" y="9940"/>
            <a:chExt cx="9230" cy="2982"/>
          </a:xfrm>
        </p:grpSpPr>
        <p:sp>
          <p:nvSpPr>
            <p:cNvPr id="6" name="Rectangle 89"/>
            <p:cNvSpPr>
              <a:spLocks noChangeArrowheads="1"/>
            </p:cNvSpPr>
            <p:nvPr/>
          </p:nvSpPr>
          <p:spPr bwMode="auto">
            <a:xfrm>
              <a:off x="1928" y="9940"/>
              <a:ext cx="7417" cy="710"/>
            </a:xfrm>
            <a:prstGeom prst="rect">
              <a:avLst/>
            </a:prstGeom>
            <a:solidFill>
              <a:srgbClr val="EAEAEA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Джерела</a:t>
              </a:r>
              <a:r>
                <a:rPr kumimoji="0" lang="ru-RU" altLang="uk-UA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2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сировини</a:t>
              </a:r>
              <a:r>
                <a:rPr kumimoji="0" lang="ru-RU" altLang="uk-UA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для </a:t>
              </a:r>
              <a:r>
                <a:rPr kumimoji="0" lang="ru-RU" altLang="uk-UA" sz="2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гомеопатичних</a:t>
              </a:r>
              <a:r>
                <a:rPr kumimoji="0" lang="ru-RU" altLang="uk-UA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2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препаратів</a:t>
              </a:r>
              <a:endParaRPr kumimoji="0" lang="ru-RU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90"/>
            <p:cNvSpPr>
              <a:spLocks noChangeArrowheads="1"/>
            </p:cNvSpPr>
            <p:nvPr/>
          </p:nvSpPr>
          <p:spPr bwMode="auto">
            <a:xfrm>
              <a:off x="994" y="11218"/>
              <a:ext cx="2638" cy="170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Рослинна</a:t>
              </a:r>
              <a:endParaRPr kumimoji="0" lang="ru-RU" alt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сировин</a:t>
              </a:r>
              <a:r>
                <a:rPr kumimoji="0" lang="uk-UA" altLang="uk-UA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а</a:t>
              </a:r>
              <a:endParaRPr kumimoji="0" lang="uk-UA" alt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alt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91"/>
            <p:cNvSpPr>
              <a:spLocks noChangeArrowheads="1"/>
            </p:cNvSpPr>
            <p:nvPr/>
          </p:nvSpPr>
          <p:spPr bwMode="auto">
            <a:xfrm>
              <a:off x="3741" y="11218"/>
              <a:ext cx="3736" cy="170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Органи</a:t>
              </a:r>
              <a:r>
                <a:rPr kumimoji="0" lang="ru-RU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тканини</a:t>
              </a:r>
              <a:r>
                <a:rPr kumimoji="0" lang="ru-RU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тварин</a:t>
              </a:r>
              <a:r>
                <a:rPr kumimoji="0" lang="ru-RU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тіла</a:t>
              </a:r>
              <a:r>
                <a:rPr kumimoji="0" lang="ru-RU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живих</a:t>
              </a:r>
              <a:r>
                <a:rPr kumimoji="0" lang="ru-RU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тварин</a:t>
              </a:r>
              <a:r>
                <a:rPr kumimoji="0" lang="ru-RU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і </a:t>
              </a: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мікроорганізмів</a:t>
              </a:r>
              <a:r>
                <a:rPr kumimoji="0" lang="ru-RU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продукти</a:t>
              </a:r>
              <a:r>
                <a:rPr kumimoji="0" lang="ru-RU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їх</a:t>
              </a:r>
              <a:r>
                <a:rPr kumimoji="0" lang="ru-RU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життєдіяльності</a:t>
              </a:r>
              <a:r>
                <a:rPr kumimoji="0" lang="uk-UA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метаболіти</a:t>
              </a:r>
              <a:endParaRPr kumimoji="0" lang="ru-RU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92"/>
            <p:cNvSpPr>
              <a:spLocks noChangeArrowheads="1"/>
            </p:cNvSpPr>
            <p:nvPr/>
          </p:nvSpPr>
          <p:spPr bwMode="auto">
            <a:xfrm>
              <a:off x="7586" y="11219"/>
              <a:ext cx="2638" cy="1703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Мінеральні</a:t>
              </a:r>
              <a:r>
                <a:rPr kumimoji="0" lang="ru-RU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і</a:t>
              </a:r>
              <a:endParaRPr kumimoji="0" lang="ru-RU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синтетичні</a:t>
              </a:r>
              <a:endParaRPr kumimoji="0" lang="ru-RU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сполуки</a:t>
              </a:r>
              <a:endPara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Line 93"/>
            <p:cNvSpPr>
              <a:spLocks noChangeShapeType="1"/>
            </p:cNvSpPr>
            <p:nvPr/>
          </p:nvSpPr>
          <p:spPr bwMode="auto">
            <a:xfrm flipV="1">
              <a:off x="2313" y="10651"/>
              <a:ext cx="1" cy="56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1" name="Line 94"/>
            <p:cNvSpPr>
              <a:spLocks noChangeShapeType="1"/>
            </p:cNvSpPr>
            <p:nvPr/>
          </p:nvSpPr>
          <p:spPr bwMode="auto">
            <a:xfrm flipV="1">
              <a:off x="5663" y="10651"/>
              <a:ext cx="1" cy="56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12" name="Line 95"/>
            <p:cNvSpPr>
              <a:spLocks noChangeShapeType="1"/>
            </p:cNvSpPr>
            <p:nvPr/>
          </p:nvSpPr>
          <p:spPr bwMode="auto">
            <a:xfrm flipV="1">
              <a:off x="8904" y="10651"/>
              <a:ext cx="1" cy="56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</p:grp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2780145" y="257232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816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6655" y="468025"/>
            <a:ext cx="8229600" cy="5768975"/>
          </a:xfrm>
        </p:spPr>
        <p:txBody>
          <a:bodyPr>
            <a:normAutofit/>
          </a:bodyPr>
          <a:lstStyle/>
          <a:p>
            <a:pPr marL="274320" indent="-274320" algn="just">
              <a:buNone/>
              <a:defRPr/>
            </a:pPr>
            <a:r>
              <a:rPr lang="uk-UA" sz="2800" b="1" cap="all" dirty="0"/>
              <a:t>Базисні препарати</a:t>
            </a:r>
            <a:r>
              <a:rPr lang="uk-UA" sz="2800" b="1" dirty="0"/>
              <a:t> </a:t>
            </a:r>
            <a:r>
              <a:rPr lang="uk-UA" sz="2800" dirty="0"/>
              <a:t>(</a:t>
            </a:r>
            <a:r>
              <a:rPr lang="ru-RU" sz="2800" i="1" dirty="0" err="1"/>
              <a:t>stocks</a:t>
            </a:r>
            <a:r>
              <a:rPr lang="uk-UA" sz="2800" dirty="0"/>
              <a:t>) –</a:t>
            </a:r>
          </a:p>
          <a:p>
            <a:pPr marL="274320" indent="-274320" algn="just">
              <a:buNone/>
              <a:defRPr/>
            </a:pPr>
            <a:r>
              <a:rPr lang="uk-UA" sz="2800" dirty="0"/>
              <a:t> речовини, продукти або препарати, що використовуються як вихідні матеріали для виробництва гомеопатичних лікарських засобів. </a:t>
            </a:r>
            <a:r>
              <a:rPr lang="ru-RU" sz="2800" dirty="0" err="1"/>
              <a:t>Базисні</a:t>
            </a:r>
            <a:r>
              <a:rPr lang="ru-RU" sz="2800" dirty="0"/>
              <a:t> </a:t>
            </a:r>
            <a:r>
              <a:rPr lang="ru-RU" sz="2800" dirty="0" err="1"/>
              <a:t>препарати</a:t>
            </a:r>
            <a:r>
              <a:rPr lang="ru-RU" sz="2800" dirty="0"/>
              <a:t> </a:t>
            </a:r>
            <a:r>
              <a:rPr lang="ru-RU" sz="2800" dirty="0" err="1"/>
              <a:t>звичайно</a:t>
            </a:r>
            <a:r>
              <a:rPr lang="ru-RU" sz="2800" dirty="0"/>
              <a:t> </a:t>
            </a:r>
            <a:r>
              <a:rPr lang="ru-RU" sz="2800" dirty="0" err="1"/>
              <a:t>являють</a:t>
            </a:r>
            <a:r>
              <a:rPr lang="ru-RU" sz="2800" dirty="0"/>
              <a:t> собою: для </a:t>
            </a:r>
            <a:r>
              <a:rPr lang="ru-RU" sz="2800" dirty="0" err="1"/>
              <a:t>сировини</a:t>
            </a:r>
            <a:r>
              <a:rPr lang="ru-RU" sz="2800" dirty="0"/>
              <a:t> </a:t>
            </a:r>
            <a:r>
              <a:rPr lang="ru-RU" sz="2800" dirty="0" err="1"/>
              <a:t>рослинного</a:t>
            </a:r>
            <a:r>
              <a:rPr lang="ru-RU" sz="2800" dirty="0"/>
              <a:t>, </a:t>
            </a:r>
            <a:r>
              <a:rPr lang="ru-RU" sz="2800" dirty="0" err="1"/>
              <a:t>тваринного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людського</a:t>
            </a:r>
            <a:r>
              <a:rPr lang="ru-RU" sz="2800" dirty="0"/>
              <a:t> </a:t>
            </a:r>
            <a:r>
              <a:rPr lang="ru-RU" sz="2800" dirty="0" err="1"/>
              <a:t>походження</a:t>
            </a:r>
            <a:r>
              <a:rPr lang="ru-RU" sz="2800" dirty="0"/>
              <a:t> – </a:t>
            </a:r>
            <a:r>
              <a:rPr lang="ru-RU" sz="2800" dirty="0" err="1"/>
              <a:t>матричну</a:t>
            </a:r>
            <a:r>
              <a:rPr lang="ru-RU" sz="2800" dirty="0"/>
              <a:t> настойку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гліцериновий</a:t>
            </a:r>
            <a:r>
              <a:rPr lang="ru-RU" sz="2800" dirty="0"/>
              <a:t> </a:t>
            </a:r>
            <a:r>
              <a:rPr lang="ru-RU" sz="2800" dirty="0" err="1"/>
              <a:t>мaцeрат</a:t>
            </a:r>
            <a:r>
              <a:rPr lang="ru-RU" sz="2800" dirty="0"/>
              <a:t>; для </a:t>
            </a:r>
            <a:r>
              <a:rPr lang="ru-RU" sz="2800" dirty="0" err="1"/>
              <a:t>сировини</a:t>
            </a:r>
            <a:r>
              <a:rPr lang="ru-RU" sz="2800" dirty="0"/>
              <a:t> </a:t>
            </a:r>
            <a:r>
              <a:rPr lang="ru-RU" sz="2800" dirty="0" err="1"/>
              <a:t>хімічного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мінерального</a:t>
            </a:r>
            <a:r>
              <a:rPr lang="ru-RU" sz="2800" dirty="0"/>
              <a:t> </a:t>
            </a:r>
            <a:r>
              <a:rPr lang="ru-RU" sz="2800" dirty="0" err="1"/>
              <a:t>походження</a:t>
            </a:r>
            <a:r>
              <a:rPr lang="ru-RU" sz="2800" dirty="0"/>
              <a:t> – </a:t>
            </a:r>
            <a:r>
              <a:rPr lang="ru-RU" sz="2800" dirty="0" err="1"/>
              <a:t>безпосередньо</a:t>
            </a:r>
            <a:r>
              <a:rPr lang="ru-RU" sz="2800" dirty="0"/>
              <a:t> саму </a:t>
            </a:r>
            <a:r>
              <a:rPr lang="ru-RU" sz="2800" dirty="0" err="1"/>
              <a:t>речовину</a:t>
            </a:r>
            <a:r>
              <a:rPr lang="ru-RU" sz="2800" dirty="0"/>
              <a:t>.</a:t>
            </a:r>
          </a:p>
          <a:p>
            <a:pPr marL="274320" indent="-274320">
              <a:buFont typeface="Wingdings 2"/>
              <a:buChar char=""/>
              <a:defRPr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34140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472" y="71414"/>
            <a:ext cx="8229600" cy="785810"/>
          </a:xfrm>
        </p:spPr>
        <p:txBody>
          <a:bodyPr>
            <a:noAutofit/>
          </a:bodyPr>
          <a:lstStyle/>
          <a:p>
            <a:pPr hangingPunct="0">
              <a:defRPr/>
            </a:pPr>
            <a:r>
              <a:rPr lang="ru-RU" sz="2400">
                <a:solidFill>
                  <a:schemeClr val="tx1"/>
                </a:solidFill>
              </a:rPr>
              <a:t>АЛГОРИТМ ТЕХНОЛОГ</a:t>
            </a:r>
            <a:r>
              <a:rPr lang="uk-UA" sz="2400">
                <a:solidFill>
                  <a:schemeClr val="tx1"/>
                </a:solidFill>
              </a:rPr>
              <a:t>ІЇ МАТРИЧНОЇ НАСТОЙКИ</a:t>
            </a:r>
            <a:r>
              <a:rPr lang="ru-RU" sz="2400">
                <a:solidFill>
                  <a:schemeClr val="tx1"/>
                </a:solidFill>
              </a:rPr>
              <a:t/>
            </a:r>
            <a:br>
              <a:rPr lang="ru-RU" sz="2400">
                <a:solidFill>
                  <a:schemeClr val="tx1"/>
                </a:solidFill>
              </a:rPr>
            </a:br>
            <a:r>
              <a:rPr lang="ru-RU" sz="2400">
                <a:solidFill>
                  <a:schemeClr val="tx1"/>
                </a:solidFill>
              </a:rPr>
              <a:t>ЗА </a:t>
            </a:r>
            <a:r>
              <a:rPr lang="ru-RU" sz="2400" b="1" i="1" u="sng">
                <a:solidFill>
                  <a:schemeClr val="tx1"/>
                </a:solidFill>
              </a:rPr>
              <a:t>МЕТОДОМ  1</a:t>
            </a:r>
            <a:r>
              <a:rPr lang="ru-RU" sz="2400">
                <a:solidFill>
                  <a:schemeClr val="tx1"/>
                </a:solidFill>
              </a:rPr>
              <a:t> ЗГІДНО ДФУ</a:t>
            </a:r>
          </a:p>
        </p:txBody>
      </p:sp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1952626" y="857251"/>
            <a:ext cx="8143875" cy="5826125"/>
            <a:chOff x="1161" y="3298"/>
            <a:chExt cx="9900" cy="9176"/>
          </a:xfrm>
        </p:grpSpPr>
        <p:sp>
          <p:nvSpPr>
            <p:cNvPr id="18435" name="Text Box 3"/>
            <p:cNvSpPr txBox="1">
              <a:spLocks noChangeArrowheads="1"/>
            </p:cNvSpPr>
            <p:nvPr/>
          </p:nvSpPr>
          <p:spPr bwMode="auto">
            <a:xfrm>
              <a:off x="4894" y="3298"/>
              <a:ext cx="2387" cy="54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Вихідна сировина</a:t>
              </a:r>
              <a:endParaRPr lang="ru-RU"/>
            </a:p>
          </p:txBody>
        </p:sp>
        <p:sp>
          <p:nvSpPr>
            <p:cNvPr id="18436" name="Text Box 4"/>
            <p:cNvSpPr txBox="1">
              <a:spLocks noChangeArrowheads="1"/>
            </p:cNvSpPr>
            <p:nvPr/>
          </p:nvSpPr>
          <p:spPr bwMode="auto">
            <a:xfrm>
              <a:off x="7641" y="4554"/>
              <a:ext cx="342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 b="1">
                  <a:latin typeface="Times New Roman" pitchFamily="18" charset="0"/>
                </a:rPr>
                <a:t>Метод 1</a:t>
              </a:r>
              <a:r>
                <a:rPr lang="en-US" sz="1200" b="1">
                  <a:latin typeface="Times New Roman" pitchFamily="18" charset="0"/>
                </a:rPr>
                <a:t>b</a:t>
              </a:r>
              <a:endParaRPr lang="uk-UA" sz="1200" b="1">
                <a:latin typeface="Times New Roman" pitchFamily="18" charset="0"/>
              </a:endParaRP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Свіжа рослинна  латексна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сировина</a:t>
              </a:r>
              <a:endParaRPr lang="ru-RU"/>
            </a:p>
          </p:txBody>
        </p:sp>
        <p:sp>
          <p:nvSpPr>
            <p:cNvPr id="18437" name="Text Box 5"/>
            <p:cNvSpPr txBox="1">
              <a:spLocks noChangeArrowheads="1"/>
            </p:cNvSpPr>
            <p:nvPr/>
          </p:nvSpPr>
          <p:spPr bwMode="auto">
            <a:xfrm>
              <a:off x="4761" y="4562"/>
              <a:ext cx="126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Спирт </a:t>
              </a:r>
            </a:p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етиловий 90 % - вий</a:t>
              </a:r>
              <a:endParaRPr lang="ru-RU"/>
            </a:p>
          </p:txBody>
        </p:sp>
        <p:sp>
          <p:nvSpPr>
            <p:cNvPr id="18438" name="Text Box 6"/>
            <p:cNvSpPr txBox="1">
              <a:spLocks noChangeArrowheads="1"/>
            </p:cNvSpPr>
            <p:nvPr/>
          </p:nvSpPr>
          <p:spPr bwMode="auto">
            <a:xfrm>
              <a:off x="1161" y="4562"/>
              <a:ext cx="3420" cy="1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 b="1">
                  <a:latin typeface="Times New Roman" pitchFamily="18" charset="0"/>
                </a:rPr>
                <a:t>Метод 1а</a:t>
              </a:r>
            </a:p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Свіжа рослинна сировина, що звичайно містить більше 70 % віджатого соку, ефірної олії та не містить смоли або слиз</a:t>
              </a:r>
              <a:endParaRPr lang="ru-RU"/>
            </a:p>
          </p:txBody>
        </p:sp>
        <p:sp>
          <p:nvSpPr>
            <p:cNvPr id="18439" name="Text Box 7"/>
            <p:cNvSpPr txBox="1">
              <a:spLocks noChangeArrowheads="1"/>
            </p:cNvSpPr>
            <p:nvPr/>
          </p:nvSpPr>
          <p:spPr bwMode="auto">
            <a:xfrm>
              <a:off x="1161" y="11394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Контроль</a:t>
              </a:r>
              <a:r>
                <a:rPr lang="ru-RU" sz="1200">
                  <a:latin typeface="Times New Roman" pitchFamily="18" charset="0"/>
                </a:rPr>
                <a:t> </a:t>
              </a:r>
              <a:r>
                <a:rPr lang="uk-UA" sz="1200">
                  <a:latin typeface="Times New Roman" pitchFamily="18" charset="0"/>
                </a:rPr>
                <a:t>якості</a:t>
              </a:r>
              <a:endParaRPr lang="ru-RU"/>
            </a:p>
          </p:txBody>
        </p:sp>
        <p:sp>
          <p:nvSpPr>
            <p:cNvPr id="18440" name="Text Box 8"/>
            <p:cNvSpPr txBox="1">
              <a:spLocks noChangeArrowheads="1"/>
            </p:cNvSpPr>
            <p:nvPr/>
          </p:nvSpPr>
          <p:spPr bwMode="auto">
            <a:xfrm>
              <a:off x="1161" y="10715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Фільтрування</a:t>
              </a:r>
              <a:endParaRPr lang="ru-RU"/>
            </a:p>
          </p:txBody>
        </p:sp>
        <p:sp>
          <p:nvSpPr>
            <p:cNvPr id="18441" name="Text Box 9"/>
            <p:cNvSpPr txBox="1">
              <a:spLocks noChangeArrowheads="1"/>
            </p:cNvSpPr>
            <p:nvPr/>
          </p:nvSpPr>
          <p:spPr bwMode="auto">
            <a:xfrm>
              <a:off x="1161" y="6391"/>
              <a:ext cx="342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Подрібнення сировини</a:t>
              </a:r>
              <a:endParaRPr lang="ru-RU"/>
            </a:p>
          </p:txBody>
        </p:sp>
        <p:sp>
          <p:nvSpPr>
            <p:cNvPr id="18442" name="Text Box 10"/>
            <p:cNvSpPr txBox="1">
              <a:spLocks noChangeArrowheads="1"/>
            </p:cNvSpPr>
            <p:nvPr/>
          </p:nvSpPr>
          <p:spPr bwMode="auto">
            <a:xfrm>
              <a:off x="1161" y="7123"/>
              <a:ext cx="34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Віджимання соку</a:t>
              </a:r>
              <a:endParaRPr lang="ru-RU"/>
            </a:p>
          </p:txBody>
        </p:sp>
        <p:sp>
          <p:nvSpPr>
            <p:cNvPr id="18443" name="Text Box 11"/>
            <p:cNvSpPr txBox="1">
              <a:spLocks noChangeArrowheads="1"/>
            </p:cNvSpPr>
            <p:nvPr/>
          </p:nvSpPr>
          <p:spPr bwMode="auto">
            <a:xfrm>
              <a:off x="1161" y="12114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Оформлення до використання</a:t>
              </a:r>
              <a:endParaRPr lang="ru-RU"/>
            </a:p>
          </p:txBody>
        </p:sp>
        <p:sp>
          <p:nvSpPr>
            <p:cNvPr id="18444" name="Text Box 12"/>
            <p:cNvSpPr txBox="1">
              <a:spLocks noChangeArrowheads="1"/>
            </p:cNvSpPr>
            <p:nvPr/>
          </p:nvSpPr>
          <p:spPr bwMode="auto">
            <a:xfrm>
              <a:off x="1161" y="9954"/>
              <a:ext cx="34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Мацерація не менше 5 діб </a:t>
              </a:r>
              <a:endParaRPr lang="ru-RU"/>
            </a:p>
          </p:txBody>
        </p:sp>
        <p:sp>
          <p:nvSpPr>
            <p:cNvPr id="18445" name="Text Box 13"/>
            <p:cNvSpPr txBox="1">
              <a:spLocks noChangeArrowheads="1"/>
            </p:cNvSpPr>
            <p:nvPr/>
          </p:nvSpPr>
          <p:spPr bwMode="auto">
            <a:xfrm>
              <a:off x="1161" y="8563"/>
              <a:ext cx="3420" cy="10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Змішування із рівною за масою кількістю спирту етилового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90 %-вого</a:t>
              </a:r>
              <a:endParaRPr lang="ru-RU"/>
            </a:p>
          </p:txBody>
        </p:sp>
        <p:sp>
          <p:nvSpPr>
            <p:cNvPr id="18446" name="Text Box 14"/>
            <p:cNvSpPr txBox="1">
              <a:spLocks noChangeArrowheads="1"/>
            </p:cNvSpPr>
            <p:nvPr/>
          </p:nvSpPr>
          <p:spPr bwMode="auto">
            <a:xfrm>
              <a:off x="1161" y="7843"/>
              <a:ext cx="34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Відважування</a:t>
              </a:r>
              <a:endParaRPr lang="ru-RU"/>
            </a:p>
          </p:txBody>
        </p:sp>
        <p:sp>
          <p:nvSpPr>
            <p:cNvPr id="18447" name="Freeform 15"/>
            <p:cNvSpPr>
              <a:spLocks/>
            </p:cNvSpPr>
            <p:nvPr/>
          </p:nvSpPr>
          <p:spPr bwMode="auto">
            <a:xfrm>
              <a:off x="6021" y="384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8" name="Line 16"/>
            <p:cNvSpPr>
              <a:spLocks noChangeShapeType="1"/>
            </p:cNvSpPr>
            <p:nvPr/>
          </p:nvSpPr>
          <p:spPr bwMode="auto">
            <a:xfrm flipV="1">
              <a:off x="2961" y="4194"/>
              <a:ext cx="6120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9" name="Freeform 17"/>
            <p:cNvSpPr>
              <a:spLocks/>
            </p:cNvSpPr>
            <p:nvPr/>
          </p:nvSpPr>
          <p:spPr bwMode="auto">
            <a:xfrm>
              <a:off x="2961" y="420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0" name="Freeform 18"/>
            <p:cNvSpPr>
              <a:spLocks/>
            </p:cNvSpPr>
            <p:nvPr/>
          </p:nvSpPr>
          <p:spPr bwMode="auto">
            <a:xfrm>
              <a:off x="6741" y="420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1" name="Freeform 19"/>
            <p:cNvSpPr>
              <a:spLocks/>
            </p:cNvSpPr>
            <p:nvPr/>
          </p:nvSpPr>
          <p:spPr bwMode="auto">
            <a:xfrm>
              <a:off x="9079" y="420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2" name="Freeform 20"/>
            <p:cNvSpPr>
              <a:spLocks/>
            </p:cNvSpPr>
            <p:nvPr/>
          </p:nvSpPr>
          <p:spPr bwMode="auto">
            <a:xfrm>
              <a:off x="2959" y="600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3" name="Freeform 21"/>
            <p:cNvSpPr>
              <a:spLocks/>
            </p:cNvSpPr>
            <p:nvPr/>
          </p:nvSpPr>
          <p:spPr bwMode="auto">
            <a:xfrm>
              <a:off x="2959" y="676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4" name="Freeform 22"/>
            <p:cNvSpPr>
              <a:spLocks/>
            </p:cNvSpPr>
            <p:nvPr/>
          </p:nvSpPr>
          <p:spPr bwMode="auto">
            <a:xfrm>
              <a:off x="2961" y="748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5" name="Freeform 23"/>
            <p:cNvSpPr>
              <a:spLocks/>
            </p:cNvSpPr>
            <p:nvPr/>
          </p:nvSpPr>
          <p:spPr bwMode="auto">
            <a:xfrm>
              <a:off x="2961" y="820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6" name="Freeform 24"/>
            <p:cNvSpPr>
              <a:spLocks/>
            </p:cNvSpPr>
            <p:nvPr/>
          </p:nvSpPr>
          <p:spPr bwMode="auto">
            <a:xfrm>
              <a:off x="2961" y="963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7" name="Freeform 25"/>
            <p:cNvSpPr>
              <a:spLocks/>
            </p:cNvSpPr>
            <p:nvPr/>
          </p:nvSpPr>
          <p:spPr bwMode="auto">
            <a:xfrm>
              <a:off x="2961" y="1031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8" name="Text Box 26"/>
            <p:cNvSpPr txBox="1">
              <a:spLocks noChangeArrowheads="1"/>
            </p:cNvSpPr>
            <p:nvPr/>
          </p:nvSpPr>
          <p:spPr bwMode="auto">
            <a:xfrm>
              <a:off x="6201" y="4562"/>
              <a:ext cx="126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Спирт </a:t>
              </a:r>
            </a:p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етиловий 36 % - вий</a:t>
              </a:r>
              <a:endParaRPr lang="ru-RU"/>
            </a:p>
          </p:txBody>
        </p:sp>
        <p:sp>
          <p:nvSpPr>
            <p:cNvPr id="18459" name="Freeform 27"/>
            <p:cNvSpPr>
              <a:spLocks/>
            </p:cNvSpPr>
            <p:nvPr/>
          </p:nvSpPr>
          <p:spPr bwMode="auto">
            <a:xfrm>
              <a:off x="5479" y="420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0" name="Text Box 28"/>
            <p:cNvSpPr txBox="1">
              <a:spLocks noChangeArrowheads="1"/>
            </p:cNvSpPr>
            <p:nvPr/>
          </p:nvSpPr>
          <p:spPr bwMode="auto">
            <a:xfrm>
              <a:off x="7641" y="8514"/>
              <a:ext cx="342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Змішування з 2 масовими частинами спирту етилового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36 %-вого</a:t>
              </a:r>
              <a:endParaRPr lang="ru-RU"/>
            </a:p>
          </p:txBody>
        </p:sp>
        <p:sp>
          <p:nvSpPr>
            <p:cNvPr id="18461" name="Line 29"/>
            <p:cNvSpPr>
              <a:spLocks noChangeShapeType="1"/>
            </p:cNvSpPr>
            <p:nvPr/>
          </p:nvSpPr>
          <p:spPr bwMode="auto">
            <a:xfrm>
              <a:off x="9441" y="9594"/>
              <a:ext cx="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2" name="Line 30"/>
            <p:cNvSpPr>
              <a:spLocks noChangeShapeType="1"/>
            </p:cNvSpPr>
            <p:nvPr/>
          </p:nvSpPr>
          <p:spPr bwMode="auto">
            <a:xfrm>
              <a:off x="9441" y="5994"/>
              <a:ext cx="0" cy="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3" name="Text Box 31"/>
            <p:cNvSpPr txBox="1">
              <a:spLocks noChangeArrowheads="1"/>
            </p:cNvSpPr>
            <p:nvPr/>
          </p:nvSpPr>
          <p:spPr bwMode="auto">
            <a:xfrm>
              <a:off x="7641" y="7794"/>
              <a:ext cx="34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Відважування</a:t>
              </a:r>
              <a:endParaRPr lang="ru-RU"/>
            </a:p>
          </p:txBody>
        </p:sp>
        <p:sp>
          <p:nvSpPr>
            <p:cNvPr id="18464" name="Line 32"/>
            <p:cNvSpPr>
              <a:spLocks noChangeShapeType="1"/>
            </p:cNvSpPr>
            <p:nvPr/>
          </p:nvSpPr>
          <p:spPr bwMode="auto">
            <a:xfrm>
              <a:off x="6201" y="11089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5" name="Line 33"/>
            <p:cNvSpPr>
              <a:spLocks noChangeShapeType="1"/>
            </p:cNvSpPr>
            <p:nvPr/>
          </p:nvSpPr>
          <p:spPr bwMode="auto">
            <a:xfrm>
              <a:off x="6201" y="1175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6" name="Line 34"/>
            <p:cNvSpPr>
              <a:spLocks noChangeShapeType="1"/>
            </p:cNvSpPr>
            <p:nvPr/>
          </p:nvSpPr>
          <p:spPr bwMode="auto">
            <a:xfrm>
              <a:off x="5301" y="5994"/>
              <a:ext cx="0" cy="30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7" name="Line 35"/>
            <p:cNvSpPr>
              <a:spLocks noChangeShapeType="1"/>
            </p:cNvSpPr>
            <p:nvPr/>
          </p:nvSpPr>
          <p:spPr bwMode="auto">
            <a:xfrm flipH="1">
              <a:off x="4581" y="9054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8" name="Line 36"/>
            <p:cNvSpPr>
              <a:spLocks noChangeShapeType="1"/>
            </p:cNvSpPr>
            <p:nvPr/>
          </p:nvSpPr>
          <p:spPr bwMode="auto">
            <a:xfrm>
              <a:off x="6921" y="5994"/>
              <a:ext cx="0" cy="30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9" name="Line 37"/>
            <p:cNvSpPr>
              <a:spLocks noChangeShapeType="1"/>
            </p:cNvSpPr>
            <p:nvPr/>
          </p:nvSpPr>
          <p:spPr bwMode="auto">
            <a:xfrm>
              <a:off x="6921" y="9054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0" name="Line 38"/>
            <p:cNvSpPr>
              <a:spLocks noChangeShapeType="1"/>
            </p:cNvSpPr>
            <p:nvPr/>
          </p:nvSpPr>
          <p:spPr bwMode="auto">
            <a:xfrm>
              <a:off x="9441" y="815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72291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одержимое 2"/>
          <p:cNvSpPr>
            <a:spLocks noGrp="1"/>
          </p:cNvSpPr>
          <p:nvPr>
            <p:ph idx="1"/>
          </p:nvPr>
        </p:nvSpPr>
        <p:spPr>
          <a:xfrm>
            <a:off x="946727" y="514207"/>
            <a:ext cx="8229600" cy="5768975"/>
          </a:xfrm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uk-UA" sz="2800" b="1" dirty="0"/>
              <a:t>ГОМЕОПАТИЧНІ МАТРИЧНІ ЗАСОБИ </a:t>
            </a:r>
          </a:p>
          <a:p>
            <a:pPr algn="just">
              <a:buFont typeface="Wingdings 2" pitchFamily="18" charset="2"/>
              <a:buNone/>
            </a:pPr>
            <a:r>
              <a:rPr lang="uk-UA" sz="2800" dirty="0"/>
              <a:t>(лат. </a:t>
            </a:r>
            <a:r>
              <a:rPr lang="ru-RU" sz="2800" i="1" dirty="0" err="1"/>
              <a:t>praeparata</a:t>
            </a:r>
            <a:r>
              <a:rPr lang="ru-RU" sz="2800" i="1" dirty="0"/>
              <a:t> </a:t>
            </a:r>
            <a:r>
              <a:rPr lang="ru-RU" sz="2800" i="1" dirty="0" err="1"/>
              <a:t>homeopatica</a:t>
            </a:r>
            <a:r>
              <a:rPr lang="ru-RU" sz="2800" i="1" dirty="0"/>
              <a:t> </a:t>
            </a:r>
            <a:r>
              <a:rPr lang="ru-RU" sz="2800" i="1" dirty="0" err="1"/>
              <a:t>materna</a:t>
            </a:r>
            <a:r>
              <a:rPr lang="uk-UA" sz="2800" dirty="0"/>
              <a:t>) — </a:t>
            </a:r>
          </a:p>
          <a:p>
            <a:pPr algn="just">
              <a:buFont typeface="Wingdings 2" pitchFamily="18" charset="2"/>
              <a:buNone/>
            </a:pPr>
            <a:r>
              <a:rPr lang="uk-UA" sz="2800" dirty="0"/>
              <a:t>речовини, продукти або засоби, які використовують як вихідні матеріали для виробництва гомеопатичних ЛП. </a:t>
            </a:r>
            <a:r>
              <a:rPr lang="ru-RU" sz="2800" dirty="0" err="1"/>
              <a:t>Гомеопатичні</a:t>
            </a:r>
            <a:r>
              <a:rPr lang="ru-RU" sz="2800" dirty="0"/>
              <a:t> </a:t>
            </a:r>
            <a:r>
              <a:rPr lang="ru-RU" sz="2800" dirty="0" err="1"/>
              <a:t>матричні</a:t>
            </a:r>
            <a:r>
              <a:rPr lang="ru-RU" sz="2800" dirty="0"/>
              <a:t> </a:t>
            </a:r>
            <a:r>
              <a:rPr lang="ru-RU" sz="2800" dirty="0" err="1"/>
              <a:t>засоби</a:t>
            </a:r>
            <a:r>
              <a:rPr lang="ru-RU" sz="2800" dirty="0"/>
              <a:t> </a:t>
            </a:r>
            <a:r>
              <a:rPr lang="uk-UA" sz="2800" dirty="0"/>
              <a:t>(</a:t>
            </a:r>
            <a:r>
              <a:rPr lang="ru-RU" sz="2800" dirty="0" err="1"/>
              <a:t>спиртовий</a:t>
            </a:r>
            <a:r>
              <a:rPr lang="ru-RU" sz="2800" dirty="0"/>
              <a:t>, </a:t>
            </a:r>
            <a:r>
              <a:rPr lang="ru-RU" sz="2800" dirty="0" err="1"/>
              <a:t>гліцериновий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водний</a:t>
            </a:r>
            <a:r>
              <a:rPr lang="ru-RU" sz="2800" dirty="0"/>
              <a:t> </a:t>
            </a:r>
            <a:r>
              <a:rPr lang="ru-RU" sz="2800" dirty="0" err="1"/>
              <a:t>мацерат</a:t>
            </a:r>
            <a:r>
              <a:rPr lang="uk-UA" sz="2800" dirty="0"/>
              <a:t>)</a:t>
            </a:r>
            <a:r>
              <a:rPr lang="ru-RU" sz="2800" dirty="0"/>
              <a:t> — для </a:t>
            </a:r>
            <a:r>
              <a:rPr lang="ru-RU" sz="2800" dirty="0" err="1"/>
              <a:t>сировини</a:t>
            </a:r>
            <a:r>
              <a:rPr lang="ru-RU" sz="2800" dirty="0"/>
              <a:t> </a:t>
            </a:r>
            <a:r>
              <a:rPr lang="ru-RU" sz="2800" dirty="0" err="1"/>
              <a:t>рослинного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тваринного</a:t>
            </a:r>
            <a:r>
              <a:rPr lang="ru-RU" sz="2800" dirty="0"/>
              <a:t> </a:t>
            </a:r>
            <a:r>
              <a:rPr lang="ru-RU" sz="2800" dirty="0" err="1"/>
              <a:t>походження</a:t>
            </a:r>
            <a:r>
              <a:rPr lang="ru-RU" sz="2800" dirty="0"/>
              <a:t>, </a:t>
            </a:r>
            <a:r>
              <a:rPr lang="ru-RU" sz="2800" dirty="0" err="1"/>
              <a:t>нозодів</a:t>
            </a:r>
            <a:r>
              <a:rPr lang="ru-RU" sz="2800" dirty="0"/>
              <a:t> і </a:t>
            </a:r>
            <a:r>
              <a:rPr lang="ru-RU" sz="2800" dirty="0" err="1"/>
              <a:t>безпосередньо</a:t>
            </a:r>
            <a:r>
              <a:rPr lang="ru-RU" sz="2800" dirty="0"/>
              <a:t> сама </a:t>
            </a:r>
            <a:r>
              <a:rPr lang="ru-RU" sz="2800" dirty="0" err="1"/>
              <a:t>речовина</a:t>
            </a:r>
            <a:r>
              <a:rPr lang="ru-RU" sz="2800" dirty="0"/>
              <a:t> — для </a:t>
            </a:r>
            <a:r>
              <a:rPr lang="ru-RU" sz="2800" dirty="0" err="1"/>
              <a:t>сировини</a:t>
            </a:r>
            <a:r>
              <a:rPr lang="ru-RU" sz="2800" dirty="0"/>
              <a:t> </a:t>
            </a:r>
            <a:r>
              <a:rPr lang="ru-RU" sz="2800" dirty="0" err="1"/>
              <a:t>мінерального</a:t>
            </a:r>
            <a:r>
              <a:rPr lang="ru-RU" sz="2800" dirty="0"/>
              <a:t> та синтетичного </a:t>
            </a:r>
            <a:r>
              <a:rPr lang="ru-RU" sz="2800" dirty="0" err="1"/>
              <a:t>походження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2741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Метод 1 ДФУ використовують для свіжої лікарської рослинної сировини, яка зазвичай містить більше 70% віджатого соку і не містить смол або слизу.</a:t>
            </a:r>
          </a:p>
          <a:p>
            <a:r>
              <a:rPr lang="ru-RU" smtClean="0"/>
              <a:t>Матричні настойки, виготовлені за методом 1 - це суміші рівних частин віджатих соків і етанолу 90 % -вого.</a:t>
            </a:r>
          </a:p>
          <a:p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>
                <a:solidFill>
                  <a:schemeClr val="tx1"/>
                </a:solidFill>
              </a:rPr>
              <a:t>ТЕХНОЛОГ</a:t>
            </a:r>
            <a:r>
              <a:rPr lang="uk-UA" sz="2800">
                <a:solidFill>
                  <a:schemeClr val="tx1"/>
                </a:solidFill>
              </a:rPr>
              <a:t>ІЯ МАТРИЧНОЇ НАСТОЙКИ</a:t>
            </a:r>
            <a:r>
              <a:rPr lang="ru-RU" sz="2800">
                <a:solidFill>
                  <a:schemeClr val="tx1"/>
                </a:solidFill>
              </a:rPr>
              <a:t/>
            </a:r>
            <a:br>
              <a:rPr lang="ru-RU" sz="2800">
                <a:solidFill>
                  <a:schemeClr val="tx1"/>
                </a:solidFill>
              </a:rPr>
            </a:br>
            <a:r>
              <a:rPr lang="ru-RU" sz="2800">
                <a:solidFill>
                  <a:schemeClr val="tx1"/>
                </a:solidFill>
              </a:rPr>
              <a:t>ЗА </a:t>
            </a:r>
            <a:r>
              <a:rPr lang="ru-RU" sz="2800" b="1" i="1" u="sng">
                <a:solidFill>
                  <a:schemeClr val="tx1"/>
                </a:solidFill>
              </a:rPr>
              <a:t>МЕТОДОМ 1</a:t>
            </a:r>
            <a:r>
              <a:rPr lang="ru-RU" sz="2800">
                <a:solidFill>
                  <a:schemeClr val="tx1"/>
                </a:solidFill>
              </a:rPr>
              <a:t> ЗГІДНО ДФУ</a:t>
            </a:r>
          </a:p>
        </p:txBody>
      </p:sp>
    </p:spTree>
    <p:extLst>
      <p:ext uri="{BB962C8B-B14F-4D97-AF65-F5344CB8AC3E}">
        <p14:creationId xmlns:p14="http://schemas.microsoft.com/office/powerpoint/2010/main" val="3955612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err="1" smtClean="0"/>
              <a:t>Технологія</a:t>
            </a:r>
            <a:r>
              <a:rPr lang="ru-RU" dirty="0" smtClean="0"/>
              <a:t>. </a:t>
            </a:r>
            <a:r>
              <a:rPr lang="ru-RU" dirty="0" err="1" smtClean="0"/>
              <a:t>Подрібнену</a:t>
            </a:r>
            <a:r>
              <a:rPr lang="ru-RU" dirty="0" smtClean="0"/>
              <a:t> </a:t>
            </a:r>
            <a:r>
              <a:rPr lang="ru-RU" dirty="0" err="1" smtClean="0"/>
              <a:t>лікарську</a:t>
            </a:r>
            <a:r>
              <a:rPr lang="ru-RU" dirty="0" smtClean="0"/>
              <a:t> </a:t>
            </a:r>
            <a:r>
              <a:rPr lang="ru-RU" dirty="0" err="1" smtClean="0"/>
              <a:t>рослинну</a:t>
            </a:r>
            <a:r>
              <a:rPr lang="ru-RU" dirty="0" smtClean="0"/>
              <a:t> </a:t>
            </a:r>
            <a:r>
              <a:rPr lang="ru-RU" dirty="0" err="1" smtClean="0"/>
              <a:t>сировину</a:t>
            </a:r>
            <a:r>
              <a:rPr lang="ru-RU" dirty="0" smtClean="0"/>
              <a:t> </a:t>
            </a:r>
            <a:r>
              <a:rPr lang="ru-RU" dirty="0" err="1" smtClean="0"/>
              <a:t>віджимають</a:t>
            </a:r>
            <a:r>
              <a:rPr lang="ru-RU" dirty="0" smtClean="0"/>
              <a:t>. </a:t>
            </a:r>
            <a:r>
              <a:rPr lang="ru-RU" dirty="0" err="1" smtClean="0"/>
              <a:t>Отриманий</a:t>
            </a:r>
            <a:r>
              <a:rPr lang="ru-RU" dirty="0" smtClean="0"/>
              <a:t> </a:t>
            </a:r>
            <a:r>
              <a:rPr lang="ru-RU" dirty="0" err="1" smtClean="0"/>
              <a:t>сік</a:t>
            </a:r>
            <a:r>
              <a:rPr lang="ru-RU" dirty="0" smtClean="0"/>
              <a:t> </a:t>
            </a:r>
            <a:r>
              <a:rPr lang="ru-RU" dirty="0" err="1" smtClean="0"/>
              <a:t>зважують</a:t>
            </a:r>
            <a:r>
              <a:rPr lang="ru-RU" dirty="0" smtClean="0"/>
              <a:t> і </a:t>
            </a:r>
            <a:r>
              <a:rPr lang="ru-RU" dirty="0" err="1" smtClean="0"/>
              <a:t>відразу</a:t>
            </a:r>
            <a:r>
              <a:rPr lang="ru-RU" dirty="0" smtClean="0"/>
              <a:t> </a:t>
            </a:r>
            <a:r>
              <a:rPr lang="ru-RU" dirty="0" err="1" smtClean="0"/>
              <a:t>змішують</a:t>
            </a:r>
            <a:r>
              <a:rPr lang="ru-RU" dirty="0" smtClean="0"/>
              <a:t> з </a:t>
            </a:r>
            <a:r>
              <a:rPr lang="ru-RU" dirty="0" err="1" smtClean="0"/>
              <a:t>рівною</a:t>
            </a:r>
            <a:r>
              <a:rPr lang="ru-RU" dirty="0" smtClean="0"/>
              <a:t> за </a:t>
            </a:r>
            <a:r>
              <a:rPr lang="ru-RU" dirty="0" err="1" smtClean="0"/>
              <a:t>масою</a:t>
            </a:r>
            <a:r>
              <a:rPr lang="ru-RU" dirty="0" smtClean="0"/>
              <a:t> </a:t>
            </a:r>
            <a:r>
              <a:rPr lang="ru-RU" dirty="0" err="1" smtClean="0"/>
              <a:t>кількістю</a:t>
            </a:r>
            <a:r>
              <a:rPr lang="ru-RU" dirty="0" smtClean="0"/>
              <a:t> </a:t>
            </a:r>
            <a:r>
              <a:rPr lang="ru-RU" dirty="0" err="1" smtClean="0"/>
              <a:t>етанолу</a:t>
            </a:r>
            <a:r>
              <a:rPr lang="ru-RU" dirty="0" smtClean="0"/>
              <a:t> 90 % -</a:t>
            </a:r>
            <a:r>
              <a:rPr lang="ru-RU" dirty="0" err="1" smtClean="0"/>
              <a:t>вого</a:t>
            </a:r>
            <a:r>
              <a:rPr lang="ru-RU" dirty="0" smtClean="0"/>
              <a:t>. </a:t>
            </a:r>
            <a:r>
              <a:rPr lang="ru-RU" dirty="0" err="1" smtClean="0"/>
              <a:t>Витримують</a:t>
            </a:r>
            <a:r>
              <a:rPr lang="ru-RU" dirty="0" smtClean="0"/>
              <a:t> в </a:t>
            </a:r>
            <a:r>
              <a:rPr lang="ru-RU" dirty="0" err="1" smtClean="0"/>
              <a:t>закритому</a:t>
            </a:r>
            <a:r>
              <a:rPr lang="ru-RU" dirty="0" smtClean="0"/>
              <a:t> </a:t>
            </a:r>
            <a:r>
              <a:rPr lang="ru-RU" dirty="0" err="1" smtClean="0"/>
              <a:t>контейнері</a:t>
            </a:r>
            <a:r>
              <a:rPr lang="ru-RU" dirty="0" smtClean="0"/>
              <a:t> при </a:t>
            </a:r>
            <a:r>
              <a:rPr lang="ru-RU" dirty="0" err="1" smtClean="0"/>
              <a:t>температурі</a:t>
            </a:r>
            <a:r>
              <a:rPr lang="ru-RU" dirty="0" smtClean="0"/>
              <a:t> не </a:t>
            </a:r>
            <a:r>
              <a:rPr lang="ru-RU" dirty="0" err="1" smtClean="0"/>
              <a:t>вище</a:t>
            </a:r>
            <a:r>
              <a:rPr lang="ru-RU" dirty="0" smtClean="0"/>
              <a:t> 20 ° С, </a:t>
            </a:r>
            <a:r>
              <a:rPr lang="ru-RU" dirty="0" err="1" smtClean="0"/>
              <a:t>протягом</a:t>
            </a:r>
            <a:r>
              <a:rPr lang="ru-RU" dirty="0" smtClean="0"/>
              <a:t> не </a:t>
            </a:r>
            <a:r>
              <a:rPr lang="ru-RU" dirty="0" err="1" smtClean="0"/>
              <a:t>менше</a:t>
            </a:r>
            <a:r>
              <a:rPr lang="ru-RU" dirty="0" smtClean="0"/>
              <a:t> </a:t>
            </a:r>
            <a:r>
              <a:rPr lang="ru-RU" dirty="0" err="1" smtClean="0"/>
              <a:t>п'яти</a:t>
            </a:r>
            <a:r>
              <a:rPr lang="ru-RU" dirty="0" smtClean="0"/>
              <a:t> </a:t>
            </a:r>
            <a:r>
              <a:rPr lang="ru-RU" dirty="0" err="1" smtClean="0"/>
              <a:t>діб</a:t>
            </a:r>
            <a:r>
              <a:rPr lang="ru-RU" dirty="0" smtClean="0"/>
              <a:t>,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чого</a:t>
            </a:r>
            <a:r>
              <a:rPr lang="ru-RU" dirty="0" smtClean="0"/>
              <a:t> </a:t>
            </a:r>
            <a:r>
              <a:rPr lang="ru-RU" dirty="0" err="1" smtClean="0"/>
              <a:t>фільтрують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Приготована</a:t>
            </a:r>
            <a:r>
              <a:rPr lang="ru-RU" dirty="0" smtClean="0"/>
              <a:t> </a:t>
            </a:r>
            <a:r>
              <a:rPr lang="ru-RU" dirty="0" err="1" smtClean="0"/>
              <a:t>матрична</a:t>
            </a:r>
            <a:r>
              <a:rPr lang="ru-RU" dirty="0" smtClean="0"/>
              <a:t> настойка – </a:t>
            </a:r>
            <a:r>
              <a:rPr lang="ru-RU" dirty="0" err="1" smtClean="0"/>
              <a:t>базисний</a:t>
            </a:r>
            <a:r>
              <a:rPr lang="ru-RU" dirty="0" smtClean="0"/>
              <a:t> </a:t>
            </a:r>
            <a:r>
              <a:rPr lang="ru-RU" dirty="0" err="1" smtClean="0"/>
              <a:t>гомеопатичний</a:t>
            </a:r>
            <a:r>
              <a:rPr lang="ru-RU" dirty="0" smtClean="0"/>
              <a:t> препарат, </a:t>
            </a:r>
            <a:r>
              <a:rPr lang="ru-RU" dirty="0" err="1" smtClean="0"/>
              <a:t>відпуску</a:t>
            </a:r>
            <a:r>
              <a:rPr lang="ru-RU" dirty="0" smtClean="0"/>
              <a:t> не </a:t>
            </a:r>
            <a:r>
              <a:rPr lang="ru-RU" dirty="0" err="1" smtClean="0"/>
              <a:t>підлягає</a:t>
            </a:r>
            <a:r>
              <a:rPr lang="ru-RU" dirty="0" smtClean="0"/>
              <a:t>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i="1" dirty="0" err="1">
                <a:solidFill>
                  <a:schemeClr val="tx1"/>
                </a:solidFill>
              </a:rPr>
              <a:t>Матрична</a:t>
            </a:r>
            <a:r>
              <a:rPr lang="ru-RU" b="1" i="1" dirty="0">
                <a:solidFill>
                  <a:schemeClr val="tx1"/>
                </a:solidFill>
              </a:rPr>
              <a:t> настойка </a:t>
            </a:r>
            <a:r>
              <a:rPr lang="ru-RU" b="1" i="1" dirty="0" err="1" smtClean="0">
                <a:solidFill>
                  <a:schemeClr val="tx1"/>
                </a:solidFill>
              </a:rPr>
              <a:t>кропиви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жгучої</a:t>
            </a:r>
            <a:r>
              <a:rPr lang="ru-RU" b="1" i="1" dirty="0">
                <a:solidFill>
                  <a:schemeClr val="tx1"/>
                </a:solidFill>
              </a:rPr>
              <a:t>– 5,0</a:t>
            </a: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i="1" dirty="0" err="1">
                <a:solidFill>
                  <a:schemeClr val="tx1"/>
                </a:solidFill>
              </a:rPr>
              <a:t>Tincturae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maternae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b="1" i="1" dirty="0" err="1">
                <a:solidFill>
                  <a:schemeClr val="tx1"/>
                </a:solidFill>
              </a:rPr>
              <a:t>Urtica</a:t>
            </a:r>
            <a:r>
              <a:rPr b="1" i="1" dirty="0">
                <a:solidFill>
                  <a:schemeClr val="tx1"/>
                </a:solidFill>
              </a:rPr>
              <a:t> </a:t>
            </a:r>
            <a:r>
              <a:rPr b="1" i="1" dirty="0" err="1">
                <a:solidFill>
                  <a:schemeClr val="tx1"/>
                </a:solidFill>
              </a:rPr>
              <a:t>urens</a:t>
            </a:r>
            <a:r>
              <a:rPr lang="ru-RU" b="1" i="1" dirty="0">
                <a:solidFill>
                  <a:schemeClr val="tx1"/>
                </a:solidFill>
              </a:rPr>
              <a:t>– 5,0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394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Содержимое 2"/>
          <p:cNvSpPr>
            <a:spLocks noGrp="1"/>
          </p:cNvSpPr>
          <p:nvPr>
            <p:ph idx="1"/>
          </p:nvPr>
        </p:nvSpPr>
        <p:spPr>
          <a:xfrm>
            <a:off x="568036" y="1006909"/>
            <a:ext cx="8229600" cy="5054600"/>
          </a:xfrm>
        </p:spPr>
        <p:txBody>
          <a:bodyPr/>
          <a:lstStyle/>
          <a:p>
            <a:pPr algn="just"/>
            <a:r>
              <a:rPr lang="ru-RU" dirty="0" err="1" smtClean="0"/>
              <a:t>Оформлюють</a:t>
            </a:r>
            <a:r>
              <a:rPr lang="ru-RU" dirty="0" smtClean="0"/>
              <a:t> </a:t>
            </a:r>
            <a:r>
              <a:rPr lang="ru-RU" dirty="0" err="1" smtClean="0"/>
              <a:t>етикеткою</a:t>
            </a:r>
            <a:r>
              <a:rPr lang="ru-RU" dirty="0" smtClean="0"/>
              <a:t> (</a:t>
            </a:r>
            <a:r>
              <a:rPr lang="ru-RU" dirty="0" err="1" smtClean="0"/>
              <a:t>назва</a:t>
            </a:r>
            <a:r>
              <a:rPr lang="ru-RU" dirty="0" smtClean="0"/>
              <a:t> </a:t>
            </a:r>
            <a:r>
              <a:rPr lang="ru-RU" dirty="0" err="1" smtClean="0"/>
              <a:t>сировини</a:t>
            </a:r>
            <a:r>
              <a:rPr lang="ru-RU" dirty="0" smtClean="0"/>
              <a:t> на </a:t>
            </a:r>
            <a:r>
              <a:rPr lang="ru-RU" dirty="0" err="1" smtClean="0"/>
              <a:t>латинській</a:t>
            </a:r>
            <a:r>
              <a:rPr lang="ru-RU" dirty="0" smtClean="0"/>
              <a:t>  </a:t>
            </a:r>
            <a:r>
              <a:rPr lang="ru-RU" dirty="0" err="1" smtClean="0"/>
              <a:t>мові</a:t>
            </a:r>
            <a:r>
              <a:rPr lang="ru-RU" dirty="0" smtClean="0"/>
              <a:t>, </a:t>
            </a:r>
            <a:r>
              <a:rPr lang="ru-RU" dirty="0" err="1" smtClean="0"/>
              <a:t>позначення</a:t>
            </a:r>
            <a:r>
              <a:rPr lang="ru-RU" dirty="0" smtClean="0"/>
              <a:t> </a:t>
            </a:r>
            <a:r>
              <a:rPr lang="ru-RU" dirty="0" err="1" smtClean="0"/>
              <a:t>матричної</a:t>
            </a:r>
            <a:r>
              <a:rPr lang="ru-RU" dirty="0" smtClean="0"/>
              <a:t> настойки Ø, вага, дата </a:t>
            </a:r>
            <a:r>
              <a:rPr lang="ru-RU" dirty="0" err="1" smtClean="0"/>
              <a:t>виробництва</a:t>
            </a:r>
            <a:r>
              <a:rPr lang="ru-RU" dirty="0" smtClean="0"/>
              <a:t>, </a:t>
            </a:r>
            <a:r>
              <a:rPr lang="ru-RU" dirty="0" err="1" smtClean="0"/>
              <a:t>співвідношення</a:t>
            </a:r>
            <a:r>
              <a:rPr lang="ru-RU" dirty="0" smtClean="0"/>
              <a:t> </a:t>
            </a:r>
            <a:r>
              <a:rPr lang="ru-RU" dirty="0" err="1" smtClean="0"/>
              <a:t>сировини</a:t>
            </a:r>
            <a:r>
              <a:rPr lang="ru-RU" dirty="0" smtClean="0"/>
              <a:t> і спирту).</a:t>
            </a:r>
          </a:p>
          <a:p>
            <a:pPr algn="just"/>
            <a:r>
              <a:rPr lang="uk-UA" dirty="0" smtClean="0"/>
              <a:t>Даний базисний препарат </a:t>
            </a:r>
            <a:br>
              <a:rPr lang="uk-UA" dirty="0" smtClean="0"/>
            </a:br>
            <a:r>
              <a:rPr lang="uk-UA" dirty="0" smtClean="0"/>
              <a:t>в подальшому використовується</a:t>
            </a:r>
            <a:br>
              <a:rPr lang="uk-UA" dirty="0" smtClean="0"/>
            </a:br>
            <a:r>
              <a:rPr lang="uk-UA" dirty="0" smtClean="0"/>
              <a:t>для виготовлення гомеопатичних лікарських форм для лікування </a:t>
            </a:r>
            <a:br>
              <a:rPr lang="uk-UA" dirty="0" smtClean="0"/>
            </a:br>
            <a:r>
              <a:rPr lang="uk-UA" dirty="0" err="1" smtClean="0"/>
              <a:t>опіків</a:t>
            </a:r>
            <a:r>
              <a:rPr lang="uk-UA" dirty="0" smtClean="0"/>
              <a:t> та кропив'янки.</a:t>
            </a:r>
            <a:endParaRPr lang="ru-RU" dirty="0" smtClean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952596" y="0"/>
            <a:ext cx="8229600" cy="939784"/>
          </a:xfrm>
        </p:spPr>
        <p:txBody>
          <a:bodyPr/>
          <a:lstStyle/>
          <a:p>
            <a:pPr>
              <a:defRPr/>
            </a:pPr>
            <a:r>
              <a:rPr lang="uk-UA" dirty="0" smtClean="0">
                <a:solidFill>
                  <a:schemeClr val="tx1"/>
                </a:solidFill>
              </a:rPr>
              <a:t>Оформлення до відпуску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22531" name="Group 2"/>
          <p:cNvGrpSpPr>
            <a:grpSpLocks/>
          </p:cNvGrpSpPr>
          <p:nvPr/>
        </p:nvGrpSpPr>
        <p:grpSpPr bwMode="auto">
          <a:xfrm>
            <a:off x="9253508" y="2726317"/>
            <a:ext cx="1857375" cy="3571875"/>
            <a:chOff x="11024" y="9312"/>
            <a:chExt cx="1868" cy="3509"/>
          </a:xfrm>
        </p:grpSpPr>
        <p:pic>
          <p:nvPicPr>
            <p:cNvPr id="22532" name="Picture 3"/>
            <p:cNvPicPr>
              <a:picLocks noChangeAspect="1" noChangeArrowheads="1"/>
            </p:cNvPicPr>
            <p:nvPr/>
          </p:nvPicPr>
          <p:blipFill>
            <a:blip r:embed="rId3"/>
            <a:srcRect l="6320" t="6963" r="67078" b="5493"/>
            <a:stretch>
              <a:fillRect/>
            </a:stretch>
          </p:blipFill>
          <p:spPr bwMode="auto">
            <a:xfrm>
              <a:off x="11024" y="9312"/>
              <a:ext cx="1868" cy="3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33" name="Text Box 4"/>
            <p:cNvSpPr txBox="1">
              <a:spLocks noChangeArrowheads="1"/>
            </p:cNvSpPr>
            <p:nvPr/>
          </p:nvSpPr>
          <p:spPr bwMode="auto">
            <a:xfrm>
              <a:off x="11162" y="10996"/>
              <a:ext cx="1522" cy="9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400" b="1" dirty="0" err="1">
                  <a:latin typeface="Constantia" pitchFamily="18" charset="0"/>
                </a:rPr>
                <a:t>Urtica</a:t>
              </a:r>
              <a:r>
                <a:rPr lang="en-US" sz="1400" b="1" dirty="0">
                  <a:latin typeface="Constantia" pitchFamily="18" charset="0"/>
                </a:rPr>
                <a:t> </a:t>
              </a:r>
              <a:r>
                <a:rPr lang="en-US" sz="1400" b="1" dirty="0" err="1">
                  <a:latin typeface="Constantia" pitchFamily="18" charset="0"/>
                </a:rPr>
                <a:t>urens</a:t>
              </a:r>
              <a:r>
                <a:rPr lang="en-US" sz="1400" b="1" dirty="0">
                  <a:latin typeface="Constantia" pitchFamily="18" charset="0"/>
                </a:rPr>
                <a:t> </a:t>
              </a:r>
              <a:r>
                <a:rPr lang="en-US" sz="1400" dirty="0">
                  <a:latin typeface="Constantia" pitchFamily="18" charset="0"/>
                  <a:sym typeface="Symbol" pitchFamily="18" charset="2"/>
                </a:rPr>
                <a:t></a:t>
              </a:r>
              <a:endParaRPr lang="ru-RU" sz="1400" b="1" dirty="0">
                <a:latin typeface="Constantia" pitchFamily="18" charset="0"/>
              </a:endParaRPr>
            </a:p>
            <a:p>
              <a:pPr algn="ctr"/>
              <a:r>
                <a:rPr lang="uk-UA" sz="1400" b="1" dirty="0">
                  <a:latin typeface="Constantia" pitchFamily="18" charset="0"/>
                </a:rPr>
                <a:t>(1:2) 10,0</a:t>
              </a:r>
              <a:endParaRPr lang="ru-RU" sz="1400" dirty="0">
                <a:latin typeface="Constantia" pitchFamily="18" charset="0"/>
              </a:endParaRPr>
            </a:p>
            <a:p>
              <a:pPr algn="ctr"/>
              <a:r>
                <a:rPr lang="ru-RU" sz="1200" dirty="0">
                  <a:latin typeface="Constantia" pitchFamily="18" charset="0"/>
                </a:rPr>
                <a:t>спирт </a:t>
              </a:r>
              <a:r>
                <a:rPr lang="ru-RU" sz="1200" dirty="0" err="1">
                  <a:latin typeface="Constantia" pitchFamily="18" charset="0"/>
                </a:rPr>
                <a:t>етиловий</a:t>
              </a:r>
              <a:r>
                <a:rPr lang="en-US" sz="1200" dirty="0">
                  <a:latin typeface="Constantia" pitchFamily="18" charset="0"/>
                </a:rPr>
                <a:t> 45 %</a:t>
              </a:r>
              <a:endParaRPr lang="uk-UA" sz="1200" dirty="0">
                <a:latin typeface="Constantia" pitchFamily="18" charset="0"/>
              </a:endParaRPr>
            </a:p>
            <a:p>
              <a:pPr algn="ctr"/>
              <a:endParaRPr lang="ru-RU" sz="1200" dirty="0">
                <a:latin typeface="Constantia" pitchFamily="18" charset="0"/>
              </a:endParaRPr>
            </a:p>
            <a:p>
              <a:pPr algn="ctr"/>
              <a:r>
                <a:rPr lang="uk-UA" sz="1200" dirty="0" smtClean="0">
                  <a:latin typeface="Constantia" pitchFamily="18" charset="0"/>
                </a:rPr>
                <a:t>02.03.2021 </a:t>
              </a:r>
              <a:r>
                <a:rPr lang="uk-UA" sz="1200" dirty="0">
                  <a:latin typeface="Constantia" pitchFamily="18" charset="0"/>
                </a:rPr>
                <a:t>р.  </a:t>
              </a:r>
              <a:r>
                <a:rPr lang="ru-RU" sz="1200" dirty="0">
                  <a:latin typeface="Constantia" pitchFamily="18" charset="0"/>
                </a:rPr>
                <a:t>(</a:t>
              </a:r>
              <a:r>
                <a:rPr lang="uk-UA" sz="1200" dirty="0">
                  <a:latin typeface="Constantia" pitchFamily="18" charset="0"/>
                </a:rPr>
                <a:t>Підпис)</a:t>
              </a:r>
              <a:endParaRPr lang="ru-RU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98007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2"/>
          <p:cNvSpPr>
            <a:spLocks noGrp="1"/>
          </p:cNvSpPr>
          <p:nvPr>
            <p:ph idx="1"/>
          </p:nvPr>
        </p:nvSpPr>
        <p:spPr>
          <a:xfrm>
            <a:off x="696481" y="1000084"/>
            <a:ext cx="8501063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sz="2300" dirty="0"/>
              <a:t>Контроль якості базисних гомеопатичних лікарських засобів для внутрішнього застосування проводять за загальними показниками: зовнішній вигляд (прозорість, колір), запах, відносна густина, концентрація спирту, ідентифікація і кількісний аналіз діючих речовин, якщо зазначено у окремих статтях.</a:t>
            </a:r>
            <a:endParaRPr lang="ru-RU" sz="2300" dirty="0"/>
          </a:p>
          <a:p>
            <a:pPr algn="just"/>
            <a:r>
              <a:rPr lang="uk-UA" sz="2300" dirty="0"/>
              <a:t>Відхилення у вмісті лікарських речовин в розчині (якщо немає інших зазначень у статтях) не повинні перевищувати:</a:t>
            </a:r>
            <a:endParaRPr lang="ru-RU" sz="2300" dirty="0"/>
          </a:p>
          <a:p>
            <a:pPr algn="just"/>
            <a:r>
              <a:rPr lang="uk-UA" sz="2300" u="sng" dirty="0"/>
              <a:t>+</a:t>
            </a:r>
            <a:r>
              <a:rPr lang="uk-UA" sz="2300" dirty="0"/>
              <a:t> 5 % при вмісті 10 % або 1 % речовини (перше або друге десяткове розведення) відповідно;</a:t>
            </a:r>
            <a:endParaRPr lang="ru-RU" sz="2300" dirty="0"/>
          </a:p>
          <a:p>
            <a:pPr algn="just"/>
            <a:r>
              <a:rPr lang="uk-UA" sz="2300" u="sng" dirty="0"/>
              <a:t>+</a:t>
            </a:r>
            <a:r>
              <a:rPr lang="uk-UA" sz="2300" dirty="0"/>
              <a:t> 10 % при вмісті 0,1 % речовини (третє десяткове розведення).</a:t>
            </a:r>
            <a:endParaRPr lang="ru-RU" sz="2300" dirty="0"/>
          </a:p>
          <a:p>
            <a:pPr algn="just"/>
            <a:r>
              <a:rPr lang="uk-UA" sz="2300" dirty="0"/>
              <a:t>Після виготовлення гомеопатичних базисних препаратів їх маса не повинні перевищувати норм допустимих відхилень.</a:t>
            </a:r>
            <a:endParaRPr lang="ru-RU" sz="23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4034" y="214290"/>
            <a:ext cx="8229600" cy="785794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tx1"/>
                </a:solidFill>
              </a:rPr>
              <a:t>Контроль якості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482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472" y="71414"/>
            <a:ext cx="8229600" cy="785810"/>
          </a:xfrm>
        </p:spPr>
        <p:txBody>
          <a:bodyPr/>
          <a:lstStyle/>
          <a:p>
            <a:pPr hangingPunct="0">
              <a:defRPr/>
            </a:pPr>
            <a:r>
              <a:rPr lang="ru-RU" sz="2000">
                <a:solidFill>
                  <a:schemeClr val="tx1"/>
                </a:solidFill>
              </a:rPr>
              <a:t>АЛГОРИТМ ТЕХНОЛОГ</a:t>
            </a:r>
            <a:r>
              <a:rPr lang="uk-UA" sz="2000">
                <a:solidFill>
                  <a:schemeClr val="tx1"/>
                </a:solidFill>
              </a:rPr>
              <a:t>ІЇ МАТРИЧНОЇ НАСТОЙКИ</a:t>
            </a:r>
            <a:r>
              <a:rPr lang="ru-RU" sz="2000">
                <a:solidFill>
                  <a:schemeClr val="tx1"/>
                </a:solidFill>
              </a:rPr>
              <a:t/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>ЗА </a:t>
            </a:r>
            <a:r>
              <a:rPr lang="ru-RU" sz="2000" b="1" i="1" u="sng">
                <a:solidFill>
                  <a:schemeClr val="tx1"/>
                </a:solidFill>
              </a:rPr>
              <a:t>МЕТОДОМ 2</a:t>
            </a:r>
            <a:r>
              <a:rPr lang="ru-RU" sz="2000">
                <a:solidFill>
                  <a:schemeClr val="tx1"/>
                </a:solidFill>
              </a:rPr>
              <a:t> ЗГІДНО ДФУ</a:t>
            </a:r>
          </a:p>
        </p:txBody>
      </p:sp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1952626" y="857250"/>
            <a:ext cx="8429625" cy="5786438"/>
            <a:chOff x="1341" y="3171"/>
            <a:chExt cx="9900" cy="12279"/>
          </a:xfrm>
        </p:grpSpPr>
        <p:sp>
          <p:nvSpPr>
            <p:cNvPr id="2051" name="Text Box 3"/>
            <p:cNvSpPr txBox="1">
              <a:spLocks noChangeArrowheads="1"/>
            </p:cNvSpPr>
            <p:nvPr/>
          </p:nvSpPr>
          <p:spPr bwMode="auto">
            <a:xfrm>
              <a:off x="5074" y="3171"/>
              <a:ext cx="2388" cy="54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Вихідна сировина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7822" y="4428"/>
              <a:ext cx="3419" cy="14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 b="1">
                  <a:latin typeface="Times New Roman" pitchFamily="18" charset="0"/>
                  <a:cs typeface="Arial" pitchFamily="34" charset="0"/>
                </a:rPr>
                <a:t>Метод 2</a:t>
              </a:r>
              <a:r>
                <a:rPr lang="en-US" sz="1050" b="1">
                  <a:latin typeface="Times New Roman" pitchFamily="18" charset="0"/>
                  <a:cs typeface="Arial" pitchFamily="34" charset="0"/>
                </a:rPr>
                <a:t>b</a:t>
              </a:r>
              <a:endParaRPr lang="uk-UA" sz="1050" b="1">
                <a:latin typeface="Times New Roman" pitchFamily="18" charset="0"/>
                <a:cs typeface="Arial" pitchFamily="34" charset="0"/>
              </a:endParaRPr>
            </a:p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Свіжа рослинна сировина, що звичайно містить менше 70 % віджатого соку і більше 60 % вологи та, що не містить ефірних олій або смол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3" name="Text Box 5"/>
            <p:cNvSpPr txBox="1">
              <a:spLocks noChangeArrowheads="1"/>
            </p:cNvSpPr>
            <p:nvPr/>
          </p:nvSpPr>
          <p:spPr bwMode="auto">
            <a:xfrm>
              <a:off x="4941" y="4434"/>
              <a:ext cx="1260" cy="14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  <a:defRPr/>
              </a:pPr>
              <a:r>
                <a:rPr lang="uk-UA" sz="1050">
                  <a:latin typeface="Calibri" pitchFamily="34" charset="0"/>
                  <a:cs typeface="Arial" pitchFamily="34" charset="0"/>
                </a:rPr>
                <a:t>Спирт </a:t>
              </a:r>
            </a:p>
            <a:p>
              <a:pPr algn="ctr">
                <a:spcAft>
                  <a:spcPts val="1000"/>
                </a:spcAft>
                <a:defRPr/>
              </a:pPr>
              <a:r>
                <a:rPr lang="uk-UA" sz="1050">
                  <a:latin typeface="Calibri" pitchFamily="34" charset="0"/>
                  <a:cs typeface="Arial" pitchFamily="34" charset="0"/>
                </a:rPr>
                <a:t>етиловий 90 % - вий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" name="Text Box 6"/>
            <p:cNvSpPr txBox="1">
              <a:spLocks noChangeArrowheads="1"/>
            </p:cNvSpPr>
            <p:nvPr/>
          </p:nvSpPr>
          <p:spPr bwMode="auto">
            <a:xfrm>
              <a:off x="1341" y="4434"/>
              <a:ext cx="3419" cy="1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 b="1">
                  <a:latin typeface="Times New Roman" pitchFamily="18" charset="0"/>
                  <a:cs typeface="Arial" pitchFamily="34" charset="0"/>
                </a:rPr>
                <a:t>Метод 2а</a:t>
              </a:r>
            </a:p>
            <a:p>
              <a:pPr algn="ctr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Свіжа рослинна сировина, що звичайно містить менше 70 % віджатого соку і більше 60 % вологи та, що не містить ефірних олій або смол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" name="Text Box 7"/>
            <p:cNvSpPr txBox="1">
              <a:spLocks noChangeArrowheads="1"/>
            </p:cNvSpPr>
            <p:nvPr/>
          </p:nvSpPr>
          <p:spPr bwMode="auto">
            <a:xfrm>
              <a:off x="1341" y="6263"/>
              <a:ext cx="3419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Подрібнення сировини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1341" y="6995"/>
              <a:ext cx="3419" cy="6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Визначення втрати в масі при висушуванні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1341" y="8692"/>
              <a:ext cx="3419" cy="10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Змішування із половинною за масою кількістю спирту </a:t>
              </a:r>
              <a:br>
                <a:rPr lang="uk-UA" sz="1050">
                  <a:latin typeface="Times New Roman" pitchFamily="18" charset="0"/>
                  <a:cs typeface="Arial" pitchFamily="34" charset="0"/>
                </a:rPr>
              </a:br>
              <a:r>
                <a:rPr lang="uk-UA" sz="1050">
                  <a:latin typeface="Times New Roman" pitchFamily="18" charset="0"/>
                  <a:cs typeface="Arial" pitchFamily="34" charset="0"/>
                </a:rPr>
                <a:t>етилового 90 %-вого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8" name="Text Box 10"/>
            <p:cNvSpPr txBox="1">
              <a:spLocks noChangeArrowheads="1"/>
            </p:cNvSpPr>
            <p:nvPr/>
          </p:nvSpPr>
          <p:spPr bwMode="auto">
            <a:xfrm>
              <a:off x="1341" y="7971"/>
              <a:ext cx="3419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Відважування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6202" y="3713"/>
              <a:ext cx="2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60" name="Line 12"/>
            <p:cNvSpPr>
              <a:spLocks noChangeShapeType="1"/>
            </p:cNvSpPr>
            <p:nvPr/>
          </p:nvSpPr>
          <p:spPr bwMode="auto">
            <a:xfrm flipV="1">
              <a:off x="3140" y="4067"/>
              <a:ext cx="612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3140" y="4074"/>
              <a:ext cx="4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6921" y="4074"/>
              <a:ext cx="2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9259" y="4074"/>
              <a:ext cx="2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3138" y="5876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3138" y="6637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3140" y="7614"/>
              <a:ext cx="4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auto">
            <a:xfrm>
              <a:off x="3140" y="8335"/>
              <a:ext cx="4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auto">
            <a:xfrm>
              <a:off x="3140" y="9767"/>
              <a:ext cx="4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69" name="Text Box 21"/>
            <p:cNvSpPr txBox="1">
              <a:spLocks noChangeArrowheads="1"/>
            </p:cNvSpPr>
            <p:nvPr/>
          </p:nvSpPr>
          <p:spPr bwMode="auto">
            <a:xfrm>
              <a:off x="6380" y="4434"/>
              <a:ext cx="1260" cy="14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  <a:defRPr/>
              </a:pPr>
              <a:r>
                <a:rPr lang="uk-UA" sz="1050">
                  <a:latin typeface="Calibri" pitchFamily="34" charset="0"/>
                  <a:cs typeface="Arial" pitchFamily="34" charset="0"/>
                </a:rPr>
                <a:t>Спирт </a:t>
              </a:r>
            </a:p>
            <a:p>
              <a:pPr algn="ctr">
                <a:spcAft>
                  <a:spcPts val="1000"/>
                </a:spcAft>
                <a:defRPr/>
              </a:pPr>
              <a:r>
                <a:rPr lang="uk-UA" sz="1050">
                  <a:latin typeface="Calibri" pitchFamily="34" charset="0"/>
                  <a:cs typeface="Arial" pitchFamily="34" charset="0"/>
                </a:rPr>
                <a:t>етиловий 70 % - вий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5659" y="4074"/>
              <a:ext cx="2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>
              <a:off x="5482" y="5866"/>
              <a:ext cx="0" cy="30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72" name="Line 24"/>
            <p:cNvSpPr>
              <a:spLocks noChangeShapeType="1"/>
            </p:cNvSpPr>
            <p:nvPr/>
          </p:nvSpPr>
          <p:spPr bwMode="auto">
            <a:xfrm flipH="1">
              <a:off x="4760" y="8928"/>
              <a:ext cx="7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>
              <a:off x="7100" y="5866"/>
              <a:ext cx="0" cy="30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74" name="Line 26"/>
            <p:cNvSpPr>
              <a:spLocks noChangeShapeType="1"/>
            </p:cNvSpPr>
            <p:nvPr/>
          </p:nvSpPr>
          <p:spPr bwMode="auto">
            <a:xfrm>
              <a:off x="7100" y="8928"/>
              <a:ext cx="7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75" name="Text Box 27"/>
            <p:cNvSpPr txBox="1">
              <a:spLocks noChangeArrowheads="1"/>
            </p:cNvSpPr>
            <p:nvPr/>
          </p:nvSpPr>
          <p:spPr bwMode="auto">
            <a:xfrm>
              <a:off x="7822" y="6203"/>
              <a:ext cx="3419" cy="3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Подрібнення сировини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6" name="Text Box 28"/>
            <p:cNvSpPr txBox="1">
              <a:spLocks noChangeArrowheads="1"/>
            </p:cNvSpPr>
            <p:nvPr/>
          </p:nvSpPr>
          <p:spPr bwMode="auto">
            <a:xfrm>
              <a:off x="7822" y="6934"/>
              <a:ext cx="3419" cy="6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Визначення втрати в масі при висушуванні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7" name="Text Box 29"/>
            <p:cNvSpPr txBox="1">
              <a:spLocks noChangeArrowheads="1"/>
            </p:cNvSpPr>
            <p:nvPr/>
          </p:nvSpPr>
          <p:spPr bwMode="auto">
            <a:xfrm>
              <a:off x="7822" y="8632"/>
              <a:ext cx="3419" cy="10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Змішування із половинною за масою кількістю спирту </a:t>
              </a:r>
              <a:br>
                <a:rPr lang="uk-UA" sz="1050">
                  <a:latin typeface="Times New Roman" pitchFamily="18" charset="0"/>
                  <a:cs typeface="Arial" pitchFamily="34" charset="0"/>
                </a:rPr>
              </a:br>
              <a:r>
                <a:rPr lang="uk-UA" sz="1050">
                  <a:latin typeface="Times New Roman" pitchFamily="18" charset="0"/>
                  <a:cs typeface="Arial" pitchFamily="34" charset="0"/>
                </a:rPr>
                <a:t>етилового 70 %-вого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8" name="Text Box 30"/>
            <p:cNvSpPr txBox="1">
              <a:spLocks noChangeArrowheads="1"/>
            </p:cNvSpPr>
            <p:nvPr/>
          </p:nvSpPr>
          <p:spPr bwMode="auto">
            <a:xfrm>
              <a:off x="7822" y="7911"/>
              <a:ext cx="3419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Відважування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9" name="Freeform 31"/>
            <p:cNvSpPr>
              <a:spLocks/>
            </p:cNvSpPr>
            <p:nvPr/>
          </p:nvSpPr>
          <p:spPr bwMode="auto">
            <a:xfrm>
              <a:off x="9619" y="5815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80" name="Freeform 32"/>
            <p:cNvSpPr>
              <a:spLocks/>
            </p:cNvSpPr>
            <p:nvPr/>
          </p:nvSpPr>
          <p:spPr bwMode="auto">
            <a:xfrm>
              <a:off x="9619" y="6577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81" name="Freeform 33"/>
            <p:cNvSpPr>
              <a:spLocks/>
            </p:cNvSpPr>
            <p:nvPr/>
          </p:nvSpPr>
          <p:spPr bwMode="auto">
            <a:xfrm>
              <a:off x="9621" y="7554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82" name="Freeform 34"/>
            <p:cNvSpPr>
              <a:spLocks/>
            </p:cNvSpPr>
            <p:nvPr/>
          </p:nvSpPr>
          <p:spPr bwMode="auto">
            <a:xfrm>
              <a:off x="9621" y="8275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83" name="Text Box 35"/>
            <p:cNvSpPr txBox="1">
              <a:spLocks noChangeArrowheads="1"/>
            </p:cNvSpPr>
            <p:nvPr/>
          </p:nvSpPr>
          <p:spPr bwMode="auto">
            <a:xfrm>
              <a:off x="1341" y="14369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 dirty="0">
                  <a:latin typeface="Times New Roman" pitchFamily="18" charset="0"/>
                  <a:cs typeface="Arial" pitchFamily="34" charset="0"/>
                </a:rPr>
                <a:t>Контроль</a:t>
              </a:r>
              <a:r>
                <a:rPr lang="ru-RU" sz="1050" dirty="0"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uk-UA" sz="1050" dirty="0">
                  <a:latin typeface="Times New Roman" pitchFamily="18" charset="0"/>
                  <a:cs typeface="Arial" pitchFamily="34" charset="0"/>
                </a:rPr>
                <a:t>якості</a:t>
              </a:r>
              <a:endParaRPr lang="ru-RU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4" name="Text Box 36"/>
            <p:cNvSpPr txBox="1">
              <a:spLocks noChangeArrowheads="1"/>
            </p:cNvSpPr>
            <p:nvPr/>
          </p:nvSpPr>
          <p:spPr bwMode="auto">
            <a:xfrm>
              <a:off x="1341" y="13692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Фільтрування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5" name="Text Box 37"/>
            <p:cNvSpPr txBox="1">
              <a:spLocks noChangeArrowheads="1"/>
            </p:cNvSpPr>
            <p:nvPr/>
          </p:nvSpPr>
          <p:spPr bwMode="auto">
            <a:xfrm>
              <a:off x="1341" y="15090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Оформлення до використання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6" name="Text Box 38"/>
            <p:cNvSpPr txBox="1">
              <a:spLocks noChangeArrowheads="1"/>
            </p:cNvSpPr>
            <p:nvPr/>
          </p:nvSpPr>
          <p:spPr bwMode="auto">
            <a:xfrm>
              <a:off x="1341" y="12294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  <a:defRPr/>
              </a:pPr>
              <a:r>
                <a:rPr lang="uk-UA" sz="1050">
                  <a:latin typeface="Calibri" pitchFamily="34" charset="0"/>
                  <a:cs typeface="Arial" pitchFamily="34" charset="0"/>
                </a:rPr>
                <a:t>Мацерація не менше 10 діб з періодичним перемішуванням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7" name="Freeform 39"/>
            <p:cNvSpPr>
              <a:spLocks/>
            </p:cNvSpPr>
            <p:nvPr/>
          </p:nvSpPr>
          <p:spPr bwMode="auto">
            <a:xfrm>
              <a:off x="6203" y="13331"/>
              <a:ext cx="2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88" name="Freeform 40"/>
            <p:cNvSpPr>
              <a:spLocks/>
            </p:cNvSpPr>
            <p:nvPr/>
          </p:nvSpPr>
          <p:spPr bwMode="auto">
            <a:xfrm>
              <a:off x="6203" y="14052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89" name="Freeform 41"/>
            <p:cNvSpPr>
              <a:spLocks/>
            </p:cNvSpPr>
            <p:nvPr/>
          </p:nvSpPr>
          <p:spPr bwMode="auto">
            <a:xfrm>
              <a:off x="6203" y="14773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90" name="Text Box 42"/>
            <p:cNvSpPr txBox="1">
              <a:spLocks noChangeArrowheads="1"/>
            </p:cNvSpPr>
            <p:nvPr/>
          </p:nvSpPr>
          <p:spPr bwMode="auto">
            <a:xfrm>
              <a:off x="1341" y="10134"/>
              <a:ext cx="3419" cy="72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Розрахунок необхідної кількості </a:t>
              </a:r>
              <a:br>
                <a:rPr lang="uk-UA" sz="1050">
                  <a:latin typeface="Times New Roman" pitchFamily="18" charset="0"/>
                  <a:cs typeface="Arial" pitchFamily="34" charset="0"/>
                </a:rPr>
              </a:br>
              <a:r>
                <a:rPr lang="uk-UA" sz="1050">
                  <a:latin typeface="Times New Roman" pitchFamily="18" charset="0"/>
                  <a:cs typeface="Arial" pitchFamily="34" charset="0"/>
                </a:rPr>
                <a:t>спирту етилового 90 %-вого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1" name="Text Box 43"/>
            <p:cNvSpPr txBox="1">
              <a:spLocks noChangeArrowheads="1"/>
            </p:cNvSpPr>
            <p:nvPr/>
          </p:nvSpPr>
          <p:spPr bwMode="auto">
            <a:xfrm>
              <a:off x="1341" y="11216"/>
              <a:ext cx="3419" cy="7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Додавання решти спирту етилового </a:t>
              </a:r>
              <a:br>
                <a:rPr lang="uk-UA" sz="1050">
                  <a:latin typeface="Times New Roman" pitchFamily="18" charset="0"/>
                  <a:cs typeface="Arial" pitchFamily="34" charset="0"/>
                </a:rPr>
              </a:br>
              <a:r>
                <a:rPr lang="uk-UA" sz="1050">
                  <a:latin typeface="Times New Roman" pitchFamily="18" charset="0"/>
                  <a:cs typeface="Arial" pitchFamily="34" charset="0"/>
                </a:rPr>
                <a:t>90 %-вого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2" name="Freeform 44"/>
            <p:cNvSpPr>
              <a:spLocks/>
            </p:cNvSpPr>
            <p:nvPr/>
          </p:nvSpPr>
          <p:spPr bwMode="auto">
            <a:xfrm>
              <a:off x="3140" y="11933"/>
              <a:ext cx="4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93" name="Freeform 45"/>
            <p:cNvSpPr>
              <a:spLocks/>
            </p:cNvSpPr>
            <p:nvPr/>
          </p:nvSpPr>
          <p:spPr bwMode="auto">
            <a:xfrm>
              <a:off x="3140" y="10855"/>
              <a:ext cx="4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94" name="Freeform 46"/>
            <p:cNvSpPr>
              <a:spLocks/>
            </p:cNvSpPr>
            <p:nvPr/>
          </p:nvSpPr>
          <p:spPr bwMode="auto">
            <a:xfrm>
              <a:off x="6202" y="12654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95" name="Text Box 47"/>
            <p:cNvSpPr txBox="1">
              <a:spLocks noChangeArrowheads="1"/>
            </p:cNvSpPr>
            <p:nvPr/>
          </p:nvSpPr>
          <p:spPr bwMode="auto">
            <a:xfrm>
              <a:off x="1341" y="12971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Віджимання суміші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6" name="Freeform 48"/>
            <p:cNvSpPr>
              <a:spLocks/>
            </p:cNvSpPr>
            <p:nvPr/>
          </p:nvSpPr>
          <p:spPr bwMode="auto">
            <a:xfrm>
              <a:off x="9621" y="9767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097" name="Text Box 49"/>
            <p:cNvSpPr txBox="1">
              <a:spLocks noChangeArrowheads="1"/>
            </p:cNvSpPr>
            <p:nvPr/>
          </p:nvSpPr>
          <p:spPr bwMode="auto">
            <a:xfrm>
              <a:off x="7822" y="10134"/>
              <a:ext cx="3419" cy="72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Розрахунок необхідної кількості </a:t>
              </a:r>
              <a:br>
                <a:rPr lang="uk-UA" sz="1050">
                  <a:latin typeface="Times New Roman" pitchFamily="18" charset="0"/>
                  <a:cs typeface="Arial" pitchFamily="34" charset="0"/>
                </a:rPr>
              </a:br>
              <a:r>
                <a:rPr lang="uk-UA" sz="1050">
                  <a:latin typeface="Times New Roman" pitchFamily="18" charset="0"/>
                  <a:cs typeface="Arial" pitchFamily="34" charset="0"/>
                </a:rPr>
                <a:t>спирту етилового 70 %-вого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8" name="Text Box 50"/>
            <p:cNvSpPr txBox="1">
              <a:spLocks noChangeArrowheads="1"/>
            </p:cNvSpPr>
            <p:nvPr/>
          </p:nvSpPr>
          <p:spPr bwMode="auto">
            <a:xfrm>
              <a:off x="7822" y="11216"/>
              <a:ext cx="3419" cy="7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uk-UA" sz="1050">
                  <a:latin typeface="Times New Roman" pitchFamily="18" charset="0"/>
                  <a:cs typeface="Arial" pitchFamily="34" charset="0"/>
                </a:rPr>
                <a:t>Додавання решти спирту етилового </a:t>
              </a:r>
              <a:br>
                <a:rPr lang="uk-UA" sz="1050">
                  <a:latin typeface="Times New Roman" pitchFamily="18" charset="0"/>
                  <a:cs typeface="Arial" pitchFamily="34" charset="0"/>
                </a:rPr>
              </a:br>
              <a:r>
                <a:rPr lang="uk-UA" sz="1050">
                  <a:latin typeface="Times New Roman" pitchFamily="18" charset="0"/>
                  <a:cs typeface="Arial" pitchFamily="34" charset="0"/>
                </a:rPr>
                <a:t>70 %-вого</a:t>
              </a:r>
              <a:endParaRPr lang="ru-RU" sz="105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9" name="Freeform 51"/>
            <p:cNvSpPr>
              <a:spLocks/>
            </p:cNvSpPr>
            <p:nvPr/>
          </p:nvSpPr>
          <p:spPr bwMode="auto">
            <a:xfrm>
              <a:off x="9621" y="11933"/>
              <a:ext cx="2" cy="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100" name="Freeform 52"/>
            <p:cNvSpPr>
              <a:spLocks/>
            </p:cNvSpPr>
            <p:nvPr/>
          </p:nvSpPr>
          <p:spPr bwMode="auto">
            <a:xfrm>
              <a:off x="9621" y="10855"/>
              <a:ext cx="2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101" name="Line 53"/>
            <p:cNvSpPr>
              <a:spLocks noChangeShapeType="1"/>
            </p:cNvSpPr>
            <p:nvPr/>
          </p:nvSpPr>
          <p:spPr bwMode="auto">
            <a:xfrm flipV="1">
              <a:off x="6740" y="5849"/>
              <a:ext cx="0" cy="57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102" name="Line 54"/>
            <p:cNvSpPr>
              <a:spLocks noChangeShapeType="1"/>
            </p:cNvSpPr>
            <p:nvPr/>
          </p:nvSpPr>
          <p:spPr bwMode="auto">
            <a:xfrm flipV="1">
              <a:off x="5842" y="5849"/>
              <a:ext cx="0" cy="57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103" name="Line 55"/>
            <p:cNvSpPr>
              <a:spLocks noChangeShapeType="1"/>
            </p:cNvSpPr>
            <p:nvPr/>
          </p:nvSpPr>
          <p:spPr bwMode="auto">
            <a:xfrm flipH="1">
              <a:off x="4760" y="11610"/>
              <a:ext cx="108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  <p:sp>
          <p:nvSpPr>
            <p:cNvPr id="2104" name="Line 56"/>
            <p:cNvSpPr>
              <a:spLocks noChangeShapeType="1"/>
            </p:cNvSpPr>
            <p:nvPr/>
          </p:nvSpPr>
          <p:spPr bwMode="auto">
            <a:xfrm>
              <a:off x="6740" y="11610"/>
              <a:ext cx="108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050"/>
            </a:p>
          </p:txBody>
        </p:sp>
      </p:grpSp>
    </p:spTree>
    <p:extLst>
      <p:ext uri="{BB962C8B-B14F-4D97-AF65-F5344CB8AC3E}">
        <p14:creationId xmlns:p14="http://schemas.microsoft.com/office/powerpoint/2010/main" val="1140347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472" y="71414"/>
            <a:ext cx="8229600" cy="785810"/>
          </a:xfrm>
        </p:spPr>
        <p:txBody>
          <a:bodyPr/>
          <a:lstStyle/>
          <a:p>
            <a:pPr>
              <a:defRPr/>
            </a:pPr>
            <a:r>
              <a:rPr lang="ru-RU" sz="2000">
                <a:solidFill>
                  <a:schemeClr val="tx1"/>
                </a:solidFill>
              </a:rPr>
              <a:t>АЛГОРИТМ ТЕХНОЛОГІЇ МАТРИЧНОЇ НАСТОЙКИ</a:t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>ЗА </a:t>
            </a:r>
            <a:r>
              <a:rPr lang="ru-RU" sz="2000" b="1" i="1" u="sng">
                <a:solidFill>
                  <a:schemeClr val="tx1"/>
                </a:solidFill>
              </a:rPr>
              <a:t>МЕТОДОМ </a:t>
            </a:r>
            <a:r>
              <a:rPr lang="uk-UA" sz="2000" b="1" i="1" u="sng">
                <a:solidFill>
                  <a:schemeClr val="tx1"/>
                </a:solidFill>
              </a:rPr>
              <a:t>3</a:t>
            </a:r>
            <a:r>
              <a:rPr lang="ru-RU" sz="2000">
                <a:solidFill>
                  <a:schemeClr val="tx1"/>
                </a:solidFill>
              </a:rPr>
              <a:t> ЗГІДНО ДФУ</a:t>
            </a:r>
          </a:p>
        </p:txBody>
      </p:sp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1952625" y="785814"/>
            <a:ext cx="8358188" cy="5857875"/>
            <a:chOff x="1341" y="2122"/>
            <a:chExt cx="9900" cy="12279"/>
          </a:xfrm>
        </p:grpSpPr>
        <p:sp>
          <p:nvSpPr>
            <p:cNvPr id="25603" name="Text Box 3"/>
            <p:cNvSpPr txBox="1">
              <a:spLocks noChangeArrowheads="1"/>
            </p:cNvSpPr>
            <p:nvPr/>
          </p:nvSpPr>
          <p:spPr bwMode="auto">
            <a:xfrm>
              <a:off x="5074" y="2122"/>
              <a:ext cx="2387" cy="54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Вихідна сировина</a:t>
              </a:r>
              <a:endParaRPr lang="ru-RU"/>
            </a:p>
          </p:txBody>
        </p:sp>
        <p:sp>
          <p:nvSpPr>
            <p:cNvPr id="25604" name="Text Box 4"/>
            <p:cNvSpPr txBox="1">
              <a:spLocks noChangeArrowheads="1"/>
            </p:cNvSpPr>
            <p:nvPr/>
          </p:nvSpPr>
          <p:spPr bwMode="auto">
            <a:xfrm>
              <a:off x="7641" y="3378"/>
              <a:ext cx="342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 b="1">
                  <a:latin typeface="Times New Roman" pitchFamily="18" charset="0"/>
                </a:rPr>
                <a:t>Метод 3с</a:t>
              </a: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Свіжа рослинна сировина, що звичайно містить менше 60 % вологи</a:t>
              </a:r>
              <a:endParaRPr lang="ru-RU"/>
            </a:p>
          </p:txBody>
        </p:sp>
        <p:sp>
          <p:nvSpPr>
            <p:cNvPr id="25605" name="Text Box 5"/>
            <p:cNvSpPr txBox="1">
              <a:spLocks noChangeArrowheads="1"/>
            </p:cNvSpPr>
            <p:nvPr/>
          </p:nvSpPr>
          <p:spPr bwMode="auto">
            <a:xfrm>
              <a:off x="4941" y="3386"/>
              <a:ext cx="108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Спирт етиловий 90 % - вий</a:t>
              </a:r>
              <a:endParaRPr lang="ru-RU"/>
            </a:p>
          </p:txBody>
        </p:sp>
        <p:sp>
          <p:nvSpPr>
            <p:cNvPr id="25606" name="Text Box 6"/>
            <p:cNvSpPr txBox="1">
              <a:spLocks noChangeArrowheads="1"/>
            </p:cNvSpPr>
            <p:nvPr/>
          </p:nvSpPr>
          <p:spPr bwMode="auto">
            <a:xfrm>
              <a:off x="1341" y="3386"/>
              <a:ext cx="3420" cy="1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</a:pPr>
              <a:r>
                <a:rPr lang="uk-UA" sz="1200" b="1">
                  <a:latin typeface="Times New Roman" pitchFamily="18" charset="0"/>
                </a:rPr>
                <a:t>Методи </a:t>
              </a:r>
              <a:r>
                <a:rPr lang="ru-RU" sz="1200" b="1">
                  <a:latin typeface="Times New Roman" pitchFamily="18" charset="0"/>
                </a:rPr>
                <a:t>3</a:t>
              </a:r>
              <a:r>
                <a:rPr lang="uk-UA" sz="1200" b="1">
                  <a:latin typeface="Times New Roman" pitchFamily="18" charset="0"/>
                </a:rPr>
                <a:t>а</a:t>
              </a:r>
              <a:r>
                <a:rPr lang="ru-RU" sz="1200" b="1">
                  <a:latin typeface="Times New Roman" pitchFamily="18" charset="0"/>
                </a:rPr>
                <a:t>, 3</a:t>
              </a:r>
              <a:r>
                <a:rPr lang="en-US" sz="1200" b="1">
                  <a:latin typeface="Times New Roman" pitchFamily="18" charset="0"/>
                </a:rPr>
                <a:t>b</a:t>
              </a:r>
              <a:endParaRPr lang="uk-UA" sz="1200" b="1">
                <a:latin typeface="Times New Roman" pitchFamily="18" charset="0"/>
              </a:endParaRPr>
            </a:p>
            <a:p>
              <a:pPr algn="ctr">
                <a:spcBef>
                  <a:spcPts val="100"/>
                </a:spcBef>
              </a:pPr>
              <a:r>
                <a:rPr lang="uk-UA" sz="1100">
                  <a:latin typeface="Times New Roman" pitchFamily="18" charset="0"/>
                </a:rPr>
                <a:t>Свіжа рослинна сировина, що містить ефірні олії або смолу, або звичайно менше  60 %   вологи</a:t>
              </a:r>
              <a:endParaRPr lang="ru-RU" sz="1100"/>
            </a:p>
          </p:txBody>
        </p:sp>
        <p:sp>
          <p:nvSpPr>
            <p:cNvPr id="25607" name="Text Box 7"/>
            <p:cNvSpPr txBox="1">
              <a:spLocks noChangeArrowheads="1"/>
            </p:cNvSpPr>
            <p:nvPr/>
          </p:nvSpPr>
          <p:spPr bwMode="auto">
            <a:xfrm>
              <a:off x="1341" y="5215"/>
              <a:ext cx="342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Подрібнення сировини</a:t>
              </a:r>
              <a:endParaRPr lang="ru-RU"/>
            </a:p>
          </p:txBody>
        </p:sp>
        <p:sp>
          <p:nvSpPr>
            <p:cNvPr id="25608" name="Text Box 8"/>
            <p:cNvSpPr txBox="1">
              <a:spLocks noChangeArrowheads="1"/>
            </p:cNvSpPr>
            <p:nvPr/>
          </p:nvSpPr>
          <p:spPr bwMode="auto">
            <a:xfrm>
              <a:off x="1341" y="5947"/>
              <a:ext cx="3420" cy="6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Визначення втрати в масі при висушуванні</a:t>
              </a:r>
              <a:endParaRPr lang="ru-RU"/>
            </a:p>
          </p:txBody>
        </p:sp>
        <p:sp>
          <p:nvSpPr>
            <p:cNvPr id="25609" name="Text Box 9"/>
            <p:cNvSpPr txBox="1">
              <a:spLocks noChangeArrowheads="1"/>
            </p:cNvSpPr>
            <p:nvPr/>
          </p:nvSpPr>
          <p:spPr bwMode="auto">
            <a:xfrm>
              <a:off x="1341" y="7644"/>
              <a:ext cx="3420" cy="10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Змішування із половинною за масою кількістю спирту етилового 90 % (80 % для методу 3b)</a:t>
              </a:r>
              <a:endParaRPr lang="ru-RU"/>
            </a:p>
          </p:txBody>
        </p:sp>
        <p:sp>
          <p:nvSpPr>
            <p:cNvPr id="25610" name="Text Box 10"/>
            <p:cNvSpPr txBox="1">
              <a:spLocks noChangeArrowheads="1"/>
            </p:cNvSpPr>
            <p:nvPr/>
          </p:nvSpPr>
          <p:spPr bwMode="auto">
            <a:xfrm>
              <a:off x="1341" y="6924"/>
              <a:ext cx="34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Відважування</a:t>
              </a:r>
              <a:endParaRPr lang="ru-RU"/>
            </a:p>
          </p:txBody>
        </p:sp>
        <p:sp>
          <p:nvSpPr>
            <p:cNvPr id="25611" name="Freeform 11"/>
            <p:cNvSpPr>
              <a:spLocks/>
            </p:cNvSpPr>
            <p:nvPr/>
          </p:nvSpPr>
          <p:spPr bwMode="auto">
            <a:xfrm>
              <a:off x="6201" y="266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2" name="Line 12"/>
            <p:cNvSpPr>
              <a:spLocks noChangeShapeType="1"/>
            </p:cNvSpPr>
            <p:nvPr/>
          </p:nvSpPr>
          <p:spPr bwMode="auto">
            <a:xfrm flipV="1">
              <a:off x="3141" y="3018"/>
              <a:ext cx="6120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3" name="Freeform 13"/>
            <p:cNvSpPr>
              <a:spLocks/>
            </p:cNvSpPr>
            <p:nvPr/>
          </p:nvSpPr>
          <p:spPr bwMode="auto">
            <a:xfrm>
              <a:off x="3141" y="302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4" name="Freeform 14"/>
            <p:cNvSpPr>
              <a:spLocks/>
            </p:cNvSpPr>
            <p:nvPr/>
          </p:nvSpPr>
          <p:spPr bwMode="auto">
            <a:xfrm>
              <a:off x="6921" y="302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5" name="Freeform 15"/>
            <p:cNvSpPr>
              <a:spLocks/>
            </p:cNvSpPr>
            <p:nvPr/>
          </p:nvSpPr>
          <p:spPr bwMode="auto">
            <a:xfrm>
              <a:off x="9259" y="302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6" name="Freeform 16"/>
            <p:cNvSpPr>
              <a:spLocks/>
            </p:cNvSpPr>
            <p:nvPr/>
          </p:nvSpPr>
          <p:spPr bwMode="auto">
            <a:xfrm>
              <a:off x="3139" y="482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7" name="Freeform 17"/>
            <p:cNvSpPr>
              <a:spLocks/>
            </p:cNvSpPr>
            <p:nvPr/>
          </p:nvSpPr>
          <p:spPr bwMode="auto">
            <a:xfrm>
              <a:off x="3139" y="5588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8" name="Freeform 18"/>
            <p:cNvSpPr>
              <a:spLocks/>
            </p:cNvSpPr>
            <p:nvPr/>
          </p:nvSpPr>
          <p:spPr bwMode="auto">
            <a:xfrm>
              <a:off x="3141" y="656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9" name="Freeform 19"/>
            <p:cNvSpPr>
              <a:spLocks/>
            </p:cNvSpPr>
            <p:nvPr/>
          </p:nvSpPr>
          <p:spPr bwMode="auto">
            <a:xfrm>
              <a:off x="3141" y="728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0" name="Freeform 20"/>
            <p:cNvSpPr>
              <a:spLocks/>
            </p:cNvSpPr>
            <p:nvPr/>
          </p:nvSpPr>
          <p:spPr bwMode="auto">
            <a:xfrm>
              <a:off x="3141" y="8717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1" name="Text Box 21"/>
            <p:cNvSpPr txBox="1">
              <a:spLocks noChangeArrowheads="1"/>
            </p:cNvSpPr>
            <p:nvPr/>
          </p:nvSpPr>
          <p:spPr bwMode="auto">
            <a:xfrm>
              <a:off x="6381" y="3386"/>
              <a:ext cx="108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Спирт етиловий 50 % - вий</a:t>
              </a:r>
              <a:endParaRPr lang="ru-RU"/>
            </a:p>
          </p:txBody>
        </p:sp>
        <p:sp>
          <p:nvSpPr>
            <p:cNvPr id="25622" name="Freeform 22"/>
            <p:cNvSpPr>
              <a:spLocks/>
            </p:cNvSpPr>
            <p:nvPr/>
          </p:nvSpPr>
          <p:spPr bwMode="auto">
            <a:xfrm>
              <a:off x="5659" y="3026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3" name="Line 23"/>
            <p:cNvSpPr>
              <a:spLocks noChangeShapeType="1"/>
            </p:cNvSpPr>
            <p:nvPr/>
          </p:nvSpPr>
          <p:spPr bwMode="auto">
            <a:xfrm>
              <a:off x="5481" y="4818"/>
              <a:ext cx="0" cy="57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4" name="Line 24"/>
            <p:cNvSpPr>
              <a:spLocks noChangeShapeType="1"/>
            </p:cNvSpPr>
            <p:nvPr/>
          </p:nvSpPr>
          <p:spPr bwMode="auto">
            <a:xfrm>
              <a:off x="7101" y="4818"/>
              <a:ext cx="0" cy="57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5" name="Text Box 25"/>
            <p:cNvSpPr txBox="1">
              <a:spLocks noChangeArrowheads="1"/>
            </p:cNvSpPr>
            <p:nvPr/>
          </p:nvSpPr>
          <p:spPr bwMode="auto">
            <a:xfrm>
              <a:off x="7641" y="5154"/>
              <a:ext cx="342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Подрібнення сировини</a:t>
              </a:r>
              <a:endParaRPr lang="ru-RU"/>
            </a:p>
          </p:txBody>
        </p:sp>
        <p:sp>
          <p:nvSpPr>
            <p:cNvPr id="25626" name="Text Box 26"/>
            <p:cNvSpPr txBox="1">
              <a:spLocks noChangeArrowheads="1"/>
            </p:cNvSpPr>
            <p:nvPr/>
          </p:nvSpPr>
          <p:spPr bwMode="auto">
            <a:xfrm>
              <a:off x="7641" y="5886"/>
              <a:ext cx="3420" cy="6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Визначення втрати в масі при висушуванні</a:t>
              </a:r>
              <a:endParaRPr lang="ru-RU"/>
            </a:p>
          </p:txBody>
        </p:sp>
        <p:sp>
          <p:nvSpPr>
            <p:cNvPr id="25627" name="Text Box 27"/>
            <p:cNvSpPr txBox="1">
              <a:spLocks noChangeArrowheads="1"/>
            </p:cNvSpPr>
            <p:nvPr/>
          </p:nvSpPr>
          <p:spPr bwMode="auto">
            <a:xfrm>
              <a:off x="7641" y="7583"/>
              <a:ext cx="3420" cy="10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Змішування із половинною за масою кількістю спирту етилового 50 %-вого</a:t>
              </a:r>
              <a:endParaRPr lang="ru-RU"/>
            </a:p>
          </p:txBody>
        </p:sp>
        <p:sp>
          <p:nvSpPr>
            <p:cNvPr id="25628" name="Text Box 28"/>
            <p:cNvSpPr txBox="1">
              <a:spLocks noChangeArrowheads="1"/>
            </p:cNvSpPr>
            <p:nvPr/>
          </p:nvSpPr>
          <p:spPr bwMode="auto">
            <a:xfrm>
              <a:off x="7641" y="6863"/>
              <a:ext cx="34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Відважування</a:t>
              </a:r>
              <a:endParaRPr lang="ru-RU"/>
            </a:p>
          </p:txBody>
        </p:sp>
        <p:sp>
          <p:nvSpPr>
            <p:cNvPr id="25629" name="Freeform 29"/>
            <p:cNvSpPr>
              <a:spLocks/>
            </p:cNvSpPr>
            <p:nvPr/>
          </p:nvSpPr>
          <p:spPr bwMode="auto">
            <a:xfrm>
              <a:off x="9439" y="4807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0" name="Freeform 30"/>
            <p:cNvSpPr>
              <a:spLocks/>
            </p:cNvSpPr>
            <p:nvPr/>
          </p:nvSpPr>
          <p:spPr bwMode="auto">
            <a:xfrm>
              <a:off x="9439" y="5527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1" name="Freeform 31"/>
            <p:cNvSpPr>
              <a:spLocks/>
            </p:cNvSpPr>
            <p:nvPr/>
          </p:nvSpPr>
          <p:spPr bwMode="auto">
            <a:xfrm>
              <a:off x="9441" y="650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2" name="Freeform 32"/>
            <p:cNvSpPr>
              <a:spLocks/>
            </p:cNvSpPr>
            <p:nvPr/>
          </p:nvSpPr>
          <p:spPr bwMode="auto">
            <a:xfrm>
              <a:off x="9441" y="722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3" name="Text Box 33"/>
            <p:cNvSpPr txBox="1">
              <a:spLocks noChangeArrowheads="1"/>
            </p:cNvSpPr>
            <p:nvPr/>
          </p:nvSpPr>
          <p:spPr bwMode="auto">
            <a:xfrm>
              <a:off x="1341" y="13321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Контроль</a:t>
              </a:r>
              <a:r>
                <a:rPr lang="ru-RU" sz="1200">
                  <a:latin typeface="Times New Roman" pitchFamily="18" charset="0"/>
                </a:rPr>
                <a:t> </a:t>
              </a:r>
              <a:r>
                <a:rPr lang="uk-UA" sz="1200">
                  <a:latin typeface="Times New Roman" pitchFamily="18" charset="0"/>
                </a:rPr>
                <a:t>якості</a:t>
              </a:r>
              <a:endParaRPr lang="ru-RU"/>
            </a:p>
          </p:txBody>
        </p:sp>
        <p:sp>
          <p:nvSpPr>
            <p:cNvPr id="25634" name="Text Box 34"/>
            <p:cNvSpPr txBox="1">
              <a:spLocks noChangeArrowheads="1"/>
            </p:cNvSpPr>
            <p:nvPr/>
          </p:nvSpPr>
          <p:spPr bwMode="auto">
            <a:xfrm>
              <a:off x="1341" y="12642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Фільтрування</a:t>
              </a:r>
              <a:endParaRPr lang="ru-RU"/>
            </a:p>
          </p:txBody>
        </p:sp>
        <p:sp>
          <p:nvSpPr>
            <p:cNvPr id="25635" name="Text Box 35"/>
            <p:cNvSpPr txBox="1">
              <a:spLocks noChangeArrowheads="1"/>
            </p:cNvSpPr>
            <p:nvPr/>
          </p:nvSpPr>
          <p:spPr bwMode="auto">
            <a:xfrm>
              <a:off x="1341" y="14041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Оформлення до використання</a:t>
              </a:r>
              <a:endParaRPr lang="ru-RU"/>
            </a:p>
          </p:txBody>
        </p:sp>
        <p:sp>
          <p:nvSpPr>
            <p:cNvPr id="25636" name="Text Box 36"/>
            <p:cNvSpPr txBox="1">
              <a:spLocks noChangeArrowheads="1"/>
            </p:cNvSpPr>
            <p:nvPr/>
          </p:nvSpPr>
          <p:spPr bwMode="auto">
            <a:xfrm>
              <a:off x="1341" y="11245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Мацерація не менше 10 діб з періодичним перемішуванням</a:t>
              </a:r>
              <a:endParaRPr lang="ru-RU"/>
            </a:p>
          </p:txBody>
        </p:sp>
        <p:sp>
          <p:nvSpPr>
            <p:cNvPr id="25637" name="Freeform 37"/>
            <p:cNvSpPr>
              <a:spLocks/>
            </p:cNvSpPr>
            <p:nvPr/>
          </p:nvSpPr>
          <p:spPr bwMode="auto">
            <a:xfrm>
              <a:off x="6203" y="12283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8" name="Freeform 38"/>
            <p:cNvSpPr>
              <a:spLocks/>
            </p:cNvSpPr>
            <p:nvPr/>
          </p:nvSpPr>
          <p:spPr bwMode="auto">
            <a:xfrm>
              <a:off x="6203" y="13003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9" name="Freeform 39"/>
            <p:cNvSpPr>
              <a:spLocks/>
            </p:cNvSpPr>
            <p:nvPr/>
          </p:nvSpPr>
          <p:spPr bwMode="auto">
            <a:xfrm>
              <a:off x="6203" y="13723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0" name="Text Box 40"/>
            <p:cNvSpPr txBox="1">
              <a:spLocks noChangeArrowheads="1"/>
            </p:cNvSpPr>
            <p:nvPr/>
          </p:nvSpPr>
          <p:spPr bwMode="auto">
            <a:xfrm>
              <a:off x="1341" y="9085"/>
              <a:ext cx="342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Розрахунок необхідної кількості спирту етилового 90% (80% для методу 3b)</a:t>
              </a:r>
              <a:endParaRPr lang="ru-RU"/>
            </a:p>
          </p:txBody>
        </p:sp>
        <p:sp>
          <p:nvSpPr>
            <p:cNvPr id="25641" name="Text Box 41"/>
            <p:cNvSpPr txBox="1">
              <a:spLocks noChangeArrowheads="1"/>
            </p:cNvSpPr>
            <p:nvPr/>
          </p:nvSpPr>
          <p:spPr bwMode="auto">
            <a:xfrm>
              <a:off x="1341" y="10165"/>
              <a:ext cx="342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Додавання решти спирту етилового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90 % (80 % для методу 3b)</a:t>
              </a:r>
              <a:endParaRPr lang="ru-RU"/>
            </a:p>
          </p:txBody>
        </p:sp>
        <p:sp>
          <p:nvSpPr>
            <p:cNvPr id="25642" name="Freeform 42"/>
            <p:cNvSpPr>
              <a:spLocks/>
            </p:cNvSpPr>
            <p:nvPr/>
          </p:nvSpPr>
          <p:spPr bwMode="auto">
            <a:xfrm>
              <a:off x="3141" y="1088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3" name="Freeform 43"/>
            <p:cNvSpPr>
              <a:spLocks/>
            </p:cNvSpPr>
            <p:nvPr/>
          </p:nvSpPr>
          <p:spPr bwMode="auto">
            <a:xfrm>
              <a:off x="3141" y="980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4" name="Freeform 44"/>
            <p:cNvSpPr>
              <a:spLocks/>
            </p:cNvSpPr>
            <p:nvPr/>
          </p:nvSpPr>
          <p:spPr bwMode="auto">
            <a:xfrm>
              <a:off x="6201" y="1160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5" name="Text Box 45"/>
            <p:cNvSpPr txBox="1">
              <a:spLocks noChangeArrowheads="1"/>
            </p:cNvSpPr>
            <p:nvPr/>
          </p:nvSpPr>
          <p:spPr bwMode="auto">
            <a:xfrm>
              <a:off x="1341" y="11923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Віджимання суміші</a:t>
              </a:r>
              <a:endParaRPr lang="ru-RU"/>
            </a:p>
          </p:txBody>
        </p:sp>
        <p:sp>
          <p:nvSpPr>
            <p:cNvPr id="25646" name="Freeform 46"/>
            <p:cNvSpPr>
              <a:spLocks/>
            </p:cNvSpPr>
            <p:nvPr/>
          </p:nvSpPr>
          <p:spPr bwMode="auto">
            <a:xfrm>
              <a:off x="9441" y="8717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7" name="Text Box 47"/>
            <p:cNvSpPr txBox="1">
              <a:spLocks noChangeArrowheads="1"/>
            </p:cNvSpPr>
            <p:nvPr/>
          </p:nvSpPr>
          <p:spPr bwMode="auto">
            <a:xfrm>
              <a:off x="7641" y="9085"/>
              <a:ext cx="342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Розрахунок необхідної кількості спирту етилового 50 %-вого</a:t>
              </a:r>
              <a:endParaRPr lang="ru-RU"/>
            </a:p>
          </p:txBody>
        </p:sp>
        <p:sp>
          <p:nvSpPr>
            <p:cNvPr id="25648" name="Text Box 48"/>
            <p:cNvSpPr txBox="1">
              <a:spLocks noChangeArrowheads="1"/>
            </p:cNvSpPr>
            <p:nvPr/>
          </p:nvSpPr>
          <p:spPr bwMode="auto">
            <a:xfrm>
              <a:off x="7641" y="10165"/>
              <a:ext cx="342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Додавання решти спирту етилового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50 %-вого</a:t>
              </a:r>
              <a:endParaRPr lang="ru-RU"/>
            </a:p>
          </p:txBody>
        </p:sp>
        <p:sp>
          <p:nvSpPr>
            <p:cNvPr id="25649" name="Freeform 49"/>
            <p:cNvSpPr>
              <a:spLocks/>
            </p:cNvSpPr>
            <p:nvPr/>
          </p:nvSpPr>
          <p:spPr bwMode="auto">
            <a:xfrm>
              <a:off x="9441" y="1088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0" name="Freeform 50"/>
            <p:cNvSpPr>
              <a:spLocks/>
            </p:cNvSpPr>
            <p:nvPr/>
          </p:nvSpPr>
          <p:spPr bwMode="auto">
            <a:xfrm>
              <a:off x="9441" y="980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1" name="Text Box 51"/>
            <p:cNvSpPr txBox="1">
              <a:spLocks noChangeArrowheads="1"/>
            </p:cNvSpPr>
            <p:nvPr/>
          </p:nvSpPr>
          <p:spPr bwMode="auto">
            <a:xfrm>
              <a:off x="5661" y="5305"/>
              <a:ext cx="126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Спирт етиловий </a:t>
              </a:r>
              <a:br>
                <a:rPr lang="uk-UA" sz="1100">
                  <a:latin typeface="Calibri" pitchFamily="34" charset="0"/>
                </a:rPr>
              </a:br>
              <a:r>
                <a:rPr lang="uk-UA" sz="1100">
                  <a:latin typeface="Calibri" pitchFamily="34" charset="0"/>
                </a:rPr>
                <a:t>80 % - вий</a:t>
              </a:r>
              <a:endParaRPr lang="ru-RU"/>
            </a:p>
          </p:txBody>
        </p:sp>
        <p:sp>
          <p:nvSpPr>
            <p:cNvPr id="25652" name="Line 52"/>
            <p:cNvSpPr>
              <a:spLocks noChangeShapeType="1"/>
            </p:cNvSpPr>
            <p:nvPr/>
          </p:nvSpPr>
          <p:spPr bwMode="auto">
            <a:xfrm flipH="1">
              <a:off x="4761" y="10525"/>
              <a:ext cx="14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3" name="Line 53"/>
            <p:cNvSpPr>
              <a:spLocks noChangeShapeType="1"/>
            </p:cNvSpPr>
            <p:nvPr/>
          </p:nvSpPr>
          <p:spPr bwMode="auto">
            <a:xfrm>
              <a:off x="6201" y="2965"/>
              <a:ext cx="0" cy="2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4" name="Line 54"/>
            <p:cNvSpPr>
              <a:spLocks noChangeShapeType="1"/>
            </p:cNvSpPr>
            <p:nvPr/>
          </p:nvSpPr>
          <p:spPr bwMode="auto">
            <a:xfrm>
              <a:off x="7101" y="7825"/>
              <a:ext cx="5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5" name="Line 55"/>
            <p:cNvSpPr>
              <a:spLocks noChangeShapeType="1"/>
            </p:cNvSpPr>
            <p:nvPr/>
          </p:nvSpPr>
          <p:spPr bwMode="auto">
            <a:xfrm>
              <a:off x="7101" y="10525"/>
              <a:ext cx="5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6" name="Line 56"/>
            <p:cNvSpPr>
              <a:spLocks noChangeShapeType="1"/>
            </p:cNvSpPr>
            <p:nvPr/>
          </p:nvSpPr>
          <p:spPr bwMode="auto">
            <a:xfrm flipV="1">
              <a:off x="6201" y="6205"/>
              <a:ext cx="0" cy="43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7" name="Line 57"/>
            <p:cNvSpPr>
              <a:spLocks noChangeShapeType="1"/>
            </p:cNvSpPr>
            <p:nvPr/>
          </p:nvSpPr>
          <p:spPr bwMode="auto">
            <a:xfrm flipH="1">
              <a:off x="4761" y="7825"/>
              <a:ext cx="14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874204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472" y="71414"/>
            <a:ext cx="8229600" cy="785810"/>
          </a:xfrm>
        </p:spPr>
        <p:txBody>
          <a:bodyPr/>
          <a:lstStyle/>
          <a:p>
            <a:pPr>
              <a:defRPr/>
            </a:pPr>
            <a:r>
              <a:rPr lang="ru-RU" sz="2000">
                <a:solidFill>
                  <a:schemeClr val="tx1"/>
                </a:solidFill>
              </a:rPr>
              <a:t>АЛГОРИТМ ТЕХНОЛОГІЇ МАТРИЧНОЇ НАСТОЙКИ</a:t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>ЗА </a:t>
            </a:r>
            <a:r>
              <a:rPr lang="ru-RU" sz="2000" b="1" i="1" u="sng">
                <a:solidFill>
                  <a:schemeClr val="tx1"/>
                </a:solidFill>
              </a:rPr>
              <a:t>МЕТОДОМ </a:t>
            </a:r>
            <a:r>
              <a:rPr lang="uk-UA" sz="2000" b="1" i="1" u="sng">
                <a:solidFill>
                  <a:schemeClr val="tx1"/>
                </a:solidFill>
              </a:rPr>
              <a:t>4</a:t>
            </a:r>
            <a:r>
              <a:rPr lang="ru-RU" sz="2000">
                <a:solidFill>
                  <a:schemeClr val="tx1"/>
                </a:solidFill>
              </a:rPr>
              <a:t> ЗГІДНО ДФУ</a:t>
            </a:r>
          </a:p>
        </p:txBody>
      </p:sp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1881188" y="785814"/>
            <a:ext cx="8501062" cy="5786437"/>
            <a:chOff x="1341" y="2122"/>
            <a:chExt cx="9900" cy="12788"/>
          </a:xfrm>
        </p:grpSpPr>
        <p:sp>
          <p:nvSpPr>
            <p:cNvPr id="26627" name="Text Box 3"/>
            <p:cNvSpPr txBox="1">
              <a:spLocks noChangeArrowheads="1"/>
            </p:cNvSpPr>
            <p:nvPr/>
          </p:nvSpPr>
          <p:spPr bwMode="auto">
            <a:xfrm>
              <a:off x="5191" y="2122"/>
              <a:ext cx="2387" cy="54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Вихідна сировина</a:t>
              </a:r>
              <a:endParaRPr lang="ru-RU"/>
            </a:p>
          </p:txBody>
        </p:sp>
        <p:sp>
          <p:nvSpPr>
            <p:cNvPr id="26628" name="Text Box 4"/>
            <p:cNvSpPr txBox="1">
              <a:spLocks noChangeArrowheads="1"/>
            </p:cNvSpPr>
            <p:nvPr/>
          </p:nvSpPr>
          <p:spPr bwMode="auto">
            <a:xfrm>
              <a:off x="8361" y="3209"/>
              <a:ext cx="288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Спирт етиловий відповідної концентрації </a:t>
              </a:r>
              <a:br>
                <a:rPr lang="uk-UA" sz="1100">
                  <a:latin typeface="Calibri" pitchFamily="34" charset="0"/>
                </a:rPr>
              </a:br>
              <a:r>
                <a:rPr lang="uk-UA" sz="1100">
                  <a:latin typeface="Calibri" pitchFamily="34" charset="0"/>
                </a:rPr>
                <a:t>(96 %, 90 %, 80 %, 70 %, </a:t>
              </a:r>
              <a:br>
                <a:rPr lang="uk-UA" sz="1100">
                  <a:latin typeface="Calibri" pitchFamily="34" charset="0"/>
                </a:rPr>
              </a:br>
              <a:r>
                <a:rPr lang="uk-UA" sz="1100">
                  <a:latin typeface="Calibri" pitchFamily="34" charset="0"/>
                </a:rPr>
                <a:t>50 %, 36 %, 18 % - вий)</a:t>
              </a:r>
              <a:endParaRPr lang="ru-RU"/>
            </a:p>
          </p:txBody>
        </p:sp>
        <p:sp>
          <p:nvSpPr>
            <p:cNvPr id="26629" name="Text Box 5"/>
            <p:cNvSpPr txBox="1">
              <a:spLocks noChangeArrowheads="1"/>
            </p:cNvSpPr>
            <p:nvPr/>
          </p:nvSpPr>
          <p:spPr bwMode="auto">
            <a:xfrm>
              <a:off x="1341" y="3255"/>
              <a:ext cx="1980" cy="13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b="1">
                  <a:latin typeface="Times New Roman" pitchFamily="18" charset="0"/>
                </a:rPr>
                <a:t>Методи 4а, 4d</a:t>
              </a:r>
            </a:p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Суха рослинна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сировина</a:t>
              </a:r>
              <a:endParaRPr lang="ru-RU"/>
            </a:p>
          </p:txBody>
        </p:sp>
        <p:sp>
          <p:nvSpPr>
            <p:cNvPr id="26630" name="Text Box 6"/>
            <p:cNvSpPr txBox="1">
              <a:spLocks noChangeArrowheads="1"/>
            </p:cNvSpPr>
            <p:nvPr/>
          </p:nvSpPr>
          <p:spPr bwMode="auto">
            <a:xfrm>
              <a:off x="1341" y="10452"/>
              <a:ext cx="45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З’єднування рідин</a:t>
              </a:r>
              <a:endParaRPr lang="ru-RU"/>
            </a:p>
          </p:txBody>
        </p:sp>
        <p:sp>
          <p:nvSpPr>
            <p:cNvPr id="26631" name="Text Box 7"/>
            <p:cNvSpPr txBox="1">
              <a:spLocks noChangeArrowheads="1"/>
            </p:cNvSpPr>
            <p:nvPr/>
          </p:nvSpPr>
          <p:spPr bwMode="auto">
            <a:xfrm>
              <a:off x="1341" y="5009"/>
              <a:ext cx="666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Подрібнення сировини</a:t>
              </a:r>
              <a:endParaRPr lang="ru-RU"/>
            </a:p>
          </p:txBody>
        </p:sp>
        <p:sp>
          <p:nvSpPr>
            <p:cNvPr id="26632" name="Text Box 8"/>
            <p:cNvSpPr txBox="1">
              <a:spLocks noChangeArrowheads="1"/>
            </p:cNvSpPr>
            <p:nvPr/>
          </p:nvSpPr>
          <p:spPr bwMode="auto">
            <a:xfrm>
              <a:off x="6741" y="8874"/>
              <a:ext cx="4500" cy="4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Перколяція при кімнатній температурі</a:t>
              </a:r>
              <a:endParaRPr lang="ru-RU"/>
            </a:p>
          </p:txBody>
        </p:sp>
        <p:sp>
          <p:nvSpPr>
            <p:cNvPr id="26633" name="Text Box 9"/>
            <p:cNvSpPr txBox="1">
              <a:spLocks noChangeArrowheads="1"/>
            </p:cNvSpPr>
            <p:nvPr/>
          </p:nvSpPr>
          <p:spPr bwMode="auto">
            <a:xfrm>
              <a:off x="1341" y="6461"/>
              <a:ext cx="6660" cy="7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Ретельне змішування 1 частини сировини та 10 частин спирту етилового відповідної концентрації</a:t>
              </a:r>
              <a:endParaRPr lang="ru-RU"/>
            </a:p>
          </p:txBody>
        </p:sp>
        <p:sp>
          <p:nvSpPr>
            <p:cNvPr id="26634" name="Text Box 10"/>
            <p:cNvSpPr txBox="1">
              <a:spLocks noChangeArrowheads="1"/>
            </p:cNvSpPr>
            <p:nvPr/>
          </p:nvSpPr>
          <p:spPr bwMode="auto">
            <a:xfrm>
              <a:off x="1341" y="5741"/>
              <a:ext cx="666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Відважування</a:t>
              </a:r>
              <a:endParaRPr lang="ru-RU"/>
            </a:p>
          </p:txBody>
        </p:sp>
        <p:sp>
          <p:nvSpPr>
            <p:cNvPr id="26635" name="Line 11"/>
            <p:cNvSpPr>
              <a:spLocks noChangeShapeType="1"/>
            </p:cNvSpPr>
            <p:nvPr/>
          </p:nvSpPr>
          <p:spPr bwMode="auto">
            <a:xfrm flipH="1">
              <a:off x="8001" y="6802"/>
              <a:ext cx="18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36" name="Freeform 12"/>
            <p:cNvSpPr>
              <a:spLocks/>
            </p:cNvSpPr>
            <p:nvPr/>
          </p:nvSpPr>
          <p:spPr bwMode="auto">
            <a:xfrm>
              <a:off x="6381" y="2669"/>
              <a:ext cx="2" cy="204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37" name="Line 13"/>
            <p:cNvSpPr>
              <a:spLocks noChangeShapeType="1"/>
            </p:cNvSpPr>
            <p:nvPr/>
          </p:nvSpPr>
          <p:spPr bwMode="auto">
            <a:xfrm>
              <a:off x="2241" y="2842"/>
              <a:ext cx="7560" cy="5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38" name="Freeform 14"/>
            <p:cNvSpPr>
              <a:spLocks/>
            </p:cNvSpPr>
            <p:nvPr/>
          </p:nvSpPr>
          <p:spPr bwMode="auto">
            <a:xfrm>
              <a:off x="6921" y="2895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39" name="Line 15"/>
            <p:cNvSpPr>
              <a:spLocks noChangeShapeType="1"/>
            </p:cNvSpPr>
            <p:nvPr/>
          </p:nvSpPr>
          <p:spPr bwMode="auto">
            <a:xfrm flipV="1">
              <a:off x="9801" y="4649"/>
              <a:ext cx="0" cy="215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0" name="Freeform 16"/>
            <p:cNvSpPr>
              <a:spLocks/>
            </p:cNvSpPr>
            <p:nvPr/>
          </p:nvSpPr>
          <p:spPr bwMode="auto">
            <a:xfrm>
              <a:off x="3499" y="797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1" name="Freeform 17"/>
            <p:cNvSpPr>
              <a:spLocks/>
            </p:cNvSpPr>
            <p:nvPr/>
          </p:nvSpPr>
          <p:spPr bwMode="auto">
            <a:xfrm>
              <a:off x="4581" y="536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2" name="Freeform 18"/>
            <p:cNvSpPr>
              <a:spLocks/>
            </p:cNvSpPr>
            <p:nvPr/>
          </p:nvSpPr>
          <p:spPr bwMode="auto">
            <a:xfrm>
              <a:off x="4581" y="608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3" name="Freeform 19"/>
            <p:cNvSpPr>
              <a:spLocks/>
            </p:cNvSpPr>
            <p:nvPr/>
          </p:nvSpPr>
          <p:spPr bwMode="auto">
            <a:xfrm>
              <a:off x="3499" y="1009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4" name="Text Box 20"/>
            <p:cNvSpPr txBox="1">
              <a:spLocks noChangeArrowheads="1"/>
            </p:cNvSpPr>
            <p:nvPr/>
          </p:nvSpPr>
          <p:spPr bwMode="auto">
            <a:xfrm>
              <a:off x="1341" y="7564"/>
              <a:ext cx="9900" cy="4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Відстоювання у закритому контейнері протягом певного часу</a:t>
              </a:r>
              <a:endParaRPr lang="ru-RU"/>
            </a:p>
          </p:txBody>
        </p:sp>
        <p:sp>
          <p:nvSpPr>
            <p:cNvPr id="26645" name="Text Box 21"/>
            <p:cNvSpPr txBox="1">
              <a:spLocks noChangeArrowheads="1"/>
            </p:cNvSpPr>
            <p:nvPr/>
          </p:nvSpPr>
          <p:spPr bwMode="auto">
            <a:xfrm>
              <a:off x="1341" y="8874"/>
              <a:ext cx="4500" cy="4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Відокремлювання залишку від спирту</a:t>
              </a:r>
              <a:endParaRPr lang="ru-RU"/>
            </a:p>
          </p:txBody>
        </p:sp>
        <p:sp>
          <p:nvSpPr>
            <p:cNvPr id="26646" name="Text Box 22"/>
            <p:cNvSpPr txBox="1">
              <a:spLocks noChangeArrowheads="1"/>
            </p:cNvSpPr>
            <p:nvPr/>
          </p:nvSpPr>
          <p:spPr bwMode="auto">
            <a:xfrm>
              <a:off x="1341" y="9552"/>
              <a:ext cx="45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Віджимання суміші</a:t>
              </a:r>
              <a:endParaRPr lang="ru-RU"/>
            </a:p>
          </p:txBody>
        </p:sp>
        <p:sp>
          <p:nvSpPr>
            <p:cNvPr id="26647" name="Line 23"/>
            <p:cNvSpPr>
              <a:spLocks noChangeShapeType="1"/>
            </p:cNvSpPr>
            <p:nvPr/>
          </p:nvSpPr>
          <p:spPr bwMode="auto">
            <a:xfrm>
              <a:off x="3501" y="869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8" name="Line 24"/>
            <p:cNvSpPr>
              <a:spLocks noChangeShapeType="1"/>
            </p:cNvSpPr>
            <p:nvPr/>
          </p:nvSpPr>
          <p:spPr bwMode="auto">
            <a:xfrm>
              <a:off x="3501" y="9372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9" name="Freeform 25"/>
            <p:cNvSpPr>
              <a:spLocks/>
            </p:cNvSpPr>
            <p:nvPr/>
          </p:nvSpPr>
          <p:spPr bwMode="auto">
            <a:xfrm>
              <a:off x="9801" y="2891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0" name="Text Box 26"/>
            <p:cNvSpPr txBox="1">
              <a:spLocks noChangeArrowheads="1"/>
            </p:cNvSpPr>
            <p:nvPr/>
          </p:nvSpPr>
          <p:spPr bwMode="auto">
            <a:xfrm>
              <a:off x="6741" y="8334"/>
              <a:ext cx="450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b="1" i="1">
                  <a:latin typeface="Times New Roman" pitchFamily="18" charset="0"/>
                </a:rPr>
                <a:t>Приготування шляхом перколяції</a:t>
              </a:r>
              <a:endParaRPr lang="ru-RU"/>
            </a:p>
          </p:txBody>
        </p:sp>
        <p:sp>
          <p:nvSpPr>
            <p:cNvPr id="26651" name="Text Box 27"/>
            <p:cNvSpPr txBox="1">
              <a:spLocks noChangeArrowheads="1"/>
            </p:cNvSpPr>
            <p:nvPr/>
          </p:nvSpPr>
          <p:spPr bwMode="auto">
            <a:xfrm>
              <a:off x="1341" y="8292"/>
              <a:ext cx="450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b="1" i="1">
                  <a:latin typeface="Times New Roman" pitchFamily="18" charset="0"/>
                </a:rPr>
                <a:t>Приготування шляхом мацерації</a:t>
              </a:r>
              <a:endParaRPr lang="ru-RU"/>
            </a:p>
          </p:txBody>
        </p:sp>
        <p:sp>
          <p:nvSpPr>
            <p:cNvPr id="26652" name="Freeform 28"/>
            <p:cNvSpPr>
              <a:spLocks/>
            </p:cNvSpPr>
            <p:nvPr/>
          </p:nvSpPr>
          <p:spPr bwMode="auto">
            <a:xfrm>
              <a:off x="8901" y="797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3" name="Freeform 29"/>
            <p:cNvSpPr>
              <a:spLocks/>
            </p:cNvSpPr>
            <p:nvPr/>
          </p:nvSpPr>
          <p:spPr bwMode="auto">
            <a:xfrm>
              <a:off x="4581" y="464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4" name="Text Box 30"/>
            <p:cNvSpPr txBox="1">
              <a:spLocks noChangeArrowheads="1"/>
            </p:cNvSpPr>
            <p:nvPr/>
          </p:nvSpPr>
          <p:spPr bwMode="auto">
            <a:xfrm>
              <a:off x="6741" y="9552"/>
              <a:ext cx="45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Віджимання суміші</a:t>
              </a:r>
              <a:endParaRPr lang="ru-RU"/>
            </a:p>
          </p:txBody>
        </p:sp>
        <p:sp>
          <p:nvSpPr>
            <p:cNvPr id="26655" name="Text Box 31"/>
            <p:cNvSpPr txBox="1">
              <a:spLocks noChangeArrowheads="1"/>
            </p:cNvSpPr>
            <p:nvPr/>
          </p:nvSpPr>
          <p:spPr bwMode="auto">
            <a:xfrm>
              <a:off x="6741" y="10494"/>
              <a:ext cx="45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З’єднування рідини з перколятом</a:t>
              </a:r>
              <a:endParaRPr lang="ru-RU"/>
            </a:p>
          </p:txBody>
        </p:sp>
        <p:sp>
          <p:nvSpPr>
            <p:cNvPr id="26656" name="Text Box 32"/>
            <p:cNvSpPr txBox="1">
              <a:spLocks noChangeArrowheads="1"/>
            </p:cNvSpPr>
            <p:nvPr/>
          </p:nvSpPr>
          <p:spPr bwMode="auto">
            <a:xfrm>
              <a:off x="1341" y="11172"/>
              <a:ext cx="990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Змішування перколяту або мацерату з розрахованою кількістю спирту  етилового відповідної концентрації</a:t>
              </a:r>
              <a:endParaRPr lang="ru-RU"/>
            </a:p>
          </p:txBody>
        </p:sp>
        <p:sp>
          <p:nvSpPr>
            <p:cNvPr id="26657" name="Line 33"/>
            <p:cNvSpPr>
              <a:spLocks noChangeShapeType="1"/>
            </p:cNvSpPr>
            <p:nvPr/>
          </p:nvSpPr>
          <p:spPr bwMode="auto">
            <a:xfrm>
              <a:off x="3501" y="10854"/>
              <a:ext cx="0" cy="3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8" name="Text Box 34"/>
            <p:cNvSpPr txBox="1">
              <a:spLocks noChangeArrowheads="1"/>
            </p:cNvSpPr>
            <p:nvPr/>
          </p:nvSpPr>
          <p:spPr bwMode="auto">
            <a:xfrm>
              <a:off x="1341" y="13830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Контроль</a:t>
              </a:r>
              <a:r>
                <a:rPr lang="ru-RU" sz="1200">
                  <a:latin typeface="Times New Roman" pitchFamily="18" charset="0"/>
                </a:rPr>
                <a:t> </a:t>
              </a:r>
              <a:r>
                <a:rPr lang="uk-UA" sz="1200">
                  <a:latin typeface="Times New Roman" pitchFamily="18" charset="0"/>
                </a:rPr>
                <a:t>якості</a:t>
              </a:r>
              <a:endParaRPr lang="ru-RU"/>
            </a:p>
          </p:txBody>
        </p:sp>
        <p:sp>
          <p:nvSpPr>
            <p:cNvPr id="26659" name="Text Box 35"/>
            <p:cNvSpPr txBox="1">
              <a:spLocks noChangeArrowheads="1"/>
            </p:cNvSpPr>
            <p:nvPr/>
          </p:nvSpPr>
          <p:spPr bwMode="auto">
            <a:xfrm>
              <a:off x="1341" y="13152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Фільтрування</a:t>
              </a:r>
              <a:endParaRPr lang="ru-RU"/>
            </a:p>
          </p:txBody>
        </p:sp>
        <p:sp>
          <p:nvSpPr>
            <p:cNvPr id="26660" name="Text Box 36"/>
            <p:cNvSpPr txBox="1">
              <a:spLocks noChangeArrowheads="1"/>
            </p:cNvSpPr>
            <p:nvPr/>
          </p:nvSpPr>
          <p:spPr bwMode="auto">
            <a:xfrm>
              <a:off x="1341" y="14550"/>
              <a:ext cx="99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Оформлення до відпуску</a:t>
              </a:r>
              <a:endParaRPr lang="ru-RU"/>
            </a:p>
          </p:txBody>
        </p:sp>
        <p:sp>
          <p:nvSpPr>
            <p:cNvPr id="26661" name="Text Box 37"/>
            <p:cNvSpPr txBox="1">
              <a:spLocks noChangeArrowheads="1"/>
            </p:cNvSpPr>
            <p:nvPr/>
          </p:nvSpPr>
          <p:spPr bwMode="auto">
            <a:xfrm>
              <a:off x="1341" y="12252"/>
              <a:ext cx="99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Витримування не менше 5 діб при температурі, що не перевищує 20</a:t>
              </a:r>
              <a:r>
                <a:rPr lang="uk-UA" sz="1100" baseline="30000">
                  <a:latin typeface="Times New Roman" pitchFamily="18" charset="0"/>
                </a:rPr>
                <a:t>0</a:t>
              </a:r>
              <a:r>
                <a:rPr lang="uk-UA" sz="1100">
                  <a:latin typeface="Calibri" pitchFamily="34" charset="0"/>
                </a:rPr>
                <a:t>С</a:t>
              </a:r>
              <a:endParaRPr lang="ru-RU"/>
            </a:p>
          </p:txBody>
        </p:sp>
        <p:sp>
          <p:nvSpPr>
            <p:cNvPr id="26662" name="Freeform 38"/>
            <p:cNvSpPr>
              <a:spLocks/>
            </p:cNvSpPr>
            <p:nvPr/>
          </p:nvSpPr>
          <p:spPr bwMode="auto">
            <a:xfrm>
              <a:off x="6381" y="1351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3" name="Freeform 39"/>
            <p:cNvSpPr>
              <a:spLocks/>
            </p:cNvSpPr>
            <p:nvPr/>
          </p:nvSpPr>
          <p:spPr bwMode="auto">
            <a:xfrm>
              <a:off x="6381" y="1423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4" name="Freeform 40"/>
            <p:cNvSpPr>
              <a:spLocks/>
            </p:cNvSpPr>
            <p:nvPr/>
          </p:nvSpPr>
          <p:spPr bwMode="auto">
            <a:xfrm>
              <a:off x="6381" y="1283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5" name="Line 41"/>
            <p:cNvSpPr>
              <a:spLocks noChangeShapeType="1"/>
            </p:cNvSpPr>
            <p:nvPr/>
          </p:nvSpPr>
          <p:spPr bwMode="auto">
            <a:xfrm>
              <a:off x="6381" y="11892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6" name="Text Box 42"/>
            <p:cNvSpPr txBox="1">
              <a:spLocks noChangeArrowheads="1"/>
            </p:cNvSpPr>
            <p:nvPr/>
          </p:nvSpPr>
          <p:spPr bwMode="auto">
            <a:xfrm>
              <a:off x="3681" y="3248"/>
              <a:ext cx="1980" cy="13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b="1">
                  <a:latin typeface="Times New Roman" pitchFamily="18" charset="0"/>
                </a:rPr>
                <a:t>Метод 4</a:t>
              </a:r>
              <a:r>
                <a:rPr lang="en-US" sz="1200" b="1">
                  <a:latin typeface="Times New Roman" pitchFamily="18" charset="0"/>
                </a:rPr>
                <a:t>b</a:t>
              </a:r>
              <a:endParaRPr lang="uk-UA" sz="1200" b="1">
                <a:latin typeface="Times New Roman" pitchFamily="18" charset="0"/>
              </a:endParaRPr>
            </a:p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Сировина тваринного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походження</a:t>
              </a:r>
              <a:endParaRPr lang="ru-RU"/>
            </a:p>
          </p:txBody>
        </p:sp>
        <p:sp>
          <p:nvSpPr>
            <p:cNvPr id="26667" name="Text Box 43"/>
            <p:cNvSpPr txBox="1">
              <a:spLocks noChangeArrowheads="1"/>
            </p:cNvSpPr>
            <p:nvPr/>
          </p:nvSpPr>
          <p:spPr bwMode="auto">
            <a:xfrm>
              <a:off x="6021" y="3248"/>
              <a:ext cx="1980" cy="13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 b="1">
                  <a:latin typeface="Times New Roman" pitchFamily="18" charset="0"/>
                </a:rPr>
                <a:t>Метод  4</a:t>
              </a:r>
              <a:r>
                <a:rPr lang="en-US" sz="1200" b="1">
                  <a:latin typeface="Times New Roman" pitchFamily="18" charset="0"/>
                </a:rPr>
                <a:t>c</a:t>
              </a:r>
              <a:endParaRPr lang="uk-UA" sz="1200" b="1">
                <a:latin typeface="Times New Roman" pitchFamily="18" charset="0"/>
              </a:endParaRPr>
            </a:p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Обробка  рослинної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сировини</a:t>
              </a:r>
              <a:endParaRPr lang="ru-RU"/>
            </a:p>
          </p:txBody>
        </p:sp>
        <p:sp>
          <p:nvSpPr>
            <p:cNvPr id="26668" name="Freeform 44"/>
            <p:cNvSpPr>
              <a:spLocks/>
            </p:cNvSpPr>
            <p:nvPr/>
          </p:nvSpPr>
          <p:spPr bwMode="auto">
            <a:xfrm>
              <a:off x="4581" y="288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9" name="Freeform 45"/>
            <p:cNvSpPr>
              <a:spLocks/>
            </p:cNvSpPr>
            <p:nvPr/>
          </p:nvSpPr>
          <p:spPr bwMode="auto">
            <a:xfrm>
              <a:off x="2241" y="288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0" name="Freeform 46"/>
            <p:cNvSpPr>
              <a:spLocks/>
            </p:cNvSpPr>
            <p:nvPr/>
          </p:nvSpPr>
          <p:spPr bwMode="auto">
            <a:xfrm>
              <a:off x="2241" y="464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1" name="Freeform 47"/>
            <p:cNvSpPr>
              <a:spLocks/>
            </p:cNvSpPr>
            <p:nvPr/>
          </p:nvSpPr>
          <p:spPr bwMode="auto">
            <a:xfrm>
              <a:off x="6921" y="464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2" name="Freeform 48"/>
            <p:cNvSpPr>
              <a:spLocks/>
            </p:cNvSpPr>
            <p:nvPr/>
          </p:nvSpPr>
          <p:spPr bwMode="auto">
            <a:xfrm>
              <a:off x="4581" y="7162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3" name="Freeform 49"/>
            <p:cNvSpPr>
              <a:spLocks/>
            </p:cNvSpPr>
            <p:nvPr/>
          </p:nvSpPr>
          <p:spPr bwMode="auto">
            <a:xfrm>
              <a:off x="8901" y="1013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4" name="Line 50"/>
            <p:cNvSpPr>
              <a:spLocks noChangeShapeType="1"/>
            </p:cNvSpPr>
            <p:nvPr/>
          </p:nvSpPr>
          <p:spPr bwMode="auto">
            <a:xfrm>
              <a:off x="8903" y="8736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5" name="Line 51"/>
            <p:cNvSpPr>
              <a:spLocks noChangeShapeType="1"/>
            </p:cNvSpPr>
            <p:nvPr/>
          </p:nvSpPr>
          <p:spPr bwMode="auto">
            <a:xfrm>
              <a:off x="8903" y="941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6" name="Line 52"/>
            <p:cNvSpPr>
              <a:spLocks noChangeShapeType="1"/>
            </p:cNvSpPr>
            <p:nvPr/>
          </p:nvSpPr>
          <p:spPr bwMode="auto">
            <a:xfrm>
              <a:off x="8901" y="10812"/>
              <a:ext cx="0" cy="3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836986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8946" y="400916"/>
            <a:ext cx="8229600" cy="5697538"/>
          </a:xfrm>
        </p:spPr>
        <p:txBody>
          <a:bodyPr>
            <a:normAutofit/>
          </a:bodyPr>
          <a:lstStyle/>
          <a:p>
            <a:pPr marL="274320" indent="-274320" algn="just">
              <a:buNone/>
              <a:defRPr/>
            </a:pPr>
            <a:r>
              <a:rPr lang="uk-UA" sz="2800" b="1" cap="all" dirty="0"/>
              <a:t>Гомеопатичне розведення</a:t>
            </a:r>
          </a:p>
          <a:p>
            <a:pPr marL="274320" indent="-274320" algn="just">
              <a:buNone/>
              <a:defRPr/>
            </a:pPr>
            <a:r>
              <a:rPr lang="uk-UA" sz="2800" dirty="0"/>
              <a:t> (лат. </a:t>
            </a:r>
            <a:r>
              <a:rPr lang="en-US" sz="2800" i="1" dirty="0"/>
              <a:t>s</a:t>
            </a:r>
            <a:r>
              <a:rPr lang="ru-RU" sz="2800" i="1" dirty="0" err="1"/>
              <a:t>olutio</a:t>
            </a:r>
            <a:r>
              <a:rPr lang="uk-UA" sz="2800" i="1" dirty="0"/>
              <a:t> (</a:t>
            </a:r>
            <a:r>
              <a:rPr lang="ru-RU" sz="2800" i="1" dirty="0" err="1"/>
              <a:t>dilutio</a:t>
            </a:r>
            <a:r>
              <a:rPr lang="uk-UA" sz="2800" i="1" dirty="0"/>
              <a:t>) </a:t>
            </a:r>
            <a:r>
              <a:rPr lang="ru-RU" sz="2800" i="1" dirty="0" err="1"/>
              <a:t>homeopathica</a:t>
            </a:r>
            <a:r>
              <a:rPr lang="uk-UA" sz="2800" cap="all" dirty="0"/>
              <a:t>) </a:t>
            </a:r>
            <a:r>
              <a:rPr lang="uk-UA" sz="2800" dirty="0"/>
              <a:t>–</a:t>
            </a:r>
          </a:p>
          <a:p>
            <a:pPr marL="274320" indent="-274320" algn="just">
              <a:buNone/>
              <a:defRPr/>
            </a:pPr>
            <a:r>
              <a:rPr lang="uk-UA" sz="2800" dirty="0"/>
              <a:t> рідка чи порошкоподібна лікарська форма, одержана з базисного препарату шляхом потенціювання, що використовується для виробництва гомеопатичних препаратів, створює відповідну концентрацію речовин і забезпечує оптимальний </a:t>
            </a:r>
            <a:r>
              <a:rPr lang="uk-UA" sz="2800" dirty="0" err="1"/>
              <a:t>фармакотерапевтичний</a:t>
            </a:r>
            <a:r>
              <a:rPr lang="uk-UA" sz="2800" dirty="0"/>
              <a:t> ефект ЛП, підібраних за принципом подібності. Розведення гомеопатичні поділяють на сотенні, десяткові та </a:t>
            </a:r>
            <a:r>
              <a:rPr lang="ru-RU" sz="2800" dirty="0"/>
              <a:t>LM</a:t>
            </a:r>
            <a:r>
              <a:rPr lang="uk-UA" sz="2800" dirty="0"/>
              <a:t>-розведення.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45529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581892" y="2299854"/>
          <a:ext cx="9476508" cy="374150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710939">
                  <a:extLst>
                    <a:ext uri="{9D8B030D-6E8A-4147-A177-3AD203B41FA5}">
                      <a16:colId xmlns:a16="http://schemas.microsoft.com/office/drawing/2014/main" val="2623031183"/>
                    </a:ext>
                  </a:extLst>
                </a:gridCol>
                <a:gridCol w="7765569">
                  <a:extLst>
                    <a:ext uri="{9D8B030D-6E8A-4147-A177-3AD203B41FA5}">
                      <a16:colId xmlns:a16="http://schemas.microsoft.com/office/drawing/2014/main" val="3812160102"/>
                    </a:ext>
                  </a:extLst>
                </a:gridCol>
              </a:tblGrid>
              <a:tr h="4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Символ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Ступінь розведення на шаг потенціювання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7893520"/>
                  </a:ext>
                </a:extLst>
              </a:tr>
              <a:tr h="943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D  (Х)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Ступінь розведення 1:10 на шаг потенціювання (десятинна)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0746030"/>
                  </a:ext>
                </a:extLst>
              </a:tr>
              <a:tr h="943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 (СН)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Ступінь розведення 1:100 на шаг потенціювання (сотенна)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4619395"/>
                  </a:ext>
                </a:extLst>
              </a:tr>
              <a:tr h="4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LM</a:t>
                      </a:r>
                      <a:r>
                        <a:rPr lang="uk-UA" sz="1400">
                          <a:effectLst/>
                        </a:rPr>
                        <a:t> (Q)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Ступінь розведення 1:50 000 на шаг потенціювання 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3587638"/>
                  </a:ext>
                </a:extLst>
              </a:tr>
              <a:tr h="943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СК (К)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Ступінь розведення 1:100 на шаг потенціювання (по методу Корсакова)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8692299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19</a:t>
            </a:fld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829559" y="294553"/>
            <a:ext cx="8444443" cy="1673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гомеопатії використовують два способи визначення ступеня розчинення лікарських засобів: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десятинна (децимальна) шкала розведень позначується буквою D чи римською цифрою Х (D1, D2, Х1, Х2);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сотенна (</a:t>
            </a:r>
            <a:r>
              <a:rPr lang="uk-UA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центисимальна</a:t>
            </a: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шкала позначається буквами С, СН чи зовсім без букв – тільки арабською цифрою, яка відповідає номеру розчинення (С1, СН1, чи 1).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932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2024336"/>
              </p:ext>
            </p:extLst>
          </p:nvPr>
        </p:nvGraphicFramePr>
        <p:xfrm>
          <a:off x="604981" y="968430"/>
          <a:ext cx="10483273" cy="48269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3610">
                  <a:extLst>
                    <a:ext uri="{9D8B030D-6E8A-4147-A177-3AD203B41FA5}">
                      <a16:colId xmlns:a16="http://schemas.microsoft.com/office/drawing/2014/main" val="598264249"/>
                    </a:ext>
                  </a:extLst>
                </a:gridCol>
                <a:gridCol w="3329329">
                  <a:extLst>
                    <a:ext uri="{9D8B030D-6E8A-4147-A177-3AD203B41FA5}">
                      <a16:colId xmlns:a16="http://schemas.microsoft.com/office/drawing/2014/main" val="2289299275"/>
                    </a:ext>
                  </a:extLst>
                </a:gridCol>
                <a:gridCol w="1680078">
                  <a:extLst>
                    <a:ext uri="{9D8B030D-6E8A-4147-A177-3AD203B41FA5}">
                      <a16:colId xmlns:a16="http://schemas.microsoft.com/office/drawing/2014/main" val="315953142"/>
                    </a:ext>
                  </a:extLst>
                </a:gridCol>
                <a:gridCol w="2728199">
                  <a:extLst>
                    <a:ext uri="{9D8B030D-6E8A-4147-A177-3AD203B41FA5}">
                      <a16:colId xmlns:a16="http://schemas.microsoft.com/office/drawing/2014/main" val="3270131103"/>
                    </a:ext>
                  </a:extLst>
                </a:gridCol>
                <a:gridCol w="1642057">
                  <a:extLst>
                    <a:ext uri="{9D8B030D-6E8A-4147-A177-3AD203B41FA5}">
                      <a16:colId xmlns:a16="http://schemas.microsoft.com/office/drawing/2014/main" val="538139167"/>
                    </a:ext>
                  </a:extLst>
                </a:gridCol>
              </a:tblGrid>
              <a:tr h="978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№ п/п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</a:rPr>
                        <a:t>Кількість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змішаних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речовин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Кількість </a:t>
                      </a:r>
                      <a:r>
                        <a:rPr lang="uk-UA" sz="1800">
                          <a:effectLst/>
                        </a:rPr>
                        <a:t>допоміжної </a:t>
                      </a:r>
                      <a:r>
                        <a:rPr lang="ru-RU" sz="1800">
                          <a:effectLst/>
                        </a:rPr>
                        <a:t>речовини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Одержані співвідношення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Позначення потенцій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74551948"/>
                  </a:ext>
                </a:extLst>
              </a:tr>
              <a:tr h="4177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dirty="0">
                          <a:effectLst/>
                        </a:rPr>
                        <a:t> </a:t>
                      </a:r>
                      <a:r>
                        <a:rPr lang="ru-RU" sz="1800" dirty="0" err="1" smtClean="0">
                          <a:effectLst/>
                        </a:rPr>
                        <a:t>Десяткові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(</a:t>
                      </a:r>
                      <a:r>
                        <a:rPr lang="ru-RU" sz="1800" dirty="0" err="1">
                          <a:effectLst/>
                        </a:rPr>
                        <a:t>децимальн</a:t>
                      </a:r>
                      <a:r>
                        <a:rPr lang="uk-UA" sz="1800" dirty="0">
                          <a:effectLst/>
                        </a:rPr>
                        <a:t>і</a:t>
                      </a:r>
                      <a:r>
                        <a:rPr lang="ru-RU" sz="1800" dirty="0">
                          <a:effectLst/>
                        </a:rPr>
                        <a:t>) </a:t>
                      </a:r>
                      <a:r>
                        <a:rPr lang="ru-RU" sz="1800" dirty="0" err="1">
                          <a:effectLst/>
                        </a:rPr>
                        <a:t>потенції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517109"/>
                  </a:ext>
                </a:extLst>
              </a:tr>
              <a:tr h="311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 частина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9 частин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1:10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XI або D1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28277642"/>
                  </a:ext>
                </a:extLst>
              </a:tr>
              <a:tr h="311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 частина 1-й потенції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9 частин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1:100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Х2 або D2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57143510"/>
                  </a:ext>
                </a:extLst>
              </a:tr>
              <a:tr h="311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 частина 2-й потенції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9 частин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1:1000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ХЗ або D3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99809730"/>
                  </a:ext>
                </a:extLst>
              </a:tr>
              <a:tr h="311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 частина 3-й потенції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9 частин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1:10 000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Х4 </a:t>
                      </a:r>
                      <a:r>
                        <a:rPr lang="ru-RU" sz="1800" dirty="0" err="1">
                          <a:effectLst/>
                        </a:rPr>
                        <a:t>або</a:t>
                      </a:r>
                      <a:r>
                        <a:rPr lang="ru-RU" sz="1800" dirty="0">
                          <a:effectLst/>
                        </a:rPr>
                        <a:t> D4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3609997"/>
                  </a:ext>
                </a:extLst>
              </a:tr>
              <a:tr h="311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 частина 4-й потенції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9 частин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1:100 000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Х5 </a:t>
                      </a:r>
                      <a:r>
                        <a:rPr lang="ru-RU" sz="1800" dirty="0" err="1">
                          <a:effectLst/>
                        </a:rPr>
                        <a:t>або</a:t>
                      </a:r>
                      <a:r>
                        <a:rPr lang="ru-RU" sz="1800" dirty="0">
                          <a:effectLst/>
                        </a:rPr>
                        <a:t> D5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81828114"/>
                  </a:ext>
                </a:extLst>
              </a:tr>
              <a:tr h="311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</a:rPr>
                        <a:t>Сотенні</a:t>
                      </a:r>
                      <a:r>
                        <a:rPr lang="ru-RU" sz="1800" dirty="0">
                          <a:effectLst/>
                        </a:rPr>
                        <a:t> (</a:t>
                      </a:r>
                      <a:r>
                        <a:rPr lang="ru-RU" sz="1800" dirty="0" err="1" smtClean="0">
                          <a:effectLst/>
                        </a:rPr>
                        <a:t>центисима</a:t>
                      </a:r>
                      <a:r>
                        <a:rPr lang="uk-UA" sz="1800" dirty="0" err="1">
                          <a:effectLst/>
                        </a:rPr>
                        <a:t>льні</a:t>
                      </a:r>
                      <a:r>
                        <a:rPr lang="ru-RU" sz="1800" dirty="0">
                          <a:effectLst/>
                        </a:rPr>
                        <a:t>) </a:t>
                      </a:r>
                      <a:r>
                        <a:rPr lang="ru-RU" sz="1800" dirty="0" err="1">
                          <a:effectLst/>
                        </a:rPr>
                        <a:t>потенції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449709"/>
                  </a:ext>
                </a:extLst>
              </a:tr>
              <a:tr h="311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 частина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99 частин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1:100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1 </a:t>
                      </a:r>
                      <a:r>
                        <a:rPr lang="ru-RU" sz="1800" dirty="0" err="1">
                          <a:effectLst/>
                        </a:rPr>
                        <a:t>або</a:t>
                      </a:r>
                      <a:r>
                        <a:rPr lang="ru-RU" sz="1800" dirty="0">
                          <a:effectLst/>
                        </a:rPr>
                        <a:t> С1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54617097"/>
                  </a:ext>
                </a:extLst>
              </a:tr>
              <a:tr h="311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 частина 1-й потенції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99 частин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1:10 000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2 або С2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58648644"/>
                  </a:ext>
                </a:extLst>
              </a:tr>
              <a:tr h="311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 частина 2-й потенції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99 частин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1:1000 000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3 </a:t>
                      </a:r>
                      <a:r>
                        <a:rPr lang="ru-RU" sz="1800" dirty="0" err="1">
                          <a:effectLst/>
                        </a:rPr>
                        <a:t>або</a:t>
                      </a:r>
                      <a:r>
                        <a:rPr lang="ru-RU" sz="1800" dirty="0">
                          <a:effectLst/>
                        </a:rPr>
                        <a:t> СЗ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85098501"/>
                  </a:ext>
                </a:extLst>
              </a:tr>
              <a:tr h="311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 частина 3-й потенції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99 частин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1:100 000 000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4 </a:t>
                      </a:r>
                      <a:r>
                        <a:rPr lang="ru-RU" sz="1800" dirty="0" err="1">
                          <a:effectLst/>
                        </a:rPr>
                        <a:t>або</a:t>
                      </a:r>
                      <a:r>
                        <a:rPr lang="ru-RU" sz="1800" dirty="0">
                          <a:effectLst/>
                        </a:rPr>
                        <a:t> С4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77885173"/>
                  </a:ext>
                </a:extLst>
              </a:tr>
              <a:tr h="311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 частина 4-й потенції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99 частин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1:10 000 000 000</a:t>
                      </a:r>
                      <a:endParaRPr lang="uk-UA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5 </a:t>
                      </a:r>
                      <a:r>
                        <a:rPr lang="ru-RU" sz="1800" dirty="0" err="1">
                          <a:effectLst/>
                        </a:rPr>
                        <a:t>або</a:t>
                      </a:r>
                      <a:r>
                        <a:rPr lang="ru-RU" sz="1800" dirty="0">
                          <a:effectLst/>
                        </a:rPr>
                        <a:t> С5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73251769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20</a:t>
            </a:fld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785091" y="87920"/>
            <a:ext cx="10123054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наочності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уявлення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іювання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привести як приклад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шкалу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потенціювання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685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4255" y="618837"/>
            <a:ext cx="8599747" cy="5422526"/>
          </a:xfrm>
        </p:spPr>
        <p:txBody>
          <a:bodyPr>
            <a:normAutofit/>
          </a:bodyPr>
          <a:lstStyle/>
          <a:p>
            <a:pPr algn="just"/>
            <a:r>
              <a:rPr lang="uk-UA" b="1" dirty="0"/>
              <a:t>Вибір розведення</a:t>
            </a:r>
            <a:r>
              <a:rPr lang="ru-RU" b="1" dirty="0"/>
              <a:t>, доз</a:t>
            </a:r>
            <a:r>
              <a:rPr lang="uk-UA" b="1" dirty="0"/>
              <a:t>и</a:t>
            </a:r>
            <a:r>
              <a:rPr lang="ru-RU" b="1" dirty="0"/>
              <a:t>, </a:t>
            </a:r>
            <a:r>
              <a:rPr lang="uk-UA" b="1" dirty="0"/>
              <a:t>тривалість прийому ліків</a:t>
            </a:r>
            <a:endParaRPr lang="uk-UA" dirty="0"/>
          </a:p>
          <a:p>
            <a:pPr algn="just"/>
            <a:r>
              <a:rPr lang="ru-RU" dirty="0" err="1"/>
              <a:t>Звично</a:t>
            </a:r>
            <a:r>
              <a:rPr lang="ru-RU" dirty="0"/>
              <a:t> </a:t>
            </a:r>
            <a:r>
              <a:rPr lang="ru-RU" dirty="0" err="1"/>
              <a:t>розведення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вживаються</a:t>
            </a:r>
            <a:r>
              <a:rPr lang="ru-RU" dirty="0"/>
              <a:t> (</a:t>
            </a:r>
            <a:r>
              <a:rPr lang="ru-RU" dirty="0" err="1"/>
              <a:t>рідкі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р</a:t>
            </a:r>
            <a:r>
              <a:rPr lang="uk-UA" dirty="0" err="1"/>
              <a:t>озтиранн</a:t>
            </a:r>
            <a:r>
              <a:rPr lang="ru-RU" dirty="0"/>
              <a:t>я): D3, D6 (СЗ), D12 (</a:t>
            </a:r>
            <a:r>
              <a:rPr lang="ru-RU" dirty="0" err="1"/>
              <a:t>Сб</a:t>
            </a:r>
            <a:r>
              <a:rPr lang="ru-RU" dirty="0"/>
              <a:t>), С12, С18, СЗО, С50, С100, С200, С500, С1000, С10000; з М-</a:t>
            </a:r>
            <a:r>
              <a:rPr lang="ru-RU" dirty="0" err="1"/>
              <a:t>розведень</a:t>
            </a:r>
            <a:r>
              <a:rPr lang="ru-RU" dirty="0"/>
              <a:t> -, M5, М10, СМ1, з- LM1, LM2,і до LM30. </a:t>
            </a:r>
            <a:r>
              <a:rPr lang="ru-RU" dirty="0" err="1"/>
              <a:t>Низькими</a:t>
            </a:r>
            <a:r>
              <a:rPr lang="ru-RU" dirty="0"/>
              <a:t> </a:t>
            </a:r>
            <a:r>
              <a:rPr lang="ru-RU" dirty="0" err="1"/>
              <a:t>розведеннями</a:t>
            </a:r>
            <a:r>
              <a:rPr lang="ru-RU" dirty="0"/>
              <a:t> (</a:t>
            </a:r>
            <a:r>
              <a:rPr lang="ru-RU" dirty="0" err="1"/>
              <a:t>розподілами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потенціями</a:t>
            </a:r>
            <a:r>
              <a:rPr lang="ru-RU" dirty="0"/>
              <a:t>) на </a:t>
            </a:r>
            <a:r>
              <a:rPr lang="ru-RU" dirty="0" err="1"/>
              <a:t>практиці</a:t>
            </a:r>
            <a:r>
              <a:rPr lang="ru-RU" dirty="0"/>
              <a:t> </a:t>
            </a:r>
            <a:r>
              <a:rPr lang="ru-RU" dirty="0" err="1"/>
              <a:t>вважають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</a:t>
            </a:r>
            <a:r>
              <a:rPr lang="uk-UA" dirty="0"/>
              <a:t>і</a:t>
            </a:r>
            <a:r>
              <a:rPr lang="ru-RU" dirty="0" err="1"/>
              <a:t>нктури</a:t>
            </a:r>
            <a:r>
              <a:rPr lang="ru-RU" dirty="0"/>
              <a:t> до </a:t>
            </a:r>
            <a:r>
              <a:rPr lang="ru-RU" dirty="0" err="1"/>
              <a:t>шостого</a:t>
            </a:r>
            <a:r>
              <a:rPr lang="ru-RU" dirty="0"/>
              <a:t> сотенного р</a:t>
            </a:r>
            <a:r>
              <a:rPr lang="uk-UA" dirty="0" err="1"/>
              <a:t>озведенн</a:t>
            </a:r>
            <a:r>
              <a:rPr lang="ru-RU" dirty="0"/>
              <a:t>я, </a:t>
            </a:r>
            <a:r>
              <a:rPr lang="ru-RU" dirty="0" err="1"/>
              <a:t>середніми</a:t>
            </a:r>
            <a:r>
              <a:rPr lang="ru-RU" dirty="0"/>
              <a:t> - </a:t>
            </a:r>
            <a:r>
              <a:rPr lang="ru-RU" dirty="0" err="1"/>
              <a:t>від</a:t>
            </a:r>
            <a:r>
              <a:rPr lang="ru-RU" dirty="0"/>
              <a:t> 6-го до 12-го, </a:t>
            </a:r>
            <a:r>
              <a:rPr lang="ru-RU" dirty="0" err="1"/>
              <a:t>високими</a:t>
            </a:r>
            <a:r>
              <a:rPr lang="ru-RU" dirty="0"/>
              <a:t> - </a:t>
            </a:r>
            <a:r>
              <a:rPr lang="ru-RU" dirty="0" err="1"/>
              <a:t>вище</a:t>
            </a:r>
            <a:r>
              <a:rPr lang="ru-RU" dirty="0"/>
              <a:t> 12-го,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високими</a:t>
            </a:r>
            <a:r>
              <a:rPr lang="ru-RU" dirty="0"/>
              <a:t> - </a:t>
            </a:r>
            <a:r>
              <a:rPr lang="ru-RU" dirty="0" err="1"/>
              <a:t>від</a:t>
            </a:r>
            <a:r>
              <a:rPr lang="ru-RU" dirty="0"/>
              <a:t> 100-го до 1000-го і </a:t>
            </a:r>
            <a:r>
              <a:rPr lang="ru-RU" dirty="0" err="1"/>
              <a:t>вище</a:t>
            </a:r>
            <a:r>
              <a:rPr lang="ru-RU" dirty="0"/>
              <a:t>. В </a:t>
            </a:r>
            <a:r>
              <a:rPr lang="uk-UA" dirty="0"/>
              <a:t>випадку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нетоксичних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рослинного</a:t>
            </a:r>
            <a:r>
              <a:rPr lang="ru-RU" dirty="0"/>
              <a:t> п</a:t>
            </a:r>
            <a:r>
              <a:rPr lang="uk-UA" dirty="0" err="1"/>
              <a:t>оходження</a:t>
            </a:r>
            <a:r>
              <a:rPr lang="uk-UA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матричну</a:t>
            </a:r>
            <a:r>
              <a:rPr lang="ru-RU" dirty="0"/>
              <a:t> </a:t>
            </a:r>
            <a:r>
              <a:rPr lang="ru-RU" dirty="0" err="1"/>
              <a:t>настоянку</a:t>
            </a:r>
            <a:r>
              <a:rPr lang="ru-RU" dirty="0"/>
              <a:t>: 1 </a:t>
            </a:r>
            <a:r>
              <a:rPr lang="ru-RU" dirty="0" err="1"/>
              <a:t>крапля</a:t>
            </a:r>
            <a:r>
              <a:rPr lang="ru-RU" dirty="0"/>
              <a:t> активно</a:t>
            </a:r>
            <a:r>
              <a:rPr lang="uk-UA" dirty="0"/>
              <a:t>ї</a:t>
            </a:r>
            <a:r>
              <a:rPr lang="ru-RU" dirty="0"/>
              <a:t> </a:t>
            </a:r>
            <a:r>
              <a:rPr lang="ru-RU" dirty="0" err="1"/>
              <a:t>субстанції</a:t>
            </a:r>
            <a:r>
              <a:rPr lang="ru-RU" dirty="0"/>
              <a:t> на 99 </a:t>
            </a:r>
            <a:r>
              <a:rPr lang="ru-RU" dirty="0" err="1"/>
              <a:t>крапель</a:t>
            </a:r>
            <a:r>
              <a:rPr lang="ru-RU" dirty="0"/>
              <a:t> спирту. В </a:t>
            </a:r>
            <a:r>
              <a:rPr lang="ru-RU" dirty="0" err="1"/>
              <a:t>нашій</a:t>
            </a:r>
            <a:r>
              <a:rPr lang="ru-RU" dirty="0"/>
              <a:t> </a:t>
            </a:r>
            <a:r>
              <a:rPr lang="ru-RU" dirty="0" err="1"/>
              <a:t>країні</a:t>
            </a:r>
            <a:r>
              <a:rPr lang="ru-RU" dirty="0"/>
              <a:t> не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лікарі</a:t>
            </a:r>
            <a:r>
              <a:rPr lang="ru-RU" dirty="0"/>
              <a:t> </a:t>
            </a:r>
            <a:r>
              <a:rPr lang="ru-RU" dirty="0" err="1"/>
              <a:t>вдаються</a:t>
            </a:r>
            <a:r>
              <a:rPr lang="ru-RU" dirty="0"/>
              <a:t> до </a:t>
            </a:r>
            <a:r>
              <a:rPr lang="ru-RU" dirty="0" err="1"/>
              <a:t>високих</a:t>
            </a:r>
            <a:r>
              <a:rPr lang="ru-RU" dirty="0"/>
              <a:t> р</a:t>
            </a:r>
            <a:r>
              <a:rPr lang="uk-UA" dirty="0" err="1"/>
              <a:t>озведень</a:t>
            </a:r>
            <a:r>
              <a:rPr lang="ru-RU" dirty="0"/>
              <a:t> </a:t>
            </a:r>
            <a:r>
              <a:rPr lang="ru-RU" dirty="0" err="1"/>
              <a:t>ліків</a:t>
            </a:r>
            <a:r>
              <a:rPr lang="ru-RU" dirty="0"/>
              <a:t>, а за рубеж</a:t>
            </a:r>
            <a:r>
              <a:rPr lang="uk-UA" dirty="0"/>
              <a:t>о</a:t>
            </a:r>
            <a:r>
              <a:rPr lang="ru-RU" dirty="0"/>
              <a:t>м </a:t>
            </a:r>
            <a:r>
              <a:rPr lang="ru-RU" dirty="0" err="1"/>
              <a:t>гомеопати</a:t>
            </a:r>
            <a:r>
              <a:rPr lang="ru-RU" dirty="0"/>
              <a:t> часто </a:t>
            </a:r>
            <a:r>
              <a:rPr lang="ru-RU" dirty="0" err="1"/>
              <a:t>призначають</a:t>
            </a:r>
            <a:r>
              <a:rPr lang="ru-RU" dirty="0"/>
              <a:t> і </a:t>
            </a:r>
            <a:r>
              <a:rPr lang="ru-RU" dirty="0" err="1"/>
              <a:t>високі</a:t>
            </a:r>
            <a:r>
              <a:rPr lang="ru-RU" dirty="0"/>
              <a:t> </a:t>
            </a:r>
            <a:r>
              <a:rPr lang="ru-RU" dirty="0" err="1"/>
              <a:t>розподіли</a:t>
            </a:r>
            <a:r>
              <a:rPr lang="ru-RU" dirty="0"/>
              <a:t>. У </a:t>
            </a:r>
            <a:r>
              <a:rPr lang="ru-RU" dirty="0" err="1"/>
              <a:t>Франції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uk-UA" dirty="0" err="1"/>
              <a:t>виключ</a:t>
            </a:r>
            <a:r>
              <a:rPr lang="ru-RU" dirty="0"/>
              <a:t>но </a:t>
            </a:r>
            <a:r>
              <a:rPr lang="ru-RU" dirty="0" err="1"/>
              <a:t>сотенну</a:t>
            </a:r>
            <a:r>
              <a:rPr lang="ru-RU" dirty="0"/>
              <a:t> шкалу, в </a:t>
            </a:r>
            <a:r>
              <a:rPr lang="ru-RU" dirty="0" err="1"/>
              <a:t>англомовних</a:t>
            </a:r>
            <a:r>
              <a:rPr lang="ru-RU" dirty="0"/>
              <a:t> </a:t>
            </a:r>
            <a:r>
              <a:rPr lang="ru-RU" dirty="0" err="1"/>
              <a:t>країнах</a:t>
            </a:r>
            <a:r>
              <a:rPr lang="ru-RU" dirty="0"/>
              <a:t> - п</a:t>
            </a:r>
            <a:r>
              <a:rPr lang="uk-UA" dirty="0" err="1"/>
              <a:t>ереваж</a:t>
            </a:r>
            <a:r>
              <a:rPr lang="ru-RU" dirty="0"/>
              <a:t>но </a:t>
            </a:r>
            <a:r>
              <a:rPr lang="ru-RU" dirty="0" err="1"/>
              <a:t>сотенну</a:t>
            </a:r>
            <a:r>
              <a:rPr lang="ru-RU" dirty="0"/>
              <a:t>, в </a:t>
            </a:r>
            <a:r>
              <a:rPr lang="ru-RU" dirty="0" err="1"/>
              <a:t>Німеччині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десяткову</a:t>
            </a:r>
            <a:r>
              <a:rPr lang="ru-RU" dirty="0"/>
              <a:t> шкалу.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447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6910" y="0"/>
            <a:ext cx="8229600" cy="500058"/>
          </a:xfrm>
        </p:spPr>
        <p:txBody>
          <a:bodyPr/>
          <a:lstStyle/>
          <a:p>
            <a:pPr hangingPunct="0">
              <a:defRPr/>
            </a:pPr>
            <a:r>
              <a:rPr lang="ru-RU" sz="2000" b="1">
                <a:solidFill>
                  <a:schemeClr val="tx1"/>
                </a:solidFill>
              </a:rPr>
              <a:t>АЛГОРИТМ ТЕХНОЛОГ</a:t>
            </a:r>
            <a:r>
              <a:rPr lang="uk-UA" sz="2000" b="1">
                <a:solidFill>
                  <a:schemeClr val="tx1"/>
                </a:solidFill>
              </a:rPr>
              <a:t>ІЇ </a:t>
            </a:r>
            <a:r>
              <a:rPr lang="uk-UA" sz="2000" b="1" cap="all">
                <a:solidFill>
                  <a:schemeClr val="tx1"/>
                </a:solidFill>
              </a:rPr>
              <a:t>рідких розведень (ПОТЕНЦІЙ)</a:t>
            </a:r>
            <a:endParaRPr lang="ru-RU" sz="2000" b="1">
              <a:solidFill>
                <a:schemeClr val="tx1"/>
              </a:solidFill>
            </a:endParaRPr>
          </a:p>
        </p:txBody>
      </p:sp>
      <p:sp>
        <p:nvSpPr>
          <p:cNvPr id="28674" name="Rectangle 56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grpSp>
        <p:nvGrpSpPr>
          <p:cNvPr id="28675" name="Group 31"/>
          <p:cNvGrpSpPr>
            <a:grpSpLocks/>
          </p:cNvGrpSpPr>
          <p:nvPr/>
        </p:nvGrpSpPr>
        <p:grpSpPr bwMode="auto">
          <a:xfrm>
            <a:off x="2309814" y="714375"/>
            <a:ext cx="7572375" cy="5786438"/>
            <a:chOff x="1701" y="1854"/>
            <a:chExt cx="9720" cy="7920"/>
          </a:xfrm>
        </p:grpSpPr>
        <p:sp>
          <p:nvSpPr>
            <p:cNvPr id="28676" name="Text Box 55"/>
            <p:cNvSpPr txBox="1">
              <a:spLocks noChangeArrowheads="1"/>
            </p:cNvSpPr>
            <p:nvPr/>
          </p:nvSpPr>
          <p:spPr bwMode="auto">
            <a:xfrm>
              <a:off x="5121" y="2394"/>
              <a:ext cx="25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uk-UA" sz="1200">
                  <a:cs typeface="Times New Roman" pitchFamily="18" charset="0"/>
                </a:rPr>
                <a:t>Вихідна сировина</a:t>
              </a:r>
              <a:endParaRPr lang="uk-UA"/>
            </a:p>
          </p:txBody>
        </p:sp>
        <p:sp>
          <p:nvSpPr>
            <p:cNvPr id="28677" name="Text Box 54"/>
            <p:cNvSpPr txBox="1">
              <a:spLocks noChangeArrowheads="1"/>
            </p:cNvSpPr>
            <p:nvPr/>
          </p:nvSpPr>
          <p:spPr bwMode="auto">
            <a:xfrm>
              <a:off x="1701" y="3294"/>
              <a:ext cx="450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uk-UA" sz="1200">
                  <a:cs typeface="Times New Roman" pitchFamily="18" charset="0"/>
                </a:rPr>
                <a:t>Матричні настойки </a:t>
              </a:r>
              <a:br>
                <a:rPr lang="uk-UA" sz="1200">
                  <a:cs typeface="Times New Roman" pitchFamily="18" charset="0"/>
                </a:rPr>
              </a:br>
              <a:r>
                <a:rPr lang="uk-UA" sz="1200">
                  <a:cs typeface="Times New Roman" pitchFamily="18" charset="0"/>
                </a:rPr>
                <a:t>та розчини, рідкі розведення,</a:t>
              </a:r>
              <a:br>
                <a:rPr lang="uk-UA" sz="1200">
                  <a:cs typeface="Times New Roman" pitchFamily="18" charset="0"/>
                </a:rPr>
              </a:br>
              <a:r>
                <a:rPr lang="uk-UA" sz="1200">
                  <a:cs typeface="Times New Roman" pitchFamily="18" charset="0"/>
                </a:rPr>
                <a:t>комплексні розведення</a:t>
              </a:r>
              <a:endParaRPr lang="uk-UA"/>
            </a:p>
          </p:txBody>
        </p:sp>
        <p:sp>
          <p:nvSpPr>
            <p:cNvPr id="28678" name="Text Box 53"/>
            <p:cNvSpPr txBox="1">
              <a:spLocks noChangeArrowheads="1"/>
            </p:cNvSpPr>
            <p:nvPr/>
          </p:nvSpPr>
          <p:spPr bwMode="auto">
            <a:xfrm>
              <a:off x="1701" y="7614"/>
              <a:ext cx="972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uk-UA" sz="1200">
                  <a:cs typeface="Times New Roman" pitchFamily="18" charset="0"/>
                </a:rPr>
                <a:t>Повторюють операції (відважування, змішування, струшування), при цьому використовуючи попередні розведення до отримання наступного розведення</a:t>
              </a:r>
              <a:endParaRPr lang="uk-UA"/>
            </a:p>
          </p:txBody>
        </p:sp>
        <p:sp>
          <p:nvSpPr>
            <p:cNvPr id="28679" name="Text Box 52"/>
            <p:cNvSpPr txBox="1">
              <a:spLocks noChangeArrowheads="1"/>
            </p:cNvSpPr>
            <p:nvPr/>
          </p:nvSpPr>
          <p:spPr bwMode="auto">
            <a:xfrm>
              <a:off x="1701" y="4554"/>
              <a:ext cx="450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uk-UA" sz="1200">
                  <a:cs typeface="Times New Roman" pitchFamily="18" charset="0"/>
                </a:rPr>
                <a:t>Відважування або відмірювання </a:t>
              </a:r>
              <a:endParaRPr lang="uk-UA" sz="800"/>
            </a:p>
            <a:p>
              <a:pPr algn="ctr" eaLnBrk="0" hangingPunct="0"/>
              <a:r>
                <a:rPr lang="uk-UA" sz="1200">
                  <a:cs typeface="Times New Roman" pitchFamily="18" charset="0"/>
                </a:rPr>
                <a:t>каліброваним краплеміром 1 частини</a:t>
              </a:r>
              <a:endParaRPr lang="uk-UA"/>
            </a:p>
          </p:txBody>
        </p:sp>
        <p:sp>
          <p:nvSpPr>
            <p:cNvPr id="28680" name="Freeform 51"/>
            <p:cNvSpPr>
              <a:spLocks/>
            </p:cNvSpPr>
            <p:nvPr/>
          </p:nvSpPr>
          <p:spPr bwMode="auto">
            <a:xfrm>
              <a:off x="6379" y="2754"/>
              <a:ext cx="2" cy="204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1" name="Freeform 50"/>
            <p:cNvSpPr>
              <a:spLocks/>
            </p:cNvSpPr>
            <p:nvPr/>
          </p:nvSpPr>
          <p:spPr bwMode="auto">
            <a:xfrm>
              <a:off x="3859" y="293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2" name="Text Box 49"/>
            <p:cNvSpPr txBox="1">
              <a:spLocks noChangeArrowheads="1"/>
            </p:cNvSpPr>
            <p:nvPr/>
          </p:nvSpPr>
          <p:spPr bwMode="auto">
            <a:xfrm>
              <a:off x="1701" y="6714"/>
              <a:ext cx="972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uk-UA" sz="1200">
                  <a:cs typeface="Times New Roman" pitchFamily="18" charset="0"/>
                </a:rPr>
                <a:t>Струшування зверху вниз (потенціювання) 10 разів</a:t>
              </a:r>
              <a:endParaRPr lang="uk-UA"/>
            </a:p>
          </p:txBody>
        </p:sp>
        <p:sp>
          <p:nvSpPr>
            <p:cNvPr id="28683" name="Text Box 48"/>
            <p:cNvSpPr txBox="1">
              <a:spLocks noChangeArrowheads="1"/>
            </p:cNvSpPr>
            <p:nvPr/>
          </p:nvSpPr>
          <p:spPr bwMode="auto">
            <a:xfrm>
              <a:off x="1701" y="8694"/>
              <a:ext cx="97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uk-UA" sz="1200">
                  <a:cs typeface="Times New Roman" pitchFamily="18" charset="0"/>
                </a:rPr>
                <a:t>Контроль якості</a:t>
              </a:r>
              <a:endParaRPr lang="uk-UA"/>
            </a:p>
          </p:txBody>
        </p:sp>
        <p:sp>
          <p:nvSpPr>
            <p:cNvPr id="28684" name="Text Box 47"/>
            <p:cNvSpPr txBox="1">
              <a:spLocks noChangeArrowheads="1"/>
            </p:cNvSpPr>
            <p:nvPr/>
          </p:nvSpPr>
          <p:spPr bwMode="auto">
            <a:xfrm>
              <a:off x="1701" y="9414"/>
              <a:ext cx="97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uk-UA" sz="1200">
                  <a:cs typeface="Times New Roman" pitchFamily="18" charset="0"/>
                </a:rPr>
                <a:t>Упаковка та оформлення до відпуску</a:t>
              </a:r>
              <a:endParaRPr lang="uk-UA"/>
            </a:p>
          </p:txBody>
        </p:sp>
        <p:sp>
          <p:nvSpPr>
            <p:cNvPr id="28685" name="Freeform 46"/>
            <p:cNvSpPr>
              <a:spLocks/>
            </p:cNvSpPr>
            <p:nvPr/>
          </p:nvSpPr>
          <p:spPr bwMode="auto">
            <a:xfrm>
              <a:off x="9079" y="293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6" name="Rectangle 45"/>
            <p:cNvSpPr>
              <a:spLocks noChangeArrowheads="1"/>
            </p:cNvSpPr>
            <p:nvPr/>
          </p:nvSpPr>
          <p:spPr bwMode="auto">
            <a:xfrm>
              <a:off x="6741" y="3294"/>
              <a:ext cx="468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0" bIns="0"/>
            <a:lstStyle/>
            <a:p>
              <a:pPr algn="ctr"/>
              <a:r>
                <a:rPr lang="uk-UA" sz="1200">
                  <a:cs typeface="Times New Roman" pitchFamily="18" charset="0"/>
                </a:rPr>
                <a:t>Спирт етиловий </a:t>
              </a:r>
              <a:endParaRPr lang="uk-UA" sz="800"/>
            </a:p>
            <a:p>
              <a:pPr algn="ctr" eaLnBrk="0" hangingPunct="0"/>
              <a:r>
                <a:rPr lang="uk-UA" sz="1200">
                  <a:cs typeface="Times New Roman" pitchFamily="18" charset="0"/>
                </a:rPr>
                <a:t>90 %, 60 %, 45 %-вий</a:t>
              </a:r>
              <a:endParaRPr lang="uk-UA"/>
            </a:p>
          </p:txBody>
        </p:sp>
        <p:sp>
          <p:nvSpPr>
            <p:cNvPr id="28687" name="Line 44"/>
            <p:cNvSpPr>
              <a:spLocks noChangeShapeType="1"/>
            </p:cNvSpPr>
            <p:nvPr/>
          </p:nvSpPr>
          <p:spPr bwMode="auto">
            <a:xfrm>
              <a:off x="3861" y="2934"/>
              <a:ext cx="52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8" name="Line 43"/>
            <p:cNvSpPr>
              <a:spLocks noChangeShapeType="1"/>
            </p:cNvSpPr>
            <p:nvPr/>
          </p:nvSpPr>
          <p:spPr bwMode="auto">
            <a:xfrm>
              <a:off x="3861" y="419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9" name="Line 42"/>
            <p:cNvSpPr>
              <a:spLocks noChangeShapeType="1"/>
            </p:cNvSpPr>
            <p:nvPr/>
          </p:nvSpPr>
          <p:spPr bwMode="auto">
            <a:xfrm>
              <a:off x="3861" y="545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0" name="Line 41"/>
            <p:cNvSpPr>
              <a:spLocks noChangeShapeType="1"/>
            </p:cNvSpPr>
            <p:nvPr/>
          </p:nvSpPr>
          <p:spPr bwMode="auto">
            <a:xfrm>
              <a:off x="6561" y="725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1" name="Line 40"/>
            <p:cNvSpPr>
              <a:spLocks noChangeShapeType="1"/>
            </p:cNvSpPr>
            <p:nvPr/>
          </p:nvSpPr>
          <p:spPr bwMode="auto">
            <a:xfrm>
              <a:off x="6561" y="905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2" name="Line 39"/>
            <p:cNvSpPr>
              <a:spLocks noChangeShapeType="1"/>
            </p:cNvSpPr>
            <p:nvPr/>
          </p:nvSpPr>
          <p:spPr bwMode="auto">
            <a:xfrm>
              <a:off x="6381" y="221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3" name="Text Box 38"/>
            <p:cNvSpPr txBox="1">
              <a:spLocks noChangeArrowheads="1"/>
            </p:cNvSpPr>
            <p:nvPr/>
          </p:nvSpPr>
          <p:spPr bwMode="auto">
            <a:xfrm>
              <a:off x="5121" y="1854"/>
              <a:ext cx="2554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uk-UA" sz="1200">
                  <a:cs typeface="Times New Roman" pitchFamily="18" charset="0"/>
                </a:rPr>
                <a:t>Рецептурний пропис</a:t>
              </a:r>
              <a:endParaRPr lang="uk-UA"/>
            </a:p>
          </p:txBody>
        </p:sp>
        <p:sp>
          <p:nvSpPr>
            <p:cNvPr id="28694" name="Line 37"/>
            <p:cNvSpPr>
              <a:spLocks noChangeShapeType="1"/>
            </p:cNvSpPr>
            <p:nvPr/>
          </p:nvSpPr>
          <p:spPr bwMode="auto">
            <a:xfrm>
              <a:off x="9081" y="419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5" name="Text Box 36"/>
            <p:cNvSpPr txBox="1">
              <a:spLocks noChangeArrowheads="1"/>
            </p:cNvSpPr>
            <p:nvPr/>
          </p:nvSpPr>
          <p:spPr bwMode="auto">
            <a:xfrm>
              <a:off x="6741" y="4554"/>
              <a:ext cx="468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uk-UA" sz="1200">
                  <a:cs typeface="Times New Roman" pitchFamily="18" charset="0"/>
                </a:rPr>
                <a:t>Відважування або відмірювання </a:t>
              </a:r>
              <a:endParaRPr lang="uk-UA" sz="800"/>
            </a:p>
            <a:p>
              <a:pPr algn="ctr" eaLnBrk="0" hangingPunct="0"/>
              <a:r>
                <a:rPr lang="uk-UA" sz="1200">
                  <a:cs typeface="Times New Roman" pitchFamily="18" charset="0"/>
                </a:rPr>
                <a:t>каліброваним краплеміром 9 / 99 частин</a:t>
              </a:r>
              <a:endParaRPr lang="uk-UA"/>
            </a:p>
          </p:txBody>
        </p:sp>
        <p:sp>
          <p:nvSpPr>
            <p:cNvPr id="28696" name="Line 35"/>
            <p:cNvSpPr>
              <a:spLocks noChangeShapeType="1"/>
            </p:cNvSpPr>
            <p:nvPr/>
          </p:nvSpPr>
          <p:spPr bwMode="auto">
            <a:xfrm>
              <a:off x="9081" y="545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7" name="Line 34"/>
            <p:cNvSpPr>
              <a:spLocks noChangeShapeType="1"/>
            </p:cNvSpPr>
            <p:nvPr/>
          </p:nvSpPr>
          <p:spPr bwMode="auto">
            <a:xfrm>
              <a:off x="6561" y="833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8" name="Rectangle 33"/>
            <p:cNvSpPr>
              <a:spLocks noChangeArrowheads="1"/>
            </p:cNvSpPr>
            <p:nvPr/>
          </p:nvSpPr>
          <p:spPr bwMode="auto">
            <a:xfrm>
              <a:off x="1701" y="5814"/>
              <a:ext cx="972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uk-UA" sz="1200">
                  <a:cs typeface="Times New Roman" pitchFamily="18" charset="0"/>
                </a:rPr>
                <a:t>Змішування</a:t>
              </a:r>
              <a:endParaRPr lang="uk-UA"/>
            </a:p>
          </p:txBody>
        </p:sp>
        <p:sp>
          <p:nvSpPr>
            <p:cNvPr id="28699" name="Line 32"/>
            <p:cNvSpPr>
              <a:spLocks noChangeShapeType="1"/>
            </p:cNvSpPr>
            <p:nvPr/>
          </p:nvSpPr>
          <p:spPr bwMode="auto">
            <a:xfrm>
              <a:off x="6561" y="635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35852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algn="just" hangingPunct="0">
              <a:buNone/>
              <a:defRPr/>
            </a:pPr>
            <a:r>
              <a:rPr lang="ru-RU" i="1" dirty="0" smtClean="0"/>
              <a:t>Штамп </a:t>
            </a:r>
            <a:r>
              <a:rPr lang="ru-RU" i="1" dirty="0" err="1" smtClean="0"/>
              <a:t>лікувально-профілактичного</a:t>
            </a:r>
            <a:r>
              <a:rPr lang="ru-RU" i="1" dirty="0" smtClean="0"/>
              <a:t> закладу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smtClean="0"/>
              <a:t>Дата 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Прізвище</a:t>
            </a:r>
            <a:r>
              <a:rPr lang="ru-RU" i="1" dirty="0" smtClean="0"/>
              <a:t>, </a:t>
            </a:r>
            <a:r>
              <a:rPr lang="ru-RU" i="1" dirty="0" err="1" smtClean="0"/>
              <a:t>ім'я</a:t>
            </a:r>
            <a:r>
              <a:rPr lang="ru-RU" i="1" dirty="0" smtClean="0"/>
              <a:t> та </a:t>
            </a:r>
            <a:r>
              <a:rPr lang="ru-RU" i="1" dirty="0" err="1" smtClean="0"/>
              <a:t>по-батькові</a:t>
            </a:r>
            <a:r>
              <a:rPr lang="ru-RU" i="1" dirty="0" smtClean="0"/>
              <a:t> хворого, </a:t>
            </a:r>
            <a:r>
              <a:rPr lang="ru-RU" i="1" dirty="0" err="1" smtClean="0"/>
              <a:t>вік</a:t>
            </a:r>
            <a:endParaRPr lang="ru-RU" i="1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Прізвище</a:t>
            </a:r>
            <a:r>
              <a:rPr lang="ru-RU" i="1" dirty="0" smtClean="0"/>
              <a:t>, </a:t>
            </a:r>
            <a:r>
              <a:rPr lang="ru-RU" i="1" dirty="0" err="1" smtClean="0"/>
              <a:t>ім'я</a:t>
            </a:r>
            <a:r>
              <a:rPr lang="ru-RU" i="1" dirty="0" smtClean="0"/>
              <a:t> та </a:t>
            </a:r>
            <a:r>
              <a:rPr lang="ru-RU" i="1" dirty="0" err="1" smtClean="0"/>
              <a:t>по-батькові</a:t>
            </a:r>
            <a:r>
              <a:rPr lang="ru-RU" i="1" dirty="0" smtClean="0"/>
              <a:t> </a:t>
            </a:r>
            <a:r>
              <a:rPr lang="ru-RU" i="1" dirty="0" err="1" smtClean="0"/>
              <a:t>лікаря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en-US" i="1" dirty="0" err="1" smtClean="0"/>
              <a:t>Rp</a:t>
            </a:r>
            <a:r>
              <a:rPr lang="ru-RU" i="1" dirty="0" smtClean="0"/>
              <a:t>.: </a:t>
            </a:r>
            <a:r>
              <a:rPr lang="en-US" i="1" dirty="0" err="1" smtClean="0"/>
              <a:t>Dilutio</a:t>
            </a:r>
            <a:r>
              <a:rPr lang="en-US" i="1" dirty="0" smtClean="0"/>
              <a:t> </a:t>
            </a:r>
            <a:r>
              <a:rPr lang="uk-UA" i="1" dirty="0" smtClean="0"/>
              <a:t>A</a:t>
            </a:r>
            <a:r>
              <a:rPr lang="en-US" i="1" dirty="0" smtClean="0"/>
              <a:t>l</a:t>
            </a:r>
            <a:r>
              <a:rPr lang="uk-UA" i="1" dirty="0" err="1" smtClean="0"/>
              <a:t>ое</a:t>
            </a:r>
            <a:r>
              <a:rPr lang="uk-UA" i="1" dirty="0" smtClean="0"/>
              <a:t> </a:t>
            </a:r>
            <a:r>
              <a:rPr lang="it-IT" i="1" dirty="0" smtClean="0"/>
              <a:t>X</a:t>
            </a:r>
            <a:r>
              <a:rPr lang="ru-RU" i="1" dirty="0" smtClean="0"/>
              <a:t>3</a:t>
            </a:r>
            <a:r>
              <a:rPr lang="ru-RU" dirty="0" smtClean="0"/>
              <a:t> </a:t>
            </a:r>
            <a:r>
              <a:rPr lang="ru-RU" i="1" dirty="0" smtClean="0"/>
              <a:t>– 10,0 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smtClean="0"/>
              <a:t>	  D. S. По 5-7 </a:t>
            </a:r>
            <a:r>
              <a:rPr lang="ru-RU" i="1" dirty="0" err="1" smtClean="0"/>
              <a:t>крапель</a:t>
            </a:r>
            <a:r>
              <a:rPr lang="ru-RU" i="1" dirty="0" smtClean="0"/>
              <a:t> за 30 </a:t>
            </a:r>
            <a:r>
              <a:rPr lang="ru-RU" i="1" dirty="0" err="1" smtClean="0"/>
              <a:t>хвилин</a:t>
            </a:r>
            <a:r>
              <a:rPr lang="ru-RU" i="1" dirty="0" smtClean="0"/>
              <a:t> до </a:t>
            </a:r>
            <a:r>
              <a:rPr lang="ru-RU" i="1" dirty="0" err="1" smtClean="0"/>
              <a:t>їжі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Підпис</a:t>
            </a:r>
            <a:r>
              <a:rPr lang="ru-RU" i="1" dirty="0" smtClean="0"/>
              <a:t> </a:t>
            </a:r>
            <a:r>
              <a:rPr lang="ru-RU" i="1" dirty="0" err="1" smtClean="0"/>
              <a:t>лікаря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Особова</a:t>
            </a:r>
            <a:r>
              <a:rPr lang="ru-RU" i="1" dirty="0" smtClean="0"/>
              <a:t> печатка </a:t>
            </a:r>
            <a:r>
              <a:rPr lang="ru-RU" i="1" dirty="0" err="1" smtClean="0"/>
              <a:t>лікаря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b="1" i="1" dirty="0" smtClean="0"/>
              <a:t> </a:t>
            </a:r>
            <a:endParaRPr lang="ru-RU" dirty="0" smtClean="0"/>
          </a:p>
          <a:p>
            <a:pPr marL="274320" indent="-274320" hangingPunct="0">
              <a:buFont typeface="Wingdings 2"/>
              <a:buChar char=""/>
              <a:defRPr/>
            </a:pPr>
            <a:r>
              <a:rPr lang="ru-RU" b="1" i="1" dirty="0" smtClean="0"/>
              <a:t>Характеристика </a:t>
            </a:r>
            <a:r>
              <a:rPr lang="ru-RU" b="1" i="1" dirty="0" err="1" smtClean="0"/>
              <a:t>лікарського</a:t>
            </a:r>
            <a:r>
              <a:rPr lang="ru-RU" b="1" i="1" dirty="0" smtClean="0"/>
              <a:t> препарату.</a:t>
            </a:r>
            <a:br>
              <a:rPr lang="ru-RU" b="1" i="1" dirty="0" smtClean="0"/>
            </a:br>
            <a:r>
              <a:rPr lang="ru-RU" dirty="0" smtClean="0"/>
              <a:t> </a:t>
            </a:r>
            <a:r>
              <a:rPr lang="ru-RU" dirty="0" err="1" smtClean="0"/>
              <a:t>Лікарський</a:t>
            </a:r>
            <a:r>
              <a:rPr lang="ru-RU" dirty="0" smtClean="0"/>
              <a:t> препарат - </a:t>
            </a:r>
            <a:r>
              <a:rPr lang="ru-RU" dirty="0" err="1" smtClean="0"/>
              <a:t>гомеопатичні</a:t>
            </a:r>
            <a:r>
              <a:rPr lang="ru-RU" dirty="0" smtClean="0"/>
              <a:t> </a:t>
            </a:r>
            <a:r>
              <a:rPr lang="ru-RU" dirty="0" err="1" smtClean="0"/>
              <a:t>краплі</a:t>
            </a:r>
            <a:r>
              <a:rPr lang="ru-RU" dirty="0" smtClean="0"/>
              <a:t>, до складу </a:t>
            </a:r>
            <a:r>
              <a:rPr lang="ru-RU" dirty="0" err="1" smtClean="0"/>
              <a:t>яких</a:t>
            </a:r>
            <a:r>
              <a:rPr lang="ru-RU" dirty="0" smtClean="0"/>
              <a:t> входить </a:t>
            </a:r>
            <a:r>
              <a:rPr lang="ru-RU" dirty="0" err="1" smtClean="0"/>
              <a:t>сировина</a:t>
            </a:r>
            <a:r>
              <a:rPr lang="ru-RU" dirty="0" smtClean="0"/>
              <a:t> </a:t>
            </a:r>
            <a:r>
              <a:rPr lang="ru-RU" dirty="0" err="1" smtClean="0"/>
              <a:t>рослинного</a:t>
            </a:r>
            <a:r>
              <a:rPr lang="ru-RU" dirty="0" smtClean="0"/>
              <a:t> </a:t>
            </a:r>
            <a:r>
              <a:rPr lang="ru-RU" dirty="0" err="1" smtClean="0"/>
              <a:t>походження</a:t>
            </a:r>
            <a:r>
              <a:rPr lang="ru-RU" dirty="0" smtClean="0"/>
              <a:t> Алое.</a:t>
            </a:r>
          </a:p>
          <a:p>
            <a:pPr marL="274320" indent="-274320"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8414" y="274638"/>
            <a:ext cx="7472386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 b="1" err="1">
                <a:solidFill>
                  <a:schemeClr val="tx1"/>
                </a:solidFill>
              </a:rPr>
              <a:t>Rp</a:t>
            </a:r>
            <a:r>
              <a:rPr lang="ru-RU" sz="3200" b="1">
                <a:solidFill>
                  <a:schemeClr val="tx1"/>
                </a:solidFill>
              </a:rPr>
              <a:t>.: </a:t>
            </a:r>
            <a:r>
              <a:rPr lang="de-DE" sz="3200" b="1" err="1">
                <a:solidFill>
                  <a:schemeClr val="tx1"/>
                </a:solidFill>
              </a:rPr>
              <a:t>Dilutio</a:t>
            </a:r>
            <a:r>
              <a:rPr lang="uk-UA" sz="3200" b="1">
                <a:solidFill>
                  <a:schemeClr val="tx1"/>
                </a:solidFill>
              </a:rPr>
              <a:t> A</a:t>
            </a:r>
            <a:r>
              <a:rPr sz="3200" b="1">
                <a:solidFill>
                  <a:schemeClr val="tx1"/>
                </a:solidFill>
              </a:rPr>
              <a:t>l</a:t>
            </a:r>
            <a:r>
              <a:rPr lang="uk-UA" sz="3200" b="1" err="1">
                <a:solidFill>
                  <a:schemeClr val="tx1"/>
                </a:solidFill>
              </a:rPr>
              <a:t>ое</a:t>
            </a:r>
            <a:r>
              <a:rPr lang="uk-UA" sz="3200" b="1">
                <a:solidFill>
                  <a:schemeClr val="tx1"/>
                </a:solidFill>
              </a:rPr>
              <a:t> </a:t>
            </a:r>
            <a:r>
              <a:rPr lang="it-IT" sz="3200" b="1">
                <a:solidFill>
                  <a:schemeClr val="tx1"/>
                </a:solidFill>
              </a:rPr>
              <a:t>X</a:t>
            </a:r>
            <a:r>
              <a:rPr lang="ru-RU" sz="3200" b="1">
                <a:solidFill>
                  <a:schemeClr val="tx1"/>
                </a:solidFill>
              </a:rPr>
              <a:t>3</a:t>
            </a:r>
            <a:r>
              <a:rPr lang="uk-UA" sz="3200" b="1">
                <a:solidFill>
                  <a:schemeClr val="tx1"/>
                </a:solidFill>
              </a:rPr>
              <a:t> – 10,0</a:t>
            </a:r>
            <a:r>
              <a:rPr lang="ru-RU" sz="3200">
                <a:solidFill>
                  <a:schemeClr val="tx1"/>
                </a:solidFill>
              </a:rPr>
              <a:t/>
            </a:r>
            <a:br>
              <a:rPr lang="ru-RU" sz="3200">
                <a:solidFill>
                  <a:schemeClr val="tx1"/>
                </a:solidFill>
              </a:rPr>
            </a:br>
            <a:r>
              <a:rPr lang="ru-RU" sz="3200">
                <a:solidFill>
                  <a:schemeClr val="tx1"/>
                </a:solidFill>
              </a:rPr>
              <a:t>        </a:t>
            </a:r>
            <a:r>
              <a:rPr sz="3200" b="1">
                <a:solidFill>
                  <a:schemeClr val="tx1"/>
                </a:solidFill>
              </a:rPr>
              <a:t>D</a:t>
            </a:r>
            <a:r>
              <a:rPr lang="ru-RU" sz="3200" b="1">
                <a:solidFill>
                  <a:schemeClr val="tx1"/>
                </a:solidFill>
              </a:rPr>
              <a:t>. </a:t>
            </a:r>
            <a:r>
              <a:rPr sz="3200" b="1">
                <a:solidFill>
                  <a:schemeClr val="tx1"/>
                </a:solidFill>
              </a:rPr>
              <a:t>S</a:t>
            </a:r>
            <a:r>
              <a:rPr lang="ru-RU" sz="3200" b="1">
                <a:solidFill>
                  <a:schemeClr val="tx1"/>
                </a:solidFill>
              </a:rPr>
              <a:t>. </a:t>
            </a:r>
            <a:r>
              <a:rPr lang="uk-UA" sz="3200" b="1">
                <a:solidFill>
                  <a:schemeClr val="tx1"/>
                </a:solidFill>
              </a:rPr>
              <a:t>По 5-7 крапель за 30 </a:t>
            </a:r>
            <a:r>
              <a:rPr lang="uk-UA" sz="3200" b="1" err="1">
                <a:solidFill>
                  <a:schemeClr val="tx1"/>
                </a:solidFill>
              </a:rPr>
              <a:t>хв</a:t>
            </a:r>
            <a:r>
              <a:rPr lang="uk-UA" sz="3200" b="1">
                <a:solidFill>
                  <a:schemeClr val="tx1"/>
                </a:solidFill>
              </a:rPr>
              <a:t> до їжі</a:t>
            </a:r>
            <a:endParaRPr lang="ru-RU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541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09750" y="857251"/>
            <a:ext cx="8572500" cy="5572125"/>
          </a:xfrm>
        </p:spPr>
        <p:txBody>
          <a:bodyPr>
            <a:noAutofit/>
          </a:bodyPr>
          <a:lstStyle/>
          <a:p>
            <a:pPr marL="1005840" lvl="2" algn="ctr" hangingPunct="0">
              <a:buClr>
                <a:schemeClr val="accent2">
                  <a:shade val="50000"/>
                </a:schemeClr>
              </a:buClr>
              <a:buNone/>
              <a:defRPr/>
            </a:pPr>
            <a:r>
              <a:rPr lang="ru-RU" sz="2200" b="1" dirty="0"/>
              <a:t>ППК </a:t>
            </a:r>
            <a:r>
              <a:rPr lang="ru-RU" sz="2200" dirty="0"/>
              <a:t>(</a:t>
            </a:r>
            <a:r>
              <a:rPr lang="ru-RU" sz="2200" dirty="0" err="1"/>
              <a:t>зворотній</a:t>
            </a:r>
            <a:r>
              <a:rPr lang="ru-RU" sz="2200" dirty="0"/>
              <a:t> </a:t>
            </a:r>
            <a:r>
              <a:rPr lang="ru-RU" sz="2200" dirty="0" err="1"/>
              <a:t>бік</a:t>
            </a:r>
            <a:r>
              <a:rPr lang="ru-RU" sz="2200" dirty="0"/>
              <a:t>)</a:t>
            </a:r>
          </a:p>
          <a:p>
            <a:pPr marL="274320" lvl="2" indent="-274320" algn="just">
              <a:spcBef>
                <a:spcPts val="600"/>
              </a:spcBef>
              <a:buClr>
                <a:schemeClr val="accent2"/>
              </a:buClr>
              <a:buNone/>
              <a:defRPr/>
            </a:pPr>
            <a:r>
              <a:rPr lang="ru-RU" sz="2200" dirty="0" err="1"/>
              <a:t>Розведення</a:t>
            </a:r>
            <a:r>
              <a:rPr lang="ru-RU" sz="2200" dirty="0"/>
              <a:t> </a:t>
            </a:r>
            <a:r>
              <a:rPr lang="uk-UA" sz="2200" dirty="0"/>
              <a:t>A</a:t>
            </a:r>
            <a:r>
              <a:rPr lang="en-US" sz="2200" dirty="0"/>
              <a:t>l</a:t>
            </a:r>
            <a:r>
              <a:rPr lang="uk-UA" sz="2200" dirty="0" err="1"/>
              <a:t>ое</a:t>
            </a:r>
            <a:r>
              <a:rPr lang="uk-UA" sz="2200" dirty="0"/>
              <a:t> </a:t>
            </a:r>
            <a:r>
              <a:rPr lang="it-IT" sz="2200" dirty="0"/>
              <a:t>X</a:t>
            </a:r>
            <a:r>
              <a:rPr lang="ru-RU" sz="2200" dirty="0"/>
              <a:t>1: 1,0 г  </a:t>
            </a:r>
          </a:p>
          <a:p>
            <a:pPr marL="274320" lvl="2" indent="-274320" algn="just">
              <a:spcBef>
                <a:spcPts val="600"/>
              </a:spcBef>
              <a:buClr>
                <a:schemeClr val="accent2"/>
              </a:buClr>
              <a:buNone/>
              <a:defRPr/>
            </a:pPr>
            <a:r>
              <a:rPr lang="ru-RU" sz="2200" dirty="0" err="1"/>
              <a:t>Розведення</a:t>
            </a:r>
            <a:r>
              <a:rPr lang="ru-RU" sz="2200" dirty="0"/>
              <a:t> </a:t>
            </a:r>
            <a:r>
              <a:rPr lang="uk-UA" sz="2200" dirty="0"/>
              <a:t>A</a:t>
            </a:r>
            <a:r>
              <a:rPr lang="en-US" sz="2200" dirty="0"/>
              <a:t>l</a:t>
            </a:r>
            <a:r>
              <a:rPr lang="uk-UA" sz="2200" dirty="0" err="1"/>
              <a:t>ое</a:t>
            </a:r>
            <a:r>
              <a:rPr lang="uk-UA" sz="2200" dirty="0"/>
              <a:t> </a:t>
            </a:r>
            <a:r>
              <a:rPr lang="it-IT" sz="2200" dirty="0"/>
              <a:t>X</a:t>
            </a:r>
            <a:r>
              <a:rPr lang="ru-RU" sz="2200" dirty="0"/>
              <a:t>2 : 1,0 г</a:t>
            </a:r>
          </a:p>
          <a:p>
            <a:pPr marL="274320" lvl="2" indent="-274320" algn="just">
              <a:spcBef>
                <a:spcPts val="600"/>
              </a:spcBef>
              <a:buClr>
                <a:schemeClr val="accent2"/>
              </a:buClr>
              <a:buNone/>
              <a:defRPr/>
            </a:pPr>
            <a:r>
              <a:rPr lang="ru-RU" sz="2200" dirty="0"/>
              <a:t>Спирту </a:t>
            </a:r>
            <a:r>
              <a:rPr lang="ru-RU" sz="2200" dirty="0" err="1"/>
              <a:t>етилового</a:t>
            </a:r>
            <a:r>
              <a:rPr lang="ru-RU" sz="2200" dirty="0"/>
              <a:t> 45 % для </a:t>
            </a:r>
            <a:r>
              <a:rPr lang="ru-RU" sz="2200" dirty="0" err="1"/>
              <a:t>виготовлення</a:t>
            </a:r>
            <a:r>
              <a:rPr lang="ru-RU" sz="2200" dirty="0"/>
              <a:t> </a:t>
            </a:r>
            <a:r>
              <a:rPr lang="ru-RU" sz="2200" dirty="0" err="1"/>
              <a:t>розведення</a:t>
            </a:r>
            <a:r>
              <a:rPr lang="ru-RU" sz="2200" dirty="0"/>
              <a:t> Х2: 9,0 г </a:t>
            </a:r>
          </a:p>
          <a:p>
            <a:pPr marL="274320" lvl="2" indent="-274320" algn="just">
              <a:spcBef>
                <a:spcPts val="600"/>
              </a:spcBef>
              <a:buClr>
                <a:schemeClr val="accent2"/>
              </a:buClr>
              <a:buNone/>
              <a:defRPr/>
            </a:pPr>
            <a:r>
              <a:rPr lang="ru-RU" sz="2200" dirty="0"/>
              <a:t>Спирту </a:t>
            </a:r>
            <a:r>
              <a:rPr lang="ru-RU" sz="2200" dirty="0" err="1"/>
              <a:t>етилового</a:t>
            </a:r>
            <a:r>
              <a:rPr lang="ru-RU" sz="2200" dirty="0"/>
              <a:t> 45 % для </a:t>
            </a:r>
            <a:r>
              <a:rPr lang="ru-RU" sz="2200" dirty="0" err="1"/>
              <a:t>виготовлення</a:t>
            </a:r>
            <a:r>
              <a:rPr lang="ru-RU" sz="2200" dirty="0"/>
              <a:t> </a:t>
            </a:r>
            <a:r>
              <a:rPr lang="ru-RU" sz="2200" dirty="0" err="1"/>
              <a:t>розведення</a:t>
            </a:r>
            <a:r>
              <a:rPr lang="ru-RU" sz="2200" dirty="0"/>
              <a:t> Х3: 9,0 г</a:t>
            </a:r>
          </a:p>
          <a:p>
            <a:pPr marL="274320" indent="-274320" hangingPunct="0">
              <a:spcBef>
                <a:spcPts val="0"/>
              </a:spcBef>
              <a:buFont typeface="Wingdings 2"/>
              <a:buChar char=""/>
              <a:defRPr/>
            </a:pPr>
            <a:endParaRPr lang="ru-RU" sz="2200" dirty="0"/>
          </a:p>
          <a:p>
            <a:pPr marL="274320" indent="-274320" algn="just">
              <a:buFont typeface="Wingdings 2"/>
              <a:buChar char=""/>
              <a:defRPr/>
            </a:pPr>
            <a:r>
              <a:rPr lang="ru-RU" sz="2200" b="1" i="1" dirty="0" err="1"/>
              <a:t>Технологія</a:t>
            </a:r>
            <a:r>
              <a:rPr lang="ru-RU" sz="2200" b="1" i="1" dirty="0"/>
              <a:t>. </a:t>
            </a:r>
            <a:r>
              <a:rPr lang="ru-RU" sz="2200" dirty="0" err="1"/>
              <a:t>Виставляють</a:t>
            </a:r>
            <a:r>
              <a:rPr lang="ru-RU" sz="2200" dirty="0"/>
              <a:t> на </a:t>
            </a:r>
            <a:r>
              <a:rPr lang="ru-RU" sz="2200" dirty="0" err="1"/>
              <a:t>стіл</a:t>
            </a:r>
            <a:r>
              <a:rPr lang="ru-RU" sz="2200" dirty="0"/>
              <a:t> 2 флакона </a:t>
            </a:r>
            <a:r>
              <a:rPr lang="ru-RU" sz="2200" dirty="0" err="1"/>
              <a:t>з</a:t>
            </a:r>
            <a:r>
              <a:rPr lang="ru-RU" sz="2200" dirty="0"/>
              <a:t> пробками, </a:t>
            </a:r>
            <a:r>
              <a:rPr lang="ru-RU" sz="2200" dirty="0" err="1"/>
              <a:t>нумерують</a:t>
            </a:r>
            <a:r>
              <a:rPr lang="ru-RU" sz="2200" dirty="0"/>
              <a:t> </a:t>
            </a:r>
            <a:r>
              <a:rPr lang="ru-RU" sz="2200" dirty="0" err="1"/>
              <a:t>їх</a:t>
            </a:r>
            <a:r>
              <a:rPr lang="ru-RU" sz="2200" dirty="0"/>
              <a:t> (</a:t>
            </a:r>
            <a:r>
              <a:rPr lang="en-US" sz="2200" dirty="0"/>
              <a:t>X2, </a:t>
            </a:r>
            <a:r>
              <a:rPr lang="ru-RU" sz="2200" dirty="0"/>
              <a:t>Х3). У </a:t>
            </a:r>
            <a:r>
              <a:rPr lang="ru-RU" sz="2200" dirty="0" err="1"/>
              <a:t>кожен</a:t>
            </a:r>
            <a:r>
              <a:rPr lang="ru-RU" sz="2200" dirty="0"/>
              <a:t> флакон </a:t>
            </a:r>
            <a:r>
              <a:rPr lang="ru-RU" sz="2200" dirty="0" err="1"/>
              <a:t>відважують</a:t>
            </a:r>
            <a:r>
              <a:rPr lang="ru-RU" sz="2200" dirty="0"/>
              <a:t> по 9,0 г спирту </a:t>
            </a:r>
            <a:r>
              <a:rPr lang="ru-RU" sz="2200" dirty="0" err="1"/>
              <a:t>етилового</a:t>
            </a:r>
            <a:r>
              <a:rPr lang="ru-RU" sz="2200" dirty="0"/>
              <a:t> 45 %. </a:t>
            </a:r>
            <a:r>
              <a:rPr lang="ru-RU" sz="2200" dirty="0" err="1"/>
              <a:t>Потім</a:t>
            </a:r>
            <a:r>
              <a:rPr lang="ru-RU" sz="2200" dirty="0"/>
              <a:t> у флакон </a:t>
            </a:r>
            <a:r>
              <a:rPr lang="ru-RU" sz="2200" dirty="0" err="1"/>
              <a:t>з</a:t>
            </a:r>
            <a:r>
              <a:rPr lang="ru-RU" sz="2200" dirty="0"/>
              <a:t> </a:t>
            </a:r>
            <a:r>
              <a:rPr lang="ru-RU" sz="2200" dirty="0" err="1"/>
              <a:t>позначенням</a:t>
            </a:r>
            <a:r>
              <a:rPr lang="ru-RU" sz="2200" dirty="0"/>
              <a:t> Х2 </a:t>
            </a:r>
            <a:r>
              <a:rPr lang="ru-RU" sz="2200" dirty="0" err="1"/>
              <a:t>відважують</a:t>
            </a:r>
            <a:r>
              <a:rPr lang="ru-RU" sz="2200" dirty="0"/>
              <a:t> 1,0 г </a:t>
            </a:r>
            <a:r>
              <a:rPr lang="ru-RU" sz="2200" dirty="0" err="1"/>
              <a:t>розведення</a:t>
            </a:r>
            <a:r>
              <a:rPr lang="ru-RU" sz="2200" dirty="0"/>
              <a:t> </a:t>
            </a:r>
            <a:r>
              <a:rPr lang="en-US" sz="2200" dirty="0"/>
              <a:t>Al</a:t>
            </a:r>
            <a:r>
              <a:rPr lang="ru-RU" sz="2200" dirty="0" err="1"/>
              <a:t>ое</a:t>
            </a:r>
            <a:r>
              <a:rPr lang="ru-RU" sz="2200" dirty="0"/>
              <a:t> </a:t>
            </a:r>
            <a:r>
              <a:rPr lang="en-US" sz="2200" dirty="0"/>
              <a:t>X1, </a:t>
            </a:r>
            <a:r>
              <a:rPr lang="ru-RU" sz="2200" dirty="0" err="1"/>
              <a:t>закривають</a:t>
            </a:r>
            <a:r>
              <a:rPr lang="ru-RU" sz="2200" dirty="0"/>
              <a:t> </a:t>
            </a:r>
            <a:r>
              <a:rPr lang="ru-RU" sz="2200" dirty="0" err="1"/>
              <a:t>кришкою</a:t>
            </a:r>
            <a:r>
              <a:rPr lang="ru-RU" sz="2200" dirty="0"/>
              <a:t> </a:t>
            </a:r>
            <a:r>
              <a:rPr lang="ru-RU" sz="2200" dirty="0" err="1"/>
              <a:t>і</a:t>
            </a:r>
            <a:r>
              <a:rPr lang="ru-RU" sz="2200" dirty="0"/>
              <a:t> </a:t>
            </a:r>
            <a:r>
              <a:rPr lang="ru-RU" sz="2200" dirty="0" err="1"/>
              <a:t>енергійно</a:t>
            </a:r>
            <a:r>
              <a:rPr lang="ru-RU" sz="2200" dirty="0"/>
              <a:t> </a:t>
            </a:r>
            <a:r>
              <a:rPr lang="ru-RU" sz="2200" dirty="0" err="1"/>
              <a:t>струшують</a:t>
            </a:r>
            <a:r>
              <a:rPr lang="ru-RU" sz="2200" dirty="0"/>
              <a:t> </a:t>
            </a:r>
            <a:r>
              <a:rPr lang="ru-RU" sz="2200" dirty="0" err="1"/>
              <a:t>зверху</a:t>
            </a:r>
            <a:r>
              <a:rPr lang="ru-RU" sz="2200" dirty="0"/>
              <a:t> вниз 10 раз (</a:t>
            </a:r>
            <a:r>
              <a:rPr lang="ru-RU" sz="2200" dirty="0" err="1"/>
              <a:t>потенціюють</a:t>
            </a:r>
            <a:r>
              <a:rPr lang="ru-RU" sz="2200" dirty="0"/>
              <a:t>). </a:t>
            </a:r>
            <a:r>
              <a:rPr lang="ru-RU" sz="2200" dirty="0" err="1"/>
              <a:t>Після</a:t>
            </a:r>
            <a:r>
              <a:rPr lang="ru-RU" sz="2200" dirty="0"/>
              <a:t> </a:t>
            </a:r>
            <a:r>
              <a:rPr lang="ru-RU" sz="2200" dirty="0" err="1"/>
              <a:t>цього</a:t>
            </a:r>
            <a:r>
              <a:rPr lang="ru-RU" sz="2200" dirty="0"/>
              <a:t> </a:t>
            </a:r>
            <a:r>
              <a:rPr lang="ru-RU" sz="2200" dirty="0" err="1"/>
              <a:t>з</a:t>
            </a:r>
            <a:r>
              <a:rPr lang="ru-RU" sz="2200" dirty="0"/>
              <a:t> флакона Х2 </a:t>
            </a:r>
            <a:r>
              <a:rPr lang="ru-RU" sz="2200" dirty="0" err="1"/>
              <a:t>додають</a:t>
            </a:r>
            <a:r>
              <a:rPr lang="ru-RU" sz="2200" dirty="0"/>
              <a:t> 1,0 г </a:t>
            </a:r>
            <a:r>
              <a:rPr lang="ru-RU" sz="2200" dirty="0" err="1"/>
              <a:t>розведення</a:t>
            </a:r>
            <a:r>
              <a:rPr lang="ru-RU" sz="2200" dirty="0"/>
              <a:t> у флакон </a:t>
            </a:r>
            <a:r>
              <a:rPr lang="ru-RU" sz="2200" dirty="0" err="1"/>
              <a:t>з</a:t>
            </a:r>
            <a:r>
              <a:rPr lang="ru-RU" sz="2200" dirty="0"/>
              <a:t> </a:t>
            </a:r>
            <a:r>
              <a:rPr lang="ru-RU" sz="2200" dirty="0" err="1"/>
              <a:t>написом</a:t>
            </a:r>
            <a:r>
              <a:rPr lang="ru-RU" sz="2200" dirty="0"/>
              <a:t> Х3, </a:t>
            </a:r>
            <a:r>
              <a:rPr lang="ru-RU" sz="2200" dirty="0" err="1"/>
              <a:t>закупорюють</a:t>
            </a:r>
            <a:r>
              <a:rPr lang="ru-RU" sz="2200" dirty="0"/>
              <a:t> </a:t>
            </a:r>
            <a:r>
              <a:rPr lang="ru-RU" sz="2200" dirty="0" err="1"/>
              <a:t>і</a:t>
            </a:r>
            <a:r>
              <a:rPr lang="ru-RU" sz="2200" dirty="0"/>
              <a:t> </a:t>
            </a:r>
            <a:r>
              <a:rPr lang="ru-RU" sz="2200" dirty="0" err="1"/>
              <a:t>струшують</a:t>
            </a:r>
            <a:r>
              <a:rPr lang="ru-RU" sz="2200" dirty="0"/>
              <a:t> </a:t>
            </a:r>
            <a:r>
              <a:rPr lang="ru-RU" sz="2200" dirty="0" err="1"/>
              <a:t>зверху</a:t>
            </a:r>
            <a:r>
              <a:rPr lang="ru-RU" sz="2200" dirty="0"/>
              <a:t> вниз 10 раз (</a:t>
            </a:r>
            <a:r>
              <a:rPr lang="ru-RU" sz="2200" dirty="0" err="1"/>
              <a:t>потенціюють</a:t>
            </a:r>
            <a:r>
              <a:rPr lang="ru-RU" sz="2200" dirty="0"/>
              <a:t>). </a:t>
            </a:r>
            <a:r>
              <a:rPr lang="ru-RU" sz="2200" dirty="0" err="1"/>
              <a:t>Наклеюють</a:t>
            </a:r>
            <a:r>
              <a:rPr lang="ru-RU" sz="2200" dirty="0"/>
              <a:t> № рецепта. </a:t>
            </a:r>
            <a:r>
              <a:rPr lang="ru-RU" sz="2200" dirty="0" err="1"/>
              <a:t>Заповнюють</a:t>
            </a:r>
            <a:r>
              <a:rPr lang="ru-RU" sz="2200" dirty="0"/>
              <a:t> ППК (</a:t>
            </a:r>
            <a:r>
              <a:rPr lang="ru-RU" sz="2200" dirty="0" err="1"/>
              <a:t>лицьовий</a:t>
            </a:r>
            <a:r>
              <a:rPr lang="ru-RU" sz="2200" dirty="0"/>
              <a:t> </a:t>
            </a:r>
            <a:r>
              <a:rPr lang="ru-RU" sz="2200" dirty="0" err="1"/>
              <a:t>бік</a:t>
            </a:r>
            <a:r>
              <a:rPr lang="ru-RU" sz="2200" dirty="0"/>
              <a:t>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8259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i="1" err="1">
                <a:solidFill>
                  <a:schemeClr val="tx1"/>
                </a:solidFill>
              </a:rPr>
              <a:t>Технологія</a:t>
            </a:r>
            <a:endParaRPr lang="ru-RU" sz="4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09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hangingPunct="0">
              <a:buFont typeface="Wingdings 2" pitchFamily="18" charset="2"/>
              <a:buNone/>
            </a:pPr>
            <a:r>
              <a:rPr lang="ru-RU" b="1" dirty="0" smtClean="0"/>
              <a:t>ППК</a:t>
            </a:r>
            <a:r>
              <a:rPr lang="ru-RU" dirty="0" smtClean="0"/>
              <a:t> (</a:t>
            </a:r>
            <a:r>
              <a:rPr lang="ru-RU" dirty="0" err="1" smtClean="0"/>
              <a:t>лицьовий</a:t>
            </a:r>
            <a:r>
              <a:rPr lang="ru-RU" dirty="0" smtClean="0"/>
              <a:t> </a:t>
            </a:r>
            <a:r>
              <a:rPr lang="ru-RU" dirty="0" err="1" smtClean="0"/>
              <a:t>бік</a:t>
            </a:r>
            <a:r>
              <a:rPr lang="ru-RU" dirty="0" smtClean="0"/>
              <a:t>)</a:t>
            </a:r>
          </a:p>
          <a:p>
            <a:pPr algn="ctr" hangingPunct="0">
              <a:buFont typeface="Wingdings 2" pitchFamily="18" charset="2"/>
              <a:buNone/>
            </a:pPr>
            <a:r>
              <a:rPr lang="ru-RU" dirty="0" smtClean="0"/>
              <a:t>Дата                № рецепта</a:t>
            </a:r>
          </a:p>
          <a:p>
            <a:pPr algn="ctr" hangingPunct="0">
              <a:buFont typeface="Wingdings 2" pitchFamily="18" charset="2"/>
              <a:buNone/>
            </a:pPr>
            <a:r>
              <a:rPr lang="ru-RU" dirty="0" smtClean="0"/>
              <a:t>    </a:t>
            </a:r>
            <a:r>
              <a:rPr lang="en-US" dirty="0" err="1" smtClean="0"/>
              <a:t>Spiritus</a:t>
            </a:r>
            <a:r>
              <a:rPr lang="en-US" dirty="0" smtClean="0"/>
              <a:t> </a:t>
            </a:r>
            <a:r>
              <a:rPr lang="en-US" dirty="0" err="1" smtClean="0"/>
              <a:t>aethylici</a:t>
            </a:r>
            <a:r>
              <a:rPr lang="ru-RU" dirty="0" smtClean="0"/>
              <a:t> 45 % 9,0</a:t>
            </a:r>
          </a:p>
          <a:p>
            <a:pPr algn="ctr" hangingPunct="0">
              <a:buFont typeface="Wingdings 2" pitchFamily="18" charset="2"/>
              <a:buNone/>
            </a:pPr>
            <a:r>
              <a:rPr lang="ru-RU" u="sng" dirty="0" smtClean="0"/>
              <a:t>	</a:t>
            </a:r>
            <a:r>
              <a:rPr lang="en-US" u="sng" dirty="0" err="1" smtClean="0"/>
              <a:t>Dilutio</a:t>
            </a:r>
            <a:r>
              <a:rPr lang="en-US" u="sng" dirty="0" smtClean="0"/>
              <a:t> Al</a:t>
            </a:r>
            <a:r>
              <a:rPr lang="ru-RU" u="sng" dirty="0" err="1" smtClean="0"/>
              <a:t>ое</a:t>
            </a:r>
            <a:r>
              <a:rPr lang="ru-RU" u="sng" dirty="0" smtClean="0"/>
              <a:t> Х2 1,0		</a:t>
            </a:r>
            <a:endParaRPr lang="ru-RU" dirty="0" smtClean="0"/>
          </a:p>
          <a:p>
            <a:pPr algn="ctr" hangingPunct="0">
              <a:buFont typeface="Wingdings 2" pitchFamily="18" charset="2"/>
              <a:buNone/>
            </a:pPr>
            <a:r>
              <a:rPr lang="ru-RU" dirty="0" smtClean="0"/>
              <a:t>			   </a:t>
            </a:r>
            <a:r>
              <a:rPr lang="en-US" dirty="0" smtClean="0"/>
              <a:t>m</a:t>
            </a:r>
            <a:r>
              <a:rPr lang="ru-RU" dirty="0" smtClean="0"/>
              <a:t> = 10,0</a:t>
            </a:r>
          </a:p>
          <a:p>
            <a:pPr algn="ctr" hangingPunct="0">
              <a:buFont typeface="Wingdings 2" pitchFamily="18" charset="2"/>
              <a:buNone/>
            </a:pPr>
            <a:r>
              <a:rPr lang="ru-RU" i="1" dirty="0" err="1" smtClean="0"/>
              <a:t>Приготував</a:t>
            </a:r>
            <a:r>
              <a:rPr lang="ru-RU" i="1" dirty="0" smtClean="0"/>
              <a:t> (</a:t>
            </a:r>
            <a:r>
              <a:rPr lang="ru-RU" i="1" dirty="0" err="1" smtClean="0"/>
              <a:t>підпис</a:t>
            </a:r>
            <a:r>
              <a:rPr lang="ru-RU" i="1" dirty="0" smtClean="0"/>
              <a:t>)</a:t>
            </a:r>
            <a:endParaRPr lang="ru-RU" dirty="0" smtClean="0"/>
          </a:p>
          <a:p>
            <a:pPr algn="ctr" hangingPunct="0">
              <a:buFont typeface="Wingdings 2" pitchFamily="18" charset="2"/>
              <a:buNone/>
            </a:pPr>
            <a:r>
              <a:rPr lang="ru-RU" i="1" dirty="0" err="1" smtClean="0"/>
              <a:t>Перевірив</a:t>
            </a:r>
            <a:r>
              <a:rPr lang="ru-RU" i="1" dirty="0" smtClean="0"/>
              <a:t> (</a:t>
            </a:r>
            <a:r>
              <a:rPr lang="ru-RU" i="1" dirty="0" err="1" smtClean="0"/>
              <a:t>підпис</a:t>
            </a:r>
            <a:r>
              <a:rPr lang="ru-RU" i="1" dirty="0" smtClean="0"/>
              <a:t>)</a:t>
            </a:r>
            <a:endParaRPr lang="ru-RU" dirty="0" smtClean="0"/>
          </a:p>
          <a:p>
            <a:pPr algn="ctr" hangingPunct="0">
              <a:buFont typeface="Wingdings 2" pitchFamily="18" charset="2"/>
              <a:buNone/>
            </a:pPr>
            <a:r>
              <a:rPr lang="ru-RU" i="1" dirty="0" err="1" smtClean="0"/>
              <a:t>Відпустив</a:t>
            </a:r>
            <a:r>
              <a:rPr lang="ru-RU" i="1" dirty="0" smtClean="0"/>
              <a:t> (</a:t>
            </a:r>
            <a:r>
              <a:rPr lang="ru-RU" i="1" dirty="0" err="1" smtClean="0"/>
              <a:t>підпис</a:t>
            </a:r>
            <a:r>
              <a:rPr lang="ru-RU" i="1" dirty="0" smtClean="0"/>
              <a:t>)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4034" y="285728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i="1" err="1">
                <a:solidFill>
                  <a:schemeClr val="tx1"/>
                </a:solidFill>
              </a:rPr>
              <a:t>Лицьовий</a:t>
            </a:r>
            <a:r>
              <a:rPr lang="ru-RU" b="1" i="1">
                <a:solidFill>
                  <a:schemeClr val="tx1"/>
                </a:solidFill>
              </a:rPr>
              <a:t> </a:t>
            </a:r>
            <a:r>
              <a:rPr lang="ru-RU" b="1" i="1" err="1">
                <a:solidFill>
                  <a:schemeClr val="tx1"/>
                </a:solidFill>
              </a:rPr>
              <a:t>бік</a:t>
            </a:r>
            <a:r>
              <a:rPr lang="ru-RU" b="1" i="1">
                <a:solidFill>
                  <a:schemeClr val="tx1"/>
                </a:solidFill>
              </a:rPr>
              <a:t> паспорта </a:t>
            </a:r>
            <a:r>
              <a:rPr lang="ru-RU" b="1" i="1" err="1">
                <a:solidFill>
                  <a:schemeClr val="tx1"/>
                </a:solidFill>
              </a:rPr>
              <a:t>письмового</a:t>
            </a:r>
            <a:r>
              <a:rPr lang="ru-RU" b="1" i="1">
                <a:solidFill>
                  <a:schemeClr val="tx1"/>
                </a:solidFill>
              </a:rPr>
              <a:t> контролю (ППК)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9766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Оформлюють</a:t>
            </a:r>
            <a:r>
              <a:rPr lang="ru-RU" dirty="0" smtClean="0"/>
              <a:t> </a:t>
            </a:r>
            <a:r>
              <a:rPr lang="ru-RU" dirty="0" err="1" smtClean="0"/>
              <a:t>етикетками</a:t>
            </a:r>
            <a:r>
              <a:rPr lang="ru-RU" dirty="0" smtClean="0"/>
              <a:t>: «</a:t>
            </a:r>
            <a:r>
              <a:rPr lang="ru-RU" dirty="0" err="1" smtClean="0"/>
              <a:t>Внутрішнє</a:t>
            </a:r>
            <a:r>
              <a:rPr lang="ru-RU" dirty="0" smtClean="0"/>
              <a:t>», «</a:t>
            </a:r>
            <a:r>
              <a:rPr lang="ru-RU" dirty="0" err="1" smtClean="0"/>
              <a:t>Зберіати</a:t>
            </a:r>
            <a:r>
              <a:rPr lang="ru-RU" dirty="0" smtClean="0"/>
              <a:t> в </a:t>
            </a:r>
            <a:r>
              <a:rPr lang="ru-RU" dirty="0" err="1" smtClean="0"/>
              <a:t>прохолодному</a:t>
            </a:r>
            <a:r>
              <a:rPr lang="ru-RU" dirty="0" smtClean="0"/>
              <a:t> та </a:t>
            </a:r>
            <a:r>
              <a:rPr lang="ru-RU" dirty="0" err="1" smtClean="0"/>
              <a:t>захищеному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світла</a:t>
            </a:r>
            <a:r>
              <a:rPr lang="ru-RU" dirty="0" smtClean="0"/>
              <a:t> </a:t>
            </a:r>
            <a:r>
              <a:rPr lang="ru-RU" dirty="0" err="1" smtClean="0"/>
              <a:t>місці</a:t>
            </a:r>
            <a:r>
              <a:rPr lang="ru-RU" dirty="0" smtClean="0"/>
              <a:t>», «</a:t>
            </a:r>
            <a:r>
              <a:rPr lang="ru-RU" dirty="0" err="1" smtClean="0"/>
              <a:t>Берегти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err="1" smtClean="0"/>
              <a:t>дітей</a:t>
            </a:r>
            <a:r>
              <a:rPr lang="ru-RU" dirty="0" smtClean="0"/>
              <a:t>»</a:t>
            </a:r>
          </a:p>
          <a:p>
            <a:endParaRPr lang="uk-UA" dirty="0" smtClean="0"/>
          </a:p>
          <a:p>
            <a:pPr algn="just"/>
            <a:r>
              <a:rPr lang="uk-UA" dirty="0" smtClean="0"/>
              <a:t>Даний гомеопатичний препарат </a:t>
            </a:r>
            <a:br>
              <a:rPr lang="uk-UA" dirty="0" smtClean="0"/>
            </a:br>
            <a:r>
              <a:rPr lang="uk-UA" dirty="0" smtClean="0"/>
              <a:t>використовується для </a:t>
            </a:r>
            <a:br>
              <a:rPr lang="uk-UA" dirty="0" smtClean="0"/>
            </a:br>
            <a:r>
              <a:rPr lang="uk-UA" dirty="0" smtClean="0"/>
              <a:t>лікування  проносу </a:t>
            </a:r>
            <a:br>
              <a:rPr lang="uk-UA" dirty="0" smtClean="0"/>
            </a:br>
            <a:r>
              <a:rPr lang="uk-UA" dirty="0" smtClean="0"/>
              <a:t>та геморою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err="1" smtClean="0">
                <a:solidFill>
                  <a:schemeClr val="tx1"/>
                </a:solidFill>
              </a:rPr>
              <a:t>Оформлення</a:t>
            </a:r>
            <a:r>
              <a:rPr lang="ru-RU" b="1" i="1" smtClean="0">
                <a:solidFill>
                  <a:schemeClr val="tx1"/>
                </a:solidFill>
              </a:rPr>
              <a:t> до </a:t>
            </a:r>
            <a:r>
              <a:rPr lang="ru-RU" b="1" i="1" err="1" smtClean="0">
                <a:solidFill>
                  <a:schemeClr val="tx1"/>
                </a:solidFill>
              </a:rPr>
              <a:t>використання</a:t>
            </a:r>
            <a:r>
              <a:rPr lang="ru-RU" smtClean="0">
                <a:solidFill>
                  <a:schemeClr val="tx1"/>
                </a:solidFill>
              </a:rPr>
              <a:t> </a:t>
            </a:r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771" name="Группа 18"/>
          <p:cNvGrpSpPr>
            <a:grpSpLocks/>
          </p:cNvGrpSpPr>
          <p:nvPr/>
        </p:nvGrpSpPr>
        <p:grpSpPr bwMode="auto">
          <a:xfrm>
            <a:off x="6735589" y="2757487"/>
            <a:ext cx="2538413" cy="4100513"/>
            <a:chOff x="6248429" y="2685513"/>
            <a:chExt cx="2538413" cy="4101073"/>
          </a:xfrm>
        </p:grpSpPr>
        <p:pic>
          <p:nvPicPr>
            <p:cNvPr id="32772" name="Picture 3"/>
            <p:cNvPicPr>
              <a:picLocks noChangeAspect="1" noChangeArrowheads="1"/>
            </p:cNvPicPr>
            <p:nvPr/>
          </p:nvPicPr>
          <p:blipFill>
            <a:blip r:embed="rId2"/>
            <a:srcRect l="6320" t="6963" r="67078" b="5493"/>
            <a:stretch>
              <a:fillRect/>
            </a:stretch>
          </p:blipFill>
          <p:spPr bwMode="auto">
            <a:xfrm>
              <a:off x="6572264" y="2685513"/>
              <a:ext cx="2214578" cy="4101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2773" name="Group 2"/>
            <p:cNvGrpSpPr>
              <a:grpSpLocks/>
            </p:cNvGrpSpPr>
            <p:nvPr/>
          </p:nvGrpSpPr>
          <p:grpSpPr bwMode="auto">
            <a:xfrm>
              <a:off x="6248429" y="4414855"/>
              <a:ext cx="2538413" cy="1514475"/>
              <a:chOff x="1590" y="1424"/>
              <a:chExt cx="3997" cy="2386"/>
            </a:xfrm>
          </p:grpSpPr>
          <p:sp>
            <p:nvSpPr>
              <p:cNvPr id="32774" name="Rectangle 3"/>
              <p:cNvSpPr>
                <a:spLocks noChangeArrowheads="1"/>
              </p:cNvSpPr>
              <p:nvPr/>
            </p:nvSpPr>
            <p:spPr bwMode="auto">
              <a:xfrm>
                <a:off x="1590" y="1424"/>
                <a:ext cx="399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32775" name="Rectangle 4"/>
              <p:cNvSpPr>
                <a:spLocks noChangeArrowheads="1"/>
              </p:cNvSpPr>
              <p:nvPr/>
            </p:nvSpPr>
            <p:spPr bwMode="auto">
              <a:xfrm>
                <a:off x="1590" y="1424"/>
                <a:ext cx="1416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рецепта_</a:t>
                </a:r>
                <a:r>
                  <a:rPr lang="uk-UA" sz="900" u="sng">
                    <a:latin typeface="Calibri" pitchFamily="34" charset="0"/>
                  </a:rPr>
                  <a:t>1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32776" name="Rectangle 5"/>
              <p:cNvSpPr>
                <a:spLocks noChangeArrowheads="1"/>
              </p:cNvSpPr>
              <p:nvPr/>
            </p:nvSpPr>
            <p:spPr bwMode="auto">
              <a:xfrm>
                <a:off x="2857" y="1424"/>
                <a:ext cx="1555" cy="367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аптеки_</a:t>
                </a:r>
                <a:r>
                  <a:rPr lang="uk-UA" sz="900" u="sng">
                    <a:latin typeface="Calibri" pitchFamily="34" charset="0"/>
                  </a:rPr>
                  <a:t>8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32777" name="Rectangle 6"/>
              <p:cNvSpPr>
                <a:spLocks noChangeArrowheads="1"/>
              </p:cNvSpPr>
              <p:nvPr/>
            </p:nvSpPr>
            <p:spPr bwMode="auto">
              <a:xfrm>
                <a:off x="4040" y="1424"/>
                <a:ext cx="1171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uk-UA" sz="900">
                    <a:latin typeface="Calibri" pitchFamily="34" charset="0"/>
                  </a:rPr>
                  <a:t>м</a:t>
                </a:r>
                <a:r>
                  <a:rPr lang="ru-RU" sz="900">
                    <a:latin typeface="Calibri" pitchFamily="34" charset="0"/>
                  </a:rPr>
                  <a:t>._</a:t>
                </a:r>
                <a:r>
                  <a:rPr lang="ru-RU" sz="900" u="sng">
                    <a:latin typeface="Calibri" pitchFamily="34" charset="0"/>
                  </a:rPr>
                  <a:t>Харків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32778" name="Rectangle 7"/>
              <p:cNvSpPr>
                <a:spLocks noChangeArrowheads="1"/>
              </p:cNvSpPr>
              <p:nvPr/>
            </p:nvSpPr>
            <p:spPr bwMode="auto">
              <a:xfrm>
                <a:off x="2212" y="2561"/>
                <a:ext cx="2801" cy="124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72000"/>
                  </a:lnSpc>
                </a:pPr>
                <a:endParaRPr lang="ru-RU" sz="900">
                  <a:latin typeface="Times New Roman" pitchFamily="18" charset="0"/>
                </a:endParaRPr>
              </a:p>
              <a:p>
                <a:pPr algn="ctr"/>
                <a:r>
                  <a:rPr lang="ru-RU" sz="1200" u="sng">
                    <a:latin typeface="Calibri" pitchFamily="34" charset="0"/>
                  </a:rPr>
                  <a:t>__</a:t>
                </a:r>
                <a:r>
                  <a:rPr lang="en-US" sz="1200" u="sng">
                    <a:latin typeface="Calibri" pitchFamily="34" charset="0"/>
                  </a:rPr>
                  <a:t> Dil. </a:t>
                </a:r>
                <a:r>
                  <a:rPr lang="ru-RU" sz="900">
                    <a:latin typeface="Calibri" pitchFamily="34" charset="0"/>
                  </a:rPr>
                  <a:t>_</a:t>
                </a:r>
                <a:r>
                  <a:rPr lang="en-US" sz="1200" u="sng">
                    <a:latin typeface="Calibri" pitchFamily="34" charset="0"/>
                  </a:rPr>
                  <a:t>Aloe</a:t>
                </a:r>
                <a:r>
                  <a:rPr lang="ru-RU" sz="1200" u="sng">
                    <a:latin typeface="Calibri" pitchFamily="34" charset="0"/>
                  </a:rPr>
                  <a:t> Х3 1</a:t>
                </a:r>
                <a:r>
                  <a:rPr lang="ru-RU" sz="1200" u="sng">
                    <a:latin typeface="Times New Roman" pitchFamily="18" charset="0"/>
                  </a:rPr>
                  <a:t>0,0</a:t>
                </a:r>
                <a:r>
                  <a:rPr lang="uk-UA" sz="900">
                    <a:latin typeface="Calibri" pitchFamily="34" charset="0"/>
                  </a:rPr>
                  <a:t>_</a:t>
                </a:r>
                <a:r>
                  <a:rPr lang="ru-RU" sz="900">
                    <a:latin typeface="Calibri" pitchFamily="34" charset="0"/>
                  </a:rPr>
                  <a:t>__</a:t>
                </a:r>
                <a:br>
                  <a:rPr lang="ru-RU" sz="900">
                    <a:latin typeface="Calibri" pitchFamily="34" charset="0"/>
                  </a:rPr>
                </a:br>
                <a:endParaRPr lang="ru-RU" sz="800">
                  <a:latin typeface="Times New Roman" pitchFamily="18" charset="0"/>
                </a:endParaRPr>
              </a:p>
              <a:p>
                <a:pPr algn="ctr"/>
                <a:r>
                  <a:rPr lang="ru-RU" sz="900">
                    <a:latin typeface="Calibri" pitchFamily="34" charset="0"/>
                  </a:rPr>
                  <a:t>При</a:t>
                </a:r>
                <a:r>
                  <a:rPr lang="uk-UA" sz="900">
                    <a:latin typeface="Calibri" pitchFamily="34" charset="0"/>
                  </a:rPr>
                  <a:t>й</a:t>
                </a:r>
                <a:r>
                  <a:rPr lang="ru-RU" sz="900">
                    <a:latin typeface="Calibri" pitchFamily="34" charset="0"/>
                  </a:rPr>
                  <a:t>мат</a:t>
                </a:r>
                <a:r>
                  <a:rPr lang="uk-UA" sz="900">
                    <a:latin typeface="Calibri" pitchFamily="34" charset="0"/>
                  </a:rPr>
                  <a:t>и </a:t>
                </a:r>
                <a:r>
                  <a:rPr lang="ru-RU" sz="900">
                    <a:latin typeface="Calibri" pitchFamily="34" charset="0"/>
                  </a:rPr>
                  <a:t>по _</a:t>
                </a:r>
                <a:r>
                  <a:rPr lang="ru-RU" sz="900" u="sng">
                    <a:latin typeface="Calibri" pitchFamily="34" charset="0"/>
                  </a:rPr>
                  <a:t>5-7 </a:t>
                </a:r>
                <a:r>
                  <a:rPr lang="uk-UA" sz="900" u="sng">
                    <a:latin typeface="Calibri" pitchFamily="34" charset="0"/>
                  </a:rPr>
                  <a:t>крапель за 30 хв</a:t>
                </a:r>
                <a:r>
                  <a:rPr lang="uk-UA" sz="900">
                    <a:latin typeface="Calibri" pitchFamily="34" charset="0"/>
                  </a:rPr>
                  <a:t> </a:t>
                </a:r>
                <a:r>
                  <a:rPr lang="uk-UA" sz="900" u="sng">
                    <a:latin typeface="Calibri" pitchFamily="34" charset="0"/>
                  </a:rPr>
                  <a:t>до їжі___________</a:t>
                </a:r>
                <a:r>
                  <a:rPr lang="uk-UA" sz="900">
                    <a:latin typeface="Calibri" pitchFamily="34" charset="0"/>
                  </a:rPr>
                  <a:t>___</a:t>
                </a:r>
                <a:r>
                  <a:rPr lang="ru-RU" sz="900">
                    <a:latin typeface="Calibri" pitchFamily="34" charset="0"/>
                  </a:rPr>
                  <a:t>____</a:t>
                </a:r>
                <a:endParaRPr lang="ru-RU"/>
              </a:p>
            </p:txBody>
          </p:sp>
          <p:sp>
            <p:nvSpPr>
              <p:cNvPr id="32779" name="Rectangle 8"/>
              <p:cNvSpPr>
                <a:spLocks noChangeArrowheads="1"/>
              </p:cNvSpPr>
              <p:nvPr/>
            </p:nvSpPr>
            <p:spPr bwMode="auto">
              <a:xfrm>
                <a:off x="1590" y="2220"/>
                <a:ext cx="600" cy="76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 dirty="0">
                    <a:latin typeface="Calibri" pitchFamily="34" charset="0"/>
                  </a:rPr>
                  <a:t>Дата </a:t>
                </a:r>
                <a:r>
                  <a:rPr lang="uk-UA" sz="800" dirty="0" smtClean="0">
                    <a:latin typeface="Calibri" pitchFamily="34" charset="0"/>
                  </a:rPr>
                  <a:t>02.03.2021 р.</a:t>
                </a:r>
                <a:endParaRPr lang="ru-RU" dirty="0"/>
              </a:p>
            </p:txBody>
          </p:sp>
          <p:sp>
            <p:nvSpPr>
              <p:cNvPr id="32780" name="Rectangle 9"/>
              <p:cNvSpPr>
                <a:spLocks noChangeArrowheads="1"/>
              </p:cNvSpPr>
              <p:nvPr/>
            </p:nvSpPr>
            <p:spPr bwMode="auto">
              <a:xfrm>
                <a:off x="1590" y="2985"/>
                <a:ext cx="600" cy="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>
                    <a:latin typeface="Calibri" pitchFamily="34" charset="0"/>
                  </a:rPr>
                  <a:t>П</a:t>
                </a:r>
                <a:r>
                  <a:rPr lang="uk-UA" sz="800">
                    <a:latin typeface="Calibri" pitchFamily="34" charset="0"/>
                  </a:rPr>
                  <a:t>і</a:t>
                </a:r>
                <a:r>
                  <a:rPr lang="ru-RU" sz="800">
                    <a:latin typeface="Calibri" pitchFamily="34" charset="0"/>
                  </a:rPr>
                  <a:t>дпис</a:t>
                </a:r>
                <a:r>
                  <a:rPr lang="ru-RU" sz="900">
                    <a:latin typeface="Calibri" pitchFamily="34" charset="0"/>
                  </a:rPr>
                  <a:t> </a:t>
                </a:r>
                <a:endParaRPr lang="ru-RU"/>
              </a:p>
            </p:txBody>
          </p:sp>
          <p:sp>
            <p:nvSpPr>
              <p:cNvPr id="23562" name="Rectangle 10"/>
              <p:cNvSpPr>
                <a:spLocks noChangeArrowheads="1"/>
              </p:cNvSpPr>
              <p:nvPr/>
            </p:nvSpPr>
            <p:spPr bwMode="auto">
              <a:xfrm>
                <a:off x="5222" y="1423"/>
                <a:ext cx="365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Зберігати в прохолодному, захищеному від світла місці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563" name="Rectangle 11"/>
              <p:cNvSpPr>
                <a:spLocks noChangeArrowheads="1"/>
              </p:cNvSpPr>
              <p:nvPr/>
            </p:nvSpPr>
            <p:spPr bwMode="auto">
              <a:xfrm>
                <a:off x="2230" y="1806"/>
                <a:ext cx="2627" cy="398"/>
              </a:xfrm>
              <a:prstGeom prst="rect">
                <a:avLst/>
              </a:prstGeom>
              <a:solidFill>
                <a:srgbClr val="9BBB59"/>
              </a:solidFill>
              <a:ln w="381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/>
              <a:lstStyle/>
              <a:p>
                <a:pPr algn="ctr">
                  <a:spcAft>
                    <a:spcPts val="1000"/>
                  </a:spcAft>
                  <a:defRPr/>
                </a:pPr>
                <a:r>
                  <a:rPr lang="ru-RU" sz="900" b="1">
                    <a:latin typeface="Calibri" pitchFamily="34" charset="0"/>
                    <a:cs typeface="Arial" pitchFamily="34" charset="0"/>
                  </a:rPr>
                  <a:t>ВНУТР</a:t>
                </a:r>
                <a:r>
                  <a:rPr lang="uk-UA" sz="900" b="1">
                    <a:latin typeface="Calibri" pitchFamily="34" charset="0"/>
                    <a:cs typeface="Arial" pitchFamily="34" charset="0"/>
                  </a:rPr>
                  <a:t>ІШНЄ</a:t>
                </a:r>
                <a:endParaRPr lang="ru-RU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783" name="Rectangle 12"/>
              <p:cNvSpPr>
                <a:spLocks noChangeArrowheads="1"/>
              </p:cNvSpPr>
              <p:nvPr/>
            </p:nvSpPr>
            <p:spPr bwMode="auto">
              <a:xfrm>
                <a:off x="2198" y="2235"/>
                <a:ext cx="2767" cy="43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24000"/>
                  </a:lnSpc>
                </a:pPr>
                <a:endParaRPr lang="ru-RU" sz="800" b="1">
                  <a:latin typeface="Times New Roman" pitchFamily="18" charset="0"/>
                </a:endParaRPr>
              </a:p>
              <a:p>
                <a:pPr algn="ctr">
                  <a:lnSpc>
                    <a:spcPct val="72000"/>
                  </a:lnSpc>
                </a:pPr>
                <a:r>
                  <a:rPr lang="ru-RU" sz="900" b="1">
                    <a:latin typeface="Calibri" pitchFamily="34" charset="0"/>
                  </a:rPr>
                  <a:t>Гомеопатич</a:t>
                </a:r>
                <a:r>
                  <a:rPr lang="uk-UA" sz="900" b="1">
                    <a:latin typeface="Calibri" pitchFamily="34" charset="0"/>
                  </a:rPr>
                  <a:t>ний </a:t>
                </a:r>
                <a:r>
                  <a:rPr lang="ru-RU" sz="900" b="1">
                    <a:latin typeface="Calibri" pitchFamily="34" charset="0"/>
                  </a:rPr>
                  <a:t>л</a:t>
                </a:r>
                <a:r>
                  <a:rPr lang="uk-UA" sz="900" b="1">
                    <a:latin typeface="Calibri" pitchFamily="34" charset="0"/>
                  </a:rPr>
                  <a:t>і</a:t>
                </a:r>
                <a:r>
                  <a:rPr lang="ru-RU" sz="900" b="1">
                    <a:latin typeface="Calibri" pitchFamily="34" charset="0"/>
                  </a:rPr>
                  <a:t>карс</a:t>
                </a:r>
                <a:r>
                  <a:rPr lang="uk-UA" sz="900" b="1">
                    <a:latin typeface="Calibri" pitchFamily="34" charset="0"/>
                  </a:rPr>
                  <a:t>ький</a:t>
                </a:r>
                <a:r>
                  <a:rPr lang="ru-RU" sz="900" b="1">
                    <a:latin typeface="Calibri" pitchFamily="34" charset="0"/>
                  </a:rPr>
                  <a:t> </a:t>
                </a:r>
                <a:r>
                  <a:rPr lang="uk-UA" sz="900" b="1">
                    <a:latin typeface="Calibri" pitchFamily="34" charset="0"/>
                  </a:rPr>
                  <a:t>засіб</a:t>
                </a:r>
                <a:endParaRPr lang="ru-RU"/>
              </a:p>
            </p:txBody>
          </p:sp>
          <p:sp>
            <p:nvSpPr>
              <p:cNvPr id="23565" name="Rectangle 13"/>
              <p:cNvSpPr>
                <a:spLocks noChangeArrowheads="1"/>
              </p:cNvSpPr>
              <p:nvPr/>
            </p:nvSpPr>
            <p:spPr bwMode="auto">
              <a:xfrm>
                <a:off x="4965" y="1423"/>
                <a:ext cx="24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ru-RU" sz="900" dirty="0">
                    <a:latin typeface="Calibri" pitchFamily="34" charset="0"/>
                    <a:cs typeface="Arial" pitchFamily="34" charset="0"/>
                  </a:rPr>
                  <a:t>Бер</a:t>
                </a:r>
                <a:r>
                  <a:rPr lang="uk-UA" sz="900" dirty="0" err="1">
                    <a:latin typeface="Calibri" pitchFamily="34" charset="0"/>
                    <a:cs typeface="Arial" pitchFamily="34" charset="0"/>
                  </a:rPr>
                  <a:t>егти</a:t>
                </a: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 від дітей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66775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algn="just" hangingPunct="0">
              <a:buNone/>
              <a:defRPr/>
            </a:pPr>
            <a:r>
              <a:rPr lang="ru-RU" i="1" dirty="0" smtClean="0"/>
              <a:t>Штамп </a:t>
            </a:r>
            <a:r>
              <a:rPr lang="ru-RU" i="1" dirty="0" err="1" smtClean="0"/>
              <a:t>лікувально-профілактичного</a:t>
            </a:r>
            <a:r>
              <a:rPr lang="ru-RU" i="1" dirty="0" smtClean="0"/>
              <a:t> закладу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smtClean="0"/>
              <a:t>Дата 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Прізвище</a:t>
            </a:r>
            <a:r>
              <a:rPr lang="ru-RU" i="1" dirty="0" smtClean="0"/>
              <a:t>, </a:t>
            </a:r>
            <a:r>
              <a:rPr lang="ru-RU" i="1" dirty="0" err="1" smtClean="0"/>
              <a:t>ім'я</a:t>
            </a:r>
            <a:r>
              <a:rPr lang="ru-RU" i="1" dirty="0" smtClean="0"/>
              <a:t> та </a:t>
            </a:r>
            <a:r>
              <a:rPr lang="ru-RU" i="1" dirty="0" err="1" smtClean="0"/>
              <a:t>по-батькові</a:t>
            </a:r>
            <a:r>
              <a:rPr lang="ru-RU" i="1" dirty="0" smtClean="0"/>
              <a:t> хворого, </a:t>
            </a:r>
            <a:r>
              <a:rPr lang="ru-RU" i="1" dirty="0" err="1" smtClean="0"/>
              <a:t>вік</a:t>
            </a:r>
            <a:endParaRPr lang="ru-RU" i="1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Прізвище</a:t>
            </a:r>
            <a:r>
              <a:rPr lang="ru-RU" i="1" dirty="0" smtClean="0"/>
              <a:t>, </a:t>
            </a:r>
            <a:r>
              <a:rPr lang="ru-RU" i="1" dirty="0" err="1" smtClean="0"/>
              <a:t>ім'я</a:t>
            </a:r>
            <a:r>
              <a:rPr lang="ru-RU" i="1" dirty="0" smtClean="0"/>
              <a:t> та </a:t>
            </a:r>
            <a:r>
              <a:rPr lang="ru-RU" i="1" dirty="0" err="1" smtClean="0"/>
              <a:t>по-батькові</a:t>
            </a:r>
            <a:r>
              <a:rPr lang="ru-RU" i="1" dirty="0" smtClean="0"/>
              <a:t> </a:t>
            </a:r>
            <a:r>
              <a:rPr lang="ru-RU" i="1" dirty="0" err="1" smtClean="0"/>
              <a:t>лікаря</a:t>
            </a:r>
            <a:endParaRPr lang="ru-RU" dirty="0" smtClean="0"/>
          </a:p>
          <a:p>
            <a:pPr marL="274320" indent="-274320" hangingPunct="0">
              <a:buNone/>
              <a:defRPr/>
            </a:pPr>
            <a:r>
              <a:rPr lang="uk-UA" i="1" dirty="0" smtClean="0"/>
              <a:t>	</a:t>
            </a:r>
            <a:r>
              <a:rPr lang="en-US" i="1" dirty="0" err="1" smtClean="0"/>
              <a:t>Rp</a:t>
            </a:r>
            <a:r>
              <a:rPr lang="ru-RU" i="1" dirty="0" smtClean="0"/>
              <a:t>.:  </a:t>
            </a:r>
            <a:r>
              <a:rPr lang="en-US" i="1" dirty="0" err="1" smtClean="0"/>
              <a:t>Dilutio</a:t>
            </a:r>
            <a:r>
              <a:rPr lang="en-US" i="1" dirty="0" smtClean="0"/>
              <a:t> </a:t>
            </a:r>
            <a:r>
              <a:rPr lang="en-US" i="1" dirty="0" err="1" smtClean="0"/>
              <a:t>Rubus</a:t>
            </a:r>
            <a:r>
              <a:rPr lang="en-US" dirty="0" smtClean="0"/>
              <a:t> </a:t>
            </a:r>
            <a:r>
              <a:rPr lang="uk-UA" i="1" dirty="0" smtClean="0"/>
              <a:t>С</a:t>
            </a:r>
            <a:r>
              <a:rPr lang="ru-RU" i="1" dirty="0" smtClean="0"/>
              <a:t>3</a:t>
            </a:r>
            <a:r>
              <a:rPr lang="ru-RU" dirty="0" smtClean="0"/>
              <a:t> </a:t>
            </a:r>
            <a:r>
              <a:rPr lang="ru-RU" i="1" dirty="0" smtClean="0"/>
              <a:t>– 10,0 </a:t>
            </a:r>
            <a:endParaRPr lang="ru-RU" dirty="0" smtClean="0"/>
          </a:p>
          <a:p>
            <a:pPr marL="274320" indent="-274320" hangingPunct="0">
              <a:buNone/>
              <a:defRPr/>
            </a:pPr>
            <a:r>
              <a:rPr lang="ru-RU" i="1" dirty="0" smtClean="0"/>
              <a:t>		D. S. По 7-10 </a:t>
            </a:r>
            <a:r>
              <a:rPr lang="ru-RU" i="1" dirty="0" err="1" smtClean="0"/>
              <a:t>крапель</a:t>
            </a:r>
            <a:r>
              <a:rPr lang="ru-RU" i="1" dirty="0" smtClean="0"/>
              <a:t> </a:t>
            </a:r>
            <a:r>
              <a:rPr lang="ru-RU" i="1" dirty="0" err="1" smtClean="0"/>
              <a:t>згідно</a:t>
            </a:r>
            <a:r>
              <a:rPr lang="ru-RU" i="1" dirty="0" smtClean="0"/>
              <a:t> до </a:t>
            </a:r>
            <a:r>
              <a:rPr lang="ru-RU" i="1" dirty="0" err="1" smtClean="0"/>
              <a:t>розкладу</a:t>
            </a:r>
            <a:r>
              <a:rPr lang="ru-RU" i="1" dirty="0" smtClean="0"/>
              <a:t> 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Підпис</a:t>
            </a:r>
            <a:r>
              <a:rPr lang="ru-RU" i="1" dirty="0" smtClean="0"/>
              <a:t> </a:t>
            </a:r>
            <a:r>
              <a:rPr lang="ru-RU" i="1" dirty="0" err="1" smtClean="0"/>
              <a:t>лікаря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Особова</a:t>
            </a:r>
            <a:r>
              <a:rPr lang="ru-RU" i="1" dirty="0" smtClean="0"/>
              <a:t> печатка </a:t>
            </a:r>
            <a:r>
              <a:rPr lang="ru-RU" i="1" dirty="0" err="1" smtClean="0"/>
              <a:t>лікаря</a:t>
            </a:r>
            <a:endParaRPr lang="ru-RU" dirty="0" smtClean="0"/>
          </a:p>
          <a:p>
            <a:pPr marL="274320" indent="-274320" hangingPunct="0"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hangingPunct="0">
              <a:buFont typeface="Wingdings 2"/>
              <a:buChar char=""/>
              <a:defRPr/>
            </a:pPr>
            <a:r>
              <a:rPr lang="ru-RU" b="1" i="1" dirty="0" smtClean="0"/>
              <a:t>Характеристика </a:t>
            </a:r>
            <a:r>
              <a:rPr lang="ru-RU" b="1" i="1" dirty="0" err="1" smtClean="0"/>
              <a:t>лікарського</a:t>
            </a:r>
            <a:r>
              <a:rPr lang="ru-RU" b="1" i="1" dirty="0" smtClean="0"/>
              <a:t> препарату</a:t>
            </a:r>
            <a:r>
              <a:rPr lang="uk-UA" b="1" i="1" dirty="0"/>
              <a:t>:</a:t>
            </a:r>
            <a:r>
              <a:rPr lang="ru-RU" b="1" i="1" dirty="0" smtClean="0"/>
              <a:t> </a:t>
            </a:r>
            <a:r>
              <a:rPr lang="ru-RU" dirty="0" err="1" smtClean="0"/>
              <a:t>гомеопатичні</a:t>
            </a:r>
            <a:r>
              <a:rPr lang="ru-RU" dirty="0" smtClean="0"/>
              <a:t> </a:t>
            </a:r>
            <a:r>
              <a:rPr lang="ru-RU" dirty="0" err="1" smtClean="0"/>
              <a:t>краплі</a:t>
            </a:r>
            <a:r>
              <a:rPr lang="ru-RU" dirty="0" smtClean="0"/>
              <a:t>, до складу </a:t>
            </a:r>
            <a:r>
              <a:rPr lang="ru-RU" dirty="0" err="1" smtClean="0"/>
              <a:t>яких</a:t>
            </a:r>
            <a:r>
              <a:rPr lang="ru-RU" dirty="0" smtClean="0"/>
              <a:t> входить </a:t>
            </a:r>
            <a:r>
              <a:rPr lang="ru-RU" dirty="0" err="1" smtClean="0"/>
              <a:t>сировина</a:t>
            </a:r>
            <a:r>
              <a:rPr lang="ru-RU" dirty="0" smtClean="0"/>
              <a:t> </a:t>
            </a:r>
            <a:r>
              <a:rPr lang="ru-RU" dirty="0" err="1" smtClean="0"/>
              <a:t>рослинного</a:t>
            </a:r>
            <a:r>
              <a:rPr lang="ru-RU" dirty="0" smtClean="0"/>
              <a:t> </a:t>
            </a:r>
            <a:r>
              <a:rPr lang="ru-RU" dirty="0" err="1" smtClean="0"/>
              <a:t>походження</a:t>
            </a:r>
            <a:r>
              <a:rPr lang="ru-RU" dirty="0" smtClean="0"/>
              <a:t> </a:t>
            </a:r>
            <a:r>
              <a:rPr lang="ru-RU" dirty="0" err="1" smtClean="0"/>
              <a:t>Ожина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472518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 b="1" err="1">
                <a:solidFill>
                  <a:schemeClr val="tx1"/>
                </a:solidFill>
              </a:rPr>
              <a:t>Rp</a:t>
            </a:r>
            <a:r>
              <a:rPr lang="ru-RU" sz="3200" b="1">
                <a:solidFill>
                  <a:schemeClr val="tx1"/>
                </a:solidFill>
              </a:rPr>
              <a:t>.: </a:t>
            </a:r>
            <a:r>
              <a:rPr lang="de-DE" sz="3200" b="1" err="1">
                <a:solidFill>
                  <a:schemeClr val="tx1"/>
                </a:solidFill>
              </a:rPr>
              <a:t>Dilutio</a:t>
            </a:r>
            <a:r>
              <a:rPr lang="de-DE" sz="3200" b="1">
                <a:solidFill>
                  <a:schemeClr val="tx1"/>
                </a:solidFill>
              </a:rPr>
              <a:t> </a:t>
            </a:r>
            <a:r>
              <a:rPr sz="3200" b="1" err="1">
                <a:solidFill>
                  <a:schemeClr val="tx1"/>
                </a:solidFill>
              </a:rPr>
              <a:t>Rubus</a:t>
            </a:r>
            <a:r>
              <a:rPr sz="3200" b="1">
                <a:solidFill>
                  <a:schemeClr val="tx1"/>
                </a:solidFill>
              </a:rPr>
              <a:t> </a:t>
            </a:r>
            <a:r>
              <a:rPr lang="uk-UA" sz="3200" b="1">
                <a:solidFill>
                  <a:schemeClr val="tx1"/>
                </a:solidFill>
              </a:rPr>
              <a:t>С</a:t>
            </a:r>
            <a:r>
              <a:rPr lang="ru-RU" sz="3200" b="1">
                <a:solidFill>
                  <a:schemeClr val="tx1"/>
                </a:solidFill>
              </a:rPr>
              <a:t>3</a:t>
            </a:r>
            <a:r>
              <a:rPr lang="uk-UA" sz="3200" b="1">
                <a:solidFill>
                  <a:schemeClr val="tx1"/>
                </a:solidFill>
              </a:rPr>
              <a:t> – 10,0</a:t>
            </a:r>
            <a:r>
              <a:rPr lang="ru-RU" sz="3200">
                <a:solidFill>
                  <a:schemeClr val="tx1"/>
                </a:solidFill>
              </a:rPr>
              <a:t/>
            </a:r>
            <a:br>
              <a:rPr lang="ru-RU" sz="3200">
                <a:solidFill>
                  <a:schemeClr val="tx1"/>
                </a:solidFill>
              </a:rPr>
            </a:br>
            <a:r>
              <a:rPr lang="ru-RU" sz="3200">
                <a:solidFill>
                  <a:schemeClr val="tx1"/>
                </a:solidFill>
              </a:rPr>
              <a:t>        </a:t>
            </a:r>
            <a:r>
              <a:rPr sz="3200" b="1">
                <a:solidFill>
                  <a:schemeClr val="tx1"/>
                </a:solidFill>
              </a:rPr>
              <a:t>D</a:t>
            </a:r>
            <a:r>
              <a:rPr lang="ru-RU" sz="3200" b="1">
                <a:solidFill>
                  <a:schemeClr val="tx1"/>
                </a:solidFill>
              </a:rPr>
              <a:t>. </a:t>
            </a:r>
            <a:r>
              <a:rPr sz="3200" b="1">
                <a:solidFill>
                  <a:schemeClr val="tx1"/>
                </a:solidFill>
              </a:rPr>
              <a:t>S</a:t>
            </a:r>
            <a:r>
              <a:rPr lang="ru-RU" sz="3200" b="1">
                <a:solidFill>
                  <a:schemeClr val="tx1"/>
                </a:solidFill>
              </a:rPr>
              <a:t>. </a:t>
            </a:r>
            <a:r>
              <a:rPr lang="uk-UA" sz="3200" b="1">
                <a:solidFill>
                  <a:schemeClr val="tx1"/>
                </a:solidFill>
              </a:rPr>
              <a:t>По </a:t>
            </a:r>
            <a:r>
              <a:rPr lang="ru-RU" sz="3200" b="1">
                <a:solidFill>
                  <a:schemeClr val="tx1"/>
                </a:solidFill>
              </a:rPr>
              <a:t>7</a:t>
            </a:r>
            <a:r>
              <a:rPr lang="uk-UA" sz="3200" b="1">
                <a:solidFill>
                  <a:schemeClr val="tx1"/>
                </a:solidFill>
              </a:rPr>
              <a:t>-</a:t>
            </a:r>
            <a:r>
              <a:rPr lang="ru-RU" sz="3200" b="1">
                <a:solidFill>
                  <a:schemeClr val="tx1"/>
                </a:solidFill>
              </a:rPr>
              <a:t>10</a:t>
            </a:r>
            <a:r>
              <a:rPr lang="uk-UA" sz="3200" b="1">
                <a:solidFill>
                  <a:schemeClr val="tx1"/>
                </a:solidFill>
              </a:rPr>
              <a:t> крапель згідно до розкладу</a:t>
            </a:r>
            <a:endParaRPr lang="ru-RU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990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Содержимое 2"/>
          <p:cNvSpPr>
            <a:spLocks noGrp="1"/>
          </p:cNvSpPr>
          <p:nvPr>
            <p:ph idx="1"/>
          </p:nvPr>
        </p:nvSpPr>
        <p:spPr>
          <a:xfrm>
            <a:off x="1809750" y="642939"/>
            <a:ext cx="8643938" cy="6072187"/>
          </a:xfrm>
        </p:spPr>
        <p:txBody>
          <a:bodyPr>
            <a:normAutofit fontScale="92500" lnSpcReduction="10000"/>
          </a:bodyPr>
          <a:lstStyle/>
          <a:p>
            <a:pPr algn="ctr" hangingPunct="0">
              <a:buFont typeface="Wingdings 2" pitchFamily="18" charset="2"/>
              <a:buNone/>
            </a:pPr>
            <a:r>
              <a:rPr lang="ru-RU" sz="2000" b="1"/>
              <a:t>ППК </a:t>
            </a:r>
            <a:r>
              <a:rPr lang="ru-RU" sz="2000"/>
              <a:t>(зворотній бік)</a:t>
            </a:r>
          </a:p>
          <a:p>
            <a:pPr hangingPunct="0">
              <a:buFont typeface="Wingdings 2" pitchFamily="18" charset="2"/>
              <a:buNone/>
            </a:pPr>
            <a:r>
              <a:rPr lang="ru-RU" sz="2000"/>
              <a:t>Матричної настойки «</a:t>
            </a:r>
            <a:r>
              <a:rPr lang="en-US" sz="2000"/>
              <a:t>Rubus</a:t>
            </a:r>
            <a:r>
              <a:rPr lang="ru-RU" sz="2000"/>
              <a:t> θ»: 0,2 г (6 крапель)</a:t>
            </a:r>
          </a:p>
          <a:p>
            <a:pPr hangingPunct="0">
              <a:buFont typeface="Wingdings 2" pitchFamily="18" charset="2"/>
              <a:buNone/>
            </a:pPr>
            <a:r>
              <a:rPr lang="ru-RU" sz="2000"/>
              <a:t>Розведення </a:t>
            </a:r>
            <a:r>
              <a:rPr lang="en-US" sz="2000"/>
              <a:t>Rubus </a:t>
            </a:r>
            <a:r>
              <a:rPr lang="uk-UA" sz="2000"/>
              <a:t>С</a:t>
            </a:r>
            <a:r>
              <a:rPr lang="ru-RU" sz="2000"/>
              <a:t>1: 0,1 г (3 краплі) </a:t>
            </a:r>
          </a:p>
          <a:p>
            <a:pPr hangingPunct="0">
              <a:buFont typeface="Wingdings 2" pitchFamily="18" charset="2"/>
              <a:buNone/>
            </a:pPr>
            <a:r>
              <a:rPr lang="ru-RU" sz="2000"/>
              <a:t>Розведення </a:t>
            </a:r>
            <a:r>
              <a:rPr lang="en-US" sz="2000"/>
              <a:t>Rubus </a:t>
            </a:r>
            <a:r>
              <a:rPr lang="uk-UA" sz="2000"/>
              <a:t>С</a:t>
            </a:r>
            <a:r>
              <a:rPr lang="ru-RU" sz="2000"/>
              <a:t>2: 0,1 г (3 краплі) </a:t>
            </a:r>
          </a:p>
          <a:p>
            <a:pPr hangingPunct="0">
              <a:buFont typeface="Wingdings 2" pitchFamily="18" charset="2"/>
              <a:buNone/>
            </a:pPr>
            <a:r>
              <a:rPr lang="ru-RU" sz="2000"/>
              <a:t>Спирту етилового 45 % для виготовлення розведення С1: 9,8 г</a:t>
            </a:r>
          </a:p>
          <a:p>
            <a:pPr hangingPunct="0">
              <a:buFont typeface="Wingdings 2" pitchFamily="18" charset="2"/>
              <a:buNone/>
            </a:pPr>
            <a:r>
              <a:rPr lang="ru-RU" sz="2000"/>
              <a:t>Спирту етилового 45 % для виготовлення розведення С2: 9,9 г</a:t>
            </a:r>
          </a:p>
          <a:p>
            <a:pPr hangingPunct="0">
              <a:buFont typeface="Wingdings 2" pitchFamily="18" charset="2"/>
              <a:buNone/>
            </a:pPr>
            <a:r>
              <a:rPr lang="ru-RU" sz="2000"/>
              <a:t>Спирту етилового 45 % для виготовлення розведення С3: 9,9 г</a:t>
            </a:r>
          </a:p>
          <a:p>
            <a:pPr hangingPunct="0">
              <a:buFont typeface="Wingdings 2" pitchFamily="18" charset="2"/>
              <a:buNone/>
            </a:pPr>
            <a:endParaRPr lang="ru-RU" sz="2000"/>
          </a:p>
          <a:p>
            <a:pPr algn="just"/>
            <a:r>
              <a:rPr lang="ru-RU" sz="2000" b="1" i="1"/>
              <a:t>Технологія. </a:t>
            </a:r>
            <a:r>
              <a:rPr lang="ru-RU" sz="2000"/>
              <a:t>Виставляють на стіл 3 флакона з пробками, нумерують їх (С1, С2, С3). У перший флакон (С1) відважують 9,8 г спирту етилового 45 %, в інші два (С2, С3) - 9,9 г спирту етилового 45 %. Потім у флакон з позначенням С1 відважують 0,2 г (6 крапель) матричної настойки «</a:t>
            </a:r>
            <a:r>
              <a:rPr lang="en-US" sz="2000"/>
              <a:t>Rubus </a:t>
            </a:r>
            <a:r>
              <a:rPr lang="el-GR" sz="2000"/>
              <a:t>θ», </a:t>
            </a:r>
            <a:r>
              <a:rPr lang="ru-RU" sz="2000"/>
              <a:t>закривають кришкою і енергійно струшують зверху вниз 10 раз (потенціюють). Після цього з флакона С1 додають 0,1 г (3 краплі) дилюції у флакон з написом С2 і знову струшують зверху вниз 10 раз (потенціюють). Далі у флакон С3 відважують 0,1 г (3 краплі) розведення С2, закупорюють, потенціюють 10 раз. Наклеюють № рецепта. Заповнюють ППК (лицьова сторона).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596" y="0"/>
            <a:ext cx="8229600" cy="65403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i="1" err="1" smtClean="0">
                <a:solidFill>
                  <a:schemeClr val="tx1"/>
                </a:solidFill>
              </a:rPr>
              <a:t>Технологія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523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hangingPunct="0">
              <a:buFont typeface="Wingdings 2" pitchFamily="18" charset="2"/>
              <a:buNone/>
            </a:pPr>
            <a:r>
              <a:rPr lang="ru-RU" b="1" dirty="0" smtClean="0"/>
              <a:t>ППК</a:t>
            </a:r>
            <a:r>
              <a:rPr lang="ru-RU" dirty="0" smtClean="0"/>
              <a:t> (</a:t>
            </a:r>
            <a:r>
              <a:rPr lang="ru-RU" dirty="0" err="1" smtClean="0"/>
              <a:t>лицьовий</a:t>
            </a:r>
            <a:r>
              <a:rPr lang="ru-RU" dirty="0" smtClean="0"/>
              <a:t> </a:t>
            </a:r>
            <a:r>
              <a:rPr lang="ru-RU" dirty="0" err="1" smtClean="0"/>
              <a:t>бік</a:t>
            </a:r>
            <a:r>
              <a:rPr lang="ru-RU" dirty="0" smtClean="0"/>
              <a:t>)</a:t>
            </a:r>
          </a:p>
          <a:p>
            <a:pPr algn="ctr" hangingPunct="0">
              <a:buFont typeface="Wingdings 2" pitchFamily="18" charset="2"/>
              <a:buNone/>
            </a:pPr>
            <a:r>
              <a:rPr lang="ru-RU" dirty="0" smtClean="0"/>
              <a:t>Дата                 № рецепта</a:t>
            </a:r>
          </a:p>
          <a:p>
            <a:pPr algn="ctr" hangingPunct="0">
              <a:buFont typeface="Wingdings 2" pitchFamily="18" charset="2"/>
              <a:buNone/>
            </a:pPr>
            <a:r>
              <a:rPr lang="uk-UA" dirty="0" smtClean="0"/>
              <a:t>		         </a:t>
            </a:r>
            <a:r>
              <a:rPr lang="en-US" dirty="0" err="1" smtClean="0"/>
              <a:t>Spiritus</a:t>
            </a:r>
            <a:r>
              <a:rPr lang="en-US" dirty="0" smtClean="0"/>
              <a:t> </a:t>
            </a:r>
            <a:r>
              <a:rPr lang="en-US" dirty="0" err="1" smtClean="0"/>
              <a:t>aethylici</a:t>
            </a:r>
            <a:r>
              <a:rPr lang="ru-RU" dirty="0" smtClean="0"/>
              <a:t> 45 % 9,9</a:t>
            </a:r>
          </a:p>
          <a:p>
            <a:pPr algn="ctr" hangingPunct="0">
              <a:buFont typeface="Wingdings 2" pitchFamily="18" charset="2"/>
              <a:buNone/>
            </a:pPr>
            <a:r>
              <a:rPr lang="en-US" u="sng" dirty="0" err="1" smtClean="0"/>
              <a:t>Dilutio</a:t>
            </a:r>
            <a:r>
              <a:rPr lang="en-US" u="sng" dirty="0" smtClean="0"/>
              <a:t> </a:t>
            </a:r>
            <a:r>
              <a:rPr lang="en-US" u="sng" dirty="0" err="1" smtClean="0"/>
              <a:t>Rubus</a:t>
            </a:r>
            <a:r>
              <a:rPr lang="en-US" u="sng" dirty="0" smtClean="0"/>
              <a:t> </a:t>
            </a:r>
            <a:r>
              <a:rPr lang="ru-RU" u="sng" dirty="0" smtClean="0"/>
              <a:t>С2 0,1</a:t>
            </a:r>
            <a:r>
              <a:rPr lang="en-US" u="sng" dirty="0" smtClean="0"/>
              <a:t> (</a:t>
            </a:r>
            <a:r>
              <a:rPr lang="en-US" u="sng" dirty="0" err="1" smtClean="0"/>
              <a:t>gtts</a:t>
            </a:r>
            <a:r>
              <a:rPr lang="en-US" u="sng" dirty="0" smtClean="0"/>
              <a:t>. III) </a:t>
            </a:r>
            <a:r>
              <a:rPr lang="ru-RU" u="sng" dirty="0" smtClean="0"/>
              <a:t>	</a:t>
            </a:r>
            <a:endParaRPr lang="ru-RU" dirty="0" smtClean="0"/>
          </a:p>
          <a:p>
            <a:pPr algn="ctr" hangingPunct="0">
              <a:buFont typeface="Wingdings 2" pitchFamily="18" charset="2"/>
              <a:buNone/>
            </a:pPr>
            <a:r>
              <a:rPr lang="uk-UA" dirty="0" smtClean="0"/>
              <a:t>		          </a:t>
            </a:r>
            <a:r>
              <a:rPr lang="en-US" dirty="0" smtClean="0"/>
              <a:t>m</a:t>
            </a:r>
            <a:r>
              <a:rPr lang="ru-RU" dirty="0" smtClean="0"/>
              <a:t> = 10,0</a:t>
            </a:r>
          </a:p>
          <a:p>
            <a:pPr algn="ctr">
              <a:buFont typeface="Wingdings 2" pitchFamily="18" charset="2"/>
              <a:buNone/>
            </a:pPr>
            <a:r>
              <a:rPr lang="ru-RU" i="1" dirty="0" err="1" smtClean="0"/>
              <a:t>Пригот</a:t>
            </a:r>
            <a:r>
              <a:rPr lang="uk-UA" i="1" dirty="0" err="1" smtClean="0"/>
              <a:t>ував</a:t>
            </a:r>
            <a:r>
              <a:rPr lang="ru-RU" i="1" dirty="0" smtClean="0"/>
              <a:t> (</a:t>
            </a:r>
            <a:r>
              <a:rPr lang="ru-RU" i="1" dirty="0" err="1" smtClean="0"/>
              <a:t>підпис</a:t>
            </a:r>
            <a:r>
              <a:rPr lang="ru-RU" i="1" dirty="0" smtClean="0"/>
              <a:t>)</a:t>
            </a:r>
            <a:endParaRPr lang="ru-RU" dirty="0" smtClean="0"/>
          </a:p>
          <a:p>
            <a:pPr algn="ctr">
              <a:buFont typeface="Wingdings 2" pitchFamily="18" charset="2"/>
              <a:buNone/>
            </a:pPr>
            <a:r>
              <a:rPr lang="ru-RU" i="1" dirty="0" smtClean="0"/>
              <a:t>П</a:t>
            </a:r>
            <a:r>
              <a:rPr lang="uk-UA" i="1" dirty="0" err="1" smtClean="0"/>
              <a:t>еревірив</a:t>
            </a:r>
            <a:r>
              <a:rPr lang="ru-RU" i="1" dirty="0" smtClean="0"/>
              <a:t> (</a:t>
            </a:r>
            <a:r>
              <a:rPr lang="ru-RU" i="1" dirty="0" err="1" smtClean="0"/>
              <a:t>підпис</a:t>
            </a:r>
            <a:r>
              <a:rPr lang="ru-RU" i="1" dirty="0" smtClean="0"/>
              <a:t>)</a:t>
            </a:r>
            <a:endParaRPr lang="ru-RU" dirty="0" smtClean="0"/>
          </a:p>
          <a:p>
            <a:pPr algn="ctr">
              <a:buFont typeface="Wingdings 2" pitchFamily="18" charset="2"/>
              <a:buNone/>
            </a:pPr>
            <a:r>
              <a:rPr lang="uk-UA" i="1" dirty="0" smtClean="0"/>
              <a:t>Відпустив (підпис)</a:t>
            </a:r>
            <a:endParaRPr lang="ru-RU" dirty="0" smtClean="0"/>
          </a:p>
          <a:p>
            <a:pPr algn="ctr">
              <a:buFont typeface="Wingdings 2" pitchFamily="18" charset="2"/>
              <a:buNone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b="1" i="1" err="1">
                <a:solidFill>
                  <a:schemeClr val="tx1"/>
                </a:solidFill>
              </a:rPr>
              <a:t>Лицьовий</a:t>
            </a:r>
            <a:r>
              <a:rPr lang="ru-RU" sz="3200" b="1" i="1">
                <a:solidFill>
                  <a:schemeClr val="tx1"/>
                </a:solidFill>
              </a:rPr>
              <a:t> </a:t>
            </a:r>
            <a:r>
              <a:rPr lang="ru-RU" sz="3200" b="1" i="1" err="1">
                <a:solidFill>
                  <a:schemeClr val="tx1"/>
                </a:solidFill>
              </a:rPr>
              <a:t>бік</a:t>
            </a:r>
            <a:r>
              <a:rPr lang="ru-RU" sz="3200" b="1" i="1">
                <a:solidFill>
                  <a:schemeClr val="tx1"/>
                </a:solidFill>
              </a:rPr>
              <a:t> паспорта </a:t>
            </a:r>
            <a:r>
              <a:rPr lang="ru-RU" sz="3200" b="1" i="1" err="1">
                <a:solidFill>
                  <a:schemeClr val="tx1"/>
                </a:solidFill>
              </a:rPr>
              <a:t>письмового</a:t>
            </a:r>
            <a:r>
              <a:rPr lang="ru-RU" sz="3200" b="1" i="1">
                <a:solidFill>
                  <a:schemeClr val="tx1"/>
                </a:solidFill>
              </a:rPr>
              <a:t> контролю (ППК)</a:t>
            </a:r>
            <a:endParaRPr lang="ru-RU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52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Оформлюють</a:t>
            </a:r>
            <a:r>
              <a:rPr lang="ru-RU" dirty="0" smtClean="0"/>
              <a:t> </a:t>
            </a:r>
            <a:r>
              <a:rPr lang="ru-RU" dirty="0" err="1" smtClean="0"/>
              <a:t>етикетками</a:t>
            </a:r>
            <a:r>
              <a:rPr lang="ru-RU" dirty="0" smtClean="0"/>
              <a:t>: «</a:t>
            </a:r>
            <a:r>
              <a:rPr lang="ru-RU" dirty="0" err="1" smtClean="0"/>
              <a:t>Внутрішнє</a:t>
            </a:r>
            <a:r>
              <a:rPr lang="ru-RU" dirty="0" smtClean="0"/>
              <a:t>», «</a:t>
            </a:r>
            <a:r>
              <a:rPr lang="ru-RU" dirty="0" err="1" smtClean="0"/>
              <a:t>Зберіати</a:t>
            </a:r>
            <a:r>
              <a:rPr lang="ru-RU" dirty="0" smtClean="0"/>
              <a:t> в </a:t>
            </a:r>
            <a:r>
              <a:rPr lang="ru-RU" dirty="0" err="1" smtClean="0"/>
              <a:t>прохолодному</a:t>
            </a:r>
            <a:r>
              <a:rPr lang="ru-RU" dirty="0" smtClean="0"/>
              <a:t> та </a:t>
            </a:r>
            <a:r>
              <a:rPr lang="ru-RU" dirty="0" err="1" smtClean="0"/>
              <a:t>захищеному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світла</a:t>
            </a:r>
            <a:r>
              <a:rPr lang="ru-RU" dirty="0" smtClean="0"/>
              <a:t> </a:t>
            </a:r>
            <a:r>
              <a:rPr lang="ru-RU" dirty="0" err="1" smtClean="0"/>
              <a:t>місці</a:t>
            </a:r>
            <a:r>
              <a:rPr lang="ru-RU" dirty="0" smtClean="0"/>
              <a:t>», «</a:t>
            </a:r>
            <a:r>
              <a:rPr lang="ru-RU" dirty="0" err="1" smtClean="0"/>
              <a:t>Берегти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err="1" smtClean="0"/>
              <a:t>дітей</a:t>
            </a:r>
            <a:r>
              <a:rPr lang="ru-RU" dirty="0" smtClean="0"/>
              <a:t>».</a:t>
            </a:r>
          </a:p>
          <a:p>
            <a:endParaRPr lang="uk-UA" dirty="0" smtClean="0"/>
          </a:p>
          <a:p>
            <a:r>
              <a:rPr lang="uk-UA" dirty="0" smtClean="0"/>
              <a:t>Даний гомеопатичний препарат </a:t>
            </a:r>
            <a:br>
              <a:rPr lang="uk-UA" dirty="0" smtClean="0"/>
            </a:br>
            <a:r>
              <a:rPr lang="uk-UA" dirty="0" smtClean="0"/>
              <a:t>використовується для </a:t>
            </a:r>
            <a:br>
              <a:rPr lang="uk-UA" dirty="0" smtClean="0"/>
            </a:br>
            <a:r>
              <a:rPr lang="uk-UA" dirty="0" smtClean="0"/>
              <a:t>лікування  та профілактики</a:t>
            </a:r>
            <a:br>
              <a:rPr lang="uk-UA" dirty="0" smtClean="0"/>
            </a:br>
            <a:r>
              <a:rPr lang="uk-UA" dirty="0" smtClean="0"/>
              <a:t>клімактеричних станів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err="1" smtClean="0">
                <a:solidFill>
                  <a:schemeClr val="tx1"/>
                </a:solidFill>
              </a:rPr>
              <a:t>Оформлення</a:t>
            </a:r>
            <a:r>
              <a:rPr lang="ru-RU" b="1" i="1" smtClean="0">
                <a:solidFill>
                  <a:schemeClr val="tx1"/>
                </a:solidFill>
              </a:rPr>
              <a:t> до </a:t>
            </a:r>
            <a:r>
              <a:rPr lang="ru-RU" b="1" i="1" err="1" smtClean="0">
                <a:solidFill>
                  <a:schemeClr val="tx1"/>
                </a:solidFill>
              </a:rPr>
              <a:t>використання</a:t>
            </a:r>
            <a:r>
              <a:rPr lang="ru-RU" smtClean="0">
                <a:solidFill>
                  <a:schemeClr val="tx1"/>
                </a:solidFill>
              </a:rPr>
              <a:t> </a:t>
            </a:r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6867" name="Группа 3"/>
          <p:cNvGrpSpPr>
            <a:grpSpLocks/>
          </p:cNvGrpSpPr>
          <p:nvPr/>
        </p:nvGrpSpPr>
        <p:grpSpPr bwMode="auto">
          <a:xfrm>
            <a:off x="7772401" y="2686051"/>
            <a:ext cx="2538413" cy="4100513"/>
            <a:chOff x="6248429" y="2685513"/>
            <a:chExt cx="2538413" cy="4101073"/>
          </a:xfrm>
        </p:grpSpPr>
        <p:pic>
          <p:nvPicPr>
            <p:cNvPr id="36868" name="Picture 3"/>
            <p:cNvPicPr>
              <a:picLocks noChangeAspect="1" noChangeArrowheads="1"/>
            </p:cNvPicPr>
            <p:nvPr/>
          </p:nvPicPr>
          <p:blipFill>
            <a:blip r:embed="rId2"/>
            <a:srcRect l="6320" t="6963" r="67078" b="5493"/>
            <a:stretch>
              <a:fillRect/>
            </a:stretch>
          </p:blipFill>
          <p:spPr bwMode="auto">
            <a:xfrm>
              <a:off x="6572264" y="2685513"/>
              <a:ext cx="2214578" cy="4101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6869" name="Group 2"/>
            <p:cNvGrpSpPr>
              <a:grpSpLocks/>
            </p:cNvGrpSpPr>
            <p:nvPr/>
          </p:nvGrpSpPr>
          <p:grpSpPr bwMode="auto">
            <a:xfrm>
              <a:off x="6248429" y="4414855"/>
              <a:ext cx="2538413" cy="1514475"/>
              <a:chOff x="1590" y="1424"/>
              <a:chExt cx="3997" cy="2386"/>
            </a:xfrm>
          </p:grpSpPr>
          <p:sp>
            <p:nvSpPr>
              <p:cNvPr id="36870" name="Rectangle 3"/>
              <p:cNvSpPr>
                <a:spLocks noChangeArrowheads="1"/>
              </p:cNvSpPr>
              <p:nvPr/>
            </p:nvSpPr>
            <p:spPr bwMode="auto">
              <a:xfrm>
                <a:off x="1590" y="1424"/>
                <a:ext cx="399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36871" name="Rectangle 4"/>
              <p:cNvSpPr>
                <a:spLocks noChangeArrowheads="1"/>
              </p:cNvSpPr>
              <p:nvPr/>
            </p:nvSpPr>
            <p:spPr bwMode="auto">
              <a:xfrm>
                <a:off x="1590" y="1424"/>
                <a:ext cx="1416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рецепта_</a:t>
                </a:r>
                <a:r>
                  <a:rPr lang="uk-UA" sz="900" u="sng">
                    <a:latin typeface="Calibri" pitchFamily="34" charset="0"/>
                  </a:rPr>
                  <a:t>1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36872" name="Rectangle 5"/>
              <p:cNvSpPr>
                <a:spLocks noChangeArrowheads="1"/>
              </p:cNvSpPr>
              <p:nvPr/>
            </p:nvSpPr>
            <p:spPr bwMode="auto">
              <a:xfrm>
                <a:off x="2857" y="1424"/>
                <a:ext cx="1555" cy="367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аптеки_</a:t>
                </a:r>
                <a:r>
                  <a:rPr lang="uk-UA" sz="900" u="sng">
                    <a:latin typeface="Calibri" pitchFamily="34" charset="0"/>
                  </a:rPr>
                  <a:t>8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36873" name="Rectangle 6"/>
              <p:cNvSpPr>
                <a:spLocks noChangeArrowheads="1"/>
              </p:cNvSpPr>
              <p:nvPr/>
            </p:nvSpPr>
            <p:spPr bwMode="auto">
              <a:xfrm>
                <a:off x="4040" y="1424"/>
                <a:ext cx="1171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uk-UA" sz="900">
                    <a:latin typeface="Calibri" pitchFamily="34" charset="0"/>
                  </a:rPr>
                  <a:t>м</a:t>
                </a:r>
                <a:r>
                  <a:rPr lang="ru-RU" sz="900">
                    <a:latin typeface="Calibri" pitchFamily="34" charset="0"/>
                  </a:rPr>
                  <a:t>._</a:t>
                </a:r>
                <a:r>
                  <a:rPr lang="ru-RU" sz="900" u="sng">
                    <a:latin typeface="Calibri" pitchFamily="34" charset="0"/>
                  </a:rPr>
                  <a:t>Харків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36874" name="Rectangle 7"/>
              <p:cNvSpPr>
                <a:spLocks noChangeArrowheads="1"/>
              </p:cNvSpPr>
              <p:nvPr/>
            </p:nvSpPr>
            <p:spPr bwMode="auto">
              <a:xfrm>
                <a:off x="2212" y="2561"/>
                <a:ext cx="2801" cy="124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72000"/>
                  </a:lnSpc>
                </a:pPr>
                <a:endParaRPr lang="ru-RU" sz="900">
                  <a:latin typeface="Times New Roman" pitchFamily="18" charset="0"/>
                </a:endParaRPr>
              </a:p>
              <a:p>
                <a:pPr algn="ctr"/>
                <a:r>
                  <a:rPr lang="ru-RU" sz="1200" u="sng">
                    <a:latin typeface="Constantia" pitchFamily="18" charset="0"/>
                  </a:rPr>
                  <a:t>___</a:t>
                </a:r>
                <a:r>
                  <a:rPr lang="en-US" sz="1200" u="sng">
                    <a:latin typeface="Constantia" pitchFamily="18" charset="0"/>
                  </a:rPr>
                  <a:t>Dil. Rubus </a:t>
                </a:r>
                <a:r>
                  <a:rPr lang="ru-RU" sz="1200" u="sng">
                    <a:latin typeface="Calibri" pitchFamily="34" charset="0"/>
                  </a:rPr>
                  <a:t>С3 1</a:t>
                </a:r>
                <a:r>
                  <a:rPr lang="ru-RU" sz="1200" u="sng">
                    <a:latin typeface="Times New Roman" pitchFamily="18" charset="0"/>
                  </a:rPr>
                  <a:t>0,0</a:t>
                </a:r>
                <a:r>
                  <a:rPr lang="uk-UA" sz="900">
                    <a:latin typeface="Calibri" pitchFamily="34" charset="0"/>
                  </a:rPr>
                  <a:t>_</a:t>
                </a:r>
                <a:r>
                  <a:rPr lang="ru-RU" sz="900">
                    <a:latin typeface="Calibri" pitchFamily="34" charset="0"/>
                  </a:rPr>
                  <a:t>__</a:t>
                </a:r>
                <a:br>
                  <a:rPr lang="ru-RU" sz="900">
                    <a:latin typeface="Calibri" pitchFamily="34" charset="0"/>
                  </a:rPr>
                </a:br>
                <a:endParaRPr lang="ru-RU" sz="800">
                  <a:latin typeface="Times New Roman" pitchFamily="18" charset="0"/>
                </a:endParaRPr>
              </a:p>
              <a:p>
                <a:pPr algn="ctr"/>
                <a:r>
                  <a:rPr lang="ru-RU" sz="900">
                    <a:latin typeface="Calibri" pitchFamily="34" charset="0"/>
                  </a:rPr>
                  <a:t>При</a:t>
                </a:r>
                <a:r>
                  <a:rPr lang="uk-UA" sz="900">
                    <a:latin typeface="Calibri" pitchFamily="34" charset="0"/>
                  </a:rPr>
                  <a:t>й</a:t>
                </a:r>
                <a:r>
                  <a:rPr lang="ru-RU" sz="900">
                    <a:latin typeface="Calibri" pitchFamily="34" charset="0"/>
                  </a:rPr>
                  <a:t>мат</a:t>
                </a:r>
                <a:r>
                  <a:rPr lang="uk-UA" sz="900">
                    <a:latin typeface="Calibri" pitchFamily="34" charset="0"/>
                  </a:rPr>
                  <a:t>и </a:t>
                </a:r>
                <a:r>
                  <a:rPr lang="ru-RU" sz="900">
                    <a:latin typeface="Calibri" pitchFamily="34" charset="0"/>
                  </a:rPr>
                  <a:t>по _</a:t>
                </a:r>
                <a:r>
                  <a:rPr lang="ru-RU" sz="900" u="sng">
                    <a:latin typeface="Calibri" pitchFamily="34" charset="0"/>
                  </a:rPr>
                  <a:t>7-10 </a:t>
                </a:r>
                <a:r>
                  <a:rPr lang="uk-UA" sz="900" u="sng">
                    <a:latin typeface="Calibri" pitchFamily="34" charset="0"/>
                  </a:rPr>
                  <a:t>крапель згідно до розкладу______________</a:t>
                </a:r>
                <a:endParaRPr lang="ru-RU"/>
              </a:p>
            </p:txBody>
          </p:sp>
          <p:sp>
            <p:nvSpPr>
              <p:cNvPr id="36875" name="Rectangle 8"/>
              <p:cNvSpPr>
                <a:spLocks noChangeArrowheads="1"/>
              </p:cNvSpPr>
              <p:nvPr/>
            </p:nvSpPr>
            <p:spPr bwMode="auto">
              <a:xfrm>
                <a:off x="1590" y="2220"/>
                <a:ext cx="600" cy="76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 dirty="0">
                    <a:latin typeface="Calibri" pitchFamily="34" charset="0"/>
                  </a:rPr>
                  <a:t>Дата </a:t>
                </a:r>
                <a:r>
                  <a:rPr lang="uk-UA" sz="800" dirty="0" smtClean="0">
                    <a:latin typeface="Calibri" pitchFamily="34" charset="0"/>
                  </a:rPr>
                  <a:t>02.03.2021 р.</a:t>
                </a:r>
                <a:endParaRPr lang="ru-RU" dirty="0"/>
              </a:p>
            </p:txBody>
          </p:sp>
          <p:sp>
            <p:nvSpPr>
              <p:cNvPr id="36876" name="Rectangle 9"/>
              <p:cNvSpPr>
                <a:spLocks noChangeArrowheads="1"/>
              </p:cNvSpPr>
              <p:nvPr/>
            </p:nvSpPr>
            <p:spPr bwMode="auto">
              <a:xfrm>
                <a:off x="1590" y="2985"/>
                <a:ext cx="600" cy="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>
                    <a:latin typeface="Calibri" pitchFamily="34" charset="0"/>
                  </a:rPr>
                  <a:t>П</a:t>
                </a:r>
                <a:r>
                  <a:rPr lang="uk-UA" sz="800">
                    <a:latin typeface="Calibri" pitchFamily="34" charset="0"/>
                  </a:rPr>
                  <a:t>і</a:t>
                </a:r>
                <a:r>
                  <a:rPr lang="ru-RU" sz="800">
                    <a:latin typeface="Calibri" pitchFamily="34" charset="0"/>
                  </a:rPr>
                  <a:t>дпис</a:t>
                </a:r>
                <a:r>
                  <a:rPr lang="ru-RU" sz="900">
                    <a:latin typeface="Calibri" pitchFamily="34" charset="0"/>
                  </a:rPr>
                  <a:t> </a:t>
                </a:r>
                <a:endParaRPr lang="ru-RU"/>
              </a:p>
            </p:txBody>
          </p:sp>
          <p:sp>
            <p:nvSpPr>
              <p:cNvPr id="14" name="Rectangle 10"/>
              <p:cNvSpPr>
                <a:spLocks noChangeArrowheads="1"/>
              </p:cNvSpPr>
              <p:nvPr/>
            </p:nvSpPr>
            <p:spPr bwMode="auto">
              <a:xfrm>
                <a:off x="5222" y="1423"/>
                <a:ext cx="365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Зберігати в прохолодному, захищеному від світла місці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Rectangle 11"/>
              <p:cNvSpPr>
                <a:spLocks noChangeArrowheads="1"/>
              </p:cNvSpPr>
              <p:nvPr/>
            </p:nvSpPr>
            <p:spPr bwMode="auto">
              <a:xfrm>
                <a:off x="2230" y="1806"/>
                <a:ext cx="2627" cy="398"/>
              </a:xfrm>
              <a:prstGeom prst="rect">
                <a:avLst/>
              </a:prstGeom>
              <a:solidFill>
                <a:srgbClr val="9BBB59"/>
              </a:solidFill>
              <a:ln w="381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/>
              <a:lstStyle/>
              <a:p>
                <a:pPr algn="ctr">
                  <a:spcAft>
                    <a:spcPts val="1000"/>
                  </a:spcAft>
                  <a:defRPr/>
                </a:pPr>
                <a:r>
                  <a:rPr lang="ru-RU" sz="900" b="1">
                    <a:latin typeface="Calibri" pitchFamily="34" charset="0"/>
                    <a:cs typeface="Arial" pitchFamily="34" charset="0"/>
                  </a:rPr>
                  <a:t>ВНУТР</a:t>
                </a:r>
                <a:r>
                  <a:rPr lang="uk-UA" sz="900" b="1">
                    <a:latin typeface="Calibri" pitchFamily="34" charset="0"/>
                    <a:cs typeface="Arial" pitchFamily="34" charset="0"/>
                  </a:rPr>
                  <a:t>ІШНЄ</a:t>
                </a:r>
                <a:endParaRPr lang="ru-RU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879" name="Rectangle 12"/>
              <p:cNvSpPr>
                <a:spLocks noChangeArrowheads="1"/>
              </p:cNvSpPr>
              <p:nvPr/>
            </p:nvSpPr>
            <p:spPr bwMode="auto">
              <a:xfrm>
                <a:off x="2198" y="2235"/>
                <a:ext cx="2767" cy="43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24000"/>
                  </a:lnSpc>
                </a:pPr>
                <a:endParaRPr lang="ru-RU" sz="800" b="1">
                  <a:latin typeface="Times New Roman" pitchFamily="18" charset="0"/>
                </a:endParaRPr>
              </a:p>
              <a:p>
                <a:pPr algn="ctr">
                  <a:lnSpc>
                    <a:spcPct val="72000"/>
                  </a:lnSpc>
                </a:pPr>
                <a:r>
                  <a:rPr lang="ru-RU" sz="900" b="1">
                    <a:latin typeface="Calibri" pitchFamily="34" charset="0"/>
                  </a:rPr>
                  <a:t>Гомеопатич</a:t>
                </a:r>
                <a:r>
                  <a:rPr lang="uk-UA" sz="900" b="1">
                    <a:latin typeface="Calibri" pitchFamily="34" charset="0"/>
                  </a:rPr>
                  <a:t>ний </a:t>
                </a:r>
                <a:r>
                  <a:rPr lang="ru-RU" sz="900" b="1">
                    <a:latin typeface="Calibri" pitchFamily="34" charset="0"/>
                  </a:rPr>
                  <a:t>л</a:t>
                </a:r>
                <a:r>
                  <a:rPr lang="uk-UA" sz="900" b="1">
                    <a:latin typeface="Calibri" pitchFamily="34" charset="0"/>
                  </a:rPr>
                  <a:t>і</a:t>
                </a:r>
                <a:r>
                  <a:rPr lang="ru-RU" sz="900" b="1">
                    <a:latin typeface="Calibri" pitchFamily="34" charset="0"/>
                  </a:rPr>
                  <a:t>карс</a:t>
                </a:r>
                <a:r>
                  <a:rPr lang="uk-UA" sz="900" b="1">
                    <a:latin typeface="Calibri" pitchFamily="34" charset="0"/>
                  </a:rPr>
                  <a:t>ький</a:t>
                </a:r>
                <a:r>
                  <a:rPr lang="ru-RU" sz="900" b="1">
                    <a:latin typeface="Calibri" pitchFamily="34" charset="0"/>
                  </a:rPr>
                  <a:t> </a:t>
                </a:r>
                <a:r>
                  <a:rPr lang="uk-UA" sz="900" b="1">
                    <a:latin typeface="Calibri" pitchFamily="34" charset="0"/>
                  </a:rPr>
                  <a:t>засіб</a:t>
                </a:r>
                <a:endParaRPr lang="ru-RU"/>
              </a:p>
            </p:txBody>
          </p:sp>
          <p:sp>
            <p:nvSpPr>
              <p:cNvPr id="17" name="Rectangle 13"/>
              <p:cNvSpPr>
                <a:spLocks noChangeArrowheads="1"/>
              </p:cNvSpPr>
              <p:nvPr/>
            </p:nvSpPr>
            <p:spPr bwMode="auto">
              <a:xfrm>
                <a:off x="4965" y="1423"/>
                <a:ext cx="24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ru-RU" sz="900" dirty="0">
                    <a:latin typeface="Calibri" pitchFamily="34" charset="0"/>
                    <a:cs typeface="Arial" pitchFamily="34" charset="0"/>
                  </a:rPr>
                  <a:t>Бер</a:t>
                </a:r>
                <a:r>
                  <a:rPr lang="uk-UA" sz="900" dirty="0" err="1">
                    <a:latin typeface="Calibri" pitchFamily="34" charset="0"/>
                    <a:cs typeface="Arial" pitchFamily="34" charset="0"/>
                  </a:rPr>
                  <a:t>егти</a:t>
                </a: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 від дітей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901641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algn="just" hangingPunct="0">
              <a:buNone/>
              <a:defRPr/>
            </a:pPr>
            <a:r>
              <a:rPr lang="ru-RU" i="1" dirty="0" smtClean="0"/>
              <a:t>Штамп </a:t>
            </a:r>
            <a:r>
              <a:rPr lang="ru-RU" i="1" dirty="0" err="1" smtClean="0"/>
              <a:t>лікувально-профілактичного</a:t>
            </a:r>
            <a:r>
              <a:rPr lang="ru-RU" i="1" dirty="0" smtClean="0"/>
              <a:t> закладу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smtClean="0"/>
              <a:t>Дата 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Прізвище</a:t>
            </a:r>
            <a:r>
              <a:rPr lang="ru-RU" i="1" dirty="0" smtClean="0"/>
              <a:t>, </a:t>
            </a:r>
            <a:r>
              <a:rPr lang="ru-RU" i="1" dirty="0" err="1" smtClean="0"/>
              <a:t>ім'я</a:t>
            </a:r>
            <a:r>
              <a:rPr lang="ru-RU" i="1" dirty="0" smtClean="0"/>
              <a:t> та </a:t>
            </a:r>
            <a:r>
              <a:rPr lang="ru-RU" i="1" dirty="0" err="1" smtClean="0"/>
              <a:t>по-батькові</a:t>
            </a:r>
            <a:r>
              <a:rPr lang="ru-RU" i="1" dirty="0" smtClean="0"/>
              <a:t> хворого, </a:t>
            </a:r>
            <a:r>
              <a:rPr lang="ru-RU" i="1" dirty="0" err="1" smtClean="0"/>
              <a:t>вік</a:t>
            </a:r>
            <a:endParaRPr lang="ru-RU" i="1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Прізвище</a:t>
            </a:r>
            <a:r>
              <a:rPr lang="ru-RU" i="1" dirty="0" smtClean="0"/>
              <a:t>, </a:t>
            </a:r>
            <a:r>
              <a:rPr lang="ru-RU" i="1" dirty="0" err="1" smtClean="0"/>
              <a:t>ім'я</a:t>
            </a:r>
            <a:r>
              <a:rPr lang="ru-RU" i="1" dirty="0" smtClean="0"/>
              <a:t> та </a:t>
            </a:r>
            <a:r>
              <a:rPr lang="ru-RU" i="1" dirty="0" err="1" smtClean="0"/>
              <a:t>по-батькові</a:t>
            </a:r>
            <a:r>
              <a:rPr lang="ru-RU" i="1" dirty="0" smtClean="0"/>
              <a:t> </a:t>
            </a:r>
            <a:r>
              <a:rPr lang="ru-RU" i="1" dirty="0" err="1" smtClean="0"/>
              <a:t>лікаря</a:t>
            </a:r>
            <a:endParaRPr lang="ru-RU" dirty="0" smtClean="0"/>
          </a:p>
          <a:p>
            <a:pPr marL="274320" indent="-274320" hangingPunct="0">
              <a:buNone/>
              <a:defRPr/>
            </a:pPr>
            <a:r>
              <a:rPr lang="uk-UA" i="1" dirty="0" smtClean="0"/>
              <a:t>	</a:t>
            </a:r>
            <a:r>
              <a:rPr lang="en-US" i="1" dirty="0" err="1" smtClean="0"/>
              <a:t>Rp</a:t>
            </a:r>
            <a:r>
              <a:rPr lang="en-US" i="1" dirty="0" smtClean="0"/>
              <a:t>.: </a:t>
            </a:r>
            <a:r>
              <a:rPr lang="uk-UA" i="1" dirty="0" smtClean="0"/>
              <a:t> </a:t>
            </a:r>
            <a:r>
              <a:rPr lang="en-US" i="1" dirty="0" err="1" smtClean="0"/>
              <a:t>Dilutio</a:t>
            </a:r>
            <a:r>
              <a:rPr lang="en-US" i="1" dirty="0" smtClean="0"/>
              <a:t> Magnesium </a:t>
            </a:r>
            <a:r>
              <a:rPr lang="en-US" i="1" dirty="0" err="1" smtClean="0"/>
              <a:t>sulfuricum</a:t>
            </a:r>
            <a:r>
              <a:rPr lang="en-US" b="1" dirty="0" smtClean="0"/>
              <a:t> </a:t>
            </a:r>
            <a:r>
              <a:rPr lang="it-IT" i="1" dirty="0" smtClean="0"/>
              <a:t>X</a:t>
            </a:r>
            <a:r>
              <a:rPr lang="ru-RU" i="1" dirty="0" smtClean="0"/>
              <a:t>3</a:t>
            </a:r>
            <a:r>
              <a:rPr lang="ru-RU" dirty="0" smtClean="0"/>
              <a:t> </a:t>
            </a:r>
            <a:r>
              <a:rPr lang="ru-RU" i="1" dirty="0" smtClean="0"/>
              <a:t>– 10,0 </a:t>
            </a:r>
            <a:endParaRPr lang="ru-RU" dirty="0" smtClean="0"/>
          </a:p>
          <a:p>
            <a:pPr marL="274320" indent="-274320" hangingPunct="0">
              <a:buNone/>
              <a:defRPr/>
            </a:pPr>
            <a:r>
              <a:rPr lang="ru-RU" i="1" dirty="0" smtClean="0"/>
              <a:t>		D. S. По 10</a:t>
            </a:r>
            <a:r>
              <a:rPr lang="uk-UA" i="1" dirty="0" smtClean="0"/>
              <a:t> крапель вечері </a:t>
            </a:r>
            <a:r>
              <a:rPr lang="ru-RU" i="1" dirty="0" smtClean="0"/>
              <a:t>за 30 </a:t>
            </a:r>
            <a:r>
              <a:rPr lang="ru-RU" i="1" dirty="0" err="1" smtClean="0"/>
              <a:t>хвилин</a:t>
            </a:r>
            <a:r>
              <a:rPr lang="ru-RU" i="1" dirty="0" smtClean="0"/>
              <a:t> </a:t>
            </a:r>
            <a:r>
              <a:rPr lang="x-none" i="1" smtClean="0"/>
              <a:t>до </a:t>
            </a:r>
            <a:r>
              <a:rPr lang="uk-UA" i="1" dirty="0" smtClean="0"/>
              <a:t>їжі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Підпис</a:t>
            </a:r>
            <a:r>
              <a:rPr lang="ru-RU" i="1" dirty="0" smtClean="0"/>
              <a:t> </a:t>
            </a:r>
            <a:r>
              <a:rPr lang="ru-RU" i="1" dirty="0" err="1" smtClean="0"/>
              <a:t>лікаря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Особова</a:t>
            </a:r>
            <a:r>
              <a:rPr lang="ru-RU" i="1" dirty="0" smtClean="0"/>
              <a:t> печатка </a:t>
            </a:r>
            <a:r>
              <a:rPr lang="ru-RU" i="1" dirty="0" err="1" smtClean="0"/>
              <a:t>лікаря</a:t>
            </a:r>
            <a:endParaRPr lang="ru-RU" dirty="0" smtClean="0"/>
          </a:p>
          <a:p>
            <a:pPr marL="274320" indent="-274320" hangingPunct="0"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hangingPunct="0">
              <a:buFont typeface="Wingdings 2"/>
              <a:buChar char=""/>
              <a:defRPr/>
            </a:pPr>
            <a:r>
              <a:rPr lang="ru-RU" b="1" i="1" dirty="0" smtClean="0"/>
              <a:t>Характеристика </a:t>
            </a:r>
            <a:r>
              <a:rPr lang="ru-RU" b="1" i="1" dirty="0" err="1" smtClean="0"/>
              <a:t>лікарського</a:t>
            </a:r>
            <a:r>
              <a:rPr lang="ru-RU" b="1" i="1" dirty="0" smtClean="0"/>
              <a:t> препарату. </a:t>
            </a:r>
            <a:r>
              <a:rPr lang="ru-RU" dirty="0" err="1" smtClean="0"/>
              <a:t>гомеопатичні</a:t>
            </a:r>
            <a:r>
              <a:rPr lang="ru-RU" dirty="0" smtClean="0"/>
              <a:t> </a:t>
            </a:r>
            <a:r>
              <a:rPr lang="ru-RU" dirty="0" err="1" smtClean="0"/>
              <a:t>краплі</a:t>
            </a:r>
            <a:r>
              <a:rPr lang="ru-RU" dirty="0" smtClean="0"/>
              <a:t>, до складу </a:t>
            </a:r>
            <a:r>
              <a:rPr lang="ru-RU" dirty="0" err="1" smtClean="0"/>
              <a:t>яких</a:t>
            </a:r>
            <a:r>
              <a:rPr lang="ru-RU" dirty="0" smtClean="0"/>
              <a:t> входить </a:t>
            </a:r>
            <a:r>
              <a:rPr lang="ru-RU" dirty="0" err="1" smtClean="0"/>
              <a:t>сировина</a:t>
            </a:r>
            <a:r>
              <a:rPr lang="ru-RU" dirty="0" smtClean="0"/>
              <a:t> </a:t>
            </a:r>
            <a:r>
              <a:rPr lang="ru-RU" dirty="0" err="1" smtClean="0"/>
              <a:t>мінерального</a:t>
            </a:r>
            <a:r>
              <a:rPr lang="ru-RU" dirty="0" smtClean="0"/>
              <a:t> </a:t>
            </a:r>
            <a:r>
              <a:rPr lang="ru-RU" dirty="0" err="1" smtClean="0"/>
              <a:t>походження</a:t>
            </a:r>
            <a:r>
              <a:rPr lang="ru-RU" dirty="0" smtClean="0"/>
              <a:t> </a:t>
            </a:r>
            <a:r>
              <a:rPr lang="ru-RU" dirty="0" err="1" smtClean="0"/>
              <a:t>Магнію</a:t>
            </a:r>
            <a:r>
              <a:rPr lang="ru-RU" dirty="0" smtClean="0"/>
              <a:t> сульфат.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sz="3200" b="1" err="1">
                <a:solidFill>
                  <a:schemeClr val="tx1"/>
                </a:solidFill>
              </a:rPr>
              <a:t>Rp</a:t>
            </a:r>
            <a:r>
              <a:rPr sz="3200" b="1">
                <a:solidFill>
                  <a:schemeClr val="tx1"/>
                </a:solidFill>
              </a:rPr>
              <a:t>.: </a:t>
            </a:r>
            <a:r>
              <a:rPr lang="de-DE" sz="3200" b="1" err="1">
                <a:solidFill>
                  <a:schemeClr val="tx1"/>
                </a:solidFill>
              </a:rPr>
              <a:t>Dilutio</a:t>
            </a:r>
            <a:r>
              <a:rPr lang="de-DE" sz="3200" b="1">
                <a:solidFill>
                  <a:schemeClr val="tx1"/>
                </a:solidFill>
              </a:rPr>
              <a:t> </a:t>
            </a:r>
            <a:r>
              <a:rPr sz="3200" b="1">
                <a:solidFill>
                  <a:schemeClr val="tx1"/>
                </a:solidFill>
              </a:rPr>
              <a:t>Magnesium </a:t>
            </a:r>
            <a:r>
              <a:rPr sz="3200" b="1" err="1">
                <a:solidFill>
                  <a:schemeClr val="tx1"/>
                </a:solidFill>
              </a:rPr>
              <a:t>sulfuricum</a:t>
            </a:r>
            <a:r>
              <a:rPr sz="3200" b="1">
                <a:solidFill>
                  <a:schemeClr val="tx1"/>
                </a:solidFill>
              </a:rPr>
              <a:t> </a:t>
            </a:r>
            <a:r>
              <a:rPr lang="it-IT" sz="3200" b="1">
                <a:solidFill>
                  <a:schemeClr val="tx1"/>
                </a:solidFill>
              </a:rPr>
              <a:t>X</a:t>
            </a:r>
            <a:r>
              <a:rPr sz="3200" b="1">
                <a:solidFill>
                  <a:schemeClr val="tx1"/>
                </a:solidFill>
              </a:rPr>
              <a:t>3</a:t>
            </a:r>
            <a:r>
              <a:rPr lang="uk-UA" sz="3200" b="1">
                <a:solidFill>
                  <a:schemeClr val="tx1"/>
                </a:solidFill>
              </a:rPr>
              <a:t> – 10,0</a:t>
            </a:r>
            <a:r>
              <a:rPr lang="ru-RU" sz="3200">
                <a:solidFill>
                  <a:schemeClr val="tx1"/>
                </a:solidFill>
              </a:rPr>
              <a:t/>
            </a:r>
            <a:br>
              <a:rPr lang="ru-RU" sz="3200">
                <a:solidFill>
                  <a:schemeClr val="tx1"/>
                </a:solidFill>
              </a:rPr>
            </a:br>
            <a:r>
              <a:rPr lang="ru-RU" sz="3200">
                <a:solidFill>
                  <a:schemeClr val="tx1"/>
                </a:solidFill>
              </a:rPr>
              <a:t>        </a:t>
            </a:r>
            <a:r>
              <a:rPr sz="3200" b="1">
                <a:solidFill>
                  <a:schemeClr val="tx1"/>
                </a:solidFill>
              </a:rPr>
              <a:t>D</a:t>
            </a:r>
            <a:r>
              <a:rPr lang="ru-RU" sz="3200" b="1">
                <a:solidFill>
                  <a:schemeClr val="tx1"/>
                </a:solidFill>
              </a:rPr>
              <a:t>. </a:t>
            </a:r>
            <a:r>
              <a:rPr sz="3200" b="1">
                <a:solidFill>
                  <a:schemeClr val="tx1"/>
                </a:solidFill>
              </a:rPr>
              <a:t>S</a:t>
            </a:r>
            <a:r>
              <a:rPr lang="ru-RU" sz="3200" b="1">
                <a:solidFill>
                  <a:schemeClr val="tx1"/>
                </a:solidFill>
              </a:rPr>
              <a:t>. </a:t>
            </a:r>
            <a:r>
              <a:rPr lang="uk-UA" sz="3200" b="1">
                <a:solidFill>
                  <a:schemeClr val="tx1"/>
                </a:solidFill>
              </a:rPr>
              <a:t>По </a:t>
            </a:r>
            <a:r>
              <a:rPr lang="ru-RU" sz="3200" b="1">
                <a:solidFill>
                  <a:schemeClr val="tx1"/>
                </a:solidFill>
              </a:rPr>
              <a:t>10</a:t>
            </a:r>
            <a:r>
              <a:rPr lang="uk-UA" sz="3200" b="1">
                <a:solidFill>
                  <a:schemeClr val="tx1"/>
                </a:solidFill>
              </a:rPr>
              <a:t> крапель </a:t>
            </a:r>
            <a:r>
              <a:rPr lang="ru-RU" sz="3200" b="1" err="1">
                <a:solidFill>
                  <a:schemeClr val="tx1"/>
                </a:solidFill>
              </a:rPr>
              <a:t>ввечері</a:t>
            </a:r>
            <a:r>
              <a:rPr lang="ru-RU" sz="3200" b="1">
                <a:solidFill>
                  <a:schemeClr val="tx1"/>
                </a:solidFill>
              </a:rPr>
              <a:t> за 30 </a:t>
            </a:r>
            <a:r>
              <a:rPr lang="ru-RU" sz="3200" b="1" err="1">
                <a:solidFill>
                  <a:schemeClr val="tx1"/>
                </a:solidFill>
              </a:rPr>
              <a:t>хв</a:t>
            </a:r>
            <a:r>
              <a:rPr lang="ru-RU" sz="3200" b="1">
                <a:solidFill>
                  <a:schemeClr val="tx1"/>
                </a:solidFill>
              </a:rPr>
              <a:t> до </a:t>
            </a:r>
            <a:r>
              <a:rPr lang="ru-RU" sz="3200" b="1" err="1">
                <a:solidFill>
                  <a:schemeClr val="tx1"/>
                </a:solidFill>
              </a:rPr>
              <a:t>їжі</a:t>
            </a:r>
            <a:endParaRPr lang="ru-RU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0981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Содержимое 2"/>
          <p:cNvSpPr>
            <a:spLocks noGrp="1"/>
          </p:cNvSpPr>
          <p:nvPr>
            <p:ph idx="1"/>
          </p:nvPr>
        </p:nvSpPr>
        <p:spPr>
          <a:xfrm>
            <a:off x="1809750" y="714376"/>
            <a:ext cx="8643938" cy="5929313"/>
          </a:xfrm>
        </p:spPr>
        <p:txBody>
          <a:bodyPr>
            <a:normAutofit lnSpcReduction="10000"/>
          </a:bodyPr>
          <a:lstStyle/>
          <a:p>
            <a:pPr algn="ctr" hangingPunct="0">
              <a:buFont typeface="Wingdings 2" pitchFamily="18" charset="2"/>
              <a:buNone/>
            </a:pPr>
            <a:r>
              <a:rPr lang="ru-RU" sz="2000" b="1"/>
              <a:t>ППК </a:t>
            </a:r>
            <a:r>
              <a:rPr lang="ru-RU" sz="2000"/>
              <a:t>(зворотній бік)</a:t>
            </a:r>
          </a:p>
          <a:p>
            <a:pPr hangingPunct="0">
              <a:buFont typeface="Wingdings 2" pitchFamily="18" charset="2"/>
              <a:buNone/>
            </a:pPr>
            <a:r>
              <a:rPr lang="ru-RU" sz="2000"/>
              <a:t>Субстанції </a:t>
            </a:r>
            <a:r>
              <a:rPr lang="en-US" sz="2000"/>
              <a:t>Magnesium sulfuricum</a:t>
            </a:r>
            <a:r>
              <a:rPr lang="ru-RU" sz="2000"/>
              <a:t>: 1,0 г  </a:t>
            </a:r>
          </a:p>
          <a:p>
            <a:pPr hangingPunct="0">
              <a:buFont typeface="Wingdings 2" pitchFamily="18" charset="2"/>
              <a:buNone/>
            </a:pPr>
            <a:r>
              <a:rPr lang="ru-RU" sz="2000"/>
              <a:t>Розведення </a:t>
            </a:r>
            <a:r>
              <a:rPr lang="en-US" sz="2000"/>
              <a:t>Magnesium sulfuricum</a:t>
            </a:r>
            <a:r>
              <a:rPr lang="it-IT" sz="2000"/>
              <a:t> X</a:t>
            </a:r>
            <a:r>
              <a:rPr lang="ru-RU" sz="2000"/>
              <a:t>1 : 1,0 г</a:t>
            </a:r>
          </a:p>
          <a:p>
            <a:pPr hangingPunct="0">
              <a:buFont typeface="Wingdings 2" pitchFamily="18" charset="2"/>
              <a:buNone/>
            </a:pPr>
            <a:r>
              <a:rPr lang="ru-RU" sz="2000"/>
              <a:t>Розведення </a:t>
            </a:r>
            <a:r>
              <a:rPr lang="en-US" sz="2000"/>
              <a:t>Magnesium sulfuricum</a:t>
            </a:r>
            <a:r>
              <a:rPr lang="it-IT" sz="2000"/>
              <a:t> X</a:t>
            </a:r>
            <a:r>
              <a:rPr lang="ru-RU" sz="2000"/>
              <a:t>2 : 1,0 г</a:t>
            </a:r>
          </a:p>
          <a:p>
            <a:pPr hangingPunct="0">
              <a:buFont typeface="Wingdings 2" pitchFamily="18" charset="2"/>
              <a:buNone/>
            </a:pPr>
            <a:r>
              <a:rPr lang="ru-RU" sz="2000"/>
              <a:t>Спирту етилового 45 % для виготовлення розведення Х1: 9,0 г </a:t>
            </a:r>
          </a:p>
          <a:p>
            <a:pPr hangingPunct="0">
              <a:buFont typeface="Wingdings 2" pitchFamily="18" charset="2"/>
              <a:buNone/>
            </a:pPr>
            <a:r>
              <a:rPr lang="ru-RU" sz="2000"/>
              <a:t>Спирту етилового 45 % для виготовлення розведення Х2: 9,0 г</a:t>
            </a:r>
          </a:p>
          <a:p>
            <a:pPr hangingPunct="0">
              <a:buFont typeface="Wingdings 2" pitchFamily="18" charset="2"/>
              <a:buNone/>
            </a:pPr>
            <a:r>
              <a:rPr lang="ru-RU" sz="2000"/>
              <a:t>Спирту етилового 45 % для виготовлення розведення Х3: 9,0 г</a:t>
            </a:r>
          </a:p>
          <a:p>
            <a:pPr hangingPunct="0"/>
            <a:endParaRPr lang="ru-RU" sz="2000"/>
          </a:p>
          <a:p>
            <a:pPr algn="just"/>
            <a:r>
              <a:rPr lang="ru-RU" sz="2000" b="1" i="1"/>
              <a:t>Технологія. </a:t>
            </a:r>
            <a:r>
              <a:rPr lang="ru-RU" sz="2000"/>
              <a:t>Виставляють на стіл 3 флакони з пробками, нумерують їх (Х1, </a:t>
            </a:r>
            <a:r>
              <a:rPr lang="en-US" sz="2000"/>
              <a:t>X2, </a:t>
            </a:r>
            <a:r>
              <a:rPr lang="ru-RU" sz="2000"/>
              <a:t>Х3). У кожен флакон відважують по 9,0 г спирту етилового 45 %. Потім у флакон з позначенням Х1 відважують 1,0 г субстанції </a:t>
            </a:r>
            <a:r>
              <a:rPr lang="en-US" sz="2000"/>
              <a:t>Magnesium sulfuricum, </a:t>
            </a:r>
            <a:r>
              <a:rPr lang="ru-RU" sz="2000"/>
              <a:t>закривають кришкою і енергійно струшують зверху вниз 10 раз (потенціюють). Після цього з флакона Х1 додають 1,0 г розведення у флакон з написом Х2 і знову струшують зверху вниз 10 раз (потенціюють). Далі у флакон Х3 відважують 1,0 г розведення Х2, закупорюють, потенціюють 10 раз. Наклеюють № рецепта. Заповнюють ППК (лицьовий бік).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4034" y="142852"/>
            <a:ext cx="8229600" cy="58259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i="1" err="1" smtClean="0">
                <a:solidFill>
                  <a:schemeClr val="tx1"/>
                </a:solidFill>
              </a:rPr>
              <a:t>Технологія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600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hangingPunct="0">
              <a:buFont typeface="Wingdings 2" pitchFamily="18" charset="2"/>
              <a:buNone/>
            </a:pPr>
            <a:r>
              <a:rPr lang="ru-RU" b="1" dirty="0" smtClean="0"/>
              <a:t>ППК</a:t>
            </a:r>
            <a:r>
              <a:rPr lang="ru-RU" dirty="0" smtClean="0"/>
              <a:t> (</a:t>
            </a:r>
            <a:r>
              <a:rPr lang="ru-RU" dirty="0" err="1" smtClean="0"/>
              <a:t>лицьовий</a:t>
            </a:r>
            <a:r>
              <a:rPr lang="ru-RU" dirty="0" smtClean="0"/>
              <a:t> </a:t>
            </a:r>
            <a:r>
              <a:rPr lang="ru-RU" dirty="0" err="1" smtClean="0"/>
              <a:t>бік</a:t>
            </a:r>
            <a:r>
              <a:rPr lang="ru-RU" dirty="0" smtClean="0"/>
              <a:t>)</a:t>
            </a:r>
          </a:p>
          <a:p>
            <a:pPr algn="ctr" hangingPunct="0">
              <a:buFont typeface="Wingdings 2" pitchFamily="18" charset="2"/>
              <a:buNone/>
            </a:pPr>
            <a:r>
              <a:rPr lang="ru-RU" dirty="0" smtClean="0"/>
              <a:t>Дата                 № рецепта</a:t>
            </a:r>
          </a:p>
          <a:p>
            <a:pPr algn="ctr" hangingPunct="0">
              <a:buFont typeface="Wingdings 2" pitchFamily="18" charset="2"/>
              <a:buNone/>
            </a:pPr>
            <a:r>
              <a:rPr lang="uk-UA" dirty="0" smtClean="0"/>
              <a:t>           </a:t>
            </a:r>
            <a:r>
              <a:rPr lang="en-US" dirty="0" err="1" smtClean="0"/>
              <a:t>Spiritus</a:t>
            </a:r>
            <a:r>
              <a:rPr lang="en-US" dirty="0" smtClean="0"/>
              <a:t> </a:t>
            </a:r>
            <a:r>
              <a:rPr lang="en-US" dirty="0" err="1" smtClean="0"/>
              <a:t>aethylici</a:t>
            </a:r>
            <a:r>
              <a:rPr lang="ru-RU" dirty="0" smtClean="0"/>
              <a:t> 45 % 9,0</a:t>
            </a:r>
          </a:p>
          <a:p>
            <a:pPr algn="ctr" hangingPunct="0">
              <a:buFont typeface="Wingdings 2" pitchFamily="18" charset="2"/>
              <a:buNone/>
            </a:pPr>
            <a:r>
              <a:rPr lang="en-US" u="sng" dirty="0" err="1" smtClean="0"/>
              <a:t>Dilutio</a:t>
            </a:r>
            <a:r>
              <a:rPr lang="en-US" u="sng" dirty="0" smtClean="0"/>
              <a:t> Magnesium </a:t>
            </a:r>
            <a:r>
              <a:rPr lang="en-US" u="sng" dirty="0" err="1" smtClean="0"/>
              <a:t>sulfuricum</a:t>
            </a:r>
            <a:r>
              <a:rPr lang="en-US" u="sng" dirty="0" smtClean="0"/>
              <a:t> </a:t>
            </a:r>
            <a:r>
              <a:rPr lang="ru-RU" u="sng" dirty="0" smtClean="0"/>
              <a:t>Х</a:t>
            </a:r>
            <a:r>
              <a:rPr lang="en-US" u="sng" dirty="0" smtClean="0"/>
              <a:t>2 1,0</a:t>
            </a:r>
            <a:endParaRPr lang="ru-RU" dirty="0" smtClean="0"/>
          </a:p>
          <a:p>
            <a:pPr algn="ctr" hangingPunct="0">
              <a:buFont typeface="Wingdings 2" pitchFamily="18" charset="2"/>
              <a:buNone/>
            </a:pPr>
            <a:r>
              <a:rPr lang="uk-UA" dirty="0" smtClean="0"/>
              <a:t>           </a:t>
            </a:r>
            <a:r>
              <a:rPr lang="en-US" dirty="0" smtClean="0"/>
              <a:t>m = 10,0</a:t>
            </a:r>
            <a:endParaRPr lang="ru-RU" dirty="0" smtClean="0"/>
          </a:p>
          <a:p>
            <a:pPr algn="ctr">
              <a:buFont typeface="Wingdings 2" pitchFamily="18" charset="2"/>
              <a:buNone/>
            </a:pPr>
            <a:r>
              <a:rPr lang="ru-RU" i="1" dirty="0" err="1" smtClean="0"/>
              <a:t>Пригот</a:t>
            </a:r>
            <a:r>
              <a:rPr lang="uk-UA" i="1" dirty="0" err="1" smtClean="0"/>
              <a:t>ував</a:t>
            </a:r>
            <a:r>
              <a:rPr lang="ru-RU" i="1" dirty="0" smtClean="0"/>
              <a:t> (</a:t>
            </a:r>
            <a:r>
              <a:rPr lang="ru-RU" i="1" dirty="0" err="1" smtClean="0"/>
              <a:t>підпис</a:t>
            </a:r>
            <a:r>
              <a:rPr lang="ru-RU" i="1" dirty="0" smtClean="0"/>
              <a:t>)</a:t>
            </a:r>
            <a:endParaRPr lang="ru-RU" dirty="0" smtClean="0"/>
          </a:p>
          <a:p>
            <a:pPr algn="ctr">
              <a:buFont typeface="Wingdings 2" pitchFamily="18" charset="2"/>
              <a:buNone/>
            </a:pPr>
            <a:r>
              <a:rPr lang="ru-RU" i="1" dirty="0" smtClean="0"/>
              <a:t>П</a:t>
            </a:r>
            <a:r>
              <a:rPr lang="uk-UA" i="1" dirty="0" err="1" smtClean="0"/>
              <a:t>еревірив</a:t>
            </a:r>
            <a:r>
              <a:rPr lang="ru-RU" i="1" dirty="0" smtClean="0"/>
              <a:t> (</a:t>
            </a:r>
            <a:r>
              <a:rPr lang="ru-RU" i="1" dirty="0" err="1" smtClean="0"/>
              <a:t>підпис</a:t>
            </a:r>
            <a:r>
              <a:rPr lang="ru-RU" i="1" dirty="0" smtClean="0"/>
              <a:t>)</a:t>
            </a:r>
            <a:endParaRPr lang="ru-RU" dirty="0" smtClean="0"/>
          </a:p>
          <a:p>
            <a:pPr algn="ctr">
              <a:buFont typeface="Wingdings 2" pitchFamily="18" charset="2"/>
              <a:buNone/>
            </a:pPr>
            <a:r>
              <a:rPr lang="uk-UA" i="1" dirty="0" smtClean="0"/>
              <a:t>Відпустив (підпис)</a:t>
            </a: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b="1" i="1" err="1">
                <a:solidFill>
                  <a:schemeClr val="tx1"/>
                </a:solidFill>
              </a:rPr>
              <a:t>Лицьовий</a:t>
            </a:r>
            <a:r>
              <a:rPr lang="ru-RU" sz="3200" b="1" i="1">
                <a:solidFill>
                  <a:schemeClr val="tx1"/>
                </a:solidFill>
              </a:rPr>
              <a:t> </a:t>
            </a:r>
            <a:r>
              <a:rPr lang="ru-RU" sz="3200" b="1" i="1" err="1">
                <a:solidFill>
                  <a:schemeClr val="tx1"/>
                </a:solidFill>
              </a:rPr>
              <a:t>бік</a:t>
            </a:r>
            <a:r>
              <a:rPr lang="ru-RU" sz="3200" b="1" i="1">
                <a:solidFill>
                  <a:schemeClr val="tx1"/>
                </a:solidFill>
              </a:rPr>
              <a:t> паспорта </a:t>
            </a:r>
            <a:r>
              <a:rPr lang="ru-RU" sz="3200" b="1" i="1" err="1">
                <a:solidFill>
                  <a:schemeClr val="tx1"/>
                </a:solidFill>
              </a:rPr>
              <a:t>письмового</a:t>
            </a:r>
            <a:r>
              <a:rPr lang="ru-RU" sz="3200" b="1" i="1">
                <a:solidFill>
                  <a:schemeClr val="tx1"/>
                </a:solidFill>
              </a:rPr>
              <a:t> контролю (ППК)</a:t>
            </a:r>
            <a:endParaRPr lang="ru-RU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9566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Оформлюють етикетками: «Внутрішнє», «Зберіати в прохолодному та захищеному від світла місці», «Берегти від </a:t>
            </a:r>
            <a:br>
              <a:rPr lang="ru-RU" smtClean="0"/>
            </a:br>
            <a:r>
              <a:rPr lang="ru-RU" smtClean="0"/>
              <a:t>дітей».</a:t>
            </a:r>
          </a:p>
          <a:p>
            <a:endParaRPr lang="uk-UA" smtClean="0"/>
          </a:p>
          <a:p>
            <a:r>
              <a:rPr lang="uk-UA" smtClean="0"/>
              <a:t>Даний гомеопатичний препарат </a:t>
            </a:r>
            <a:br>
              <a:rPr lang="uk-UA" smtClean="0"/>
            </a:br>
            <a:r>
              <a:rPr lang="uk-UA" smtClean="0"/>
              <a:t>використовується для </a:t>
            </a:r>
            <a:br>
              <a:rPr lang="uk-UA" smtClean="0"/>
            </a:br>
            <a:r>
              <a:rPr lang="uk-UA" smtClean="0"/>
              <a:t>лікування  гастроентероколітів</a:t>
            </a:r>
            <a:br>
              <a:rPr lang="uk-UA" smtClean="0"/>
            </a:br>
            <a:r>
              <a:rPr lang="uk-UA" smtClean="0"/>
              <a:t>та нервової диспепсії</a:t>
            </a:r>
            <a:endParaRPr lang="ru-RU" smtClean="0"/>
          </a:p>
          <a:p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err="1" smtClean="0">
                <a:solidFill>
                  <a:schemeClr val="tx1"/>
                </a:solidFill>
              </a:rPr>
              <a:t>Оформлення</a:t>
            </a:r>
            <a:r>
              <a:rPr lang="ru-RU" b="1" i="1" smtClean="0">
                <a:solidFill>
                  <a:schemeClr val="tx1"/>
                </a:solidFill>
              </a:rPr>
              <a:t> до </a:t>
            </a:r>
            <a:r>
              <a:rPr lang="ru-RU" b="1" i="1" err="1" smtClean="0">
                <a:solidFill>
                  <a:schemeClr val="tx1"/>
                </a:solidFill>
              </a:rPr>
              <a:t>використання</a:t>
            </a:r>
            <a:r>
              <a:rPr lang="ru-RU" smtClean="0">
                <a:solidFill>
                  <a:schemeClr val="tx1"/>
                </a:solidFill>
              </a:rPr>
              <a:t> </a:t>
            </a:r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40963" name="Группа 3"/>
          <p:cNvGrpSpPr>
            <a:grpSpLocks/>
          </p:cNvGrpSpPr>
          <p:nvPr/>
        </p:nvGrpSpPr>
        <p:grpSpPr bwMode="auto">
          <a:xfrm>
            <a:off x="7772401" y="2686051"/>
            <a:ext cx="2538413" cy="4100513"/>
            <a:chOff x="6248429" y="2685513"/>
            <a:chExt cx="2538413" cy="4101073"/>
          </a:xfrm>
        </p:grpSpPr>
        <p:pic>
          <p:nvPicPr>
            <p:cNvPr id="40964" name="Picture 3"/>
            <p:cNvPicPr>
              <a:picLocks noChangeAspect="1" noChangeArrowheads="1"/>
            </p:cNvPicPr>
            <p:nvPr/>
          </p:nvPicPr>
          <p:blipFill>
            <a:blip r:embed="rId2"/>
            <a:srcRect l="6320" t="6963" r="67078" b="5493"/>
            <a:stretch>
              <a:fillRect/>
            </a:stretch>
          </p:blipFill>
          <p:spPr bwMode="auto">
            <a:xfrm>
              <a:off x="6572264" y="2685513"/>
              <a:ext cx="2214578" cy="4101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0965" name="Group 2"/>
            <p:cNvGrpSpPr>
              <a:grpSpLocks/>
            </p:cNvGrpSpPr>
            <p:nvPr/>
          </p:nvGrpSpPr>
          <p:grpSpPr bwMode="auto">
            <a:xfrm>
              <a:off x="6248429" y="4414855"/>
              <a:ext cx="2538413" cy="1514475"/>
              <a:chOff x="1590" y="1424"/>
              <a:chExt cx="3997" cy="2386"/>
            </a:xfrm>
          </p:grpSpPr>
          <p:sp>
            <p:nvSpPr>
              <p:cNvPr id="40966" name="Rectangle 3"/>
              <p:cNvSpPr>
                <a:spLocks noChangeArrowheads="1"/>
              </p:cNvSpPr>
              <p:nvPr/>
            </p:nvSpPr>
            <p:spPr bwMode="auto">
              <a:xfrm>
                <a:off x="1590" y="1424"/>
                <a:ext cx="399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40967" name="Rectangle 4"/>
              <p:cNvSpPr>
                <a:spLocks noChangeArrowheads="1"/>
              </p:cNvSpPr>
              <p:nvPr/>
            </p:nvSpPr>
            <p:spPr bwMode="auto">
              <a:xfrm>
                <a:off x="1590" y="1424"/>
                <a:ext cx="1416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рецепта_</a:t>
                </a:r>
                <a:r>
                  <a:rPr lang="uk-UA" sz="900" u="sng">
                    <a:latin typeface="Calibri" pitchFamily="34" charset="0"/>
                  </a:rPr>
                  <a:t>1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40968" name="Rectangle 5"/>
              <p:cNvSpPr>
                <a:spLocks noChangeArrowheads="1"/>
              </p:cNvSpPr>
              <p:nvPr/>
            </p:nvSpPr>
            <p:spPr bwMode="auto">
              <a:xfrm>
                <a:off x="2857" y="1424"/>
                <a:ext cx="1555" cy="367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аптеки_</a:t>
                </a:r>
                <a:r>
                  <a:rPr lang="uk-UA" sz="900" u="sng">
                    <a:latin typeface="Calibri" pitchFamily="34" charset="0"/>
                  </a:rPr>
                  <a:t>8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40969" name="Rectangle 6"/>
              <p:cNvSpPr>
                <a:spLocks noChangeArrowheads="1"/>
              </p:cNvSpPr>
              <p:nvPr/>
            </p:nvSpPr>
            <p:spPr bwMode="auto">
              <a:xfrm>
                <a:off x="4040" y="1424"/>
                <a:ext cx="1171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uk-UA" sz="900">
                    <a:latin typeface="Calibri" pitchFamily="34" charset="0"/>
                  </a:rPr>
                  <a:t>м</a:t>
                </a:r>
                <a:r>
                  <a:rPr lang="ru-RU" sz="900">
                    <a:latin typeface="Calibri" pitchFamily="34" charset="0"/>
                  </a:rPr>
                  <a:t>._</a:t>
                </a:r>
                <a:r>
                  <a:rPr lang="ru-RU" sz="900" u="sng">
                    <a:latin typeface="Calibri" pitchFamily="34" charset="0"/>
                  </a:rPr>
                  <a:t>Харків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40970" name="Rectangle 7"/>
              <p:cNvSpPr>
                <a:spLocks noChangeArrowheads="1"/>
              </p:cNvSpPr>
              <p:nvPr/>
            </p:nvSpPr>
            <p:spPr bwMode="auto">
              <a:xfrm>
                <a:off x="2212" y="2561"/>
                <a:ext cx="2801" cy="124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72000"/>
                  </a:lnSpc>
                </a:pPr>
                <a:endParaRPr lang="ru-RU" sz="900">
                  <a:latin typeface="Times New Roman" pitchFamily="18" charset="0"/>
                </a:endParaRPr>
              </a:p>
              <a:p>
                <a:pPr algn="ctr"/>
                <a:r>
                  <a:rPr lang="en-US" sz="1000" u="sng">
                    <a:latin typeface="Constantia" pitchFamily="18" charset="0"/>
                  </a:rPr>
                  <a:t>Magnesium sulfuricum </a:t>
                </a:r>
                <a:r>
                  <a:rPr lang="uk-UA" sz="1000" u="sng">
                    <a:latin typeface="Constantia" pitchFamily="18" charset="0"/>
                  </a:rPr>
                  <a:t>Х</a:t>
                </a:r>
                <a:r>
                  <a:rPr lang="ru-RU" sz="1000" u="sng">
                    <a:latin typeface="Calibri" pitchFamily="34" charset="0"/>
                  </a:rPr>
                  <a:t>3 1</a:t>
                </a:r>
                <a:r>
                  <a:rPr lang="ru-RU" sz="1000" u="sng">
                    <a:latin typeface="Times New Roman" pitchFamily="18" charset="0"/>
                  </a:rPr>
                  <a:t>0,0</a:t>
                </a:r>
                <a:r>
                  <a:rPr lang="ru-RU" sz="900">
                    <a:latin typeface="Calibri" pitchFamily="34" charset="0"/>
                  </a:rPr>
                  <a:t/>
                </a:r>
                <a:br>
                  <a:rPr lang="ru-RU" sz="900">
                    <a:latin typeface="Calibri" pitchFamily="34" charset="0"/>
                  </a:rPr>
                </a:br>
                <a:endParaRPr lang="ru-RU" sz="800">
                  <a:latin typeface="Times New Roman" pitchFamily="18" charset="0"/>
                </a:endParaRPr>
              </a:p>
              <a:p>
                <a:pPr algn="ctr"/>
                <a:r>
                  <a:rPr lang="ru-RU" sz="900">
                    <a:latin typeface="Calibri" pitchFamily="34" charset="0"/>
                  </a:rPr>
                  <a:t>При</a:t>
                </a:r>
                <a:r>
                  <a:rPr lang="uk-UA" sz="900">
                    <a:latin typeface="Calibri" pitchFamily="34" charset="0"/>
                  </a:rPr>
                  <a:t>й</a:t>
                </a:r>
                <a:r>
                  <a:rPr lang="ru-RU" sz="900">
                    <a:latin typeface="Calibri" pitchFamily="34" charset="0"/>
                  </a:rPr>
                  <a:t>мат</a:t>
                </a:r>
                <a:r>
                  <a:rPr lang="uk-UA" sz="900">
                    <a:latin typeface="Calibri" pitchFamily="34" charset="0"/>
                  </a:rPr>
                  <a:t>и </a:t>
                </a:r>
                <a:r>
                  <a:rPr lang="ru-RU" sz="900">
                    <a:latin typeface="Calibri" pitchFamily="34" charset="0"/>
                  </a:rPr>
                  <a:t>по _</a:t>
                </a:r>
                <a:r>
                  <a:rPr lang="ru-RU" sz="900" u="sng">
                    <a:latin typeface="Calibri" pitchFamily="34" charset="0"/>
                  </a:rPr>
                  <a:t>7 </a:t>
                </a:r>
                <a:r>
                  <a:rPr lang="uk-UA" sz="900" u="sng">
                    <a:latin typeface="Calibri" pitchFamily="34" charset="0"/>
                  </a:rPr>
                  <a:t>крапель ввчері за 30 хв до їжі______________</a:t>
                </a:r>
                <a:endParaRPr lang="ru-RU"/>
              </a:p>
            </p:txBody>
          </p:sp>
          <p:sp>
            <p:nvSpPr>
              <p:cNvPr id="40971" name="Rectangle 8"/>
              <p:cNvSpPr>
                <a:spLocks noChangeArrowheads="1"/>
              </p:cNvSpPr>
              <p:nvPr/>
            </p:nvSpPr>
            <p:spPr bwMode="auto">
              <a:xfrm>
                <a:off x="1590" y="2220"/>
                <a:ext cx="600" cy="76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 dirty="0">
                    <a:latin typeface="Calibri" pitchFamily="34" charset="0"/>
                  </a:rPr>
                  <a:t>Дата </a:t>
                </a:r>
                <a:r>
                  <a:rPr lang="uk-UA" sz="800" dirty="0" smtClean="0">
                    <a:latin typeface="Calibri" pitchFamily="34" charset="0"/>
                  </a:rPr>
                  <a:t>02.03.2021 р.</a:t>
                </a:r>
                <a:endParaRPr lang="ru-RU" dirty="0"/>
              </a:p>
            </p:txBody>
          </p:sp>
          <p:sp>
            <p:nvSpPr>
              <p:cNvPr id="40972" name="Rectangle 9"/>
              <p:cNvSpPr>
                <a:spLocks noChangeArrowheads="1"/>
              </p:cNvSpPr>
              <p:nvPr/>
            </p:nvSpPr>
            <p:spPr bwMode="auto">
              <a:xfrm>
                <a:off x="1590" y="2985"/>
                <a:ext cx="600" cy="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>
                    <a:latin typeface="Calibri" pitchFamily="34" charset="0"/>
                  </a:rPr>
                  <a:t>П</a:t>
                </a:r>
                <a:r>
                  <a:rPr lang="uk-UA" sz="800">
                    <a:latin typeface="Calibri" pitchFamily="34" charset="0"/>
                  </a:rPr>
                  <a:t>і</a:t>
                </a:r>
                <a:r>
                  <a:rPr lang="ru-RU" sz="800">
                    <a:latin typeface="Calibri" pitchFamily="34" charset="0"/>
                  </a:rPr>
                  <a:t>дпис</a:t>
                </a:r>
                <a:r>
                  <a:rPr lang="ru-RU" sz="900">
                    <a:latin typeface="Calibri" pitchFamily="34" charset="0"/>
                  </a:rPr>
                  <a:t> </a:t>
                </a:r>
                <a:endParaRPr lang="ru-RU"/>
              </a:p>
            </p:txBody>
          </p:sp>
          <p:sp>
            <p:nvSpPr>
              <p:cNvPr id="14" name="Rectangle 10"/>
              <p:cNvSpPr>
                <a:spLocks noChangeArrowheads="1"/>
              </p:cNvSpPr>
              <p:nvPr/>
            </p:nvSpPr>
            <p:spPr bwMode="auto">
              <a:xfrm>
                <a:off x="5222" y="1423"/>
                <a:ext cx="365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Зберігати в прохолодному, захищеному від світла місці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Rectangle 11"/>
              <p:cNvSpPr>
                <a:spLocks noChangeArrowheads="1"/>
              </p:cNvSpPr>
              <p:nvPr/>
            </p:nvSpPr>
            <p:spPr bwMode="auto">
              <a:xfrm>
                <a:off x="2230" y="1806"/>
                <a:ext cx="2627" cy="398"/>
              </a:xfrm>
              <a:prstGeom prst="rect">
                <a:avLst/>
              </a:prstGeom>
              <a:solidFill>
                <a:srgbClr val="9BBB59"/>
              </a:solidFill>
              <a:ln w="381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/>
              <a:lstStyle/>
              <a:p>
                <a:pPr algn="ctr">
                  <a:spcAft>
                    <a:spcPts val="1000"/>
                  </a:spcAft>
                  <a:defRPr/>
                </a:pPr>
                <a:r>
                  <a:rPr lang="ru-RU" sz="900" b="1">
                    <a:latin typeface="Calibri" pitchFamily="34" charset="0"/>
                    <a:cs typeface="Arial" pitchFamily="34" charset="0"/>
                  </a:rPr>
                  <a:t>ВНУТР</a:t>
                </a:r>
                <a:r>
                  <a:rPr lang="uk-UA" sz="900" b="1">
                    <a:latin typeface="Calibri" pitchFamily="34" charset="0"/>
                    <a:cs typeface="Arial" pitchFamily="34" charset="0"/>
                  </a:rPr>
                  <a:t>ІШНЄ</a:t>
                </a:r>
                <a:endParaRPr lang="ru-RU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75" name="Rectangle 12"/>
              <p:cNvSpPr>
                <a:spLocks noChangeArrowheads="1"/>
              </p:cNvSpPr>
              <p:nvPr/>
            </p:nvSpPr>
            <p:spPr bwMode="auto">
              <a:xfrm>
                <a:off x="2198" y="2235"/>
                <a:ext cx="2767" cy="43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24000"/>
                  </a:lnSpc>
                </a:pPr>
                <a:endParaRPr lang="ru-RU" sz="800" b="1">
                  <a:latin typeface="Times New Roman" pitchFamily="18" charset="0"/>
                </a:endParaRPr>
              </a:p>
              <a:p>
                <a:pPr algn="ctr">
                  <a:lnSpc>
                    <a:spcPct val="72000"/>
                  </a:lnSpc>
                </a:pPr>
                <a:r>
                  <a:rPr lang="ru-RU" sz="900" b="1">
                    <a:latin typeface="Calibri" pitchFamily="34" charset="0"/>
                  </a:rPr>
                  <a:t>Гомеопатич</a:t>
                </a:r>
                <a:r>
                  <a:rPr lang="uk-UA" sz="900" b="1">
                    <a:latin typeface="Calibri" pitchFamily="34" charset="0"/>
                  </a:rPr>
                  <a:t>ний </a:t>
                </a:r>
                <a:r>
                  <a:rPr lang="ru-RU" sz="900" b="1">
                    <a:latin typeface="Calibri" pitchFamily="34" charset="0"/>
                  </a:rPr>
                  <a:t>л</a:t>
                </a:r>
                <a:r>
                  <a:rPr lang="uk-UA" sz="900" b="1">
                    <a:latin typeface="Calibri" pitchFamily="34" charset="0"/>
                  </a:rPr>
                  <a:t>і</a:t>
                </a:r>
                <a:r>
                  <a:rPr lang="ru-RU" sz="900" b="1">
                    <a:latin typeface="Calibri" pitchFamily="34" charset="0"/>
                  </a:rPr>
                  <a:t>карс</a:t>
                </a:r>
                <a:r>
                  <a:rPr lang="uk-UA" sz="900" b="1">
                    <a:latin typeface="Calibri" pitchFamily="34" charset="0"/>
                  </a:rPr>
                  <a:t>ький</a:t>
                </a:r>
                <a:r>
                  <a:rPr lang="ru-RU" sz="900" b="1">
                    <a:latin typeface="Calibri" pitchFamily="34" charset="0"/>
                  </a:rPr>
                  <a:t> </a:t>
                </a:r>
                <a:r>
                  <a:rPr lang="uk-UA" sz="900" b="1">
                    <a:latin typeface="Calibri" pitchFamily="34" charset="0"/>
                  </a:rPr>
                  <a:t>засіб</a:t>
                </a:r>
                <a:endParaRPr lang="ru-RU"/>
              </a:p>
            </p:txBody>
          </p:sp>
          <p:sp>
            <p:nvSpPr>
              <p:cNvPr id="17" name="Rectangle 13"/>
              <p:cNvSpPr>
                <a:spLocks noChangeArrowheads="1"/>
              </p:cNvSpPr>
              <p:nvPr/>
            </p:nvSpPr>
            <p:spPr bwMode="auto">
              <a:xfrm>
                <a:off x="4965" y="1423"/>
                <a:ext cx="24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ru-RU" sz="900" dirty="0">
                    <a:latin typeface="Calibri" pitchFamily="34" charset="0"/>
                    <a:cs typeface="Arial" pitchFamily="34" charset="0"/>
                  </a:rPr>
                  <a:t>Бер</a:t>
                </a:r>
                <a:r>
                  <a:rPr lang="uk-UA" sz="900" dirty="0" err="1">
                    <a:latin typeface="Calibri" pitchFamily="34" charset="0"/>
                    <a:cs typeface="Arial" pitchFamily="34" charset="0"/>
                  </a:rPr>
                  <a:t>егти</a:t>
                </a: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 від дітей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24173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596" y="142852"/>
            <a:ext cx="8229600" cy="72547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b="1">
                <a:solidFill>
                  <a:schemeClr val="tx1"/>
                </a:solidFill>
              </a:rPr>
              <a:t>АЛГОРИТМ ТЕХНОЛОГ</a:t>
            </a:r>
            <a:r>
              <a:rPr lang="uk-UA" sz="2800" b="1">
                <a:solidFill>
                  <a:schemeClr val="tx1"/>
                </a:solidFill>
              </a:rPr>
              <a:t>ІЇ </a:t>
            </a:r>
            <a:r>
              <a:rPr lang="uk-UA" sz="2800" b="1" cap="all">
                <a:solidFill>
                  <a:schemeClr val="tx1"/>
                </a:solidFill>
              </a:rPr>
              <a:t>олій гомеопатичних</a:t>
            </a:r>
            <a:endParaRPr lang="ru-RU" sz="2800" b="1">
              <a:solidFill>
                <a:schemeClr val="tx1"/>
              </a:solidFill>
            </a:endParaRPr>
          </a:p>
        </p:txBody>
      </p:sp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2381251" y="928688"/>
            <a:ext cx="7643813" cy="5643562"/>
            <a:chOff x="1521" y="1854"/>
            <a:chExt cx="9720" cy="7020"/>
          </a:xfrm>
        </p:grpSpPr>
        <p:sp>
          <p:nvSpPr>
            <p:cNvPr id="41987" name="Text Box 3"/>
            <p:cNvSpPr txBox="1">
              <a:spLocks noChangeArrowheads="1"/>
            </p:cNvSpPr>
            <p:nvPr/>
          </p:nvSpPr>
          <p:spPr bwMode="auto">
            <a:xfrm>
              <a:off x="4941" y="2394"/>
              <a:ext cx="25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Вихідна сировина</a:t>
              </a:r>
              <a:endParaRPr lang="ru-RU"/>
            </a:p>
          </p:txBody>
        </p:sp>
        <p:sp>
          <p:nvSpPr>
            <p:cNvPr id="41988" name="Text Box 4"/>
            <p:cNvSpPr txBox="1">
              <a:spLocks noChangeArrowheads="1"/>
            </p:cNvSpPr>
            <p:nvPr/>
          </p:nvSpPr>
          <p:spPr bwMode="auto">
            <a:xfrm>
              <a:off x="1521" y="3294"/>
              <a:ext cx="450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Матричні настойки;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речовини, розчинні в оліях</a:t>
              </a:r>
              <a:endParaRPr lang="ru-RU"/>
            </a:p>
          </p:txBody>
        </p:sp>
        <p:sp>
          <p:nvSpPr>
            <p:cNvPr id="41989" name="Text Box 5"/>
            <p:cNvSpPr txBox="1">
              <a:spLocks noChangeArrowheads="1"/>
            </p:cNvSpPr>
            <p:nvPr/>
          </p:nvSpPr>
          <p:spPr bwMode="auto">
            <a:xfrm>
              <a:off x="1521" y="4554"/>
              <a:ext cx="450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Відважування або відмірювання </a:t>
              </a:r>
              <a:br>
                <a:rPr lang="uk-UA" sz="1200">
                  <a:latin typeface="Times New Roman" pitchFamily="18" charset="0"/>
                </a:rPr>
              </a:br>
              <a:r>
                <a:rPr lang="uk-UA" sz="1200">
                  <a:latin typeface="Times New Roman" pitchFamily="18" charset="0"/>
                </a:rPr>
                <a:t>каліброваним краплеміром розрахованої кількості</a:t>
              </a:r>
              <a:endParaRPr lang="ru-RU"/>
            </a:p>
          </p:txBody>
        </p:sp>
        <p:sp>
          <p:nvSpPr>
            <p:cNvPr id="41990" name="Freeform 6"/>
            <p:cNvSpPr>
              <a:spLocks/>
            </p:cNvSpPr>
            <p:nvPr/>
          </p:nvSpPr>
          <p:spPr bwMode="auto">
            <a:xfrm>
              <a:off x="6199" y="2754"/>
              <a:ext cx="2" cy="204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1" name="Freeform 7"/>
            <p:cNvSpPr>
              <a:spLocks/>
            </p:cNvSpPr>
            <p:nvPr/>
          </p:nvSpPr>
          <p:spPr bwMode="auto">
            <a:xfrm>
              <a:off x="3679" y="293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2" name="Text Box 8"/>
            <p:cNvSpPr txBox="1">
              <a:spLocks noChangeArrowheads="1"/>
            </p:cNvSpPr>
            <p:nvPr/>
          </p:nvSpPr>
          <p:spPr bwMode="auto">
            <a:xfrm>
              <a:off x="1521" y="6894"/>
              <a:ext cx="972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Струшування зверху вниз (потенціювання) 10 разів</a:t>
              </a:r>
              <a:endParaRPr lang="ru-RU"/>
            </a:p>
          </p:txBody>
        </p:sp>
        <p:sp>
          <p:nvSpPr>
            <p:cNvPr id="41993" name="Text Box 9"/>
            <p:cNvSpPr txBox="1">
              <a:spLocks noChangeArrowheads="1"/>
            </p:cNvSpPr>
            <p:nvPr/>
          </p:nvSpPr>
          <p:spPr bwMode="auto">
            <a:xfrm>
              <a:off x="1521" y="7794"/>
              <a:ext cx="97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Контроль якості</a:t>
              </a:r>
              <a:endParaRPr lang="ru-RU"/>
            </a:p>
          </p:txBody>
        </p:sp>
        <p:sp>
          <p:nvSpPr>
            <p:cNvPr id="41994" name="Text Box 10"/>
            <p:cNvSpPr txBox="1">
              <a:spLocks noChangeArrowheads="1"/>
            </p:cNvSpPr>
            <p:nvPr/>
          </p:nvSpPr>
          <p:spPr bwMode="auto">
            <a:xfrm>
              <a:off x="1521" y="8514"/>
              <a:ext cx="972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Упаковка та оформлення до відпуску</a:t>
              </a:r>
              <a:endParaRPr lang="ru-RU"/>
            </a:p>
          </p:txBody>
        </p:sp>
        <p:sp>
          <p:nvSpPr>
            <p:cNvPr id="41995" name="Freeform 11"/>
            <p:cNvSpPr>
              <a:spLocks/>
            </p:cNvSpPr>
            <p:nvPr/>
          </p:nvSpPr>
          <p:spPr bwMode="auto">
            <a:xfrm>
              <a:off x="8899" y="293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6" name="Rectangle 12"/>
            <p:cNvSpPr>
              <a:spLocks noChangeArrowheads="1"/>
            </p:cNvSpPr>
            <p:nvPr/>
          </p:nvSpPr>
          <p:spPr bwMode="auto">
            <a:xfrm>
              <a:off x="6561" y="3294"/>
              <a:ext cx="468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0" bIns="0"/>
            <a:lstStyle/>
            <a:p>
              <a:pPr algn="ctr">
                <a:spcAft>
                  <a:spcPts val="1000"/>
                </a:spcAft>
              </a:pPr>
              <a:r>
                <a:rPr lang="uk-UA" sz="1200">
                  <a:latin typeface="Times New Roman" pitchFamily="18" charset="0"/>
                </a:rPr>
                <a:t>Олія</a:t>
              </a:r>
              <a:r>
                <a:rPr lang="ru-RU" sz="1200">
                  <a:latin typeface="Times New Roman" pitchFamily="18" charset="0"/>
                </a:rPr>
                <a:t> </a:t>
              </a:r>
              <a:r>
                <a:rPr lang="uk-UA" sz="1200">
                  <a:latin typeface="Times New Roman" pitchFamily="18" charset="0"/>
                </a:rPr>
                <a:t>(маслинова, мигдальна, соняшникова, вазелінова тощо)</a:t>
              </a:r>
              <a:endParaRPr lang="ru-RU"/>
            </a:p>
          </p:txBody>
        </p:sp>
        <p:sp>
          <p:nvSpPr>
            <p:cNvPr id="41997" name="Line 13"/>
            <p:cNvSpPr>
              <a:spLocks noChangeShapeType="1"/>
            </p:cNvSpPr>
            <p:nvPr/>
          </p:nvSpPr>
          <p:spPr bwMode="auto">
            <a:xfrm>
              <a:off x="3681" y="2934"/>
              <a:ext cx="52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8" name="Line 14"/>
            <p:cNvSpPr>
              <a:spLocks noChangeShapeType="1"/>
            </p:cNvSpPr>
            <p:nvPr/>
          </p:nvSpPr>
          <p:spPr bwMode="auto">
            <a:xfrm>
              <a:off x="3681" y="419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9" name="Line 15"/>
            <p:cNvSpPr>
              <a:spLocks noChangeShapeType="1"/>
            </p:cNvSpPr>
            <p:nvPr/>
          </p:nvSpPr>
          <p:spPr bwMode="auto">
            <a:xfrm>
              <a:off x="3681" y="563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0" name="Line 16"/>
            <p:cNvSpPr>
              <a:spLocks noChangeShapeType="1"/>
            </p:cNvSpPr>
            <p:nvPr/>
          </p:nvSpPr>
          <p:spPr bwMode="auto">
            <a:xfrm>
              <a:off x="6381" y="743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1" name="Line 17"/>
            <p:cNvSpPr>
              <a:spLocks noChangeShapeType="1"/>
            </p:cNvSpPr>
            <p:nvPr/>
          </p:nvSpPr>
          <p:spPr bwMode="auto">
            <a:xfrm>
              <a:off x="6381" y="815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2" name="Line 18"/>
            <p:cNvSpPr>
              <a:spLocks noChangeShapeType="1"/>
            </p:cNvSpPr>
            <p:nvPr/>
          </p:nvSpPr>
          <p:spPr bwMode="auto">
            <a:xfrm>
              <a:off x="6201" y="221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3" name="Text Box 19"/>
            <p:cNvSpPr txBox="1">
              <a:spLocks noChangeArrowheads="1"/>
            </p:cNvSpPr>
            <p:nvPr/>
          </p:nvSpPr>
          <p:spPr bwMode="auto">
            <a:xfrm>
              <a:off x="4941" y="1854"/>
              <a:ext cx="2554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Рецептурний пропис</a:t>
              </a:r>
              <a:endParaRPr lang="ru-RU"/>
            </a:p>
          </p:txBody>
        </p:sp>
        <p:sp>
          <p:nvSpPr>
            <p:cNvPr id="42004" name="Line 20"/>
            <p:cNvSpPr>
              <a:spLocks noChangeShapeType="1"/>
            </p:cNvSpPr>
            <p:nvPr/>
          </p:nvSpPr>
          <p:spPr bwMode="auto">
            <a:xfrm>
              <a:off x="8901" y="419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5" name="Text Box 21"/>
            <p:cNvSpPr txBox="1">
              <a:spLocks noChangeArrowheads="1"/>
            </p:cNvSpPr>
            <p:nvPr/>
          </p:nvSpPr>
          <p:spPr bwMode="auto">
            <a:xfrm>
              <a:off x="6561" y="4554"/>
              <a:ext cx="468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Відважування </a:t>
              </a: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розрахованої кількості олії</a:t>
              </a:r>
              <a:endParaRPr lang="ru-RU"/>
            </a:p>
          </p:txBody>
        </p:sp>
        <p:sp>
          <p:nvSpPr>
            <p:cNvPr id="42006" name="Line 22"/>
            <p:cNvSpPr>
              <a:spLocks noChangeShapeType="1"/>
            </p:cNvSpPr>
            <p:nvPr/>
          </p:nvSpPr>
          <p:spPr bwMode="auto">
            <a:xfrm>
              <a:off x="8901" y="563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7" name="Rectangle 23"/>
            <p:cNvSpPr>
              <a:spLocks noChangeArrowheads="1"/>
            </p:cNvSpPr>
            <p:nvPr/>
          </p:nvSpPr>
          <p:spPr bwMode="auto">
            <a:xfrm>
              <a:off x="1521" y="5994"/>
              <a:ext cx="972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Змішування або розчинення</a:t>
              </a:r>
              <a:endParaRPr lang="ru-RU"/>
            </a:p>
          </p:txBody>
        </p:sp>
        <p:sp>
          <p:nvSpPr>
            <p:cNvPr id="42008" name="Line 24"/>
            <p:cNvSpPr>
              <a:spLocks noChangeShapeType="1"/>
            </p:cNvSpPr>
            <p:nvPr/>
          </p:nvSpPr>
          <p:spPr bwMode="auto">
            <a:xfrm>
              <a:off x="6381" y="653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1483587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74320" indent="-274320" algn="just" hangingPunct="0">
              <a:buNone/>
              <a:defRPr/>
            </a:pPr>
            <a:r>
              <a:rPr lang="ru-RU" i="1" dirty="0" smtClean="0"/>
              <a:t>Штамп </a:t>
            </a:r>
            <a:r>
              <a:rPr lang="ru-RU" i="1" dirty="0" err="1" smtClean="0"/>
              <a:t>лікувально-профілактичного</a:t>
            </a:r>
            <a:r>
              <a:rPr lang="ru-RU" i="1" dirty="0" smtClean="0"/>
              <a:t> закладу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smtClean="0"/>
              <a:t>Дата 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Прізвище</a:t>
            </a:r>
            <a:r>
              <a:rPr lang="ru-RU" i="1" dirty="0" smtClean="0"/>
              <a:t>, </a:t>
            </a:r>
            <a:r>
              <a:rPr lang="ru-RU" i="1" dirty="0" err="1" smtClean="0"/>
              <a:t>ім'я</a:t>
            </a:r>
            <a:r>
              <a:rPr lang="ru-RU" i="1" dirty="0" smtClean="0"/>
              <a:t> та </a:t>
            </a:r>
            <a:r>
              <a:rPr lang="ru-RU" i="1" dirty="0" err="1" smtClean="0"/>
              <a:t>по-батькові</a:t>
            </a:r>
            <a:r>
              <a:rPr lang="ru-RU" i="1" dirty="0" smtClean="0"/>
              <a:t> хворого, </a:t>
            </a:r>
            <a:r>
              <a:rPr lang="ru-RU" i="1" dirty="0" err="1" smtClean="0"/>
              <a:t>вік</a:t>
            </a:r>
            <a:endParaRPr lang="ru-RU" i="1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Прізвище</a:t>
            </a:r>
            <a:r>
              <a:rPr lang="ru-RU" i="1" dirty="0" smtClean="0"/>
              <a:t>, </a:t>
            </a:r>
            <a:r>
              <a:rPr lang="ru-RU" i="1" dirty="0" err="1" smtClean="0"/>
              <a:t>ім'я</a:t>
            </a:r>
            <a:r>
              <a:rPr lang="ru-RU" i="1" dirty="0" smtClean="0"/>
              <a:t> та </a:t>
            </a:r>
            <a:r>
              <a:rPr lang="ru-RU" i="1" dirty="0" err="1" smtClean="0"/>
              <a:t>по-батькові</a:t>
            </a:r>
            <a:r>
              <a:rPr lang="ru-RU" i="1" dirty="0" smtClean="0"/>
              <a:t> </a:t>
            </a:r>
            <a:r>
              <a:rPr lang="ru-RU" i="1" dirty="0" err="1" smtClean="0"/>
              <a:t>лікаря</a:t>
            </a:r>
            <a:endParaRPr lang="ru-RU" dirty="0" smtClean="0"/>
          </a:p>
          <a:p>
            <a:pPr marL="274320" indent="-274320" hangingPunct="0">
              <a:buNone/>
              <a:defRPr/>
            </a:pPr>
            <a:r>
              <a:rPr lang="uk-UA" i="1" dirty="0" smtClean="0"/>
              <a:t>	</a:t>
            </a:r>
            <a:r>
              <a:rPr lang="en-US" i="1" dirty="0" err="1" smtClean="0"/>
              <a:t>Rp</a:t>
            </a:r>
            <a:r>
              <a:rPr lang="ru-RU" i="1" dirty="0" smtClean="0"/>
              <a:t>.: </a:t>
            </a:r>
            <a:r>
              <a:rPr lang="de-DE" i="1" dirty="0" err="1"/>
              <a:t>lOeum</a:t>
            </a:r>
            <a:r>
              <a:rPr lang="de-DE" b="1" dirty="0" smtClean="0"/>
              <a:t> </a:t>
            </a:r>
            <a:r>
              <a:rPr lang="en-US" i="1" dirty="0" err="1" smtClean="0"/>
              <a:t>Ledum</a:t>
            </a:r>
            <a:r>
              <a:rPr lang="en-US" i="1" dirty="0" smtClean="0"/>
              <a:t> </a:t>
            </a:r>
            <a:r>
              <a:rPr lang="ru-RU" i="1" dirty="0" smtClean="0"/>
              <a:t>10 % – 5,0 </a:t>
            </a:r>
            <a:endParaRPr lang="ru-RU" dirty="0" smtClean="0"/>
          </a:p>
          <a:p>
            <a:pPr marL="274320" indent="-274320" hangingPunct="0">
              <a:buNone/>
              <a:defRPr/>
            </a:pPr>
            <a:r>
              <a:rPr lang="ru-RU" i="1" dirty="0" smtClean="0"/>
              <a:t>	        D. S. </a:t>
            </a:r>
            <a:r>
              <a:rPr lang="uk-UA" i="1" dirty="0" smtClean="0"/>
              <a:t>Для змащування уражених поверхонь шкіри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Підпис</a:t>
            </a:r>
            <a:r>
              <a:rPr lang="ru-RU" i="1" dirty="0" smtClean="0"/>
              <a:t> </a:t>
            </a:r>
            <a:r>
              <a:rPr lang="ru-RU" i="1" dirty="0" err="1" smtClean="0"/>
              <a:t>лікаря</a:t>
            </a:r>
            <a:endParaRPr lang="ru-RU" dirty="0" smtClean="0"/>
          </a:p>
          <a:p>
            <a:pPr marL="274320" indent="-274320" algn="just" hangingPunct="0">
              <a:buNone/>
              <a:defRPr/>
            </a:pPr>
            <a:r>
              <a:rPr lang="ru-RU" i="1" dirty="0" err="1" smtClean="0"/>
              <a:t>Особова</a:t>
            </a:r>
            <a:r>
              <a:rPr lang="ru-RU" i="1" dirty="0" smtClean="0"/>
              <a:t> печатка </a:t>
            </a:r>
            <a:r>
              <a:rPr lang="ru-RU" i="1" dirty="0" err="1" smtClean="0"/>
              <a:t>лікаря</a:t>
            </a:r>
            <a:endParaRPr lang="ru-RU" dirty="0" smtClean="0"/>
          </a:p>
          <a:p>
            <a:pPr marL="274320" indent="-274320" hangingPunct="0"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hangingPunct="0">
              <a:buFont typeface="Wingdings 2"/>
              <a:buChar char=""/>
              <a:defRPr/>
            </a:pPr>
            <a:r>
              <a:rPr lang="ru-RU" b="1" i="1" dirty="0" smtClean="0"/>
              <a:t>Характеристика </a:t>
            </a:r>
            <a:r>
              <a:rPr lang="ru-RU" b="1" i="1" dirty="0" err="1" smtClean="0"/>
              <a:t>лікарського</a:t>
            </a:r>
            <a:r>
              <a:rPr lang="ru-RU" b="1" i="1" dirty="0" smtClean="0"/>
              <a:t> препарату. </a:t>
            </a:r>
            <a:r>
              <a:rPr lang="ru-RU" dirty="0" err="1" smtClean="0"/>
              <a:t>Гомеопатична</a:t>
            </a:r>
            <a:r>
              <a:rPr lang="ru-RU" dirty="0" smtClean="0"/>
              <a:t> </a:t>
            </a:r>
            <a:r>
              <a:rPr lang="ru-RU" dirty="0" err="1" smtClean="0"/>
              <a:t>олія</a:t>
            </a:r>
            <a:r>
              <a:rPr lang="ru-RU" dirty="0" smtClean="0"/>
              <a:t>, до складу </a:t>
            </a:r>
            <a:r>
              <a:rPr lang="ru-RU" dirty="0" err="1" smtClean="0"/>
              <a:t>якої</a:t>
            </a:r>
            <a:r>
              <a:rPr lang="ru-RU" dirty="0" smtClean="0"/>
              <a:t> входить </a:t>
            </a:r>
            <a:r>
              <a:rPr lang="ru-RU" dirty="0" err="1" smtClean="0"/>
              <a:t>сировина</a:t>
            </a:r>
            <a:r>
              <a:rPr lang="ru-RU" dirty="0" smtClean="0"/>
              <a:t> </a:t>
            </a:r>
            <a:r>
              <a:rPr lang="ru-RU" dirty="0" err="1" smtClean="0"/>
              <a:t>рослинного</a:t>
            </a:r>
            <a:r>
              <a:rPr lang="ru-RU" dirty="0" smtClean="0"/>
              <a:t> </a:t>
            </a:r>
            <a:r>
              <a:rPr lang="ru-RU" dirty="0" err="1" smtClean="0"/>
              <a:t>походження</a:t>
            </a:r>
            <a:r>
              <a:rPr lang="ru-RU" dirty="0" smtClean="0"/>
              <a:t> </a:t>
            </a:r>
            <a:r>
              <a:rPr lang="ru-RU" dirty="0" err="1" smtClean="0"/>
              <a:t>Багно</a:t>
            </a:r>
            <a:r>
              <a:rPr lang="ru-RU" dirty="0" smtClean="0"/>
              <a:t> </a:t>
            </a:r>
            <a:r>
              <a:rPr lang="ru-RU" dirty="0" err="1" smtClean="0"/>
              <a:t>звичайне</a:t>
            </a:r>
            <a:r>
              <a:rPr lang="ru-RU" dirty="0" smtClean="0"/>
              <a:t>. Як </a:t>
            </a:r>
            <a:r>
              <a:rPr lang="ru-RU" dirty="0" err="1" smtClean="0"/>
              <a:t>розчинник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використовувати</a:t>
            </a:r>
            <a:r>
              <a:rPr lang="ru-RU" dirty="0" smtClean="0"/>
              <a:t> </a:t>
            </a:r>
            <a:r>
              <a:rPr lang="ru-RU" dirty="0" err="1" smtClean="0"/>
              <a:t>соняшникову</a:t>
            </a:r>
            <a:r>
              <a:rPr lang="ru-RU" dirty="0" smtClean="0"/>
              <a:t>, </a:t>
            </a:r>
            <a:r>
              <a:rPr lang="ru-RU" dirty="0" err="1" smtClean="0"/>
              <a:t>вазелінову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мигдальну</a:t>
            </a:r>
            <a:r>
              <a:rPr lang="ru-RU" dirty="0" smtClean="0"/>
              <a:t>, </a:t>
            </a:r>
            <a:r>
              <a:rPr lang="ru-RU" dirty="0" err="1" smtClean="0"/>
              <a:t>оливкову</a:t>
            </a:r>
            <a:r>
              <a:rPr lang="ru-RU" dirty="0" smtClean="0"/>
              <a:t>, </a:t>
            </a:r>
            <a:r>
              <a:rPr lang="ru-RU" dirty="0" err="1" smtClean="0"/>
              <a:t>абрикосову</a:t>
            </a:r>
            <a:r>
              <a:rPr lang="ru-RU" dirty="0" smtClean="0"/>
              <a:t>, </a:t>
            </a:r>
            <a:r>
              <a:rPr lang="ru-RU" dirty="0" err="1" smtClean="0"/>
              <a:t>виноградну</a:t>
            </a:r>
            <a:r>
              <a:rPr lang="ru-RU" dirty="0" smtClean="0"/>
              <a:t>, </a:t>
            </a:r>
            <a:r>
              <a:rPr lang="ru-RU" dirty="0" err="1" smtClean="0"/>
              <a:t>тощо</a:t>
            </a:r>
            <a:r>
              <a:rPr lang="ru-RU" dirty="0" smtClean="0"/>
              <a:t>, </a:t>
            </a:r>
            <a:r>
              <a:rPr lang="ru-RU" dirty="0" err="1" smtClean="0"/>
              <a:t>олії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47251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sz="2600" b="1" dirty="0" err="1">
                <a:solidFill>
                  <a:schemeClr val="tx1"/>
                </a:solidFill>
              </a:rPr>
              <a:t>Rp</a:t>
            </a:r>
            <a:r>
              <a:rPr lang="ru-RU" sz="2600" b="1" dirty="0">
                <a:solidFill>
                  <a:schemeClr val="tx1"/>
                </a:solidFill>
              </a:rPr>
              <a:t>.: </a:t>
            </a:r>
            <a:r>
              <a:rPr lang="de-DE" sz="2600" b="1" dirty="0">
                <a:solidFill>
                  <a:schemeClr val="tx1"/>
                </a:solidFill>
              </a:rPr>
              <a:t>Oleum</a:t>
            </a:r>
            <a:r>
              <a:rPr lang="uk-UA" sz="2600" b="1" dirty="0">
                <a:solidFill>
                  <a:schemeClr val="tx1"/>
                </a:solidFill>
              </a:rPr>
              <a:t> </a:t>
            </a:r>
            <a:r>
              <a:rPr lang="en-US" sz="2800" i="1" dirty="0" err="1">
                <a:solidFill>
                  <a:schemeClr val="tx1"/>
                </a:solidFill>
              </a:rPr>
              <a:t>Ledum</a:t>
            </a:r>
            <a:r>
              <a:rPr lang="en-US" sz="2800" i="1" dirty="0">
                <a:solidFill>
                  <a:schemeClr val="tx1"/>
                </a:solidFill>
              </a:rPr>
              <a:t> </a:t>
            </a:r>
            <a:r>
              <a:rPr lang="it-IT" sz="2600" b="1" dirty="0" smtClean="0">
                <a:solidFill>
                  <a:schemeClr val="tx1"/>
                </a:solidFill>
              </a:rPr>
              <a:t>10 </a:t>
            </a:r>
            <a:r>
              <a:rPr lang="it-IT" sz="2600" b="1" dirty="0">
                <a:solidFill>
                  <a:schemeClr val="tx1"/>
                </a:solidFill>
              </a:rPr>
              <a:t>%</a:t>
            </a:r>
            <a:r>
              <a:rPr lang="uk-UA" sz="2600" b="1" dirty="0">
                <a:solidFill>
                  <a:schemeClr val="tx1"/>
                </a:solidFill>
              </a:rPr>
              <a:t> – </a:t>
            </a:r>
            <a:r>
              <a:rPr lang="ru-RU" sz="2600" b="1" dirty="0">
                <a:solidFill>
                  <a:schemeClr val="tx1"/>
                </a:solidFill>
              </a:rPr>
              <a:t>5</a:t>
            </a:r>
            <a:r>
              <a:rPr lang="uk-UA" sz="2600" b="1" dirty="0">
                <a:solidFill>
                  <a:schemeClr val="tx1"/>
                </a:solidFill>
              </a:rPr>
              <a:t>,0</a:t>
            </a:r>
            <a:r>
              <a:rPr lang="ru-RU" sz="2600" dirty="0">
                <a:solidFill>
                  <a:schemeClr val="tx1"/>
                </a:solidFill>
              </a:rPr>
              <a:t/>
            </a:r>
            <a:br>
              <a:rPr lang="ru-RU" sz="2600" dirty="0">
                <a:solidFill>
                  <a:schemeClr val="tx1"/>
                </a:solidFill>
              </a:rPr>
            </a:br>
            <a:r>
              <a:rPr lang="ru-RU" sz="2600" dirty="0">
                <a:solidFill>
                  <a:schemeClr val="tx1"/>
                </a:solidFill>
              </a:rPr>
              <a:t>        </a:t>
            </a:r>
            <a:r>
              <a:rPr sz="2600" b="1" dirty="0">
                <a:solidFill>
                  <a:schemeClr val="tx1"/>
                </a:solidFill>
              </a:rPr>
              <a:t>D</a:t>
            </a:r>
            <a:r>
              <a:rPr lang="ru-RU" sz="2600" b="1" dirty="0">
                <a:solidFill>
                  <a:schemeClr val="tx1"/>
                </a:solidFill>
              </a:rPr>
              <a:t>. </a:t>
            </a:r>
            <a:r>
              <a:rPr sz="2600" b="1" dirty="0">
                <a:solidFill>
                  <a:schemeClr val="tx1"/>
                </a:solidFill>
              </a:rPr>
              <a:t>S</a:t>
            </a:r>
            <a:r>
              <a:rPr lang="ru-RU" sz="2600" b="1" dirty="0">
                <a:solidFill>
                  <a:schemeClr val="tx1"/>
                </a:solidFill>
              </a:rPr>
              <a:t>. </a:t>
            </a:r>
            <a:r>
              <a:rPr lang="uk-UA" sz="2600" b="1" dirty="0">
                <a:solidFill>
                  <a:schemeClr val="tx1"/>
                </a:solidFill>
              </a:rPr>
              <a:t>Для змащування уражених поверхонь шкіри</a:t>
            </a:r>
            <a:endParaRPr lang="ru-RU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6432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hangingPunct="0">
              <a:buFont typeface="Wingdings 2" pitchFamily="18" charset="2"/>
              <a:buNone/>
            </a:pPr>
            <a:r>
              <a:rPr lang="ru-RU" b="1" smtClean="0"/>
              <a:t>ППК </a:t>
            </a:r>
            <a:r>
              <a:rPr lang="ru-RU" smtClean="0"/>
              <a:t>(зворотній бік)</a:t>
            </a:r>
          </a:p>
          <a:p>
            <a:pPr hangingPunct="0">
              <a:buFont typeface="Wingdings 2" pitchFamily="18" charset="2"/>
              <a:buNone/>
            </a:pPr>
            <a:r>
              <a:rPr lang="ru-RU" smtClean="0"/>
              <a:t>Матричної настойки </a:t>
            </a:r>
            <a:r>
              <a:rPr lang="en-US" smtClean="0"/>
              <a:t>Ledum </a:t>
            </a:r>
            <a:r>
              <a:rPr lang="ru-RU" smtClean="0"/>
              <a:t>: 0,5 г  (16 крапель)</a:t>
            </a:r>
          </a:p>
          <a:p>
            <a:pPr hangingPunct="0">
              <a:buFont typeface="Wingdings 2" pitchFamily="18" charset="2"/>
              <a:buNone/>
            </a:pPr>
            <a:r>
              <a:rPr lang="ru-RU" smtClean="0"/>
              <a:t>Олії соняшникової: 4,5 г </a:t>
            </a:r>
          </a:p>
          <a:p>
            <a:pPr hangingPunct="0">
              <a:buFont typeface="Wingdings 2" pitchFamily="18" charset="2"/>
              <a:buNone/>
            </a:pPr>
            <a:r>
              <a:rPr lang="ru-RU" smtClean="0"/>
              <a:t> </a:t>
            </a:r>
          </a:p>
          <a:p>
            <a:pPr algn="just"/>
            <a:r>
              <a:rPr lang="ru-RU" b="1" i="1" smtClean="0"/>
              <a:t>Технологія. </a:t>
            </a:r>
            <a:r>
              <a:rPr lang="ru-RU" smtClean="0"/>
              <a:t>Відважують у попередньо старованний широкогорлий флакон 4,5 г олії соняшникової та додають 16 крапель (0,5 г) матричної настойки </a:t>
            </a:r>
            <a:r>
              <a:rPr lang="en-US" smtClean="0"/>
              <a:t>Ledum, </a:t>
            </a:r>
            <a:r>
              <a:rPr lang="ru-RU" smtClean="0"/>
              <a:t>закупорюють, потенціюють 10 раз. Наклеюють № рецепта. Заповнюють ППК (лицьовий бік).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err="1" smtClean="0">
                <a:solidFill>
                  <a:schemeClr val="tx1"/>
                </a:solidFill>
              </a:rPr>
              <a:t>Технологія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781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hangingPunct="0">
              <a:buFont typeface="Wingdings 2" pitchFamily="18" charset="2"/>
              <a:buNone/>
            </a:pPr>
            <a:r>
              <a:rPr lang="ru-RU" b="1" dirty="0" smtClean="0"/>
              <a:t>ППК</a:t>
            </a:r>
            <a:r>
              <a:rPr lang="ru-RU" dirty="0" smtClean="0"/>
              <a:t> (</a:t>
            </a:r>
            <a:r>
              <a:rPr lang="ru-RU" dirty="0" err="1" smtClean="0"/>
              <a:t>лицьовий</a:t>
            </a:r>
            <a:r>
              <a:rPr lang="ru-RU" dirty="0" smtClean="0"/>
              <a:t> </a:t>
            </a:r>
            <a:r>
              <a:rPr lang="ru-RU" dirty="0" err="1" smtClean="0"/>
              <a:t>бік</a:t>
            </a:r>
            <a:r>
              <a:rPr lang="ru-RU" dirty="0" smtClean="0"/>
              <a:t>)</a:t>
            </a:r>
          </a:p>
          <a:p>
            <a:pPr algn="ctr" hangingPunct="0">
              <a:buFont typeface="Wingdings 2" pitchFamily="18" charset="2"/>
              <a:buNone/>
            </a:pPr>
            <a:r>
              <a:rPr lang="ru-RU" dirty="0" smtClean="0"/>
              <a:t>Дата                 № рецепта</a:t>
            </a:r>
          </a:p>
          <a:p>
            <a:pPr algn="ctr" hangingPunct="0">
              <a:buFont typeface="Wingdings 2" pitchFamily="18" charset="2"/>
              <a:buNone/>
            </a:pPr>
            <a:r>
              <a:rPr lang="ru-RU" dirty="0" smtClean="0"/>
              <a:t>			     </a:t>
            </a:r>
            <a:r>
              <a:rPr lang="en-US" dirty="0" err="1" smtClean="0"/>
              <a:t>Olei</a:t>
            </a:r>
            <a:r>
              <a:rPr lang="en-US" dirty="0" smtClean="0"/>
              <a:t> </a:t>
            </a:r>
            <a:r>
              <a:rPr lang="en-US" dirty="0" err="1" smtClean="0"/>
              <a:t>Helianthi</a:t>
            </a:r>
            <a:r>
              <a:rPr lang="ru-RU" dirty="0" smtClean="0"/>
              <a:t> 4,5</a:t>
            </a:r>
          </a:p>
          <a:p>
            <a:pPr algn="ctr" hangingPunct="0">
              <a:buFont typeface="Wingdings 2" pitchFamily="18" charset="2"/>
              <a:buNone/>
            </a:pPr>
            <a:r>
              <a:rPr lang="en-US" u="sng" dirty="0" err="1" smtClean="0"/>
              <a:t>Ledum</a:t>
            </a:r>
            <a:r>
              <a:rPr lang="en-US" u="sng" dirty="0" smtClean="0"/>
              <a:t> </a:t>
            </a:r>
            <a:r>
              <a:rPr lang="ru-RU" u="sng" dirty="0" smtClean="0"/>
              <a:t>Ѳ </a:t>
            </a:r>
            <a:r>
              <a:rPr lang="en-US" u="sng" dirty="0" smtClean="0"/>
              <a:t>0,5 (</a:t>
            </a:r>
            <a:r>
              <a:rPr lang="en-US" u="sng" dirty="0" err="1" smtClean="0"/>
              <a:t>gtts</a:t>
            </a:r>
            <a:r>
              <a:rPr lang="en-US" u="sng" dirty="0" smtClean="0"/>
              <a:t>. XVI)</a:t>
            </a:r>
            <a:endParaRPr lang="ru-RU" dirty="0" smtClean="0"/>
          </a:p>
          <a:p>
            <a:pPr algn="ctr" hangingPunct="0">
              <a:buFont typeface="Wingdings 2" pitchFamily="18" charset="2"/>
              <a:buNone/>
            </a:pPr>
            <a:r>
              <a:rPr lang="ru-RU" dirty="0" smtClean="0"/>
              <a:t>			      </a:t>
            </a:r>
            <a:r>
              <a:rPr lang="en-US" dirty="0" smtClean="0"/>
              <a:t>m = </a:t>
            </a:r>
            <a:r>
              <a:rPr lang="uk-UA" dirty="0" smtClean="0"/>
              <a:t>5</a:t>
            </a:r>
            <a:r>
              <a:rPr lang="en-US" dirty="0" smtClean="0"/>
              <a:t>,0</a:t>
            </a:r>
            <a:endParaRPr lang="ru-RU" dirty="0" smtClean="0"/>
          </a:p>
          <a:p>
            <a:pPr algn="ctr">
              <a:buFont typeface="Wingdings 2" pitchFamily="18" charset="2"/>
              <a:buNone/>
            </a:pPr>
            <a:r>
              <a:rPr lang="ru-RU" i="1" dirty="0" err="1" smtClean="0"/>
              <a:t>Пригот</a:t>
            </a:r>
            <a:r>
              <a:rPr lang="uk-UA" i="1" dirty="0" err="1" smtClean="0"/>
              <a:t>ував</a:t>
            </a:r>
            <a:r>
              <a:rPr lang="ru-RU" i="1" dirty="0" smtClean="0"/>
              <a:t> (</a:t>
            </a:r>
            <a:r>
              <a:rPr lang="ru-RU" i="1" dirty="0" err="1" smtClean="0"/>
              <a:t>підпис</a:t>
            </a:r>
            <a:r>
              <a:rPr lang="ru-RU" i="1" dirty="0" smtClean="0"/>
              <a:t>)</a:t>
            </a:r>
            <a:endParaRPr lang="ru-RU" dirty="0" smtClean="0"/>
          </a:p>
          <a:p>
            <a:pPr algn="ctr">
              <a:buFont typeface="Wingdings 2" pitchFamily="18" charset="2"/>
              <a:buNone/>
            </a:pPr>
            <a:r>
              <a:rPr lang="ru-RU" i="1" dirty="0" smtClean="0"/>
              <a:t>П</a:t>
            </a:r>
            <a:r>
              <a:rPr lang="uk-UA" i="1" dirty="0" err="1" smtClean="0"/>
              <a:t>еревірив</a:t>
            </a:r>
            <a:r>
              <a:rPr lang="ru-RU" i="1" dirty="0" smtClean="0"/>
              <a:t> (</a:t>
            </a:r>
            <a:r>
              <a:rPr lang="ru-RU" i="1" dirty="0" err="1" smtClean="0"/>
              <a:t>підпис</a:t>
            </a:r>
            <a:r>
              <a:rPr lang="ru-RU" i="1" dirty="0" smtClean="0"/>
              <a:t>)</a:t>
            </a:r>
            <a:endParaRPr lang="ru-RU" dirty="0" smtClean="0"/>
          </a:p>
          <a:p>
            <a:pPr algn="ctr">
              <a:buFont typeface="Wingdings 2" pitchFamily="18" charset="2"/>
              <a:buNone/>
            </a:pPr>
            <a:r>
              <a:rPr lang="uk-UA" i="1" dirty="0" smtClean="0"/>
              <a:t>Відпустив (підпис)</a:t>
            </a: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sz="3200" b="1" i="1" err="1">
                <a:solidFill>
                  <a:schemeClr val="tx1"/>
                </a:solidFill>
              </a:rPr>
              <a:t>Лицьовий</a:t>
            </a:r>
            <a:r>
              <a:rPr lang="ru-RU" sz="3200" b="1" i="1">
                <a:solidFill>
                  <a:schemeClr val="tx1"/>
                </a:solidFill>
              </a:rPr>
              <a:t> </a:t>
            </a:r>
            <a:r>
              <a:rPr lang="ru-RU" sz="3200" b="1" i="1" err="1">
                <a:solidFill>
                  <a:schemeClr val="tx1"/>
                </a:solidFill>
              </a:rPr>
              <a:t>бік</a:t>
            </a:r>
            <a:r>
              <a:rPr lang="ru-RU" sz="3200" b="1" i="1">
                <a:solidFill>
                  <a:schemeClr val="tx1"/>
                </a:solidFill>
              </a:rPr>
              <a:t> паспорта </a:t>
            </a:r>
            <a:r>
              <a:rPr lang="ru-RU" sz="3200" b="1" i="1" err="1">
                <a:solidFill>
                  <a:schemeClr val="tx1"/>
                </a:solidFill>
              </a:rPr>
              <a:t>письмового</a:t>
            </a:r>
            <a:r>
              <a:rPr lang="ru-RU" sz="3200" b="1" i="1">
                <a:solidFill>
                  <a:schemeClr val="tx1"/>
                </a:solidFill>
              </a:rPr>
              <a:t> контролю (ППК) </a:t>
            </a:r>
            <a:endParaRPr lang="ru-RU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3046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Оформлюють</a:t>
            </a:r>
            <a:r>
              <a:rPr lang="ru-RU" dirty="0" smtClean="0"/>
              <a:t> </a:t>
            </a:r>
            <a:r>
              <a:rPr lang="ru-RU" dirty="0" err="1" smtClean="0"/>
              <a:t>етикетками</a:t>
            </a:r>
            <a:r>
              <a:rPr lang="ru-RU" dirty="0" smtClean="0"/>
              <a:t>: «</a:t>
            </a:r>
            <a:r>
              <a:rPr lang="ru-RU" dirty="0" err="1" smtClean="0"/>
              <a:t>Зовнішнє</a:t>
            </a:r>
            <a:r>
              <a:rPr lang="ru-RU" dirty="0" smtClean="0"/>
              <a:t>», «</a:t>
            </a:r>
            <a:r>
              <a:rPr lang="ru-RU" dirty="0" err="1" smtClean="0"/>
              <a:t>Зберіати</a:t>
            </a:r>
            <a:r>
              <a:rPr lang="ru-RU" dirty="0" smtClean="0"/>
              <a:t> в </a:t>
            </a:r>
            <a:r>
              <a:rPr lang="ru-RU" dirty="0" err="1" smtClean="0"/>
              <a:t>прохолодному</a:t>
            </a:r>
            <a:r>
              <a:rPr lang="ru-RU" dirty="0" smtClean="0"/>
              <a:t> та </a:t>
            </a:r>
            <a:r>
              <a:rPr lang="ru-RU" dirty="0" err="1" smtClean="0"/>
              <a:t>захищеному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світла</a:t>
            </a:r>
            <a:r>
              <a:rPr lang="ru-RU" dirty="0" smtClean="0"/>
              <a:t> </a:t>
            </a:r>
            <a:r>
              <a:rPr lang="ru-RU" dirty="0" err="1" smtClean="0"/>
              <a:t>місці</a:t>
            </a:r>
            <a:r>
              <a:rPr lang="ru-RU" dirty="0" smtClean="0"/>
              <a:t>», «Перед </a:t>
            </a:r>
            <a:r>
              <a:rPr lang="ru-RU" dirty="0" err="1" smtClean="0"/>
              <a:t>застосуванням</a:t>
            </a:r>
            <a:r>
              <a:rPr lang="ru-RU" dirty="0" smtClean="0"/>
              <a:t> </a:t>
            </a:r>
            <a:r>
              <a:rPr lang="ru-RU" dirty="0" err="1" smtClean="0"/>
              <a:t>збовтувати</a:t>
            </a:r>
            <a:r>
              <a:rPr lang="ru-RU" dirty="0" smtClean="0"/>
              <a:t>», «</a:t>
            </a:r>
            <a:r>
              <a:rPr lang="ru-RU" dirty="0" err="1" smtClean="0"/>
              <a:t>Берегти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err="1" smtClean="0"/>
              <a:t>дітей</a:t>
            </a:r>
            <a:r>
              <a:rPr lang="ru-RU" dirty="0" smtClean="0"/>
              <a:t>».</a:t>
            </a:r>
            <a:endParaRPr lang="en-US" dirty="0" smtClean="0"/>
          </a:p>
          <a:p>
            <a:endParaRPr lang="en-US" dirty="0" smtClean="0"/>
          </a:p>
          <a:p>
            <a:r>
              <a:rPr lang="uk-UA" dirty="0" smtClean="0"/>
              <a:t>Даний гомеопатичний препарат </a:t>
            </a:r>
            <a:br>
              <a:rPr lang="uk-UA" dirty="0" smtClean="0"/>
            </a:br>
            <a:r>
              <a:rPr lang="uk-UA" dirty="0" smtClean="0"/>
              <a:t>використовується для </a:t>
            </a:r>
            <a:br>
              <a:rPr lang="uk-UA" dirty="0" smtClean="0"/>
            </a:br>
            <a:r>
              <a:rPr lang="uk-UA" dirty="0" smtClean="0"/>
              <a:t>лікування  колотих ран та </a:t>
            </a:r>
            <a:br>
              <a:rPr lang="uk-UA" dirty="0" smtClean="0"/>
            </a:br>
            <a:r>
              <a:rPr lang="uk-UA" dirty="0" smtClean="0"/>
              <a:t>укусів комах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err="1" smtClean="0">
                <a:solidFill>
                  <a:schemeClr val="tx1"/>
                </a:solidFill>
              </a:rPr>
              <a:t>Оформлення</a:t>
            </a:r>
            <a:r>
              <a:rPr lang="ru-RU" b="1" i="1" smtClean="0">
                <a:solidFill>
                  <a:schemeClr val="tx1"/>
                </a:solidFill>
              </a:rPr>
              <a:t> до </a:t>
            </a:r>
            <a:r>
              <a:rPr lang="ru-RU" b="1" i="1" err="1" smtClean="0">
                <a:solidFill>
                  <a:schemeClr val="tx1"/>
                </a:solidFill>
              </a:rPr>
              <a:t>використання</a:t>
            </a:r>
            <a:r>
              <a:rPr lang="ru-RU" smtClean="0">
                <a:solidFill>
                  <a:schemeClr val="tx1"/>
                </a:solidFill>
              </a:rPr>
              <a:t> </a:t>
            </a:r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46083" name="Группа 29"/>
          <p:cNvGrpSpPr>
            <a:grpSpLocks/>
          </p:cNvGrpSpPr>
          <p:nvPr/>
        </p:nvGrpSpPr>
        <p:grpSpPr bwMode="auto">
          <a:xfrm>
            <a:off x="7953376" y="2928939"/>
            <a:ext cx="2538413" cy="3857625"/>
            <a:chOff x="6429388" y="2928934"/>
            <a:chExt cx="2538413" cy="3857652"/>
          </a:xfrm>
        </p:grpSpPr>
        <p:pic>
          <p:nvPicPr>
            <p:cNvPr id="46084" name="Picture 3"/>
            <p:cNvPicPr>
              <a:picLocks noChangeAspect="1" noChangeArrowheads="1"/>
            </p:cNvPicPr>
            <p:nvPr/>
          </p:nvPicPr>
          <p:blipFill>
            <a:blip r:embed="rId2"/>
            <a:srcRect l="6320" t="6963" r="67078" b="5493"/>
            <a:stretch>
              <a:fillRect/>
            </a:stretch>
          </p:blipFill>
          <p:spPr bwMode="auto">
            <a:xfrm>
              <a:off x="6730137" y="2928934"/>
              <a:ext cx="2056705" cy="3857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6085" name="Group 1"/>
            <p:cNvGrpSpPr>
              <a:grpSpLocks/>
            </p:cNvGrpSpPr>
            <p:nvPr/>
          </p:nvGrpSpPr>
          <p:grpSpPr bwMode="auto">
            <a:xfrm>
              <a:off x="6429388" y="4572008"/>
              <a:ext cx="2538413" cy="1514475"/>
              <a:chOff x="1830" y="1649"/>
              <a:chExt cx="3997" cy="2386"/>
            </a:xfrm>
          </p:grpSpPr>
          <p:sp>
            <p:nvSpPr>
              <p:cNvPr id="46086" name="Rectangle 2"/>
              <p:cNvSpPr>
                <a:spLocks noChangeArrowheads="1"/>
              </p:cNvSpPr>
              <p:nvPr/>
            </p:nvSpPr>
            <p:spPr bwMode="auto">
              <a:xfrm>
                <a:off x="1830" y="1649"/>
                <a:ext cx="399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46087" name="Rectangle 3"/>
              <p:cNvSpPr>
                <a:spLocks noChangeArrowheads="1"/>
              </p:cNvSpPr>
              <p:nvPr/>
            </p:nvSpPr>
            <p:spPr bwMode="auto">
              <a:xfrm>
                <a:off x="1830" y="1649"/>
                <a:ext cx="1416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рецепта___</a:t>
                </a:r>
                <a:endParaRPr lang="ru-RU"/>
              </a:p>
            </p:txBody>
          </p:sp>
          <p:sp>
            <p:nvSpPr>
              <p:cNvPr id="46088" name="Rectangle 4"/>
              <p:cNvSpPr>
                <a:spLocks noChangeArrowheads="1"/>
              </p:cNvSpPr>
              <p:nvPr/>
            </p:nvSpPr>
            <p:spPr bwMode="auto">
              <a:xfrm>
                <a:off x="3097" y="1649"/>
                <a:ext cx="1555" cy="367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аптеки___</a:t>
                </a:r>
                <a:endParaRPr lang="ru-RU"/>
              </a:p>
            </p:txBody>
          </p:sp>
          <p:sp>
            <p:nvSpPr>
              <p:cNvPr id="46089" name="Rectangle 5"/>
              <p:cNvSpPr>
                <a:spLocks noChangeArrowheads="1"/>
              </p:cNvSpPr>
              <p:nvPr/>
            </p:nvSpPr>
            <p:spPr bwMode="auto">
              <a:xfrm>
                <a:off x="4280" y="1649"/>
                <a:ext cx="1171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uk-UA" sz="900">
                    <a:latin typeface="Calibri" pitchFamily="34" charset="0"/>
                  </a:rPr>
                  <a:t>м</a:t>
                </a:r>
                <a:r>
                  <a:rPr lang="ru-RU" sz="900">
                    <a:latin typeface="Calibri" pitchFamily="34" charset="0"/>
                  </a:rPr>
                  <a:t>._</a:t>
                </a:r>
                <a:r>
                  <a:rPr lang="ru-RU" sz="900" u="sng">
                    <a:latin typeface="Calibri" pitchFamily="34" charset="0"/>
                  </a:rPr>
                  <a:t>Харків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46090" name="Rectangle 6"/>
              <p:cNvSpPr>
                <a:spLocks noChangeArrowheads="1"/>
              </p:cNvSpPr>
              <p:nvPr/>
            </p:nvSpPr>
            <p:spPr bwMode="auto">
              <a:xfrm>
                <a:off x="2452" y="2786"/>
                <a:ext cx="2801" cy="124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72000"/>
                  </a:lnSpc>
                </a:pPr>
                <a:endParaRPr lang="ru-RU" sz="900">
                  <a:latin typeface="Times New Roman" pitchFamily="18" charset="0"/>
                </a:endParaRPr>
              </a:p>
              <a:p>
                <a:pPr algn="ctr"/>
                <a:r>
                  <a:rPr lang="ru-RU" sz="900">
                    <a:latin typeface="Calibri" pitchFamily="34" charset="0"/>
                  </a:rPr>
                  <a:t>__</a:t>
                </a:r>
                <a:r>
                  <a:rPr lang="en-US" sz="1200" u="sng">
                    <a:latin typeface="Calibri" pitchFamily="34" charset="0"/>
                  </a:rPr>
                  <a:t>Oleum</a:t>
                </a:r>
                <a:r>
                  <a:rPr lang="ru-RU" sz="1200" u="sng">
                    <a:latin typeface="Calibri" pitchFamily="34" charset="0"/>
                  </a:rPr>
                  <a:t> </a:t>
                </a:r>
                <a:r>
                  <a:rPr lang="en-US" sz="1200" u="sng">
                    <a:latin typeface="Constantia" pitchFamily="18" charset="0"/>
                  </a:rPr>
                  <a:t>Ledum </a:t>
                </a:r>
                <a:r>
                  <a:rPr lang="ru-RU" sz="1200" u="sng">
                    <a:latin typeface="Calibri" pitchFamily="34" charset="0"/>
                  </a:rPr>
                  <a:t>10 % 5,0</a:t>
                </a:r>
                <a:r>
                  <a:rPr lang="uk-UA" sz="900">
                    <a:latin typeface="Calibri" pitchFamily="34" charset="0"/>
                  </a:rPr>
                  <a:t>___</a:t>
                </a:r>
                <a:endParaRPr lang="ru-RU" sz="900">
                  <a:latin typeface="Times New Roman" pitchFamily="18" charset="0"/>
                </a:endParaRPr>
              </a:p>
              <a:p>
                <a:pPr algn="ctr"/>
                <a:r>
                  <a:rPr lang="uk-UA" sz="900">
                    <a:latin typeface="Calibri" pitchFamily="34" charset="0"/>
                  </a:rPr>
                  <a:t>Наносити на</a:t>
                </a:r>
                <a:r>
                  <a:rPr lang="ru-RU" sz="900">
                    <a:latin typeface="Calibri" pitchFamily="34" charset="0"/>
                  </a:rPr>
                  <a:t>_</a:t>
                </a:r>
                <a:r>
                  <a:rPr lang="uk-UA" sz="900" u="sng">
                    <a:latin typeface="Calibri" pitchFamily="34" charset="0"/>
                  </a:rPr>
                  <a:t>уражені ділянки шкіри</a:t>
                </a:r>
                <a:r>
                  <a:rPr lang="ru-RU" sz="900">
                    <a:latin typeface="Calibri" pitchFamily="34" charset="0"/>
                  </a:rPr>
                  <a:t>________________</a:t>
                </a:r>
                <a:r>
                  <a:rPr lang="uk-UA" sz="900">
                    <a:latin typeface="Calibri" pitchFamily="34" charset="0"/>
                  </a:rPr>
                  <a:t>____</a:t>
                </a:r>
                <a:r>
                  <a:rPr lang="ru-RU" sz="900">
                    <a:latin typeface="Calibri" pitchFamily="34" charset="0"/>
                  </a:rPr>
                  <a:t>____</a:t>
                </a:r>
                <a:endParaRPr lang="ru-RU"/>
              </a:p>
            </p:txBody>
          </p:sp>
          <p:sp>
            <p:nvSpPr>
              <p:cNvPr id="46091" name="Rectangle 7"/>
              <p:cNvSpPr>
                <a:spLocks noChangeArrowheads="1"/>
              </p:cNvSpPr>
              <p:nvPr/>
            </p:nvSpPr>
            <p:spPr bwMode="auto">
              <a:xfrm>
                <a:off x="1830" y="2445"/>
                <a:ext cx="600" cy="76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 dirty="0" smtClean="0">
                    <a:latin typeface="Calibri" pitchFamily="34" charset="0"/>
                  </a:rPr>
                  <a:t>Дата </a:t>
                </a:r>
                <a:r>
                  <a:rPr lang="ru-RU" sz="900" dirty="0" smtClean="0">
                    <a:latin typeface="Calibri" pitchFamily="34" charset="0"/>
                  </a:rPr>
                  <a:t>__02.03.2021 р.___</a:t>
                </a:r>
                <a:endParaRPr lang="ru-RU" dirty="0"/>
              </a:p>
            </p:txBody>
          </p:sp>
          <p:sp>
            <p:nvSpPr>
              <p:cNvPr id="46092" name="Rectangle 8"/>
              <p:cNvSpPr>
                <a:spLocks noChangeArrowheads="1"/>
              </p:cNvSpPr>
              <p:nvPr/>
            </p:nvSpPr>
            <p:spPr bwMode="auto">
              <a:xfrm>
                <a:off x="1830" y="3210"/>
                <a:ext cx="600" cy="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>
                    <a:latin typeface="Calibri" pitchFamily="34" charset="0"/>
                  </a:rPr>
                  <a:t>П</a:t>
                </a:r>
                <a:r>
                  <a:rPr lang="uk-UA" sz="800">
                    <a:latin typeface="Calibri" pitchFamily="34" charset="0"/>
                  </a:rPr>
                  <a:t>і</a:t>
                </a:r>
                <a:r>
                  <a:rPr lang="ru-RU" sz="800">
                    <a:latin typeface="Calibri" pitchFamily="34" charset="0"/>
                  </a:rPr>
                  <a:t>дпис</a:t>
                </a:r>
                <a:r>
                  <a:rPr lang="ru-RU" sz="900">
                    <a:latin typeface="Calibri" pitchFamily="34" charset="0"/>
                  </a:rPr>
                  <a:t> _____</a:t>
                </a:r>
                <a:endParaRPr lang="ru-RU"/>
              </a:p>
            </p:txBody>
          </p:sp>
          <p:sp>
            <p:nvSpPr>
              <p:cNvPr id="27657" name="Rectangle 9"/>
              <p:cNvSpPr>
                <a:spLocks noChangeArrowheads="1"/>
              </p:cNvSpPr>
              <p:nvPr/>
            </p:nvSpPr>
            <p:spPr bwMode="auto">
              <a:xfrm>
                <a:off x="5462" y="1649"/>
                <a:ext cx="365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Зберігати в прохолодному, захищеному від світла місці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58" name="Rectangle 10"/>
              <p:cNvSpPr>
                <a:spLocks noChangeArrowheads="1"/>
              </p:cNvSpPr>
              <p:nvPr/>
            </p:nvSpPr>
            <p:spPr bwMode="auto">
              <a:xfrm>
                <a:off x="2470" y="2032"/>
                <a:ext cx="2627" cy="398"/>
              </a:xfrm>
              <a:prstGeom prst="rect">
                <a:avLst/>
              </a:prstGeom>
              <a:solidFill>
                <a:srgbClr val="C45911"/>
              </a:solidFill>
              <a:ln w="381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/>
              <a:lstStyle/>
              <a:p>
                <a:pPr algn="ctr">
                  <a:spcAft>
                    <a:spcPts val="1000"/>
                  </a:spcAft>
                  <a:defRPr/>
                </a:pPr>
                <a:r>
                  <a:rPr lang="uk-UA" sz="900" b="1">
                    <a:latin typeface="Calibri" pitchFamily="34" charset="0"/>
                    <a:cs typeface="Arial" pitchFamily="34" charset="0"/>
                  </a:rPr>
                  <a:t>ЗОВНІШНЄ</a:t>
                </a:r>
                <a:endParaRPr lang="ru-RU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095" name="Rectangle 11"/>
              <p:cNvSpPr>
                <a:spLocks noChangeArrowheads="1"/>
              </p:cNvSpPr>
              <p:nvPr/>
            </p:nvSpPr>
            <p:spPr bwMode="auto">
              <a:xfrm>
                <a:off x="2438" y="2460"/>
                <a:ext cx="2767" cy="43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24000"/>
                  </a:lnSpc>
                </a:pPr>
                <a:endParaRPr lang="ru-RU" sz="800" b="1">
                  <a:latin typeface="Times New Roman" pitchFamily="18" charset="0"/>
                </a:endParaRPr>
              </a:p>
              <a:p>
                <a:pPr algn="ctr">
                  <a:lnSpc>
                    <a:spcPct val="72000"/>
                  </a:lnSpc>
                </a:pPr>
                <a:r>
                  <a:rPr lang="ru-RU" sz="900" b="1">
                    <a:latin typeface="Calibri" pitchFamily="34" charset="0"/>
                  </a:rPr>
                  <a:t>Гомеопатич</a:t>
                </a:r>
                <a:r>
                  <a:rPr lang="uk-UA" sz="900" b="1">
                    <a:latin typeface="Calibri" pitchFamily="34" charset="0"/>
                  </a:rPr>
                  <a:t>ний </a:t>
                </a:r>
                <a:r>
                  <a:rPr lang="ru-RU" sz="900" b="1">
                    <a:latin typeface="Calibri" pitchFamily="34" charset="0"/>
                  </a:rPr>
                  <a:t>л</a:t>
                </a:r>
                <a:r>
                  <a:rPr lang="uk-UA" sz="900" b="1">
                    <a:latin typeface="Calibri" pitchFamily="34" charset="0"/>
                  </a:rPr>
                  <a:t>і</a:t>
                </a:r>
                <a:r>
                  <a:rPr lang="ru-RU" sz="900" b="1">
                    <a:latin typeface="Calibri" pitchFamily="34" charset="0"/>
                  </a:rPr>
                  <a:t>карс</a:t>
                </a:r>
                <a:r>
                  <a:rPr lang="uk-UA" sz="900" b="1">
                    <a:latin typeface="Calibri" pitchFamily="34" charset="0"/>
                  </a:rPr>
                  <a:t>ький</a:t>
                </a:r>
                <a:r>
                  <a:rPr lang="ru-RU" sz="900" b="1">
                    <a:latin typeface="Calibri" pitchFamily="34" charset="0"/>
                  </a:rPr>
                  <a:t> </a:t>
                </a:r>
                <a:r>
                  <a:rPr lang="uk-UA" sz="900" b="1">
                    <a:latin typeface="Calibri" pitchFamily="34" charset="0"/>
                  </a:rPr>
                  <a:t>засіб</a:t>
                </a:r>
                <a:endParaRPr lang="ru-RU"/>
              </a:p>
            </p:txBody>
          </p:sp>
          <p:sp>
            <p:nvSpPr>
              <p:cNvPr id="27660" name="Rectangle 12"/>
              <p:cNvSpPr>
                <a:spLocks noChangeArrowheads="1"/>
              </p:cNvSpPr>
              <p:nvPr/>
            </p:nvSpPr>
            <p:spPr bwMode="auto">
              <a:xfrm>
                <a:off x="5205" y="1649"/>
                <a:ext cx="24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ru-RU" sz="900" dirty="0">
                    <a:latin typeface="Calibri" pitchFamily="34" charset="0"/>
                    <a:cs typeface="Arial" pitchFamily="34" charset="0"/>
                  </a:rPr>
                  <a:t>Бер</a:t>
                </a:r>
                <a:r>
                  <a:rPr lang="uk-UA" sz="900" dirty="0" err="1">
                    <a:latin typeface="Calibri" pitchFamily="34" charset="0"/>
                    <a:cs typeface="Arial" pitchFamily="34" charset="0"/>
                  </a:rPr>
                  <a:t>егти</a:t>
                </a: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 від дітей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54906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4363" y="578284"/>
            <a:ext cx="8229600" cy="5483225"/>
          </a:xfrm>
        </p:spPr>
        <p:txBody>
          <a:bodyPr>
            <a:normAutofit/>
          </a:bodyPr>
          <a:lstStyle/>
          <a:p>
            <a:pPr marL="274320" indent="-274320" algn="just">
              <a:buNone/>
              <a:defRPr/>
            </a:pPr>
            <a:r>
              <a:rPr lang="uk-UA" sz="2800" b="1" cap="all" dirty="0" err="1"/>
              <a:t>Тритурація</a:t>
            </a:r>
            <a:r>
              <a:rPr lang="uk-UA" sz="2800" b="1" cap="all" dirty="0"/>
              <a:t> гомеопатична  </a:t>
            </a:r>
            <a:r>
              <a:rPr lang="uk-UA" sz="2800" dirty="0"/>
              <a:t>— </a:t>
            </a:r>
          </a:p>
          <a:p>
            <a:pPr marL="274320" indent="-274320" algn="just">
              <a:buNone/>
              <a:defRPr/>
            </a:pPr>
            <a:r>
              <a:rPr lang="uk-UA" sz="2800" dirty="0"/>
              <a:t>тверда форма, що складається з кількох компонентів і характеризується сипкістю. </a:t>
            </a:r>
            <a:r>
              <a:rPr lang="ru-RU" sz="2800" dirty="0"/>
              <a:t>Як </a:t>
            </a:r>
            <a:r>
              <a:rPr lang="ru-RU" sz="2800" dirty="0" err="1"/>
              <a:t>наповнювач</a:t>
            </a:r>
            <a:r>
              <a:rPr lang="ru-RU" sz="2800" dirty="0"/>
              <a:t> у </a:t>
            </a:r>
            <a:r>
              <a:rPr lang="ru-RU" sz="2800" dirty="0" err="1"/>
              <a:t>гомеопатичних</a:t>
            </a:r>
            <a:r>
              <a:rPr lang="ru-RU" sz="2800" dirty="0"/>
              <a:t> </a:t>
            </a:r>
            <a:r>
              <a:rPr lang="ru-RU" sz="2800" dirty="0" err="1"/>
              <a:t>тритураціях</a:t>
            </a:r>
            <a:r>
              <a:rPr lang="ru-RU" sz="2800" dirty="0"/>
              <a:t> </a:t>
            </a:r>
            <a:r>
              <a:rPr lang="ru-RU" sz="2800" dirty="0" err="1"/>
              <a:t>використову</a:t>
            </a:r>
            <a:r>
              <a:rPr lang="uk-UA" sz="2800" dirty="0"/>
              <a:t>ю</a:t>
            </a:r>
            <a:r>
              <a:rPr lang="ru-RU" sz="2800" dirty="0" err="1"/>
              <a:t>ться</a:t>
            </a:r>
            <a:r>
              <a:rPr lang="ru-RU" sz="2800" dirty="0"/>
              <a:t> </a:t>
            </a:r>
            <a:r>
              <a:rPr lang="ru-RU" sz="2800" dirty="0" err="1"/>
              <a:t>молочний</a:t>
            </a:r>
            <a:r>
              <a:rPr lang="ru-RU" sz="2800" dirty="0"/>
              <a:t> </a:t>
            </a:r>
            <a:r>
              <a:rPr lang="ru-RU" sz="2800" dirty="0" err="1"/>
              <a:t>цукор</a:t>
            </a:r>
            <a:r>
              <a:rPr lang="ru-RU" sz="2800" dirty="0"/>
              <a:t> (</a:t>
            </a:r>
            <a:r>
              <a:rPr lang="ru-RU" sz="2800" i="1" dirty="0" err="1"/>
              <a:t>Saccharum</a:t>
            </a:r>
            <a:r>
              <a:rPr lang="ru-RU" sz="2800" i="1" dirty="0"/>
              <a:t> </a:t>
            </a:r>
            <a:r>
              <a:rPr lang="ru-RU" sz="2800" i="1" dirty="0" err="1"/>
              <a:t>lactis</a:t>
            </a:r>
            <a:r>
              <a:rPr lang="ru-RU" sz="2800" dirty="0"/>
              <a:t>), тальк (</a:t>
            </a:r>
            <a:r>
              <a:rPr lang="ru-RU" sz="2800" i="1" dirty="0" err="1"/>
              <a:t>Talcum</a:t>
            </a:r>
            <a:r>
              <a:rPr lang="ru-RU" sz="2800" dirty="0"/>
              <a:t>), лактоза (</a:t>
            </a:r>
            <a:r>
              <a:rPr lang="ru-RU" sz="2800" i="1" dirty="0" err="1"/>
              <a:t>Lactosum</a:t>
            </a:r>
            <a:r>
              <a:rPr lang="ru-RU" sz="2800" dirty="0"/>
              <a:t>). </a:t>
            </a:r>
            <a:r>
              <a:rPr lang="ru-RU" sz="2800" dirty="0" err="1"/>
              <a:t>Технологія</a:t>
            </a:r>
            <a:r>
              <a:rPr lang="ru-RU" sz="2800" dirty="0"/>
              <a:t> </a:t>
            </a:r>
            <a:r>
              <a:rPr lang="ru-RU" sz="2800" dirty="0" err="1"/>
              <a:t>гомеопатичних</a:t>
            </a:r>
            <a:r>
              <a:rPr lang="ru-RU" sz="2800" dirty="0"/>
              <a:t> </a:t>
            </a:r>
            <a:r>
              <a:rPr lang="ru-RU" sz="2800" dirty="0" err="1"/>
              <a:t>тритурацій</a:t>
            </a:r>
            <a:r>
              <a:rPr lang="ru-RU" sz="2800" dirty="0"/>
              <a:t> </a:t>
            </a:r>
            <a:r>
              <a:rPr lang="ru-RU" sz="2800" dirty="0" err="1"/>
              <a:t>полягає</a:t>
            </a:r>
            <a:r>
              <a:rPr lang="ru-RU" sz="2800" dirty="0"/>
              <a:t> у максимальному </a:t>
            </a:r>
            <a:r>
              <a:rPr lang="ru-RU" sz="2800" dirty="0" err="1"/>
              <a:t>подрібненні</a:t>
            </a:r>
            <a:r>
              <a:rPr lang="ru-RU" sz="2800" dirty="0"/>
              <a:t> </a:t>
            </a:r>
            <a:r>
              <a:rPr lang="ru-RU" sz="2800" dirty="0" err="1"/>
              <a:t>компонентів</a:t>
            </a:r>
            <a:r>
              <a:rPr lang="ru-RU" sz="2800" dirty="0"/>
              <a:t> </a:t>
            </a:r>
            <a:r>
              <a:rPr lang="ru-RU" sz="2800" dirty="0" err="1"/>
              <a:t>речовин</a:t>
            </a:r>
            <a:r>
              <a:rPr lang="ru-RU" sz="2800" dirty="0"/>
              <a:t>, </a:t>
            </a:r>
            <a:r>
              <a:rPr lang="ru-RU" sz="2800" dirty="0" err="1"/>
              <a:t>змішуванні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допоміжними</a:t>
            </a:r>
            <a:r>
              <a:rPr lang="ru-RU" sz="2800" dirty="0"/>
              <a:t> </a:t>
            </a:r>
            <a:r>
              <a:rPr lang="ru-RU" sz="2800" dirty="0" err="1"/>
              <a:t>речовинами</a:t>
            </a:r>
            <a:r>
              <a:rPr lang="ru-RU" sz="2800" dirty="0"/>
              <a:t> у </a:t>
            </a:r>
            <a:r>
              <a:rPr lang="ru-RU" sz="2800" dirty="0" err="1"/>
              <a:t>відповідних</a:t>
            </a:r>
            <a:r>
              <a:rPr lang="ru-RU" sz="2800" dirty="0"/>
              <a:t> </a:t>
            </a:r>
            <a:r>
              <a:rPr lang="ru-RU" sz="2800" dirty="0" err="1"/>
              <a:t>пропорціях</a:t>
            </a:r>
            <a:r>
              <a:rPr lang="ru-RU" sz="2800" dirty="0"/>
              <a:t> (1:10 </a:t>
            </a:r>
            <a:r>
              <a:rPr lang="ru-RU" sz="2800" dirty="0" err="1"/>
              <a:t>або</a:t>
            </a:r>
            <a:r>
              <a:rPr lang="ru-RU" sz="2800" dirty="0"/>
              <a:t> 1:100), </a:t>
            </a:r>
            <a:r>
              <a:rPr lang="ru-RU" sz="2800" dirty="0" err="1"/>
              <a:t>дозуванні</a:t>
            </a:r>
            <a:r>
              <a:rPr lang="ru-RU" sz="2800" dirty="0"/>
              <a:t> та </a:t>
            </a:r>
            <a:r>
              <a:rPr lang="ru-RU" sz="2800" dirty="0" err="1"/>
              <a:t>пакуванні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08473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472" y="71414"/>
            <a:ext cx="8229600" cy="428628"/>
          </a:xfrm>
        </p:spPr>
        <p:txBody>
          <a:bodyPr/>
          <a:lstStyle/>
          <a:p>
            <a:pPr hangingPunct="0">
              <a:defRPr/>
            </a:pPr>
            <a:r>
              <a:rPr lang="ru-RU" sz="2000" b="1">
                <a:solidFill>
                  <a:schemeClr val="tx1"/>
                </a:solidFill>
              </a:rPr>
              <a:t>АЛГОРИТМ ТЕХНОЛОГ</a:t>
            </a:r>
            <a:r>
              <a:rPr lang="uk-UA" sz="2000" b="1">
                <a:solidFill>
                  <a:schemeClr val="tx1"/>
                </a:solidFill>
              </a:rPr>
              <a:t>ІЇ </a:t>
            </a:r>
            <a:r>
              <a:rPr lang="uk-UA" sz="2000" b="1" cap="all" err="1">
                <a:solidFill>
                  <a:schemeClr val="tx1"/>
                </a:solidFill>
              </a:rPr>
              <a:t>тритурацій</a:t>
            </a:r>
            <a:r>
              <a:rPr lang="uk-UA" sz="2000" b="1" cap="all">
                <a:solidFill>
                  <a:schemeClr val="tx1"/>
                </a:solidFill>
              </a:rPr>
              <a:t> гомеопатичних</a:t>
            </a:r>
            <a:endParaRPr lang="ru-RU" sz="2000" b="1">
              <a:solidFill>
                <a:schemeClr val="tx1"/>
              </a:solidFill>
            </a:endParaRPr>
          </a:p>
        </p:txBody>
      </p:sp>
      <p:grpSp>
        <p:nvGrpSpPr>
          <p:cNvPr id="56322" name="Group 1"/>
          <p:cNvGrpSpPr>
            <a:grpSpLocks/>
          </p:cNvGrpSpPr>
          <p:nvPr/>
        </p:nvGrpSpPr>
        <p:grpSpPr bwMode="auto">
          <a:xfrm>
            <a:off x="2024063" y="571501"/>
            <a:ext cx="8286750" cy="6143625"/>
            <a:chOff x="1701" y="1854"/>
            <a:chExt cx="9360" cy="14220"/>
          </a:xfrm>
        </p:grpSpPr>
        <p:sp>
          <p:nvSpPr>
            <p:cNvPr id="56323" name="Text Box 2"/>
            <p:cNvSpPr txBox="1">
              <a:spLocks noChangeArrowheads="1"/>
            </p:cNvSpPr>
            <p:nvPr/>
          </p:nvSpPr>
          <p:spPr bwMode="auto">
            <a:xfrm>
              <a:off x="4941" y="2394"/>
              <a:ext cx="2520" cy="36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Вихідна сировина</a:t>
              </a:r>
              <a:endParaRPr lang="ru-RU"/>
            </a:p>
          </p:txBody>
        </p:sp>
        <p:sp>
          <p:nvSpPr>
            <p:cNvPr id="56324" name="Text Box 3"/>
            <p:cNvSpPr txBox="1">
              <a:spLocks noChangeArrowheads="1"/>
            </p:cNvSpPr>
            <p:nvPr/>
          </p:nvSpPr>
          <p:spPr bwMode="auto">
            <a:xfrm>
              <a:off x="8181" y="3128"/>
              <a:ext cx="2880" cy="8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Лактози моногідрат</a:t>
              </a:r>
              <a:endParaRPr lang="ru-RU"/>
            </a:p>
          </p:txBody>
        </p:sp>
        <p:sp>
          <p:nvSpPr>
            <p:cNvPr id="56325" name="Text Box 4"/>
            <p:cNvSpPr txBox="1">
              <a:spLocks noChangeArrowheads="1"/>
            </p:cNvSpPr>
            <p:nvPr/>
          </p:nvSpPr>
          <p:spPr bwMode="auto">
            <a:xfrm>
              <a:off x="1701" y="3174"/>
              <a:ext cx="5940" cy="9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lvl="1"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Матричні настойки та розчини, їх розведення, </a:t>
              </a:r>
            </a:p>
            <a:p>
              <a:pPr lvl="1"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суміші та комплексні розведення</a:t>
              </a:r>
              <a:endParaRPr lang="ru-RU"/>
            </a:p>
          </p:txBody>
        </p:sp>
        <p:sp>
          <p:nvSpPr>
            <p:cNvPr id="56326" name="Text Box 5"/>
            <p:cNvSpPr txBox="1">
              <a:spLocks noChangeArrowheads="1"/>
            </p:cNvSpPr>
            <p:nvPr/>
          </p:nvSpPr>
          <p:spPr bwMode="auto">
            <a:xfrm>
              <a:off x="1701" y="923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Зіскоблювання протягом 4 хв</a:t>
              </a:r>
              <a:endParaRPr lang="ru-RU"/>
            </a:p>
          </p:txBody>
        </p:sp>
        <p:sp>
          <p:nvSpPr>
            <p:cNvPr id="56327" name="Text Box 6"/>
            <p:cNvSpPr txBox="1">
              <a:spLocks noChangeArrowheads="1"/>
            </p:cNvSpPr>
            <p:nvPr/>
          </p:nvSpPr>
          <p:spPr bwMode="auto">
            <a:xfrm>
              <a:off x="8156" y="5433"/>
              <a:ext cx="2901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Розділення на 3 рівні частини</a:t>
              </a:r>
              <a:endParaRPr lang="ru-RU"/>
            </a:p>
          </p:txBody>
        </p:sp>
        <p:sp>
          <p:nvSpPr>
            <p:cNvPr id="56328" name="Text Box 7"/>
            <p:cNvSpPr txBox="1">
              <a:spLocks noChangeArrowheads="1"/>
            </p:cNvSpPr>
            <p:nvPr/>
          </p:nvSpPr>
          <p:spPr bwMode="auto">
            <a:xfrm>
              <a:off x="1701" y="5988"/>
              <a:ext cx="5940" cy="90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Відважування 1 частини матричної настойки/розчину/їх розведення/суміші та комплексні розведення</a:t>
              </a:r>
              <a:endParaRPr lang="ru-RU"/>
            </a:p>
          </p:txBody>
        </p:sp>
        <p:sp>
          <p:nvSpPr>
            <p:cNvPr id="56329" name="Text Box 8"/>
            <p:cNvSpPr txBox="1">
              <a:spLocks noChangeArrowheads="1"/>
            </p:cNvSpPr>
            <p:nvPr/>
          </p:nvSpPr>
          <p:spPr bwMode="auto">
            <a:xfrm>
              <a:off x="1701" y="4925"/>
              <a:ext cx="5940" cy="8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Затирання пор фарфорової ступки першою частиною  лактози моногідрату</a:t>
              </a:r>
              <a:endParaRPr lang="ru-RU"/>
            </a:p>
          </p:txBody>
        </p:sp>
        <p:sp>
          <p:nvSpPr>
            <p:cNvPr id="56330" name="Line 9"/>
            <p:cNvSpPr>
              <a:spLocks noChangeShapeType="1"/>
            </p:cNvSpPr>
            <p:nvPr/>
          </p:nvSpPr>
          <p:spPr bwMode="auto">
            <a:xfrm flipH="1">
              <a:off x="7641" y="5822"/>
              <a:ext cx="5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31" name="Freeform 10"/>
            <p:cNvSpPr>
              <a:spLocks/>
            </p:cNvSpPr>
            <p:nvPr/>
          </p:nvSpPr>
          <p:spPr bwMode="auto">
            <a:xfrm>
              <a:off x="6201" y="2754"/>
              <a:ext cx="2" cy="204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32" name="Line 11"/>
            <p:cNvSpPr>
              <a:spLocks noChangeShapeType="1"/>
            </p:cNvSpPr>
            <p:nvPr/>
          </p:nvSpPr>
          <p:spPr bwMode="auto">
            <a:xfrm flipV="1">
              <a:off x="8001" y="5851"/>
              <a:ext cx="0" cy="67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33" name="Text Box 12"/>
            <p:cNvSpPr txBox="1">
              <a:spLocks noChangeArrowheads="1"/>
            </p:cNvSpPr>
            <p:nvPr/>
          </p:nvSpPr>
          <p:spPr bwMode="auto">
            <a:xfrm>
              <a:off x="1701" y="707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Додавання сировини</a:t>
              </a:r>
              <a:endParaRPr lang="ru-RU"/>
            </a:p>
          </p:txBody>
        </p:sp>
        <p:sp>
          <p:nvSpPr>
            <p:cNvPr id="56334" name="Text Box 13"/>
            <p:cNvSpPr txBox="1">
              <a:spLocks noChangeArrowheads="1"/>
            </p:cNvSpPr>
            <p:nvPr/>
          </p:nvSpPr>
          <p:spPr bwMode="auto">
            <a:xfrm>
              <a:off x="1701" y="815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Зіскоблювання протягом 4 хв фарфоровим шпателем</a:t>
              </a:r>
              <a:endParaRPr lang="ru-RU"/>
            </a:p>
          </p:txBody>
        </p:sp>
        <p:sp>
          <p:nvSpPr>
            <p:cNvPr id="56335" name="Text Box 14"/>
            <p:cNvSpPr txBox="1">
              <a:spLocks noChangeArrowheads="1"/>
            </p:cNvSpPr>
            <p:nvPr/>
          </p:nvSpPr>
          <p:spPr bwMode="auto">
            <a:xfrm>
              <a:off x="1701" y="869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Розтирання суміші протягом 6 хв</a:t>
              </a:r>
              <a:endParaRPr lang="ru-RU"/>
            </a:p>
          </p:txBody>
        </p:sp>
        <p:sp>
          <p:nvSpPr>
            <p:cNvPr id="56336" name="Line 15"/>
            <p:cNvSpPr>
              <a:spLocks noChangeShapeType="1"/>
            </p:cNvSpPr>
            <p:nvPr/>
          </p:nvSpPr>
          <p:spPr bwMode="auto">
            <a:xfrm>
              <a:off x="4581" y="689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37" name="Line 16"/>
            <p:cNvSpPr>
              <a:spLocks noChangeShapeType="1"/>
            </p:cNvSpPr>
            <p:nvPr/>
          </p:nvSpPr>
          <p:spPr bwMode="auto">
            <a:xfrm>
              <a:off x="4581" y="797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38" name="Line 17"/>
            <p:cNvSpPr>
              <a:spLocks noChangeShapeType="1"/>
            </p:cNvSpPr>
            <p:nvPr/>
          </p:nvSpPr>
          <p:spPr bwMode="auto">
            <a:xfrm>
              <a:off x="4581" y="851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39" name="Text Box 18"/>
            <p:cNvSpPr txBox="1">
              <a:spLocks noChangeArrowheads="1"/>
            </p:cNvSpPr>
            <p:nvPr/>
          </p:nvSpPr>
          <p:spPr bwMode="auto">
            <a:xfrm>
              <a:off x="8156" y="4201"/>
              <a:ext cx="2905" cy="9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Відважування 9 частин  (</a:t>
              </a:r>
              <a:r>
                <a:rPr lang="en-US" sz="1200">
                  <a:latin typeface="Times New Roman" pitchFamily="18" charset="0"/>
                </a:rPr>
                <a:t>D</a:t>
              </a:r>
              <a:r>
                <a:rPr lang="uk-UA" sz="1200">
                  <a:latin typeface="Times New Roman" pitchFamily="18" charset="0"/>
                </a:rPr>
                <a:t> розведення) або 99 частин (С розведення)</a:t>
              </a:r>
              <a:endParaRPr lang="ru-RU"/>
            </a:p>
          </p:txBody>
        </p:sp>
        <p:sp>
          <p:nvSpPr>
            <p:cNvPr id="56340" name="Text Box 19"/>
            <p:cNvSpPr txBox="1">
              <a:spLocks noChangeArrowheads="1"/>
            </p:cNvSpPr>
            <p:nvPr/>
          </p:nvSpPr>
          <p:spPr bwMode="auto">
            <a:xfrm>
              <a:off x="1701" y="7614"/>
              <a:ext cx="594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Розтирання суміші протягом 6 хв</a:t>
              </a:r>
              <a:endParaRPr lang="ru-RU"/>
            </a:p>
          </p:txBody>
        </p:sp>
        <p:sp>
          <p:nvSpPr>
            <p:cNvPr id="56341" name="Text Box 20"/>
            <p:cNvSpPr txBox="1">
              <a:spLocks noChangeArrowheads="1"/>
            </p:cNvSpPr>
            <p:nvPr/>
          </p:nvSpPr>
          <p:spPr bwMode="auto">
            <a:xfrm>
              <a:off x="1701" y="977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Додавання другої частини лактози моногідрату</a:t>
              </a:r>
              <a:endParaRPr lang="ru-RU"/>
            </a:p>
          </p:txBody>
        </p:sp>
        <p:sp>
          <p:nvSpPr>
            <p:cNvPr id="56342" name="Line 21"/>
            <p:cNvSpPr>
              <a:spLocks noChangeShapeType="1"/>
            </p:cNvSpPr>
            <p:nvPr/>
          </p:nvSpPr>
          <p:spPr bwMode="auto">
            <a:xfrm>
              <a:off x="4581" y="959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43" name="Line 22"/>
            <p:cNvSpPr>
              <a:spLocks noChangeShapeType="1"/>
            </p:cNvSpPr>
            <p:nvPr/>
          </p:nvSpPr>
          <p:spPr bwMode="auto">
            <a:xfrm>
              <a:off x="4581" y="905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44" name="Text Box 23"/>
            <p:cNvSpPr txBox="1">
              <a:spLocks noChangeArrowheads="1"/>
            </p:cNvSpPr>
            <p:nvPr/>
          </p:nvSpPr>
          <p:spPr bwMode="auto">
            <a:xfrm>
              <a:off x="1701" y="1517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Контроль</a:t>
              </a:r>
              <a:r>
                <a:rPr lang="ru-RU" sz="1200">
                  <a:latin typeface="Times New Roman" pitchFamily="18" charset="0"/>
                </a:rPr>
                <a:t> </a:t>
              </a:r>
              <a:r>
                <a:rPr lang="uk-UA" sz="1200">
                  <a:latin typeface="Times New Roman" pitchFamily="18" charset="0"/>
                </a:rPr>
                <a:t>якості</a:t>
              </a:r>
              <a:endParaRPr lang="ru-RU"/>
            </a:p>
          </p:txBody>
        </p:sp>
        <p:sp>
          <p:nvSpPr>
            <p:cNvPr id="56345" name="Text Box 24"/>
            <p:cNvSpPr txBox="1">
              <a:spLocks noChangeArrowheads="1"/>
            </p:cNvSpPr>
            <p:nvPr/>
          </p:nvSpPr>
          <p:spPr bwMode="auto">
            <a:xfrm>
              <a:off x="1701" y="1571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Оформлення до відпуску</a:t>
              </a:r>
              <a:endParaRPr lang="ru-RU"/>
            </a:p>
          </p:txBody>
        </p:sp>
        <p:sp>
          <p:nvSpPr>
            <p:cNvPr id="56346" name="Line 25"/>
            <p:cNvSpPr>
              <a:spLocks noChangeShapeType="1"/>
            </p:cNvSpPr>
            <p:nvPr/>
          </p:nvSpPr>
          <p:spPr bwMode="auto">
            <a:xfrm flipH="1">
              <a:off x="7641" y="9954"/>
              <a:ext cx="3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47" name="Text Box 26"/>
            <p:cNvSpPr txBox="1">
              <a:spLocks noChangeArrowheads="1"/>
            </p:cNvSpPr>
            <p:nvPr/>
          </p:nvSpPr>
          <p:spPr bwMode="auto">
            <a:xfrm>
              <a:off x="1701" y="1193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Зіскоблювання протягом 4 хв</a:t>
              </a:r>
              <a:endParaRPr lang="ru-RU"/>
            </a:p>
          </p:txBody>
        </p:sp>
        <p:sp>
          <p:nvSpPr>
            <p:cNvPr id="56348" name="Text Box 27"/>
            <p:cNvSpPr txBox="1">
              <a:spLocks noChangeArrowheads="1"/>
            </p:cNvSpPr>
            <p:nvPr/>
          </p:nvSpPr>
          <p:spPr bwMode="auto">
            <a:xfrm>
              <a:off x="1701" y="1085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Зіскоблювання протягом 4 хв</a:t>
              </a:r>
              <a:endParaRPr lang="ru-RU"/>
            </a:p>
          </p:txBody>
        </p:sp>
        <p:sp>
          <p:nvSpPr>
            <p:cNvPr id="56349" name="Text Box 28"/>
            <p:cNvSpPr txBox="1">
              <a:spLocks noChangeArrowheads="1"/>
            </p:cNvSpPr>
            <p:nvPr/>
          </p:nvSpPr>
          <p:spPr bwMode="auto">
            <a:xfrm>
              <a:off x="1701" y="1139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Розтирання суміші протягом 6 хв</a:t>
              </a:r>
              <a:endParaRPr lang="ru-RU"/>
            </a:p>
          </p:txBody>
        </p:sp>
        <p:sp>
          <p:nvSpPr>
            <p:cNvPr id="56350" name="Line 29"/>
            <p:cNvSpPr>
              <a:spLocks noChangeShapeType="1"/>
            </p:cNvSpPr>
            <p:nvPr/>
          </p:nvSpPr>
          <p:spPr bwMode="auto">
            <a:xfrm>
              <a:off x="4581" y="1013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51" name="Line 30"/>
            <p:cNvSpPr>
              <a:spLocks noChangeShapeType="1"/>
            </p:cNvSpPr>
            <p:nvPr/>
          </p:nvSpPr>
          <p:spPr bwMode="auto">
            <a:xfrm>
              <a:off x="4581" y="1067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52" name="Line 31"/>
            <p:cNvSpPr>
              <a:spLocks noChangeShapeType="1"/>
            </p:cNvSpPr>
            <p:nvPr/>
          </p:nvSpPr>
          <p:spPr bwMode="auto">
            <a:xfrm>
              <a:off x="4581" y="1121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53" name="Text Box 32"/>
            <p:cNvSpPr txBox="1">
              <a:spLocks noChangeArrowheads="1"/>
            </p:cNvSpPr>
            <p:nvPr/>
          </p:nvSpPr>
          <p:spPr bwMode="auto">
            <a:xfrm>
              <a:off x="1701" y="10314"/>
              <a:ext cx="594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Розтирання суміші протягом 6 хв</a:t>
              </a:r>
              <a:endParaRPr lang="ru-RU"/>
            </a:p>
          </p:txBody>
        </p:sp>
        <p:sp>
          <p:nvSpPr>
            <p:cNvPr id="56354" name="Text Box 33"/>
            <p:cNvSpPr txBox="1">
              <a:spLocks noChangeArrowheads="1"/>
            </p:cNvSpPr>
            <p:nvPr/>
          </p:nvSpPr>
          <p:spPr bwMode="auto">
            <a:xfrm>
              <a:off x="1701" y="1247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Додавання третьої частини лактози моногідрату</a:t>
              </a:r>
              <a:endParaRPr lang="ru-RU"/>
            </a:p>
          </p:txBody>
        </p:sp>
        <p:sp>
          <p:nvSpPr>
            <p:cNvPr id="56355" name="Line 34"/>
            <p:cNvSpPr>
              <a:spLocks noChangeShapeType="1"/>
            </p:cNvSpPr>
            <p:nvPr/>
          </p:nvSpPr>
          <p:spPr bwMode="auto">
            <a:xfrm>
              <a:off x="4581" y="1229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56" name="Line 35"/>
            <p:cNvSpPr>
              <a:spLocks noChangeShapeType="1"/>
            </p:cNvSpPr>
            <p:nvPr/>
          </p:nvSpPr>
          <p:spPr bwMode="auto">
            <a:xfrm>
              <a:off x="4581" y="1175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57" name="Line 36"/>
            <p:cNvSpPr>
              <a:spLocks noChangeShapeType="1"/>
            </p:cNvSpPr>
            <p:nvPr/>
          </p:nvSpPr>
          <p:spPr bwMode="auto">
            <a:xfrm flipH="1">
              <a:off x="7641" y="12654"/>
              <a:ext cx="3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58" name="Line 37"/>
            <p:cNvSpPr>
              <a:spLocks noChangeShapeType="1"/>
            </p:cNvSpPr>
            <p:nvPr/>
          </p:nvSpPr>
          <p:spPr bwMode="auto">
            <a:xfrm>
              <a:off x="3141" y="293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59" name="Line 38"/>
            <p:cNvSpPr>
              <a:spLocks noChangeShapeType="1"/>
            </p:cNvSpPr>
            <p:nvPr/>
          </p:nvSpPr>
          <p:spPr bwMode="auto">
            <a:xfrm>
              <a:off x="4581" y="4169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60" name="Line 39"/>
            <p:cNvSpPr>
              <a:spLocks noChangeShapeType="1"/>
            </p:cNvSpPr>
            <p:nvPr/>
          </p:nvSpPr>
          <p:spPr bwMode="auto">
            <a:xfrm>
              <a:off x="9621" y="293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61" name="Line 40"/>
            <p:cNvSpPr>
              <a:spLocks noChangeShapeType="1"/>
            </p:cNvSpPr>
            <p:nvPr/>
          </p:nvSpPr>
          <p:spPr bwMode="auto">
            <a:xfrm>
              <a:off x="9621" y="4021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62" name="Line 41"/>
            <p:cNvSpPr>
              <a:spLocks noChangeShapeType="1"/>
            </p:cNvSpPr>
            <p:nvPr/>
          </p:nvSpPr>
          <p:spPr bwMode="auto">
            <a:xfrm>
              <a:off x="4581" y="5808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63" name="Line 42"/>
            <p:cNvSpPr>
              <a:spLocks noChangeShapeType="1"/>
            </p:cNvSpPr>
            <p:nvPr/>
          </p:nvSpPr>
          <p:spPr bwMode="auto">
            <a:xfrm>
              <a:off x="4581" y="743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64" name="Line 43"/>
            <p:cNvSpPr>
              <a:spLocks noChangeShapeType="1"/>
            </p:cNvSpPr>
            <p:nvPr/>
          </p:nvSpPr>
          <p:spPr bwMode="auto">
            <a:xfrm>
              <a:off x="9621" y="5161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65" name="Text Box 44"/>
            <p:cNvSpPr txBox="1">
              <a:spLocks noChangeArrowheads="1"/>
            </p:cNvSpPr>
            <p:nvPr/>
          </p:nvSpPr>
          <p:spPr bwMode="auto">
            <a:xfrm>
              <a:off x="1701" y="1463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uk-UA" sz="1100">
                  <a:latin typeface="Calibri" pitchFamily="34" charset="0"/>
                </a:rPr>
                <a:t>Зіскоблювання протягом 4 хв</a:t>
              </a:r>
              <a:endParaRPr lang="ru-RU"/>
            </a:p>
          </p:txBody>
        </p:sp>
        <p:sp>
          <p:nvSpPr>
            <p:cNvPr id="56366" name="Text Box 45"/>
            <p:cNvSpPr txBox="1">
              <a:spLocks noChangeArrowheads="1"/>
            </p:cNvSpPr>
            <p:nvPr/>
          </p:nvSpPr>
          <p:spPr bwMode="auto">
            <a:xfrm>
              <a:off x="1701" y="1355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Зіскоблювання протягом 4 хв</a:t>
              </a:r>
              <a:endParaRPr lang="ru-RU"/>
            </a:p>
          </p:txBody>
        </p:sp>
        <p:sp>
          <p:nvSpPr>
            <p:cNvPr id="56367" name="Text Box 46"/>
            <p:cNvSpPr txBox="1">
              <a:spLocks noChangeArrowheads="1"/>
            </p:cNvSpPr>
            <p:nvPr/>
          </p:nvSpPr>
          <p:spPr bwMode="auto">
            <a:xfrm>
              <a:off x="1701" y="14094"/>
              <a:ext cx="59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Розтирання суміші протягом 6 хв</a:t>
              </a:r>
              <a:endParaRPr lang="ru-RU"/>
            </a:p>
          </p:txBody>
        </p:sp>
        <p:sp>
          <p:nvSpPr>
            <p:cNvPr id="56368" name="Line 47"/>
            <p:cNvSpPr>
              <a:spLocks noChangeShapeType="1"/>
            </p:cNvSpPr>
            <p:nvPr/>
          </p:nvSpPr>
          <p:spPr bwMode="auto">
            <a:xfrm>
              <a:off x="4581" y="1283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69" name="Line 48"/>
            <p:cNvSpPr>
              <a:spLocks noChangeShapeType="1"/>
            </p:cNvSpPr>
            <p:nvPr/>
          </p:nvSpPr>
          <p:spPr bwMode="auto">
            <a:xfrm>
              <a:off x="4581" y="1337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70" name="Line 49"/>
            <p:cNvSpPr>
              <a:spLocks noChangeShapeType="1"/>
            </p:cNvSpPr>
            <p:nvPr/>
          </p:nvSpPr>
          <p:spPr bwMode="auto">
            <a:xfrm>
              <a:off x="4581" y="1391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71" name="Text Box 50"/>
            <p:cNvSpPr txBox="1">
              <a:spLocks noChangeArrowheads="1"/>
            </p:cNvSpPr>
            <p:nvPr/>
          </p:nvSpPr>
          <p:spPr bwMode="auto">
            <a:xfrm>
              <a:off x="1701" y="13014"/>
              <a:ext cx="5940" cy="3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Розтирання суміші протягом 6 хв</a:t>
              </a:r>
              <a:endParaRPr lang="ru-RU"/>
            </a:p>
          </p:txBody>
        </p:sp>
        <p:sp>
          <p:nvSpPr>
            <p:cNvPr id="56372" name="Line 51"/>
            <p:cNvSpPr>
              <a:spLocks noChangeShapeType="1"/>
            </p:cNvSpPr>
            <p:nvPr/>
          </p:nvSpPr>
          <p:spPr bwMode="auto">
            <a:xfrm>
              <a:off x="4581" y="1499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73" name="Line 52"/>
            <p:cNvSpPr>
              <a:spLocks noChangeShapeType="1"/>
            </p:cNvSpPr>
            <p:nvPr/>
          </p:nvSpPr>
          <p:spPr bwMode="auto">
            <a:xfrm>
              <a:off x="4581" y="1445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74" name="Line 53"/>
            <p:cNvSpPr>
              <a:spLocks noChangeShapeType="1"/>
            </p:cNvSpPr>
            <p:nvPr/>
          </p:nvSpPr>
          <p:spPr bwMode="auto">
            <a:xfrm>
              <a:off x="4581" y="1553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75" name="Line 54"/>
            <p:cNvSpPr>
              <a:spLocks noChangeShapeType="1"/>
            </p:cNvSpPr>
            <p:nvPr/>
          </p:nvSpPr>
          <p:spPr bwMode="auto">
            <a:xfrm>
              <a:off x="3141" y="2934"/>
              <a:ext cx="64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76" name="Line 55"/>
            <p:cNvSpPr>
              <a:spLocks noChangeShapeType="1"/>
            </p:cNvSpPr>
            <p:nvPr/>
          </p:nvSpPr>
          <p:spPr bwMode="auto">
            <a:xfrm>
              <a:off x="6201" y="2214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77" name="Text Box 56"/>
            <p:cNvSpPr txBox="1">
              <a:spLocks noChangeArrowheads="1"/>
            </p:cNvSpPr>
            <p:nvPr/>
          </p:nvSpPr>
          <p:spPr bwMode="auto">
            <a:xfrm>
              <a:off x="4941" y="1854"/>
              <a:ext cx="2554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200">
                  <a:latin typeface="Times New Roman" pitchFamily="18" charset="0"/>
                </a:rPr>
                <a:t>Рецептурний пропис</a:t>
              </a: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5341380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Содержимое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757738"/>
          </a:xfrm>
        </p:spPr>
        <p:txBody>
          <a:bodyPr>
            <a:normAutofit fontScale="92500" lnSpcReduction="10000"/>
          </a:bodyPr>
          <a:lstStyle/>
          <a:p>
            <a:pPr algn="just" hangingPunct="0">
              <a:buFont typeface="Wingdings 2" pitchFamily="18" charset="2"/>
              <a:buNone/>
            </a:pPr>
            <a:r>
              <a:rPr lang="ru-RU" sz="2200" i="1" dirty="0"/>
              <a:t>Штамп </a:t>
            </a:r>
            <a:r>
              <a:rPr lang="ru-RU" sz="2200" i="1" dirty="0" err="1"/>
              <a:t>лікувально-профілактичного</a:t>
            </a:r>
            <a:r>
              <a:rPr lang="ru-RU" sz="2200" i="1" dirty="0"/>
              <a:t> закладу</a:t>
            </a:r>
            <a:endParaRPr lang="ru-RU" sz="2200" dirty="0"/>
          </a:p>
          <a:p>
            <a:pPr algn="just" hangingPunct="0">
              <a:buFont typeface="Wingdings 2" pitchFamily="18" charset="2"/>
              <a:buNone/>
            </a:pPr>
            <a:r>
              <a:rPr lang="ru-RU" sz="2200" i="1" dirty="0"/>
              <a:t>Дата </a:t>
            </a:r>
            <a:endParaRPr lang="ru-RU" sz="2200" dirty="0"/>
          </a:p>
          <a:p>
            <a:pPr algn="just" hangingPunct="0">
              <a:buFont typeface="Wingdings 2" pitchFamily="18" charset="2"/>
              <a:buNone/>
            </a:pPr>
            <a:r>
              <a:rPr lang="ru-RU" sz="2200" i="1" dirty="0" err="1"/>
              <a:t>Прізвище</a:t>
            </a:r>
            <a:r>
              <a:rPr lang="ru-RU" sz="2200" i="1" dirty="0"/>
              <a:t>, </a:t>
            </a:r>
            <a:r>
              <a:rPr lang="ru-RU" sz="2200" i="1" dirty="0" err="1"/>
              <a:t>ім'я</a:t>
            </a:r>
            <a:r>
              <a:rPr lang="ru-RU" sz="2200" i="1" dirty="0"/>
              <a:t> та </a:t>
            </a:r>
            <a:r>
              <a:rPr lang="ru-RU" sz="2200" i="1" dirty="0" err="1"/>
              <a:t>по-батькові</a:t>
            </a:r>
            <a:r>
              <a:rPr lang="ru-RU" sz="2200" i="1" dirty="0"/>
              <a:t> хворого, </a:t>
            </a:r>
            <a:r>
              <a:rPr lang="ru-RU" sz="2200" i="1" dirty="0" err="1"/>
              <a:t>вік</a:t>
            </a:r>
            <a:endParaRPr lang="ru-RU" sz="2200" i="1" dirty="0"/>
          </a:p>
          <a:p>
            <a:pPr algn="just" hangingPunct="0">
              <a:buFont typeface="Wingdings 2" pitchFamily="18" charset="2"/>
              <a:buNone/>
            </a:pPr>
            <a:r>
              <a:rPr lang="ru-RU" sz="2200" i="1" dirty="0" err="1"/>
              <a:t>Прізвище</a:t>
            </a:r>
            <a:r>
              <a:rPr lang="ru-RU" sz="2200" i="1" dirty="0"/>
              <a:t>, </a:t>
            </a:r>
            <a:r>
              <a:rPr lang="ru-RU" sz="2200" i="1" dirty="0" err="1"/>
              <a:t>ім'я</a:t>
            </a:r>
            <a:r>
              <a:rPr lang="ru-RU" sz="2200" i="1" dirty="0"/>
              <a:t> та </a:t>
            </a:r>
            <a:r>
              <a:rPr lang="ru-RU" sz="2200" i="1" dirty="0" err="1"/>
              <a:t>по-батькові</a:t>
            </a:r>
            <a:r>
              <a:rPr lang="ru-RU" sz="2200" i="1" dirty="0"/>
              <a:t> </a:t>
            </a:r>
            <a:r>
              <a:rPr lang="ru-RU" sz="2200" i="1" dirty="0" err="1"/>
              <a:t>лікаря</a:t>
            </a:r>
            <a:endParaRPr lang="ru-RU" sz="2200" dirty="0"/>
          </a:p>
          <a:p>
            <a:pPr>
              <a:buFont typeface="Wingdings 2" pitchFamily="18" charset="2"/>
              <a:buNone/>
            </a:pPr>
            <a:r>
              <a:rPr lang="uk-UA" sz="2200" i="1" dirty="0"/>
              <a:t>	</a:t>
            </a:r>
            <a:r>
              <a:rPr lang="en-US" sz="2200" i="1" dirty="0" err="1"/>
              <a:t>Rp</a:t>
            </a:r>
            <a:r>
              <a:rPr lang="ru-RU" sz="2200" i="1" dirty="0"/>
              <a:t>.: </a:t>
            </a:r>
            <a:r>
              <a:rPr lang="en-US" sz="2200" i="1" dirty="0" err="1" smtClean="0"/>
              <a:t>Trituratio</a:t>
            </a:r>
            <a:r>
              <a:rPr lang="uk-UA" sz="2200" i="1" dirty="0" smtClean="0"/>
              <a:t> </a:t>
            </a:r>
            <a:r>
              <a:rPr lang="uk-UA" sz="2200" i="1" dirty="0" err="1"/>
              <a:t>Borax</a:t>
            </a:r>
            <a:r>
              <a:rPr lang="uk-UA" sz="2200" i="1" dirty="0"/>
              <a:t> C3 10,0 </a:t>
            </a:r>
            <a:endParaRPr lang="ru-RU" sz="2200" i="1" dirty="0"/>
          </a:p>
          <a:p>
            <a:pPr>
              <a:buFont typeface="Wingdings 2" pitchFamily="18" charset="2"/>
              <a:buNone/>
            </a:pPr>
            <a:r>
              <a:rPr lang="uk-UA" sz="2200" i="1" dirty="0"/>
              <a:t>		</a:t>
            </a:r>
            <a:r>
              <a:rPr lang="uk-UA" sz="2200" i="1" dirty="0" err="1"/>
              <a:t>Da</a:t>
            </a:r>
            <a:r>
              <a:rPr lang="uk-UA" sz="2200" i="1" dirty="0"/>
              <a:t>. </a:t>
            </a:r>
            <a:r>
              <a:rPr lang="uk-UA" sz="2200" i="1" dirty="0" err="1"/>
              <a:t>Signa</a:t>
            </a:r>
            <a:r>
              <a:rPr lang="uk-UA" sz="2200" i="1" dirty="0"/>
              <a:t>: Вранці за 30 хв до їжі. </a:t>
            </a:r>
          </a:p>
          <a:p>
            <a:pPr algn="just" hangingPunct="0">
              <a:buFont typeface="Wingdings 2" pitchFamily="18" charset="2"/>
              <a:buNone/>
            </a:pPr>
            <a:r>
              <a:rPr lang="ru-RU" sz="2200" i="1" dirty="0" err="1"/>
              <a:t>Підпис</a:t>
            </a:r>
            <a:r>
              <a:rPr lang="ru-RU" sz="2200" i="1" dirty="0"/>
              <a:t> </a:t>
            </a:r>
            <a:r>
              <a:rPr lang="ru-RU" sz="2200" i="1" dirty="0" err="1"/>
              <a:t>лікаря</a:t>
            </a:r>
            <a:endParaRPr lang="ru-RU" sz="2200" dirty="0"/>
          </a:p>
          <a:p>
            <a:pPr algn="just" hangingPunct="0">
              <a:buFont typeface="Wingdings 2" pitchFamily="18" charset="2"/>
              <a:buNone/>
            </a:pPr>
            <a:r>
              <a:rPr lang="ru-RU" sz="2200" i="1" dirty="0" err="1"/>
              <a:t>Особова</a:t>
            </a:r>
            <a:r>
              <a:rPr lang="ru-RU" sz="2200" i="1" dirty="0"/>
              <a:t> печатка </a:t>
            </a:r>
            <a:r>
              <a:rPr lang="ru-RU" sz="2200" i="1" dirty="0" err="1"/>
              <a:t>лікаря</a:t>
            </a:r>
            <a:endParaRPr lang="ru-RU" sz="2200" dirty="0"/>
          </a:p>
          <a:p>
            <a:pPr hangingPunct="0"/>
            <a:endParaRPr lang="ru-RU" sz="2200" dirty="0"/>
          </a:p>
          <a:p>
            <a:pPr hangingPunct="0"/>
            <a:r>
              <a:rPr lang="ru-RU" sz="2200" b="1" i="1" dirty="0"/>
              <a:t>Характеристика </a:t>
            </a:r>
            <a:r>
              <a:rPr lang="ru-RU" sz="2200" b="1" i="1" dirty="0" err="1"/>
              <a:t>лікарського</a:t>
            </a:r>
            <a:r>
              <a:rPr lang="ru-RU" sz="2200" b="1" i="1" dirty="0"/>
              <a:t> препарату. </a:t>
            </a:r>
            <a:r>
              <a:rPr lang="ru-RU" sz="2200" dirty="0" err="1"/>
              <a:t>Тритурація</a:t>
            </a:r>
            <a:r>
              <a:rPr lang="ru-RU" sz="2200" dirty="0"/>
              <a:t> </a:t>
            </a:r>
            <a:r>
              <a:rPr lang="ru-RU" sz="2200" dirty="0" err="1"/>
              <a:t>гомеопатична</a:t>
            </a:r>
            <a:r>
              <a:rPr lang="ru-RU" sz="2200" dirty="0"/>
              <a:t>, до складу </a:t>
            </a:r>
            <a:r>
              <a:rPr lang="ru-RU" sz="2200" dirty="0" err="1"/>
              <a:t>якої</a:t>
            </a:r>
            <a:r>
              <a:rPr lang="ru-RU" sz="2200" dirty="0"/>
              <a:t> входить </a:t>
            </a:r>
            <a:r>
              <a:rPr lang="ru-RU" sz="2200" dirty="0" err="1"/>
              <a:t>сировина</a:t>
            </a:r>
            <a:r>
              <a:rPr lang="ru-RU" sz="2200" dirty="0"/>
              <a:t> </a:t>
            </a:r>
            <a:r>
              <a:rPr lang="ru-RU" sz="2200" dirty="0" err="1"/>
              <a:t>мінерального</a:t>
            </a:r>
            <a:r>
              <a:rPr lang="ru-RU" sz="2200" dirty="0"/>
              <a:t> </a:t>
            </a:r>
            <a:r>
              <a:rPr lang="ru-RU" sz="2200" dirty="0" err="1"/>
              <a:t>походження</a:t>
            </a:r>
            <a:r>
              <a:rPr lang="ru-RU" sz="2200" dirty="0"/>
              <a:t> </a:t>
            </a:r>
            <a:r>
              <a:rPr lang="ru-RU" sz="2200" dirty="0" err="1"/>
              <a:t>Натрію</a:t>
            </a:r>
            <a:r>
              <a:rPr lang="ru-RU" sz="2200" dirty="0"/>
              <a:t> </a:t>
            </a:r>
            <a:r>
              <a:rPr lang="ru-RU" sz="2200" dirty="0" err="1"/>
              <a:t>тетраборат</a:t>
            </a:r>
            <a:r>
              <a:rPr lang="ru-RU" sz="2200" dirty="0"/>
              <a:t> (бура). </a:t>
            </a:r>
          </a:p>
          <a:p>
            <a:pPr>
              <a:buFont typeface="Wingdings 2" pitchFamily="18" charset="2"/>
              <a:buNone/>
            </a:pPr>
            <a:endParaRPr lang="ru-RU" sz="2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8414" y="274638"/>
            <a:ext cx="7472386" cy="1143000"/>
          </a:xfrm>
        </p:spPr>
        <p:txBody>
          <a:bodyPr/>
          <a:lstStyle/>
          <a:p>
            <a:pPr>
              <a:defRPr/>
            </a:pPr>
            <a:r>
              <a:rPr sz="3200" b="1" dirty="0" err="1">
                <a:solidFill>
                  <a:schemeClr val="tx1"/>
                </a:solidFill>
              </a:rPr>
              <a:t>Rp</a:t>
            </a:r>
            <a:r>
              <a:rPr lang="ru-RU" sz="3200" b="1" dirty="0">
                <a:solidFill>
                  <a:schemeClr val="tx1"/>
                </a:solidFill>
              </a:rPr>
              <a:t>.: </a:t>
            </a:r>
            <a:r>
              <a:rPr sz="3200" b="1" dirty="0" err="1" smtClean="0">
                <a:solidFill>
                  <a:schemeClr val="tx1"/>
                </a:solidFill>
              </a:rPr>
              <a:t>Tri</a:t>
            </a:r>
            <a:r>
              <a:rPr lang="en-US" sz="3200" b="1" dirty="0" err="1" smtClean="0">
                <a:solidFill>
                  <a:schemeClr val="tx1"/>
                </a:solidFill>
              </a:rPr>
              <a:t>t</a:t>
            </a:r>
            <a:r>
              <a:rPr sz="3200" b="1" dirty="0" err="1" smtClean="0">
                <a:solidFill>
                  <a:schemeClr val="tx1"/>
                </a:solidFill>
              </a:rPr>
              <a:t>uratio</a:t>
            </a:r>
            <a:r>
              <a:rPr lang="uk-UA" sz="3200" dirty="0" smtClean="0">
                <a:solidFill>
                  <a:schemeClr val="tx1"/>
                </a:solidFill>
              </a:rPr>
              <a:t> </a:t>
            </a:r>
            <a:r>
              <a:rPr lang="uk-UA" sz="3200" b="1" dirty="0" err="1">
                <a:solidFill>
                  <a:schemeClr val="tx1"/>
                </a:solidFill>
              </a:rPr>
              <a:t>Borax</a:t>
            </a:r>
            <a:r>
              <a:rPr lang="uk-UA" sz="3200" b="1" dirty="0">
                <a:solidFill>
                  <a:schemeClr val="tx1"/>
                </a:solidFill>
              </a:rPr>
              <a:t> C3 10,0 </a:t>
            </a:r>
            <a:r>
              <a:rPr lang="ru-RU" sz="3200" b="1" dirty="0">
                <a:solidFill>
                  <a:schemeClr val="tx1"/>
                </a:solidFill>
              </a:rPr>
              <a:t/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        </a:t>
            </a:r>
            <a:r>
              <a:rPr sz="3200" b="1" dirty="0">
                <a:solidFill>
                  <a:schemeClr val="tx1"/>
                </a:solidFill>
              </a:rPr>
              <a:t>D</a:t>
            </a:r>
            <a:r>
              <a:rPr lang="ru-RU" sz="3200" b="1" dirty="0">
                <a:solidFill>
                  <a:schemeClr val="tx1"/>
                </a:solidFill>
              </a:rPr>
              <a:t>. </a:t>
            </a:r>
            <a:r>
              <a:rPr sz="3200" b="1" dirty="0">
                <a:solidFill>
                  <a:schemeClr val="tx1"/>
                </a:solidFill>
              </a:rPr>
              <a:t>S</a:t>
            </a:r>
            <a:r>
              <a:rPr lang="ru-RU" sz="3200" b="1" dirty="0">
                <a:solidFill>
                  <a:schemeClr val="tx1"/>
                </a:solidFill>
              </a:rPr>
              <a:t>. </a:t>
            </a:r>
            <a:r>
              <a:rPr lang="uk-UA" sz="3200" b="1" dirty="0">
                <a:solidFill>
                  <a:schemeClr val="tx1"/>
                </a:solidFill>
              </a:rPr>
              <a:t>Вранці за 30 хв до їжі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8608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Содержимое 2"/>
          <p:cNvSpPr>
            <a:spLocks noGrp="1"/>
          </p:cNvSpPr>
          <p:nvPr>
            <p:ph idx="1"/>
          </p:nvPr>
        </p:nvSpPr>
        <p:spPr>
          <a:xfrm>
            <a:off x="1809750" y="857250"/>
            <a:ext cx="8572500" cy="5715000"/>
          </a:xfrm>
        </p:spPr>
        <p:txBody>
          <a:bodyPr>
            <a:normAutofit lnSpcReduction="10000"/>
          </a:bodyPr>
          <a:lstStyle/>
          <a:p>
            <a:pPr lvl="2" algn="ctr" hangingPunct="0">
              <a:buFont typeface="Wingdings 2" pitchFamily="18" charset="2"/>
              <a:buNone/>
            </a:pPr>
            <a:r>
              <a:rPr lang="ru-RU" b="1" smtClean="0"/>
              <a:t>ППК </a:t>
            </a:r>
            <a:r>
              <a:rPr lang="ru-RU" smtClean="0"/>
              <a:t>(обратная сторона)</a:t>
            </a:r>
          </a:p>
          <a:p>
            <a:pPr lvl="2" hangingPunct="0">
              <a:buFont typeface="Wingdings 2" pitchFamily="18" charset="2"/>
              <a:buNone/>
            </a:pPr>
            <a:r>
              <a:rPr lang="ru-RU" smtClean="0"/>
              <a:t>Розведення </a:t>
            </a:r>
            <a:r>
              <a:rPr lang="uk-UA" smtClean="0"/>
              <a:t>Borax</a:t>
            </a:r>
            <a:r>
              <a:rPr lang="uk-UA" i="1" smtClean="0"/>
              <a:t> </a:t>
            </a:r>
            <a:r>
              <a:rPr lang="uk-UA" smtClean="0"/>
              <a:t>С</a:t>
            </a:r>
            <a:r>
              <a:rPr lang="ru-RU" smtClean="0"/>
              <a:t>2: 0,1 г  (3 краплі)</a:t>
            </a:r>
          </a:p>
          <a:p>
            <a:pPr lvl="2" hangingPunct="0">
              <a:buFont typeface="Wingdings 2" pitchFamily="18" charset="2"/>
              <a:buNone/>
            </a:pPr>
            <a:r>
              <a:rPr lang="ru-RU" smtClean="0"/>
              <a:t>Цукру молочного: 9,9 г </a:t>
            </a:r>
          </a:p>
          <a:p>
            <a:pPr hangingPunct="0"/>
            <a:r>
              <a:rPr lang="ru-RU" sz="2100"/>
              <a:t> </a:t>
            </a:r>
          </a:p>
          <a:p>
            <a:pPr algn="just"/>
            <a:r>
              <a:rPr lang="ru-RU" sz="2100" b="1" i="1"/>
              <a:t>Технологія. </a:t>
            </a:r>
            <a:r>
              <a:rPr lang="uk-UA" sz="2100"/>
              <a:t>Для виготовлення 10,0 гомеопатичної тритурації Borax С3 відважують 9,9 молочного цукру та розділяють на три рівні частини. Першою частиною молочного цукру затирають пори ступки, відважують 0,1 (3 краплі) </a:t>
            </a:r>
            <a:r>
              <a:rPr lang="en-US" sz="2100"/>
              <a:t>Dil</a:t>
            </a:r>
            <a:r>
              <a:rPr lang="ru-RU" sz="2100"/>
              <a:t>. </a:t>
            </a:r>
            <a:r>
              <a:rPr lang="uk-UA" sz="2100"/>
              <a:t>Borax С2, додають у ступку, розтирають протягом 6 хв, зіскоблюють 4 хв, знову розтирають 6 хв, зіскоблюють 4 хв. Потім додають другу порцію молочного цукру до ступки та знову двічі розтирають 6 хв і зіскоблюють 4 хв. Далі додають до суміші третю порцію молочного цукру і повторюють операції розтирання та зіскоблювання двічі по 6 та 4 хв відповідно. Загалом приготування тритурації займає не менше 1 год. Після цього переносять готову тритурацію гомеопатичну до флакону для відпуску. </a:t>
            </a:r>
            <a:r>
              <a:rPr lang="ru-RU" sz="2100"/>
              <a:t>Наклеивают № рецепта. Заповнюють ППК (лицевий бік).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8259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i="1" err="1">
                <a:solidFill>
                  <a:schemeClr val="tx1"/>
                </a:solidFill>
              </a:rPr>
              <a:t>Технологія</a:t>
            </a:r>
            <a:endParaRPr lang="ru-RU" sz="4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9770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Содержимое 2"/>
          <p:cNvSpPr>
            <a:spLocks noGrp="1"/>
          </p:cNvSpPr>
          <p:nvPr>
            <p:ph idx="1"/>
          </p:nvPr>
        </p:nvSpPr>
        <p:spPr>
          <a:xfrm>
            <a:off x="1981200" y="1357314"/>
            <a:ext cx="8229600" cy="5000625"/>
          </a:xfrm>
        </p:spPr>
        <p:txBody>
          <a:bodyPr/>
          <a:lstStyle/>
          <a:p>
            <a:pPr algn="ctr" hangingPunct="0">
              <a:buFont typeface="Wingdings 2" pitchFamily="18" charset="2"/>
              <a:buNone/>
            </a:pPr>
            <a:r>
              <a:rPr lang="ru-RU" b="1" dirty="0" smtClean="0"/>
              <a:t>ППК</a:t>
            </a:r>
            <a:r>
              <a:rPr lang="ru-RU" dirty="0" smtClean="0"/>
              <a:t> (</a:t>
            </a:r>
            <a:r>
              <a:rPr lang="ru-RU" dirty="0" err="1" smtClean="0"/>
              <a:t>лицьовий</a:t>
            </a:r>
            <a:r>
              <a:rPr lang="ru-RU" dirty="0" smtClean="0"/>
              <a:t> </a:t>
            </a:r>
            <a:r>
              <a:rPr lang="ru-RU" dirty="0" err="1" smtClean="0"/>
              <a:t>бік</a:t>
            </a:r>
            <a:r>
              <a:rPr lang="ru-RU" dirty="0" smtClean="0"/>
              <a:t>)</a:t>
            </a:r>
          </a:p>
          <a:p>
            <a:pPr algn="ctr" hangingPunct="0">
              <a:buFont typeface="Wingdings 2" pitchFamily="18" charset="2"/>
              <a:buNone/>
            </a:pPr>
            <a:r>
              <a:rPr lang="ru-RU" dirty="0" smtClean="0"/>
              <a:t>Дата                 № рецепта</a:t>
            </a:r>
          </a:p>
          <a:p>
            <a:pPr>
              <a:buFont typeface="Wingdings 2" pitchFamily="18" charset="2"/>
              <a:buNone/>
            </a:pPr>
            <a:r>
              <a:rPr lang="uk-UA" dirty="0" smtClean="0"/>
              <a:t>			</a:t>
            </a:r>
            <a:r>
              <a:rPr lang="en-US" dirty="0" smtClean="0"/>
              <a:t>Dil. </a:t>
            </a:r>
            <a:r>
              <a:rPr lang="uk-UA" dirty="0" err="1" smtClean="0"/>
              <a:t>Borax</a:t>
            </a:r>
            <a:r>
              <a:rPr lang="uk-UA" dirty="0" smtClean="0"/>
              <a:t> C2 </a:t>
            </a:r>
            <a:r>
              <a:rPr lang="en-US" dirty="0" err="1" smtClean="0"/>
              <a:t>gtts</a:t>
            </a:r>
            <a:r>
              <a:rPr lang="en-US" dirty="0" smtClean="0"/>
              <a:t>. III (0,1)</a:t>
            </a:r>
            <a:endParaRPr lang="ru-RU" dirty="0" smtClean="0"/>
          </a:p>
          <a:p>
            <a:pPr>
              <a:buFont typeface="Wingdings 2" pitchFamily="18" charset="2"/>
              <a:buNone/>
            </a:pPr>
            <a:r>
              <a:rPr lang="uk-UA" dirty="0" smtClean="0"/>
              <a:t>			</a:t>
            </a:r>
            <a:r>
              <a:rPr lang="uk-UA" dirty="0" err="1" smtClean="0"/>
              <a:t>Saccharum</a:t>
            </a:r>
            <a:r>
              <a:rPr lang="uk-UA" dirty="0" smtClean="0"/>
              <a:t> </a:t>
            </a:r>
            <a:r>
              <a:rPr lang="uk-UA" dirty="0" err="1" smtClean="0"/>
              <a:t>lacticum</a:t>
            </a:r>
            <a:r>
              <a:rPr lang="uk-UA" dirty="0" smtClean="0"/>
              <a:t> 9,9 </a:t>
            </a:r>
            <a:endParaRPr lang="ru-RU" dirty="0" smtClean="0"/>
          </a:p>
          <a:p>
            <a:pPr>
              <a:buFont typeface="Wingdings 2" pitchFamily="18" charset="2"/>
              <a:buNone/>
            </a:pPr>
            <a:r>
              <a:rPr lang="ru-RU" dirty="0" smtClean="0"/>
              <a:t>			–––––––––––––––––––––––</a:t>
            </a:r>
          </a:p>
          <a:p>
            <a:pPr algn="ctr">
              <a:buFont typeface="Wingdings 2" pitchFamily="18" charset="2"/>
              <a:buNone/>
            </a:pPr>
            <a:r>
              <a:rPr lang="ru-RU" i="1" dirty="0" smtClean="0"/>
              <a:t>			m = </a:t>
            </a:r>
            <a:r>
              <a:rPr lang="uk-UA" i="1" dirty="0" smtClean="0"/>
              <a:t>1</a:t>
            </a:r>
            <a:r>
              <a:rPr lang="ru-RU" i="1" dirty="0" smtClean="0"/>
              <a:t>0,0</a:t>
            </a:r>
            <a:endParaRPr lang="ru-RU" dirty="0" smtClean="0"/>
          </a:p>
          <a:p>
            <a:pPr algn="ctr">
              <a:buFont typeface="Wingdings 2" pitchFamily="18" charset="2"/>
              <a:buNone/>
            </a:pPr>
            <a:r>
              <a:rPr lang="ru-RU" i="1" dirty="0" err="1" smtClean="0"/>
              <a:t>Пригот</a:t>
            </a:r>
            <a:r>
              <a:rPr lang="uk-UA" i="1" dirty="0" err="1" smtClean="0"/>
              <a:t>ував</a:t>
            </a:r>
            <a:r>
              <a:rPr lang="ru-RU" i="1" dirty="0" smtClean="0"/>
              <a:t> (</a:t>
            </a:r>
            <a:r>
              <a:rPr lang="ru-RU" i="1" dirty="0" err="1" smtClean="0"/>
              <a:t>підпис</a:t>
            </a:r>
            <a:r>
              <a:rPr lang="ru-RU" i="1" dirty="0" smtClean="0"/>
              <a:t>)</a:t>
            </a:r>
            <a:endParaRPr lang="ru-RU" dirty="0" smtClean="0"/>
          </a:p>
          <a:p>
            <a:pPr algn="ctr">
              <a:buFont typeface="Wingdings 2" pitchFamily="18" charset="2"/>
              <a:buNone/>
            </a:pPr>
            <a:r>
              <a:rPr lang="ru-RU" i="1" dirty="0" smtClean="0"/>
              <a:t>П</a:t>
            </a:r>
            <a:r>
              <a:rPr lang="uk-UA" i="1" dirty="0" err="1" smtClean="0"/>
              <a:t>еревірив</a:t>
            </a:r>
            <a:r>
              <a:rPr lang="ru-RU" i="1" dirty="0" smtClean="0"/>
              <a:t> (</a:t>
            </a:r>
            <a:r>
              <a:rPr lang="ru-RU" i="1" dirty="0" err="1" smtClean="0"/>
              <a:t>підпис</a:t>
            </a:r>
            <a:r>
              <a:rPr lang="ru-RU" i="1" dirty="0" smtClean="0"/>
              <a:t>)</a:t>
            </a:r>
            <a:endParaRPr lang="ru-RU" dirty="0" smtClean="0"/>
          </a:p>
          <a:p>
            <a:pPr algn="ctr">
              <a:buFont typeface="Wingdings 2" pitchFamily="18" charset="2"/>
              <a:buNone/>
            </a:pPr>
            <a:r>
              <a:rPr lang="uk-UA" i="1" dirty="0" smtClean="0"/>
              <a:t>Відпустив (підпис)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err="1">
                <a:solidFill>
                  <a:schemeClr val="tx1"/>
                </a:solidFill>
              </a:rPr>
              <a:t>Лицьовий</a:t>
            </a:r>
            <a:r>
              <a:rPr lang="ru-RU" b="1" i="1">
                <a:solidFill>
                  <a:schemeClr val="tx1"/>
                </a:solidFill>
              </a:rPr>
              <a:t> </a:t>
            </a:r>
            <a:r>
              <a:rPr lang="ru-RU" b="1" i="1" err="1">
                <a:solidFill>
                  <a:schemeClr val="tx1"/>
                </a:solidFill>
              </a:rPr>
              <a:t>бік</a:t>
            </a:r>
            <a:r>
              <a:rPr lang="ru-RU" b="1" i="1">
                <a:solidFill>
                  <a:schemeClr val="tx1"/>
                </a:solidFill>
              </a:rPr>
              <a:t> паспорта </a:t>
            </a:r>
            <a:r>
              <a:rPr lang="ru-RU" b="1" i="1" err="1">
                <a:solidFill>
                  <a:schemeClr val="tx1"/>
                </a:solidFill>
              </a:rPr>
              <a:t>письмового</a:t>
            </a:r>
            <a:r>
              <a:rPr lang="ru-RU" b="1" i="1">
                <a:solidFill>
                  <a:schemeClr val="tx1"/>
                </a:solidFill>
              </a:rPr>
              <a:t> контролю (ППК) 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8665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Оформлюють</a:t>
            </a:r>
            <a:r>
              <a:rPr lang="ru-RU" dirty="0" smtClean="0"/>
              <a:t> </a:t>
            </a:r>
            <a:r>
              <a:rPr lang="ru-RU" dirty="0" err="1" smtClean="0"/>
              <a:t>етикетками</a:t>
            </a:r>
            <a:r>
              <a:rPr lang="ru-RU" dirty="0" smtClean="0"/>
              <a:t>: «</a:t>
            </a:r>
            <a:r>
              <a:rPr lang="ru-RU" dirty="0" err="1" smtClean="0"/>
              <a:t>Внутрішнє</a:t>
            </a:r>
            <a:r>
              <a:rPr lang="ru-RU" dirty="0" smtClean="0"/>
              <a:t>», «</a:t>
            </a:r>
            <a:r>
              <a:rPr lang="ru-RU" dirty="0" err="1" smtClean="0"/>
              <a:t>Зберіати</a:t>
            </a:r>
            <a:r>
              <a:rPr lang="ru-RU" dirty="0" smtClean="0"/>
              <a:t> в </a:t>
            </a:r>
            <a:r>
              <a:rPr lang="ru-RU" dirty="0" err="1" smtClean="0"/>
              <a:t>прохолодному</a:t>
            </a:r>
            <a:r>
              <a:rPr lang="ru-RU" dirty="0" smtClean="0"/>
              <a:t> та </a:t>
            </a:r>
            <a:r>
              <a:rPr lang="ru-RU" dirty="0" err="1" smtClean="0"/>
              <a:t>захищеному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світла</a:t>
            </a:r>
            <a:r>
              <a:rPr lang="ru-RU" dirty="0" smtClean="0"/>
              <a:t> </a:t>
            </a:r>
            <a:r>
              <a:rPr lang="ru-RU" dirty="0" err="1" smtClean="0"/>
              <a:t>місці</a:t>
            </a:r>
            <a:r>
              <a:rPr lang="ru-RU" dirty="0" smtClean="0"/>
              <a:t>», «</a:t>
            </a:r>
            <a:r>
              <a:rPr lang="ru-RU" dirty="0" err="1" smtClean="0"/>
              <a:t>Берегти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err="1" smtClean="0"/>
              <a:t>дітей</a:t>
            </a:r>
            <a:r>
              <a:rPr lang="ru-RU" dirty="0" smtClean="0"/>
              <a:t>».</a:t>
            </a:r>
          </a:p>
          <a:p>
            <a:endParaRPr lang="uk-UA" dirty="0" smtClean="0"/>
          </a:p>
          <a:p>
            <a:r>
              <a:rPr lang="uk-UA" dirty="0" smtClean="0"/>
              <a:t>Даний гомеопатичний препарат </a:t>
            </a:r>
            <a:br>
              <a:rPr lang="uk-UA" dirty="0" smtClean="0"/>
            </a:br>
            <a:r>
              <a:rPr lang="uk-UA" dirty="0" smtClean="0"/>
              <a:t>використовується для </a:t>
            </a:r>
            <a:br>
              <a:rPr lang="uk-UA" dirty="0" smtClean="0"/>
            </a:br>
            <a:r>
              <a:rPr lang="uk-UA" dirty="0" smtClean="0"/>
              <a:t>лікування  та профілактики</a:t>
            </a:r>
            <a:br>
              <a:rPr lang="uk-UA" dirty="0" smtClean="0"/>
            </a:br>
            <a:r>
              <a:rPr lang="uk-UA" dirty="0" err="1" smtClean="0"/>
              <a:t>афтозного</a:t>
            </a:r>
            <a:r>
              <a:rPr lang="uk-UA" dirty="0" smtClean="0"/>
              <a:t> стоматиту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err="1" smtClean="0">
                <a:solidFill>
                  <a:schemeClr val="tx1"/>
                </a:solidFill>
              </a:rPr>
              <a:t>Оформлення</a:t>
            </a:r>
            <a:r>
              <a:rPr lang="ru-RU" b="1" i="1" smtClean="0">
                <a:solidFill>
                  <a:schemeClr val="tx1"/>
                </a:solidFill>
              </a:rPr>
              <a:t> до </a:t>
            </a:r>
            <a:r>
              <a:rPr lang="ru-RU" b="1" i="1" err="1" smtClean="0">
                <a:solidFill>
                  <a:schemeClr val="tx1"/>
                </a:solidFill>
              </a:rPr>
              <a:t>використання</a:t>
            </a:r>
            <a:r>
              <a:rPr lang="ru-RU" smtClean="0">
                <a:solidFill>
                  <a:schemeClr val="tx1"/>
                </a:solidFill>
              </a:rPr>
              <a:t> </a:t>
            </a:r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60419" name="Группа 18"/>
          <p:cNvGrpSpPr>
            <a:grpSpLocks/>
          </p:cNvGrpSpPr>
          <p:nvPr/>
        </p:nvGrpSpPr>
        <p:grpSpPr bwMode="auto">
          <a:xfrm>
            <a:off x="7772401" y="2686051"/>
            <a:ext cx="2538413" cy="4100513"/>
            <a:chOff x="6248429" y="2685513"/>
            <a:chExt cx="2538413" cy="4101073"/>
          </a:xfrm>
        </p:grpSpPr>
        <p:pic>
          <p:nvPicPr>
            <p:cNvPr id="60420" name="Picture 3"/>
            <p:cNvPicPr>
              <a:picLocks noChangeAspect="1" noChangeArrowheads="1"/>
            </p:cNvPicPr>
            <p:nvPr/>
          </p:nvPicPr>
          <p:blipFill>
            <a:blip r:embed="rId2"/>
            <a:srcRect l="6320" t="6963" r="67078" b="5493"/>
            <a:stretch>
              <a:fillRect/>
            </a:stretch>
          </p:blipFill>
          <p:spPr bwMode="auto">
            <a:xfrm>
              <a:off x="6572264" y="2685513"/>
              <a:ext cx="2214578" cy="4101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0421" name="Group 2"/>
            <p:cNvGrpSpPr>
              <a:grpSpLocks/>
            </p:cNvGrpSpPr>
            <p:nvPr/>
          </p:nvGrpSpPr>
          <p:grpSpPr bwMode="auto">
            <a:xfrm>
              <a:off x="6248429" y="4414855"/>
              <a:ext cx="2538413" cy="1514475"/>
              <a:chOff x="1590" y="1424"/>
              <a:chExt cx="3997" cy="2386"/>
            </a:xfrm>
          </p:grpSpPr>
          <p:sp>
            <p:nvSpPr>
              <p:cNvPr id="60422" name="Rectangle 3"/>
              <p:cNvSpPr>
                <a:spLocks noChangeArrowheads="1"/>
              </p:cNvSpPr>
              <p:nvPr/>
            </p:nvSpPr>
            <p:spPr bwMode="auto">
              <a:xfrm>
                <a:off x="1590" y="1424"/>
                <a:ext cx="399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60423" name="Rectangle 4"/>
              <p:cNvSpPr>
                <a:spLocks noChangeArrowheads="1"/>
              </p:cNvSpPr>
              <p:nvPr/>
            </p:nvSpPr>
            <p:spPr bwMode="auto">
              <a:xfrm>
                <a:off x="1590" y="1424"/>
                <a:ext cx="1416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рецепта_</a:t>
                </a:r>
                <a:r>
                  <a:rPr lang="uk-UA" sz="900" u="sng">
                    <a:latin typeface="Calibri" pitchFamily="34" charset="0"/>
                  </a:rPr>
                  <a:t>1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60424" name="Rectangle 5"/>
              <p:cNvSpPr>
                <a:spLocks noChangeArrowheads="1"/>
              </p:cNvSpPr>
              <p:nvPr/>
            </p:nvSpPr>
            <p:spPr bwMode="auto">
              <a:xfrm>
                <a:off x="2857" y="1424"/>
                <a:ext cx="1555" cy="367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аптеки_</a:t>
                </a:r>
                <a:r>
                  <a:rPr lang="uk-UA" sz="900" u="sng">
                    <a:latin typeface="Calibri" pitchFamily="34" charset="0"/>
                  </a:rPr>
                  <a:t>8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60425" name="Rectangle 6"/>
              <p:cNvSpPr>
                <a:spLocks noChangeArrowheads="1"/>
              </p:cNvSpPr>
              <p:nvPr/>
            </p:nvSpPr>
            <p:spPr bwMode="auto">
              <a:xfrm>
                <a:off x="4040" y="1424"/>
                <a:ext cx="1171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uk-UA" sz="900">
                    <a:latin typeface="Calibri" pitchFamily="34" charset="0"/>
                  </a:rPr>
                  <a:t>м</a:t>
                </a:r>
                <a:r>
                  <a:rPr lang="ru-RU" sz="900">
                    <a:latin typeface="Calibri" pitchFamily="34" charset="0"/>
                  </a:rPr>
                  <a:t>._</a:t>
                </a:r>
                <a:r>
                  <a:rPr lang="ru-RU" sz="900" u="sng">
                    <a:latin typeface="Calibri" pitchFamily="34" charset="0"/>
                  </a:rPr>
                  <a:t>Харків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60426" name="Rectangle 7"/>
              <p:cNvSpPr>
                <a:spLocks noChangeArrowheads="1"/>
              </p:cNvSpPr>
              <p:nvPr/>
            </p:nvSpPr>
            <p:spPr bwMode="auto">
              <a:xfrm>
                <a:off x="2212" y="2561"/>
                <a:ext cx="2801" cy="124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72000"/>
                  </a:lnSpc>
                </a:pPr>
                <a:endParaRPr lang="ru-RU" sz="900" dirty="0">
                  <a:latin typeface="Times New Roman" pitchFamily="18" charset="0"/>
                </a:endParaRPr>
              </a:p>
              <a:p>
                <a:pPr algn="ctr"/>
                <a:r>
                  <a:rPr lang="en-US" sz="1200" b="1" u="sng" dirty="0" err="1" smtClean="0"/>
                  <a:t>Trit</a:t>
                </a:r>
                <a:r>
                  <a:rPr lang="en-US" sz="1200" b="1" u="sng" dirty="0" smtClean="0"/>
                  <a:t>. </a:t>
                </a:r>
                <a:r>
                  <a:rPr lang="uk-UA" sz="1200" u="sng" dirty="0" err="1" smtClean="0">
                    <a:latin typeface="Constantia" pitchFamily="18" charset="0"/>
                  </a:rPr>
                  <a:t>Borax</a:t>
                </a:r>
                <a:r>
                  <a:rPr lang="uk-UA" sz="1200" u="sng" dirty="0" smtClean="0">
                    <a:latin typeface="Constantia" pitchFamily="18" charset="0"/>
                  </a:rPr>
                  <a:t> </a:t>
                </a:r>
                <a:r>
                  <a:rPr lang="ru-RU" sz="1200" u="sng" dirty="0">
                    <a:latin typeface="Calibri" pitchFamily="34" charset="0"/>
                  </a:rPr>
                  <a:t>С3 1</a:t>
                </a:r>
                <a:r>
                  <a:rPr lang="ru-RU" sz="1200" u="sng" dirty="0">
                    <a:latin typeface="Times New Roman" pitchFamily="18" charset="0"/>
                  </a:rPr>
                  <a:t>0,0</a:t>
                </a:r>
                <a:r>
                  <a:rPr lang="uk-UA" sz="900" dirty="0">
                    <a:latin typeface="Calibri" pitchFamily="34" charset="0"/>
                  </a:rPr>
                  <a:t>_</a:t>
                </a:r>
                <a:r>
                  <a:rPr lang="ru-RU" sz="900" dirty="0">
                    <a:latin typeface="Calibri" pitchFamily="34" charset="0"/>
                  </a:rPr>
                  <a:t>__</a:t>
                </a:r>
                <a:br>
                  <a:rPr lang="ru-RU" sz="900" dirty="0">
                    <a:latin typeface="Calibri" pitchFamily="34" charset="0"/>
                  </a:rPr>
                </a:br>
                <a:endParaRPr lang="ru-RU" sz="800" dirty="0">
                  <a:latin typeface="Times New Roman" pitchFamily="18" charset="0"/>
                </a:endParaRPr>
              </a:p>
              <a:p>
                <a:pPr algn="ctr"/>
                <a:r>
                  <a:rPr lang="ru-RU" sz="900" dirty="0">
                    <a:latin typeface="Calibri" pitchFamily="34" charset="0"/>
                  </a:rPr>
                  <a:t>При</a:t>
                </a:r>
                <a:r>
                  <a:rPr lang="uk-UA" sz="900" dirty="0">
                    <a:latin typeface="Calibri" pitchFamily="34" charset="0"/>
                  </a:rPr>
                  <a:t>й</a:t>
                </a:r>
                <a:r>
                  <a:rPr lang="ru-RU" sz="900" dirty="0">
                    <a:latin typeface="Calibri" pitchFamily="34" charset="0"/>
                  </a:rPr>
                  <a:t>мат</a:t>
                </a:r>
                <a:r>
                  <a:rPr lang="uk-UA" sz="900" dirty="0">
                    <a:latin typeface="Calibri" pitchFamily="34" charset="0"/>
                  </a:rPr>
                  <a:t>и  </a:t>
                </a:r>
                <a:r>
                  <a:rPr lang="uk-UA" sz="900" u="sng" dirty="0">
                    <a:latin typeface="Calibri" pitchFamily="34" charset="0"/>
                  </a:rPr>
                  <a:t>в</a:t>
                </a:r>
                <a:r>
                  <a:rPr lang="uk-UA" sz="900" i="1" u="sng" dirty="0">
                    <a:latin typeface="Constantia" pitchFamily="18" charset="0"/>
                  </a:rPr>
                  <a:t>ранці за 30 хв до їжі </a:t>
                </a:r>
                <a:r>
                  <a:rPr lang="uk-UA" sz="900" u="sng" dirty="0">
                    <a:latin typeface="Calibri" pitchFamily="34" charset="0"/>
                  </a:rPr>
                  <a:t>______________________</a:t>
                </a:r>
                <a:r>
                  <a:rPr lang="uk-UA" sz="900" dirty="0">
                    <a:latin typeface="Calibri" pitchFamily="34" charset="0"/>
                  </a:rPr>
                  <a:t>___</a:t>
                </a:r>
                <a:r>
                  <a:rPr lang="ru-RU" sz="900" dirty="0">
                    <a:latin typeface="Calibri" pitchFamily="34" charset="0"/>
                  </a:rPr>
                  <a:t>____</a:t>
                </a:r>
                <a:endParaRPr lang="ru-RU" dirty="0"/>
              </a:p>
            </p:txBody>
          </p:sp>
          <p:sp>
            <p:nvSpPr>
              <p:cNvPr id="60427" name="Rectangle 8"/>
              <p:cNvSpPr>
                <a:spLocks noChangeArrowheads="1"/>
              </p:cNvSpPr>
              <p:nvPr/>
            </p:nvSpPr>
            <p:spPr bwMode="auto">
              <a:xfrm>
                <a:off x="1590" y="2220"/>
                <a:ext cx="600" cy="76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 dirty="0">
                    <a:latin typeface="Calibri" pitchFamily="34" charset="0"/>
                  </a:rPr>
                  <a:t>Дата </a:t>
                </a:r>
                <a:r>
                  <a:rPr lang="uk-UA" sz="800" dirty="0" smtClean="0">
                    <a:latin typeface="Calibri" pitchFamily="34" charset="0"/>
                  </a:rPr>
                  <a:t>02.03.2021 р.</a:t>
                </a:r>
                <a:endParaRPr lang="ru-RU" dirty="0"/>
              </a:p>
            </p:txBody>
          </p:sp>
          <p:sp>
            <p:nvSpPr>
              <p:cNvPr id="60428" name="Rectangle 9"/>
              <p:cNvSpPr>
                <a:spLocks noChangeArrowheads="1"/>
              </p:cNvSpPr>
              <p:nvPr/>
            </p:nvSpPr>
            <p:spPr bwMode="auto">
              <a:xfrm>
                <a:off x="1590" y="2985"/>
                <a:ext cx="600" cy="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>
                    <a:latin typeface="Calibri" pitchFamily="34" charset="0"/>
                  </a:rPr>
                  <a:t>П</a:t>
                </a:r>
                <a:r>
                  <a:rPr lang="uk-UA" sz="800">
                    <a:latin typeface="Calibri" pitchFamily="34" charset="0"/>
                  </a:rPr>
                  <a:t>і</a:t>
                </a:r>
                <a:r>
                  <a:rPr lang="ru-RU" sz="800">
                    <a:latin typeface="Calibri" pitchFamily="34" charset="0"/>
                  </a:rPr>
                  <a:t>дпис</a:t>
                </a:r>
                <a:r>
                  <a:rPr lang="ru-RU" sz="900">
                    <a:latin typeface="Calibri" pitchFamily="34" charset="0"/>
                  </a:rPr>
                  <a:t> </a:t>
                </a:r>
                <a:endParaRPr lang="ru-RU"/>
              </a:p>
            </p:txBody>
          </p:sp>
          <p:sp>
            <p:nvSpPr>
              <p:cNvPr id="23562" name="Rectangle 10"/>
              <p:cNvSpPr>
                <a:spLocks noChangeArrowheads="1"/>
              </p:cNvSpPr>
              <p:nvPr/>
            </p:nvSpPr>
            <p:spPr bwMode="auto">
              <a:xfrm>
                <a:off x="5222" y="1423"/>
                <a:ext cx="365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Зберігати в прохолодному, захищеному від світла місці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563" name="Rectangle 11"/>
              <p:cNvSpPr>
                <a:spLocks noChangeArrowheads="1"/>
              </p:cNvSpPr>
              <p:nvPr/>
            </p:nvSpPr>
            <p:spPr bwMode="auto">
              <a:xfrm>
                <a:off x="2230" y="1806"/>
                <a:ext cx="2627" cy="398"/>
              </a:xfrm>
              <a:prstGeom prst="rect">
                <a:avLst/>
              </a:prstGeom>
              <a:solidFill>
                <a:srgbClr val="9BBB59"/>
              </a:solidFill>
              <a:ln w="381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/>
              <a:lstStyle/>
              <a:p>
                <a:pPr algn="ctr">
                  <a:spcAft>
                    <a:spcPts val="1000"/>
                  </a:spcAft>
                  <a:defRPr/>
                </a:pPr>
                <a:r>
                  <a:rPr lang="ru-RU" sz="900" b="1">
                    <a:latin typeface="Calibri" pitchFamily="34" charset="0"/>
                    <a:cs typeface="Arial" pitchFamily="34" charset="0"/>
                  </a:rPr>
                  <a:t>ВНУТР</a:t>
                </a:r>
                <a:r>
                  <a:rPr lang="uk-UA" sz="900" b="1">
                    <a:latin typeface="Calibri" pitchFamily="34" charset="0"/>
                    <a:cs typeface="Arial" pitchFamily="34" charset="0"/>
                  </a:rPr>
                  <a:t>ІШНЄ</a:t>
                </a:r>
                <a:endParaRPr lang="ru-RU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431" name="Rectangle 12"/>
              <p:cNvSpPr>
                <a:spLocks noChangeArrowheads="1"/>
              </p:cNvSpPr>
              <p:nvPr/>
            </p:nvSpPr>
            <p:spPr bwMode="auto">
              <a:xfrm>
                <a:off x="2198" y="2235"/>
                <a:ext cx="2767" cy="43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24000"/>
                  </a:lnSpc>
                </a:pPr>
                <a:endParaRPr lang="ru-RU" sz="800" b="1">
                  <a:latin typeface="Times New Roman" pitchFamily="18" charset="0"/>
                </a:endParaRPr>
              </a:p>
              <a:p>
                <a:pPr algn="ctr">
                  <a:lnSpc>
                    <a:spcPct val="72000"/>
                  </a:lnSpc>
                </a:pPr>
                <a:r>
                  <a:rPr lang="ru-RU" sz="900" b="1">
                    <a:latin typeface="Calibri" pitchFamily="34" charset="0"/>
                  </a:rPr>
                  <a:t>Гомеопатич</a:t>
                </a:r>
                <a:r>
                  <a:rPr lang="uk-UA" sz="900" b="1">
                    <a:latin typeface="Calibri" pitchFamily="34" charset="0"/>
                  </a:rPr>
                  <a:t>ний </a:t>
                </a:r>
                <a:r>
                  <a:rPr lang="ru-RU" sz="900" b="1">
                    <a:latin typeface="Calibri" pitchFamily="34" charset="0"/>
                  </a:rPr>
                  <a:t>л</a:t>
                </a:r>
                <a:r>
                  <a:rPr lang="uk-UA" sz="900" b="1">
                    <a:latin typeface="Calibri" pitchFamily="34" charset="0"/>
                  </a:rPr>
                  <a:t>і</a:t>
                </a:r>
                <a:r>
                  <a:rPr lang="ru-RU" sz="900" b="1">
                    <a:latin typeface="Calibri" pitchFamily="34" charset="0"/>
                  </a:rPr>
                  <a:t>карс</a:t>
                </a:r>
                <a:r>
                  <a:rPr lang="uk-UA" sz="900" b="1">
                    <a:latin typeface="Calibri" pitchFamily="34" charset="0"/>
                  </a:rPr>
                  <a:t>ький</a:t>
                </a:r>
                <a:r>
                  <a:rPr lang="ru-RU" sz="900" b="1">
                    <a:latin typeface="Calibri" pitchFamily="34" charset="0"/>
                  </a:rPr>
                  <a:t> </a:t>
                </a:r>
                <a:r>
                  <a:rPr lang="uk-UA" sz="900" b="1">
                    <a:latin typeface="Calibri" pitchFamily="34" charset="0"/>
                  </a:rPr>
                  <a:t>засіб</a:t>
                </a:r>
                <a:endParaRPr lang="ru-RU"/>
              </a:p>
            </p:txBody>
          </p:sp>
          <p:sp>
            <p:nvSpPr>
              <p:cNvPr id="23565" name="Rectangle 13"/>
              <p:cNvSpPr>
                <a:spLocks noChangeArrowheads="1"/>
              </p:cNvSpPr>
              <p:nvPr/>
            </p:nvSpPr>
            <p:spPr bwMode="auto">
              <a:xfrm>
                <a:off x="4965" y="1423"/>
                <a:ext cx="24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ru-RU" sz="900" dirty="0">
                    <a:latin typeface="Calibri" pitchFamily="34" charset="0"/>
                    <a:cs typeface="Arial" pitchFamily="34" charset="0"/>
                  </a:rPr>
                  <a:t>Бер</a:t>
                </a:r>
                <a:r>
                  <a:rPr lang="uk-UA" sz="900" dirty="0" err="1">
                    <a:latin typeface="Calibri" pitchFamily="34" charset="0"/>
                    <a:cs typeface="Arial" pitchFamily="34" charset="0"/>
                  </a:rPr>
                  <a:t>егти</a:t>
                </a: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 від дітей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16560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Содержимое 2"/>
          <p:cNvSpPr>
            <a:spLocks noGrp="1"/>
          </p:cNvSpPr>
          <p:nvPr>
            <p:ph idx="1"/>
          </p:nvPr>
        </p:nvSpPr>
        <p:spPr>
          <a:xfrm>
            <a:off x="1084407" y="1441595"/>
            <a:ext cx="8229600" cy="505460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 2" pitchFamily="18" charset="2"/>
              <a:buNone/>
            </a:pPr>
            <a:r>
              <a:rPr lang="en-US" sz="2000" b="1" dirty="0"/>
              <a:t>C</a:t>
            </a:r>
            <a:r>
              <a:rPr lang="uk-UA" sz="2000" b="1" dirty="0" err="1"/>
              <a:t>укупність</a:t>
            </a:r>
            <a:r>
              <a:rPr lang="uk-UA" sz="2000" b="1" dirty="0"/>
              <a:t> законодавчих норм і правил, що забезпечують на державному рівні ефективність і безпеку лікарських засобів, одержаних за гомеопатичною технологією з використовуваних у гомеопатії субстанцій. </a:t>
            </a:r>
            <a:r>
              <a:rPr lang="ru-RU" sz="2000" b="1" dirty="0"/>
              <a:t>Для того </a:t>
            </a:r>
            <a:r>
              <a:rPr lang="ru-RU" sz="2000" b="1" dirty="0" err="1"/>
              <a:t>щоб</a:t>
            </a:r>
            <a:r>
              <a:rPr lang="ru-RU" sz="2000" b="1" dirty="0"/>
              <a:t> </a:t>
            </a:r>
            <a:r>
              <a:rPr lang="ru-RU" sz="2000" b="1" dirty="0" err="1"/>
              <a:t>виробник</a:t>
            </a:r>
            <a:r>
              <a:rPr lang="ru-RU" sz="2000" b="1" dirty="0"/>
              <a:t> </a:t>
            </a:r>
            <a:r>
              <a:rPr lang="ru-RU" sz="2000" b="1" dirty="0" err="1"/>
              <a:t>міг</a:t>
            </a:r>
            <a:r>
              <a:rPr lang="ru-RU" sz="2000" b="1" dirty="0"/>
              <a:t> </a:t>
            </a:r>
            <a:r>
              <a:rPr lang="ru-RU" sz="2000" b="1" dirty="0" err="1"/>
              <a:t>гарантувати</a:t>
            </a:r>
            <a:r>
              <a:rPr lang="ru-RU" sz="2000" b="1" dirty="0"/>
              <a:t> </a:t>
            </a:r>
            <a:r>
              <a:rPr lang="ru-RU" sz="2000" b="1" dirty="0" err="1"/>
              <a:t>якість</a:t>
            </a:r>
            <a:r>
              <a:rPr lang="ru-RU" sz="2000" b="1" dirty="0"/>
              <a:t> </a:t>
            </a:r>
            <a:r>
              <a:rPr lang="ru-RU" sz="2000" b="1" dirty="0" err="1"/>
              <a:t>продукції</a:t>
            </a:r>
            <a:r>
              <a:rPr lang="ru-RU" sz="2000" b="1" dirty="0"/>
              <a:t>, </a:t>
            </a:r>
            <a:r>
              <a:rPr lang="ru-RU" sz="2000" b="1" dirty="0" err="1"/>
              <a:t>що</a:t>
            </a:r>
            <a:r>
              <a:rPr lang="ru-RU" sz="2000" b="1" dirty="0"/>
              <a:t> </a:t>
            </a:r>
            <a:r>
              <a:rPr lang="ru-RU" sz="2000" b="1" dirty="0" err="1"/>
              <a:t>випускається</a:t>
            </a:r>
            <a:r>
              <a:rPr lang="ru-RU" sz="2000" b="1" dirty="0"/>
              <a:t>, </a:t>
            </a:r>
            <a:r>
              <a:rPr lang="ru-RU" sz="2000" b="1" dirty="0" err="1"/>
              <a:t>він</a:t>
            </a:r>
            <a:r>
              <a:rPr lang="ru-RU" sz="2000" b="1" dirty="0"/>
              <a:t> повинен </a:t>
            </a:r>
            <a:r>
              <a:rPr lang="ru-RU" sz="2000" b="1" dirty="0" err="1"/>
              <a:t>організувати</a:t>
            </a:r>
            <a:r>
              <a:rPr lang="ru-RU" sz="2000" b="1" dirty="0"/>
              <a:t> систему контролю з </a:t>
            </a:r>
            <a:r>
              <a:rPr lang="ru-RU" sz="2000" b="1" dirty="0" err="1"/>
              <a:t>цілого</a:t>
            </a:r>
            <a:r>
              <a:rPr lang="ru-RU" sz="2000" b="1" dirty="0"/>
              <a:t> комплексу </a:t>
            </a:r>
            <a:r>
              <a:rPr lang="ru-RU" sz="2000" b="1" dirty="0" err="1"/>
              <a:t>заходів</a:t>
            </a:r>
            <a:r>
              <a:rPr lang="uk-UA" sz="2000" b="1" dirty="0"/>
              <a:t>, а саме</a:t>
            </a:r>
            <a:r>
              <a:rPr lang="ru-RU" sz="2000" b="1" dirty="0"/>
              <a:t>:</a:t>
            </a:r>
          </a:p>
          <a:p>
            <a:pPr algn="just">
              <a:spcBef>
                <a:spcPct val="0"/>
              </a:spcBef>
              <a:buFont typeface="Wingdings 2" pitchFamily="18" charset="2"/>
              <a:buNone/>
            </a:pPr>
            <a:endParaRPr lang="ru-RU" sz="800" b="1" dirty="0"/>
          </a:p>
          <a:p>
            <a:pPr algn="just"/>
            <a:r>
              <a:rPr lang="ru-RU" sz="2000" dirty="0"/>
              <a:t>контроль </a:t>
            </a:r>
            <a:r>
              <a:rPr lang="ru-RU" sz="2000" dirty="0" err="1"/>
              <a:t>відповідності</a:t>
            </a:r>
            <a:r>
              <a:rPr lang="ru-RU" sz="2000" dirty="0"/>
              <a:t> </a:t>
            </a:r>
            <a:r>
              <a:rPr lang="ru-RU" sz="2000" dirty="0" err="1"/>
              <a:t>вихідних</a:t>
            </a:r>
            <a:r>
              <a:rPr lang="ru-RU" sz="2000" dirty="0"/>
              <a:t> </a:t>
            </a:r>
            <a:r>
              <a:rPr lang="ru-RU" sz="2000" dirty="0" err="1"/>
              <a:t>продуктів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специфікаціям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/>
              <a:t>контроль над </a:t>
            </a:r>
            <a:r>
              <a:rPr lang="ru-RU" sz="2000" dirty="0" err="1"/>
              <a:t>умовами</a:t>
            </a:r>
            <a:r>
              <a:rPr lang="ru-RU" sz="2000" dirty="0"/>
              <a:t> </a:t>
            </a:r>
            <a:r>
              <a:rPr lang="ru-RU" sz="2000" dirty="0" err="1"/>
              <a:t>консервації</a:t>
            </a:r>
            <a:r>
              <a:rPr lang="ru-RU" sz="2000" dirty="0"/>
              <a:t> та </a:t>
            </a:r>
            <a:r>
              <a:rPr lang="ru-RU" sz="2000" dirty="0" err="1"/>
              <a:t>зберігання</a:t>
            </a:r>
            <a:r>
              <a:rPr lang="ru-RU" sz="2000" dirty="0"/>
              <a:t> </a:t>
            </a:r>
            <a:r>
              <a:rPr lang="ru-RU" sz="2000" dirty="0" err="1"/>
              <a:t>вихідних</a:t>
            </a:r>
            <a:r>
              <a:rPr lang="ru-RU" sz="2000" dirty="0"/>
              <a:t> </a:t>
            </a:r>
            <a:r>
              <a:rPr lang="ru-RU" sz="2000" dirty="0" err="1"/>
              <a:t>продуктів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 err="1"/>
              <a:t>нагляд</a:t>
            </a:r>
            <a:r>
              <a:rPr lang="ru-RU" sz="2000" dirty="0"/>
              <a:t> за </a:t>
            </a:r>
            <a:r>
              <a:rPr lang="ru-RU" sz="2000" dirty="0" err="1"/>
              <a:t>якістю</a:t>
            </a:r>
            <a:r>
              <a:rPr lang="ru-RU" sz="2000" dirty="0"/>
              <a:t> процедур </a:t>
            </a:r>
            <a:r>
              <a:rPr lang="ru-RU" sz="2000" dirty="0" err="1"/>
              <a:t>виробництва</a:t>
            </a:r>
            <a:r>
              <a:rPr lang="ru-RU" sz="2000" dirty="0"/>
              <a:t>, </a:t>
            </a:r>
            <a:r>
              <a:rPr lang="ru-RU" sz="2000" dirty="0" err="1"/>
              <a:t>зокрема</a:t>
            </a:r>
            <a:r>
              <a:rPr lang="ru-RU" sz="2000" dirty="0"/>
              <a:t>: </a:t>
            </a:r>
            <a:r>
              <a:rPr lang="ru-RU" sz="2000" dirty="0" err="1"/>
              <a:t>виробництво</a:t>
            </a:r>
            <a:r>
              <a:rPr lang="ru-RU" sz="2000" dirty="0"/>
              <a:t> та </a:t>
            </a:r>
            <a:r>
              <a:rPr lang="ru-RU" sz="2000" dirty="0" err="1"/>
              <a:t>зберігання</a:t>
            </a:r>
            <a:r>
              <a:rPr lang="ru-RU" sz="2000" dirty="0"/>
              <a:t> гранул, </a:t>
            </a:r>
            <a:r>
              <a:rPr lang="ru-RU" sz="2000" dirty="0" err="1"/>
              <a:t>крупи</a:t>
            </a:r>
            <a:r>
              <a:rPr lang="ru-RU" sz="2000" dirty="0"/>
              <a:t> </a:t>
            </a:r>
            <a:r>
              <a:rPr lang="uk-UA" sz="2000" dirty="0"/>
              <a:t>та </a:t>
            </a:r>
            <a:r>
              <a:rPr lang="uk-UA" sz="2000" dirty="0" err="1"/>
              <a:t>ін</a:t>
            </a:r>
            <a:r>
              <a:rPr lang="ru-RU" sz="2000" dirty="0"/>
              <a:t>.; </a:t>
            </a:r>
            <a:r>
              <a:rPr lang="ru-RU" sz="2000" dirty="0" err="1"/>
              <a:t>виробництво</a:t>
            </a:r>
            <a:r>
              <a:rPr lang="ru-RU" sz="2000" dirty="0"/>
              <a:t> і </a:t>
            </a:r>
            <a:r>
              <a:rPr lang="ru-RU" sz="2000" dirty="0" err="1"/>
              <a:t>зберігання</a:t>
            </a:r>
            <a:r>
              <a:rPr lang="ru-RU" sz="2000" dirty="0"/>
              <a:t> води </a:t>
            </a:r>
            <a:r>
              <a:rPr lang="ru-RU" sz="2000" dirty="0" err="1"/>
              <a:t>очищеної</a:t>
            </a:r>
            <a:r>
              <a:rPr lang="ru-RU" sz="2000" dirty="0"/>
              <a:t>; </a:t>
            </a:r>
            <a:r>
              <a:rPr lang="ru-RU" sz="2000" dirty="0" err="1"/>
              <a:t>зберігання</a:t>
            </a:r>
            <a:r>
              <a:rPr lang="ru-RU" sz="2000" dirty="0"/>
              <a:t> спирту і спиртово-</a:t>
            </a:r>
            <a:r>
              <a:rPr lang="ru-RU" sz="2000" dirty="0" err="1"/>
              <a:t>водних</a:t>
            </a:r>
            <a:r>
              <a:rPr lang="ru-RU" sz="2000" dirty="0"/>
              <a:t> </a:t>
            </a:r>
            <a:r>
              <a:rPr lang="ru-RU" sz="2000" dirty="0" err="1"/>
              <a:t>розчинів</a:t>
            </a:r>
            <a:r>
              <a:rPr lang="ru-RU" sz="2000" dirty="0"/>
              <a:t>; </a:t>
            </a:r>
            <a:r>
              <a:rPr lang="ru-RU" sz="2000" dirty="0" err="1"/>
              <a:t>приготування</a:t>
            </a:r>
            <a:r>
              <a:rPr lang="ru-RU" sz="2000" dirty="0"/>
              <a:t> </a:t>
            </a:r>
            <a:r>
              <a:rPr lang="ru-RU" sz="2000" dirty="0" err="1"/>
              <a:t>матричних</a:t>
            </a:r>
            <a:r>
              <a:rPr lang="ru-RU" sz="2000" dirty="0"/>
              <a:t> </a:t>
            </a:r>
            <a:r>
              <a:rPr lang="ru-RU" sz="2000" dirty="0" err="1"/>
              <a:t>настойок</a:t>
            </a:r>
            <a:r>
              <a:rPr lang="ru-RU" sz="2000" dirty="0"/>
              <a:t>; </a:t>
            </a:r>
            <a:r>
              <a:rPr lang="ru-RU" sz="2000" dirty="0" err="1"/>
              <a:t>приготування</a:t>
            </a:r>
            <a:r>
              <a:rPr lang="ru-RU" sz="2000" dirty="0"/>
              <a:t> </a:t>
            </a:r>
            <a:r>
              <a:rPr lang="ru-RU" sz="2000" dirty="0" err="1"/>
              <a:t>розведень</a:t>
            </a:r>
            <a:r>
              <a:rPr lang="ru-RU" sz="2000" dirty="0"/>
              <a:t>; </a:t>
            </a:r>
            <a:r>
              <a:rPr lang="ru-RU" sz="2000" dirty="0" err="1"/>
              <a:t>насичення</a:t>
            </a:r>
            <a:r>
              <a:rPr lang="ru-RU" sz="2000" dirty="0"/>
              <a:t> гранул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носіїв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 err="1"/>
              <a:t>нагляд</a:t>
            </a:r>
            <a:r>
              <a:rPr lang="ru-RU" sz="2000" dirty="0"/>
              <a:t> за станом </a:t>
            </a:r>
            <a:r>
              <a:rPr lang="ru-RU" sz="2000" dirty="0" err="1"/>
              <a:t>робочих</a:t>
            </a:r>
            <a:r>
              <a:rPr lang="ru-RU" sz="2000" dirty="0"/>
              <a:t> зон і </a:t>
            </a:r>
            <a:r>
              <a:rPr lang="ru-RU" sz="2000" dirty="0" err="1"/>
              <a:t>обладнання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 err="1"/>
              <a:t>санітарно-гігієнічний</a:t>
            </a:r>
            <a:r>
              <a:rPr lang="ru-RU" sz="2000" dirty="0"/>
              <a:t> контроль.</a:t>
            </a:r>
          </a:p>
          <a:p>
            <a:endParaRPr lang="ru-RU" sz="21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564" y="274637"/>
            <a:ext cx="9407236" cy="106463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uk-UA" sz="3200" b="1" dirty="0">
                <a:solidFill>
                  <a:schemeClr val="tx1"/>
                </a:solidFill>
              </a:rPr>
              <a:t>Контроль якості гомеопатичних лікарських засобів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9842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1855" y="1660525"/>
            <a:ext cx="8229600" cy="5197475"/>
          </a:xfrm>
        </p:spPr>
        <p:txBody>
          <a:bodyPr>
            <a:normAutofit/>
          </a:bodyPr>
          <a:lstStyle/>
          <a:p>
            <a:pPr marL="274320" indent="-274320" algn="just">
              <a:buNone/>
              <a:defRPr/>
            </a:pPr>
            <a:r>
              <a:rPr lang="uk-UA" b="1" dirty="0" smtClean="0"/>
              <a:t>У</a:t>
            </a:r>
            <a:r>
              <a:rPr lang="ru-RU" b="1" dirty="0" err="1" smtClean="0"/>
              <a:t>провадження</a:t>
            </a:r>
            <a:r>
              <a:rPr lang="ru-RU" b="1" dirty="0" smtClean="0"/>
              <a:t> в практику </a:t>
            </a:r>
            <a:r>
              <a:rPr lang="ru-RU" b="1" dirty="0" err="1" smtClean="0"/>
              <a:t>всіх</a:t>
            </a:r>
            <a:r>
              <a:rPr lang="ru-RU" b="1" dirty="0" smtClean="0"/>
              <a:t> </a:t>
            </a:r>
            <a:r>
              <a:rPr lang="ru-RU" b="1" dirty="0" err="1" smtClean="0"/>
              <a:t>перерахованих</a:t>
            </a:r>
            <a:r>
              <a:rPr lang="ru-RU" b="1" dirty="0" smtClean="0"/>
              <a:t> </a:t>
            </a:r>
            <a:r>
              <a:rPr lang="ru-RU" b="1" dirty="0" err="1" smtClean="0"/>
              <a:t>організаційних</a:t>
            </a:r>
            <a:r>
              <a:rPr lang="ru-RU" b="1" dirty="0" smtClean="0"/>
              <a:t> </a:t>
            </a:r>
            <a:r>
              <a:rPr lang="ru-RU" b="1" dirty="0" err="1" smtClean="0"/>
              <a:t>моментів</a:t>
            </a:r>
            <a:r>
              <a:rPr lang="ru-RU" b="1" dirty="0" smtClean="0"/>
              <a:t> дозволить </a:t>
            </a:r>
            <a:r>
              <a:rPr lang="ru-RU" b="1" dirty="0" err="1" smtClean="0"/>
              <a:t>отримати</a:t>
            </a:r>
            <a:r>
              <a:rPr lang="ru-RU" b="1" dirty="0" smtClean="0"/>
              <a:t> </a:t>
            </a:r>
            <a:r>
              <a:rPr lang="ru-RU" b="1" dirty="0" err="1" smtClean="0"/>
              <a:t>безпечний</a:t>
            </a:r>
            <a:r>
              <a:rPr lang="ru-RU" b="1" dirty="0" smtClean="0"/>
              <a:t> </a:t>
            </a:r>
            <a:r>
              <a:rPr lang="ru-RU" b="1" dirty="0" err="1" smtClean="0"/>
              <a:t>гомеопатичний</a:t>
            </a:r>
            <a:r>
              <a:rPr lang="ru-RU" b="1" dirty="0" smtClean="0"/>
              <a:t> </a:t>
            </a:r>
            <a:r>
              <a:rPr lang="ru-RU" b="1" dirty="0" err="1" smtClean="0"/>
              <a:t>лікарський</a:t>
            </a:r>
            <a:r>
              <a:rPr lang="ru-RU" b="1" dirty="0" smtClean="0"/>
              <a:t> </a:t>
            </a:r>
            <a:r>
              <a:rPr lang="ru-RU" b="1" dirty="0" err="1" smtClean="0"/>
              <a:t>засіб</a:t>
            </a:r>
            <a:r>
              <a:rPr lang="ru-RU" b="1" dirty="0" smtClean="0"/>
              <a:t>. </a:t>
            </a:r>
            <a:r>
              <a:rPr lang="ru-RU" b="1" dirty="0" err="1" smtClean="0"/>
              <a:t>Однак</a:t>
            </a:r>
            <a:r>
              <a:rPr lang="ru-RU" b="1" dirty="0" smtClean="0"/>
              <a:t> </a:t>
            </a:r>
            <a:r>
              <a:rPr lang="ru-RU" b="1" dirty="0" err="1" smtClean="0"/>
              <a:t>якість</a:t>
            </a:r>
            <a:r>
              <a:rPr lang="ru-RU" b="1" dirty="0" smtClean="0"/>
              <a:t> </a:t>
            </a:r>
            <a:r>
              <a:rPr lang="ru-RU" b="1" dirty="0" err="1" smtClean="0"/>
              <a:t>гомеопатичного</a:t>
            </a:r>
            <a:r>
              <a:rPr lang="ru-RU" b="1" dirty="0" smtClean="0"/>
              <a:t> препарату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його</a:t>
            </a:r>
            <a:r>
              <a:rPr lang="ru-RU" b="1" dirty="0" smtClean="0"/>
              <a:t> </a:t>
            </a:r>
            <a:r>
              <a:rPr lang="ru-RU" b="1" dirty="0" err="1" smtClean="0"/>
              <a:t>клінічна</a:t>
            </a:r>
            <a:r>
              <a:rPr lang="ru-RU" b="1" dirty="0" smtClean="0"/>
              <a:t> </a:t>
            </a:r>
            <a:r>
              <a:rPr lang="ru-RU" b="1" dirty="0" err="1" smtClean="0"/>
              <a:t>ефективність</a:t>
            </a:r>
            <a:r>
              <a:rPr lang="ru-RU" b="1" dirty="0" smtClean="0"/>
              <a:t> в основному </a:t>
            </a:r>
            <a:r>
              <a:rPr lang="ru-RU" b="1" dirty="0" err="1" smtClean="0"/>
              <a:t>залежать</a:t>
            </a:r>
            <a:r>
              <a:rPr lang="ru-RU" b="1" dirty="0" smtClean="0"/>
              <a:t>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uk-UA" b="1" dirty="0" smtClean="0"/>
              <a:t>таких</a:t>
            </a:r>
            <a:r>
              <a:rPr lang="ru-RU" b="1" dirty="0" smtClean="0"/>
              <a:t> </a:t>
            </a:r>
            <a:r>
              <a:rPr lang="ru-RU" b="1" dirty="0" err="1" smtClean="0"/>
              <a:t>моментів</a:t>
            </a:r>
            <a:r>
              <a:rPr lang="ru-RU" b="1" dirty="0" smtClean="0"/>
              <a:t>:</a:t>
            </a:r>
          </a:p>
          <a:p>
            <a:pPr marL="274320" indent="-274320" algn="just">
              <a:buFont typeface="Wingdings 2"/>
              <a:buChar char=""/>
              <a:defRPr/>
            </a:pPr>
            <a:r>
              <a:rPr lang="ru-RU" dirty="0" err="1" smtClean="0"/>
              <a:t>вихідна</a:t>
            </a:r>
            <a:r>
              <a:rPr lang="ru-RU" dirty="0" smtClean="0"/>
              <a:t> </a:t>
            </a:r>
            <a:r>
              <a:rPr lang="ru-RU" dirty="0" err="1" smtClean="0"/>
              <a:t>речовина</a:t>
            </a:r>
            <a:r>
              <a:rPr lang="ru-RU" dirty="0" smtClean="0"/>
              <a:t> </a:t>
            </a:r>
            <a:r>
              <a:rPr lang="ru-RU" dirty="0" err="1" smtClean="0"/>
              <a:t>відповідає</a:t>
            </a:r>
            <a:r>
              <a:rPr lang="ru-RU" dirty="0" smtClean="0"/>
              <a:t> </a:t>
            </a:r>
            <a:r>
              <a:rPr lang="ru-RU" dirty="0" err="1" smtClean="0"/>
              <a:t>напису</a:t>
            </a:r>
            <a:r>
              <a:rPr lang="ru-RU" dirty="0" smtClean="0"/>
              <a:t> на </a:t>
            </a:r>
            <a:r>
              <a:rPr lang="ru-RU" dirty="0" err="1" smtClean="0"/>
              <a:t>етикетці</a:t>
            </a:r>
            <a:r>
              <a:rPr lang="uk-UA" dirty="0" smtClean="0"/>
              <a:t>;</a:t>
            </a:r>
            <a:endParaRPr lang="ru-RU" dirty="0" smtClean="0"/>
          </a:p>
          <a:p>
            <a:pPr marL="274320" indent="-274320" algn="just">
              <a:buFont typeface="Wingdings 2"/>
              <a:buChar char=""/>
              <a:defRPr/>
            </a:pPr>
            <a:r>
              <a:rPr lang="ru-RU" dirty="0" err="1" smtClean="0"/>
              <a:t>потенціювання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динамізація</a:t>
            </a:r>
            <a:r>
              <a:rPr lang="ru-RU" dirty="0" smtClean="0"/>
              <a:t> </a:t>
            </a:r>
            <a:r>
              <a:rPr lang="ru-RU" dirty="0" err="1" smtClean="0"/>
              <a:t>проведені</a:t>
            </a:r>
            <a:r>
              <a:rPr lang="ru-RU" dirty="0" smtClean="0"/>
              <a:t> правильно </a:t>
            </a:r>
            <a:r>
              <a:rPr lang="uk-UA" dirty="0" smtClean="0"/>
              <a:t>як</a:t>
            </a:r>
            <a:r>
              <a:rPr lang="ru-RU" dirty="0" smtClean="0"/>
              <a:t> </a:t>
            </a:r>
            <a:r>
              <a:rPr lang="ru-RU" dirty="0" err="1" smtClean="0"/>
              <a:t>кількісно</a:t>
            </a:r>
            <a:r>
              <a:rPr lang="ru-RU" dirty="0" smtClean="0"/>
              <a:t> (число </a:t>
            </a:r>
            <a:r>
              <a:rPr lang="ru-RU" dirty="0" err="1" smtClean="0"/>
              <a:t>струшувань</a:t>
            </a:r>
            <a:r>
              <a:rPr lang="ru-RU" dirty="0" smtClean="0"/>
              <a:t>)</a:t>
            </a:r>
            <a:r>
              <a:rPr lang="uk-UA" dirty="0" smtClean="0"/>
              <a:t>, так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якісно</a:t>
            </a:r>
            <a:r>
              <a:rPr lang="ru-RU" dirty="0" smtClean="0"/>
              <a:t> (</a:t>
            </a:r>
            <a:r>
              <a:rPr lang="ru-RU" dirty="0" err="1" smtClean="0"/>
              <a:t>дотримання</a:t>
            </a:r>
            <a:r>
              <a:rPr lang="ru-RU" dirty="0" smtClean="0"/>
              <a:t> </a:t>
            </a:r>
            <a:r>
              <a:rPr lang="ru-RU" dirty="0" err="1" smtClean="0"/>
              <a:t>технології</a:t>
            </a:r>
            <a:r>
              <a:rPr lang="ru-RU" dirty="0" smtClean="0"/>
              <a:t> </a:t>
            </a:r>
            <a:r>
              <a:rPr lang="ru-RU" dirty="0" err="1" smtClean="0"/>
              <a:t>струшування</a:t>
            </a:r>
            <a:r>
              <a:rPr lang="ru-RU" dirty="0" smtClean="0"/>
              <a:t>). </a:t>
            </a:r>
            <a:r>
              <a:rPr lang="ru-RU" dirty="0" err="1" smtClean="0"/>
              <a:t>Ін</a:t>
            </a:r>
            <a:r>
              <a:rPr lang="uk-UA" dirty="0" err="1" smtClean="0"/>
              <a:t>акше</a:t>
            </a:r>
            <a:r>
              <a:rPr lang="uk-UA" dirty="0" smtClean="0"/>
              <a:t> кажучи</a:t>
            </a:r>
            <a:r>
              <a:rPr lang="ru-RU" dirty="0" smtClean="0"/>
              <a:t>, треба </a:t>
            </a:r>
            <a:r>
              <a:rPr lang="ru-RU" dirty="0" err="1" smtClean="0"/>
              <a:t>визначити</a:t>
            </a:r>
            <a:r>
              <a:rPr lang="uk-UA" dirty="0" smtClean="0"/>
              <a:t>,</a:t>
            </a:r>
            <a:r>
              <a:rPr lang="ru-RU" dirty="0" smtClean="0"/>
              <a:t> </a:t>
            </a:r>
            <a:r>
              <a:rPr lang="ru-RU" dirty="0" err="1" smtClean="0"/>
              <a:t>калібровани</a:t>
            </a:r>
            <a:r>
              <a:rPr lang="uk-UA" dirty="0" smtClean="0"/>
              <a:t>й</a:t>
            </a:r>
            <a:r>
              <a:rPr lang="ru-RU" dirty="0" smtClean="0"/>
              <a:t> препарат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ні</a:t>
            </a:r>
            <a:r>
              <a:rPr lang="ru-RU" dirty="0" smtClean="0"/>
              <a:t>.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відповідає</a:t>
            </a:r>
            <a:r>
              <a:rPr lang="ru-RU" dirty="0" smtClean="0"/>
              <a:t> </a:t>
            </a:r>
            <a:r>
              <a:rPr lang="ru-RU" dirty="0" err="1" smtClean="0"/>
              <a:t>потенція</a:t>
            </a:r>
            <a:r>
              <a:rPr lang="ru-RU" dirty="0" smtClean="0"/>
              <a:t>, </a:t>
            </a:r>
            <a:r>
              <a:rPr lang="ru-RU" dirty="0" err="1" smtClean="0"/>
              <a:t>зазначена</a:t>
            </a:r>
            <a:r>
              <a:rPr lang="ru-RU" dirty="0" smtClean="0"/>
              <a:t> на </a:t>
            </a:r>
            <a:r>
              <a:rPr lang="ru-RU" dirty="0" err="1" smtClean="0"/>
              <a:t>етикетці</a:t>
            </a:r>
            <a:r>
              <a:rPr lang="ru-RU" dirty="0" smtClean="0"/>
              <a:t>, </a:t>
            </a:r>
            <a:r>
              <a:rPr lang="ru-RU" dirty="0" err="1" smtClean="0"/>
              <a:t>фактичній</a:t>
            </a:r>
            <a:r>
              <a:rPr lang="ru-RU" dirty="0" smtClean="0"/>
              <a:t> </a:t>
            </a:r>
            <a:r>
              <a:rPr lang="ru-RU" dirty="0" err="1" smtClean="0"/>
              <a:t>потенції</a:t>
            </a:r>
            <a:r>
              <a:rPr lang="ru-RU" dirty="0" smtClean="0"/>
              <a:t> препарату.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4034" y="428604"/>
            <a:ext cx="8229600" cy="71438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3200" b="1">
                <a:solidFill>
                  <a:schemeClr val="tx1"/>
                </a:solidFill>
              </a:rPr>
              <a:t>Контроль якості гомеопатичних лікарських засобів</a:t>
            </a:r>
            <a:endParaRPr lang="ru-RU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7857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1952" y="203200"/>
            <a:ext cx="8596668" cy="526473"/>
          </a:xfrm>
        </p:spPr>
        <p:txBody>
          <a:bodyPr>
            <a:normAutofit fontScale="90000"/>
          </a:bodyPr>
          <a:lstStyle/>
          <a:p>
            <a:r>
              <a:rPr lang="uk-UA" dirty="0"/>
              <a:t>Тестові завдання: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664" y="729673"/>
            <a:ext cx="8596668" cy="6465454"/>
          </a:xfrm>
        </p:spPr>
        <p:txBody>
          <a:bodyPr>
            <a:noAutofit/>
          </a:bodyPr>
          <a:lstStyle/>
          <a:p>
            <a:r>
              <a:rPr lang="ru-RU" sz="1400" dirty="0" smtClean="0"/>
              <a:t>1</a:t>
            </a:r>
            <a:r>
              <a:rPr lang="uk-UA" sz="1400" dirty="0"/>
              <a:t>. </a:t>
            </a:r>
            <a:r>
              <a:rPr lang="ru-RU" sz="1400" dirty="0" err="1"/>
              <a:t>Вкажіть</a:t>
            </a:r>
            <a:r>
              <a:rPr lang="ru-RU" sz="1400" dirty="0"/>
              <a:t> норму </a:t>
            </a:r>
            <a:r>
              <a:rPr lang="ru-RU" sz="1400" dirty="0" err="1"/>
              <a:t>допустимих</a:t>
            </a:r>
            <a:r>
              <a:rPr lang="ru-RU" sz="1400" dirty="0"/>
              <a:t> </a:t>
            </a:r>
            <a:r>
              <a:rPr lang="ru-RU" sz="1400" dirty="0" err="1"/>
              <a:t>відхилень</a:t>
            </a:r>
            <a:r>
              <a:rPr lang="ru-RU" sz="1400" dirty="0"/>
              <a:t> для </a:t>
            </a:r>
            <a:r>
              <a:rPr lang="ru-RU" sz="1400" dirty="0" err="1"/>
              <a:t>розчину</a:t>
            </a:r>
            <a:r>
              <a:rPr lang="ru-RU" sz="1400" dirty="0"/>
              <a:t> </a:t>
            </a:r>
            <a:r>
              <a:rPr lang="ru-RU" sz="1400" dirty="0" err="1"/>
              <a:t>об'ємом</a:t>
            </a:r>
            <a:r>
              <a:rPr lang="ru-RU" sz="1400" dirty="0"/>
              <a:t> 10 мл:</a:t>
            </a:r>
            <a:endParaRPr lang="uk-UA" sz="1400" dirty="0"/>
          </a:p>
          <a:p>
            <a:r>
              <a:rPr lang="ru-RU" sz="1400" dirty="0"/>
              <a:t>А </a:t>
            </a:r>
            <a:r>
              <a:rPr lang="uk-UA" sz="1400" dirty="0"/>
              <a:t>- </a:t>
            </a:r>
            <a:r>
              <a:rPr lang="ru-RU" sz="1400" dirty="0"/>
              <a:t>± 10%</a:t>
            </a:r>
            <a:endParaRPr lang="uk-UA" sz="1400" dirty="0"/>
          </a:p>
          <a:p>
            <a:r>
              <a:rPr lang="ru-RU" sz="1400" dirty="0"/>
              <a:t>Б </a:t>
            </a:r>
            <a:r>
              <a:rPr lang="uk-UA" sz="1400" dirty="0"/>
              <a:t>- </a:t>
            </a:r>
            <a:r>
              <a:rPr lang="ru-RU" sz="1400" dirty="0"/>
              <a:t>± 8%</a:t>
            </a:r>
            <a:endParaRPr lang="uk-UA" sz="1400" dirty="0"/>
          </a:p>
          <a:p>
            <a:r>
              <a:rPr lang="ru-RU" sz="1400" dirty="0"/>
              <a:t>В </a:t>
            </a:r>
            <a:r>
              <a:rPr lang="uk-UA" sz="1400" dirty="0"/>
              <a:t>- </a:t>
            </a:r>
            <a:r>
              <a:rPr lang="ru-RU" sz="1400" dirty="0"/>
              <a:t>± 4%</a:t>
            </a:r>
            <a:endParaRPr lang="uk-UA" sz="1400" dirty="0"/>
          </a:p>
          <a:p>
            <a:r>
              <a:rPr lang="uk-UA" sz="1400" dirty="0"/>
              <a:t>Г - </a:t>
            </a:r>
            <a:r>
              <a:rPr lang="ru-RU" sz="1400" dirty="0"/>
              <a:t>± 2%</a:t>
            </a:r>
            <a:endParaRPr lang="uk-UA" sz="1400" dirty="0"/>
          </a:p>
          <a:p>
            <a:r>
              <a:rPr lang="uk-UA" sz="1400" dirty="0"/>
              <a:t>Д - </a:t>
            </a:r>
            <a:r>
              <a:rPr lang="ru-RU" sz="1400" dirty="0"/>
              <a:t>± 1%</a:t>
            </a:r>
            <a:endParaRPr lang="uk-UA" sz="1400" dirty="0"/>
          </a:p>
          <a:p>
            <a:pPr hangingPunct="0"/>
            <a:r>
              <a:rPr lang="ru-RU" sz="1400" dirty="0"/>
              <a:t> </a:t>
            </a:r>
            <a:r>
              <a:rPr lang="uk-UA" sz="1400" dirty="0" smtClean="0"/>
              <a:t>2</a:t>
            </a:r>
            <a:r>
              <a:rPr lang="uk-UA" sz="1400" dirty="0"/>
              <a:t>. </a:t>
            </a:r>
            <a:r>
              <a:rPr lang="ru-RU" sz="1400" dirty="0" err="1"/>
              <a:t>Вкажіть</a:t>
            </a:r>
            <a:r>
              <a:rPr lang="ru-RU" sz="1400" dirty="0"/>
              <a:t> </a:t>
            </a:r>
            <a:r>
              <a:rPr lang="ru-RU" sz="1400" dirty="0" err="1"/>
              <a:t>терміни</a:t>
            </a:r>
            <a:r>
              <a:rPr lang="ru-RU" sz="1400" dirty="0"/>
              <a:t> </a:t>
            </a:r>
            <a:r>
              <a:rPr lang="ru-RU" sz="1400" dirty="0" err="1"/>
              <a:t>зберігання</a:t>
            </a:r>
            <a:r>
              <a:rPr lang="ru-RU" sz="1400" dirty="0"/>
              <a:t> води </a:t>
            </a:r>
            <a:r>
              <a:rPr lang="ru-RU" sz="1400" dirty="0" err="1"/>
              <a:t>очищеної</a:t>
            </a:r>
            <a:r>
              <a:rPr lang="ru-RU" sz="1400" dirty="0"/>
              <a:t>:</a:t>
            </a:r>
            <a:endParaRPr lang="uk-UA" sz="1400" dirty="0"/>
          </a:p>
          <a:p>
            <a:r>
              <a:rPr lang="ru-RU" sz="1400" dirty="0"/>
              <a:t>А – 1 </a:t>
            </a:r>
            <a:r>
              <a:rPr lang="ru-RU" sz="1400" dirty="0" err="1"/>
              <a:t>доб</a:t>
            </a:r>
            <a:r>
              <a:rPr lang="uk-UA" sz="1400" dirty="0"/>
              <a:t>а</a:t>
            </a:r>
          </a:p>
          <a:p>
            <a:r>
              <a:rPr lang="ru-RU" sz="1400" dirty="0"/>
              <a:t>Б - 2 </a:t>
            </a:r>
            <a:r>
              <a:rPr lang="ru-RU" sz="1400" dirty="0" err="1"/>
              <a:t>доби</a:t>
            </a:r>
            <a:endParaRPr lang="uk-UA" sz="1400" dirty="0"/>
          </a:p>
          <a:p>
            <a:r>
              <a:rPr lang="ru-RU" sz="1400" dirty="0"/>
              <a:t>В - 3 </a:t>
            </a:r>
            <a:r>
              <a:rPr lang="ru-RU" sz="1400" dirty="0" err="1"/>
              <a:t>діб</a:t>
            </a:r>
            <a:endParaRPr lang="uk-UA" sz="1400" dirty="0"/>
          </a:p>
          <a:p>
            <a:r>
              <a:rPr lang="uk-UA" sz="1400" dirty="0"/>
              <a:t>Г - </a:t>
            </a:r>
            <a:r>
              <a:rPr lang="ru-RU" sz="1400" dirty="0"/>
              <a:t>12 годин</a:t>
            </a:r>
            <a:endParaRPr lang="uk-UA" sz="1400" dirty="0"/>
          </a:p>
          <a:p>
            <a:r>
              <a:rPr lang="uk-UA" sz="1400" dirty="0"/>
              <a:t>Д </a:t>
            </a:r>
            <a:r>
              <a:rPr lang="ru-RU" sz="1400" dirty="0"/>
              <a:t>- </a:t>
            </a:r>
            <a:r>
              <a:rPr lang="uk-UA" sz="1400" dirty="0"/>
              <a:t>6</a:t>
            </a:r>
            <a:r>
              <a:rPr lang="ru-RU" sz="1400" dirty="0"/>
              <a:t> годин</a:t>
            </a:r>
            <a:endParaRPr lang="uk-UA" sz="1400" dirty="0"/>
          </a:p>
          <a:p>
            <a:r>
              <a:rPr lang="ru-RU" sz="1400" dirty="0"/>
              <a:t> </a:t>
            </a:r>
            <a:r>
              <a:rPr lang="uk-UA" sz="1400" dirty="0" smtClean="0"/>
              <a:t>3</a:t>
            </a:r>
            <a:r>
              <a:rPr lang="uk-UA" sz="1400" dirty="0"/>
              <a:t>. Вкажіть якому розведенню відповідає розчин, приготований за §5а гомеопатичного керівництва В. Швабе: </a:t>
            </a:r>
          </a:p>
          <a:p>
            <a:r>
              <a:rPr lang="ru-RU" sz="1400" dirty="0"/>
              <a:t>А - </a:t>
            </a:r>
            <a:r>
              <a:rPr lang="uk-UA" sz="1400" dirty="0"/>
              <a:t>першому </a:t>
            </a:r>
            <a:r>
              <a:rPr lang="uk-UA" sz="1400" dirty="0" err="1"/>
              <a:t>десятичному</a:t>
            </a:r>
            <a:endParaRPr lang="uk-UA" sz="1400" dirty="0"/>
          </a:p>
          <a:p>
            <a:r>
              <a:rPr lang="ru-RU" sz="1400" dirty="0"/>
              <a:t>Б - </a:t>
            </a:r>
            <a:r>
              <a:rPr lang="uk-UA" sz="1400" dirty="0"/>
              <a:t>першому сотенному</a:t>
            </a:r>
          </a:p>
          <a:p>
            <a:r>
              <a:rPr lang="ru-RU" sz="1400" dirty="0"/>
              <a:t>В - </a:t>
            </a:r>
            <a:r>
              <a:rPr lang="uk-UA" sz="1400" dirty="0"/>
              <a:t>другому сотенному</a:t>
            </a:r>
          </a:p>
          <a:p>
            <a:r>
              <a:rPr lang="uk-UA" sz="1400" dirty="0"/>
              <a:t>Г </a:t>
            </a:r>
            <a:r>
              <a:rPr lang="ru-RU" sz="1400" dirty="0"/>
              <a:t>- </a:t>
            </a:r>
            <a:r>
              <a:rPr lang="uk-UA" sz="1400" dirty="0"/>
              <a:t>другому </a:t>
            </a:r>
            <a:r>
              <a:rPr lang="uk-UA" sz="1400" dirty="0" err="1"/>
              <a:t>десятичному</a:t>
            </a:r>
            <a:endParaRPr lang="uk-UA" sz="1400" dirty="0"/>
          </a:p>
          <a:p>
            <a:r>
              <a:rPr lang="uk-UA" sz="1400" dirty="0"/>
              <a:t>Д - </a:t>
            </a:r>
            <a:r>
              <a:rPr lang="ru-RU" sz="1400" dirty="0" err="1"/>
              <a:t>дванадцят</a:t>
            </a:r>
            <a:r>
              <a:rPr lang="uk-UA" sz="1400" dirty="0"/>
              <a:t>о</a:t>
            </a:r>
            <a:r>
              <a:rPr lang="ru-RU" sz="1400" dirty="0"/>
              <a:t>м</a:t>
            </a:r>
            <a:r>
              <a:rPr lang="uk-UA" sz="1400" dirty="0"/>
              <a:t>у </a:t>
            </a:r>
            <a:r>
              <a:rPr lang="uk-UA" sz="1400" dirty="0" err="1"/>
              <a:t>десятичному</a:t>
            </a:r>
            <a:endParaRPr lang="uk-UA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48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95048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8691" y="184727"/>
            <a:ext cx="11102109" cy="614218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uk-UA" b="1" dirty="0"/>
              <a:t>Перелік основної рекомендованої літератури:</a:t>
            </a:r>
            <a:r>
              <a:rPr lang="uk-UA" i="1" dirty="0"/>
              <a:t> </a:t>
            </a:r>
            <a:endParaRPr lang="uk-UA" dirty="0"/>
          </a:p>
          <a:p>
            <a:pPr lvl="0"/>
            <a:r>
              <a:rPr lang="uk-UA" dirty="0"/>
              <a:t>Гомеопатична фармація і медицина. Глосарій термінів та </a:t>
            </a:r>
            <a:r>
              <a:rPr lang="uk-UA" dirty="0" smtClean="0"/>
              <a:t>визначень. </a:t>
            </a:r>
            <a:r>
              <a:rPr lang="uk-UA" dirty="0" err="1"/>
              <a:t>Гомеопатическая</a:t>
            </a:r>
            <a:r>
              <a:rPr lang="uk-UA" dirty="0"/>
              <a:t> </a:t>
            </a:r>
            <a:r>
              <a:rPr lang="uk-UA" dirty="0" err="1"/>
              <a:t>фармация</a:t>
            </a:r>
            <a:r>
              <a:rPr lang="uk-UA" dirty="0"/>
              <a:t> и медицина. </a:t>
            </a:r>
            <a:r>
              <a:rPr lang="uk-UA" dirty="0" err="1"/>
              <a:t>Глосарий</a:t>
            </a:r>
            <a:r>
              <a:rPr lang="uk-UA" dirty="0"/>
              <a:t> </a:t>
            </a:r>
            <a:r>
              <a:rPr lang="uk-UA" dirty="0" err="1"/>
              <a:t>терминов</a:t>
            </a:r>
            <a:r>
              <a:rPr lang="uk-UA" dirty="0"/>
              <a:t> и </a:t>
            </a:r>
            <a:r>
              <a:rPr lang="uk-UA" dirty="0" err="1"/>
              <a:t>определений</a:t>
            </a:r>
            <a:r>
              <a:rPr lang="uk-UA" dirty="0"/>
              <a:t>: </a:t>
            </a:r>
            <a:r>
              <a:rPr lang="uk-UA" dirty="0" err="1"/>
              <a:t>навч</a:t>
            </a:r>
            <a:r>
              <a:rPr lang="uk-UA" dirty="0"/>
              <a:t>. посібник для </a:t>
            </a:r>
            <a:r>
              <a:rPr lang="uk-UA" dirty="0" err="1"/>
              <a:t>студ</a:t>
            </a:r>
            <a:r>
              <a:rPr lang="uk-UA" dirty="0"/>
              <a:t>. </a:t>
            </a:r>
            <a:r>
              <a:rPr lang="uk-UA" dirty="0" err="1"/>
              <a:t>вищ</a:t>
            </a:r>
            <a:r>
              <a:rPr lang="uk-UA" dirty="0"/>
              <a:t>. </a:t>
            </a:r>
            <a:r>
              <a:rPr lang="uk-UA" dirty="0" err="1"/>
              <a:t>Навч</a:t>
            </a:r>
            <a:r>
              <a:rPr lang="uk-UA" dirty="0"/>
              <a:t>. Закладів / Л.І. Вишневська, О.Ю. </a:t>
            </a:r>
            <a:r>
              <a:rPr lang="uk-UA" dirty="0" err="1"/>
              <a:t>Сергеєва</a:t>
            </a:r>
            <a:r>
              <a:rPr lang="uk-UA" dirty="0"/>
              <a:t>, С.В. Олійник ; за ред. Л.І. </a:t>
            </a:r>
            <a:r>
              <a:rPr lang="uk-UA" dirty="0" err="1"/>
              <a:t>Вишневскької</a:t>
            </a:r>
            <a:r>
              <a:rPr lang="uk-UA" dirty="0"/>
              <a:t>. – Х. : Оригінал, 2017. – 340 с.</a:t>
            </a:r>
          </a:p>
          <a:p>
            <a:pPr lvl="0"/>
            <a:r>
              <a:rPr lang="uk-UA" dirty="0"/>
              <a:t>Гомеопатичні </a:t>
            </a:r>
            <a:r>
              <a:rPr lang="uk-UA" dirty="0" err="1"/>
              <a:t>препарти</a:t>
            </a:r>
            <a:r>
              <a:rPr lang="uk-UA" dirty="0"/>
              <a:t>: навчальний посібник / </a:t>
            </a:r>
            <a:r>
              <a:rPr lang="uk-UA" dirty="0" err="1"/>
              <a:t>упоряд</a:t>
            </a:r>
            <a:r>
              <a:rPr lang="uk-UA" dirty="0"/>
              <a:t>.: Борисюк І.Ю., </a:t>
            </a:r>
            <a:r>
              <a:rPr lang="uk-UA" dirty="0" err="1"/>
              <a:t>Фізор</a:t>
            </a:r>
            <a:r>
              <a:rPr lang="uk-UA" dirty="0"/>
              <a:t> Н.С., Валіводзь І.П. Одеса, </a:t>
            </a:r>
            <a:r>
              <a:rPr lang="uk-UA" dirty="0" err="1"/>
              <a:t>ОНМедУ</a:t>
            </a:r>
            <a:r>
              <a:rPr lang="uk-UA" dirty="0"/>
              <a:t>, 2020.-168 с.</a:t>
            </a:r>
          </a:p>
          <a:p>
            <a:pPr lvl="0"/>
            <a:r>
              <a:rPr lang="uk-UA" dirty="0"/>
              <a:t>Аптечна технологія ліків: підручник для </a:t>
            </a:r>
            <a:r>
              <a:rPr lang="uk-UA" dirty="0" err="1"/>
              <a:t>студ</a:t>
            </a:r>
            <a:r>
              <a:rPr lang="uk-UA" dirty="0"/>
              <a:t>. </a:t>
            </a:r>
            <a:r>
              <a:rPr lang="uk-UA" dirty="0" err="1"/>
              <a:t>фарм</a:t>
            </a:r>
            <a:r>
              <a:rPr lang="uk-UA" dirty="0"/>
              <a:t>. ф-</a:t>
            </a:r>
            <a:r>
              <a:rPr lang="uk-UA" dirty="0" err="1"/>
              <a:t>тів</a:t>
            </a:r>
            <a:r>
              <a:rPr lang="uk-UA" dirty="0"/>
              <a:t> ВМНЗ України ІІІ-ІV рівнів акредитації / Тихонов О.І., </a:t>
            </a:r>
            <a:r>
              <a:rPr lang="uk-UA" dirty="0" err="1"/>
              <a:t>Ярних</a:t>
            </a:r>
            <a:r>
              <a:rPr lang="uk-UA" dirty="0"/>
              <a:t> Т.Г. ; за ред. О. І. Тихонова. – Вид. 4-те, </a:t>
            </a:r>
            <a:r>
              <a:rPr lang="uk-UA" dirty="0" err="1"/>
              <a:t>випр</a:t>
            </a:r>
            <a:r>
              <a:rPr lang="uk-UA" dirty="0"/>
              <a:t>. та </a:t>
            </a:r>
            <a:r>
              <a:rPr lang="uk-UA" dirty="0" err="1"/>
              <a:t>допов</a:t>
            </a:r>
            <a:r>
              <a:rPr lang="uk-UA" dirty="0"/>
              <a:t>. – Вінниця : Нова Книга, 2016. – 536 с.</a:t>
            </a:r>
          </a:p>
          <a:p>
            <a:pPr lvl="0"/>
            <a:r>
              <a:rPr lang="uk-UA" dirty="0"/>
              <a:t>Державна Фармакопея України / Державне підприємство «Український науковий фармакопейний центр якості лікарських засобів». - 2-е вид. - Доповнення 1. - Харків: Державне підприємство «Український науковий фармакопейний центр якості лікарських засобів», 2016. - 360 с. </a:t>
            </a:r>
          </a:p>
          <a:p>
            <a:pPr lvl="0" hangingPunct="0"/>
            <a:r>
              <a:rPr lang="uk-UA" dirty="0"/>
              <a:t>Державна фармакопея України: / </a:t>
            </a:r>
            <a:r>
              <a:rPr lang="uk-UA" dirty="0" err="1"/>
              <a:t>Укр</a:t>
            </a:r>
            <a:r>
              <a:rPr lang="uk-UA" dirty="0"/>
              <a:t>. наук. фармакопейний центр якості лікарських засобів. – 2 вид. – Х.: </a:t>
            </a:r>
            <a:r>
              <a:rPr lang="uk-UA" dirty="0" err="1"/>
              <a:t>Держ</a:t>
            </a:r>
            <a:r>
              <a:rPr lang="uk-UA" dirty="0"/>
              <a:t>. п-во «</a:t>
            </a:r>
            <a:r>
              <a:rPr lang="uk-UA" dirty="0" err="1"/>
              <a:t>Укр</a:t>
            </a:r>
            <a:r>
              <a:rPr lang="uk-UA" dirty="0"/>
              <a:t>. наук. фармакопейний центр лікарських засобів», 2015. – Т 1. – 1128 с.</a:t>
            </a:r>
          </a:p>
          <a:p>
            <a:pPr lvl="0" hangingPunct="0"/>
            <a:r>
              <a:rPr lang="uk-UA" dirty="0"/>
              <a:t>Державна Фармакопея України / Державне підприємство «Український науковий фармакопейний центр якості лікарських засобів» – 2-е вид. – Харків: Державне підприємство «Український науковий фармакопейний центр якості лікарських засобів», 2015. – Т. 3. – 732 с.</a:t>
            </a:r>
          </a:p>
          <a:p>
            <a:pPr lvl="0"/>
            <a:r>
              <a:rPr lang="uk-UA" dirty="0"/>
              <a:t>Допоміжні речовини у виробництві ліків : </a:t>
            </a:r>
            <a:r>
              <a:rPr lang="uk-UA" dirty="0" err="1"/>
              <a:t>навч</a:t>
            </a:r>
            <a:r>
              <a:rPr lang="uk-UA" dirty="0"/>
              <a:t>. </a:t>
            </a:r>
            <a:r>
              <a:rPr lang="uk-UA" dirty="0" err="1"/>
              <a:t>посібн</a:t>
            </a:r>
            <a:r>
              <a:rPr lang="uk-UA" dirty="0"/>
              <a:t>. для </a:t>
            </a:r>
            <a:r>
              <a:rPr lang="uk-UA" dirty="0" err="1"/>
              <a:t>студ</a:t>
            </a:r>
            <a:r>
              <a:rPr lang="uk-UA" dirty="0"/>
              <a:t>. </a:t>
            </a:r>
            <a:r>
              <a:rPr lang="uk-UA" dirty="0" err="1"/>
              <a:t>вищ</a:t>
            </a:r>
            <a:r>
              <a:rPr lang="uk-UA" dirty="0"/>
              <a:t>. </a:t>
            </a:r>
            <a:r>
              <a:rPr lang="uk-UA" dirty="0" err="1"/>
              <a:t>фармац</a:t>
            </a:r>
            <a:r>
              <a:rPr lang="uk-UA" dirty="0"/>
              <a:t>. </a:t>
            </a:r>
            <a:r>
              <a:rPr lang="uk-UA" dirty="0" err="1"/>
              <a:t>навч</a:t>
            </a:r>
            <a:r>
              <a:rPr lang="uk-UA" dirty="0"/>
              <a:t>. </a:t>
            </a:r>
            <a:r>
              <a:rPr lang="uk-UA" dirty="0" err="1"/>
              <a:t>закл</a:t>
            </a:r>
            <a:r>
              <a:rPr lang="uk-UA" dirty="0"/>
              <a:t>. / О.А. Рубан, І.М. </a:t>
            </a:r>
            <a:r>
              <a:rPr lang="uk-UA" dirty="0" err="1"/>
              <a:t>Перцев</a:t>
            </a:r>
            <a:r>
              <a:rPr lang="uk-UA" dirty="0"/>
              <a:t>, С.А. Куценко, Ю.С. </a:t>
            </a:r>
            <a:r>
              <a:rPr lang="uk-UA" dirty="0" err="1"/>
              <a:t>Маслій</a:t>
            </a:r>
            <a:r>
              <a:rPr lang="uk-UA" dirty="0"/>
              <a:t>; за ред. І.М. Перцева. – Х.: Золоті сторінки, 2016. – 720 с.</a:t>
            </a:r>
          </a:p>
          <a:p>
            <a:pPr lvl="0" fontAlgn="base" hangingPunct="0"/>
            <a:r>
              <a:rPr lang="uk-UA" dirty="0" err="1"/>
              <a:t>Вильям</a:t>
            </a:r>
            <a:r>
              <a:rPr lang="uk-UA" dirty="0"/>
              <a:t> </a:t>
            </a:r>
            <a:r>
              <a:rPr lang="uk-UA" dirty="0" err="1"/>
              <a:t>Берике</a:t>
            </a:r>
            <a:r>
              <a:rPr lang="uk-UA" dirty="0"/>
              <a:t> </a:t>
            </a:r>
            <a:r>
              <a:rPr lang="uk-UA" dirty="0" err="1"/>
              <a:t>Materia</a:t>
            </a:r>
            <a:r>
              <a:rPr lang="uk-UA" dirty="0"/>
              <a:t> </a:t>
            </a:r>
            <a:r>
              <a:rPr lang="uk-UA" dirty="0" err="1"/>
              <a:t>Medica</a:t>
            </a:r>
            <a:r>
              <a:rPr lang="uk-UA" dirty="0"/>
              <a:t> </a:t>
            </a:r>
            <a:r>
              <a:rPr lang="uk-UA" dirty="0" err="1"/>
              <a:t>гомеопатических</a:t>
            </a:r>
            <a:r>
              <a:rPr lang="uk-UA" dirty="0"/>
              <a:t> </a:t>
            </a:r>
            <a:r>
              <a:rPr lang="uk-UA" dirty="0" err="1"/>
              <a:t>препаратов</a:t>
            </a:r>
            <a:r>
              <a:rPr lang="uk-UA" dirty="0"/>
              <a:t>. </a:t>
            </a:r>
            <a:r>
              <a:rPr lang="uk-UA" dirty="0" err="1"/>
              <a:t>Libra</a:t>
            </a:r>
            <a:r>
              <a:rPr lang="uk-UA" dirty="0"/>
              <a:t>. 2017. 720 с.</a:t>
            </a:r>
          </a:p>
          <a:p>
            <a:pPr lvl="0" fontAlgn="base" hangingPunct="0"/>
            <a:r>
              <a:rPr lang="uk-UA" dirty="0"/>
              <a:t>Практикум по технологи </a:t>
            </a:r>
            <a:r>
              <a:rPr lang="uk-UA" dirty="0" err="1"/>
              <a:t>гомеопатических</a:t>
            </a:r>
            <a:r>
              <a:rPr lang="uk-UA" dirty="0"/>
              <a:t> </a:t>
            </a:r>
            <a:r>
              <a:rPr lang="uk-UA" dirty="0" err="1"/>
              <a:t>препаратов</a:t>
            </a:r>
            <a:r>
              <a:rPr lang="uk-UA" dirty="0"/>
              <a:t>: Для </a:t>
            </a:r>
            <a:r>
              <a:rPr lang="uk-UA" dirty="0" err="1"/>
              <a:t>студ</a:t>
            </a:r>
            <a:r>
              <a:rPr lang="uk-UA" dirty="0"/>
              <a:t>. Фар </a:t>
            </a:r>
            <a:r>
              <a:rPr lang="uk-UA" dirty="0" err="1"/>
              <a:t>мац</a:t>
            </a:r>
            <a:r>
              <a:rPr lang="uk-UA" dirty="0"/>
              <a:t>. </a:t>
            </a:r>
            <a:r>
              <a:rPr lang="uk-UA" dirty="0" err="1"/>
              <a:t>вузов</a:t>
            </a:r>
            <a:r>
              <a:rPr lang="uk-UA" dirty="0"/>
              <a:t> и ф-</a:t>
            </a:r>
            <a:r>
              <a:rPr lang="uk-UA" dirty="0" err="1"/>
              <a:t>тов</a:t>
            </a:r>
            <a:r>
              <a:rPr lang="uk-UA" dirty="0"/>
              <a:t> / А.И. Тихонов, М.Ф. </a:t>
            </a:r>
            <a:r>
              <a:rPr lang="uk-UA" dirty="0" err="1"/>
              <a:t>Пасечник</a:t>
            </a:r>
            <a:r>
              <a:rPr lang="uk-UA" dirty="0"/>
              <a:t>, Т.Г. </a:t>
            </a:r>
            <a:r>
              <a:rPr lang="uk-UA" dirty="0" err="1"/>
              <a:t>Ярных</a:t>
            </a:r>
            <a:r>
              <a:rPr lang="uk-UA" dirty="0"/>
              <a:t>, Л.И. </a:t>
            </a:r>
            <a:r>
              <a:rPr lang="uk-UA" dirty="0" err="1"/>
              <a:t>Вишневская</a:t>
            </a:r>
            <a:r>
              <a:rPr lang="uk-UA" dirty="0"/>
              <a:t>, С.А. Тихонова; </a:t>
            </a:r>
            <a:r>
              <a:rPr lang="uk-UA" dirty="0" err="1"/>
              <a:t>Под</a:t>
            </a:r>
            <a:r>
              <a:rPr lang="uk-UA" dirty="0"/>
              <a:t> ред.. А.И. Тихонова. – Х.: </a:t>
            </a:r>
            <a:r>
              <a:rPr lang="uk-UA" dirty="0" err="1"/>
              <a:t>Оригинал</a:t>
            </a:r>
            <a:r>
              <a:rPr lang="uk-UA" dirty="0"/>
              <a:t>, 2006. – 160 с.</a:t>
            </a:r>
          </a:p>
          <a:p>
            <a:pPr lvl="0" fontAlgn="base" hangingPunct="0"/>
            <a:r>
              <a:rPr lang="uk-UA" dirty="0"/>
              <a:t>Технологія гомеопатичних лікарських засобів : навчально-методичний посібник для викладачів / Л. І. Вишневська, Н. П. </a:t>
            </a:r>
            <a:r>
              <a:rPr lang="uk-UA" dirty="0" err="1"/>
              <a:t>Половко</a:t>
            </a:r>
            <a:r>
              <a:rPr lang="uk-UA" dirty="0"/>
              <a:t>, С. В. Олійник, І. С. </a:t>
            </a:r>
            <a:r>
              <a:rPr lang="uk-UA" dirty="0" err="1"/>
              <a:t>Коноваленко</a:t>
            </a:r>
            <a:r>
              <a:rPr lang="uk-UA" dirty="0"/>
              <a:t>. – Х.: Вид-во </a:t>
            </a:r>
            <a:r>
              <a:rPr lang="uk-UA" dirty="0" err="1"/>
              <a:t>НФаУ</a:t>
            </a:r>
            <a:r>
              <a:rPr lang="uk-UA" dirty="0"/>
              <a:t>, 2018. – 86 с.</a:t>
            </a:r>
          </a:p>
          <a:p>
            <a:pPr lvl="0" fontAlgn="base" hangingPunct="0"/>
            <a:r>
              <a:rPr lang="uk-UA" dirty="0"/>
              <a:t>Методичні рекомендації з підготовки до підсумкового модульного контролю з технології гомеопатичних лікарських засобів для здобувачів вищої освіти / Л. І. Вишневська, Н. П. </a:t>
            </a:r>
            <a:r>
              <a:rPr lang="uk-UA" dirty="0" err="1"/>
              <a:t>Половко</a:t>
            </a:r>
            <a:r>
              <a:rPr lang="uk-UA" dirty="0"/>
              <a:t>, С. В. Олійник, І. С. </a:t>
            </a:r>
            <a:r>
              <a:rPr lang="uk-UA" dirty="0" err="1"/>
              <a:t>Коноваленко</a:t>
            </a:r>
            <a:r>
              <a:rPr lang="uk-UA" dirty="0"/>
              <a:t>. – Х.: Вид-во </a:t>
            </a:r>
            <a:r>
              <a:rPr lang="uk-UA" dirty="0" err="1"/>
              <a:t>НФаУ</a:t>
            </a:r>
            <a:r>
              <a:rPr lang="uk-UA" dirty="0"/>
              <a:t>, 2018. – 27 с.</a:t>
            </a:r>
          </a:p>
          <a:p>
            <a:pPr lvl="0" fontAlgn="base" hangingPunct="0"/>
            <a:r>
              <a:rPr lang="uk-UA" dirty="0"/>
              <a:t>Технологія гомеопатичних лікарських засобів : метод. </a:t>
            </a:r>
            <a:r>
              <a:rPr lang="uk-UA" dirty="0" err="1"/>
              <a:t>рек</a:t>
            </a:r>
            <a:r>
              <a:rPr lang="uk-UA" dirty="0"/>
              <a:t>. до практичних і семінарських занять / Л. І. Вишневська, Н. П. </a:t>
            </a:r>
            <a:r>
              <a:rPr lang="uk-UA" dirty="0" err="1"/>
              <a:t>Половко</a:t>
            </a:r>
            <a:r>
              <a:rPr lang="uk-UA" dirty="0"/>
              <a:t>, С. В. Олійник, І. С. </a:t>
            </a:r>
            <a:r>
              <a:rPr lang="uk-UA" dirty="0" err="1"/>
              <a:t>Коноваленко</a:t>
            </a:r>
            <a:r>
              <a:rPr lang="uk-UA" dirty="0"/>
              <a:t>. – Х.: Вид-во </a:t>
            </a:r>
            <a:r>
              <a:rPr lang="uk-UA" dirty="0" err="1"/>
              <a:t>НФаУ</a:t>
            </a:r>
            <a:r>
              <a:rPr lang="uk-UA" dirty="0"/>
              <a:t>, 2018. – 56 с.</a:t>
            </a:r>
          </a:p>
          <a:p>
            <a:pPr lvl="0" fontAlgn="base" hangingPunct="0"/>
            <a:r>
              <a:rPr lang="uk-UA" dirty="0"/>
              <a:t>Організація самостійної роботи студентів з дисципліни «Технологія гомеопатичних лікарських засобів» : методичні рекомендації / Л. І. Вишневська, Н. П. </a:t>
            </a:r>
            <a:r>
              <a:rPr lang="uk-UA" dirty="0" err="1"/>
              <a:t>Половко</a:t>
            </a:r>
            <a:r>
              <a:rPr lang="uk-UA" dirty="0"/>
              <a:t>, С. В. Олійник, І. С. </a:t>
            </a:r>
            <a:r>
              <a:rPr lang="uk-UA" dirty="0" err="1"/>
              <a:t>Коноваленко</a:t>
            </a:r>
            <a:r>
              <a:rPr lang="uk-UA" dirty="0"/>
              <a:t>. – Харків: </a:t>
            </a:r>
            <a:r>
              <a:rPr lang="uk-UA" dirty="0" err="1"/>
              <a:t>НФаУ</a:t>
            </a:r>
            <a:r>
              <a:rPr lang="uk-UA" dirty="0"/>
              <a:t>, 2018. – 39 с.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35EAE-7467-4947-9CF8-7C3B5B227A9C}" type="slidenum">
              <a:rPr lang="uk-UA" smtClean="0"/>
              <a:t>49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29649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026" name="Picture 2" descr="Переглянути вихід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0"/>
            <a:ext cx="10306339" cy="686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20801" y="916057"/>
            <a:ext cx="540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/>
              <a:t>Дякую за увагу!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119739429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4002</Words>
  <Application>Microsoft Office PowerPoint</Application>
  <PresentationFormat>Широкоэкранный</PresentationFormat>
  <Paragraphs>627</Paragraphs>
  <Slides>50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9" baseType="lpstr">
      <vt:lpstr>Arial</vt:lpstr>
      <vt:lpstr>Calibri</vt:lpstr>
      <vt:lpstr>Constantia</vt:lpstr>
      <vt:lpstr>Symbol</vt:lpstr>
      <vt:lpstr>Times New Roman</vt:lpstr>
      <vt:lpstr>Trebuchet MS</vt:lpstr>
      <vt:lpstr>Wingdings 2</vt:lpstr>
      <vt:lpstr>Wingdings 3</vt:lpstr>
      <vt:lpstr>Аспект</vt:lpstr>
      <vt:lpstr>Семінарське заняття 1</vt:lpstr>
      <vt:lpstr>Презентация PowerPoint</vt:lpstr>
      <vt:lpstr>Презентация PowerPoint</vt:lpstr>
      <vt:lpstr>Ін'єкційні розчини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ТЕХНОЛОГІЇ МАТРИЧНОЇ НАСТОЙКИ ЗА МЕТОДОМ  1 ЗГІДНО ДФУ</vt:lpstr>
      <vt:lpstr>Презентация PowerPoint</vt:lpstr>
      <vt:lpstr>ТЕХНОЛОГІЯ МАТРИЧНОЇ НАСТОЙКИ ЗА МЕТОДОМ 1 ЗГІДНО ДФУ</vt:lpstr>
      <vt:lpstr>Матрична настойка кропиви жгучої– 5,0 Tincturae maternae Urtica urens– 5,0</vt:lpstr>
      <vt:lpstr>Оформлення до відпуску</vt:lpstr>
      <vt:lpstr>Контроль якості</vt:lpstr>
      <vt:lpstr>АЛГОРИТМ ТЕХНОЛОГІЇ МАТРИЧНОЇ НАСТОЙКИ ЗА МЕТОДОМ 2 ЗГІДНО ДФУ</vt:lpstr>
      <vt:lpstr>АЛГОРИТМ ТЕХНОЛОГІЇ МАТРИЧНОЇ НАСТОЙКИ ЗА МЕТОДОМ 3 ЗГІДНО ДФУ</vt:lpstr>
      <vt:lpstr>АЛГОРИТМ ТЕХНОЛОГІЇ МАТРИЧНОЇ НАСТОЙКИ ЗА МЕТОДОМ 4 ЗГІДНО ДФУ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ТЕХНОЛОГІЇ рідких розведень (ПОТЕНЦІЙ)</vt:lpstr>
      <vt:lpstr>Rp.: Dilutio Alое X3 – 10,0         D. S. По 5-7 крапель за 30 хв до їжі</vt:lpstr>
      <vt:lpstr>Технологія</vt:lpstr>
      <vt:lpstr>Лицьовий бік паспорта письмового контролю (ППК)</vt:lpstr>
      <vt:lpstr>Оформлення до використання </vt:lpstr>
      <vt:lpstr>Rp.: Dilutio Rubus С3 – 10,0         D. S. По 7-10 крапель згідно до розкладу</vt:lpstr>
      <vt:lpstr>Технологія</vt:lpstr>
      <vt:lpstr>Лицьовий бік паспорта письмового контролю (ППК)</vt:lpstr>
      <vt:lpstr>Оформлення до використання </vt:lpstr>
      <vt:lpstr>Rp.: Dilutio Magnesium sulfuricum X3 – 10,0         D. S. По 10 крапель ввечері за 30 хв до їжі</vt:lpstr>
      <vt:lpstr>Технологія</vt:lpstr>
      <vt:lpstr>Лицьовий бік паспорта письмового контролю (ППК)</vt:lpstr>
      <vt:lpstr>Оформлення до використання </vt:lpstr>
      <vt:lpstr>АЛГОРИТМ ТЕХНОЛОГІЇ олій гомеопатичних</vt:lpstr>
      <vt:lpstr>Rp.: Oleum Ledum 10 % – 5,0         D. S. Для змащування уражених поверхонь шкіри</vt:lpstr>
      <vt:lpstr>Технологія</vt:lpstr>
      <vt:lpstr>Лицьовий бік паспорта письмового контролю (ППК) </vt:lpstr>
      <vt:lpstr>Оформлення до використання </vt:lpstr>
      <vt:lpstr>Презентация PowerPoint</vt:lpstr>
      <vt:lpstr>АЛГОРИТМ ТЕХНОЛОГІЇ тритурацій гомеопатичних</vt:lpstr>
      <vt:lpstr>Rp.: Trituratio Borax C3 10,0          D. S. Вранці за 30 хв до їжі</vt:lpstr>
      <vt:lpstr>Технологія</vt:lpstr>
      <vt:lpstr>Лицьовий бік паспорта письмового контролю (ППК) </vt:lpstr>
      <vt:lpstr>Оформлення до використання </vt:lpstr>
      <vt:lpstr>Контроль якості гомеопатичних лікарських засобів</vt:lpstr>
      <vt:lpstr>Контроль якості гомеопатичних лікарських засобів</vt:lpstr>
      <vt:lpstr>Тестові завдання: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1</dc:title>
  <dc:creator>Валіводзь Ірина Петрівна</dc:creator>
  <cp:lastModifiedBy>Валіводзь Ірина Петрівна</cp:lastModifiedBy>
  <cp:revision>15</cp:revision>
  <dcterms:created xsi:type="dcterms:W3CDTF">2021-02-25T17:09:37Z</dcterms:created>
  <dcterms:modified xsi:type="dcterms:W3CDTF">2021-03-09T19:24:37Z</dcterms:modified>
</cp:coreProperties>
</file>